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57" r:id="rId3"/>
    <p:sldId id="352" r:id="rId4"/>
    <p:sldId id="459" r:id="rId5"/>
    <p:sldId id="390" r:id="rId6"/>
    <p:sldId id="447" r:id="rId7"/>
    <p:sldId id="445" r:id="rId8"/>
    <p:sldId id="439" r:id="rId9"/>
    <p:sldId id="441" r:id="rId10"/>
    <p:sldId id="433" r:id="rId11"/>
    <p:sldId id="455" r:id="rId12"/>
    <p:sldId id="446" r:id="rId13"/>
    <p:sldId id="443" r:id="rId14"/>
    <p:sldId id="456" r:id="rId15"/>
    <p:sldId id="462" r:id="rId16"/>
    <p:sldId id="381" r:id="rId17"/>
    <p:sldId id="454" r:id="rId18"/>
    <p:sldId id="457" r:id="rId19"/>
    <p:sldId id="451" r:id="rId20"/>
    <p:sldId id="452" r:id="rId2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73" autoAdjust="0"/>
    <p:restoredTop sz="94928" autoAdjust="0"/>
  </p:normalViewPr>
  <p:slideViewPr>
    <p:cSldViewPr>
      <p:cViewPr>
        <p:scale>
          <a:sx n="62" d="100"/>
          <a:sy n="62" d="100"/>
        </p:scale>
        <p:origin x="-1380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L:\DT_20140617\note_20131126\JST\DT_20131121\&#20808;&#31471;&#35336;&#28204;\&#21560;&#21454;&#2957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dirty="0" smtClean="0">
                <a:solidFill>
                  <a:schemeClr val="tx1"/>
                </a:solidFill>
              </a:rPr>
              <a:t>Detection</a:t>
            </a:r>
            <a:r>
              <a:rPr lang="en-US" altLang="ja-JP" baseline="0" dirty="0" smtClean="0">
                <a:solidFill>
                  <a:schemeClr val="tx1"/>
                </a:solidFill>
              </a:rPr>
              <a:t> Efficiency</a:t>
            </a:r>
            <a:endParaRPr lang="ja-JP" altLang="en-US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CdTe 750μm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Sheet1!$A$3:$A$25</c:f>
              <c:numCache>
                <c:formatCode>General</c:formatCode>
                <c:ptCount val="2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150</c:v>
                </c:pt>
                <c:pt idx="22">
                  <c:v>200</c:v>
                </c:pt>
              </c:numCache>
            </c:numRef>
          </c:xVal>
          <c:yVal>
            <c:numRef>
              <c:f>Sheet1!$B$3:$B$25</c:f>
              <c:numCache>
                <c:formatCode>General</c:formatCode>
                <c:ptCount val="2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0.99999999999245737</c:v>
                </c:pt>
                <c:pt idx="4">
                  <c:v>0.99999104738520517</c:v>
                </c:pt>
                <c:pt idx="5">
                  <c:v>0.99814275469431912</c:v>
                </c:pt>
                <c:pt idx="6">
                  <c:v>0.99999928257589987</c:v>
                </c:pt>
                <c:pt idx="7">
                  <c:v>0.99999971215053585</c:v>
                </c:pt>
                <c:pt idx="8">
                  <c:v>0.99997626878083956</c:v>
                </c:pt>
                <c:pt idx="9">
                  <c:v>0.9995917607802649</c:v>
                </c:pt>
                <c:pt idx="10">
                  <c:v>0.99723290286780342</c:v>
                </c:pt>
                <c:pt idx="11">
                  <c:v>0.98950669706737238</c:v>
                </c:pt>
                <c:pt idx="12">
                  <c:v>0.9727025625841953</c:v>
                </c:pt>
                <c:pt idx="13">
                  <c:v>0.94485882008034494</c:v>
                </c:pt>
                <c:pt idx="14">
                  <c:v>0.90647302929077511</c:v>
                </c:pt>
                <c:pt idx="15">
                  <c:v>0.85983306358411182</c:v>
                </c:pt>
                <c:pt idx="16">
                  <c:v>0.80793860765169812</c:v>
                </c:pt>
                <c:pt idx="17">
                  <c:v>0.75367083509587696</c:v>
                </c:pt>
                <c:pt idx="18">
                  <c:v>0.69937274211074874</c:v>
                </c:pt>
                <c:pt idx="19">
                  <c:v>0.64673183412238155</c:v>
                </c:pt>
                <c:pt idx="20">
                  <c:v>0.59684242459877956</c:v>
                </c:pt>
                <c:pt idx="21">
                  <c:v>0.28024629445485916</c:v>
                </c:pt>
                <c:pt idx="22">
                  <c:v>0.16203234523295584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Sheet1!$C$2</c:f>
              <c:strCache>
                <c:ptCount val="1"/>
                <c:pt idx="0">
                  <c:v>Si 320μm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Sheet1!$A$3:$A$25</c:f>
              <c:numCache>
                <c:formatCode>General</c:formatCode>
                <c:ptCount val="2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150</c:v>
                </c:pt>
                <c:pt idx="22">
                  <c:v>200</c:v>
                </c:pt>
              </c:numCache>
            </c:numRef>
          </c:xVal>
          <c:yVal>
            <c:numRef>
              <c:f>Sheet1!$C$3:$C$25</c:f>
              <c:numCache>
                <c:formatCode>General</c:formatCode>
                <c:ptCount val="23"/>
                <c:pt idx="0">
                  <c:v>1</c:v>
                </c:pt>
                <c:pt idx="1">
                  <c:v>0.99999999375818072</c:v>
                </c:pt>
                <c:pt idx="2">
                  <c:v>0.92308451797415181</c:v>
                </c:pt>
                <c:pt idx="3">
                  <c:v>0.53477301801871735</c:v>
                </c:pt>
                <c:pt idx="4">
                  <c:v>0.27777402652080441</c:v>
                </c:pt>
                <c:pt idx="5">
                  <c:v>0.15685963324910401</c:v>
                </c:pt>
                <c:pt idx="6">
                  <c:v>9.7985310522187841E-2</c:v>
                </c:pt>
                <c:pt idx="7">
                  <c:v>6.685001792301315E-2</c:v>
                </c:pt>
                <c:pt idx="8">
                  <c:v>4.9048631111751395E-2</c:v>
                </c:pt>
                <c:pt idx="9">
                  <c:v>3.8175167332083593E-2</c:v>
                </c:pt>
                <c:pt idx="10">
                  <c:v>3.1156696377843462E-2</c:v>
                </c:pt>
                <c:pt idx="11">
                  <c:v>2.6411625247328763E-2</c:v>
                </c:pt>
                <c:pt idx="12">
                  <c:v>2.3074573834945489E-2</c:v>
                </c:pt>
                <c:pt idx="13">
                  <c:v>2.0646651798975069E-2</c:v>
                </c:pt>
                <c:pt idx="14">
                  <c:v>1.8827028746273733E-2</c:v>
                </c:pt>
                <c:pt idx="15">
                  <c:v>1.7427173545570107E-2</c:v>
                </c:pt>
                <c:pt idx="16">
                  <c:v>1.6324933914070083E-2</c:v>
                </c:pt>
                <c:pt idx="17">
                  <c:v>1.5438770947331371E-2</c:v>
                </c:pt>
                <c:pt idx="18">
                  <c:v>1.4712872027142443E-2</c:v>
                </c:pt>
                <c:pt idx="19">
                  <c:v>1.410810041182331E-2</c:v>
                </c:pt>
                <c:pt idx="20">
                  <c:v>1.3596494758239874E-2</c:v>
                </c:pt>
                <c:pt idx="21">
                  <c:v>1.086056218618725E-2</c:v>
                </c:pt>
                <c:pt idx="22">
                  <c:v>9.6023882439116859E-3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Si 450μm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Sheet1!$A$3:$A$25</c:f>
              <c:numCache>
                <c:formatCode>General</c:formatCode>
                <c:ptCount val="2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150</c:v>
                </c:pt>
                <c:pt idx="22">
                  <c:v>200</c:v>
                </c:pt>
              </c:numCache>
            </c:numRef>
          </c:xVal>
          <c:yVal>
            <c:numRef>
              <c:f>Sheet1!$D$3:$D$25</c:f>
              <c:numCache>
                <c:formatCode>General</c:formatCode>
                <c:ptCount val="23"/>
                <c:pt idx="0">
                  <c:v>1</c:v>
                </c:pt>
                <c:pt idx="1">
                  <c:v>0.99999999999710165</c:v>
                </c:pt>
                <c:pt idx="2">
                  <c:v>0.97286955866425484</c:v>
                </c:pt>
                <c:pt idx="3">
                  <c:v>0.65907899638866718</c:v>
                </c:pt>
                <c:pt idx="4">
                  <c:v>0.36721081064469852</c:v>
                </c:pt>
                <c:pt idx="5">
                  <c:v>0.21332253509449095</c:v>
                </c:pt>
                <c:pt idx="6">
                  <c:v>0.13499396137044906</c:v>
                </c:pt>
                <c:pt idx="7">
                  <c:v>9.2713958288897502E-2</c:v>
                </c:pt>
                <c:pt idx="8">
                  <c:v>6.8280638210294176E-2</c:v>
                </c:pt>
                <c:pt idx="9">
                  <c:v>5.3264352857670283E-2</c:v>
                </c:pt>
                <c:pt idx="10">
                  <c:v>4.3535086342918028E-2</c:v>
                </c:pt>
                <c:pt idx="11">
                  <c:v>3.6941037124576637E-2</c:v>
                </c:pt>
                <c:pt idx="12">
                  <c:v>3.2295831013386289E-2</c:v>
                </c:pt>
                <c:pt idx="13">
                  <c:v>2.8912086622046584E-2</c:v>
                </c:pt>
                <c:pt idx="14">
                  <c:v>2.6373880338371403E-2</c:v>
                </c:pt>
                <c:pt idx="15">
                  <c:v>2.4419909416899199E-2</c:v>
                </c:pt>
                <c:pt idx="16">
                  <c:v>2.2880565486234405E-2</c:v>
                </c:pt>
                <c:pt idx="17">
                  <c:v>2.1642477327346477E-2</c:v>
                </c:pt>
                <c:pt idx="18">
                  <c:v>2.0627962098703878E-2</c:v>
                </c:pt>
                <c:pt idx="19">
                  <c:v>1.9782502296869287E-2</c:v>
                </c:pt>
                <c:pt idx="20">
                  <c:v>1.9067122298188188E-2</c:v>
                </c:pt>
                <c:pt idx="21">
                  <c:v>1.5238900548286693E-2</c:v>
                </c:pt>
                <c:pt idx="22">
                  <c:v>1.3476970121040766E-2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Sheet1!$E$2</c:f>
              <c:strCache>
                <c:ptCount val="1"/>
                <c:pt idx="0">
                  <c:v>Si 1mm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Sheet1!$A$3:$A$25</c:f>
              <c:numCache>
                <c:formatCode>General</c:formatCode>
                <c:ptCount val="2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150</c:v>
                </c:pt>
                <c:pt idx="22">
                  <c:v>200</c:v>
                </c:pt>
              </c:numCache>
            </c:numRef>
          </c:xVal>
          <c:yVal>
            <c:numRef>
              <c:f>Sheet1!$E$3:$E$25</c:f>
              <c:numCache>
                <c:formatCode>General</c:formatCode>
                <c:ptCount val="23"/>
                <c:pt idx="0">
                  <c:v>1</c:v>
                </c:pt>
                <c:pt idx="1">
                  <c:v>1</c:v>
                </c:pt>
                <c:pt idx="2">
                  <c:v>0.99966978787269423</c:v>
                </c:pt>
                <c:pt idx="3">
                  <c:v>0.90849332055810383</c:v>
                </c:pt>
                <c:pt idx="4">
                  <c:v>0.63829588743890864</c:v>
                </c:pt>
                <c:pt idx="5">
                  <c:v>0.41327157014648186</c:v>
                </c:pt>
                <c:pt idx="6">
                  <c:v>0.2754930902501459</c:v>
                </c:pt>
                <c:pt idx="7">
                  <c:v>0.19443926835505276</c:v>
                </c:pt>
                <c:pt idx="8">
                  <c:v>0.1454357661654152</c:v>
                </c:pt>
                <c:pt idx="9">
                  <c:v>0.11452775046284369</c:v>
                </c:pt>
                <c:pt idx="10">
                  <c:v>9.4179138678507579E-2</c:v>
                </c:pt>
                <c:pt idx="11">
                  <c:v>8.0243086491717963E-2</c:v>
                </c:pt>
                <c:pt idx="12">
                  <c:v>7.0355475570253456E-2</c:v>
                </c:pt>
                <c:pt idx="13">
                  <c:v>6.3116341618624006E-2</c:v>
                </c:pt>
                <c:pt idx="14">
                  <c:v>5.7665861012166419E-2</c:v>
                </c:pt>
                <c:pt idx="15">
                  <c:v>5.3458103733663664E-2</c:v>
                </c:pt>
                <c:pt idx="16">
                  <c:v>5.0135957987175406E-2</c:v>
                </c:pt>
                <c:pt idx="17">
                  <c:v>4.7459323684567734E-2</c:v>
                </c:pt>
                <c:pt idx="18">
                  <c:v>4.5262945389912046E-2</c:v>
                </c:pt>
                <c:pt idx="19">
                  <c:v>4.3430438588997755E-2</c:v>
                </c:pt>
                <c:pt idx="20">
                  <c:v>4.1878365929314154E-2</c:v>
                </c:pt>
                <c:pt idx="21">
                  <c:v>3.3549214440730335E-2</c:v>
                </c:pt>
                <c:pt idx="22">
                  <c:v>2.9702413083727341E-2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Sheet1!$F$2</c:f>
              <c:strCache>
                <c:ptCount val="1"/>
                <c:pt idx="0">
                  <c:v>Ge 750μm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Sheet1!$A$3:$A$25</c:f>
              <c:numCache>
                <c:formatCode>General</c:formatCode>
                <c:ptCount val="23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  <c:pt idx="7">
                  <c:v>35</c:v>
                </c:pt>
                <c:pt idx="8">
                  <c:v>40</c:v>
                </c:pt>
                <c:pt idx="9">
                  <c:v>45</c:v>
                </c:pt>
                <c:pt idx="10">
                  <c:v>50</c:v>
                </c:pt>
                <c:pt idx="11">
                  <c:v>55</c:v>
                </c:pt>
                <c:pt idx="12">
                  <c:v>60</c:v>
                </c:pt>
                <c:pt idx="13">
                  <c:v>65</c:v>
                </c:pt>
                <c:pt idx="14">
                  <c:v>70</c:v>
                </c:pt>
                <c:pt idx="15">
                  <c:v>75</c:v>
                </c:pt>
                <c:pt idx="16">
                  <c:v>80</c:v>
                </c:pt>
                <c:pt idx="17">
                  <c:v>85</c:v>
                </c:pt>
                <c:pt idx="18">
                  <c:v>90</c:v>
                </c:pt>
                <c:pt idx="19">
                  <c:v>95</c:v>
                </c:pt>
                <c:pt idx="20">
                  <c:v>100</c:v>
                </c:pt>
                <c:pt idx="21">
                  <c:v>150</c:v>
                </c:pt>
                <c:pt idx="22">
                  <c:v>200</c:v>
                </c:pt>
              </c:numCache>
            </c:numRef>
          </c:xVal>
          <c:yVal>
            <c:numRef>
              <c:f>Sheet1!$F$3:$F$25</c:f>
              <c:numCache>
                <c:formatCode>General</c:formatCode>
                <c:ptCount val="23"/>
                <c:pt idx="0">
                  <c:v>1</c:v>
                </c:pt>
                <c:pt idx="1">
                  <c:v>1</c:v>
                </c:pt>
                <c:pt idx="2">
                  <c:v>0.9999996940189072</c:v>
                </c:pt>
                <c:pt idx="3">
                  <c:v>0.99999999999999978</c:v>
                </c:pt>
                <c:pt idx="4">
                  <c:v>0.99999994798728997</c:v>
                </c:pt>
                <c:pt idx="5">
                  <c:v>0.99988549261337023</c:v>
                </c:pt>
                <c:pt idx="6">
                  <c:v>0.9956920063125595</c:v>
                </c:pt>
                <c:pt idx="7">
                  <c:v>0.97055102362343526</c:v>
                </c:pt>
                <c:pt idx="8">
                  <c:v>0.9106911726070287</c:v>
                </c:pt>
                <c:pt idx="9">
                  <c:v>0.82308755680267076</c:v>
                </c:pt>
                <c:pt idx="10">
                  <c:v>0.72435615135152531</c:v>
                </c:pt>
                <c:pt idx="11">
                  <c:v>0.62792635076861369</c:v>
                </c:pt>
                <c:pt idx="12">
                  <c:v>0.5409429076720933</c:v>
                </c:pt>
                <c:pt idx="13">
                  <c:v>0.46586043019701295</c:v>
                </c:pt>
                <c:pt idx="14">
                  <c:v>0.40256374750306878</c:v>
                </c:pt>
                <c:pt idx="15">
                  <c:v>0.34981948564132626</c:v>
                </c:pt>
                <c:pt idx="16">
                  <c:v>0.30606321463891661</c:v>
                </c:pt>
                <c:pt idx="17">
                  <c:v>0.26976582984887798</c:v>
                </c:pt>
                <c:pt idx="18">
                  <c:v>0.23957860062256919</c:v>
                </c:pt>
                <c:pt idx="19">
                  <c:v>0.21436873313266447</c:v>
                </c:pt>
                <c:pt idx="20">
                  <c:v>0.193208550500092</c:v>
                </c:pt>
                <c:pt idx="21">
                  <c:v>9.3880272851898372E-2</c:v>
                </c:pt>
                <c:pt idx="22">
                  <c:v>4.3604050825565399E-2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245632"/>
        <c:axId val="76267904"/>
      </c:scatterChart>
      <c:valAx>
        <c:axId val="76245632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6267904"/>
        <c:crosses val="autoZero"/>
        <c:crossBetween val="midCat"/>
        <c:majorUnit val="15"/>
      </c:valAx>
      <c:valAx>
        <c:axId val="7626790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62456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40D88-738C-4246-8978-6203121AD11A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EFDC8-B919-46EC-8C41-EC20150F5F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256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EFDC8-B919-46EC-8C41-EC20150F5FB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420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554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B842-25E9-4F37-BBC6-41B01A87AEAF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E501-C376-4CE4-8AC2-30DD6BECC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5182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B842-25E9-4F37-BBC6-41B01A87AEAF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E501-C376-4CE4-8AC2-30DD6BECC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59631" cy="65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線矢印コネクタ 7"/>
          <p:cNvCxnSpPr/>
          <p:nvPr userDrawn="1"/>
        </p:nvCxnSpPr>
        <p:spPr>
          <a:xfrm>
            <a:off x="1043608" y="543914"/>
            <a:ext cx="7848872" cy="0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B842-25E9-4F37-BBC6-41B01A87AEAF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E501-C376-4CE4-8AC2-30DD6BECC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59631" cy="65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線矢印コネクタ 7"/>
          <p:cNvCxnSpPr/>
          <p:nvPr userDrawn="1"/>
        </p:nvCxnSpPr>
        <p:spPr>
          <a:xfrm>
            <a:off x="1043608" y="543914"/>
            <a:ext cx="7848872" cy="0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34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B842-25E9-4F37-BBC6-41B01A87AEAF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E501-C376-4CE4-8AC2-30DD6BECC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59631" cy="65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線矢印コネクタ 7"/>
          <p:cNvCxnSpPr/>
          <p:nvPr userDrawn="1"/>
        </p:nvCxnSpPr>
        <p:spPr>
          <a:xfrm>
            <a:off x="1043608" y="543914"/>
            <a:ext cx="7848872" cy="0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6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B842-25E9-4F37-BBC6-41B01A87AEAF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E501-C376-4CE4-8AC2-30DD6BECC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59631" cy="65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線矢印コネクタ 7"/>
          <p:cNvCxnSpPr/>
          <p:nvPr userDrawn="1"/>
        </p:nvCxnSpPr>
        <p:spPr>
          <a:xfrm>
            <a:off x="1043608" y="543914"/>
            <a:ext cx="7848872" cy="0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459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B842-25E9-4F37-BBC6-41B01A87AEAF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E501-C376-4CE4-8AC2-30DD6BECC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59631" cy="65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線矢印コネクタ 8"/>
          <p:cNvCxnSpPr/>
          <p:nvPr userDrawn="1"/>
        </p:nvCxnSpPr>
        <p:spPr>
          <a:xfrm>
            <a:off x="1043608" y="543914"/>
            <a:ext cx="7848872" cy="0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490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B842-25E9-4F37-BBC6-41B01A87AEAF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E501-C376-4CE4-8AC2-30DD6BECC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59631" cy="65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直線矢印コネクタ 10"/>
          <p:cNvCxnSpPr/>
          <p:nvPr userDrawn="1"/>
        </p:nvCxnSpPr>
        <p:spPr>
          <a:xfrm>
            <a:off x="1043608" y="543914"/>
            <a:ext cx="7848872" cy="0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50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B842-25E9-4F37-BBC6-41B01A87AEAF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E501-C376-4CE4-8AC2-30DD6BECC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59631" cy="65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線矢印コネクタ 6"/>
          <p:cNvCxnSpPr/>
          <p:nvPr userDrawn="1"/>
        </p:nvCxnSpPr>
        <p:spPr>
          <a:xfrm>
            <a:off x="1043608" y="543914"/>
            <a:ext cx="7848872" cy="0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92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B842-25E9-4F37-BBC6-41B01A87AEAF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E501-C376-4CE4-8AC2-30DD6BECC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368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B842-25E9-4F37-BBC6-41B01A87AEAF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E501-C376-4CE4-8AC2-30DD6BECC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59631" cy="65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線矢印コネクタ 8"/>
          <p:cNvCxnSpPr/>
          <p:nvPr userDrawn="1"/>
        </p:nvCxnSpPr>
        <p:spPr>
          <a:xfrm>
            <a:off x="1043608" y="543914"/>
            <a:ext cx="7848872" cy="0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36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B842-25E9-4F37-BBC6-41B01A87AEAF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CE501-C376-4CE4-8AC2-30DD6BECCA1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59631" cy="65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直線矢印コネクタ 8"/>
          <p:cNvCxnSpPr/>
          <p:nvPr userDrawn="1"/>
        </p:nvCxnSpPr>
        <p:spPr>
          <a:xfrm>
            <a:off x="1043608" y="543914"/>
            <a:ext cx="7848872" cy="0"/>
          </a:xfrm>
          <a:prstGeom prst="straightConnector1">
            <a:avLst/>
          </a:prstGeom>
          <a:ln w="25400"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  <a:tileRect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0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259632" y="0"/>
            <a:ext cx="7884368" cy="543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6B842-25E9-4F37-BBC6-41B01A87AEAF}" type="datetimeFigureOut">
              <a:rPr kumimoji="1" lang="ja-JP" altLang="en-US" smtClean="0"/>
              <a:t>2016/9/8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76456" y="6520259"/>
            <a:ext cx="477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C2CE501-C376-4CE4-8AC2-30DD6BECCA19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18256" y="6550223"/>
            <a:ext cx="9180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/>
              <a:t>H. Toyokawa, PIXEL2016, </a:t>
            </a:r>
            <a:r>
              <a:rPr lang="en-US" altLang="ja-JP" sz="1400" dirty="0" err="1" smtClean="0"/>
              <a:t>Sestri</a:t>
            </a:r>
            <a:r>
              <a:rPr lang="en-US" altLang="ja-JP" sz="1400" dirty="0" smtClean="0"/>
              <a:t> </a:t>
            </a:r>
            <a:r>
              <a:rPr lang="en-US" altLang="ja-JP" sz="1400" dirty="0" err="1" smtClean="0"/>
              <a:t>Levante</a:t>
            </a:r>
            <a:r>
              <a:rPr lang="en-US" altLang="ja-JP" sz="1400" dirty="0" smtClean="0"/>
              <a:t>, Italy, 5-9</a:t>
            </a:r>
            <a:r>
              <a:rPr lang="en-US" altLang="ja-JP" sz="1400" baseline="0" dirty="0" smtClean="0"/>
              <a:t> Sep.</a:t>
            </a:r>
            <a:r>
              <a:rPr lang="en-US" altLang="ja-JP" sz="1400" dirty="0" smtClean="0"/>
              <a:t> 2016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16870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59532" y="950863"/>
            <a:ext cx="8424936" cy="1470025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/>
              <a:t>Development </a:t>
            </a:r>
            <a:r>
              <a:rPr lang="en-US" altLang="ja-JP" sz="3200" dirty="0"/>
              <a:t>of </a:t>
            </a:r>
            <a:r>
              <a:rPr lang="en-US" altLang="ja-JP" sz="3200" dirty="0" err="1"/>
              <a:t>CdTe</a:t>
            </a:r>
            <a:r>
              <a:rPr lang="en-US" altLang="ja-JP" sz="3200" dirty="0"/>
              <a:t> </a:t>
            </a:r>
            <a:r>
              <a:rPr lang="en-US" altLang="ja-JP" sz="3200" dirty="0" smtClean="0"/>
              <a:t>Pixel Detectors combined </a:t>
            </a:r>
            <a:r>
              <a:rPr lang="en-US" altLang="ja-JP" sz="3200" dirty="0"/>
              <a:t>with </a:t>
            </a:r>
            <a:r>
              <a:rPr lang="en-US" altLang="ja-JP" sz="3200" dirty="0" smtClean="0"/>
              <a:t>Aluminum </a:t>
            </a:r>
            <a:r>
              <a:rPr lang="en-US" altLang="ja-JP" sz="3200" dirty="0" err="1"/>
              <a:t>S</a:t>
            </a:r>
            <a:r>
              <a:rPr lang="en-US" altLang="ja-JP" sz="3200" dirty="0" err="1" smtClean="0"/>
              <a:t>chottky</a:t>
            </a:r>
            <a:r>
              <a:rPr lang="en-US" altLang="ja-JP" sz="3200" dirty="0" smtClean="0"/>
              <a:t> sensor and Photon-Counting ASICs</a:t>
            </a:r>
            <a:endParaRPr kumimoji="1"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93658" y="2996952"/>
            <a:ext cx="5956684" cy="3096344"/>
          </a:xfrm>
        </p:spPr>
        <p:txBody>
          <a:bodyPr>
            <a:noAutofit/>
          </a:bodyPr>
          <a:lstStyle/>
          <a:p>
            <a:r>
              <a:rPr lang="en-US" altLang="ja-JP" sz="2000" i="1" u="sng" dirty="0" smtClean="0">
                <a:solidFill>
                  <a:schemeClr val="tx1"/>
                </a:solidFill>
              </a:rPr>
              <a:t>H</a:t>
            </a:r>
            <a:r>
              <a:rPr lang="en-US" altLang="ja-JP" sz="2000" i="1" u="sng" dirty="0">
                <a:solidFill>
                  <a:schemeClr val="tx1"/>
                </a:solidFill>
              </a:rPr>
              <a:t>. Toyokawa</a:t>
            </a:r>
            <a:r>
              <a:rPr lang="en-US" altLang="ja-JP" sz="2000" i="1" baseline="30000" dirty="0">
                <a:solidFill>
                  <a:schemeClr val="tx1"/>
                </a:solidFill>
              </a:rPr>
              <a:t>1</a:t>
            </a:r>
            <a:r>
              <a:rPr lang="en-US" altLang="ja-JP" sz="2000" i="1" dirty="0">
                <a:solidFill>
                  <a:schemeClr val="tx1"/>
                </a:solidFill>
              </a:rPr>
              <a:t>, C. Saji</a:t>
            </a:r>
            <a:r>
              <a:rPr lang="en-US" altLang="ja-JP" sz="2000" i="1" baseline="30000" dirty="0">
                <a:solidFill>
                  <a:schemeClr val="tx1"/>
                </a:solidFill>
              </a:rPr>
              <a:t>1</a:t>
            </a:r>
            <a:r>
              <a:rPr lang="en-US" altLang="ja-JP" sz="2000" i="1" dirty="0">
                <a:solidFill>
                  <a:schemeClr val="tx1"/>
                </a:solidFill>
              </a:rPr>
              <a:t>, M. Kawase</a:t>
            </a:r>
            <a:r>
              <a:rPr lang="en-US" altLang="ja-JP" sz="2000" i="1" baseline="30000" dirty="0">
                <a:solidFill>
                  <a:schemeClr val="tx1"/>
                </a:solidFill>
              </a:rPr>
              <a:t>1</a:t>
            </a:r>
            <a:r>
              <a:rPr lang="en-US" altLang="ja-JP" sz="2000" i="1" dirty="0">
                <a:solidFill>
                  <a:schemeClr val="tx1"/>
                </a:solidFill>
              </a:rPr>
              <a:t>, 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S</a:t>
            </a:r>
            <a:r>
              <a:rPr lang="en-US" altLang="ja-JP" sz="2000" i="1" dirty="0">
                <a:solidFill>
                  <a:schemeClr val="tx1"/>
                </a:solidFill>
              </a:rPr>
              <a:t>. Wu</a:t>
            </a:r>
            <a:r>
              <a:rPr lang="en-US" altLang="ja-JP" sz="2000" i="1" baseline="30000" dirty="0">
                <a:solidFill>
                  <a:schemeClr val="tx1"/>
                </a:solidFill>
              </a:rPr>
              <a:t>1</a:t>
            </a:r>
            <a:r>
              <a:rPr lang="en-US" altLang="ja-JP" sz="2000" i="1" dirty="0">
                <a:solidFill>
                  <a:schemeClr val="tx1"/>
                </a:solidFill>
              </a:rPr>
              <a:t>, 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Y.</a:t>
            </a:r>
            <a:r>
              <a:rPr lang="en-US" altLang="ja-JP" sz="2000" i="1" dirty="0">
                <a:solidFill>
                  <a:schemeClr val="tx1"/>
                </a:solidFill>
              </a:rPr>
              <a:t> 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Furukawa</a:t>
            </a:r>
            <a:r>
              <a:rPr lang="en-US" altLang="ja-JP" sz="2000" i="1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2000" i="1" dirty="0">
                <a:solidFill>
                  <a:schemeClr val="tx1"/>
                </a:solidFill>
              </a:rPr>
              <a:t>, K. 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Kajiwara</a:t>
            </a:r>
            <a:r>
              <a:rPr lang="en-US" altLang="ja-JP" sz="2000" i="1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, </a:t>
            </a:r>
            <a:r>
              <a:rPr lang="en-US" altLang="ja-JP" sz="2000" i="1" dirty="0">
                <a:solidFill>
                  <a:schemeClr val="tx1"/>
                </a:solidFill>
              </a:rPr>
              <a:t>K. 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Osaka</a:t>
            </a:r>
            <a:r>
              <a:rPr lang="en-US" altLang="ja-JP" sz="2000" i="1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, </a:t>
            </a:r>
            <a:r>
              <a:rPr lang="en-US" altLang="ja-JP" sz="2000" i="1" dirty="0">
                <a:solidFill>
                  <a:schemeClr val="tx1"/>
                </a:solidFill>
              </a:rPr>
              <a:t>M. 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Sato</a:t>
            </a:r>
            <a:r>
              <a:rPr lang="en-US" altLang="ja-JP" sz="2000" i="1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, </a:t>
            </a:r>
            <a:r>
              <a:rPr lang="en-US" altLang="ja-JP" sz="2000" i="1" dirty="0">
                <a:solidFill>
                  <a:schemeClr val="tx1"/>
                </a:solidFill>
              </a:rPr>
              <a:t>T. 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Hirono</a:t>
            </a:r>
            <a:r>
              <a:rPr lang="en-US" altLang="ja-JP" sz="2000" i="1" baseline="30000" dirty="0" smtClean="0">
                <a:solidFill>
                  <a:schemeClr val="tx1"/>
                </a:solidFill>
              </a:rPr>
              <a:t>2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, </a:t>
            </a:r>
            <a:r>
              <a:rPr lang="en-US" altLang="ja-JP" sz="2000" i="1" dirty="0">
                <a:solidFill>
                  <a:schemeClr val="tx1"/>
                </a:solidFill>
              </a:rPr>
              <a:t>A. Shiro</a:t>
            </a:r>
            <a:r>
              <a:rPr lang="en-US" altLang="ja-JP" sz="2000" i="1" baseline="30000" dirty="0">
                <a:solidFill>
                  <a:schemeClr val="tx1"/>
                </a:solidFill>
              </a:rPr>
              <a:t>3</a:t>
            </a:r>
            <a:r>
              <a:rPr lang="en-US" altLang="ja-JP" sz="2000" i="1" dirty="0">
                <a:solidFill>
                  <a:schemeClr val="tx1"/>
                </a:solidFill>
              </a:rPr>
              <a:t>, T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. Shobu</a:t>
            </a:r>
            <a:r>
              <a:rPr lang="en-US" altLang="ja-JP" sz="2000" i="1" baseline="30000" dirty="0" smtClean="0">
                <a:solidFill>
                  <a:schemeClr val="tx1"/>
                </a:solidFill>
              </a:rPr>
              <a:t>3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, A</a:t>
            </a:r>
            <a:r>
              <a:rPr lang="en-US" altLang="ja-JP" sz="2000" i="1" dirty="0">
                <a:solidFill>
                  <a:schemeClr val="tx1"/>
                </a:solidFill>
              </a:rPr>
              <a:t>. Suenaga</a:t>
            </a:r>
            <a:r>
              <a:rPr lang="en-US" altLang="ja-JP" sz="2000" i="1" baseline="30000" dirty="0">
                <a:solidFill>
                  <a:schemeClr val="tx1"/>
                </a:solidFill>
              </a:rPr>
              <a:t>4</a:t>
            </a:r>
            <a:r>
              <a:rPr lang="en-US" altLang="ja-JP" sz="2000" i="1" dirty="0">
                <a:solidFill>
                  <a:schemeClr val="tx1"/>
                </a:solidFill>
              </a:rPr>
              <a:t>, H. </a:t>
            </a:r>
            <a:r>
              <a:rPr lang="en-US" altLang="ja-JP" sz="2000" i="1" dirty="0" smtClean="0">
                <a:solidFill>
                  <a:schemeClr val="tx1"/>
                </a:solidFill>
              </a:rPr>
              <a:t>Ikeda</a:t>
            </a:r>
            <a:r>
              <a:rPr lang="en-US" altLang="ja-JP" sz="2000" i="1" baseline="30000" dirty="0" smtClean="0">
                <a:solidFill>
                  <a:schemeClr val="tx1"/>
                </a:solidFill>
              </a:rPr>
              <a:t>5</a:t>
            </a:r>
          </a:p>
          <a:p>
            <a:endParaRPr lang="en-US" altLang="ja-JP" sz="1600" i="1" dirty="0">
              <a:solidFill>
                <a:schemeClr val="tx1"/>
              </a:solidFill>
            </a:endParaRPr>
          </a:p>
          <a:p>
            <a:r>
              <a:rPr lang="en-US" altLang="ja-JP" sz="1600" i="1" baseline="30000" dirty="0" smtClean="0">
                <a:solidFill>
                  <a:schemeClr val="tx1"/>
                </a:solidFill>
              </a:rPr>
              <a:t>1</a:t>
            </a:r>
            <a:r>
              <a:rPr lang="en-US" altLang="ja-JP" sz="1600" i="1" dirty="0" smtClean="0">
                <a:solidFill>
                  <a:schemeClr val="tx1"/>
                </a:solidFill>
              </a:rPr>
              <a:t>Japan </a:t>
            </a:r>
            <a:r>
              <a:rPr lang="en-US" altLang="ja-JP" sz="1600" i="1" dirty="0">
                <a:solidFill>
                  <a:schemeClr val="tx1"/>
                </a:solidFill>
              </a:rPr>
              <a:t>Synchrotron Radiation Research </a:t>
            </a:r>
            <a:r>
              <a:rPr lang="en-US" altLang="ja-JP" sz="1600" i="1" dirty="0" smtClean="0">
                <a:solidFill>
                  <a:schemeClr val="tx1"/>
                </a:solidFill>
              </a:rPr>
              <a:t>Institute, </a:t>
            </a:r>
            <a:br>
              <a:rPr lang="en-US" altLang="ja-JP" sz="1600" i="1" dirty="0" smtClean="0">
                <a:solidFill>
                  <a:schemeClr val="tx1"/>
                </a:solidFill>
              </a:rPr>
            </a:br>
            <a:r>
              <a:rPr lang="en-US" altLang="ja-JP" sz="1600" i="1" baseline="30000" dirty="0" smtClean="0">
                <a:solidFill>
                  <a:schemeClr val="tx1"/>
                </a:solidFill>
              </a:rPr>
              <a:t>2</a:t>
            </a:r>
            <a:r>
              <a:rPr lang="en-US" altLang="ja-JP" sz="1600" i="1" dirty="0" smtClean="0">
                <a:solidFill>
                  <a:schemeClr val="tx1"/>
                </a:solidFill>
              </a:rPr>
              <a:t>Universitaet Bonn, </a:t>
            </a:r>
          </a:p>
          <a:p>
            <a:r>
              <a:rPr lang="en-US" altLang="ja-JP" sz="1600" i="1" baseline="30000" dirty="0" smtClean="0">
                <a:solidFill>
                  <a:schemeClr val="tx1"/>
                </a:solidFill>
              </a:rPr>
              <a:t>3</a:t>
            </a:r>
            <a:r>
              <a:rPr kumimoji="0" lang="de-DE" altLang="ja-JP" sz="1600" i="1" dirty="0" smtClean="0">
                <a:solidFill>
                  <a:schemeClr val="tx1"/>
                </a:solidFill>
              </a:rPr>
              <a:t>Japan </a:t>
            </a:r>
            <a:r>
              <a:rPr kumimoji="0" lang="de-DE" altLang="ja-JP" sz="1600" i="1" dirty="0">
                <a:solidFill>
                  <a:schemeClr val="tx1"/>
                </a:solidFill>
              </a:rPr>
              <a:t>Atomic Energy </a:t>
            </a:r>
            <a:r>
              <a:rPr kumimoji="0" lang="de-DE" altLang="ja-JP" sz="1600" i="1" dirty="0" smtClean="0">
                <a:solidFill>
                  <a:schemeClr val="tx1"/>
                </a:solidFill>
              </a:rPr>
              <a:t>Agency,</a:t>
            </a:r>
            <a:r>
              <a:rPr lang="en-US" altLang="ja-JP" sz="1600" i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altLang="ja-JP" sz="1600" i="1" baseline="30000" dirty="0" smtClean="0">
                <a:solidFill>
                  <a:schemeClr val="tx1"/>
                </a:solidFill>
              </a:rPr>
              <a:t>4</a:t>
            </a:r>
            <a:r>
              <a:rPr lang="en-US" altLang="ja-JP" sz="1600" i="1" dirty="0" smtClean="0">
                <a:solidFill>
                  <a:schemeClr val="tx1"/>
                </a:solidFill>
              </a:rPr>
              <a:t>Howa </a:t>
            </a:r>
            <a:r>
              <a:rPr lang="en-US" altLang="ja-JP" sz="1600" i="1" dirty="0">
                <a:solidFill>
                  <a:schemeClr val="tx1"/>
                </a:solidFill>
              </a:rPr>
              <a:t>Sangyo Co., Ltd</a:t>
            </a:r>
            <a:r>
              <a:rPr lang="en-US" altLang="ja-JP" sz="1600" i="1" dirty="0" smtClean="0">
                <a:solidFill>
                  <a:schemeClr val="tx1"/>
                </a:solidFill>
              </a:rPr>
              <a:t>.,</a:t>
            </a:r>
            <a:r>
              <a:rPr lang="en-US" altLang="ja-JP" sz="1600" i="1" dirty="0">
                <a:solidFill>
                  <a:schemeClr val="tx1"/>
                </a:solidFill>
              </a:rPr>
              <a:t/>
            </a:r>
            <a:br>
              <a:rPr lang="en-US" altLang="ja-JP" sz="1600" i="1" dirty="0">
                <a:solidFill>
                  <a:schemeClr val="tx1"/>
                </a:solidFill>
              </a:rPr>
            </a:br>
            <a:r>
              <a:rPr lang="en-US" altLang="ja-JP" sz="1600" i="1" baseline="30000" dirty="0" smtClean="0">
                <a:solidFill>
                  <a:schemeClr val="tx1"/>
                </a:solidFill>
              </a:rPr>
              <a:t>5</a:t>
            </a:r>
            <a:r>
              <a:rPr lang="en-US" altLang="ja-JP" sz="1600" i="1" dirty="0" smtClean="0">
                <a:solidFill>
                  <a:schemeClr val="tx1"/>
                </a:solidFill>
              </a:rPr>
              <a:t>Japan </a:t>
            </a:r>
            <a:r>
              <a:rPr lang="en-US" altLang="ja-JP" sz="1600" i="1" dirty="0">
                <a:solidFill>
                  <a:schemeClr val="tx1"/>
                </a:solidFill>
              </a:rPr>
              <a:t>Aerospace Exploration </a:t>
            </a:r>
            <a:r>
              <a:rPr lang="en-US" altLang="ja-JP" sz="1600" i="1" dirty="0" smtClean="0">
                <a:solidFill>
                  <a:schemeClr val="tx1"/>
                </a:solidFill>
              </a:rPr>
              <a:t>Agency</a:t>
            </a:r>
            <a:endParaRPr lang="ja-JP" altLang="en-US" sz="1600" i="1" dirty="0">
              <a:solidFill>
                <a:schemeClr val="tx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-18256" y="6550223"/>
            <a:ext cx="9180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/>
              <a:t>H. Toyokawa, PIXEL2016, </a:t>
            </a:r>
            <a:r>
              <a:rPr lang="en-US" altLang="ja-JP" sz="1400" dirty="0" err="1" smtClean="0"/>
              <a:t>Sestri</a:t>
            </a:r>
            <a:r>
              <a:rPr lang="en-US" altLang="ja-JP" sz="1400" dirty="0" smtClean="0"/>
              <a:t> </a:t>
            </a:r>
            <a:r>
              <a:rPr lang="en-US" altLang="ja-JP" sz="1400" dirty="0" err="1" smtClean="0"/>
              <a:t>Levante</a:t>
            </a:r>
            <a:r>
              <a:rPr lang="en-US" altLang="ja-JP" sz="1400" dirty="0" smtClean="0"/>
              <a:t>, Italy, 5-9</a:t>
            </a:r>
            <a:r>
              <a:rPr lang="en-US" altLang="ja-JP" sz="1400" baseline="0" dirty="0" smtClean="0"/>
              <a:t> Sep.</a:t>
            </a:r>
            <a:r>
              <a:rPr lang="en-US" altLang="ja-JP" sz="1400" dirty="0" smtClean="0"/>
              <a:t> 2016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038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Depletion </a:t>
            </a:r>
            <a:r>
              <a:rPr lang="en-US" altLang="ja-JP" dirty="0" smtClean="0"/>
              <a:t>voltages (W </a:t>
            </a:r>
            <a:r>
              <a:rPr lang="en-US" altLang="ja-JP" dirty="0" err="1" smtClean="0"/>
              <a:t>theshold</a:t>
            </a:r>
            <a:r>
              <a:rPr lang="en-US" altLang="ja-JP" dirty="0" smtClean="0"/>
              <a:t> scan)</a:t>
            </a:r>
            <a:endParaRPr kumimoji="1" lang="ja-JP" altLang="en-US" dirty="0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267" y="1052513"/>
            <a:ext cx="4367213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513"/>
            <a:ext cx="4367213" cy="475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619672" y="162880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-50 =&gt; -400 V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23602" y="1628800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-400 =&gt; -600 V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611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Comparison of </a:t>
            </a:r>
            <a:r>
              <a:rPr lang="en-US" altLang="ja-JP" dirty="0" err="1" smtClean="0"/>
              <a:t>CdTe</a:t>
            </a:r>
            <a:r>
              <a:rPr lang="en-US" altLang="ja-JP" dirty="0" smtClean="0"/>
              <a:t> and Si detector</a:t>
            </a:r>
            <a:endParaRPr kumimoji="1" lang="ja-JP" altLang="en-US" dirty="0"/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1223628" y="764704"/>
            <a:ext cx="6696744" cy="5042827"/>
            <a:chOff x="15500027" y="7578726"/>
            <a:chExt cx="13969552" cy="9937104"/>
          </a:xfrm>
        </p:grpSpPr>
        <p:grpSp>
          <p:nvGrpSpPr>
            <p:cNvPr id="8" name="グループ化 7"/>
            <p:cNvGrpSpPr/>
            <p:nvPr/>
          </p:nvGrpSpPr>
          <p:grpSpPr>
            <a:xfrm>
              <a:off x="15500027" y="7578726"/>
              <a:ext cx="13969552" cy="9937104"/>
              <a:chOff x="0" y="1483995"/>
              <a:chExt cx="9134475" cy="5580905"/>
            </a:xfrm>
          </p:grpSpPr>
          <p:grpSp>
            <p:nvGrpSpPr>
              <p:cNvPr id="11" name="グループ化 4"/>
              <p:cNvGrpSpPr/>
              <p:nvPr/>
            </p:nvGrpSpPr>
            <p:grpSpPr>
              <a:xfrm>
                <a:off x="34925" y="1483995"/>
                <a:ext cx="9099550" cy="4165458"/>
                <a:chOff x="34925" y="1483995"/>
                <a:chExt cx="9099550" cy="4165458"/>
              </a:xfrm>
            </p:grpSpPr>
            <p:pic>
              <p:nvPicPr>
                <p:cNvPr id="14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77800" y="4263566"/>
                  <a:ext cx="8956675" cy="1385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925" y="1483995"/>
                  <a:ext cx="9001125" cy="13827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2816428"/>
                <a:ext cx="8460432" cy="1280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7504" y="5646622"/>
                <a:ext cx="8496944" cy="1418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" name="テキスト ボックス 8"/>
            <p:cNvSpPr txBox="1"/>
            <p:nvPr/>
          </p:nvSpPr>
          <p:spPr>
            <a:xfrm>
              <a:off x="16076090" y="10026999"/>
              <a:ext cx="1431188" cy="7884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err="1" smtClean="0"/>
                <a:t>CdTe</a:t>
              </a:r>
              <a:endParaRPr kumimoji="1" lang="ja-JP" altLang="en-US" sz="200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6076090" y="14995550"/>
              <a:ext cx="2142369" cy="7884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/>
                <a:t>PILATUS</a:t>
              </a:r>
              <a:endParaRPr kumimoji="1" lang="ja-JP" altLang="en-US" sz="2000" dirty="0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2147106" y="6021288"/>
            <a:ext cx="4849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CeO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 diffraction pattern and line profile at 70 </a:t>
            </a:r>
            <a:r>
              <a:rPr kumimoji="1" lang="en-US" altLang="ja-JP" dirty="0" err="1" smtClean="0"/>
              <a:t>keV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750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Water-cooled detector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5" r="18761"/>
          <a:stretch/>
        </p:blipFill>
        <p:spPr>
          <a:xfrm>
            <a:off x="3942414" y="805606"/>
            <a:ext cx="4931764" cy="524678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5" r="18761"/>
          <a:stretch/>
        </p:blipFill>
        <p:spPr>
          <a:xfrm>
            <a:off x="3942414" y="805606"/>
            <a:ext cx="4931764" cy="524678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7" r="18759"/>
          <a:stretch/>
        </p:blipFill>
        <p:spPr>
          <a:xfrm>
            <a:off x="3942414" y="805606"/>
            <a:ext cx="4931764" cy="524678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1" r="4191"/>
          <a:stretch/>
        </p:blipFill>
        <p:spPr>
          <a:xfrm rot="16200000">
            <a:off x="-162538" y="1682795"/>
            <a:ext cx="4248472" cy="349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</a:t>
            </a:r>
            <a:r>
              <a:rPr kumimoji="1" lang="en-US" altLang="ja-JP" dirty="0" smtClean="0"/>
              <a:t>tability measurement @ 20 degrees</a:t>
            </a:r>
            <a:endParaRPr kumimoji="1" lang="ja-JP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59" y="4149080"/>
            <a:ext cx="5014913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2466"/>
            <a:ext cx="3312367" cy="244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080" y="976944"/>
            <a:ext cx="5014913" cy="262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2448000" y="1912426"/>
            <a:ext cx="0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5004048" y="1844824"/>
            <a:ext cx="396044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8172400" y="1412776"/>
            <a:ext cx="0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8172400" y="1844824"/>
            <a:ext cx="0" cy="288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5004048" y="2924944"/>
            <a:ext cx="2160240" cy="136815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8244408" y="134076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0.6%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83568" y="4388911"/>
            <a:ext cx="26407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Pb</a:t>
            </a:r>
            <a:r>
              <a:rPr kumimoji="1" lang="en-US" altLang="ja-JP" dirty="0" smtClean="0"/>
              <a:t> </a:t>
            </a:r>
            <a:r>
              <a:rPr lang="en-US" altLang="ja-JP" dirty="0" smtClean="0"/>
              <a:t>fluorescence</a:t>
            </a:r>
          </a:p>
          <a:p>
            <a:r>
              <a:rPr lang="en-US" altLang="ja-JP" dirty="0" smtClean="0"/>
              <a:t>Temperature = 20 degrees</a:t>
            </a:r>
          </a:p>
          <a:p>
            <a:r>
              <a:rPr kumimoji="1" lang="en-US" altLang="ja-JP" dirty="0" smtClean="0"/>
              <a:t>HV = 500</a:t>
            </a:r>
            <a:r>
              <a:rPr lang="en-US" altLang="ja-JP" dirty="0" smtClean="0"/>
              <a:t>V</a:t>
            </a:r>
          </a:p>
          <a:p>
            <a:r>
              <a:rPr kumimoji="1" lang="en-US" altLang="ja-JP" dirty="0" smtClean="0"/>
              <a:t>Threshold = -90 mV</a:t>
            </a:r>
          </a:p>
        </p:txBody>
      </p:sp>
      <p:cxnSp>
        <p:nvCxnSpPr>
          <p:cNvPr id="23" name="直線コネクタ 22"/>
          <p:cNvCxnSpPr/>
          <p:nvPr/>
        </p:nvCxnSpPr>
        <p:spPr>
          <a:xfrm flipH="1">
            <a:off x="7668344" y="2924944"/>
            <a:ext cx="1296144" cy="136815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6876256" y="1628800"/>
            <a:ext cx="288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971600" y="908720"/>
            <a:ext cx="218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Lower threshold scan</a:t>
            </a:r>
            <a:endParaRPr kumimoji="1" lang="ja-JP" altLang="en-US" dirty="0"/>
          </a:p>
        </p:txBody>
      </p:sp>
      <p:cxnSp>
        <p:nvCxnSpPr>
          <p:cNvPr id="28" name="直線矢印コネクタ 27"/>
          <p:cNvCxnSpPr/>
          <p:nvPr/>
        </p:nvCxnSpPr>
        <p:spPr>
          <a:xfrm flipH="1" flipV="1">
            <a:off x="7524360" y="1628800"/>
            <a:ext cx="288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6893773" y="111545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 sec</a:t>
            </a:r>
            <a:endParaRPr kumimoji="1" lang="ja-JP" altLang="en-US" dirty="0"/>
          </a:p>
        </p:txBody>
      </p:sp>
      <p:cxnSp>
        <p:nvCxnSpPr>
          <p:cNvPr id="30" name="直線矢印コネクタ 29"/>
          <p:cNvCxnSpPr/>
          <p:nvPr/>
        </p:nvCxnSpPr>
        <p:spPr>
          <a:xfrm flipH="1" flipV="1">
            <a:off x="5076088" y="4941168"/>
            <a:ext cx="648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V="1">
            <a:off x="6660264" y="4941168"/>
            <a:ext cx="756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5796136" y="4725144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 min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790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Micro white-</a:t>
            </a:r>
            <a:r>
              <a:rPr lang="en-US" altLang="ja-JP" dirty="0" err="1" smtClean="0"/>
              <a:t>Xay</a:t>
            </a:r>
            <a:r>
              <a:rPr lang="en-US" altLang="ja-JP" dirty="0" smtClean="0"/>
              <a:t> Laue diffraction</a:t>
            </a:r>
            <a:endParaRPr kumimoji="1" lang="ja-JP" altLang="en-US" dirty="0"/>
          </a:p>
        </p:txBody>
      </p:sp>
      <p:pic>
        <p:nvPicPr>
          <p:cNvPr id="4" name="imagec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3412" y="1268760"/>
            <a:ext cx="2667020" cy="443392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4" y="1268760"/>
            <a:ext cx="4788401" cy="318670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332848" y="5013176"/>
            <a:ext cx="352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Experimental setup with Al sample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205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Energy measurement with comparator scan</a:t>
            </a:r>
            <a:endParaRPr kumimoji="1" lang="ja-JP" altLang="en-US" dirty="0"/>
          </a:p>
        </p:txBody>
      </p:sp>
      <p:pic>
        <p:nvPicPr>
          <p:cNvPr id="8" name="Picture 2" descr="Grap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8104" y="2505075"/>
            <a:ext cx="34956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8748464" y="2420888"/>
            <a:ext cx="360040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724128" y="4149080"/>
            <a:ext cx="302433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28766" y="4149080"/>
            <a:ext cx="2259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Comparator threshold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4" y="1268760"/>
            <a:ext cx="4788401" cy="318670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332848" y="5013176"/>
            <a:ext cx="352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Experimental setup with Al sample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064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Grain boundary imaging with SP8-02B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" b="25429"/>
          <a:stretch/>
        </p:blipFill>
        <p:spPr>
          <a:xfrm>
            <a:off x="323528" y="980728"/>
            <a:ext cx="3837274" cy="2001907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6011839" y="1412777"/>
            <a:ext cx="936104" cy="93610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4499671" y="1880829"/>
            <a:ext cx="1980220" cy="0"/>
          </a:xfrm>
          <a:prstGeom prst="straightConnector1">
            <a:avLst/>
          </a:prstGeom>
          <a:ln w="254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4571679" y="1844825"/>
            <a:ext cx="1310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w</a:t>
            </a:r>
            <a:r>
              <a:rPr kumimoji="1" lang="en-US" altLang="ja-JP" dirty="0" smtClean="0"/>
              <a:t>hite x-rays</a:t>
            </a:r>
          </a:p>
          <a:p>
            <a:r>
              <a:rPr lang="en-US" altLang="ja-JP" dirty="0" smtClean="0"/>
              <a:t>10×10μm</a:t>
            </a:r>
            <a:r>
              <a:rPr lang="en-US" altLang="ja-JP" baseline="30000" dirty="0" smtClean="0"/>
              <a:t>2</a:t>
            </a:r>
            <a:endParaRPr kumimoji="1" lang="ja-JP" altLang="en-US" baseline="30000" dirty="0"/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5939831" y="2420889"/>
            <a:ext cx="100843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scene3d>
            <a:camera prst="isometricLeftDown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6948264" y="1700809"/>
            <a:ext cx="0" cy="7903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5364088" y="980729"/>
            <a:ext cx="179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 smtClean="0"/>
              <a:t>ilicon steel plate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106414" y="1699068"/>
            <a:ext cx="178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40</a:t>
            </a:r>
            <a:r>
              <a:rPr kumimoji="1" lang="en-US" altLang="ja-JP" dirty="0" smtClean="0"/>
              <a:t>×30 positions</a:t>
            </a:r>
          </a:p>
          <a:p>
            <a:r>
              <a:rPr lang="en-US" altLang="ja-JP" dirty="0" smtClean="0"/>
              <a:t>0.25mm steps</a:t>
            </a:r>
            <a:endParaRPr kumimoji="1" lang="ja-JP" altLang="en-US" dirty="0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94" y="3429000"/>
            <a:ext cx="2874629" cy="2880000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515" y="3429320"/>
            <a:ext cx="2874629" cy="28800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3361881"/>
            <a:ext cx="2435309" cy="3014237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>
            <a:off x="5996429" y="4473276"/>
            <a:ext cx="322708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070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2 × 2</a:t>
            </a:r>
            <a:r>
              <a:rPr lang="ja-JP" altLang="en-US" dirty="0"/>
              <a:t> </a:t>
            </a:r>
            <a:r>
              <a:rPr lang="en-US" altLang="ja-JP" dirty="0" smtClean="0"/>
              <a:t>single-board detector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8" y="1875032"/>
            <a:ext cx="5040000" cy="335416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75032"/>
            <a:ext cx="5040000" cy="3354168"/>
          </a:xfrm>
          <a:prstGeom prst="rect">
            <a:avLst/>
          </a:prstGeom>
        </p:spPr>
      </p:pic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5652120" y="1919481"/>
            <a:ext cx="3168352" cy="3165703"/>
            <a:chOff x="971600" y="1268760"/>
            <a:chExt cx="4612369" cy="460851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3589" t="4529" r="72556" b="8875"/>
            <a:stretch>
              <a:fillRect/>
            </a:stretch>
          </p:blipFill>
          <p:spPr bwMode="auto">
            <a:xfrm rot="10800000">
              <a:off x="3419873" y="1268760"/>
              <a:ext cx="2075793" cy="2164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7327" t="4529" r="49018" b="8875"/>
            <a:stretch>
              <a:fillRect/>
            </a:stretch>
          </p:blipFill>
          <p:spPr bwMode="auto">
            <a:xfrm rot="5400000">
              <a:off x="1024452" y="1317756"/>
              <a:ext cx="2058392" cy="21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1065" t="4529" r="25477" b="8875"/>
            <a:stretch>
              <a:fillRect/>
            </a:stretch>
          </p:blipFill>
          <p:spPr bwMode="auto">
            <a:xfrm>
              <a:off x="1090595" y="3713176"/>
              <a:ext cx="2041245" cy="21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74803" t="4529" r="1653" b="8875"/>
            <a:stretch>
              <a:fillRect/>
            </a:stretch>
          </p:blipFill>
          <p:spPr bwMode="auto">
            <a:xfrm rot="16200000">
              <a:off x="3477529" y="3672882"/>
              <a:ext cx="2048783" cy="21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245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2 × 2</a:t>
            </a:r>
            <a:r>
              <a:rPr lang="ja-JP" altLang="en-US" dirty="0"/>
              <a:t> </a:t>
            </a:r>
            <a:r>
              <a:rPr lang="en-US" altLang="ja-JP" dirty="0" smtClean="0"/>
              <a:t>ASICs large area detector</a:t>
            </a:r>
            <a:endParaRPr kumimoji="1" lang="ja-JP" altLang="en-US" dirty="0"/>
          </a:p>
        </p:txBody>
      </p:sp>
      <p:pic>
        <p:nvPicPr>
          <p:cNvPr id="3" name="Picture 3" descr="DSC00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33538"/>
            <a:ext cx="54006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6368273" y="2216786"/>
            <a:ext cx="2236175" cy="2292334"/>
            <a:chOff x="5557415" y="2420888"/>
            <a:chExt cx="1966913" cy="2016316"/>
          </a:xfrm>
        </p:grpSpPr>
        <p:grpSp>
          <p:nvGrpSpPr>
            <p:cNvPr id="8" name="グループ化 7"/>
            <p:cNvGrpSpPr>
              <a:grpSpLocks noChangeAspect="1"/>
            </p:cNvGrpSpPr>
            <p:nvPr/>
          </p:nvGrpSpPr>
          <p:grpSpPr>
            <a:xfrm>
              <a:off x="5868144" y="2780928"/>
              <a:ext cx="1656184" cy="1656276"/>
              <a:chOff x="2195736" y="1772656"/>
              <a:chExt cx="2880000" cy="2880160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2195736" y="1772816"/>
                <a:ext cx="2880000" cy="2880000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1400" dirty="0" smtClean="0"/>
              </a:p>
              <a:p>
                <a:pPr algn="ctr"/>
                <a:endParaRPr lang="en-US" altLang="ja-JP" sz="1400" dirty="0"/>
              </a:p>
              <a:p>
                <a:pPr algn="ctr"/>
                <a:endParaRPr kumimoji="1" lang="en-US" altLang="ja-JP" sz="1400" dirty="0" smtClean="0"/>
              </a:p>
              <a:p>
                <a:pPr algn="ctr"/>
                <a:endParaRPr kumimoji="1" lang="en-US" altLang="ja-JP" sz="1400" dirty="0" smtClean="0"/>
              </a:p>
              <a:p>
                <a:pPr algn="ctr"/>
                <a:r>
                  <a:rPr lang="en-US" altLang="ja-JP" sz="1400" dirty="0" err="1" smtClean="0">
                    <a:solidFill>
                      <a:schemeClr val="tx1"/>
                    </a:solidFill>
                  </a:rPr>
                  <a:t>CdTe</a:t>
                </a:r>
                <a:endParaRPr lang="en-US" altLang="ja-JP" sz="140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altLang="ja-JP" sz="1400" dirty="0" smtClean="0">
                    <a:solidFill>
                      <a:schemeClr val="tx1"/>
                    </a:solidFill>
                  </a:rPr>
                  <a:t>19</a:t>
                </a:r>
                <a:r>
                  <a:rPr kumimoji="1" lang="en-US" altLang="ja-JP" sz="1400" dirty="0" smtClean="0">
                    <a:solidFill>
                      <a:schemeClr val="tx1"/>
                    </a:solidFill>
                  </a:rPr>
                  <a:t>0 × 200</a:t>
                </a:r>
              </a:p>
              <a:p>
                <a:pPr algn="ctr"/>
                <a:r>
                  <a:rPr lang="en-US" altLang="ja-JP" sz="1400" dirty="0" smtClean="0">
                    <a:solidFill>
                      <a:schemeClr val="tx1"/>
                    </a:solidFill>
                  </a:rPr>
                  <a:t>pixels</a:t>
                </a:r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正方形/長方形 15"/>
              <p:cNvSpPr/>
              <p:nvPr/>
            </p:nvSpPr>
            <p:spPr>
              <a:xfrm>
                <a:off x="2195736" y="1772656"/>
                <a:ext cx="1440000" cy="144016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400" dirty="0" smtClean="0">
                    <a:solidFill>
                      <a:schemeClr val="tx1"/>
                    </a:solidFill>
                  </a:rPr>
                  <a:t>SP8-04 F10K</a:t>
                </a:r>
              </a:p>
              <a:p>
                <a:pPr algn="ctr"/>
                <a:r>
                  <a:rPr lang="en-US" altLang="ja-JP" sz="1400" dirty="0" smtClean="0">
                    <a:solidFill>
                      <a:schemeClr val="tx1"/>
                    </a:solidFill>
                  </a:rPr>
                  <a:t>95×100</a:t>
                </a:r>
                <a:endParaRPr lang="en-US" altLang="ja-JP" sz="14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kumimoji="1" lang="en-US" altLang="ja-JP" sz="1400" dirty="0" smtClean="0">
                    <a:solidFill>
                      <a:schemeClr val="tx1"/>
                    </a:solidFill>
                  </a:rPr>
                  <a:t>pixels</a:t>
                </a:r>
                <a:endParaRPr kumimoji="1" lang="ja-JP" altLang="en-US" sz="14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5868144" y="2420888"/>
              <a:ext cx="1656184" cy="288032"/>
              <a:chOff x="4139952" y="4365104"/>
              <a:chExt cx="1656184" cy="288032"/>
            </a:xfrm>
          </p:grpSpPr>
          <p:cxnSp>
            <p:nvCxnSpPr>
              <p:cNvPr id="13" name="直線矢印コネクタ 12"/>
              <p:cNvCxnSpPr/>
              <p:nvPr/>
            </p:nvCxnSpPr>
            <p:spPr>
              <a:xfrm>
                <a:off x="4139952" y="4653136"/>
                <a:ext cx="165618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テキスト ボックス 13"/>
              <p:cNvSpPr txBox="1"/>
              <p:nvPr/>
            </p:nvSpPr>
            <p:spPr>
              <a:xfrm>
                <a:off x="4644008" y="4365104"/>
                <a:ext cx="469807" cy="270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 smtClean="0"/>
                  <a:t>4</a:t>
                </a:r>
                <a:r>
                  <a:rPr lang="ja-JP" altLang="en-US" sz="1400" dirty="0"/>
                  <a:t> </a:t>
                </a:r>
                <a:r>
                  <a:rPr lang="en-US" altLang="ja-JP" sz="1400" dirty="0" smtClean="0"/>
                  <a:t>cm</a:t>
                </a:r>
                <a:endParaRPr kumimoji="1" lang="ja-JP" altLang="en-US" sz="1400" dirty="0"/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6200000">
              <a:off x="4864682" y="3473662"/>
              <a:ext cx="1656184" cy="270717"/>
              <a:chOff x="4139952" y="4414415"/>
              <a:chExt cx="1656184" cy="270717"/>
            </a:xfrm>
          </p:grpSpPr>
          <p:cxnSp>
            <p:nvCxnSpPr>
              <p:cNvPr id="11" name="直線矢印コネクタ 10"/>
              <p:cNvCxnSpPr/>
              <p:nvPr/>
            </p:nvCxnSpPr>
            <p:spPr>
              <a:xfrm>
                <a:off x="4139952" y="4653136"/>
                <a:ext cx="165618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テキスト ボックス 11"/>
              <p:cNvSpPr txBox="1"/>
              <p:nvPr/>
            </p:nvSpPr>
            <p:spPr>
              <a:xfrm>
                <a:off x="4667536" y="4414415"/>
                <a:ext cx="589657" cy="270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dirty="0" smtClean="0"/>
                  <a:t>3.8</a:t>
                </a:r>
                <a:r>
                  <a:rPr lang="ja-JP" altLang="en-US" sz="1400" dirty="0" smtClean="0"/>
                  <a:t> </a:t>
                </a:r>
                <a:r>
                  <a:rPr lang="en-US" altLang="ja-JP" sz="1400" dirty="0" smtClean="0"/>
                  <a:t>cm</a:t>
                </a:r>
                <a:endParaRPr kumimoji="1" lang="ja-JP" altLang="en-U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595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and Outlook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6" y="836712"/>
            <a:ext cx="9000999" cy="5616624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n-US" altLang="ja-JP" sz="5100" dirty="0"/>
              <a:t>We have been developing </a:t>
            </a:r>
            <a:r>
              <a:rPr lang="en-US" altLang="ja-JP" sz="5100" dirty="0" smtClean="0"/>
              <a:t>2D </a:t>
            </a:r>
            <a:r>
              <a:rPr lang="en-US" altLang="ja-JP" sz="5100" dirty="0"/>
              <a:t>high energy X-ray detectors combined with </a:t>
            </a:r>
            <a:r>
              <a:rPr lang="en-US" altLang="ja-JP" sz="5100" dirty="0" err="1"/>
              <a:t>CdTe</a:t>
            </a:r>
            <a:r>
              <a:rPr lang="en-US" altLang="ja-JP" sz="5100" dirty="0"/>
              <a:t> </a:t>
            </a:r>
            <a:r>
              <a:rPr lang="en-US" altLang="ja-JP" sz="5100" dirty="0" err="1"/>
              <a:t>Schottky</a:t>
            </a:r>
            <a:r>
              <a:rPr lang="en-US" altLang="ja-JP" sz="5100" dirty="0"/>
              <a:t> diode sensors and photon-counting readout ASICs in use for synchrotron radiation </a:t>
            </a:r>
            <a:r>
              <a:rPr lang="en-US" altLang="ja-JP" sz="5100" dirty="0" smtClean="0"/>
              <a:t>experiments.</a:t>
            </a:r>
          </a:p>
          <a:p>
            <a:pPr algn="just"/>
            <a:r>
              <a:rPr lang="en-US" altLang="ja-JP" sz="5100" dirty="0" smtClean="0"/>
              <a:t>SP8-04 ASICs have been processed with </a:t>
            </a:r>
            <a:r>
              <a:rPr lang="en-US" altLang="ja-JP" sz="5100" dirty="0"/>
              <a:t>TSMC </a:t>
            </a:r>
            <a:r>
              <a:rPr lang="en-US" altLang="ja-JP" sz="5100" dirty="0" smtClean="0"/>
              <a:t>180 nm technology and F10K ASIC single-chip detector could function as designed.</a:t>
            </a:r>
          </a:p>
          <a:p>
            <a:pPr algn="just"/>
            <a:r>
              <a:rPr lang="en-US" altLang="ja-JP" sz="5100" dirty="0" smtClean="0"/>
              <a:t>2 x 2 ASICs large area detector has been newly developed and performances are investigated currently.</a:t>
            </a:r>
          </a:p>
          <a:p>
            <a:pPr algn="just"/>
            <a:r>
              <a:rPr lang="en-US" altLang="ja-JP" sz="5100" dirty="0" smtClean="0"/>
              <a:t>2-side </a:t>
            </a:r>
            <a:r>
              <a:rPr lang="en-US" altLang="ja-JP" sz="5100" dirty="0" err="1" smtClean="0"/>
              <a:t>buttable</a:t>
            </a:r>
            <a:r>
              <a:rPr lang="en-US" altLang="ja-JP" sz="5100" dirty="0" smtClean="0"/>
              <a:t> design could achieved 8cm x 8cm area detector.</a:t>
            </a:r>
          </a:p>
          <a:p>
            <a:pPr algn="just"/>
            <a:r>
              <a:rPr lang="en-US" altLang="ja-JP" sz="5100" dirty="0" smtClean="0"/>
              <a:t>For going to further large are detector, 4-side </a:t>
            </a:r>
            <a:r>
              <a:rPr lang="en-US" altLang="ja-JP" sz="5100" dirty="0" err="1" smtClean="0"/>
              <a:t>buttable</a:t>
            </a:r>
            <a:r>
              <a:rPr lang="en-US" altLang="ja-JP" sz="5100" dirty="0" smtClean="0"/>
              <a:t> module will be designed next step. </a:t>
            </a:r>
          </a:p>
        </p:txBody>
      </p:sp>
    </p:spTree>
    <p:extLst>
      <p:ext uri="{BB962C8B-B14F-4D97-AF65-F5344CB8AC3E}">
        <p14:creationId xmlns:p14="http://schemas.microsoft.com/office/powerpoint/2010/main" val="40426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3914"/>
          </a:xfrm>
        </p:spPr>
        <p:txBody>
          <a:bodyPr/>
          <a:lstStyle/>
          <a:p>
            <a:r>
              <a:rPr lang="en-US" altLang="ja-JP" dirty="0" smtClean="0"/>
              <a:t>Overview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12568"/>
          </a:xfrm>
        </p:spPr>
        <p:txBody>
          <a:bodyPr>
            <a:normAutofit/>
          </a:bodyPr>
          <a:lstStyle/>
          <a:p>
            <a:r>
              <a:rPr lang="en-US" altLang="ja-JP" dirty="0"/>
              <a:t>Motivation and Design </a:t>
            </a:r>
            <a:r>
              <a:rPr lang="en-US" altLang="ja-JP" dirty="0" smtClean="0"/>
              <a:t>Concepts</a:t>
            </a:r>
          </a:p>
          <a:p>
            <a:r>
              <a:rPr kumimoji="1" lang="en-US" altLang="ja-JP" dirty="0" smtClean="0"/>
              <a:t>SP8-04F10K detector</a:t>
            </a:r>
          </a:p>
          <a:p>
            <a:pPr lvl="1"/>
            <a:r>
              <a:rPr lang="en-US" altLang="ja-JP" dirty="0" smtClean="0"/>
              <a:t>Threshold trimming</a:t>
            </a:r>
          </a:p>
          <a:p>
            <a:pPr lvl="1"/>
            <a:r>
              <a:rPr lang="en-US" altLang="ja-JP" dirty="0" smtClean="0"/>
              <a:t>Bias voltage</a:t>
            </a:r>
          </a:p>
          <a:p>
            <a:pPr lvl="1"/>
            <a:r>
              <a:rPr kumimoji="1" lang="en-US" altLang="ja-JP" dirty="0" smtClean="0"/>
              <a:t>Long term stability</a:t>
            </a:r>
          </a:p>
          <a:p>
            <a:pPr lvl="1"/>
            <a:r>
              <a:rPr lang="en-US" altLang="ja-JP" dirty="0" smtClean="0"/>
              <a:t>Laue diffraction measurements</a:t>
            </a:r>
          </a:p>
          <a:p>
            <a:pPr lvl="1"/>
            <a:r>
              <a:rPr lang="en-US" altLang="ja-JP" dirty="0" smtClean="0"/>
              <a:t>Large area detector</a:t>
            </a:r>
          </a:p>
          <a:p>
            <a:r>
              <a:rPr lang="en-US" altLang="ja-JP" dirty="0" smtClean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13844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10228"/>
          <a:stretch/>
        </p:blipFill>
        <p:spPr>
          <a:xfrm>
            <a:off x="0" y="-15399"/>
            <a:ext cx="9144000" cy="6873399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548680"/>
            <a:ext cx="58324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kumimoji="0" lang="de-DE" sz="3600" b="1" i="1" dirty="0" smtClean="0">
                <a:solidFill>
                  <a:schemeClr val="bg1"/>
                </a:solidFill>
              </a:rPr>
              <a:t>Thank you for your attention!</a:t>
            </a:r>
            <a:endParaRPr kumimoji="0" lang="de-DE" sz="3600" b="1" i="1" dirty="0">
              <a:solidFill>
                <a:schemeClr val="bg1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-18256" y="6550223"/>
            <a:ext cx="9180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chemeClr val="bg1"/>
                </a:solidFill>
              </a:rPr>
              <a:t>H. Toyokawa, PIXEL2016, </a:t>
            </a:r>
            <a:r>
              <a:rPr lang="en-US" altLang="ja-JP" sz="1400" dirty="0" err="1" smtClean="0">
                <a:solidFill>
                  <a:schemeClr val="bg1"/>
                </a:solidFill>
              </a:rPr>
              <a:t>Sestri</a:t>
            </a:r>
            <a:r>
              <a:rPr lang="en-US" altLang="ja-JP" sz="1400" dirty="0" smtClean="0">
                <a:solidFill>
                  <a:schemeClr val="bg1"/>
                </a:solidFill>
              </a:rPr>
              <a:t> </a:t>
            </a:r>
            <a:r>
              <a:rPr lang="en-US" altLang="ja-JP" sz="1400" dirty="0" err="1" smtClean="0">
                <a:solidFill>
                  <a:schemeClr val="bg1"/>
                </a:solidFill>
              </a:rPr>
              <a:t>Levante</a:t>
            </a:r>
            <a:r>
              <a:rPr lang="en-US" altLang="ja-JP" sz="1400" dirty="0" smtClean="0">
                <a:solidFill>
                  <a:schemeClr val="bg1"/>
                </a:solidFill>
              </a:rPr>
              <a:t>, Italy, 5-9</a:t>
            </a:r>
            <a:r>
              <a:rPr lang="en-US" altLang="ja-JP" sz="1400" baseline="0" dirty="0" smtClean="0">
                <a:solidFill>
                  <a:schemeClr val="bg1"/>
                </a:solidFill>
              </a:rPr>
              <a:t> Sep.</a:t>
            </a:r>
            <a:r>
              <a:rPr lang="en-US" altLang="ja-JP" sz="1400" dirty="0" smtClean="0">
                <a:solidFill>
                  <a:schemeClr val="bg1"/>
                </a:solidFill>
              </a:rPr>
              <a:t> 2016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5" r="5545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 rot="960000">
              <a:off x="2626683" y="932683"/>
              <a:ext cx="2553776" cy="557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ja-JP" dirty="0" smtClean="0">
                  <a:solidFill>
                    <a:srgbClr val="FF00FF"/>
                  </a:solidFill>
                </a:rPr>
                <a:t>March 2012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ja-JP" dirty="0" smtClean="0">
                  <a:solidFill>
                    <a:srgbClr val="FF00FF"/>
                  </a:solidFill>
                </a:rPr>
                <a:t>SACLA (XFEL) </a:t>
              </a:r>
              <a:r>
                <a:rPr kumimoji="1" lang="en-US" altLang="ja-JP" dirty="0" smtClean="0">
                  <a:solidFill>
                    <a:srgbClr val="FF00FF"/>
                  </a:solidFill>
                </a:rPr>
                <a:t>8 </a:t>
              </a:r>
              <a:r>
                <a:rPr kumimoji="1" lang="en-US" altLang="ja-JP" dirty="0" err="1" smtClean="0">
                  <a:solidFill>
                    <a:srgbClr val="FF00FF"/>
                  </a:solidFill>
                </a:rPr>
                <a:t>GeV</a:t>
              </a:r>
              <a:r>
                <a:rPr kumimoji="1" lang="en-US" altLang="ja-JP" dirty="0" smtClean="0">
                  <a:solidFill>
                    <a:srgbClr val="FF00FF"/>
                  </a:solidFill>
                </a:rPr>
                <a:t> </a:t>
              </a:r>
              <a:r>
                <a:rPr kumimoji="1" lang="en-US" altLang="ja-JP" dirty="0" err="1" smtClean="0">
                  <a:solidFill>
                    <a:srgbClr val="FF00FF"/>
                  </a:solidFill>
                </a:rPr>
                <a:t>Linac</a:t>
              </a:r>
              <a:endParaRPr kumimoji="1" lang="en-US" altLang="ja-JP" dirty="0" smtClean="0">
                <a:solidFill>
                  <a:srgbClr val="FF00FF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254664" y="2639488"/>
              <a:ext cx="1972720" cy="7880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ja-JP" dirty="0" smtClean="0">
                  <a:solidFill>
                    <a:srgbClr val="FFFF00"/>
                  </a:solidFill>
                </a:rPr>
                <a:t>SPring-8 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ja-JP" dirty="0" smtClean="0">
                  <a:solidFill>
                    <a:srgbClr val="FFFF00"/>
                  </a:solidFill>
                </a:rPr>
                <a:t>8 </a:t>
              </a:r>
              <a:r>
                <a:rPr lang="en-US" altLang="ja-JP" dirty="0" err="1" smtClean="0">
                  <a:solidFill>
                    <a:srgbClr val="FFFF00"/>
                  </a:solidFill>
                </a:rPr>
                <a:t>GeV</a:t>
              </a:r>
              <a:r>
                <a:rPr lang="en-US" altLang="ja-JP" dirty="0" smtClean="0">
                  <a:solidFill>
                    <a:srgbClr val="FFFF00"/>
                  </a:solidFill>
                </a:rPr>
                <a:t> Storage Ring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ja-JP" dirty="0" smtClean="0">
                  <a:solidFill>
                    <a:srgbClr val="FFFF00"/>
                  </a:solidFill>
                </a:rPr>
                <a:t>Oct. 1997</a:t>
              </a:r>
              <a:endParaRPr kumimoji="1" lang="en-US" altLang="ja-JP" dirty="0" smtClean="0">
                <a:solidFill>
                  <a:srgbClr val="FFFF00"/>
                </a:solidFill>
              </a:endParaRPr>
            </a:p>
          </p:txBody>
        </p:sp>
      </p:grp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t="62950" r="5545" b="4089"/>
          <a:stretch/>
        </p:blipFill>
        <p:spPr>
          <a:xfrm>
            <a:off x="-1" y="5301208"/>
            <a:ext cx="9144001" cy="1200066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431540" y="5421153"/>
            <a:ext cx="8460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b="1" dirty="0" smtClean="0"/>
              <a:t>We </a:t>
            </a:r>
            <a:r>
              <a:rPr lang="en-US" altLang="ja-JP" b="1" dirty="0"/>
              <a:t>have been developing </a:t>
            </a:r>
            <a:r>
              <a:rPr lang="en-US" altLang="ja-JP" b="1" dirty="0" smtClean="0"/>
              <a:t>2D-type </a:t>
            </a:r>
            <a:r>
              <a:rPr lang="en-US" altLang="ja-JP" b="1" dirty="0"/>
              <a:t>high energy X-ray detectors combined with </a:t>
            </a:r>
            <a:r>
              <a:rPr lang="en-US" altLang="ja-JP" b="1" dirty="0" err="1"/>
              <a:t>CdTe</a:t>
            </a:r>
            <a:r>
              <a:rPr lang="en-US" altLang="ja-JP" b="1" dirty="0"/>
              <a:t> </a:t>
            </a:r>
            <a:r>
              <a:rPr lang="en-US" altLang="ja-JP" b="1" dirty="0" err="1"/>
              <a:t>Schottky</a:t>
            </a:r>
            <a:r>
              <a:rPr lang="en-US" altLang="ja-JP" b="1" dirty="0"/>
              <a:t> diode sensors and photon-counting readout ASICs in use for synchrotron radiation experiments.</a:t>
            </a:r>
            <a:endParaRPr lang="en-US" altLang="ja-JP" b="1" dirty="0" smtClean="0"/>
          </a:p>
        </p:txBody>
      </p:sp>
      <p:sp>
        <p:nvSpPr>
          <p:cNvPr id="32" name="正方形/長方形 31"/>
          <p:cNvSpPr/>
          <p:nvPr/>
        </p:nvSpPr>
        <p:spPr>
          <a:xfrm>
            <a:off x="-18256" y="6550223"/>
            <a:ext cx="91805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400" dirty="0" smtClean="0">
                <a:solidFill>
                  <a:schemeClr val="bg1"/>
                </a:solidFill>
              </a:rPr>
              <a:t>H. Toyokawa, PIXEL2016, </a:t>
            </a:r>
            <a:r>
              <a:rPr lang="en-US" altLang="ja-JP" sz="1400" dirty="0" err="1" smtClean="0">
                <a:solidFill>
                  <a:schemeClr val="bg1"/>
                </a:solidFill>
              </a:rPr>
              <a:t>Sestri</a:t>
            </a:r>
            <a:r>
              <a:rPr lang="en-US" altLang="ja-JP" sz="1400" dirty="0" smtClean="0">
                <a:solidFill>
                  <a:schemeClr val="bg1"/>
                </a:solidFill>
              </a:rPr>
              <a:t> </a:t>
            </a:r>
            <a:r>
              <a:rPr lang="en-US" altLang="ja-JP" sz="1400" dirty="0" err="1" smtClean="0">
                <a:solidFill>
                  <a:schemeClr val="bg1"/>
                </a:solidFill>
              </a:rPr>
              <a:t>Levante</a:t>
            </a:r>
            <a:r>
              <a:rPr lang="en-US" altLang="ja-JP" sz="1400" dirty="0" smtClean="0">
                <a:solidFill>
                  <a:schemeClr val="bg1"/>
                </a:solidFill>
              </a:rPr>
              <a:t>, Italy, 5-9</a:t>
            </a:r>
            <a:r>
              <a:rPr lang="en-US" altLang="ja-JP" sz="1400" baseline="0" dirty="0" smtClean="0">
                <a:solidFill>
                  <a:schemeClr val="bg1"/>
                </a:solidFill>
              </a:rPr>
              <a:t> Sep.</a:t>
            </a:r>
            <a:r>
              <a:rPr lang="en-US" altLang="ja-JP" sz="1400" dirty="0" smtClean="0">
                <a:solidFill>
                  <a:schemeClr val="bg1"/>
                </a:solidFill>
              </a:rPr>
              <a:t> 2016</a:t>
            </a:r>
            <a:endParaRPr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27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Pixelated sensor structures</a:t>
            </a:r>
            <a:endParaRPr kumimoji="1" lang="ja-JP" altLang="en-US" dirty="0"/>
          </a:p>
        </p:txBody>
      </p:sp>
      <p:graphicFrame>
        <p:nvGraphicFramePr>
          <p:cNvPr id="3" name="コンテンツ プレースホル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0486794"/>
              </p:ext>
            </p:extLst>
          </p:nvPr>
        </p:nvGraphicFramePr>
        <p:xfrm>
          <a:off x="251520" y="908720"/>
          <a:ext cx="4968184" cy="28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6184"/>
                <a:gridCol w="828000"/>
                <a:gridCol w="828000"/>
                <a:gridCol w="828000"/>
                <a:gridCol w="828000"/>
              </a:tblGrid>
              <a:tr h="288000"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>
                          <a:latin typeface="+mn-lt"/>
                          <a:cs typeface="Arial" pitchFamily="34" charset="0"/>
                        </a:rPr>
                        <a:t>CdTe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CZT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>
                          <a:latin typeface="+mn-lt"/>
                          <a:cs typeface="Arial" pitchFamily="34" charset="0"/>
                        </a:rPr>
                        <a:t>Ge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Si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density (g/cm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3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)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5.85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~5.8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5.33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2.33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atomic number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48, 52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48, 30, 52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32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14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band</a:t>
                      </a:r>
                      <a:r>
                        <a:rPr kumimoji="1" lang="en-US" altLang="ja-JP" sz="12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gap energy</a:t>
                      </a:r>
                      <a:r>
                        <a:rPr kumimoji="1" lang="en-US" altLang="ja-JP" sz="12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200" dirty="0" err="1" smtClean="0">
                          <a:latin typeface="+mn-lt"/>
                          <a:cs typeface="Arial" pitchFamily="34" charset="0"/>
                        </a:rPr>
                        <a:t>eV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)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1.44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~1.65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0.67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1.12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Ionization energy (</a:t>
                      </a:r>
                      <a:r>
                        <a:rPr kumimoji="1" lang="en-US" altLang="ja-JP" sz="1200" dirty="0" err="1" smtClean="0">
                          <a:latin typeface="+mn-lt"/>
                          <a:cs typeface="Arial" pitchFamily="34" charset="0"/>
                        </a:rPr>
                        <a:t>eV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)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4.43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~5.0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2.96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3.62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resistivity</a:t>
                      </a:r>
                      <a:r>
                        <a:rPr kumimoji="1" lang="en-US" altLang="ja-JP" sz="1200" baseline="0" dirty="0" smtClean="0"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(</a:t>
                      </a:r>
                      <a:r>
                        <a:rPr kumimoji="1" lang="en-US" altLang="ja-JP" sz="1200" dirty="0" err="1" smtClean="0">
                          <a:latin typeface="+mn-lt"/>
                          <a:cs typeface="Arial" pitchFamily="34" charset="0"/>
                        </a:rPr>
                        <a:t>Ωcm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)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10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9</a:t>
                      </a:r>
                      <a:endParaRPr kumimoji="1" lang="ja-JP" altLang="en-US" sz="1200" baseline="30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10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9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~10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11</a:t>
                      </a:r>
                      <a:endParaRPr kumimoji="1" lang="ja-JP" altLang="en-US" sz="1200" baseline="30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3900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1400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err="1" smtClean="0">
                          <a:latin typeface="+mn-lt"/>
                          <a:cs typeface="Arial" pitchFamily="34" charset="0"/>
                        </a:rPr>
                        <a:t>μ</a:t>
                      </a:r>
                      <a:r>
                        <a:rPr kumimoji="1" lang="en-US" altLang="ja-JP" sz="1200" baseline="-25000" dirty="0" err="1" smtClean="0">
                          <a:latin typeface="+mn-lt"/>
                          <a:cs typeface="Arial" pitchFamily="34" charset="0"/>
                        </a:rPr>
                        <a:t>e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 (cm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/V</a:t>
                      </a:r>
                      <a:r>
                        <a:rPr kumimoji="1" lang="ja-JP" altLang="en-US" sz="1200" dirty="0" smtClean="0">
                          <a:latin typeface="+mn-lt"/>
                          <a:cs typeface="Arial" pitchFamily="34" charset="0"/>
                        </a:rPr>
                        <a:t>・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s)</a:t>
                      </a:r>
                      <a:endParaRPr kumimoji="1" lang="ja-JP" altLang="en-US" sz="1200" dirty="0" smtClean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1100</a:t>
                      </a:r>
                      <a:endParaRPr kumimoji="1" lang="ja-JP" altLang="en-US" sz="1200" baseline="0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>
                          <a:latin typeface="+mn-lt"/>
                          <a:cs typeface="Arial" pitchFamily="34" charset="0"/>
                        </a:rPr>
                        <a:t>1000</a:t>
                      </a:r>
                      <a:endParaRPr kumimoji="1" lang="ja-JP" altLang="en-US" sz="1200" baseline="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>
                          <a:latin typeface="+mn-lt"/>
                          <a:cs typeface="Arial" pitchFamily="34" charset="0"/>
                        </a:rPr>
                        <a:t>3900</a:t>
                      </a:r>
                      <a:endParaRPr kumimoji="1" lang="ja-JP" altLang="en-US" sz="1200" baseline="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>
                          <a:latin typeface="+mn-lt"/>
                          <a:cs typeface="Arial" pitchFamily="34" charset="0"/>
                        </a:rPr>
                        <a:t>1400</a:t>
                      </a:r>
                      <a:endParaRPr kumimoji="1" lang="ja-JP" altLang="en-US" sz="1200" baseline="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41764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err="1" smtClean="0">
                          <a:latin typeface="+mn-lt"/>
                          <a:cs typeface="Arial" pitchFamily="34" charset="0"/>
                        </a:rPr>
                        <a:t>μ</a:t>
                      </a:r>
                      <a:r>
                        <a:rPr kumimoji="1" lang="en-US" altLang="ja-JP" sz="1200" baseline="-25000" dirty="0" err="1" smtClean="0"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 (cm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2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/V</a:t>
                      </a:r>
                      <a:r>
                        <a:rPr kumimoji="1" lang="ja-JP" altLang="en-US" sz="1200" dirty="0" smtClean="0">
                          <a:latin typeface="+mn-lt"/>
                          <a:cs typeface="Arial" pitchFamily="34" charset="0"/>
                        </a:rPr>
                        <a:t>・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s)</a:t>
                      </a:r>
                      <a:endParaRPr kumimoji="1" lang="ja-JP" altLang="en-US" sz="1200" dirty="0" smtClean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>
                          <a:latin typeface="+mn-lt"/>
                          <a:cs typeface="Arial" pitchFamily="34" charset="0"/>
                        </a:rPr>
                        <a:t>100</a:t>
                      </a:r>
                      <a:endParaRPr kumimoji="1" lang="ja-JP" altLang="en-US" sz="1200" baseline="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>
                          <a:latin typeface="+mn-lt"/>
                          <a:cs typeface="Arial" pitchFamily="34" charset="0"/>
                        </a:rPr>
                        <a:t>50~80</a:t>
                      </a:r>
                      <a:endParaRPr kumimoji="1" lang="ja-JP" altLang="en-US" sz="1200" baseline="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>
                          <a:latin typeface="+mn-lt"/>
                          <a:cs typeface="Arial" pitchFamily="34" charset="0"/>
                        </a:rPr>
                        <a:t>1900</a:t>
                      </a:r>
                      <a:endParaRPr kumimoji="1" lang="ja-JP" altLang="en-US" sz="1200" baseline="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aseline="0" dirty="0" smtClean="0">
                          <a:latin typeface="+mn-lt"/>
                          <a:cs typeface="Arial" pitchFamily="34" charset="0"/>
                        </a:rPr>
                        <a:t>480</a:t>
                      </a:r>
                      <a:endParaRPr kumimoji="1" lang="ja-JP" altLang="en-US" sz="1200" baseline="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>
                          <a:latin typeface="+mn-lt"/>
                          <a:cs typeface="Arial" pitchFamily="34" charset="0"/>
                        </a:rPr>
                        <a:t>τ</a:t>
                      </a:r>
                      <a:r>
                        <a:rPr kumimoji="1" lang="en-US" altLang="ja-JP" sz="1200" baseline="-25000" dirty="0" err="1" smtClean="0">
                          <a:latin typeface="+mn-lt"/>
                          <a:cs typeface="Arial" pitchFamily="34" charset="0"/>
                        </a:rPr>
                        <a:t>e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 (s)</a:t>
                      </a:r>
                      <a:endParaRPr kumimoji="1" lang="ja-JP" altLang="en-US" sz="12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3×10</a:t>
                      </a:r>
                      <a:r>
                        <a:rPr kumimoji="1" lang="en-US" altLang="ja-JP" sz="1200" baseline="30000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-6</a:t>
                      </a:r>
                      <a:endParaRPr kumimoji="1" lang="ja-JP" altLang="en-US" sz="1200" baseline="30000" dirty="0">
                        <a:solidFill>
                          <a:srgbClr val="FF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3×10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-6</a:t>
                      </a:r>
                      <a:endParaRPr kumimoji="1" lang="ja-JP" altLang="en-US" sz="1200" baseline="30000" dirty="0" smtClean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&gt;10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-3</a:t>
                      </a:r>
                      <a:endParaRPr kumimoji="1" lang="ja-JP" altLang="en-US" sz="1200" baseline="30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&gt;10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-3</a:t>
                      </a:r>
                      <a:endParaRPr kumimoji="1" lang="ja-JP" altLang="en-US" sz="1200" baseline="30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aseline="0" dirty="0" err="1" smtClean="0">
                          <a:latin typeface="+mn-lt"/>
                          <a:cs typeface="Arial" pitchFamily="34" charset="0"/>
                        </a:rPr>
                        <a:t>τ</a:t>
                      </a:r>
                      <a:r>
                        <a:rPr kumimoji="1" lang="en-US" altLang="ja-JP" sz="1200" baseline="-25000" dirty="0" err="1" smtClean="0">
                          <a:latin typeface="+mn-lt"/>
                          <a:cs typeface="Arial" pitchFamily="34" charset="0"/>
                        </a:rPr>
                        <a:t>h</a:t>
                      </a: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 (s)</a:t>
                      </a:r>
                      <a:endParaRPr kumimoji="1" lang="ja-JP" altLang="en-US" sz="1200" dirty="0" smtClean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2×10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-6</a:t>
                      </a:r>
                      <a:endParaRPr kumimoji="1" lang="ja-JP" altLang="en-US" sz="1200" baseline="30000" dirty="0" smtClean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10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-6</a:t>
                      </a:r>
                      <a:endParaRPr kumimoji="1" lang="ja-JP" altLang="en-US" sz="1200" baseline="30000" dirty="0" smtClean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1×10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-3</a:t>
                      </a:r>
                      <a:endParaRPr kumimoji="1" lang="ja-JP" altLang="en-US" sz="1200" baseline="30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+mn-lt"/>
                          <a:cs typeface="Arial" pitchFamily="34" charset="0"/>
                        </a:rPr>
                        <a:t>2×10</a:t>
                      </a:r>
                      <a:r>
                        <a:rPr kumimoji="1" lang="en-US" altLang="ja-JP" sz="1200" baseline="30000" dirty="0" smtClean="0">
                          <a:latin typeface="+mn-lt"/>
                          <a:cs typeface="Arial" pitchFamily="34" charset="0"/>
                        </a:rPr>
                        <a:t>-3</a:t>
                      </a:r>
                      <a:endParaRPr kumimoji="1" lang="ja-JP" altLang="en-US" sz="1200" baseline="30000" dirty="0">
                        <a:latin typeface="+mn-lt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328783"/>
              </p:ext>
            </p:extLst>
          </p:nvPr>
        </p:nvGraphicFramePr>
        <p:xfrm>
          <a:off x="5436096" y="908720"/>
          <a:ext cx="324036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323529" y="4037088"/>
            <a:ext cx="2450581" cy="2360288"/>
            <a:chOff x="5873472" y="1291486"/>
            <a:chExt cx="3102002" cy="2987709"/>
          </a:xfrm>
        </p:grpSpPr>
        <p:cxnSp>
          <p:nvCxnSpPr>
            <p:cNvPr id="6" name="直線コネクタ 5"/>
            <p:cNvCxnSpPr/>
            <p:nvPr/>
          </p:nvCxnSpPr>
          <p:spPr>
            <a:xfrm rot="5400000">
              <a:off x="7370333" y="2077571"/>
              <a:ext cx="54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>
              <a:off x="8465760" y="2164874"/>
              <a:ext cx="509714" cy="467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smtClean="0">
                  <a:solidFill>
                    <a:prstClr val="black"/>
                  </a:solidFill>
                  <a:latin typeface="Arial" charset="0"/>
                </a:rPr>
                <a:t>Pt</a:t>
              </a:r>
              <a:endParaRPr lang="ja-JP" altLang="en-US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8465760" y="3028970"/>
              <a:ext cx="493481" cy="467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smtClean="0">
                  <a:solidFill>
                    <a:prstClr val="black"/>
                  </a:solidFill>
                  <a:latin typeface="Arial" charset="0"/>
                </a:rPr>
                <a:t>Al</a:t>
              </a:r>
              <a:endParaRPr lang="ja-JP" altLang="en-US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6728888" y="2446643"/>
              <a:ext cx="1800000" cy="720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6728888" y="2374643"/>
              <a:ext cx="1800000" cy="72000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正方形/長方形 4"/>
            <p:cNvSpPr/>
            <p:nvPr/>
          </p:nvSpPr>
          <p:spPr>
            <a:xfrm>
              <a:off x="6728883" y="3166643"/>
              <a:ext cx="112126" cy="72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6921741" y="3172994"/>
              <a:ext cx="112126" cy="72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7108618" y="3172994"/>
              <a:ext cx="112126" cy="72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7295495" y="3172994"/>
              <a:ext cx="112126" cy="72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7482372" y="3172994"/>
              <a:ext cx="112126" cy="72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7669249" y="3172994"/>
              <a:ext cx="112126" cy="72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856126" y="3172994"/>
              <a:ext cx="112126" cy="72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8043003" y="3172994"/>
              <a:ext cx="112126" cy="72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8229880" y="3172994"/>
              <a:ext cx="112126" cy="72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8416757" y="3172994"/>
              <a:ext cx="112126" cy="72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white"/>
                </a:solidFill>
              </a:endParaRPr>
            </a:p>
          </p:txBody>
        </p:sp>
        <p:grpSp>
          <p:nvGrpSpPr>
            <p:cNvPr id="21" name="グループ化 97"/>
            <p:cNvGrpSpPr/>
            <p:nvPr/>
          </p:nvGrpSpPr>
          <p:grpSpPr>
            <a:xfrm flipV="1">
              <a:off x="7311530" y="2461978"/>
              <a:ext cx="504016" cy="720080"/>
              <a:chOff x="5730707" y="3366064"/>
              <a:chExt cx="504016" cy="720080"/>
            </a:xfrm>
          </p:grpSpPr>
          <p:sp>
            <p:nvSpPr>
              <p:cNvPr id="29" name="円/楕円 28"/>
              <p:cNvSpPr/>
              <p:nvPr/>
            </p:nvSpPr>
            <p:spPr>
              <a:xfrm>
                <a:off x="5730707" y="3582088"/>
                <a:ext cx="180000" cy="18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30" name="直線矢印コネクタ 29"/>
              <p:cNvCxnSpPr/>
              <p:nvPr/>
            </p:nvCxnSpPr>
            <p:spPr>
              <a:xfrm rot="5400000">
                <a:off x="5693888" y="3941334"/>
                <a:ext cx="288032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矢印コネクタ 30"/>
              <p:cNvCxnSpPr/>
              <p:nvPr/>
            </p:nvCxnSpPr>
            <p:spPr>
              <a:xfrm rot="16200000" flipV="1">
                <a:off x="5981921" y="3509286"/>
                <a:ext cx="288032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円/楕円 31"/>
              <p:cNvSpPr/>
              <p:nvPr/>
            </p:nvSpPr>
            <p:spPr>
              <a:xfrm>
                <a:off x="6054723" y="3654096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テキスト ボックス 21"/>
            <p:cNvSpPr txBox="1"/>
            <p:nvPr/>
          </p:nvSpPr>
          <p:spPr>
            <a:xfrm>
              <a:off x="7034608" y="2596702"/>
              <a:ext cx="396084" cy="467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smtClean="0">
                  <a:solidFill>
                    <a:prstClr val="black"/>
                  </a:solidFill>
                  <a:latin typeface="Arial" charset="0"/>
                </a:rPr>
                <a:t>h</a:t>
              </a:r>
              <a:endParaRPr lang="ja-JP" altLang="en-US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7775400" y="2668710"/>
              <a:ext cx="461015" cy="467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smtClean="0">
                  <a:solidFill>
                    <a:prstClr val="black"/>
                  </a:solidFill>
                  <a:latin typeface="Arial" charset="0"/>
                </a:rPr>
                <a:t>e</a:t>
              </a:r>
              <a:r>
                <a:rPr lang="en-US" altLang="ja-JP" baseline="30000" dirty="0" smtClean="0">
                  <a:solidFill>
                    <a:prstClr val="black"/>
                  </a:solidFill>
                  <a:latin typeface="Arial" charset="0"/>
                </a:rPr>
                <a:t>-</a:t>
              </a:r>
              <a:endParaRPr lang="ja-JP" altLang="en-US" baseline="30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6729087" y="3244994"/>
              <a:ext cx="1800000" cy="35996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dirty="0" smtClean="0">
                  <a:solidFill>
                    <a:schemeClr val="bg1"/>
                  </a:solidFill>
                </a:rPr>
                <a:t>ASIC</a:t>
              </a:r>
              <a:endParaRPr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テキスト ボックス 135"/>
            <p:cNvSpPr txBox="1">
              <a:spLocks noChangeArrowheads="1"/>
            </p:cNvSpPr>
            <p:nvPr/>
          </p:nvSpPr>
          <p:spPr bwMode="auto">
            <a:xfrm>
              <a:off x="5873472" y="1300778"/>
              <a:ext cx="839788" cy="467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dirty="0"/>
                <a:t>X-ray</a:t>
              </a:r>
              <a:endParaRPr lang="ja-JP" altLang="en-US" dirty="0"/>
            </a:p>
          </p:txBody>
        </p:sp>
        <p:sp>
          <p:nvSpPr>
            <p:cNvPr id="26" name="稲妻 132"/>
            <p:cNvSpPr>
              <a:spLocks noChangeArrowheads="1"/>
            </p:cNvSpPr>
            <p:nvPr/>
          </p:nvSpPr>
          <p:spPr bwMode="auto">
            <a:xfrm>
              <a:off x="6449735" y="1661141"/>
              <a:ext cx="711200" cy="639762"/>
            </a:xfrm>
            <a:prstGeom prst="lightningBol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944911" y="1291486"/>
              <a:ext cx="1801694" cy="467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- Bias voltage</a:t>
              </a:r>
              <a:endParaRPr kumimoji="1" lang="ja-JP" altLang="en-US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6762147" y="3811686"/>
              <a:ext cx="2149728" cy="4675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dirty="0" smtClean="0"/>
                <a:t>Pt/</a:t>
              </a:r>
              <a:r>
                <a:rPr lang="en-US" altLang="ja-JP" dirty="0" err="1" smtClean="0"/>
                <a:t>CdTe</a:t>
              </a:r>
              <a:r>
                <a:rPr lang="en-US" altLang="ja-JP" dirty="0" smtClean="0"/>
                <a:t>/Al-pixel</a:t>
              </a:r>
              <a:endParaRPr lang="ja-JP" altLang="en-US" dirty="0" smtClean="0"/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2843809" y="4012029"/>
            <a:ext cx="6158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>
              <a:buFont typeface="Arial" pitchFamily="34" charset="0"/>
              <a:buChar char="•"/>
            </a:pPr>
            <a:r>
              <a:rPr lang="en-US" altLang="ja-JP" dirty="0" err="1" smtClean="0"/>
              <a:t>CdTe</a:t>
            </a:r>
            <a:r>
              <a:rPr lang="en-US" altLang="ja-JP" dirty="0" smtClean="0"/>
              <a:t> sensor is generally fabricated with a metal/</a:t>
            </a:r>
            <a:r>
              <a:rPr lang="en-US" altLang="ja-JP" dirty="0" err="1" smtClean="0"/>
              <a:t>CdTe</a:t>
            </a:r>
            <a:r>
              <a:rPr lang="en-US" altLang="ja-JP" dirty="0" smtClean="0"/>
              <a:t>/metal structure. </a:t>
            </a:r>
          </a:p>
          <a:p>
            <a:pPr marL="360363" indent="-360363" algn="just">
              <a:buFont typeface="Arial" pitchFamily="34" charset="0"/>
              <a:buChar char="•"/>
            </a:pPr>
            <a:r>
              <a:rPr lang="en-US" altLang="ja-JP" dirty="0" smtClean="0"/>
              <a:t>We have </a:t>
            </a:r>
            <a:r>
              <a:rPr lang="en-US" altLang="ja-JP" dirty="0"/>
              <a:t>investigated </a:t>
            </a:r>
            <a:r>
              <a:rPr lang="en-US" altLang="ja-JP" dirty="0" err="1"/>
              <a:t>Pt</a:t>
            </a:r>
            <a:r>
              <a:rPr lang="en-US" altLang="ja-JP" dirty="0"/>
              <a:t>/</a:t>
            </a:r>
            <a:r>
              <a:rPr lang="en-US" altLang="ja-JP" dirty="0" err="1"/>
              <a:t>CdTe</a:t>
            </a:r>
            <a:r>
              <a:rPr lang="en-US" altLang="ja-JP" dirty="0"/>
              <a:t>/Al-pixel </a:t>
            </a:r>
            <a:r>
              <a:rPr lang="en-US" altLang="ja-JP" dirty="0" smtClean="0"/>
              <a:t>configuration by using high resistivity p-type </a:t>
            </a:r>
            <a:r>
              <a:rPr lang="en-US" altLang="ja-JP" dirty="0" err="1" smtClean="0"/>
              <a:t>CdTe</a:t>
            </a:r>
            <a:r>
              <a:rPr lang="en-US" altLang="ja-JP" dirty="0" smtClean="0"/>
              <a:t> wafers 750 </a:t>
            </a:r>
            <a:r>
              <a:rPr lang="en-US" altLang="ja-JP" dirty="0" err="1"/>
              <a:t>μm</a:t>
            </a:r>
            <a:r>
              <a:rPr lang="en-US" altLang="ja-JP" dirty="0"/>
              <a:t> </a:t>
            </a:r>
            <a:r>
              <a:rPr lang="en-US" altLang="ja-JP" dirty="0" smtClean="0"/>
              <a:t>in thickness. </a:t>
            </a:r>
          </a:p>
          <a:p>
            <a:pPr marL="360363" indent="-360363" algn="just">
              <a:buFont typeface="Arial" pitchFamily="34" charset="0"/>
              <a:buChar char="•"/>
            </a:pPr>
            <a:r>
              <a:rPr lang="en-US" altLang="ja-JP" dirty="0" smtClean="0"/>
              <a:t>This configuration has the advantage of providing a high </a:t>
            </a:r>
            <a:r>
              <a:rPr lang="en-US" altLang="ja-JP" dirty="0" err="1" smtClean="0"/>
              <a:t>Schottky</a:t>
            </a:r>
            <a:r>
              <a:rPr lang="en-US" altLang="ja-JP" dirty="0" smtClean="0"/>
              <a:t> barrier formed on the Al/</a:t>
            </a:r>
            <a:r>
              <a:rPr lang="en-US" altLang="ja-JP" dirty="0" err="1" smtClean="0"/>
              <a:t>CdTe</a:t>
            </a:r>
            <a:r>
              <a:rPr lang="en-US" altLang="ja-JP" dirty="0" smtClean="0"/>
              <a:t> interface, and, hence, a benefit to operate the </a:t>
            </a:r>
            <a:r>
              <a:rPr lang="en-US" altLang="ja-JP" dirty="0" err="1" smtClean="0"/>
              <a:t>CdTe</a:t>
            </a:r>
            <a:r>
              <a:rPr lang="en-US" altLang="ja-JP" dirty="0" smtClean="0"/>
              <a:t> as an electron-collecting pixelated diode. </a:t>
            </a:r>
            <a:endParaRPr lang="ja-JP" altLang="ja-JP" dirty="0" smtClean="0"/>
          </a:p>
          <a:p>
            <a:pPr marL="360363" indent="-360363" algn="just">
              <a:buFont typeface="Arial" pitchFamily="34" charset="0"/>
              <a:buChar char="•"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3149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36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Upgrade to SP8-04 ASIC</a:t>
            </a:r>
            <a:endParaRPr kumimoji="1" lang="ja-JP" altLang="en-US" sz="3200" dirty="0">
              <a:latin typeface="+mj-ea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502797"/>
              </p:ext>
            </p:extLst>
          </p:nvPr>
        </p:nvGraphicFramePr>
        <p:xfrm>
          <a:off x="251521" y="620688"/>
          <a:ext cx="86064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0238"/>
                <a:gridCol w="1348352"/>
                <a:gridCol w="1385801"/>
                <a:gridCol w="1348352"/>
                <a:gridCol w="1348352"/>
                <a:gridCol w="1745305"/>
              </a:tblGrid>
              <a:tr h="364383">
                <a:tc>
                  <a:txBody>
                    <a:bodyPr/>
                    <a:lstStyle/>
                    <a:p>
                      <a:endParaRPr kumimoji="1" lang="ja-JP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+mn-lt"/>
                        </a:rPr>
                        <a:t>SP8-01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+mn-lt"/>
                        </a:rPr>
                        <a:t>SP8-02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+mn-lt"/>
                        </a:rPr>
                        <a:t>SP8-02B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+mn-lt"/>
                        </a:rPr>
                        <a:t>SP8-03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+mn-lt"/>
                        </a:rPr>
                        <a:t>SP8-04 (final)</a:t>
                      </a:r>
                    </a:p>
                  </a:txBody>
                  <a:tcPr/>
                </a:tc>
              </a:tr>
              <a:tr h="3340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latin typeface="+mn-lt"/>
                        </a:rPr>
                        <a:t>pixel</a:t>
                      </a:r>
                      <a:r>
                        <a:rPr kumimoji="1" lang="en-US" altLang="ja-JP" sz="1600" baseline="0" dirty="0" smtClean="0">
                          <a:latin typeface="+mn-lt"/>
                        </a:rPr>
                        <a:t> size</a:t>
                      </a:r>
                      <a:r>
                        <a:rPr kumimoji="1" lang="ja-JP" altLang="en-US" sz="1600" baseline="0" dirty="0" smtClean="0">
                          <a:latin typeface="+mn-lt"/>
                        </a:rPr>
                        <a:t> </a:t>
                      </a:r>
                      <a:r>
                        <a:rPr kumimoji="1" lang="en-US" altLang="ja-JP" sz="1600" baseline="0" dirty="0" smtClean="0">
                          <a:latin typeface="+mn-lt"/>
                        </a:rPr>
                        <a:t>(μm</a:t>
                      </a:r>
                      <a:r>
                        <a:rPr kumimoji="1" lang="en-US" altLang="ja-JP" sz="1600" baseline="30000" dirty="0" smtClean="0">
                          <a:latin typeface="+mn-lt"/>
                        </a:rPr>
                        <a:t>2</a:t>
                      </a:r>
                      <a:r>
                        <a:rPr kumimoji="1" lang="en-US" altLang="ja-JP" sz="1600" baseline="0" dirty="0" smtClean="0">
                          <a:latin typeface="+mn-lt"/>
                        </a:rPr>
                        <a:t>)</a:t>
                      </a: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ja-JP" sz="160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200 ×</a:t>
                      </a:r>
                      <a:r>
                        <a:rPr lang="ja-JP" altLang="en-US" sz="1600" baseline="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ja-JP" sz="1600" baseline="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200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</a:tr>
              <a:tr h="1062783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>
                          <a:latin typeface="+mn-lt"/>
                        </a:rPr>
                        <a:t>format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16 ×</a:t>
                      </a:r>
                      <a:r>
                        <a:rPr lang="ja-JP" altLang="en-US" sz="1600" baseline="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ja-JP" sz="1600" baseline="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16</a:t>
                      </a: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20 ×</a:t>
                      </a:r>
                      <a:r>
                        <a:rPr lang="ja-JP" altLang="en-US" sz="1600" baseline="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ja-JP" sz="1600" baseline="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50</a:t>
                      </a: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20 ×</a:t>
                      </a:r>
                      <a:r>
                        <a:rPr lang="ja-JP" altLang="en-US" sz="1600" baseline="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ja-JP" sz="1600" baseline="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50 A1K</a:t>
                      </a:r>
                      <a:endParaRPr kumimoji="1" lang="ja-JP" altLang="en-US" sz="160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20 ×</a:t>
                      </a:r>
                      <a:r>
                        <a:rPr lang="ja-JP" altLang="en-US" sz="1600" baseline="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ja-JP" sz="1600" baseline="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100 W2K</a:t>
                      </a:r>
                      <a:endParaRPr kumimoji="1" lang="ja-JP" altLang="en-US" sz="1600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95 ×</a:t>
                      </a:r>
                      <a:r>
                        <a:rPr lang="ja-JP" altLang="en-US" sz="1600" baseline="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ja-JP" sz="1600" baseline="0" dirty="0" smtClean="0">
                          <a:solidFill>
                            <a:prstClr val="black"/>
                          </a:solidFill>
                          <a:latin typeface="+mn-lt"/>
                          <a:cs typeface="Arial" pitchFamily="34" charset="0"/>
                        </a:rPr>
                        <a:t>50 L5K</a:t>
                      </a:r>
                      <a:endParaRPr kumimoji="1" lang="en-US" altLang="ja-JP" sz="1600" dirty="0" smtClean="0">
                        <a:solidFill>
                          <a:schemeClr val="dk1"/>
                        </a:solidFill>
                        <a:latin typeface="+mn-lt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  <a:latin typeface="+mn-lt"/>
                          <a:cs typeface="+mn-cs"/>
                        </a:rPr>
                        <a:t>95</a:t>
                      </a:r>
                      <a:r>
                        <a:rPr lang="en-US" altLang="ja-JP" sz="1600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 ×</a:t>
                      </a:r>
                      <a:r>
                        <a:rPr lang="ja-JP" altLang="en-US" sz="16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ja-JP" sz="1600" baseline="0" dirty="0" smtClean="0">
                          <a:solidFill>
                            <a:srgbClr val="FF0000"/>
                          </a:solidFill>
                          <a:latin typeface="+mn-lt"/>
                          <a:cs typeface="Arial" pitchFamily="34" charset="0"/>
                        </a:rPr>
                        <a:t>100 F10K</a:t>
                      </a:r>
                      <a:endParaRPr kumimoji="1" lang="ja-JP" altLang="en-US" sz="160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34017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>
                          <a:latin typeface="+mn-lt"/>
                        </a:rPr>
                        <a:t>preamp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+mn-lt"/>
                        </a:rPr>
                        <a:t>high / low gain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latin typeface="+mn-lt"/>
                        </a:rPr>
                        <a:t>tunable gain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600" dirty="0">
                        <a:latin typeface="+mn-lt"/>
                      </a:endParaRPr>
                    </a:p>
                  </a:txBody>
                  <a:tcPr/>
                </a:tc>
              </a:tr>
              <a:tr h="334017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>
                          <a:latin typeface="+mn-lt"/>
                        </a:rPr>
                        <a:t>comparator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+mn-lt"/>
                        </a:rPr>
                        <a:t>upper / lower</a:t>
                      </a:r>
                      <a:endParaRPr kumimoji="1" lang="ja-JP" altLang="en-US" sz="16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latin typeface="+mn-lt"/>
                        </a:rPr>
                        <a:t>upper/lower×3</a:t>
                      </a: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dirty="0" smtClean="0">
                        <a:latin typeface="+mn-lt"/>
                      </a:endParaRPr>
                    </a:p>
                  </a:txBody>
                  <a:tcPr/>
                </a:tc>
              </a:tr>
              <a:tr h="364383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>
                          <a:latin typeface="+mn-lt"/>
                        </a:rPr>
                        <a:t>counter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+mn-lt"/>
                        </a:rPr>
                        <a:t>20 bits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+mn-lt"/>
                        </a:rPr>
                        <a:t>24 bits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en-US" altLang="ja-JP" dirty="0" smtClean="0">
                        <a:latin typeface="+mn-lt"/>
                      </a:endParaRPr>
                    </a:p>
                  </a:txBody>
                  <a:tcPr/>
                </a:tc>
              </a:tr>
              <a:tr h="364383">
                <a:tc rowSpan="2"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>
                          <a:latin typeface="+mn-lt"/>
                        </a:rPr>
                        <a:t>process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+mn-lt"/>
                        </a:rPr>
                        <a:t>0.25</a:t>
                      </a:r>
                      <a:r>
                        <a:rPr kumimoji="1" lang="en-US" altLang="ja-JP" baseline="0" dirty="0" smtClean="0">
                          <a:latin typeface="+mn-lt"/>
                        </a:rPr>
                        <a:t> </a:t>
                      </a:r>
                      <a:r>
                        <a:rPr kumimoji="1" lang="en-US" altLang="ja-JP" sz="1800" baseline="0" dirty="0" err="1" smtClean="0">
                          <a:latin typeface="+mn-lt"/>
                        </a:rPr>
                        <a:t>μm</a:t>
                      </a:r>
                      <a:r>
                        <a:rPr kumimoji="1" lang="ja-JP" altLang="en-US" sz="1800" baseline="0" dirty="0" smtClean="0">
                          <a:latin typeface="+mn-lt"/>
                        </a:rPr>
                        <a:t> </a:t>
                      </a:r>
                      <a:r>
                        <a:rPr kumimoji="1" lang="en-US" altLang="ja-JP" sz="1800" baseline="0" dirty="0" smtClean="0">
                          <a:latin typeface="+mn-lt"/>
                        </a:rPr>
                        <a:t>(TSMC) 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+mn-lt"/>
                        </a:rPr>
                        <a:t>0.18</a:t>
                      </a:r>
                      <a:r>
                        <a:rPr kumimoji="1" lang="en-US" altLang="ja-JP" baseline="0" dirty="0" smtClean="0">
                          <a:latin typeface="+mn-lt"/>
                        </a:rPr>
                        <a:t> </a:t>
                      </a:r>
                      <a:r>
                        <a:rPr kumimoji="1" lang="en-US" altLang="ja-JP" sz="1800" baseline="0" dirty="0" err="1" smtClean="0">
                          <a:latin typeface="+mn-lt"/>
                        </a:rPr>
                        <a:t>μm</a:t>
                      </a:r>
                      <a:r>
                        <a:rPr kumimoji="1" lang="en-US" altLang="ja-JP" sz="1800" baseline="0" dirty="0" smtClean="0">
                          <a:latin typeface="+mn-lt"/>
                        </a:rPr>
                        <a:t> (TSMC) </a:t>
                      </a:r>
                      <a:endParaRPr kumimoji="1" lang="ja-JP" altLang="en-US" dirty="0" smtClean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>
                        <a:latin typeface="+mn-lt"/>
                      </a:endParaRPr>
                    </a:p>
                  </a:txBody>
                  <a:tcPr/>
                </a:tc>
              </a:tr>
              <a:tr h="364383">
                <a:tc vMerge="1">
                  <a:txBody>
                    <a:bodyPr/>
                    <a:lstStyle/>
                    <a:p>
                      <a:pPr algn="l"/>
                      <a:endParaRPr kumimoji="1" lang="ja-JP" altLang="en-US" dirty="0">
                        <a:latin typeface="+mn-lt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>
                          <a:latin typeface="+mn-lt"/>
                        </a:rPr>
                        <a:t>Cybershuttle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Full wafer run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sp8-01 051"/>
          <p:cNvPicPr>
            <a:picLocks noChangeAspect="1" noChangeArrowheads="1"/>
          </p:cNvPicPr>
          <p:nvPr/>
        </p:nvPicPr>
        <p:blipFill>
          <a:blip r:embed="rId2" cstate="print"/>
          <a:srcRect t="13675" b="2697"/>
          <a:stretch>
            <a:fillRect/>
          </a:stretch>
        </p:blipFill>
        <p:spPr bwMode="auto">
          <a:xfrm rot="16200000">
            <a:off x="763120" y="5397009"/>
            <a:ext cx="839674" cy="93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コンテンツ プレースホルダ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3" t="18966" r="33103" b="20345"/>
          <a:stretch/>
        </p:blipFill>
        <p:spPr>
          <a:xfrm>
            <a:off x="2227072" y="5439141"/>
            <a:ext cx="923899" cy="94218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82856" y="4377878"/>
            <a:ext cx="16046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2010</a:t>
            </a:r>
          </a:p>
          <a:p>
            <a:r>
              <a:rPr lang="en-US" altLang="ja-JP" sz="2000" dirty="0" smtClean="0"/>
              <a:t>SP8-01</a:t>
            </a:r>
          </a:p>
          <a:p>
            <a:r>
              <a:rPr kumimoji="1" lang="en-US" altLang="ja-JP" sz="2000" dirty="0" smtClean="0"/>
              <a:t>16×16 pixels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867032" y="4385429"/>
            <a:ext cx="16046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2011</a:t>
            </a:r>
          </a:p>
          <a:p>
            <a:r>
              <a:rPr lang="en-US" altLang="ja-JP" sz="2000" dirty="0" smtClean="0"/>
              <a:t>SP8-02</a:t>
            </a:r>
          </a:p>
          <a:p>
            <a:r>
              <a:rPr kumimoji="1" lang="en-US" altLang="ja-JP" sz="2000" dirty="0" smtClean="0"/>
              <a:t>20×50 pixels</a:t>
            </a:r>
            <a:endParaRPr kumimoji="1" lang="ja-JP" altLang="en-US" sz="2000" dirty="0"/>
          </a:p>
        </p:txBody>
      </p:sp>
      <p:pic>
        <p:nvPicPr>
          <p:cNvPr id="12" name="Picture 4" descr="X:\2012-07-09\detector\picture\IMG_1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678" y="5521802"/>
            <a:ext cx="1052690" cy="78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X:\2012-07-09\detector\picture\IMG_15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75" y="5517232"/>
            <a:ext cx="1057097" cy="79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3438427" y="4377878"/>
            <a:ext cx="28210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2012</a:t>
            </a:r>
          </a:p>
          <a:p>
            <a:r>
              <a:rPr lang="en-US" altLang="ja-JP" sz="2000" dirty="0" smtClean="0"/>
              <a:t>SP8-02B (optimized ASIC)</a:t>
            </a:r>
          </a:p>
          <a:p>
            <a:r>
              <a:rPr kumimoji="1" lang="en-US" altLang="ja-JP" sz="2000" dirty="0" smtClean="0"/>
              <a:t>20×50,  41×50 pixels</a:t>
            </a:r>
            <a:endParaRPr kumimoji="1" lang="ja-JP" altLang="en-US" sz="2000" dirty="0"/>
          </a:p>
        </p:txBody>
      </p:sp>
      <p:sp>
        <p:nvSpPr>
          <p:cNvPr id="15" name="右矢印 14"/>
          <p:cNvSpPr/>
          <p:nvPr/>
        </p:nvSpPr>
        <p:spPr>
          <a:xfrm>
            <a:off x="1867032" y="5589240"/>
            <a:ext cx="184688" cy="534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6" name="右矢印 15"/>
          <p:cNvSpPr/>
          <p:nvPr/>
        </p:nvSpPr>
        <p:spPr>
          <a:xfrm>
            <a:off x="3379200" y="5589240"/>
            <a:ext cx="184688" cy="534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7" name="右矢印 16"/>
          <p:cNvSpPr/>
          <p:nvPr/>
        </p:nvSpPr>
        <p:spPr>
          <a:xfrm>
            <a:off x="6115504" y="5589240"/>
            <a:ext cx="184688" cy="534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77957" y="4365104"/>
            <a:ext cx="28585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2013</a:t>
            </a:r>
          </a:p>
          <a:p>
            <a:r>
              <a:rPr lang="en-US" altLang="ja-JP" sz="2000" dirty="0" smtClean="0"/>
              <a:t>SP8-03 (3-window comp.)</a:t>
            </a:r>
          </a:p>
          <a:p>
            <a:r>
              <a:rPr lang="en-US" altLang="ja-JP" sz="2000" dirty="0" smtClean="0"/>
              <a:t>20</a:t>
            </a:r>
            <a:r>
              <a:rPr kumimoji="1" lang="en-US" altLang="ja-JP" sz="2000" dirty="0" smtClean="0"/>
              <a:t>×50 pixels</a:t>
            </a:r>
            <a:endParaRPr kumimoji="1" lang="ja-JP" altLang="en-US" sz="2000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12555"/>
          <a:stretch/>
        </p:blipFill>
        <p:spPr>
          <a:xfrm>
            <a:off x="7006181" y="5478489"/>
            <a:ext cx="1188000" cy="105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20000"/>
          </a:xfrm>
        </p:spPr>
        <p:txBody>
          <a:bodyPr/>
          <a:lstStyle/>
          <a:p>
            <a:r>
              <a:rPr lang="en-US" altLang="ja-JP" dirty="0" smtClean="0"/>
              <a:t>Bump-bonding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888" y="1629040"/>
            <a:ext cx="4148310" cy="2426208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274512"/>
            <a:ext cx="3014551" cy="1229619"/>
          </a:xfrm>
          <a:prstGeom prst="rect">
            <a:avLst/>
          </a:prstGeom>
        </p:spPr>
      </p:pic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611560" y="2529120"/>
            <a:ext cx="2917319" cy="1980000"/>
            <a:chOff x="651460" y="908720"/>
            <a:chExt cx="4701939" cy="3191232"/>
          </a:xfrm>
        </p:grpSpPr>
        <p:pic>
          <p:nvPicPr>
            <p:cNvPr id="11" name="コンテンツ プレースホルダー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60" y="908720"/>
              <a:ext cx="1950720" cy="1463040"/>
            </a:xfrm>
            <a:prstGeom prst="rect">
              <a:avLst/>
            </a:prstGeom>
          </p:spPr>
        </p:pic>
        <p:pic>
          <p:nvPicPr>
            <p:cNvPr id="13" name="コンテンツ プレースホルダー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60" y="2636912"/>
              <a:ext cx="1950720" cy="1463040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908720"/>
              <a:ext cx="2437583" cy="3191232"/>
            </a:xfrm>
            <a:prstGeom prst="rect">
              <a:avLst/>
            </a:prstGeom>
          </p:spPr>
        </p:pic>
      </p:grpSp>
      <p:sp>
        <p:nvSpPr>
          <p:cNvPr id="7" name="右矢印 6"/>
          <p:cNvSpPr/>
          <p:nvPr/>
        </p:nvSpPr>
        <p:spPr>
          <a:xfrm>
            <a:off x="3995936" y="2852936"/>
            <a:ext cx="432048" cy="13101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1916832"/>
            <a:ext cx="257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SP8-01, 02, 02B, 03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19642" y="1115452"/>
            <a:ext cx="1045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SP8-04</a:t>
            </a:r>
            <a:endParaRPr kumimoji="1"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16722" y="4653136"/>
            <a:ext cx="174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Au-stud bonding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86351" y="5651956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Bi-</a:t>
            </a:r>
            <a:r>
              <a:rPr kumimoji="1" lang="en-US" altLang="ja-JP" dirty="0" err="1" smtClean="0"/>
              <a:t>Sn</a:t>
            </a:r>
            <a:r>
              <a:rPr kumimoji="1" lang="en-US" altLang="ja-JP" dirty="0" smtClean="0"/>
              <a:t> solder bonding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646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SP8-04F10K</a:t>
            </a:r>
            <a:r>
              <a:rPr lang="ja-JP" altLang="en-US" dirty="0"/>
              <a:t> </a:t>
            </a:r>
            <a:r>
              <a:rPr lang="en-US" altLang="ja-JP" dirty="0" smtClean="0"/>
              <a:t>single chip detector</a:t>
            </a:r>
            <a:endParaRPr kumimoji="1" lang="ja-JP" alt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0" t="15071" b="7577"/>
          <a:stretch/>
        </p:blipFill>
        <p:spPr bwMode="auto">
          <a:xfrm>
            <a:off x="975054" y="1133839"/>
            <a:ext cx="3092890" cy="389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8" t="15315" b="6973"/>
          <a:stretch/>
        </p:blipFill>
        <p:spPr bwMode="auto">
          <a:xfrm>
            <a:off x="4932040" y="1124744"/>
            <a:ext cx="3121264" cy="391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403648" y="5373216"/>
            <a:ext cx="1960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Thickness : </a:t>
            </a:r>
            <a:r>
              <a:rPr lang="en-US" altLang="ja-JP" dirty="0" smtClean="0"/>
              <a:t>750μm</a:t>
            </a:r>
            <a:endParaRPr kumimoji="1" lang="en-US" altLang="ja-JP" dirty="0" smtClean="0"/>
          </a:p>
          <a:p>
            <a:r>
              <a:rPr lang="en-US" altLang="ja-JP" dirty="0" smtClean="0"/>
              <a:t>Pixel size : 200μm</a:t>
            </a:r>
            <a:r>
              <a:rPr lang="en-US" altLang="ja-JP" baseline="30000" dirty="0" smtClean="0"/>
              <a:t>2</a:t>
            </a:r>
            <a:endParaRPr lang="en-US" altLang="ja-JP" dirty="0" smtClean="0"/>
          </a:p>
          <a:p>
            <a:r>
              <a:rPr kumimoji="1" lang="en-US" altLang="ja-JP" dirty="0" smtClean="0"/>
              <a:t>Format : 95</a:t>
            </a:r>
            <a:r>
              <a:rPr lang="en-US" altLang="ja-JP" dirty="0" smtClean="0"/>
              <a:t>×100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0378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Threshol</a:t>
            </a:r>
            <a:r>
              <a:rPr lang="en-US" altLang="ja-JP" dirty="0" smtClean="0"/>
              <a:t>d scan (W fluorescence, </a:t>
            </a:r>
            <a:r>
              <a:rPr lang="en-US" altLang="ja-JP" dirty="0" err="1" smtClean="0"/>
              <a:t>untrim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66250"/>
            <a:ext cx="2674620" cy="253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6" y="1318343"/>
            <a:ext cx="3957638" cy="206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93096"/>
            <a:ext cx="3986213" cy="206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0" y="4273609"/>
            <a:ext cx="3943350" cy="207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745177" y="908720"/>
            <a:ext cx="131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Total counts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4294" y="3851756"/>
            <a:ext cx="133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Pixel (20,65)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08104" y="3861048"/>
            <a:ext cx="295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Threshold dispersion Kα</a:t>
            </a:r>
            <a:r>
              <a:rPr lang="ja-JP" altLang="en-US" dirty="0" smtClean="0"/>
              <a:t> </a:t>
            </a:r>
            <a:r>
              <a:rPr lang="en-US" altLang="ja-JP" dirty="0" smtClean="0"/>
              <a:t>edge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12160" y="692696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Thr</a:t>
            </a:r>
            <a:r>
              <a:rPr kumimoji="1" lang="en-US" altLang="ja-JP" dirty="0" smtClean="0"/>
              <a:t> = -90 mV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987824" y="4869160"/>
            <a:ext cx="0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2987824" y="1772816"/>
            <a:ext cx="0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2699792" y="4509120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Kα</a:t>
            </a:r>
            <a:endParaRPr kumimoji="1" lang="ja-JP" altLang="en-US" dirty="0"/>
          </a:p>
        </p:txBody>
      </p:sp>
      <p:sp>
        <p:nvSpPr>
          <p:cNvPr id="8" name="右矢印 7"/>
          <p:cNvSpPr/>
          <p:nvPr/>
        </p:nvSpPr>
        <p:spPr>
          <a:xfrm>
            <a:off x="4716016" y="1916832"/>
            <a:ext cx="432048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908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3936207" cy="206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Threshol</a:t>
            </a:r>
            <a:r>
              <a:rPr lang="en-US" altLang="ja-JP" dirty="0" smtClean="0"/>
              <a:t>d scan (W fluorescence, </a:t>
            </a:r>
            <a:r>
              <a:rPr lang="en-US" altLang="ja-JP" dirty="0" err="1" smtClean="0"/>
              <a:t>trimed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45177" y="908720"/>
            <a:ext cx="131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Total counts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794294" y="3851756"/>
            <a:ext cx="133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Pixel (29,60)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012160" y="692696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Thr</a:t>
            </a:r>
            <a:r>
              <a:rPr kumimoji="1" lang="en-US" altLang="ja-JP" dirty="0" smtClean="0"/>
              <a:t> = -90 mV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627784" y="4869160"/>
            <a:ext cx="0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42" y="1093386"/>
            <a:ext cx="2771776" cy="2611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72" y="1320308"/>
            <a:ext cx="39290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直線矢印コネクタ 13"/>
          <p:cNvCxnSpPr/>
          <p:nvPr/>
        </p:nvCxnSpPr>
        <p:spPr>
          <a:xfrm>
            <a:off x="2987824" y="1484784"/>
            <a:ext cx="0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446" y="4308404"/>
            <a:ext cx="39719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2407470" y="45718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Kα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08104" y="3861048"/>
            <a:ext cx="295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Threshold dispersion Kα</a:t>
            </a:r>
            <a:r>
              <a:rPr lang="ja-JP" altLang="en-US" dirty="0" smtClean="0"/>
              <a:t> </a:t>
            </a:r>
            <a:r>
              <a:rPr lang="en-US" altLang="ja-JP" dirty="0" smtClean="0"/>
              <a:t>edge</a:t>
            </a:r>
            <a:endParaRPr kumimoji="1" lang="ja-JP" altLang="en-US" dirty="0"/>
          </a:p>
        </p:txBody>
      </p:sp>
      <p:sp>
        <p:nvSpPr>
          <p:cNvPr id="16" name="右矢印 15"/>
          <p:cNvSpPr/>
          <p:nvPr/>
        </p:nvSpPr>
        <p:spPr>
          <a:xfrm>
            <a:off x="4716016" y="1916832"/>
            <a:ext cx="432048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250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6853</TotalTime>
  <Words>698</Words>
  <Application>Microsoft Office PowerPoint</Application>
  <PresentationFormat>画面に合わせる (4:3)</PresentationFormat>
  <Paragraphs>198</Paragraphs>
  <Slides>20</Slides>
  <Notes>1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1" baseType="lpstr">
      <vt:lpstr>Office ​​テーマ</vt:lpstr>
      <vt:lpstr>Development of CdTe Pixel Detectors combined with Aluminum Schottky sensor and Photon-Counting ASICs</vt:lpstr>
      <vt:lpstr>Overview</vt:lpstr>
      <vt:lpstr>PowerPoint プレゼンテーション</vt:lpstr>
      <vt:lpstr>Pixelated sensor structures</vt:lpstr>
      <vt:lpstr>Upgrade to SP8-04 ASIC</vt:lpstr>
      <vt:lpstr>Bump-bonding</vt:lpstr>
      <vt:lpstr>SP8-04F10K single chip detector</vt:lpstr>
      <vt:lpstr>Threshold scan (W fluorescence, untrim)</vt:lpstr>
      <vt:lpstr>Threshold scan (W fluorescence, trimed)</vt:lpstr>
      <vt:lpstr>Depletion voltages (W theshold scan)</vt:lpstr>
      <vt:lpstr>Comparison of CdTe and Si detector</vt:lpstr>
      <vt:lpstr>Water-cooled detector</vt:lpstr>
      <vt:lpstr>Stability measurement @ 20 degrees</vt:lpstr>
      <vt:lpstr>Micro white-Xay Laue diffraction</vt:lpstr>
      <vt:lpstr>Energy measurement with comparator scan</vt:lpstr>
      <vt:lpstr>Grain boundary imaging with SP8-02B</vt:lpstr>
      <vt:lpstr>2 × 2 single-board detector</vt:lpstr>
      <vt:lpstr>2 × 2 ASICs large area detector</vt:lpstr>
      <vt:lpstr>Summary and Outlook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toyokawa</dc:creator>
  <cp:lastModifiedBy>hidenori.toyokawa</cp:lastModifiedBy>
  <cp:revision>332</cp:revision>
  <dcterms:created xsi:type="dcterms:W3CDTF">2012-07-02T15:54:21Z</dcterms:created>
  <dcterms:modified xsi:type="dcterms:W3CDTF">2016-09-08T05:14:49Z</dcterms:modified>
</cp:coreProperties>
</file>