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6" r:id="rId2"/>
    <p:sldMasterId id="2147483696" r:id="rId3"/>
  </p:sldMasterIdLst>
  <p:notesMasterIdLst>
    <p:notesMasterId r:id="rId31"/>
  </p:notesMasterIdLst>
  <p:sldIdLst>
    <p:sldId id="256" r:id="rId4"/>
    <p:sldId id="279" r:id="rId5"/>
    <p:sldId id="298" r:id="rId6"/>
    <p:sldId id="304" r:id="rId7"/>
    <p:sldId id="305" r:id="rId8"/>
    <p:sldId id="302" r:id="rId9"/>
    <p:sldId id="308" r:id="rId10"/>
    <p:sldId id="300" r:id="rId11"/>
    <p:sldId id="309" r:id="rId12"/>
    <p:sldId id="310" r:id="rId13"/>
    <p:sldId id="299" r:id="rId14"/>
    <p:sldId id="280" r:id="rId15"/>
    <p:sldId id="281" r:id="rId16"/>
    <p:sldId id="303" r:id="rId17"/>
    <p:sldId id="306" r:id="rId18"/>
    <p:sldId id="307" r:id="rId19"/>
    <p:sldId id="284" r:id="rId20"/>
    <p:sldId id="285" r:id="rId21"/>
    <p:sldId id="286" r:id="rId22"/>
    <p:sldId id="288" r:id="rId23"/>
    <p:sldId id="278" r:id="rId24"/>
    <p:sldId id="312" r:id="rId25"/>
    <p:sldId id="259" r:id="rId26"/>
    <p:sldId id="261" r:id="rId27"/>
    <p:sldId id="268" r:id="rId28"/>
    <p:sldId id="276" r:id="rId29"/>
    <p:sldId id="27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918B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1" autoAdjust="0"/>
    <p:restoredTop sz="94660"/>
  </p:normalViewPr>
  <p:slideViewPr>
    <p:cSldViewPr snapToGrid="0">
      <p:cViewPr>
        <p:scale>
          <a:sx n="90" d="100"/>
          <a:sy n="90" d="100"/>
        </p:scale>
        <p:origin x="677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0DF29-F27B-4EF5-BD9E-A9E98E265539}" type="datetimeFigureOut">
              <a:rPr lang="en-US" smtClean="0"/>
              <a:t>9/8/2016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680F0-6DFD-48BE-8CDE-D0EFD4ABF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9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DBCC-1A70-489B-9CFE-95F88AE93407}" type="datetime1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74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1F0F42-4DF2-4B4B-BFA5-FF73992A3B30}" type="datetime1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0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3650" y="-23813"/>
            <a:ext cx="2114550" cy="6500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23813"/>
            <a:ext cx="6191250" cy="6500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08E9F3-4703-469F-804F-5C689FFD518A}" type="datetime1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69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6401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BFEE446-9485-4037-82B8-D0FEADDD7423}" type="datetime1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20796"/>
      </p:ext>
    </p:extLst>
  </p:cSld>
  <p:clrMapOvr>
    <a:masterClrMapping/>
  </p:clrMapOvr>
  <p:transition advTm="3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6841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FF2B1AF-9BBB-4039-B020-0469AFFD80D5}" type="datetime1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76806"/>
      </p:ext>
    </p:extLst>
  </p:cSld>
  <p:clrMapOvr>
    <a:masterClrMapping/>
  </p:clrMapOvr>
  <p:transition advTm="3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XBD200302-00063-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1066800"/>
            <a:ext cx="9144000" cy="5791200"/>
          </a:xfrm>
          <a:prstGeom prst="rect">
            <a:avLst/>
          </a:prstGeom>
          <a:solidFill>
            <a:srgbClr val="376092">
              <a:alpha val="9097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457200"/>
            <a:endParaRPr lang="fr-CH">
              <a:solidFill>
                <a:srgbClr val="000000"/>
              </a:solidFill>
            </a:endParaRPr>
          </a:p>
        </p:txBody>
      </p:sp>
      <p:sp>
        <p:nvSpPr>
          <p:cNvPr id="6" name="Rectangle 1031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 eaLnBrk="0" hangingPunct="0"/>
            <a:endParaRPr lang="fr-CH">
              <a:solidFill>
                <a:srgbClr val="000000"/>
              </a:solidFill>
            </a:endParaRPr>
          </a:p>
        </p:txBody>
      </p:sp>
      <p:pic>
        <p:nvPicPr>
          <p:cNvPr id="7" name="Picture 7" descr="LBNL_Banner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1440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7928" y="2130425"/>
            <a:ext cx="7070271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599" y="3886200"/>
            <a:ext cx="7082971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4" descr="SC-Banner-CMYK-whitethumb[1]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470" y="6295924"/>
            <a:ext cx="8382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670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" y="1573213"/>
            <a:ext cx="7781925" cy="436880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900"/>
              </a:spcBef>
              <a:buFont typeface="Arial"/>
              <a:buChar char="•"/>
              <a:defRPr/>
            </a:lvl2pPr>
            <a:lvl3pPr marL="458788" indent="-177800">
              <a:spcBef>
                <a:spcPts val="500"/>
              </a:spcBef>
              <a:defRPr/>
            </a:lvl3pPr>
            <a:lvl4pPr marL="687388" indent="-177800">
              <a:spcBef>
                <a:spcPts val="400"/>
              </a:spcBef>
              <a:buSzPct val="50000"/>
              <a:buFont typeface="Arial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8F1811-BF62-DE46-9A1A-D5A43C82C40C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52467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6245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8613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4038600" cy="4525962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8F1811-BF62-DE46-9A1A-D5A43C82C40C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72260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8F1811-BF62-DE46-9A1A-D5A43C82C40C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3205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8F1811-BF62-DE46-9A1A-D5A43C82C40C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1080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CDBCC-1A70-489B-9CFE-95F88AE93407}" type="datetime1">
              <a:rPr lang="en-US" smtClean="0"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92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767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8F1811-BF62-DE46-9A1A-D5A43C82C40C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03736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58F1811-BF62-DE46-9A1A-D5A43C82C40C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5281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75825-1052-4EAE-A056-7C7E5365CCE8}" type="datetime1">
              <a:rPr lang="en-US" smtClean="0"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414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D5011B-1089-4F08-AA63-3D3D0B10CA82}" type="datetime1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632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83914A-65BC-4BFC-B3B4-D140FD834217}" type="datetime1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7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E447BA-52BD-48E5-8DE0-75E28DC11353}" type="datetime1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1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81132-5024-4D0A-A8A2-45FB317DA383}" type="datetime1">
              <a:rPr lang="en-US" smtClean="0"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14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F4158D-4CE0-49D1-A4BD-1172B490FB4B}" type="datetime1">
              <a:rPr lang="en-US" smtClean="0"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63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03EDE1-30D1-43FB-A94B-6BA2A95FA3D8}" type="datetime1">
              <a:rPr lang="en-US" smtClean="0"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2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83914A-65BC-4BFC-B3B4-D140FD834217}" type="datetime1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82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F2B1F9-FD59-466D-BDF6-16FEDB4C6CC3}" type="datetime1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39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C09614-801B-4624-9057-9531785EE71F}" type="datetime1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675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1F0F42-4DF2-4B4B-BFA5-FF73992A3B30}" type="datetime1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245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43650" y="-23813"/>
            <a:ext cx="2114550" cy="6500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23813"/>
            <a:ext cx="6191250" cy="6500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08E9F3-4703-469F-804F-5C689FFD518A}" type="datetime1">
              <a:rPr lang="en-US" smtClean="0"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804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BFEE446-9485-4037-82B8-D0FEADDD7423}" type="datetime1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7676"/>
      </p:ext>
    </p:extLst>
  </p:cSld>
  <p:clrMapOvr>
    <a:masterClrMapping/>
  </p:clrMapOvr>
  <p:transition advTm="3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FF2B1AF-9BBB-4039-B020-0469AFFD80D5}" type="datetime1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07785"/>
      </p:ext>
    </p:extLst>
  </p:cSld>
  <p:clrMapOvr>
    <a:masterClrMapping/>
  </p:clrMapOvr>
  <p:transition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430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10000" cy="533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E447BA-52BD-48E5-8DE0-75E28DC11353}" type="datetime1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89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581132-5024-4D0A-A8A2-45FB317DA383}" type="datetime1">
              <a:rPr lang="en-US" smtClean="0"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9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F4158D-4CE0-49D1-A4BD-1172B490FB4B}" type="datetime1">
              <a:rPr lang="en-US" smtClean="0"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03EDE1-30D1-43FB-A94B-6BA2A95FA3D8}" type="datetime1">
              <a:rPr lang="en-US" smtClean="0"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59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F2B1F9-FD59-466D-BDF6-16FEDB4C6CC3}" type="datetime1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0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C09614-801B-4624-9057-9531785EE71F}" type="datetime1">
              <a:rPr lang="en-US" smtClean="0"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3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3.wmf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773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613"/>
            <a:ext cx="9144000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6" name="Picture 4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408738"/>
            <a:ext cx="5499100" cy="217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-23813"/>
            <a:ext cx="77724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br>
              <a:rPr lang="en-US" altLang="en-US" dirty="0"/>
            </a:br>
            <a:r>
              <a:rPr lang="en-US" altLang="en-US" dirty="0"/>
              <a:t>Click to edit Master title style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7476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fld id="{98FCDBCC-1A70-489B-9CFE-95F88AE93407}" type="datetime1">
              <a:rPr lang="en-US" smtClean="0"/>
              <a:t>9/8/2016</a:t>
            </a:fld>
            <a:endParaRPr lang="en-US"/>
          </a:p>
        </p:txBody>
      </p:sp>
      <p:sp>
        <p:nvSpPr>
          <p:cNvPr id="7476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1219200" y="6477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en-US"/>
          </a:p>
        </p:txBody>
      </p:sp>
      <p:sp>
        <p:nvSpPr>
          <p:cNvPr id="7476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0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0">
          <a:solidFill>
            <a:srgbClr val="000099"/>
          </a:solidFill>
          <a:latin typeface="Eras Demi ITC"/>
          <a:ea typeface="+mj-ea"/>
          <a:cs typeface="Eras Demi ITC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99"/>
          </a:solidFill>
          <a:latin typeface="Eras Demi ITC"/>
          <a:ea typeface="+mn-ea"/>
          <a:cs typeface="Eras Demi ITC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rgbClr val="000099"/>
          </a:solidFill>
          <a:latin typeface="Eras Demi ITC"/>
          <a:cs typeface="Eras Demi ITC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00099"/>
          </a:solidFill>
          <a:latin typeface="Eras Demi ITC"/>
          <a:cs typeface="Eras Demi ITC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00099"/>
          </a:solidFill>
          <a:latin typeface="Eras Demi ITC"/>
          <a:cs typeface="Eras Demi ITC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Eras Demi ITC"/>
          <a:cs typeface="Eras Demi ITC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2625" y="260350"/>
            <a:ext cx="7781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6043613"/>
            <a:ext cx="9144000" cy="1587"/>
          </a:xfrm>
          <a:prstGeom prst="line">
            <a:avLst/>
          </a:prstGeom>
          <a:ln w="6350" cap="flat" cmpd="sng" algn="ctr">
            <a:solidFill>
              <a:schemeClr val="tx2">
                <a:lumMod val="75000"/>
              </a:schemeClr>
            </a:solidFill>
            <a:prstDash val="dot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7" descr="LBNL_small_logo.psd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075" y="6242050"/>
            <a:ext cx="5683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2138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600" smtClean="0">
                <a:solidFill>
                  <a:srgbClr val="898989"/>
                </a:solidFill>
              </a:defRPr>
            </a:lvl1pPr>
          </a:lstStyle>
          <a:p>
            <a:pPr defTabSz="457200"/>
            <a:endParaRPr lang="fr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600" smtClean="0">
                <a:solidFill>
                  <a:srgbClr val="898989"/>
                </a:solidFill>
              </a:defRPr>
            </a:lvl1pPr>
          </a:lstStyle>
          <a:p>
            <a:pPr defTabSz="457200"/>
            <a:fld id="{558F1811-BF62-DE46-9A1A-D5A43C82C40C}" type="slidenum">
              <a:rPr lang="fr-CH"/>
              <a:pPr defTabSz="457200"/>
              <a:t>‹#›</a:t>
            </a:fld>
            <a:endParaRPr lang="fr-CH"/>
          </a:p>
        </p:txBody>
      </p:sp>
      <p:pic>
        <p:nvPicPr>
          <p:cNvPr id="8" name="Picture 4" descr="SC-Banner-CMYK-whitethumb[1]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439" y="6295924"/>
            <a:ext cx="8382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12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3366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2C5993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ts val="900"/>
        </a:spcBef>
        <a:spcAft>
          <a:spcPct val="0"/>
        </a:spcAft>
        <a:defRPr sz="2400">
          <a:solidFill>
            <a:srgbClr val="003366"/>
          </a:solidFill>
          <a:latin typeface="+mn-lt"/>
          <a:ea typeface="+mn-ea"/>
          <a:cs typeface="+mn-cs"/>
        </a:defRPr>
      </a:lvl1pPr>
      <a:lvl2pPr marL="288925" indent="-227013" algn="l" rtl="0" eaLnBrk="1" fontAlgn="base" hangingPunct="1">
        <a:spcBef>
          <a:spcPts val="500"/>
        </a:spcBef>
        <a:spcAft>
          <a:spcPct val="0"/>
        </a:spcAft>
        <a:buSzPct val="85000"/>
        <a:buChar char="–"/>
        <a:defRPr sz="2400">
          <a:solidFill>
            <a:srgbClr val="003366"/>
          </a:solidFill>
          <a:latin typeface="+mn-lt"/>
          <a:ea typeface="+mn-ea"/>
        </a:defRPr>
      </a:lvl2pPr>
      <a:lvl3pPr marL="573088" indent="-117475" algn="l" rtl="0" eaLnBrk="1" fontAlgn="base" hangingPunct="1">
        <a:spcBef>
          <a:spcPts val="400"/>
        </a:spcBef>
        <a:spcAft>
          <a:spcPct val="0"/>
        </a:spcAft>
        <a:buSzPct val="75000"/>
        <a:buFont typeface="Lucida Grande" charset="0"/>
        <a:buChar char="–"/>
        <a:defRPr sz="2400">
          <a:solidFill>
            <a:srgbClr val="003366"/>
          </a:solidFill>
          <a:latin typeface="+mn-lt"/>
          <a:ea typeface="+mn-ea"/>
        </a:defRPr>
      </a:lvl3pPr>
      <a:lvl4pPr marL="909638" indent="-227013" algn="l" rtl="0" eaLnBrk="1" fontAlgn="base" hangingPunct="1">
        <a:spcBef>
          <a:spcPct val="20000"/>
        </a:spcBef>
        <a:spcAft>
          <a:spcPct val="0"/>
        </a:spcAft>
        <a:buSzPct val="75000"/>
        <a:buFont typeface="Lucida Grande" charset="0"/>
        <a:buChar char="–"/>
        <a:defRPr sz="2400">
          <a:solidFill>
            <a:srgbClr val="003366"/>
          </a:solidFill>
          <a:latin typeface="+mn-lt"/>
          <a:ea typeface="+mn-ea"/>
        </a:defRPr>
      </a:lvl4pPr>
      <a:lvl5pPr marL="1146175" indent="-236538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rgbClr val="003366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2C5993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7638"/>
            <a:ext cx="91773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613"/>
            <a:ext cx="9144000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756" name="Picture 4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408738"/>
            <a:ext cx="5499100" cy="2174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7475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-23813"/>
            <a:ext cx="77724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br>
              <a:rPr lang="en-US" altLang="en-US" dirty="0"/>
            </a:br>
            <a:r>
              <a:rPr lang="en-US" altLang="en-US" dirty="0"/>
              <a:t>Click to edit Master title style</a:t>
            </a:r>
          </a:p>
        </p:txBody>
      </p:sp>
      <p:sp>
        <p:nvSpPr>
          <p:cNvPr id="7475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7476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/>
            </a:lvl1pPr>
          </a:lstStyle>
          <a:p>
            <a:fld id="{98FCDBCC-1A70-489B-9CFE-95F88AE93407}" type="datetime1">
              <a:rPr lang="en-US" smtClean="0"/>
              <a:t>9/8/2016</a:t>
            </a:fld>
            <a:endParaRPr lang="en-US"/>
          </a:p>
        </p:txBody>
      </p:sp>
      <p:sp>
        <p:nvSpPr>
          <p:cNvPr id="74761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1219200" y="64770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/>
            </a:lvl1pPr>
          </a:lstStyle>
          <a:p>
            <a:endParaRPr lang="en-US"/>
          </a:p>
        </p:txBody>
      </p:sp>
      <p:sp>
        <p:nvSpPr>
          <p:cNvPr id="7476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553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fld id="{49A7E73B-4014-4D8D-9C45-B1E047129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6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0">
          <a:solidFill>
            <a:srgbClr val="000099"/>
          </a:solidFill>
          <a:latin typeface="Eras Demi ITC"/>
          <a:ea typeface="+mj-ea"/>
          <a:cs typeface="Eras Demi ITC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99"/>
          </a:solidFill>
          <a:latin typeface="Eras Demi ITC"/>
          <a:ea typeface="+mn-ea"/>
          <a:cs typeface="Eras Demi ITC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rgbClr val="000099"/>
          </a:solidFill>
          <a:latin typeface="Eras Demi ITC"/>
          <a:cs typeface="Eras Demi ITC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000099"/>
          </a:solidFill>
          <a:latin typeface="Eras Demi ITC"/>
          <a:cs typeface="Eras Demi ITC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000099"/>
          </a:solidFill>
          <a:latin typeface="Eras Demi ITC"/>
          <a:cs typeface="Eras Demi ITC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Eras Demi ITC"/>
          <a:cs typeface="Eras Demi ITC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2.jpeg"/><Relationship Id="rId2" Type="http://schemas.openxmlformats.org/officeDocument/2006/relationships/image" Target="../media/image23.jpe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11" Type="http://schemas.openxmlformats.org/officeDocument/2006/relationships/image" Target="../media/image15.emf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.emf"/><Relationship Id="rId5" Type="http://schemas.openxmlformats.org/officeDocument/2006/relationships/image" Target="../media/image14.png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Ultra-light Mechanical Supports for Pixel Detectors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PIXEL 2016 </a:t>
            </a:r>
            <a:r>
              <a:rPr lang="en-US" dirty="0" err="1"/>
              <a:t>Sestri</a:t>
            </a:r>
            <a:r>
              <a:rPr lang="en-US" dirty="0"/>
              <a:t> </a:t>
            </a:r>
            <a:r>
              <a:rPr lang="en-US" dirty="0" err="1"/>
              <a:t>Levante</a:t>
            </a:r>
            <a:endParaRPr lang="en-US" dirty="0"/>
          </a:p>
          <a:p>
            <a:r>
              <a:rPr lang="en-US" dirty="0"/>
              <a:t>9-September 2016</a:t>
            </a:r>
          </a:p>
          <a:p>
            <a:endParaRPr lang="en-US" dirty="0"/>
          </a:p>
          <a:p>
            <a:r>
              <a:rPr lang="en-US" sz="1800" dirty="0"/>
              <a:t>Eric Anderssen 	ECAnderssen@lbl.gov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39000" y="6553200"/>
            <a:ext cx="1905000" cy="457200"/>
          </a:xfrm>
        </p:spPr>
        <p:txBody>
          <a:bodyPr/>
          <a:lstStyle/>
          <a:p>
            <a:fld id="{49A7E73B-4014-4D8D-9C45-B1E047129B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467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‘buried tube’ similar to IBL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63" y="4890483"/>
            <a:ext cx="8185887" cy="1406622"/>
          </a:xfrm>
        </p:spPr>
        <p:txBody>
          <a:bodyPr/>
          <a:lstStyle/>
          <a:p>
            <a:r>
              <a:rPr lang="en-US" dirty="0"/>
              <a:t>Graphitic foam has become common on many different detectors</a:t>
            </a:r>
          </a:p>
          <a:p>
            <a:r>
              <a:rPr lang="en-US" dirty="0"/>
              <a:t>Understanding it’s properties and interfaces is a key driver of module support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8F1811-BF62-DE46-9A1A-D5A43C82C40C}" type="slidenum">
              <a:rPr lang="fr-CH" smtClean="0"/>
              <a:pPr/>
              <a:t>10</a:t>
            </a:fld>
            <a:endParaRPr lang="fr-C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63" y="3329594"/>
            <a:ext cx="1960203" cy="1237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3350"/>
            <a:ext cx="4032580" cy="2075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2573" y="1435879"/>
            <a:ext cx="4047247" cy="1925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572" y="3311218"/>
            <a:ext cx="4047248" cy="163314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H="1" flipV="1">
            <a:off x="2842182" y="3219255"/>
            <a:ext cx="3586898" cy="9615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 flipV="1">
            <a:off x="3902697" y="1817688"/>
            <a:ext cx="2837468" cy="4494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52709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Callout 12"/>
          <p:cNvSpPr/>
          <p:nvPr/>
        </p:nvSpPr>
        <p:spPr bwMode="auto">
          <a:xfrm rot="5400000">
            <a:off x="2791866" y="258039"/>
            <a:ext cx="475231" cy="1486975"/>
          </a:xfrm>
          <a:prstGeom prst="rightArrowCallou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interfaces in cross-section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550" y="4025070"/>
            <a:ext cx="8861988" cy="2212641"/>
          </a:xfrm>
        </p:spPr>
        <p:txBody>
          <a:bodyPr/>
          <a:lstStyle/>
          <a:p>
            <a:r>
              <a:rPr lang="en-US" dirty="0"/>
              <a:t>All ‘Interface Materials’ ~1W/mK; foam and Si &gt;&gt;10W/mK</a:t>
            </a:r>
          </a:p>
          <a:p>
            <a:r>
              <a:rPr lang="en-US" dirty="0"/>
              <a:t>Variations in module mount TIM have demonstrably affected performance (usually via ‘effective thickness’)</a:t>
            </a:r>
          </a:p>
          <a:p>
            <a:r>
              <a:rPr lang="en-US" dirty="0"/>
              <a:t>Foam to: tube/face-sheet are similar—tube has higher flux</a:t>
            </a:r>
          </a:p>
          <a:p>
            <a:r>
              <a:rPr lang="en-US" dirty="0"/>
              <a:t>Improving quality of any one of these can reduce 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7E73B-4014-4D8D-9C45-B1E047129B8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90557" y="1239142"/>
            <a:ext cx="5477854" cy="41874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itchFamily="34" charset="0"/>
              </a:rPr>
              <a:t>Silicon Module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90557" y="1845892"/>
            <a:ext cx="5477854" cy="42729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rebuchet MS" pitchFamily="34" charset="0"/>
              </a:rPr>
              <a:t>CFRP Face Sheet (?)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90557" y="2273183"/>
            <a:ext cx="5477854" cy="128186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CVD Foam (30-40W/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mK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itchFamily="34" charset="0"/>
              </a:rPr>
              <a:t>)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561602" y="3085033"/>
            <a:ext cx="935764" cy="940037"/>
          </a:xfrm>
          <a:prstGeom prst="ellipse">
            <a:avLst/>
          </a:prstGeom>
          <a:solidFill>
            <a:srgbClr val="FFC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673409" y="3200049"/>
            <a:ext cx="712149" cy="710006"/>
          </a:xfrm>
          <a:prstGeom prst="ellipse">
            <a:avLst/>
          </a:prstGeom>
          <a:solidFill>
            <a:srgbClr val="918B6F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95336" y="721181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~1.0W/cm</a:t>
            </a:r>
            <a:r>
              <a:rPr kumimoji="0" lang="en-US" sz="18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68505" y="1228540"/>
            <a:ext cx="297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1.25 W/mK (100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 SE4445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Thermal Interface Material</a:t>
            </a:r>
          </a:p>
        </p:txBody>
      </p:sp>
      <p:cxnSp>
        <p:nvCxnSpPr>
          <p:cNvPr id="16" name="Straight Arrow Connector 15"/>
          <p:cNvCxnSpPr>
            <a:stCxn id="14" idx="1"/>
            <a:endCxn id="6" idx="3"/>
          </p:cNvCxnSpPr>
          <p:nvPr/>
        </p:nvCxnSpPr>
        <p:spPr bwMode="auto">
          <a:xfrm flipH="1">
            <a:off x="5768411" y="1551706"/>
            <a:ext cx="400094" cy="20018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6246975" y="1874871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~1.0 W/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mK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(~200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 bwMode="auto">
          <a:xfrm flipH="1">
            <a:off x="5768411" y="2059537"/>
            <a:ext cx="478564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290557" y="1657885"/>
            <a:ext cx="5477854" cy="188007"/>
          </a:xfrm>
          <a:prstGeom prst="rect">
            <a:avLst/>
          </a:prstGeom>
          <a:solidFill>
            <a:srgbClr val="FFC000">
              <a:alpha val="36863"/>
            </a:srgbClr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90557" y="2273183"/>
            <a:ext cx="5477854" cy="9400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9375" y="2306879"/>
            <a:ext cx="2291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1.1 W/mK (100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Interface Equivalent</a:t>
            </a:r>
          </a:p>
        </p:txBody>
      </p:sp>
      <p:cxnSp>
        <p:nvCxnSpPr>
          <p:cNvPr id="24" name="Straight Arrow Connector 23"/>
          <p:cNvCxnSpPr>
            <a:stCxn id="23" idx="1"/>
            <a:endCxn id="9" idx="3"/>
          </p:cNvCxnSpPr>
          <p:nvPr/>
        </p:nvCxnSpPr>
        <p:spPr bwMode="auto">
          <a:xfrm flipH="1" flipV="1">
            <a:off x="5768411" y="2320185"/>
            <a:ext cx="630964" cy="30986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29" name="Straight Arrow Connector 28"/>
          <p:cNvCxnSpPr>
            <a:stCxn id="23" idx="1"/>
            <a:endCxn id="10" idx="7"/>
          </p:cNvCxnSpPr>
          <p:nvPr/>
        </p:nvCxnSpPr>
        <p:spPr bwMode="auto">
          <a:xfrm flipH="1">
            <a:off x="3360327" y="2630045"/>
            <a:ext cx="3039048" cy="59265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6399375" y="3015383"/>
            <a:ext cx="1832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Cooling Tube BC</a:t>
            </a:r>
          </a:p>
        </p:txBody>
      </p:sp>
      <p:cxnSp>
        <p:nvCxnSpPr>
          <p:cNvPr id="32" name="Straight Arrow Connector 31"/>
          <p:cNvCxnSpPr>
            <a:stCxn id="30" idx="1"/>
            <a:endCxn id="11" idx="6"/>
          </p:cNvCxnSpPr>
          <p:nvPr/>
        </p:nvCxnSpPr>
        <p:spPr bwMode="auto">
          <a:xfrm flipH="1">
            <a:off x="3385558" y="3200049"/>
            <a:ext cx="3013817" cy="355003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93322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Connector 19"/>
          <p:cNvCxnSpPr>
            <a:stCxn id="46" idx="3"/>
            <a:endCxn id="3" idx="1"/>
          </p:cNvCxnSpPr>
          <p:nvPr/>
        </p:nvCxnSpPr>
        <p:spPr bwMode="auto">
          <a:xfrm flipV="1">
            <a:off x="7368956" y="4179070"/>
            <a:ext cx="0" cy="21507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Right Arrow 32"/>
          <p:cNvSpPr/>
          <p:nvPr/>
        </p:nvSpPr>
        <p:spPr bwMode="auto">
          <a:xfrm>
            <a:off x="81487" y="6104896"/>
            <a:ext cx="5051828" cy="449813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40" y="15906"/>
            <a:ext cx="9103760" cy="1143000"/>
          </a:xfrm>
        </p:spPr>
        <p:txBody>
          <a:bodyPr/>
          <a:lstStyle/>
          <a:p>
            <a:r>
              <a:rPr lang="en-US" dirty="0"/>
              <a:t>Timeline Prototype and Material Development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8F1811-BF62-DE46-9A1A-D5A43C82C40C}" type="slidenum">
              <a:rPr lang="fr-CH" smtClean="0"/>
              <a:pPr/>
              <a:t>12</a:t>
            </a:fld>
            <a:endParaRPr lang="fr-CH"/>
          </a:p>
        </p:txBody>
      </p:sp>
      <p:sp>
        <p:nvSpPr>
          <p:cNvPr id="5" name="Rectangle 4"/>
          <p:cNvSpPr/>
          <p:nvPr/>
        </p:nvSpPr>
        <p:spPr bwMode="auto">
          <a:xfrm>
            <a:off x="81488" y="4982330"/>
            <a:ext cx="1493821" cy="6065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2009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575310" y="4982330"/>
            <a:ext cx="1493821" cy="6065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069131" y="4982330"/>
            <a:ext cx="1493821" cy="6065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2011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562952" y="4982330"/>
            <a:ext cx="1493821" cy="6065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2012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056773" y="4982330"/>
            <a:ext cx="1493821" cy="6065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2013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550594" y="4982330"/>
            <a:ext cx="1493821" cy="60658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2014</a:t>
            </a:r>
          </a:p>
        </p:txBody>
      </p:sp>
      <p:pic>
        <p:nvPicPr>
          <p:cNvPr id="12" name="Picture 2" descr="C:\Gil Documents\ATLAS Research Program\RandD\HighKFoam\P1160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0" y="3666688"/>
            <a:ext cx="856634" cy="86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1487" y="3419607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Allcomp K7</a:t>
            </a:r>
          </a:p>
        </p:txBody>
      </p:sp>
      <p:pic>
        <p:nvPicPr>
          <p:cNvPr id="14" name="Picture 2" descr="C:\Gil Documents\ATLAS Research Program\RandD\PixelMech\PixelProto\ShortThermalCycle\K7 Ti and SSTUBBING\IMG_2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6" y="1131760"/>
            <a:ext cx="856634" cy="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5" y="1532144"/>
            <a:ext cx="335205" cy="32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1488" y="854761"/>
            <a:ext cx="1062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Stavelet Test</a:t>
            </a:r>
          </a:p>
        </p:txBody>
      </p:sp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21265" y="2697316"/>
            <a:ext cx="1216724" cy="78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57093" y="2069636"/>
            <a:ext cx="945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1m Stave</a:t>
            </a:r>
          </a:p>
          <a:p>
            <a:pPr defTabSz="457200"/>
            <a:r>
              <a:rPr lang="en-US" sz="1200" dirty="0">
                <a:solidFill>
                  <a:srgbClr val="000000"/>
                </a:solidFill>
              </a:rPr>
              <a:t>Test w/C02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9905" y="5561754"/>
            <a:ext cx="1110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T ~12C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3" y="2351861"/>
            <a:ext cx="788246" cy="106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40240" y="1947999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u="sng" dirty="0">
                <a:solidFill>
                  <a:srgbClr val="FF0000"/>
                </a:solidFill>
              </a:rPr>
              <a:t>Defect Studies</a:t>
            </a:r>
          </a:p>
          <a:p>
            <a:pPr defTabSz="457200"/>
            <a:r>
              <a:rPr lang="en-US" sz="1200" dirty="0">
                <a:solidFill>
                  <a:srgbClr val="000000"/>
                </a:solidFill>
              </a:rPr>
              <a:t>Thermal Cycling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16672" y="449904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</a:rPr>
              <a:t>LOI</a:t>
            </a:r>
          </a:p>
        </p:txBody>
      </p:sp>
      <p:sp>
        <p:nvSpPr>
          <p:cNvPr id="24" name="Isosceles Triangle 23"/>
          <p:cNvSpPr/>
          <p:nvPr/>
        </p:nvSpPr>
        <p:spPr bwMode="auto">
          <a:xfrm rot="10800000">
            <a:off x="2390124" y="4793395"/>
            <a:ext cx="226336" cy="188935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09635" y="5570806"/>
            <a:ext cx="108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T ~10C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89" y="1213252"/>
            <a:ext cx="967492" cy="107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541306" y="805904"/>
            <a:ext cx="106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1.4m Stave</a:t>
            </a:r>
          </a:p>
          <a:p>
            <a:pPr defTabSz="457200"/>
            <a:r>
              <a:rPr lang="en-US" sz="1200" dirty="0">
                <a:solidFill>
                  <a:srgbClr val="000000"/>
                </a:solidFill>
              </a:rPr>
              <a:t>Buried Cable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2767847" y="2875225"/>
            <a:ext cx="1091374" cy="36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2931858" y="2116331"/>
            <a:ext cx="763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Foam</a:t>
            </a:r>
          </a:p>
          <a:p>
            <a:pPr defTabSz="457200"/>
            <a:r>
              <a:rPr lang="en-US" sz="1200" dirty="0">
                <a:solidFill>
                  <a:srgbClr val="000000"/>
                </a:solidFill>
              </a:rPr>
              <a:t>Co-Cure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72866" y="1044762"/>
            <a:ext cx="1070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I-Beam </a:t>
            </a:r>
          </a:p>
          <a:p>
            <a:pPr defTabSz="457200"/>
            <a:r>
              <a:rPr lang="en-US" sz="1200" dirty="0">
                <a:solidFill>
                  <a:srgbClr val="000000"/>
                </a:solidFill>
              </a:rPr>
              <a:t>Thermal Test</a:t>
            </a:r>
          </a:p>
        </p:txBody>
      </p:sp>
      <p:sp>
        <p:nvSpPr>
          <p:cNvPr id="25" name="Right Arrow 24"/>
          <p:cNvSpPr/>
          <p:nvPr/>
        </p:nvSpPr>
        <p:spPr bwMode="auto">
          <a:xfrm>
            <a:off x="1019342" y="3914834"/>
            <a:ext cx="721605" cy="371707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740947" y="3962187"/>
            <a:ext cx="1266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Allcomp K7-130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94227" y="5570362"/>
            <a:ext cx="95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T ~9C</a:t>
            </a:r>
          </a:p>
        </p:txBody>
      </p:sp>
      <p:pic>
        <p:nvPicPr>
          <p:cNvPr id="36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37" y="1453925"/>
            <a:ext cx="1062053" cy="713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Box 36"/>
          <p:cNvSpPr txBox="1"/>
          <p:nvPr/>
        </p:nvSpPr>
        <p:spPr>
          <a:xfrm>
            <a:off x="2047150" y="2559132"/>
            <a:ext cx="92525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Adhesive</a:t>
            </a:r>
          </a:p>
          <a:p>
            <a:pPr defTabSz="457200"/>
            <a:r>
              <a:rPr lang="en-US" sz="1200" dirty="0">
                <a:solidFill>
                  <a:srgbClr val="000000"/>
                </a:solidFill>
              </a:rPr>
              <a:t>K-Studies</a:t>
            </a:r>
          </a:p>
          <a:p>
            <a:pPr defTabSz="457200"/>
            <a:r>
              <a:rPr lang="en-US" sz="1200" dirty="0">
                <a:solidFill>
                  <a:srgbClr val="000000"/>
                </a:solidFill>
              </a:rPr>
              <a:t>BN Doping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594" y="2513217"/>
            <a:ext cx="1260837" cy="106841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368956" y="2283764"/>
            <a:ext cx="1675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Adhesive Modification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60501" y="5570362"/>
            <a:ext cx="95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T ~8C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86374" y="5528154"/>
            <a:ext cx="108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dirty="0">
                <a:solidFill>
                  <a:srgbClr val="000000"/>
                </a:solidFill>
              </a:rPr>
              <a:t>T &gt;7C?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4397" y="5827897"/>
            <a:ext cx="3804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(Peak </a:t>
            </a:r>
            <a:r>
              <a:rPr lang="en-US" sz="1200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sz="1200" dirty="0">
                <a:solidFill>
                  <a:srgbClr val="000000"/>
                </a:solidFill>
              </a:rPr>
              <a:t>T for 4cm module 0.5W/cm</a:t>
            </a:r>
            <a:r>
              <a:rPr lang="en-US" sz="1200" baseline="30000" dirty="0">
                <a:solidFill>
                  <a:srgbClr val="000000"/>
                </a:solidFill>
              </a:rPr>
              <a:t>2</a:t>
            </a:r>
            <a:r>
              <a:rPr lang="en-US" sz="1200" dirty="0">
                <a:solidFill>
                  <a:srgbClr val="000000"/>
                </a:solidFill>
              </a:rPr>
              <a:t> 2.2mm OD tube)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5021" y="6145136"/>
            <a:ext cx="4566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</a:rPr>
              <a:t>Understand/Improve Thermal Performance</a:t>
            </a:r>
          </a:p>
        </p:txBody>
      </p:sp>
      <p:sp>
        <p:nvSpPr>
          <p:cNvPr id="46" name="Right Arrow 45"/>
          <p:cNvSpPr/>
          <p:nvPr/>
        </p:nvSpPr>
        <p:spPr bwMode="auto">
          <a:xfrm>
            <a:off x="5133315" y="6104896"/>
            <a:ext cx="2235641" cy="449813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66130" y="6145136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srgbClr val="000000"/>
                </a:solidFill>
              </a:rPr>
              <a:t>Decrease Mass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60630" y="3603369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Allcomp K9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63"/>
          <a:stretch/>
        </p:blipFill>
        <p:spPr>
          <a:xfrm>
            <a:off x="4716853" y="1376141"/>
            <a:ext cx="1006587" cy="97102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4644429" y="1176926"/>
            <a:ext cx="1188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1</a:t>
            </a:r>
            <a:r>
              <a:rPr lang="en-US" sz="1200" baseline="30000" dirty="0">
                <a:solidFill>
                  <a:srgbClr val="000000"/>
                </a:solidFill>
              </a:rPr>
              <a:t>st</a:t>
            </a:r>
            <a:r>
              <a:rPr lang="en-US" sz="1200" dirty="0">
                <a:solidFill>
                  <a:srgbClr val="000000"/>
                </a:solidFill>
              </a:rPr>
              <a:t> 1m I-Beam </a:t>
            </a:r>
          </a:p>
        </p:txBody>
      </p:sp>
      <p:pic>
        <p:nvPicPr>
          <p:cNvPr id="1030" name="Picture 0" descr="IMG_961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025" y="3817708"/>
            <a:ext cx="895043" cy="79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ross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398" y="2743864"/>
            <a:ext cx="1016127" cy="828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3780489" y="2329930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Glue Mass </a:t>
            </a:r>
          </a:p>
          <a:p>
            <a:pPr defTabSz="457200"/>
            <a:r>
              <a:rPr lang="en-US" sz="1200" dirty="0">
                <a:solidFill>
                  <a:srgbClr val="000000"/>
                </a:solidFill>
              </a:rPr>
              <a:t>Studies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9324" y="1410551"/>
            <a:ext cx="1313833" cy="85659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190" y="4683709"/>
            <a:ext cx="106311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30gsm M46J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688884" y="4684610"/>
            <a:ext cx="126669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45gsm K13C2U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089093" y="4681321"/>
            <a:ext cx="126669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45gsm K13D2U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099797" y="4681321"/>
            <a:ext cx="106311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30gsm M55J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022167" y="1176926"/>
            <a:ext cx="130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Co Cure Studies</a:t>
            </a:r>
          </a:p>
        </p:txBody>
      </p:sp>
      <p:sp>
        <p:nvSpPr>
          <p:cNvPr id="61" name="Right Arrow 60"/>
          <p:cNvSpPr/>
          <p:nvPr/>
        </p:nvSpPr>
        <p:spPr bwMode="auto">
          <a:xfrm>
            <a:off x="4859343" y="2972379"/>
            <a:ext cx="721605" cy="371707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562841" y="2927399"/>
            <a:ext cx="1210139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Film Adhesive</a:t>
            </a:r>
          </a:p>
          <a:p>
            <a:pPr defTabSz="457200"/>
            <a:r>
              <a:rPr lang="en-US" sz="1200" dirty="0">
                <a:solidFill>
                  <a:srgbClr val="000000"/>
                </a:solidFill>
              </a:rPr>
              <a:t>On Tube/Foam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89" y="1434790"/>
            <a:ext cx="1345742" cy="80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7469146" y="1193531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</a:rPr>
              <a:t>100g I-beam</a:t>
            </a:r>
          </a:p>
        </p:txBody>
      </p:sp>
      <p:sp>
        <p:nvSpPr>
          <p:cNvPr id="3" name="Right Arrow 2"/>
          <p:cNvSpPr/>
          <p:nvPr/>
        </p:nvSpPr>
        <p:spPr bwMode="auto">
          <a:xfrm>
            <a:off x="7368956" y="3741868"/>
            <a:ext cx="1775044" cy="874404"/>
          </a:xfrm>
          <a:prstGeom prst="rightArrow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continued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sym typeface="Wingdings" panose="05000000000000000000" pitchFamily="2" charset="2"/>
              </a:rPr>
              <a:t>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34094" y="4446599"/>
            <a:ext cx="1268129" cy="33568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866412" y="4720720"/>
            <a:ext cx="12378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Engineering Run</a:t>
            </a:r>
            <a:endParaRPr lang="en-US" sz="1100" dirty="0"/>
          </a:p>
        </p:txBody>
      </p:sp>
      <p:sp>
        <p:nvSpPr>
          <p:cNvPr id="29" name="TextBox 28"/>
          <p:cNvSpPr txBox="1"/>
          <p:nvPr/>
        </p:nvSpPr>
        <p:spPr>
          <a:xfrm>
            <a:off x="5033913" y="3914834"/>
            <a:ext cx="1689309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IBL Prototypes</a:t>
            </a:r>
          </a:p>
        </p:txBody>
      </p:sp>
      <p:cxnSp>
        <p:nvCxnSpPr>
          <p:cNvPr id="53" name="Connector: Elbow 52"/>
          <p:cNvCxnSpPr>
            <a:stCxn id="1030" idx="3"/>
            <a:endCxn id="29" idx="1"/>
          </p:cNvCxnSpPr>
          <p:nvPr/>
        </p:nvCxnSpPr>
        <p:spPr bwMode="auto">
          <a:xfrm flipV="1">
            <a:off x="4076068" y="4099500"/>
            <a:ext cx="957845" cy="11749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Connector: Elbow 62"/>
          <p:cNvCxnSpPr>
            <a:stCxn id="58" idx="0"/>
            <a:endCxn id="29" idx="1"/>
          </p:cNvCxnSpPr>
          <p:nvPr/>
        </p:nvCxnSpPr>
        <p:spPr bwMode="auto">
          <a:xfrm rot="5400000" flipH="1" flipV="1">
            <a:off x="4587266" y="4234675"/>
            <a:ext cx="581821" cy="31147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89459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Stagnation as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Effort to improve thermal performance stopped when ‘good enough’ was reached ~2011—dictated by Strip Mechanics and old Pixel Tech…</a:t>
            </a:r>
          </a:p>
          <a:p>
            <a:pPr lvl="1"/>
            <a:r>
              <a:rPr lang="en-US" sz="1800" dirty="0"/>
              <a:t>50% (30%?) improvement on ‘State of the Art’ over what was just installed in LHC detectors…</a:t>
            </a:r>
          </a:p>
          <a:p>
            <a:pPr lvl="1"/>
            <a:r>
              <a:rPr lang="en-US" sz="1800" dirty="0"/>
              <a:t>Reduced mass was the next frontier--without losing thermal performance gains!</a:t>
            </a:r>
          </a:p>
          <a:p>
            <a:r>
              <a:rPr lang="en-US" sz="1800" dirty="0"/>
              <a:t>Methods developed to reduce mass began to affect thermal performance negatively ~late 2012</a:t>
            </a:r>
          </a:p>
          <a:p>
            <a:pPr lvl="1"/>
            <a:r>
              <a:rPr lang="en-US" sz="1800" dirty="0"/>
              <a:t>Reduction </a:t>
            </a:r>
            <a:r>
              <a:rPr lang="en-US" sz="1800" i="1" dirty="0"/>
              <a:t>(control) </a:t>
            </a:r>
            <a:r>
              <a:rPr lang="en-US" sz="1800" dirty="0"/>
              <a:t>of adhesive/resin mass was key (co-cure)</a:t>
            </a:r>
          </a:p>
          <a:p>
            <a:pPr lvl="1"/>
            <a:r>
              <a:rPr lang="en-US" sz="1800" dirty="0"/>
              <a:t>Flaw detection became important as QC check to validate control of reduced resin volume processes</a:t>
            </a:r>
          </a:p>
          <a:p>
            <a:r>
              <a:rPr lang="en-US" sz="1800" dirty="0"/>
              <a:t>Thermal interface improvement was required to maintain ‘state of the art’ performance with process variability</a:t>
            </a:r>
          </a:p>
          <a:p>
            <a:r>
              <a:rPr lang="en-US" sz="1800" dirty="0"/>
              <a:t>Perhaps with some improvements…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A7E73B-4014-4D8D-9C45-B1E047129B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17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 Mechanics R&amp;D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226" y="1090570"/>
            <a:ext cx="8607103" cy="5386430"/>
          </a:xfrm>
        </p:spPr>
        <p:txBody>
          <a:bodyPr/>
          <a:lstStyle/>
          <a:p>
            <a:r>
              <a:rPr lang="en-US" sz="2000" dirty="0"/>
              <a:t>Low mass Graphitic foam developments via SBIR ’08—’12</a:t>
            </a:r>
          </a:p>
          <a:p>
            <a:pPr lvl="1"/>
            <a:r>
              <a:rPr lang="en-US" sz="2000" dirty="0"/>
              <a:t>Installed in IBL, current baseline for many LHC Experiments</a:t>
            </a:r>
          </a:p>
          <a:p>
            <a:pPr lvl="1"/>
            <a:r>
              <a:rPr lang="en-US" sz="2000" dirty="0"/>
              <a:t>Investigated air cooling for MAPS Detectors</a:t>
            </a:r>
          </a:p>
          <a:p>
            <a:r>
              <a:rPr lang="en-US" sz="2000" dirty="0"/>
              <a:t>Ultra-low mass pre-</a:t>
            </a:r>
            <a:r>
              <a:rPr lang="en-US" sz="2000" dirty="0" err="1"/>
              <a:t>pregs</a:t>
            </a:r>
            <a:r>
              <a:rPr lang="en-US" sz="2000" dirty="0"/>
              <a:t> (CFRP materials) ’10--’14</a:t>
            </a:r>
          </a:p>
          <a:p>
            <a:pPr lvl="1"/>
            <a:r>
              <a:rPr lang="en-US" sz="2000" dirty="0"/>
              <a:t>Leveraged STAR requirements (0.3% X</a:t>
            </a:r>
            <a:r>
              <a:rPr lang="en-US" sz="2000" baseline="-25000" dirty="0"/>
              <a:t>0</a:t>
            </a:r>
            <a:r>
              <a:rPr lang="en-US" sz="2000" dirty="0"/>
              <a:t>); developed on spec with suppliers, now available COTS in Pitch and PAN fibers</a:t>
            </a:r>
          </a:p>
          <a:p>
            <a:r>
              <a:rPr lang="en-US" sz="2000" dirty="0"/>
              <a:t>Co-cure techniques for reduced mass (less adhesive)  ‘11--Present</a:t>
            </a:r>
          </a:p>
          <a:p>
            <a:pPr lvl="1"/>
            <a:r>
              <a:rPr lang="en-US" sz="2000" dirty="0"/>
              <a:t>Developed for ITK Strips, used on STAR IST, ATLAS IBL, HL-LHC</a:t>
            </a:r>
          </a:p>
          <a:p>
            <a:r>
              <a:rPr lang="en-US" sz="2000" dirty="0"/>
              <a:t>Investigating electrical properties of CFRP  ‘12--Present</a:t>
            </a:r>
          </a:p>
          <a:p>
            <a:pPr lvl="1"/>
            <a:r>
              <a:rPr lang="en-US" sz="2000" dirty="0"/>
              <a:t>STAR E-Field shrouds; may reduce metallic ground planes in the future—speculative, includes Graphite thermal fillers</a:t>
            </a:r>
          </a:p>
          <a:p>
            <a:pPr marL="61912" lvl="1" indent="0">
              <a:buNone/>
            </a:pPr>
            <a:r>
              <a:rPr lang="en-US" sz="2000" dirty="0"/>
              <a:t>Enhanced thermal conductivity of Thermal Interface Materials ‘14--Present</a:t>
            </a:r>
          </a:p>
          <a:p>
            <a:pPr lvl="1"/>
            <a:r>
              <a:rPr lang="en-US" sz="2000" dirty="0"/>
              <a:t>Survey of fillers for adhesive materials—Natural Graphite</a:t>
            </a:r>
          </a:p>
          <a:p>
            <a:pPr marL="61912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9609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56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2" y="1219264"/>
            <a:ext cx="3384258" cy="2538194"/>
          </a:xfrm>
          <a:prstGeom prst="rect">
            <a:avLst/>
          </a:prstGeom>
        </p:spPr>
      </p:pic>
      <p:pic>
        <p:nvPicPr>
          <p:cNvPr id="5" name="Picture 4" descr="DSCN159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2" y="3887153"/>
            <a:ext cx="3384258" cy="25381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466" y="945731"/>
            <a:ext cx="2549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Comic Sans MS" pitchFamily="66" charset="0"/>
              </a:rPr>
              <a:t>Poco</a:t>
            </a:r>
            <a:r>
              <a:rPr lang="en-US" sz="1200" dirty="0">
                <a:latin typeface="Comic Sans MS" pitchFamily="66" charset="0"/>
              </a:rPr>
              <a:t> top/</a:t>
            </a:r>
            <a:r>
              <a:rPr lang="en-US" sz="1200" dirty="0" err="1">
                <a:latin typeface="Comic Sans MS" pitchFamily="66" charset="0"/>
              </a:rPr>
              <a:t>Koppers</a:t>
            </a:r>
            <a:r>
              <a:rPr lang="en-US" sz="1200" dirty="0">
                <a:latin typeface="Comic Sans MS" pitchFamily="66" charset="0"/>
              </a:rPr>
              <a:t> k-foam bottom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8413" y="3952614"/>
            <a:ext cx="1579278" cy="307777"/>
          </a:xfrm>
          <a:prstGeom prst="rect">
            <a:avLst/>
          </a:prstGeom>
          <a:solidFill>
            <a:srgbClr val="FFC000">
              <a:alpha val="54118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Comic Sans MS" pitchFamily="66" charset="0"/>
              </a:rPr>
              <a:t>Allcomp</a:t>
            </a:r>
            <a:r>
              <a:rPr lang="en-US" sz="1400" dirty="0">
                <a:latin typeface="Comic Sans MS" pitchFamily="66" charset="0"/>
              </a:rPr>
              <a:t> 0.5 g/cc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Graphitic Foam Development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3582098" y="1016466"/>
            <a:ext cx="5436067" cy="5408881"/>
          </a:xfrm>
        </p:spPr>
        <p:txBody>
          <a:bodyPr/>
          <a:lstStyle/>
          <a:p>
            <a:r>
              <a:rPr lang="en-US" sz="2000" dirty="0"/>
              <a:t>POCO, </a:t>
            </a:r>
            <a:r>
              <a:rPr lang="en-US" sz="2000" dirty="0" err="1"/>
              <a:t>Koppers</a:t>
            </a:r>
            <a:r>
              <a:rPr lang="en-US" sz="2000" dirty="0"/>
              <a:t> from </a:t>
            </a:r>
            <a:r>
              <a:rPr lang="en-US" sz="2000" dirty="0" err="1"/>
              <a:t>Klett</a:t>
            </a:r>
            <a:r>
              <a:rPr lang="en-US" sz="2000" dirty="0"/>
              <a:t> Patent</a:t>
            </a:r>
          </a:p>
          <a:p>
            <a:pPr lvl="1"/>
            <a:r>
              <a:rPr lang="en-US" sz="2000" dirty="0"/>
              <a:t>Process yields poor uniformity; exacerbated at lower densities</a:t>
            </a:r>
          </a:p>
          <a:p>
            <a:pPr lvl="1"/>
            <a:r>
              <a:rPr lang="en-US" sz="2000" dirty="0"/>
              <a:t>K depends on complex process: enhanced in expansion direction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No longer commercially available?</a:t>
            </a:r>
          </a:p>
          <a:p>
            <a:r>
              <a:rPr lang="en-US" sz="2000" dirty="0" err="1"/>
              <a:t>Allcomp</a:t>
            </a:r>
            <a:r>
              <a:rPr lang="en-US" sz="2000" dirty="0"/>
              <a:t> Graphitic Foam via SBIR</a:t>
            </a:r>
          </a:p>
          <a:p>
            <a:pPr lvl="1"/>
            <a:r>
              <a:rPr lang="en-US" sz="2000" dirty="0"/>
              <a:t>Chemically foamed pre-cursor; defined uniformity and porosity</a:t>
            </a:r>
          </a:p>
          <a:p>
            <a:pPr lvl="1"/>
            <a:r>
              <a:rPr lang="en-US" sz="2000" dirty="0"/>
              <a:t>Graphite layers built independent</a:t>
            </a:r>
          </a:p>
          <a:p>
            <a:pPr lvl="1"/>
            <a:r>
              <a:rPr lang="en-US" sz="2000" dirty="0"/>
              <a:t>Nearly isotropic E,K properties</a:t>
            </a:r>
          </a:p>
          <a:p>
            <a:r>
              <a:rPr lang="en-US" sz="2000" dirty="0" err="1"/>
              <a:t>Allcomp</a:t>
            </a:r>
            <a:r>
              <a:rPr lang="en-US" sz="2000" dirty="0"/>
              <a:t> has tunable properties</a:t>
            </a:r>
          </a:p>
          <a:p>
            <a:r>
              <a:rPr lang="en-US" sz="2000" dirty="0"/>
              <a:t>How to benefit from tunable </a:t>
            </a:r>
            <a:r>
              <a:rPr lang="en-US" sz="2000" dirty="0">
                <a:latin typeface="Symbol" panose="05050102010706020507" pitchFamily="18" charset="2"/>
              </a:rPr>
              <a:t>r</a:t>
            </a:r>
            <a:r>
              <a:rPr lang="en-US" sz="2000" dirty="0"/>
              <a:t>/K is the next level of R&amp;D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05562" y="4689446"/>
            <a:ext cx="3266812" cy="92278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i="1" dirty="0">
                <a:solidFill>
                  <a:srgbClr val="FF0000"/>
                </a:solidFill>
                <a:latin typeface="Trebuchet MS" pitchFamily="34" charset="0"/>
              </a:rPr>
              <a:t>NOT Co-cure </a:t>
            </a:r>
            <a:endParaRPr kumimoji="0" lang="en-US" sz="24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54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88" y="125397"/>
            <a:ext cx="7781925" cy="1143000"/>
          </a:xfrm>
        </p:spPr>
        <p:txBody>
          <a:bodyPr/>
          <a:lstStyle/>
          <a:p>
            <a:r>
              <a:rPr lang="en-US" dirty="0"/>
              <a:t>Foam Interface Verification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7E73B-4014-4D8D-9C45-B1E047129B8E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7638" y="4116388"/>
            <a:ext cx="8996362" cy="2168525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Initial studies with CVD foam ~0.35g/cc density or higher; 0.2g/cc developed with BN filled epoxy simultaneously</a:t>
            </a:r>
          </a:p>
          <a:p>
            <a:r>
              <a:rPr lang="en-US" sz="2000" dirty="0"/>
              <a:t>Reducing mass in foam required increased attention to interface</a:t>
            </a:r>
          </a:p>
          <a:p>
            <a:r>
              <a:rPr lang="en-US" sz="2000" dirty="0"/>
              <a:t>G Beck documented that ~1/2 of the thermal conductivity is due to physical contact (conversely poor contact or tolerance control is bad)</a:t>
            </a:r>
          </a:p>
          <a:p>
            <a:r>
              <a:rPr lang="en-US" sz="2000" dirty="0"/>
              <a:t>Filled Adhesive is fully the other half and bridges gaps—perhaps more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8" y="990778"/>
            <a:ext cx="4460430" cy="323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627" y="990778"/>
            <a:ext cx="4459048" cy="3231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77388" y="2879931"/>
            <a:ext cx="2956369" cy="74348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075918" y="2234760"/>
            <a:ext cx="1997757" cy="74348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3976" y="3806218"/>
            <a:ext cx="220284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Graham Beck QMUL</a:t>
            </a:r>
          </a:p>
        </p:txBody>
      </p:sp>
    </p:spTree>
    <p:extLst>
      <p:ext uri="{BB962C8B-B14F-4D97-AF65-F5344CB8AC3E}">
        <p14:creationId xmlns:p14="http://schemas.microsoft.com/office/powerpoint/2010/main" val="867899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of Various Fillers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6146" y="1008404"/>
            <a:ext cx="5477853" cy="5469308"/>
          </a:xfrm>
        </p:spPr>
        <p:txBody>
          <a:bodyPr/>
          <a:lstStyle/>
          <a:p>
            <a:r>
              <a:rPr lang="en-US" dirty="0"/>
              <a:t>HYSOL 9396 basis for survey—used with BN as standard adhesive for ATLAS prototypes</a:t>
            </a:r>
          </a:p>
          <a:p>
            <a:r>
              <a:rPr lang="en-US" dirty="0"/>
              <a:t>DOW SE4445 used to mount modules (ATLAS Pixel)</a:t>
            </a:r>
          </a:p>
          <a:p>
            <a:r>
              <a:rPr lang="en-US" dirty="0"/>
              <a:t>Investigated many fillers 10-30% by volume fraction to identify interesting candidates</a:t>
            </a:r>
          </a:p>
          <a:p>
            <a:r>
              <a:rPr lang="en-US" dirty="0"/>
              <a:t>Nano-particles/fibers and various mixtures  included in initial survey</a:t>
            </a:r>
          </a:p>
          <a:p>
            <a:r>
              <a:rPr lang="en-US" dirty="0"/>
              <a:t>Natural Graphite stuck out…</a:t>
            </a:r>
          </a:p>
          <a:p>
            <a:r>
              <a:rPr lang="en-US" dirty="0"/>
              <a:t>Non-linear behavior of carbon </a:t>
            </a:r>
            <a:r>
              <a:rPr lang="en-US" dirty="0" err="1"/>
              <a:t>nano</a:t>
            </a:r>
            <a:r>
              <a:rPr lang="en-US" dirty="0"/>
              <a:t>-fibers as well…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553200"/>
            <a:ext cx="1905000" cy="457200"/>
          </a:xfrm>
        </p:spPr>
        <p:txBody>
          <a:bodyPr/>
          <a:lstStyle/>
          <a:p>
            <a:fld id="{49A7E73B-4014-4D8D-9C45-B1E047129B8E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7" y="1008404"/>
            <a:ext cx="3657600" cy="32407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098" y="4341264"/>
            <a:ext cx="36148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SE4445 measured: </a:t>
            </a:r>
            <a:r>
              <a:rPr lang="en-US" dirty="0">
                <a:solidFill>
                  <a:schemeClr val="accent6"/>
                </a:solidFill>
              </a:rPr>
              <a:t>1.25W/mK</a:t>
            </a:r>
          </a:p>
          <a:p>
            <a:r>
              <a:rPr lang="en-US" dirty="0"/>
              <a:t>30% BN </a:t>
            </a:r>
            <a:r>
              <a:rPr lang="en-US" dirty="0" err="1"/>
              <a:t>Hysol</a:t>
            </a:r>
            <a:r>
              <a:rPr lang="en-US" dirty="0"/>
              <a:t> 9396: </a:t>
            </a:r>
            <a:r>
              <a:rPr lang="en-US" dirty="0">
                <a:solidFill>
                  <a:schemeClr val="accent6"/>
                </a:solidFill>
              </a:rPr>
              <a:t>1.1W/mK</a:t>
            </a:r>
          </a:p>
          <a:p>
            <a:endParaRPr lang="en-US" dirty="0"/>
          </a:p>
          <a:p>
            <a:r>
              <a:rPr lang="en-US" dirty="0"/>
              <a:t>Latter measured independently at several locations consistently, with several Vf samples.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2845750" y="1606609"/>
            <a:ext cx="675117" cy="649481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rot="18458101">
            <a:off x="67640" y="2935262"/>
            <a:ext cx="1324675" cy="649481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486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813"/>
            <a:ext cx="7862132" cy="914401"/>
          </a:xfrm>
        </p:spPr>
        <p:txBody>
          <a:bodyPr/>
          <a:lstStyle/>
          <a:p>
            <a:r>
              <a:rPr lang="en-US" dirty="0"/>
              <a:t>Thermal Conductivity is important, but: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553200"/>
            <a:ext cx="1905000" cy="457200"/>
          </a:xfrm>
        </p:spPr>
        <p:txBody>
          <a:bodyPr/>
          <a:lstStyle/>
          <a:p>
            <a:fld id="{49A7E73B-4014-4D8D-9C45-B1E047129B8E}" type="slidenum">
              <a:rPr lang="en-US" smtClean="0"/>
              <a:t>18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4220"/>
            <a:ext cx="9105900" cy="359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462" y="4401082"/>
            <a:ext cx="8802168" cy="1999003"/>
          </a:xfrm>
        </p:spPr>
        <p:txBody>
          <a:bodyPr/>
          <a:lstStyle/>
          <a:p>
            <a:r>
              <a:rPr lang="en-US" dirty="0"/>
              <a:t>Filled adhesives still need to be used as adhesives…</a:t>
            </a:r>
          </a:p>
          <a:p>
            <a:r>
              <a:rPr lang="en-US" dirty="0"/>
              <a:t>Used a stepped comb to assess quantitatively—above shows typical BN filled 9396 (20-30% Vf is typical)</a:t>
            </a:r>
          </a:p>
          <a:p>
            <a:r>
              <a:rPr lang="en-US" dirty="0"/>
              <a:t>%fill is sometimes dictated by assembly method—not by thermal management requirement!</a:t>
            </a:r>
          </a:p>
        </p:txBody>
      </p:sp>
    </p:spTree>
    <p:extLst>
      <p:ext uri="{BB962C8B-B14F-4D97-AF65-F5344CB8AC3E}">
        <p14:creationId xmlns:p14="http://schemas.microsoft.com/office/powerpoint/2010/main" val="27786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example of bad result…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457" y="4832784"/>
            <a:ext cx="8947447" cy="1644215"/>
          </a:xfrm>
        </p:spPr>
        <p:txBody>
          <a:bodyPr/>
          <a:lstStyle/>
          <a:p>
            <a:r>
              <a:rPr lang="en-US" dirty="0"/>
              <a:t>This would be deemed unusable in practical application</a:t>
            </a:r>
          </a:p>
          <a:p>
            <a:r>
              <a:rPr lang="en-US" dirty="0"/>
              <a:t>It is important how well this mixture performs thermally</a:t>
            </a:r>
          </a:p>
          <a:p>
            <a:r>
              <a:rPr lang="en-US" dirty="0"/>
              <a:t>It is unusable as an adhesive, but is useful as a data point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553200"/>
            <a:ext cx="1905000" cy="457200"/>
          </a:xfrm>
        </p:spPr>
        <p:txBody>
          <a:bodyPr/>
          <a:lstStyle/>
          <a:p>
            <a:fld id="{49A7E73B-4014-4D8D-9C45-B1E047129B8E}" type="slidenum">
              <a:rPr lang="en-US" smtClean="0"/>
              <a:t>19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007"/>
            <a:ext cx="9144000" cy="383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298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Metrics to compare Pixel Detector Mechanics</a:t>
            </a:r>
          </a:p>
          <a:p>
            <a:r>
              <a:rPr lang="en-US" dirty="0"/>
              <a:t>R&amp;D efforts aimed broadly at improving silicon module support performance and quality for future upgrades</a:t>
            </a:r>
          </a:p>
          <a:p>
            <a:r>
              <a:rPr lang="en-US" dirty="0"/>
              <a:t>Recent and future examples of low mass pixel supports</a:t>
            </a:r>
          </a:p>
          <a:p>
            <a:r>
              <a:rPr lang="en-US" dirty="0"/>
              <a:t>Methods to reduce structural and non-structural mass</a:t>
            </a:r>
          </a:p>
          <a:p>
            <a:r>
              <a:rPr lang="en-US" dirty="0"/>
              <a:t>Thermal performance requirements interaction with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A7E73B-4014-4D8D-9C45-B1E047129B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45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 Candidate Filler is Graphite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553200"/>
            <a:ext cx="1905000" cy="457200"/>
          </a:xfrm>
        </p:spPr>
        <p:txBody>
          <a:bodyPr/>
          <a:lstStyle/>
          <a:p>
            <a:fld id="{49A7E73B-4014-4D8D-9C45-B1E047129B8E}" type="slidenum">
              <a:rPr lang="en-US" smtClean="0"/>
              <a:t>20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71" y="989886"/>
            <a:ext cx="81470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369" y="3757301"/>
            <a:ext cx="8802169" cy="2488962"/>
          </a:xfrm>
        </p:spPr>
        <p:txBody>
          <a:bodyPr/>
          <a:lstStyle/>
          <a:p>
            <a:r>
              <a:rPr lang="en-US" sz="2000" dirty="0"/>
              <a:t>Natural Graphite (versus synthetic) proves to be most interesting</a:t>
            </a:r>
          </a:p>
          <a:p>
            <a:r>
              <a:rPr lang="en-US" sz="2000" dirty="0"/>
              <a:t>Moving to lower viscosity yielded interesting results</a:t>
            </a:r>
          </a:p>
          <a:p>
            <a:r>
              <a:rPr lang="en-US" sz="2000" dirty="0"/>
              <a:t>Higher conductivity at same Vf in the lower viscosity resin systems</a:t>
            </a:r>
          </a:p>
          <a:p>
            <a:r>
              <a:rPr lang="en-US" sz="2000" dirty="0"/>
              <a:t>Shear in the mix process may lead to exfoliation and distribution of graphite thru matrix—steeper slope versus Vf!</a:t>
            </a:r>
          </a:p>
          <a:p>
            <a:r>
              <a:rPr lang="en-US" sz="2000" dirty="0"/>
              <a:t>Similar or better results to industrial diamond powder reported elsewhere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9" name="Oval 8"/>
          <p:cNvSpPr/>
          <p:nvPr/>
        </p:nvSpPr>
        <p:spPr bwMode="auto">
          <a:xfrm>
            <a:off x="3751604" y="1375873"/>
            <a:ext cx="401652" cy="43583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7550" y="2114520"/>
            <a:ext cx="132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Sample</a:t>
            </a:r>
          </a:p>
          <a:p>
            <a:r>
              <a:rPr lang="en-US" sz="1200" dirty="0"/>
              <a:t>‘too conductive’</a:t>
            </a:r>
          </a:p>
          <a:p>
            <a:r>
              <a:rPr lang="en-US" sz="1200" dirty="0"/>
              <a:t>To measure</a:t>
            </a:r>
          </a:p>
        </p:txBody>
      </p:sp>
      <p:cxnSp>
        <p:nvCxnSpPr>
          <p:cNvPr id="12" name="Straight Arrow Connector 11"/>
          <p:cNvCxnSpPr>
            <a:endCxn id="9" idx="3"/>
          </p:cNvCxnSpPr>
          <p:nvPr/>
        </p:nvCxnSpPr>
        <p:spPr bwMode="auto">
          <a:xfrm flipV="1">
            <a:off x="3508949" y="1747881"/>
            <a:ext cx="301476" cy="36663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944357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canderssen\Desktop\Forum 2015\IMG_24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t="25428" r="4318" b="29299"/>
          <a:stretch/>
        </p:blipFill>
        <p:spPr bwMode="auto">
          <a:xfrm>
            <a:off x="2253683" y="1681184"/>
            <a:ext cx="7033189" cy="264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Graphite fill is electrically conductive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366" y="3821679"/>
            <a:ext cx="8938083" cy="2613304"/>
          </a:xfrm>
        </p:spPr>
        <p:txBody>
          <a:bodyPr/>
          <a:lstStyle/>
          <a:p>
            <a:r>
              <a:rPr lang="en-US" dirty="0"/>
              <a:t>BN is non-conductive electrically</a:t>
            </a:r>
          </a:p>
          <a:p>
            <a:r>
              <a:rPr lang="en-US" dirty="0"/>
              <a:t>Graphite filled resins may provide an attractive alternative to Silver epoxy for grounding/shielding connections</a:t>
            </a:r>
          </a:p>
          <a:p>
            <a:r>
              <a:rPr lang="en-US" dirty="0"/>
              <a:t>Silver filled epoxy should be forbidden, or require specific regulatory dispensation to use in LHC upgrades</a:t>
            </a:r>
          </a:p>
          <a:p>
            <a:r>
              <a:rPr lang="en-US" dirty="0"/>
              <a:t>Alternates need investigation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553200"/>
            <a:ext cx="1905000" cy="457200"/>
          </a:xfrm>
        </p:spPr>
        <p:txBody>
          <a:bodyPr/>
          <a:lstStyle/>
          <a:p>
            <a:fld id="{49A7E73B-4014-4D8D-9C45-B1E047129B8E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3367" y="1049795"/>
            <a:ext cx="81291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Hysol</a:t>
            </a:r>
            <a:r>
              <a:rPr lang="en-US" dirty="0"/>
              <a:t> EA 9396 loaded with Graphite powder at 0, 10, 20 and 30 percent</a:t>
            </a:r>
            <a:br>
              <a:rPr lang="en-US" dirty="0"/>
            </a:br>
            <a:r>
              <a:rPr lang="en-US" dirty="0"/>
              <a:t>2 copper blocks 25mm x 25mm x 6mm with 0.14mm epoxy bond in between.</a:t>
            </a:r>
            <a:br>
              <a:rPr lang="en-US" dirty="0"/>
            </a:br>
            <a:r>
              <a:rPr lang="en-US" dirty="0"/>
              <a:t>Quick resistance measurements.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0% = Open</a:t>
            </a:r>
            <a:br>
              <a:rPr lang="en-US" dirty="0"/>
            </a:br>
            <a:r>
              <a:rPr lang="en-US" dirty="0"/>
              <a:t>10% = 87.0 ohm</a:t>
            </a:r>
            <a:br>
              <a:rPr lang="en-US" dirty="0"/>
            </a:br>
            <a:r>
              <a:rPr lang="en-US" dirty="0"/>
              <a:t>20% = 15.9 ohm</a:t>
            </a:r>
            <a:br>
              <a:rPr lang="en-US" dirty="0"/>
            </a:br>
            <a:r>
              <a:rPr lang="en-US" dirty="0"/>
              <a:t>30% = 00.7 ohm</a:t>
            </a:r>
            <a:br>
              <a:rPr lang="en-US" dirty="0"/>
            </a:br>
            <a:r>
              <a:rPr lang="en-US" dirty="0"/>
              <a:t>Cu block = 0.1 ohm</a:t>
            </a:r>
          </a:p>
        </p:txBody>
      </p:sp>
    </p:spTree>
    <p:extLst>
      <p:ext uri="{BB962C8B-B14F-4D97-AF65-F5344CB8AC3E}">
        <p14:creationId xmlns:p14="http://schemas.microsoft.com/office/powerpoint/2010/main" val="3542451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STAR PXL Cooling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70CBE4-C536-47F4-AEF6-E8F3895D3C32}" type="slidenum">
              <a:rPr lang="en-US" smtClean="0"/>
              <a:t>22</a:t>
            </a:fld>
            <a:endParaRPr lang="en-US" dirty="0"/>
          </a:p>
        </p:txBody>
      </p:sp>
      <p:pic>
        <p:nvPicPr>
          <p:cNvPr id="2050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" y="811481"/>
            <a:ext cx="4846103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7136" y="150830"/>
            <a:ext cx="7326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Air Cooling requires full scale testing—not trivial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85716" y="729874"/>
            <a:ext cx="41582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Platinum on thinned silicon to simulate detector chip heat 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Additional heaters to reproduce driver heat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Input and output thermocouple monitoring of air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Thermistors distributed on mockup pixel ladders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IR camera to measure surface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Air blower with static head of 9 inches of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air velocities measured with a hot wire velocity sensor</a:t>
            </a:r>
          </a:p>
        </p:txBody>
      </p:sp>
      <p:pic>
        <p:nvPicPr>
          <p:cNvPr id="2054" name="Picture 6" descr="300W_surface_sc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29" y="5063094"/>
            <a:ext cx="4107656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399960" y="507330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Thermal image of sector-1 at 290 W dissipated in the detector and at the air flow speed of 12.2 m/s. The image was stitched from 8 individual images of small subsections.  Ambient air temperature 31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C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427009" y="6112294"/>
            <a:ext cx="4162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Result:  </a:t>
            </a:r>
            <a:r>
              <a:rPr lang="en-US" dirty="0">
                <a:sym typeface="Symbol" panose="05050102010706020507" pitchFamily="18" charset="2"/>
              </a:rPr>
              <a:t>T = 11 C with 10.4 m/s air velocity, verifying CFD estimate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77015" y="3886200"/>
            <a:ext cx="3993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STAR HFT Example shown—note simple ducted flow, needs velocity to get HTC</a:t>
            </a:r>
          </a:p>
        </p:txBody>
      </p:sp>
    </p:spTree>
    <p:extLst>
      <p:ext uri="{BB962C8B-B14F-4D97-AF65-F5344CB8AC3E}">
        <p14:creationId xmlns:p14="http://schemas.microsoft.com/office/powerpoint/2010/main" val="2025220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8" t="8095" r="16518" b="16428"/>
          <a:stretch/>
        </p:blipFill>
        <p:spPr>
          <a:xfrm>
            <a:off x="2914383" y="994071"/>
            <a:ext cx="2629167" cy="20681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7" y="8857"/>
            <a:ext cx="7781925" cy="1143000"/>
          </a:xfrm>
        </p:spPr>
        <p:txBody>
          <a:bodyPr/>
          <a:lstStyle/>
          <a:p>
            <a:r>
              <a:rPr lang="en-US" dirty="0"/>
              <a:t>Conductive Foam to enhance HTC in Air Cooling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A7E73B-4014-4D8D-9C45-B1E047129B8E}" type="slidenum">
              <a:rPr lang="en-US" smtClean="0"/>
              <a:t>23</a:t>
            </a:fld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half" idx="4294967295"/>
          </p:nvPr>
        </p:nvSpPr>
        <p:spPr>
          <a:xfrm>
            <a:off x="5523342" y="956769"/>
            <a:ext cx="3700462" cy="5334000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Tested foams in range of porosity and materials</a:t>
            </a:r>
          </a:p>
          <a:p>
            <a:pPr lvl="1"/>
            <a:r>
              <a:rPr lang="en-US" sz="1600" dirty="0"/>
              <a:t>Al Foam 5-40ppi</a:t>
            </a:r>
          </a:p>
          <a:p>
            <a:pPr lvl="1"/>
            <a:r>
              <a:rPr lang="en-US" sz="1600" dirty="0"/>
              <a:t>RVC Foam 30ppi</a:t>
            </a:r>
          </a:p>
          <a:p>
            <a:pPr lvl="1"/>
            <a:r>
              <a:rPr lang="en-US" sz="1600" dirty="0"/>
              <a:t>Graphitic Foam 30ppi</a:t>
            </a:r>
          </a:p>
          <a:p>
            <a:r>
              <a:rPr lang="en-US" sz="2000" dirty="0"/>
              <a:t>Al and Allcomp used for conductivity comparison</a:t>
            </a:r>
          </a:p>
          <a:p>
            <a:r>
              <a:rPr lang="en-US" sz="2000" dirty="0"/>
              <a:t>Al used to measure comparative pressure drops to similar tube</a:t>
            </a:r>
          </a:p>
          <a:p>
            <a:r>
              <a:rPr lang="en-US" sz="2000" dirty="0"/>
              <a:t>Used round samples to scale to ‘stave-like’ geometry</a:t>
            </a:r>
          </a:p>
          <a:p>
            <a:endParaRPr lang="en-US" sz="2000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9" b="21628"/>
          <a:stretch/>
        </p:blipFill>
        <p:spPr bwMode="auto">
          <a:xfrm>
            <a:off x="0" y="3132218"/>
            <a:ext cx="5543550" cy="20917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5" t="9183" r="16250" b="21632"/>
          <a:stretch/>
        </p:blipFill>
        <p:spPr>
          <a:xfrm>
            <a:off x="0" y="1002414"/>
            <a:ext cx="2771775" cy="20538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1692067" y="2119357"/>
            <a:ext cx="2461189" cy="1538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2153541" y="2452643"/>
            <a:ext cx="1999716" cy="17860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" r="355"/>
          <a:stretch/>
        </p:blipFill>
        <p:spPr>
          <a:xfrm>
            <a:off x="54581" y="4743389"/>
            <a:ext cx="5488969" cy="165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476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815" y="3265042"/>
            <a:ext cx="4606183" cy="3140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Survey results scaled to practical geometry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A7E73B-4014-4D8D-9C45-B1E047129B8E}" type="slidenum">
              <a:rPr lang="en-US" smtClean="0"/>
              <a:t>24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0" y="4360863"/>
            <a:ext cx="4040188" cy="1979612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Al foam data indicated 30ppi practical for pressure drop</a:t>
            </a:r>
          </a:p>
          <a:p>
            <a:r>
              <a:rPr lang="en-US" sz="2000" dirty="0"/>
              <a:t>Allcomp foam delivered 30ppi and tested for DP and thermal performance</a:t>
            </a:r>
          </a:p>
          <a:p>
            <a:r>
              <a:rPr lang="en-US" sz="2000" dirty="0"/>
              <a:t>Used to size practical test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4511675" y="1003300"/>
            <a:ext cx="4632325" cy="2906713"/>
          </a:xfrm>
          <a:prstGeom prst="rect">
            <a:avLst/>
          </a:prstGeom>
        </p:spPr>
        <p:txBody>
          <a:bodyPr/>
          <a:lstStyle/>
          <a:p>
            <a:r>
              <a:rPr lang="en-US" sz="2000" dirty="0"/>
              <a:t>Size stave based on cylindrical sample data</a:t>
            </a:r>
          </a:p>
          <a:p>
            <a:r>
              <a:rPr lang="en-US" sz="2000" dirty="0"/>
              <a:t>Prove performance:</a:t>
            </a:r>
          </a:p>
          <a:p>
            <a:pPr lvl="1"/>
            <a:r>
              <a:rPr lang="en-US" sz="1800" dirty="0"/>
              <a:t>Silicon temperature</a:t>
            </a:r>
          </a:p>
          <a:p>
            <a:pPr lvl="1"/>
            <a:r>
              <a:rPr lang="en-US" sz="1800" dirty="0"/>
              <a:t>Air pressure drop</a:t>
            </a:r>
          </a:p>
          <a:p>
            <a:r>
              <a:rPr lang="en-US" sz="2000" dirty="0"/>
              <a:t>Prove practical construction:</a:t>
            </a:r>
          </a:p>
          <a:p>
            <a:pPr lvl="1"/>
            <a:r>
              <a:rPr lang="en-US" sz="1800" dirty="0"/>
              <a:t>Assembly feasibility</a:t>
            </a:r>
          </a:p>
          <a:p>
            <a:pPr lvl="1"/>
            <a:r>
              <a:rPr lang="en-US" sz="1800" dirty="0"/>
              <a:t>Air flow sealing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3"/>
          <a:srcRect l="6143" t="3798" r="28285" b="54098"/>
          <a:stretch/>
        </p:blipFill>
        <p:spPr bwMode="auto">
          <a:xfrm>
            <a:off x="112681" y="1003063"/>
            <a:ext cx="4040575" cy="335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59109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100 mm CVD and RVC test staves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" y="3831995"/>
            <a:ext cx="7781925" cy="2110017"/>
          </a:xfrm>
        </p:spPr>
        <p:txBody>
          <a:bodyPr/>
          <a:lstStyle/>
          <a:p>
            <a:r>
              <a:rPr lang="en-US" sz="2000" dirty="0"/>
              <a:t>RVC (reticulated vitreous carbon) foam is the precursor to Allcomp foam—CVD of the same </a:t>
            </a:r>
            <a:r>
              <a:rPr lang="en-US" sz="2000" dirty="0" err="1"/>
              <a:t>ppi</a:t>
            </a:r>
            <a:r>
              <a:rPr lang="en-US" sz="2000" dirty="0"/>
              <a:t> (pores per inch)</a:t>
            </a:r>
          </a:p>
          <a:p>
            <a:r>
              <a:rPr lang="en-US" sz="2000" dirty="0"/>
              <a:t>CVD necessarily reduces the porosity; RVC is what was tested before in round sample</a:t>
            </a:r>
          </a:p>
          <a:p>
            <a:r>
              <a:rPr lang="en-US" sz="2000" dirty="0"/>
              <a:t>Rectangular ‘Stave-let’ samples of each made to directly compare calculation from round to stave-let, and between RVC and densified CVD (Allcomp) Foam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A7E73B-4014-4D8D-9C45-B1E047129B8E}" type="slidenum">
              <a:rPr lang="en-US" smtClean="0"/>
              <a:t>25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15" y="1033270"/>
            <a:ext cx="5162236" cy="2718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814" y="1033270"/>
            <a:ext cx="3624444" cy="2718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16412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IR Images10cm Stave-lets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A7E73B-4014-4D8D-9C45-B1E047129B8E}" type="slidenum">
              <a:rPr lang="en-US" smtClean="0"/>
              <a:t>26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4"/>
          <a:stretch/>
        </p:blipFill>
        <p:spPr>
          <a:xfrm>
            <a:off x="122548" y="1053800"/>
            <a:ext cx="3813175" cy="2576513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8"/>
          <a:stretch/>
        </p:blipFill>
        <p:spPr>
          <a:xfrm>
            <a:off x="4277456" y="1047750"/>
            <a:ext cx="3783012" cy="2563813"/>
          </a:xfrm>
          <a:prstGeom prst="rect">
            <a:avLst/>
          </a:prstGeom>
        </p:spPr>
      </p:pic>
      <p:pic>
        <p:nvPicPr>
          <p:cNvPr id="13" name="Content Placeholder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548" y="3700218"/>
            <a:ext cx="4094860" cy="2586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Content Placeholder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7260" y="3681467"/>
            <a:ext cx="4124550" cy="260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14"/>
          <p:cNvSpPr txBox="1"/>
          <p:nvPr/>
        </p:nvSpPr>
        <p:spPr>
          <a:xfrm>
            <a:off x="4745806" y="4011611"/>
            <a:ext cx="2704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kern="0" dirty="0">
                <a:solidFill>
                  <a:srgbClr val="FF0000"/>
                </a:solidFill>
                <a:latin typeface="Eras Demi ITC"/>
              </a:rPr>
              <a:t>(300mW/cm^2  at 4.1cfm)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4745805" y="1215144"/>
            <a:ext cx="2704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kern="0" dirty="0">
                <a:solidFill>
                  <a:srgbClr val="FF0000"/>
                </a:solidFill>
                <a:latin typeface="Eras Demi ITC"/>
              </a:rPr>
              <a:t>(100mW/cm^2  at 5.8cfm)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6" name="TextBox 7"/>
          <p:cNvSpPr txBox="1"/>
          <p:nvPr/>
        </p:nvSpPr>
        <p:spPr>
          <a:xfrm>
            <a:off x="5017846" y="3033974"/>
            <a:ext cx="2302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kern="0" dirty="0">
                <a:solidFill>
                  <a:srgbClr val="FF0000"/>
                </a:solidFill>
                <a:latin typeface="Eras Demi ITC"/>
              </a:rPr>
              <a:t>RVC</a:t>
            </a:r>
            <a:r>
              <a:rPr lang="en-US" sz="1600" b="1" kern="0" dirty="0">
                <a:solidFill>
                  <a:srgbClr val="FF0000"/>
                </a:solidFill>
                <a:latin typeface="Eras Demi ITC"/>
              </a:rPr>
              <a:t> (non-conductive)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5148159" y="5972303"/>
            <a:ext cx="1885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kern="0" dirty="0">
                <a:solidFill>
                  <a:srgbClr val="FF0000"/>
                </a:solidFill>
                <a:latin typeface="Eras Demi ITC"/>
              </a:rPr>
              <a:t>CVD</a:t>
            </a:r>
            <a:r>
              <a:rPr lang="en-US" sz="1600" b="1" kern="0" dirty="0">
                <a:solidFill>
                  <a:srgbClr val="FF0000"/>
                </a:solidFill>
                <a:latin typeface="Eras Demi ITC"/>
              </a:rPr>
              <a:t> (conductive)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03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remarks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Pixel detector supports interact directly with the cooling system </a:t>
            </a:r>
          </a:p>
          <a:p>
            <a:r>
              <a:rPr lang="en-US" dirty="0"/>
              <a:t>Many different detectors share common materials and similar design paradigm</a:t>
            </a:r>
          </a:p>
          <a:p>
            <a:r>
              <a:rPr lang="en-US" dirty="0"/>
              <a:t>Information like this is shared at a yearly Forum on Tracking Detector Mechanics</a:t>
            </a:r>
          </a:p>
          <a:p>
            <a:r>
              <a:rPr lang="en-US" dirty="0"/>
              <a:t>Continued collaboration on mechanics is allowing low heat load MAPS to move under 0.3%X</a:t>
            </a:r>
            <a:r>
              <a:rPr lang="en-US" baseline="-25000" dirty="0"/>
              <a:t>0</a:t>
            </a:r>
            <a:r>
              <a:rPr lang="en-US" dirty="0"/>
              <a:t> and bringing Hybrid Pixel structures well under 1%X</a:t>
            </a:r>
            <a:r>
              <a:rPr lang="en-US" baseline="-25000" dirty="0"/>
              <a:t>0</a:t>
            </a:r>
          </a:p>
          <a:p>
            <a:endParaRPr lang="en-US" dirty="0"/>
          </a:p>
          <a:p>
            <a:r>
              <a:rPr lang="en-US" dirty="0"/>
              <a:t>Thanks for your attention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A7E73B-4014-4D8D-9C45-B1E047129B8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48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52" y="260350"/>
            <a:ext cx="8545397" cy="1143000"/>
          </a:xfrm>
        </p:spPr>
        <p:txBody>
          <a:bodyPr/>
          <a:lstStyle/>
          <a:p>
            <a:r>
              <a:rPr lang="en-US" dirty="0"/>
              <a:t>Mechanical Parameters of Pixel Detectors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" y="1329179"/>
            <a:ext cx="8235132" cy="4612834"/>
          </a:xfrm>
        </p:spPr>
        <p:txBody>
          <a:bodyPr/>
          <a:lstStyle/>
          <a:p>
            <a:r>
              <a:rPr lang="en-US" dirty="0"/>
              <a:t>LHC Hybrid Pixels </a:t>
            </a:r>
            <a:r>
              <a:rPr lang="en-US" dirty="0">
                <a:solidFill>
                  <a:srgbClr val="FF0000"/>
                </a:solidFill>
              </a:rPr>
              <a:t>300-650mW/cm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/>
              <a:t>, includes ALICE, CMS, ATLAS, service cross-section dominated by power</a:t>
            </a:r>
          </a:p>
          <a:p>
            <a:r>
              <a:rPr lang="en-US" dirty="0"/>
              <a:t>R-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 resolutions 50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m—drives stability requirement, adds in quadrature with %X</a:t>
            </a:r>
            <a:r>
              <a:rPr lang="en-US" baseline="-25000" dirty="0"/>
              <a:t>0</a:t>
            </a:r>
            <a:r>
              <a:rPr lang="en-US" dirty="0"/>
              <a:t> for resolution calculation</a:t>
            </a:r>
          </a:p>
          <a:p>
            <a:r>
              <a:rPr lang="en-US" dirty="0"/>
              <a:t>0.2-2.5m</a:t>
            </a:r>
            <a:r>
              <a:rPr lang="en-US" baseline="30000" dirty="0"/>
              <a:t>2</a:t>
            </a:r>
            <a:r>
              <a:rPr lang="en-US" dirty="0"/>
              <a:t> Active Silicon Area, 1.5-2.7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 coverage</a:t>
            </a:r>
          </a:p>
          <a:p>
            <a:r>
              <a:rPr lang="en-US" dirty="0"/>
              <a:t>HL-LHC (and RHIC/EIC, </a:t>
            </a:r>
            <a:r>
              <a:rPr lang="en-US" dirty="0" err="1"/>
              <a:t>etc</a:t>
            </a:r>
            <a:r>
              <a:rPr lang="en-US" dirty="0"/>
              <a:t>) range from </a:t>
            </a:r>
            <a:r>
              <a:rPr lang="en-US" dirty="0">
                <a:solidFill>
                  <a:srgbClr val="FF0000"/>
                </a:solidFill>
              </a:rPr>
              <a:t>1000mW/cm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/>
              <a:t>, to </a:t>
            </a:r>
            <a:r>
              <a:rPr lang="en-US" dirty="0">
                <a:solidFill>
                  <a:srgbClr val="FF0000"/>
                </a:solidFill>
              </a:rPr>
              <a:t>&lt;&lt;100mW/cm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/>
              <a:t> (for MAPS), Service X-section dominated by DATA lines due to new powering schemes or very low power dissipation</a:t>
            </a:r>
          </a:p>
          <a:p>
            <a:r>
              <a:rPr lang="en-US" dirty="0"/>
              <a:t>Active Areas increase an order of magnitude; pseudo-rapidity increase to 4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 for precision physics</a:t>
            </a:r>
          </a:p>
          <a:p>
            <a:r>
              <a:rPr lang="en-US" dirty="0"/>
              <a:t>Conductor counts stay similar (we hope)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8F1811-BF62-DE46-9A1A-D5A43C82C40C}" type="slidenum">
              <a:rPr lang="fr-CH" smtClean="0"/>
              <a:pPr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6313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Power Dissipation and Total Power sets differing requirements…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2625" y="1573213"/>
            <a:ext cx="8089016" cy="4368800"/>
          </a:xfrm>
        </p:spPr>
        <p:txBody>
          <a:bodyPr/>
          <a:lstStyle/>
          <a:p>
            <a:r>
              <a:rPr lang="en-US" dirty="0"/>
              <a:t>ATLAS and CMS current detectors dissipate ~15kW (600mW/cm</a:t>
            </a:r>
            <a:r>
              <a:rPr lang="en-US" baseline="30000" dirty="0"/>
              <a:t>2</a:t>
            </a:r>
            <a:r>
              <a:rPr lang="en-US" dirty="0"/>
              <a:t>) ~2m</a:t>
            </a:r>
            <a:r>
              <a:rPr lang="en-US" baseline="30000" dirty="0"/>
              <a:t>2</a:t>
            </a:r>
            <a:r>
              <a:rPr lang="en-US" dirty="0"/>
              <a:t>  [C3F8]</a:t>
            </a:r>
            <a:endParaRPr lang="en-US" baseline="30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HL-LHC incarnations approach 100kW for ~10m</a:t>
            </a:r>
            <a:r>
              <a:rPr lang="en-US" baseline="30000" dirty="0"/>
              <a:t>2</a:t>
            </a:r>
            <a:r>
              <a:rPr lang="en-US" dirty="0"/>
              <a:t> [CO2]</a:t>
            </a:r>
          </a:p>
          <a:p>
            <a:pPr marL="0" indent="0"/>
            <a:r>
              <a:rPr lang="en-US" dirty="0"/>
              <a:t>ALICE Pixel (0.2m</a:t>
            </a:r>
            <a:r>
              <a:rPr lang="en-US" baseline="30000" dirty="0"/>
              <a:t>2</a:t>
            </a:r>
            <a:r>
              <a:rPr lang="en-US" dirty="0"/>
              <a:t>) dissipates 1.4kW [C4F10]</a:t>
            </a:r>
          </a:p>
          <a:p>
            <a:pPr marL="0" indent="0"/>
            <a:r>
              <a:rPr lang="en-US" dirty="0"/>
              <a:t>ALICE ITS upgrade 10m</a:t>
            </a:r>
            <a:r>
              <a:rPr lang="en-US" baseline="30000" dirty="0"/>
              <a:t>2</a:t>
            </a:r>
            <a:r>
              <a:rPr lang="en-US" dirty="0"/>
              <a:t> will dissipate 4kW [Water]</a:t>
            </a:r>
          </a:p>
          <a:p>
            <a:pPr marL="0" indent="0"/>
            <a:r>
              <a:rPr lang="en-US" dirty="0"/>
              <a:t>STAR HFT (0.1m</a:t>
            </a:r>
            <a:r>
              <a:rPr lang="en-US" baseline="30000" dirty="0"/>
              <a:t>2</a:t>
            </a:r>
            <a:r>
              <a:rPr lang="en-US" dirty="0"/>
              <a:t>) dissipated 300W total at 300mW/cm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  <a:p>
            <a:pPr marL="0" indent="0"/>
            <a:r>
              <a:rPr lang="en-US" dirty="0"/>
              <a:t>Air cooling possible for low power density, but only viable for low absolute power (area) in given volume.  For high power either evaporative or liquid cooling required…</a:t>
            </a:r>
          </a:p>
          <a:p>
            <a:pPr marL="0" indent="0"/>
            <a:r>
              <a:rPr lang="en-US" dirty="0"/>
              <a:t>Evaporative is most efficient—see later talk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8F1811-BF62-DE46-9A1A-D5A43C82C40C}" type="slidenum">
              <a:rPr lang="fr-CH" smtClean="0"/>
              <a:pPr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37210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 to reduce %X</a:t>
            </a:r>
            <a:r>
              <a:rPr lang="en-US" baseline="-25000" dirty="0"/>
              <a:t>0</a:t>
            </a:r>
            <a:r>
              <a:rPr lang="en-US" dirty="0"/>
              <a:t> all around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Hybrid Pixel systems have &gt;2% X</a:t>
            </a:r>
            <a:r>
              <a:rPr lang="en-US" baseline="-25000" dirty="0"/>
              <a:t>0</a:t>
            </a:r>
            <a:r>
              <a:rPr lang="en-US" dirty="0"/>
              <a:t>/layer with Si</a:t>
            </a:r>
          </a:p>
          <a:p>
            <a:r>
              <a:rPr lang="en-US" dirty="0"/>
              <a:t>Current MAPS achieved ~0.4 %X</a:t>
            </a:r>
            <a:r>
              <a:rPr lang="en-US" baseline="-25000" dirty="0"/>
              <a:t>0</a:t>
            </a:r>
            <a:r>
              <a:rPr lang="en-US" dirty="0"/>
              <a:t>/layer with Si</a:t>
            </a:r>
          </a:p>
          <a:p>
            <a:r>
              <a:rPr lang="en-US" dirty="0"/>
              <a:t>Future MAPS systems target &lt;0.3 %X</a:t>
            </a:r>
            <a:r>
              <a:rPr lang="en-US" baseline="-25000" dirty="0"/>
              <a:t>0</a:t>
            </a:r>
            <a:r>
              <a:rPr lang="en-US" dirty="0"/>
              <a:t>/layer with Si some less than half of that for specific physics needs</a:t>
            </a:r>
          </a:p>
          <a:p>
            <a:r>
              <a:rPr lang="en-US" dirty="0"/>
              <a:t>Future Hybrid Pixel systems are proposing and look to achieve under 1% X</a:t>
            </a:r>
            <a:r>
              <a:rPr lang="en-US" baseline="-25000" dirty="0"/>
              <a:t>0</a:t>
            </a:r>
            <a:r>
              <a:rPr lang="en-US" dirty="0"/>
              <a:t>/layer with Si (normal incidence in the barrel)</a:t>
            </a:r>
          </a:p>
          <a:p>
            <a:r>
              <a:rPr lang="en-US" dirty="0"/>
              <a:t>Local Supports e.g. ‘staves’ dominate at small eta; Services begin to dominate at larger eta…</a:t>
            </a:r>
          </a:p>
          <a:p>
            <a:r>
              <a:rPr lang="en-US" dirty="0"/>
              <a:t>Service reduction strategies for large eta coverage starts to become important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8F1811-BF62-DE46-9A1A-D5A43C82C40C}" type="slidenum">
              <a:rPr lang="fr-CH" smtClean="0"/>
              <a:pPr/>
              <a:t>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64033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MAPS Examples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7518" y="4753253"/>
            <a:ext cx="8375715" cy="1769391"/>
          </a:xfrm>
        </p:spPr>
        <p:txBody>
          <a:bodyPr/>
          <a:lstStyle/>
          <a:p>
            <a:r>
              <a:rPr lang="en-US" dirty="0"/>
              <a:t>HFT was Air cooled due to small area—only 300W and goodly separation between layers, simple forced convection</a:t>
            </a:r>
          </a:p>
          <a:p>
            <a:r>
              <a:rPr lang="en-US" dirty="0"/>
              <a:t>ALICE ITS Upgrade will have ~4-5kW dissipation with closely packed layers—air cooling paths not sufficient, needs to use </a:t>
            </a:r>
            <a:r>
              <a:rPr lang="en-US" dirty="0" err="1"/>
              <a:t>monophase</a:t>
            </a:r>
            <a:r>
              <a:rPr lang="en-US" dirty="0"/>
              <a:t> cooling to extract heat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8F1811-BF62-DE46-9A1A-D5A43C82C40C}" type="slidenum">
              <a:rPr lang="fr-CH" smtClean="0"/>
              <a:pPr/>
              <a:t>6</a:t>
            </a:fld>
            <a:endParaRPr lang="fr-CH"/>
          </a:p>
        </p:txBody>
      </p:sp>
      <p:grpSp>
        <p:nvGrpSpPr>
          <p:cNvPr id="34" name="Group 33"/>
          <p:cNvGrpSpPr/>
          <p:nvPr/>
        </p:nvGrpSpPr>
        <p:grpSpPr>
          <a:xfrm>
            <a:off x="298436" y="1539207"/>
            <a:ext cx="3406140" cy="2517767"/>
            <a:chOff x="4458203" y="3146926"/>
            <a:chExt cx="3406140" cy="2517767"/>
          </a:xfrm>
        </p:grpSpPr>
        <p:pic>
          <p:nvPicPr>
            <p:cNvPr id="8" name="Picture 7" descr="http://www.liv.ac.uk/media/livacuk/nuclearphysics/projects6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8"/>
            <a:stretch/>
          </p:blipFill>
          <p:spPr bwMode="auto">
            <a:xfrm>
              <a:off x="4458203" y="3146926"/>
              <a:ext cx="3406140" cy="2517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6443279" y="5227158"/>
              <a:ext cx="124494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ALICE ITS</a:t>
              </a:r>
            </a:p>
          </p:txBody>
        </p:sp>
      </p:grpSp>
      <p:grpSp>
        <p:nvGrpSpPr>
          <p:cNvPr id="12" name="Group 3"/>
          <p:cNvGrpSpPr>
            <a:grpSpLocks/>
          </p:cNvGrpSpPr>
          <p:nvPr/>
        </p:nvGrpSpPr>
        <p:grpSpPr bwMode="auto">
          <a:xfrm rot="10800000">
            <a:off x="4774856" y="46699"/>
            <a:ext cx="3850669" cy="2093186"/>
            <a:chOff x="144" y="338"/>
            <a:chExt cx="5616" cy="2497"/>
          </a:xfrm>
        </p:grpSpPr>
        <p:sp>
          <p:nvSpPr>
            <p:cNvPr id="13" name="Line 4"/>
            <p:cNvSpPr>
              <a:spLocks noChangeShapeType="1"/>
            </p:cNvSpPr>
            <p:nvPr/>
          </p:nvSpPr>
          <p:spPr bwMode="auto">
            <a:xfrm flipH="1">
              <a:off x="1296" y="1248"/>
              <a:ext cx="8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5"/>
            <p:cNvSpPr>
              <a:spLocks noChangeShapeType="1"/>
            </p:cNvSpPr>
            <p:nvPr/>
          </p:nvSpPr>
          <p:spPr bwMode="auto">
            <a:xfrm flipH="1" flipV="1">
              <a:off x="1440" y="1008"/>
              <a:ext cx="336" cy="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15" name="Picture 6" descr="section view for ai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035" b="34395"/>
            <a:stretch>
              <a:fillRect/>
            </a:stretch>
          </p:blipFill>
          <p:spPr bwMode="auto">
            <a:xfrm>
              <a:off x="144" y="338"/>
              <a:ext cx="5616" cy="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7"/>
            <p:cNvGrpSpPr>
              <a:grpSpLocks/>
            </p:cNvGrpSpPr>
            <p:nvPr/>
          </p:nvGrpSpPr>
          <p:grpSpPr bwMode="auto">
            <a:xfrm>
              <a:off x="4464" y="1248"/>
              <a:ext cx="477" cy="293"/>
              <a:chOff x="4464" y="1248"/>
              <a:chExt cx="477" cy="293"/>
            </a:xfrm>
          </p:grpSpPr>
          <p:sp>
            <p:nvSpPr>
              <p:cNvPr id="32" name="Freeform 8"/>
              <p:cNvSpPr>
                <a:spLocks/>
              </p:cNvSpPr>
              <p:nvPr/>
            </p:nvSpPr>
            <p:spPr bwMode="auto">
              <a:xfrm>
                <a:off x="4464" y="1248"/>
                <a:ext cx="477" cy="149"/>
              </a:xfrm>
              <a:custGeom>
                <a:avLst/>
                <a:gdLst>
                  <a:gd name="T0" fmla="*/ 3 w 477"/>
                  <a:gd name="T1" fmla="*/ 1 h 149"/>
                  <a:gd name="T2" fmla="*/ 193 w 477"/>
                  <a:gd name="T3" fmla="*/ 1 h 149"/>
                  <a:gd name="T4" fmla="*/ 289 w 477"/>
                  <a:gd name="T5" fmla="*/ 1 h 149"/>
                  <a:gd name="T6" fmla="*/ 352 w 477"/>
                  <a:gd name="T7" fmla="*/ 1 h 149"/>
                  <a:gd name="T8" fmla="*/ 403 w 477"/>
                  <a:gd name="T9" fmla="*/ 2 h 149"/>
                  <a:gd name="T10" fmla="*/ 432 w 477"/>
                  <a:gd name="T11" fmla="*/ 4 h 149"/>
                  <a:gd name="T12" fmla="*/ 462 w 477"/>
                  <a:gd name="T13" fmla="*/ 25 h 149"/>
                  <a:gd name="T14" fmla="*/ 475 w 477"/>
                  <a:gd name="T15" fmla="*/ 55 h 149"/>
                  <a:gd name="T16" fmla="*/ 476 w 477"/>
                  <a:gd name="T17" fmla="*/ 80 h 149"/>
                  <a:gd name="T18" fmla="*/ 469 w 477"/>
                  <a:gd name="T19" fmla="*/ 104 h 149"/>
                  <a:gd name="T20" fmla="*/ 458 w 477"/>
                  <a:gd name="T21" fmla="*/ 124 h 149"/>
                  <a:gd name="T22" fmla="*/ 440 w 477"/>
                  <a:gd name="T23" fmla="*/ 140 h 149"/>
                  <a:gd name="T24" fmla="*/ 406 w 477"/>
                  <a:gd name="T25" fmla="*/ 148 h 149"/>
                  <a:gd name="T26" fmla="*/ 366 w 477"/>
                  <a:gd name="T27" fmla="*/ 146 h 149"/>
                  <a:gd name="T28" fmla="*/ 304 w 477"/>
                  <a:gd name="T29" fmla="*/ 145 h 149"/>
                  <a:gd name="T30" fmla="*/ 256 w 477"/>
                  <a:gd name="T31" fmla="*/ 145 h 149"/>
                  <a:gd name="T32" fmla="*/ 217 w 477"/>
                  <a:gd name="T33" fmla="*/ 146 h 149"/>
                  <a:gd name="T34" fmla="*/ 181 w 477"/>
                  <a:gd name="T35" fmla="*/ 146 h 149"/>
                  <a:gd name="T36" fmla="*/ 134 w 477"/>
                  <a:gd name="T37" fmla="*/ 146 h 149"/>
                  <a:gd name="T38" fmla="*/ 96 w 477"/>
                  <a:gd name="T39" fmla="*/ 145 h 149"/>
                  <a:gd name="T40" fmla="*/ 0 w 477"/>
                  <a:gd name="T41" fmla="*/ 146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7"/>
                  <a:gd name="T64" fmla="*/ 0 h 149"/>
                  <a:gd name="T65" fmla="*/ 477 w 477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7" h="149">
                    <a:moveTo>
                      <a:pt x="3" y="1"/>
                    </a:moveTo>
                    <a:cubicBezTo>
                      <a:pt x="35" y="1"/>
                      <a:pt x="145" y="1"/>
                      <a:pt x="193" y="1"/>
                    </a:cubicBezTo>
                    <a:cubicBezTo>
                      <a:pt x="241" y="1"/>
                      <a:pt x="263" y="1"/>
                      <a:pt x="289" y="1"/>
                    </a:cubicBezTo>
                    <a:cubicBezTo>
                      <a:pt x="315" y="1"/>
                      <a:pt x="333" y="1"/>
                      <a:pt x="352" y="1"/>
                    </a:cubicBezTo>
                    <a:cubicBezTo>
                      <a:pt x="371" y="1"/>
                      <a:pt x="390" y="2"/>
                      <a:pt x="403" y="2"/>
                    </a:cubicBezTo>
                    <a:cubicBezTo>
                      <a:pt x="416" y="2"/>
                      <a:pt x="422" y="0"/>
                      <a:pt x="432" y="4"/>
                    </a:cubicBezTo>
                    <a:cubicBezTo>
                      <a:pt x="442" y="8"/>
                      <a:pt x="455" y="17"/>
                      <a:pt x="462" y="25"/>
                    </a:cubicBezTo>
                    <a:cubicBezTo>
                      <a:pt x="469" y="33"/>
                      <a:pt x="473" y="46"/>
                      <a:pt x="475" y="55"/>
                    </a:cubicBezTo>
                    <a:cubicBezTo>
                      <a:pt x="477" y="64"/>
                      <a:pt x="477" y="72"/>
                      <a:pt x="476" y="80"/>
                    </a:cubicBezTo>
                    <a:cubicBezTo>
                      <a:pt x="475" y="88"/>
                      <a:pt x="472" y="97"/>
                      <a:pt x="469" y="104"/>
                    </a:cubicBezTo>
                    <a:cubicBezTo>
                      <a:pt x="466" y="111"/>
                      <a:pt x="463" y="118"/>
                      <a:pt x="458" y="124"/>
                    </a:cubicBezTo>
                    <a:cubicBezTo>
                      <a:pt x="453" y="130"/>
                      <a:pt x="449" y="136"/>
                      <a:pt x="440" y="140"/>
                    </a:cubicBezTo>
                    <a:cubicBezTo>
                      <a:pt x="431" y="144"/>
                      <a:pt x="418" y="147"/>
                      <a:pt x="406" y="148"/>
                    </a:cubicBezTo>
                    <a:cubicBezTo>
                      <a:pt x="394" y="149"/>
                      <a:pt x="383" y="146"/>
                      <a:pt x="366" y="146"/>
                    </a:cubicBezTo>
                    <a:cubicBezTo>
                      <a:pt x="349" y="146"/>
                      <a:pt x="322" y="145"/>
                      <a:pt x="304" y="145"/>
                    </a:cubicBezTo>
                    <a:cubicBezTo>
                      <a:pt x="286" y="145"/>
                      <a:pt x="270" y="145"/>
                      <a:pt x="256" y="145"/>
                    </a:cubicBezTo>
                    <a:cubicBezTo>
                      <a:pt x="242" y="145"/>
                      <a:pt x="229" y="146"/>
                      <a:pt x="217" y="146"/>
                    </a:cubicBezTo>
                    <a:cubicBezTo>
                      <a:pt x="205" y="146"/>
                      <a:pt x="195" y="146"/>
                      <a:pt x="181" y="146"/>
                    </a:cubicBezTo>
                    <a:cubicBezTo>
                      <a:pt x="167" y="146"/>
                      <a:pt x="148" y="146"/>
                      <a:pt x="134" y="146"/>
                    </a:cubicBezTo>
                    <a:cubicBezTo>
                      <a:pt x="120" y="146"/>
                      <a:pt x="118" y="145"/>
                      <a:pt x="96" y="145"/>
                    </a:cubicBezTo>
                    <a:cubicBezTo>
                      <a:pt x="74" y="145"/>
                      <a:pt x="16" y="146"/>
                      <a:pt x="0" y="146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9"/>
              <p:cNvSpPr>
                <a:spLocks/>
              </p:cNvSpPr>
              <p:nvPr/>
            </p:nvSpPr>
            <p:spPr bwMode="auto">
              <a:xfrm flipV="1">
                <a:off x="4464" y="1392"/>
                <a:ext cx="477" cy="149"/>
              </a:xfrm>
              <a:custGeom>
                <a:avLst/>
                <a:gdLst>
                  <a:gd name="T0" fmla="*/ 3 w 477"/>
                  <a:gd name="T1" fmla="*/ 1 h 149"/>
                  <a:gd name="T2" fmla="*/ 193 w 477"/>
                  <a:gd name="T3" fmla="*/ 1 h 149"/>
                  <a:gd name="T4" fmla="*/ 289 w 477"/>
                  <a:gd name="T5" fmla="*/ 1 h 149"/>
                  <a:gd name="T6" fmla="*/ 352 w 477"/>
                  <a:gd name="T7" fmla="*/ 1 h 149"/>
                  <a:gd name="T8" fmla="*/ 403 w 477"/>
                  <a:gd name="T9" fmla="*/ 2 h 149"/>
                  <a:gd name="T10" fmla="*/ 432 w 477"/>
                  <a:gd name="T11" fmla="*/ 4 h 149"/>
                  <a:gd name="T12" fmla="*/ 462 w 477"/>
                  <a:gd name="T13" fmla="*/ 25 h 149"/>
                  <a:gd name="T14" fmla="*/ 475 w 477"/>
                  <a:gd name="T15" fmla="*/ 55 h 149"/>
                  <a:gd name="T16" fmla="*/ 476 w 477"/>
                  <a:gd name="T17" fmla="*/ 80 h 149"/>
                  <a:gd name="T18" fmla="*/ 469 w 477"/>
                  <a:gd name="T19" fmla="*/ 104 h 149"/>
                  <a:gd name="T20" fmla="*/ 458 w 477"/>
                  <a:gd name="T21" fmla="*/ 124 h 149"/>
                  <a:gd name="T22" fmla="*/ 440 w 477"/>
                  <a:gd name="T23" fmla="*/ 140 h 149"/>
                  <a:gd name="T24" fmla="*/ 406 w 477"/>
                  <a:gd name="T25" fmla="*/ 148 h 149"/>
                  <a:gd name="T26" fmla="*/ 366 w 477"/>
                  <a:gd name="T27" fmla="*/ 146 h 149"/>
                  <a:gd name="T28" fmla="*/ 304 w 477"/>
                  <a:gd name="T29" fmla="*/ 145 h 149"/>
                  <a:gd name="T30" fmla="*/ 256 w 477"/>
                  <a:gd name="T31" fmla="*/ 145 h 149"/>
                  <a:gd name="T32" fmla="*/ 217 w 477"/>
                  <a:gd name="T33" fmla="*/ 146 h 149"/>
                  <a:gd name="T34" fmla="*/ 181 w 477"/>
                  <a:gd name="T35" fmla="*/ 146 h 149"/>
                  <a:gd name="T36" fmla="*/ 134 w 477"/>
                  <a:gd name="T37" fmla="*/ 146 h 149"/>
                  <a:gd name="T38" fmla="*/ 96 w 477"/>
                  <a:gd name="T39" fmla="*/ 145 h 149"/>
                  <a:gd name="T40" fmla="*/ 0 w 477"/>
                  <a:gd name="T41" fmla="*/ 146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7"/>
                  <a:gd name="T64" fmla="*/ 0 h 149"/>
                  <a:gd name="T65" fmla="*/ 477 w 477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7" h="149">
                    <a:moveTo>
                      <a:pt x="3" y="1"/>
                    </a:moveTo>
                    <a:cubicBezTo>
                      <a:pt x="35" y="1"/>
                      <a:pt x="145" y="1"/>
                      <a:pt x="193" y="1"/>
                    </a:cubicBezTo>
                    <a:cubicBezTo>
                      <a:pt x="241" y="1"/>
                      <a:pt x="263" y="1"/>
                      <a:pt x="289" y="1"/>
                    </a:cubicBezTo>
                    <a:cubicBezTo>
                      <a:pt x="315" y="1"/>
                      <a:pt x="333" y="1"/>
                      <a:pt x="352" y="1"/>
                    </a:cubicBezTo>
                    <a:cubicBezTo>
                      <a:pt x="371" y="1"/>
                      <a:pt x="390" y="2"/>
                      <a:pt x="403" y="2"/>
                    </a:cubicBezTo>
                    <a:cubicBezTo>
                      <a:pt x="416" y="2"/>
                      <a:pt x="422" y="0"/>
                      <a:pt x="432" y="4"/>
                    </a:cubicBezTo>
                    <a:cubicBezTo>
                      <a:pt x="442" y="8"/>
                      <a:pt x="455" y="17"/>
                      <a:pt x="462" y="25"/>
                    </a:cubicBezTo>
                    <a:cubicBezTo>
                      <a:pt x="469" y="33"/>
                      <a:pt x="473" y="46"/>
                      <a:pt x="475" y="55"/>
                    </a:cubicBezTo>
                    <a:cubicBezTo>
                      <a:pt x="477" y="64"/>
                      <a:pt x="477" y="72"/>
                      <a:pt x="476" y="80"/>
                    </a:cubicBezTo>
                    <a:cubicBezTo>
                      <a:pt x="475" y="88"/>
                      <a:pt x="472" y="97"/>
                      <a:pt x="469" y="104"/>
                    </a:cubicBezTo>
                    <a:cubicBezTo>
                      <a:pt x="466" y="111"/>
                      <a:pt x="463" y="118"/>
                      <a:pt x="458" y="124"/>
                    </a:cubicBezTo>
                    <a:cubicBezTo>
                      <a:pt x="453" y="130"/>
                      <a:pt x="449" y="136"/>
                      <a:pt x="440" y="140"/>
                    </a:cubicBezTo>
                    <a:cubicBezTo>
                      <a:pt x="431" y="144"/>
                      <a:pt x="418" y="147"/>
                      <a:pt x="406" y="148"/>
                    </a:cubicBezTo>
                    <a:cubicBezTo>
                      <a:pt x="394" y="149"/>
                      <a:pt x="383" y="146"/>
                      <a:pt x="366" y="146"/>
                    </a:cubicBezTo>
                    <a:cubicBezTo>
                      <a:pt x="349" y="146"/>
                      <a:pt x="322" y="145"/>
                      <a:pt x="304" y="145"/>
                    </a:cubicBezTo>
                    <a:cubicBezTo>
                      <a:pt x="286" y="145"/>
                      <a:pt x="270" y="145"/>
                      <a:pt x="256" y="145"/>
                    </a:cubicBezTo>
                    <a:cubicBezTo>
                      <a:pt x="242" y="145"/>
                      <a:pt x="229" y="146"/>
                      <a:pt x="217" y="146"/>
                    </a:cubicBezTo>
                    <a:cubicBezTo>
                      <a:pt x="205" y="146"/>
                      <a:pt x="195" y="146"/>
                      <a:pt x="181" y="146"/>
                    </a:cubicBezTo>
                    <a:cubicBezTo>
                      <a:pt x="167" y="146"/>
                      <a:pt x="148" y="146"/>
                      <a:pt x="134" y="146"/>
                    </a:cubicBezTo>
                    <a:cubicBezTo>
                      <a:pt x="120" y="146"/>
                      <a:pt x="118" y="145"/>
                      <a:pt x="96" y="145"/>
                    </a:cubicBezTo>
                    <a:cubicBezTo>
                      <a:pt x="74" y="145"/>
                      <a:pt x="16" y="146"/>
                      <a:pt x="0" y="146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" name="Group 10"/>
            <p:cNvGrpSpPr>
              <a:grpSpLocks/>
            </p:cNvGrpSpPr>
            <p:nvPr/>
          </p:nvGrpSpPr>
          <p:grpSpPr bwMode="auto">
            <a:xfrm>
              <a:off x="4464" y="1728"/>
              <a:ext cx="477" cy="293"/>
              <a:chOff x="4464" y="1728"/>
              <a:chExt cx="477" cy="293"/>
            </a:xfrm>
          </p:grpSpPr>
          <p:sp>
            <p:nvSpPr>
              <p:cNvPr id="30" name="Freeform 11"/>
              <p:cNvSpPr>
                <a:spLocks/>
              </p:cNvSpPr>
              <p:nvPr/>
            </p:nvSpPr>
            <p:spPr bwMode="auto">
              <a:xfrm>
                <a:off x="4464" y="1728"/>
                <a:ext cx="477" cy="149"/>
              </a:xfrm>
              <a:custGeom>
                <a:avLst/>
                <a:gdLst>
                  <a:gd name="T0" fmla="*/ 3 w 477"/>
                  <a:gd name="T1" fmla="*/ 1 h 149"/>
                  <a:gd name="T2" fmla="*/ 193 w 477"/>
                  <a:gd name="T3" fmla="*/ 1 h 149"/>
                  <a:gd name="T4" fmla="*/ 289 w 477"/>
                  <a:gd name="T5" fmla="*/ 1 h 149"/>
                  <a:gd name="T6" fmla="*/ 352 w 477"/>
                  <a:gd name="T7" fmla="*/ 1 h 149"/>
                  <a:gd name="T8" fmla="*/ 403 w 477"/>
                  <a:gd name="T9" fmla="*/ 2 h 149"/>
                  <a:gd name="T10" fmla="*/ 432 w 477"/>
                  <a:gd name="T11" fmla="*/ 4 h 149"/>
                  <a:gd name="T12" fmla="*/ 462 w 477"/>
                  <a:gd name="T13" fmla="*/ 25 h 149"/>
                  <a:gd name="T14" fmla="*/ 475 w 477"/>
                  <a:gd name="T15" fmla="*/ 55 h 149"/>
                  <a:gd name="T16" fmla="*/ 476 w 477"/>
                  <a:gd name="T17" fmla="*/ 80 h 149"/>
                  <a:gd name="T18" fmla="*/ 469 w 477"/>
                  <a:gd name="T19" fmla="*/ 104 h 149"/>
                  <a:gd name="T20" fmla="*/ 458 w 477"/>
                  <a:gd name="T21" fmla="*/ 124 h 149"/>
                  <a:gd name="T22" fmla="*/ 440 w 477"/>
                  <a:gd name="T23" fmla="*/ 140 h 149"/>
                  <a:gd name="T24" fmla="*/ 406 w 477"/>
                  <a:gd name="T25" fmla="*/ 148 h 149"/>
                  <a:gd name="T26" fmla="*/ 366 w 477"/>
                  <a:gd name="T27" fmla="*/ 146 h 149"/>
                  <a:gd name="T28" fmla="*/ 304 w 477"/>
                  <a:gd name="T29" fmla="*/ 145 h 149"/>
                  <a:gd name="T30" fmla="*/ 256 w 477"/>
                  <a:gd name="T31" fmla="*/ 145 h 149"/>
                  <a:gd name="T32" fmla="*/ 217 w 477"/>
                  <a:gd name="T33" fmla="*/ 146 h 149"/>
                  <a:gd name="T34" fmla="*/ 181 w 477"/>
                  <a:gd name="T35" fmla="*/ 146 h 149"/>
                  <a:gd name="T36" fmla="*/ 134 w 477"/>
                  <a:gd name="T37" fmla="*/ 146 h 149"/>
                  <a:gd name="T38" fmla="*/ 96 w 477"/>
                  <a:gd name="T39" fmla="*/ 145 h 149"/>
                  <a:gd name="T40" fmla="*/ 0 w 477"/>
                  <a:gd name="T41" fmla="*/ 146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7"/>
                  <a:gd name="T64" fmla="*/ 0 h 149"/>
                  <a:gd name="T65" fmla="*/ 477 w 477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7" h="149">
                    <a:moveTo>
                      <a:pt x="3" y="1"/>
                    </a:moveTo>
                    <a:cubicBezTo>
                      <a:pt x="35" y="1"/>
                      <a:pt x="145" y="1"/>
                      <a:pt x="193" y="1"/>
                    </a:cubicBezTo>
                    <a:cubicBezTo>
                      <a:pt x="241" y="1"/>
                      <a:pt x="263" y="1"/>
                      <a:pt x="289" y="1"/>
                    </a:cubicBezTo>
                    <a:cubicBezTo>
                      <a:pt x="315" y="1"/>
                      <a:pt x="333" y="1"/>
                      <a:pt x="352" y="1"/>
                    </a:cubicBezTo>
                    <a:cubicBezTo>
                      <a:pt x="371" y="1"/>
                      <a:pt x="390" y="2"/>
                      <a:pt x="403" y="2"/>
                    </a:cubicBezTo>
                    <a:cubicBezTo>
                      <a:pt x="416" y="2"/>
                      <a:pt x="422" y="0"/>
                      <a:pt x="432" y="4"/>
                    </a:cubicBezTo>
                    <a:cubicBezTo>
                      <a:pt x="442" y="8"/>
                      <a:pt x="455" y="17"/>
                      <a:pt x="462" y="25"/>
                    </a:cubicBezTo>
                    <a:cubicBezTo>
                      <a:pt x="469" y="33"/>
                      <a:pt x="473" y="46"/>
                      <a:pt x="475" y="55"/>
                    </a:cubicBezTo>
                    <a:cubicBezTo>
                      <a:pt x="477" y="64"/>
                      <a:pt x="477" y="72"/>
                      <a:pt x="476" y="80"/>
                    </a:cubicBezTo>
                    <a:cubicBezTo>
                      <a:pt x="475" y="88"/>
                      <a:pt x="472" y="97"/>
                      <a:pt x="469" y="104"/>
                    </a:cubicBezTo>
                    <a:cubicBezTo>
                      <a:pt x="466" y="111"/>
                      <a:pt x="463" y="118"/>
                      <a:pt x="458" y="124"/>
                    </a:cubicBezTo>
                    <a:cubicBezTo>
                      <a:pt x="453" y="130"/>
                      <a:pt x="449" y="136"/>
                      <a:pt x="440" y="140"/>
                    </a:cubicBezTo>
                    <a:cubicBezTo>
                      <a:pt x="431" y="144"/>
                      <a:pt x="418" y="147"/>
                      <a:pt x="406" y="148"/>
                    </a:cubicBezTo>
                    <a:cubicBezTo>
                      <a:pt x="394" y="149"/>
                      <a:pt x="383" y="146"/>
                      <a:pt x="366" y="146"/>
                    </a:cubicBezTo>
                    <a:cubicBezTo>
                      <a:pt x="349" y="146"/>
                      <a:pt x="322" y="145"/>
                      <a:pt x="304" y="145"/>
                    </a:cubicBezTo>
                    <a:cubicBezTo>
                      <a:pt x="286" y="145"/>
                      <a:pt x="270" y="145"/>
                      <a:pt x="256" y="145"/>
                    </a:cubicBezTo>
                    <a:cubicBezTo>
                      <a:pt x="242" y="145"/>
                      <a:pt x="229" y="146"/>
                      <a:pt x="217" y="146"/>
                    </a:cubicBezTo>
                    <a:cubicBezTo>
                      <a:pt x="205" y="146"/>
                      <a:pt x="195" y="146"/>
                      <a:pt x="181" y="146"/>
                    </a:cubicBezTo>
                    <a:cubicBezTo>
                      <a:pt x="167" y="146"/>
                      <a:pt x="148" y="146"/>
                      <a:pt x="134" y="146"/>
                    </a:cubicBezTo>
                    <a:cubicBezTo>
                      <a:pt x="120" y="146"/>
                      <a:pt x="118" y="145"/>
                      <a:pt x="96" y="145"/>
                    </a:cubicBezTo>
                    <a:cubicBezTo>
                      <a:pt x="74" y="145"/>
                      <a:pt x="16" y="146"/>
                      <a:pt x="0" y="146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12"/>
              <p:cNvSpPr>
                <a:spLocks/>
              </p:cNvSpPr>
              <p:nvPr/>
            </p:nvSpPr>
            <p:spPr bwMode="auto">
              <a:xfrm flipV="1">
                <a:off x="4464" y="1872"/>
                <a:ext cx="477" cy="149"/>
              </a:xfrm>
              <a:custGeom>
                <a:avLst/>
                <a:gdLst>
                  <a:gd name="T0" fmla="*/ 3 w 477"/>
                  <a:gd name="T1" fmla="*/ 1 h 149"/>
                  <a:gd name="T2" fmla="*/ 193 w 477"/>
                  <a:gd name="T3" fmla="*/ 1 h 149"/>
                  <a:gd name="T4" fmla="*/ 289 w 477"/>
                  <a:gd name="T5" fmla="*/ 1 h 149"/>
                  <a:gd name="T6" fmla="*/ 352 w 477"/>
                  <a:gd name="T7" fmla="*/ 1 h 149"/>
                  <a:gd name="T8" fmla="*/ 403 w 477"/>
                  <a:gd name="T9" fmla="*/ 2 h 149"/>
                  <a:gd name="T10" fmla="*/ 432 w 477"/>
                  <a:gd name="T11" fmla="*/ 4 h 149"/>
                  <a:gd name="T12" fmla="*/ 462 w 477"/>
                  <a:gd name="T13" fmla="*/ 25 h 149"/>
                  <a:gd name="T14" fmla="*/ 475 w 477"/>
                  <a:gd name="T15" fmla="*/ 55 h 149"/>
                  <a:gd name="T16" fmla="*/ 476 w 477"/>
                  <a:gd name="T17" fmla="*/ 80 h 149"/>
                  <a:gd name="T18" fmla="*/ 469 w 477"/>
                  <a:gd name="T19" fmla="*/ 104 h 149"/>
                  <a:gd name="T20" fmla="*/ 458 w 477"/>
                  <a:gd name="T21" fmla="*/ 124 h 149"/>
                  <a:gd name="T22" fmla="*/ 440 w 477"/>
                  <a:gd name="T23" fmla="*/ 140 h 149"/>
                  <a:gd name="T24" fmla="*/ 406 w 477"/>
                  <a:gd name="T25" fmla="*/ 148 h 149"/>
                  <a:gd name="T26" fmla="*/ 366 w 477"/>
                  <a:gd name="T27" fmla="*/ 146 h 149"/>
                  <a:gd name="T28" fmla="*/ 304 w 477"/>
                  <a:gd name="T29" fmla="*/ 145 h 149"/>
                  <a:gd name="T30" fmla="*/ 256 w 477"/>
                  <a:gd name="T31" fmla="*/ 145 h 149"/>
                  <a:gd name="T32" fmla="*/ 217 w 477"/>
                  <a:gd name="T33" fmla="*/ 146 h 149"/>
                  <a:gd name="T34" fmla="*/ 181 w 477"/>
                  <a:gd name="T35" fmla="*/ 146 h 149"/>
                  <a:gd name="T36" fmla="*/ 134 w 477"/>
                  <a:gd name="T37" fmla="*/ 146 h 149"/>
                  <a:gd name="T38" fmla="*/ 96 w 477"/>
                  <a:gd name="T39" fmla="*/ 145 h 149"/>
                  <a:gd name="T40" fmla="*/ 0 w 477"/>
                  <a:gd name="T41" fmla="*/ 146 h 1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7"/>
                  <a:gd name="T64" fmla="*/ 0 h 149"/>
                  <a:gd name="T65" fmla="*/ 477 w 477"/>
                  <a:gd name="T66" fmla="*/ 149 h 1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7" h="149">
                    <a:moveTo>
                      <a:pt x="3" y="1"/>
                    </a:moveTo>
                    <a:cubicBezTo>
                      <a:pt x="35" y="1"/>
                      <a:pt x="145" y="1"/>
                      <a:pt x="193" y="1"/>
                    </a:cubicBezTo>
                    <a:cubicBezTo>
                      <a:pt x="241" y="1"/>
                      <a:pt x="263" y="1"/>
                      <a:pt x="289" y="1"/>
                    </a:cubicBezTo>
                    <a:cubicBezTo>
                      <a:pt x="315" y="1"/>
                      <a:pt x="333" y="1"/>
                      <a:pt x="352" y="1"/>
                    </a:cubicBezTo>
                    <a:cubicBezTo>
                      <a:pt x="371" y="1"/>
                      <a:pt x="390" y="2"/>
                      <a:pt x="403" y="2"/>
                    </a:cubicBezTo>
                    <a:cubicBezTo>
                      <a:pt x="416" y="2"/>
                      <a:pt x="422" y="0"/>
                      <a:pt x="432" y="4"/>
                    </a:cubicBezTo>
                    <a:cubicBezTo>
                      <a:pt x="442" y="8"/>
                      <a:pt x="455" y="17"/>
                      <a:pt x="462" y="25"/>
                    </a:cubicBezTo>
                    <a:cubicBezTo>
                      <a:pt x="469" y="33"/>
                      <a:pt x="473" y="46"/>
                      <a:pt x="475" y="55"/>
                    </a:cubicBezTo>
                    <a:cubicBezTo>
                      <a:pt x="477" y="64"/>
                      <a:pt x="477" y="72"/>
                      <a:pt x="476" y="80"/>
                    </a:cubicBezTo>
                    <a:cubicBezTo>
                      <a:pt x="475" y="88"/>
                      <a:pt x="472" y="97"/>
                      <a:pt x="469" y="104"/>
                    </a:cubicBezTo>
                    <a:cubicBezTo>
                      <a:pt x="466" y="111"/>
                      <a:pt x="463" y="118"/>
                      <a:pt x="458" y="124"/>
                    </a:cubicBezTo>
                    <a:cubicBezTo>
                      <a:pt x="453" y="130"/>
                      <a:pt x="449" y="136"/>
                      <a:pt x="440" y="140"/>
                    </a:cubicBezTo>
                    <a:cubicBezTo>
                      <a:pt x="431" y="144"/>
                      <a:pt x="418" y="147"/>
                      <a:pt x="406" y="148"/>
                    </a:cubicBezTo>
                    <a:cubicBezTo>
                      <a:pt x="394" y="149"/>
                      <a:pt x="383" y="146"/>
                      <a:pt x="366" y="146"/>
                    </a:cubicBezTo>
                    <a:cubicBezTo>
                      <a:pt x="349" y="146"/>
                      <a:pt x="322" y="145"/>
                      <a:pt x="304" y="145"/>
                    </a:cubicBezTo>
                    <a:cubicBezTo>
                      <a:pt x="286" y="145"/>
                      <a:pt x="270" y="145"/>
                      <a:pt x="256" y="145"/>
                    </a:cubicBezTo>
                    <a:cubicBezTo>
                      <a:pt x="242" y="145"/>
                      <a:pt x="229" y="146"/>
                      <a:pt x="217" y="146"/>
                    </a:cubicBezTo>
                    <a:cubicBezTo>
                      <a:pt x="205" y="146"/>
                      <a:pt x="195" y="146"/>
                      <a:pt x="181" y="146"/>
                    </a:cubicBezTo>
                    <a:cubicBezTo>
                      <a:pt x="167" y="146"/>
                      <a:pt x="148" y="146"/>
                      <a:pt x="134" y="146"/>
                    </a:cubicBezTo>
                    <a:cubicBezTo>
                      <a:pt x="120" y="146"/>
                      <a:pt x="118" y="145"/>
                      <a:pt x="96" y="145"/>
                    </a:cubicBezTo>
                    <a:cubicBezTo>
                      <a:pt x="74" y="145"/>
                      <a:pt x="16" y="146"/>
                      <a:pt x="0" y="146"/>
                    </a:cubicBezTo>
                  </a:path>
                </a:pathLst>
              </a:custGeom>
              <a:noFill/>
              <a:ln w="38100">
                <a:solidFill>
                  <a:srgbClr val="FF00FF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" name="Line 13"/>
            <p:cNvSpPr>
              <a:spLocks noChangeShapeType="1"/>
            </p:cNvSpPr>
            <p:nvPr/>
          </p:nvSpPr>
          <p:spPr bwMode="auto">
            <a:xfrm>
              <a:off x="2160" y="1392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Line 14"/>
            <p:cNvSpPr>
              <a:spLocks noChangeShapeType="1"/>
            </p:cNvSpPr>
            <p:nvPr/>
          </p:nvSpPr>
          <p:spPr bwMode="auto">
            <a:xfrm>
              <a:off x="2160" y="1872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>
              <a:off x="3264" y="1872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>
              <a:off x="3264" y="1392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17"/>
            <p:cNvSpPr>
              <a:spLocks noChangeShapeType="1"/>
            </p:cNvSpPr>
            <p:nvPr/>
          </p:nvSpPr>
          <p:spPr bwMode="auto">
            <a:xfrm flipH="1">
              <a:off x="2832" y="1728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18"/>
            <p:cNvSpPr>
              <a:spLocks noChangeShapeType="1"/>
            </p:cNvSpPr>
            <p:nvPr/>
          </p:nvSpPr>
          <p:spPr bwMode="auto">
            <a:xfrm flipH="1">
              <a:off x="2832" y="1536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 flipH="1">
              <a:off x="2832" y="2016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 flipH="1">
              <a:off x="2832" y="1248"/>
              <a:ext cx="480" cy="0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1070" y="1294"/>
              <a:ext cx="489" cy="100"/>
            </a:xfrm>
            <a:custGeom>
              <a:avLst/>
              <a:gdLst>
                <a:gd name="T0" fmla="*/ 0 w 489"/>
                <a:gd name="T1" fmla="*/ 2 h 100"/>
                <a:gd name="T2" fmla="*/ 54 w 489"/>
                <a:gd name="T3" fmla="*/ 1 h 100"/>
                <a:gd name="T4" fmla="*/ 115 w 489"/>
                <a:gd name="T5" fmla="*/ 2 h 100"/>
                <a:gd name="T6" fmla="*/ 184 w 489"/>
                <a:gd name="T7" fmla="*/ 10 h 100"/>
                <a:gd name="T8" fmla="*/ 229 w 489"/>
                <a:gd name="T9" fmla="*/ 46 h 100"/>
                <a:gd name="T10" fmla="*/ 271 w 489"/>
                <a:gd name="T11" fmla="*/ 77 h 100"/>
                <a:gd name="T12" fmla="*/ 337 w 489"/>
                <a:gd name="T13" fmla="*/ 97 h 100"/>
                <a:gd name="T14" fmla="*/ 409 w 489"/>
                <a:gd name="T15" fmla="*/ 98 h 100"/>
                <a:gd name="T16" fmla="*/ 489 w 489"/>
                <a:gd name="T17" fmla="*/ 9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9"/>
                <a:gd name="T28" fmla="*/ 0 h 100"/>
                <a:gd name="T29" fmla="*/ 489 w 489"/>
                <a:gd name="T30" fmla="*/ 100 h 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9" h="100">
                  <a:moveTo>
                    <a:pt x="0" y="2"/>
                  </a:moveTo>
                  <a:cubicBezTo>
                    <a:pt x="9" y="2"/>
                    <a:pt x="35" y="1"/>
                    <a:pt x="54" y="1"/>
                  </a:cubicBezTo>
                  <a:cubicBezTo>
                    <a:pt x="73" y="1"/>
                    <a:pt x="93" y="0"/>
                    <a:pt x="115" y="2"/>
                  </a:cubicBezTo>
                  <a:cubicBezTo>
                    <a:pt x="137" y="4"/>
                    <a:pt x="165" y="3"/>
                    <a:pt x="184" y="10"/>
                  </a:cubicBezTo>
                  <a:cubicBezTo>
                    <a:pt x="203" y="17"/>
                    <a:pt x="214" y="35"/>
                    <a:pt x="229" y="46"/>
                  </a:cubicBezTo>
                  <a:cubicBezTo>
                    <a:pt x="244" y="57"/>
                    <a:pt x="253" y="68"/>
                    <a:pt x="271" y="77"/>
                  </a:cubicBezTo>
                  <a:cubicBezTo>
                    <a:pt x="289" y="86"/>
                    <a:pt x="314" y="94"/>
                    <a:pt x="337" y="97"/>
                  </a:cubicBezTo>
                  <a:cubicBezTo>
                    <a:pt x="360" y="100"/>
                    <a:pt x="384" y="98"/>
                    <a:pt x="409" y="98"/>
                  </a:cubicBezTo>
                  <a:cubicBezTo>
                    <a:pt x="434" y="98"/>
                    <a:pt x="472" y="97"/>
                    <a:pt x="489" y="97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 flipV="1">
              <a:off x="1056" y="1872"/>
              <a:ext cx="489" cy="100"/>
            </a:xfrm>
            <a:custGeom>
              <a:avLst/>
              <a:gdLst>
                <a:gd name="T0" fmla="*/ 0 w 489"/>
                <a:gd name="T1" fmla="*/ 2 h 100"/>
                <a:gd name="T2" fmla="*/ 54 w 489"/>
                <a:gd name="T3" fmla="*/ 1 h 100"/>
                <a:gd name="T4" fmla="*/ 115 w 489"/>
                <a:gd name="T5" fmla="*/ 2 h 100"/>
                <a:gd name="T6" fmla="*/ 184 w 489"/>
                <a:gd name="T7" fmla="*/ 10 h 100"/>
                <a:gd name="T8" fmla="*/ 229 w 489"/>
                <a:gd name="T9" fmla="*/ 46 h 100"/>
                <a:gd name="T10" fmla="*/ 271 w 489"/>
                <a:gd name="T11" fmla="*/ 77 h 100"/>
                <a:gd name="T12" fmla="*/ 337 w 489"/>
                <a:gd name="T13" fmla="*/ 97 h 100"/>
                <a:gd name="T14" fmla="*/ 409 w 489"/>
                <a:gd name="T15" fmla="*/ 98 h 100"/>
                <a:gd name="T16" fmla="*/ 489 w 489"/>
                <a:gd name="T17" fmla="*/ 97 h 1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89"/>
                <a:gd name="T28" fmla="*/ 0 h 100"/>
                <a:gd name="T29" fmla="*/ 489 w 489"/>
                <a:gd name="T30" fmla="*/ 100 h 1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89" h="100">
                  <a:moveTo>
                    <a:pt x="0" y="2"/>
                  </a:moveTo>
                  <a:cubicBezTo>
                    <a:pt x="9" y="2"/>
                    <a:pt x="35" y="1"/>
                    <a:pt x="54" y="1"/>
                  </a:cubicBezTo>
                  <a:cubicBezTo>
                    <a:pt x="73" y="1"/>
                    <a:pt x="93" y="0"/>
                    <a:pt x="115" y="2"/>
                  </a:cubicBezTo>
                  <a:cubicBezTo>
                    <a:pt x="137" y="4"/>
                    <a:pt x="165" y="3"/>
                    <a:pt x="184" y="10"/>
                  </a:cubicBezTo>
                  <a:cubicBezTo>
                    <a:pt x="203" y="17"/>
                    <a:pt x="214" y="35"/>
                    <a:pt x="229" y="46"/>
                  </a:cubicBezTo>
                  <a:cubicBezTo>
                    <a:pt x="244" y="57"/>
                    <a:pt x="253" y="68"/>
                    <a:pt x="271" y="77"/>
                  </a:cubicBezTo>
                  <a:cubicBezTo>
                    <a:pt x="289" y="86"/>
                    <a:pt x="314" y="94"/>
                    <a:pt x="337" y="97"/>
                  </a:cubicBezTo>
                  <a:cubicBezTo>
                    <a:pt x="360" y="100"/>
                    <a:pt x="384" y="98"/>
                    <a:pt x="409" y="98"/>
                  </a:cubicBezTo>
                  <a:cubicBezTo>
                    <a:pt x="434" y="98"/>
                    <a:pt x="472" y="97"/>
                    <a:pt x="489" y="97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440" y="1056"/>
              <a:ext cx="523" cy="204"/>
            </a:xfrm>
            <a:custGeom>
              <a:avLst/>
              <a:gdLst>
                <a:gd name="T0" fmla="*/ 523 w 523"/>
                <a:gd name="T1" fmla="*/ 204 h 204"/>
                <a:gd name="T2" fmla="*/ 433 w 523"/>
                <a:gd name="T3" fmla="*/ 203 h 204"/>
                <a:gd name="T4" fmla="*/ 342 w 523"/>
                <a:gd name="T5" fmla="*/ 197 h 204"/>
                <a:gd name="T6" fmla="*/ 286 w 523"/>
                <a:gd name="T7" fmla="*/ 185 h 204"/>
                <a:gd name="T8" fmla="*/ 199 w 523"/>
                <a:gd name="T9" fmla="*/ 146 h 204"/>
                <a:gd name="T10" fmla="*/ 117 w 523"/>
                <a:gd name="T11" fmla="*/ 84 h 204"/>
                <a:gd name="T12" fmla="*/ 0 w 523"/>
                <a:gd name="T13" fmla="*/ 0 h 2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3"/>
                <a:gd name="T22" fmla="*/ 0 h 204"/>
                <a:gd name="T23" fmla="*/ 523 w 523"/>
                <a:gd name="T24" fmla="*/ 204 h 2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3" h="204">
                  <a:moveTo>
                    <a:pt x="523" y="204"/>
                  </a:moveTo>
                  <a:cubicBezTo>
                    <a:pt x="508" y="204"/>
                    <a:pt x="463" y="204"/>
                    <a:pt x="433" y="203"/>
                  </a:cubicBezTo>
                  <a:cubicBezTo>
                    <a:pt x="403" y="202"/>
                    <a:pt x="366" y="200"/>
                    <a:pt x="342" y="197"/>
                  </a:cubicBezTo>
                  <a:cubicBezTo>
                    <a:pt x="318" y="194"/>
                    <a:pt x="310" y="193"/>
                    <a:pt x="286" y="185"/>
                  </a:cubicBezTo>
                  <a:cubicBezTo>
                    <a:pt x="262" y="177"/>
                    <a:pt x="227" y="163"/>
                    <a:pt x="199" y="146"/>
                  </a:cubicBezTo>
                  <a:cubicBezTo>
                    <a:pt x="171" y="129"/>
                    <a:pt x="150" y="108"/>
                    <a:pt x="117" y="84"/>
                  </a:cubicBezTo>
                  <a:cubicBezTo>
                    <a:pt x="84" y="60"/>
                    <a:pt x="24" y="17"/>
                    <a:pt x="0" y="0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 flipV="1">
              <a:off x="1440" y="2016"/>
              <a:ext cx="523" cy="204"/>
            </a:xfrm>
            <a:custGeom>
              <a:avLst/>
              <a:gdLst>
                <a:gd name="T0" fmla="*/ 523 w 523"/>
                <a:gd name="T1" fmla="*/ 204 h 204"/>
                <a:gd name="T2" fmla="*/ 433 w 523"/>
                <a:gd name="T3" fmla="*/ 203 h 204"/>
                <a:gd name="T4" fmla="*/ 342 w 523"/>
                <a:gd name="T5" fmla="*/ 197 h 204"/>
                <a:gd name="T6" fmla="*/ 286 w 523"/>
                <a:gd name="T7" fmla="*/ 185 h 204"/>
                <a:gd name="T8" fmla="*/ 199 w 523"/>
                <a:gd name="T9" fmla="*/ 146 h 204"/>
                <a:gd name="T10" fmla="*/ 117 w 523"/>
                <a:gd name="T11" fmla="*/ 84 h 204"/>
                <a:gd name="T12" fmla="*/ 0 w 523"/>
                <a:gd name="T13" fmla="*/ 0 h 2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23"/>
                <a:gd name="T22" fmla="*/ 0 h 204"/>
                <a:gd name="T23" fmla="*/ 523 w 523"/>
                <a:gd name="T24" fmla="*/ 204 h 20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23" h="204">
                  <a:moveTo>
                    <a:pt x="523" y="204"/>
                  </a:moveTo>
                  <a:cubicBezTo>
                    <a:pt x="508" y="204"/>
                    <a:pt x="463" y="204"/>
                    <a:pt x="433" y="203"/>
                  </a:cubicBezTo>
                  <a:cubicBezTo>
                    <a:pt x="403" y="202"/>
                    <a:pt x="366" y="200"/>
                    <a:pt x="342" y="197"/>
                  </a:cubicBezTo>
                  <a:cubicBezTo>
                    <a:pt x="318" y="194"/>
                    <a:pt x="310" y="193"/>
                    <a:pt x="286" y="185"/>
                  </a:cubicBezTo>
                  <a:cubicBezTo>
                    <a:pt x="262" y="177"/>
                    <a:pt x="227" y="163"/>
                    <a:pt x="199" y="146"/>
                  </a:cubicBezTo>
                  <a:cubicBezTo>
                    <a:pt x="171" y="129"/>
                    <a:pt x="150" y="108"/>
                    <a:pt x="117" y="84"/>
                  </a:cubicBezTo>
                  <a:cubicBezTo>
                    <a:pt x="84" y="60"/>
                    <a:pt x="24" y="17"/>
                    <a:pt x="0" y="0"/>
                  </a:cubicBez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36061" y="1888814"/>
            <a:ext cx="2971800" cy="2819400"/>
            <a:chOff x="5963322" y="2263244"/>
            <a:chExt cx="2971800" cy="2819400"/>
          </a:xfrm>
        </p:grpSpPr>
        <p:pic>
          <p:nvPicPr>
            <p:cNvPr id="6" name="Picture 16" descr="md_XBD201401-00052-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3322" y="2263244"/>
              <a:ext cx="2971800" cy="281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639062" y="4641343"/>
              <a:ext cx="12960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STAR HFT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676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from ATLAS ITK proposals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479" y="4491866"/>
            <a:ext cx="8550617" cy="1632782"/>
          </a:xfrm>
        </p:spPr>
        <p:txBody>
          <a:bodyPr/>
          <a:lstStyle/>
          <a:p>
            <a:r>
              <a:rPr lang="en-US" dirty="0"/>
              <a:t>A common theme in optimizing local supports is to ‘couple’ layers together so that they both share structure and increase sectional inertia</a:t>
            </a:r>
          </a:p>
          <a:p>
            <a:r>
              <a:rPr lang="en-US" dirty="0"/>
              <a:t>This method was used also in STAR HFT and the original ALICE, obviating the need for ‘global mechanics’ in the central region</a:t>
            </a:r>
          </a:p>
          <a:p>
            <a:r>
              <a:rPr lang="en-US" dirty="0"/>
              <a:t>The designs shown above integrate cooling directly into the structure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8F1811-BF62-DE46-9A1A-D5A43C82C40C}" type="slidenum">
              <a:rPr lang="fr-CH" smtClean="0"/>
              <a:pPr/>
              <a:t>7</a:t>
            </a:fld>
            <a:endParaRPr lang="fr-CH" dirty="0"/>
          </a:p>
        </p:txBody>
      </p:sp>
      <p:grpSp>
        <p:nvGrpSpPr>
          <p:cNvPr id="17" name="Group 16"/>
          <p:cNvGrpSpPr/>
          <p:nvPr/>
        </p:nvGrpSpPr>
        <p:grpSpPr>
          <a:xfrm>
            <a:off x="5132048" y="1294951"/>
            <a:ext cx="3904049" cy="3218769"/>
            <a:chOff x="5132048" y="1403350"/>
            <a:chExt cx="3904049" cy="321876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747" y="1403350"/>
              <a:ext cx="3810651" cy="215035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3" t="11457" r="16000" b="11309"/>
            <a:stretch/>
          </p:blipFill>
          <p:spPr>
            <a:xfrm>
              <a:off x="6823557" y="3194640"/>
              <a:ext cx="2212540" cy="1419827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grpSp>
          <p:nvGrpSpPr>
            <p:cNvPr id="10" name="Group 9"/>
            <p:cNvGrpSpPr/>
            <p:nvPr/>
          </p:nvGrpSpPr>
          <p:grpSpPr>
            <a:xfrm>
              <a:off x="5132048" y="3194640"/>
              <a:ext cx="1112468" cy="1302784"/>
              <a:chOff x="5132048" y="3194640"/>
              <a:chExt cx="1112468" cy="130278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667" t="6583" r="22000" b="9685"/>
              <a:stretch/>
            </p:blipFill>
            <p:spPr>
              <a:xfrm rot="16200000">
                <a:off x="5036890" y="3289798"/>
                <a:ext cx="1302784" cy="1112468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 bwMode="auto">
              <a:xfrm>
                <a:off x="5891753" y="4270342"/>
                <a:ext cx="352763" cy="227082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cxnSp>
          <p:nvCxnSpPr>
            <p:cNvPr id="12" name="Straight Connector 11"/>
            <p:cNvCxnSpPr/>
            <p:nvPr/>
          </p:nvCxnSpPr>
          <p:spPr bwMode="auto">
            <a:xfrm flipV="1">
              <a:off x="5891753" y="3194639"/>
              <a:ext cx="933253" cy="107570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>
              <a:off x="5890958" y="4488044"/>
              <a:ext cx="932599" cy="13407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8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2" y="1128597"/>
            <a:ext cx="2971243" cy="1778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33" y="2912112"/>
            <a:ext cx="4384879" cy="172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418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407566" y="4546833"/>
            <a:ext cx="4291669" cy="163585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Carbon Foam (20-40W/</a:t>
            </a:r>
            <a:r>
              <a:rPr kumimoji="0" lang="en-US" sz="2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mK</a:t>
            </a:r>
            <a:r>
              <a:rPr kumimoji="0" 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649" y="31030"/>
            <a:ext cx="7781925" cy="1143000"/>
          </a:xfrm>
        </p:spPr>
        <p:txBody>
          <a:bodyPr/>
          <a:lstStyle/>
          <a:p>
            <a:r>
              <a:rPr lang="en-US" dirty="0"/>
              <a:t>Conductive Heat Flow Paradigm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8838" y="1143000"/>
            <a:ext cx="4051882" cy="5334000"/>
          </a:xfrm>
        </p:spPr>
        <p:txBody>
          <a:bodyPr/>
          <a:lstStyle/>
          <a:p>
            <a:r>
              <a:rPr lang="en-US" dirty="0"/>
              <a:t>Dog on Beach Problem</a:t>
            </a:r>
          </a:p>
          <a:p>
            <a:r>
              <a:rPr lang="en-US" dirty="0"/>
              <a:t>Previously used Hi-K sheet to deliver heat to cooling channel via thermal contact</a:t>
            </a:r>
          </a:p>
          <a:p>
            <a:r>
              <a:rPr lang="en-US" dirty="0"/>
              <a:t>Current solution has reduced flux through conductive media </a:t>
            </a:r>
          </a:p>
          <a:p>
            <a:r>
              <a:rPr lang="en-US" dirty="0"/>
              <a:t>Optimization of material is easier—conductivity is volumetric versus areal</a:t>
            </a:r>
          </a:p>
          <a:p>
            <a:r>
              <a:rPr lang="en-US" dirty="0"/>
              <a:t>Ability to select </a:t>
            </a:r>
            <a:r>
              <a:rPr lang="en-US" dirty="0">
                <a:latin typeface="Symbol" panose="05050102010706020507" pitchFamily="18" charset="2"/>
              </a:rPr>
              <a:t>r</a:t>
            </a:r>
            <a:r>
              <a:rPr lang="en-US" dirty="0"/>
              <a:t>/K is useful and important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395682" y="1143000"/>
            <a:ext cx="4315437" cy="2122414"/>
            <a:chOff x="571850" y="1161875"/>
            <a:chExt cx="4315437" cy="2122414"/>
          </a:xfrm>
        </p:grpSpPr>
        <p:sp>
          <p:nvSpPr>
            <p:cNvPr id="4" name="Rectangle 3"/>
            <p:cNvSpPr/>
            <p:nvPr/>
          </p:nvSpPr>
          <p:spPr bwMode="auto">
            <a:xfrm>
              <a:off x="583734" y="1161875"/>
              <a:ext cx="4303553" cy="411061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400" i="1" dirty="0">
                  <a:latin typeface="Trebuchet MS" pitchFamily="34" charset="0"/>
                </a:rPr>
                <a:t>~0.6W/cm^2 @-15C</a:t>
              </a:r>
              <a:endParaRPr kumimoji="0" 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736135" y="1572936"/>
              <a:ext cx="3974984" cy="20553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5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rPr>
                <a:t>Thermal Grease 1.4W/</a:t>
              </a:r>
              <a:r>
                <a:rPr kumimoji="0" lang="en-US" sz="1050" b="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rPr>
                <a:t>mK</a:t>
              </a:r>
              <a:endParaRPr kumimoji="0" lang="en-US" sz="105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571850" y="1778467"/>
              <a:ext cx="4303553" cy="583034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rPr>
                <a:t>CC 40</a:t>
              </a:r>
              <a:r>
                <a:rPr kumimoji="0" lang="en-US" sz="2400" b="0" i="1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rPr>
                <a:t> X 200W/</a:t>
              </a:r>
              <a:r>
                <a:rPr kumimoji="0" lang="en-US" sz="2400" b="0" i="1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rPr>
                <a:t>mK</a:t>
              </a:r>
              <a:r>
                <a:rPr kumimoji="0" lang="en-US" sz="2400" b="0" i="1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rPr>
                <a:t> (0.5mm)</a:t>
              </a:r>
              <a:endParaRPr kumimoji="0" lang="en-US" sz="2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2026641" y="2512502"/>
              <a:ext cx="1384183" cy="771787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rPr>
                <a:t>-30C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130106" y="2361501"/>
              <a:ext cx="1171661" cy="151001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 bwMode="auto">
          <a:xfrm>
            <a:off x="419450" y="3854042"/>
            <a:ext cx="4303553" cy="41106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i="1" dirty="0">
                <a:latin typeface="Trebuchet MS" pitchFamily="34" charset="0"/>
              </a:rPr>
              <a:t>~1W/cm^2 @-20C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71851" y="4265103"/>
            <a:ext cx="3974984" cy="2055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050" i="1" dirty="0">
                <a:latin typeface="Trebuchet MS" pitchFamily="34" charset="0"/>
              </a:rPr>
              <a:t>Thermal Grease 1.4W/</a:t>
            </a:r>
            <a:r>
              <a:rPr lang="en-US" sz="1050" i="1" dirty="0" err="1">
                <a:latin typeface="Trebuchet MS" pitchFamily="34" charset="0"/>
              </a:rPr>
              <a:t>mK</a:t>
            </a:r>
            <a:endParaRPr lang="en-US" sz="1050" i="1" dirty="0">
              <a:latin typeface="Trebuchet MS" pitchFamily="34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07566" y="4470634"/>
            <a:ext cx="4303553" cy="761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2130804" y="5016615"/>
            <a:ext cx="729842" cy="696287"/>
          </a:xfrm>
          <a:prstGeom prst="ellips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rPr>
              <a:t>-30C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3570" y="3380763"/>
            <a:ext cx="3365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CFRP 1 X 200W/</a:t>
            </a:r>
            <a:r>
              <a:rPr lang="en-US" dirty="0" err="1"/>
              <a:t>mK</a:t>
            </a:r>
            <a:r>
              <a:rPr lang="en-US" dirty="0"/>
              <a:t> (0.075mm)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4144161" y="3750095"/>
            <a:ext cx="134224" cy="75863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53434" y="5751002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Buried tube (smaller/higher pressure)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446" y="2443293"/>
            <a:ext cx="13674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Flat Tube—increase area</a:t>
            </a:r>
          </a:p>
        </p:txBody>
      </p:sp>
      <p:sp>
        <p:nvSpPr>
          <p:cNvPr id="22" name="Down Arrow 21"/>
          <p:cNvSpPr/>
          <p:nvPr/>
        </p:nvSpPr>
        <p:spPr bwMode="auto">
          <a:xfrm>
            <a:off x="4337108" y="1417739"/>
            <a:ext cx="197843" cy="633370"/>
          </a:xfrm>
          <a:prstGeom prst="downArrow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23" name="Down Arrow 22"/>
          <p:cNvSpPr/>
          <p:nvPr/>
        </p:nvSpPr>
        <p:spPr bwMode="auto">
          <a:xfrm rot="5400000">
            <a:off x="3961349" y="2126608"/>
            <a:ext cx="499847" cy="633370"/>
          </a:xfrm>
          <a:prstGeom prst="downArrow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2039" y="2803749"/>
            <a:ext cx="1644243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Sector ‘02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05479" y="5128127"/>
            <a:ext cx="95159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Current Concept</a:t>
            </a:r>
          </a:p>
        </p:txBody>
      </p:sp>
    </p:spTree>
    <p:extLst>
      <p:ext uri="{BB962C8B-B14F-4D97-AF65-F5344CB8AC3E}">
        <p14:creationId xmlns:p14="http://schemas.microsoft.com/office/powerpoint/2010/main" val="3080004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High Conductivity materials to transfer heat to tube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3" y="4028214"/>
            <a:ext cx="8847055" cy="2254751"/>
          </a:xfrm>
        </p:spPr>
        <p:txBody>
          <a:bodyPr/>
          <a:lstStyle/>
          <a:p>
            <a:r>
              <a:rPr lang="en-US" dirty="0"/>
              <a:t>Some designs, due to module orientation relative to tube routing, require interface materials with high thermal conductivity</a:t>
            </a:r>
          </a:p>
          <a:p>
            <a:r>
              <a:rPr lang="en-US" dirty="0"/>
              <a:t>R&amp;D into properties of these materials is ongoing, developing capabilities to measure them within the community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8F1811-BF62-DE46-9A1A-D5A43C82C40C}" type="slidenum">
              <a:rPr lang="fr-CH" smtClean="0"/>
              <a:pPr/>
              <a:t>9</a:t>
            </a:fld>
            <a:endParaRPr lang="fr-C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31" y="1445615"/>
            <a:ext cx="1974173" cy="947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947" y="1487863"/>
            <a:ext cx="3373223" cy="25441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280" y="1487863"/>
            <a:ext cx="3388992" cy="254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9218"/>
      </p:ext>
    </p:extLst>
  </p:cSld>
  <p:clrMapOvr>
    <a:masterClrMapping/>
  </p:clrMapOvr>
</p:sld>
</file>

<file path=ppt/theme/theme1.xml><?xml version="1.0" encoding="utf-8"?>
<a:theme xmlns:a="http://schemas.openxmlformats.org/drawingml/2006/main" name="030509 Engineering Taskforce">
  <a:themeElements>
    <a:clrScheme name="030509 Engineering Taskfor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030509 Engineering Taskfor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030509 Engineering Taskfor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0509 Engineering Taskfor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0509 Engineering Taskfor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0509 Engineering Taskfor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0509 Engineering Taskfor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0509 Engineering Taskfor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0509 Engineering Taskfor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BNL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030509 Engineering Taskforce">
  <a:themeElements>
    <a:clrScheme name="030509 Engineering Taskfor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030509 Engineering Taskforc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030509 Engineering Taskfor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0509 Engineering Taskfor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30509 Engineering Taskfor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0509 Engineering Taskfor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0509 Engineering Taskfor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0509 Engineering Taskfor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30509 Engineering Taskfor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2015-06-02 Composite Support Structures and Lessons Learned</Template>
  <TotalTime>2966</TotalTime>
  <Words>1968</Words>
  <Application>Microsoft Office PowerPoint</Application>
  <PresentationFormat>On-screen Show (4:3)</PresentationFormat>
  <Paragraphs>276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ＭＳ Ｐゴシック</vt:lpstr>
      <vt:lpstr>Arial</vt:lpstr>
      <vt:lpstr>Calibri</vt:lpstr>
      <vt:lpstr>Comic Sans MS</vt:lpstr>
      <vt:lpstr>Eras Demi ITC</vt:lpstr>
      <vt:lpstr>Lucida Grande</vt:lpstr>
      <vt:lpstr>Symbol</vt:lpstr>
      <vt:lpstr>Times New Roman</vt:lpstr>
      <vt:lpstr>Trebuchet MS</vt:lpstr>
      <vt:lpstr>Wingdings</vt:lpstr>
      <vt:lpstr>030509 Engineering Taskforce</vt:lpstr>
      <vt:lpstr>LBNL</vt:lpstr>
      <vt:lpstr>1_030509 Engineering Taskforce</vt:lpstr>
      <vt:lpstr>Ultra-light Mechanical Supports for Pixel Detectors</vt:lpstr>
      <vt:lpstr>Overview</vt:lpstr>
      <vt:lpstr>Mechanical Parameters of Pixel Detectors</vt:lpstr>
      <vt:lpstr>Power Dissipation and Total Power sets differing requirements…</vt:lpstr>
      <vt:lpstr>Aim to reduce %X0 all around</vt:lpstr>
      <vt:lpstr>MAPS Examples</vt:lpstr>
      <vt:lpstr>Examples from ATLAS ITK proposals</vt:lpstr>
      <vt:lpstr>Conductive Heat Flow Paradigm</vt:lpstr>
      <vt:lpstr>Example of High Conductivity materials to transfer heat to tube</vt:lpstr>
      <vt:lpstr>Example of ‘buried tube’ similar to IBL</vt:lpstr>
      <vt:lpstr>Important interfaces in cross-section</vt:lpstr>
      <vt:lpstr>Timeline Prototype and Material Development</vt:lpstr>
      <vt:lpstr>Stagnation as Motivation</vt:lpstr>
      <vt:lpstr>Upgrade Mechanics R&amp;D background</vt:lpstr>
      <vt:lpstr>Graphitic Foam Development</vt:lpstr>
      <vt:lpstr>Foam Interface Verification</vt:lpstr>
      <vt:lpstr>Survey of Various Fillers</vt:lpstr>
      <vt:lpstr>Thermal Conductivity is important, but:</vt:lpstr>
      <vt:lpstr>Good example of bad result…</vt:lpstr>
      <vt:lpstr>Prime Candidate Filler is Graphite</vt:lpstr>
      <vt:lpstr>Graphite fill is electrically conductive</vt:lpstr>
      <vt:lpstr>PowerPoint Presentation</vt:lpstr>
      <vt:lpstr>Conductive Foam to enhance HTC in Air Cooling</vt:lpstr>
      <vt:lpstr>Survey results scaled to practical geometry</vt:lpstr>
      <vt:lpstr>100 mm CVD and RVC test staves</vt:lpstr>
      <vt:lpstr>Typical IR Images10cm Stave-lets</vt:lpstr>
      <vt:lpstr>Closing remarks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Silber</dc:creator>
  <cp:lastModifiedBy>Eric Anderssen</cp:lastModifiedBy>
  <cp:revision>164</cp:revision>
  <dcterms:created xsi:type="dcterms:W3CDTF">2015-06-04T18:51:00Z</dcterms:created>
  <dcterms:modified xsi:type="dcterms:W3CDTF">2016-09-09T05:16:28Z</dcterms:modified>
</cp:coreProperties>
</file>