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7" r:id="rId3"/>
    <p:sldId id="269" r:id="rId4"/>
    <p:sldId id="264" r:id="rId5"/>
    <p:sldId id="270" r:id="rId6"/>
    <p:sldId id="271" r:id="rId7"/>
    <p:sldId id="272" r:id="rId8"/>
    <p:sldId id="273" r:id="rId9"/>
    <p:sldId id="256" r:id="rId10"/>
    <p:sldId id="257" r:id="rId11"/>
    <p:sldId id="258" r:id="rId12"/>
    <p:sldId id="259" r:id="rId13"/>
    <p:sldId id="260" r:id="rId14"/>
    <p:sldId id="261" r:id="rId15"/>
    <p:sldId id="262" r:id="rId16"/>
    <p:sldId id="278" r:id="rId17"/>
    <p:sldId id="274" r:id="rId18"/>
    <p:sldId id="275" r:id="rId19"/>
    <p:sldId id="277" r:id="rId20"/>
    <p:sldId id="276"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E20"/>
    <a:srgbClr val="A52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37" d="100"/>
          <a:sy n="137" d="100"/>
        </p:scale>
        <p:origin x="-1672"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A897B11-0222-44D3-98BF-85B4CD31BA6B}" type="datetimeFigureOut">
              <a:rPr lang="it-IT" smtClean="0"/>
              <a:t>6/30/15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10327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A897B11-0222-44D3-98BF-85B4CD31BA6B}" type="datetimeFigureOut">
              <a:rPr lang="it-IT" smtClean="0"/>
              <a:t>6/30/15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96352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A897B11-0222-44D3-98BF-85B4CD31BA6B}" type="datetimeFigureOut">
              <a:rPr lang="it-IT" smtClean="0"/>
              <a:t>6/30/15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327958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A897B11-0222-44D3-98BF-85B4CD31BA6B}" type="datetimeFigureOut">
              <a:rPr lang="it-IT" smtClean="0"/>
              <a:t>6/30/15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109853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A897B11-0222-44D3-98BF-85B4CD31BA6B}" type="datetimeFigureOut">
              <a:rPr lang="it-IT" smtClean="0"/>
              <a:t>6/30/15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370308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A897B11-0222-44D3-98BF-85B4CD31BA6B}" type="datetimeFigureOut">
              <a:rPr lang="it-IT" smtClean="0"/>
              <a:t>6/30/15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254010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A897B11-0222-44D3-98BF-85B4CD31BA6B}" type="datetimeFigureOut">
              <a:rPr lang="it-IT" smtClean="0"/>
              <a:t>6/30/15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235959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A897B11-0222-44D3-98BF-85B4CD31BA6B}" type="datetimeFigureOut">
              <a:rPr lang="it-IT" smtClean="0"/>
              <a:t>6/30/15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35528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97B11-0222-44D3-98BF-85B4CD31BA6B}" type="datetimeFigureOut">
              <a:rPr lang="it-IT" smtClean="0"/>
              <a:t>6/30/15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266391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A897B11-0222-44D3-98BF-85B4CD31BA6B}" type="datetimeFigureOut">
              <a:rPr lang="it-IT" smtClean="0"/>
              <a:t>6/30/15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180553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A897B11-0222-44D3-98BF-85B4CD31BA6B}" type="datetimeFigureOut">
              <a:rPr lang="it-IT" smtClean="0"/>
              <a:t>6/30/15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2D002-FC12-45A1-B888-F5A2D538DF06}" type="slidenum">
              <a:rPr lang="it-IT" smtClean="0"/>
              <a:t>‹#›</a:t>
            </a:fld>
            <a:endParaRPr lang="it-IT"/>
          </a:p>
        </p:txBody>
      </p:sp>
    </p:spTree>
    <p:extLst>
      <p:ext uri="{BB962C8B-B14F-4D97-AF65-F5344CB8AC3E}">
        <p14:creationId xmlns:p14="http://schemas.microsoft.com/office/powerpoint/2010/main" val="17487347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97B11-0222-44D3-98BF-85B4CD31BA6B}" type="datetimeFigureOut">
              <a:rPr lang="it-IT" smtClean="0"/>
              <a:t>6/30/15</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2D002-FC12-45A1-B888-F5A2D538DF06}" type="slidenum">
              <a:rPr lang="it-IT" smtClean="0"/>
              <a:t>‹#›</a:t>
            </a:fld>
            <a:endParaRPr lang="it-IT"/>
          </a:p>
        </p:txBody>
      </p:sp>
    </p:spTree>
    <p:extLst>
      <p:ext uri="{BB962C8B-B14F-4D97-AF65-F5344CB8AC3E}">
        <p14:creationId xmlns:p14="http://schemas.microsoft.com/office/powerpoint/2010/main" val="2716726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ndico.cern.ch/event/363791/contribution/4/material/slides/0.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5" Type="http://schemas.openxmlformats.org/officeDocument/2006/relationships/package" Target="../embeddings/Microsoft_Word_Document2.docx"/><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02929" y="108909"/>
            <a:ext cx="7886700" cy="1325563"/>
          </a:xfrm>
        </p:spPr>
        <p:txBody>
          <a:bodyPr/>
          <a:lstStyle/>
          <a:p>
            <a:r>
              <a:rPr lang="en-US" dirty="0" smtClean="0"/>
              <a:t>Top Level PRM (firmware)</a:t>
            </a:r>
            <a:endParaRPr lang="it-IT" dirty="0"/>
          </a:p>
        </p:txBody>
      </p:sp>
      <p:sp>
        <p:nvSpPr>
          <p:cNvPr id="5" name="Rettangolo 4"/>
          <p:cNvSpPr/>
          <p:nvPr/>
        </p:nvSpPr>
        <p:spPr>
          <a:xfrm>
            <a:off x="600185" y="1382179"/>
            <a:ext cx="7031694" cy="5014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dirty="0" smtClean="0">
                <a:solidFill>
                  <a:schemeClr val="tx1"/>
                </a:solidFill>
              </a:rPr>
              <a:t>Top Level</a:t>
            </a:r>
          </a:p>
          <a:p>
            <a:endParaRPr lang="it-IT" sz="3200" dirty="0" smtClean="0">
              <a:solidFill>
                <a:schemeClr val="tx1"/>
              </a:solidFill>
            </a:endParaRPr>
          </a:p>
          <a:p>
            <a:endParaRPr lang="it-IT" sz="3200" dirty="0" smtClean="0">
              <a:solidFill>
                <a:schemeClr val="tx1"/>
              </a:solidFill>
            </a:endParaRPr>
          </a:p>
          <a:p>
            <a:pPr algn="ctr"/>
            <a:endParaRPr lang="it-IT" sz="3200" dirty="0">
              <a:solidFill>
                <a:schemeClr val="tx1"/>
              </a:solidFill>
            </a:endParaRPr>
          </a:p>
          <a:p>
            <a:pPr algn="ctr"/>
            <a:endParaRPr lang="it-IT" sz="3200" dirty="0" smtClean="0">
              <a:solidFill>
                <a:schemeClr val="tx1"/>
              </a:solidFill>
            </a:endParaRPr>
          </a:p>
          <a:p>
            <a:pPr algn="ctr"/>
            <a:endParaRPr lang="it-IT" sz="3200" dirty="0">
              <a:solidFill>
                <a:schemeClr val="tx1"/>
              </a:solidFill>
            </a:endParaRPr>
          </a:p>
          <a:p>
            <a:pPr algn="ctr"/>
            <a:endParaRPr lang="it-IT" sz="3200" dirty="0" smtClean="0">
              <a:solidFill>
                <a:schemeClr val="tx1"/>
              </a:solidFill>
            </a:endParaRPr>
          </a:p>
          <a:p>
            <a:pPr algn="ctr"/>
            <a:endParaRPr lang="it-IT" sz="3200" dirty="0">
              <a:solidFill>
                <a:schemeClr val="tx1"/>
              </a:solidFill>
            </a:endParaRPr>
          </a:p>
          <a:p>
            <a:pPr algn="ctr"/>
            <a:endParaRPr lang="it-IT" sz="3200" dirty="0" smtClean="0">
              <a:solidFill>
                <a:schemeClr val="tx1"/>
              </a:solidFill>
            </a:endParaRPr>
          </a:p>
          <a:p>
            <a:endParaRPr lang="it-IT" sz="3200" dirty="0">
              <a:solidFill>
                <a:schemeClr val="tx1"/>
              </a:solidFill>
            </a:endParaRPr>
          </a:p>
        </p:txBody>
      </p:sp>
      <p:sp>
        <p:nvSpPr>
          <p:cNvPr id="9" name="Freccia in giù 8"/>
          <p:cNvSpPr/>
          <p:nvPr/>
        </p:nvSpPr>
        <p:spPr>
          <a:xfrm rot="16200000">
            <a:off x="304223" y="2521811"/>
            <a:ext cx="437449" cy="817292"/>
          </a:xfrm>
          <a:prstGeom prst="down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Rettangolo 9"/>
          <p:cNvSpPr/>
          <p:nvPr/>
        </p:nvSpPr>
        <p:spPr>
          <a:xfrm>
            <a:off x="1680884" y="4668391"/>
            <a:ext cx="1069123" cy="151361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Input </a:t>
            </a:r>
          </a:p>
          <a:p>
            <a:pPr algn="ctr"/>
            <a:r>
              <a:rPr lang="it-IT" dirty="0" smtClean="0">
                <a:solidFill>
                  <a:schemeClr val="tx1"/>
                </a:solidFill>
              </a:rPr>
              <a:t>HIT</a:t>
            </a:r>
          </a:p>
          <a:p>
            <a:pPr algn="ctr"/>
            <a:r>
              <a:rPr lang="it-IT" dirty="0" smtClean="0">
                <a:solidFill>
                  <a:schemeClr val="tx1"/>
                </a:solidFill>
              </a:rPr>
              <a:t>Manager </a:t>
            </a:r>
            <a:r>
              <a:rPr lang="it-IT" dirty="0" err="1" smtClean="0">
                <a:solidFill>
                  <a:schemeClr val="tx1"/>
                </a:solidFill>
              </a:rPr>
              <a:t>Block</a:t>
            </a:r>
            <a:endParaRPr lang="it-IT" dirty="0">
              <a:solidFill>
                <a:schemeClr val="tx1"/>
              </a:solidFill>
            </a:endParaRPr>
          </a:p>
        </p:txBody>
      </p:sp>
      <p:sp>
        <p:nvSpPr>
          <p:cNvPr id="12" name="Rettangolo 11"/>
          <p:cNvSpPr/>
          <p:nvPr/>
        </p:nvSpPr>
        <p:spPr>
          <a:xfrm>
            <a:off x="5615137" y="4577385"/>
            <a:ext cx="1371600" cy="1748118"/>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Output</a:t>
            </a:r>
          </a:p>
          <a:p>
            <a:pPr algn="ctr"/>
            <a:r>
              <a:rPr lang="it-IT" dirty="0" smtClean="0">
                <a:solidFill>
                  <a:schemeClr val="tx1"/>
                </a:solidFill>
              </a:rPr>
              <a:t>ROAD</a:t>
            </a:r>
          </a:p>
          <a:p>
            <a:pPr algn="ctr"/>
            <a:r>
              <a:rPr lang="it-IT" dirty="0" smtClean="0">
                <a:solidFill>
                  <a:schemeClr val="tx1"/>
                </a:solidFill>
              </a:rPr>
              <a:t>Manager </a:t>
            </a:r>
            <a:r>
              <a:rPr lang="it-IT" dirty="0" err="1" smtClean="0">
                <a:solidFill>
                  <a:schemeClr val="tx1"/>
                </a:solidFill>
              </a:rPr>
              <a:t>Block</a:t>
            </a:r>
            <a:endParaRPr lang="it-IT" dirty="0">
              <a:solidFill>
                <a:schemeClr val="tx1"/>
              </a:solidFill>
            </a:endParaRPr>
          </a:p>
        </p:txBody>
      </p:sp>
      <p:sp>
        <p:nvSpPr>
          <p:cNvPr id="13" name="Freccia in giù 12"/>
          <p:cNvSpPr/>
          <p:nvPr/>
        </p:nvSpPr>
        <p:spPr>
          <a:xfrm rot="5400000">
            <a:off x="885519" y="4731306"/>
            <a:ext cx="437449" cy="1153282"/>
          </a:xfrm>
          <a:prstGeom prst="down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Rettangolo 15"/>
          <p:cNvSpPr/>
          <p:nvPr/>
        </p:nvSpPr>
        <p:spPr>
          <a:xfrm>
            <a:off x="7996896" y="3653358"/>
            <a:ext cx="1053351" cy="872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AM Chip</a:t>
            </a:r>
            <a:endParaRPr lang="it-IT" sz="2400" b="1" dirty="0">
              <a:solidFill>
                <a:schemeClr val="tx1"/>
              </a:solidFill>
            </a:endParaRPr>
          </a:p>
        </p:txBody>
      </p:sp>
      <p:sp>
        <p:nvSpPr>
          <p:cNvPr id="18" name="Freccia angolare in su 17"/>
          <p:cNvSpPr/>
          <p:nvPr/>
        </p:nvSpPr>
        <p:spPr>
          <a:xfrm rot="10800000" flipH="1">
            <a:off x="7043275" y="2837402"/>
            <a:ext cx="1666312" cy="808795"/>
          </a:xfrm>
          <a:prstGeom prst="bentUpArrow">
            <a:avLst>
              <a:gd name="adj1" fmla="val 21860"/>
              <a:gd name="adj2" fmla="val 22645"/>
              <a:gd name="adj3" fmla="val 28141"/>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ngolare in su 21"/>
          <p:cNvSpPr/>
          <p:nvPr/>
        </p:nvSpPr>
        <p:spPr>
          <a:xfrm rot="5400000" flipV="1">
            <a:off x="7448708" y="4312485"/>
            <a:ext cx="757954" cy="1568819"/>
          </a:xfrm>
          <a:prstGeom prst="bentUpArrow">
            <a:avLst>
              <a:gd name="adj1" fmla="val 23226"/>
              <a:gd name="adj2" fmla="val 25000"/>
              <a:gd name="adj3" fmla="val 25000"/>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in giù 22"/>
          <p:cNvSpPr/>
          <p:nvPr/>
        </p:nvSpPr>
        <p:spPr>
          <a:xfrm rot="16200000">
            <a:off x="4308829" y="180905"/>
            <a:ext cx="437450" cy="5499102"/>
          </a:xfrm>
          <a:prstGeom prst="down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Rettangolo 6"/>
          <p:cNvSpPr/>
          <p:nvPr/>
        </p:nvSpPr>
        <p:spPr>
          <a:xfrm>
            <a:off x="3533361" y="2205468"/>
            <a:ext cx="1338542" cy="13724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Data Organizer</a:t>
            </a:r>
          </a:p>
          <a:p>
            <a:pPr algn="ctr"/>
            <a:r>
              <a:rPr lang="it-IT" sz="1200" dirty="0" smtClean="0">
                <a:solidFill>
                  <a:schemeClr val="tx1"/>
                </a:solidFill>
              </a:rPr>
              <a:t>+</a:t>
            </a:r>
          </a:p>
          <a:p>
            <a:pPr algn="ctr"/>
            <a:r>
              <a:rPr lang="it-IT" sz="1200" dirty="0" err="1" smtClean="0">
                <a:solidFill>
                  <a:schemeClr val="tx1"/>
                </a:solidFill>
              </a:rPr>
              <a:t>Track</a:t>
            </a:r>
            <a:r>
              <a:rPr lang="it-IT" sz="1200" dirty="0" smtClean="0">
                <a:solidFill>
                  <a:schemeClr val="tx1"/>
                </a:solidFill>
              </a:rPr>
              <a:t> </a:t>
            </a:r>
            <a:r>
              <a:rPr lang="it-IT" sz="1200" dirty="0" err="1" smtClean="0">
                <a:solidFill>
                  <a:schemeClr val="tx1"/>
                </a:solidFill>
              </a:rPr>
              <a:t>Fitting</a:t>
            </a:r>
            <a:endParaRPr lang="it-IT" sz="1200" dirty="0" smtClean="0">
              <a:solidFill>
                <a:schemeClr val="tx1"/>
              </a:solidFill>
            </a:endParaRPr>
          </a:p>
          <a:p>
            <a:pPr algn="ctr"/>
            <a:r>
              <a:rPr lang="it-IT" sz="1200" dirty="0" err="1" smtClean="0">
                <a:solidFill>
                  <a:schemeClr val="tx1"/>
                </a:solidFill>
              </a:rPr>
              <a:t>Block</a:t>
            </a:r>
            <a:endParaRPr lang="it-IT" sz="1200" dirty="0">
              <a:solidFill>
                <a:schemeClr val="tx1"/>
              </a:solidFill>
            </a:endParaRPr>
          </a:p>
        </p:txBody>
      </p:sp>
      <p:sp>
        <p:nvSpPr>
          <p:cNvPr id="24" name="Freccia angolare in su 23"/>
          <p:cNvSpPr/>
          <p:nvPr/>
        </p:nvSpPr>
        <p:spPr>
          <a:xfrm flipH="1">
            <a:off x="4442014" y="3590785"/>
            <a:ext cx="1084728" cy="1788500"/>
          </a:xfrm>
          <a:prstGeom prst="bentUpArrow">
            <a:avLst>
              <a:gd name="adj1" fmla="val 20041"/>
              <a:gd name="adj2" fmla="val 21212"/>
              <a:gd name="adj3" fmla="val 32301"/>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ngolare in su 24"/>
          <p:cNvSpPr/>
          <p:nvPr/>
        </p:nvSpPr>
        <p:spPr>
          <a:xfrm rot="16200000" flipH="1">
            <a:off x="2482617" y="3876106"/>
            <a:ext cx="1935888" cy="1365245"/>
          </a:xfrm>
          <a:prstGeom prst="bentUpArrow">
            <a:avLst>
              <a:gd name="adj1" fmla="val 15511"/>
              <a:gd name="adj2" fmla="val 17532"/>
              <a:gd name="adj3" fmla="val 29959"/>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5270407" y="2217156"/>
            <a:ext cx="884142" cy="137362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Output</a:t>
            </a:r>
          </a:p>
          <a:p>
            <a:pPr algn="ctr"/>
            <a:r>
              <a:rPr lang="it-IT" sz="1200" dirty="0" smtClean="0">
                <a:solidFill>
                  <a:schemeClr val="tx1"/>
                </a:solidFill>
              </a:rPr>
              <a:t>SSID</a:t>
            </a:r>
            <a:endParaRPr lang="it-IT" sz="1200" dirty="0">
              <a:solidFill>
                <a:schemeClr val="tx1"/>
              </a:solidFill>
            </a:endParaRPr>
          </a:p>
          <a:p>
            <a:pPr algn="ctr"/>
            <a:r>
              <a:rPr lang="it-IT" sz="1200" dirty="0">
                <a:solidFill>
                  <a:schemeClr val="tx1"/>
                </a:solidFill>
              </a:rPr>
              <a:t>Manager </a:t>
            </a:r>
            <a:r>
              <a:rPr lang="it-IT" sz="1200" dirty="0" err="1">
                <a:solidFill>
                  <a:schemeClr val="tx1"/>
                </a:solidFill>
              </a:rPr>
              <a:t>Block</a:t>
            </a:r>
            <a:endParaRPr lang="it-IT" sz="1200" dirty="0">
              <a:solidFill>
                <a:schemeClr val="tx1"/>
              </a:solidFill>
            </a:endParaRPr>
          </a:p>
        </p:txBody>
      </p:sp>
      <p:sp>
        <p:nvSpPr>
          <p:cNvPr id="17" name="Rettangolo 16"/>
          <p:cNvSpPr/>
          <p:nvPr/>
        </p:nvSpPr>
        <p:spPr>
          <a:xfrm>
            <a:off x="931887" y="2217156"/>
            <a:ext cx="988546" cy="1373628"/>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Serial to </a:t>
            </a:r>
            <a:r>
              <a:rPr lang="it-IT" sz="1200" dirty="0" err="1" smtClean="0">
                <a:solidFill>
                  <a:schemeClr val="tx1"/>
                </a:solidFill>
              </a:rPr>
              <a:t>parallel</a:t>
            </a:r>
            <a:r>
              <a:rPr lang="it-IT" sz="1200" dirty="0" smtClean="0">
                <a:solidFill>
                  <a:schemeClr val="tx1"/>
                </a:solidFill>
              </a:rPr>
              <a:t> </a:t>
            </a:r>
            <a:r>
              <a:rPr lang="it-IT" sz="1200" dirty="0" err="1" smtClean="0">
                <a:solidFill>
                  <a:schemeClr val="tx1"/>
                </a:solidFill>
              </a:rPr>
              <a:t>convert</a:t>
            </a:r>
            <a:r>
              <a:rPr lang="it-IT" sz="1200" dirty="0" smtClean="0">
                <a:solidFill>
                  <a:schemeClr val="tx1"/>
                </a:solidFill>
              </a:rPr>
              <a:t> (AURORA PROTOCOL)</a:t>
            </a:r>
            <a:endParaRPr lang="it-IT" sz="1200" dirty="0">
              <a:solidFill>
                <a:schemeClr val="tx1"/>
              </a:solidFill>
            </a:endParaRPr>
          </a:p>
        </p:txBody>
      </p:sp>
      <p:sp>
        <p:nvSpPr>
          <p:cNvPr id="6" name="Rettangolo 5"/>
          <p:cNvSpPr/>
          <p:nvPr/>
        </p:nvSpPr>
        <p:spPr>
          <a:xfrm>
            <a:off x="2301988" y="2204283"/>
            <a:ext cx="808316" cy="137362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Input </a:t>
            </a:r>
          </a:p>
          <a:p>
            <a:pPr algn="ctr"/>
            <a:r>
              <a:rPr lang="it-IT" sz="1200" dirty="0">
                <a:solidFill>
                  <a:schemeClr val="tx1"/>
                </a:solidFill>
              </a:rPr>
              <a:t>HIT</a:t>
            </a:r>
          </a:p>
          <a:p>
            <a:pPr algn="ctr"/>
            <a:r>
              <a:rPr lang="it-IT" sz="1200" dirty="0">
                <a:solidFill>
                  <a:schemeClr val="tx1"/>
                </a:solidFill>
              </a:rPr>
              <a:t>Manager </a:t>
            </a:r>
            <a:r>
              <a:rPr lang="it-IT" sz="1200" dirty="0" err="1">
                <a:solidFill>
                  <a:schemeClr val="tx1"/>
                </a:solidFill>
              </a:rPr>
              <a:t>Block</a:t>
            </a:r>
            <a:endParaRPr lang="it-IT" sz="1200" dirty="0">
              <a:solidFill>
                <a:schemeClr val="tx1"/>
              </a:solidFill>
            </a:endParaRPr>
          </a:p>
        </p:txBody>
      </p:sp>
      <p:sp>
        <p:nvSpPr>
          <p:cNvPr id="19" name="Rettangolo 18"/>
          <p:cNvSpPr/>
          <p:nvPr/>
        </p:nvSpPr>
        <p:spPr>
          <a:xfrm>
            <a:off x="6473275" y="2217156"/>
            <a:ext cx="988546" cy="137362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smtClean="0">
                <a:solidFill>
                  <a:schemeClr val="tx1"/>
                </a:solidFill>
              </a:rPr>
              <a:t>Parallel</a:t>
            </a:r>
            <a:r>
              <a:rPr lang="it-IT" sz="1200" dirty="0" smtClean="0">
                <a:solidFill>
                  <a:schemeClr val="tx1"/>
                </a:solidFill>
              </a:rPr>
              <a:t> to serial </a:t>
            </a:r>
            <a:r>
              <a:rPr lang="it-IT" sz="1200" dirty="0" err="1" smtClean="0">
                <a:solidFill>
                  <a:schemeClr val="tx1"/>
                </a:solidFill>
              </a:rPr>
              <a:t>convert</a:t>
            </a:r>
            <a:r>
              <a:rPr lang="it-IT" sz="1200" dirty="0" smtClean="0">
                <a:solidFill>
                  <a:schemeClr val="tx1"/>
                </a:solidFill>
              </a:rPr>
              <a:t> </a:t>
            </a:r>
          </a:p>
          <a:p>
            <a:pPr algn="ctr"/>
            <a:r>
              <a:rPr lang="it-IT" sz="1200" dirty="0" smtClean="0">
                <a:solidFill>
                  <a:schemeClr val="tx1"/>
                </a:solidFill>
              </a:rPr>
              <a:t>(AM PROTOCOL)</a:t>
            </a:r>
            <a:endParaRPr lang="it-IT" sz="1200" dirty="0">
              <a:solidFill>
                <a:schemeClr val="tx1"/>
              </a:solidFill>
            </a:endParaRPr>
          </a:p>
        </p:txBody>
      </p:sp>
      <p:sp>
        <p:nvSpPr>
          <p:cNvPr id="20" name="Rettangolo 19"/>
          <p:cNvSpPr/>
          <p:nvPr/>
        </p:nvSpPr>
        <p:spPr>
          <a:xfrm>
            <a:off x="923283" y="3733618"/>
            <a:ext cx="1844655" cy="720248"/>
          </a:xfrm>
          <a:prstGeom prst="rect">
            <a:avLst/>
          </a:prstGeom>
          <a:solidFill>
            <a:srgbClr val="A52B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REGISTERs</a:t>
            </a:r>
            <a:endParaRPr lang="it-IT" sz="1200" dirty="0">
              <a:solidFill>
                <a:schemeClr val="tx1"/>
              </a:solidFill>
            </a:endParaRPr>
          </a:p>
        </p:txBody>
      </p:sp>
      <p:sp>
        <p:nvSpPr>
          <p:cNvPr id="21" name="Rettangolo 20"/>
          <p:cNvSpPr/>
          <p:nvPr/>
        </p:nvSpPr>
        <p:spPr>
          <a:xfrm>
            <a:off x="5526742" y="3725235"/>
            <a:ext cx="1844655" cy="720248"/>
          </a:xfrm>
          <a:prstGeom prst="rect">
            <a:avLst/>
          </a:prstGeom>
          <a:solidFill>
            <a:srgbClr val="E04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FMS</a:t>
            </a:r>
            <a:endParaRPr lang="it-IT" sz="1200" dirty="0">
              <a:solidFill>
                <a:schemeClr val="tx1"/>
              </a:solidFill>
            </a:endParaRPr>
          </a:p>
        </p:txBody>
      </p:sp>
    </p:spTree>
    <p:extLst>
      <p:ext uri="{BB962C8B-B14F-4D97-AF65-F5344CB8AC3E}">
        <p14:creationId xmlns:p14="http://schemas.microsoft.com/office/powerpoint/2010/main" val="171548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err="1" smtClean="0"/>
              <a:t>IPBus</a:t>
            </a:r>
            <a:r>
              <a:rPr lang="en-US" dirty="0" smtClean="0"/>
              <a:t> communication</a:t>
            </a:r>
            <a:endParaRPr lang="en-US" dirty="0"/>
          </a:p>
        </p:txBody>
      </p:sp>
      <p:sp>
        <p:nvSpPr>
          <p:cNvPr id="5" name="Segnaposto contenuto 4"/>
          <p:cNvSpPr>
            <a:spLocks noGrp="1"/>
          </p:cNvSpPr>
          <p:nvPr>
            <p:ph idx="1"/>
          </p:nvPr>
        </p:nvSpPr>
        <p:spPr>
          <a:xfrm>
            <a:off x="628650" y="1393371"/>
            <a:ext cx="7886700" cy="4783592"/>
          </a:xfrm>
        </p:spPr>
        <p:txBody>
          <a:bodyPr/>
          <a:lstStyle/>
          <a:p>
            <a:r>
              <a:rPr lang="en-US" dirty="0" smtClean="0"/>
              <a:t>The </a:t>
            </a:r>
            <a:r>
              <a:rPr lang="en-US" b="1" dirty="0" smtClean="0"/>
              <a:t>PULSAR </a:t>
            </a:r>
            <a:r>
              <a:rPr lang="en-US" dirty="0" smtClean="0"/>
              <a:t>is the master of the </a:t>
            </a:r>
            <a:r>
              <a:rPr lang="en-US" dirty="0" err="1" smtClean="0"/>
              <a:t>IPBus</a:t>
            </a:r>
            <a:endParaRPr lang="en-US" dirty="0" smtClean="0"/>
          </a:p>
          <a:p>
            <a:r>
              <a:rPr lang="en-US" dirty="0" smtClean="0"/>
              <a:t>The </a:t>
            </a:r>
            <a:r>
              <a:rPr lang="en-US" b="1" dirty="0" smtClean="0"/>
              <a:t>PRM </a:t>
            </a:r>
            <a:r>
              <a:rPr lang="en-US" dirty="0" smtClean="0"/>
              <a:t>is one of the slaves</a:t>
            </a:r>
            <a:endParaRPr lang="en-US" b="1" dirty="0"/>
          </a:p>
        </p:txBody>
      </p:sp>
      <p:sp>
        <p:nvSpPr>
          <p:cNvPr id="6" name="Rettangolo 5"/>
          <p:cNvSpPr/>
          <p:nvPr/>
        </p:nvSpPr>
        <p:spPr>
          <a:xfrm>
            <a:off x="1045029" y="2888343"/>
            <a:ext cx="2605314" cy="2757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solidFill>
              </a:rPr>
              <a:t>PULSAR</a:t>
            </a:r>
          </a:p>
          <a:p>
            <a:pPr algn="ctr"/>
            <a:endParaRPr lang="it-IT" sz="3200" dirty="0">
              <a:solidFill>
                <a:schemeClr val="tx1"/>
              </a:solidFill>
            </a:endParaRPr>
          </a:p>
          <a:p>
            <a:pPr algn="ctr"/>
            <a:endParaRPr lang="it-IT" sz="3200" dirty="0" smtClean="0">
              <a:solidFill>
                <a:schemeClr val="tx1"/>
              </a:solidFill>
            </a:endParaRPr>
          </a:p>
          <a:p>
            <a:pPr algn="ctr"/>
            <a:endParaRPr lang="it-IT" sz="3200" dirty="0">
              <a:solidFill>
                <a:schemeClr val="tx1"/>
              </a:solidFill>
            </a:endParaRPr>
          </a:p>
          <a:p>
            <a:pPr algn="ctr"/>
            <a:endParaRPr lang="it-IT" sz="3200" dirty="0">
              <a:solidFill>
                <a:schemeClr val="tx1"/>
              </a:solidFill>
            </a:endParaRPr>
          </a:p>
        </p:txBody>
      </p:sp>
      <p:sp>
        <p:nvSpPr>
          <p:cNvPr id="7" name="Rettangolo 6"/>
          <p:cNvSpPr/>
          <p:nvPr/>
        </p:nvSpPr>
        <p:spPr>
          <a:xfrm>
            <a:off x="5551715" y="2888343"/>
            <a:ext cx="2605314" cy="2757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solidFill>
              </a:rPr>
              <a:t>PRM</a:t>
            </a:r>
          </a:p>
          <a:p>
            <a:pPr algn="ctr"/>
            <a:endParaRPr lang="it-IT" sz="3200" dirty="0">
              <a:solidFill>
                <a:schemeClr val="tx1"/>
              </a:solidFill>
            </a:endParaRPr>
          </a:p>
          <a:p>
            <a:pPr algn="ctr"/>
            <a:endParaRPr lang="it-IT" sz="3200" dirty="0" smtClean="0">
              <a:solidFill>
                <a:schemeClr val="tx1"/>
              </a:solidFill>
            </a:endParaRPr>
          </a:p>
          <a:p>
            <a:pPr algn="ctr"/>
            <a:endParaRPr lang="it-IT" sz="3200" dirty="0">
              <a:solidFill>
                <a:schemeClr val="tx1"/>
              </a:solidFill>
            </a:endParaRPr>
          </a:p>
          <a:p>
            <a:pPr algn="ctr"/>
            <a:endParaRPr lang="it-IT" sz="3200" dirty="0">
              <a:solidFill>
                <a:schemeClr val="tx1"/>
              </a:solidFill>
            </a:endParaRPr>
          </a:p>
        </p:txBody>
      </p:sp>
      <p:sp>
        <p:nvSpPr>
          <p:cNvPr id="8" name="Freccia bidirezionale orizzontale 7"/>
          <p:cNvSpPr/>
          <p:nvPr/>
        </p:nvSpPr>
        <p:spPr>
          <a:xfrm>
            <a:off x="3222171" y="4047766"/>
            <a:ext cx="2862944" cy="699061"/>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258012" y="3708401"/>
            <a:ext cx="1048892" cy="461665"/>
          </a:xfrm>
          <a:prstGeom prst="rect">
            <a:avLst/>
          </a:prstGeom>
          <a:noFill/>
        </p:spPr>
        <p:txBody>
          <a:bodyPr wrap="square" rtlCol="0">
            <a:spAutoFit/>
          </a:bodyPr>
          <a:lstStyle/>
          <a:p>
            <a:r>
              <a:rPr lang="it-IT" sz="2400" dirty="0" err="1" smtClean="0"/>
              <a:t>IPBus</a:t>
            </a:r>
            <a:endParaRPr lang="it-IT" dirty="0"/>
          </a:p>
        </p:txBody>
      </p:sp>
      <p:sp>
        <p:nvSpPr>
          <p:cNvPr id="2" name="Rettangolo 1"/>
          <p:cNvSpPr/>
          <p:nvPr/>
        </p:nvSpPr>
        <p:spPr>
          <a:xfrm>
            <a:off x="1683657" y="3708401"/>
            <a:ext cx="1538514" cy="1545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smtClean="0">
                <a:solidFill>
                  <a:schemeClr val="tx1"/>
                </a:solidFill>
              </a:rPr>
              <a:t>IPBus</a:t>
            </a:r>
            <a:r>
              <a:rPr lang="it-IT" sz="2400" dirty="0" smtClean="0">
                <a:solidFill>
                  <a:schemeClr val="tx1"/>
                </a:solidFill>
              </a:rPr>
              <a:t> </a:t>
            </a:r>
          </a:p>
          <a:p>
            <a:pPr algn="ctr"/>
            <a:r>
              <a:rPr lang="it-IT" sz="2400" dirty="0" smtClean="0">
                <a:solidFill>
                  <a:schemeClr val="tx1"/>
                </a:solidFill>
              </a:rPr>
              <a:t>MASTER</a:t>
            </a:r>
            <a:endParaRPr lang="it-IT" sz="2400" dirty="0">
              <a:solidFill>
                <a:schemeClr val="tx1"/>
              </a:solidFill>
            </a:endParaRPr>
          </a:p>
        </p:txBody>
      </p:sp>
      <p:sp>
        <p:nvSpPr>
          <p:cNvPr id="10" name="Rettangolo 9"/>
          <p:cNvSpPr/>
          <p:nvPr/>
        </p:nvSpPr>
        <p:spPr>
          <a:xfrm>
            <a:off x="6085115" y="3712708"/>
            <a:ext cx="1538514" cy="1545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smtClean="0">
                <a:solidFill>
                  <a:schemeClr val="tx1"/>
                </a:solidFill>
              </a:rPr>
              <a:t>IPBus</a:t>
            </a:r>
            <a:r>
              <a:rPr lang="it-IT" sz="2400" dirty="0" smtClean="0">
                <a:solidFill>
                  <a:schemeClr val="tx1"/>
                </a:solidFill>
              </a:rPr>
              <a:t> </a:t>
            </a:r>
          </a:p>
          <a:p>
            <a:pPr algn="ctr"/>
            <a:r>
              <a:rPr lang="it-IT" sz="2400" dirty="0" smtClean="0">
                <a:solidFill>
                  <a:schemeClr val="tx1"/>
                </a:solidFill>
              </a:rPr>
              <a:t>SLAVE</a:t>
            </a:r>
            <a:endParaRPr lang="it-IT" sz="2400" dirty="0">
              <a:solidFill>
                <a:schemeClr val="tx1"/>
              </a:solidFill>
            </a:endParaRPr>
          </a:p>
        </p:txBody>
      </p:sp>
      <p:sp>
        <p:nvSpPr>
          <p:cNvPr id="3" name="Freccia a destra 2"/>
          <p:cNvSpPr/>
          <p:nvPr/>
        </p:nvSpPr>
        <p:spPr>
          <a:xfrm rot="16200000">
            <a:off x="2061028" y="5339330"/>
            <a:ext cx="783772" cy="6386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1928467" y="6041965"/>
            <a:ext cx="1721876" cy="461665"/>
          </a:xfrm>
          <a:prstGeom prst="rect">
            <a:avLst/>
          </a:prstGeom>
          <a:noFill/>
        </p:spPr>
        <p:txBody>
          <a:bodyPr wrap="square" rtlCol="0">
            <a:spAutoFit/>
          </a:bodyPr>
          <a:lstStyle/>
          <a:p>
            <a:r>
              <a:rPr lang="it-IT" sz="2400" dirty="0" smtClean="0"/>
              <a:t>Ethernet</a:t>
            </a:r>
            <a:endParaRPr lang="it-IT" dirty="0"/>
          </a:p>
        </p:txBody>
      </p:sp>
    </p:spTree>
    <p:extLst>
      <p:ext uri="{BB962C8B-B14F-4D97-AF65-F5344CB8AC3E}">
        <p14:creationId xmlns:p14="http://schemas.microsoft.com/office/powerpoint/2010/main" val="118917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err="1" smtClean="0"/>
              <a:t>IPBus</a:t>
            </a:r>
            <a:r>
              <a:rPr lang="en-US" dirty="0" smtClean="0"/>
              <a:t> communication</a:t>
            </a:r>
            <a:endParaRPr lang="en-US" dirty="0"/>
          </a:p>
        </p:txBody>
      </p:sp>
      <p:sp>
        <p:nvSpPr>
          <p:cNvPr id="5" name="Segnaposto contenuto 4"/>
          <p:cNvSpPr>
            <a:spLocks noGrp="1"/>
          </p:cNvSpPr>
          <p:nvPr>
            <p:ph idx="1"/>
          </p:nvPr>
        </p:nvSpPr>
        <p:spPr>
          <a:xfrm>
            <a:off x="628650" y="1436914"/>
            <a:ext cx="7886700" cy="4740049"/>
          </a:xfrm>
        </p:spPr>
        <p:txBody>
          <a:bodyPr/>
          <a:lstStyle/>
          <a:p>
            <a:r>
              <a:rPr lang="en-US" dirty="0" smtClean="0"/>
              <a:t>The </a:t>
            </a:r>
            <a:r>
              <a:rPr lang="en-US" b="1" dirty="0" smtClean="0"/>
              <a:t>PULSAR </a:t>
            </a:r>
            <a:r>
              <a:rPr lang="en-US" dirty="0" smtClean="0"/>
              <a:t>manages the communication with the two PRMs by dividing the address range</a:t>
            </a:r>
          </a:p>
        </p:txBody>
      </p:sp>
      <p:sp>
        <p:nvSpPr>
          <p:cNvPr id="6" name="Rettangolo 5"/>
          <p:cNvSpPr/>
          <p:nvPr/>
        </p:nvSpPr>
        <p:spPr>
          <a:xfrm>
            <a:off x="1045029" y="2888343"/>
            <a:ext cx="2605314" cy="2757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solidFill>
              </a:rPr>
              <a:t>PULSAR</a:t>
            </a:r>
          </a:p>
          <a:p>
            <a:pPr algn="ctr"/>
            <a:endParaRPr lang="it-IT" sz="3200" dirty="0">
              <a:solidFill>
                <a:schemeClr val="tx1"/>
              </a:solidFill>
            </a:endParaRPr>
          </a:p>
          <a:p>
            <a:pPr algn="ctr"/>
            <a:endParaRPr lang="it-IT" sz="3200" dirty="0" smtClean="0">
              <a:solidFill>
                <a:schemeClr val="tx1"/>
              </a:solidFill>
            </a:endParaRPr>
          </a:p>
          <a:p>
            <a:pPr algn="ctr"/>
            <a:endParaRPr lang="it-IT" sz="3200" dirty="0">
              <a:solidFill>
                <a:schemeClr val="tx1"/>
              </a:solidFill>
            </a:endParaRPr>
          </a:p>
          <a:p>
            <a:pPr algn="ctr"/>
            <a:endParaRPr lang="it-IT" sz="3200" dirty="0">
              <a:solidFill>
                <a:schemeClr val="tx1"/>
              </a:solidFill>
            </a:endParaRPr>
          </a:p>
        </p:txBody>
      </p:sp>
      <p:sp>
        <p:nvSpPr>
          <p:cNvPr id="8" name="Freccia bidirezionale orizzontale 7"/>
          <p:cNvSpPr/>
          <p:nvPr/>
        </p:nvSpPr>
        <p:spPr>
          <a:xfrm>
            <a:off x="3650342" y="3061372"/>
            <a:ext cx="2752525" cy="647029"/>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572000" y="2736769"/>
            <a:ext cx="1048892" cy="461665"/>
          </a:xfrm>
          <a:prstGeom prst="rect">
            <a:avLst/>
          </a:prstGeom>
          <a:noFill/>
        </p:spPr>
        <p:txBody>
          <a:bodyPr wrap="square" rtlCol="0">
            <a:spAutoFit/>
          </a:bodyPr>
          <a:lstStyle/>
          <a:p>
            <a:r>
              <a:rPr lang="it-IT" sz="2400" dirty="0" err="1" smtClean="0"/>
              <a:t>IPBus</a:t>
            </a:r>
            <a:endParaRPr lang="it-IT" dirty="0"/>
          </a:p>
        </p:txBody>
      </p:sp>
      <p:sp>
        <p:nvSpPr>
          <p:cNvPr id="2" name="Rettangolo 1"/>
          <p:cNvSpPr/>
          <p:nvPr/>
        </p:nvSpPr>
        <p:spPr>
          <a:xfrm>
            <a:off x="1683657" y="3708401"/>
            <a:ext cx="1538514" cy="1545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smtClean="0">
                <a:solidFill>
                  <a:schemeClr val="tx1"/>
                </a:solidFill>
              </a:rPr>
              <a:t>IPBus</a:t>
            </a:r>
            <a:r>
              <a:rPr lang="it-IT" sz="2400" dirty="0" smtClean="0">
                <a:solidFill>
                  <a:schemeClr val="tx1"/>
                </a:solidFill>
              </a:rPr>
              <a:t> </a:t>
            </a:r>
          </a:p>
          <a:p>
            <a:pPr algn="ctr"/>
            <a:r>
              <a:rPr lang="it-IT" sz="2400" dirty="0" smtClean="0">
                <a:solidFill>
                  <a:schemeClr val="tx1"/>
                </a:solidFill>
              </a:rPr>
              <a:t>MASTER</a:t>
            </a:r>
            <a:endParaRPr lang="it-IT" sz="2400" dirty="0">
              <a:solidFill>
                <a:schemeClr val="tx1"/>
              </a:solidFill>
            </a:endParaRPr>
          </a:p>
        </p:txBody>
      </p:sp>
      <p:sp>
        <p:nvSpPr>
          <p:cNvPr id="3" name="Freccia a destra 2"/>
          <p:cNvSpPr/>
          <p:nvPr/>
        </p:nvSpPr>
        <p:spPr>
          <a:xfrm rot="16200000">
            <a:off x="2061028" y="5339330"/>
            <a:ext cx="783772" cy="6386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1928467" y="6041965"/>
            <a:ext cx="1721876" cy="461665"/>
          </a:xfrm>
          <a:prstGeom prst="rect">
            <a:avLst/>
          </a:prstGeom>
          <a:noFill/>
        </p:spPr>
        <p:txBody>
          <a:bodyPr wrap="square" rtlCol="0">
            <a:spAutoFit/>
          </a:bodyPr>
          <a:lstStyle/>
          <a:p>
            <a:r>
              <a:rPr lang="it-IT" sz="2400" dirty="0" smtClean="0"/>
              <a:t>Ethernet</a:t>
            </a:r>
            <a:endParaRPr lang="it-IT" dirty="0"/>
          </a:p>
        </p:txBody>
      </p:sp>
      <p:pic>
        <p:nvPicPr>
          <p:cNvPr id="22" name="Immagine 21"/>
          <p:cNvPicPr>
            <a:picLocks noChangeAspect="1"/>
          </p:cNvPicPr>
          <p:nvPr/>
        </p:nvPicPr>
        <p:blipFill>
          <a:blip r:embed="rId2"/>
          <a:stretch>
            <a:fillRect/>
          </a:stretch>
        </p:blipFill>
        <p:spPr>
          <a:xfrm>
            <a:off x="6402868" y="2356854"/>
            <a:ext cx="1784303" cy="1888284"/>
          </a:xfrm>
          <a:prstGeom prst="rect">
            <a:avLst/>
          </a:prstGeom>
        </p:spPr>
      </p:pic>
      <p:pic>
        <p:nvPicPr>
          <p:cNvPr id="26" name="Immagine 25"/>
          <p:cNvPicPr>
            <a:picLocks noChangeAspect="1"/>
          </p:cNvPicPr>
          <p:nvPr/>
        </p:nvPicPr>
        <p:blipFill>
          <a:blip r:embed="rId3"/>
          <a:stretch>
            <a:fillRect/>
          </a:stretch>
        </p:blipFill>
        <p:spPr>
          <a:xfrm>
            <a:off x="6402868" y="4409102"/>
            <a:ext cx="1784303" cy="1888283"/>
          </a:xfrm>
          <a:prstGeom prst="rect">
            <a:avLst/>
          </a:prstGeom>
        </p:spPr>
      </p:pic>
      <p:sp>
        <p:nvSpPr>
          <p:cNvPr id="27" name="Freccia bidirezionale orizzontale 26"/>
          <p:cNvSpPr/>
          <p:nvPr/>
        </p:nvSpPr>
        <p:spPr>
          <a:xfrm>
            <a:off x="3650342" y="4870819"/>
            <a:ext cx="2752525" cy="647029"/>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a:off x="4572000" y="4546216"/>
            <a:ext cx="1048892" cy="461665"/>
          </a:xfrm>
          <a:prstGeom prst="rect">
            <a:avLst/>
          </a:prstGeom>
          <a:noFill/>
        </p:spPr>
        <p:txBody>
          <a:bodyPr wrap="square" rtlCol="0">
            <a:spAutoFit/>
          </a:bodyPr>
          <a:lstStyle/>
          <a:p>
            <a:r>
              <a:rPr lang="it-IT" sz="2400" dirty="0" err="1" smtClean="0"/>
              <a:t>IPBus</a:t>
            </a:r>
            <a:endParaRPr lang="it-IT" dirty="0"/>
          </a:p>
        </p:txBody>
      </p:sp>
    </p:spTree>
    <p:extLst>
      <p:ext uri="{BB962C8B-B14F-4D97-AF65-F5344CB8AC3E}">
        <p14:creationId xmlns:p14="http://schemas.microsoft.com/office/powerpoint/2010/main" val="299926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err="1" smtClean="0"/>
              <a:t>IPBus</a:t>
            </a:r>
            <a:r>
              <a:rPr lang="en-US" dirty="0" smtClean="0"/>
              <a:t> package</a:t>
            </a:r>
            <a:endParaRPr lang="en-US" dirty="0"/>
          </a:p>
        </p:txBody>
      </p:sp>
      <p:sp>
        <p:nvSpPr>
          <p:cNvPr id="5" name="Segnaposto contenuto 4"/>
          <p:cNvSpPr>
            <a:spLocks noGrp="1"/>
          </p:cNvSpPr>
          <p:nvPr>
            <p:ph idx="1"/>
          </p:nvPr>
        </p:nvSpPr>
        <p:spPr>
          <a:xfrm>
            <a:off x="628650" y="1436914"/>
            <a:ext cx="7886700" cy="4740049"/>
          </a:xfrm>
        </p:spPr>
        <p:txBody>
          <a:bodyPr>
            <a:normAutofit fontScale="77500" lnSpcReduction="20000"/>
          </a:bodyPr>
          <a:lstStyle/>
          <a:p>
            <a:r>
              <a:rPr lang="en-US" dirty="0" smtClean="0"/>
              <a:t>The </a:t>
            </a:r>
            <a:r>
              <a:rPr lang="en-US" b="1" dirty="0" smtClean="0"/>
              <a:t>interface signal </a:t>
            </a:r>
            <a:r>
              <a:rPr lang="en-US" dirty="0" smtClean="0"/>
              <a:t>from the master to the slave are the following: </a:t>
            </a:r>
          </a:p>
          <a:p>
            <a:pPr lvl="1"/>
            <a:r>
              <a:rPr lang="en-US" dirty="0" err="1" smtClean="0"/>
              <a:t>ipb_wbus</a:t>
            </a:r>
            <a:r>
              <a:rPr lang="en-US" dirty="0" smtClean="0"/>
              <a:t>	</a:t>
            </a:r>
          </a:p>
          <a:p>
            <a:pPr lvl="1"/>
            <a:r>
              <a:rPr lang="en-US" dirty="0" err="1" smtClean="0"/>
              <a:t>ipb_rbus</a:t>
            </a:r>
            <a:endParaRPr lang="en-US" dirty="0" smtClean="0"/>
          </a:p>
          <a:p>
            <a:pPr lvl="1"/>
            <a:r>
              <a:rPr lang="en-US" dirty="0" err="1" smtClean="0"/>
              <a:t>ipb_clk</a:t>
            </a:r>
            <a:endParaRPr lang="en-US" dirty="0" smtClean="0"/>
          </a:p>
          <a:p>
            <a:pPr lvl="1"/>
            <a:r>
              <a:rPr lang="en-US" dirty="0" err="1" smtClean="0"/>
              <a:t>ipb_rst</a:t>
            </a:r>
            <a:endParaRPr lang="en-US" dirty="0" smtClean="0"/>
          </a:p>
          <a:p>
            <a:r>
              <a:rPr lang="en-US" dirty="0" smtClean="0"/>
              <a:t>The </a:t>
            </a:r>
            <a:r>
              <a:rPr lang="en-US" b="1" dirty="0" err="1" smtClean="0"/>
              <a:t>ipb_wbus</a:t>
            </a:r>
            <a:r>
              <a:rPr lang="en-US" dirty="0" smtClean="0"/>
              <a:t> consists of:</a:t>
            </a:r>
          </a:p>
          <a:p>
            <a:pPr lvl="1"/>
            <a:r>
              <a:rPr lang="en-US" dirty="0" err="1"/>
              <a:t>ipb_addr</a:t>
            </a:r>
            <a:r>
              <a:rPr lang="en-US" dirty="0"/>
              <a:t>	</a:t>
            </a:r>
            <a:r>
              <a:rPr lang="en-US" dirty="0" smtClean="0"/>
              <a:t> 32 bit	=&gt; 4 differential lines</a:t>
            </a:r>
            <a:endParaRPr lang="en-US" dirty="0"/>
          </a:p>
          <a:p>
            <a:pPr lvl="1"/>
            <a:r>
              <a:rPr lang="en-US" dirty="0" err="1" smtClean="0"/>
              <a:t>ipb_wdata</a:t>
            </a:r>
            <a:r>
              <a:rPr lang="en-US" dirty="0" smtClean="0"/>
              <a:t> 32 bit	</a:t>
            </a:r>
            <a:r>
              <a:rPr lang="en-US" dirty="0"/>
              <a:t> =&gt; 4 differential lines</a:t>
            </a:r>
            <a:endParaRPr lang="en-US" dirty="0" smtClean="0"/>
          </a:p>
          <a:p>
            <a:pPr lvl="1"/>
            <a:r>
              <a:rPr lang="en-US" dirty="0" err="1" smtClean="0"/>
              <a:t>ipb_strobe</a:t>
            </a:r>
            <a:endParaRPr lang="en-US" dirty="0" smtClean="0"/>
          </a:p>
          <a:p>
            <a:pPr lvl="1"/>
            <a:r>
              <a:rPr lang="en-US" dirty="0" err="1" smtClean="0"/>
              <a:t>ipb_write</a:t>
            </a:r>
            <a:endParaRPr lang="en-US" dirty="0" smtClean="0"/>
          </a:p>
          <a:p>
            <a:r>
              <a:rPr lang="en-US" dirty="0"/>
              <a:t>The </a:t>
            </a:r>
            <a:r>
              <a:rPr lang="en-US" b="1" dirty="0" err="1" smtClean="0"/>
              <a:t>ipb_rbus</a:t>
            </a:r>
            <a:r>
              <a:rPr lang="en-US" dirty="0" smtClean="0"/>
              <a:t> </a:t>
            </a:r>
            <a:r>
              <a:rPr lang="en-US" dirty="0"/>
              <a:t>consists of:</a:t>
            </a:r>
          </a:p>
          <a:p>
            <a:pPr lvl="1"/>
            <a:r>
              <a:rPr lang="en-US" dirty="0" err="1" smtClean="0"/>
              <a:t>ipb_rdata</a:t>
            </a:r>
            <a:r>
              <a:rPr lang="en-US" dirty="0" smtClean="0"/>
              <a:t> </a:t>
            </a:r>
            <a:r>
              <a:rPr lang="en-US" dirty="0"/>
              <a:t>32 </a:t>
            </a:r>
            <a:r>
              <a:rPr lang="en-US" dirty="0" smtClean="0"/>
              <a:t>bit	</a:t>
            </a:r>
            <a:r>
              <a:rPr lang="en-US" dirty="0"/>
              <a:t> =&gt; 4 differential lines</a:t>
            </a:r>
          </a:p>
          <a:p>
            <a:pPr lvl="1"/>
            <a:r>
              <a:rPr lang="en-US" dirty="0" err="1" smtClean="0"/>
              <a:t>ipb_ack</a:t>
            </a:r>
            <a:endParaRPr lang="en-US" dirty="0" smtClean="0"/>
          </a:p>
          <a:p>
            <a:pPr lvl="1"/>
            <a:r>
              <a:rPr lang="en-US" dirty="0" err="1" smtClean="0"/>
              <a:t>ipb_err</a:t>
            </a:r>
            <a:endParaRPr lang="en-US" dirty="0" smtClean="0"/>
          </a:p>
          <a:p>
            <a:r>
              <a:rPr lang="en-US" dirty="0" smtClean="0"/>
              <a:t>In total we need 12 differential lines + 4 single ended</a:t>
            </a:r>
          </a:p>
        </p:txBody>
      </p:sp>
    </p:spTree>
    <p:extLst>
      <p:ext uri="{BB962C8B-B14F-4D97-AF65-F5344CB8AC3E}">
        <p14:creationId xmlns:p14="http://schemas.microsoft.com/office/powerpoint/2010/main" val="79455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600" y="0"/>
            <a:ext cx="7886700" cy="1325563"/>
          </a:xfrm>
        </p:spPr>
        <p:txBody>
          <a:bodyPr/>
          <a:lstStyle/>
          <a:p>
            <a:r>
              <a:rPr lang="en-US" dirty="0" smtClean="0"/>
              <a:t>Pin out FMC custom </a:t>
            </a:r>
            <a:endParaRPr lang="en-US" dirty="0"/>
          </a:p>
        </p:txBody>
      </p:sp>
      <p:pic>
        <p:nvPicPr>
          <p:cNvPr id="6" name="Immagine 5"/>
          <p:cNvPicPr>
            <a:picLocks noChangeAspect="1"/>
          </p:cNvPicPr>
          <p:nvPr/>
        </p:nvPicPr>
        <p:blipFill>
          <a:blip r:embed="rId2"/>
          <a:stretch>
            <a:fillRect/>
          </a:stretch>
        </p:blipFill>
        <p:spPr>
          <a:xfrm>
            <a:off x="355029" y="976600"/>
            <a:ext cx="8345218" cy="5953696"/>
          </a:xfrm>
          <a:prstGeom prst="rect">
            <a:avLst/>
          </a:prstGeom>
        </p:spPr>
      </p:pic>
    </p:spTree>
    <p:extLst>
      <p:ext uri="{BB962C8B-B14F-4D97-AF65-F5344CB8AC3E}">
        <p14:creationId xmlns:p14="http://schemas.microsoft.com/office/powerpoint/2010/main" val="355233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600" y="0"/>
            <a:ext cx="7886700" cy="1325563"/>
          </a:xfrm>
        </p:spPr>
        <p:txBody>
          <a:bodyPr/>
          <a:lstStyle/>
          <a:p>
            <a:r>
              <a:rPr lang="en-US" dirty="0" smtClean="0"/>
              <a:t>Pin out FMC with </a:t>
            </a:r>
            <a:r>
              <a:rPr lang="en-US" dirty="0" err="1" smtClean="0"/>
              <a:t>IPbus</a:t>
            </a:r>
            <a:r>
              <a:rPr lang="en-US" dirty="0" smtClean="0"/>
              <a:t> signal </a:t>
            </a:r>
            <a:endParaRPr lang="en-US" dirty="0"/>
          </a:p>
        </p:txBody>
      </p:sp>
      <p:pic>
        <p:nvPicPr>
          <p:cNvPr id="5" name="Immagine 4"/>
          <p:cNvPicPr>
            <a:picLocks noChangeAspect="1"/>
          </p:cNvPicPr>
          <p:nvPr/>
        </p:nvPicPr>
        <p:blipFill>
          <a:blip r:embed="rId2"/>
          <a:stretch>
            <a:fillRect/>
          </a:stretch>
        </p:blipFill>
        <p:spPr>
          <a:xfrm>
            <a:off x="422363" y="964263"/>
            <a:ext cx="8261174" cy="5893737"/>
          </a:xfrm>
          <a:prstGeom prst="rect">
            <a:avLst/>
          </a:prstGeom>
        </p:spPr>
      </p:pic>
    </p:spTree>
    <p:extLst>
      <p:ext uri="{BB962C8B-B14F-4D97-AF65-F5344CB8AC3E}">
        <p14:creationId xmlns:p14="http://schemas.microsoft.com/office/powerpoint/2010/main" val="393530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smtClean="0"/>
              <a:t>PRM address</a:t>
            </a:r>
            <a:endParaRPr lang="en-US" dirty="0"/>
          </a:p>
        </p:txBody>
      </p:sp>
      <p:sp>
        <p:nvSpPr>
          <p:cNvPr id="5" name="Segnaposto contenuto 4"/>
          <p:cNvSpPr>
            <a:spLocks noGrp="1"/>
          </p:cNvSpPr>
          <p:nvPr>
            <p:ph idx="1"/>
          </p:nvPr>
        </p:nvSpPr>
        <p:spPr>
          <a:xfrm>
            <a:off x="628650" y="1436914"/>
            <a:ext cx="7886700" cy="4740049"/>
          </a:xfrm>
        </p:spPr>
        <p:txBody>
          <a:bodyPr>
            <a:normAutofit/>
          </a:bodyPr>
          <a:lstStyle/>
          <a:p>
            <a:r>
              <a:rPr lang="en-US" sz="2400" dirty="0" smtClean="0"/>
              <a:t>The register inside the PRM are the following</a:t>
            </a:r>
          </a:p>
          <a:p>
            <a:pPr lvl="1"/>
            <a:r>
              <a:rPr lang="en-US" sz="1800" dirty="0"/>
              <a:t>The GREEN is to identify the </a:t>
            </a:r>
            <a:r>
              <a:rPr lang="en-US" sz="1800" dirty="0" smtClean="0"/>
              <a:t>two PRMs</a:t>
            </a:r>
            <a:endParaRPr lang="en-US" sz="1800" dirty="0"/>
          </a:p>
          <a:p>
            <a:pPr lvl="1"/>
            <a:r>
              <a:rPr lang="en-US" sz="1800" dirty="0"/>
              <a:t>The VIOLET is to identify the internal </a:t>
            </a:r>
            <a:r>
              <a:rPr lang="en-US" sz="1800" dirty="0" smtClean="0"/>
              <a:t>memories (road or hit) of one PRM</a:t>
            </a:r>
            <a:endParaRPr lang="en-US" sz="1800" dirty="0"/>
          </a:p>
          <a:p>
            <a:pPr lvl="1"/>
            <a:r>
              <a:rPr lang="en-US" sz="1800" dirty="0"/>
              <a:t>The YELLOW is to identify which </a:t>
            </a:r>
            <a:r>
              <a:rPr lang="en-US" sz="1800" dirty="0" smtClean="0"/>
              <a:t>memory (inside the hit or road) </a:t>
            </a:r>
          </a:p>
          <a:p>
            <a:pPr lvl="1"/>
            <a:r>
              <a:rPr lang="en-US" sz="1800" dirty="0" smtClean="0"/>
              <a:t>The </a:t>
            </a:r>
            <a:r>
              <a:rPr lang="en-US" sz="1800" dirty="0"/>
              <a:t>RED is reserved </a:t>
            </a:r>
            <a:r>
              <a:rPr lang="en-US" sz="1800" dirty="0" smtClean="0"/>
              <a:t>for PULSAR</a:t>
            </a:r>
            <a:endParaRPr lang="en-US" sz="2000" dirty="0" smtClean="0"/>
          </a:p>
          <a:p>
            <a:pPr lvl="1"/>
            <a:endParaRPr lang="en-US" dirty="0" smtClean="0"/>
          </a:p>
        </p:txBody>
      </p:sp>
      <p:pic>
        <p:nvPicPr>
          <p:cNvPr id="7" name="Immagine 6"/>
          <p:cNvPicPr>
            <a:picLocks noChangeAspect="1"/>
          </p:cNvPicPr>
          <p:nvPr/>
        </p:nvPicPr>
        <p:blipFill>
          <a:blip r:embed="rId2"/>
          <a:stretch>
            <a:fillRect/>
          </a:stretch>
        </p:blipFill>
        <p:spPr>
          <a:xfrm>
            <a:off x="628650" y="3321423"/>
            <a:ext cx="7888018" cy="3338452"/>
          </a:xfrm>
          <a:prstGeom prst="rect">
            <a:avLst/>
          </a:prstGeom>
        </p:spPr>
      </p:pic>
    </p:spTree>
    <p:extLst>
      <p:ext uri="{BB962C8B-B14F-4D97-AF65-F5344CB8AC3E}">
        <p14:creationId xmlns:p14="http://schemas.microsoft.com/office/powerpoint/2010/main" val="287376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547109"/>
          </a:xfrm>
        </p:spPr>
        <p:txBody>
          <a:bodyPr>
            <a:normAutofit fontScale="90000"/>
          </a:bodyPr>
          <a:lstStyle/>
          <a:p>
            <a:r>
              <a:rPr lang="en-US" dirty="0" smtClean="0"/>
              <a:t>In the next slides I put comments </a:t>
            </a:r>
            <a:br>
              <a:rPr lang="en-US" dirty="0" smtClean="0"/>
            </a:br>
            <a:r>
              <a:rPr lang="en-US" dirty="0"/>
              <a:t/>
            </a:r>
            <a:br>
              <a:rPr lang="en-US" dirty="0"/>
            </a:br>
            <a:r>
              <a:rPr lang="en-US" dirty="0" smtClean="0"/>
              <a:t>If you wish to add any please edit the document and re-upload it</a:t>
            </a:r>
            <a:br>
              <a:rPr lang="en-US" dirty="0" smtClean="0"/>
            </a:br>
            <a:r>
              <a:rPr lang="en-US" dirty="0"/>
              <a:t/>
            </a:r>
            <a:br>
              <a:rPr lang="en-US" dirty="0"/>
            </a:br>
            <a:endParaRPr lang="en-US" dirty="0"/>
          </a:p>
        </p:txBody>
      </p:sp>
    </p:spTree>
    <p:extLst>
      <p:ext uri="{BB962C8B-B14F-4D97-AF65-F5344CB8AC3E}">
        <p14:creationId xmlns:p14="http://schemas.microsoft.com/office/powerpoint/2010/main" val="53909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input hit manager (comments by </a:t>
            </a:r>
            <a:r>
              <a:rPr lang="en-US" dirty="0" err="1" smtClean="0"/>
              <a:t>Fabrizio</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a:t>. We need a data formatter that "translates" the data format from the Pulsar (PRBS2 this is the link of the latest data format I know </a:t>
            </a:r>
            <a:r>
              <a:rPr lang="en-US" u="sng" dirty="0">
                <a:hlinkClick r:id="rId2"/>
              </a:rPr>
              <a:t>https://indico.cern.ch/event/363791/contribution/4/material/slides/0.pdf</a:t>
            </a:r>
            <a:r>
              <a:rPr lang="en-US" dirty="0">
                <a:hlinkClick r:id="rId2"/>
              </a:rPr>
              <a:t>) and provides the cartesian coordinates of the stub inside the trigger tower.</a:t>
            </a:r>
          </a:p>
          <a:p>
            <a:r>
              <a:rPr lang="en-US" dirty="0"/>
              <a:t>This could presumably reside in the "Input Hit manager" block? </a:t>
            </a:r>
            <a:endParaRPr lang="en-US" dirty="0" smtClean="0"/>
          </a:p>
          <a:p>
            <a:pPr lvl="1"/>
            <a:r>
              <a:rPr lang="en-US" dirty="0" smtClean="0"/>
              <a:t>1a</a:t>
            </a:r>
            <a:r>
              <a:rPr lang="en-US" dirty="0"/>
              <a:t>. In order to make such a translation, one needs a LUT (and of course an algorithm) according to the document I prepared some time </a:t>
            </a:r>
            <a:r>
              <a:rPr lang="en-US" dirty="0" smtClean="0"/>
              <a:t>ago</a:t>
            </a:r>
          </a:p>
          <a:p>
            <a:pPr lvl="1"/>
            <a:r>
              <a:rPr lang="en-US" dirty="0" smtClean="0"/>
              <a:t>1b</a:t>
            </a:r>
            <a:r>
              <a:rPr lang="en-US" dirty="0"/>
              <a:t>. There is one complication: I think we need to provide to the L1 Global trigger, not only the list of the tracks and their parameters, but also the list of the hits belonging to the </a:t>
            </a:r>
            <a:r>
              <a:rPr lang="en-US" dirty="0" smtClean="0"/>
              <a:t>tracks.</a:t>
            </a:r>
          </a:p>
          <a:p>
            <a:pPr lvl="1"/>
            <a:r>
              <a:rPr lang="en-US" dirty="0" smtClean="0"/>
              <a:t>That means </a:t>
            </a:r>
            <a:r>
              <a:rPr lang="en-US" dirty="0"/>
              <a:t>that we have a way to store the information of the stub in PRBF2 format back in output and keep this information somewhere. </a:t>
            </a:r>
            <a:endParaRPr lang="en-US" dirty="0" smtClean="0"/>
          </a:p>
          <a:p>
            <a:pPr lvl="1"/>
            <a:r>
              <a:rPr lang="en-US" dirty="0" smtClean="0"/>
              <a:t>1c</a:t>
            </a:r>
            <a:r>
              <a:rPr lang="en-US" dirty="0"/>
              <a:t>. Given that the geometry will vary from one tower to another, the LUT will be different from each </a:t>
            </a:r>
            <a:r>
              <a:rPr lang="en-US" dirty="0" smtClean="0"/>
              <a:t>tower</a:t>
            </a:r>
          </a:p>
          <a:p>
            <a:pPr lvl="1"/>
            <a:r>
              <a:rPr lang="en-US" dirty="0" smtClean="0"/>
              <a:t>1d</a:t>
            </a:r>
            <a:r>
              <a:rPr lang="en-US" dirty="0"/>
              <a:t>. We have to understand if the DO keeps track of the entire stub information and only works on stub coordinates or whether the stub is just a pointer to another buffer (that contains the whole info of the stub)? </a:t>
            </a:r>
          </a:p>
          <a:p>
            <a:endParaRPr lang="en-US" dirty="0"/>
          </a:p>
          <a:p>
            <a:endParaRPr lang="en-US" dirty="0"/>
          </a:p>
        </p:txBody>
      </p:sp>
    </p:spTree>
    <p:extLst>
      <p:ext uri="{BB962C8B-B14F-4D97-AF65-F5344CB8AC3E}">
        <p14:creationId xmlns:p14="http://schemas.microsoft.com/office/powerpoint/2010/main" val="298815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DO (</a:t>
            </a:r>
            <a:r>
              <a:rPr lang="en-US" dirty="0" err="1" smtClean="0"/>
              <a:t>Fabrizio</a:t>
            </a:r>
            <a:r>
              <a:rPr lang="en-US" dirty="0" smtClean="0"/>
              <a:t> comments)</a:t>
            </a:r>
            <a:endParaRPr lang="en-US" dirty="0"/>
          </a:p>
        </p:txBody>
      </p:sp>
      <p:sp>
        <p:nvSpPr>
          <p:cNvPr id="4" name="Content Placeholder 3"/>
          <p:cNvSpPr>
            <a:spLocks noGrp="1"/>
          </p:cNvSpPr>
          <p:nvPr>
            <p:ph idx="1"/>
          </p:nvPr>
        </p:nvSpPr>
        <p:spPr/>
        <p:txBody>
          <a:bodyPr/>
          <a:lstStyle/>
          <a:p>
            <a:r>
              <a:rPr lang="en-US" dirty="0"/>
              <a:t>2. In Christos implementation I think that he is trying to have 2 DO: the first one handles the data from one event to be sent to the AM chips  and the other one handles the other event, after having received the matched roads and TF is sending the tracks found. In this way one should not wait to have finished the fit in order to process the second event.</a:t>
            </a:r>
          </a:p>
          <a:p>
            <a:endParaRPr lang="en-US" dirty="0"/>
          </a:p>
          <a:p>
            <a:endParaRPr lang="en-US" dirty="0"/>
          </a:p>
        </p:txBody>
      </p:sp>
    </p:spTree>
    <p:extLst>
      <p:ext uri="{BB962C8B-B14F-4D97-AF65-F5344CB8AC3E}">
        <p14:creationId xmlns:p14="http://schemas.microsoft.com/office/powerpoint/2010/main" val="254371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42437059"/>
              </p:ext>
            </p:extLst>
          </p:nvPr>
        </p:nvGraphicFramePr>
        <p:xfrm>
          <a:off x="370812" y="557719"/>
          <a:ext cx="3709261" cy="5765456"/>
        </p:xfrm>
        <a:graphic>
          <a:graphicData uri="http://schemas.openxmlformats.org/presentationml/2006/ole">
            <mc:AlternateContent xmlns:mc="http://schemas.openxmlformats.org/markup-compatibility/2006">
              <mc:Choice xmlns:v="urn:schemas-microsoft-com:vml" Requires="v">
                <p:oleObj spid="_x0000_s2049" name="Document" r:id="rId3" imgW="5499100" imgH="8547100" progId="Word.Document.12">
                  <p:embed/>
                </p:oleObj>
              </mc:Choice>
              <mc:Fallback>
                <p:oleObj name="Document" r:id="rId3" imgW="5499100" imgH="8547100" progId="Word.Document.12">
                  <p:embed/>
                  <p:pic>
                    <p:nvPicPr>
                      <p:cNvPr id="0" name=""/>
                      <p:cNvPicPr/>
                      <p:nvPr/>
                    </p:nvPicPr>
                    <p:blipFill>
                      <a:blip r:embed="rId4"/>
                      <a:stretch>
                        <a:fillRect/>
                      </a:stretch>
                    </p:blipFill>
                    <p:spPr>
                      <a:xfrm>
                        <a:off x="370812" y="557719"/>
                        <a:ext cx="3709261" cy="576545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7063817"/>
              </p:ext>
            </p:extLst>
          </p:nvPr>
        </p:nvGraphicFramePr>
        <p:xfrm>
          <a:off x="4235767" y="1155832"/>
          <a:ext cx="4908233" cy="3896700"/>
        </p:xfrm>
        <a:graphic>
          <a:graphicData uri="http://schemas.openxmlformats.org/presentationml/2006/ole">
            <mc:AlternateContent xmlns:mc="http://schemas.openxmlformats.org/markup-compatibility/2006">
              <mc:Choice xmlns:v="urn:schemas-microsoft-com:vml" Requires="v">
                <p:oleObj spid="_x0000_s2050" name="Document" r:id="rId5" imgW="5422900" imgH="4305300" progId="Word.Document.12">
                  <p:embed/>
                </p:oleObj>
              </mc:Choice>
              <mc:Fallback>
                <p:oleObj name="Document" r:id="rId5" imgW="5422900" imgH="4305300" progId="Word.Document.12">
                  <p:embed/>
                  <p:pic>
                    <p:nvPicPr>
                      <p:cNvPr id="0" name=""/>
                      <p:cNvPicPr/>
                      <p:nvPr/>
                    </p:nvPicPr>
                    <p:blipFill>
                      <a:blip r:embed="rId6"/>
                      <a:stretch>
                        <a:fillRect/>
                      </a:stretch>
                    </p:blipFill>
                    <p:spPr>
                      <a:xfrm>
                        <a:off x="4235767" y="1155832"/>
                        <a:ext cx="4908233" cy="3896700"/>
                      </a:xfrm>
                      <a:prstGeom prst="rect">
                        <a:avLst/>
                      </a:prstGeom>
                    </p:spPr>
                  </p:pic>
                </p:oleObj>
              </mc:Fallback>
            </mc:AlternateContent>
          </a:graphicData>
        </a:graphic>
      </p:graphicFrame>
    </p:spTree>
    <p:extLst>
      <p:ext uri="{BB962C8B-B14F-4D97-AF65-F5344CB8AC3E}">
        <p14:creationId xmlns:p14="http://schemas.microsoft.com/office/powerpoint/2010/main" val="121696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38150" y="1254124"/>
            <a:ext cx="8286750" cy="5159376"/>
          </a:xfrm>
        </p:spPr>
        <p:txBody>
          <a:bodyPr>
            <a:normAutofit fontScale="85000" lnSpcReduction="20000"/>
          </a:bodyPr>
          <a:lstStyle/>
          <a:p>
            <a:pPr marL="0" indent="0">
              <a:buNone/>
            </a:pPr>
            <a:r>
              <a:rPr lang="en-US" dirty="0" smtClean="0"/>
              <a:t>Regarding the input data flow of the HITs/ STUBs the logic can be summarized as following:</a:t>
            </a:r>
          </a:p>
          <a:p>
            <a:r>
              <a:rPr lang="en-US" dirty="0" smtClean="0"/>
              <a:t>The input serialized data are received from the FMC connectors by using the protocol AURORA. The </a:t>
            </a:r>
            <a:r>
              <a:rPr lang="en-US" dirty="0"/>
              <a:t>block  </a:t>
            </a:r>
            <a:r>
              <a:rPr lang="en-US" b="1" dirty="0"/>
              <a:t>Serial to parallel convert </a:t>
            </a:r>
            <a:r>
              <a:rPr lang="en-US" dirty="0" smtClean="0"/>
              <a:t>block manages the conversion and the </a:t>
            </a:r>
            <a:r>
              <a:rPr lang="en-US" dirty="0" err="1" smtClean="0"/>
              <a:t>protocl</a:t>
            </a:r>
            <a:r>
              <a:rPr lang="en-US" dirty="0" smtClean="0"/>
              <a:t>.</a:t>
            </a:r>
            <a:endParaRPr lang="en-US" b="1" dirty="0" smtClean="0"/>
          </a:p>
          <a:p>
            <a:r>
              <a:rPr lang="en-US" dirty="0" smtClean="0"/>
              <a:t>The</a:t>
            </a:r>
            <a:r>
              <a:rPr lang="en-US" b="1" dirty="0" smtClean="0"/>
              <a:t> Input HIT Manager Block </a:t>
            </a:r>
            <a:r>
              <a:rPr lang="en-US" dirty="0" smtClean="0"/>
              <a:t>receives the parallelized data and performs a matching of the internal clocks with dual clock </a:t>
            </a:r>
            <a:r>
              <a:rPr lang="en-US" dirty="0" err="1" smtClean="0"/>
              <a:t>fifos</a:t>
            </a:r>
            <a:r>
              <a:rPr lang="en-US" dirty="0" smtClean="0"/>
              <a:t>. The output consists of 6 or 8 parallel links.</a:t>
            </a:r>
          </a:p>
          <a:p>
            <a:r>
              <a:rPr lang="en-US" dirty="0" smtClean="0"/>
              <a:t>The 6 or 8 parallel links are received from the </a:t>
            </a:r>
            <a:r>
              <a:rPr lang="en-US" b="1" dirty="0" smtClean="0"/>
              <a:t>Data Organizer </a:t>
            </a:r>
            <a:r>
              <a:rPr lang="en-US" dirty="0" smtClean="0"/>
              <a:t>and are transformed in SSID.</a:t>
            </a:r>
          </a:p>
          <a:p>
            <a:r>
              <a:rPr lang="en-US" dirty="0" smtClean="0"/>
              <a:t>The 6 or 8 SSID links are received from the </a:t>
            </a:r>
            <a:r>
              <a:rPr lang="en-US" b="1" dirty="0" smtClean="0"/>
              <a:t>Output SSID manager</a:t>
            </a:r>
            <a:r>
              <a:rPr lang="en-US" dirty="0" smtClean="0"/>
              <a:t> block that implements a matching of clock and prepare the data to send to the AM</a:t>
            </a:r>
            <a:endParaRPr lang="en-US" dirty="0"/>
          </a:p>
          <a:p>
            <a:r>
              <a:rPr lang="en-US" dirty="0" smtClean="0"/>
              <a:t>A Parallel to serial conversion has been implemented by using the </a:t>
            </a:r>
            <a:r>
              <a:rPr lang="en-US" dirty="0"/>
              <a:t>AM </a:t>
            </a:r>
            <a:r>
              <a:rPr lang="en-US" dirty="0" smtClean="0"/>
              <a:t>protocol. The </a:t>
            </a:r>
            <a:r>
              <a:rPr lang="en-US" dirty="0"/>
              <a:t>block  </a:t>
            </a:r>
            <a:r>
              <a:rPr lang="en-US" b="1" dirty="0" smtClean="0"/>
              <a:t>Parallel to serial </a:t>
            </a:r>
            <a:r>
              <a:rPr lang="en-US" b="1" dirty="0"/>
              <a:t>convert </a:t>
            </a:r>
            <a:r>
              <a:rPr lang="en-US" dirty="0"/>
              <a:t>block manages the conversion.</a:t>
            </a:r>
            <a:endParaRPr lang="en-US" b="1" dirty="0"/>
          </a:p>
          <a:p>
            <a:endParaRPr lang="it-IT" dirty="0" smtClean="0"/>
          </a:p>
          <a:p>
            <a:endParaRPr lang="it-IT" dirty="0"/>
          </a:p>
        </p:txBody>
      </p:sp>
      <p:sp>
        <p:nvSpPr>
          <p:cNvPr id="5" name="Titolo 3"/>
          <p:cNvSpPr txBox="1">
            <a:spLocks/>
          </p:cNvSpPr>
          <p:nvPr/>
        </p:nvSpPr>
        <p:spPr>
          <a:xfrm>
            <a:off x="302929" y="10890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Top Level PRM (firmware)</a:t>
            </a:r>
            <a:endParaRPr lang="it-IT" dirty="0"/>
          </a:p>
        </p:txBody>
      </p:sp>
    </p:spTree>
    <p:extLst>
      <p:ext uri="{BB962C8B-B14F-4D97-AF65-F5344CB8AC3E}">
        <p14:creationId xmlns:p14="http://schemas.microsoft.com/office/powerpoint/2010/main" val="4147367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block of the LUT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8818576"/>
              </p:ext>
            </p:extLst>
          </p:nvPr>
        </p:nvGraphicFramePr>
        <p:xfrm>
          <a:off x="1010160" y="2255106"/>
          <a:ext cx="7086600" cy="4368800"/>
        </p:xfrm>
        <a:graphic>
          <a:graphicData uri="http://schemas.openxmlformats.org/presentationml/2006/ole">
            <mc:AlternateContent xmlns:mc="http://schemas.openxmlformats.org/markup-compatibility/2006">
              <mc:Choice xmlns:v="urn:schemas-microsoft-com:vml" Requires="v">
                <p:oleObj spid="_x0000_s1025" name="Document" r:id="rId3" imgW="7086600" imgH="4368800" progId="Word.Document.12">
                  <p:embed/>
                </p:oleObj>
              </mc:Choice>
              <mc:Fallback>
                <p:oleObj name="Document" r:id="rId3" imgW="7086600" imgH="4368800" progId="Word.Document.12">
                  <p:embed/>
                  <p:pic>
                    <p:nvPicPr>
                      <p:cNvPr id="0" name=""/>
                      <p:cNvPicPr/>
                      <p:nvPr/>
                    </p:nvPicPr>
                    <p:blipFill>
                      <a:blip r:embed="rId4"/>
                      <a:stretch>
                        <a:fillRect/>
                      </a:stretch>
                    </p:blipFill>
                    <p:spPr>
                      <a:xfrm>
                        <a:off x="1010160" y="2255106"/>
                        <a:ext cx="7086600" cy="4368800"/>
                      </a:xfrm>
                      <a:prstGeom prst="rect">
                        <a:avLst/>
                      </a:prstGeom>
                    </p:spPr>
                  </p:pic>
                </p:oleObj>
              </mc:Fallback>
            </mc:AlternateContent>
          </a:graphicData>
        </a:graphic>
      </p:graphicFrame>
    </p:spTree>
    <p:extLst>
      <p:ext uri="{BB962C8B-B14F-4D97-AF65-F5344CB8AC3E}">
        <p14:creationId xmlns:p14="http://schemas.microsoft.com/office/powerpoint/2010/main" val="272065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6"/>
            <a:ext cx="8324850" cy="1325563"/>
          </a:xfrm>
        </p:spPr>
        <p:txBody>
          <a:bodyPr>
            <a:normAutofit/>
          </a:bodyPr>
          <a:lstStyle/>
          <a:p>
            <a:r>
              <a:rPr lang="it-IT" dirty="0" smtClean="0"/>
              <a:t>INTERFACE: Serial </a:t>
            </a:r>
            <a:r>
              <a:rPr lang="it-IT" dirty="0"/>
              <a:t>to </a:t>
            </a:r>
            <a:r>
              <a:rPr lang="it-IT" dirty="0" err="1"/>
              <a:t>parallel</a:t>
            </a:r>
            <a:r>
              <a:rPr lang="it-IT" dirty="0"/>
              <a:t> </a:t>
            </a:r>
            <a:r>
              <a:rPr lang="it-IT" dirty="0" err="1"/>
              <a:t>convert</a:t>
            </a:r>
            <a:endParaRPr lang="it-IT" dirty="0"/>
          </a:p>
        </p:txBody>
      </p:sp>
      <p:sp>
        <p:nvSpPr>
          <p:cNvPr id="6" name="Parentesi graffa chiusa 5"/>
          <p:cNvSpPr/>
          <p:nvPr/>
        </p:nvSpPr>
        <p:spPr>
          <a:xfrm>
            <a:off x="2070100" y="1744408"/>
            <a:ext cx="1085343" cy="4320146"/>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Parentesi graffa chiusa 6"/>
          <p:cNvSpPr/>
          <p:nvPr/>
        </p:nvSpPr>
        <p:spPr>
          <a:xfrm rot="10800000">
            <a:off x="5997387" y="1290918"/>
            <a:ext cx="1476275" cy="5109882"/>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p:cNvSpPr txBox="1"/>
          <p:nvPr/>
        </p:nvSpPr>
        <p:spPr>
          <a:xfrm>
            <a:off x="755177" y="2060585"/>
            <a:ext cx="1859056" cy="3970318"/>
          </a:xfrm>
          <a:prstGeom prst="rect">
            <a:avLst/>
          </a:prstGeom>
          <a:noFill/>
        </p:spPr>
        <p:txBody>
          <a:bodyPr wrap="square" rtlCol="0">
            <a:spAutoFit/>
          </a:bodyPr>
          <a:lstStyle/>
          <a:p>
            <a:pPr marL="285750" indent="-285750">
              <a:buFont typeface="Calibri" panose="020F0502020204030204" pitchFamily="34" charset="0"/>
              <a:buChar char="–"/>
            </a:pPr>
            <a:r>
              <a:rPr lang="it-IT" sz="1400" dirty="0" smtClean="0"/>
              <a:t>DP_C2M(0)</a:t>
            </a:r>
            <a:endParaRPr lang="it-IT" sz="1400" dirty="0"/>
          </a:p>
          <a:p>
            <a:pPr marL="285750" indent="-285750">
              <a:buFont typeface="Calibri" panose="020F0502020204030204" pitchFamily="34" charset="0"/>
              <a:buChar char="–"/>
            </a:pPr>
            <a:r>
              <a:rPr lang="it-IT" sz="1400" dirty="0" smtClean="0"/>
              <a:t>HOLD_DP_C2M(0</a:t>
            </a:r>
            <a:r>
              <a:rPr lang="it-IT" sz="1400" dirty="0"/>
              <a:t>)</a:t>
            </a:r>
          </a:p>
          <a:p>
            <a:pPr marL="285750" indent="-285750">
              <a:buFont typeface="Calibri" panose="020F0502020204030204" pitchFamily="34" charset="0"/>
              <a:buChar char="–"/>
            </a:pPr>
            <a:endParaRPr lang="it-IT" sz="1400" dirty="0"/>
          </a:p>
          <a:p>
            <a:pPr marL="285750" indent="-285750">
              <a:buFont typeface="Calibri" panose="020F0502020204030204" pitchFamily="34" charset="0"/>
              <a:buChar char="–"/>
            </a:pPr>
            <a:r>
              <a:rPr lang="it-IT" sz="1400" dirty="0" smtClean="0"/>
              <a:t>DP_C2M(1)</a:t>
            </a:r>
            <a:endParaRPr lang="it-IT" sz="1400" dirty="0"/>
          </a:p>
          <a:p>
            <a:pPr marL="285750" indent="-285750">
              <a:buFont typeface="Calibri" panose="020F0502020204030204" pitchFamily="34" charset="0"/>
              <a:buChar char="–"/>
            </a:pPr>
            <a:r>
              <a:rPr lang="it-IT" sz="1400" dirty="0" smtClean="0"/>
              <a:t>HOLD_DP_C2M(1)</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DP_C2M(2)</a:t>
            </a:r>
            <a:endParaRPr lang="it-IT" sz="1400" dirty="0"/>
          </a:p>
          <a:p>
            <a:pPr marL="285750" indent="-285750">
              <a:buFont typeface="Calibri" panose="020F0502020204030204" pitchFamily="34" charset="0"/>
              <a:buChar char="–"/>
            </a:pPr>
            <a:r>
              <a:rPr lang="it-IT" sz="1400" dirty="0" smtClean="0"/>
              <a:t>HOLD_DP_C2M(2)</a:t>
            </a:r>
            <a:endParaRPr lang="it-IT" sz="1400" dirty="0"/>
          </a:p>
          <a:p>
            <a:pPr marL="285750" indent="-285750">
              <a:buFont typeface="Calibri" panose="020F0502020204030204" pitchFamily="34" charset="0"/>
              <a:buChar char="–"/>
            </a:pPr>
            <a:endParaRPr lang="it-IT" sz="1400" dirty="0"/>
          </a:p>
          <a:p>
            <a:pPr marL="285750" indent="-285750">
              <a:buFont typeface="Calibri" panose="020F0502020204030204" pitchFamily="34" charset="0"/>
              <a:buChar char="–"/>
            </a:pPr>
            <a:r>
              <a:rPr lang="it-IT" sz="1400" dirty="0" smtClean="0"/>
              <a:t>DP_C2M(3)</a:t>
            </a:r>
            <a:endParaRPr lang="it-IT" sz="1400" dirty="0"/>
          </a:p>
          <a:p>
            <a:pPr marL="285750" indent="-285750">
              <a:buFont typeface="Calibri" panose="020F0502020204030204" pitchFamily="34" charset="0"/>
              <a:buChar char="–"/>
            </a:pPr>
            <a:r>
              <a:rPr lang="it-IT" sz="1400" dirty="0" smtClean="0"/>
              <a:t>HOLD_DP_C2M(3)</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DP_C2M(4)</a:t>
            </a:r>
            <a:endParaRPr lang="it-IT" sz="1400" dirty="0"/>
          </a:p>
          <a:p>
            <a:pPr marL="285750" indent="-285750">
              <a:buFont typeface="Calibri" panose="020F0502020204030204" pitchFamily="34" charset="0"/>
              <a:buChar char="–"/>
            </a:pPr>
            <a:r>
              <a:rPr lang="it-IT" sz="1400" dirty="0" smtClean="0"/>
              <a:t>HOLD_DP_C2M(4)</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DP_C2M(5)</a:t>
            </a:r>
            <a:endParaRPr lang="it-IT" sz="1400" dirty="0"/>
          </a:p>
          <a:p>
            <a:pPr marL="285750" indent="-285750">
              <a:buFont typeface="Calibri" panose="020F0502020204030204" pitchFamily="34" charset="0"/>
              <a:buChar char="–"/>
            </a:pPr>
            <a:r>
              <a:rPr lang="it-IT" sz="1400" dirty="0" smtClean="0"/>
              <a:t>HOLD_DP_C2M(5)</a:t>
            </a:r>
            <a:endParaRPr lang="it-IT" sz="1400" dirty="0"/>
          </a:p>
          <a:p>
            <a:endParaRPr lang="it-IT" sz="1400" dirty="0"/>
          </a:p>
        </p:txBody>
      </p:sp>
      <p:sp>
        <p:nvSpPr>
          <p:cNvPr id="20" name="CasellaDiTesto 19"/>
          <p:cNvSpPr txBox="1"/>
          <p:nvPr/>
        </p:nvSpPr>
        <p:spPr>
          <a:xfrm>
            <a:off x="6913468" y="1690689"/>
            <a:ext cx="2093819" cy="4185761"/>
          </a:xfrm>
          <a:prstGeom prst="rect">
            <a:avLst/>
          </a:prstGeom>
          <a:noFill/>
        </p:spPr>
        <p:txBody>
          <a:bodyPr wrap="square" rtlCol="0">
            <a:spAutoFit/>
          </a:bodyPr>
          <a:lstStyle/>
          <a:p>
            <a:pPr marL="285750" indent="-285750">
              <a:buFont typeface="Calibri" panose="020F0502020204030204" pitchFamily="34" charset="0"/>
              <a:buChar char="–"/>
            </a:pPr>
            <a:r>
              <a:rPr lang="it-IT" sz="1400" dirty="0" err="1" smtClean="0"/>
              <a:t>gtx_rxdata</a:t>
            </a:r>
            <a:r>
              <a:rPr lang="it-IT" sz="1400" dirty="0" smtClean="0"/>
              <a:t>(0)</a:t>
            </a:r>
          </a:p>
          <a:p>
            <a:pPr marL="285750" indent="-285750">
              <a:buFont typeface="Calibri" panose="020F0502020204030204" pitchFamily="34" charset="0"/>
              <a:buChar char="–"/>
            </a:pPr>
            <a:r>
              <a:rPr lang="it-IT" sz="1400" dirty="0" err="1" smtClean="0"/>
              <a:t>gtx_rxcharisk</a:t>
            </a:r>
            <a:r>
              <a:rPr lang="it-IT" sz="1400" dirty="0" smtClean="0"/>
              <a:t>(0</a:t>
            </a:r>
            <a:r>
              <a:rPr lang="it-IT" sz="1400" dirty="0"/>
              <a:t>)</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(1)</a:t>
            </a:r>
            <a:endParaRPr lang="it-IT" sz="1400" dirty="0"/>
          </a:p>
          <a:p>
            <a:pPr marL="285750" indent="-285750">
              <a:buFont typeface="Calibri" panose="020F0502020204030204" pitchFamily="34" charset="0"/>
              <a:buChar char="–"/>
            </a:pPr>
            <a:r>
              <a:rPr lang="it-IT" sz="1400" dirty="0" err="1" smtClean="0"/>
              <a:t>gtx_rxcharisk</a:t>
            </a:r>
            <a:r>
              <a:rPr lang="it-IT" sz="1400" dirty="0" smtClean="0"/>
              <a:t>(1)</a:t>
            </a:r>
            <a:endParaRPr lang="it-IT" sz="1400" dirty="0"/>
          </a:p>
          <a:p>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(2)</a:t>
            </a:r>
            <a:endParaRPr lang="it-IT" sz="1400" dirty="0"/>
          </a:p>
          <a:p>
            <a:pPr marL="285750" indent="-285750">
              <a:buFont typeface="Calibri" panose="020F0502020204030204" pitchFamily="34" charset="0"/>
              <a:buChar char="–"/>
            </a:pPr>
            <a:r>
              <a:rPr lang="it-IT" sz="1400" dirty="0" err="1" smtClean="0"/>
              <a:t>gtx_rxcharisk</a:t>
            </a:r>
            <a:r>
              <a:rPr lang="it-IT" sz="1400" dirty="0" smtClean="0"/>
              <a:t>(2)</a:t>
            </a:r>
            <a:endParaRPr lang="it-IT" sz="1400" dirty="0"/>
          </a:p>
          <a:p>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(3)</a:t>
            </a:r>
            <a:endParaRPr lang="it-IT" sz="1400" dirty="0"/>
          </a:p>
          <a:p>
            <a:pPr marL="285750" indent="-285750">
              <a:buFont typeface="Calibri" panose="020F0502020204030204" pitchFamily="34" charset="0"/>
              <a:buChar char="–"/>
            </a:pPr>
            <a:r>
              <a:rPr lang="it-IT" sz="1400" dirty="0" err="1" smtClean="0"/>
              <a:t>gtx_rxcharisk</a:t>
            </a:r>
            <a:r>
              <a:rPr lang="it-IT" sz="1400" dirty="0" smtClean="0"/>
              <a:t>(3)</a:t>
            </a:r>
            <a:endParaRPr lang="it-IT" sz="1400" dirty="0"/>
          </a:p>
          <a:p>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(4)</a:t>
            </a:r>
            <a:endParaRPr lang="it-IT" sz="1400" dirty="0"/>
          </a:p>
          <a:p>
            <a:pPr marL="285750" indent="-285750">
              <a:buFont typeface="Calibri" panose="020F0502020204030204" pitchFamily="34" charset="0"/>
              <a:buChar char="–"/>
            </a:pPr>
            <a:r>
              <a:rPr lang="it-IT" sz="1400" dirty="0" err="1" smtClean="0"/>
              <a:t>gtx_rxcharisk</a:t>
            </a:r>
            <a:r>
              <a:rPr lang="it-IT" sz="1400" dirty="0" smtClean="0"/>
              <a:t>(4)</a:t>
            </a:r>
            <a:endParaRPr lang="it-IT" sz="1400" dirty="0"/>
          </a:p>
          <a:p>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(5)</a:t>
            </a:r>
            <a:endParaRPr lang="it-IT" sz="1400" dirty="0"/>
          </a:p>
          <a:p>
            <a:pPr marL="285750" indent="-285750">
              <a:buFont typeface="Calibri" panose="020F0502020204030204" pitchFamily="34" charset="0"/>
              <a:buChar char="–"/>
            </a:pPr>
            <a:r>
              <a:rPr lang="it-IT" sz="1400" dirty="0" err="1" smtClean="0"/>
              <a:t>gtx_rxcharisk</a:t>
            </a:r>
            <a:r>
              <a:rPr lang="it-IT" sz="1400" dirty="0" smtClean="0"/>
              <a:t>(5)</a:t>
            </a:r>
            <a:endParaRPr lang="it-IT" sz="1400" dirty="0"/>
          </a:p>
          <a:p>
            <a:endParaRPr lang="it-IT" sz="1400" dirty="0" smtClean="0"/>
          </a:p>
          <a:p>
            <a:pPr marL="285750" indent="-285750">
              <a:buFont typeface="Calibri" panose="020F0502020204030204" pitchFamily="34" charset="0"/>
              <a:buChar char="–"/>
            </a:pPr>
            <a:r>
              <a:rPr lang="it-IT" sz="1400" dirty="0" err="1" smtClean="0"/>
              <a:t>ReadOnly</a:t>
            </a:r>
            <a:r>
              <a:rPr lang="it-IT" sz="1400" dirty="0" smtClean="0"/>
              <a:t> </a:t>
            </a:r>
            <a:r>
              <a:rPr lang="it-IT" sz="1400" dirty="0" err="1" smtClean="0"/>
              <a:t>Register</a:t>
            </a:r>
            <a:endParaRPr lang="it-IT" sz="1400" dirty="0"/>
          </a:p>
        </p:txBody>
      </p:sp>
      <p:sp>
        <p:nvSpPr>
          <p:cNvPr id="21" name="Rettangolo 20"/>
          <p:cNvSpPr/>
          <p:nvPr/>
        </p:nvSpPr>
        <p:spPr>
          <a:xfrm>
            <a:off x="3155443" y="1936375"/>
            <a:ext cx="2734369" cy="409452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Serial to </a:t>
            </a:r>
            <a:r>
              <a:rPr lang="it-IT" sz="2400" b="1" dirty="0" err="1">
                <a:solidFill>
                  <a:schemeClr val="tx1"/>
                </a:solidFill>
              </a:rPr>
              <a:t>parallel</a:t>
            </a:r>
            <a:r>
              <a:rPr lang="it-IT" sz="2400" b="1" dirty="0">
                <a:solidFill>
                  <a:schemeClr val="tx1"/>
                </a:solidFill>
              </a:rPr>
              <a:t> </a:t>
            </a:r>
            <a:r>
              <a:rPr lang="it-IT" sz="2400" b="1" dirty="0" err="1">
                <a:solidFill>
                  <a:schemeClr val="tx1"/>
                </a:solidFill>
              </a:rPr>
              <a:t>convert</a:t>
            </a:r>
            <a:endParaRPr lang="it-IT" sz="2400" b="1" dirty="0">
              <a:solidFill>
                <a:schemeClr val="tx1"/>
              </a:solidFill>
            </a:endParaRPr>
          </a:p>
        </p:txBody>
      </p:sp>
    </p:spTree>
    <p:extLst>
      <p:ext uri="{BB962C8B-B14F-4D97-AF65-F5344CB8AC3E}">
        <p14:creationId xmlns:p14="http://schemas.microsoft.com/office/powerpoint/2010/main" val="391890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277" y="187326"/>
            <a:ext cx="7886700" cy="1325563"/>
          </a:xfrm>
        </p:spPr>
        <p:txBody>
          <a:bodyPr>
            <a:normAutofit/>
          </a:bodyPr>
          <a:lstStyle/>
          <a:p>
            <a:pPr algn="ctr"/>
            <a:r>
              <a:rPr lang="it-IT" dirty="0" smtClean="0"/>
              <a:t>INTERFACE: Input HIT Manager </a:t>
            </a:r>
            <a:r>
              <a:rPr lang="it-IT" dirty="0" err="1" smtClean="0"/>
              <a:t>Block</a:t>
            </a:r>
            <a:r>
              <a:rPr lang="it-IT" dirty="0" smtClean="0"/>
              <a:t> </a:t>
            </a:r>
            <a:endParaRPr lang="it-IT" dirty="0"/>
          </a:p>
        </p:txBody>
      </p:sp>
      <p:sp>
        <p:nvSpPr>
          <p:cNvPr id="6" name="Parentesi graffa chiusa 5"/>
          <p:cNvSpPr/>
          <p:nvPr/>
        </p:nvSpPr>
        <p:spPr>
          <a:xfrm>
            <a:off x="1679168" y="1744408"/>
            <a:ext cx="1476275" cy="4320146"/>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Parentesi graffa chiusa 6"/>
          <p:cNvSpPr/>
          <p:nvPr/>
        </p:nvSpPr>
        <p:spPr>
          <a:xfrm rot="10800000">
            <a:off x="5997385" y="998926"/>
            <a:ext cx="1476275" cy="5693866"/>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CasellaDiTesto 19"/>
          <p:cNvSpPr txBox="1"/>
          <p:nvPr/>
        </p:nvSpPr>
        <p:spPr>
          <a:xfrm>
            <a:off x="7214973" y="998926"/>
            <a:ext cx="1778374" cy="5693866"/>
          </a:xfrm>
          <a:prstGeom prst="rect">
            <a:avLst/>
          </a:prstGeom>
          <a:noFill/>
        </p:spPr>
        <p:txBody>
          <a:bodyPr wrap="square" rtlCol="0">
            <a:spAutoFit/>
          </a:bodyPr>
          <a:lstStyle/>
          <a:p>
            <a:pPr marL="285750" indent="-285750">
              <a:buFont typeface="Calibri" panose="020F0502020204030204" pitchFamily="34" charset="0"/>
              <a:buChar char="–"/>
            </a:pPr>
            <a:r>
              <a:rPr lang="it-IT" sz="1400" dirty="0" err="1" smtClean="0"/>
              <a:t>HitToDo</a:t>
            </a:r>
            <a:r>
              <a:rPr lang="it-IT" sz="1400" dirty="0" smtClean="0"/>
              <a:t>(0)</a:t>
            </a:r>
          </a:p>
          <a:p>
            <a:pPr marL="285750" indent="-285750">
              <a:buFont typeface="Calibri" panose="020F0502020204030204" pitchFamily="34" charset="0"/>
              <a:buChar char="–"/>
            </a:pPr>
            <a:r>
              <a:rPr lang="it-IT" sz="1400" dirty="0" err="1" smtClean="0"/>
              <a:t>HitToDo_dv</a:t>
            </a:r>
            <a:r>
              <a:rPr lang="it-IT" sz="1400" dirty="0" smtClean="0"/>
              <a:t>(0)</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(1)</a:t>
            </a:r>
            <a:endParaRPr lang="it-IT" sz="1400" dirty="0"/>
          </a:p>
          <a:p>
            <a:pPr marL="285750" indent="-285750">
              <a:buFont typeface="Calibri" panose="020F0502020204030204" pitchFamily="34" charset="0"/>
              <a:buChar char="–"/>
            </a:pPr>
            <a:r>
              <a:rPr lang="it-IT" sz="1400" dirty="0" err="1" smtClean="0"/>
              <a:t>HitToDo_dv</a:t>
            </a:r>
            <a:r>
              <a:rPr lang="it-IT" sz="1400" dirty="0" smtClean="0"/>
              <a:t>(1)</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(2)</a:t>
            </a:r>
            <a:endParaRPr lang="it-IT" sz="1400" dirty="0"/>
          </a:p>
          <a:p>
            <a:pPr marL="285750" indent="-285750">
              <a:buFont typeface="Calibri" panose="020F0502020204030204" pitchFamily="34" charset="0"/>
              <a:buChar char="–"/>
            </a:pPr>
            <a:r>
              <a:rPr lang="it-IT" sz="1400" dirty="0" err="1" smtClean="0"/>
              <a:t>HitToDo_dv</a:t>
            </a:r>
            <a:r>
              <a:rPr lang="it-IT" sz="1400" dirty="0" smtClean="0"/>
              <a:t>(2)</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(3)</a:t>
            </a:r>
            <a:endParaRPr lang="it-IT" sz="1400" dirty="0"/>
          </a:p>
          <a:p>
            <a:pPr marL="285750" indent="-285750">
              <a:buFont typeface="Calibri" panose="020F0502020204030204" pitchFamily="34" charset="0"/>
              <a:buChar char="–"/>
            </a:pPr>
            <a:r>
              <a:rPr lang="it-IT" sz="1400" dirty="0" err="1" smtClean="0"/>
              <a:t>HitToDo_dv</a:t>
            </a:r>
            <a:r>
              <a:rPr lang="it-IT" sz="1400" dirty="0" smtClean="0"/>
              <a:t>(3)</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(4)</a:t>
            </a:r>
            <a:endParaRPr lang="it-IT" sz="1400" dirty="0"/>
          </a:p>
          <a:p>
            <a:pPr marL="285750" indent="-285750">
              <a:buFont typeface="Calibri" panose="020F0502020204030204" pitchFamily="34" charset="0"/>
              <a:buChar char="–"/>
            </a:pPr>
            <a:r>
              <a:rPr lang="it-IT" sz="1400" dirty="0" err="1" smtClean="0"/>
              <a:t>HitToDo_dv</a:t>
            </a:r>
            <a:r>
              <a:rPr lang="it-IT" sz="1400" dirty="0" smtClean="0"/>
              <a:t>(4)</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(5)</a:t>
            </a:r>
            <a:endParaRPr lang="it-IT" sz="1400" dirty="0"/>
          </a:p>
          <a:p>
            <a:pPr marL="285750" indent="-285750">
              <a:buFont typeface="Calibri" panose="020F0502020204030204" pitchFamily="34" charset="0"/>
              <a:buChar char="–"/>
            </a:pPr>
            <a:r>
              <a:rPr lang="it-IT" sz="1400" dirty="0" err="1" smtClean="0"/>
              <a:t>HitToDo_dv</a:t>
            </a:r>
            <a:r>
              <a:rPr lang="it-IT" sz="1400" dirty="0" smtClean="0"/>
              <a:t>(5)</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(6)</a:t>
            </a:r>
            <a:endParaRPr lang="it-IT" sz="1400" dirty="0"/>
          </a:p>
          <a:p>
            <a:pPr marL="285750" indent="-285750">
              <a:buFont typeface="Calibri" panose="020F0502020204030204" pitchFamily="34" charset="0"/>
              <a:buChar char="–"/>
            </a:pPr>
            <a:r>
              <a:rPr lang="it-IT" sz="1400" dirty="0" err="1" smtClean="0"/>
              <a:t>HitToDo_dv</a:t>
            </a:r>
            <a:r>
              <a:rPr lang="it-IT" sz="1400" dirty="0" smtClean="0"/>
              <a:t>(6)</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(7)</a:t>
            </a:r>
            <a:endParaRPr lang="it-IT" sz="1400" dirty="0"/>
          </a:p>
          <a:p>
            <a:pPr marL="285750" indent="-285750">
              <a:buFont typeface="Calibri" panose="020F0502020204030204" pitchFamily="34" charset="0"/>
              <a:buChar char="–"/>
            </a:pPr>
            <a:r>
              <a:rPr lang="it-IT" sz="1400" dirty="0" err="1" smtClean="0"/>
              <a:t>HitToDo_dv</a:t>
            </a:r>
            <a:r>
              <a:rPr lang="it-IT" sz="1400" dirty="0" smtClean="0"/>
              <a:t>(7)</a:t>
            </a:r>
            <a:endParaRPr lang="it-IT" sz="1400" dirty="0"/>
          </a:p>
          <a:p>
            <a:pPr marL="285750" indent="-285750">
              <a:buFont typeface="Calibri" panose="020F0502020204030204" pitchFamily="34" charset="0"/>
              <a:buChar char="–"/>
            </a:pPr>
            <a:endParaRPr lang="it-IT" sz="1400" dirty="0"/>
          </a:p>
          <a:p>
            <a:pPr marL="285750" indent="-285750">
              <a:buFont typeface="Calibri" panose="020F0502020204030204" pitchFamily="34" charset="0"/>
              <a:buChar char="–"/>
            </a:pPr>
            <a:r>
              <a:rPr lang="it-IT" sz="1400" dirty="0" err="1" smtClean="0"/>
              <a:t>EndEvent</a:t>
            </a:r>
            <a:r>
              <a:rPr lang="it-IT" sz="1400" dirty="0" smtClean="0"/>
              <a:t> </a:t>
            </a:r>
          </a:p>
          <a:p>
            <a:pPr marL="285750" indent="-285750">
              <a:buFont typeface="Calibri" panose="020F0502020204030204" pitchFamily="34" charset="0"/>
              <a:buChar char="–"/>
            </a:pPr>
            <a:r>
              <a:rPr lang="it-IT" sz="1400" dirty="0" err="1" smtClean="0"/>
              <a:t>FSM_Control_Sig</a:t>
            </a:r>
            <a:endParaRPr lang="it-IT" sz="1400" dirty="0"/>
          </a:p>
        </p:txBody>
      </p:sp>
      <p:sp>
        <p:nvSpPr>
          <p:cNvPr id="21" name="Rettangolo 20"/>
          <p:cNvSpPr/>
          <p:nvPr/>
        </p:nvSpPr>
        <p:spPr>
          <a:xfrm>
            <a:off x="3155443" y="1936375"/>
            <a:ext cx="2734369" cy="409452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Input </a:t>
            </a:r>
          </a:p>
          <a:p>
            <a:pPr algn="ctr"/>
            <a:r>
              <a:rPr lang="it-IT" b="1" dirty="0" smtClean="0">
                <a:solidFill>
                  <a:schemeClr val="tx1"/>
                </a:solidFill>
              </a:rPr>
              <a:t>HIT</a:t>
            </a:r>
          </a:p>
          <a:p>
            <a:pPr algn="ctr"/>
            <a:r>
              <a:rPr lang="it-IT" b="1" dirty="0" smtClean="0">
                <a:solidFill>
                  <a:schemeClr val="tx1"/>
                </a:solidFill>
              </a:rPr>
              <a:t>Manager </a:t>
            </a:r>
            <a:r>
              <a:rPr lang="it-IT" b="1" dirty="0" err="1" smtClean="0">
                <a:solidFill>
                  <a:schemeClr val="tx1"/>
                </a:solidFill>
              </a:rPr>
              <a:t>Block</a:t>
            </a:r>
            <a:endParaRPr lang="it-IT" b="1" dirty="0">
              <a:solidFill>
                <a:schemeClr val="tx1"/>
              </a:solidFill>
            </a:endParaRPr>
          </a:p>
        </p:txBody>
      </p:sp>
      <p:sp>
        <p:nvSpPr>
          <p:cNvPr id="9" name="CasellaDiTesto 8"/>
          <p:cNvSpPr txBox="1"/>
          <p:nvPr/>
        </p:nvSpPr>
        <p:spPr>
          <a:xfrm>
            <a:off x="524684" y="1829555"/>
            <a:ext cx="2093819" cy="4185761"/>
          </a:xfrm>
          <a:prstGeom prst="rect">
            <a:avLst/>
          </a:prstGeom>
          <a:noFill/>
        </p:spPr>
        <p:txBody>
          <a:bodyPr wrap="square" rtlCol="0">
            <a:spAutoFit/>
          </a:bodyPr>
          <a:lstStyle/>
          <a:p>
            <a:pPr marL="285750" indent="-285750">
              <a:buFont typeface="Calibri" panose="020F0502020204030204" pitchFamily="34" charset="0"/>
              <a:buChar char="–"/>
            </a:pPr>
            <a:r>
              <a:rPr lang="it-IT" sz="1400" dirty="0" err="1" smtClean="0"/>
              <a:t>gtx_rxdata</a:t>
            </a:r>
            <a:r>
              <a:rPr lang="it-IT" sz="1400" dirty="0" smtClean="0"/>
              <a:t>(0)</a:t>
            </a:r>
          </a:p>
          <a:p>
            <a:pPr marL="285750" indent="-285750">
              <a:buFont typeface="Calibri" panose="020F0502020204030204" pitchFamily="34" charset="0"/>
              <a:buChar char="–"/>
            </a:pPr>
            <a:r>
              <a:rPr lang="it-IT" sz="1400" dirty="0" err="1" smtClean="0"/>
              <a:t>gtx_rxcharisk</a:t>
            </a:r>
            <a:r>
              <a:rPr lang="it-IT" sz="1400" dirty="0" smtClean="0"/>
              <a:t>(0</a:t>
            </a:r>
            <a:r>
              <a:rPr lang="it-IT" sz="1400" dirty="0"/>
              <a:t>)</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(1)</a:t>
            </a:r>
            <a:endParaRPr lang="it-IT" sz="1400" dirty="0"/>
          </a:p>
          <a:p>
            <a:pPr marL="285750" indent="-285750">
              <a:buFont typeface="Calibri" panose="020F0502020204030204" pitchFamily="34" charset="0"/>
              <a:buChar char="–"/>
            </a:pPr>
            <a:r>
              <a:rPr lang="it-IT" sz="1400" dirty="0" err="1" smtClean="0"/>
              <a:t>gtx_rxcharisk</a:t>
            </a:r>
            <a:r>
              <a:rPr lang="it-IT" sz="1400" dirty="0" smtClean="0"/>
              <a:t>(1)</a:t>
            </a:r>
            <a:endParaRPr lang="it-IT" sz="1400" dirty="0"/>
          </a:p>
          <a:p>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(2)</a:t>
            </a:r>
            <a:endParaRPr lang="it-IT" sz="1400" dirty="0"/>
          </a:p>
          <a:p>
            <a:pPr marL="285750" indent="-285750">
              <a:buFont typeface="Calibri" panose="020F0502020204030204" pitchFamily="34" charset="0"/>
              <a:buChar char="–"/>
            </a:pPr>
            <a:r>
              <a:rPr lang="it-IT" sz="1400" dirty="0" err="1" smtClean="0"/>
              <a:t>gtx_rxcharisk</a:t>
            </a:r>
            <a:r>
              <a:rPr lang="it-IT" sz="1400" dirty="0" smtClean="0"/>
              <a:t>(2)</a:t>
            </a:r>
            <a:endParaRPr lang="it-IT" sz="1400" dirty="0"/>
          </a:p>
          <a:p>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(3)</a:t>
            </a:r>
            <a:endParaRPr lang="it-IT" sz="1400" dirty="0"/>
          </a:p>
          <a:p>
            <a:pPr marL="285750" indent="-285750">
              <a:buFont typeface="Calibri" panose="020F0502020204030204" pitchFamily="34" charset="0"/>
              <a:buChar char="–"/>
            </a:pPr>
            <a:r>
              <a:rPr lang="it-IT" sz="1400" dirty="0" err="1" smtClean="0"/>
              <a:t>gtx_rxcharisk</a:t>
            </a:r>
            <a:r>
              <a:rPr lang="it-IT" sz="1400" dirty="0" smtClean="0"/>
              <a:t>(3)</a:t>
            </a:r>
            <a:endParaRPr lang="it-IT" sz="1400" dirty="0"/>
          </a:p>
          <a:p>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(4)</a:t>
            </a:r>
            <a:endParaRPr lang="it-IT" sz="1400" dirty="0"/>
          </a:p>
          <a:p>
            <a:pPr marL="285750" indent="-285750">
              <a:buFont typeface="Calibri" panose="020F0502020204030204" pitchFamily="34" charset="0"/>
              <a:buChar char="–"/>
            </a:pPr>
            <a:r>
              <a:rPr lang="it-IT" sz="1400" dirty="0" err="1" smtClean="0"/>
              <a:t>gtx_rxcharisk</a:t>
            </a:r>
            <a:r>
              <a:rPr lang="it-IT" sz="1400" dirty="0" smtClean="0"/>
              <a:t>(4)</a:t>
            </a:r>
            <a:endParaRPr lang="it-IT" sz="1400" dirty="0"/>
          </a:p>
          <a:p>
            <a:endParaRPr lang="it-IT" sz="1400" dirty="0" smtClean="0"/>
          </a:p>
          <a:p>
            <a:pPr marL="285750" indent="-285750">
              <a:buFont typeface="Calibri" panose="020F0502020204030204" pitchFamily="34" charset="0"/>
              <a:buChar char="–"/>
            </a:pPr>
            <a:r>
              <a:rPr lang="it-IT" sz="1400" dirty="0" err="1" smtClean="0"/>
              <a:t>gtx_rxdata</a:t>
            </a:r>
            <a:r>
              <a:rPr lang="it-IT" sz="1400" dirty="0" smtClean="0"/>
              <a:t>(5)</a:t>
            </a:r>
            <a:endParaRPr lang="it-IT" sz="1400" dirty="0"/>
          </a:p>
          <a:p>
            <a:pPr marL="285750" indent="-285750">
              <a:buFont typeface="Calibri" panose="020F0502020204030204" pitchFamily="34" charset="0"/>
              <a:buChar char="–"/>
            </a:pPr>
            <a:r>
              <a:rPr lang="it-IT" sz="1400" dirty="0" err="1" smtClean="0"/>
              <a:t>gtx_rxcharisk</a:t>
            </a:r>
            <a:r>
              <a:rPr lang="it-IT" sz="1400" dirty="0" smtClean="0"/>
              <a:t>(5)</a:t>
            </a:r>
            <a:endParaRPr lang="it-IT" sz="1400" dirty="0"/>
          </a:p>
          <a:p>
            <a:endParaRPr lang="it-IT" sz="1400" dirty="0" smtClean="0"/>
          </a:p>
          <a:p>
            <a:pPr marL="285750" indent="-285750">
              <a:buFont typeface="Calibri" panose="020F0502020204030204" pitchFamily="34" charset="0"/>
              <a:buChar char="–"/>
            </a:pPr>
            <a:r>
              <a:rPr lang="it-IT" sz="1400" dirty="0" err="1" smtClean="0"/>
              <a:t>ReadOnly</a:t>
            </a:r>
            <a:r>
              <a:rPr lang="it-IT" sz="1400" dirty="0" smtClean="0"/>
              <a:t> </a:t>
            </a:r>
            <a:r>
              <a:rPr lang="it-IT" sz="1400" dirty="0" err="1" smtClean="0"/>
              <a:t>Register</a:t>
            </a:r>
            <a:endParaRPr lang="it-IT" sz="1400" dirty="0"/>
          </a:p>
        </p:txBody>
      </p:sp>
    </p:spTree>
    <p:extLst>
      <p:ext uri="{BB962C8B-B14F-4D97-AF65-F5344CB8AC3E}">
        <p14:creationId xmlns:p14="http://schemas.microsoft.com/office/powerpoint/2010/main" val="21431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6250" y="46104"/>
            <a:ext cx="8426450" cy="1325563"/>
          </a:xfrm>
        </p:spPr>
        <p:txBody>
          <a:bodyPr>
            <a:normAutofit fontScale="90000"/>
          </a:bodyPr>
          <a:lstStyle/>
          <a:p>
            <a:pPr algn="ctr"/>
            <a:r>
              <a:rPr lang="it-IT" dirty="0" smtClean="0"/>
              <a:t>INTERFACE: </a:t>
            </a:r>
            <a:r>
              <a:rPr lang="en-US" dirty="0"/>
              <a:t>Data </a:t>
            </a:r>
            <a:r>
              <a:rPr lang="en-US" dirty="0" err="1" smtClean="0"/>
              <a:t>Organizer+Track</a:t>
            </a:r>
            <a:r>
              <a:rPr lang="en-US" dirty="0" smtClean="0"/>
              <a:t> </a:t>
            </a:r>
            <a:r>
              <a:rPr lang="en-US" dirty="0"/>
              <a:t>Fitting</a:t>
            </a:r>
            <a:br>
              <a:rPr lang="en-US" dirty="0"/>
            </a:br>
            <a:r>
              <a:rPr lang="en-US" dirty="0"/>
              <a:t>Block</a:t>
            </a:r>
          </a:p>
        </p:txBody>
      </p:sp>
      <p:sp>
        <p:nvSpPr>
          <p:cNvPr id="6" name="Parentesi graffa chiusa 5"/>
          <p:cNvSpPr/>
          <p:nvPr/>
        </p:nvSpPr>
        <p:spPr>
          <a:xfrm>
            <a:off x="1679168" y="998926"/>
            <a:ext cx="1476275" cy="5693866"/>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Parentesi graffa chiusa 6"/>
          <p:cNvSpPr/>
          <p:nvPr/>
        </p:nvSpPr>
        <p:spPr>
          <a:xfrm rot="10800000">
            <a:off x="5997385" y="998926"/>
            <a:ext cx="1476275" cy="5693866"/>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CasellaDiTesto 19"/>
          <p:cNvSpPr txBox="1"/>
          <p:nvPr/>
        </p:nvSpPr>
        <p:spPr>
          <a:xfrm>
            <a:off x="7214973" y="998926"/>
            <a:ext cx="1778374" cy="5693866"/>
          </a:xfrm>
          <a:prstGeom prst="rect">
            <a:avLst/>
          </a:prstGeom>
          <a:noFill/>
        </p:spPr>
        <p:txBody>
          <a:bodyPr wrap="square" rtlCol="0">
            <a:spAutoFit/>
          </a:bodyPr>
          <a:lstStyle/>
          <a:p>
            <a:pPr marL="285750" indent="-285750">
              <a:buFont typeface="Calibri" panose="020F0502020204030204" pitchFamily="34" charset="0"/>
              <a:buChar char="–"/>
            </a:pPr>
            <a:r>
              <a:rPr lang="it-IT" sz="1400" dirty="0" smtClean="0"/>
              <a:t>SSID(0)</a:t>
            </a:r>
          </a:p>
          <a:p>
            <a:pPr marL="285750" indent="-285750">
              <a:buFont typeface="Calibri" panose="020F0502020204030204" pitchFamily="34" charset="0"/>
              <a:buChar char="–"/>
            </a:pPr>
            <a:r>
              <a:rPr lang="it-IT" sz="1400" dirty="0" err="1"/>
              <a:t>SSID_dv</a:t>
            </a:r>
            <a:r>
              <a:rPr lang="it-IT" sz="1400" dirty="0"/>
              <a:t>(0</a:t>
            </a:r>
            <a:r>
              <a:rPr lang="it-IT" sz="1400" dirty="0" smtClean="0"/>
              <a:t>)</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SSID(1)</a:t>
            </a:r>
            <a:endParaRPr lang="it-IT" sz="1400" dirty="0"/>
          </a:p>
          <a:p>
            <a:pPr marL="285750" indent="-285750">
              <a:buFont typeface="Calibri" panose="020F0502020204030204" pitchFamily="34" charset="0"/>
              <a:buChar char="–"/>
            </a:pPr>
            <a:r>
              <a:rPr lang="it-IT" sz="1400" dirty="0" err="1" smtClean="0"/>
              <a:t>SSID_dv</a:t>
            </a:r>
            <a:r>
              <a:rPr lang="it-IT" sz="1400" dirty="0" smtClean="0"/>
              <a:t>(1)</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SSID(2)</a:t>
            </a:r>
            <a:endParaRPr lang="it-IT" sz="1400" dirty="0"/>
          </a:p>
          <a:p>
            <a:pPr marL="285750" indent="-285750">
              <a:buFont typeface="Calibri" panose="020F0502020204030204" pitchFamily="34" charset="0"/>
              <a:buChar char="–"/>
            </a:pPr>
            <a:r>
              <a:rPr lang="it-IT" sz="1400" dirty="0" err="1" smtClean="0"/>
              <a:t>SSID_dv</a:t>
            </a:r>
            <a:r>
              <a:rPr lang="it-IT" sz="1400" dirty="0" smtClean="0"/>
              <a:t>(2)</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SSID(3)</a:t>
            </a:r>
            <a:endParaRPr lang="it-IT" sz="1400" dirty="0"/>
          </a:p>
          <a:p>
            <a:pPr marL="285750" indent="-285750">
              <a:buFont typeface="Calibri" panose="020F0502020204030204" pitchFamily="34" charset="0"/>
              <a:buChar char="–"/>
            </a:pPr>
            <a:r>
              <a:rPr lang="it-IT" sz="1400" dirty="0" err="1" smtClean="0"/>
              <a:t>SSID_dv</a:t>
            </a:r>
            <a:r>
              <a:rPr lang="it-IT" sz="1400" dirty="0" smtClean="0"/>
              <a:t>(3)</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SSID(4)</a:t>
            </a:r>
            <a:endParaRPr lang="it-IT" sz="1400" dirty="0"/>
          </a:p>
          <a:p>
            <a:pPr marL="285750" indent="-285750">
              <a:buFont typeface="Calibri" panose="020F0502020204030204" pitchFamily="34" charset="0"/>
              <a:buChar char="–"/>
            </a:pPr>
            <a:r>
              <a:rPr lang="it-IT" sz="1400" dirty="0" err="1" smtClean="0"/>
              <a:t>SSID_dv</a:t>
            </a:r>
            <a:r>
              <a:rPr lang="it-IT" sz="1400" dirty="0" smtClean="0"/>
              <a:t>(4)</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SSID(5)</a:t>
            </a:r>
            <a:endParaRPr lang="it-IT" sz="1400" dirty="0"/>
          </a:p>
          <a:p>
            <a:pPr marL="285750" indent="-285750">
              <a:buFont typeface="Calibri" panose="020F0502020204030204" pitchFamily="34" charset="0"/>
              <a:buChar char="–"/>
            </a:pPr>
            <a:r>
              <a:rPr lang="it-IT" sz="1400" dirty="0" err="1" smtClean="0"/>
              <a:t>SSID_dv</a:t>
            </a:r>
            <a:r>
              <a:rPr lang="it-IT" sz="1400" dirty="0" smtClean="0"/>
              <a:t>(5)</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SSID(6)</a:t>
            </a:r>
            <a:endParaRPr lang="it-IT" sz="1400" dirty="0"/>
          </a:p>
          <a:p>
            <a:pPr marL="285750" indent="-285750">
              <a:buFont typeface="Calibri" panose="020F0502020204030204" pitchFamily="34" charset="0"/>
              <a:buChar char="–"/>
            </a:pPr>
            <a:r>
              <a:rPr lang="it-IT" sz="1400" dirty="0" err="1" smtClean="0"/>
              <a:t>SSID_dv</a:t>
            </a:r>
            <a:r>
              <a:rPr lang="it-IT" sz="1400" dirty="0" smtClean="0"/>
              <a:t>(6)</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SSID(7)</a:t>
            </a:r>
            <a:endParaRPr lang="it-IT" sz="1400" dirty="0"/>
          </a:p>
          <a:p>
            <a:pPr marL="285750" indent="-285750">
              <a:buFont typeface="Calibri" panose="020F0502020204030204" pitchFamily="34" charset="0"/>
              <a:buChar char="–"/>
            </a:pPr>
            <a:r>
              <a:rPr lang="it-IT" sz="1400" dirty="0" err="1" smtClean="0"/>
              <a:t>SSID_dv</a:t>
            </a:r>
            <a:r>
              <a:rPr lang="it-IT" sz="1400" dirty="0" smtClean="0"/>
              <a:t>(7)</a:t>
            </a:r>
            <a:endParaRPr lang="it-IT" sz="1400" dirty="0"/>
          </a:p>
          <a:p>
            <a:pPr marL="285750" indent="-285750">
              <a:buFont typeface="Calibri" panose="020F0502020204030204" pitchFamily="34" charset="0"/>
              <a:buChar char="–"/>
            </a:pPr>
            <a:endParaRPr lang="it-IT" sz="1400" dirty="0"/>
          </a:p>
          <a:p>
            <a:pPr marL="285750" indent="-285750">
              <a:buFont typeface="Calibri" panose="020F0502020204030204" pitchFamily="34" charset="0"/>
              <a:buChar char="–"/>
            </a:pPr>
            <a:r>
              <a:rPr lang="it-IT" sz="1400" dirty="0" err="1" smtClean="0"/>
              <a:t>EndEvent</a:t>
            </a:r>
            <a:r>
              <a:rPr lang="it-IT" sz="1400" dirty="0" smtClean="0"/>
              <a:t> </a:t>
            </a:r>
          </a:p>
          <a:p>
            <a:pPr marL="285750" indent="-285750">
              <a:buFont typeface="Calibri" panose="020F0502020204030204" pitchFamily="34" charset="0"/>
              <a:buChar char="–"/>
            </a:pPr>
            <a:r>
              <a:rPr lang="it-IT" sz="1400" dirty="0" err="1" smtClean="0"/>
              <a:t>FSM_Control_Sig</a:t>
            </a:r>
            <a:endParaRPr lang="it-IT" sz="1400" dirty="0"/>
          </a:p>
        </p:txBody>
      </p:sp>
      <p:sp>
        <p:nvSpPr>
          <p:cNvPr id="21" name="Rettangolo 20"/>
          <p:cNvSpPr/>
          <p:nvPr/>
        </p:nvSpPr>
        <p:spPr>
          <a:xfrm>
            <a:off x="3155443" y="1936375"/>
            <a:ext cx="2734369" cy="40945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 Organizer</a:t>
            </a:r>
          </a:p>
          <a:p>
            <a:pPr algn="ctr"/>
            <a:r>
              <a:rPr lang="en-US" b="1" dirty="0">
                <a:solidFill>
                  <a:schemeClr val="tx1"/>
                </a:solidFill>
              </a:rPr>
              <a:t>+</a:t>
            </a:r>
          </a:p>
          <a:p>
            <a:pPr algn="ctr"/>
            <a:r>
              <a:rPr lang="en-US" b="1" dirty="0">
                <a:solidFill>
                  <a:schemeClr val="tx1"/>
                </a:solidFill>
              </a:rPr>
              <a:t>Track Fitting</a:t>
            </a:r>
          </a:p>
          <a:p>
            <a:pPr algn="ctr"/>
            <a:r>
              <a:rPr lang="en-US" b="1" dirty="0">
                <a:solidFill>
                  <a:schemeClr val="tx1"/>
                </a:solidFill>
              </a:rPr>
              <a:t>Block</a:t>
            </a:r>
          </a:p>
        </p:txBody>
      </p:sp>
      <p:sp>
        <p:nvSpPr>
          <p:cNvPr id="10" name="CasellaDiTesto 9"/>
          <p:cNvSpPr txBox="1"/>
          <p:nvPr/>
        </p:nvSpPr>
        <p:spPr>
          <a:xfrm>
            <a:off x="181187" y="998926"/>
            <a:ext cx="1778374" cy="5693866"/>
          </a:xfrm>
          <a:prstGeom prst="rect">
            <a:avLst/>
          </a:prstGeom>
          <a:noFill/>
        </p:spPr>
        <p:txBody>
          <a:bodyPr wrap="square" rtlCol="0">
            <a:spAutoFit/>
          </a:bodyPr>
          <a:lstStyle/>
          <a:p>
            <a:pPr marL="285750" indent="-285750">
              <a:buFont typeface="Calibri" panose="020F0502020204030204" pitchFamily="34" charset="0"/>
              <a:buChar char="–"/>
            </a:pPr>
            <a:r>
              <a:rPr lang="it-IT" sz="1400" dirty="0" err="1" smtClean="0"/>
              <a:t>HitToDo</a:t>
            </a:r>
            <a:r>
              <a:rPr lang="it-IT" sz="1400" dirty="0" smtClean="0"/>
              <a:t>(0)</a:t>
            </a:r>
          </a:p>
          <a:p>
            <a:pPr marL="285750" indent="-285750">
              <a:buFont typeface="Calibri" panose="020F0502020204030204" pitchFamily="34" charset="0"/>
              <a:buChar char="–"/>
            </a:pPr>
            <a:r>
              <a:rPr lang="it-IT" sz="1400" dirty="0" err="1" smtClean="0"/>
              <a:t>HitToDo_dv</a:t>
            </a:r>
            <a:r>
              <a:rPr lang="it-IT" sz="1400" dirty="0" smtClean="0"/>
              <a:t>(0)</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(1)</a:t>
            </a:r>
            <a:endParaRPr lang="it-IT" sz="1400" dirty="0"/>
          </a:p>
          <a:p>
            <a:pPr marL="285750" indent="-285750">
              <a:buFont typeface="Calibri" panose="020F0502020204030204" pitchFamily="34" charset="0"/>
              <a:buChar char="–"/>
            </a:pPr>
            <a:r>
              <a:rPr lang="it-IT" sz="1400" dirty="0" err="1" smtClean="0"/>
              <a:t>HitToDo_dv</a:t>
            </a:r>
            <a:r>
              <a:rPr lang="it-IT" sz="1400" dirty="0" smtClean="0"/>
              <a:t>(1)</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(2)</a:t>
            </a:r>
            <a:endParaRPr lang="it-IT" sz="1400" dirty="0"/>
          </a:p>
          <a:p>
            <a:pPr marL="285750" indent="-285750">
              <a:buFont typeface="Calibri" panose="020F0502020204030204" pitchFamily="34" charset="0"/>
              <a:buChar char="–"/>
            </a:pPr>
            <a:r>
              <a:rPr lang="it-IT" sz="1400" dirty="0" err="1" smtClean="0"/>
              <a:t>HitToDo_dv</a:t>
            </a:r>
            <a:r>
              <a:rPr lang="it-IT" sz="1400" dirty="0" smtClean="0"/>
              <a:t>(2)</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(3)</a:t>
            </a:r>
            <a:endParaRPr lang="it-IT" sz="1400" dirty="0"/>
          </a:p>
          <a:p>
            <a:pPr marL="285750" indent="-285750">
              <a:buFont typeface="Calibri" panose="020F0502020204030204" pitchFamily="34" charset="0"/>
              <a:buChar char="–"/>
            </a:pPr>
            <a:r>
              <a:rPr lang="it-IT" sz="1400" dirty="0" err="1" smtClean="0"/>
              <a:t>HitToDo_dv</a:t>
            </a:r>
            <a:r>
              <a:rPr lang="it-IT" sz="1400" dirty="0" smtClean="0"/>
              <a:t>(3)</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(4)</a:t>
            </a:r>
            <a:endParaRPr lang="it-IT" sz="1400" dirty="0"/>
          </a:p>
          <a:p>
            <a:pPr marL="285750" indent="-285750">
              <a:buFont typeface="Calibri" panose="020F0502020204030204" pitchFamily="34" charset="0"/>
              <a:buChar char="–"/>
            </a:pPr>
            <a:r>
              <a:rPr lang="it-IT" sz="1400" dirty="0" err="1" smtClean="0"/>
              <a:t>HitToDo_dv</a:t>
            </a:r>
            <a:r>
              <a:rPr lang="it-IT" sz="1400" dirty="0" smtClean="0"/>
              <a:t>(4)</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(5)</a:t>
            </a:r>
            <a:endParaRPr lang="it-IT" sz="1400" dirty="0"/>
          </a:p>
          <a:p>
            <a:pPr marL="285750" indent="-285750">
              <a:buFont typeface="Calibri" panose="020F0502020204030204" pitchFamily="34" charset="0"/>
              <a:buChar char="–"/>
            </a:pPr>
            <a:r>
              <a:rPr lang="it-IT" sz="1400" dirty="0" err="1" smtClean="0"/>
              <a:t>HitToDo_dv</a:t>
            </a:r>
            <a:r>
              <a:rPr lang="it-IT" sz="1400" dirty="0" smtClean="0"/>
              <a:t>(5)</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(6)</a:t>
            </a:r>
            <a:endParaRPr lang="it-IT" sz="1400" dirty="0"/>
          </a:p>
          <a:p>
            <a:pPr marL="285750" indent="-285750">
              <a:buFont typeface="Calibri" panose="020F0502020204030204" pitchFamily="34" charset="0"/>
              <a:buChar char="–"/>
            </a:pPr>
            <a:r>
              <a:rPr lang="it-IT" sz="1400" dirty="0" err="1" smtClean="0"/>
              <a:t>HitToDo_dv</a:t>
            </a:r>
            <a:r>
              <a:rPr lang="it-IT" sz="1400" dirty="0" smtClean="0"/>
              <a:t>(6)</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HitToDo</a:t>
            </a:r>
            <a:r>
              <a:rPr lang="it-IT" sz="1400" dirty="0" smtClean="0"/>
              <a:t>(7)</a:t>
            </a:r>
            <a:endParaRPr lang="it-IT" sz="1400" dirty="0"/>
          </a:p>
          <a:p>
            <a:pPr marL="285750" indent="-285750">
              <a:buFont typeface="Calibri" panose="020F0502020204030204" pitchFamily="34" charset="0"/>
              <a:buChar char="–"/>
            </a:pPr>
            <a:r>
              <a:rPr lang="it-IT" sz="1400" dirty="0" err="1" smtClean="0"/>
              <a:t>HitToDo_dv</a:t>
            </a:r>
            <a:r>
              <a:rPr lang="it-IT" sz="1400" dirty="0" smtClean="0"/>
              <a:t>(7)</a:t>
            </a:r>
            <a:endParaRPr lang="it-IT" sz="1400" dirty="0"/>
          </a:p>
          <a:p>
            <a:pPr marL="285750" indent="-285750">
              <a:buFont typeface="Calibri" panose="020F0502020204030204" pitchFamily="34" charset="0"/>
              <a:buChar char="–"/>
            </a:pPr>
            <a:endParaRPr lang="it-IT" sz="1400" dirty="0"/>
          </a:p>
          <a:p>
            <a:pPr marL="285750" indent="-285750">
              <a:buFont typeface="Calibri" panose="020F0502020204030204" pitchFamily="34" charset="0"/>
              <a:buChar char="–"/>
            </a:pPr>
            <a:r>
              <a:rPr lang="it-IT" sz="1400" dirty="0" err="1" smtClean="0"/>
              <a:t>EndEvent</a:t>
            </a:r>
            <a:r>
              <a:rPr lang="it-IT" sz="1400" dirty="0" smtClean="0"/>
              <a:t> </a:t>
            </a:r>
          </a:p>
          <a:p>
            <a:pPr marL="285750" indent="-285750">
              <a:buFont typeface="Calibri" panose="020F0502020204030204" pitchFamily="34" charset="0"/>
              <a:buChar char="–"/>
            </a:pPr>
            <a:r>
              <a:rPr lang="it-IT" sz="1400" dirty="0" err="1" smtClean="0"/>
              <a:t>FSM_Control_Sig</a:t>
            </a:r>
            <a:endParaRPr lang="it-IT" sz="1400" dirty="0"/>
          </a:p>
        </p:txBody>
      </p:sp>
    </p:spTree>
    <p:extLst>
      <p:ext uri="{BB962C8B-B14F-4D97-AF65-F5344CB8AC3E}">
        <p14:creationId xmlns:p14="http://schemas.microsoft.com/office/powerpoint/2010/main" val="244274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277" y="187326"/>
            <a:ext cx="7886700" cy="1325563"/>
          </a:xfrm>
        </p:spPr>
        <p:txBody>
          <a:bodyPr>
            <a:normAutofit/>
          </a:bodyPr>
          <a:lstStyle/>
          <a:p>
            <a:pPr algn="ctr"/>
            <a:r>
              <a:rPr lang="it-IT" dirty="0" smtClean="0"/>
              <a:t>INTERFACE: Input HIT Manager </a:t>
            </a:r>
            <a:r>
              <a:rPr lang="it-IT" dirty="0" err="1" smtClean="0"/>
              <a:t>Block</a:t>
            </a:r>
            <a:r>
              <a:rPr lang="it-IT" dirty="0" smtClean="0"/>
              <a:t> </a:t>
            </a:r>
            <a:endParaRPr lang="it-IT" dirty="0"/>
          </a:p>
        </p:txBody>
      </p:sp>
      <p:sp>
        <p:nvSpPr>
          <p:cNvPr id="6" name="Parentesi graffa chiusa 5"/>
          <p:cNvSpPr/>
          <p:nvPr/>
        </p:nvSpPr>
        <p:spPr>
          <a:xfrm>
            <a:off x="1679168" y="850107"/>
            <a:ext cx="1476275" cy="5842685"/>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Parentesi graffa chiusa 6"/>
          <p:cNvSpPr/>
          <p:nvPr/>
        </p:nvSpPr>
        <p:spPr>
          <a:xfrm rot="10800000">
            <a:off x="5997385" y="998926"/>
            <a:ext cx="1476275" cy="5693866"/>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CasellaDiTesto 19"/>
          <p:cNvSpPr txBox="1"/>
          <p:nvPr/>
        </p:nvSpPr>
        <p:spPr>
          <a:xfrm>
            <a:off x="6895795" y="1173272"/>
            <a:ext cx="2148047" cy="5047536"/>
          </a:xfrm>
          <a:prstGeom prst="rect">
            <a:avLst/>
          </a:prstGeom>
          <a:noFill/>
        </p:spPr>
        <p:txBody>
          <a:bodyPr wrap="square" rtlCol="0">
            <a:spAutoFit/>
          </a:bodyPr>
          <a:lstStyle/>
          <a:p>
            <a:pPr marL="285750" indent="-285750">
              <a:buFont typeface="Calibri" panose="020F0502020204030204" pitchFamily="34" charset="0"/>
              <a:buChar char="–"/>
            </a:pPr>
            <a:r>
              <a:rPr lang="it-IT" sz="1400" dirty="0" err="1"/>
              <a:t>SSID_ToAM</a:t>
            </a:r>
            <a:r>
              <a:rPr lang="it-IT" sz="1400" dirty="0"/>
              <a:t>(0</a:t>
            </a:r>
            <a:r>
              <a:rPr lang="it-IT" sz="1400" dirty="0" smtClean="0"/>
              <a:t>)</a:t>
            </a:r>
          </a:p>
          <a:p>
            <a:pPr marL="285750" indent="-285750">
              <a:buFont typeface="Calibri" panose="020F0502020204030204" pitchFamily="34" charset="0"/>
              <a:buChar char="–"/>
            </a:pPr>
            <a:r>
              <a:rPr lang="it-IT" sz="1400" dirty="0" err="1" smtClean="0"/>
              <a:t>SSID_ToAM_charisK</a:t>
            </a:r>
            <a:r>
              <a:rPr lang="it-IT" sz="1400" dirty="0" smtClean="0"/>
              <a:t>(0)</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(1)</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(1)</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(2)</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(2)</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(3)</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(3)</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(4)</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(4)</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(5)</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(5)</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(6)</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(6)</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(7)</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(7)</a:t>
            </a:r>
            <a:endParaRPr lang="it-IT" sz="1400" dirty="0"/>
          </a:p>
        </p:txBody>
      </p:sp>
      <p:sp>
        <p:nvSpPr>
          <p:cNvPr id="21" name="Rettangolo 20"/>
          <p:cNvSpPr/>
          <p:nvPr/>
        </p:nvSpPr>
        <p:spPr>
          <a:xfrm>
            <a:off x="3155443" y="1936375"/>
            <a:ext cx="2734369" cy="409452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Output</a:t>
            </a:r>
          </a:p>
          <a:p>
            <a:pPr algn="ctr"/>
            <a:r>
              <a:rPr lang="it-IT" b="1" dirty="0">
                <a:solidFill>
                  <a:schemeClr val="tx1"/>
                </a:solidFill>
              </a:rPr>
              <a:t>SSID</a:t>
            </a:r>
          </a:p>
          <a:p>
            <a:pPr algn="ctr"/>
            <a:r>
              <a:rPr lang="it-IT" b="1" dirty="0">
                <a:solidFill>
                  <a:schemeClr val="tx1"/>
                </a:solidFill>
              </a:rPr>
              <a:t>Manager </a:t>
            </a:r>
            <a:r>
              <a:rPr lang="it-IT" b="1" dirty="0" err="1">
                <a:solidFill>
                  <a:schemeClr val="tx1"/>
                </a:solidFill>
              </a:rPr>
              <a:t>Block</a:t>
            </a:r>
            <a:endParaRPr lang="it-IT" b="1" dirty="0">
              <a:solidFill>
                <a:schemeClr val="tx1"/>
              </a:solidFill>
            </a:endParaRPr>
          </a:p>
        </p:txBody>
      </p:sp>
      <p:sp>
        <p:nvSpPr>
          <p:cNvPr id="8" name="CasellaDiTesto 7"/>
          <p:cNvSpPr txBox="1"/>
          <p:nvPr/>
        </p:nvSpPr>
        <p:spPr>
          <a:xfrm>
            <a:off x="541668" y="850107"/>
            <a:ext cx="1778374" cy="5693866"/>
          </a:xfrm>
          <a:prstGeom prst="rect">
            <a:avLst/>
          </a:prstGeom>
          <a:noFill/>
        </p:spPr>
        <p:txBody>
          <a:bodyPr wrap="square" rtlCol="0">
            <a:spAutoFit/>
          </a:bodyPr>
          <a:lstStyle/>
          <a:p>
            <a:pPr marL="285750" indent="-285750">
              <a:buFont typeface="Calibri" panose="020F0502020204030204" pitchFamily="34" charset="0"/>
              <a:buChar char="–"/>
            </a:pPr>
            <a:r>
              <a:rPr lang="it-IT" sz="1400" dirty="0" smtClean="0"/>
              <a:t>SSID(0)</a:t>
            </a:r>
          </a:p>
          <a:p>
            <a:pPr marL="285750" indent="-285750">
              <a:buFont typeface="Calibri" panose="020F0502020204030204" pitchFamily="34" charset="0"/>
              <a:buChar char="–"/>
            </a:pPr>
            <a:r>
              <a:rPr lang="it-IT" sz="1400" dirty="0" err="1"/>
              <a:t>SSID_dv</a:t>
            </a:r>
            <a:r>
              <a:rPr lang="it-IT" sz="1400" dirty="0"/>
              <a:t>(0</a:t>
            </a:r>
            <a:r>
              <a:rPr lang="it-IT" sz="1400" dirty="0" smtClean="0"/>
              <a:t>)</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SSID(1)</a:t>
            </a:r>
            <a:endParaRPr lang="it-IT" sz="1400" dirty="0"/>
          </a:p>
          <a:p>
            <a:pPr marL="285750" indent="-285750">
              <a:buFont typeface="Calibri" panose="020F0502020204030204" pitchFamily="34" charset="0"/>
              <a:buChar char="–"/>
            </a:pPr>
            <a:r>
              <a:rPr lang="it-IT" sz="1400" dirty="0" err="1" smtClean="0"/>
              <a:t>SSID_dv</a:t>
            </a:r>
            <a:r>
              <a:rPr lang="it-IT" sz="1400" dirty="0" smtClean="0"/>
              <a:t>(1)</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SSID(2)</a:t>
            </a:r>
            <a:endParaRPr lang="it-IT" sz="1400" dirty="0"/>
          </a:p>
          <a:p>
            <a:pPr marL="285750" indent="-285750">
              <a:buFont typeface="Calibri" panose="020F0502020204030204" pitchFamily="34" charset="0"/>
              <a:buChar char="–"/>
            </a:pPr>
            <a:r>
              <a:rPr lang="it-IT" sz="1400" dirty="0" err="1" smtClean="0"/>
              <a:t>SSID_dv</a:t>
            </a:r>
            <a:r>
              <a:rPr lang="it-IT" sz="1400" dirty="0" smtClean="0"/>
              <a:t>(2)</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SSID(3)</a:t>
            </a:r>
            <a:endParaRPr lang="it-IT" sz="1400" dirty="0"/>
          </a:p>
          <a:p>
            <a:pPr marL="285750" indent="-285750">
              <a:buFont typeface="Calibri" panose="020F0502020204030204" pitchFamily="34" charset="0"/>
              <a:buChar char="–"/>
            </a:pPr>
            <a:r>
              <a:rPr lang="it-IT" sz="1400" dirty="0" err="1" smtClean="0"/>
              <a:t>SSID_dv</a:t>
            </a:r>
            <a:r>
              <a:rPr lang="it-IT" sz="1400" dirty="0" smtClean="0"/>
              <a:t>(3)</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SSID(4)</a:t>
            </a:r>
            <a:endParaRPr lang="it-IT" sz="1400" dirty="0"/>
          </a:p>
          <a:p>
            <a:pPr marL="285750" indent="-285750">
              <a:buFont typeface="Calibri" panose="020F0502020204030204" pitchFamily="34" charset="0"/>
              <a:buChar char="–"/>
            </a:pPr>
            <a:r>
              <a:rPr lang="it-IT" sz="1400" dirty="0" err="1" smtClean="0"/>
              <a:t>SSID_dv</a:t>
            </a:r>
            <a:r>
              <a:rPr lang="it-IT" sz="1400" dirty="0" smtClean="0"/>
              <a:t>(4)</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SSID(5)</a:t>
            </a:r>
            <a:endParaRPr lang="it-IT" sz="1400" dirty="0"/>
          </a:p>
          <a:p>
            <a:pPr marL="285750" indent="-285750">
              <a:buFont typeface="Calibri" panose="020F0502020204030204" pitchFamily="34" charset="0"/>
              <a:buChar char="–"/>
            </a:pPr>
            <a:r>
              <a:rPr lang="it-IT" sz="1400" dirty="0" err="1" smtClean="0"/>
              <a:t>SSID_dv</a:t>
            </a:r>
            <a:r>
              <a:rPr lang="it-IT" sz="1400" dirty="0" smtClean="0"/>
              <a:t>(5)</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SSID(6)</a:t>
            </a:r>
            <a:endParaRPr lang="it-IT" sz="1400" dirty="0"/>
          </a:p>
          <a:p>
            <a:pPr marL="285750" indent="-285750">
              <a:buFont typeface="Calibri" panose="020F0502020204030204" pitchFamily="34" charset="0"/>
              <a:buChar char="–"/>
            </a:pPr>
            <a:r>
              <a:rPr lang="it-IT" sz="1400" dirty="0" err="1" smtClean="0"/>
              <a:t>SSID_dv</a:t>
            </a:r>
            <a:r>
              <a:rPr lang="it-IT" sz="1400" dirty="0" smtClean="0"/>
              <a:t>(6)</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SSID(7)</a:t>
            </a:r>
            <a:endParaRPr lang="it-IT" sz="1400" dirty="0"/>
          </a:p>
          <a:p>
            <a:pPr marL="285750" indent="-285750">
              <a:buFont typeface="Calibri" panose="020F0502020204030204" pitchFamily="34" charset="0"/>
              <a:buChar char="–"/>
            </a:pPr>
            <a:r>
              <a:rPr lang="it-IT" sz="1400" dirty="0" err="1" smtClean="0"/>
              <a:t>SSID_dv</a:t>
            </a:r>
            <a:r>
              <a:rPr lang="it-IT" sz="1400" dirty="0" smtClean="0"/>
              <a:t>(7)</a:t>
            </a:r>
            <a:endParaRPr lang="it-IT" sz="1400" dirty="0"/>
          </a:p>
          <a:p>
            <a:pPr marL="285750" indent="-285750">
              <a:buFont typeface="Calibri" panose="020F0502020204030204" pitchFamily="34" charset="0"/>
              <a:buChar char="–"/>
            </a:pPr>
            <a:endParaRPr lang="it-IT" sz="1400" dirty="0"/>
          </a:p>
          <a:p>
            <a:pPr marL="285750" indent="-285750">
              <a:buFont typeface="Calibri" panose="020F0502020204030204" pitchFamily="34" charset="0"/>
              <a:buChar char="–"/>
            </a:pPr>
            <a:r>
              <a:rPr lang="it-IT" sz="1400" dirty="0" err="1" smtClean="0"/>
              <a:t>EndEvent</a:t>
            </a:r>
            <a:r>
              <a:rPr lang="it-IT" sz="1400" dirty="0" smtClean="0"/>
              <a:t> </a:t>
            </a:r>
          </a:p>
          <a:p>
            <a:pPr marL="285750" indent="-285750">
              <a:buFont typeface="Calibri" panose="020F0502020204030204" pitchFamily="34" charset="0"/>
              <a:buChar char="–"/>
            </a:pPr>
            <a:r>
              <a:rPr lang="it-IT" sz="1400" dirty="0" err="1" smtClean="0"/>
              <a:t>FSM_Control_Sig</a:t>
            </a:r>
            <a:endParaRPr lang="it-IT" sz="1400" dirty="0"/>
          </a:p>
        </p:txBody>
      </p:sp>
    </p:spTree>
    <p:extLst>
      <p:ext uri="{BB962C8B-B14F-4D97-AF65-F5344CB8AC3E}">
        <p14:creationId xmlns:p14="http://schemas.microsoft.com/office/powerpoint/2010/main" val="44148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277" y="187326"/>
            <a:ext cx="7886700" cy="1325563"/>
          </a:xfrm>
        </p:spPr>
        <p:txBody>
          <a:bodyPr>
            <a:normAutofit/>
          </a:bodyPr>
          <a:lstStyle/>
          <a:p>
            <a:pPr algn="ctr"/>
            <a:r>
              <a:rPr lang="it-IT" dirty="0" smtClean="0"/>
              <a:t>INTERFACE: Input HIT Manager </a:t>
            </a:r>
            <a:r>
              <a:rPr lang="it-IT" dirty="0" err="1" smtClean="0"/>
              <a:t>Block</a:t>
            </a:r>
            <a:r>
              <a:rPr lang="it-IT" dirty="0" smtClean="0"/>
              <a:t> </a:t>
            </a:r>
            <a:endParaRPr lang="it-IT" dirty="0"/>
          </a:p>
        </p:txBody>
      </p:sp>
      <p:sp>
        <p:nvSpPr>
          <p:cNvPr id="6" name="Parentesi graffa chiusa 5"/>
          <p:cNvSpPr/>
          <p:nvPr/>
        </p:nvSpPr>
        <p:spPr>
          <a:xfrm>
            <a:off x="1679168" y="850107"/>
            <a:ext cx="1476275" cy="5842685"/>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Parentesi graffa chiusa 6"/>
          <p:cNvSpPr/>
          <p:nvPr/>
        </p:nvSpPr>
        <p:spPr>
          <a:xfrm rot="10800000">
            <a:off x="5997385" y="998926"/>
            <a:ext cx="1476275" cy="5693866"/>
          </a:xfrm>
          <a:prstGeom prst="rightBrace">
            <a:avLst>
              <a:gd name="adj1" fmla="val 23818"/>
              <a:gd name="adj2" fmla="val 489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CasellaDiTesto 19"/>
          <p:cNvSpPr txBox="1"/>
          <p:nvPr/>
        </p:nvSpPr>
        <p:spPr>
          <a:xfrm>
            <a:off x="6895795" y="1173272"/>
            <a:ext cx="2148047" cy="5047536"/>
          </a:xfrm>
          <a:prstGeom prst="rect">
            <a:avLst/>
          </a:prstGeom>
          <a:noFill/>
        </p:spPr>
        <p:txBody>
          <a:bodyPr wrap="square" rtlCol="0">
            <a:spAutoFit/>
          </a:bodyPr>
          <a:lstStyle/>
          <a:p>
            <a:pPr marL="285750" indent="-285750">
              <a:buFont typeface="Calibri" panose="020F0502020204030204" pitchFamily="34" charset="0"/>
              <a:buChar char="–"/>
            </a:pPr>
            <a:r>
              <a:rPr lang="it-IT" sz="1400" dirty="0" smtClean="0"/>
              <a:t>TO_AM(0)</a:t>
            </a:r>
          </a:p>
          <a:p>
            <a:pPr marL="285750" indent="-285750">
              <a:buFont typeface="Calibri" panose="020F0502020204030204" pitchFamily="34" charset="0"/>
              <a:buChar char="–"/>
            </a:pPr>
            <a:r>
              <a:rPr lang="it-IT" sz="1400" dirty="0" smtClean="0"/>
              <a:t>AM_HOLD(0)</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TO_AM(1)</a:t>
            </a:r>
            <a:endParaRPr lang="it-IT" sz="1400" dirty="0"/>
          </a:p>
          <a:p>
            <a:pPr marL="285750" indent="-285750">
              <a:buFont typeface="Calibri" panose="020F0502020204030204" pitchFamily="34" charset="0"/>
              <a:buChar char="–"/>
            </a:pPr>
            <a:r>
              <a:rPr lang="it-IT" sz="1400" dirty="0" smtClean="0"/>
              <a:t>AM_HOLD(1)</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TO_AM(2)</a:t>
            </a:r>
            <a:endParaRPr lang="it-IT" sz="1400" dirty="0"/>
          </a:p>
          <a:p>
            <a:pPr marL="285750" indent="-285750">
              <a:buFont typeface="Calibri" panose="020F0502020204030204" pitchFamily="34" charset="0"/>
              <a:buChar char="–"/>
            </a:pPr>
            <a:r>
              <a:rPr lang="it-IT" sz="1400" dirty="0" smtClean="0"/>
              <a:t>AM_HOLD(2)</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TO_AM(3)</a:t>
            </a:r>
            <a:endParaRPr lang="it-IT" sz="1400" dirty="0"/>
          </a:p>
          <a:p>
            <a:pPr marL="285750" indent="-285750">
              <a:buFont typeface="Calibri" panose="020F0502020204030204" pitchFamily="34" charset="0"/>
              <a:buChar char="–"/>
            </a:pPr>
            <a:r>
              <a:rPr lang="it-IT" sz="1400" dirty="0" smtClean="0"/>
              <a:t>AM_HOLD(3)</a:t>
            </a:r>
          </a:p>
          <a:p>
            <a:pPr marL="285750" indent="-285750">
              <a:buFont typeface="Calibri" panose="020F0502020204030204" pitchFamily="34" charset="0"/>
              <a:buChar char="–"/>
            </a:pPr>
            <a:endParaRPr lang="it-IT" sz="1400" dirty="0"/>
          </a:p>
          <a:p>
            <a:pPr marL="285750" indent="-285750">
              <a:buFont typeface="Calibri" panose="020F0502020204030204" pitchFamily="34" charset="0"/>
              <a:buChar char="–"/>
            </a:pPr>
            <a:r>
              <a:rPr lang="it-IT" sz="1400" dirty="0" smtClean="0"/>
              <a:t>TO_AM(4)</a:t>
            </a:r>
            <a:endParaRPr lang="it-IT" sz="1400" dirty="0"/>
          </a:p>
          <a:p>
            <a:pPr marL="285750" indent="-285750">
              <a:buFont typeface="Calibri" panose="020F0502020204030204" pitchFamily="34" charset="0"/>
              <a:buChar char="–"/>
            </a:pPr>
            <a:r>
              <a:rPr lang="it-IT" sz="1400" dirty="0" smtClean="0"/>
              <a:t>AM_HOLD(4)</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TO_AM(5)</a:t>
            </a:r>
            <a:endParaRPr lang="it-IT" sz="1400" dirty="0"/>
          </a:p>
          <a:p>
            <a:pPr marL="285750" indent="-285750">
              <a:buFont typeface="Calibri" panose="020F0502020204030204" pitchFamily="34" charset="0"/>
              <a:buChar char="–"/>
            </a:pPr>
            <a:r>
              <a:rPr lang="it-IT" sz="1400" dirty="0" smtClean="0"/>
              <a:t>AM_HOLD(5)</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TO_AM(6)</a:t>
            </a:r>
            <a:endParaRPr lang="it-IT" sz="1400" dirty="0"/>
          </a:p>
          <a:p>
            <a:pPr marL="285750" indent="-285750">
              <a:buFont typeface="Calibri" panose="020F0502020204030204" pitchFamily="34" charset="0"/>
              <a:buChar char="–"/>
            </a:pPr>
            <a:r>
              <a:rPr lang="it-IT" sz="1400" dirty="0" smtClean="0"/>
              <a:t>AM_HOLD(6)</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smtClean="0"/>
              <a:t>TO_AM(7)</a:t>
            </a:r>
            <a:endParaRPr lang="it-IT" sz="1400" dirty="0"/>
          </a:p>
          <a:p>
            <a:pPr marL="285750" indent="-285750">
              <a:buFont typeface="Calibri" panose="020F0502020204030204" pitchFamily="34" charset="0"/>
              <a:buChar char="–"/>
            </a:pPr>
            <a:r>
              <a:rPr lang="it-IT" sz="1400" dirty="0" smtClean="0"/>
              <a:t>AM_HOLD(7)</a:t>
            </a:r>
            <a:endParaRPr lang="it-IT" sz="1400" dirty="0"/>
          </a:p>
        </p:txBody>
      </p:sp>
      <p:sp>
        <p:nvSpPr>
          <p:cNvPr id="21" name="Rettangolo 20"/>
          <p:cNvSpPr/>
          <p:nvPr/>
        </p:nvSpPr>
        <p:spPr>
          <a:xfrm>
            <a:off x="3155443" y="1936375"/>
            <a:ext cx="2734369" cy="409452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tx1"/>
                </a:solidFill>
              </a:rPr>
              <a:t>Parallel</a:t>
            </a:r>
            <a:r>
              <a:rPr lang="it-IT" b="1" dirty="0">
                <a:solidFill>
                  <a:schemeClr val="tx1"/>
                </a:solidFill>
              </a:rPr>
              <a:t> to serial </a:t>
            </a:r>
            <a:r>
              <a:rPr lang="it-IT" b="1" dirty="0" err="1">
                <a:solidFill>
                  <a:schemeClr val="tx1"/>
                </a:solidFill>
              </a:rPr>
              <a:t>convert</a:t>
            </a:r>
            <a:r>
              <a:rPr lang="it-IT" b="1" dirty="0">
                <a:solidFill>
                  <a:schemeClr val="tx1"/>
                </a:solidFill>
              </a:rPr>
              <a:t> </a:t>
            </a:r>
          </a:p>
          <a:p>
            <a:pPr algn="ctr"/>
            <a:r>
              <a:rPr lang="it-IT" b="1" dirty="0">
                <a:solidFill>
                  <a:schemeClr val="tx1"/>
                </a:solidFill>
              </a:rPr>
              <a:t>(AM PROTOCOL)</a:t>
            </a:r>
          </a:p>
        </p:txBody>
      </p:sp>
      <p:sp>
        <p:nvSpPr>
          <p:cNvPr id="9" name="CasellaDiTesto 8"/>
          <p:cNvSpPr txBox="1"/>
          <p:nvPr/>
        </p:nvSpPr>
        <p:spPr>
          <a:xfrm>
            <a:off x="222305" y="1173272"/>
            <a:ext cx="2148047" cy="5047536"/>
          </a:xfrm>
          <a:prstGeom prst="rect">
            <a:avLst/>
          </a:prstGeom>
          <a:noFill/>
        </p:spPr>
        <p:txBody>
          <a:bodyPr wrap="square" rtlCol="0">
            <a:spAutoFit/>
          </a:bodyPr>
          <a:lstStyle/>
          <a:p>
            <a:pPr marL="285750" indent="-285750">
              <a:buFont typeface="Calibri" panose="020F0502020204030204" pitchFamily="34" charset="0"/>
              <a:buChar char="–"/>
            </a:pPr>
            <a:r>
              <a:rPr lang="it-IT" sz="1400" dirty="0" err="1"/>
              <a:t>SSID_ToAM</a:t>
            </a:r>
            <a:r>
              <a:rPr lang="it-IT" sz="1400" dirty="0"/>
              <a:t>(0</a:t>
            </a:r>
            <a:r>
              <a:rPr lang="it-IT" sz="1400" dirty="0" smtClean="0"/>
              <a:t>)</a:t>
            </a:r>
          </a:p>
          <a:p>
            <a:pPr marL="285750" indent="-285750">
              <a:buFont typeface="Calibri" panose="020F0502020204030204" pitchFamily="34" charset="0"/>
              <a:buChar char="–"/>
            </a:pPr>
            <a:r>
              <a:rPr lang="it-IT" sz="1400" dirty="0" err="1" smtClean="0"/>
              <a:t>SSID_ToAM_charisK</a:t>
            </a:r>
            <a:r>
              <a:rPr lang="it-IT" sz="1400" dirty="0" smtClean="0"/>
              <a:t>(0)</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(1)</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(1)</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(2)</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(2)</a:t>
            </a:r>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(3)</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(3)</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(4)</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(4)</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(5)</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(5)</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(6)</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(6)</a:t>
            </a:r>
            <a:endParaRPr lang="it-IT" sz="1400" dirty="0"/>
          </a:p>
          <a:p>
            <a:pPr marL="285750" indent="-285750">
              <a:buFont typeface="Calibri" panose="020F0502020204030204" pitchFamily="34" charset="0"/>
              <a:buChar char="–"/>
            </a:pPr>
            <a:endParaRPr lang="it-IT" sz="1400" dirty="0" smtClean="0"/>
          </a:p>
          <a:p>
            <a:pPr marL="285750" indent="-285750">
              <a:buFont typeface="Calibri" panose="020F0502020204030204" pitchFamily="34" charset="0"/>
              <a:buChar char="–"/>
            </a:pPr>
            <a:r>
              <a:rPr lang="it-IT" sz="1400" dirty="0" err="1" smtClean="0"/>
              <a:t>SSID_ToAM</a:t>
            </a:r>
            <a:r>
              <a:rPr lang="it-IT" sz="1400" dirty="0" smtClean="0"/>
              <a:t>(7)</a:t>
            </a:r>
            <a:endParaRPr lang="it-IT" sz="1400" dirty="0"/>
          </a:p>
          <a:p>
            <a:pPr marL="285750" indent="-285750">
              <a:buFont typeface="Calibri" panose="020F0502020204030204" pitchFamily="34" charset="0"/>
              <a:buChar char="–"/>
            </a:pPr>
            <a:r>
              <a:rPr lang="it-IT" sz="1400" dirty="0" err="1" smtClean="0"/>
              <a:t>SSID_ToAM_charisK</a:t>
            </a:r>
            <a:r>
              <a:rPr lang="it-IT" sz="1400" dirty="0" smtClean="0"/>
              <a:t>(7)</a:t>
            </a:r>
            <a:endParaRPr lang="it-IT" sz="1400" dirty="0"/>
          </a:p>
        </p:txBody>
      </p:sp>
    </p:spTree>
    <p:extLst>
      <p:ext uri="{BB962C8B-B14F-4D97-AF65-F5344CB8AC3E}">
        <p14:creationId xmlns:p14="http://schemas.microsoft.com/office/powerpoint/2010/main" val="46602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Tree>
    <p:extLst>
      <p:ext uri="{BB962C8B-B14F-4D97-AF65-F5344CB8AC3E}">
        <p14:creationId xmlns:p14="http://schemas.microsoft.com/office/powerpoint/2010/main" val="89693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err="1" smtClean="0"/>
              <a:t>IPBus</a:t>
            </a:r>
            <a:r>
              <a:rPr lang="en-US" dirty="0" smtClean="0"/>
              <a:t> communication</a:t>
            </a:r>
            <a:endParaRPr lang="en-US" dirty="0"/>
          </a:p>
        </p:txBody>
      </p:sp>
      <p:sp>
        <p:nvSpPr>
          <p:cNvPr id="5" name="Segnaposto contenuto 4"/>
          <p:cNvSpPr>
            <a:spLocks noGrp="1"/>
          </p:cNvSpPr>
          <p:nvPr>
            <p:ph idx="1"/>
          </p:nvPr>
        </p:nvSpPr>
        <p:spPr>
          <a:xfrm>
            <a:off x="628650" y="1828799"/>
            <a:ext cx="7886700" cy="4348163"/>
          </a:xfrm>
        </p:spPr>
        <p:txBody>
          <a:bodyPr/>
          <a:lstStyle/>
          <a:p>
            <a:r>
              <a:rPr lang="en-US" dirty="0" smtClean="0"/>
              <a:t>The </a:t>
            </a:r>
            <a:r>
              <a:rPr lang="en-US" b="1" dirty="0" smtClean="0"/>
              <a:t>slow interface</a:t>
            </a:r>
            <a:r>
              <a:rPr lang="en-US" dirty="0" smtClean="0"/>
              <a:t> between the Pulsar and PRM mezzanine is implemented by using the </a:t>
            </a:r>
            <a:r>
              <a:rPr lang="en-US" dirty="0" err="1" smtClean="0"/>
              <a:t>IPBus</a:t>
            </a:r>
            <a:r>
              <a:rPr lang="en-US" dirty="0" smtClean="0"/>
              <a:t> interface.</a:t>
            </a:r>
            <a:r>
              <a:rPr lang="en-US" b="1" dirty="0" smtClean="0"/>
              <a:t> </a:t>
            </a:r>
            <a:endParaRPr lang="en-US" b="1" dirty="0"/>
          </a:p>
        </p:txBody>
      </p:sp>
      <p:sp>
        <p:nvSpPr>
          <p:cNvPr id="6" name="Rettangolo 5"/>
          <p:cNvSpPr/>
          <p:nvPr/>
        </p:nvSpPr>
        <p:spPr>
          <a:xfrm>
            <a:off x="1190172" y="3497944"/>
            <a:ext cx="2235200" cy="2365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solidFill>
              </a:rPr>
              <a:t>PULSAR</a:t>
            </a:r>
            <a:endParaRPr lang="it-IT" sz="3200" dirty="0">
              <a:solidFill>
                <a:schemeClr val="tx1"/>
              </a:solidFill>
            </a:endParaRPr>
          </a:p>
        </p:txBody>
      </p:sp>
      <p:sp>
        <p:nvSpPr>
          <p:cNvPr id="7" name="Rettangolo 6"/>
          <p:cNvSpPr/>
          <p:nvPr/>
        </p:nvSpPr>
        <p:spPr>
          <a:xfrm>
            <a:off x="5696858" y="3497944"/>
            <a:ext cx="2235200" cy="2365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solidFill>
              </a:rPr>
              <a:t>PRM</a:t>
            </a:r>
            <a:endParaRPr lang="it-IT" sz="3200" dirty="0">
              <a:solidFill>
                <a:schemeClr val="tx1"/>
              </a:solidFill>
            </a:endParaRPr>
          </a:p>
        </p:txBody>
      </p:sp>
      <p:sp>
        <p:nvSpPr>
          <p:cNvPr id="8" name="Freccia bidirezionale orizzontale 7"/>
          <p:cNvSpPr/>
          <p:nvPr/>
        </p:nvSpPr>
        <p:spPr>
          <a:xfrm>
            <a:off x="3468914" y="4318001"/>
            <a:ext cx="2206171" cy="7257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213681" y="4060765"/>
            <a:ext cx="899885" cy="461665"/>
          </a:xfrm>
          <a:prstGeom prst="rect">
            <a:avLst/>
          </a:prstGeom>
          <a:noFill/>
        </p:spPr>
        <p:txBody>
          <a:bodyPr wrap="square" rtlCol="0">
            <a:spAutoFit/>
          </a:bodyPr>
          <a:lstStyle/>
          <a:p>
            <a:r>
              <a:rPr lang="it-IT" sz="2400" dirty="0" err="1" smtClean="0"/>
              <a:t>IPBus</a:t>
            </a:r>
            <a:endParaRPr lang="it-IT" dirty="0"/>
          </a:p>
        </p:txBody>
      </p:sp>
    </p:spTree>
    <p:extLst>
      <p:ext uri="{BB962C8B-B14F-4D97-AF65-F5344CB8AC3E}">
        <p14:creationId xmlns:p14="http://schemas.microsoft.com/office/powerpoint/2010/main" val="118582087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1116</TotalTime>
  <Words>1106</Words>
  <Application>Microsoft Macintosh PowerPoint</Application>
  <PresentationFormat>On-screen Show (4:3)</PresentationFormat>
  <Paragraphs>350</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Tema di Office</vt:lpstr>
      <vt:lpstr>Microsoft Word Document</vt:lpstr>
      <vt:lpstr>Top Level PRM (firmware)</vt:lpstr>
      <vt:lpstr>PowerPoint Presentation</vt:lpstr>
      <vt:lpstr>INTERFACE: Serial to parallel convert</vt:lpstr>
      <vt:lpstr>INTERFACE: Input HIT Manager Block </vt:lpstr>
      <vt:lpstr>INTERFACE: Data Organizer+Track Fitting Block</vt:lpstr>
      <vt:lpstr>INTERFACE: Input HIT Manager Block </vt:lpstr>
      <vt:lpstr>INTERFACE: Input HIT Manager Block </vt:lpstr>
      <vt:lpstr>PowerPoint Presentation</vt:lpstr>
      <vt:lpstr>IPBus communication</vt:lpstr>
      <vt:lpstr>IPBus communication</vt:lpstr>
      <vt:lpstr>IPBus communication</vt:lpstr>
      <vt:lpstr>IPBus package</vt:lpstr>
      <vt:lpstr>Pin out FMC custom </vt:lpstr>
      <vt:lpstr>Pin out FMC with IPbus signal </vt:lpstr>
      <vt:lpstr>PRM address</vt:lpstr>
      <vt:lpstr>In the next slides I put comments   If you wish to add any please edit the document and re-upload it  </vt:lpstr>
      <vt:lpstr>The input hit manager (comments by Fabrizio)</vt:lpstr>
      <vt:lpstr>About DO (Fabrizio comments)</vt:lpstr>
      <vt:lpstr>PowerPoint Presentation</vt:lpstr>
      <vt:lpstr>Functional block of the LUT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IPBus communication</dc:title>
  <dc:creator>Linus</dc:creator>
  <cp:lastModifiedBy>Office 2004 Test Drive User</cp:lastModifiedBy>
  <cp:revision>30</cp:revision>
  <dcterms:created xsi:type="dcterms:W3CDTF">2015-05-21T12:29:11Z</dcterms:created>
  <dcterms:modified xsi:type="dcterms:W3CDTF">2015-06-30T13:31:33Z</dcterms:modified>
</cp:coreProperties>
</file>