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69" r:id="rId8"/>
    <p:sldId id="270" r:id="rId9"/>
    <p:sldId id="259" r:id="rId10"/>
    <p:sldId id="263" r:id="rId11"/>
    <p:sldId id="264" r:id="rId12"/>
    <p:sldId id="265" r:id="rId13"/>
    <p:sldId id="268" r:id="rId14"/>
    <p:sldId id="267" r:id="rId15"/>
    <p:sldId id="266" r:id="rId16"/>
    <p:sldId id="271" r:id="rId17"/>
    <p:sldId id="276" r:id="rId18"/>
    <p:sldId id="275" r:id="rId19"/>
    <p:sldId id="273" r:id="rId20"/>
    <p:sldId id="274" r:id="rId21"/>
    <p:sldId id="272" r:id="rId22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0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80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3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14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6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3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67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16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4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93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04B7-96CB-4AFA-9F55-641316A305D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EB15-7072-440E-A672-DFE28B69A3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7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</p:spPr>
        <p:txBody>
          <a:bodyPr/>
          <a:lstStyle/>
          <a:p>
            <a:r>
              <a:rPr lang="en-GB" dirty="0" smtClean="0"/>
              <a:t>FTK Report 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Paola for the  FTK Team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6093296"/>
            <a:ext cx="278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Martedi</a:t>
            </a:r>
            <a:r>
              <a:rPr lang="en-GB" dirty="0" smtClean="0"/>
              <a:t>’ 15 </a:t>
            </a:r>
            <a:r>
              <a:rPr lang="en-GB" dirty="0" err="1" smtClean="0"/>
              <a:t>settembre</a:t>
            </a:r>
            <a:r>
              <a:rPr lang="en-GB" dirty="0" smtClean="0"/>
              <a:t>,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2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developments</a:t>
            </a:r>
            <a:br>
              <a:rPr lang="en-GB" dirty="0" smtClean="0"/>
            </a:br>
            <a:r>
              <a:rPr lang="en-GB" sz="3600" dirty="0" smtClean="0"/>
              <a:t>Federico-</a:t>
            </a:r>
            <a:r>
              <a:rPr lang="en-GB" sz="3600" dirty="0" err="1" smtClean="0"/>
              <a:t>Nicolo</a:t>
            </a:r>
            <a:r>
              <a:rPr lang="en-GB" sz="3600" dirty="0" smtClean="0"/>
              <a:t>’-Takashi-Guido-Alberto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Inserire</a:t>
            </a:r>
            <a:r>
              <a:rPr lang="en-GB" dirty="0" smtClean="0"/>
              <a:t> le procedure in Run control (Takashi-Federico)</a:t>
            </a:r>
          </a:p>
          <a:p>
            <a:r>
              <a:rPr lang="en-GB" dirty="0" err="1" smtClean="0"/>
              <a:t>Rendere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software </a:t>
            </a:r>
            <a:r>
              <a:rPr lang="en-GB" dirty="0" err="1" smtClean="0"/>
              <a:t>compatibile</a:t>
            </a:r>
            <a:r>
              <a:rPr lang="en-GB" dirty="0" smtClean="0"/>
              <a:t> con le </a:t>
            </a:r>
            <a:r>
              <a:rPr lang="en-GB" dirty="0" err="1" smtClean="0"/>
              <a:t>regole</a:t>
            </a:r>
            <a:r>
              <a:rPr lang="en-GB" dirty="0" smtClean="0"/>
              <a:t> TDAQ (Federico in </a:t>
            </a:r>
            <a:r>
              <a:rPr lang="en-GB" dirty="0" err="1" smtClean="0"/>
              <a:t>particolare</a:t>
            </a:r>
            <a:r>
              <a:rPr lang="en-GB" dirty="0" smtClean="0"/>
              <a:t>) </a:t>
            </a:r>
          </a:p>
          <a:p>
            <a:r>
              <a:rPr lang="en-GB" dirty="0" err="1" smtClean="0"/>
              <a:t>Produrre</a:t>
            </a:r>
            <a:r>
              <a:rPr lang="en-GB" dirty="0" smtClean="0"/>
              <a:t> tools per </a:t>
            </a:r>
            <a:r>
              <a:rPr lang="en-GB" dirty="0" err="1" smtClean="0"/>
              <a:t>gestire</a:t>
            </a:r>
            <a:r>
              <a:rPr lang="en-GB" dirty="0" smtClean="0"/>
              <a:t> bene la AM (</a:t>
            </a:r>
            <a:r>
              <a:rPr lang="en-GB" dirty="0" err="1" smtClean="0"/>
              <a:t>Nicolo</a:t>
            </a:r>
            <a:r>
              <a:rPr lang="en-GB" dirty="0" smtClean="0"/>
              <a:t>’ in </a:t>
            </a:r>
            <a:r>
              <a:rPr lang="en-GB" dirty="0" err="1" smtClean="0"/>
              <a:t>particolare</a:t>
            </a:r>
            <a:r>
              <a:rPr lang="en-GB" dirty="0" smtClean="0"/>
              <a:t>) </a:t>
            </a:r>
          </a:p>
          <a:p>
            <a:r>
              <a:rPr lang="en-GB" dirty="0" err="1" smtClean="0"/>
              <a:t>Produrre</a:t>
            </a:r>
            <a:r>
              <a:rPr lang="en-GB" dirty="0" smtClean="0"/>
              <a:t> tools per tests </a:t>
            </a:r>
            <a:r>
              <a:rPr lang="en-GB" dirty="0" err="1" smtClean="0"/>
              <a:t>intensivi</a:t>
            </a:r>
            <a:r>
              <a:rPr lang="en-GB" dirty="0" smtClean="0"/>
              <a:t> del </a:t>
            </a:r>
            <a:r>
              <a:rPr lang="en-GB" dirty="0" err="1" smtClean="0"/>
              <a:t>processamento</a:t>
            </a:r>
            <a:r>
              <a:rPr lang="en-GB" dirty="0" smtClean="0"/>
              <a:t> di </a:t>
            </a:r>
            <a:r>
              <a:rPr lang="en-GB" dirty="0" err="1" smtClean="0"/>
              <a:t>eventi</a:t>
            </a:r>
            <a:r>
              <a:rPr lang="en-GB" dirty="0" smtClean="0"/>
              <a:t> (Guido in </a:t>
            </a:r>
            <a:r>
              <a:rPr lang="en-GB" dirty="0" err="1" smtClean="0"/>
              <a:t>particolare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7015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Monitoring/debugging</a:t>
            </a:r>
            <a:br>
              <a:rPr lang="en-GB" dirty="0" smtClean="0"/>
            </a:br>
            <a:r>
              <a:rPr lang="en-GB" dirty="0" smtClean="0"/>
              <a:t>Calliope-</a:t>
            </a:r>
            <a:r>
              <a:rPr lang="en-GB" dirty="0" err="1" smtClean="0"/>
              <a:t>Hikmat</a:t>
            </a:r>
            <a:r>
              <a:rPr lang="en-GB" dirty="0" smtClean="0"/>
              <a:t>-</a:t>
            </a:r>
            <a:r>
              <a:rPr lang="en-GB" dirty="0" err="1" smtClean="0"/>
              <a:t>Saverio</a:t>
            </a:r>
            <a:r>
              <a:rPr lang="en-GB" dirty="0" smtClean="0"/>
              <a:t>-Alberto-Paola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Produrre</a:t>
            </a:r>
            <a:r>
              <a:rPr lang="en-GB" dirty="0" smtClean="0"/>
              <a:t> FW e SW utile per </a:t>
            </a:r>
            <a:r>
              <a:rPr lang="en-GB" dirty="0" err="1" smtClean="0"/>
              <a:t>capire</a:t>
            </a:r>
            <a:r>
              <a:rPr lang="en-GB" dirty="0" smtClean="0"/>
              <a:t> I </a:t>
            </a:r>
            <a:r>
              <a:rPr lang="en-GB" dirty="0" err="1" smtClean="0"/>
              <a:t>problemi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Uso</a:t>
            </a:r>
            <a:r>
              <a:rPr lang="en-GB" dirty="0" smtClean="0"/>
              <a:t> </a:t>
            </a:r>
            <a:r>
              <a:rPr lang="en-GB" dirty="0" err="1" smtClean="0"/>
              <a:t>adeguato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spy buffers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Tools per </a:t>
            </a:r>
            <a:r>
              <a:rPr lang="en-GB" dirty="0" err="1" smtClean="0"/>
              <a:t>controllare</a:t>
            </a:r>
            <a:r>
              <a:rPr lang="en-GB" dirty="0" smtClean="0"/>
              <a:t> </a:t>
            </a:r>
            <a:r>
              <a:rPr lang="en-GB" dirty="0" err="1" smtClean="0"/>
              <a:t>l’allineamento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corretto</a:t>
            </a:r>
            <a:r>
              <a:rPr lang="en-GB" dirty="0" smtClean="0"/>
              <a:t> </a:t>
            </a:r>
            <a:r>
              <a:rPr lang="en-GB" dirty="0" err="1" smtClean="0"/>
              <a:t>flusso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Implementazione</a:t>
            </a:r>
            <a:r>
              <a:rPr lang="en-GB" dirty="0" smtClean="0"/>
              <a:t> di </a:t>
            </a:r>
            <a:r>
              <a:rPr lang="en-GB" dirty="0" err="1" smtClean="0"/>
              <a:t>registri</a:t>
            </a:r>
            <a:r>
              <a:rPr lang="en-GB" dirty="0" smtClean="0"/>
              <a:t> e </a:t>
            </a:r>
            <a:r>
              <a:rPr lang="en-GB" dirty="0" err="1" smtClean="0"/>
              <a:t>memorie</a:t>
            </a:r>
            <a:r>
              <a:rPr lang="en-GB" dirty="0" smtClean="0"/>
              <a:t> VME per </a:t>
            </a:r>
            <a:r>
              <a:rPr lang="en-GB" dirty="0" err="1" smtClean="0"/>
              <a:t>fornire</a:t>
            </a:r>
            <a:r>
              <a:rPr lang="en-GB" dirty="0" smtClean="0"/>
              <a:t> </a:t>
            </a:r>
            <a:r>
              <a:rPr lang="en-GB" dirty="0" err="1" smtClean="0"/>
              <a:t>informazione</a:t>
            </a:r>
            <a:r>
              <a:rPr lang="en-GB" dirty="0" smtClean="0"/>
              <a:t> da </a:t>
            </a:r>
            <a:r>
              <a:rPr lang="en-GB" dirty="0" err="1" smtClean="0"/>
              <a:t>pubblicare</a:t>
            </a:r>
            <a:r>
              <a:rPr lang="en-GB" dirty="0" smtClean="0"/>
              <a:t> per </a:t>
            </a:r>
            <a:r>
              <a:rPr lang="en-GB" dirty="0" err="1" smtClean="0"/>
              <a:t>gli</a:t>
            </a:r>
            <a:r>
              <a:rPr lang="en-GB" dirty="0" smtClean="0"/>
              <a:t> shifters.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507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5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Infrastrutture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err="1" smtClean="0"/>
              <a:t>Saverio</a:t>
            </a:r>
            <a:r>
              <a:rPr lang="en-GB" sz="2800" dirty="0" smtClean="0"/>
              <a:t>, Paola, Marco, </a:t>
            </a:r>
            <a:r>
              <a:rPr lang="en-GB" sz="2800" dirty="0" err="1" smtClean="0"/>
              <a:t>Hikmat</a:t>
            </a:r>
            <a:r>
              <a:rPr lang="en-GB" sz="2800" dirty="0" smtClean="0"/>
              <a:t>, Mauro, Panagiotis, </a:t>
            </a:r>
            <a:r>
              <a:rPr lang="en-GB" sz="2800" dirty="0" err="1" smtClean="0"/>
              <a:t>Ioannis</a:t>
            </a:r>
            <a:r>
              <a:rPr lang="en-GB" sz="2800" dirty="0" smtClean="0"/>
              <a:t>, Agostino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676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6" y="2204864"/>
            <a:ext cx="52482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89" y="1268760"/>
            <a:ext cx="3339742" cy="252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83968" y="4941168"/>
            <a:ext cx="1944216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97626" y="4638706"/>
            <a:ext cx="314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Marco ha </a:t>
            </a:r>
            <a:r>
              <a:rPr lang="en-GB" dirty="0" err="1" smtClean="0"/>
              <a:t>collaborato</a:t>
            </a:r>
            <a:r>
              <a:rPr lang="en-GB" dirty="0" smtClean="0"/>
              <a:t> con CAEN</a:t>
            </a:r>
          </a:p>
          <a:p>
            <a:r>
              <a:rPr lang="en-GB" dirty="0" smtClean="0"/>
              <a:t>In IAPP per la </a:t>
            </a:r>
            <a:r>
              <a:rPr lang="en-GB" dirty="0" err="1" smtClean="0"/>
              <a:t>realizzazione</a:t>
            </a:r>
            <a:r>
              <a:rPr lang="en-GB" dirty="0" smtClean="0"/>
              <a:t> del</a:t>
            </a:r>
          </a:p>
          <a:p>
            <a:r>
              <a:rPr lang="en-GB" dirty="0" smtClean="0"/>
              <a:t>Sistema di </a:t>
            </a:r>
            <a:r>
              <a:rPr lang="en-GB" dirty="0" err="1" smtClean="0"/>
              <a:t>controllo</a:t>
            </a:r>
            <a:r>
              <a:rPr lang="en-GB" dirty="0" smtClean="0"/>
              <a:t> del </a:t>
            </a:r>
          </a:p>
          <a:p>
            <a:r>
              <a:rPr lang="en-GB" dirty="0" smtClean="0"/>
              <a:t>PS CAEN.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47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1908"/>
            <a:ext cx="6840760" cy="44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" y="-243408"/>
            <a:ext cx="5280417" cy="280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9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013"/>
            <a:ext cx="6336704" cy="32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474355"/>
            <a:ext cx="4515544" cy="269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04" y="3507876"/>
            <a:ext cx="4464496" cy="27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7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Acquisti</a:t>
            </a:r>
            <a:r>
              <a:rPr lang="en-GB" dirty="0" smtClean="0"/>
              <a:t> - Paola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corso</a:t>
            </a:r>
            <a:r>
              <a:rPr lang="en-GB" dirty="0" smtClean="0"/>
              <a:t> </a:t>
            </a:r>
            <a:r>
              <a:rPr lang="en-GB" dirty="0" err="1" smtClean="0"/>
              <a:t>acquisti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chips per </a:t>
            </a:r>
            <a:r>
              <a:rPr lang="en-GB" dirty="0" err="1" smtClean="0"/>
              <a:t>produzione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err="1" smtClean="0"/>
              <a:t>corso</a:t>
            </a:r>
            <a:r>
              <a:rPr lang="en-GB" dirty="0" smtClean="0"/>
              <a:t> </a:t>
            </a:r>
            <a:r>
              <a:rPr lang="en-GB" dirty="0" err="1" smtClean="0"/>
              <a:t>ordini</a:t>
            </a:r>
            <a:r>
              <a:rPr lang="en-GB" dirty="0" smtClean="0"/>
              <a:t> per </a:t>
            </a:r>
            <a:r>
              <a:rPr lang="en-GB" dirty="0" err="1" smtClean="0"/>
              <a:t>produzione</a:t>
            </a:r>
            <a:r>
              <a:rPr lang="en-GB" dirty="0" smtClean="0"/>
              <a:t> PCB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corso</a:t>
            </a:r>
            <a:r>
              <a:rPr lang="en-GB" dirty="0" smtClean="0"/>
              <a:t> </a:t>
            </a:r>
            <a:r>
              <a:rPr lang="en-GB" dirty="0" err="1" smtClean="0"/>
              <a:t>ordini</a:t>
            </a:r>
            <a:r>
              <a:rPr lang="en-GB" dirty="0" smtClean="0"/>
              <a:t> per </a:t>
            </a:r>
            <a:r>
              <a:rPr lang="en-GB" dirty="0" err="1" smtClean="0"/>
              <a:t>montaggio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questo</a:t>
            </a:r>
            <a:r>
              <a:rPr lang="en-GB" dirty="0" smtClean="0"/>
              <a:t> e’ un </a:t>
            </a:r>
            <a:r>
              <a:rPr lang="en-GB" dirty="0" err="1" smtClean="0"/>
              <a:t>grosso</a:t>
            </a:r>
            <a:r>
              <a:rPr lang="en-GB" smtClean="0"/>
              <a:t> lavoro</a:t>
            </a:r>
            <a:r>
              <a:rPr lang="en-GB" dirty="0" smtClean="0"/>
              <a:t>, </a:t>
            </a:r>
            <a:r>
              <a:rPr lang="en-GB" dirty="0" err="1" smtClean="0"/>
              <a:t>pieno</a:t>
            </a:r>
            <a:r>
              <a:rPr lang="en-GB" dirty="0" smtClean="0"/>
              <a:t> di </a:t>
            </a:r>
            <a:r>
              <a:rPr lang="en-GB" dirty="0" err="1" smtClean="0"/>
              <a:t>insidie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612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INTEGRAZIONE </a:t>
            </a:r>
            <a:r>
              <a:rPr lang="en-GB" dirty="0" err="1" smtClean="0"/>
              <a:t>ai</a:t>
            </a:r>
            <a:r>
              <a:rPr lang="en-GB" dirty="0" smtClean="0"/>
              <a:t> TESTs del CERN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FTK e’ </a:t>
            </a:r>
            <a:r>
              <a:rPr lang="en-GB" dirty="0" err="1" smtClean="0"/>
              <a:t>entrato</a:t>
            </a:r>
            <a:r>
              <a:rPr lang="en-GB" dirty="0" smtClean="0"/>
              <a:t> </a:t>
            </a:r>
            <a:r>
              <a:rPr lang="en-GB" dirty="0" err="1" smtClean="0"/>
              <a:t>ufficialmente</a:t>
            </a:r>
            <a:r>
              <a:rPr lang="en-GB" dirty="0" smtClean="0"/>
              <a:t> con I </a:t>
            </a:r>
            <a:r>
              <a:rPr lang="en-GB" dirty="0" err="1" smtClean="0"/>
              <a:t>primi</a:t>
            </a:r>
            <a:r>
              <a:rPr lang="en-GB" dirty="0" smtClean="0"/>
              <a:t> </a:t>
            </a:r>
            <a:r>
              <a:rPr lang="en-GB" dirty="0" err="1" smtClean="0"/>
              <a:t>pezzi</a:t>
            </a:r>
            <a:r>
              <a:rPr lang="en-GB" dirty="0" smtClean="0"/>
              <a:t> (DF e IM) </a:t>
            </a:r>
            <a:r>
              <a:rPr lang="en-GB" dirty="0" err="1" smtClean="0"/>
              <a:t>nel</a:t>
            </a:r>
            <a:r>
              <a:rPr lang="en-GB" dirty="0" smtClean="0"/>
              <a:t> TDAQ</a:t>
            </a:r>
          </a:p>
          <a:p>
            <a:r>
              <a:rPr lang="en-GB" dirty="0" smtClean="0"/>
              <a:t>SHIFTs </a:t>
            </a:r>
            <a:r>
              <a:rPr lang="en-GB" dirty="0" err="1" smtClean="0"/>
              <a:t>avviati</a:t>
            </a:r>
            <a:endParaRPr lang="en-GB" dirty="0" smtClean="0"/>
          </a:p>
          <a:p>
            <a:r>
              <a:rPr lang="en-GB" dirty="0" err="1" smtClean="0"/>
              <a:t>Preparazione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schedules di </a:t>
            </a:r>
            <a:r>
              <a:rPr lang="en-GB" dirty="0" err="1" smtClean="0"/>
              <a:t>Italiani</a:t>
            </a:r>
            <a:r>
              <a:rPr lang="en-GB" dirty="0" smtClean="0"/>
              <a:t> – </a:t>
            </a:r>
            <a:r>
              <a:rPr lang="en-GB" dirty="0" err="1" smtClean="0"/>
              <a:t>manca</a:t>
            </a:r>
            <a:r>
              <a:rPr lang="en-GB" dirty="0" smtClean="0"/>
              <a:t> </a:t>
            </a:r>
            <a:r>
              <a:rPr lang="en-GB" dirty="0" err="1" smtClean="0"/>
              <a:t>personale</a:t>
            </a:r>
            <a:r>
              <a:rPr lang="en-GB" dirty="0"/>
              <a:t> </a:t>
            </a:r>
            <a:r>
              <a:rPr lang="en-GB" dirty="0" smtClean="0"/>
              <a:t>per </a:t>
            </a:r>
            <a:r>
              <a:rPr lang="en-GB" dirty="0" err="1" smtClean="0"/>
              <a:t>partecipare</a:t>
            </a:r>
            <a:r>
              <a:rPr lang="en-GB" dirty="0" smtClean="0"/>
              <a:t> da </a:t>
            </a:r>
            <a:r>
              <a:rPr lang="en-GB" dirty="0" err="1" smtClean="0"/>
              <a:t>subito</a:t>
            </a:r>
            <a:r>
              <a:rPr lang="en-GB" dirty="0" smtClean="0"/>
              <a:t> – </a:t>
            </a:r>
            <a:r>
              <a:rPr lang="en-GB" dirty="0" err="1" smtClean="0"/>
              <a:t>Inserita</a:t>
            </a:r>
            <a:r>
              <a:rPr lang="en-GB" dirty="0" smtClean="0"/>
              <a:t> PHD student di UNIGE per </a:t>
            </a:r>
            <a:r>
              <a:rPr lang="en-GB" dirty="0" err="1" smtClean="0"/>
              <a:t>aiutare</a:t>
            </a:r>
            <a:r>
              <a:rPr lang="en-GB" dirty="0" smtClean="0"/>
              <a:t> Takashi</a:t>
            </a:r>
          </a:p>
          <a:p>
            <a:r>
              <a:rPr lang="en-GB" dirty="0" smtClean="0"/>
              <a:t>Guido </a:t>
            </a:r>
            <a:r>
              <a:rPr lang="en-GB" dirty="0" err="1" smtClean="0"/>
              <a:t>sta</a:t>
            </a:r>
            <a:r>
              <a:rPr lang="en-GB" dirty="0" smtClean="0"/>
              <a:t> </a:t>
            </a:r>
            <a:r>
              <a:rPr lang="en-GB" dirty="0" err="1" smtClean="0"/>
              <a:t>diventando</a:t>
            </a:r>
            <a:r>
              <a:rPr lang="en-GB" dirty="0" smtClean="0"/>
              <a:t> la persona </a:t>
            </a:r>
            <a:r>
              <a:rPr lang="en-GB" dirty="0" err="1" smtClean="0"/>
              <a:t>trainante</a:t>
            </a:r>
            <a:r>
              <a:rPr lang="en-GB" dirty="0" smtClean="0"/>
              <a:t> in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ruolo</a:t>
            </a:r>
            <a:endParaRPr lang="en-GB" dirty="0" smtClean="0"/>
          </a:p>
          <a:p>
            <a:endParaRPr lang="en-GB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053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Studi</a:t>
            </a:r>
            <a:r>
              <a:rPr lang="en-GB" dirty="0" smtClean="0"/>
              <a:t> di Trigger </a:t>
            </a:r>
            <a:r>
              <a:rPr lang="en-GB" dirty="0" err="1" smtClean="0"/>
              <a:t>simulazione</a:t>
            </a:r>
            <a:r>
              <a:rPr lang="en-GB" dirty="0" smtClean="0"/>
              <a:t> HW</a:t>
            </a:r>
            <a:br>
              <a:rPr lang="en-GB" dirty="0" smtClean="0"/>
            </a:br>
            <a:r>
              <a:rPr lang="en-GB" dirty="0" err="1" smtClean="0"/>
              <a:t>Hikmat</a:t>
            </a:r>
            <a:r>
              <a:rPr lang="en-GB" dirty="0" smtClean="0"/>
              <a:t> – Federico – </a:t>
            </a:r>
            <a:r>
              <a:rPr lang="en-GB" dirty="0" err="1" smtClean="0"/>
              <a:t>Akis</a:t>
            </a:r>
            <a:r>
              <a:rPr lang="en-GB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Hikmat</a:t>
            </a:r>
            <a:r>
              <a:rPr lang="en-GB" dirty="0" smtClean="0"/>
              <a:t> ha </a:t>
            </a:r>
            <a:r>
              <a:rPr lang="en-GB" dirty="0" err="1" smtClean="0"/>
              <a:t>cominciato</a:t>
            </a:r>
            <a:r>
              <a:rPr lang="en-GB" dirty="0" smtClean="0"/>
              <a:t> a </a:t>
            </a:r>
            <a:r>
              <a:rPr lang="en-GB" dirty="0" err="1" smtClean="0"/>
              <a:t>studiare</a:t>
            </a:r>
            <a:r>
              <a:rPr lang="en-GB" dirty="0" smtClean="0"/>
              <a:t> </a:t>
            </a:r>
            <a:r>
              <a:rPr lang="en-GB" dirty="0" err="1" smtClean="0"/>
              <a:t>eventi</a:t>
            </a:r>
            <a:r>
              <a:rPr lang="en-GB" dirty="0" smtClean="0"/>
              <a:t> con 4 </a:t>
            </a:r>
            <a:r>
              <a:rPr lang="en-GB" dirty="0" err="1" smtClean="0"/>
              <a:t>bs</a:t>
            </a:r>
            <a:r>
              <a:rPr lang="en-GB" dirty="0" smtClean="0"/>
              <a:t>. (a) L1 trigger: jets + at list one soft muon (b) L2 trigger: </a:t>
            </a:r>
            <a:r>
              <a:rPr lang="en-GB" dirty="0" err="1" smtClean="0"/>
              <a:t>btagging</a:t>
            </a:r>
            <a:r>
              <a:rPr lang="en-GB" dirty="0" smtClean="0"/>
              <a:t> con FTK</a:t>
            </a:r>
          </a:p>
          <a:p>
            <a:endParaRPr lang="en-GB" dirty="0"/>
          </a:p>
          <a:p>
            <a:r>
              <a:rPr lang="en-GB" dirty="0" err="1" smtClean="0"/>
              <a:t>Akis</a:t>
            </a:r>
            <a:r>
              <a:rPr lang="en-GB" dirty="0" smtClean="0"/>
              <a:t> </a:t>
            </a:r>
            <a:r>
              <a:rPr lang="en-GB" dirty="0" err="1" smtClean="0"/>
              <a:t>sta</a:t>
            </a:r>
            <a:r>
              <a:rPr lang="en-GB" dirty="0" smtClean="0"/>
              <a:t> </a:t>
            </a:r>
            <a:r>
              <a:rPr lang="en-GB" dirty="0" err="1" smtClean="0"/>
              <a:t>confrontando</a:t>
            </a:r>
            <a:r>
              <a:rPr lang="en-GB" dirty="0" smtClean="0"/>
              <a:t> le </a:t>
            </a:r>
            <a:r>
              <a:rPr lang="en-GB" dirty="0" err="1" smtClean="0"/>
              <a:t>perfomance</a:t>
            </a:r>
            <a:r>
              <a:rPr lang="en-GB" dirty="0" smtClean="0"/>
              <a:t> di un </a:t>
            </a:r>
            <a:r>
              <a:rPr lang="en-GB" dirty="0" err="1" smtClean="0"/>
              <a:t>algo</a:t>
            </a:r>
            <a:r>
              <a:rPr lang="en-GB" dirty="0" smtClean="0"/>
              <a:t> di clustering 2D </a:t>
            </a:r>
            <a:r>
              <a:rPr lang="en-GB" dirty="0" err="1" smtClean="0"/>
              <a:t>perfetto</a:t>
            </a:r>
            <a:r>
              <a:rPr lang="en-GB" dirty="0" smtClean="0"/>
              <a:t> con </a:t>
            </a:r>
            <a:r>
              <a:rPr lang="en-GB" dirty="0" err="1" smtClean="0"/>
              <a:t>quello</a:t>
            </a:r>
            <a:r>
              <a:rPr lang="en-GB" dirty="0" smtClean="0"/>
              <a:t> </a:t>
            </a:r>
            <a:r>
              <a:rPr lang="en-GB" dirty="0" err="1" smtClean="0"/>
              <a:t>realistico</a:t>
            </a:r>
            <a:r>
              <a:rPr lang="en-GB" dirty="0" smtClean="0"/>
              <a:t> </a:t>
            </a:r>
            <a:r>
              <a:rPr lang="en-GB" dirty="0" err="1" smtClean="0"/>
              <a:t>implementato</a:t>
            </a:r>
            <a:r>
              <a:rPr lang="en-GB" dirty="0" smtClean="0"/>
              <a:t> da Calliope. </a:t>
            </a:r>
            <a:r>
              <a:rPr lang="en-GB" dirty="0" err="1" smtClean="0"/>
              <a:t>Effetti</a:t>
            </a:r>
            <a:r>
              <a:rPr lang="en-GB" dirty="0" smtClean="0"/>
              <a:t> da </a:t>
            </a:r>
            <a:r>
              <a:rPr lang="en-GB" dirty="0" err="1" smtClean="0"/>
              <a:t>tenere</a:t>
            </a:r>
            <a:r>
              <a:rPr lang="en-GB" dirty="0" smtClean="0"/>
              <a:t> in </a:t>
            </a:r>
            <a:r>
              <a:rPr lang="en-GB" dirty="0" err="1" smtClean="0"/>
              <a:t>considerazione</a:t>
            </a:r>
            <a:r>
              <a:rPr lang="en-GB" dirty="0" smtClean="0"/>
              <a:t>: splitting di clusters, </a:t>
            </a:r>
            <a:r>
              <a:rPr lang="en-GB" dirty="0" err="1" smtClean="0"/>
              <a:t>calcolo</a:t>
            </a:r>
            <a:r>
              <a:rPr lang="en-GB" dirty="0" smtClean="0"/>
              <a:t> del </a:t>
            </a:r>
            <a:r>
              <a:rPr lang="en-GB" dirty="0" err="1" smtClean="0"/>
              <a:t>centroide</a:t>
            </a:r>
            <a:r>
              <a:rPr lang="en-GB" dirty="0" smtClean="0"/>
              <a:t>.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effetti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su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risoluzione</a:t>
            </a:r>
            <a:r>
              <a:rPr lang="en-GB" dirty="0" smtClean="0">
                <a:sym typeface="Wingdings" panose="05000000000000000000" pitchFamily="2" charset="2"/>
              </a:rPr>
              <a:t> del </a:t>
            </a:r>
            <a:r>
              <a:rPr lang="en-GB" dirty="0" err="1" smtClean="0">
                <a:sym typeface="Wingdings" panose="05000000000000000000" pitchFamily="2" charset="2"/>
              </a:rPr>
              <a:t>parametro</a:t>
            </a:r>
            <a:r>
              <a:rPr lang="en-GB" dirty="0" smtClean="0">
                <a:sym typeface="Wingdings" panose="05000000000000000000" pitchFamily="2" charset="2"/>
              </a:rPr>
              <a:t> di </a:t>
            </a:r>
            <a:r>
              <a:rPr lang="en-GB" dirty="0" err="1" smtClean="0">
                <a:sym typeface="Wingdings" panose="05000000000000000000" pitchFamily="2" charset="2"/>
              </a:rPr>
              <a:t>impatto</a:t>
            </a:r>
            <a:r>
              <a:rPr lang="en-GB" dirty="0" smtClean="0">
                <a:sym typeface="Wingdings" panose="05000000000000000000" pitchFamily="2" charset="2"/>
              </a:rPr>
              <a:t>.  link con </a:t>
            </a:r>
            <a:r>
              <a:rPr lang="en-GB" dirty="0" err="1" smtClean="0">
                <a:sym typeface="Wingdings" panose="05000000000000000000" pitchFamily="2" charset="2"/>
              </a:rPr>
              <a:t>lavoro</a:t>
            </a:r>
            <a:r>
              <a:rPr lang="en-GB" dirty="0" smtClean="0">
                <a:sym typeface="Wingdings" panose="05000000000000000000" pitchFamily="2" charset="2"/>
              </a:rPr>
              <a:t> di </a:t>
            </a:r>
            <a:r>
              <a:rPr lang="en-GB" dirty="0" err="1" smtClean="0">
                <a:sym typeface="Wingdings" panose="05000000000000000000" pitchFamily="2" charset="2"/>
              </a:rPr>
              <a:t>Hikmat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  <a:endParaRPr lang="en-GB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646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Papers – Conferences – Events (IAPP)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Articolo</a:t>
            </a:r>
            <a:r>
              <a:rPr lang="en-GB" dirty="0" smtClean="0"/>
              <a:t> a IEEE </a:t>
            </a:r>
            <a:r>
              <a:rPr lang="en-GB" dirty="0" err="1" smtClean="0"/>
              <a:t>tecnico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AMBSLPV3 (</a:t>
            </a:r>
            <a:r>
              <a:rPr lang="en-GB" dirty="0" err="1" smtClean="0"/>
              <a:t>lista</a:t>
            </a:r>
            <a:r>
              <a:rPr lang="en-GB" dirty="0" smtClean="0"/>
              <a:t> </a:t>
            </a:r>
            <a:r>
              <a:rPr lang="en-GB" dirty="0" err="1" smtClean="0"/>
              <a:t>autori</a:t>
            </a:r>
            <a:r>
              <a:rPr lang="en-GB" dirty="0" smtClean="0"/>
              <a:t> </a:t>
            </a:r>
            <a:r>
              <a:rPr lang="en-GB" dirty="0" err="1" smtClean="0"/>
              <a:t>ridotta</a:t>
            </a:r>
            <a:r>
              <a:rPr lang="en-GB" dirty="0" smtClean="0"/>
              <a:t>, primo </a:t>
            </a:r>
            <a:r>
              <a:rPr lang="en-GB" dirty="0" err="1" smtClean="0"/>
              <a:t>autore</a:t>
            </a:r>
            <a:r>
              <a:rPr lang="en-GB" dirty="0" smtClean="0"/>
              <a:t> </a:t>
            </a:r>
            <a:r>
              <a:rPr lang="en-GB" dirty="0" err="1" smtClean="0"/>
              <a:t>Saverio</a:t>
            </a:r>
            <a:r>
              <a:rPr lang="en-GB" dirty="0" smtClean="0"/>
              <a:t>)</a:t>
            </a:r>
          </a:p>
          <a:p>
            <a:r>
              <a:rPr lang="en-GB" dirty="0" smtClean="0"/>
              <a:t>Poster </a:t>
            </a:r>
            <a:r>
              <a:rPr lang="en-GB" dirty="0" err="1" smtClean="0"/>
              <a:t>Saverio</a:t>
            </a:r>
            <a:r>
              <a:rPr lang="en-GB" dirty="0" smtClean="0"/>
              <a:t> a IEEE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articolo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globale</a:t>
            </a:r>
            <a:r>
              <a:rPr lang="en-GB" dirty="0" smtClean="0">
                <a:sym typeface="Wingdings" panose="05000000000000000000" pitchFamily="2" charset="2"/>
              </a:rPr>
              <a:t> con </a:t>
            </a:r>
            <a:r>
              <a:rPr lang="en-GB" dirty="0" err="1" smtClean="0">
                <a:sym typeface="Wingdings" panose="05000000000000000000" pitchFamily="2" charset="2"/>
              </a:rPr>
              <a:t>integrazione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su</a:t>
            </a:r>
            <a:r>
              <a:rPr lang="en-GB" dirty="0" smtClean="0">
                <a:sym typeface="Wingdings" panose="05000000000000000000" pitchFamily="2" charset="2"/>
              </a:rPr>
              <a:t> TNS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Poster Christos a IEEE  </a:t>
            </a:r>
            <a:r>
              <a:rPr lang="en-GB" dirty="0" err="1" smtClean="0">
                <a:sym typeface="Wingdings" panose="05000000000000000000" pitchFamily="2" charset="2"/>
              </a:rPr>
              <a:t>articolo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su</a:t>
            </a:r>
            <a:r>
              <a:rPr lang="en-GB" dirty="0" smtClean="0">
                <a:sym typeface="Wingdings" panose="05000000000000000000" pitchFamily="2" charset="2"/>
              </a:rPr>
              <a:t> TNS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Hipeak</a:t>
            </a:r>
            <a:r>
              <a:rPr lang="en-GB" dirty="0" smtClean="0">
                <a:sym typeface="Wingdings" panose="05000000000000000000" pitchFamily="2" charset="2"/>
              </a:rPr>
              <a:t> Week a Milano  </a:t>
            </a:r>
            <a:r>
              <a:rPr lang="en-GB" dirty="0" err="1" smtClean="0">
                <a:sym typeface="Wingdings" panose="05000000000000000000" pitchFamily="2" charset="2"/>
              </a:rPr>
              <a:t>sessione</a:t>
            </a:r>
            <a:r>
              <a:rPr lang="en-GB" dirty="0" smtClean="0">
                <a:sym typeface="Wingdings" panose="05000000000000000000" pitchFamily="2" charset="2"/>
              </a:rPr>
              <a:t> Imaging </a:t>
            </a:r>
            <a:r>
              <a:rPr lang="en-GB" dirty="0" err="1" smtClean="0">
                <a:sym typeface="Wingdings" panose="05000000000000000000" pitchFamily="2" charset="2"/>
              </a:rPr>
              <a:t>organizzata</a:t>
            </a:r>
            <a:r>
              <a:rPr lang="en-GB" dirty="0" smtClean="0">
                <a:sym typeface="Wingdings" panose="05000000000000000000" pitchFamily="2" charset="2"/>
              </a:rPr>
              <a:t> da Calliope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Calliope ad Heidelberg (Laureate Forum)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Articolo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su</a:t>
            </a:r>
            <a:r>
              <a:rPr lang="en-GB" dirty="0" smtClean="0">
                <a:sym typeface="Wingdings" panose="05000000000000000000" pitchFamily="2" charset="2"/>
              </a:rPr>
              <a:t> FW e monitoring </a:t>
            </a:r>
            <a:r>
              <a:rPr lang="en-GB" dirty="0" err="1" smtClean="0">
                <a:sym typeface="Wingdings" panose="05000000000000000000" pitchFamily="2" charset="2"/>
              </a:rPr>
              <a:t>programmato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Primo </a:t>
            </a:r>
            <a:r>
              <a:rPr lang="en-GB" dirty="0" err="1" smtClean="0">
                <a:sym typeface="Wingdings" panose="05000000000000000000" pitchFamily="2" charset="2"/>
              </a:rPr>
              <a:t>Articolo</a:t>
            </a:r>
            <a:r>
              <a:rPr lang="en-GB" dirty="0" smtClean="0">
                <a:sym typeface="Wingdings" panose="05000000000000000000" pitchFamily="2" charset="2"/>
              </a:rPr>
              <a:t> di Imaging </a:t>
            </a:r>
            <a:r>
              <a:rPr lang="en-GB" dirty="0" err="1" smtClean="0">
                <a:sym typeface="Wingdings" panose="05000000000000000000" pitchFamily="2" charset="2"/>
              </a:rPr>
              <a:t>dovuto</a:t>
            </a:r>
            <a:r>
              <a:rPr lang="en-GB" dirty="0" smtClean="0">
                <a:sym typeface="Wingdings" panose="05000000000000000000" pitchFamily="2" charset="2"/>
              </a:rPr>
              <a:t> per </a:t>
            </a:r>
            <a:r>
              <a:rPr lang="en-GB" dirty="0" err="1" smtClean="0">
                <a:sym typeface="Wingdings" panose="05000000000000000000" pitchFamily="2" charset="2"/>
              </a:rPr>
              <a:t>ora</a:t>
            </a:r>
            <a:r>
              <a:rPr lang="en-GB" dirty="0" smtClean="0">
                <a:sym typeface="Wingdings" panose="05000000000000000000" pitchFamily="2" charset="2"/>
              </a:rPr>
              <a:t> (</a:t>
            </a:r>
            <a:r>
              <a:rPr lang="en-GB" dirty="0" err="1" smtClean="0">
                <a:sym typeface="Wingdings" panose="05000000000000000000" pitchFamily="2" charset="2"/>
              </a:rPr>
              <a:t>febbraio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Partecipazione</a:t>
            </a:r>
            <a:r>
              <a:rPr lang="en-GB" dirty="0" smtClean="0">
                <a:sym typeface="Wingdings" panose="05000000000000000000" pitchFamily="2" charset="2"/>
              </a:rPr>
              <a:t> a </a:t>
            </a:r>
            <a:r>
              <a:rPr lang="en-GB" dirty="0" err="1" smtClean="0">
                <a:sym typeface="Wingdings" panose="05000000000000000000" pitchFamily="2" charset="2"/>
              </a:rPr>
              <a:t>Notte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dei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ricercatori</a:t>
            </a:r>
            <a:endParaRPr lang="en-GB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47"/>
            <a:ext cx="4860032" cy="79695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Notte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dei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Ricercatori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436"/>
            <a:ext cx="7712918" cy="55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076056" y="548680"/>
            <a:ext cx="8640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644008" y="116023"/>
            <a:ext cx="324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Siamo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Brochure </a:t>
            </a:r>
            <a:r>
              <a:rPr lang="en-GB" dirty="0" err="1" smtClean="0"/>
              <a:t>dell’INFN</a:t>
            </a:r>
            <a:r>
              <a:rPr lang="en-GB" dirty="0" smtClean="0"/>
              <a:t>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3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26" y="12119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AM system schedule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3528" y="2420888"/>
            <a:ext cx="8136904" cy="216024"/>
            <a:chOff x="323528" y="2420888"/>
            <a:chExt cx="7128792" cy="236576"/>
          </a:xfrm>
          <a:solidFill>
            <a:srgbClr val="FFFF00"/>
          </a:solidFill>
        </p:grpSpPr>
        <p:sp>
          <p:nvSpPr>
            <p:cNvPr id="4" name="Rectangle 3"/>
            <p:cNvSpPr/>
            <p:nvPr/>
          </p:nvSpPr>
          <p:spPr>
            <a:xfrm>
              <a:off x="323528" y="2420888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5616" y="2423457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7704" y="2426026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99792" y="2428595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1880" y="2431164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3968" y="2433733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6056" y="2436302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8144" y="2438871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2441440"/>
              <a:ext cx="792088" cy="216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1162" y="1943254"/>
            <a:ext cx="803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          Oct           Nov           </a:t>
            </a:r>
            <a:r>
              <a:rPr lang="en-GB" dirty="0" err="1" smtClean="0"/>
              <a:t>Dic</a:t>
            </a:r>
            <a:r>
              <a:rPr lang="en-GB" dirty="0" smtClean="0"/>
              <a:t>             Jan          Feb           March       April         May</a:t>
            </a:r>
            <a:endParaRPr lang="it-IT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71600" y="2636912"/>
            <a:ext cx="0" cy="576064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929" y="3229677"/>
            <a:ext cx="1098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33CC"/>
                </a:solidFill>
              </a:rPr>
              <a:t>Ready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To submit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AMBV4</a:t>
            </a:r>
            <a:endParaRPr lang="it-IT" dirty="0">
              <a:solidFill>
                <a:srgbClr val="FF33CC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5400000">
            <a:off x="1119102" y="1612831"/>
            <a:ext cx="256028" cy="530478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730580" y="823307"/>
            <a:ext cx="1490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33CC"/>
                </a:solidFill>
              </a:rPr>
              <a:t>Waiting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Validation V3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&amp; </a:t>
            </a:r>
            <a:r>
              <a:rPr lang="en-GB" b="1" dirty="0" smtClean="0">
                <a:solidFill>
                  <a:srgbClr val="FF0000"/>
                </a:solidFill>
              </a:rPr>
              <a:t>DC-DC conv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7109" y="3226696"/>
            <a:ext cx="1090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64-96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AM06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Ready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To mount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57206" y="2636912"/>
            <a:ext cx="0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" idx="0"/>
          </p:cNvCxnSpPr>
          <p:nvPr/>
        </p:nvCxnSpPr>
        <p:spPr>
          <a:xfrm>
            <a:off x="467544" y="692696"/>
            <a:ext cx="308034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8929" y="260648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LAMBV3 arrived</a:t>
            </a:r>
            <a:endParaRPr lang="it-IT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31840" y="1833791"/>
            <a:ext cx="0" cy="605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92483" y="123173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LAMBs </a:t>
            </a:r>
          </a:p>
          <a:p>
            <a:r>
              <a:rPr lang="en-GB" dirty="0" smtClean="0"/>
              <a:t>mounted</a:t>
            </a:r>
            <a:endParaRPr lang="it-IT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131840" y="2625182"/>
            <a:ext cx="0" cy="34153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53632" y="2966715"/>
            <a:ext cx="1090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+128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AM06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Ready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To mount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067944" y="1833791"/>
            <a:ext cx="0" cy="605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23143" y="1187460"/>
            <a:ext cx="2560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+8 </a:t>
            </a:r>
            <a:r>
              <a:rPr lang="en-GB" dirty="0" smtClean="0"/>
              <a:t>LAMBs </a:t>
            </a:r>
          </a:p>
          <a:p>
            <a:r>
              <a:rPr lang="en-GB" dirty="0" smtClean="0"/>
              <a:t>Mounted for a total of 12</a:t>
            </a:r>
            <a:endParaRPr lang="it-IT" dirty="0"/>
          </a:p>
        </p:txBody>
      </p:sp>
      <p:sp>
        <p:nvSpPr>
          <p:cNvPr id="41" name="Left Brace 40"/>
          <p:cNvSpPr/>
          <p:nvPr/>
        </p:nvSpPr>
        <p:spPr>
          <a:xfrm rot="5400000" flipH="1" flipV="1">
            <a:off x="4342645" y="2394213"/>
            <a:ext cx="226685" cy="776085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/>
          <p:cNvSpPr txBox="1"/>
          <p:nvPr/>
        </p:nvSpPr>
        <p:spPr>
          <a:xfrm>
            <a:off x="3842751" y="2913047"/>
            <a:ext cx="1055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33CC"/>
                </a:solidFill>
              </a:rPr>
              <a:t>Test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3 AMBV4</a:t>
            </a:r>
            <a:endParaRPr lang="it-IT" dirty="0">
              <a:solidFill>
                <a:srgbClr val="FF33CC"/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 rot="5400000" flipH="1" flipV="1">
            <a:off x="5507847" y="2026754"/>
            <a:ext cx="222196" cy="150651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4951121" y="3049310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Production</a:t>
            </a:r>
          </a:p>
          <a:p>
            <a:r>
              <a:rPr lang="en-GB" dirty="0" smtClean="0"/>
              <a:t>20 AMBSLP</a:t>
            </a:r>
          </a:p>
          <a:p>
            <a:r>
              <a:rPr lang="en-GB" dirty="0" smtClean="0"/>
              <a:t>70 LAMBs</a:t>
            </a:r>
            <a:endParaRPr lang="it-IT" dirty="0"/>
          </a:p>
        </p:txBody>
      </p:sp>
      <p:sp>
        <p:nvSpPr>
          <p:cNvPr id="45" name="Left Brace 44"/>
          <p:cNvSpPr/>
          <p:nvPr/>
        </p:nvSpPr>
        <p:spPr>
          <a:xfrm rot="5400000" flipH="1" flipV="1">
            <a:off x="7258246" y="1782866"/>
            <a:ext cx="244134" cy="2016225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6620169" y="3096975"/>
            <a:ext cx="1307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33CC"/>
                </a:solidFill>
              </a:rPr>
              <a:t>Test Boards </a:t>
            </a:r>
          </a:p>
          <a:p>
            <a:pPr algn="ctr"/>
            <a:r>
              <a:rPr lang="en-GB" dirty="0" smtClean="0">
                <a:solidFill>
                  <a:srgbClr val="FF33CC"/>
                </a:solidFill>
              </a:rPr>
              <a:t>&amp;</a:t>
            </a:r>
          </a:p>
          <a:p>
            <a:r>
              <a:rPr lang="en-GB" dirty="0" smtClean="0">
                <a:solidFill>
                  <a:srgbClr val="FF33CC"/>
                </a:solidFill>
              </a:rPr>
              <a:t>Install them</a:t>
            </a:r>
            <a:endParaRPr lang="it-IT" dirty="0">
              <a:solidFill>
                <a:srgbClr val="FF33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0541" y="2636912"/>
            <a:ext cx="19488" cy="175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1600" y="4449540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Submission</a:t>
            </a:r>
          </a:p>
          <a:p>
            <a:r>
              <a:rPr lang="en-GB" dirty="0" smtClean="0"/>
              <a:t>AMBV4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25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38138"/>
            <a:ext cx="86963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7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25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scuso</a:t>
            </a:r>
            <a:r>
              <a:rPr lang="en-GB" dirty="0" smtClean="0"/>
              <a:t> se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dimenticato</a:t>
            </a:r>
            <a:r>
              <a:rPr lang="en-GB" dirty="0"/>
              <a:t> </a:t>
            </a:r>
            <a:r>
              <a:rPr lang="en-GB" dirty="0" err="1" smtClean="0"/>
              <a:t>qualcosa</a:t>
            </a:r>
            <a:r>
              <a:rPr lang="en-GB" dirty="0" smtClean="0"/>
              <a:t>/</a:t>
            </a:r>
            <a:r>
              <a:rPr lang="en-GB" dirty="0" err="1" smtClean="0"/>
              <a:t>qualcuno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avuto</a:t>
            </a:r>
            <a:r>
              <a:rPr lang="en-GB" dirty="0" smtClean="0"/>
              <a:t> </a:t>
            </a:r>
            <a:r>
              <a:rPr lang="en-GB" dirty="0" err="1" smtClean="0"/>
              <a:t>poco</a:t>
            </a:r>
            <a:r>
              <a:rPr lang="en-GB" dirty="0" smtClean="0"/>
              <a:t> tempo,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stanca</a:t>
            </a:r>
            <a:r>
              <a:rPr lang="en-GB" dirty="0" smtClean="0"/>
              <a:t>, e’ facile </a:t>
            </a:r>
            <a:r>
              <a:rPr lang="en-GB" dirty="0" err="1" smtClean="0"/>
              <a:t>che</a:t>
            </a:r>
            <a:r>
              <a:rPr lang="en-GB" dirty="0" smtClean="0"/>
              <a:t> mi </a:t>
            </a:r>
            <a:r>
              <a:rPr lang="en-GB" dirty="0" err="1" smtClean="0"/>
              <a:t>succeda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Grazie per la </a:t>
            </a:r>
            <a:r>
              <a:rPr lang="en-GB" dirty="0" err="1" smtClean="0"/>
              <a:t>pazienza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24351"/>
            <a:ext cx="709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/>
              <a:t>Conclusioni</a:t>
            </a:r>
            <a:r>
              <a:rPr lang="en-GB" sz="4000" dirty="0" smtClean="0"/>
              <a:t>: </a:t>
            </a:r>
            <a:r>
              <a:rPr lang="en-GB" sz="4000" dirty="0" err="1" smtClean="0"/>
              <a:t>tanto</a:t>
            </a:r>
            <a:r>
              <a:rPr lang="en-GB" sz="4000" dirty="0" smtClean="0"/>
              <a:t> </a:t>
            </a:r>
            <a:r>
              <a:rPr lang="en-GB" sz="4000" dirty="0" err="1" smtClean="0"/>
              <a:t>lavoro</a:t>
            </a:r>
            <a:r>
              <a:rPr lang="en-GB" sz="4000" dirty="0" smtClean="0"/>
              <a:t> in </a:t>
            </a:r>
            <a:r>
              <a:rPr lang="en-GB" sz="4000" dirty="0" err="1" smtClean="0"/>
              <a:t>corso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0895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AMBSLP V4 design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   </a:t>
            </a:r>
            <a:r>
              <a:rPr lang="en-GB" sz="3200" dirty="0" err="1" smtClean="0"/>
              <a:t>Saverio</a:t>
            </a:r>
            <a:r>
              <a:rPr lang="en-GB" sz="3200" dirty="0" smtClean="0"/>
              <a:t>-Paola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2" y="1338380"/>
            <a:ext cx="6034608" cy="51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1268760"/>
            <a:ext cx="360040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5580112" y="3433774"/>
            <a:ext cx="360040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403648" y="3433774"/>
            <a:ext cx="1152128" cy="931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738466" y="5471177"/>
            <a:ext cx="1152128" cy="931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11960" y="3463868"/>
            <a:ext cx="1152128" cy="931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2570719" y="2502444"/>
            <a:ext cx="1152128" cy="931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20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TESTS before AMBSLP_V4 submitted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Guido-</a:t>
            </a:r>
            <a:r>
              <a:rPr lang="en-GB" sz="3600" dirty="0" err="1" smtClean="0"/>
              <a:t>Saverio</a:t>
            </a:r>
            <a:r>
              <a:rPr lang="en-GB" sz="3600" dirty="0" smtClean="0"/>
              <a:t>-</a:t>
            </a:r>
            <a:r>
              <a:rPr lang="en-GB" sz="3600" dirty="0" err="1" smtClean="0"/>
              <a:t>Hikmat</a:t>
            </a:r>
            <a:r>
              <a:rPr lang="en-GB" sz="3600" dirty="0" smtClean="0"/>
              <a:t>-Paola-Francesco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ests Random </a:t>
            </a:r>
            <a:r>
              <a:rPr lang="en-GB" dirty="0" err="1" smtClean="0">
                <a:solidFill>
                  <a:srgbClr val="FF0000"/>
                </a:solidFill>
              </a:rPr>
              <a:t>intensivi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AMBSLP_V3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031621" cy="446339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076056" y="177281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81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JTAG: Programming FPGA from VME chips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T</a:t>
            </a:r>
            <a:r>
              <a:rPr lang="en-GB" sz="3600" dirty="0" smtClean="0">
                <a:solidFill>
                  <a:srgbClr val="FF0000"/>
                </a:solidFill>
              </a:rPr>
              <a:t>ests before V4 submission   </a:t>
            </a:r>
            <a:r>
              <a:rPr lang="en-GB" sz="2700" dirty="0" smtClean="0"/>
              <a:t>Roberto – Paola - Simone</a:t>
            </a:r>
            <a:endParaRPr lang="it-IT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2" y="1338380"/>
            <a:ext cx="6034608" cy="51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11560" y="4622913"/>
            <a:ext cx="208823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4622913"/>
            <a:ext cx="2304256" cy="1182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48064" y="4221088"/>
            <a:ext cx="576064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48064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1560" y="3573016"/>
            <a:ext cx="4464496" cy="9721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43808" y="3717032"/>
            <a:ext cx="2232248" cy="57606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92080" y="3789040"/>
            <a:ext cx="0" cy="21602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8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Flash Ram control from VME chips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T</a:t>
            </a:r>
            <a:r>
              <a:rPr lang="en-GB" sz="3600" dirty="0" smtClean="0">
                <a:solidFill>
                  <a:srgbClr val="FF0000"/>
                </a:solidFill>
              </a:rPr>
              <a:t>ests before V4 submission   </a:t>
            </a:r>
            <a:r>
              <a:rPr lang="en-GB" sz="3100" dirty="0" smtClean="0"/>
              <a:t>Marco</a:t>
            </a:r>
            <a:endParaRPr lang="it-IT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034608" cy="51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932040" y="3068960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4068" y="2132856"/>
            <a:ext cx="16201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8263" y="186455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FLASH RAM</a:t>
            </a:r>
            <a:endParaRPr lang="it-IT" dirty="0"/>
          </a:p>
        </p:txBody>
      </p:sp>
      <p:sp>
        <p:nvSpPr>
          <p:cNvPr id="10" name="Rounded Rectangle 9"/>
          <p:cNvSpPr/>
          <p:nvPr/>
        </p:nvSpPr>
        <p:spPr>
          <a:xfrm>
            <a:off x="4925279" y="3487357"/>
            <a:ext cx="504056" cy="3600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23385" y="2780928"/>
            <a:ext cx="1620180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9557" y="259626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VME chip</a:t>
            </a:r>
            <a:endParaRPr lang="it-IT" dirty="0"/>
          </a:p>
        </p:txBody>
      </p:sp>
      <p:sp>
        <p:nvSpPr>
          <p:cNvPr id="13" name="Rounded Rectangle 12"/>
          <p:cNvSpPr/>
          <p:nvPr/>
        </p:nvSpPr>
        <p:spPr>
          <a:xfrm>
            <a:off x="5490102" y="5445224"/>
            <a:ext cx="594066" cy="72008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233475" y="5301208"/>
            <a:ext cx="1074829" cy="504056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3" y="4909293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ROAD chip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916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</a:t>
            </a:r>
            <a:r>
              <a:rPr lang="en-GB" dirty="0" err="1" smtClean="0"/>
              <a:t>nuova</a:t>
            </a:r>
            <a:r>
              <a:rPr lang="en-GB" dirty="0" smtClean="0"/>
              <a:t> LAMB - </a:t>
            </a:r>
            <a:r>
              <a:rPr lang="en-GB" dirty="0" err="1" smtClean="0"/>
              <a:t>Saverio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Sono</a:t>
            </a:r>
            <a:r>
              <a:rPr lang="en-GB" dirty="0" smtClean="0"/>
              <a:t> in </a:t>
            </a:r>
            <a:r>
              <a:rPr lang="en-GB" dirty="0" err="1" smtClean="0"/>
              <a:t>corso</a:t>
            </a:r>
            <a:endParaRPr lang="en-GB" dirty="0" smtClean="0"/>
          </a:p>
          <a:p>
            <a:r>
              <a:rPr lang="en-GB" dirty="0" smtClean="0"/>
              <a:t>Il </a:t>
            </a:r>
            <a:r>
              <a:rPr lang="en-GB" dirty="0" err="1" smtClean="0"/>
              <a:t>Jtag</a:t>
            </a:r>
            <a:r>
              <a:rPr lang="en-GB" dirty="0" smtClean="0"/>
              <a:t> </a:t>
            </a:r>
            <a:r>
              <a:rPr lang="en-GB" dirty="0" err="1" smtClean="0"/>
              <a:t>funziona</a:t>
            </a:r>
            <a:endParaRPr lang="en-GB" dirty="0" smtClean="0"/>
          </a:p>
          <a:p>
            <a:r>
              <a:rPr lang="en-GB" dirty="0" smtClean="0"/>
              <a:t>Da </a:t>
            </a:r>
            <a:r>
              <a:rPr lang="en-GB" dirty="0" err="1" smtClean="0"/>
              <a:t>testare</a:t>
            </a:r>
            <a:r>
              <a:rPr lang="en-GB" dirty="0" smtClean="0"/>
              <a:t> le </a:t>
            </a:r>
            <a:r>
              <a:rPr lang="en-GB" dirty="0" err="1" smtClean="0"/>
              <a:t>connessioni</a:t>
            </a:r>
            <a:r>
              <a:rPr lang="en-GB" dirty="0" smtClean="0"/>
              <a:t> </a:t>
            </a:r>
            <a:r>
              <a:rPr lang="en-GB" dirty="0" err="1" smtClean="0"/>
              <a:t>seriali</a:t>
            </a:r>
            <a:endParaRPr lang="en-GB" dirty="0" smtClean="0"/>
          </a:p>
          <a:p>
            <a:r>
              <a:rPr lang="en-GB" dirty="0" smtClean="0"/>
              <a:t>Il footprint e’ </a:t>
            </a:r>
            <a:r>
              <a:rPr lang="en-GB" dirty="0" err="1" smtClean="0"/>
              <a:t>gia</a:t>
            </a:r>
            <a:r>
              <a:rPr lang="en-GB" dirty="0" smtClean="0"/>
              <a:t>’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validato</a:t>
            </a:r>
            <a:r>
              <a:rPr lang="en-GB" dirty="0" smtClean="0"/>
              <a:t> dal setup del </a:t>
            </a:r>
            <a:r>
              <a:rPr lang="en-GB" dirty="0" err="1" smtClean="0"/>
              <a:t>singolo</a:t>
            </a:r>
            <a:r>
              <a:rPr lang="en-GB" dirty="0" smtClean="0"/>
              <a:t> chip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piccolo PCB </a:t>
            </a:r>
            <a:r>
              <a:rPr lang="en-GB" dirty="0" err="1" smtClean="0"/>
              <a:t>fatto</a:t>
            </a:r>
            <a:r>
              <a:rPr lang="en-GB" dirty="0" smtClean="0"/>
              <a:t> al CERN ci </a:t>
            </a:r>
            <a:r>
              <a:rPr lang="en-GB" dirty="0" err="1" smtClean="0"/>
              <a:t>impedisce</a:t>
            </a:r>
            <a:r>
              <a:rPr lang="en-GB" dirty="0" smtClean="0"/>
              <a:t> di </a:t>
            </a:r>
            <a:r>
              <a:rPr lang="en-GB" dirty="0" err="1" smtClean="0"/>
              <a:t>avere</a:t>
            </a:r>
            <a:r>
              <a:rPr lang="en-GB" dirty="0" smtClean="0"/>
              <a:t> la </a:t>
            </a:r>
            <a:r>
              <a:rPr lang="en-GB" dirty="0" err="1" smtClean="0"/>
              <a:t>totale</a:t>
            </a:r>
            <a:r>
              <a:rPr lang="en-GB" dirty="0" smtClean="0"/>
              <a:t> </a:t>
            </a:r>
            <a:r>
              <a:rPr lang="en-GB" dirty="0" err="1" smtClean="0"/>
              <a:t>funzionalita</a:t>
            </a:r>
            <a:r>
              <a:rPr lang="en-GB" dirty="0" smtClean="0"/>
              <a:t>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230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 stand AM06 tests</a:t>
            </a:r>
            <a:br>
              <a:rPr lang="en-GB" dirty="0" smtClean="0"/>
            </a:br>
            <a:r>
              <a:rPr lang="en-GB" sz="2800" dirty="0" smtClean="0"/>
              <a:t>Guido e Francesco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Installato</a:t>
            </a:r>
            <a:r>
              <a:rPr lang="en-GB" dirty="0" smtClean="0"/>
              <a:t> un </a:t>
            </a:r>
            <a:r>
              <a:rPr lang="en-GB" dirty="0" err="1" smtClean="0"/>
              <a:t>nuovo</a:t>
            </a:r>
            <a:r>
              <a:rPr lang="en-GB" dirty="0" smtClean="0"/>
              <a:t> setup </a:t>
            </a:r>
            <a:r>
              <a:rPr lang="en-GB" dirty="0" err="1" smtClean="0"/>
              <a:t>nella</a:t>
            </a:r>
            <a:r>
              <a:rPr lang="en-GB" dirty="0" smtClean="0"/>
              <a:t> stanza ex-CDF:</a:t>
            </a:r>
          </a:p>
          <a:p>
            <a:r>
              <a:rPr lang="en-GB" dirty="0"/>
              <a:t> </a:t>
            </a:r>
            <a:r>
              <a:rPr lang="en-GB" dirty="0" smtClean="0"/>
              <a:t>PC </a:t>
            </a:r>
            <a:r>
              <a:rPr lang="en-GB" dirty="0" err="1" smtClean="0"/>
              <a:t>avuto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trigger room di CDF</a:t>
            </a:r>
          </a:p>
          <a:p>
            <a:r>
              <a:rPr lang="en-GB" dirty="0" smtClean="0"/>
              <a:t>Evaluation boards (</a:t>
            </a:r>
            <a:r>
              <a:rPr lang="en-GB" dirty="0" err="1" smtClean="0"/>
              <a:t>nuova</a:t>
            </a:r>
            <a:r>
              <a:rPr lang="en-GB" dirty="0" smtClean="0"/>
              <a:t> e </a:t>
            </a:r>
            <a:r>
              <a:rPr lang="en-GB" dirty="0" err="1" smtClean="0"/>
              <a:t>vecchia</a:t>
            </a:r>
            <a:r>
              <a:rPr lang="en-GB" dirty="0" smtClean="0"/>
              <a:t>)</a:t>
            </a:r>
          </a:p>
          <a:p>
            <a:r>
              <a:rPr lang="en-GB" dirty="0" smtClean="0"/>
              <a:t>Nuova </a:t>
            </a:r>
            <a:r>
              <a:rPr lang="en-GB" dirty="0" err="1" smtClean="0"/>
              <a:t>scheda</a:t>
            </a:r>
            <a:r>
              <a:rPr lang="en-GB" dirty="0" smtClean="0"/>
              <a:t> di test (</a:t>
            </a:r>
            <a:r>
              <a:rPr lang="en-GB" dirty="0" err="1" smtClean="0"/>
              <a:t>Frascati</a:t>
            </a:r>
            <a:r>
              <a:rPr lang="en-GB" dirty="0" smtClean="0"/>
              <a:t>) con </a:t>
            </a:r>
            <a:r>
              <a:rPr lang="en-GB" dirty="0" err="1" smtClean="0"/>
              <a:t>zoccolo</a:t>
            </a:r>
            <a:r>
              <a:rPr lang="en-GB" dirty="0" smtClean="0"/>
              <a:t> ZIF</a:t>
            </a:r>
          </a:p>
          <a:p>
            <a:r>
              <a:rPr lang="en-GB" dirty="0" err="1" smtClean="0"/>
              <a:t>Nuovo</a:t>
            </a:r>
            <a:r>
              <a:rPr lang="en-GB" dirty="0" smtClean="0"/>
              <a:t> </a:t>
            </a:r>
            <a:r>
              <a:rPr lang="en-GB" dirty="0" err="1" smtClean="0"/>
              <a:t>oscilloscopio</a:t>
            </a:r>
            <a:r>
              <a:rPr lang="en-GB" dirty="0" smtClean="0"/>
              <a:t> di </a:t>
            </a:r>
            <a:r>
              <a:rPr lang="en-GB" dirty="0" err="1" smtClean="0"/>
              <a:t>sezione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Stazione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di CMS con la </a:t>
            </a:r>
            <a:r>
              <a:rPr lang="en-GB" dirty="0" err="1" smtClean="0"/>
              <a:t>mezzanina</a:t>
            </a:r>
            <a:r>
              <a:rPr lang="en-GB" dirty="0" smtClean="0"/>
              <a:t> di Perugia</a:t>
            </a:r>
          </a:p>
          <a:p>
            <a:r>
              <a:rPr lang="en-GB" dirty="0" err="1" smtClean="0"/>
              <a:t>Testata</a:t>
            </a:r>
            <a:r>
              <a:rPr lang="en-GB" dirty="0" smtClean="0"/>
              <a:t> la </a:t>
            </a:r>
            <a:r>
              <a:rPr lang="en-GB" dirty="0" err="1" smtClean="0"/>
              <a:t>nuova</a:t>
            </a:r>
            <a:r>
              <a:rPr lang="en-GB" dirty="0" smtClean="0"/>
              <a:t> </a:t>
            </a:r>
            <a:r>
              <a:rPr lang="en-GB" dirty="0" err="1" smtClean="0"/>
              <a:t>scheda</a:t>
            </a:r>
            <a:r>
              <a:rPr lang="en-GB" dirty="0"/>
              <a:t> </a:t>
            </a:r>
            <a:r>
              <a:rPr lang="en-GB" dirty="0" smtClean="0"/>
              <a:t>di </a:t>
            </a:r>
            <a:r>
              <a:rPr lang="en-GB" dirty="0" err="1" smtClean="0"/>
              <a:t>Frascati</a:t>
            </a:r>
            <a:r>
              <a:rPr lang="en-GB" dirty="0" smtClean="0"/>
              <a:t> con panino CERN</a:t>
            </a:r>
          </a:p>
          <a:p>
            <a:r>
              <a:rPr lang="en-GB" dirty="0" err="1" smtClean="0"/>
              <a:t>Contatti</a:t>
            </a:r>
            <a:r>
              <a:rPr lang="en-GB" dirty="0" smtClean="0"/>
              <a:t> con la </a:t>
            </a:r>
            <a:r>
              <a:rPr lang="en-GB" dirty="0" err="1" smtClean="0"/>
              <a:t>Microtest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questo</a:t>
            </a:r>
            <a:r>
              <a:rPr lang="en-GB" dirty="0" smtClean="0">
                <a:sym typeface="Wingdings" panose="05000000000000000000" pitchFamily="2" charset="2"/>
              </a:rPr>
              <a:t> test stand </a:t>
            </a:r>
            <a:r>
              <a:rPr lang="en-GB" dirty="0" err="1" smtClean="0">
                <a:sym typeface="Wingdings" panose="05000000000000000000" pitchFamily="2" charset="2"/>
              </a:rPr>
              <a:t>anda</a:t>
            </a:r>
            <a:r>
              <a:rPr lang="en-GB" dirty="0" smtClean="0">
                <a:sym typeface="Wingdings" panose="05000000000000000000" pitchFamily="2" charset="2"/>
              </a:rPr>
              <a:t>’ </a:t>
            </a:r>
            <a:r>
              <a:rPr lang="en-GB" dirty="0" err="1" smtClean="0">
                <a:sym typeface="Wingdings" panose="05000000000000000000" pitchFamily="2" charset="2"/>
              </a:rPr>
              <a:t>alla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Microtest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96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386" y="-91100"/>
            <a:ext cx="5268469" cy="1143000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Sviluppo</a:t>
            </a:r>
            <a:r>
              <a:rPr lang="en-GB" sz="2800" b="1" dirty="0" smtClean="0">
                <a:solidFill>
                  <a:srgbClr val="FF0000"/>
                </a:solidFill>
              </a:rPr>
              <a:t> ROAD FW </a:t>
            </a:r>
            <a:r>
              <a:rPr lang="en-GB" sz="2800" b="1" dirty="0" err="1" smtClean="0">
                <a:solidFill>
                  <a:srgbClr val="FF0000"/>
                </a:solidFill>
              </a:rPr>
              <a:t>Hikmat</a:t>
            </a:r>
            <a:r>
              <a:rPr lang="en-GB" sz="2800" b="1" dirty="0" smtClean="0">
                <a:solidFill>
                  <a:srgbClr val="FF0000"/>
                </a:solidFill>
              </a:rPr>
              <a:t>-</a:t>
            </a:r>
            <a:r>
              <a:rPr lang="en-GB" sz="2800" b="1" dirty="0" err="1" smtClean="0">
                <a:solidFill>
                  <a:srgbClr val="FF0000"/>
                </a:solidFill>
              </a:rPr>
              <a:t>Saverio</a:t>
            </a:r>
            <a:r>
              <a:rPr lang="en-GB" sz="2800" b="1" dirty="0" smtClean="0">
                <a:solidFill>
                  <a:srgbClr val="FF0000"/>
                </a:solidFill>
              </a:rPr>
              <a:t>-Paola 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680281" y="4775069"/>
            <a:ext cx="1337143" cy="8268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apezoid 4"/>
          <p:cNvSpPr/>
          <p:nvPr/>
        </p:nvSpPr>
        <p:spPr>
          <a:xfrm rot="5400000">
            <a:off x="6280448" y="5529726"/>
            <a:ext cx="778727" cy="144400"/>
          </a:xfrm>
          <a:prstGeom prst="trapezoid">
            <a:avLst>
              <a:gd name="adj" fmla="val 643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84832" y="3956970"/>
            <a:ext cx="1653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69937" y="1957118"/>
            <a:ext cx="106955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 di testo 21"/>
          <p:cNvSpPr txBox="1"/>
          <p:nvPr/>
        </p:nvSpPr>
        <p:spPr>
          <a:xfrm>
            <a:off x="1918541" y="348998"/>
            <a:ext cx="1944216" cy="3087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200" dirty="0" smtClean="0">
                <a:effectLst/>
                <a:ea typeface="Calibri"/>
                <a:cs typeface="Times New Roman"/>
              </a:rPr>
              <a:t>Datavalid &amp; Send_road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9" name="Casella di testo 21"/>
          <p:cNvSpPr txBox="1"/>
          <p:nvPr/>
        </p:nvSpPr>
        <p:spPr>
          <a:xfrm>
            <a:off x="1664142" y="1081689"/>
            <a:ext cx="1801953" cy="3087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200" dirty="0" smtClean="0">
                <a:effectLst/>
                <a:ea typeface="Calibri"/>
                <a:cs typeface="Times New Roman"/>
              </a:rPr>
              <a:t>NoMoreRoads &amp; Packet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7349" y="2862267"/>
            <a:ext cx="1486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wr_en_gtp_out</a:t>
            </a:r>
            <a:r>
              <a:rPr lang="en-GB" sz="1400" dirty="0" smtClean="0"/>
              <a:t> = </a:t>
            </a:r>
          </a:p>
          <a:p>
            <a:r>
              <a:rPr lang="en-GB" sz="1400" dirty="0" err="1" smtClean="0"/>
              <a:t>rd_en_gtp_in</a:t>
            </a:r>
            <a:r>
              <a:rPr lang="en-GB" sz="1400" dirty="0" smtClean="0"/>
              <a:t>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OR</a:t>
            </a:r>
            <a:r>
              <a:rPr lang="en-GB" sz="1400" dirty="0" smtClean="0"/>
              <a:t> </a:t>
            </a:r>
            <a:r>
              <a:rPr lang="en-GB" sz="1400" dirty="0" err="1"/>
              <a:t>rd_en_M</a:t>
            </a:r>
            <a:r>
              <a:rPr lang="en-GB" sz="1400" dirty="0"/>
              <a:t> </a:t>
            </a:r>
            <a:endParaRPr lang="it-IT" sz="1400" dirty="0"/>
          </a:p>
        </p:txBody>
      </p:sp>
      <p:sp>
        <p:nvSpPr>
          <p:cNvPr id="11" name="Trapezoid 10"/>
          <p:cNvSpPr/>
          <p:nvPr/>
        </p:nvSpPr>
        <p:spPr>
          <a:xfrm rot="5400000">
            <a:off x="6245119" y="3997192"/>
            <a:ext cx="804038" cy="247305"/>
          </a:xfrm>
          <a:prstGeom prst="trapezoid">
            <a:avLst>
              <a:gd name="adj" fmla="val 643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19987" y="4300515"/>
            <a:ext cx="1287948" cy="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12172" y="3497346"/>
            <a:ext cx="0" cy="24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57080" y="3367304"/>
            <a:ext cx="612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/>
              <a:t>Tmode</a:t>
            </a:r>
            <a:endParaRPr lang="it-IT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74569" y="3718825"/>
            <a:ext cx="960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Fifo_in_data</a:t>
            </a:r>
            <a:endParaRPr lang="it-IT" sz="1200" dirty="0"/>
          </a:p>
        </p:txBody>
      </p:sp>
      <p:cxnSp>
        <p:nvCxnSpPr>
          <p:cNvPr id="16" name="Straight Connector 15"/>
          <p:cNvCxnSpPr>
            <a:endCxn id="66" idx="2"/>
          </p:cNvCxnSpPr>
          <p:nvPr/>
        </p:nvCxnSpPr>
        <p:spPr>
          <a:xfrm>
            <a:off x="5004714" y="5938733"/>
            <a:ext cx="1653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3054" y="5601926"/>
            <a:ext cx="917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Monit_data</a:t>
            </a:r>
            <a:endParaRPr lang="it-IT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68243" y="583966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39491" y="4023682"/>
            <a:ext cx="830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VME_data</a:t>
            </a:r>
            <a:endParaRPr lang="it-IT" sz="1200" dirty="0"/>
          </a:p>
        </p:txBody>
      </p:sp>
      <p:sp>
        <p:nvSpPr>
          <p:cNvPr id="21" name="Rectangle 20"/>
          <p:cNvSpPr/>
          <p:nvPr/>
        </p:nvSpPr>
        <p:spPr>
          <a:xfrm>
            <a:off x="8470758" y="4236846"/>
            <a:ext cx="579982" cy="71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B" sz="1400" dirty="0" smtClean="0"/>
              <a:t>FIFO</a:t>
            </a:r>
          </a:p>
          <a:p>
            <a:pPr algn="ctr"/>
            <a:r>
              <a:rPr lang="en-GB" sz="1400" dirty="0" smtClean="0"/>
              <a:t>OUT</a:t>
            </a:r>
            <a:endParaRPr lang="it-IT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50769" y="3635743"/>
            <a:ext cx="0" cy="559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326354" y="4824176"/>
            <a:ext cx="2536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apezoid 23"/>
          <p:cNvSpPr/>
          <p:nvPr/>
        </p:nvSpPr>
        <p:spPr>
          <a:xfrm rot="5400000">
            <a:off x="7706817" y="4552935"/>
            <a:ext cx="778727" cy="144400"/>
          </a:xfrm>
          <a:prstGeom prst="trapezoid">
            <a:avLst>
              <a:gd name="adj" fmla="val 643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6753037" y="3730075"/>
            <a:ext cx="47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</a:t>
            </a:r>
            <a:r>
              <a:rPr lang="en-GB" sz="1200" dirty="0" smtClean="0"/>
              <a:t>ata</a:t>
            </a:r>
            <a:endParaRPr lang="it-IT" sz="1200" dirty="0"/>
          </a:p>
        </p:txBody>
      </p:sp>
      <p:cxnSp>
        <p:nvCxnSpPr>
          <p:cNvPr id="26" name="Straight Connector 25"/>
          <p:cNvCxnSpPr>
            <a:endCxn id="24" idx="3"/>
          </p:cNvCxnSpPr>
          <p:nvPr/>
        </p:nvCxnSpPr>
        <p:spPr>
          <a:xfrm flipV="1">
            <a:off x="8096180" y="4968071"/>
            <a:ext cx="1" cy="387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2457" y="4235771"/>
            <a:ext cx="25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  <a:endParaRPr lang="en-GB" sz="1000" dirty="0" smtClean="0"/>
          </a:p>
          <a:p>
            <a:endParaRPr lang="en-GB" sz="1000" dirty="0" smtClean="0"/>
          </a:p>
          <a:p>
            <a:endParaRPr lang="en-GB" sz="1000" dirty="0"/>
          </a:p>
          <a:p>
            <a:r>
              <a:rPr lang="en-GB" sz="1000" dirty="0"/>
              <a:t>0</a:t>
            </a:r>
            <a:endParaRPr lang="en-GB" sz="1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492695" y="3826565"/>
            <a:ext cx="25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1000" dirty="0" smtClean="0"/>
              <a:t>1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876985" y="6354604"/>
            <a:ext cx="0" cy="206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 rot="5400000">
            <a:off x="4487622" y="5961216"/>
            <a:ext cx="778727" cy="144400"/>
          </a:xfrm>
          <a:prstGeom prst="trapezoid">
            <a:avLst>
              <a:gd name="adj" fmla="val 643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extBox 30"/>
          <p:cNvSpPr txBox="1"/>
          <p:nvPr/>
        </p:nvSpPr>
        <p:spPr>
          <a:xfrm>
            <a:off x="4751790" y="5764988"/>
            <a:ext cx="25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0</a:t>
            </a:r>
          </a:p>
          <a:p>
            <a:endParaRPr lang="en-GB" sz="1000" dirty="0" smtClean="0"/>
          </a:p>
          <a:p>
            <a:r>
              <a:rPr lang="en-GB" sz="1000" dirty="0" smtClean="0"/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564650" y="5965043"/>
            <a:ext cx="828972" cy="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92682" y="5666345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Hit_time</a:t>
            </a:r>
            <a:endParaRPr lang="it-IT" sz="12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574310" y="6183660"/>
            <a:ext cx="819312" cy="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53854" y="6017501"/>
            <a:ext cx="864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Road_time</a:t>
            </a:r>
            <a:endParaRPr lang="it-IT" sz="1200" dirty="0"/>
          </a:p>
        </p:txBody>
      </p:sp>
      <p:sp>
        <p:nvSpPr>
          <p:cNvPr id="36" name="Ovale 10"/>
          <p:cNvSpPr/>
          <p:nvPr/>
        </p:nvSpPr>
        <p:spPr>
          <a:xfrm>
            <a:off x="596521" y="218563"/>
            <a:ext cx="1346931" cy="24737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000" dirty="0" smtClean="0">
                <a:solidFill>
                  <a:srgbClr val="000000"/>
                </a:solidFill>
                <a:ea typeface="Calibri"/>
                <a:cs typeface="Times New Roman"/>
              </a:rPr>
              <a:t>Status  0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37" name="Ovale 165"/>
          <p:cNvSpPr/>
          <p:nvPr/>
        </p:nvSpPr>
        <p:spPr>
          <a:xfrm>
            <a:off x="633539" y="5065569"/>
            <a:ext cx="1251289" cy="38549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000" dirty="0" err="1" smtClean="0">
                <a:solidFill>
                  <a:srgbClr val="FF0000"/>
                </a:solidFill>
                <a:ea typeface="Calibri"/>
                <a:cs typeface="Calibri"/>
              </a:rPr>
              <a:t>ee_signal</a:t>
            </a:r>
            <a:endParaRPr lang="en-GB" sz="1000" dirty="0" smtClean="0">
              <a:solidFill>
                <a:srgbClr val="FF0000"/>
              </a:solidFill>
              <a:ea typeface="Calibri"/>
              <a:cs typeface="Calibri"/>
            </a:endParaRPr>
          </a:p>
          <a:p>
            <a:pPr algn="ctr">
              <a:spcAft>
                <a:spcPts val="300"/>
              </a:spcAft>
            </a:pPr>
            <a:r>
              <a:rPr lang="en-GB" sz="1000" dirty="0" smtClean="0">
                <a:solidFill>
                  <a:srgbClr val="000000"/>
                </a:solidFill>
                <a:ea typeface="Times New Roman"/>
              </a:rPr>
              <a:t>Status </a:t>
            </a:r>
            <a:r>
              <a:rPr lang="en-GB" sz="1000" dirty="0">
                <a:solidFill>
                  <a:srgbClr val="000000"/>
                </a:solidFill>
                <a:ea typeface="Times New Roman"/>
              </a:rPr>
              <a:t>9</a:t>
            </a:r>
            <a:endParaRPr lang="it-IT" sz="1200" dirty="0">
              <a:ea typeface="Times New Roman"/>
            </a:endParaRPr>
          </a:p>
        </p:txBody>
      </p:sp>
      <p:sp>
        <p:nvSpPr>
          <p:cNvPr id="38" name="Ovale 169"/>
          <p:cNvSpPr/>
          <p:nvPr/>
        </p:nvSpPr>
        <p:spPr>
          <a:xfrm>
            <a:off x="419350" y="4018868"/>
            <a:ext cx="1742810" cy="3555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endParaRPr lang="it-IT" sz="10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spcAft>
                <a:spcPts val="300"/>
              </a:spcAft>
            </a:pPr>
            <a:r>
              <a:rPr lang="en-GB" sz="1000" dirty="0" smtClean="0">
                <a:solidFill>
                  <a:srgbClr val="FF0000"/>
                </a:solidFill>
                <a:ea typeface="Calibri"/>
                <a:cs typeface="Times New Roman"/>
              </a:rPr>
              <a:t>Send out   </a:t>
            </a:r>
            <a:r>
              <a:rPr lang="en-GB" sz="1000" dirty="0" err="1" smtClean="0">
                <a:solidFill>
                  <a:srgbClr val="FF0000"/>
                </a:solidFill>
                <a:ea typeface="Calibri"/>
                <a:cs typeface="Times New Roman"/>
              </a:rPr>
              <a:t>ee</a:t>
            </a:r>
            <a:r>
              <a:rPr lang="en-GB" sz="1000" dirty="0" smtClean="0">
                <a:solidFill>
                  <a:srgbClr val="FF0000"/>
                </a:solidFill>
                <a:ea typeface="Calibri"/>
                <a:cs typeface="Times New Roman"/>
              </a:rPr>
              <a:t>  word</a:t>
            </a:r>
            <a:endParaRPr lang="en-GB" sz="1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300"/>
              </a:spcAft>
            </a:pPr>
            <a:r>
              <a:rPr lang="en-GB" sz="1000" dirty="0" smtClean="0">
                <a:solidFill>
                  <a:srgbClr val="000000"/>
                </a:solidFill>
                <a:ea typeface="Times New Roman"/>
              </a:rPr>
              <a:t>Status </a:t>
            </a:r>
            <a:r>
              <a:rPr lang="en-GB" sz="1000" dirty="0">
                <a:solidFill>
                  <a:srgbClr val="000000"/>
                </a:solidFill>
                <a:ea typeface="Times New Roman"/>
              </a:rPr>
              <a:t>7</a:t>
            </a:r>
            <a:endParaRPr lang="it-IT" sz="1200" dirty="0">
              <a:effectLst/>
              <a:ea typeface="Times New Roman"/>
            </a:endParaRPr>
          </a:p>
          <a:p>
            <a:pPr algn="ctr">
              <a:spcAft>
                <a:spcPts val="300"/>
              </a:spcAft>
            </a:pPr>
            <a:r>
              <a:rPr lang="it-IT" sz="1200" dirty="0">
                <a:effectLst/>
                <a:ea typeface="Times New Roman"/>
                <a:cs typeface="Calibri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9" name="Connettore 2 20"/>
          <p:cNvCxnSpPr>
            <a:stCxn id="36" idx="4"/>
            <a:endCxn id="133" idx="0"/>
          </p:cNvCxnSpPr>
          <p:nvPr/>
        </p:nvCxnSpPr>
        <p:spPr>
          <a:xfrm>
            <a:off x="1269987" y="465942"/>
            <a:ext cx="2554" cy="16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172"/>
          <p:cNvCxnSpPr>
            <a:stCxn id="73" idx="4"/>
            <a:endCxn id="72" idx="0"/>
          </p:cNvCxnSpPr>
          <p:nvPr/>
        </p:nvCxnSpPr>
        <p:spPr>
          <a:xfrm>
            <a:off x="1267138" y="1733793"/>
            <a:ext cx="21067" cy="195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173"/>
          <p:cNvCxnSpPr>
            <a:stCxn id="77" idx="4"/>
            <a:endCxn id="37" idx="0"/>
          </p:cNvCxnSpPr>
          <p:nvPr/>
        </p:nvCxnSpPr>
        <p:spPr>
          <a:xfrm flipH="1">
            <a:off x="1259184" y="4883860"/>
            <a:ext cx="22400" cy="181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173"/>
          <p:cNvCxnSpPr>
            <a:stCxn id="75" idx="4"/>
            <a:endCxn id="38" idx="0"/>
          </p:cNvCxnSpPr>
          <p:nvPr/>
        </p:nvCxnSpPr>
        <p:spPr>
          <a:xfrm>
            <a:off x="1281584" y="3895073"/>
            <a:ext cx="9171" cy="123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6321" y="342253"/>
            <a:ext cx="617219" cy="4916065"/>
            <a:chOff x="16321" y="342253"/>
            <a:chExt cx="617219" cy="4916065"/>
          </a:xfrm>
        </p:grpSpPr>
        <p:cxnSp>
          <p:nvCxnSpPr>
            <p:cNvPr id="44" name="Connettore 7 22"/>
            <p:cNvCxnSpPr>
              <a:stCxn id="37" idx="2"/>
            </p:cNvCxnSpPr>
            <p:nvPr/>
          </p:nvCxnSpPr>
          <p:spPr>
            <a:xfrm rot="10800000">
              <a:off x="16321" y="3231600"/>
              <a:ext cx="617219" cy="2026718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7 22"/>
            <p:cNvCxnSpPr>
              <a:stCxn id="36" idx="2"/>
            </p:cNvCxnSpPr>
            <p:nvPr/>
          </p:nvCxnSpPr>
          <p:spPr>
            <a:xfrm rot="10800000" flipV="1">
              <a:off x="16321" y="342253"/>
              <a:ext cx="580201" cy="2889346"/>
            </a:xfrm>
            <a:prstGeom prst="curvedConnector2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2129628" y="5835405"/>
            <a:ext cx="414439" cy="210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angle 46"/>
          <p:cNvSpPr/>
          <p:nvPr/>
        </p:nvSpPr>
        <p:spPr>
          <a:xfrm>
            <a:off x="2098603" y="6162080"/>
            <a:ext cx="414439" cy="176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1408898" y="5940832"/>
            <a:ext cx="720730" cy="501892"/>
          </a:xfrm>
          <a:prstGeom prst="bentConnector3">
            <a:avLst>
              <a:gd name="adj1" fmla="val -13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408896" y="6255470"/>
            <a:ext cx="7207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2361" y="6467418"/>
            <a:ext cx="120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Send_data</a:t>
            </a:r>
            <a:r>
              <a:rPr lang="en-GB" sz="1200" dirty="0" smtClean="0"/>
              <a:t>=start</a:t>
            </a:r>
            <a:endParaRPr lang="it-IT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177254" y="5580395"/>
            <a:ext cx="0" cy="241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69263" y="5389346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Hit_EE</a:t>
            </a:r>
            <a:r>
              <a:rPr lang="en-GB" sz="1200" dirty="0" smtClean="0"/>
              <a:t>=stop</a:t>
            </a:r>
            <a:endParaRPr lang="it-IT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193165" y="6318182"/>
            <a:ext cx="0" cy="314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28013" y="6604802"/>
            <a:ext cx="1516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No_more_Road</a:t>
            </a:r>
            <a:r>
              <a:rPr lang="en-GB" sz="1200" dirty="0" smtClean="0"/>
              <a:t>=stop</a:t>
            </a:r>
            <a:endParaRPr lang="it-IT" sz="1200" dirty="0"/>
          </a:p>
        </p:txBody>
      </p:sp>
      <p:sp>
        <p:nvSpPr>
          <p:cNvPr id="55" name="Rectangle 54"/>
          <p:cNvSpPr/>
          <p:nvPr/>
        </p:nvSpPr>
        <p:spPr>
          <a:xfrm>
            <a:off x="4882329" y="6486280"/>
            <a:ext cx="819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/>
              <a:t>Road_first</a:t>
            </a:r>
            <a:endParaRPr lang="it-IT" sz="1200" dirty="0"/>
          </a:p>
        </p:txBody>
      </p:sp>
      <p:sp>
        <p:nvSpPr>
          <p:cNvPr id="57" name="Oval 56"/>
          <p:cNvSpPr/>
          <p:nvPr/>
        </p:nvSpPr>
        <p:spPr>
          <a:xfrm>
            <a:off x="465365" y="2513357"/>
            <a:ext cx="1655881" cy="386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Wait </a:t>
            </a:r>
            <a:r>
              <a:rPr lang="en-GB" sz="1100" dirty="0" err="1" smtClean="0">
                <a:solidFill>
                  <a:srgbClr val="FF0000"/>
                </a:solidFill>
              </a:rPr>
              <a:t>Hit_EE</a:t>
            </a:r>
            <a:endParaRPr lang="en-GB" sz="1100" dirty="0" smtClean="0">
              <a:solidFill>
                <a:srgbClr val="FF0000"/>
              </a:solidFill>
            </a:endParaRP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Status 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96285" y="2845875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err="1"/>
              <a:t>Hit_EE</a:t>
            </a:r>
            <a:endParaRPr lang="it-IT" sz="1000" dirty="0"/>
          </a:p>
        </p:txBody>
      </p:sp>
      <p:cxnSp>
        <p:nvCxnSpPr>
          <p:cNvPr id="59" name="Connettore 2 173"/>
          <p:cNvCxnSpPr>
            <a:stCxn id="72" idx="4"/>
            <a:endCxn id="57" idx="0"/>
          </p:cNvCxnSpPr>
          <p:nvPr/>
        </p:nvCxnSpPr>
        <p:spPr>
          <a:xfrm>
            <a:off x="1288205" y="2315090"/>
            <a:ext cx="5101" cy="198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79830" y="3038583"/>
            <a:ext cx="1203508" cy="3860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Hit Time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Status 5</a:t>
            </a:r>
            <a:endParaRPr lang="it-IT" sz="1100" dirty="0">
              <a:solidFill>
                <a:schemeClr val="tx1"/>
              </a:solidFill>
            </a:endParaRPr>
          </a:p>
        </p:txBody>
      </p:sp>
      <p:cxnSp>
        <p:nvCxnSpPr>
          <p:cNvPr id="61" name="Connettore 2 173"/>
          <p:cNvCxnSpPr>
            <a:stCxn id="57" idx="4"/>
            <a:endCxn id="60" idx="0"/>
          </p:cNvCxnSpPr>
          <p:nvPr/>
        </p:nvCxnSpPr>
        <p:spPr>
          <a:xfrm flipH="1">
            <a:off x="1281584" y="2899389"/>
            <a:ext cx="11722" cy="139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14939004">
            <a:off x="-155048" y="4483076"/>
            <a:ext cx="1010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Send_road</a:t>
            </a:r>
            <a:r>
              <a:rPr lang="en-US" sz="1200" dirty="0" smtClean="0">
                <a:solidFill>
                  <a:srgbClr val="FF0000"/>
                </a:solidFill>
              </a:rPr>
              <a:t>=0</a:t>
            </a:r>
            <a:endParaRPr lang="it-IT" sz="12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669811" y="5976836"/>
            <a:ext cx="0" cy="206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66913" y="629468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EE_sel</a:t>
            </a:r>
            <a:endParaRPr lang="it-IT" sz="1200" dirty="0"/>
          </a:p>
        </p:txBody>
      </p:sp>
      <p:sp>
        <p:nvSpPr>
          <p:cNvPr id="65" name="Rectangle 64"/>
          <p:cNvSpPr/>
          <p:nvPr/>
        </p:nvSpPr>
        <p:spPr>
          <a:xfrm>
            <a:off x="6884750" y="5440978"/>
            <a:ext cx="435615" cy="71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GB" sz="1400" dirty="0" smtClean="0"/>
              <a:t>FIFO</a:t>
            </a:r>
            <a:endParaRPr lang="it-IT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6533461" y="5384735"/>
            <a:ext cx="25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1000" dirty="0"/>
              <a:t>0</a:t>
            </a:r>
            <a:endParaRPr lang="en-GB" sz="1000" dirty="0" smtClean="0"/>
          </a:p>
        </p:txBody>
      </p:sp>
      <p:cxnSp>
        <p:nvCxnSpPr>
          <p:cNvPr id="67" name="Straight Arrow Connector 66"/>
          <p:cNvCxnSpPr>
            <a:endCxn id="65" idx="2"/>
          </p:cNvCxnSpPr>
          <p:nvPr/>
        </p:nvCxnSpPr>
        <p:spPr>
          <a:xfrm flipV="1">
            <a:off x="7102557" y="6156103"/>
            <a:ext cx="1" cy="206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593623" y="601760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336789" y="5746767"/>
            <a:ext cx="192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/>
              <a:t>rd_en_M</a:t>
            </a:r>
            <a:r>
              <a:rPr lang="en-GB" sz="1200" dirty="0" smtClean="0"/>
              <a:t>= </a:t>
            </a:r>
            <a:r>
              <a:rPr lang="en-US" sz="1200" dirty="0" smtClean="0"/>
              <a:t>(</a:t>
            </a:r>
            <a:r>
              <a:rPr lang="en-US" sz="1200" dirty="0"/>
              <a:t>not </a:t>
            </a:r>
            <a:r>
              <a:rPr lang="en-US" sz="1200" dirty="0" err="1"/>
              <a:t>empty_gtp</a:t>
            </a:r>
            <a:r>
              <a:rPr lang="en-US" sz="1200" dirty="0"/>
              <a:t>) </a:t>
            </a:r>
            <a:endParaRPr lang="en-US" sz="1200" dirty="0" smtClean="0"/>
          </a:p>
          <a:p>
            <a:r>
              <a:rPr lang="en-US" sz="1200" dirty="0" smtClean="0"/>
              <a:t>and </a:t>
            </a:r>
            <a:r>
              <a:rPr lang="en-US" sz="1200" dirty="0"/>
              <a:t>not </a:t>
            </a:r>
            <a:r>
              <a:rPr lang="en-US" sz="1200" dirty="0" err="1"/>
              <a:t>prog_full_gtp_out</a:t>
            </a:r>
            <a:endParaRPr lang="it-IT" sz="1200" dirty="0"/>
          </a:p>
        </p:txBody>
      </p:sp>
      <p:cxnSp>
        <p:nvCxnSpPr>
          <p:cNvPr id="71" name="Connettore 2 20"/>
          <p:cNvCxnSpPr>
            <a:stCxn id="133" idx="4"/>
            <a:endCxn id="73" idx="0"/>
          </p:cNvCxnSpPr>
          <p:nvPr/>
        </p:nvCxnSpPr>
        <p:spPr>
          <a:xfrm flipH="1">
            <a:off x="1267138" y="1119068"/>
            <a:ext cx="5403" cy="155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23420" y="1929058"/>
            <a:ext cx="1729569" cy="3860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Road Time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Status 3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23420" y="1274855"/>
            <a:ext cx="1687436" cy="45893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 Start Packet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Status 2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18258" y="1513572"/>
            <a:ext cx="929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</a:rPr>
              <a:t>Road_first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79830" y="3610530"/>
            <a:ext cx="1203508" cy="284543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End Packet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Status </a:t>
            </a:r>
            <a:r>
              <a:rPr lang="en-GB" sz="1100" dirty="0">
                <a:solidFill>
                  <a:schemeClr val="tx1"/>
                </a:solidFill>
              </a:rPr>
              <a:t>6</a:t>
            </a:r>
            <a:endParaRPr lang="it-IT" sz="1100" dirty="0">
              <a:solidFill>
                <a:schemeClr val="tx1"/>
              </a:solidFill>
            </a:endParaRPr>
          </a:p>
        </p:txBody>
      </p:sp>
      <p:cxnSp>
        <p:nvCxnSpPr>
          <p:cNvPr id="76" name="Connettore 2 173"/>
          <p:cNvCxnSpPr>
            <a:stCxn id="60" idx="4"/>
            <a:endCxn id="75" idx="0"/>
          </p:cNvCxnSpPr>
          <p:nvPr/>
        </p:nvCxnSpPr>
        <p:spPr>
          <a:xfrm>
            <a:off x="1281584" y="3424615"/>
            <a:ext cx="0" cy="185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e 165"/>
          <p:cNvSpPr/>
          <p:nvPr/>
        </p:nvSpPr>
        <p:spPr>
          <a:xfrm>
            <a:off x="655939" y="4568267"/>
            <a:ext cx="1251289" cy="31559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endParaRPr lang="en-GB" sz="1000" dirty="0" smtClean="0">
              <a:solidFill>
                <a:srgbClr val="FF0000"/>
              </a:solidFill>
              <a:ea typeface="Calibri"/>
              <a:cs typeface="Calibri"/>
            </a:endParaRPr>
          </a:p>
          <a:p>
            <a:pPr algn="ctr">
              <a:spcAft>
                <a:spcPts val="300"/>
              </a:spcAft>
            </a:pPr>
            <a:r>
              <a:rPr lang="en-GB" sz="1000" dirty="0" smtClean="0">
                <a:solidFill>
                  <a:srgbClr val="000000"/>
                </a:solidFill>
                <a:ea typeface="Times New Roman"/>
              </a:rPr>
              <a:t>Status </a:t>
            </a:r>
            <a:r>
              <a:rPr lang="en-GB" sz="1000" dirty="0">
                <a:solidFill>
                  <a:srgbClr val="000000"/>
                </a:solidFill>
                <a:ea typeface="Times New Roman"/>
              </a:rPr>
              <a:t>8</a:t>
            </a:r>
            <a:endParaRPr lang="it-IT" sz="1200" dirty="0">
              <a:ea typeface="Times New Roman"/>
            </a:endParaRPr>
          </a:p>
        </p:txBody>
      </p:sp>
      <p:cxnSp>
        <p:nvCxnSpPr>
          <p:cNvPr id="78" name="Connettore 2 173"/>
          <p:cNvCxnSpPr>
            <a:stCxn id="38" idx="4"/>
            <a:endCxn id="77" idx="0"/>
          </p:cNvCxnSpPr>
          <p:nvPr/>
        </p:nvCxnSpPr>
        <p:spPr>
          <a:xfrm flipH="1">
            <a:off x="1281584" y="4374439"/>
            <a:ext cx="9171" cy="19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437940" y="4841401"/>
            <a:ext cx="10839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err="1" smtClean="0"/>
              <a:t>Empty_Mon_Fifo</a:t>
            </a:r>
            <a:endParaRPr lang="it-IT" sz="1000" dirty="0"/>
          </a:p>
        </p:txBody>
      </p:sp>
      <p:sp>
        <p:nvSpPr>
          <p:cNvPr id="80" name="Rectangle 79"/>
          <p:cNvSpPr/>
          <p:nvPr/>
        </p:nvSpPr>
        <p:spPr>
          <a:xfrm>
            <a:off x="4689505" y="1667461"/>
            <a:ext cx="435615" cy="581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REG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81" name="Casella di testo 21"/>
          <p:cNvSpPr txBox="1"/>
          <p:nvPr/>
        </p:nvSpPr>
        <p:spPr>
          <a:xfrm>
            <a:off x="2998701" y="1841860"/>
            <a:ext cx="1510530" cy="3087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200" dirty="0" smtClean="0">
                <a:effectLst/>
                <a:ea typeface="Calibri"/>
                <a:cs typeface="Times New Roman"/>
              </a:rPr>
              <a:t>NoMoreRoads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66649" y="1606163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</a:t>
            </a:r>
          </a:p>
        </p:txBody>
      </p:sp>
      <p:cxnSp>
        <p:nvCxnSpPr>
          <p:cNvPr id="83" name="Connettore 2 20"/>
          <p:cNvCxnSpPr/>
          <p:nvPr/>
        </p:nvCxnSpPr>
        <p:spPr>
          <a:xfrm>
            <a:off x="4872350" y="1389077"/>
            <a:ext cx="3010" cy="248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497748" y="1113449"/>
            <a:ext cx="626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FSM[2]</a:t>
            </a:r>
            <a:endParaRPr lang="it-IT" sz="1200" dirty="0"/>
          </a:p>
        </p:txBody>
      </p:sp>
      <p:sp>
        <p:nvSpPr>
          <p:cNvPr id="85" name="Trapezoid 84"/>
          <p:cNvSpPr/>
          <p:nvPr/>
        </p:nvSpPr>
        <p:spPr>
          <a:xfrm rot="5400000">
            <a:off x="3191642" y="5658116"/>
            <a:ext cx="635215" cy="141074"/>
          </a:xfrm>
          <a:prstGeom prst="trapezoid">
            <a:avLst>
              <a:gd name="adj" fmla="val 643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6" name="TextBox 85"/>
          <p:cNvSpPr txBox="1"/>
          <p:nvPr/>
        </p:nvSpPr>
        <p:spPr>
          <a:xfrm>
            <a:off x="3393622" y="5411045"/>
            <a:ext cx="25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0</a:t>
            </a:r>
          </a:p>
          <a:p>
            <a:endParaRPr lang="en-GB" sz="1000" dirty="0" smtClean="0"/>
          </a:p>
          <a:p>
            <a:r>
              <a:rPr lang="en-GB" sz="1000" dirty="0" smtClean="0"/>
              <a:t>1</a:t>
            </a:r>
          </a:p>
        </p:txBody>
      </p:sp>
      <p:cxnSp>
        <p:nvCxnSpPr>
          <p:cNvPr id="87" name="Elbow Connector 86"/>
          <p:cNvCxnSpPr/>
          <p:nvPr/>
        </p:nvCxnSpPr>
        <p:spPr>
          <a:xfrm>
            <a:off x="6756189" y="4071567"/>
            <a:ext cx="1267791" cy="30424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170421" y="5490962"/>
            <a:ext cx="295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72264" y="6328918"/>
            <a:ext cx="972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Start_packet</a:t>
            </a:r>
            <a:endParaRPr lang="it-IT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483758" y="5254637"/>
            <a:ext cx="909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End_packet</a:t>
            </a:r>
            <a:endParaRPr lang="it-IT" sz="12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954797" y="5393136"/>
            <a:ext cx="624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526078" y="2841573"/>
            <a:ext cx="9441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4419600" y="2584175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</a:rPr>
              <a:t>EE_sel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752538" y="2738064"/>
            <a:ext cx="435615" cy="581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REG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5" name="Casella di testo 21"/>
          <p:cNvSpPr txBox="1"/>
          <p:nvPr/>
        </p:nvSpPr>
        <p:spPr>
          <a:xfrm>
            <a:off x="2757842" y="2645496"/>
            <a:ext cx="1042582" cy="3087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200" dirty="0" smtClean="0">
                <a:ea typeface="Calibri"/>
                <a:cs typeface="Times New Roman"/>
              </a:rPr>
              <a:t>Status=6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29682" y="2676766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39491" y="5161596"/>
            <a:ext cx="826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EE_word</a:t>
            </a:r>
            <a:endParaRPr lang="it-IT" sz="1400" dirty="0"/>
          </a:p>
        </p:txBody>
      </p:sp>
      <p:sp>
        <p:nvSpPr>
          <p:cNvPr id="98" name="Freeform 97"/>
          <p:cNvSpPr/>
          <p:nvPr/>
        </p:nvSpPr>
        <p:spPr>
          <a:xfrm>
            <a:off x="4354286" y="1817914"/>
            <a:ext cx="87085" cy="293915"/>
          </a:xfrm>
          <a:custGeom>
            <a:avLst/>
            <a:gdLst>
              <a:gd name="connsiteX0" fmla="*/ 0 w 87085"/>
              <a:gd name="connsiteY0" fmla="*/ 0 h 293915"/>
              <a:gd name="connsiteX1" fmla="*/ 54428 w 87085"/>
              <a:gd name="connsiteY1" fmla="*/ 32657 h 293915"/>
              <a:gd name="connsiteX2" fmla="*/ 65314 w 87085"/>
              <a:gd name="connsiteY2" fmla="*/ 65315 h 293915"/>
              <a:gd name="connsiteX3" fmla="*/ 87085 w 87085"/>
              <a:gd name="connsiteY3" fmla="*/ 141515 h 293915"/>
              <a:gd name="connsiteX4" fmla="*/ 76200 w 87085"/>
              <a:gd name="connsiteY4" fmla="*/ 261257 h 293915"/>
              <a:gd name="connsiteX5" fmla="*/ 54428 w 87085"/>
              <a:gd name="connsiteY5" fmla="*/ 283029 h 293915"/>
              <a:gd name="connsiteX6" fmla="*/ 21771 w 87085"/>
              <a:gd name="connsiteY6" fmla="*/ 293915 h 2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85" h="293915">
                <a:moveTo>
                  <a:pt x="0" y="0"/>
                </a:moveTo>
                <a:cubicBezTo>
                  <a:pt x="18143" y="10886"/>
                  <a:pt x="39467" y="17696"/>
                  <a:pt x="54428" y="32657"/>
                </a:cubicBezTo>
                <a:cubicBezTo>
                  <a:pt x="62542" y="40771"/>
                  <a:pt x="62162" y="54282"/>
                  <a:pt x="65314" y="65315"/>
                </a:cubicBezTo>
                <a:cubicBezTo>
                  <a:pt x="92660" y="161023"/>
                  <a:pt x="60979" y="63191"/>
                  <a:pt x="87085" y="141515"/>
                </a:cubicBezTo>
                <a:cubicBezTo>
                  <a:pt x="83457" y="181429"/>
                  <a:pt x="85212" y="222205"/>
                  <a:pt x="76200" y="261257"/>
                </a:cubicBezTo>
                <a:cubicBezTo>
                  <a:pt x="73892" y="271258"/>
                  <a:pt x="63229" y="277748"/>
                  <a:pt x="54428" y="283029"/>
                </a:cubicBezTo>
                <a:cubicBezTo>
                  <a:pt x="44589" y="288933"/>
                  <a:pt x="21771" y="293915"/>
                  <a:pt x="21771" y="293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9" name="Group 98"/>
          <p:cNvGrpSpPr/>
          <p:nvPr/>
        </p:nvGrpSpPr>
        <p:grpSpPr>
          <a:xfrm>
            <a:off x="4016829" y="960036"/>
            <a:ext cx="1215516" cy="1162678"/>
            <a:chOff x="4016829" y="960036"/>
            <a:chExt cx="1215516" cy="1162678"/>
          </a:xfrm>
        </p:grpSpPr>
        <p:sp>
          <p:nvSpPr>
            <p:cNvPr id="100" name="Freeform 99"/>
            <p:cNvSpPr/>
            <p:nvPr/>
          </p:nvSpPr>
          <p:spPr>
            <a:xfrm>
              <a:off x="4210915" y="960036"/>
              <a:ext cx="1021430" cy="997082"/>
            </a:xfrm>
            <a:custGeom>
              <a:avLst/>
              <a:gdLst>
                <a:gd name="connsiteX0" fmla="*/ 709644 w 709644"/>
                <a:gd name="connsiteY0" fmla="*/ 760557 h 760557"/>
                <a:gd name="connsiteX1" fmla="*/ 698758 w 709644"/>
                <a:gd name="connsiteY1" fmla="*/ 673472 h 760557"/>
                <a:gd name="connsiteX2" fmla="*/ 687872 w 709644"/>
                <a:gd name="connsiteY2" fmla="*/ 455757 h 760557"/>
                <a:gd name="connsiteX3" fmla="*/ 676986 w 709644"/>
                <a:gd name="connsiteY3" fmla="*/ 259815 h 760557"/>
                <a:gd name="connsiteX4" fmla="*/ 655215 w 709644"/>
                <a:gd name="connsiteY4" fmla="*/ 9443 h 760557"/>
                <a:gd name="connsiteX5" fmla="*/ 12958 w 709644"/>
                <a:gd name="connsiteY5" fmla="*/ 20329 h 760557"/>
                <a:gd name="connsiteX6" fmla="*/ 34729 w 709644"/>
                <a:gd name="connsiteY6" fmla="*/ 129186 h 760557"/>
                <a:gd name="connsiteX7" fmla="*/ 45615 w 709644"/>
                <a:gd name="connsiteY7" fmla="*/ 183615 h 760557"/>
                <a:gd name="connsiteX8" fmla="*/ 56501 w 709644"/>
                <a:gd name="connsiteY8" fmla="*/ 216272 h 760557"/>
                <a:gd name="connsiteX9" fmla="*/ 56501 w 709644"/>
                <a:gd name="connsiteY9" fmla="*/ 597272 h 76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644" h="760557">
                  <a:moveTo>
                    <a:pt x="709644" y="760557"/>
                  </a:moveTo>
                  <a:cubicBezTo>
                    <a:pt x="706015" y="731529"/>
                    <a:pt x="700842" y="702652"/>
                    <a:pt x="698758" y="673472"/>
                  </a:cubicBezTo>
                  <a:cubicBezTo>
                    <a:pt x="693581" y="600994"/>
                    <a:pt x="691691" y="528319"/>
                    <a:pt x="687872" y="455757"/>
                  </a:cubicBezTo>
                  <a:cubicBezTo>
                    <a:pt x="684434" y="390433"/>
                    <a:pt x="681760" y="325055"/>
                    <a:pt x="676986" y="259815"/>
                  </a:cubicBezTo>
                  <a:cubicBezTo>
                    <a:pt x="670873" y="176266"/>
                    <a:pt x="662472" y="92900"/>
                    <a:pt x="655215" y="9443"/>
                  </a:cubicBezTo>
                  <a:cubicBezTo>
                    <a:pt x="441129" y="13072"/>
                    <a:pt x="223195" y="-20243"/>
                    <a:pt x="12958" y="20329"/>
                  </a:cubicBezTo>
                  <a:cubicBezTo>
                    <a:pt x="-23376" y="27341"/>
                    <a:pt x="27472" y="92900"/>
                    <a:pt x="34729" y="129186"/>
                  </a:cubicBezTo>
                  <a:cubicBezTo>
                    <a:pt x="38358" y="147329"/>
                    <a:pt x="39764" y="166062"/>
                    <a:pt x="45615" y="183615"/>
                  </a:cubicBezTo>
                  <a:cubicBezTo>
                    <a:pt x="49244" y="194501"/>
                    <a:pt x="56199" y="204801"/>
                    <a:pt x="56501" y="216272"/>
                  </a:cubicBezTo>
                  <a:cubicBezTo>
                    <a:pt x="59842" y="343228"/>
                    <a:pt x="56501" y="470272"/>
                    <a:pt x="56501" y="59727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97829" y="1807029"/>
              <a:ext cx="250371" cy="315685"/>
            </a:xfrm>
            <a:custGeom>
              <a:avLst/>
              <a:gdLst>
                <a:gd name="connsiteX0" fmla="*/ 0 w 250371"/>
                <a:gd name="connsiteY0" fmla="*/ 0 h 315685"/>
                <a:gd name="connsiteX1" fmla="*/ 87085 w 250371"/>
                <a:gd name="connsiteY1" fmla="*/ 10885 h 315685"/>
                <a:gd name="connsiteX2" fmla="*/ 108857 w 250371"/>
                <a:gd name="connsiteY2" fmla="*/ 32657 h 315685"/>
                <a:gd name="connsiteX3" fmla="*/ 141514 w 250371"/>
                <a:gd name="connsiteY3" fmla="*/ 76200 h 315685"/>
                <a:gd name="connsiteX4" fmla="*/ 206828 w 250371"/>
                <a:gd name="connsiteY4" fmla="*/ 119742 h 315685"/>
                <a:gd name="connsiteX5" fmla="*/ 228600 w 250371"/>
                <a:gd name="connsiteY5" fmla="*/ 163285 h 315685"/>
                <a:gd name="connsiteX6" fmla="*/ 250371 w 250371"/>
                <a:gd name="connsiteY6" fmla="*/ 228600 h 315685"/>
                <a:gd name="connsiteX7" fmla="*/ 239485 w 250371"/>
                <a:gd name="connsiteY7" fmla="*/ 261257 h 315685"/>
                <a:gd name="connsiteX8" fmla="*/ 206828 w 250371"/>
                <a:gd name="connsiteY8" fmla="*/ 283028 h 315685"/>
                <a:gd name="connsiteX9" fmla="*/ 54428 w 250371"/>
                <a:gd name="connsiteY9" fmla="*/ 304800 h 315685"/>
                <a:gd name="connsiteX10" fmla="*/ 10885 w 250371"/>
                <a:gd name="connsiteY10" fmla="*/ 315685 h 31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71" h="315685">
                  <a:moveTo>
                    <a:pt x="0" y="0"/>
                  </a:moveTo>
                  <a:cubicBezTo>
                    <a:pt x="29028" y="3628"/>
                    <a:pt x="59065" y="2479"/>
                    <a:pt x="87085" y="10885"/>
                  </a:cubicBezTo>
                  <a:cubicBezTo>
                    <a:pt x="96916" y="13834"/>
                    <a:pt x="102287" y="24772"/>
                    <a:pt x="108857" y="32657"/>
                  </a:cubicBezTo>
                  <a:cubicBezTo>
                    <a:pt x="120472" y="46595"/>
                    <a:pt x="127954" y="64147"/>
                    <a:pt x="141514" y="76200"/>
                  </a:cubicBezTo>
                  <a:cubicBezTo>
                    <a:pt x="161071" y="93584"/>
                    <a:pt x="206828" y="119742"/>
                    <a:pt x="206828" y="119742"/>
                  </a:cubicBezTo>
                  <a:cubicBezTo>
                    <a:pt x="214085" y="134256"/>
                    <a:pt x="222573" y="148218"/>
                    <a:pt x="228600" y="163285"/>
                  </a:cubicBezTo>
                  <a:cubicBezTo>
                    <a:pt x="237123" y="184593"/>
                    <a:pt x="250371" y="228600"/>
                    <a:pt x="250371" y="228600"/>
                  </a:cubicBezTo>
                  <a:cubicBezTo>
                    <a:pt x="246742" y="239486"/>
                    <a:pt x="246653" y="252297"/>
                    <a:pt x="239485" y="261257"/>
                  </a:cubicBezTo>
                  <a:cubicBezTo>
                    <a:pt x="231312" y="271473"/>
                    <a:pt x="218853" y="277874"/>
                    <a:pt x="206828" y="283028"/>
                  </a:cubicBezTo>
                  <a:cubicBezTo>
                    <a:pt x="170798" y="298469"/>
                    <a:pt x="73629" y="302880"/>
                    <a:pt x="54428" y="304800"/>
                  </a:cubicBezTo>
                  <a:lnTo>
                    <a:pt x="10885" y="31568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016829" y="2090057"/>
              <a:ext cx="402771" cy="0"/>
            </a:xfrm>
            <a:custGeom>
              <a:avLst/>
              <a:gdLst>
                <a:gd name="connsiteX0" fmla="*/ 0 w 402771"/>
                <a:gd name="connsiteY0" fmla="*/ 0 h 0"/>
                <a:gd name="connsiteX1" fmla="*/ 402771 w 4027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771">
                  <a:moveTo>
                    <a:pt x="0" y="0"/>
                  </a:moveTo>
                  <a:lnTo>
                    <a:pt x="40277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78817" y="1741714"/>
              <a:ext cx="151669" cy="174172"/>
            </a:xfrm>
            <a:custGeom>
              <a:avLst/>
              <a:gdLst>
                <a:gd name="connsiteX0" fmla="*/ 151669 w 151669"/>
                <a:gd name="connsiteY0" fmla="*/ 163286 h 174172"/>
                <a:gd name="connsiteX1" fmla="*/ 97240 w 151669"/>
                <a:gd name="connsiteY1" fmla="*/ 174172 h 174172"/>
                <a:gd name="connsiteX2" fmla="*/ 10154 w 151669"/>
                <a:gd name="connsiteY2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69" h="174172">
                  <a:moveTo>
                    <a:pt x="151669" y="163286"/>
                  </a:moveTo>
                  <a:cubicBezTo>
                    <a:pt x="133526" y="166915"/>
                    <a:pt x="115742" y="174172"/>
                    <a:pt x="97240" y="174172"/>
                  </a:cubicBezTo>
                  <a:cubicBezTo>
                    <a:pt x="-43854" y="174172"/>
                    <a:pt x="10154" y="159726"/>
                    <a:pt x="1015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4" name="Connettore 2 20"/>
          <p:cNvCxnSpPr/>
          <p:nvPr/>
        </p:nvCxnSpPr>
        <p:spPr>
          <a:xfrm>
            <a:off x="3933264" y="2502308"/>
            <a:ext cx="3010" cy="248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rapezoid 104"/>
          <p:cNvSpPr/>
          <p:nvPr/>
        </p:nvSpPr>
        <p:spPr>
          <a:xfrm rot="5400000">
            <a:off x="3205259" y="6288147"/>
            <a:ext cx="635215" cy="141074"/>
          </a:xfrm>
          <a:prstGeom prst="trapezoid">
            <a:avLst>
              <a:gd name="adj" fmla="val 643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6" name="TextBox 105"/>
          <p:cNvSpPr txBox="1"/>
          <p:nvPr/>
        </p:nvSpPr>
        <p:spPr>
          <a:xfrm>
            <a:off x="3407239" y="6041076"/>
            <a:ext cx="25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1000" dirty="0"/>
              <a:t>0</a:t>
            </a:r>
            <a:endParaRPr lang="en-GB" sz="1000" dirty="0" smtClean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154800" y="6491006"/>
            <a:ext cx="295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86" idx="0"/>
          </p:cNvCxnSpPr>
          <p:nvPr/>
        </p:nvCxnSpPr>
        <p:spPr>
          <a:xfrm flipH="1">
            <a:off x="3518817" y="5161596"/>
            <a:ext cx="4049" cy="249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3518817" y="6573856"/>
            <a:ext cx="1366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FSM[0]&amp;</a:t>
            </a:r>
            <a:r>
              <a:rPr lang="en-GB" sz="1200" dirty="0" err="1"/>
              <a:t>Road_first</a:t>
            </a:r>
            <a:endParaRPr lang="it-IT" sz="1200" dirty="0"/>
          </a:p>
          <a:p>
            <a:endParaRPr lang="it-IT" sz="1200" dirty="0"/>
          </a:p>
        </p:txBody>
      </p:sp>
      <p:cxnSp>
        <p:nvCxnSpPr>
          <p:cNvPr id="110" name="Straight Arrow Connector 109"/>
          <p:cNvCxnSpPr/>
          <p:nvPr/>
        </p:nvCxnSpPr>
        <p:spPr>
          <a:xfrm flipH="1" flipV="1">
            <a:off x="3518817" y="6582540"/>
            <a:ext cx="4049" cy="249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989692" y="4911498"/>
            <a:ext cx="1193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FSM[0]&amp;</a:t>
            </a:r>
            <a:r>
              <a:rPr lang="en-GB" sz="1200" dirty="0" err="1" smtClean="0"/>
              <a:t>Hit_sec</a:t>
            </a:r>
            <a:endParaRPr lang="it-IT" sz="1200" dirty="0"/>
          </a:p>
        </p:txBody>
      </p:sp>
      <p:cxnSp>
        <p:nvCxnSpPr>
          <p:cNvPr id="112" name="Elbow Connector 111"/>
          <p:cNvCxnSpPr>
            <a:stCxn id="86" idx="3"/>
          </p:cNvCxnSpPr>
          <p:nvPr/>
        </p:nvCxnSpPr>
        <p:spPr>
          <a:xfrm>
            <a:off x="3644012" y="5688044"/>
            <a:ext cx="1107778" cy="1473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flipV="1">
            <a:off x="3625837" y="6176690"/>
            <a:ext cx="1107778" cy="1473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381621" y="2287608"/>
            <a:ext cx="905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!</a:t>
            </a:r>
            <a:r>
              <a:rPr lang="en-GB" sz="1200" dirty="0" err="1" smtClean="0"/>
              <a:t>Send_road</a:t>
            </a:r>
            <a:endParaRPr lang="it-IT" sz="12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6306204" y="898487"/>
            <a:ext cx="2028547" cy="1288722"/>
            <a:chOff x="4169229" y="1112436"/>
            <a:chExt cx="2028547" cy="1288722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4622337" y="2109518"/>
              <a:ext cx="1069554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5472898" y="1665972"/>
              <a:ext cx="7248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 err="1" smtClean="0">
                  <a:solidFill>
                    <a:srgbClr val="FF0000"/>
                  </a:solidFill>
                </a:rPr>
                <a:t>Hit_sec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841905" y="1819861"/>
              <a:ext cx="435615" cy="581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REG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919049" y="1758563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R</a:t>
              </a:r>
            </a:p>
          </p:txBody>
        </p:sp>
        <p:cxnSp>
          <p:nvCxnSpPr>
            <p:cNvPr id="120" name="Connettore 2 20"/>
            <p:cNvCxnSpPr/>
            <p:nvPr/>
          </p:nvCxnSpPr>
          <p:spPr>
            <a:xfrm>
              <a:off x="5024750" y="1541477"/>
              <a:ext cx="3010" cy="2489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4650148" y="1265849"/>
              <a:ext cx="6265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FSM[3]</a:t>
              </a:r>
              <a:endParaRPr lang="it-IT" sz="1200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506686" y="1970314"/>
              <a:ext cx="87085" cy="293915"/>
            </a:xfrm>
            <a:custGeom>
              <a:avLst/>
              <a:gdLst>
                <a:gd name="connsiteX0" fmla="*/ 0 w 87085"/>
                <a:gd name="connsiteY0" fmla="*/ 0 h 293915"/>
                <a:gd name="connsiteX1" fmla="*/ 54428 w 87085"/>
                <a:gd name="connsiteY1" fmla="*/ 32657 h 293915"/>
                <a:gd name="connsiteX2" fmla="*/ 65314 w 87085"/>
                <a:gd name="connsiteY2" fmla="*/ 65315 h 293915"/>
                <a:gd name="connsiteX3" fmla="*/ 87085 w 87085"/>
                <a:gd name="connsiteY3" fmla="*/ 141515 h 293915"/>
                <a:gd name="connsiteX4" fmla="*/ 76200 w 87085"/>
                <a:gd name="connsiteY4" fmla="*/ 261257 h 293915"/>
                <a:gd name="connsiteX5" fmla="*/ 54428 w 87085"/>
                <a:gd name="connsiteY5" fmla="*/ 283029 h 293915"/>
                <a:gd name="connsiteX6" fmla="*/ 21771 w 87085"/>
                <a:gd name="connsiteY6" fmla="*/ 293915 h 29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85" h="293915">
                  <a:moveTo>
                    <a:pt x="0" y="0"/>
                  </a:moveTo>
                  <a:cubicBezTo>
                    <a:pt x="18143" y="10886"/>
                    <a:pt x="39467" y="17696"/>
                    <a:pt x="54428" y="32657"/>
                  </a:cubicBezTo>
                  <a:cubicBezTo>
                    <a:pt x="62542" y="40771"/>
                    <a:pt x="62162" y="54282"/>
                    <a:pt x="65314" y="65315"/>
                  </a:cubicBezTo>
                  <a:cubicBezTo>
                    <a:pt x="92660" y="161023"/>
                    <a:pt x="60979" y="63191"/>
                    <a:pt x="87085" y="141515"/>
                  </a:cubicBezTo>
                  <a:cubicBezTo>
                    <a:pt x="83457" y="181429"/>
                    <a:pt x="85212" y="222205"/>
                    <a:pt x="76200" y="261257"/>
                  </a:cubicBezTo>
                  <a:cubicBezTo>
                    <a:pt x="73892" y="271258"/>
                    <a:pt x="63229" y="277748"/>
                    <a:pt x="54428" y="283029"/>
                  </a:cubicBezTo>
                  <a:cubicBezTo>
                    <a:pt x="44589" y="288933"/>
                    <a:pt x="21771" y="293915"/>
                    <a:pt x="21771" y="2939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169229" y="1112436"/>
              <a:ext cx="1215516" cy="1162678"/>
              <a:chOff x="4016829" y="960036"/>
              <a:chExt cx="1215516" cy="1162678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4210915" y="960036"/>
                <a:ext cx="1021430" cy="997082"/>
              </a:xfrm>
              <a:custGeom>
                <a:avLst/>
                <a:gdLst>
                  <a:gd name="connsiteX0" fmla="*/ 709644 w 709644"/>
                  <a:gd name="connsiteY0" fmla="*/ 760557 h 760557"/>
                  <a:gd name="connsiteX1" fmla="*/ 698758 w 709644"/>
                  <a:gd name="connsiteY1" fmla="*/ 673472 h 760557"/>
                  <a:gd name="connsiteX2" fmla="*/ 687872 w 709644"/>
                  <a:gd name="connsiteY2" fmla="*/ 455757 h 760557"/>
                  <a:gd name="connsiteX3" fmla="*/ 676986 w 709644"/>
                  <a:gd name="connsiteY3" fmla="*/ 259815 h 760557"/>
                  <a:gd name="connsiteX4" fmla="*/ 655215 w 709644"/>
                  <a:gd name="connsiteY4" fmla="*/ 9443 h 760557"/>
                  <a:gd name="connsiteX5" fmla="*/ 12958 w 709644"/>
                  <a:gd name="connsiteY5" fmla="*/ 20329 h 760557"/>
                  <a:gd name="connsiteX6" fmla="*/ 34729 w 709644"/>
                  <a:gd name="connsiteY6" fmla="*/ 129186 h 760557"/>
                  <a:gd name="connsiteX7" fmla="*/ 45615 w 709644"/>
                  <a:gd name="connsiteY7" fmla="*/ 183615 h 760557"/>
                  <a:gd name="connsiteX8" fmla="*/ 56501 w 709644"/>
                  <a:gd name="connsiteY8" fmla="*/ 216272 h 760557"/>
                  <a:gd name="connsiteX9" fmla="*/ 56501 w 709644"/>
                  <a:gd name="connsiteY9" fmla="*/ 597272 h 76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644" h="760557">
                    <a:moveTo>
                      <a:pt x="709644" y="760557"/>
                    </a:moveTo>
                    <a:cubicBezTo>
                      <a:pt x="706015" y="731529"/>
                      <a:pt x="700842" y="702652"/>
                      <a:pt x="698758" y="673472"/>
                    </a:cubicBezTo>
                    <a:cubicBezTo>
                      <a:pt x="693581" y="600994"/>
                      <a:pt x="691691" y="528319"/>
                      <a:pt x="687872" y="455757"/>
                    </a:cubicBezTo>
                    <a:cubicBezTo>
                      <a:pt x="684434" y="390433"/>
                      <a:pt x="681760" y="325055"/>
                      <a:pt x="676986" y="259815"/>
                    </a:cubicBezTo>
                    <a:cubicBezTo>
                      <a:pt x="670873" y="176266"/>
                      <a:pt x="662472" y="92900"/>
                      <a:pt x="655215" y="9443"/>
                    </a:cubicBezTo>
                    <a:cubicBezTo>
                      <a:pt x="441129" y="13072"/>
                      <a:pt x="223195" y="-20243"/>
                      <a:pt x="12958" y="20329"/>
                    </a:cubicBezTo>
                    <a:cubicBezTo>
                      <a:pt x="-23376" y="27341"/>
                      <a:pt x="27472" y="92900"/>
                      <a:pt x="34729" y="129186"/>
                    </a:cubicBezTo>
                    <a:cubicBezTo>
                      <a:pt x="38358" y="147329"/>
                      <a:pt x="39764" y="166062"/>
                      <a:pt x="45615" y="183615"/>
                    </a:cubicBezTo>
                    <a:cubicBezTo>
                      <a:pt x="49244" y="194501"/>
                      <a:pt x="56199" y="204801"/>
                      <a:pt x="56501" y="216272"/>
                    </a:cubicBezTo>
                    <a:cubicBezTo>
                      <a:pt x="59842" y="343228"/>
                      <a:pt x="56501" y="470272"/>
                      <a:pt x="56501" y="5972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4397829" y="1807029"/>
                <a:ext cx="250371" cy="315685"/>
              </a:xfrm>
              <a:custGeom>
                <a:avLst/>
                <a:gdLst>
                  <a:gd name="connsiteX0" fmla="*/ 0 w 250371"/>
                  <a:gd name="connsiteY0" fmla="*/ 0 h 315685"/>
                  <a:gd name="connsiteX1" fmla="*/ 87085 w 250371"/>
                  <a:gd name="connsiteY1" fmla="*/ 10885 h 315685"/>
                  <a:gd name="connsiteX2" fmla="*/ 108857 w 250371"/>
                  <a:gd name="connsiteY2" fmla="*/ 32657 h 315685"/>
                  <a:gd name="connsiteX3" fmla="*/ 141514 w 250371"/>
                  <a:gd name="connsiteY3" fmla="*/ 76200 h 315685"/>
                  <a:gd name="connsiteX4" fmla="*/ 206828 w 250371"/>
                  <a:gd name="connsiteY4" fmla="*/ 119742 h 315685"/>
                  <a:gd name="connsiteX5" fmla="*/ 228600 w 250371"/>
                  <a:gd name="connsiteY5" fmla="*/ 163285 h 315685"/>
                  <a:gd name="connsiteX6" fmla="*/ 250371 w 250371"/>
                  <a:gd name="connsiteY6" fmla="*/ 228600 h 315685"/>
                  <a:gd name="connsiteX7" fmla="*/ 239485 w 250371"/>
                  <a:gd name="connsiteY7" fmla="*/ 261257 h 315685"/>
                  <a:gd name="connsiteX8" fmla="*/ 206828 w 250371"/>
                  <a:gd name="connsiteY8" fmla="*/ 283028 h 315685"/>
                  <a:gd name="connsiteX9" fmla="*/ 54428 w 250371"/>
                  <a:gd name="connsiteY9" fmla="*/ 304800 h 315685"/>
                  <a:gd name="connsiteX10" fmla="*/ 10885 w 250371"/>
                  <a:gd name="connsiteY10" fmla="*/ 315685 h 31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71" h="315685">
                    <a:moveTo>
                      <a:pt x="0" y="0"/>
                    </a:moveTo>
                    <a:cubicBezTo>
                      <a:pt x="29028" y="3628"/>
                      <a:pt x="59065" y="2479"/>
                      <a:pt x="87085" y="10885"/>
                    </a:cubicBezTo>
                    <a:cubicBezTo>
                      <a:pt x="96916" y="13834"/>
                      <a:pt x="102287" y="24772"/>
                      <a:pt x="108857" y="32657"/>
                    </a:cubicBezTo>
                    <a:cubicBezTo>
                      <a:pt x="120472" y="46595"/>
                      <a:pt x="127954" y="64147"/>
                      <a:pt x="141514" y="76200"/>
                    </a:cubicBezTo>
                    <a:cubicBezTo>
                      <a:pt x="161071" y="93584"/>
                      <a:pt x="206828" y="119742"/>
                      <a:pt x="206828" y="119742"/>
                    </a:cubicBezTo>
                    <a:cubicBezTo>
                      <a:pt x="214085" y="134256"/>
                      <a:pt x="222573" y="148218"/>
                      <a:pt x="228600" y="163285"/>
                    </a:cubicBezTo>
                    <a:cubicBezTo>
                      <a:pt x="237123" y="184593"/>
                      <a:pt x="250371" y="228600"/>
                      <a:pt x="250371" y="228600"/>
                    </a:cubicBezTo>
                    <a:cubicBezTo>
                      <a:pt x="246742" y="239486"/>
                      <a:pt x="246653" y="252297"/>
                      <a:pt x="239485" y="261257"/>
                    </a:cubicBezTo>
                    <a:cubicBezTo>
                      <a:pt x="231312" y="271473"/>
                      <a:pt x="218853" y="277874"/>
                      <a:pt x="206828" y="283028"/>
                    </a:cubicBezTo>
                    <a:cubicBezTo>
                      <a:pt x="170798" y="298469"/>
                      <a:pt x="73629" y="302880"/>
                      <a:pt x="54428" y="304800"/>
                    </a:cubicBezTo>
                    <a:lnTo>
                      <a:pt x="10885" y="31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4016829" y="2090057"/>
                <a:ext cx="402771" cy="0"/>
              </a:xfrm>
              <a:custGeom>
                <a:avLst/>
                <a:gdLst>
                  <a:gd name="connsiteX0" fmla="*/ 0 w 402771"/>
                  <a:gd name="connsiteY0" fmla="*/ 0 h 0"/>
                  <a:gd name="connsiteX1" fmla="*/ 402771 w 402771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771">
                    <a:moveTo>
                      <a:pt x="0" y="0"/>
                    </a:moveTo>
                    <a:lnTo>
                      <a:pt x="402771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4278817" y="1741714"/>
                <a:ext cx="151669" cy="174172"/>
              </a:xfrm>
              <a:custGeom>
                <a:avLst/>
                <a:gdLst>
                  <a:gd name="connsiteX0" fmla="*/ 151669 w 151669"/>
                  <a:gd name="connsiteY0" fmla="*/ 163286 h 174172"/>
                  <a:gd name="connsiteX1" fmla="*/ 97240 w 151669"/>
                  <a:gd name="connsiteY1" fmla="*/ 174172 h 174172"/>
                  <a:gd name="connsiteX2" fmla="*/ 10154 w 151669"/>
                  <a:gd name="connsiteY2" fmla="*/ 0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669" h="174172">
                    <a:moveTo>
                      <a:pt x="151669" y="163286"/>
                    </a:moveTo>
                    <a:cubicBezTo>
                      <a:pt x="133526" y="166915"/>
                      <a:pt x="115742" y="174172"/>
                      <a:pt x="97240" y="174172"/>
                    </a:cubicBezTo>
                    <a:cubicBezTo>
                      <a:pt x="-43854" y="174172"/>
                      <a:pt x="10154" y="159726"/>
                      <a:pt x="1015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28" name="Rectangle 127"/>
          <p:cNvSpPr/>
          <p:nvPr/>
        </p:nvSpPr>
        <p:spPr>
          <a:xfrm>
            <a:off x="6091784" y="2090610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err="1"/>
              <a:t>Hit_EE</a:t>
            </a:r>
            <a:endParaRPr lang="it-IT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899104" y="6366276"/>
            <a:ext cx="17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WR_EN_M = </a:t>
            </a:r>
            <a:r>
              <a:rPr lang="en-GB" sz="1200" dirty="0" err="1" smtClean="0"/>
              <a:t>Road_first</a:t>
            </a:r>
            <a:r>
              <a:rPr lang="en-GB" sz="1200" dirty="0" smtClean="0"/>
              <a:t>+</a:t>
            </a:r>
            <a:br>
              <a:rPr lang="en-GB" sz="1200" dirty="0" smtClean="0"/>
            </a:br>
            <a:r>
              <a:rPr lang="en-GB" sz="1200" dirty="0" err="1" smtClean="0"/>
              <a:t>Hit_sec</a:t>
            </a:r>
            <a:r>
              <a:rPr lang="en-GB" sz="1200" dirty="0" smtClean="0"/>
              <a:t>+ </a:t>
            </a:r>
            <a:r>
              <a:rPr lang="en-GB" sz="1200" dirty="0" err="1" smtClean="0"/>
              <a:t>EE_sel</a:t>
            </a:r>
            <a:endParaRPr lang="it-IT" sz="1200" dirty="0"/>
          </a:p>
        </p:txBody>
      </p:sp>
      <p:grpSp>
        <p:nvGrpSpPr>
          <p:cNvPr id="130" name="Group 129"/>
          <p:cNvGrpSpPr/>
          <p:nvPr/>
        </p:nvGrpSpPr>
        <p:grpSpPr>
          <a:xfrm flipV="1">
            <a:off x="324929" y="877330"/>
            <a:ext cx="349651" cy="3193609"/>
            <a:chOff x="241691" y="1853313"/>
            <a:chExt cx="504466" cy="3405005"/>
          </a:xfrm>
        </p:grpSpPr>
        <p:cxnSp>
          <p:nvCxnSpPr>
            <p:cNvPr id="131" name="Connettore 7 22"/>
            <p:cNvCxnSpPr/>
            <p:nvPr/>
          </p:nvCxnSpPr>
          <p:spPr>
            <a:xfrm rot="16200000" flipV="1">
              <a:off x="-617361" y="4090654"/>
              <a:ext cx="2026718" cy="308610"/>
            </a:xfrm>
            <a:prstGeom prst="curvedConnector3">
              <a:avLst>
                <a:gd name="adj1" fmla="val 32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7 22"/>
            <p:cNvCxnSpPr>
              <a:stCxn id="38" idx="1"/>
            </p:cNvCxnSpPr>
            <p:nvPr/>
          </p:nvCxnSpPr>
          <p:spPr>
            <a:xfrm rot="5400000">
              <a:off x="-195220" y="2290224"/>
              <a:ext cx="1378288" cy="50446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e 164"/>
          <p:cNvSpPr/>
          <p:nvPr/>
        </p:nvSpPr>
        <p:spPr>
          <a:xfrm>
            <a:off x="401135" y="635592"/>
            <a:ext cx="1742811" cy="483476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000" dirty="0" smtClean="0">
                <a:solidFill>
                  <a:srgbClr val="FF0000"/>
                </a:solidFill>
                <a:ea typeface="Calibri"/>
                <a:cs typeface="Calibri"/>
              </a:rPr>
              <a:t>Count Idle words &amp;send roads</a:t>
            </a:r>
            <a:endParaRPr lang="en-GB" sz="1000" dirty="0" smtClean="0">
              <a:solidFill>
                <a:srgbClr val="FF0000"/>
              </a:solidFill>
              <a:ea typeface="Times New Roman"/>
            </a:endParaRPr>
          </a:p>
          <a:p>
            <a:pPr algn="ctr">
              <a:spcAft>
                <a:spcPts val="300"/>
              </a:spcAft>
            </a:pPr>
            <a:r>
              <a:rPr lang="en-GB" sz="1000" dirty="0" smtClean="0">
                <a:solidFill>
                  <a:srgbClr val="000000"/>
                </a:solidFill>
                <a:effectLst/>
                <a:ea typeface="Times New Roman"/>
              </a:rPr>
              <a:t>Status 1</a:t>
            </a:r>
            <a:endParaRPr lang="it-IT" sz="1200" dirty="0">
              <a:effectLst/>
              <a:ea typeface="Times New Roman"/>
            </a:endParaRPr>
          </a:p>
        </p:txBody>
      </p:sp>
      <p:sp>
        <p:nvSpPr>
          <p:cNvPr id="134" name="Casella di testo 21"/>
          <p:cNvSpPr txBox="1"/>
          <p:nvPr/>
        </p:nvSpPr>
        <p:spPr>
          <a:xfrm rot="16200000">
            <a:off x="-699945" y="2259844"/>
            <a:ext cx="1801953" cy="3087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200" dirty="0" smtClean="0">
                <a:effectLst/>
                <a:ea typeface="Calibri"/>
                <a:cs typeface="Times New Roman"/>
              </a:rPr>
              <a:t>NoMoreRoads &amp; Packet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800569" y="5232594"/>
            <a:ext cx="82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FSM=1</a:t>
            </a:r>
            <a:endParaRPr lang="it-IT" dirty="0"/>
          </a:p>
        </p:txBody>
      </p:sp>
      <p:sp>
        <p:nvSpPr>
          <p:cNvPr id="136" name="Rectangle 135"/>
          <p:cNvSpPr/>
          <p:nvPr/>
        </p:nvSpPr>
        <p:spPr>
          <a:xfrm>
            <a:off x="4784372" y="3382483"/>
            <a:ext cx="435615" cy="71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GB" sz="1400" dirty="0" smtClean="0"/>
              <a:t>FIFO</a:t>
            </a:r>
            <a:endParaRPr lang="it-IT" sz="1400" dirty="0"/>
          </a:p>
        </p:txBody>
      </p:sp>
      <p:sp>
        <p:nvSpPr>
          <p:cNvPr id="137" name="Rectangle 136"/>
          <p:cNvSpPr/>
          <p:nvPr/>
        </p:nvSpPr>
        <p:spPr>
          <a:xfrm>
            <a:off x="4784606" y="4213625"/>
            <a:ext cx="435615" cy="71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GB" sz="1400" dirty="0" smtClean="0"/>
              <a:t>FIFO</a:t>
            </a:r>
            <a:endParaRPr lang="it-IT" sz="1400" dirty="0"/>
          </a:p>
        </p:txBody>
      </p:sp>
      <p:cxnSp>
        <p:nvCxnSpPr>
          <p:cNvPr id="139" name="Straight Arrow Connector 138"/>
          <p:cNvCxnSpPr/>
          <p:nvPr/>
        </p:nvCxnSpPr>
        <p:spPr>
          <a:xfrm flipH="1" flipV="1">
            <a:off x="7387264" y="3449301"/>
            <a:ext cx="16250" cy="621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7056024" y="2778221"/>
            <a:ext cx="553849" cy="67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Rectangle 140"/>
          <p:cNvSpPr/>
          <p:nvPr/>
        </p:nvSpPr>
        <p:spPr>
          <a:xfrm>
            <a:off x="7000986" y="2845875"/>
            <a:ext cx="62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SPY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Buffers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753</Words>
  <Application>Microsoft Office PowerPoint</Application>
  <PresentationFormat>On-screen Show (4:3)</PresentationFormat>
  <Paragraphs>197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FTK Report </vt:lpstr>
      <vt:lpstr>AM system schedule</vt:lpstr>
      <vt:lpstr>AMBSLP V4 design    Saverio-Paola</vt:lpstr>
      <vt:lpstr>TESTS before AMBSLP_V4 submitted Guido-Saverio-Hikmat-Paola-Francesco Tests Random intensivi AMBSLP_V3</vt:lpstr>
      <vt:lpstr>JTAG: Programming FPGA from VME chips Tests before V4 submission   Roberto – Paola - Simone</vt:lpstr>
      <vt:lpstr>Flash Ram control from VME chips Tests before V4 submission   Marco</vt:lpstr>
      <vt:lpstr>Test nuova LAMB - Saverio</vt:lpstr>
      <vt:lpstr>Test stand AM06 tests Guido e Francesco</vt:lpstr>
      <vt:lpstr>Sviluppo ROAD FW Hikmat-Saverio-Paola  </vt:lpstr>
      <vt:lpstr>Software developments Federico-Nicolo’-Takashi-Guido-Alberto</vt:lpstr>
      <vt:lpstr>Monitoring/debugging Calliope-Hikmat-Saverio-Alberto-Paola</vt:lpstr>
      <vt:lpstr>Infrastrutture Saverio, Paola, Marco, Hikmat, Mauro, Panagiotis, Ioannis, Agostino</vt:lpstr>
      <vt:lpstr>PowerPoint Presentation</vt:lpstr>
      <vt:lpstr>PowerPoint Presentation</vt:lpstr>
      <vt:lpstr>Acquisti - Paola</vt:lpstr>
      <vt:lpstr>INTEGRAZIONE ai TESTs del CERN</vt:lpstr>
      <vt:lpstr>Studi di Trigger simulazione HW Hikmat – Federico – Akis </vt:lpstr>
      <vt:lpstr>Papers – Conferences – Events (IAPP)</vt:lpstr>
      <vt:lpstr>Notte dei Ricercatori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FTK Report</dc:title>
  <dc:creator>Paola Giannetti</dc:creator>
  <cp:lastModifiedBy>Paola Giannetti</cp:lastModifiedBy>
  <cp:revision>23</cp:revision>
  <cp:lastPrinted>2015-09-15T13:11:40Z</cp:lastPrinted>
  <dcterms:created xsi:type="dcterms:W3CDTF">2015-09-14T20:45:11Z</dcterms:created>
  <dcterms:modified xsi:type="dcterms:W3CDTF">2015-09-16T05:46:35Z</dcterms:modified>
</cp:coreProperties>
</file>