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90" r:id="rId2"/>
    <p:sldId id="298" r:id="rId3"/>
    <p:sldId id="300" r:id="rId4"/>
    <p:sldId id="296" r:id="rId5"/>
    <p:sldId id="301" r:id="rId6"/>
    <p:sldId id="297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72" y="-104"/>
      </p:cViewPr>
      <p:guideLst>
        <p:guide orient="horz" pos="29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D14D-74B5-48E8-BFAE-14AF4FA2BAB0}" type="datetimeFigureOut">
              <a:rPr lang="it-IT" smtClean="0"/>
              <a:t>11/09/15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008-B9A5-4202-8ACB-182EBEA865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97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E008-B9A5-4202-8ACB-182EBEA865E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3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9BF14A00-1157-448B-BA7E-D1917F1292F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1533E50-B057-4559-80B2-1AA23BA22288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BA1E400-5710-474F-9C1D-36CC6ABED47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46C3D51A-194D-46CA-8A15-68E5CDFABDE5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69EB775-E99E-4783-BFDA-021A03DC736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B6DC43F-D097-4998-B377-E1C35AD015B4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40DAC0F-42CA-4EA4-8A21-D14E1EF39B11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CC30D71D-5CA9-466E-A699-E193A3D7CD8A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7CF00102-7144-47DB-AE99-A70C5CBC9E33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F1951E4B-3797-484E-89CA-E072BD493A4E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DB36C1B4-ED4E-4A8B-AD1F-F8CBBCC25C25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0638"/>
            <a:ext cx="2895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it-IT" smtClean="0"/>
              <a:t>M. Boscardin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70638"/>
            <a:ext cx="1905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it-IT"/>
              <a:t> </a:t>
            </a:r>
            <a:fld id="{8B9E4E73-5E11-4E4F-ABC0-587AA6A0988C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it-IT">
              <a:solidFill>
                <a:srgbClr val="005CAB"/>
              </a:solidFill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160488" cy="1143000"/>
          </a:xfrm>
        </p:spPr>
        <p:txBody>
          <a:bodyPr/>
          <a:lstStyle/>
          <a:p>
            <a:pPr defTabSz="457200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it-IT" sz="7200" dirty="0" smtClean="0"/>
              <a:t>3D single side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Status del processo 10/09/2015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smtClean="0"/>
              <a:t> </a:t>
            </a:r>
            <a:fld id="{E9238BC9-08E6-41C0-9BDE-FD183FDF231F}" type="slidenum">
              <a:rPr lang="it-IT" smtClean="0">
                <a:solidFill>
                  <a:srgbClr val="005CAB"/>
                </a:solidFill>
              </a:rPr>
              <a:pPr/>
              <a:t>1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590" y="286446"/>
            <a:ext cx="7772400" cy="1143000"/>
          </a:xfrm>
        </p:spPr>
        <p:txBody>
          <a:bodyPr/>
          <a:lstStyle/>
          <a:p>
            <a:r>
              <a:rPr lang="it-IT" dirty="0" smtClean="0"/>
              <a:t>Stato del batch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196" y="1178381"/>
            <a:ext cx="7772400" cy="4114800"/>
          </a:xfrm>
        </p:spPr>
        <p:txBody>
          <a:bodyPr/>
          <a:lstStyle/>
          <a:p>
            <a:r>
              <a:rPr lang="it-IT" dirty="0"/>
              <a:t>Siamo allo scavo dei fori p ( primi fori</a:t>
            </a:r>
            <a:r>
              <a:rPr lang="it-IT" dirty="0" smtClean="0"/>
              <a:t>), abbiamo </a:t>
            </a:r>
            <a:r>
              <a:rPr lang="it-IT" dirty="0"/>
              <a:t>fatto : marker e p-spray</a:t>
            </a:r>
          </a:p>
          <a:p>
            <a:r>
              <a:rPr lang="it-IT" dirty="0" smtClean="0"/>
              <a:t>Split</a:t>
            </a:r>
          </a:p>
          <a:p>
            <a:pPr lvl="1"/>
            <a:r>
              <a:rPr lang="it-IT" dirty="0" smtClean="0"/>
              <a:t>4w a 100um con  «tappo»</a:t>
            </a:r>
          </a:p>
          <a:p>
            <a:pPr lvl="1"/>
            <a:r>
              <a:rPr lang="it-IT" dirty="0" smtClean="0"/>
              <a:t>11w a 130um : 5 «senza tappo» e 6 con «tappo»</a:t>
            </a:r>
          </a:p>
          <a:p>
            <a:pPr lvl="1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46C3D51A-194D-46CA-8A15-68E5CDFABDE5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2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6" name="Rettangolo 40"/>
          <p:cNvSpPr/>
          <p:nvPr/>
        </p:nvSpPr>
        <p:spPr bwMode="auto">
          <a:xfrm>
            <a:off x="3711833" y="3555754"/>
            <a:ext cx="1873915" cy="1000793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41"/>
          <p:cNvSpPr/>
          <p:nvPr/>
        </p:nvSpPr>
        <p:spPr bwMode="auto">
          <a:xfrm>
            <a:off x="5893229" y="3556022"/>
            <a:ext cx="2061397" cy="990884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39"/>
          <p:cNvSpPr/>
          <p:nvPr/>
        </p:nvSpPr>
        <p:spPr bwMode="auto">
          <a:xfrm>
            <a:off x="2628531" y="3551772"/>
            <a:ext cx="812425" cy="1000793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5"/>
          <p:cNvSpPr/>
          <p:nvPr/>
        </p:nvSpPr>
        <p:spPr bwMode="auto">
          <a:xfrm>
            <a:off x="3092987" y="3818378"/>
            <a:ext cx="926407" cy="4796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36"/>
          <p:cNvSpPr/>
          <p:nvPr/>
        </p:nvSpPr>
        <p:spPr bwMode="auto">
          <a:xfrm>
            <a:off x="5281533" y="3818378"/>
            <a:ext cx="926407" cy="4796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2630802" y="4230335"/>
            <a:ext cx="5326841" cy="34087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2629783" y="5098085"/>
            <a:ext cx="5326841" cy="839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660261" y="4444689"/>
            <a:ext cx="628222" cy="14815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38"/>
          <p:cNvSpPr/>
          <p:nvPr/>
        </p:nvSpPr>
        <p:spPr bwMode="auto">
          <a:xfrm>
            <a:off x="2629783" y="5090424"/>
            <a:ext cx="5326841" cy="6098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39"/>
          <p:cNvSpPr/>
          <p:nvPr/>
        </p:nvSpPr>
        <p:spPr bwMode="auto">
          <a:xfrm>
            <a:off x="2799648" y="4642183"/>
            <a:ext cx="115801" cy="5092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2627784" y="4572536"/>
            <a:ext cx="5326841" cy="3423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ttangolo 19"/>
          <p:cNvSpPr/>
          <p:nvPr/>
        </p:nvSpPr>
        <p:spPr bwMode="auto">
          <a:xfrm>
            <a:off x="2629783" y="4896808"/>
            <a:ext cx="5326841" cy="1936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ttangolo 18"/>
          <p:cNvSpPr/>
          <p:nvPr/>
        </p:nvSpPr>
        <p:spPr bwMode="auto">
          <a:xfrm>
            <a:off x="2629650" y="5922397"/>
            <a:ext cx="5326841" cy="4482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charset="0"/>
              </a:rPr>
              <a:t>supporto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4405396" y="4546906"/>
            <a:ext cx="277439" cy="1617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6846866" y="4442028"/>
            <a:ext cx="277439" cy="172248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16"/>
          <p:cNvSpPr/>
          <p:nvPr/>
        </p:nvSpPr>
        <p:spPr bwMode="auto">
          <a:xfrm>
            <a:off x="5599594" y="4226808"/>
            <a:ext cx="277439" cy="12230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ttangolo 17"/>
          <p:cNvSpPr/>
          <p:nvPr/>
        </p:nvSpPr>
        <p:spPr bwMode="auto">
          <a:xfrm>
            <a:off x="5488618" y="4145966"/>
            <a:ext cx="499391" cy="10295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ttangolo 16"/>
          <p:cNvSpPr/>
          <p:nvPr/>
        </p:nvSpPr>
        <p:spPr bwMode="auto">
          <a:xfrm>
            <a:off x="3435565" y="4219146"/>
            <a:ext cx="277439" cy="122303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ttangolo 17"/>
          <p:cNvSpPr/>
          <p:nvPr/>
        </p:nvSpPr>
        <p:spPr bwMode="auto">
          <a:xfrm>
            <a:off x="3324588" y="4138305"/>
            <a:ext cx="499391" cy="10295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Connettore 2 27"/>
          <p:cNvCxnSpPr/>
          <p:nvPr/>
        </p:nvCxnSpPr>
        <p:spPr bwMode="auto">
          <a:xfrm>
            <a:off x="4572000" y="3429000"/>
            <a:ext cx="0" cy="9979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ttore 2 28"/>
          <p:cNvCxnSpPr/>
          <p:nvPr/>
        </p:nvCxnSpPr>
        <p:spPr bwMode="auto">
          <a:xfrm>
            <a:off x="6985585" y="3429000"/>
            <a:ext cx="0" cy="9717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ttangolo 31"/>
          <p:cNvSpPr/>
          <p:nvPr/>
        </p:nvSpPr>
        <p:spPr bwMode="auto">
          <a:xfrm>
            <a:off x="4848269" y="3495078"/>
            <a:ext cx="227787" cy="12486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ttangolo 32"/>
          <p:cNvSpPr/>
          <p:nvPr/>
        </p:nvSpPr>
        <p:spPr bwMode="auto">
          <a:xfrm>
            <a:off x="4953712" y="4378715"/>
            <a:ext cx="259510" cy="13867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ttangolo 33"/>
          <p:cNvSpPr/>
          <p:nvPr/>
        </p:nvSpPr>
        <p:spPr bwMode="auto">
          <a:xfrm>
            <a:off x="5161427" y="5197957"/>
            <a:ext cx="229910" cy="13867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40302" y="6434919"/>
            <a:ext cx="1905000" cy="3111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3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439" y="188640"/>
            <a:ext cx="459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Test DRIE p-holes (1)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81857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minSDE+10minHER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78236"/>
              </p:ext>
            </p:extLst>
          </p:nvPr>
        </p:nvGraphicFramePr>
        <p:xfrm>
          <a:off x="680328" y="4797151"/>
          <a:ext cx="3048000" cy="131635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336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 (um)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a 130 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165-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5,6-6,7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169-173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 t="30390" r="32831" b="23001"/>
          <a:stretch/>
        </p:blipFill>
        <p:spPr>
          <a:xfrm>
            <a:off x="179512" y="1268760"/>
            <a:ext cx="4049632" cy="3200400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4591027" y="874587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minSDE+10minHER</a:t>
            </a:r>
            <a:endParaRPr lang="en-US" dirty="0"/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45955"/>
              </p:ext>
            </p:extLst>
          </p:nvPr>
        </p:nvGraphicFramePr>
        <p:xfrm>
          <a:off x="4807051" y="4491967"/>
          <a:ext cx="3168352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571128"/>
                <a:gridCol w="653008"/>
                <a:gridCol w="648072"/>
                <a:gridCol w="648072"/>
              </a:tblGrid>
              <a:tr h="332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posizione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depth (um)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top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fondo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a 130 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138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5,8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4,35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144-146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6,12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3,22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3,22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3,9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3,4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t="38665" r="27998" b="17337"/>
          <a:stretch/>
        </p:blipFill>
        <p:spPr>
          <a:xfrm>
            <a:off x="4616675" y="1252768"/>
            <a:ext cx="4023360" cy="3017520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4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0320"/>
            <a:ext cx="459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Test DRIE p-holes (2)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23234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 minSDE+10minHER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25985"/>
              </p:ext>
            </p:extLst>
          </p:nvPr>
        </p:nvGraphicFramePr>
        <p:xfrm>
          <a:off x="5254292" y="4867999"/>
          <a:ext cx="3143838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566"/>
                <a:gridCol w="523634"/>
                <a:gridCol w="628494"/>
                <a:gridCol w="648072"/>
                <a:gridCol w="648072"/>
              </a:tblGrid>
              <a:tr h="343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posizione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depth (um)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top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fondo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larghezza</a:t>
                      </a:r>
                      <a:r>
                        <a:rPr lang="en-US" sz="1100" u="none" strike="noStrike" dirty="0">
                          <a:effectLst/>
                        </a:rPr>
                        <a:t> a 100 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6,1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110</a:t>
                      </a:r>
                      <a:endParaRPr lang="en-US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5,6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dx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>
                          <a:effectLst/>
                        </a:rPr>
                        <a:t>sx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3,7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4,35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37331" r="32334" b="18668"/>
          <a:stretch/>
        </p:blipFill>
        <p:spPr>
          <a:xfrm>
            <a:off x="4860032" y="1628800"/>
            <a:ext cx="4023360" cy="3017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439652" y="1087597"/>
            <a:ext cx="260199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minSDE+10minHER</a:t>
            </a:r>
            <a:endParaRPr lang="en-US" dirty="0"/>
          </a:p>
        </p:txBody>
      </p:sp>
      <p:graphicFrame>
        <p:nvGraphicFramePr>
          <p:cNvPr id="1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34610"/>
              </p:ext>
            </p:extLst>
          </p:nvPr>
        </p:nvGraphicFramePr>
        <p:xfrm>
          <a:off x="791580" y="5084455"/>
          <a:ext cx="3048000" cy="130846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35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 (um)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30662" r="34995" b="22674"/>
          <a:stretch/>
        </p:blipFill>
        <p:spPr>
          <a:xfrm>
            <a:off x="359532" y="1554749"/>
            <a:ext cx="4206241" cy="3200401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5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0320"/>
            <a:ext cx="3903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Test DRIE p-holes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commenti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2420888"/>
            <a:ext cx="7469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Valutato la profondità del foro variando il tempo di attacco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osservato</a:t>
            </a:r>
            <a:r>
              <a:rPr lang="en-US" dirty="0" smtClean="0"/>
              <a:t>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difetto</a:t>
            </a:r>
            <a:r>
              <a:rPr lang="en-US" dirty="0"/>
              <a:t> di bake </a:t>
            </a:r>
            <a:r>
              <a:rPr lang="en-US" dirty="0" err="1"/>
              <a:t>sul</a:t>
            </a:r>
            <a:r>
              <a:rPr lang="en-US" dirty="0"/>
              <a:t> resist </a:t>
            </a:r>
            <a:r>
              <a:rPr lang="en-US" dirty="0" err="1"/>
              <a:t>che</a:t>
            </a:r>
            <a:r>
              <a:rPr lang="en-US" dirty="0"/>
              <a:t> induce </a:t>
            </a:r>
            <a:r>
              <a:rPr lang="en-US" dirty="0" err="1"/>
              <a:t>fori</a:t>
            </a:r>
            <a:r>
              <a:rPr lang="en-US" dirty="0"/>
              <a:t> </a:t>
            </a:r>
            <a:r>
              <a:rPr lang="en-US" dirty="0" err="1"/>
              <a:t>leggermente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stretti</a:t>
            </a:r>
            <a:r>
              <a:rPr lang="en-US" dirty="0"/>
              <a:t>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 smtClean="0"/>
              <a:t>profondi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/>
              <a:t>di 10-15 </a:t>
            </a:r>
            <a:r>
              <a:rPr lang="en-US" dirty="0" smtClean="0"/>
              <a:t>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 nota un </a:t>
            </a:r>
            <a:r>
              <a:rPr lang="en-US" dirty="0" err="1" smtClean="0"/>
              <a:t>allargamento</a:t>
            </a:r>
            <a:r>
              <a:rPr lang="en-US" dirty="0" smtClean="0"/>
              <a:t> del </a:t>
            </a:r>
            <a:r>
              <a:rPr lang="en-US" dirty="0" err="1" smtClean="0"/>
              <a:t>foro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superficie</a:t>
            </a:r>
            <a:r>
              <a:rPr lang="en-US" dirty="0" smtClean="0"/>
              <a:t> diminuendo </a:t>
            </a:r>
            <a:r>
              <a:rPr lang="en-US" dirty="0" err="1" smtClean="0"/>
              <a:t>il</a:t>
            </a:r>
            <a:r>
              <a:rPr lang="en-US" dirty="0" smtClean="0"/>
              <a:t> tempo di </a:t>
            </a:r>
            <a:r>
              <a:rPr lang="en-US" dirty="0" err="1" smtClean="0"/>
              <a:t>attacco</a:t>
            </a:r>
            <a:r>
              <a:rPr lang="en-US" dirty="0" smtClean="0"/>
              <a:t>: </a:t>
            </a:r>
            <a:r>
              <a:rPr lang="en-US" dirty="0" err="1" smtClean="0"/>
              <a:t>questo</a:t>
            </a:r>
            <a:r>
              <a:rPr lang="en-US" dirty="0" smtClean="0"/>
              <a:t> è </a:t>
            </a:r>
            <a:r>
              <a:rPr lang="en-US" dirty="0" err="1" smtClean="0"/>
              <a:t>dovuto</a:t>
            </a:r>
            <a:r>
              <a:rPr lang="en-US" dirty="0" smtClean="0"/>
              <a:t> a un minor </a:t>
            </a:r>
            <a:r>
              <a:rPr lang="en-US" dirty="0" err="1" smtClean="0"/>
              <a:t>spessore</a:t>
            </a:r>
            <a:r>
              <a:rPr lang="en-US" dirty="0" smtClean="0"/>
              <a:t> di </a:t>
            </a:r>
            <a:r>
              <a:rPr lang="en-US" dirty="0" err="1" smtClean="0"/>
              <a:t>ossido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fette</a:t>
            </a:r>
            <a:r>
              <a:rPr lang="en-US" dirty="0" smtClean="0"/>
              <a:t> di test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fette</a:t>
            </a:r>
            <a:r>
              <a:rPr lang="en-US" dirty="0" smtClean="0"/>
              <a:t> di </a:t>
            </a:r>
            <a:r>
              <a:rPr lang="en-US" dirty="0" err="1" smtClean="0"/>
              <a:t>processo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33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 </a:t>
            </a:r>
            <a:fld id="{7CF00102-7144-47DB-AE99-A70C5CBC9E33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6</a:t>
            </a:fld>
            <a:endParaRPr lang="it-IT" dirty="0">
              <a:solidFill>
                <a:srgbClr val="005C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10320"/>
            <a:ext cx="3903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Test DRIE p-holes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2680190"/>
                <a:ext cx="8052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70 minSDE+10minHER:  depth=165-175µm;</a:t>
                </a:r>
                <a:r>
                  <a:rPr lang="en-US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</a:t>
                </a:r>
                <a14:m>
                  <m:oMath xmlns:m="http://schemas.openxmlformats.org/officeDocument/2006/math" xmlns="">
                    <m:r>
                      <m:rPr>
                        <m:nor/>
                      </m:rPr>
                      <a:rPr lang="en-US" baseline="-25000" dirty="0" smtClean="0">
                        <a:solidFill>
                          <a:schemeClr val="tx1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5.1−6.6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0" i="0" dirty="0" smtClean="0"/>
                      <m:t>;</m:t>
                    </m:r>
                    <m:r>
                      <m:rPr>
                        <m:nor/>
                      </m:rPr>
                      <a:rPr lang="en-US" dirty="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ea typeface="Tahoma" panose="020B0604030504040204" pitchFamily="34" charset="0"/>
                        <a:cs typeface="Tahoma" panose="020B0604030504040204" pitchFamily="34" charset="0"/>
                        <a:sym typeface="Symbol"/>
                      </a:rPr>
                      <m:t></m:t>
                    </m:r>
                    <m:r>
                      <m:rPr>
                        <m:nor/>
                      </m:rPr>
                      <a:rPr lang="en-US" b="0" i="0" baseline="-25000" dirty="0" smtClean="0"/>
                      <m:t>130</m:t>
                    </m:r>
                    <m:r>
                      <m:rPr>
                        <m:nor/>
                      </m:rPr>
                      <a:rPr lang="it-IT" b="0" i="0" baseline="-2500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4.1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b="0" i="0" dirty="0" smtClean="0"/>
                      <m:t>5.1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80190"/>
                <a:ext cx="805220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81" t="-1166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7584" y="3049522"/>
                <a:ext cx="81852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60 </a:t>
                </a:r>
                <a:r>
                  <a:rPr lang="en-US" dirty="0"/>
                  <a:t>minSDE+10minHER:  </a:t>
                </a:r>
                <a:r>
                  <a:rPr lang="en-US" dirty="0" smtClean="0"/>
                  <a:t>depth=138-148</a:t>
                </a:r>
                <a:r>
                  <a:rPr lang="en-US" dirty="0"/>
                  <a:t>µm</a:t>
                </a:r>
                <a:r>
                  <a:rPr lang="en-US" dirty="0" smtClean="0"/>
                  <a:t>;</a:t>
                </a:r>
                <a:r>
                  <a:rPr lang="en-US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</a:t>
                </a:r>
                <a14:m>
                  <m:oMath xmlns:m="http://schemas.openxmlformats.org/officeDocument/2006/math" xmlns="">
                    <m:r>
                      <m:rPr>
                        <m:nor/>
                      </m:rPr>
                      <a:rPr lang="en-US" baseline="-25000" dirty="0"/>
                      <m:t>T</m:t>
                    </m:r>
                    <m:r>
                      <m:rPr>
                        <m:nor/>
                      </m:rPr>
                      <a:rPr lang="en-US" dirty="0"/>
                      <m:t>=5.</m:t>
                    </m:r>
                    <m:r>
                      <m:rPr>
                        <m:nor/>
                      </m:rPr>
                      <a:rPr lang="en-US" b="0" i="0" dirty="0" smtClean="0"/>
                      <m:t>8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b="0" i="0" dirty="0" smtClean="0"/>
                      <m:t>7.2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;130</m:t>
                    </m:r>
                    <m:r>
                      <m:rPr>
                        <m:nor/>
                      </m:rPr>
                      <a:rPr lang="en-US" dirty="0"/>
                      <m:t>=3.2−4</m:t>
                    </m:r>
                    <m:r>
                      <m:rPr>
                        <m:nor/>
                      </m:rPr>
                      <a:rPr lang="en-US" b="0" i="0" dirty="0" smtClean="0"/>
                      <m:t>.7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49522"/>
                <a:ext cx="818525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71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1704" y="5011056"/>
                <a:ext cx="7887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40 minSDE+10minHER: depth=121-131µm</a:t>
                </a:r>
                <a:r>
                  <a:rPr lang="en-US" dirty="0"/>
                  <a:t>;</a:t>
                </a:r>
                <a:r>
                  <a:rPr lang="en-US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</a:t>
                </a:r>
                <a14:m>
                  <m:oMath xmlns:m="http://schemas.openxmlformats.org/officeDocument/2006/math" xmlns="">
                    <m:r>
                      <m:rPr>
                        <m:nor/>
                      </m:rPr>
                      <a:rPr lang="en-US" baseline="-25000" dirty="0"/>
                      <m:t>T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4.8−5</m:t>
                    </m:r>
                    <m:r>
                      <m:rPr>
                        <m:nor/>
                      </m:rPr>
                      <a:rPr lang="en-US" dirty="0"/>
                      <m:t>.6µ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;100=4.7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5</m:t>
                    </m:r>
                    <m:r>
                      <m:rPr>
                        <m:nor/>
                      </m:rPr>
                      <a:rPr lang="en-US" b="0" dirty="0" smtClean="0"/>
                      <m:t>.3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4" y="5011056"/>
                <a:ext cx="78870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18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592" y="5435932"/>
                <a:ext cx="7910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35 minSDE+10minHER: depth=110-115µm</a:t>
                </a:r>
                <a:r>
                  <a:rPr lang="en-US" dirty="0"/>
                  <a:t>;</a:t>
                </a:r>
                <a:r>
                  <a:rPr lang="en-US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</a:t>
                </a:r>
                <a14:m>
                  <m:oMath xmlns:m="http://schemas.openxmlformats.org/officeDocument/2006/math" xmlns="">
                    <m:r>
                      <m:rPr>
                        <m:nor/>
                      </m:rPr>
                      <a:rPr lang="en-US" baseline="-25000" dirty="0"/>
                      <m:t>T</m:t>
                    </m:r>
                    <m:r>
                      <m:rPr>
                        <m:nor/>
                      </m:rPr>
                      <a:rPr lang="en-US" dirty="0"/>
                      <m:t>=5.1−6.</m:t>
                    </m:r>
                    <m:r>
                      <m:rPr>
                        <m:nor/>
                      </m:rPr>
                      <a:rPr lang="en-US" b="0" i="0" dirty="0" smtClean="0"/>
                      <m:t>1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dirty="0"/>
                      <m:t>;100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 smtClean="0"/>
                      <m:t>4</m:t>
                    </m:r>
                    <m:r>
                      <m:rPr>
                        <m:nor/>
                      </m:rPr>
                      <a:rPr lang="en-US" b="0" dirty="0" smtClean="0"/>
                      <m:t>.3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5</m:t>
                    </m:r>
                    <m:r>
                      <m:rPr>
                        <m:nor/>
                      </m:rPr>
                      <a:rPr lang="en-US" b="0" dirty="0" smtClean="0"/>
                      <m:t>.3</m:t>
                    </m:r>
                    <m:r>
                      <m:rPr>
                        <m:nor/>
                      </m:rPr>
                      <a:rPr lang="en-US" dirty="0"/>
                      <m:t>µ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35932"/>
                <a:ext cx="79105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94" t="-11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31840" y="19888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Fori</a:t>
            </a:r>
            <a:r>
              <a:rPr lang="en-US" b="1" dirty="0" smtClean="0"/>
              <a:t> </a:t>
            </a:r>
            <a:r>
              <a:rPr lang="en-US" b="1" dirty="0" err="1" smtClean="0"/>
              <a:t>passanti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130 um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4998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Fori</a:t>
            </a:r>
            <a:r>
              <a:rPr lang="en-US" b="1" dirty="0" smtClean="0"/>
              <a:t> </a:t>
            </a:r>
            <a:r>
              <a:rPr lang="en-US" b="1" dirty="0" err="1" smtClean="0"/>
              <a:t>passanti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100 um</a:t>
            </a:r>
            <a:endParaRPr lang="en-US" b="1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1619672" y="3767861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2965" y="3691207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 </a:t>
            </a:r>
            <a:r>
              <a:rPr lang="en-US" b="1" dirty="0">
                <a:solidFill>
                  <a:srgbClr val="FF0000"/>
                </a:solidFill>
              </a:rPr>
              <a:t>minSDE+10minHER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5128975" y="3767861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0268" y="3713273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150-160µm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772072" y="6210600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5365" y="6133946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 </a:t>
            </a:r>
            <a:r>
              <a:rPr lang="en-US" b="1" dirty="0">
                <a:solidFill>
                  <a:srgbClr val="FF0000"/>
                </a:solidFill>
              </a:rPr>
              <a:t>minSDE+10minHER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5281375" y="6210600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2668" y="6156012"/>
            <a:ext cx="135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115-125µm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6448" y="6427385"/>
            <a:ext cx="775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005C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S.Ronchin</a:t>
            </a:r>
            <a:endParaRPr lang="en-US" sz="1200" i="1" dirty="0">
              <a:solidFill>
                <a:srgbClr val="005C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849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463</Words>
  <Application>Microsoft Macintosh PowerPoint</Application>
  <PresentationFormat>On-screen Show (4:3)</PresentationFormat>
  <Paragraphs>164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3D single side  Status del processo 10/09/2015</vt:lpstr>
      <vt:lpstr>Stato del batch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ggiacomini</dc:creator>
  <cp:lastModifiedBy>Gian-Franco Dalla Betta</cp:lastModifiedBy>
  <cp:revision>57</cp:revision>
  <dcterms:created xsi:type="dcterms:W3CDTF">2014-01-14T09:21:40Z</dcterms:created>
  <dcterms:modified xsi:type="dcterms:W3CDTF">2015-09-11T12:06:55Z</dcterms:modified>
</cp:coreProperties>
</file>