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8" r:id="rId2"/>
    <p:sldId id="329" r:id="rId3"/>
    <p:sldId id="331" r:id="rId4"/>
    <p:sldId id="332" r:id="rId5"/>
    <p:sldId id="343" r:id="rId6"/>
    <p:sldId id="344" r:id="rId7"/>
    <p:sldId id="341" r:id="rId8"/>
    <p:sldId id="337" r:id="rId9"/>
    <p:sldId id="345" r:id="rId10"/>
    <p:sldId id="342" r:id="rId11"/>
    <p:sldId id="346" r:id="rId12"/>
    <p:sldId id="347" r:id="rId13"/>
    <p:sldId id="336" r:id="rId14"/>
  </p:sldIdLst>
  <p:sldSz cx="9144000" cy="6858000" type="screen4x3"/>
  <p:notesSz cx="6642100" cy="9779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5pPr>
    <a:lvl6pPr marL="22860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6pPr>
    <a:lvl7pPr marL="27432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7pPr>
    <a:lvl8pPr marL="32004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8pPr>
    <a:lvl9pPr marL="36576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vanni Darb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80"/>
    <a:srgbClr val="FF9A6D"/>
    <a:srgbClr val="FF834E"/>
    <a:srgbClr val="FF9E63"/>
    <a:srgbClr val="C1FFFD"/>
    <a:srgbClr val="B5FF6B"/>
    <a:srgbClr val="669900"/>
    <a:srgbClr val="FF6666"/>
    <a:srgbClr val="FFFF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2934" autoAdjust="0"/>
    <p:restoredTop sz="87831" autoAdjust="0"/>
  </p:normalViewPr>
  <p:slideViewPr>
    <p:cSldViewPr>
      <p:cViewPr>
        <p:scale>
          <a:sx n="100" d="100"/>
          <a:sy n="100" d="100"/>
        </p:scale>
        <p:origin x="-2448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4472" y="-128"/>
      </p:cViewPr>
      <p:guideLst>
        <p:guide orient="horz" pos="3080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F306205C-AABA-784B-B4BE-E8C10EBEE3EE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6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14CFEEA8-0008-B147-8886-B11C2F4B1E73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28663"/>
            <a:ext cx="4891088" cy="366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4575" y="4641850"/>
            <a:ext cx="4552950" cy="453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Body Text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353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sz="1600" dirty="0"/>
              <a:t>Esperimenti a collider del  CERN: DELPHI, </a:t>
            </a:r>
            <a:r>
              <a:rPr lang="it-IT" sz="1600" dirty="0" err="1"/>
              <a:t>LHCb</a:t>
            </a:r>
            <a:endParaRPr lang="it-IT" sz="1600" dirty="0"/>
          </a:p>
          <a:p>
            <a:pPr marL="0" indent="0">
              <a:buFontTx/>
              <a:buNone/>
            </a:pPr>
            <a:r>
              <a:rPr lang="it-IT" sz="1600" dirty="0" err="1"/>
              <a:t>Astroparticelle</a:t>
            </a:r>
            <a:r>
              <a:rPr lang="it-IT" sz="1600" dirty="0"/>
              <a:t>: AUGER,</a:t>
            </a:r>
          </a:p>
          <a:p>
            <a:pPr marL="0" indent="0">
              <a:buNone/>
            </a:pPr>
            <a:r>
              <a:rPr lang="it-IT" sz="1600" dirty="0"/>
              <a:t>WA7: </a:t>
            </a:r>
            <a:r>
              <a:rPr lang="it-IT" sz="1600" dirty="0" err="1"/>
              <a:t>meson</a:t>
            </a:r>
            <a:r>
              <a:rPr lang="it-IT" sz="1600" dirty="0"/>
              <a:t> - </a:t>
            </a:r>
            <a:r>
              <a:rPr lang="it-IT" sz="1600" dirty="0" err="1"/>
              <a:t>proton</a:t>
            </a:r>
            <a:r>
              <a:rPr lang="it-IT" sz="1600" dirty="0"/>
              <a:t> large angle </a:t>
            </a:r>
            <a:r>
              <a:rPr lang="it-IT" sz="1600" dirty="0" err="1"/>
              <a:t>elastic</a:t>
            </a:r>
            <a:r>
              <a:rPr lang="it-IT" sz="1600" dirty="0"/>
              <a:t> </a:t>
            </a:r>
            <a:r>
              <a:rPr lang="it-IT" sz="1600" dirty="0" err="1"/>
              <a:t>scattering</a:t>
            </a:r>
            <a:endParaRPr lang="it-IT" sz="1600" dirty="0"/>
          </a:p>
          <a:p>
            <a:pPr marL="0" indent="0">
              <a:buNone/>
            </a:pPr>
            <a:r>
              <a:rPr lang="it-IT" sz="1600" dirty="0"/>
              <a:t>PS202: a </a:t>
            </a:r>
            <a:r>
              <a:rPr lang="it-IT" sz="1600" dirty="0" err="1"/>
              <a:t>study</a:t>
            </a:r>
            <a:r>
              <a:rPr lang="it-IT" sz="1600" dirty="0"/>
              <a:t> of the line </a:t>
            </a:r>
            <a:r>
              <a:rPr lang="it-IT" sz="1600" dirty="0" err="1"/>
              <a:t>reversed</a:t>
            </a:r>
            <a:r>
              <a:rPr lang="it-IT" sz="1600" dirty="0"/>
              <a:t> </a:t>
            </a:r>
            <a:r>
              <a:rPr lang="it-IT" sz="1600" dirty="0" err="1"/>
              <a:t>hypercharge</a:t>
            </a:r>
            <a:r>
              <a:rPr lang="it-IT" sz="1600" dirty="0"/>
              <a:t> </a:t>
            </a:r>
            <a:r>
              <a:rPr lang="it-IT" sz="1600" dirty="0" err="1"/>
              <a:t>exchange</a:t>
            </a:r>
            <a:r>
              <a:rPr lang="it-IT" sz="1600" dirty="0"/>
              <a:t> </a:t>
            </a:r>
            <a:r>
              <a:rPr lang="it-IT" sz="1600" dirty="0" err="1"/>
              <a:t>reactions</a:t>
            </a:r>
            <a:r>
              <a:rPr lang="it-IT" sz="1600" dirty="0"/>
              <a:t> π</a:t>
            </a:r>
            <a:r>
              <a:rPr lang="it-IT" sz="1600" baseline="30000" dirty="0"/>
              <a:t>+</a:t>
            </a:r>
            <a:r>
              <a:rPr lang="it-IT" sz="1600" dirty="0"/>
              <a:t> </a:t>
            </a:r>
            <a:r>
              <a:rPr lang="it-IT" sz="1600" dirty="0" err="1"/>
              <a:t>p</a:t>
            </a:r>
            <a:r>
              <a:rPr lang="it-IT" sz="1600" dirty="0"/>
              <a:t>   k</a:t>
            </a:r>
            <a:r>
              <a:rPr lang="it-IT" sz="1600" baseline="30000" dirty="0"/>
              <a:t>+</a:t>
            </a:r>
            <a:r>
              <a:rPr lang="it-IT" sz="1600" dirty="0"/>
              <a:t> </a:t>
            </a:r>
            <a:r>
              <a:rPr lang="it-IT" sz="1600" dirty="0" err="1"/>
              <a:t>Σ</a:t>
            </a:r>
            <a:r>
              <a:rPr lang="it-IT" sz="1600" baseline="30000" dirty="0"/>
              <a:t>+</a:t>
            </a:r>
            <a:r>
              <a:rPr lang="it-IT" sz="1600" dirty="0"/>
              <a:t> (1385) and k</a:t>
            </a:r>
            <a:r>
              <a:rPr lang="it-IT" sz="1600" baseline="30000" dirty="0"/>
              <a:t>–</a:t>
            </a:r>
            <a:r>
              <a:rPr lang="it-IT" sz="1600" dirty="0"/>
              <a:t> </a:t>
            </a:r>
            <a:r>
              <a:rPr lang="it-IT" sz="1600" dirty="0" err="1"/>
              <a:t>p</a:t>
            </a:r>
            <a:r>
              <a:rPr lang="it-IT" sz="1600" dirty="0"/>
              <a:t>  π</a:t>
            </a:r>
            <a:r>
              <a:rPr lang="it-IT" sz="1600" baseline="30000" dirty="0"/>
              <a:t>–</a:t>
            </a:r>
            <a:r>
              <a:rPr lang="it-IT" sz="1600" dirty="0"/>
              <a:t> </a:t>
            </a:r>
            <a:r>
              <a:rPr lang="it-IT" sz="1600" dirty="0" err="1"/>
              <a:t>Σ</a:t>
            </a:r>
            <a:r>
              <a:rPr lang="it-IT" sz="1600" baseline="30000" dirty="0"/>
              <a:t>+</a:t>
            </a:r>
            <a:r>
              <a:rPr lang="it-IT" sz="1600" dirty="0"/>
              <a:t> (1385) </a:t>
            </a:r>
            <a:r>
              <a:rPr lang="it-IT" sz="1600" dirty="0" err="1"/>
              <a:t>at</a:t>
            </a:r>
            <a:r>
              <a:rPr lang="it-IT" sz="1600" dirty="0"/>
              <a:t> 10 </a:t>
            </a:r>
            <a:r>
              <a:rPr lang="it-IT" sz="1600" dirty="0" err="1"/>
              <a:t>GeV</a:t>
            </a:r>
            <a:r>
              <a:rPr lang="it-IT" sz="1600" dirty="0"/>
              <a:t>/c</a:t>
            </a:r>
          </a:p>
          <a:p>
            <a:pPr marL="0" indent="0">
              <a:buNone/>
            </a:pPr>
            <a:r>
              <a:rPr lang="it-IT" sz="1600" dirty="0"/>
              <a:t>R704: </a:t>
            </a:r>
            <a:r>
              <a:rPr lang="it-IT" sz="1600" dirty="0" err="1"/>
              <a:t>charmonium</a:t>
            </a:r>
            <a:r>
              <a:rPr lang="it-IT" sz="1600" dirty="0"/>
              <a:t> </a:t>
            </a:r>
            <a:r>
              <a:rPr lang="it-IT" sz="1600" dirty="0" err="1"/>
              <a:t>spectroscopy</a:t>
            </a:r>
            <a:r>
              <a:rPr lang="it-IT" sz="1600" dirty="0"/>
              <a:t> by anti-</a:t>
            </a:r>
            <a:r>
              <a:rPr lang="it-IT" sz="1600" dirty="0" err="1"/>
              <a:t>proton</a:t>
            </a:r>
            <a:r>
              <a:rPr lang="it-IT" sz="1600" dirty="0"/>
              <a:t> </a:t>
            </a:r>
            <a:r>
              <a:rPr lang="it-IT" sz="1600" dirty="0" err="1"/>
              <a:t>annihilation</a:t>
            </a:r>
            <a:r>
              <a:rPr lang="it-IT" sz="1600" dirty="0"/>
              <a:t> with </a:t>
            </a:r>
            <a:r>
              <a:rPr lang="it-IT" sz="1600" dirty="0" err="1"/>
              <a:t>protons</a:t>
            </a:r>
            <a:r>
              <a:rPr lang="it-IT" sz="1600" dirty="0"/>
              <a:t> from an </a:t>
            </a:r>
            <a:r>
              <a:rPr lang="it-IT" sz="1600" dirty="0" err="1"/>
              <a:t>internal</a:t>
            </a:r>
            <a:r>
              <a:rPr lang="it-IT" sz="1600" dirty="0"/>
              <a:t> H</a:t>
            </a:r>
            <a:r>
              <a:rPr lang="it-IT" sz="1600" baseline="-25000" dirty="0"/>
              <a:t>2</a:t>
            </a:r>
            <a:r>
              <a:rPr lang="it-IT" sz="1600" dirty="0"/>
              <a:t> gas jet target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68969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122238" y="6511925"/>
            <a:ext cx="24606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/>
                </a:solidFill>
                <a:latin typeface="Arial" pitchFamily="-112" charset="0"/>
              </a:rPr>
              <a:t>o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36675" y="2133600"/>
            <a:ext cx="63325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subtitle</a:t>
            </a:r>
            <a:r>
              <a:rPr lang="it-IT" dirty="0"/>
              <a:t>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216024"/>
            <a:ext cx="8532440" cy="476672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/>
              <a:t>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r>
              <a:rPr lang="it-IT" dirty="0"/>
              <a:t>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0" y="6597352"/>
            <a:ext cx="9180000" cy="28803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rgbClr val="FFFFFF"/>
              </a:gs>
              <a:gs pos="75000">
                <a:schemeClr val="accent1"/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2699792" y="6633488"/>
            <a:ext cx="38884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0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IFAE2016 - Welcome</a:t>
            </a:r>
            <a:endParaRPr lang="en-GB" b="0" dirty="0">
              <a:latin typeface="Arial" pitchFamily="-112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6633488"/>
            <a:ext cx="16190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G. Darbo – INFN / </a:t>
            </a:r>
            <a:r>
              <a:rPr lang="en-GB" b="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Genova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6516216" y="6620912"/>
            <a:ext cx="22129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Genova, 30 </a:t>
            </a:r>
            <a:r>
              <a:rPr lang="en-GB" b="0" baseline="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Marzo</a:t>
            </a:r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2016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25400"/>
            <a:ext cx="2171700" cy="6472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25400"/>
            <a:ext cx="6362700" cy="6472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0" y="6597352"/>
            <a:ext cx="9180512" cy="28803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rgbClr val="FFFFFF"/>
              </a:gs>
              <a:gs pos="75000">
                <a:schemeClr val="accent1"/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25400"/>
            <a:ext cx="8258944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699792" y="6633488"/>
            <a:ext cx="38884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0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IFAE2016 - Welcome</a:t>
            </a:r>
            <a:endParaRPr lang="en-GB" b="0" dirty="0">
              <a:latin typeface="Arial" pitchFamily="-112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633488"/>
            <a:ext cx="16190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G. Darbo – INFN / </a:t>
            </a:r>
            <a:r>
              <a:rPr lang="en-GB" b="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Genova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516216" y="6620912"/>
            <a:ext cx="22129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Genova, 30 </a:t>
            </a:r>
            <a:r>
              <a:rPr lang="en-GB" b="0" baseline="0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Marzo</a:t>
            </a:r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2016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748464" y="6607249"/>
            <a:ext cx="36671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C45F2957-051E-A24C-B871-D43C56CACA10}" type="slidenum">
              <a:rPr lang="en-GB" sz="1200">
                <a:solidFill>
                  <a:schemeClr val="bg1"/>
                </a:solidFill>
                <a:latin typeface="Arial" pitchFamily="-112" charset="0"/>
              </a:rPr>
              <a:pPr>
                <a:defRPr/>
              </a:pPr>
              <a:t>‹#›</a:t>
            </a:fld>
            <a:endParaRPr lang="en-GB" sz="1200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892" y="836712"/>
            <a:ext cx="8686800" cy="568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13"/>
              </a:buBlip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y"/>
                <a:ea typeface="ＭＳ Ｐゴシック" charset="-128"/>
                <a:cs typeface="Calibry"/>
              </a:rPr>
              <a:t>Click to edit Master text styles</a:t>
            </a:r>
          </a:p>
          <a:p>
            <a:pPr marL="446088" marR="0" lvl="1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Second level</a:t>
            </a:r>
          </a:p>
          <a:p>
            <a:pPr marL="630238" marR="0" lvl="2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Third level</a:t>
            </a:r>
          </a:p>
          <a:p>
            <a:pPr marL="896938" marR="0" lvl="3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Fourth level</a:t>
            </a:r>
          </a:p>
          <a:p>
            <a:pPr marL="896938" marR="0" lvl="4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Fifth level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512196"/>
            <a:ext cx="9144000" cy="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chemeClr val="accent1"/>
                </a:gs>
                <a:gs pos="50000">
                  <a:prstClr val="white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9pPr>
    </p:titleStyle>
    <p:bodyStyle>
      <a:lvl1pPr marL="285750" marR="0" indent="-28575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Tx/>
        <a:buFontTx/>
        <a:buBlip>
          <a:blip r:embed="rId13"/>
        </a:buBlip>
        <a:tabLst/>
        <a:defRPr sz="2000" 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46088" marR="0" indent="-179388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 sz="2000">
          <a:solidFill>
            <a:schemeClr val="tx2"/>
          </a:solidFill>
          <a:latin typeface="Arial" charset="0"/>
          <a:ea typeface="ＭＳ Ｐゴシック" charset="-128"/>
        </a:defRPr>
      </a:lvl2pPr>
      <a:lvl3pPr marL="630238" marR="0" indent="-185738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Times" charset="0"/>
        <a:buChar char="•"/>
        <a:tabLst/>
        <a:defRPr>
          <a:solidFill>
            <a:schemeClr val="tx2"/>
          </a:solidFill>
          <a:latin typeface="Arial" charset="0"/>
          <a:ea typeface="ＭＳ Ｐゴシック" charset="-128"/>
        </a:defRPr>
      </a:lvl3pPr>
      <a:lvl4pPr marL="896938" marR="0" indent="-2667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Lucida Grande"/>
        <a:buChar char="-"/>
        <a:tabLst/>
        <a:defRPr>
          <a:solidFill>
            <a:schemeClr val="tx2"/>
          </a:solidFill>
          <a:latin typeface="Arial" charset="0"/>
          <a:ea typeface="ＭＳ Ｐゴシック" charset="-128"/>
        </a:defRPr>
      </a:lvl4pPr>
      <a:lvl5pPr marL="896938" marR="0" indent="2667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Lucida Grande"/>
        <a:buChar char="-"/>
        <a:tabLst/>
        <a:defRPr>
          <a:solidFill>
            <a:schemeClr val="tx2"/>
          </a:solidFill>
          <a:latin typeface="Arial" charset="0"/>
          <a:ea typeface="ＭＳ Ｐゴシック" charset="-128"/>
        </a:defRPr>
      </a:lvl5pPr>
      <a:lvl6pPr marL="2038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6pPr>
      <a:lvl7pPr marL="24955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7pPr>
      <a:lvl8pPr marL="2952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8pPr>
      <a:lvl9pPr marL="34099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conferenceDisplay.py?confId=10129" TargetMode="External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8"/>
          <p:cNvSpPr>
            <a:spLocks noChangeArrowheads="1"/>
          </p:cNvSpPr>
          <p:nvPr/>
        </p:nvSpPr>
        <p:spPr bwMode="auto">
          <a:xfrm>
            <a:off x="1835696" y="304800"/>
            <a:ext cx="5616624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0842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251520" y="-27384"/>
            <a:ext cx="8640960" cy="1368152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Welcome Address</a:t>
            </a:r>
            <a:endParaRPr lang="en-GB" sz="4400" dirty="0" smtClean="0">
              <a:solidFill>
                <a:srgbClr val="FF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4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916832"/>
            <a:ext cx="8640960" cy="4536504"/>
          </a:xfrm>
        </p:spPr>
        <p:txBody>
          <a:bodyPr/>
          <a:lstStyle/>
          <a:p>
            <a:pPr>
              <a:tabLst>
                <a:tab pos="379413" algn="l"/>
              </a:tabLst>
              <a:defRPr/>
            </a:pPr>
            <a:r>
              <a:rPr lang="it-IT" sz="2800" b="1" i="0" dirty="0" smtClean="0">
                <a:ea typeface="ＭＳ Ｐゴシック" pitchFamily="-112" charset="-128"/>
                <a:cs typeface="ＭＳ Ｐゴシック" pitchFamily="-112" charset="-128"/>
              </a:rPr>
              <a:t>Giovanni Darbo – INFN  / Genova</a:t>
            </a:r>
            <a:endParaRPr lang="it-IT" sz="2800" b="1" dirty="0" smtClean="0">
              <a:solidFill>
                <a:schemeClr val="tx2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it-IT" dirty="0" smtClean="0">
              <a:solidFill>
                <a:schemeClr val="bg1">
                  <a:lumMod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it-IT" dirty="0" smtClean="0">
              <a:solidFill>
                <a:schemeClr val="bg1">
                  <a:lumMod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it-IT" dirty="0" smtClean="0">
              <a:solidFill>
                <a:schemeClr val="bg1">
                  <a:lumMod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it-IT" dirty="0" smtClean="0">
              <a:solidFill>
                <a:schemeClr val="bg1">
                  <a:lumMod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it-IT" dirty="0" smtClean="0">
              <a:solidFill>
                <a:schemeClr val="bg1">
                  <a:lumMod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it-IT" dirty="0" smtClean="0">
              <a:solidFill>
                <a:schemeClr val="bg1">
                  <a:lumMod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XV Incontro di Fisica delle Alte Energie</a:t>
            </a:r>
          </a:p>
          <a:p>
            <a:pPr>
              <a:tabLst>
                <a:tab pos="379413" algn="l"/>
              </a:tabLst>
              <a:defRPr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Genova, 30 Marzo – 1 Aprile 2016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it-IT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r>
              <a:rPr lang="it-IT" sz="1600" i="0" dirty="0" smtClean="0">
                <a:ea typeface="ＭＳ Ｐゴシック" pitchFamily="-112" charset="-128"/>
                <a:cs typeface="ＭＳ Ｐゴシック" pitchFamily="-112" charset="-128"/>
              </a:rPr>
              <a:t>WEB link:</a:t>
            </a:r>
          </a:p>
          <a:p>
            <a:pPr marL="285750" indent="-285750" algn="l">
              <a:buFont typeface="Arial"/>
              <a:buChar char="•"/>
              <a:tabLst>
                <a:tab pos="379413" algn="l"/>
              </a:tabLst>
              <a:defRPr/>
            </a:pPr>
            <a:r>
              <a:rPr lang="it-IT" sz="1600" dirty="0">
                <a:ea typeface="ＭＳ Ｐゴシック" pitchFamily="-112" charset="-128"/>
                <a:cs typeface="ＭＳ Ｐゴシック" pitchFamily="-112" charset="-128"/>
                <a:hlinkClick r:id="rId3"/>
              </a:rPr>
              <a:t>https://agenda.infn.it/conferenceDisplay.py?confId=</a:t>
            </a:r>
            <a:r>
              <a:rPr lang="it-IT" sz="1600" dirty="0" smtClean="0">
                <a:ea typeface="ＭＳ Ｐゴシック" pitchFamily="-112" charset="-128"/>
                <a:cs typeface="ＭＳ Ｐゴシック" pitchFamily="-112" charset="-128"/>
                <a:hlinkClick r:id="rId3"/>
              </a:rPr>
              <a:t>10129</a:t>
            </a:r>
            <a:endParaRPr lang="it-IT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marL="285750" indent="-285750" algn="l">
              <a:buFont typeface="Arial"/>
              <a:buChar char="•"/>
              <a:tabLst>
                <a:tab pos="379413" algn="l"/>
              </a:tabLst>
              <a:defRPr/>
            </a:pPr>
            <a:endParaRPr lang="it-IT" sz="16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" name="Picture 4" descr="infnLogo_400x39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08291"/>
            <a:ext cx="1368152" cy="134078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5656" y="1628800"/>
            <a:ext cx="6192688" cy="457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5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11960" y="404664"/>
            <a:ext cx="4932040" cy="6044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 sz="2000"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46088" marR="0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630238" marR="0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896938" marR="0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896938" marR="0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0383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4955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952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99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b="0" dirty="0" smtClean="0">
                <a:solidFill>
                  <a:schemeClr val="bg1"/>
                </a:solidFill>
              </a:rPr>
              <a:t>Maria Roberta </a:t>
            </a:r>
            <a:r>
              <a:rPr lang="it-IT" sz="2800" b="0" dirty="0" err="1" smtClean="0">
                <a:solidFill>
                  <a:schemeClr val="bg1"/>
                </a:solidFill>
              </a:rPr>
              <a:t>Monge</a:t>
            </a:r>
            <a:endParaRPr lang="it-IT" sz="2800" b="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22 Giugno 1952 </a:t>
            </a:r>
            <a:r>
              <a:rPr lang="it-IT" b="0" dirty="0" smtClean="0">
                <a:solidFill>
                  <a:schemeClr val="bg1"/>
                </a:solidFill>
              </a:rPr>
              <a:t>– 9 Gennaio 2016</a:t>
            </a:r>
          </a:p>
          <a:p>
            <a:pPr marL="0" indent="0" algn="ctr">
              <a:buFontTx/>
              <a:buNone/>
            </a:pPr>
            <a:endParaRPr lang="it-IT" b="0" dirty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1"/>
                </a:solidFill>
              </a:rPr>
              <a:t>Laureata </a:t>
            </a:r>
            <a:r>
              <a:rPr lang="it-IT" dirty="0">
                <a:solidFill>
                  <a:schemeClr val="bg1"/>
                </a:solidFill>
              </a:rPr>
              <a:t>a Genova (1978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Prof. Associato – Afferente CSN1</a:t>
            </a:r>
          </a:p>
          <a:p>
            <a:pPr marL="0" indent="0" algn="ctr">
              <a:buFontTx/>
              <a:buNone/>
            </a:pP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Membro di </a:t>
            </a:r>
            <a:r>
              <a:rPr lang="it-IT" b="0" dirty="0" smtClean="0">
                <a:solidFill>
                  <a:schemeClr val="bg1"/>
                </a:solidFill>
              </a:rPr>
              <a:t>CMS (dal 2013)</a:t>
            </a: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b="0" dirty="0" smtClean="0">
                <a:solidFill>
                  <a:schemeClr val="bg1"/>
                </a:solidFill>
              </a:rPr>
              <a:t>e nel passato di </a:t>
            </a:r>
            <a:r>
              <a:rPr lang="it-IT" b="0" dirty="0" err="1">
                <a:solidFill>
                  <a:schemeClr val="bg1"/>
                </a:solidFill>
              </a:rPr>
              <a:t>BaBar</a:t>
            </a:r>
            <a:r>
              <a:rPr lang="it-IT" b="0" dirty="0">
                <a:solidFill>
                  <a:schemeClr val="bg1"/>
                </a:solidFill>
              </a:rPr>
              <a:t> (1995-2014</a:t>
            </a:r>
            <a:r>
              <a:rPr lang="it-IT" b="0" dirty="0" smtClean="0">
                <a:solidFill>
                  <a:schemeClr val="bg1"/>
                </a:solidFill>
              </a:rPr>
              <a:t>)</a:t>
            </a:r>
            <a:r>
              <a:rPr lang="it-IT" b="0" dirty="0">
                <a:solidFill>
                  <a:schemeClr val="bg1"/>
                </a:solidFill>
              </a:rPr>
              <a:t/>
            </a:r>
            <a:br>
              <a:rPr lang="it-IT" b="0" dirty="0">
                <a:solidFill>
                  <a:schemeClr val="bg1"/>
                </a:solidFill>
              </a:rPr>
            </a:br>
            <a:r>
              <a:rPr lang="it-IT" b="0" dirty="0" smtClean="0">
                <a:solidFill>
                  <a:schemeClr val="bg1"/>
                </a:solidFill>
              </a:rPr>
              <a:t>DELPHI (1989-2004)</a:t>
            </a:r>
          </a:p>
          <a:p>
            <a:pPr marL="0" indent="0" algn="ctr">
              <a:buNone/>
            </a:pPr>
            <a:r>
              <a:rPr lang="it-IT" b="0" dirty="0" smtClean="0">
                <a:solidFill>
                  <a:schemeClr val="bg1"/>
                </a:solidFill>
              </a:rPr>
              <a:t>MAGIC</a:t>
            </a:r>
            <a:r>
              <a:rPr lang="it-IT" b="0" dirty="0" smtClean="0">
                <a:solidFill>
                  <a:schemeClr val="bg1"/>
                </a:solidFill>
              </a:rPr>
              <a:t>-5 (neuro immagini</a:t>
            </a:r>
            <a:r>
              <a:rPr lang="it-IT" b="0" dirty="0" smtClean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Camere a bolle al CERN:</a:t>
            </a:r>
            <a:br>
              <a:rPr lang="it-IT" b="0" dirty="0" smtClean="0">
                <a:solidFill>
                  <a:schemeClr val="bg1"/>
                </a:solidFill>
              </a:rPr>
            </a:br>
            <a:r>
              <a:rPr lang="it-IT" b="0" dirty="0" smtClean="0">
                <a:solidFill>
                  <a:schemeClr val="bg1"/>
                </a:solidFill>
              </a:rPr>
              <a:t> BEBC (1978-81) e HES (1983-89)</a:t>
            </a: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Forte impegno nella didattica e divulgazione: </a:t>
            </a: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Nel </a:t>
            </a:r>
            <a:r>
              <a:rPr lang="it-IT" b="0" dirty="0">
                <a:solidFill>
                  <a:schemeClr val="bg1"/>
                </a:solidFill>
              </a:rPr>
              <a:t>c</a:t>
            </a:r>
            <a:r>
              <a:rPr lang="it-IT" b="0" dirty="0" smtClean="0">
                <a:solidFill>
                  <a:schemeClr val="bg1"/>
                </a:solidFill>
              </a:rPr>
              <a:t>orso di laurea in Fisica e Ingegneria, nella scuola di specializzazione in Fisica Medica</a:t>
            </a:r>
            <a:endParaRPr lang="it-IT" b="0" dirty="0">
              <a:solidFill>
                <a:schemeClr val="bg1"/>
              </a:solidFill>
            </a:endParaRPr>
          </a:p>
        </p:txBody>
      </p:sp>
      <p:pic>
        <p:nvPicPr>
          <p:cNvPr id="6" name="Picture 5" descr="IMG_2989 - Version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66244"/>
            <a:ext cx="3600400" cy="48059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320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88024" y="188640"/>
            <a:ext cx="4104456" cy="6264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 sz="2000"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46088" marR="0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630238" marR="0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896938" marR="0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896938" marR="0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0383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4955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952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99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b="0" dirty="0" smtClean="0">
                <a:solidFill>
                  <a:schemeClr val="bg1"/>
                </a:solidFill>
              </a:rPr>
              <a:t>Bianca Osculati</a:t>
            </a: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12 Settembre 1948 – 24 Marzo 2016</a:t>
            </a:r>
          </a:p>
          <a:p>
            <a:pPr marL="0" indent="0" algn="ctr">
              <a:buFontTx/>
              <a:buNone/>
            </a:pP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1"/>
                </a:solidFill>
              </a:rPr>
              <a:t>Laureata a Milano </a:t>
            </a:r>
            <a:r>
              <a:rPr lang="it-IT" dirty="0" smtClean="0">
                <a:solidFill>
                  <a:schemeClr val="bg1"/>
                </a:solidFill>
              </a:rPr>
              <a:t>(1972)</a:t>
            </a: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1"/>
                </a:solidFill>
              </a:rPr>
              <a:t>Prof. Associato – Afferente CSN1</a:t>
            </a:r>
          </a:p>
          <a:p>
            <a:pPr marL="0" indent="0" algn="ctr">
              <a:buFontTx/>
              <a:buNone/>
            </a:pP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Membro di </a:t>
            </a:r>
            <a:r>
              <a:rPr lang="it-IT" b="0" dirty="0" smtClean="0">
                <a:solidFill>
                  <a:schemeClr val="bg1"/>
                </a:solidFill>
              </a:rPr>
              <a:t>ATLAS</a:t>
            </a: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e nel passato </a:t>
            </a: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CERN-PS: Camera a Bolle </a:t>
            </a:r>
            <a:r>
              <a:rPr lang="it-IT" b="0" dirty="0" err="1" smtClean="0">
                <a:solidFill>
                  <a:schemeClr val="bg1"/>
                </a:solidFill>
              </a:rPr>
              <a:t>Gargamelle</a:t>
            </a:r>
            <a:r>
              <a:rPr lang="it-IT" b="0" dirty="0" smtClean="0">
                <a:solidFill>
                  <a:schemeClr val="bg1"/>
                </a:solidFill>
              </a:rPr>
              <a:t> </a:t>
            </a:r>
            <a:r>
              <a:rPr lang="it-IT" b="0" dirty="0" smtClean="0">
                <a:solidFill>
                  <a:schemeClr val="bg1"/>
                </a:solidFill>
              </a:rPr>
              <a:t>(evidenza diretta delle correnti deboli  neutre, 1973)</a:t>
            </a: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Esperimenti a targhetta fissa allo spettrometro OMEGA: WA71, WA82, WA92 </a:t>
            </a:r>
            <a:br>
              <a:rPr lang="it-IT" b="0" dirty="0" smtClean="0">
                <a:solidFill>
                  <a:schemeClr val="bg1"/>
                </a:solidFill>
              </a:rPr>
            </a:br>
            <a:r>
              <a:rPr lang="it-IT" b="0" dirty="0" smtClean="0">
                <a:solidFill>
                  <a:schemeClr val="bg1"/>
                </a:solidFill>
              </a:rPr>
              <a:t>(charm e beauty </a:t>
            </a:r>
            <a:r>
              <a:rPr lang="it-IT" b="0" dirty="0" err="1" smtClean="0">
                <a:solidFill>
                  <a:schemeClr val="bg1"/>
                </a:solidFill>
              </a:rPr>
              <a:t>adroproduzione</a:t>
            </a:r>
            <a:r>
              <a:rPr lang="it-IT" b="0" dirty="0" smtClean="0">
                <a:solidFill>
                  <a:schemeClr val="bg1"/>
                </a:solidFill>
              </a:rPr>
              <a:t>) </a:t>
            </a: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WA89 (</a:t>
            </a:r>
            <a:r>
              <a:rPr lang="it-IT" b="0" dirty="0" err="1" smtClean="0">
                <a:solidFill>
                  <a:schemeClr val="bg1"/>
                </a:solidFill>
              </a:rPr>
              <a:t>heavy</a:t>
            </a:r>
            <a:r>
              <a:rPr lang="it-IT" b="0" dirty="0" smtClean="0">
                <a:solidFill>
                  <a:schemeClr val="bg1"/>
                </a:solidFill>
              </a:rPr>
              <a:t> </a:t>
            </a:r>
            <a:r>
              <a:rPr lang="it-IT" b="0" dirty="0" err="1" smtClean="0">
                <a:solidFill>
                  <a:schemeClr val="bg1"/>
                </a:solidFill>
              </a:rPr>
              <a:t>ions</a:t>
            </a:r>
            <a:r>
              <a:rPr lang="it-IT" b="0" dirty="0" smtClean="0">
                <a:solidFill>
                  <a:schemeClr val="bg1"/>
                </a:solidFill>
              </a:rPr>
              <a:t>)</a:t>
            </a:r>
            <a:endParaRPr lang="it-IT" b="0" dirty="0">
              <a:solidFill>
                <a:schemeClr val="bg1"/>
              </a:solidFill>
            </a:endParaRPr>
          </a:p>
        </p:txBody>
      </p:sp>
      <p:pic>
        <p:nvPicPr>
          <p:cNvPr id="6" name="Picture 5" descr="2014-04-04 at 11-13-02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02224" cy="6453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5460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3600" dirty="0" smtClean="0"/>
              <a:t>Il loro ricordo rimarrà per sempre vivo in noi</a:t>
            </a:r>
          </a:p>
          <a:p>
            <a:pPr marL="0" indent="0" algn="ctr">
              <a:buNone/>
            </a:pPr>
            <a:r>
              <a:rPr lang="it-IT" sz="3600" dirty="0" smtClean="0"/>
              <a:t>Amici, prima ancora che colleghi</a:t>
            </a:r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endParaRPr lang="it-IT" sz="3600" dirty="0"/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r>
              <a:rPr lang="it-IT" sz="3600" dirty="0" smtClean="0"/>
              <a:t>Osserviamo un minuto di silenzio alla loro memoria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 descr="lutto-nast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51" y="2336237"/>
            <a:ext cx="3367333" cy="22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0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r>
              <a:rPr lang="it-IT" sz="4800" dirty="0" smtClean="0">
                <a:solidFill>
                  <a:schemeClr val="tx2"/>
                </a:solidFill>
              </a:rPr>
              <a:t>Buon Lavoro!</a:t>
            </a:r>
          </a:p>
          <a:p>
            <a:pPr marL="0" indent="0" algn="ctr">
              <a:buNone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sz="3600" dirty="0" smtClean="0">
                <a:solidFill>
                  <a:schemeClr val="tx2"/>
                </a:solidFill>
              </a:rPr>
              <a:t>…e se vi resta tempo approfittatene per visitare Genova e la Liguria</a:t>
            </a:r>
          </a:p>
          <a:p>
            <a:pPr marL="266700" lvl="1" indent="0" algn="ctr">
              <a:buNone/>
            </a:pPr>
            <a:endParaRPr lang="it-IT" sz="3600" dirty="0" smtClean="0"/>
          </a:p>
          <a:p>
            <a:pPr marL="266700" lvl="1" indent="0" algn="ctr">
              <a:buNone/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78459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5A053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89" r="5755" b="2155"/>
          <a:stretch/>
        </p:blipFill>
        <p:spPr>
          <a:xfrm>
            <a:off x="-1" y="1"/>
            <a:ext cx="9163945" cy="68822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80512" cy="6696744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 smtClean="0">
                <a:solidFill>
                  <a:srgbClr val="800000"/>
                </a:solidFill>
              </a:rPr>
              <a:t>A nome di tutta la Sezione e mio personale</a:t>
            </a:r>
          </a:p>
          <a:p>
            <a:pPr marL="0" indent="0">
              <a:buNone/>
            </a:pPr>
            <a:r>
              <a:rPr lang="it-IT" sz="3600" dirty="0" smtClean="0">
                <a:solidFill>
                  <a:srgbClr val="800000"/>
                </a:solidFill>
              </a:rPr>
              <a:t>un caloroso benvenuto a Genova</a:t>
            </a:r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endParaRPr lang="it-IT" sz="3600" dirty="0"/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endParaRPr lang="it-IT" sz="3600" dirty="0"/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r>
              <a:rPr lang="it-IT" sz="3600" dirty="0" smtClean="0">
                <a:solidFill>
                  <a:schemeClr val="bg1"/>
                </a:solidFill>
              </a:rPr>
              <a:t>Per noi è un grande piacere e onore avervi ospiti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8396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Sezione</a:t>
            </a:r>
            <a:r>
              <a:rPr lang="en-GB" dirty="0" smtClean="0"/>
              <a:t> di Genova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764704"/>
            <a:ext cx="8686800" cy="5684838"/>
          </a:xfrm>
        </p:spPr>
        <p:txBody>
          <a:bodyPr/>
          <a:lstStyle/>
          <a:p>
            <a:pPr marL="625475" indent="-261938"/>
            <a:r>
              <a:rPr lang="en-GB" dirty="0" smtClean="0"/>
              <a:t>La </a:t>
            </a:r>
            <a:r>
              <a:rPr lang="en-GB" dirty="0" err="1"/>
              <a:t>S</a:t>
            </a:r>
            <a:r>
              <a:rPr lang="en-GB" dirty="0" err="1" smtClean="0"/>
              <a:t>ezione</a:t>
            </a:r>
            <a:r>
              <a:rPr lang="en-GB" dirty="0" smtClean="0"/>
              <a:t> di Genova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stata</a:t>
            </a:r>
            <a:r>
              <a:rPr lang="en-GB" dirty="0" smtClean="0"/>
              <a:t> </a:t>
            </a:r>
            <a:r>
              <a:rPr lang="en-GB" dirty="0" err="1" smtClean="0"/>
              <a:t>fondata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1.08.1965 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18749351675_dfa18d6a3c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7" y="1484784"/>
            <a:ext cx="4321535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4797152"/>
            <a:ext cx="4320480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3"/>
              </a:buBlip>
              <a:tabLst/>
              <a:defRPr sz="2000"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46088" marR="0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630238" marR="0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896938" marR="0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896938" marR="0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0383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4955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952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99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it-IT" b="1" dirty="0" smtClean="0">
                <a:solidFill>
                  <a:schemeClr val="tx2"/>
                </a:solidFill>
                <a:latin typeface="Calibri"/>
                <a:cs typeface="Calibri"/>
              </a:rPr>
              <a:t>La Sezione ha oggi:</a:t>
            </a:r>
          </a:p>
          <a:p>
            <a:pPr marL="357188" lvl="1" indent="-268288"/>
            <a:r>
              <a:rPr lang="it-IT" dirty="0" smtClean="0">
                <a:solidFill>
                  <a:srgbClr val="FF0000"/>
                </a:solidFill>
                <a:latin typeface="Calibri"/>
                <a:cs typeface="Calibri"/>
              </a:rPr>
              <a:t>73</a:t>
            </a:r>
            <a:r>
              <a:rPr lang="it-IT" dirty="0" smtClean="0">
                <a:latin typeface="Calibri"/>
                <a:cs typeface="Calibri"/>
              </a:rPr>
              <a:t> dipendenti (di cui 6 a TD)</a:t>
            </a:r>
          </a:p>
          <a:p>
            <a:pPr marL="357188" lvl="1" indent="-268288"/>
            <a:r>
              <a:rPr lang="it-IT" dirty="0" smtClean="0">
                <a:solidFill>
                  <a:srgbClr val="FF0000"/>
                </a:solidFill>
                <a:latin typeface="Calibri"/>
                <a:cs typeface="Calibri"/>
              </a:rPr>
              <a:t>20 </a:t>
            </a:r>
            <a:r>
              <a:rPr lang="it-IT" dirty="0" smtClean="0">
                <a:latin typeface="Calibri"/>
                <a:cs typeface="Calibri"/>
              </a:rPr>
              <a:t>Incarichi di Ricerca</a:t>
            </a:r>
          </a:p>
          <a:p>
            <a:pPr marL="357188" lvl="1" indent="-268288"/>
            <a:r>
              <a:rPr lang="it-IT" dirty="0" smtClean="0">
                <a:solidFill>
                  <a:srgbClr val="FF0000"/>
                </a:solidFill>
                <a:latin typeface="Calibri"/>
                <a:cs typeface="Calibri"/>
              </a:rPr>
              <a:t>86 </a:t>
            </a:r>
            <a:r>
              <a:rPr lang="it-IT" dirty="0" smtClean="0">
                <a:solidFill>
                  <a:srgbClr val="1F497D"/>
                </a:solidFill>
                <a:latin typeface="Calibri"/>
                <a:cs typeface="Calibri"/>
              </a:rPr>
              <a:t>Associazioni</a:t>
            </a:r>
          </a:p>
          <a:p>
            <a:pPr marL="88900" lvl="1" indent="0">
              <a:buNone/>
            </a:pPr>
            <a:endParaRPr lang="it-IT" dirty="0" smtClean="0">
              <a:latin typeface="Calibri"/>
              <a:cs typeface="Calibri"/>
            </a:endParaRPr>
          </a:p>
          <a:p>
            <a:pPr marL="357188" lvl="1" indent="-268288"/>
            <a:endParaRPr lang="it-IT" dirty="0">
              <a:latin typeface="Calibri"/>
              <a:cs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706149"/>
              </p:ext>
            </p:extLst>
          </p:nvPr>
        </p:nvGraphicFramePr>
        <p:xfrm>
          <a:off x="5580112" y="3789040"/>
          <a:ext cx="3672409" cy="23762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24136"/>
                <a:gridCol w="1224136"/>
                <a:gridCol w="1224137"/>
              </a:tblGrid>
              <a:tr h="297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Sez.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Personale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97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12700" marR="12700" marT="12700" marB="0" anchor="b"/>
                </a:tc>
              </a:tr>
              <a:tr h="297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/>
                </a:tc>
              </a:tr>
              <a:tr h="297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/>
                </a:tc>
              </a:tr>
              <a:tr h="297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0" marR="12700" marT="12700" marB="0" anchor="b"/>
                </a:tc>
              </a:tr>
              <a:tr h="297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12700" marR="12700" marT="12700" marB="0" anchor="b"/>
                </a:tc>
              </a:tr>
              <a:tr h="297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12700" marR="12700" marT="12700" marB="0" anchor="b"/>
                </a:tc>
              </a:tr>
              <a:tr h="297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08104" y="2492896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indent="0">
              <a:buFontTx/>
              <a:buNone/>
            </a:pPr>
            <a:r>
              <a:rPr lang="it-IT" sz="1800" dirty="0">
                <a:latin typeface="Calibri"/>
                <a:cs typeface="Calibri"/>
              </a:rPr>
              <a:t>Genova è la </a:t>
            </a:r>
            <a:r>
              <a:rPr lang="it-IT" sz="18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it-IT" sz="1800" baseline="30000" dirty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lang="it-IT" sz="1800" dirty="0">
                <a:solidFill>
                  <a:srgbClr val="FF0000"/>
                </a:solidFill>
                <a:latin typeface="Calibri"/>
                <a:cs typeface="Calibri"/>
              </a:rPr>
              <a:t> sezione </a:t>
            </a:r>
            <a:r>
              <a:rPr lang="it-IT" sz="1800" dirty="0">
                <a:latin typeface="Calibri"/>
                <a:cs typeface="Calibri"/>
              </a:rPr>
              <a:t>per personale a tempo indeterminato (dati 1/2013)</a:t>
            </a:r>
          </a:p>
        </p:txBody>
      </p:sp>
    </p:spTree>
    <p:extLst>
      <p:ext uri="{BB962C8B-B14F-4D97-AF65-F5344CB8AC3E}">
        <p14:creationId xmlns:p14="http://schemas.microsoft.com/office/powerpoint/2010/main" val="420099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INFN / Genova – FTE 2016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480650"/>
              </p:ext>
            </p:extLst>
          </p:nvPr>
        </p:nvGraphicFramePr>
        <p:xfrm>
          <a:off x="1403648" y="249289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Researchers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FTE INFN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FTE Genova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Group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733.6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Group</a:t>
                      </a:r>
                      <a:r>
                        <a:rPr lang="en-GB" baseline="0" dirty="0" smtClean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624.5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Group</a:t>
                      </a:r>
                      <a:r>
                        <a:rPr lang="en-GB" baseline="0" dirty="0" smtClean="0"/>
                        <a:t>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428.2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Group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979.5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Group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538.7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07" t="1446" r="7907" b="1150"/>
          <a:stretch/>
        </p:blipFill>
        <p:spPr>
          <a:xfrm>
            <a:off x="4397840" y="701318"/>
            <a:ext cx="4435752" cy="5430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00" t="1106" r="7515" b="1151"/>
          <a:stretch/>
        </p:blipFill>
        <p:spPr>
          <a:xfrm>
            <a:off x="94781" y="682364"/>
            <a:ext cx="4322016" cy="5449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6296" y="6237312"/>
            <a:ext cx="1758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0" i="1" dirty="0" smtClean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Rif.: Dati preventivi 2016</a:t>
            </a:r>
            <a:endParaRPr lang="it-IT" sz="1200" b="0" i="1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62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Esperimenti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92480" cy="5684838"/>
          </a:xfrm>
        </p:spPr>
        <p:txBody>
          <a:bodyPr/>
          <a:lstStyle/>
          <a:p>
            <a:r>
              <a:rPr lang="it-IT" dirty="0" smtClean="0"/>
              <a:t>CSN1</a:t>
            </a:r>
          </a:p>
          <a:p>
            <a:pPr lvl="1"/>
            <a:r>
              <a:rPr lang="it-IT" dirty="0"/>
              <a:t>Sperimentazione al </a:t>
            </a:r>
            <a:r>
              <a:rPr lang="it-IT" dirty="0" smtClean="0"/>
              <a:t>CERN (LHC): </a:t>
            </a:r>
            <a:r>
              <a:rPr lang="it-IT" dirty="0" smtClean="0">
                <a:solidFill>
                  <a:srgbClr val="FF0000"/>
                </a:solidFill>
              </a:rPr>
              <a:t>ATLAS</a:t>
            </a:r>
            <a:r>
              <a:rPr lang="it-IT" dirty="0" smtClean="0"/>
              <a:t> – </a:t>
            </a:r>
            <a:r>
              <a:rPr lang="it-IT" dirty="0" smtClean="0">
                <a:solidFill>
                  <a:srgbClr val="FF0000"/>
                </a:solidFill>
              </a:rPr>
              <a:t>CMS</a:t>
            </a:r>
            <a:r>
              <a:rPr lang="it-IT" dirty="0" smtClean="0"/>
              <a:t> – </a:t>
            </a:r>
            <a:r>
              <a:rPr lang="it-IT" dirty="0" err="1" smtClean="0">
                <a:solidFill>
                  <a:srgbClr val="FF0000"/>
                </a:solidFill>
              </a:rPr>
              <a:t>LHCb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accent1"/>
                </a:solidFill>
              </a:rPr>
              <a:t>–</a:t>
            </a:r>
            <a:r>
              <a:rPr lang="it-IT" dirty="0" smtClean="0">
                <a:solidFill>
                  <a:srgbClr val="FF0000"/>
                </a:solidFill>
              </a:rPr>
              <a:t> TOTEM </a:t>
            </a:r>
            <a:r>
              <a:rPr lang="it-IT" dirty="0" smtClean="0"/>
              <a:t>(Fisica del modello standard, supersimmetrie, dark-</a:t>
            </a:r>
            <a:r>
              <a:rPr lang="it-IT" dirty="0" err="1" smtClean="0"/>
              <a:t>matter</a:t>
            </a:r>
            <a:r>
              <a:rPr lang="it-IT" dirty="0" smtClean="0"/>
              <a:t>, dark-</a:t>
            </a:r>
            <a:r>
              <a:rPr lang="it-IT" dirty="0" err="1" smtClean="0"/>
              <a:t>energy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Sperimentazione al PSI di Zurigo: </a:t>
            </a:r>
            <a:r>
              <a:rPr lang="it-IT" dirty="0" smtClean="0">
                <a:solidFill>
                  <a:srgbClr val="FF0000"/>
                </a:solidFill>
              </a:rPr>
              <a:t>MEG</a:t>
            </a:r>
            <a:r>
              <a:rPr lang="it-IT" dirty="0" smtClean="0"/>
              <a:t> (decadimento µ </a:t>
            </a:r>
            <a:r>
              <a:rPr lang="en-GB" dirty="0">
                <a:sym typeface="Symbol" charset="2"/>
              </a:rPr>
              <a:t></a:t>
            </a:r>
            <a:r>
              <a:rPr lang="en-GB" dirty="0"/>
              <a:t> </a:t>
            </a:r>
            <a:r>
              <a:rPr lang="en-GB" dirty="0" err="1" smtClean="0"/>
              <a:t>e</a:t>
            </a:r>
            <a:r>
              <a:rPr lang="en-GB" dirty="0" err="1" smtClean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)</a:t>
            </a:r>
            <a:endParaRPr lang="it-IT" dirty="0" smtClean="0"/>
          </a:p>
          <a:p>
            <a:pPr lvl="1"/>
            <a:endParaRPr lang="it-IT" dirty="0"/>
          </a:p>
          <a:p>
            <a:r>
              <a:rPr lang="it-IT" dirty="0" smtClean="0"/>
              <a:t>CSN2</a:t>
            </a:r>
          </a:p>
          <a:p>
            <a:pPr lvl="1"/>
            <a:r>
              <a:rPr lang="it-IT" dirty="0" smtClean="0"/>
              <a:t>Sperimentazione al LNGS: </a:t>
            </a:r>
            <a:r>
              <a:rPr lang="it-IT" dirty="0" smtClean="0">
                <a:solidFill>
                  <a:srgbClr val="FF0000"/>
                </a:solidFill>
              </a:rPr>
              <a:t>CUORE </a:t>
            </a:r>
            <a:r>
              <a:rPr lang="it-IT" dirty="0" smtClean="0"/>
              <a:t>(decadimenti rari con bolometri), </a:t>
            </a:r>
            <a:r>
              <a:rPr lang="it-IT" dirty="0" smtClean="0">
                <a:solidFill>
                  <a:srgbClr val="FF0000"/>
                </a:solidFill>
              </a:rPr>
              <a:t>BOREX e SOX </a:t>
            </a:r>
            <a:r>
              <a:rPr lang="it-IT" dirty="0" smtClean="0"/>
              <a:t>(Fisica del neutrino), </a:t>
            </a:r>
            <a:r>
              <a:rPr lang="it-IT" dirty="0" smtClean="0">
                <a:solidFill>
                  <a:srgbClr val="FF0000"/>
                </a:solidFill>
              </a:rPr>
              <a:t>HOLMES</a:t>
            </a:r>
            <a:r>
              <a:rPr lang="it-IT" dirty="0" smtClean="0"/>
              <a:t> (Massa del neutrino con bolometri)</a:t>
            </a:r>
          </a:p>
          <a:p>
            <a:pPr lvl="1"/>
            <a:r>
              <a:rPr lang="it-IT" dirty="0" smtClean="0"/>
              <a:t>Sperimentazione nello spazio: </a:t>
            </a:r>
            <a:r>
              <a:rPr lang="it-IT" dirty="0" smtClean="0">
                <a:solidFill>
                  <a:srgbClr val="FF0000"/>
                </a:solidFill>
              </a:rPr>
              <a:t>LSPE</a:t>
            </a:r>
            <a:r>
              <a:rPr lang="it-IT" dirty="0" smtClean="0"/>
              <a:t> (radiazione cosmica con palloni e bolometri)</a:t>
            </a:r>
          </a:p>
          <a:p>
            <a:pPr lvl="1"/>
            <a:r>
              <a:rPr lang="it-IT" dirty="0" smtClean="0"/>
              <a:t>Onde gravitazionali: </a:t>
            </a:r>
            <a:r>
              <a:rPr lang="it-IT" dirty="0" smtClean="0">
                <a:solidFill>
                  <a:srgbClr val="FF0000"/>
                </a:solidFill>
              </a:rPr>
              <a:t>VIRGO</a:t>
            </a:r>
            <a:r>
              <a:rPr lang="it-IT" dirty="0" smtClean="0"/>
              <a:t> (interferometria a laser)</a:t>
            </a:r>
          </a:p>
          <a:p>
            <a:pPr lvl="1"/>
            <a:r>
              <a:rPr lang="it-IT" dirty="0" smtClean="0"/>
              <a:t>Rivelatori sottomarini: </a:t>
            </a:r>
            <a:r>
              <a:rPr lang="it-IT" dirty="0">
                <a:solidFill>
                  <a:srgbClr val="FF0000"/>
                </a:solidFill>
              </a:rPr>
              <a:t>KM3</a:t>
            </a:r>
            <a:r>
              <a:rPr lang="it-IT" dirty="0"/>
              <a:t> (</a:t>
            </a:r>
            <a:r>
              <a:rPr lang="it-IT" dirty="0" err="1" smtClean="0"/>
              <a:t>Cherenkov</a:t>
            </a:r>
            <a:r>
              <a:rPr lang="it-IT" dirty="0" smtClean="0"/>
              <a:t> detector, fisica del neutrino)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52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 smtClean="0"/>
              <a:t>CSN3</a:t>
            </a:r>
          </a:p>
          <a:p>
            <a:pPr lvl="1"/>
            <a:r>
              <a:rPr lang="it-IT" sz="1800" dirty="0"/>
              <a:t>Sperimentazione al CERN: </a:t>
            </a:r>
            <a:r>
              <a:rPr lang="it-IT" sz="1800" dirty="0" err="1">
                <a:solidFill>
                  <a:srgbClr val="FF0000"/>
                </a:solidFill>
              </a:rPr>
              <a:t>AEgIS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smtClean="0"/>
              <a:t>(antimateria</a:t>
            </a:r>
            <a:r>
              <a:rPr lang="it-IT" sz="1800" dirty="0"/>
              <a:t>)</a:t>
            </a:r>
          </a:p>
          <a:p>
            <a:pPr lvl="1"/>
            <a:r>
              <a:rPr lang="it-IT" sz="1800" dirty="0" smtClean="0"/>
              <a:t>Sperimentazione al Jefferson LAB USA: </a:t>
            </a:r>
            <a:r>
              <a:rPr lang="it-IT" sz="1800" dirty="0" smtClean="0">
                <a:solidFill>
                  <a:srgbClr val="FF0000"/>
                </a:solidFill>
              </a:rPr>
              <a:t>JLAB.12 </a:t>
            </a:r>
            <a:r>
              <a:rPr lang="it-IT" sz="1800" dirty="0" smtClean="0"/>
              <a:t>(fisica nucleare con acceleratore di elettroni da 12 </a:t>
            </a:r>
            <a:r>
              <a:rPr lang="it-IT" sz="1800" dirty="0" err="1" smtClean="0"/>
              <a:t>GeV</a:t>
            </a:r>
            <a:r>
              <a:rPr lang="it-IT" sz="1800" dirty="0" smtClean="0"/>
              <a:t>)</a:t>
            </a:r>
          </a:p>
          <a:p>
            <a:pPr lvl="1"/>
            <a:r>
              <a:rPr lang="it-IT" sz="1800" dirty="0" smtClean="0"/>
              <a:t>Al LNGS: </a:t>
            </a:r>
            <a:r>
              <a:rPr lang="it-IT" sz="1800" dirty="0" smtClean="0">
                <a:solidFill>
                  <a:srgbClr val="FF0000"/>
                </a:solidFill>
              </a:rPr>
              <a:t>LUNA3</a:t>
            </a:r>
            <a:r>
              <a:rPr lang="it-IT" sz="1800" dirty="0" smtClean="0"/>
              <a:t> (</a:t>
            </a:r>
            <a:r>
              <a:rPr lang="it-IT" sz="1800" dirty="0" err="1" smtClean="0"/>
              <a:t>nucleosintesi</a:t>
            </a:r>
            <a:r>
              <a:rPr lang="it-IT" sz="1800" dirty="0" smtClean="0"/>
              <a:t> primordiale con </a:t>
            </a:r>
            <a:r>
              <a:rPr lang="it-IT" sz="1800" dirty="0" err="1" smtClean="0"/>
              <a:t>p</a:t>
            </a:r>
            <a:r>
              <a:rPr lang="it-IT" sz="1800" dirty="0" smtClean="0"/>
              <a:t>/</a:t>
            </a:r>
            <a:r>
              <a:rPr lang="it-IT" sz="1800" dirty="0" smtClean="0">
                <a:latin typeface="Symbol" charset="2"/>
                <a:cs typeface="Symbol" charset="2"/>
              </a:rPr>
              <a:t>a</a:t>
            </a:r>
            <a:r>
              <a:rPr lang="it-IT" sz="1800" dirty="0" smtClean="0"/>
              <a:t> di 400 </a:t>
            </a:r>
            <a:r>
              <a:rPr lang="it-IT" sz="1800" dirty="0" err="1" smtClean="0"/>
              <a:t>kEV</a:t>
            </a:r>
            <a:r>
              <a:rPr lang="it-IT" sz="1800" dirty="0" smtClean="0"/>
              <a:t>)</a:t>
            </a:r>
          </a:p>
          <a:p>
            <a:pPr lvl="1"/>
            <a:endParaRPr lang="it-IT" sz="1800" dirty="0" smtClean="0"/>
          </a:p>
          <a:p>
            <a:r>
              <a:rPr lang="it-IT" sz="1800" dirty="0" smtClean="0"/>
              <a:t>CSN4</a:t>
            </a:r>
          </a:p>
          <a:p>
            <a:pPr lvl="1"/>
            <a:r>
              <a:rPr lang="it-IT" sz="1800" dirty="0" smtClean="0"/>
              <a:t>Fisica teorica: fenomenologia, fondamenti dell</a:t>
            </a:r>
            <a:r>
              <a:rPr lang="it-IT" sz="1800" dirty="0"/>
              <a:t>a</a:t>
            </a:r>
            <a:r>
              <a:rPr lang="it-IT" sz="1800" dirty="0" smtClean="0"/>
              <a:t> meccanica quantistica, dinamica dei fluidi complessi, teoria delle stringhe - gravità quantistica – teorie dei campi super-simmetriche,…</a:t>
            </a:r>
          </a:p>
          <a:p>
            <a:pPr lvl="1"/>
            <a:endParaRPr lang="it-IT" sz="1800" dirty="0"/>
          </a:p>
          <a:p>
            <a:r>
              <a:rPr lang="it-IT" sz="1800" dirty="0" smtClean="0"/>
              <a:t>CSN5</a:t>
            </a:r>
          </a:p>
          <a:p>
            <a:pPr lvl="1"/>
            <a:r>
              <a:rPr lang="it-IT" sz="1800" dirty="0" smtClean="0"/>
              <a:t>Superconduttività applicata per cavi/magneti: </a:t>
            </a:r>
            <a:r>
              <a:rPr lang="it-IT" sz="1800" dirty="0" smtClean="0">
                <a:solidFill>
                  <a:srgbClr val="FF0000"/>
                </a:solidFill>
              </a:rPr>
              <a:t>LAPUTA</a:t>
            </a:r>
            <a:r>
              <a:rPr lang="it-IT" sz="1800" dirty="0" smtClean="0"/>
              <a:t> (schermi magnetici per lo spazio), </a:t>
            </a:r>
            <a:r>
              <a:rPr lang="it-IT" sz="1800" dirty="0" smtClean="0">
                <a:solidFill>
                  <a:srgbClr val="FF0000"/>
                </a:solidFill>
              </a:rPr>
              <a:t>SR2S</a:t>
            </a:r>
            <a:r>
              <a:rPr lang="it-IT" sz="1800" dirty="0" smtClean="0"/>
              <a:t> (magneti), </a:t>
            </a:r>
            <a:r>
              <a:rPr lang="it-IT" sz="1800" dirty="0" smtClean="0">
                <a:solidFill>
                  <a:srgbClr val="FF0000"/>
                </a:solidFill>
              </a:rPr>
              <a:t>MAGIX</a:t>
            </a:r>
            <a:r>
              <a:rPr lang="it-IT" sz="1800" dirty="0" smtClean="0"/>
              <a:t> (magneti per HL-LHC)</a:t>
            </a:r>
          </a:p>
          <a:p>
            <a:pPr lvl="1"/>
            <a:r>
              <a:rPr lang="it-IT" sz="1800" dirty="0" smtClean="0"/>
              <a:t>Fisica medica: </a:t>
            </a:r>
            <a:r>
              <a:rPr lang="it-IT" sz="1800" dirty="0" smtClean="0">
                <a:solidFill>
                  <a:srgbClr val="FF0000"/>
                </a:solidFill>
              </a:rPr>
              <a:t>NEXTMR</a:t>
            </a:r>
            <a:r>
              <a:rPr lang="it-IT" sz="1800" dirty="0" smtClean="0"/>
              <a:t> (risonanza magnetica, </a:t>
            </a:r>
            <a:r>
              <a:rPr lang="it-IT" sz="1800" dirty="0" err="1" smtClean="0"/>
              <a:t>imaging</a:t>
            </a:r>
            <a:r>
              <a:rPr lang="it-IT" sz="1800" dirty="0" smtClean="0"/>
              <a:t> medica)</a:t>
            </a:r>
          </a:p>
          <a:p>
            <a:pPr lvl="1"/>
            <a:r>
              <a:rPr lang="it-IT" sz="1800" dirty="0" smtClean="0"/>
              <a:t>Fisica dell’atmosfera: </a:t>
            </a:r>
            <a:r>
              <a:rPr lang="it-IT" sz="1800" dirty="0" smtClean="0">
                <a:solidFill>
                  <a:srgbClr val="FF0000"/>
                </a:solidFill>
              </a:rPr>
              <a:t>DEPOTMAS </a:t>
            </a:r>
          </a:p>
          <a:p>
            <a:pPr lvl="1"/>
            <a:r>
              <a:rPr lang="it-IT" sz="1800" dirty="0" smtClean="0"/>
              <a:t>R&amp;D Rivelatori: </a:t>
            </a:r>
            <a:r>
              <a:rPr lang="it-IT" sz="1800" dirty="0" smtClean="0">
                <a:solidFill>
                  <a:srgbClr val="FF0000"/>
                </a:solidFill>
              </a:rPr>
              <a:t>OPTOTRACKER</a:t>
            </a:r>
            <a:r>
              <a:rPr lang="it-IT" sz="1800" dirty="0" smtClean="0"/>
              <a:t> (tracciatore con scintillatori), </a:t>
            </a:r>
            <a:r>
              <a:rPr lang="it-IT" sz="1800" dirty="0" smtClean="0">
                <a:solidFill>
                  <a:srgbClr val="FF0000"/>
                </a:solidFill>
              </a:rPr>
              <a:t>HVR_CCPD</a:t>
            </a:r>
            <a:r>
              <a:rPr lang="it-IT" sz="1800" dirty="0" smtClean="0"/>
              <a:t> (tracciatore a pixel attivi in silicio)</a:t>
            </a:r>
          </a:p>
          <a:p>
            <a:pPr marL="0" indent="0">
              <a:buNone/>
            </a:pPr>
            <a:endParaRPr lang="it-IT" sz="1800" dirty="0" smtClean="0"/>
          </a:p>
          <a:p>
            <a:pPr lvl="1"/>
            <a:endParaRPr lang="it-IT" sz="1800" dirty="0" smtClean="0"/>
          </a:p>
          <a:p>
            <a:pPr lvl="1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92548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ricordo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472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3744416" cy="6044878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Maurizio Lo Vetere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bg1"/>
                </a:solidFill>
              </a:rPr>
              <a:t>14 Maggio 1965 – 8 Agosto 2016</a:t>
            </a:r>
          </a:p>
          <a:p>
            <a:pPr marL="0" indent="0" algn="ctr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1"/>
                </a:solidFill>
              </a:rPr>
              <a:t>Laureato (1991) </a:t>
            </a:r>
            <a:r>
              <a:rPr lang="it-IT" dirty="0">
                <a:solidFill>
                  <a:schemeClr val="bg1"/>
                </a:solidFill>
              </a:rPr>
              <a:t>e Dottorato </a:t>
            </a:r>
            <a:r>
              <a:rPr lang="it-IT" dirty="0" smtClean="0">
                <a:solidFill>
                  <a:schemeClr val="bg1"/>
                </a:solidFill>
              </a:rPr>
              <a:t>(1995) a Genova</a:t>
            </a:r>
          </a:p>
          <a:p>
            <a:pPr marL="0" indent="0" algn="ctr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1"/>
                </a:solidFill>
              </a:rPr>
              <a:t>Prof. Associato – Afferente CSN1</a:t>
            </a:r>
          </a:p>
          <a:p>
            <a:pPr marL="0" indent="0" algn="ctr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1"/>
                </a:solidFill>
              </a:rPr>
              <a:t>Coordinatore di </a:t>
            </a:r>
            <a:r>
              <a:rPr lang="it-IT" dirty="0">
                <a:solidFill>
                  <a:schemeClr val="bg1"/>
                </a:solidFill>
              </a:rPr>
              <a:t>G</a:t>
            </a:r>
            <a:r>
              <a:rPr lang="it-IT" dirty="0" smtClean="0">
                <a:solidFill>
                  <a:schemeClr val="bg1"/>
                </a:solidFill>
              </a:rPr>
              <a:t>enova  per la CSN1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da Giugno 2015</a:t>
            </a:r>
          </a:p>
          <a:p>
            <a:pPr marL="0" indent="0" algn="ctr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1"/>
                </a:solidFill>
              </a:rPr>
              <a:t>Membro di CMS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bg1"/>
                </a:solidFill>
              </a:rPr>
              <a:t>e nel passato di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bg1"/>
                </a:solidFill>
              </a:rPr>
              <a:t>E385, </a:t>
            </a:r>
            <a:r>
              <a:rPr lang="it-IT" dirty="0" err="1" smtClean="0">
                <a:solidFill>
                  <a:schemeClr val="bg1"/>
                </a:solidFill>
              </a:rPr>
              <a:t>BaBar</a:t>
            </a:r>
            <a:r>
              <a:rPr lang="it-IT" dirty="0" smtClean="0">
                <a:solidFill>
                  <a:schemeClr val="bg1"/>
                </a:solidFill>
              </a:rPr>
              <a:t>, Totem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Picture 1" descr="MaurizioLoVetere_im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7021"/>
          <a:stretch/>
        </p:blipFill>
        <p:spPr>
          <a:xfrm>
            <a:off x="4499992" y="476672"/>
            <a:ext cx="4287463" cy="59766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116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504" y="44624"/>
            <a:ext cx="8928992" cy="6044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3"/>
              </a:buBlip>
              <a:tabLst/>
              <a:defRPr sz="2000"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46088" marR="0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630238" marR="0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896938" marR="0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896938" marR="0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0383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4955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952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99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it-IT" sz="2800" b="0" dirty="0" smtClean="0">
                <a:solidFill>
                  <a:schemeClr val="bg1"/>
                </a:solidFill>
              </a:rPr>
              <a:t>Prof. Valerio Gracco</a:t>
            </a:r>
          </a:p>
          <a:p>
            <a:pPr marL="0" indent="0" algn="ctr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15 Dicembre 1940 – 24 Ottobre 2015</a:t>
            </a:r>
          </a:p>
          <a:p>
            <a:pPr marL="0" indent="0" algn="ctr">
              <a:buFontTx/>
              <a:buNone/>
            </a:pP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it-IT" dirty="0" smtClean="0">
                <a:solidFill>
                  <a:schemeClr val="bg1"/>
                </a:solidFill>
              </a:rPr>
              <a:t>Professore </a:t>
            </a:r>
            <a:r>
              <a:rPr lang="it-IT" dirty="0" smtClean="0">
                <a:solidFill>
                  <a:schemeClr val="bg1"/>
                </a:solidFill>
              </a:rPr>
              <a:t>Ordinario</a:t>
            </a:r>
            <a:endParaRPr lang="it-IT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it-IT" dirty="0" smtClean="0">
                <a:solidFill>
                  <a:schemeClr val="bg1"/>
                </a:solidFill>
              </a:rPr>
              <a:t>Laureato a Torino (1963)</a:t>
            </a:r>
          </a:p>
          <a:p>
            <a:pPr marL="0" indent="0" algn="ctr">
              <a:buFontTx/>
              <a:buNone/>
            </a:pPr>
            <a:endParaRPr lang="it-IT" b="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b="0" dirty="0" smtClean="0">
                <a:solidFill>
                  <a:schemeClr val="bg1"/>
                </a:solidFill>
              </a:rPr>
              <a:t>Direttore INFN – Genova</a:t>
            </a:r>
            <a:br>
              <a:rPr lang="it-IT" b="0" dirty="0" smtClean="0">
                <a:solidFill>
                  <a:schemeClr val="bg1"/>
                </a:solidFill>
              </a:rPr>
            </a:br>
            <a:r>
              <a:rPr lang="it-IT" b="0" dirty="0" smtClean="0">
                <a:solidFill>
                  <a:schemeClr val="bg1"/>
                </a:solidFill>
              </a:rPr>
              <a:t>1978 – 1980 </a:t>
            </a:r>
          </a:p>
          <a:p>
            <a:pPr marL="0" indent="0" algn="ctr">
              <a:buNone/>
            </a:pPr>
            <a:r>
              <a:rPr lang="it-IT" b="0" dirty="0" smtClean="0">
                <a:solidFill>
                  <a:schemeClr val="bg1"/>
                </a:solidFill>
              </a:rPr>
              <a:t>Membro Giunta Esecutiva INFN</a:t>
            </a:r>
          </a:p>
          <a:p>
            <a:pPr marL="0" indent="0" algn="ctr">
              <a:buNone/>
            </a:pPr>
            <a:r>
              <a:rPr lang="it-IT" b="0" dirty="0" smtClean="0">
                <a:solidFill>
                  <a:schemeClr val="bg1"/>
                </a:solidFill>
              </a:rPr>
              <a:t>1980 – 1982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4005064"/>
            <a:ext cx="8640960" cy="259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3"/>
              </a:buBlip>
              <a:tabLst/>
              <a:defRPr sz="2000"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46088" marR="0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630238" marR="0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896938" marR="0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896938" marR="0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0383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4955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952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99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charset="2"/>
              <a:buChar char="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it-IT" b="0" dirty="0" smtClean="0">
                <a:solidFill>
                  <a:schemeClr val="bg1"/>
                </a:solidFill>
              </a:rPr>
              <a:t>Esperimenti a collider del  CERN: DELPHI, </a:t>
            </a:r>
            <a:r>
              <a:rPr lang="it-IT" b="0" dirty="0" err="1" smtClean="0">
                <a:solidFill>
                  <a:schemeClr val="bg1"/>
                </a:solidFill>
              </a:rPr>
              <a:t>LHCb</a:t>
            </a:r>
            <a:endParaRPr lang="it-IT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0" dirty="0" err="1" smtClean="0">
                <a:solidFill>
                  <a:schemeClr val="bg1"/>
                </a:solidFill>
              </a:rPr>
              <a:t>Astroparticelle</a:t>
            </a:r>
            <a:r>
              <a:rPr lang="it-IT" b="0" dirty="0">
                <a:solidFill>
                  <a:schemeClr val="bg1"/>
                </a:solidFill>
              </a:rPr>
              <a:t>: EUSO, AUGER</a:t>
            </a:r>
            <a:endParaRPr lang="it-IT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0" dirty="0" smtClean="0">
                <a:solidFill>
                  <a:schemeClr val="bg1"/>
                </a:solidFill>
              </a:rPr>
              <a:t>Esperimenti su bersaglio fisso (anni </a:t>
            </a:r>
            <a:r>
              <a:rPr lang="fr-FR" b="0" dirty="0" smtClean="0">
                <a:solidFill>
                  <a:schemeClr val="bg1"/>
                </a:solidFill>
              </a:rPr>
              <a:t>’</a:t>
            </a:r>
            <a:r>
              <a:rPr lang="it-IT" b="0" dirty="0" smtClean="0">
                <a:solidFill>
                  <a:schemeClr val="bg1"/>
                </a:solidFill>
              </a:rPr>
              <a:t>70 – </a:t>
            </a:r>
            <a:r>
              <a:rPr lang="fr-FR" b="0" dirty="0" smtClean="0">
                <a:solidFill>
                  <a:schemeClr val="bg1"/>
                </a:solidFill>
              </a:rPr>
              <a:t>’</a:t>
            </a:r>
            <a:r>
              <a:rPr lang="it-IT" b="0" dirty="0" smtClean="0">
                <a:solidFill>
                  <a:schemeClr val="bg1"/>
                </a:solidFill>
              </a:rPr>
              <a:t>80) </a:t>
            </a:r>
          </a:p>
          <a:p>
            <a:pPr marL="160338" lvl="1" indent="0">
              <a:buNone/>
            </a:pP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WA7</a:t>
            </a: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lang="it-IT" b="0" dirty="0" err="1" smtClean="0">
                <a:solidFill>
                  <a:schemeClr val="bg1"/>
                </a:solidFill>
                <a:latin typeface="Calibri"/>
                <a:cs typeface="Calibri"/>
              </a:rPr>
              <a:t>scattering</a:t>
            </a: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elastico a grande angolo di mesoni – protoni </a:t>
            </a:r>
          </a:p>
          <a:p>
            <a:pPr marL="160338" lvl="1" indent="0">
              <a:buNone/>
            </a:pP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PS202: </a:t>
            </a:r>
            <a:r>
              <a:rPr lang="it-IT" b="0" dirty="0" smtClean="0">
                <a:solidFill>
                  <a:schemeClr val="bg1"/>
                </a:solidFill>
              </a:rPr>
              <a:t>π</a:t>
            </a:r>
            <a:r>
              <a:rPr lang="it-IT" b="0" baseline="30000" dirty="0" smtClean="0">
                <a:solidFill>
                  <a:schemeClr val="bg1"/>
                </a:solidFill>
              </a:rPr>
              <a:t>+ </a:t>
            </a:r>
            <a:r>
              <a:rPr lang="it-IT" b="0" dirty="0" err="1" smtClean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lang="it-IT" b="0" dirty="0" smtClean="0">
                <a:solidFill>
                  <a:schemeClr val="bg1"/>
                </a:solidFill>
              </a:rPr>
              <a:t>   k</a:t>
            </a:r>
            <a:r>
              <a:rPr lang="it-IT" b="0" baseline="30000" dirty="0" smtClean="0">
                <a:solidFill>
                  <a:schemeClr val="bg1"/>
                </a:solidFill>
              </a:rPr>
              <a:t>+</a:t>
            </a:r>
            <a:r>
              <a:rPr lang="it-IT" b="0" dirty="0" smtClean="0">
                <a:solidFill>
                  <a:schemeClr val="bg1"/>
                </a:solidFill>
              </a:rPr>
              <a:t> </a:t>
            </a:r>
            <a:r>
              <a:rPr lang="it-IT" b="0" dirty="0" err="1" smtClean="0">
                <a:solidFill>
                  <a:schemeClr val="bg1"/>
                </a:solidFill>
              </a:rPr>
              <a:t>Σ</a:t>
            </a:r>
            <a:r>
              <a:rPr lang="it-IT" b="0" baseline="30000" dirty="0" smtClean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 (1385) and k</a:t>
            </a:r>
            <a:r>
              <a:rPr lang="it-IT" b="0" baseline="30000" dirty="0" smtClean="0">
                <a:solidFill>
                  <a:schemeClr val="bg1"/>
                </a:solidFill>
                <a:latin typeface="Calibri"/>
                <a:cs typeface="Calibri"/>
              </a:rPr>
              <a:t>– </a:t>
            </a:r>
            <a:r>
              <a:rPr lang="it-IT" b="0" dirty="0" err="1" smtClean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  π</a:t>
            </a:r>
            <a:r>
              <a:rPr lang="it-IT" b="0" baseline="30000" dirty="0" smtClean="0">
                <a:solidFill>
                  <a:schemeClr val="bg1"/>
                </a:solidFill>
                <a:latin typeface="Calibri"/>
                <a:cs typeface="Calibri"/>
              </a:rPr>
              <a:t>–</a:t>
            </a: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it-IT" b="0" dirty="0" err="1" smtClean="0">
                <a:solidFill>
                  <a:schemeClr val="bg1"/>
                </a:solidFill>
              </a:rPr>
              <a:t>Σ</a:t>
            </a:r>
            <a:r>
              <a:rPr lang="it-IT" b="0" baseline="30000" dirty="0" smtClean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 (1385) </a:t>
            </a:r>
            <a:r>
              <a:rPr lang="it-IT" b="0" dirty="0" err="1" smtClean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 10 </a:t>
            </a:r>
            <a:r>
              <a:rPr lang="it-IT" b="0" dirty="0" err="1" smtClean="0">
                <a:solidFill>
                  <a:schemeClr val="bg1"/>
                </a:solidFill>
                <a:latin typeface="Calibri"/>
                <a:cs typeface="Calibri"/>
              </a:rPr>
              <a:t>GeV</a:t>
            </a: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/c</a:t>
            </a:r>
          </a:p>
          <a:p>
            <a:pPr marL="160338" lvl="1" indent="0">
              <a:buNone/>
            </a:pP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R704: spettroscopia del charmonio </a:t>
            </a:r>
            <a:r>
              <a:rPr lang="it-IT" b="0" dirty="0" err="1" smtClean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lang="it-IT" b="0" baseline="30000" dirty="0" smtClean="0">
                <a:solidFill>
                  <a:schemeClr val="bg1"/>
                </a:solidFill>
                <a:latin typeface="Calibri"/>
                <a:cs typeface="Calibri"/>
              </a:rPr>
              <a:t>–</a:t>
            </a: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  H</a:t>
            </a:r>
            <a:r>
              <a:rPr lang="it-IT" b="0" baseline="-25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 (gas jet target)</a:t>
            </a:r>
          </a:p>
          <a:p>
            <a:pPr marL="0" indent="0">
              <a:buNone/>
            </a:pPr>
            <a:r>
              <a:rPr lang="it-IT" b="0" dirty="0" smtClean="0">
                <a:solidFill>
                  <a:schemeClr val="bg1"/>
                </a:solidFill>
                <a:latin typeface="Calibri"/>
                <a:cs typeface="Calibri"/>
              </a:rPr>
              <a:t>Sviluppo di rivelatori a gas: MWPC – HPC </a:t>
            </a:r>
            <a:r>
              <a:rPr lang="it-IT" b="0" dirty="0">
                <a:solidFill>
                  <a:schemeClr val="bg1"/>
                </a:solidFill>
                <a:cs typeface="Calibri"/>
              </a:rPr>
              <a:t>e </a:t>
            </a:r>
            <a:r>
              <a:rPr lang="it-IT" b="0" dirty="0" err="1" smtClean="0">
                <a:solidFill>
                  <a:schemeClr val="bg1"/>
                </a:solidFill>
                <a:cs typeface="Calibri"/>
              </a:rPr>
              <a:t>Cherenkov</a:t>
            </a:r>
            <a:r>
              <a:rPr lang="it-IT" b="0" dirty="0" smtClean="0">
                <a:solidFill>
                  <a:schemeClr val="bg1"/>
                </a:solidFill>
                <a:cs typeface="Calibri"/>
              </a:rPr>
              <a:t>: RICH</a:t>
            </a:r>
            <a:endParaRPr lang="it-IT" b="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buFontTx/>
              <a:buNone/>
            </a:pPr>
            <a:endParaRPr lang="it-IT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0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FF0000"/>
        </a:dk2>
        <a:lt2>
          <a:srgbClr val="777777"/>
        </a:lt2>
        <a:accent1>
          <a:srgbClr val="FFFF39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FFFFAE"/>
        </a:accent5>
        <a:accent6>
          <a:srgbClr val="730000"/>
        </a:accent6>
        <a:hlink>
          <a:srgbClr val="1900B2"/>
        </a:hlink>
        <a:folHlink>
          <a:srgbClr val="AE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126864</TotalTime>
  <Words>804</Words>
  <Application>Microsoft Macintosh PowerPoint</Application>
  <PresentationFormat>On-screen Show (4:3)</PresentationFormat>
  <Paragraphs>176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Welcome Address</vt:lpstr>
      <vt:lpstr>PowerPoint Presentation</vt:lpstr>
      <vt:lpstr>Sezione di Genova</vt:lpstr>
      <vt:lpstr>INFN / Genova – FTE 2016</vt:lpstr>
      <vt:lpstr>Gli Esperimenti</vt:lpstr>
      <vt:lpstr>PowerPoint Presentation</vt:lpstr>
      <vt:lpstr>IN ricordo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Status of All Loaded Staves</dc:title>
  <cp:lastModifiedBy>Giovanni Darbo</cp:lastModifiedBy>
  <cp:revision>2603</cp:revision>
  <cp:lastPrinted>2016-03-26T22:39:32Z</cp:lastPrinted>
  <dcterms:created xsi:type="dcterms:W3CDTF">2015-09-07T07:00:33Z</dcterms:created>
  <dcterms:modified xsi:type="dcterms:W3CDTF">2016-03-29T21:41:53Z</dcterms:modified>
</cp:coreProperties>
</file>