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1" r:id="rId4"/>
    <p:sldId id="295" r:id="rId5"/>
    <p:sldId id="273" r:id="rId6"/>
    <p:sldId id="306" r:id="rId7"/>
    <p:sldId id="267" r:id="rId8"/>
    <p:sldId id="268" r:id="rId9"/>
    <p:sldId id="269" r:id="rId10"/>
    <p:sldId id="270" r:id="rId11"/>
    <p:sldId id="265" r:id="rId12"/>
    <p:sldId id="264" r:id="rId13"/>
    <p:sldId id="266" r:id="rId14"/>
    <p:sldId id="274" r:id="rId15"/>
    <p:sldId id="275" r:id="rId16"/>
    <p:sldId id="276" r:id="rId17"/>
    <p:sldId id="277" r:id="rId18"/>
    <p:sldId id="296" r:id="rId19"/>
    <p:sldId id="283" r:id="rId20"/>
    <p:sldId id="284" r:id="rId21"/>
    <p:sldId id="297" r:id="rId22"/>
    <p:sldId id="298" r:id="rId23"/>
    <p:sldId id="299" r:id="rId24"/>
    <p:sldId id="305" r:id="rId25"/>
    <p:sldId id="289" r:id="rId26"/>
    <p:sldId id="307" r:id="rId27"/>
    <p:sldId id="278" r:id="rId28"/>
    <p:sldId id="300" r:id="rId29"/>
    <p:sldId id="279" r:id="rId30"/>
    <p:sldId id="280" r:id="rId31"/>
    <p:sldId id="281" r:id="rId32"/>
    <p:sldId id="282" r:id="rId33"/>
    <p:sldId id="285" r:id="rId34"/>
    <p:sldId id="286" r:id="rId35"/>
    <p:sldId id="287" r:id="rId36"/>
    <p:sldId id="288" r:id="rId37"/>
    <p:sldId id="292" r:id="rId38"/>
    <p:sldId id="293" r:id="rId39"/>
    <p:sldId id="294" r:id="rId40"/>
    <p:sldId id="301" r:id="rId41"/>
    <p:sldId id="302" r:id="rId42"/>
    <p:sldId id="303" r:id="rId43"/>
    <p:sldId id="304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9DE0-C2C9-40AC-AE58-014193E532F2}" type="datetimeFigureOut">
              <a:rPr lang="en-US" smtClean="0"/>
              <a:t>09/18/2015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F86A-9ADE-450C-A3D5-9EFAD7CE7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25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9DE0-C2C9-40AC-AE58-014193E532F2}" type="datetimeFigureOut">
              <a:rPr lang="en-US" smtClean="0"/>
              <a:t>09/18/2015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F86A-9ADE-450C-A3D5-9EFAD7CE7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23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69DE0-C2C9-40AC-AE58-014193E532F2}" type="datetimeFigureOut">
              <a:rPr lang="en-US" smtClean="0"/>
              <a:t>09/18/2015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7F86A-9ADE-450C-A3D5-9EFAD7CE709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1" descr="logoinfn-piccol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858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288" y="179388"/>
            <a:ext cx="1570037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47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SPES RFQ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72200" y="5877272"/>
            <a:ext cx="2192288" cy="409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M. Comunian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710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phase space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5204763" cy="408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34744" y="2675539"/>
            <a:ext cx="3419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effectLst/>
              </a:rPr>
              <a:t>X-X'</a:t>
            </a:r>
          </a:p>
          <a:p>
            <a:r>
              <a:rPr lang="en-US" sz="1200" dirty="0" smtClean="0">
                <a:effectLst/>
              </a:rPr>
              <a:t>Emit [</a:t>
            </a:r>
            <a:r>
              <a:rPr lang="en-US" sz="1200" dirty="0" err="1" smtClean="0">
                <a:effectLst/>
              </a:rPr>
              <a:t>rms</a:t>
            </a:r>
            <a:r>
              <a:rPr lang="en-US" sz="1200" dirty="0" smtClean="0">
                <a:effectLst/>
              </a:rPr>
              <a:t>] = 0.1000 </a:t>
            </a:r>
            <a:r>
              <a:rPr lang="en-US" sz="1200" dirty="0" err="1" smtClean="0">
                <a:effectLst/>
              </a:rPr>
              <a:t>Pi.mm.mrad</a:t>
            </a:r>
            <a:r>
              <a:rPr lang="en-US" sz="1200" dirty="0" smtClean="0">
                <a:effectLst/>
              </a:rPr>
              <a:t> [ Norm. ]</a:t>
            </a:r>
          </a:p>
          <a:p>
            <a:r>
              <a:rPr lang="en-US" sz="1200" dirty="0" smtClean="0">
                <a:effectLst/>
              </a:rPr>
              <a:t>Emit [95.00%] = 0.5746 </a:t>
            </a:r>
            <a:r>
              <a:rPr lang="en-US" sz="1200" dirty="0" err="1" smtClean="0">
                <a:effectLst/>
              </a:rPr>
              <a:t>Pi.mm.mrad</a:t>
            </a:r>
            <a:r>
              <a:rPr lang="en-US" sz="1200" dirty="0" smtClean="0">
                <a:effectLst/>
              </a:rPr>
              <a:t> [ Norm. ]</a:t>
            </a:r>
          </a:p>
          <a:p>
            <a:r>
              <a:rPr lang="en-US" sz="1200" dirty="0" smtClean="0">
                <a:effectLst/>
              </a:rPr>
              <a:t>Beta = 0.0667 mm/</a:t>
            </a:r>
            <a:r>
              <a:rPr lang="en-US" sz="1200" dirty="0" err="1" smtClean="0">
                <a:effectLst/>
              </a:rPr>
              <a:t>Pi.mrad</a:t>
            </a:r>
            <a:endParaRPr lang="en-US" sz="1200" dirty="0" smtClean="0">
              <a:effectLst/>
            </a:endParaRPr>
          </a:p>
          <a:p>
            <a:r>
              <a:rPr lang="en-US" sz="1200" dirty="0" smtClean="0">
                <a:effectLst/>
              </a:rPr>
              <a:t>Alpha = 0.4121</a:t>
            </a:r>
          </a:p>
          <a:p>
            <a:r>
              <a:rPr lang="en-US" sz="1200" dirty="0" smtClean="0">
                <a:effectLst/>
              </a:rPr>
              <a:t>Y-Y'</a:t>
            </a:r>
          </a:p>
          <a:p>
            <a:r>
              <a:rPr lang="en-US" sz="1200" dirty="0" smtClean="0">
                <a:effectLst/>
              </a:rPr>
              <a:t>Emit [</a:t>
            </a:r>
            <a:r>
              <a:rPr lang="en-US" sz="1200" dirty="0" err="1" smtClean="0">
                <a:effectLst/>
              </a:rPr>
              <a:t>rms</a:t>
            </a:r>
            <a:r>
              <a:rPr lang="en-US" sz="1200" dirty="0" smtClean="0">
                <a:effectLst/>
              </a:rPr>
              <a:t>] = 0.1000 </a:t>
            </a:r>
            <a:r>
              <a:rPr lang="en-US" sz="1200" dirty="0" err="1" smtClean="0">
                <a:effectLst/>
              </a:rPr>
              <a:t>Pi.mm.mrad</a:t>
            </a:r>
            <a:r>
              <a:rPr lang="en-US" sz="1200" dirty="0" smtClean="0">
                <a:effectLst/>
              </a:rPr>
              <a:t> [ Norm. ]</a:t>
            </a:r>
          </a:p>
          <a:p>
            <a:r>
              <a:rPr lang="en-US" sz="1200" dirty="0" smtClean="0">
                <a:effectLst/>
              </a:rPr>
              <a:t>Emit [95.00%] = 0.5731 </a:t>
            </a:r>
            <a:r>
              <a:rPr lang="en-US" sz="1200" dirty="0" err="1" smtClean="0">
                <a:effectLst/>
              </a:rPr>
              <a:t>Pi.mm.mrad</a:t>
            </a:r>
            <a:r>
              <a:rPr lang="en-US" sz="1200" dirty="0" smtClean="0">
                <a:effectLst/>
              </a:rPr>
              <a:t> [ Norm. ]</a:t>
            </a:r>
          </a:p>
          <a:p>
            <a:r>
              <a:rPr lang="en-US" sz="1200" dirty="0" smtClean="0">
                <a:effectLst/>
              </a:rPr>
              <a:t>Beta = 0.0805 mm/</a:t>
            </a:r>
            <a:r>
              <a:rPr lang="en-US" sz="1200" dirty="0" err="1" smtClean="0">
                <a:effectLst/>
              </a:rPr>
              <a:t>Pi.mrad</a:t>
            </a:r>
            <a:endParaRPr lang="en-US" sz="1200" dirty="0" smtClean="0">
              <a:effectLst/>
            </a:endParaRPr>
          </a:p>
          <a:p>
            <a:r>
              <a:rPr lang="en-US" sz="1200" dirty="0" smtClean="0">
                <a:effectLst/>
              </a:rPr>
              <a:t>Alpha = 0.5639</a:t>
            </a:r>
          </a:p>
          <a:p>
            <a:r>
              <a:rPr lang="en-US" sz="1200" dirty="0" smtClean="0">
                <a:effectLst/>
              </a:rPr>
              <a:t>X-Y</a:t>
            </a:r>
          </a:p>
          <a:p>
            <a:r>
              <a:rPr lang="en-US" sz="1200" dirty="0" smtClean="0">
                <a:effectLst/>
              </a:rPr>
              <a:t>Emit [</a:t>
            </a:r>
            <a:r>
              <a:rPr lang="en-US" sz="1200" dirty="0" err="1" smtClean="0">
                <a:effectLst/>
              </a:rPr>
              <a:t>rms</a:t>
            </a:r>
            <a:r>
              <a:rPr lang="en-US" sz="1200" dirty="0" smtClean="0">
                <a:effectLst/>
              </a:rPr>
              <a:t>] = 2.0843 mm² [ Norm. ]</a:t>
            </a:r>
          </a:p>
          <a:p>
            <a:r>
              <a:rPr lang="en-US" sz="1200" dirty="0" smtClean="0">
                <a:effectLst/>
              </a:rPr>
              <a:t>Emit [95.00%] = 11.9887 mm² [ Norm. ]</a:t>
            </a:r>
          </a:p>
          <a:p>
            <a:r>
              <a:rPr lang="en-US" sz="1200" dirty="0" smtClean="0">
                <a:effectLst/>
              </a:rPr>
              <a:t>Beta = 0.9104 </a:t>
            </a:r>
          </a:p>
          <a:p>
            <a:r>
              <a:rPr lang="en-US" sz="1200" dirty="0" smtClean="0">
                <a:effectLst/>
              </a:rPr>
              <a:t>Alpha = -0.0000</a:t>
            </a:r>
          </a:p>
          <a:p>
            <a:r>
              <a:rPr lang="en-US" sz="1200" dirty="0" smtClean="0">
                <a:effectLst/>
              </a:rPr>
              <a:t>Beta = 0.003516142 Gamma = 1.000006182</a:t>
            </a:r>
          </a:p>
          <a:p>
            <a:r>
              <a:rPr lang="en-US" sz="1200" dirty="0" smtClean="0">
                <a:effectLst/>
              </a:rPr>
              <a:t>Mo = 117281.96487561 MeV</a:t>
            </a:r>
          </a:p>
          <a:p>
            <a:r>
              <a:rPr lang="en-US" sz="1200" dirty="0" smtClean="0">
                <a:effectLst/>
              </a:rPr>
              <a:t/>
            </a:r>
            <a:br>
              <a:rPr lang="en-US" sz="1200" dirty="0" smtClean="0">
                <a:effectLst/>
              </a:rPr>
            </a:br>
            <a:endParaRPr lang="en-US" sz="1200" dirty="0" smtClean="0">
              <a:effectLst/>
            </a:endParaRPr>
          </a:p>
          <a:p>
            <a:r>
              <a:rPr lang="en-US" sz="1200" dirty="0" smtClean="0">
                <a:effectLst/>
              </a:rPr>
              <a:t>4D (X-X'-Y-Y')</a:t>
            </a:r>
          </a:p>
          <a:p>
            <a:r>
              <a:rPr lang="en-US" sz="1200" dirty="0" smtClean="0">
                <a:effectLst/>
              </a:rPr>
              <a:t>E [</a:t>
            </a:r>
            <a:r>
              <a:rPr lang="en-US" sz="1200" dirty="0" err="1" smtClean="0">
                <a:effectLst/>
              </a:rPr>
              <a:t>rms</a:t>
            </a:r>
            <a:r>
              <a:rPr lang="en-US" sz="1200" dirty="0" smtClean="0">
                <a:effectLst/>
              </a:rPr>
              <a:t>] = 0.0100000033 (</a:t>
            </a:r>
            <a:r>
              <a:rPr lang="en-US" sz="1200" dirty="0" err="1" smtClean="0">
                <a:effectLst/>
              </a:rPr>
              <a:t>Pi.mm.mrad</a:t>
            </a:r>
            <a:r>
              <a:rPr lang="en-US" sz="1200" dirty="0" smtClean="0">
                <a:effectLst/>
              </a:rPr>
              <a:t>) ² [ Norm. ]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480428"/>
            <a:ext cx="67654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High B: Alfa=1      Beta=0.054 mm/</a:t>
            </a:r>
            <a:r>
              <a:rPr lang="en-US" sz="3200" dirty="0" err="1" smtClean="0">
                <a:solidFill>
                  <a:schemeClr val="bg1">
                    <a:lumMod val="75000"/>
                  </a:schemeClr>
                </a:solidFill>
              </a:rPr>
              <a:t>mrad</a:t>
            </a:r>
            <a:endParaRPr lang="en-US" sz="32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3200" dirty="0" smtClean="0"/>
              <a:t>Low B: Alfa=0.5    Beta=0.07 mm/</a:t>
            </a:r>
            <a:r>
              <a:rPr lang="en-US" sz="3200" dirty="0" err="1" smtClean="0"/>
              <a:t>mrad</a:t>
            </a:r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97987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Phase advance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96" y="4653136"/>
            <a:ext cx="8812400" cy="2097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52936"/>
            <a:ext cx="8712968" cy="17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20891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08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mittance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94399"/>
            <a:ext cx="8280920" cy="245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8424936" cy="245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193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osses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8352928" cy="245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94399"/>
            <a:ext cx="8640960" cy="245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102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Performances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8" y="980728"/>
            <a:ext cx="7183173" cy="5068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5"/>
          <p:cNvSpPr txBox="1"/>
          <p:nvPr/>
        </p:nvSpPr>
        <p:spPr>
          <a:xfrm>
            <a:off x="935031" y="6259691"/>
            <a:ext cx="6835526" cy="420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200" kern="1200" baseline="300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 baseline="300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 baseline="300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 baseline="300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 baseline="300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 baseline="300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 baseline="300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 baseline="300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 baseline="300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RFQ transmission and emittance as function of beam current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868144" y="75982"/>
            <a:ext cx="2975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distribution 6</a:t>
            </a:r>
            <a:r>
              <a:rPr lang="el-GR" dirty="0" smtClean="0"/>
              <a:t>σ</a:t>
            </a:r>
            <a:r>
              <a:rPr lang="en-US" dirty="0" smtClean="0"/>
              <a:t> gaussian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1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Performances</a:t>
            </a:r>
            <a:endParaRPr lang="en-US" dirty="0"/>
          </a:p>
        </p:txBody>
      </p:sp>
      <p:pic>
        <p:nvPicPr>
          <p:cNvPr id="4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7438427" cy="564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8144" y="75982"/>
            <a:ext cx="2975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distribution 6</a:t>
            </a:r>
            <a:r>
              <a:rPr lang="el-GR" dirty="0" smtClean="0"/>
              <a:t>σ</a:t>
            </a:r>
            <a:r>
              <a:rPr lang="en-US" dirty="0" smtClean="0"/>
              <a:t> gaussian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45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40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Performances</a:t>
            </a:r>
            <a:endParaRPr lang="en-US" dirty="0"/>
          </a:p>
        </p:txBody>
      </p:sp>
      <p:pic>
        <p:nvPicPr>
          <p:cNvPr id="4" name="Picture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7351196" cy="572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8144" y="75982"/>
            <a:ext cx="2975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distribution 6</a:t>
            </a:r>
            <a:r>
              <a:rPr lang="el-GR" dirty="0" smtClean="0"/>
              <a:t>σ</a:t>
            </a:r>
            <a:r>
              <a:rPr lang="en-US" dirty="0" smtClean="0"/>
              <a:t> gaussian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65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28" y="455199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Performances</a:t>
            </a:r>
            <a:endParaRPr lang="en-US" dirty="0"/>
          </a:p>
        </p:txBody>
      </p:sp>
      <p:pic>
        <p:nvPicPr>
          <p:cNvPr id="4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3"/>
            <a:ext cx="839018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1720" y="6237312"/>
            <a:ext cx="3336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RFQ Mass separation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947293" y="77778"/>
            <a:ext cx="2975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distribution 6</a:t>
            </a:r>
            <a:r>
              <a:rPr lang="el-GR" dirty="0" smtClean="0"/>
              <a:t>σ</a:t>
            </a:r>
            <a:r>
              <a:rPr lang="en-US" dirty="0" smtClean="0"/>
              <a:t> gaussian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24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Errors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Voltage tilt and harmonics</a:t>
            </a:r>
          </a:p>
          <a:p>
            <a:r>
              <a:rPr lang="en-US" dirty="0" smtClean="0"/>
              <a:t>Errors on electrodes shapes</a:t>
            </a:r>
          </a:p>
          <a:p>
            <a:r>
              <a:rPr lang="en-US" dirty="0" smtClean="0"/>
              <a:t>Errors on Segments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666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/>
              <a:t>E</a:t>
            </a:r>
            <a:r>
              <a:rPr lang="en-US" dirty="0" smtClean="0"/>
              <a:t>rrors study by </a:t>
            </a:r>
            <a:r>
              <a:rPr lang="en-US" dirty="0" err="1" smtClean="0"/>
              <a:t>TraceWin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604448" cy="128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419493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285" y="2276872"/>
            <a:ext cx="4510683" cy="3091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68702"/>
            <a:ext cx="6336704" cy="142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902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 boundary conditions for the design</a:t>
            </a:r>
          </a:p>
          <a:p>
            <a:r>
              <a:rPr lang="en-US" dirty="0" smtClean="0"/>
              <a:t>Main choices on the design</a:t>
            </a:r>
          </a:p>
          <a:p>
            <a:r>
              <a:rPr lang="en-US" dirty="0" smtClean="0"/>
              <a:t>RFQ generation</a:t>
            </a:r>
          </a:p>
          <a:p>
            <a:r>
              <a:rPr lang="en-US" dirty="0" smtClean="0"/>
              <a:t>Performances</a:t>
            </a:r>
          </a:p>
          <a:p>
            <a:r>
              <a:rPr lang="en-US" dirty="0" smtClean="0"/>
              <a:t>Errors Study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04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26804" y="3604774"/>
            <a:ext cx="8599144" cy="2419061"/>
            <a:chOff x="302405" y="3481522"/>
            <a:chExt cx="11465525" cy="3225413"/>
          </a:xfrm>
        </p:grpSpPr>
        <p:pic>
          <p:nvPicPr>
            <p:cNvPr id="6" name="Picture 5" descr="losses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6537" y="3481523"/>
              <a:ext cx="5821393" cy="28253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magine 32" descr="C:\Users\Principale\Desktop\SPES\ottimizzazione_e_tilt_campi_RFQ\from_tower\emittance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05" y="3481522"/>
              <a:ext cx="5585254" cy="282530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" name="Straight Connector 8"/>
            <p:cNvCxnSpPr/>
            <p:nvPr/>
          </p:nvCxnSpPr>
          <p:spPr>
            <a:xfrm flipH="1" flipV="1">
              <a:off x="1952368" y="3764692"/>
              <a:ext cx="16475" cy="226540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4658498" y="3764692"/>
              <a:ext cx="16475" cy="226540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7677667" y="3764692"/>
              <a:ext cx="8236" cy="22654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0507364" y="3764692"/>
              <a:ext cx="4117" cy="226218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553730" y="6306825"/>
              <a:ext cx="154871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50" dirty="0">
                  <a:solidFill>
                    <a:schemeClr val="accent1">
                      <a:lumMod val="75000"/>
                    </a:schemeClr>
                  </a:solidFill>
                </a:rPr>
                <a:t>Tuning range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447903" y="6306826"/>
              <a:ext cx="154871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50" dirty="0">
                  <a:solidFill>
                    <a:schemeClr val="accent1">
                      <a:lumMod val="75000"/>
                    </a:schemeClr>
                  </a:solidFill>
                </a:rPr>
                <a:t>Tuning range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22081" y="910496"/>
            <a:ext cx="7829546" cy="2146743"/>
            <a:chOff x="705874" y="499363"/>
            <a:chExt cx="10439394" cy="2862324"/>
          </a:xfrm>
        </p:grpSpPr>
        <p:pic>
          <p:nvPicPr>
            <p:cNvPr id="4" name="Immagine 7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874" y="598216"/>
              <a:ext cx="4570199" cy="2363361"/>
            </a:xfrm>
            <a:prstGeom prst="rect">
              <a:avLst/>
            </a:prstGeom>
            <a:noFill/>
          </p:spPr>
        </p:pic>
        <p:pic>
          <p:nvPicPr>
            <p:cNvPr id="5" name="Immagine 23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5069" y="499363"/>
              <a:ext cx="4570199" cy="2462214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930874" y="598216"/>
              <a:ext cx="1408672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50" dirty="0"/>
                <a:t>Voltage [V]</a:t>
              </a:r>
            </a:p>
            <a:p>
              <a:r>
                <a:rPr lang="en-GB" sz="1350" dirty="0"/>
                <a:t>(cell voltage)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07426" y="499363"/>
              <a:ext cx="1791732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50" dirty="0"/>
                <a:t>Vane voltage [V]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596184" y="2961578"/>
              <a:ext cx="91440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50" dirty="0"/>
                <a:t>z[m]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37833" y="2927524"/>
              <a:ext cx="91440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50" dirty="0"/>
                <a:t>z[m]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45052" y="2957094"/>
            <a:ext cx="855087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Input beam used derives from the front to end MRMS simulation: it includes residual dipoles aberration which consist in a deformed phase space.  </a:t>
            </a:r>
          </a:p>
          <a:p>
            <a:r>
              <a:rPr lang="en-GB" sz="1350" dirty="0"/>
              <a:t>The voltage has been changed on the .vane file of </a:t>
            </a:r>
            <a:r>
              <a:rPr lang="en-GB" sz="1350" dirty="0" err="1"/>
              <a:t>Toutatis</a:t>
            </a:r>
            <a:r>
              <a:rPr lang="en-GB" sz="1350" dirty="0"/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38646" y="2056349"/>
            <a:ext cx="5313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srgbClr val="FF0000"/>
                </a:solidFill>
              </a:rPr>
              <a:t>TILT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64179" y="2081557"/>
            <a:ext cx="12974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srgbClr val="FF0000"/>
                </a:solidFill>
              </a:rPr>
              <a:t>1⁰ harmonic contamination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94420" y="4416926"/>
            <a:ext cx="16805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Relative longitudinal emittance growth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58250" y="3800259"/>
            <a:ext cx="168051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Relative loss growth</a:t>
            </a:r>
          </a:p>
        </p:txBody>
      </p:sp>
    </p:spTree>
    <p:extLst>
      <p:ext uri="{BB962C8B-B14F-4D97-AF65-F5344CB8AC3E}">
        <p14:creationId xmlns:p14="http://schemas.microsoft.com/office/powerpoint/2010/main" val="3414644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smtClean="0"/>
              <a:t>Electrodes Displacement Errors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24744"/>
            <a:ext cx="6502368" cy="40275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4947711"/>
            <a:ext cx="2314600" cy="16556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923" y="5445224"/>
            <a:ext cx="54944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RFQ can handles errors displacements of +/- 0.2 mm</a:t>
            </a:r>
          </a:p>
          <a:p>
            <a:r>
              <a:rPr lang="en-US" dirty="0" smtClean="0"/>
              <a:t>Statistical runs of 1000 cases with emittance growth </a:t>
            </a:r>
          </a:p>
          <a:p>
            <a:r>
              <a:rPr lang="en-US" dirty="0" smtClean="0"/>
              <a:t>and losses respect to the nominal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864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>R0 displacement cell by cell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38406"/>
            <a:ext cx="6488160" cy="40187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365" y="5157192"/>
            <a:ext cx="2438400" cy="1447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634" y="5175010"/>
            <a:ext cx="55258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RFQ can handles R0 errors cell by cell of +/- 0.05 mm</a:t>
            </a:r>
          </a:p>
          <a:p>
            <a:r>
              <a:rPr lang="en-US" dirty="0" smtClean="0"/>
              <a:t>Statistical runs of 1000 cases with emittance growth </a:t>
            </a:r>
          </a:p>
          <a:p>
            <a:r>
              <a:rPr lang="en-US" dirty="0" smtClean="0"/>
              <a:t>and losses respect to the nominal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150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Segment by segment displacement errors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17638"/>
            <a:ext cx="5105400" cy="3162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284" y="5013176"/>
            <a:ext cx="63920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RFQ can handles R0 errors segment by segment of +/- 0.1 mm</a:t>
            </a:r>
          </a:p>
          <a:p>
            <a:r>
              <a:rPr lang="en-US" dirty="0" smtClean="0"/>
              <a:t>Statistical runs of 1000 cases with emittance growth </a:t>
            </a:r>
          </a:p>
          <a:p>
            <a:r>
              <a:rPr lang="en-US" dirty="0" smtClean="0"/>
              <a:t>and losses respect to the nominal case</a:t>
            </a:r>
          </a:p>
          <a:p>
            <a:r>
              <a:rPr lang="en-US" dirty="0" smtClean="0"/>
              <a:t>Segment length of about 1.1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046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66" y="1372422"/>
            <a:ext cx="8830063" cy="516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52"/>
            <a:ext cx="8229600" cy="6653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Transport Line to SPES RFQ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36736" y="4994599"/>
            <a:ext cx="987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1+ Stable Source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9712" y="3943836"/>
            <a:ext cx="2406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Magnetic Line with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Magnets and Solenoids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35306" y="6093696"/>
            <a:ext cx="136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Tape System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08768" y="6165304"/>
            <a:ext cx="1582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ECR ion source</a:t>
            </a:r>
          </a:p>
        </p:txBody>
      </p:sp>
      <p:cxnSp>
        <p:nvCxnSpPr>
          <p:cNvPr id="10" name="Straight Arrow Connector 9"/>
          <p:cNvCxnSpPr>
            <a:stCxn id="9" idx="0"/>
          </p:cNvCxnSpPr>
          <p:nvPr/>
        </p:nvCxnSpPr>
        <p:spPr>
          <a:xfrm flipV="1">
            <a:off x="4699882" y="5670540"/>
            <a:ext cx="1096255" cy="494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99592" y="5301208"/>
            <a:ext cx="577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RFQ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00195" y="1132414"/>
            <a:ext cx="1669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Mass Separator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098251" y="4082321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CB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08" y="917432"/>
            <a:ext cx="4901088" cy="300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2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26" descr="C:\Users\Principale\AppData\Local\Microsoft\Windows\INetCache\Content.Word\error_behaviour_energy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8051" y="830786"/>
            <a:ext cx="4240272" cy="1839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magine 25" descr="C:\Users\Principale\AppData\Local\Microsoft\Windows\INetCache\Content.Word\error_behaviour_2_grad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8591" y="2676570"/>
            <a:ext cx="4089732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5" name="Picture 3" descr="error_behaviour_1_d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0650" y="4711517"/>
            <a:ext cx="4593357" cy="211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5576" y="158357"/>
            <a:ext cx="6480720" cy="70609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Beam Optics of Transport line from CB via RFQ with static errors study</a:t>
            </a:r>
            <a:endParaRPr lang="en-US" sz="3200" b="1" dirty="0"/>
          </a:p>
        </p:txBody>
      </p:sp>
      <p:sp>
        <p:nvSpPr>
          <p:cNvPr id="12" name="Rectangle 11"/>
          <p:cNvSpPr/>
          <p:nvPr/>
        </p:nvSpPr>
        <p:spPr>
          <a:xfrm>
            <a:off x="5436099" y="3461644"/>
            <a:ext cx="1530227" cy="259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300"/>
              </a:lnSpc>
              <a:spcBef>
                <a:spcPts val="600"/>
              </a:spcBef>
              <a:spcAft>
                <a:spcPts val="200"/>
              </a:spcAft>
              <a:tabLst>
                <a:tab pos="914400" algn="l"/>
                <a:tab pos="4514850" algn="r"/>
                <a:tab pos="6057900" algn="r"/>
                <a:tab pos="6222365" algn="l"/>
              </a:tabLst>
            </a:pPr>
            <a:r>
              <a:rPr lang="it-IT" dirty="0" smtClean="0"/>
              <a:t>Gradient error</a:t>
            </a:r>
            <a:endParaRPr lang="en-US" dirty="0">
              <a:latin typeface="Garamond"/>
              <a:ea typeface="Times New Roman"/>
              <a:cs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68147" y="1526626"/>
            <a:ext cx="2513893" cy="259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300"/>
              </a:lnSpc>
              <a:spcBef>
                <a:spcPts val="600"/>
              </a:spcBef>
              <a:spcAft>
                <a:spcPts val="200"/>
              </a:spcAft>
              <a:tabLst>
                <a:tab pos="914400" algn="l"/>
                <a:tab pos="4514850" algn="r"/>
                <a:tab pos="6057900" algn="r"/>
                <a:tab pos="6222365" algn="l"/>
              </a:tabLst>
            </a:pPr>
            <a:r>
              <a:rPr lang="it-IT" dirty="0" smtClean="0"/>
              <a:t>Input beam energy input</a:t>
            </a:r>
            <a:endParaRPr lang="en-US" dirty="0">
              <a:latin typeface="Garamond"/>
              <a:ea typeface="Times New Roman"/>
              <a:cs typeface="Times New Rom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32290" y="5409271"/>
            <a:ext cx="2088232" cy="25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  <a:spcBef>
                <a:spcPts val="600"/>
              </a:spcBef>
              <a:spcAft>
                <a:spcPts val="200"/>
              </a:spcAft>
              <a:tabLst>
                <a:tab pos="914400" algn="l"/>
                <a:tab pos="4514850" algn="r"/>
                <a:tab pos="6057900" algn="r"/>
                <a:tab pos="6222365" algn="l"/>
              </a:tabLst>
            </a:pPr>
            <a:r>
              <a:rPr lang="it-IT" dirty="0" smtClean="0"/>
              <a:t>Quadrupoles Tilt</a:t>
            </a:r>
            <a:endParaRPr lang="en-US" dirty="0">
              <a:latin typeface="Garamond"/>
              <a:ea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3313" y="6093310"/>
            <a:ext cx="4348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With this set of Errors we get an average of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7.4% of losses </a:t>
            </a:r>
            <a:r>
              <a:rPr lang="en-US" b="1" dirty="0">
                <a:solidFill>
                  <a:srgbClr val="FF0000"/>
                </a:solidFill>
              </a:rPr>
              <a:t>o</a:t>
            </a:r>
            <a:r>
              <a:rPr lang="en-US" b="1" dirty="0" smtClean="0">
                <a:solidFill>
                  <a:srgbClr val="FF0000"/>
                </a:solidFill>
              </a:rPr>
              <a:t>ut of RFQ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5" name="Picture 9" descr="C:\Users\Luca\Downloads\final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84" y="3766840"/>
            <a:ext cx="4211960" cy="237904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" name="Table 5"/>
          <p:cNvGraphicFramePr>
            <a:graphicFrameLocks noGrp="1"/>
          </p:cNvGraphicFramePr>
          <p:nvPr>
            <p:extLst/>
          </p:nvPr>
        </p:nvGraphicFramePr>
        <p:xfrm>
          <a:off x="113313" y="980728"/>
          <a:ext cx="4348819" cy="1259682"/>
        </p:xfrm>
        <a:graphic>
          <a:graphicData uri="http://schemas.openxmlformats.org/drawingml/2006/table">
            <a:tbl>
              <a:tblPr firstRow="1" firstCol="1" bandRow="1"/>
              <a:tblGrid>
                <a:gridCol w="2175764"/>
                <a:gridCol w="2173055"/>
              </a:tblGrid>
              <a:tr h="20505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tabLst>
                          <a:tab pos="914400" algn="l"/>
                          <a:tab pos="4514850" algn="r"/>
                          <a:tab pos="6057900" algn="r"/>
                          <a:tab pos="6222365" algn="l"/>
                        </a:tabLst>
                      </a:pPr>
                      <a:r>
                        <a:rPr lang="it-IT" sz="1200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Quadrupoles errors</a:t>
                      </a:r>
                      <a:endParaRPr lang="en-GB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tabLst>
                          <a:tab pos="914400" algn="l"/>
                          <a:tab pos="4514850" algn="r"/>
                          <a:tab pos="6057900" algn="r"/>
                          <a:tab pos="6222365" algn="l"/>
                        </a:tabLst>
                      </a:pPr>
                      <a:r>
                        <a:rPr lang="it-IT" sz="1200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Sensibility required</a:t>
                      </a:r>
                      <a:endParaRPr lang="en-GB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3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tabLst>
                          <a:tab pos="914400" algn="l"/>
                          <a:tab pos="4514850" algn="r"/>
                          <a:tab pos="6057900" algn="r"/>
                          <a:tab pos="6222365" algn="l"/>
                        </a:tabLst>
                      </a:pPr>
                      <a:r>
                        <a:rPr lang="it-IT" sz="1200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Misalignment</a:t>
                      </a:r>
                      <a:endParaRPr lang="en-GB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tabLst>
                          <a:tab pos="914400" algn="l"/>
                          <a:tab pos="4514850" algn="r"/>
                          <a:tab pos="6057900" algn="r"/>
                          <a:tab pos="6222365" algn="l"/>
                        </a:tabLst>
                      </a:pPr>
                      <a:r>
                        <a:rPr lang="en-GB" sz="1200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 mm</a:t>
                      </a:r>
                      <a:endParaRPr lang="en-GB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5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tabLst>
                          <a:tab pos="914400" algn="l"/>
                          <a:tab pos="4514850" algn="r"/>
                          <a:tab pos="6057900" algn="r"/>
                          <a:tab pos="6222365" algn="l"/>
                        </a:tabLst>
                      </a:pPr>
                      <a:r>
                        <a:rPr lang="it-IT" sz="1200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Tilt</a:t>
                      </a:r>
                      <a:endParaRPr lang="en-GB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tabLst>
                          <a:tab pos="914400" algn="l"/>
                          <a:tab pos="4514850" algn="r"/>
                          <a:tab pos="6057900" algn="r"/>
                          <a:tab pos="6222365" algn="l"/>
                        </a:tabLst>
                      </a:pPr>
                      <a:r>
                        <a:rPr lang="it-IT" sz="12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0.15</a:t>
                      </a:r>
                      <a:endParaRPr lang="en-GB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5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tabLst>
                          <a:tab pos="914400" algn="l"/>
                          <a:tab pos="4514850" algn="r"/>
                          <a:tab pos="6057900" algn="r"/>
                          <a:tab pos="6222365" algn="l"/>
                        </a:tabLst>
                      </a:pPr>
                      <a:r>
                        <a:rPr lang="it-IT" sz="1200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Gradient error</a:t>
                      </a:r>
                      <a:endParaRPr lang="en-GB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tabLst>
                          <a:tab pos="914400" algn="l"/>
                          <a:tab pos="4514850" algn="r"/>
                          <a:tab pos="6057900" algn="r"/>
                          <a:tab pos="6222365" algn="l"/>
                        </a:tabLst>
                      </a:pPr>
                      <a:r>
                        <a:rPr lang="it-IT" sz="12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0.3%</a:t>
                      </a:r>
                      <a:endParaRPr lang="en-GB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5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tabLst>
                          <a:tab pos="914400" algn="l"/>
                          <a:tab pos="4514850" algn="r"/>
                          <a:tab pos="6057900" algn="r"/>
                          <a:tab pos="6222365" algn="l"/>
                        </a:tabLst>
                      </a:pPr>
                      <a:r>
                        <a:rPr lang="it-IT" sz="1200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Dipoles gradient error</a:t>
                      </a:r>
                      <a:endParaRPr lang="en-GB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tabLst>
                          <a:tab pos="914400" algn="l"/>
                          <a:tab pos="4514850" algn="r"/>
                          <a:tab pos="6057900" algn="r"/>
                          <a:tab pos="6222365" algn="l"/>
                        </a:tabLst>
                      </a:pPr>
                      <a:r>
                        <a:rPr lang="it-IT" sz="12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0.02%</a:t>
                      </a:r>
                      <a:endParaRPr lang="en-GB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5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tabLst>
                          <a:tab pos="914400" algn="l"/>
                          <a:tab pos="4514850" algn="r"/>
                          <a:tab pos="6057900" algn="r"/>
                          <a:tab pos="6222365" algn="l"/>
                        </a:tabLst>
                      </a:pPr>
                      <a:r>
                        <a:rPr lang="it-IT" sz="1200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Multipolar</a:t>
                      </a:r>
                      <a:r>
                        <a:rPr lang="it-IT" sz="1200" baseline="0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component</a:t>
                      </a:r>
                      <a:endParaRPr lang="en-GB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tabLst>
                          <a:tab pos="914400" algn="l"/>
                          <a:tab pos="4514850" algn="r"/>
                          <a:tab pos="6057900" algn="r"/>
                          <a:tab pos="6222365" algn="l"/>
                        </a:tabLst>
                      </a:pPr>
                      <a:r>
                        <a:rPr lang="en-US" sz="12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0.6%</a:t>
                      </a:r>
                      <a:endParaRPr lang="en-GB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le 7"/>
          <p:cNvGraphicFramePr>
            <a:graphicFrameLocks noGrp="1"/>
          </p:cNvGraphicFramePr>
          <p:nvPr>
            <p:extLst/>
          </p:nvPr>
        </p:nvGraphicFramePr>
        <p:xfrm>
          <a:off x="113313" y="2492422"/>
          <a:ext cx="4437338" cy="1063566"/>
        </p:xfrm>
        <a:graphic>
          <a:graphicData uri="http://schemas.openxmlformats.org/drawingml/2006/table">
            <a:tbl>
              <a:tblPr firstRow="1" firstCol="1" bandRow="1"/>
              <a:tblGrid>
                <a:gridCol w="2514471"/>
                <a:gridCol w="1922867"/>
              </a:tblGrid>
              <a:tr h="210348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tabLst>
                          <a:tab pos="914400" algn="l"/>
                          <a:tab pos="4514850" algn="r"/>
                          <a:tab pos="6057900" algn="r"/>
                          <a:tab pos="6222365" algn="l"/>
                        </a:tabLst>
                      </a:pPr>
                      <a:r>
                        <a:rPr lang="it-IT" sz="1200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Input</a:t>
                      </a:r>
                      <a:r>
                        <a:rPr lang="it-IT" sz="1200" baseline="0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beam error</a:t>
                      </a:r>
                      <a:endParaRPr lang="en-GB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tabLst>
                          <a:tab pos="914400" algn="l"/>
                          <a:tab pos="4514850" algn="r"/>
                          <a:tab pos="6057900" algn="r"/>
                          <a:tab pos="6222365" algn="l"/>
                        </a:tabLst>
                      </a:pPr>
                      <a:r>
                        <a:rPr lang="en-US" sz="1200" noProof="0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Applied</a:t>
                      </a:r>
                      <a:r>
                        <a:rPr lang="it-IT" sz="1200" baseline="0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noProof="0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errors</a:t>
                      </a:r>
                      <a:endParaRPr lang="en-US" sz="1200" noProof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174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tabLst>
                          <a:tab pos="914400" algn="l"/>
                          <a:tab pos="4514850" algn="r"/>
                          <a:tab pos="6057900" algn="r"/>
                          <a:tab pos="6222365" algn="l"/>
                        </a:tabLst>
                      </a:pPr>
                      <a:r>
                        <a:rPr lang="it-IT" sz="12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Mismatch</a:t>
                      </a:r>
                      <a:endParaRPr lang="en-GB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tabLst>
                          <a:tab pos="914400" algn="l"/>
                          <a:tab pos="4514850" algn="r"/>
                          <a:tab pos="6057900" algn="r"/>
                          <a:tab pos="6222365" algn="l"/>
                        </a:tabLst>
                      </a:pPr>
                      <a:r>
                        <a:rPr lang="en-GB" sz="1200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GB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48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tabLst>
                          <a:tab pos="914400" algn="l"/>
                          <a:tab pos="4514850" algn="r"/>
                          <a:tab pos="6057900" algn="r"/>
                          <a:tab pos="6222365" algn="l"/>
                        </a:tabLst>
                      </a:pPr>
                      <a:r>
                        <a:rPr lang="it-IT" sz="1200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Kinetic energy offset</a:t>
                      </a:r>
                      <a:endParaRPr lang="en-GB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tabLst>
                          <a:tab pos="914400" algn="l"/>
                          <a:tab pos="4514850" algn="r"/>
                          <a:tab pos="6057900" algn="r"/>
                          <a:tab pos="6222365" algn="l"/>
                        </a:tabLst>
                      </a:pPr>
                      <a:r>
                        <a:rPr lang="it-IT" sz="1200" b="0" dirty="0">
                          <a:solidFill>
                            <a:srgbClr val="333333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0.1‰</a:t>
                      </a:r>
                      <a:endParaRPr lang="en-GB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48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tabLst>
                          <a:tab pos="914400" algn="l"/>
                          <a:tab pos="4514850" algn="r"/>
                          <a:tab pos="6057900" algn="r"/>
                          <a:tab pos="6222365" algn="l"/>
                        </a:tabLst>
                      </a:pPr>
                      <a:r>
                        <a:rPr lang="it-IT" sz="1200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X’</a:t>
                      </a:r>
                      <a:endParaRPr lang="en-GB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tabLst>
                          <a:tab pos="914400" algn="l"/>
                          <a:tab pos="4514850" algn="r"/>
                          <a:tab pos="6057900" algn="r"/>
                          <a:tab pos="6222365" algn="l"/>
                        </a:tabLst>
                      </a:pPr>
                      <a:r>
                        <a:rPr lang="it-IT" sz="1200" b="0" dirty="0" smtClean="0">
                          <a:solidFill>
                            <a:srgbClr val="333333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it-IT" sz="1200" b="0" dirty="0">
                          <a:solidFill>
                            <a:srgbClr val="333333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mrad</a:t>
                      </a:r>
                      <a:endParaRPr lang="en-GB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48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tabLst>
                          <a:tab pos="914400" algn="l"/>
                          <a:tab pos="4514850" algn="r"/>
                          <a:tab pos="6057900" algn="r"/>
                          <a:tab pos="6222365" algn="l"/>
                        </a:tabLst>
                      </a:pPr>
                      <a:r>
                        <a:rPr lang="it-IT" sz="1200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tabLst>
                          <a:tab pos="914400" algn="l"/>
                          <a:tab pos="4514850" algn="r"/>
                          <a:tab pos="6057900" algn="r"/>
                          <a:tab pos="6222365" algn="l"/>
                        </a:tabLst>
                      </a:pPr>
                      <a:r>
                        <a:rPr lang="it-IT" sz="1200" b="0" dirty="0">
                          <a:solidFill>
                            <a:srgbClr val="333333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mm</a:t>
                      </a:r>
                      <a:endParaRPr lang="en-GB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73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628" y="1106742"/>
            <a:ext cx="6172200" cy="857250"/>
          </a:xfrm>
        </p:spPr>
        <p:txBody>
          <a:bodyPr>
            <a:normAutofit/>
          </a:bodyPr>
          <a:lstStyle/>
          <a:p>
            <a:r>
              <a:rPr lang="en-GB" sz="2700" dirty="0"/>
              <a:t>Total errors effect on the SPES RFQ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720" y="1718092"/>
            <a:ext cx="8780580" cy="3394472"/>
          </a:xfrm>
        </p:spPr>
        <p:txBody>
          <a:bodyPr>
            <a:normAutofit/>
          </a:bodyPr>
          <a:lstStyle/>
          <a:p>
            <a:r>
              <a:rPr lang="en-GB" sz="1500" dirty="0"/>
              <a:t>Input beam comes from the MRMS. </a:t>
            </a:r>
          </a:p>
          <a:p>
            <a:r>
              <a:rPr lang="en-GB" sz="1500" dirty="0"/>
              <a:t>100 cases. Comparison between the nominal losses and long. Emittance.</a:t>
            </a:r>
          </a:p>
        </p:txBody>
      </p:sp>
      <p:graphicFrame>
        <p:nvGraphicFramePr>
          <p:cNvPr id="4" name="Table 5"/>
          <p:cNvGraphicFramePr>
            <a:graphicFrameLocks noGrp="1"/>
          </p:cNvGraphicFramePr>
          <p:nvPr>
            <p:extLst/>
          </p:nvPr>
        </p:nvGraphicFramePr>
        <p:xfrm>
          <a:off x="5463939" y="2337135"/>
          <a:ext cx="3261614" cy="1001324"/>
        </p:xfrm>
        <a:graphic>
          <a:graphicData uri="http://schemas.openxmlformats.org/drawingml/2006/table">
            <a:tbl>
              <a:tblPr firstRow="1" firstCol="1" bandRow="1"/>
              <a:tblGrid>
                <a:gridCol w="1631823"/>
                <a:gridCol w="1629791"/>
              </a:tblGrid>
              <a:tr h="153788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tabLst>
                          <a:tab pos="914400" algn="l"/>
                          <a:tab pos="4514850" algn="r"/>
                          <a:tab pos="6057900" algn="r"/>
                          <a:tab pos="6222365" algn="l"/>
                        </a:tabLst>
                      </a:pPr>
                      <a:r>
                        <a:rPr lang="it-IT" sz="900" dirty="0" err="1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Error</a:t>
                      </a:r>
                      <a:r>
                        <a:rPr lang="it-IT" sz="900" baseline="0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900" baseline="0" dirty="0" err="1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type</a:t>
                      </a:r>
                      <a:endParaRPr lang="en-GB" sz="9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tabLst>
                          <a:tab pos="914400" algn="l"/>
                          <a:tab pos="4514850" algn="r"/>
                          <a:tab pos="6057900" algn="r"/>
                          <a:tab pos="6222365" algn="l"/>
                        </a:tabLst>
                      </a:pPr>
                      <a:r>
                        <a:rPr lang="it-IT" sz="900" dirty="0" err="1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Interval</a:t>
                      </a:r>
                      <a:r>
                        <a:rPr lang="it-IT" sz="900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900" dirty="0" err="1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error</a:t>
                      </a:r>
                      <a:r>
                        <a:rPr lang="it-IT" sz="900" baseline="0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900" baseline="0" dirty="0" err="1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applied</a:t>
                      </a:r>
                      <a:endParaRPr lang="en-GB" sz="9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24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tabLst>
                          <a:tab pos="914400" algn="l"/>
                          <a:tab pos="4514850" algn="r"/>
                          <a:tab pos="6057900" algn="r"/>
                          <a:tab pos="6222365" algn="l"/>
                        </a:tabLst>
                      </a:pPr>
                      <a:r>
                        <a:rPr lang="it-IT" sz="900" dirty="0" err="1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Segment</a:t>
                      </a:r>
                      <a:r>
                        <a:rPr lang="it-IT" sz="900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900" dirty="0" err="1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displacement</a:t>
                      </a:r>
                      <a:endParaRPr lang="en-GB" sz="9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tabLst>
                          <a:tab pos="914400" algn="l"/>
                          <a:tab pos="4514850" algn="r"/>
                          <a:tab pos="6057900" algn="r"/>
                          <a:tab pos="6222365" algn="l"/>
                        </a:tabLst>
                      </a:pPr>
                      <a:r>
                        <a:rPr lang="en-GB" sz="900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+-0.1 mm</a:t>
                      </a:r>
                      <a:endParaRPr lang="en-GB" sz="9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788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tabLst>
                          <a:tab pos="914400" algn="l"/>
                          <a:tab pos="4514850" algn="r"/>
                          <a:tab pos="6057900" algn="r"/>
                          <a:tab pos="6222365" algn="l"/>
                        </a:tabLst>
                      </a:pPr>
                      <a:r>
                        <a:rPr lang="it-IT" sz="900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R0</a:t>
                      </a:r>
                      <a:endParaRPr lang="en-GB" sz="9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tabLst>
                          <a:tab pos="914400" algn="l"/>
                          <a:tab pos="4514850" algn="r"/>
                          <a:tab pos="6057900" algn="r"/>
                          <a:tab pos="6222365" algn="l"/>
                        </a:tabLst>
                      </a:pPr>
                      <a:r>
                        <a:rPr lang="en-GB" sz="900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+-0.050 mm </a:t>
                      </a:r>
                      <a:endParaRPr lang="en-GB" sz="9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788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tabLst>
                          <a:tab pos="914400" algn="l"/>
                          <a:tab pos="4514850" algn="r"/>
                          <a:tab pos="6057900" algn="r"/>
                          <a:tab pos="6222365" algn="l"/>
                        </a:tabLst>
                      </a:pPr>
                      <a:r>
                        <a:rPr lang="it-IT" sz="900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Voltage </a:t>
                      </a:r>
                      <a:r>
                        <a:rPr lang="it-IT" sz="900" dirty="0" err="1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profile</a:t>
                      </a:r>
                      <a:r>
                        <a:rPr lang="it-IT" sz="900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(tilt)</a:t>
                      </a:r>
                      <a:endParaRPr lang="en-GB" sz="9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tabLst>
                          <a:tab pos="914400" algn="l"/>
                          <a:tab pos="4514850" algn="r"/>
                          <a:tab pos="6057900" algn="r"/>
                          <a:tab pos="6222365" algn="l"/>
                        </a:tabLst>
                      </a:pPr>
                      <a:r>
                        <a:rPr lang="it-IT" sz="900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+-3</a:t>
                      </a:r>
                      <a:r>
                        <a:rPr lang="it-IT" sz="9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GB" sz="9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788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tabLst>
                          <a:tab pos="914400" algn="l"/>
                          <a:tab pos="4514850" algn="r"/>
                          <a:tab pos="6057900" algn="r"/>
                          <a:tab pos="6222365" algn="l"/>
                        </a:tabLst>
                      </a:pPr>
                      <a:r>
                        <a:rPr lang="it-IT" sz="900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rho</a:t>
                      </a:r>
                      <a:endParaRPr lang="en-GB" sz="9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tabLst>
                          <a:tab pos="914400" algn="l"/>
                          <a:tab pos="4514850" algn="r"/>
                          <a:tab pos="6057900" algn="r"/>
                          <a:tab pos="6222365" algn="l"/>
                        </a:tabLst>
                      </a:pPr>
                      <a:r>
                        <a:rPr lang="en-GB" sz="900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+-0.020</a:t>
                      </a:r>
                      <a:r>
                        <a:rPr lang="en-GB" sz="900" baseline="0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mm </a:t>
                      </a:r>
                      <a:endParaRPr lang="en-GB" sz="9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788"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tabLst>
                          <a:tab pos="914400" algn="l"/>
                          <a:tab pos="4514850" algn="r"/>
                          <a:tab pos="6057900" algn="r"/>
                          <a:tab pos="6222365" algn="l"/>
                        </a:tabLst>
                      </a:pPr>
                      <a:endParaRPr lang="en-GB" sz="9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tabLst>
                          <a:tab pos="914400" algn="l"/>
                          <a:tab pos="4514850" algn="r"/>
                          <a:tab pos="6057900" algn="r"/>
                          <a:tab pos="6222365" algn="l"/>
                        </a:tabLst>
                      </a:pPr>
                      <a:endParaRPr lang="en-GB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33" y="2678659"/>
            <a:ext cx="5304806" cy="2597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939" y="3445423"/>
            <a:ext cx="2656937" cy="25553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20876" y="3655039"/>
            <a:ext cx="9973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Input beam</a:t>
            </a:r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2013552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Beam dynamics fully defined.</a:t>
            </a:r>
          </a:p>
          <a:p>
            <a:r>
              <a:rPr lang="en-US" dirty="0" smtClean="0"/>
              <a:t>Errors Study performed.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46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36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ALPI Cavity TTF </a:t>
            </a:r>
            <a:endParaRPr lang="en-US" dirty="0"/>
          </a:p>
        </p:txBody>
      </p:sp>
      <p:pic>
        <p:nvPicPr>
          <p:cNvPr id="4" name="Immagine 67" descr="C:\Users\antonio\AppData\Local\Temp\TTF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208912" cy="54395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033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“Good” transmission i.e. an internal bunching.</a:t>
            </a:r>
          </a:p>
          <a:p>
            <a:r>
              <a:rPr lang="en-US" dirty="0" smtClean="0"/>
              <a:t>“Low” longitudinal emittance.</a:t>
            </a:r>
          </a:p>
          <a:p>
            <a:r>
              <a:rPr lang="en-US" dirty="0" smtClean="0"/>
              <a:t>Input energy of 5.7 </a:t>
            </a:r>
            <a:r>
              <a:rPr lang="en-US" dirty="0" err="1" smtClean="0"/>
              <a:t>keV</a:t>
            </a:r>
            <a:r>
              <a:rPr lang="en-US" dirty="0" smtClean="0"/>
              <a:t>/u to get more cells at low energy i.e. low output longitudinal emittance.</a:t>
            </a:r>
          </a:p>
          <a:p>
            <a:r>
              <a:rPr lang="en-US" dirty="0" smtClean="0"/>
              <a:t>Output energy of 727 </a:t>
            </a:r>
            <a:r>
              <a:rPr lang="en-US" dirty="0" err="1" smtClean="0"/>
              <a:t>keV</a:t>
            </a:r>
            <a:r>
              <a:rPr lang="en-US" dirty="0" smtClean="0"/>
              <a:t>/u to better inject on the ALPI linac.</a:t>
            </a:r>
          </a:p>
          <a:p>
            <a:r>
              <a:rPr lang="en-US" dirty="0" smtClean="0"/>
              <a:t>Frequency of 80 MHz to match the ALPI QWR.</a:t>
            </a:r>
          </a:p>
          <a:p>
            <a:r>
              <a:rPr lang="en-US" dirty="0"/>
              <a:t>L</a:t>
            </a:r>
            <a:r>
              <a:rPr lang="en-US" dirty="0" smtClean="0"/>
              <a:t>ow RF power consumption.</a:t>
            </a:r>
          </a:p>
          <a:p>
            <a:r>
              <a:rPr lang="en-US" dirty="0" smtClean="0"/>
              <a:t>A/q=7. (132Sn19+).</a:t>
            </a:r>
          </a:p>
          <a:p>
            <a:r>
              <a:rPr lang="en-US" dirty="0" smtClean="0"/>
              <a:t>Current range up to 100 </a:t>
            </a:r>
            <a:r>
              <a:rPr lang="en-US" dirty="0" err="1"/>
              <a:t>u</a:t>
            </a:r>
            <a:r>
              <a:rPr lang="en-US" dirty="0" err="1" smtClean="0"/>
              <a:t>A</a:t>
            </a:r>
            <a:r>
              <a:rPr lang="en-US" dirty="0" smtClean="0"/>
              <a:t>.</a:t>
            </a:r>
          </a:p>
          <a:p>
            <a:r>
              <a:rPr lang="en-US" dirty="0" smtClean="0"/>
              <a:t>RMS Input emittance of 0.1 </a:t>
            </a:r>
            <a:r>
              <a:rPr lang="en-US" dirty="0" err="1" smtClean="0"/>
              <a:t>mmmrad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4902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QWR Deflection [</a:t>
            </a:r>
            <a:r>
              <a:rPr lang="en-US" dirty="0" err="1" smtClean="0"/>
              <a:t>mrad</a:t>
            </a:r>
            <a:r>
              <a:rPr lang="en-US" dirty="0" smtClean="0"/>
              <a:t>] on Y axe</a:t>
            </a:r>
            <a:br>
              <a:rPr lang="en-US" dirty="0" smtClean="0"/>
            </a:br>
            <a:r>
              <a:rPr lang="en-US" dirty="0" smtClean="0"/>
              <a:t>(Proton 1 MV/m </a:t>
            </a:r>
            <a:r>
              <a:rPr lang="en-US" dirty="0" err="1"/>
              <a:t>ϕ</a:t>
            </a:r>
            <a:r>
              <a:rPr lang="en-US" dirty="0" err="1" smtClean="0"/>
              <a:t>s</a:t>
            </a:r>
            <a:r>
              <a:rPr lang="en-US" dirty="0" smtClean="0"/>
              <a:t>=-20)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7722928" cy="51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797194"/>
            <a:ext cx="4176464" cy="51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11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QWR deflection off- Y axe</a:t>
            </a:r>
            <a:br>
              <a:rPr lang="en-US" dirty="0" smtClean="0"/>
            </a:br>
            <a:r>
              <a:rPr lang="en-US" dirty="0" smtClean="0"/>
              <a:t>(Proton 1 MV/m </a:t>
            </a:r>
            <a:r>
              <a:rPr lang="en-US" dirty="0" err="1" smtClean="0"/>
              <a:t>ϕs</a:t>
            </a:r>
            <a:r>
              <a:rPr lang="en-US" dirty="0" smtClean="0"/>
              <a:t>=-20)</a:t>
            </a:r>
            <a:endParaRPr lang="en-US" dirty="0"/>
          </a:p>
        </p:txBody>
      </p:sp>
      <p:pic>
        <p:nvPicPr>
          <p:cNvPr id="4" name="Immagine 100" descr="C:\Users\antonio\AppData\Local\Temp\DYp_DY-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712968" cy="49801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133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QWR0047 deflection on Y axe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7509850" cy="4985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419872" y="4581128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48064" y="3717032"/>
            <a:ext cx="0" cy="2448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971600" y="4653136"/>
            <a:ext cx="2448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043608" y="3861048"/>
            <a:ext cx="41044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19872" y="5530647"/>
            <a:ext cx="727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PIAVE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189869" y="5300300"/>
            <a:ext cx="1062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SPES RFQ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07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Results of the RFQ voltage errors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87422"/>
            <a:ext cx="7886700" cy="3263504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The voltage on the RFQ has been titled and shaped (1⁰ harmonic).</a:t>
            </a:r>
          </a:p>
          <a:p>
            <a:r>
              <a:rPr lang="en-GB" dirty="0" smtClean="0"/>
              <a:t>For +- 3% voltage error maximum impact on transmission is less than 0.3% relative to the nominal case (93%).</a:t>
            </a:r>
          </a:p>
          <a:p>
            <a:r>
              <a:rPr lang="en-GB" dirty="0"/>
              <a:t>For +- 3% voltage error maximum impact on </a:t>
            </a:r>
            <a:r>
              <a:rPr lang="en-GB" dirty="0" smtClean="0"/>
              <a:t>longitudinal emittance growth </a:t>
            </a:r>
            <a:r>
              <a:rPr lang="en-GB" dirty="0"/>
              <a:t>is less than </a:t>
            </a:r>
            <a:r>
              <a:rPr lang="en-GB" dirty="0" smtClean="0"/>
              <a:t>2.5% </a:t>
            </a:r>
            <a:r>
              <a:rPr lang="en-GB" dirty="0"/>
              <a:t>relative to the nominal case </a:t>
            </a:r>
            <a:r>
              <a:rPr lang="en-GB" dirty="0" smtClean="0"/>
              <a:t>( 5.15 </a:t>
            </a:r>
            <a:r>
              <a:rPr lang="en-GB" dirty="0" err="1" smtClean="0"/>
              <a:t>rms</a:t>
            </a:r>
            <a:r>
              <a:rPr lang="en-GB" dirty="0" smtClean="0"/>
              <a:t> </a:t>
            </a:r>
            <a:r>
              <a:rPr lang="en-GB" dirty="0" err="1" smtClean="0"/>
              <a:t>keV</a:t>
            </a:r>
            <a:r>
              <a:rPr lang="en-GB" dirty="0" smtClean="0"/>
              <a:t>/u </a:t>
            </a:r>
            <a:r>
              <a:rPr lang="en-GB" dirty="0" err="1" smtClean="0"/>
              <a:t>deg</a:t>
            </a:r>
            <a:r>
              <a:rPr lang="en-GB" dirty="0" smtClean="0"/>
              <a:t>)</a:t>
            </a:r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0205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463080" y="116632"/>
            <a:ext cx="8229600" cy="779462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cs typeface="+mj-cs"/>
              </a:rPr>
              <a:t>SPES RFQ</a:t>
            </a:r>
          </a:p>
        </p:txBody>
      </p:sp>
      <p:pic>
        <p:nvPicPr>
          <p:cNvPr id="24579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2104"/>
            <a:ext cx="4561743" cy="401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580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1116013"/>
            <a:ext cx="4629150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3012" name="Rectangle 16"/>
          <p:cNvSpPr>
            <a:spLocks noChangeArrowheads="1"/>
          </p:cNvSpPr>
          <p:nvPr/>
        </p:nvSpPr>
        <p:spPr bwMode="auto">
          <a:xfrm>
            <a:off x="7469066" y="6635750"/>
            <a:ext cx="1304192" cy="222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32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3" name="Rettangolo 5"/>
          <p:cNvSpPr>
            <a:spLocks noChangeArrowheads="1"/>
          </p:cNvSpPr>
          <p:nvPr/>
        </p:nvSpPr>
        <p:spPr bwMode="auto">
          <a:xfrm>
            <a:off x="4938355" y="6635750"/>
            <a:ext cx="1931377" cy="2222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32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7" name="Tabella 326"/>
          <p:cNvGraphicFramePr>
            <a:graphicFrameLocks noGrp="1"/>
          </p:cNvGraphicFramePr>
          <p:nvPr>
            <p:extLst/>
          </p:nvPr>
        </p:nvGraphicFramePr>
        <p:xfrm>
          <a:off x="107504" y="332656"/>
          <a:ext cx="4284662" cy="1382076"/>
        </p:xfrm>
        <a:graphic>
          <a:graphicData uri="http://schemas.openxmlformats.org/drawingml/2006/table">
            <a:tbl>
              <a:tblPr firstRow="1" firstCol="1" bandRow="1" bandCol="1">
                <a:tableStyleId>{0E3FDE45-AF77-4B5C-9715-49D594BDF05E}</a:tableStyleId>
              </a:tblPr>
              <a:tblGrid>
                <a:gridCol w="2827528"/>
                <a:gridCol w="1457134"/>
              </a:tblGrid>
              <a:tr h="269172">
                <a:tc>
                  <a:txBody>
                    <a:bodyPr/>
                    <a:lstStyle/>
                    <a:p>
                      <a:pPr algn="just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itchFamily="34" charset="0"/>
                        </a:rPr>
                        <a:t>Parameter (units)</a:t>
                      </a:r>
                      <a:endParaRPr lang="it-IT" sz="1200" dirty="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601" marR="686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itchFamily="34" charset="0"/>
                        </a:rPr>
                        <a:t>Design Value</a:t>
                      </a:r>
                      <a:endParaRPr lang="it-IT" sz="120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601" marR="68601" marT="0" marB="0" anchor="ctr"/>
                </a:tc>
              </a:tr>
              <a:tr h="173754">
                <a:tc>
                  <a:txBody>
                    <a:bodyPr/>
                    <a:lstStyle/>
                    <a:p>
                      <a:pPr algn="just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alibri" pitchFamily="34" charset="0"/>
                        </a:rPr>
                        <a:t>Operational mode</a:t>
                      </a:r>
                      <a:endParaRPr lang="it-IT" sz="1100" b="0" dirty="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601" marR="686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itchFamily="34" charset="0"/>
                        </a:rPr>
                        <a:t>CW</a:t>
                      </a:r>
                      <a:endParaRPr lang="it-IT" sz="1100" dirty="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601" marR="68601" marT="0" marB="0" anchor="ctr"/>
                </a:tc>
              </a:tr>
              <a:tr h="173754">
                <a:tc>
                  <a:txBody>
                    <a:bodyPr/>
                    <a:lstStyle/>
                    <a:p>
                      <a:pPr algn="just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alibri" pitchFamily="34" charset="0"/>
                        </a:rPr>
                        <a:t>Frequency (MHz)</a:t>
                      </a:r>
                      <a:endParaRPr lang="it-IT" sz="1100" b="0" dirty="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601" marR="686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itchFamily="34" charset="0"/>
                        </a:rPr>
                        <a:t>80.00</a:t>
                      </a:r>
                      <a:endParaRPr lang="it-IT" sz="1100" b="1" dirty="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601" marR="68601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251972">
                <a:tc>
                  <a:txBody>
                    <a:bodyPr/>
                    <a:lstStyle/>
                    <a:p>
                      <a:pPr algn="just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alibri" pitchFamily="34" charset="0"/>
                        </a:rPr>
                        <a:t>Injection Energy (</a:t>
                      </a:r>
                      <a:r>
                        <a:rPr lang="en-GB" sz="1200" b="0" dirty="0" err="1">
                          <a:effectLst/>
                          <a:latin typeface="Calibri" pitchFamily="34" charset="0"/>
                        </a:rPr>
                        <a:t>keV</a:t>
                      </a:r>
                      <a:r>
                        <a:rPr lang="en-GB" sz="1200" b="0" dirty="0">
                          <a:effectLst/>
                          <a:latin typeface="Calibri" pitchFamily="34" charset="0"/>
                        </a:rPr>
                        <a:t>/u)</a:t>
                      </a:r>
                      <a:endParaRPr lang="it-IT" sz="1100" b="0" dirty="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601" marR="686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itchFamily="34" charset="0"/>
                        </a:rPr>
                        <a:t>5.7 (β=0.0035)</a:t>
                      </a:r>
                      <a:endParaRPr lang="it-IT" sz="1100" dirty="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601" marR="68601" marT="0" marB="0" anchor="ctr"/>
                </a:tc>
              </a:tr>
              <a:tr h="256712">
                <a:tc>
                  <a:txBody>
                    <a:bodyPr/>
                    <a:lstStyle/>
                    <a:p>
                      <a:pPr algn="just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alibri" pitchFamily="34" charset="0"/>
                        </a:rPr>
                        <a:t>Output Energy (</a:t>
                      </a:r>
                      <a:r>
                        <a:rPr lang="en-GB" sz="1200" b="0" dirty="0" err="1">
                          <a:effectLst/>
                          <a:latin typeface="Calibri" pitchFamily="34" charset="0"/>
                        </a:rPr>
                        <a:t>keV</a:t>
                      </a:r>
                      <a:r>
                        <a:rPr lang="en-GB" sz="1200" b="0" dirty="0">
                          <a:effectLst/>
                          <a:latin typeface="Calibri" pitchFamily="34" charset="0"/>
                        </a:rPr>
                        <a:t>/u)</a:t>
                      </a:r>
                      <a:endParaRPr lang="it-IT" sz="1100" b="0" dirty="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601" marR="686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itchFamily="34" charset="0"/>
                        </a:rPr>
                        <a:t>727 (β=0.0395</a:t>
                      </a:r>
                      <a:r>
                        <a:rPr lang="en-GB" sz="1200" dirty="0" smtClean="0"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marL="68601" marR="68601" marT="0" marB="0" anchor="ctr"/>
                </a:tc>
              </a:tr>
              <a:tr h="256712">
                <a:tc>
                  <a:txBody>
                    <a:bodyPr/>
                    <a:lstStyle/>
                    <a:p>
                      <a:pPr algn="just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 smtClean="0">
                          <a:effectLst/>
                          <a:latin typeface="Calibri" pitchFamily="34" charset="0"/>
                          <a:ea typeface="Times New Roman"/>
                        </a:rPr>
                        <a:t>RF</a:t>
                      </a:r>
                      <a:r>
                        <a:rPr lang="it-IT" sz="1100" b="0" baseline="0" dirty="0" smtClean="0">
                          <a:effectLst/>
                          <a:latin typeface="Calibri" pitchFamily="34" charset="0"/>
                          <a:ea typeface="Times New Roman"/>
                        </a:rPr>
                        <a:t> </a:t>
                      </a:r>
                      <a:r>
                        <a:rPr lang="it-IT" sz="1100" b="0" baseline="0" dirty="0" err="1" smtClean="0">
                          <a:effectLst/>
                          <a:latin typeface="Calibri" pitchFamily="34" charset="0"/>
                          <a:ea typeface="Times New Roman"/>
                        </a:rPr>
                        <a:t>power</a:t>
                      </a:r>
                      <a:r>
                        <a:rPr lang="it-IT" sz="1100" b="0" baseline="0" dirty="0" smtClean="0">
                          <a:effectLst/>
                          <a:latin typeface="Calibri" pitchFamily="34" charset="0"/>
                          <a:ea typeface="Times New Roman"/>
                        </a:rPr>
                        <a:t> </a:t>
                      </a:r>
                      <a:r>
                        <a:rPr lang="it-IT" sz="1100" b="0" baseline="0" dirty="0" err="1" smtClean="0">
                          <a:effectLst/>
                          <a:latin typeface="Calibri" pitchFamily="34" charset="0"/>
                          <a:ea typeface="Times New Roman"/>
                        </a:rPr>
                        <a:t>dissipation</a:t>
                      </a:r>
                      <a:r>
                        <a:rPr lang="it-IT" sz="1100" b="0" dirty="0" smtClean="0">
                          <a:effectLst/>
                          <a:latin typeface="Calibri" pitchFamily="34" charset="0"/>
                          <a:ea typeface="Times New Roman"/>
                        </a:rPr>
                        <a:t> (kW)</a:t>
                      </a:r>
                      <a:endParaRPr lang="it-IT" sz="1100" b="0" dirty="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601" marR="686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itchFamily="34" charset="0"/>
                        </a:rPr>
                        <a:t>100</a:t>
                      </a:r>
                    </a:p>
                  </a:txBody>
                  <a:tcPr marL="68601" marR="6860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81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4645" y="3662220"/>
            <a:ext cx="2716201" cy="138912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361482" y="766445"/>
            <a:ext cx="5378357" cy="21869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06" y="5744475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W</a:t>
            </a:r>
            <a:r>
              <a:rPr lang="it-IT" dirty="0" smtClean="0"/>
              <a:t>ithout buncher: </a:t>
            </a:r>
            <a:r>
              <a:rPr lang="en-GB" dirty="0" smtClean="0"/>
              <a:t>total</a:t>
            </a:r>
            <a:r>
              <a:rPr lang="it-IT" dirty="0" smtClean="0"/>
              <a:t> losses 93-94 % after the RFQ, output longitudinal emittance 0.067 </a:t>
            </a:r>
            <a:r>
              <a:rPr lang="it-IT" dirty="0">
                <a:sym typeface="Symbol" panose="05050102010706020507" pitchFamily="18" charset="2"/>
              </a:rPr>
              <a:t></a:t>
            </a:r>
            <a:r>
              <a:rPr lang="it-IT" dirty="0" smtClean="0"/>
              <a:t>mmmrad.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31642" y="26064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BD from CB to end of RFQ</a:t>
            </a:r>
            <a:endParaRPr lang="en-US" dirty="0"/>
          </a:p>
        </p:txBody>
      </p:sp>
      <p:pic>
        <p:nvPicPr>
          <p:cNvPr id="21" name="Picture 20"/>
          <p:cNvPicPr/>
          <p:nvPr/>
        </p:nvPicPr>
        <p:blipFill>
          <a:blip r:embed="rId4"/>
          <a:stretch>
            <a:fillRect/>
          </a:stretch>
        </p:blipFill>
        <p:spPr>
          <a:xfrm>
            <a:off x="323534" y="3574332"/>
            <a:ext cx="5416304" cy="21869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44209" y="1023579"/>
            <a:ext cx="254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IF 5 MHz buncher on: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48593" y="5229206"/>
            <a:ext cx="27648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/>
              <a:t>Transmission</a:t>
            </a:r>
            <a:r>
              <a:rPr lang="it-IT" sz="1600" dirty="0" smtClean="0"/>
              <a:t> 45 % (</a:t>
            </a:r>
            <a:r>
              <a:rPr lang="it-IT" sz="1600" dirty="0" err="1" smtClean="0"/>
              <a:t>chopping</a:t>
            </a:r>
            <a:r>
              <a:rPr lang="it-IT" sz="1600" dirty="0" smtClean="0"/>
              <a:t> the satellite </a:t>
            </a:r>
            <a:r>
              <a:rPr lang="it-IT" sz="1600" dirty="0" err="1" smtClean="0"/>
              <a:t>bunches</a:t>
            </a:r>
            <a:r>
              <a:rPr lang="it-IT" sz="1600" dirty="0" smtClean="0"/>
              <a:t>) RFQ output emittance long </a:t>
            </a:r>
            <a:r>
              <a:rPr lang="it-IT" sz="1600" dirty="0" err="1" smtClean="0"/>
              <a:t>rms</a:t>
            </a:r>
            <a:r>
              <a:rPr lang="it-IT" sz="1600" dirty="0" smtClean="0"/>
              <a:t> 0.0371 </a:t>
            </a:r>
            <a:r>
              <a:rPr lang="it-IT" sz="1600" dirty="0" smtClean="0">
                <a:sym typeface="Symbol" panose="05050102010706020507" pitchFamily="18" charset="2"/>
              </a:rPr>
              <a:t></a:t>
            </a:r>
            <a:r>
              <a:rPr lang="it-IT" sz="1600" dirty="0" err="1" smtClean="0"/>
              <a:t>mmmrad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7924814" y="3861053"/>
            <a:ext cx="1061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@ RFQ entrance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304822" y="1446888"/>
            <a:ext cx="1440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275856" y="4294411"/>
            <a:ext cx="1440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944779" y="756526"/>
            <a:ext cx="10081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5 Mhz buncher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7178" y="2852950"/>
            <a:ext cx="427521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Total amount of space occupied by the beam due to quad errors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012164" y="1079678"/>
            <a:ext cx="3099153" cy="57336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16015" y="1340768"/>
            <a:ext cx="568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RFQ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25867" y="1573892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MRMS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8586" y="1376923"/>
            <a:ext cx="2901892" cy="2054953"/>
          </a:xfrm>
          <a:prstGeom prst="rect">
            <a:avLst/>
          </a:prstGeom>
        </p:spPr>
      </p:pic>
      <p:sp>
        <p:nvSpPr>
          <p:cNvPr id="18" name="TextBox 8"/>
          <p:cNvSpPr txBox="1"/>
          <p:nvPr/>
        </p:nvSpPr>
        <p:spPr>
          <a:xfrm>
            <a:off x="6148586" y="6401173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V. Andreev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2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7104" y="154245"/>
            <a:ext cx="3086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Buncher study</a:t>
            </a:r>
            <a:endParaRPr lang="en-GB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83568" y="950026"/>
                <a:ext cx="6804248" cy="3886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Input beam at the RFQ </a:t>
                </a:r>
                <a14:m>
                  <m:oMath xmlns:m="http://schemas.openxmlformats.org/officeDocument/2006/math">
                    <m:r>
                      <a:rPr lang="en-GB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±15 </m:t>
                    </m:r>
                  </m:oMath>
                </a14:m>
                <a: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eV,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  <m:sup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132</m:t>
                        </m:r>
                      </m:sup>
                      <m:e>
                        <m:sSup>
                          <m:sSupPr>
                            <m:ctrlPr>
                              <a:rPr lang="en-GB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𝑆𝑛</m:t>
                            </m:r>
                          </m:e>
                          <m:sup>
                            <m:r>
                              <a:rPr lang="en-GB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19+</m:t>
                            </m:r>
                          </m:sup>
                        </m:sSup>
                      </m:e>
                    </m:sPre>
                  </m:oMath>
                </a14:m>
                <a: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760 </a:t>
                </a:r>
                <a:r>
                  <a:rPr lang="en-GB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keV</a:t>
                </a:r>
                <a: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Continuous</a:t>
                </a:r>
                <a:endParaRPr lang="en-GB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950026"/>
                <a:ext cx="6804248" cy="388696"/>
              </a:xfrm>
              <a:prstGeom prst="rect">
                <a:avLst/>
              </a:prstGeom>
              <a:blipFill rotWithShape="0">
                <a:blip r:embed="rId2"/>
                <a:stretch>
                  <a:fillRect l="-717" t="-7813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43024" y="2266038"/>
            <a:ext cx="2088833" cy="1954688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3236117" y="1570924"/>
          <a:ext cx="5693571" cy="5115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557"/>
                <a:gridCol w="1901507"/>
                <a:gridCol w="1901507"/>
              </a:tblGrid>
              <a:tr h="704688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n.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 of harmonics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transmission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emittances 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( keV deg/u)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02735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no buncher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93%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5.15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02735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1 harmonics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45%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2.3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02735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2 harmonics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60%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3.36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02735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3 harmonics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70%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4.5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328718" y="5588892"/>
            <a:ext cx="828386" cy="10953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2867" y="4430501"/>
            <a:ext cx="778669" cy="11583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5226" y="3335126"/>
            <a:ext cx="736310" cy="10953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4816" y="2239750"/>
            <a:ext cx="73631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7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778098"/>
          </a:xfrm>
        </p:spPr>
        <p:txBody>
          <a:bodyPr/>
          <a:lstStyle/>
          <a:p>
            <a:r>
              <a:rPr lang="en-US" dirty="0" smtClean="0"/>
              <a:t>SPES RFQ</a:t>
            </a:r>
            <a:endParaRPr lang="en-US" dirty="0"/>
          </a:p>
        </p:txBody>
      </p:sp>
      <p:pic>
        <p:nvPicPr>
          <p:cNvPr id="4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" y="908720"/>
            <a:ext cx="5566275" cy="489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5586032" y="2515398"/>
          <a:ext cx="2956560" cy="1828800"/>
        </p:xfrm>
        <a:graphic>
          <a:graphicData uri="http://schemas.openxmlformats.org/drawingml/2006/table">
            <a:tbl>
              <a:tblPr firstRow="1" firstCol="1" bandRow="1" bandCol="1">
                <a:tableStyleId>{073A0DAA-6AF3-43AB-8588-CEC1D06C72B9}</a:tableStyleId>
              </a:tblPr>
              <a:tblGrid>
                <a:gridCol w="1238885"/>
                <a:gridCol w="850900"/>
                <a:gridCol w="86677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Parameter [units]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PIAVE SRFQ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NEW RFQ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A/q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8.5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7.0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Input Tr. Norm. RMS emittance </a:t>
                      </a:r>
                      <a:r>
                        <a:rPr lang="en-GB" sz="900" dirty="0">
                          <a:effectLst/>
                        </a:rPr>
                        <a:t>[</a:t>
                      </a:r>
                      <a:r>
                        <a:rPr lang="en-GB" sz="900" dirty="0" err="1">
                          <a:effectLst/>
                        </a:rPr>
                        <a:t>mmmrad</a:t>
                      </a:r>
                      <a:r>
                        <a:rPr lang="en-GB" sz="900" dirty="0">
                          <a:effectLst/>
                        </a:rPr>
                        <a:t>]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0.071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0.1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Output Energy [</a:t>
                      </a:r>
                      <a:r>
                        <a:rPr lang="en-US" sz="900" dirty="0" err="1">
                          <a:effectLst/>
                        </a:rPr>
                        <a:t>keV</a:t>
                      </a:r>
                      <a:r>
                        <a:rPr lang="en-US" sz="900" dirty="0">
                          <a:effectLst/>
                        </a:rPr>
                        <a:t>/u] 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587 </a:t>
                      </a:r>
                      <a:r>
                        <a:rPr lang="en-GB" sz="900">
                          <a:effectLst/>
                        </a:rPr>
                        <a:t>(β=0.0355)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727 (β=0.0395)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Output RMS Long. emittance [</a:t>
                      </a:r>
                      <a:r>
                        <a:rPr lang="en-GB" sz="900" dirty="0" err="1">
                          <a:effectLst/>
                        </a:rPr>
                        <a:t>degkeV</a:t>
                      </a:r>
                      <a:r>
                        <a:rPr lang="en-GB" sz="900" dirty="0">
                          <a:effectLst/>
                        </a:rPr>
                        <a:t>/u]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4.5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4.8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Output 90% Long. emittance [</a:t>
                      </a:r>
                      <a:r>
                        <a:rPr lang="en-GB" sz="900" dirty="0" err="1">
                          <a:effectLst/>
                        </a:rPr>
                        <a:t>degkeV</a:t>
                      </a:r>
                      <a:r>
                        <a:rPr lang="en-GB" sz="900" dirty="0">
                          <a:effectLst/>
                        </a:rPr>
                        <a:t>/u]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29.3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26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Transmission [%]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75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95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QWR 0.047 TTF 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0.85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0.95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QWR 0047 DY’ [mrad]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-0.48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-0.32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914379" y="2196588"/>
            <a:ext cx="25325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Comparison PIAVE-new RFQ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24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34605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Comparison PIAVE- SPES RFQ: input tr. Gaussian 3</a:t>
            </a:r>
            <a:r>
              <a:rPr lang="el-GR" sz="2800" b="1" dirty="0" smtClean="0"/>
              <a:t>σ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015467"/>
            <a:ext cx="343215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PIAVE:</a:t>
            </a:r>
          </a:p>
          <a:p>
            <a:r>
              <a:rPr lang="en-US" sz="2400" dirty="0" smtClean="0"/>
              <a:t>Emit T in=0.08 mmmrad</a:t>
            </a:r>
          </a:p>
          <a:p>
            <a:r>
              <a:rPr lang="en-US" sz="2400" dirty="0" smtClean="0"/>
              <a:t>W=587 keV/u</a:t>
            </a:r>
          </a:p>
          <a:p>
            <a:r>
              <a:rPr lang="en-US" sz="2400" dirty="0" err="1" smtClean="0"/>
              <a:t>Tr</a:t>
            </a:r>
            <a:r>
              <a:rPr lang="en-US" sz="2400" dirty="0" smtClean="0"/>
              <a:t>=75%</a:t>
            </a:r>
          </a:p>
          <a:p>
            <a:r>
              <a:rPr lang="en-US" sz="2400" dirty="0" err="1" smtClean="0"/>
              <a:t>EmitL</a:t>
            </a:r>
            <a:r>
              <a:rPr lang="en-US" sz="2400" dirty="0" smtClean="0"/>
              <a:t> </a:t>
            </a:r>
            <a:r>
              <a:rPr lang="en-US" sz="2400" dirty="0" err="1" smtClean="0"/>
              <a:t>rms</a:t>
            </a:r>
            <a:r>
              <a:rPr lang="en-US" sz="2400" dirty="0" smtClean="0"/>
              <a:t>=4.5 </a:t>
            </a:r>
            <a:r>
              <a:rPr lang="en-US" sz="2400" dirty="0" err="1" smtClean="0"/>
              <a:t>degkeV</a:t>
            </a:r>
            <a:r>
              <a:rPr lang="en-US" sz="2400" dirty="0" smtClean="0"/>
              <a:t>/u</a:t>
            </a:r>
          </a:p>
          <a:p>
            <a:r>
              <a:rPr lang="en-US" sz="2400" dirty="0" err="1" smtClean="0"/>
              <a:t>EmitL</a:t>
            </a:r>
            <a:r>
              <a:rPr lang="en-US" sz="2400" dirty="0" smtClean="0"/>
              <a:t> 95%=29.3 </a:t>
            </a:r>
            <a:r>
              <a:rPr lang="en-US" sz="2400" dirty="0" err="1" smtClean="0"/>
              <a:t>degkeV</a:t>
            </a:r>
            <a:r>
              <a:rPr lang="en-US" sz="2400" dirty="0" smtClean="0"/>
              <a:t>/u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436096" y="4173558"/>
            <a:ext cx="321895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SPES-RFQ:</a:t>
            </a:r>
          </a:p>
          <a:p>
            <a:r>
              <a:rPr lang="en-US" sz="2400" dirty="0" smtClean="0"/>
              <a:t>Emit T in=0.1 mmmrad</a:t>
            </a:r>
          </a:p>
          <a:p>
            <a:r>
              <a:rPr lang="en-US" sz="2400" dirty="0" smtClean="0"/>
              <a:t>W= 727 keV/u</a:t>
            </a:r>
          </a:p>
          <a:p>
            <a:r>
              <a:rPr lang="en-US" sz="2400" dirty="0" err="1" smtClean="0"/>
              <a:t>Tr</a:t>
            </a:r>
            <a:r>
              <a:rPr lang="en-US" sz="2400" dirty="0" smtClean="0"/>
              <a:t>=95%</a:t>
            </a:r>
          </a:p>
          <a:p>
            <a:r>
              <a:rPr lang="en-US" sz="2400" dirty="0" err="1" smtClean="0"/>
              <a:t>EmitL</a:t>
            </a:r>
            <a:r>
              <a:rPr lang="en-US" sz="2400" dirty="0" smtClean="0"/>
              <a:t> </a:t>
            </a:r>
            <a:r>
              <a:rPr lang="en-US" sz="2400" dirty="0" err="1" smtClean="0"/>
              <a:t>rms</a:t>
            </a:r>
            <a:r>
              <a:rPr lang="en-US" sz="2400" dirty="0" smtClean="0"/>
              <a:t>=4.8 </a:t>
            </a:r>
            <a:r>
              <a:rPr lang="en-US" sz="2400" dirty="0" err="1" smtClean="0"/>
              <a:t>degkeV</a:t>
            </a:r>
            <a:r>
              <a:rPr lang="en-US" sz="2400" dirty="0" smtClean="0"/>
              <a:t>/u</a:t>
            </a:r>
          </a:p>
          <a:p>
            <a:r>
              <a:rPr lang="en-US" sz="2400" dirty="0" err="1" smtClean="0"/>
              <a:t>EmitL</a:t>
            </a:r>
            <a:r>
              <a:rPr lang="en-US" sz="2400" dirty="0" smtClean="0"/>
              <a:t> 95%=26 </a:t>
            </a:r>
            <a:r>
              <a:rPr lang="en-US" sz="2400" dirty="0" err="1" smtClean="0"/>
              <a:t>degkeV</a:t>
            </a:r>
            <a:r>
              <a:rPr lang="en-US" sz="2400" dirty="0" smtClean="0"/>
              <a:t>/u</a:t>
            </a:r>
            <a:endParaRPr lang="en-US" sz="2400" dirty="0"/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82" y="3593238"/>
            <a:ext cx="4163810" cy="326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20688"/>
            <a:ext cx="4163810" cy="326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77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999208"/>
            <a:ext cx="7853334" cy="2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 PIAVE – SPES RFQ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220072" y="1124744"/>
            <a:ext cx="0" cy="2527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164288" y="1124744"/>
            <a:ext cx="0" cy="2527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30223" y="3419708"/>
            <a:ext cx="658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srfq1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226367" y="3429000"/>
            <a:ext cx="658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srfq2</a:t>
            </a:r>
            <a:endParaRPr lang="en-US" dirty="0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71625"/>
            <a:ext cx="7853334" cy="2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72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1835"/>
            <a:ext cx="8229600" cy="850106"/>
          </a:xfrm>
        </p:spPr>
        <p:txBody>
          <a:bodyPr/>
          <a:lstStyle/>
          <a:p>
            <a:r>
              <a:rPr lang="en-US" dirty="0" smtClean="0"/>
              <a:t>Main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845" y="907211"/>
            <a:ext cx="6275040" cy="2836912"/>
          </a:xfrm>
        </p:spPr>
        <p:txBody>
          <a:bodyPr/>
          <a:lstStyle/>
          <a:p>
            <a:r>
              <a:rPr lang="en-US" dirty="0" smtClean="0"/>
              <a:t>Surface Fields below 1.8 </a:t>
            </a:r>
            <a:r>
              <a:rPr lang="en-US" dirty="0" err="1" smtClean="0"/>
              <a:t>kp</a:t>
            </a:r>
            <a:r>
              <a:rPr lang="en-US" dirty="0" smtClean="0"/>
              <a:t>.</a:t>
            </a:r>
          </a:p>
          <a:p>
            <a:r>
              <a:rPr lang="en-US" dirty="0" smtClean="0"/>
              <a:t>Linear ramp of the voltage.</a:t>
            </a:r>
          </a:p>
          <a:p>
            <a:r>
              <a:rPr lang="en-US" dirty="0" smtClean="0"/>
              <a:t>Standard 2term modulation.</a:t>
            </a:r>
          </a:p>
          <a:p>
            <a:r>
              <a:rPr lang="en-US" dirty="0" smtClean="0"/>
              <a:t>Total length of 7 meters.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20" y="3517445"/>
            <a:ext cx="5904656" cy="3340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217" y="1417638"/>
            <a:ext cx="2307953" cy="131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7242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32" y="0"/>
            <a:ext cx="8229600" cy="850106"/>
          </a:xfrm>
        </p:spPr>
        <p:txBody>
          <a:bodyPr/>
          <a:lstStyle/>
          <a:p>
            <a:r>
              <a:rPr lang="en-US" dirty="0" smtClean="0"/>
              <a:t>PARI input to create an RFQ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81128"/>
            <a:ext cx="7812360" cy="181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" t="4608" r="3598"/>
          <a:stretch/>
        </p:blipFill>
        <p:spPr bwMode="auto">
          <a:xfrm>
            <a:off x="35496" y="822948"/>
            <a:ext cx="5880600" cy="342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r="9069"/>
          <a:stretch/>
        </p:blipFill>
        <p:spPr bwMode="auto">
          <a:xfrm>
            <a:off x="5868144" y="959298"/>
            <a:ext cx="3126377" cy="328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267744" y="1772816"/>
            <a:ext cx="0" cy="2880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95736" y="170080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3380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B, Es, Phase adv. definition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5898232" cy="157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229393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77" y="3789040"/>
            <a:ext cx="2962615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24128" y="2564904"/>
            <a:ext cx="293458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V= voltage</a:t>
            </a:r>
          </a:p>
          <a:p>
            <a:r>
              <a:rPr lang="en-US" sz="2400" dirty="0">
                <a:latin typeface="Symbol" pitchFamily="18" charset="2"/>
              </a:rPr>
              <a:t>l</a:t>
            </a:r>
            <a:r>
              <a:rPr lang="en-US" sz="2400" dirty="0" smtClean="0"/>
              <a:t>=wave length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= speed light</a:t>
            </a:r>
          </a:p>
          <a:p>
            <a:r>
              <a:rPr lang="en-US" sz="2400" dirty="0" smtClean="0"/>
              <a:t>M=mass</a:t>
            </a:r>
          </a:p>
          <a:p>
            <a:r>
              <a:rPr lang="en-US" sz="2400" dirty="0" smtClean="0"/>
              <a:t>q=charge</a:t>
            </a:r>
          </a:p>
          <a:p>
            <a:r>
              <a:rPr lang="en-US" sz="2400" dirty="0" smtClean="0"/>
              <a:t>m=modulation</a:t>
            </a:r>
          </a:p>
          <a:p>
            <a:r>
              <a:rPr lang="en-US" sz="2400" dirty="0" smtClean="0"/>
              <a:t>r0=average radius, i.e.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he aperture in the </a:t>
            </a:r>
          </a:p>
          <a:p>
            <a:r>
              <a:rPr lang="en-US" sz="2400" dirty="0" smtClean="0"/>
              <a:t>middle of the cell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06717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Crandall tables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" r="5434"/>
          <a:stretch/>
        </p:blipFill>
        <p:spPr bwMode="auto">
          <a:xfrm>
            <a:off x="-4680" y="1407915"/>
            <a:ext cx="4144632" cy="4757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96752"/>
            <a:ext cx="498436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8760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 on low B by Crandall tables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8" t="20535" r="35560" b="18989"/>
          <a:stretch/>
        </p:blipFill>
        <p:spPr bwMode="auto">
          <a:xfrm>
            <a:off x="107504" y="1484785"/>
            <a:ext cx="779233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695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RFQ generation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200686"/>
            <a:ext cx="244502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CORTO</a:t>
            </a:r>
            <a:r>
              <a:rPr lang="en-US" dirty="0" smtClean="0"/>
              <a:t>:</a:t>
            </a:r>
          </a:p>
          <a:p>
            <a:r>
              <a:rPr lang="en-US" dirty="0" smtClean="0"/>
              <a:t>Generate few cells per </a:t>
            </a:r>
          </a:p>
          <a:p>
            <a:r>
              <a:rPr lang="en-US" dirty="0" smtClean="0"/>
              <a:t>sections with the CERN</a:t>
            </a:r>
          </a:p>
          <a:p>
            <a:r>
              <a:rPr lang="en-US" dirty="0" smtClean="0"/>
              <a:t>“Lead Ion project” style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63614" y="1477684"/>
            <a:ext cx="270279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PARI</a:t>
            </a:r>
            <a:r>
              <a:rPr lang="en-US" dirty="0" smtClean="0"/>
              <a:t>:</a:t>
            </a:r>
          </a:p>
          <a:p>
            <a:r>
              <a:rPr lang="en-US" dirty="0" smtClean="0"/>
              <a:t>Generate all the RFQ cells.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1800851"/>
            <a:ext cx="337727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PARMTEQM</a:t>
            </a:r>
            <a:r>
              <a:rPr lang="en-US" dirty="0" smtClean="0"/>
              <a:t>:</a:t>
            </a:r>
          </a:p>
          <a:p>
            <a:r>
              <a:rPr lang="en-US" dirty="0" smtClean="0"/>
              <a:t>Transport the particles </a:t>
            </a:r>
          </a:p>
          <a:p>
            <a:r>
              <a:rPr lang="en-US" dirty="0" smtClean="0"/>
              <a:t>inside the cells generated by PARI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60032" y="4867419"/>
            <a:ext cx="421557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TRACEWIN/TOUTATIS</a:t>
            </a:r>
            <a:r>
              <a:rPr lang="en-US" dirty="0" smtClean="0"/>
              <a:t>:</a:t>
            </a:r>
          </a:p>
          <a:p>
            <a:r>
              <a:rPr lang="en-US" dirty="0" smtClean="0"/>
              <a:t>Transport the particles inside RFQ with</a:t>
            </a:r>
          </a:p>
          <a:p>
            <a:r>
              <a:rPr lang="en-US" dirty="0" smtClean="0"/>
              <a:t>Cells generated by finite elements method 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3"/>
            <a:endCxn id="5" idx="1"/>
          </p:cNvCxnSpPr>
          <p:nvPr/>
        </p:nvCxnSpPr>
        <p:spPr>
          <a:xfrm flipV="1">
            <a:off x="2624540" y="1800850"/>
            <a:ext cx="13907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  <a:endCxn id="6" idx="1"/>
          </p:cNvCxnSpPr>
          <p:nvPr/>
        </p:nvCxnSpPr>
        <p:spPr>
          <a:xfrm>
            <a:off x="5466405" y="1800850"/>
            <a:ext cx="113707" cy="461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  <a:endCxn id="7" idx="0"/>
          </p:cNvCxnSpPr>
          <p:nvPr/>
        </p:nvCxnSpPr>
        <p:spPr>
          <a:xfrm flipH="1">
            <a:off x="6967821" y="2724181"/>
            <a:ext cx="300927" cy="2143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89889" y="3470594"/>
            <a:ext cx="3069302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Crandall tables</a:t>
            </a:r>
            <a:r>
              <a:rPr lang="en-US" dirty="0" smtClean="0"/>
              <a:t>:</a:t>
            </a:r>
          </a:p>
          <a:p>
            <a:r>
              <a:rPr lang="en-US" dirty="0" smtClean="0"/>
              <a:t>Estimate the Es and multipoles</a:t>
            </a:r>
          </a:p>
          <a:p>
            <a:r>
              <a:rPr lang="en-US" dirty="0"/>
              <a:t>o</a:t>
            </a:r>
            <a:r>
              <a:rPr lang="en-US" dirty="0" smtClean="0"/>
              <a:t>n the cells using:</a:t>
            </a:r>
          </a:p>
          <a:p>
            <a:r>
              <a:rPr lang="en-US" dirty="0" smtClean="0"/>
              <a:t>m: modulation</a:t>
            </a:r>
          </a:p>
          <a:p>
            <a:r>
              <a:rPr lang="en-US" dirty="0" err="1" smtClean="0"/>
              <a:t>Lc</a:t>
            </a:r>
            <a:r>
              <a:rPr lang="en-US" dirty="0" smtClean="0"/>
              <a:t>/r0: ratio cell length/r0.</a:t>
            </a:r>
          </a:p>
          <a:p>
            <a:r>
              <a:rPr lang="en-US" dirty="0" smtClean="0"/>
              <a:t> </a:t>
            </a:r>
            <a:r>
              <a:rPr lang="el-GR" dirty="0" smtClean="0"/>
              <a:t>ρ</a:t>
            </a:r>
            <a:r>
              <a:rPr lang="it-IT" dirty="0" smtClean="0"/>
              <a:t>/r0: ratio Radius vane/r0. </a:t>
            </a:r>
            <a:endParaRPr lang="en-US" dirty="0"/>
          </a:p>
        </p:txBody>
      </p:sp>
      <p:cxnSp>
        <p:nvCxnSpPr>
          <p:cNvPr id="45" name="Straight Arrow Connector 44"/>
          <p:cNvCxnSpPr>
            <a:stCxn id="4" idx="2"/>
            <a:endCxn id="43" idx="0"/>
          </p:cNvCxnSpPr>
          <p:nvPr/>
        </p:nvCxnSpPr>
        <p:spPr>
          <a:xfrm>
            <a:off x="1402026" y="2401015"/>
            <a:ext cx="1222514" cy="10695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" idx="2"/>
            <a:endCxn id="43" idx="0"/>
          </p:cNvCxnSpPr>
          <p:nvPr/>
        </p:nvCxnSpPr>
        <p:spPr>
          <a:xfrm flipH="1">
            <a:off x="2624540" y="2124015"/>
            <a:ext cx="1490470" cy="134657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3" idx="3"/>
            <a:endCxn id="6" idx="1"/>
          </p:cNvCxnSpPr>
          <p:nvPr/>
        </p:nvCxnSpPr>
        <p:spPr>
          <a:xfrm flipV="1">
            <a:off x="4159191" y="2262516"/>
            <a:ext cx="1420921" cy="20852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739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463080" y="116632"/>
            <a:ext cx="8229600" cy="779462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cs typeface="+mj-cs"/>
              </a:rPr>
              <a:t>SPES RFQ</a:t>
            </a:r>
          </a:p>
        </p:txBody>
      </p:sp>
      <p:pic>
        <p:nvPicPr>
          <p:cNvPr id="24579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2104"/>
            <a:ext cx="4561743" cy="401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580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1116013"/>
            <a:ext cx="4629150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3012" name="Rectangle 16"/>
          <p:cNvSpPr>
            <a:spLocks noChangeArrowheads="1"/>
          </p:cNvSpPr>
          <p:nvPr/>
        </p:nvSpPr>
        <p:spPr bwMode="auto">
          <a:xfrm>
            <a:off x="7469066" y="6635750"/>
            <a:ext cx="1304192" cy="222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32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3" name="Rettangolo 5"/>
          <p:cNvSpPr>
            <a:spLocks noChangeArrowheads="1"/>
          </p:cNvSpPr>
          <p:nvPr/>
        </p:nvSpPr>
        <p:spPr bwMode="auto">
          <a:xfrm>
            <a:off x="4938355" y="6635750"/>
            <a:ext cx="1931377" cy="2222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32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7" name="Tabella 326"/>
          <p:cNvGraphicFramePr>
            <a:graphicFrameLocks noGrp="1"/>
          </p:cNvGraphicFramePr>
          <p:nvPr>
            <p:extLst/>
          </p:nvPr>
        </p:nvGraphicFramePr>
        <p:xfrm>
          <a:off x="107504" y="332656"/>
          <a:ext cx="4284662" cy="1382076"/>
        </p:xfrm>
        <a:graphic>
          <a:graphicData uri="http://schemas.openxmlformats.org/drawingml/2006/table">
            <a:tbl>
              <a:tblPr firstRow="1" firstCol="1" bandRow="1" bandCol="1">
                <a:tableStyleId>{0E3FDE45-AF77-4B5C-9715-49D594BDF05E}</a:tableStyleId>
              </a:tblPr>
              <a:tblGrid>
                <a:gridCol w="2827528"/>
                <a:gridCol w="1457134"/>
              </a:tblGrid>
              <a:tr h="269172">
                <a:tc>
                  <a:txBody>
                    <a:bodyPr/>
                    <a:lstStyle/>
                    <a:p>
                      <a:pPr algn="just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itchFamily="34" charset="0"/>
                        </a:rPr>
                        <a:t>Parameter (units)</a:t>
                      </a:r>
                      <a:endParaRPr lang="it-IT" sz="1200" dirty="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601" marR="686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itchFamily="34" charset="0"/>
                        </a:rPr>
                        <a:t>Design Value</a:t>
                      </a:r>
                      <a:endParaRPr lang="it-IT" sz="120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601" marR="68601" marT="0" marB="0" anchor="ctr"/>
                </a:tc>
              </a:tr>
              <a:tr h="173754">
                <a:tc>
                  <a:txBody>
                    <a:bodyPr/>
                    <a:lstStyle/>
                    <a:p>
                      <a:pPr algn="just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alibri" pitchFamily="34" charset="0"/>
                        </a:rPr>
                        <a:t>Operational mode</a:t>
                      </a:r>
                      <a:endParaRPr lang="it-IT" sz="1100" b="0" dirty="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601" marR="686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itchFamily="34" charset="0"/>
                        </a:rPr>
                        <a:t>CW</a:t>
                      </a:r>
                      <a:endParaRPr lang="it-IT" sz="1100" dirty="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601" marR="68601" marT="0" marB="0" anchor="ctr"/>
                </a:tc>
              </a:tr>
              <a:tr h="173754">
                <a:tc>
                  <a:txBody>
                    <a:bodyPr/>
                    <a:lstStyle/>
                    <a:p>
                      <a:pPr algn="just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alibri" pitchFamily="34" charset="0"/>
                        </a:rPr>
                        <a:t>Frequency (MHz)</a:t>
                      </a:r>
                      <a:endParaRPr lang="it-IT" sz="1100" b="0" dirty="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601" marR="686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itchFamily="34" charset="0"/>
                        </a:rPr>
                        <a:t>80.00</a:t>
                      </a:r>
                      <a:endParaRPr lang="it-IT" sz="1100" b="1" dirty="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601" marR="68601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251972">
                <a:tc>
                  <a:txBody>
                    <a:bodyPr/>
                    <a:lstStyle/>
                    <a:p>
                      <a:pPr algn="just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alibri" pitchFamily="34" charset="0"/>
                        </a:rPr>
                        <a:t>Injection Energy (</a:t>
                      </a:r>
                      <a:r>
                        <a:rPr lang="en-GB" sz="1200" b="0" dirty="0" err="1">
                          <a:effectLst/>
                          <a:latin typeface="Calibri" pitchFamily="34" charset="0"/>
                        </a:rPr>
                        <a:t>keV</a:t>
                      </a:r>
                      <a:r>
                        <a:rPr lang="en-GB" sz="1200" b="0" dirty="0">
                          <a:effectLst/>
                          <a:latin typeface="Calibri" pitchFamily="34" charset="0"/>
                        </a:rPr>
                        <a:t>/u)</a:t>
                      </a:r>
                      <a:endParaRPr lang="it-IT" sz="1100" b="0" dirty="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601" marR="686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itchFamily="34" charset="0"/>
                        </a:rPr>
                        <a:t>5.7 (β=0.0035)</a:t>
                      </a:r>
                      <a:endParaRPr lang="it-IT" sz="1100" dirty="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601" marR="68601" marT="0" marB="0" anchor="ctr"/>
                </a:tc>
              </a:tr>
              <a:tr h="256712">
                <a:tc>
                  <a:txBody>
                    <a:bodyPr/>
                    <a:lstStyle/>
                    <a:p>
                      <a:pPr algn="just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alibri" pitchFamily="34" charset="0"/>
                        </a:rPr>
                        <a:t>Output Energy (</a:t>
                      </a:r>
                      <a:r>
                        <a:rPr lang="en-GB" sz="1200" b="0" dirty="0" err="1">
                          <a:effectLst/>
                          <a:latin typeface="Calibri" pitchFamily="34" charset="0"/>
                        </a:rPr>
                        <a:t>keV</a:t>
                      </a:r>
                      <a:r>
                        <a:rPr lang="en-GB" sz="1200" b="0" dirty="0">
                          <a:effectLst/>
                          <a:latin typeface="Calibri" pitchFamily="34" charset="0"/>
                        </a:rPr>
                        <a:t>/u)</a:t>
                      </a:r>
                      <a:endParaRPr lang="it-IT" sz="1100" b="0" dirty="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601" marR="686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itchFamily="34" charset="0"/>
                        </a:rPr>
                        <a:t>727 (β=0.0395</a:t>
                      </a:r>
                      <a:r>
                        <a:rPr lang="en-GB" sz="1200" dirty="0" smtClean="0"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marL="68601" marR="68601" marT="0" marB="0" anchor="ctr"/>
                </a:tc>
              </a:tr>
              <a:tr h="256712">
                <a:tc>
                  <a:txBody>
                    <a:bodyPr/>
                    <a:lstStyle/>
                    <a:p>
                      <a:pPr algn="just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 smtClean="0">
                          <a:effectLst/>
                          <a:latin typeface="Calibri" pitchFamily="34" charset="0"/>
                          <a:ea typeface="Times New Roman"/>
                        </a:rPr>
                        <a:t>RF</a:t>
                      </a:r>
                      <a:r>
                        <a:rPr lang="it-IT" sz="1100" b="0" baseline="0" dirty="0" smtClean="0">
                          <a:effectLst/>
                          <a:latin typeface="Calibri" pitchFamily="34" charset="0"/>
                          <a:ea typeface="Times New Roman"/>
                        </a:rPr>
                        <a:t> </a:t>
                      </a:r>
                      <a:r>
                        <a:rPr lang="it-IT" sz="1100" b="0" baseline="0" dirty="0" err="1" smtClean="0">
                          <a:effectLst/>
                          <a:latin typeface="Calibri" pitchFamily="34" charset="0"/>
                          <a:ea typeface="Times New Roman"/>
                        </a:rPr>
                        <a:t>power</a:t>
                      </a:r>
                      <a:r>
                        <a:rPr lang="it-IT" sz="1100" b="0" baseline="0" dirty="0" smtClean="0">
                          <a:effectLst/>
                          <a:latin typeface="Calibri" pitchFamily="34" charset="0"/>
                          <a:ea typeface="Times New Roman"/>
                        </a:rPr>
                        <a:t> </a:t>
                      </a:r>
                      <a:r>
                        <a:rPr lang="it-IT" sz="1100" b="0" baseline="0" dirty="0" err="1" smtClean="0">
                          <a:effectLst/>
                          <a:latin typeface="Calibri" pitchFamily="34" charset="0"/>
                          <a:ea typeface="Times New Roman"/>
                        </a:rPr>
                        <a:t>dissipation</a:t>
                      </a:r>
                      <a:r>
                        <a:rPr lang="it-IT" sz="1100" b="0" dirty="0" smtClean="0">
                          <a:effectLst/>
                          <a:latin typeface="Calibri" pitchFamily="34" charset="0"/>
                          <a:ea typeface="Times New Roman"/>
                        </a:rPr>
                        <a:t> (kW)</a:t>
                      </a:r>
                      <a:endParaRPr lang="it-IT" sz="1100" b="0" dirty="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601" marR="686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itchFamily="34" charset="0"/>
                        </a:rPr>
                        <a:t>100</a:t>
                      </a:r>
                    </a:p>
                  </a:txBody>
                  <a:tcPr marL="68601" marR="6860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37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arameters along the RFQ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0" t="14853" r="3764" b="4568"/>
          <a:stretch/>
        </p:blipFill>
        <p:spPr bwMode="auto">
          <a:xfrm>
            <a:off x="235130" y="2852936"/>
            <a:ext cx="8471342" cy="363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053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arameters along the RFQ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2" t="15669" r="3958" b="5715"/>
          <a:stretch/>
        </p:blipFill>
        <p:spPr bwMode="auto">
          <a:xfrm>
            <a:off x="179512" y="2924944"/>
            <a:ext cx="8940064" cy="376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893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arameters along the RFQ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" t="14747" r="3888" b="4196"/>
          <a:stretch/>
        </p:blipFill>
        <p:spPr bwMode="auto">
          <a:xfrm>
            <a:off x="107504" y="3140968"/>
            <a:ext cx="8880278" cy="353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2492896"/>
            <a:ext cx="5513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Max Es=18.4263 MV/m=1.76 Kp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7781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34697</TotalTime>
  <Words>1221</Words>
  <Application>Microsoft Office PowerPoint</Application>
  <PresentationFormat>On-screen Show (4:3)</PresentationFormat>
  <Paragraphs>292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ＭＳ Ｐゴシック</vt:lpstr>
      <vt:lpstr>Arial</vt:lpstr>
      <vt:lpstr>Calibri</vt:lpstr>
      <vt:lpstr>Cambria Math</vt:lpstr>
      <vt:lpstr>Garamond</vt:lpstr>
      <vt:lpstr>Symbol</vt:lpstr>
      <vt:lpstr>Times New Roman</vt:lpstr>
      <vt:lpstr>Office Theme</vt:lpstr>
      <vt:lpstr>SPES RFQ</vt:lpstr>
      <vt:lpstr>OutLine</vt:lpstr>
      <vt:lpstr>Input conditions</vt:lpstr>
      <vt:lpstr>Main Choice</vt:lpstr>
      <vt:lpstr>RFQ generation</vt:lpstr>
      <vt:lpstr>SPES RFQ</vt:lpstr>
      <vt:lpstr>Parameters along the RFQ</vt:lpstr>
      <vt:lpstr>Parameters along the RFQ</vt:lpstr>
      <vt:lpstr>Parameters along the RFQ</vt:lpstr>
      <vt:lpstr>Input phase space</vt:lpstr>
      <vt:lpstr>Phase advance</vt:lpstr>
      <vt:lpstr>Emittance</vt:lpstr>
      <vt:lpstr>Losses</vt:lpstr>
      <vt:lpstr>Performances</vt:lpstr>
      <vt:lpstr>Performances</vt:lpstr>
      <vt:lpstr>Performances</vt:lpstr>
      <vt:lpstr>Performances</vt:lpstr>
      <vt:lpstr>Errors Study</vt:lpstr>
      <vt:lpstr> Errors study by TraceWin</vt:lpstr>
      <vt:lpstr>PowerPoint Presentation</vt:lpstr>
      <vt:lpstr>Electrodes Displacement Errors</vt:lpstr>
      <vt:lpstr>R0 displacement cell by cell</vt:lpstr>
      <vt:lpstr>Segment by segment displacement errors</vt:lpstr>
      <vt:lpstr>Transport Line to SPES RFQ</vt:lpstr>
      <vt:lpstr>Beam Optics of Transport line from CB via RFQ with static errors study</vt:lpstr>
      <vt:lpstr>Total errors effect on the SPES RFQ</vt:lpstr>
      <vt:lpstr>Conclusion</vt:lpstr>
      <vt:lpstr>Backup Slides</vt:lpstr>
      <vt:lpstr>ALPI Cavity TTF </vt:lpstr>
      <vt:lpstr>QWR Deflection [mrad] on Y axe (Proton 1 MV/m ϕs=-20)</vt:lpstr>
      <vt:lpstr>QWR deflection off- Y axe (Proton 1 MV/m ϕs=-20)</vt:lpstr>
      <vt:lpstr>QWR0047 deflection on Y axe</vt:lpstr>
      <vt:lpstr>Results of the RFQ voltage errors study</vt:lpstr>
      <vt:lpstr>SPES RFQ</vt:lpstr>
      <vt:lpstr>PowerPoint Presentation</vt:lpstr>
      <vt:lpstr>PowerPoint Presentation</vt:lpstr>
      <vt:lpstr>SPES RFQ</vt:lpstr>
      <vt:lpstr>Comparison PIAVE- SPES RFQ: input tr. Gaussian 3σ</vt:lpstr>
      <vt:lpstr>Comparison PIAVE – SPES RFQ</vt:lpstr>
      <vt:lpstr>PARI input to create an RFQ</vt:lpstr>
      <vt:lpstr>B, Es, Phase adv. definition</vt:lpstr>
      <vt:lpstr>Crandall tables</vt:lpstr>
      <vt:lpstr>Limit on low B by Crandall tables</vt:lpstr>
    </vt:vector>
  </TitlesOfParts>
  <Company>INFN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SPES RFQ with Low B</dc:title>
  <dc:creator>Comunian</dc:creator>
  <cp:lastModifiedBy>comunian</cp:lastModifiedBy>
  <cp:revision>64</cp:revision>
  <dcterms:created xsi:type="dcterms:W3CDTF">2013-10-03T14:40:12Z</dcterms:created>
  <dcterms:modified xsi:type="dcterms:W3CDTF">2015-09-18T21:15:38Z</dcterms:modified>
</cp:coreProperties>
</file>