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  <p:sldMasterId id="2147483681" r:id="rId2"/>
  </p:sldMasterIdLst>
  <p:notesMasterIdLst>
    <p:notesMasterId r:id="rId12"/>
  </p:notesMasterIdLst>
  <p:sldIdLst>
    <p:sldId id="305" r:id="rId3"/>
    <p:sldId id="306" r:id="rId4"/>
    <p:sldId id="307" r:id="rId5"/>
    <p:sldId id="304" r:id="rId6"/>
    <p:sldId id="318" r:id="rId7"/>
    <p:sldId id="314" r:id="rId8"/>
    <p:sldId id="319" r:id="rId9"/>
    <p:sldId id="315" r:id="rId10"/>
    <p:sldId id="31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9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08463-0715-41A5-8DBC-E4EB6FF106B9}" type="datetimeFigureOut">
              <a:rPr lang="en-US" smtClean="0"/>
              <a:t>21/09/15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7B24DF-D1B2-4242-8BB4-AE7A1DA07365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37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1" Type="http://schemas.openxmlformats.org/officeDocument/2006/relationships/vmlDrawing" Target="../drawings/vmlDrawing2.vml"/><Relationship Id="rId2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0415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4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304800"/>
            <a:ext cx="5688623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4039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5862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38" y="1371600"/>
            <a:ext cx="3815862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2679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7"/>
          <p:cNvSpPr>
            <a:spLocks noChangeShapeType="1"/>
          </p:cNvSpPr>
          <p:nvPr/>
        </p:nvSpPr>
        <p:spPr bwMode="auto">
          <a:xfrm flipV="1">
            <a:off x="0" y="6516688"/>
            <a:ext cx="9144000" cy="30162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000000"/>
              </a:solidFill>
            </a:endParaRPr>
          </a:p>
        </p:txBody>
      </p:sp>
      <p:graphicFrame>
        <p:nvGraphicFramePr>
          <p:cNvPr id="3" name="Object 8"/>
          <p:cNvGraphicFramePr>
            <a:graphicFrameLocks noChangeAspect="1"/>
          </p:cNvGraphicFramePr>
          <p:nvPr/>
        </p:nvGraphicFramePr>
        <p:xfrm>
          <a:off x="184639" y="6530976"/>
          <a:ext cx="315058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Photo Editor Photo" r:id="rId3" imgW="838095" imgH="838095" progId="MSPhotoEd.3">
                  <p:embed/>
                </p:oleObj>
              </mc:Choice>
              <mc:Fallback>
                <p:oleObj name="Photo Editor Photo" r:id="rId3" imgW="838095" imgH="838095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639" y="6530976"/>
                        <a:ext cx="315058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517281" y="6521450"/>
            <a:ext cx="283282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b="1" smtClean="0">
                <a:solidFill>
                  <a:srgbClr val="000000"/>
                </a:solidFill>
              </a:rPr>
              <a:t> Istituto Nazionale di Fisica Nucleare (Italy)</a:t>
            </a:r>
            <a:r>
              <a:rPr lang="it-IT" sz="160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" name="Text Box 45"/>
          <p:cNvSpPr txBox="1">
            <a:spLocks noChangeArrowheads="1"/>
          </p:cNvSpPr>
          <p:nvPr/>
        </p:nvSpPr>
        <p:spPr bwMode="auto">
          <a:xfrm>
            <a:off x="7511562" y="6278564"/>
            <a:ext cx="127310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b="1" smtClean="0">
                <a:solidFill>
                  <a:srgbClr val="000000"/>
                </a:solidFill>
              </a:rPr>
              <a:t>Linac 10-Tsukuba</a:t>
            </a:r>
            <a:r>
              <a:rPr lang="it-IT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" name="Text Box 46"/>
          <p:cNvSpPr txBox="1">
            <a:spLocks noChangeArrowheads="1"/>
          </p:cNvSpPr>
          <p:nvPr/>
        </p:nvSpPr>
        <p:spPr bwMode="auto">
          <a:xfrm>
            <a:off x="3856893" y="6554789"/>
            <a:ext cx="269496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b="1" smtClean="0">
                <a:solidFill>
                  <a:srgbClr val="000000"/>
                </a:solidFill>
              </a:rPr>
              <a:t>A.Pisent  RFQ for cw applications</a:t>
            </a:r>
            <a:r>
              <a:rPr lang="it-IT" sz="1200" smtClean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7" name="Picture 11" descr="logoinfn-piccolo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68580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79677" y="179388"/>
            <a:ext cx="1570892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3615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A4C7-8E7A-4FE7-AC68-A138F7D2CBF7}" type="datetimeFigureOut">
              <a:rPr lang="en-US" smtClean="0"/>
              <a:t>21/09/15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B9F0-0098-4FDC-9C24-77A9C2967581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97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A4C7-8E7A-4FE7-AC68-A138F7D2CBF7}" type="datetimeFigureOut">
              <a:rPr lang="en-US" smtClean="0"/>
              <a:t>21/09/15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B9F0-0098-4FDC-9C24-77A9C2967581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08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A4C7-8E7A-4FE7-AC68-A138F7D2CBF7}" type="datetimeFigureOut">
              <a:rPr lang="en-US" smtClean="0"/>
              <a:t>21/09/15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B9F0-0098-4FDC-9C24-77A9C2967581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533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A4C7-8E7A-4FE7-AC68-A138F7D2CBF7}" type="datetimeFigureOut">
              <a:rPr lang="en-US" smtClean="0"/>
              <a:t>21/09/15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B9F0-0098-4FDC-9C24-77A9C2967581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134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A4C7-8E7A-4FE7-AC68-A138F7D2CBF7}" type="datetimeFigureOut">
              <a:rPr lang="en-US" smtClean="0"/>
              <a:t>21/09/15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B9F0-0098-4FDC-9C24-77A9C2967581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758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A4C7-8E7A-4FE7-AC68-A138F7D2CBF7}" type="datetimeFigureOut">
              <a:rPr lang="en-US" smtClean="0"/>
              <a:t>21/09/15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B9F0-0098-4FDC-9C24-77A9C2967581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71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65349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A4C7-8E7A-4FE7-AC68-A138F7D2CBF7}" type="datetimeFigureOut">
              <a:rPr lang="en-US" smtClean="0"/>
              <a:t>21/09/15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B9F0-0098-4FDC-9C24-77A9C2967581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179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A4C7-8E7A-4FE7-AC68-A138F7D2CBF7}" type="datetimeFigureOut">
              <a:rPr lang="en-US" smtClean="0"/>
              <a:t>21/09/15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B9F0-0098-4FDC-9C24-77A9C2967581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676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A4C7-8E7A-4FE7-AC68-A138F7D2CBF7}" type="datetimeFigureOut">
              <a:rPr lang="en-US" smtClean="0"/>
              <a:t>21/09/15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B9F0-0098-4FDC-9C24-77A9C2967581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514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A4C7-8E7A-4FE7-AC68-A138F7D2CBF7}" type="datetimeFigureOut">
              <a:rPr lang="en-US" smtClean="0"/>
              <a:t>21/09/15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B9F0-0098-4FDC-9C24-77A9C2967581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594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A4C7-8E7A-4FE7-AC68-A138F7D2CBF7}" type="datetimeFigureOut">
              <a:rPr lang="en-US" smtClean="0"/>
              <a:t>21/09/15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B9F0-0098-4FDC-9C24-77A9C2967581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308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A4C7-8E7A-4FE7-AC68-A138F7D2CBF7}" type="datetimeFigureOut">
              <a:rPr lang="en-US" smtClean="0"/>
              <a:t>21/09/15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7B9F0-0098-4FDC-9C24-77A9C2967581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453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1716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5862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38" y="1371600"/>
            <a:ext cx="3815862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153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139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234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3157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1733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026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vmlDrawing" Target="../drawings/vmlDrawing1.vml"/><Relationship Id="rId16" Type="http://schemas.openxmlformats.org/officeDocument/2006/relationships/oleObject" Target="../embeddings/oleObject1.bin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Click to edit Master text styles</a:t>
            </a:r>
          </a:p>
          <a:p>
            <a:pPr lvl="1"/>
            <a:r>
              <a:rPr lang="it-IT" altLang="en-US" smtClean="0"/>
              <a:t>Second level</a:t>
            </a:r>
          </a:p>
          <a:p>
            <a:pPr lvl="2"/>
            <a:r>
              <a:rPr lang="it-IT" altLang="en-US" smtClean="0"/>
              <a:t>Third level</a:t>
            </a:r>
          </a:p>
          <a:p>
            <a:pPr lvl="3"/>
            <a:r>
              <a:rPr lang="it-IT" altLang="en-US" smtClean="0"/>
              <a:t>Fourth level</a:t>
            </a:r>
          </a:p>
          <a:p>
            <a:pPr lvl="4"/>
            <a:r>
              <a:rPr lang="it-IT" altLang="en-US" smtClean="0"/>
              <a:t>Fifth level</a:t>
            </a:r>
          </a:p>
        </p:txBody>
      </p:sp>
      <p:sp>
        <p:nvSpPr>
          <p:cNvPr id="1028" name="Line 7"/>
          <p:cNvSpPr>
            <a:spLocks noChangeShapeType="1"/>
          </p:cNvSpPr>
          <p:nvPr/>
        </p:nvSpPr>
        <p:spPr bwMode="auto">
          <a:xfrm flipV="1">
            <a:off x="0" y="6516688"/>
            <a:ext cx="9144000" cy="30162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smtClean="0">
              <a:solidFill>
                <a:srgbClr val="000000"/>
              </a:solidFill>
            </a:endParaRPr>
          </a:p>
        </p:txBody>
      </p:sp>
      <p:graphicFrame>
        <p:nvGraphicFramePr>
          <p:cNvPr id="1029" name="Object 8"/>
          <p:cNvGraphicFramePr>
            <a:graphicFrameLocks noChangeAspect="1"/>
          </p:cNvGraphicFramePr>
          <p:nvPr/>
        </p:nvGraphicFramePr>
        <p:xfrm>
          <a:off x="184639" y="6530976"/>
          <a:ext cx="315058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Photo Editor Photo" r:id="rId16" imgW="838095" imgH="838095" progId="MSPhotoEd.3">
                  <p:embed/>
                </p:oleObj>
              </mc:Choice>
              <mc:Fallback>
                <p:oleObj name="Photo Editor Photo" r:id="rId16" imgW="838095" imgH="838095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639" y="6530976"/>
                        <a:ext cx="315058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Text Box 9"/>
          <p:cNvSpPr txBox="1">
            <a:spLocks noChangeArrowheads="1"/>
          </p:cNvSpPr>
          <p:nvPr/>
        </p:nvSpPr>
        <p:spPr bwMode="auto">
          <a:xfrm>
            <a:off x="517281" y="6521450"/>
            <a:ext cx="283282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b="1" smtClean="0">
                <a:solidFill>
                  <a:srgbClr val="000000"/>
                </a:solidFill>
              </a:rPr>
              <a:t> Istituto Nazionale di Fisica Nucleare (Italy)</a:t>
            </a:r>
            <a:r>
              <a:rPr lang="it-IT" sz="160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31" name="Text Box 45"/>
          <p:cNvSpPr txBox="1">
            <a:spLocks noChangeArrowheads="1"/>
          </p:cNvSpPr>
          <p:nvPr/>
        </p:nvSpPr>
        <p:spPr bwMode="auto">
          <a:xfrm>
            <a:off x="7511562" y="6278564"/>
            <a:ext cx="127310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b="1" smtClean="0">
                <a:solidFill>
                  <a:srgbClr val="000000"/>
                </a:solidFill>
              </a:rPr>
              <a:t>Linac 10-Tsukuba</a:t>
            </a:r>
            <a:r>
              <a:rPr lang="it-IT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32" name="Text Box 46"/>
          <p:cNvSpPr txBox="1">
            <a:spLocks noChangeArrowheads="1"/>
          </p:cNvSpPr>
          <p:nvPr/>
        </p:nvSpPr>
        <p:spPr bwMode="auto">
          <a:xfrm>
            <a:off x="3856893" y="6554789"/>
            <a:ext cx="269496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b="1" smtClean="0">
                <a:solidFill>
                  <a:srgbClr val="000000"/>
                </a:solidFill>
              </a:rPr>
              <a:t>A.Pisent  RFQ for cw applications</a:t>
            </a:r>
            <a:r>
              <a:rPr lang="it-IT" sz="1200" smtClean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569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" pitchFamily="34" charset="0"/>
        </a:defRPr>
      </a:lvl9pPr>
    </p:titleStyle>
    <p:bodyStyle>
      <a:lvl1pPr marL="192088" indent="-192088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7325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954088" indent="-192088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331913" indent="-1841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16088" indent="-192088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173288" indent="-192088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630488" indent="-192088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087688" indent="-192088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544888" indent="-192088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CA4C7-8E7A-4FE7-AC68-A138F7D2CBF7}" type="datetimeFigureOut">
              <a:rPr lang="en-US" smtClean="0"/>
              <a:t>21/09/15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7B9F0-0098-4FDC-9C24-77A9C2967581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3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Relationship Id="rId3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7400" y="952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sv-SE" sz="4000" dirty="0" smtClean="0"/>
              <a:t>SPES-RFQ review</a:t>
            </a:r>
            <a:br>
              <a:rPr lang="sv-SE" sz="4000" dirty="0" smtClean="0"/>
            </a:br>
            <a:r>
              <a:rPr lang="sv-SE" sz="4000" dirty="0" smtClean="0"/>
              <a:t>Introduction, general aspects</a:t>
            </a:r>
            <a:endParaRPr lang="sv-SE" sz="4000" dirty="0"/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Andrea </a:t>
            </a:r>
            <a:r>
              <a:rPr lang="en-US" dirty="0" err="1" smtClean="0"/>
              <a:t>Pisent</a:t>
            </a:r>
            <a:endParaRPr lang="en-US" dirty="0"/>
          </a:p>
        </p:txBody>
      </p:sp>
      <p:sp>
        <p:nvSpPr>
          <p:cNvPr id="7" name="Rettangolo 20"/>
          <p:cNvSpPr>
            <a:spLocks noChangeArrowheads="1"/>
          </p:cNvSpPr>
          <p:nvPr/>
        </p:nvSpPr>
        <p:spPr bwMode="auto">
          <a:xfrm>
            <a:off x="3659040" y="6635750"/>
            <a:ext cx="5547713" cy="23840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3" y="1479551"/>
            <a:ext cx="9144000" cy="554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414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85699" tIns="42850" rIns="85699" bIns="42850">
            <a:normAutofit/>
          </a:bodyPr>
          <a:lstStyle/>
          <a:p>
            <a:pPr marL="360363" indent="-360363"/>
            <a:r>
              <a:rPr lang="en-GB" sz="3400" dirty="0" smtClean="0"/>
              <a:t>Overview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" y="1600200"/>
            <a:ext cx="8229600" cy="4525963"/>
          </a:xfrm>
        </p:spPr>
        <p:txBody>
          <a:bodyPr lIns="85699" tIns="42850" rIns="85699" bIns="42850">
            <a:normAutofit/>
          </a:bodyPr>
          <a:lstStyle/>
          <a:p>
            <a:pPr marL="400040" indent="-342900">
              <a:buFont typeface="Arial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SPES RFQ design group</a:t>
            </a:r>
          </a:p>
          <a:p>
            <a:pPr marL="400040" indent="-342900">
              <a:buFont typeface="Arial"/>
              <a:buChar char="•"/>
            </a:pPr>
            <a:r>
              <a:rPr lang="en-GB" dirty="0" smtClean="0"/>
              <a:t>SPES RFQ </a:t>
            </a:r>
            <a:r>
              <a:rPr lang="en-GB" dirty="0" smtClean="0">
                <a:solidFill>
                  <a:schemeClr val="tx1"/>
                </a:solidFill>
              </a:rPr>
              <a:t> design</a:t>
            </a:r>
          </a:p>
          <a:p>
            <a:pPr marL="400040" indent="-342900">
              <a:buFont typeface="Arial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Main characterizing choices</a:t>
            </a:r>
          </a:p>
          <a:p>
            <a:pPr marL="400040" indent="-342900">
              <a:buFont typeface="Arial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Critical requirements</a:t>
            </a:r>
          </a:p>
          <a:p>
            <a:pPr marL="400040" indent="-342900">
              <a:buFont typeface="Arial"/>
              <a:buChar char="•"/>
            </a:pPr>
            <a:endParaRPr lang="en-GB" dirty="0" smtClean="0">
              <a:solidFill>
                <a:schemeClr val="tx1"/>
              </a:solidFill>
            </a:endParaRPr>
          </a:p>
          <a:p>
            <a:pPr marL="457190" lvl="1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400040" indent="-342900">
              <a:buFont typeface="Arial"/>
              <a:buChar char="•"/>
            </a:pPr>
            <a:endParaRPr lang="en-GB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/>
              <a:buChar char="•"/>
            </a:pPr>
            <a:endParaRPr lang="en-GB" dirty="0" smtClean="0">
              <a:solidFill>
                <a:schemeClr val="tx1"/>
              </a:solidFill>
            </a:endParaRPr>
          </a:p>
          <a:p>
            <a:pPr marL="800019" lvl="1" indent="-342900">
              <a:buFont typeface="Arial"/>
              <a:buChar char="•"/>
            </a:pP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C62C7-F79B-CD4A-A5DF-5683BBEC4A65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3084" name="Picture 1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865943" y="3169237"/>
            <a:ext cx="5374513" cy="3751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2383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RFQ organization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35101"/>
            <a:ext cx="8166970" cy="45259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Andrea </a:t>
            </a:r>
            <a:r>
              <a:rPr lang="en-US" sz="2000" dirty="0" err="1" smtClean="0">
                <a:solidFill>
                  <a:srgbClr val="000000"/>
                </a:solidFill>
              </a:rPr>
              <a:t>Pisent</a:t>
            </a:r>
            <a:r>
              <a:rPr lang="en-US" sz="2000" dirty="0" smtClean="0">
                <a:solidFill>
                  <a:srgbClr val="000000"/>
                </a:solidFill>
              </a:rPr>
              <a:t> (WU coordinator, LNL)</a:t>
            </a:r>
          </a:p>
          <a:p>
            <a:r>
              <a:rPr lang="en-US" sz="2000" dirty="0" smtClean="0"/>
              <a:t>Antonio </a:t>
            </a:r>
            <a:r>
              <a:rPr lang="en-US" dirty="0"/>
              <a:t>Palmieri (deputy coordinator, LNL)</a:t>
            </a:r>
            <a:r>
              <a:rPr lang="en-US" dirty="0" smtClean="0"/>
              <a:t> </a:t>
            </a:r>
            <a:endParaRPr lang="en-US" sz="2000" dirty="0" smtClean="0"/>
          </a:p>
          <a:p>
            <a:r>
              <a:rPr lang="en-GB" dirty="0" smtClean="0"/>
              <a:t>Luigi Ferrari</a:t>
            </a:r>
            <a:r>
              <a:rPr lang="en-GB" sz="2000" dirty="0" smtClean="0"/>
              <a:t> (M</a:t>
            </a:r>
            <a:r>
              <a:rPr lang="en-GB" sz="2000" dirty="0"/>
              <a:t>e</a:t>
            </a:r>
            <a:r>
              <a:rPr lang="en-GB" sz="2000" dirty="0" smtClean="0"/>
              <a:t>chanics design)</a:t>
            </a:r>
          </a:p>
          <a:p>
            <a:r>
              <a:rPr lang="en-GB" sz="2000" dirty="0" smtClean="0">
                <a:solidFill>
                  <a:srgbClr val="000000"/>
                </a:solidFill>
              </a:rPr>
              <a:t>Michele </a:t>
            </a:r>
            <a:r>
              <a:rPr lang="en-GB" sz="2000" dirty="0" err="1" smtClean="0">
                <a:solidFill>
                  <a:srgbClr val="000000"/>
                </a:solidFill>
              </a:rPr>
              <a:t>Comunian</a:t>
            </a:r>
            <a:r>
              <a:rPr lang="en-GB" sz="2000" dirty="0" smtClean="0">
                <a:solidFill>
                  <a:srgbClr val="000000"/>
                </a:solidFill>
              </a:rPr>
              <a:t>, Luca </a:t>
            </a:r>
            <a:r>
              <a:rPr lang="en-GB" sz="2000" dirty="0" err="1" smtClean="0">
                <a:solidFill>
                  <a:srgbClr val="000000"/>
                </a:solidFill>
              </a:rPr>
              <a:t>Bellan</a:t>
            </a:r>
            <a:r>
              <a:rPr lang="en-GB" sz="2000" dirty="0" smtClean="0">
                <a:solidFill>
                  <a:srgbClr val="000000"/>
                </a:solidFill>
              </a:rPr>
              <a:t> (Beam dynamics, LNL)</a:t>
            </a:r>
          </a:p>
          <a:p>
            <a:r>
              <a:rPr lang="en-GB" sz="2000" dirty="0" smtClean="0">
                <a:solidFill>
                  <a:srgbClr val="000000"/>
                </a:solidFill>
              </a:rPr>
              <a:t>Carlo </a:t>
            </a:r>
            <a:r>
              <a:rPr lang="en-GB" sz="2000" dirty="0" err="1" smtClean="0">
                <a:solidFill>
                  <a:srgbClr val="000000"/>
                </a:solidFill>
              </a:rPr>
              <a:t>Roncolato</a:t>
            </a:r>
            <a:r>
              <a:rPr lang="en-GB" sz="2000" dirty="0" smtClean="0">
                <a:solidFill>
                  <a:srgbClr val="000000"/>
                </a:solidFill>
              </a:rPr>
              <a:t> (Vacuum system and brazing, LNL)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Next future</a:t>
            </a:r>
            <a:endParaRPr lang="en-GB" sz="2000" dirty="0" smtClean="0">
              <a:solidFill>
                <a:srgbClr val="000000"/>
              </a:solidFill>
            </a:endParaRPr>
          </a:p>
          <a:p>
            <a:pPr lvl="1"/>
            <a:r>
              <a:rPr lang="en-GB" sz="1800" dirty="0" smtClean="0"/>
              <a:t>Enrico </a:t>
            </a:r>
            <a:r>
              <a:rPr lang="en-GB" sz="1800" dirty="0" err="1" smtClean="0"/>
              <a:t>Fagotti</a:t>
            </a:r>
            <a:r>
              <a:rPr lang="en-GB" sz="1800" dirty="0" smtClean="0"/>
              <a:t> (</a:t>
            </a:r>
            <a:r>
              <a:rPr lang="en-GB" sz="1800" dirty="0"/>
              <a:t>Accelerator </a:t>
            </a:r>
            <a:r>
              <a:rPr lang="en-GB" sz="1800" dirty="0" smtClean="0"/>
              <a:t>Physics and cooling system, LNL)</a:t>
            </a:r>
            <a:endParaRPr lang="en-GB" sz="1800" dirty="0" smtClean="0">
              <a:solidFill>
                <a:srgbClr val="000000"/>
              </a:solidFill>
            </a:endParaRPr>
          </a:p>
          <a:p>
            <a:pPr lvl="1"/>
            <a:r>
              <a:rPr lang="en-GB" sz="1800" dirty="0" err="1" smtClean="0"/>
              <a:t>Damiano</a:t>
            </a:r>
            <a:r>
              <a:rPr lang="en-GB" dirty="0"/>
              <a:t> </a:t>
            </a:r>
            <a:r>
              <a:rPr lang="en-GB" dirty="0" err="1" smtClean="0"/>
              <a:t>Bortolato</a:t>
            </a:r>
            <a:r>
              <a:rPr lang="en-GB" dirty="0" smtClean="0"/>
              <a:t> and </a:t>
            </a:r>
            <a:r>
              <a:rPr lang="en-GB" dirty="0"/>
              <a:t>Francesco </a:t>
            </a:r>
            <a:r>
              <a:rPr lang="en-GB" dirty="0" err="1" smtClean="0"/>
              <a:t>Grespan</a:t>
            </a:r>
            <a:r>
              <a:rPr lang="en-GB" dirty="0" smtClean="0"/>
              <a:t>, </a:t>
            </a:r>
            <a:r>
              <a:rPr lang="en-GB" dirty="0"/>
              <a:t>Mauro </a:t>
            </a:r>
            <a:r>
              <a:rPr lang="en-GB" dirty="0" err="1"/>
              <a:t>Giacchini</a:t>
            </a:r>
            <a:r>
              <a:rPr lang="en-GB" dirty="0"/>
              <a:t> </a:t>
            </a:r>
            <a:r>
              <a:rPr lang="en-GB" dirty="0" smtClean="0"/>
              <a:t>(RF system, controls)</a:t>
            </a:r>
          </a:p>
          <a:p>
            <a:r>
              <a:rPr lang="en-GB" dirty="0" smtClean="0"/>
              <a:t>Synergies with Torino and </a:t>
            </a:r>
            <a:r>
              <a:rPr lang="en-GB" dirty="0" err="1" smtClean="0"/>
              <a:t>Padova</a:t>
            </a:r>
            <a:r>
              <a:rPr lang="en-GB" dirty="0" smtClean="0"/>
              <a:t> INFN sections for the mechanics development (P. </a:t>
            </a:r>
            <a:r>
              <a:rPr lang="en-GB" dirty="0" err="1" smtClean="0"/>
              <a:t>Mereu</a:t>
            </a:r>
            <a:r>
              <a:rPr lang="en-GB" dirty="0" smtClean="0"/>
              <a:t> and A. </a:t>
            </a:r>
            <a:r>
              <a:rPr lang="en-GB" dirty="0" err="1" smtClean="0"/>
              <a:t>Pepato</a:t>
            </a:r>
            <a:r>
              <a:rPr lang="en-GB" dirty="0" smtClean="0"/>
              <a:t> respectively), common aspects with ESS DTL and IFMIF RFQ design</a:t>
            </a:r>
          </a:p>
          <a:p>
            <a:endParaRPr lang="en-GB" sz="2000" dirty="0" smtClean="0"/>
          </a:p>
          <a:p>
            <a:endParaRPr lang="en-GB" sz="2000" dirty="0" smtClean="0">
              <a:solidFill>
                <a:srgbClr val="000000"/>
              </a:solidFill>
            </a:endParaRPr>
          </a:p>
        </p:txBody>
      </p:sp>
      <p:sp>
        <p:nvSpPr>
          <p:cNvPr id="6" name="Rettangolo 20"/>
          <p:cNvSpPr>
            <a:spLocks noChangeArrowheads="1"/>
          </p:cNvSpPr>
          <p:nvPr/>
        </p:nvSpPr>
        <p:spPr bwMode="auto">
          <a:xfrm>
            <a:off x="3659040" y="6635750"/>
            <a:ext cx="5547713" cy="23840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817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815627" y="219635"/>
            <a:ext cx="7772400" cy="914400"/>
          </a:xfrm>
        </p:spPr>
        <p:txBody>
          <a:bodyPr/>
          <a:lstStyle/>
          <a:p>
            <a:r>
              <a:rPr lang="it-IT" altLang="en-US" dirty="0" smtClean="0"/>
              <a:t>SPES </a:t>
            </a:r>
            <a:r>
              <a:rPr lang="it-IT" altLang="en-US" dirty="0" err="1" smtClean="0"/>
              <a:t>lay</a:t>
            </a:r>
            <a:r>
              <a:rPr lang="it-IT" altLang="en-US" dirty="0" smtClean="0"/>
              <a:t> out</a:t>
            </a: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>
          <a:xfrm>
            <a:off x="0" y="5024441"/>
            <a:ext cx="8938846" cy="1093787"/>
          </a:xfrm>
        </p:spPr>
        <p:txBody>
          <a:bodyPr/>
          <a:lstStyle/>
          <a:p>
            <a:r>
              <a:rPr lang="it-IT" altLang="en-US" sz="1800" dirty="0" err="1" smtClean="0"/>
              <a:t>Max</a:t>
            </a:r>
            <a:r>
              <a:rPr lang="it-IT" altLang="en-US" sz="1800" dirty="0" smtClean="0"/>
              <a:t> A/q=7 the </a:t>
            </a:r>
            <a:r>
              <a:rPr lang="it-IT" altLang="en-US" sz="1800" dirty="0" err="1" smtClean="0"/>
              <a:t>extraction</a:t>
            </a:r>
            <a:r>
              <a:rPr lang="it-IT" altLang="en-US" sz="1800" dirty="0" smtClean="0"/>
              <a:t> </a:t>
            </a:r>
            <a:r>
              <a:rPr lang="it-IT" altLang="en-US" sz="1800" dirty="0" err="1" smtClean="0"/>
              <a:t>voltage</a:t>
            </a:r>
            <a:r>
              <a:rPr lang="it-IT" altLang="en-US" sz="1800" dirty="0" smtClean="0"/>
              <a:t> </a:t>
            </a:r>
            <a:r>
              <a:rPr lang="it-IT" altLang="en-US" sz="1800" dirty="0" err="1" smtClean="0"/>
              <a:t>is</a:t>
            </a:r>
            <a:r>
              <a:rPr lang="it-IT" altLang="en-US" sz="1800" dirty="0" smtClean="0"/>
              <a:t> 40 </a:t>
            </a:r>
            <a:r>
              <a:rPr lang="it-IT" altLang="en-US" sz="1800" dirty="0" err="1" smtClean="0"/>
              <a:t>kV</a:t>
            </a:r>
            <a:r>
              <a:rPr lang="it-IT" altLang="en-US" sz="1800" dirty="0" smtClean="0"/>
              <a:t>, </a:t>
            </a:r>
            <a:r>
              <a:rPr lang="it-IT" altLang="en-US" sz="1800" dirty="0" err="1" smtClean="0"/>
              <a:t>after</a:t>
            </a:r>
            <a:r>
              <a:rPr lang="it-IT" altLang="en-US" sz="1800" dirty="0" smtClean="0"/>
              <a:t> the </a:t>
            </a:r>
            <a:r>
              <a:rPr lang="it-IT" altLang="en-US" sz="1800" dirty="0" err="1" smtClean="0"/>
              <a:t>breeder</a:t>
            </a:r>
            <a:r>
              <a:rPr lang="it-IT" altLang="en-US" sz="1800" dirty="0" smtClean="0"/>
              <a:t> the </a:t>
            </a:r>
            <a:r>
              <a:rPr lang="it-IT" altLang="en-US" sz="1800" dirty="0" err="1" smtClean="0"/>
              <a:t>beam</a:t>
            </a:r>
            <a:r>
              <a:rPr lang="it-IT" altLang="en-US" sz="1800" dirty="0" smtClean="0"/>
              <a:t> </a:t>
            </a:r>
            <a:r>
              <a:rPr lang="it-IT" altLang="en-US" sz="1800" dirty="0" err="1" smtClean="0"/>
              <a:t>is</a:t>
            </a:r>
            <a:r>
              <a:rPr lang="it-IT" altLang="en-US" sz="1800" dirty="0" smtClean="0"/>
              <a:t> </a:t>
            </a:r>
            <a:r>
              <a:rPr lang="it-IT" altLang="en-US" sz="1800" dirty="0" err="1" smtClean="0"/>
              <a:t>accelerated</a:t>
            </a:r>
            <a:r>
              <a:rPr lang="it-IT" altLang="en-US" sz="1800" dirty="0" smtClean="0"/>
              <a:t> by a new 80 MHz </a:t>
            </a:r>
            <a:r>
              <a:rPr lang="it-IT" altLang="en-US" sz="1800" dirty="0" err="1" smtClean="0"/>
              <a:t>cw</a:t>
            </a:r>
            <a:r>
              <a:rPr lang="it-IT" altLang="en-US" sz="1800" dirty="0" smtClean="0"/>
              <a:t> RFQ, </a:t>
            </a:r>
            <a:r>
              <a:rPr lang="it-IT" altLang="en-US" sz="1800" dirty="0" err="1" smtClean="0"/>
              <a:t>internal</a:t>
            </a:r>
            <a:r>
              <a:rPr lang="it-IT" altLang="en-US" sz="1800" dirty="0" smtClean="0"/>
              <a:t> </a:t>
            </a:r>
            <a:r>
              <a:rPr lang="it-IT" altLang="en-US" sz="1800" dirty="0" err="1" smtClean="0"/>
              <a:t>bunching</a:t>
            </a:r>
            <a:endParaRPr lang="it-IT" altLang="en-US" sz="1800" dirty="0" smtClean="0"/>
          </a:p>
          <a:p>
            <a:r>
              <a:rPr lang="it-IT" altLang="en-US" sz="1800" dirty="0" err="1" smtClean="0"/>
              <a:t>Low</a:t>
            </a:r>
            <a:r>
              <a:rPr lang="it-IT" altLang="en-US" sz="1800" dirty="0" smtClean="0"/>
              <a:t> </a:t>
            </a:r>
            <a:r>
              <a:rPr lang="it-IT" altLang="en-US" sz="1800" dirty="0" err="1" smtClean="0"/>
              <a:t>longitudinal</a:t>
            </a:r>
            <a:r>
              <a:rPr lang="it-IT" altLang="en-US" sz="1800" dirty="0" smtClean="0"/>
              <a:t> emittance and </a:t>
            </a:r>
            <a:r>
              <a:rPr lang="it-IT" altLang="en-US" sz="1800" dirty="0" err="1" smtClean="0"/>
              <a:t>larger</a:t>
            </a:r>
            <a:r>
              <a:rPr lang="it-IT" altLang="en-US" sz="1800" dirty="0" smtClean="0"/>
              <a:t> </a:t>
            </a:r>
            <a:r>
              <a:rPr lang="it-IT" altLang="en-US" sz="1800" dirty="0" err="1" smtClean="0"/>
              <a:t>final</a:t>
            </a:r>
            <a:r>
              <a:rPr lang="it-IT" altLang="en-US" sz="1800" dirty="0" smtClean="0"/>
              <a:t> </a:t>
            </a:r>
            <a:r>
              <a:rPr lang="it-IT" altLang="en-US" sz="1800" dirty="0" err="1" smtClean="0"/>
              <a:t>energy</a:t>
            </a:r>
            <a:r>
              <a:rPr lang="it-IT" altLang="en-US" sz="1800" dirty="0" smtClean="0"/>
              <a:t> for </a:t>
            </a:r>
            <a:r>
              <a:rPr lang="it-IT" altLang="en-US" sz="1800" dirty="0" err="1" smtClean="0"/>
              <a:t>better</a:t>
            </a:r>
            <a:r>
              <a:rPr lang="it-IT" altLang="en-US" sz="1800" dirty="0" smtClean="0"/>
              <a:t> </a:t>
            </a:r>
            <a:r>
              <a:rPr lang="it-IT" altLang="en-US" sz="1800" dirty="0" err="1" smtClean="0"/>
              <a:t>injection</a:t>
            </a:r>
            <a:r>
              <a:rPr lang="it-IT" altLang="en-US" sz="1800" dirty="0" smtClean="0"/>
              <a:t> </a:t>
            </a:r>
            <a:r>
              <a:rPr lang="it-IT" altLang="en-US" sz="1800" dirty="0" err="1" smtClean="0"/>
              <a:t>into</a:t>
            </a:r>
            <a:r>
              <a:rPr lang="it-IT" altLang="en-US" sz="1800" dirty="0" smtClean="0"/>
              <a:t> ALPI</a:t>
            </a:r>
          </a:p>
          <a:p>
            <a:r>
              <a:rPr lang="it-IT" altLang="en-US" sz="1800" dirty="0" smtClean="0"/>
              <a:t>Maximum </a:t>
            </a:r>
            <a:r>
              <a:rPr lang="it-IT" altLang="en-US" sz="1800" dirty="0" err="1" smtClean="0"/>
              <a:t>possible</a:t>
            </a:r>
            <a:r>
              <a:rPr lang="it-IT" altLang="en-US" sz="1800" dirty="0" smtClean="0"/>
              <a:t> </a:t>
            </a:r>
            <a:r>
              <a:rPr lang="it-IT" altLang="en-US" sz="1800" dirty="0" err="1" smtClean="0"/>
              <a:t>current</a:t>
            </a:r>
            <a:r>
              <a:rPr lang="it-IT" altLang="en-US" sz="1800" dirty="0" smtClean="0"/>
              <a:t> 100 </a:t>
            </a:r>
            <a:r>
              <a:rPr lang="it-IT" altLang="en-US" sz="1800" dirty="0" err="1" smtClean="0"/>
              <a:t>uA</a:t>
            </a:r>
            <a:endParaRPr lang="it-IT" altLang="en-US" sz="1800" dirty="0" smtClean="0"/>
          </a:p>
          <a:p>
            <a:endParaRPr lang="it-IT" altLang="en-US" dirty="0" smtClean="0"/>
          </a:p>
        </p:txBody>
      </p:sp>
      <p:sp>
        <p:nvSpPr>
          <p:cNvPr id="5137" name="Rectangle 16"/>
          <p:cNvSpPr>
            <a:spLocks noChangeArrowheads="1"/>
          </p:cNvSpPr>
          <p:nvPr/>
        </p:nvSpPr>
        <p:spPr bwMode="auto">
          <a:xfrm>
            <a:off x="7469066" y="6635750"/>
            <a:ext cx="1304192" cy="222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altLang="en-US" smtClean="0">
              <a:solidFill>
                <a:srgbClr val="000000"/>
              </a:solidFill>
            </a:endParaRPr>
          </a:p>
        </p:txBody>
      </p:sp>
      <p:sp>
        <p:nvSpPr>
          <p:cNvPr id="5138" name="Rettangolo 20"/>
          <p:cNvSpPr>
            <a:spLocks noChangeArrowheads="1"/>
          </p:cNvSpPr>
          <p:nvPr/>
        </p:nvSpPr>
        <p:spPr bwMode="auto">
          <a:xfrm>
            <a:off x="3659040" y="6635750"/>
            <a:ext cx="5547713" cy="23840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23863" y="1250544"/>
            <a:ext cx="8914983" cy="3720219"/>
            <a:chOff x="9378" y="1507524"/>
            <a:chExt cx="12182622" cy="4926227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378" y="1507524"/>
              <a:ext cx="12182622" cy="4926227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6100688" y="1743075"/>
              <a:ext cx="1228725" cy="3464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Exp. areas</a:t>
              </a:r>
              <a:endParaRPr lang="en-GB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864610" y="4558774"/>
              <a:ext cx="802519" cy="57057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Beam cooler</a:t>
              </a:r>
              <a:endParaRPr lang="en-GB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510013" y="2247900"/>
              <a:ext cx="923926" cy="3464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MRMS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876425" y="3257551"/>
              <a:ext cx="747640" cy="3464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ALPI</a:t>
              </a:r>
              <a:endParaRPr lang="en-GB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820966" y="3210070"/>
              <a:ext cx="714374" cy="3464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RFQ</a:t>
              </a:r>
              <a:endParaRPr lang="en-GB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741406" y="5736580"/>
              <a:ext cx="1450219" cy="3464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1+ Exp. areas</a:t>
              </a:r>
              <a:endParaRPr lang="en-GB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5433939" y="2617232"/>
              <a:ext cx="347736" cy="5545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6615187" y="3257551"/>
              <a:ext cx="507244" cy="3464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CB</a:t>
              </a: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H="1">
              <a:off x="6188759" y="3626882"/>
              <a:ext cx="426428" cy="7834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8667128" y="4114801"/>
              <a:ext cx="1086472" cy="67385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H="1">
              <a:off x="4244487" y="3544848"/>
              <a:ext cx="19050" cy="2461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9201151" y="5736580"/>
              <a:ext cx="685799" cy="971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V="1">
              <a:off x="9201151" y="5479844"/>
              <a:ext cx="685799" cy="25673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V="1">
              <a:off x="9191625" y="5213391"/>
              <a:ext cx="704851" cy="5329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9201150" y="2617232"/>
              <a:ext cx="833363" cy="3464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HRMS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0296674" y="3040023"/>
              <a:ext cx="833363" cy="3464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Target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1003794" y="4844060"/>
              <a:ext cx="1121530" cy="3464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Cyclotron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514797" y="4804887"/>
              <a:ext cx="851318" cy="3464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PIAVE</a:t>
              </a:r>
              <a:endParaRPr lang="en-GB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72682" y="5473044"/>
              <a:ext cx="1489491" cy="3464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XTU-Tandem</a:t>
              </a:r>
              <a:endParaRPr lang="en-GB" sz="11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H="1">
              <a:off x="3181350" y="4989553"/>
              <a:ext cx="333447" cy="3917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flipH="1">
              <a:off x="1417430" y="5842375"/>
              <a:ext cx="77995" cy="43231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10801499" y="3930136"/>
              <a:ext cx="833363" cy="3464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1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LRMS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1899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 bwMode="auto">
          <a:xfrm>
            <a:off x="-350729" y="100208"/>
            <a:ext cx="1465545" cy="90187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9" name="Tabella 3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344801"/>
              </p:ext>
            </p:extLst>
          </p:nvPr>
        </p:nvGraphicFramePr>
        <p:xfrm>
          <a:off x="0" y="0"/>
          <a:ext cx="5674289" cy="5628908"/>
        </p:xfrm>
        <a:graphic>
          <a:graphicData uri="http://schemas.openxmlformats.org/drawingml/2006/table">
            <a:tbl>
              <a:tblPr firstRow="1" firstCol="1" bandRow="1" bandCol="1">
                <a:tableStyleId>{0E3FDE45-AF77-4B5C-9715-49D594BDF05E}</a:tableStyleId>
              </a:tblPr>
              <a:tblGrid>
                <a:gridCol w="3744568"/>
                <a:gridCol w="1929721"/>
              </a:tblGrid>
              <a:tr h="442382"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itchFamily="34" charset="0"/>
                        </a:rPr>
                        <a:t>Parameter (units)</a:t>
                      </a:r>
                      <a:endParaRPr lang="it-IT" sz="16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itchFamily="34" charset="0"/>
                        </a:rPr>
                        <a:t>Design Value</a:t>
                      </a:r>
                      <a:endParaRPr lang="it-IT" sz="16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</a:tr>
              <a:tr h="285563"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Operational mode</a:t>
                      </a:r>
                      <a:endParaRPr lang="it-IT" sz="1400" b="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</a:rPr>
                        <a:t>CW</a:t>
                      </a:r>
                      <a:endParaRPr lang="it-IT" sz="14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</a:tr>
              <a:tr h="285563"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Frequency (MHz)</a:t>
                      </a:r>
                      <a:endParaRPr lang="it-IT" sz="1400" b="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itchFamily="34" charset="0"/>
                        </a:rPr>
                        <a:t>80.00</a:t>
                      </a:r>
                      <a:endParaRPr lang="it-IT" sz="1400" b="1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</a:tr>
              <a:tr h="414114"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Injection Energy (</a:t>
                      </a:r>
                      <a:r>
                        <a:rPr lang="en-GB" sz="1600" b="0" dirty="0" err="1">
                          <a:effectLst/>
                          <a:latin typeface="Calibri" pitchFamily="34" charset="0"/>
                        </a:rPr>
                        <a:t>keV</a:t>
                      </a: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/u)</a:t>
                      </a:r>
                      <a:endParaRPr lang="it-IT" sz="1400" b="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</a:rPr>
                        <a:t>5.7 (β=0.0035)</a:t>
                      </a:r>
                      <a:endParaRPr lang="it-IT" sz="14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</a:tr>
              <a:tr h="421904"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Output Energy (</a:t>
                      </a:r>
                      <a:r>
                        <a:rPr lang="en-GB" sz="1600" b="0" dirty="0" err="1">
                          <a:effectLst/>
                          <a:latin typeface="Calibri" pitchFamily="34" charset="0"/>
                        </a:rPr>
                        <a:t>keV</a:t>
                      </a: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/u)</a:t>
                      </a:r>
                      <a:endParaRPr lang="it-IT" sz="1400" b="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</a:rPr>
                        <a:t>727 (β=0.0395)</a:t>
                      </a:r>
                      <a:endParaRPr lang="it-IT" sz="14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</a:tr>
              <a:tr h="418873"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Accelerated beam current (</a:t>
                      </a:r>
                      <a:r>
                        <a:rPr lang="en-GB" sz="1600" b="0" dirty="0">
                          <a:effectLst/>
                          <a:latin typeface="Calibri" pitchFamily="34" charset="0"/>
                          <a:sym typeface="Symbol"/>
                        </a:rPr>
                        <a:t></a:t>
                      </a: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A)</a:t>
                      </a:r>
                      <a:endParaRPr lang="it-IT" sz="1400" b="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</a:rPr>
                        <a:t>100</a:t>
                      </a:r>
                      <a:endParaRPr lang="it-IT" sz="14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</a:tr>
              <a:tr h="500936"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Charge states of accelerated ions (Q/A)</a:t>
                      </a:r>
                      <a:endParaRPr lang="it-IT" sz="1400" b="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</a:rPr>
                        <a:t>7 – 3</a:t>
                      </a:r>
                      <a:endParaRPr lang="it-IT" sz="14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</a:tr>
              <a:tr h="394640"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Inter-vane voltage V (kV, A/q=7)</a:t>
                      </a:r>
                      <a:endParaRPr lang="it-IT" sz="1400" b="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</a:rPr>
                        <a:t>63.8 – 85.84</a:t>
                      </a:r>
                      <a:endParaRPr lang="it-IT" sz="14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</a:tr>
              <a:tr h="285563"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Vane length L (m) </a:t>
                      </a:r>
                      <a:endParaRPr lang="it-IT" sz="1400" b="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</a:rPr>
                        <a:t>6.95</a:t>
                      </a:r>
                      <a:endParaRPr lang="it-IT" sz="14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</a:tr>
              <a:tr h="285563"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Average radius R</a:t>
                      </a:r>
                      <a:r>
                        <a:rPr lang="en-GB" sz="1600" b="0" baseline="-25000" dirty="0">
                          <a:effectLst/>
                          <a:latin typeface="Calibri" pitchFamily="34" charset="0"/>
                        </a:rPr>
                        <a:t>0 </a:t>
                      </a: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(mm)</a:t>
                      </a:r>
                      <a:endParaRPr lang="it-IT" sz="1400" b="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</a:rPr>
                        <a:t>5.33 – 6.788</a:t>
                      </a:r>
                      <a:endParaRPr lang="it-IT" sz="14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</a:tr>
              <a:tr h="285563"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Synchronous phase (deg.)</a:t>
                      </a:r>
                      <a:endParaRPr lang="it-IT" sz="1400" b="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</a:rPr>
                        <a:t>-90 – -20</a:t>
                      </a:r>
                      <a:endParaRPr lang="it-IT" sz="14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</a:tr>
              <a:tr h="285563"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Focusing strength B</a:t>
                      </a:r>
                      <a:endParaRPr lang="it-IT" sz="1400" b="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</a:rPr>
                        <a:t>4.7 – 4</a:t>
                      </a:r>
                      <a:endParaRPr lang="it-IT" sz="14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</a:tr>
              <a:tr h="285563"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Peak field (Kilpatrick units)</a:t>
                      </a:r>
                      <a:endParaRPr lang="it-IT" sz="1400" b="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</a:rPr>
                        <a:t>1.74</a:t>
                      </a:r>
                      <a:endParaRPr lang="it-IT" sz="14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</a:tr>
              <a:tr h="285563"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Transmission (%)</a:t>
                      </a:r>
                      <a:endParaRPr lang="it-IT" sz="1400" b="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</a:rPr>
                        <a:t>95</a:t>
                      </a:r>
                      <a:endParaRPr lang="it-IT" sz="14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</a:tr>
              <a:tr h="751555"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Output Long. RMS emittance (</a:t>
                      </a:r>
                      <a:r>
                        <a:rPr lang="en-GB" sz="1600" b="0" dirty="0" err="1">
                          <a:effectLst/>
                          <a:latin typeface="Calibri" pitchFamily="34" charset="0"/>
                        </a:rPr>
                        <a:t>mmmrad</a:t>
                      </a: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) / (</a:t>
                      </a:r>
                      <a:r>
                        <a:rPr lang="en-GB" sz="1600" b="0" dirty="0" err="1">
                          <a:effectLst/>
                          <a:latin typeface="Calibri" pitchFamily="34" charset="0"/>
                        </a:rPr>
                        <a:t>keVns</a:t>
                      </a: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/u)/(</a:t>
                      </a:r>
                      <a:r>
                        <a:rPr lang="en-GB" sz="1600" b="0" dirty="0" err="1">
                          <a:effectLst/>
                          <a:latin typeface="Calibri" pitchFamily="34" charset="0"/>
                        </a:rPr>
                        <a:t>keVdeg</a:t>
                      </a:r>
                      <a:r>
                        <a:rPr lang="en-GB" sz="1600" b="0" dirty="0">
                          <a:effectLst/>
                          <a:latin typeface="Calibri" pitchFamily="34" charset="0"/>
                        </a:rPr>
                        <a:t>/u)</a:t>
                      </a:r>
                      <a:endParaRPr lang="it-IT" sz="1400" b="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</a:rPr>
                        <a:t>0.055 / 0.15 / 4.35</a:t>
                      </a:r>
                      <a:endParaRPr lang="it-IT" sz="14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51451" marR="51451" marT="0" marB="0" anchor="ctr"/>
                </a:tc>
              </a:tr>
            </a:tbl>
          </a:graphicData>
        </a:graphic>
      </p:graphicFrame>
      <p:sp>
        <p:nvSpPr>
          <p:cNvPr id="19" name="Rettangolo 20"/>
          <p:cNvSpPr>
            <a:spLocks noChangeArrowheads="1"/>
          </p:cNvSpPr>
          <p:nvPr/>
        </p:nvSpPr>
        <p:spPr bwMode="auto">
          <a:xfrm>
            <a:off x="3659040" y="6635750"/>
            <a:ext cx="5547713" cy="23840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6606" y="4566778"/>
            <a:ext cx="3814919" cy="2698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693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SPES-RFQ design MAIN CHOICES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Beam dynamics</a:t>
            </a:r>
          </a:p>
          <a:p>
            <a:pPr lvl="1"/>
            <a:r>
              <a:rPr lang="en-US" sz="1600" dirty="0" smtClean="0"/>
              <a:t>Internal Bunching, </a:t>
            </a:r>
            <a:r>
              <a:rPr lang="en-US" altLang="en-US" sz="1600" dirty="0" smtClean="0"/>
              <a:t>low intensity codes for CERN Linac3 (M. Weiss, GD </a:t>
            </a:r>
            <a:r>
              <a:rPr lang="en-US" altLang="en-US" sz="1600" dirty="0" err="1" smtClean="0"/>
              <a:t>Amendola</a:t>
            </a:r>
            <a:r>
              <a:rPr lang="en-US" altLang="en-US" sz="1600" dirty="0" smtClean="0"/>
              <a:t>, M. </a:t>
            </a:r>
            <a:r>
              <a:rPr lang="en-US" altLang="en-US" sz="1600" dirty="0" err="1" smtClean="0"/>
              <a:t>Comunian</a:t>
            </a:r>
            <a:r>
              <a:rPr lang="en-US" altLang="en-US" sz="1600" dirty="0" smtClean="0"/>
              <a:t> thesis, AP).</a:t>
            </a:r>
          </a:p>
          <a:p>
            <a:pPr lvl="1"/>
            <a:r>
              <a:rPr lang="en-US" altLang="en-US" sz="1600" dirty="0" smtClean="0"/>
              <a:t>Design optimized for low longitudinal emittance (ALPI acceptance is limiting)</a:t>
            </a:r>
          </a:p>
          <a:p>
            <a:pPr lvl="1"/>
            <a:r>
              <a:rPr lang="en-US" sz="1600" dirty="0" smtClean="0"/>
              <a:t>External bunching (5MHz) will be possible for TOF measurements.</a:t>
            </a:r>
          </a:p>
          <a:p>
            <a:r>
              <a:rPr lang="en-US" sz="2000" dirty="0" smtClean="0"/>
              <a:t>Resonator</a:t>
            </a:r>
          </a:p>
          <a:p>
            <a:pPr lvl="1"/>
            <a:r>
              <a:rPr lang="en-US" sz="1600" dirty="0" smtClean="0"/>
              <a:t>Four vanes (no coupling cells, L=1.9</a:t>
            </a:r>
            <a:r>
              <a:rPr lang="en-US" sz="1600" dirty="0" smtClean="0">
                <a:latin typeface="Symbol" panose="05050102010706020507" pitchFamily="18" charset="2"/>
              </a:rPr>
              <a:t>l</a:t>
            </a:r>
            <a:r>
              <a:rPr lang="en-US" sz="1600" dirty="0" smtClean="0"/>
              <a:t>), ramped field (end cells detuning)</a:t>
            </a:r>
          </a:p>
          <a:p>
            <a:pPr lvl="1"/>
            <a:r>
              <a:rPr lang="en-US" sz="1600" dirty="0" smtClean="0"/>
              <a:t>Single coupler (150 kW)</a:t>
            </a:r>
          </a:p>
          <a:p>
            <a:r>
              <a:rPr lang="en-US" sz="2000" dirty="0" smtClean="0"/>
              <a:t>Mechanical design</a:t>
            </a:r>
          </a:p>
          <a:p>
            <a:pPr marL="457200" lvl="1" indent="0">
              <a:buNone/>
            </a:pPr>
            <a:r>
              <a:rPr lang="en-US" sz="1600" dirty="0" smtClean="0"/>
              <a:t>Copper plated Stainless Steel tank</a:t>
            </a:r>
          </a:p>
          <a:p>
            <a:pPr marL="457200" lvl="1" indent="0">
              <a:buNone/>
            </a:pPr>
            <a:r>
              <a:rPr lang="en-US" sz="1600" dirty="0" smtClean="0"/>
              <a:t>Metallic joints for sealing </a:t>
            </a:r>
          </a:p>
          <a:p>
            <a:pPr marL="457200" lvl="1" indent="0">
              <a:buNone/>
            </a:pPr>
            <a:r>
              <a:rPr lang="en-US" sz="1600" dirty="0" smtClean="0"/>
              <a:t>Electrodes in </a:t>
            </a:r>
            <a:r>
              <a:rPr lang="en-US" sz="1600" dirty="0" err="1" smtClean="0"/>
              <a:t>CuOFE</a:t>
            </a:r>
            <a:r>
              <a:rPr lang="en-US" sz="1600" dirty="0" smtClean="0"/>
              <a:t>, SS inserts and cooling circuit brazed.</a:t>
            </a:r>
          </a:p>
          <a:p>
            <a:pPr marL="457200" lvl="1" indent="0">
              <a:buNone/>
            </a:pPr>
            <a:r>
              <a:rPr lang="en-US" sz="1600" dirty="0" smtClean="0"/>
              <a:t>Modulation 3d machined after brazing with standard cooling liquid</a:t>
            </a:r>
          </a:p>
          <a:p>
            <a:pPr marL="457200" lvl="1" indent="0">
              <a:buNone/>
            </a:pPr>
            <a:r>
              <a:rPr lang="en-US" sz="1600" dirty="0" smtClean="0"/>
              <a:t>Cleaning and assembly of the single module in vertical position </a:t>
            </a:r>
            <a:endParaRPr lang="en-US" sz="1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</a:t>
            </a:fld>
            <a:endParaRPr lang="sv-S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Rettangolo 20"/>
          <p:cNvSpPr>
            <a:spLocks noChangeArrowheads="1"/>
          </p:cNvSpPr>
          <p:nvPr/>
        </p:nvSpPr>
        <p:spPr bwMode="auto">
          <a:xfrm>
            <a:off x="3659040" y="6635750"/>
            <a:ext cx="5547713" cy="23840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48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74349" y="220615"/>
            <a:ext cx="59731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800" dirty="0" smtClean="0"/>
              <a:t>The RFQ: </a:t>
            </a:r>
            <a:r>
              <a:rPr lang="it-IT" sz="4800" dirty="0" err="1" smtClean="0"/>
              <a:t>basic</a:t>
            </a:r>
            <a:r>
              <a:rPr lang="it-IT" sz="4800" dirty="0" smtClean="0"/>
              <a:t> </a:t>
            </a:r>
            <a:r>
              <a:rPr lang="it-IT" sz="4800" dirty="0" err="1" smtClean="0"/>
              <a:t>facts</a:t>
            </a:r>
            <a:endParaRPr lang="it-IT" sz="48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843"/>
          <a:stretch/>
        </p:blipFill>
        <p:spPr>
          <a:xfrm>
            <a:off x="157633" y="2188026"/>
            <a:ext cx="3825124" cy="344868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422991" y="1544066"/>
            <a:ext cx="44309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The RFQ </a:t>
            </a:r>
            <a:r>
              <a:rPr lang="it-IT" sz="1600" dirty="0" err="1" smtClean="0"/>
              <a:t>is</a:t>
            </a:r>
            <a:r>
              <a:rPr lang="it-IT" sz="1600" dirty="0" smtClean="0"/>
              <a:t> </a:t>
            </a:r>
            <a:r>
              <a:rPr lang="it-IT" sz="1600" dirty="0" err="1" smtClean="0"/>
              <a:t>composed</a:t>
            </a:r>
            <a:r>
              <a:rPr lang="it-IT" sz="1600" dirty="0" smtClean="0"/>
              <a:t> of 6 </a:t>
            </a:r>
            <a:r>
              <a:rPr lang="it-IT" sz="1600" dirty="0" err="1" smtClean="0"/>
              <a:t>modules</a:t>
            </a:r>
            <a:r>
              <a:rPr lang="it-IT" sz="1600" dirty="0" smtClean="0"/>
              <a:t> </a:t>
            </a:r>
            <a:r>
              <a:rPr lang="it-IT" sz="1600" dirty="0" err="1" smtClean="0"/>
              <a:t>about</a:t>
            </a:r>
            <a:r>
              <a:rPr lang="it-IT" sz="1600" dirty="0" smtClean="0"/>
              <a:t> 1.2 m long </a:t>
            </a:r>
            <a:r>
              <a:rPr lang="it-IT" sz="1600" dirty="0" err="1" smtClean="0"/>
              <a:t>each</a:t>
            </a:r>
            <a:endParaRPr lang="it-IT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 </a:t>
            </a:r>
            <a:r>
              <a:rPr lang="it-IT" sz="1600" dirty="0" err="1" smtClean="0"/>
              <a:t>Each</a:t>
            </a:r>
            <a:r>
              <a:rPr lang="it-IT" sz="1600" dirty="0" smtClean="0"/>
              <a:t> </a:t>
            </a:r>
            <a:r>
              <a:rPr lang="it-IT" sz="1600" dirty="0" err="1" smtClean="0"/>
              <a:t>module</a:t>
            </a:r>
            <a:r>
              <a:rPr lang="it-IT" sz="1600" dirty="0" smtClean="0"/>
              <a:t> </a:t>
            </a:r>
            <a:r>
              <a:rPr lang="it-IT" sz="1600" dirty="0" err="1" smtClean="0"/>
              <a:t>is</a:t>
            </a:r>
            <a:r>
              <a:rPr lang="it-IT" sz="1600" dirty="0" smtClean="0"/>
              <a:t> </a:t>
            </a:r>
            <a:r>
              <a:rPr lang="it-IT" sz="1600" dirty="0" err="1" smtClean="0"/>
              <a:t>basically</a:t>
            </a:r>
            <a:r>
              <a:rPr lang="it-IT" sz="1600" dirty="0" smtClean="0"/>
              <a:t> </a:t>
            </a:r>
            <a:r>
              <a:rPr lang="it-IT" sz="1600" dirty="0" err="1" smtClean="0"/>
              <a:t>composed</a:t>
            </a:r>
            <a:r>
              <a:rPr lang="it-IT" sz="1600" dirty="0" smtClean="0"/>
              <a:t> of a </a:t>
            </a:r>
            <a:r>
              <a:rPr lang="it-IT" sz="1600" dirty="0" err="1" smtClean="0"/>
              <a:t>Staniless</a:t>
            </a:r>
            <a:r>
              <a:rPr lang="it-IT" sz="1600" dirty="0" smtClean="0"/>
              <a:t> Steel Tank (AISI LN 304) and </a:t>
            </a:r>
            <a:r>
              <a:rPr lang="it-IT" sz="1600" dirty="0" err="1" smtClean="0"/>
              <a:t>four</a:t>
            </a:r>
            <a:r>
              <a:rPr lang="it-IT" sz="1600" dirty="0" smtClean="0"/>
              <a:t> OFE </a:t>
            </a:r>
            <a:r>
              <a:rPr lang="it-IT" sz="1600" dirty="0" err="1" smtClean="0"/>
              <a:t>Copper</a:t>
            </a:r>
            <a:r>
              <a:rPr lang="it-IT" sz="1600" dirty="0" smtClean="0"/>
              <a:t> </a:t>
            </a:r>
            <a:r>
              <a:rPr lang="it-IT" sz="1600" dirty="0" err="1" smtClean="0"/>
              <a:t>Electrodes</a:t>
            </a:r>
            <a:r>
              <a:rPr lang="it-IT" sz="1600" dirty="0" smtClean="0"/>
              <a:t> (</a:t>
            </a:r>
            <a:r>
              <a:rPr lang="it-IT" sz="1600" dirty="0" err="1" smtClean="0"/>
              <a:t>obtained</a:t>
            </a:r>
            <a:r>
              <a:rPr lang="it-IT" sz="1600" dirty="0" smtClean="0"/>
              <a:t> by </a:t>
            </a:r>
            <a:r>
              <a:rPr lang="it-IT" sz="1600" dirty="0" err="1" smtClean="0"/>
              <a:t>brazing</a:t>
            </a:r>
            <a:r>
              <a:rPr lang="it-IT" sz="1600" dirty="0" smtClean="0"/>
              <a:t> of </a:t>
            </a:r>
            <a:r>
              <a:rPr lang="it-IT" sz="1600" dirty="0" err="1" smtClean="0"/>
              <a:t>two</a:t>
            </a:r>
            <a:r>
              <a:rPr lang="it-IT" sz="1600" dirty="0" smtClean="0"/>
              <a:t> sub-</a:t>
            </a:r>
            <a:r>
              <a:rPr lang="it-IT" sz="1600" dirty="0" err="1" smtClean="0"/>
              <a:t>assemblies</a:t>
            </a:r>
            <a:r>
              <a:rPr lang="it-IT" sz="1600" dirty="0" smtClean="0"/>
              <a:t> in </a:t>
            </a:r>
            <a:r>
              <a:rPr lang="it-IT" sz="1600" dirty="0" err="1" smtClean="0"/>
              <a:t>order</a:t>
            </a:r>
            <a:r>
              <a:rPr lang="it-IT" sz="1600" dirty="0" smtClean="0"/>
              <a:t> to </a:t>
            </a:r>
            <a:r>
              <a:rPr lang="it-IT" sz="1600" dirty="0" err="1" smtClean="0"/>
              <a:t>spare</a:t>
            </a:r>
            <a:r>
              <a:rPr lang="it-IT" sz="1600" dirty="0" smtClean="0"/>
              <a:t> </a:t>
            </a:r>
            <a:r>
              <a:rPr lang="it-IT" sz="1600" dirty="0" err="1" smtClean="0"/>
              <a:t>material</a:t>
            </a:r>
            <a:r>
              <a:rPr lang="it-IT" sz="1600" dirty="0" smtClean="0"/>
              <a:t>). The </a:t>
            </a:r>
            <a:r>
              <a:rPr lang="it-IT" sz="1600" dirty="0" err="1" smtClean="0"/>
              <a:t>forged</a:t>
            </a:r>
            <a:r>
              <a:rPr lang="it-IT" sz="1600" dirty="0" smtClean="0"/>
              <a:t> tube for the first tank </a:t>
            </a:r>
            <a:r>
              <a:rPr lang="it-IT" sz="1600" dirty="0" err="1" smtClean="0"/>
              <a:t>is</a:t>
            </a:r>
            <a:r>
              <a:rPr lang="it-IT" sz="1600" dirty="0" smtClean="0"/>
              <a:t> </a:t>
            </a:r>
            <a:r>
              <a:rPr lang="it-IT" sz="1600" dirty="0" err="1" smtClean="0"/>
              <a:t>already</a:t>
            </a:r>
            <a:r>
              <a:rPr lang="it-IT" sz="1600" dirty="0" smtClean="0"/>
              <a:t> </a:t>
            </a:r>
            <a:r>
              <a:rPr lang="it-IT" sz="1600" dirty="0" err="1" smtClean="0"/>
              <a:t>at</a:t>
            </a:r>
            <a:r>
              <a:rPr lang="it-IT" sz="1600" dirty="0" smtClean="0"/>
              <a:t> LNL.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A 0.035 mm </a:t>
            </a:r>
            <a:r>
              <a:rPr lang="it-IT" sz="1600" dirty="0" err="1" smtClean="0"/>
              <a:t>copper</a:t>
            </a:r>
            <a:r>
              <a:rPr lang="it-IT" sz="1600" dirty="0" smtClean="0"/>
              <a:t> </a:t>
            </a:r>
            <a:r>
              <a:rPr lang="it-IT" sz="1600" dirty="0" err="1" smtClean="0"/>
              <a:t>layer</a:t>
            </a:r>
            <a:r>
              <a:rPr lang="it-IT" sz="1600" dirty="0" smtClean="0"/>
              <a:t> </a:t>
            </a:r>
            <a:r>
              <a:rPr lang="it-IT" sz="1600" dirty="0" err="1" smtClean="0"/>
              <a:t>is</a:t>
            </a:r>
            <a:r>
              <a:rPr lang="it-IT" sz="1600" dirty="0" smtClean="0"/>
              <a:t> </a:t>
            </a:r>
            <a:r>
              <a:rPr lang="it-IT" sz="1600" dirty="0" err="1" smtClean="0"/>
              <a:t>electrodeposited</a:t>
            </a:r>
            <a:r>
              <a:rPr lang="it-IT" sz="1600" dirty="0" smtClean="0"/>
              <a:t> on the tank </a:t>
            </a:r>
            <a:r>
              <a:rPr lang="it-IT" sz="1600" dirty="0" err="1" smtClean="0"/>
              <a:t>inner</a:t>
            </a:r>
            <a:r>
              <a:rPr lang="it-IT" sz="1600" dirty="0" smtClean="0"/>
              <a:t> </a:t>
            </a:r>
            <a:r>
              <a:rPr lang="it-IT" sz="1600" dirty="0" err="1" smtClean="0"/>
              <a:t>surface</a:t>
            </a:r>
            <a:r>
              <a:rPr lang="it-IT" sz="1600" dirty="0" smtClean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A </a:t>
            </a:r>
            <a:r>
              <a:rPr lang="it-IT" sz="1600" dirty="0" err="1" smtClean="0"/>
              <a:t>spring</a:t>
            </a:r>
            <a:r>
              <a:rPr lang="it-IT" sz="1600" dirty="0" smtClean="0"/>
              <a:t> joint </a:t>
            </a:r>
            <a:r>
              <a:rPr lang="it-IT" sz="1600" dirty="0" err="1" smtClean="0"/>
              <a:t>between</a:t>
            </a:r>
            <a:r>
              <a:rPr lang="it-IT" sz="1600" dirty="0" smtClean="0"/>
              <a:t> tank and </a:t>
            </a:r>
            <a:r>
              <a:rPr lang="it-IT" sz="1600" dirty="0" err="1" smtClean="0"/>
              <a:t>electrode</a:t>
            </a:r>
            <a:r>
              <a:rPr lang="it-IT" sz="1600" dirty="0" smtClean="0"/>
              <a:t> </a:t>
            </a:r>
            <a:r>
              <a:rPr lang="it-IT" sz="1600" dirty="0" err="1" smtClean="0"/>
              <a:t>is</a:t>
            </a:r>
            <a:r>
              <a:rPr lang="it-IT" sz="1600" dirty="0" smtClean="0"/>
              <a:t> </a:t>
            </a:r>
            <a:r>
              <a:rPr lang="it-IT" sz="1600" dirty="0" err="1" smtClean="0"/>
              <a:t>used</a:t>
            </a:r>
            <a:r>
              <a:rPr lang="it-IT" sz="1600" dirty="0" smtClean="0"/>
              <a:t> in </a:t>
            </a:r>
            <a:r>
              <a:rPr lang="it-IT" sz="1600" dirty="0" err="1" smtClean="0"/>
              <a:t>order</a:t>
            </a:r>
            <a:r>
              <a:rPr lang="it-IT" sz="1600" dirty="0" smtClean="0"/>
              <a:t> to </a:t>
            </a:r>
            <a:r>
              <a:rPr lang="it-IT" sz="1600" dirty="0" err="1" smtClean="0"/>
              <a:t>seal</a:t>
            </a:r>
            <a:r>
              <a:rPr lang="it-IT" sz="1600" dirty="0" smtClean="0"/>
              <a:t> the RF.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The </a:t>
            </a:r>
            <a:r>
              <a:rPr lang="it-IT" sz="1600" dirty="0" err="1" smtClean="0"/>
              <a:t>electrodes</a:t>
            </a:r>
            <a:r>
              <a:rPr lang="it-IT" sz="1600" dirty="0" smtClean="0"/>
              <a:t> are </a:t>
            </a:r>
            <a:r>
              <a:rPr lang="it-IT" sz="1600" dirty="0" err="1" smtClean="0"/>
              <a:t>equipped</a:t>
            </a:r>
            <a:r>
              <a:rPr lang="it-IT" sz="1600" dirty="0" smtClean="0"/>
              <a:t> with </a:t>
            </a:r>
            <a:r>
              <a:rPr lang="it-IT" sz="1600" dirty="0" err="1" smtClean="0"/>
              <a:t>two</a:t>
            </a:r>
            <a:r>
              <a:rPr lang="it-IT" sz="1600" dirty="0" smtClean="0"/>
              <a:t> </a:t>
            </a:r>
            <a:r>
              <a:rPr lang="it-IT" sz="1600" dirty="0" err="1" smtClean="0"/>
              <a:t>brazed</a:t>
            </a:r>
            <a:r>
              <a:rPr lang="it-IT" sz="1600" dirty="0" smtClean="0"/>
              <a:t> SS </a:t>
            </a:r>
            <a:r>
              <a:rPr lang="it-IT" sz="1600" dirty="0" err="1" smtClean="0"/>
              <a:t>inserts</a:t>
            </a:r>
            <a:r>
              <a:rPr lang="it-IT" sz="1600" dirty="0" smtClean="0"/>
              <a:t> in </a:t>
            </a:r>
            <a:r>
              <a:rPr lang="it-IT" sz="1600" dirty="0" err="1" smtClean="0"/>
              <a:t>order</a:t>
            </a:r>
            <a:r>
              <a:rPr lang="it-IT" sz="1600" dirty="0" smtClean="0"/>
              <a:t> to </a:t>
            </a:r>
            <a:r>
              <a:rPr lang="it-IT" sz="1600" dirty="0" err="1" smtClean="0"/>
              <a:t>allow</a:t>
            </a:r>
            <a:r>
              <a:rPr lang="it-IT" sz="1600" dirty="0" smtClean="0"/>
              <a:t> </a:t>
            </a:r>
            <a:r>
              <a:rPr lang="it-IT" sz="1600" dirty="0" err="1" smtClean="0"/>
              <a:t>coupling</a:t>
            </a:r>
            <a:r>
              <a:rPr lang="it-IT" sz="1600" dirty="0" smtClean="0"/>
              <a:t> with the tank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The </a:t>
            </a:r>
            <a:r>
              <a:rPr lang="it-IT" sz="1600" dirty="0" err="1" smtClean="0"/>
              <a:t>voltage</a:t>
            </a:r>
            <a:r>
              <a:rPr lang="it-IT" sz="1600" dirty="0" smtClean="0"/>
              <a:t> </a:t>
            </a:r>
            <a:r>
              <a:rPr lang="it-IT" sz="1600" dirty="0" err="1" smtClean="0"/>
              <a:t>is</a:t>
            </a:r>
            <a:r>
              <a:rPr lang="it-IT" sz="1600" dirty="0" smtClean="0"/>
              <a:t> </a:t>
            </a:r>
            <a:r>
              <a:rPr lang="it-IT" sz="1600" dirty="0" err="1" smtClean="0"/>
              <a:t>linearly</a:t>
            </a:r>
            <a:r>
              <a:rPr lang="it-IT" sz="1600" dirty="0" smtClean="0"/>
              <a:t> </a:t>
            </a:r>
            <a:r>
              <a:rPr lang="it-IT" sz="1600" dirty="0" err="1" smtClean="0"/>
              <a:t>variable</a:t>
            </a:r>
            <a:r>
              <a:rPr lang="it-IT" sz="1600" dirty="0" smtClean="0"/>
              <a:t> </a:t>
            </a:r>
            <a:r>
              <a:rPr lang="it-IT" sz="1600" dirty="0" err="1" smtClean="0"/>
              <a:t>along</a:t>
            </a:r>
            <a:r>
              <a:rPr lang="it-IT" sz="1600" dirty="0" smtClean="0"/>
              <a:t> the RFQ</a:t>
            </a:r>
          </a:p>
          <a:p>
            <a:endParaRPr lang="it-IT" sz="1600" dirty="0"/>
          </a:p>
        </p:txBody>
      </p:sp>
      <p:sp>
        <p:nvSpPr>
          <p:cNvPr id="7" name="Rettangolo 20"/>
          <p:cNvSpPr>
            <a:spLocks noChangeArrowheads="1"/>
          </p:cNvSpPr>
          <p:nvPr/>
        </p:nvSpPr>
        <p:spPr bwMode="auto">
          <a:xfrm>
            <a:off x="3659040" y="6635750"/>
            <a:ext cx="5547713" cy="23840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133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SPES-RFQ</a:t>
            </a:r>
            <a:r>
              <a:rPr lang="en-US" dirty="0" smtClean="0"/>
              <a:t> Selected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" y="1417638"/>
            <a:ext cx="4583062" cy="4781147"/>
          </a:xfrm>
        </p:spPr>
        <p:txBody>
          <a:bodyPr lIns="85699" tIns="42850" rIns="85699" bIns="42850">
            <a:normAutofit fontScale="92500"/>
          </a:bodyPr>
          <a:lstStyle/>
          <a:p>
            <a:pPr marL="400040">
              <a:buFont typeface="Arial"/>
              <a:buChar char="•"/>
            </a:pPr>
            <a:r>
              <a:rPr lang="en-US" sz="2000" dirty="0" smtClean="0"/>
              <a:t>Key mechanical technologies</a:t>
            </a:r>
          </a:p>
          <a:p>
            <a:pPr marL="800090" lvl="1">
              <a:buFont typeface="Arial"/>
              <a:buChar char="•"/>
            </a:pPr>
            <a:r>
              <a:rPr lang="en-US" sz="1800" dirty="0" smtClean="0"/>
              <a:t>High precision machining</a:t>
            </a:r>
          </a:p>
          <a:p>
            <a:pPr marL="800090" lvl="1">
              <a:buFont typeface="Arial"/>
              <a:buChar char="•"/>
            </a:pPr>
            <a:r>
              <a:rPr lang="en-US" sz="1800" dirty="0" smtClean="0"/>
              <a:t>Q</a:t>
            </a:r>
            <a:r>
              <a:rPr lang="en-US" sz="1800" dirty="0" smtClean="0">
                <a:solidFill>
                  <a:srgbClr val="000000"/>
                </a:solidFill>
              </a:rPr>
              <a:t>ualification of smaller parts, (electrodes) by </a:t>
            </a:r>
            <a:r>
              <a:rPr lang="en-US" sz="1800" dirty="0" smtClean="0"/>
              <a:t>CMM </a:t>
            </a:r>
            <a:r>
              <a:rPr lang="en-US" sz="1800" dirty="0" smtClean="0">
                <a:solidFill>
                  <a:srgbClr val="000000"/>
                </a:solidFill>
              </a:rPr>
              <a:t>and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large pieces </a:t>
            </a:r>
            <a:r>
              <a:rPr lang="en-US" sz="1800" dirty="0" smtClean="0"/>
              <a:t>(tank) </a:t>
            </a:r>
            <a:r>
              <a:rPr lang="en-US" sz="1800" dirty="0" smtClean="0">
                <a:solidFill>
                  <a:srgbClr val="000000"/>
                </a:solidFill>
              </a:rPr>
              <a:t>(laser tracker, arm..)</a:t>
            </a:r>
          </a:p>
          <a:p>
            <a:pPr marL="800090" lvl="1">
              <a:buFont typeface="Arial"/>
              <a:buChar char="•"/>
            </a:pPr>
            <a:r>
              <a:rPr lang="en-US" sz="1800" dirty="0" smtClean="0">
                <a:solidFill>
                  <a:srgbClr val="000000"/>
                </a:solidFill>
              </a:rPr>
              <a:t>Vacuum brazing (in house and </a:t>
            </a:r>
            <a:r>
              <a:rPr lang="en-US" sz="1800" dirty="0" err="1" smtClean="0">
                <a:solidFill>
                  <a:srgbClr val="000000"/>
                </a:solidFill>
              </a:rPr>
              <a:t>Cinel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</a:p>
          <a:p>
            <a:pPr marL="800090" lvl="1">
              <a:buFont typeface="Arial"/>
              <a:buChar char="•"/>
            </a:pPr>
            <a:r>
              <a:rPr lang="en-US" sz="1800" dirty="0" smtClean="0"/>
              <a:t>Copper-plating of large tanks (MoU in preparation with GSI) </a:t>
            </a:r>
          </a:p>
          <a:p>
            <a:r>
              <a:rPr lang="en-US" sz="2400" dirty="0" smtClean="0"/>
              <a:t>Construction procedure</a:t>
            </a:r>
          </a:p>
          <a:p>
            <a:pPr lvl="1"/>
            <a:r>
              <a:rPr lang="en-US" sz="1800" dirty="0" smtClean="0"/>
              <a:t>Construction of drift tubes and tanks with base in industry, assembly at</a:t>
            </a:r>
            <a:r>
              <a:rPr lang="en-US" dirty="0" smtClean="0"/>
              <a:t> LNL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b="1" dirty="0" smtClean="0"/>
              <a:t>A dedicated laboratory, with larger crane capabilities (3 tons) respect to M100 has to be prepared for mid 2016.</a:t>
            </a:r>
          </a:p>
          <a:p>
            <a:pPr marL="514340" lvl="1" indent="0">
              <a:buNone/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3" name="AutoShape 2" descr="P1060828.jpg: 3584x2016, 3163k (September 10, 2010, at 03:03 PM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39024" y="4437219"/>
            <a:ext cx="3137790" cy="1761566"/>
          </a:xfrm>
          <a:prstGeom prst="rect">
            <a:avLst/>
          </a:prstGeom>
        </p:spPr>
      </p:pic>
      <p:sp>
        <p:nvSpPr>
          <p:cNvPr id="9" name="CasellaDiTesto 11"/>
          <p:cNvSpPr txBox="1">
            <a:spLocks noChangeArrowheads="1"/>
          </p:cNvSpPr>
          <p:nvPr/>
        </p:nvSpPr>
        <p:spPr bwMode="auto">
          <a:xfrm>
            <a:off x="5939024" y="6238966"/>
            <a:ext cx="3023585" cy="338554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cs typeface="Arial" charset="0"/>
              </a:rPr>
              <a:t>CMM machine at INFN </a:t>
            </a:r>
            <a:r>
              <a:rPr lang="en-US" altLang="en-US" sz="1600" dirty="0" err="1" smtClean="0">
                <a:cs typeface="Arial" charset="0"/>
              </a:rPr>
              <a:t>Padova</a:t>
            </a:r>
            <a:endParaRPr lang="en-US" altLang="en-US" sz="1800" dirty="0">
              <a:cs typeface="Arial" charset="0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83062" y="1417638"/>
            <a:ext cx="4560938" cy="2667560"/>
          </a:xfrm>
          <a:prstGeom prst="rect">
            <a:avLst/>
          </a:prstGeom>
        </p:spPr>
      </p:pic>
      <p:sp>
        <p:nvSpPr>
          <p:cNvPr id="11" name="Rettangolo 20"/>
          <p:cNvSpPr>
            <a:spLocks noChangeArrowheads="1"/>
          </p:cNvSpPr>
          <p:nvPr/>
        </p:nvSpPr>
        <p:spPr bwMode="auto">
          <a:xfrm>
            <a:off x="3659040" y="6635750"/>
            <a:ext cx="5547713" cy="23840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354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this review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Scope of this review is to validate the Physical and Mechanical design so to be able to launch the construction of the electrodes before the end of 2015</a:t>
            </a:r>
          </a:p>
          <a:p>
            <a:r>
              <a:rPr lang="en-US" dirty="0" smtClean="0"/>
              <a:t>Thank you for your attention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</a:t>
            </a:fld>
            <a:endParaRPr lang="sv-S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Rettangolo 20"/>
          <p:cNvSpPr>
            <a:spLocks noChangeArrowheads="1"/>
          </p:cNvSpPr>
          <p:nvPr/>
        </p:nvSpPr>
        <p:spPr bwMode="auto">
          <a:xfrm>
            <a:off x="3596287" y="6561370"/>
            <a:ext cx="5547713" cy="23840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75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3333FF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</TotalTime>
  <Words>727</Words>
  <Application>Microsoft Macintosh PowerPoint</Application>
  <PresentationFormat>Presentazione su schermo (4:3)</PresentationFormat>
  <Paragraphs>105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Blank</vt:lpstr>
      <vt:lpstr>Personalizza struttura</vt:lpstr>
      <vt:lpstr>Photo Editor Photo</vt:lpstr>
      <vt:lpstr>SPES-RFQ review Introduction, general aspects</vt:lpstr>
      <vt:lpstr>Overview</vt:lpstr>
      <vt:lpstr>RFQ organization  </vt:lpstr>
      <vt:lpstr>SPES lay out</vt:lpstr>
      <vt:lpstr>Presentazione di PowerPoint</vt:lpstr>
      <vt:lpstr>SPES-RFQ design MAIN CHOICES</vt:lpstr>
      <vt:lpstr>Presentazione di PowerPoint</vt:lpstr>
      <vt:lpstr>SPES-RFQ Selected technologies</vt:lpstr>
      <vt:lpstr>About this review</vt:lpstr>
    </vt:vector>
  </TitlesOfParts>
  <Company>European Spallation Source ESS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&lt;Project/topic&gt;</dc:title>
  <dc:creator>Mats Lindroos</dc:creator>
  <cp:lastModifiedBy>andrea pisent</cp:lastModifiedBy>
  <cp:revision>57</cp:revision>
  <dcterms:created xsi:type="dcterms:W3CDTF">2015-03-24T10:23:58Z</dcterms:created>
  <dcterms:modified xsi:type="dcterms:W3CDTF">2015-09-21T06:00:56Z</dcterms:modified>
</cp:coreProperties>
</file>