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85" r:id="rId2"/>
    <p:sldMasterId id="2147483697" r:id="rId3"/>
    <p:sldMasterId id="2147483710" r:id="rId4"/>
    <p:sldMasterId id="2147483724" r:id="rId5"/>
    <p:sldMasterId id="2147483736" r:id="rId6"/>
    <p:sldMasterId id="2147483748" r:id="rId7"/>
    <p:sldMasterId id="2147483762" r:id="rId8"/>
    <p:sldMasterId id="2147483776" r:id="rId9"/>
    <p:sldMasterId id="2147483790" r:id="rId10"/>
    <p:sldMasterId id="2147483804" r:id="rId11"/>
    <p:sldMasterId id="2147483818" r:id="rId12"/>
    <p:sldMasterId id="2147483843" r:id="rId13"/>
  </p:sldMasterIdLst>
  <p:notesMasterIdLst>
    <p:notesMasterId r:id="rId68"/>
  </p:notesMasterIdLst>
  <p:handoutMasterIdLst>
    <p:handoutMasterId r:id="rId69"/>
  </p:handoutMasterIdLst>
  <p:sldIdLst>
    <p:sldId id="714" r:id="rId14"/>
    <p:sldId id="933" r:id="rId15"/>
    <p:sldId id="983" r:id="rId16"/>
    <p:sldId id="985" r:id="rId17"/>
    <p:sldId id="986" r:id="rId18"/>
    <p:sldId id="987" r:id="rId19"/>
    <p:sldId id="988" r:id="rId20"/>
    <p:sldId id="961" r:id="rId21"/>
    <p:sldId id="960" r:id="rId22"/>
    <p:sldId id="989" r:id="rId23"/>
    <p:sldId id="962" r:id="rId24"/>
    <p:sldId id="963" r:id="rId25"/>
    <p:sldId id="964" r:id="rId26"/>
    <p:sldId id="995" r:id="rId27"/>
    <p:sldId id="968" r:id="rId28"/>
    <p:sldId id="993" r:id="rId29"/>
    <p:sldId id="970" r:id="rId30"/>
    <p:sldId id="996" r:id="rId31"/>
    <p:sldId id="999" r:id="rId32"/>
    <p:sldId id="958" r:id="rId33"/>
    <p:sldId id="959" r:id="rId34"/>
    <p:sldId id="1002" r:id="rId35"/>
    <p:sldId id="992" r:id="rId36"/>
    <p:sldId id="1003" r:id="rId37"/>
    <p:sldId id="1040" r:id="rId38"/>
    <p:sldId id="1041" r:id="rId39"/>
    <p:sldId id="991" r:id="rId40"/>
    <p:sldId id="1021" r:id="rId41"/>
    <p:sldId id="1043" r:id="rId42"/>
    <p:sldId id="1022" r:id="rId43"/>
    <p:sldId id="1025" r:id="rId44"/>
    <p:sldId id="1007" r:id="rId45"/>
    <p:sldId id="1008" r:id="rId46"/>
    <p:sldId id="1020" r:id="rId47"/>
    <p:sldId id="1009" r:id="rId48"/>
    <p:sldId id="1028" r:id="rId49"/>
    <p:sldId id="1029" r:id="rId50"/>
    <p:sldId id="1033" r:id="rId51"/>
    <p:sldId id="1031" r:id="rId52"/>
    <p:sldId id="1010" r:id="rId53"/>
    <p:sldId id="1011" r:id="rId54"/>
    <p:sldId id="1012" r:id="rId55"/>
    <p:sldId id="1034" r:id="rId56"/>
    <p:sldId id="1030" r:id="rId57"/>
    <p:sldId id="1035" r:id="rId58"/>
    <p:sldId id="1016" r:id="rId59"/>
    <p:sldId id="1036" r:id="rId60"/>
    <p:sldId id="1037" r:id="rId61"/>
    <p:sldId id="1038" r:id="rId62"/>
    <p:sldId id="1004" r:id="rId63"/>
    <p:sldId id="1039" r:id="rId64"/>
    <p:sldId id="998" r:id="rId65"/>
    <p:sldId id="990" r:id="rId66"/>
    <p:sldId id="1027" r:id="rId67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1pPr>
    <a:lvl2pPr marL="456490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2pPr>
    <a:lvl3pPr marL="912993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3pPr>
    <a:lvl4pPr marL="1369500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4pPr>
    <a:lvl5pPr marL="1825996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5pPr>
    <a:lvl6pPr marL="2282490" algn="l" defTabSz="45649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6pPr>
    <a:lvl7pPr marL="2738995" algn="l" defTabSz="45649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7pPr>
    <a:lvl8pPr marL="3195490" algn="l" defTabSz="45649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8pPr>
    <a:lvl9pPr marL="3651990" algn="l" defTabSz="45649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D55D"/>
    <a:srgbClr val="50BB56"/>
    <a:srgbClr val="69B1FF"/>
    <a:srgbClr val="FEFF8E"/>
    <a:srgbClr val="FFFD39"/>
    <a:srgbClr val="CCECFF"/>
    <a:srgbClr val="CCCCFF"/>
    <a:srgbClr val="FFCCFF"/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4" autoAdjust="0"/>
    <p:restoredTop sz="97720" autoAdjust="0"/>
  </p:normalViewPr>
  <p:slideViewPr>
    <p:cSldViewPr>
      <p:cViewPr>
        <p:scale>
          <a:sx n="100" d="100"/>
          <a:sy n="100" d="100"/>
        </p:scale>
        <p:origin x="-1240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98" d="100"/>
        <a:sy n="98" d="100"/>
      </p:scale>
      <p:origin x="0" y="5536"/>
    </p:cViewPr>
  </p:sorterViewPr>
  <p:notesViewPr>
    <p:cSldViewPr>
      <p:cViewPr varScale="1">
        <p:scale>
          <a:sx n="41" d="100"/>
          <a:sy n="41" d="100"/>
        </p:scale>
        <p:origin x="-1470" y="-66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20" tIns="45859" rIns="91720" bIns="45859" numCol="1" anchor="t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20" tIns="45859" rIns="91720" bIns="45859" numCol="1" anchor="t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20" tIns="45859" rIns="91720" bIns="45859" numCol="1" anchor="b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831263"/>
            <a:ext cx="30416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20" tIns="45859" rIns="91720" bIns="45859" numCol="1" anchor="b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F709E336-63E8-E249-AC39-E22A3AD1C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66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20" tIns="45859" rIns="91720" bIns="45859" numCol="1" anchor="t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8750" y="0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20" tIns="45859" rIns="91720" bIns="45859" numCol="1" anchor="t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698500"/>
            <a:ext cx="4646613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8013"/>
            <a:ext cx="5140325" cy="417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20" tIns="45859" rIns="91720" bIns="458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20" tIns="45859" rIns="91720" bIns="45859" numCol="1" anchor="b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8750" y="8831263"/>
            <a:ext cx="30416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20" tIns="45859" rIns="91720" bIns="45859" numCol="1" anchor="b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B502A71E-D8C3-334F-9221-A848F4BF1A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491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64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299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695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599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2490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95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90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90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0" indent="0" algn="ctr">
              <a:buNone/>
              <a:defRPr/>
            </a:lvl2pPr>
            <a:lvl3pPr marL="912993" indent="0" algn="ctr">
              <a:buNone/>
              <a:defRPr/>
            </a:lvl3pPr>
            <a:lvl4pPr marL="1369500" indent="0" algn="ctr">
              <a:buNone/>
              <a:defRPr/>
            </a:lvl4pPr>
            <a:lvl5pPr marL="1825996" indent="0" algn="ctr">
              <a:buNone/>
              <a:defRPr/>
            </a:lvl5pPr>
            <a:lvl6pPr marL="2282490" indent="0" algn="ctr">
              <a:buNone/>
              <a:defRPr/>
            </a:lvl6pPr>
            <a:lvl7pPr marL="2738995" indent="0" algn="ctr">
              <a:buNone/>
              <a:defRPr/>
            </a:lvl7pPr>
            <a:lvl8pPr marL="3195490" indent="0" algn="ctr">
              <a:buNone/>
              <a:defRPr/>
            </a:lvl8pPr>
            <a:lvl9pPr marL="365199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1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1"/>
            <a:ext cx="7239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40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80072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48539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97" y="27352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9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0628" indent="0">
              <a:buNone/>
              <a:defRPr sz="800"/>
            </a:lvl2pPr>
            <a:lvl3pPr marL="641265" indent="0">
              <a:buNone/>
              <a:defRPr sz="700"/>
            </a:lvl3pPr>
            <a:lvl4pPr marL="961905" indent="0">
              <a:buNone/>
              <a:defRPr sz="600"/>
            </a:lvl4pPr>
            <a:lvl5pPr marL="1282540" indent="0">
              <a:buNone/>
              <a:defRPr sz="600"/>
            </a:lvl5pPr>
            <a:lvl6pPr marL="1603182" indent="0">
              <a:buNone/>
              <a:defRPr sz="600"/>
            </a:lvl6pPr>
            <a:lvl7pPr marL="1923810" indent="0">
              <a:buNone/>
              <a:defRPr sz="600"/>
            </a:lvl7pPr>
            <a:lvl8pPr marL="2244451" indent="0">
              <a:buNone/>
              <a:defRPr sz="600"/>
            </a:lvl8pPr>
            <a:lvl9pPr marL="256508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2329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8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8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0628" indent="0">
              <a:buNone/>
              <a:defRPr sz="2000"/>
            </a:lvl2pPr>
            <a:lvl3pPr marL="641265" indent="0">
              <a:buNone/>
              <a:defRPr sz="1700"/>
            </a:lvl3pPr>
            <a:lvl4pPr marL="961905" indent="0">
              <a:buNone/>
              <a:defRPr sz="1400"/>
            </a:lvl4pPr>
            <a:lvl5pPr marL="1282540" indent="0">
              <a:buNone/>
              <a:defRPr sz="1400"/>
            </a:lvl5pPr>
            <a:lvl6pPr marL="1603182" indent="0">
              <a:buNone/>
              <a:defRPr sz="1400"/>
            </a:lvl6pPr>
            <a:lvl7pPr marL="1923810" indent="0">
              <a:buNone/>
              <a:defRPr sz="1400"/>
            </a:lvl7pPr>
            <a:lvl8pPr marL="2244451" indent="0">
              <a:buNone/>
              <a:defRPr sz="1400"/>
            </a:lvl8pPr>
            <a:lvl9pPr marL="2565086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85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0628" indent="0">
              <a:buNone/>
              <a:defRPr sz="800"/>
            </a:lvl2pPr>
            <a:lvl3pPr marL="641265" indent="0">
              <a:buNone/>
              <a:defRPr sz="700"/>
            </a:lvl3pPr>
            <a:lvl4pPr marL="961905" indent="0">
              <a:buNone/>
              <a:defRPr sz="600"/>
            </a:lvl4pPr>
            <a:lvl5pPr marL="1282540" indent="0">
              <a:buNone/>
              <a:defRPr sz="600"/>
            </a:lvl5pPr>
            <a:lvl6pPr marL="1603182" indent="0">
              <a:buNone/>
              <a:defRPr sz="600"/>
            </a:lvl6pPr>
            <a:lvl7pPr marL="1923810" indent="0">
              <a:buNone/>
              <a:defRPr sz="600"/>
            </a:lvl7pPr>
            <a:lvl8pPr marL="2244451" indent="0">
              <a:buNone/>
              <a:defRPr sz="600"/>
            </a:lvl8pPr>
            <a:lvl9pPr marL="256508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07221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69233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019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99210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11285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2670" indent="-285419">
              <a:spcBef>
                <a:spcPts val="600"/>
              </a:spcBef>
              <a:buChar char="–"/>
              <a:defRPr sz="2800"/>
            </a:lvl2pPr>
            <a:lvl3pPr marL="1182246" indent="-228328">
              <a:spcBef>
                <a:spcPts val="500"/>
              </a:spcBef>
              <a:defRPr sz="2400"/>
            </a:lvl3pPr>
            <a:lvl4pPr marL="1638907" indent="-228328">
              <a:spcBef>
                <a:spcPts val="400"/>
              </a:spcBef>
              <a:buChar char="–"/>
              <a:defRPr sz="2000"/>
            </a:lvl4pPr>
            <a:lvl5pPr marL="2095572" indent="-228328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033625"/>
      </p:ext>
    </p:extLst>
  </p:cSld>
  <p:clrMapOvr>
    <a:masterClrMapping/>
  </p:clrMapOvr>
  <p:transition xmlns:p14="http://schemas.microsoft.com/office/powerpoint/2010/main"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9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0694" indent="0" algn="ctr">
              <a:buNone/>
              <a:defRPr/>
            </a:lvl2pPr>
            <a:lvl3pPr marL="641397" indent="0" algn="ctr">
              <a:buNone/>
              <a:defRPr/>
            </a:lvl3pPr>
            <a:lvl4pPr marL="962102" indent="0" algn="ctr">
              <a:buNone/>
              <a:defRPr/>
            </a:lvl4pPr>
            <a:lvl5pPr marL="1282803" indent="0" algn="ctr">
              <a:buNone/>
              <a:defRPr/>
            </a:lvl5pPr>
            <a:lvl6pPr marL="1603510" indent="0" algn="ctr">
              <a:buNone/>
              <a:defRPr/>
            </a:lvl6pPr>
            <a:lvl7pPr marL="1924205" indent="0" algn="ctr">
              <a:buNone/>
              <a:defRPr/>
            </a:lvl7pPr>
            <a:lvl8pPr marL="2244911" indent="0" algn="ctr">
              <a:buNone/>
              <a:defRPr/>
            </a:lvl8pPr>
            <a:lvl9pPr marL="256561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35871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3962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915844"/>
          </a:xfrm>
        </p:spPr>
        <p:txBody>
          <a:bodyPr/>
          <a:lstStyle>
            <a:lvl1pPr>
              <a:defRPr sz="3600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370762"/>
            <a:ext cx="6400800" cy="126806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694" indent="0">
              <a:buNone/>
              <a:defRPr sz="1300"/>
            </a:lvl2pPr>
            <a:lvl3pPr marL="641397" indent="0">
              <a:buNone/>
              <a:defRPr sz="1100"/>
            </a:lvl3pPr>
            <a:lvl4pPr marL="962102" indent="0">
              <a:buNone/>
              <a:defRPr sz="1000"/>
            </a:lvl4pPr>
            <a:lvl5pPr marL="1282803" indent="0">
              <a:buNone/>
              <a:defRPr sz="1000"/>
            </a:lvl5pPr>
            <a:lvl6pPr marL="1603510" indent="0">
              <a:buNone/>
              <a:defRPr sz="1000"/>
            </a:lvl6pPr>
            <a:lvl7pPr marL="1924205" indent="0">
              <a:buNone/>
              <a:defRPr sz="1000"/>
            </a:lvl7pPr>
            <a:lvl8pPr marL="2244911" indent="0">
              <a:buNone/>
              <a:defRPr sz="1000"/>
            </a:lvl8pPr>
            <a:lvl9pPr marL="256561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05448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02560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302560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68015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694" indent="0">
              <a:buNone/>
              <a:defRPr sz="1400" b="1"/>
            </a:lvl2pPr>
            <a:lvl3pPr marL="641397" indent="0">
              <a:buNone/>
              <a:defRPr sz="1300" b="1"/>
            </a:lvl3pPr>
            <a:lvl4pPr marL="962102" indent="0">
              <a:buNone/>
              <a:defRPr sz="1100" b="1"/>
            </a:lvl4pPr>
            <a:lvl5pPr marL="1282803" indent="0">
              <a:buNone/>
              <a:defRPr sz="1100" b="1"/>
            </a:lvl5pPr>
            <a:lvl6pPr marL="1603510" indent="0">
              <a:buNone/>
              <a:defRPr sz="1100" b="1"/>
            </a:lvl6pPr>
            <a:lvl7pPr marL="1924205" indent="0">
              <a:buNone/>
              <a:defRPr sz="1100" b="1"/>
            </a:lvl7pPr>
            <a:lvl8pPr marL="2244911" indent="0">
              <a:buNone/>
              <a:defRPr sz="1100" b="1"/>
            </a:lvl8pPr>
            <a:lvl9pPr marL="256561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694" indent="0">
              <a:buNone/>
              <a:defRPr sz="1400" b="1"/>
            </a:lvl2pPr>
            <a:lvl3pPr marL="641397" indent="0">
              <a:buNone/>
              <a:defRPr sz="1300" b="1"/>
            </a:lvl3pPr>
            <a:lvl4pPr marL="962102" indent="0">
              <a:buNone/>
              <a:defRPr sz="1100" b="1"/>
            </a:lvl4pPr>
            <a:lvl5pPr marL="1282803" indent="0">
              <a:buNone/>
              <a:defRPr sz="1100" b="1"/>
            </a:lvl5pPr>
            <a:lvl6pPr marL="1603510" indent="0">
              <a:buNone/>
              <a:defRPr sz="1100" b="1"/>
            </a:lvl6pPr>
            <a:lvl7pPr marL="1924205" indent="0">
              <a:buNone/>
              <a:defRPr sz="1100" b="1"/>
            </a:lvl7pPr>
            <a:lvl8pPr marL="2244911" indent="0">
              <a:buNone/>
              <a:defRPr sz="1100" b="1"/>
            </a:lvl8pPr>
            <a:lvl9pPr marL="256561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54417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80072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48539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93" y="273519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93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0694" indent="0">
              <a:buNone/>
              <a:defRPr sz="800"/>
            </a:lvl2pPr>
            <a:lvl3pPr marL="641397" indent="0">
              <a:buNone/>
              <a:defRPr sz="700"/>
            </a:lvl3pPr>
            <a:lvl4pPr marL="962102" indent="0">
              <a:buNone/>
              <a:defRPr sz="600"/>
            </a:lvl4pPr>
            <a:lvl5pPr marL="1282803" indent="0">
              <a:buNone/>
              <a:defRPr sz="600"/>
            </a:lvl5pPr>
            <a:lvl6pPr marL="1603510" indent="0">
              <a:buNone/>
              <a:defRPr sz="600"/>
            </a:lvl6pPr>
            <a:lvl7pPr marL="1924205" indent="0">
              <a:buNone/>
              <a:defRPr sz="600"/>
            </a:lvl7pPr>
            <a:lvl8pPr marL="2244911" indent="0">
              <a:buNone/>
              <a:defRPr sz="600"/>
            </a:lvl8pPr>
            <a:lvl9pPr marL="256561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2329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81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81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0694" indent="0">
              <a:buNone/>
              <a:defRPr sz="2000"/>
            </a:lvl2pPr>
            <a:lvl3pPr marL="641397" indent="0">
              <a:buNone/>
              <a:defRPr sz="1700"/>
            </a:lvl3pPr>
            <a:lvl4pPr marL="962102" indent="0">
              <a:buNone/>
              <a:defRPr sz="1400"/>
            </a:lvl4pPr>
            <a:lvl5pPr marL="1282803" indent="0">
              <a:buNone/>
              <a:defRPr sz="1400"/>
            </a:lvl5pPr>
            <a:lvl6pPr marL="1603510" indent="0">
              <a:buNone/>
              <a:defRPr sz="1400"/>
            </a:lvl6pPr>
            <a:lvl7pPr marL="1924205" indent="0">
              <a:buNone/>
              <a:defRPr sz="1400"/>
            </a:lvl7pPr>
            <a:lvl8pPr marL="2244911" indent="0">
              <a:buNone/>
              <a:defRPr sz="1400"/>
            </a:lvl8pPr>
            <a:lvl9pPr marL="2565610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81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0694" indent="0">
              <a:buNone/>
              <a:defRPr sz="800"/>
            </a:lvl2pPr>
            <a:lvl3pPr marL="641397" indent="0">
              <a:buNone/>
              <a:defRPr sz="700"/>
            </a:lvl3pPr>
            <a:lvl4pPr marL="962102" indent="0">
              <a:buNone/>
              <a:defRPr sz="600"/>
            </a:lvl4pPr>
            <a:lvl5pPr marL="1282803" indent="0">
              <a:buNone/>
              <a:defRPr sz="600"/>
            </a:lvl5pPr>
            <a:lvl6pPr marL="1603510" indent="0">
              <a:buNone/>
              <a:defRPr sz="600"/>
            </a:lvl6pPr>
            <a:lvl7pPr marL="1924205" indent="0">
              <a:buNone/>
              <a:defRPr sz="600"/>
            </a:lvl7pPr>
            <a:lvl8pPr marL="2244911" indent="0">
              <a:buNone/>
              <a:defRPr sz="600"/>
            </a:lvl8pPr>
            <a:lvl9pPr marL="256561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07221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69233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015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99210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1128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2830" indent="-285475">
              <a:spcBef>
                <a:spcPts val="600"/>
              </a:spcBef>
              <a:buChar char="–"/>
              <a:defRPr sz="2800"/>
            </a:lvl2pPr>
            <a:lvl3pPr marL="1182488" indent="-228375">
              <a:spcBef>
                <a:spcPts val="500"/>
              </a:spcBef>
              <a:defRPr sz="2400"/>
            </a:lvl3pPr>
            <a:lvl4pPr marL="1639243" indent="-228375">
              <a:spcBef>
                <a:spcPts val="400"/>
              </a:spcBef>
              <a:buChar char="–"/>
              <a:defRPr sz="2000"/>
            </a:lvl4pPr>
            <a:lvl5pPr marL="2096001" indent="-228375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033625"/>
      </p:ext>
    </p:extLst>
  </p:cSld>
  <p:clrMapOvr>
    <a:masterClrMapping/>
  </p:clrMapOvr>
  <p:transition xmlns:p14="http://schemas.microsoft.com/office/powerpoint/2010/main"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8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0777" indent="0" algn="ctr">
              <a:buNone/>
              <a:defRPr/>
            </a:lvl2pPr>
            <a:lvl3pPr marL="641562" indent="0" algn="ctr">
              <a:buNone/>
              <a:defRPr/>
            </a:lvl3pPr>
            <a:lvl4pPr marL="962347" indent="0" algn="ctr">
              <a:buNone/>
              <a:defRPr/>
            </a:lvl4pPr>
            <a:lvl5pPr marL="1283132" indent="0" algn="ctr">
              <a:buNone/>
              <a:defRPr/>
            </a:lvl5pPr>
            <a:lvl6pPr marL="1603920" indent="0" algn="ctr">
              <a:buNone/>
              <a:defRPr/>
            </a:lvl6pPr>
            <a:lvl7pPr marL="1924698" indent="0" algn="ctr">
              <a:buNone/>
              <a:defRPr/>
            </a:lvl7pPr>
            <a:lvl8pPr marL="2245486" indent="0" algn="ctr">
              <a:buNone/>
              <a:defRPr/>
            </a:lvl8pPr>
            <a:lvl9pPr marL="256626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35871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39622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777" indent="0">
              <a:buNone/>
              <a:defRPr sz="1300"/>
            </a:lvl2pPr>
            <a:lvl3pPr marL="641562" indent="0">
              <a:buNone/>
              <a:defRPr sz="1100"/>
            </a:lvl3pPr>
            <a:lvl4pPr marL="962347" indent="0">
              <a:buNone/>
              <a:defRPr sz="1000"/>
            </a:lvl4pPr>
            <a:lvl5pPr marL="1283132" indent="0">
              <a:buNone/>
              <a:defRPr sz="1000"/>
            </a:lvl5pPr>
            <a:lvl6pPr marL="1603920" indent="0">
              <a:buNone/>
              <a:defRPr sz="1000"/>
            </a:lvl6pPr>
            <a:lvl7pPr marL="1924698" indent="0">
              <a:buNone/>
              <a:defRPr sz="1000"/>
            </a:lvl7pPr>
            <a:lvl8pPr marL="2245486" indent="0">
              <a:buNone/>
              <a:defRPr sz="1000"/>
            </a:lvl8pPr>
            <a:lvl9pPr marL="25662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05448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02555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302555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68015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777" indent="0">
              <a:buNone/>
              <a:defRPr sz="1400" b="1"/>
            </a:lvl2pPr>
            <a:lvl3pPr marL="641562" indent="0">
              <a:buNone/>
              <a:defRPr sz="1300" b="1"/>
            </a:lvl3pPr>
            <a:lvl4pPr marL="962347" indent="0">
              <a:buNone/>
              <a:defRPr sz="1100" b="1"/>
            </a:lvl4pPr>
            <a:lvl5pPr marL="1283132" indent="0">
              <a:buNone/>
              <a:defRPr sz="1100" b="1"/>
            </a:lvl5pPr>
            <a:lvl6pPr marL="1603920" indent="0">
              <a:buNone/>
              <a:defRPr sz="1100" b="1"/>
            </a:lvl6pPr>
            <a:lvl7pPr marL="1924698" indent="0">
              <a:buNone/>
              <a:defRPr sz="1100" b="1"/>
            </a:lvl7pPr>
            <a:lvl8pPr marL="2245486" indent="0">
              <a:buNone/>
              <a:defRPr sz="1100" b="1"/>
            </a:lvl8pPr>
            <a:lvl9pPr marL="256626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777" indent="0">
              <a:buNone/>
              <a:defRPr sz="1400" b="1"/>
            </a:lvl2pPr>
            <a:lvl3pPr marL="641562" indent="0">
              <a:buNone/>
              <a:defRPr sz="1300" b="1"/>
            </a:lvl3pPr>
            <a:lvl4pPr marL="962347" indent="0">
              <a:buNone/>
              <a:defRPr sz="1100" b="1"/>
            </a:lvl4pPr>
            <a:lvl5pPr marL="1283132" indent="0">
              <a:buNone/>
              <a:defRPr sz="1100" b="1"/>
            </a:lvl5pPr>
            <a:lvl6pPr marL="1603920" indent="0">
              <a:buNone/>
              <a:defRPr sz="1100" b="1"/>
            </a:lvl6pPr>
            <a:lvl7pPr marL="1924698" indent="0">
              <a:buNone/>
              <a:defRPr sz="1100" b="1"/>
            </a:lvl7pPr>
            <a:lvl8pPr marL="2245486" indent="0">
              <a:buNone/>
              <a:defRPr sz="1100" b="1"/>
            </a:lvl8pPr>
            <a:lvl9pPr marL="256626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54417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80072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48539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88" y="27351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8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0777" indent="0">
              <a:buNone/>
              <a:defRPr sz="800"/>
            </a:lvl2pPr>
            <a:lvl3pPr marL="641562" indent="0">
              <a:buNone/>
              <a:defRPr sz="700"/>
            </a:lvl3pPr>
            <a:lvl4pPr marL="962347" indent="0">
              <a:buNone/>
              <a:defRPr sz="600"/>
            </a:lvl4pPr>
            <a:lvl5pPr marL="1283132" indent="0">
              <a:buNone/>
              <a:defRPr sz="600"/>
            </a:lvl5pPr>
            <a:lvl6pPr marL="1603920" indent="0">
              <a:buNone/>
              <a:defRPr sz="600"/>
            </a:lvl6pPr>
            <a:lvl7pPr marL="1924698" indent="0">
              <a:buNone/>
              <a:defRPr sz="600"/>
            </a:lvl7pPr>
            <a:lvl8pPr marL="2245486" indent="0">
              <a:buNone/>
              <a:defRPr sz="600"/>
            </a:lvl8pPr>
            <a:lvl9pPr marL="256626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2329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7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7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0777" indent="0">
              <a:buNone/>
              <a:defRPr sz="2000"/>
            </a:lvl2pPr>
            <a:lvl3pPr marL="641562" indent="0">
              <a:buNone/>
              <a:defRPr sz="1700"/>
            </a:lvl3pPr>
            <a:lvl4pPr marL="962347" indent="0">
              <a:buNone/>
              <a:defRPr sz="1400"/>
            </a:lvl4pPr>
            <a:lvl5pPr marL="1283132" indent="0">
              <a:buNone/>
              <a:defRPr sz="1400"/>
            </a:lvl5pPr>
            <a:lvl6pPr marL="1603920" indent="0">
              <a:buNone/>
              <a:defRPr sz="1400"/>
            </a:lvl6pPr>
            <a:lvl7pPr marL="1924698" indent="0">
              <a:buNone/>
              <a:defRPr sz="1400"/>
            </a:lvl7pPr>
            <a:lvl8pPr marL="2245486" indent="0">
              <a:buNone/>
              <a:defRPr sz="1400"/>
            </a:lvl8pPr>
            <a:lvl9pPr marL="2566266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7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0777" indent="0">
              <a:buNone/>
              <a:defRPr sz="800"/>
            </a:lvl2pPr>
            <a:lvl3pPr marL="641562" indent="0">
              <a:buNone/>
              <a:defRPr sz="700"/>
            </a:lvl3pPr>
            <a:lvl4pPr marL="962347" indent="0">
              <a:buNone/>
              <a:defRPr sz="600"/>
            </a:lvl4pPr>
            <a:lvl5pPr marL="1283132" indent="0">
              <a:buNone/>
              <a:defRPr sz="600"/>
            </a:lvl5pPr>
            <a:lvl6pPr marL="1603920" indent="0">
              <a:buNone/>
              <a:defRPr sz="600"/>
            </a:lvl6pPr>
            <a:lvl7pPr marL="1924698" indent="0">
              <a:buNone/>
              <a:defRPr sz="600"/>
            </a:lvl7pPr>
            <a:lvl8pPr marL="2245486" indent="0">
              <a:buNone/>
              <a:defRPr sz="600"/>
            </a:lvl8pPr>
            <a:lvl9pPr marL="256626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0722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4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69233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010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99210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11285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030" indent="-285546">
              <a:spcBef>
                <a:spcPts val="600"/>
              </a:spcBef>
              <a:buChar char="–"/>
              <a:defRPr sz="2800"/>
            </a:lvl2pPr>
            <a:lvl3pPr marL="1182791" indent="-228434">
              <a:spcBef>
                <a:spcPts val="500"/>
              </a:spcBef>
              <a:defRPr sz="2400"/>
            </a:lvl3pPr>
            <a:lvl4pPr marL="1639663" indent="-228434">
              <a:spcBef>
                <a:spcPts val="400"/>
              </a:spcBef>
              <a:buChar char="–"/>
              <a:defRPr sz="2000"/>
            </a:lvl4pPr>
            <a:lvl5pPr marL="2096538" indent="-228434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033625"/>
      </p:ext>
    </p:extLst>
  </p:cSld>
  <p:clrMapOvr>
    <a:masterClrMapping/>
  </p:clrMapOvr>
  <p:transition xmlns:p14="http://schemas.microsoft.com/office/powerpoint/2010/main"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7977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4158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8992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91589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6196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027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8625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6067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90" indent="0">
              <a:buNone/>
              <a:defRPr sz="2000"/>
            </a:lvl4pPr>
            <a:lvl5pPr marL="1827585" indent="0">
              <a:buNone/>
              <a:defRPr sz="2000"/>
            </a:lvl5pPr>
            <a:lvl6pPr marL="2284479" indent="0">
              <a:buNone/>
              <a:defRPr sz="2000"/>
            </a:lvl6pPr>
            <a:lvl7pPr marL="2741378" indent="0">
              <a:buNone/>
              <a:defRPr sz="2000"/>
            </a:lvl7pPr>
            <a:lvl8pPr marL="3198268" indent="0">
              <a:buNone/>
              <a:defRPr sz="2000"/>
            </a:lvl8pPr>
            <a:lvl9pPr marL="36551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8938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5892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6409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76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0976" indent="0" algn="ctr">
              <a:buNone/>
              <a:defRPr/>
            </a:lvl2pPr>
            <a:lvl3pPr marL="641958" indent="0" algn="ctr">
              <a:buNone/>
              <a:defRPr/>
            </a:lvl3pPr>
            <a:lvl4pPr marL="962939" indent="0" algn="ctr">
              <a:buNone/>
              <a:defRPr/>
            </a:lvl4pPr>
            <a:lvl5pPr marL="1283921" indent="0" algn="ctr">
              <a:buNone/>
              <a:defRPr/>
            </a:lvl5pPr>
            <a:lvl6pPr marL="1604904" indent="0" algn="ctr">
              <a:buNone/>
              <a:defRPr/>
            </a:lvl6pPr>
            <a:lvl7pPr marL="1925882" indent="0" algn="ctr">
              <a:buNone/>
              <a:defRPr/>
            </a:lvl7pPr>
            <a:lvl8pPr marL="2246866" indent="0" algn="ctr">
              <a:buNone/>
              <a:defRPr/>
            </a:lvl8pPr>
            <a:lvl9pPr marL="25678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35871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39622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976" indent="0">
              <a:buNone/>
              <a:defRPr sz="1300"/>
            </a:lvl2pPr>
            <a:lvl3pPr marL="641958" indent="0">
              <a:buNone/>
              <a:defRPr sz="1100"/>
            </a:lvl3pPr>
            <a:lvl4pPr marL="962939" indent="0">
              <a:buNone/>
              <a:defRPr sz="1000"/>
            </a:lvl4pPr>
            <a:lvl5pPr marL="1283921" indent="0">
              <a:buNone/>
              <a:defRPr sz="1000"/>
            </a:lvl5pPr>
            <a:lvl6pPr marL="1604904" indent="0">
              <a:buNone/>
              <a:defRPr sz="1000"/>
            </a:lvl6pPr>
            <a:lvl7pPr marL="1925882" indent="0">
              <a:buNone/>
              <a:defRPr sz="1000"/>
            </a:lvl7pPr>
            <a:lvl8pPr marL="2246866" indent="0">
              <a:buNone/>
              <a:defRPr sz="1000"/>
            </a:lvl8pPr>
            <a:lvl9pPr marL="256784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05448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02543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302543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68015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976" indent="0">
              <a:buNone/>
              <a:defRPr sz="1400" b="1"/>
            </a:lvl2pPr>
            <a:lvl3pPr marL="641958" indent="0">
              <a:buNone/>
              <a:defRPr sz="1300" b="1"/>
            </a:lvl3pPr>
            <a:lvl4pPr marL="962939" indent="0">
              <a:buNone/>
              <a:defRPr sz="1100" b="1"/>
            </a:lvl4pPr>
            <a:lvl5pPr marL="1283921" indent="0">
              <a:buNone/>
              <a:defRPr sz="1100" b="1"/>
            </a:lvl5pPr>
            <a:lvl6pPr marL="1604904" indent="0">
              <a:buNone/>
              <a:defRPr sz="1100" b="1"/>
            </a:lvl6pPr>
            <a:lvl7pPr marL="1925882" indent="0">
              <a:buNone/>
              <a:defRPr sz="1100" b="1"/>
            </a:lvl7pPr>
            <a:lvl8pPr marL="2246866" indent="0">
              <a:buNone/>
              <a:defRPr sz="1100" b="1"/>
            </a:lvl8pPr>
            <a:lvl9pPr marL="256784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976" indent="0">
              <a:buNone/>
              <a:defRPr sz="1400" b="1"/>
            </a:lvl2pPr>
            <a:lvl3pPr marL="641958" indent="0">
              <a:buNone/>
              <a:defRPr sz="1300" b="1"/>
            </a:lvl3pPr>
            <a:lvl4pPr marL="962939" indent="0">
              <a:buNone/>
              <a:defRPr sz="1100" b="1"/>
            </a:lvl4pPr>
            <a:lvl5pPr marL="1283921" indent="0">
              <a:buNone/>
              <a:defRPr sz="1100" b="1"/>
            </a:lvl5pPr>
            <a:lvl6pPr marL="1604904" indent="0">
              <a:buNone/>
              <a:defRPr sz="1100" b="1"/>
            </a:lvl6pPr>
            <a:lvl7pPr marL="1925882" indent="0">
              <a:buNone/>
              <a:defRPr sz="1100" b="1"/>
            </a:lvl7pPr>
            <a:lvl8pPr marL="2246866" indent="0">
              <a:buNone/>
              <a:defRPr sz="1100" b="1"/>
            </a:lvl8pPr>
            <a:lvl9pPr marL="256784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5441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0" indent="0">
              <a:buNone/>
              <a:defRPr sz="2000" b="1"/>
            </a:lvl2pPr>
            <a:lvl3pPr marL="912993" indent="0">
              <a:buNone/>
              <a:defRPr sz="1800" b="1"/>
            </a:lvl3pPr>
            <a:lvl4pPr marL="1369500" indent="0">
              <a:buNone/>
              <a:defRPr sz="1600" b="1"/>
            </a:lvl4pPr>
            <a:lvl5pPr marL="1825996" indent="0">
              <a:buNone/>
              <a:defRPr sz="1600" b="1"/>
            </a:lvl5pPr>
            <a:lvl6pPr marL="2282490" indent="0">
              <a:buNone/>
              <a:defRPr sz="1600" b="1"/>
            </a:lvl6pPr>
            <a:lvl7pPr marL="2738995" indent="0">
              <a:buNone/>
              <a:defRPr sz="1600" b="1"/>
            </a:lvl7pPr>
            <a:lvl8pPr marL="3195490" indent="0">
              <a:buNone/>
              <a:defRPr sz="1600" b="1"/>
            </a:lvl8pPr>
            <a:lvl9pPr marL="365199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0" indent="0">
              <a:buNone/>
              <a:defRPr sz="2000" b="1"/>
            </a:lvl2pPr>
            <a:lvl3pPr marL="912993" indent="0">
              <a:buNone/>
              <a:defRPr sz="1800" b="1"/>
            </a:lvl3pPr>
            <a:lvl4pPr marL="1369500" indent="0">
              <a:buNone/>
              <a:defRPr sz="1600" b="1"/>
            </a:lvl4pPr>
            <a:lvl5pPr marL="1825996" indent="0">
              <a:buNone/>
              <a:defRPr sz="1600" b="1"/>
            </a:lvl5pPr>
            <a:lvl6pPr marL="2282490" indent="0">
              <a:buNone/>
              <a:defRPr sz="1600" b="1"/>
            </a:lvl6pPr>
            <a:lvl7pPr marL="2738995" indent="0">
              <a:buNone/>
              <a:defRPr sz="1600" b="1"/>
            </a:lvl7pPr>
            <a:lvl8pPr marL="3195490" indent="0">
              <a:buNone/>
              <a:defRPr sz="1600" b="1"/>
            </a:lvl8pPr>
            <a:lvl9pPr marL="365199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80072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48539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6" y="273502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76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0976" indent="0">
              <a:buNone/>
              <a:defRPr sz="800"/>
            </a:lvl2pPr>
            <a:lvl3pPr marL="641958" indent="0">
              <a:buNone/>
              <a:defRPr sz="700"/>
            </a:lvl3pPr>
            <a:lvl4pPr marL="962939" indent="0">
              <a:buNone/>
              <a:defRPr sz="600"/>
            </a:lvl4pPr>
            <a:lvl5pPr marL="1283921" indent="0">
              <a:buNone/>
              <a:defRPr sz="600"/>
            </a:lvl5pPr>
            <a:lvl6pPr marL="1604904" indent="0">
              <a:buNone/>
              <a:defRPr sz="600"/>
            </a:lvl6pPr>
            <a:lvl7pPr marL="1925882" indent="0">
              <a:buNone/>
              <a:defRPr sz="600"/>
            </a:lvl7pPr>
            <a:lvl8pPr marL="2246866" indent="0">
              <a:buNone/>
              <a:defRPr sz="600"/>
            </a:lvl8pPr>
            <a:lvl9pPr marL="256784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2329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64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64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0976" indent="0">
              <a:buNone/>
              <a:defRPr sz="2000"/>
            </a:lvl2pPr>
            <a:lvl3pPr marL="641958" indent="0">
              <a:buNone/>
              <a:defRPr sz="1700"/>
            </a:lvl3pPr>
            <a:lvl4pPr marL="962939" indent="0">
              <a:buNone/>
              <a:defRPr sz="1400"/>
            </a:lvl4pPr>
            <a:lvl5pPr marL="1283921" indent="0">
              <a:buNone/>
              <a:defRPr sz="1400"/>
            </a:lvl5pPr>
            <a:lvl6pPr marL="1604904" indent="0">
              <a:buNone/>
              <a:defRPr sz="1400"/>
            </a:lvl6pPr>
            <a:lvl7pPr marL="1925882" indent="0">
              <a:buNone/>
              <a:defRPr sz="1400"/>
            </a:lvl7pPr>
            <a:lvl8pPr marL="2246866" indent="0">
              <a:buNone/>
              <a:defRPr sz="1400"/>
            </a:lvl8pPr>
            <a:lvl9pPr marL="2567844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64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0976" indent="0">
              <a:buNone/>
              <a:defRPr sz="800"/>
            </a:lvl2pPr>
            <a:lvl3pPr marL="641958" indent="0">
              <a:buNone/>
              <a:defRPr sz="700"/>
            </a:lvl3pPr>
            <a:lvl4pPr marL="962939" indent="0">
              <a:buNone/>
              <a:defRPr sz="600"/>
            </a:lvl4pPr>
            <a:lvl5pPr marL="1283921" indent="0">
              <a:buNone/>
              <a:defRPr sz="600"/>
            </a:lvl5pPr>
            <a:lvl6pPr marL="1604904" indent="0">
              <a:buNone/>
              <a:defRPr sz="600"/>
            </a:lvl6pPr>
            <a:lvl7pPr marL="1925882" indent="0">
              <a:buNone/>
              <a:defRPr sz="600"/>
            </a:lvl7pPr>
            <a:lvl8pPr marL="2246866" indent="0">
              <a:buNone/>
              <a:defRPr sz="600"/>
            </a:lvl8pPr>
            <a:lvl9pPr marL="256784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07221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69233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98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99210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11285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0" indent="0">
              <a:buNone/>
              <a:defRPr sz="1200"/>
            </a:lvl2pPr>
            <a:lvl3pPr marL="912993" indent="0">
              <a:buNone/>
              <a:defRPr sz="1000"/>
            </a:lvl3pPr>
            <a:lvl4pPr marL="1369500" indent="0">
              <a:buNone/>
              <a:defRPr sz="900"/>
            </a:lvl4pPr>
            <a:lvl5pPr marL="1825996" indent="0">
              <a:buNone/>
              <a:defRPr sz="900"/>
            </a:lvl5pPr>
            <a:lvl6pPr marL="2282490" indent="0">
              <a:buNone/>
              <a:defRPr sz="900"/>
            </a:lvl6pPr>
            <a:lvl7pPr marL="2738995" indent="0">
              <a:buNone/>
              <a:defRPr sz="900"/>
            </a:lvl7pPr>
            <a:lvl8pPr marL="3195490" indent="0">
              <a:buNone/>
              <a:defRPr sz="900"/>
            </a:lvl8pPr>
            <a:lvl9pPr marL="365199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490" indent="0">
              <a:buNone/>
              <a:defRPr sz="2800"/>
            </a:lvl2pPr>
            <a:lvl3pPr marL="912993" indent="0">
              <a:buNone/>
              <a:defRPr sz="2400"/>
            </a:lvl3pPr>
            <a:lvl4pPr marL="1369500" indent="0">
              <a:buNone/>
              <a:defRPr sz="2000"/>
            </a:lvl4pPr>
            <a:lvl5pPr marL="1825996" indent="0">
              <a:buNone/>
              <a:defRPr sz="2000"/>
            </a:lvl5pPr>
            <a:lvl6pPr marL="2282490" indent="0">
              <a:buNone/>
              <a:defRPr sz="2000"/>
            </a:lvl6pPr>
            <a:lvl7pPr marL="2738995" indent="0">
              <a:buNone/>
              <a:defRPr sz="2000"/>
            </a:lvl7pPr>
            <a:lvl8pPr marL="3195490" indent="0">
              <a:buNone/>
              <a:defRPr sz="2000"/>
            </a:lvl8pPr>
            <a:lvl9pPr marL="365199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0" indent="0">
              <a:buNone/>
              <a:defRPr sz="1200"/>
            </a:lvl2pPr>
            <a:lvl3pPr marL="912993" indent="0">
              <a:buNone/>
              <a:defRPr sz="1000"/>
            </a:lvl3pPr>
            <a:lvl4pPr marL="1369500" indent="0">
              <a:buNone/>
              <a:defRPr sz="900"/>
            </a:lvl4pPr>
            <a:lvl5pPr marL="1825996" indent="0">
              <a:buNone/>
              <a:defRPr sz="900"/>
            </a:lvl5pPr>
            <a:lvl6pPr marL="2282490" indent="0">
              <a:buNone/>
              <a:defRPr sz="900"/>
            </a:lvl6pPr>
            <a:lvl7pPr marL="2738995" indent="0">
              <a:buNone/>
              <a:defRPr sz="900"/>
            </a:lvl7pPr>
            <a:lvl8pPr marL="3195490" indent="0">
              <a:buNone/>
              <a:defRPr sz="900"/>
            </a:lvl8pPr>
            <a:lvl9pPr marL="365199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25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705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0495" indent="0" algn="ctr">
              <a:buNone/>
              <a:defRPr/>
            </a:lvl2pPr>
            <a:lvl3pPr marL="641002" indent="0" algn="ctr">
              <a:buNone/>
              <a:defRPr/>
            </a:lvl3pPr>
            <a:lvl4pPr marL="961512" indent="0" algn="ctr">
              <a:buNone/>
              <a:defRPr/>
            </a:lvl4pPr>
            <a:lvl5pPr marL="1282014" indent="0" algn="ctr">
              <a:buNone/>
              <a:defRPr/>
            </a:lvl5pPr>
            <a:lvl6pPr marL="1602526" indent="0" algn="ctr">
              <a:buNone/>
              <a:defRPr/>
            </a:lvl6pPr>
            <a:lvl7pPr marL="1923021" indent="0" algn="ctr">
              <a:buNone/>
              <a:defRPr/>
            </a:lvl7pPr>
            <a:lvl8pPr marL="2243531" indent="0" algn="ctr">
              <a:buNone/>
              <a:defRPr/>
            </a:lvl8pPr>
            <a:lvl9pPr marL="256403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3587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39622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495" indent="0">
              <a:buNone/>
              <a:defRPr sz="1300"/>
            </a:lvl2pPr>
            <a:lvl3pPr marL="641002" indent="0">
              <a:buNone/>
              <a:defRPr sz="1100"/>
            </a:lvl3pPr>
            <a:lvl4pPr marL="961512" indent="0">
              <a:buNone/>
              <a:defRPr sz="1000"/>
            </a:lvl4pPr>
            <a:lvl5pPr marL="1282014" indent="0">
              <a:buNone/>
              <a:defRPr sz="1000"/>
            </a:lvl5pPr>
            <a:lvl6pPr marL="1602526" indent="0">
              <a:buNone/>
              <a:defRPr sz="1000"/>
            </a:lvl6pPr>
            <a:lvl7pPr marL="1923021" indent="0">
              <a:buNone/>
              <a:defRPr sz="1000"/>
            </a:lvl7pPr>
            <a:lvl8pPr marL="2243531" indent="0">
              <a:buNone/>
              <a:defRPr sz="1000"/>
            </a:lvl8pPr>
            <a:lvl9pPr marL="256403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0544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02572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302572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68015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495" indent="0">
              <a:buNone/>
              <a:defRPr sz="1400" b="1"/>
            </a:lvl2pPr>
            <a:lvl3pPr marL="641002" indent="0">
              <a:buNone/>
              <a:defRPr sz="1300" b="1"/>
            </a:lvl3pPr>
            <a:lvl4pPr marL="961512" indent="0">
              <a:buNone/>
              <a:defRPr sz="1100" b="1"/>
            </a:lvl4pPr>
            <a:lvl5pPr marL="1282014" indent="0">
              <a:buNone/>
              <a:defRPr sz="1100" b="1"/>
            </a:lvl5pPr>
            <a:lvl6pPr marL="1602526" indent="0">
              <a:buNone/>
              <a:defRPr sz="1100" b="1"/>
            </a:lvl6pPr>
            <a:lvl7pPr marL="1923021" indent="0">
              <a:buNone/>
              <a:defRPr sz="1100" b="1"/>
            </a:lvl7pPr>
            <a:lvl8pPr marL="2243531" indent="0">
              <a:buNone/>
              <a:defRPr sz="1100" b="1"/>
            </a:lvl8pPr>
            <a:lvl9pPr marL="256403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495" indent="0">
              <a:buNone/>
              <a:defRPr sz="1400" b="1"/>
            </a:lvl2pPr>
            <a:lvl3pPr marL="641002" indent="0">
              <a:buNone/>
              <a:defRPr sz="1300" b="1"/>
            </a:lvl3pPr>
            <a:lvl4pPr marL="961512" indent="0">
              <a:buNone/>
              <a:defRPr sz="1100" b="1"/>
            </a:lvl4pPr>
            <a:lvl5pPr marL="1282014" indent="0">
              <a:buNone/>
              <a:defRPr sz="1100" b="1"/>
            </a:lvl5pPr>
            <a:lvl6pPr marL="1602526" indent="0">
              <a:buNone/>
              <a:defRPr sz="1100" b="1"/>
            </a:lvl6pPr>
            <a:lvl7pPr marL="1923021" indent="0">
              <a:buNone/>
              <a:defRPr sz="1100" b="1"/>
            </a:lvl7pPr>
            <a:lvl8pPr marL="2243531" indent="0">
              <a:buNone/>
              <a:defRPr sz="1100" b="1"/>
            </a:lvl8pPr>
            <a:lvl9pPr marL="256403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CN1 referees - attività SVD Trieste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54417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8007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CN1 referees - attività SVD Trieste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4853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05" y="273531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05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0495" indent="0">
              <a:buNone/>
              <a:defRPr sz="800"/>
            </a:lvl2pPr>
            <a:lvl3pPr marL="641002" indent="0">
              <a:buNone/>
              <a:defRPr sz="700"/>
            </a:lvl3pPr>
            <a:lvl4pPr marL="961512" indent="0">
              <a:buNone/>
              <a:defRPr sz="600"/>
            </a:lvl4pPr>
            <a:lvl5pPr marL="1282014" indent="0">
              <a:buNone/>
              <a:defRPr sz="600"/>
            </a:lvl5pPr>
            <a:lvl6pPr marL="1602526" indent="0">
              <a:buNone/>
              <a:defRPr sz="600"/>
            </a:lvl6pPr>
            <a:lvl7pPr marL="1923021" indent="0">
              <a:buNone/>
              <a:defRPr sz="600"/>
            </a:lvl7pPr>
            <a:lvl8pPr marL="2243531" indent="0">
              <a:buNone/>
              <a:defRPr sz="600"/>
            </a:lvl8pPr>
            <a:lvl9pPr marL="256403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232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0" indent="0">
              <a:buNone/>
              <a:defRPr sz="1800"/>
            </a:lvl2pPr>
            <a:lvl3pPr marL="912993" indent="0">
              <a:buNone/>
              <a:defRPr sz="1600"/>
            </a:lvl3pPr>
            <a:lvl4pPr marL="1369500" indent="0">
              <a:buNone/>
              <a:defRPr sz="1400"/>
            </a:lvl4pPr>
            <a:lvl5pPr marL="1825996" indent="0">
              <a:buNone/>
              <a:defRPr sz="1400"/>
            </a:lvl5pPr>
            <a:lvl6pPr marL="2282490" indent="0">
              <a:buNone/>
              <a:defRPr sz="1400"/>
            </a:lvl6pPr>
            <a:lvl7pPr marL="2738995" indent="0">
              <a:buNone/>
              <a:defRPr sz="1400"/>
            </a:lvl7pPr>
            <a:lvl8pPr marL="3195490" indent="0">
              <a:buNone/>
              <a:defRPr sz="1400"/>
            </a:lvl8pPr>
            <a:lvl9pPr marL="365199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381001" y="6477000"/>
            <a:ext cx="1981200" cy="457200"/>
          </a:xfrm>
          <a:prstGeom prst="rect">
            <a:avLst/>
          </a:prstGeom>
        </p:spPr>
        <p:txBody>
          <a:bodyPr lIns="91298" tIns="45649" rIns="91298" bIns="45649"/>
          <a:lstStyle>
            <a:lvl1pPr>
              <a:buNone/>
              <a:defRPr sz="1200"/>
            </a:lvl1pPr>
          </a:lstStyle>
          <a:p>
            <a:r>
              <a:rPr lang="en-US" smtClean="0"/>
              <a:t>7 settembre, 2015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86000" y="6477001"/>
            <a:ext cx="4343400" cy="304800"/>
          </a:xfrm>
          <a:prstGeom prst="rect">
            <a:avLst/>
          </a:prstGeom>
        </p:spPr>
        <p:txBody>
          <a:bodyPr lIns="91298" tIns="45649" rIns="91298" bIns="45649"/>
          <a:lstStyle>
            <a:lvl1pPr algn="ctr">
              <a:buNone/>
              <a:defRPr sz="1200"/>
            </a:lvl1pPr>
          </a:lstStyle>
          <a:p>
            <a:r>
              <a:rPr lang="it-IT" smtClean="0"/>
              <a:t>CN1 referees - attività SVD Trieste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7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93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93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0495" indent="0">
              <a:buNone/>
              <a:defRPr sz="2000"/>
            </a:lvl2pPr>
            <a:lvl3pPr marL="641002" indent="0">
              <a:buNone/>
              <a:defRPr sz="1700"/>
            </a:lvl3pPr>
            <a:lvl4pPr marL="961512" indent="0">
              <a:buNone/>
              <a:defRPr sz="1400"/>
            </a:lvl4pPr>
            <a:lvl5pPr marL="1282014" indent="0">
              <a:buNone/>
              <a:defRPr sz="1400"/>
            </a:lvl5pPr>
            <a:lvl6pPr marL="1602526" indent="0">
              <a:buNone/>
              <a:defRPr sz="1400"/>
            </a:lvl6pPr>
            <a:lvl7pPr marL="1923021" indent="0">
              <a:buNone/>
              <a:defRPr sz="1400"/>
            </a:lvl7pPr>
            <a:lvl8pPr marL="2243531" indent="0">
              <a:buNone/>
              <a:defRPr sz="1400"/>
            </a:lvl8pPr>
            <a:lvl9pPr marL="2564037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93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0495" indent="0">
              <a:buNone/>
              <a:defRPr sz="800"/>
            </a:lvl2pPr>
            <a:lvl3pPr marL="641002" indent="0">
              <a:buNone/>
              <a:defRPr sz="700"/>
            </a:lvl3pPr>
            <a:lvl4pPr marL="961512" indent="0">
              <a:buNone/>
              <a:defRPr sz="600"/>
            </a:lvl4pPr>
            <a:lvl5pPr marL="1282014" indent="0">
              <a:buNone/>
              <a:defRPr sz="600"/>
            </a:lvl5pPr>
            <a:lvl6pPr marL="1602526" indent="0">
              <a:buNone/>
              <a:defRPr sz="600"/>
            </a:lvl6pPr>
            <a:lvl7pPr marL="1923021" indent="0">
              <a:buNone/>
              <a:defRPr sz="600"/>
            </a:lvl7pPr>
            <a:lvl8pPr marL="2243531" indent="0">
              <a:buNone/>
              <a:defRPr sz="600"/>
            </a:lvl8pPr>
            <a:lvl9pPr marL="256403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07221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69233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027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99210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11285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  <a:latin typeface="Corbel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>
                <a:solidFill>
                  <a:srgbClr val="D6ECFF"/>
                </a:solidFill>
                <a:latin typeface="Corbel"/>
              </a:rPr>
              <a:t>CN1 referees - attività SVD Trieste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444" tIns="4565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6538" indent="0" algn="ctr">
              <a:buNone/>
            </a:lvl2pPr>
            <a:lvl3pPr marL="913087" indent="0" algn="ctr">
              <a:buNone/>
            </a:lvl3pPr>
            <a:lvl4pPr marL="1369640" indent="0" algn="ctr">
              <a:buNone/>
            </a:lvl4pPr>
            <a:lvl5pPr marL="1826183" indent="0" algn="ctr">
              <a:buNone/>
            </a:lvl5pPr>
            <a:lvl6pPr marL="2282724" indent="0" algn="ctr">
              <a:buNone/>
            </a:lvl6pPr>
            <a:lvl7pPr marL="2739275" indent="0" algn="ctr">
              <a:buNone/>
            </a:lvl7pPr>
            <a:lvl8pPr marL="3195817" indent="0" algn="ctr">
              <a:buNone/>
            </a:lvl8pPr>
            <a:lvl9pPr marL="3652364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pic>
        <p:nvPicPr>
          <p:cNvPr id="7" name="Picture 6" descr="hephy_svd_title201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5"/>
            <a:ext cx="9144000" cy="68565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/>
          <a:lstStyle>
            <a:extLst/>
          </a:lstStyle>
          <a:p>
            <a:r>
              <a:rPr kumimoji="0" lang="en-US" noProof="0" smtClean="0"/>
              <a:t>Click to edit Master title style</a:t>
            </a:r>
            <a:endParaRPr kumimoji="0"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536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noProof="0" dirty="0" smtClean="0"/>
              <a:t>Click to edit Master text styles</a:t>
            </a:r>
          </a:p>
          <a:p>
            <a:pPr lvl="1" eaLnBrk="1" latinLnBrk="0" hangingPunct="1"/>
            <a:r>
              <a:rPr lang="en-US" noProof="0" dirty="0" smtClean="0"/>
              <a:t>Second level</a:t>
            </a:r>
          </a:p>
          <a:p>
            <a:pPr lvl="2" eaLnBrk="1" latinLnBrk="0" hangingPunct="1"/>
            <a:r>
              <a:rPr lang="en-US" noProof="0" dirty="0" smtClean="0"/>
              <a:t>Third level</a:t>
            </a:r>
          </a:p>
          <a:p>
            <a:pPr lvl="3" eaLnBrk="1" latinLnBrk="0" hangingPunct="1"/>
            <a:r>
              <a:rPr lang="en-US" noProof="0" dirty="0" smtClean="0"/>
              <a:t>Fourth level</a:t>
            </a:r>
          </a:p>
          <a:p>
            <a:pPr lvl="4" eaLnBrk="1" latinLnBrk="0" hangingPunct="1"/>
            <a:r>
              <a:rPr lang="en-US" noProof="0" dirty="0" smtClean="0"/>
              <a:t>Fifth level</a:t>
            </a:r>
            <a:endParaRPr kumimoji="0"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67200" y="6416703"/>
            <a:ext cx="1828800" cy="365125"/>
          </a:xfrm>
        </p:spPr>
        <p:txBody>
          <a:bodyPr/>
          <a:lstStyle>
            <a:lvl1pPr>
              <a:defRPr sz="1600"/>
            </a:lvl1pPr>
            <a:extLst/>
          </a:lstStyle>
          <a:p>
            <a:r>
              <a:rPr lang="en-US" smtClean="0">
                <a:solidFill>
                  <a:srgbClr val="D6ECFF"/>
                </a:solidFill>
                <a:latin typeface="Corbel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703"/>
            <a:ext cx="4800600" cy="365125"/>
          </a:xfrm>
        </p:spPr>
        <p:txBody>
          <a:bodyPr/>
          <a:lstStyle>
            <a:lvl1pPr algn="l">
              <a:defRPr sz="1600"/>
            </a:lvl1pPr>
            <a:extLst/>
          </a:lstStyle>
          <a:p>
            <a:r>
              <a:rPr lang="it-IT" smtClean="0">
                <a:solidFill>
                  <a:srgbClr val="D6ECFF"/>
                </a:solidFill>
                <a:latin typeface="Corbel"/>
              </a:rPr>
              <a:t>CN1 referees - attività SVD Trieste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703"/>
            <a:ext cx="771088" cy="365125"/>
          </a:xfrm>
        </p:spPr>
        <p:txBody>
          <a:bodyPr/>
          <a:lstStyle>
            <a:lvl1pPr algn="r">
              <a:defRPr sz="1600"/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pic>
        <p:nvPicPr>
          <p:cNvPr id="11" name="Picture 10" descr="hephy_svd_banner2011_en_vect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605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9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91" y="4246564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1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1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7" tIns="45654" rIns="91307" bIns="45654" anchor="t" compatLnSpc="1"/>
          <a:lstStyle>
            <a:extLst/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3" y="1351672"/>
            <a:ext cx="5718048" cy="977486"/>
          </a:xfrm>
        </p:spPr>
        <p:txBody>
          <a:bodyPr lIns="82182" tIns="45654" bIns="0" anchor="t"/>
          <a:lstStyle>
            <a:lvl1pPr marL="547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  <a:latin typeface="Corbel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>
                <a:solidFill>
                  <a:srgbClr val="D6ECFF"/>
                </a:solidFill>
                <a:latin typeface="Corbel"/>
              </a:rPr>
              <a:t>CN1 referees - attività SVD Trieste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3917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7705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  <a:latin typeface="Corbel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>
                <a:solidFill>
                  <a:srgbClr val="D6ECFF"/>
                </a:solidFill>
                <a:latin typeface="Corbel"/>
              </a:rPr>
              <a:t>CN1 referees - attività SVD Trieste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6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045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73045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  <a:latin typeface="Corbel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>
                <a:solidFill>
                  <a:srgbClr val="D6ECFF"/>
                </a:solidFill>
                <a:latin typeface="Corbel"/>
              </a:rPr>
              <a:t>CN1 referees - attività SVD Trieste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3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5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1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  <a:latin typeface="Corbel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>
                <a:solidFill>
                  <a:srgbClr val="D6ECFF"/>
                </a:solidFill>
                <a:latin typeface="Corbel"/>
              </a:rPr>
              <a:t>CN1 referees - attività SVD Trieste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15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  <a:latin typeface="Corbel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>
                <a:solidFill>
                  <a:srgbClr val="D6ECFF"/>
                </a:solidFill>
                <a:latin typeface="Corbel"/>
              </a:rPr>
              <a:t>CN1 referees - attività SVD Trieste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783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  <a:latin typeface="Corbel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>
                <a:solidFill>
                  <a:srgbClr val="D6ECFF"/>
                </a:solidFill>
                <a:latin typeface="Corbel"/>
              </a:rPr>
              <a:t>CN1 referees - attività SVD Trieste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1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07" tIns="45654" rIns="91307" bIns="45654" anchor="ctr"/>
          <a:lstStyle>
            <a:extLst/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79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389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2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9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1" y="55527"/>
            <a:ext cx="2133600" cy="365125"/>
          </a:xfrm>
        </p:spPr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  <a:latin typeface="Corbel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27"/>
            <a:ext cx="5562600" cy="365125"/>
          </a:xfrm>
        </p:spPr>
        <p:txBody>
          <a:bodyPr/>
          <a:lstStyle>
            <a:extLst/>
          </a:lstStyle>
          <a:p>
            <a:r>
              <a:rPr lang="it-IT" smtClean="0">
                <a:solidFill>
                  <a:srgbClr val="D6ECFF"/>
                </a:solidFill>
                <a:latin typeface="Corbel"/>
              </a:rPr>
              <a:t>CN1 referees - attività SVD Trieste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27"/>
            <a:ext cx="457200" cy="365125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  <a:latin typeface="Corbel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>
                <a:solidFill>
                  <a:srgbClr val="D6ECFF"/>
                </a:solidFill>
                <a:latin typeface="Corbel"/>
              </a:rPr>
              <a:t>CN1 referees - attività SVD Trieste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7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67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  <a:latin typeface="Corbel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>
                <a:solidFill>
                  <a:srgbClr val="D6ECFF"/>
                </a:solidFill>
                <a:latin typeface="Corbel"/>
              </a:rPr>
              <a:t>CN1 referees - attività SVD Trieste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293" tIns="91293" rIns="91293" bIns="91293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293" tIns="91293" rIns="91293" bIns="91293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92" y="6333162"/>
            <a:ext cx="548699" cy="524699"/>
          </a:xfrm>
          <a:prstGeom prst="rect">
            <a:avLst/>
          </a:prstGeom>
        </p:spPr>
        <p:txBody>
          <a:bodyPr lIns="91293" tIns="91293" rIns="91293" bIns="91293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-GB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GB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521722"/>
            <a:ext cx="2895600" cy="365125"/>
          </a:xfrm>
          <a:prstGeom prst="rect">
            <a:avLst/>
          </a:prstGeom>
        </p:spPr>
        <p:txBody>
          <a:bodyPr vert="horz" lIns="91307" tIns="45654" rIns="91307" bIns="45654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it-IT" smtClean="0">
                <a:latin typeface="Corbel"/>
              </a:rPr>
              <a:t>CN1 referees - attività SVD Trieste</a:t>
            </a:r>
            <a:endParaRPr lang="en-US" dirty="0">
              <a:latin typeface="Corbe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293" tIns="91293" rIns="91293" bIns="91293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293" tIns="91293" rIns="91293" bIns="91293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4" y="1600200"/>
            <a:ext cx="3994500" cy="4967700"/>
          </a:xfrm>
          <a:prstGeom prst="rect">
            <a:avLst/>
          </a:prstGeom>
        </p:spPr>
        <p:txBody>
          <a:bodyPr lIns="91293" tIns="91293" rIns="91293" bIns="91293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2" y="6333162"/>
            <a:ext cx="548699" cy="524699"/>
          </a:xfrm>
          <a:prstGeom prst="rect">
            <a:avLst/>
          </a:prstGeom>
        </p:spPr>
        <p:txBody>
          <a:bodyPr lIns="91293" tIns="91293" rIns="91293" bIns="91293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-GB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GB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521722"/>
            <a:ext cx="2895600" cy="365125"/>
          </a:xfrm>
          <a:prstGeom prst="rect">
            <a:avLst/>
          </a:prstGeom>
        </p:spPr>
        <p:txBody>
          <a:bodyPr vert="horz" lIns="91307" tIns="45654" rIns="91307" bIns="45654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it-IT" smtClean="0">
                <a:latin typeface="Corbel"/>
              </a:rPr>
              <a:t>CN1 referees - attività SVD Trieste</a:t>
            </a:r>
            <a:endParaRPr lang="en-US" dirty="0">
              <a:latin typeface="Corbe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57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9875"/>
            <a:ext cx="8229600" cy="48562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876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3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13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0" indent="0">
              <a:buNone/>
              <a:defRPr sz="2000" b="1"/>
            </a:lvl2pPr>
            <a:lvl3pPr marL="912993" indent="0">
              <a:buNone/>
              <a:defRPr sz="1800" b="1"/>
            </a:lvl3pPr>
            <a:lvl4pPr marL="1369500" indent="0">
              <a:buNone/>
              <a:defRPr sz="1600" b="1"/>
            </a:lvl4pPr>
            <a:lvl5pPr marL="1825996" indent="0">
              <a:buNone/>
              <a:defRPr sz="1600" b="1"/>
            </a:lvl5pPr>
            <a:lvl6pPr marL="2282490" indent="0">
              <a:buNone/>
              <a:defRPr sz="1600" b="1"/>
            </a:lvl6pPr>
            <a:lvl7pPr marL="2738995" indent="0">
              <a:buNone/>
              <a:defRPr sz="1600" b="1"/>
            </a:lvl7pPr>
            <a:lvl8pPr marL="3195490" indent="0">
              <a:buNone/>
              <a:defRPr sz="1600" b="1"/>
            </a:lvl8pPr>
            <a:lvl9pPr marL="365199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0" indent="0">
              <a:buNone/>
              <a:defRPr sz="2000" b="1"/>
            </a:lvl2pPr>
            <a:lvl3pPr marL="912993" indent="0">
              <a:buNone/>
              <a:defRPr sz="1800" b="1"/>
            </a:lvl3pPr>
            <a:lvl4pPr marL="1369500" indent="0">
              <a:buNone/>
              <a:defRPr sz="1600" b="1"/>
            </a:lvl4pPr>
            <a:lvl5pPr marL="1825996" indent="0">
              <a:buNone/>
              <a:defRPr sz="1600" b="1"/>
            </a:lvl5pPr>
            <a:lvl6pPr marL="2282490" indent="0">
              <a:buNone/>
              <a:defRPr sz="1600" b="1"/>
            </a:lvl6pPr>
            <a:lvl7pPr marL="2738995" indent="0">
              <a:buNone/>
              <a:defRPr sz="1600" b="1"/>
            </a:lvl7pPr>
            <a:lvl8pPr marL="3195490" indent="0">
              <a:buNone/>
              <a:defRPr sz="1600" b="1"/>
            </a:lvl8pPr>
            <a:lvl9pPr marL="365199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567FF-48DD-DB4D-B576-FEE7ECF597D8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14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3571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8" indent="0">
              <a:buNone/>
              <a:defRPr sz="2000" b="1"/>
            </a:lvl2pPr>
            <a:lvl3pPr marL="913087" indent="0">
              <a:buNone/>
              <a:defRPr sz="1800" b="1"/>
            </a:lvl3pPr>
            <a:lvl4pPr marL="1369640" indent="0">
              <a:buNone/>
              <a:defRPr sz="1600" b="1"/>
            </a:lvl4pPr>
            <a:lvl5pPr marL="1826183" indent="0">
              <a:buNone/>
              <a:defRPr sz="1600" b="1"/>
            </a:lvl5pPr>
            <a:lvl6pPr marL="2282724" indent="0">
              <a:buNone/>
              <a:defRPr sz="1600" b="1"/>
            </a:lvl6pPr>
            <a:lvl7pPr marL="2739275" indent="0">
              <a:buNone/>
              <a:defRPr sz="1600" b="1"/>
            </a:lvl7pPr>
            <a:lvl8pPr marL="3195817" indent="0">
              <a:buNone/>
              <a:defRPr sz="1600" b="1"/>
            </a:lvl8pPr>
            <a:lvl9pPr marL="36523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8" indent="0">
              <a:buNone/>
              <a:defRPr sz="2000" b="1"/>
            </a:lvl2pPr>
            <a:lvl3pPr marL="913087" indent="0">
              <a:buNone/>
              <a:defRPr sz="1800" b="1"/>
            </a:lvl3pPr>
            <a:lvl4pPr marL="1369640" indent="0">
              <a:buNone/>
              <a:defRPr sz="1600" b="1"/>
            </a:lvl4pPr>
            <a:lvl5pPr marL="1826183" indent="0">
              <a:buNone/>
              <a:defRPr sz="1600" b="1"/>
            </a:lvl5pPr>
            <a:lvl6pPr marL="2282724" indent="0">
              <a:buNone/>
              <a:defRPr sz="1600" b="1"/>
            </a:lvl6pPr>
            <a:lvl7pPr marL="2739275" indent="0">
              <a:buNone/>
              <a:defRPr sz="1600" b="1"/>
            </a:lvl7pPr>
            <a:lvl8pPr marL="3195817" indent="0">
              <a:buNone/>
              <a:defRPr sz="1600" b="1"/>
            </a:lvl8pPr>
            <a:lvl9pPr marL="36523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2116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339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002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38" indent="0">
              <a:buNone/>
              <a:defRPr sz="1200"/>
            </a:lvl2pPr>
            <a:lvl3pPr marL="913087" indent="0">
              <a:buNone/>
              <a:defRPr sz="1000"/>
            </a:lvl3pPr>
            <a:lvl4pPr marL="1369640" indent="0">
              <a:buNone/>
              <a:defRPr sz="900"/>
            </a:lvl4pPr>
            <a:lvl5pPr marL="1826183" indent="0">
              <a:buNone/>
              <a:defRPr sz="900"/>
            </a:lvl5pPr>
            <a:lvl6pPr marL="2282724" indent="0">
              <a:buNone/>
              <a:defRPr sz="900"/>
            </a:lvl6pPr>
            <a:lvl7pPr marL="2739275" indent="0">
              <a:buNone/>
              <a:defRPr sz="900"/>
            </a:lvl7pPr>
            <a:lvl8pPr marL="3195817" indent="0">
              <a:buNone/>
              <a:defRPr sz="900"/>
            </a:lvl8pPr>
            <a:lvl9pPr marL="36523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927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38" indent="0">
              <a:buNone/>
              <a:defRPr sz="2800"/>
            </a:lvl2pPr>
            <a:lvl3pPr marL="913087" indent="0">
              <a:buNone/>
              <a:defRPr sz="2400"/>
            </a:lvl3pPr>
            <a:lvl4pPr marL="1369640" indent="0">
              <a:buNone/>
              <a:defRPr sz="2000"/>
            </a:lvl4pPr>
            <a:lvl5pPr marL="1826183" indent="0">
              <a:buNone/>
              <a:defRPr sz="2000"/>
            </a:lvl5pPr>
            <a:lvl6pPr marL="2282724" indent="0">
              <a:buNone/>
              <a:defRPr sz="2000"/>
            </a:lvl6pPr>
            <a:lvl7pPr marL="2739275" indent="0">
              <a:buNone/>
              <a:defRPr sz="2000"/>
            </a:lvl7pPr>
            <a:lvl8pPr marL="3195817" indent="0">
              <a:buNone/>
              <a:defRPr sz="2000"/>
            </a:lvl8pPr>
            <a:lvl9pPr marL="365236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38" indent="0">
              <a:buNone/>
              <a:defRPr sz="1200"/>
            </a:lvl2pPr>
            <a:lvl3pPr marL="913087" indent="0">
              <a:buNone/>
              <a:defRPr sz="1000"/>
            </a:lvl3pPr>
            <a:lvl4pPr marL="1369640" indent="0">
              <a:buNone/>
              <a:defRPr sz="900"/>
            </a:lvl4pPr>
            <a:lvl5pPr marL="1826183" indent="0">
              <a:buNone/>
              <a:defRPr sz="900"/>
            </a:lvl5pPr>
            <a:lvl6pPr marL="2282724" indent="0">
              <a:buNone/>
              <a:defRPr sz="900"/>
            </a:lvl6pPr>
            <a:lvl7pPr marL="2739275" indent="0">
              <a:buNone/>
              <a:defRPr sz="900"/>
            </a:lvl7pPr>
            <a:lvl8pPr marL="3195817" indent="0">
              <a:buNone/>
              <a:defRPr sz="900"/>
            </a:lvl8pPr>
            <a:lvl9pPr marL="36523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281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0955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9929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576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9875"/>
            <a:ext cx="8229600" cy="48562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876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852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3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137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3571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8" indent="0">
              <a:buNone/>
              <a:defRPr sz="2000" b="1"/>
            </a:lvl2pPr>
            <a:lvl3pPr marL="913087" indent="0">
              <a:buNone/>
              <a:defRPr sz="1800" b="1"/>
            </a:lvl3pPr>
            <a:lvl4pPr marL="1369640" indent="0">
              <a:buNone/>
              <a:defRPr sz="1600" b="1"/>
            </a:lvl4pPr>
            <a:lvl5pPr marL="1826183" indent="0">
              <a:buNone/>
              <a:defRPr sz="1600" b="1"/>
            </a:lvl5pPr>
            <a:lvl6pPr marL="2282724" indent="0">
              <a:buNone/>
              <a:defRPr sz="1600" b="1"/>
            </a:lvl6pPr>
            <a:lvl7pPr marL="2739275" indent="0">
              <a:buNone/>
              <a:defRPr sz="1600" b="1"/>
            </a:lvl7pPr>
            <a:lvl8pPr marL="3195817" indent="0">
              <a:buNone/>
              <a:defRPr sz="1600" b="1"/>
            </a:lvl8pPr>
            <a:lvl9pPr marL="36523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8" indent="0">
              <a:buNone/>
              <a:defRPr sz="2000" b="1"/>
            </a:lvl2pPr>
            <a:lvl3pPr marL="913087" indent="0">
              <a:buNone/>
              <a:defRPr sz="1800" b="1"/>
            </a:lvl3pPr>
            <a:lvl4pPr marL="1369640" indent="0">
              <a:buNone/>
              <a:defRPr sz="1600" b="1"/>
            </a:lvl4pPr>
            <a:lvl5pPr marL="1826183" indent="0">
              <a:buNone/>
              <a:defRPr sz="1600" b="1"/>
            </a:lvl5pPr>
            <a:lvl6pPr marL="2282724" indent="0">
              <a:buNone/>
              <a:defRPr sz="1600" b="1"/>
            </a:lvl6pPr>
            <a:lvl7pPr marL="2739275" indent="0">
              <a:buNone/>
              <a:defRPr sz="1600" b="1"/>
            </a:lvl7pPr>
            <a:lvl8pPr marL="3195817" indent="0">
              <a:buNone/>
              <a:defRPr sz="1600" b="1"/>
            </a:lvl8pPr>
            <a:lvl9pPr marL="36523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21161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339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002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38" indent="0">
              <a:buNone/>
              <a:defRPr sz="1200"/>
            </a:lvl2pPr>
            <a:lvl3pPr marL="913087" indent="0">
              <a:buNone/>
              <a:defRPr sz="1000"/>
            </a:lvl3pPr>
            <a:lvl4pPr marL="1369640" indent="0">
              <a:buNone/>
              <a:defRPr sz="900"/>
            </a:lvl4pPr>
            <a:lvl5pPr marL="1826183" indent="0">
              <a:buNone/>
              <a:defRPr sz="900"/>
            </a:lvl5pPr>
            <a:lvl6pPr marL="2282724" indent="0">
              <a:buNone/>
              <a:defRPr sz="900"/>
            </a:lvl6pPr>
            <a:lvl7pPr marL="2739275" indent="0">
              <a:buNone/>
              <a:defRPr sz="900"/>
            </a:lvl7pPr>
            <a:lvl8pPr marL="3195817" indent="0">
              <a:buNone/>
              <a:defRPr sz="900"/>
            </a:lvl8pPr>
            <a:lvl9pPr marL="36523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927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38" indent="0">
              <a:buNone/>
              <a:defRPr sz="2800"/>
            </a:lvl2pPr>
            <a:lvl3pPr marL="913087" indent="0">
              <a:buNone/>
              <a:defRPr sz="2400"/>
            </a:lvl3pPr>
            <a:lvl4pPr marL="1369640" indent="0">
              <a:buNone/>
              <a:defRPr sz="2000"/>
            </a:lvl4pPr>
            <a:lvl5pPr marL="1826183" indent="0">
              <a:buNone/>
              <a:defRPr sz="2000"/>
            </a:lvl5pPr>
            <a:lvl6pPr marL="2282724" indent="0">
              <a:buNone/>
              <a:defRPr sz="2000"/>
            </a:lvl6pPr>
            <a:lvl7pPr marL="2739275" indent="0">
              <a:buNone/>
              <a:defRPr sz="2000"/>
            </a:lvl7pPr>
            <a:lvl8pPr marL="3195817" indent="0">
              <a:buNone/>
              <a:defRPr sz="2000"/>
            </a:lvl8pPr>
            <a:lvl9pPr marL="365236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38" indent="0">
              <a:buNone/>
              <a:defRPr sz="1200"/>
            </a:lvl2pPr>
            <a:lvl3pPr marL="913087" indent="0">
              <a:buNone/>
              <a:defRPr sz="1000"/>
            </a:lvl3pPr>
            <a:lvl4pPr marL="1369640" indent="0">
              <a:buNone/>
              <a:defRPr sz="900"/>
            </a:lvl4pPr>
            <a:lvl5pPr marL="1826183" indent="0">
              <a:buNone/>
              <a:defRPr sz="900"/>
            </a:lvl5pPr>
            <a:lvl6pPr marL="2282724" indent="0">
              <a:buNone/>
              <a:defRPr sz="900"/>
            </a:lvl6pPr>
            <a:lvl7pPr marL="2739275" indent="0">
              <a:buNone/>
              <a:defRPr sz="900"/>
            </a:lvl7pPr>
            <a:lvl8pPr marL="3195817" indent="0">
              <a:buNone/>
              <a:defRPr sz="900"/>
            </a:lvl8pPr>
            <a:lvl9pPr marL="36523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281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095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CN1 referees - attività SVD Trieste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992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70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0545" indent="0" algn="ctr">
              <a:buNone/>
              <a:defRPr/>
            </a:lvl2pPr>
            <a:lvl3pPr marL="641100" indent="0" algn="ctr">
              <a:buNone/>
              <a:defRPr/>
            </a:lvl3pPr>
            <a:lvl4pPr marL="961660" indent="0" algn="ctr">
              <a:buNone/>
              <a:defRPr/>
            </a:lvl4pPr>
            <a:lvl5pPr marL="1282211" indent="0" algn="ctr">
              <a:buNone/>
              <a:defRPr/>
            </a:lvl5pPr>
            <a:lvl6pPr marL="1602772" indent="0" algn="ctr">
              <a:buNone/>
              <a:defRPr/>
            </a:lvl6pPr>
            <a:lvl7pPr marL="1923317" indent="0" algn="ctr">
              <a:buNone/>
              <a:defRPr/>
            </a:lvl7pPr>
            <a:lvl8pPr marL="2243876" indent="0" algn="ctr">
              <a:buNone/>
              <a:defRPr/>
            </a:lvl8pPr>
            <a:lvl9pPr marL="256443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3587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674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39622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545" indent="0">
              <a:buNone/>
              <a:defRPr sz="1300"/>
            </a:lvl2pPr>
            <a:lvl3pPr marL="641100" indent="0">
              <a:buNone/>
              <a:defRPr sz="1100"/>
            </a:lvl3pPr>
            <a:lvl4pPr marL="961660" indent="0">
              <a:buNone/>
              <a:defRPr sz="1000"/>
            </a:lvl4pPr>
            <a:lvl5pPr marL="1282211" indent="0">
              <a:buNone/>
              <a:defRPr sz="1000"/>
            </a:lvl5pPr>
            <a:lvl6pPr marL="1602772" indent="0">
              <a:buNone/>
              <a:defRPr sz="1000"/>
            </a:lvl6pPr>
            <a:lvl7pPr marL="1923317" indent="0">
              <a:buNone/>
              <a:defRPr sz="1000"/>
            </a:lvl7pPr>
            <a:lvl8pPr marL="2243876" indent="0">
              <a:buNone/>
              <a:defRPr sz="1000"/>
            </a:lvl8pPr>
            <a:lvl9pPr marL="256443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05448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02569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302569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68015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545" indent="0">
              <a:buNone/>
              <a:defRPr sz="1400" b="1"/>
            </a:lvl2pPr>
            <a:lvl3pPr marL="641100" indent="0">
              <a:buNone/>
              <a:defRPr sz="1300" b="1"/>
            </a:lvl3pPr>
            <a:lvl4pPr marL="961660" indent="0">
              <a:buNone/>
              <a:defRPr sz="1100" b="1"/>
            </a:lvl4pPr>
            <a:lvl5pPr marL="1282211" indent="0">
              <a:buNone/>
              <a:defRPr sz="1100" b="1"/>
            </a:lvl5pPr>
            <a:lvl6pPr marL="1602772" indent="0">
              <a:buNone/>
              <a:defRPr sz="1100" b="1"/>
            </a:lvl6pPr>
            <a:lvl7pPr marL="1923317" indent="0">
              <a:buNone/>
              <a:defRPr sz="1100" b="1"/>
            </a:lvl7pPr>
            <a:lvl8pPr marL="2243876" indent="0">
              <a:buNone/>
              <a:defRPr sz="1100" b="1"/>
            </a:lvl8pPr>
            <a:lvl9pPr marL="256443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545" indent="0">
              <a:buNone/>
              <a:defRPr sz="1400" b="1"/>
            </a:lvl2pPr>
            <a:lvl3pPr marL="641100" indent="0">
              <a:buNone/>
              <a:defRPr sz="1300" b="1"/>
            </a:lvl3pPr>
            <a:lvl4pPr marL="961660" indent="0">
              <a:buNone/>
              <a:defRPr sz="1100" b="1"/>
            </a:lvl4pPr>
            <a:lvl5pPr marL="1282211" indent="0">
              <a:buNone/>
              <a:defRPr sz="1100" b="1"/>
            </a:lvl5pPr>
            <a:lvl6pPr marL="1602772" indent="0">
              <a:buNone/>
              <a:defRPr sz="1100" b="1"/>
            </a:lvl6pPr>
            <a:lvl7pPr marL="1923317" indent="0">
              <a:buNone/>
              <a:defRPr sz="1100" b="1"/>
            </a:lvl7pPr>
            <a:lvl8pPr marL="2243876" indent="0">
              <a:buNone/>
              <a:defRPr sz="1100" b="1"/>
            </a:lvl8pPr>
            <a:lvl9pPr marL="256443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54417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80072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48539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02" y="273528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0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0545" indent="0">
              <a:buNone/>
              <a:defRPr sz="800"/>
            </a:lvl2pPr>
            <a:lvl3pPr marL="641100" indent="0">
              <a:buNone/>
              <a:defRPr sz="700"/>
            </a:lvl3pPr>
            <a:lvl4pPr marL="961660" indent="0">
              <a:buNone/>
              <a:defRPr sz="600"/>
            </a:lvl4pPr>
            <a:lvl5pPr marL="1282211" indent="0">
              <a:buNone/>
              <a:defRPr sz="600"/>
            </a:lvl5pPr>
            <a:lvl6pPr marL="1602772" indent="0">
              <a:buNone/>
              <a:defRPr sz="600"/>
            </a:lvl6pPr>
            <a:lvl7pPr marL="1923317" indent="0">
              <a:buNone/>
              <a:defRPr sz="600"/>
            </a:lvl7pPr>
            <a:lvl8pPr marL="2243876" indent="0">
              <a:buNone/>
              <a:defRPr sz="600"/>
            </a:lvl8pPr>
            <a:lvl9pPr marL="256443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2329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90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9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0545" indent="0">
              <a:buNone/>
              <a:defRPr sz="2000"/>
            </a:lvl2pPr>
            <a:lvl3pPr marL="641100" indent="0">
              <a:buNone/>
              <a:defRPr sz="1700"/>
            </a:lvl3pPr>
            <a:lvl4pPr marL="961660" indent="0">
              <a:buNone/>
              <a:defRPr sz="1400"/>
            </a:lvl4pPr>
            <a:lvl5pPr marL="1282211" indent="0">
              <a:buNone/>
              <a:defRPr sz="1400"/>
            </a:lvl5pPr>
            <a:lvl6pPr marL="1602772" indent="0">
              <a:buNone/>
              <a:defRPr sz="1400"/>
            </a:lvl6pPr>
            <a:lvl7pPr marL="1923317" indent="0">
              <a:buNone/>
              <a:defRPr sz="1400"/>
            </a:lvl7pPr>
            <a:lvl8pPr marL="2243876" indent="0">
              <a:buNone/>
              <a:defRPr sz="1400"/>
            </a:lvl8pPr>
            <a:lvl9pPr marL="2564430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9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0545" indent="0">
              <a:buNone/>
              <a:defRPr sz="800"/>
            </a:lvl2pPr>
            <a:lvl3pPr marL="641100" indent="0">
              <a:buNone/>
              <a:defRPr sz="700"/>
            </a:lvl3pPr>
            <a:lvl4pPr marL="961660" indent="0">
              <a:buNone/>
              <a:defRPr sz="600"/>
            </a:lvl4pPr>
            <a:lvl5pPr marL="1282211" indent="0">
              <a:buNone/>
              <a:defRPr sz="600"/>
            </a:lvl5pPr>
            <a:lvl6pPr marL="1602772" indent="0">
              <a:buNone/>
              <a:defRPr sz="600"/>
            </a:lvl6pPr>
            <a:lvl7pPr marL="1923317" indent="0">
              <a:buNone/>
              <a:defRPr sz="600"/>
            </a:lvl7pPr>
            <a:lvl8pPr marL="2243876" indent="0">
              <a:buNone/>
              <a:defRPr sz="600"/>
            </a:lvl8pPr>
            <a:lvl9pPr marL="256443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07221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69233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024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99210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0" indent="0">
              <a:buNone/>
              <a:defRPr sz="1200"/>
            </a:lvl2pPr>
            <a:lvl3pPr marL="912993" indent="0">
              <a:buNone/>
              <a:defRPr sz="1000"/>
            </a:lvl3pPr>
            <a:lvl4pPr marL="1369500" indent="0">
              <a:buNone/>
              <a:defRPr sz="900"/>
            </a:lvl4pPr>
            <a:lvl5pPr marL="1825996" indent="0">
              <a:buNone/>
              <a:defRPr sz="900"/>
            </a:lvl5pPr>
            <a:lvl6pPr marL="2282490" indent="0">
              <a:buNone/>
              <a:defRPr sz="900"/>
            </a:lvl6pPr>
            <a:lvl7pPr marL="2738995" indent="0">
              <a:buNone/>
              <a:defRPr sz="900"/>
            </a:lvl7pPr>
            <a:lvl8pPr marL="3195490" indent="0">
              <a:buNone/>
              <a:defRPr sz="900"/>
            </a:lvl8pPr>
            <a:lvl9pPr marL="365199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83B4B-6F59-3045-BE66-FF613D0B3341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47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11285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2470" indent="-285348">
              <a:spcBef>
                <a:spcPts val="600"/>
              </a:spcBef>
              <a:buChar char="–"/>
              <a:defRPr sz="2800"/>
            </a:lvl2pPr>
            <a:lvl3pPr marL="1181943" indent="-228268">
              <a:spcBef>
                <a:spcPts val="500"/>
              </a:spcBef>
              <a:defRPr sz="2400"/>
            </a:lvl3pPr>
            <a:lvl4pPr marL="1638487" indent="-228268">
              <a:spcBef>
                <a:spcPts val="400"/>
              </a:spcBef>
              <a:buChar char="–"/>
              <a:defRPr sz="2000"/>
            </a:lvl4pPr>
            <a:lvl5pPr marL="2095036" indent="-228268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033625"/>
      </p:ext>
    </p:extLst>
  </p:cSld>
  <p:clrMapOvr>
    <a:masterClrMapping/>
  </p:clrMapOvr>
  <p:transition xmlns:p14="http://schemas.microsoft.com/office/powerpoint/2010/main"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700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0578" indent="0" algn="ctr">
              <a:buNone/>
              <a:defRPr/>
            </a:lvl2pPr>
            <a:lvl3pPr marL="641166" indent="0" algn="ctr">
              <a:buNone/>
              <a:defRPr/>
            </a:lvl3pPr>
            <a:lvl4pPr marL="961758" indent="0" algn="ctr">
              <a:buNone/>
              <a:defRPr/>
            </a:lvl4pPr>
            <a:lvl5pPr marL="1282343" indent="0" algn="ctr">
              <a:buNone/>
              <a:defRPr/>
            </a:lvl5pPr>
            <a:lvl6pPr marL="1602936" indent="0" algn="ctr">
              <a:buNone/>
              <a:defRPr/>
            </a:lvl6pPr>
            <a:lvl7pPr marL="1923514" indent="0" algn="ctr">
              <a:buNone/>
              <a:defRPr/>
            </a:lvl7pPr>
            <a:lvl8pPr marL="2244106" indent="0" algn="ctr">
              <a:buNone/>
              <a:defRPr/>
            </a:lvl8pPr>
            <a:lvl9pPr marL="256469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35871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39622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578" indent="0">
              <a:buNone/>
              <a:defRPr sz="1300"/>
            </a:lvl2pPr>
            <a:lvl3pPr marL="641166" indent="0">
              <a:buNone/>
              <a:defRPr sz="1100"/>
            </a:lvl3pPr>
            <a:lvl4pPr marL="961758" indent="0">
              <a:buNone/>
              <a:defRPr sz="1000"/>
            </a:lvl4pPr>
            <a:lvl5pPr marL="1282343" indent="0">
              <a:buNone/>
              <a:defRPr sz="1000"/>
            </a:lvl5pPr>
            <a:lvl6pPr marL="1602936" indent="0">
              <a:buNone/>
              <a:defRPr sz="1000"/>
            </a:lvl6pPr>
            <a:lvl7pPr marL="1923514" indent="0">
              <a:buNone/>
              <a:defRPr sz="1000"/>
            </a:lvl7pPr>
            <a:lvl8pPr marL="2244106" indent="0">
              <a:buNone/>
              <a:defRPr sz="1000"/>
            </a:lvl8pPr>
            <a:lvl9pPr marL="25646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05448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02567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302567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68015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578" indent="0">
              <a:buNone/>
              <a:defRPr sz="1400" b="1"/>
            </a:lvl2pPr>
            <a:lvl3pPr marL="641166" indent="0">
              <a:buNone/>
              <a:defRPr sz="1300" b="1"/>
            </a:lvl3pPr>
            <a:lvl4pPr marL="961758" indent="0">
              <a:buNone/>
              <a:defRPr sz="1100" b="1"/>
            </a:lvl4pPr>
            <a:lvl5pPr marL="1282343" indent="0">
              <a:buNone/>
              <a:defRPr sz="1100" b="1"/>
            </a:lvl5pPr>
            <a:lvl6pPr marL="1602936" indent="0">
              <a:buNone/>
              <a:defRPr sz="1100" b="1"/>
            </a:lvl6pPr>
            <a:lvl7pPr marL="1923514" indent="0">
              <a:buNone/>
              <a:defRPr sz="1100" b="1"/>
            </a:lvl7pPr>
            <a:lvl8pPr marL="2244106" indent="0">
              <a:buNone/>
              <a:defRPr sz="1100" b="1"/>
            </a:lvl8pPr>
            <a:lvl9pPr marL="2564693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578" indent="0">
              <a:buNone/>
              <a:defRPr sz="1400" b="1"/>
            </a:lvl2pPr>
            <a:lvl3pPr marL="641166" indent="0">
              <a:buNone/>
              <a:defRPr sz="1300" b="1"/>
            </a:lvl3pPr>
            <a:lvl4pPr marL="961758" indent="0">
              <a:buNone/>
              <a:defRPr sz="1100" b="1"/>
            </a:lvl4pPr>
            <a:lvl5pPr marL="1282343" indent="0">
              <a:buNone/>
              <a:defRPr sz="1100" b="1"/>
            </a:lvl5pPr>
            <a:lvl6pPr marL="1602936" indent="0">
              <a:buNone/>
              <a:defRPr sz="1100" b="1"/>
            </a:lvl6pPr>
            <a:lvl7pPr marL="1923514" indent="0">
              <a:buNone/>
              <a:defRPr sz="1100" b="1"/>
            </a:lvl7pPr>
            <a:lvl8pPr marL="2244106" indent="0">
              <a:buNone/>
              <a:defRPr sz="1100" b="1"/>
            </a:lvl8pPr>
            <a:lvl9pPr marL="2564693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54417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80072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48539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00" y="273526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00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0578" indent="0">
              <a:buNone/>
              <a:defRPr sz="800"/>
            </a:lvl2pPr>
            <a:lvl3pPr marL="641166" indent="0">
              <a:buNone/>
              <a:defRPr sz="700"/>
            </a:lvl3pPr>
            <a:lvl4pPr marL="961758" indent="0">
              <a:buNone/>
              <a:defRPr sz="600"/>
            </a:lvl4pPr>
            <a:lvl5pPr marL="1282343" indent="0">
              <a:buNone/>
              <a:defRPr sz="600"/>
            </a:lvl5pPr>
            <a:lvl6pPr marL="1602936" indent="0">
              <a:buNone/>
              <a:defRPr sz="600"/>
            </a:lvl6pPr>
            <a:lvl7pPr marL="1923514" indent="0">
              <a:buNone/>
              <a:defRPr sz="600"/>
            </a:lvl7pPr>
            <a:lvl8pPr marL="2244106" indent="0">
              <a:buNone/>
              <a:defRPr sz="600"/>
            </a:lvl8pPr>
            <a:lvl9pPr marL="2564693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232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0" indent="0">
              <a:buNone/>
              <a:defRPr sz="2800"/>
            </a:lvl2pPr>
            <a:lvl3pPr marL="912993" indent="0">
              <a:buNone/>
              <a:defRPr sz="2400"/>
            </a:lvl3pPr>
            <a:lvl4pPr marL="1369500" indent="0">
              <a:buNone/>
              <a:defRPr sz="2000"/>
            </a:lvl4pPr>
            <a:lvl5pPr marL="1825996" indent="0">
              <a:buNone/>
              <a:defRPr sz="2000"/>
            </a:lvl5pPr>
            <a:lvl6pPr marL="2282490" indent="0">
              <a:buNone/>
              <a:defRPr sz="2000"/>
            </a:lvl6pPr>
            <a:lvl7pPr marL="2738995" indent="0">
              <a:buNone/>
              <a:defRPr sz="2000"/>
            </a:lvl7pPr>
            <a:lvl8pPr marL="3195490" indent="0">
              <a:buNone/>
              <a:defRPr sz="2000"/>
            </a:lvl8pPr>
            <a:lvl9pPr marL="36519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0" indent="0">
              <a:buNone/>
              <a:defRPr sz="1200"/>
            </a:lvl2pPr>
            <a:lvl3pPr marL="912993" indent="0">
              <a:buNone/>
              <a:defRPr sz="1000"/>
            </a:lvl3pPr>
            <a:lvl4pPr marL="1369500" indent="0">
              <a:buNone/>
              <a:defRPr sz="900"/>
            </a:lvl4pPr>
            <a:lvl5pPr marL="1825996" indent="0">
              <a:buNone/>
              <a:defRPr sz="900"/>
            </a:lvl5pPr>
            <a:lvl6pPr marL="2282490" indent="0">
              <a:buNone/>
              <a:defRPr sz="900"/>
            </a:lvl6pPr>
            <a:lvl7pPr marL="2738995" indent="0">
              <a:buNone/>
              <a:defRPr sz="900"/>
            </a:lvl7pPr>
            <a:lvl8pPr marL="3195490" indent="0">
              <a:buNone/>
              <a:defRPr sz="900"/>
            </a:lvl8pPr>
            <a:lvl9pPr marL="365199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FCCAE-BC74-A546-B12D-10D8DADAE527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994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88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88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0578" indent="0">
              <a:buNone/>
              <a:defRPr sz="2000"/>
            </a:lvl2pPr>
            <a:lvl3pPr marL="641166" indent="0">
              <a:buNone/>
              <a:defRPr sz="1700"/>
            </a:lvl3pPr>
            <a:lvl4pPr marL="961758" indent="0">
              <a:buNone/>
              <a:defRPr sz="1400"/>
            </a:lvl4pPr>
            <a:lvl5pPr marL="1282343" indent="0">
              <a:buNone/>
              <a:defRPr sz="1400"/>
            </a:lvl5pPr>
            <a:lvl6pPr marL="1602936" indent="0">
              <a:buNone/>
              <a:defRPr sz="1400"/>
            </a:lvl6pPr>
            <a:lvl7pPr marL="1923514" indent="0">
              <a:buNone/>
              <a:defRPr sz="1400"/>
            </a:lvl7pPr>
            <a:lvl8pPr marL="2244106" indent="0">
              <a:buNone/>
              <a:defRPr sz="1400"/>
            </a:lvl8pPr>
            <a:lvl9pPr marL="2564693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88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0578" indent="0">
              <a:buNone/>
              <a:defRPr sz="800"/>
            </a:lvl2pPr>
            <a:lvl3pPr marL="641166" indent="0">
              <a:buNone/>
              <a:defRPr sz="700"/>
            </a:lvl3pPr>
            <a:lvl4pPr marL="961758" indent="0">
              <a:buNone/>
              <a:defRPr sz="600"/>
            </a:lvl4pPr>
            <a:lvl5pPr marL="1282343" indent="0">
              <a:buNone/>
              <a:defRPr sz="600"/>
            </a:lvl5pPr>
            <a:lvl6pPr marL="1602936" indent="0">
              <a:buNone/>
              <a:defRPr sz="600"/>
            </a:lvl6pPr>
            <a:lvl7pPr marL="1923514" indent="0">
              <a:buNone/>
              <a:defRPr sz="600"/>
            </a:lvl7pPr>
            <a:lvl8pPr marL="2244106" indent="0">
              <a:buNone/>
              <a:defRPr sz="600"/>
            </a:lvl8pPr>
            <a:lvl9pPr marL="2564693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07221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69233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022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99210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11285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2550" indent="-285376">
              <a:spcBef>
                <a:spcPts val="600"/>
              </a:spcBef>
              <a:buChar char="–"/>
              <a:defRPr sz="2800"/>
            </a:lvl2pPr>
            <a:lvl3pPr marL="1182064" indent="-228292">
              <a:spcBef>
                <a:spcPts val="500"/>
              </a:spcBef>
              <a:defRPr sz="2400"/>
            </a:lvl3pPr>
            <a:lvl4pPr marL="1638655" indent="-228292">
              <a:spcBef>
                <a:spcPts val="400"/>
              </a:spcBef>
              <a:buChar char="–"/>
              <a:defRPr sz="2000"/>
            </a:lvl4pPr>
            <a:lvl5pPr marL="2095250" indent="-228292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033625"/>
      </p:ext>
    </p:extLst>
  </p:cSld>
  <p:clrMapOvr>
    <a:masterClrMapping/>
  </p:clrMapOvr>
  <p:transition xmlns:p14="http://schemas.microsoft.com/office/powerpoint/2010/main"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9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0628" indent="0" algn="ctr">
              <a:buNone/>
              <a:defRPr/>
            </a:lvl2pPr>
            <a:lvl3pPr marL="641265" indent="0" algn="ctr">
              <a:buNone/>
              <a:defRPr/>
            </a:lvl3pPr>
            <a:lvl4pPr marL="961905" indent="0" algn="ctr">
              <a:buNone/>
              <a:defRPr/>
            </a:lvl4pPr>
            <a:lvl5pPr marL="1282540" indent="0" algn="ctr">
              <a:buNone/>
              <a:defRPr/>
            </a:lvl5pPr>
            <a:lvl6pPr marL="1603182" indent="0" algn="ctr">
              <a:buNone/>
              <a:defRPr/>
            </a:lvl6pPr>
            <a:lvl7pPr marL="1923810" indent="0" algn="ctr">
              <a:buNone/>
              <a:defRPr/>
            </a:lvl7pPr>
            <a:lvl8pPr marL="2244451" indent="0" algn="ctr">
              <a:buNone/>
              <a:defRPr/>
            </a:lvl8pPr>
            <a:lvl9pPr marL="25650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35871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39622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628" indent="0">
              <a:buNone/>
              <a:defRPr sz="1300"/>
            </a:lvl2pPr>
            <a:lvl3pPr marL="641265" indent="0">
              <a:buNone/>
              <a:defRPr sz="1100"/>
            </a:lvl3pPr>
            <a:lvl4pPr marL="961905" indent="0">
              <a:buNone/>
              <a:defRPr sz="1000"/>
            </a:lvl4pPr>
            <a:lvl5pPr marL="1282540" indent="0">
              <a:buNone/>
              <a:defRPr sz="1000"/>
            </a:lvl5pPr>
            <a:lvl6pPr marL="1603182" indent="0">
              <a:buNone/>
              <a:defRPr sz="1000"/>
            </a:lvl6pPr>
            <a:lvl7pPr marL="1923810" indent="0">
              <a:buNone/>
              <a:defRPr sz="1000"/>
            </a:lvl7pPr>
            <a:lvl8pPr marL="2244451" indent="0">
              <a:buNone/>
              <a:defRPr sz="1000"/>
            </a:lvl8pPr>
            <a:lvl9pPr marL="256508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05448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02564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302564"/>
            <a:ext cx="3625453" cy="5063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68015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628" indent="0">
              <a:buNone/>
              <a:defRPr sz="1400" b="1"/>
            </a:lvl2pPr>
            <a:lvl3pPr marL="641265" indent="0">
              <a:buNone/>
              <a:defRPr sz="1300" b="1"/>
            </a:lvl3pPr>
            <a:lvl4pPr marL="961905" indent="0">
              <a:buNone/>
              <a:defRPr sz="1100" b="1"/>
            </a:lvl4pPr>
            <a:lvl5pPr marL="1282540" indent="0">
              <a:buNone/>
              <a:defRPr sz="1100" b="1"/>
            </a:lvl5pPr>
            <a:lvl6pPr marL="1603182" indent="0">
              <a:buNone/>
              <a:defRPr sz="1100" b="1"/>
            </a:lvl6pPr>
            <a:lvl7pPr marL="1923810" indent="0">
              <a:buNone/>
              <a:defRPr sz="1100" b="1"/>
            </a:lvl7pPr>
            <a:lvl8pPr marL="2244451" indent="0">
              <a:buNone/>
              <a:defRPr sz="1100" b="1"/>
            </a:lvl8pPr>
            <a:lvl9pPr marL="256508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628" indent="0">
              <a:buNone/>
              <a:defRPr sz="1400" b="1"/>
            </a:lvl2pPr>
            <a:lvl3pPr marL="641265" indent="0">
              <a:buNone/>
              <a:defRPr sz="1300" b="1"/>
            </a:lvl3pPr>
            <a:lvl4pPr marL="961905" indent="0">
              <a:buNone/>
              <a:defRPr sz="1100" b="1"/>
            </a:lvl4pPr>
            <a:lvl5pPr marL="1282540" indent="0">
              <a:buNone/>
              <a:defRPr sz="1100" b="1"/>
            </a:lvl5pPr>
            <a:lvl6pPr marL="1603182" indent="0">
              <a:buNone/>
              <a:defRPr sz="1100" b="1"/>
            </a:lvl6pPr>
            <a:lvl7pPr marL="1923810" indent="0">
              <a:buNone/>
              <a:defRPr sz="1100" b="1"/>
            </a:lvl7pPr>
            <a:lvl8pPr marL="2244451" indent="0">
              <a:buNone/>
              <a:defRPr sz="1100" b="1"/>
            </a:lvl8pPr>
            <a:lvl9pPr marL="256508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settembre,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CN1 referees - attività SVD Trieste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5441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<Relationship Id="rId14" Type="http://schemas.openxmlformats.org/officeDocument/2006/relationships/theme" Target="../theme/theme10.xml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3.xml"/><Relationship Id="rId14" Type="http://schemas.openxmlformats.org/officeDocument/2006/relationships/theme" Target="../theme/theme11.xml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56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1"/>
            <a:ext cx="7239000" cy="838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5pPr>
      <a:lvl6pPr marL="45649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6pPr>
      <a:lvl7pPr marL="912993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7pPr>
      <a:lvl8pPr marL="13695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8pPr>
      <a:lvl9pPr marL="182599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9pPr>
    </p:titleStyle>
    <p:bodyStyle>
      <a:lvl1pPr marL="342380" indent="-34238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accent2"/>
          </a:solidFill>
          <a:latin typeface="+mn-lt"/>
          <a:ea typeface="+mn-ea"/>
          <a:cs typeface="+mn-cs"/>
        </a:defRPr>
      </a:lvl1pPr>
      <a:lvl2pPr marL="741810" indent="-285319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accent2"/>
          </a:solidFill>
          <a:latin typeface="+mn-lt"/>
          <a:ea typeface="+mn-ea"/>
        </a:defRPr>
      </a:lvl2pPr>
      <a:lvl3pPr marL="1141244" indent="-228245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accent2"/>
          </a:solidFill>
          <a:latin typeface="+mn-lt"/>
          <a:ea typeface="+mn-ea"/>
        </a:defRPr>
      </a:lvl3pPr>
      <a:lvl4pPr marL="1597741" indent="-22824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+mn-ea"/>
        </a:defRPr>
      </a:lvl4pPr>
      <a:lvl5pPr marL="2054250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5pPr>
      <a:lvl6pPr marL="2510745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6pPr>
      <a:lvl7pPr marL="2967240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7pPr>
      <a:lvl8pPr marL="3423743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8pPr>
      <a:lvl9pPr marL="3880232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0" algn="l" defTabSz="456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3" algn="l" defTabSz="456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00" algn="l" defTabSz="456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6" algn="l" defTabSz="456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0" algn="l" defTabSz="456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95" algn="l" defTabSz="456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90" algn="l" defTabSz="456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90" algn="l" defTabSz="456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2226" y="178595"/>
            <a:ext cx="8151531" cy="66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27" tIns="35627" rIns="35627" bIns="356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2226" y="998732"/>
            <a:ext cx="8151531" cy="49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27" tIns="35627" rIns="35627" bIns="356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5893" y="6456269"/>
            <a:ext cx="1569549" cy="365001"/>
          </a:xfrm>
          <a:prstGeom prst="rect">
            <a:avLst/>
          </a:prstGeom>
        </p:spPr>
        <p:txBody>
          <a:bodyPr vert="horz" lIns="64142" tIns="32066" rIns="64142" bIns="32066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7 settembre, 2015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36732" y="6466856"/>
            <a:ext cx="5721261" cy="365001"/>
          </a:xfrm>
          <a:prstGeom prst="rect">
            <a:avLst/>
          </a:prstGeom>
        </p:spPr>
        <p:txBody>
          <a:bodyPr vert="horz" lIns="64142" tIns="32066" rIns="64142" bIns="32066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CN1 referees - attività SVD Trieste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64252" y="6456269"/>
            <a:ext cx="1076516" cy="365001"/>
          </a:xfrm>
          <a:prstGeom prst="rect">
            <a:avLst/>
          </a:prstGeom>
        </p:spPr>
        <p:txBody>
          <a:bodyPr vert="horz" lIns="64142" tIns="32066" rIns="64142" bIns="32066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B1D24B9-3160-AA4A-AAB3-EDE37332DE13}" type="slidenum"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069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13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210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280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7958" indent="-400866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1pPr>
      <a:lvl2pPr marL="899750" indent="-400866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1542" indent="-400866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3334" indent="-400866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5126" indent="-400866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55819" indent="-400866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76524" indent="-400866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97225" indent="-400866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17931" indent="-400866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06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694" algn="l" defTabSz="3206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97" algn="l" defTabSz="3206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2102" algn="l" defTabSz="3206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2803" algn="l" defTabSz="3206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3510" algn="l" defTabSz="3206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4205" algn="l" defTabSz="3206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4911" algn="l" defTabSz="3206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5610" algn="l" defTabSz="3206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2221" y="178595"/>
            <a:ext cx="8151531" cy="66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36" tIns="35636" rIns="35636" bIns="356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2221" y="998732"/>
            <a:ext cx="8151531" cy="49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36" tIns="35636" rIns="35636" bIns="356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5888" y="6456264"/>
            <a:ext cx="1569549" cy="365001"/>
          </a:xfrm>
          <a:prstGeom prst="rect">
            <a:avLst/>
          </a:prstGeom>
        </p:spPr>
        <p:txBody>
          <a:bodyPr vert="horz" lIns="64158" tIns="32074" rIns="64158" bIns="32074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7 settembre, 2015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36727" y="6466851"/>
            <a:ext cx="5721261" cy="365001"/>
          </a:xfrm>
          <a:prstGeom prst="rect">
            <a:avLst/>
          </a:prstGeom>
        </p:spPr>
        <p:txBody>
          <a:bodyPr vert="horz" lIns="64158" tIns="32074" rIns="64158" bIns="32074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CN1 referees - attività SVD Trieste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64252" y="6456264"/>
            <a:ext cx="1076516" cy="365001"/>
          </a:xfrm>
          <a:prstGeom prst="rect">
            <a:avLst/>
          </a:prstGeom>
        </p:spPr>
        <p:txBody>
          <a:bodyPr vert="horz" lIns="64158" tIns="32074" rIns="64158" bIns="32074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B1D24B9-3160-AA4A-AAB3-EDE37332DE13}" type="slidenum"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077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156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234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313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8108" indent="-40097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1pPr>
      <a:lvl2pPr marL="899980" indent="-40097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1852" indent="-40097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3724" indent="-40097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5596" indent="-40097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56370" indent="-40097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77158" indent="-40097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97940" indent="-40097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18727" indent="-40097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07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777" algn="l" defTabSz="3207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562" algn="l" defTabSz="3207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2347" algn="l" defTabSz="3207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3132" algn="l" defTabSz="3207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3920" algn="l" defTabSz="3207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4698" algn="l" defTabSz="3207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5486" algn="l" defTabSz="3207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6266" algn="l" defTabSz="3207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78" tIns="45690" rIns="91378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3"/>
            <a:ext cx="8229600" cy="4525963"/>
          </a:xfrm>
          <a:prstGeom prst="rect">
            <a:avLst/>
          </a:prstGeom>
        </p:spPr>
        <p:txBody>
          <a:bodyPr vert="horz" lIns="91378" tIns="45690" rIns="91378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7 settembre, 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3"/>
            <a:ext cx="2895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CN1 referees - attività SVD Trieste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49323E75-5106-724E-8B97-3179EC7CB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6893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478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ctr" defTabSz="4568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5" indent="-342675" algn="l" defTabSz="45689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1" algn="l" defTabSz="45689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36" indent="-228446" algn="l" defTabSz="45689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34" indent="-228446" algn="l" defTabSz="45689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35" indent="-228446" algn="l" defTabSz="45689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31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24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22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14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2209" y="178595"/>
            <a:ext cx="8151531" cy="66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60" tIns="35660" rIns="35660" bIns="356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2209" y="998732"/>
            <a:ext cx="8151531" cy="49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60" tIns="35660" rIns="35660" bIns="356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5876" y="6456252"/>
            <a:ext cx="1569549" cy="365001"/>
          </a:xfrm>
          <a:prstGeom prst="rect">
            <a:avLst/>
          </a:prstGeom>
        </p:spPr>
        <p:txBody>
          <a:bodyPr vert="horz" lIns="64197" tIns="32095" rIns="64197" bIns="32095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7 settembre, 2015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36715" y="6466839"/>
            <a:ext cx="5721261" cy="365001"/>
          </a:xfrm>
          <a:prstGeom prst="rect">
            <a:avLst/>
          </a:prstGeom>
        </p:spPr>
        <p:txBody>
          <a:bodyPr vert="horz" lIns="64197" tIns="32095" rIns="64197" bIns="32095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CN1 referees - attività SVD Trieste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64252" y="6456252"/>
            <a:ext cx="1076516" cy="365001"/>
          </a:xfrm>
          <a:prstGeom prst="rect">
            <a:avLst/>
          </a:prstGeom>
        </p:spPr>
        <p:txBody>
          <a:bodyPr vert="horz" lIns="64197" tIns="32095" rIns="64197" bIns="32095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B1D24B9-3160-AA4A-AAB3-EDE37332DE13}" type="slidenum"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ransition xmlns:p14="http://schemas.microsoft.com/office/powerpoint/2010/main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097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195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29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392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8468" indent="-40122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1pPr>
      <a:lvl2pPr marL="900532" indent="-40122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2596" indent="-40122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4660" indent="-40122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6724" indent="-40122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57696" indent="-40122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78682" indent="-40122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99658" indent="-40122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0641" indent="-40122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09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976" algn="l" defTabSz="3209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958" algn="l" defTabSz="3209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2939" algn="l" defTabSz="3209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3921" algn="l" defTabSz="3209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4904" algn="l" defTabSz="3209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5882" algn="l" defTabSz="3209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6866" algn="l" defTabSz="3209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7844" algn="l" defTabSz="3209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834805" y="30"/>
            <a:ext cx="7618628" cy="66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  <a:endParaRPr lang="en-US" dirty="0"/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150835" y="743351"/>
            <a:ext cx="8887010" cy="599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685404"/>
            <a:ext cx="2133600" cy="134937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7 settembre, 2015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1" y="6685404"/>
            <a:ext cx="2895600" cy="134937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kumimoji="1" lang="it-IT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CN1 referees - attività SVD Trieste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685404"/>
            <a:ext cx="2133600" cy="134937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hangingPunct="1">
              <a:lnSpc>
                <a:spcPct val="100000"/>
              </a:lnSpc>
              <a:buFontTx/>
              <a:buNone/>
            </a:pPr>
            <a:fld id="{4ADBB6CA-DBF0-458C-8C34-818CE4097A69}" type="slidenum">
              <a:rPr kumimoji="1"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eaLnBrk="1" hangingPunct="1">
                <a:lnSpc>
                  <a:spcPct val="100000"/>
                </a:lnSpc>
                <a:buFontTx/>
                <a:buNone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3" y="23403"/>
            <a:ext cx="811432" cy="657811"/>
          </a:xfrm>
          <a:prstGeom prst="rect">
            <a:avLst/>
          </a:prstGeom>
        </p:spPr>
      </p:pic>
      <p:grpSp>
        <p:nvGrpSpPr>
          <p:cNvPr id="2" name="図形グループ 7"/>
          <p:cNvGrpSpPr/>
          <p:nvPr/>
        </p:nvGrpSpPr>
        <p:grpSpPr>
          <a:xfrm>
            <a:off x="8453434" y="43863"/>
            <a:ext cx="614517" cy="539136"/>
            <a:chOff x="8422148" y="139290"/>
            <a:chExt cx="614517" cy="53913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" name="正方形/長方形 9"/>
            <p:cNvSpPr/>
            <p:nvPr/>
          </p:nvSpPr>
          <p:spPr>
            <a:xfrm>
              <a:off x="8422148" y="139290"/>
              <a:ext cx="614517" cy="81936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kumimoji="1"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8422148" y="291690"/>
              <a:ext cx="614517" cy="81936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kumimoji="1"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8422148" y="444090"/>
              <a:ext cx="614517" cy="81936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kumimoji="1"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8422148" y="596490"/>
              <a:ext cx="614517" cy="81936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kumimoji="1"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6490" rtl="0" eaLnBrk="1" fontAlgn="base" hangingPunct="1">
        <a:spcBef>
          <a:spcPct val="0"/>
        </a:spcBef>
        <a:spcAft>
          <a:spcPct val="0"/>
        </a:spcAft>
        <a:defRPr kumimoji="1" sz="40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6490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6490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6490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6490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6490" algn="ctr" defTabSz="456490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2993" algn="ctr" defTabSz="456490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69500" algn="ctr" defTabSz="456490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5996" algn="ctr" defTabSz="456490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1043" indent="-271043" algn="l" defTabSz="45649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622928" indent="-378841" algn="l" defTabSz="45649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87501" indent="-362970" algn="l" defTabSz="45649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41" indent="-228245" algn="l" defTabSz="45649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4250" indent="-228245" algn="l" defTabSz="45649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0745" indent="-228245" algn="l" defTabSz="4564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40" indent="-228245" algn="l" defTabSz="4564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43" indent="-228245" algn="l" defTabSz="4564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232" indent="-228245" algn="l" defTabSz="4564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4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0" algn="l" defTabSz="4564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3" algn="l" defTabSz="4564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00" algn="l" defTabSz="4564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6" algn="l" defTabSz="4564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0" algn="l" defTabSz="4564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95" algn="l" defTabSz="4564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90" algn="l" defTabSz="4564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90" algn="l" defTabSz="4564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2238" y="178595"/>
            <a:ext cx="8151531" cy="66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03" tIns="35603" rIns="35603" bIns="356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2238" y="998732"/>
            <a:ext cx="8151531" cy="49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03" tIns="35603" rIns="35603" bIns="356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5905" y="6456281"/>
            <a:ext cx="1569549" cy="365001"/>
          </a:xfrm>
          <a:prstGeom prst="rect">
            <a:avLst/>
          </a:prstGeom>
        </p:spPr>
        <p:txBody>
          <a:bodyPr vert="horz" lIns="64104" tIns="32045" rIns="64104" bIns="32045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7 settembre, 2015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36744" y="6466868"/>
            <a:ext cx="5721261" cy="365001"/>
          </a:xfrm>
          <a:prstGeom prst="rect">
            <a:avLst/>
          </a:prstGeom>
        </p:spPr>
        <p:txBody>
          <a:bodyPr vert="horz" lIns="64104" tIns="32045" rIns="64104" bIns="32045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CN1 referees - attività SVD Trieste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64252" y="6456281"/>
            <a:ext cx="1076516" cy="365001"/>
          </a:xfrm>
          <a:prstGeom prst="rect">
            <a:avLst/>
          </a:prstGeom>
        </p:spPr>
        <p:txBody>
          <a:bodyPr vert="horz" lIns="64104" tIns="32045" rIns="64104" bIns="32045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B1D24B9-3160-AA4A-AAB3-EDE37332DE13}" type="slidenum"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049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100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151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201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7598" indent="-400617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1pPr>
      <a:lvl2pPr marL="899198" indent="-400617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0798" indent="-400617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2398" indent="-400617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3998" indent="-400617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54495" indent="-400617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75004" indent="-400617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95509" indent="-400617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16018" indent="-400617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049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495" algn="l" defTabSz="32049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002" algn="l" defTabSz="32049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1512" algn="l" defTabSz="32049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2014" algn="l" defTabSz="32049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2526" algn="l" defTabSz="32049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3021" algn="l" defTabSz="32049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3531" algn="l" defTabSz="32049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4037" algn="l" defTabSz="32049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  <a:prstGeom prst="rect">
            <a:avLst/>
          </a:prstGeom>
        </p:spPr>
        <p:txBody>
          <a:bodyPr vert="horz" lIns="91307" tIns="45654" rIns="91307" bIns="45654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212560"/>
          </a:xfrm>
          <a:prstGeom prst="rect">
            <a:avLst/>
          </a:prstGeom>
        </p:spPr>
        <p:txBody>
          <a:bodyPr vert="horz" lIns="91307" tIns="45654" rIns="91307" bIns="45654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1" y="6416703"/>
            <a:ext cx="2133600" cy="365125"/>
          </a:xfrm>
          <a:prstGeom prst="rect">
            <a:avLst/>
          </a:prstGeom>
        </p:spPr>
        <p:txBody>
          <a:bodyPr vert="horz" lIns="91307" tIns="45654" rIns="91307" bIns="45654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mtClean="0">
                <a:solidFill>
                  <a:srgbClr val="D6ECFF"/>
                </a:solidFill>
                <a:latin typeface="Corbel"/>
                <a:ea typeface="+mn-ea"/>
              </a:rPr>
              <a:t>7 settembre, 2015</a:t>
            </a:r>
            <a:endParaRPr lang="en-US">
              <a:solidFill>
                <a:srgbClr val="D6ECFF"/>
              </a:solidFill>
              <a:latin typeface="Corbel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16703"/>
            <a:ext cx="6019800" cy="365125"/>
          </a:xfrm>
          <a:prstGeom prst="rect">
            <a:avLst/>
          </a:prstGeom>
        </p:spPr>
        <p:txBody>
          <a:bodyPr vert="horz" lIns="91307" tIns="45654" rIns="91307" bIns="45654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t-IT" smtClean="0">
                <a:solidFill>
                  <a:srgbClr val="D6ECFF"/>
                </a:solidFill>
                <a:latin typeface="Corbel"/>
                <a:ea typeface="+mn-ea"/>
              </a:rPr>
              <a:t>CN1 referees - attività SVD Trieste</a:t>
            </a:r>
            <a:endParaRPr lang="en-US" dirty="0">
              <a:solidFill>
                <a:srgbClr val="D6ECFF"/>
              </a:solidFill>
              <a:latin typeface="Corbel"/>
              <a:ea typeface="+mn-e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703"/>
            <a:ext cx="457200" cy="365125"/>
          </a:xfrm>
          <a:prstGeom prst="rect">
            <a:avLst/>
          </a:prstGeom>
        </p:spPr>
        <p:txBody>
          <a:bodyPr vert="horz" lIns="91307" tIns="45654" rIns="91307" bIns="45654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  <a:ea typeface="+mn-ea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srgbClr val="D6ECFF"/>
              </a:solidFill>
              <a:latin typeface="Corbel"/>
              <a:ea typeface="+mn-ea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0892" indent="-342415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9600" indent="-285348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95268" indent="-228268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70" indent="-228268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79206" indent="-21000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7476" indent="-21000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233" indent="-182615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0979" indent="-182615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2724" indent="-182615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4434"/>
            <a:ext cx="8229600" cy="735799"/>
          </a:xfrm>
          <a:prstGeom prst="rect">
            <a:avLst/>
          </a:prstGeom>
        </p:spPr>
        <p:txBody>
          <a:bodyPr vert="horz" lIns="91307" tIns="45654" rIns="91307" bIns="4565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8"/>
            <a:ext cx="8229600" cy="4525963"/>
          </a:xfrm>
          <a:prstGeom prst="rect">
            <a:avLst/>
          </a:prstGeom>
        </p:spPr>
        <p:txBody>
          <a:bodyPr vert="horz" lIns="91307" tIns="45654" rIns="91307" bIns="4565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928"/>
            <a:ext cx="1735221" cy="365125"/>
          </a:xfrm>
          <a:prstGeom prst="rect">
            <a:avLst/>
          </a:prstGeom>
        </p:spPr>
        <p:txBody>
          <a:bodyPr vert="horz" lIns="91307" tIns="45654" rIns="91307" bIns="45654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9368" y="6492928"/>
            <a:ext cx="4665579" cy="365125"/>
          </a:xfrm>
          <a:prstGeom prst="rect">
            <a:avLst/>
          </a:prstGeom>
        </p:spPr>
        <p:txBody>
          <a:bodyPr vert="horz" lIns="91307" tIns="45654" rIns="91307" bIns="45654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t-IT" smtClean="0">
                <a:latin typeface="Calibri"/>
              </a:rPr>
              <a:t>CN1 referees - attività SVD Trieste</a:t>
            </a: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2632" y="6492928"/>
            <a:ext cx="1334168" cy="365125"/>
          </a:xfrm>
          <a:prstGeom prst="rect">
            <a:avLst/>
          </a:prstGeom>
        </p:spPr>
        <p:txBody>
          <a:bodyPr vert="horz" lIns="91307" tIns="45654" rIns="91307" bIns="45654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39BFED3B-E701-7A46-9E74-E3F964011E46}" type="slidenum">
              <a:rPr lang="en-US" smtClean="0">
                <a:latin typeface="Calibri"/>
              </a:rPr>
              <a:pPr defTabSz="456538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776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ctr" defTabSz="456538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415" indent="-342415" algn="l" defTabSz="456538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1886" indent="-285348" algn="l" defTabSz="45653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61" indent="-228268" algn="l" defTabSz="45653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05" indent="-228268" algn="l" defTabSz="45653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60" indent="-228268" algn="l" defTabSz="45653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03" indent="-228268" algn="l" defTabSz="4565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44" indent="-228268" algn="l" defTabSz="4565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93" indent="-228268" algn="l" defTabSz="4565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30" indent="-228268" algn="l" defTabSz="4565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8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7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40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83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24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75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17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64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4434"/>
            <a:ext cx="8229600" cy="735799"/>
          </a:xfrm>
          <a:prstGeom prst="rect">
            <a:avLst/>
          </a:prstGeom>
        </p:spPr>
        <p:txBody>
          <a:bodyPr vert="horz" lIns="91307" tIns="45654" rIns="91307" bIns="4565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8"/>
            <a:ext cx="8229600" cy="4525963"/>
          </a:xfrm>
          <a:prstGeom prst="rect">
            <a:avLst/>
          </a:prstGeom>
        </p:spPr>
        <p:txBody>
          <a:bodyPr vert="horz" lIns="91307" tIns="45654" rIns="91307" bIns="4565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928"/>
            <a:ext cx="1735221" cy="365125"/>
          </a:xfrm>
          <a:prstGeom prst="rect">
            <a:avLst/>
          </a:prstGeom>
        </p:spPr>
        <p:txBody>
          <a:bodyPr vert="horz" lIns="91307" tIns="45654" rIns="91307" bIns="45654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mtClean="0">
                <a:solidFill>
                  <a:prstClr val="black"/>
                </a:solidFill>
                <a:latin typeface="Calibri"/>
                <a:ea typeface="+mn-ea"/>
              </a:rPr>
              <a:t>7 settembre, 2015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9368" y="6492928"/>
            <a:ext cx="4665579" cy="365125"/>
          </a:xfrm>
          <a:prstGeom prst="rect">
            <a:avLst/>
          </a:prstGeom>
        </p:spPr>
        <p:txBody>
          <a:bodyPr vert="horz" lIns="91307" tIns="45654" rIns="91307" bIns="45654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t-IT" smtClean="0">
                <a:latin typeface="Calibri"/>
                <a:ea typeface="+mn-ea"/>
              </a:rPr>
              <a:t>CN1 referees - attività SVD Trieste</a:t>
            </a:r>
            <a:endParaRPr lang="en-US" dirty="0"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2632" y="6492928"/>
            <a:ext cx="1334168" cy="365125"/>
          </a:xfrm>
          <a:prstGeom prst="rect">
            <a:avLst/>
          </a:prstGeom>
        </p:spPr>
        <p:txBody>
          <a:bodyPr vert="horz" lIns="91307" tIns="45654" rIns="91307" bIns="45654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39BFED3B-E701-7A46-9E74-E3F964011E46}" type="slidenum">
              <a:rPr lang="en-US" smtClean="0">
                <a:latin typeface="Calibri"/>
                <a:ea typeface="+mn-ea"/>
              </a:rPr>
              <a:pPr defTabSz="456538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776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ctr" defTabSz="456538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415" indent="-342415" algn="l" defTabSz="456538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1886" indent="-285348" algn="l" defTabSz="45653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61" indent="-228268" algn="l" defTabSz="45653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05" indent="-228268" algn="l" defTabSz="45653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60" indent="-228268" algn="l" defTabSz="45653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03" indent="-228268" algn="l" defTabSz="4565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44" indent="-228268" algn="l" defTabSz="4565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93" indent="-228268" algn="l" defTabSz="4565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30" indent="-228268" algn="l" defTabSz="4565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8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7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40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83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24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75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17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64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2235" y="178595"/>
            <a:ext cx="8151531" cy="66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09" tIns="35609" rIns="35609" bIns="356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2235" y="998732"/>
            <a:ext cx="8151531" cy="49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09" tIns="35609" rIns="35609" bIns="356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5902" y="6456278"/>
            <a:ext cx="1569549" cy="365001"/>
          </a:xfrm>
          <a:prstGeom prst="rect">
            <a:avLst/>
          </a:prstGeom>
        </p:spPr>
        <p:txBody>
          <a:bodyPr vert="horz" lIns="64113" tIns="32050" rIns="64113" bIns="3205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7 settembre, 2015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36741" y="6466865"/>
            <a:ext cx="5721261" cy="365001"/>
          </a:xfrm>
          <a:prstGeom prst="rect">
            <a:avLst/>
          </a:prstGeom>
        </p:spPr>
        <p:txBody>
          <a:bodyPr vert="horz" lIns="64113" tIns="32050" rIns="64113" bIns="3205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CN1 referees - attività SVD Trieste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64252" y="6456278"/>
            <a:ext cx="1076516" cy="365001"/>
          </a:xfrm>
          <a:prstGeom prst="rect">
            <a:avLst/>
          </a:prstGeom>
        </p:spPr>
        <p:txBody>
          <a:bodyPr vert="horz" lIns="64113" tIns="32050" rIns="64113" bIns="3205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B1D24B9-3160-AA4A-AAB3-EDE37332DE13}" type="slidenum"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054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11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166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221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7688" indent="-40068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1pPr>
      <a:lvl2pPr marL="899336" indent="-40068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0984" indent="-40068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2632" indent="-40068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4280" indent="-400680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54825" indent="-40068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75383" indent="-40068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95938" indent="-40068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16496" indent="-400680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0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545" algn="l" defTabSz="320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100" algn="l" defTabSz="320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1660" algn="l" defTabSz="320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2211" algn="l" defTabSz="320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2772" algn="l" defTabSz="320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3317" algn="l" defTabSz="320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3876" algn="l" defTabSz="320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4430" algn="l" defTabSz="320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2233" y="178595"/>
            <a:ext cx="8151531" cy="66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13" tIns="35613" rIns="35613" bIns="356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2233" y="998732"/>
            <a:ext cx="8151531" cy="49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13" tIns="35613" rIns="35613" bIns="356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5900" y="6456276"/>
            <a:ext cx="1569549" cy="365001"/>
          </a:xfrm>
          <a:prstGeom prst="rect">
            <a:avLst/>
          </a:prstGeom>
        </p:spPr>
        <p:txBody>
          <a:bodyPr vert="horz" lIns="64120" tIns="32054" rIns="64120" bIns="32054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7 settembre, 2015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36739" y="6466863"/>
            <a:ext cx="5721261" cy="365001"/>
          </a:xfrm>
          <a:prstGeom prst="rect">
            <a:avLst/>
          </a:prstGeom>
        </p:spPr>
        <p:txBody>
          <a:bodyPr vert="horz" lIns="64120" tIns="32054" rIns="64120" bIns="32054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CN1 referees - attività SVD Trieste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64252" y="6456276"/>
            <a:ext cx="1076516" cy="365001"/>
          </a:xfrm>
          <a:prstGeom prst="rect">
            <a:avLst/>
          </a:prstGeom>
        </p:spPr>
        <p:txBody>
          <a:bodyPr vert="horz" lIns="64120" tIns="32054" rIns="64120" bIns="32054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B1D24B9-3160-AA4A-AAB3-EDE37332DE13}" type="slidenum"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057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116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175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234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7748" indent="-40072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1pPr>
      <a:lvl2pPr marL="899428" indent="-40072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1108" indent="-40072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2788" indent="-40072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4468" indent="-40072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55046" indent="-400721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75636" indent="-400721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96224" indent="-400721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16814" indent="-400721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057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578" algn="l" defTabSz="32057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166" algn="l" defTabSz="32057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1758" algn="l" defTabSz="32057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2343" algn="l" defTabSz="32057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2936" algn="l" defTabSz="32057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3514" algn="l" defTabSz="32057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4106" algn="l" defTabSz="32057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4693" algn="l" defTabSz="32057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2230" y="178595"/>
            <a:ext cx="8151531" cy="66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19" tIns="35619" rIns="35619" bIns="356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2230" y="998732"/>
            <a:ext cx="8151531" cy="49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19" tIns="35619" rIns="35619" bIns="356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>
                <a:sym typeface="Gill Sans" charset="0"/>
              </a:rPr>
              <a:t>Fourth 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5897" y="6456273"/>
            <a:ext cx="1569549" cy="365001"/>
          </a:xfrm>
          <a:prstGeom prst="rect">
            <a:avLst/>
          </a:prstGeom>
        </p:spPr>
        <p:txBody>
          <a:bodyPr vert="horz" lIns="64129" tIns="32059" rIns="64129" bIns="32059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7 settembre, 2015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36736" y="6466860"/>
            <a:ext cx="5721261" cy="365001"/>
          </a:xfrm>
          <a:prstGeom prst="rect">
            <a:avLst/>
          </a:prstGeom>
        </p:spPr>
        <p:txBody>
          <a:bodyPr vert="horz" lIns="64129" tIns="32059" rIns="64129" bIns="32059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CN1 referees - attività SVD Trieste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64252" y="6456273"/>
            <a:ext cx="1076516" cy="365001"/>
          </a:xfrm>
          <a:prstGeom prst="rect">
            <a:avLst/>
          </a:prstGeom>
        </p:spPr>
        <p:txBody>
          <a:bodyPr vert="horz" lIns="64129" tIns="32059" rIns="64129" bIns="32059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B1D24B9-3160-AA4A-AAB3-EDE37332DE13}" type="slidenum">
              <a:rPr lang="en-US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rgbClr val="FF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062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126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190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254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7838" indent="-40078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1pPr>
      <a:lvl2pPr marL="899566" indent="-40078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1294" indent="-40078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3022" indent="-40078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4750" indent="-40078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55377" indent="-400783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76017" indent="-400783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96653" indent="-400783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17292" indent="-400783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06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628" algn="l" defTabSz="3206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265" algn="l" defTabSz="3206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1905" algn="l" defTabSz="3206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2540" algn="l" defTabSz="3206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3182" algn="l" defTabSz="3206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3810" algn="l" defTabSz="3206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4451" algn="l" defTabSz="3206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5086" algn="l" defTabSz="3206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pi.it/princ.html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8.emf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139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fld id="{51892C39-CB3D-3842-8F4B-038EB2A3A743}" type="slidenum">
              <a:rPr lang="en-US"/>
              <a:pPr/>
              <a:t>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21572" name="Rectangle 4"/>
          <p:cNvSpPr>
            <a:spLocks noChangeArrowheads="1"/>
          </p:cNvSpPr>
          <p:nvPr/>
        </p:nvSpPr>
        <p:spPr bwMode="auto">
          <a:xfrm>
            <a:off x="76201" y="152400"/>
            <a:ext cx="8991600" cy="1143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8" tIns="45649" rIns="91298" bIns="45649" anchor="ctr"/>
          <a:lstStyle/>
          <a:p>
            <a:pPr marL="342380" indent="-342380" algn="ctr">
              <a:spcBef>
                <a:spcPct val="2000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SVD Status Report</a:t>
            </a:r>
            <a:r>
              <a:rPr lang="it-IT" sz="3600" dirty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21574" name="Rectangle 6"/>
          <p:cNvSpPr>
            <a:spLocks noChangeArrowheads="1"/>
          </p:cNvSpPr>
          <p:nvPr/>
        </p:nvSpPr>
        <p:spPr bwMode="auto">
          <a:xfrm>
            <a:off x="1752600" y="6400800"/>
            <a:ext cx="57150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298" tIns="45649" rIns="91298" bIns="45649"/>
          <a:lstStyle/>
          <a:p>
            <a:pPr marL="342380" indent="-342380" algn="ctr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dirty="0" err="1" smtClean="0">
                <a:solidFill>
                  <a:srgbClr val="3333CC"/>
                </a:solidFill>
              </a:rPr>
              <a:t>S.Bettarini</a:t>
            </a:r>
            <a:r>
              <a:rPr lang="en-US" dirty="0" smtClean="0">
                <a:solidFill>
                  <a:srgbClr val="3333CC"/>
                </a:solidFill>
              </a:rPr>
              <a:t> per Belle2-SVD</a:t>
            </a:r>
          </a:p>
        </p:txBody>
      </p:sp>
      <p:pic>
        <p:nvPicPr>
          <p:cNvPr id="621575" name="Picture 7" descr="inf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202238"/>
            <a:ext cx="1219200" cy="11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1576" name="Picture 8" descr="Universita' di Pis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2" y="5202240"/>
            <a:ext cx="133032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9" name="Rectangle 11"/>
          <p:cNvSpPr>
            <a:spLocks noChangeArrowheads="1"/>
          </p:cNvSpPr>
          <p:nvPr/>
        </p:nvSpPr>
        <p:spPr bwMode="auto">
          <a:xfrm>
            <a:off x="762000" y="5334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8" tIns="45649" rIns="91298" bIns="45649"/>
          <a:lstStyle/>
          <a:p>
            <a:pPr marL="342380" indent="-342380" algn="ctr">
              <a:spcBef>
                <a:spcPct val="20000"/>
              </a:spcBef>
              <a:buNone/>
            </a:pPr>
            <a:r>
              <a:rPr lang="en-US" sz="2400" dirty="0">
                <a:solidFill>
                  <a:srgbClr val="008000"/>
                </a:solidFill>
              </a:rPr>
              <a:t>Meeting con </a:t>
            </a:r>
            <a:r>
              <a:rPr lang="en-US" sz="2400" dirty="0" err="1">
                <a:solidFill>
                  <a:srgbClr val="008000"/>
                </a:solidFill>
              </a:rPr>
              <a:t>i</a:t>
            </a:r>
            <a:r>
              <a:rPr lang="en-US" sz="2400" dirty="0">
                <a:solidFill>
                  <a:srgbClr val="008000"/>
                </a:solidFill>
              </a:rPr>
              <a:t> Referees di Belle2</a:t>
            </a:r>
          </a:p>
          <a:p>
            <a:pPr marL="342380" indent="-342380" algn="ctr">
              <a:spcBef>
                <a:spcPct val="20000"/>
              </a:spcBef>
              <a:buNone/>
            </a:pPr>
            <a:r>
              <a:rPr lang="en-US" sz="2400" dirty="0" smtClean="0">
                <a:solidFill>
                  <a:srgbClr val="008000"/>
                </a:solidFill>
              </a:rPr>
              <a:t>Roma La </a:t>
            </a:r>
            <a:r>
              <a:rPr lang="en-US" sz="2400" dirty="0" err="1" smtClean="0">
                <a:solidFill>
                  <a:srgbClr val="008000"/>
                </a:solidFill>
              </a:rPr>
              <a:t>Sapienza</a:t>
            </a:r>
            <a:r>
              <a:rPr lang="en-US" sz="2400" dirty="0" smtClean="0">
                <a:solidFill>
                  <a:srgbClr val="008000"/>
                </a:solidFill>
              </a:rPr>
              <a:t>, </a:t>
            </a:r>
            <a:r>
              <a:rPr lang="en-US" sz="2400" dirty="0">
                <a:solidFill>
                  <a:srgbClr val="008000"/>
                </a:solidFill>
              </a:rPr>
              <a:t>7 </a:t>
            </a:r>
            <a:r>
              <a:rPr lang="en-US" sz="2400" dirty="0" err="1">
                <a:solidFill>
                  <a:srgbClr val="008000"/>
                </a:solidFill>
              </a:rPr>
              <a:t>Settembre</a:t>
            </a:r>
            <a:r>
              <a:rPr lang="en-US" sz="2400" dirty="0">
                <a:solidFill>
                  <a:srgbClr val="008000"/>
                </a:solidFill>
              </a:rPr>
              <a:t> 2015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1" y="1371601"/>
            <a:ext cx="6934200" cy="38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55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10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3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239000" cy="9906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SVD Schedule </a:t>
            </a:r>
            <a:r>
              <a:rPr lang="en-US" dirty="0" smtClean="0"/>
              <a:t>Overview</a:t>
            </a:r>
            <a:br>
              <a:rPr lang="en-US" dirty="0" smtClean="0"/>
            </a:br>
            <a:r>
              <a:rPr lang="en-US" dirty="0" smtClean="0"/>
              <a:t>(to match global Belle2 schedule)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11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0"/>
            <a:ext cx="91440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9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" y="0"/>
            <a:ext cx="5887678" cy="373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192485"/>
            <a:ext cx="3048000" cy="3329109"/>
          </a:xfrm>
          <a:prstGeom prst="rect">
            <a:avLst/>
          </a:prstGeom>
          <a:noFill/>
        </p:spPr>
        <p:txBody>
          <a:bodyPr wrap="square" lIns="91298" tIns="45649" rIns="91298" bIns="45649" rtlCol="0">
            <a:spAutoFit/>
          </a:bodyPr>
          <a:lstStyle/>
          <a:p>
            <a:pPr>
              <a:buNone/>
            </a:pPr>
            <a:r>
              <a:rPr lang="en-US" dirty="0" smtClean="0"/>
              <a:t>#1:</a:t>
            </a:r>
          </a:p>
          <a:p>
            <a:r>
              <a:rPr lang="en-US" dirty="0" smtClean="0"/>
              <a:t> Tested samples of the flex new production have been delivered in mid-March</a:t>
            </a:r>
          </a:p>
          <a:p>
            <a:r>
              <a:rPr lang="en-US" dirty="0" smtClean="0"/>
              <a:t>OK (~80% yield) after the pad </a:t>
            </a:r>
            <a:r>
              <a:rPr lang="en-US" dirty="0" err="1" smtClean="0"/>
              <a:t>survey@IPMU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Issue solved: the full production of PA delivered to the sites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810000"/>
            <a:ext cx="4266730" cy="281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4148665"/>
            <a:ext cx="4191000" cy="2716633"/>
          </a:xfrm>
          <a:prstGeom prst="rect">
            <a:avLst/>
          </a:prstGeom>
          <a:noFill/>
        </p:spPr>
        <p:txBody>
          <a:bodyPr wrap="square" lIns="91298" tIns="45649" rIns="91298" bIns="45649" rtlCol="0">
            <a:spAutoFit/>
          </a:bodyPr>
          <a:lstStyle/>
          <a:p>
            <a:pPr>
              <a:buNone/>
            </a:pPr>
            <a:r>
              <a:rPr lang="en-US" dirty="0" smtClean="0"/>
              <a:t>#2:</a:t>
            </a:r>
          </a:p>
          <a:p>
            <a:pPr marL="285319" lvl="1" indent="-285319"/>
            <a:r>
              <a:rPr lang="en-US" sz="1800" dirty="0"/>
              <a:t>Required re-production of all Origami hybrids with thinned APV chips</a:t>
            </a:r>
          </a:p>
          <a:p>
            <a:pPr marL="285319" lvl="1" indent="-285319"/>
            <a:r>
              <a:rPr lang="en-US" sz="1800" dirty="0"/>
              <a:t>More robust design against cracks implemented</a:t>
            </a:r>
          </a:p>
          <a:p>
            <a:pPr marL="0" lvl="1">
              <a:buNone/>
            </a:pPr>
            <a:endParaRPr lang="en-US" sz="1800" dirty="0"/>
          </a:p>
          <a:p>
            <a:pPr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4001845"/>
            <a:ext cx="3505200" cy="4495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24519" y="3581430"/>
            <a:ext cx="662311" cy="374461"/>
          </a:xfrm>
          <a:prstGeom prst="rect">
            <a:avLst/>
          </a:prstGeom>
          <a:noFill/>
        </p:spPr>
        <p:txBody>
          <a:bodyPr wrap="none" lIns="91298" tIns="45649" rIns="91298" bIns="45649" rtlCol="0">
            <a:spAutoFit/>
          </a:bodyPr>
          <a:lstStyle/>
          <a:p>
            <a:pPr>
              <a:buNone/>
            </a:pPr>
            <a:r>
              <a:rPr lang="en-US" dirty="0" smtClean="0"/>
              <a:t>PA0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5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419600" y="3657627"/>
            <a:ext cx="2286000" cy="374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307" tIns="45654" rIns="91307" bIns="45654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6538" defTabSz="913087"/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304800" y="4038627"/>
            <a:ext cx="6400800" cy="3744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307" tIns="45654" rIns="91307" bIns="45654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6538" defTabSz="913087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4640" y="3920951"/>
            <a:ext cx="8074443" cy="350215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marL="285348" indent="-285348">
              <a:buFontTx/>
              <a:buChar char="-"/>
            </a:pPr>
            <a:r>
              <a:rPr lang="en-US" sz="1800" dirty="0"/>
              <a:t> PA0 have been wiped and then bonding tests successfully performed!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28600" y="4343426"/>
            <a:ext cx="6400800" cy="374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312" tIns="45657" rIns="91312" bIns="45657" numCol="1" spcCol="0" rtlCol="0" anchor="t" anchorCtr="0" compatLnSpc="1">
            <a:prstTxWarp prst="textNoShape">
              <a:avLst/>
            </a:prstTxWarp>
            <a:spAutoFit/>
          </a:bodyPr>
          <a:lstStyle/>
          <a:p>
            <a:pPr marL="456562" defTabSz="913134"/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4648212"/>
            <a:ext cx="6858000" cy="37445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  <a:extLst/>
        </p:spPr>
        <p:txBody>
          <a:bodyPr vert="horz" wrap="square" lIns="91378" tIns="45690" rIns="91378" bIns="456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6893" defTabSz="913790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28600" y="4800600"/>
            <a:ext cx="6553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4572000"/>
            <a:ext cx="8366393" cy="2217530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marL="342415" indent="-342415">
              <a:lnSpc>
                <a:spcPct val="60000"/>
              </a:lnSpc>
            </a:pPr>
            <a:r>
              <a:rPr lang="en-US" sz="2100" b="1" dirty="0">
                <a:solidFill>
                  <a:srgbClr val="FF0000"/>
                </a:solidFill>
              </a:rPr>
              <a:t>Continued with the assembly of 12 PA0/ORIGAMI </a:t>
            </a:r>
          </a:p>
          <a:p>
            <a:pPr>
              <a:lnSpc>
                <a:spcPct val="60000"/>
              </a:lnSpc>
              <a:buNone/>
            </a:pPr>
            <a:r>
              <a:rPr lang="en-US" sz="2100" b="1" dirty="0">
                <a:solidFill>
                  <a:srgbClr val="FF0000"/>
                </a:solidFill>
              </a:rPr>
              <a:t>with present PA0, to verify: </a:t>
            </a:r>
          </a:p>
          <a:p>
            <a:pPr>
              <a:lnSpc>
                <a:spcPct val="60000"/>
              </a:lnSpc>
              <a:buNone/>
            </a:pPr>
            <a:r>
              <a:rPr lang="en-US" dirty="0"/>
              <a:t>– </a:t>
            </a:r>
            <a:r>
              <a:rPr lang="en-US" sz="1800" dirty="0"/>
              <a:t>no cracks until the end of stress-full assembly steps </a:t>
            </a:r>
          </a:p>
          <a:p>
            <a:pPr>
              <a:lnSpc>
                <a:spcPct val="60000"/>
              </a:lnSpc>
              <a:buNone/>
            </a:pPr>
            <a:r>
              <a:rPr lang="en-US" sz="1800" dirty="0"/>
              <a:t>- verify all the ORIGAMI assembly procedure up to SMD and reflow </a:t>
            </a:r>
          </a:p>
          <a:p>
            <a:pPr>
              <a:lnSpc>
                <a:spcPct val="60000"/>
              </a:lnSpc>
              <a:buNone/>
            </a:pPr>
            <a:r>
              <a:rPr lang="en-US" sz="1800" dirty="0"/>
              <a:t>(all the stress-full steps for PA0, but NO APV chips will be lost).</a:t>
            </a:r>
          </a:p>
          <a:p>
            <a:pPr marL="285348" indent="-285348">
              <a:lnSpc>
                <a:spcPct val="60000"/>
              </a:lnSpc>
              <a:buFontTx/>
              <a:buChar char="-"/>
            </a:pPr>
            <a:r>
              <a:rPr lang="en-US" sz="1800" dirty="0"/>
              <a:t>Visual inspection/measurements done at the end of May.</a:t>
            </a:r>
          </a:p>
          <a:p>
            <a:pPr marL="285348" indent="-285348">
              <a:lnSpc>
                <a:spcPct val="60000"/>
              </a:lnSpc>
              <a:buFontTx/>
              <a:buChar char="-"/>
            </a:pPr>
            <a:r>
              <a:rPr lang="en-US" sz="1800" dirty="0"/>
              <a:t>OK to go on with the chip loading/bonding and electrical tests (end-July)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2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239000" cy="1143000"/>
          </a:xfrm>
        </p:spPr>
        <p:txBody>
          <a:bodyPr/>
          <a:lstStyle/>
          <a:p>
            <a:r>
              <a:rPr lang="en-US" sz="3600" dirty="0"/>
              <a:t>PA0 continued…&amp; impact on ladder production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915400" cy="4343400"/>
          </a:xfrm>
        </p:spPr>
        <p:txBody>
          <a:bodyPr/>
          <a:lstStyle/>
          <a:p>
            <a:r>
              <a:rPr lang="en-US" sz="2400" dirty="0"/>
              <a:t>The successful results of the test with a detector connected to the origami (end August) just gave the OK to the assembly of the origami with the new PA0:</a:t>
            </a:r>
          </a:p>
          <a:p>
            <a:pPr lvl="1"/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production batch of origami expected for the end of November</a:t>
            </a:r>
          </a:p>
          <a:p>
            <a:pPr lvl="1"/>
            <a:r>
              <a:rPr lang="en-US" sz="2000" dirty="0"/>
              <a:t>Soon after the Layer 4,5,6 will start the class “A” ladder production  </a:t>
            </a:r>
          </a:p>
          <a:p>
            <a:r>
              <a:rPr lang="en-US" sz="2400" dirty="0"/>
              <a:t>In the meantime Layer 4 and layer 6 sites could start the production of their class B+ ladder once solved some minor issues spotted by the internal review (QCG group), by building an extra class “C” ladder. </a:t>
            </a:r>
          </a:p>
          <a:p>
            <a:r>
              <a:rPr lang="en-US" sz="2400" dirty="0"/>
              <a:t>The solution of the PA0 and Flex-PA issues have been achieved by the effort of the SVD-PA task </a:t>
            </a:r>
            <a:r>
              <a:rPr lang="en-US" sz="2400" dirty="0" smtClean="0"/>
              <a:t>force (chaired by </a:t>
            </a:r>
            <a:r>
              <a:rPr lang="en-US" sz="2400" dirty="0" err="1" smtClean="0"/>
              <a:t>G.Rizzo</a:t>
            </a:r>
            <a:r>
              <a:rPr lang="en-US" sz="2400" dirty="0" smtClean="0"/>
              <a:t>)!</a:t>
            </a:r>
            <a:endParaRPr lang="en-US" sz="24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4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239000" cy="838200"/>
          </a:xfrm>
        </p:spPr>
        <p:txBody>
          <a:bodyPr/>
          <a:lstStyle/>
          <a:p>
            <a:r>
              <a:rPr lang="en-US" dirty="0" smtClean="0"/>
              <a:t>FW-BW subassembly pre-production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1" y="914400"/>
            <a:ext cx="9028358" cy="1236236"/>
          </a:xfrm>
          <a:prstGeom prst="rect">
            <a:avLst/>
          </a:prstGeom>
          <a:noFill/>
        </p:spPr>
        <p:txBody>
          <a:bodyPr wrap="none" lIns="91298" tIns="45649" rIns="91298" bIns="45649" rtlCol="0">
            <a:spAutoFit/>
          </a:bodyPr>
          <a:lstStyle/>
          <a:p>
            <a:pPr>
              <a:buNone/>
            </a:pPr>
            <a:r>
              <a:rPr lang="en-US" dirty="0" smtClean="0"/>
              <a:t>The final gluing jigs and the procedures have been tuned to produce the </a:t>
            </a:r>
          </a:p>
          <a:p>
            <a:pPr>
              <a:buNone/>
            </a:pPr>
            <a:r>
              <a:rPr lang="en-US" dirty="0" smtClean="0"/>
              <a:t>Class C (mechanical) and Class B (electrically working, built with low quality </a:t>
            </a:r>
          </a:p>
          <a:p>
            <a:pPr>
              <a:buNone/>
            </a:pPr>
            <a:r>
              <a:rPr lang="en-US" dirty="0"/>
              <a:t>p</a:t>
            </a:r>
            <a:r>
              <a:rPr lang="en-US" dirty="0" smtClean="0"/>
              <a:t>arts) needed by the ladder assembly sites.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2209800"/>
            <a:ext cx="2286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572001"/>
            <a:ext cx="22860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2" y="4121369"/>
            <a:ext cx="1070951" cy="374461"/>
          </a:xfrm>
          <a:prstGeom prst="rect">
            <a:avLst/>
          </a:prstGeom>
          <a:noFill/>
        </p:spPr>
        <p:txBody>
          <a:bodyPr wrap="none" lIns="91298" tIns="45649" rIns="91298" bIns="45649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FW-phi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6483569"/>
            <a:ext cx="851791" cy="374461"/>
          </a:xfrm>
          <a:prstGeom prst="rect">
            <a:avLst/>
          </a:prstGeom>
          <a:noFill/>
        </p:spPr>
        <p:txBody>
          <a:bodyPr wrap="none" lIns="91298" tIns="45649" rIns="91298" bIns="45649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FW-z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178798"/>
            <a:ext cx="5798000" cy="41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5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838200"/>
          </a:xfrm>
        </p:spPr>
        <p:txBody>
          <a:bodyPr/>
          <a:lstStyle/>
          <a:p>
            <a:r>
              <a:rPr lang="en-US" dirty="0" smtClean="0"/>
              <a:t>FW/BW Subassemblies status/production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5867400"/>
          </a:xfrm>
        </p:spPr>
        <p:txBody>
          <a:bodyPr/>
          <a:lstStyle/>
          <a:p>
            <a:r>
              <a:rPr lang="en-US" sz="2400" dirty="0"/>
              <a:t>Il 29/5 </a:t>
            </a:r>
            <a:r>
              <a:rPr lang="en-US" sz="2400" dirty="0" err="1"/>
              <a:t>superata</a:t>
            </a:r>
            <a:r>
              <a:rPr lang="en-US" sz="2400" dirty="0"/>
              <a:t> la review di Pisa</a:t>
            </a:r>
            <a:r>
              <a:rPr lang="en-US" sz="2400" dirty="0">
                <a:sym typeface="Wingdings"/>
              </a:rPr>
              <a:t></a:t>
            </a:r>
            <a:r>
              <a:rPr lang="en-US" sz="2400" dirty="0"/>
              <a:t> </a:t>
            </a:r>
            <a:r>
              <a:rPr lang="en-US" sz="2400" dirty="0" err="1"/>
              <a:t>produzione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classe</a:t>
            </a:r>
            <a:r>
              <a:rPr lang="en-US" sz="2400" dirty="0"/>
              <a:t> A (da </a:t>
            </a:r>
            <a:r>
              <a:rPr lang="en-US" sz="2400" dirty="0" err="1"/>
              <a:t>installare</a:t>
            </a:r>
            <a:r>
              <a:rPr lang="en-US" sz="2400" dirty="0"/>
              <a:t> in </a:t>
            </a:r>
            <a:r>
              <a:rPr lang="en-US" sz="2400" dirty="0" err="1"/>
              <a:t>esperimento</a:t>
            </a:r>
            <a:r>
              <a:rPr lang="en-US" sz="2400" dirty="0"/>
              <a:t>), </a:t>
            </a:r>
            <a:r>
              <a:rPr lang="en-US" sz="2400" dirty="0" err="1"/>
              <a:t>iniziata</a:t>
            </a:r>
            <a:r>
              <a:rPr lang="en-US" sz="2400" dirty="0"/>
              <a:t> a meta’ </a:t>
            </a:r>
            <a:r>
              <a:rPr lang="en-US" sz="2400" dirty="0" err="1"/>
              <a:t>luglio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Durata</a:t>
            </a:r>
            <a:r>
              <a:rPr lang="en-US" sz="2400" dirty="0"/>
              <a:t> </a:t>
            </a:r>
            <a:r>
              <a:rPr lang="en-US" sz="2400" dirty="0" err="1"/>
              <a:t>effettiva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produzione</a:t>
            </a:r>
            <a:r>
              <a:rPr lang="en-US" sz="2400" dirty="0"/>
              <a:t>: ~7.5 </a:t>
            </a:r>
            <a:r>
              <a:rPr lang="en-US" sz="2400" dirty="0" err="1"/>
              <a:t>mesi</a:t>
            </a:r>
            <a:r>
              <a:rPr lang="en-US" sz="2400" dirty="0"/>
              <a:t>:</a:t>
            </a:r>
          </a:p>
          <a:p>
            <a:pPr lvl="1"/>
            <a:r>
              <a:rPr lang="en-US" sz="2000" dirty="0"/>
              <a:t>Rate “a regime”: 2FW+2BW subassemblies/working week </a:t>
            </a:r>
            <a:r>
              <a:rPr lang="en-US" sz="2000" dirty="0">
                <a:sym typeface="Wingdings"/>
              </a:rPr>
              <a:t> 2x[38+9(spares)]=2x47 ~24 </a:t>
            </a:r>
            <a:r>
              <a:rPr lang="en-US" sz="2000" dirty="0" err="1">
                <a:sym typeface="Wingdings"/>
              </a:rPr>
              <a:t>settimane</a:t>
            </a:r>
            <a:r>
              <a:rPr lang="en-US" sz="2000" dirty="0">
                <a:sym typeface="Wingdings"/>
              </a:rPr>
              <a:t>=6 </a:t>
            </a:r>
            <a:r>
              <a:rPr lang="en-US" sz="2000" dirty="0" err="1">
                <a:sym typeface="Wingdings"/>
              </a:rPr>
              <a:t>mesi</a:t>
            </a:r>
            <a:endParaRPr lang="en-US" sz="2000" dirty="0">
              <a:sym typeface="Wingdings"/>
            </a:endParaRPr>
          </a:p>
          <a:p>
            <a:pPr lvl="1"/>
            <a:r>
              <a:rPr lang="en-US" sz="2000" dirty="0" err="1">
                <a:sym typeface="Wingdings"/>
              </a:rPr>
              <a:t>Aggiunti</a:t>
            </a:r>
            <a:r>
              <a:rPr lang="en-US" sz="2000" dirty="0">
                <a:sym typeface="Wingdings"/>
              </a:rPr>
              <a:t> 1.5 </a:t>
            </a:r>
            <a:r>
              <a:rPr lang="en-US" sz="2000" dirty="0" err="1">
                <a:sym typeface="Wingdings"/>
              </a:rPr>
              <a:t>mesi</a:t>
            </a:r>
            <a:r>
              <a:rPr lang="en-US" sz="2000" dirty="0">
                <a:sym typeface="Wingdings"/>
              </a:rPr>
              <a:t> (</a:t>
            </a:r>
            <a:r>
              <a:rPr lang="en-US" sz="2000" dirty="0" err="1">
                <a:sym typeface="Wingdings"/>
              </a:rPr>
              <a:t>chiusura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err="1">
                <a:sym typeface="Wingdings"/>
              </a:rPr>
              <a:t>estiva</a:t>
            </a:r>
            <a:r>
              <a:rPr lang="en-US" sz="2000" dirty="0">
                <a:sym typeface="Wingdings"/>
              </a:rPr>
              <a:t>/</a:t>
            </a:r>
            <a:r>
              <a:rPr lang="en-US" sz="2000" dirty="0" err="1">
                <a:sym typeface="Wingdings"/>
              </a:rPr>
              <a:t>natale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err="1">
                <a:sym typeface="Wingdings"/>
              </a:rPr>
              <a:t>istituto</a:t>
            </a:r>
            <a:r>
              <a:rPr lang="en-US" sz="2000" dirty="0">
                <a:sym typeface="Wingdings"/>
              </a:rPr>
              <a:t> + meetings </a:t>
            </a:r>
            <a:r>
              <a:rPr lang="en-US" sz="2000" dirty="0" err="1">
                <a:sym typeface="Wingdings"/>
              </a:rPr>
              <a:t>vari</a:t>
            </a:r>
            <a:r>
              <a:rPr lang="en-US" sz="2000" dirty="0">
                <a:sym typeface="Wingdings"/>
              </a:rPr>
              <a:t>)</a:t>
            </a:r>
          </a:p>
          <a:p>
            <a:r>
              <a:rPr lang="en-US" sz="2400" dirty="0"/>
              <a:t>Per </a:t>
            </a:r>
            <a:r>
              <a:rPr lang="en-US" sz="2400" dirty="0" err="1"/>
              <a:t>rispondere</a:t>
            </a:r>
            <a:r>
              <a:rPr lang="en-US" sz="2400" dirty="0"/>
              <a:t> </a:t>
            </a:r>
            <a:r>
              <a:rPr lang="en-US" sz="2400" dirty="0" err="1"/>
              <a:t>alle</a:t>
            </a:r>
            <a:r>
              <a:rPr lang="en-US" sz="2400" dirty="0"/>
              <a:t> </a:t>
            </a:r>
            <a:r>
              <a:rPr lang="en-US" sz="2400" dirty="0" err="1"/>
              <a:t>esigenze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siti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stati</a:t>
            </a:r>
            <a:r>
              <a:rPr lang="en-US" sz="2400" dirty="0"/>
              <a:t> </a:t>
            </a:r>
            <a:r>
              <a:rPr lang="en-US" sz="2400" dirty="0" err="1"/>
              <a:t>prodotti</a:t>
            </a:r>
            <a:r>
              <a:rPr lang="en-US" sz="2400" dirty="0"/>
              <a:t> </a:t>
            </a:r>
            <a:r>
              <a:rPr lang="en-US" sz="2400" dirty="0" err="1"/>
              <a:t>nuovi</a:t>
            </a:r>
            <a:r>
              <a:rPr lang="en-US" sz="2400" dirty="0"/>
              <a:t> </a:t>
            </a:r>
            <a:r>
              <a:rPr lang="en-US" sz="2400" dirty="0" err="1"/>
              <a:t>classe</a:t>
            </a:r>
            <a:r>
              <a:rPr lang="en-US" sz="2400" dirty="0"/>
              <a:t> “C” e “B” </a:t>
            </a:r>
            <a:r>
              <a:rPr lang="en-US" sz="2400" dirty="0" err="1"/>
              <a:t>insieme</a:t>
            </a:r>
            <a:r>
              <a:rPr lang="en-US" sz="2400" dirty="0"/>
              <a:t> </a:t>
            </a:r>
            <a:r>
              <a:rPr lang="en-US" sz="2400" dirty="0" err="1"/>
              <a:t>ai</a:t>
            </a:r>
            <a:r>
              <a:rPr lang="en-US" sz="2400" dirty="0"/>
              <a:t> </a:t>
            </a:r>
            <a:r>
              <a:rPr lang="en-US" sz="2400" dirty="0" err="1"/>
              <a:t>classe</a:t>
            </a:r>
            <a:r>
              <a:rPr lang="en-US" sz="2400" dirty="0"/>
              <a:t> “A”.  </a:t>
            </a:r>
          </a:p>
          <a:p>
            <a:pPr lvl="1"/>
            <a:endParaRPr lang="en-US" sz="2000" dirty="0">
              <a:sym typeface="Wingdings"/>
            </a:endParaRPr>
          </a:p>
          <a:p>
            <a:r>
              <a:rPr lang="en-US" sz="2400" dirty="0" err="1"/>
              <a:t>Totale</a:t>
            </a:r>
            <a:r>
              <a:rPr lang="en-US" sz="2400" dirty="0"/>
              <a:t> </a:t>
            </a:r>
            <a:r>
              <a:rPr lang="en-US" sz="2400" dirty="0" err="1"/>
              <a:t>produzione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subassemblies in Pisa (al 4/9)</a:t>
            </a:r>
          </a:p>
          <a:p>
            <a:pPr lvl="1"/>
            <a:r>
              <a:rPr lang="en-US" sz="2000" dirty="0"/>
              <a:t>Mechanical (class C) prototypes: 7BW + 7FW</a:t>
            </a:r>
          </a:p>
          <a:p>
            <a:pPr lvl="1"/>
            <a:r>
              <a:rPr lang="en-US" sz="2000" dirty="0"/>
              <a:t>El. </a:t>
            </a:r>
            <a:r>
              <a:rPr lang="en-US" sz="2000" dirty="0" err="1"/>
              <a:t>Funzionanti</a:t>
            </a:r>
            <a:r>
              <a:rPr lang="en-US" sz="2000" dirty="0"/>
              <a:t> (class B): 3BW+3FW</a:t>
            </a:r>
          </a:p>
          <a:p>
            <a:pPr lvl="1"/>
            <a:r>
              <a:rPr lang="en-US" sz="2000" dirty="0"/>
              <a:t>El. </a:t>
            </a:r>
            <a:r>
              <a:rPr lang="en-US" sz="2000" dirty="0" err="1"/>
              <a:t>Funzionanti</a:t>
            </a:r>
            <a:r>
              <a:rPr lang="en-US" sz="2000" dirty="0"/>
              <a:t> e di </a:t>
            </a:r>
            <a:r>
              <a:rPr lang="en-US" sz="2000" dirty="0" err="1"/>
              <a:t>qualita</a:t>
            </a:r>
            <a:r>
              <a:rPr lang="en-US" sz="2000" dirty="0"/>
              <a:t>’ (</a:t>
            </a:r>
            <a:r>
              <a:rPr lang="en-US" sz="2000" dirty="0" err="1"/>
              <a:t>classe</a:t>
            </a:r>
            <a:r>
              <a:rPr lang="en-US" sz="2000" dirty="0"/>
              <a:t> B+): 3BW + 3FW</a:t>
            </a:r>
          </a:p>
          <a:p>
            <a:pPr lvl="1"/>
            <a:r>
              <a:rPr lang="en-US" sz="2000" dirty="0" err="1"/>
              <a:t>Classe</a:t>
            </a:r>
            <a:r>
              <a:rPr lang="en-US" sz="2000" dirty="0"/>
              <a:t> “A” (da </a:t>
            </a:r>
            <a:r>
              <a:rPr lang="en-US" sz="2000" dirty="0" err="1"/>
              <a:t>installare</a:t>
            </a:r>
            <a:r>
              <a:rPr lang="en-US" sz="2000" dirty="0"/>
              <a:t>): 4FW + 4BW</a:t>
            </a:r>
          </a:p>
          <a:p>
            <a:pPr marL="912997" lvl="2" indent="0">
              <a:buNone/>
            </a:pPr>
            <a:endParaRPr lang="en-US" sz="1800" dirty="0"/>
          </a:p>
          <a:p>
            <a:pPr lvl="1"/>
            <a:endParaRPr lang="en-US" sz="2000" dirty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16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6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1"/>
            <a:ext cx="7239000" cy="1066800"/>
          </a:xfrm>
        </p:spPr>
        <p:txBody>
          <a:bodyPr/>
          <a:lstStyle/>
          <a:p>
            <a:r>
              <a:rPr lang="en-US" dirty="0" err="1" smtClean="0"/>
              <a:t>Costruito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primo ladder </a:t>
            </a:r>
            <a:r>
              <a:rPr lang="en-US" dirty="0" err="1" smtClean="0"/>
              <a:t>elettricamente</a:t>
            </a:r>
            <a:r>
              <a:rPr lang="en-US" dirty="0" smtClean="0"/>
              <a:t> </a:t>
            </a:r>
            <a:r>
              <a:rPr lang="en-US" dirty="0" err="1" smtClean="0"/>
              <a:t>funzionanate</a:t>
            </a:r>
            <a:r>
              <a:rPr lang="en-US" dirty="0" smtClean="0"/>
              <a:t> (L5)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991600" cy="4343400"/>
          </a:xfrm>
        </p:spPr>
        <p:txBody>
          <a:bodyPr/>
          <a:lstStyle/>
          <a:p>
            <a:r>
              <a:rPr lang="en-US" sz="2400" dirty="0"/>
              <a:t>Vienna ha </a:t>
            </a:r>
            <a:r>
              <a:rPr lang="en-US" sz="2400" dirty="0" err="1"/>
              <a:t>finito</a:t>
            </a:r>
            <a:r>
              <a:rPr lang="en-US" sz="2400" dirty="0"/>
              <a:t> (24/3) di </a:t>
            </a:r>
            <a:r>
              <a:rPr lang="en-US" sz="2400" dirty="0" err="1"/>
              <a:t>costruire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primo ladder class B: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Inhaltsplatzhalter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644" y="2514600"/>
            <a:ext cx="843775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5181600"/>
            <a:ext cx="8725466" cy="1465017"/>
          </a:xfrm>
          <a:prstGeom prst="rect">
            <a:avLst/>
          </a:prstGeom>
          <a:noFill/>
        </p:spPr>
        <p:txBody>
          <a:bodyPr wrap="none" lIns="91298" tIns="45649" rIns="91298" bIns="45649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Usati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tools </a:t>
            </a:r>
            <a:r>
              <a:rPr lang="en-US" sz="2400" dirty="0" err="1"/>
              <a:t>meccanici</a:t>
            </a:r>
            <a:r>
              <a:rPr lang="en-US" sz="2400" dirty="0"/>
              <a:t> e procedure </a:t>
            </a:r>
            <a:r>
              <a:rPr lang="en-US" sz="2400" dirty="0" err="1"/>
              <a:t>finali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err="1"/>
              <a:t>Caratterizzazione</a:t>
            </a:r>
            <a:r>
              <a:rPr lang="en-US" sz="2400" dirty="0"/>
              <a:t> </a:t>
            </a:r>
            <a:r>
              <a:rPr lang="en-US" sz="2400" dirty="0" err="1"/>
              <a:t>elettrica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 err="1">
                <a:sym typeface="Wingdings"/>
              </a:rPr>
              <a:t>completamente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funzionante</a:t>
            </a:r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Una</a:t>
            </a:r>
            <a:r>
              <a:rPr lang="en-US" sz="2400" dirty="0">
                <a:sym typeface="Wingdings"/>
              </a:rPr>
              <a:t> milestone</a:t>
            </a:r>
            <a:r>
              <a:rPr lang="en-US" sz="2400" dirty="0"/>
              <a:t> </a:t>
            </a:r>
            <a:r>
              <a:rPr lang="en-US" sz="2400" dirty="0" err="1"/>
              <a:t>importante</a:t>
            </a:r>
            <a:r>
              <a:rPr lang="en-US" sz="2400" dirty="0"/>
              <a:t>!  </a:t>
            </a:r>
          </a:p>
        </p:txBody>
      </p:sp>
    </p:spTree>
    <p:extLst>
      <p:ext uri="{BB962C8B-B14F-4D97-AF65-F5344CB8AC3E}">
        <p14:creationId xmlns:p14="http://schemas.microsoft.com/office/powerpoint/2010/main" val="365038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Hit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755360"/>
          </a:xfrm>
        </p:spPr>
        <p:txBody>
          <a:bodyPr/>
          <a:lstStyle/>
          <a:p>
            <a:r>
              <a:rPr lang="en-US" dirty="0" smtClean="0"/>
              <a:t>FADC readout (full ladder)</a:t>
            </a:r>
          </a:p>
          <a:p>
            <a:r>
              <a:rPr lang="en-US" dirty="0" smtClean="0"/>
              <a:t>4 measurements with source pointing ~at center of each sensor</a:t>
            </a:r>
          </a:p>
          <a:p>
            <a:endParaRPr lang="en-US" dirty="0" smtClean="0"/>
          </a:p>
          <a:p>
            <a:r>
              <a:rPr lang="en-US" dirty="0" smtClean="0"/>
              <a:t>Profile is much wider than </a:t>
            </a:r>
            <a:r>
              <a:rPr lang="en-US" dirty="0" err="1" smtClean="0"/>
              <a:t>scintillator</a:t>
            </a:r>
            <a:endParaRPr lang="en-US" dirty="0" smtClean="0"/>
          </a:p>
          <a:p>
            <a:pPr lvl="1"/>
            <a:r>
              <a:rPr lang="en-US" dirty="0" smtClean="0"/>
              <a:t>multiple scattering</a:t>
            </a:r>
          </a:p>
          <a:p>
            <a:r>
              <a:rPr lang="en-US" dirty="0" smtClean="0"/>
              <a:t>Shadow of ribs clearly visible (blurred outer edges)</a:t>
            </a:r>
          </a:p>
          <a:p>
            <a:r>
              <a:rPr lang="en-US" dirty="0" smtClean="0"/>
              <a:t>APV25 chips not visible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18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pic>
        <p:nvPicPr>
          <p:cNvPr id="3075" name="Picture 3" descr="C:\Users\friedl\Desktop\cs_hitma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28" y="990600"/>
            <a:ext cx="3060989" cy="54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the B+ ladder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984" y="1600228"/>
            <a:ext cx="7344816" cy="2074945"/>
          </a:xfrm>
        </p:spPr>
        <p:txBody>
          <a:bodyPr/>
          <a:lstStyle/>
          <a:p>
            <a:r>
              <a:rPr lang="en-US" dirty="0"/>
              <a:t>Assembly completed last Thursday (27/8)</a:t>
            </a:r>
          </a:p>
          <a:p>
            <a:r>
              <a:rPr lang="en-US" dirty="0"/>
              <a:t>Electrically tested:</a:t>
            </a:r>
          </a:p>
          <a:p>
            <a:pPr lvl="1"/>
            <a:r>
              <a:rPr lang="en-US" sz="2000" dirty="0"/>
              <a:t>Usual E-Test (Pedestal, </a:t>
            </a:r>
            <a:r>
              <a:rPr lang="en-US" sz="2000" dirty="0" err="1"/>
              <a:t>IntCal</a:t>
            </a:r>
            <a:r>
              <a:rPr lang="en-US" sz="2000" dirty="0"/>
              <a:t>, </a:t>
            </a:r>
            <a:r>
              <a:rPr lang="en-US" sz="2000" dirty="0" err="1"/>
              <a:t>Vsep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Detailed source test on assembly bench.</a:t>
            </a:r>
          </a:p>
          <a:p>
            <a:pPr lvl="1"/>
            <a:r>
              <a:rPr lang="en-US" sz="2000" b="1" dirty="0">
                <a:solidFill>
                  <a:srgbClr val="00B050"/>
                </a:solidFill>
              </a:rPr>
              <a:t>Works fine, no problems with </a:t>
            </a:r>
            <a:r>
              <a:rPr lang="en-US" sz="2000" b="1" dirty="0" err="1">
                <a:solidFill>
                  <a:srgbClr val="00B050"/>
                </a:solidFill>
              </a:rPr>
              <a:t>batchO</a:t>
            </a:r>
            <a:r>
              <a:rPr lang="en-US" sz="2000" b="1" dirty="0">
                <a:solidFill>
                  <a:srgbClr val="00B050"/>
                </a:solidFill>
              </a:rPr>
              <a:t> Origamis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1" b="12961"/>
          <a:stretch/>
        </p:blipFill>
        <p:spPr>
          <a:xfrm>
            <a:off x="152400" y="3710587"/>
            <a:ext cx="5559422" cy="2664296"/>
          </a:xfrm>
          <a:prstGeom prst="rect">
            <a:avLst/>
          </a:prstGeom>
        </p:spPr>
      </p:pic>
      <p:pic>
        <p:nvPicPr>
          <p:cNvPr id="9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78" r="33237" b="38145"/>
          <a:stretch/>
        </p:blipFill>
        <p:spPr>
          <a:xfrm>
            <a:off x="6248428" y="990601"/>
            <a:ext cx="2766335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28" y="3505228"/>
            <a:ext cx="1365253" cy="374461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>
              <a:buNone/>
            </a:pPr>
            <a:r>
              <a:rPr lang="en-US" dirty="0" smtClean="0"/>
              <a:t>HIT maps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64647" y="2438428"/>
            <a:ext cx="2074581" cy="374461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>
              <a:buNone/>
            </a:pPr>
            <a:r>
              <a:rPr lang="en-US" dirty="0" smtClean="0"/>
              <a:t>Central Origami </a:t>
            </a:r>
            <a:endParaRPr lang="en-US" dirty="0"/>
          </a:p>
        </p:txBody>
      </p:sp>
      <p:pic>
        <p:nvPicPr>
          <p:cNvPr id="11" name="Picture 2" descr="OS5.001_-z_hw_20150828_1507_allhits_mod0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49" r="31951" b="38208"/>
          <a:stretch/>
        </p:blipFill>
        <p:spPr bwMode="auto">
          <a:xfrm>
            <a:off x="6248400" y="4191000"/>
            <a:ext cx="2895600" cy="221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81801" y="5791228"/>
            <a:ext cx="1414470" cy="374461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>
              <a:buNone/>
            </a:pPr>
            <a:r>
              <a:rPr lang="en-US" dirty="0" smtClean="0"/>
              <a:t>-Z origami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19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2064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152400"/>
            <a:ext cx="4114800" cy="6858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OUTLINE</a:t>
            </a:r>
            <a:br>
              <a:rPr lang="en-US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4343414"/>
            <a:ext cx="8153400" cy="2097929"/>
          </a:xfrm>
          <a:prstGeom prst="rect">
            <a:avLst/>
          </a:prstGeom>
          <a:solidFill>
            <a:srgbClr val="FF6600"/>
          </a:solidFill>
        </p:spPr>
        <p:txBody>
          <a:bodyPr wrap="square" lIns="91298" tIns="45649" rIns="91298" bIns="45649" rtlCol="0">
            <a:spAutoFit/>
          </a:bodyPr>
          <a:lstStyle/>
          <a:p>
            <a:pPr>
              <a:buNone/>
            </a:pPr>
            <a:r>
              <a:rPr lang="en-US" dirty="0" smtClean="0"/>
              <a:t>Activity </a:t>
            </a:r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US" dirty="0" smtClean="0"/>
              <a:t>Trieste:</a:t>
            </a:r>
          </a:p>
          <a:p>
            <a:pPr marL="342380" indent="-342380"/>
            <a:r>
              <a:rPr lang="en-US" dirty="0" smtClean="0"/>
              <a:t>DSSD Sensor Test (Micron &amp; HPK)</a:t>
            </a:r>
          </a:p>
          <a:p>
            <a:pPr marL="342380" indent="-342380"/>
            <a:r>
              <a:rPr lang="en-US" dirty="0" smtClean="0"/>
              <a:t>Radiation monitoring (installation on BEAST), beam abort</a:t>
            </a:r>
          </a:p>
          <a:p>
            <a:pPr marL="342380" indent="-342380"/>
            <a:r>
              <a:rPr lang="en-US" dirty="0" smtClean="0"/>
              <a:t>Monitoring temperature/humidity &amp; ILK</a:t>
            </a:r>
          </a:p>
          <a:p>
            <a:pPr marL="342380" indent="-342380"/>
            <a:r>
              <a:rPr lang="en-US" dirty="0" err="1" smtClean="0"/>
              <a:t>Riassunto</a:t>
            </a:r>
            <a:r>
              <a:rPr lang="en-US" dirty="0" smtClean="0"/>
              <a:t> </a:t>
            </a:r>
            <a:r>
              <a:rPr lang="en-US" dirty="0" err="1"/>
              <a:t>richieste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/>
              <a:t>variazioni</a:t>
            </a:r>
            <a:r>
              <a:rPr lang="en-US" dirty="0"/>
              <a:t> </a:t>
            </a:r>
            <a:r>
              <a:rPr lang="en-US" dirty="0" err="1"/>
              <a:t>rispetto</a:t>
            </a:r>
            <a:r>
              <a:rPr lang="en-US" dirty="0"/>
              <a:t> </a:t>
            </a:r>
            <a:r>
              <a:rPr lang="en-US" dirty="0" err="1" smtClean="0"/>
              <a:t>alle</a:t>
            </a:r>
            <a:r>
              <a:rPr lang="en-US" dirty="0"/>
              <a:t> </a:t>
            </a:r>
            <a:r>
              <a:rPr lang="en-US" dirty="0" err="1" smtClean="0"/>
              <a:t>previsioni</a:t>
            </a:r>
            <a:r>
              <a:rPr lang="en-US" dirty="0" smtClean="0"/>
              <a:t> 2014)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90600" y="2286000"/>
            <a:ext cx="5486400" cy="2097867"/>
          </a:xfrm>
          <a:prstGeom prst="rect">
            <a:avLst/>
          </a:prstGeom>
          <a:solidFill>
            <a:srgbClr val="3366FF"/>
          </a:solidFill>
        </p:spPr>
        <p:txBody>
          <a:bodyPr wrap="square" lIns="91298" tIns="45649" rIns="91298" bIns="45649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Activity 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Pisa: (jump to slide 15)</a:t>
            </a:r>
          </a:p>
          <a:p>
            <a:pPr marL="285319" indent="-285319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FW/BW sub-assembly construction</a:t>
            </a:r>
          </a:p>
          <a:p>
            <a:pPr marL="285319" indent="-285319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Ladder Mech. Test &amp; Pipe </a:t>
            </a:r>
            <a:r>
              <a:rPr lang="en-US" dirty="0" smtClean="0">
                <a:solidFill>
                  <a:srgbClr val="FF0000"/>
                </a:solidFill>
              </a:rPr>
              <a:t>Mounting</a:t>
            </a:r>
          </a:p>
          <a:p>
            <a:pPr marL="285319" indent="-285319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Power Supply commissioning</a:t>
            </a:r>
            <a:endParaRPr lang="en-US" dirty="0" smtClean="0">
              <a:solidFill>
                <a:srgbClr val="FF0000"/>
              </a:solidFill>
            </a:endParaRPr>
          </a:p>
          <a:p>
            <a:pPr marL="285319" indent="-285319">
              <a:buFont typeface="Arial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Richieste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0599" y="152400"/>
            <a:ext cx="2941811" cy="2098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298" tIns="45649" rIns="91298" bIns="45649" rtlCol="0">
            <a:spAutoFit/>
          </a:bodyPr>
          <a:lstStyle/>
          <a:p>
            <a:pPr>
              <a:buNone/>
            </a:pPr>
            <a:r>
              <a:rPr lang="en-US" dirty="0" smtClean="0"/>
              <a:t>SVD general:</a:t>
            </a:r>
          </a:p>
          <a:p>
            <a:pPr>
              <a:buNone/>
            </a:pPr>
            <a:r>
              <a:rPr lang="en-US" dirty="0" smtClean="0"/>
              <a:t>Introduction </a:t>
            </a:r>
          </a:p>
          <a:p>
            <a:r>
              <a:rPr lang="en-US" dirty="0" smtClean="0"/>
              <a:t> SVD new organization</a:t>
            </a:r>
          </a:p>
          <a:p>
            <a:pPr marL="0" lvl="1"/>
            <a:r>
              <a:rPr lang="en-US" dirty="0" smtClean="0"/>
              <a:t> Schedule </a:t>
            </a:r>
          </a:p>
          <a:p>
            <a:pPr marL="0" lvl="1"/>
            <a:r>
              <a:rPr lang="en-US" dirty="0" smtClean="0"/>
              <a:t> Pitch Adapter Issues</a:t>
            </a:r>
          </a:p>
        </p:txBody>
      </p:sp>
    </p:spTree>
    <p:extLst>
      <p:ext uri="{BB962C8B-B14F-4D97-AF65-F5344CB8AC3E}">
        <p14:creationId xmlns:p14="http://schemas.microsoft.com/office/powerpoint/2010/main" val="4037909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tsuboy\Desktop\p1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506"/>
          <a:stretch>
            <a:fillRect/>
          </a:stretch>
        </p:blipFill>
        <p:spPr bwMode="auto">
          <a:xfrm>
            <a:off x="30" y="3505200"/>
            <a:ext cx="6529387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dirty="0" smtClean="0"/>
              <a:t>Ladder mount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0835" y="743352"/>
            <a:ext cx="8887010" cy="5200249"/>
          </a:xfrm>
        </p:spPr>
        <p:txBody>
          <a:bodyPr/>
          <a:lstStyle/>
          <a:p>
            <a:endParaRPr lang="en-US" altLang="ja-JP" sz="2400" dirty="0"/>
          </a:p>
          <a:p>
            <a:r>
              <a:rPr lang="en-US" altLang="ja-JP" sz="2400" dirty="0"/>
              <a:t>Clearance between modules: </a:t>
            </a:r>
          </a:p>
          <a:p>
            <a:pPr marL="0" indent="0">
              <a:buNone/>
            </a:pPr>
            <a:r>
              <a:rPr lang="en-US" altLang="ja-JP" sz="2400" dirty="0"/>
              <a:t>Less than 1 mm!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911600"/>
            <a:ext cx="2743200" cy="287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1" y="2514630"/>
            <a:ext cx="5581902" cy="1667123"/>
          </a:xfrm>
          <a:prstGeom prst="rect">
            <a:avLst/>
          </a:prstGeom>
          <a:noFill/>
        </p:spPr>
        <p:txBody>
          <a:bodyPr wrap="none" lIns="91298" tIns="45649" rIns="91298" bIns="45649" rtlCol="0">
            <a:spAutoFit/>
          </a:bodyPr>
          <a:lstStyle/>
          <a:p>
            <a:pPr>
              <a:buNone/>
            </a:pPr>
            <a:r>
              <a:rPr lang="en-US" altLang="ja-JP" dirty="0">
                <a:solidFill>
                  <a:srgbClr val="0000FF"/>
                </a:solidFill>
              </a:rPr>
              <a:t>O</a:t>
            </a:r>
            <a:r>
              <a:rPr lang="en-US" altLang="ja-JP" dirty="0" smtClean="0">
                <a:solidFill>
                  <a:srgbClr val="0000FF"/>
                </a:solidFill>
              </a:rPr>
              <a:t>ption 1: hold </a:t>
            </a:r>
            <a:r>
              <a:rPr lang="en-US" altLang="ja-JP" dirty="0">
                <a:solidFill>
                  <a:srgbClr val="0000FF"/>
                </a:solidFill>
              </a:rPr>
              <a:t>ladders with arm and 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0000FF"/>
                </a:solidFill>
              </a:rPr>
              <a:t>approach to </a:t>
            </a:r>
            <a:r>
              <a:rPr lang="en-US" altLang="ja-JP" dirty="0">
                <a:solidFill>
                  <a:srgbClr val="0000FF"/>
                </a:solidFill>
              </a:rPr>
              <a:t>the end rings </a:t>
            </a:r>
            <a:r>
              <a:rPr lang="en-US" altLang="ja-JP" dirty="0" smtClean="0">
                <a:solidFill>
                  <a:srgbClr val="0000FF"/>
                </a:solidFill>
              </a:rPr>
              <a:t>by side, insert </a:t>
            </a:r>
            <a:r>
              <a:rPr lang="en-US" altLang="ja-JP" dirty="0">
                <a:solidFill>
                  <a:srgbClr val="0000FF"/>
                </a:solidFill>
              </a:rPr>
              <a:t>pins 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rgbClr val="0000FF"/>
                </a:solidFill>
              </a:rPr>
              <a:t>o</a:t>
            </a:r>
            <a:r>
              <a:rPr lang="en-US" altLang="ja-JP" dirty="0" smtClean="0">
                <a:solidFill>
                  <a:srgbClr val="0000FF"/>
                </a:solidFill>
              </a:rPr>
              <a:t>f ladders </a:t>
            </a:r>
            <a:r>
              <a:rPr lang="en-US" altLang="ja-JP" dirty="0">
                <a:solidFill>
                  <a:srgbClr val="0000FF"/>
                </a:solidFill>
              </a:rPr>
              <a:t>to the positioning holes.</a:t>
            </a:r>
          </a:p>
          <a:p>
            <a:pPr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661" y="2514600"/>
            <a:ext cx="3516569" cy="2098010"/>
          </a:xfrm>
          <a:prstGeom prst="rect">
            <a:avLst/>
          </a:prstGeom>
          <a:noFill/>
        </p:spPr>
        <p:txBody>
          <a:bodyPr wrap="square" lIns="91298" tIns="45649" rIns="91298" bIns="45649" rtlCol="0">
            <a:spAutoFit/>
          </a:bodyPr>
          <a:lstStyle/>
          <a:p>
            <a:pPr>
              <a:buNone/>
            </a:pPr>
            <a:r>
              <a:rPr lang="en-US" altLang="ja-JP" dirty="0"/>
              <a:t>O</a:t>
            </a:r>
            <a:r>
              <a:rPr lang="en-US" altLang="ja-JP" dirty="0" smtClean="0"/>
              <a:t>ption 2: support </a:t>
            </a:r>
          </a:p>
          <a:p>
            <a:pPr>
              <a:buNone/>
            </a:pPr>
            <a:r>
              <a:rPr lang="en-US" altLang="ja-JP" dirty="0" smtClean="0"/>
              <a:t>ladders </a:t>
            </a:r>
            <a:r>
              <a:rPr lang="en-US" altLang="ja-JP" dirty="0"/>
              <a:t>from top using 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a </a:t>
            </a:r>
            <a:r>
              <a:rPr lang="en-US" altLang="ja-JP" dirty="0"/>
              <a:t>sliding guide in vertical 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direction</a:t>
            </a:r>
            <a:r>
              <a:rPr lang="en-US" altLang="ja-JP" dirty="0"/>
              <a:t>. </a:t>
            </a:r>
          </a:p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6" t="14434" r="1996" b="4100"/>
          <a:stretch/>
        </p:blipFill>
        <p:spPr bwMode="auto">
          <a:xfrm>
            <a:off x="5099380" y="0"/>
            <a:ext cx="409226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54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804" y="30"/>
            <a:ext cx="8309195" cy="664935"/>
          </a:xfrm>
        </p:spPr>
        <p:txBody>
          <a:bodyPr/>
          <a:lstStyle/>
          <a:p>
            <a:r>
              <a:rPr lang="en-US" sz="3600" dirty="0"/>
              <a:t>Conceptual Top mounting procedure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According to our (</a:t>
            </a:r>
            <a:r>
              <a:rPr lang="en-US" sz="2000" dirty="0" err="1"/>
              <a:t>BaBar</a:t>
            </a:r>
            <a:r>
              <a:rPr lang="en-US" sz="2000" dirty="0"/>
              <a:t>-SVT) experience, the whole operation could be split into 3 main phases:</a:t>
            </a:r>
          </a:p>
          <a:p>
            <a:pPr marL="513570" indent="-513570">
              <a:buFont typeface="+mj-lt"/>
              <a:buAutoNum type="arabicPeriod"/>
            </a:pPr>
            <a:r>
              <a:rPr lang="en-US" sz="2000" dirty="0"/>
              <a:t>Ladder loading from the shipping box to the </a:t>
            </a:r>
          </a:p>
          <a:p>
            <a:pPr marL="0" indent="0">
              <a:buNone/>
            </a:pPr>
            <a:r>
              <a:rPr lang="en-US" sz="2000" dirty="0"/>
              <a:t>“Two Arm Support”, fixed to a sliding cart </a:t>
            </a:r>
          </a:p>
          <a:p>
            <a:pPr marL="0" indent="0">
              <a:buNone/>
            </a:pPr>
            <a:r>
              <a:rPr lang="en-US" sz="2000" dirty="0"/>
              <a:t>2. Horizontal movement of the ladder on top of</a:t>
            </a:r>
          </a:p>
          <a:p>
            <a:pPr marL="0" indent="0">
              <a:buNone/>
            </a:pPr>
            <a:r>
              <a:rPr lang="en-US" sz="2000" dirty="0"/>
              <a:t>the end-rings</a:t>
            </a:r>
          </a:p>
          <a:p>
            <a:pPr marL="0" indent="0">
              <a:buNone/>
            </a:pPr>
            <a:r>
              <a:rPr lang="en-US" sz="2000" dirty="0"/>
              <a:t>3. Guided lowering and locking of the ladder in its final position</a:t>
            </a:r>
          </a:p>
          <a:p>
            <a:pPr marL="0" indent="0">
              <a:buNone/>
            </a:pPr>
            <a:r>
              <a:rPr lang="en-US" sz="2000" dirty="0"/>
              <a:t>The details of the vertical methods with the cad drawings of the tools are shown in the presentation: </a:t>
            </a:r>
            <a:r>
              <a:rPr lang="pl-PL" sz="2000" dirty="0"/>
              <a:t>http://</a:t>
            </a:r>
            <a:r>
              <a:rPr lang="pl-PL" sz="2000" dirty="0" err="1"/>
              <a:t>www.pi.infn.it</a:t>
            </a:r>
            <a:r>
              <a:rPr lang="pl-PL" sz="2000" dirty="0"/>
              <a:t>/~</a:t>
            </a:r>
            <a:r>
              <a:rPr lang="pl-PL" sz="2000" dirty="0" err="1"/>
              <a:t>bettarin</a:t>
            </a:r>
            <a:r>
              <a:rPr lang="pl-PL" sz="2000" dirty="0"/>
              <a:t>/</a:t>
            </a:r>
            <a:r>
              <a:rPr lang="pl-PL" sz="2000" dirty="0" err="1"/>
              <a:t>vertical_ladder_mount.pdf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Japanese side-mounting option was much more advanced, in terms of design and prototype realization. After the B2GM the pros/contra of the 2 methods have been evaluated and the SVD group decided to adopt the horizontal method.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Even if the Japanese method has been adopted, the Pisa group will significantly contribute to the ladder mounting operation ad to el. the tests needed for commissioning the SVD detector. (*)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066800"/>
            <a:ext cx="3124200" cy="15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2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pipes mounting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design work done can be re-used in the operation of the cooling pipe mounting, that can be realized only after each half-layer is completed, by lowering the pre-bent pipe from the top.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sz="2400" dirty="0"/>
              <a:t>Pisa has the responsibility to provide the mechanical tools necessary for the mounting of the cooling pipes for the 4,5 &amp; 6 layers(*) and the necessary manpower for the installation (*).</a:t>
            </a:r>
          </a:p>
          <a:p>
            <a:r>
              <a:rPr lang="en-US" sz="2400" dirty="0"/>
              <a:t>First conceptual design will be discussed to the VXD workshop next week and a first prototype (to be adapted to the existing mount table movements) will be taken to October B2GM.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15203">
            <a:off x="1726415" y="1360671"/>
            <a:ext cx="5214005" cy="387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0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"/>
            <a:ext cx="7847228" cy="664935"/>
          </a:xfrm>
        </p:spPr>
        <p:txBody>
          <a:bodyPr/>
          <a:lstStyle/>
          <a:p>
            <a:r>
              <a:rPr lang="en-US" dirty="0" smtClean="0"/>
              <a:t>Module Mechanical Characterization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1" y="6685404"/>
            <a:ext cx="2133600" cy="134937"/>
          </a:xfrm>
        </p:spPr>
        <p:txBody>
          <a:bodyPr/>
          <a:lstStyle/>
          <a:p>
            <a:fld id="{4ADBB6CA-DBF0-458C-8C34-818CE4097A6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23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609601"/>
            <a:ext cx="6248398" cy="4235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6200" y="5029200"/>
            <a:ext cx="9144000" cy="1667052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>
              <a:buNone/>
            </a:pPr>
            <a:r>
              <a:rPr lang="en-US" dirty="0" smtClean="0"/>
              <a:t>Vibrational </a:t>
            </a:r>
          </a:p>
          <a:p>
            <a:pPr>
              <a:buNone/>
            </a:pPr>
            <a:r>
              <a:rPr lang="en-US" dirty="0" smtClean="0"/>
              <a:t>tests </a:t>
            </a:r>
          </a:p>
          <a:p>
            <a:pPr>
              <a:buNone/>
            </a:pPr>
            <a:r>
              <a:rPr lang="en-US" dirty="0" smtClean="0"/>
              <a:t>in Pisa</a:t>
            </a:r>
          </a:p>
          <a:p>
            <a:pPr>
              <a:buNone/>
            </a:pPr>
            <a:r>
              <a:rPr lang="en-US" dirty="0" smtClean="0"/>
              <a:t>(3</a:t>
            </a:r>
            <a:r>
              <a:rPr lang="en-US" baseline="30000" dirty="0" smtClean="0"/>
              <a:t>rd</a:t>
            </a:r>
            <a:r>
              <a:rPr lang="en-US" dirty="0" smtClean="0"/>
              <a:t> Sept.) </a:t>
            </a:r>
          </a:p>
        </p:txBody>
      </p:sp>
      <p:pic>
        <p:nvPicPr>
          <p:cNvPr id="6" name="Picture 5" descr="FullSizeRender-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650" y="914400"/>
            <a:ext cx="2343150" cy="312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2" y="4024569"/>
            <a:ext cx="2438400" cy="928459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>
              <a:buNone/>
            </a:pPr>
            <a:r>
              <a:rPr lang="en-US" dirty="0" smtClean="0"/>
              <a:t> The </a:t>
            </a:r>
            <a:r>
              <a:rPr lang="en-US" dirty="0"/>
              <a:t>mech. s</a:t>
            </a:r>
            <a:r>
              <a:rPr lang="en-US" dirty="0" smtClean="0"/>
              <a:t>urvey </a:t>
            </a:r>
            <a:r>
              <a:rPr lang="en-US" dirty="0"/>
              <a:t>of </a:t>
            </a:r>
            <a:r>
              <a:rPr lang="en-US" dirty="0" smtClean="0"/>
              <a:t>a Layer5 </a:t>
            </a:r>
            <a:r>
              <a:rPr lang="en-US" dirty="0"/>
              <a:t>ladder </a:t>
            </a:r>
            <a:r>
              <a:rPr lang="en-US" dirty="0" smtClean="0"/>
              <a:t>under the CMM</a:t>
            </a:r>
            <a:endParaRPr lang="en-US" dirty="0"/>
          </a:p>
        </p:txBody>
      </p:sp>
      <p:pic>
        <p:nvPicPr>
          <p:cNvPr id="9" name="Picture 8" descr="run0001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13" y="4876800"/>
            <a:ext cx="5257801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057" y="5016501"/>
            <a:ext cx="2909143" cy="1765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3610132" y="5625615"/>
            <a:ext cx="153619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 smtClean="0"/>
              <a:t>Ampiezza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0" y="6553200"/>
            <a:ext cx="79430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f[</a:t>
            </a:r>
            <a:r>
              <a:rPr lang="en-US" dirty="0" err="1" smtClean="0"/>
              <a:t>hz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11402" y="6629400"/>
            <a:ext cx="4417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/>
              <a:t>100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64002" y="6629400"/>
            <a:ext cx="535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/>
              <a:t>1000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239000" y="5029200"/>
            <a:ext cx="0" cy="1600200"/>
          </a:xfrm>
          <a:prstGeom prst="line">
            <a:avLst/>
          </a:prstGeom>
          <a:ln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858000" y="5867400"/>
            <a:ext cx="3810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5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Supply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238" y="1227334"/>
            <a:ext cx="8151531" cy="2658867"/>
          </a:xfrm>
        </p:spPr>
        <p:txBody>
          <a:bodyPr/>
          <a:lstStyle/>
          <a:p>
            <a:pPr marL="186973" indent="0">
              <a:buNone/>
            </a:pPr>
            <a:r>
              <a:rPr lang="en-US" dirty="0" smtClean="0"/>
              <a:t>In </a:t>
            </a:r>
            <a:r>
              <a:rPr lang="en-US" dirty="0" err="1" smtClean="0"/>
              <a:t>Agosto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stati</a:t>
            </a:r>
            <a:r>
              <a:rPr lang="en-US" dirty="0" smtClean="0"/>
              <a:t> </a:t>
            </a:r>
            <a:r>
              <a:rPr lang="en-US" dirty="0" err="1" smtClean="0"/>
              <a:t>spediti</a:t>
            </a:r>
            <a:r>
              <a:rPr lang="en-US" dirty="0" smtClean="0"/>
              <a:t> e PS a KEK </a:t>
            </a:r>
            <a:r>
              <a:rPr lang="en-US" dirty="0" err="1" smtClean="0"/>
              <a:t>ed</a:t>
            </a:r>
            <a:r>
              <a:rPr lang="en-US" dirty="0" smtClean="0"/>
              <a:t> e’ </a:t>
            </a:r>
            <a:r>
              <a:rPr lang="en-US" dirty="0" err="1" smtClean="0"/>
              <a:t>stata</a:t>
            </a:r>
            <a:r>
              <a:rPr lang="en-US" dirty="0" smtClean="0"/>
              <a:t> </a:t>
            </a:r>
            <a:r>
              <a:rPr lang="en-US" dirty="0" err="1" smtClean="0"/>
              <a:t>eseguito</a:t>
            </a:r>
            <a:r>
              <a:rPr lang="en-US" dirty="0" smtClean="0"/>
              <a:t> con </a:t>
            </a:r>
            <a:r>
              <a:rPr lang="en-US" dirty="0" err="1" smtClean="0"/>
              <a:t>successo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loro</a:t>
            </a:r>
            <a:r>
              <a:rPr lang="en-US" dirty="0" smtClean="0"/>
              <a:t> </a:t>
            </a:r>
            <a:r>
              <a:rPr lang="en-US" dirty="0" err="1" smtClean="0"/>
              <a:t>collaudo</a:t>
            </a:r>
            <a:r>
              <a:rPr lang="en-US" dirty="0" smtClean="0"/>
              <a:t> con un modulo di SVD.</a:t>
            </a:r>
          </a:p>
          <a:p>
            <a:pPr marL="186973" indent="0">
              <a:buNone/>
            </a:pPr>
            <a:r>
              <a:rPr lang="en-US" dirty="0" smtClean="0"/>
              <a:t>Il noise e’ lo </a:t>
            </a:r>
            <a:r>
              <a:rPr lang="en-US" dirty="0" err="1" smtClean="0"/>
              <a:t>stesso</a:t>
            </a:r>
            <a:r>
              <a:rPr lang="en-US" dirty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ha con </a:t>
            </a:r>
            <a:r>
              <a:rPr lang="en-US" dirty="0" err="1" smtClean="0"/>
              <a:t>dei</a:t>
            </a:r>
            <a:r>
              <a:rPr lang="en-US" dirty="0" smtClean="0"/>
              <a:t> PS da </a:t>
            </a:r>
            <a:r>
              <a:rPr lang="en-US" dirty="0" err="1" smtClean="0"/>
              <a:t>banco</a:t>
            </a:r>
            <a:r>
              <a:rPr lang="en-US" dirty="0" smtClean="0"/>
              <a:t>/</a:t>
            </a:r>
            <a:r>
              <a:rPr lang="en-US" dirty="0" err="1" smtClean="0"/>
              <a:t>vecchi</a:t>
            </a:r>
            <a:r>
              <a:rPr lang="en-US" dirty="0" smtClean="0"/>
              <a:t> PS Kenwood (</a:t>
            </a:r>
            <a:r>
              <a:rPr lang="en-US" dirty="0" err="1" smtClean="0"/>
              <a:t>lin</a:t>
            </a:r>
            <a:r>
              <a:rPr lang="en-US" dirty="0" smtClean="0"/>
              <a:t>).</a:t>
            </a:r>
          </a:p>
          <a:p>
            <a:pPr marL="186973" indent="0">
              <a:buNone/>
            </a:pPr>
            <a:r>
              <a:rPr lang="en-US" dirty="0" smtClean="0"/>
              <a:t>E’ </a:t>
            </a:r>
            <a:r>
              <a:rPr lang="en-US" dirty="0" err="1" smtClean="0"/>
              <a:t>emersa</a:t>
            </a:r>
            <a:r>
              <a:rPr lang="en-US" dirty="0" smtClean="0"/>
              <a:t> la </a:t>
            </a:r>
            <a:r>
              <a:rPr lang="en-US" dirty="0" err="1" smtClean="0"/>
              <a:t>necessita</a:t>
            </a:r>
            <a:r>
              <a:rPr lang="en-US" dirty="0" smtClean="0"/>
              <a:t>’ di </a:t>
            </a:r>
            <a:r>
              <a:rPr lang="en-US" dirty="0" err="1" smtClean="0"/>
              <a:t>installare</a:t>
            </a:r>
            <a:r>
              <a:rPr lang="en-US" dirty="0" smtClean="0"/>
              <a:t> un patch-panel (*).</a:t>
            </a:r>
          </a:p>
          <a:p>
            <a:pPr marL="186973" indent="0">
              <a:buNone/>
            </a:pPr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totale</a:t>
            </a:r>
            <a:r>
              <a:rPr lang="en-US" dirty="0" smtClean="0"/>
              <a:t> PS</a:t>
            </a:r>
            <a:r>
              <a:rPr lang="en-US" smtClean="0"/>
              <a:t>: 93 </a:t>
            </a:r>
            <a:r>
              <a:rPr lang="en-US" dirty="0" err="1" smtClean="0"/>
              <a:t>kE</a:t>
            </a:r>
            <a:r>
              <a:rPr lang="en-US" dirty="0" smtClean="0"/>
              <a:t> (</a:t>
            </a:r>
            <a:r>
              <a:rPr lang="en-US" dirty="0" err="1" smtClean="0"/>
              <a:t>inizialmente</a:t>
            </a:r>
            <a:r>
              <a:rPr lang="en-US" dirty="0" smtClean="0"/>
              <a:t>: 150</a:t>
            </a:r>
            <a:r>
              <a:rPr lang="en-US" dirty="0" smtClean="0">
                <a:sym typeface="Wingdings"/>
              </a:rPr>
              <a:t>115)</a:t>
            </a:r>
            <a:endParaRPr lang="en-US" dirty="0" smtClean="0"/>
          </a:p>
          <a:p>
            <a:pPr marL="186973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9" y="4191028"/>
            <a:ext cx="5384799" cy="2014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370" y="5501405"/>
            <a:ext cx="1152830" cy="289823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>
              <a:buNone/>
            </a:pPr>
            <a:r>
              <a:rPr lang="en-US" sz="1400" dirty="0"/>
              <a:t>(</a:t>
            </a:r>
            <a:r>
              <a:rPr lang="en-US" sz="1400" dirty="0" err="1"/>
              <a:t>finanziata</a:t>
            </a:r>
            <a:r>
              <a:rPr lang="en-US" sz="1400" dirty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056" y="4114800"/>
            <a:ext cx="408794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91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78" r="12815"/>
          <a:stretch/>
        </p:blipFill>
        <p:spPr>
          <a:xfrm>
            <a:off x="2448451" y="743818"/>
            <a:ext cx="4399333" cy="4017256"/>
          </a:xfrm>
          <a:prstGeom prst="rect">
            <a:avLst/>
          </a:prstGeom>
        </p:spPr>
      </p:pic>
      <p:pic>
        <p:nvPicPr>
          <p:cNvPr id="3" name="Picture 2" descr="C:\Users\friedl\Desktop\junction_boar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758" y="5005296"/>
            <a:ext cx="4023817" cy="1088474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9123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SVD PS Patch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panel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issue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2281" y="1719516"/>
            <a:ext cx="1913423" cy="936313"/>
          </a:xfrm>
          <a:prstGeom prst="rect">
            <a:avLst/>
          </a:prstGeom>
          <a:noFill/>
        </p:spPr>
        <p:txBody>
          <a:bodyPr wrap="none" lIns="91378" tIns="45690" rIns="91378" bIns="45690" rtlCol="0">
            <a:spAutoFit/>
          </a:bodyPr>
          <a:lstStyle/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Power supplies = </a:t>
            </a:r>
          </a:p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4 PS Board groups </a:t>
            </a:r>
          </a:p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+ 1 spare group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8457" y="4894293"/>
            <a:ext cx="1451906" cy="654986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P Junction</a:t>
            </a:r>
          </a:p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Boards (x24)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30932" y="5289990"/>
            <a:ext cx="2317506" cy="373659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P=2 LV, 1 HV, 1 SEPV</a:t>
            </a:r>
          </a:p>
        </p:txBody>
      </p:sp>
      <p:sp>
        <p:nvSpPr>
          <p:cNvPr id="8" name="Rectangle 7"/>
          <p:cNvSpPr/>
          <p:nvPr/>
        </p:nvSpPr>
        <p:spPr>
          <a:xfrm>
            <a:off x="2959075" y="824937"/>
            <a:ext cx="1230766" cy="2658089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8" tIns="45690" rIns="91378" bIns="45690" rtlCol="0" anchor="ctr"/>
          <a:lstStyle/>
          <a:p>
            <a:pPr algn="ctr"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4238" y="4914420"/>
            <a:ext cx="1335949" cy="936313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Each board powers 8 hybrids</a:t>
            </a:r>
          </a:p>
        </p:txBody>
      </p:sp>
      <p:pic>
        <p:nvPicPr>
          <p:cNvPr id="10" name="Picture 9" descr="C:\Users\friedl\Desktop\junction_boar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593" y="5549533"/>
            <a:ext cx="4023817" cy="1088474"/>
          </a:xfrm>
          <a:prstGeom prst="rect">
            <a:avLst/>
          </a:prstGeom>
          <a:noFill/>
          <a:ln>
            <a:solidFill>
              <a:srgbClr val="4F81BD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440623" y="5822980"/>
            <a:ext cx="1451906" cy="654986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N Junction</a:t>
            </a:r>
          </a:p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Boards (x24)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584475" y="6268676"/>
            <a:ext cx="2317506" cy="373659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N=2 LV, 1 HV, 1 SEPV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0" y="980840"/>
            <a:ext cx="2697210" cy="1498967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5 PS boards group =</a:t>
            </a:r>
          </a:p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24LV, 12 HV, 12 SEPV =</a:t>
            </a:r>
          </a:p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6 P Junction board +</a:t>
            </a:r>
          </a:p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6 N Junction board</a:t>
            </a:r>
          </a:p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(max 48 sensors)</a:t>
            </a:r>
          </a:p>
        </p:txBody>
      </p:sp>
      <p:pic>
        <p:nvPicPr>
          <p:cNvPr id="15" name="Picture 2" descr="C:\Users\friedl\Desktop\lv_hv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31" y="2871318"/>
            <a:ext cx="2184048" cy="2022974"/>
          </a:xfrm>
          <a:prstGeom prst="rect">
            <a:avLst/>
          </a:prstGeom>
          <a:noFill/>
        </p:spPr>
      </p:pic>
      <p:sp>
        <p:nvSpPr>
          <p:cNvPr id="16" name="Freeform 15"/>
          <p:cNvSpPr/>
          <p:nvPr/>
        </p:nvSpPr>
        <p:spPr>
          <a:xfrm>
            <a:off x="1150220" y="4914863"/>
            <a:ext cx="970886" cy="406626"/>
          </a:xfrm>
          <a:custGeom>
            <a:avLst/>
            <a:gdLst>
              <a:gd name="connsiteX0" fmla="*/ 970886 w 970886"/>
              <a:gd name="connsiteY0" fmla="*/ 375127 h 406626"/>
              <a:gd name="connsiteX1" fmla="*/ 211477 w 970886"/>
              <a:gd name="connsiteY1" fmla="*/ 375127 h 406626"/>
              <a:gd name="connsiteX2" fmla="*/ 15079 w 970886"/>
              <a:gd name="connsiteY2" fmla="*/ 47777 h 406626"/>
              <a:gd name="connsiteX3" fmla="*/ 28172 w 970886"/>
              <a:gd name="connsiteY3" fmla="*/ 8494 h 40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886" h="406626">
                <a:moveTo>
                  <a:pt x="970886" y="375127"/>
                </a:moveTo>
                <a:cubicBezTo>
                  <a:pt x="670832" y="402406"/>
                  <a:pt x="370778" y="429685"/>
                  <a:pt x="211477" y="375127"/>
                </a:cubicBezTo>
                <a:cubicBezTo>
                  <a:pt x="52176" y="320569"/>
                  <a:pt x="45630" y="108882"/>
                  <a:pt x="15079" y="47777"/>
                </a:cubicBezTo>
                <a:cubicBezTo>
                  <a:pt x="-15472" y="-13328"/>
                  <a:pt x="6350" y="-2417"/>
                  <a:pt x="28172" y="8494"/>
                </a:cubicBezTo>
              </a:path>
            </a:pathLst>
          </a:custGeom>
          <a:ln>
            <a:headEnd type="triangle"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78" tIns="45690" rIns="91378" bIns="45690" rtlCol="0" anchor="ctr"/>
          <a:lstStyle/>
          <a:p>
            <a:pPr algn="ctr"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296232" y="2147421"/>
            <a:ext cx="1545004" cy="693984"/>
          </a:xfrm>
          <a:custGeom>
            <a:avLst/>
            <a:gdLst>
              <a:gd name="connsiteX0" fmla="*/ 1545004 w 1545004"/>
              <a:gd name="connsiteY0" fmla="*/ 0 h 693984"/>
              <a:gd name="connsiteX1" fmla="*/ 916528 w 1545004"/>
              <a:gd name="connsiteY1" fmla="*/ 117847 h 693984"/>
              <a:gd name="connsiteX2" fmla="*/ 314238 w 1545004"/>
              <a:gd name="connsiteY2" fmla="*/ 353539 h 693984"/>
              <a:gd name="connsiteX3" fmla="*/ 0 w 1545004"/>
              <a:gd name="connsiteY3" fmla="*/ 693984 h 693984"/>
              <a:gd name="connsiteX4" fmla="*/ 0 w 1545004"/>
              <a:gd name="connsiteY4" fmla="*/ 693984 h 69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5004" h="693984">
                <a:moveTo>
                  <a:pt x="1545004" y="0"/>
                </a:moveTo>
                <a:cubicBezTo>
                  <a:pt x="1333330" y="29462"/>
                  <a:pt x="1121656" y="58924"/>
                  <a:pt x="916528" y="117847"/>
                </a:cubicBezTo>
                <a:cubicBezTo>
                  <a:pt x="711400" y="176770"/>
                  <a:pt x="466993" y="257516"/>
                  <a:pt x="314238" y="353539"/>
                </a:cubicBezTo>
                <a:cubicBezTo>
                  <a:pt x="161483" y="449562"/>
                  <a:pt x="0" y="693984"/>
                  <a:pt x="0" y="693984"/>
                </a:cubicBezTo>
                <a:lnTo>
                  <a:pt x="0" y="693984"/>
                </a:lnTo>
              </a:path>
            </a:pathLst>
          </a:custGeom>
          <a:ln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78" tIns="45690" rIns="91378" bIns="45690" rtlCol="0" anchor="ctr"/>
          <a:lstStyle/>
          <a:p>
            <a:pPr algn="ctr"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949261" y="2147421"/>
            <a:ext cx="2053019" cy="2016482"/>
          </a:xfrm>
          <a:prstGeom prst="ellipse">
            <a:avLst/>
          </a:prstGeom>
          <a:solidFill>
            <a:schemeClr val="bg2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8" tIns="45690" rIns="91378" bIns="45690" rtlCol="0" anchor="ctr"/>
          <a:lstStyle/>
          <a:p>
            <a:pPr algn="ctr"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73486" y="3702250"/>
            <a:ext cx="1719044" cy="936313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lIns="91378" tIns="45690" rIns="91378" bIns="45690" rtlCol="0">
            <a:spAutoFit/>
          </a:bodyPr>
          <a:lstStyle/>
          <a:p>
            <a:pPr defTabSz="45689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Not a good way of connecting the cables</a:t>
            </a:r>
          </a:p>
        </p:txBody>
      </p:sp>
      <p:cxnSp>
        <p:nvCxnSpPr>
          <p:cNvPr id="22" name="Straight Arrow Connector 21"/>
          <p:cNvCxnSpPr>
            <a:stCxn id="20" idx="1"/>
            <a:endCxn id="19" idx="5"/>
          </p:cNvCxnSpPr>
          <p:nvPr/>
        </p:nvCxnSpPr>
        <p:spPr>
          <a:xfrm flipH="1" flipV="1">
            <a:off x="6701610" y="3868597"/>
            <a:ext cx="471876" cy="301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3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1"/>
            <a:ext cx="8229600" cy="707415"/>
          </a:xfrm>
        </p:spPr>
        <p:txBody>
          <a:bodyPr>
            <a:normAutofit fontScale="90000"/>
          </a:bodyPr>
          <a:lstStyle/>
          <a:p>
            <a:r>
              <a:rPr lang="ja-JP" altLang="ja-JP" dirty="0">
                <a:solidFill>
                  <a:srgbClr val="FF0000"/>
                </a:solidFill>
              </a:rPr>
              <a:t>S</a:t>
            </a:r>
            <a:r>
              <a:rPr lang="en-US" altLang="ja-JP" dirty="0">
                <a:solidFill>
                  <a:srgbClr val="FF0000"/>
                </a:solidFill>
              </a:rPr>
              <a:t>VD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PS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patch panel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0839"/>
            <a:ext cx="8229600" cy="534236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Provide interconnection between cables from junction boards and power supply boards</a:t>
            </a:r>
          </a:p>
          <a:p>
            <a:r>
              <a:rPr lang="en-US" dirty="0"/>
              <a:t>Generate a “HV ON” signal to inhibit injection (</a:t>
            </a:r>
            <a:r>
              <a:rPr lang="en-US" dirty="0" smtClean="0"/>
              <a:t>currently </a:t>
            </a:r>
            <a:r>
              <a:rPr lang="en-US" dirty="0"/>
              <a:t>can only be generated via software)</a:t>
            </a:r>
          </a:p>
          <a:p>
            <a:r>
              <a:rPr lang="en-US" dirty="0"/>
              <a:t>Prevent SEPV to turn on if HV is off (risk of direct biasing the sensor)</a:t>
            </a:r>
          </a:p>
          <a:p>
            <a:r>
              <a:rPr lang="en-US" dirty="0"/>
              <a:t>Flexibility to allow quick reconfiguration in case of power supply failures. </a:t>
            </a:r>
          </a:p>
          <a:p>
            <a:r>
              <a:rPr lang="en-US" dirty="0"/>
              <a:t>One PP serves 6P + 6N Junction boards:</a:t>
            </a:r>
          </a:p>
          <a:p>
            <a:pPr lvl="1"/>
            <a:r>
              <a:rPr lang="ja-JP" altLang="ja-JP" dirty="0"/>
              <a:t>D</a:t>
            </a:r>
            <a:r>
              <a:rPr lang="en-US" altLang="ja-JP" dirty="0" err="1"/>
              <a:t>etector</a:t>
            </a:r>
            <a:r>
              <a:rPr lang="ja-JP" altLang="en-US" dirty="0"/>
              <a:t> </a:t>
            </a:r>
            <a:r>
              <a:rPr lang="en-US" altLang="ja-JP" dirty="0"/>
              <a:t>side:</a:t>
            </a:r>
            <a:r>
              <a:rPr lang="ja-JP" altLang="en-US" dirty="0"/>
              <a:t> </a:t>
            </a:r>
            <a:r>
              <a:rPr lang="en-US" altLang="ja-JP" dirty="0"/>
              <a:t>6</a:t>
            </a:r>
            <a:r>
              <a:rPr lang="ja-JP" altLang="en-US" dirty="0"/>
              <a:t> </a:t>
            </a:r>
            <a:r>
              <a:rPr lang="ja-JP" altLang="ja-JP" dirty="0"/>
              <a:t>L</a:t>
            </a:r>
            <a:r>
              <a:rPr lang="en-US" altLang="ja-JP" dirty="0"/>
              <a:t>VP</a:t>
            </a:r>
            <a:r>
              <a:rPr lang="ja-JP" altLang="en-US" dirty="0"/>
              <a:t> </a:t>
            </a:r>
            <a:r>
              <a:rPr lang="en-US" altLang="ja-JP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6HVP</a:t>
            </a:r>
            <a:r>
              <a:rPr lang="ja-JP" altLang="en-US" dirty="0"/>
              <a:t> </a:t>
            </a:r>
            <a:r>
              <a:rPr lang="en-US" altLang="ja-JP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6LVN</a:t>
            </a:r>
            <a:r>
              <a:rPr lang="ja-JP" altLang="en-US" dirty="0"/>
              <a:t> </a:t>
            </a:r>
            <a:r>
              <a:rPr lang="en-US" altLang="ja-JP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6HVN </a:t>
            </a:r>
            <a:r>
              <a:rPr lang="ja-JP" altLang="en-US" dirty="0"/>
              <a:t> </a:t>
            </a:r>
            <a:r>
              <a:rPr lang="en-US" altLang="ja-JP" dirty="0"/>
              <a:t>= 24 connectors</a:t>
            </a:r>
          </a:p>
          <a:p>
            <a:pPr lvl="1"/>
            <a:r>
              <a:rPr lang="en-US" altLang="ja-JP" dirty="0"/>
              <a:t>Power supply side: 2 HV, 2 SEPV, 6 LV = 10 Connectors</a:t>
            </a:r>
          </a:p>
          <a:p>
            <a:pPr lvl="1"/>
            <a:r>
              <a:rPr lang="en-US" altLang="ja-JP" dirty="0"/>
              <a:t>NIM connector for HV ON signal</a:t>
            </a:r>
            <a:endParaRPr lang="en-US" dirty="0"/>
          </a:p>
          <a:p>
            <a:r>
              <a:rPr lang="en-US" dirty="0"/>
              <a:t>Need one patch panel per each power supply board group</a:t>
            </a:r>
          </a:p>
          <a:p>
            <a:pPr lvl="1"/>
            <a:r>
              <a:rPr lang="en-US" dirty="0"/>
              <a:t>Total of 4 PP + 1 spare.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268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297" y="152400"/>
            <a:ext cx="8151531" cy="668244"/>
          </a:xfrm>
        </p:spPr>
        <p:txBody>
          <a:bodyPr/>
          <a:lstStyle/>
          <a:p>
            <a:r>
              <a:rPr lang="en-US" dirty="0" smtClean="0"/>
              <a:t>Aggiornamento </a:t>
            </a:r>
            <a:r>
              <a:rPr lang="en-US" dirty="0" err="1" smtClean="0"/>
              <a:t>necessita</a:t>
            </a:r>
            <a:r>
              <a:rPr lang="en-US" dirty="0" smtClean="0"/>
              <a:t>’ Pisa</a:t>
            </a:r>
            <a:br>
              <a:rPr lang="en-US" dirty="0" smtClean="0"/>
            </a:br>
            <a:r>
              <a:rPr lang="en-US" sz="2800" dirty="0"/>
              <a:t>(</a:t>
            </a:r>
            <a:r>
              <a:rPr lang="en-US" sz="2800" dirty="0" err="1"/>
              <a:t>dalla</a:t>
            </a:r>
            <a:r>
              <a:rPr lang="en-US" sz="2800" dirty="0"/>
              <a:t> </a:t>
            </a:r>
            <a:r>
              <a:rPr lang="en-US" sz="2800" dirty="0" err="1"/>
              <a:t>chiusura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preventivi</a:t>
            </a:r>
            <a:r>
              <a:rPr lang="en-US" sz="2800" dirty="0"/>
              <a:t> and </a:t>
            </a:r>
            <a:r>
              <a:rPr lang="en-US" sz="2800" dirty="0" err="1"/>
              <a:t>oggi</a:t>
            </a:r>
            <a:r>
              <a:rPr lang="en-US" sz="2800" dirty="0"/>
              <a:t>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1143000"/>
            <a:ext cx="8915400" cy="7730322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 marL="456538" indent="-456538">
              <a:buFont typeface="+mj-lt"/>
              <a:buAutoNum type="arabicPeriod"/>
            </a:pPr>
            <a:r>
              <a:rPr lang="en-US" dirty="0" smtClean="0"/>
              <a:t> Tools di </a:t>
            </a:r>
            <a:r>
              <a:rPr lang="en-US" dirty="0" err="1" smtClean="0"/>
              <a:t>montaggio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cooling pipes: 10 </a:t>
            </a:r>
            <a:r>
              <a:rPr lang="en-US" dirty="0" err="1" smtClean="0"/>
              <a:t>kE</a:t>
            </a:r>
            <a:r>
              <a:rPr lang="en-US" dirty="0" smtClean="0"/>
              <a:t> (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 smtClean="0"/>
              <a:t>preventivi</a:t>
            </a:r>
            <a:r>
              <a:rPr lang="en-US" dirty="0" smtClean="0"/>
              <a:t> 2016)</a:t>
            </a:r>
          </a:p>
          <a:p>
            <a:pPr marL="456538" indent="-456538">
              <a:buFont typeface="+mj-lt"/>
              <a:buAutoNum type="arabicPeriod"/>
            </a:pPr>
            <a:r>
              <a:rPr lang="en-US" dirty="0" smtClean="0"/>
              <a:t> Patch panel Power Supply: </a:t>
            </a:r>
            <a:r>
              <a:rPr lang="en-US" dirty="0" err="1" smtClean="0"/>
              <a:t>questa</a:t>
            </a:r>
            <a:r>
              <a:rPr lang="en-US" dirty="0"/>
              <a:t> </a:t>
            </a:r>
            <a:r>
              <a:rPr lang="en-US" dirty="0" smtClean="0"/>
              <a:t>e’ </a:t>
            </a:r>
            <a:r>
              <a:rPr lang="en-US" dirty="0" err="1" smtClean="0"/>
              <a:t>emersa</a:t>
            </a:r>
            <a:r>
              <a:rPr lang="en-US" dirty="0" smtClean="0"/>
              <a:t> </a:t>
            </a:r>
            <a:r>
              <a:rPr lang="en-US" dirty="0" err="1" smtClean="0"/>
              <a:t>dopo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commissioning (</a:t>
            </a:r>
            <a:r>
              <a:rPr lang="en-US" dirty="0" err="1" smtClean="0"/>
              <a:t>agosto</a:t>
            </a:r>
            <a:r>
              <a:rPr lang="en-US" dirty="0" smtClean="0"/>
              <a:t> 2015) </a:t>
            </a:r>
            <a:r>
              <a:rPr lang="en-US" dirty="0" err="1" smtClean="0"/>
              <a:t>dei</a:t>
            </a:r>
            <a:r>
              <a:rPr lang="en-US" dirty="0" smtClean="0"/>
              <a:t> PS: 10 </a:t>
            </a:r>
            <a:r>
              <a:rPr lang="en-US" dirty="0" err="1" smtClean="0"/>
              <a:t>kE</a:t>
            </a:r>
            <a:endParaRPr lang="en-US" dirty="0"/>
          </a:p>
          <a:p>
            <a:pPr marL="456538" indent="-456538">
              <a:buFont typeface="+mj-lt"/>
              <a:buAutoNum type="arabicPeriod"/>
            </a:pPr>
            <a:r>
              <a:rPr lang="en-US" dirty="0" err="1" smtClean="0"/>
              <a:t>Nel</a:t>
            </a:r>
            <a:r>
              <a:rPr lang="en-US" dirty="0" smtClean="0"/>
              <a:t> 2015 era </a:t>
            </a:r>
            <a:r>
              <a:rPr lang="en-US" dirty="0" err="1" smtClean="0"/>
              <a:t>stato</a:t>
            </a:r>
            <a:r>
              <a:rPr lang="en-US" dirty="0" smtClean="0"/>
              <a:t> </a:t>
            </a:r>
            <a:r>
              <a:rPr lang="en-US" dirty="0" err="1" smtClean="0"/>
              <a:t>finanziato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ladder-mounting </a:t>
            </a:r>
            <a:r>
              <a:rPr lang="en-US" dirty="0" err="1" smtClean="0"/>
              <a:t>verticale</a:t>
            </a:r>
            <a:r>
              <a:rPr lang="en-US" dirty="0" smtClean="0"/>
              <a:t>: 25 + 10 </a:t>
            </a:r>
            <a:r>
              <a:rPr lang="en-US" dirty="0" err="1" smtClean="0"/>
              <a:t>kE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queste</a:t>
            </a:r>
            <a:r>
              <a:rPr lang="en-US" dirty="0" smtClean="0"/>
              <a:t> </a:t>
            </a:r>
            <a:r>
              <a:rPr lang="en-US" dirty="0" err="1" smtClean="0"/>
              <a:t>spese</a:t>
            </a:r>
            <a:r>
              <a:rPr lang="en-US" dirty="0" smtClean="0"/>
              <a:t> per </a:t>
            </a:r>
            <a:r>
              <a:rPr lang="en-US" dirty="0" err="1" smtClean="0"/>
              <a:t>i</a:t>
            </a:r>
            <a:r>
              <a:rPr lang="en-US" dirty="0" smtClean="0"/>
              <a:t> tools non </a:t>
            </a:r>
            <a:r>
              <a:rPr lang="en-US" dirty="0" err="1" smtClean="0"/>
              <a:t>devono</a:t>
            </a:r>
            <a:r>
              <a:rPr lang="en-US" dirty="0" smtClean="0"/>
              <a:t> </a:t>
            </a:r>
            <a:r>
              <a:rPr lang="en-US" dirty="0" err="1" smtClean="0"/>
              <a:t>piu</a:t>
            </a:r>
            <a:r>
              <a:rPr lang="en-US" dirty="0" smtClean="0"/>
              <a:t>’ </a:t>
            </a:r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fatte</a:t>
            </a:r>
            <a:r>
              <a:rPr lang="en-US" dirty="0" smtClean="0"/>
              <a:t>)</a:t>
            </a:r>
            <a:endParaRPr lang="en-US" dirty="0">
              <a:sym typeface="Wingdings"/>
            </a:endParaRPr>
          </a:p>
          <a:p>
            <a:pPr marL="342415" indent="-342415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Chiediamo</a:t>
            </a:r>
            <a:r>
              <a:rPr lang="en-US" dirty="0" smtClean="0">
                <a:sym typeface="Wingdings"/>
              </a:rPr>
              <a:t> di </a:t>
            </a:r>
            <a:r>
              <a:rPr lang="en-US" dirty="0" err="1" smtClean="0">
                <a:sym typeface="Wingdings"/>
              </a:rPr>
              <a:t>poter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realizzare</a:t>
            </a:r>
            <a:r>
              <a:rPr lang="en-US" dirty="0" smtClean="0">
                <a:sym typeface="Wingdings"/>
              </a:rPr>
              <a:t> 2. . Se “</a:t>
            </a:r>
            <a:r>
              <a:rPr lang="en-US" dirty="0" err="1" smtClean="0">
                <a:sym typeface="Wingdings"/>
              </a:rPr>
              <a:t>approvato</a:t>
            </a:r>
            <a:r>
              <a:rPr lang="en-US" dirty="0" smtClean="0">
                <a:sym typeface="Wingdings"/>
              </a:rPr>
              <a:t>”  Pisa </a:t>
            </a:r>
            <a:r>
              <a:rPr lang="en-US" dirty="0" err="1" smtClean="0">
                <a:sym typeface="Wingdings"/>
              </a:rPr>
              <a:t>avrebbe</a:t>
            </a:r>
            <a:r>
              <a:rPr lang="en-US" dirty="0" smtClean="0">
                <a:sym typeface="Wingdings"/>
              </a:rPr>
              <a:t> un </a:t>
            </a:r>
            <a:r>
              <a:rPr lang="en-US" dirty="0" err="1" smtClean="0">
                <a:sym typeface="Wingdings"/>
              </a:rPr>
              <a:t>avanzo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netto</a:t>
            </a:r>
            <a:r>
              <a:rPr lang="en-US" dirty="0" smtClean="0">
                <a:sym typeface="Wingdings"/>
              </a:rPr>
              <a:t> da 3. di 25 </a:t>
            </a:r>
            <a:r>
              <a:rPr lang="en-US" dirty="0" err="1" smtClean="0">
                <a:sym typeface="Wingdings"/>
              </a:rPr>
              <a:t>kE</a:t>
            </a:r>
            <a:r>
              <a:rPr lang="en-US" dirty="0" smtClean="0">
                <a:sym typeface="Wingdings"/>
              </a:rPr>
              <a:t>  </a:t>
            </a:r>
            <a:endParaRPr lang="en-US" dirty="0">
              <a:sym typeface="Wingdings"/>
            </a:endParaRPr>
          </a:p>
          <a:p>
            <a:pPr marL="342415" indent="-342415"/>
            <a:r>
              <a:rPr lang="en-US" dirty="0" err="1" smtClean="0">
                <a:solidFill>
                  <a:srgbClr val="FF0000"/>
                </a:solidFill>
                <a:sym typeface="Wingdings"/>
              </a:rPr>
              <a:t>Brutta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Notizia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err="1" smtClean="0">
                <a:sym typeface="Wingdings"/>
              </a:rPr>
              <a:t>si</a:t>
            </a:r>
            <a:r>
              <a:rPr lang="en-US" dirty="0" smtClean="0">
                <a:sym typeface="Wingdings"/>
              </a:rPr>
              <a:t> e’ </a:t>
            </a:r>
            <a:r>
              <a:rPr lang="en-US" dirty="0" err="1" smtClean="0">
                <a:sym typeface="Wingdings"/>
              </a:rPr>
              <a:t>rotta</a:t>
            </a:r>
            <a:r>
              <a:rPr lang="en-US" dirty="0" smtClean="0">
                <a:sym typeface="Wingdings"/>
              </a:rPr>
              <a:t> la CMM (</a:t>
            </a:r>
            <a:r>
              <a:rPr lang="en-US" dirty="0" err="1" smtClean="0">
                <a:sym typeface="Wingdings"/>
              </a:rPr>
              <a:t>Mitutoyo</a:t>
            </a:r>
            <a:r>
              <a:rPr lang="en-US" dirty="0" smtClean="0">
                <a:sym typeface="Wingdings"/>
              </a:rPr>
              <a:t>/1998) </a:t>
            </a:r>
            <a:r>
              <a:rPr lang="en-US" dirty="0" err="1" smtClean="0">
                <a:sym typeface="Wingdings"/>
              </a:rPr>
              <a:t>prevista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l’incollaggio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dei</a:t>
            </a:r>
            <a:r>
              <a:rPr lang="en-US" dirty="0" smtClean="0">
                <a:sym typeface="Wingdings"/>
              </a:rPr>
              <a:t> subassembly. </a:t>
            </a:r>
            <a:r>
              <a:rPr lang="en-US" dirty="0" err="1" smtClean="0">
                <a:sym typeface="Wingdings"/>
              </a:rPr>
              <a:t>Stiamo</a:t>
            </a:r>
            <a:r>
              <a:rPr lang="en-US" dirty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utilizzando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un’altra</a:t>
            </a:r>
            <a:r>
              <a:rPr lang="en-US" dirty="0" smtClean="0">
                <a:sym typeface="Wingdings"/>
              </a:rPr>
              <a:t> CMM, </a:t>
            </a:r>
            <a:r>
              <a:rPr lang="en-US" dirty="0" err="1" smtClean="0">
                <a:sym typeface="Wingdings"/>
              </a:rPr>
              <a:t>inizialmente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destinata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ai</a:t>
            </a:r>
            <a:r>
              <a:rPr lang="en-US" dirty="0" smtClean="0">
                <a:sym typeface="Wingdings"/>
              </a:rPr>
              <a:t> survey </a:t>
            </a:r>
            <a:r>
              <a:rPr lang="en-US" dirty="0" err="1" smtClean="0">
                <a:sym typeface="Wingdings"/>
              </a:rPr>
              <a:t>dei</a:t>
            </a:r>
            <a:r>
              <a:rPr lang="en-US" dirty="0" smtClean="0">
                <a:sym typeface="Wingdings"/>
              </a:rPr>
              <a:t> moduli di CMS, con </a:t>
            </a:r>
            <a:r>
              <a:rPr lang="en-US" dirty="0" err="1" smtClean="0">
                <a:sym typeface="Wingdings"/>
              </a:rPr>
              <a:t>interferenze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sempre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maggiori</a:t>
            </a:r>
            <a:r>
              <a:rPr lang="en-US" dirty="0" smtClean="0">
                <a:sym typeface="Wingdings"/>
              </a:rPr>
              <a:t>… </a:t>
            </a:r>
            <a:r>
              <a:rPr lang="en-US" dirty="0" err="1" smtClean="0">
                <a:sym typeface="Wingdings"/>
              </a:rPr>
              <a:t>Preventivo</a:t>
            </a:r>
            <a:r>
              <a:rPr lang="en-US" dirty="0" smtClean="0">
                <a:sym typeface="Wingdings"/>
              </a:rPr>
              <a:t> per la </a:t>
            </a:r>
            <a:r>
              <a:rPr lang="en-US" dirty="0" err="1" smtClean="0">
                <a:sym typeface="Wingdings"/>
              </a:rPr>
              <a:t>riparazione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(</a:t>
            </a:r>
            <a:r>
              <a:rPr lang="en-US" dirty="0" err="1">
                <a:sym typeface="Wingdings"/>
              </a:rPr>
              <a:t>necessita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sostituzione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completa</a:t>
            </a:r>
            <a:r>
              <a:rPr lang="en-US" dirty="0">
                <a:sym typeface="Wingdings"/>
              </a:rPr>
              <a:t> del </a:t>
            </a:r>
            <a:r>
              <a:rPr lang="en-US" dirty="0" err="1">
                <a:sym typeface="Wingdings"/>
              </a:rPr>
              <a:t>circuito</a:t>
            </a:r>
            <a:r>
              <a:rPr lang="en-US" dirty="0">
                <a:sym typeface="Wingdings"/>
              </a:rPr>
              <a:t> ad aria </a:t>
            </a:r>
            <a:r>
              <a:rPr lang="en-US" dirty="0" err="1">
                <a:sym typeface="Wingdings"/>
              </a:rPr>
              <a:t>compressa</a:t>
            </a:r>
            <a:r>
              <a:rPr lang="en-US" dirty="0">
                <a:sym typeface="Wingdings"/>
              </a:rPr>
              <a:t> e </a:t>
            </a:r>
            <a:r>
              <a:rPr lang="en-US" dirty="0" err="1">
                <a:sym typeface="Wingdings"/>
              </a:rPr>
              <a:t>nuova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calibrazione</a:t>
            </a:r>
            <a:r>
              <a:rPr lang="en-US" dirty="0" smtClean="0">
                <a:sym typeface="Wingdings"/>
              </a:rPr>
              <a:t>) ~12 </a:t>
            </a:r>
            <a:r>
              <a:rPr lang="en-US" dirty="0" err="1" smtClean="0">
                <a:sym typeface="Wingdings"/>
              </a:rPr>
              <a:t>kE</a:t>
            </a:r>
            <a:r>
              <a:rPr lang="en-US" dirty="0" smtClean="0">
                <a:sym typeface="Wingdings"/>
              </a:rPr>
              <a:t>. </a:t>
            </a:r>
            <a:r>
              <a:rPr lang="en-US" dirty="0" err="1" smtClean="0">
                <a:sym typeface="Wingdings"/>
              </a:rPr>
              <a:t>Siamo</a:t>
            </a:r>
            <a:r>
              <a:rPr lang="en-US" dirty="0" smtClean="0">
                <a:sym typeface="Wingdings"/>
              </a:rPr>
              <a:t> in </a:t>
            </a:r>
            <a:r>
              <a:rPr lang="en-US" dirty="0" err="1" smtClean="0">
                <a:sym typeface="Wingdings"/>
              </a:rPr>
              <a:t>contatto</a:t>
            </a:r>
            <a:r>
              <a:rPr lang="en-US" dirty="0" smtClean="0">
                <a:sym typeface="Wingdings"/>
              </a:rPr>
              <a:t> con </a:t>
            </a:r>
            <a:r>
              <a:rPr lang="en-US" dirty="0" err="1" smtClean="0">
                <a:sym typeface="Wingdings"/>
              </a:rPr>
              <a:t>il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nuovo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vecchio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direttore</a:t>
            </a:r>
            <a:r>
              <a:rPr lang="en-US" dirty="0" smtClean="0">
                <a:sym typeface="Wingdings"/>
              </a:rPr>
              <a:t> per fare un </a:t>
            </a:r>
            <a:r>
              <a:rPr lang="en-US" dirty="0" err="1" smtClean="0">
                <a:sym typeface="Wingdings"/>
              </a:rPr>
              <a:t>ragionevole</a:t>
            </a:r>
            <a:r>
              <a:rPr lang="en-US" dirty="0" smtClean="0">
                <a:sym typeface="Wingdings"/>
              </a:rPr>
              <a:t> sharing del </a:t>
            </a:r>
            <a:r>
              <a:rPr lang="en-US" dirty="0" err="1" smtClean="0">
                <a:sym typeface="Wingdings"/>
              </a:rPr>
              <a:t>costo</a:t>
            </a:r>
            <a:r>
              <a:rPr lang="en-US" dirty="0" smtClean="0">
                <a:sym typeface="Wingdings"/>
              </a:rPr>
              <a:t> Belle2/</a:t>
            </a:r>
            <a:r>
              <a:rPr lang="en-US" dirty="0" err="1" smtClean="0">
                <a:sym typeface="Wingdings"/>
              </a:rPr>
              <a:t>sezione</a:t>
            </a:r>
            <a:r>
              <a:rPr lang="en-US" dirty="0">
                <a:sym typeface="Wingdings"/>
              </a:rPr>
              <a:t> (50/</a:t>
            </a:r>
            <a:r>
              <a:rPr lang="en-US" dirty="0" smtClean="0">
                <a:sym typeface="Wingdings"/>
              </a:rPr>
              <a:t>50?). </a:t>
            </a:r>
          </a:p>
          <a:p>
            <a:pPr marL="342415" indent="-342415"/>
            <a:r>
              <a:rPr lang="en-US" dirty="0" err="1" smtClean="0">
                <a:sym typeface="Wingdings"/>
              </a:rPr>
              <a:t>Nell’ipotesi</a:t>
            </a:r>
            <a:r>
              <a:rPr lang="en-US" dirty="0" smtClean="0">
                <a:sym typeface="Wingdings"/>
              </a:rPr>
              <a:t> 50/50, </a:t>
            </a:r>
            <a:r>
              <a:rPr lang="en-US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 19 </a:t>
            </a:r>
            <a:r>
              <a:rPr lang="en-US" dirty="0" err="1" smtClean="0">
                <a:sym typeface="Wingdings"/>
              </a:rPr>
              <a:t>kE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sarebbero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utilizzabili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anticipare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l’acquisto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dell’interrogatore</a:t>
            </a:r>
            <a:r>
              <a:rPr lang="en-US" dirty="0" smtClean="0">
                <a:sym typeface="Wingdings"/>
              </a:rPr>
              <a:t> di TS con </a:t>
            </a:r>
            <a:r>
              <a:rPr lang="en-US" dirty="0" err="1" smtClean="0">
                <a:sym typeface="Wingdings"/>
              </a:rPr>
              <a:t>una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integrazione</a:t>
            </a:r>
            <a:r>
              <a:rPr lang="en-US" dirty="0" smtClean="0">
                <a:sym typeface="Wingdings"/>
              </a:rPr>
              <a:t> da </a:t>
            </a:r>
            <a:r>
              <a:rPr lang="en-US" dirty="0" err="1" smtClean="0">
                <a:sym typeface="Wingdings"/>
              </a:rPr>
              <a:t>altri</a:t>
            </a:r>
            <a:r>
              <a:rPr lang="en-US" dirty="0" smtClean="0">
                <a:sym typeface="Wingdings"/>
              </a:rPr>
              <a:t> “</a:t>
            </a:r>
            <a:r>
              <a:rPr lang="en-US" dirty="0" err="1" smtClean="0">
                <a:sym typeface="Wingdings"/>
              </a:rPr>
              <a:t>avanzi</a:t>
            </a:r>
            <a:r>
              <a:rPr lang="en-US" dirty="0" smtClean="0">
                <a:sym typeface="Wingdings"/>
              </a:rPr>
              <a:t>”?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269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Update on Trieste </a:t>
            </a:r>
            <a:r>
              <a:rPr lang="en-US" dirty="0" smtClean="0"/>
              <a:t>SVD activities</a:t>
            </a:r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572236" y="1298015"/>
            <a:ext cx="8151531" cy="4966301"/>
          </a:xfrm>
        </p:spPr>
        <p:txBody>
          <a:bodyPr lIns="0" tIns="0" rIns="0" bIns="0"/>
          <a:lstStyle/>
          <a:p>
            <a:pPr marL="378957" indent="-361109">
              <a:buSzPct val="125000"/>
              <a:buFont typeface="+mj-lt"/>
              <a:buAutoNum type="arabicPeriod"/>
              <a:defRPr/>
            </a:pPr>
            <a:r>
              <a:rPr lang="en-US" sz="2800" dirty="0"/>
              <a:t>Test </a:t>
            </a:r>
            <a:r>
              <a:rPr lang="en-US" sz="2800" dirty="0" err="1"/>
              <a:t>sensori</a:t>
            </a:r>
            <a:r>
              <a:rPr lang="en-US" sz="2800" dirty="0"/>
              <a:t> DSSD, Micron e HPK</a:t>
            </a:r>
          </a:p>
          <a:p>
            <a:pPr marL="378957" indent="-361109">
              <a:buSzPct val="125000"/>
              <a:buFont typeface="+mj-lt"/>
              <a:buAutoNum type="arabicPeriod"/>
              <a:defRPr/>
            </a:pPr>
            <a:endParaRPr lang="en-US" sz="2800" dirty="0"/>
          </a:p>
          <a:p>
            <a:pPr marL="378957" indent="-361109">
              <a:buSzPct val="125000"/>
              <a:buFont typeface="+mj-lt"/>
              <a:buAutoNum type="arabicPeriod"/>
              <a:defRPr/>
            </a:pPr>
            <a:r>
              <a:rPr lang="en-US" sz="2800" dirty="0"/>
              <a:t>Radiation Monitoring e Beam Abort </a:t>
            </a:r>
          </a:p>
          <a:p>
            <a:pPr marL="552033" lvl="1" indent="-222571">
              <a:lnSpc>
                <a:spcPct val="60000"/>
              </a:lnSpc>
              <a:buSzPct val="125000"/>
              <a:defRPr/>
            </a:pPr>
            <a:r>
              <a:rPr lang="en-US" dirty="0" err="1"/>
              <a:t>Sensori</a:t>
            </a:r>
            <a:r>
              <a:rPr lang="en-US" dirty="0"/>
              <a:t> diamante </a:t>
            </a:r>
            <a:r>
              <a:rPr lang="en-US" dirty="0" err="1"/>
              <a:t>scCVD</a:t>
            </a:r>
            <a:r>
              <a:rPr lang="en-US" dirty="0"/>
              <a:t>: </a:t>
            </a:r>
            <a:r>
              <a:rPr lang="en-US" dirty="0" err="1"/>
              <a:t>caratterizzazione</a:t>
            </a:r>
            <a:r>
              <a:rPr lang="en-US" dirty="0"/>
              <a:t>, </a:t>
            </a:r>
            <a:r>
              <a:rPr lang="en-US" dirty="0" err="1"/>
              <a:t>meccanica</a:t>
            </a:r>
            <a:r>
              <a:rPr lang="en-US" dirty="0"/>
              <a:t>, </a:t>
            </a:r>
            <a:r>
              <a:rPr lang="en-US" dirty="0" err="1"/>
              <a:t>cablaggi</a:t>
            </a:r>
            <a:endParaRPr lang="en-US" dirty="0"/>
          </a:p>
          <a:p>
            <a:pPr marL="552033" lvl="1" indent="-222571">
              <a:lnSpc>
                <a:spcPct val="60000"/>
              </a:lnSpc>
              <a:buSzPct val="125000"/>
              <a:defRPr/>
            </a:pPr>
            <a:r>
              <a:rPr lang="en-US" dirty="0" err="1"/>
              <a:t>Elettronica</a:t>
            </a:r>
            <a:r>
              <a:rPr lang="en-US" dirty="0"/>
              <a:t> </a:t>
            </a:r>
          </a:p>
          <a:p>
            <a:pPr marL="378957" indent="-361109">
              <a:buSzPct val="125000"/>
              <a:buFont typeface="+mj-lt"/>
              <a:buAutoNum type="arabicPeriod"/>
              <a:defRPr/>
            </a:pPr>
            <a:r>
              <a:rPr lang="en-US" sz="2800" dirty="0"/>
              <a:t>Temperature Monitoring &amp; Interlocks</a:t>
            </a:r>
          </a:p>
          <a:p>
            <a:pPr marL="552033" lvl="1" indent="-222571">
              <a:lnSpc>
                <a:spcPct val="60000"/>
              </a:lnSpc>
              <a:buSzPct val="125000"/>
              <a:defRPr/>
            </a:pPr>
            <a:r>
              <a:rPr lang="en-US" dirty="0"/>
              <a:t>NTC thermistors, read-out </a:t>
            </a:r>
            <a:r>
              <a:rPr lang="en-US" dirty="0" err="1"/>
              <a:t>basato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ELMB</a:t>
            </a:r>
          </a:p>
          <a:p>
            <a:pPr marL="552033" lvl="1" indent="-222571">
              <a:lnSpc>
                <a:spcPct val="60000"/>
              </a:lnSpc>
              <a:buSzPct val="125000"/>
              <a:defRPr/>
            </a:pPr>
            <a:r>
              <a:rPr lang="en-US" dirty="0"/>
              <a:t>FOS fibers</a:t>
            </a:r>
          </a:p>
          <a:p>
            <a:pPr marL="378957" indent="-361109">
              <a:buSzPct val="125000"/>
              <a:buFont typeface="+mj-lt"/>
              <a:buAutoNum type="arabicPeriod"/>
              <a:defRPr/>
            </a:pPr>
            <a:r>
              <a:rPr lang="en-US" sz="2800" dirty="0"/>
              <a:t>Humidity Monitoring &amp; Interlocks</a:t>
            </a:r>
          </a:p>
          <a:p>
            <a:pPr marL="17823" indent="0">
              <a:buSzPct val="125000"/>
              <a:buNone/>
              <a:defRPr/>
            </a:pP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6724055" y="1454423"/>
            <a:ext cx="1290340" cy="2062758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28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Test </a:t>
            </a:r>
            <a:r>
              <a:rPr lang="en-US" dirty="0" err="1"/>
              <a:t>sensori</a:t>
            </a:r>
            <a:r>
              <a:rPr lang="en-US" dirty="0"/>
              <a:t> DSSD Micron e HP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246893"/>
            <a:ext cx="6324600" cy="5468107"/>
          </a:xfrm>
        </p:spPr>
        <p:txBody>
          <a:bodyPr/>
          <a:lstStyle/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svolte</a:t>
            </a:r>
            <a:r>
              <a:rPr lang="en-US" dirty="0" smtClean="0"/>
              <a:t> o in </a:t>
            </a:r>
            <a:r>
              <a:rPr lang="en-US" dirty="0" err="1" smtClean="0"/>
              <a:t>corso</a:t>
            </a:r>
            <a:r>
              <a:rPr lang="en-US" dirty="0" smtClean="0"/>
              <a:t>, 2015</a:t>
            </a:r>
          </a:p>
          <a:p>
            <a:pPr lvl="1">
              <a:spcBef>
                <a:spcPts val="0"/>
              </a:spcBef>
              <a:buFont typeface="Lucida Grande"/>
              <a:buChar char="-"/>
            </a:pPr>
            <a:r>
              <a:rPr lang="en-US" sz="1700" dirty="0" err="1"/>
              <a:t>Completamento</a:t>
            </a:r>
            <a:r>
              <a:rPr lang="en-US" sz="1700" dirty="0"/>
              <a:t> test </a:t>
            </a:r>
            <a:r>
              <a:rPr lang="en-US" sz="1700" dirty="0" err="1"/>
              <a:t>sensori</a:t>
            </a:r>
            <a:r>
              <a:rPr lang="en-US" sz="1700" dirty="0"/>
              <a:t> Micron </a:t>
            </a:r>
          </a:p>
          <a:p>
            <a:pPr lvl="1">
              <a:spcBef>
                <a:spcPts val="0"/>
              </a:spcBef>
              <a:buFont typeface="Lucida Grande"/>
              <a:buChar char="-"/>
            </a:pPr>
            <a:r>
              <a:rPr lang="en-US" sz="1700" dirty="0"/>
              <a:t>Test </a:t>
            </a:r>
            <a:r>
              <a:rPr lang="en-US" sz="1700" dirty="0" err="1"/>
              <a:t>sensori</a:t>
            </a:r>
            <a:r>
              <a:rPr lang="en-US" sz="1700" dirty="0"/>
              <a:t> ‘</a:t>
            </a:r>
            <a:r>
              <a:rPr lang="en-US" sz="1700" dirty="0" err="1"/>
              <a:t>meccanici</a:t>
            </a:r>
            <a:r>
              <a:rPr lang="en-US" sz="1700" dirty="0"/>
              <a:t>’ Hamamatsu</a:t>
            </a:r>
          </a:p>
          <a:p>
            <a:pPr lvl="1">
              <a:spcBef>
                <a:spcPts val="0"/>
              </a:spcBef>
              <a:buFont typeface="Lucida Grande"/>
              <a:buChar char="-"/>
            </a:pPr>
            <a:r>
              <a:rPr lang="en-US" sz="1700" dirty="0"/>
              <a:t>Test </a:t>
            </a:r>
            <a:r>
              <a:rPr lang="en-US" sz="1700" dirty="0" err="1"/>
              <a:t>sensori</a:t>
            </a:r>
            <a:r>
              <a:rPr lang="en-US" sz="1700" dirty="0"/>
              <a:t> Micron </a:t>
            </a:r>
            <a:r>
              <a:rPr lang="en-US" sz="1700" dirty="0" err="1"/>
              <a:t>graffiati</a:t>
            </a:r>
            <a:r>
              <a:rPr lang="en-US" sz="1700" dirty="0"/>
              <a:t> (a Vienna…) + </a:t>
            </a:r>
            <a:r>
              <a:rPr lang="en-US" sz="1700" dirty="0" err="1"/>
              <a:t>separazione</a:t>
            </a:r>
            <a:r>
              <a:rPr lang="en-US" sz="1700" dirty="0"/>
              <a:t> </a:t>
            </a:r>
            <a:r>
              <a:rPr lang="en-US" sz="1700" dirty="0" err="1"/>
              <a:t>corti</a:t>
            </a:r>
            <a:r>
              <a:rPr lang="en-US" sz="1700" dirty="0"/>
              <a:t> </a:t>
            </a:r>
            <a:r>
              <a:rPr lang="en-US" sz="1700" dirty="0" err="1"/>
              <a:t>metallici</a:t>
            </a:r>
            <a:endParaRPr lang="en-US" sz="1700" dirty="0"/>
          </a:p>
          <a:p>
            <a:pPr lvl="1">
              <a:spcBef>
                <a:spcPts val="0"/>
              </a:spcBef>
              <a:buFont typeface="Lucida Grande"/>
              <a:buChar char="-"/>
            </a:pPr>
            <a:r>
              <a:rPr lang="en-US" sz="1700" dirty="0" err="1"/>
              <a:t>Contributo</a:t>
            </a:r>
            <a:r>
              <a:rPr lang="en-US" sz="1700" dirty="0"/>
              <a:t> a </a:t>
            </a:r>
            <a:r>
              <a:rPr lang="en-US" sz="1700" dirty="0" err="1"/>
              <a:t>interpretazione</a:t>
            </a:r>
            <a:r>
              <a:rPr lang="en-US" sz="1700" dirty="0"/>
              <a:t> test di Vienna </a:t>
            </a:r>
          </a:p>
          <a:p>
            <a:pPr lvl="1">
              <a:spcBef>
                <a:spcPts val="0"/>
              </a:spcBef>
              <a:buFont typeface="Lucida Grande"/>
              <a:buChar char="-"/>
            </a:pPr>
            <a:r>
              <a:rPr lang="en-US" sz="1700" dirty="0" err="1"/>
              <a:t>Separazione</a:t>
            </a:r>
            <a:r>
              <a:rPr lang="en-US" sz="1700" dirty="0"/>
              <a:t> </a:t>
            </a:r>
            <a:r>
              <a:rPr lang="en-US" sz="1700" dirty="0" err="1"/>
              <a:t>corti</a:t>
            </a:r>
            <a:r>
              <a:rPr lang="en-US" sz="1700" dirty="0"/>
              <a:t> </a:t>
            </a:r>
            <a:r>
              <a:rPr lang="en-US" sz="1700" dirty="0" err="1"/>
              <a:t>metallici</a:t>
            </a:r>
            <a:r>
              <a:rPr lang="en-US" sz="1700" dirty="0"/>
              <a:t> </a:t>
            </a:r>
            <a:r>
              <a:rPr lang="en-US" sz="1700" dirty="0" err="1"/>
              <a:t>sensori</a:t>
            </a:r>
            <a:r>
              <a:rPr lang="en-US" sz="1700" dirty="0"/>
              <a:t> small HPK per </a:t>
            </a:r>
            <a:r>
              <a:rPr lang="en-US" sz="1700" dirty="0" err="1"/>
              <a:t>il</a:t>
            </a:r>
            <a:r>
              <a:rPr lang="en-US" sz="1700" dirty="0"/>
              <a:t> Layer3 (Irina, </a:t>
            </a:r>
            <a:r>
              <a:rPr lang="en-US" sz="1700" dirty="0" err="1"/>
              <a:t>missione</a:t>
            </a:r>
            <a:r>
              <a:rPr lang="en-US" sz="1700" dirty="0"/>
              <a:t> a Melbourne)</a:t>
            </a:r>
          </a:p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previste</a:t>
            </a:r>
            <a:r>
              <a:rPr lang="en-US" dirty="0" smtClean="0"/>
              <a:t>, 2016</a:t>
            </a:r>
            <a:endParaRPr lang="en-US" sz="1700" dirty="0"/>
          </a:p>
          <a:p>
            <a:pPr lvl="1">
              <a:spcBef>
                <a:spcPts val="0"/>
              </a:spcBef>
              <a:buFont typeface="Lucida Grande"/>
              <a:buChar char="-"/>
            </a:pPr>
            <a:r>
              <a:rPr lang="en-US" sz="1700" dirty="0"/>
              <a:t>Test </a:t>
            </a:r>
            <a:r>
              <a:rPr lang="en-US" sz="1700" dirty="0" err="1"/>
              <a:t>supplementari</a:t>
            </a:r>
            <a:r>
              <a:rPr lang="en-US" sz="1700" dirty="0"/>
              <a:t> per </a:t>
            </a:r>
            <a:r>
              <a:rPr lang="en-US" sz="1700" dirty="0" err="1"/>
              <a:t>investigare</a:t>
            </a:r>
            <a:r>
              <a:rPr lang="en-US" sz="1700" dirty="0"/>
              <a:t> </a:t>
            </a:r>
            <a:r>
              <a:rPr lang="en-US" sz="1700" dirty="0" err="1"/>
              <a:t>eventuali</a:t>
            </a:r>
            <a:r>
              <a:rPr lang="en-US" sz="1700" dirty="0"/>
              <a:t> </a:t>
            </a:r>
            <a:r>
              <a:rPr lang="en-US" sz="1700" dirty="0" err="1"/>
              <a:t>problemi</a:t>
            </a:r>
            <a:endParaRPr lang="en-US" dirty="0" smtClean="0"/>
          </a:p>
          <a:p>
            <a:pPr>
              <a:lnSpc>
                <a:spcPct val="60000"/>
              </a:lnSpc>
            </a:pPr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finanziarie</a:t>
            </a:r>
            <a:r>
              <a:rPr lang="en-US" dirty="0" smtClean="0"/>
              <a:t> 2016</a:t>
            </a:r>
          </a:p>
          <a:p>
            <a:pPr lvl="1">
              <a:lnSpc>
                <a:spcPct val="60000"/>
              </a:lnSpc>
              <a:buFontTx/>
              <a:buChar char="-"/>
            </a:pPr>
            <a:r>
              <a:rPr lang="en-US" sz="1800" dirty="0" smtClean="0"/>
              <a:t>solo </a:t>
            </a:r>
            <a:r>
              <a:rPr lang="en-US" sz="1800" dirty="0" err="1" smtClean="0"/>
              <a:t>contributi</a:t>
            </a:r>
            <a:r>
              <a:rPr lang="en-US" sz="1800" dirty="0" smtClean="0"/>
              <a:t> </a:t>
            </a:r>
            <a:r>
              <a:rPr lang="en-US" sz="1800" dirty="0" err="1" smtClean="0"/>
              <a:t>alla</a:t>
            </a:r>
            <a:r>
              <a:rPr lang="en-US" sz="1800" dirty="0" smtClean="0"/>
              <a:t> </a:t>
            </a:r>
            <a:r>
              <a:rPr lang="en-US" sz="1800" dirty="0" err="1" smtClean="0"/>
              <a:t>manutenzione</a:t>
            </a:r>
            <a:r>
              <a:rPr lang="en-US" sz="1800" dirty="0" smtClean="0"/>
              <a:t> </a:t>
            </a:r>
            <a:r>
              <a:rPr lang="en-US" sz="1800" dirty="0" err="1" smtClean="0"/>
              <a:t>ordinaria</a:t>
            </a:r>
            <a:r>
              <a:rPr lang="en-US" sz="1800" dirty="0"/>
              <a:t> </a:t>
            </a:r>
            <a:endParaRPr lang="en-US" sz="1800" dirty="0" smtClean="0"/>
          </a:p>
          <a:p>
            <a:pPr marL="499312" lvl="1" indent="0">
              <a:lnSpc>
                <a:spcPct val="60000"/>
              </a:lnSpc>
              <a:buNone/>
            </a:pPr>
            <a:r>
              <a:rPr lang="en-US" sz="1800" dirty="0"/>
              <a:t>(</a:t>
            </a:r>
            <a:r>
              <a:rPr lang="en-US" sz="1800" dirty="0" smtClean="0"/>
              <a:t>parte </a:t>
            </a:r>
            <a:r>
              <a:rPr lang="en-US" sz="1800" dirty="0" err="1" smtClean="0"/>
              <a:t>della</a:t>
            </a:r>
            <a:r>
              <a:rPr lang="en-US" sz="1800" dirty="0" smtClean="0"/>
              <a:t> </a:t>
            </a:r>
            <a:r>
              <a:rPr lang="en-US" sz="1800" dirty="0" err="1" smtClean="0"/>
              <a:t>richiesta</a:t>
            </a:r>
            <a:r>
              <a:rPr lang="en-US" sz="1800" dirty="0" smtClean="0"/>
              <a:t> di 2.0 </a:t>
            </a:r>
            <a:r>
              <a:rPr lang="en-US" sz="1800" dirty="0" err="1" smtClean="0"/>
              <a:t>kEuro</a:t>
            </a:r>
            <a:r>
              <a:rPr lang="en-US" sz="1800" dirty="0" smtClean="0"/>
              <a:t> </a:t>
            </a:r>
            <a:r>
              <a:rPr lang="en-US" sz="1800" dirty="0" err="1" smtClean="0"/>
              <a:t>consumi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8" descr="Screen Shot 2014-05-08 at 11.59.2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915" y="908597"/>
            <a:ext cx="2976842" cy="257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362200" y="5181600"/>
            <a:ext cx="2429537" cy="1567732"/>
            <a:chOff x="6395436" y="5101630"/>
            <a:chExt cx="2429537" cy="1567732"/>
          </a:xfrm>
        </p:grpSpPr>
        <p:pic>
          <p:nvPicPr>
            <p:cNvPr id="8" name="Picture 7" descr="024b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117" y="5279711"/>
              <a:ext cx="2075856" cy="1389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 rot="20113116">
              <a:off x="6395436" y="5101630"/>
              <a:ext cx="1350955" cy="611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93" tIns="45647" rIns="91293" bIns="45647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700" dirty="0">
                  <a:solidFill>
                    <a:srgbClr val="FF0000"/>
                  </a:solidFill>
                  <a:latin typeface="Arial" charset="0"/>
                  <a:sym typeface="Arial" charset="0"/>
                </a:rPr>
                <a:t>Layer 3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700" dirty="0">
                  <a:solidFill>
                    <a:srgbClr val="FF0000"/>
                  </a:solidFill>
                  <a:latin typeface="Arial" charset="0"/>
                  <a:sym typeface="Arial" charset="0"/>
                </a:rPr>
                <a:t>Hamamatsu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" y="5121052"/>
            <a:ext cx="2724294" cy="1736948"/>
            <a:chOff x="6394703" y="3631522"/>
            <a:chExt cx="2724294" cy="1736948"/>
          </a:xfrm>
        </p:grpSpPr>
        <p:pic>
          <p:nvPicPr>
            <p:cNvPr id="10" name="Content Placeholder 1" descr="Screen Shot 2014-05-08 at 11.46.49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494" r="-11494"/>
            <a:stretch>
              <a:fillRect/>
            </a:stretch>
          </p:blipFill>
          <p:spPr bwMode="auto">
            <a:xfrm>
              <a:off x="6394703" y="3631522"/>
              <a:ext cx="2724294" cy="1736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 rot="18269706">
              <a:off x="6325056" y="3805216"/>
              <a:ext cx="866156" cy="611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93" tIns="45647" rIns="91293" bIns="45647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700" dirty="0">
                  <a:solidFill>
                    <a:srgbClr val="FF0000"/>
                  </a:solidFill>
                  <a:latin typeface="Arial" charset="0"/>
                  <a:sym typeface="Arial" charset="0"/>
                </a:rPr>
                <a:t>Wedge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700" dirty="0">
                  <a:solidFill>
                    <a:srgbClr val="FF0000"/>
                  </a:solidFill>
                  <a:latin typeface="Arial" charset="0"/>
                  <a:sym typeface="Arial" charset="0"/>
                </a:rPr>
                <a:t>Micron</a:t>
              </a:r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85" b="2804"/>
          <a:stretch>
            <a:fillRect/>
          </a:stretch>
        </p:blipFill>
        <p:spPr bwMode="auto">
          <a:xfrm>
            <a:off x="4876800" y="3962400"/>
            <a:ext cx="4235971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1894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404"/>
          </a:xfrm>
        </p:spPr>
        <p:txBody>
          <a:bodyPr/>
          <a:lstStyle/>
          <a:p>
            <a:r>
              <a:rPr lang="en-US" dirty="0" smtClean="0"/>
              <a:t>Belle II SVD Overview</a:t>
            </a:r>
            <a:endParaRPr lang="en-US" dirty="0"/>
          </a:p>
        </p:txBody>
      </p:sp>
      <p:pic>
        <p:nvPicPr>
          <p:cNvPr id="7" name="Picture 1" descr="Screen Shot 2014-09-06 at 18.35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1" b="28156"/>
          <a:stretch/>
        </p:blipFill>
        <p:spPr>
          <a:xfrm>
            <a:off x="4063873" y="2745046"/>
            <a:ext cx="5029906" cy="1783062"/>
          </a:xfrm>
          <a:prstGeom prst="rect">
            <a:avLst/>
          </a:prstGeom>
        </p:spPr>
      </p:pic>
      <p:sp>
        <p:nvSpPr>
          <p:cNvPr id="8" name="Rectangle 4"/>
          <p:cNvSpPr>
            <a:spLocks noGrp="1" noChangeArrowheads="1"/>
          </p:cNvSpPr>
          <p:nvPr/>
        </p:nvSpPr>
        <p:spPr>
          <a:xfrm>
            <a:off x="124630" y="1207534"/>
            <a:ext cx="4211053" cy="5096360"/>
          </a:xfrm>
          <a:prstGeom prst="rect">
            <a:avLst/>
          </a:prstGeom>
        </p:spPr>
        <p:txBody>
          <a:bodyPr vert="horz" lIns="91307" tIns="45654" rIns="91307" bIns="45654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61A0"/>
                </a:solidFill>
              </a:rPr>
              <a:t>Four DSSD layers</a:t>
            </a:r>
          </a:p>
          <a:p>
            <a:pPr lvl="1"/>
            <a:r>
              <a:rPr lang="en-US" sz="1600" dirty="0">
                <a:solidFill>
                  <a:srgbClr val="0061A0"/>
                </a:solidFill>
              </a:rPr>
              <a:t>2, 3, 4, 5 sensors (L3 to L6)</a:t>
            </a:r>
          </a:p>
          <a:p>
            <a:r>
              <a:rPr lang="en-US" sz="2000" dirty="0">
                <a:solidFill>
                  <a:srgbClr val="0061A0"/>
                </a:solidFill>
              </a:rPr>
              <a:t>Only three variants of sensor made from 6” wafers</a:t>
            </a:r>
          </a:p>
          <a:p>
            <a:pPr lvl="1"/>
            <a:r>
              <a:rPr lang="en-US" sz="1600" dirty="0">
                <a:solidFill>
                  <a:srgbClr val="0061A0"/>
                </a:solidFill>
              </a:rPr>
              <a:t>Large rectangular DSSD (HPK)</a:t>
            </a:r>
          </a:p>
          <a:p>
            <a:pPr lvl="1"/>
            <a:r>
              <a:rPr lang="en-US" sz="1600" dirty="0">
                <a:solidFill>
                  <a:srgbClr val="0061A0"/>
                </a:solidFill>
              </a:rPr>
              <a:t>Small rectangular DSSD (HPK)</a:t>
            </a:r>
          </a:p>
          <a:p>
            <a:pPr lvl="1"/>
            <a:r>
              <a:rPr lang="en-US" sz="1600" dirty="0">
                <a:solidFill>
                  <a:srgbClr val="0061A0"/>
                </a:solidFill>
              </a:rPr>
              <a:t>Trapezoidal DSSD (Micron) </a:t>
            </a:r>
          </a:p>
          <a:p>
            <a:r>
              <a:rPr lang="en-US" sz="2000" dirty="0">
                <a:solidFill>
                  <a:srgbClr val="0061A0"/>
                </a:solidFill>
              </a:rPr>
              <a:t>Fast readout based on </a:t>
            </a:r>
          </a:p>
          <a:p>
            <a:pPr lvl="1"/>
            <a:r>
              <a:rPr lang="en-US" sz="1600" dirty="0">
                <a:solidFill>
                  <a:srgbClr val="0061A0"/>
                </a:solidFill>
              </a:rPr>
              <a:t>APV25 chips 50ns shaping time</a:t>
            </a:r>
          </a:p>
          <a:p>
            <a:pPr lvl="1"/>
            <a:r>
              <a:rPr lang="en-US" altLang="ja-JP" sz="1600" dirty="0">
                <a:solidFill>
                  <a:srgbClr val="0061A0"/>
                </a:solidFill>
              </a:rPr>
              <a:t>Origami chip</a:t>
            </a:r>
            <a:r>
              <a:rPr lang="en-US" sz="1600" dirty="0">
                <a:solidFill>
                  <a:srgbClr val="0061A0"/>
                </a:solidFill>
                <a:sym typeface="Symbol" charset="2"/>
              </a:rPr>
              <a:t>-on-sensor concept</a:t>
            </a:r>
          </a:p>
          <a:p>
            <a:pPr lvl="1"/>
            <a:r>
              <a:rPr lang="en-US" sz="1600" dirty="0">
                <a:solidFill>
                  <a:srgbClr val="0061A0"/>
                </a:solidFill>
              </a:rPr>
              <a:t>FPGA for pulse processing, </a:t>
            </a:r>
            <a:r>
              <a:rPr lang="en-US" sz="1600" dirty="0">
                <a:solidFill>
                  <a:srgbClr val="0061A0"/>
                </a:solidFill>
                <a:sym typeface="Symbol" charset="2"/>
              </a:rPr>
              <a:t>zero-suppression, common-mode corr.,</a:t>
            </a:r>
            <a:br>
              <a:rPr lang="en-US" sz="1600" dirty="0">
                <a:solidFill>
                  <a:srgbClr val="0061A0"/>
                </a:solidFill>
                <a:sym typeface="Symbol" charset="2"/>
              </a:rPr>
            </a:br>
            <a:r>
              <a:rPr lang="en-US" sz="1600" dirty="0">
                <a:solidFill>
                  <a:srgbClr val="0061A0"/>
                </a:solidFill>
                <a:sym typeface="Symbol" charset="2"/>
              </a:rPr>
              <a:t>hit time finding</a:t>
            </a:r>
          </a:p>
          <a:p>
            <a:r>
              <a:rPr lang="en-US" sz="2000" dirty="0">
                <a:solidFill>
                  <a:srgbClr val="0061A0"/>
                </a:solidFill>
                <a:sym typeface="Symbol" charset="2"/>
              </a:rPr>
              <a:t>Low material budget 0.6%X</a:t>
            </a:r>
            <a:r>
              <a:rPr lang="en-US" sz="2000" baseline="-25000" dirty="0">
                <a:solidFill>
                  <a:srgbClr val="0061A0"/>
                </a:solidFill>
                <a:sym typeface="Symbol" charset="2"/>
              </a:rPr>
              <a:t>0</a:t>
            </a:r>
            <a:r>
              <a:rPr lang="en-US" sz="2000" dirty="0">
                <a:solidFill>
                  <a:srgbClr val="0061A0"/>
                </a:solidFill>
                <a:sym typeface="Symbol" charset="2"/>
              </a:rPr>
              <a:t> per layer</a:t>
            </a:r>
          </a:p>
          <a:p>
            <a:pPr lvl="1"/>
            <a:r>
              <a:rPr lang="en-US" sz="1600" dirty="0">
                <a:solidFill>
                  <a:srgbClr val="0061A0"/>
                </a:solidFill>
                <a:sym typeface="Symbol" charset="2"/>
              </a:rPr>
              <a:t>Very light mechanical structure</a:t>
            </a:r>
          </a:p>
          <a:p>
            <a:pPr lvl="1"/>
            <a:r>
              <a:rPr lang="en-US" altLang="ja-JP" sz="1600" dirty="0">
                <a:solidFill>
                  <a:srgbClr val="0061A0"/>
                </a:solidFill>
              </a:rPr>
              <a:t>Thin cooling pipes (CO</a:t>
            </a:r>
            <a:r>
              <a:rPr lang="en-US" altLang="ja-JP" sz="1600" baseline="-25000" dirty="0">
                <a:solidFill>
                  <a:srgbClr val="0061A0"/>
                </a:solidFill>
              </a:rPr>
              <a:t>2</a:t>
            </a:r>
            <a:r>
              <a:rPr lang="en-US" altLang="ja-JP" sz="1600" dirty="0">
                <a:solidFill>
                  <a:srgbClr val="0061A0"/>
                </a:solidFill>
              </a:rPr>
              <a:t>)</a:t>
            </a:r>
            <a:endParaRPr lang="en-US" sz="1600" dirty="0">
              <a:solidFill>
                <a:srgbClr val="0061A0"/>
              </a:solidFill>
              <a:sym typeface="Symbol" charset="2"/>
            </a:endParaRPr>
          </a:p>
        </p:txBody>
      </p:sp>
      <p:pic>
        <p:nvPicPr>
          <p:cNvPr id="12" name="tabl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188" y="4528108"/>
            <a:ext cx="3527476" cy="1940968"/>
          </a:xfrm>
          <a:prstGeom prst="rect">
            <a:avLst/>
          </a:prstGeom>
        </p:spPr>
      </p:pic>
      <p:pic>
        <p:nvPicPr>
          <p:cNvPr id="1028" name="Picture 4" descr="SVD Rev.2.2-seitlich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5" t="21550" r="1810" b="21342"/>
          <a:stretch/>
        </p:blipFill>
        <p:spPr bwMode="auto">
          <a:xfrm>
            <a:off x="4256326" y="1039070"/>
            <a:ext cx="4752528" cy="15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839200" y="6492903"/>
            <a:ext cx="304800" cy="3651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>
                <a:buNone/>
              </a:pPr>
              <a:t>3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37859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33" y="178595"/>
            <a:ext cx="8860359" cy="668244"/>
          </a:xfrm>
        </p:spPr>
        <p:txBody>
          <a:bodyPr/>
          <a:lstStyle/>
          <a:p>
            <a:r>
              <a:rPr lang="en-US" sz="3400" dirty="0"/>
              <a:t>2. Radiation Monitor &amp; Beam Abort - </a:t>
            </a:r>
            <a:r>
              <a:rPr lang="en-US" sz="3400" dirty="0" err="1"/>
              <a:t>sensori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207" y="998732"/>
            <a:ext cx="8050243" cy="4966301"/>
          </a:xfrm>
        </p:spPr>
        <p:txBody>
          <a:bodyPr/>
          <a:lstStyle/>
          <a:p>
            <a:r>
              <a:rPr lang="en-US" dirty="0" err="1" smtClean="0"/>
              <a:t>Attività</a:t>
            </a:r>
            <a:r>
              <a:rPr lang="en-US" dirty="0" smtClean="0"/>
              <a:t> in </a:t>
            </a:r>
            <a:r>
              <a:rPr lang="en-US" dirty="0" err="1" smtClean="0"/>
              <a:t>corso</a:t>
            </a:r>
            <a:r>
              <a:rPr lang="en-US" dirty="0" smtClean="0"/>
              <a:t>, 2015</a:t>
            </a:r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/>
              <a:t>S</a:t>
            </a:r>
            <a:r>
              <a:rPr lang="en-US" dirty="0" err="1" smtClean="0"/>
              <a:t>ensori</a:t>
            </a:r>
            <a:r>
              <a:rPr lang="en-US" dirty="0" smtClean="0"/>
              <a:t> </a:t>
            </a:r>
            <a:r>
              <a:rPr lang="en-US" dirty="0" err="1" smtClean="0"/>
              <a:t>scCVD</a:t>
            </a:r>
            <a:r>
              <a:rPr lang="en-US" dirty="0" smtClean="0"/>
              <a:t>, 4 </a:t>
            </a:r>
            <a:r>
              <a:rPr lang="en-US" dirty="0" err="1" smtClean="0"/>
              <a:t>prototipi</a:t>
            </a:r>
            <a:r>
              <a:rPr lang="en-US" dirty="0" smtClean="0"/>
              <a:t> per BEAST 1 </a:t>
            </a:r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Assemblati</a:t>
            </a:r>
            <a:r>
              <a:rPr lang="en-US" dirty="0" smtClean="0"/>
              <a:t>, </a:t>
            </a:r>
            <a:r>
              <a:rPr lang="en-US" dirty="0" err="1" smtClean="0"/>
              <a:t>completamente</a:t>
            </a:r>
            <a:r>
              <a:rPr lang="en-US" dirty="0" smtClean="0"/>
              <a:t> </a:t>
            </a:r>
            <a:r>
              <a:rPr lang="en-US" dirty="0" err="1" smtClean="0"/>
              <a:t>caratterizzati</a:t>
            </a:r>
            <a:r>
              <a:rPr lang="en-US" dirty="0" smtClean="0"/>
              <a:t> (I-V, </a:t>
            </a:r>
            <a:r>
              <a:rPr lang="en-US" dirty="0" err="1" smtClean="0"/>
              <a:t>sorgenti</a:t>
            </a:r>
            <a:r>
              <a:rPr lang="en-US" dirty="0" smtClean="0"/>
              <a:t> βe α)</a:t>
            </a:r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Installati</a:t>
            </a:r>
            <a:r>
              <a:rPr lang="en-US" dirty="0" smtClean="0"/>
              <a:t> a KEK (fine </a:t>
            </a:r>
            <a:r>
              <a:rPr lang="en-US" dirty="0" err="1" smtClean="0"/>
              <a:t>Agosto</a:t>
            </a:r>
            <a:r>
              <a:rPr lang="en-US" dirty="0" smtClean="0"/>
              <a:t> – </a:t>
            </a:r>
            <a:r>
              <a:rPr lang="en-US" dirty="0" err="1" smtClean="0"/>
              <a:t>inizio</a:t>
            </a:r>
            <a:r>
              <a:rPr lang="en-US" dirty="0" smtClean="0"/>
              <a:t> </a:t>
            </a:r>
            <a:r>
              <a:rPr lang="en-US" dirty="0" err="1" smtClean="0"/>
              <a:t>Settembre</a:t>
            </a:r>
            <a:r>
              <a:rPr lang="en-US" dirty="0" smtClean="0"/>
              <a:t>) per BEAST 1</a:t>
            </a:r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Preparate</a:t>
            </a:r>
            <a:r>
              <a:rPr lang="en-US" dirty="0" smtClean="0"/>
              <a:t> </a:t>
            </a:r>
            <a:r>
              <a:rPr lang="en-US" dirty="0" err="1" smtClean="0"/>
              <a:t>specifiche</a:t>
            </a:r>
            <a:r>
              <a:rPr lang="en-US" dirty="0" smtClean="0"/>
              <a:t>, </a:t>
            </a:r>
            <a:r>
              <a:rPr lang="en-US" dirty="0" err="1" smtClean="0"/>
              <a:t>acquisto</a:t>
            </a:r>
            <a:r>
              <a:rPr lang="en-US" dirty="0" smtClean="0"/>
              <a:t> 20 </a:t>
            </a:r>
            <a:r>
              <a:rPr lang="en-US" dirty="0" err="1" smtClean="0"/>
              <a:t>sensori</a:t>
            </a:r>
            <a:r>
              <a:rPr lang="en-US" dirty="0"/>
              <a:t> </a:t>
            </a:r>
            <a:r>
              <a:rPr lang="en-US" dirty="0" err="1" smtClean="0"/>
              <a:t>scCVD</a:t>
            </a:r>
            <a:r>
              <a:rPr lang="en-US" dirty="0" smtClean="0"/>
              <a:t> </a:t>
            </a:r>
            <a:r>
              <a:rPr lang="en-US" dirty="0" err="1" smtClean="0"/>
              <a:t>entro</a:t>
            </a:r>
            <a:r>
              <a:rPr lang="en-US" dirty="0" smtClean="0"/>
              <a:t> fine 2015</a:t>
            </a:r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Posizionamenti</a:t>
            </a:r>
            <a:r>
              <a:rPr lang="en-US" dirty="0" smtClean="0"/>
              <a:t> e </a:t>
            </a:r>
            <a:r>
              <a:rPr lang="en-US" dirty="0" err="1" smtClean="0"/>
              <a:t>meccanica</a:t>
            </a:r>
            <a:r>
              <a:rPr lang="en-US" dirty="0" smtClean="0"/>
              <a:t> </a:t>
            </a:r>
            <a:r>
              <a:rPr lang="en-US" dirty="0" err="1" smtClean="0"/>
              <a:t>finali</a:t>
            </a:r>
            <a:r>
              <a:rPr lang="en-US" dirty="0" smtClean="0"/>
              <a:t>: </a:t>
            </a:r>
            <a:r>
              <a:rPr lang="en-US" dirty="0" err="1" smtClean="0"/>
              <a:t>definiti</a:t>
            </a:r>
            <a:endParaRPr lang="en-US" dirty="0"/>
          </a:p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previste</a:t>
            </a:r>
            <a:r>
              <a:rPr lang="en-US" dirty="0" smtClean="0"/>
              <a:t>, 2016</a:t>
            </a:r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Partecipazione</a:t>
            </a:r>
            <a:r>
              <a:rPr lang="en-US" dirty="0" smtClean="0"/>
              <a:t> a BEAST I a KEK: </a:t>
            </a:r>
          </a:p>
          <a:p>
            <a:pPr marL="810254" lvl="2" indent="0">
              <a:lnSpc>
                <a:spcPct val="50000"/>
              </a:lnSpc>
              <a:buNone/>
            </a:pPr>
            <a:r>
              <a:rPr lang="en-US" dirty="0" err="1" smtClean="0"/>
              <a:t>misure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dosi</a:t>
            </a:r>
            <a:r>
              <a:rPr lang="en-US" dirty="0" smtClean="0"/>
              <a:t> </a:t>
            </a:r>
            <a:r>
              <a:rPr lang="en-US" dirty="0" err="1" smtClean="0"/>
              <a:t>istantanee</a:t>
            </a:r>
            <a:r>
              <a:rPr lang="en-US" dirty="0" smtClean="0"/>
              <a:t> di </a:t>
            </a:r>
            <a:r>
              <a:rPr lang="en-US" dirty="0" err="1" smtClean="0"/>
              <a:t>radiazione</a:t>
            </a:r>
            <a:r>
              <a:rPr lang="en-US" dirty="0" smtClean="0"/>
              <a:t> e </a:t>
            </a:r>
            <a:r>
              <a:rPr lang="en-US" dirty="0" err="1" smtClean="0"/>
              <a:t>confronti</a:t>
            </a:r>
            <a:r>
              <a:rPr lang="en-US" dirty="0" smtClean="0"/>
              <a:t> con </a:t>
            </a:r>
            <a:r>
              <a:rPr lang="en-US" dirty="0" err="1" smtClean="0"/>
              <a:t>diodi</a:t>
            </a:r>
            <a:r>
              <a:rPr lang="en-US" dirty="0" smtClean="0"/>
              <a:t> </a:t>
            </a:r>
            <a:r>
              <a:rPr lang="en-US" dirty="0" err="1" smtClean="0"/>
              <a:t>PiN</a:t>
            </a:r>
            <a:endParaRPr lang="en-US" dirty="0" smtClean="0"/>
          </a:p>
          <a:p>
            <a:pPr marL="810254" lvl="2" indent="0">
              <a:lnSpc>
                <a:spcPct val="50000"/>
              </a:lnSpc>
              <a:buNone/>
            </a:pPr>
            <a:r>
              <a:rPr lang="en-US" dirty="0"/>
              <a:t>t</a:t>
            </a:r>
            <a:r>
              <a:rPr lang="en-US" dirty="0" smtClean="0"/>
              <a:t>est del </a:t>
            </a:r>
            <a:r>
              <a:rPr lang="en-US" dirty="0" err="1" smtClean="0"/>
              <a:t>sistema</a:t>
            </a:r>
            <a:r>
              <a:rPr lang="en-US" dirty="0" smtClean="0"/>
              <a:t> di Beam Abort</a:t>
            </a:r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Acquisto</a:t>
            </a:r>
            <a:r>
              <a:rPr lang="en-US" dirty="0" smtClean="0"/>
              <a:t> di </a:t>
            </a:r>
            <a:r>
              <a:rPr lang="en-US" dirty="0" err="1" smtClean="0">
                <a:solidFill>
                  <a:srgbClr val="0000FF"/>
                </a:solidFill>
              </a:rPr>
              <a:t>ulteriori</a:t>
            </a:r>
            <a:r>
              <a:rPr lang="en-US" dirty="0" smtClean="0">
                <a:solidFill>
                  <a:srgbClr val="0000FF"/>
                </a:solidFill>
              </a:rPr>
              <a:t> 4 </a:t>
            </a:r>
            <a:r>
              <a:rPr lang="en-US" dirty="0" err="1" smtClean="0">
                <a:solidFill>
                  <a:srgbClr val="0000FF"/>
                </a:solidFill>
              </a:rPr>
              <a:t>sensori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scCVD</a:t>
            </a:r>
            <a:r>
              <a:rPr lang="en-US" dirty="0" smtClean="0">
                <a:solidFill>
                  <a:srgbClr val="0000FF"/>
                </a:solidFill>
              </a:rPr>
              <a:t> per BEAST 2</a:t>
            </a:r>
            <a:endParaRPr lang="en-US" dirty="0" smtClean="0"/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Ricezione</a:t>
            </a:r>
            <a:r>
              <a:rPr lang="en-US" dirty="0" smtClean="0"/>
              <a:t>, test e </a:t>
            </a:r>
            <a:r>
              <a:rPr lang="en-US" dirty="0" err="1" smtClean="0"/>
              <a:t>assemblaggio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sensori</a:t>
            </a:r>
            <a:r>
              <a:rPr lang="en-US" dirty="0" smtClean="0"/>
              <a:t> </a:t>
            </a:r>
            <a:r>
              <a:rPr lang="en-US" dirty="0" err="1" smtClean="0"/>
              <a:t>scCVD</a:t>
            </a:r>
            <a:r>
              <a:rPr lang="en-US" dirty="0" smtClean="0"/>
              <a:t> </a:t>
            </a:r>
            <a:r>
              <a:rPr lang="en-US" dirty="0" err="1" smtClean="0"/>
              <a:t>acquistati</a:t>
            </a:r>
            <a:endParaRPr lang="en-US" dirty="0" smtClean="0"/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Installazione</a:t>
            </a:r>
            <a:r>
              <a:rPr lang="en-US" dirty="0" smtClean="0"/>
              <a:t> </a:t>
            </a:r>
            <a:r>
              <a:rPr lang="en-US" dirty="0" err="1" smtClean="0"/>
              <a:t>sensori</a:t>
            </a:r>
            <a:r>
              <a:rPr lang="en-US" dirty="0" smtClean="0"/>
              <a:t> a KEK </a:t>
            </a:r>
            <a:r>
              <a:rPr lang="en-US" dirty="0" err="1" smtClean="0"/>
              <a:t>durante</a:t>
            </a:r>
            <a:r>
              <a:rPr lang="en-US" dirty="0" smtClean="0"/>
              <a:t> </a:t>
            </a:r>
            <a:r>
              <a:rPr lang="en-US" dirty="0" err="1" smtClean="0"/>
              <a:t>montaggi</a:t>
            </a:r>
            <a:r>
              <a:rPr lang="en-US" dirty="0" smtClean="0"/>
              <a:t> VXD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804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67" y="178595"/>
            <a:ext cx="8708468" cy="668244"/>
          </a:xfrm>
        </p:spPr>
        <p:txBody>
          <a:bodyPr/>
          <a:lstStyle/>
          <a:p>
            <a:r>
              <a:rPr lang="en-US" sz="3400" dirty="0"/>
              <a:t>2. Radiation Monitor &amp; Beam Abort - </a:t>
            </a:r>
            <a:r>
              <a:rPr lang="en-US" sz="3400" dirty="0" err="1"/>
              <a:t>elettronica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998732"/>
            <a:ext cx="8763000" cy="4966301"/>
          </a:xfrm>
        </p:spPr>
        <p:txBody>
          <a:bodyPr/>
          <a:lstStyle/>
          <a:p>
            <a:r>
              <a:rPr lang="en-US" dirty="0" err="1" smtClean="0"/>
              <a:t>Attività</a:t>
            </a:r>
            <a:r>
              <a:rPr lang="en-US" dirty="0" smtClean="0"/>
              <a:t> in </a:t>
            </a:r>
            <a:r>
              <a:rPr lang="en-US" dirty="0" err="1" smtClean="0"/>
              <a:t>corso</a:t>
            </a:r>
            <a:r>
              <a:rPr lang="en-US" dirty="0" smtClean="0"/>
              <a:t>, 2015</a:t>
            </a:r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Specifiche</a:t>
            </a:r>
            <a:r>
              <a:rPr lang="en-US" dirty="0" smtClean="0"/>
              <a:t> </a:t>
            </a:r>
            <a:r>
              <a:rPr lang="en-US" dirty="0" err="1" smtClean="0"/>
              <a:t>dell’elettronica</a:t>
            </a:r>
            <a:r>
              <a:rPr lang="en-US" dirty="0" smtClean="0"/>
              <a:t> di </a:t>
            </a:r>
            <a:r>
              <a:rPr lang="en-US" dirty="0" err="1" smtClean="0"/>
              <a:t>lettura</a:t>
            </a:r>
            <a:r>
              <a:rPr lang="en-US" dirty="0" smtClean="0"/>
              <a:t> e Beam Abort: </a:t>
            </a:r>
          </a:p>
          <a:p>
            <a:pPr marL="810254" lvl="2" indent="0">
              <a:lnSpc>
                <a:spcPct val="50000"/>
              </a:lnSpc>
              <a:buNone/>
            </a:pPr>
            <a:r>
              <a:rPr lang="en-US" dirty="0" err="1" smtClean="0"/>
              <a:t>dosi</a:t>
            </a:r>
            <a:r>
              <a:rPr lang="en-US" dirty="0" smtClean="0"/>
              <a:t> </a:t>
            </a:r>
            <a:r>
              <a:rPr lang="en-US" dirty="0" err="1" smtClean="0"/>
              <a:t>istantanee</a:t>
            </a:r>
            <a:r>
              <a:rPr lang="en-US" dirty="0" smtClean="0"/>
              <a:t> </a:t>
            </a:r>
            <a:r>
              <a:rPr lang="en-US" dirty="0" err="1" smtClean="0"/>
              <a:t>attese</a:t>
            </a:r>
            <a:r>
              <a:rPr lang="en-US" dirty="0" smtClean="0"/>
              <a:t>, </a:t>
            </a:r>
            <a:r>
              <a:rPr lang="en-US" dirty="0" err="1" smtClean="0"/>
              <a:t>sensibilità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</a:t>
            </a:r>
            <a:r>
              <a:rPr lang="en-US" dirty="0" err="1" smtClean="0"/>
              <a:t>misura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correnti</a:t>
            </a:r>
            <a:endParaRPr lang="en-US" dirty="0" smtClean="0"/>
          </a:p>
          <a:p>
            <a:pPr marL="810254" lvl="2" indent="0">
              <a:lnSpc>
                <a:spcPct val="50000"/>
              </a:lnSpc>
              <a:buNone/>
            </a:pPr>
            <a:r>
              <a:rPr lang="en-US" dirty="0" err="1"/>
              <a:t>s</a:t>
            </a:r>
            <a:r>
              <a:rPr lang="en-US" dirty="0" err="1" smtClean="0"/>
              <a:t>oglie</a:t>
            </a:r>
            <a:r>
              <a:rPr lang="en-US" dirty="0" smtClean="0"/>
              <a:t> per Beam Abort, </a:t>
            </a:r>
            <a:r>
              <a:rPr lang="en-US" dirty="0" err="1" smtClean="0"/>
              <a:t>scambio</a:t>
            </a:r>
            <a:r>
              <a:rPr lang="en-US" dirty="0" smtClean="0"/>
              <a:t> di </a:t>
            </a:r>
            <a:r>
              <a:rPr lang="en-US" dirty="0" err="1" smtClean="0"/>
              <a:t>segnali</a:t>
            </a:r>
            <a:r>
              <a:rPr lang="en-US" dirty="0" smtClean="0"/>
              <a:t> con </a:t>
            </a:r>
            <a:r>
              <a:rPr lang="en-US" dirty="0" err="1" smtClean="0"/>
              <a:t>l’acceleratore</a:t>
            </a:r>
            <a:endParaRPr lang="en-US" dirty="0" smtClean="0"/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Disegno</a:t>
            </a:r>
            <a:r>
              <a:rPr lang="en-US" dirty="0" smtClean="0"/>
              <a:t> e </a:t>
            </a:r>
            <a:r>
              <a:rPr lang="en-US" dirty="0" err="1" smtClean="0"/>
              <a:t>realizzazione</a:t>
            </a:r>
            <a:r>
              <a:rPr lang="en-US" dirty="0" smtClean="0"/>
              <a:t> di un primo </a:t>
            </a:r>
            <a:r>
              <a:rPr lang="en-US" dirty="0" err="1" smtClean="0"/>
              <a:t>prototipo</a:t>
            </a:r>
            <a:r>
              <a:rPr lang="en-US" dirty="0" smtClean="0"/>
              <a:t> (</a:t>
            </a:r>
            <a:r>
              <a:rPr lang="en-US" dirty="0" err="1" smtClean="0"/>
              <a:t>collab</a:t>
            </a:r>
            <a:r>
              <a:rPr lang="en-US" dirty="0" smtClean="0"/>
              <a:t>. </a:t>
            </a:r>
            <a:r>
              <a:rPr lang="en-US" dirty="0" err="1" smtClean="0"/>
              <a:t>Elettra</a:t>
            </a:r>
            <a:r>
              <a:rPr lang="en-US" dirty="0" smtClean="0"/>
              <a:t>)</a:t>
            </a:r>
          </a:p>
          <a:p>
            <a:pPr marL="810254" lvl="2" indent="0">
              <a:lnSpc>
                <a:spcPct val="50000"/>
              </a:lnSpc>
              <a:buNone/>
            </a:pPr>
            <a:r>
              <a:rPr lang="en-US" dirty="0" smtClean="0"/>
              <a:t>Modulo (box) per 4 </a:t>
            </a:r>
            <a:r>
              <a:rPr lang="en-US" dirty="0" err="1" smtClean="0"/>
              <a:t>sensori</a:t>
            </a:r>
            <a:r>
              <a:rPr lang="en-US" dirty="0" smtClean="0"/>
              <a:t>:</a:t>
            </a:r>
          </a:p>
          <a:p>
            <a:pPr marL="1121899" lvl="3" indent="0">
              <a:lnSpc>
                <a:spcPct val="50000"/>
              </a:lnSpc>
              <a:buNone/>
            </a:pPr>
            <a:r>
              <a:rPr lang="en-US" dirty="0" smtClean="0"/>
              <a:t>front end, </a:t>
            </a:r>
            <a:r>
              <a:rPr lang="en-US" dirty="0" err="1" smtClean="0"/>
              <a:t>conversione</a:t>
            </a:r>
            <a:r>
              <a:rPr lang="en-US" dirty="0" smtClean="0"/>
              <a:t> A/D, FPGA, </a:t>
            </a:r>
            <a:r>
              <a:rPr lang="en-US" dirty="0" err="1" smtClean="0"/>
              <a:t>memoria</a:t>
            </a:r>
            <a:r>
              <a:rPr lang="en-US" dirty="0" smtClean="0"/>
              <a:t>, </a:t>
            </a:r>
            <a:r>
              <a:rPr lang="en-US" dirty="0" err="1" smtClean="0"/>
              <a:t>interfaccia</a:t>
            </a:r>
            <a:r>
              <a:rPr lang="en-US" dirty="0" smtClean="0"/>
              <a:t> Ethernet</a:t>
            </a:r>
          </a:p>
          <a:p>
            <a:pPr marL="1121899" lvl="3" indent="0">
              <a:lnSpc>
                <a:spcPct val="50000"/>
              </a:lnSpc>
              <a:buNone/>
            </a:pPr>
            <a:r>
              <a:rPr lang="en-US" dirty="0" smtClean="0"/>
              <a:t>HV </a:t>
            </a:r>
            <a:r>
              <a:rPr lang="en-US" dirty="0" err="1" smtClean="0"/>
              <a:t>individuale</a:t>
            </a:r>
            <a:r>
              <a:rPr lang="en-US" dirty="0" smtClean="0"/>
              <a:t> per </a:t>
            </a:r>
            <a:r>
              <a:rPr lang="en-US" dirty="0" err="1" smtClean="0"/>
              <a:t>sensori</a:t>
            </a:r>
            <a:r>
              <a:rPr lang="en-US" dirty="0" smtClean="0"/>
              <a:t> </a:t>
            </a:r>
            <a:r>
              <a:rPr lang="en-US" dirty="0" err="1" smtClean="0"/>
              <a:t>scCVD</a:t>
            </a:r>
            <a:endParaRPr lang="en-US" dirty="0" smtClean="0"/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smtClean="0"/>
              <a:t>Test </a:t>
            </a:r>
            <a:r>
              <a:rPr lang="en-US" dirty="0" err="1" smtClean="0"/>
              <a:t>preliminari</a:t>
            </a:r>
            <a:r>
              <a:rPr lang="en-US" dirty="0" smtClean="0"/>
              <a:t> in </a:t>
            </a:r>
            <a:r>
              <a:rPr lang="en-US" dirty="0" err="1" smtClean="0"/>
              <a:t>laboratorio</a:t>
            </a:r>
            <a:r>
              <a:rPr lang="en-US" dirty="0" smtClean="0"/>
              <a:t> e a KEK (</a:t>
            </a:r>
            <a:r>
              <a:rPr lang="en-US" dirty="0" err="1" smtClean="0"/>
              <a:t>preparazione</a:t>
            </a:r>
            <a:r>
              <a:rPr lang="en-US" dirty="0" smtClean="0"/>
              <a:t> BEAST 1)</a:t>
            </a:r>
            <a:endParaRPr lang="en-US" dirty="0"/>
          </a:p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previste</a:t>
            </a:r>
            <a:r>
              <a:rPr lang="en-US" dirty="0" smtClean="0"/>
              <a:t>, 2016</a:t>
            </a:r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Validazione</a:t>
            </a:r>
            <a:r>
              <a:rPr lang="en-US" dirty="0" smtClean="0"/>
              <a:t> del </a:t>
            </a:r>
            <a:r>
              <a:rPr lang="en-US" dirty="0" err="1" smtClean="0"/>
              <a:t>prototipo</a:t>
            </a:r>
            <a:r>
              <a:rPr lang="en-US" dirty="0" smtClean="0"/>
              <a:t> con 4 </a:t>
            </a:r>
            <a:r>
              <a:rPr lang="en-US" dirty="0" err="1" smtClean="0"/>
              <a:t>sensori</a:t>
            </a:r>
            <a:r>
              <a:rPr lang="en-US" dirty="0" smtClean="0"/>
              <a:t> </a:t>
            </a:r>
            <a:r>
              <a:rPr lang="en-US" dirty="0" err="1" smtClean="0"/>
              <a:t>scCVD</a:t>
            </a:r>
            <a:r>
              <a:rPr lang="en-US" dirty="0" smtClean="0"/>
              <a:t> a KEK (BEAST 1)</a:t>
            </a:r>
          </a:p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Disegno</a:t>
            </a:r>
            <a:r>
              <a:rPr lang="en-US" dirty="0" smtClean="0"/>
              <a:t> finale, </a:t>
            </a:r>
            <a:r>
              <a:rPr lang="en-US" dirty="0" err="1" smtClean="0"/>
              <a:t>inizio</a:t>
            </a:r>
            <a:r>
              <a:rPr lang="en-US" dirty="0" smtClean="0"/>
              <a:t> </a:t>
            </a:r>
            <a:r>
              <a:rPr lang="en-US" dirty="0" err="1" smtClean="0"/>
              <a:t>realizzazione</a:t>
            </a:r>
            <a:r>
              <a:rPr lang="en-US" dirty="0" smtClean="0"/>
              <a:t> 5 moduli (4 </a:t>
            </a:r>
            <a:r>
              <a:rPr lang="en-US" dirty="0" err="1" smtClean="0"/>
              <a:t>ch.</a:t>
            </a:r>
            <a:r>
              <a:rPr lang="en-US" dirty="0" smtClean="0"/>
              <a:t>/mod.) + spare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27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Characterisation</a:t>
            </a:r>
            <a:r>
              <a:rPr lang="en-US" dirty="0" smtClean="0"/>
              <a:t> of </a:t>
            </a:r>
            <a:r>
              <a:rPr lang="en-US" dirty="0" err="1" smtClean="0"/>
              <a:t>scCVD</a:t>
            </a:r>
            <a:r>
              <a:rPr lang="en-US" dirty="0" smtClean="0"/>
              <a:t> sensors -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>
                <a:latin typeface="Calibri"/>
              </a:rPr>
              <a:pPr/>
              <a:t>32</a:t>
            </a:fld>
            <a:endParaRPr lang="en-US" dirty="0"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771" y="1258286"/>
            <a:ext cx="3977796" cy="2282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099" y="3965435"/>
            <a:ext cx="3514205" cy="2664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87649" y="885591"/>
            <a:ext cx="3527327" cy="372696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i="1" dirty="0">
                <a:solidFill>
                  <a:srgbClr val="0000FF"/>
                </a:solidFill>
                <a:latin typeface="Calibri"/>
              </a:rPr>
              <a:t>I-</a:t>
            </a:r>
            <a:r>
              <a:rPr lang="en-US" i="1" dirty="0" smtClean="0">
                <a:solidFill>
                  <a:srgbClr val="0000FF"/>
                </a:solidFill>
                <a:latin typeface="Calibri"/>
              </a:rPr>
              <a:t>V 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with </a:t>
            </a:r>
            <a:r>
              <a:rPr lang="en-US" baseline="30000" dirty="0" smtClean="0">
                <a:solidFill>
                  <a:srgbClr val="0000FF"/>
                </a:solidFill>
                <a:latin typeface="Calibri"/>
              </a:rPr>
              <a:t>90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Sr β source at fixed </a:t>
            </a:r>
            <a:r>
              <a:rPr lang="en-US" i="1" dirty="0" smtClean="0">
                <a:solidFill>
                  <a:srgbClr val="0000FF"/>
                </a:solidFill>
                <a:latin typeface="Calibri"/>
              </a:rPr>
              <a:t>d</a:t>
            </a:r>
            <a:endParaRPr lang="en-US" i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0920" y="3677181"/>
            <a:ext cx="4107539" cy="372696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Current</a:t>
            </a:r>
            <a:r>
              <a:rPr lang="en-US" i="1" dirty="0" smtClean="0">
                <a:solidFill>
                  <a:srgbClr val="0000FF"/>
                </a:solidFill>
                <a:latin typeface="Calibri"/>
              </a:rPr>
              <a:t> I </a:t>
            </a:r>
            <a:r>
              <a:rPr lang="en-US" dirty="0" err="1">
                <a:solidFill>
                  <a:srgbClr val="0000FF"/>
                </a:solidFill>
                <a:latin typeface="Calibri"/>
              </a:rPr>
              <a:t>vs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distance </a:t>
            </a:r>
            <a:r>
              <a:rPr lang="en-US" i="1" dirty="0" smtClean="0">
                <a:solidFill>
                  <a:srgbClr val="0000FF"/>
                </a:solidFill>
                <a:latin typeface="Calibri"/>
              </a:rPr>
              <a:t>d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of </a:t>
            </a:r>
            <a:r>
              <a:rPr lang="en-US" baseline="30000" dirty="0">
                <a:solidFill>
                  <a:srgbClr val="0000FF"/>
                </a:solidFill>
                <a:latin typeface="Calibri"/>
              </a:rPr>
              <a:t>90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Sr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β source 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8" name="Picture 17" descr="PcbPackage2cables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60" t="21434" r="8402" b="34816"/>
          <a:stretch/>
        </p:blipFill>
        <p:spPr>
          <a:xfrm rot="16200000">
            <a:off x="323295" y="2226536"/>
            <a:ext cx="1288452" cy="1081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026" y="1792506"/>
            <a:ext cx="2664213" cy="16748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43" y="4140622"/>
            <a:ext cx="4110983" cy="24982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3154599" y="1972348"/>
            <a:ext cx="443918" cy="372696"/>
          </a:xfrm>
          <a:prstGeom prst="rect">
            <a:avLst/>
          </a:prstGeom>
          <a:noFill/>
        </p:spPr>
        <p:txBody>
          <a:bodyPr wrap="squar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i="1" dirty="0" smtClean="0">
                <a:solidFill>
                  <a:srgbClr val="0000FF"/>
                </a:solidFill>
                <a:latin typeface="Calibri"/>
              </a:rPr>
              <a:t>I </a:t>
            </a:r>
            <a:endParaRPr lang="en-US" i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0108" y="2469689"/>
            <a:ext cx="360486" cy="372597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i="1" dirty="0" smtClean="0">
                <a:solidFill>
                  <a:srgbClr val="0000FF"/>
                </a:solidFill>
                <a:latin typeface="Calibri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4118" y="3741987"/>
            <a:ext cx="3403720" cy="372696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FLUKA simulation, </a:t>
            </a:r>
            <a:r>
              <a:rPr lang="en-US" baseline="30000" dirty="0">
                <a:solidFill>
                  <a:srgbClr val="0000FF"/>
                </a:solidFill>
                <a:latin typeface="Calibri"/>
              </a:rPr>
              <a:t>90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Sr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β source 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2436" y="1024412"/>
            <a:ext cx="1516435" cy="680473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      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alibri"/>
              </a:rPr>
              <a:t>pointlike</a:t>
            </a:r>
            <a:endParaRPr lang="en-US" dirty="0" smtClean="0">
              <a:solidFill>
                <a:srgbClr val="FF0000"/>
              </a:solidFill>
              <a:latin typeface="Calibri"/>
            </a:endParaRP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baseline="30000" dirty="0" smtClean="0">
                <a:solidFill>
                  <a:srgbClr val="FF0000"/>
                </a:solidFill>
                <a:latin typeface="Calibri"/>
              </a:rPr>
              <a:t>90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Sr β source 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2082322" y="1240941"/>
            <a:ext cx="311802" cy="523220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*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1577812" y="1553931"/>
            <a:ext cx="311802" cy="461665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973450" y="1458754"/>
            <a:ext cx="0" cy="73113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708026" y="1458754"/>
            <a:ext cx="484423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515757" y="4311349"/>
            <a:ext cx="1590449" cy="372696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measurement 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53579" y="4799525"/>
            <a:ext cx="1223261" cy="372696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simulation 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6539" y="1024411"/>
            <a:ext cx="4044232" cy="265277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1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4"/>
            <a:ext cx="8534400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Characterisation</a:t>
            </a:r>
            <a:r>
              <a:rPr lang="en-US" dirty="0" smtClean="0"/>
              <a:t> of </a:t>
            </a:r>
            <a:r>
              <a:rPr lang="en-US" dirty="0" err="1" smtClean="0"/>
              <a:t>scCVD</a:t>
            </a:r>
            <a:r>
              <a:rPr lang="en-US" dirty="0" smtClean="0"/>
              <a:t> sensors - 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>
                <a:latin typeface="Calibri"/>
              </a:rPr>
              <a:pPr/>
              <a:t>33</a:t>
            </a:fld>
            <a:endParaRPr lang="en-US" dirty="0"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04" y="4093978"/>
            <a:ext cx="3939606" cy="2525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202" y="1330948"/>
            <a:ext cx="4160144" cy="27004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90750" y="963893"/>
            <a:ext cx="4143732" cy="372696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Charge Collection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Efficiency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from MIPs 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1479" y="3900000"/>
            <a:ext cx="3435154" cy="372696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Carrier mobility,  α source (TCT) 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19" y="3900001"/>
            <a:ext cx="3367639" cy="264637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92" y="963894"/>
            <a:ext cx="3367638" cy="26827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4014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436" y="3825906"/>
            <a:ext cx="4080164" cy="822294"/>
          </a:xfrm>
        </p:spPr>
        <p:txBody>
          <a:bodyPr>
            <a:noAutofit/>
          </a:bodyPr>
          <a:lstStyle/>
          <a:p>
            <a:r>
              <a:rPr lang="en-US" sz="2400" dirty="0"/>
              <a:t>Installed HW at the IP </a:t>
            </a:r>
          </a:p>
        </p:txBody>
      </p:sp>
      <p:pic>
        <p:nvPicPr>
          <p:cNvPr id="7" name="Content Placeholder 6" descr="Screen Shot 2015-09-01 at 16.33.33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47" b="9747"/>
          <a:stretch>
            <a:fillRect/>
          </a:stretch>
        </p:blipFill>
        <p:spPr>
          <a:xfrm>
            <a:off x="59351" y="1019494"/>
            <a:ext cx="5026891" cy="296637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34</a:t>
            </a:fld>
            <a:endParaRPr lang="en-US">
              <a:latin typeface="Calibri"/>
            </a:endParaRPr>
          </a:p>
        </p:txBody>
      </p:sp>
      <p:pic>
        <p:nvPicPr>
          <p:cNvPr id="8" name="Picture 7" descr="Screen Shot 2015-09-01 at 17.01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775" y="1116250"/>
            <a:ext cx="3315714" cy="4279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7283" y="696625"/>
            <a:ext cx="3268894" cy="461665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</a:rPr>
              <a:t>Installed readout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4343401"/>
            <a:ext cx="2394814" cy="2624275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 marL="0" lvl="1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4 diamond sensors directly taped on the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</a:rPr>
              <a:t>beampipe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 in the horizontal plane (close to the PIN diodes) in the same location of phase 2</a:t>
            </a:r>
          </a:p>
          <a:p>
            <a:pPr marL="0" lvl="1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0" name="Picture 9" descr="Screen Shot 2015-09-01 at 16.30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87" y="4082618"/>
            <a:ext cx="1403641" cy="27753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94776" y="5453535"/>
            <a:ext cx="3315714" cy="1498967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ea"/>
              </a:rPr>
              <a:t>Electronic noise (and signal from b-source) measured with:</a:t>
            </a:r>
          </a:p>
          <a:p>
            <a:pPr marL="285348" indent="-285348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ea"/>
              </a:rPr>
              <a:t>AH501 </a:t>
            </a:r>
            <a:r>
              <a:rPr lang="en-US" sz="1800" dirty="0" err="1">
                <a:solidFill>
                  <a:srgbClr val="000000"/>
                </a:solidFill>
                <a:latin typeface="Calibri"/>
                <a:ea typeface="+mn-ea"/>
              </a:rPr>
              <a:t>picoammeter</a:t>
            </a:r>
            <a:endParaRPr lang="en-US" sz="1800" dirty="0">
              <a:solidFill>
                <a:srgbClr val="000000"/>
              </a:solidFill>
              <a:latin typeface="Calibri"/>
              <a:ea typeface="+mn-ea"/>
            </a:endParaRPr>
          </a:p>
          <a:p>
            <a:pPr marL="285348" indent="-285348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ea"/>
              </a:rPr>
              <a:t>CAEN PS 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ea"/>
              </a:rPr>
              <a:t>Noise level as expected!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17" y="92372"/>
            <a:ext cx="8765054" cy="954103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+mn-ea"/>
              </a:rPr>
              <a:t>2. Radiation monitoring installation with diamond sensors</a:t>
            </a: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+mn-ea"/>
              </a:rPr>
              <a:t>in BEAST (Aug. 26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+mn-ea"/>
                <a:sym typeface="Wingdings"/>
              </a:rPr>
              <a:t>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+mn-ea"/>
              </a:rPr>
              <a:t>Sept. 3)</a:t>
            </a:r>
          </a:p>
        </p:txBody>
      </p:sp>
      <p:pic>
        <p:nvPicPr>
          <p:cNvPr id="13" name="Picture 12" descr="Screen Shot 2014-11-19 at 14.52.56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17746" y="4840468"/>
            <a:ext cx="2044511" cy="13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1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999"/>
            <a:ext cx="8610600" cy="583969"/>
          </a:xfrm>
        </p:spPr>
        <p:txBody>
          <a:bodyPr>
            <a:noAutofit/>
          </a:bodyPr>
          <a:lstStyle/>
          <a:p>
            <a:r>
              <a:rPr lang="en-US" sz="3200" dirty="0"/>
              <a:t>2. Readout &amp; Beam Abort: electronics prototype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364989" y="715366"/>
            <a:ext cx="8510797" cy="1676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 err="1"/>
              <a:t>F.Vulpone</a:t>
            </a:r>
            <a:r>
              <a:rPr lang="en-US" sz="2000" i="1" dirty="0"/>
              <a:t>, thesis with </a:t>
            </a:r>
            <a:r>
              <a:rPr lang="en-US" sz="2000" i="1" dirty="0" err="1"/>
              <a:t>G.Cautero</a:t>
            </a:r>
            <a:r>
              <a:rPr lang="en-US" sz="2000" i="1" dirty="0"/>
              <a:t> et al. (</a:t>
            </a:r>
            <a:r>
              <a:rPr lang="en-US" sz="2000" i="1" dirty="0" err="1"/>
              <a:t>Elettra</a:t>
            </a:r>
            <a:r>
              <a:rPr lang="en-US" sz="2000" i="1" dirty="0"/>
              <a:t>): prototype ready of:</a:t>
            </a:r>
          </a:p>
          <a:p>
            <a:pPr marL="0" indent="0">
              <a:buNone/>
            </a:pPr>
            <a:r>
              <a:rPr lang="en-US" sz="2000" dirty="0"/>
              <a:t>Analog front end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picoammeter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transimpedence</a:t>
            </a:r>
            <a:r>
              <a:rPr lang="en-US" sz="2000" dirty="0">
                <a:solidFill>
                  <a:schemeClr val="tx1"/>
                </a:solidFill>
              </a:rPr>
              <a:t> amplifier, ADC 16 bit 130 MHz)</a:t>
            </a:r>
          </a:p>
          <a:p>
            <a:pPr marL="0" indent="0">
              <a:buNone/>
            </a:pPr>
            <a:r>
              <a:rPr lang="en-US" sz="2000" dirty="0"/>
              <a:t>Digital section</a:t>
            </a:r>
            <a:r>
              <a:rPr lang="en-US" sz="2000" dirty="0">
                <a:solidFill>
                  <a:schemeClr val="tx1"/>
                </a:solidFill>
              </a:rPr>
              <a:t>: FPGA (running averages, abort thresholds, </a:t>
            </a:r>
            <a:r>
              <a:rPr lang="en-US" sz="2000" dirty="0" err="1">
                <a:solidFill>
                  <a:schemeClr val="tx1"/>
                </a:solidFill>
              </a:rPr>
              <a:t>timing&amp;control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000" dirty="0"/>
              <a:t>External RAM </a:t>
            </a: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n-US" sz="2000" dirty="0"/>
              <a:t>Ethernet</a:t>
            </a:r>
            <a:r>
              <a:rPr lang="en-US" sz="2000" dirty="0">
                <a:solidFill>
                  <a:schemeClr val="tx1"/>
                </a:solidFill>
              </a:rPr>
              <a:t> interfaces; </a:t>
            </a:r>
            <a:r>
              <a:rPr lang="en-US" sz="2000" dirty="0" err="1"/>
              <a:t>Labview</a:t>
            </a:r>
            <a:r>
              <a:rPr lang="en-US" sz="2000" dirty="0"/>
              <a:t> control &amp; readout </a:t>
            </a:r>
            <a:r>
              <a:rPr lang="en-US" sz="2000" dirty="0">
                <a:solidFill>
                  <a:schemeClr val="tx1"/>
                </a:solidFill>
              </a:rPr>
              <a:t>test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35</a:t>
            </a:fld>
            <a:endParaRPr lang="en-US"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47" y="2683418"/>
            <a:ext cx="4273601" cy="3912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545" y="3188595"/>
            <a:ext cx="3320293" cy="283583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423281" y="4613387"/>
            <a:ext cx="2437913" cy="17519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23281" y="3868797"/>
            <a:ext cx="1810187" cy="215563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33514" y="3299426"/>
            <a:ext cx="3226221" cy="214609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788273" y="4788550"/>
            <a:ext cx="3211623" cy="54017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52633" y="2814810"/>
            <a:ext cx="793006" cy="461665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RAM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19704" y="2806620"/>
            <a:ext cx="1278114" cy="461665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Ethernet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46161" y="6024433"/>
            <a:ext cx="71621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DAC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17445" y="5974604"/>
            <a:ext cx="716212" cy="461665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8000"/>
                </a:solidFill>
                <a:latin typeface="Calibri"/>
              </a:rPr>
              <a:t>ADC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6544" y="2221753"/>
            <a:ext cx="5719234" cy="461665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Ready for first field tests at KEK in October!</a:t>
            </a:r>
          </a:p>
        </p:txBody>
      </p:sp>
    </p:spTree>
    <p:extLst>
      <p:ext uri="{BB962C8B-B14F-4D97-AF65-F5344CB8AC3E}">
        <p14:creationId xmlns:p14="http://schemas.microsoft.com/office/powerpoint/2010/main" val="276870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39BFED3B-E701-7A46-9E74-E3F964011E46}" type="slidenum">
              <a:rPr lang="en-US" smtClean="0">
                <a:latin typeface="Calibri"/>
              </a:rPr>
              <a:pPr>
                <a:buNone/>
              </a:pPr>
              <a:t>36</a:t>
            </a:fld>
            <a:endParaRPr lang="en-US" dirty="0"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24434"/>
            <a:ext cx="9067800" cy="713766"/>
          </a:xfrm>
        </p:spPr>
        <p:txBody>
          <a:bodyPr>
            <a:noAutofit/>
          </a:bodyPr>
          <a:lstStyle/>
          <a:p>
            <a:r>
              <a:rPr lang="en-US" sz="3200" dirty="0"/>
              <a:t>2. Radiation Monitor &amp; Beam Abort – </a:t>
            </a:r>
            <a:r>
              <a:rPr lang="en-US" sz="3200" dirty="0" err="1"/>
              <a:t>Richieste</a:t>
            </a:r>
            <a:r>
              <a:rPr lang="en-US" sz="3200" dirty="0"/>
              <a:t> 2016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889001"/>
            <a:ext cx="8991600" cy="3149600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err="1"/>
              <a:t>Sensori</a:t>
            </a:r>
            <a:endParaRPr lang="en-US" sz="4000" dirty="0"/>
          </a:p>
          <a:p>
            <a:pPr marL="498610" lvl="1" indent="0">
              <a:lnSpc>
                <a:spcPct val="80000"/>
              </a:lnSpc>
              <a:buNone/>
            </a:pPr>
            <a:r>
              <a:rPr lang="en-US" sz="3600" dirty="0" err="1"/>
              <a:t>Apparati</a:t>
            </a:r>
            <a:r>
              <a:rPr lang="en-US" sz="3600" dirty="0"/>
              <a:t>:</a:t>
            </a:r>
          </a:p>
          <a:p>
            <a:pPr marL="810254" lvl="2" indent="0">
              <a:lnSpc>
                <a:spcPct val="80000"/>
              </a:lnSpc>
              <a:buNone/>
            </a:pPr>
            <a:r>
              <a:rPr lang="en-US" sz="2500" dirty="0">
                <a:solidFill>
                  <a:srgbClr val="0000FF"/>
                </a:solidFill>
              </a:rPr>
              <a:t>4 </a:t>
            </a:r>
            <a:r>
              <a:rPr lang="en-US" sz="2500" dirty="0" err="1">
                <a:solidFill>
                  <a:srgbClr val="0000FF"/>
                </a:solidFill>
              </a:rPr>
              <a:t>sensori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scCVD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aggiuntivi</a:t>
            </a:r>
            <a:r>
              <a:rPr lang="en-US" sz="2500" dirty="0">
                <a:solidFill>
                  <a:srgbClr val="0000FF"/>
                </a:solidFill>
              </a:rPr>
              <a:t>, per BEAST 2 (*)	15 </a:t>
            </a:r>
            <a:r>
              <a:rPr lang="en-US" sz="2500" dirty="0" err="1">
                <a:solidFill>
                  <a:srgbClr val="0000FF"/>
                </a:solidFill>
              </a:rPr>
              <a:t>kE</a:t>
            </a:r>
            <a:endParaRPr lang="en-US" sz="2500" dirty="0">
              <a:solidFill>
                <a:srgbClr val="0000FF"/>
              </a:solidFill>
            </a:endParaRPr>
          </a:p>
          <a:p>
            <a:pPr marL="810254" lvl="2" indent="0">
              <a:lnSpc>
                <a:spcPct val="80000"/>
              </a:lnSpc>
              <a:buNone/>
            </a:pPr>
            <a:r>
              <a:rPr lang="en-US" sz="2500" dirty="0"/>
              <a:t>30 </a:t>
            </a:r>
            <a:r>
              <a:rPr lang="en-US" sz="2500" dirty="0" err="1"/>
              <a:t>cavi</a:t>
            </a:r>
            <a:r>
              <a:rPr lang="en-US" sz="2500" dirty="0"/>
              <a:t> coax. 3m						  3 </a:t>
            </a:r>
            <a:r>
              <a:rPr lang="en-US" sz="2500" dirty="0" err="1"/>
              <a:t>kE</a:t>
            </a:r>
            <a:endParaRPr lang="en-US" sz="2500" dirty="0"/>
          </a:p>
          <a:p>
            <a:pPr marL="810254" lvl="2" indent="0">
              <a:lnSpc>
                <a:spcPct val="80000"/>
              </a:lnSpc>
              <a:buNone/>
            </a:pPr>
            <a:r>
              <a:rPr lang="en-US" sz="2500" dirty="0"/>
              <a:t>40 </a:t>
            </a:r>
            <a:r>
              <a:rPr lang="en-US" sz="2500" dirty="0" err="1"/>
              <a:t>cavi</a:t>
            </a:r>
            <a:r>
              <a:rPr lang="en-US" sz="2500" dirty="0"/>
              <a:t> coax. 5m						10 </a:t>
            </a:r>
            <a:r>
              <a:rPr lang="en-US" sz="2500" dirty="0" err="1"/>
              <a:t>kE</a:t>
            </a:r>
            <a:r>
              <a:rPr lang="en-US" sz="2500" dirty="0"/>
              <a:t>	</a:t>
            </a:r>
          </a:p>
          <a:p>
            <a:pPr marL="498610" lvl="1" indent="0">
              <a:lnSpc>
                <a:spcPct val="80000"/>
              </a:lnSpc>
              <a:buNone/>
            </a:pPr>
            <a:r>
              <a:rPr lang="en-US" sz="3600" dirty="0" err="1"/>
              <a:t>Consumi</a:t>
            </a:r>
            <a:r>
              <a:rPr lang="en-US" sz="3600" dirty="0"/>
              <a:t>:</a:t>
            </a:r>
          </a:p>
          <a:p>
            <a:pPr marL="810254" lvl="2" indent="0">
              <a:lnSpc>
                <a:spcPct val="80000"/>
              </a:lnSpc>
              <a:buNone/>
            </a:pPr>
            <a:r>
              <a:rPr lang="en-US" sz="2500" dirty="0"/>
              <a:t>(</a:t>
            </a:r>
            <a:r>
              <a:rPr lang="en-US" sz="2500" dirty="0" err="1"/>
              <a:t>Vedi</a:t>
            </a:r>
            <a:r>
              <a:rPr lang="en-US" sz="2500" dirty="0"/>
              <a:t> </a:t>
            </a:r>
            <a:r>
              <a:rPr lang="en-US" sz="2500" dirty="0" err="1"/>
              <a:t>metabolismo</a:t>
            </a:r>
            <a:r>
              <a:rPr lang="en-US" sz="2500" dirty="0"/>
              <a:t> + 2 </a:t>
            </a:r>
            <a:r>
              <a:rPr lang="en-US" sz="2500" dirty="0" err="1"/>
              <a:t>kE</a:t>
            </a:r>
            <a:r>
              <a:rPr lang="en-US" sz="2500" dirty="0"/>
              <a:t> </a:t>
            </a:r>
            <a:r>
              <a:rPr lang="en-US" sz="2500" dirty="0" err="1"/>
              <a:t>lab.el</a:t>
            </a:r>
            <a:r>
              <a:rPr lang="en-US" sz="2500" dirty="0"/>
              <a:t>., </a:t>
            </a:r>
            <a:r>
              <a:rPr lang="en-US" sz="2500" dirty="0" err="1"/>
              <a:t>officina</a:t>
            </a:r>
            <a:r>
              <a:rPr lang="en-US" sz="2500" dirty="0"/>
              <a:t>)</a:t>
            </a:r>
          </a:p>
          <a:p>
            <a:pPr marL="498610" lvl="1" indent="0">
              <a:lnSpc>
                <a:spcPct val="80000"/>
              </a:lnSpc>
              <a:buNone/>
            </a:pPr>
            <a:r>
              <a:rPr lang="en-US" sz="3600" dirty="0" err="1"/>
              <a:t>Missioni</a:t>
            </a:r>
            <a:r>
              <a:rPr lang="en-US" sz="3600" dirty="0"/>
              <a:t>:</a:t>
            </a:r>
          </a:p>
          <a:p>
            <a:pPr marL="810254" lvl="2" indent="0">
              <a:lnSpc>
                <a:spcPct val="80000"/>
              </a:lnSpc>
              <a:buNone/>
            </a:pPr>
            <a:r>
              <a:rPr lang="en-US" sz="2500" dirty="0"/>
              <a:t>4 </a:t>
            </a:r>
            <a:r>
              <a:rPr lang="en-US" sz="2500" dirty="0" err="1"/>
              <a:t>m.u</a:t>
            </a:r>
            <a:r>
              <a:rPr lang="en-US" sz="2500" dirty="0"/>
              <a:t>. </a:t>
            </a:r>
            <a:r>
              <a:rPr lang="en-US" sz="2500" dirty="0" err="1"/>
              <a:t>partecipazione</a:t>
            </a:r>
            <a:r>
              <a:rPr lang="en-US" sz="2500" dirty="0"/>
              <a:t> BEAST 1 a KEK		24 </a:t>
            </a:r>
            <a:r>
              <a:rPr lang="en-US" sz="2500" dirty="0" err="1"/>
              <a:t>kE</a:t>
            </a:r>
            <a:r>
              <a:rPr lang="en-US" sz="2500" dirty="0"/>
              <a:t>		</a:t>
            </a:r>
          </a:p>
          <a:p>
            <a:pPr marL="810254" lvl="2" indent="0">
              <a:lnSpc>
                <a:spcPct val="80000"/>
              </a:lnSpc>
              <a:buNone/>
            </a:pPr>
            <a:endParaRPr lang="en-US" sz="2500" dirty="0"/>
          </a:p>
          <a:p>
            <a:pPr marL="498610" lvl="1" indent="0">
              <a:lnSpc>
                <a:spcPct val="80000"/>
              </a:lnSpc>
              <a:buNone/>
            </a:pPr>
            <a:r>
              <a:rPr lang="en-US" sz="3200" dirty="0"/>
              <a:t>(*) </a:t>
            </a:r>
            <a:r>
              <a:rPr lang="en-US" sz="3200" dirty="0" err="1"/>
              <a:t>richiesta</a:t>
            </a:r>
            <a:r>
              <a:rPr lang="en-US" sz="3200" dirty="0"/>
              <a:t> </a:t>
            </a:r>
            <a:r>
              <a:rPr lang="en-US" sz="3200" dirty="0" err="1"/>
              <a:t>dalla</a:t>
            </a:r>
            <a:r>
              <a:rPr lang="en-US" sz="3200" dirty="0"/>
              <a:t> </a:t>
            </a:r>
            <a:r>
              <a:rPr lang="en-US" sz="3200" dirty="0" err="1"/>
              <a:t>collaborazione</a:t>
            </a:r>
            <a:r>
              <a:rPr lang="en-US" sz="3200" dirty="0"/>
              <a:t>: non </a:t>
            </a:r>
            <a:r>
              <a:rPr lang="en-US" sz="3200" dirty="0" err="1"/>
              <a:t>riutilizzabili</a:t>
            </a:r>
            <a:endParaRPr lang="en-US" sz="3200" dirty="0"/>
          </a:p>
          <a:p>
            <a:pPr marL="498610" lvl="1" indent="0">
              <a:lnSpc>
                <a:spcPct val="80000"/>
              </a:lnSpc>
              <a:buNone/>
            </a:pPr>
            <a:r>
              <a:rPr lang="en-US" sz="3200" dirty="0"/>
              <a:t>BEAST 2 con 4+4 </a:t>
            </a:r>
            <a:r>
              <a:rPr lang="en-US" sz="3200" dirty="0" err="1"/>
              <a:t>sensori</a:t>
            </a:r>
            <a:r>
              <a:rPr lang="en-US" sz="3200" dirty="0"/>
              <a:t>; </a:t>
            </a:r>
            <a:r>
              <a:rPr lang="en-US" sz="3200" dirty="0" err="1"/>
              <a:t>montaggio</a:t>
            </a:r>
            <a:r>
              <a:rPr lang="en-US" sz="3200" dirty="0"/>
              <a:t> 20 </a:t>
            </a:r>
            <a:r>
              <a:rPr lang="en-US" sz="3200" dirty="0" err="1"/>
              <a:t>sensori</a:t>
            </a:r>
            <a:r>
              <a:rPr lang="en-US" sz="3200" dirty="0"/>
              <a:t> VXD in </a:t>
            </a:r>
            <a:r>
              <a:rPr lang="en-US" sz="3200" dirty="0" err="1"/>
              <a:t>parallelo</a:t>
            </a:r>
            <a:r>
              <a:rPr lang="en-US" sz="3200" dirty="0"/>
              <a:t>		</a:t>
            </a:r>
            <a:r>
              <a:rPr lang="en-US" sz="2600" dirty="0"/>
              <a:t>	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6200" y="4027260"/>
            <a:ext cx="8915400" cy="4202340"/>
          </a:xfrm>
          <a:prstGeom prst="rect">
            <a:avLst/>
          </a:prstGeom>
        </p:spPr>
        <p:txBody>
          <a:bodyPr vert="horz" lIns="91307" tIns="45654" rIns="91307" bIns="45654" rtlCol="0">
            <a:normAutofit/>
          </a:bodyPr>
          <a:lstStyle>
            <a:lvl1pPr marL="342882" indent="-342882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8" indent="-228588" algn="l" defTabSz="45717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8" algn="l" defTabSz="45717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800" dirty="0" err="1"/>
              <a:t>Elettronica</a:t>
            </a:r>
            <a:endParaRPr lang="en-US" sz="2800" dirty="0"/>
          </a:p>
          <a:p>
            <a:pPr marL="498610" lvl="1" indent="0">
              <a:lnSpc>
                <a:spcPct val="70000"/>
              </a:lnSpc>
              <a:buNone/>
            </a:pPr>
            <a:r>
              <a:rPr lang="en-US" sz="2400" dirty="0" err="1"/>
              <a:t>Apparati</a:t>
            </a:r>
            <a:endParaRPr lang="en-US" sz="2400" dirty="0"/>
          </a:p>
          <a:p>
            <a:pPr marL="810254" lvl="2" indent="0">
              <a:lnSpc>
                <a:spcPct val="70000"/>
              </a:lnSpc>
              <a:buNone/>
            </a:pPr>
            <a:r>
              <a:rPr lang="en-US" sz="2000" dirty="0">
                <a:solidFill>
                  <a:srgbClr val="0000FF"/>
                </a:solidFill>
              </a:rPr>
              <a:t>6 moduli </a:t>
            </a:r>
            <a:r>
              <a:rPr lang="en-US" sz="2000" dirty="0" err="1">
                <a:solidFill>
                  <a:srgbClr val="0000FF"/>
                </a:solidFill>
              </a:rPr>
              <a:t>lettura</a:t>
            </a:r>
            <a:r>
              <a:rPr lang="en-US" sz="2000" dirty="0">
                <a:solidFill>
                  <a:srgbClr val="0000FF"/>
                </a:solidFill>
              </a:rPr>
              <a:t> e beam abort, 5.5 </a:t>
            </a:r>
            <a:r>
              <a:rPr lang="en-US" sz="2000" dirty="0" err="1">
                <a:solidFill>
                  <a:srgbClr val="0000FF"/>
                </a:solidFill>
              </a:rPr>
              <a:t>kEuro</a:t>
            </a:r>
            <a:r>
              <a:rPr lang="en-US" sz="2000" dirty="0">
                <a:solidFill>
                  <a:srgbClr val="0000FF"/>
                </a:solidFill>
              </a:rPr>
              <a:t>/modulo (**) 33 </a:t>
            </a:r>
            <a:r>
              <a:rPr lang="en-US" sz="2000" dirty="0" err="1">
                <a:solidFill>
                  <a:srgbClr val="0000FF"/>
                </a:solidFill>
              </a:rPr>
              <a:t>kE</a:t>
            </a:r>
            <a:endParaRPr lang="en-US" sz="2000" dirty="0">
              <a:solidFill>
                <a:srgbClr val="0000FF"/>
              </a:solidFill>
            </a:endParaRPr>
          </a:p>
          <a:p>
            <a:pPr marL="498610" lvl="1" indent="0">
              <a:lnSpc>
                <a:spcPct val="70000"/>
              </a:lnSpc>
              <a:buNone/>
            </a:pPr>
            <a:r>
              <a:rPr lang="en-US" sz="2400" dirty="0" err="1"/>
              <a:t>Missioni</a:t>
            </a:r>
            <a:endParaRPr lang="en-US" sz="2400" dirty="0"/>
          </a:p>
          <a:p>
            <a:pPr marL="810254" lvl="2" indent="0">
              <a:lnSpc>
                <a:spcPct val="70000"/>
              </a:lnSpc>
              <a:buNone/>
            </a:pPr>
            <a:r>
              <a:rPr lang="en-US" sz="2000" dirty="0"/>
              <a:t>1 </a:t>
            </a:r>
            <a:r>
              <a:rPr lang="en-US" sz="2000" dirty="0" err="1"/>
              <a:t>m.u</a:t>
            </a:r>
            <a:r>
              <a:rPr lang="en-US" sz="2000" dirty="0"/>
              <a:t>. (</a:t>
            </a:r>
            <a:r>
              <a:rPr lang="en-US" sz="2000" dirty="0" err="1"/>
              <a:t>tecnologi</a:t>
            </a:r>
            <a:r>
              <a:rPr lang="en-US" sz="2000" dirty="0"/>
              <a:t>, </a:t>
            </a:r>
            <a:r>
              <a:rPr lang="en-US" sz="2000" dirty="0" err="1"/>
              <a:t>Elettra</a:t>
            </a:r>
            <a:r>
              <a:rPr lang="en-US" sz="2000" dirty="0"/>
              <a:t>) per </a:t>
            </a:r>
            <a:r>
              <a:rPr lang="en-US" sz="2000" dirty="0" err="1"/>
              <a:t>messa</a:t>
            </a:r>
            <a:r>
              <a:rPr lang="en-US" sz="2000" dirty="0"/>
              <a:t> a </a:t>
            </a:r>
            <a:r>
              <a:rPr lang="en-US" sz="2000" dirty="0" err="1"/>
              <a:t>punto</a:t>
            </a:r>
            <a:r>
              <a:rPr lang="en-US" sz="2000" dirty="0"/>
              <a:t> a KEK	  6 </a:t>
            </a:r>
            <a:r>
              <a:rPr lang="en-US" sz="2000" dirty="0" err="1"/>
              <a:t>kE</a:t>
            </a:r>
            <a:endParaRPr lang="en-US" sz="2000" dirty="0"/>
          </a:p>
          <a:p>
            <a:pPr marL="810254" lvl="2" indent="0">
              <a:lnSpc>
                <a:spcPct val="70000"/>
              </a:lnSpc>
              <a:buNone/>
            </a:pPr>
            <a:endParaRPr lang="en-US" sz="2000" dirty="0"/>
          </a:p>
          <a:p>
            <a:pPr marL="498610" lvl="1" indent="0">
              <a:lnSpc>
                <a:spcPct val="70000"/>
              </a:lnSpc>
              <a:buNone/>
            </a:pPr>
            <a:r>
              <a:rPr lang="en-US" sz="1800" dirty="0"/>
              <a:t>(**) </a:t>
            </a:r>
            <a:r>
              <a:rPr lang="en-US" sz="1800" dirty="0" err="1"/>
              <a:t>costo</a:t>
            </a:r>
            <a:r>
              <a:rPr lang="en-US" sz="1800" dirty="0"/>
              <a:t> </a:t>
            </a:r>
            <a:r>
              <a:rPr lang="en-US" sz="1800" dirty="0" err="1"/>
              <a:t>effettivo</a:t>
            </a:r>
            <a:r>
              <a:rPr lang="en-US" sz="1800" dirty="0"/>
              <a:t> IVA </a:t>
            </a:r>
            <a:r>
              <a:rPr lang="en-US" sz="1800" dirty="0" err="1"/>
              <a:t>inclusa</a:t>
            </a:r>
            <a:r>
              <a:rPr lang="en-US" sz="1800" dirty="0"/>
              <a:t>, </a:t>
            </a:r>
            <a:r>
              <a:rPr lang="en-US" sz="1800" dirty="0" err="1"/>
              <a:t>dettaglio</a:t>
            </a:r>
            <a:r>
              <a:rPr lang="en-US" sz="1800" dirty="0"/>
              <a:t> </a:t>
            </a:r>
            <a:r>
              <a:rPr lang="en-US" sz="1800" dirty="0" err="1"/>
              <a:t>nella</a:t>
            </a:r>
            <a:r>
              <a:rPr lang="en-US" sz="1800" dirty="0"/>
              <a:t> slide di backup</a:t>
            </a:r>
          </a:p>
          <a:p>
            <a:pPr marL="498610" lvl="1" indent="0">
              <a:lnSpc>
                <a:spcPct val="70000"/>
              </a:lnSpc>
              <a:buNone/>
            </a:pPr>
            <a:r>
              <a:rPr lang="en-US" sz="1800" dirty="0" err="1">
                <a:solidFill>
                  <a:srgbClr val="0000FF"/>
                </a:solidFill>
              </a:rPr>
              <a:t>Aumentato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rispetto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alle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previsioni</a:t>
            </a:r>
            <a:r>
              <a:rPr lang="en-US" sz="1800" dirty="0">
                <a:solidFill>
                  <a:srgbClr val="0000FF"/>
                </a:solidFill>
              </a:rPr>
              <a:t> (~ 3.0 </a:t>
            </a:r>
            <a:r>
              <a:rPr lang="en-US" sz="1800" dirty="0" err="1">
                <a:solidFill>
                  <a:srgbClr val="0000FF"/>
                </a:solidFill>
              </a:rPr>
              <a:t>kE</a:t>
            </a:r>
            <a:r>
              <a:rPr lang="en-US" sz="1800" dirty="0">
                <a:solidFill>
                  <a:srgbClr val="0000FF"/>
                </a:solidFill>
              </a:rPr>
              <a:t>/modulo):FPGA + </a:t>
            </a:r>
            <a:r>
              <a:rPr lang="en-US" sz="1800" dirty="0" err="1">
                <a:solidFill>
                  <a:srgbClr val="0000FF"/>
                </a:solidFill>
              </a:rPr>
              <a:t>potente</a:t>
            </a:r>
            <a:r>
              <a:rPr lang="en-US" sz="1800" dirty="0">
                <a:solidFill>
                  <a:srgbClr val="0000FF"/>
                </a:solidFill>
              </a:rPr>
              <a:t>, HV </a:t>
            </a:r>
            <a:r>
              <a:rPr lang="en-US" sz="1800" dirty="0" err="1">
                <a:solidFill>
                  <a:srgbClr val="0000FF"/>
                </a:solidFill>
              </a:rPr>
              <a:t>individuali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9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67" y="178595"/>
            <a:ext cx="8708468" cy="668244"/>
          </a:xfrm>
        </p:spPr>
        <p:txBody>
          <a:bodyPr/>
          <a:lstStyle/>
          <a:p>
            <a:r>
              <a:rPr lang="en-US" sz="3400" dirty="0"/>
              <a:t>3. Temperature Monitoring &amp; Interlock - NTC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207" y="998732"/>
            <a:ext cx="7898351" cy="4966301"/>
          </a:xfrm>
        </p:spPr>
        <p:txBody>
          <a:bodyPr/>
          <a:lstStyle/>
          <a:p>
            <a:r>
              <a:rPr lang="en-US" dirty="0" err="1" smtClean="0"/>
              <a:t>Attività</a:t>
            </a:r>
            <a:r>
              <a:rPr lang="en-US" dirty="0" smtClean="0"/>
              <a:t> in </a:t>
            </a:r>
            <a:r>
              <a:rPr lang="en-US" dirty="0" err="1" smtClean="0"/>
              <a:t>corso</a:t>
            </a:r>
            <a:r>
              <a:rPr lang="en-US" dirty="0" smtClean="0"/>
              <a:t>, 2015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err="1" smtClean="0"/>
              <a:t>Acquisto</a:t>
            </a:r>
            <a:r>
              <a:rPr lang="en-US" dirty="0" smtClean="0"/>
              <a:t> </a:t>
            </a:r>
            <a:r>
              <a:rPr lang="en-US" dirty="0" err="1" smtClean="0"/>
              <a:t>sensori</a:t>
            </a:r>
            <a:r>
              <a:rPr lang="en-US" dirty="0" smtClean="0"/>
              <a:t> NTC per le </a:t>
            </a:r>
            <a:r>
              <a:rPr lang="en-US" dirty="0" err="1" smtClean="0"/>
              <a:t>basse</a:t>
            </a:r>
            <a:r>
              <a:rPr lang="en-US" dirty="0" smtClean="0"/>
              <a:t> temperature</a:t>
            </a:r>
            <a:r>
              <a:rPr lang="en-US" dirty="0"/>
              <a:t> </a:t>
            </a:r>
            <a:r>
              <a:rPr lang="en-US" dirty="0" smtClean="0"/>
              <a:t>(-30</a:t>
            </a:r>
            <a:r>
              <a:rPr lang="en-US" baseline="30000" dirty="0" smtClean="0"/>
              <a:t>o</a:t>
            </a:r>
            <a:r>
              <a:rPr lang="en-US" dirty="0" smtClean="0"/>
              <a:t>C)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err="1" smtClean="0"/>
              <a:t>Definizione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meccanica</a:t>
            </a:r>
            <a:r>
              <a:rPr lang="en-US" dirty="0" smtClean="0"/>
              <a:t> di </a:t>
            </a:r>
            <a:r>
              <a:rPr lang="en-US" dirty="0" err="1" smtClean="0"/>
              <a:t>supporto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sensori</a:t>
            </a:r>
            <a:r>
              <a:rPr lang="en-US" dirty="0" smtClean="0"/>
              <a:t> (</a:t>
            </a:r>
            <a:r>
              <a:rPr lang="en-US" i="1" dirty="0" err="1" smtClean="0"/>
              <a:t>fatto</a:t>
            </a:r>
            <a:r>
              <a:rPr lang="en-US" dirty="0" smtClean="0"/>
              <a:t>), </a:t>
            </a:r>
            <a:endParaRPr lang="en-US" dirty="0"/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err="1"/>
              <a:t>S</a:t>
            </a:r>
            <a:r>
              <a:rPr lang="en-US" dirty="0" err="1" smtClean="0"/>
              <a:t>istema</a:t>
            </a:r>
            <a:r>
              <a:rPr lang="en-US" dirty="0" smtClean="0"/>
              <a:t> di </a:t>
            </a:r>
            <a:r>
              <a:rPr lang="en-US" dirty="0" err="1" smtClean="0"/>
              <a:t>lettura</a:t>
            </a:r>
            <a:r>
              <a:rPr lang="en-US" dirty="0" smtClean="0"/>
              <a:t> e interlock </a:t>
            </a:r>
            <a:r>
              <a:rPr lang="en-US" dirty="0" err="1" smtClean="0"/>
              <a:t>basato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ELMB (</a:t>
            </a:r>
            <a:r>
              <a:rPr lang="en-US" i="1" dirty="0" err="1" smtClean="0"/>
              <a:t>completato</a:t>
            </a:r>
            <a:r>
              <a:rPr lang="en-US" dirty="0" smtClean="0"/>
              <a:t>)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smtClean="0"/>
              <a:t>Test al thermal mock-up di DESY (</a:t>
            </a:r>
            <a:r>
              <a:rPr lang="en-US" i="1" dirty="0" smtClean="0"/>
              <a:t>da fare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previste</a:t>
            </a:r>
            <a:r>
              <a:rPr lang="en-US" dirty="0" smtClean="0"/>
              <a:t>, 2016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err="1" smtClean="0"/>
              <a:t>Realizzazione</a:t>
            </a:r>
            <a:r>
              <a:rPr lang="en-US" dirty="0" smtClean="0"/>
              <a:t> </a:t>
            </a:r>
            <a:r>
              <a:rPr lang="en-US" dirty="0" err="1" smtClean="0"/>
              <a:t>meccanica</a:t>
            </a:r>
            <a:r>
              <a:rPr lang="en-US" dirty="0" smtClean="0"/>
              <a:t> </a:t>
            </a:r>
            <a:r>
              <a:rPr lang="en-US" dirty="0" err="1" smtClean="0"/>
              <a:t>supporto</a:t>
            </a:r>
            <a:r>
              <a:rPr lang="en-US" dirty="0" smtClean="0"/>
              <a:t> </a:t>
            </a:r>
            <a:r>
              <a:rPr lang="en-US" dirty="0" err="1" smtClean="0"/>
              <a:t>sensori</a:t>
            </a:r>
            <a:r>
              <a:rPr lang="en-US" dirty="0" smtClean="0"/>
              <a:t> e </a:t>
            </a:r>
            <a:r>
              <a:rPr lang="en-US" dirty="0" err="1" smtClean="0"/>
              <a:t>cablaggi</a:t>
            </a:r>
            <a:endParaRPr lang="en-US" dirty="0" smtClean="0"/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err="1" smtClean="0"/>
              <a:t>Installazione</a:t>
            </a:r>
            <a:r>
              <a:rPr lang="en-US" dirty="0" smtClean="0"/>
              <a:t> e test </a:t>
            </a:r>
            <a:r>
              <a:rPr lang="en-US" dirty="0" err="1" smtClean="0"/>
              <a:t>durante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montaggi</a:t>
            </a:r>
            <a:r>
              <a:rPr lang="en-US" dirty="0" smtClean="0"/>
              <a:t> VXD a KEK (Apr. – </a:t>
            </a:r>
            <a:r>
              <a:rPr lang="en-US" dirty="0" err="1" smtClean="0"/>
              <a:t>Dic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8590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233" y="-152399"/>
            <a:ext cx="8151531" cy="668244"/>
          </a:xfrm>
        </p:spPr>
        <p:txBody>
          <a:bodyPr/>
          <a:lstStyle/>
          <a:p>
            <a:r>
              <a:rPr lang="en-US" sz="3200" dirty="0"/>
              <a:t>Temperature Monitoring &amp; Interlock - NTC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38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2" y="457200"/>
            <a:ext cx="4601643" cy="3276600"/>
          </a:xfrm>
          <a:prstGeom prst="rect">
            <a:avLst/>
          </a:prstGeom>
        </p:spPr>
      </p:pic>
      <p:pic>
        <p:nvPicPr>
          <p:cNvPr id="8" name="Picture 7" descr="Screen Shot 2015-06-14 at 22.28.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1" y="604329"/>
            <a:ext cx="2743200" cy="1529272"/>
          </a:xfrm>
          <a:prstGeom prst="rect">
            <a:avLst/>
          </a:prstGeom>
        </p:spPr>
      </p:pic>
      <p:pic>
        <p:nvPicPr>
          <p:cNvPr id="9" name="Content Placeholder 6" descr="Screen Shot 2015-06-14 at 22.27.2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5" b="1375"/>
          <a:stretch>
            <a:fillRect/>
          </a:stretch>
        </p:blipFill>
        <p:spPr>
          <a:xfrm>
            <a:off x="5943601" y="2133625"/>
            <a:ext cx="2743200" cy="1618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62400"/>
            <a:ext cx="4495800" cy="289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000" y="3794156"/>
            <a:ext cx="3556000" cy="30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08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67" y="178595"/>
            <a:ext cx="8708468" cy="668244"/>
          </a:xfrm>
        </p:spPr>
        <p:txBody>
          <a:bodyPr/>
          <a:lstStyle/>
          <a:p>
            <a:r>
              <a:rPr lang="en-US" sz="3400" dirty="0"/>
              <a:t>3. Temperature Monitoring – FBG/FOS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207" y="998732"/>
            <a:ext cx="7847720" cy="4966301"/>
          </a:xfrm>
        </p:spPr>
        <p:txBody>
          <a:bodyPr/>
          <a:lstStyle/>
          <a:p>
            <a:r>
              <a:rPr lang="en-US" dirty="0" err="1" smtClean="0"/>
              <a:t>Attività</a:t>
            </a:r>
            <a:r>
              <a:rPr lang="en-US" dirty="0" smtClean="0"/>
              <a:t> in </a:t>
            </a:r>
            <a:r>
              <a:rPr lang="en-US" dirty="0" err="1" smtClean="0"/>
              <a:t>corso</a:t>
            </a:r>
            <a:r>
              <a:rPr lang="en-US" dirty="0" smtClean="0"/>
              <a:t>, 2015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smtClean="0"/>
              <a:t>Test di </a:t>
            </a:r>
            <a:r>
              <a:rPr lang="en-US" dirty="0" err="1" smtClean="0"/>
              <a:t>prototipi</a:t>
            </a:r>
            <a:r>
              <a:rPr lang="en-US" dirty="0" smtClean="0"/>
              <a:t> (</a:t>
            </a:r>
            <a:r>
              <a:rPr lang="en-US" dirty="0" err="1" smtClean="0"/>
              <a:t>diverso</a:t>
            </a:r>
            <a:r>
              <a:rPr lang="en-US" dirty="0" smtClean="0"/>
              <a:t> </a:t>
            </a:r>
            <a:r>
              <a:rPr lang="en-US" dirty="0" err="1" smtClean="0"/>
              <a:t>numero</a:t>
            </a:r>
            <a:r>
              <a:rPr lang="en-US" dirty="0" smtClean="0"/>
              <a:t> di </a:t>
            </a:r>
            <a:r>
              <a:rPr lang="en-US" dirty="0" err="1" smtClean="0"/>
              <a:t>sensori</a:t>
            </a:r>
            <a:r>
              <a:rPr lang="en-US" dirty="0" smtClean="0"/>
              <a:t>, </a:t>
            </a:r>
            <a:r>
              <a:rPr lang="en-US" dirty="0" err="1" smtClean="0"/>
              <a:t>diversi</a:t>
            </a:r>
            <a:r>
              <a:rPr lang="en-US" dirty="0" smtClean="0"/>
              <a:t> </a:t>
            </a:r>
            <a:r>
              <a:rPr lang="en-US" dirty="0" err="1" smtClean="0"/>
              <a:t>fornitori</a:t>
            </a:r>
            <a:r>
              <a:rPr lang="en-US" dirty="0" smtClean="0"/>
              <a:t>)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err="1" smtClean="0"/>
              <a:t>Messa</a:t>
            </a:r>
            <a:r>
              <a:rPr lang="en-US" dirty="0" smtClean="0"/>
              <a:t> a </a:t>
            </a:r>
            <a:r>
              <a:rPr lang="en-US" dirty="0" err="1" smtClean="0"/>
              <a:t>punto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procedure di </a:t>
            </a:r>
            <a:r>
              <a:rPr lang="en-US" dirty="0" err="1" smtClean="0"/>
              <a:t>calibrazione</a:t>
            </a:r>
            <a:r>
              <a:rPr lang="en-US" dirty="0" smtClean="0"/>
              <a:t>, camera </a:t>
            </a:r>
            <a:r>
              <a:rPr lang="en-US" dirty="0" err="1" smtClean="0"/>
              <a:t>climatica</a:t>
            </a:r>
            <a:endParaRPr lang="en-US" dirty="0" smtClean="0"/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err="1" smtClean="0"/>
              <a:t>Acquisto</a:t>
            </a:r>
            <a:r>
              <a:rPr lang="en-US" dirty="0" smtClean="0"/>
              <a:t> </a:t>
            </a:r>
            <a:r>
              <a:rPr lang="en-US" dirty="0" err="1" smtClean="0"/>
              <a:t>fibre</a:t>
            </a:r>
            <a:r>
              <a:rPr lang="en-US" dirty="0" smtClean="0"/>
              <a:t> con </a:t>
            </a:r>
            <a:r>
              <a:rPr lang="en-US" dirty="0" err="1" smtClean="0"/>
              <a:t>sensori</a:t>
            </a:r>
            <a:r>
              <a:rPr lang="en-US" dirty="0" smtClean="0"/>
              <a:t> </a:t>
            </a:r>
            <a:r>
              <a:rPr lang="en-US" dirty="0" err="1" smtClean="0"/>
              <a:t>finali</a:t>
            </a:r>
            <a:r>
              <a:rPr lang="en-US" dirty="0" smtClean="0"/>
              <a:t>, </a:t>
            </a:r>
            <a:r>
              <a:rPr lang="en-US" dirty="0" err="1" smtClean="0"/>
              <a:t>connettori</a:t>
            </a:r>
            <a:r>
              <a:rPr lang="en-US" dirty="0" smtClean="0"/>
              <a:t>, </a:t>
            </a:r>
            <a:r>
              <a:rPr lang="en-US" dirty="0" err="1" smtClean="0"/>
              <a:t>accoppiatori</a:t>
            </a:r>
            <a:endParaRPr lang="en-US" dirty="0"/>
          </a:p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previste</a:t>
            </a:r>
            <a:r>
              <a:rPr lang="en-US" dirty="0" smtClean="0"/>
              <a:t>, 2016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err="1" smtClean="0"/>
              <a:t>Calibrazione</a:t>
            </a:r>
            <a:r>
              <a:rPr lang="en-US" dirty="0" smtClean="0"/>
              <a:t> e </a:t>
            </a:r>
            <a:r>
              <a:rPr lang="en-US" dirty="0" err="1" smtClean="0"/>
              <a:t>preparazione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fibre</a:t>
            </a:r>
            <a:r>
              <a:rPr lang="en-US" dirty="0" smtClean="0"/>
              <a:t> in </a:t>
            </a:r>
            <a:r>
              <a:rPr lang="en-US" dirty="0" err="1" smtClean="0"/>
              <a:t>sede</a:t>
            </a:r>
            <a:endParaRPr lang="en-US" dirty="0" smtClean="0"/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err="1" smtClean="0"/>
              <a:t>Installazione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fibre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ladder SVD a KEK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dirty="0" smtClean="0"/>
              <a:t>Test a KEK prima/</a:t>
            </a:r>
            <a:r>
              <a:rPr lang="en-US" dirty="0" err="1" smtClean="0"/>
              <a:t>dopo</a:t>
            </a:r>
            <a:r>
              <a:rPr lang="en-US" dirty="0" smtClean="0"/>
              <a:t> </a:t>
            </a:r>
            <a:r>
              <a:rPr lang="en-US" dirty="0" err="1" smtClean="0"/>
              <a:t>l’inserzione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ladder</a:t>
            </a:r>
            <a:endParaRPr lang="en-US" dirty="0"/>
          </a:p>
          <a:p>
            <a:pPr marL="18701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1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Origami Chip-on-Sensor Concept</a:t>
            </a: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446088" y="1628800"/>
            <a:ext cx="46299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7" tIns="45654" rIns="91307" bIns="45654">
            <a:prstTxWarp prst="textNoShape">
              <a:avLst/>
            </a:prstTxWarp>
          </a:bodyPr>
          <a:lstStyle/>
          <a:p>
            <a:pPr marL="342415" indent="-342415">
              <a:spcBef>
                <a:spcPct val="20000"/>
              </a:spcBef>
            </a:pPr>
            <a:r>
              <a:rPr lang="en-US" b="1" dirty="0">
                <a:solidFill>
                  <a:srgbClr val="0061A0"/>
                </a:solidFill>
              </a:rPr>
              <a:t>Chip-on-sensor</a:t>
            </a:r>
            <a:r>
              <a:rPr lang="en-US" dirty="0">
                <a:solidFill>
                  <a:srgbClr val="0061A0"/>
                </a:solidFill>
              </a:rPr>
              <a:t> concept for </a:t>
            </a:r>
            <a:r>
              <a:rPr lang="en-US" b="1" dirty="0">
                <a:solidFill>
                  <a:srgbClr val="0061A0"/>
                </a:solidFill>
              </a:rPr>
              <a:t>double-sided readout</a:t>
            </a:r>
          </a:p>
          <a:p>
            <a:pPr marL="342415" indent="-342415">
              <a:spcBef>
                <a:spcPct val="20000"/>
              </a:spcBef>
            </a:pPr>
            <a:r>
              <a:rPr lang="en-US" b="1" dirty="0">
                <a:solidFill>
                  <a:srgbClr val="0061A0"/>
                </a:solidFill>
              </a:rPr>
              <a:t>Flex fan-out</a:t>
            </a:r>
            <a:r>
              <a:rPr lang="en-US" dirty="0">
                <a:solidFill>
                  <a:srgbClr val="0061A0"/>
                </a:solidFill>
              </a:rPr>
              <a:t> pieces </a:t>
            </a:r>
            <a:r>
              <a:rPr lang="en-US" b="1" dirty="0">
                <a:solidFill>
                  <a:srgbClr val="0061A0"/>
                </a:solidFill>
              </a:rPr>
              <a:t>wrapped</a:t>
            </a:r>
            <a:r>
              <a:rPr lang="en-US" dirty="0">
                <a:solidFill>
                  <a:srgbClr val="0061A0"/>
                </a:solidFill>
              </a:rPr>
              <a:t> to opposite side (hence “Origami“)</a:t>
            </a:r>
          </a:p>
          <a:p>
            <a:pPr marL="342415" indent="-342415">
              <a:spcBef>
                <a:spcPct val="20000"/>
              </a:spcBef>
            </a:pPr>
            <a:r>
              <a:rPr lang="en-US" dirty="0">
                <a:solidFill>
                  <a:srgbClr val="0061A0"/>
                </a:solidFill>
              </a:rPr>
              <a:t>All chips aligned on one side </a:t>
            </a:r>
            <a:r>
              <a:rPr lang="en-US" dirty="0">
                <a:solidFill>
                  <a:srgbClr val="0061A0"/>
                </a:solidFill>
                <a:sym typeface="Symbol" charset="2"/>
              </a:rPr>
              <a:t> </a:t>
            </a:r>
            <a:r>
              <a:rPr lang="en-US" b="1" dirty="0">
                <a:solidFill>
                  <a:srgbClr val="0061A0"/>
                </a:solidFill>
              </a:rPr>
              <a:t>single cooling pipe</a:t>
            </a:r>
          </a:p>
        </p:txBody>
      </p:sp>
      <p:pic>
        <p:nvPicPr>
          <p:cNvPr id="17" name="図 126" descr="IMG_189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1295" y="3891131"/>
            <a:ext cx="3499561" cy="2200302"/>
          </a:xfrm>
          <a:prstGeom prst="rect">
            <a:avLst/>
          </a:prstGeom>
        </p:spPr>
      </p:pic>
      <p:sp>
        <p:nvSpPr>
          <p:cNvPr id="18" name="テキスト ボックス 127"/>
          <p:cNvSpPr txBox="1"/>
          <p:nvPr/>
        </p:nvSpPr>
        <p:spPr>
          <a:xfrm>
            <a:off x="7298556" y="5661739"/>
            <a:ext cx="992569" cy="374457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r>
              <a:rPr kumimoji="1" lang="en-US" altLang="ja-JP" dirty="0" smtClean="0"/>
              <a:t>DSSD</a:t>
            </a:r>
            <a:endParaRPr kumimoji="1" lang="ja-JP" altLang="en-US" dirty="0"/>
          </a:p>
        </p:txBody>
      </p:sp>
      <p:cxnSp>
        <p:nvCxnSpPr>
          <p:cNvPr id="19" name="直線矢印コネクタ 128"/>
          <p:cNvCxnSpPr>
            <a:stCxn id="18" idx="0"/>
          </p:cNvCxnSpPr>
          <p:nvPr/>
        </p:nvCxnSpPr>
        <p:spPr>
          <a:xfrm flipH="1" flipV="1">
            <a:off x="7742739" y="5402712"/>
            <a:ext cx="52102" cy="259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30"/>
          <p:cNvSpPr txBox="1"/>
          <p:nvPr/>
        </p:nvSpPr>
        <p:spPr>
          <a:xfrm>
            <a:off x="6172228" y="5661712"/>
            <a:ext cx="2578627" cy="1236236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 algn="r">
              <a:buNone/>
            </a:pPr>
            <a:endParaRPr lang="en-US" altLang="ja-JP" dirty="0" smtClean="0"/>
          </a:p>
          <a:p>
            <a:pPr algn="r">
              <a:buNone/>
            </a:pPr>
            <a:r>
              <a:rPr lang="en-US" altLang="ja-JP" dirty="0" err="1" smtClean="0"/>
              <a:t>Airex</a:t>
            </a:r>
            <a:endParaRPr lang="en-US" altLang="ja-JP" dirty="0" smtClean="0"/>
          </a:p>
          <a:p>
            <a:pPr algn="r"/>
            <a:endParaRPr kumimoji="1" lang="ja-JP" altLang="en-US" dirty="0"/>
          </a:p>
        </p:txBody>
      </p:sp>
      <p:cxnSp>
        <p:nvCxnSpPr>
          <p:cNvPr id="21" name="直線矢印コネクタ 131"/>
          <p:cNvCxnSpPr/>
          <p:nvPr/>
        </p:nvCxnSpPr>
        <p:spPr>
          <a:xfrm flipV="1">
            <a:off x="8378675" y="5277854"/>
            <a:ext cx="0" cy="462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133"/>
          <p:cNvSpPr txBox="1"/>
          <p:nvPr/>
        </p:nvSpPr>
        <p:spPr>
          <a:xfrm>
            <a:off x="5718331" y="4739358"/>
            <a:ext cx="1787659" cy="374457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Bonding wire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3" name="直線矢印コネクタ 134"/>
          <p:cNvCxnSpPr>
            <a:stCxn id="22" idx="3"/>
          </p:cNvCxnSpPr>
          <p:nvPr/>
        </p:nvCxnSpPr>
        <p:spPr>
          <a:xfrm>
            <a:off x="7506017" y="4926587"/>
            <a:ext cx="474163" cy="18210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135"/>
          <p:cNvSpPr txBox="1"/>
          <p:nvPr/>
        </p:nvSpPr>
        <p:spPr>
          <a:xfrm>
            <a:off x="5930430" y="3881899"/>
            <a:ext cx="1069513" cy="374457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APV25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5" name="直線矢印コネクタ 136"/>
          <p:cNvCxnSpPr>
            <a:stCxn id="24" idx="3"/>
          </p:cNvCxnSpPr>
          <p:nvPr/>
        </p:nvCxnSpPr>
        <p:spPr>
          <a:xfrm>
            <a:off x="6999943" y="4069128"/>
            <a:ext cx="1131" cy="18210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138"/>
          <p:cNvCxnSpPr>
            <a:stCxn id="22" idx="3"/>
          </p:cNvCxnSpPr>
          <p:nvPr/>
        </p:nvCxnSpPr>
        <p:spPr>
          <a:xfrm flipV="1">
            <a:off x="7506017" y="4694192"/>
            <a:ext cx="8589" cy="23239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125" descr="IMG_189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267" y="1937684"/>
            <a:ext cx="3413977" cy="13884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78"/>
            <a:ext cx="304800" cy="3651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>
                <a:buNone/>
              </a:pPr>
              <a:t>4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73" y="3811095"/>
            <a:ext cx="3516358" cy="259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915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85" y="124434"/>
            <a:ext cx="8890615" cy="73579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3. Temperature: optical Fiber Bragg Grating sensors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5579390" y="1277492"/>
            <a:ext cx="2600692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885916" y="1375766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538150" y="1277519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99689" y="1375766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941573" y="1233357"/>
            <a:ext cx="357943" cy="7622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099689" y="1528166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99663" y="1680566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99689" y="1832966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96937" y="1607416"/>
            <a:ext cx="443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907036" y="153182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93116" y="1684227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879197" y="183662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95516" y="2049499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896716" y="22018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97917" y="267177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099663" y="2050719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314649" y="1375766"/>
            <a:ext cx="6187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315822" y="1528167"/>
            <a:ext cx="6175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317021" y="1680566"/>
            <a:ext cx="6163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318249" y="1834186"/>
            <a:ext cx="615117" cy="36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100861" y="2203118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02062" y="2672996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5-Point Star 46"/>
          <p:cNvSpPr/>
          <p:nvPr/>
        </p:nvSpPr>
        <p:spPr>
          <a:xfrm flipH="1">
            <a:off x="7856190" y="124092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5-Point Star 47"/>
          <p:cNvSpPr/>
          <p:nvPr/>
        </p:nvSpPr>
        <p:spPr>
          <a:xfrm flipH="1">
            <a:off x="6977677" y="123970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5-Point Star 48"/>
          <p:cNvSpPr/>
          <p:nvPr/>
        </p:nvSpPr>
        <p:spPr>
          <a:xfrm flipH="1">
            <a:off x="6248362" y="1273887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-Point Star 50"/>
          <p:cNvSpPr/>
          <p:nvPr/>
        </p:nvSpPr>
        <p:spPr>
          <a:xfrm flipH="1">
            <a:off x="5219002" y="1227034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49152" y="1870522"/>
            <a:ext cx="2496246" cy="707886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Layer 6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: 16 ladders</a:t>
            </a: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16 fibers x 7 (+1) FBGs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82305" y="889572"/>
            <a:ext cx="880344" cy="400110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DOCKs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63557" y="516709"/>
            <a:ext cx="1594181" cy="707886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(4x1)couplers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 rot="5400000">
            <a:off x="3151701" y="2197480"/>
            <a:ext cx="361748" cy="400110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56" name="TextBox 55"/>
          <p:cNvSpPr txBox="1"/>
          <p:nvPr/>
        </p:nvSpPr>
        <p:spPr>
          <a:xfrm rot="5400000">
            <a:off x="4226421" y="2198700"/>
            <a:ext cx="361748" cy="400110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887854" y="3002163"/>
            <a:ext cx="2308548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3902236" y="3100438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554470" y="3002191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3116009" y="3100438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116009" y="3252838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115981" y="3405238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116009" y="3557638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3923356" y="32564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909437" y="3408899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895516" y="35612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911836" y="3774171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913037" y="39265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914236" y="439644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115981" y="3775391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3117182" y="3927790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3118383" y="4397668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5-Point Star 78"/>
          <p:cNvSpPr/>
          <p:nvPr/>
        </p:nvSpPr>
        <p:spPr>
          <a:xfrm flipH="1">
            <a:off x="7848682" y="2962776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5-Point Star 79"/>
          <p:cNvSpPr/>
          <p:nvPr/>
        </p:nvSpPr>
        <p:spPr>
          <a:xfrm flipH="1">
            <a:off x="7033402" y="2963996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5-Point Star 80"/>
          <p:cNvSpPr/>
          <p:nvPr/>
        </p:nvSpPr>
        <p:spPr>
          <a:xfrm flipH="1">
            <a:off x="6114169" y="2965224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5-Point Star 82"/>
          <p:cNvSpPr/>
          <p:nvPr/>
        </p:nvSpPr>
        <p:spPr>
          <a:xfrm flipH="1">
            <a:off x="5235322" y="2951706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565473" y="3595194"/>
            <a:ext cx="2496246" cy="707886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Layer 5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: 12 ladders</a:t>
            </a: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12 fibers x 5 (+1) FBGs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TextBox 85"/>
          <p:cNvSpPr txBox="1"/>
          <p:nvPr/>
        </p:nvSpPr>
        <p:spPr>
          <a:xfrm rot="5400000">
            <a:off x="3168021" y="3922151"/>
            <a:ext cx="361748" cy="400110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87" name="TextBox 86"/>
          <p:cNvSpPr txBox="1"/>
          <p:nvPr/>
        </p:nvSpPr>
        <p:spPr>
          <a:xfrm rot="5400000">
            <a:off x="4242741" y="3923372"/>
            <a:ext cx="361748" cy="400110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123626" y="4726835"/>
            <a:ext cx="2089123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3918556" y="4825110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3570791" y="4726863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3132329" y="4825110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3132329" y="4977510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3132302" y="5129910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132329" y="5282310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39677" y="4981171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3925756" y="51335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3911836" y="52859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928157" y="5498842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3929356" y="5651242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3930556" y="612112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3132302" y="5500062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3133503" y="5652462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3134701" y="6122340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5-Point Star 109"/>
          <p:cNvSpPr/>
          <p:nvPr/>
        </p:nvSpPr>
        <p:spPr>
          <a:xfrm flipH="1">
            <a:off x="7623082" y="4700958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5-Point Star 110"/>
          <p:cNvSpPr/>
          <p:nvPr/>
        </p:nvSpPr>
        <p:spPr>
          <a:xfrm flipH="1">
            <a:off x="6302410" y="4712361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5-Point Star 113"/>
          <p:cNvSpPr/>
          <p:nvPr/>
        </p:nvSpPr>
        <p:spPr>
          <a:xfrm flipH="1">
            <a:off x="5251632" y="4676378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581792" y="5319867"/>
            <a:ext cx="2496246" cy="707886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Layer 4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: 10 ladders</a:t>
            </a: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10 fibers x 3 (+1) FBGs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 rot="5400000">
            <a:off x="3184341" y="5646823"/>
            <a:ext cx="361748" cy="400110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118" name="TextBox 117"/>
          <p:cNvSpPr txBox="1"/>
          <p:nvPr/>
        </p:nvSpPr>
        <p:spPr>
          <a:xfrm rot="5400000">
            <a:off x="4259061" y="5648043"/>
            <a:ext cx="361748" cy="400110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942774" y="4696599"/>
            <a:ext cx="357943" cy="7622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>
            <a:off x="1498137" y="5070658"/>
            <a:ext cx="443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2315849" y="4839009"/>
            <a:ext cx="6187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2317022" y="4991408"/>
            <a:ext cx="6175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2318222" y="5143808"/>
            <a:ext cx="6163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2319449" y="5297428"/>
            <a:ext cx="615117" cy="36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457202" y="2942911"/>
            <a:ext cx="694396" cy="93830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>
            <a:off x="1166669" y="3786848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152749" y="3047286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38830" y="3169450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1140029" y="3291614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1498109" y="1608636"/>
            <a:ext cx="0" cy="1438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1496909" y="3774170"/>
            <a:ext cx="2400" cy="12850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1709886" y="2022923"/>
            <a:ext cx="1255547" cy="707886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Layer 6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4 couplers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727408" y="3398362"/>
            <a:ext cx="1255547" cy="707886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Layer 5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couplers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723028" y="5463722"/>
            <a:ext cx="1255547" cy="707886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Layer 4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couplers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6982" y="2497690"/>
            <a:ext cx="1467058" cy="400105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Interrogator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77213" y="3969469"/>
            <a:ext cx="1365503" cy="400110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(16 inputs)</a:t>
            </a:r>
          </a:p>
        </p:txBody>
      </p:sp>
      <p:sp>
        <p:nvSpPr>
          <p:cNvPr id="141" name="TextBox 140"/>
          <p:cNvSpPr txBox="1"/>
          <p:nvPr/>
        </p:nvSpPr>
        <p:spPr>
          <a:xfrm rot="5400000">
            <a:off x="1172535" y="3415991"/>
            <a:ext cx="361748" cy="400110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1150127" y="3415930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5-Point Star 103"/>
          <p:cNvSpPr/>
          <p:nvPr/>
        </p:nvSpPr>
        <p:spPr>
          <a:xfrm flipH="1">
            <a:off x="5753689" y="1259698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5-Point Star 104"/>
          <p:cNvSpPr/>
          <p:nvPr/>
        </p:nvSpPr>
        <p:spPr>
          <a:xfrm flipH="1">
            <a:off x="6516747" y="1260918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5-Point Star 105"/>
          <p:cNvSpPr/>
          <p:nvPr/>
        </p:nvSpPr>
        <p:spPr>
          <a:xfrm flipH="1">
            <a:off x="7236247" y="1246867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5-Point Star 106"/>
          <p:cNvSpPr/>
          <p:nvPr/>
        </p:nvSpPr>
        <p:spPr>
          <a:xfrm flipH="1">
            <a:off x="7632178" y="1251614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" name="5-Point Star 111"/>
          <p:cNvSpPr/>
          <p:nvPr/>
        </p:nvSpPr>
        <p:spPr>
          <a:xfrm flipH="1">
            <a:off x="6785132" y="296682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5-Point Star 112"/>
          <p:cNvSpPr/>
          <p:nvPr/>
        </p:nvSpPr>
        <p:spPr>
          <a:xfrm flipH="1">
            <a:off x="7632178" y="296526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" name="5-Point Star 115"/>
          <p:cNvSpPr/>
          <p:nvPr/>
        </p:nvSpPr>
        <p:spPr>
          <a:xfrm flipH="1">
            <a:off x="7869702" y="4699815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40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77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 FBG (FOS): tests and calibrations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41</a:t>
            </a:fld>
            <a:endParaRPr lang="en-US">
              <a:latin typeface="Calibri"/>
            </a:endParaRPr>
          </a:p>
        </p:txBody>
      </p:sp>
      <p:pic>
        <p:nvPicPr>
          <p:cNvPr id="6" name="Picture 5" descr="Screen Shot 2015-05-08 at 01.34.4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461" y="860232"/>
            <a:ext cx="6568870" cy="3646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5019" y="4684230"/>
            <a:ext cx="5865708" cy="1569660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 marL="342415" indent="-342415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Multiplexed  fibers with 5 or 8 FBG sensors </a:t>
            </a: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        attenuations OK, well separated peaks</a:t>
            </a:r>
          </a:p>
          <a:p>
            <a:pPr marL="342415" indent="-342415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Calibrations in environmental chamber,</a:t>
            </a: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       </a:t>
            </a:r>
            <a:r>
              <a:rPr lang="en-US" sz="2400" dirty="0">
                <a:solidFill>
                  <a:srgbClr val="0000FF"/>
                </a:solidFill>
                <a:latin typeface="Calibri"/>
              </a:rPr>
              <a:t>-20 to +40 </a:t>
            </a:r>
            <a:r>
              <a:rPr lang="en-US" sz="2400" baseline="30000" dirty="0" err="1">
                <a:solidFill>
                  <a:srgbClr val="0000FF"/>
                </a:solidFill>
                <a:latin typeface="Calibri"/>
              </a:rPr>
              <a:t>o</a:t>
            </a:r>
            <a:r>
              <a:rPr lang="en-US" sz="2400" dirty="0" err="1">
                <a:solidFill>
                  <a:srgbClr val="0000FF"/>
                </a:solidFill>
                <a:latin typeface="Calibri"/>
              </a:rPr>
              <a:t>C</a:t>
            </a:r>
            <a:r>
              <a:rPr lang="en-US" sz="2400" dirty="0">
                <a:solidFill>
                  <a:srgbClr val="0000FF"/>
                </a:solidFill>
                <a:latin typeface="Calibri"/>
              </a:rPr>
              <a:t>: polynomial fits OK</a:t>
            </a:r>
          </a:p>
        </p:txBody>
      </p:sp>
    </p:spTree>
    <p:extLst>
      <p:ext uri="{BB962C8B-B14F-4D97-AF65-F5344CB8AC3E}">
        <p14:creationId xmlns:p14="http://schemas.microsoft.com/office/powerpoint/2010/main" val="56514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23" y="124434"/>
            <a:ext cx="8886717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  8/5 FBGs with/without splitters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233"/>
            <a:ext cx="8229600" cy="1340461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8000"/>
                </a:solidFill>
              </a:rPr>
              <a:t>5 sensors fiber </a:t>
            </a:r>
            <a:r>
              <a:rPr lang="en-US" dirty="0" smtClean="0">
                <a:solidFill>
                  <a:srgbClr val="008000"/>
                </a:solidFill>
              </a:rPr>
              <a:t>direct to interrogator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800080"/>
                </a:solidFill>
              </a:rPr>
              <a:t>8 sensors fiber with 1x2 </a:t>
            </a:r>
            <a:r>
              <a:rPr lang="en-US" dirty="0" smtClean="0">
                <a:solidFill>
                  <a:srgbClr val="800080"/>
                </a:solidFill>
              </a:rPr>
              <a:t>splitter</a:t>
            </a:r>
            <a:endParaRPr lang="en-US" dirty="0" smtClean="0"/>
          </a:p>
          <a:p>
            <a:r>
              <a:rPr lang="en-US" dirty="0" smtClean="0"/>
              <a:t>2 fibers (8 sensors +5 sensors)</a:t>
            </a:r>
            <a:r>
              <a:rPr lang="en-US" dirty="0"/>
              <a:t>, 1x4 splitter, 30m fiber and all PC/APC connectors is </a:t>
            </a:r>
            <a:r>
              <a:rPr lang="en-US" dirty="0" smtClean="0"/>
              <a:t>OK, </a:t>
            </a:r>
            <a:r>
              <a:rPr lang="en-US" dirty="0"/>
              <a:t>the attenuation is </a:t>
            </a:r>
            <a:r>
              <a:rPr lang="en-US" dirty="0" smtClean="0"/>
              <a:t>~ as expected: OK!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>
                <a:latin typeface="Calibri"/>
              </a:rPr>
              <a:pPr/>
              <a:t>42</a:t>
            </a:fld>
            <a:endParaRPr lang="en-US">
              <a:latin typeface="Calibri"/>
            </a:endParaRPr>
          </a:p>
        </p:txBody>
      </p:sp>
      <p:pic>
        <p:nvPicPr>
          <p:cNvPr id="7" name="Picture 6" descr="CH1.1_COUPLER_1X4_BLU_SmartFiberX8+PACH30M_NERO_SmartFX5TAB-CH3.1_COUP1X2+TECX8_CH4.1_TECX5_ZOOM.bmp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3" b="29447"/>
          <a:stretch/>
        </p:blipFill>
        <p:spPr>
          <a:xfrm>
            <a:off x="120423" y="2625013"/>
            <a:ext cx="8473458" cy="349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9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24434"/>
            <a:ext cx="8839200" cy="735799"/>
          </a:xfrm>
        </p:spPr>
        <p:txBody>
          <a:bodyPr>
            <a:normAutofit/>
          </a:bodyPr>
          <a:lstStyle/>
          <a:p>
            <a:r>
              <a:rPr lang="en-US" sz="3600" dirty="0"/>
              <a:t>How to monitor temperature close to CDC?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39BFED3B-E701-7A46-9E74-E3F964011E46}" type="slidenum">
              <a:rPr lang="en-US" smtClean="0"/>
              <a:pPr>
                <a:buNone/>
              </a:pPr>
              <a:t>43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1" y="860232"/>
            <a:ext cx="8839200" cy="1200276"/>
          </a:xfrm>
          <a:prstGeom prst="rect">
            <a:avLst/>
          </a:prstGeom>
          <a:noFill/>
        </p:spPr>
        <p:txBody>
          <a:bodyPr wrap="square" lIns="91326" tIns="45664" rIns="91326" bIns="45664" rtlCol="0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2 Fibers with several sensors to monitor temperature close to CDC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First discussion in June 22 </a:t>
            </a:r>
            <a:r>
              <a:rPr lang="en-US" sz="2400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Gemba</a:t>
            </a:r>
            <a:r>
              <a:rPr lang="en-US" sz="24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meeting. Outcome: several constraints, but it might be possible to glue it (to be clarified).</a:t>
            </a:r>
          </a:p>
        </p:txBody>
      </p:sp>
      <p:pic>
        <p:nvPicPr>
          <p:cNvPr id="8" name="Picture 7" descr="Screen Shot 2015-06-23 at 14.37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1946"/>
            <a:ext cx="9144000" cy="37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655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67" y="178595"/>
            <a:ext cx="8708468" cy="668244"/>
          </a:xfrm>
        </p:spPr>
        <p:txBody>
          <a:bodyPr/>
          <a:lstStyle/>
          <a:p>
            <a:pPr algn="r"/>
            <a:r>
              <a:rPr lang="en-US" sz="3400" dirty="0"/>
              <a:t>3. Temperature Monitoring &amp; Interlock – NTC +      FOS – </a:t>
            </a:r>
            <a:r>
              <a:rPr lang="en-US" sz="3400" dirty="0" err="1"/>
              <a:t>Richieste</a:t>
            </a:r>
            <a:r>
              <a:rPr lang="en-US" sz="3400" dirty="0"/>
              <a:t>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533400"/>
            <a:ext cx="8915400" cy="2735068"/>
          </a:xfrm>
        </p:spPr>
        <p:txBody>
          <a:bodyPr/>
          <a:lstStyle/>
          <a:p>
            <a:r>
              <a:rPr lang="en-US" sz="2400" dirty="0"/>
              <a:t>NTC	              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sz="2000" dirty="0" err="1"/>
              <a:t>Apparati</a:t>
            </a:r>
            <a:endParaRPr lang="en-US" sz="2000" dirty="0"/>
          </a:p>
          <a:p>
            <a:pPr marL="810337" lvl="2" indent="0">
              <a:lnSpc>
                <a:spcPct val="50000"/>
              </a:lnSpc>
              <a:buNone/>
            </a:pPr>
            <a:r>
              <a:rPr lang="en-US" sz="1800" dirty="0" err="1"/>
              <a:t>Interfacce</a:t>
            </a:r>
            <a:r>
              <a:rPr lang="en-US" sz="1800" dirty="0"/>
              <a:t> </a:t>
            </a:r>
            <a:r>
              <a:rPr lang="en-US" sz="1800" dirty="0" err="1"/>
              <a:t>CANbus</a:t>
            </a:r>
            <a:r>
              <a:rPr lang="en-US" sz="1800" dirty="0"/>
              <a:t> per readout NTC			1 </a:t>
            </a:r>
            <a:r>
              <a:rPr lang="en-US" sz="1800" dirty="0" err="1"/>
              <a:t>kE</a:t>
            </a:r>
            <a:endParaRPr lang="en-US" sz="1800" dirty="0"/>
          </a:p>
          <a:p>
            <a:pPr marL="810337" lvl="2" indent="0">
              <a:lnSpc>
                <a:spcPct val="50000"/>
              </a:lnSpc>
              <a:buNone/>
            </a:pPr>
            <a:r>
              <a:rPr lang="en-US" sz="1800" dirty="0" err="1"/>
              <a:t>Connettori</a:t>
            </a:r>
            <a:r>
              <a:rPr lang="en-US" sz="1800" dirty="0"/>
              <a:t> e </a:t>
            </a:r>
            <a:r>
              <a:rPr lang="en-US" sz="1800" dirty="0" err="1"/>
              <a:t>meccanica</a:t>
            </a:r>
            <a:r>
              <a:rPr lang="en-US" sz="1800" dirty="0"/>
              <a:t> per NTC			0.5 </a:t>
            </a:r>
            <a:r>
              <a:rPr lang="en-US" sz="1800" dirty="0" err="1"/>
              <a:t>kE</a:t>
            </a:r>
            <a:endParaRPr lang="en-US" sz="1800" dirty="0"/>
          </a:p>
          <a:p>
            <a:pPr marL="498662" lvl="1" indent="0">
              <a:lnSpc>
                <a:spcPct val="50000"/>
              </a:lnSpc>
              <a:buNone/>
            </a:pPr>
            <a:r>
              <a:rPr lang="en-US" sz="2000" dirty="0" err="1"/>
              <a:t>Missioni</a:t>
            </a:r>
            <a:endParaRPr lang="en-US" sz="2000" dirty="0"/>
          </a:p>
          <a:p>
            <a:pPr marL="810337" lvl="2" indent="0">
              <a:lnSpc>
                <a:spcPct val="50000"/>
              </a:lnSpc>
              <a:buNone/>
            </a:pPr>
            <a:r>
              <a:rPr lang="en-US" sz="1800" dirty="0"/>
              <a:t>3 </a:t>
            </a:r>
            <a:r>
              <a:rPr lang="en-US" sz="1800" dirty="0" err="1"/>
              <a:t>m.u</a:t>
            </a:r>
            <a:r>
              <a:rPr lang="en-US" sz="1800" dirty="0"/>
              <a:t>. </a:t>
            </a:r>
            <a:r>
              <a:rPr lang="en-US" sz="1800" dirty="0" err="1"/>
              <a:t>installazione</a:t>
            </a:r>
            <a:r>
              <a:rPr lang="en-US" sz="1800" dirty="0"/>
              <a:t> ladder, NTC (e FOS) a KEK		18 </a:t>
            </a:r>
            <a:r>
              <a:rPr lang="en-US" sz="1800" dirty="0" err="1"/>
              <a:t>kE</a:t>
            </a:r>
            <a:endParaRPr lang="en-US" sz="1800" dirty="0"/>
          </a:p>
          <a:p>
            <a:pPr marL="810337" lvl="2" indent="0">
              <a:lnSpc>
                <a:spcPct val="50000"/>
              </a:lnSpc>
              <a:buNone/>
            </a:pPr>
            <a:r>
              <a:rPr lang="en-US" sz="1800" dirty="0"/>
              <a:t>1 </a:t>
            </a:r>
            <a:r>
              <a:rPr lang="en-US" sz="1800" dirty="0" err="1"/>
              <a:t>m.u</a:t>
            </a:r>
            <a:r>
              <a:rPr lang="en-US" sz="1800" dirty="0"/>
              <a:t>. </a:t>
            </a:r>
            <a:r>
              <a:rPr lang="en-US" sz="1800" dirty="0" err="1"/>
              <a:t>tecnici</a:t>
            </a:r>
            <a:r>
              <a:rPr lang="en-US" sz="1800" dirty="0"/>
              <a:t> a KEK (test NTC e FOS)			6 </a:t>
            </a:r>
            <a:r>
              <a:rPr lang="en-US" sz="1800" dirty="0" err="1"/>
              <a:t>kE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44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6202" y="2667000"/>
            <a:ext cx="9067800" cy="49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13" tIns="35613" rIns="35613" bIns="35613" numCol="1" anchor="ctr" anchorCtr="0" compatLnSpc="1">
            <a:prstTxWarp prst="textNoShape">
              <a:avLst/>
            </a:prstTxWarp>
          </a:bodyPr>
          <a:lstStyle>
            <a:lvl1pPr marL="588498" indent="-401240" algn="l" rtl="0" eaLnBrk="0" fontAlgn="base" hangingPunct="0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500">
                <a:solidFill>
                  <a:srgbClr val="0000FF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900578" indent="-401240" algn="l" rtl="0" eaLnBrk="0" fontAlgn="base" hangingPunct="0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212658" indent="-401240" algn="l" rtl="0" eaLnBrk="0" fontAlgn="base" hangingPunct="0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1524738" indent="-401240" algn="l" rtl="0" eaLnBrk="0" fontAlgn="base" hangingPunct="0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1836818" indent="-401240" algn="l" rtl="0" eaLnBrk="0" fontAlgn="base" hangingPunct="0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2157807" indent="-401240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2478809" indent="-401240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2799802" indent="-401240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3120801" indent="-401240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r>
              <a:rPr lang="en-US" sz="2400" dirty="0"/>
              <a:t>FBG/FOS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sz="2000" dirty="0" err="1"/>
              <a:t>Apparati</a:t>
            </a:r>
            <a:endParaRPr lang="en-US" sz="2000" dirty="0"/>
          </a:p>
          <a:p>
            <a:pPr marL="810337" lvl="2" indent="0">
              <a:lnSpc>
                <a:spcPct val="50000"/>
              </a:lnSpc>
              <a:buNone/>
            </a:pPr>
            <a:r>
              <a:rPr lang="en-US" sz="1800" dirty="0"/>
              <a:t>4 </a:t>
            </a:r>
            <a:r>
              <a:rPr lang="en-US" sz="1800" dirty="0" err="1"/>
              <a:t>fibre</a:t>
            </a:r>
            <a:r>
              <a:rPr lang="en-US" sz="1800" dirty="0"/>
              <a:t> (5 FBG/</a:t>
            </a:r>
            <a:r>
              <a:rPr lang="en-US" sz="1800" dirty="0" err="1"/>
              <a:t>fibra</a:t>
            </a:r>
            <a:r>
              <a:rPr lang="en-US" sz="1800" dirty="0"/>
              <a:t>) per </a:t>
            </a:r>
            <a:r>
              <a:rPr lang="en-US" sz="1800" dirty="0" err="1"/>
              <a:t>umidità</a:t>
            </a:r>
            <a:r>
              <a:rPr lang="en-US" sz="1800" dirty="0"/>
              <a:t> e </a:t>
            </a:r>
            <a:r>
              <a:rPr lang="en-US" sz="1800" dirty="0" err="1"/>
              <a:t>temperatura</a:t>
            </a:r>
            <a:r>
              <a:rPr lang="en-US" sz="1800" dirty="0"/>
              <a:t>		3.5 </a:t>
            </a:r>
            <a:r>
              <a:rPr lang="en-US" sz="1800" dirty="0" err="1"/>
              <a:t>kE</a:t>
            </a:r>
            <a:endParaRPr lang="en-US" sz="1800" dirty="0"/>
          </a:p>
          <a:p>
            <a:pPr marL="810337" lvl="2" indent="0">
              <a:lnSpc>
                <a:spcPct val="50000"/>
              </a:lnSpc>
              <a:buNone/>
            </a:pPr>
            <a:r>
              <a:rPr lang="en-US" sz="1800" dirty="0"/>
              <a:t>5 </a:t>
            </a:r>
            <a:r>
              <a:rPr lang="en-US" sz="1800" dirty="0" err="1"/>
              <a:t>fibre</a:t>
            </a:r>
            <a:r>
              <a:rPr lang="en-US" sz="1800" dirty="0"/>
              <a:t> (8 FBG/</a:t>
            </a:r>
            <a:r>
              <a:rPr lang="en-US" sz="1800" dirty="0" err="1"/>
              <a:t>fibra</a:t>
            </a:r>
            <a:r>
              <a:rPr lang="en-US" sz="1800" dirty="0"/>
              <a:t>) per </a:t>
            </a:r>
            <a:r>
              <a:rPr lang="en-US" sz="1800" dirty="0" err="1"/>
              <a:t>temperatura</a:t>
            </a:r>
            <a:r>
              <a:rPr lang="en-US" sz="1800" dirty="0"/>
              <a:t>			4 </a:t>
            </a:r>
            <a:r>
              <a:rPr lang="en-US" sz="1800" dirty="0" err="1"/>
              <a:t>kE</a:t>
            </a:r>
            <a:endParaRPr lang="en-US" sz="1800" dirty="0"/>
          </a:p>
          <a:p>
            <a:pPr marL="810337" lvl="2" indent="0">
              <a:lnSpc>
                <a:spcPct val="50000"/>
              </a:lnSpc>
              <a:buNone/>
            </a:pPr>
            <a:r>
              <a:rPr lang="en-US" sz="1800" dirty="0" err="1">
                <a:solidFill>
                  <a:srgbClr val="0000FF"/>
                </a:solidFill>
              </a:rPr>
              <a:t>Lettore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aggiuntivo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durante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montaggi</a:t>
            </a:r>
            <a:r>
              <a:rPr lang="en-US" sz="1800" dirty="0">
                <a:solidFill>
                  <a:srgbClr val="0000FF"/>
                </a:solidFill>
              </a:rPr>
              <a:t> e poi spare	(*)	35 </a:t>
            </a:r>
            <a:r>
              <a:rPr lang="en-US" sz="1800" dirty="0" err="1">
                <a:solidFill>
                  <a:srgbClr val="0000FF"/>
                </a:solidFill>
              </a:rPr>
              <a:t>kE</a:t>
            </a:r>
            <a:endParaRPr lang="en-US" sz="1800" dirty="0">
              <a:solidFill>
                <a:srgbClr val="0000FF"/>
              </a:solidFill>
            </a:endParaRPr>
          </a:p>
          <a:p>
            <a:pPr marL="498662" lvl="1" indent="0">
              <a:lnSpc>
                <a:spcPct val="50000"/>
              </a:lnSpc>
              <a:buNone/>
            </a:pPr>
            <a:r>
              <a:rPr lang="en-US" sz="2000" dirty="0" err="1"/>
              <a:t>Missioni</a:t>
            </a:r>
            <a:endParaRPr lang="en-US" sz="2000" dirty="0"/>
          </a:p>
          <a:p>
            <a:pPr marL="810337" lvl="2" indent="0">
              <a:lnSpc>
                <a:spcPct val="50000"/>
              </a:lnSpc>
              <a:buNone/>
            </a:pPr>
            <a:r>
              <a:rPr lang="en-US" sz="1800" dirty="0" err="1"/>
              <a:t>Installazione</a:t>
            </a:r>
            <a:r>
              <a:rPr lang="en-US" sz="1800" dirty="0"/>
              <a:t> </a:t>
            </a:r>
            <a:r>
              <a:rPr lang="en-US" sz="1800" dirty="0" err="1"/>
              <a:t>nei</a:t>
            </a:r>
            <a:r>
              <a:rPr lang="en-US" sz="1800" dirty="0"/>
              <a:t> ladder e test a KEK: </a:t>
            </a:r>
            <a:r>
              <a:rPr lang="en-US" sz="1800" dirty="0" err="1"/>
              <a:t>vedi</a:t>
            </a:r>
            <a:r>
              <a:rPr lang="en-US" sz="1800" dirty="0"/>
              <a:t> NTC (</a:t>
            </a:r>
            <a:r>
              <a:rPr lang="en-US" sz="1800" dirty="0" err="1"/>
              <a:t>già</a:t>
            </a:r>
            <a:r>
              <a:rPr lang="en-US" sz="1800" dirty="0"/>
              <a:t> </a:t>
            </a:r>
            <a:r>
              <a:rPr lang="en-US" sz="1800" dirty="0" err="1"/>
              <a:t>conteggiate</a:t>
            </a:r>
            <a:r>
              <a:rPr lang="en-US" sz="1800" dirty="0"/>
              <a:t>)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sz="1800" dirty="0"/>
              <a:t>(*) </a:t>
            </a:r>
            <a:r>
              <a:rPr lang="en-US" sz="1800" dirty="0" err="1"/>
              <a:t>uso</a:t>
            </a:r>
            <a:r>
              <a:rPr lang="en-US" sz="1800" dirty="0"/>
              <a:t> in </a:t>
            </a:r>
            <a:r>
              <a:rPr lang="en-US" sz="1800" dirty="0" err="1"/>
              <a:t>parallelo</a:t>
            </a:r>
            <a:r>
              <a:rPr lang="en-US" sz="1800" dirty="0"/>
              <a:t> </a:t>
            </a:r>
            <a:r>
              <a:rPr lang="en-US" sz="1800" dirty="0" err="1"/>
              <a:t>sede</a:t>
            </a:r>
            <a:r>
              <a:rPr lang="en-US" sz="1800" dirty="0"/>
              <a:t>/KEK </a:t>
            </a:r>
            <a:r>
              <a:rPr lang="en-US" sz="1800" dirty="0" err="1"/>
              <a:t>durante</a:t>
            </a:r>
            <a:r>
              <a:rPr lang="en-US" sz="1800" dirty="0"/>
              <a:t> </a:t>
            </a:r>
            <a:r>
              <a:rPr lang="en-US" sz="1800" dirty="0" err="1"/>
              <a:t>calibrazioni</a:t>
            </a:r>
            <a:r>
              <a:rPr lang="en-US" sz="1800" dirty="0"/>
              <a:t> e </a:t>
            </a:r>
            <a:r>
              <a:rPr lang="en-US" sz="1800" dirty="0" err="1"/>
              <a:t>montaggi</a:t>
            </a:r>
            <a:endParaRPr lang="en-US" sz="1800" dirty="0"/>
          </a:p>
          <a:p>
            <a:pPr marL="498662" lvl="1" indent="0">
              <a:lnSpc>
                <a:spcPct val="50000"/>
              </a:lnSpc>
              <a:buNone/>
            </a:pPr>
            <a:r>
              <a:rPr lang="en-US" sz="1800" dirty="0">
                <a:solidFill>
                  <a:srgbClr val="0000FF"/>
                </a:solidFill>
              </a:rPr>
              <a:t>Se </a:t>
            </a:r>
            <a:r>
              <a:rPr lang="en-US" sz="1800" dirty="0" err="1">
                <a:solidFill>
                  <a:srgbClr val="0000FF"/>
                </a:solidFill>
              </a:rPr>
              <a:t>uguale</a:t>
            </a:r>
            <a:r>
              <a:rPr lang="en-US" sz="1800" dirty="0">
                <a:solidFill>
                  <a:srgbClr val="0000FF"/>
                </a:solidFill>
              </a:rPr>
              <a:t> a </a:t>
            </a:r>
            <a:r>
              <a:rPr lang="en-US" sz="1800" dirty="0" err="1">
                <a:solidFill>
                  <a:srgbClr val="0000FF"/>
                </a:solidFill>
              </a:rPr>
              <a:t>quello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già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acquistato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dirty="0" err="1">
                <a:solidFill>
                  <a:srgbClr val="0000FF"/>
                </a:solidFill>
              </a:rPr>
              <a:t>anche</a:t>
            </a:r>
            <a:r>
              <a:rPr lang="en-US" sz="1800" dirty="0">
                <a:solidFill>
                  <a:srgbClr val="0000FF"/>
                </a:solidFill>
              </a:rPr>
              <a:t> spare </a:t>
            </a:r>
            <a:r>
              <a:rPr lang="en-US" sz="1800" dirty="0" err="1">
                <a:solidFill>
                  <a:srgbClr val="0000FF"/>
                </a:solidFill>
              </a:rPr>
              <a:t>durante</a:t>
            </a:r>
            <a:r>
              <a:rPr lang="en-US" sz="1800" dirty="0">
                <a:solidFill>
                  <a:srgbClr val="0000FF"/>
                </a:solidFill>
              </a:rPr>
              <a:t> data taking</a:t>
            </a:r>
          </a:p>
          <a:p>
            <a:pPr marL="498662" lvl="1" indent="0">
              <a:lnSpc>
                <a:spcPct val="50000"/>
              </a:lnSpc>
              <a:buNone/>
            </a:pPr>
            <a:r>
              <a:rPr lang="en-US" sz="1800" dirty="0">
                <a:solidFill>
                  <a:srgbClr val="0000FF"/>
                </a:solidFill>
              </a:rPr>
              <a:t>(</a:t>
            </a:r>
            <a:r>
              <a:rPr lang="en-US" sz="1800" dirty="0" err="1">
                <a:solidFill>
                  <a:srgbClr val="0000FF"/>
                </a:solidFill>
              </a:rPr>
              <a:t>nuova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richiesta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dirty="0" err="1">
                <a:solidFill>
                  <a:srgbClr val="0000FF"/>
                </a:solidFill>
              </a:rPr>
              <a:t>rispetto</a:t>
            </a:r>
            <a:r>
              <a:rPr lang="en-US" sz="1800" dirty="0">
                <a:solidFill>
                  <a:srgbClr val="0000FF"/>
                </a:solidFill>
              </a:rPr>
              <a:t> al primo </a:t>
            </a:r>
            <a:r>
              <a:rPr lang="en-US" sz="1800" dirty="0" err="1">
                <a:solidFill>
                  <a:srgbClr val="0000FF"/>
                </a:solidFill>
              </a:rPr>
              <a:t>acquisto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anticipato</a:t>
            </a:r>
            <a:r>
              <a:rPr lang="en-US" sz="1800" dirty="0">
                <a:solidFill>
                  <a:srgbClr val="0000FF"/>
                </a:solidFill>
              </a:rPr>
              <a:t> da Pisa </a:t>
            </a:r>
            <a:r>
              <a:rPr lang="en-US" sz="1800" dirty="0" err="1">
                <a:solidFill>
                  <a:srgbClr val="0000FF"/>
                </a:solidFill>
              </a:rPr>
              <a:t>nel</a:t>
            </a:r>
            <a:r>
              <a:rPr lang="en-US" sz="1800" dirty="0">
                <a:solidFill>
                  <a:srgbClr val="0000FF"/>
                </a:solidFill>
              </a:rPr>
              <a:t> 2014)</a:t>
            </a:r>
          </a:p>
          <a:p>
            <a:pPr marL="1122013" lvl="3" indent="0">
              <a:lnSpc>
                <a:spcPct val="50000"/>
              </a:lnSpc>
              <a:buNone/>
            </a:pP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16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67" y="178595"/>
            <a:ext cx="8708468" cy="668244"/>
          </a:xfrm>
        </p:spPr>
        <p:txBody>
          <a:bodyPr/>
          <a:lstStyle/>
          <a:p>
            <a:r>
              <a:rPr lang="en-US" sz="3400" dirty="0"/>
              <a:t>3. Humidity Monitoring &amp; Interlock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46" y="998732"/>
            <a:ext cx="8303423" cy="4966301"/>
          </a:xfrm>
        </p:spPr>
        <p:txBody>
          <a:bodyPr/>
          <a:lstStyle/>
          <a:p>
            <a:r>
              <a:rPr lang="en-US" dirty="0" err="1" smtClean="0"/>
              <a:t>Attività</a:t>
            </a:r>
            <a:r>
              <a:rPr lang="en-US" dirty="0" smtClean="0"/>
              <a:t> in </a:t>
            </a:r>
            <a:r>
              <a:rPr lang="en-US" dirty="0" err="1" smtClean="0"/>
              <a:t>corso</a:t>
            </a:r>
            <a:r>
              <a:rPr lang="en-US" dirty="0" smtClean="0"/>
              <a:t>, 2015</a:t>
            </a:r>
          </a:p>
          <a:p>
            <a:pPr marL="498843" lvl="1" indent="0">
              <a:lnSpc>
                <a:spcPct val="50000"/>
              </a:lnSpc>
              <a:buNone/>
            </a:pPr>
            <a:r>
              <a:rPr lang="en-US" dirty="0" err="1"/>
              <a:t>P</a:t>
            </a:r>
            <a:r>
              <a:rPr lang="en-US" dirty="0" err="1" smtClean="0"/>
              <a:t>rototipo</a:t>
            </a:r>
            <a:r>
              <a:rPr lang="en-US" dirty="0" smtClean="0"/>
              <a:t> sniffer con un </a:t>
            </a:r>
            <a:r>
              <a:rPr lang="en-US" dirty="0" err="1" smtClean="0"/>
              <a:t>Vaisala</a:t>
            </a:r>
            <a:r>
              <a:rPr lang="en-US" dirty="0" smtClean="0"/>
              <a:t> Dew </a:t>
            </a:r>
            <a:r>
              <a:rPr lang="en-US" dirty="0"/>
              <a:t>P</a:t>
            </a:r>
            <a:r>
              <a:rPr lang="en-US" dirty="0" smtClean="0"/>
              <a:t>oint Transmitter (</a:t>
            </a:r>
            <a:r>
              <a:rPr lang="en-US" i="1" dirty="0" err="1" smtClean="0"/>
              <a:t>completata</a:t>
            </a:r>
            <a:r>
              <a:rPr lang="en-US" dirty="0" smtClean="0"/>
              <a:t>)</a:t>
            </a:r>
          </a:p>
          <a:p>
            <a:pPr marL="498843" lvl="1" indent="0">
              <a:lnSpc>
                <a:spcPct val="50000"/>
              </a:lnSpc>
              <a:buNone/>
            </a:pPr>
            <a:r>
              <a:rPr lang="en-US" dirty="0" err="1" smtClean="0"/>
              <a:t>calibrazione</a:t>
            </a:r>
            <a:r>
              <a:rPr lang="en-US" dirty="0" smtClean="0"/>
              <a:t> con Chilled Mirror Hygrometer (</a:t>
            </a:r>
            <a:r>
              <a:rPr lang="en-US" i="1" dirty="0" err="1" smtClean="0"/>
              <a:t>completata</a:t>
            </a:r>
            <a:r>
              <a:rPr lang="en-US" dirty="0" smtClean="0"/>
              <a:t>)</a:t>
            </a:r>
          </a:p>
          <a:p>
            <a:pPr marL="498843" lvl="1" indent="0">
              <a:lnSpc>
                <a:spcPct val="50000"/>
              </a:lnSpc>
              <a:buNone/>
            </a:pPr>
            <a:r>
              <a:rPr lang="en-US" dirty="0" err="1" smtClean="0"/>
              <a:t>Calibrazioni</a:t>
            </a:r>
            <a:r>
              <a:rPr lang="en-US" dirty="0" smtClean="0"/>
              <a:t> e </a:t>
            </a:r>
            <a:r>
              <a:rPr lang="en-US" dirty="0" err="1" smtClean="0"/>
              <a:t>utilizzo</a:t>
            </a:r>
            <a:r>
              <a:rPr lang="en-US" dirty="0" smtClean="0"/>
              <a:t> del </a:t>
            </a:r>
            <a:r>
              <a:rPr lang="en-US" dirty="0" err="1" smtClean="0"/>
              <a:t>segnale</a:t>
            </a:r>
            <a:r>
              <a:rPr lang="en-US" dirty="0" smtClean="0"/>
              <a:t> </a:t>
            </a:r>
            <a:r>
              <a:rPr lang="en-US" dirty="0" err="1" smtClean="0"/>
              <a:t>d’allarme</a:t>
            </a:r>
            <a:r>
              <a:rPr lang="en-US" dirty="0" smtClean="0"/>
              <a:t> per interlock (</a:t>
            </a:r>
            <a:r>
              <a:rPr lang="en-US" i="1" dirty="0" smtClean="0"/>
              <a:t>da fare</a:t>
            </a:r>
            <a:r>
              <a:rPr lang="en-US" dirty="0" smtClean="0"/>
              <a:t>)</a:t>
            </a:r>
          </a:p>
          <a:p>
            <a:pPr marL="498843" lvl="1" indent="0">
              <a:lnSpc>
                <a:spcPct val="50000"/>
              </a:lnSpc>
              <a:buNone/>
            </a:pPr>
            <a:r>
              <a:rPr lang="en-US" dirty="0" smtClean="0"/>
              <a:t>Test </a:t>
            </a:r>
            <a:r>
              <a:rPr lang="en-US" dirty="0" err="1" smtClean="0"/>
              <a:t>su</a:t>
            </a:r>
            <a:r>
              <a:rPr lang="en-US" dirty="0" smtClean="0"/>
              <a:t> thermal mock-up a DESY (</a:t>
            </a:r>
            <a:r>
              <a:rPr lang="en-US" i="1" dirty="0" smtClean="0"/>
              <a:t>da fare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previste</a:t>
            </a:r>
            <a:r>
              <a:rPr lang="en-US" dirty="0" smtClean="0"/>
              <a:t>, 2016</a:t>
            </a:r>
          </a:p>
          <a:p>
            <a:pPr marL="498843" lvl="1" indent="0">
              <a:lnSpc>
                <a:spcPct val="50000"/>
              </a:lnSpc>
              <a:buNone/>
            </a:pPr>
            <a:r>
              <a:rPr lang="en-US" dirty="0" err="1" smtClean="0"/>
              <a:t>Completamento</a:t>
            </a:r>
            <a:r>
              <a:rPr lang="en-US" dirty="0" smtClean="0"/>
              <a:t> a 4 </a:t>
            </a:r>
            <a:r>
              <a:rPr lang="en-US" dirty="0" err="1" smtClean="0"/>
              <a:t>tubi</a:t>
            </a:r>
            <a:r>
              <a:rPr lang="en-US" dirty="0" smtClean="0"/>
              <a:t> “sniffer” (con 4 </a:t>
            </a:r>
            <a:r>
              <a:rPr lang="en-US" dirty="0" err="1" smtClean="0"/>
              <a:t>Vaisala</a:t>
            </a:r>
            <a:r>
              <a:rPr lang="en-US" dirty="0" smtClean="0"/>
              <a:t>) </a:t>
            </a:r>
          </a:p>
          <a:p>
            <a:pPr marL="498843" lvl="1" indent="0">
              <a:lnSpc>
                <a:spcPct val="50000"/>
              </a:lnSpc>
              <a:buNone/>
            </a:pPr>
            <a:r>
              <a:rPr lang="en-US" dirty="0" err="1" smtClean="0"/>
              <a:t>messa</a:t>
            </a:r>
            <a:r>
              <a:rPr lang="en-US" dirty="0" smtClean="0"/>
              <a:t> a </a:t>
            </a:r>
            <a:r>
              <a:rPr lang="en-US" dirty="0" err="1" smtClean="0"/>
              <a:t>punto</a:t>
            </a:r>
            <a:r>
              <a:rPr lang="en-US" dirty="0" smtClean="0"/>
              <a:t> </a:t>
            </a:r>
            <a:r>
              <a:rPr lang="en-US" dirty="0" err="1" smtClean="0"/>
              <a:t>dell’interlock</a:t>
            </a:r>
            <a:r>
              <a:rPr lang="en-US" dirty="0" smtClean="0"/>
              <a:t> con PLC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03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47" b="44718"/>
          <a:stretch/>
        </p:blipFill>
        <p:spPr bwMode="auto">
          <a:xfrm>
            <a:off x="2404299" y="1201252"/>
            <a:ext cx="6216922" cy="288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74" y="295661"/>
            <a:ext cx="8719444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Dew Point Sensors (interlock @ -30°C)</a:t>
            </a:r>
            <a:endParaRPr lang="en-US" sz="3100" dirty="0"/>
          </a:p>
        </p:txBody>
      </p:sp>
      <p:sp>
        <p:nvSpPr>
          <p:cNvPr id="7" name="TextBox 6"/>
          <p:cNvSpPr txBox="1"/>
          <p:nvPr/>
        </p:nvSpPr>
        <p:spPr>
          <a:xfrm>
            <a:off x="408762" y="3639118"/>
            <a:ext cx="3160891" cy="1049805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0000FF"/>
                </a:solidFill>
                <a:latin typeface="Calibri"/>
              </a:rPr>
              <a:t>Vaisala</a:t>
            </a:r>
            <a:r>
              <a:rPr lang="en-US" sz="2200" dirty="0">
                <a:solidFill>
                  <a:srgbClr val="0000FF"/>
                </a:solidFill>
                <a:latin typeface="Calibri"/>
              </a:rPr>
              <a:t> DMT242B </a:t>
            </a: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FF"/>
                </a:solidFill>
                <a:latin typeface="Calibri"/>
              </a:rPr>
              <a:t>Dew Point Transmitters</a:t>
            </a: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[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-60, +60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]</a:t>
            </a:r>
            <a:r>
              <a:rPr lang="en-US" baseline="30000" dirty="0" err="1" smtClean="0">
                <a:solidFill>
                  <a:srgbClr val="0000FF"/>
                </a:solidFill>
                <a:latin typeface="Calibri"/>
              </a:rPr>
              <a:t>o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C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dew point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range</a:t>
            </a: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1941573" y="2868058"/>
            <a:ext cx="1354976" cy="256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</p:cNvCxnSpPr>
          <p:nvPr/>
        </p:nvCxnSpPr>
        <p:spPr>
          <a:xfrm flipV="1">
            <a:off x="1941573" y="2634174"/>
            <a:ext cx="1354976" cy="2338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517296" y="-111654"/>
            <a:ext cx="558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201840" y="2634175"/>
            <a:ext cx="348446" cy="1147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25659" y="1201252"/>
            <a:ext cx="907074" cy="347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Screen Shot 2014-10-21 at 04.56.3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92" y="2160188"/>
            <a:ext cx="1337781" cy="1415740"/>
          </a:xfrm>
          <a:prstGeom prst="rect">
            <a:avLst/>
          </a:prstGeom>
        </p:spPr>
      </p:pic>
      <p:pic>
        <p:nvPicPr>
          <p:cNvPr id="12" name="Picture 11" descr="Screen Shot 2014-10-21 at 05.56.4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396" y="3781265"/>
            <a:ext cx="2308743" cy="925546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39BFED3B-E701-7A46-9E74-E3F964011E46}" type="slidenum">
              <a:rPr lang="en-US" smtClean="0">
                <a:latin typeface="Calibri"/>
              </a:rPr>
              <a:pPr>
                <a:buNone/>
              </a:pPr>
              <a:t>46</a:t>
            </a:fld>
            <a:endParaRPr lang="en-US" dirty="0"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55397" y="4835231"/>
            <a:ext cx="2878988" cy="988250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Edgetech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Dewmaster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</a:t>
            </a: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Chilled Mirror Hygrometer</a:t>
            </a: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(for calibrations)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907422" y="3639146"/>
            <a:ext cx="345297" cy="1526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88094" y="5165281"/>
            <a:ext cx="1413330" cy="742028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0000FF"/>
                </a:solidFill>
                <a:latin typeface="Calibri"/>
              </a:rPr>
              <a:t>Rotameter</a:t>
            </a:r>
            <a:endParaRPr lang="en-US" sz="2200" dirty="0">
              <a:solidFill>
                <a:srgbClr val="0000FF"/>
              </a:solidFill>
              <a:latin typeface="Calibri"/>
            </a:endParaRPr>
          </a:p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FF"/>
                </a:solidFill>
                <a:latin typeface="Calibri"/>
              </a:rPr>
              <a:t>flux meters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8012455" y="4086127"/>
            <a:ext cx="0" cy="1350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615974" y="5536295"/>
            <a:ext cx="797413" cy="403474"/>
          </a:xfrm>
          <a:prstGeom prst="rect">
            <a:avLst/>
          </a:prstGeom>
          <a:noFill/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FF"/>
                </a:solidFill>
                <a:latin typeface="Calibri"/>
              </a:rPr>
              <a:t>Pump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89546" y="1193001"/>
            <a:ext cx="2073529" cy="495807"/>
          </a:xfrm>
          <a:prstGeom prst="rect">
            <a:avLst/>
          </a:prstGeom>
          <a:solidFill>
            <a:srgbClr val="FFFFFF"/>
          </a:solidFill>
        </p:spPr>
        <p:txBody>
          <a:bodyPr wrap="none" lIns="64200" tIns="32097" rIns="64200" bIns="32097" rtlCol="0">
            <a:spAutoFit/>
          </a:bodyPr>
          <a:lstStyle/>
          <a:p>
            <a:pPr defTabSz="4565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Sniffing pipes</a:t>
            </a:r>
          </a:p>
        </p:txBody>
      </p:sp>
      <p:pic>
        <p:nvPicPr>
          <p:cNvPr id="19" name="Picture 18" descr="Sampling System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4724400"/>
            <a:ext cx="3124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78595"/>
            <a:ext cx="9220199" cy="668244"/>
          </a:xfrm>
        </p:spPr>
        <p:txBody>
          <a:bodyPr/>
          <a:lstStyle/>
          <a:p>
            <a:r>
              <a:rPr lang="en-US" sz="3400" dirty="0"/>
              <a:t>3. Humidity Monitoring &amp; Interlock - </a:t>
            </a:r>
            <a:r>
              <a:rPr lang="en-US" sz="3400" dirty="0" err="1"/>
              <a:t>Richieste</a:t>
            </a:r>
            <a:r>
              <a:rPr lang="en-US" sz="3400" dirty="0"/>
              <a:t>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28" y="998732"/>
            <a:ext cx="8748772" cy="4966301"/>
          </a:xfrm>
        </p:spPr>
        <p:txBody>
          <a:bodyPr/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finanziarie</a:t>
            </a:r>
            <a:r>
              <a:rPr lang="en-US" dirty="0" smtClean="0"/>
              <a:t> 2016</a:t>
            </a:r>
          </a:p>
          <a:p>
            <a:pPr marL="498843" lvl="1" indent="0">
              <a:lnSpc>
                <a:spcPct val="50000"/>
              </a:lnSpc>
              <a:buNone/>
            </a:pPr>
            <a:r>
              <a:rPr lang="en-US" dirty="0" err="1" smtClean="0"/>
              <a:t>Apparati</a:t>
            </a:r>
            <a:endParaRPr lang="en-US" dirty="0" smtClean="0"/>
          </a:p>
          <a:p>
            <a:pPr marL="810627" lvl="2" indent="0">
              <a:lnSpc>
                <a:spcPct val="50000"/>
              </a:lnSpc>
              <a:buNone/>
            </a:pPr>
            <a:r>
              <a:rPr lang="en-US" dirty="0" smtClean="0"/>
              <a:t>3 </a:t>
            </a:r>
            <a:r>
              <a:rPr lang="en-US" dirty="0" err="1" smtClean="0"/>
              <a:t>Vaisala</a:t>
            </a:r>
            <a:r>
              <a:rPr lang="en-US" dirty="0" smtClean="0"/>
              <a:t> Dew Point Transmitter				7 </a:t>
            </a:r>
            <a:r>
              <a:rPr lang="en-US" dirty="0" err="1" smtClean="0"/>
              <a:t>kE</a:t>
            </a:r>
            <a:endParaRPr lang="en-US" dirty="0" smtClean="0"/>
          </a:p>
          <a:p>
            <a:pPr marL="810627" lvl="2" indent="0">
              <a:lnSpc>
                <a:spcPct val="50000"/>
              </a:lnSpc>
              <a:buNone/>
            </a:pPr>
            <a:r>
              <a:rPr lang="en-US" dirty="0" err="1" smtClean="0"/>
              <a:t>Pompa</a:t>
            </a:r>
            <a:r>
              <a:rPr lang="en-US" dirty="0" smtClean="0"/>
              <a:t> per </a:t>
            </a:r>
            <a:r>
              <a:rPr lang="en-US" dirty="0" err="1" smtClean="0"/>
              <a:t>aspirazione</a:t>
            </a:r>
            <a:r>
              <a:rPr lang="en-US" dirty="0" smtClean="0"/>
              <a:t> (sniffer)				1 </a:t>
            </a:r>
            <a:r>
              <a:rPr lang="en-US" dirty="0" err="1" smtClean="0"/>
              <a:t>kE</a:t>
            </a:r>
            <a:endParaRPr lang="en-US" dirty="0" smtClean="0"/>
          </a:p>
          <a:p>
            <a:pPr marL="810627" lvl="2" indent="0">
              <a:lnSpc>
                <a:spcPct val="50000"/>
              </a:lnSpc>
              <a:buNone/>
            </a:pPr>
            <a:r>
              <a:rPr lang="en-US" dirty="0" smtClean="0"/>
              <a:t>Moduli I/O per PLC Schneider </a:t>
            </a:r>
            <a:r>
              <a:rPr lang="en-US" dirty="0" err="1" smtClean="0"/>
              <a:t>esistente</a:t>
            </a:r>
            <a:r>
              <a:rPr lang="en-US" dirty="0" smtClean="0"/>
              <a:t> 			1.5 </a:t>
            </a:r>
            <a:r>
              <a:rPr lang="en-US" dirty="0" err="1" smtClean="0"/>
              <a:t>kE</a:t>
            </a:r>
            <a:endParaRPr lang="en-US" dirty="0" smtClean="0"/>
          </a:p>
          <a:p>
            <a:pPr marL="498843" lvl="1" indent="0">
              <a:lnSpc>
                <a:spcPct val="50000"/>
              </a:lnSpc>
              <a:buNone/>
            </a:pPr>
            <a:r>
              <a:rPr lang="en-US" dirty="0" err="1" smtClean="0"/>
              <a:t>Consumi</a:t>
            </a:r>
            <a:endParaRPr lang="en-US" dirty="0" smtClean="0"/>
          </a:p>
          <a:p>
            <a:pPr marL="810627" lvl="2" indent="0">
              <a:lnSpc>
                <a:spcPct val="50000"/>
              </a:lnSpc>
              <a:buNone/>
            </a:pPr>
            <a:r>
              <a:rPr lang="en-US" dirty="0" smtClean="0"/>
              <a:t>Piping, </a:t>
            </a:r>
            <a:r>
              <a:rPr lang="en-US" dirty="0" err="1" smtClean="0"/>
              <a:t>flussometri</a:t>
            </a:r>
            <a:r>
              <a:rPr lang="en-US" dirty="0" smtClean="0"/>
              <a:t>, </a:t>
            </a:r>
            <a:r>
              <a:rPr lang="en-US" dirty="0" err="1" smtClean="0"/>
              <a:t>cavi</a:t>
            </a:r>
            <a:r>
              <a:rPr lang="en-US" dirty="0" smtClean="0"/>
              <a:t>, </a:t>
            </a:r>
            <a:r>
              <a:rPr lang="en-US" dirty="0" err="1" smtClean="0"/>
              <a:t>connettori</a:t>
            </a:r>
            <a:r>
              <a:rPr lang="en-US" dirty="0" smtClean="0"/>
              <a:t>: non </a:t>
            </a:r>
            <a:r>
              <a:rPr lang="en-US" dirty="0" err="1" smtClean="0"/>
              <a:t>esplicitati</a:t>
            </a:r>
            <a:r>
              <a:rPr lang="en-US" dirty="0" smtClean="0"/>
              <a:t> (da </a:t>
            </a:r>
            <a:r>
              <a:rPr lang="en-US" dirty="0" err="1" smtClean="0"/>
              <a:t>metabolismi</a:t>
            </a:r>
            <a:r>
              <a:rPr lang="en-US" dirty="0" smtClean="0"/>
              <a:t>)</a:t>
            </a:r>
          </a:p>
          <a:p>
            <a:pPr marL="810627" lvl="2" indent="0">
              <a:lnSpc>
                <a:spcPct val="50000"/>
              </a:lnSpc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9657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Riepilogo</a:t>
            </a:r>
            <a:r>
              <a:rPr lang="en-US" dirty="0" smtClean="0"/>
              <a:t> </a:t>
            </a:r>
            <a:r>
              <a:rPr lang="en-US" dirty="0" err="1" smtClean="0"/>
              <a:t>richieste</a:t>
            </a:r>
            <a:r>
              <a:rPr lang="en-US" dirty="0" smtClean="0"/>
              <a:t> 2016 </a:t>
            </a:r>
            <a:r>
              <a:rPr lang="en-US" dirty="0" err="1" smtClean="0"/>
              <a:t>apparati</a:t>
            </a:r>
            <a:r>
              <a:rPr lang="en-US" dirty="0" smtClean="0"/>
              <a:t> 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48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670355"/>
              </p:ext>
            </p:extLst>
          </p:nvPr>
        </p:nvGraphicFramePr>
        <p:xfrm>
          <a:off x="572195" y="998730"/>
          <a:ext cx="7645225" cy="5214230"/>
        </p:xfrm>
        <a:graphic>
          <a:graphicData uri="http://schemas.openxmlformats.org/drawingml/2006/table">
            <a:tbl>
              <a:tblPr firstRow="1" lastRow="1" bandRow="1">
                <a:tableStyleId>{93296810-A885-4BE3-A3E7-6D5BEEA58F35}</a:tableStyleId>
              </a:tblPr>
              <a:tblGrid>
                <a:gridCol w="6836768"/>
                <a:gridCol w="808457"/>
              </a:tblGrid>
              <a:tr h="369094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item</a:t>
                      </a:r>
                      <a:endParaRPr lang="en-US" sz="20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err="1" smtClean="0"/>
                        <a:t>keuro</a:t>
                      </a:r>
                      <a:endParaRPr lang="en-US" sz="2000" b="0" dirty="0"/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RadMon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US" sz="2000" b="0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sensori</a:t>
                      </a:r>
                      <a:r>
                        <a:rPr lang="en-US" sz="2000" b="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diamante </a:t>
                      </a:r>
                      <a:r>
                        <a:rPr lang="en-US" sz="2000" b="0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scCVD</a:t>
                      </a:r>
                      <a:r>
                        <a:rPr lang="en-US" sz="2000" b="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metallizzati</a:t>
                      </a:r>
                      <a:endParaRPr lang="en-US" sz="2000" b="0" dirty="0">
                        <a:solidFill>
                          <a:srgbClr val="0000FF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15.0</a:t>
                      </a:r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RadMon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30 diamond sensor coax cables (3m)</a:t>
                      </a:r>
                      <a:endParaRPr lang="en-US" sz="28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3.0</a:t>
                      </a:r>
                      <a:endParaRPr lang="en-US" sz="2000" dirty="0"/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RadMon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40 diamond sensor coax cables (30m)</a:t>
                      </a:r>
                      <a:endParaRPr lang="en-US" sz="28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10.0</a:t>
                      </a:r>
                      <a:endParaRPr lang="en-US" sz="2000" dirty="0"/>
                    </a:p>
                  </a:txBody>
                  <a:tcPr marL="64294" marR="64294" marT="32147" marB="32147"/>
                </a:tc>
              </a:tr>
              <a:tr h="416008">
                <a:tc>
                  <a:txBody>
                    <a:bodyPr/>
                    <a:lstStyle/>
                    <a:p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RadMon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moduli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lettura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sensori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 beam abort (</a:t>
                      </a:r>
                      <a:r>
                        <a:rPr lang="en-US" sz="2000" b="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5.5 </a:t>
                      </a:r>
                      <a:r>
                        <a:rPr lang="en-US" sz="2000" b="0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kE</a:t>
                      </a:r>
                      <a:r>
                        <a:rPr lang="en-US" sz="2000" b="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/modulo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8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33.0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NTC: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interfaccia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CANbus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per readout</a:t>
                      </a:r>
                      <a:endParaRPr lang="en-US" sz="28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1.0</a:t>
                      </a:r>
                      <a:endParaRPr lang="en-US" sz="2000" dirty="0"/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NTC: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connettori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meccanica</a:t>
                      </a:r>
                      <a:endParaRPr lang="en-US" sz="28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FOS</a:t>
                      </a:r>
                      <a:r>
                        <a:rPr lang="en-US" sz="2000" b="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: 4 </a:t>
                      </a:r>
                      <a:r>
                        <a:rPr lang="en-US" sz="2000" b="0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fibres</a:t>
                      </a:r>
                      <a:r>
                        <a:rPr lang="en-US" sz="2000" b="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humidity+temp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5FBG/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fibra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900 E/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fibra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8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3.5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FOS</a:t>
                      </a:r>
                      <a:r>
                        <a:rPr lang="en-US" sz="2000" b="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: 5 </a:t>
                      </a:r>
                      <a:r>
                        <a:rPr lang="en-US" sz="2000" b="0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fibres</a:t>
                      </a:r>
                      <a:r>
                        <a:rPr lang="en-US" sz="2000" b="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temperatura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8 FBG/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fibra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750 E/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fibra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8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4.0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pPr marL="0" marR="0" indent="0" algn="l" defTabSz="456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FOS: </a:t>
                      </a:r>
                      <a:r>
                        <a:rPr lang="en-US" sz="2000" b="0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lettore</a:t>
                      </a:r>
                      <a:r>
                        <a:rPr lang="en-US" sz="2000" b="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aggiuntivo</a:t>
                      </a:r>
                      <a:r>
                        <a:rPr lang="en-US" sz="2000" b="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fibre</a:t>
                      </a:r>
                      <a:endParaRPr lang="en-US" sz="2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marL="0" marR="0" indent="0" algn="r" defTabSz="456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35.0</a:t>
                      </a:r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Sniffer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Umidità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3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Vaisala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dew point transmitter (2.4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unita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8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7.0</a:t>
                      </a:r>
                      <a:endParaRPr lang="en-US" sz="2000" dirty="0"/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Sniffer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Umidità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20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pompe</a:t>
                      </a:r>
                      <a:endParaRPr lang="en-US" sz="28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1.0</a:t>
                      </a:r>
                      <a:endParaRPr lang="en-US" sz="2000" dirty="0"/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moduli I/O per PLC Schneider Interlock</a:t>
                      </a:r>
                      <a:endParaRPr lang="en-US" sz="28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1.5</a:t>
                      </a:r>
                      <a:endParaRPr lang="en-US" sz="2000" dirty="0"/>
                    </a:p>
                  </a:txBody>
                  <a:tcPr marL="64294" marR="64294" marT="32147" marB="32147"/>
                </a:tc>
              </a:tr>
              <a:tr h="369094">
                <a:tc>
                  <a:txBody>
                    <a:bodyPr/>
                    <a:lstStyle/>
                    <a:p>
                      <a:r>
                        <a:rPr lang="en-US" sz="2000" b="0" dirty="0" err="1" smtClean="0"/>
                        <a:t>totale</a:t>
                      </a:r>
                      <a:endParaRPr lang="en-US" sz="2000" b="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/>
                        <a:t>114.5</a:t>
                      </a:r>
                    </a:p>
                  </a:txBody>
                  <a:tcPr marL="64294" marR="64294" marT="32147" marB="3214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986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268397" y="188914"/>
            <a:ext cx="8708468" cy="657925"/>
          </a:xfrm>
        </p:spPr>
        <p:txBody>
          <a:bodyPr/>
          <a:lstStyle/>
          <a:p>
            <a:r>
              <a:rPr lang="en-US" sz="3100" dirty="0" err="1">
                <a:solidFill>
                  <a:srgbClr val="FF020C"/>
                </a:solidFill>
                <a:latin typeface="Arial" charset="0"/>
                <a:ea typeface="ＭＳ Ｐゴシック" charset="0"/>
                <a:cs typeface="ＭＳ Ｐゴシック" charset="0"/>
              </a:rPr>
              <a:t>Profilo</a:t>
            </a:r>
            <a:r>
              <a:rPr lang="en-US" sz="3100" dirty="0">
                <a:solidFill>
                  <a:srgbClr val="FF020C"/>
                </a:solidFill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3100" dirty="0" err="1">
                <a:solidFill>
                  <a:srgbClr val="FF020C"/>
                </a:solidFill>
                <a:latin typeface="Arial" charset="0"/>
                <a:ea typeface="ＭＳ Ｐゴシック" charset="0"/>
                <a:cs typeface="ＭＳ Ｐゴシック" charset="0"/>
              </a:rPr>
              <a:t>spesa</a:t>
            </a:r>
            <a:r>
              <a:rPr lang="en-US" sz="3100" dirty="0">
                <a:solidFill>
                  <a:srgbClr val="FF020C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dirty="0" err="1">
                <a:solidFill>
                  <a:srgbClr val="FF020C"/>
                </a:solidFill>
                <a:latin typeface="Arial" charset="0"/>
                <a:ea typeface="ＭＳ Ｐゴシック" charset="0"/>
                <a:cs typeface="ＭＳ Ｐゴシック" charset="0"/>
              </a:rPr>
              <a:t>apparati</a:t>
            </a:r>
            <a:r>
              <a:rPr lang="en-US" sz="3100" dirty="0">
                <a:solidFill>
                  <a:srgbClr val="FF020C"/>
                </a:solidFill>
                <a:latin typeface="Arial" charset="0"/>
                <a:ea typeface="ＭＳ Ｐゴシック" charset="0"/>
                <a:cs typeface="ＭＳ Ｐゴシック" charset="0"/>
              </a:rPr>
              <a:t> TS, </a:t>
            </a:r>
            <a:r>
              <a:rPr lang="en-US" sz="3100" dirty="0" err="1">
                <a:solidFill>
                  <a:srgbClr val="FF020C"/>
                </a:solidFill>
                <a:latin typeface="Arial" charset="0"/>
                <a:ea typeface="ＭＳ Ｐゴシック" charset="0"/>
                <a:cs typeface="ＭＳ Ｐゴシック" charset="0"/>
              </a:rPr>
              <a:t>aggiornato</a:t>
            </a:r>
            <a:r>
              <a:rPr lang="en-US" sz="3100" dirty="0">
                <a:solidFill>
                  <a:srgbClr val="FF020C"/>
                </a:solidFill>
                <a:latin typeface="Arial" charset="0"/>
                <a:ea typeface="ＭＳ Ｐゴシック" charset="0"/>
                <a:cs typeface="ＭＳ Ｐゴシック" charset="0"/>
              </a:rPr>
              <a:t> al 2014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011957"/>
              </p:ext>
            </p:extLst>
          </p:nvPr>
        </p:nvGraphicFramePr>
        <p:xfrm>
          <a:off x="521551" y="1353146"/>
          <a:ext cx="7797115" cy="275177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113440"/>
                <a:gridCol w="736735"/>
                <a:gridCol w="736735"/>
                <a:gridCol w="736735"/>
                <a:gridCol w="736735"/>
                <a:gridCol w="736735"/>
              </a:tblGrid>
              <a:tr h="3057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Item</a:t>
                      </a:r>
                      <a:endParaRPr lang="en-US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2013</a:t>
                      </a:r>
                      <a:endParaRPr lang="en-US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2014</a:t>
                      </a:r>
                      <a:endParaRPr lang="en-US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2015</a:t>
                      </a:r>
                      <a:endParaRPr lang="en-US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2016</a:t>
                      </a:r>
                      <a:endParaRPr lang="en-US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TOT</a:t>
                      </a:r>
                      <a:endParaRPr lang="en-US" sz="1400" dirty="0"/>
                    </a:p>
                  </a:txBody>
                  <a:tcPr marL="91434" marR="91434"/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FF020C"/>
                          </a:solidFill>
                        </a:rPr>
                        <a:t>Initial CORE</a:t>
                      </a:r>
                      <a:r>
                        <a:rPr lang="en-US" sz="1400" baseline="0" dirty="0" smtClean="0">
                          <a:solidFill>
                            <a:srgbClr val="FF020C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20C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20C"/>
                          </a:solidFill>
                        </a:rPr>
                        <a:t>75</a:t>
                      </a:r>
                      <a:endParaRPr lang="en-US" sz="140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20C"/>
                          </a:solidFill>
                        </a:rPr>
                        <a:t>70</a:t>
                      </a:r>
                      <a:endParaRPr lang="en-US" sz="140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20C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FF020C"/>
                          </a:solidFill>
                        </a:rPr>
                        <a:t>150</a:t>
                      </a:r>
                      <a:endParaRPr lang="en-US" sz="1400" b="1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DSSD</a:t>
                      </a:r>
                      <a:r>
                        <a:rPr lang="en-US" sz="1400" baseline="0" dirty="0" smtClean="0"/>
                        <a:t> tests</a:t>
                      </a:r>
                      <a:endParaRPr lang="en-US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2.5</a:t>
                      </a:r>
                      <a:endParaRPr lang="en-US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20C"/>
                          </a:solidFill>
                        </a:rPr>
                        <a:t>2.5</a:t>
                      </a:r>
                      <a:endParaRPr lang="en-US" sz="140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Rad.Mon.+Abort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(diamonds,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cables,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etc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FF020C"/>
                          </a:solidFill>
                        </a:rPr>
                        <a:t>115</a:t>
                      </a:r>
                      <a:endParaRPr lang="en-US" sz="1400" b="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Rad.Mon.+Abort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(electronics)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FF020C"/>
                          </a:solidFill>
                        </a:rPr>
                        <a:t>27</a:t>
                      </a:r>
                      <a:endParaRPr lang="en-US" sz="1400" b="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Temperature Mon. (FOS fibers, offers)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17.5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FF020C"/>
                          </a:solidFill>
                        </a:rPr>
                        <a:t>48.5</a:t>
                      </a:r>
                      <a:endParaRPr lang="en-US" sz="1400" b="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Temperature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Mon.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(NTC thermistors)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20C"/>
                          </a:solidFill>
                        </a:rPr>
                        <a:t>9</a:t>
                      </a:r>
                      <a:endParaRPr lang="en-US" sz="140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Humidity Mon. (very preliminary)</a:t>
                      </a: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20C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</a:tr>
              <a:tr h="305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TOTAL</a:t>
                      </a: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20C"/>
                          </a:solidFill>
                        </a:rPr>
                        <a:t>4,5</a:t>
                      </a:r>
                      <a:endParaRPr lang="en-US" sz="140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20C"/>
                          </a:solidFill>
                        </a:rPr>
                        <a:t>31.5</a:t>
                      </a:r>
                      <a:endParaRPr lang="en-US" sz="140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20C"/>
                          </a:solidFill>
                        </a:rPr>
                        <a:t>113</a:t>
                      </a:r>
                      <a:endParaRPr lang="en-US" sz="1400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FF020C"/>
                          </a:solidFill>
                        </a:rPr>
                        <a:t>63</a:t>
                      </a:r>
                      <a:endParaRPr lang="en-US" sz="1400" b="1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FF020C"/>
                          </a:solidFill>
                        </a:rPr>
                        <a:t>212</a:t>
                      </a:r>
                      <a:endParaRPr lang="en-US" sz="1400" b="1" dirty="0">
                        <a:solidFill>
                          <a:srgbClr val="FF020C"/>
                        </a:solidFill>
                      </a:endParaRPr>
                    </a:p>
                  </a:txBody>
                  <a:tcPr marL="91434" marR="91434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4188461"/>
            <a:ext cx="9144000" cy="1938849"/>
          </a:xfrm>
          <a:prstGeom prst="rect">
            <a:avLst/>
          </a:prstGeom>
          <a:noFill/>
        </p:spPr>
        <p:txBody>
          <a:bodyPr wrap="square" lIns="91236" tIns="45619" rIns="91236" bIns="45619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solidFill>
                  <a:srgbClr val="0000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Spesa</a:t>
            </a:r>
            <a:r>
              <a:rPr lang="en-US" dirty="0">
                <a:solidFill>
                  <a:srgbClr val="0000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prevista</a:t>
            </a:r>
            <a:r>
              <a:rPr lang="en-US" dirty="0">
                <a:solidFill>
                  <a:srgbClr val="0000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per 2016: 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		 </a:t>
            </a:r>
            <a:r>
              <a:rPr lang="en-US" dirty="0">
                <a:solidFill>
                  <a:srgbClr val="3366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63.0 </a:t>
            </a:r>
            <a:r>
              <a:rPr lang="en-US" dirty="0" err="1">
                <a:solidFill>
                  <a:srgbClr val="3366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keuro</a:t>
            </a:r>
            <a:r>
              <a:rPr lang="en-US" dirty="0">
                <a:solidFill>
                  <a:srgbClr val="3366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(– 30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keuro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anticipati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su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Pisa 2014)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solidFill>
                  <a:srgbClr val="3366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Richieste</a:t>
            </a:r>
            <a:r>
              <a:rPr lang="en-US" dirty="0">
                <a:solidFill>
                  <a:srgbClr val="3366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 err="1">
                <a:solidFill>
                  <a:srgbClr val="3366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attuali</a:t>
            </a:r>
            <a:r>
              <a:rPr lang="en-US" dirty="0">
                <a:solidFill>
                  <a:srgbClr val="3366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per 2016:  	114.5 </a:t>
            </a:r>
            <a:r>
              <a:rPr lang="en-US" dirty="0" err="1">
                <a:solidFill>
                  <a:srgbClr val="3366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keuro</a:t>
            </a:r>
            <a:endParaRPr lang="en-US" dirty="0">
              <a:solidFill>
                <a:srgbClr val="3366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Principali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motivi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dell’aumento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:	  15.0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keuro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sensori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diam.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aggiuntivi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per BEAST 2)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			</a:t>
            </a:r>
            <a:r>
              <a:rPr lang="en-US" dirty="0" smtClean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             15.0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keuro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aumento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costo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elettronica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: 33-18)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		</a:t>
            </a:r>
            <a:r>
              <a:rPr lang="en-US" dirty="0" smtClean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                            7.5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kEuro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(FOS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aggiuntive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chieste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da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collab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.)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			</a:t>
            </a:r>
            <a:r>
              <a:rPr lang="en-US" dirty="0" smtClean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             35.0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keuro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lettore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FOS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aggiuntivo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49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5554" y="806088"/>
            <a:ext cx="8785225" cy="399972"/>
          </a:xfrm>
          <a:prstGeom prst="rect">
            <a:avLst/>
          </a:prstGeom>
          <a:noFill/>
        </p:spPr>
        <p:txBody>
          <a:bodyPr lIns="91236" tIns="45619" rIns="91236" bIns="45619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Tabella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di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previsioni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2015 e 2016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presentata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nella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riunione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di </a:t>
            </a:r>
            <a:r>
              <a:rPr lang="en-US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settembre</a:t>
            </a: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2014:</a:t>
            </a:r>
          </a:p>
        </p:txBody>
      </p:sp>
    </p:spTree>
    <p:extLst>
      <p:ext uri="{BB962C8B-B14F-4D97-AF65-F5344CB8AC3E}">
        <p14:creationId xmlns:p14="http://schemas.microsoft.com/office/powerpoint/2010/main" val="13145770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8582"/>
            <a:ext cx="8643966" cy="785818"/>
          </a:xfrm>
        </p:spPr>
        <p:txBody>
          <a:bodyPr>
            <a:normAutofit fontScale="90000"/>
          </a:bodyPr>
          <a:lstStyle/>
          <a:p>
            <a:r>
              <a:rPr lang="en-US" dirty="0"/>
              <a:t>Origami Prototype Module with 6” HPK DSSD</a:t>
            </a:r>
          </a:p>
        </p:txBody>
      </p:sp>
      <p:pic>
        <p:nvPicPr>
          <p:cNvPr id="8" name="Picture 2" descr="C:\Users\friedl\Desktop\origa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064000" cy="5355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24027" y="4829202"/>
            <a:ext cx="1928723" cy="374457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Silicon sensor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895601" y="4800628"/>
            <a:ext cx="609600" cy="1047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1200" y="1828827"/>
            <a:ext cx="1646595" cy="374457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Flex hybrid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638800" y="2133600"/>
            <a:ext cx="2286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6319" y="5257800"/>
            <a:ext cx="5026882" cy="651460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Pitch adapter for top side of sensor (PA0)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19601" y="5029200"/>
            <a:ext cx="304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71576" y="5781702"/>
            <a:ext cx="5057785" cy="374457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Pitch adapter for bottom side of sensor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H="1" flipV="1">
            <a:off x="5972176" y="5934078"/>
            <a:ext cx="257185" cy="348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0076" y="4374145"/>
            <a:ext cx="2646868" cy="374457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APV25 readout chip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8400" y="4038601"/>
            <a:ext cx="1219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5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94974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0"/>
            <a:ext cx="9144000" cy="236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238" y="0"/>
            <a:ext cx="8151531" cy="668244"/>
          </a:xfrm>
        </p:spPr>
        <p:txBody>
          <a:bodyPr/>
          <a:lstStyle/>
          <a:p>
            <a:r>
              <a:rPr lang="en-US" dirty="0" smtClean="0"/>
              <a:t>SVD </a:t>
            </a:r>
            <a:r>
              <a:rPr lang="en-US" dirty="0" err="1" smtClean="0"/>
              <a:t>totale</a:t>
            </a:r>
            <a:r>
              <a:rPr lang="en-US" dirty="0" smtClean="0"/>
              <a:t> </a:t>
            </a:r>
            <a:r>
              <a:rPr lang="en-US" dirty="0" err="1" smtClean="0"/>
              <a:t>Richieste</a:t>
            </a:r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7484" y="-76187"/>
            <a:ext cx="1076516" cy="365001"/>
          </a:xfrm>
        </p:spPr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50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144000" cy="480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9800" y="3748790"/>
            <a:ext cx="402674" cy="289823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pPr>
              <a:buNone/>
            </a:pPr>
            <a:r>
              <a:rPr lang="en-US" sz="1400" dirty="0"/>
              <a:t>Si’</a:t>
            </a:r>
          </a:p>
        </p:txBody>
      </p:sp>
    </p:spTree>
    <p:extLst>
      <p:ext uri="{BB962C8B-B14F-4D97-AF65-F5344CB8AC3E}">
        <p14:creationId xmlns:p14="http://schemas.microsoft.com/office/powerpoint/2010/main" val="3673971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Conclusioni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" y="998732"/>
            <a:ext cx="9144001" cy="4966301"/>
          </a:xfrm>
        </p:spPr>
        <p:txBody>
          <a:bodyPr/>
          <a:lstStyle/>
          <a:p>
            <a:r>
              <a:rPr lang="en-US" dirty="0" err="1" smtClean="0"/>
              <a:t>Dopo</a:t>
            </a:r>
            <a:r>
              <a:rPr lang="en-US" dirty="0" smtClean="0"/>
              <a:t> aver </a:t>
            </a:r>
            <a:r>
              <a:rPr lang="en-US" dirty="0" err="1" smtClean="0"/>
              <a:t>risolto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problema</a:t>
            </a:r>
            <a:r>
              <a:rPr lang="en-US" dirty="0" smtClean="0"/>
              <a:t> sui Flex-PA e </a:t>
            </a:r>
            <a:r>
              <a:rPr lang="en-US" dirty="0" err="1" smtClean="0"/>
              <a:t>ri-testato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rivelatori</a:t>
            </a:r>
            <a:r>
              <a:rPr lang="en-US" dirty="0" smtClean="0"/>
              <a:t> Micron </a:t>
            </a:r>
            <a:r>
              <a:rPr lang="en-US" dirty="0" err="1" smtClean="0"/>
              <a:t>graffiati</a:t>
            </a:r>
            <a:r>
              <a:rPr lang="en-US" dirty="0" smtClean="0"/>
              <a:t>, la </a:t>
            </a:r>
            <a:r>
              <a:rPr lang="en-US" dirty="0" err="1" smtClean="0"/>
              <a:t>produzione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classe</a:t>
            </a:r>
            <a:r>
              <a:rPr lang="en-US" dirty="0" smtClean="0"/>
              <a:t> A FW e BW subassemblies e’ </a:t>
            </a:r>
            <a:r>
              <a:rPr lang="en-US" dirty="0" err="1" smtClean="0"/>
              <a:t>iniziata</a:t>
            </a:r>
            <a:r>
              <a:rPr lang="en-US" dirty="0" smtClean="0"/>
              <a:t> e </a:t>
            </a:r>
            <a:r>
              <a:rPr lang="en-US" dirty="0" err="1" smtClean="0"/>
              <a:t>occupera</a:t>
            </a:r>
            <a:r>
              <a:rPr lang="en-US" dirty="0" smtClean="0"/>
              <a:t>’ </a:t>
            </a:r>
            <a:r>
              <a:rPr lang="en-US" dirty="0" err="1" smtClean="0"/>
              <a:t>molte</a:t>
            </a:r>
            <a:r>
              <a:rPr lang="en-US" dirty="0" smtClean="0"/>
              <a:t> </a:t>
            </a:r>
            <a:r>
              <a:rPr lang="en-US" dirty="0" err="1" smtClean="0"/>
              <a:t>risorse</a:t>
            </a:r>
            <a:r>
              <a:rPr lang="en-US" dirty="0" smtClean="0"/>
              <a:t> di Pisa in Lab. per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prossimi</a:t>
            </a:r>
            <a:r>
              <a:rPr lang="en-US" dirty="0" smtClean="0"/>
              <a:t> 6</a:t>
            </a:r>
            <a:r>
              <a:rPr lang="en-US" dirty="0" smtClean="0">
                <a:sym typeface="Wingdings"/>
              </a:rPr>
              <a:t>8 </a:t>
            </a:r>
            <a:r>
              <a:rPr lang="en-US" dirty="0" err="1" smtClean="0">
                <a:sym typeface="Wingdings"/>
              </a:rPr>
              <a:t>mesi</a:t>
            </a:r>
            <a:r>
              <a:rPr lang="en-US" dirty="0" smtClean="0">
                <a:sym typeface="Wingdings"/>
              </a:rPr>
              <a:t>.</a:t>
            </a:r>
          </a:p>
          <a:p>
            <a:r>
              <a:rPr lang="en-US" dirty="0" smtClean="0">
                <a:sym typeface="Wingdings"/>
              </a:rPr>
              <a:t>La </a:t>
            </a:r>
            <a:r>
              <a:rPr lang="en-US" dirty="0" err="1" smtClean="0">
                <a:sym typeface="Wingdings"/>
              </a:rPr>
              <a:t>complessita</a:t>
            </a:r>
            <a:r>
              <a:rPr lang="en-US" dirty="0" smtClean="0">
                <a:sym typeface="Wingdings"/>
              </a:rPr>
              <a:t>’ del </a:t>
            </a:r>
            <a:r>
              <a:rPr lang="en-US" dirty="0" err="1" smtClean="0">
                <a:sym typeface="Wingdings"/>
              </a:rPr>
              <a:t>sistema</a:t>
            </a:r>
            <a:r>
              <a:rPr lang="en-US" dirty="0" smtClean="0">
                <a:sym typeface="Wingdings"/>
              </a:rPr>
              <a:t> di monitoring e’ </a:t>
            </a:r>
            <a:r>
              <a:rPr lang="en-US" dirty="0" err="1" smtClean="0">
                <a:sym typeface="Wingdings"/>
              </a:rPr>
              <a:t>aumentata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nel</a:t>
            </a:r>
            <a:r>
              <a:rPr lang="en-US" dirty="0" smtClean="0">
                <a:sym typeface="Wingdings"/>
              </a:rPr>
              <a:t> tempo, con </a:t>
            </a:r>
            <a:r>
              <a:rPr lang="en-US" dirty="0" err="1" smtClean="0">
                <a:sym typeface="Wingdings"/>
              </a:rPr>
              <a:t>richieste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addizionali</a:t>
            </a:r>
            <a:r>
              <a:rPr lang="en-US" dirty="0" smtClean="0">
                <a:sym typeface="Wingdings"/>
              </a:rPr>
              <a:t> da parte </a:t>
            </a:r>
            <a:r>
              <a:rPr lang="en-US" dirty="0" err="1" smtClean="0">
                <a:sym typeface="Wingdings"/>
              </a:rPr>
              <a:t>dell’esperimento</a:t>
            </a:r>
            <a:r>
              <a:rPr lang="en-US" dirty="0" smtClean="0">
                <a:sym typeface="Wingdings"/>
              </a:rPr>
              <a:t>. Il </a:t>
            </a:r>
            <a:r>
              <a:rPr lang="en-US" dirty="0" err="1" smtClean="0">
                <a:sym typeface="Wingdings"/>
              </a:rPr>
              <a:t>gruppo</a:t>
            </a:r>
            <a:r>
              <a:rPr lang="en-US" dirty="0" smtClean="0">
                <a:sym typeface="Wingdings"/>
              </a:rPr>
              <a:t> di Trieste, </a:t>
            </a:r>
            <a:r>
              <a:rPr lang="en-US" dirty="0" err="1" smtClean="0">
                <a:sym typeface="Wingdings"/>
              </a:rPr>
              <a:t>che</a:t>
            </a:r>
            <a:r>
              <a:rPr lang="en-US" dirty="0" smtClean="0">
                <a:sym typeface="Wingdings"/>
              </a:rPr>
              <a:t> ne ha la </a:t>
            </a:r>
            <a:r>
              <a:rPr lang="en-US" dirty="0" err="1" smtClean="0">
                <a:sym typeface="Wingdings"/>
              </a:rPr>
              <a:t>responsabilita</a:t>
            </a:r>
            <a:r>
              <a:rPr lang="en-US" dirty="0" smtClean="0">
                <a:sym typeface="Wingdings"/>
              </a:rPr>
              <a:t>’, ha </a:t>
            </a:r>
            <a:r>
              <a:rPr lang="en-US" dirty="0" err="1" smtClean="0">
                <a:sym typeface="Wingdings"/>
              </a:rPr>
              <a:t>fatto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convergere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progetti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su</a:t>
            </a:r>
            <a:r>
              <a:rPr lang="en-US" dirty="0" smtClean="0">
                <a:sym typeface="Wingdings"/>
              </a:rPr>
              <a:t> monitor di </a:t>
            </a:r>
            <a:r>
              <a:rPr lang="en-US" dirty="0" err="1" smtClean="0">
                <a:sym typeface="Wingdings"/>
              </a:rPr>
              <a:t>radiazione</a:t>
            </a:r>
            <a:r>
              <a:rPr lang="en-US" dirty="0" smtClean="0">
                <a:sym typeface="Wingdings"/>
              </a:rPr>
              <a:t> &amp; beam abort, monitoring di </a:t>
            </a:r>
            <a:r>
              <a:rPr lang="en-US" dirty="0" err="1" smtClean="0">
                <a:sym typeface="Wingdings"/>
              </a:rPr>
              <a:t>temperatura</a:t>
            </a:r>
            <a:r>
              <a:rPr lang="en-US" dirty="0">
                <a:sym typeface="Wingdings"/>
              </a:rPr>
              <a:t>,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umidita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relativi</a:t>
            </a:r>
            <a:r>
              <a:rPr lang="en-US" dirty="0" smtClean="0">
                <a:sym typeface="Wingdings"/>
              </a:rPr>
              <a:t> interlocks.</a:t>
            </a:r>
          </a:p>
          <a:p>
            <a:r>
              <a:rPr lang="en-US" dirty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on </a:t>
            </a:r>
            <a:r>
              <a:rPr lang="en-US" dirty="0" err="1" smtClean="0">
                <a:sym typeface="Wingdings"/>
              </a:rPr>
              <a:t>prossimo</a:t>
            </a:r>
            <a:r>
              <a:rPr lang="en-US" dirty="0" smtClean="0">
                <a:sym typeface="Wingdings"/>
              </a:rPr>
              <a:t> anno </a:t>
            </a:r>
            <a:r>
              <a:rPr lang="en-US" dirty="0" err="1" smtClean="0">
                <a:sym typeface="Wingdings"/>
              </a:rPr>
              <a:t>hanno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inizio</a:t>
            </a:r>
            <a:r>
              <a:rPr lang="en-US" dirty="0" smtClean="0">
                <a:sym typeface="Wingdings"/>
              </a:rPr>
              <a:t> le </a:t>
            </a:r>
            <a:r>
              <a:rPr lang="en-US" dirty="0" err="1" smtClean="0">
                <a:sym typeface="Wingdings"/>
              </a:rPr>
              <a:t>costruzioni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installazioni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HW </a:t>
            </a:r>
            <a:r>
              <a:rPr lang="en-US" dirty="0" err="1" smtClean="0">
                <a:sym typeface="Wingdings"/>
              </a:rPr>
              <a:t>ed</a:t>
            </a:r>
            <a:r>
              <a:rPr lang="en-US" dirty="0" smtClean="0">
                <a:sym typeface="Wingdings"/>
              </a:rPr>
              <a:t> e’ </a:t>
            </a:r>
            <a:r>
              <a:rPr lang="en-US" dirty="0" err="1" smtClean="0">
                <a:sym typeface="Wingdings"/>
              </a:rPr>
              <a:t>importante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poter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assicurare</a:t>
            </a:r>
            <a:r>
              <a:rPr lang="en-US" dirty="0" smtClean="0">
                <a:sym typeface="Wingdings"/>
              </a:rPr>
              <a:t> la </a:t>
            </a:r>
            <a:r>
              <a:rPr lang="en-US" dirty="0" err="1" smtClean="0">
                <a:sym typeface="Wingdings"/>
              </a:rPr>
              <a:t>presenza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degli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esperti</a:t>
            </a:r>
            <a:r>
              <a:rPr lang="en-US" dirty="0" smtClean="0">
                <a:sym typeface="Wingdings"/>
              </a:rPr>
              <a:t> del </a:t>
            </a:r>
            <a:r>
              <a:rPr lang="en-US" dirty="0" err="1" smtClean="0">
                <a:sym typeface="Wingdings"/>
              </a:rPr>
              <a:t>rivelatore</a:t>
            </a:r>
            <a:r>
              <a:rPr lang="en-US" dirty="0" smtClean="0">
                <a:sym typeface="Wingdings"/>
              </a:rPr>
              <a:t> a KEK.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17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80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Schedule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400"/>
            <a:ext cx="9144000" cy="32267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24B9-3160-AA4A-AAB3-EDE37332DE13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0290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67" y="178595"/>
            <a:ext cx="8708468" cy="668244"/>
          </a:xfrm>
        </p:spPr>
        <p:txBody>
          <a:bodyPr/>
          <a:lstStyle/>
          <a:p>
            <a:r>
              <a:rPr lang="en-US" sz="3400" dirty="0"/>
              <a:t>2. Radiation Monitor &amp; Beam Abort - </a:t>
            </a:r>
            <a:r>
              <a:rPr lang="en-US" sz="3400" dirty="0" err="1"/>
              <a:t>elettronica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236" y="998761"/>
            <a:ext cx="7948981" cy="759457"/>
          </a:xfrm>
        </p:spPr>
        <p:txBody>
          <a:bodyPr/>
          <a:lstStyle/>
          <a:p>
            <a:pPr marL="498610" lvl="1" indent="0">
              <a:lnSpc>
                <a:spcPct val="50000"/>
              </a:lnSpc>
              <a:buNone/>
            </a:pPr>
            <a:r>
              <a:rPr lang="en-US" dirty="0" err="1" smtClean="0"/>
              <a:t>Apparati</a:t>
            </a:r>
            <a:r>
              <a:rPr lang="en-US" dirty="0" smtClean="0"/>
              <a:t>: </a:t>
            </a:r>
            <a:r>
              <a:rPr lang="en-US" dirty="0" err="1"/>
              <a:t>d</a:t>
            </a:r>
            <a:r>
              <a:rPr lang="en-US" dirty="0" err="1" smtClean="0"/>
              <a:t>ettaglio</a:t>
            </a:r>
            <a:r>
              <a:rPr lang="en-US" dirty="0" smtClean="0"/>
              <a:t> del </a:t>
            </a:r>
            <a:r>
              <a:rPr lang="en-US" dirty="0" err="1" smtClean="0"/>
              <a:t>costo</a:t>
            </a:r>
            <a:r>
              <a:rPr lang="en-US" dirty="0" smtClean="0"/>
              <a:t> (5.5 </a:t>
            </a:r>
            <a:r>
              <a:rPr lang="en-US" dirty="0" err="1" smtClean="0"/>
              <a:t>kEuro</a:t>
            </a:r>
            <a:r>
              <a:rPr lang="en-US" dirty="0" smtClean="0"/>
              <a:t>/modulo, IVA </a:t>
            </a:r>
            <a:r>
              <a:rPr lang="en-US" dirty="0" err="1" smtClean="0"/>
              <a:t>inclusa</a:t>
            </a:r>
            <a:r>
              <a:rPr lang="en-US" dirty="0" smtClean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FB1D24B9-3160-AA4A-AAB3-EDE37332DE13}" type="slidenum">
              <a:rPr lang="en-US" smtClean="0"/>
              <a:pPr>
                <a:buNone/>
              </a:pPr>
              <a:t>54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64311"/>
              </p:ext>
            </p:extLst>
          </p:nvPr>
        </p:nvGraphicFramePr>
        <p:xfrm>
          <a:off x="2698695" y="1656929"/>
          <a:ext cx="4101081" cy="4658018"/>
        </p:xfrm>
        <a:graphic>
          <a:graphicData uri="http://schemas.openxmlformats.org/drawingml/2006/table">
            <a:tbl>
              <a:tblPr/>
              <a:tblGrid>
                <a:gridCol w="1231210"/>
                <a:gridCol w="752899"/>
                <a:gridCol w="708610"/>
                <a:gridCol w="469454"/>
                <a:gridCol w="469454"/>
                <a:gridCol w="469454"/>
              </a:tblGrid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Oggetto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Costo al pezzo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Quantità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TOTALE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Evaluation Board DE3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2577,7171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PCB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ADC (LTC2208)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120,34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481,36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BAS70 Schottky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0,2924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1,1696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SI2308 N-MOS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0,328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0,656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Buffer dati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10,56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42,24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Buffer clock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3,387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3,387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Clock splitter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6,52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6,52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Oscillatore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31,7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31,7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REF5025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6,93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6,93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relè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6,48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51,84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connettore HSTC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11,9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11,9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5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ad820brz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6,28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50,24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LTC6404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9,42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37,68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LD3930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2,03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10,15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uA7805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uA7905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7,29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29,16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condensatori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0,04735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9,04385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blm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0,04735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1,1364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resistenze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0,04735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2,60425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EMCO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Power Supply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PCB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Electronics (EMCO)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Rack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Lavorazioni mecc.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4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Tot.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4469,7171</a:t>
                      </a: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1" marR="6791" marT="6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199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Material Budget of a ladder</a:t>
            </a: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446088" y="1484314"/>
            <a:ext cx="707824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7" tIns="45654" rIns="91307" bIns="45654">
            <a:prstTxWarp prst="textNoShape">
              <a:avLst/>
            </a:prstTxWarp>
          </a:bodyPr>
          <a:lstStyle/>
          <a:p>
            <a:pPr marL="342415" indent="-342415">
              <a:spcBef>
                <a:spcPct val="20000"/>
              </a:spcBef>
            </a:pPr>
            <a:r>
              <a:rPr lang="en-US" dirty="0">
                <a:solidFill>
                  <a:srgbClr val="0061A0"/>
                </a:solidFill>
              </a:rPr>
              <a:t>Largest peak contribution by</a:t>
            </a:r>
          </a:p>
          <a:p>
            <a:pPr marL="798952" lvl="1" indent="-342415">
              <a:spcBef>
                <a:spcPct val="20000"/>
              </a:spcBef>
            </a:pPr>
            <a:r>
              <a:rPr lang="en-US" dirty="0">
                <a:solidFill>
                  <a:srgbClr val="0061A0"/>
                </a:solidFill>
              </a:rPr>
              <a:t>Cooling pipe</a:t>
            </a:r>
          </a:p>
          <a:p>
            <a:pPr marL="798952" lvl="1" indent="-342415">
              <a:spcBef>
                <a:spcPct val="20000"/>
              </a:spcBef>
            </a:pPr>
            <a:r>
              <a:rPr lang="en-US" dirty="0">
                <a:solidFill>
                  <a:srgbClr val="0061A0"/>
                </a:solidFill>
              </a:rPr>
              <a:t>Support ribs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88" y="4355896"/>
            <a:ext cx="5206032" cy="13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536" y="2603453"/>
            <a:ext cx="5328592" cy="1685931"/>
          </a:xfrm>
          <a:noFill/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23528" y="5949280"/>
            <a:ext cx="8229600" cy="5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7" tIns="45654" rIns="91307" bIns="45654">
            <a:prstTxWarp prst="textNoShape">
              <a:avLst/>
            </a:prstTxWarp>
          </a:bodyPr>
          <a:lstStyle/>
          <a:p>
            <a:pPr marL="342415" indent="-342415">
              <a:spcBef>
                <a:spcPct val="20000"/>
              </a:spcBef>
            </a:pPr>
            <a:r>
              <a:rPr lang="en-US" dirty="0">
                <a:solidFill>
                  <a:srgbClr val="0061A0"/>
                </a:solidFill>
              </a:rPr>
              <a:t>Average Material Budget:~ 0.6% X</a:t>
            </a:r>
            <a:r>
              <a:rPr lang="en-US" baseline="-25000" dirty="0">
                <a:solidFill>
                  <a:srgbClr val="0061A0"/>
                </a:solidFill>
              </a:rPr>
              <a:t>0 </a:t>
            </a:r>
            <a:r>
              <a:rPr lang="en-US" dirty="0">
                <a:solidFill>
                  <a:srgbClr val="0061A0"/>
                </a:solidFill>
              </a:rPr>
              <a:t>/layer</a:t>
            </a:r>
            <a:endParaRPr lang="en-US" b="1" baseline="-25000" dirty="0">
              <a:solidFill>
                <a:srgbClr val="0061A0"/>
              </a:solidFill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2893387" y="4682295"/>
            <a:ext cx="1005393" cy="374457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r>
              <a:rPr lang="en-US" dirty="0" smtClean="0"/>
              <a:t>n-side</a:t>
            </a:r>
            <a:endParaRPr lang="en-US" dirty="0"/>
          </a:p>
        </p:txBody>
      </p:sp>
      <p:sp>
        <p:nvSpPr>
          <p:cNvPr id="42" name="TextBox 9"/>
          <p:cNvSpPr txBox="1"/>
          <p:nvPr/>
        </p:nvSpPr>
        <p:spPr>
          <a:xfrm>
            <a:off x="2893387" y="5036926"/>
            <a:ext cx="1005393" cy="374457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r>
              <a:rPr lang="en-US" dirty="0" smtClean="0"/>
              <a:t>p-side</a:t>
            </a:r>
            <a:endParaRPr lang="en-US" dirty="0"/>
          </a:p>
        </p:txBody>
      </p:sp>
      <p:sp>
        <p:nvSpPr>
          <p:cNvPr id="43" name="Inhaltsplatzhalter 2"/>
          <p:cNvSpPr txBox="1">
            <a:spLocks/>
          </p:cNvSpPr>
          <p:nvPr/>
        </p:nvSpPr>
        <p:spPr bwMode="auto">
          <a:xfrm>
            <a:off x="6084168" y="1700808"/>
            <a:ext cx="305983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800" dirty="0"/>
              <a:t>Components: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Single cooling pipe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Thinned APV25 (100µm)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3-layer flex circuit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Connection to Strips: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PA on top side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wrapped PA for bottom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1mm </a:t>
            </a:r>
            <a:r>
              <a:rPr lang="en-US" sz="2800" dirty="0" err="1"/>
              <a:t>Airex</a:t>
            </a:r>
            <a:r>
              <a:rPr lang="en-US" sz="2800" dirty="0"/>
              <a:t> sheet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6” DSSD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CF support ribs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6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64983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8229600" cy="684767"/>
          </a:xfrm>
        </p:spPr>
        <p:txBody>
          <a:bodyPr>
            <a:normAutofit/>
          </a:bodyPr>
          <a:lstStyle/>
          <a:p>
            <a:r>
              <a:rPr lang="en-US"/>
              <a:t>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202"/>
            <a:ext cx="3532676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PXD + SVD resolution is adequate</a:t>
            </a:r>
          </a:p>
          <a:p>
            <a:pPr lvl="1"/>
            <a:r>
              <a:rPr lang="en-US" dirty="0" smtClean="0">
                <a:sym typeface="Symbol"/>
              </a:rPr>
              <a:t></a:t>
            </a:r>
            <a:r>
              <a:rPr lang="en-US" dirty="0" smtClean="0"/>
              <a:t>2 </a:t>
            </a:r>
            <a:r>
              <a:rPr lang="en-US" dirty="0"/>
              <a:t>improvement w.r.t Belle</a:t>
            </a:r>
          </a:p>
          <a:p>
            <a:pPr lvl="1"/>
            <a:endParaRPr lang="en-US" dirty="0"/>
          </a:p>
          <a:p>
            <a:r>
              <a:rPr lang="en-US" dirty="0"/>
              <a:t>SVD+CDC fast tracking is essential to do Region-Of-Interest selection in PXD</a:t>
            </a:r>
          </a:p>
          <a:p>
            <a:pPr lvl="1"/>
            <a:r>
              <a:rPr lang="en-US" dirty="0"/>
              <a:t>Keep readout bandwidth under control</a:t>
            </a:r>
          </a:p>
          <a:p>
            <a:pPr lvl="1"/>
            <a:r>
              <a:rPr lang="en-US" dirty="0"/>
              <a:t>Tested in beam test at DESY Jan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356378"/>
            <a:ext cx="304800" cy="3651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>
                <a:buNone/>
              </a:pPr>
              <a:t>7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9876" y="590100"/>
            <a:ext cx="283967" cy="374457"/>
          </a:xfrm>
          <a:prstGeom prst="rect">
            <a:avLst/>
          </a:prstGeom>
          <a:noFill/>
        </p:spPr>
        <p:txBody>
          <a:bodyPr wrap="none" lIns="91307" tIns="45654" rIns="91307" bIns="45654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542" y="1023545"/>
            <a:ext cx="4847764" cy="295081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701" y="4136216"/>
            <a:ext cx="5094835" cy="223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47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"/>
            <a:ext cx="9144000" cy="4328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635500"/>
            <a:ext cx="7316110" cy="2146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275087">
            <a:off x="228600" y="1447800"/>
            <a:ext cx="1600200" cy="600164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>
              <a:buNone/>
            </a:pPr>
            <a:r>
              <a:rPr lang="en-US" sz="3600" dirty="0"/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23562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316" y="4038600"/>
            <a:ext cx="4292684" cy="28193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9155" r="-9155"/>
          <a:stretch>
            <a:fillRect/>
          </a:stretch>
        </p:blipFill>
        <p:spPr>
          <a:xfrm>
            <a:off x="-457199" y="0"/>
            <a:ext cx="6940446" cy="46967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"/>
            <a:ext cx="4279900" cy="2362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00601"/>
            <a:ext cx="4399936" cy="201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9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4DDFD"/>
      </a:accent1>
      <a:accent2>
        <a:srgbClr val="333399"/>
      </a:accent2>
      <a:accent3>
        <a:srgbClr val="AAAAAA"/>
      </a:accent3>
      <a:accent4>
        <a:srgbClr val="DADADA"/>
      </a:accent4>
      <a:accent5>
        <a:srgbClr val="C2EBF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4DDFD"/>
      </a:accent1>
      <a:accent2>
        <a:srgbClr val="333399"/>
      </a:accent2>
      <a:accent3>
        <a:srgbClr val="AAAAAA"/>
      </a:accent3>
      <a:accent4>
        <a:srgbClr val="DADADA"/>
      </a:accent4>
      <a:accent5>
        <a:srgbClr val="C2EBF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7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4DDFD"/>
      </a:accent1>
      <a:accent2>
        <a:srgbClr val="333399"/>
      </a:accent2>
      <a:accent3>
        <a:srgbClr val="AAAAAA"/>
      </a:accent3>
      <a:accent4>
        <a:srgbClr val="DADADA"/>
      </a:accent4>
      <a:accent5>
        <a:srgbClr val="C2EBF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lle2-SV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4DDFD"/>
      </a:accent1>
      <a:accent2>
        <a:srgbClr val="333399"/>
      </a:accent2>
      <a:accent3>
        <a:srgbClr val="AAAAAA"/>
      </a:accent3>
      <a:accent4>
        <a:srgbClr val="DADADA"/>
      </a:accent4>
      <a:accent5>
        <a:srgbClr val="C2EBF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4DDFD"/>
      </a:accent1>
      <a:accent2>
        <a:srgbClr val="333399"/>
      </a:accent2>
      <a:accent3>
        <a:srgbClr val="AAAAAA"/>
      </a:accent3>
      <a:accent4>
        <a:srgbClr val="DADADA"/>
      </a:accent4>
      <a:accent5>
        <a:srgbClr val="C2EBF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4DDFD"/>
      </a:accent1>
      <a:accent2>
        <a:srgbClr val="333399"/>
      </a:accent2>
      <a:accent3>
        <a:srgbClr val="AAAAAA"/>
      </a:accent3>
      <a:accent4>
        <a:srgbClr val="DADADA"/>
      </a:accent4>
      <a:accent5>
        <a:srgbClr val="C2EBF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4DDFD"/>
      </a:accent1>
      <a:accent2>
        <a:srgbClr val="333399"/>
      </a:accent2>
      <a:accent3>
        <a:srgbClr val="AAAAAA"/>
      </a:accent3>
      <a:accent4>
        <a:srgbClr val="DADADA"/>
      </a:accent4>
      <a:accent5>
        <a:srgbClr val="C2EBF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128998</TotalTime>
  <Words>3740</Words>
  <Application>Microsoft Macintosh PowerPoint</Application>
  <PresentationFormat>Letter Paper (8.5x11 in)</PresentationFormat>
  <Paragraphs>705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Blank Presentation</vt:lpstr>
      <vt:lpstr>belle2-SVD</vt:lpstr>
      <vt:lpstr>Title &amp; Bullets</vt:lpstr>
      <vt:lpstr>Metro</vt:lpstr>
      <vt:lpstr>Office Theme</vt:lpstr>
      <vt:lpstr>1_Office Theme</vt:lpstr>
      <vt:lpstr>1_Title &amp; Bullets</vt:lpstr>
      <vt:lpstr>2_Title &amp; Bullets</vt:lpstr>
      <vt:lpstr>3_Title &amp; Bullets</vt:lpstr>
      <vt:lpstr>4_Title &amp; Bullets</vt:lpstr>
      <vt:lpstr>5_Title &amp; Bullets</vt:lpstr>
      <vt:lpstr>2_Office Theme</vt:lpstr>
      <vt:lpstr>7_Title &amp; Bullets</vt:lpstr>
      <vt:lpstr>PowerPoint Presentation</vt:lpstr>
      <vt:lpstr> OUTLINE </vt:lpstr>
      <vt:lpstr>Belle II SVD Overview</vt:lpstr>
      <vt:lpstr>Origami Chip-on-Sensor Concept</vt:lpstr>
      <vt:lpstr>Origami Prototype Module with 6” HPK DSSD</vt:lpstr>
      <vt:lpstr>Material Budget of a ladder</vt:lpstr>
      <vt:lpstr>Performance</vt:lpstr>
      <vt:lpstr>PowerPoint Presentation</vt:lpstr>
      <vt:lpstr>PowerPoint Presentation</vt:lpstr>
      <vt:lpstr>PowerPoint Presentation</vt:lpstr>
      <vt:lpstr> SVD Schedule Overview (to match global Belle2 schedule)  </vt:lpstr>
      <vt:lpstr>PowerPoint Presentation</vt:lpstr>
      <vt:lpstr>PowerPoint Presentation</vt:lpstr>
      <vt:lpstr>PA0 continued…&amp; impact on ladder production schedule</vt:lpstr>
      <vt:lpstr>FW-BW subassembly pre-production</vt:lpstr>
      <vt:lpstr>FW/BW Subassemblies status/production</vt:lpstr>
      <vt:lpstr>Costruito il primo ladder elettricamente funzionanate (L5)</vt:lpstr>
      <vt:lpstr>Hit Profiles</vt:lpstr>
      <vt:lpstr>Status of the B+ ladder</vt:lpstr>
      <vt:lpstr>Ladder mount</vt:lpstr>
      <vt:lpstr>Conceptual Top mounting procedure </vt:lpstr>
      <vt:lpstr>Cooling pipes mounting</vt:lpstr>
      <vt:lpstr>Module Mechanical Characterization</vt:lpstr>
      <vt:lpstr>Power Supply Commissioning</vt:lpstr>
      <vt:lpstr>SVD PS Patch panel issue</vt:lpstr>
      <vt:lpstr>SVD PS patch panel functions</vt:lpstr>
      <vt:lpstr>Aggiornamento necessita’ Pisa (dalla chiusura dei preventivi and oggi) </vt:lpstr>
      <vt:lpstr>Update on Trieste SVD activities</vt:lpstr>
      <vt:lpstr>1. Test sensori DSSD Micron e HP</vt:lpstr>
      <vt:lpstr>2. Radiation Monitor &amp; Beam Abort - sensori</vt:lpstr>
      <vt:lpstr>2. Radiation Monitor &amp; Beam Abort - elettronica</vt:lpstr>
      <vt:lpstr>2. Characterisation of scCVD sensors - I</vt:lpstr>
      <vt:lpstr>2. Characterisation of scCVD sensors - II</vt:lpstr>
      <vt:lpstr>Installed HW at the IP </vt:lpstr>
      <vt:lpstr>2. Readout &amp; Beam Abort: electronics prototype</vt:lpstr>
      <vt:lpstr>2. Radiation Monitor &amp; Beam Abort – Richieste 2016</vt:lpstr>
      <vt:lpstr>3. Temperature Monitoring &amp; Interlock - NTC</vt:lpstr>
      <vt:lpstr>Temperature Monitoring &amp; Interlock - NTC</vt:lpstr>
      <vt:lpstr>3. Temperature Monitoring – FBG/FOS</vt:lpstr>
      <vt:lpstr>3. Temperature: optical Fiber Bragg Grating sensors</vt:lpstr>
      <vt:lpstr>3. FBG (FOS): tests and calibrations</vt:lpstr>
      <vt:lpstr>3.   8/5 FBGs with/without splitters</vt:lpstr>
      <vt:lpstr>How to monitor temperature close to CDC?</vt:lpstr>
      <vt:lpstr>3. Temperature Monitoring &amp; Interlock – NTC +      FOS – Richieste 2016</vt:lpstr>
      <vt:lpstr>3. Humidity Monitoring &amp; Interlock</vt:lpstr>
      <vt:lpstr>Dew Point Sensors (interlock @ -30°C)</vt:lpstr>
      <vt:lpstr>3. Humidity Monitoring &amp; Interlock - Richieste 2016</vt:lpstr>
      <vt:lpstr>Riepilogo richieste 2016 apparati TS</vt:lpstr>
      <vt:lpstr>Profilo di spesa apparati TS, aggiornato al 2014</vt:lpstr>
      <vt:lpstr>SVD totale Richieste 2016</vt:lpstr>
      <vt:lpstr>Conclusioni</vt:lpstr>
      <vt:lpstr>BACKUP SLIDES</vt:lpstr>
      <vt:lpstr>Commissioning Schedule</vt:lpstr>
      <vt:lpstr>2. Radiation Monitor &amp; Beam Abort - elettronica</vt:lpstr>
    </vt:vector>
  </TitlesOfParts>
  <Company>INFN &amp; Universita' di Pisa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giuliana rizzo</dc:creator>
  <cp:lastModifiedBy>Stefano Bettarini</cp:lastModifiedBy>
  <cp:revision>2674</cp:revision>
  <cp:lastPrinted>2015-09-01T16:07:07Z</cp:lastPrinted>
  <dcterms:created xsi:type="dcterms:W3CDTF">2000-02-14T09:03:40Z</dcterms:created>
  <dcterms:modified xsi:type="dcterms:W3CDTF">2015-09-07T07:13:20Z</dcterms:modified>
</cp:coreProperties>
</file>