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8" r:id="rId5"/>
    <p:sldId id="259" r:id="rId6"/>
    <p:sldId id="260" r:id="rId7"/>
    <p:sldId id="261" r:id="rId8"/>
    <p:sldId id="267" r:id="rId9"/>
    <p:sldId id="264" r:id="rId10"/>
    <p:sldId id="262" r:id="rId11"/>
    <p:sldId id="263" r:id="rId12"/>
    <p:sldId id="265" r:id="rId13"/>
    <p:sldId id="269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8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F056C-A6FC-6449-8850-1A4910AA1697}" type="datetimeFigureOut">
              <a:rPr lang="en-US" smtClean="0"/>
              <a:pPr/>
              <a:t>9/14/15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9026E-BFB2-4B46-8178-101D3B957C36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F056C-A6FC-6449-8850-1A4910AA1697}" type="datetimeFigureOut">
              <a:rPr lang="en-US" smtClean="0"/>
              <a:pPr/>
              <a:t>9/14/15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9026E-BFB2-4B46-8178-101D3B957C36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F056C-A6FC-6449-8850-1A4910AA1697}" type="datetimeFigureOut">
              <a:rPr lang="en-US" smtClean="0"/>
              <a:pPr/>
              <a:t>9/14/15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9026E-BFB2-4B46-8178-101D3B957C36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F056C-A6FC-6449-8850-1A4910AA1697}" type="datetimeFigureOut">
              <a:rPr lang="en-US" smtClean="0"/>
              <a:pPr/>
              <a:t>9/14/15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9026E-BFB2-4B46-8178-101D3B957C36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F056C-A6FC-6449-8850-1A4910AA1697}" type="datetimeFigureOut">
              <a:rPr lang="en-US" smtClean="0"/>
              <a:pPr/>
              <a:t>9/14/15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9026E-BFB2-4B46-8178-101D3B957C36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F056C-A6FC-6449-8850-1A4910AA1697}" type="datetimeFigureOut">
              <a:rPr lang="en-US" smtClean="0"/>
              <a:pPr/>
              <a:t>9/14/15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9026E-BFB2-4B46-8178-101D3B957C36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F056C-A6FC-6449-8850-1A4910AA1697}" type="datetimeFigureOut">
              <a:rPr lang="en-US" smtClean="0"/>
              <a:pPr/>
              <a:t>9/14/15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9026E-BFB2-4B46-8178-101D3B957C36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F056C-A6FC-6449-8850-1A4910AA1697}" type="datetimeFigureOut">
              <a:rPr lang="en-US" smtClean="0"/>
              <a:pPr/>
              <a:t>9/14/15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9026E-BFB2-4B46-8178-101D3B957C36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F056C-A6FC-6449-8850-1A4910AA1697}" type="datetimeFigureOut">
              <a:rPr lang="en-US" smtClean="0"/>
              <a:pPr/>
              <a:t>9/14/15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9026E-BFB2-4B46-8178-101D3B957C36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F056C-A6FC-6449-8850-1A4910AA1697}" type="datetimeFigureOut">
              <a:rPr lang="en-US" smtClean="0"/>
              <a:pPr/>
              <a:t>9/14/15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9026E-BFB2-4B46-8178-101D3B957C36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F056C-A6FC-6449-8850-1A4910AA1697}" type="datetimeFigureOut">
              <a:rPr lang="en-US" smtClean="0"/>
              <a:pPr/>
              <a:t>9/14/15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9026E-BFB2-4B46-8178-101D3B957C36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F056C-A6FC-6449-8850-1A4910AA1697}" type="datetimeFigureOut">
              <a:rPr lang="en-US" smtClean="0"/>
              <a:pPr/>
              <a:t>9/14/15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9026E-BFB2-4B46-8178-101D3B957C36}" type="slidenum">
              <a:rPr lang="it-IT" smtClean="0"/>
              <a:pPr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Relationship Id="rId3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eblogo1b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9333" y="138433"/>
            <a:ext cx="6451599" cy="639645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Regole Generali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Priorità a interventi urgenti</a:t>
            </a:r>
            <a:endParaRPr lang="en-US" dirty="0"/>
          </a:p>
          <a:p>
            <a:r>
              <a:rPr lang="it-IT" dirty="0" smtClean="0"/>
              <a:t>Priorità a interventi che migliorino efficienza e risparmio energetico per l’ente</a:t>
            </a:r>
          </a:p>
          <a:p>
            <a:r>
              <a:rPr lang="it-IT" dirty="0" smtClean="0"/>
              <a:t>Ordinare le richieste in priorità</a:t>
            </a:r>
          </a:p>
          <a:p>
            <a:r>
              <a:rPr lang="it-IT" dirty="0" smtClean="0"/>
              <a:t>Cofinanziare al 50% </a:t>
            </a:r>
          </a:p>
          <a:p>
            <a:r>
              <a:rPr lang="it-IT" dirty="0" smtClean="0"/>
              <a:t>Dubbi tra i </a:t>
            </a:r>
            <a:r>
              <a:rPr lang="it-IT" dirty="0" err="1" smtClean="0"/>
              <a:t>referee</a:t>
            </a:r>
            <a:r>
              <a:rPr lang="it-IT" dirty="0" smtClean="0"/>
              <a:t> su come gestire richieste di sostituzione batterie dopo i 10 anni di vita. Sono non urgenti, ampiamente prevedibili, potenzialmente 2 o 3 di queste richieste ogni anno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585508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Cagliari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8082" y="1600200"/>
            <a:ext cx="7418717" cy="4525963"/>
          </a:xfrm>
        </p:spPr>
        <p:txBody>
          <a:bodyPr>
            <a:normAutofit lnSpcReduction="10000"/>
          </a:bodyPr>
          <a:lstStyle/>
          <a:p>
            <a:r>
              <a:rPr lang="it-IT" dirty="0" smtClean="0"/>
              <a:t>Cagliari chiede sostituzione </a:t>
            </a:r>
            <a:r>
              <a:rPr lang="it-IT" dirty="0" err="1" smtClean="0"/>
              <a:t>chiller</a:t>
            </a:r>
            <a:r>
              <a:rPr lang="it-IT" dirty="0" smtClean="0"/>
              <a:t> con altro più piccolo ed efficiente</a:t>
            </a:r>
          </a:p>
          <a:p>
            <a:r>
              <a:rPr lang="it-IT" dirty="0" smtClean="0"/>
              <a:t>incoraggiamo sostituzioni in ottica di efficienza</a:t>
            </a:r>
          </a:p>
          <a:p>
            <a:r>
              <a:rPr lang="it-IT" dirty="0" smtClean="0"/>
              <a:t>- non ci piace che lo abbiano già comprato, vanificando la presenza di </a:t>
            </a:r>
            <a:r>
              <a:rPr lang="it-IT" dirty="0" err="1" smtClean="0"/>
              <a:t>referee</a:t>
            </a:r>
            <a:r>
              <a:rPr lang="it-IT" dirty="0" smtClean="0"/>
              <a:t> competenti</a:t>
            </a:r>
          </a:p>
          <a:p>
            <a:r>
              <a:rPr lang="it-IT" dirty="0" smtClean="0"/>
              <a:t>5k€ subito anche se questa richiesta viene messa come ultima in priorità</a:t>
            </a:r>
            <a:endParaRPr lang="en-US" dirty="0"/>
          </a:p>
        </p:txBody>
      </p:sp>
      <p:pic>
        <p:nvPicPr>
          <p:cNvPr id="3075" name="Picture 3" descr="E:\Download\Image-Toolbar\images(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3373" y="3637053"/>
            <a:ext cx="934709" cy="797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E:\Download\Image-Toolbar\index(6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8038" y="2488950"/>
            <a:ext cx="960044" cy="821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546089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Legnaro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00200"/>
            <a:ext cx="7315200" cy="4525963"/>
          </a:xfrm>
        </p:spPr>
        <p:txBody>
          <a:bodyPr>
            <a:normAutofit fontScale="92500" lnSpcReduction="20000"/>
          </a:bodyPr>
          <a:lstStyle/>
          <a:p>
            <a:r>
              <a:rPr lang="it-IT" dirty="0" smtClean="0"/>
              <a:t>La sala CED del Tier2 ospita anche servizi centrali</a:t>
            </a:r>
          </a:p>
          <a:p>
            <a:pPr lvl="1"/>
            <a:r>
              <a:rPr lang="it-IT" dirty="0" smtClean="0"/>
              <a:t>Gli attuali impianti soffrono il carico in estate. Pericolo in caso di </a:t>
            </a:r>
            <a:r>
              <a:rPr lang="it-IT" dirty="0" err="1" smtClean="0"/>
              <a:t>failure</a:t>
            </a:r>
            <a:endParaRPr lang="it-IT" dirty="0" smtClean="0"/>
          </a:p>
          <a:p>
            <a:r>
              <a:rPr lang="it-IT" dirty="0" smtClean="0"/>
              <a:t>La vecchia sala VAX ospita apparati di rete e il DAQ per gli esperimenti delle sale 1 e 2</a:t>
            </a:r>
          </a:p>
          <a:p>
            <a:r>
              <a:rPr lang="it-IT" dirty="0" smtClean="0"/>
              <a:t>Richiesta iniziale poco documentata</a:t>
            </a:r>
          </a:p>
          <a:p>
            <a:r>
              <a:rPr lang="it-IT" dirty="0" smtClean="0"/>
              <a:t>Da analisi preliminare con la cifra richiesta si potrebbe avere oggetti molto più potenti e ridondanti.</a:t>
            </a:r>
            <a:endParaRPr lang="it-IT" dirty="0" smtClean="0"/>
          </a:p>
          <a:p>
            <a:r>
              <a:rPr lang="it-IT" dirty="0" smtClean="0"/>
              <a:t>Proposta di approvazione </a:t>
            </a:r>
            <a:r>
              <a:rPr lang="it-IT" dirty="0" smtClean="0"/>
              <a:t>6 k€ sub </a:t>
            </a:r>
            <a:r>
              <a:rPr lang="it-IT" dirty="0" err="1" smtClean="0"/>
              <a:t>judice</a:t>
            </a:r>
            <a:endParaRPr lang="en-US" dirty="0"/>
          </a:p>
        </p:txBody>
      </p:sp>
      <p:pic>
        <p:nvPicPr>
          <p:cNvPr id="4" name="Picture 3" descr="E:\Download\Image-Toolbar\images(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3372" y="3775075"/>
            <a:ext cx="934709" cy="797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924273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Contatti con i </a:t>
            </a:r>
            <a:r>
              <a:rPr lang="it-IT" dirty="0" err="1" smtClean="0"/>
              <a:t>referee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Importante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richiedente</a:t>
            </a:r>
            <a:r>
              <a:rPr lang="en-US" dirty="0" smtClean="0"/>
              <a:t> </a:t>
            </a:r>
            <a:r>
              <a:rPr lang="en-US" dirty="0" err="1" smtClean="0"/>
              <a:t>contatti</a:t>
            </a:r>
            <a:r>
              <a:rPr lang="en-US" dirty="0" smtClean="0"/>
              <a:t> i referee.</a:t>
            </a:r>
          </a:p>
          <a:p>
            <a:r>
              <a:rPr lang="en-US" dirty="0" err="1" smtClean="0"/>
              <a:t>Discussione</a:t>
            </a:r>
            <a:r>
              <a:rPr lang="en-US" dirty="0" smtClean="0"/>
              <a:t> non solo </a:t>
            </a:r>
            <a:r>
              <a:rPr lang="en-US" dirty="0" err="1" smtClean="0"/>
              <a:t>sul</a:t>
            </a:r>
            <a:r>
              <a:rPr lang="en-US" dirty="0" smtClean="0"/>
              <a:t> </a:t>
            </a:r>
            <a:r>
              <a:rPr lang="en-US" dirty="0" err="1" smtClean="0"/>
              <a:t>finanziamento</a:t>
            </a:r>
            <a:r>
              <a:rPr lang="en-US" dirty="0" smtClean="0"/>
              <a:t> ma </a:t>
            </a:r>
            <a:r>
              <a:rPr lang="en-US" dirty="0" err="1" smtClean="0"/>
              <a:t>anche</a:t>
            </a:r>
            <a:r>
              <a:rPr lang="en-US" dirty="0" smtClean="0"/>
              <a:t> </a:t>
            </a:r>
            <a:r>
              <a:rPr lang="en-US" dirty="0" err="1" smtClean="0"/>
              <a:t>sulla</a:t>
            </a:r>
            <a:r>
              <a:rPr lang="en-US" dirty="0" smtClean="0"/>
              <a:t> </a:t>
            </a:r>
            <a:r>
              <a:rPr lang="en-US" dirty="0" err="1" smtClean="0"/>
              <a:t>tipologia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acquisti</a:t>
            </a:r>
            <a:r>
              <a:rPr lang="en-US" dirty="0" smtClean="0"/>
              <a:t>, </a:t>
            </a:r>
            <a:r>
              <a:rPr lang="en-US" dirty="0" err="1" smtClean="0"/>
              <a:t>soprattutto</a:t>
            </a:r>
            <a:r>
              <a:rPr lang="en-US" dirty="0" smtClean="0"/>
              <a:t> se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tratta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rinnovare</a:t>
            </a:r>
            <a:r>
              <a:rPr lang="en-US" dirty="0" smtClean="0"/>
              <a:t> e </a:t>
            </a:r>
            <a:r>
              <a:rPr lang="en-US" dirty="0" err="1" smtClean="0"/>
              <a:t>migliorare</a:t>
            </a:r>
            <a:r>
              <a:rPr lang="en-US" dirty="0" smtClean="0"/>
              <a:t> un CED (non i </a:t>
            </a:r>
            <a:r>
              <a:rPr lang="en-US" dirty="0" err="1" smtClean="0"/>
              <a:t>ripristini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emergenza</a:t>
            </a:r>
            <a:r>
              <a:rPr lang="en-US" dirty="0" smtClean="0"/>
              <a:t>) per </a:t>
            </a:r>
            <a:r>
              <a:rPr lang="en-US" dirty="0" err="1" smtClean="0"/>
              <a:t>valorizzare</a:t>
            </a:r>
            <a:r>
              <a:rPr lang="en-US" dirty="0" smtClean="0"/>
              <a:t> </a:t>
            </a:r>
            <a:r>
              <a:rPr lang="en-US" dirty="0" err="1" smtClean="0"/>
              <a:t>gli</a:t>
            </a:r>
            <a:r>
              <a:rPr lang="en-US" dirty="0" smtClean="0"/>
              <a:t> </a:t>
            </a:r>
            <a:r>
              <a:rPr lang="en-US" dirty="0" err="1" smtClean="0"/>
              <a:t>esperti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 err="1" smtClean="0"/>
              <a:t>occasione</a:t>
            </a:r>
            <a:r>
              <a:rPr lang="en-US" dirty="0" smtClean="0"/>
              <a:t> </a:t>
            </a:r>
            <a:r>
              <a:rPr lang="en-US" dirty="0" err="1" smtClean="0"/>
              <a:t>dello</a:t>
            </a:r>
            <a:r>
              <a:rPr lang="en-US" dirty="0" smtClean="0"/>
              <a:t> </a:t>
            </a:r>
            <a:r>
              <a:rPr lang="en-US" dirty="0" err="1" smtClean="0"/>
              <a:t>sblocco</a:t>
            </a:r>
            <a:r>
              <a:rPr lang="en-US" dirty="0" smtClean="0"/>
              <a:t> del </a:t>
            </a:r>
            <a:r>
              <a:rPr lang="en-US" dirty="0" err="1" smtClean="0"/>
              <a:t>s.j</a:t>
            </a:r>
            <a:r>
              <a:rPr lang="en-US" dirty="0" smtClean="0"/>
              <a:t>. </a:t>
            </a:r>
            <a:r>
              <a:rPr lang="en-US" dirty="0" err="1" smtClean="0"/>
              <a:t>dovranno</a:t>
            </a:r>
            <a:r>
              <a:rPr lang="en-US" dirty="0" smtClean="0"/>
              <a:t> </a:t>
            </a:r>
            <a:r>
              <a:rPr lang="en-US" dirty="0" err="1" smtClean="0"/>
              <a:t>contattarci</a:t>
            </a:r>
            <a:r>
              <a:rPr lang="en-US" dirty="0" smtClean="0"/>
              <a:t> e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discuter</a:t>
            </a:r>
            <a:r>
              <a:rPr lang="it-IT" dirty="0" err="1" smtClean="0"/>
              <a:t>à</a:t>
            </a:r>
            <a:r>
              <a:rPr lang="en-US" dirty="0" smtClean="0"/>
              <a:t> del </a:t>
            </a:r>
            <a:r>
              <a:rPr lang="en-US" dirty="0" err="1" smtClean="0"/>
              <a:t>progetto</a:t>
            </a:r>
            <a:endParaRPr 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LNGS e Roma1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Sostituzione di batterie</a:t>
            </a:r>
          </a:p>
          <a:p>
            <a:r>
              <a:rPr lang="it-IT" dirty="0" smtClean="0"/>
              <a:t>Priorità inferiore</a:t>
            </a:r>
          </a:p>
          <a:p>
            <a:r>
              <a:rPr lang="it-IT" dirty="0" smtClean="0"/>
              <a:t>Come dobbiamo comportarci con questo tipo di richieste ampiamente prevedibili?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69328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5"/>
          <p:cNvSpPr txBox="1"/>
          <p:nvPr/>
        </p:nvSpPr>
        <p:spPr>
          <a:xfrm>
            <a:off x="388188" y="983410"/>
            <a:ext cx="8298611" cy="3416308"/>
          </a:xfrm>
          <a:prstGeom prst="rect">
            <a:avLst/>
          </a:prstGeom>
          <a:solidFill>
            <a:schemeClr val="accent5">
              <a:lumMod val="60000"/>
              <a:lumOff val="40000"/>
              <a:alpha val="32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29" tIns="45714" rIns="91429" bIns="45714" rtlCol="0">
            <a:spAutoFit/>
          </a:bodyPr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i="1" dirty="0" smtClean="0">
                <a:solidFill>
                  <a:srgbClr val="0000FF"/>
                </a:solidFill>
              </a:rPr>
              <a:t>Referaggio </a:t>
            </a:r>
            <a:r>
              <a:rPr lang="en-GB" sz="3600" b="1" i="1" dirty="0" err="1" smtClean="0">
                <a:solidFill>
                  <a:srgbClr val="0000FF"/>
                </a:solidFill>
              </a:rPr>
              <a:t>sigla</a:t>
            </a:r>
            <a:r>
              <a:rPr lang="en-GB" sz="3600" b="1" i="1" dirty="0" smtClean="0">
                <a:solidFill>
                  <a:srgbClr val="0000FF"/>
                </a:solidFill>
              </a:rPr>
              <a:t> </a:t>
            </a:r>
          </a:p>
          <a:p>
            <a:pPr algn="ctr"/>
            <a:r>
              <a:rPr lang="en-GB" sz="3600" b="1" i="1" dirty="0" smtClean="0">
                <a:solidFill>
                  <a:srgbClr val="0000FF"/>
                </a:solidFill>
              </a:rPr>
              <a:t>CALCOLO </a:t>
            </a:r>
          </a:p>
          <a:p>
            <a:pPr marL="285750" indent="-285750" algn="ctr">
              <a:buFontTx/>
              <a:buChar char="-"/>
            </a:pPr>
            <a:endParaRPr lang="en-GB" b="1" i="1" dirty="0">
              <a:solidFill>
                <a:srgbClr val="0000FF"/>
              </a:solidFill>
            </a:endParaRPr>
          </a:p>
          <a:p>
            <a:pPr algn="ctr"/>
            <a:r>
              <a:rPr lang="en-GB" b="1" dirty="0" err="1" smtClean="0">
                <a:solidFill>
                  <a:schemeClr val="tx1"/>
                </a:solidFill>
              </a:rPr>
              <a:t>Gianpaolo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Carlino</a:t>
            </a:r>
            <a:endParaRPr lang="en-GB" b="1" dirty="0" smtClean="0">
              <a:solidFill>
                <a:schemeClr val="tx1"/>
              </a:solidFill>
            </a:endParaRP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Antonio </a:t>
            </a:r>
            <a:r>
              <a:rPr lang="en-GB" dirty="0" err="1" smtClean="0">
                <a:solidFill>
                  <a:schemeClr val="tx1"/>
                </a:solidFill>
              </a:rPr>
              <a:t>Budano</a:t>
            </a:r>
            <a:endParaRPr lang="en-GB" dirty="0" smtClean="0">
              <a:solidFill>
                <a:schemeClr val="tx1"/>
              </a:solidFill>
            </a:endParaRP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Michele Michelotto*</a:t>
            </a:r>
          </a:p>
          <a:p>
            <a:pPr algn="ctr"/>
            <a:r>
              <a:rPr lang="en-GB" dirty="0" err="1" smtClean="0">
                <a:solidFill>
                  <a:schemeClr val="tx1"/>
                </a:solidFill>
              </a:rPr>
              <a:t>Ruggero</a:t>
            </a:r>
            <a:r>
              <a:rPr lang="en-GB" dirty="0" smtClean="0">
                <a:solidFill>
                  <a:schemeClr val="tx1"/>
                </a:solidFill>
              </a:rPr>
              <a:t> Ricci</a:t>
            </a:r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CCR – Roma</a:t>
            </a:r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dirty="0" err="1" smtClean="0">
                <a:solidFill>
                  <a:schemeClr val="tx1"/>
                </a:solidFill>
              </a:rPr>
              <a:t>Settembre</a:t>
            </a:r>
            <a:r>
              <a:rPr lang="en-GB" dirty="0" smtClean="0">
                <a:solidFill>
                  <a:schemeClr val="tx1"/>
                </a:solidFill>
              </a:rPr>
              <a:t> 2015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Sigla</a:t>
            </a:r>
            <a:r>
              <a:rPr lang="en-US" dirty="0" smtClean="0"/>
              <a:t> </a:t>
            </a:r>
            <a:r>
              <a:rPr lang="en-US" dirty="0" err="1" smtClean="0"/>
              <a:t>Calcolo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Contiene</a:t>
            </a:r>
            <a:r>
              <a:rPr lang="en-US" dirty="0" smtClean="0"/>
              <a:t> per </a:t>
            </a:r>
            <a:r>
              <a:rPr lang="en-US" dirty="0" err="1" smtClean="0"/>
              <a:t>tradizione</a:t>
            </a:r>
            <a:r>
              <a:rPr lang="en-US" dirty="0" smtClean="0"/>
              <a:t> </a:t>
            </a:r>
            <a:r>
              <a:rPr lang="en-US" dirty="0" err="1" smtClean="0"/>
              <a:t>tutto</a:t>
            </a:r>
            <a:r>
              <a:rPr lang="en-US" dirty="0" smtClean="0"/>
              <a:t> </a:t>
            </a:r>
            <a:r>
              <a:rPr lang="en-US" dirty="0" err="1" smtClean="0"/>
              <a:t>quello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non </a:t>
            </a:r>
            <a:r>
              <a:rPr lang="en-US" dirty="0" err="1" smtClean="0"/>
              <a:t>sta</a:t>
            </a:r>
            <a:r>
              <a:rPr lang="en-US" dirty="0" smtClean="0"/>
              <a:t> in NET, SST e </a:t>
            </a:r>
            <a:r>
              <a:rPr lang="en-US" dirty="0" err="1" smtClean="0"/>
              <a:t>nei</a:t>
            </a:r>
            <a:r>
              <a:rPr lang="en-US" dirty="0" smtClean="0"/>
              <a:t> </a:t>
            </a:r>
            <a:r>
              <a:rPr lang="en-US" dirty="0" err="1" smtClean="0"/>
              <a:t>progetti</a:t>
            </a:r>
            <a:endParaRPr lang="en-US" dirty="0" smtClean="0"/>
          </a:p>
          <a:p>
            <a:r>
              <a:rPr lang="en-US" dirty="0" smtClean="0"/>
              <a:t>Ci </a:t>
            </a:r>
            <a:r>
              <a:rPr lang="en-US" dirty="0" err="1" smtClean="0"/>
              <a:t>siamo</a:t>
            </a:r>
            <a:r>
              <a:rPr lang="en-US" dirty="0" smtClean="0"/>
              <a:t> </a:t>
            </a:r>
            <a:r>
              <a:rPr lang="en-US" dirty="0" err="1" smtClean="0"/>
              <a:t>occupati</a:t>
            </a:r>
            <a:r>
              <a:rPr lang="en-US" dirty="0" smtClean="0"/>
              <a:t> di</a:t>
            </a:r>
          </a:p>
          <a:p>
            <a:pPr lvl="1"/>
            <a:r>
              <a:rPr lang="en-US" dirty="0" err="1" smtClean="0"/>
              <a:t>Missioni</a:t>
            </a:r>
            <a:r>
              <a:rPr lang="en-US" dirty="0" smtClean="0"/>
              <a:t> per </a:t>
            </a:r>
            <a:r>
              <a:rPr lang="en-US" dirty="0" err="1" smtClean="0"/>
              <a:t>attivit</a:t>
            </a:r>
            <a:r>
              <a:rPr lang="it-IT" dirty="0" smtClean="0"/>
              <a:t>à CCR</a:t>
            </a:r>
          </a:p>
          <a:p>
            <a:pPr lvl="1"/>
            <a:r>
              <a:rPr lang="it-IT" dirty="0" smtClean="0"/>
              <a:t>Consumo Farm</a:t>
            </a:r>
          </a:p>
          <a:p>
            <a:pPr lvl="1"/>
            <a:r>
              <a:rPr lang="it-IT" dirty="0" smtClean="0"/>
              <a:t>Infrastrutture: UPS, Data center </a:t>
            </a:r>
            <a:r>
              <a:rPr lang="it-IT" dirty="0" err="1" smtClean="0"/>
              <a:t>cooling</a:t>
            </a:r>
            <a:endParaRPr lang="it-IT" dirty="0" smtClean="0"/>
          </a:p>
          <a:p>
            <a:r>
              <a:rPr lang="it-IT" dirty="0" smtClean="0"/>
              <a:t>Non ci siamo occupati di</a:t>
            </a:r>
          </a:p>
          <a:p>
            <a:pPr lvl="1"/>
            <a:r>
              <a:rPr lang="it-IT" dirty="0" smtClean="0"/>
              <a:t>Linee dati</a:t>
            </a:r>
          </a:p>
          <a:p>
            <a:pPr lvl="1"/>
            <a:r>
              <a:rPr lang="it-IT" dirty="0" smtClean="0"/>
              <a:t>manutenzioni legate a NET o SST</a:t>
            </a:r>
          </a:p>
          <a:p>
            <a:pPr lvl="1"/>
            <a:r>
              <a:rPr lang="it-IT" dirty="0" err="1" smtClean="0"/>
              <a:t>Booth</a:t>
            </a:r>
            <a:r>
              <a:rPr lang="it-IT" dirty="0" smtClean="0"/>
              <a:t> </a:t>
            </a:r>
            <a:r>
              <a:rPr lang="it-IT" dirty="0" err="1" smtClean="0"/>
              <a:t>Supercomputing</a:t>
            </a:r>
            <a:endParaRPr lang="it-IT" dirty="0" smtClean="0"/>
          </a:p>
          <a:p>
            <a:pPr lvl="1"/>
            <a:r>
              <a:rPr lang="it-IT" dirty="0" smtClean="0"/>
              <a:t>Licenze nazionali al CNAF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28953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Missioni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E:\Download\Image-Toolbar\index(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30726" y="1426041"/>
            <a:ext cx="5236232" cy="5120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26727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Missioni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Regola ed eccezioni</a:t>
            </a:r>
          </a:p>
          <a:p>
            <a:r>
              <a:rPr lang="it-IT" dirty="0" smtClean="0"/>
              <a:t>1.5 k€  per sezione richiedente</a:t>
            </a:r>
            <a:endParaRPr lang="en-US" dirty="0" smtClean="0"/>
          </a:p>
          <a:p>
            <a:r>
              <a:rPr lang="it-IT" dirty="0" smtClean="0"/>
              <a:t>+ 1.0 </a:t>
            </a:r>
            <a:r>
              <a:rPr lang="it-IT" dirty="0"/>
              <a:t>k</a:t>
            </a:r>
            <a:r>
              <a:rPr lang="it-IT" dirty="0" smtClean="0"/>
              <a:t>€ per sede disagiata (CA,CT,LE,LNS,TS)</a:t>
            </a:r>
          </a:p>
          <a:p>
            <a:r>
              <a:rPr lang="it-IT" dirty="0" smtClean="0"/>
              <a:t>Se richiesta inferiore viene concessa</a:t>
            </a:r>
          </a:p>
          <a:p>
            <a:r>
              <a:rPr lang="it-IT" dirty="0" smtClean="0"/>
              <a:t>Parma GC finanziata come sezione</a:t>
            </a:r>
          </a:p>
          <a:p>
            <a:r>
              <a:rPr lang="it-IT" dirty="0" smtClean="0"/>
              <a:t>Pisa </a:t>
            </a:r>
            <a:r>
              <a:rPr lang="it-IT" dirty="0"/>
              <a:t>+</a:t>
            </a:r>
            <a:r>
              <a:rPr lang="it-IT" dirty="0" smtClean="0"/>
              <a:t> </a:t>
            </a:r>
            <a:r>
              <a:rPr lang="it-IT" dirty="0" smtClean="0"/>
              <a:t>1.0</a:t>
            </a:r>
            <a:r>
              <a:rPr lang="it-IT" dirty="0" smtClean="0"/>
              <a:t> </a:t>
            </a:r>
            <a:r>
              <a:rPr lang="it-IT" dirty="0"/>
              <a:t>k</a:t>
            </a:r>
            <a:r>
              <a:rPr lang="it-IT" dirty="0" smtClean="0"/>
              <a:t>€ per Tommaso</a:t>
            </a:r>
          </a:p>
          <a:p>
            <a:r>
              <a:rPr lang="it-IT" dirty="0" smtClean="0"/>
              <a:t>Padova, Roma1,Napoli nessun incremento per membri delle CSN e S.I.</a:t>
            </a:r>
          </a:p>
          <a:p>
            <a:r>
              <a:rPr lang="it-IT" dirty="0" smtClean="0"/>
              <a:t>CNAF </a:t>
            </a:r>
            <a:r>
              <a:rPr lang="it-IT" dirty="0"/>
              <a:t>+</a:t>
            </a:r>
            <a:r>
              <a:rPr lang="it-IT" dirty="0" smtClean="0"/>
              <a:t> </a:t>
            </a:r>
            <a:r>
              <a:rPr lang="it-IT" dirty="0" smtClean="0"/>
              <a:t>1.0</a:t>
            </a:r>
            <a:r>
              <a:rPr lang="it-IT" dirty="0" smtClean="0"/>
              <a:t> </a:t>
            </a:r>
            <a:r>
              <a:rPr lang="it-IT" dirty="0"/>
              <a:t>k€ per </a:t>
            </a:r>
            <a:r>
              <a:rPr lang="it-IT" dirty="0" smtClean="0"/>
              <a:t>le attività nazionali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7885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Management CCR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Bologna 10 </a:t>
            </a:r>
            <a:r>
              <a:rPr lang="it-IT" dirty="0"/>
              <a:t>k€ per </a:t>
            </a:r>
            <a:r>
              <a:rPr lang="it-IT" dirty="0" smtClean="0"/>
              <a:t>Claudio</a:t>
            </a:r>
          </a:p>
          <a:p>
            <a:r>
              <a:rPr lang="it-IT" dirty="0" err="1" smtClean="0"/>
              <a:t>MiB</a:t>
            </a:r>
            <a:r>
              <a:rPr lang="it-IT" dirty="0" smtClean="0"/>
              <a:t> </a:t>
            </a:r>
            <a:r>
              <a:rPr lang="it-IT" dirty="0"/>
              <a:t>10 k€ per </a:t>
            </a:r>
            <a:r>
              <a:rPr lang="it-IT" dirty="0" smtClean="0"/>
              <a:t>Dario</a:t>
            </a:r>
          </a:p>
          <a:p>
            <a:r>
              <a:rPr lang="it-IT" dirty="0" smtClean="0"/>
              <a:t>Padova 5 </a:t>
            </a:r>
            <a:r>
              <a:rPr lang="it-IT" dirty="0"/>
              <a:t>k€ per </a:t>
            </a:r>
            <a:r>
              <a:rPr lang="it-IT" dirty="0" smtClean="0"/>
              <a:t>Rossana</a:t>
            </a:r>
            <a:endParaRPr lang="it-IT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68470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Rimbalzi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Roma1 Manutenzioni </a:t>
            </a:r>
            <a:r>
              <a:rPr lang="it-IT" dirty="0" err="1" smtClean="0"/>
              <a:t>switch</a:t>
            </a:r>
            <a:r>
              <a:rPr lang="it-IT" dirty="0" smtClean="0"/>
              <a:t> FC verso SST</a:t>
            </a:r>
          </a:p>
          <a:p>
            <a:r>
              <a:rPr lang="it-IT" dirty="0" smtClean="0"/>
              <a:t>Torino Manutenzione </a:t>
            </a:r>
            <a:r>
              <a:rPr lang="it-IT" dirty="0" err="1" smtClean="0"/>
              <a:t>sw</a:t>
            </a:r>
            <a:r>
              <a:rPr lang="it-IT" dirty="0" smtClean="0"/>
              <a:t> di backup verso SST</a:t>
            </a:r>
          </a:p>
          <a:p>
            <a:r>
              <a:rPr lang="it-IT" dirty="0" smtClean="0"/>
              <a:t>Torino Manutenzione Linea dati verso lab verso NET</a:t>
            </a:r>
          </a:p>
          <a:p>
            <a:r>
              <a:rPr lang="it-IT" dirty="0" smtClean="0"/>
              <a:t>CNAF Linee VOIP per sistema </a:t>
            </a:r>
            <a:r>
              <a:rPr lang="it-IT" dirty="0" err="1" smtClean="0"/>
              <a:t>Asterisk</a:t>
            </a:r>
            <a:r>
              <a:rPr lang="it-IT" dirty="0" smtClean="0"/>
              <a:t> verso NET </a:t>
            </a:r>
          </a:p>
          <a:p>
            <a:r>
              <a:rPr lang="it-IT" dirty="0" smtClean="0"/>
              <a:t>Ringraziamo i </a:t>
            </a:r>
            <a:r>
              <a:rPr lang="it-IT" dirty="0" err="1" smtClean="0"/>
              <a:t>referees</a:t>
            </a:r>
            <a:r>
              <a:rPr lang="it-IT" dirty="0" smtClean="0"/>
              <a:t> SST e NET per averle accolte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65164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Metabolismo farm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4528"/>
            <a:ext cx="8229600" cy="4525963"/>
          </a:xfrm>
        </p:spPr>
        <p:txBody>
          <a:bodyPr/>
          <a:lstStyle/>
          <a:p>
            <a:r>
              <a:rPr lang="it-IT" dirty="0" smtClean="0"/>
              <a:t>Indicazioni</a:t>
            </a:r>
          </a:p>
          <a:p>
            <a:pPr lvl="1"/>
            <a:r>
              <a:rPr lang="it-IT" dirty="0" smtClean="0"/>
              <a:t>Se il centro di calcolo ha richieste di consumo ben motivate (non generico metabolismo) per esigenze del servizio </a:t>
            </a:r>
            <a:r>
              <a:rPr lang="it-IT" dirty="0" smtClean="0"/>
              <a:t>calcolo</a:t>
            </a:r>
          </a:p>
          <a:p>
            <a:pPr lvl="1"/>
            <a:r>
              <a:rPr lang="it-IT" dirty="0" smtClean="0"/>
              <a:t> non si finanzia farm </a:t>
            </a:r>
            <a:r>
              <a:rPr lang="it-IT" dirty="0" smtClean="0"/>
              <a:t>di </a:t>
            </a:r>
            <a:r>
              <a:rPr lang="it-IT" dirty="0" smtClean="0"/>
              <a:t>GRID</a:t>
            </a:r>
          </a:p>
        </p:txBody>
      </p:sp>
      <p:pic>
        <p:nvPicPr>
          <p:cNvPr id="4098" name="Picture 2" descr="E:\Download\Image-Toolbar\images(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51826" y="4218764"/>
            <a:ext cx="3617464" cy="2398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75303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Image result for chill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 descr="E:\Download\Image-Toolbar\lo0mJ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5575" y="1779410"/>
            <a:ext cx="4158052" cy="3326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E:\Download\Image-Toolbar\images(3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54655" y="1785668"/>
            <a:ext cx="4989346" cy="3320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Infrastrutture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841857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487</Words>
  <Application>Microsoft Macintosh PowerPoint</Application>
  <PresentationFormat>On-screen Show (4:3)</PresentationFormat>
  <Paragraphs>72</Paragraphs>
  <Slides>14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La Sigla Calcolo</vt:lpstr>
      <vt:lpstr>Missioni</vt:lpstr>
      <vt:lpstr>Missioni</vt:lpstr>
      <vt:lpstr>Management CCR</vt:lpstr>
      <vt:lpstr>Rimbalzi</vt:lpstr>
      <vt:lpstr>Metabolismo farm</vt:lpstr>
      <vt:lpstr>Infrastrutture</vt:lpstr>
      <vt:lpstr>Regole Generali</vt:lpstr>
      <vt:lpstr>Cagliari</vt:lpstr>
      <vt:lpstr>Legnaro</vt:lpstr>
      <vt:lpstr>Contatti con i referee</vt:lpstr>
      <vt:lpstr>LNGS e Roma1</vt:lpstr>
    </vt:vector>
  </TitlesOfParts>
  <Company>infn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michele michelotto</dc:creator>
  <cp:lastModifiedBy>michele michelotto</cp:lastModifiedBy>
  <cp:revision>13</cp:revision>
  <dcterms:created xsi:type="dcterms:W3CDTF">2015-09-14T12:15:46Z</dcterms:created>
  <dcterms:modified xsi:type="dcterms:W3CDTF">2015-09-14T12:32:03Z</dcterms:modified>
</cp:coreProperties>
</file>