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62" r:id="rId4"/>
    <p:sldId id="263" r:id="rId5"/>
    <p:sldId id="264" r:id="rId6"/>
    <p:sldId id="286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3" r:id="rId24"/>
    <p:sldId id="284" r:id="rId25"/>
    <p:sldId id="281" r:id="rId26"/>
    <p:sldId id="282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DC25E303-9E6C-4781-BDF2-7E9A05280BE6}">
          <p14:sldIdLst>
            <p14:sldId id="256"/>
            <p14:sldId id="257"/>
            <p14:sldId id="262"/>
            <p14:sldId id="263"/>
            <p14:sldId id="264"/>
            <p14:sldId id="286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3"/>
            <p14:sldId id="284"/>
            <p14:sldId id="281"/>
            <p14:sldId id="282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24E"/>
    <a:srgbClr val="031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648A-82FD-8D4D-850D-E944A24EC04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BF7BC-03F5-AE4B-A0EE-E326F3942C4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419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32858-B958-8148-8307-B447B2F40F97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CCCA8-7823-0746-B28A-E3795C6CFF8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99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CCCA8-7823-0746-B28A-E3795C6CFF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44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252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9376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6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1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6151" y="1135385"/>
            <a:ext cx="2057400" cy="45749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962" y="1135384"/>
            <a:ext cx="6681927" cy="4574982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2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9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7597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7578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6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079" y="1200151"/>
            <a:ext cx="4370721" cy="45729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346486" cy="45729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1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028" y="111067"/>
            <a:ext cx="7389284" cy="96658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58" y="1215231"/>
            <a:ext cx="43819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58" y="1972487"/>
            <a:ext cx="4381930" cy="38198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15231"/>
            <a:ext cx="437028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972487"/>
            <a:ext cx="4370285" cy="38198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0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1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6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197" y="105841"/>
            <a:ext cx="2301318" cy="9525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841"/>
            <a:ext cx="5449884" cy="5686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080" y="1164248"/>
            <a:ext cx="3340436" cy="469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4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1950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168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86244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3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ide-interne-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3318"/>
            <a:ext cx="9144000" cy="109728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5726409"/>
            <a:ext cx="9144000" cy="235212"/>
          </a:xfrm>
          <a:prstGeom prst="rect">
            <a:avLst/>
          </a:prstGeom>
          <a:gradFill>
            <a:gsLst>
              <a:gs pos="0">
                <a:srgbClr val="01124E">
                  <a:alpha val="0"/>
                </a:srgbClr>
              </a:gs>
              <a:gs pos="100000">
                <a:schemeClr val="bg1">
                  <a:alpha val="0"/>
                </a:schemeClr>
              </a:gs>
              <a:gs pos="13000">
                <a:srgbClr val="01124E"/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48713" y="6632351"/>
            <a:ext cx="5660440" cy="24228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7000"/>
                </a:schemeClr>
              </a:gs>
              <a:gs pos="32000">
                <a:schemeClr val="tx1">
                  <a:alpha val="4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pic>
        <p:nvPicPr>
          <p:cNvPr id="14" name="Picture 13" descr="page_bg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263"/>
            <a:ext cx="9144000" cy="56228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4982" y="130310"/>
            <a:ext cx="7379704" cy="9458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701" y="1231602"/>
            <a:ext cx="8859986" cy="454554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9296" y="6632351"/>
            <a:ext cx="829857" cy="228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  <a:latin typeface="+mn-lt"/>
                <a:cs typeface="Arial"/>
              </a:defRPr>
            </a:lvl1pPr>
          </a:lstStyle>
          <a:p>
            <a:r>
              <a:rPr lang="en-US" smtClean="0"/>
              <a:t>15/9/15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31" y="6627873"/>
            <a:ext cx="3610459" cy="230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2"/>
                </a:solidFill>
                <a:latin typeface="+mn-lt"/>
                <a:cs typeface="Arial"/>
              </a:defRPr>
            </a:lvl1pPr>
          </a:lstStyle>
          <a:p>
            <a:r>
              <a:rPr lang="en-US" smtClean="0"/>
              <a:t>Riunione CCR Roma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5729" y="6267227"/>
            <a:ext cx="572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  <a:cs typeface="Arial"/>
              </a:defRPr>
            </a:lvl1pPr>
          </a:lstStyle>
          <a:p>
            <a:fld id="{C1050254-A9A4-6246-BE68-2343117E65E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99030" y="6600142"/>
            <a:ext cx="10330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EEECE1"/>
                </a:solidFill>
                <a:latin typeface="+mn-lt"/>
              </a:rPr>
              <a:t>Claudio Grandi</a:t>
            </a:r>
            <a:endParaRPr lang="en-US" sz="1100" dirty="0">
              <a:solidFill>
                <a:srgbClr val="EEECE1"/>
              </a:solidFill>
              <a:latin typeface="+mn-lt"/>
            </a:endParaRPr>
          </a:p>
        </p:txBody>
      </p:sp>
      <p:pic>
        <p:nvPicPr>
          <p:cNvPr id="13" name="Picture 12" descr="Logo CCR.jpg"/>
          <p:cNvPicPr>
            <a:picLocks noChangeAspect="1"/>
          </p:cNvPicPr>
          <p:nvPr userDrawn="1"/>
        </p:nvPicPr>
        <p:blipFill>
          <a:blip r:embed="rId15">
            <a:alphaModFix amt="8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93" y="115464"/>
            <a:ext cx="1480289" cy="9621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26293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2"/>
          </a:solidFill>
          <a:latin typeface="+mn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2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2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2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2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infn.it/CCR/index.php/en/sito-utenti-del-calcolo/strumenti-di-sviluppo/110-strumenti-di-sviluppo/367-istruzioni-per-utilizzare-i-pacchetti-autodesk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Contratti e Licenze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Grandi</a:t>
            </a:r>
            <a:r>
              <a:rPr lang="en-US" dirty="0" smtClean="0"/>
              <a:t> – C. Vistoli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paga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supporto</a:t>
            </a:r>
            <a:r>
              <a:rPr lang="en-US" dirty="0" smtClean="0"/>
              <a:t> al CINECA</a:t>
            </a:r>
          </a:p>
          <a:p>
            <a:r>
              <a:rPr lang="en-US" dirty="0" err="1" smtClean="0"/>
              <a:t>Scadenza</a:t>
            </a:r>
            <a:r>
              <a:rPr lang="en-US" dirty="0" smtClean="0"/>
              <a:t> 31/12/2015</a:t>
            </a:r>
          </a:p>
          <a:p>
            <a:r>
              <a:rPr lang="en-US" dirty="0" err="1" smtClean="0"/>
              <a:t>Pagati</a:t>
            </a:r>
            <a:r>
              <a:rPr lang="en-US" dirty="0" smtClean="0"/>
              <a:t> 14,5 k€ </a:t>
            </a:r>
            <a:r>
              <a:rPr lang="en-US" dirty="0" err="1" smtClean="0"/>
              <a:t>nel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8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LSF/GPFS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smtClean="0"/>
              <a:t>Piano di </a:t>
            </a:r>
            <a:r>
              <a:rPr lang="en-US" dirty="0" err="1" smtClean="0"/>
              <a:t>spesa</a:t>
            </a:r>
            <a:r>
              <a:rPr lang="en-US" dirty="0" smtClean="0"/>
              <a:t> </a:t>
            </a:r>
            <a:r>
              <a:rPr lang="en-US" dirty="0" err="1" smtClean="0"/>
              <a:t>triennale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prevede</a:t>
            </a:r>
            <a:r>
              <a:rPr lang="en-US" dirty="0" smtClean="0"/>
              <a:t> </a:t>
            </a:r>
            <a:r>
              <a:rPr lang="en-US" dirty="0" err="1" smtClean="0"/>
              <a:t>acquisti</a:t>
            </a:r>
            <a:r>
              <a:rPr lang="en-US" dirty="0" smtClean="0"/>
              <a:t> e </a:t>
            </a:r>
            <a:r>
              <a:rPr lang="en-US" dirty="0" err="1" smtClean="0"/>
              <a:t>manutenzione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cadenza</a:t>
            </a:r>
            <a:r>
              <a:rPr lang="en-US" dirty="0" smtClean="0"/>
              <a:t> quota LSF 2015 </a:t>
            </a:r>
            <a:r>
              <a:rPr lang="en-US" dirty="0" err="1" smtClean="0"/>
              <a:t>il</a:t>
            </a:r>
            <a:r>
              <a:rPr lang="en-US" dirty="0" smtClean="0"/>
              <a:t> 31/12/2015 (183 k€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bilancio</a:t>
            </a:r>
            <a:r>
              <a:rPr lang="en-US" dirty="0" smtClean="0"/>
              <a:t> 2015)</a:t>
            </a:r>
          </a:p>
          <a:p>
            <a:r>
              <a:rPr lang="en-US" dirty="0" err="1" smtClean="0"/>
              <a:t>Scadenza</a:t>
            </a:r>
            <a:r>
              <a:rPr lang="en-US" dirty="0" smtClean="0"/>
              <a:t> quota GPFS 2015 </a:t>
            </a:r>
            <a:r>
              <a:rPr lang="en-US" dirty="0" err="1" smtClean="0"/>
              <a:t>il</a:t>
            </a:r>
            <a:r>
              <a:rPr lang="en-US" dirty="0" smtClean="0"/>
              <a:t> 30/9/2015 (43,5 k€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bilancio</a:t>
            </a:r>
            <a:r>
              <a:rPr lang="en-US" dirty="0" smtClean="0"/>
              <a:t> 2015)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il</a:t>
            </a:r>
            <a:r>
              <a:rPr lang="en-US" dirty="0" smtClean="0"/>
              <a:t> 2016 </a:t>
            </a:r>
            <a:r>
              <a:rPr lang="en-US" dirty="0" err="1" smtClean="0"/>
              <a:t>previsti</a:t>
            </a:r>
            <a:r>
              <a:rPr lang="en-US" dirty="0" smtClean="0"/>
              <a:t> 122 k€ per LSF e 51 k€ per GPFS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1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SeeVogh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Noleggio</a:t>
            </a:r>
            <a:endParaRPr lang="en-US" dirty="0"/>
          </a:p>
          <a:p>
            <a:r>
              <a:rPr lang="en-US" dirty="0" err="1" smtClean="0"/>
              <a:t>Scadenza</a:t>
            </a:r>
            <a:r>
              <a:rPr lang="en-US" dirty="0" smtClean="0"/>
              <a:t> 31/12/2015. </a:t>
            </a:r>
            <a:r>
              <a:rPr lang="en-US" dirty="0" err="1" smtClean="0"/>
              <a:t>Previsti</a:t>
            </a:r>
            <a:r>
              <a:rPr lang="en-US" dirty="0" smtClean="0"/>
              <a:t> 5,4 k€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bilancio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6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VMWare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 (per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nazionali</a:t>
            </a:r>
            <a:r>
              <a:rPr lang="en-US" dirty="0" smtClean="0"/>
              <a:t>)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cadenza</a:t>
            </a:r>
            <a:r>
              <a:rPr lang="en-US" dirty="0" smtClean="0"/>
              <a:t> 31/12/2015. </a:t>
            </a:r>
            <a:r>
              <a:rPr lang="en-US" dirty="0" err="1" smtClean="0"/>
              <a:t>Licenza</a:t>
            </a:r>
            <a:r>
              <a:rPr lang="en-US" dirty="0" smtClean="0"/>
              <a:t> </a:t>
            </a:r>
            <a:r>
              <a:rPr lang="en-US" dirty="0" err="1"/>
              <a:t>attuale</a:t>
            </a:r>
            <a:r>
              <a:rPr lang="en-US" dirty="0"/>
              <a:t> </a:t>
            </a:r>
            <a:r>
              <a:rPr lang="en-US" dirty="0" err="1"/>
              <a:t>pagata</a:t>
            </a:r>
            <a:r>
              <a:rPr lang="en-US" dirty="0"/>
              <a:t> sui </a:t>
            </a:r>
            <a:r>
              <a:rPr lang="en-US" dirty="0" err="1"/>
              <a:t>fondi</a:t>
            </a:r>
            <a:r>
              <a:rPr lang="en-US" dirty="0"/>
              <a:t> 2014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Previsti</a:t>
            </a:r>
            <a:r>
              <a:rPr lang="en-US" dirty="0" smtClean="0"/>
              <a:t> 0,5 k€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bilancio</a:t>
            </a:r>
            <a:r>
              <a:rPr lang="en-US" dirty="0" smtClean="0"/>
              <a:t> 2015?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2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Noleggio</a:t>
            </a:r>
            <a:endParaRPr lang="en-US" dirty="0" smtClean="0"/>
          </a:p>
          <a:p>
            <a:r>
              <a:rPr lang="en-US" dirty="0" err="1" smtClean="0"/>
              <a:t>Scade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1/1/2016. </a:t>
            </a:r>
            <a:r>
              <a:rPr lang="en-US" dirty="0" err="1" smtClean="0"/>
              <a:t>Licenza</a:t>
            </a:r>
            <a:r>
              <a:rPr lang="en-US" dirty="0" smtClean="0"/>
              <a:t> </a:t>
            </a:r>
            <a:r>
              <a:rPr lang="en-US" dirty="0" err="1" smtClean="0"/>
              <a:t>attuale</a:t>
            </a:r>
            <a:r>
              <a:rPr lang="en-US" dirty="0" smtClean="0"/>
              <a:t> </a:t>
            </a:r>
            <a:r>
              <a:rPr lang="en-US" dirty="0" err="1" smtClean="0"/>
              <a:t>pagata</a:t>
            </a:r>
            <a:r>
              <a:rPr lang="en-US" dirty="0" smtClean="0"/>
              <a:t> sui </a:t>
            </a:r>
            <a:r>
              <a:rPr lang="en-US" dirty="0" err="1" smtClean="0"/>
              <a:t>fondi</a:t>
            </a:r>
            <a:r>
              <a:rPr lang="en-US" dirty="0" smtClean="0"/>
              <a:t> 2014.</a:t>
            </a:r>
          </a:p>
          <a:p>
            <a:r>
              <a:rPr lang="en-US" dirty="0" err="1" smtClean="0"/>
              <a:t>Previsti</a:t>
            </a:r>
            <a:r>
              <a:rPr lang="en-US" dirty="0" smtClean="0"/>
              <a:t> 6,5 k€ sui </a:t>
            </a:r>
            <a:r>
              <a:rPr lang="en-US" dirty="0" err="1" smtClean="0"/>
              <a:t>fondi</a:t>
            </a:r>
            <a:r>
              <a:rPr lang="en-US" dirty="0" smtClean="0"/>
              <a:t> 2015 </a:t>
            </a:r>
            <a:r>
              <a:rPr lang="en-US" dirty="0" smtClean="0"/>
              <a:t>(da </a:t>
            </a:r>
            <a:r>
              <a:rPr lang="en-US" dirty="0" err="1" smtClean="0"/>
              <a:t>verificare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Esacomp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momento</a:t>
            </a:r>
            <a:r>
              <a:rPr lang="en-US" dirty="0" smtClean="0"/>
              <a:t> 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 vista la </a:t>
            </a:r>
            <a:r>
              <a:rPr lang="en-US" dirty="0" err="1" smtClean="0"/>
              <a:t>spesa</a:t>
            </a:r>
            <a:r>
              <a:rPr lang="en-US" dirty="0" smtClean="0"/>
              <a:t> </a:t>
            </a:r>
            <a:r>
              <a:rPr lang="en-US" dirty="0" err="1" smtClean="0"/>
              <a:t>limitata</a:t>
            </a:r>
            <a:endParaRPr lang="en-US" dirty="0" smtClean="0"/>
          </a:p>
          <a:p>
            <a:r>
              <a:rPr lang="en-US" dirty="0" err="1" smtClean="0"/>
              <a:t>Noleggio</a:t>
            </a:r>
            <a:endParaRPr lang="en-US" dirty="0" smtClean="0"/>
          </a:p>
          <a:p>
            <a:r>
              <a:rPr lang="en-US" dirty="0" err="1" smtClean="0"/>
              <a:t>Scade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31/1/2016</a:t>
            </a:r>
          </a:p>
          <a:p>
            <a:r>
              <a:rPr lang="en-US" dirty="0" err="1" smtClean="0"/>
              <a:t>Previsti</a:t>
            </a:r>
            <a:r>
              <a:rPr lang="en-US" dirty="0" smtClean="0"/>
              <a:t> 0,9 k€ sui </a:t>
            </a:r>
            <a:r>
              <a:rPr lang="en-US" dirty="0" err="1" smtClean="0"/>
              <a:t>fondi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1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Noleggio</a:t>
            </a:r>
            <a:endParaRPr lang="en-US" dirty="0" smtClean="0"/>
          </a:p>
          <a:p>
            <a:r>
              <a:rPr lang="en-US" dirty="0" err="1" smtClean="0"/>
              <a:t>Contratto</a:t>
            </a:r>
            <a:r>
              <a:rPr lang="en-US" dirty="0" smtClean="0"/>
              <a:t> biennale </a:t>
            </a:r>
            <a:r>
              <a:rPr lang="en-US" dirty="0" err="1" smtClean="0"/>
              <a:t>scade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28/2/2016</a:t>
            </a:r>
          </a:p>
          <a:p>
            <a:r>
              <a:rPr lang="en-US" dirty="0" err="1" smtClean="0"/>
              <a:t>Previsti</a:t>
            </a:r>
            <a:r>
              <a:rPr lang="en-US" dirty="0" smtClean="0"/>
              <a:t> </a:t>
            </a:r>
            <a:r>
              <a:rPr lang="en-US" i="1" dirty="0" smtClean="0"/>
              <a:t>xxx</a:t>
            </a:r>
            <a:r>
              <a:rPr lang="en-US" dirty="0" smtClean="0"/>
              <a:t> k</a:t>
            </a:r>
            <a:r>
              <a:rPr lang="en-US" dirty="0" smtClean="0"/>
              <a:t>€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Adobe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Noleggio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Scadenza</a:t>
            </a:r>
            <a:r>
              <a:rPr lang="en-US" dirty="0" smtClean="0"/>
              <a:t> </a:t>
            </a:r>
            <a:r>
              <a:rPr lang="en-US" dirty="0" err="1" smtClean="0"/>
              <a:t>contratto</a:t>
            </a:r>
            <a:r>
              <a:rPr lang="en-US" dirty="0" smtClean="0"/>
              <a:t> </a:t>
            </a:r>
            <a:r>
              <a:rPr lang="en-US" dirty="0" err="1" smtClean="0"/>
              <a:t>triennale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20/3/2016. </a:t>
            </a:r>
            <a:r>
              <a:rPr lang="en-US" dirty="0" err="1" smtClean="0"/>
              <a:t>Pagati</a:t>
            </a:r>
            <a:r>
              <a:rPr lang="en-US" dirty="0" smtClean="0"/>
              <a:t> 31,1 k€ sui </a:t>
            </a:r>
            <a:r>
              <a:rPr lang="en-US" dirty="0" err="1" smtClean="0"/>
              <a:t>fondi</a:t>
            </a:r>
            <a:r>
              <a:rPr lang="en-US" dirty="0" smtClean="0"/>
              <a:t> 2015</a:t>
            </a:r>
          </a:p>
          <a:p>
            <a:r>
              <a:rPr lang="en-US" dirty="0" err="1" smtClean="0"/>
              <a:t>Necessaria</a:t>
            </a:r>
            <a:r>
              <a:rPr lang="en-US" dirty="0" smtClean="0"/>
              <a:t> </a:t>
            </a:r>
            <a:r>
              <a:rPr lang="en-US" dirty="0" err="1" smtClean="0"/>
              <a:t>gara</a:t>
            </a:r>
            <a:r>
              <a:rPr lang="en-US" dirty="0" smtClean="0"/>
              <a:t> per un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contratto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Noleggio</a:t>
            </a:r>
            <a:r>
              <a:rPr lang="en-US" dirty="0" smtClean="0"/>
              <a:t> </a:t>
            </a:r>
            <a:r>
              <a:rPr lang="en-US" dirty="0" err="1" smtClean="0"/>
              <a:t>scade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31/3/2016.</a:t>
            </a:r>
          </a:p>
          <a:p>
            <a:r>
              <a:rPr lang="en-US" dirty="0" err="1" smtClean="0"/>
              <a:t>Pagati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2015 26,9 k€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iemens NX-IDEAS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utenti</a:t>
            </a:r>
            <a:endParaRPr lang="en-US" dirty="0" smtClean="0"/>
          </a:p>
          <a:p>
            <a:r>
              <a:rPr lang="en-US" dirty="0" err="1" smtClean="0"/>
              <a:t>Noleggio</a:t>
            </a:r>
            <a:r>
              <a:rPr lang="en-US" dirty="0" smtClean="0"/>
              <a:t> in </a:t>
            </a:r>
            <a:r>
              <a:rPr lang="en-US" dirty="0" err="1" smtClean="0"/>
              <a:t>scadenza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30/4/2016</a:t>
            </a:r>
          </a:p>
          <a:p>
            <a:r>
              <a:rPr lang="en-US" dirty="0" err="1" smtClean="0"/>
              <a:t>Pagati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2015 26,8 k€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8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446736"/>
              </p:ext>
            </p:extLst>
          </p:nvPr>
        </p:nvGraphicFramePr>
        <p:xfrm>
          <a:off x="134938" y="1222227"/>
          <a:ext cx="8859838" cy="4564360"/>
        </p:xfrm>
        <a:graphic>
          <a:graphicData uri="http://schemas.openxmlformats.org/drawingml/2006/table">
            <a:tbl>
              <a:tblPr/>
              <a:tblGrid>
                <a:gridCol w="1061853"/>
                <a:gridCol w="705137"/>
                <a:gridCol w="705137"/>
                <a:gridCol w="705137"/>
                <a:gridCol w="705137"/>
                <a:gridCol w="705137"/>
                <a:gridCol w="705137"/>
                <a:gridCol w="705137"/>
                <a:gridCol w="1451752"/>
                <a:gridCol w="705137"/>
                <a:gridCol w="705137"/>
              </a:tblGrid>
              <a:tr h="2571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Licenza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Assegnazioni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Previsione Assegnazioni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Scadenza pagamento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Spesa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Previsione Spesa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Recuperi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Previsione Recuperi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Disponibilita' attuale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Disponibilita' teorica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Sophos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25/09/15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COMSOL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30/09/15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Jira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23/11/15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Cliosoft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11/12/15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VMWare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31/12/15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Attuale sul budget 2014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Seevogh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31/12/15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-1,4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-1,4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LSF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31/12/15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ALFRESCO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31/12/15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17,8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42,2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42,2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AFS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31/12/15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Matlab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01/01/16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Attuale sul budget 2014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Esacomp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31/01/16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Adobe Connect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28/02/16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Campus Adobe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20/03/16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32,1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ANSYS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30/03/16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31,1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NAG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31/03/16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26,9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NX-IDEAS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30/04/16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Microsoft Campus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31/05/16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146,5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mesi 2016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-36,5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-36,5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Altium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31/05/16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Mathematica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18/07/16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Labview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31/07/16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109,8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Jtest/C++test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31/07/16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biennale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GPFS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30/09/16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41,5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Compilatore Intel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30/09/16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-16,5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SecureW2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Contingenza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Autodesk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3273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Aggiustamenti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73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689,4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112,9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207,5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91,1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CISCO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28/02/16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37,7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22,3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Juniper/ExtremeNet.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31/03/16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58,1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775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CISCO Pisa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3273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Aggiustamenti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73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135,0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115,8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8296" marR="8296" marT="82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19,2</a:t>
                      </a:r>
                    </a:p>
                  </a:txBody>
                  <a:tcPr marL="8296" marR="8296" marT="82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6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utenti</a:t>
            </a:r>
            <a:endParaRPr lang="en-US" dirty="0" smtClean="0"/>
          </a:p>
          <a:p>
            <a:r>
              <a:rPr lang="en-US" dirty="0" err="1" smtClean="0"/>
              <a:t>Noleggio</a:t>
            </a:r>
            <a:r>
              <a:rPr lang="en-US" dirty="0" smtClean="0"/>
              <a:t> in </a:t>
            </a:r>
            <a:r>
              <a:rPr lang="en-US" dirty="0" err="1" smtClean="0"/>
              <a:t>scadenza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31/5/2016</a:t>
            </a:r>
          </a:p>
          <a:p>
            <a:r>
              <a:rPr lang="en-US" dirty="0" err="1" smtClean="0"/>
              <a:t>Pagati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2015 17,5 k€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Noleggio</a:t>
            </a:r>
            <a:r>
              <a:rPr lang="en-US" dirty="0" smtClean="0"/>
              <a:t> </a:t>
            </a:r>
            <a:r>
              <a:rPr lang="en-US" dirty="0" err="1" smtClean="0"/>
              <a:t>nell’ambito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convenzione</a:t>
            </a:r>
            <a:r>
              <a:rPr lang="en-US" dirty="0" smtClean="0"/>
              <a:t> CRUI</a:t>
            </a:r>
          </a:p>
          <a:p>
            <a:r>
              <a:rPr lang="en-US" dirty="0" err="1" smtClean="0"/>
              <a:t>Nel</a:t>
            </a:r>
            <a:r>
              <a:rPr lang="en-US" dirty="0" smtClean="0"/>
              <a:t> 2015 </a:t>
            </a:r>
            <a:r>
              <a:rPr lang="en-US" dirty="0" err="1" smtClean="0"/>
              <a:t>pagata</a:t>
            </a:r>
            <a:r>
              <a:rPr lang="en-US" dirty="0" smtClean="0"/>
              <a:t> la rata del </a:t>
            </a:r>
            <a:r>
              <a:rPr lang="en-US" dirty="0" err="1" smtClean="0"/>
              <a:t>vecchio</a:t>
            </a:r>
            <a:r>
              <a:rPr lang="en-US" dirty="0" smtClean="0"/>
              <a:t> </a:t>
            </a:r>
            <a:r>
              <a:rPr lang="en-US" dirty="0" err="1" smtClean="0"/>
              <a:t>contratto</a:t>
            </a:r>
            <a:r>
              <a:rPr lang="en-US" dirty="0" smtClean="0"/>
              <a:t> con </a:t>
            </a:r>
            <a:r>
              <a:rPr lang="en-US" dirty="0" err="1" smtClean="0"/>
              <a:t>Bassilichi</a:t>
            </a:r>
            <a:r>
              <a:rPr lang="en-US" dirty="0"/>
              <a:t> </a:t>
            </a:r>
            <a:r>
              <a:rPr lang="en-US" dirty="0" smtClean="0"/>
              <a:t>(110 k€) e </a:t>
            </a:r>
            <a:r>
              <a:rPr lang="en-US" dirty="0" err="1" smtClean="0"/>
              <a:t>l’integrazione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primi</a:t>
            </a:r>
            <a:r>
              <a:rPr lang="en-US" dirty="0" smtClean="0"/>
              <a:t> 5 </a:t>
            </a:r>
            <a:r>
              <a:rPr lang="en-US" dirty="0" err="1" smtClean="0"/>
              <a:t>mesi</a:t>
            </a:r>
            <a:r>
              <a:rPr lang="en-US" dirty="0" smtClean="0"/>
              <a:t> del 2016 a CRUI (38 k€)</a:t>
            </a:r>
          </a:p>
          <a:p>
            <a:r>
              <a:rPr lang="en-US" dirty="0" err="1" smtClean="0"/>
              <a:t>Prossima</a:t>
            </a:r>
            <a:r>
              <a:rPr lang="en-US" dirty="0" smtClean="0"/>
              <a:t> rata </a:t>
            </a:r>
            <a:r>
              <a:rPr lang="en-US" dirty="0" err="1" smtClean="0"/>
              <a:t>scade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31/5/2016 (89 k€)</a:t>
            </a:r>
          </a:p>
          <a:p>
            <a:r>
              <a:rPr lang="en-US" dirty="0" smtClean="0"/>
              <a:t>Non </a:t>
            </a:r>
            <a:r>
              <a:rPr lang="en-US" dirty="0" err="1" smtClean="0"/>
              <a:t>contiene</a:t>
            </a:r>
            <a:r>
              <a:rPr lang="en-US" dirty="0" smtClean="0"/>
              <a:t> Visual Studio per cui </a:t>
            </a:r>
            <a:r>
              <a:rPr lang="en-US" dirty="0" err="1" smtClean="0"/>
              <a:t>sarà</a:t>
            </a:r>
            <a:r>
              <a:rPr lang="en-US" dirty="0" smtClean="0"/>
              <a:t> </a:t>
            </a:r>
            <a:r>
              <a:rPr lang="en-US" dirty="0" err="1" smtClean="0"/>
              <a:t>necessario</a:t>
            </a:r>
            <a:r>
              <a:rPr lang="en-US" dirty="0" smtClean="0"/>
              <a:t> </a:t>
            </a:r>
            <a:r>
              <a:rPr lang="en-US" dirty="0" err="1" smtClean="0"/>
              <a:t>procede</a:t>
            </a:r>
            <a:r>
              <a:rPr lang="en-US" dirty="0" smtClean="0"/>
              <a:t> ad un </a:t>
            </a:r>
            <a:r>
              <a:rPr lang="en-US" dirty="0" err="1" smtClean="0"/>
              <a:t>acquisto</a:t>
            </a:r>
            <a:r>
              <a:rPr lang="en-US" dirty="0" smtClean="0"/>
              <a:t> di </a:t>
            </a:r>
            <a:r>
              <a:rPr lang="en-US" dirty="0" err="1" smtClean="0"/>
              <a:t>licenze</a:t>
            </a:r>
            <a:r>
              <a:rPr lang="en-US" dirty="0" smtClean="0"/>
              <a:t> o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passaggio</a:t>
            </a:r>
            <a:r>
              <a:rPr lang="en-US" dirty="0" smtClean="0"/>
              <a:t> a Visual Studio Community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Jtest</a:t>
            </a:r>
            <a:r>
              <a:rPr lang="en-US" dirty="0" smtClean="0"/>
              <a:t>/C++test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Noleggio</a:t>
            </a:r>
            <a:r>
              <a:rPr lang="en-US" dirty="0" smtClean="0"/>
              <a:t> (biennale?) </a:t>
            </a:r>
            <a:r>
              <a:rPr lang="en-US" dirty="0" err="1" smtClean="0"/>
              <a:t>scade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31/7/2016</a:t>
            </a:r>
          </a:p>
          <a:p>
            <a:r>
              <a:rPr lang="en-US" i="1" dirty="0" smtClean="0"/>
              <a:t>Da </a:t>
            </a:r>
            <a:r>
              <a:rPr lang="en-US" i="1" dirty="0" err="1" smtClean="0"/>
              <a:t>controllare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Mathematica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utenti</a:t>
            </a:r>
            <a:endParaRPr lang="en-US" dirty="0" smtClean="0"/>
          </a:p>
          <a:p>
            <a:r>
              <a:rPr lang="en-US" dirty="0" err="1" smtClean="0"/>
              <a:t>Noleggio</a:t>
            </a:r>
            <a:r>
              <a:rPr lang="en-US" dirty="0" smtClean="0"/>
              <a:t> in </a:t>
            </a:r>
            <a:r>
              <a:rPr lang="en-US" dirty="0" err="1" smtClean="0"/>
              <a:t>scadenza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18/7/2016</a:t>
            </a:r>
          </a:p>
          <a:p>
            <a:r>
              <a:rPr lang="en-US" dirty="0" err="1" smtClean="0"/>
              <a:t>Pagati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2015 17 k€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6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utenti</a:t>
            </a:r>
            <a:r>
              <a:rPr lang="en-US" dirty="0" smtClean="0"/>
              <a:t> con quota di 35 k€ 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Contratto</a:t>
            </a:r>
            <a:r>
              <a:rPr lang="en-US" dirty="0" smtClean="0"/>
              <a:t> </a:t>
            </a:r>
            <a:r>
              <a:rPr lang="en-US" dirty="0" err="1" smtClean="0"/>
              <a:t>triennale</a:t>
            </a:r>
            <a:r>
              <a:rPr lang="en-US" dirty="0" smtClean="0"/>
              <a:t> di </a:t>
            </a:r>
            <a:r>
              <a:rPr lang="en-US" dirty="0" err="1" smtClean="0"/>
              <a:t>noleggio</a:t>
            </a:r>
            <a:r>
              <a:rPr lang="en-US" dirty="0" smtClean="0"/>
              <a:t> in </a:t>
            </a:r>
            <a:r>
              <a:rPr lang="en-US" dirty="0" err="1" smtClean="0"/>
              <a:t>scadenza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31/7/2016</a:t>
            </a:r>
          </a:p>
          <a:p>
            <a:r>
              <a:rPr lang="en-US" dirty="0" smtClean="0"/>
              <a:t>Serve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gara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SecureW2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780 </a:t>
            </a:r>
            <a:r>
              <a:rPr lang="en-US" dirty="0" err="1" smtClean="0"/>
              <a:t>licenze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versione</a:t>
            </a:r>
            <a:r>
              <a:rPr lang="en-US" dirty="0" smtClean="0"/>
              <a:t> 3512_GA2 </a:t>
            </a:r>
            <a:r>
              <a:rPr lang="en-US" dirty="0" err="1" smtClean="0"/>
              <a:t>acquistate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2010 e </a:t>
            </a:r>
            <a:r>
              <a:rPr lang="en-US" dirty="0" err="1" smtClean="0"/>
              <a:t>ripartite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le </a:t>
            </a:r>
            <a:r>
              <a:rPr lang="en-US" dirty="0" err="1" smtClean="0"/>
              <a:t>sedi</a:t>
            </a:r>
            <a:endParaRPr lang="en-US" dirty="0" smtClean="0"/>
          </a:p>
          <a:p>
            <a:r>
              <a:rPr lang="en-US" dirty="0" smtClean="0"/>
              <a:t>Per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esigenze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le </a:t>
            </a:r>
            <a:r>
              <a:rPr lang="en-US" dirty="0" err="1" smtClean="0"/>
              <a:t>versioni</a:t>
            </a:r>
            <a:r>
              <a:rPr lang="en-US" dirty="0" smtClean="0"/>
              <a:t> free</a:t>
            </a:r>
          </a:p>
          <a:p>
            <a:r>
              <a:rPr lang="en-US" dirty="0" smtClean="0"/>
              <a:t>N.B. Da Windows 7 in poi non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necessaria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9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Autodesk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Distribuzione</a:t>
            </a:r>
            <a:r>
              <a:rPr lang="en-US" dirty="0" smtClean="0"/>
              <a:t> </a:t>
            </a:r>
            <a:r>
              <a:rPr lang="en-US" dirty="0" err="1" smtClean="0"/>
              <a:t>gratuita</a:t>
            </a:r>
            <a:r>
              <a:rPr lang="en-US" dirty="0" smtClean="0"/>
              <a:t> per </a:t>
            </a:r>
            <a:r>
              <a:rPr lang="en-US" dirty="0" err="1" smtClean="0"/>
              <a:t>usi</a:t>
            </a:r>
            <a:r>
              <a:rPr lang="en-US" dirty="0" smtClean="0"/>
              <a:t> </a:t>
            </a:r>
            <a:r>
              <a:rPr lang="en-US" dirty="0" err="1" smtClean="0"/>
              <a:t>accademici</a:t>
            </a:r>
            <a:endParaRPr lang="en-US" dirty="0" smtClean="0"/>
          </a:p>
          <a:p>
            <a:r>
              <a:rPr lang="en-US" dirty="0" err="1" smtClean="0"/>
              <a:t>disponibili</a:t>
            </a:r>
            <a:r>
              <a:rPr lang="en-US" dirty="0" smtClean="0"/>
              <a:t> </a:t>
            </a:r>
            <a:r>
              <a:rPr lang="en-US" dirty="0" err="1"/>
              <a:t>versioni</a:t>
            </a:r>
            <a:r>
              <a:rPr lang="en-US" dirty="0"/>
              <a:t> 2015 e </a:t>
            </a:r>
            <a:r>
              <a:rPr lang="en-US" dirty="0" smtClean="0"/>
              <a:t>2016</a:t>
            </a:r>
            <a:endParaRPr lang="en-US" dirty="0"/>
          </a:p>
          <a:p>
            <a:r>
              <a:rPr lang="en-US" dirty="0" err="1" smtClean="0"/>
              <a:t>Istruzioni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u="sng" dirty="0">
                <a:hlinkClick r:id="rId2"/>
              </a:rPr>
              <a:t>https://web.infn.it/CCR/index.php/en/sito-utenti-del-calcolo/strumenti-di-sviluppo/110-strumenti-di-sviluppo/367-istruzioni-per-utilizzare-i-pacchetti-</a:t>
            </a:r>
            <a:r>
              <a:rPr lang="en-US" u="sng" dirty="0" smtClean="0">
                <a:hlinkClick r:id="rId2"/>
              </a:rPr>
              <a:t>autodesk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1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scadenza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28/2/2016 (</a:t>
            </a:r>
            <a:r>
              <a:rPr lang="en-US" i="1" dirty="0" err="1" smtClean="0"/>
              <a:t>verificare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Pagati</a:t>
            </a:r>
            <a:r>
              <a:rPr lang="en-US" dirty="0" smtClean="0"/>
              <a:t> 37,7 k€ </a:t>
            </a:r>
            <a:r>
              <a:rPr lang="en-US" dirty="0" err="1" smtClean="0"/>
              <a:t>nel</a:t>
            </a:r>
            <a:r>
              <a:rPr lang="en-US" dirty="0" smtClean="0"/>
              <a:t> 2015</a:t>
            </a:r>
          </a:p>
          <a:p>
            <a:r>
              <a:rPr lang="en-US" i="1" dirty="0" err="1" smtClean="0"/>
              <a:t>Sevono</a:t>
            </a:r>
            <a:r>
              <a:rPr lang="en-US" i="1" dirty="0" smtClean="0"/>
              <a:t> </a:t>
            </a:r>
            <a:r>
              <a:rPr lang="en-US" i="1" dirty="0" err="1" smtClean="0"/>
              <a:t>aggiustamenti</a:t>
            </a:r>
            <a:r>
              <a:rPr lang="en-US" i="1" dirty="0" smtClean="0"/>
              <a:t>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Juniper/</a:t>
            </a:r>
            <a:r>
              <a:rPr lang="en-US" dirty="0" err="1" smtClean="0"/>
              <a:t>ExtremeNet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Scadenza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31/3/2016 (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contratto</a:t>
            </a:r>
            <a:r>
              <a:rPr lang="en-US" dirty="0" smtClean="0"/>
              <a:t> </a:t>
            </a:r>
            <a:r>
              <a:rPr lang="en-US" dirty="0" err="1" smtClean="0"/>
              <a:t>ponte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Pagati</a:t>
            </a:r>
            <a:r>
              <a:rPr lang="en-US" dirty="0" smtClean="0"/>
              <a:t> </a:t>
            </a:r>
            <a:r>
              <a:rPr lang="en-US" dirty="0" err="1" smtClean="0"/>
              <a:t>complessivamente</a:t>
            </a:r>
            <a:r>
              <a:rPr lang="en-US" dirty="0" smtClean="0"/>
              <a:t> 58,1 k€ </a:t>
            </a:r>
            <a:r>
              <a:rPr lang="en-US" dirty="0" err="1" smtClean="0"/>
              <a:t>nel</a:t>
            </a:r>
            <a:r>
              <a:rPr lang="en-US" dirty="0" smtClean="0"/>
              <a:t> 2015</a:t>
            </a:r>
          </a:p>
          <a:p>
            <a:pPr lvl="1"/>
            <a:r>
              <a:rPr lang="en-US" dirty="0" err="1" smtClean="0"/>
              <a:t>nel</a:t>
            </a:r>
            <a:r>
              <a:rPr lang="en-US" dirty="0" smtClean="0"/>
              <a:t> 2016 </a:t>
            </a:r>
            <a:r>
              <a:rPr lang="en-US" dirty="0" err="1" smtClean="0"/>
              <a:t>previsti</a:t>
            </a:r>
            <a:r>
              <a:rPr lang="en-US" dirty="0" smtClean="0"/>
              <a:t> 46,3 k€</a:t>
            </a:r>
          </a:p>
          <a:p>
            <a:r>
              <a:rPr lang="en-US" i="1" dirty="0" err="1" smtClean="0"/>
              <a:t>Servono</a:t>
            </a:r>
            <a:r>
              <a:rPr lang="en-US" i="1" dirty="0" smtClean="0"/>
              <a:t> </a:t>
            </a:r>
            <a:r>
              <a:rPr lang="en-US" i="1" dirty="0" err="1" smtClean="0"/>
              <a:t>aggiustamenti</a:t>
            </a:r>
            <a:r>
              <a:rPr lang="en-US" i="1" dirty="0" smtClean="0"/>
              <a:t>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7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Aggiustamenti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91 k€ in </a:t>
            </a:r>
            <a:r>
              <a:rPr lang="en-US" dirty="0" err="1" smtClean="0"/>
              <a:t>cassa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MAN_SW</a:t>
            </a:r>
          </a:p>
          <a:p>
            <a:r>
              <a:rPr lang="en-US" dirty="0" smtClean="0"/>
              <a:t>20 k€ da </a:t>
            </a:r>
            <a:r>
              <a:rPr lang="en-US" dirty="0" err="1" smtClean="0"/>
              <a:t>restituire</a:t>
            </a:r>
            <a:r>
              <a:rPr lang="en-US" dirty="0" smtClean="0"/>
              <a:t> da MAN_SW</a:t>
            </a:r>
          </a:p>
          <a:p>
            <a:r>
              <a:rPr lang="en-US" dirty="0" err="1" smtClean="0"/>
              <a:t>Previsto</a:t>
            </a:r>
            <a:r>
              <a:rPr lang="en-US" dirty="0" smtClean="0"/>
              <a:t> </a:t>
            </a:r>
            <a:r>
              <a:rPr lang="en-US" dirty="0" err="1" smtClean="0"/>
              <a:t>avanzo</a:t>
            </a:r>
            <a:r>
              <a:rPr lang="en-US" dirty="0" smtClean="0"/>
              <a:t> di 29 k€ </a:t>
            </a:r>
            <a:r>
              <a:rPr lang="en-US" dirty="0" err="1" smtClean="0"/>
              <a:t>su</a:t>
            </a:r>
            <a:r>
              <a:rPr lang="en-US" dirty="0" smtClean="0"/>
              <a:t> MAN_SW</a:t>
            </a:r>
          </a:p>
          <a:p>
            <a:r>
              <a:rPr lang="en-US" dirty="0" err="1" smtClean="0"/>
              <a:t>Previsto</a:t>
            </a:r>
            <a:r>
              <a:rPr lang="en-US" dirty="0" smtClean="0"/>
              <a:t> </a:t>
            </a:r>
            <a:r>
              <a:rPr lang="en-US" dirty="0" err="1" smtClean="0"/>
              <a:t>avanzo</a:t>
            </a:r>
            <a:r>
              <a:rPr lang="en-US" dirty="0" smtClean="0"/>
              <a:t> di 19 k€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smtClean="0"/>
              <a:t>MAN_HW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utenti</a:t>
            </a:r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paga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noleggio</a:t>
            </a:r>
            <a:r>
              <a:rPr lang="en-US" dirty="0" smtClean="0"/>
              <a:t> (31,1 k€, </a:t>
            </a:r>
            <a:r>
              <a:rPr lang="en-US" dirty="0" err="1" smtClean="0"/>
              <a:t>scadenza</a:t>
            </a:r>
            <a:r>
              <a:rPr lang="en-US" dirty="0" smtClean="0"/>
              <a:t> </a:t>
            </a:r>
            <a:r>
              <a:rPr lang="en-US" dirty="0" err="1" smtClean="0"/>
              <a:t>naturale</a:t>
            </a:r>
            <a:r>
              <a:rPr lang="en-US" dirty="0" smtClean="0"/>
              <a:t> 30/3/2016</a:t>
            </a:r>
            <a:r>
              <a:rPr lang="en-US" dirty="0" smtClean="0"/>
              <a:t>) di 25 license CFD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 err="1" smtClean="0"/>
              <a:t>fase</a:t>
            </a:r>
            <a:r>
              <a:rPr lang="en-US" dirty="0" smtClean="0"/>
              <a:t> di </a:t>
            </a:r>
            <a:r>
              <a:rPr lang="en-US" dirty="0" err="1" smtClean="0"/>
              <a:t>preparazione</a:t>
            </a:r>
            <a:r>
              <a:rPr lang="en-US" dirty="0" smtClean="0"/>
              <a:t> </a:t>
            </a:r>
            <a:r>
              <a:rPr lang="en-US" dirty="0" err="1" smtClean="0"/>
              <a:t>l’acquisto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licenza</a:t>
            </a:r>
            <a:r>
              <a:rPr lang="en-US" dirty="0"/>
              <a:t> “associate” </a:t>
            </a:r>
            <a:r>
              <a:rPr lang="en-US" dirty="0" smtClean="0"/>
              <a:t>CFD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copre</a:t>
            </a:r>
            <a:r>
              <a:rPr lang="en-US" dirty="0" smtClean="0"/>
              <a:t> 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attività</a:t>
            </a:r>
            <a:r>
              <a:rPr lang="en-US" dirty="0"/>
              <a:t> INFN, </a:t>
            </a:r>
            <a:r>
              <a:rPr lang="en-US" dirty="0" err="1"/>
              <a:t>compreso</a:t>
            </a:r>
            <a:r>
              <a:rPr lang="en-US" dirty="0"/>
              <a:t> </a:t>
            </a:r>
            <a:r>
              <a:rPr lang="en-US" dirty="0" err="1"/>
              <a:t>conto</a:t>
            </a:r>
            <a:r>
              <a:rPr lang="en-US" dirty="0"/>
              <a:t> </a:t>
            </a:r>
            <a:r>
              <a:rPr lang="en-US" dirty="0" err="1" smtClean="0"/>
              <a:t>terzi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Acquisto</a:t>
            </a:r>
            <a:r>
              <a:rPr lang="en-US" dirty="0" smtClean="0"/>
              <a:t> di 25 </a:t>
            </a:r>
            <a:r>
              <a:rPr lang="en-US" dirty="0" err="1" smtClean="0"/>
              <a:t>licenze</a:t>
            </a:r>
            <a:r>
              <a:rPr lang="en-US" dirty="0" smtClean="0"/>
              <a:t> CFD  - Research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Acquisto</a:t>
            </a:r>
            <a:r>
              <a:rPr lang="en-US" dirty="0" smtClean="0"/>
              <a:t> di 5 </a:t>
            </a:r>
            <a:r>
              <a:rPr lang="en-US" dirty="0" err="1" smtClean="0"/>
              <a:t>licenze</a:t>
            </a:r>
            <a:r>
              <a:rPr lang="en-US" dirty="0" smtClean="0"/>
              <a:t> HFSS -Research</a:t>
            </a:r>
            <a:endParaRPr lang="en-US" dirty="0" smtClean="0"/>
          </a:p>
          <a:p>
            <a:r>
              <a:rPr lang="en-US" dirty="0" err="1" smtClean="0"/>
              <a:t>dovrebbe</a:t>
            </a:r>
            <a:r>
              <a:rPr lang="en-US" dirty="0" smtClean="0"/>
              <a:t> </a:t>
            </a:r>
            <a:r>
              <a:rPr lang="en-US" dirty="0" err="1" smtClean="0"/>
              <a:t>chiudere</a:t>
            </a:r>
            <a:r>
              <a:rPr lang="en-US" dirty="0" smtClean="0"/>
              <a:t> la </a:t>
            </a:r>
            <a:r>
              <a:rPr lang="en-US" dirty="0" err="1" smtClean="0"/>
              <a:t>questione</a:t>
            </a:r>
            <a:r>
              <a:rPr lang="en-US" dirty="0" smtClean="0"/>
              <a:t> </a:t>
            </a:r>
            <a:r>
              <a:rPr lang="en-US" dirty="0" err="1" smtClean="0"/>
              <a:t>legale</a:t>
            </a:r>
            <a:r>
              <a:rPr lang="en-US" dirty="0" smtClean="0"/>
              <a:t> e </a:t>
            </a:r>
            <a:r>
              <a:rPr lang="en-US" dirty="0" err="1" smtClean="0"/>
              <a:t>diminuire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costi</a:t>
            </a:r>
            <a:r>
              <a:rPr lang="en-US" dirty="0" smtClean="0"/>
              <a:t> per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anni</a:t>
            </a:r>
            <a:r>
              <a:rPr lang="en-US" dirty="0" smtClean="0"/>
              <a:t> </a:t>
            </a:r>
            <a:r>
              <a:rPr lang="en-US" dirty="0" err="1" smtClean="0"/>
              <a:t>futuri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pagherà</a:t>
            </a:r>
            <a:r>
              <a:rPr lang="en-US" dirty="0" smtClean="0"/>
              <a:t>  solo la </a:t>
            </a:r>
            <a:r>
              <a:rPr lang="en-US" dirty="0" err="1" smtClean="0"/>
              <a:t>manutenzione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1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Noleggio</a:t>
            </a:r>
            <a:r>
              <a:rPr lang="en-US" dirty="0" smtClean="0"/>
              <a:t> in </a:t>
            </a:r>
            <a:r>
              <a:rPr lang="en-US" dirty="0" err="1" smtClean="0"/>
              <a:t>scadenza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25/9/2015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fase</a:t>
            </a:r>
            <a:r>
              <a:rPr lang="en-US" dirty="0" smtClean="0"/>
              <a:t> di </a:t>
            </a:r>
            <a:r>
              <a:rPr lang="en-US" dirty="0" err="1" smtClean="0"/>
              <a:t>approvazione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GE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contratto</a:t>
            </a:r>
            <a:r>
              <a:rPr lang="en-US" dirty="0" smtClean="0"/>
              <a:t> biennale per 59 k€ circa (base di </a:t>
            </a:r>
            <a:r>
              <a:rPr lang="en-US" dirty="0" err="1" smtClean="0"/>
              <a:t>gara</a:t>
            </a:r>
            <a:r>
              <a:rPr lang="en-US" dirty="0" smtClean="0"/>
              <a:t>, </a:t>
            </a:r>
            <a:r>
              <a:rPr lang="en-US" dirty="0" err="1" smtClean="0"/>
              <a:t>presumibilmente</a:t>
            </a:r>
            <a:r>
              <a:rPr lang="en-US" dirty="0" smtClean="0"/>
              <a:t> 55 k€, da </a:t>
            </a:r>
            <a:r>
              <a:rPr lang="en-US" dirty="0" err="1" smtClean="0"/>
              <a:t>pagare</a:t>
            </a:r>
            <a:r>
              <a:rPr lang="en-US" dirty="0" smtClean="0"/>
              <a:t> in rate </a:t>
            </a:r>
            <a:r>
              <a:rPr lang="en-US" dirty="0" err="1" smtClean="0"/>
              <a:t>annuali</a:t>
            </a:r>
            <a:r>
              <a:rPr lang="en-US" dirty="0" smtClean="0"/>
              <a:t>)</a:t>
            </a:r>
          </a:p>
          <a:p>
            <a:r>
              <a:rPr lang="it-IT" b="1" dirty="0" smtClean="0"/>
              <a:t>Unità di misura:</a:t>
            </a:r>
            <a:r>
              <a:rPr lang="it-IT" dirty="0" smtClean="0"/>
              <a:t> 25.000 </a:t>
            </a:r>
            <a:br>
              <a:rPr lang="it-IT" dirty="0" smtClean="0"/>
            </a:br>
            <a:r>
              <a:rPr lang="it-IT" b="1" dirty="0" smtClean="0"/>
              <a:t>Descrizione: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Enduser</a:t>
            </a:r>
            <a:r>
              <a:rPr lang="it-IT" dirty="0" smtClean="0"/>
              <a:t> </a:t>
            </a:r>
            <a:r>
              <a:rPr lang="it-IT" dirty="0" err="1" smtClean="0"/>
              <a:t>Protection</a:t>
            </a:r>
            <a:r>
              <a:rPr lang="it-IT" dirty="0" smtClean="0"/>
              <a:t> Mail and </a:t>
            </a:r>
            <a:r>
              <a:rPr lang="it-IT" dirty="0" err="1" smtClean="0"/>
              <a:t>Encryption</a:t>
            </a:r>
            <a:r>
              <a:rPr lang="it-IT" dirty="0" smtClean="0"/>
              <a:t> che include: </a:t>
            </a:r>
            <a:br>
              <a:rPr lang="it-IT" dirty="0" smtClean="0"/>
            </a:br>
            <a:r>
              <a:rPr lang="it-IT" dirty="0" smtClean="0"/>
              <a:t>- </a:t>
            </a:r>
            <a:r>
              <a:rPr lang="it-IT" dirty="0" err="1" smtClean="0"/>
              <a:t>Endpoint</a:t>
            </a:r>
            <a:r>
              <a:rPr lang="it-IT" dirty="0" smtClean="0"/>
              <a:t> </a:t>
            </a:r>
            <a:r>
              <a:rPr lang="it-IT" dirty="0" err="1" smtClean="0"/>
              <a:t>Protection</a:t>
            </a:r>
            <a:r>
              <a:rPr lang="it-IT" dirty="0" smtClean="0"/>
              <a:t> Advanced:  Protezione affidabile per Windows, Mac, Linux, </a:t>
            </a:r>
            <a:r>
              <a:rPr lang="it-IT" dirty="0" err="1" smtClean="0"/>
              <a:t>storage</a:t>
            </a:r>
            <a:r>
              <a:rPr lang="it-IT" dirty="0" smtClean="0"/>
              <a:t> di rete ed Exchange </a:t>
            </a:r>
          </a:p>
          <a:p>
            <a:r>
              <a:rPr lang="it-IT" dirty="0" smtClean="0"/>
              <a:t> Mobile Control Standard:  Mobile Device Management per </a:t>
            </a:r>
            <a:r>
              <a:rPr lang="it-IT" dirty="0" err="1" smtClean="0"/>
              <a:t>iOS</a:t>
            </a:r>
            <a:r>
              <a:rPr lang="it-IT" dirty="0" smtClean="0"/>
              <a:t>, </a:t>
            </a:r>
            <a:r>
              <a:rPr lang="it-IT" dirty="0" err="1" smtClean="0"/>
              <a:t>Android</a:t>
            </a:r>
            <a:r>
              <a:rPr lang="it-IT" dirty="0" smtClean="0"/>
              <a:t>,  </a:t>
            </a:r>
            <a:r>
              <a:rPr lang="it-IT" dirty="0" err="1" smtClean="0"/>
              <a:t>BlackBerry</a:t>
            </a:r>
            <a:r>
              <a:rPr lang="it-IT" dirty="0" smtClean="0"/>
              <a:t>, Windows Mobile e Windows Phone </a:t>
            </a:r>
            <a:br>
              <a:rPr lang="it-IT" dirty="0" smtClean="0"/>
            </a:br>
            <a:r>
              <a:rPr lang="it-IT" dirty="0" smtClean="0"/>
              <a:t>- Email </a:t>
            </a:r>
            <a:r>
              <a:rPr lang="it-IT" dirty="0" err="1" smtClean="0"/>
              <a:t>Protection</a:t>
            </a:r>
            <a:r>
              <a:rPr lang="it-IT" dirty="0" smtClean="0"/>
              <a:t> Advanced:  Protezione dei gateway di posta con </a:t>
            </a:r>
            <a:br>
              <a:rPr lang="it-IT" dirty="0" smtClean="0"/>
            </a:br>
            <a:r>
              <a:rPr lang="it-IT" dirty="0" smtClean="0"/>
              <a:t>antivirus, antispam, DLP e cifratura che include:</a:t>
            </a:r>
          </a:p>
          <a:p>
            <a:pPr lvl="0"/>
            <a:r>
              <a:rPr lang="it-IT" dirty="0" err="1" smtClean="0"/>
              <a:t>PureMessage</a:t>
            </a:r>
            <a:r>
              <a:rPr lang="it-IT" dirty="0" smtClean="0"/>
              <a:t> for Microsoft Exchange (</a:t>
            </a:r>
            <a:r>
              <a:rPr lang="it-IT" dirty="0" err="1" smtClean="0"/>
              <a:t>AV,AS,content</a:t>
            </a:r>
            <a:r>
              <a:rPr lang="it-IT" dirty="0" smtClean="0"/>
              <a:t>)</a:t>
            </a:r>
          </a:p>
          <a:p>
            <a:pPr lvl="0"/>
            <a:r>
              <a:rPr lang="it-IT" dirty="0" err="1" smtClean="0"/>
              <a:t>PureMessage</a:t>
            </a:r>
            <a:r>
              <a:rPr lang="it-IT" dirty="0" smtClean="0"/>
              <a:t> for UNIX (AV,AS,EP) </a:t>
            </a:r>
          </a:p>
          <a:p>
            <a:pPr lvl="0"/>
            <a:r>
              <a:rPr lang="it-IT" dirty="0" err="1" smtClean="0"/>
              <a:t>Sophos</a:t>
            </a:r>
            <a:r>
              <a:rPr lang="it-IT" dirty="0" smtClean="0"/>
              <a:t> Email Appliance software (</a:t>
            </a:r>
            <a:r>
              <a:rPr lang="it-IT" dirty="0" err="1" smtClean="0"/>
              <a:t>appliance</a:t>
            </a:r>
            <a:r>
              <a:rPr lang="it-IT" dirty="0" smtClean="0"/>
              <a:t> </a:t>
            </a:r>
            <a:r>
              <a:rPr lang="it-IT" dirty="0" err="1" smtClean="0"/>
              <a:t>sold</a:t>
            </a:r>
            <a:r>
              <a:rPr lang="it-IT" dirty="0" smtClean="0"/>
              <a:t> </a:t>
            </a:r>
            <a:r>
              <a:rPr lang="it-IT" dirty="0" err="1" smtClean="0"/>
              <a:t>separately</a:t>
            </a:r>
            <a:r>
              <a:rPr lang="it-IT" dirty="0" smtClean="0"/>
              <a:t>) </a:t>
            </a:r>
          </a:p>
          <a:p>
            <a:pPr lvl="0"/>
            <a:r>
              <a:rPr lang="it-IT" dirty="0" smtClean="0"/>
              <a:t>-Virtual Email Appliance, SPX </a:t>
            </a:r>
            <a:r>
              <a:rPr lang="it-IT" dirty="0" err="1" smtClean="0"/>
              <a:t>Encryption</a:t>
            </a:r>
            <a:r>
              <a:rPr lang="it-IT" dirty="0" smtClean="0"/>
              <a:t> per </a:t>
            </a:r>
            <a:r>
              <a:rPr lang="it-IT" dirty="0" err="1" smtClean="0"/>
              <a:t>VMWare</a:t>
            </a:r>
            <a:r>
              <a:rPr lang="it-IT" dirty="0" smtClean="0"/>
              <a:t> ESX</a:t>
            </a:r>
          </a:p>
          <a:p>
            <a:r>
              <a:rPr lang="it-IT" dirty="0" smtClean="0"/>
              <a:t>-</a:t>
            </a:r>
            <a:r>
              <a:rPr lang="it-IT" dirty="0" err="1" smtClean="0"/>
              <a:t>SafeGuard</a:t>
            </a:r>
            <a:r>
              <a:rPr lang="it-IT" dirty="0" smtClean="0"/>
              <a:t> Disk </a:t>
            </a:r>
            <a:r>
              <a:rPr lang="it-IT" dirty="0" err="1" smtClean="0"/>
              <a:t>Encryption</a:t>
            </a:r>
            <a:r>
              <a:rPr lang="it-IT" dirty="0" smtClean="0"/>
              <a:t> Advanced:  Cifratura completa del disco  gestita per Windows e Mac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Dal mail del commerciale:</a:t>
            </a:r>
          </a:p>
          <a:p>
            <a:r>
              <a:rPr lang="it-IT" dirty="0" smtClean="0"/>
              <a:t>Se intende </a:t>
            </a:r>
            <a:r>
              <a:rPr lang="it-IT" dirty="0" err="1" smtClean="0"/>
              <a:t>l'appliance</a:t>
            </a:r>
            <a:r>
              <a:rPr lang="it-IT" dirty="0" smtClean="0"/>
              <a:t> virtuale è inclusa, basta che noi la ordiniamo a </a:t>
            </a:r>
            <a:r>
              <a:rPr lang="it-IT" dirty="0" err="1" smtClean="0"/>
              <a:t>Sophos</a:t>
            </a:r>
            <a:r>
              <a:rPr lang="it-IT" dirty="0" smtClean="0"/>
              <a:t> al momento dell'acquisto del rinnovo.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Se intende </a:t>
            </a:r>
            <a:r>
              <a:rPr lang="it-IT" dirty="0" err="1" smtClean="0"/>
              <a:t>l'appliance</a:t>
            </a:r>
            <a:r>
              <a:rPr lang="it-IT" dirty="0" smtClean="0"/>
              <a:t> email virtuale (una? due?) potrebbe aggiungere quanto segue nel nome prodotto e nella descrizione: + n.... </a:t>
            </a:r>
            <a:r>
              <a:rPr lang="it-IT" dirty="0" err="1" smtClean="0"/>
              <a:t>Sophos</a:t>
            </a:r>
            <a:r>
              <a:rPr lang="it-IT" dirty="0" smtClean="0"/>
              <a:t> Virtual Email Appliance </a:t>
            </a:r>
            <a:br>
              <a:rPr lang="it-IT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COMSOL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utenti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paga</a:t>
            </a:r>
            <a:r>
              <a:rPr lang="en-US" dirty="0" smtClean="0"/>
              <a:t> la </a:t>
            </a:r>
            <a:r>
              <a:rPr lang="en-US" dirty="0" err="1" smtClean="0"/>
              <a:t>manutenzione</a:t>
            </a:r>
            <a:r>
              <a:rPr lang="en-US" dirty="0" smtClean="0"/>
              <a:t>. </a:t>
            </a:r>
            <a:r>
              <a:rPr lang="en-US" dirty="0" err="1" smtClean="0"/>
              <a:t>Aumento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costi</a:t>
            </a:r>
            <a:r>
              <a:rPr lang="en-US" dirty="0" smtClean="0"/>
              <a:t> (</a:t>
            </a:r>
            <a:r>
              <a:rPr lang="en-US" dirty="0" err="1" smtClean="0"/>
              <a:t>uscita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r>
              <a:rPr lang="en-US" dirty="0" smtClean="0"/>
              <a:t> dal </a:t>
            </a:r>
            <a:r>
              <a:rPr lang="en-US" dirty="0" err="1" smtClean="0"/>
              <a:t>contratto</a:t>
            </a:r>
            <a:r>
              <a:rPr lang="en-US" dirty="0" smtClean="0"/>
              <a:t> “academic”) </a:t>
            </a:r>
            <a:r>
              <a:rPr lang="en-US" dirty="0" err="1" smtClean="0"/>
              <a:t>compensato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riduzione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componenti</a:t>
            </a:r>
            <a:r>
              <a:rPr lang="en-US" dirty="0" smtClean="0"/>
              <a:t> in </a:t>
            </a:r>
            <a:r>
              <a:rPr lang="en-US" dirty="0" err="1" smtClean="0"/>
              <a:t>manutenzione</a:t>
            </a:r>
            <a:endParaRPr lang="en-US" dirty="0" smtClean="0"/>
          </a:p>
          <a:p>
            <a:pPr lvl="1"/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penale</a:t>
            </a:r>
            <a:r>
              <a:rPr lang="en-US" dirty="0" smtClean="0"/>
              <a:t> in </a:t>
            </a:r>
            <a:r>
              <a:rPr lang="en-US" dirty="0" err="1" smtClean="0"/>
              <a:t>caso</a:t>
            </a:r>
            <a:r>
              <a:rPr lang="en-US" dirty="0" smtClean="0"/>
              <a:t> di </a:t>
            </a:r>
            <a:r>
              <a:rPr lang="en-US" dirty="0" err="1" smtClean="0"/>
              <a:t>reintroduzione</a:t>
            </a:r>
            <a:r>
              <a:rPr lang="en-US" dirty="0" smtClean="0"/>
              <a:t> in </a:t>
            </a:r>
            <a:r>
              <a:rPr lang="en-US" dirty="0" err="1" smtClean="0"/>
              <a:t>manutenzione</a:t>
            </a:r>
            <a:r>
              <a:rPr lang="en-US" dirty="0" smtClean="0"/>
              <a:t>, </a:t>
            </a:r>
            <a:r>
              <a:rPr lang="en-US" dirty="0" err="1" smtClean="0"/>
              <a:t>anche</a:t>
            </a:r>
            <a:r>
              <a:rPr lang="en-US" dirty="0" smtClean="0"/>
              <a:t> 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pagare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mesi</a:t>
            </a:r>
            <a:r>
              <a:rPr lang="en-US" dirty="0" smtClean="0"/>
              <a:t> </a:t>
            </a:r>
            <a:r>
              <a:rPr lang="en-US" dirty="0" err="1" smtClean="0"/>
              <a:t>scoperti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Scadenza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manutenzione</a:t>
            </a:r>
            <a:r>
              <a:rPr lang="en-US" smtClean="0"/>
              <a:t> </a:t>
            </a:r>
            <a:r>
              <a:rPr lang="en-US" smtClean="0"/>
              <a:t>30/9/2015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fase</a:t>
            </a:r>
            <a:r>
              <a:rPr lang="en-US" dirty="0" smtClean="0"/>
              <a:t> di </a:t>
            </a:r>
            <a:r>
              <a:rPr lang="en-US" dirty="0" err="1" smtClean="0"/>
              <a:t>rinnovo</a:t>
            </a:r>
            <a:r>
              <a:rPr lang="en-US" dirty="0" smtClean="0"/>
              <a:t> (</a:t>
            </a:r>
            <a:r>
              <a:rPr lang="en-US" dirty="0" smtClean="0"/>
              <a:t>44,3 </a:t>
            </a:r>
            <a:r>
              <a:rPr lang="en-US" dirty="0" smtClean="0"/>
              <a:t>k€)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Compilatore</a:t>
            </a:r>
            <a:r>
              <a:rPr lang="en-US" dirty="0" smtClean="0"/>
              <a:t> Intel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fase</a:t>
            </a:r>
            <a:r>
              <a:rPr lang="en-US" dirty="0" smtClean="0"/>
              <a:t> di </a:t>
            </a:r>
            <a:r>
              <a:rPr lang="en-US" dirty="0" err="1" smtClean="0"/>
              <a:t>acquisto</a:t>
            </a:r>
            <a:r>
              <a:rPr lang="en-US" dirty="0" smtClean="0"/>
              <a:t> 2 </a:t>
            </a:r>
            <a:r>
              <a:rPr lang="en-US" dirty="0" err="1" smtClean="0"/>
              <a:t>licenze</a:t>
            </a:r>
            <a:r>
              <a:rPr lang="en-US" dirty="0" smtClean="0"/>
              <a:t> per 16,5 k€ </a:t>
            </a:r>
            <a:r>
              <a:rPr lang="en-US" dirty="0" err="1" smtClean="0"/>
              <a:t>sul</a:t>
            </a:r>
            <a:r>
              <a:rPr lang="en-US" dirty="0" smtClean="0"/>
              <a:t> budget 2015 </a:t>
            </a:r>
            <a:r>
              <a:rPr lang="en-US" dirty="0" err="1" smtClean="0"/>
              <a:t>della</a:t>
            </a:r>
            <a:r>
              <a:rPr lang="en-US" dirty="0" smtClean="0"/>
              <a:t> CCR, COSA Ferrara </a:t>
            </a:r>
            <a:r>
              <a:rPr lang="en-US" dirty="0" err="1" smtClean="0"/>
              <a:t>dovrebbe</a:t>
            </a:r>
            <a:r>
              <a:rPr lang="en-US" dirty="0" smtClean="0"/>
              <a:t> </a:t>
            </a:r>
            <a:r>
              <a:rPr lang="en-US" dirty="0" err="1" smtClean="0"/>
              <a:t>ritornare</a:t>
            </a:r>
            <a:r>
              <a:rPr lang="en-US" dirty="0" smtClean="0"/>
              <a:t> 2,5 </a:t>
            </a:r>
            <a:r>
              <a:rPr lang="en-US" dirty="0" err="1" smtClean="0"/>
              <a:t>kE</a:t>
            </a:r>
            <a:endParaRPr lang="en-US" dirty="0" smtClean="0"/>
          </a:p>
          <a:p>
            <a:r>
              <a:rPr lang="en-US" dirty="0" err="1" smtClean="0"/>
              <a:t>Manutenzione</a:t>
            </a:r>
            <a:r>
              <a:rPr lang="en-US" dirty="0" smtClean="0"/>
              <a:t> </a:t>
            </a:r>
            <a:r>
              <a:rPr lang="en-US" dirty="0" err="1" smtClean="0"/>
              <a:t>negli</a:t>
            </a:r>
            <a:r>
              <a:rPr lang="en-US" dirty="0" smtClean="0"/>
              <a:t> </a:t>
            </a:r>
            <a:r>
              <a:rPr lang="en-US" dirty="0" err="1" smtClean="0"/>
              <a:t>anni</a:t>
            </a:r>
            <a:r>
              <a:rPr lang="en-US" dirty="0" smtClean="0"/>
              <a:t> </a:t>
            </a:r>
            <a:r>
              <a:rPr lang="en-US" dirty="0" err="1" smtClean="0"/>
              <a:t>successivi</a:t>
            </a:r>
            <a:r>
              <a:rPr lang="en-US" dirty="0" smtClean="0"/>
              <a:t> a </a:t>
            </a:r>
            <a:r>
              <a:rPr lang="en-US" dirty="0" err="1" smtClean="0"/>
              <a:t>carico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r>
              <a:rPr lang="en-US" dirty="0" smtClean="0"/>
              <a:t> COSA di </a:t>
            </a:r>
            <a:r>
              <a:rPr lang="en-US" dirty="0" smtClean="0"/>
              <a:t>CSN5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Noleggio</a:t>
            </a:r>
            <a:endParaRPr lang="en-US" dirty="0" smtClean="0"/>
          </a:p>
          <a:p>
            <a:r>
              <a:rPr lang="en-US" dirty="0" err="1" smtClean="0"/>
              <a:t>Scade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23/11/2015</a:t>
            </a:r>
          </a:p>
          <a:p>
            <a:r>
              <a:rPr lang="en-US" dirty="0" err="1" smtClean="0"/>
              <a:t>Nel</a:t>
            </a:r>
            <a:r>
              <a:rPr lang="en-US" dirty="0" smtClean="0"/>
              <a:t> 2014 </a:t>
            </a:r>
            <a:r>
              <a:rPr lang="en-US" dirty="0" err="1" smtClean="0"/>
              <a:t>pagati</a:t>
            </a:r>
            <a:r>
              <a:rPr lang="en-US" dirty="0" smtClean="0"/>
              <a:t> 4 k€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4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Cliosoft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utenti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paga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noleggio</a:t>
            </a:r>
            <a:endParaRPr lang="en-US" dirty="0"/>
          </a:p>
          <a:p>
            <a:r>
              <a:rPr lang="en-US" dirty="0" err="1" smtClean="0"/>
              <a:t>Scadenza</a:t>
            </a:r>
            <a:r>
              <a:rPr lang="en-US" dirty="0" smtClean="0"/>
              <a:t> 11/12/2015</a:t>
            </a:r>
          </a:p>
          <a:p>
            <a:r>
              <a:rPr lang="en-US" dirty="0" err="1" smtClean="0"/>
              <a:t>Nel</a:t>
            </a:r>
            <a:r>
              <a:rPr lang="en-US" dirty="0" smtClean="0"/>
              <a:t> 2014 </a:t>
            </a:r>
            <a:r>
              <a:rPr lang="en-US" dirty="0" err="1" smtClean="0"/>
              <a:t>pagati</a:t>
            </a:r>
            <a:r>
              <a:rPr lang="en-US" dirty="0" smtClean="0"/>
              <a:t> 4,9 k€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Alfresco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carico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CCR</a:t>
            </a:r>
          </a:p>
          <a:p>
            <a:r>
              <a:rPr lang="en-US" dirty="0" err="1" smtClean="0"/>
              <a:t>Contratto</a:t>
            </a:r>
            <a:r>
              <a:rPr lang="en-US" dirty="0" smtClean="0"/>
              <a:t> </a:t>
            </a:r>
            <a:r>
              <a:rPr lang="en-US" dirty="0" err="1" smtClean="0"/>
              <a:t>ponte</a:t>
            </a:r>
            <a:r>
              <a:rPr lang="en-US" dirty="0" smtClean="0"/>
              <a:t> dal 1/8/2015 al 31/12/2015 per 17,8 €</a:t>
            </a:r>
          </a:p>
          <a:p>
            <a:r>
              <a:rPr lang="en-US" dirty="0" smtClean="0"/>
              <a:t>Dall’1/1/2016 </a:t>
            </a:r>
            <a:r>
              <a:rPr lang="en-US" dirty="0" err="1" smtClean="0"/>
              <a:t>contratto</a:t>
            </a:r>
            <a:r>
              <a:rPr lang="en-US" dirty="0" smtClean="0"/>
              <a:t> </a:t>
            </a:r>
            <a:r>
              <a:rPr lang="en-US" dirty="0" err="1" smtClean="0"/>
              <a:t>triennale</a:t>
            </a:r>
            <a:r>
              <a:rPr lang="en-US" dirty="0" smtClean="0"/>
              <a:t> con </a:t>
            </a:r>
            <a:r>
              <a:rPr lang="en-US" dirty="0" err="1" smtClean="0"/>
              <a:t>scadenze</a:t>
            </a:r>
            <a:r>
              <a:rPr lang="en-US" dirty="0" smtClean="0"/>
              <a:t> </a:t>
            </a:r>
            <a:r>
              <a:rPr lang="en-US" dirty="0" err="1" smtClean="0"/>
              <a:t>annuali</a:t>
            </a:r>
            <a:r>
              <a:rPr lang="en-US" dirty="0" smtClean="0"/>
              <a:t> </a:t>
            </a:r>
            <a:r>
              <a:rPr lang="en-US" dirty="0" err="1" smtClean="0"/>
              <a:t>approvato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GE  (35 k€/anno)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bilancio</a:t>
            </a:r>
            <a:r>
              <a:rPr lang="en-US" dirty="0" smtClean="0"/>
              <a:t> 2016 e </a:t>
            </a:r>
            <a:r>
              <a:rPr lang="en-US" dirty="0" err="1" smtClean="0"/>
              <a:t>seguenti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15/9/15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Riunione CCR Roma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0254-A9A4-6246-BE68-2343117E65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1337</Words>
  <Application>Microsoft Office PowerPoint</Application>
  <PresentationFormat>Presentazione su schermo (4:3)</PresentationFormat>
  <Paragraphs>567</Paragraphs>
  <Slides>29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Contratti e Licenze software</vt:lpstr>
      <vt:lpstr>Overview</vt:lpstr>
      <vt:lpstr>Ansys</vt:lpstr>
      <vt:lpstr>Sophos</vt:lpstr>
      <vt:lpstr>COMSOL</vt:lpstr>
      <vt:lpstr>Compilatore Intel</vt:lpstr>
      <vt:lpstr>Jira</vt:lpstr>
      <vt:lpstr>Cliosoft</vt:lpstr>
      <vt:lpstr>Alfresco</vt:lpstr>
      <vt:lpstr>AFS</vt:lpstr>
      <vt:lpstr>LSF/GPFS</vt:lpstr>
      <vt:lpstr>SeeVogh</vt:lpstr>
      <vt:lpstr>VMWare</vt:lpstr>
      <vt:lpstr>Matlab</vt:lpstr>
      <vt:lpstr>Esacomp</vt:lpstr>
      <vt:lpstr>Adobe Connect</vt:lpstr>
      <vt:lpstr>Campus Adobe</vt:lpstr>
      <vt:lpstr>NAG</vt:lpstr>
      <vt:lpstr>Siemens NX-IDEAS</vt:lpstr>
      <vt:lpstr>Altium</vt:lpstr>
      <vt:lpstr>Microsoft Campus</vt:lpstr>
      <vt:lpstr>Jtest/C++test</vt:lpstr>
      <vt:lpstr>Mathematica</vt:lpstr>
      <vt:lpstr>Labview</vt:lpstr>
      <vt:lpstr>SecureW2</vt:lpstr>
      <vt:lpstr>Autodesk</vt:lpstr>
      <vt:lpstr>CISCO</vt:lpstr>
      <vt:lpstr>Juniper/ExtremeNet</vt:lpstr>
      <vt:lpstr>Aggiustamenti</vt:lpstr>
    </vt:vector>
  </TitlesOfParts>
  <Company>INFN Bologna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 Grandi</dc:creator>
  <cp:lastModifiedBy>Vistoli</cp:lastModifiedBy>
  <cp:revision>63</cp:revision>
  <dcterms:created xsi:type="dcterms:W3CDTF">2014-07-01T12:30:54Z</dcterms:created>
  <dcterms:modified xsi:type="dcterms:W3CDTF">2015-09-15T06:03:03Z</dcterms:modified>
</cp:coreProperties>
</file>