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715000" cx="9144000"/>
  <p:notesSz cx="6858000" cy="9144000"/>
  <p:embeddedFontLst>
    <p:embeddedFont>
      <p:font typeface="Ubuntu"/>
      <p:regular r:id="rId16"/>
      <p:bold r:id="rId17"/>
      <p:italic r:id="rId18"/>
      <p:boldItalic r:id="rId1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Ubuntu-bold.fntdata"/><Relationship Id="rId16" Type="http://schemas.openxmlformats.org/officeDocument/2006/relationships/font" Target="fonts/Ubuntu-regular.fntdata"/><Relationship Id="rId5" Type="http://schemas.openxmlformats.org/officeDocument/2006/relationships/notesMaster" Target="notesMasters/notesMaster1.xml"/><Relationship Id="rId19" Type="http://schemas.openxmlformats.org/officeDocument/2006/relationships/font" Target="fonts/Ubuntu-boldItalic.fntdata"/><Relationship Id="rId6" Type="http://schemas.openxmlformats.org/officeDocument/2006/relationships/slide" Target="slides/slide1.xml"/><Relationship Id="rId18" Type="http://schemas.openxmlformats.org/officeDocument/2006/relationships/font" Target="fonts/Ubuntu-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 name="Shape 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it"/>
              <a:t>Perchè utilizzare un sistema di evoting all’INFN?</a:t>
            </a:r>
          </a:p>
          <a:p>
            <a:pPr rtl="0">
              <a:spcBef>
                <a:spcPts val="0"/>
              </a:spcBef>
              <a:buNone/>
            </a:pPr>
            <a:r>
              <a:t/>
            </a:r>
            <a:endParaRPr/>
          </a:p>
          <a:p>
            <a:pPr rtl="0">
              <a:spcBef>
                <a:spcPts val="0"/>
              </a:spcBef>
              <a:buNone/>
            </a:pPr>
            <a:r>
              <a:rPr lang="it"/>
              <a:t>Coercizione è più frequente con i sistemi tradizionali: il superiore può dire “Hai votato?”, “Adesso vieni con me a votare”, “Ti ho visto che sei andato a votare”, in questo modo non può sapere se abbiamo votato o meno, perchè possiamo farlo tranquillamente dal pc di casa.</a:t>
            </a:r>
          </a:p>
          <a:p>
            <a:pPr rtl="0">
              <a:spcBef>
                <a:spcPts val="0"/>
              </a:spcBef>
              <a:buNone/>
            </a:pPr>
            <a:r>
              <a:t/>
            </a:r>
            <a:endParaRPr/>
          </a:p>
          <a:p>
            <a:pPr>
              <a:spcBef>
                <a:spcPts val="0"/>
              </a:spcBef>
              <a:buNone/>
            </a:pPr>
            <a:r>
              <a:rPr lang="it"/>
              <a:t>Per noi sono importanti le caratteristiche nella lista in basso.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 name="Shape 5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it"/>
              <a:t>Nello studio dei vari sistemi di evoting preesistenti si fa riferimento ad un insieme di proprietà, che sono imprescindibili, ogni sistema di evoting dovrebbe possederle </a:t>
            </a:r>
          </a:p>
          <a:p>
            <a:pPr rtl="0">
              <a:spcBef>
                <a:spcPts val="0"/>
              </a:spcBef>
              <a:buNone/>
            </a:pPr>
            <a:r>
              <a:t/>
            </a:r>
            <a:endParaRPr/>
          </a:p>
          <a:p>
            <a:pPr rtl="0">
              <a:spcBef>
                <a:spcPts val="0"/>
              </a:spcBef>
              <a:buNone/>
            </a:pPr>
            <a:r>
              <a:rPr lang="it"/>
              <a:t>Privacy: evita la possibilità di coercizione, impossibile dimostrare se si è votato e chi.</a:t>
            </a:r>
          </a:p>
          <a:p>
            <a:pPr rtl="0">
              <a:spcBef>
                <a:spcPts val="0"/>
              </a:spcBef>
              <a:buNone/>
            </a:pPr>
            <a:r>
              <a:t/>
            </a:r>
            <a:endParaRPr/>
          </a:p>
          <a:p>
            <a:pPr>
              <a:spcBef>
                <a:spcPts val="0"/>
              </a:spcBef>
              <a:buNone/>
            </a:pPr>
            <a:r>
              <a:rPr lang="it"/>
              <a:t>Verificabilità; impensabile ottenerla nel voto tradizionale, non è possibile verificare il proprio voto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it"/>
              <a:t>Sono caratteristiche desiderate a seconda dei casi d’uso.</a:t>
            </a:r>
          </a:p>
          <a:p>
            <a:pPr rtl="0">
              <a:spcBef>
                <a:spcPts val="0"/>
              </a:spcBef>
              <a:buNone/>
            </a:pPr>
            <a:r>
              <a:t/>
            </a:r>
            <a:endParaRPr/>
          </a:p>
          <a:p>
            <a:pPr rtl="0">
              <a:spcBef>
                <a:spcPts val="0"/>
              </a:spcBef>
              <a:buNone/>
            </a:pPr>
            <a:r>
              <a:rPr lang="it"/>
              <a:t>Resistenza alla corruzione è stato tradotto da “Collusion resistance”</a:t>
            </a:r>
          </a:p>
          <a:p>
            <a:pPr rtl="0">
              <a:spcBef>
                <a:spcPts val="0"/>
              </a:spcBef>
              <a:buNone/>
            </a:pPr>
            <a:r>
              <a:t/>
            </a:r>
            <a:endParaRPr/>
          </a:p>
          <a:p>
            <a:pPr rtl="0">
              <a:spcBef>
                <a:spcPts val="0"/>
              </a:spcBef>
              <a:buNone/>
            </a:pPr>
            <a:r>
              <a:rPr lang="it"/>
              <a:t>Disponibilità è una caratteristica sensibile: alcuni elettori potrebbero essere impossibilitati al voto se lo fanno negli ultimi istanti e il servizio non è disponibile</a:t>
            </a:r>
          </a:p>
          <a:p>
            <a:pPr rtl="0">
              <a:spcBef>
                <a:spcPts val="0"/>
              </a:spcBef>
              <a:buNone/>
            </a:pPr>
            <a:r>
              <a:t/>
            </a:r>
            <a:endParaRPr/>
          </a:p>
          <a:p>
            <a:pPr>
              <a:spcBef>
                <a:spcPts val="0"/>
              </a:spcBef>
              <a:buNone/>
            </a:pPr>
            <a:r>
              <a:rPr lang="it"/>
              <a:t>Resumability potrebbe collidere con gli aspetti legati alla privacy: le informazioni conservate per il resume del voto possono permettere la dimostrazione del proprio voto ad altri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it"/>
              <a:t>Le caratteristiche “promesse” sembrano essere sufficienti all’utilizzo richiesto all’INFN; </a:t>
            </a:r>
          </a:p>
          <a:p>
            <a:pPr rtl="0">
              <a:spcBef>
                <a:spcPts val="0"/>
              </a:spcBef>
              <a:buNone/>
            </a:pPr>
            <a:r>
              <a:t/>
            </a:r>
            <a:endParaRPr/>
          </a:p>
          <a:p>
            <a:pPr>
              <a:spcBef>
                <a:spcPts val="0"/>
              </a:spcBef>
              <a:buNone/>
            </a:pPr>
            <a:r>
              <a:rPr lang="it"/>
              <a:t>Enfasi su robustezza, sicurezza, interfacce rozze e scarsa automazione.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it"/>
              <a:t>In questa slide ho pensato di presentare brevemente i componenti di REVS, con lo scopo di mostrare la “logica di funzionamento” dei componenti e non i dati effettivamente scambiati, di questo ne discuterò in maniera più tecnica/approfondita nella prossima slide.</a:t>
            </a:r>
          </a:p>
          <a:p>
            <a:pPr rtl="0">
              <a:spcBef>
                <a:spcPts val="0"/>
              </a:spcBef>
              <a:buNone/>
            </a:pPr>
            <a:r>
              <a:t/>
            </a:r>
            <a:endParaRPr/>
          </a:p>
          <a:p>
            <a:pPr rtl="0">
              <a:spcBef>
                <a:spcPts val="0"/>
              </a:spcBef>
              <a:buNone/>
            </a:pPr>
            <a:r>
              <a:rPr lang="it"/>
              <a:t>I componenti del sistema sono questi: x,y,z alcuni di questi, quelli in alto, possono replicati, anzi devono essere replicati, possibilmente a livello geografico, per garantire tolleranza ai guasti, sicurezza e alta disponibilità dei servizi, ma sopratutto il corretto funzionamento dello schema di REVS.</a:t>
            </a:r>
          </a:p>
          <a:p>
            <a:pPr rtl="0">
              <a:spcBef>
                <a:spcPts val="0"/>
              </a:spcBef>
              <a:buNone/>
            </a:pPr>
            <a:r>
              <a:t/>
            </a:r>
            <a:endParaRPr/>
          </a:p>
          <a:p>
            <a:pPr rtl="0">
              <a:spcBef>
                <a:spcPts val="0"/>
              </a:spcBef>
              <a:buNone/>
            </a:pPr>
            <a:r>
              <a:rPr lang="it"/>
              <a:t>Il commissioner è in qualche modo il reponsabile dell’elezione:</a:t>
            </a:r>
          </a:p>
          <a:p>
            <a:pPr indent="-228600" lvl="0" marL="457200" rtl="0">
              <a:spcBef>
                <a:spcPts val="0"/>
              </a:spcBef>
              <a:buChar char="-"/>
            </a:pPr>
            <a:r>
              <a:rPr lang="it"/>
              <a:t>crea la copia di chiavi RSA dell’elezione, e mantiene segreta la chiave privata</a:t>
            </a:r>
          </a:p>
          <a:p>
            <a:pPr indent="-228600" lvl="0" marL="457200" rtl="0">
              <a:spcBef>
                <a:spcPts val="0"/>
              </a:spcBef>
              <a:buChar char="-"/>
            </a:pPr>
            <a:r>
              <a:rPr lang="it"/>
              <a:t>definisce e firma la scheda di voto</a:t>
            </a:r>
          </a:p>
          <a:p>
            <a:pPr indent="-228600" lvl="0" marL="457200" rtl="0">
              <a:spcBef>
                <a:spcPts val="0"/>
              </a:spcBef>
              <a:buChar char="-"/>
            </a:pPr>
            <a:r>
              <a:rPr lang="it"/>
              <a:t>distribuisce le configurazioni operative dell’elezione</a:t>
            </a:r>
          </a:p>
          <a:p>
            <a:pPr indent="-228600" lvl="0" marL="457200" rtl="0">
              <a:spcBef>
                <a:spcPts val="0"/>
              </a:spcBef>
              <a:buChar char="-"/>
            </a:pPr>
            <a:r>
              <a:rPr lang="it"/>
              <a:t>gestisce gli eventuali reclami</a:t>
            </a:r>
          </a:p>
          <a:p>
            <a:pPr rtl="0">
              <a:spcBef>
                <a:spcPts val="0"/>
              </a:spcBef>
              <a:buNone/>
            </a:pPr>
            <a:r>
              <a:t/>
            </a:r>
            <a:endParaRPr/>
          </a:p>
          <a:p>
            <a:pPr rtl="0">
              <a:spcBef>
                <a:spcPts val="0"/>
              </a:spcBef>
              <a:buNone/>
            </a:pPr>
            <a:r>
              <a:rPr lang="it"/>
              <a:t>Il distributor è il componente che si occupa di diffondere le informazioni necessarie al voto, è l’elemento con il più alto carico intermini di trasferimento dati</a:t>
            </a:r>
          </a:p>
          <a:p>
            <a:pPr rtl="0">
              <a:spcBef>
                <a:spcPts val="0"/>
              </a:spcBef>
              <a:buNone/>
            </a:pPr>
            <a:r>
              <a:t/>
            </a:r>
            <a:endParaRPr/>
          </a:p>
          <a:p>
            <a:pPr lvl="0" rtl="0">
              <a:spcBef>
                <a:spcPts val="0"/>
              </a:spcBef>
              <a:buNone/>
            </a:pPr>
            <a:r>
              <a:rPr lang="it"/>
              <a:t>L’administrator è la parte che si preoccupa di validare il voto, importante è il fatto che secondo lo schema di REVS N/2 +1 administrator devono validare lo stesso voto, per evitare che un insieme di nodi cospiratori possano compromettere il voto.</a:t>
            </a:r>
          </a:p>
          <a:p>
            <a:pPr rtl="0">
              <a:spcBef>
                <a:spcPts val="0"/>
              </a:spcBef>
              <a:buNone/>
            </a:pPr>
            <a:r>
              <a:rPr lang="it"/>
              <a:t>Per convalidare il voto viene usato un meccanismo di blind signatures, ovvero il voter sottomette una “busta chiusa contente la scheda di voto e un foglio di carta copiativa, l’administrator firma la busta, il voter poi estrae dalla busta la scheda che riulta firmato”, ovviamente è solo un’analogia, lo schema di blind signature è basato su chiavi asimetriche RSA.</a:t>
            </a:r>
          </a:p>
          <a:p>
            <a:pPr lvl="0" rtl="0">
              <a:spcBef>
                <a:spcPts val="0"/>
              </a:spcBef>
              <a:buNone/>
            </a:pPr>
            <a:r>
              <a:t/>
            </a:r>
            <a:endParaRPr/>
          </a:p>
          <a:p>
            <a:pPr rtl="0">
              <a:spcBef>
                <a:spcPts val="0"/>
              </a:spcBef>
              <a:buNone/>
            </a:pPr>
            <a:r>
              <a:rPr lang="it"/>
              <a:t>Una volta che il voter ha compilato la scheda di voto, la sottomissione (“imbucare la scheda”) avviene presso l’anonymixer, che provvede poi a propagare il voto al counter, che colleziona tutte le schede. Nel propagare l’informazione, l’anonimizer introduce sia un ritardo temporale, che una modifica nell’ordine delle sottomissioni, al fine di evitare analisi temporali per individuare il votante.</a:t>
            </a:r>
          </a:p>
          <a:p>
            <a:pPr rtl="0">
              <a:spcBef>
                <a:spcPts val="0"/>
              </a:spcBef>
              <a:buNone/>
            </a:pPr>
            <a:r>
              <a:t/>
            </a:r>
            <a:endParaRPr/>
          </a:p>
          <a:p>
            <a:pPr rtl="0">
              <a:spcBef>
                <a:spcPts val="0"/>
              </a:spcBef>
              <a:buNone/>
            </a:pPr>
            <a:r>
              <a:rPr lang="it"/>
              <a:t>Il counter è il componente che raccoglie i voti, e quando l’elezione termina, utilizza la chiave privata dell’elezione, rilasciata a questo punto dal commisioner, per “aprire” le schede di voto e conteggiare i voti.</a:t>
            </a:r>
          </a:p>
          <a:p>
            <a:pPr rtl="0">
              <a:spcBef>
                <a:spcPts val="0"/>
              </a:spcBef>
              <a:buNone/>
            </a:pPr>
            <a:r>
              <a:t/>
            </a:r>
            <a:endParaRPr/>
          </a:p>
          <a:p>
            <a:pPr rtl="0">
              <a:spcBef>
                <a:spcPts val="0"/>
              </a:spcBef>
              <a:buNone/>
            </a:pPr>
            <a:r>
              <a:rPr lang="it"/>
              <a:t>Il voter, a questo punto, può confrontare i risultati ottenuti con le informazioni in proprio possesso per verificare che il proprio voto sia stato conteggiato correttamente.</a:t>
            </a: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indent="-228600" lvl="0" marL="457200" rtl="0">
              <a:spcBef>
                <a:spcPts val="0"/>
              </a:spcBef>
              <a:buChar char="-"/>
            </a:pPr>
            <a:r>
              <a:t/>
            </a:r>
            <a:endParaRPr/>
          </a:p>
          <a:p>
            <a:pPr rtl="0">
              <a:spcBef>
                <a:spcPts val="0"/>
              </a:spcBef>
              <a:buNone/>
            </a:pPr>
            <a:r>
              <a:rPr lang="it"/>
              <a:t>-</a:t>
            </a:r>
          </a:p>
          <a:p>
            <a:pPr lvl="0" rtl="0">
              <a:spcBef>
                <a:spcPts val="0"/>
              </a:spcBef>
              <a:buNone/>
            </a:pPr>
            <a:r>
              <a:rPr lang="it"/>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686002" y="685800"/>
            <a:ext cx="54866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idx="1" type="subTitle"/>
          </p:nvPr>
        </p:nvSpPr>
        <p:spPr>
          <a:xfrm>
            <a:off x="685800" y="3155614"/>
            <a:ext cx="7772400" cy="871800"/>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type="ctrTitle"/>
          </p:nvPr>
        </p:nvSpPr>
        <p:spPr>
          <a:xfrm>
            <a:off x="685800" y="1759269"/>
            <a:ext cx="7772400" cy="1288800"/>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2" name="Shape 12"/>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txBox="1"/>
          <p:nvPr>
            <p:ph type="title"/>
          </p:nvPr>
        </p:nvSpPr>
        <p:spPr>
          <a:xfrm>
            <a:off x="457200" y="228864"/>
            <a:ext cx="8229600" cy="952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x="457200" y="1333500"/>
            <a:ext cx="8229600" cy="4139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x="0" y="0"/>
          <a:ext cx="0" cy="0"/>
          <a:chOff x="0" y="0"/>
          <a:chExt cx="0" cy="0"/>
        </a:xfrm>
      </p:grpSpPr>
      <p:sp>
        <p:nvSpPr>
          <p:cNvPr id="18" name="Shape 18"/>
          <p:cNvSpPr txBox="1"/>
          <p:nvPr>
            <p:ph type="title"/>
          </p:nvPr>
        </p:nvSpPr>
        <p:spPr>
          <a:xfrm>
            <a:off x="457200" y="228864"/>
            <a:ext cx="8229600" cy="952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 type="body"/>
          </p:nvPr>
        </p:nvSpPr>
        <p:spPr>
          <a:xfrm>
            <a:off x="457200" y="1333500"/>
            <a:ext cx="3994500" cy="4139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2" type="body"/>
          </p:nvPr>
        </p:nvSpPr>
        <p:spPr>
          <a:xfrm>
            <a:off x="4692273" y="1333500"/>
            <a:ext cx="3994500" cy="4139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x="0" y="0"/>
          <a:ext cx="0" cy="0"/>
          <a:chOff x="0" y="0"/>
          <a:chExt cx="0" cy="0"/>
        </a:xfrm>
      </p:grpSpPr>
      <p:sp>
        <p:nvSpPr>
          <p:cNvPr id="23" name="Shape 23"/>
          <p:cNvSpPr txBox="1"/>
          <p:nvPr>
            <p:ph type="title"/>
          </p:nvPr>
        </p:nvSpPr>
        <p:spPr>
          <a:xfrm>
            <a:off x="457200" y="228864"/>
            <a:ext cx="8229600" cy="9524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x="0" y="0"/>
          <a:ext cx="0" cy="0"/>
          <a:chOff x="0" y="0"/>
          <a:chExt cx="0" cy="0"/>
        </a:xfrm>
      </p:grpSpPr>
      <p:sp>
        <p:nvSpPr>
          <p:cNvPr id="26" name="Shape 26"/>
          <p:cNvSpPr txBox="1"/>
          <p:nvPr>
            <p:ph idx="1" type="body"/>
          </p:nvPr>
        </p:nvSpPr>
        <p:spPr>
          <a:xfrm>
            <a:off x="457200" y="4895899"/>
            <a:ext cx="8229600" cy="577199"/>
          </a:xfrm>
          <a:prstGeom prst="rect">
            <a:avLst/>
          </a:prstGeom>
        </p:spPr>
        <p:txBody>
          <a:bodyPr anchorCtr="0" anchor="t" bIns="91425" lIns="91425" rIns="91425" tIns="91425"/>
          <a:lstStyle>
            <a:lvl1pPr algn="ctr">
              <a:spcBef>
                <a:spcPts val="0"/>
              </a:spcBef>
              <a:buClr>
                <a:schemeClr val="dk1"/>
              </a:buClr>
              <a:buSzPct val="100000"/>
              <a:buNone/>
              <a:defRPr sz="1800">
                <a:solidFill>
                  <a:schemeClr val="dk1"/>
                </a:solidFill>
              </a:defRPr>
            </a:lvl1pPr>
          </a:lstStyle>
          <a:p/>
        </p:txBody>
      </p:sp>
      <p:sp>
        <p:nvSpPr>
          <p:cNvPr id="27" name="Shape 27"/>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
        <p:nvSpPr>
          <p:cNvPr id="29" name="Shape 29"/>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28864"/>
            <a:ext cx="8229600" cy="952499"/>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333500"/>
            <a:ext cx="8229600" cy="4139699"/>
          </a:xfrm>
          <a:prstGeom prst="rect">
            <a:avLst/>
          </a:prstGeom>
          <a:noFill/>
          <a:ln>
            <a:noFill/>
          </a:ln>
        </p:spPr>
        <p:txBody>
          <a:bodyPr anchorCtr="0" anchor="t" bIns="91425" lIns="91425" rIns="91425" tIns="91425"/>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
        <p:nvSpPr>
          <p:cNvPr id="7" name="Shape 7"/>
          <p:cNvSpPr txBox="1"/>
          <p:nvPr>
            <p:ph idx="12" type="sldNum"/>
          </p:nvPr>
        </p:nvSpPr>
        <p:spPr>
          <a:xfrm>
            <a:off x="8556791" y="5277612"/>
            <a:ext cx="548699" cy="437099"/>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it" sz="1300">
                <a:solidFill>
                  <a:schemeClr val="dk1"/>
                </a:solidFill>
              </a:rPr>
              <a:t>‹#›</a:t>
            </a:fld>
          </a:p>
        </p:txBody>
      </p:sp>
      <p:sp>
        <p:nvSpPr>
          <p:cNvPr id="8" name="Shape 8"/>
          <p:cNvSpPr txBox="1"/>
          <p:nvPr/>
        </p:nvSpPr>
        <p:spPr>
          <a:xfrm>
            <a:off x="1732350" y="5362575"/>
            <a:ext cx="5679300" cy="571500"/>
          </a:xfrm>
          <a:prstGeom prst="rect">
            <a:avLst/>
          </a:prstGeom>
          <a:noFill/>
          <a:ln>
            <a:noFill/>
          </a:ln>
        </p:spPr>
        <p:txBody>
          <a:bodyPr anchorCtr="0" anchor="t" bIns="91425" lIns="91425" rIns="91425" tIns="91425">
            <a:noAutofit/>
          </a:bodyPr>
          <a:lstStyle/>
          <a:p>
            <a:pPr lvl="0" rtl="0" algn="ctr">
              <a:spcBef>
                <a:spcPts val="0"/>
              </a:spcBef>
              <a:buNone/>
            </a:pPr>
            <a:r>
              <a:rPr i="1" lang="it" u="sng">
                <a:solidFill>
                  <a:srgbClr val="955251"/>
                </a:solidFill>
              </a:rPr>
              <a:t>Commissione Calcolo e Reti - 14 settembre 2015</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1.png"/><Relationship Id="rId4" Type="http://schemas.openxmlformats.org/officeDocument/2006/relationships/image" Target="../media/image05.png"/><Relationship Id="rId5" Type="http://schemas.openxmlformats.org/officeDocument/2006/relationships/image" Target="../media/image03.png"/><Relationship Id="rId6" Type="http://schemas.openxmlformats.org/officeDocument/2006/relationships/image" Target="../media/image02.png"/><Relationship Id="rId7" Type="http://schemas.openxmlformats.org/officeDocument/2006/relationships/image" Target="../media/image06.png"/><Relationship Id="rId8"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 name="Shape 30"/>
        <p:cNvGrpSpPr/>
        <p:nvPr/>
      </p:nvGrpSpPr>
      <p:grpSpPr>
        <a:xfrm>
          <a:off x="0" y="0"/>
          <a:ext cx="0" cy="0"/>
          <a:chOff x="0" y="0"/>
          <a:chExt cx="0" cy="0"/>
        </a:xfrm>
      </p:grpSpPr>
      <p:sp>
        <p:nvSpPr>
          <p:cNvPr id="31" name="Shape 31"/>
          <p:cNvSpPr txBox="1"/>
          <p:nvPr>
            <p:ph type="ctrTitle"/>
          </p:nvPr>
        </p:nvSpPr>
        <p:spPr>
          <a:xfrm>
            <a:off x="685800" y="1119050"/>
            <a:ext cx="7772400" cy="1624200"/>
          </a:xfrm>
          <a:prstGeom prst="rect">
            <a:avLst/>
          </a:prstGeom>
        </p:spPr>
        <p:txBody>
          <a:bodyPr anchorCtr="0" anchor="b" bIns="91425" lIns="91425" rIns="91425" tIns="91425">
            <a:noAutofit/>
          </a:bodyPr>
          <a:lstStyle/>
          <a:p>
            <a:pPr lvl="0">
              <a:spcBef>
                <a:spcPts val="0"/>
              </a:spcBef>
              <a:buNone/>
            </a:pPr>
            <a:r>
              <a:rPr lang="it">
                <a:solidFill>
                  <a:srgbClr val="955251"/>
                </a:solidFill>
              </a:rPr>
              <a:t>Sistema di e-voting per l'INFN</a:t>
            </a:r>
          </a:p>
        </p:txBody>
      </p:sp>
      <p:sp>
        <p:nvSpPr>
          <p:cNvPr id="32" name="Shape 32"/>
          <p:cNvSpPr txBox="1"/>
          <p:nvPr>
            <p:ph idx="1" type="subTitle"/>
          </p:nvPr>
        </p:nvSpPr>
        <p:spPr>
          <a:xfrm>
            <a:off x="685800" y="3155624"/>
            <a:ext cx="7772400" cy="1154999"/>
          </a:xfrm>
          <a:prstGeom prst="rect">
            <a:avLst/>
          </a:prstGeom>
        </p:spPr>
        <p:txBody>
          <a:bodyPr anchorCtr="0" anchor="t" bIns="91425" lIns="91425" rIns="91425" tIns="91425">
            <a:noAutofit/>
          </a:bodyPr>
          <a:lstStyle/>
          <a:p>
            <a:pPr rtl="0">
              <a:spcBef>
                <a:spcPts val="0"/>
              </a:spcBef>
              <a:buNone/>
            </a:pPr>
            <a:r>
              <a:rPr lang="it">
                <a:solidFill>
                  <a:srgbClr val="955251"/>
                </a:solidFill>
              </a:rPr>
              <a:t>Ramon Orrù</a:t>
            </a:r>
          </a:p>
          <a:p>
            <a:pPr rtl="0">
              <a:spcBef>
                <a:spcPts val="0"/>
              </a:spcBef>
              <a:buNone/>
            </a:pPr>
            <a:r>
              <a:rPr lang="it">
                <a:solidFill>
                  <a:srgbClr val="955251"/>
                </a:solidFill>
              </a:rPr>
              <a:t>Michele Tota</a:t>
            </a:r>
          </a:p>
          <a:p>
            <a:pPr>
              <a:spcBef>
                <a:spcPts val="0"/>
              </a:spcBef>
              <a:buNone/>
            </a:pPr>
            <a:r>
              <a:t/>
            </a:r>
            <a:endParaRPr>
              <a:solidFill>
                <a:srgbClr val="FFDCAA"/>
              </a:solidFill>
            </a:endParaRPr>
          </a:p>
        </p:txBody>
      </p:sp>
      <p:pic>
        <p:nvPicPr>
          <p:cNvPr id="33" name="Shape 33"/>
          <p:cNvPicPr preferRelativeResize="0"/>
          <p:nvPr/>
        </p:nvPicPr>
        <p:blipFill>
          <a:blip r:embed="rId3">
            <a:alphaModFix/>
          </a:blip>
          <a:stretch>
            <a:fillRect/>
          </a:stretch>
        </p:blipFill>
        <p:spPr>
          <a:xfrm>
            <a:off x="1393025" y="3371850"/>
            <a:ext cx="1143000" cy="742950"/>
          </a:xfrm>
          <a:prstGeom prst="rect">
            <a:avLst/>
          </a:prstGeom>
          <a:noFill/>
          <a:ln>
            <a:noFill/>
          </a:ln>
        </p:spPr>
      </p:pic>
      <p:pic>
        <p:nvPicPr>
          <p:cNvPr id="34" name="Shape 34"/>
          <p:cNvPicPr preferRelativeResize="0"/>
          <p:nvPr/>
        </p:nvPicPr>
        <p:blipFill>
          <a:blip r:embed="rId4">
            <a:alphaModFix/>
          </a:blip>
          <a:stretch>
            <a:fillRect/>
          </a:stretch>
        </p:blipFill>
        <p:spPr>
          <a:xfrm>
            <a:off x="6334074" y="3220025"/>
            <a:ext cx="1443451" cy="1046602"/>
          </a:xfrm>
          <a:prstGeom prst="rect">
            <a:avLst/>
          </a:prstGeom>
          <a:noFill/>
          <a:ln>
            <a:noFill/>
          </a:ln>
        </p:spPr>
      </p:pic>
      <p:sp>
        <p:nvSpPr>
          <p:cNvPr id="35" name="Shape 35"/>
          <p:cNvSpPr txBox="1"/>
          <p:nvPr/>
        </p:nvSpPr>
        <p:spPr>
          <a:xfrm>
            <a:off x="4039050" y="4158225"/>
            <a:ext cx="1065900" cy="492000"/>
          </a:xfrm>
          <a:prstGeom prst="rect">
            <a:avLst/>
          </a:prstGeom>
          <a:noFill/>
          <a:ln>
            <a:noFill/>
          </a:ln>
        </p:spPr>
        <p:txBody>
          <a:bodyPr anchorCtr="0" anchor="t" bIns="91425" lIns="91425" rIns="91425" tIns="91425">
            <a:noAutofit/>
          </a:bodyPr>
          <a:lstStyle/>
          <a:p>
            <a:pPr algn="ctr">
              <a:spcBef>
                <a:spcPts val="0"/>
              </a:spcBef>
              <a:buNone/>
            </a:pPr>
            <a:r>
              <a:rPr lang="it" sz="2400">
                <a:solidFill>
                  <a:srgbClr val="955251"/>
                </a:solidFill>
              </a:rPr>
              <a:t>(LNF)</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ctrTitle"/>
          </p:nvPr>
        </p:nvSpPr>
        <p:spPr>
          <a:xfrm>
            <a:off x="685800" y="2240975"/>
            <a:ext cx="7772400" cy="806999"/>
          </a:xfrm>
          <a:prstGeom prst="rect">
            <a:avLst/>
          </a:prstGeom>
        </p:spPr>
        <p:txBody>
          <a:bodyPr anchorCtr="0" anchor="b" bIns="91425" lIns="91425" rIns="91425" tIns="91425">
            <a:noAutofit/>
          </a:bodyPr>
          <a:lstStyle/>
          <a:p>
            <a:pPr lvl="0" rtl="0" algn="ctr">
              <a:spcBef>
                <a:spcPts val="0"/>
              </a:spcBef>
              <a:buNone/>
            </a:pPr>
            <a:r>
              <a:rPr lang="it">
                <a:solidFill>
                  <a:srgbClr val="955251"/>
                </a:solidFill>
              </a:rPr>
              <a:t>Grazie per l’attenzione</a:t>
            </a:r>
          </a:p>
        </p:txBody>
      </p:sp>
      <p:sp>
        <p:nvSpPr>
          <p:cNvPr id="122" name="Shape 122"/>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solidFill>
                  <a:srgbClr val="955251"/>
                </a:solidFill>
              </a:rPr>
              <a:t>‹#›</a:t>
            </a:fld>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title"/>
          </p:nvPr>
        </p:nvSpPr>
        <p:spPr>
          <a:xfrm>
            <a:off x="457200" y="46045"/>
            <a:ext cx="8229600" cy="525600"/>
          </a:xfrm>
          <a:prstGeom prst="rect">
            <a:avLst/>
          </a:prstGeom>
        </p:spPr>
        <p:txBody>
          <a:bodyPr anchorCtr="0" anchor="b" bIns="91425" lIns="91425" rIns="91425" tIns="91425">
            <a:noAutofit/>
          </a:bodyPr>
          <a:lstStyle/>
          <a:p>
            <a:pPr lvl="0" rtl="0">
              <a:spcBef>
                <a:spcPts val="0"/>
              </a:spcBef>
              <a:buNone/>
            </a:pPr>
            <a:r>
              <a:rPr lang="it" sz="2400">
                <a:solidFill>
                  <a:srgbClr val="955251"/>
                </a:solidFill>
              </a:rPr>
              <a:t>Il problema</a:t>
            </a:r>
          </a:p>
        </p:txBody>
      </p:sp>
      <p:sp>
        <p:nvSpPr>
          <p:cNvPr id="41" name="Shape 41"/>
          <p:cNvSpPr txBox="1"/>
          <p:nvPr>
            <p:ph idx="1" type="body"/>
          </p:nvPr>
        </p:nvSpPr>
        <p:spPr>
          <a:xfrm>
            <a:off x="457200" y="596950"/>
            <a:ext cx="8229600" cy="4876199"/>
          </a:xfrm>
          <a:prstGeom prst="rect">
            <a:avLst/>
          </a:prstGeom>
        </p:spPr>
        <p:txBody>
          <a:bodyPr anchorCtr="0" anchor="t" bIns="91425" lIns="91425" rIns="91425" tIns="91425">
            <a:noAutofit/>
          </a:bodyPr>
          <a:lstStyle/>
          <a:p>
            <a:pPr rtl="0">
              <a:spcBef>
                <a:spcPts val="0"/>
              </a:spcBef>
              <a:buNone/>
            </a:pPr>
            <a:r>
              <a:t/>
            </a:r>
            <a:endParaRPr sz="1800">
              <a:solidFill>
                <a:srgbClr val="955251"/>
              </a:solidFill>
            </a:endParaRPr>
          </a:p>
          <a:p>
            <a:pPr rtl="0">
              <a:spcBef>
                <a:spcPts val="0"/>
              </a:spcBef>
              <a:buNone/>
            </a:pPr>
            <a:r>
              <a:rPr lang="it" sz="1800">
                <a:solidFill>
                  <a:srgbClr val="955251"/>
                </a:solidFill>
              </a:rPr>
              <a:t>L’INFN necessita di un sistema di voto elettronico: numerose elezioni possono essere indette durante l’anno, attualmente</a:t>
            </a:r>
          </a:p>
          <a:p>
            <a:pPr indent="-228600" lvl="0" marL="457200" rtl="0">
              <a:spcBef>
                <a:spcPts val="0"/>
              </a:spcBef>
              <a:buClr>
                <a:srgbClr val="955251"/>
              </a:buClr>
              <a:buSzPct val="100000"/>
            </a:pPr>
            <a:r>
              <a:rPr lang="it" sz="1800">
                <a:solidFill>
                  <a:srgbClr val="955251"/>
                </a:solidFill>
              </a:rPr>
              <a:t>alcune persone si spostano fisicamente per compilare la scheda di voto  </a:t>
            </a:r>
          </a:p>
          <a:p>
            <a:pPr indent="-228600" lvl="0" marL="457200" rtl="0">
              <a:spcBef>
                <a:spcPts val="0"/>
              </a:spcBef>
              <a:buClr>
                <a:srgbClr val="955251"/>
              </a:buClr>
              <a:buSzPct val="100000"/>
            </a:pPr>
            <a:r>
              <a:rPr lang="it" sz="1800">
                <a:solidFill>
                  <a:srgbClr val="955251"/>
                </a:solidFill>
              </a:rPr>
              <a:t>e-voting è implicitamente più economico del voto fisico</a:t>
            </a:r>
          </a:p>
          <a:p>
            <a:pPr indent="-228600" lvl="0" marL="457200" rtl="0">
              <a:spcBef>
                <a:spcPts val="0"/>
              </a:spcBef>
              <a:buClr>
                <a:srgbClr val="955251"/>
              </a:buClr>
              <a:buSzPct val="100000"/>
            </a:pPr>
            <a:r>
              <a:rPr lang="it" sz="1800">
                <a:solidFill>
                  <a:srgbClr val="955251"/>
                </a:solidFill>
              </a:rPr>
              <a:t>le votazioni elettroniche si amministrano più facilmente </a:t>
            </a:r>
          </a:p>
          <a:p>
            <a:pPr rtl="0">
              <a:spcBef>
                <a:spcPts val="0"/>
              </a:spcBef>
              <a:buNone/>
            </a:pPr>
            <a:r>
              <a:t/>
            </a:r>
            <a:endParaRPr sz="1800">
              <a:solidFill>
                <a:srgbClr val="955251"/>
              </a:solidFill>
            </a:endParaRPr>
          </a:p>
          <a:p>
            <a:pPr rtl="0">
              <a:spcBef>
                <a:spcPts val="0"/>
              </a:spcBef>
              <a:buNone/>
            </a:pPr>
            <a:r>
              <a:rPr lang="it" sz="1800">
                <a:solidFill>
                  <a:srgbClr val="955251"/>
                </a:solidFill>
              </a:rPr>
              <a:t>Pricincipali caratteristiche richieste:</a:t>
            </a:r>
          </a:p>
          <a:p>
            <a:pPr indent="-228600" lvl="0" marL="457200" rtl="0">
              <a:spcBef>
                <a:spcPts val="0"/>
              </a:spcBef>
              <a:buClr>
                <a:srgbClr val="955251"/>
              </a:buClr>
              <a:buSzPct val="100000"/>
            </a:pPr>
            <a:r>
              <a:rPr lang="it" sz="1800">
                <a:solidFill>
                  <a:srgbClr val="955251"/>
                </a:solidFill>
              </a:rPr>
              <a:t>Sicurezza</a:t>
            </a:r>
          </a:p>
          <a:p>
            <a:pPr indent="-228600" lvl="0" marL="457200" rtl="0">
              <a:spcBef>
                <a:spcPts val="0"/>
              </a:spcBef>
              <a:buClr>
                <a:srgbClr val="955251"/>
              </a:buClr>
              <a:buSzPct val="100000"/>
            </a:pPr>
            <a:r>
              <a:rPr lang="it" sz="1800">
                <a:solidFill>
                  <a:srgbClr val="955251"/>
                </a:solidFill>
              </a:rPr>
              <a:t>Ridondanza e resistenza ai guasti</a:t>
            </a:r>
          </a:p>
          <a:p>
            <a:pPr indent="-228600" lvl="0" marL="457200" rtl="0">
              <a:spcBef>
                <a:spcPts val="0"/>
              </a:spcBef>
              <a:buClr>
                <a:srgbClr val="955251"/>
              </a:buClr>
              <a:buSzPct val="100000"/>
            </a:pPr>
            <a:r>
              <a:rPr lang="it" sz="1800">
                <a:solidFill>
                  <a:srgbClr val="955251"/>
                </a:solidFill>
              </a:rPr>
              <a:t>Anonimato</a:t>
            </a:r>
          </a:p>
          <a:p>
            <a:pPr indent="-228600" lvl="0" marL="457200" rtl="0">
              <a:spcBef>
                <a:spcPts val="0"/>
              </a:spcBef>
              <a:buClr>
                <a:srgbClr val="955251"/>
              </a:buClr>
              <a:buSzPct val="100000"/>
            </a:pPr>
            <a:r>
              <a:rPr lang="it" sz="1800">
                <a:solidFill>
                  <a:srgbClr val="955251"/>
                </a:solidFill>
              </a:rPr>
              <a:t>Gestione procedura di voto “in-house”</a:t>
            </a:r>
          </a:p>
          <a:p>
            <a:pPr lvl="0" rtl="0">
              <a:spcBef>
                <a:spcPts val="0"/>
              </a:spcBef>
              <a:buNone/>
            </a:pPr>
            <a:r>
              <a:t/>
            </a:r>
            <a:endParaRPr sz="1800">
              <a:solidFill>
                <a:srgbClr val="955251"/>
              </a:solidFill>
            </a:endParaRPr>
          </a:p>
        </p:txBody>
      </p:sp>
      <p:sp>
        <p:nvSpPr>
          <p:cNvPr id="42" name="Shape 42"/>
          <p:cNvSpPr txBox="1"/>
          <p:nvPr/>
        </p:nvSpPr>
        <p:spPr>
          <a:xfrm>
            <a:off x="954125" y="3684425"/>
            <a:ext cx="2818499" cy="328800"/>
          </a:xfrm>
          <a:prstGeom prst="rect">
            <a:avLst/>
          </a:prstGeom>
          <a:noFill/>
          <a:ln>
            <a:noFill/>
          </a:ln>
        </p:spPr>
        <p:txBody>
          <a:bodyPr anchorCtr="0" anchor="t" bIns="91425" lIns="91425" rIns="91425" tIns="91425">
            <a:noAutofit/>
          </a:bodyPr>
          <a:lstStyle/>
          <a:p>
            <a:pPr>
              <a:spcBef>
                <a:spcPts val="0"/>
              </a:spcBef>
              <a:buNone/>
            </a:pPr>
            <a:r>
              <a:t/>
            </a:r>
            <a:endParaRPr>
              <a:solidFill>
                <a:srgbClr val="955251"/>
              </a:solidFill>
            </a:endParaRPr>
          </a:p>
        </p:txBody>
      </p:sp>
      <p:sp>
        <p:nvSpPr>
          <p:cNvPr id="43" name="Shape 43"/>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solidFill>
                  <a:srgbClr val="955251"/>
                </a:solidFill>
              </a:rPr>
              <a:t>‹#›</a:t>
            </a:fld>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type="title"/>
          </p:nvPr>
        </p:nvSpPr>
        <p:spPr>
          <a:xfrm>
            <a:off x="457200" y="46045"/>
            <a:ext cx="8229600" cy="525600"/>
          </a:xfrm>
          <a:prstGeom prst="rect">
            <a:avLst/>
          </a:prstGeom>
        </p:spPr>
        <p:txBody>
          <a:bodyPr anchorCtr="0" anchor="b" bIns="91425" lIns="91425" rIns="91425" tIns="91425">
            <a:noAutofit/>
          </a:bodyPr>
          <a:lstStyle/>
          <a:p>
            <a:pPr lvl="0" rtl="0">
              <a:spcBef>
                <a:spcPts val="0"/>
              </a:spcBef>
              <a:buNone/>
            </a:pPr>
            <a:r>
              <a:rPr lang="it" sz="2400">
                <a:solidFill>
                  <a:srgbClr val="955251"/>
                </a:solidFill>
              </a:rPr>
              <a:t>Caratteristiche e-voting</a:t>
            </a:r>
          </a:p>
        </p:txBody>
      </p:sp>
      <p:sp>
        <p:nvSpPr>
          <p:cNvPr id="49" name="Shape 49"/>
          <p:cNvSpPr txBox="1"/>
          <p:nvPr>
            <p:ph idx="1" type="body"/>
          </p:nvPr>
        </p:nvSpPr>
        <p:spPr>
          <a:xfrm>
            <a:off x="457200" y="596950"/>
            <a:ext cx="8229600" cy="5059200"/>
          </a:xfrm>
          <a:prstGeom prst="rect">
            <a:avLst/>
          </a:prstGeom>
        </p:spPr>
        <p:txBody>
          <a:bodyPr anchorCtr="0" anchor="t" bIns="91425" lIns="91425" rIns="91425" tIns="91425">
            <a:noAutofit/>
          </a:bodyPr>
          <a:lstStyle/>
          <a:p>
            <a:pPr lvl="0" rtl="0">
              <a:spcBef>
                <a:spcPts val="0"/>
              </a:spcBef>
              <a:buNone/>
            </a:pPr>
            <a:r>
              <a:rPr lang="it" sz="1800">
                <a:solidFill>
                  <a:srgbClr val="955251"/>
                </a:solidFill>
              </a:rPr>
              <a:t>Accuratezza</a:t>
            </a:r>
          </a:p>
          <a:p>
            <a:pPr indent="-228600" lvl="0" marL="457200" rtl="0">
              <a:spcBef>
                <a:spcPts val="0"/>
              </a:spcBef>
              <a:buClr>
                <a:srgbClr val="955251"/>
              </a:buClr>
              <a:buSzPct val="100000"/>
            </a:pPr>
            <a:r>
              <a:rPr lang="it" sz="1800">
                <a:solidFill>
                  <a:srgbClr val="955251"/>
                </a:solidFill>
              </a:rPr>
              <a:t>un voto sottomesso non può essere alterato né eliminato</a:t>
            </a:r>
          </a:p>
          <a:p>
            <a:pPr indent="-228600" lvl="0" marL="457200" rtl="0">
              <a:spcBef>
                <a:spcPts val="0"/>
              </a:spcBef>
              <a:buClr>
                <a:srgbClr val="955251"/>
              </a:buClr>
              <a:buSzPct val="100000"/>
            </a:pPr>
            <a:r>
              <a:rPr lang="it" sz="1800">
                <a:solidFill>
                  <a:srgbClr val="955251"/>
                </a:solidFill>
              </a:rPr>
              <a:t>un voto invalido non può essere incluso nello scrutinio</a:t>
            </a:r>
          </a:p>
          <a:p>
            <a:pPr rtl="0">
              <a:spcBef>
                <a:spcPts val="0"/>
              </a:spcBef>
              <a:buNone/>
            </a:pPr>
            <a:r>
              <a:t/>
            </a:r>
            <a:endParaRPr sz="1800">
              <a:solidFill>
                <a:srgbClr val="955251"/>
              </a:solidFill>
            </a:endParaRPr>
          </a:p>
          <a:p>
            <a:pPr rtl="0">
              <a:spcBef>
                <a:spcPts val="0"/>
              </a:spcBef>
              <a:buNone/>
            </a:pPr>
            <a:r>
              <a:rPr lang="it" sz="1800">
                <a:solidFill>
                  <a:srgbClr val="955251"/>
                </a:solidFill>
              </a:rPr>
              <a:t>Democrazia</a:t>
            </a:r>
          </a:p>
          <a:p>
            <a:pPr indent="-228600" lvl="0" marL="457200" rtl="0">
              <a:spcBef>
                <a:spcPts val="0"/>
              </a:spcBef>
              <a:buClr>
                <a:srgbClr val="955251"/>
              </a:buClr>
              <a:buSzPct val="100000"/>
            </a:pPr>
            <a:r>
              <a:rPr lang="it" sz="1800">
                <a:solidFill>
                  <a:srgbClr val="955251"/>
                </a:solidFill>
              </a:rPr>
              <a:t>solo elettori designati possono votare</a:t>
            </a:r>
          </a:p>
          <a:p>
            <a:pPr indent="-228600" lvl="0" marL="457200" rtl="0">
              <a:spcBef>
                <a:spcPts val="0"/>
              </a:spcBef>
              <a:buClr>
                <a:srgbClr val="955251"/>
              </a:buClr>
              <a:buSzPct val="100000"/>
            </a:pPr>
            <a:r>
              <a:rPr lang="it" sz="1800">
                <a:solidFill>
                  <a:srgbClr val="955251"/>
                </a:solidFill>
              </a:rPr>
              <a:t>ogni elettore vota una volta sola</a:t>
            </a:r>
          </a:p>
          <a:p>
            <a:pPr rtl="0">
              <a:spcBef>
                <a:spcPts val="0"/>
              </a:spcBef>
              <a:buNone/>
            </a:pPr>
            <a:r>
              <a:t/>
            </a:r>
            <a:endParaRPr sz="1800">
              <a:solidFill>
                <a:srgbClr val="955251"/>
              </a:solidFill>
            </a:endParaRPr>
          </a:p>
          <a:p>
            <a:pPr rtl="0">
              <a:spcBef>
                <a:spcPts val="0"/>
              </a:spcBef>
              <a:buNone/>
            </a:pPr>
            <a:r>
              <a:rPr lang="it" sz="1800">
                <a:solidFill>
                  <a:srgbClr val="955251"/>
                </a:solidFill>
              </a:rPr>
              <a:t>Privacy</a:t>
            </a:r>
          </a:p>
          <a:p>
            <a:pPr indent="-228600" lvl="0" marL="457200" rtl="0">
              <a:spcBef>
                <a:spcPts val="0"/>
              </a:spcBef>
              <a:buClr>
                <a:srgbClr val="955251"/>
              </a:buClr>
              <a:buSzPct val="100000"/>
            </a:pPr>
            <a:r>
              <a:rPr lang="it" sz="1800">
                <a:solidFill>
                  <a:srgbClr val="955251"/>
                </a:solidFill>
              </a:rPr>
              <a:t>nessuno può ricondurre un voto all’elettore</a:t>
            </a:r>
          </a:p>
          <a:p>
            <a:pPr indent="-228600" lvl="0" marL="457200" rtl="0">
              <a:spcBef>
                <a:spcPts val="0"/>
              </a:spcBef>
              <a:buClr>
                <a:srgbClr val="955251"/>
              </a:buClr>
              <a:buSzPct val="100000"/>
            </a:pPr>
            <a:r>
              <a:rPr lang="it" sz="1800">
                <a:solidFill>
                  <a:srgbClr val="955251"/>
                </a:solidFill>
              </a:rPr>
              <a:t>un elettore non può dimostrare come ha votato</a:t>
            </a:r>
          </a:p>
          <a:p>
            <a:pPr rtl="0">
              <a:spcBef>
                <a:spcPts val="0"/>
              </a:spcBef>
              <a:buNone/>
            </a:pPr>
            <a:r>
              <a:t/>
            </a:r>
            <a:endParaRPr sz="1800">
              <a:solidFill>
                <a:srgbClr val="955251"/>
              </a:solidFill>
            </a:endParaRPr>
          </a:p>
          <a:p>
            <a:pPr rtl="0">
              <a:spcBef>
                <a:spcPts val="0"/>
              </a:spcBef>
              <a:buNone/>
            </a:pPr>
            <a:r>
              <a:rPr lang="it" sz="1800">
                <a:solidFill>
                  <a:srgbClr val="955251"/>
                </a:solidFill>
              </a:rPr>
              <a:t>Verificabilità</a:t>
            </a:r>
          </a:p>
          <a:p>
            <a:pPr indent="-228600" lvl="0" marL="457200" rtl="0">
              <a:spcBef>
                <a:spcPts val="0"/>
              </a:spcBef>
              <a:buClr>
                <a:srgbClr val="955251"/>
              </a:buClr>
              <a:buSzPct val="100000"/>
            </a:pPr>
            <a:r>
              <a:rPr lang="it" sz="1800">
                <a:solidFill>
                  <a:srgbClr val="955251"/>
                </a:solidFill>
              </a:rPr>
              <a:t>chiunque può verificare che il conteggio sia avvenuto correttamente</a:t>
            </a:r>
          </a:p>
          <a:p>
            <a:pPr lvl="0" rtl="0">
              <a:spcBef>
                <a:spcPts val="0"/>
              </a:spcBef>
              <a:buNone/>
            </a:pPr>
            <a:r>
              <a:t/>
            </a:r>
            <a:endParaRPr sz="1800">
              <a:solidFill>
                <a:srgbClr val="955251"/>
              </a:solidFill>
            </a:endParaRPr>
          </a:p>
          <a:p>
            <a:pPr lvl="0" rtl="0">
              <a:spcBef>
                <a:spcPts val="0"/>
              </a:spcBef>
              <a:buNone/>
            </a:pPr>
            <a:r>
              <a:t/>
            </a:r>
            <a:endParaRPr sz="1800">
              <a:solidFill>
                <a:srgbClr val="955251"/>
              </a:solidFill>
            </a:endParaRPr>
          </a:p>
          <a:p>
            <a:pPr indent="0" lvl="0" marL="457200" rtl="0">
              <a:spcBef>
                <a:spcPts val="0"/>
              </a:spcBef>
              <a:buNone/>
            </a:pPr>
            <a:r>
              <a:t/>
            </a:r>
            <a:endParaRPr sz="1800">
              <a:solidFill>
                <a:srgbClr val="955251"/>
              </a:solidFill>
            </a:endParaRPr>
          </a:p>
        </p:txBody>
      </p:sp>
      <p:sp>
        <p:nvSpPr>
          <p:cNvPr id="50" name="Shape 50"/>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solidFill>
                  <a:srgbClr val="955251"/>
                </a:solidFill>
              </a:rPr>
              <a:t>‹#›</a:t>
            </a:fld>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title"/>
          </p:nvPr>
        </p:nvSpPr>
        <p:spPr>
          <a:xfrm>
            <a:off x="457200" y="46045"/>
            <a:ext cx="8229600" cy="525600"/>
          </a:xfrm>
          <a:prstGeom prst="rect">
            <a:avLst/>
          </a:prstGeom>
        </p:spPr>
        <p:txBody>
          <a:bodyPr anchorCtr="0" anchor="b" bIns="91425" lIns="91425" rIns="91425" tIns="91425">
            <a:noAutofit/>
          </a:bodyPr>
          <a:lstStyle/>
          <a:p>
            <a:pPr lvl="0" rtl="0">
              <a:spcBef>
                <a:spcPts val="0"/>
              </a:spcBef>
              <a:buNone/>
            </a:pPr>
            <a:r>
              <a:rPr lang="it" sz="2400">
                <a:solidFill>
                  <a:srgbClr val="955251"/>
                </a:solidFill>
              </a:rPr>
              <a:t>Caratteristiche e-voting</a:t>
            </a:r>
          </a:p>
        </p:txBody>
      </p:sp>
      <p:sp>
        <p:nvSpPr>
          <p:cNvPr id="56" name="Shape 56"/>
          <p:cNvSpPr txBox="1"/>
          <p:nvPr>
            <p:ph idx="1" type="body"/>
          </p:nvPr>
        </p:nvSpPr>
        <p:spPr>
          <a:xfrm>
            <a:off x="457200" y="596950"/>
            <a:ext cx="8229600" cy="5059200"/>
          </a:xfrm>
          <a:prstGeom prst="rect">
            <a:avLst/>
          </a:prstGeom>
        </p:spPr>
        <p:txBody>
          <a:bodyPr anchorCtr="0" anchor="t" bIns="91425" lIns="91425" rIns="91425" tIns="91425">
            <a:noAutofit/>
          </a:bodyPr>
          <a:lstStyle/>
          <a:p>
            <a:pPr lvl="0" rtl="0">
              <a:spcBef>
                <a:spcPts val="0"/>
              </a:spcBef>
              <a:buNone/>
            </a:pPr>
            <a:r>
              <a:rPr lang="it" sz="1800">
                <a:solidFill>
                  <a:srgbClr val="955251"/>
                </a:solidFill>
              </a:rPr>
              <a:t>Resistenza alla corruzione (Collusion)</a:t>
            </a:r>
          </a:p>
          <a:p>
            <a:pPr indent="-228600" lvl="0" marL="457200" rtl="0">
              <a:spcBef>
                <a:spcPts val="0"/>
              </a:spcBef>
              <a:buClr>
                <a:srgbClr val="955251"/>
              </a:buClr>
              <a:buSzPct val="100000"/>
            </a:pPr>
            <a:r>
              <a:rPr lang="it" sz="1800">
                <a:solidFill>
                  <a:srgbClr val="955251"/>
                </a:solidFill>
              </a:rPr>
              <a:t>un gruppo di attori nel sistema non deve poter cospirare per alterare un’elezione (misurato in numero di entità cospiranti necessario alla perturbazione del voto)</a:t>
            </a:r>
          </a:p>
          <a:p>
            <a:pPr lvl="0" rtl="0">
              <a:spcBef>
                <a:spcPts val="0"/>
              </a:spcBef>
              <a:buNone/>
            </a:pPr>
            <a:r>
              <a:t/>
            </a:r>
            <a:endParaRPr sz="1800">
              <a:solidFill>
                <a:srgbClr val="955251"/>
              </a:solidFill>
            </a:endParaRPr>
          </a:p>
          <a:p>
            <a:pPr lvl="0" rtl="0">
              <a:spcBef>
                <a:spcPts val="0"/>
              </a:spcBef>
              <a:buNone/>
            </a:pPr>
            <a:r>
              <a:rPr lang="it" sz="1800">
                <a:solidFill>
                  <a:srgbClr val="955251"/>
                </a:solidFill>
              </a:rPr>
              <a:t>Disponibilità</a:t>
            </a:r>
          </a:p>
          <a:p>
            <a:pPr indent="-228600" lvl="0" marL="457200" rtl="0">
              <a:spcBef>
                <a:spcPts val="0"/>
              </a:spcBef>
              <a:buClr>
                <a:srgbClr val="955251"/>
              </a:buClr>
              <a:buSzPct val="100000"/>
            </a:pPr>
            <a:r>
              <a:rPr lang="it" sz="1800">
                <a:solidFill>
                  <a:srgbClr val="955251"/>
                </a:solidFill>
              </a:rPr>
              <a:t>il sistema mantiene il comportamento atteso durante il voto</a:t>
            </a:r>
          </a:p>
          <a:p>
            <a:pPr indent="-228600" lvl="0" marL="457200" rtl="0">
              <a:spcBef>
                <a:spcPts val="0"/>
              </a:spcBef>
              <a:buClr>
                <a:srgbClr val="955251"/>
              </a:buClr>
              <a:buSzPct val="100000"/>
            </a:pPr>
            <a:r>
              <a:rPr lang="it" sz="1800">
                <a:solidFill>
                  <a:srgbClr val="955251"/>
                </a:solidFill>
              </a:rPr>
              <a:t>gli elettori riescono ad accedere al voto per l’intera elezione</a:t>
            </a:r>
          </a:p>
          <a:p>
            <a:pPr lvl="0" rtl="0">
              <a:spcBef>
                <a:spcPts val="0"/>
              </a:spcBef>
              <a:buNone/>
            </a:pPr>
            <a:r>
              <a:t/>
            </a:r>
            <a:endParaRPr sz="1800">
              <a:solidFill>
                <a:srgbClr val="955251"/>
              </a:solidFill>
            </a:endParaRPr>
          </a:p>
          <a:p>
            <a:pPr lvl="0" rtl="0">
              <a:spcBef>
                <a:spcPts val="0"/>
              </a:spcBef>
              <a:buNone/>
            </a:pPr>
            <a:r>
              <a:rPr lang="it" sz="1800">
                <a:solidFill>
                  <a:srgbClr val="955251"/>
                </a:solidFill>
              </a:rPr>
              <a:t>Riprendibilità (Resumability) </a:t>
            </a:r>
          </a:p>
          <a:p>
            <a:pPr indent="-228600" lvl="0" marL="457200" rtl="0">
              <a:spcBef>
                <a:spcPts val="0"/>
              </a:spcBef>
              <a:buClr>
                <a:srgbClr val="955251"/>
              </a:buClr>
              <a:buSzPct val="100000"/>
            </a:pPr>
            <a:r>
              <a:rPr lang="it" sz="1800">
                <a:solidFill>
                  <a:srgbClr val="955251"/>
                </a:solidFill>
              </a:rPr>
              <a:t>il voto può essere interrotto, ripreso e sottomesso in momenti differenti</a:t>
            </a:r>
          </a:p>
          <a:p>
            <a:pPr lvl="0" rtl="0">
              <a:spcBef>
                <a:spcPts val="0"/>
              </a:spcBef>
              <a:buNone/>
            </a:pPr>
            <a:r>
              <a:t/>
            </a:r>
            <a:endParaRPr sz="1800">
              <a:solidFill>
                <a:srgbClr val="955251"/>
              </a:solidFill>
            </a:endParaRPr>
          </a:p>
          <a:p>
            <a:pPr indent="0" lvl="0" marL="457200" rtl="0">
              <a:spcBef>
                <a:spcPts val="0"/>
              </a:spcBef>
              <a:buNone/>
            </a:pPr>
            <a:r>
              <a:t/>
            </a:r>
            <a:endParaRPr sz="1800">
              <a:solidFill>
                <a:srgbClr val="955251"/>
              </a:solidFill>
            </a:endParaRPr>
          </a:p>
        </p:txBody>
      </p:sp>
      <p:sp>
        <p:nvSpPr>
          <p:cNvPr id="57" name="Shape 57"/>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solidFill>
                  <a:srgbClr val="955251"/>
                </a:solidFill>
              </a:rPr>
              <a:t>‹#›</a:t>
            </a:fld>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457200" y="46045"/>
            <a:ext cx="8229600" cy="525600"/>
          </a:xfrm>
          <a:prstGeom prst="rect">
            <a:avLst/>
          </a:prstGeom>
        </p:spPr>
        <p:txBody>
          <a:bodyPr anchorCtr="0" anchor="b" bIns="91425" lIns="91425" rIns="91425" tIns="91425">
            <a:noAutofit/>
          </a:bodyPr>
          <a:lstStyle/>
          <a:p>
            <a:pPr lvl="0" rtl="0">
              <a:spcBef>
                <a:spcPts val="0"/>
              </a:spcBef>
              <a:buNone/>
            </a:pPr>
            <a:r>
              <a:rPr lang="it" sz="2400">
                <a:solidFill>
                  <a:srgbClr val="955251"/>
                </a:solidFill>
              </a:rPr>
              <a:t>Punto di partenza : REVS</a:t>
            </a:r>
          </a:p>
        </p:txBody>
      </p:sp>
      <p:sp>
        <p:nvSpPr>
          <p:cNvPr id="63" name="Shape 63"/>
          <p:cNvSpPr txBox="1"/>
          <p:nvPr>
            <p:ph idx="1" type="body"/>
          </p:nvPr>
        </p:nvSpPr>
        <p:spPr>
          <a:xfrm>
            <a:off x="457200" y="596950"/>
            <a:ext cx="8229600" cy="4876199"/>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it" sz="1800">
                <a:solidFill>
                  <a:srgbClr val="955251"/>
                </a:solidFill>
              </a:rPr>
              <a:t>Pro</a:t>
            </a:r>
          </a:p>
          <a:p>
            <a:pPr indent="-228600" lvl="0" marL="457200" rtl="0">
              <a:spcBef>
                <a:spcPts val="0"/>
              </a:spcBef>
              <a:buClr>
                <a:srgbClr val="955251"/>
              </a:buClr>
              <a:buSzPct val="100000"/>
            </a:pPr>
            <a:r>
              <a:rPr lang="it" sz="1800">
                <a:solidFill>
                  <a:srgbClr val="955251"/>
                </a:solidFill>
              </a:rPr>
              <a:t>Robustezza</a:t>
            </a:r>
          </a:p>
          <a:p>
            <a:pPr indent="-228600" lvl="0" marL="457200" rtl="0">
              <a:spcBef>
                <a:spcPts val="0"/>
              </a:spcBef>
              <a:buClr>
                <a:srgbClr val="955251"/>
              </a:buClr>
              <a:buSzPct val="100000"/>
            </a:pPr>
            <a:r>
              <a:rPr lang="it" sz="1800">
                <a:solidFill>
                  <a:srgbClr val="955251"/>
                </a:solidFill>
              </a:rPr>
              <a:t>Sicurezza</a:t>
            </a:r>
          </a:p>
          <a:p>
            <a:pPr indent="-228600" lvl="0" marL="457200" rtl="0">
              <a:spcBef>
                <a:spcPts val="0"/>
              </a:spcBef>
              <a:buClr>
                <a:srgbClr val="955251"/>
              </a:buClr>
              <a:buSzPct val="100000"/>
            </a:pPr>
            <a:r>
              <a:rPr lang="it" sz="1800">
                <a:solidFill>
                  <a:srgbClr val="955251"/>
                </a:solidFill>
              </a:rPr>
              <a:t>Anonimato</a:t>
            </a:r>
          </a:p>
          <a:p>
            <a:pPr lvl="0" rtl="0">
              <a:spcBef>
                <a:spcPts val="0"/>
              </a:spcBef>
              <a:buClr>
                <a:schemeClr val="dk1"/>
              </a:buClr>
              <a:buFont typeface="Arial"/>
              <a:buNone/>
            </a:pPr>
            <a:r>
              <a:t/>
            </a:r>
            <a:endParaRPr sz="1800">
              <a:solidFill>
                <a:srgbClr val="955251"/>
              </a:solidFill>
            </a:endParaRPr>
          </a:p>
          <a:p>
            <a:pPr lvl="0" rtl="0">
              <a:spcBef>
                <a:spcPts val="0"/>
              </a:spcBef>
              <a:buClr>
                <a:schemeClr val="dk1"/>
              </a:buClr>
              <a:buSzPct val="61111"/>
              <a:buFont typeface="Arial"/>
              <a:buNone/>
            </a:pPr>
            <a:r>
              <a:rPr lang="it" sz="1800">
                <a:solidFill>
                  <a:srgbClr val="955251"/>
                </a:solidFill>
              </a:rPr>
              <a:t>Contro</a:t>
            </a:r>
          </a:p>
          <a:p>
            <a:pPr indent="-228600" lvl="0" marL="457200" rtl="0">
              <a:spcBef>
                <a:spcPts val="0"/>
              </a:spcBef>
              <a:buClr>
                <a:srgbClr val="955251"/>
              </a:buClr>
              <a:buSzPct val="100000"/>
            </a:pPr>
            <a:r>
              <a:rPr lang="it" sz="1800">
                <a:solidFill>
                  <a:srgbClr val="955251"/>
                </a:solidFill>
              </a:rPr>
              <a:t>Complessità configurazione dell’elezione</a:t>
            </a:r>
          </a:p>
          <a:p>
            <a:pPr indent="-228600" lvl="0" marL="457200" rtl="0">
              <a:spcBef>
                <a:spcPts val="0"/>
              </a:spcBef>
              <a:buClr>
                <a:srgbClr val="955251"/>
              </a:buClr>
              <a:buSzPct val="100000"/>
            </a:pPr>
            <a:r>
              <a:rPr lang="it" sz="1800">
                <a:solidFill>
                  <a:srgbClr val="955251"/>
                </a:solidFill>
              </a:rPr>
              <a:t>Assenza di log</a:t>
            </a:r>
          </a:p>
          <a:p>
            <a:pPr indent="-228600" lvl="0" marL="457200" rtl="0">
              <a:spcBef>
                <a:spcPts val="0"/>
              </a:spcBef>
              <a:buClr>
                <a:srgbClr val="955251"/>
              </a:buClr>
              <a:buSzPct val="100000"/>
            </a:pPr>
            <a:r>
              <a:rPr lang="it" sz="1800">
                <a:solidFill>
                  <a:srgbClr val="955251"/>
                </a:solidFill>
              </a:rPr>
              <a:t>Complessità configurazione del sistema</a:t>
            </a:r>
          </a:p>
          <a:p>
            <a:pPr indent="-228600" lvl="0" marL="457200" rtl="0">
              <a:spcBef>
                <a:spcPts val="0"/>
              </a:spcBef>
              <a:buClr>
                <a:srgbClr val="955251"/>
              </a:buClr>
              <a:buSzPct val="100000"/>
            </a:pPr>
            <a:r>
              <a:rPr lang="it" sz="1800">
                <a:solidFill>
                  <a:srgbClr val="955251"/>
                </a:solidFill>
              </a:rPr>
              <a:t>Scarsa usabilità dell’inferfaccia grafica</a:t>
            </a:r>
          </a:p>
          <a:p>
            <a:pPr indent="-228600" lvl="0" marL="457200" rtl="0">
              <a:spcBef>
                <a:spcPts val="0"/>
              </a:spcBef>
              <a:buClr>
                <a:srgbClr val="955251"/>
              </a:buClr>
              <a:buSzPct val="100000"/>
            </a:pPr>
            <a:r>
              <a:rPr lang="it" sz="1800">
                <a:solidFill>
                  <a:srgbClr val="955251"/>
                </a:solidFill>
              </a:rPr>
              <a:t>Sistema di generazione e distribuzione delle credenziali di accesso al voto macchinoso e non automatizzato</a:t>
            </a:r>
          </a:p>
          <a:p>
            <a:pPr indent="-228600" lvl="0" marL="457200" rtl="0">
              <a:spcBef>
                <a:spcPts val="0"/>
              </a:spcBef>
              <a:buClr>
                <a:srgbClr val="955251"/>
              </a:buClr>
              <a:buSzPct val="100000"/>
            </a:pPr>
            <a:r>
              <a:rPr lang="it" sz="1800">
                <a:solidFill>
                  <a:srgbClr val="955251"/>
                </a:solidFill>
              </a:rPr>
              <a:t>Generazione manuale della scheda di voto</a:t>
            </a:r>
          </a:p>
          <a:p>
            <a:pPr indent="-228600" lvl="0" marL="457200" rtl="0">
              <a:spcBef>
                <a:spcPts val="0"/>
              </a:spcBef>
              <a:buClr>
                <a:srgbClr val="955251"/>
              </a:buClr>
              <a:buSzPct val="100000"/>
            </a:pPr>
            <a:r>
              <a:rPr lang="it" sz="1800">
                <a:solidFill>
                  <a:srgbClr val="955251"/>
                </a:solidFill>
              </a:rPr>
              <a:t>Presentazione dei risultati ottenuti elementare e scarsamente fruibile</a:t>
            </a:r>
          </a:p>
          <a:p>
            <a:pPr lvl="0" rtl="0">
              <a:spcBef>
                <a:spcPts val="0"/>
              </a:spcBef>
              <a:buNone/>
            </a:pPr>
            <a:r>
              <a:t/>
            </a:r>
            <a:endParaRPr sz="1800">
              <a:solidFill>
                <a:srgbClr val="955251"/>
              </a:solidFill>
            </a:endParaRPr>
          </a:p>
        </p:txBody>
      </p:sp>
      <p:sp>
        <p:nvSpPr>
          <p:cNvPr id="64" name="Shape 64"/>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solidFill>
                  <a:srgbClr val="955251"/>
                </a:solidFill>
              </a:rPr>
              <a:t>‹#›</a:t>
            </a:fld>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457200" y="46045"/>
            <a:ext cx="8229600" cy="525600"/>
          </a:xfrm>
          <a:prstGeom prst="rect">
            <a:avLst/>
          </a:prstGeom>
        </p:spPr>
        <p:txBody>
          <a:bodyPr anchorCtr="0" anchor="b" bIns="91425" lIns="91425" rIns="91425" tIns="91425">
            <a:noAutofit/>
          </a:bodyPr>
          <a:lstStyle/>
          <a:p>
            <a:pPr lvl="0" rtl="0">
              <a:spcBef>
                <a:spcPts val="0"/>
              </a:spcBef>
              <a:buNone/>
            </a:pPr>
            <a:r>
              <a:rPr lang="it" sz="2400">
                <a:solidFill>
                  <a:srgbClr val="955251"/>
                </a:solidFill>
              </a:rPr>
              <a:t>Componenti</a:t>
            </a:r>
          </a:p>
        </p:txBody>
      </p:sp>
      <p:sp>
        <p:nvSpPr>
          <p:cNvPr id="70" name="Shape 70"/>
          <p:cNvSpPr/>
          <p:nvPr/>
        </p:nvSpPr>
        <p:spPr>
          <a:xfrm>
            <a:off x="1061775" y="2524800"/>
            <a:ext cx="690000" cy="665399"/>
          </a:xfrm>
          <a:prstGeom prst="roundRect">
            <a:avLst>
              <a:gd fmla="val 16667" name="adj"/>
            </a:avLst>
          </a:prstGeom>
          <a:solidFill>
            <a:srgbClr val="967444"/>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it">
                <a:solidFill>
                  <a:srgbClr val="434343"/>
                </a:solidFill>
                <a:latin typeface="Ubuntu"/>
                <a:ea typeface="Ubuntu"/>
                <a:cs typeface="Ubuntu"/>
                <a:sym typeface="Ubuntu"/>
              </a:rPr>
              <a:t>COM</a:t>
            </a:r>
          </a:p>
        </p:txBody>
      </p:sp>
      <p:sp>
        <p:nvSpPr>
          <p:cNvPr id="71" name="Shape 71"/>
          <p:cNvSpPr/>
          <p:nvPr/>
        </p:nvSpPr>
        <p:spPr>
          <a:xfrm>
            <a:off x="4079800" y="1373625"/>
            <a:ext cx="690000" cy="665399"/>
          </a:xfrm>
          <a:prstGeom prst="roundRect">
            <a:avLst>
              <a:gd fmla="val 16667" name="adj"/>
            </a:avLst>
          </a:prstGeom>
          <a:solidFill>
            <a:srgbClr val="7E8F82"/>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a:solidFill>
                  <a:srgbClr val="434343"/>
                </a:solidFill>
                <a:latin typeface="Ubuntu"/>
                <a:ea typeface="Ubuntu"/>
                <a:cs typeface="Ubuntu"/>
                <a:sym typeface="Ubuntu"/>
              </a:rPr>
              <a:t>ADM</a:t>
            </a:r>
          </a:p>
        </p:txBody>
      </p:sp>
      <p:sp>
        <p:nvSpPr>
          <p:cNvPr id="72" name="Shape 72"/>
          <p:cNvSpPr/>
          <p:nvPr/>
        </p:nvSpPr>
        <p:spPr>
          <a:xfrm>
            <a:off x="4232200" y="1526025"/>
            <a:ext cx="690000" cy="665399"/>
          </a:xfrm>
          <a:prstGeom prst="roundRect">
            <a:avLst>
              <a:gd fmla="val 16667" name="adj"/>
            </a:avLst>
          </a:prstGeom>
          <a:solidFill>
            <a:srgbClr val="7E8F82"/>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a:solidFill>
                  <a:srgbClr val="434343"/>
                </a:solidFill>
                <a:latin typeface="Ubuntu"/>
                <a:ea typeface="Ubuntu"/>
                <a:cs typeface="Ubuntu"/>
                <a:sym typeface="Ubuntu"/>
              </a:rPr>
              <a:t>ADM</a:t>
            </a:r>
          </a:p>
        </p:txBody>
      </p:sp>
      <p:sp>
        <p:nvSpPr>
          <p:cNvPr id="73" name="Shape 73"/>
          <p:cNvSpPr/>
          <p:nvPr/>
        </p:nvSpPr>
        <p:spPr>
          <a:xfrm>
            <a:off x="4384600" y="1678425"/>
            <a:ext cx="690000" cy="665399"/>
          </a:xfrm>
          <a:prstGeom prst="roundRect">
            <a:avLst>
              <a:gd fmla="val 16667" name="adj"/>
            </a:avLst>
          </a:prstGeom>
          <a:solidFill>
            <a:srgbClr val="7E8F82"/>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a:solidFill>
                  <a:srgbClr val="434343"/>
                </a:solidFill>
                <a:latin typeface="Ubuntu"/>
                <a:ea typeface="Ubuntu"/>
                <a:cs typeface="Ubuntu"/>
                <a:sym typeface="Ubuntu"/>
              </a:rPr>
              <a:t>ADM</a:t>
            </a:r>
          </a:p>
        </p:txBody>
      </p:sp>
      <p:sp>
        <p:nvSpPr>
          <p:cNvPr id="74" name="Shape 74"/>
          <p:cNvSpPr/>
          <p:nvPr/>
        </p:nvSpPr>
        <p:spPr>
          <a:xfrm>
            <a:off x="2555800" y="1373625"/>
            <a:ext cx="690000" cy="665399"/>
          </a:xfrm>
          <a:prstGeom prst="roundRect">
            <a:avLst>
              <a:gd fmla="val 16667" name="adj"/>
            </a:avLst>
          </a:prstGeom>
          <a:solidFill>
            <a:srgbClr val="5388CD"/>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sz="1800">
                <a:solidFill>
                  <a:srgbClr val="434343"/>
                </a:solidFill>
                <a:latin typeface="Ubuntu"/>
                <a:ea typeface="Ubuntu"/>
                <a:cs typeface="Ubuntu"/>
                <a:sym typeface="Ubuntu"/>
              </a:rPr>
              <a:t>D</a:t>
            </a:r>
          </a:p>
        </p:txBody>
      </p:sp>
      <p:sp>
        <p:nvSpPr>
          <p:cNvPr id="75" name="Shape 75"/>
          <p:cNvSpPr/>
          <p:nvPr/>
        </p:nvSpPr>
        <p:spPr>
          <a:xfrm>
            <a:off x="2708200" y="1526025"/>
            <a:ext cx="690000" cy="665399"/>
          </a:xfrm>
          <a:prstGeom prst="roundRect">
            <a:avLst>
              <a:gd fmla="val 16667" name="adj"/>
            </a:avLst>
          </a:prstGeom>
          <a:solidFill>
            <a:srgbClr val="5388CD"/>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sz="1800">
                <a:solidFill>
                  <a:srgbClr val="434343"/>
                </a:solidFill>
                <a:latin typeface="Ubuntu"/>
                <a:ea typeface="Ubuntu"/>
                <a:cs typeface="Ubuntu"/>
                <a:sym typeface="Ubuntu"/>
              </a:rPr>
              <a:t>D</a:t>
            </a:r>
          </a:p>
        </p:txBody>
      </p:sp>
      <p:sp>
        <p:nvSpPr>
          <p:cNvPr id="76" name="Shape 76"/>
          <p:cNvSpPr/>
          <p:nvPr/>
        </p:nvSpPr>
        <p:spPr>
          <a:xfrm>
            <a:off x="2860600" y="1678425"/>
            <a:ext cx="690000" cy="665399"/>
          </a:xfrm>
          <a:prstGeom prst="roundRect">
            <a:avLst>
              <a:gd fmla="val 16667" name="adj"/>
            </a:avLst>
          </a:prstGeom>
          <a:solidFill>
            <a:srgbClr val="5388CD"/>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sz="1800">
                <a:solidFill>
                  <a:srgbClr val="434343"/>
                </a:solidFill>
                <a:latin typeface="Ubuntu"/>
                <a:ea typeface="Ubuntu"/>
                <a:cs typeface="Ubuntu"/>
                <a:sym typeface="Ubuntu"/>
              </a:rPr>
              <a:t>D</a:t>
            </a:r>
          </a:p>
        </p:txBody>
      </p:sp>
      <p:sp>
        <p:nvSpPr>
          <p:cNvPr id="77" name="Shape 77"/>
          <p:cNvSpPr/>
          <p:nvPr/>
        </p:nvSpPr>
        <p:spPr>
          <a:xfrm>
            <a:off x="7127800" y="1373625"/>
            <a:ext cx="690000" cy="665399"/>
          </a:xfrm>
          <a:prstGeom prst="roundRect">
            <a:avLst>
              <a:gd fmla="val 16667" name="adj"/>
            </a:avLst>
          </a:prstGeom>
          <a:solidFill>
            <a:srgbClr val="73B9D9"/>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sz="1800">
                <a:solidFill>
                  <a:srgbClr val="434343"/>
                </a:solidFill>
                <a:latin typeface="Ubuntu"/>
                <a:ea typeface="Ubuntu"/>
                <a:cs typeface="Ubuntu"/>
                <a:sym typeface="Ubuntu"/>
              </a:rPr>
              <a:t>C</a:t>
            </a:r>
          </a:p>
        </p:txBody>
      </p:sp>
      <p:sp>
        <p:nvSpPr>
          <p:cNvPr id="78" name="Shape 78"/>
          <p:cNvSpPr/>
          <p:nvPr/>
        </p:nvSpPr>
        <p:spPr>
          <a:xfrm>
            <a:off x="7280200" y="1526025"/>
            <a:ext cx="690000" cy="665399"/>
          </a:xfrm>
          <a:prstGeom prst="roundRect">
            <a:avLst>
              <a:gd fmla="val 16667" name="adj"/>
            </a:avLst>
          </a:prstGeom>
          <a:solidFill>
            <a:srgbClr val="73B9D9"/>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sz="1800">
                <a:solidFill>
                  <a:srgbClr val="434343"/>
                </a:solidFill>
                <a:latin typeface="Ubuntu"/>
                <a:ea typeface="Ubuntu"/>
                <a:cs typeface="Ubuntu"/>
                <a:sym typeface="Ubuntu"/>
              </a:rPr>
              <a:t>C</a:t>
            </a:r>
          </a:p>
        </p:txBody>
      </p:sp>
      <p:sp>
        <p:nvSpPr>
          <p:cNvPr id="79" name="Shape 79"/>
          <p:cNvSpPr/>
          <p:nvPr/>
        </p:nvSpPr>
        <p:spPr>
          <a:xfrm>
            <a:off x="7432600" y="1678425"/>
            <a:ext cx="690000" cy="665399"/>
          </a:xfrm>
          <a:prstGeom prst="roundRect">
            <a:avLst>
              <a:gd fmla="val 16667" name="adj"/>
            </a:avLst>
          </a:prstGeom>
          <a:solidFill>
            <a:srgbClr val="73B9D9"/>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sz="1800">
                <a:solidFill>
                  <a:srgbClr val="434343"/>
                </a:solidFill>
                <a:latin typeface="Ubuntu"/>
                <a:ea typeface="Ubuntu"/>
                <a:cs typeface="Ubuntu"/>
                <a:sym typeface="Ubuntu"/>
              </a:rPr>
              <a:t>C</a:t>
            </a:r>
          </a:p>
        </p:txBody>
      </p:sp>
      <p:sp>
        <p:nvSpPr>
          <p:cNvPr id="80" name="Shape 80"/>
          <p:cNvSpPr/>
          <p:nvPr/>
        </p:nvSpPr>
        <p:spPr>
          <a:xfrm>
            <a:off x="5603800" y="1373625"/>
            <a:ext cx="690000" cy="665399"/>
          </a:xfrm>
          <a:prstGeom prst="roundRect">
            <a:avLst>
              <a:gd fmla="val 16667" name="adj"/>
            </a:avLst>
          </a:prstGeom>
          <a:solidFill>
            <a:srgbClr val="418689"/>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sz="1800">
                <a:solidFill>
                  <a:srgbClr val="434343"/>
                </a:solidFill>
                <a:latin typeface="Ubuntu"/>
                <a:ea typeface="Ubuntu"/>
                <a:cs typeface="Ubuntu"/>
                <a:sym typeface="Ubuntu"/>
              </a:rPr>
              <a:t>A</a:t>
            </a:r>
          </a:p>
        </p:txBody>
      </p:sp>
      <p:sp>
        <p:nvSpPr>
          <p:cNvPr id="81" name="Shape 81"/>
          <p:cNvSpPr/>
          <p:nvPr/>
        </p:nvSpPr>
        <p:spPr>
          <a:xfrm>
            <a:off x="5756200" y="1526025"/>
            <a:ext cx="690000" cy="665399"/>
          </a:xfrm>
          <a:prstGeom prst="roundRect">
            <a:avLst>
              <a:gd fmla="val 16667" name="adj"/>
            </a:avLst>
          </a:prstGeom>
          <a:solidFill>
            <a:srgbClr val="418689"/>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sz="1800">
                <a:solidFill>
                  <a:srgbClr val="434343"/>
                </a:solidFill>
                <a:latin typeface="Ubuntu"/>
                <a:ea typeface="Ubuntu"/>
                <a:cs typeface="Ubuntu"/>
                <a:sym typeface="Ubuntu"/>
              </a:rPr>
              <a:t>A</a:t>
            </a:r>
          </a:p>
        </p:txBody>
      </p:sp>
      <p:sp>
        <p:nvSpPr>
          <p:cNvPr id="82" name="Shape 82"/>
          <p:cNvSpPr/>
          <p:nvPr/>
        </p:nvSpPr>
        <p:spPr>
          <a:xfrm>
            <a:off x="5908600" y="1678425"/>
            <a:ext cx="690000" cy="665399"/>
          </a:xfrm>
          <a:prstGeom prst="roundRect">
            <a:avLst>
              <a:gd fmla="val 16667" name="adj"/>
            </a:avLst>
          </a:prstGeom>
          <a:solidFill>
            <a:srgbClr val="418689"/>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sz="1800">
                <a:solidFill>
                  <a:srgbClr val="434343"/>
                </a:solidFill>
                <a:latin typeface="Ubuntu"/>
                <a:ea typeface="Ubuntu"/>
                <a:cs typeface="Ubuntu"/>
                <a:sym typeface="Ubuntu"/>
              </a:rPr>
              <a:t>A</a:t>
            </a:r>
          </a:p>
        </p:txBody>
      </p:sp>
      <p:sp>
        <p:nvSpPr>
          <p:cNvPr id="83" name="Shape 83"/>
          <p:cNvSpPr/>
          <p:nvPr/>
        </p:nvSpPr>
        <p:spPr>
          <a:xfrm>
            <a:off x="4419550" y="4245750"/>
            <a:ext cx="690000" cy="665399"/>
          </a:xfrm>
          <a:prstGeom prst="roundRect">
            <a:avLst>
              <a:gd fmla="val 16667" name="adj"/>
            </a:avLst>
          </a:prstGeom>
          <a:solidFill>
            <a:srgbClr val="FFDCAA"/>
          </a:solidFill>
          <a:ln cap="flat" cmpd="sng" w="19050">
            <a:solidFill>
              <a:schemeClr val="lt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it" sz="1800">
                <a:solidFill>
                  <a:srgbClr val="434343"/>
                </a:solidFill>
                <a:latin typeface="Ubuntu"/>
                <a:ea typeface="Ubuntu"/>
                <a:cs typeface="Ubuntu"/>
                <a:sym typeface="Ubuntu"/>
              </a:rPr>
              <a:t>V</a:t>
            </a:r>
          </a:p>
        </p:txBody>
      </p:sp>
      <p:sp>
        <p:nvSpPr>
          <p:cNvPr id="84" name="Shape 84"/>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solidFill>
                  <a:srgbClr val="955251"/>
                </a:solidFill>
              </a:rPr>
              <a:t>‹#›</a:t>
            </a:fld>
          </a:p>
        </p:txBody>
      </p:sp>
      <p:sp>
        <p:nvSpPr>
          <p:cNvPr id="85" name="Shape 85"/>
          <p:cNvSpPr/>
          <p:nvPr/>
        </p:nvSpPr>
        <p:spPr>
          <a:xfrm>
            <a:off x="655725" y="2198100"/>
            <a:ext cx="1502099" cy="1318799"/>
          </a:xfrm>
          <a:prstGeom prst="ellipse">
            <a:avLst/>
          </a:prstGeom>
          <a:noFill/>
          <a:ln cap="flat" cmpd="sng" w="19050">
            <a:solidFill>
              <a:srgbClr val="95525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6" name="Shape 86"/>
          <p:cNvSpPr/>
          <p:nvPr/>
        </p:nvSpPr>
        <p:spPr>
          <a:xfrm>
            <a:off x="2001800" y="805200"/>
            <a:ext cx="6922199" cy="1966800"/>
          </a:xfrm>
          <a:prstGeom prst="ellipse">
            <a:avLst/>
          </a:prstGeom>
          <a:noFill/>
          <a:ln cap="flat" cmpd="sng" w="19050">
            <a:solidFill>
              <a:srgbClr val="95525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7" name="Shape 87"/>
          <p:cNvSpPr/>
          <p:nvPr/>
        </p:nvSpPr>
        <p:spPr>
          <a:xfrm>
            <a:off x="4008525" y="3874500"/>
            <a:ext cx="1502099" cy="1318799"/>
          </a:xfrm>
          <a:prstGeom prst="ellipse">
            <a:avLst/>
          </a:prstGeom>
          <a:noFill/>
          <a:ln cap="flat" cmpd="sng" w="19050">
            <a:solidFill>
              <a:srgbClr val="95525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88" name="Shape 88"/>
          <p:cNvPicPr preferRelativeResize="0"/>
          <p:nvPr/>
        </p:nvPicPr>
        <p:blipFill>
          <a:blip r:embed="rId3">
            <a:alphaModFix/>
          </a:blip>
          <a:stretch>
            <a:fillRect/>
          </a:stretch>
        </p:blipFill>
        <p:spPr>
          <a:xfrm>
            <a:off x="379800" y="3516900"/>
            <a:ext cx="780549" cy="780549"/>
          </a:xfrm>
          <a:prstGeom prst="rect">
            <a:avLst/>
          </a:prstGeom>
          <a:noFill/>
          <a:ln>
            <a:noFill/>
          </a:ln>
        </p:spPr>
      </p:pic>
      <p:pic>
        <p:nvPicPr>
          <p:cNvPr id="89" name="Shape 89"/>
          <p:cNvPicPr preferRelativeResize="0"/>
          <p:nvPr/>
        </p:nvPicPr>
        <p:blipFill>
          <a:blip r:embed="rId3">
            <a:alphaModFix/>
          </a:blip>
          <a:stretch>
            <a:fillRect/>
          </a:stretch>
        </p:blipFill>
        <p:spPr>
          <a:xfrm>
            <a:off x="5664700" y="4610175"/>
            <a:ext cx="780549" cy="780549"/>
          </a:xfrm>
          <a:prstGeom prst="rect">
            <a:avLst/>
          </a:prstGeom>
          <a:noFill/>
          <a:ln>
            <a:noFill/>
          </a:ln>
        </p:spPr>
      </p:pic>
      <p:pic>
        <p:nvPicPr>
          <p:cNvPr id="90" name="Shape 90"/>
          <p:cNvPicPr preferRelativeResize="0"/>
          <p:nvPr/>
        </p:nvPicPr>
        <p:blipFill>
          <a:blip r:embed="rId4">
            <a:alphaModFix/>
          </a:blip>
          <a:stretch>
            <a:fillRect/>
          </a:stretch>
        </p:blipFill>
        <p:spPr>
          <a:xfrm>
            <a:off x="8215575" y="2426500"/>
            <a:ext cx="574599" cy="574599"/>
          </a:xfrm>
          <a:prstGeom prst="rect">
            <a:avLst/>
          </a:prstGeom>
          <a:noFill/>
          <a:ln>
            <a:noFill/>
          </a:ln>
        </p:spPr>
      </p:pic>
      <p:pic>
        <p:nvPicPr>
          <p:cNvPr id="91" name="Shape 91"/>
          <p:cNvPicPr preferRelativeResize="0"/>
          <p:nvPr/>
        </p:nvPicPr>
        <p:blipFill>
          <a:blip r:embed="rId5">
            <a:alphaModFix/>
          </a:blip>
          <a:stretch>
            <a:fillRect/>
          </a:stretch>
        </p:blipFill>
        <p:spPr>
          <a:xfrm>
            <a:off x="4184600" y="2915189"/>
            <a:ext cx="655724" cy="655724"/>
          </a:xfrm>
          <a:prstGeom prst="rect">
            <a:avLst/>
          </a:prstGeom>
          <a:noFill/>
          <a:ln>
            <a:noFill/>
          </a:ln>
        </p:spPr>
      </p:pic>
      <p:pic>
        <p:nvPicPr>
          <p:cNvPr id="92" name="Shape 92"/>
          <p:cNvPicPr preferRelativeResize="0"/>
          <p:nvPr/>
        </p:nvPicPr>
        <p:blipFill>
          <a:blip r:embed="rId6">
            <a:alphaModFix/>
          </a:blip>
          <a:stretch>
            <a:fillRect/>
          </a:stretch>
        </p:blipFill>
        <p:spPr>
          <a:xfrm>
            <a:off x="4960971" y="2881842"/>
            <a:ext cx="780549" cy="780549"/>
          </a:xfrm>
          <a:prstGeom prst="rect">
            <a:avLst/>
          </a:prstGeom>
          <a:noFill/>
          <a:ln>
            <a:noFill/>
          </a:ln>
        </p:spPr>
      </p:pic>
      <p:pic>
        <p:nvPicPr>
          <p:cNvPr id="93" name="Shape 93"/>
          <p:cNvPicPr preferRelativeResize="0"/>
          <p:nvPr/>
        </p:nvPicPr>
        <p:blipFill>
          <a:blip r:embed="rId7">
            <a:alphaModFix/>
          </a:blip>
          <a:stretch>
            <a:fillRect/>
          </a:stretch>
        </p:blipFill>
        <p:spPr>
          <a:xfrm>
            <a:off x="3275428" y="2955762"/>
            <a:ext cx="574598" cy="574598"/>
          </a:xfrm>
          <a:prstGeom prst="rect">
            <a:avLst/>
          </a:prstGeom>
          <a:noFill/>
          <a:ln>
            <a:noFill/>
          </a:ln>
        </p:spPr>
      </p:pic>
      <p:pic>
        <p:nvPicPr>
          <p:cNvPr id="94" name="Shape 94"/>
          <p:cNvPicPr preferRelativeResize="0"/>
          <p:nvPr/>
        </p:nvPicPr>
        <p:blipFill>
          <a:blip r:embed="rId8">
            <a:alphaModFix/>
          </a:blip>
          <a:stretch>
            <a:fillRect/>
          </a:stretch>
        </p:blipFill>
        <p:spPr>
          <a:xfrm>
            <a:off x="6575250" y="4610175"/>
            <a:ext cx="780550" cy="780550"/>
          </a:xfrm>
          <a:prstGeom prst="rect">
            <a:avLst/>
          </a:prstGeom>
          <a:noFill/>
          <a:ln>
            <a:noFill/>
          </a:ln>
        </p:spPr>
      </p:pic>
      <p:pic>
        <p:nvPicPr>
          <p:cNvPr id="95" name="Shape 95"/>
          <p:cNvPicPr preferRelativeResize="0"/>
          <p:nvPr/>
        </p:nvPicPr>
        <p:blipFill>
          <a:blip r:embed="rId8">
            <a:alphaModFix/>
          </a:blip>
          <a:stretch>
            <a:fillRect/>
          </a:stretch>
        </p:blipFill>
        <p:spPr>
          <a:xfrm>
            <a:off x="1281750" y="3516900"/>
            <a:ext cx="780550" cy="78055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5"/>
                                        </p:tgtEl>
                                      </p:cBhvr>
                                    </p:animEffect>
                                    <p:set>
                                      <p:cBhvr>
                                        <p:cTn dur="1" fill="hold">
                                          <p:stCondLst>
                                            <p:cond delay="1000"/>
                                          </p:stCondLst>
                                        </p:cTn>
                                        <p:tgtEl>
                                          <p:spTgt spid="8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7"/>
                                        </p:tgtEl>
                                      </p:cBhvr>
                                    </p:animEffect>
                                    <p:set>
                                      <p:cBhvr>
                                        <p:cTn dur="1" fill="hold">
                                          <p:stCondLst>
                                            <p:cond delay="1000"/>
                                          </p:stCondLst>
                                        </p:cTn>
                                        <p:tgtEl>
                                          <p:spTgt spid="8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8"/>
                                        </p:tgtEl>
                                      </p:cBhvr>
                                    </p:animEffect>
                                    <p:set>
                                      <p:cBhvr>
                                        <p:cTn dur="1" fill="hold">
                                          <p:stCondLst>
                                            <p:cond delay="1000"/>
                                          </p:stCondLst>
                                        </p:cTn>
                                        <p:tgtEl>
                                          <p:spTgt spid="8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89"/>
                                        </p:tgtEl>
                                      </p:cBhvr>
                                    </p:animEffect>
                                    <p:set>
                                      <p:cBhvr>
                                        <p:cTn dur="1" fill="hold">
                                          <p:stCondLst>
                                            <p:cond delay="1000"/>
                                          </p:stCondLst>
                                        </p:cTn>
                                        <p:tgtEl>
                                          <p:spTgt spid="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5"/>
                                        </p:tgtEl>
                                      </p:cBhvr>
                                    </p:animEffect>
                                    <p:set>
                                      <p:cBhvr>
                                        <p:cTn dur="1" fill="hold">
                                          <p:stCondLst>
                                            <p:cond delay="1000"/>
                                          </p:stCondLst>
                                        </p:cTn>
                                        <p:tgtEl>
                                          <p:spTgt spid="9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4"/>
                                        </p:tgtEl>
                                      </p:cBhvr>
                                    </p:animEffect>
                                    <p:set>
                                      <p:cBhvr>
                                        <p:cTn dur="1" fill="hold">
                                          <p:stCondLst>
                                            <p:cond delay="1000"/>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6"/>
                                        </p:tgtEl>
                                      </p:cBhvr>
                                    </p:animEffect>
                                    <p:set>
                                      <p:cBhvr>
                                        <p:cTn dur="1" fill="hold">
                                          <p:stCondLst>
                                            <p:cond delay="1000"/>
                                          </p:stCondLst>
                                        </p:cTn>
                                        <p:tgtEl>
                                          <p:spTgt spid="8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90"/>
                                        </p:tgtEl>
                                      </p:cBhvr>
                                    </p:animEffect>
                                    <p:set>
                                      <p:cBhvr>
                                        <p:cTn dur="1" fill="hold">
                                          <p:stCondLst>
                                            <p:cond delay="1000"/>
                                          </p:stCondLst>
                                        </p:cTn>
                                        <p:tgtEl>
                                          <p:spTgt spid="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57200" y="46045"/>
            <a:ext cx="8229600" cy="525600"/>
          </a:xfrm>
          <a:prstGeom prst="rect">
            <a:avLst/>
          </a:prstGeom>
        </p:spPr>
        <p:txBody>
          <a:bodyPr anchorCtr="0" anchor="b" bIns="91425" lIns="91425" rIns="91425" tIns="91425">
            <a:noAutofit/>
          </a:bodyPr>
          <a:lstStyle/>
          <a:p>
            <a:pPr lvl="0" rtl="0">
              <a:spcBef>
                <a:spcPts val="0"/>
              </a:spcBef>
              <a:buNone/>
            </a:pPr>
            <a:r>
              <a:rPr lang="it" sz="2400">
                <a:solidFill>
                  <a:srgbClr val="955251"/>
                </a:solidFill>
              </a:rPr>
              <a:t>Attività previste</a:t>
            </a:r>
          </a:p>
        </p:txBody>
      </p:sp>
      <p:sp>
        <p:nvSpPr>
          <p:cNvPr id="101" name="Shape 101"/>
          <p:cNvSpPr txBox="1"/>
          <p:nvPr>
            <p:ph idx="1" type="body"/>
          </p:nvPr>
        </p:nvSpPr>
        <p:spPr>
          <a:xfrm>
            <a:off x="457200" y="596950"/>
            <a:ext cx="8229600" cy="5030099"/>
          </a:xfrm>
          <a:prstGeom prst="rect">
            <a:avLst/>
          </a:prstGeom>
        </p:spPr>
        <p:txBody>
          <a:bodyPr anchorCtr="0" anchor="t" bIns="91425" lIns="91425" rIns="91425" tIns="91425">
            <a:noAutofit/>
          </a:bodyPr>
          <a:lstStyle/>
          <a:p>
            <a:pPr lvl="0" rtl="0">
              <a:spcBef>
                <a:spcPts val="0"/>
              </a:spcBef>
              <a:buNone/>
            </a:pPr>
            <a:r>
              <a:t/>
            </a:r>
            <a:endParaRPr sz="1800">
              <a:solidFill>
                <a:srgbClr val="955251"/>
              </a:solidFill>
            </a:endParaRPr>
          </a:p>
          <a:p>
            <a:pPr indent="-228600" lvl="0" marL="457200" rtl="0">
              <a:spcBef>
                <a:spcPts val="0"/>
              </a:spcBef>
              <a:buClr>
                <a:srgbClr val="955251"/>
              </a:buClr>
              <a:buSzPct val="100000"/>
            </a:pPr>
            <a:r>
              <a:rPr lang="it" sz="1800">
                <a:solidFill>
                  <a:srgbClr val="955251"/>
                </a:solidFill>
              </a:rPr>
              <a:t>Adattare Commissioner e Voter per l’utilizzo su un application server</a:t>
            </a:r>
          </a:p>
          <a:p>
            <a:pPr indent="-228600" lvl="0" marL="457200" rtl="0">
              <a:spcBef>
                <a:spcPts val="0"/>
              </a:spcBef>
              <a:buClr>
                <a:srgbClr val="955251"/>
              </a:buClr>
              <a:buSzPct val="100000"/>
            </a:pPr>
            <a:r>
              <a:rPr lang="it" sz="1800">
                <a:solidFill>
                  <a:srgbClr val="955251"/>
                </a:solidFill>
              </a:rPr>
              <a:t>Realizzazione sotto-sistema di log (multilevel). </a:t>
            </a:r>
          </a:p>
          <a:p>
            <a:pPr indent="-228600" lvl="0" marL="457200" rtl="0">
              <a:spcBef>
                <a:spcPts val="0"/>
              </a:spcBef>
              <a:buClr>
                <a:srgbClr val="955251"/>
              </a:buClr>
              <a:buSzPct val="100000"/>
            </a:pPr>
            <a:r>
              <a:rPr lang="it" sz="1800">
                <a:solidFill>
                  <a:srgbClr val="955251"/>
                </a:solidFill>
              </a:rPr>
              <a:t>Implementazione sistema configurazione dei processi server</a:t>
            </a:r>
          </a:p>
          <a:p>
            <a:pPr indent="-228600" lvl="0" marL="457200" rtl="0">
              <a:spcBef>
                <a:spcPts val="0"/>
              </a:spcBef>
              <a:buClr>
                <a:srgbClr val="955251"/>
              </a:buClr>
              <a:buSzPct val="100000"/>
            </a:pPr>
            <a:r>
              <a:rPr lang="it" sz="1800">
                <a:solidFill>
                  <a:srgbClr val="955251"/>
                </a:solidFill>
              </a:rPr>
              <a:t>L’interfaccia grafica Voter deve essere re-implementata completamente</a:t>
            </a:r>
          </a:p>
          <a:p>
            <a:pPr indent="-228600" lvl="0" marL="457200" rtl="0">
              <a:spcBef>
                <a:spcPts val="0"/>
              </a:spcBef>
              <a:buClr>
                <a:srgbClr val="955251"/>
              </a:buClr>
              <a:buSzPct val="100000"/>
            </a:pPr>
            <a:r>
              <a:rPr lang="it" sz="1800">
                <a:solidFill>
                  <a:srgbClr val="955251"/>
                </a:solidFill>
              </a:rPr>
              <a:t>L’interfaccia grafica Commissioner delle elezioni deve essere riscritta</a:t>
            </a:r>
          </a:p>
          <a:p>
            <a:pPr indent="-228600" lvl="1" marL="914400" marR="0" rtl="0" algn="l">
              <a:lnSpc>
                <a:spcPct val="100000"/>
              </a:lnSpc>
              <a:spcBef>
                <a:spcPts val="480"/>
              </a:spcBef>
              <a:spcAft>
                <a:spcPts val="0"/>
              </a:spcAft>
              <a:buClr>
                <a:srgbClr val="955251"/>
              </a:buClr>
              <a:buSzPct val="100000"/>
              <a:buFont typeface="Arial"/>
            </a:pPr>
            <a:r>
              <a:rPr lang="it" sz="1800">
                <a:solidFill>
                  <a:srgbClr val="955251"/>
                </a:solidFill>
              </a:rPr>
              <a:t>creazione scheda di voto</a:t>
            </a:r>
          </a:p>
          <a:p>
            <a:pPr indent="-228600" lvl="1" marL="914400" marR="0" rtl="0" algn="l">
              <a:lnSpc>
                <a:spcPct val="100000"/>
              </a:lnSpc>
              <a:spcBef>
                <a:spcPts val="480"/>
              </a:spcBef>
              <a:spcAft>
                <a:spcPts val="0"/>
              </a:spcAft>
              <a:buClr>
                <a:srgbClr val="955251"/>
              </a:buClr>
              <a:buSzPct val="100000"/>
              <a:buFont typeface="Arial"/>
            </a:pPr>
            <a:r>
              <a:rPr lang="it" sz="1800">
                <a:solidFill>
                  <a:srgbClr val="955251"/>
                </a:solidFill>
              </a:rPr>
              <a:t>generazione report </a:t>
            </a:r>
          </a:p>
          <a:p>
            <a:pPr indent="-228600" lvl="1" marL="914400" marR="0" rtl="0" algn="l">
              <a:lnSpc>
                <a:spcPct val="100000"/>
              </a:lnSpc>
              <a:spcBef>
                <a:spcPts val="480"/>
              </a:spcBef>
              <a:spcAft>
                <a:spcPts val="0"/>
              </a:spcAft>
              <a:buClr>
                <a:srgbClr val="955251"/>
              </a:buClr>
              <a:buSzPct val="100000"/>
              <a:buFont typeface="Arial"/>
            </a:pPr>
            <a:r>
              <a:rPr lang="it" sz="1800">
                <a:solidFill>
                  <a:srgbClr val="955251"/>
                </a:solidFill>
              </a:rPr>
              <a:t>generazione informazioni (anche crittografiche) per la nuova elezione</a:t>
            </a:r>
          </a:p>
          <a:p>
            <a:pPr indent="-228600" lvl="0" marL="457200" marR="0" rtl="0" algn="l">
              <a:lnSpc>
                <a:spcPct val="100000"/>
              </a:lnSpc>
              <a:spcBef>
                <a:spcPts val="480"/>
              </a:spcBef>
              <a:spcAft>
                <a:spcPts val="0"/>
              </a:spcAft>
              <a:buClr>
                <a:srgbClr val="955251"/>
              </a:buClr>
              <a:buSzPct val="100000"/>
            </a:pPr>
            <a:r>
              <a:rPr lang="it" sz="1800">
                <a:solidFill>
                  <a:srgbClr val="955251"/>
                </a:solidFill>
              </a:rPr>
              <a:t>Integrazione con AAI</a:t>
            </a:r>
          </a:p>
          <a:p>
            <a:pPr indent="-228600" lvl="0" marL="457200" marR="0" rtl="0" algn="l">
              <a:lnSpc>
                <a:spcPct val="100000"/>
              </a:lnSpc>
              <a:spcBef>
                <a:spcPts val="480"/>
              </a:spcBef>
              <a:spcAft>
                <a:spcPts val="0"/>
              </a:spcAft>
              <a:buClr>
                <a:srgbClr val="955251"/>
              </a:buClr>
              <a:buSzPct val="100000"/>
            </a:pPr>
            <a:r>
              <a:rPr lang="it" sz="1800">
                <a:solidFill>
                  <a:srgbClr val="955251"/>
                </a:solidFill>
              </a:rPr>
              <a:t>Raccolta ulteriori requisiti</a:t>
            </a:r>
          </a:p>
          <a:p>
            <a:pPr indent="-228600" lvl="0" marL="457200" marR="0" rtl="0" algn="l">
              <a:lnSpc>
                <a:spcPct val="100000"/>
              </a:lnSpc>
              <a:spcBef>
                <a:spcPts val="480"/>
              </a:spcBef>
              <a:spcAft>
                <a:spcPts val="0"/>
              </a:spcAft>
              <a:buClr>
                <a:srgbClr val="955251"/>
              </a:buClr>
              <a:buSzPct val="100000"/>
            </a:pPr>
            <a:r>
              <a:rPr lang="it" sz="1800">
                <a:solidFill>
                  <a:srgbClr val="955251"/>
                </a:solidFill>
              </a:rPr>
              <a:t>Design (perlomeno preliminare)</a:t>
            </a:r>
          </a:p>
          <a:p>
            <a:pPr indent="-228600" lvl="0" marL="457200" marR="0" rtl="0" algn="l">
              <a:lnSpc>
                <a:spcPct val="100000"/>
              </a:lnSpc>
              <a:spcBef>
                <a:spcPts val="480"/>
              </a:spcBef>
              <a:spcAft>
                <a:spcPts val="0"/>
              </a:spcAft>
              <a:buClr>
                <a:srgbClr val="955251"/>
              </a:buClr>
              <a:buSzPct val="100000"/>
            </a:pPr>
            <a:r>
              <a:rPr lang="it" sz="1800">
                <a:solidFill>
                  <a:srgbClr val="955251"/>
                </a:solidFill>
              </a:rPr>
              <a:t>Test</a:t>
            </a:r>
          </a:p>
          <a:p>
            <a:pPr indent="-228600" lvl="0" marL="457200" rtl="0">
              <a:spcBef>
                <a:spcPts val="480"/>
              </a:spcBef>
              <a:buClr>
                <a:srgbClr val="955251"/>
              </a:buClr>
              <a:buSzPct val="100000"/>
            </a:pPr>
            <a:r>
              <a:rPr lang="it" sz="1800">
                <a:solidFill>
                  <a:srgbClr val="955251"/>
                </a:solidFill>
              </a:rPr>
              <a:t>Schema di deployment da definire</a:t>
            </a:r>
          </a:p>
        </p:txBody>
      </p:sp>
      <p:sp>
        <p:nvSpPr>
          <p:cNvPr id="102" name="Shape 102"/>
          <p:cNvSpPr txBox="1"/>
          <p:nvPr>
            <p:ph idx="12" type="sldNum"/>
          </p:nvPr>
        </p:nvSpPr>
        <p:spPr>
          <a:xfrm>
            <a:off x="8556791" y="5277612"/>
            <a:ext cx="548699" cy="437099"/>
          </a:xfrm>
          <a:prstGeom prst="rect">
            <a:avLst/>
          </a:prstGeom>
        </p:spPr>
        <p:txBody>
          <a:bodyPr anchorCtr="0" anchor="ctr" bIns="91425" lIns="91425" rIns="91425" tIns="91425">
            <a:noAutofit/>
          </a:bodyPr>
          <a:lstStyle/>
          <a:p>
            <a:pPr>
              <a:spcBef>
                <a:spcPts val="0"/>
              </a:spcBef>
              <a:buNone/>
            </a:pPr>
            <a:fld id="{00000000-1234-1234-1234-123412341234}" type="slidenum">
              <a:rPr lang="it">
                <a:solidFill>
                  <a:srgbClr val="955251"/>
                </a:solidFill>
              </a:rPr>
              <a:t>‹#›</a:t>
            </a:fld>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46045"/>
            <a:ext cx="8229600" cy="525600"/>
          </a:xfrm>
          <a:prstGeom prst="rect">
            <a:avLst/>
          </a:prstGeom>
        </p:spPr>
        <p:txBody>
          <a:bodyPr anchorCtr="0" anchor="b" bIns="91425" lIns="91425" rIns="91425" tIns="91425">
            <a:noAutofit/>
          </a:bodyPr>
          <a:lstStyle/>
          <a:p>
            <a:pPr lvl="0" rtl="0">
              <a:spcBef>
                <a:spcPts val="0"/>
              </a:spcBef>
              <a:buNone/>
            </a:pPr>
            <a:r>
              <a:rPr lang="it" sz="2400">
                <a:solidFill>
                  <a:srgbClr val="955251"/>
                </a:solidFill>
              </a:rPr>
              <a:t>Attività svolte</a:t>
            </a:r>
          </a:p>
        </p:txBody>
      </p:sp>
      <p:sp>
        <p:nvSpPr>
          <p:cNvPr id="108" name="Shape 108"/>
          <p:cNvSpPr txBox="1"/>
          <p:nvPr>
            <p:ph idx="1" type="body"/>
          </p:nvPr>
        </p:nvSpPr>
        <p:spPr>
          <a:xfrm>
            <a:off x="457200" y="596950"/>
            <a:ext cx="8229600" cy="5030099"/>
          </a:xfrm>
          <a:prstGeom prst="rect">
            <a:avLst/>
          </a:prstGeom>
        </p:spPr>
        <p:txBody>
          <a:bodyPr anchorCtr="0" anchor="t" bIns="91425" lIns="91425" rIns="91425" tIns="91425">
            <a:noAutofit/>
          </a:bodyPr>
          <a:lstStyle/>
          <a:p>
            <a:pPr lvl="0" rtl="0">
              <a:spcBef>
                <a:spcPts val="0"/>
              </a:spcBef>
              <a:buNone/>
            </a:pPr>
            <a:r>
              <a:t/>
            </a:r>
            <a:endParaRPr sz="1800">
              <a:solidFill>
                <a:srgbClr val="955251"/>
              </a:solidFill>
            </a:endParaRPr>
          </a:p>
          <a:p>
            <a:pPr indent="-228600" lvl="0" marL="457200" rtl="0">
              <a:spcBef>
                <a:spcPts val="0"/>
              </a:spcBef>
              <a:buClr>
                <a:srgbClr val="955251"/>
              </a:buClr>
              <a:buSzPct val="100000"/>
            </a:pPr>
            <a:r>
              <a:rPr lang="it" sz="1800">
                <a:solidFill>
                  <a:srgbClr val="955251"/>
                </a:solidFill>
              </a:rPr>
              <a:t>Sottosistema di configurazione</a:t>
            </a:r>
          </a:p>
          <a:p>
            <a:pPr indent="-228600" lvl="0" marL="457200" rtl="0">
              <a:spcBef>
                <a:spcPts val="0"/>
              </a:spcBef>
              <a:buClr>
                <a:srgbClr val="955251"/>
              </a:buClr>
              <a:buSzPct val="100000"/>
            </a:pPr>
            <a:r>
              <a:rPr lang="it" sz="1800">
                <a:solidFill>
                  <a:srgbClr val="955251"/>
                </a:solidFill>
              </a:rPr>
              <a:t>Rielaborazione schema di dominio</a:t>
            </a:r>
          </a:p>
          <a:p>
            <a:pPr indent="-228600" lvl="1" marL="914400" rtl="0">
              <a:spcBef>
                <a:spcPts val="0"/>
              </a:spcBef>
              <a:buClr>
                <a:srgbClr val="955251"/>
              </a:buClr>
              <a:buSzPct val="100000"/>
            </a:pPr>
            <a:r>
              <a:rPr lang="it" sz="1800">
                <a:solidFill>
                  <a:srgbClr val="955251"/>
                </a:solidFill>
              </a:rPr>
              <a:t>ERD</a:t>
            </a:r>
          </a:p>
          <a:p>
            <a:pPr indent="-228600" lvl="1" marL="914400" rtl="0">
              <a:spcBef>
                <a:spcPts val="0"/>
              </a:spcBef>
              <a:buClr>
                <a:srgbClr val="955251"/>
              </a:buClr>
              <a:buSzPct val="100000"/>
            </a:pPr>
            <a:r>
              <a:rPr lang="it" sz="1800">
                <a:solidFill>
                  <a:srgbClr val="955251"/>
                </a:solidFill>
              </a:rPr>
              <a:t>Script creazione DB</a:t>
            </a:r>
          </a:p>
          <a:p>
            <a:pPr indent="-228600" lvl="0" marL="457200" rtl="0">
              <a:spcBef>
                <a:spcPts val="0"/>
              </a:spcBef>
              <a:buClr>
                <a:srgbClr val="955251"/>
              </a:buClr>
              <a:buSzPct val="100000"/>
            </a:pPr>
            <a:r>
              <a:rPr lang="it" sz="1800">
                <a:solidFill>
                  <a:srgbClr val="955251"/>
                </a:solidFill>
              </a:rPr>
              <a:t>Code refactoring (Distributor):</a:t>
            </a:r>
          </a:p>
          <a:p>
            <a:pPr indent="-228600" lvl="1" marL="914400" rtl="0">
              <a:spcBef>
                <a:spcPts val="0"/>
              </a:spcBef>
              <a:buClr>
                <a:srgbClr val="955251"/>
              </a:buClr>
              <a:buSzPct val="100000"/>
            </a:pPr>
            <a:r>
              <a:rPr lang="it" sz="1800">
                <a:solidFill>
                  <a:srgbClr val="955251"/>
                </a:solidFill>
              </a:rPr>
              <a:t>introduzione coding pattern per accesso ai data set (DAO)</a:t>
            </a:r>
          </a:p>
          <a:p>
            <a:pPr indent="-228600" lvl="1" marL="914400" rtl="0">
              <a:spcBef>
                <a:spcPts val="0"/>
              </a:spcBef>
              <a:buClr>
                <a:srgbClr val="955251"/>
              </a:buClr>
              <a:buSzPct val="100000"/>
            </a:pPr>
            <a:r>
              <a:rPr lang="it" sz="1800">
                <a:solidFill>
                  <a:srgbClr val="955251"/>
                </a:solidFill>
              </a:rPr>
              <a:t>rielaborazione delle classi TO</a:t>
            </a:r>
          </a:p>
          <a:p>
            <a:pPr indent="-228600" lvl="0" marL="457200" rtl="0">
              <a:spcBef>
                <a:spcPts val="0"/>
              </a:spcBef>
              <a:buClr>
                <a:srgbClr val="955251"/>
              </a:buClr>
              <a:buSzPct val="100000"/>
            </a:pPr>
            <a:r>
              <a:rPr lang="it" sz="1800">
                <a:solidFill>
                  <a:srgbClr val="955251"/>
                </a:solidFill>
              </a:rPr>
              <a:t>Design</a:t>
            </a:r>
          </a:p>
          <a:p>
            <a:pPr indent="-228600" lvl="1" marL="914400" rtl="0">
              <a:spcBef>
                <a:spcPts val="0"/>
              </a:spcBef>
              <a:buClr>
                <a:srgbClr val="955251"/>
              </a:buClr>
              <a:buSzPct val="100000"/>
            </a:pPr>
            <a:r>
              <a:rPr lang="it" sz="1800">
                <a:solidFill>
                  <a:srgbClr val="955251"/>
                </a:solidFill>
              </a:rPr>
              <a:t>Stesura documento analisi dei requisiti (in corso)</a:t>
            </a:r>
          </a:p>
          <a:p>
            <a:pPr indent="-228600" lvl="1" marL="914400" rtl="0">
              <a:spcBef>
                <a:spcPts val="0"/>
              </a:spcBef>
              <a:buClr>
                <a:srgbClr val="955251"/>
              </a:buClr>
              <a:buSzPct val="100000"/>
            </a:pPr>
            <a:r>
              <a:rPr lang="it" sz="1800">
                <a:solidFill>
                  <a:srgbClr val="955251"/>
                </a:solidFill>
              </a:rPr>
              <a:t>Definizione casi d’uso principali</a:t>
            </a:r>
          </a:p>
          <a:p>
            <a:pPr indent="-228600" lvl="0" marL="457200" rtl="0">
              <a:spcBef>
                <a:spcPts val="0"/>
              </a:spcBef>
              <a:buClr>
                <a:srgbClr val="955251"/>
              </a:buClr>
              <a:buSzPct val="100000"/>
            </a:pPr>
            <a:r>
              <a:rPr lang="it" sz="1800">
                <a:solidFill>
                  <a:srgbClr val="955251"/>
                </a:solidFill>
              </a:rPr>
              <a:t>Maven</a:t>
            </a:r>
          </a:p>
          <a:p>
            <a:pPr indent="-228600" lvl="0" marL="457200" rtl="0">
              <a:spcBef>
                <a:spcPts val="0"/>
              </a:spcBef>
              <a:buClr>
                <a:srgbClr val="955251"/>
              </a:buClr>
              <a:buSzPct val="100000"/>
            </a:pPr>
            <a:r>
              <a:rPr lang="it" sz="1800">
                <a:solidFill>
                  <a:srgbClr val="955251"/>
                </a:solidFill>
              </a:rPr>
              <a:t>Git</a:t>
            </a:r>
          </a:p>
          <a:p>
            <a:pPr lvl="0" rtl="0">
              <a:spcBef>
                <a:spcPts val="0"/>
              </a:spcBef>
              <a:buNone/>
            </a:pPr>
            <a:r>
              <a:t/>
            </a:r>
            <a:endParaRPr sz="1800">
              <a:solidFill>
                <a:srgbClr val="955251"/>
              </a:solidFill>
            </a:endParaRPr>
          </a:p>
          <a:p>
            <a:pPr lvl="0" marR="0" rtl="0" algn="l">
              <a:lnSpc>
                <a:spcPct val="100000"/>
              </a:lnSpc>
              <a:spcBef>
                <a:spcPts val="480"/>
              </a:spcBef>
              <a:spcAft>
                <a:spcPts val="0"/>
              </a:spcAft>
              <a:buNone/>
            </a:pPr>
            <a:r>
              <a:t/>
            </a:r>
            <a:endParaRPr sz="1800">
              <a:solidFill>
                <a:srgbClr val="955251"/>
              </a:solidFill>
            </a:endParaRPr>
          </a:p>
          <a:p>
            <a:pPr lvl="0" marR="0" rtl="0" algn="l">
              <a:lnSpc>
                <a:spcPct val="100000"/>
              </a:lnSpc>
              <a:spcBef>
                <a:spcPts val="480"/>
              </a:spcBef>
              <a:spcAft>
                <a:spcPts val="0"/>
              </a:spcAft>
              <a:buNone/>
            </a:pPr>
            <a:r>
              <a:t/>
            </a:r>
            <a:endParaRPr sz="1800">
              <a:solidFill>
                <a:srgbClr val="955251"/>
              </a:solidFill>
            </a:endParaRPr>
          </a:p>
          <a:p>
            <a:pPr indent="0" lvl="0" marL="0" marR="0" rtl="0" algn="l">
              <a:lnSpc>
                <a:spcPct val="100000"/>
              </a:lnSpc>
              <a:spcBef>
                <a:spcPts val="480"/>
              </a:spcBef>
              <a:spcAft>
                <a:spcPts val="0"/>
              </a:spcAft>
              <a:buNone/>
            </a:pPr>
            <a:r>
              <a:t/>
            </a:r>
            <a:endParaRPr sz="1800">
              <a:solidFill>
                <a:srgbClr val="955251"/>
              </a:solidFill>
            </a:endParaRPr>
          </a:p>
        </p:txBody>
      </p:sp>
      <p:sp>
        <p:nvSpPr>
          <p:cNvPr id="109" name="Shape 109"/>
          <p:cNvSpPr txBox="1"/>
          <p:nvPr>
            <p:ph idx="12" type="sldNum"/>
          </p:nvPr>
        </p:nvSpPr>
        <p:spPr>
          <a:xfrm>
            <a:off x="8556791" y="5277612"/>
            <a:ext cx="548699" cy="437099"/>
          </a:xfrm>
          <a:prstGeom prst="rect">
            <a:avLst/>
          </a:prstGeom>
        </p:spPr>
        <p:txBody>
          <a:bodyPr anchorCtr="0" anchor="ctr" bIns="91425" lIns="91425" rIns="91425" tIns="91425">
            <a:noAutofit/>
          </a:bodyPr>
          <a:lstStyle/>
          <a:p>
            <a:pPr lvl="0" rtl="0">
              <a:spcBef>
                <a:spcPts val="0"/>
              </a:spcBef>
              <a:buNone/>
            </a:pPr>
            <a:fld id="{00000000-1234-1234-1234-123412341234}" type="slidenum">
              <a:rPr lang="it">
                <a:solidFill>
                  <a:srgbClr val="955251"/>
                </a:solidFill>
              </a:rPr>
              <a:t>‹#›</a:t>
            </a:fld>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46045"/>
            <a:ext cx="8229600" cy="525600"/>
          </a:xfrm>
          <a:prstGeom prst="rect">
            <a:avLst/>
          </a:prstGeom>
        </p:spPr>
        <p:txBody>
          <a:bodyPr anchorCtr="0" anchor="b" bIns="91425" lIns="91425" rIns="91425" tIns="91425">
            <a:noAutofit/>
          </a:bodyPr>
          <a:lstStyle/>
          <a:p>
            <a:pPr lvl="0" rtl="0">
              <a:spcBef>
                <a:spcPts val="0"/>
              </a:spcBef>
              <a:buNone/>
            </a:pPr>
            <a:r>
              <a:rPr lang="it" sz="2400">
                <a:solidFill>
                  <a:srgbClr val="955251"/>
                </a:solidFill>
              </a:rPr>
              <a:t>Prossimi passi</a:t>
            </a:r>
          </a:p>
        </p:txBody>
      </p:sp>
      <p:sp>
        <p:nvSpPr>
          <p:cNvPr id="115" name="Shape 115"/>
          <p:cNvSpPr txBox="1"/>
          <p:nvPr>
            <p:ph idx="1" type="body"/>
          </p:nvPr>
        </p:nvSpPr>
        <p:spPr>
          <a:xfrm>
            <a:off x="457200" y="596950"/>
            <a:ext cx="8229600" cy="5030099"/>
          </a:xfrm>
          <a:prstGeom prst="rect">
            <a:avLst/>
          </a:prstGeom>
        </p:spPr>
        <p:txBody>
          <a:bodyPr anchorCtr="0" anchor="t" bIns="91425" lIns="91425" rIns="91425" tIns="91425">
            <a:noAutofit/>
          </a:bodyPr>
          <a:lstStyle/>
          <a:p>
            <a:pPr lvl="0" rtl="0">
              <a:spcBef>
                <a:spcPts val="0"/>
              </a:spcBef>
              <a:buNone/>
            </a:pPr>
            <a:r>
              <a:t/>
            </a:r>
            <a:endParaRPr sz="1800">
              <a:solidFill>
                <a:srgbClr val="955251"/>
              </a:solidFill>
            </a:endParaRPr>
          </a:p>
          <a:p>
            <a:pPr indent="-228600" lvl="0" marL="457200" rtl="0">
              <a:spcBef>
                <a:spcPts val="0"/>
              </a:spcBef>
              <a:buClr>
                <a:srgbClr val="955251"/>
              </a:buClr>
              <a:buSzPct val="100000"/>
            </a:pPr>
            <a:r>
              <a:rPr lang="it" sz="1800">
                <a:solidFill>
                  <a:srgbClr val="955251"/>
                </a:solidFill>
              </a:rPr>
              <a:t>Concludere il refactoring del codice su restanti server</a:t>
            </a:r>
          </a:p>
          <a:p>
            <a:pPr indent="-228600" lvl="0" marL="457200" marR="0" rtl="0" algn="l">
              <a:lnSpc>
                <a:spcPct val="100000"/>
              </a:lnSpc>
              <a:spcBef>
                <a:spcPts val="600"/>
              </a:spcBef>
              <a:spcAft>
                <a:spcPts val="0"/>
              </a:spcAft>
              <a:buClr>
                <a:srgbClr val="955251"/>
              </a:buClr>
              <a:buSzPct val="100000"/>
              <a:buFont typeface="Arial"/>
            </a:pPr>
            <a:r>
              <a:rPr lang="it" sz="1800">
                <a:solidFill>
                  <a:srgbClr val="955251"/>
                </a:solidFill>
              </a:rPr>
              <a:t>Completare requisiti con interviste a stakeholder specifici</a:t>
            </a:r>
          </a:p>
          <a:p>
            <a:pPr indent="-228600" lvl="0" marL="457200" rtl="0">
              <a:spcBef>
                <a:spcPts val="0"/>
              </a:spcBef>
              <a:buClr>
                <a:srgbClr val="955251"/>
              </a:buClr>
              <a:buSzPct val="100000"/>
            </a:pPr>
            <a:r>
              <a:rPr lang="it" sz="1800">
                <a:solidFill>
                  <a:srgbClr val="955251"/>
                </a:solidFill>
              </a:rPr>
              <a:t>Completare design ed elaborare casi d’uso</a:t>
            </a:r>
          </a:p>
          <a:p>
            <a:pPr indent="-228600" lvl="0" marL="457200" marR="0" rtl="0" algn="l">
              <a:lnSpc>
                <a:spcPct val="100000"/>
              </a:lnSpc>
              <a:spcBef>
                <a:spcPts val="480"/>
              </a:spcBef>
              <a:spcAft>
                <a:spcPts val="0"/>
              </a:spcAft>
              <a:buClr>
                <a:srgbClr val="955251"/>
              </a:buClr>
              <a:buSzPct val="100000"/>
            </a:pPr>
            <a:r>
              <a:rPr lang="it" sz="1800">
                <a:solidFill>
                  <a:srgbClr val="955251"/>
                </a:solidFill>
              </a:rPr>
              <a:t>Avviare percorso per l’integrazione con AAI/GODiVA</a:t>
            </a:r>
          </a:p>
          <a:p>
            <a:pPr indent="-228600" lvl="0" marL="457200" marR="0" rtl="0" algn="l">
              <a:lnSpc>
                <a:spcPct val="100000"/>
              </a:lnSpc>
              <a:spcBef>
                <a:spcPts val="480"/>
              </a:spcBef>
              <a:spcAft>
                <a:spcPts val="0"/>
              </a:spcAft>
              <a:buClr>
                <a:srgbClr val="955251"/>
              </a:buClr>
              <a:buSzPct val="100000"/>
            </a:pPr>
            <a:r>
              <a:rPr lang="it" sz="1800">
                <a:solidFill>
                  <a:srgbClr val="955251"/>
                </a:solidFill>
              </a:rPr>
              <a:t>Realizzazione interfaccia amministrativa</a:t>
            </a:r>
          </a:p>
          <a:p>
            <a:pPr indent="-228600" lvl="0" marL="457200" marR="0" rtl="0" algn="l">
              <a:lnSpc>
                <a:spcPct val="100000"/>
              </a:lnSpc>
              <a:spcBef>
                <a:spcPts val="480"/>
              </a:spcBef>
              <a:spcAft>
                <a:spcPts val="0"/>
              </a:spcAft>
              <a:buClr>
                <a:srgbClr val="955251"/>
              </a:buClr>
              <a:buSzPct val="100000"/>
            </a:pPr>
            <a:r>
              <a:rPr lang="it" sz="1800">
                <a:solidFill>
                  <a:srgbClr val="955251"/>
                </a:solidFill>
              </a:rPr>
              <a:t>Ricerca collaborazioni per la definizione dello schema di deployment </a:t>
            </a:r>
          </a:p>
          <a:p>
            <a:pPr lvl="0" marR="0" rtl="0" algn="l">
              <a:lnSpc>
                <a:spcPct val="100000"/>
              </a:lnSpc>
              <a:spcBef>
                <a:spcPts val="480"/>
              </a:spcBef>
              <a:spcAft>
                <a:spcPts val="0"/>
              </a:spcAft>
              <a:buNone/>
            </a:pPr>
            <a:r>
              <a:t/>
            </a:r>
            <a:endParaRPr sz="1800">
              <a:solidFill>
                <a:srgbClr val="955251"/>
              </a:solidFill>
            </a:endParaRPr>
          </a:p>
          <a:p>
            <a:pPr lvl="0" rtl="0">
              <a:spcBef>
                <a:spcPts val="0"/>
              </a:spcBef>
              <a:buNone/>
            </a:pPr>
            <a:r>
              <a:t/>
            </a:r>
            <a:endParaRPr sz="1800">
              <a:solidFill>
                <a:srgbClr val="955251"/>
              </a:solidFill>
            </a:endParaRPr>
          </a:p>
        </p:txBody>
      </p:sp>
      <p:sp>
        <p:nvSpPr>
          <p:cNvPr id="116" name="Shape 116"/>
          <p:cNvSpPr txBox="1"/>
          <p:nvPr>
            <p:ph idx="12" type="sldNum"/>
          </p:nvPr>
        </p:nvSpPr>
        <p:spPr>
          <a:xfrm>
            <a:off x="8556791" y="5277612"/>
            <a:ext cx="548699" cy="437099"/>
          </a:xfrm>
          <a:prstGeom prst="rect">
            <a:avLst/>
          </a:prstGeom>
        </p:spPr>
        <p:txBody>
          <a:bodyPr anchorCtr="0" anchor="ctr" bIns="91425" lIns="91425" rIns="91425" tIns="91425">
            <a:noAutofit/>
          </a:bodyPr>
          <a:lstStyle/>
          <a:p>
            <a:pPr lvl="0" rtl="0">
              <a:spcBef>
                <a:spcPts val="0"/>
              </a:spcBef>
              <a:buNone/>
            </a:pPr>
            <a:fld id="{00000000-1234-1234-1234-123412341234}" type="slidenum">
              <a:rPr lang="it">
                <a:solidFill>
                  <a:srgbClr val="955251"/>
                </a:solidFill>
              </a:rPr>
              <a:t>‹#›</a:t>
            </a:fld>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