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58" r:id="rId3"/>
    <p:sldId id="259" r:id="rId4"/>
    <p:sldId id="260" r:id="rId5"/>
    <p:sldId id="261" r:id="rId6"/>
    <p:sldId id="262" r:id="rId7"/>
    <p:sldId id="263" r:id="rId8"/>
    <p:sldId id="265" r:id="rId9"/>
    <p:sldId id="266" r:id="rId10"/>
    <p:sldId id="264" r:id="rId11"/>
    <p:sldId id="267" r:id="rId1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184" y="-24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 Id="rId2"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83642E-1F97-43F4-B3AE-F4171397BAA1}" type="datetimeFigureOut">
              <a:rPr lang="it-IT" smtClean="0"/>
              <a:t>12/12/15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2FF7AF-02D6-4C30-B07F-74CB93FDA5AA}" type="slidenum">
              <a:rPr lang="it-IT" smtClean="0"/>
              <a:t>‹n.›</a:t>
            </a:fld>
            <a:endParaRPr lang="it-IT"/>
          </a:p>
        </p:txBody>
      </p:sp>
    </p:spTree>
    <p:extLst>
      <p:ext uri="{BB962C8B-B14F-4D97-AF65-F5344CB8AC3E}">
        <p14:creationId xmlns:p14="http://schemas.microsoft.com/office/powerpoint/2010/main" val="659402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In general the observable are the current, the transverse profile of the beam and the </a:t>
            </a:r>
            <a:r>
              <a:rPr lang="en-GB" dirty="0" err="1" smtClean="0"/>
              <a:t>emittance</a:t>
            </a:r>
            <a:r>
              <a:rPr lang="en-GB" dirty="0" smtClean="0"/>
              <a:t>. </a:t>
            </a:r>
            <a:r>
              <a:rPr lang="en-GB" sz="1200" kern="1200" dirty="0" smtClean="0">
                <a:solidFill>
                  <a:schemeClr val="tx1"/>
                </a:solidFill>
                <a:effectLst/>
                <a:latin typeface="+mn-lt"/>
                <a:ea typeface="+mn-ea"/>
                <a:cs typeface="+mn-cs"/>
              </a:rPr>
              <a:t>With stable beam, where, the intensity of the beam is relatively high (10</a:t>
            </a:r>
            <a:r>
              <a:rPr lang="en-GB" sz="1200" kern="1200" baseline="30000" dirty="0" smtClean="0">
                <a:solidFill>
                  <a:schemeClr val="tx1"/>
                </a:solidFill>
                <a:effectLst/>
                <a:latin typeface="+mn-lt"/>
                <a:ea typeface="+mn-ea"/>
                <a:cs typeface="+mn-cs"/>
              </a:rPr>
              <a:t>7</a:t>
            </a:r>
            <a:r>
              <a:rPr lang="en-GB" sz="1200" kern="1200" dirty="0" smtClean="0">
                <a:solidFill>
                  <a:schemeClr val="tx1"/>
                </a:solidFill>
                <a:effectLst/>
                <a:latin typeface="+mn-lt"/>
                <a:ea typeface="+mn-ea"/>
                <a:cs typeface="+mn-cs"/>
              </a:rPr>
              <a:t>-10</a:t>
            </a:r>
            <a:r>
              <a:rPr lang="en-GB" sz="1200" kern="1200" baseline="30000" dirty="0" smtClean="0">
                <a:solidFill>
                  <a:schemeClr val="tx1"/>
                </a:solidFill>
                <a:effectLst/>
                <a:latin typeface="+mn-lt"/>
                <a:ea typeface="+mn-ea"/>
                <a:cs typeface="+mn-cs"/>
              </a:rPr>
              <a:t>9</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pps</a:t>
            </a:r>
            <a:r>
              <a:rPr lang="en-GB" sz="1200" kern="1200" dirty="0" smtClean="0">
                <a:solidFill>
                  <a:schemeClr val="tx1"/>
                </a:solidFill>
                <a:effectLst/>
                <a:latin typeface="+mn-lt"/>
                <a:ea typeface="+mn-ea"/>
                <a:cs typeface="+mn-cs"/>
              </a:rPr>
              <a:t>) is quite simple to measure such observable, i.e. to current measurement it is possible to use a common </a:t>
            </a:r>
            <a:r>
              <a:rPr lang="en-GB" sz="1200" kern="1200" dirty="0" err="1" smtClean="0">
                <a:solidFill>
                  <a:schemeClr val="tx1"/>
                </a:solidFill>
                <a:effectLst/>
                <a:latin typeface="+mn-lt"/>
                <a:ea typeface="+mn-ea"/>
                <a:cs typeface="+mn-cs"/>
              </a:rPr>
              <a:t>farady</a:t>
            </a:r>
            <a:r>
              <a:rPr lang="en-GB" sz="1200" kern="1200" dirty="0" smtClean="0">
                <a:solidFill>
                  <a:schemeClr val="tx1"/>
                </a:solidFill>
                <a:effectLst/>
                <a:latin typeface="+mn-lt"/>
                <a:ea typeface="+mn-ea"/>
                <a:cs typeface="+mn-cs"/>
              </a:rPr>
              <a:t> cup, more in genera, it is possible to measure such observable using commercial instruments. </a:t>
            </a:r>
            <a:endParaRPr lang="it-IT"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it-IT" dirty="0" smtClean="0"/>
          </a:p>
          <a:p>
            <a:endParaRPr lang="it-IT" dirty="0"/>
          </a:p>
        </p:txBody>
      </p:sp>
      <p:sp>
        <p:nvSpPr>
          <p:cNvPr id="4" name="Segnaposto numero diapositiva 3"/>
          <p:cNvSpPr>
            <a:spLocks noGrp="1"/>
          </p:cNvSpPr>
          <p:nvPr>
            <p:ph type="sldNum" sz="quarter" idx="10"/>
          </p:nvPr>
        </p:nvSpPr>
        <p:spPr/>
        <p:txBody>
          <a:bodyPr/>
          <a:lstStyle/>
          <a:p>
            <a:fld id="{855FD3FF-E0ED-3B47-A75D-6FB5DD9856F9}" type="slidenum">
              <a:rPr lang="it-IT" smtClean="0">
                <a:solidFill>
                  <a:prstClr val="black"/>
                </a:solidFill>
              </a:rPr>
              <a:pPr/>
              <a:t>2</a:t>
            </a:fld>
            <a:endParaRPr lang="it-IT">
              <a:solidFill>
                <a:prstClr val="black"/>
              </a:solidFill>
            </a:endParaRPr>
          </a:p>
        </p:txBody>
      </p:sp>
    </p:spTree>
    <p:extLst>
      <p:ext uri="{BB962C8B-B14F-4D97-AF65-F5344CB8AC3E}">
        <p14:creationId xmlns:p14="http://schemas.microsoft.com/office/powerpoint/2010/main" val="2418959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85A78B3-9A3A-4314-AD2F-E3BD23DD360A}" type="slidenum">
              <a:rPr lang="en-US" altLang="it-IT" sz="1200"/>
              <a:pPr eaLnBrk="1" hangingPunct="1"/>
              <a:t>9</a:t>
            </a:fld>
            <a:endParaRPr lang="en-US" altLang="it-IT" sz="1200"/>
          </a:p>
        </p:txBody>
      </p:sp>
      <p:sp>
        <p:nvSpPr>
          <p:cNvPr id="399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79EF2A35-C924-49D0-AE63-89124B2C9085}" type="slidenum">
              <a:rPr lang="it-IT" altLang="it-IT" sz="1200"/>
              <a:pPr algn="r" eaLnBrk="1" hangingPunct="1"/>
              <a:t>9</a:t>
            </a:fld>
            <a:endParaRPr lang="it-IT" altLang="it-IT"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it-IT" smtClean="0"/>
              <a:t>Fare clic per modificare stile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A57C96E-827B-B741-9352-64F5BDF9F1EE}" type="datetimeFigureOut">
              <a:rPr lang="it-IT" smtClean="0"/>
              <a:pPr/>
              <a:t>12/12/15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0C94032-CD4C-4C25-B0C2-CEC720522D92}" type="slidenum">
              <a:rPr lang="en-US" smtClean="0"/>
              <a:pPr/>
              <a:t>‹n.›</a:t>
            </a:fld>
            <a:endParaRPr lang="en-US" dirty="0">
              <a:solidFill>
                <a:srgbClr val="D2533C"/>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864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2A57C96E-827B-B741-9352-64F5BDF9F1EE}" type="datetimeFigureOut">
              <a:rPr lang="it-IT" smtClean="0"/>
              <a:pPr/>
              <a:t>12/12/15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18F5FEC-8A75-374A-9E09-2E28246FE373}" type="slidenum">
              <a:rPr lang="it-IT" smtClean="0"/>
              <a:pPr/>
              <a:t>‹n.›</a:t>
            </a:fld>
            <a:endParaRPr lang="it-IT"/>
          </a:p>
        </p:txBody>
      </p:sp>
    </p:spTree>
    <p:extLst>
      <p:ext uri="{BB962C8B-B14F-4D97-AF65-F5344CB8AC3E}">
        <p14:creationId xmlns:p14="http://schemas.microsoft.com/office/powerpoint/2010/main" val="3919247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it-IT" smtClean="0"/>
              <a:t>Fare clic per modificare stile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2A57C96E-827B-B741-9352-64F5BDF9F1EE}" type="datetimeFigureOut">
              <a:rPr lang="it-IT" smtClean="0"/>
              <a:pPr/>
              <a:t>12/12/15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18F5FEC-8A75-374A-9E09-2E28246FE373}" type="slidenum">
              <a:rPr lang="it-IT" smtClean="0"/>
              <a:pPr/>
              <a:t>‹n.›</a:t>
            </a:fld>
            <a:endParaRPr lang="it-IT"/>
          </a:p>
        </p:txBody>
      </p:sp>
    </p:spTree>
    <p:extLst>
      <p:ext uri="{BB962C8B-B14F-4D97-AF65-F5344CB8AC3E}">
        <p14:creationId xmlns:p14="http://schemas.microsoft.com/office/powerpoint/2010/main" val="4057073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2A57C96E-827B-B741-9352-64F5BDF9F1EE}" type="datetimeFigureOut">
              <a:rPr lang="it-IT" smtClean="0"/>
              <a:pPr/>
              <a:t>12/12/15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18F5FEC-8A75-374A-9E09-2E28246FE373}" type="slidenum">
              <a:rPr lang="it-IT" smtClean="0"/>
              <a:pPr/>
              <a:t>‹n.›</a:t>
            </a:fld>
            <a:endParaRPr lang="it-IT"/>
          </a:p>
        </p:txBody>
      </p:sp>
    </p:spTree>
    <p:extLst>
      <p:ext uri="{BB962C8B-B14F-4D97-AF65-F5344CB8AC3E}">
        <p14:creationId xmlns:p14="http://schemas.microsoft.com/office/powerpoint/2010/main" val="647939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it-IT" smtClean="0"/>
              <a:t>Fare clic per modificare stile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2A57C96E-827B-B741-9352-64F5BDF9F1EE}" type="datetimeFigureOut">
              <a:rPr lang="it-IT" smtClean="0"/>
              <a:pPr/>
              <a:t>12/12/15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pPr algn="ctr"/>
            <a:fld id="{F0C94032-CD4C-4C25-B0C2-CEC720522D92}" type="slidenum">
              <a:rPr lang="en-US" smtClean="0"/>
              <a:pPr algn="ctr"/>
              <a:t>‹n.›</a:t>
            </a:fld>
            <a:endParaRPr lang="en-US" sz="2400"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039569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2A57C96E-827B-B741-9352-64F5BDF9F1EE}" type="datetimeFigureOut">
              <a:rPr lang="it-IT" smtClean="0"/>
              <a:pPr/>
              <a:t>12/12/15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18F5FEC-8A75-374A-9E09-2E28246FE373}" type="slidenum">
              <a:rPr lang="it-IT" smtClean="0"/>
              <a:pPr/>
              <a:t>‹n.›</a:t>
            </a:fld>
            <a:endParaRPr lang="it-IT"/>
          </a:p>
        </p:txBody>
      </p:sp>
    </p:spTree>
    <p:extLst>
      <p:ext uri="{BB962C8B-B14F-4D97-AF65-F5344CB8AC3E}">
        <p14:creationId xmlns:p14="http://schemas.microsoft.com/office/powerpoint/2010/main" val="4107149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stile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2A57C96E-827B-B741-9352-64F5BDF9F1EE}" type="datetimeFigureOut">
              <a:rPr lang="it-IT" smtClean="0"/>
              <a:pPr/>
              <a:t>12/12/15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418F5FEC-8A75-374A-9E09-2E28246FE373}" type="slidenum">
              <a:rPr lang="it-IT" smtClean="0"/>
              <a:pPr/>
              <a:t>‹n.›</a:t>
            </a:fld>
            <a:endParaRPr lang="it-IT"/>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9579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Date Placeholder 2"/>
          <p:cNvSpPr>
            <a:spLocks noGrp="1"/>
          </p:cNvSpPr>
          <p:nvPr>
            <p:ph type="dt" sz="half" idx="10"/>
          </p:nvPr>
        </p:nvSpPr>
        <p:spPr/>
        <p:txBody>
          <a:bodyPr/>
          <a:lstStyle/>
          <a:p>
            <a:fld id="{2A57C96E-827B-B741-9352-64F5BDF9F1EE}" type="datetimeFigureOut">
              <a:rPr lang="it-IT" smtClean="0"/>
              <a:pPr/>
              <a:t>12/12/15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18F5FEC-8A75-374A-9E09-2E28246FE373}" type="slidenum">
              <a:rPr lang="it-IT" smtClean="0"/>
              <a:pPr/>
              <a:t>‹n.›</a:t>
            </a:fld>
            <a:endParaRPr lang="it-IT"/>
          </a:p>
        </p:txBody>
      </p:sp>
    </p:spTree>
    <p:extLst>
      <p:ext uri="{BB962C8B-B14F-4D97-AF65-F5344CB8AC3E}">
        <p14:creationId xmlns:p14="http://schemas.microsoft.com/office/powerpoint/2010/main" val="1561357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57C96E-827B-B741-9352-64F5BDF9F1EE}" type="datetimeFigureOut">
              <a:rPr lang="it-IT" smtClean="0"/>
              <a:pPr/>
              <a:t>12/12/15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418F5FEC-8A75-374A-9E09-2E28246FE373}" type="slidenum">
              <a:rPr lang="it-IT" smtClean="0"/>
              <a:pPr/>
              <a:t>‹n.›</a:t>
            </a:fld>
            <a:endParaRPr lang="it-IT"/>
          </a:p>
        </p:txBody>
      </p:sp>
    </p:spTree>
    <p:extLst>
      <p:ext uri="{BB962C8B-B14F-4D97-AF65-F5344CB8AC3E}">
        <p14:creationId xmlns:p14="http://schemas.microsoft.com/office/powerpoint/2010/main" val="2758610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it-IT" smtClean="0"/>
              <a:t>Fare clic per modificare stile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2A57C96E-827B-B741-9352-64F5BDF9F1EE}" type="datetimeFigureOut">
              <a:rPr lang="it-IT" smtClean="0"/>
              <a:pPr/>
              <a:t>12/12/15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3E4AAA4-6363-4581-962D-1ACCC2D600C5}" type="slidenum">
              <a:rPr lang="en-US" smtClean="0"/>
              <a:pPr/>
              <a:t>‹n.›</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950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it-IT" smtClean="0"/>
              <a:t>Fare clic per modificare stile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2A57C96E-827B-B741-9352-64F5BDF9F1EE}" type="datetimeFigureOut">
              <a:rPr lang="it-IT" smtClean="0"/>
              <a:pPr/>
              <a:t>12/12/15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18F5FEC-8A75-374A-9E09-2E28246FE373}" type="slidenum">
              <a:rPr lang="it-IT" smtClean="0"/>
              <a:pPr/>
              <a:t>‹n.›</a:t>
            </a:fld>
            <a:endParaRPr lang="it-IT"/>
          </a:p>
        </p:txBody>
      </p:sp>
    </p:spTree>
    <p:extLst>
      <p:ext uri="{BB962C8B-B14F-4D97-AF65-F5344CB8AC3E}">
        <p14:creationId xmlns:p14="http://schemas.microsoft.com/office/powerpoint/2010/main" val="33814125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it-IT" smtClean="0"/>
              <a:t>Fare clic per modificare stile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defTabSz="457200"/>
            <a:fld id="{2A57C96E-827B-B741-9352-64F5BDF9F1EE}" type="datetimeFigureOut">
              <a:rPr lang="it-IT" smtClean="0"/>
              <a:pPr defTabSz="457200"/>
              <a:t>12/12/15</a:t>
            </a:fld>
            <a:endParaRPr lang="it-IT"/>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it-IT"/>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defTabSz="457200"/>
            <a:fld id="{418F5FEC-8A75-374A-9E09-2E28246FE373}" type="slidenum">
              <a:rPr lang="it-IT" smtClean="0"/>
              <a:pPr defTabSz="457200"/>
              <a:t>‹n.›</a:t>
            </a:fld>
            <a:endParaRPr lang="it-IT"/>
          </a:p>
        </p:txBody>
      </p:sp>
    </p:spTree>
    <p:extLst>
      <p:ext uri="{BB962C8B-B14F-4D97-AF65-F5344CB8AC3E}">
        <p14:creationId xmlns:p14="http://schemas.microsoft.com/office/powerpoint/2010/main" val="42127671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tiff"/><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11.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oleObject" Target="../embeddings/oleObject3.bin"/><Relationship Id="rId5" Type="http://schemas.openxmlformats.org/officeDocument/2006/relationships/image" Target="../media/image44.wmf"/><Relationship Id="rId6" Type="http://schemas.openxmlformats.org/officeDocument/2006/relationships/image" Target="../media/image45.jpe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6.tiff"/><Relationship Id="rId5" Type="http://schemas.openxmlformats.org/officeDocument/2006/relationships/image" Target="../media/image7.tiff"/><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tiff"/><Relationship Id="rId6" Type="http://schemas.openxmlformats.org/officeDocument/2006/relationships/image" Target="../media/image22.tiff"/><Relationship Id="rId7" Type="http://schemas.openxmlformats.org/officeDocument/2006/relationships/image" Target="../media/image23.tiff"/><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eg"/><Relationship Id="rId5" Type="http://schemas.openxmlformats.org/officeDocument/2006/relationships/image" Target="../media/image26.png"/><Relationship Id="rId6" Type="http://schemas.openxmlformats.org/officeDocument/2006/relationships/image" Target="../media/image27.jpeg"/><Relationship Id="rId7" Type="http://schemas.openxmlformats.org/officeDocument/2006/relationships/image" Target="../media/image28.png"/><Relationship Id="rId8" Type="http://schemas.openxmlformats.org/officeDocument/2006/relationships/image" Target="../media/image29.jpeg"/><Relationship Id="rId9" Type="http://schemas.openxmlformats.org/officeDocument/2006/relationships/image" Target="../media/image30.png"/><Relationship Id="rId10" Type="http://schemas.openxmlformats.org/officeDocument/2006/relationships/image" Target="../media/image31.png"/><Relationship Id="rId11"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5.tiff"/><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9.xml.rels><?xml version="1.0" encoding="UTF-8" standalone="yes"?>
<Relationships xmlns="http://schemas.openxmlformats.org/package/2006/relationships"><Relationship Id="rId11" Type="http://schemas.openxmlformats.org/officeDocument/2006/relationships/image" Target="../media/image41.emf"/><Relationship Id="rId12" Type="http://schemas.openxmlformats.org/officeDocument/2006/relationships/image" Target="../media/image42.jpeg"/><Relationship Id="rId13" Type="http://schemas.openxmlformats.org/officeDocument/2006/relationships/image" Target="../media/image43.png"/><Relationship Id="rId1" Type="http://schemas.openxmlformats.org/officeDocument/2006/relationships/vmlDrawing" Target="../drawings/vmlDrawing1.vml"/><Relationship Id="rId2" Type="http://schemas.openxmlformats.org/officeDocument/2006/relationships/slideLayout" Target="../slideLayouts/slideLayout7.xml"/><Relationship Id="rId3" Type="http://schemas.openxmlformats.org/officeDocument/2006/relationships/notesSlide" Target="../notesSlides/notesSlide2.xml"/><Relationship Id="rId4" Type="http://schemas.openxmlformats.org/officeDocument/2006/relationships/image" Target="../media/image39.png"/><Relationship Id="rId5" Type="http://schemas.openxmlformats.org/officeDocument/2006/relationships/image" Target="../media/image5.tiff"/><Relationship Id="rId6" Type="http://schemas.openxmlformats.org/officeDocument/2006/relationships/image" Target="../media/image40.jpeg"/><Relationship Id="rId7" Type="http://schemas.openxmlformats.org/officeDocument/2006/relationships/oleObject" Target="../embeddings/oleObject1.bin"/><Relationship Id="rId8" Type="http://schemas.openxmlformats.org/officeDocument/2006/relationships/image" Target="../media/image37.emf"/><Relationship Id="rId9" Type="http://schemas.openxmlformats.org/officeDocument/2006/relationships/oleObject" Target="../embeddings/oleObject2.bin"/><Relationship Id="rId10" Type="http://schemas.openxmlformats.org/officeDocument/2006/relationships/image" Target="../media/image3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unic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701"/>
            <a:ext cx="1800195" cy="1256148"/>
          </a:xfrm>
          <a:prstGeom prst="rect">
            <a:avLst/>
          </a:prstGeom>
        </p:spPr>
      </p:pic>
      <p:pic>
        <p:nvPicPr>
          <p:cNvPr id="7" name="Picture 9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7918" y="-1"/>
            <a:ext cx="2136084" cy="1231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mmagine 8" descr="logo.tif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193" y="50800"/>
            <a:ext cx="1602555" cy="1257094"/>
          </a:xfrm>
          <a:prstGeom prst="rect">
            <a:avLst/>
          </a:prstGeom>
        </p:spPr>
      </p:pic>
      <p:sp>
        <p:nvSpPr>
          <p:cNvPr id="10" name="CasellaDiTesto 9"/>
          <p:cNvSpPr txBox="1"/>
          <p:nvPr/>
        </p:nvSpPr>
        <p:spPr>
          <a:xfrm>
            <a:off x="4140200" y="381000"/>
            <a:ext cx="2689759" cy="677108"/>
          </a:xfrm>
          <a:prstGeom prst="rect">
            <a:avLst/>
          </a:prstGeom>
          <a:noFill/>
        </p:spPr>
        <p:txBody>
          <a:bodyPr wrap="none" rtlCol="0">
            <a:spAutoFit/>
          </a:bodyPr>
          <a:lstStyle/>
          <a:p>
            <a:pPr defTabSz="457200"/>
            <a:r>
              <a:rPr lang="it-IT" sz="2400" dirty="0">
                <a:solidFill>
                  <a:srgbClr val="FF0000"/>
                </a:solidFill>
              </a:rPr>
              <a:t>HIB@LNS 2015</a:t>
            </a:r>
          </a:p>
          <a:p>
            <a:pPr defTabSz="457200"/>
            <a:r>
              <a:rPr lang="it-IT" sz="1400" dirty="0">
                <a:solidFill>
                  <a:srgbClr val="FF0000"/>
                </a:solidFill>
              </a:rPr>
              <a:t>Catania  14-15 </a:t>
            </a:r>
            <a:r>
              <a:rPr lang="en-GB" sz="1400" dirty="0">
                <a:solidFill>
                  <a:srgbClr val="FF0000"/>
                </a:solidFill>
              </a:rPr>
              <a:t>December</a:t>
            </a:r>
            <a:r>
              <a:rPr lang="it-IT" sz="1400" dirty="0">
                <a:solidFill>
                  <a:srgbClr val="FF0000"/>
                </a:solidFill>
              </a:rPr>
              <a:t> 2015</a:t>
            </a:r>
          </a:p>
        </p:txBody>
      </p:sp>
      <p:sp>
        <p:nvSpPr>
          <p:cNvPr id="12" name="CasellaDiTesto 11"/>
          <p:cNvSpPr txBox="1"/>
          <p:nvPr/>
        </p:nvSpPr>
        <p:spPr>
          <a:xfrm>
            <a:off x="1986729" y="2924944"/>
            <a:ext cx="5249567" cy="369332"/>
          </a:xfrm>
          <a:prstGeom prst="rect">
            <a:avLst/>
          </a:prstGeom>
          <a:noFill/>
        </p:spPr>
        <p:txBody>
          <a:bodyPr wrap="none" rtlCol="0">
            <a:spAutoFit/>
          </a:bodyPr>
          <a:lstStyle/>
          <a:p>
            <a:pPr defTabSz="457200"/>
            <a:r>
              <a:rPr lang="it-IT" dirty="0">
                <a:solidFill>
                  <a:srgbClr val="292934"/>
                </a:solidFill>
              </a:rPr>
              <a:t>L. Cosentino</a:t>
            </a:r>
            <a:r>
              <a:rPr lang="it-IT" baseline="30000" dirty="0">
                <a:solidFill>
                  <a:srgbClr val="292934"/>
                </a:solidFill>
              </a:rPr>
              <a:t>1</a:t>
            </a:r>
            <a:r>
              <a:rPr lang="it-IT" dirty="0">
                <a:solidFill>
                  <a:srgbClr val="292934"/>
                </a:solidFill>
              </a:rPr>
              <a:t> , </a:t>
            </a:r>
            <a:r>
              <a:rPr lang="it-IT" u="sng" dirty="0">
                <a:solidFill>
                  <a:srgbClr val="292934"/>
                </a:solidFill>
              </a:rPr>
              <a:t>E. V. </a:t>
            </a:r>
            <a:r>
              <a:rPr lang="it-IT" u="sng" dirty="0" smtClean="0">
                <a:solidFill>
                  <a:srgbClr val="292934"/>
                </a:solidFill>
              </a:rPr>
              <a:t>Pagano</a:t>
            </a:r>
            <a:r>
              <a:rPr lang="it-IT" baseline="30000" dirty="0" smtClean="0">
                <a:solidFill>
                  <a:srgbClr val="292934"/>
                </a:solidFill>
              </a:rPr>
              <a:t>1,2 </a:t>
            </a:r>
            <a:r>
              <a:rPr lang="it-IT" dirty="0" smtClean="0">
                <a:solidFill>
                  <a:srgbClr val="292934"/>
                </a:solidFill>
              </a:rPr>
              <a:t>, Alfio Pappalardo</a:t>
            </a:r>
            <a:r>
              <a:rPr lang="it-IT" baseline="30000" dirty="0" smtClean="0">
                <a:solidFill>
                  <a:srgbClr val="292934"/>
                </a:solidFill>
              </a:rPr>
              <a:t>1</a:t>
            </a:r>
            <a:endParaRPr lang="it-IT" dirty="0">
              <a:solidFill>
                <a:srgbClr val="292934"/>
              </a:solidFill>
            </a:endParaRPr>
          </a:p>
        </p:txBody>
      </p:sp>
      <p:sp>
        <p:nvSpPr>
          <p:cNvPr id="13" name="CasellaDiTesto 12"/>
          <p:cNvSpPr txBox="1"/>
          <p:nvPr/>
        </p:nvSpPr>
        <p:spPr>
          <a:xfrm>
            <a:off x="2362193" y="3721100"/>
            <a:ext cx="3965486" cy="646331"/>
          </a:xfrm>
          <a:prstGeom prst="rect">
            <a:avLst/>
          </a:prstGeom>
          <a:noFill/>
        </p:spPr>
        <p:txBody>
          <a:bodyPr wrap="none" rtlCol="0">
            <a:spAutoFit/>
          </a:bodyPr>
          <a:lstStyle/>
          <a:p>
            <a:pPr algn="ctr" defTabSz="457200"/>
            <a:r>
              <a:rPr lang="it-IT" baseline="30000" dirty="0">
                <a:solidFill>
                  <a:srgbClr val="292934"/>
                </a:solidFill>
              </a:rPr>
              <a:t>1</a:t>
            </a:r>
            <a:r>
              <a:rPr lang="it-IT" dirty="0">
                <a:solidFill>
                  <a:srgbClr val="292934"/>
                </a:solidFill>
              </a:rPr>
              <a:t>INFN – Laboratori Nazionali del Sud</a:t>
            </a:r>
          </a:p>
          <a:p>
            <a:pPr algn="ctr" defTabSz="457200"/>
            <a:r>
              <a:rPr lang="it-IT" baseline="30000" dirty="0">
                <a:solidFill>
                  <a:srgbClr val="292934"/>
                </a:solidFill>
              </a:rPr>
              <a:t>2</a:t>
            </a:r>
            <a:r>
              <a:rPr lang="it-IT" dirty="0">
                <a:solidFill>
                  <a:srgbClr val="292934"/>
                </a:solidFill>
              </a:rPr>
              <a:t>Università di Catania</a:t>
            </a:r>
            <a:endParaRPr lang="it-IT" baseline="30000" dirty="0">
              <a:solidFill>
                <a:srgbClr val="292934"/>
              </a:solidFill>
            </a:endParaRPr>
          </a:p>
        </p:txBody>
      </p:sp>
      <p:sp>
        <p:nvSpPr>
          <p:cNvPr id="3" name="Rettangolo 2"/>
          <p:cNvSpPr/>
          <p:nvPr/>
        </p:nvSpPr>
        <p:spPr>
          <a:xfrm>
            <a:off x="1673805" y="1881149"/>
            <a:ext cx="5780750" cy="461665"/>
          </a:xfrm>
          <a:prstGeom prst="rect">
            <a:avLst/>
          </a:prstGeom>
        </p:spPr>
        <p:txBody>
          <a:bodyPr wrap="none">
            <a:spAutoFit/>
          </a:bodyPr>
          <a:lstStyle/>
          <a:p>
            <a:pPr algn="ctr" defTabSz="457200"/>
            <a:r>
              <a:rPr lang="en-US" sz="2400" dirty="0"/>
              <a:t>Diagnostics of FRIBs beam transport line</a:t>
            </a:r>
            <a:endParaRPr lang="it-IT" sz="2400" dirty="0"/>
          </a:p>
        </p:txBody>
      </p:sp>
    </p:spTree>
    <p:extLst>
      <p:ext uri="{BB962C8B-B14F-4D97-AF65-F5344CB8AC3E}">
        <p14:creationId xmlns:p14="http://schemas.microsoft.com/office/powerpoint/2010/main" val="867966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p:cNvGrpSpPr/>
          <p:nvPr/>
        </p:nvGrpSpPr>
        <p:grpSpPr>
          <a:xfrm>
            <a:off x="104524" y="-50800"/>
            <a:ext cx="9039187" cy="707475"/>
            <a:chOff x="218824" y="-50800"/>
            <a:chExt cx="9039187" cy="707475"/>
          </a:xfrm>
        </p:grpSpPr>
        <p:sp>
          <p:nvSpPr>
            <p:cNvPr id="5" name="CasellaDiTesto 4"/>
            <p:cNvSpPr txBox="1"/>
            <p:nvPr/>
          </p:nvSpPr>
          <p:spPr>
            <a:xfrm>
              <a:off x="218824" y="40481"/>
              <a:ext cx="1712963" cy="553998"/>
            </a:xfrm>
            <a:prstGeom prst="rect">
              <a:avLst/>
            </a:prstGeom>
            <a:noFill/>
          </p:spPr>
          <p:txBody>
            <a:bodyPr wrap="none" rtlCol="0">
              <a:spAutoFit/>
            </a:bodyPr>
            <a:lstStyle/>
            <a:p>
              <a:pPr algn="ctr" defTabSz="457200"/>
              <a:r>
                <a:rPr lang="en-GB" sz="1500" dirty="0">
                  <a:solidFill>
                    <a:srgbClr val="292934"/>
                  </a:solidFill>
                  <a:latin typeface="Apple Chancery"/>
                  <a:cs typeface="Apple Chancery"/>
                </a:rPr>
                <a:t>Catania, Italy</a:t>
              </a:r>
            </a:p>
            <a:p>
              <a:pPr algn="ctr" defTabSz="457200"/>
              <a:r>
                <a:rPr lang="en-GB" sz="1500" dirty="0">
                  <a:solidFill>
                    <a:srgbClr val="292934"/>
                  </a:solidFill>
                  <a:latin typeface="Apple Chancery"/>
                  <a:cs typeface="Apple Chancery"/>
                </a:rPr>
                <a:t>15 December, 2015</a:t>
              </a:r>
            </a:p>
          </p:txBody>
        </p:sp>
        <p:sp>
          <p:nvSpPr>
            <p:cNvPr id="6" name="CasellaDiTesto 5"/>
            <p:cNvSpPr txBox="1"/>
            <p:nvPr/>
          </p:nvSpPr>
          <p:spPr>
            <a:xfrm>
              <a:off x="6894335" y="-48419"/>
              <a:ext cx="2363676" cy="640175"/>
            </a:xfrm>
            <a:prstGeom prst="rect">
              <a:avLst/>
            </a:prstGeom>
            <a:noFill/>
          </p:spPr>
          <p:txBody>
            <a:bodyPr wrap="none" rtlCol="0">
              <a:spAutoFit/>
            </a:bodyPr>
            <a:lstStyle/>
            <a:p>
              <a:pPr algn="ctr" defTabSz="457200">
                <a:lnSpc>
                  <a:spcPct val="120000"/>
                </a:lnSpc>
              </a:pPr>
              <a:r>
                <a:rPr lang="it-IT" dirty="0">
                  <a:solidFill>
                    <a:srgbClr val="292934"/>
                  </a:solidFill>
                  <a:latin typeface="Apple Chancery"/>
                  <a:cs typeface="Apple Chancery"/>
                </a:rPr>
                <a:t>E. V. Pagano</a:t>
              </a:r>
            </a:p>
            <a:p>
              <a:pPr algn="ctr" defTabSz="457200">
                <a:lnSpc>
                  <a:spcPct val="120000"/>
                </a:lnSpc>
              </a:pPr>
              <a:r>
                <a:rPr lang="it-IT" sz="1200" dirty="0" err="1">
                  <a:solidFill>
                    <a:srgbClr val="292934"/>
                  </a:solidFill>
                  <a:latin typeface="Apple Chancery"/>
                  <a:cs typeface="Apple Chancery"/>
                </a:rPr>
                <a:t>Univ</a:t>
              </a:r>
              <a:r>
                <a:rPr lang="it-IT" sz="1200" dirty="0">
                  <a:solidFill>
                    <a:srgbClr val="292934"/>
                  </a:solidFill>
                  <a:latin typeface="Apple Chancery"/>
                  <a:cs typeface="Apple Chancery"/>
                </a:rPr>
                <a:t>. of Catania &amp; LNS-INFN</a:t>
              </a:r>
            </a:p>
          </p:txBody>
        </p:sp>
        <p:pic>
          <p:nvPicPr>
            <p:cNvPr id="7" name="Immagine 6" descr="logo.tif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1787" y="16427"/>
              <a:ext cx="816195" cy="640248"/>
            </a:xfrm>
            <a:prstGeom prst="rect">
              <a:avLst/>
            </a:prstGeom>
          </p:spPr>
        </p:pic>
        <p:sp>
          <p:nvSpPr>
            <p:cNvPr id="8" name="CasellaDiTesto 7"/>
            <p:cNvSpPr txBox="1"/>
            <p:nvPr/>
          </p:nvSpPr>
          <p:spPr>
            <a:xfrm>
              <a:off x="3352800" y="-50800"/>
              <a:ext cx="2689759" cy="677108"/>
            </a:xfrm>
            <a:prstGeom prst="rect">
              <a:avLst/>
            </a:prstGeom>
            <a:noFill/>
          </p:spPr>
          <p:txBody>
            <a:bodyPr wrap="none" rtlCol="0">
              <a:spAutoFit/>
            </a:bodyPr>
            <a:lstStyle/>
            <a:p>
              <a:pPr defTabSz="457200"/>
              <a:r>
                <a:rPr lang="it-IT" sz="2400" dirty="0">
                  <a:solidFill>
                    <a:srgbClr val="292934"/>
                  </a:solidFill>
                </a:rPr>
                <a:t>HIB@LNS 2015</a:t>
              </a:r>
            </a:p>
            <a:p>
              <a:pPr defTabSz="457200"/>
              <a:r>
                <a:rPr lang="it-IT" sz="1400" dirty="0">
                  <a:solidFill>
                    <a:srgbClr val="FF0000"/>
                  </a:solidFill>
                </a:rPr>
                <a:t>Catania  14-15 </a:t>
              </a:r>
              <a:r>
                <a:rPr lang="en-GB" sz="1400" dirty="0">
                  <a:solidFill>
                    <a:srgbClr val="FF0000"/>
                  </a:solidFill>
                </a:rPr>
                <a:t>December</a:t>
              </a:r>
              <a:r>
                <a:rPr lang="it-IT" sz="1400" dirty="0">
                  <a:solidFill>
                    <a:srgbClr val="FF0000"/>
                  </a:solidFill>
                </a:rPr>
                <a:t> 2015</a:t>
              </a:r>
            </a:p>
          </p:txBody>
        </p:sp>
      </p:grpSp>
      <p:sp>
        <p:nvSpPr>
          <p:cNvPr id="9" name="CasellaDiTesto 8"/>
          <p:cNvSpPr txBox="1"/>
          <p:nvPr/>
        </p:nvSpPr>
        <p:spPr>
          <a:xfrm>
            <a:off x="2999977" y="867711"/>
            <a:ext cx="3006840" cy="369332"/>
          </a:xfrm>
          <a:prstGeom prst="rect">
            <a:avLst/>
          </a:prstGeom>
          <a:noFill/>
        </p:spPr>
        <p:txBody>
          <a:bodyPr wrap="none" rtlCol="0">
            <a:spAutoFit/>
          </a:bodyPr>
          <a:lstStyle/>
          <a:p>
            <a:pPr defTabSz="457200"/>
            <a:r>
              <a:rPr lang="en-GB" b="1" dirty="0">
                <a:solidFill>
                  <a:srgbClr val="FF0000"/>
                </a:solidFill>
              </a:rPr>
              <a:t>Conclusions and remarks </a:t>
            </a:r>
          </a:p>
        </p:txBody>
      </p:sp>
      <p:sp>
        <p:nvSpPr>
          <p:cNvPr id="10" name="CasellaDiTesto 9"/>
          <p:cNvSpPr txBox="1"/>
          <p:nvPr/>
        </p:nvSpPr>
        <p:spPr>
          <a:xfrm>
            <a:off x="2511657" y="5536341"/>
            <a:ext cx="4067810" cy="553998"/>
          </a:xfrm>
          <a:prstGeom prst="rect">
            <a:avLst/>
          </a:prstGeom>
          <a:noFill/>
        </p:spPr>
        <p:txBody>
          <a:bodyPr wrap="none" rtlCol="0">
            <a:spAutoFit/>
          </a:bodyPr>
          <a:lstStyle/>
          <a:p>
            <a:pPr defTabSz="457200"/>
            <a:r>
              <a:rPr lang="en-GB" sz="3000" b="1" dirty="0">
                <a:solidFill>
                  <a:srgbClr val="FF0000"/>
                </a:solidFill>
                <a:latin typeface="Apple Chancery"/>
                <a:cs typeface="Apple Chancery"/>
              </a:rPr>
              <a:t>Thanks for the attention</a:t>
            </a:r>
          </a:p>
        </p:txBody>
      </p:sp>
      <p:sp>
        <p:nvSpPr>
          <p:cNvPr id="2" name="CasellaDiTesto 1"/>
          <p:cNvSpPr txBox="1"/>
          <p:nvPr/>
        </p:nvSpPr>
        <p:spPr>
          <a:xfrm>
            <a:off x="291304" y="1740157"/>
            <a:ext cx="8324056" cy="2862322"/>
          </a:xfrm>
          <a:prstGeom prst="rect">
            <a:avLst/>
          </a:prstGeom>
          <a:noFill/>
        </p:spPr>
        <p:txBody>
          <a:bodyPr wrap="square" rtlCol="0">
            <a:spAutoFit/>
          </a:bodyPr>
          <a:lstStyle/>
          <a:p>
            <a:pPr defTabSz="457200"/>
            <a:r>
              <a:rPr lang="en-GB">
                <a:solidFill>
                  <a:srgbClr val="292934"/>
                </a:solidFill>
              </a:rPr>
              <a:t>A </a:t>
            </a:r>
            <a:r>
              <a:rPr lang="en-GB" smtClean="0">
                <a:solidFill>
                  <a:srgbClr val="292934"/>
                </a:solidFill>
              </a:rPr>
              <a:t>suitable diagnostics for </a:t>
            </a:r>
            <a:r>
              <a:rPr lang="en-GB" dirty="0">
                <a:solidFill>
                  <a:srgbClr val="292934"/>
                </a:solidFill>
              </a:rPr>
              <a:t>In flight RIBs made by fast plastic scintillator and position sensitive silicon detectors is already available at LNS. However, It needs improvements in order to maximize the efficiency of the beam transport along with the line.</a:t>
            </a:r>
          </a:p>
          <a:p>
            <a:pPr defTabSz="457200"/>
            <a:endParaRPr lang="en-GB" dirty="0">
              <a:solidFill>
                <a:srgbClr val="292934"/>
              </a:solidFill>
            </a:endParaRPr>
          </a:p>
          <a:p>
            <a:pPr defTabSz="457200"/>
            <a:r>
              <a:rPr lang="en-GB" dirty="0">
                <a:solidFill>
                  <a:srgbClr val="292934"/>
                </a:solidFill>
              </a:rPr>
              <a:t>There are different ideas under developing  and others could be taken into account with respect to new technology </a:t>
            </a:r>
          </a:p>
          <a:p>
            <a:pPr defTabSz="457200"/>
            <a:endParaRPr lang="en-GB" dirty="0">
              <a:solidFill>
                <a:srgbClr val="292934"/>
              </a:solidFill>
            </a:endParaRPr>
          </a:p>
          <a:p>
            <a:pPr defTabSz="457200"/>
            <a:r>
              <a:rPr lang="en-GB" dirty="0">
                <a:solidFill>
                  <a:srgbClr val="292934"/>
                </a:solidFill>
              </a:rPr>
              <a:t>Some experimental efforts are needed  with some budget (consumable and man power)</a:t>
            </a:r>
          </a:p>
        </p:txBody>
      </p:sp>
    </p:spTree>
    <p:extLst>
      <p:ext uri="{BB962C8B-B14F-4D97-AF65-F5344CB8AC3E}">
        <p14:creationId xmlns:p14="http://schemas.microsoft.com/office/powerpoint/2010/main" val="40245469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p:cNvGrpSpPr/>
          <p:nvPr/>
        </p:nvGrpSpPr>
        <p:grpSpPr>
          <a:xfrm>
            <a:off x="104524" y="-50800"/>
            <a:ext cx="9039187" cy="707475"/>
            <a:chOff x="218824" y="-50800"/>
            <a:chExt cx="9039187" cy="707475"/>
          </a:xfrm>
        </p:grpSpPr>
        <p:sp>
          <p:nvSpPr>
            <p:cNvPr id="5" name="CasellaDiTesto 4"/>
            <p:cNvSpPr txBox="1"/>
            <p:nvPr/>
          </p:nvSpPr>
          <p:spPr>
            <a:xfrm>
              <a:off x="218824" y="40481"/>
              <a:ext cx="1712963" cy="553998"/>
            </a:xfrm>
            <a:prstGeom prst="rect">
              <a:avLst/>
            </a:prstGeom>
            <a:noFill/>
          </p:spPr>
          <p:txBody>
            <a:bodyPr wrap="none" rtlCol="0">
              <a:spAutoFit/>
            </a:bodyPr>
            <a:lstStyle/>
            <a:p>
              <a:pPr algn="ctr" defTabSz="457200"/>
              <a:r>
                <a:rPr lang="en-GB" sz="1500" dirty="0">
                  <a:solidFill>
                    <a:srgbClr val="292934"/>
                  </a:solidFill>
                  <a:latin typeface="Apple Chancery"/>
                  <a:cs typeface="Apple Chancery"/>
                </a:rPr>
                <a:t>Catania, Italy</a:t>
              </a:r>
            </a:p>
            <a:p>
              <a:pPr algn="ctr" defTabSz="457200"/>
              <a:r>
                <a:rPr lang="en-GB" sz="1500" dirty="0">
                  <a:solidFill>
                    <a:srgbClr val="292934"/>
                  </a:solidFill>
                  <a:latin typeface="Apple Chancery"/>
                  <a:cs typeface="Apple Chancery"/>
                </a:rPr>
                <a:t>15 December, 2015</a:t>
              </a:r>
            </a:p>
          </p:txBody>
        </p:sp>
        <p:sp>
          <p:nvSpPr>
            <p:cNvPr id="6" name="CasellaDiTesto 5"/>
            <p:cNvSpPr txBox="1"/>
            <p:nvPr/>
          </p:nvSpPr>
          <p:spPr>
            <a:xfrm>
              <a:off x="6894335" y="-48419"/>
              <a:ext cx="2363676" cy="640175"/>
            </a:xfrm>
            <a:prstGeom prst="rect">
              <a:avLst/>
            </a:prstGeom>
            <a:noFill/>
          </p:spPr>
          <p:txBody>
            <a:bodyPr wrap="none" rtlCol="0">
              <a:spAutoFit/>
            </a:bodyPr>
            <a:lstStyle/>
            <a:p>
              <a:pPr algn="ctr" defTabSz="457200">
                <a:lnSpc>
                  <a:spcPct val="120000"/>
                </a:lnSpc>
              </a:pPr>
              <a:r>
                <a:rPr lang="it-IT" dirty="0">
                  <a:solidFill>
                    <a:srgbClr val="292934"/>
                  </a:solidFill>
                  <a:latin typeface="Apple Chancery"/>
                  <a:cs typeface="Apple Chancery"/>
                </a:rPr>
                <a:t>E. V. Pagano</a:t>
              </a:r>
            </a:p>
            <a:p>
              <a:pPr algn="ctr" defTabSz="457200">
                <a:lnSpc>
                  <a:spcPct val="120000"/>
                </a:lnSpc>
              </a:pPr>
              <a:r>
                <a:rPr lang="it-IT" sz="1200" dirty="0" err="1">
                  <a:solidFill>
                    <a:srgbClr val="292934"/>
                  </a:solidFill>
                  <a:latin typeface="Apple Chancery"/>
                  <a:cs typeface="Apple Chancery"/>
                </a:rPr>
                <a:t>Univ</a:t>
              </a:r>
              <a:r>
                <a:rPr lang="it-IT" sz="1200" dirty="0">
                  <a:solidFill>
                    <a:srgbClr val="292934"/>
                  </a:solidFill>
                  <a:latin typeface="Apple Chancery"/>
                  <a:cs typeface="Apple Chancery"/>
                </a:rPr>
                <a:t>. of Catania &amp; LNS-INFN</a:t>
              </a:r>
            </a:p>
          </p:txBody>
        </p:sp>
        <p:pic>
          <p:nvPicPr>
            <p:cNvPr id="7" name="Immagine 6" descr="logo.tif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1787" y="16427"/>
              <a:ext cx="816195" cy="640248"/>
            </a:xfrm>
            <a:prstGeom prst="rect">
              <a:avLst/>
            </a:prstGeom>
          </p:spPr>
        </p:pic>
        <p:sp>
          <p:nvSpPr>
            <p:cNvPr id="8" name="CasellaDiTesto 7"/>
            <p:cNvSpPr txBox="1"/>
            <p:nvPr/>
          </p:nvSpPr>
          <p:spPr>
            <a:xfrm>
              <a:off x="3352800" y="-50800"/>
              <a:ext cx="2689759" cy="677108"/>
            </a:xfrm>
            <a:prstGeom prst="rect">
              <a:avLst/>
            </a:prstGeom>
            <a:noFill/>
          </p:spPr>
          <p:txBody>
            <a:bodyPr wrap="none" rtlCol="0">
              <a:spAutoFit/>
            </a:bodyPr>
            <a:lstStyle/>
            <a:p>
              <a:pPr defTabSz="457200"/>
              <a:r>
                <a:rPr lang="it-IT" sz="2400" dirty="0">
                  <a:solidFill>
                    <a:srgbClr val="292934"/>
                  </a:solidFill>
                </a:rPr>
                <a:t>HIB@LNS 2015</a:t>
              </a:r>
            </a:p>
            <a:p>
              <a:pPr defTabSz="457200"/>
              <a:r>
                <a:rPr lang="it-IT" sz="1400" dirty="0">
                  <a:solidFill>
                    <a:srgbClr val="FF0000"/>
                  </a:solidFill>
                </a:rPr>
                <a:t>Catania  14-15 </a:t>
              </a:r>
              <a:r>
                <a:rPr lang="en-GB" sz="1400" dirty="0">
                  <a:solidFill>
                    <a:srgbClr val="FF0000"/>
                  </a:solidFill>
                </a:rPr>
                <a:t>December</a:t>
              </a:r>
              <a:r>
                <a:rPr lang="it-IT" sz="1400" dirty="0">
                  <a:solidFill>
                    <a:srgbClr val="FF0000"/>
                  </a:solidFill>
                </a:rPr>
                <a:t> 2015</a:t>
              </a:r>
            </a:p>
          </p:txBody>
        </p:sp>
      </p:grpSp>
      <p:sp>
        <p:nvSpPr>
          <p:cNvPr id="9" name="CasellaDiTesto 8"/>
          <p:cNvSpPr txBox="1"/>
          <p:nvPr/>
        </p:nvSpPr>
        <p:spPr>
          <a:xfrm>
            <a:off x="3733800" y="604299"/>
            <a:ext cx="1454244" cy="369332"/>
          </a:xfrm>
          <a:prstGeom prst="rect">
            <a:avLst/>
          </a:prstGeom>
          <a:noFill/>
        </p:spPr>
        <p:txBody>
          <a:bodyPr wrap="none" rtlCol="0">
            <a:spAutoFit/>
          </a:bodyPr>
          <a:lstStyle/>
          <a:p>
            <a:pPr defTabSz="457200"/>
            <a:r>
              <a:rPr lang="en-GB" b="1" dirty="0">
                <a:solidFill>
                  <a:srgbClr val="FF0000"/>
                </a:solidFill>
              </a:rPr>
              <a:t>What Next?</a:t>
            </a:r>
          </a:p>
        </p:txBody>
      </p:sp>
      <p:sp>
        <p:nvSpPr>
          <p:cNvPr id="11" name="CasellaDiTesto 10"/>
          <p:cNvSpPr txBox="1"/>
          <p:nvPr/>
        </p:nvSpPr>
        <p:spPr>
          <a:xfrm>
            <a:off x="900370" y="868879"/>
            <a:ext cx="7661072" cy="369332"/>
          </a:xfrm>
          <a:prstGeom prst="rect">
            <a:avLst/>
          </a:prstGeom>
          <a:noFill/>
        </p:spPr>
        <p:txBody>
          <a:bodyPr wrap="none" rtlCol="0">
            <a:spAutoFit/>
          </a:bodyPr>
          <a:lstStyle/>
          <a:p>
            <a:pPr defTabSz="457200"/>
            <a:r>
              <a:rPr lang="en-GB" b="1" u="sng" dirty="0">
                <a:solidFill>
                  <a:srgbClr val="292934"/>
                </a:solidFill>
              </a:rPr>
              <a:t>Possible systems to improve the beam transport along </a:t>
            </a:r>
            <a:r>
              <a:rPr lang="en-GB" b="1" u="sng" dirty="0"/>
              <a:t>with</a:t>
            </a:r>
            <a:r>
              <a:rPr lang="en-GB" b="1" u="sng" dirty="0">
                <a:solidFill>
                  <a:srgbClr val="D2533C"/>
                </a:solidFill>
              </a:rPr>
              <a:t> </a:t>
            </a:r>
            <a:r>
              <a:rPr lang="en-GB" b="1" u="sng" dirty="0">
                <a:solidFill>
                  <a:srgbClr val="292934"/>
                </a:solidFill>
              </a:rPr>
              <a:t>the line  </a:t>
            </a:r>
          </a:p>
        </p:txBody>
      </p:sp>
      <p:sp>
        <p:nvSpPr>
          <p:cNvPr id="3" name="CasellaDiTesto 2"/>
          <p:cNvSpPr txBox="1"/>
          <p:nvPr/>
        </p:nvSpPr>
        <p:spPr>
          <a:xfrm>
            <a:off x="1060553" y="1277493"/>
            <a:ext cx="851803" cy="369332"/>
          </a:xfrm>
          <a:prstGeom prst="rect">
            <a:avLst/>
          </a:prstGeom>
          <a:noFill/>
        </p:spPr>
        <p:txBody>
          <a:bodyPr wrap="none" rtlCol="0">
            <a:spAutoFit/>
          </a:bodyPr>
          <a:lstStyle/>
          <a:p>
            <a:pPr defTabSz="457200"/>
            <a:r>
              <a:rPr lang="en-GB" dirty="0">
                <a:solidFill>
                  <a:srgbClr val="292934"/>
                </a:solidFill>
              </a:rPr>
              <a:t>Goals:</a:t>
            </a:r>
          </a:p>
        </p:txBody>
      </p:sp>
      <p:sp>
        <p:nvSpPr>
          <p:cNvPr id="12" name="CasellaDiTesto 11"/>
          <p:cNvSpPr txBox="1"/>
          <p:nvPr/>
        </p:nvSpPr>
        <p:spPr>
          <a:xfrm>
            <a:off x="337360" y="1547500"/>
            <a:ext cx="5942652" cy="369332"/>
          </a:xfrm>
          <a:prstGeom prst="rect">
            <a:avLst/>
          </a:prstGeom>
          <a:noFill/>
        </p:spPr>
        <p:txBody>
          <a:bodyPr wrap="none" rtlCol="0">
            <a:spAutoFit/>
          </a:bodyPr>
          <a:lstStyle/>
          <a:p>
            <a:pPr marL="285750" indent="-285750" defTabSz="457200">
              <a:buFont typeface="Arial"/>
              <a:buChar char="•"/>
            </a:pPr>
            <a:r>
              <a:rPr lang="en-GB" dirty="0">
                <a:solidFill>
                  <a:srgbClr val="292934"/>
                </a:solidFill>
              </a:rPr>
              <a:t>Non destructive real time (on-line) diagnostic systems</a:t>
            </a:r>
          </a:p>
        </p:txBody>
      </p:sp>
      <p:sp>
        <p:nvSpPr>
          <p:cNvPr id="13" name="CasellaDiTesto 12"/>
          <p:cNvSpPr txBox="1"/>
          <p:nvPr/>
        </p:nvSpPr>
        <p:spPr>
          <a:xfrm>
            <a:off x="337360" y="1835532"/>
            <a:ext cx="7590539" cy="369332"/>
          </a:xfrm>
          <a:prstGeom prst="rect">
            <a:avLst/>
          </a:prstGeom>
          <a:noFill/>
        </p:spPr>
        <p:txBody>
          <a:bodyPr wrap="none" rtlCol="0">
            <a:spAutoFit/>
          </a:bodyPr>
          <a:lstStyle/>
          <a:p>
            <a:pPr marL="285750" indent="-285750" defTabSz="457200">
              <a:buFont typeface="Arial"/>
              <a:buChar char="•"/>
            </a:pPr>
            <a:r>
              <a:rPr lang="en-GB" dirty="0">
                <a:solidFill>
                  <a:srgbClr val="292934"/>
                </a:solidFill>
              </a:rPr>
              <a:t>Good compromise between radiation damage, cost and maintenance </a:t>
            </a:r>
          </a:p>
        </p:txBody>
      </p:sp>
      <p:sp>
        <p:nvSpPr>
          <p:cNvPr id="14" name="CasellaDiTesto 13"/>
          <p:cNvSpPr txBox="1"/>
          <p:nvPr/>
        </p:nvSpPr>
        <p:spPr>
          <a:xfrm>
            <a:off x="349251" y="2123564"/>
            <a:ext cx="2890535" cy="369332"/>
          </a:xfrm>
          <a:prstGeom prst="rect">
            <a:avLst/>
          </a:prstGeom>
          <a:noFill/>
        </p:spPr>
        <p:txBody>
          <a:bodyPr wrap="none" rtlCol="0">
            <a:spAutoFit/>
          </a:bodyPr>
          <a:lstStyle/>
          <a:p>
            <a:pPr marL="285750" indent="-285750" defTabSz="457200">
              <a:buFont typeface="Arial"/>
              <a:buChar char="•"/>
            </a:pPr>
            <a:r>
              <a:rPr lang="en-GB" dirty="0">
                <a:solidFill>
                  <a:srgbClr val="292934"/>
                </a:solidFill>
              </a:rPr>
              <a:t>Relatively simple to use </a:t>
            </a:r>
          </a:p>
        </p:txBody>
      </p:sp>
      <p:sp>
        <p:nvSpPr>
          <p:cNvPr id="15" name="CasellaDiTesto 14"/>
          <p:cNvSpPr txBox="1"/>
          <p:nvPr/>
        </p:nvSpPr>
        <p:spPr>
          <a:xfrm>
            <a:off x="5928259" y="2118937"/>
            <a:ext cx="2300930" cy="369332"/>
          </a:xfrm>
          <a:prstGeom prst="rect">
            <a:avLst/>
          </a:prstGeom>
          <a:noFill/>
        </p:spPr>
        <p:txBody>
          <a:bodyPr wrap="none" rtlCol="0">
            <a:spAutoFit/>
          </a:bodyPr>
          <a:lstStyle/>
          <a:p>
            <a:pPr defTabSz="457200"/>
            <a:r>
              <a:rPr lang="en-GB" b="1" dirty="0">
                <a:solidFill>
                  <a:srgbClr val="292934"/>
                </a:solidFill>
              </a:rPr>
              <a:t>Possible solutions!</a:t>
            </a:r>
          </a:p>
        </p:txBody>
      </p:sp>
      <p:grpSp>
        <p:nvGrpSpPr>
          <p:cNvPr id="16" name="Gruppo 15"/>
          <p:cNvGrpSpPr/>
          <p:nvPr/>
        </p:nvGrpSpPr>
        <p:grpSpPr>
          <a:xfrm>
            <a:off x="4321923" y="2680692"/>
            <a:ext cx="4699041" cy="1570894"/>
            <a:chOff x="666750" y="854075"/>
            <a:chExt cx="7308850" cy="2774062"/>
          </a:xfrm>
        </p:grpSpPr>
        <p:grpSp>
          <p:nvGrpSpPr>
            <p:cNvPr id="17" name="Group 17"/>
            <p:cNvGrpSpPr>
              <a:grpSpLocks/>
            </p:cNvGrpSpPr>
            <p:nvPr/>
          </p:nvGrpSpPr>
          <p:grpSpPr bwMode="auto">
            <a:xfrm>
              <a:off x="7080250" y="1504950"/>
              <a:ext cx="895350" cy="177800"/>
              <a:chOff x="956" y="1084"/>
              <a:chExt cx="2200" cy="120"/>
            </a:xfrm>
          </p:grpSpPr>
          <p:sp>
            <p:nvSpPr>
              <p:cNvPr id="189" name="Freeform 18"/>
              <p:cNvSpPr>
                <a:spLocks/>
              </p:cNvSpPr>
              <p:nvPr/>
            </p:nvSpPr>
            <p:spPr bwMode="auto">
              <a:xfrm>
                <a:off x="956" y="1084"/>
                <a:ext cx="144" cy="112"/>
              </a:xfrm>
              <a:custGeom>
                <a:avLst/>
                <a:gdLst>
                  <a:gd name="T0" fmla="*/ 0 w 144"/>
                  <a:gd name="T1" fmla="*/ 56 h 112"/>
                  <a:gd name="T2" fmla="*/ 144 w 144"/>
                  <a:gd name="T3" fmla="*/ 0 h 112"/>
                  <a:gd name="T4" fmla="*/ 144 w 144"/>
                  <a:gd name="T5" fmla="*/ 56 h 112"/>
                  <a:gd name="T6" fmla="*/ 144 w 144"/>
                  <a:gd name="T7" fmla="*/ 112 h 112"/>
                  <a:gd name="T8" fmla="*/ 0 w 144"/>
                  <a:gd name="T9" fmla="*/ 56 h 112"/>
                  <a:gd name="T10" fmla="*/ 0 60000 65536"/>
                  <a:gd name="T11" fmla="*/ 0 60000 65536"/>
                  <a:gd name="T12" fmla="*/ 0 60000 65536"/>
                  <a:gd name="T13" fmla="*/ 0 60000 65536"/>
                  <a:gd name="T14" fmla="*/ 0 60000 65536"/>
                  <a:gd name="T15" fmla="*/ 0 w 144"/>
                  <a:gd name="T16" fmla="*/ 0 h 112"/>
                  <a:gd name="T17" fmla="*/ 144 w 144"/>
                  <a:gd name="T18" fmla="*/ 112 h 112"/>
                </a:gdLst>
                <a:ahLst/>
                <a:cxnLst>
                  <a:cxn ang="T10">
                    <a:pos x="T0" y="T1"/>
                  </a:cxn>
                  <a:cxn ang="T11">
                    <a:pos x="T2" y="T3"/>
                  </a:cxn>
                  <a:cxn ang="T12">
                    <a:pos x="T4" y="T5"/>
                  </a:cxn>
                  <a:cxn ang="T13">
                    <a:pos x="T6" y="T7"/>
                  </a:cxn>
                  <a:cxn ang="T14">
                    <a:pos x="T8" y="T9"/>
                  </a:cxn>
                </a:cxnLst>
                <a:rect l="T15" t="T16" r="T17" b="T18"/>
                <a:pathLst>
                  <a:path w="144" h="112">
                    <a:moveTo>
                      <a:pt x="0" y="56"/>
                    </a:moveTo>
                    <a:lnTo>
                      <a:pt x="144" y="0"/>
                    </a:lnTo>
                    <a:lnTo>
                      <a:pt x="144" y="56"/>
                    </a:lnTo>
                    <a:lnTo>
                      <a:pt x="144" y="112"/>
                    </a:lnTo>
                    <a:lnTo>
                      <a:pt x="0" y="56"/>
                    </a:lnTo>
                    <a:close/>
                  </a:path>
                </a:pathLst>
              </a:custGeom>
              <a:solidFill>
                <a:srgbClr val="FF0000"/>
              </a:solidFill>
              <a:ln w="12700">
                <a:solidFill>
                  <a:srgbClr val="FF0000"/>
                </a:solidFill>
                <a:round/>
                <a:headEnd/>
                <a:tailEnd/>
              </a:ln>
            </p:spPr>
            <p:txBody>
              <a:bodyPr/>
              <a:lstStyle/>
              <a:p>
                <a:pPr defTabSz="457200"/>
                <a:endParaRPr lang="it-IT">
                  <a:solidFill>
                    <a:srgbClr val="292934"/>
                  </a:solidFill>
                </a:endParaRPr>
              </a:p>
            </p:txBody>
          </p:sp>
          <p:sp>
            <p:nvSpPr>
              <p:cNvPr id="190" name="Freeform 19"/>
              <p:cNvSpPr>
                <a:spLocks/>
              </p:cNvSpPr>
              <p:nvPr/>
            </p:nvSpPr>
            <p:spPr bwMode="auto">
              <a:xfrm>
                <a:off x="964" y="1092"/>
                <a:ext cx="144" cy="112"/>
              </a:xfrm>
              <a:custGeom>
                <a:avLst/>
                <a:gdLst>
                  <a:gd name="T0" fmla="*/ 0 w 144"/>
                  <a:gd name="T1" fmla="*/ 56 h 112"/>
                  <a:gd name="T2" fmla="*/ 144 w 144"/>
                  <a:gd name="T3" fmla="*/ 0 h 112"/>
                  <a:gd name="T4" fmla="*/ 144 w 144"/>
                  <a:gd name="T5" fmla="*/ 56 h 112"/>
                  <a:gd name="T6" fmla="*/ 144 w 144"/>
                  <a:gd name="T7" fmla="*/ 112 h 112"/>
                  <a:gd name="T8" fmla="*/ 0 w 144"/>
                  <a:gd name="T9" fmla="*/ 56 h 112"/>
                  <a:gd name="T10" fmla="*/ 0 60000 65536"/>
                  <a:gd name="T11" fmla="*/ 0 60000 65536"/>
                  <a:gd name="T12" fmla="*/ 0 60000 65536"/>
                  <a:gd name="T13" fmla="*/ 0 60000 65536"/>
                  <a:gd name="T14" fmla="*/ 0 60000 65536"/>
                  <a:gd name="T15" fmla="*/ 0 w 144"/>
                  <a:gd name="T16" fmla="*/ 0 h 112"/>
                  <a:gd name="T17" fmla="*/ 144 w 144"/>
                  <a:gd name="T18" fmla="*/ 112 h 112"/>
                </a:gdLst>
                <a:ahLst/>
                <a:cxnLst>
                  <a:cxn ang="T10">
                    <a:pos x="T0" y="T1"/>
                  </a:cxn>
                  <a:cxn ang="T11">
                    <a:pos x="T2" y="T3"/>
                  </a:cxn>
                  <a:cxn ang="T12">
                    <a:pos x="T4" y="T5"/>
                  </a:cxn>
                  <a:cxn ang="T13">
                    <a:pos x="T6" y="T7"/>
                  </a:cxn>
                  <a:cxn ang="T14">
                    <a:pos x="T8" y="T9"/>
                  </a:cxn>
                </a:cxnLst>
                <a:rect l="T15" t="T16" r="T17" b="T18"/>
                <a:pathLst>
                  <a:path w="144" h="112">
                    <a:moveTo>
                      <a:pt x="0" y="56"/>
                    </a:moveTo>
                    <a:lnTo>
                      <a:pt x="144" y="0"/>
                    </a:lnTo>
                    <a:lnTo>
                      <a:pt x="144" y="56"/>
                    </a:lnTo>
                    <a:lnTo>
                      <a:pt x="144" y="112"/>
                    </a:lnTo>
                    <a:lnTo>
                      <a:pt x="0" y="56"/>
                    </a:lnTo>
                    <a:close/>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endParaRPr lang="it-IT">
                  <a:solidFill>
                    <a:srgbClr val="292934"/>
                  </a:solidFill>
                </a:endParaRPr>
              </a:p>
            </p:txBody>
          </p:sp>
          <p:sp>
            <p:nvSpPr>
              <p:cNvPr id="191" name="Line 20"/>
              <p:cNvSpPr>
                <a:spLocks noChangeShapeType="1"/>
              </p:cNvSpPr>
              <p:nvPr/>
            </p:nvSpPr>
            <p:spPr bwMode="auto">
              <a:xfrm>
                <a:off x="1100" y="1140"/>
                <a:ext cx="2056" cy="1"/>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grpSp>
        <p:grpSp>
          <p:nvGrpSpPr>
            <p:cNvPr id="18" name="Group 21"/>
            <p:cNvGrpSpPr>
              <a:grpSpLocks/>
            </p:cNvGrpSpPr>
            <p:nvPr/>
          </p:nvGrpSpPr>
          <p:grpSpPr bwMode="auto">
            <a:xfrm>
              <a:off x="3175000" y="1504950"/>
              <a:ext cx="1009650" cy="165100"/>
              <a:chOff x="956" y="1084"/>
              <a:chExt cx="2200" cy="120"/>
            </a:xfrm>
          </p:grpSpPr>
          <p:sp>
            <p:nvSpPr>
              <p:cNvPr id="186" name="Freeform 22"/>
              <p:cNvSpPr>
                <a:spLocks/>
              </p:cNvSpPr>
              <p:nvPr/>
            </p:nvSpPr>
            <p:spPr bwMode="auto">
              <a:xfrm>
                <a:off x="956" y="1084"/>
                <a:ext cx="144" cy="112"/>
              </a:xfrm>
              <a:custGeom>
                <a:avLst/>
                <a:gdLst>
                  <a:gd name="T0" fmla="*/ 0 w 144"/>
                  <a:gd name="T1" fmla="*/ 56 h 112"/>
                  <a:gd name="T2" fmla="*/ 144 w 144"/>
                  <a:gd name="T3" fmla="*/ 0 h 112"/>
                  <a:gd name="T4" fmla="*/ 144 w 144"/>
                  <a:gd name="T5" fmla="*/ 56 h 112"/>
                  <a:gd name="T6" fmla="*/ 144 w 144"/>
                  <a:gd name="T7" fmla="*/ 112 h 112"/>
                  <a:gd name="T8" fmla="*/ 0 w 144"/>
                  <a:gd name="T9" fmla="*/ 56 h 112"/>
                  <a:gd name="T10" fmla="*/ 0 60000 65536"/>
                  <a:gd name="T11" fmla="*/ 0 60000 65536"/>
                  <a:gd name="T12" fmla="*/ 0 60000 65536"/>
                  <a:gd name="T13" fmla="*/ 0 60000 65536"/>
                  <a:gd name="T14" fmla="*/ 0 60000 65536"/>
                  <a:gd name="T15" fmla="*/ 0 w 144"/>
                  <a:gd name="T16" fmla="*/ 0 h 112"/>
                  <a:gd name="T17" fmla="*/ 144 w 144"/>
                  <a:gd name="T18" fmla="*/ 112 h 112"/>
                </a:gdLst>
                <a:ahLst/>
                <a:cxnLst>
                  <a:cxn ang="T10">
                    <a:pos x="T0" y="T1"/>
                  </a:cxn>
                  <a:cxn ang="T11">
                    <a:pos x="T2" y="T3"/>
                  </a:cxn>
                  <a:cxn ang="T12">
                    <a:pos x="T4" y="T5"/>
                  </a:cxn>
                  <a:cxn ang="T13">
                    <a:pos x="T6" y="T7"/>
                  </a:cxn>
                  <a:cxn ang="T14">
                    <a:pos x="T8" y="T9"/>
                  </a:cxn>
                </a:cxnLst>
                <a:rect l="T15" t="T16" r="T17" b="T18"/>
                <a:pathLst>
                  <a:path w="144" h="112">
                    <a:moveTo>
                      <a:pt x="0" y="56"/>
                    </a:moveTo>
                    <a:lnTo>
                      <a:pt x="144" y="0"/>
                    </a:lnTo>
                    <a:lnTo>
                      <a:pt x="144" y="56"/>
                    </a:lnTo>
                    <a:lnTo>
                      <a:pt x="144" y="112"/>
                    </a:lnTo>
                    <a:lnTo>
                      <a:pt x="0" y="56"/>
                    </a:lnTo>
                    <a:close/>
                  </a:path>
                </a:pathLst>
              </a:custGeom>
              <a:solidFill>
                <a:srgbClr val="FF0000"/>
              </a:solidFill>
              <a:ln w="12700">
                <a:solidFill>
                  <a:srgbClr val="FF0000"/>
                </a:solidFill>
                <a:round/>
                <a:headEnd/>
                <a:tailEnd/>
              </a:ln>
            </p:spPr>
            <p:txBody>
              <a:bodyPr/>
              <a:lstStyle/>
              <a:p>
                <a:pPr defTabSz="457200"/>
                <a:endParaRPr lang="it-IT">
                  <a:solidFill>
                    <a:srgbClr val="292934"/>
                  </a:solidFill>
                </a:endParaRPr>
              </a:p>
            </p:txBody>
          </p:sp>
          <p:sp>
            <p:nvSpPr>
              <p:cNvPr id="187" name="Freeform 23"/>
              <p:cNvSpPr>
                <a:spLocks/>
              </p:cNvSpPr>
              <p:nvPr/>
            </p:nvSpPr>
            <p:spPr bwMode="auto">
              <a:xfrm>
                <a:off x="964" y="1092"/>
                <a:ext cx="144" cy="112"/>
              </a:xfrm>
              <a:custGeom>
                <a:avLst/>
                <a:gdLst>
                  <a:gd name="T0" fmla="*/ 0 w 144"/>
                  <a:gd name="T1" fmla="*/ 56 h 112"/>
                  <a:gd name="T2" fmla="*/ 144 w 144"/>
                  <a:gd name="T3" fmla="*/ 0 h 112"/>
                  <a:gd name="T4" fmla="*/ 144 w 144"/>
                  <a:gd name="T5" fmla="*/ 56 h 112"/>
                  <a:gd name="T6" fmla="*/ 144 w 144"/>
                  <a:gd name="T7" fmla="*/ 112 h 112"/>
                  <a:gd name="T8" fmla="*/ 0 w 144"/>
                  <a:gd name="T9" fmla="*/ 56 h 112"/>
                  <a:gd name="T10" fmla="*/ 0 60000 65536"/>
                  <a:gd name="T11" fmla="*/ 0 60000 65536"/>
                  <a:gd name="T12" fmla="*/ 0 60000 65536"/>
                  <a:gd name="T13" fmla="*/ 0 60000 65536"/>
                  <a:gd name="T14" fmla="*/ 0 60000 65536"/>
                  <a:gd name="T15" fmla="*/ 0 w 144"/>
                  <a:gd name="T16" fmla="*/ 0 h 112"/>
                  <a:gd name="T17" fmla="*/ 144 w 144"/>
                  <a:gd name="T18" fmla="*/ 112 h 112"/>
                </a:gdLst>
                <a:ahLst/>
                <a:cxnLst>
                  <a:cxn ang="T10">
                    <a:pos x="T0" y="T1"/>
                  </a:cxn>
                  <a:cxn ang="T11">
                    <a:pos x="T2" y="T3"/>
                  </a:cxn>
                  <a:cxn ang="T12">
                    <a:pos x="T4" y="T5"/>
                  </a:cxn>
                  <a:cxn ang="T13">
                    <a:pos x="T6" y="T7"/>
                  </a:cxn>
                  <a:cxn ang="T14">
                    <a:pos x="T8" y="T9"/>
                  </a:cxn>
                </a:cxnLst>
                <a:rect l="T15" t="T16" r="T17" b="T18"/>
                <a:pathLst>
                  <a:path w="144" h="112">
                    <a:moveTo>
                      <a:pt x="0" y="56"/>
                    </a:moveTo>
                    <a:lnTo>
                      <a:pt x="144" y="0"/>
                    </a:lnTo>
                    <a:lnTo>
                      <a:pt x="144" y="56"/>
                    </a:lnTo>
                    <a:lnTo>
                      <a:pt x="144" y="112"/>
                    </a:lnTo>
                    <a:lnTo>
                      <a:pt x="0" y="56"/>
                    </a:lnTo>
                    <a:close/>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endParaRPr lang="it-IT">
                  <a:solidFill>
                    <a:srgbClr val="292934"/>
                  </a:solidFill>
                </a:endParaRPr>
              </a:p>
            </p:txBody>
          </p:sp>
          <p:sp>
            <p:nvSpPr>
              <p:cNvPr id="188" name="Line 24"/>
              <p:cNvSpPr>
                <a:spLocks noChangeShapeType="1"/>
              </p:cNvSpPr>
              <p:nvPr/>
            </p:nvSpPr>
            <p:spPr bwMode="auto">
              <a:xfrm>
                <a:off x="1100" y="1140"/>
                <a:ext cx="2056" cy="1"/>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grpSp>
        <p:grpSp>
          <p:nvGrpSpPr>
            <p:cNvPr id="19" name="Group 25"/>
            <p:cNvGrpSpPr>
              <a:grpSpLocks/>
            </p:cNvGrpSpPr>
            <p:nvPr/>
          </p:nvGrpSpPr>
          <p:grpSpPr bwMode="auto">
            <a:xfrm>
              <a:off x="5219700" y="854075"/>
              <a:ext cx="2260600" cy="2222500"/>
              <a:chOff x="3120" y="736"/>
              <a:chExt cx="1424" cy="1400"/>
            </a:xfrm>
          </p:grpSpPr>
          <p:sp>
            <p:nvSpPr>
              <p:cNvPr id="110" name="Freeform 26"/>
              <p:cNvSpPr>
                <a:spLocks/>
              </p:cNvSpPr>
              <p:nvPr/>
            </p:nvSpPr>
            <p:spPr bwMode="auto">
              <a:xfrm>
                <a:off x="3888" y="736"/>
                <a:ext cx="648" cy="960"/>
              </a:xfrm>
              <a:custGeom>
                <a:avLst/>
                <a:gdLst>
                  <a:gd name="T0" fmla="*/ 648 w 648"/>
                  <a:gd name="T1" fmla="*/ 416 h 960"/>
                  <a:gd name="T2" fmla="*/ 16 w 648"/>
                  <a:gd name="T3" fmla="*/ 0 h 960"/>
                  <a:gd name="T4" fmla="*/ 0 w 648"/>
                  <a:gd name="T5" fmla="*/ 560 h 960"/>
                  <a:gd name="T6" fmla="*/ 560 w 648"/>
                  <a:gd name="T7" fmla="*/ 960 h 960"/>
                  <a:gd name="T8" fmla="*/ 648 w 648"/>
                  <a:gd name="T9" fmla="*/ 416 h 960"/>
                  <a:gd name="T10" fmla="*/ 0 60000 65536"/>
                  <a:gd name="T11" fmla="*/ 0 60000 65536"/>
                  <a:gd name="T12" fmla="*/ 0 60000 65536"/>
                  <a:gd name="T13" fmla="*/ 0 60000 65536"/>
                  <a:gd name="T14" fmla="*/ 0 60000 65536"/>
                  <a:gd name="T15" fmla="*/ 0 w 648"/>
                  <a:gd name="T16" fmla="*/ 0 h 960"/>
                  <a:gd name="T17" fmla="*/ 648 w 648"/>
                  <a:gd name="T18" fmla="*/ 960 h 960"/>
                </a:gdLst>
                <a:ahLst/>
                <a:cxnLst>
                  <a:cxn ang="T10">
                    <a:pos x="T0" y="T1"/>
                  </a:cxn>
                  <a:cxn ang="T11">
                    <a:pos x="T2" y="T3"/>
                  </a:cxn>
                  <a:cxn ang="T12">
                    <a:pos x="T4" y="T5"/>
                  </a:cxn>
                  <a:cxn ang="T13">
                    <a:pos x="T6" y="T7"/>
                  </a:cxn>
                  <a:cxn ang="T14">
                    <a:pos x="T8" y="T9"/>
                  </a:cxn>
                </a:cxnLst>
                <a:rect l="T15" t="T16" r="T17" b="T18"/>
                <a:pathLst>
                  <a:path w="648" h="960">
                    <a:moveTo>
                      <a:pt x="648" y="416"/>
                    </a:moveTo>
                    <a:lnTo>
                      <a:pt x="16" y="0"/>
                    </a:lnTo>
                    <a:lnTo>
                      <a:pt x="0" y="560"/>
                    </a:lnTo>
                    <a:lnTo>
                      <a:pt x="560" y="960"/>
                    </a:lnTo>
                    <a:lnTo>
                      <a:pt x="648" y="416"/>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111" name="Freeform 27"/>
              <p:cNvSpPr>
                <a:spLocks/>
              </p:cNvSpPr>
              <p:nvPr/>
            </p:nvSpPr>
            <p:spPr bwMode="auto">
              <a:xfrm>
                <a:off x="3904" y="736"/>
                <a:ext cx="640" cy="416"/>
              </a:xfrm>
              <a:custGeom>
                <a:avLst/>
                <a:gdLst>
                  <a:gd name="T0" fmla="*/ 640 w 640"/>
                  <a:gd name="T1" fmla="*/ 408 h 416"/>
                  <a:gd name="T2" fmla="*/ 16 w 640"/>
                  <a:gd name="T3" fmla="*/ 0 h 416"/>
                  <a:gd name="T4" fmla="*/ 0 w 640"/>
                  <a:gd name="T5" fmla="*/ 0 h 416"/>
                  <a:gd name="T6" fmla="*/ 632 w 640"/>
                  <a:gd name="T7" fmla="*/ 416 h 416"/>
                  <a:gd name="T8" fmla="*/ 640 w 640"/>
                  <a:gd name="T9" fmla="*/ 408 h 416"/>
                  <a:gd name="T10" fmla="*/ 0 60000 65536"/>
                  <a:gd name="T11" fmla="*/ 0 60000 65536"/>
                  <a:gd name="T12" fmla="*/ 0 60000 65536"/>
                  <a:gd name="T13" fmla="*/ 0 60000 65536"/>
                  <a:gd name="T14" fmla="*/ 0 60000 65536"/>
                  <a:gd name="T15" fmla="*/ 0 w 640"/>
                  <a:gd name="T16" fmla="*/ 0 h 416"/>
                  <a:gd name="T17" fmla="*/ 640 w 640"/>
                  <a:gd name="T18" fmla="*/ 416 h 416"/>
                </a:gdLst>
                <a:ahLst/>
                <a:cxnLst>
                  <a:cxn ang="T10">
                    <a:pos x="T0" y="T1"/>
                  </a:cxn>
                  <a:cxn ang="T11">
                    <a:pos x="T2" y="T3"/>
                  </a:cxn>
                  <a:cxn ang="T12">
                    <a:pos x="T4" y="T5"/>
                  </a:cxn>
                  <a:cxn ang="T13">
                    <a:pos x="T6" y="T7"/>
                  </a:cxn>
                  <a:cxn ang="T14">
                    <a:pos x="T8" y="T9"/>
                  </a:cxn>
                </a:cxnLst>
                <a:rect l="T15" t="T16" r="T17" b="T18"/>
                <a:pathLst>
                  <a:path w="640" h="416">
                    <a:moveTo>
                      <a:pt x="640" y="408"/>
                    </a:moveTo>
                    <a:lnTo>
                      <a:pt x="16" y="0"/>
                    </a:lnTo>
                    <a:lnTo>
                      <a:pt x="0" y="0"/>
                    </a:lnTo>
                    <a:lnTo>
                      <a:pt x="632" y="416"/>
                    </a:lnTo>
                    <a:lnTo>
                      <a:pt x="640" y="408"/>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112" name="Freeform 28"/>
              <p:cNvSpPr>
                <a:spLocks/>
              </p:cNvSpPr>
              <p:nvPr/>
            </p:nvSpPr>
            <p:spPr bwMode="auto">
              <a:xfrm>
                <a:off x="4448" y="1144"/>
                <a:ext cx="96" cy="552"/>
              </a:xfrm>
              <a:custGeom>
                <a:avLst/>
                <a:gdLst>
                  <a:gd name="T0" fmla="*/ 16 w 96"/>
                  <a:gd name="T1" fmla="*/ 544 h 552"/>
                  <a:gd name="T2" fmla="*/ 96 w 96"/>
                  <a:gd name="T3" fmla="*/ 0 h 552"/>
                  <a:gd name="T4" fmla="*/ 88 w 96"/>
                  <a:gd name="T5" fmla="*/ 8 h 552"/>
                  <a:gd name="T6" fmla="*/ 0 w 96"/>
                  <a:gd name="T7" fmla="*/ 552 h 552"/>
                  <a:gd name="T8" fmla="*/ 16 w 96"/>
                  <a:gd name="T9" fmla="*/ 544 h 552"/>
                  <a:gd name="T10" fmla="*/ 0 60000 65536"/>
                  <a:gd name="T11" fmla="*/ 0 60000 65536"/>
                  <a:gd name="T12" fmla="*/ 0 60000 65536"/>
                  <a:gd name="T13" fmla="*/ 0 60000 65536"/>
                  <a:gd name="T14" fmla="*/ 0 60000 65536"/>
                  <a:gd name="T15" fmla="*/ 0 w 96"/>
                  <a:gd name="T16" fmla="*/ 0 h 552"/>
                  <a:gd name="T17" fmla="*/ 96 w 96"/>
                  <a:gd name="T18" fmla="*/ 552 h 552"/>
                </a:gdLst>
                <a:ahLst/>
                <a:cxnLst>
                  <a:cxn ang="T10">
                    <a:pos x="T0" y="T1"/>
                  </a:cxn>
                  <a:cxn ang="T11">
                    <a:pos x="T2" y="T3"/>
                  </a:cxn>
                  <a:cxn ang="T12">
                    <a:pos x="T4" y="T5"/>
                  </a:cxn>
                  <a:cxn ang="T13">
                    <a:pos x="T6" y="T7"/>
                  </a:cxn>
                  <a:cxn ang="T14">
                    <a:pos x="T8" y="T9"/>
                  </a:cxn>
                </a:cxnLst>
                <a:rect l="T15" t="T16" r="T17" b="T18"/>
                <a:pathLst>
                  <a:path w="96" h="552">
                    <a:moveTo>
                      <a:pt x="16" y="544"/>
                    </a:moveTo>
                    <a:lnTo>
                      <a:pt x="96" y="0"/>
                    </a:lnTo>
                    <a:lnTo>
                      <a:pt x="88" y="8"/>
                    </a:lnTo>
                    <a:lnTo>
                      <a:pt x="0" y="552"/>
                    </a:lnTo>
                    <a:lnTo>
                      <a:pt x="16" y="544"/>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113" name="Freeform 29"/>
              <p:cNvSpPr>
                <a:spLocks/>
              </p:cNvSpPr>
              <p:nvPr/>
            </p:nvSpPr>
            <p:spPr bwMode="auto">
              <a:xfrm>
                <a:off x="3240" y="1456"/>
                <a:ext cx="112" cy="72"/>
              </a:xfrm>
              <a:custGeom>
                <a:avLst/>
                <a:gdLst>
                  <a:gd name="T0" fmla="*/ 0 w 112"/>
                  <a:gd name="T1" fmla="*/ 72 h 72"/>
                  <a:gd name="T2" fmla="*/ 32 w 112"/>
                  <a:gd name="T3" fmla="*/ 64 h 72"/>
                  <a:gd name="T4" fmla="*/ 112 w 112"/>
                  <a:gd name="T5" fmla="*/ 0 h 72"/>
                  <a:gd name="T6" fmla="*/ 88 w 112"/>
                  <a:gd name="T7" fmla="*/ 8 h 72"/>
                  <a:gd name="T8" fmla="*/ 0 w 112"/>
                  <a:gd name="T9" fmla="*/ 72 h 72"/>
                  <a:gd name="T10" fmla="*/ 0 60000 65536"/>
                  <a:gd name="T11" fmla="*/ 0 60000 65536"/>
                  <a:gd name="T12" fmla="*/ 0 60000 65536"/>
                  <a:gd name="T13" fmla="*/ 0 60000 65536"/>
                  <a:gd name="T14" fmla="*/ 0 60000 65536"/>
                  <a:gd name="T15" fmla="*/ 0 w 112"/>
                  <a:gd name="T16" fmla="*/ 0 h 72"/>
                  <a:gd name="T17" fmla="*/ 112 w 112"/>
                  <a:gd name="T18" fmla="*/ 72 h 72"/>
                </a:gdLst>
                <a:ahLst/>
                <a:cxnLst>
                  <a:cxn ang="T10">
                    <a:pos x="T0" y="T1"/>
                  </a:cxn>
                  <a:cxn ang="T11">
                    <a:pos x="T2" y="T3"/>
                  </a:cxn>
                  <a:cxn ang="T12">
                    <a:pos x="T4" y="T5"/>
                  </a:cxn>
                  <a:cxn ang="T13">
                    <a:pos x="T6" y="T7"/>
                  </a:cxn>
                  <a:cxn ang="T14">
                    <a:pos x="T8" y="T9"/>
                  </a:cxn>
                </a:cxnLst>
                <a:rect l="T15" t="T16" r="T17" b="T18"/>
                <a:pathLst>
                  <a:path w="112" h="72">
                    <a:moveTo>
                      <a:pt x="0" y="72"/>
                    </a:moveTo>
                    <a:lnTo>
                      <a:pt x="32" y="64"/>
                    </a:lnTo>
                    <a:lnTo>
                      <a:pt x="112" y="0"/>
                    </a:lnTo>
                    <a:lnTo>
                      <a:pt x="88" y="8"/>
                    </a:lnTo>
                    <a:lnTo>
                      <a:pt x="0" y="7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114" name="Freeform 30"/>
              <p:cNvSpPr>
                <a:spLocks/>
              </p:cNvSpPr>
              <p:nvPr/>
            </p:nvSpPr>
            <p:spPr bwMode="auto">
              <a:xfrm>
                <a:off x="3216" y="1520"/>
                <a:ext cx="448" cy="544"/>
              </a:xfrm>
              <a:custGeom>
                <a:avLst/>
                <a:gdLst>
                  <a:gd name="T0" fmla="*/ 432 w 448"/>
                  <a:gd name="T1" fmla="*/ 520 h 544"/>
                  <a:gd name="T2" fmla="*/ 448 w 448"/>
                  <a:gd name="T3" fmla="*/ 488 h 544"/>
                  <a:gd name="T4" fmla="*/ 448 w 448"/>
                  <a:gd name="T5" fmla="*/ 456 h 544"/>
                  <a:gd name="T6" fmla="*/ 440 w 448"/>
                  <a:gd name="T7" fmla="*/ 408 h 544"/>
                  <a:gd name="T8" fmla="*/ 424 w 448"/>
                  <a:gd name="T9" fmla="*/ 352 h 544"/>
                  <a:gd name="T10" fmla="*/ 400 w 448"/>
                  <a:gd name="T11" fmla="*/ 296 h 544"/>
                  <a:gd name="T12" fmla="*/ 368 w 448"/>
                  <a:gd name="T13" fmla="*/ 232 h 544"/>
                  <a:gd name="T14" fmla="*/ 320 w 448"/>
                  <a:gd name="T15" fmla="*/ 176 h 544"/>
                  <a:gd name="T16" fmla="*/ 272 w 448"/>
                  <a:gd name="T17" fmla="*/ 120 h 544"/>
                  <a:gd name="T18" fmla="*/ 224 w 448"/>
                  <a:gd name="T19" fmla="*/ 80 h 544"/>
                  <a:gd name="T20" fmla="*/ 176 w 448"/>
                  <a:gd name="T21" fmla="*/ 40 h 544"/>
                  <a:gd name="T22" fmla="*/ 136 w 448"/>
                  <a:gd name="T23" fmla="*/ 16 h 544"/>
                  <a:gd name="T24" fmla="*/ 88 w 448"/>
                  <a:gd name="T25" fmla="*/ 0 h 544"/>
                  <a:gd name="T26" fmla="*/ 56 w 448"/>
                  <a:gd name="T27" fmla="*/ 0 h 544"/>
                  <a:gd name="T28" fmla="*/ 24 w 448"/>
                  <a:gd name="T29" fmla="*/ 8 h 544"/>
                  <a:gd name="T30" fmla="*/ 8 w 448"/>
                  <a:gd name="T31" fmla="*/ 24 h 544"/>
                  <a:gd name="T32" fmla="*/ 0 w 448"/>
                  <a:gd name="T33" fmla="*/ 64 h 544"/>
                  <a:gd name="T34" fmla="*/ 0 w 448"/>
                  <a:gd name="T35" fmla="*/ 96 h 544"/>
                  <a:gd name="T36" fmla="*/ 8 w 448"/>
                  <a:gd name="T37" fmla="*/ 144 h 544"/>
                  <a:gd name="T38" fmla="*/ 24 w 448"/>
                  <a:gd name="T39" fmla="*/ 192 h 544"/>
                  <a:gd name="T40" fmla="*/ 32 w 448"/>
                  <a:gd name="T41" fmla="*/ 216 h 544"/>
                  <a:gd name="T42" fmla="*/ 64 w 448"/>
                  <a:gd name="T43" fmla="*/ 256 h 544"/>
                  <a:gd name="T44" fmla="*/ 96 w 448"/>
                  <a:gd name="T45" fmla="*/ 312 h 544"/>
                  <a:gd name="T46" fmla="*/ 136 w 448"/>
                  <a:gd name="T47" fmla="*/ 368 h 544"/>
                  <a:gd name="T48" fmla="*/ 176 w 448"/>
                  <a:gd name="T49" fmla="*/ 416 h 544"/>
                  <a:gd name="T50" fmla="*/ 224 w 448"/>
                  <a:gd name="T51" fmla="*/ 456 h 544"/>
                  <a:gd name="T52" fmla="*/ 264 w 448"/>
                  <a:gd name="T53" fmla="*/ 488 h 544"/>
                  <a:gd name="T54" fmla="*/ 304 w 448"/>
                  <a:gd name="T55" fmla="*/ 520 h 544"/>
                  <a:gd name="T56" fmla="*/ 344 w 448"/>
                  <a:gd name="T57" fmla="*/ 536 h 544"/>
                  <a:gd name="T58" fmla="*/ 384 w 448"/>
                  <a:gd name="T59" fmla="*/ 544 h 544"/>
                  <a:gd name="T60" fmla="*/ 416 w 448"/>
                  <a:gd name="T61" fmla="*/ 536 h 544"/>
                  <a:gd name="T62" fmla="*/ 432 w 448"/>
                  <a:gd name="T63" fmla="*/ 520 h 5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8"/>
                  <a:gd name="T97" fmla="*/ 0 h 544"/>
                  <a:gd name="T98" fmla="*/ 448 w 448"/>
                  <a:gd name="T99" fmla="*/ 544 h 5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8" h="544">
                    <a:moveTo>
                      <a:pt x="432" y="520"/>
                    </a:moveTo>
                    <a:lnTo>
                      <a:pt x="448" y="488"/>
                    </a:lnTo>
                    <a:lnTo>
                      <a:pt x="448" y="456"/>
                    </a:lnTo>
                    <a:lnTo>
                      <a:pt x="440" y="408"/>
                    </a:lnTo>
                    <a:lnTo>
                      <a:pt x="424" y="352"/>
                    </a:lnTo>
                    <a:lnTo>
                      <a:pt x="400" y="296"/>
                    </a:lnTo>
                    <a:lnTo>
                      <a:pt x="368" y="232"/>
                    </a:lnTo>
                    <a:lnTo>
                      <a:pt x="320" y="176"/>
                    </a:lnTo>
                    <a:lnTo>
                      <a:pt x="272" y="120"/>
                    </a:lnTo>
                    <a:lnTo>
                      <a:pt x="224" y="80"/>
                    </a:lnTo>
                    <a:lnTo>
                      <a:pt x="176" y="40"/>
                    </a:lnTo>
                    <a:lnTo>
                      <a:pt x="136" y="16"/>
                    </a:lnTo>
                    <a:lnTo>
                      <a:pt x="88" y="0"/>
                    </a:lnTo>
                    <a:lnTo>
                      <a:pt x="56" y="0"/>
                    </a:lnTo>
                    <a:lnTo>
                      <a:pt x="24" y="8"/>
                    </a:lnTo>
                    <a:lnTo>
                      <a:pt x="8" y="24"/>
                    </a:lnTo>
                    <a:lnTo>
                      <a:pt x="0" y="64"/>
                    </a:lnTo>
                    <a:lnTo>
                      <a:pt x="0" y="96"/>
                    </a:lnTo>
                    <a:lnTo>
                      <a:pt x="8" y="144"/>
                    </a:lnTo>
                    <a:lnTo>
                      <a:pt x="24" y="192"/>
                    </a:lnTo>
                    <a:lnTo>
                      <a:pt x="32" y="216"/>
                    </a:lnTo>
                    <a:lnTo>
                      <a:pt x="64" y="256"/>
                    </a:lnTo>
                    <a:lnTo>
                      <a:pt x="96" y="312"/>
                    </a:lnTo>
                    <a:lnTo>
                      <a:pt x="136" y="368"/>
                    </a:lnTo>
                    <a:lnTo>
                      <a:pt x="176" y="416"/>
                    </a:lnTo>
                    <a:lnTo>
                      <a:pt x="224" y="456"/>
                    </a:lnTo>
                    <a:lnTo>
                      <a:pt x="264" y="488"/>
                    </a:lnTo>
                    <a:lnTo>
                      <a:pt x="304" y="520"/>
                    </a:lnTo>
                    <a:lnTo>
                      <a:pt x="344" y="536"/>
                    </a:lnTo>
                    <a:lnTo>
                      <a:pt x="384" y="544"/>
                    </a:lnTo>
                    <a:lnTo>
                      <a:pt x="416" y="536"/>
                    </a:lnTo>
                    <a:lnTo>
                      <a:pt x="432" y="520"/>
                    </a:lnTo>
                    <a:close/>
                  </a:path>
                </a:pathLst>
              </a:custGeom>
              <a:solidFill>
                <a:srgbClr val="FF7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115" name="Freeform 31"/>
              <p:cNvSpPr>
                <a:spLocks/>
              </p:cNvSpPr>
              <p:nvPr/>
            </p:nvSpPr>
            <p:spPr bwMode="auto">
              <a:xfrm>
                <a:off x="3272" y="1456"/>
                <a:ext cx="120" cy="64"/>
              </a:xfrm>
              <a:custGeom>
                <a:avLst/>
                <a:gdLst>
                  <a:gd name="T0" fmla="*/ 0 w 120"/>
                  <a:gd name="T1" fmla="*/ 64 h 64"/>
                  <a:gd name="T2" fmla="*/ 32 w 120"/>
                  <a:gd name="T3" fmla="*/ 64 h 64"/>
                  <a:gd name="T4" fmla="*/ 120 w 120"/>
                  <a:gd name="T5" fmla="*/ 0 h 64"/>
                  <a:gd name="T6" fmla="*/ 80 w 120"/>
                  <a:gd name="T7" fmla="*/ 0 h 64"/>
                  <a:gd name="T8" fmla="*/ 0 w 120"/>
                  <a:gd name="T9" fmla="*/ 64 h 64"/>
                  <a:gd name="T10" fmla="*/ 0 60000 65536"/>
                  <a:gd name="T11" fmla="*/ 0 60000 65536"/>
                  <a:gd name="T12" fmla="*/ 0 60000 65536"/>
                  <a:gd name="T13" fmla="*/ 0 60000 65536"/>
                  <a:gd name="T14" fmla="*/ 0 60000 65536"/>
                  <a:gd name="T15" fmla="*/ 0 w 120"/>
                  <a:gd name="T16" fmla="*/ 0 h 64"/>
                  <a:gd name="T17" fmla="*/ 120 w 120"/>
                  <a:gd name="T18" fmla="*/ 64 h 64"/>
                </a:gdLst>
                <a:ahLst/>
                <a:cxnLst>
                  <a:cxn ang="T10">
                    <a:pos x="T0" y="T1"/>
                  </a:cxn>
                  <a:cxn ang="T11">
                    <a:pos x="T2" y="T3"/>
                  </a:cxn>
                  <a:cxn ang="T12">
                    <a:pos x="T4" y="T5"/>
                  </a:cxn>
                  <a:cxn ang="T13">
                    <a:pos x="T6" y="T7"/>
                  </a:cxn>
                  <a:cxn ang="T14">
                    <a:pos x="T8" y="T9"/>
                  </a:cxn>
                </a:cxnLst>
                <a:rect l="T15" t="T16" r="T17" b="T18"/>
                <a:pathLst>
                  <a:path w="120" h="64">
                    <a:moveTo>
                      <a:pt x="0" y="64"/>
                    </a:moveTo>
                    <a:lnTo>
                      <a:pt x="32" y="64"/>
                    </a:lnTo>
                    <a:lnTo>
                      <a:pt x="120" y="0"/>
                    </a:lnTo>
                    <a:lnTo>
                      <a:pt x="80" y="0"/>
                    </a:lnTo>
                    <a:lnTo>
                      <a:pt x="0" y="6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116" name="Freeform 32"/>
              <p:cNvSpPr>
                <a:spLocks/>
              </p:cNvSpPr>
              <p:nvPr/>
            </p:nvSpPr>
            <p:spPr bwMode="auto">
              <a:xfrm>
                <a:off x="3304" y="1456"/>
                <a:ext cx="128" cy="80"/>
              </a:xfrm>
              <a:custGeom>
                <a:avLst/>
                <a:gdLst>
                  <a:gd name="T0" fmla="*/ 0 w 128"/>
                  <a:gd name="T1" fmla="*/ 64 h 80"/>
                  <a:gd name="T2" fmla="*/ 48 w 128"/>
                  <a:gd name="T3" fmla="*/ 80 h 80"/>
                  <a:gd name="T4" fmla="*/ 128 w 128"/>
                  <a:gd name="T5" fmla="*/ 16 h 80"/>
                  <a:gd name="T6" fmla="*/ 88 w 128"/>
                  <a:gd name="T7" fmla="*/ 0 h 80"/>
                  <a:gd name="T8" fmla="*/ 0 w 128"/>
                  <a:gd name="T9" fmla="*/ 64 h 80"/>
                  <a:gd name="T10" fmla="*/ 0 60000 65536"/>
                  <a:gd name="T11" fmla="*/ 0 60000 65536"/>
                  <a:gd name="T12" fmla="*/ 0 60000 65536"/>
                  <a:gd name="T13" fmla="*/ 0 60000 65536"/>
                  <a:gd name="T14" fmla="*/ 0 60000 65536"/>
                  <a:gd name="T15" fmla="*/ 0 w 128"/>
                  <a:gd name="T16" fmla="*/ 0 h 80"/>
                  <a:gd name="T17" fmla="*/ 128 w 128"/>
                  <a:gd name="T18" fmla="*/ 80 h 80"/>
                </a:gdLst>
                <a:ahLst/>
                <a:cxnLst>
                  <a:cxn ang="T10">
                    <a:pos x="T0" y="T1"/>
                  </a:cxn>
                  <a:cxn ang="T11">
                    <a:pos x="T2" y="T3"/>
                  </a:cxn>
                  <a:cxn ang="T12">
                    <a:pos x="T4" y="T5"/>
                  </a:cxn>
                  <a:cxn ang="T13">
                    <a:pos x="T6" y="T7"/>
                  </a:cxn>
                  <a:cxn ang="T14">
                    <a:pos x="T8" y="T9"/>
                  </a:cxn>
                </a:cxnLst>
                <a:rect l="T15" t="T16" r="T17" b="T18"/>
                <a:pathLst>
                  <a:path w="128" h="80">
                    <a:moveTo>
                      <a:pt x="0" y="64"/>
                    </a:moveTo>
                    <a:lnTo>
                      <a:pt x="48" y="80"/>
                    </a:lnTo>
                    <a:lnTo>
                      <a:pt x="128" y="16"/>
                    </a:lnTo>
                    <a:lnTo>
                      <a:pt x="88" y="0"/>
                    </a:lnTo>
                    <a:lnTo>
                      <a:pt x="0" y="64"/>
                    </a:lnTo>
                    <a:close/>
                  </a:path>
                </a:pathLst>
              </a:custGeom>
              <a:solidFill>
                <a:srgbClr val="D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117" name="Freeform 33"/>
              <p:cNvSpPr>
                <a:spLocks/>
              </p:cNvSpPr>
              <p:nvPr/>
            </p:nvSpPr>
            <p:spPr bwMode="auto">
              <a:xfrm>
                <a:off x="3648" y="1952"/>
                <a:ext cx="96" cy="88"/>
              </a:xfrm>
              <a:custGeom>
                <a:avLst/>
                <a:gdLst>
                  <a:gd name="T0" fmla="*/ 16 w 96"/>
                  <a:gd name="T1" fmla="*/ 56 h 88"/>
                  <a:gd name="T2" fmla="*/ 0 w 96"/>
                  <a:gd name="T3" fmla="*/ 88 h 88"/>
                  <a:gd name="T4" fmla="*/ 80 w 96"/>
                  <a:gd name="T5" fmla="*/ 24 h 88"/>
                  <a:gd name="T6" fmla="*/ 96 w 96"/>
                  <a:gd name="T7" fmla="*/ 0 h 88"/>
                  <a:gd name="T8" fmla="*/ 16 w 96"/>
                  <a:gd name="T9" fmla="*/ 56 h 88"/>
                  <a:gd name="T10" fmla="*/ 0 60000 65536"/>
                  <a:gd name="T11" fmla="*/ 0 60000 65536"/>
                  <a:gd name="T12" fmla="*/ 0 60000 65536"/>
                  <a:gd name="T13" fmla="*/ 0 60000 65536"/>
                  <a:gd name="T14" fmla="*/ 0 60000 65536"/>
                  <a:gd name="T15" fmla="*/ 0 w 96"/>
                  <a:gd name="T16" fmla="*/ 0 h 88"/>
                  <a:gd name="T17" fmla="*/ 96 w 96"/>
                  <a:gd name="T18" fmla="*/ 88 h 88"/>
                </a:gdLst>
                <a:ahLst/>
                <a:cxnLst>
                  <a:cxn ang="T10">
                    <a:pos x="T0" y="T1"/>
                  </a:cxn>
                  <a:cxn ang="T11">
                    <a:pos x="T2" y="T3"/>
                  </a:cxn>
                  <a:cxn ang="T12">
                    <a:pos x="T4" y="T5"/>
                  </a:cxn>
                  <a:cxn ang="T13">
                    <a:pos x="T6" y="T7"/>
                  </a:cxn>
                  <a:cxn ang="T14">
                    <a:pos x="T8" y="T9"/>
                  </a:cxn>
                </a:cxnLst>
                <a:rect l="T15" t="T16" r="T17" b="T18"/>
                <a:pathLst>
                  <a:path w="96" h="88">
                    <a:moveTo>
                      <a:pt x="16" y="56"/>
                    </a:moveTo>
                    <a:lnTo>
                      <a:pt x="0" y="88"/>
                    </a:lnTo>
                    <a:lnTo>
                      <a:pt x="80" y="24"/>
                    </a:lnTo>
                    <a:lnTo>
                      <a:pt x="96" y="0"/>
                    </a:lnTo>
                    <a:lnTo>
                      <a:pt x="16" y="56"/>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118" name="Freeform 34"/>
              <p:cNvSpPr>
                <a:spLocks/>
              </p:cNvSpPr>
              <p:nvPr/>
            </p:nvSpPr>
            <p:spPr bwMode="auto">
              <a:xfrm>
                <a:off x="3352" y="1472"/>
                <a:ext cx="128" cy="88"/>
              </a:xfrm>
              <a:custGeom>
                <a:avLst/>
                <a:gdLst>
                  <a:gd name="T0" fmla="*/ 0 w 128"/>
                  <a:gd name="T1" fmla="*/ 64 h 88"/>
                  <a:gd name="T2" fmla="*/ 40 w 128"/>
                  <a:gd name="T3" fmla="*/ 88 h 88"/>
                  <a:gd name="T4" fmla="*/ 128 w 128"/>
                  <a:gd name="T5" fmla="*/ 24 h 88"/>
                  <a:gd name="T6" fmla="*/ 80 w 128"/>
                  <a:gd name="T7" fmla="*/ 0 h 88"/>
                  <a:gd name="T8" fmla="*/ 0 w 128"/>
                  <a:gd name="T9" fmla="*/ 64 h 88"/>
                  <a:gd name="T10" fmla="*/ 0 60000 65536"/>
                  <a:gd name="T11" fmla="*/ 0 60000 65536"/>
                  <a:gd name="T12" fmla="*/ 0 60000 65536"/>
                  <a:gd name="T13" fmla="*/ 0 60000 65536"/>
                  <a:gd name="T14" fmla="*/ 0 60000 65536"/>
                  <a:gd name="T15" fmla="*/ 0 w 128"/>
                  <a:gd name="T16" fmla="*/ 0 h 88"/>
                  <a:gd name="T17" fmla="*/ 128 w 128"/>
                  <a:gd name="T18" fmla="*/ 88 h 88"/>
                </a:gdLst>
                <a:ahLst/>
                <a:cxnLst>
                  <a:cxn ang="T10">
                    <a:pos x="T0" y="T1"/>
                  </a:cxn>
                  <a:cxn ang="T11">
                    <a:pos x="T2" y="T3"/>
                  </a:cxn>
                  <a:cxn ang="T12">
                    <a:pos x="T4" y="T5"/>
                  </a:cxn>
                  <a:cxn ang="T13">
                    <a:pos x="T6" y="T7"/>
                  </a:cxn>
                  <a:cxn ang="T14">
                    <a:pos x="T8" y="T9"/>
                  </a:cxn>
                </a:cxnLst>
                <a:rect l="T15" t="T16" r="T17" b="T18"/>
                <a:pathLst>
                  <a:path w="128" h="88">
                    <a:moveTo>
                      <a:pt x="0" y="64"/>
                    </a:moveTo>
                    <a:lnTo>
                      <a:pt x="40" y="88"/>
                    </a:lnTo>
                    <a:lnTo>
                      <a:pt x="128" y="24"/>
                    </a:lnTo>
                    <a:lnTo>
                      <a:pt x="80" y="0"/>
                    </a:lnTo>
                    <a:lnTo>
                      <a:pt x="0" y="64"/>
                    </a:lnTo>
                    <a:close/>
                  </a:path>
                </a:pathLst>
              </a:custGeom>
              <a:solidFill>
                <a:srgbClr val="D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119" name="Freeform 35"/>
              <p:cNvSpPr>
                <a:spLocks/>
              </p:cNvSpPr>
              <p:nvPr/>
            </p:nvSpPr>
            <p:spPr bwMode="auto">
              <a:xfrm>
                <a:off x="3664" y="1912"/>
                <a:ext cx="80" cy="96"/>
              </a:xfrm>
              <a:custGeom>
                <a:avLst/>
                <a:gdLst>
                  <a:gd name="T0" fmla="*/ 0 w 80"/>
                  <a:gd name="T1" fmla="*/ 64 h 96"/>
                  <a:gd name="T2" fmla="*/ 0 w 80"/>
                  <a:gd name="T3" fmla="*/ 96 h 96"/>
                  <a:gd name="T4" fmla="*/ 80 w 80"/>
                  <a:gd name="T5" fmla="*/ 40 h 96"/>
                  <a:gd name="T6" fmla="*/ 80 w 80"/>
                  <a:gd name="T7" fmla="*/ 0 h 96"/>
                  <a:gd name="T8" fmla="*/ 0 w 80"/>
                  <a:gd name="T9" fmla="*/ 64 h 96"/>
                  <a:gd name="T10" fmla="*/ 0 60000 65536"/>
                  <a:gd name="T11" fmla="*/ 0 60000 65536"/>
                  <a:gd name="T12" fmla="*/ 0 60000 65536"/>
                  <a:gd name="T13" fmla="*/ 0 60000 65536"/>
                  <a:gd name="T14" fmla="*/ 0 60000 65536"/>
                  <a:gd name="T15" fmla="*/ 0 w 80"/>
                  <a:gd name="T16" fmla="*/ 0 h 96"/>
                  <a:gd name="T17" fmla="*/ 80 w 80"/>
                  <a:gd name="T18" fmla="*/ 96 h 96"/>
                </a:gdLst>
                <a:ahLst/>
                <a:cxnLst>
                  <a:cxn ang="T10">
                    <a:pos x="T0" y="T1"/>
                  </a:cxn>
                  <a:cxn ang="T11">
                    <a:pos x="T2" y="T3"/>
                  </a:cxn>
                  <a:cxn ang="T12">
                    <a:pos x="T4" y="T5"/>
                  </a:cxn>
                  <a:cxn ang="T13">
                    <a:pos x="T6" y="T7"/>
                  </a:cxn>
                  <a:cxn ang="T14">
                    <a:pos x="T8" y="T9"/>
                  </a:cxn>
                </a:cxnLst>
                <a:rect l="T15" t="T16" r="T17" b="T18"/>
                <a:pathLst>
                  <a:path w="80" h="96">
                    <a:moveTo>
                      <a:pt x="0" y="64"/>
                    </a:moveTo>
                    <a:lnTo>
                      <a:pt x="0" y="96"/>
                    </a:lnTo>
                    <a:lnTo>
                      <a:pt x="80" y="40"/>
                    </a:lnTo>
                    <a:lnTo>
                      <a:pt x="80" y="0"/>
                    </a:lnTo>
                    <a:lnTo>
                      <a:pt x="0" y="64"/>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120" name="Freeform 36"/>
              <p:cNvSpPr>
                <a:spLocks/>
              </p:cNvSpPr>
              <p:nvPr/>
            </p:nvSpPr>
            <p:spPr bwMode="auto">
              <a:xfrm>
                <a:off x="3392" y="1496"/>
                <a:ext cx="136" cy="104"/>
              </a:xfrm>
              <a:custGeom>
                <a:avLst/>
                <a:gdLst>
                  <a:gd name="T0" fmla="*/ 0 w 136"/>
                  <a:gd name="T1" fmla="*/ 64 h 104"/>
                  <a:gd name="T2" fmla="*/ 48 w 136"/>
                  <a:gd name="T3" fmla="*/ 104 h 104"/>
                  <a:gd name="T4" fmla="*/ 136 w 136"/>
                  <a:gd name="T5" fmla="*/ 40 h 104"/>
                  <a:gd name="T6" fmla="*/ 88 w 136"/>
                  <a:gd name="T7" fmla="*/ 0 h 104"/>
                  <a:gd name="T8" fmla="*/ 0 w 136"/>
                  <a:gd name="T9" fmla="*/ 64 h 104"/>
                  <a:gd name="T10" fmla="*/ 0 60000 65536"/>
                  <a:gd name="T11" fmla="*/ 0 60000 65536"/>
                  <a:gd name="T12" fmla="*/ 0 60000 65536"/>
                  <a:gd name="T13" fmla="*/ 0 60000 65536"/>
                  <a:gd name="T14" fmla="*/ 0 60000 65536"/>
                  <a:gd name="T15" fmla="*/ 0 w 136"/>
                  <a:gd name="T16" fmla="*/ 0 h 104"/>
                  <a:gd name="T17" fmla="*/ 136 w 136"/>
                  <a:gd name="T18" fmla="*/ 104 h 104"/>
                </a:gdLst>
                <a:ahLst/>
                <a:cxnLst>
                  <a:cxn ang="T10">
                    <a:pos x="T0" y="T1"/>
                  </a:cxn>
                  <a:cxn ang="T11">
                    <a:pos x="T2" y="T3"/>
                  </a:cxn>
                  <a:cxn ang="T12">
                    <a:pos x="T4" y="T5"/>
                  </a:cxn>
                  <a:cxn ang="T13">
                    <a:pos x="T6" y="T7"/>
                  </a:cxn>
                  <a:cxn ang="T14">
                    <a:pos x="T8" y="T9"/>
                  </a:cxn>
                </a:cxnLst>
                <a:rect l="T15" t="T16" r="T17" b="T18"/>
                <a:pathLst>
                  <a:path w="136" h="104">
                    <a:moveTo>
                      <a:pt x="0" y="64"/>
                    </a:moveTo>
                    <a:lnTo>
                      <a:pt x="48" y="104"/>
                    </a:lnTo>
                    <a:lnTo>
                      <a:pt x="136" y="40"/>
                    </a:lnTo>
                    <a:lnTo>
                      <a:pt x="88" y="0"/>
                    </a:lnTo>
                    <a:lnTo>
                      <a:pt x="0" y="64"/>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121" name="Freeform 37"/>
              <p:cNvSpPr>
                <a:spLocks/>
              </p:cNvSpPr>
              <p:nvPr/>
            </p:nvSpPr>
            <p:spPr bwMode="auto">
              <a:xfrm>
                <a:off x="3656" y="1864"/>
                <a:ext cx="88" cy="112"/>
              </a:xfrm>
              <a:custGeom>
                <a:avLst/>
                <a:gdLst>
                  <a:gd name="T0" fmla="*/ 0 w 88"/>
                  <a:gd name="T1" fmla="*/ 64 h 112"/>
                  <a:gd name="T2" fmla="*/ 8 w 88"/>
                  <a:gd name="T3" fmla="*/ 112 h 112"/>
                  <a:gd name="T4" fmla="*/ 88 w 88"/>
                  <a:gd name="T5" fmla="*/ 48 h 112"/>
                  <a:gd name="T6" fmla="*/ 80 w 88"/>
                  <a:gd name="T7" fmla="*/ 0 h 112"/>
                  <a:gd name="T8" fmla="*/ 0 w 88"/>
                  <a:gd name="T9" fmla="*/ 64 h 112"/>
                  <a:gd name="T10" fmla="*/ 0 60000 65536"/>
                  <a:gd name="T11" fmla="*/ 0 60000 65536"/>
                  <a:gd name="T12" fmla="*/ 0 60000 65536"/>
                  <a:gd name="T13" fmla="*/ 0 60000 65536"/>
                  <a:gd name="T14" fmla="*/ 0 60000 65536"/>
                  <a:gd name="T15" fmla="*/ 0 w 88"/>
                  <a:gd name="T16" fmla="*/ 0 h 112"/>
                  <a:gd name="T17" fmla="*/ 88 w 88"/>
                  <a:gd name="T18" fmla="*/ 112 h 112"/>
                </a:gdLst>
                <a:ahLst/>
                <a:cxnLst>
                  <a:cxn ang="T10">
                    <a:pos x="T0" y="T1"/>
                  </a:cxn>
                  <a:cxn ang="T11">
                    <a:pos x="T2" y="T3"/>
                  </a:cxn>
                  <a:cxn ang="T12">
                    <a:pos x="T4" y="T5"/>
                  </a:cxn>
                  <a:cxn ang="T13">
                    <a:pos x="T6" y="T7"/>
                  </a:cxn>
                  <a:cxn ang="T14">
                    <a:pos x="T8" y="T9"/>
                  </a:cxn>
                </a:cxnLst>
                <a:rect l="T15" t="T16" r="T17" b="T18"/>
                <a:pathLst>
                  <a:path w="88" h="112">
                    <a:moveTo>
                      <a:pt x="0" y="64"/>
                    </a:moveTo>
                    <a:lnTo>
                      <a:pt x="8" y="112"/>
                    </a:lnTo>
                    <a:lnTo>
                      <a:pt x="88" y="48"/>
                    </a:lnTo>
                    <a:lnTo>
                      <a:pt x="80" y="0"/>
                    </a:lnTo>
                    <a:lnTo>
                      <a:pt x="0" y="64"/>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122" name="Freeform 38"/>
              <p:cNvSpPr>
                <a:spLocks/>
              </p:cNvSpPr>
              <p:nvPr/>
            </p:nvSpPr>
            <p:spPr bwMode="auto">
              <a:xfrm>
                <a:off x="3440" y="1536"/>
                <a:ext cx="136" cy="104"/>
              </a:xfrm>
              <a:custGeom>
                <a:avLst/>
                <a:gdLst>
                  <a:gd name="T0" fmla="*/ 0 w 136"/>
                  <a:gd name="T1" fmla="*/ 64 h 104"/>
                  <a:gd name="T2" fmla="*/ 48 w 136"/>
                  <a:gd name="T3" fmla="*/ 104 h 104"/>
                  <a:gd name="T4" fmla="*/ 136 w 136"/>
                  <a:gd name="T5" fmla="*/ 48 h 104"/>
                  <a:gd name="T6" fmla="*/ 88 w 136"/>
                  <a:gd name="T7" fmla="*/ 0 h 104"/>
                  <a:gd name="T8" fmla="*/ 0 w 136"/>
                  <a:gd name="T9" fmla="*/ 64 h 104"/>
                  <a:gd name="T10" fmla="*/ 0 60000 65536"/>
                  <a:gd name="T11" fmla="*/ 0 60000 65536"/>
                  <a:gd name="T12" fmla="*/ 0 60000 65536"/>
                  <a:gd name="T13" fmla="*/ 0 60000 65536"/>
                  <a:gd name="T14" fmla="*/ 0 60000 65536"/>
                  <a:gd name="T15" fmla="*/ 0 w 136"/>
                  <a:gd name="T16" fmla="*/ 0 h 104"/>
                  <a:gd name="T17" fmla="*/ 136 w 136"/>
                  <a:gd name="T18" fmla="*/ 104 h 104"/>
                </a:gdLst>
                <a:ahLst/>
                <a:cxnLst>
                  <a:cxn ang="T10">
                    <a:pos x="T0" y="T1"/>
                  </a:cxn>
                  <a:cxn ang="T11">
                    <a:pos x="T2" y="T3"/>
                  </a:cxn>
                  <a:cxn ang="T12">
                    <a:pos x="T4" y="T5"/>
                  </a:cxn>
                  <a:cxn ang="T13">
                    <a:pos x="T6" y="T7"/>
                  </a:cxn>
                  <a:cxn ang="T14">
                    <a:pos x="T8" y="T9"/>
                  </a:cxn>
                </a:cxnLst>
                <a:rect l="T15" t="T16" r="T17" b="T18"/>
                <a:pathLst>
                  <a:path w="136" h="104">
                    <a:moveTo>
                      <a:pt x="0" y="64"/>
                    </a:moveTo>
                    <a:lnTo>
                      <a:pt x="48" y="104"/>
                    </a:lnTo>
                    <a:lnTo>
                      <a:pt x="136" y="48"/>
                    </a:lnTo>
                    <a:lnTo>
                      <a:pt x="88" y="0"/>
                    </a:lnTo>
                    <a:lnTo>
                      <a:pt x="0" y="64"/>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123" name="Freeform 39"/>
              <p:cNvSpPr>
                <a:spLocks/>
              </p:cNvSpPr>
              <p:nvPr/>
            </p:nvSpPr>
            <p:spPr bwMode="auto">
              <a:xfrm>
                <a:off x="3640" y="1808"/>
                <a:ext cx="96" cy="120"/>
              </a:xfrm>
              <a:custGeom>
                <a:avLst/>
                <a:gdLst>
                  <a:gd name="T0" fmla="*/ 0 w 96"/>
                  <a:gd name="T1" fmla="*/ 64 h 120"/>
                  <a:gd name="T2" fmla="*/ 16 w 96"/>
                  <a:gd name="T3" fmla="*/ 120 h 120"/>
                  <a:gd name="T4" fmla="*/ 96 w 96"/>
                  <a:gd name="T5" fmla="*/ 56 h 120"/>
                  <a:gd name="T6" fmla="*/ 88 w 96"/>
                  <a:gd name="T7" fmla="*/ 0 h 120"/>
                  <a:gd name="T8" fmla="*/ 0 w 96"/>
                  <a:gd name="T9" fmla="*/ 64 h 120"/>
                  <a:gd name="T10" fmla="*/ 0 60000 65536"/>
                  <a:gd name="T11" fmla="*/ 0 60000 65536"/>
                  <a:gd name="T12" fmla="*/ 0 60000 65536"/>
                  <a:gd name="T13" fmla="*/ 0 60000 65536"/>
                  <a:gd name="T14" fmla="*/ 0 60000 65536"/>
                  <a:gd name="T15" fmla="*/ 0 w 96"/>
                  <a:gd name="T16" fmla="*/ 0 h 120"/>
                  <a:gd name="T17" fmla="*/ 96 w 96"/>
                  <a:gd name="T18" fmla="*/ 120 h 120"/>
                </a:gdLst>
                <a:ahLst/>
                <a:cxnLst>
                  <a:cxn ang="T10">
                    <a:pos x="T0" y="T1"/>
                  </a:cxn>
                  <a:cxn ang="T11">
                    <a:pos x="T2" y="T3"/>
                  </a:cxn>
                  <a:cxn ang="T12">
                    <a:pos x="T4" y="T5"/>
                  </a:cxn>
                  <a:cxn ang="T13">
                    <a:pos x="T6" y="T7"/>
                  </a:cxn>
                  <a:cxn ang="T14">
                    <a:pos x="T8" y="T9"/>
                  </a:cxn>
                </a:cxnLst>
                <a:rect l="T15" t="T16" r="T17" b="T18"/>
                <a:pathLst>
                  <a:path w="96" h="120">
                    <a:moveTo>
                      <a:pt x="0" y="64"/>
                    </a:moveTo>
                    <a:lnTo>
                      <a:pt x="16" y="120"/>
                    </a:lnTo>
                    <a:lnTo>
                      <a:pt x="96" y="56"/>
                    </a:lnTo>
                    <a:lnTo>
                      <a:pt x="88" y="0"/>
                    </a:lnTo>
                    <a:lnTo>
                      <a:pt x="0" y="64"/>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124" name="Freeform 40"/>
              <p:cNvSpPr>
                <a:spLocks/>
              </p:cNvSpPr>
              <p:nvPr/>
            </p:nvSpPr>
            <p:spPr bwMode="auto">
              <a:xfrm>
                <a:off x="3488" y="1584"/>
                <a:ext cx="136" cy="112"/>
              </a:xfrm>
              <a:custGeom>
                <a:avLst/>
                <a:gdLst>
                  <a:gd name="T0" fmla="*/ 0 w 136"/>
                  <a:gd name="T1" fmla="*/ 56 h 112"/>
                  <a:gd name="T2" fmla="*/ 48 w 136"/>
                  <a:gd name="T3" fmla="*/ 112 h 112"/>
                  <a:gd name="T4" fmla="*/ 136 w 136"/>
                  <a:gd name="T5" fmla="*/ 48 h 112"/>
                  <a:gd name="T6" fmla="*/ 88 w 136"/>
                  <a:gd name="T7" fmla="*/ 0 h 112"/>
                  <a:gd name="T8" fmla="*/ 0 w 136"/>
                  <a:gd name="T9" fmla="*/ 56 h 112"/>
                  <a:gd name="T10" fmla="*/ 0 60000 65536"/>
                  <a:gd name="T11" fmla="*/ 0 60000 65536"/>
                  <a:gd name="T12" fmla="*/ 0 60000 65536"/>
                  <a:gd name="T13" fmla="*/ 0 60000 65536"/>
                  <a:gd name="T14" fmla="*/ 0 60000 65536"/>
                  <a:gd name="T15" fmla="*/ 0 w 136"/>
                  <a:gd name="T16" fmla="*/ 0 h 112"/>
                  <a:gd name="T17" fmla="*/ 136 w 136"/>
                  <a:gd name="T18" fmla="*/ 112 h 112"/>
                </a:gdLst>
                <a:ahLst/>
                <a:cxnLst>
                  <a:cxn ang="T10">
                    <a:pos x="T0" y="T1"/>
                  </a:cxn>
                  <a:cxn ang="T11">
                    <a:pos x="T2" y="T3"/>
                  </a:cxn>
                  <a:cxn ang="T12">
                    <a:pos x="T4" y="T5"/>
                  </a:cxn>
                  <a:cxn ang="T13">
                    <a:pos x="T6" y="T7"/>
                  </a:cxn>
                  <a:cxn ang="T14">
                    <a:pos x="T8" y="T9"/>
                  </a:cxn>
                </a:cxnLst>
                <a:rect l="T15" t="T16" r="T17" b="T18"/>
                <a:pathLst>
                  <a:path w="136" h="112">
                    <a:moveTo>
                      <a:pt x="0" y="56"/>
                    </a:moveTo>
                    <a:lnTo>
                      <a:pt x="48" y="112"/>
                    </a:lnTo>
                    <a:lnTo>
                      <a:pt x="136" y="48"/>
                    </a:lnTo>
                    <a:lnTo>
                      <a:pt x="88" y="0"/>
                    </a:lnTo>
                    <a:lnTo>
                      <a:pt x="0" y="5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125" name="Freeform 41"/>
              <p:cNvSpPr>
                <a:spLocks/>
              </p:cNvSpPr>
              <p:nvPr/>
            </p:nvSpPr>
            <p:spPr bwMode="auto">
              <a:xfrm>
                <a:off x="3616" y="1752"/>
                <a:ext cx="112" cy="120"/>
              </a:xfrm>
              <a:custGeom>
                <a:avLst/>
                <a:gdLst>
                  <a:gd name="T0" fmla="*/ 0 w 112"/>
                  <a:gd name="T1" fmla="*/ 64 h 120"/>
                  <a:gd name="T2" fmla="*/ 24 w 112"/>
                  <a:gd name="T3" fmla="*/ 120 h 120"/>
                  <a:gd name="T4" fmla="*/ 112 w 112"/>
                  <a:gd name="T5" fmla="*/ 56 h 120"/>
                  <a:gd name="T6" fmla="*/ 80 w 112"/>
                  <a:gd name="T7" fmla="*/ 0 h 120"/>
                  <a:gd name="T8" fmla="*/ 0 w 112"/>
                  <a:gd name="T9" fmla="*/ 64 h 120"/>
                  <a:gd name="T10" fmla="*/ 0 60000 65536"/>
                  <a:gd name="T11" fmla="*/ 0 60000 65536"/>
                  <a:gd name="T12" fmla="*/ 0 60000 65536"/>
                  <a:gd name="T13" fmla="*/ 0 60000 65536"/>
                  <a:gd name="T14" fmla="*/ 0 60000 65536"/>
                  <a:gd name="T15" fmla="*/ 0 w 112"/>
                  <a:gd name="T16" fmla="*/ 0 h 120"/>
                  <a:gd name="T17" fmla="*/ 112 w 112"/>
                  <a:gd name="T18" fmla="*/ 120 h 120"/>
                </a:gdLst>
                <a:ahLst/>
                <a:cxnLst>
                  <a:cxn ang="T10">
                    <a:pos x="T0" y="T1"/>
                  </a:cxn>
                  <a:cxn ang="T11">
                    <a:pos x="T2" y="T3"/>
                  </a:cxn>
                  <a:cxn ang="T12">
                    <a:pos x="T4" y="T5"/>
                  </a:cxn>
                  <a:cxn ang="T13">
                    <a:pos x="T6" y="T7"/>
                  </a:cxn>
                  <a:cxn ang="T14">
                    <a:pos x="T8" y="T9"/>
                  </a:cxn>
                </a:cxnLst>
                <a:rect l="T15" t="T16" r="T17" b="T18"/>
                <a:pathLst>
                  <a:path w="112" h="120">
                    <a:moveTo>
                      <a:pt x="0" y="64"/>
                    </a:moveTo>
                    <a:lnTo>
                      <a:pt x="24" y="120"/>
                    </a:lnTo>
                    <a:lnTo>
                      <a:pt x="112" y="56"/>
                    </a:lnTo>
                    <a:lnTo>
                      <a:pt x="80" y="0"/>
                    </a:lnTo>
                    <a:lnTo>
                      <a:pt x="0" y="64"/>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126" name="Freeform 42"/>
              <p:cNvSpPr>
                <a:spLocks/>
              </p:cNvSpPr>
              <p:nvPr/>
            </p:nvSpPr>
            <p:spPr bwMode="auto">
              <a:xfrm>
                <a:off x="3536" y="1632"/>
                <a:ext cx="128" cy="120"/>
              </a:xfrm>
              <a:custGeom>
                <a:avLst/>
                <a:gdLst>
                  <a:gd name="T0" fmla="*/ 0 w 128"/>
                  <a:gd name="T1" fmla="*/ 64 h 120"/>
                  <a:gd name="T2" fmla="*/ 48 w 128"/>
                  <a:gd name="T3" fmla="*/ 120 h 120"/>
                  <a:gd name="T4" fmla="*/ 128 w 128"/>
                  <a:gd name="T5" fmla="*/ 56 h 120"/>
                  <a:gd name="T6" fmla="*/ 88 w 128"/>
                  <a:gd name="T7" fmla="*/ 0 h 120"/>
                  <a:gd name="T8" fmla="*/ 0 w 128"/>
                  <a:gd name="T9" fmla="*/ 64 h 120"/>
                  <a:gd name="T10" fmla="*/ 0 60000 65536"/>
                  <a:gd name="T11" fmla="*/ 0 60000 65536"/>
                  <a:gd name="T12" fmla="*/ 0 60000 65536"/>
                  <a:gd name="T13" fmla="*/ 0 60000 65536"/>
                  <a:gd name="T14" fmla="*/ 0 60000 65536"/>
                  <a:gd name="T15" fmla="*/ 0 w 128"/>
                  <a:gd name="T16" fmla="*/ 0 h 120"/>
                  <a:gd name="T17" fmla="*/ 128 w 128"/>
                  <a:gd name="T18" fmla="*/ 120 h 120"/>
                </a:gdLst>
                <a:ahLst/>
                <a:cxnLst>
                  <a:cxn ang="T10">
                    <a:pos x="T0" y="T1"/>
                  </a:cxn>
                  <a:cxn ang="T11">
                    <a:pos x="T2" y="T3"/>
                  </a:cxn>
                  <a:cxn ang="T12">
                    <a:pos x="T4" y="T5"/>
                  </a:cxn>
                  <a:cxn ang="T13">
                    <a:pos x="T6" y="T7"/>
                  </a:cxn>
                  <a:cxn ang="T14">
                    <a:pos x="T8" y="T9"/>
                  </a:cxn>
                </a:cxnLst>
                <a:rect l="T15" t="T16" r="T17" b="T18"/>
                <a:pathLst>
                  <a:path w="128" h="120">
                    <a:moveTo>
                      <a:pt x="0" y="64"/>
                    </a:moveTo>
                    <a:lnTo>
                      <a:pt x="48" y="120"/>
                    </a:lnTo>
                    <a:lnTo>
                      <a:pt x="128" y="56"/>
                    </a:lnTo>
                    <a:lnTo>
                      <a:pt x="88" y="0"/>
                    </a:lnTo>
                    <a:lnTo>
                      <a:pt x="0" y="64"/>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127" name="Freeform 43"/>
              <p:cNvSpPr>
                <a:spLocks/>
              </p:cNvSpPr>
              <p:nvPr/>
            </p:nvSpPr>
            <p:spPr bwMode="auto">
              <a:xfrm>
                <a:off x="3584" y="1688"/>
                <a:ext cx="112" cy="128"/>
              </a:xfrm>
              <a:custGeom>
                <a:avLst/>
                <a:gdLst>
                  <a:gd name="T0" fmla="*/ 0 w 112"/>
                  <a:gd name="T1" fmla="*/ 64 h 128"/>
                  <a:gd name="T2" fmla="*/ 32 w 112"/>
                  <a:gd name="T3" fmla="*/ 128 h 128"/>
                  <a:gd name="T4" fmla="*/ 112 w 112"/>
                  <a:gd name="T5" fmla="*/ 64 h 128"/>
                  <a:gd name="T6" fmla="*/ 80 w 112"/>
                  <a:gd name="T7" fmla="*/ 0 h 128"/>
                  <a:gd name="T8" fmla="*/ 0 w 112"/>
                  <a:gd name="T9" fmla="*/ 64 h 128"/>
                  <a:gd name="T10" fmla="*/ 0 60000 65536"/>
                  <a:gd name="T11" fmla="*/ 0 60000 65536"/>
                  <a:gd name="T12" fmla="*/ 0 60000 65536"/>
                  <a:gd name="T13" fmla="*/ 0 60000 65536"/>
                  <a:gd name="T14" fmla="*/ 0 60000 65536"/>
                  <a:gd name="T15" fmla="*/ 0 w 112"/>
                  <a:gd name="T16" fmla="*/ 0 h 128"/>
                  <a:gd name="T17" fmla="*/ 112 w 112"/>
                  <a:gd name="T18" fmla="*/ 128 h 128"/>
                </a:gdLst>
                <a:ahLst/>
                <a:cxnLst>
                  <a:cxn ang="T10">
                    <a:pos x="T0" y="T1"/>
                  </a:cxn>
                  <a:cxn ang="T11">
                    <a:pos x="T2" y="T3"/>
                  </a:cxn>
                  <a:cxn ang="T12">
                    <a:pos x="T4" y="T5"/>
                  </a:cxn>
                  <a:cxn ang="T13">
                    <a:pos x="T6" y="T7"/>
                  </a:cxn>
                  <a:cxn ang="T14">
                    <a:pos x="T8" y="T9"/>
                  </a:cxn>
                </a:cxnLst>
                <a:rect l="T15" t="T16" r="T17" b="T18"/>
                <a:pathLst>
                  <a:path w="112" h="128">
                    <a:moveTo>
                      <a:pt x="0" y="64"/>
                    </a:moveTo>
                    <a:lnTo>
                      <a:pt x="32" y="128"/>
                    </a:lnTo>
                    <a:lnTo>
                      <a:pt x="112" y="64"/>
                    </a:lnTo>
                    <a:lnTo>
                      <a:pt x="80" y="0"/>
                    </a:lnTo>
                    <a:lnTo>
                      <a:pt x="0" y="64"/>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128" name="Freeform 44"/>
              <p:cNvSpPr>
                <a:spLocks/>
              </p:cNvSpPr>
              <p:nvPr/>
            </p:nvSpPr>
            <p:spPr bwMode="auto">
              <a:xfrm>
                <a:off x="3144" y="1528"/>
                <a:ext cx="104" cy="72"/>
              </a:xfrm>
              <a:custGeom>
                <a:avLst/>
                <a:gdLst>
                  <a:gd name="T0" fmla="*/ 0 w 104"/>
                  <a:gd name="T1" fmla="*/ 72 h 72"/>
                  <a:gd name="T2" fmla="*/ 24 w 104"/>
                  <a:gd name="T3" fmla="*/ 56 h 72"/>
                  <a:gd name="T4" fmla="*/ 104 w 104"/>
                  <a:gd name="T5" fmla="*/ 0 h 72"/>
                  <a:gd name="T6" fmla="*/ 80 w 104"/>
                  <a:gd name="T7" fmla="*/ 8 h 72"/>
                  <a:gd name="T8" fmla="*/ 0 w 104"/>
                  <a:gd name="T9" fmla="*/ 72 h 72"/>
                  <a:gd name="T10" fmla="*/ 0 60000 65536"/>
                  <a:gd name="T11" fmla="*/ 0 60000 65536"/>
                  <a:gd name="T12" fmla="*/ 0 60000 65536"/>
                  <a:gd name="T13" fmla="*/ 0 60000 65536"/>
                  <a:gd name="T14" fmla="*/ 0 60000 65536"/>
                  <a:gd name="T15" fmla="*/ 0 w 104"/>
                  <a:gd name="T16" fmla="*/ 0 h 72"/>
                  <a:gd name="T17" fmla="*/ 104 w 104"/>
                  <a:gd name="T18" fmla="*/ 72 h 72"/>
                </a:gdLst>
                <a:ahLst/>
                <a:cxnLst>
                  <a:cxn ang="T10">
                    <a:pos x="T0" y="T1"/>
                  </a:cxn>
                  <a:cxn ang="T11">
                    <a:pos x="T2" y="T3"/>
                  </a:cxn>
                  <a:cxn ang="T12">
                    <a:pos x="T4" y="T5"/>
                  </a:cxn>
                  <a:cxn ang="T13">
                    <a:pos x="T6" y="T7"/>
                  </a:cxn>
                  <a:cxn ang="T14">
                    <a:pos x="T8" y="T9"/>
                  </a:cxn>
                </a:cxnLst>
                <a:rect l="T15" t="T16" r="T17" b="T18"/>
                <a:pathLst>
                  <a:path w="104" h="72">
                    <a:moveTo>
                      <a:pt x="0" y="72"/>
                    </a:moveTo>
                    <a:lnTo>
                      <a:pt x="24" y="56"/>
                    </a:lnTo>
                    <a:lnTo>
                      <a:pt x="104" y="0"/>
                    </a:lnTo>
                    <a:lnTo>
                      <a:pt x="80" y="8"/>
                    </a:lnTo>
                    <a:lnTo>
                      <a:pt x="0" y="7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129" name="Freeform 45"/>
              <p:cNvSpPr>
                <a:spLocks/>
              </p:cNvSpPr>
              <p:nvPr/>
            </p:nvSpPr>
            <p:spPr bwMode="auto">
              <a:xfrm>
                <a:off x="3168" y="1528"/>
                <a:ext cx="120" cy="64"/>
              </a:xfrm>
              <a:custGeom>
                <a:avLst/>
                <a:gdLst>
                  <a:gd name="T0" fmla="*/ 0 w 120"/>
                  <a:gd name="T1" fmla="*/ 56 h 64"/>
                  <a:gd name="T2" fmla="*/ 32 w 120"/>
                  <a:gd name="T3" fmla="*/ 64 h 64"/>
                  <a:gd name="T4" fmla="*/ 120 w 120"/>
                  <a:gd name="T5" fmla="*/ 0 h 64"/>
                  <a:gd name="T6" fmla="*/ 80 w 120"/>
                  <a:gd name="T7" fmla="*/ 0 h 64"/>
                  <a:gd name="T8" fmla="*/ 0 w 120"/>
                  <a:gd name="T9" fmla="*/ 56 h 64"/>
                  <a:gd name="T10" fmla="*/ 0 60000 65536"/>
                  <a:gd name="T11" fmla="*/ 0 60000 65536"/>
                  <a:gd name="T12" fmla="*/ 0 60000 65536"/>
                  <a:gd name="T13" fmla="*/ 0 60000 65536"/>
                  <a:gd name="T14" fmla="*/ 0 60000 65536"/>
                  <a:gd name="T15" fmla="*/ 0 w 120"/>
                  <a:gd name="T16" fmla="*/ 0 h 64"/>
                  <a:gd name="T17" fmla="*/ 120 w 120"/>
                  <a:gd name="T18" fmla="*/ 64 h 64"/>
                </a:gdLst>
                <a:ahLst/>
                <a:cxnLst>
                  <a:cxn ang="T10">
                    <a:pos x="T0" y="T1"/>
                  </a:cxn>
                  <a:cxn ang="T11">
                    <a:pos x="T2" y="T3"/>
                  </a:cxn>
                  <a:cxn ang="T12">
                    <a:pos x="T4" y="T5"/>
                  </a:cxn>
                  <a:cxn ang="T13">
                    <a:pos x="T6" y="T7"/>
                  </a:cxn>
                  <a:cxn ang="T14">
                    <a:pos x="T8" y="T9"/>
                  </a:cxn>
                </a:cxnLst>
                <a:rect l="T15" t="T16" r="T17" b="T18"/>
                <a:pathLst>
                  <a:path w="120" h="64">
                    <a:moveTo>
                      <a:pt x="0" y="56"/>
                    </a:moveTo>
                    <a:lnTo>
                      <a:pt x="32" y="64"/>
                    </a:lnTo>
                    <a:lnTo>
                      <a:pt x="120" y="0"/>
                    </a:lnTo>
                    <a:lnTo>
                      <a:pt x="80" y="0"/>
                    </a:lnTo>
                    <a:lnTo>
                      <a:pt x="0" y="5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130" name="Freeform 46"/>
              <p:cNvSpPr>
                <a:spLocks/>
              </p:cNvSpPr>
              <p:nvPr/>
            </p:nvSpPr>
            <p:spPr bwMode="auto">
              <a:xfrm>
                <a:off x="3200" y="1528"/>
                <a:ext cx="128" cy="80"/>
              </a:xfrm>
              <a:custGeom>
                <a:avLst/>
                <a:gdLst>
                  <a:gd name="T0" fmla="*/ 0 w 128"/>
                  <a:gd name="T1" fmla="*/ 64 h 80"/>
                  <a:gd name="T2" fmla="*/ 40 w 128"/>
                  <a:gd name="T3" fmla="*/ 80 h 80"/>
                  <a:gd name="T4" fmla="*/ 128 w 128"/>
                  <a:gd name="T5" fmla="*/ 16 h 80"/>
                  <a:gd name="T6" fmla="*/ 88 w 128"/>
                  <a:gd name="T7" fmla="*/ 0 h 80"/>
                  <a:gd name="T8" fmla="*/ 0 w 128"/>
                  <a:gd name="T9" fmla="*/ 64 h 80"/>
                  <a:gd name="T10" fmla="*/ 0 60000 65536"/>
                  <a:gd name="T11" fmla="*/ 0 60000 65536"/>
                  <a:gd name="T12" fmla="*/ 0 60000 65536"/>
                  <a:gd name="T13" fmla="*/ 0 60000 65536"/>
                  <a:gd name="T14" fmla="*/ 0 60000 65536"/>
                  <a:gd name="T15" fmla="*/ 0 w 128"/>
                  <a:gd name="T16" fmla="*/ 0 h 80"/>
                  <a:gd name="T17" fmla="*/ 128 w 128"/>
                  <a:gd name="T18" fmla="*/ 80 h 80"/>
                </a:gdLst>
                <a:ahLst/>
                <a:cxnLst>
                  <a:cxn ang="T10">
                    <a:pos x="T0" y="T1"/>
                  </a:cxn>
                  <a:cxn ang="T11">
                    <a:pos x="T2" y="T3"/>
                  </a:cxn>
                  <a:cxn ang="T12">
                    <a:pos x="T4" y="T5"/>
                  </a:cxn>
                  <a:cxn ang="T13">
                    <a:pos x="T6" y="T7"/>
                  </a:cxn>
                  <a:cxn ang="T14">
                    <a:pos x="T8" y="T9"/>
                  </a:cxn>
                </a:cxnLst>
                <a:rect l="T15" t="T16" r="T17" b="T18"/>
                <a:pathLst>
                  <a:path w="128" h="80">
                    <a:moveTo>
                      <a:pt x="0" y="64"/>
                    </a:moveTo>
                    <a:lnTo>
                      <a:pt x="40" y="80"/>
                    </a:lnTo>
                    <a:lnTo>
                      <a:pt x="128" y="16"/>
                    </a:lnTo>
                    <a:lnTo>
                      <a:pt x="88" y="0"/>
                    </a:lnTo>
                    <a:lnTo>
                      <a:pt x="0" y="64"/>
                    </a:lnTo>
                    <a:close/>
                  </a:path>
                </a:pathLst>
              </a:custGeom>
              <a:solidFill>
                <a:srgbClr val="00E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131" name="Freeform 47"/>
              <p:cNvSpPr>
                <a:spLocks/>
              </p:cNvSpPr>
              <p:nvPr/>
            </p:nvSpPr>
            <p:spPr bwMode="auto">
              <a:xfrm>
                <a:off x="3240" y="1544"/>
                <a:ext cx="136" cy="88"/>
              </a:xfrm>
              <a:custGeom>
                <a:avLst/>
                <a:gdLst>
                  <a:gd name="T0" fmla="*/ 0 w 136"/>
                  <a:gd name="T1" fmla="*/ 64 h 88"/>
                  <a:gd name="T2" fmla="*/ 48 w 136"/>
                  <a:gd name="T3" fmla="*/ 88 h 88"/>
                  <a:gd name="T4" fmla="*/ 136 w 136"/>
                  <a:gd name="T5" fmla="*/ 24 h 88"/>
                  <a:gd name="T6" fmla="*/ 88 w 136"/>
                  <a:gd name="T7" fmla="*/ 0 h 88"/>
                  <a:gd name="T8" fmla="*/ 0 w 136"/>
                  <a:gd name="T9" fmla="*/ 64 h 88"/>
                  <a:gd name="T10" fmla="*/ 0 60000 65536"/>
                  <a:gd name="T11" fmla="*/ 0 60000 65536"/>
                  <a:gd name="T12" fmla="*/ 0 60000 65536"/>
                  <a:gd name="T13" fmla="*/ 0 60000 65536"/>
                  <a:gd name="T14" fmla="*/ 0 60000 65536"/>
                  <a:gd name="T15" fmla="*/ 0 w 136"/>
                  <a:gd name="T16" fmla="*/ 0 h 88"/>
                  <a:gd name="T17" fmla="*/ 136 w 136"/>
                  <a:gd name="T18" fmla="*/ 88 h 88"/>
                </a:gdLst>
                <a:ahLst/>
                <a:cxnLst>
                  <a:cxn ang="T10">
                    <a:pos x="T0" y="T1"/>
                  </a:cxn>
                  <a:cxn ang="T11">
                    <a:pos x="T2" y="T3"/>
                  </a:cxn>
                  <a:cxn ang="T12">
                    <a:pos x="T4" y="T5"/>
                  </a:cxn>
                  <a:cxn ang="T13">
                    <a:pos x="T6" y="T7"/>
                  </a:cxn>
                  <a:cxn ang="T14">
                    <a:pos x="T8" y="T9"/>
                  </a:cxn>
                </a:cxnLst>
                <a:rect l="T15" t="T16" r="T17" b="T18"/>
                <a:pathLst>
                  <a:path w="136" h="88">
                    <a:moveTo>
                      <a:pt x="0" y="64"/>
                    </a:moveTo>
                    <a:lnTo>
                      <a:pt x="48" y="88"/>
                    </a:lnTo>
                    <a:lnTo>
                      <a:pt x="136" y="24"/>
                    </a:lnTo>
                    <a:lnTo>
                      <a:pt x="88" y="0"/>
                    </a:lnTo>
                    <a:lnTo>
                      <a:pt x="0" y="64"/>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132" name="Freeform 48"/>
              <p:cNvSpPr>
                <a:spLocks/>
              </p:cNvSpPr>
              <p:nvPr/>
            </p:nvSpPr>
            <p:spPr bwMode="auto">
              <a:xfrm>
                <a:off x="3560" y="1984"/>
                <a:ext cx="88" cy="104"/>
              </a:xfrm>
              <a:custGeom>
                <a:avLst/>
                <a:gdLst>
                  <a:gd name="T0" fmla="*/ 8 w 88"/>
                  <a:gd name="T1" fmla="*/ 72 h 104"/>
                  <a:gd name="T2" fmla="*/ 0 w 88"/>
                  <a:gd name="T3" fmla="*/ 104 h 104"/>
                  <a:gd name="T4" fmla="*/ 88 w 88"/>
                  <a:gd name="T5" fmla="*/ 40 h 104"/>
                  <a:gd name="T6" fmla="*/ 88 w 88"/>
                  <a:gd name="T7" fmla="*/ 0 h 104"/>
                  <a:gd name="T8" fmla="*/ 8 w 88"/>
                  <a:gd name="T9" fmla="*/ 72 h 104"/>
                  <a:gd name="T10" fmla="*/ 0 60000 65536"/>
                  <a:gd name="T11" fmla="*/ 0 60000 65536"/>
                  <a:gd name="T12" fmla="*/ 0 60000 65536"/>
                  <a:gd name="T13" fmla="*/ 0 60000 65536"/>
                  <a:gd name="T14" fmla="*/ 0 60000 65536"/>
                  <a:gd name="T15" fmla="*/ 0 w 88"/>
                  <a:gd name="T16" fmla="*/ 0 h 104"/>
                  <a:gd name="T17" fmla="*/ 88 w 88"/>
                  <a:gd name="T18" fmla="*/ 104 h 104"/>
                </a:gdLst>
                <a:ahLst/>
                <a:cxnLst>
                  <a:cxn ang="T10">
                    <a:pos x="T0" y="T1"/>
                  </a:cxn>
                  <a:cxn ang="T11">
                    <a:pos x="T2" y="T3"/>
                  </a:cxn>
                  <a:cxn ang="T12">
                    <a:pos x="T4" y="T5"/>
                  </a:cxn>
                  <a:cxn ang="T13">
                    <a:pos x="T6" y="T7"/>
                  </a:cxn>
                  <a:cxn ang="T14">
                    <a:pos x="T8" y="T9"/>
                  </a:cxn>
                </a:cxnLst>
                <a:rect l="T15" t="T16" r="T17" b="T18"/>
                <a:pathLst>
                  <a:path w="88" h="104">
                    <a:moveTo>
                      <a:pt x="8" y="72"/>
                    </a:moveTo>
                    <a:lnTo>
                      <a:pt x="0" y="104"/>
                    </a:lnTo>
                    <a:lnTo>
                      <a:pt x="88" y="40"/>
                    </a:lnTo>
                    <a:lnTo>
                      <a:pt x="88" y="0"/>
                    </a:lnTo>
                    <a:lnTo>
                      <a:pt x="8" y="72"/>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133" name="Freeform 49"/>
              <p:cNvSpPr>
                <a:spLocks/>
              </p:cNvSpPr>
              <p:nvPr/>
            </p:nvSpPr>
            <p:spPr bwMode="auto">
              <a:xfrm>
                <a:off x="3288" y="1568"/>
                <a:ext cx="136" cy="104"/>
              </a:xfrm>
              <a:custGeom>
                <a:avLst/>
                <a:gdLst>
                  <a:gd name="T0" fmla="*/ 0 w 136"/>
                  <a:gd name="T1" fmla="*/ 64 h 104"/>
                  <a:gd name="T2" fmla="*/ 48 w 136"/>
                  <a:gd name="T3" fmla="*/ 104 h 104"/>
                  <a:gd name="T4" fmla="*/ 136 w 136"/>
                  <a:gd name="T5" fmla="*/ 40 h 104"/>
                  <a:gd name="T6" fmla="*/ 88 w 136"/>
                  <a:gd name="T7" fmla="*/ 0 h 104"/>
                  <a:gd name="T8" fmla="*/ 0 w 136"/>
                  <a:gd name="T9" fmla="*/ 64 h 104"/>
                  <a:gd name="T10" fmla="*/ 0 60000 65536"/>
                  <a:gd name="T11" fmla="*/ 0 60000 65536"/>
                  <a:gd name="T12" fmla="*/ 0 60000 65536"/>
                  <a:gd name="T13" fmla="*/ 0 60000 65536"/>
                  <a:gd name="T14" fmla="*/ 0 60000 65536"/>
                  <a:gd name="T15" fmla="*/ 0 w 136"/>
                  <a:gd name="T16" fmla="*/ 0 h 104"/>
                  <a:gd name="T17" fmla="*/ 136 w 136"/>
                  <a:gd name="T18" fmla="*/ 104 h 104"/>
                </a:gdLst>
                <a:ahLst/>
                <a:cxnLst>
                  <a:cxn ang="T10">
                    <a:pos x="T0" y="T1"/>
                  </a:cxn>
                  <a:cxn ang="T11">
                    <a:pos x="T2" y="T3"/>
                  </a:cxn>
                  <a:cxn ang="T12">
                    <a:pos x="T4" y="T5"/>
                  </a:cxn>
                  <a:cxn ang="T13">
                    <a:pos x="T6" y="T7"/>
                  </a:cxn>
                  <a:cxn ang="T14">
                    <a:pos x="T8" y="T9"/>
                  </a:cxn>
                </a:cxnLst>
                <a:rect l="T15" t="T16" r="T17" b="T18"/>
                <a:pathLst>
                  <a:path w="136" h="104">
                    <a:moveTo>
                      <a:pt x="0" y="64"/>
                    </a:moveTo>
                    <a:lnTo>
                      <a:pt x="48" y="104"/>
                    </a:lnTo>
                    <a:lnTo>
                      <a:pt x="136" y="40"/>
                    </a:lnTo>
                    <a:lnTo>
                      <a:pt x="88" y="0"/>
                    </a:lnTo>
                    <a:lnTo>
                      <a:pt x="0" y="64"/>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134" name="Freeform 50"/>
              <p:cNvSpPr>
                <a:spLocks/>
              </p:cNvSpPr>
              <p:nvPr/>
            </p:nvSpPr>
            <p:spPr bwMode="auto">
              <a:xfrm>
                <a:off x="3560" y="1936"/>
                <a:ext cx="88" cy="120"/>
              </a:xfrm>
              <a:custGeom>
                <a:avLst/>
                <a:gdLst>
                  <a:gd name="T0" fmla="*/ 0 w 88"/>
                  <a:gd name="T1" fmla="*/ 72 h 120"/>
                  <a:gd name="T2" fmla="*/ 8 w 88"/>
                  <a:gd name="T3" fmla="*/ 120 h 120"/>
                  <a:gd name="T4" fmla="*/ 88 w 88"/>
                  <a:gd name="T5" fmla="*/ 48 h 120"/>
                  <a:gd name="T6" fmla="*/ 88 w 88"/>
                  <a:gd name="T7" fmla="*/ 0 h 120"/>
                  <a:gd name="T8" fmla="*/ 0 w 88"/>
                  <a:gd name="T9" fmla="*/ 72 h 120"/>
                  <a:gd name="T10" fmla="*/ 0 60000 65536"/>
                  <a:gd name="T11" fmla="*/ 0 60000 65536"/>
                  <a:gd name="T12" fmla="*/ 0 60000 65536"/>
                  <a:gd name="T13" fmla="*/ 0 60000 65536"/>
                  <a:gd name="T14" fmla="*/ 0 60000 65536"/>
                  <a:gd name="T15" fmla="*/ 0 w 88"/>
                  <a:gd name="T16" fmla="*/ 0 h 120"/>
                  <a:gd name="T17" fmla="*/ 88 w 88"/>
                  <a:gd name="T18" fmla="*/ 120 h 120"/>
                </a:gdLst>
                <a:ahLst/>
                <a:cxnLst>
                  <a:cxn ang="T10">
                    <a:pos x="T0" y="T1"/>
                  </a:cxn>
                  <a:cxn ang="T11">
                    <a:pos x="T2" y="T3"/>
                  </a:cxn>
                  <a:cxn ang="T12">
                    <a:pos x="T4" y="T5"/>
                  </a:cxn>
                  <a:cxn ang="T13">
                    <a:pos x="T6" y="T7"/>
                  </a:cxn>
                  <a:cxn ang="T14">
                    <a:pos x="T8" y="T9"/>
                  </a:cxn>
                </a:cxnLst>
                <a:rect l="T15" t="T16" r="T17" b="T18"/>
                <a:pathLst>
                  <a:path w="88" h="120">
                    <a:moveTo>
                      <a:pt x="0" y="72"/>
                    </a:moveTo>
                    <a:lnTo>
                      <a:pt x="8" y="120"/>
                    </a:lnTo>
                    <a:lnTo>
                      <a:pt x="88" y="48"/>
                    </a:lnTo>
                    <a:lnTo>
                      <a:pt x="88" y="0"/>
                    </a:lnTo>
                    <a:lnTo>
                      <a:pt x="0" y="72"/>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135" name="Freeform 51"/>
              <p:cNvSpPr>
                <a:spLocks/>
              </p:cNvSpPr>
              <p:nvPr/>
            </p:nvSpPr>
            <p:spPr bwMode="auto">
              <a:xfrm>
                <a:off x="3336" y="1608"/>
                <a:ext cx="136" cy="112"/>
              </a:xfrm>
              <a:custGeom>
                <a:avLst/>
                <a:gdLst>
                  <a:gd name="T0" fmla="*/ 0 w 136"/>
                  <a:gd name="T1" fmla="*/ 64 h 112"/>
                  <a:gd name="T2" fmla="*/ 48 w 136"/>
                  <a:gd name="T3" fmla="*/ 112 h 112"/>
                  <a:gd name="T4" fmla="*/ 136 w 136"/>
                  <a:gd name="T5" fmla="*/ 40 h 112"/>
                  <a:gd name="T6" fmla="*/ 88 w 136"/>
                  <a:gd name="T7" fmla="*/ 0 h 112"/>
                  <a:gd name="T8" fmla="*/ 0 w 136"/>
                  <a:gd name="T9" fmla="*/ 64 h 112"/>
                  <a:gd name="T10" fmla="*/ 0 60000 65536"/>
                  <a:gd name="T11" fmla="*/ 0 60000 65536"/>
                  <a:gd name="T12" fmla="*/ 0 60000 65536"/>
                  <a:gd name="T13" fmla="*/ 0 60000 65536"/>
                  <a:gd name="T14" fmla="*/ 0 60000 65536"/>
                  <a:gd name="T15" fmla="*/ 0 w 136"/>
                  <a:gd name="T16" fmla="*/ 0 h 112"/>
                  <a:gd name="T17" fmla="*/ 136 w 136"/>
                  <a:gd name="T18" fmla="*/ 112 h 112"/>
                </a:gdLst>
                <a:ahLst/>
                <a:cxnLst>
                  <a:cxn ang="T10">
                    <a:pos x="T0" y="T1"/>
                  </a:cxn>
                  <a:cxn ang="T11">
                    <a:pos x="T2" y="T3"/>
                  </a:cxn>
                  <a:cxn ang="T12">
                    <a:pos x="T4" y="T5"/>
                  </a:cxn>
                  <a:cxn ang="T13">
                    <a:pos x="T6" y="T7"/>
                  </a:cxn>
                  <a:cxn ang="T14">
                    <a:pos x="T8" y="T9"/>
                  </a:cxn>
                </a:cxnLst>
                <a:rect l="T15" t="T16" r="T17" b="T18"/>
                <a:pathLst>
                  <a:path w="136" h="112">
                    <a:moveTo>
                      <a:pt x="0" y="64"/>
                    </a:moveTo>
                    <a:lnTo>
                      <a:pt x="48" y="112"/>
                    </a:lnTo>
                    <a:lnTo>
                      <a:pt x="136" y="40"/>
                    </a:lnTo>
                    <a:lnTo>
                      <a:pt x="88" y="0"/>
                    </a:lnTo>
                    <a:lnTo>
                      <a:pt x="0" y="64"/>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136" name="Freeform 52"/>
              <p:cNvSpPr>
                <a:spLocks/>
              </p:cNvSpPr>
              <p:nvPr/>
            </p:nvSpPr>
            <p:spPr bwMode="auto">
              <a:xfrm>
                <a:off x="3536" y="1880"/>
                <a:ext cx="112" cy="128"/>
              </a:xfrm>
              <a:custGeom>
                <a:avLst/>
                <a:gdLst>
                  <a:gd name="T0" fmla="*/ 0 w 112"/>
                  <a:gd name="T1" fmla="*/ 72 h 128"/>
                  <a:gd name="T2" fmla="*/ 24 w 112"/>
                  <a:gd name="T3" fmla="*/ 128 h 128"/>
                  <a:gd name="T4" fmla="*/ 112 w 112"/>
                  <a:gd name="T5" fmla="*/ 56 h 128"/>
                  <a:gd name="T6" fmla="*/ 88 w 112"/>
                  <a:gd name="T7" fmla="*/ 0 h 128"/>
                  <a:gd name="T8" fmla="*/ 0 w 112"/>
                  <a:gd name="T9" fmla="*/ 72 h 128"/>
                  <a:gd name="T10" fmla="*/ 0 60000 65536"/>
                  <a:gd name="T11" fmla="*/ 0 60000 65536"/>
                  <a:gd name="T12" fmla="*/ 0 60000 65536"/>
                  <a:gd name="T13" fmla="*/ 0 60000 65536"/>
                  <a:gd name="T14" fmla="*/ 0 60000 65536"/>
                  <a:gd name="T15" fmla="*/ 0 w 112"/>
                  <a:gd name="T16" fmla="*/ 0 h 128"/>
                  <a:gd name="T17" fmla="*/ 112 w 112"/>
                  <a:gd name="T18" fmla="*/ 128 h 128"/>
                </a:gdLst>
                <a:ahLst/>
                <a:cxnLst>
                  <a:cxn ang="T10">
                    <a:pos x="T0" y="T1"/>
                  </a:cxn>
                  <a:cxn ang="T11">
                    <a:pos x="T2" y="T3"/>
                  </a:cxn>
                  <a:cxn ang="T12">
                    <a:pos x="T4" y="T5"/>
                  </a:cxn>
                  <a:cxn ang="T13">
                    <a:pos x="T6" y="T7"/>
                  </a:cxn>
                  <a:cxn ang="T14">
                    <a:pos x="T8" y="T9"/>
                  </a:cxn>
                </a:cxnLst>
                <a:rect l="T15" t="T16" r="T17" b="T18"/>
                <a:pathLst>
                  <a:path w="112" h="128">
                    <a:moveTo>
                      <a:pt x="0" y="72"/>
                    </a:moveTo>
                    <a:lnTo>
                      <a:pt x="24" y="128"/>
                    </a:lnTo>
                    <a:lnTo>
                      <a:pt x="112" y="56"/>
                    </a:lnTo>
                    <a:lnTo>
                      <a:pt x="88" y="0"/>
                    </a:lnTo>
                    <a:lnTo>
                      <a:pt x="0" y="72"/>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137" name="Freeform 53"/>
              <p:cNvSpPr>
                <a:spLocks/>
              </p:cNvSpPr>
              <p:nvPr/>
            </p:nvSpPr>
            <p:spPr bwMode="auto">
              <a:xfrm>
                <a:off x="3384" y="1648"/>
                <a:ext cx="136" cy="120"/>
              </a:xfrm>
              <a:custGeom>
                <a:avLst/>
                <a:gdLst>
                  <a:gd name="T0" fmla="*/ 0 w 136"/>
                  <a:gd name="T1" fmla="*/ 72 h 120"/>
                  <a:gd name="T2" fmla="*/ 48 w 136"/>
                  <a:gd name="T3" fmla="*/ 120 h 120"/>
                  <a:gd name="T4" fmla="*/ 136 w 136"/>
                  <a:gd name="T5" fmla="*/ 56 h 120"/>
                  <a:gd name="T6" fmla="*/ 88 w 136"/>
                  <a:gd name="T7" fmla="*/ 0 h 120"/>
                  <a:gd name="T8" fmla="*/ 0 w 136"/>
                  <a:gd name="T9" fmla="*/ 72 h 120"/>
                  <a:gd name="T10" fmla="*/ 0 60000 65536"/>
                  <a:gd name="T11" fmla="*/ 0 60000 65536"/>
                  <a:gd name="T12" fmla="*/ 0 60000 65536"/>
                  <a:gd name="T13" fmla="*/ 0 60000 65536"/>
                  <a:gd name="T14" fmla="*/ 0 60000 65536"/>
                  <a:gd name="T15" fmla="*/ 0 w 136"/>
                  <a:gd name="T16" fmla="*/ 0 h 120"/>
                  <a:gd name="T17" fmla="*/ 136 w 136"/>
                  <a:gd name="T18" fmla="*/ 120 h 120"/>
                </a:gdLst>
                <a:ahLst/>
                <a:cxnLst>
                  <a:cxn ang="T10">
                    <a:pos x="T0" y="T1"/>
                  </a:cxn>
                  <a:cxn ang="T11">
                    <a:pos x="T2" y="T3"/>
                  </a:cxn>
                  <a:cxn ang="T12">
                    <a:pos x="T4" y="T5"/>
                  </a:cxn>
                  <a:cxn ang="T13">
                    <a:pos x="T6" y="T7"/>
                  </a:cxn>
                  <a:cxn ang="T14">
                    <a:pos x="T8" y="T9"/>
                  </a:cxn>
                </a:cxnLst>
                <a:rect l="T15" t="T16" r="T17" b="T18"/>
                <a:pathLst>
                  <a:path w="136" h="120">
                    <a:moveTo>
                      <a:pt x="0" y="72"/>
                    </a:moveTo>
                    <a:lnTo>
                      <a:pt x="48" y="120"/>
                    </a:lnTo>
                    <a:lnTo>
                      <a:pt x="136" y="56"/>
                    </a:lnTo>
                    <a:lnTo>
                      <a:pt x="88" y="0"/>
                    </a:lnTo>
                    <a:lnTo>
                      <a:pt x="0" y="72"/>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138" name="Freeform 54"/>
              <p:cNvSpPr>
                <a:spLocks/>
              </p:cNvSpPr>
              <p:nvPr/>
            </p:nvSpPr>
            <p:spPr bwMode="auto">
              <a:xfrm>
                <a:off x="3512" y="1824"/>
                <a:ext cx="112" cy="128"/>
              </a:xfrm>
              <a:custGeom>
                <a:avLst/>
                <a:gdLst>
                  <a:gd name="T0" fmla="*/ 0 w 112"/>
                  <a:gd name="T1" fmla="*/ 64 h 128"/>
                  <a:gd name="T2" fmla="*/ 24 w 112"/>
                  <a:gd name="T3" fmla="*/ 128 h 128"/>
                  <a:gd name="T4" fmla="*/ 112 w 112"/>
                  <a:gd name="T5" fmla="*/ 56 h 128"/>
                  <a:gd name="T6" fmla="*/ 88 w 112"/>
                  <a:gd name="T7" fmla="*/ 0 h 128"/>
                  <a:gd name="T8" fmla="*/ 0 w 112"/>
                  <a:gd name="T9" fmla="*/ 64 h 128"/>
                  <a:gd name="T10" fmla="*/ 0 60000 65536"/>
                  <a:gd name="T11" fmla="*/ 0 60000 65536"/>
                  <a:gd name="T12" fmla="*/ 0 60000 65536"/>
                  <a:gd name="T13" fmla="*/ 0 60000 65536"/>
                  <a:gd name="T14" fmla="*/ 0 60000 65536"/>
                  <a:gd name="T15" fmla="*/ 0 w 112"/>
                  <a:gd name="T16" fmla="*/ 0 h 128"/>
                  <a:gd name="T17" fmla="*/ 112 w 112"/>
                  <a:gd name="T18" fmla="*/ 128 h 128"/>
                </a:gdLst>
                <a:ahLst/>
                <a:cxnLst>
                  <a:cxn ang="T10">
                    <a:pos x="T0" y="T1"/>
                  </a:cxn>
                  <a:cxn ang="T11">
                    <a:pos x="T2" y="T3"/>
                  </a:cxn>
                  <a:cxn ang="T12">
                    <a:pos x="T4" y="T5"/>
                  </a:cxn>
                  <a:cxn ang="T13">
                    <a:pos x="T6" y="T7"/>
                  </a:cxn>
                  <a:cxn ang="T14">
                    <a:pos x="T8" y="T9"/>
                  </a:cxn>
                </a:cxnLst>
                <a:rect l="T15" t="T16" r="T17" b="T18"/>
                <a:pathLst>
                  <a:path w="112" h="128">
                    <a:moveTo>
                      <a:pt x="0" y="64"/>
                    </a:moveTo>
                    <a:lnTo>
                      <a:pt x="24" y="128"/>
                    </a:lnTo>
                    <a:lnTo>
                      <a:pt x="112" y="56"/>
                    </a:lnTo>
                    <a:lnTo>
                      <a:pt x="88" y="0"/>
                    </a:lnTo>
                    <a:lnTo>
                      <a:pt x="0" y="64"/>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139" name="Freeform 55"/>
              <p:cNvSpPr>
                <a:spLocks/>
              </p:cNvSpPr>
              <p:nvPr/>
            </p:nvSpPr>
            <p:spPr bwMode="auto">
              <a:xfrm>
                <a:off x="3432" y="1704"/>
                <a:ext cx="128" cy="128"/>
              </a:xfrm>
              <a:custGeom>
                <a:avLst/>
                <a:gdLst>
                  <a:gd name="T0" fmla="*/ 0 w 128"/>
                  <a:gd name="T1" fmla="*/ 64 h 128"/>
                  <a:gd name="T2" fmla="*/ 40 w 128"/>
                  <a:gd name="T3" fmla="*/ 128 h 128"/>
                  <a:gd name="T4" fmla="*/ 128 w 128"/>
                  <a:gd name="T5" fmla="*/ 64 h 128"/>
                  <a:gd name="T6" fmla="*/ 88 w 128"/>
                  <a:gd name="T7" fmla="*/ 0 h 128"/>
                  <a:gd name="T8" fmla="*/ 0 w 128"/>
                  <a:gd name="T9" fmla="*/ 64 h 128"/>
                  <a:gd name="T10" fmla="*/ 0 60000 65536"/>
                  <a:gd name="T11" fmla="*/ 0 60000 65536"/>
                  <a:gd name="T12" fmla="*/ 0 60000 65536"/>
                  <a:gd name="T13" fmla="*/ 0 60000 65536"/>
                  <a:gd name="T14" fmla="*/ 0 60000 65536"/>
                  <a:gd name="T15" fmla="*/ 0 w 128"/>
                  <a:gd name="T16" fmla="*/ 0 h 128"/>
                  <a:gd name="T17" fmla="*/ 128 w 128"/>
                  <a:gd name="T18" fmla="*/ 128 h 128"/>
                </a:gdLst>
                <a:ahLst/>
                <a:cxnLst>
                  <a:cxn ang="T10">
                    <a:pos x="T0" y="T1"/>
                  </a:cxn>
                  <a:cxn ang="T11">
                    <a:pos x="T2" y="T3"/>
                  </a:cxn>
                  <a:cxn ang="T12">
                    <a:pos x="T4" y="T5"/>
                  </a:cxn>
                  <a:cxn ang="T13">
                    <a:pos x="T6" y="T7"/>
                  </a:cxn>
                  <a:cxn ang="T14">
                    <a:pos x="T8" y="T9"/>
                  </a:cxn>
                </a:cxnLst>
                <a:rect l="T15" t="T16" r="T17" b="T18"/>
                <a:pathLst>
                  <a:path w="128" h="128">
                    <a:moveTo>
                      <a:pt x="0" y="64"/>
                    </a:moveTo>
                    <a:lnTo>
                      <a:pt x="40" y="128"/>
                    </a:lnTo>
                    <a:lnTo>
                      <a:pt x="128" y="64"/>
                    </a:lnTo>
                    <a:lnTo>
                      <a:pt x="88" y="0"/>
                    </a:lnTo>
                    <a:lnTo>
                      <a:pt x="0" y="64"/>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140" name="Freeform 56"/>
              <p:cNvSpPr>
                <a:spLocks/>
              </p:cNvSpPr>
              <p:nvPr/>
            </p:nvSpPr>
            <p:spPr bwMode="auto">
              <a:xfrm>
                <a:off x="3472" y="1768"/>
                <a:ext cx="128" cy="120"/>
              </a:xfrm>
              <a:custGeom>
                <a:avLst/>
                <a:gdLst>
                  <a:gd name="T0" fmla="*/ 0 w 128"/>
                  <a:gd name="T1" fmla="*/ 64 h 120"/>
                  <a:gd name="T2" fmla="*/ 40 w 128"/>
                  <a:gd name="T3" fmla="*/ 120 h 120"/>
                  <a:gd name="T4" fmla="*/ 128 w 128"/>
                  <a:gd name="T5" fmla="*/ 56 h 120"/>
                  <a:gd name="T6" fmla="*/ 88 w 128"/>
                  <a:gd name="T7" fmla="*/ 0 h 120"/>
                  <a:gd name="T8" fmla="*/ 0 w 128"/>
                  <a:gd name="T9" fmla="*/ 64 h 120"/>
                  <a:gd name="T10" fmla="*/ 0 60000 65536"/>
                  <a:gd name="T11" fmla="*/ 0 60000 65536"/>
                  <a:gd name="T12" fmla="*/ 0 60000 65536"/>
                  <a:gd name="T13" fmla="*/ 0 60000 65536"/>
                  <a:gd name="T14" fmla="*/ 0 60000 65536"/>
                  <a:gd name="T15" fmla="*/ 0 w 128"/>
                  <a:gd name="T16" fmla="*/ 0 h 120"/>
                  <a:gd name="T17" fmla="*/ 128 w 128"/>
                  <a:gd name="T18" fmla="*/ 120 h 120"/>
                </a:gdLst>
                <a:ahLst/>
                <a:cxnLst>
                  <a:cxn ang="T10">
                    <a:pos x="T0" y="T1"/>
                  </a:cxn>
                  <a:cxn ang="T11">
                    <a:pos x="T2" y="T3"/>
                  </a:cxn>
                  <a:cxn ang="T12">
                    <a:pos x="T4" y="T5"/>
                  </a:cxn>
                  <a:cxn ang="T13">
                    <a:pos x="T6" y="T7"/>
                  </a:cxn>
                  <a:cxn ang="T14">
                    <a:pos x="T8" y="T9"/>
                  </a:cxn>
                </a:cxnLst>
                <a:rect l="T15" t="T16" r="T17" b="T18"/>
                <a:pathLst>
                  <a:path w="128" h="120">
                    <a:moveTo>
                      <a:pt x="0" y="64"/>
                    </a:moveTo>
                    <a:lnTo>
                      <a:pt x="40" y="120"/>
                    </a:lnTo>
                    <a:lnTo>
                      <a:pt x="128" y="56"/>
                    </a:lnTo>
                    <a:lnTo>
                      <a:pt x="88" y="0"/>
                    </a:lnTo>
                    <a:lnTo>
                      <a:pt x="0" y="64"/>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141" name="Freeform 57"/>
              <p:cNvSpPr>
                <a:spLocks/>
              </p:cNvSpPr>
              <p:nvPr/>
            </p:nvSpPr>
            <p:spPr bwMode="auto">
              <a:xfrm>
                <a:off x="4072" y="1112"/>
                <a:ext cx="184" cy="168"/>
              </a:xfrm>
              <a:custGeom>
                <a:avLst/>
                <a:gdLst>
                  <a:gd name="T0" fmla="*/ 176 w 184"/>
                  <a:gd name="T1" fmla="*/ 144 h 168"/>
                  <a:gd name="T2" fmla="*/ 168 w 184"/>
                  <a:gd name="T3" fmla="*/ 152 h 168"/>
                  <a:gd name="T4" fmla="*/ 160 w 184"/>
                  <a:gd name="T5" fmla="*/ 160 h 168"/>
                  <a:gd name="T6" fmla="*/ 144 w 184"/>
                  <a:gd name="T7" fmla="*/ 160 h 168"/>
                  <a:gd name="T8" fmla="*/ 128 w 184"/>
                  <a:gd name="T9" fmla="*/ 168 h 168"/>
                  <a:gd name="T10" fmla="*/ 112 w 184"/>
                  <a:gd name="T11" fmla="*/ 168 h 168"/>
                  <a:gd name="T12" fmla="*/ 96 w 184"/>
                  <a:gd name="T13" fmla="*/ 160 h 168"/>
                  <a:gd name="T14" fmla="*/ 80 w 184"/>
                  <a:gd name="T15" fmla="*/ 160 h 168"/>
                  <a:gd name="T16" fmla="*/ 64 w 184"/>
                  <a:gd name="T17" fmla="*/ 152 h 168"/>
                  <a:gd name="T18" fmla="*/ 56 w 184"/>
                  <a:gd name="T19" fmla="*/ 136 h 168"/>
                  <a:gd name="T20" fmla="*/ 40 w 184"/>
                  <a:gd name="T21" fmla="*/ 128 h 168"/>
                  <a:gd name="T22" fmla="*/ 24 w 184"/>
                  <a:gd name="T23" fmla="*/ 112 h 168"/>
                  <a:gd name="T24" fmla="*/ 16 w 184"/>
                  <a:gd name="T25" fmla="*/ 104 h 168"/>
                  <a:gd name="T26" fmla="*/ 8 w 184"/>
                  <a:gd name="T27" fmla="*/ 88 h 168"/>
                  <a:gd name="T28" fmla="*/ 0 w 184"/>
                  <a:gd name="T29" fmla="*/ 72 h 168"/>
                  <a:gd name="T30" fmla="*/ 0 w 184"/>
                  <a:gd name="T31" fmla="*/ 56 h 168"/>
                  <a:gd name="T32" fmla="*/ 0 w 184"/>
                  <a:gd name="T33" fmla="*/ 48 h 168"/>
                  <a:gd name="T34" fmla="*/ 0 w 184"/>
                  <a:gd name="T35" fmla="*/ 32 h 168"/>
                  <a:gd name="T36" fmla="*/ 8 w 184"/>
                  <a:gd name="T37" fmla="*/ 24 h 168"/>
                  <a:gd name="T38" fmla="*/ 16 w 184"/>
                  <a:gd name="T39" fmla="*/ 16 h 168"/>
                  <a:gd name="T40" fmla="*/ 24 w 184"/>
                  <a:gd name="T41" fmla="*/ 8 h 168"/>
                  <a:gd name="T42" fmla="*/ 40 w 184"/>
                  <a:gd name="T43" fmla="*/ 8 h 168"/>
                  <a:gd name="T44" fmla="*/ 48 w 184"/>
                  <a:gd name="T45" fmla="*/ 0 h 168"/>
                  <a:gd name="T46" fmla="*/ 64 w 184"/>
                  <a:gd name="T47" fmla="*/ 0 h 168"/>
                  <a:gd name="T48" fmla="*/ 80 w 184"/>
                  <a:gd name="T49" fmla="*/ 8 h 168"/>
                  <a:gd name="T50" fmla="*/ 96 w 184"/>
                  <a:gd name="T51" fmla="*/ 8 h 168"/>
                  <a:gd name="T52" fmla="*/ 112 w 184"/>
                  <a:gd name="T53" fmla="*/ 16 h 168"/>
                  <a:gd name="T54" fmla="*/ 128 w 184"/>
                  <a:gd name="T55" fmla="*/ 32 h 168"/>
                  <a:gd name="T56" fmla="*/ 144 w 184"/>
                  <a:gd name="T57" fmla="*/ 40 h 168"/>
                  <a:gd name="T58" fmla="*/ 160 w 184"/>
                  <a:gd name="T59" fmla="*/ 56 h 168"/>
                  <a:gd name="T60" fmla="*/ 168 w 184"/>
                  <a:gd name="T61" fmla="*/ 64 h 168"/>
                  <a:gd name="T62" fmla="*/ 176 w 184"/>
                  <a:gd name="T63" fmla="*/ 80 h 168"/>
                  <a:gd name="T64" fmla="*/ 184 w 184"/>
                  <a:gd name="T65" fmla="*/ 96 h 168"/>
                  <a:gd name="T66" fmla="*/ 184 w 184"/>
                  <a:gd name="T67" fmla="*/ 112 h 168"/>
                  <a:gd name="T68" fmla="*/ 184 w 184"/>
                  <a:gd name="T69" fmla="*/ 120 h 168"/>
                  <a:gd name="T70" fmla="*/ 184 w 184"/>
                  <a:gd name="T71" fmla="*/ 136 h 168"/>
                  <a:gd name="T72" fmla="*/ 176 w 184"/>
                  <a:gd name="T73" fmla="*/ 144 h 1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4"/>
                  <a:gd name="T112" fmla="*/ 0 h 168"/>
                  <a:gd name="T113" fmla="*/ 184 w 184"/>
                  <a:gd name="T114" fmla="*/ 168 h 1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4" h="168">
                    <a:moveTo>
                      <a:pt x="176" y="144"/>
                    </a:moveTo>
                    <a:lnTo>
                      <a:pt x="168" y="152"/>
                    </a:lnTo>
                    <a:lnTo>
                      <a:pt x="160" y="160"/>
                    </a:lnTo>
                    <a:lnTo>
                      <a:pt x="144" y="160"/>
                    </a:lnTo>
                    <a:lnTo>
                      <a:pt x="128" y="168"/>
                    </a:lnTo>
                    <a:lnTo>
                      <a:pt x="112" y="168"/>
                    </a:lnTo>
                    <a:lnTo>
                      <a:pt x="96" y="160"/>
                    </a:lnTo>
                    <a:lnTo>
                      <a:pt x="80" y="160"/>
                    </a:lnTo>
                    <a:lnTo>
                      <a:pt x="64" y="152"/>
                    </a:lnTo>
                    <a:lnTo>
                      <a:pt x="56" y="136"/>
                    </a:lnTo>
                    <a:lnTo>
                      <a:pt x="40" y="128"/>
                    </a:lnTo>
                    <a:lnTo>
                      <a:pt x="24" y="112"/>
                    </a:lnTo>
                    <a:lnTo>
                      <a:pt x="16" y="104"/>
                    </a:lnTo>
                    <a:lnTo>
                      <a:pt x="8" y="88"/>
                    </a:lnTo>
                    <a:lnTo>
                      <a:pt x="0" y="72"/>
                    </a:lnTo>
                    <a:lnTo>
                      <a:pt x="0" y="56"/>
                    </a:lnTo>
                    <a:lnTo>
                      <a:pt x="0" y="48"/>
                    </a:lnTo>
                    <a:lnTo>
                      <a:pt x="0" y="32"/>
                    </a:lnTo>
                    <a:lnTo>
                      <a:pt x="8" y="24"/>
                    </a:lnTo>
                    <a:lnTo>
                      <a:pt x="16" y="16"/>
                    </a:lnTo>
                    <a:lnTo>
                      <a:pt x="24" y="8"/>
                    </a:lnTo>
                    <a:lnTo>
                      <a:pt x="40" y="8"/>
                    </a:lnTo>
                    <a:lnTo>
                      <a:pt x="48" y="0"/>
                    </a:lnTo>
                    <a:lnTo>
                      <a:pt x="64" y="0"/>
                    </a:lnTo>
                    <a:lnTo>
                      <a:pt x="80" y="8"/>
                    </a:lnTo>
                    <a:lnTo>
                      <a:pt x="96" y="8"/>
                    </a:lnTo>
                    <a:lnTo>
                      <a:pt x="112" y="16"/>
                    </a:lnTo>
                    <a:lnTo>
                      <a:pt x="128" y="32"/>
                    </a:lnTo>
                    <a:lnTo>
                      <a:pt x="144" y="40"/>
                    </a:lnTo>
                    <a:lnTo>
                      <a:pt x="160" y="56"/>
                    </a:lnTo>
                    <a:lnTo>
                      <a:pt x="168" y="64"/>
                    </a:lnTo>
                    <a:lnTo>
                      <a:pt x="176" y="80"/>
                    </a:lnTo>
                    <a:lnTo>
                      <a:pt x="184" y="96"/>
                    </a:lnTo>
                    <a:lnTo>
                      <a:pt x="184" y="112"/>
                    </a:lnTo>
                    <a:lnTo>
                      <a:pt x="184" y="120"/>
                    </a:lnTo>
                    <a:lnTo>
                      <a:pt x="184" y="136"/>
                    </a:lnTo>
                    <a:lnTo>
                      <a:pt x="176" y="14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grpSp>
            <p:nvGrpSpPr>
              <p:cNvPr id="142" name="Group 58"/>
              <p:cNvGrpSpPr>
                <a:grpSpLocks/>
              </p:cNvGrpSpPr>
              <p:nvPr/>
            </p:nvGrpSpPr>
            <p:grpSpPr bwMode="auto">
              <a:xfrm>
                <a:off x="3776" y="824"/>
                <a:ext cx="648" cy="952"/>
                <a:chOff x="2788" y="772"/>
                <a:chExt cx="648" cy="952"/>
              </a:xfrm>
            </p:grpSpPr>
            <p:sp>
              <p:nvSpPr>
                <p:cNvPr id="169" name="Line 59"/>
                <p:cNvSpPr>
                  <a:spLocks noChangeShapeType="1"/>
                </p:cNvSpPr>
                <p:nvPr/>
              </p:nvSpPr>
              <p:spPr bwMode="auto">
                <a:xfrm flipV="1">
                  <a:off x="2796" y="772"/>
                  <a:ext cx="16" cy="56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sp>
              <p:nvSpPr>
                <p:cNvPr id="170" name="Line 60"/>
                <p:cNvSpPr>
                  <a:spLocks noChangeShapeType="1"/>
                </p:cNvSpPr>
                <p:nvPr/>
              </p:nvSpPr>
              <p:spPr bwMode="auto">
                <a:xfrm flipV="1">
                  <a:off x="2844" y="804"/>
                  <a:ext cx="8" cy="56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sp>
              <p:nvSpPr>
                <p:cNvPr id="171" name="Line 61"/>
                <p:cNvSpPr>
                  <a:spLocks noChangeShapeType="1"/>
                </p:cNvSpPr>
                <p:nvPr/>
              </p:nvSpPr>
              <p:spPr bwMode="auto">
                <a:xfrm>
                  <a:off x="2812" y="772"/>
                  <a:ext cx="624" cy="41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sp>
              <p:nvSpPr>
                <p:cNvPr id="172" name="Line 62"/>
                <p:cNvSpPr>
                  <a:spLocks noChangeShapeType="1"/>
                </p:cNvSpPr>
                <p:nvPr/>
              </p:nvSpPr>
              <p:spPr bwMode="auto">
                <a:xfrm flipV="1">
                  <a:off x="2900" y="844"/>
                  <a:ext cx="16" cy="56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sp>
              <p:nvSpPr>
                <p:cNvPr id="173" name="Line 63"/>
                <p:cNvSpPr>
                  <a:spLocks noChangeShapeType="1"/>
                </p:cNvSpPr>
                <p:nvPr/>
              </p:nvSpPr>
              <p:spPr bwMode="auto">
                <a:xfrm flipV="1">
                  <a:off x="2964" y="884"/>
                  <a:ext cx="8" cy="56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sp>
              <p:nvSpPr>
                <p:cNvPr id="174" name="Line 64"/>
                <p:cNvSpPr>
                  <a:spLocks noChangeShapeType="1"/>
                </p:cNvSpPr>
                <p:nvPr/>
              </p:nvSpPr>
              <p:spPr bwMode="auto">
                <a:xfrm flipV="1">
                  <a:off x="3020" y="932"/>
                  <a:ext cx="8" cy="5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sp>
              <p:nvSpPr>
                <p:cNvPr id="175" name="Line 65"/>
                <p:cNvSpPr>
                  <a:spLocks noChangeShapeType="1"/>
                </p:cNvSpPr>
                <p:nvPr/>
              </p:nvSpPr>
              <p:spPr bwMode="auto">
                <a:xfrm flipV="1">
                  <a:off x="3076" y="972"/>
                  <a:ext cx="24" cy="56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sp>
              <p:nvSpPr>
                <p:cNvPr id="176" name="Line 66"/>
                <p:cNvSpPr>
                  <a:spLocks noChangeShapeType="1"/>
                </p:cNvSpPr>
                <p:nvPr/>
              </p:nvSpPr>
              <p:spPr bwMode="auto">
                <a:xfrm flipV="1">
                  <a:off x="3132" y="1020"/>
                  <a:ext cx="32" cy="5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sp>
              <p:nvSpPr>
                <p:cNvPr id="177" name="Line 67"/>
                <p:cNvSpPr>
                  <a:spLocks noChangeShapeType="1"/>
                </p:cNvSpPr>
                <p:nvPr/>
              </p:nvSpPr>
              <p:spPr bwMode="auto">
                <a:xfrm flipV="1">
                  <a:off x="3188" y="1052"/>
                  <a:ext cx="32" cy="5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sp>
              <p:nvSpPr>
                <p:cNvPr id="178" name="Line 68"/>
                <p:cNvSpPr>
                  <a:spLocks noChangeShapeType="1"/>
                </p:cNvSpPr>
                <p:nvPr/>
              </p:nvSpPr>
              <p:spPr bwMode="auto">
                <a:xfrm flipV="1">
                  <a:off x="3236" y="1092"/>
                  <a:ext cx="48" cy="54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sp>
              <p:nvSpPr>
                <p:cNvPr id="179" name="Line 69"/>
                <p:cNvSpPr>
                  <a:spLocks noChangeShapeType="1"/>
                </p:cNvSpPr>
                <p:nvPr/>
              </p:nvSpPr>
              <p:spPr bwMode="auto">
                <a:xfrm flipV="1">
                  <a:off x="3292" y="1132"/>
                  <a:ext cx="56" cy="5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sp>
              <p:nvSpPr>
                <p:cNvPr id="180" name="Line 70"/>
                <p:cNvSpPr>
                  <a:spLocks noChangeShapeType="1"/>
                </p:cNvSpPr>
                <p:nvPr/>
              </p:nvSpPr>
              <p:spPr bwMode="auto">
                <a:xfrm flipV="1">
                  <a:off x="3356" y="1188"/>
                  <a:ext cx="64" cy="5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sp>
              <p:nvSpPr>
                <p:cNvPr id="181" name="Line 71"/>
                <p:cNvSpPr>
                  <a:spLocks noChangeShapeType="1"/>
                </p:cNvSpPr>
                <p:nvPr/>
              </p:nvSpPr>
              <p:spPr bwMode="auto">
                <a:xfrm>
                  <a:off x="2788" y="1324"/>
                  <a:ext cx="560" cy="4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sp>
              <p:nvSpPr>
                <p:cNvPr id="182" name="Line 72"/>
                <p:cNvSpPr>
                  <a:spLocks noChangeShapeType="1"/>
                </p:cNvSpPr>
                <p:nvPr/>
              </p:nvSpPr>
              <p:spPr bwMode="auto">
                <a:xfrm>
                  <a:off x="2812" y="876"/>
                  <a:ext cx="600" cy="40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sp>
              <p:nvSpPr>
                <p:cNvPr id="183" name="Line 73"/>
                <p:cNvSpPr>
                  <a:spLocks noChangeShapeType="1"/>
                </p:cNvSpPr>
                <p:nvPr/>
              </p:nvSpPr>
              <p:spPr bwMode="auto">
                <a:xfrm>
                  <a:off x="2804" y="988"/>
                  <a:ext cx="592" cy="40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sp>
              <p:nvSpPr>
                <p:cNvPr id="184" name="Line 74"/>
                <p:cNvSpPr>
                  <a:spLocks noChangeShapeType="1"/>
                </p:cNvSpPr>
                <p:nvPr/>
              </p:nvSpPr>
              <p:spPr bwMode="auto">
                <a:xfrm>
                  <a:off x="2804" y="1100"/>
                  <a:ext cx="576" cy="4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sp>
              <p:nvSpPr>
                <p:cNvPr id="185" name="Line 75"/>
                <p:cNvSpPr>
                  <a:spLocks noChangeShapeType="1"/>
                </p:cNvSpPr>
                <p:nvPr/>
              </p:nvSpPr>
              <p:spPr bwMode="auto">
                <a:xfrm>
                  <a:off x="2796" y="1228"/>
                  <a:ext cx="568" cy="39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grpSp>
          <p:sp>
            <p:nvSpPr>
              <p:cNvPr id="143" name="Line 76"/>
              <p:cNvSpPr>
                <a:spLocks noChangeShapeType="1"/>
              </p:cNvSpPr>
              <p:nvPr/>
            </p:nvSpPr>
            <p:spPr bwMode="auto">
              <a:xfrm flipV="1">
                <a:off x="3536" y="1144"/>
                <a:ext cx="520" cy="384"/>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sp>
            <p:nvSpPr>
              <p:cNvPr id="144" name="Line 77"/>
              <p:cNvSpPr>
                <a:spLocks noChangeShapeType="1"/>
              </p:cNvSpPr>
              <p:nvPr/>
            </p:nvSpPr>
            <p:spPr bwMode="auto">
              <a:xfrm flipV="1">
                <a:off x="3664" y="1248"/>
                <a:ext cx="560" cy="432"/>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sp>
            <p:nvSpPr>
              <p:cNvPr id="145" name="Line 78"/>
              <p:cNvSpPr>
                <a:spLocks noChangeShapeType="1"/>
              </p:cNvSpPr>
              <p:nvPr/>
            </p:nvSpPr>
            <p:spPr bwMode="auto">
              <a:xfrm flipV="1">
                <a:off x="3576" y="1136"/>
                <a:ext cx="600" cy="44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sp>
            <p:nvSpPr>
              <p:cNvPr id="146" name="Line 79"/>
              <p:cNvSpPr>
                <a:spLocks noChangeShapeType="1"/>
              </p:cNvSpPr>
              <p:nvPr/>
            </p:nvSpPr>
            <p:spPr bwMode="auto">
              <a:xfrm flipV="1">
                <a:off x="3624" y="1256"/>
                <a:ext cx="496" cy="368"/>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sp>
            <p:nvSpPr>
              <p:cNvPr id="147" name="Freeform 80"/>
              <p:cNvSpPr>
                <a:spLocks/>
              </p:cNvSpPr>
              <p:nvPr/>
            </p:nvSpPr>
            <p:spPr bwMode="auto">
              <a:xfrm>
                <a:off x="3656" y="1416"/>
                <a:ext cx="184" cy="152"/>
              </a:xfrm>
              <a:custGeom>
                <a:avLst/>
                <a:gdLst>
                  <a:gd name="T0" fmla="*/ 176 w 184"/>
                  <a:gd name="T1" fmla="*/ 136 h 152"/>
                  <a:gd name="T2" fmla="*/ 168 w 184"/>
                  <a:gd name="T3" fmla="*/ 144 h 152"/>
                  <a:gd name="T4" fmla="*/ 152 w 184"/>
                  <a:gd name="T5" fmla="*/ 152 h 152"/>
                  <a:gd name="T6" fmla="*/ 144 w 184"/>
                  <a:gd name="T7" fmla="*/ 152 h 152"/>
                  <a:gd name="T8" fmla="*/ 128 w 184"/>
                  <a:gd name="T9" fmla="*/ 152 h 152"/>
                  <a:gd name="T10" fmla="*/ 112 w 184"/>
                  <a:gd name="T11" fmla="*/ 152 h 152"/>
                  <a:gd name="T12" fmla="*/ 104 w 184"/>
                  <a:gd name="T13" fmla="*/ 152 h 152"/>
                  <a:gd name="T14" fmla="*/ 88 w 184"/>
                  <a:gd name="T15" fmla="*/ 144 h 152"/>
                  <a:gd name="T16" fmla="*/ 72 w 184"/>
                  <a:gd name="T17" fmla="*/ 136 h 152"/>
                  <a:gd name="T18" fmla="*/ 56 w 184"/>
                  <a:gd name="T19" fmla="*/ 128 h 152"/>
                  <a:gd name="T20" fmla="*/ 40 w 184"/>
                  <a:gd name="T21" fmla="*/ 120 h 152"/>
                  <a:gd name="T22" fmla="*/ 32 w 184"/>
                  <a:gd name="T23" fmla="*/ 104 h 152"/>
                  <a:gd name="T24" fmla="*/ 16 w 184"/>
                  <a:gd name="T25" fmla="*/ 96 h 152"/>
                  <a:gd name="T26" fmla="*/ 8 w 184"/>
                  <a:gd name="T27" fmla="*/ 80 h 152"/>
                  <a:gd name="T28" fmla="*/ 8 w 184"/>
                  <a:gd name="T29" fmla="*/ 64 h 152"/>
                  <a:gd name="T30" fmla="*/ 0 w 184"/>
                  <a:gd name="T31" fmla="*/ 56 h 152"/>
                  <a:gd name="T32" fmla="*/ 0 w 184"/>
                  <a:gd name="T33" fmla="*/ 40 h 152"/>
                  <a:gd name="T34" fmla="*/ 8 w 184"/>
                  <a:gd name="T35" fmla="*/ 32 h 152"/>
                  <a:gd name="T36" fmla="*/ 8 w 184"/>
                  <a:gd name="T37" fmla="*/ 16 h 152"/>
                  <a:gd name="T38" fmla="*/ 16 w 184"/>
                  <a:gd name="T39" fmla="*/ 8 h 152"/>
                  <a:gd name="T40" fmla="*/ 24 w 184"/>
                  <a:gd name="T41" fmla="*/ 0 h 152"/>
                  <a:gd name="T42" fmla="*/ 40 w 184"/>
                  <a:gd name="T43" fmla="*/ 0 h 152"/>
                  <a:gd name="T44" fmla="*/ 56 w 184"/>
                  <a:gd name="T45" fmla="*/ 0 h 152"/>
                  <a:gd name="T46" fmla="*/ 64 w 184"/>
                  <a:gd name="T47" fmla="*/ 0 h 152"/>
                  <a:gd name="T48" fmla="*/ 80 w 184"/>
                  <a:gd name="T49" fmla="*/ 0 h 152"/>
                  <a:gd name="T50" fmla="*/ 96 w 184"/>
                  <a:gd name="T51" fmla="*/ 8 h 152"/>
                  <a:gd name="T52" fmla="*/ 112 w 184"/>
                  <a:gd name="T53" fmla="*/ 16 h 152"/>
                  <a:gd name="T54" fmla="*/ 128 w 184"/>
                  <a:gd name="T55" fmla="*/ 24 h 152"/>
                  <a:gd name="T56" fmla="*/ 144 w 184"/>
                  <a:gd name="T57" fmla="*/ 32 h 152"/>
                  <a:gd name="T58" fmla="*/ 152 w 184"/>
                  <a:gd name="T59" fmla="*/ 48 h 152"/>
                  <a:gd name="T60" fmla="*/ 168 w 184"/>
                  <a:gd name="T61" fmla="*/ 56 h 152"/>
                  <a:gd name="T62" fmla="*/ 176 w 184"/>
                  <a:gd name="T63" fmla="*/ 72 h 152"/>
                  <a:gd name="T64" fmla="*/ 176 w 184"/>
                  <a:gd name="T65" fmla="*/ 88 h 152"/>
                  <a:gd name="T66" fmla="*/ 184 w 184"/>
                  <a:gd name="T67" fmla="*/ 104 h 152"/>
                  <a:gd name="T68" fmla="*/ 184 w 184"/>
                  <a:gd name="T69" fmla="*/ 112 h 152"/>
                  <a:gd name="T70" fmla="*/ 176 w 184"/>
                  <a:gd name="T71" fmla="*/ 128 h 152"/>
                  <a:gd name="T72" fmla="*/ 176 w 184"/>
                  <a:gd name="T73" fmla="*/ 136 h 1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4"/>
                  <a:gd name="T112" fmla="*/ 0 h 152"/>
                  <a:gd name="T113" fmla="*/ 184 w 184"/>
                  <a:gd name="T114" fmla="*/ 152 h 15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4" h="152">
                    <a:moveTo>
                      <a:pt x="176" y="136"/>
                    </a:moveTo>
                    <a:lnTo>
                      <a:pt x="168" y="144"/>
                    </a:lnTo>
                    <a:lnTo>
                      <a:pt x="152" y="152"/>
                    </a:lnTo>
                    <a:lnTo>
                      <a:pt x="144" y="152"/>
                    </a:lnTo>
                    <a:lnTo>
                      <a:pt x="128" y="152"/>
                    </a:lnTo>
                    <a:lnTo>
                      <a:pt x="112" y="152"/>
                    </a:lnTo>
                    <a:lnTo>
                      <a:pt x="104" y="152"/>
                    </a:lnTo>
                    <a:lnTo>
                      <a:pt x="88" y="144"/>
                    </a:lnTo>
                    <a:lnTo>
                      <a:pt x="72" y="136"/>
                    </a:lnTo>
                    <a:lnTo>
                      <a:pt x="56" y="128"/>
                    </a:lnTo>
                    <a:lnTo>
                      <a:pt x="40" y="120"/>
                    </a:lnTo>
                    <a:lnTo>
                      <a:pt x="32" y="104"/>
                    </a:lnTo>
                    <a:lnTo>
                      <a:pt x="16" y="96"/>
                    </a:lnTo>
                    <a:lnTo>
                      <a:pt x="8" y="80"/>
                    </a:lnTo>
                    <a:lnTo>
                      <a:pt x="8" y="64"/>
                    </a:lnTo>
                    <a:lnTo>
                      <a:pt x="0" y="56"/>
                    </a:lnTo>
                    <a:lnTo>
                      <a:pt x="0" y="40"/>
                    </a:lnTo>
                    <a:lnTo>
                      <a:pt x="8" y="32"/>
                    </a:lnTo>
                    <a:lnTo>
                      <a:pt x="8" y="16"/>
                    </a:lnTo>
                    <a:lnTo>
                      <a:pt x="16" y="8"/>
                    </a:lnTo>
                    <a:lnTo>
                      <a:pt x="24" y="0"/>
                    </a:lnTo>
                    <a:lnTo>
                      <a:pt x="40" y="0"/>
                    </a:lnTo>
                    <a:lnTo>
                      <a:pt x="56" y="0"/>
                    </a:lnTo>
                    <a:lnTo>
                      <a:pt x="64" y="0"/>
                    </a:lnTo>
                    <a:lnTo>
                      <a:pt x="80" y="0"/>
                    </a:lnTo>
                    <a:lnTo>
                      <a:pt x="96" y="8"/>
                    </a:lnTo>
                    <a:lnTo>
                      <a:pt x="112" y="16"/>
                    </a:lnTo>
                    <a:lnTo>
                      <a:pt x="128" y="24"/>
                    </a:lnTo>
                    <a:lnTo>
                      <a:pt x="144" y="32"/>
                    </a:lnTo>
                    <a:lnTo>
                      <a:pt x="152" y="48"/>
                    </a:lnTo>
                    <a:lnTo>
                      <a:pt x="168" y="56"/>
                    </a:lnTo>
                    <a:lnTo>
                      <a:pt x="176" y="72"/>
                    </a:lnTo>
                    <a:lnTo>
                      <a:pt x="176" y="88"/>
                    </a:lnTo>
                    <a:lnTo>
                      <a:pt x="184" y="104"/>
                    </a:lnTo>
                    <a:lnTo>
                      <a:pt x="184" y="112"/>
                    </a:lnTo>
                    <a:lnTo>
                      <a:pt x="176" y="128"/>
                    </a:lnTo>
                    <a:lnTo>
                      <a:pt x="176" y="136"/>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endParaRPr lang="it-IT">
                  <a:solidFill>
                    <a:srgbClr val="292934"/>
                  </a:solidFill>
                </a:endParaRPr>
              </a:p>
            </p:txBody>
          </p:sp>
          <p:sp>
            <p:nvSpPr>
              <p:cNvPr id="148" name="Oval 81"/>
              <p:cNvSpPr>
                <a:spLocks noChangeArrowheads="1"/>
              </p:cNvSpPr>
              <p:nvPr/>
            </p:nvSpPr>
            <p:spPr bwMode="auto">
              <a:xfrm>
                <a:off x="3664" y="1440"/>
                <a:ext cx="8" cy="8"/>
              </a:xfrm>
              <a:prstGeom prst="ellipse">
                <a:avLst/>
              </a:prstGeom>
              <a:noFill/>
              <a:ln w="50800">
                <a:solidFill>
                  <a:srgbClr val="262626"/>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endParaRPr lang="it-IT">
                  <a:solidFill>
                    <a:srgbClr val="292934"/>
                  </a:solidFill>
                </a:endParaRPr>
              </a:p>
            </p:txBody>
          </p:sp>
          <p:sp>
            <p:nvSpPr>
              <p:cNvPr id="149" name="Oval 82"/>
              <p:cNvSpPr>
                <a:spLocks noChangeArrowheads="1"/>
              </p:cNvSpPr>
              <p:nvPr/>
            </p:nvSpPr>
            <p:spPr bwMode="auto">
              <a:xfrm>
                <a:off x="3664" y="1440"/>
                <a:ext cx="0" cy="0"/>
              </a:xfrm>
              <a:prstGeom prst="ellipse">
                <a:avLst/>
              </a:prstGeom>
              <a:noFill/>
              <a:ln w="50800">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endParaRPr lang="it-IT">
                  <a:solidFill>
                    <a:srgbClr val="292934"/>
                  </a:solidFill>
                </a:endParaRPr>
              </a:p>
            </p:txBody>
          </p:sp>
          <p:sp>
            <p:nvSpPr>
              <p:cNvPr id="150" name="Oval 83"/>
              <p:cNvSpPr>
                <a:spLocks noChangeArrowheads="1"/>
              </p:cNvSpPr>
              <p:nvPr/>
            </p:nvSpPr>
            <p:spPr bwMode="auto">
              <a:xfrm>
                <a:off x="3660" y="1436"/>
                <a:ext cx="0" cy="0"/>
              </a:xfrm>
              <a:prstGeom prst="ellipse">
                <a:avLst/>
              </a:prstGeom>
              <a:noFill/>
              <a:ln w="38100">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endParaRPr lang="it-IT">
                  <a:solidFill>
                    <a:srgbClr val="292934"/>
                  </a:solidFill>
                </a:endParaRPr>
              </a:p>
            </p:txBody>
          </p:sp>
          <p:sp>
            <p:nvSpPr>
              <p:cNvPr id="151" name="Oval 84"/>
              <p:cNvSpPr>
                <a:spLocks noChangeArrowheads="1"/>
              </p:cNvSpPr>
              <p:nvPr/>
            </p:nvSpPr>
            <p:spPr bwMode="auto">
              <a:xfrm>
                <a:off x="3656" y="1432"/>
                <a:ext cx="0" cy="0"/>
              </a:xfrm>
              <a:prstGeom prst="ellipse">
                <a:avLst/>
              </a:prstGeom>
              <a:noFill/>
              <a:ln w="25400">
                <a:solidFill>
                  <a:srgbClr val="FF9999"/>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endParaRPr lang="it-IT">
                  <a:solidFill>
                    <a:srgbClr val="292934"/>
                  </a:solidFill>
                </a:endParaRPr>
              </a:p>
            </p:txBody>
          </p:sp>
          <p:sp>
            <p:nvSpPr>
              <p:cNvPr id="152" name="Oval 85"/>
              <p:cNvSpPr>
                <a:spLocks noChangeArrowheads="1"/>
              </p:cNvSpPr>
              <p:nvPr/>
            </p:nvSpPr>
            <p:spPr bwMode="auto">
              <a:xfrm>
                <a:off x="3648" y="1424"/>
                <a:ext cx="16" cy="16"/>
              </a:xfrm>
              <a:prstGeom prst="ellipse">
                <a:avLst/>
              </a:pr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153" name="Oval 86"/>
              <p:cNvSpPr>
                <a:spLocks noChangeArrowheads="1"/>
              </p:cNvSpPr>
              <p:nvPr/>
            </p:nvSpPr>
            <p:spPr bwMode="auto">
              <a:xfrm>
                <a:off x="3712" y="1560"/>
                <a:ext cx="16" cy="16"/>
              </a:xfrm>
              <a:prstGeom prst="ellipse">
                <a:avLst/>
              </a:prstGeom>
              <a:noFill/>
              <a:ln w="50800">
                <a:solidFill>
                  <a:srgbClr val="262626"/>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endParaRPr lang="it-IT">
                  <a:solidFill>
                    <a:srgbClr val="292934"/>
                  </a:solidFill>
                </a:endParaRPr>
              </a:p>
            </p:txBody>
          </p:sp>
          <p:sp>
            <p:nvSpPr>
              <p:cNvPr id="154" name="Oval 87"/>
              <p:cNvSpPr>
                <a:spLocks noChangeArrowheads="1"/>
              </p:cNvSpPr>
              <p:nvPr/>
            </p:nvSpPr>
            <p:spPr bwMode="auto">
              <a:xfrm>
                <a:off x="3712" y="1560"/>
                <a:ext cx="8" cy="8"/>
              </a:xfrm>
              <a:prstGeom prst="ellipse">
                <a:avLst/>
              </a:prstGeom>
              <a:noFill/>
              <a:ln w="50800">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endParaRPr lang="it-IT">
                  <a:solidFill>
                    <a:srgbClr val="292934"/>
                  </a:solidFill>
                </a:endParaRPr>
              </a:p>
            </p:txBody>
          </p:sp>
          <p:sp>
            <p:nvSpPr>
              <p:cNvPr id="155" name="Oval 88"/>
              <p:cNvSpPr>
                <a:spLocks noChangeArrowheads="1"/>
              </p:cNvSpPr>
              <p:nvPr/>
            </p:nvSpPr>
            <p:spPr bwMode="auto">
              <a:xfrm>
                <a:off x="3712" y="1560"/>
                <a:ext cx="0" cy="0"/>
              </a:xfrm>
              <a:prstGeom prst="ellipse">
                <a:avLst/>
              </a:prstGeom>
              <a:noFill/>
              <a:ln w="50800">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endParaRPr lang="it-IT">
                  <a:solidFill>
                    <a:srgbClr val="292934"/>
                  </a:solidFill>
                </a:endParaRPr>
              </a:p>
            </p:txBody>
          </p:sp>
          <p:sp>
            <p:nvSpPr>
              <p:cNvPr id="156" name="Oval 89"/>
              <p:cNvSpPr>
                <a:spLocks noChangeArrowheads="1"/>
              </p:cNvSpPr>
              <p:nvPr/>
            </p:nvSpPr>
            <p:spPr bwMode="auto">
              <a:xfrm>
                <a:off x="3708" y="1556"/>
                <a:ext cx="0" cy="0"/>
              </a:xfrm>
              <a:prstGeom prst="ellipse">
                <a:avLst/>
              </a:prstGeom>
              <a:noFill/>
              <a:ln w="38100">
                <a:solidFill>
                  <a:srgbClr val="FF9999"/>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endParaRPr lang="it-IT">
                  <a:solidFill>
                    <a:srgbClr val="292934"/>
                  </a:solidFill>
                </a:endParaRPr>
              </a:p>
            </p:txBody>
          </p:sp>
          <p:sp>
            <p:nvSpPr>
              <p:cNvPr id="157" name="Oval 90"/>
              <p:cNvSpPr>
                <a:spLocks noChangeArrowheads="1"/>
              </p:cNvSpPr>
              <p:nvPr/>
            </p:nvSpPr>
            <p:spPr bwMode="auto">
              <a:xfrm>
                <a:off x="3696" y="1544"/>
                <a:ext cx="24" cy="24"/>
              </a:xfrm>
              <a:prstGeom prst="ellipse">
                <a:avLst/>
              </a:pr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158" name="Oval 91"/>
              <p:cNvSpPr>
                <a:spLocks noChangeArrowheads="1"/>
              </p:cNvSpPr>
              <p:nvPr/>
            </p:nvSpPr>
            <p:spPr bwMode="auto">
              <a:xfrm>
                <a:off x="3768" y="1448"/>
                <a:ext cx="16" cy="16"/>
              </a:xfrm>
              <a:prstGeom prst="ellipse">
                <a:avLst/>
              </a:prstGeom>
              <a:noFill/>
              <a:ln w="50800">
                <a:solidFill>
                  <a:srgbClr val="262626"/>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endParaRPr lang="it-IT">
                  <a:solidFill>
                    <a:srgbClr val="292934"/>
                  </a:solidFill>
                </a:endParaRPr>
              </a:p>
            </p:txBody>
          </p:sp>
          <p:sp>
            <p:nvSpPr>
              <p:cNvPr id="159" name="Oval 92"/>
              <p:cNvSpPr>
                <a:spLocks noChangeArrowheads="1"/>
              </p:cNvSpPr>
              <p:nvPr/>
            </p:nvSpPr>
            <p:spPr bwMode="auto">
              <a:xfrm>
                <a:off x="3768" y="1448"/>
                <a:ext cx="8" cy="8"/>
              </a:xfrm>
              <a:prstGeom prst="ellipse">
                <a:avLst/>
              </a:prstGeom>
              <a:noFill/>
              <a:ln w="50800">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endParaRPr lang="it-IT">
                  <a:solidFill>
                    <a:srgbClr val="292934"/>
                  </a:solidFill>
                </a:endParaRPr>
              </a:p>
            </p:txBody>
          </p:sp>
          <p:sp>
            <p:nvSpPr>
              <p:cNvPr id="160" name="Oval 93"/>
              <p:cNvSpPr>
                <a:spLocks noChangeArrowheads="1"/>
              </p:cNvSpPr>
              <p:nvPr/>
            </p:nvSpPr>
            <p:spPr bwMode="auto">
              <a:xfrm>
                <a:off x="3768" y="1448"/>
                <a:ext cx="0" cy="0"/>
              </a:xfrm>
              <a:prstGeom prst="ellipse">
                <a:avLst/>
              </a:prstGeom>
              <a:noFill/>
              <a:ln w="50800">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endParaRPr lang="it-IT">
                  <a:solidFill>
                    <a:srgbClr val="292934"/>
                  </a:solidFill>
                </a:endParaRPr>
              </a:p>
            </p:txBody>
          </p:sp>
          <p:sp>
            <p:nvSpPr>
              <p:cNvPr id="161" name="Oval 94"/>
              <p:cNvSpPr>
                <a:spLocks noChangeArrowheads="1"/>
              </p:cNvSpPr>
              <p:nvPr/>
            </p:nvSpPr>
            <p:spPr bwMode="auto">
              <a:xfrm>
                <a:off x="3764" y="1444"/>
                <a:ext cx="0" cy="0"/>
              </a:xfrm>
              <a:prstGeom prst="ellipse">
                <a:avLst/>
              </a:prstGeom>
              <a:noFill/>
              <a:ln w="38100">
                <a:solidFill>
                  <a:srgbClr val="FF9999"/>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endParaRPr lang="it-IT">
                  <a:solidFill>
                    <a:srgbClr val="292934"/>
                  </a:solidFill>
                </a:endParaRPr>
              </a:p>
            </p:txBody>
          </p:sp>
          <p:sp>
            <p:nvSpPr>
              <p:cNvPr id="162" name="Oval 95"/>
              <p:cNvSpPr>
                <a:spLocks noChangeArrowheads="1"/>
              </p:cNvSpPr>
              <p:nvPr/>
            </p:nvSpPr>
            <p:spPr bwMode="auto">
              <a:xfrm>
                <a:off x="3752" y="1432"/>
                <a:ext cx="24" cy="24"/>
              </a:xfrm>
              <a:prstGeom prst="ellipse">
                <a:avLst/>
              </a:pr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163" name="Oval 96"/>
              <p:cNvSpPr>
                <a:spLocks noChangeArrowheads="1"/>
              </p:cNvSpPr>
              <p:nvPr/>
            </p:nvSpPr>
            <p:spPr bwMode="auto">
              <a:xfrm>
                <a:off x="3832" y="1576"/>
                <a:ext cx="8" cy="8"/>
              </a:xfrm>
              <a:prstGeom prst="ellipse">
                <a:avLst/>
              </a:prstGeom>
              <a:noFill/>
              <a:ln w="50800">
                <a:solidFill>
                  <a:srgbClr val="262626"/>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endParaRPr lang="it-IT">
                  <a:solidFill>
                    <a:srgbClr val="292934"/>
                  </a:solidFill>
                </a:endParaRPr>
              </a:p>
            </p:txBody>
          </p:sp>
          <p:sp>
            <p:nvSpPr>
              <p:cNvPr id="164" name="Oval 97"/>
              <p:cNvSpPr>
                <a:spLocks noChangeArrowheads="1"/>
              </p:cNvSpPr>
              <p:nvPr/>
            </p:nvSpPr>
            <p:spPr bwMode="auto">
              <a:xfrm>
                <a:off x="3832" y="1576"/>
                <a:ext cx="0" cy="0"/>
              </a:xfrm>
              <a:prstGeom prst="ellipse">
                <a:avLst/>
              </a:prstGeom>
              <a:noFill/>
              <a:ln w="50800">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endParaRPr lang="it-IT">
                  <a:solidFill>
                    <a:srgbClr val="292934"/>
                  </a:solidFill>
                </a:endParaRPr>
              </a:p>
            </p:txBody>
          </p:sp>
          <p:sp>
            <p:nvSpPr>
              <p:cNvPr id="165" name="Oval 98"/>
              <p:cNvSpPr>
                <a:spLocks noChangeArrowheads="1"/>
              </p:cNvSpPr>
              <p:nvPr/>
            </p:nvSpPr>
            <p:spPr bwMode="auto">
              <a:xfrm>
                <a:off x="3828" y="1572"/>
                <a:ext cx="0" cy="0"/>
              </a:xfrm>
              <a:prstGeom prst="ellipse">
                <a:avLst/>
              </a:prstGeom>
              <a:noFill/>
              <a:ln w="38100">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endParaRPr lang="it-IT">
                  <a:solidFill>
                    <a:srgbClr val="292934"/>
                  </a:solidFill>
                </a:endParaRPr>
              </a:p>
            </p:txBody>
          </p:sp>
          <p:sp>
            <p:nvSpPr>
              <p:cNvPr id="166" name="Oval 99"/>
              <p:cNvSpPr>
                <a:spLocks noChangeArrowheads="1"/>
              </p:cNvSpPr>
              <p:nvPr/>
            </p:nvSpPr>
            <p:spPr bwMode="auto">
              <a:xfrm>
                <a:off x="3824" y="1568"/>
                <a:ext cx="0" cy="0"/>
              </a:xfrm>
              <a:prstGeom prst="ellipse">
                <a:avLst/>
              </a:prstGeom>
              <a:noFill/>
              <a:ln w="25400">
                <a:solidFill>
                  <a:srgbClr val="FF9999"/>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endParaRPr lang="it-IT">
                  <a:solidFill>
                    <a:srgbClr val="292934"/>
                  </a:solidFill>
                </a:endParaRPr>
              </a:p>
            </p:txBody>
          </p:sp>
          <p:sp>
            <p:nvSpPr>
              <p:cNvPr id="167" name="Oval 100"/>
              <p:cNvSpPr>
                <a:spLocks noChangeArrowheads="1"/>
              </p:cNvSpPr>
              <p:nvPr/>
            </p:nvSpPr>
            <p:spPr bwMode="auto">
              <a:xfrm>
                <a:off x="3816" y="1560"/>
                <a:ext cx="16" cy="16"/>
              </a:xfrm>
              <a:prstGeom prst="ellipse">
                <a:avLst/>
              </a:pr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168" name="Freeform 101"/>
              <p:cNvSpPr>
                <a:spLocks/>
              </p:cNvSpPr>
              <p:nvPr/>
            </p:nvSpPr>
            <p:spPr bwMode="auto">
              <a:xfrm>
                <a:off x="3120" y="1584"/>
                <a:ext cx="448" cy="552"/>
              </a:xfrm>
              <a:custGeom>
                <a:avLst/>
                <a:gdLst>
                  <a:gd name="T0" fmla="*/ 432 w 448"/>
                  <a:gd name="T1" fmla="*/ 528 h 552"/>
                  <a:gd name="T2" fmla="*/ 440 w 448"/>
                  <a:gd name="T3" fmla="*/ 504 h 552"/>
                  <a:gd name="T4" fmla="*/ 448 w 448"/>
                  <a:gd name="T5" fmla="*/ 472 h 552"/>
                  <a:gd name="T6" fmla="*/ 440 w 448"/>
                  <a:gd name="T7" fmla="*/ 424 h 552"/>
                  <a:gd name="T8" fmla="*/ 416 w 448"/>
                  <a:gd name="T9" fmla="*/ 368 h 552"/>
                  <a:gd name="T10" fmla="*/ 392 w 448"/>
                  <a:gd name="T11" fmla="*/ 304 h 552"/>
                  <a:gd name="T12" fmla="*/ 352 w 448"/>
                  <a:gd name="T13" fmla="*/ 248 h 552"/>
                  <a:gd name="T14" fmla="*/ 312 w 448"/>
                  <a:gd name="T15" fmla="*/ 184 h 552"/>
                  <a:gd name="T16" fmla="*/ 264 w 448"/>
                  <a:gd name="T17" fmla="*/ 136 h 552"/>
                  <a:gd name="T18" fmla="*/ 216 w 448"/>
                  <a:gd name="T19" fmla="*/ 88 h 552"/>
                  <a:gd name="T20" fmla="*/ 168 w 448"/>
                  <a:gd name="T21" fmla="*/ 48 h 552"/>
                  <a:gd name="T22" fmla="*/ 120 w 448"/>
                  <a:gd name="T23" fmla="*/ 24 h 552"/>
                  <a:gd name="T24" fmla="*/ 80 w 448"/>
                  <a:gd name="T25" fmla="*/ 8 h 552"/>
                  <a:gd name="T26" fmla="*/ 48 w 448"/>
                  <a:gd name="T27" fmla="*/ 0 h 552"/>
                  <a:gd name="T28" fmla="*/ 24 w 448"/>
                  <a:gd name="T29" fmla="*/ 16 h 552"/>
                  <a:gd name="T30" fmla="*/ 8 w 448"/>
                  <a:gd name="T31" fmla="*/ 32 h 552"/>
                  <a:gd name="T32" fmla="*/ 0 w 448"/>
                  <a:gd name="T33" fmla="*/ 56 h 552"/>
                  <a:gd name="T34" fmla="*/ 0 w 448"/>
                  <a:gd name="T35" fmla="*/ 96 h 552"/>
                  <a:gd name="T36" fmla="*/ 8 w 448"/>
                  <a:gd name="T37" fmla="*/ 144 h 552"/>
                  <a:gd name="T38" fmla="*/ 24 w 448"/>
                  <a:gd name="T39" fmla="*/ 192 h 552"/>
                  <a:gd name="T40" fmla="*/ 32 w 448"/>
                  <a:gd name="T41" fmla="*/ 224 h 552"/>
                  <a:gd name="T42" fmla="*/ 56 w 448"/>
                  <a:gd name="T43" fmla="*/ 264 h 552"/>
                  <a:gd name="T44" fmla="*/ 96 w 448"/>
                  <a:gd name="T45" fmla="*/ 320 h 552"/>
                  <a:gd name="T46" fmla="*/ 128 w 448"/>
                  <a:gd name="T47" fmla="*/ 376 h 552"/>
                  <a:gd name="T48" fmla="*/ 176 w 448"/>
                  <a:gd name="T49" fmla="*/ 424 h 552"/>
                  <a:gd name="T50" fmla="*/ 216 w 448"/>
                  <a:gd name="T51" fmla="*/ 464 h 552"/>
                  <a:gd name="T52" fmla="*/ 264 w 448"/>
                  <a:gd name="T53" fmla="*/ 504 h 552"/>
                  <a:gd name="T54" fmla="*/ 304 w 448"/>
                  <a:gd name="T55" fmla="*/ 528 h 552"/>
                  <a:gd name="T56" fmla="*/ 344 w 448"/>
                  <a:gd name="T57" fmla="*/ 544 h 552"/>
                  <a:gd name="T58" fmla="*/ 384 w 448"/>
                  <a:gd name="T59" fmla="*/ 552 h 552"/>
                  <a:gd name="T60" fmla="*/ 416 w 448"/>
                  <a:gd name="T61" fmla="*/ 552 h 552"/>
                  <a:gd name="T62" fmla="*/ 432 w 448"/>
                  <a:gd name="T63" fmla="*/ 528 h 5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8"/>
                  <a:gd name="T97" fmla="*/ 0 h 552"/>
                  <a:gd name="T98" fmla="*/ 448 w 448"/>
                  <a:gd name="T99" fmla="*/ 552 h 5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8" h="552">
                    <a:moveTo>
                      <a:pt x="432" y="528"/>
                    </a:moveTo>
                    <a:lnTo>
                      <a:pt x="440" y="504"/>
                    </a:lnTo>
                    <a:lnTo>
                      <a:pt x="448" y="472"/>
                    </a:lnTo>
                    <a:lnTo>
                      <a:pt x="440" y="424"/>
                    </a:lnTo>
                    <a:lnTo>
                      <a:pt x="416" y="368"/>
                    </a:lnTo>
                    <a:lnTo>
                      <a:pt x="392" y="304"/>
                    </a:lnTo>
                    <a:lnTo>
                      <a:pt x="352" y="248"/>
                    </a:lnTo>
                    <a:lnTo>
                      <a:pt x="312" y="184"/>
                    </a:lnTo>
                    <a:lnTo>
                      <a:pt x="264" y="136"/>
                    </a:lnTo>
                    <a:lnTo>
                      <a:pt x="216" y="88"/>
                    </a:lnTo>
                    <a:lnTo>
                      <a:pt x="168" y="48"/>
                    </a:lnTo>
                    <a:lnTo>
                      <a:pt x="120" y="24"/>
                    </a:lnTo>
                    <a:lnTo>
                      <a:pt x="80" y="8"/>
                    </a:lnTo>
                    <a:lnTo>
                      <a:pt x="48" y="0"/>
                    </a:lnTo>
                    <a:lnTo>
                      <a:pt x="24" y="16"/>
                    </a:lnTo>
                    <a:lnTo>
                      <a:pt x="8" y="32"/>
                    </a:lnTo>
                    <a:lnTo>
                      <a:pt x="0" y="56"/>
                    </a:lnTo>
                    <a:lnTo>
                      <a:pt x="0" y="96"/>
                    </a:lnTo>
                    <a:lnTo>
                      <a:pt x="8" y="144"/>
                    </a:lnTo>
                    <a:lnTo>
                      <a:pt x="24" y="192"/>
                    </a:lnTo>
                    <a:lnTo>
                      <a:pt x="32" y="224"/>
                    </a:lnTo>
                    <a:lnTo>
                      <a:pt x="56" y="264"/>
                    </a:lnTo>
                    <a:lnTo>
                      <a:pt x="96" y="320"/>
                    </a:lnTo>
                    <a:lnTo>
                      <a:pt x="128" y="376"/>
                    </a:lnTo>
                    <a:lnTo>
                      <a:pt x="176" y="424"/>
                    </a:lnTo>
                    <a:lnTo>
                      <a:pt x="216" y="464"/>
                    </a:lnTo>
                    <a:lnTo>
                      <a:pt x="264" y="504"/>
                    </a:lnTo>
                    <a:lnTo>
                      <a:pt x="304" y="528"/>
                    </a:lnTo>
                    <a:lnTo>
                      <a:pt x="344" y="544"/>
                    </a:lnTo>
                    <a:lnTo>
                      <a:pt x="384" y="552"/>
                    </a:lnTo>
                    <a:lnTo>
                      <a:pt x="416" y="552"/>
                    </a:lnTo>
                    <a:lnTo>
                      <a:pt x="432" y="528"/>
                    </a:lnTo>
                    <a:close/>
                  </a:path>
                </a:pathLst>
              </a:cu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grpSp>
        <p:sp>
          <p:nvSpPr>
            <p:cNvPr id="20" name="Rectangle 102"/>
            <p:cNvSpPr>
              <a:spLocks noChangeArrowheads="1"/>
            </p:cNvSpPr>
            <p:nvPr/>
          </p:nvSpPr>
          <p:spPr bwMode="auto">
            <a:xfrm>
              <a:off x="4610100" y="1222375"/>
              <a:ext cx="4429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eaLnBrk="0" hangingPunct="0"/>
              <a:r>
                <a:rPr lang="it-IT" sz="1400">
                  <a:solidFill>
                    <a:srgbClr val="0000FF"/>
                  </a:solidFill>
                  <a:latin typeface="New York" charset="0"/>
                </a:rPr>
                <a:t>beam</a:t>
              </a:r>
              <a:endParaRPr lang="it-IT" sz="2400">
                <a:solidFill>
                  <a:srgbClr val="292934"/>
                </a:solidFill>
                <a:latin typeface="Times" charset="0"/>
              </a:endParaRPr>
            </a:p>
          </p:txBody>
        </p:sp>
        <p:grpSp>
          <p:nvGrpSpPr>
            <p:cNvPr id="21" name="Group 103"/>
            <p:cNvGrpSpPr>
              <a:grpSpLocks/>
            </p:cNvGrpSpPr>
            <p:nvPr/>
          </p:nvGrpSpPr>
          <p:grpSpPr bwMode="auto">
            <a:xfrm>
              <a:off x="1028700" y="854075"/>
              <a:ext cx="2260600" cy="2222500"/>
              <a:chOff x="3120" y="736"/>
              <a:chExt cx="1424" cy="1400"/>
            </a:xfrm>
          </p:grpSpPr>
          <p:sp>
            <p:nvSpPr>
              <p:cNvPr id="34" name="Freeform 104"/>
              <p:cNvSpPr>
                <a:spLocks/>
              </p:cNvSpPr>
              <p:nvPr/>
            </p:nvSpPr>
            <p:spPr bwMode="auto">
              <a:xfrm>
                <a:off x="3888" y="736"/>
                <a:ext cx="648" cy="960"/>
              </a:xfrm>
              <a:custGeom>
                <a:avLst/>
                <a:gdLst>
                  <a:gd name="T0" fmla="*/ 648 w 648"/>
                  <a:gd name="T1" fmla="*/ 416 h 960"/>
                  <a:gd name="T2" fmla="*/ 16 w 648"/>
                  <a:gd name="T3" fmla="*/ 0 h 960"/>
                  <a:gd name="T4" fmla="*/ 0 w 648"/>
                  <a:gd name="T5" fmla="*/ 560 h 960"/>
                  <a:gd name="T6" fmla="*/ 560 w 648"/>
                  <a:gd name="T7" fmla="*/ 960 h 960"/>
                  <a:gd name="T8" fmla="*/ 648 w 648"/>
                  <a:gd name="T9" fmla="*/ 416 h 960"/>
                  <a:gd name="T10" fmla="*/ 0 60000 65536"/>
                  <a:gd name="T11" fmla="*/ 0 60000 65536"/>
                  <a:gd name="T12" fmla="*/ 0 60000 65536"/>
                  <a:gd name="T13" fmla="*/ 0 60000 65536"/>
                  <a:gd name="T14" fmla="*/ 0 60000 65536"/>
                  <a:gd name="T15" fmla="*/ 0 w 648"/>
                  <a:gd name="T16" fmla="*/ 0 h 960"/>
                  <a:gd name="T17" fmla="*/ 648 w 648"/>
                  <a:gd name="T18" fmla="*/ 960 h 960"/>
                </a:gdLst>
                <a:ahLst/>
                <a:cxnLst>
                  <a:cxn ang="T10">
                    <a:pos x="T0" y="T1"/>
                  </a:cxn>
                  <a:cxn ang="T11">
                    <a:pos x="T2" y="T3"/>
                  </a:cxn>
                  <a:cxn ang="T12">
                    <a:pos x="T4" y="T5"/>
                  </a:cxn>
                  <a:cxn ang="T13">
                    <a:pos x="T6" y="T7"/>
                  </a:cxn>
                  <a:cxn ang="T14">
                    <a:pos x="T8" y="T9"/>
                  </a:cxn>
                </a:cxnLst>
                <a:rect l="T15" t="T16" r="T17" b="T18"/>
                <a:pathLst>
                  <a:path w="648" h="960">
                    <a:moveTo>
                      <a:pt x="648" y="416"/>
                    </a:moveTo>
                    <a:lnTo>
                      <a:pt x="16" y="0"/>
                    </a:lnTo>
                    <a:lnTo>
                      <a:pt x="0" y="560"/>
                    </a:lnTo>
                    <a:lnTo>
                      <a:pt x="560" y="960"/>
                    </a:lnTo>
                    <a:lnTo>
                      <a:pt x="648" y="416"/>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35" name="Freeform 105"/>
              <p:cNvSpPr>
                <a:spLocks/>
              </p:cNvSpPr>
              <p:nvPr/>
            </p:nvSpPr>
            <p:spPr bwMode="auto">
              <a:xfrm>
                <a:off x="3904" y="736"/>
                <a:ext cx="640" cy="416"/>
              </a:xfrm>
              <a:custGeom>
                <a:avLst/>
                <a:gdLst>
                  <a:gd name="T0" fmla="*/ 640 w 640"/>
                  <a:gd name="T1" fmla="*/ 408 h 416"/>
                  <a:gd name="T2" fmla="*/ 16 w 640"/>
                  <a:gd name="T3" fmla="*/ 0 h 416"/>
                  <a:gd name="T4" fmla="*/ 0 w 640"/>
                  <a:gd name="T5" fmla="*/ 0 h 416"/>
                  <a:gd name="T6" fmla="*/ 632 w 640"/>
                  <a:gd name="T7" fmla="*/ 416 h 416"/>
                  <a:gd name="T8" fmla="*/ 640 w 640"/>
                  <a:gd name="T9" fmla="*/ 408 h 416"/>
                  <a:gd name="T10" fmla="*/ 0 60000 65536"/>
                  <a:gd name="T11" fmla="*/ 0 60000 65536"/>
                  <a:gd name="T12" fmla="*/ 0 60000 65536"/>
                  <a:gd name="T13" fmla="*/ 0 60000 65536"/>
                  <a:gd name="T14" fmla="*/ 0 60000 65536"/>
                  <a:gd name="T15" fmla="*/ 0 w 640"/>
                  <a:gd name="T16" fmla="*/ 0 h 416"/>
                  <a:gd name="T17" fmla="*/ 640 w 640"/>
                  <a:gd name="T18" fmla="*/ 416 h 416"/>
                </a:gdLst>
                <a:ahLst/>
                <a:cxnLst>
                  <a:cxn ang="T10">
                    <a:pos x="T0" y="T1"/>
                  </a:cxn>
                  <a:cxn ang="T11">
                    <a:pos x="T2" y="T3"/>
                  </a:cxn>
                  <a:cxn ang="T12">
                    <a:pos x="T4" y="T5"/>
                  </a:cxn>
                  <a:cxn ang="T13">
                    <a:pos x="T6" y="T7"/>
                  </a:cxn>
                  <a:cxn ang="T14">
                    <a:pos x="T8" y="T9"/>
                  </a:cxn>
                </a:cxnLst>
                <a:rect l="T15" t="T16" r="T17" b="T18"/>
                <a:pathLst>
                  <a:path w="640" h="416">
                    <a:moveTo>
                      <a:pt x="640" y="408"/>
                    </a:moveTo>
                    <a:lnTo>
                      <a:pt x="16" y="0"/>
                    </a:lnTo>
                    <a:lnTo>
                      <a:pt x="0" y="0"/>
                    </a:lnTo>
                    <a:lnTo>
                      <a:pt x="632" y="416"/>
                    </a:lnTo>
                    <a:lnTo>
                      <a:pt x="640" y="408"/>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36" name="Freeform 106"/>
              <p:cNvSpPr>
                <a:spLocks/>
              </p:cNvSpPr>
              <p:nvPr/>
            </p:nvSpPr>
            <p:spPr bwMode="auto">
              <a:xfrm>
                <a:off x="4448" y="1144"/>
                <a:ext cx="96" cy="552"/>
              </a:xfrm>
              <a:custGeom>
                <a:avLst/>
                <a:gdLst>
                  <a:gd name="T0" fmla="*/ 16 w 96"/>
                  <a:gd name="T1" fmla="*/ 544 h 552"/>
                  <a:gd name="T2" fmla="*/ 96 w 96"/>
                  <a:gd name="T3" fmla="*/ 0 h 552"/>
                  <a:gd name="T4" fmla="*/ 88 w 96"/>
                  <a:gd name="T5" fmla="*/ 8 h 552"/>
                  <a:gd name="T6" fmla="*/ 0 w 96"/>
                  <a:gd name="T7" fmla="*/ 552 h 552"/>
                  <a:gd name="T8" fmla="*/ 16 w 96"/>
                  <a:gd name="T9" fmla="*/ 544 h 552"/>
                  <a:gd name="T10" fmla="*/ 0 60000 65536"/>
                  <a:gd name="T11" fmla="*/ 0 60000 65536"/>
                  <a:gd name="T12" fmla="*/ 0 60000 65536"/>
                  <a:gd name="T13" fmla="*/ 0 60000 65536"/>
                  <a:gd name="T14" fmla="*/ 0 60000 65536"/>
                  <a:gd name="T15" fmla="*/ 0 w 96"/>
                  <a:gd name="T16" fmla="*/ 0 h 552"/>
                  <a:gd name="T17" fmla="*/ 96 w 96"/>
                  <a:gd name="T18" fmla="*/ 552 h 552"/>
                </a:gdLst>
                <a:ahLst/>
                <a:cxnLst>
                  <a:cxn ang="T10">
                    <a:pos x="T0" y="T1"/>
                  </a:cxn>
                  <a:cxn ang="T11">
                    <a:pos x="T2" y="T3"/>
                  </a:cxn>
                  <a:cxn ang="T12">
                    <a:pos x="T4" y="T5"/>
                  </a:cxn>
                  <a:cxn ang="T13">
                    <a:pos x="T6" y="T7"/>
                  </a:cxn>
                  <a:cxn ang="T14">
                    <a:pos x="T8" y="T9"/>
                  </a:cxn>
                </a:cxnLst>
                <a:rect l="T15" t="T16" r="T17" b="T18"/>
                <a:pathLst>
                  <a:path w="96" h="552">
                    <a:moveTo>
                      <a:pt x="16" y="544"/>
                    </a:moveTo>
                    <a:lnTo>
                      <a:pt x="96" y="0"/>
                    </a:lnTo>
                    <a:lnTo>
                      <a:pt x="88" y="8"/>
                    </a:lnTo>
                    <a:lnTo>
                      <a:pt x="0" y="552"/>
                    </a:lnTo>
                    <a:lnTo>
                      <a:pt x="16" y="544"/>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37" name="Freeform 107"/>
              <p:cNvSpPr>
                <a:spLocks/>
              </p:cNvSpPr>
              <p:nvPr/>
            </p:nvSpPr>
            <p:spPr bwMode="auto">
              <a:xfrm>
                <a:off x="3240" y="1456"/>
                <a:ext cx="112" cy="72"/>
              </a:xfrm>
              <a:custGeom>
                <a:avLst/>
                <a:gdLst>
                  <a:gd name="T0" fmla="*/ 0 w 112"/>
                  <a:gd name="T1" fmla="*/ 72 h 72"/>
                  <a:gd name="T2" fmla="*/ 32 w 112"/>
                  <a:gd name="T3" fmla="*/ 64 h 72"/>
                  <a:gd name="T4" fmla="*/ 112 w 112"/>
                  <a:gd name="T5" fmla="*/ 0 h 72"/>
                  <a:gd name="T6" fmla="*/ 88 w 112"/>
                  <a:gd name="T7" fmla="*/ 8 h 72"/>
                  <a:gd name="T8" fmla="*/ 0 w 112"/>
                  <a:gd name="T9" fmla="*/ 72 h 72"/>
                  <a:gd name="T10" fmla="*/ 0 60000 65536"/>
                  <a:gd name="T11" fmla="*/ 0 60000 65536"/>
                  <a:gd name="T12" fmla="*/ 0 60000 65536"/>
                  <a:gd name="T13" fmla="*/ 0 60000 65536"/>
                  <a:gd name="T14" fmla="*/ 0 60000 65536"/>
                  <a:gd name="T15" fmla="*/ 0 w 112"/>
                  <a:gd name="T16" fmla="*/ 0 h 72"/>
                  <a:gd name="T17" fmla="*/ 112 w 112"/>
                  <a:gd name="T18" fmla="*/ 72 h 72"/>
                </a:gdLst>
                <a:ahLst/>
                <a:cxnLst>
                  <a:cxn ang="T10">
                    <a:pos x="T0" y="T1"/>
                  </a:cxn>
                  <a:cxn ang="T11">
                    <a:pos x="T2" y="T3"/>
                  </a:cxn>
                  <a:cxn ang="T12">
                    <a:pos x="T4" y="T5"/>
                  </a:cxn>
                  <a:cxn ang="T13">
                    <a:pos x="T6" y="T7"/>
                  </a:cxn>
                  <a:cxn ang="T14">
                    <a:pos x="T8" y="T9"/>
                  </a:cxn>
                </a:cxnLst>
                <a:rect l="T15" t="T16" r="T17" b="T18"/>
                <a:pathLst>
                  <a:path w="112" h="72">
                    <a:moveTo>
                      <a:pt x="0" y="72"/>
                    </a:moveTo>
                    <a:lnTo>
                      <a:pt x="32" y="64"/>
                    </a:lnTo>
                    <a:lnTo>
                      <a:pt x="112" y="0"/>
                    </a:lnTo>
                    <a:lnTo>
                      <a:pt x="88" y="8"/>
                    </a:lnTo>
                    <a:lnTo>
                      <a:pt x="0" y="7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38" name="Freeform 108"/>
              <p:cNvSpPr>
                <a:spLocks/>
              </p:cNvSpPr>
              <p:nvPr/>
            </p:nvSpPr>
            <p:spPr bwMode="auto">
              <a:xfrm>
                <a:off x="3216" y="1520"/>
                <a:ext cx="448" cy="544"/>
              </a:xfrm>
              <a:custGeom>
                <a:avLst/>
                <a:gdLst>
                  <a:gd name="T0" fmla="*/ 432 w 448"/>
                  <a:gd name="T1" fmla="*/ 520 h 544"/>
                  <a:gd name="T2" fmla="*/ 448 w 448"/>
                  <a:gd name="T3" fmla="*/ 488 h 544"/>
                  <a:gd name="T4" fmla="*/ 448 w 448"/>
                  <a:gd name="T5" fmla="*/ 456 h 544"/>
                  <a:gd name="T6" fmla="*/ 440 w 448"/>
                  <a:gd name="T7" fmla="*/ 408 h 544"/>
                  <a:gd name="T8" fmla="*/ 424 w 448"/>
                  <a:gd name="T9" fmla="*/ 352 h 544"/>
                  <a:gd name="T10" fmla="*/ 400 w 448"/>
                  <a:gd name="T11" fmla="*/ 296 h 544"/>
                  <a:gd name="T12" fmla="*/ 368 w 448"/>
                  <a:gd name="T13" fmla="*/ 232 h 544"/>
                  <a:gd name="T14" fmla="*/ 320 w 448"/>
                  <a:gd name="T15" fmla="*/ 176 h 544"/>
                  <a:gd name="T16" fmla="*/ 272 w 448"/>
                  <a:gd name="T17" fmla="*/ 120 h 544"/>
                  <a:gd name="T18" fmla="*/ 224 w 448"/>
                  <a:gd name="T19" fmla="*/ 80 h 544"/>
                  <a:gd name="T20" fmla="*/ 176 w 448"/>
                  <a:gd name="T21" fmla="*/ 40 h 544"/>
                  <a:gd name="T22" fmla="*/ 136 w 448"/>
                  <a:gd name="T23" fmla="*/ 16 h 544"/>
                  <a:gd name="T24" fmla="*/ 88 w 448"/>
                  <a:gd name="T25" fmla="*/ 0 h 544"/>
                  <a:gd name="T26" fmla="*/ 56 w 448"/>
                  <a:gd name="T27" fmla="*/ 0 h 544"/>
                  <a:gd name="T28" fmla="*/ 24 w 448"/>
                  <a:gd name="T29" fmla="*/ 8 h 544"/>
                  <a:gd name="T30" fmla="*/ 8 w 448"/>
                  <a:gd name="T31" fmla="*/ 24 h 544"/>
                  <a:gd name="T32" fmla="*/ 0 w 448"/>
                  <a:gd name="T33" fmla="*/ 64 h 544"/>
                  <a:gd name="T34" fmla="*/ 0 w 448"/>
                  <a:gd name="T35" fmla="*/ 96 h 544"/>
                  <a:gd name="T36" fmla="*/ 8 w 448"/>
                  <a:gd name="T37" fmla="*/ 144 h 544"/>
                  <a:gd name="T38" fmla="*/ 24 w 448"/>
                  <a:gd name="T39" fmla="*/ 192 h 544"/>
                  <a:gd name="T40" fmla="*/ 32 w 448"/>
                  <a:gd name="T41" fmla="*/ 216 h 544"/>
                  <a:gd name="T42" fmla="*/ 64 w 448"/>
                  <a:gd name="T43" fmla="*/ 256 h 544"/>
                  <a:gd name="T44" fmla="*/ 96 w 448"/>
                  <a:gd name="T45" fmla="*/ 312 h 544"/>
                  <a:gd name="T46" fmla="*/ 136 w 448"/>
                  <a:gd name="T47" fmla="*/ 368 h 544"/>
                  <a:gd name="T48" fmla="*/ 176 w 448"/>
                  <a:gd name="T49" fmla="*/ 416 h 544"/>
                  <a:gd name="T50" fmla="*/ 224 w 448"/>
                  <a:gd name="T51" fmla="*/ 456 h 544"/>
                  <a:gd name="T52" fmla="*/ 264 w 448"/>
                  <a:gd name="T53" fmla="*/ 488 h 544"/>
                  <a:gd name="T54" fmla="*/ 304 w 448"/>
                  <a:gd name="T55" fmla="*/ 520 h 544"/>
                  <a:gd name="T56" fmla="*/ 344 w 448"/>
                  <a:gd name="T57" fmla="*/ 536 h 544"/>
                  <a:gd name="T58" fmla="*/ 384 w 448"/>
                  <a:gd name="T59" fmla="*/ 544 h 544"/>
                  <a:gd name="T60" fmla="*/ 416 w 448"/>
                  <a:gd name="T61" fmla="*/ 536 h 544"/>
                  <a:gd name="T62" fmla="*/ 432 w 448"/>
                  <a:gd name="T63" fmla="*/ 520 h 5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8"/>
                  <a:gd name="T97" fmla="*/ 0 h 544"/>
                  <a:gd name="T98" fmla="*/ 448 w 448"/>
                  <a:gd name="T99" fmla="*/ 544 h 5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8" h="544">
                    <a:moveTo>
                      <a:pt x="432" y="520"/>
                    </a:moveTo>
                    <a:lnTo>
                      <a:pt x="448" y="488"/>
                    </a:lnTo>
                    <a:lnTo>
                      <a:pt x="448" y="456"/>
                    </a:lnTo>
                    <a:lnTo>
                      <a:pt x="440" y="408"/>
                    </a:lnTo>
                    <a:lnTo>
                      <a:pt x="424" y="352"/>
                    </a:lnTo>
                    <a:lnTo>
                      <a:pt x="400" y="296"/>
                    </a:lnTo>
                    <a:lnTo>
                      <a:pt x="368" y="232"/>
                    </a:lnTo>
                    <a:lnTo>
                      <a:pt x="320" y="176"/>
                    </a:lnTo>
                    <a:lnTo>
                      <a:pt x="272" y="120"/>
                    </a:lnTo>
                    <a:lnTo>
                      <a:pt x="224" y="80"/>
                    </a:lnTo>
                    <a:lnTo>
                      <a:pt x="176" y="40"/>
                    </a:lnTo>
                    <a:lnTo>
                      <a:pt x="136" y="16"/>
                    </a:lnTo>
                    <a:lnTo>
                      <a:pt x="88" y="0"/>
                    </a:lnTo>
                    <a:lnTo>
                      <a:pt x="56" y="0"/>
                    </a:lnTo>
                    <a:lnTo>
                      <a:pt x="24" y="8"/>
                    </a:lnTo>
                    <a:lnTo>
                      <a:pt x="8" y="24"/>
                    </a:lnTo>
                    <a:lnTo>
                      <a:pt x="0" y="64"/>
                    </a:lnTo>
                    <a:lnTo>
                      <a:pt x="0" y="96"/>
                    </a:lnTo>
                    <a:lnTo>
                      <a:pt x="8" y="144"/>
                    </a:lnTo>
                    <a:lnTo>
                      <a:pt x="24" y="192"/>
                    </a:lnTo>
                    <a:lnTo>
                      <a:pt x="32" y="216"/>
                    </a:lnTo>
                    <a:lnTo>
                      <a:pt x="64" y="256"/>
                    </a:lnTo>
                    <a:lnTo>
                      <a:pt x="96" y="312"/>
                    </a:lnTo>
                    <a:lnTo>
                      <a:pt x="136" y="368"/>
                    </a:lnTo>
                    <a:lnTo>
                      <a:pt x="176" y="416"/>
                    </a:lnTo>
                    <a:lnTo>
                      <a:pt x="224" y="456"/>
                    </a:lnTo>
                    <a:lnTo>
                      <a:pt x="264" y="488"/>
                    </a:lnTo>
                    <a:lnTo>
                      <a:pt x="304" y="520"/>
                    </a:lnTo>
                    <a:lnTo>
                      <a:pt x="344" y="536"/>
                    </a:lnTo>
                    <a:lnTo>
                      <a:pt x="384" y="544"/>
                    </a:lnTo>
                    <a:lnTo>
                      <a:pt x="416" y="536"/>
                    </a:lnTo>
                    <a:lnTo>
                      <a:pt x="432" y="520"/>
                    </a:lnTo>
                    <a:close/>
                  </a:path>
                </a:pathLst>
              </a:custGeom>
              <a:solidFill>
                <a:srgbClr val="FF7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39" name="Freeform 109"/>
              <p:cNvSpPr>
                <a:spLocks/>
              </p:cNvSpPr>
              <p:nvPr/>
            </p:nvSpPr>
            <p:spPr bwMode="auto">
              <a:xfrm>
                <a:off x="3272" y="1456"/>
                <a:ext cx="120" cy="64"/>
              </a:xfrm>
              <a:custGeom>
                <a:avLst/>
                <a:gdLst>
                  <a:gd name="T0" fmla="*/ 0 w 120"/>
                  <a:gd name="T1" fmla="*/ 64 h 64"/>
                  <a:gd name="T2" fmla="*/ 32 w 120"/>
                  <a:gd name="T3" fmla="*/ 64 h 64"/>
                  <a:gd name="T4" fmla="*/ 120 w 120"/>
                  <a:gd name="T5" fmla="*/ 0 h 64"/>
                  <a:gd name="T6" fmla="*/ 80 w 120"/>
                  <a:gd name="T7" fmla="*/ 0 h 64"/>
                  <a:gd name="T8" fmla="*/ 0 w 120"/>
                  <a:gd name="T9" fmla="*/ 64 h 64"/>
                  <a:gd name="T10" fmla="*/ 0 60000 65536"/>
                  <a:gd name="T11" fmla="*/ 0 60000 65536"/>
                  <a:gd name="T12" fmla="*/ 0 60000 65536"/>
                  <a:gd name="T13" fmla="*/ 0 60000 65536"/>
                  <a:gd name="T14" fmla="*/ 0 60000 65536"/>
                  <a:gd name="T15" fmla="*/ 0 w 120"/>
                  <a:gd name="T16" fmla="*/ 0 h 64"/>
                  <a:gd name="T17" fmla="*/ 120 w 120"/>
                  <a:gd name="T18" fmla="*/ 64 h 64"/>
                </a:gdLst>
                <a:ahLst/>
                <a:cxnLst>
                  <a:cxn ang="T10">
                    <a:pos x="T0" y="T1"/>
                  </a:cxn>
                  <a:cxn ang="T11">
                    <a:pos x="T2" y="T3"/>
                  </a:cxn>
                  <a:cxn ang="T12">
                    <a:pos x="T4" y="T5"/>
                  </a:cxn>
                  <a:cxn ang="T13">
                    <a:pos x="T6" y="T7"/>
                  </a:cxn>
                  <a:cxn ang="T14">
                    <a:pos x="T8" y="T9"/>
                  </a:cxn>
                </a:cxnLst>
                <a:rect l="T15" t="T16" r="T17" b="T18"/>
                <a:pathLst>
                  <a:path w="120" h="64">
                    <a:moveTo>
                      <a:pt x="0" y="64"/>
                    </a:moveTo>
                    <a:lnTo>
                      <a:pt x="32" y="64"/>
                    </a:lnTo>
                    <a:lnTo>
                      <a:pt x="120" y="0"/>
                    </a:lnTo>
                    <a:lnTo>
                      <a:pt x="80" y="0"/>
                    </a:lnTo>
                    <a:lnTo>
                      <a:pt x="0" y="6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40" name="Freeform 110"/>
              <p:cNvSpPr>
                <a:spLocks/>
              </p:cNvSpPr>
              <p:nvPr/>
            </p:nvSpPr>
            <p:spPr bwMode="auto">
              <a:xfrm>
                <a:off x="3304" y="1456"/>
                <a:ext cx="128" cy="80"/>
              </a:xfrm>
              <a:custGeom>
                <a:avLst/>
                <a:gdLst>
                  <a:gd name="T0" fmla="*/ 0 w 128"/>
                  <a:gd name="T1" fmla="*/ 64 h 80"/>
                  <a:gd name="T2" fmla="*/ 48 w 128"/>
                  <a:gd name="T3" fmla="*/ 80 h 80"/>
                  <a:gd name="T4" fmla="*/ 128 w 128"/>
                  <a:gd name="T5" fmla="*/ 16 h 80"/>
                  <a:gd name="T6" fmla="*/ 88 w 128"/>
                  <a:gd name="T7" fmla="*/ 0 h 80"/>
                  <a:gd name="T8" fmla="*/ 0 w 128"/>
                  <a:gd name="T9" fmla="*/ 64 h 80"/>
                  <a:gd name="T10" fmla="*/ 0 60000 65536"/>
                  <a:gd name="T11" fmla="*/ 0 60000 65536"/>
                  <a:gd name="T12" fmla="*/ 0 60000 65536"/>
                  <a:gd name="T13" fmla="*/ 0 60000 65536"/>
                  <a:gd name="T14" fmla="*/ 0 60000 65536"/>
                  <a:gd name="T15" fmla="*/ 0 w 128"/>
                  <a:gd name="T16" fmla="*/ 0 h 80"/>
                  <a:gd name="T17" fmla="*/ 128 w 128"/>
                  <a:gd name="T18" fmla="*/ 80 h 80"/>
                </a:gdLst>
                <a:ahLst/>
                <a:cxnLst>
                  <a:cxn ang="T10">
                    <a:pos x="T0" y="T1"/>
                  </a:cxn>
                  <a:cxn ang="T11">
                    <a:pos x="T2" y="T3"/>
                  </a:cxn>
                  <a:cxn ang="T12">
                    <a:pos x="T4" y="T5"/>
                  </a:cxn>
                  <a:cxn ang="T13">
                    <a:pos x="T6" y="T7"/>
                  </a:cxn>
                  <a:cxn ang="T14">
                    <a:pos x="T8" y="T9"/>
                  </a:cxn>
                </a:cxnLst>
                <a:rect l="T15" t="T16" r="T17" b="T18"/>
                <a:pathLst>
                  <a:path w="128" h="80">
                    <a:moveTo>
                      <a:pt x="0" y="64"/>
                    </a:moveTo>
                    <a:lnTo>
                      <a:pt x="48" y="80"/>
                    </a:lnTo>
                    <a:lnTo>
                      <a:pt x="128" y="16"/>
                    </a:lnTo>
                    <a:lnTo>
                      <a:pt x="88" y="0"/>
                    </a:lnTo>
                    <a:lnTo>
                      <a:pt x="0" y="64"/>
                    </a:lnTo>
                    <a:close/>
                  </a:path>
                </a:pathLst>
              </a:custGeom>
              <a:solidFill>
                <a:srgbClr val="D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41" name="Freeform 111"/>
              <p:cNvSpPr>
                <a:spLocks/>
              </p:cNvSpPr>
              <p:nvPr/>
            </p:nvSpPr>
            <p:spPr bwMode="auto">
              <a:xfrm>
                <a:off x="3648" y="1952"/>
                <a:ext cx="96" cy="88"/>
              </a:xfrm>
              <a:custGeom>
                <a:avLst/>
                <a:gdLst>
                  <a:gd name="T0" fmla="*/ 16 w 96"/>
                  <a:gd name="T1" fmla="*/ 56 h 88"/>
                  <a:gd name="T2" fmla="*/ 0 w 96"/>
                  <a:gd name="T3" fmla="*/ 88 h 88"/>
                  <a:gd name="T4" fmla="*/ 80 w 96"/>
                  <a:gd name="T5" fmla="*/ 24 h 88"/>
                  <a:gd name="T6" fmla="*/ 96 w 96"/>
                  <a:gd name="T7" fmla="*/ 0 h 88"/>
                  <a:gd name="T8" fmla="*/ 16 w 96"/>
                  <a:gd name="T9" fmla="*/ 56 h 88"/>
                  <a:gd name="T10" fmla="*/ 0 60000 65536"/>
                  <a:gd name="T11" fmla="*/ 0 60000 65536"/>
                  <a:gd name="T12" fmla="*/ 0 60000 65536"/>
                  <a:gd name="T13" fmla="*/ 0 60000 65536"/>
                  <a:gd name="T14" fmla="*/ 0 60000 65536"/>
                  <a:gd name="T15" fmla="*/ 0 w 96"/>
                  <a:gd name="T16" fmla="*/ 0 h 88"/>
                  <a:gd name="T17" fmla="*/ 96 w 96"/>
                  <a:gd name="T18" fmla="*/ 88 h 88"/>
                </a:gdLst>
                <a:ahLst/>
                <a:cxnLst>
                  <a:cxn ang="T10">
                    <a:pos x="T0" y="T1"/>
                  </a:cxn>
                  <a:cxn ang="T11">
                    <a:pos x="T2" y="T3"/>
                  </a:cxn>
                  <a:cxn ang="T12">
                    <a:pos x="T4" y="T5"/>
                  </a:cxn>
                  <a:cxn ang="T13">
                    <a:pos x="T6" y="T7"/>
                  </a:cxn>
                  <a:cxn ang="T14">
                    <a:pos x="T8" y="T9"/>
                  </a:cxn>
                </a:cxnLst>
                <a:rect l="T15" t="T16" r="T17" b="T18"/>
                <a:pathLst>
                  <a:path w="96" h="88">
                    <a:moveTo>
                      <a:pt x="16" y="56"/>
                    </a:moveTo>
                    <a:lnTo>
                      <a:pt x="0" y="88"/>
                    </a:lnTo>
                    <a:lnTo>
                      <a:pt x="80" y="24"/>
                    </a:lnTo>
                    <a:lnTo>
                      <a:pt x="96" y="0"/>
                    </a:lnTo>
                    <a:lnTo>
                      <a:pt x="16" y="56"/>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42" name="Freeform 112"/>
              <p:cNvSpPr>
                <a:spLocks/>
              </p:cNvSpPr>
              <p:nvPr/>
            </p:nvSpPr>
            <p:spPr bwMode="auto">
              <a:xfrm>
                <a:off x="3352" y="1472"/>
                <a:ext cx="128" cy="88"/>
              </a:xfrm>
              <a:custGeom>
                <a:avLst/>
                <a:gdLst>
                  <a:gd name="T0" fmla="*/ 0 w 128"/>
                  <a:gd name="T1" fmla="*/ 64 h 88"/>
                  <a:gd name="T2" fmla="*/ 40 w 128"/>
                  <a:gd name="T3" fmla="*/ 88 h 88"/>
                  <a:gd name="T4" fmla="*/ 128 w 128"/>
                  <a:gd name="T5" fmla="*/ 24 h 88"/>
                  <a:gd name="T6" fmla="*/ 80 w 128"/>
                  <a:gd name="T7" fmla="*/ 0 h 88"/>
                  <a:gd name="T8" fmla="*/ 0 w 128"/>
                  <a:gd name="T9" fmla="*/ 64 h 88"/>
                  <a:gd name="T10" fmla="*/ 0 60000 65536"/>
                  <a:gd name="T11" fmla="*/ 0 60000 65536"/>
                  <a:gd name="T12" fmla="*/ 0 60000 65536"/>
                  <a:gd name="T13" fmla="*/ 0 60000 65536"/>
                  <a:gd name="T14" fmla="*/ 0 60000 65536"/>
                  <a:gd name="T15" fmla="*/ 0 w 128"/>
                  <a:gd name="T16" fmla="*/ 0 h 88"/>
                  <a:gd name="T17" fmla="*/ 128 w 128"/>
                  <a:gd name="T18" fmla="*/ 88 h 88"/>
                </a:gdLst>
                <a:ahLst/>
                <a:cxnLst>
                  <a:cxn ang="T10">
                    <a:pos x="T0" y="T1"/>
                  </a:cxn>
                  <a:cxn ang="T11">
                    <a:pos x="T2" y="T3"/>
                  </a:cxn>
                  <a:cxn ang="T12">
                    <a:pos x="T4" y="T5"/>
                  </a:cxn>
                  <a:cxn ang="T13">
                    <a:pos x="T6" y="T7"/>
                  </a:cxn>
                  <a:cxn ang="T14">
                    <a:pos x="T8" y="T9"/>
                  </a:cxn>
                </a:cxnLst>
                <a:rect l="T15" t="T16" r="T17" b="T18"/>
                <a:pathLst>
                  <a:path w="128" h="88">
                    <a:moveTo>
                      <a:pt x="0" y="64"/>
                    </a:moveTo>
                    <a:lnTo>
                      <a:pt x="40" y="88"/>
                    </a:lnTo>
                    <a:lnTo>
                      <a:pt x="128" y="24"/>
                    </a:lnTo>
                    <a:lnTo>
                      <a:pt x="80" y="0"/>
                    </a:lnTo>
                    <a:lnTo>
                      <a:pt x="0" y="64"/>
                    </a:lnTo>
                    <a:close/>
                  </a:path>
                </a:pathLst>
              </a:custGeom>
              <a:solidFill>
                <a:srgbClr val="D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43" name="Freeform 113"/>
              <p:cNvSpPr>
                <a:spLocks/>
              </p:cNvSpPr>
              <p:nvPr/>
            </p:nvSpPr>
            <p:spPr bwMode="auto">
              <a:xfrm>
                <a:off x="3664" y="1912"/>
                <a:ext cx="80" cy="96"/>
              </a:xfrm>
              <a:custGeom>
                <a:avLst/>
                <a:gdLst>
                  <a:gd name="T0" fmla="*/ 0 w 80"/>
                  <a:gd name="T1" fmla="*/ 64 h 96"/>
                  <a:gd name="T2" fmla="*/ 0 w 80"/>
                  <a:gd name="T3" fmla="*/ 96 h 96"/>
                  <a:gd name="T4" fmla="*/ 80 w 80"/>
                  <a:gd name="T5" fmla="*/ 40 h 96"/>
                  <a:gd name="T6" fmla="*/ 80 w 80"/>
                  <a:gd name="T7" fmla="*/ 0 h 96"/>
                  <a:gd name="T8" fmla="*/ 0 w 80"/>
                  <a:gd name="T9" fmla="*/ 64 h 96"/>
                  <a:gd name="T10" fmla="*/ 0 60000 65536"/>
                  <a:gd name="T11" fmla="*/ 0 60000 65536"/>
                  <a:gd name="T12" fmla="*/ 0 60000 65536"/>
                  <a:gd name="T13" fmla="*/ 0 60000 65536"/>
                  <a:gd name="T14" fmla="*/ 0 60000 65536"/>
                  <a:gd name="T15" fmla="*/ 0 w 80"/>
                  <a:gd name="T16" fmla="*/ 0 h 96"/>
                  <a:gd name="T17" fmla="*/ 80 w 80"/>
                  <a:gd name="T18" fmla="*/ 96 h 96"/>
                </a:gdLst>
                <a:ahLst/>
                <a:cxnLst>
                  <a:cxn ang="T10">
                    <a:pos x="T0" y="T1"/>
                  </a:cxn>
                  <a:cxn ang="T11">
                    <a:pos x="T2" y="T3"/>
                  </a:cxn>
                  <a:cxn ang="T12">
                    <a:pos x="T4" y="T5"/>
                  </a:cxn>
                  <a:cxn ang="T13">
                    <a:pos x="T6" y="T7"/>
                  </a:cxn>
                  <a:cxn ang="T14">
                    <a:pos x="T8" y="T9"/>
                  </a:cxn>
                </a:cxnLst>
                <a:rect l="T15" t="T16" r="T17" b="T18"/>
                <a:pathLst>
                  <a:path w="80" h="96">
                    <a:moveTo>
                      <a:pt x="0" y="64"/>
                    </a:moveTo>
                    <a:lnTo>
                      <a:pt x="0" y="96"/>
                    </a:lnTo>
                    <a:lnTo>
                      <a:pt x="80" y="40"/>
                    </a:lnTo>
                    <a:lnTo>
                      <a:pt x="80" y="0"/>
                    </a:lnTo>
                    <a:lnTo>
                      <a:pt x="0" y="64"/>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44" name="Freeform 114"/>
              <p:cNvSpPr>
                <a:spLocks/>
              </p:cNvSpPr>
              <p:nvPr/>
            </p:nvSpPr>
            <p:spPr bwMode="auto">
              <a:xfrm>
                <a:off x="3392" y="1496"/>
                <a:ext cx="136" cy="104"/>
              </a:xfrm>
              <a:custGeom>
                <a:avLst/>
                <a:gdLst>
                  <a:gd name="T0" fmla="*/ 0 w 136"/>
                  <a:gd name="T1" fmla="*/ 64 h 104"/>
                  <a:gd name="T2" fmla="*/ 48 w 136"/>
                  <a:gd name="T3" fmla="*/ 104 h 104"/>
                  <a:gd name="T4" fmla="*/ 136 w 136"/>
                  <a:gd name="T5" fmla="*/ 40 h 104"/>
                  <a:gd name="T6" fmla="*/ 88 w 136"/>
                  <a:gd name="T7" fmla="*/ 0 h 104"/>
                  <a:gd name="T8" fmla="*/ 0 w 136"/>
                  <a:gd name="T9" fmla="*/ 64 h 104"/>
                  <a:gd name="T10" fmla="*/ 0 60000 65536"/>
                  <a:gd name="T11" fmla="*/ 0 60000 65536"/>
                  <a:gd name="T12" fmla="*/ 0 60000 65536"/>
                  <a:gd name="T13" fmla="*/ 0 60000 65536"/>
                  <a:gd name="T14" fmla="*/ 0 60000 65536"/>
                  <a:gd name="T15" fmla="*/ 0 w 136"/>
                  <a:gd name="T16" fmla="*/ 0 h 104"/>
                  <a:gd name="T17" fmla="*/ 136 w 136"/>
                  <a:gd name="T18" fmla="*/ 104 h 104"/>
                </a:gdLst>
                <a:ahLst/>
                <a:cxnLst>
                  <a:cxn ang="T10">
                    <a:pos x="T0" y="T1"/>
                  </a:cxn>
                  <a:cxn ang="T11">
                    <a:pos x="T2" y="T3"/>
                  </a:cxn>
                  <a:cxn ang="T12">
                    <a:pos x="T4" y="T5"/>
                  </a:cxn>
                  <a:cxn ang="T13">
                    <a:pos x="T6" y="T7"/>
                  </a:cxn>
                  <a:cxn ang="T14">
                    <a:pos x="T8" y="T9"/>
                  </a:cxn>
                </a:cxnLst>
                <a:rect l="T15" t="T16" r="T17" b="T18"/>
                <a:pathLst>
                  <a:path w="136" h="104">
                    <a:moveTo>
                      <a:pt x="0" y="64"/>
                    </a:moveTo>
                    <a:lnTo>
                      <a:pt x="48" y="104"/>
                    </a:lnTo>
                    <a:lnTo>
                      <a:pt x="136" y="40"/>
                    </a:lnTo>
                    <a:lnTo>
                      <a:pt x="88" y="0"/>
                    </a:lnTo>
                    <a:lnTo>
                      <a:pt x="0" y="64"/>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45" name="Freeform 115"/>
              <p:cNvSpPr>
                <a:spLocks/>
              </p:cNvSpPr>
              <p:nvPr/>
            </p:nvSpPr>
            <p:spPr bwMode="auto">
              <a:xfrm>
                <a:off x="3656" y="1864"/>
                <a:ext cx="88" cy="112"/>
              </a:xfrm>
              <a:custGeom>
                <a:avLst/>
                <a:gdLst>
                  <a:gd name="T0" fmla="*/ 0 w 88"/>
                  <a:gd name="T1" fmla="*/ 64 h 112"/>
                  <a:gd name="T2" fmla="*/ 8 w 88"/>
                  <a:gd name="T3" fmla="*/ 112 h 112"/>
                  <a:gd name="T4" fmla="*/ 88 w 88"/>
                  <a:gd name="T5" fmla="*/ 48 h 112"/>
                  <a:gd name="T6" fmla="*/ 80 w 88"/>
                  <a:gd name="T7" fmla="*/ 0 h 112"/>
                  <a:gd name="T8" fmla="*/ 0 w 88"/>
                  <a:gd name="T9" fmla="*/ 64 h 112"/>
                  <a:gd name="T10" fmla="*/ 0 60000 65536"/>
                  <a:gd name="T11" fmla="*/ 0 60000 65536"/>
                  <a:gd name="T12" fmla="*/ 0 60000 65536"/>
                  <a:gd name="T13" fmla="*/ 0 60000 65536"/>
                  <a:gd name="T14" fmla="*/ 0 60000 65536"/>
                  <a:gd name="T15" fmla="*/ 0 w 88"/>
                  <a:gd name="T16" fmla="*/ 0 h 112"/>
                  <a:gd name="T17" fmla="*/ 88 w 88"/>
                  <a:gd name="T18" fmla="*/ 112 h 112"/>
                </a:gdLst>
                <a:ahLst/>
                <a:cxnLst>
                  <a:cxn ang="T10">
                    <a:pos x="T0" y="T1"/>
                  </a:cxn>
                  <a:cxn ang="T11">
                    <a:pos x="T2" y="T3"/>
                  </a:cxn>
                  <a:cxn ang="T12">
                    <a:pos x="T4" y="T5"/>
                  </a:cxn>
                  <a:cxn ang="T13">
                    <a:pos x="T6" y="T7"/>
                  </a:cxn>
                  <a:cxn ang="T14">
                    <a:pos x="T8" y="T9"/>
                  </a:cxn>
                </a:cxnLst>
                <a:rect l="T15" t="T16" r="T17" b="T18"/>
                <a:pathLst>
                  <a:path w="88" h="112">
                    <a:moveTo>
                      <a:pt x="0" y="64"/>
                    </a:moveTo>
                    <a:lnTo>
                      <a:pt x="8" y="112"/>
                    </a:lnTo>
                    <a:lnTo>
                      <a:pt x="88" y="48"/>
                    </a:lnTo>
                    <a:lnTo>
                      <a:pt x="80" y="0"/>
                    </a:lnTo>
                    <a:lnTo>
                      <a:pt x="0" y="64"/>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46" name="Freeform 116"/>
              <p:cNvSpPr>
                <a:spLocks/>
              </p:cNvSpPr>
              <p:nvPr/>
            </p:nvSpPr>
            <p:spPr bwMode="auto">
              <a:xfrm>
                <a:off x="3440" y="1536"/>
                <a:ext cx="136" cy="104"/>
              </a:xfrm>
              <a:custGeom>
                <a:avLst/>
                <a:gdLst>
                  <a:gd name="T0" fmla="*/ 0 w 136"/>
                  <a:gd name="T1" fmla="*/ 64 h 104"/>
                  <a:gd name="T2" fmla="*/ 48 w 136"/>
                  <a:gd name="T3" fmla="*/ 104 h 104"/>
                  <a:gd name="T4" fmla="*/ 136 w 136"/>
                  <a:gd name="T5" fmla="*/ 48 h 104"/>
                  <a:gd name="T6" fmla="*/ 88 w 136"/>
                  <a:gd name="T7" fmla="*/ 0 h 104"/>
                  <a:gd name="T8" fmla="*/ 0 w 136"/>
                  <a:gd name="T9" fmla="*/ 64 h 104"/>
                  <a:gd name="T10" fmla="*/ 0 60000 65536"/>
                  <a:gd name="T11" fmla="*/ 0 60000 65536"/>
                  <a:gd name="T12" fmla="*/ 0 60000 65536"/>
                  <a:gd name="T13" fmla="*/ 0 60000 65536"/>
                  <a:gd name="T14" fmla="*/ 0 60000 65536"/>
                  <a:gd name="T15" fmla="*/ 0 w 136"/>
                  <a:gd name="T16" fmla="*/ 0 h 104"/>
                  <a:gd name="T17" fmla="*/ 136 w 136"/>
                  <a:gd name="T18" fmla="*/ 104 h 104"/>
                </a:gdLst>
                <a:ahLst/>
                <a:cxnLst>
                  <a:cxn ang="T10">
                    <a:pos x="T0" y="T1"/>
                  </a:cxn>
                  <a:cxn ang="T11">
                    <a:pos x="T2" y="T3"/>
                  </a:cxn>
                  <a:cxn ang="T12">
                    <a:pos x="T4" y="T5"/>
                  </a:cxn>
                  <a:cxn ang="T13">
                    <a:pos x="T6" y="T7"/>
                  </a:cxn>
                  <a:cxn ang="T14">
                    <a:pos x="T8" y="T9"/>
                  </a:cxn>
                </a:cxnLst>
                <a:rect l="T15" t="T16" r="T17" b="T18"/>
                <a:pathLst>
                  <a:path w="136" h="104">
                    <a:moveTo>
                      <a:pt x="0" y="64"/>
                    </a:moveTo>
                    <a:lnTo>
                      <a:pt x="48" y="104"/>
                    </a:lnTo>
                    <a:lnTo>
                      <a:pt x="136" y="48"/>
                    </a:lnTo>
                    <a:lnTo>
                      <a:pt x="88" y="0"/>
                    </a:lnTo>
                    <a:lnTo>
                      <a:pt x="0" y="64"/>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47" name="Freeform 117"/>
              <p:cNvSpPr>
                <a:spLocks/>
              </p:cNvSpPr>
              <p:nvPr/>
            </p:nvSpPr>
            <p:spPr bwMode="auto">
              <a:xfrm>
                <a:off x="3640" y="1808"/>
                <a:ext cx="96" cy="120"/>
              </a:xfrm>
              <a:custGeom>
                <a:avLst/>
                <a:gdLst>
                  <a:gd name="T0" fmla="*/ 0 w 96"/>
                  <a:gd name="T1" fmla="*/ 64 h 120"/>
                  <a:gd name="T2" fmla="*/ 16 w 96"/>
                  <a:gd name="T3" fmla="*/ 120 h 120"/>
                  <a:gd name="T4" fmla="*/ 96 w 96"/>
                  <a:gd name="T5" fmla="*/ 56 h 120"/>
                  <a:gd name="T6" fmla="*/ 88 w 96"/>
                  <a:gd name="T7" fmla="*/ 0 h 120"/>
                  <a:gd name="T8" fmla="*/ 0 w 96"/>
                  <a:gd name="T9" fmla="*/ 64 h 120"/>
                  <a:gd name="T10" fmla="*/ 0 60000 65536"/>
                  <a:gd name="T11" fmla="*/ 0 60000 65536"/>
                  <a:gd name="T12" fmla="*/ 0 60000 65536"/>
                  <a:gd name="T13" fmla="*/ 0 60000 65536"/>
                  <a:gd name="T14" fmla="*/ 0 60000 65536"/>
                  <a:gd name="T15" fmla="*/ 0 w 96"/>
                  <a:gd name="T16" fmla="*/ 0 h 120"/>
                  <a:gd name="T17" fmla="*/ 96 w 96"/>
                  <a:gd name="T18" fmla="*/ 120 h 120"/>
                </a:gdLst>
                <a:ahLst/>
                <a:cxnLst>
                  <a:cxn ang="T10">
                    <a:pos x="T0" y="T1"/>
                  </a:cxn>
                  <a:cxn ang="T11">
                    <a:pos x="T2" y="T3"/>
                  </a:cxn>
                  <a:cxn ang="T12">
                    <a:pos x="T4" y="T5"/>
                  </a:cxn>
                  <a:cxn ang="T13">
                    <a:pos x="T6" y="T7"/>
                  </a:cxn>
                  <a:cxn ang="T14">
                    <a:pos x="T8" y="T9"/>
                  </a:cxn>
                </a:cxnLst>
                <a:rect l="T15" t="T16" r="T17" b="T18"/>
                <a:pathLst>
                  <a:path w="96" h="120">
                    <a:moveTo>
                      <a:pt x="0" y="64"/>
                    </a:moveTo>
                    <a:lnTo>
                      <a:pt x="16" y="120"/>
                    </a:lnTo>
                    <a:lnTo>
                      <a:pt x="96" y="56"/>
                    </a:lnTo>
                    <a:lnTo>
                      <a:pt x="88" y="0"/>
                    </a:lnTo>
                    <a:lnTo>
                      <a:pt x="0" y="64"/>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48" name="Freeform 118"/>
              <p:cNvSpPr>
                <a:spLocks/>
              </p:cNvSpPr>
              <p:nvPr/>
            </p:nvSpPr>
            <p:spPr bwMode="auto">
              <a:xfrm>
                <a:off x="3488" y="1584"/>
                <a:ext cx="136" cy="112"/>
              </a:xfrm>
              <a:custGeom>
                <a:avLst/>
                <a:gdLst>
                  <a:gd name="T0" fmla="*/ 0 w 136"/>
                  <a:gd name="T1" fmla="*/ 56 h 112"/>
                  <a:gd name="T2" fmla="*/ 48 w 136"/>
                  <a:gd name="T3" fmla="*/ 112 h 112"/>
                  <a:gd name="T4" fmla="*/ 136 w 136"/>
                  <a:gd name="T5" fmla="*/ 48 h 112"/>
                  <a:gd name="T6" fmla="*/ 88 w 136"/>
                  <a:gd name="T7" fmla="*/ 0 h 112"/>
                  <a:gd name="T8" fmla="*/ 0 w 136"/>
                  <a:gd name="T9" fmla="*/ 56 h 112"/>
                  <a:gd name="T10" fmla="*/ 0 60000 65536"/>
                  <a:gd name="T11" fmla="*/ 0 60000 65536"/>
                  <a:gd name="T12" fmla="*/ 0 60000 65536"/>
                  <a:gd name="T13" fmla="*/ 0 60000 65536"/>
                  <a:gd name="T14" fmla="*/ 0 60000 65536"/>
                  <a:gd name="T15" fmla="*/ 0 w 136"/>
                  <a:gd name="T16" fmla="*/ 0 h 112"/>
                  <a:gd name="T17" fmla="*/ 136 w 136"/>
                  <a:gd name="T18" fmla="*/ 112 h 112"/>
                </a:gdLst>
                <a:ahLst/>
                <a:cxnLst>
                  <a:cxn ang="T10">
                    <a:pos x="T0" y="T1"/>
                  </a:cxn>
                  <a:cxn ang="T11">
                    <a:pos x="T2" y="T3"/>
                  </a:cxn>
                  <a:cxn ang="T12">
                    <a:pos x="T4" y="T5"/>
                  </a:cxn>
                  <a:cxn ang="T13">
                    <a:pos x="T6" y="T7"/>
                  </a:cxn>
                  <a:cxn ang="T14">
                    <a:pos x="T8" y="T9"/>
                  </a:cxn>
                </a:cxnLst>
                <a:rect l="T15" t="T16" r="T17" b="T18"/>
                <a:pathLst>
                  <a:path w="136" h="112">
                    <a:moveTo>
                      <a:pt x="0" y="56"/>
                    </a:moveTo>
                    <a:lnTo>
                      <a:pt x="48" y="112"/>
                    </a:lnTo>
                    <a:lnTo>
                      <a:pt x="136" y="48"/>
                    </a:lnTo>
                    <a:lnTo>
                      <a:pt x="88" y="0"/>
                    </a:lnTo>
                    <a:lnTo>
                      <a:pt x="0" y="5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49" name="Freeform 119"/>
              <p:cNvSpPr>
                <a:spLocks/>
              </p:cNvSpPr>
              <p:nvPr/>
            </p:nvSpPr>
            <p:spPr bwMode="auto">
              <a:xfrm>
                <a:off x="3616" y="1752"/>
                <a:ext cx="112" cy="120"/>
              </a:xfrm>
              <a:custGeom>
                <a:avLst/>
                <a:gdLst>
                  <a:gd name="T0" fmla="*/ 0 w 112"/>
                  <a:gd name="T1" fmla="*/ 64 h 120"/>
                  <a:gd name="T2" fmla="*/ 24 w 112"/>
                  <a:gd name="T3" fmla="*/ 120 h 120"/>
                  <a:gd name="T4" fmla="*/ 112 w 112"/>
                  <a:gd name="T5" fmla="*/ 56 h 120"/>
                  <a:gd name="T6" fmla="*/ 80 w 112"/>
                  <a:gd name="T7" fmla="*/ 0 h 120"/>
                  <a:gd name="T8" fmla="*/ 0 w 112"/>
                  <a:gd name="T9" fmla="*/ 64 h 120"/>
                  <a:gd name="T10" fmla="*/ 0 60000 65536"/>
                  <a:gd name="T11" fmla="*/ 0 60000 65536"/>
                  <a:gd name="T12" fmla="*/ 0 60000 65536"/>
                  <a:gd name="T13" fmla="*/ 0 60000 65536"/>
                  <a:gd name="T14" fmla="*/ 0 60000 65536"/>
                  <a:gd name="T15" fmla="*/ 0 w 112"/>
                  <a:gd name="T16" fmla="*/ 0 h 120"/>
                  <a:gd name="T17" fmla="*/ 112 w 112"/>
                  <a:gd name="T18" fmla="*/ 120 h 120"/>
                </a:gdLst>
                <a:ahLst/>
                <a:cxnLst>
                  <a:cxn ang="T10">
                    <a:pos x="T0" y="T1"/>
                  </a:cxn>
                  <a:cxn ang="T11">
                    <a:pos x="T2" y="T3"/>
                  </a:cxn>
                  <a:cxn ang="T12">
                    <a:pos x="T4" y="T5"/>
                  </a:cxn>
                  <a:cxn ang="T13">
                    <a:pos x="T6" y="T7"/>
                  </a:cxn>
                  <a:cxn ang="T14">
                    <a:pos x="T8" y="T9"/>
                  </a:cxn>
                </a:cxnLst>
                <a:rect l="T15" t="T16" r="T17" b="T18"/>
                <a:pathLst>
                  <a:path w="112" h="120">
                    <a:moveTo>
                      <a:pt x="0" y="64"/>
                    </a:moveTo>
                    <a:lnTo>
                      <a:pt x="24" y="120"/>
                    </a:lnTo>
                    <a:lnTo>
                      <a:pt x="112" y="56"/>
                    </a:lnTo>
                    <a:lnTo>
                      <a:pt x="80" y="0"/>
                    </a:lnTo>
                    <a:lnTo>
                      <a:pt x="0" y="64"/>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50" name="Freeform 120"/>
              <p:cNvSpPr>
                <a:spLocks/>
              </p:cNvSpPr>
              <p:nvPr/>
            </p:nvSpPr>
            <p:spPr bwMode="auto">
              <a:xfrm>
                <a:off x="3536" y="1632"/>
                <a:ext cx="128" cy="120"/>
              </a:xfrm>
              <a:custGeom>
                <a:avLst/>
                <a:gdLst>
                  <a:gd name="T0" fmla="*/ 0 w 128"/>
                  <a:gd name="T1" fmla="*/ 64 h 120"/>
                  <a:gd name="T2" fmla="*/ 48 w 128"/>
                  <a:gd name="T3" fmla="*/ 120 h 120"/>
                  <a:gd name="T4" fmla="*/ 128 w 128"/>
                  <a:gd name="T5" fmla="*/ 56 h 120"/>
                  <a:gd name="T6" fmla="*/ 88 w 128"/>
                  <a:gd name="T7" fmla="*/ 0 h 120"/>
                  <a:gd name="T8" fmla="*/ 0 w 128"/>
                  <a:gd name="T9" fmla="*/ 64 h 120"/>
                  <a:gd name="T10" fmla="*/ 0 60000 65536"/>
                  <a:gd name="T11" fmla="*/ 0 60000 65536"/>
                  <a:gd name="T12" fmla="*/ 0 60000 65536"/>
                  <a:gd name="T13" fmla="*/ 0 60000 65536"/>
                  <a:gd name="T14" fmla="*/ 0 60000 65536"/>
                  <a:gd name="T15" fmla="*/ 0 w 128"/>
                  <a:gd name="T16" fmla="*/ 0 h 120"/>
                  <a:gd name="T17" fmla="*/ 128 w 128"/>
                  <a:gd name="T18" fmla="*/ 120 h 120"/>
                </a:gdLst>
                <a:ahLst/>
                <a:cxnLst>
                  <a:cxn ang="T10">
                    <a:pos x="T0" y="T1"/>
                  </a:cxn>
                  <a:cxn ang="T11">
                    <a:pos x="T2" y="T3"/>
                  </a:cxn>
                  <a:cxn ang="T12">
                    <a:pos x="T4" y="T5"/>
                  </a:cxn>
                  <a:cxn ang="T13">
                    <a:pos x="T6" y="T7"/>
                  </a:cxn>
                  <a:cxn ang="T14">
                    <a:pos x="T8" y="T9"/>
                  </a:cxn>
                </a:cxnLst>
                <a:rect l="T15" t="T16" r="T17" b="T18"/>
                <a:pathLst>
                  <a:path w="128" h="120">
                    <a:moveTo>
                      <a:pt x="0" y="64"/>
                    </a:moveTo>
                    <a:lnTo>
                      <a:pt x="48" y="120"/>
                    </a:lnTo>
                    <a:lnTo>
                      <a:pt x="128" y="56"/>
                    </a:lnTo>
                    <a:lnTo>
                      <a:pt x="88" y="0"/>
                    </a:lnTo>
                    <a:lnTo>
                      <a:pt x="0" y="64"/>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51" name="Freeform 121"/>
              <p:cNvSpPr>
                <a:spLocks/>
              </p:cNvSpPr>
              <p:nvPr/>
            </p:nvSpPr>
            <p:spPr bwMode="auto">
              <a:xfrm>
                <a:off x="3584" y="1688"/>
                <a:ext cx="112" cy="128"/>
              </a:xfrm>
              <a:custGeom>
                <a:avLst/>
                <a:gdLst>
                  <a:gd name="T0" fmla="*/ 0 w 112"/>
                  <a:gd name="T1" fmla="*/ 64 h 128"/>
                  <a:gd name="T2" fmla="*/ 32 w 112"/>
                  <a:gd name="T3" fmla="*/ 128 h 128"/>
                  <a:gd name="T4" fmla="*/ 112 w 112"/>
                  <a:gd name="T5" fmla="*/ 64 h 128"/>
                  <a:gd name="T6" fmla="*/ 80 w 112"/>
                  <a:gd name="T7" fmla="*/ 0 h 128"/>
                  <a:gd name="T8" fmla="*/ 0 w 112"/>
                  <a:gd name="T9" fmla="*/ 64 h 128"/>
                  <a:gd name="T10" fmla="*/ 0 60000 65536"/>
                  <a:gd name="T11" fmla="*/ 0 60000 65536"/>
                  <a:gd name="T12" fmla="*/ 0 60000 65536"/>
                  <a:gd name="T13" fmla="*/ 0 60000 65536"/>
                  <a:gd name="T14" fmla="*/ 0 60000 65536"/>
                  <a:gd name="T15" fmla="*/ 0 w 112"/>
                  <a:gd name="T16" fmla="*/ 0 h 128"/>
                  <a:gd name="T17" fmla="*/ 112 w 112"/>
                  <a:gd name="T18" fmla="*/ 128 h 128"/>
                </a:gdLst>
                <a:ahLst/>
                <a:cxnLst>
                  <a:cxn ang="T10">
                    <a:pos x="T0" y="T1"/>
                  </a:cxn>
                  <a:cxn ang="T11">
                    <a:pos x="T2" y="T3"/>
                  </a:cxn>
                  <a:cxn ang="T12">
                    <a:pos x="T4" y="T5"/>
                  </a:cxn>
                  <a:cxn ang="T13">
                    <a:pos x="T6" y="T7"/>
                  </a:cxn>
                  <a:cxn ang="T14">
                    <a:pos x="T8" y="T9"/>
                  </a:cxn>
                </a:cxnLst>
                <a:rect l="T15" t="T16" r="T17" b="T18"/>
                <a:pathLst>
                  <a:path w="112" h="128">
                    <a:moveTo>
                      <a:pt x="0" y="64"/>
                    </a:moveTo>
                    <a:lnTo>
                      <a:pt x="32" y="128"/>
                    </a:lnTo>
                    <a:lnTo>
                      <a:pt x="112" y="64"/>
                    </a:lnTo>
                    <a:lnTo>
                      <a:pt x="80" y="0"/>
                    </a:lnTo>
                    <a:lnTo>
                      <a:pt x="0" y="64"/>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52" name="Freeform 122"/>
              <p:cNvSpPr>
                <a:spLocks/>
              </p:cNvSpPr>
              <p:nvPr/>
            </p:nvSpPr>
            <p:spPr bwMode="auto">
              <a:xfrm>
                <a:off x="3144" y="1528"/>
                <a:ext cx="104" cy="72"/>
              </a:xfrm>
              <a:custGeom>
                <a:avLst/>
                <a:gdLst>
                  <a:gd name="T0" fmla="*/ 0 w 104"/>
                  <a:gd name="T1" fmla="*/ 72 h 72"/>
                  <a:gd name="T2" fmla="*/ 24 w 104"/>
                  <a:gd name="T3" fmla="*/ 56 h 72"/>
                  <a:gd name="T4" fmla="*/ 104 w 104"/>
                  <a:gd name="T5" fmla="*/ 0 h 72"/>
                  <a:gd name="T6" fmla="*/ 80 w 104"/>
                  <a:gd name="T7" fmla="*/ 8 h 72"/>
                  <a:gd name="T8" fmla="*/ 0 w 104"/>
                  <a:gd name="T9" fmla="*/ 72 h 72"/>
                  <a:gd name="T10" fmla="*/ 0 60000 65536"/>
                  <a:gd name="T11" fmla="*/ 0 60000 65536"/>
                  <a:gd name="T12" fmla="*/ 0 60000 65536"/>
                  <a:gd name="T13" fmla="*/ 0 60000 65536"/>
                  <a:gd name="T14" fmla="*/ 0 60000 65536"/>
                  <a:gd name="T15" fmla="*/ 0 w 104"/>
                  <a:gd name="T16" fmla="*/ 0 h 72"/>
                  <a:gd name="T17" fmla="*/ 104 w 104"/>
                  <a:gd name="T18" fmla="*/ 72 h 72"/>
                </a:gdLst>
                <a:ahLst/>
                <a:cxnLst>
                  <a:cxn ang="T10">
                    <a:pos x="T0" y="T1"/>
                  </a:cxn>
                  <a:cxn ang="T11">
                    <a:pos x="T2" y="T3"/>
                  </a:cxn>
                  <a:cxn ang="T12">
                    <a:pos x="T4" y="T5"/>
                  </a:cxn>
                  <a:cxn ang="T13">
                    <a:pos x="T6" y="T7"/>
                  </a:cxn>
                  <a:cxn ang="T14">
                    <a:pos x="T8" y="T9"/>
                  </a:cxn>
                </a:cxnLst>
                <a:rect l="T15" t="T16" r="T17" b="T18"/>
                <a:pathLst>
                  <a:path w="104" h="72">
                    <a:moveTo>
                      <a:pt x="0" y="72"/>
                    </a:moveTo>
                    <a:lnTo>
                      <a:pt x="24" y="56"/>
                    </a:lnTo>
                    <a:lnTo>
                      <a:pt x="104" y="0"/>
                    </a:lnTo>
                    <a:lnTo>
                      <a:pt x="80" y="8"/>
                    </a:lnTo>
                    <a:lnTo>
                      <a:pt x="0" y="7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53" name="Freeform 123"/>
              <p:cNvSpPr>
                <a:spLocks/>
              </p:cNvSpPr>
              <p:nvPr/>
            </p:nvSpPr>
            <p:spPr bwMode="auto">
              <a:xfrm>
                <a:off x="3168" y="1528"/>
                <a:ext cx="120" cy="64"/>
              </a:xfrm>
              <a:custGeom>
                <a:avLst/>
                <a:gdLst>
                  <a:gd name="T0" fmla="*/ 0 w 120"/>
                  <a:gd name="T1" fmla="*/ 56 h 64"/>
                  <a:gd name="T2" fmla="*/ 32 w 120"/>
                  <a:gd name="T3" fmla="*/ 64 h 64"/>
                  <a:gd name="T4" fmla="*/ 120 w 120"/>
                  <a:gd name="T5" fmla="*/ 0 h 64"/>
                  <a:gd name="T6" fmla="*/ 80 w 120"/>
                  <a:gd name="T7" fmla="*/ 0 h 64"/>
                  <a:gd name="T8" fmla="*/ 0 w 120"/>
                  <a:gd name="T9" fmla="*/ 56 h 64"/>
                  <a:gd name="T10" fmla="*/ 0 60000 65536"/>
                  <a:gd name="T11" fmla="*/ 0 60000 65536"/>
                  <a:gd name="T12" fmla="*/ 0 60000 65536"/>
                  <a:gd name="T13" fmla="*/ 0 60000 65536"/>
                  <a:gd name="T14" fmla="*/ 0 60000 65536"/>
                  <a:gd name="T15" fmla="*/ 0 w 120"/>
                  <a:gd name="T16" fmla="*/ 0 h 64"/>
                  <a:gd name="T17" fmla="*/ 120 w 120"/>
                  <a:gd name="T18" fmla="*/ 64 h 64"/>
                </a:gdLst>
                <a:ahLst/>
                <a:cxnLst>
                  <a:cxn ang="T10">
                    <a:pos x="T0" y="T1"/>
                  </a:cxn>
                  <a:cxn ang="T11">
                    <a:pos x="T2" y="T3"/>
                  </a:cxn>
                  <a:cxn ang="T12">
                    <a:pos x="T4" y="T5"/>
                  </a:cxn>
                  <a:cxn ang="T13">
                    <a:pos x="T6" y="T7"/>
                  </a:cxn>
                  <a:cxn ang="T14">
                    <a:pos x="T8" y="T9"/>
                  </a:cxn>
                </a:cxnLst>
                <a:rect l="T15" t="T16" r="T17" b="T18"/>
                <a:pathLst>
                  <a:path w="120" h="64">
                    <a:moveTo>
                      <a:pt x="0" y="56"/>
                    </a:moveTo>
                    <a:lnTo>
                      <a:pt x="32" y="64"/>
                    </a:lnTo>
                    <a:lnTo>
                      <a:pt x="120" y="0"/>
                    </a:lnTo>
                    <a:lnTo>
                      <a:pt x="80" y="0"/>
                    </a:lnTo>
                    <a:lnTo>
                      <a:pt x="0" y="5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54" name="Freeform 124"/>
              <p:cNvSpPr>
                <a:spLocks/>
              </p:cNvSpPr>
              <p:nvPr/>
            </p:nvSpPr>
            <p:spPr bwMode="auto">
              <a:xfrm>
                <a:off x="3200" y="1528"/>
                <a:ext cx="128" cy="80"/>
              </a:xfrm>
              <a:custGeom>
                <a:avLst/>
                <a:gdLst>
                  <a:gd name="T0" fmla="*/ 0 w 128"/>
                  <a:gd name="T1" fmla="*/ 64 h 80"/>
                  <a:gd name="T2" fmla="*/ 40 w 128"/>
                  <a:gd name="T3" fmla="*/ 80 h 80"/>
                  <a:gd name="T4" fmla="*/ 128 w 128"/>
                  <a:gd name="T5" fmla="*/ 16 h 80"/>
                  <a:gd name="T6" fmla="*/ 88 w 128"/>
                  <a:gd name="T7" fmla="*/ 0 h 80"/>
                  <a:gd name="T8" fmla="*/ 0 w 128"/>
                  <a:gd name="T9" fmla="*/ 64 h 80"/>
                  <a:gd name="T10" fmla="*/ 0 60000 65536"/>
                  <a:gd name="T11" fmla="*/ 0 60000 65536"/>
                  <a:gd name="T12" fmla="*/ 0 60000 65536"/>
                  <a:gd name="T13" fmla="*/ 0 60000 65536"/>
                  <a:gd name="T14" fmla="*/ 0 60000 65536"/>
                  <a:gd name="T15" fmla="*/ 0 w 128"/>
                  <a:gd name="T16" fmla="*/ 0 h 80"/>
                  <a:gd name="T17" fmla="*/ 128 w 128"/>
                  <a:gd name="T18" fmla="*/ 80 h 80"/>
                </a:gdLst>
                <a:ahLst/>
                <a:cxnLst>
                  <a:cxn ang="T10">
                    <a:pos x="T0" y="T1"/>
                  </a:cxn>
                  <a:cxn ang="T11">
                    <a:pos x="T2" y="T3"/>
                  </a:cxn>
                  <a:cxn ang="T12">
                    <a:pos x="T4" y="T5"/>
                  </a:cxn>
                  <a:cxn ang="T13">
                    <a:pos x="T6" y="T7"/>
                  </a:cxn>
                  <a:cxn ang="T14">
                    <a:pos x="T8" y="T9"/>
                  </a:cxn>
                </a:cxnLst>
                <a:rect l="T15" t="T16" r="T17" b="T18"/>
                <a:pathLst>
                  <a:path w="128" h="80">
                    <a:moveTo>
                      <a:pt x="0" y="64"/>
                    </a:moveTo>
                    <a:lnTo>
                      <a:pt x="40" y="80"/>
                    </a:lnTo>
                    <a:lnTo>
                      <a:pt x="128" y="16"/>
                    </a:lnTo>
                    <a:lnTo>
                      <a:pt x="88" y="0"/>
                    </a:lnTo>
                    <a:lnTo>
                      <a:pt x="0" y="64"/>
                    </a:lnTo>
                    <a:close/>
                  </a:path>
                </a:pathLst>
              </a:custGeom>
              <a:solidFill>
                <a:srgbClr val="00E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55" name="Freeform 125"/>
              <p:cNvSpPr>
                <a:spLocks/>
              </p:cNvSpPr>
              <p:nvPr/>
            </p:nvSpPr>
            <p:spPr bwMode="auto">
              <a:xfrm>
                <a:off x="3240" y="1544"/>
                <a:ext cx="136" cy="88"/>
              </a:xfrm>
              <a:custGeom>
                <a:avLst/>
                <a:gdLst>
                  <a:gd name="T0" fmla="*/ 0 w 136"/>
                  <a:gd name="T1" fmla="*/ 64 h 88"/>
                  <a:gd name="T2" fmla="*/ 48 w 136"/>
                  <a:gd name="T3" fmla="*/ 88 h 88"/>
                  <a:gd name="T4" fmla="*/ 136 w 136"/>
                  <a:gd name="T5" fmla="*/ 24 h 88"/>
                  <a:gd name="T6" fmla="*/ 88 w 136"/>
                  <a:gd name="T7" fmla="*/ 0 h 88"/>
                  <a:gd name="T8" fmla="*/ 0 w 136"/>
                  <a:gd name="T9" fmla="*/ 64 h 88"/>
                  <a:gd name="T10" fmla="*/ 0 60000 65536"/>
                  <a:gd name="T11" fmla="*/ 0 60000 65536"/>
                  <a:gd name="T12" fmla="*/ 0 60000 65536"/>
                  <a:gd name="T13" fmla="*/ 0 60000 65536"/>
                  <a:gd name="T14" fmla="*/ 0 60000 65536"/>
                  <a:gd name="T15" fmla="*/ 0 w 136"/>
                  <a:gd name="T16" fmla="*/ 0 h 88"/>
                  <a:gd name="T17" fmla="*/ 136 w 136"/>
                  <a:gd name="T18" fmla="*/ 88 h 88"/>
                </a:gdLst>
                <a:ahLst/>
                <a:cxnLst>
                  <a:cxn ang="T10">
                    <a:pos x="T0" y="T1"/>
                  </a:cxn>
                  <a:cxn ang="T11">
                    <a:pos x="T2" y="T3"/>
                  </a:cxn>
                  <a:cxn ang="T12">
                    <a:pos x="T4" y="T5"/>
                  </a:cxn>
                  <a:cxn ang="T13">
                    <a:pos x="T6" y="T7"/>
                  </a:cxn>
                  <a:cxn ang="T14">
                    <a:pos x="T8" y="T9"/>
                  </a:cxn>
                </a:cxnLst>
                <a:rect l="T15" t="T16" r="T17" b="T18"/>
                <a:pathLst>
                  <a:path w="136" h="88">
                    <a:moveTo>
                      <a:pt x="0" y="64"/>
                    </a:moveTo>
                    <a:lnTo>
                      <a:pt x="48" y="88"/>
                    </a:lnTo>
                    <a:lnTo>
                      <a:pt x="136" y="24"/>
                    </a:lnTo>
                    <a:lnTo>
                      <a:pt x="88" y="0"/>
                    </a:lnTo>
                    <a:lnTo>
                      <a:pt x="0" y="64"/>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56" name="Freeform 126"/>
              <p:cNvSpPr>
                <a:spLocks/>
              </p:cNvSpPr>
              <p:nvPr/>
            </p:nvSpPr>
            <p:spPr bwMode="auto">
              <a:xfrm>
                <a:off x="3560" y="1984"/>
                <a:ext cx="88" cy="104"/>
              </a:xfrm>
              <a:custGeom>
                <a:avLst/>
                <a:gdLst>
                  <a:gd name="T0" fmla="*/ 8 w 88"/>
                  <a:gd name="T1" fmla="*/ 72 h 104"/>
                  <a:gd name="T2" fmla="*/ 0 w 88"/>
                  <a:gd name="T3" fmla="*/ 104 h 104"/>
                  <a:gd name="T4" fmla="*/ 88 w 88"/>
                  <a:gd name="T5" fmla="*/ 40 h 104"/>
                  <a:gd name="T6" fmla="*/ 88 w 88"/>
                  <a:gd name="T7" fmla="*/ 0 h 104"/>
                  <a:gd name="T8" fmla="*/ 8 w 88"/>
                  <a:gd name="T9" fmla="*/ 72 h 104"/>
                  <a:gd name="T10" fmla="*/ 0 60000 65536"/>
                  <a:gd name="T11" fmla="*/ 0 60000 65536"/>
                  <a:gd name="T12" fmla="*/ 0 60000 65536"/>
                  <a:gd name="T13" fmla="*/ 0 60000 65536"/>
                  <a:gd name="T14" fmla="*/ 0 60000 65536"/>
                  <a:gd name="T15" fmla="*/ 0 w 88"/>
                  <a:gd name="T16" fmla="*/ 0 h 104"/>
                  <a:gd name="T17" fmla="*/ 88 w 88"/>
                  <a:gd name="T18" fmla="*/ 104 h 104"/>
                </a:gdLst>
                <a:ahLst/>
                <a:cxnLst>
                  <a:cxn ang="T10">
                    <a:pos x="T0" y="T1"/>
                  </a:cxn>
                  <a:cxn ang="T11">
                    <a:pos x="T2" y="T3"/>
                  </a:cxn>
                  <a:cxn ang="T12">
                    <a:pos x="T4" y="T5"/>
                  </a:cxn>
                  <a:cxn ang="T13">
                    <a:pos x="T6" y="T7"/>
                  </a:cxn>
                  <a:cxn ang="T14">
                    <a:pos x="T8" y="T9"/>
                  </a:cxn>
                </a:cxnLst>
                <a:rect l="T15" t="T16" r="T17" b="T18"/>
                <a:pathLst>
                  <a:path w="88" h="104">
                    <a:moveTo>
                      <a:pt x="8" y="72"/>
                    </a:moveTo>
                    <a:lnTo>
                      <a:pt x="0" y="104"/>
                    </a:lnTo>
                    <a:lnTo>
                      <a:pt x="88" y="40"/>
                    </a:lnTo>
                    <a:lnTo>
                      <a:pt x="88" y="0"/>
                    </a:lnTo>
                    <a:lnTo>
                      <a:pt x="8" y="72"/>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57" name="Freeform 127"/>
              <p:cNvSpPr>
                <a:spLocks/>
              </p:cNvSpPr>
              <p:nvPr/>
            </p:nvSpPr>
            <p:spPr bwMode="auto">
              <a:xfrm>
                <a:off x="3288" y="1568"/>
                <a:ext cx="136" cy="104"/>
              </a:xfrm>
              <a:custGeom>
                <a:avLst/>
                <a:gdLst>
                  <a:gd name="T0" fmla="*/ 0 w 136"/>
                  <a:gd name="T1" fmla="*/ 64 h 104"/>
                  <a:gd name="T2" fmla="*/ 48 w 136"/>
                  <a:gd name="T3" fmla="*/ 104 h 104"/>
                  <a:gd name="T4" fmla="*/ 136 w 136"/>
                  <a:gd name="T5" fmla="*/ 40 h 104"/>
                  <a:gd name="T6" fmla="*/ 88 w 136"/>
                  <a:gd name="T7" fmla="*/ 0 h 104"/>
                  <a:gd name="T8" fmla="*/ 0 w 136"/>
                  <a:gd name="T9" fmla="*/ 64 h 104"/>
                  <a:gd name="T10" fmla="*/ 0 60000 65536"/>
                  <a:gd name="T11" fmla="*/ 0 60000 65536"/>
                  <a:gd name="T12" fmla="*/ 0 60000 65536"/>
                  <a:gd name="T13" fmla="*/ 0 60000 65536"/>
                  <a:gd name="T14" fmla="*/ 0 60000 65536"/>
                  <a:gd name="T15" fmla="*/ 0 w 136"/>
                  <a:gd name="T16" fmla="*/ 0 h 104"/>
                  <a:gd name="T17" fmla="*/ 136 w 136"/>
                  <a:gd name="T18" fmla="*/ 104 h 104"/>
                </a:gdLst>
                <a:ahLst/>
                <a:cxnLst>
                  <a:cxn ang="T10">
                    <a:pos x="T0" y="T1"/>
                  </a:cxn>
                  <a:cxn ang="T11">
                    <a:pos x="T2" y="T3"/>
                  </a:cxn>
                  <a:cxn ang="T12">
                    <a:pos x="T4" y="T5"/>
                  </a:cxn>
                  <a:cxn ang="T13">
                    <a:pos x="T6" y="T7"/>
                  </a:cxn>
                  <a:cxn ang="T14">
                    <a:pos x="T8" y="T9"/>
                  </a:cxn>
                </a:cxnLst>
                <a:rect l="T15" t="T16" r="T17" b="T18"/>
                <a:pathLst>
                  <a:path w="136" h="104">
                    <a:moveTo>
                      <a:pt x="0" y="64"/>
                    </a:moveTo>
                    <a:lnTo>
                      <a:pt x="48" y="104"/>
                    </a:lnTo>
                    <a:lnTo>
                      <a:pt x="136" y="40"/>
                    </a:lnTo>
                    <a:lnTo>
                      <a:pt x="88" y="0"/>
                    </a:lnTo>
                    <a:lnTo>
                      <a:pt x="0" y="64"/>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58" name="Freeform 128"/>
              <p:cNvSpPr>
                <a:spLocks/>
              </p:cNvSpPr>
              <p:nvPr/>
            </p:nvSpPr>
            <p:spPr bwMode="auto">
              <a:xfrm>
                <a:off x="3560" y="1936"/>
                <a:ext cx="88" cy="120"/>
              </a:xfrm>
              <a:custGeom>
                <a:avLst/>
                <a:gdLst>
                  <a:gd name="T0" fmla="*/ 0 w 88"/>
                  <a:gd name="T1" fmla="*/ 72 h 120"/>
                  <a:gd name="T2" fmla="*/ 8 w 88"/>
                  <a:gd name="T3" fmla="*/ 120 h 120"/>
                  <a:gd name="T4" fmla="*/ 88 w 88"/>
                  <a:gd name="T5" fmla="*/ 48 h 120"/>
                  <a:gd name="T6" fmla="*/ 88 w 88"/>
                  <a:gd name="T7" fmla="*/ 0 h 120"/>
                  <a:gd name="T8" fmla="*/ 0 w 88"/>
                  <a:gd name="T9" fmla="*/ 72 h 120"/>
                  <a:gd name="T10" fmla="*/ 0 60000 65536"/>
                  <a:gd name="T11" fmla="*/ 0 60000 65536"/>
                  <a:gd name="T12" fmla="*/ 0 60000 65536"/>
                  <a:gd name="T13" fmla="*/ 0 60000 65536"/>
                  <a:gd name="T14" fmla="*/ 0 60000 65536"/>
                  <a:gd name="T15" fmla="*/ 0 w 88"/>
                  <a:gd name="T16" fmla="*/ 0 h 120"/>
                  <a:gd name="T17" fmla="*/ 88 w 88"/>
                  <a:gd name="T18" fmla="*/ 120 h 120"/>
                </a:gdLst>
                <a:ahLst/>
                <a:cxnLst>
                  <a:cxn ang="T10">
                    <a:pos x="T0" y="T1"/>
                  </a:cxn>
                  <a:cxn ang="T11">
                    <a:pos x="T2" y="T3"/>
                  </a:cxn>
                  <a:cxn ang="T12">
                    <a:pos x="T4" y="T5"/>
                  </a:cxn>
                  <a:cxn ang="T13">
                    <a:pos x="T6" y="T7"/>
                  </a:cxn>
                  <a:cxn ang="T14">
                    <a:pos x="T8" y="T9"/>
                  </a:cxn>
                </a:cxnLst>
                <a:rect l="T15" t="T16" r="T17" b="T18"/>
                <a:pathLst>
                  <a:path w="88" h="120">
                    <a:moveTo>
                      <a:pt x="0" y="72"/>
                    </a:moveTo>
                    <a:lnTo>
                      <a:pt x="8" y="120"/>
                    </a:lnTo>
                    <a:lnTo>
                      <a:pt x="88" y="48"/>
                    </a:lnTo>
                    <a:lnTo>
                      <a:pt x="88" y="0"/>
                    </a:lnTo>
                    <a:lnTo>
                      <a:pt x="0" y="72"/>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59" name="Freeform 129"/>
              <p:cNvSpPr>
                <a:spLocks/>
              </p:cNvSpPr>
              <p:nvPr/>
            </p:nvSpPr>
            <p:spPr bwMode="auto">
              <a:xfrm>
                <a:off x="3336" y="1608"/>
                <a:ext cx="136" cy="112"/>
              </a:xfrm>
              <a:custGeom>
                <a:avLst/>
                <a:gdLst>
                  <a:gd name="T0" fmla="*/ 0 w 136"/>
                  <a:gd name="T1" fmla="*/ 64 h 112"/>
                  <a:gd name="T2" fmla="*/ 48 w 136"/>
                  <a:gd name="T3" fmla="*/ 112 h 112"/>
                  <a:gd name="T4" fmla="*/ 136 w 136"/>
                  <a:gd name="T5" fmla="*/ 40 h 112"/>
                  <a:gd name="T6" fmla="*/ 88 w 136"/>
                  <a:gd name="T7" fmla="*/ 0 h 112"/>
                  <a:gd name="T8" fmla="*/ 0 w 136"/>
                  <a:gd name="T9" fmla="*/ 64 h 112"/>
                  <a:gd name="T10" fmla="*/ 0 60000 65536"/>
                  <a:gd name="T11" fmla="*/ 0 60000 65536"/>
                  <a:gd name="T12" fmla="*/ 0 60000 65536"/>
                  <a:gd name="T13" fmla="*/ 0 60000 65536"/>
                  <a:gd name="T14" fmla="*/ 0 60000 65536"/>
                  <a:gd name="T15" fmla="*/ 0 w 136"/>
                  <a:gd name="T16" fmla="*/ 0 h 112"/>
                  <a:gd name="T17" fmla="*/ 136 w 136"/>
                  <a:gd name="T18" fmla="*/ 112 h 112"/>
                </a:gdLst>
                <a:ahLst/>
                <a:cxnLst>
                  <a:cxn ang="T10">
                    <a:pos x="T0" y="T1"/>
                  </a:cxn>
                  <a:cxn ang="T11">
                    <a:pos x="T2" y="T3"/>
                  </a:cxn>
                  <a:cxn ang="T12">
                    <a:pos x="T4" y="T5"/>
                  </a:cxn>
                  <a:cxn ang="T13">
                    <a:pos x="T6" y="T7"/>
                  </a:cxn>
                  <a:cxn ang="T14">
                    <a:pos x="T8" y="T9"/>
                  </a:cxn>
                </a:cxnLst>
                <a:rect l="T15" t="T16" r="T17" b="T18"/>
                <a:pathLst>
                  <a:path w="136" h="112">
                    <a:moveTo>
                      <a:pt x="0" y="64"/>
                    </a:moveTo>
                    <a:lnTo>
                      <a:pt x="48" y="112"/>
                    </a:lnTo>
                    <a:lnTo>
                      <a:pt x="136" y="40"/>
                    </a:lnTo>
                    <a:lnTo>
                      <a:pt x="88" y="0"/>
                    </a:lnTo>
                    <a:lnTo>
                      <a:pt x="0" y="64"/>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60" name="Freeform 130"/>
              <p:cNvSpPr>
                <a:spLocks/>
              </p:cNvSpPr>
              <p:nvPr/>
            </p:nvSpPr>
            <p:spPr bwMode="auto">
              <a:xfrm>
                <a:off x="3536" y="1880"/>
                <a:ext cx="112" cy="128"/>
              </a:xfrm>
              <a:custGeom>
                <a:avLst/>
                <a:gdLst>
                  <a:gd name="T0" fmla="*/ 0 w 112"/>
                  <a:gd name="T1" fmla="*/ 72 h 128"/>
                  <a:gd name="T2" fmla="*/ 24 w 112"/>
                  <a:gd name="T3" fmla="*/ 128 h 128"/>
                  <a:gd name="T4" fmla="*/ 112 w 112"/>
                  <a:gd name="T5" fmla="*/ 56 h 128"/>
                  <a:gd name="T6" fmla="*/ 88 w 112"/>
                  <a:gd name="T7" fmla="*/ 0 h 128"/>
                  <a:gd name="T8" fmla="*/ 0 w 112"/>
                  <a:gd name="T9" fmla="*/ 72 h 128"/>
                  <a:gd name="T10" fmla="*/ 0 60000 65536"/>
                  <a:gd name="T11" fmla="*/ 0 60000 65536"/>
                  <a:gd name="T12" fmla="*/ 0 60000 65536"/>
                  <a:gd name="T13" fmla="*/ 0 60000 65536"/>
                  <a:gd name="T14" fmla="*/ 0 60000 65536"/>
                  <a:gd name="T15" fmla="*/ 0 w 112"/>
                  <a:gd name="T16" fmla="*/ 0 h 128"/>
                  <a:gd name="T17" fmla="*/ 112 w 112"/>
                  <a:gd name="T18" fmla="*/ 128 h 128"/>
                </a:gdLst>
                <a:ahLst/>
                <a:cxnLst>
                  <a:cxn ang="T10">
                    <a:pos x="T0" y="T1"/>
                  </a:cxn>
                  <a:cxn ang="T11">
                    <a:pos x="T2" y="T3"/>
                  </a:cxn>
                  <a:cxn ang="T12">
                    <a:pos x="T4" y="T5"/>
                  </a:cxn>
                  <a:cxn ang="T13">
                    <a:pos x="T6" y="T7"/>
                  </a:cxn>
                  <a:cxn ang="T14">
                    <a:pos x="T8" y="T9"/>
                  </a:cxn>
                </a:cxnLst>
                <a:rect l="T15" t="T16" r="T17" b="T18"/>
                <a:pathLst>
                  <a:path w="112" h="128">
                    <a:moveTo>
                      <a:pt x="0" y="72"/>
                    </a:moveTo>
                    <a:lnTo>
                      <a:pt x="24" y="128"/>
                    </a:lnTo>
                    <a:lnTo>
                      <a:pt x="112" y="56"/>
                    </a:lnTo>
                    <a:lnTo>
                      <a:pt x="88" y="0"/>
                    </a:lnTo>
                    <a:lnTo>
                      <a:pt x="0" y="72"/>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61" name="Freeform 131"/>
              <p:cNvSpPr>
                <a:spLocks/>
              </p:cNvSpPr>
              <p:nvPr/>
            </p:nvSpPr>
            <p:spPr bwMode="auto">
              <a:xfrm>
                <a:off x="3384" y="1648"/>
                <a:ext cx="136" cy="120"/>
              </a:xfrm>
              <a:custGeom>
                <a:avLst/>
                <a:gdLst>
                  <a:gd name="T0" fmla="*/ 0 w 136"/>
                  <a:gd name="T1" fmla="*/ 72 h 120"/>
                  <a:gd name="T2" fmla="*/ 48 w 136"/>
                  <a:gd name="T3" fmla="*/ 120 h 120"/>
                  <a:gd name="T4" fmla="*/ 136 w 136"/>
                  <a:gd name="T5" fmla="*/ 56 h 120"/>
                  <a:gd name="T6" fmla="*/ 88 w 136"/>
                  <a:gd name="T7" fmla="*/ 0 h 120"/>
                  <a:gd name="T8" fmla="*/ 0 w 136"/>
                  <a:gd name="T9" fmla="*/ 72 h 120"/>
                  <a:gd name="T10" fmla="*/ 0 60000 65536"/>
                  <a:gd name="T11" fmla="*/ 0 60000 65536"/>
                  <a:gd name="T12" fmla="*/ 0 60000 65536"/>
                  <a:gd name="T13" fmla="*/ 0 60000 65536"/>
                  <a:gd name="T14" fmla="*/ 0 60000 65536"/>
                  <a:gd name="T15" fmla="*/ 0 w 136"/>
                  <a:gd name="T16" fmla="*/ 0 h 120"/>
                  <a:gd name="T17" fmla="*/ 136 w 136"/>
                  <a:gd name="T18" fmla="*/ 120 h 120"/>
                </a:gdLst>
                <a:ahLst/>
                <a:cxnLst>
                  <a:cxn ang="T10">
                    <a:pos x="T0" y="T1"/>
                  </a:cxn>
                  <a:cxn ang="T11">
                    <a:pos x="T2" y="T3"/>
                  </a:cxn>
                  <a:cxn ang="T12">
                    <a:pos x="T4" y="T5"/>
                  </a:cxn>
                  <a:cxn ang="T13">
                    <a:pos x="T6" y="T7"/>
                  </a:cxn>
                  <a:cxn ang="T14">
                    <a:pos x="T8" y="T9"/>
                  </a:cxn>
                </a:cxnLst>
                <a:rect l="T15" t="T16" r="T17" b="T18"/>
                <a:pathLst>
                  <a:path w="136" h="120">
                    <a:moveTo>
                      <a:pt x="0" y="72"/>
                    </a:moveTo>
                    <a:lnTo>
                      <a:pt x="48" y="120"/>
                    </a:lnTo>
                    <a:lnTo>
                      <a:pt x="136" y="56"/>
                    </a:lnTo>
                    <a:lnTo>
                      <a:pt x="88" y="0"/>
                    </a:lnTo>
                    <a:lnTo>
                      <a:pt x="0" y="72"/>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62" name="Freeform 132"/>
              <p:cNvSpPr>
                <a:spLocks/>
              </p:cNvSpPr>
              <p:nvPr/>
            </p:nvSpPr>
            <p:spPr bwMode="auto">
              <a:xfrm>
                <a:off x="3512" y="1824"/>
                <a:ext cx="112" cy="128"/>
              </a:xfrm>
              <a:custGeom>
                <a:avLst/>
                <a:gdLst>
                  <a:gd name="T0" fmla="*/ 0 w 112"/>
                  <a:gd name="T1" fmla="*/ 64 h 128"/>
                  <a:gd name="T2" fmla="*/ 24 w 112"/>
                  <a:gd name="T3" fmla="*/ 128 h 128"/>
                  <a:gd name="T4" fmla="*/ 112 w 112"/>
                  <a:gd name="T5" fmla="*/ 56 h 128"/>
                  <a:gd name="T6" fmla="*/ 88 w 112"/>
                  <a:gd name="T7" fmla="*/ 0 h 128"/>
                  <a:gd name="T8" fmla="*/ 0 w 112"/>
                  <a:gd name="T9" fmla="*/ 64 h 128"/>
                  <a:gd name="T10" fmla="*/ 0 60000 65536"/>
                  <a:gd name="T11" fmla="*/ 0 60000 65536"/>
                  <a:gd name="T12" fmla="*/ 0 60000 65536"/>
                  <a:gd name="T13" fmla="*/ 0 60000 65536"/>
                  <a:gd name="T14" fmla="*/ 0 60000 65536"/>
                  <a:gd name="T15" fmla="*/ 0 w 112"/>
                  <a:gd name="T16" fmla="*/ 0 h 128"/>
                  <a:gd name="T17" fmla="*/ 112 w 112"/>
                  <a:gd name="T18" fmla="*/ 128 h 128"/>
                </a:gdLst>
                <a:ahLst/>
                <a:cxnLst>
                  <a:cxn ang="T10">
                    <a:pos x="T0" y="T1"/>
                  </a:cxn>
                  <a:cxn ang="T11">
                    <a:pos x="T2" y="T3"/>
                  </a:cxn>
                  <a:cxn ang="T12">
                    <a:pos x="T4" y="T5"/>
                  </a:cxn>
                  <a:cxn ang="T13">
                    <a:pos x="T6" y="T7"/>
                  </a:cxn>
                  <a:cxn ang="T14">
                    <a:pos x="T8" y="T9"/>
                  </a:cxn>
                </a:cxnLst>
                <a:rect l="T15" t="T16" r="T17" b="T18"/>
                <a:pathLst>
                  <a:path w="112" h="128">
                    <a:moveTo>
                      <a:pt x="0" y="64"/>
                    </a:moveTo>
                    <a:lnTo>
                      <a:pt x="24" y="128"/>
                    </a:lnTo>
                    <a:lnTo>
                      <a:pt x="112" y="56"/>
                    </a:lnTo>
                    <a:lnTo>
                      <a:pt x="88" y="0"/>
                    </a:lnTo>
                    <a:lnTo>
                      <a:pt x="0" y="64"/>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63" name="Freeform 133"/>
              <p:cNvSpPr>
                <a:spLocks/>
              </p:cNvSpPr>
              <p:nvPr/>
            </p:nvSpPr>
            <p:spPr bwMode="auto">
              <a:xfrm>
                <a:off x="3432" y="1704"/>
                <a:ext cx="128" cy="128"/>
              </a:xfrm>
              <a:custGeom>
                <a:avLst/>
                <a:gdLst>
                  <a:gd name="T0" fmla="*/ 0 w 128"/>
                  <a:gd name="T1" fmla="*/ 64 h 128"/>
                  <a:gd name="T2" fmla="*/ 40 w 128"/>
                  <a:gd name="T3" fmla="*/ 128 h 128"/>
                  <a:gd name="T4" fmla="*/ 128 w 128"/>
                  <a:gd name="T5" fmla="*/ 64 h 128"/>
                  <a:gd name="T6" fmla="*/ 88 w 128"/>
                  <a:gd name="T7" fmla="*/ 0 h 128"/>
                  <a:gd name="T8" fmla="*/ 0 w 128"/>
                  <a:gd name="T9" fmla="*/ 64 h 128"/>
                  <a:gd name="T10" fmla="*/ 0 60000 65536"/>
                  <a:gd name="T11" fmla="*/ 0 60000 65536"/>
                  <a:gd name="T12" fmla="*/ 0 60000 65536"/>
                  <a:gd name="T13" fmla="*/ 0 60000 65536"/>
                  <a:gd name="T14" fmla="*/ 0 60000 65536"/>
                  <a:gd name="T15" fmla="*/ 0 w 128"/>
                  <a:gd name="T16" fmla="*/ 0 h 128"/>
                  <a:gd name="T17" fmla="*/ 128 w 128"/>
                  <a:gd name="T18" fmla="*/ 128 h 128"/>
                </a:gdLst>
                <a:ahLst/>
                <a:cxnLst>
                  <a:cxn ang="T10">
                    <a:pos x="T0" y="T1"/>
                  </a:cxn>
                  <a:cxn ang="T11">
                    <a:pos x="T2" y="T3"/>
                  </a:cxn>
                  <a:cxn ang="T12">
                    <a:pos x="T4" y="T5"/>
                  </a:cxn>
                  <a:cxn ang="T13">
                    <a:pos x="T6" y="T7"/>
                  </a:cxn>
                  <a:cxn ang="T14">
                    <a:pos x="T8" y="T9"/>
                  </a:cxn>
                </a:cxnLst>
                <a:rect l="T15" t="T16" r="T17" b="T18"/>
                <a:pathLst>
                  <a:path w="128" h="128">
                    <a:moveTo>
                      <a:pt x="0" y="64"/>
                    </a:moveTo>
                    <a:lnTo>
                      <a:pt x="40" y="128"/>
                    </a:lnTo>
                    <a:lnTo>
                      <a:pt x="128" y="64"/>
                    </a:lnTo>
                    <a:lnTo>
                      <a:pt x="88" y="0"/>
                    </a:lnTo>
                    <a:lnTo>
                      <a:pt x="0" y="64"/>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64" name="Freeform 134"/>
              <p:cNvSpPr>
                <a:spLocks/>
              </p:cNvSpPr>
              <p:nvPr/>
            </p:nvSpPr>
            <p:spPr bwMode="auto">
              <a:xfrm>
                <a:off x="3472" y="1768"/>
                <a:ext cx="128" cy="120"/>
              </a:xfrm>
              <a:custGeom>
                <a:avLst/>
                <a:gdLst>
                  <a:gd name="T0" fmla="*/ 0 w 128"/>
                  <a:gd name="T1" fmla="*/ 64 h 120"/>
                  <a:gd name="T2" fmla="*/ 40 w 128"/>
                  <a:gd name="T3" fmla="*/ 120 h 120"/>
                  <a:gd name="T4" fmla="*/ 128 w 128"/>
                  <a:gd name="T5" fmla="*/ 56 h 120"/>
                  <a:gd name="T6" fmla="*/ 88 w 128"/>
                  <a:gd name="T7" fmla="*/ 0 h 120"/>
                  <a:gd name="T8" fmla="*/ 0 w 128"/>
                  <a:gd name="T9" fmla="*/ 64 h 120"/>
                  <a:gd name="T10" fmla="*/ 0 60000 65536"/>
                  <a:gd name="T11" fmla="*/ 0 60000 65536"/>
                  <a:gd name="T12" fmla="*/ 0 60000 65536"/>
                  <a:gd name="T13" fmla="*/ 0 60000 65536"/>
                  <a:gd name="T14" fmla="*/ 0 60000 65536"/>
                  <a:gd name="T15" fmla="*/ 0 w 128"/>
                  <a:gd name="T16" fmla="*/ 0 h 120"/>
                  <a:gd name="T17" fmla="*/ 128 w 128"/>
                  <a:gd name="T18" fmla="*/ 120 h 120"/>
                </a:gdLst>
                <a:ahLst/>
                <a:cxnLst>
                  <a:cxn ang="T10">
                    <a:pos x="T0" y="T1"/>
                  </a:cxn>
                  <a:cxn ang="T11">
                    <a:pos x="T2" y="T3"/>
                  </a:cxn>
                  <a:cxn ang="T12">
                    <a:pos x="T4" y="T5"/>
                  </a:cxn>
                  <a:cxn ang="T13">
                    <a:pos x="T6" y="T7"/>
                  </a:cxn>
                  <a:cxn ang="T14">
                    <a:pos x="T8" y="T9"/>
                  </a:cxn>
                </a:cxnLst>
                <a:rect l="T15" t="T16" r="T17" b="T18"/>
                <a:pathLst>
                  <a:path w="128" h="120">
                    <a:moveTo>
                      <a:pt x="0" y="64"/>
                    </a:moveTo>
                    <a:lnTo>
                      <a:pt x="40" y="120"/>
                    </a:lnTo>
                    <a:lnTo>
                      <a:pt x="128" y="56"/>
                    </a:lnTo>
                    <a:lnTo>
                      <a:pt x="88" y="0"/>
                    </a:lnTo>
                    <a:lnTo>
                      <a:pt x="0" y="64"/>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65" name="Freeform 135"/>
              <p:cNvSpPr>
                <a:spLocks/>
              </p:cNvSpPr>
              <p:nvPr/>
            </p:nvSpPr>
            <p:spPr bwMode="auto">
              <a:xfrm>
                <a:off x="4072" y="1112"/>
                <a:ext cx="184" cy="168"/>
              </a:xfrm>
              <a:custGeom>
                <a:avLst/>
                <a:gdLst>
                  <a:gd name="T0" fmla="*/ 176 w 184"/>
                  <a:gd name="T1" fmla="*/ 144 h 168"/>
                  <a:gd name="T2" fmla="*/ 168 w 184"/>
                  <a:gd name="T3" fmla="*/ 152 h 168"/>
                  <a:gd name="T4" fmla="*/ 160 w 184"/>
                  <a:gd name="T5" fmla="*/ 160 h 168"/>
                  <a:gd name="T6" fmla="*/ 144 w 184"/>
                  <a:gd name="T7" fmla="*/ 160 h 168"/>
                  <a:gd name="T8" fmla="*/ 128 w 184"/>
                  <a:gd name="T9" fmla="*/ 168 h 168"/>
                  <a:gd name="T10" fmla="*/ 112 w 184"/>
                  <a:gd name="T11" fmla="*/ 168 h 168"/>
                  <a:gd name="T12" fmla="*/ 96 w 184"/>
                  <a:gd name="T13" fmla="*/ 160 h 168"/>
                  <a:gd name="T14" fmla="*/ 80 w 184"/>
                  <a:gd name="T15" fmla="*/ 160 h 168"/>
                  <a:gd name="T16" fmla="*/ 64 w 184"/>
                  <a:gd name="T17" fmla="*/ 152 h 168"/>
                  <a:gd name="T18" fmla="*/ 56 w 184"/>
                  <a:gd name="T19" fmla="*/ 136 h 168"/>
                  <a:gd name="T20" fmla="*/ 40 w 184"/>
                  <a:gd name="T21" fmla="*/ 128 h 168"/>
                  <a:gd name="T22" fmla="*/ 24 w 184"/>
                  <a:gd name="T23" fmla="*/ 112 h 168"/>
                  <a:gd name="T24" fmla="*/ 16 w 184"/>
                  <a:gd name="T25" fmla="*/ 104 h 168"/>
                  <a:gd name="T26" fmla="*/ 8 w 184"/>
                  <a:gd name="T27" fmla="*/ 88 h 168"/>
                  <a:gd name="T28" fmla="*/ 0 w 184"/>
                  <a:gd name="T29" fmla="*/ 72 h 168"/>
                  <a:gd name="T30" fmla="*/ 0 w 184"/>
                  <a:gd name="T31" fmla="*/ 56 h 168"/>
                  <a:gd name="T32" fmla="*/ 0 w 184"/>
                  <a:gd name="T33" fmla="*/ 48 h 168"/>
                  <a:gd name="T34" fmla="*/ 0 w 184"/>
                  <a:gd name="T35" fmla="*/ 32 h 168"/>
                  <a:gd name="T36" fmla="*/ 8 w 184"/>
                  <a:gd name="T37" fmla="*/ 24 h 168"/>
                  <a:gd name="T38" fmla="*/ 16 w 184"/>
                  <a:gd name="T39" fmla="*/ 16 h 168"/>
                  <a:gd name="T40" fmla="*/ 24 w 184"/>
                  <a:gd name="T41" fmla="*/ 8 h 168"/>
                  <a:gd name="T42" fmla="*/ 40 w 184"/>
                  <a:gd name="T43" fmla="*/ 8 h 168"/>
                  <a:gd name="T44" fmla="*/ 48 w 184"/>
                  <a:gd name="T45" fmla="*/ 0 h 168"/>
                  <a:gd name="T46" fmla="*/ 64 w 184"/>
                  <a:gd name="T47" fmla="*/ 0 h 168"/>
                  <a:gd name="T48" fmla="*/ 80 w 184"/>
                  <a:gd name="T49" fmla="*/ 8 h 168"/>
                  <a:gd name="T50" fmla="*/ 96 w 184"/>
                  <a:gd name="T51" fmla="*/ 8 h 168"/>
                  <a:gd name="T52" fmla="*/ 112 w 184"/>
                  <a:gd name="T53" fmla="*/ 16 h 168"/>
                  <a:gd name="T54" fmla="*/ 128 w 184"/>
                  <a:gd name="T55" fmla="*/ 32 h 168"/>
                  <a:gd name="T56" fmla="*/ 144 w 184"/>
                  <a:gd name="T57" fmla="*/ 40 h 168"/>
                  <a:gd name="T58" fmla="*/ 160 w 184"/>
                  <a:gd name="T59" fmla="*/ 56 h 168"/>
                  <a:gd name="T60" fmla="*/ 168 w 184"/>
                  <a:gd name="T61" fmla="*/ 64 h 168"/>
                  <a:gd name="T62" fmla="*/ 176 w 184"/>
                  <a:gd name="T63" fmla="*/ 80 h 168"/>
                  <a:gd name="T64" fmla="*/ 184 w 184"/>
                  <a:gd name="T65" fmla="*/ 96 h 168"/>
                  <a:gd name="T66" fmla="*/ 184 w 184"/>
                  <a:gd name="T67" fmla="*/ 112 h 168"/>
                  <a:gd name="T68" fmla="*/ 184 w 184"/>
                  <a:gd name="T69" fmla="*/ 120 h 168"/>
                  <a:gd name="T70" fmla="*/ 184 w 184"/>
                  <a:gd name="T71" fmla="*/ 136 h 168"/>
                  <a:gd name="T72" fmla="*/ 176 w 184"/>
                  <a:gd name="T73" fmla="*/ 144 h 1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4"/>
                  <a:gd name="T112" fmla="*/ 0 h 168"/>
                  <a:gd name="T113" fmla="*/ 184 w 184"/>
                  <a:gd name="T114" fmla="*/ 168 h 1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4" h="168">
                    <a:moveTo>
                      <a:pt x="176" y="144"/>
                    </a:moveTo>
                    <a:lnTo>
                      <a:pt x="168" y="152"/>
                    </a:lnTo>
                    <a:lnTo>
                      <a:pt x="160" y="160"/>
                    </a:lnTo>
                    <a:lnTo>
                      <a:pt x="144" y="160"/>
                    </a:lnTo>
                    <a:lnTo>
                      <a:pt x="128" y="168"/>
                    </a:lnTo>
                    <a:lnTo>
                      <a:pt x="112" y="168"/>
                    </a:lnTo>
                    <a:lnTo>
                      <a:pt x="96" y="160"/>
                    </a:lnTo>
                    <a:lnTo>
                      <a:pt x="80" y="160"/>
                    </a:lnTo>
                    <a:lnTo>
                      <a:pt x="64" y="152"/>
                    </a:lnTo>
                    <a:lnTo>
                      <a:pt x="56" y="136"/>
                    </a:lnTo>
                    <a:lnTo>
                      <a:pt x="40" y="128"/>
                    </a:lnTo>
                    <a:lnTo>
                      <a:pt x="24" y="112"/>
                    </a:lnTo>
                    <a:lnTo>
                      <a:pt x="16" y="104"/>
                    </a:lnTo>
                    <a:lnTo>
                      <a:pt x="8" y="88"/>
                    </a:lnTo>
                    <a:lnTo>
                      <a:pt x="0" y="72"/>
                    </a:lnTo>
                    <a:lnTo>
                      <a:pt x="0" y="56"/>
                    </a:lnTo>
                    <a:lnTo>
                      <a:pt x="0" y="48"/>
                    </a:lnTo>
                    <a:lnTo>
                      <a:pt x="0" y="32"/>
                    </a:lnTo>
                    <a:lnTo>
                      <a:pt x="8" y="24"/>
                    </a:lnTo>
                    <a:lnTo>
                      <a:pt x="16" y="16"/>
                    </a:lnTo>
                    <a:lnTo>
                      <a:pt x="24" y="8"/>
                    </a:lnTo>
                    <a:lnTo>
                      <a:pt x="40" y="8"/>
                    </a:lnTo>
                    <a:lnTo>
                      <a:pt x="48" y="0"/>
                    </a:lnTo>
                    <a:lnTo>
                      <a:pt x="64" y="0"/>
                    </a:lnTo>
                    <a:lnTo>
                      <a:pt x="80" y="8"/>
                    </a:lnTo>
                    <a:lnTo>
                      <a:pt x="96" y="8"/>
                    </a:lnTo>
                    <a:lnTo>
                      <a:pt x="112" y="16"/>
                    </a:lnTo>
                    <a:lnTo>
                      <a:pt x="128" y="32"/>
                    </a:lnTo>
                    <a:lnTo>
                      <a:pt x="144" y="40"/>
                    </a:lnTo>
                    <a:lnTo>
                      <a:pt x="160" y="56"/>
                    </a:lnTo>
                    <a:lnTo>
                      <a:pt x="168" y="64"/>
                    </a:lnTo>
                    <a:lnTo>
                      <a:pt x="176" y="80"/>
                    </a:lnTo>
                    <a:lnTo>
                      <a:pt x="184" y="96"/>
                    </a:lnTo>
                    <a:lnTo>
                      <a:pt x="184" y="112"/>
                    </a:lnTo>
                    <a:lnTo>
                      <a:pt x="184" y="120"/>
                    </a:lnTo>
                    <a:lnTo>
                      <a:pt x="184" y="136"/>
                    </a:lnTo>
                    <a:lnTo>
                      <a:pt x="176" y="14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grpSp>
            <p:nvGrpSpPr>
              <p:cNvPr id="66" name="Group 136"/>
              <p:cNvGrpSpPr>
                <a:grpSpLocks/>
              </p:cNvGrpSpPr>
              <p:nvPr/>
            </p:nvGrpSpPr>
            <p:grpSpPr bwMode="auto">
              <a:xfrm>
                <a:off x="3776" y="824"/>
                <a:ext cx="648" cy="952"/>
                <a:chOff x="2788" y="772"/>
                <a:chExt cx="648" cy="952"/>
              </a:xfrm>
            </p:grpSpPr>
            <p:sp>
              <p:nvSpPr>
                <p:cNvPr id="93" name="Line 137"/>
                <p:cNvSpPr>
                  <a:spLocks noChangeShapeType="1"/>
                </p:cNvSpPr>
                <p:nvPr/>
              </p:nvSpPr>
              <p:spPr bwMode="auto">
                <a:xfrm flipV="1">
                  <a:off x="2796" y="772"/>
                  <a:ext cx="16" cy="56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sp>
              <p:nvSpPr>
                <p:cNvPr id="94" name="Line 138"/>
                <p:cNvSpPr>
                  <a:spLocks noChangeShapeType="1"/>
                </p:cNvSpPr>
                <p:nvPr/>
              </p:nvSpPr>
              <p:spPr bwMode="auto">
                <a:xfrm flipV="1">
                  <a:off x="2844" y="804"/>
                  <a:ext cx="8" cy="56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sp>
              <p:nvSpPr>
                <p:cNvPr id="95" name="Line 139"/>
                <p:cNvSpPr>
                  <a:spLocks noChangeShapeType="1"/>
                </p:cNvSpPr>
                <p:nvPr/>
              </p:nvSpPr>
              <p:spPr bwMode="auto">
                <a:xfrm>
                  <a:off x="2812" y="772"/>
                  <a:ext cx="624" cy="41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sp>
              <p:nvSpPr>
                <p:cNvPr id="96" name="Line 140"/>
                <p:cNvSpPr>
                  <a:spLocks noChangeShapeType="1"/>
                </p:cNvSpPr>
                <p:nvPr/>
              </p:nvSpPr>
              <p:spPr bwMode="auto">
                <a:xfrm flipV="1">
                  <a:off x="2900" y="844"/>
                  <a:ext cx="16" cy="56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sp>
              <p:nvSpPr>
                <p:cNvPr id="97" name="Line 141"/>
                <p:cNvSpPr>
                  <a:spLocks noChangeShapeType="1"/>
                </p:cNvSpPr>
                <p:nvPr/>
              </p:nvSpPr>
              <p:spPr bwMode="auto">
                <a:xfrm flipV="1">
                  <a:off x="2964" y="884"/>
                  <a:ext cx="8" cy="56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sp>
              <p:nvSpPr>
                <p:cNvPr id="98" name="Line 142"/>
                <p:cNvSpPr>
                  <a:spLocks noChangeShapeType="1"/>
                </p:cNvSpPr>
                <p:nvPr/>
              </p:nvSpPr>
              <p:spPr bwMode="auto">
                <a:xfrm flipV="1">
                  <a:off x="3020" y="932"/>
                  <a:ext cx="8" cy="5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sp>
              <p:nvSpPr>
                <p:cNvPr id="99" name="Line 143"/>
                <p:cNvSpPr>
                  <a:spLocks noChangeShapeType="1"/>
                </p:cNvSpPr>
                <p:nvPr/>
              </p:nvSpPr>
              <p:spPr bwMode="auto">
                <a:xfrm flipV="1">
                  <a:off x="3076" y="972"/>
                  <a:ext cx="24" cy="56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sp>
              <p:nvSpPr>
                <p:cNvPr id="100" name="Line 144"/>
                <p:cNvSpPr>
                  <a:spLocks noChangeShapeType="1"/>
                </p:cNvSpPr>
                <p:nvPr/>
              </p:nvSpPr>
              <p:spPr bwMode="auto">
                <a:xfrm flipV="1">
                  <a:off x="3132" y="1020"/>
                  <a:ext cx="32" cy="5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sp>
              <p:nvSpPr>
                <p:cNvPr id="101" name="Line 145"/>
                <p:cNvSpPr>
                  <a:spLocks noChangeShapeType="1"/>
                </p:cNvSpPr>
                <p:nvPr/>
              </p:nvSpPr>
              <p:spPr bwMode="auto">
                <a:xfrm flipV="1">
                  <a:off x="3188" y="1052"/>
                  <a:ext cx="32" cy="5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sp>
              <p:nvSpPr>
                <p:cNvPr id="102" name="Line 146"/>
                <p:cNvSpPr>
                  <a:spLocks noChangeShapeType="1"/>
                </p:cNvSpPr>
                <p:nvPr/>
              </p:nvSpPr>
              <p:spPr bwMode="auto">
                <a:xfrm flipV="1">
                  <a:off x="3236" y="1092"/>
                  <a:ext cx="48" cy="54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sp>
              <p:nvSpPr>
                <p:cNvPr id="103" name="Line 147"/>
                <p:cNvSpPr>
                  <a:spLocks noChangeShapeType="1"/>
                </p:cNvSpPr>
                <p:nvPr/>
              </p:nvSpPr>
              <p:spPr bwMode="auto">
                <a:xfrm flipV="1">
                  <a:off x="3292" y="1132"/>
                  <a:ext cx="56" cy="5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sp>
              <p:nvSpPr>
                <p:cNvPr id="104" name="Line 148"/>
                <p:cNvSpPr>
                  <a:spLocks noChangeShapeType="1"/>
                </p:cNvSpPr>
                <p:nvPr/>
              </p:nvSpPr>
              <p:spPr bwMode="auto">
                <a:xfrm flipV="1">
                  <a:off x="3356" y="1188"/>
                  <a:ext cx="64" cy="5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sp>
              <p:nvSpPr>
                <p:cNvPr id="105" name="Line 149"/>
                <p:cNvSpPr>
                  <a:spLocks noChangeShapeType="1"/>
                </p:cNvSpPr>
                <p:nvPr/>
              </p:nvSpPr>
              <p:spPr bwMode="auto">
                <a:xfrm>
                  <a:off x="2788" y="1324"/>
                  <a:ext cx="560" cy="4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sp>
              <p:nvSpPr>
                <p:cNvPr id="106" name="Line 150"/>
                <p:cNvSpPr>
                  <a:spLocks noChangeShapeType="1"/>
                </p:cNvSpPr>
                <p:nvPr/>
              </p:nvSpPr>
              <p:spPr bwMode="auto">
                <a:xfrm>
                  <a:off x="2812" y="876"/>
                  <a:ext cx="600" cy="40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sp>
              <p:nvSpPr>
                <p:cNvPr id="107" name="Line 151"/>
                <p:cNvSpPr>
                  <a:spLocks noChangeShapeType="1"/>
                </p:cNvSpPr>
                <p:nvPr/>
              </p:nvSpPr>
              <p:spPr bwMode="auto">
                <a:xfrm>
                  <a:off x="2804" y="988"/>
                  <a:ext cx="592" cy="40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sp>
              <p:nvSpPr>
                <p:cNvPr id="108" name="Line 152"/>
                <p:cNvSpPr>
                  <a:spLocks noChangeShapeType="1"/>
                </p:cNvSpPr>
                <p:nvPr/>
              </p:nvSpPr>
              <p:spPr bwMode="auto">
                <a:xfrm>
                  <a:off x="2804" y="1100"/>
                  <a:ext cx="576" cy="4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sp>
              <p:nvSpPr>
                <p:cNvPr id="109" name="Line 153"/>
                <p:cNvSpPr>
                  <a:spLocks noChangeShapeType="1"/>
                </p:cNvSpPr>
                <p:nvPr/>
              </p:nvSpPr>
              <p:spPr bwMode="auto">
                <a:xfrm>
                  <a:off x="2796" y="1228"/>
                  <a:ext cx="568" cy="39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grpSp>
          <p:sp>
            <p:nvSpPr>
              <p:cNvPr id="67" name="Line 154"/>
              <p:cNvSpPr>
                <a:spLocks noChangeShapeType="1"/>
              </p:cNvSpPr>
              <p:nvPr/>
            </p:nvSpPr>
            <p:spPr bwMode="auto">
              <a:xfrm flipV="1">
                <a:off x="3536" y="1144"/>
                <a:ext cx="520" cy="384"/>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sp>
            <p:nvSpPr>
              <p:cNvPr id="68" name="Line 155"/>
              <p:cNvSpPr>
                <a:spLocks noChangeShapeType="1"/>
              </p:cNvSpPr>
              <p:nvPr/>
            </p:nvSpPr>
            <p:spPr bwMode="auto">
              <a:xfrm flipV="1">
                <a:off x="3664" y="1248"/>
                <a:ext cx="560" cy="432"/>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sp>
            <p:nvSpPr>
              <p:cNvPr id="69" name="Line 156"/>
              <p:cNvSpPr>
                <a:spLocks noChangeShapeType="1"/>
              </p:cNvSpPr>
              <p:nvPr/>
            </p:nvSpPr>
            <p:spPr bwMode="auto">
              <a:xfrm flipV="1">
                <a:off x="3576" y="1136"/>
                <a:ext cx="600" cy="44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sp>
            <p:nvSpPr>
              <p:cNvPr id="70" name="Line 157"/>
              <p:cNvSpPr>
                <a:spLocks noChangeShapeType="1"/>
              </p:cNvSpPr>
              <p:nvPr/>
            </p:nvSpPr>
            <p:spPr bwMode="auto">
              <a:xfrm flipV="1">
                <a:off x="3624" y="1256"/>
                <a:ext cx="496" cy="368"/>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sp>
            <p:nvSpPr>
              <p:cNvPr id="71" name="Freeform 158"/>
              <p:cNvSpPr>
                <a:spLocks/>
              </p:cNvSpPr>
              <p:nvPr/>
            </p:nvSpPr>
            <p:spPr bwMode="auto">
              <a:xfrm>
                <a:off x="3656" y="1416"/>
                <a:ext cx="184" cy="152"/>
              </a:xfrm>
              <a:custGeom>
                <a:avLst/>
                <a:gdLst>
                  <a:gd name="T0" fmla="*/ 176 w 184"/>
                  <a:gd name="T1" fmla="*/ 136 h 152"/>
                  <a:gd name="T2" fmla="*/ 168 w 184"/>
                  <a:gd name="T3" fmla="*/ 144 h 152"/>
                  <a:gd name="T4" fmla="*/ 152 w 184"/>
                  <a:gd name="T5" fmla="*/ 152 h 152"/>
                  <a:gd name="T6" fmla="*/ 144 w 184"/>
                  <a:gd name="T7" fmla="*/ 152 h 152"/>
                  <a:gd name="T8" fmla="*/ 128 w 184"/>
                  <a:gd name="T9" fmla="*/ 152 h 152"/>
                  <a:gd name="T10" fmla="*/ 112 w 184"/>
                  <a:gd name="T11" fmla="*/ 152 h 152"/>
                  <a:gd name="T12" fmla="*/ 104 w 184"/>
                  <a:gd name="T13" fmla="*/ 152 h 152"/>
                  <a:gd name="T14" fmla="*/ 88 w 184"/>
                  <a:gd name="T15" fmla="*/ 144 h 152"/>
                  <a:gd name="T16" fmla="*/ 72 w 184"/>
                  <a:gd name="T17" fmla="*/ 136 h 152"/>
                  <a:gd name="T18" fmla="*/ 56 w 184"/>
                  <a:gd name="T19" fmla="*/ 128 h 152"/>
                  <a:gd name="T20" fmla="*/ 40 w 184"/>
                  <a:gd name="T21" fmla="*/ 120 h 152"/>
                  <a:gd name="T22" fmla="*/ 32 w 184"/>
                  <a:gd name="T23" fmla="*/ 104 h 152"/>
                  <a:gd name="T24" fmla="*/ 16 w 184"/>
                  <a:gd name="T25" fmla="*/ 96 h 152"/>
                  <a:gd name="T26" fmla="*/ 8 w 184"/>
                  <a:gd name="T27" fmla="*/ 80 h 152"/>
                  <a:gd name="T28" fmla="*/ 8 w 184"/>
                  <a:gd name="T29" fmla="*/ 64 h 152"/>
                  <a:gd name="T30" fmla="*/ 0 w 184"/>
                  <a:gd name="T31" fmla="*/ 56 h 152"/>
                  <a:gd name="T32" fmla="*/ 0 w 184"/>
                  <a:gd name="T33" fmla="*/ 40 h 152"/>
                  <a:gd name="T34" fmla="*/ 8 w 184"/>
                  <a:gd name="T35" fmla="*/ 32 h 152"/>
                  <a:gd name="T36" fmla="*/ 8 w 184"/>
                  <a:gd name="T37" fmla="*/ 16 h 152"/>
                  <a:gd name="T38" fmla="*/ 16 w 184"/>
                  <a:gd name="T39" fmla="*/ 8 h 152"/>
                  <a:gd name="T40" fmla="*/ 24 w 184"/>
                  <a:gd name="T41" fmla="*/ 0 h 152"/>
                  <a:gd name="T42" fmla="*/ 40 w 184"/>
                  <a:gd name="T43" fmla="*/ 0 h 152"/>
                  <a:gd name="T44" fmla="*/ 56 w 184"/>
                  <a:gd name="T45" fmla="*/ 0 h 152"/>
                  <a:gd name="T46" fmla="*/ 64 w 184"/>
                  <a:gd name="T47" fmla="*/ 0 h 152"/>
                  <a:gd name="T48" fmla="*/ 80 w 184"/>
                  <a:gd name="T49" fmla="*/ 0 h 152"/>
                  <a:gd name="T50" fmla="*/ 96 w 184"/>
                  <a:gd name="T51" fmla="*/ 8 h 152"/>
                  <a:gd name="T52" fmla="*/ 112 w 184"/>
                  <a:gd name="T53" fmla="*/ 16 h 152"/>
                  <a:gd name="T54" fmla="*/ 128 w 184"/>
                  <a:gd name="T55" fmla="*/ 24 h 152"/>
                  <a:gd name="T56" fmla="*/ 144 w 184"/>
                  <a:gd name="T57" fmla="*/ 32 h 152"/>
                  <a:gd name="T58" fmla="*/ 152 w 184"/>
                  <a:gd name="T59" fmla="*/ 48 h 152"/>
                  <a:gd name="T60" fmla="*/ 168 w 184"/>
                  <a:gd name="T61" fmla="*/ 56 h 152"/>
                  <a:gd name="T62" fmla="*/ 176 w 184"/>
                  <a:gd name="T63" fmla="*/ 72 h 152"/>
                  <a:gd name="T64" fmla="*/ 176 w 184"/>
                  <a:gd name="T65" fmla="*/ 88 h 152"/>
                  <a:gd name="T66" fmla="*/ 184 w 184"/>
                  <a:gd name="T67" fmla="*/ 104 h 152"/>
                  <a:gd name="T68" fmla="*/ 184 w 184"/>
                  <a:gd name="T69" fmla="*/ 112 h 152"/>
                  <a:gd name="T70" fmla="*/ 176 w 184"/>
                  <a:gd name="T71" fmla="*/ 128 h 152"/>
                  <a:gd name="T72" fmla="*/ 176 w 184"/>
                  <a:gd name="T73" fmla="*/ 136 h 1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4"/>
                  <a:gd name="T112" fmla="*/ 0 h 152"/>
                  <a:gd name="T113" fmla="*/ 184 w 184"/>
                  <a:gd name="T114" fmla="*/ 152 h 15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4" h="152">
                    <a:moveTo>
                      <a:pt x="176" y="136"/>
                    </a:moveTo>
                    <a:lnTo>
                      <a:pt x="168" y="144"/>
                    </a:lnTo>
                    <a:lnTo>
                      <a:pt x="152" y="152"/>
                    </a:lnTo>
                    <a:lnTo>
                      <a:pt x="144" y="152"/>
                    </a:lnTo>
                    <a:lnTo>
                      <a:pt x="128" y="152"/>
                    </a:lnTo>
                    <a:lnTo>
                      <a:pt x="112" y="152"/>
                    </a:lnTo>
                    <a:lnTo>
                      <a:pt x="104" y="152"/>
                    </a:lnTo>
                    <a:lnTo>
                      <a:pt x="88" y="144"/>
                    </a:lnTo>
                    <a:lnTo>
                      <a:pt x="72" y="136"/>
                    </a:lnTo>
                    <a:lnTo>
                      <a:pt x="56" y="128"/>
                    </a:lnTo>
                    <a:lnTo>
                      <a:pt x="40" y="120"/>
                    </a:lnTo>
                    <a:lnTo>
                      <a:pt x="32" y="104"/>
                    </a:lnTo>
                    <a:lnTo>
                      <a:pt x="16" y="96"/>
                    </a:lnTo>
                    <a:lnTo>
                      <a:pt x="8" y="80"/>
                    </a:lnTo>
                    <a:lnTo>
                      <a:pt x="8" y="64"/>
                    </a:lnTo>
                    <a:lnTo>
                      <a:pt x="0" y="56"/>
                    </a:lnTo>
                    <a:lnTo>
                      <a:pt x="0" y="40"/>
                    </a:lnTo>
                    <a:lnTo>
                      <a:pt x="8" y="32"/>
                    </a:lnTo>
                    <a:lnTo>
                      <a:pt x="8" y="16"/>
                    </a:lnTo>
                    <a:lnTo>
                      <a:pt x="16" y="8"/>
                    </a:lnTo>
                    <a:lnTo>
                      <a:pt x="24" y="0"/>
                    </a:lnTo>
                    <a:lnTo>
                      <a:pt x="40" y="0"/>
                    </a:lnTo>
                    <a:lnTo>
                      <a:pt x="56" y="0"/>
                    </a:lnTo>
                    <a:lnTo>
                      <a:pt x="64" y="0"/>
                    </a:lnTo>
                    <a:lnTo>
                      <a:pt x="80" y="0"/>
                    </a:lnTo>
                    <a:lnTo>
                      <a:pt x="96" y="8"/>
                    </a:lnTo>
                    <a:lnTo>
                      <a:pt x="112" y="16"/>
                    </a:lnTo>
                    <a:lnTo>
                      <a:pt x="128" y="24"/>
                    </a:lnTo>
                    <a:lnTo>
                      <a:pt x="144" y="32"/>
                    </a:lnTo>
                    <a:lnTo>
                      <a:pt x="152" y="48"/>
                    </a:lnTo>
                    <a:lnTo>
                      <a:pt x="168" y="56"/>
                    </a:lnTo>
                    <a:lnTo>
                      <a:pt x="176" y="72"/>
                    </a:lnTo>
                    <a:lnTo>
                      <a:pt x="176" y="88"/>
                    </a:lnTo>
                    <a:lnTo>
                      <a:pt x="184" y="104"/>
                    </a:lnTo>
                    <a:lnTo>
                      <a:pt x="184" y="112"/>
                    </a:lnTo>
                    <a:lnTo>
                      <a:pt x="176" y="128"/>
                    </a:lnTo>
                    <a:lnTo>
                      <a:pt x="176" y="136"/>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endParaRPr lang="it-IT">
                  <a:solidFill>
                    <a:srgbClr val="292934"/>
                  </a:solidFill>
                </a:endParaRPr>
              </a:p>
            </p:txBody>
          </p:sp>
          <p:sp>
            <p:nvSpPr>
              <p:cNvPr id="72" name="Oval 159"/>
              <p:cNvSpPr>
                <a:spLocks noChangeArrowheads="1"/>
              </p:cNvSpPr>
              <p:nvPr/>
            </p:nvSpPr>
            <p:spPr bwMode="auto">
              <a:xfrm>
                <a:off x="3664" y="1440"/>
                <a:ext cx="8" cy="8"/>
              </a:xfrm>
              <a:prstGeom prst="ellipse">
                <a:avLst/>
              </a:prstGeom>
              <a:noFill/>
              <a:ln w="50800">
                <a:solidFill>
                  <a:srgbClr val="262626"/>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endParaRPr lang="it-IT">
                  <a:solidFill>
                    <a:srgbClr val="292934"/>
                  </a:solidFill>
                </a:endParaRPr>
              </a:p>
            </p:txBody>
          </p:sp>
          <p:sp>
            <p:nvSpPr>
              <p:cNvPr id="73" name="Oval 160"/>
              <p:cNvSpPr>
                <a:spLocks noChangeArrowheads="1"/>
              </p:cNvSpPr>
              <p:nvPr/>
            </p:nvSpPr>
            <p:spPr bwMode="auto">
              <a:xfrm>
                <a:off x="3664" y="1440"/>
                <a:ext cx="0" cy="0"/>
              </a:xfrm>
              <a:prstGeom prst="ellipse">
                <a:avLst/>
              </a:prstGeom>
              <a:noFill/>
              <a:ln w="50800">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endParaRPr lang="it-IT">
                  <a:solidFill>
                    <a:srgbClr val="292934"/>
                  </a:solidFill>
                </a:endParaRPr>
              </a:p>
            </p:txBody>
          </p:sp>
          <p:sp>
            <p:nvSpPr>
              <p:cNvPr id="74" name="Oval 161"/>
              <p:cNvSpPr>
                <a:spLocks noChangeArrowheads="1"/>
              </p:cNvSpPr>
              <p:nvPr/>
            </p:nvSpPr>
            <p:spPr bwMode="auto">
              <a:xfrm>
                <a:off x="3660" y="1436"/>
                <a:ext cx="0" cy="0"/>
              </a:xfrm>
              <a:prstGeom prst="ellipse">
                <a:avLst/>
              </a:prstGeom>
              <a:noFill/>
              <a:ln w="38100">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endParaRPr lang="it-IT">
                  <a:solidFill>
                    <a:srgbClr val="292934"/>
                  </a:solidFill>
                </a:endParaRPr>
              </a:p>
            </p:txBody>
          </p:sp>
          <p:sp>
            <p:nvSpPr>
              <p:cNvPr id="75" name="Oval 162"/>
              <p:cNvSpPr>
                <a:spLocks noChangeArrowheads="1"/>
              </p:cNvSpPr>
              <p:nvPr/>
            </p:nvSpPr>
            <p:spPr bwMode="auto">
              <a:xfrm>
                <a:off x="3656" y="1432"/>
                <a:ext cx="0" cy="0"/>
              </a:xfrm>
              <a:prstGeom prst="ellipse">
                <a:avLst/>
              </a:prstGeom>
              <a:noFill/>
              <a:ln w="25400">
                <a:solidFill>
                  <a:srgbClr val="FF9999"/>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endParaRPr lang="it-IT">
                  <a:solidFill>
                    <a:srgbClr val="292934"/>
                  </a:solidFill>
                </a:endParaRPr>
              </a:p>
            </p:txBody>
          </p:sp>
          <p:sp>
            <p:nvSpPr>
              <p:cNvPr id="76" name="Oval 163"/>
              <p:cNvSpPr>
                <a:spLocks noChangeArrowheads="1"/>
              </p:cNvSpPr>
              <p:nvPr/>
            </p:nvSpPr>
            <p:spPr bwMode="auto">
              <a:xfrm>
                <a:off x="3648" y="1424"/>
                <a:ext cx="16" cy="16"/>
              </a:xfrm>
              <a:prstGeom prst="ellipse">
                <a:avLst/>
              </a:pr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77" name="Oval 164"/>
              <p:cNvSpPr>
                <a:spLocks noChangeArrowheads="1"/>
              </p:cNvSpPr>
              <p:nvPr/>
            </p:nvSpPr>
            <p:spPr bwMode="auto">
              <a:xfrm>
                <a:off x="3712" y="1560"/>
                <a:ext cx="16" cy="16"/>
              </a:xfrm>
              <a:prstGeom prst="ellipse">
                <a:avLst/>
              </a:prstGeom>
              <a:noFill/>
              <a:ln w="50800">
                <a:solidFill>
                  <a:srgbClr val="262626"/>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endParaRPr lang="it-IT">
                  <a:solidFill>
                    <a:srgbClr val="292934"/>
                  </a:solidFill>
                </a:endParaRPr>
              </a:p>
            </p:txBody>
          </p:sp>
          <p:sp>
            <p:nvSpPr>
              <p:cNvPr id="78" name="Oval 165"/>
              <p:cNvSpPr>
                <a:spLocks noChangeArrowheads="1"/>
              </p:cNvSpPr>
              <p:nvPr/>
            </p:nvSpPr>
            <p:spPr bwMode="auto">
              <a:xfrm>
                <a:off x="3712" y="1560"/>
                <a:ext cx="8" cy="8"/>
              </a:xfrm>
              <a:prstGeom prst="ellipse">
                <a:avLst/>
              </a:prstGeom>
              <a:noFill/>
              <a:ln w="50800">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endParaRPr lang="it-IT">
                  <a:solidFill>
                    <a:srgbClr val="292934"/>
                  </a:solidFill>
                </a:endParaRPr>
              </a:p>
            </p:txBody>
          </p:sp>
          <p:sp>
            <p:nvSpPr>
              <p:cNvPr id="79" name="Oval 166"/>
              <p:cNvSpPr>
                <a:spLocks noChangeArrowheads="1"/>
              </p:cNvSpPr>
              <p:nvPr/>
            </p:nvSpPr>
            <p:spPr bwMode="auto">
              <a:xfrm>
                <a:off x="3712" y="1560"/>
                <a:ext cx="0" cy="0"/>
              </a:xfrm>
              <a:prstGeom prst="ellipse">
                <a:avLst/>
              </a:prstGeom>
              <a:noFill/>
              <a:ln w="50800">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endParaRPr lang="it-IT">
                  <a:solidFill>
                    <a:srgbClr val="292934"/>
                  </a:solidFill>
                </a:endParaRPr>
              </a:p>
            </p:txBody>
          </p:sp>
          <p:sp>
            <p:nvSpPr>
              <p:cNvPr id="80" name="Oval 167"/>
              <p:cNvSpPr>
                <a:spLocks noChangeArrowheads="1"/>
              </p:cNvSpPr>
              <p:nvPr/>
            </p:nvSpPr>
            <p:spPr bwMode="auto">
              <a:xfrm>
                <a:off x="3708" y="1556"/>
                <a:ext cx="0" cy="0"/>
              </a:xfrm>
              <a:prstGeom prst="ellipse">
                <a:avLst/>
              </a:prstGeom>
              <a:noFill/>
              <a:ln w="38100">
                <a:solidFill>
                  <a:srgbClr val="FF9999"/>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endParaRPr lang="it-IT">
                  <a:solidFill>
                    <a:srgbClr val="292934"/>
                  </a:solidFill>
                </a:endParaRPr>
              </a:p>
            </p:txBody>
          </p:sp>
          <p:sp>
            <p:nvSpPr>
              <p:cNvPr id="81" name="Oval 168"/>
              <p:cNvSpPr>
                <a:spLocks noChangeArrowheads="1"/>
              </p:cNvSpPr>
              <p:nvPr/>
            </p:nvSpPr>
            <p:spPr bwMode="auto">
              <a:xfrm>
                <a:off x="3696" y="1544"/>
                <a:ext cx="24" cy="24"/>
              </a:xfrm>
              <a:prstGeom prst="ellipse">
                <a:avLst/>
              </a:pr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82" name="Oval 169"/>
              <p:cNvSpPr>
                <a:spLocks noChangeArrowheads="1"/>
              </p:cNvSpPr>
              <p:nvPr/>
            </p:nvSpPr>
            <p:spPr bwMode="auto">
              <a:xfrm>
                <a:off x="3768" y="1448"/>
                <a:ext cx="16" cy="16"/>
              </a:xfrm>
              <a:prstGeom prst="ellipse">
                <a:avLst/>
              </a:prstGeom>
              <a:noFill/>
              <a:ln w="50800">
                <a:solidFill>
                  <a:srgbClr val="262626"/>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endParaRPr lang="it-IT">
                  <a:solidFill>
                    <a:srgbClr val="292934"/>
                  </a:solidFill>
                </a:endParaRPr>
              </a:p>
            </p:txBody>
          </p:sp>
          <p:sp>
            <p:nvSpPr>
              <p:cNvPr id="83" name="Oval 170"/>
              <p:cNvSpPr>
                <a:spLocks noChangeArrowheads="1"/>
              </p:cNvSpPr>
              <p:nvPr/>
            </p:nvSpPr>
            <p:spPr bwMode="auto">
              <a:xfrm>
                <a:off x="3768" y="1448"/>
                <a:ext cx="8" cy="8"/>
              </a:xfrm>
              <a:prstGeom prst="ellipse">
                <a:avLst/>
              </a:prstGeom>
              <a:noFill/>
              <a:ln w="50800">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endParaRPr lang="it-IT">
                  <a:solidFill>
                    <a:srgbClr val="292934"/>
                  </a:solidFill>
                </a:endParaRPr>
              </a:p>
            </p:txBody>
          </p:sp>
          <p:sp>
            <p:nvSpPr>
              <p:cNvPr id="84" name="Oval 171"/>
              <p:cNvSpPr>
                <a:spLocks noChangeArrowheads="1"/>
              </p:cNvSpPr>
              <p:nvPr/>
            </p:nvSpPr>
            <p:spPr bwMode="auto">
              <a:xfrm>
                <a:off x="3768" y="1448"/>
                <a:ext cx="0" cy="0"/>
              </a:xfrm>
              <a:prstGeom prst="ellipse">
                <a:avLst/>
              </a:prstGeom>
              <a:noFill/>
              <a:ln w="50800">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endParaRPr lang="it-IT">
                  <a:solidFill>
                    <a:srgbClr val="292934"/>
                  </a:solidFill>
                </a:endParaRPr>
              </a:p>
            </p:txBody>
          </p:sp>
          <p:sp>
            <p:nvSpPr>
              <p:cNvPr id="85" name="Oval 172"/>
              <p:cNvSpPr>
                <a:spLocks noChangeArrowheads="1"/>
              </p:cNvSpPr>
              <p:nvPr/>
            </p:nvSpPr>
            <p:spPr bwMode="auto">
              <a:xfrm>
                <a:off x="3764" y="1444"/>
                <a:ext cx="0" cy="0"/>
              </a:xfrm>
              <a:prstGeom prst="ellipse">
                <a:avLst/>
              </a:prstGeom>
              <a:noFill/>
              <a:ln w="38100">
                <a:solidFill>
                  <a:srgbClr val="FF9999"/>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endParaRPr lang="it-IT">
                  <a:solidFill>
                    <a:srgbClr val="292934"/>
                  </a:solidFill>
                </a:endParaRPr>
              </a:p>
            </p:txBody>
          </p:sp>
          <p:sp>
            <p:nvSpPr>
              <p:cNvPr id="86" name="Oval 173"/>
              <p:cNvSpPr>
                <a:spLocks noChangeArrowheads="1"/>
              </p:cNvSpPr>
              <p:nvPr/>
            </p:nvSpPr>
            <p:spPr bwMode="auto">
              <a:xfrm>
                <a:off x="3752" y="1432"/>
                <a:ext cx="24" cy="24"/>
              </a:xfrm>
              <a:prstGeom prst="ellipse">
                <a:avLst/>
              </a:pr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87" name="Oval 174"/>
              <p:cNvSpPr>
                <a:spLocks noChangeArrowheads="1"/>
              </p:cNvSpPr>
              <p:nvPr/>
            </p:nvSpPr>
            <p:spPr bwMode="auto">
              <a:xfrm>
                <a:off x="3832" y="1576"/>
                <a:ext cx="8" cy="8"/>
              </a:xfrm>
              <a:prstGeom prst="ellipse">
                <a:avLst/>
              </a:prstGeom>
              <a:noFill/>
              <a:ln w="50800">
                <a:solidFill>
                  <a:srgbClr val="262626"/>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endParaRPr lang="it-IT">
                  <a:solidFill>
                    <a:srgbClr val="292934"/>
                  </a:solidFill>
                </a:endParaRPr>
              </a:p>
            </p:txBody>
          </p:sp>
          <p:sp>
            <p:nvSpPr>
              <p:cNvPr id="88" name="Oval 175"/>
              <p:cNvSpPr>
                <a:spLocks noChangeArrowheads="1"/>
              </p:cNvSpPr>
              <p:nvPr/>
            </p:nvSpPr>
            <p:spPr bwMode="auto">
              <a:xfrm>
                <a:off x="3832" y="1576"/>
                <a:ext cx="0" cy="0"/>
              </a:xfrm>
              <a:prstGeom prst="ellipse">
                <a:avLst/>
              </a:prstGeom>
              <a:noFill/>
              <a:ln w="50800">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endParaRPr lang="it-IT">
                  <a:solidFill>
                    <a:srgbClr val="292934"/>
                  </a:solidFill>
                </a:endParaRPr>
              </a:p>
            </p:txBody>
          </p:sp>
          <p:sp>
            <p:nvSpPr>
              <p:cNvPr id="89" name="Oval 176"/>
              <p:cNvSpPr>
                <a:spLocks noChangeArrowheads="1"/>
              </p:cNvSpPr>
              <p:nvPr/>
            </p:nvSpPr>
            <p:spPr bwMode="auto">
              <a:xfrm>
                <a:off x="3828" y="1572"/>
                <a:ext cx="0" cy="0"/>
              </a:xfrm>
              <a:prstGeom prst="ellipse">
                <a:avLst/>
              </a:prstGeom>
              <a:noFill/>
              <a:ln w="38100">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endParaRPr lang="it-IT">
                  <a:solidFill>
                    <a:srgbClr val="292934"/>
                  </a:solidFill>
                </a:endParaRPr>
              </a:p>
            </p:txBody>
          </p:sp>
          <p:sp>
            <p:nvSpPr>
              <p:cNvPr id="90" name="Oval 177"/>
              <p:cNvSpPr>
                <a:spLocks noChangeArrowheads="1"/>
              </p:cNvSpPr>
              <p:nvPr/>
            </p:nvSpPr>
            <p:spPr bwMode="auto">
              <a:xfrm>
                <a:off x="3824" y="1568"/>
                <a:ext cx="0" cy="0"/>
              </a:xfrm>
              <a:prstGeom prst="ellipse">
                <a:avLst/>
              </a:prstGeom>
              <a:noFill/>
              <a:ln w="25400">
                <a:solidFill>
                  <a:srgbClr val="FF9999"/>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endParaRPr lang="it-IT">
                  <a:solidFill>
                    <a:srgbClr val="292934"/>
                  </a:solidFill>
                </a:endParaRPr>
              </a:p>
            </p:txBody>
          </p:sp>
          <p:sp>
            <p:nvSpPr>
              <p:cNvPr id="91" name="Oval 178"/>
              <p:cNvSpPr>
                <a:spLocks noChangeArrowheads="1"/>
              </p:cNvSpPr>
              <p:nvPr/>
            </p:nvSpPr>
            <p:spPr bwMode="auto">
              <a:xfrm>
                <a:off x="3816" y="1560"/>
                <a:ext cx="16" cy="16"/>
              </a:xfrm>
              <a:prstGeom prst="ellipse">
                <a:avLst/>
              </a:pr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sp>
            <p:nvSpPr>
              <p:cNvPr id="92" name="Freeform 179"/>
              <p:cNvSpPr>
                <a:spLocks/>
              </p:cNvSpPr>
              <p:nvPr/>
            </p:nvSpPr>
            <p:spPr bwMode="auto">
              <a:xfrm>
                <a:off x="3120" y="1584"/>
                <a:ext cx="448" cy="552"/>
              </a:xfrm>
              <a:custGeom>
                <a:avLst/>
                <a:gdLst>
                  <a:gd name="T0" fmla="*/ 432 w 448"/>
                  <a:gd name="T1" fmla="*/ 528 h 552"/>
                  <a:gd name="T2" fmla="*/ 440 w 448"/>
                  <a:gd name="T3" fmla="*/ 504 h 552"/>
                  <a:gd name="T4" fmla="*/ 448 w 448"/>
                  <a:gd name="T5" fmla="*/ 472 h 552"/>
                  <a:gd name="T6" fmla="*/ 440 w 448"/>
                  <a:gd name="T7" fmla="*/ 424 h 552"/>
                  <a:gd name="T8" fmla="*/ 416 w 448"/>
                  <a:gd name="T9" fmla="*/ 368 h 552"/>
                  <a:gd name="T10" fmla="*/ 392 w 448"/>
                  <a:gd name="T11" fmla="*/ 304 h 552"/>
                  <a:gd name="T12" fmla="*/ 352 w 448"/>
                  <a:gd name="T13" fmla="*/ 248 h 552"/>
                  <a:gd name="T14" fmla="*/ 312 w 448"/>
                  <a:gd name="T15" fmla="*/ 184 h 552"/>
                  <a:gd name="T16" fmla="*/ 264 w 448"/>
                  <a:gd name="T17" fmla="*/ 136 h 552"/>
                  <a:gd name="T18" fmla="*/ 216 w 448"/>
                  <a:gd name="T19" fmla="*/ 88 h 552"/>
                  <a:gd name="T20" fmla="*/ 168 w 448"/>
                  <a:gd name="T21" fmla="*/ 48 h 552"/>
                  <a:gd name="T22" fmla="*/ 120 w 448"/>
                  <a:gd name="T23" fmla="*/ 24 h 552"/>
                  <a:gd name="T24" fmla="*/ 80 w 448"/>
                  <a:gd name="T25" fmla="*/ 8 h 552"/>
                  <a:gd name="T26" fmla="*/ 48 w 448"/>
                  <a:gd name="T27" fmla="*/ 0 h 552"/>
                  <a:gd name="T28" fmla="*/ 24 w 448"/>
                  <a:gd name="T29" fmla="*/ 16 h 552"/>
                  <a:gd name="T30" fmla="*/ 8 w 448"/>
                  <a:gd name="T31" fmla="*/ 32 h 552"/>
                  <a:gd name="T32" fmla="*/ 0 w 448"/>
                  <a:gd name="T33" fmla="*/ 56 h 552"/>
                  <a:gd name="T34" fmla="*/ 0 w 448"/>
                  <a:gd name="T35" fmla="*/ 96 h 552"/>
                  <a:gd name="T36" fmla="*/ 8 w 448"/>
                  <a:gd name="T37" fmla="*/ 144 h 552"/>
                  <a:gd name="T38" fmla="*/ 24 w 448"/>
                  <a:gd name="T39" fmla="*/ 192 h 552"/>
                  <a:gd name="T40" fmla="*/ 32 w 448"/>
                  <a:gd name="T41" fmla="*/ 224 h 552"/>
                  <a:gd name="T42" fmla="*/ 56 w 448"/>
                  <a:gd name="T43" fmla="*/ 264 h 552"/>
                  <a:gd name="T44" fmla="*/ 96 w 448"/>
                  <a:gd name="T45" fmla="*/ 320 h 552"/>
                  <a:gd name="T46" fmla="*/ 128 w 448"/>
                  <a:gd name="T47" fmla="*/ 376 h 552"/>
                  <a:gd name="T48" fmla="*/ 176 w 448"/>
                  <a:gd name="T49" fmla="*/ 424 h 552"/>
                  <a:gd name="T50" fmla="*/ 216 w 448"/>
                  <a:gd name="T51" fmla="*/ 464 h 552"/>
                  <a:gd name="T52" fmla="*/ 264 w 448"/>
                  <a:gd name="T53" fmla="*/ 504 h 552"/>
                  <a:gd name="T54" fmla="*/ 304 w 448"/>
                  <a:gd name="T55" fmla="*/ 528 h 552"/>
                  <a:gd name="T56" fmla="*/ 344 w 448"/>
                  <a:gd name="T57" fmla="*/ 544 h 552"/>
                  <a:gd name="T58" fmla="*/ 384 w 448"/>
                  <a:gd name="T59" fmla="*/ 552 h 552"/>
                  <a:gd name="T60" fmla="*/ 416 w 448"/>
                  <a:gd name="T61" fmla="*/ 552 h 552"/>
                  <a:gd name="T62" fmla="*/ 432 w 448"/>
                  <a:gd name="T63" fmla="*/ 528 h 5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8"/>
                  <a:gd name="T97" fmla="*/ 0 h 552"/>
                  <a:gd name="T98" fmla="*/ 448 w 448"/>
                  <a:gd name="T99" fmla="*/ 552 h 5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8" h="552">
                    <a:moveTo>
                      <a:pt x="432" y="528"/>
                    </a:moveTo>
                    <a:lnTo>
                      <a:pt x="440" y="504"/>
                    </a:lnTo>
                    <a:lnTo>
                      <a:pt x="448" y="472"/>
                    </a:lnTo>
                    <a:lnTo>
                      <a:pt x="440" y="424"/>
                    </a:lnTo>
                    <a:lnTo>
                      <a:pt x="416" y="368"/>
                    </a:lnTo>
                    <a:lnTo>
                      <a:pt x="392" y="304"/>
                    </a:lnTo>
                    <a:lnTo>
                      <a:pt x="352" y="248"/>
                    </a:lnTo>
                    <a:lnTo>
                      <a:pt x="312" y="184"/>
                    </a:lnTo>
                    <a:lnTo>
                      <a:pt x="264" y="136"/>
                    </a:lnTo>
                    <a:lnTo>
                      <a:pt x="216" y="88"/>
                    </a:lnTo>
                    <a:lnTo>
                      <a:pt x="168" y="48"/>
                    </a:lnTo>
                    <a:lnTo>
                      <a:pt x="120" y="24"/>
                    </a:lnTo>
                    <a:lnTo>
                      <a:pt x="80" y="8"/>
                    </a:lnTo>
                    <a:lnTo>
                      <a:pt x="48" y="0"/>
                    </a:lnTo>
                    <a:lnTo>
                      <a:pt x="24" y="16"/>
                    </a:lnTo>
                    <a:lnTo>
                      <a:pt x="8" y="32"/>
                    </a:lnTo>
                    <a:lnTo>
                      <a:pt x="0" y="56"/>
                    </a:lnTo>
                    <a:lnTo>
                      <a:pt x="0" y="96"/>
                    </a:lnTo>
                    <a:lnTo>
                      <a:pt x="8" y="144"/>
                    </a:lnTo>
                    <a:lnTo>
                      <a:pt x="24" y="192"/>
                    </a:lnTo>
                    <a:lnTo>
                      <a:pt x="32" y="224"/>
                    </a:lnTo>
                    <a:lnTo>
                      <a:pt x="56" y="264"/>
                    </a:lnTo>
                    <a:lnTo>
                      <a:pt x="96" y="320"/>
                    </a:lnTo>
                    <a:lnTo>
                      <a:pt x="128" y="376"/>
                    </a:lnTo>
                    <a:lnTo>
                      <a:pt x="176" y="424"/>
                    </a:lnTo>
                    <a:lnTo>
                      <a:pt x="216" y="464"/>
                    </a:lnTo>
                    <a:lnTo>
                      <a:pt x="264" y="504"/>
                    </a:lnTo>
                    <a:lnTo>
                      <a:pt x="304" y="528"/>
                    </a:lnTo>
                    <a:lnTo>
                      <a:pt x="344" y="544"/>
                    </a:lnTo>
                    <a:lnTo>
                      <a:pt x="384" y="552"/>
                    </a:lnTo>
                    <a:lnTo>
                      <a:pt x="416" y="552"/>
                    </a:lnTo>
                    <a:lnTo>
                      <a:pt x="432" y="528"/>
                    </a:lnTo>
                    <a:close/>
                  </a:path>
                </a:pathLst>
              </a:cu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it-IT">
                  <a:solidFill>
                    <a:srgbClr val="292934"/>
                  </a:solidFill>
                </a:endParaRPr>
              </a:p>
            </p:txBody>
          </p:sp>
        </p:grpSp>
        <p:sp>
          <p:nvSpPr>
            <p:cNvPr id="22" name="Rectangle 180"/>
            <p:cNvSpPr>
              <a:spLocks noChangeArrowheads="1"/>
            </p:cNvSpPr>
            <p:nvPr/>
          </p:nvSpPr>
          <p:spPr bwMode="auto">
            <a:xfrm>
              <a:off x="6095999" y="2946399"/>
              <a:ext cx="850902" cy="68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108000">
              <a:spAutoFit/>
            </a:bodyPr>
            <a:lstStyle/>
            <a:p>
              <a:pPr defTabSz="457200" eaLnBrk="0" hangingPunct="0"/>
              <a:r>
                <a:rPr lang="it-IT" dirty="0" err="1">
                  <a:solidFill>
                    <a:srgbClr val="0000FF"/>
                  </a:solidFill>
                </a:rPr>
                <a:t>T</a:t>
              </a:r>
              <a:r>
                <a:rPr lang="it-IT" baseline="-25000" dirty="0" err="1">
                  <a:solidFill>
                    <a:srgbClr val="0000FF"/>
                  </a:solidFill>
                </a:rPr>
                <a:t>start</a:t>
              </a:r>
              <a:endParaRPr lang="it-IT" dirty="0">
                <a:solidFill>
                  <a:srgbClr val="292934"/>
                </a:solidFill>
              </a:endParaRPr>
            </a:p>
          </p:txBody>
        </p:sp>
        <p:sp>
          <p:nvSpPr>
            <p:cNvPr id="23" name="Rectangle 181"/>
            <p:cNvSpPr>
              <a:spLocks noChangeArrowheads="1"/>
            </p:cNvSpPr>
            <p:nvPr/>
          </p:nvSpPr>
          <p:spPr bwMode="auto">
            <a:xfrm>
              <a:off x="1971675" y="2900363"/>
              <a:ext cx="4524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eaLnBrk="0" hangingPunct="0"/>
              <a:r>
                <a:rPr lang="it-IT">
                  <a:solidFill>
                    <a:srgbClr val="0000FF"/>
                  </a:solidFill>
                </a:rPr>
                <a:t>T</a:t>
              </a:r>
              <a:r>
                <a:rPr lang="it-IT" baseline="-25000">
                  <a:solidFill>
                    <a:srgbClr val="0000FF"/>
                  </a:solidFill>
                </a:rPr>
                <a:t>Stop</a:t>
              </a:r>
              <a:endParaRPr lang="it-IT">
                <a:solidFill>
                  <a:srgbClr val="292934"/>
                </a:solidFill>
              </a:endParaRPr>
            </a:p>
          </p:txBody>
        </p:sp>
        <p:sp>
          <p:nvSpPr>
            <p:cNvPr id="24" name="Rectangle 182"/>
            <p:cNvSpPr>
              <a:spLocks noChangeArrowheads="1"/>
            </p:cNvSpPr>
            <p:nvPr/>
          </p:nvSpPr>
          <p:spPr bwMode="auto">
            <a:xfrm>
              <a:off x="666750" y="1993900"/>
              <a:ext cx="395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eaLnBrk="0" hangingPunct="0"/>
              <a:r>
                <a:rPr lang="it-IT" sz="1400">
                  <a:solidFill>
                    <a:srgbClr val="0000FF"/>
                  </a:solidFill>
                  <a:latin typeface="New York" charset="0"/>
                </a:rPr>
                <a:t>MCP</a:t>
              </a:r>
              <a:endParaRPr lang="it-IT" sz="2400">
                <a:solidFill>
                  <a:srgbClr val="292934"/>
                </a:solidFill>
                <a:latin typeface="Times" charset="0"/>
              </a:endParaRPr>
            </a:p>
          </p:txBody>
        </p:sp>
        <p:sp>
          <p:nvSpPr>
            <p:cNvPr id="25" name="Rectangle 183"/>
            <p:cNvSpPr>
              <a:spLocks noChangeArrowheads="1"/>
            </p:cNvSpPr>
            <p:nvPr/>
          </p:nvSpPr>
          <p:spPr bwMode="auto">
            <a:xfrm>
              <a:off x="4886325" y="1993900"/>
              <a:ext cx="395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eaLnBrk="0" hangingPunct="0"/>
              <a:r>
                <a:rPr lang="it-IT" sz="1400">
                  <a:solidFill>
                    <a:srgbClr val="0000FF"/>
                  </a:solidFill>
                  <a:latin typeface="New York" charset="0"/>
                </a:rPr>
                <a:t>MCP</a:t>
              </a:r>
              <a:endParaRPr lang="it-IT" sz="2400">
                <a:solidFill>
                  <a:srgbClr val="292934"/>
                </a:solidFill>
                <a:latin typeface="Times" charset="0"/>
              </a:endParaRPr>
            </a:p>
          </p:txBody>
        </p:sp>
        <p:grpSp>
          <p:nvGrpSpPr>
            <p:cNvPr id="26" name="Group 184"/>
            <p:cNvGrpSpPr>
              <a:grpSpLocks/>
            </p:cNvGrpSpPr>
            <p:nvPr/>
          </p:nvGrpSpPr>
          <p:grpSpPr bwMode="auto">
            <a:xfrm>
              <a:off x="4279900" y="1498600"/>
              <a:ext cx="2565400" cy="190500"/>
              <a:chOff x="3180" y="1084"/>
              <a:chExt cx="1608" cy="120"/>
            </a:xfrm>
          </p:grpSpPr>
          <p:sp>
            <p:nvSpPr>
              <p:cNvPr id="31" name="Freeform 185"/>
              <p:cNvSpPr>
                <a:spLocks/>
              </p:cNvSpPr>
              <p:nvPr/>
            </p:nvSpPr>
            <p:spPr bwMode="auto">
              <a:xfrm>
                <a:off x="3180" y="1084"/>
                <a:ext cx="144" cy="112"/>
              </a:xfrm>
              <a:custGeom>
                <a:avLst/>
                <a:gdLst>
                  <a:gd name="T0" fmla="*/ 0 w 144"/>
                  <a:gd name="T1" fmla="*/ 56 h 112"/>
                  <a:gd name="T2" fmla="*/ 144 w 144"/>
                  <a:gd name="T3" fmla="*/ 0 h 112"/>
                  <a:gd name="T4" fmla="*/ 144 w 144"/>
                  <a:gd name="T5" fmla="*/ 56 h 112"/>
                  <a:gd name="T6" fmla="*/ 144 w 144"/>
                  <a:gd name="T7" fmla="*/ 112 h 112"/>
                  <a:gd name="T8" fmla="*/ 0 w 144"/>
                  <a:gd name="T9" fmla="*/ 56 h 112"/>
                  <a:gd name="T10" fmla="*/ 0 60000 65536"/>
                  <a:gd name="T11" fmla="*/ 0 60000 65536"/>
                  <a:gd name="T12" fmla="*/ 0 60000 65536"/>
                  <a:gd name="T13" fmla="*/ 0 60000 65536"/>
                  <a:gd name="T14" fmla="*/ 0 60000 65536"/>
                  <a:gd name="T15" fmla="*/ 0 w 144"/>
                  <a:gd name="T16" fmla="*/ 0 h 112"/>
                  <a:gd name="T17" fmla="*/ 144 w 144"/>
                  <a:gd name="T18" fmla="*/ 112 h 112"/>
                </a:gdLst>
                <a:ahLst/>
                <a:cxnLst>
                  <a:cxn ang="T10">
                    <a:pos x="T0" y="T1"/>
                  </a:cxn>
                  <a:cxn ang="T11">
                    <a:pos x="T2" y="T3"/>
                  </a:cxn>
                  <a:cxn ang="T12">
                    <a:pos x="T4" y="T5"/>
                  </a:cxn>
                  <a:cxn ang="T13">
                    <a:pos x="T6" y="T7"/>
                  </a:cxn>
                  <a:cxn ang="T14">
                    <a:pos x="T8" y="T9"/>
                  </a:cxn>
                </a:cxnLst>
                <a:rect l="T15" t="T16" r="T17" b="T18"/>
                <a:pathLst>
                  <a:path w="144" h="112">
                    <a:moveTo>
                      <a:pt x="0" y="56"/>
                    </a:moveTo>
                    <a:lnTo>
                      <a:pt x="144" y="0"/>
                    </a:lnTo>
                    <a:lnTo>
                      <a:pt x="144" y="56"/>
                    </a:lnTo>
                    <a:lnTo>
                      <a:pt x="144" y="112"/>
                    </a:lnTo>
                    <a:lnTo>
                      <a:pt x="0" y="56"/>
                    </a:lnTo>
                    <a:close/>
                  </a:path>
                </a:pathLst>
              </a:custGeom>
              <a:solidFill>
                <a:srgbClr val="FF0000"/>
              </a:solidFill>
              <a:ln w="12700">
                <a:solidFill>
                  <a:srgbClr val="FF0000"/>
                </a:solidFill>
                <a:round/>
                <a:headEnd/>
                <a:tailEnd/>
              </a:ln>
            </p:spPr>
            <p:txBody>
              <a:bodyPr/>
              <a:lstStyle/>
              <a:p>
                <a:pPr defTabSz="457200"/>
                <a:endParaRPr lang="it-IT">
                  <a:solidFill>
                    <a:srgbClr val="292934"/>
                  </a:solidFill>
                </a:endParaRPr>
              </a:p>
            </p:txBody>
          </p:sp>
          <p:sp>
            <p:nvSpPr>
              <p:cNvPr id="32" name="Freeform 186"/>
              <p:cNvSpPr>
                <a:spLocks/>
              </p:cNvSpPr>
              <p:nvPr/>
            </p:nvSpPr>
            <p:spPr bwMode="auto">
              <a:xfrm>
                <a:off x="3188" y="1092"/>
                <a:ext cx="144" cy="112"/>
              </a:xfrm>
              <a:custGeom>
                <a:avLst/>
                <a:gdLst>
                  <a:gd name="T0" fmla="*/ 0 w 144"/>
                  <a:gd name="T1" fmla="*/ 56 h 112"/>
                  <a:gd name="T2" fmla="*/ 144 w 144"/>
                  <a:gd name="T3" fmla="*/ 0 h 112"/>
                  <a:gd name="T4" fmla="*/ 144 w 144"/>
                  <a:gd name="T5" fmla="*/ 56 h 112"/>
                  <a:gd name="T6" fmla="*/ 144 w 144"/>
                  <a:gd name="T7" fmla="*/ 112 h 112"/>
                  <a:gd name="T8" fmla="*/ 0 w 144"/>
                  <a:gd name="T9" fmla="*/ 56 h 112"/>
                  <a:gd name="T10" fmla="*/ 0 60000 65536"/>
                  <a:gd name="T11" fmla="*/ 0 60000 65536"/>
                  <a:gd name="T12" fmla="*/ 0 60000 65536"/>
                  <a:gd name="T13" fmla="*/ 0 60000 65536"/>
                  <a:gd name="T14" fmla="*/ 0 60000 65536"/>
                  <a:gd name="T15" fmla="*/ 0 w 144"/>
                  <a:gd name="T16" fmla="*/ 0 h 112"/>
                  <a:gd name="T17" fmla="*/ 144 w 144"/>
                  <a:gd name="T18" fmla="*/ 112 h 112"/>
                </a:gdLst>
                <a:ahLst/>
                <a:cxnLst>
                  <a:cxn ang="T10">
                    <a:pos x="T0" y="T1"/>
                  </a:cxn>
                  <a:cxn ang="T11">
                    <a:pos x="T2" y="T3"/>
                  </a:cxn>
                  <a:cxn ang="T12">
                    <a:pos x="T4" y="T5"/>
                  </a:cxn>
                  <a:cxn ang="T13">
                    <a:pos x="T6" y="T7"/>
                  </a:cxn>
                  <a:cxn ang="T14">
                    <a:pos x="T8" y="T9"/>
                  </a:cxn>
                </a:cxnLst>
                <a:rect l="T15" t="T16" r="T17" b="T18"/>
                <a:pathLst>
                  <a:path w="144" h="112">
                    <a:moveTo>
                      <a:pt x="0" y="56"/>
                    </a:moveTo>
                    <a:lnTo>
                      <a:pt x="144" y="0"/>
                    </a:lnTo>
                    <a:lnTo>
                      <a:pt x="144" y="56"/>
                    </a:lnTo>
                    <a:lnTo>
                      <a:pt x="144" y="112"/>
                    </a:lnTo>
                    <a:lnTo>
                      <a:pt x="0" y="56"/>
                    </a:lnTo>
                    <a:close/>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endParaRPr lang="it-IT">
                  <a:solidFill>
                    <a:srgbClr val="292934"/>
                  </a:solidFill>
                </a:endParaRPr>
              </a:p>
            </p:txBody>
          </p:sp>
          <p:sp>
            <p:nvSpPr>
              <p:cNvPr id="33" name="Line 187"/>
              <p:cNvSpPr>
                <a:spLocks noChangeShapeType="1"/>
              </p:cNvSpPr>
              <p:nvPr/>
            </p:nvSpPr>
            <p:spPr bwMode="auto">
              <a:xfrm>
                <a:off x="3324" y="1140"/>
                <a:ext cx="1464" cy="1"/>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grpSp>
        <p:grpSp>
          <p:nvGrpSpPr>
            <p:cNvPr id="27" name="Group 189"/>
            <p:cNvGrpSpPr>
              <a:grpSpLocks/>
            </p:cNvGrpSpPr>
            <p:nvPr/>
          </p:nvGrpSpPr>
          <p:grpSpPr bwMode="auto">
            <a:xfrm>
              <a:off x="742950" y="1498600"/>
              <a:ext cx="1987550" cy="190500"/>
              <a:chOff x="3180" y="1084"/>
              <a:chExt cx="1608" cy="120"/>
            </a:xfrm>
          </p:grpSpPr>
          <p:sp>
            <p:nvSpPr>
              <p:cNvPr id="28" name="Freeform 190"/>
              <p:cNvSpPr>
                <a:spLocks/>
              </p:cNvSpPr>
              <p:nvPr/>
            </p:nvSpPr>
            <p:spPr bwMode="auto">
              <a:xfrm>
                <a:off x="3180" y="1084"/>
                <a:ext cx="144" cy="112"/>
              </a:xfrm>
              <a:custGeom>
                <a:avLst/>
                <a:gdLst>
                  <a:gd name="T0" fmla="*/ 0 w 144"/>
                  <a:gd name="T1" fmla="*/ 56 h 112"/>
                  <a:gd name="T2" fmla="*/ 144 w 144"/>
                  <a:gd name="T3" fmla="*/ 0 h 112"/>
                  <a:gd name="T4" fmla="*/ 144 w 144"/>
                  <a:gd name="T5" fmla="*/ 56 h 112"/>
                  <a:gd name="T6" fmla="*/ 144 w 144"/>
                  <a:gd name="T7" fmla="*/ 112 h 112"/>
                  <a:gd name="T8" fmla="*/ 0 w 144"/>
                  <a:gd name="T9" fmla="*/ 56 h 112"/>
                  <a:gd name="T10" fmla="*/ 0 60000 65536"/>
                  <a:gd name="T11" fmla="*/ 0 60000 65536"/>
                  <a:gd name="T12" fmla="*/ 0 60000 65536"/>
                  <a:gd name="T13" fmla="*/ 0 60000 65536"/>
                  <a:gd name="T14" fmla="*/ 0 60000 65536"/>
                  <a:gd name="T15" fmla="*/ 0 w 144"/>
                  <a:gd name="T16" fmla="*/ 0 h 112"/>
                  <a:gd name="T17" fmla="*/ 144 w 144"/>
                  <a:gd name="T18" fmla="*/ 112 h 112"/>
                </a:gdLst>
                <a:ahLst/>
                <a:cxnLst>
                  <a:cxn ang="T10">
                    <a:pos x="T0" y="T1"/>
                  </a:cxn>
                  <a:cxn ang="T11">
                    <a:pos x="T2" y="T3"/>
                  </a:cxn>
                  <a:cxn ang="T12">
                    <a:pos x="T4" y="T5"/>
                  </a:cxn>
                  <a:cxn ang="T13">
                    <a:pos x="T6" y="T7"/>
                  </a:cxn>
                  <a:cxn ang="T14">
                    <a:pos x="T8" y="T9"/>
                  </a:cxn>
                </a:cxnLst>
                <a:rect l="T15" t="T16" r="T17" b="T18"/>
                <a:pathLst>
                  <a:path w="144" h="112">
                    <a:moveTo>
                      <a:pt x="0" y="56"/>
                    </a:moveTo>
                    <a:lnTo>
                      <a:pt x="144" y="0"/>
                    </a:lnTo>
                    <a:lnTo>
                      <a:pt x="144" y="56"/>
                    </a:lnTo>
                    <a:lnTo>
                      <a:pt x="144" y="112"/>
                    </a:lnTo>
                    <a:lnTo>
                      <a:pt x="0" y="56"/>
                    </a:lnTo>
                    <a:close/>
                  </a:path>
                </a:pathLst>
              </a:custGeom>
              <a:solidFill>
                <a:srgbClr val="FF0000"/>
              </a:solidFill>
              <a:ln w="12700">
                <a:solidFill>
                  <a:srgbClr val="FF0000"/>
                </a:solidFill>
                <a:round/>
                <a:headEnd/>
                <a:tailEnd/>
              </a:ln>
            </p:spPr>
            <p:txBody>
              <a:bodyPr/>
              <a:lstStyle/>
              <a:p>
                <a:pPr defTabSz="457200"/>
                <a:endParaRPr lang="it-IT">
                  <a:solidFill>
                    <a:srgbClr val="292934"/>
                  </a:solidFill>
                </a:endParaRPr>
              </a:p>
            </p:txBody>
          </p:sp>
          <p:sp>
            <p:nvSpPr>
              <p:cNvPr id="29" name="Freeform 191"/>
              <p:cNvSpPr>
                <a:spLocks/>
              </p:cNvSpPr>
              <p:nvPr/>
            </p:nvSpPr>
            <p:spPr bwMode="auto">
              <a:xfrm>
                <a:off x="3188" y="1092"/>
                <a:ext cx="144" cy="112"/>
              </a:xfrm>
              <a:custGeom>
                <a:avLst/>
                <a:gdLst>
                  <a:gd name="T0" fmla="*/ 0 w 144"/>
                  <a:gd name="T1" fmla="*/ 56 h 112"/>
                  <a:gd name="T2" fmla="*/ 144 w 144"/>
                  <a:gd name="T3" fmla="*/ 0 h 112"/>
                  <a:gd name="T4" fmla="*/ 144 w 144"/>
                  <a:gd name="T5" fmla="*/ 56 h 112"/>
                  <a:gd name="T6" fmla="*/ 144 w 144"/>
                  <a:gd name="T7" fmla="*/ 112 h 112"/>
                  <a:gd name="T8" fmla="*/ 0 w 144"/>
                  <a:gd name="T9" fmla="*/ 56 h 112"/>
                  <a:gd name="T10" fmla="*/ 0 60000 65536"/>
                  <a:gd name="T11" fmla="*/ 0 60000 65536"/>
                  <a:gd name="T12" fmla="*/ 0 60000 65536"/>
                  <a:gd name="T13" fmla="*/ 0 60000 65536"/>
                  <a:gd name="T14" fmla="*/ 0 60000 65536"/>
                  <a:gd name="T15" fmla="*/ 0 w 144"/>
                  <a:gd name="T16" fmla="*/ 0 h 112"/>
                  <a:gd name="T17" fmla="*/ 144 w 144"/>
                  <a:gd name="T18" fmla="*/ 112 h 112"/>
                </a:gdLst>
                <a:ahLst/>
                <a:cxnLst>
                  <a:cxn ang="T10">
                    <a:pos x="T0" y="T1"/>
                  </a:cxn>
                  <a:cxn ang="T11">
                    <a:pos x="T2" y="T3"/>
                  </a:cxn>
                  <a:cxn ang="T12">
                    <a:pos x="T4" y="T5"/>
                  </a:cxn>
                  <a:cxn ang="T13">
                    <a:pos x="T6" y="T7"/>
                  </a:cxn>
                  <a:cxn ang="T14">
                    <a:pos x="T8" y="T9"/>
                  </a:cxn>
                </a:cxnLst>
                <a:rect l="T15" t="T16" r="T17" b="T18"/>
                <a:pathLst>
                  <a:path w="144" h="112">
                    <a:moveTo>
                      <a:pt x="0" y="56"/>
                    </a:moveTo>
                    <a:lnTo>
                      <a:pt x="144" y="0"/>
                    </a:lnTo>
                    <a:lnTo>
                      <a:pt x="144" y="56"/>
                    </a:lnTo>
                    <a:lnTo>
                      <a:pt x="144" y="112"/>
                    </a:lnTo>
                    <a:lnTo>
                      <a:pt x="0" y="56"/>
                    </a:lnTo>
                    <a:close/>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endParaRPr lang="it-IT">
                  <a:solidFill>
                    <a:srgbClr val="292934"/>
                  </a:solidFill>
                </a:endParaRPr>
              </a:p>
            </p:txBody>
          </p:sp>
          <p:sp>
            <p:nvSpPr>
              <p:cNvPr id="30" name="Line 192"/>
              <p:cNvSpPr>
                <a:spLocks noChangeShapeType="1"/>
              </p:cNvSpPr>
              <p:nvPr/>
            </p:nvSpPr>
            <p:spPr bwMode="auto">
              <a:xfrm>
                <a:off x="3324" y="1140"/>
                <a:ext cx="1464" cy="1"/>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grpSp>
      </p:grpSp>
      <p:sp>
        <p:nvSpPr>
          <p:cNvPr id="193" name="CasellaDiTesto 192"/>
          <p:cNvSpPr txBox="1"/>
          <p:nvPr/>
        </p:nvSpPr>
        <p:spPr>
          <a:xfrm>
            <a:off x="4805656" y="2393047"/>
            <a:ext cx="3741409" cy="369332"/>
          </a:xfrm>
          <a:prstGeom prst="rect">
            <a:avLst/>
          </a:prstGeom>
          <a:noFill/>
        </p:spPr>
        <p:txBody>
          <a:bodyPr wrap="none" rtlCol="0">
            <a:spAutoFit/>
          </a:bodyPr>
          <a:lstStyle/>
          <a:p>
            <a:pPr defTabSz="457200"/>
            <a:r>
              <a:rPr lang="en-GB" dirty="0">
                <a:solidFill>
                  <a:srgbClr val="292934"/>
                </a:solidFill>
              </a:rPr>
              <a:t>Ions tagging by TOF measurement</a:t>
            </a:r>
          </a:p>
        </p:txBody>
      </p:sp>
      <p:sp>
        <p:nvSpPr>
          <p:cNvPr id="194" name="Rectangle 5"/>
          <p:cNvSpPr>
            <a:spLocks noChangeArrowheads="1"/>
          </p:cNvSpPr>
          <p:nvPr/>
        </p:nvSpPr>
        <p:spPr bwMode="auto">
          <a:xfrm>
            <a:off x="6990876" y="5137892"/>
            <a:ext cx="2006600" cy="673100"/>
          </a:xfrm>
          <a:prstGeom prst="rect">
            <a:avLst/>
          </a:prstGeom>
          <a:solidFill>
            <a:srgbClr val="FFFFCC"/>
          </a:solidFill>
          <a:ln w="38100">
            <a:solidFill>
              <a:schemeClr val="accent2"/>
            </a:solidFill>
            <a:miter lim="800000"/>
            <a:headEnd/>
            <a:tailEnd/>
          </a:ln>
        </p:spPr>
        <p:txBody>
          <a:bodyPr wrap="none" anchor="ctr"/>
          <a:lstStyle/>
          <a:p>
            <a:pPr defTabSz="457200"/>
            <a:endParaRPr lang="it-IT">
              <a:solidFill>
                <a:srgbClr val="292934"/>
              </a:solidFill>
            </a:endParaRPr>
          </a:p>
        </p:txBody>
      </p:sp>
      <p:graphicFrame>
        <p:nvGraphicFramePr>
          <p:cNvPr id="196" name="Object 194"/>
          <p:cNvGraphicFramePr>
            <a:graphicFrameLocks noGrp="1" noChangeAspect="1"/>
          </p:cNvGraphicFramePr>
          <p:nvPr>
            <p:ph/>
            <p:extLst>
              <p:ext uri="{D42A27DB-BD31-4B8C-83A1-F6EECF244321}">
                <p14:modId xmlns:p14="http://schemas.microsoft.com/office/powerpoint/2010/main" val="2802526809"/>
              </p:ext>
            </p:extLst>
          </p:nvPr>
        </p:nvGraphicFramePr>
        <p:xfrm>
          <a:off x="7207850" y="5281555"/>
          <a:ext cx="1593850" cy="403225"/>
        </p:xfrm>
        <a:graphic>
          <a:graphicData uri="http://schemas.openxmlformats.org/presentationml/2006/ole">
            <mc:AlternateContent xmlns:mc="http://schemas.openxmlformats.org/markup-compatibility/2006">
              <mc:Choice xmlns:v="urn:schemas-microsoft-com:vml" Requires="v">
                <p:oleObj spid="_x0000_s5129" name="Equation" r:id="rId4" imgW="1104900" imgH="279400" progId="Equation.3">
                  <p:embed/>
                </p:oleObj>
              </mc:Choice>
              <mc:Fallback>
                <p:oleObj name="Equation" r:id="rId4" imgW="1104900" imgH="279400" progId="Equation.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7850" y="5281555"/>
                        <a:ext cx="1593850"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255" name="Gruppo 254"/>
          <p:cNvGrpSpPr/>
          <p:nvPr/>
        </p:nvGrpSpPr>
        <p:grpSpPr>
          <a:xfrm>
            <a:off x="3535165" y="4264680"/>
            <a:ext cx="3208334" cy="2592868"/>
            <a:chOff x="3535165" y="4264680"/>
            <a:chExt cx="3208334" cy="2592868"/>
          </a:xfrm>
        </p:grpSpPr>
        <p:grpSp>
          <p:nvGrpSpPr>
            <p:cNvPr id="214" name="Gruppo 213"/>
            <p:cNvGrpSpPr/>
            <p:nvPr/>
          </p:nvGrpSpPr>
          <p:grpSpPr>
            <a:xfrm>
              <a:off x="3535165" y="4264680"/>
              <a:ext cx="3208334" cy="2592868"/>
              <a:chOff x="511175" y="3279775"/>
              <a:chExt cx="5551488" cy="3328988"/>
            </a:xfrm>
          </p:grpSpPr>
          <p:grpSp>
            <p:nvGrpSpPr>
              <p:cNvPr id="201" name="Group 2"/>
              <p:cNvGrpSpPr>
                <a:grpSpLocks/>
              </p:cNvGrpSpPr>
              <p:nvPr/>
            </p:nvGrpSpPr>
            <p:grpSpPr bwMode="auto">
              <a:xfrm>
                <a:off x="511175" y="3279775"/>
                <a:ext cx="5551488" cy="3328988"/>
                <a:chOff x="322" y="2090"/>
                <a:chExt cx="3497" cy="2097"/>
              </a:xfrm>
            </p:grpSpPr>
            <p:pic>
              <p:nvPicPr>
                <p:cNvPr id="202" name="Picture 3" descr="li8_peak"/>
                <p:cNvPicPr>
                  <a:picLocks noChangeAspect="1" noChangeArrowheads="1"/>
                </p:cNvPicPr>
                <p:nvPr/>
              </p:nvPicPr>
              <p:blipFill>
                <a:blip r:embed="rId6" cstate="print">
                  <a:extLst>
                    <a:ext uri="{28A0092B-C50C-407E-A947-70E740481C1C}">
                      <a14:useLocalDpi xmlns:a14="http://schemas.microsoft.com/office/drawing/2010/main" val="0"/>
                    </a:ext>
                  </a:extLst>
                </a:blip>
                <a:srcRect t="23564" b="16832"/>
                <a:stretch>
                  <a:fillRect/>
                </a:stretch>
              </p:blipFill>
              <p:spPr bwMode="auto">
                <a:xfrm>
                  <a:off x="322" y="2090"/>
                  <a:ext cx="3497" cy="2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 name="Text Box 4"/>
                <p:cNvSpPr txBox="1">
                  <a:spLocks noChangeAspect="1" noChangeArrowheads="1"/>
                </p:cNvSpPr>
                <p:nvPr/>
              </p:nvSpPr>
              <p:spPr bwMode="auto">
                <a:xfrm>
                  <a:off x="1701" y="4009"/>
                  <a:ext cx="882" cy="1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it-IT" sz="1000" b="1">
                      <a:solidFill>
                        <a:srgbClr val="AD8F67"/>
                      </a:solidFill>
                      <a:latin typeface="Times New Roman" charset="0"/>
                    </a:rPr>
                    <a:t>TOF - 50 psec/channel</a:t>
                  </a:r>
                  <a:endParaRPr lang="en-GB" sz="1000" b="1">
                    <a:solidFill>
                      <a:srgbClr val="AD8F67"/>
                    </a:solidFill>
                    <a:latin typeface="Times New Roman" charset="0"/>
                  </a:endParaRPr>
                </a:p>
              </p:txBody>
            </p:sp>
          </p:grpSp>
          <p:grpSp>
            <p:nvGrpSpPr>
              <p:cNvPr id="204" name="Group 6"/>
              <p:cNvGrpSpPr>
                <a:grpSpLocks/>
              </p:cNvGrpSpPr>
              <p:nvPr/>
            </p:nvGrpSpPr>
            <p:grpSpPr bwMode="auto">
              <a:xfrm>
                <a:off x="781050" y="3297238"/>
                <a:ext cx="4070350" cy="1447800"/>
                <a:chOff x="492" y="2077"/>
                <a:chExt cx="2564" cy="912"/>
              </a:xfrm>
            </p:grpSpPr>
            <p:sp>
              <p:nvSpPr>
                <p:cNvPr id="205" name="Line 7"/>
                <p:cNvSpPr>
                  <a:spLocks noChangeAspect="1" noChangeShapeType="1"/>
                </p:cNvSpPr>
                <p:nvPr/>
              </p:nvSpPr>
              <p:spPr bwMode="auto">
                <a:xfrm flipV="1">
                  <a:off x="917" y="2875"/>
                  <a:ext cx="319" cy="114"/>
                </a:xfrm>
                <a:prstGeom prst="line">
                  <a:avLst/>
                </a:prstGeom>
                <a:noFill/>
                <a:ln w="25400">
                  <a:solidFill>
                    <a:schemeClr val="accent2"/>
                  </a:solidFill>
                  <a:round/>
                  <a:headEnd type="triangle" w="sm" len="sm"/>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sp>
              <p:nvSpPr>
                <p:cNvPr id="206" name="Line 8"/>
                <p:cNvSpPr>
                  <a:spLocks noChangeAspect="1" noChangeShapeType="1"/>
                </p:cNvSpPr>
                <p:nvPr/>
              </p:nvSpPr>
              <p:spPr bwMode="auto">
                <a:xfrm flipV="1">
                  <a:off x="492" y="2209"/>
                  <a:ext cx="374" cy="114"/>
                </a:xfrm>
                <a:prstGeom prst="line">
                  <a:avLst/>
                </a:prstGeom>
                <a:noFill/>
                <a:ln w="25400">
                  <a:solidFill>
                    <a:schemeClr val="accent2"/>
                  </a:solidFill>
                  <a:round/>
                  <a:headEnd type="triangle" w="sm" len="sm"/>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grpSp>
              <p:nvGrpSpPr>
                <p:cNvPr id="207" name="Group 9"/>
                <p:cNvGrpSpPr>
                  <a:grpSpLocks/>
                </p:cNvGrpSpPr>
                <p:nvPr/>
              </p:nvGrpSpPr>
              <p:grpSpPr bwMode="auto">
                <a:xfrm>
                  <a:off x="799" y="2077"/>
                  <a:ext cx="2257" cy="859"/>
                  <a:chOff x="799" y="2077"/>
                  <a:chExt cx="2257" cy="859"/>
                </a:xfrm>
              </p:grpSpPr>
              <p:sp>
                <p:nvSpPr>
                  <p:cNvPr id="208" name="Text Box 10"/>
                  <p:cNvSpPr txBox="1">
                    <a:spLocks noChangeAspect="1" noChangeArrowheads="1"/>
                  </p:cNvSpPr>
                  <p:nvPr/>
                </p:nvSpPr>
                <p:spPr bwMode="auto">
                  <a:xfrm>
                    <a:off x="1208" y="2744"/>
                    <a:ext cx="44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it-IT" sz="1400" b="1" baseline="30000">
                        <a:solidFill>
                          <a:srgbClr val="AD8F67"/>
                        </a:solidFill>
                      </a:rPr>
                      <a:t>7</a:t>
                    </a:r>
                    <a:r>
                      <a:rPr lang="it-IT" sz="1400" b="1">
                        <a:solidFill>
                          <a:srgbClr val="AD8F67"/>
                        </a:solidFill>
                      </a:rPr>
                      <a:t>Li tail</a:t>
                    </a:r>
                    <a:endParaRPr lang="en-GB" sz="1400" b="1">
                      <a:solidFill>
                        <a:srgbClr val="AD8F67"/>
                      </a:solidFill>
                    </a:endParaRPr>
                  </a:p>
                </p:txBody>
              </p:sp>
              <p:sp>
                <p:nvSpPr>
                  <p:cNvPr id="209" name="Text Box 11"/>
                  <p:cNvSpPr txBox="1">
                    <a:spLocks noChangeAspect="1" noChangeArrowheads="1"/>
                  </p:cNvSpPr>
                  <p:nvPr/>
                </p:nvSpPr>
                <p:spPr bwMode="auto">
                  <a:xfrm>
                    <a:off x="799" y="2077"/>
                    <a:ext cx="116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it-IT" sz="1200" b="1" baseline="30000">
                        <a:solidFill>
                          <a:srgbClr val="AD8F67"/>
                        </a:solidFill>
                        <a:latin typeface="Times New Roman" charset="0"/>
                      </a:rPr>
                      <a:t>7</a:t>
                    </a:r>
                    <a:r>
                      <a:rPr lang="it-IT" sz="1200" b="1">
                        <a:solidFill>
                          <a:srgbClr val="AD8F67"/>
                        </a:solidFill>
                        <a:latin typeface="Times New Roman" charset="0"/>
                      </a:rPr>
                      <a:t>Li peak @ channel 1926</a:t>
                    </a:r>
                    <a:r>
                      <a:rPr lang="it-IT" sz="1400" b="1">
                        <a:solidFill>
                          <a:srgbClr val="AD8F67"/>
                        </a:solidFill>
                        <a:latin typeface="Times New Roman" charset="0"/>
                      </a:rPr>
                      <a:t> </a:t>
                    </a:r>
                    <a:endParaRPr lang="en-GB" sz="1400" b="1">
                      <a:solidFill>
                        <a:srgbClr val="AD8F67"/>
                      </a:solidFill>
                      <a:latin typeface="Times New Roman" charset="0"/>
                    </a:endParaRPr>
                  </a:p>
                </p:txBody>
              </p:sp>
              <p:grpSp>
                <p:nvGrpSpPr>
                  <p:cNvPr id="210" name="Group 12"/>
                  <p:cNvGrpSpPr>
                    <a:grpSpLocks/>
                  </p:cNvGrpSpPr>
                  <p:nvPr/>
                </p:nvGrpSpPr>
                <p:grpSpPr bwMode="auto">
                  <a:xfrm>
                    <a:off x="2221" y="2313"/>
                    <a:ext cx="835" cy="562"/>
                    <a:chOff x="2221" y="2313"/>
                    <a:chExt cx="835" cy="562"/>
                  </a:xfrm>
                </p:grpSpPr>
                <p:sp>
                  <p:nvSpPr>
                    <p:cNvPr id="211" name="Text Box 13"/>
                    <p:cNvSpPr txBox="1">
                      <a:spLocks noChangeAspect="1" noChangeArrowheads="1"/>
                    </p:cNvSpPr>
                    <p:nvPr/>
                  </p:nvSpPr>
                  <p:spPr bwMode="auto">
                    <a:xfrm>
                      <a:off x="2221" y="2313"/>
                      <a:ext cx="835"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it-IT" sz="1400" b="1" baseline="30000">
                          <a:solidFill>
                            <a:srgbClr val="FF0000"/>
                          </a:solidFill>
                        </a:rPr>
                        <a:t>8</a:t>
                      </a:r>
                      <a:r>
                        <a:rPr lang="it-IT" sz="1400" b="1">
                          <a:solidFill>
                            <a:srgbClr val="FF0000"/>
                          </a:solidFill>
                        </a:rPr>
                        <a:t>Li peak</a:t>
                      </a:r>
                    </a:p>
                    <a:p>
                      <a:pPr algn="ctr" defTabSz="457200" eaLnBrk="1" hangingPunct="1"/>
                      <a:r>
                        <a:rPr lang="it-IT" sz="1400" b="1">
                          <a:solidFill>
                            <a:srgbClr val="FF0000"/>
                          </a:solidFill>
                        </a:rPr>
                        <a:t>Channel 2567</a:t>
                      </a:r>
                      <a:endParaRPr lang="en-GB" sz="1400" b="1">
                        <a:solidFill>
                          <a:srgbClr val="FF0000"/>
                        </a:solidFill>
                      </a:endParaRPr>
                    </a:p>
                  </p:txBody>
                </p:sp>
                <p:sp>
                  <p:nvSpPr>
                    <p:cNvPr id="212" name="Line 14"/>
                    <p:cNvSpPr>
                      <a:spLocks noChangeAspect="1" noChangeShapeType="1"/>
                    </p:cNvSpPr>
                    <p:nvPr/>
                  </p:nvSpPr>
                  <p:spPr bwMode="auto">
                    <a:xfrm>
                      <a:off x="2626" y="2633"/>
                      <a:ext cx="0" cy="242"/>
                    </a:xfrm>
                    <a:prstGeom prst="line">
                      <a:avLst/>
                    </a:prstGeom>
                    <a:noFill/>
                    <a:ln w="25400">
                      <a:solidFill>
                        <a:srgbClr val="FF0000"/>
                      </a:solidFill>
                      <a:round/>
                      <a:headEnd/>
                      <a:tailEnd type="triangle" w="sm" len="sm"/>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grpSp>
            </p:grpSp>
          </p:grpSp>
          <p:sp>
            <p:nvSpPr>
              <p:cNvPr id="213" name="Text Box 16"/>
              <p:cNvSpPr txBox="1">
                <a:spLocks noChangeArrowheads="1"/>
              </p:cNvSpPr>
              <p:nvPr/>
            </p:nvSpPr>
            <p:spPr bwMode="auto">
              <a:xfrm>
                <a:off x="4732338" y="4492624"/>
                <a:ext cx="976311" cy="488499"/>
              </a:xfrm>
              <a:prstGeom prst="rect">
                <a:avLst/>
              </a:prstGeom>
              <a:solidFill>
                <a:srgbClr val="FFFF9D"/>
              </a:solidFill>
              <a:ln w="38100">
                <a:solidFill>
                  <a:schemeClr val="tx1"/>
                </a:solidFill>
                <a:miter lim="800000"/>
                <a:headEnd/>
                <a:tailEnd/>
              </a:ln>
            </p:spPr>
            <p:txBody>
              <a:bodyPr lIns="0" tIns="36000" rIns="0" bIns="3600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it-IT" sz="1000" dirty="0" err="1">
                    <a:solidFill>
                      <a:srgbClr val="000099"/>
                    </a:solidFill>
                  </a:rPr>
                  <a:t>Selected</a:t>
                </a:r>
                <a:r>
                  <a:rPr lang="it-IT" sz="1000" dirty="0">
                    <a:solidFill>
                      <a:srgbClr val="000099"/>
                    </a:solidFill>
                  </a:rPr>
                  <a:t> </a:t>
                </a:r>
                <a:r>
                  <a:rPr lang="it-IT" sz="1000" dirty="0" err="1">
                    <a:solidFill>
                      <a:srgbClr val="000099"/>
                    </a:solidFill>
                  </a:rPr>
                  <a:t>events</a:t>
                </a:r>
                <a:endParaRPr lang="it-IT" sz="1000" dirty="0">
                  <a:solidFill>
                    <a:srgbClr val="000099"/>
                  </a:solidFill>
                </a:endParaRPr>
              </a:p>
            </p:txBody>
          </p:sp>
        </p:grpSp>
        <p:sp>
          <p:nvSpPr>
            <p:cNvPr id="215" name="Rettangolo 214"/>
            <p:cNvSpPr/>
            <p:nvPr/>
          </p:nvSpPr>
          <p:spPr>
            <a:xfrm>
              <a:off x="5347224" y="5150615"/>
              <a:ext cx="628716" cy="1355902"/>
            </a:xfrm>
            <a:prstGeom prst="rect">
              <a:avLst/>
            </a:prstGeom>
            <a:gradFill flip="none" rotWithShape="1">
              <a:gsLst>
                <a:gs pos="0">
                  <a:schemeClr val="accent1">
                    <a:shade val="70000"/>
                    <a:satMod val="150000"/>
                    <a:alpha val="30000"/>
                  </a:schemeClr>
                </a:gs>
                <a:gs pos="34000">
                  <a:schemeClr val="accent1">
                    <a:shade val="70000"/>
                    <a:satMod val="140000"/>
                    <a:alpha val="30000"/>
                  </a:schemeClr>
                </a:gs>
                <a:gs pos="70000">
                  <a:schemeClr val="accent1">
                    <a:tint val="100000"/>
                    <a:shade val="90000"/>
                    <a:satMod val="140000"/>
                    <a:alpha val="30000"/>
                  </a:schemeClr>
                </a:gs>
                <a:gs pos="100000">
                  <a:schemeClr val="accent1">
                    <a:tint val="100000"/>
                    <a:shade val="100000"/>
                    <a:satMod val="100000"/>
                    <a:alpha val="3000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it-IT">
                <a:solidFill>
                  <a:srgbClr val="FFFFFF"/>
                </a:solidFill>
              </a:endParaRPr>
            </a:p>
          </p:txBody>
        </p:sp>
      </p:grpSp>
      <p:sp>
        <p:nvSpPr>
          <p:cNvPr id="195" name="Rectangle 188"/>
          <p:cNvSpPr>
            <a:spLocks noChangeArrowheads="1"/>
          </p:cNvSpPr>
          <p:nvPr/>
        </p:nvSpPr>
        <p:spPr bwMode="auto">
          <a:xfrm>
            <a:off x="5691565" y="4351548"/>
            <a:ext cx="328930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571500" indent="-381000" algn="just" defTabSz="457200">
              <a:buClr>
                <a:srgbClr val="292934"/>
              </a:buClr>
              <a:buFont typeface="Wingdings" charset="0"/>
              <a:buChar char="Ø"/>
            </a:pPr>
            <a:r>
              <a:rPr lang="en-GB" sz="1500" dirty="0">
                <a:solidFill>
                  <a:srgbClr val="292934"/>
                </a:solidFill>
              </a:rPr>
              <a:t>On-line discrimination among ions having the same energy but different masses.</a:t>
            </a:r>
          </a:p>
        </p:txBody>
      </p:sp>
    </p:spTree>
    <p:extLst>
      <p:ext uri="{BB962C8B-B14F-4D97-AF65-F5344CB8AC3E}">
        <p14:creationId xmlns:p14="http://schemas.microsoft.com/office/powerpoint/2010/main" val="31342634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p:tgtEl>
                                          <p:spTgt spid="15"/>
                                        </p:tgtEl>
                                        <p:attrNameLst>
                                          <p:attrName>ppt_y</p:attrName>
                                        </p:attrNameLst>
                                      </p:cBhvr>
                                      <p:tavLst>
                                        <p:tav tm="0">
                                          <p:val>
                                            <p:strVal val="#ppt_y+#ppt_h*1.125000"/>
                                          </p:val>
                                        </p:tav>
                                        <p:tav tm="100000">
                                          <p:val>
                                            <p:strVal val="#ppt_y"/>
                                          </p:val>
                                        </p:tav>
                                      </p:tavLst>
                                    </p:anim>
                                    <p:animEffect transition="in" filter="wipe(up)">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3"/>
                                        </p:tgtEl>
                                        <p:attrNameLst>
                                          <p:attrName>style.visibility</p:attrName>
                                        </p:attrNameLst>
                                      </p:cBhvr>
                                      <p:to>
                                        <p:strVal val="visible"/>
                                      </p:to>
                                    </p:set>
                                    <p:anim calcmode="lin" valueType="num">
                                      <p:cBhvr additive="base">
                                        <p:cTn id="37" dur="500" fill="hold"/>
                                        <p:tgtEl>
                                          <p:spTgt spid="193"/>
                                        </p:tgtEl>
                                        <p:attrNameLst>
                                          <p:attrName>ppt_x</p:attrName>
                                        </p:attrNameLst>
                                      </p:cBhvr>
                                      <p:tavLst>
                                        <p:tav tm="0">
                                          <p:val>
                                            <p:strVal val="#ppt_x"/>
                                          </p:val>
                                        </p:tav>
                                        <p:tav tm="100000">
                                          <p:val>
                                            <p:strVal val="#ppt_x"/>
                                          </p:val>
                                        </p:tav>
                                      </p:tavLst>
                                    </p:anim>
                                    <p:anim calcmode="lin" valueType="num">
                                      <p:cBhvr additive="base">
                                        <p:cTn id="38" dur="500" fill="hold"/>
                                        <p:tgtEl>
                                          <p:spTgt spid="19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5"/>
                                        </p:tgtEl>
                                        <p:attrNameLst>
                                          <p:attrName>style.visibility</p:attrName>
                                        </p:attrNameLst>
                                      </p:cBhvr>
                                      <p:to>
                                        <p:strVal val="visible"/>
                                      </p:to>
                                    </p:set>
                                    <p:anim calcmode="lin" valueType="num">
                                      <p:cBhvr additive="base">
                                        <p:cTn id="49" dur="500" fill="hold"/>
                                        <p:tgtEl>
                                          <p:spTgt spid="195"/>
                                        </p:tgtEl>
                                        <p:attrNameLst>
                                          <p:attrName>ppt_x</p:attrName>
                                        </p:attrNameLst>
                                      </p:cBhvr>
                                      <p:tavLst>
                                        <p:tav tm="0">
                                          <p:val>
                                            <p:strVal val="#ppt_x"/>
                                          </p:val>
                                        </p:tav>
                                        <p:tav tm="100000">
                                          <p:val>
                                            <p:strVal val="#ppt_x"/>
                                          </p:val>
                                        </p:tav>
                                      </p:tavLst>
                                    </p:anim>
                                    <p:anim calcmode="lin" valueType="num">
                                      <p:cBhvr additive="base">
                                        <p:cTn id="50" dur="500" fill="hold"/>
                                        <p:tgtEl>
                                          <p:spTgt spid="195"/>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55"/>
                                        </p:tgtEl>
                                        <p:attrNameLst>
                                          <p:attrName>style.visibility</p:attrName>
                                        </p:attrNameLst>
                                      </p:cBhvr>
                                      <p:to>
                                        <p:strVal val="visible"/>
                                      </p:to>
                                    </p:set>
                                    <p:anim calcmode="lin" valueType="num">
                                      <p:cBhvr additive="base">
                                        <p:cTn id="53" dur="500" fill="hold"/>
                                        <p:tgtEl>
                                          <p:spTgt spid="255"/>
                                        </p:tgtEl>
                                        <p:attrNameLst>
                                          <p:attrName>ppt_x</p:attrName>
                                        </p:attrNameLst>
                                      </p:cBhvr>
                                      <p:tavLst>
                                        <p:tav tm="0">
                                          <p:val>
                                            <p:strVal val="#ppt_x"/>
                                          </p:val>
                                        </p:tav>
                                        <p:tav tm="100000">
                                          <p:val>
                                            <p:strVal val="#ppt_x"/>
                                          </p:val>
                                        </p:tav>
                                      </p:tavLst>
                                    </p:anim>
                                    <p:anim calcmode="lin" valueType="num">
                                      <p:cBhvr additive="base">
                                        <p:cTn id="54" dur="500" fill="hold"/>
                                        <p:tgtEl>
                                          <p:spTgt spid="25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94"/>
                                        </p:tgtEl>
                                        <p:attrNameLst>
                                          <p:attrName>style.visibility</p:attrName>
                                        </p:attrNameLst>
                                      </p:cBhvr>
                                      <p:to>
                                        <p:strVal val="visible"/>
                                      </p:to>
                                    </p:set>
                                    <p:anim calcmode="lin" valueType="num">
                                      <p:cBhvr additive="base">
                                        <p:cTn id="57" dur="500" fill="hold"/>
                                        <p:tgtEl>
                                          <p:spTgt spid="194"/>
                                        </p:tgtEl>
                                        <p:attrNameLst>
                                          <p:attrName>ppt_x</p:attrName>
                                        </p:attrNameLst>
                                      </p:cBhvr>
                                      <p:tavLst>
                                        <p:tav tm="0">
                                          <p:val>
                                            <p:strVal val="#ppt_x"/>
                                          </p:val>
                                        </p:tav>
                                        <p:tav tm="100000">
                                          <p:val>
                                            <p:strVal val="#ppt_x"/>
                                          </p:val>
                                        </p:tav>
                                      </p:tavLst>
                                    </p:anim>
                                    <p:anim calcmode="lin" valueType="num">
                                      <p:cBhvr additive="base">
                                        <p:cTn id="58" dur="500" fill="hold"/>
                                        <p:tgtEl>
                                          <p:spTgt spid="194"/>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96"/>
                                        </p:tgtEl>
                                        <p:attrNameLst>
                                          <p:attrName>style.visibility</p:attrName>
                                        </p:attrNameLst>
                                      </p:cBhvr>
                                      <p:to>
                                        <p:strVal val="visible"/>
                                      </p:to>
                                    </p:set>
                                    <p:anim calcmode="lin" valueType="num">
                                      <p:cBhvr additive="base">
                                        <p:cTn id="61" dur="500" fill="hold"/>
                                        <p:tgtEl>
                                          <p:spTgt spid="196"/>
                                        </p:tgtEl>
                                        <p:attrNameLst>
                                          <p:attrName>ppt_x</p:attrName>
                                        </p:attrNameLst>
                                      </p:cBhvr>
                                      <p:tavLst>
                                        <p:tav tm="0">
                                          <p:val>
                                            <p:strVal val="#ppt_x"/>
                                          </p:val>
                                        </p:tav>
                                        <p:tav tm="100000">
                                          <p:val>
                                            <p:strVal val="#ppt_x"/>
                                          </p:val>
                                        </p:tav>
                                      </p:tavLst>
                                    </p:anim>
                                    <p:anim calcmode="lin" valueType="num">
                                      <p:cBhvr additive="base">
                                        <p:cTn id="62" dur="500" fill="hold"/>
                                        <p:tgtEl>
                                          <p:spTgt spid="1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14" grpId="0"/>
      <p:bldP spid="15" grpId="0"/>
      <p:bldP spid="193" grpId="0"/>
      <p:bldP spid="194" grpId="0" animBg="1"/>
      <p:bldP spid="19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p:cNvGrpSpPr/>
          <p:nvPr/>
        </p:nvGrpSpPr>
        <p:grpSpPr>
          <a:xfrm>
            <a:off x="104524" y="-50800"/>
            <a:ext cx="9039187" cy="707475"/>
            <a:chOff x="218824" y="-50800"/>
            <a:chExt cx="9039187" cy="707475"/>
          </a:xfrm>
        </p:grpSpPr>
        <p:sp>
          <p:nvSpPr>
            <p:cNvPr id="5" name="CasellaDiTesto 4"/>
            <p:cNvSpPr txBox="1"/>
            <p:nvPr/>
          </p:nvSpPr>
          <p:spPr>
            <a:xfrm>
              <a:off x="218824" y="40481"/>
              <a:ext cx="1712963" cy="553998"/>
            </a:xfrm>
            <a:prstGeom prst="rect">
              <a:avLst/>
            </a:prstGeom>
            <a:noFill/>
          </p:spPr>
          <p:txBody>
            <a:bodyPr wrap="none" rtlCol="0">
              <a:spAutoFit/>
            </a:bodyPr>
            <a:lstStyle/>
            <a:p>
              <a:pPr algn="ctr" defTabSz="457200"/>
              <a:r>
                <a:rPr lang="en-GB" sz="1500" dirty="0">
                  <a:solidFill>
                    <a:srgbClr val="292934"/>
                  </a:solidFill>
                  <a:latin typeface="Apple Chancery"/>
                  <a:cs typeface="Apple Chancery"/>
                </a:rPr>
                <a:t>Catania, Italy</a:t>
              </a:r>
            </a:p>
            <a:p>
              <a:pPr algn="ctr" defTabSz="457200"/>
              <a:r>
                <a:rPr lang="en-GB" sz="1500" dirty="0">
                  <a:solidFill>
                    <a:srgbClr val="292934"/>
                  </a:solidFill>
                  <a:latin typeface="Apple Chancery"/>
                  <a:cs typeface="Apple Chancery"/>
                </a:rPr>
                <a:t>15 December, 2015</a:t>
              </a:r>
            </a:p>
          </p:txBody>
        </p:sp>
        <p:sp>
          <p:nvSpPr>
            <p:cNvPr id="6" name="CasellaDiTesto 5"/>
            <p:cNvSpPr txBox="1"/>
            <p:nvPr/>
          </p:nvSpPr>
          <p:spPr>
            <a:xfrm>
              <a:off x="6894335" y="-48419"/>
              <a:ext cx="2363676" cy="640175"/>
            </a:xfrm>
            <a:prstGeom prst="rect">
              <a:avLst/>
            </a:prstGeom>
            <a:noFill/>
          </p:spPr>
          <p:txBody>
            <a:bodyPr wrap="none" rtlCol="0">
              <a:spAutoFit/>
            </a:bodyPr>
            <a:lstStyle/>
            <a:p>
              <a:pPr algn="ctr" defTabSz="457200">
                <a:lnSpc>
                  <a:spcPct val="120000"/>
                </a:lnSpc>
              </a:pPr>
              <a:r>
                <a:rPr lang="it-IT" dirty="0">
                  <a:solidFill>
                    <a:srgbClr val="292934"/>
                  </a:solidFill>
                  <a:latin typeface="Apple Chancery"/>
                  <a:cs typeface="Apple Chancery"/>
                </a:rPr>
                <a:t>E. V. Pagano</a:t>
              </a:r>
            </a:p>
            <a:p>
              <a:pPr algn="ctr" defTabSz="457200">
                <a:lnSpc>
                  <a:spcPct val="120000"/>
                </a:lnSpc>
              </a:pPr>
              <a:r>
                <a:rPr lang="it-IT" sz="1200" dirty="0" err="1">
                  <a:solidFill>
                    <a:srgbClr val="292934"/>
                  </a:solidFill>
                  <a:latin typeface="Apple Chancery"/>
                  <a:cs typeface="Apple Chancery"/>
                </a:rPr>
                <a:t>Univ</a:t>
              </a:r>
              <a:r>
                <a:rPr lang="it-IT" sz="1200" dirty="0">
                  <a:solidFill>
                    <a:srgbClr val="292934"/>
                  </a:solidFill>
                  <a:latin typeface="Apple Chancery"/>
                  <a:cs typeface="Apple Chancery"/>
                </a:rPr>
                <a:t>. of Catania &amp; LNS-INFN</a:t>
              </a:r>
            </a:p>
          </p:txBody>
        </p:sp>
        <p:pic>
          <p:nvPicPr>
            <p:cNvPr id="7" name="Immagine 6" descr="logo.tif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1787" y="16427"/>
              <a:ext cx="816195" cy="640248"/>
            </a:xfrm>
            <a:prstGeom prst="rect">
              <a:avLst/>
            </a:prstGeom>
          </p:spPr>
        </p:pic>
        <p:sp>
          <p:nvSpPr>
            <p:cNvPr id="8" name="CasellaDiTesto 7"/>
            <p:cNvSpPr txBox="1"/>
            <p:nvPr/>
          </p:nvSpPr>
          <p:spPr>
            <a:xfrm>
              <a:off x="3352800" y="-50800"/>
              <a:ext cx="2689759" cy="677108"/>
            </a:xfrm>
            <a:prstGeom prst="rect">
              <a:avLst/>
            </a:prstGeom>
            <a:noFill/>
          </p:spPr>
          <p:txBody>
            <a:bodyPr wrap="none" rtlCol="0">
              <a:spAutoFit/>
            </a:bodyPr>
            <a:lstStyle/>
            <a:p>
              <a:pPr defTabSz="457200"/>
              <a:r>
                <a:rPr lang="it-IT" sz="2400" dirty="0">
                  <a:solidFill>
                    <a:srgbClr val="292934"/>
                  </a:solidFill>
                </a:rPr>
                <a:t>HIB@LNS 2015</a:t>
              </a:r>
            </a:p>
            <a:p>
              <a:pPr defTabSz="457200"/>
              <a:r>
                <a:rPr lang="it-IT" sz="1400" dirty="0">
                  <a:solidFill>
                    <a:srgbClr val="FF0000"/>
                  </a:solidFill>
                </a:rPr>
                <a:t>Catania  14-15 </a:t>
              </a:r>
              <a:r>
                <a:rPr lang="en-GB" sz="1400" dirty="0">
                  <a:solidFill>
                    <a:srgbClr val="FF0000"/>
                  </a:solidFill>
                </a:rPr>
                <a:t>December</a:t>
              </a:r>
              <a:r>
                <a:rPr lang="it-IT" sz="1400" dirty="0">
                  <a:solidFill>
                    <a:srgbClr val="FF0000"/>
                  </a:solidFill>
                </a:rPr>
                <a:t> 2015</a:t>
              </a:r>
            </a:p>
          </p:txBody>
        </p:sp>
      </p:grpSp>
      <p:sp>
        <p:nvSpPr>
          <p:cNvPr id="9" name="CasellaDiTesto 8"/>
          <p:cNvSpPr txBox="1"/>
          <p:nvPr/>
        </p:nvSpPr>
        <p:spPr>
          <a:xfrm>
            <a:off x="571500" y="747602"/>
            <a:ext cx="8001000" cy="646331"/>
          </a:xfrm>
          <a:prstGeom prst="rect">
            <a:avLst/>
          </a:prstGeom>
          <a:noFill/>
        </p:spPr>
        <p:txBody>
          <a:bodyPr wrap="square" rtlCol="0">
            <a:spAutoFit/>
          </a:bodyPr>
          <a:lstStyle/>
          <a:p>
            <a:pPr algn="just" defTabSz="457200"/>
            <a:r>
              <a:rPr lang="en-GB" dirty="0">
                <a:solidFill>
                  <a:srgbClr val="292934"/>
                </a:solidFill>
              </a:rPr>
              <a:t>One of the most important task for a beam facility is to maximize the efficiency of the beam </a:t>
            </a:r>
            <a:r>
              <a:rPr lang="en-GB">
                <a:solidFill>
                  <a:srgbClr val="292934"/>
                </a:solidFill>
              </a:rPr>
              <a:t>transport </a:t>
            </a:r>
            <a:r>
              <a:rPr lang="en-GB" smtClean="0">
                <a:solidFill>
                  <a:srgbClr val="292934"/>
                </a:solidFill>
              </a:rPr>
              <a:t>from </a:t>
            </a:r>
            <a:r>
              <a:rPr lang="en-GB">
                <a:solidFill>
                  <a:srgbClr val="292934"/>
                </a:solidFill>
              </a:rPr>
              <a:t>the </a:t>
            </a:r>
            <a:r>
              <a:rPr lang="en-GB" smtClean="0">
                <a:solidFill>
                  <a:srgbClr val="292934"/>
                </a:solidFill>
              </a:rPr>
              <a:t>accelerator to </a:t>
            </a:r>
            <a:r>
              <a:rPr lang="en-GB" dirty="0">
                <a:solidFill>
                  <a:srgbClr val="292934"/>
                </a:solidFill>
              </a:rPr>
              <a:t>the experimental hall</a:t>
            </a:r>
            <a:r>
              <a:rPr lang="en-GB">
                <a:solidFill>
                  <a:srgbClr val="292934"/>
                </a:solidFill>
              </a:rPr>
              <a:t>. </a:t>
            </a:r>
            <a:endParaRPr lang="it-IT" dirty="0">
              <a:solidFill>
                <a:srgbClr val="292934"/>
              </a:solidFill>
            </a:endParaRPr>
          </a:p>
        </p:txBody>
      </p:sp>
      <p:sp>
        <p:nvSpPr>
          <p:cNvPr id="10" name="CasellaDiTesto 9"/>
          <p:cNvSpPr txBox="1"/>
          <p:nvPr/>
        </p:nvSpPr>
        <p:spPr>
          <a:xfrm>
            <a:off x="2453550" y="1779849"/>
            <a:ext cx="1236236" cy="369332"/>
          </a:xfrm>
          <a:prstGeom prst="rect">
            <a:avLst/>
          </a:prstGeom>
          <a:noFill/>
        </p:spPr>
        <p:txBody>
          <a:bodyPr wrap="none" rtlCol="0">
            <a:spAutoFit/>
          </a:bodyPr>
          <a:lstStyle/>
          <a:p>
            <a:pPr marL="285750" indent="-285750" defTabSz="457200">
              <a:buFont typeface="Arial"/>
              <a:buChar char="•"/>
            </a:pPr>
            <a:r>
              <a:rPr lang="en-GB" dirty="0">
                <a:solidFill>
                  <a:srgbClr val="292934"/>
                </a:solidFill>
              </a:rPr>
              <a:t>Current </a:t>
            </a:r>
          </a:p>
        </p:txBody>
      </p:sp>
      <p:pic>
        <p:nvPicPr>
          <p:cNvPr id="12" name="Immagine 11" descr="Farady cu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8158" y="2395544"/>
            <a:ext cx="2352142" cy="4394453"/>
          </a:xfrm>
          <a:prstGeom prst="rect">
            <a:avLst/>
          </a:prstGeom>
        </p:spPr>
      </p:pic>
      <p:sp>
        <p:nvSpPr>
          <p:cNvPr id="13" name="Anello 12"/>
          <p:cNvSpPr/>
          <p:nvPr/>
        </p:nvSpPr>
        <p:spPr>
          <a:xfrm>
            <a:off x="2453550" y="1810633"/>
            <a:ext cx="1508850" cy="310267"/>
          </a:xfrm>
          <a:prstGeom prst="donut">
            <a:avLst>
              <a:gd name="adj" fmla="val 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it-IT">
              <a:solidFill>
                <a:srgbClr val="292934"/>
              </a:solidFill>
            </a:endParaRPr>
          </a:p>
        </p:txBody>
      </p:sp>
      <p:cxnSp>
        <p:nvCxnSpPr>
          <p:cNvPr id="15" name="Connettore 2 14"/>
          <p:cNvCxnSpPr>
            <a:stCxn id="13" idx="5"/>
          </p:cNvCxnSpPr>
          <p:nvPr/>
        </p:nvCxnSpPr>
        <p:spPr>
          <a:xfrm>
            <a:off x="3779135" y="2075462"/>
            <a:ext cx="754020" cy="115137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7" name="Immagine 16" descr="XYPROFILE.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8737" y="1810633"/>
            <a:ext cx="3083074" cy="2456567"/>
          </a:xfrm>
          <a:prstGeom prst="rect">
            <a:avLst/>
          </a:prstGeom>
        </p:spPr>
      </p:pic>
      <p:cxnSp>
        <p:nvCxnSpPr>
          <p:cNvPr id="18" name="Connettore 2 17"/>
          <p:cNvCxnSpPr/>
          <p:nvPr/>
        </p:nvCxnSpPr>
        <p:spPr>
          <a:xfrm>
            <a:off x="5572971" y="2120900"/>
            <a:ext cx="1754929" cy="19741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6" name="CasellaDiTesto 25"/>
          <p:cNvSpPr txBox="1"/>
          <p:nvPr/>
        </p:nvSpPr>
        <p:spPr>
          <a:xfrm>
            <a:off x="2448834" y="2027663"/>
            <a:ext cx="3570208" cy="369332"/>
          </a:xfrm>
          <a:prstGeom prst="rect">
            <a:avLst/>
          </a:prstGeom>
          <a:noFill/>
        </p:spPr>
        <p:txBody>
          <a:bodyPr wrap="none" rtlCol="0">
            <a:spAutoFit/>
          </a:bodyPr>
          <a:lstStyle/>
          <a:p>
            <a:pPr marL="285750" indent="-285750" defTabSz="457200">
              <a:buFont typeface="Arial"/>
              <a:buChar char="•"/>
            </a:pPr>
            <a:r>
              <a:rPr lang="en-GB" dirty="0">
                <a:solidFill>
                  <a:srgbClr val="292934"/>
                </a:solidFill>
              </a:rPr>
              <a:t>Transverse profile of the beam</a:t>
            </a:r>
          </a:p>
        </p:txBody>
      </p:sp>
      <p:sp>
        <p:nvSpPr>
          <p:cNvPr id="16" name="Anello 15"/>
          <p:cNvSpPr/>
          <p:nvPr/>
        </p:nvSpPr>
        <p:spPr>
          <a:xfrm>
            <a:off x="2605950" y="2082800"/>
            <a:ext cx="3528150" cy="312744"/>
          </a:xfrm>
          <a:prstGeom prst="donut">
            <a:avLst>
              <a:gd name="adj" fmla="val 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it-IT">
              <a:solidFill>
                <a:srgbClr val="292934"/>
              </a:solidFill>
            </a:endParaRPr>
          </a:p>
        </p:txBody>
      </p:sp>
      <p:sp>
        <p:nvSpPr>
          <p:cNvPr id="24" name="CasellaDiTesto 23"/>
          <p:cNvSpPr txBox="1"/>
          <p:nvPr/>
        </p:nvSpPr>
        <p:spPr>
          <a:xfrm>
            <a:off x="-8876" y="5479549"/>
            <a:ext cx="4343401" cy="1200329"/>
          </a:xfrm>
          <a:prstGeom prst="rect">
            <a:avLst/>
          </a:prstGeom>
          <a:noFill/>
        </p:spPr>
        <p:txBody>
          <a:bodyPr wrap="square" rtlCol="0">
            <a:spAutoFit/>
          </a:bodyPr>
          <a:lstStyle/>
          <a:p>
            <a:pPr marL="285750" indent="-285750" algn="just" defTabSz="457200">
              <a:buFont typeface="Arial" panose="020B0604020202020204" pitchFamily="34" charset="0"/>
              <a:buChar char="•"/>
            </a:pPr>
            <a:r>
              <a:rPr lang="en-GB" dirty="0">
                <a:solidFill>
                  <a:srgbClr val="292934"/>
                </a:solidFill>
              </a:rPr>
              <a:t>For Radioactive </a:t>
            </a:r>
            <a:r>
              <a:rPr lang="en-GB">
                <a:solidFill>
                  <a:srgbClr val="292934"/>
                </a:solidFill>
              </a:rPr>
              <a:t>Ion </a:t>
            </a:r>
            <a:r>
              <a:rPr lang="en-GB" smtClean="0">
                <a:solidFill>
                  <a:srgbClr val="292934"/>
                </a:solidFill>
              </a:rPr>
              <a:t>Beams </a:t>
            </a:r>
            <a:r>
              <a:rPr lang="en-GB" dirty="0">
                <a:solidFill>
                  <a:srgbClr val="292934"/>
                </a:solidFill>
              </a:rPr>
              <a:t>(10</a:t>
            </a:r>
            <a:r>
              <a:rPr lang="en-GB" baseline="30000" dirty="0">
                <a:solidFill>
                  <a:srgbClr val="292934"/>
                </a:solidFill>
              </a:rPr>
              <a:t>3</a:t>
            </a:r>
            <a:r>
              <a:rPr lang="en-GB" dirty="0">
                <a:solidFill>
                  <a:srgbClr val="292934"/>
                </a:solidFill>
              </a:rPr>
              <a:t>-10</a:t>
            </a:r>
            <a:r>
              <a:rPr lang="en-GB" baseline="30000" dirty="0">
                <a:solidFill>
                  <a:srgbClr val="292934"/>
                </a:solidFill>
              </a:rPr>
              <a:t>5</a:t>
            </a:r>
            <a:r>
              <a:rPr lang="en-GB" dirty="0">
                <a:solidFill>
                  <a:srgbClr val="292934"/>
                </a:solidFill>
              </a:rPr>
              <a:t> </a:t>
            </a:r>
            <a:r>
              <a:rPr lang="en-GB" dirty="0" err="1">
                <a:solidFill>
                  <a:srgbClr val="292934"/>
                </a:solidFill>
              </a:rPr>
              <a:t>pps</a:t>
            </a:r>
            <a:r>
              <a:rPr lang="en-GB">
                <a:solidFill>
                  <a:srgbClr val="292934"/>
                </a:solidFill>
              </a:rPr>
              <a:t>) the characterisation of the beam properties requires dedicated </a:t>
            </a:r>
            <a:r>
              <a:rPr lang="en-GB" smtClean="0">
                <a:solidFill>
                  <a:srgbClr val="292934"/>
                </a:solidFill>
              </a:rPr>
              <a:t>diagnostic devices. </a:t>
            </a:r>
            <a:endParaRPr lang="it-IT" dirty="0">
              <a:solidFill>
                <a:srgbClr val="292934"/>
              </a:solidFill>
            </a:endParaRPr>
          </a:p>
        </p:txBody>
      </p:sp>
      <p:sp>
        <p:nvSpPr>
          <p:cNvPr id="11" name="CasellaDiTesto 10"/>
          <p:cNvSpPr txBox="1"/>
          <p:nvPr/>
        </p:nvSpPr>
        <p:spPr>
          <a:xfrm>
            <a:off x="-56563" y="4445635"/>
            <a:ext cx="4589718" cy="646331"/>
          </a:xfrm>
          <a:prstGeom prst="rect">
            <a:avLst/>
          </a:prstGeom>
          <a:noFill/>
        </p:spPr>
        <p:txBody>
          <a:bodyPr wrap="none" rtlCol="0">
            <a:spAutoFit/>
          </a:bodyPr>
          <a:lstStyle/>
          <a:p>
            <a:pPr marL="285750" indent="-285750" defTabSz="457200">
              <a:buFont typeface="Arial" panose="020B0604020202020204" pitchFamily="34" charset="0"/>
              <a:buChar char="•"/>
            </a:pPr>
            <a:r>
              <a:rPr lang="en-GB" b="1" dirty="0">
                <a:solidFill>
                  <a:srgbClr val="292934"/>
                </a:solidFill>
              </a:rPr>
              <a:t>Easy task </a:t>
            </a:r>
          </a:p>
          <a:p>
            <a:pPr lvl="1" defTabSz="457200"/>
            <a:r>
              <a:rPr lang="en-GB">
                <a:solidFill>
                  <a:srgbClr val="292934"/>
                </a:solidFill>
              </a:rPr>
              <a:t>For </a:t>
            </a:r>
            <a:r>
              <a:rPr lang="en-GB" smtClean="0">
                <a:solidFill>
                  <a:srgbClr val="292934"/>
                </a:solidFill>
              </a:rPr>
              <a:t>stable beams@LNS </a:t>
            </a:r>
            <a:r>
              <a:rPr lang="en-GB" dirty="0">
                <a:solidFill>
                  <a:srgbClr val="292934"/>
                </a:solidFill>
              </a:rPr>
              <a:t>(10</a:t>
            </a:r>
            <a:r>
              <a:rPr lang="en-GB" baseline="30000" dirty="0">
                <a:solidFill>
                  <a:srgbClr val="292934"/>
                </a:solidFill>
              </a:rPr>
              <a:t>7</a:t>
            </a:r>
            <a:r>
              <a:rPr lang="en-GB" dirty="0">
                <a:solidFill>
                  <a:srgbClr val="292934"/>
                </a:solidFill>
              </a:rPr>
              <a:t>-10</a:t>
            </a:r>
            <a:r>
              <a:rPr lang="en-GB" baseline="30000" dirty="0">
                <a:solidFill>
                  <a:srgbClr val="292934"/>
                </a:solidFill>
              </a:rPr>
              <a:t>9</a:t>
            </a:r>
            <a:r>
              <a:rPr lang="en-GB" dirty="0">
                <a:solidFill>
                  <a:srgbClr val="292934"/>
                </a:solidFill>
              </a:rPr>
              <a:t> </a:t>
            </a:r>
            <a:r>
              <a:rPr lang="en-GB" dirty="0" err="1">
                <a:solidFill>
                  <a:srgbClr val="292934"/>
                </a:solidFill>
              </a:rPr>
              <a:t>pps</a:t>
            </a:r>
            <a:r>
              <a:rPr lang="en-GB" dirty="0">
                <a:solidFill>
                  <a:srgbClr val="292934"/>
                </a:solidFill>
              </a:rPr>
              <a:t>) </a:t>
            </a:r>
          </a:p>
        </p:txBody>
      </p:sp>
      <p:pic>
        <p:nvPicPr>
          <p:cNvPr id="23" name="Picture 5" descr="beam profile 1"/>
          <p:cNvPicPr>
            <a:picLocks noChangeAspect="1" noChangeArrowheads="1"/>
          </p:cNvPicPr>
          <p:nvPr/>
        </p:nvPicPr>
        <p:blipFill rotWithShape="1">
          <a:blip r:embed="rId6">
            <a:extLst>
              <a:ext uri="{28A0092B-C50C-407E-A947-70E740481C1C}">
                <a14:useLocalDpi xmlns:a14="http://schemas.microsoft.com/office/drawing/2010/main" val="0"/>
              </a:ext>
            </a:extLst>
          </a:blip>
          <a:srcRect l="50000" b="13185"/>
          <a:stretch/>
        </p:blipFill>
        <p:spPr bwMode="auto">
          <a:xfrm>
            <a:off x="6728377" y="3931123"/>
            <a:ext cx="2384425"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187047" y="2287178"/>
            <a:ext cx="2646040" cy="2031325"/>
          </a:xfrm>
          <a:prstGeom prst="rect">
            <a:avLst/>
          </a:prstGeom>
        </p:spPr>
        <p:txBody>
          <a:bodyPr wrap="square">
            <a:spAutoFit/>
          </a:bodyPr>
          <a:lstStyle/>
          <a:p>
            <a:pPr algn="just" defTabSz="457200"/>
            <a:r>
              <a:rPr lang="en-GB">
                <a:solidFill>
                  <a:srgbClr val="292934"/>
                </a:solidFill>
              </a:rPr>
              <a:t>An optimal beam tuning procedure </a:t>
            </a:r>
            <a:r>
              <a:rPr lang="en-GB" smtClean="0">
                <a:solidFill>
                  <a:srgbClr val="292934"/>
                </a:solidFill>
              </a:rPr>
              <a:t>requires </a:t>
            </a:r>
            <a:r>
              <a:rPr lang="en-GB">
                <a:solidFill>
                  <a:srgbClr val="292934"/>
                </a:solidFill>
              </a:rPr>
              <a:t>that the position, the shape and the intensity of the beam </a:t>
            </a:r>
            <a:r>
              <a:rPr lang="en-GB" smtClean="0">
                <a:solidFill>
                  <a:srgbClr val="292934"/>
                </a:solidFill>
              </a:rPr>
              <a:t>are </a:t>
            </a:r>
            <a:r>
              <a:rPr lang="en-GB">
                <a:solidFill>
                  <a:srgbClr val="292934"/>
                </a:solidFill>
              </a:rPr>
              <a:t>continuously under control along all the beam line.</a:t>
            </a:r>
            <a:endParaRPr lang="it-IT">
              <a:solidFill>
                <a:srgbClr val="292934"/>
              </a:solidFill>
            </a:endParaRPr>
          </a:p>
        </p:txBody>
      </p:sp>
    </p:spTree>
    <p:extLst>
      <p:ext uri="{BB962C8B-B14F-4D97-AF65-F5344CB8AC3E}">
        <p14:creationId xmlns:p14="http://schemas.microsoft.com/office/powerpoint/2010/main" val="219780004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p:tgtEl>
                                          <p:spTgt spid="24"/>
                                        </p:tgtEl>
                                        <p:attrNameLst>
                                          <p:attrName>ppt_y</p:attrName>
                                        </p:attrNameLst>
                                      </p:cBhvr>
                                      <p:tavLst>
                                        <p:tav tm="0">
                                          <p:val>
                                            <p:strVal val="#ppt_y+#ppt_h*1.125000"/>
                                          </p:val>
                                        </p:tav>
                                        <p:tav tm="100000">
                                          <p:val>
                                            <p:strVal val="#ppt_y"/>
                                          </p:val>
                                        </p:tav>
                                      </p:tavLst>
                                    </p:anim>
                                    <p:animEffect transition="in" filter="wipe(up)">
                                      <p:cBhvr>
                                        <p:cTn id="5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P spid="26" grpId="0"/>
      <p:bldP spid="16" grpId="0" animBg="1"/>
      <p:bldP spid="24"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po 31"/>
          <p:cNvGrpSpPr/>
          <p:nvPr/>
        </p:nvGrpSpPr>
        <p:grpSpPr>
          <a:xfrm>
            <a:off x="104524" y="-50800"/>
            <a:ext cx="9039187" cy="707475"/>
            <a:chOff x="218824" y="-50800"/>
            <a:chExt cx="9039187" cy="707475"/>
          </a:xfrm>
        </p:grpSpPr>
        <p:sp>
          <p:nvSpPr>
            <p:cNvPr id="33" name="CasellaDiTesto 32"/>
            <p:cNvSpPr txBox="1"/>
            <p:nvPr/>
          </p:nvSpPr>
          <p:spPr>
            <a:xfrm>
              <a:off x="218824" y="40481"/>
              <a:ext cx="1712963" cy="553998"/>
            </a:xfrm>
            <a:prstGeom prst="rect">
              <a:avLst/>
            </a:prstGeom>
            <a:noFill/>
          </p:spPr>
          <p:txBody>
            <a:bodyPr wrap="none" rtlCol="0">
              <a:spAutoFit/>
            </a:bodyPr>
            <a:lstStyle/>
            <a:p>
              <a:pPr algn="ctr" defTabSz="457200"/>
              <a:r>
                <a:rPr lang="en-GB" sz="1500" dirty="0">
                  <a:solidFill>
                    <a:srgbClr val="292934"/>
                  </a:solidFill>
                  <a:latin typeface="Apple Chancery"/>
                  <a:cs typeface="Apple Chancery"/>
                </a:rPr>
                <a:t>Catania, Italy</a:t>
              </a:r>
            </a:p>
            <a:p>
              <a:pPr algn="ctr" defTabSz="457200"/>
              <a:r>
                <a:rPr lang="en-GB" sz="1500" dirty="0">
                  <a:solidFill>
                    <a:srgbClr val="292934"/>
                  </a:solidFill>
                  <a:latin typeface="Apple Chancery"/>
                  <a:cs typeface="Apple Chancery"/>
                </a:rPr>
                <a:t>15 December, 2015</a:t>
              </a:r>
            </a:p>
          </p:txBody>
        </p:sp>
        <p:sp>
          <p:nvSpPr>
            <p:cNvPr id="34" name="CasellaDiTesto 33"/>
            <p:cNvSpPr txBox="1"/>
            <p:nvPr/>
          </p:nvSpPr>
          <p:spPr>
            <a:xfrm>
              <a:off x="6894335" y="-48419"/>
              <a:ext cx="2363676" cy="640175"/>
            </a:xfrm>
            <a:prstGeom prst="rect">
              <a:avLst/>
            </a:prstGeom>
            <a:noFill/>
          </p:spPr>
          <p:txBody>
            <a:bodyPr wrap="none" rtlCol="0">
              <a:spAutoFit/>
            </a:bodyPr>
            <a:lstStyle/>
            <a:p>
              <a:pPr algn="ctr" defTabSz="457200">
                <a:lnSpc>
                  <a:spcPct val="120000"/>
                </a:lnSpc>
              </a:pPr>
              <a:r>
                <a:rPr lang="it-IT" dirty="0">
                  <a:solidFill>
                    <a:srgbClr val="292934"/>
                  </a:solidFill>
                  <a:latin typeface="Apple Chancery"/>
                  <a:cs typeface="Apple Chancery"/>
                </a:rPr>
                <a:t>E. V. Pagano</a:t>
              </a:r>
            </a:p>
            <a:p>
              <a:pPr algn="ctr" defTabSz="457200">
                <a:lnSpc>
                  <a:spcPct val="120000"/>
                </a:lnSpc>
              </a:pPr>
              <a:r>
                <a:rPr lang="it-IT" sz="1200" dirty="0" err="1">
                  <a:solidFill>
                    <a:srgbClr val="292934"/>
                  </a:solidFill>
                  <a:latin typeface="Apple Chancery"/>
                  <a:cs typeface="Apple Chancery"/>
                </a:rPr>
                <a:t>Univ</a:t>
              </a:r>
              <a:r>
                <a:rPr lang="it-IT" sz="1200" dirty="0">
                  <a:solidFill>
                    <a:srgbClr val="292934"/>
                  </a:solidFill>
                  <a:latin typeface="Apple Chancery"/>
                  <a:cs typeface="Apple Chancery"/>
                </a:rPr>
                <a:t>. of Catania &amp; LNS-INFN</a:t>
              </a:r>
            </a:p>
          </p:txBody>
        </p:sp>
        <p:pic>
          <p:nvPicPr>
            <p:cNvPr id="35" name="Immagine 34" descr="logo.tif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1787" y="16427"/>
              <a:ext cx="816195" cy="640248"/>
            </a:xfrm>
            <a:prstGeom prst="rect">
              <a:avLst/>
            </a:prstGeom>
          </p:spPr>
        </p:pic>
        <p:sp>
          <p:nvSpPr>
            <p:cNvPr id="36" name="CasellaDiTesto 35"/>
            <p:cNvSpPr txBox="1"/>
            <p:nvPr/>
          </p:nvSpPr>
          <p:spPr>
            <a:xfrm>
              <a:off x="3352800" y="-50800"/>
              <a:ext cx="2689759" cy="677108"/>
            </a:xfrm>
            <a:prstGeom prst="rect">
              <a:avLst/>
            </a:prstGeom>
            <a:noFill/>
          </p:spPr>
          <p:txBody>
            <a:bodyPr wrap="none" rtlCol="0">
              <a:spAutoFit/>
            </a:bodyPr>
            <a:lstStyle/>
            <a:p>
              <a:pPr defTabSz="457200"/>
              <a:r>
                <a:rPr lang="it-IT" sz="2400" dirty="0">
                  <a:solidFill>
                    <a:srgbClr val="292934"/>
                  </a:solidFill>
                </a:rPr>
                <a:t>HIB@LNS 2015</a:t>
              </a:r>
            </a:p>
            <a:p>
              <a:pPr defTabSz="457200"/>
              <a:r>
                <a:rPr lang="it-IT" sz="1400" dirty="0">
                  <a:solidFill>
                    <a:srgbClr val="FF0000"/>
                  </a:solidFill>
                </a:rPr>
                <a:t>Catania  14-15 </a:t>
              </a:r>
              <a:r>
                <a:rPr lang="en-GB" sz="1400" dirty="0">
                  <a:solidFill>
                    <a:srgbClr val="FF0000"/>
                  </a:solidFill>
                </a:rPr>
                <a:t>December</a:t>
              </a:r>
              <a:r>
                <a:rPr lang="it-IT" sz="1400" dirty="0">
                  <a:solidFill>
                    <a:srgbClr val="FF0000"/>
                  </a:solidFill>
                </a:rPr>
                <a:t> 2015</a:t>
              </a:r>
            </a:p>
          </p:txBody>
        </p:sp>
      </p:grpSp>
      <p:grpSp>
        <p:nvGrpSpPr>
          <p:cNvPr id="9" name="Gruppo 11"/>
          <p:cNvGrpSpPr>
            <a:grpSpLocks/>
          </p:cNvGrpSpPr>
          <p:nvPr/>
        </p:nvGrpSpPr>
        <p:grpSpPr bwMode="auto">
          <a:xfrm>
            <a:off x="0" y="813812"/>
            <a:ext cx="9144000" cy="6044188"/>
            <a:chOff x="15869" y="333375"/>
            <a:chExt cx="7659687" cy="6524625"/>
          </a:xfrm>
        </p:grpSpPr>
        <p:pic>
          <p:nvPicPr>
            <p:cNvPr id="10" name="Picture 45"/>
            <p:cNvPicPr>
              <a:picLocks noChangeAspect="1" noChangeArrowheads="1"/>
            </p:cNvPicPr>
            <p:nvPr/>
          </p:nvPicPr>
          <p:blipFill>
            <a:blip r:embed="rId3" cstate="print"/>
            <a:srcRect/>
            <a:stretch>
              <a:fillRect/>
            </a:stretch>
          </p:blipFill>
          <p:spPr bwMode="auto">
            <a:xfrm>
              <a:off x="3643306" y="2944813"/>
              <a:ext cx="4032250" cy="3913187"/>
            </a:xfrm>
            <a:prstGeom prst="rect">
              <a:avLst/>
            </a:prstGeom>
            <a:noFill/>
            <a:ln w="9525">
              <a:noFill/>
              <a:miter lim="800000"/>
              <a:headEnd/>
              <a:tailEnd/>
            </a:ln>
          </p:spPr>
        </p:pic>
        <p:pic>
          <p:nvPicPr>
            <p:cNvPr id="11" name="Picture 44"/>
            <p:cNvPicPr>
              <a:picLocks noChangeAspect="1" noChangeArrowheads="1"/>
            </p:cNvPicPr>
            <p:nvPr/>
          </p:nvPicPr>
          <p:blipFill>
            <a:blip r:embed="rId4" cstate="print"/>
            <a:srcRect/>
            <a:stretch>
              <a:fillRect/>
            </a:stretch>
          </p:blipFill>
          <p:spPr bwMode="auto">
            <a:xfrm>
              <a:off x="15869" y="333375"/>
              <a:ext cx="3627437" cy="6524625"/>
            </a:xfrm>
            <a:prstGeom prst="rect">
              <a:avLst/>
            </a:prstGeom>
            <a:solidFill>
              <a:schemeClr val="bg1"/>
            </a:solidFill>
            <a:ln w="9525">
              <a:noFill/>
              <a:miter lim="800000"/>
              <a:headEnd/>
              <a:tailEnd/>
            </a:ln>
          </p:spPr>
        </p:pic>
      </p:grpSp>
      <p:grpSp>
        <p:nvGrpSpPr>
          <p:cNvPr id="15" name="Gruppo 14"/>
          <p:cNvGrpSpPr/>
          <p:nvPr/>
        </p:nvGrpSpPr>
        <p:grpSpPr>
          <a:xfrm>
            <a:off x="0" y="2340538"/>
            <a:ext cx="2357438" cy="3874525"/>
            <a:chOff x="0" y="2340538"/>
            <a:chExt cx="2357438" cy="3874525"/>
          </a:xfrm>
        </p:grpSpPr>
        <p:sp>
          <p:nvSpPr>
            <p:cNvPr id="12" name="CasellaDiTesto 11"/>
            <p:cNvSpPr txBox="1"/>
            <p:nvPr/>
          </p:nvSpPr>
          <p:spPr>
            <a:xfrm>
              <a:off x="0" y="4912521"/>
              <a:ext cx="2357438" cy="646331"/>
            </a:xfrm>
            <a:prstGeom prst="rect">
              <a:avLst/>
            </a:prstGeom>
            <a:solidFill>
              <a:srgbClr val="FFC000"/>
            </a:solidFill>
            <a:scene3d>
              <a:camera prst="orthographicFront"/>
              <a:lightRig rig="threePt" dir="t"/>
            </a:scene3d>
            <a:sp3d>
              <a:bevelT/>
            </a:sp3d>
          </p:spPr>
          <p:txBody>
            <a:bodyPr>
              <a:spAutoFit/>
            </a:bodyPr>
            <a:lstStyle/>
            <a:p>
              <a:pPr algn="ctr" defTabSz="457200">
                <a:defRPr/>
              </a:pPr>
              <a:r>
                <a:rPr lang="en-US" dirty="0">
                  <a:solidFill>
                    <a:srgbClr val="000000"/>
                  </a:solidFill>
                </a:rPr>
                <a:t>Movable production Target water cooled</a:t>
              </a:r>
            </a:p>
          </p:txBody>
        </p:sp>
        <p:pic>
          <p:nvPicPr>
            <p:cNvPr id="13" name="Picture 13" descr="HPIM2740"/>
            <p:cNvPicPr>
              <a:picLocks noChangeAspect="1" noChangeArrowheads="1"/>
            </p:cNvPicPr>
            <p:nvPr/>
          </p:nvPicPr>
          <p:blipFill>
            <a:blip r:embed="rId5" cstate="print"/>
            <a:srcRect/>
            <a:stretch>
              <a:fillRect/>
            </a:stretch>
          </p:blipFill>
          <p:spPr bwMode="auto">
            <a:xfrm rot="5400000">
              <a:off x="-55886" y="2794470"/>
              <a:ext cx="2560867" cy="1653004"/>
            </a:xfrm>
            <a:prstGeom prst="rect">
              <a:avLst/>
            </a:prstGeom>
            <a:noFill/>
            <a:ln w="9525">
              <a:noFill/>
              <a:miter lim="800000"/>
              <a:headEnd/>
              <a:tailEnd/>
            </a:ln>
            <a:scene3d>
              <a:camera prst="orthographicFront"/>
              <a:lightRig rig="threePt" dir="t"/>
            </a:scene3d>
            <a:sp3d>
              <a:bevelT/>
            </a:sp3d>
          </p:spPr>
        </p:pic>
        <p:cxnSp>
          <p:nvCxnSpPr>
            <p:cNvPr id="14" name="Connettore 2 13"/>
            <p:cNvCxnSpPr/>
            <p:nvPr/>
          </p:nvCxnSpPr>
          <p:spPr>
            <a:xfrm>
              <a:off x="1414463" y="5558852"/>
              <a:ext cx="800101" cy="656211"/>
            </a:xfrm>
            <a:prstGeom prst="straightConnector1">
              <a:avLst/>
            </a:prstGeom>
            <a:ln w="38100">
              <a:solidFill>
                <a:srgbClr val="E933B5"/>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uppo 19"/>
          <p:cNvGrpSpPr/>
          <p:nvPr/>
        </p:nvGrpSpPr>
        <p:grpSpPr>
          <a:xfrm>
            <a:off x="3417392" y="3568700"/>
            <a:ext cx="5654600" cy="3289300"/>
            <a:chOff x="3417392" y="3568700"/>
            <a:chExt cx="5654600" cy="3289300"/>
          </a:xfrm>
        </p:grpSpPr>
        <p:pic>
          <p:nvPicPr>
            <p:cNvPr id="16" name="Picture 33" descr="PIC00008"/>
            <p:cNvPicPr>
              <a:picLocks noChangeAspect="1" noChangeArrowheads="1"/>
            </p:cNvPicPr>
            <p:nvPr/>
          </p:nvPicPr>
          <p:blipFill>
            <a:blip r:embed="rId6" cstate="print"/>
            <a:srcRect/>
            <a:stretch>
              <a:fillRect/>
            </a:stretch>
          </p:blipFill>
          <p:spPr bwMode="auto">
            <a:xfrm>
              <a:off x="4499992" y="3568700"/>
              <a:ext cx="4572000" cy="3289300"/>
            </a:xfrm>
            <a:prstGeom prst="rect">
              <a:avLst/>
            </a:prstGeom>
            <a:noFill/>
            <a:ln w="9525">
              <a:noFill/>
              <a:miter lim="800000"/>
              <a:headEnd/>
              <a:tailEnd/>
            </a:ln>
            <a:scene3d>
              <a:camera prst="orthographicFront"/>
              <a:lightRig rig="threePt" dir="t"/>
            </a:scene3d>
            <a:sp3d>
              <a:bevelT/>
            </a:sp3d>
          </p:spPr>
        </p:pic>
        <p:sp>
          <p:nvSpPr>
            <p:cNvPr id="17" name="Line 41"/>
            <p:cNvSpPr>
              <a:spLocks noChangeShapeType="1"/>
            </p:cNvSpPr>
            <p:nvPr/>
          </p:nvSpPr>
          <p:spPr bwMode="auto">
            <a:xfrm flipV="1">
              <a:off x="3762375" y="5558852"/>
              <a:ext cx="1190625" cy="285750"/>
            </a:xfrm>
            <a:prstGeom prst="line">
              <a:avLst/>
            </a:prstGeom>
            <a:noFill/>
            <a:ln w="57150">
              <a:solidFill>
                <a:srgbClr val="FFFF00"/>
              </a:solidFill>
              <a:round/>
              <a:headEnd/>
              <a:tailEnd type="triangle" w="med" len="med"/>
            </a:ln>
          </p:spPr>
          <p:txBody>
            <a:bodyPr/>
            <a:lstStyle/>
            <a:p>
              <a:pPr defTabSz="457200"/>
              <a:endParaRPr lang="en-US">
                <a:solidFill>
                  <a:srgbClr val="000000"/>
                </a:solidFill>
              </a:endParaRPr>
            </a:p>
          </p:txBody>
        </p:sp>
        <p:sp>
          <p:nvSpPr>
            <p:cNvPr id="18" name="Ovale 17"/>
            <p:cNvSpPr/>
            <p:nvPr/>
          </p:nvSpPr>
          <p:spPr>
            <a:xfrm rot="2510573">
              <a:off x="3417392" y="5229225"/>
              <a:ext cx="544513" cy="1312863"/>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19" name="CasellaDiTesto 18"/>
            <p:cNvSpPr txBox="1"/>
            <p:nvPr/>
          </p:nvSpPr>
          <p:spPr>
            <a:xfrm>
              <a:off x="5220073" y="4149080"/>
              <a:ext cx="3312368" cy="923330"/>
            </a:xfrm>
            <a:prstGeom prst="rect">
              <a:avLst/>
            </a:prstGeom>
            <a:solidFill>
              <a:srgbClr val="99CCFF"/>
            </a:solidFill>
            <a:scene3d>
              <a:camera prst="orthographicFront"/>
              <a:lightRig rig="threePt" dir="t"/>
            </a:scene3d>
            <a:sp3d>
              <a:bevelT/>
            </a:sp3d>
          </p:spPr>
          <p:txBody>
            <a:bodyPr wrap="square" rtlCol="0">
              <a:spAutoFit/>
            </a:bodyPr>
            <a:lstStyle/>
            <a:p>
              <a:pPr algn="ctr" defTabSz="457200"/>
              <a:r>
                <a:rPr lang="en-US" dirty="0">
                  <a:solidFill>
                    <a:srgbClr val="292934"/>
                  </a:solidFill>
                </a:rPr>
                <a:t>Two 45° dipoles of the beam line allow for the fragments selection</a:t>
              </a:r>
            </a:p>
          </p:txBody>
        </p:sp>
      </p:grpSp>
      <p:sp>
        <p:nvSpPr>
          <p:cNvPr id="21" name="Text Box 4"/>
          <p:cNvSpPr txBox="1">
            <a:spLocks noChangeArrowheads="1"/>
          </p:cNvSpPr>
          <p:nvPr/>
        </p:nvSpPr>
        <p:spPr bwMode="auto">
          <a:xfrm>
            <a:off x="0" y="787400"/>
            <a:ext cx="9144000" cy="461963"/>
          </a:xfrm>
          <a:prstGeom prst="rect">
            <a:avLst/>
          </a:prstGeom>
          <a:gradFill rotWithShape="1">
            <a:gsLst>
              <a:gs pos="0">
                <a:srgbClr val="03D4A8"/>
              </a:gs>
              <a:gs pos="25000">
                <a:srgbClr val="21D6E0"/>
              </a:gs>
              <a:gs pos="75000">
                <a:srgbClr val="0087E6"/>
              </a:gs>
              <a:gs pos="100000">
                <a:srgbClr val="005CBF"/>
              </a:gs>
            </a:gsLst>
            <a:lin ang="5400000"/>
          </a:gradFill>
          <a:ln w="9525">
            <a:noFill/>
            <a:miter lim="800000"/>
            <a:headEnd/>
            <a:tailEnd/>
          </a:ln>
        </p:spPr>
        <p:txBody>
          <a:bodyPr>
            <a:spAutoFit/>
          </a:bodyPr>
          <a:lstStyle/>
          <a:p>
            <a:pPr algn="ctr" defTabSz="457200">
              <a:spcBef>
                <a:spcPct val="50000"/>
              </a:spcBef>
            </a:pPr>
            <a:r>
              <a:rPr lang="en-US" sz="2400" b="1" dirty="0">
                <a:solidFill>
                  <a:srgbClr val="FF0000"/>
                </a:solidFill>
              </a:rPr>
              <a:t>Fragmentation beams at INFN-LNS - Catania</a:t>
            </a:r>
          </a:p>
        </p:txBody>
      </p:sp>
      <p:grpSp>
        <p:nvGrpSpPr>
          <p:cNvPr id="27" name="Gruppo 26"/>
          <p:cNvGrpSpPr/>
          <p:nvPr/>
        </p:nvGrpSpPr>
        <p:grpSpPr>
          <a:xfrm>
            <a:off x="2476500" y="412499"/>
            <a:ext cx="6667500" cy="3189539"/>
            <a:chOff x="2476500" y="412499"/>
            <a:chExt cx="6667500" cy="3189539"/>
          </a:xfrm>
        </p:grpSpPr>
        <p:pic>
          <p:nvPicPr>
            <p:cNvPr id="22" name="Picture 49" descr="_MG_6289_s"/>
            <p:cNvPicPr>
              <a:picLocks noChangeAspect="1" noChangeArrowheads="1"/>
            </p:cNvPicPr>
            <p:nvPr/>
          </p:nvPicPr>
          <p:blipFill>
            <a:blip r:embed="rId7" cstate="print"/>
            <a:srcRect/>
            <a:stretch>
              <a:fillRect/>
            </a:stretch>
          </p:blipFill>
          <p:spPr bwMode="auto">
            <a:xfrm>
              <a:off x="4492625" y="500063"/>
              <a:ext cx="4651375" cy="3101975"/>
            </a:xfrm>
            <a:prstGeom prst="rect">
              <a:avLst/>
            </a:prstGeom>
            <a:noFill/>
            <a:ln w="9525">
              <a:noFill/>
              <a:miter lim="800000"/>
              <a:headEnd/>
              <a:tailEnd/>
            </a:ln>
            <a:scene3d>
              <a:camera prst="orthographicFront"/>
              <a:lightRig rig="threePt" dir="t"/>
            </a:scene3d>
            <a:sp3d>
              <a:bevelT/>
            </a:sp3d>
          </p:spPr>
        </p:pic>
        <p:sp>
          <p:nvSpPr>
            <p:cNvPr id="23" name="Line 41"/>
            <p:cNvSpPr>
              <a:spLocks noChangeShapeType="1"/>
            </p:cNvSpPr>
            <p:nvPr/>
          </p:nvSpPr>
          <p:spPr bwMode="auto">
            <a:xfrm flipV="1">
              <a:off x="2628900" y="2143124"/>
              <a:ext cx="2199774" cy="197413"/>
            </a:xfrm>
            <a:prstGeom prst="line">
              <a:avLst/>
            </a:prstGeom>
            <a:noFill/>
            <a:ln w="57150">
              <a:solidFill>
                <a:srgbClr val="FF3399"/>
              </a:solidFill>
              <a:round/>
              <a:headEnd/>
              <a:tailEnd type="triangle" w="med" len="med"/>
            </a:ln>
          </p:spPr>
          <p:txBody>
            <a:bodyPr/>
            <a:lstStyle/>
            <a:p>
              <a:pPr defTabSz="457200"/>
              <a:endParaRPr lang="en-US">
                <a:solidFill>
                  <a:srgbClr val="000000"/>
                </a:solidFill>
              </a:endParaRPr>
            </a:p>
          </p:txBody>
        </p:sp>
        <p:sp>
          <p:nvSpPr>
            <p:cNvPr id="24" name="CasellaDiTesto 23"/>
            <p:cNvSpPr txBox="1"/>
            <p:nvPr/>
          </p:nvSpPr>
          <p:spPr>
            <a:xfrm>
              <a:off x="5336578" y="620688"/>
              <a:ext cx="3312368" cy="646331"/>
            </a:xfrm>
            <a:prstGeom prst="rect">
              <a:avLst/>
            </a:prstGeom>
            <a:solidFill>
              <a:srgbClr val="66FF33"/>
            </a:solidFill>
            <a:scene3d>
              <a:camera prst="orthographicFront"/>
              <a:lightRig rig="threePt" dir="t"/>
            </a:scene3d>
            <a:sp3d>
              <a:bevelT/>
            </a:sp3d>
          </p:spPr>
          <p:txBody>
            <a:bodyPr wrap="square" rtlCol="0">
              <a:spAutoFit/>
            </a:bodyPr>
            <a:lstStyle/>
            <a:p>
              <a:pPr algn="ctr" defTabSz="457200"/>
              <a:r>
                <a:rPr lang="en-US" dirty="0">
                  <a:solidFill>
                    <a:srgbClr val="000000"/>
                  </a:solidFill>
                </a:rPr>
                <a:t>Reaction target and </a:t>
              </a:r>
              <a:r>
                <a:rPr lang="en-US" dirty="0">
                  <a:solidFill>
                    <a:srgbClr val="292934"/>
                  </a:solidFill>
                </a:rPr>
                <a:t>fragments </a:t>
              </a:r>
              <a:r>
                <a:rPr lang="en-US" dirty="0">
                  <a:solidFill>
                    <a:srgbClr val="000000"/>
                  </a:solidFill>
                </a:rPr>
                <a:t>detection</a:t>
              </a:r>
            </a:p>
          </p:txBody>
        </p:sp>
        <p:pic>
          <p:nvPicPr>
            <p:cNvPr id="25"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5221" t="12827" r="4812" b="16092"/>
            <a:stretch/>
          </p:blipFill>
          <p:spPr bwMode="auto">
            <a:xfrm>
              <a:off x="2792250" y="412499"/>
              <a:ext cx="2487938" cy="165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6" name="Connettore 2 25"/>
            <p:cNvCxnSpPr/>
            <p:nvPr/>
          </p:nvCxnSpPr>
          <p:spPr>
            <a:xfrm flipV="1">
              <a:off x="2476500" y="1241811"/>
              <a:ext cx="1015380" cy="14248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3794384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p:cNvGrpSpPr/>
          <p:nvPr/>
        </p:nvGrpSpPr>
        <p:grpSpPr>
          <a:xfrm>
            <a:off x="104524" y="-50800"/>
            <a:ext cx="9039187" cy="707475"/>
            <a:chOff x="218824" y="-50800"/>
            <a:chExt cx="9039187" cy="707475"/>
          </a:xfrm>
        </p:grpSpPr>
        <p:sp>
          <p:nvSpPr>
            <p:cNvPr id="5" name="CasellaDiTesto 4"/>
            <p:cNvSpPr txBox="1"/>
            <p:nvPr/>
          </p:nvSpPr>
          <p:spPr>
            <a:xfrm>
              <a:off x="218824" y="40481"/>
              <a:ext cx="1712963" cy="553998"/>
            </a:xfrm>
            <a:prstGeom prst="rect">
              <a:avLst/>
            </a:prstGeom>
            <a:noFill/>
          </p:spPr>
          <p:txBody>
            <a:bodyPr wrap="none" rtlCol="0">
              <a:spAutoFit/>
            </a:bodyPr>
            <a:lstStyle/>
            <a:p>
              <a:pPr algn="ctr" defTabSz="457200"/>
              <a:r>
                <a:rPr lang="en-GB" sz="1500" dirty="0" smtClean="0">
                  <a:solidFill>
                    <a:srgbClr val="292934"/>
                  </a:solidFill>
                  <a:latin typeface="Apple Chancery"/>
                  <a:cs typeface="Apple Chancery"/>
                </a:rPr>
                <a:t>Catania, Italy</a:t>
              </a:r>
            </a:p>
            <a:p>
              <a:pPr algn="ctr" defTabSz="457200"/>
              <a:r>
                <a:rPr lang="en-GB" sz="1500" dirty="0" smtClean="0">
                  <a:solidFill>
                    <a:srgbClr val="292934"/>
                  </a:solidFill>
                  <a:latin typeface="Apple Chancery"/>
                  <a:cs typeface="Apple Chancery"/>
                </a:rPr>
                <a:t>15 December, 2015</a:t>
              </a:r>
              <a:endParaRPr lang="en-GB" sz="1500" dirty="0">
                <a:solidFill>
                  <a:srgbClr val="292934"/>
                </a:solidFill>
                <a:latin typeface="Apple Chancery"/>
                <a:cs typeface="Apple Chancery"/>
              </a:endParaRPr>
            </a:p>
          </p:txBody>
        </p:sp>
        <p:sp>
          <p:nvSpPr>
            <p:cNvPr id="6" name="CasellaDiTesto 5"/>
            <p:cNvSpPr txBox="1"/>
            <p:nvPr/>
          </p:nvSpPr>
          <p:spPr>
            <a:xfrm>
              <a:off x="6894335" y="-48419"/>
              <a:ext cx="2363676" cy="640175"/>
            </a:xfrm>
            <a:prstGeom prst="rect">
              <a:avLst/>
            </a:prstGeom>
            <a:noFill/>
          </p:spPr>
          <p:txBody>
            <a:bodyPr wrap="none" rtlCol="0">
              <a:spAutoFit/>
            </a:bodyPr>
            <a:lstStyle/>
            <a:p>
              <a:pPr algn="ctr" defTabSz="457200">
                <a:lnSpc>
                  <a:spcPct val="120000"/>
                </a:lnSpc>
              </a:pPr>
              <a:r>
                <a:rPr lang="it-IT" dirty="0" smtClean="0">
                  <a:solidFill>
                    <a:srgbClr val="292934"/>
                  </a:solidFill>
                  <a:latin typeface="Apple Chancery"/>
                  <a:cs typeface="Apple Chancery"/>
                </a:rPr>
                <a:t>E. V. Pagano</a:t>
              </a:r>
            </a:p>
            <a:p>
              <a:pPr algn="ctr" defTabSz="457200">
                <a:lnSpc>
                  <a:spcPct val="120000"/>
                </a:lnSpc>
              </a:pPr>
              <a:r>
                <a:rPr lang="it-IT" sz="1200" dirty="0" err="1" smtClean="0">
                  <a:solidFill>
                    <a:srgbClr val="292934"/>
                  </a:solidFill>
                  <a:latin typeface="Apple Chancery"/>
                  <a:cs typeface="Apple Chancery"/>
                </a:rPr>
                <a:t>Univ</a:t>
              </a:r>
              <a:r>
                <a:rPr lang="it-IT" sz="1200" dirty="0" smtClean="0">
                  <a:solidFill>
                    <a:srgbClr val="292934"/>
                  </a:solidFill>
                  <a:latin typeface="Apple Chancery"/>
                  <a:cs typeface="Apple Chancery"/>
                </a:rPr>
                <a:t>. of Catania &amp; LNS-INFN</a:t>
              </a:r>
              <a:endParaRPr lang="it-IT" sz="1200" dirty="0">
                <a:solidFill>
                  <a:srgbClr val="292934"/>
                </a:solidFill>
                <a:latin typeface="Apple Chancery"/>
                <a:cs typeface="Apple Chancery"/>
              </a:endParaRPr>
            </a:p>
          </p:txBody>
        </p:sp>
        <p:pic>
          <p:nvPicPr>
            <p:cNvPr id="7" name="Immagine 6" descr="logo.tif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1787" y="16427"/>
              <a:ext cx="816195" cy="640248"/>
            </a:xfrm>
            <a:prstGeom prst="rect">
              <a:avLst/>
            </a:prstGeom>
          </p:spPr>
        </p:pic>
        <p:sp>
          <p:nvSpPr>
            <p:cNvPr id="8" name="CasellaDiTesto 7"/>
            <p:cNvSpPr txBox="1"/>
            <p:nvPr/>
          </p:nvSpPr>
          <p:spPr>
            <a:xfrm>
              <a:off x="3352800" y="-50800"/>
              <a:ext cx="2689759" cy="677108"/>
            </a:xfrm>
            <a:prstGeom prst="rect">
              <a:avLst/>
            </a:prstGeom>
            <a:noFill/>
          </p:spPr>
          <p:txBody>
            <a:bodyPr wrap="none" rtlCol="0">
              <a:spAutoFit/>
            </a:bodyPr>
            <a:lstStyle/>
            <a:p>
              <a:pPr defTabSz="457200"/>
              <a:r>
                <a:rPr lang="it-IT" sz="2400" dirty="0" smtClean="0">
                  <a:solidFill>
                    <a:srgbClr val="292934"/>
                  </a:solidFill>
                </a:rPr>
                <a:t>HIB@LNS 2015</a:t>
              </a:r>
            </a:p>
            <a:p>
              <a:pPr defTabSz="457200"/>
              <a:r>
                <a:rPr lang="it-IT" sz="1400" dirty="0" smtClean="0">
                  <a:solidFill>
                    <a:srgbClr val="FF0000"/>
                  </a:solidFill>
                </a:rPr>
                <a:t>Catania  14-15 </a:t>
              </a:r>
              <a:r>
                <a:rPr lang="en-GB" sz="1400" dirty="0" smtClean="0">
                  <a:solidFill>
                    <a:srgbClr val="FF0000"/>
                  </a:solidFill>
                </a:rPr>
                <a:t>December</a:t>
              </a:r>
              <a:r>
                <a:rPr lang="it-IT" sz="1400" dirty="0" smtClean="0">
                  <a:solidFill>
                    <a:srgbClr val="FF0000"/>
                  </a:solidFill>
                </a:rPr>
                <a:t> 2015</a:t>
              </a:r>
              <a:endParaRPr lang="it-IT" sz="1400" dirty="0">
                <a:solidFill>
                  <a:srgbClr val="FF0000"/>
                </a:solidFill>
              </a:endParaRPr>
            </a:p>
          </p:txBody>
        </p:sp>
      </p:grpSp>
      <p:pic>
        <p:nvPicPr>
          <p:cNvPr id="9" name="Immagine 8" descr="loyoutla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501" y="656675"/>
            <a:ext cx="7960697" cy="6171833"/>
          </a:xfrm>
          <a:prstGeom prst="rect">
            <a:avLst/>
          </a:prstGeom>
        </p:spPr>
      </p:pic>
      <p:sp>
        <p:nvSpPr>
          <p:cNvPr id="10" name="CasellaDiTesto 9"/>
          <p:cNvSpPr txBox="1"/>
          <p:nvPr/>
        </p:nvSpPr>
        <p:spPr>
          <a:xfrm>
            <a:off x="4292159" y="626308"/>
            <a:ext cx="4079339" cy="923330"/>
          </a:xfrm>
          <a:prstGeom prst="rect">
            <a:avLst/>
          </a:prstGeom>
          <a:noFill/>
        </p:spPr>
        <p:txBody>
          <a:bodyPr wrap="square" rtlCol="0">
            <a:spAutoFit/>
          </a:bodyPr>
          <a:lstStyle/>
          <a:p>
            <a:pPr defTabSz="457200"/>
            <a:r>
              <a:rPr lang="en-US" dirty="0" smtClean="0">
                <a:solidFill>
                  <a:srgbClr val="292934"/>
                </a:solidFill>
              </a:rPr>
              <a:t>There are </a:t>
            </a:r>
            <a:r>
              <a:rPr lang="en-US" smtClean="0">
                <a:solidFill>
                  <a:srgbClr val="292934"/>
                </a:solidFill>
              </a:rPr>
              <a:t>13 diagnostic points </a:t>
            </a:r>
            <a:r>
              <a:rPr lang="en-US" dirty="0" smtClean="0">
                <a:solidFill>
                  <a:srgbClr val="292934"/>
                </a:solidFill>
              </a:rPr>
              <a:t>where we can measure the variables </a:t>
            </a:r>
            <a:r>
              <a:rPr lang="en-US" smtClean="0">
                <a:solidFill>
                  <a:srgbClr val="292934"/>
                </a:solidFill>
              </a:rPr>
              <a:t>to optimize </a:t>
            </a:r>
            <a:r>
              <a:rPr lang="en-US" dirty="0" smtClean="0">
                <a:solidFill>
                  <a:srgbClr val="292934"/>
                </a:solidFill>
              </a:rPr>
              <a:t>the transport of the beam.  </a:t>
            </a:r>
            <a:r>
              <a:rPr lang="it-IT" dirty="0" smtClean="0">
                <a:solidFill>
                  <a:srgbClr val="292934"/>
                </a:solidFill>
              </a:rPr>
              <a:t> </a:t>
            </a:r>
            <a:endParaRPr lang="it-IT" dirty="0">
              <a:solidFill>
                <a:srgbClr val="292934"/>
              </a:solidFill>
            </a:endParaRPr>
          </a:p>
        </p:txBody>
      </p:sp>
      <p:pic>
        <p:nvPicPr>
          <p:cNvPr id="11" name="Immagine 10" descr="20151129_19220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392350" y="2932874"/>
            <a:ext cx="4287270" cy="3215452"/>
          </a:xfrm>
          <a:prstGeom prst="rect">
            <a:avLst/>
          </a:prstGeom>
        </p:spPr>
      </p:pic>
      <p:sp>
        <p:nvSpPr>
          <p:cNvPr id="12" name="Anello 11"/>
          <p:cNvSpPr/>
          <p:nvPr/>
        </p:nvSpPr>
        <p:spPr>
          <a:xfrm>
            <a:off x="3914884" y="2789029"/>
            <a:ext cx="495117" cy="432104"/>
          </a:xfrm>
          <a:prstGeom prst="donut">
            <a:avLst>
              <a:gd name="adj" fmla="val 14531"/>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it-IT">
              <a:solidFill>
                <a:srgbClr val="292934"/>
              </a:solidFill>
            </a:endParaRPr>
          </a:p>
        </p:txBody>
      </p:sp>
      <p:cxnSp>
        <p:nvCxnSpPr>
          <p:cNvPr id="14" name="Connettore 2 13"/>
          <p:cNvCxnSpPr>
            <a:stCxn id="12" idx="6"/>
          </p:cNvCxnSpPr>
          <p:nvPr/>
        </p:nvCxnSpPr>
        <p:spPr>
          <a:xfrm>
            <a:off x="4410001" y="3005081"/>
            <a:ext cx="1874762" cy="1145728"/>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5" name="Immagine 14" descr="20151129_192214.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24144" y="2934652"/>
            <a:ext cx="4318000" cy="3469712"/>
          </a:xfrm>
          <a:prstGeom prst="rect">
            <a:avLst/>
          </a:prstGeom>
        </p:spPr>
      </p:pic>
      <p:sp>
        <p:nvSpPr>
          <p:cNvPr id="18" name="Anello 17"/>
          <p:cNvSpPr/>
          <p:nvPr/>
        </p:nvSpPr>
        <p:spPr>
          <a:xfrm>
            <a:off x="3726866" y="2430763"/>
            <a:ext cx="495117" cy="432104"/>
          </a:xfrm>
          <a:prstGeom prst="donut">
            <a:avLst>
              <a:gd name="adj" fmla="val 14531"/>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it-IT">
              <a:solidFill>
                <a:srgbClr val="292934"/>
              </a:solidFill>
            </a:endParaRPr>
          </a:p>
        </p:txBody>
      </p:sp>
      <p:cxnSp>
        <p:nvCxnSpPr>
          <p:cNvPr id="19" name="Connettore 2 18"/>
          <p:cNvCxnSpPr/>
          <p:nvPr/>
        </p:nvCxnSpPr>
        <p:spPr>
          <a:xfrm flipH="1">
            <a:off x="2580854" y="2789029"/>
            <a:ext cx="1315291" cy="1320678"/>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21" name="Immagine 20" descr="20151129_192246.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3844125" y="1225929"/>
            <a:ext cx="4168267" cy="3126200"/>
          </a:xfrm>
          <a:prstGeom prst="rect">
            <a:avLst/>
          </a:prstGeom>
        </p:spPr>
      </p:pic>
      <p:sp>
        <p:nvSpPr>
          <p:cNvPr id="24" name="Anello 23"/>
          <p:cNvSpPr/>
          <p:nvPr/>
        </p:nvSpPr>
        <p:spPr>
          <a:xfrm>
            <a:off x="3199221" y="2108140"/>
            <a:ext cx="362144" cy="349992"/>
          </a:xfrm>
          <a:prstGeom prst="donut">
            <a:avLst>
              <a:gd name="adj" fmla="val 629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it-IT">
              <a:solidFill>
                <a:srgbClr val="292934"/>
              </a:solidFill>
            </a:endParaRPr>
          </a:p>
        </p:txBody>
      </p:sp>
      <p:cxnSp>
        <p:nvCxnSpPr>
          <p:cNvPr id="26" name="Connettore 2 25"/>
          <p:cNvCxnSpPr>
            <a:stCxn id="24" idx="7"/>
          </p:cNvCxnSpPr>
          <p:nvPr/>
        </p:nvCxnSpPr>
        <p:spPr>
          <a:xfrm flipV="1">
            <a:off x="3508330" y="1549638"/>
            <a:ext cx="1781344" cy="609757"/>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 name="Ovale 1"/>
          <p:cNvSpPr>
            <a:spLocks noChangeAspect="1"/>
          </p:cNvSpPr>
          <p:nvPr/>
        </p:nvSpPr>
        <p:spPr>
          <a:xfrm>
            <a:off x="3829850" y="5875331"/>
            <a:ext cx="148778" cy="123854"/>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0183686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heel(1)">
                                      <p:cBhvr>
                                        <p:cTn id="21" dur="2000"/>
                                        <p:tgtEl>
                                          <p:spTgt spid="19"/>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heel(1)">
                                      <p:cBhvr>
                                        <p:cTn id="24" dur="2000"/>
                                        <p:tgtEl>
                                          <p:spTgt spid="18"/>
                                        </p:tgtEl>
                                      </p:cBhvr>
                                    </p:animEffect>
                                  </p:childTnLst>
                                </p:cTn>
                              </p:par>
                              <p:par>
                                <p:cTn id="25" presetID="21" presetClass="entr" presetSubtype="1"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heel(1)">
                                      <p:cBhvr>
                                        <p:cTn id="27" dur="2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par>
                                <p:cTn id="33" presetID="22" presetClass="entr" presetSubtype="4"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500"/>
                                        <p:tgtEl>
                                          <p:spTgt spid="21"/>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o 4"/>
          <p:cNvGrpSpPr/>
          <p:nvPr/>
        </p:nvGrpSpPr>
        <p:grpSpPr>
          <a:xfrm>
            <a:off x="104524" y="-50800"/>
            <a:ext cx="9039187" cy="707475"/>
            <a:chOff x="218824" y="-50800"/>
            <a:chExt cx="9039187" cy="707475"/>
          </a:xfrm>
        </p:grpSpPr>
        <p:sp>
          <p:nvSpPr>
            <p:cNvPr id="6" name="CasellaDiTesto 5"/>
            <p:cNvSpPr txBox="1"/>
            <p:nvPr/>
          </p:nvSpPr>
          <p:spPr>
            <a:xfrm>
              <a:off x="218824" y="40481"/>
              <a:ext cx="1712963" cy="553998"/>
            </a:xfrm>
            <a:prstGeom prst="rect">
              <a:avLst/>
            </a:prstGeom>
            <a:noFill/>
          </p:spPr>
          <p:txBody>
            <a:bodyPr wrap="none" rtlCol="0">
              <a:spAutoFit/>
            </a:bodyPr>
            <a:lstStyle/>
            <a:p>
              <a:pPr algn="ctr" defTabSz="457200"/>
              <a:r>
                <a:rPr lang="en-GB" sz="1500" dirty="0" smtClean="0">
                  <a:solidFill>
                    <a:srgbClr val="292934"/>
                  </a:solidFill>
                  <a:latin typeface="Apple Chancery"/>
                  <a:cs typeface="Apple Chancery"/>
                </a:rPr>
                <a:t>Catania, Italy</a:t>
              </a:r>
            </a:p>
            <a:p>
              <a:pPr algn="ctr" defTabSz="457200"/>
              <a:r>
                <a:rPr lang="en-GB" sz="1500" dirty="0" smtClean="0">
                  <a:solidFill>
                    <a:srgbClr val="292934"/>
                  </a:solidFill>
                  <a:latin typeface="Apple Chancery"/>
                  <a:cs typeface="Apple Chancery"/>
                </a:rPr>
                <a:t>15 December, 2015</a:t>
              </a:r>
              <a:endParaRPr lang="en-GB" sz="1500" dirty="0">
                <a:solidFill>
                  <a:srgbClr val="292934"/>
                </a:solidFill>
                <a:latin typeface="Apple Chancery"/>
                <a:cs typeface="Apple Chancery"/>
              </a:endParaRPr>
            </a:p>
          </p:txBody>
        </p:sp>
        <p:sp>
          <p:nvSpPr>
            <p:cNvPr id="7" name="CasellaDiTesto 6"/>
            <p:cNvSpPr txBox="1"/>
            <p:nvPr/>
          </p:nvSpPr>
          <p:spPr>
            <a:xfrm>
              <a:off x="6894335" y="-48419"/>
              <a:ext cx="2363676" cy="640175"/>
            </a:xfrm>
            <a:prstGeom prst="rect">
              <a:avLst/>
            </a:prstGeom>
            <a:noFill/>
          </p:spPr>
          <p:txBody>
            <a:bodyPr wrap="none" rtlCol="0">
              <a:spAutoFit/>
            </a:bodyPr>
            <a:lstStyle/>
            <a:p>
              <a:pPr algn="ctr" defTabSz="457200">
                <a:lnSpc>
                  <a:spcPct val="120000"/>
                </a:lnSpc>
              </a:pPr>
              <a:r>
                <a:rPr lang="it-IT" dirty="0" smtClean="0">
                  <a:solidFill>
                    <a:srgbClr val="292934"/>
                  </a:solidFill>
                  <a:latin typeface="Apple Chancery"/>
                  <a:cs typeface="Apple Chancery"/>
                </a:rPr>
                <a:t>E. V. Pagano</a:t>
              </a:r>
            </a:p>
            <a:p>
              <a:pPr algn="ctr" defTabSz="457200">
                <a:lnSpc>
                  <a:spcPct val="120000"/>
                </a:lnSpc>
              </a:pPr>
              <a:r>
                <a:rPr lang="it-IT" sz="1200" dirty="0" err="1" smtClean="0">
                  <a:solidFill>
                    <a:srgbClr val="292934"/>
                  </a:solidFill>
                  <a:latin typeface="Apple Chancery"/>
                  <a:cs typeface="Apple Chancery"/>
                </a:rPr>
                <a:t>Univ</a:t>
              </a:r>
              <a:r>
                <a:rPr lang="it-IT" sz="1200" dirty="0" smtClean="0">
                  <a:solidFill>
                    <a:srgbClr val="292934"/>
                  </a:solidFill>
                  <a:latin typeface="Apple Chancery"/>
                  <a:cs typeface="Apple Chancery"/>
                </a:rPr>
                <a:t>. of Catania &amp; LNS-INFN</a:t>
              </a:r>
              <a:endParaRPr lang="it-IT" sz="1200" dirty="0">
                <a:solidFill>
                  <a:srgbClr val="292934"/>
                </a:solidFill>
                <a:latin typeface="Apple Chancery"/>
                <a:cs typeface="Apple Chancery"/>
              </a:endParaRPr>
            </a:p>
          </p:txBody>
        </p:sp>
        <p:pic>
          <p:nvPicPr>
            <p:cNvPr id="8" name="Immagine 7" descr="logo.tif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1787" y="16427"/>
              <a:ext cx="816195" cy="640248"/>
            </a:xfrm>
            <a:prstGeom prst="rect">
              <a:avLst/>
            </a:prstGeom>
          </p:spPr>
        </p:pic>
        <p:sp>
          <p:nvSpPr>
            <p:cNvPr id="9" name="CasellaDiTesto 8"/>
            <p:cNvSpPr txBox="1"/>
            <p:nvPr/>
          </p:nvSpPr>
          <p:spPr>
            <a:xfrm>
              <a:off x="3352800" y="-50800"/>
              <a:ext cx="2689759" cy="677108"/>
            </a:xfrm>
            <a:prstGeom prst="rect">
              <a:avLst/>
            </a:prstGeom>
            <a:noFill/>
          </p:spPr>
          <p:txBody>
            <a:bodyPr wrap="none" rtlCol="0">
              <a:spAutoFit/>
            </a:bodyPr>
            <a:lstStyle/>
            <a:p>
              <a:pPr defTabSz="457200"/>
              <a:r>
                <a:rPr lang="it-IT" sz="2400" dirty="0" smtClean="0">
                  <a:solidFill>
                    <a:srgbClr val="292934"/>
                  </a:solidFill>
                </a:rPr>
                <a:t>HIB@LNS 2015</a:t>
              </a:r>
            </a:p>
            <a:p>
              <a:pPr defTabSz="457200"/>
              <a:r>
                <a:rPr lang="it-IT" sz="1400" dirty="0" smtClean="0">
                  <a:solidFill>
                    <a:srgbClr val="FF0000"/>
                  </a:solidFill>
                </a:rPr>
                <a:t>Catania  14-15 </a:t>
              </a:r>
              <a:r>
                <a:rPr lang="en-GB" sz="1400" dirty="0" smtClean="0">
                  <a:solidFill>
                    <a:srgbClr val="FF0000"/>
                  </a:solidFill>
                </a:rPr>
                <a:t>December</a:t>
              </a:r>
              <a:r>
                <a:rPr lang="it-IT" sz="1400" dirty="0" smtClean="0">
                  <a:solidFill>
                    <a:srgbClr val="FF0000"/>
                  </a:solidFill>
                </a:rPr>
                <a:t> 2015</a:t>
              </a:r>
              <a:endParaRPr lang="it-IT" sz="1400" dirty="0">
                <a:solidFill>
                  <a:srgbClr val="FF0000"/>
                </a:solidFill>
              </a:endParaRPr>
            </a:p>
          </p:txBody>
        </p:sp>
      </p:grpSp>
      <p:sp>
        <p:nvSpPr>
          <p:cNvPr id="10" name="CasellaDiTesto 9"/>
          <p:cNvSpPr txBox="1"/>
          <p:nvPr/>
        </p:nvSpPr>
        <p:spPr>
          <a:xfrm>
            <a:off x="1885435" y="704379"/>
            <a:ext cx="4341102" cy="430887"/>
          </a:xfrm>
          <a:prstGeom prst="rect">
            <a:avLst/>
          </a:prstGeom>
          <a:noFill/>
        </p:spPr>
        <p:txBody>
          <a:bodyPr wrap="none" rtlCol="0">
            <a:spAutoFit/>
          </a:bodyPr>
          <a:lstStyle/>
          <a:p>
            <a:pPr defTabSz="457200"/>
            <a:r>
              <a:rPr lang="en-GB" sz="2200" dirty="0">
                <a:solidFill>
                  <a:srgbClr val="FF0000"/>
                </a:solidFill>
              </a:rPr>
              <a:t>C</a:t>
            </a:r>
            <a:r>
              <a:rPr lang="en-GB" sz="2200" dirty="0" smtClean="0">
                <a:solidFill>
                  <a:srgbClr val="FF0000"/>
                </a:solidFill>
              </a:rPr>
              <a:t>omponent along the beam line?</a:t>
            </a:r>
            <a:endParaRPr lang="en-GB" sz="2200" dirty="0">
              <a:solidFill>
                <a:srgbClr val="FF0000"/>
              </a:solidFill>
            </a:endParaRPr>
          </a:p>
        </p:txBody>
      </p:sp>
      <p:sp>
        <p:nvSpPr>
          <p:cNvPr id="11" name="CasellaDiTesto 10"/>
          <p:cNvSpPr txBox="1"/>
          <p:nvPr/>
        </p:nvSpPr>
        <p:spPr>
          <a:xfrm>
            <a:off x="0" y="1384053"/>
            <a:ext cx="6887051" cy="1477328"/>
          </a:xfrm>
          <a:prstGeom prst="rect">
            <a:avLst/>
          </a:prstGeom>
          <a:noFill/>
        </p:spPr>
        <p:txBody>
          <a:bodyPr wrap="square" rtlCol="0">
            <a:spAutoFit/>
          </a:bodyPr>
          <a:lstStyle/>
          <a:p>
            <a:pPr algn="just" defTabSz="457200"/>
            <a:r>
              <a:rPr lang="en-GB" dirty="0" smtClean="0"/>
              <a:t>To measure the current of beams with low intensity (below 10</a:t>
            </a:r>
            <a:r>
              <a:rPr lang="en-GB" baseline="30000" dirty="0" smtClean="0"/>
              <a:t>5</a:t>
            </a:r>
            <a:r>
              <a:rPr lang="en-GB" dirty="0" smtClean="0"/>
              <a:t> </a:t>
            </a:r>
            <a:r>
              <a:rPr lang="en-GB" dirty="0" err="1" smtClean="0"/>
              <a:t>pps</a:t>
            </a:r>
            <a:r>
              <a:rPr lang="en-GB" dirty="0" smtClean="0"/>
              <a:t>) we need to integrate in a proper time range the particles beam counting rate; and to do this, fast signals (15-20 ns) coming from plastic scintillators (NE111, NE</a:t>
            </a:r>
            <a:r>
              <a:rPr lang="en-GB" sz="1000" dirty="0" smtClean="0"/>
              <a:t>XXX</a:t>
            </a:r>
            <a:r>
              <a:rPr lang="en-GB" dirty="0" smtClean="0"/>
              <a:t>, BC404, BC408, Fibres, </a:t>
            </a:r>
            <a:r>
              <a:rPr lang="en-GB" dirty="0" err="1" smtClean="0"/>
              <a:t>ecc</a:t>
            </a:r>
            <a:r>
              <a:rPr lang="en-GB" dirty="0" smtClean="0"/>
              <a:t>) are needed. </a:t>
            </a:r>
            <a:endParaRPr lang="en-GB" dirty="0"/>
          </a:p>
        </p:txBody>
      </p:sp>
      <p:pic>
        <p:nvPicPr>
          <p:cNvPr id="12" name="Immagine 11" descr="plasti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330" y="1397147"/>
            <a:ext cx="2180806" cy="1305948"/>
          </a:xfrm>
          <a:prstGeom prst="rect">
            <a:avLst/>
          </a:prstGeom>
        </p:spPr>
      </p:pic>
      <p:sp>
        <p:nvSpPr>
          <p:cNvPr id="15" name="CasellaDiTesto 14"/>
          <p:cNvSpPr txBox="1"/>
          <p:nvPr/>
        </p:nvSpPr>
        <p:spPr>
          <a:xfrm>
            <a:off x="1296233" y="3839251"/>
            <a:ext cx="2134005" cy="369332"/>
          </a:xfrm>
          <a:prstGeom prst="rect">
            <a:avLst/>
          </a:prstGeom>
          <a:noFill/>
        </p:spPr>
        <p:txBody>
          <a:bodyPr wrap="none" rtlCol="0">
            <a:spAutoFit/>
          </a:bodyPr>
          <a:lstStyle/>
          <a:p>
            <a:pPr defTabSz="457200"/>
            <a:r>
              <a:rPr lang="it-IT" dirty="0" smtClean="0">
                <a:solidFill>
                  <a:srgbClr val="FFFFFF"/>
                </a:solidFill>
              </a:rPr>
              <a:t>BEAM COUNTING</a:t>
            </a:r>
            <a:endParaRPr lang="it-IT" dirty="0">
              <a:solidFill>
                <a:srgbClr val="FFFFFF"/>
              </a:solidFill>
            </a:endParaRPr>
          </a:p>
        </p:txBody>
      </p:sp>
      <p:grpSp>
        <p:nvGrpSpPr>
          <p:cNvPr id="20" name="Gruppo 19"/>
          <p:cNvGrpSpPr/>
          <p:nvPr/>
        </p:nvGrpSpPr>
        <p:grpSpPr>
          <a:xfrm>
            <a:off x="104524" y="2792151"/>
            <a:ext cx="8777330" cy="3948003"/>
            <a:chOff x="104524" y="2792151"/>
            <a:chExt cx="8777330" cy="3948003"/>
          </a:xfrm>
        </p:grpSpPr>
        <p:pic>
          <p:nvPicPr>
            <p:cNvPr id="13" name="Immagine 12" descr="BC40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24" y="3639990"/>
              <a:ext cx="4131833" cy="3100164"/>
            </a:xfrm>
            <a:prstGeom prst="rect">
              <a:avLst/>
            </a:prstGeom>
          </p:spPr>
        </p:pic>
        <p:sp>
          <p:nvSpPr>
            <p:cNvPr id="14" name="Text Box 3"/>
            <p:cNvSpPr txBox="1">
              <a:spLocks noChangeArrowheads="1"/>
            </p:cNvSpPr>
            <p:nvPr/>
          </p:nvSpPr>
          <p:spPr bwMode="auto">
            <a:xfrm>
              <a:off x="261657" y="2792151"/>
              <a:ext cx="36855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GB" sz="1600" dirty="0" smtClean="0">
                  <a:solidFill>
                    <a:srgbClr val="292934"/>
                  </a:solidFill>
                </a:rPr>
                <a:t>Plastic scintillator (BC408) optically coupled to a small PMT, working in pulse counting mode</a:t>
              </a:r>
              <a:endParaRPr lang="en-GB" sz="1600" dirty="0">
                <a:solidFill>
                  <a:srgbClr val="292934"/>
                </a:solidFill>
              </a:endParaRPr>
            </a:p>
          </p:txBody>
        </p:sp>
        <p:pic>
          <p:nvPicPr>
            <p:cNvPr id="16" name="Immagine 15" descr="listaproprietàBC408.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9635" y="3338372"/>
              <a:ext cx="2822019" cy="3221738"/>
            </a:xfrm>
            <a:prstGeom prst="rect">
              <a:avLst/>
            </a:prstGeom>
          </p:spPr>
        </p:pic>
        <p:pic>
          <p:nvPicPr>
            <p:cNvPr id="17" name="Immagine 16" descr="propertiesBC408.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54026" y="3377654"/>
              <a:ext cx="1027828" cy="3352678"/>
            </a:xfrm>
            <a:prstGeom prst="rect">
              <a:avLst/>
            </a:prstGeom>
          </p:spPr>
        </p:pic>
        <p:pic>
          <p:nvPicPr>
            <p:cNvPr id="18" name="Immagine 17" descr="properties2.tif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95850" y="2792151"/>
              <a:ext cx="2958176" cy="432527"/>
            </a:xfrm>
            <a:prstGeom prst="rect">
              <a:avLst/>
            </a:prstGeom>
          </p:spPr>
        </p:pic>
      </p:grpSp>
      <p:sp>
        <p:nvSpPr>
          <p:cNvPr id="19" name="CasellaDiTesto 18"/>
          <p:cNvSpPr txBox="1"/>
          <p:nvPr/>
        </p:nvSpPr>
        <p:spPr>
          <a:xfrm>
            <a:off x="3021477" y="1060617"/>
            <a:ext cx="2583497" cy="369332"/>
          </a:xfrm>
          <a:prstGeom prst="rect">
            <a:avLst/>
          </a:prstGeom>
          <a:noFill/>
        </p:spPr>
        <p:txBody>
          <a:bodyPr wrap="none" rtlCol="0">
            <a:spAutoFit/>
          </a:bodyPr>
          <a:lstStyle/>
          <a:p>
            <a:pPr defTabSz="457200"/>
            <a:r>
              <a:rPr lang="en-GB" b="1" u="sng" dirty="0" smtClean="0">
                <a:solidFill>
                  <a:srgbClr val="292934"/>
                </a:solidFill>
              </a:rPr>
              <a:t>Current measurement</a:t>
            </a:r>
            <a:endParaRPr lang="en-GB" b="1" u="sng" dirty="0">
              <a:solidFill>
                <a:srgbClr val="292934"/>
              </a:solidFill>
            </a:endParaRPr>
          </a:p>
        </p:txBody>
      </p:sp>
    </p:spTree>
    <p:extLst>
      <p:ext uri="{BB962C8B-B14F-4D97-AF65-F5344CB8AC3E}">
        <p14:creationId xmlns:p14="http://schemas.microsoft.com/office/powerpoint/2010/main" val="382654398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p:cNvGrpSpPr/>
          <p:nvPr/>
        </p:nvGrpSpPr>
        <p:grpSpPr>
          <a:xfrm>
            <a:off x="104524" y="-50800"/>
            <a:ext cx="9039187" cy="707475"/>
            <a:chOff x="218824" y="-50800"/>
            <a:chExt cx="9039187" cy="707475"/>
          </a:xfrm>
        </p:grpSpPr>
        <p:sp>
          <p:nvSpPr>
            <p:cNvPr id="5" name="CasellaDiTesto 4"/>
            <p:cNvSpPr txBox="1"/>
            <p:nvPr/>
          </p:nvSpPr>
          <p:spPr>
            <a:xfrm>
              <a:off x="218824" y="40481"/>
              <a:ext cx="1712963" cy="553998"/>
            </a:xfrm>
            <a:prstGeom prst="rect">
              <a:avLst/>
            </a:prstGeom>
            <a:noFill/>
          </p:spPr>
          <p:txBody>
            <a:bodyPr wrap="none" rtlCol="0">
              <a:spAutoFit/>
            </a:bodyPr>
            <a:lstStyle/>
            <a:p>
              <a:pPr algn="ctr" defTabSz="457200"/>
              <a:r>
                <a:rPr lang="en-GB" sz="1500" dirty="0" smtClean="0">
                  <a:solidFill>
                    <a:srgbClr val="292934"/>
                  </a:solidFill>
                  <a:latin typeface="Apple Chancery"/>
                  <a:cs typeface="Apple Chancery"/>
                </a:rPr>
                <a:t>Catania, Italy</a:t>
              </a:r>
            </a:p>
            <a:p>
              <a:pPr algn="ctr" defTabSz="457200"/>
              <a:r>
                <a:rPr lang="en-GB" sz="1500" dirty="0" smtClean="0">
                  <a:solidFill>
                    <a:srgbClr val="292934"/>
                  </a:solidFill>
                  <a:latin typeface="Apple Chancery"/>
                  <a:cs typeface="Apple Chancery"/>
                </a:rPr>
                <a:t>15 December, 2015</a:t>
              </a:r>
              <a:endParaRPr lang="en-GB" sz="1500" dirty="0">
                <a:solidFill>
                  <a:srgbClr val="292934"/>
                </a:solidFill>
                <a:latin typeface="Apple Chancery"/>
                <a:cs typeface="Apple Chancery"/>
              </a:endParaRPr>
            </a:p>
          </p:txBody>
        </p:sp>
        <p:sp>
          <p:nvSpPr>
            <p:cNvPr id="6" name="CasellaDiTesto 5"/>
            <p:cNvSpPr txBox="1"/>
            <p:nvPr/>
          </p:nvSpPr>
          <p:spPr>
            <a:xfrm>
              <a:off x="6894335" y="-48419"/>
              <a:ext cx="2363676" cy="640175"/>
            </a:xfrm>
            <a:prstGeom prst="rect">
              <a:avLst/>
            </a:prstGeom>
            <a:noFill/>
          </p:spPr>
          <p:txBody>
            <a:bodyPr wrap="none" rtlCol="0">
              <a:spAutoFit/>
            </a:bodyPr>
            <a:lstStyle/>
            <a:p>
              <a:pPr algn="ctr" defTabSz="457200">
                <a:lnSpc>
                  <a:spcPct val="120000"/>
                </a:lnSpc>
              </a:pPr>
              <a:r>
                <a:rPr lang="it-IT" dirty="0" smtClean="0">
                  <a:solidFill>
                    <a:srgbClr val="292934"/>
                  </a:solidFill>
                  <a:latin typeface="Apple Chancery"/>
                  <a:cs typeface="Apple Chancery"/>
                </a:rPr>
                <a:t>E. V. Pagano</a:t>
              </a:r>
            </a:p>
            <a:p>
              <a:pPr algn="ctr" defTabSz="457200">
                <a:lnSpc>
                  <a:spcPct val="120000"/>
                </a:lnSpc>
              </a:pPr>
              <a:r>
                <a:rPr lang="it-IT" sz="1200" dirty="0" err="1" smtClean="0">
                  <a:solidFill>
                    <a:srgbClr val="292934"/>
                  </a:solidFill>
                  <a:latin typeface="Apple Chancery"/>
                  <a:cs typeface="Apple Chancery"/>
                </a:rPr>
                <a:t>Univ</a:t>
              </a:r>
              <a:r>
                <a:rPr lang="it-IT" sz="1200" dirty="0" smtClean="0">
                  <a:solidFill>
                    <a:srgbClr val="292934"/>
                  </a:solidFill>
                  <a:latin typeface="Apple Chancery"/>
                  <a:cs typeface="Apple Chancery"/>
                </a:rPr>
                <a:t>. of Catania &amp; LNS-INFN</a:t>
              </a:r>
              <a:endParaRPr lang="it-IT" sz="1200" dirty="0">
                <a:solidFill>
                  <a:srgbClr val="292934"/>
                </a:solidFill>
                <a:latin typeface="Apple Chancery"/>
                <a:cs typeface="Apple Chancery"/>
              </a:endParaRPr>
            </a:p>
          </p:txBody>
        </p:sp>
        <p:pic>
          <p:nvPicPr>
            <p:cNvPr id="7" name="Immagine 6" descr="logo.tif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1787" y="16427"/>
              <a:ext cx="816195" cy="640248"/>
            </a:xfrm>
            <a:prstGeom prst="rect">
              <a:avLst/>
            </a:prstGeom>
          </p:spPr>
        </p:pic>
        <p:sp>
          <p:nvSpPr>
            <p:cNvPr id="8" name="CasellaDiTesto 7"/>
            <p:cNvSpPr txBox="1"/>
            <p:nvPr/>
          </p:nvSpPr>
          <p:spPr>
            <a:xfrm>
              <a:off x="3352800" y="-50800"/>
              <a:ext cx="2689759" cy="677108"/>
            </a:xfrm>
            <a:prstGeom prst="rect">
              <a:avLst/>
            </a:prstGeom>
            <a:noFill/>
          </p:spPr>
          <p:txBody>
            <a:bodyPr wrap="none" rtlCol="0">
              <a:spAutoFit/>
            </a:bodyPr>
            <a:lstStyle/>
            <a:p>
              <a:pPr defTabSz="457200"/>
              <a:r>
                <a:rPr lang="it-IT" sz="2400" dirty="0" smtClean="0">
                  <a:solidFill>
                    <a:srgbClr val="292934"/>
                  </a:solidFill>
                </a:rPr>
                <a:t>HIB@LNS 2015</a:t>
              </a:r>
            </a:p>
            <a:p>
              <a:pPr defTabSz="457200"/>
              <a:r>
                <a:rPr lang="it-IT" sz="1400" dirty="0" smtClean="0">
                  <a:solidFill>
                    <a:srgbClr val="FF0000"/>
                  </a:solidFill>
                </a:rPr>
                <a:t>Catania  14-15 </a:t>
              </a:r>
              <a:r>
                <a:rPr lang="en-GB" sz="1400" dirty="0" smtClean="0">
                  <a:solidFill>
                    <a:srgbClr val="FF0000"/>
                  </a:solidFill>
                </a:rPr>
                <a:t>December</a:t>
              </a:r>
              <a:r>
                <a:rPr lang="it-IT" sz="1400" dirty="0" smtClean="0">
                  <a:solidFill>
                    <a:srgbClr val="FF0000"/>
                  </a:solidFill>
                </a:rPr>
                <a:t> 2015</a:t>
              </a:r>
              <a:endParaRPr lang="it-IT" sz="1400" dirty="0">
                <a:solidFill>
                  <a:srgbClr val="FF0000"/>
                </a:solidFill>
              </a:endParaRPr>
            </a:p>
          </p:txBody>
        </p:sp>
      </p:grpSp>
      <p:sp>
        <p:nvSpPr>
          <p:cNvPr id="9" name="CasellaDiTesto 8"/>
          <p:cNvSpPr txBox="1"/>
          <p:nvPr/>
        </p:nvSpPr>
        <p:spPr>
          <a:xfrm>
            <a:off x="1885435" y="704379"/>
            <a:ext cx="4419487" cy="430887"/>
          </a:xfrm>
          <a:prstGeom prst="rect">
            <a:avLst/>
          </a:prstGeom>
          <a:noFill/>
        </p:spPr>
        <p:txBody>
          <a:bodyPr wrap="none" rtlCol="0">
            <a:spAutoFit/>
          </a:bodyPr>
          <a:lstStyle/>
          <a:p>
            <a:pPr defTabSz="457200"/>
            <a:r>
              <a:rPr lang="en-GB" sz="2200" dirty="0" smtClean="0">
                <a:solidFill>
                  <a:srgbClr val="FF0000"/>
                </a:solidFill>
              </a:rPr>
              <a:t>Component along  the beam line? </a:t>
            </a:r>
            <a:endParaRPr lang="en-GB" sz="2200" dirty="0">
              <a:solidFill>
                <a:srgbClr val="FF0000"/>
              </a:solidFill>
            </a:endParaRPr>
          </a:p>
        </p:txBody>
      </p:sp>
      <p:sp>
        <p:nvSpPr>
          <p:cNvPr id="10" name="CasellaDiTesto 9"/>
          <p:cNvSpPr txBox="1"/>
          <p:nvPr/>
        </p:nvSpPr>
        <p:spPr>
          <a:xfrm>
            <a:off x="2654873" y="1060617"/>
            <a:ext cx="3738561" cy="369332"/>
          </a:xfrm>
          <a:prstGeom prst="rect">
            <a:avLst/>
          </a:prstGeom>
          <a:noFill/>
        </p:spPr>
        <p:txBody>
          <a:bodyPr wrap="none" rtlCol="0">
            <a:spAutoFit/>
          </a:bodyPr>
          <a:lstStyle/>
          <a:p>
            <a:pPr defTabSz="457200"/>
            <a:r>
              <a:rPr lang="en-GB" b="1" u="sng" dirty="0" smtClean="0">
                <a:solidFill>
                  <a:srgbClr val="292934"/>
                </a:solidFill>
              </a:rPr>
              <a:t>Transverse profile measurement</a:t>
            </a:r>
            <a:endParaRPr lang="en-GB" b="1" u="sng" dirty="0">
              <a:solidFill>
                <a:srgbClr val="292934"/>
              </a:solidFill>
            </a:endParaRPr>
          </a:p>
        </p:txBody>
      </p:sp>
      <p:grpSp>
        <p:nvGrpSpPr>
          <p:cNvPr id="12" name="Group 18"/>
          <p:cNvGrpSpPr>
            <a:grpSpLocks/>
          </p:cNvGrpSpPr>
          <p:nvPr/>
        </p:nvGrpSpPr>
        <p:grpSpPr bwMode="auto">
          <a:xfrm>
            <a:off x="-41275" y="1469230"/>
            <a:ext cx="9166225" cy="5388769"/>
            <a:chOff x="0" y="568"/>
            <a:chExt cx="5774" cy="3570"/>
          </a:xfrm>
        </p:grpSpPr>
        <p:grpSp>
          <p:nvGrpSpPr>
            <p:cNvPr id="13" name="Group 14"/>
            <p:cNvGrpSpPr>
              <a:grpSpLocks/>
            </p:cNvGrpSpPr>
            <p:nvPr/>
          </p:nvGrpSpPr>
          <p:grpSpPr bwMode="auto">
            <a:xfrm>
              <a:off x="0" y="568"/>
              <a:ext cx="5774" cy="3570"/>
              <a:chOff x="0" y="502"/>
              <a:chExt cx="5774" cy="3570"/>
            </a:xfrm>
          </p:grpSpPr>
          <p:grpSp>
            <p:nvGrpSpPr>
              <p:cNvPr id="15" name="Group 12"/>
              <p:cNvGrpSpPr>
                <a:grpSpLocks/>
              </p:cNvGrpSpPr>
              <p:nvPr/>
            </p:nvGrpSpPr>
            <p:grpSpPr bwMode="auto">
              <a:xfrm>
                <a:off x="18" y="502"/>
                <a:ext cx="5756" cy="3566"/>
                <a:chOff x="18" y="502"/>
                <a:chExt cx="5756" cy="3566"/>
              </a:xfrm>
            </p:grpSpPr>
            <p:pic>
              <p:nvPicPr>
                <p:cNvPr id="17" name="Picture 10" descr="pssd"/>
                <p:cNvPicPr>
                  <a:picLocks noChangeAspect="1" noChangeArrowheads="1"/>
                </p:cNvPicPr>
                <p:nvPr/>
              </p:nvPicPr>
              <p:blipFill>
                <a:blip r:embed="rId3">
                  <a:extLst>
                    <a:ext uri="{28A0092B-C50C-407E-A947-70E740481C1C}">
                      <a14:useLocalDpi xmlns:a14="http://schemas.microsoft.com/office/drawing/2010/main" val="0"/>
                    </a:ext>
                  </a:extLst>
                </a:blip>
                <a:srcRect b="1834"/>
                <a:stretch>
                  <a:fillRect/>
                </a:stretch>
              </p:blipFill>
              <p:spPr bwMode="auto">
                <a:xfrm>
                  <a:off x="18" y="502"/>
                  <a:ext cx="5756" cy="3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1"/>
                <p:cNvSpPr>
                  <a:spLocks noChangeArrowheads="1"/>
                </p:cNvSpPr>
                <p:nvPr/>
              </p:nvSpPr>
              <p:spPr bwMode="auto">
                <a:xfrm>
                  <a:off x="3846" y="660"/>
                  <a:ext cx="1458" cy="9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57200"/>
                  <a:endParaRPr lang="it-IT">
                    <a:solidFill>
                      <a:srgbClr val="292934"/>
                    </a:solidFill>
                  </a:endParaRPr>
                </a:p>
              </p:txBody>
            </p:sp>
          </p:grpSp>
          <p:sp>
            <p:nvSpPr>
              <p:cNvPr id="16" name="Rectangle 13"/>
              <p:cNvSpPr>
                <a:spLocks noChangeArrowheads="1"/>
              </p:cNvSpPr>
              <p:nvPr/>
            </p:nvSpPr>
            <p:spPr bwMode="auto">
              <a:xfrm>
                <a:off x="0" y="2384"/>
                <a:ext cx="5760" cy="1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57200"/>
                <a:endParaRPr lang="it-IT">
                  <a:solidFill>
                    <a:srgbClr val="292934"/>
                  </a:solidFill>
                </a:endParaRPr>
              </a:p>
            </p:txBody>
          </p:sp>
        </p:grpSp>
        <p:sp>
          <p:nvSpPr>
            <p:cNvPr id="14" name="Rectangle 17"/>
            <p:cNvSpPr>
              <a:spLocks noChangeArrowheads="1"/>
            </p:cNvSpPr>
            <p:nvPr/>
          </p:nvSpPr>
          <p:spPr bwMode="auto">
            <a:xfrm>
              <a:off x="2478" y="1182"/>
              <a:ext cx="606" cy="150"/>
            </a:xfrm>
            <a:prstGeom prst="rect">
              <a:avLst/>
            </a:prstGeom>
            <a:solidFill>
              <a:schemeClr val="bg1"/>
            </a:solidFill>
            <a:ln w="9525">
              <a:solidFill>
                <a:schemeClr val="bg1"/>
              </a:solidFill>
              <a:miter lim="800000"/>
              <a:headEnd/>
              <a:tailEnd/>
            </a:ln>
          </p:spPr>
          <p:txBody>
            <a:bodyPr wrap="none" anchor="ctr"/>
            <a:lstStyle/>
            <a:p>
              <a:pPr defTabSz="457200"/>
              <a:endParaRPr lang="it-IT">
                <a:solidFill>
                  <a:srgbClr val="292934"/>
                </a:solidFill>
              </a:endParaRPr>
            </a:p>
          </p:txBody>
        </p:sp>
      </p:grpSp>
      <p:grpSp>
        <p:nvGrpSpPr>
          <p:cNvPr id="19" name="Group 20"/>
          <p:cNvGrpSpPr>
            <a:grpSpLocks/>
          </p:cNvGrpSpPr>
          <p:nvPr/>
        </p:nvGrpSpPr>
        <p:grpSpPr bwMode="auto">
          <a:xfrm>
            <a:off x="174624" y="4491253"/>
            <a:ext cx="3063875" cy="2138569"/>
            <a:chOff x="212" y="2542"/>
            <a:chExt cx="1709" cy="1163"/>
          </a:xfrm>
        </p:grpSpPr>
        <p:pic>
          <p:nvPicPr>
            <p:cNvPr id="20" name="Picture 17" descr="silicio"/>
            <p:cNvPicPr>
              <a:picLocks noChangeAspect="1" noChangeArrowheads="1"/>
            </p:cNvPicPr>
            <p:nvPr/>
          </p:nvPicPr>
          <p:blipFill>
            <a:blip r:embed="rId4">
              <a:extLst>
                <a:ext uri="{28A0092B-C50C-407E-A947-70E740481C1C}">
                  <a14:useLocalDpi xmlns:a14="http://schemas.microsoft.com/office/drawing/2010/main" val="0"/>
                </a:ext>
              </a:extLst>
            </a:blip>
            <a:srcRect l="23529" t="18454" r="6920" b="18454"/>
            <a:stretch>
              <a:fillRect/>
            </a:stretch>
          </p:blipFill>
          <p:spPr bwMode="auto">
            <a:xfrm>
              <a:off x="212" y="2542"/>
              <a:ext cx="1709" cy="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8" descr="psd"/>
            <p:cNvPicPr>
              <a:picLocks noChangeAspect="1" noChangeArrowheads="1"/>
            </p:cNvPicPr>
            <p:nvPr/>
          </p:nvPicPr>
          <p:blipFill>
            <a:blip r:embed="rId5">
              <a:extLst>
                <a:ext uri="{28A0092B-C50C-407E-A947-70E740481C1C}">
                  <a14:useLocalDpi xmlns:a14="http://schemas.microsoft.com/office/drawing/2010/main" val="0"/>
                </a:ext>
              </a:extLst>
            </a:blip>
            <a:srcRect l="5040" t="2728" r="2519"/>
            <a:stretch>
              <a:fillRect/>
            </a:stretch>
          </p:blipFill>
          <p:spPr bwMode="auto">
            <a:xfrm>
              <a:off x="796" y="2595"/>
              <a:ext cx="999" cy="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 name="Picture 15" descr="masche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7300" y="4491253"/>
            <a:ext cx="180975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6" descr="PSD_bea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38825" y="3746122"/>
            <a:ext cx="3263900" cy="290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CasellaDiTesto 23"/>
          <p:cNvSpPr txBox="1"/>
          <p:nvPr/>
        </p:nvSpPr>
        <p:spPr>
          <a:xfrm>
            <a:off x="5025536" y="1779910"/>
            <a:ext cx="3508997" cy="646331"/>
          </a:xfrm>
          <a:prstGeom prst="rect">
            <a:avLst/>
          </a:prstGeom>
          <a:noFill/>
        </p:spPr>
        <p:txBody>
          <a:bodyPr wrap="square" rtlCol="0">
            <a:spAutoFit/>
          </a:bodyPr>
          <a:lstStyle/>
          <a:p>
            <a:pPr defTabSz="457200"/>
            <a:r>
              <a:rPr lang="en-GB" dirty="0" smtClean="0">
                <a:solidFill>
                  <a:srgbClr val="292934"/>
                </a:solidFill>
              </a:rPr>
              <a:t>Real time beam imaging based on fast acquisition system</a:t>
            </a:r>
          </a:p>
        </p:txBody>
      </p:sp>
      <p:sp>
        <p:nvSpPr>
          <p:cNvPr id="25" name="CasellaDiTesto 24"/>
          <p:cNvSpPr txBox="1"/>
          <p:nvPr/>
        </p:nvSpPr>
        <p:spPr>
          <a:xfrm>
            <a:off x="5385059" y="2437791"/>
            <a:ext cx="2993766" cy="369332"/>
          </a:xfrm>
          <a:prstGeom prst="rect">
            <a:avLst/>
          </a:prstGeom>
          <a:noFill/>
        </p:spPr>
        <p:txBody>
          <a:bodyPr wrap="none" rtlCol="0">
            <a:spAutoFit/>
          </a:bodyPr>
          <a:lstStyle/>
          <a:p>
            <a:pPr defTabSz="457200"/>
            <a:r>
              <a:rPr lang="en-GB" b="1" u="sng" dirty="0" smtClean="0">
                <a:solidFill>
                  <a:srgbClr val="FF0000"/>
                </a:solidFill>
              </a:rPr>
              <a:t>Spatial resolution 1-2 mm</a:t>
            </a:r>
            <a:endParaRPr lang="en-GB" b="1" u="sng" dirty="0">
              <a:solidFill>
                <a:srgbClr val="FF0000"/>
              </a:solidFill>
            </a:endParaRPr>
          </a:p>
        </p:txBody>
      </p:sp>
      <p:sp>
        <p:nvSpPr>
          <p:cNvPr id="26" name="CasellaDiTesto 25"/>
          <p:cNvSpPr txBox="1"/>
          <p:nvPr/>
        </p:nvSpPr>
        <p:spPr>
          <a:xfrm>
            <a:off x="8732712" y="6585591"/>
            <a:ext cx="370013" cy="246221"/>
          </a:xfrm>
          <a:prstGeom prst="rect">
            <a:avLst/>
          </a:prstGeom>
          <a:noFill/>
        </p:spPr>
        <p:txBody>
          <a:bodyPr wrap="none" rtlCol="0">
            <a:spAutoFit/>
          </a:bodyPr>
          <a:lstStyle/>
          <a:p>
            <a:pPr defTabSz="457200"/>
            <a:r>
              <a:rPr lang="it-IT" sz="1000" b="1" dirty="0" smtClean="0">
                <a:solidFill>
                  <a:srgbClr val="292934"/>
                </a:solidFill>
              </a:rPr>
              <a:t>cm</a:t>
            </a:r>
            <a:endParaRPr lang="it-IT" sz="1000" b="1" dirty="0">
              <a:solidFill>
                <a:srgbClr val="292934"/>
              </a:solidFill>
            </a:endParaRPr>
          </a:p>
        </p:txBody>
      </p:sp>
      <p:sp>
        <p:nvSpPr>
          <p:cNvPr id="27" name="CasellaDiTesto 26"/>
          <p:cNvSpPr txBox="1"/>
          <p:nvPr/>
        </p:nvSpPr>
        <p:spPr>
          <a:xfrm rot="16200000">
            <a:off x="5599089" y="3947677"/>
            <a:ext cx="370013" cy="246221"/>
          </a:xfrm>
          <a:prstGeom prst="rect">
            <a:avLst/>
          </a:prstGeom>
          <a:noFill/>
        </p:spPr>
        <p:txBody>
          <a:bodyPr wrap="none" rtlCol="0">
            <a:spAutoFit/>
          </a:bodyPr>
          <a:lstStyle/>
          <a:p>
            <a:pPr defTabSz="457200"/>
            <a:r>
              <a:rPr lang="it-IT" sz="1000" b="1" dirty="0" smtClean="0">
                <a:solidFill>
                  <a:srgbClr val="292934"/>
                </a:solidFill>
              </a:rPr>
              <a:t>cm</a:t>
            </a:r>
            <a:endParaRPr lang="it-IT" sz="1000" b="1" dirty="0">
              <a:solidFill>
                <a:srgbClr val="292934"/>
              </a:solidFill>
            </a:endParaRPr>
          </a:p>
        </p:txBody>
      </p:sp>
      <p:grpSp>
        <p:nvGrpSpPr>
          <p:cNvPr id="42" name="Gruppo 41"/>
          <p:cNvGrpSpPr/>
          <p:nvPr/>
        </p:nvGrpSpPr>
        <p:grpSpPr>
          <a:xfrm>
            <a:off x="-108907" y="656675"/>
            <a:ext cx="8002913" cy="5322951"/>
            <a:chOff x="191534" y="734217"/>
            <a:chExt cx="8002913" cy="5322951"/>
          </a:xfrm>
        </p:grpSpPr>
        <p:pic>
          <p:nvPicPr>
            <p:cNvPr id="31" name="Picture 3" descr="P10009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8632" y="734217"/>
              <a:ext cx="4610100"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 name="Gruppo 38"/>
            <p:cNvGrpSpPr/>
            <p:nvPr/>
          </p:nvGrpSpPr>
          <p:grpSpPr>
            <a:xfrm>
              <a:off x="191534" y="3746122"/>
              <a:ext cx="2442148" cy="2241938"/>
              <a:chOff x="191534" y="3746122"/>
              <a:chExt cx="2442148" cy="2241938"/>
            </a:xfrm>
          </p:grpSpPr>
          <p:pic>
            <p:nvPicPr>
              <p:cNvPr id="28" name="Picture 12" descr="profilo fascio fribs_18O_55AMeV"/>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3070" y="3746122"/>
                <a:ext cx="2360612"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CasellaDiTesto 32"/>
              <p:cNvSpPr txBox="1"/>
              <p:nvPr/>
            </p:nvSpPr>
            <p:spPr>
              <a:xfrm rot="16200000">
                <a:off x="132784" y="3824250"/>
                <a:ext cx="332944" cy="215444"/>
              </a:xfrm>
              <a:prstGeom prst="rect">
                <a:avLst/>
              </a:prstGeom>
              <a:noFill/>
            </p:spPr>
            <p:txBody>
              <a:bodyPr wrap="none" rtlCol="0">
                <a:spAutoFit/>
              </a:bodyPr>
              <a:lstStyle/>
              <a:p>
                <a:pPr defTabSz="457200"/>
                <a:r>
                  <a:rPr lang="it-IT" sz="800" b="1" dirty="0">
                    <a:solidFill>
                      <a:srgbClr val="292934"/>
                    </a:solidFill>
                  </a:rPr>
                  <a:t>cm</a:t>
                </a:r>
              </a:p>
            </p:txBody>
          </p:sp>
          <p:sp>
            <p:nvSpPr>
              <p:cNvPr id="36" name="CasellaDiTesto 35"/>
              <p:cNvSpPr txBox="1"/>
              <p:nvPr/>
            </p:nvSpPr>
            <p:spPr>
              <a:xfrm>
                <a:off x="2186735" y="5772616"/>
                <a:ext cx="332944" cy="215444"/>
              </a:xfrm>
              <a:prstGeom prst="rect">
                <a:avLst/>
              </a:prstGeom>
              <a:noFill/>
            </p:spPr>
            <p:txBody>
              <a:bodyPr wrap="none" rtlCol="0">
                <a:spAutoFit/>
              </a:bodyPr>
              <a:lstStyle/>
              <a:p>
                <a:pPr defTabSz="457200"/>
                <a:r>
                  <a:rPr lang="it-IT" sz="800" b="1" dirty="0">
                    <a:solidFill>
                      <a:srgbClr val="292934"/>
                    </a:solidFill>
                  </a:rPr>
                  <a:t>cm</a:t>
                </a:r>
              </a:p>
            </p:txBody>
          </p:sp>
        </p:grpSp>
        <p:grpSp>
          <p:nvGrpSpPr>
            <p:cNvPr id="40" name="Gruppo 39"/>
            <p:cNvGrpSpPr/>
            <p:nvPr/>
          </p:nvGrpSpPr>
          <p:grpSpPr>
            <a:xfrm>
              <a:off x="2996536" y="3746122"/>
              <a:ext cx="2452883" cy="2250304"/>
              <a:chOff x="2996536" y="3746122"/>
              <a:chExt cx="2452883" cy="2250304"/>
            </a:xfrm>
          </p:grpSpPr>
          <p:pic>
            <p:nvPicPr>
              <p:cNvPr id="29" name="Picture 7" descr="O18_Be_07_12_2_bi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12607" y="3746122"/>
                <a:ext cx="2436812"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CasellaDiTesto 33"/>
              <p:cNvSpPr txBox="1"/>
              <p:nvPr/>
            </p:nvSpPr>
            <p:spPr>
              <a:xfrm rot="16200000">
                <a:off x="2937786" y="3917992"/>
                <a:ext cx="332944" cy="215444"/>
              </a:xfrm>
              <a:prstGeom prst="rect">
                <a:avLst/>
              </a:prstGeom>
              <a:noFill/>
            </p:spPr>
            <p:txBody>
              <a:bodyPr wrap="none" rtlCol="0">
                <a:spAutoFit/>
              </a:bodyPr>
              <a:lstStyle/>
              <a:p>
                <a:pPr defTabSz="457200"/>
                <a:r>
                  <a:rPr lang="it-IT" sz="800" b="1" dirty="0">
                    <a:solidFill>
                      <a:srgbClr val="292934"/>
                    </a:solidFill>
                  </a:rPr>
                  <a:t>cm</a:t>
                </a:r>
              </a:p>
            </p:txBody>
          </p:sp>
          <p:sp>
            <p:nvSpPr>
              <p:cNvPr id="37" name="CasellaDiTesto 36"/>
              <p:cNvSpPr txBox="1"/>
              <p:nvPr/>
            </p:nvSpPr>
            <p:spPr>
              <a:xfrm>
                <a:off x="4983921" y="5780982"/>
                <a:ext cx="332944" cy="215444"/>
              </a:xfrm>
              <a:prstGeom prst="rect">
                <a:avLst/>
              </a:prstGeom>
              <a:noFill/>
            </p:spPr>
            <p:txBody>
              <a:bodyPr wrap="none" rtlCol="0">
                <a:spAutoFit/>
              </a:bodyPr>
              <a:lstStyle/>
              <a:p>
                <a:pPr defTabSz="457200"/>
                <a:r>
                  <a:rPr lang="it-IT" sz="800" b="1" dirty="0">
                    <a:solidFill>
                      <a:srgbClr val="292934"/>
                    </a:solidFill>
                  </a:rPr>
                  <a:t>cm</a:t>
                </a:r>
              </a:p>
            </p:txBody>
          </p:sp>
        </p:grpSp>
        <p:grpSp>
          <p:nvGrpSpPr>
            <p:cNvPr id="41" name="Gruppo 40"/>
            <p:cNvGrpSpPr/>
            <p:nvPr/>
          </p:nvGrpSpPr>
          <p:grpSpPr>
            <a:xfrm>
              <a:off x="5671532" y="3798383"/>
              <a:ext cx="2522915" cy="2258785"/>
              <a:chOff x="5671532" y="3798383"/>
              <a:chExt cx="2522915" cy="2258785"/>
            </a:xfrm>
          </p:grpSpPr>
          <p:pic>
            <p:nvPicPr>
              <p:cNvPr id="30" name="Picture 8" descr="prova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36997" y="3798383"/>
                <a:ext cx="2457450"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CasellaDiTesto 34"/>
              <p:cNvSpPr txBox="1"/>
              <p:nvPr/>
            </p:nvSpPr>
            <p:spPr>
              <a:xfrm rot="16200000">
                <a:off x="5612782" y="3994706"/>
                <a:ext cx="332944" cy="215444"/>
              </a:xfrm>
              <a:prstGeom prst="rect">
                <a:avLst/>
              </a:prstGeom>
              <a:noFill/>
            </p:spPr>
            <p:txBody>
              <a:bodyPr wrap="none" rtlCol="0">
                <a:spAutoFit/>
              </a:bodyPr>
              <a:lstStyle/>
              <a:p>
                <a:pPr defTabSz="457200"/>
                <a:r>
                  <a:rPr lang="it-IT" sz="800" b="1" dirty="0">
                    <a:solidFill>
                      <a:srgbClr val="292934"/>
                    </a:solidFill>
                  </a:rPr>
                  <a:t>cm</a:t>
                </a:r>
              </a:p>
            </p:txBody>
          </p:sp>
          <p:sp>
            <p:nvSpPr>
              <p:cNvPr id="38" name="CasellaDiTesto 37"/>
              <p:cNvSpPr txBox="1"/>
              <p:nvPr/>
            </p:nvSpPr>
            <p:spPr>
              <a:xfrm>
                <a:off x="7702549" y="5841724"/>
                <a:ext cx="332944" cy="215444"/>
              </a:xfrm>
              <a:prstGeom prst="rect">
                <a:avLst/>
              </a:prstGeom>
              <a:noFill/>
            </p:spPr>
            <p:txBody>
              <a:bodyPr wrap="none" rtlCol="0">
                <a:spAutoFit/>
              </a:bodyPr>
              <a:lstStyle/>
              <a:p>
                <a:pPr defTabSz="457200"/>
                <a:r>
                  <a:rPr lang="it-IT" sz="800" b="1" dirty="0">
                    <a:solidFill>
                      <a:srgbClr val="292934"/>
                    </a:solidFill>
                  </a:rPr>
                  <a:t>cm</a:t>
                </a:r>
              </a:p>
            </p:txBody>
          </p:sp>
        </p:grpSp>
      </p:grpSp>
    </p:spTree>
    <p:extLst>
      <p:ext uri="{BB962C8B-B14F-4D97-AF65-F5344CB8AC3E}">
        <p14:creationId xmlns:p14="http://schemas.microsoft.com/office/powerpoint/2010/main" val="162199239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p:cNvGrpSpPr/>
          <p:nvPr/>
        </p:nvGrpSpPr>
        <p:grpSpPr>
          <a:xfrm>
            <a:off x="104524" y="-50800"/>
            <a:ext cx="9039187" cy="707475"/>
            <a:chOff x="218824" y="-50800"/>
            <a:chExt cx="9039187" cy="707475"/>
          </a:xfrm>
        </p:grpSpPr>
        <p:sp>
          <p:nvSpPr>
            <p:cNvPr id="5" name="CasellaDiTesto 4"/>
            <p:cNvSpPr txBox="1"/>
            <p:nvPr/>
          </p:nvSpPr>
          <p:spPr>
            <a:xfrm>
              <a:off x="218824" y="40481"/>
              <a:ext cx="1712963" cy="553998"/>
            </a:xfrm>
            <a:prstGeom prst="rect">
              <a:avLst/>
            </a:prstGeom>
            <a:noFill/>
          </p:spPr>
          <p:txBody>
            <a:bodyPr wrap="none" rtlCol="0">
              <a:spAutoFit/>
            </a:bodyPr>
            <a:lstStyle/>
            <a:p>
              <a:pPr algn="ctr" defTabSz="457200"/>
              <a:r>
                <a:rPr lang="en-GB" sz="1500" dirty="0">
                  <a:solidFill>
                    <a:srgbClr val="292934"/>
                  </a:solidFill>
                  <a:latin typeface="Apple Chancery"/>
                  <a:cs typeface="Apple Chancery"/>
                </a:rPr>
                <a:t>Catania, Italy</a:t>
              </a:r>
            </a:p>
            <a:p>
              <a:pPr algn="ctr" defTabSz="457200"/>
              <a:r>
                <a:rPr lang="en-GB" sz="1500" dirty="0">
                  <a:solidFill>
                    <a:srgbClr val="292934"/>
                  </a:solidFill>
                  <a:latin typeface="Apple Chancery"/>
                  <a:cs typeface="Apple Chancery"/>
                </a:rPr>
                <a:t>15 December, 2015</a:t>
              </a:r>
            </a:p>
          </p:txBody>
        </p:sp>
        <p:sp>
          <p:nvSpPr>
            <p:cNvPr id="6" name="CasellaDiTesto 5"/>
            <p:cNvSpPr txBox="1"/>
            <p:nvPr/>
          </p:nvSpPr>
          <p:spPr>
            <a:xfrm>
              <a:off x="6894335" y="-48419"/>
              <a:ext cx="2363676" cy="640175"/>
            </a:xfrm>
            <a:prstGeom prst="rect">
              <a:avLst/>
            </a:prstGeom>
            <a:noFill/>
          </p:spPr>
          <p:txBody>
            <a:bodyPr wrap="none" rtlCol="0">
              <a:spAutoFit/>
            </a:bodyPr>
            <a:lstStyle/>
            <a:p>
              <a:pPr algn="ctr" defTabSz="457200">
                <a:lnSpc>
                  <a:spcPct val="120000"/>
                </a:lnSpc>
              </a:pPr>
              <a:r>
                <a:rPr lang="it-IT" dirty="0">
                  <a:solidFill>
                    <a:srgbClr val="292934"/>
                  </a:solidFill>
                  <a:latin typeface="Apple Chancery"/>
                  <a:cs typeface="Apple Chancery"/>
                </a:rPr>
                <a:t>E. V. Pagano</a:t>
              </a:r>
            </a:p>
            <a:p>
              <a:pPr algn="ctr" defTabSz="457200">
                <a:lnSpc>
                  <a:spcPct val="120000"/>
                </a:lnSpc>
              </a:pPr>
              <a:r>
                <a:rPr lang="it-IT" sz="1200" dirty="0" err="1">
                  <a:solidFill>
                    <a:srgbClr val="292934"/>
                  </a:solidFill>
                  <a:latin typeface="Apple Chancery"/>
                  <a:cs typeface="Apple Chancery"/>
                </a:rPr>
                <a:t>Univ</a:t>
              </a:r>
              <a:r>
                <a:rPr lang="it-IT" sz="1200" dirty="0">
                  <a:solidFill>
                    <a:srgbClr val="292934"/>
                  </a:solidFill>
                  <a:latin typeface="Apple Chancery"/>
                  <a:cs typeface="Apple Chancery"/>
                </a:rPr>
                <a:t>. of Catania &amp; LNS-INFN</a:t>
              </a:r>
            </a:p>
          </p:txBody>
        </p:sp>
        <p:pic>
          <p:nvPicPr>
            <p:cNvPr id="7" name="Immagine 6" descr="logo.tif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1787" y="16427"/>
              <a:ext cx="816195" cy="640248"/>
            </a:xfrm>
            <a:prstGeom prst="rect">
              <a:avLst/>
            </a:prstGeom>
          </p:spPr>
        </p:pic>
        <p:sp>
          <p:nvSpPr>
            <p:cNvPr id="8" name="CasellaDiTesto 7"/>
            <p:cNvSpPr txBox="1"/>
            <p:nvPr/>
          </p:nvSpPr>
          <p:spPr>
            <a:xfrm>
              <a:off x="3352800" y="-50800"/>
              <a:ext cx="2689759" cy="677108"/>
            </a:xfrm>
            <a:prstGeom prst="rect">
              <a:avLst/>
            </a:prstGeom>
            <a:noFill/>
          </p:spPr>
          <p:txBody>
            <a:bodyPr wrap="none" rtlCol="0">
              <a:spAutoFit/>
            </a:bodyPr>
            <a:lstStyle/>
            <a:p>
              <a:pPr defTabSz="457200"/>
              <a:r>
                <a:rPr lang="it-IT" sz="2400" dirty="0">
                  <a:solidFill>
                    <a:srgbClr val="292934"/>
                  </a:solidFill>
                </a:rPr>
                <a:t>HIB@LNS 2015</a:t>
              </a:r>
            </a:p>
            <a:p>
              <a:pPr defTabSz="457200"/>
              <a:r>
                <a:rPr lang="it-IT" sz="1400" dirty="0">
                  <a:solidFill>
                    <a:srgbClr val="FF0000"/>
                  </a:solidFill>
                </a:rPr>
                <a:t>Catania  14-15 </a:t>
              </a:r>
              <a:r>
                <a:rPr lang="en-GB" sz="1400" dirty="0">
                  <a:solidFill>
                    <a:srgbClr val="FF0000"/>
                  </a:solidFill>
                </a:rPr>
                <a:t>December</a:t>
              </a:r>
              <a:r>
                <a:rPr lang="it-IT" sz="1400" dirty="0">
                  <a:solidFill>
                    <a:srgbClr val="FF0000"/>
                  </a:solidFill>
                </a:rPr>
                <a:t> 2015</a:t>
              </a:r>
            </a:p>
          </p:txBody>
        </p:sp>
      </p:grpSp>
      <p:sp>
        <p:nvSpPr>
          <p:cNvPr id="9" name="CasellaDiTesto 8"/>
          <p:cNvSpPr txBox="1"/>
          <p:nvPr/>
        </p:nvSpPr>
        <p:spPr>
          <a:xfrm>
            <a:off x="3733800" y="604299"/>
            <a:ext cx="1454244" cy="369332"/>
          </a:xfrm>
          <a:prstGeom prst="rect">
            <a:avLst/>
          </a:prstGeom>
          <a:noFill/>
        </p:spPr>
        <p:txBody>
          <a:bodyPr wrap="none" rtlCol="0">
            <a:spAutoFit/>
          </a:bodyPr>
          <a:lstStyle/>
          <a:p>
            <a:pPr defTabSz="457200"/>
            <a:r>
              <a:rPr lang="en-GB" b="1" dirty="0">
                <a:solidFill>
                  <a:srgbClr val="FF0000"/>
                </a:solidFill>
              </a:rPr>
              <a:t>What Next?</a:t>
            </a:r>
          </a:p>
        </p:txBody>
      </p:sp>
      <p:sp>
        <p:nvSpPr>
          <p:cNvPr id="11" name="CasellaDiTesto 10"/>
          <p:cNvSpPr txBox="1"/>
          <p:nvPr/>
        </p:nvSpPr>
        <p:spPr>
          <a:xfrm>
            <a:off x="900370" y="868879"/>
            <a:ext cx="7661072" cy="369332"/>
          </a:xfrm>
          <a:prstGeom prst="rect">
            <a:avLst/>
          </a:prstGeom>
          <a:noFill/>
        </p:spPr>
        <p:txBody>
          <a:bodyPr wrap="none" rtlCol="0">
            <a:spAutoFit/>
          </a:bodyPr>
          <a:lstStyle/>
          <a:p>
            <a:pPr defTabSz="457200"/>
            <a:r>
              <a:rPr lang="en-GB" b="1" u="sng" dirty="0">
                <a:solidFill>
                  <a:srgbClr val="292934"/>
                </a:solidFill>
              </a:rPr>
              <a:t>Possible systems to improve the beam transport along </a:t>
            </a:r>
            <a:r>
              <a:rPr lang="en-GB" b="1" u="sng" dirty="0"/>
              <a:t>with</a:t>
            </a:r>
            <a:r>
              <a:rPr lang="en-GB" b="1" u="sng" dirty="0">
                <a:solidFill>
                  <a:srgbClr val="D2533C"/>
                </a:solidFill>
              </a:rPr>
              <a:t> </a:t>
            </a:r>
            <a:r>
              <a:rPr lang="en-GB" b="1" u="sng" dirty="0">
                <a:solidFill>
                  <a:srgbClr val="292934"/>
                </a:solidFill>
              </a:rPr>
              <a:t>the line  </a:t>
            </a:r>
          </a:p>
        </p:txBody>
      </p:sp>
      <p:sp>
        <p:nvSpPr>
          <p:cNvPr id="3" name="CasellaDiTesto 2"/>
          <p:cNvSpPr txBox="1"/>
          <p:nvPr/>
        </p:nvSpPr>
        <p:spPr>
          <a:xfrm>
            <a:off x="1060553" y="1277493"/>
            <a:ext cx="851803" cy="369332"/>
          </a:xfrm>
          <a:prstGeom prst="rect">
            <a:avLst/>
          </a:prstGeom>
          <a:noFill/>
        </p:spPr>
        <p:txBody>
          <a:bodyPr wrap="none" rtlCol="0">
            <a:spAutoFit/>
          </a:bodyPr>
          <a:lstStyle/>
          <a:p>
            <a:pPr defTabSz="457200"/>
            <a:r>
              <a:rPr lang="en-GB" dirty="0">
                <a:solidFill>
                  <a:srgbClr val="292934"/>
                </a:solidFill>
              </a:rPr>
              <a:t>Goals:</a:t>
            </a:r>
          </a:p>
        </p:txBody>
      </p:sp>
      <p:sp>
        <p:nvSpPr>
          <p:cNvPr id="12" name="CasellaDiTesto 11"/>
          <p:cNvSpPr txBox="1"/>
          <p:nvPr/>
        </p:nvSpPr>
        <p:spPr>
          <a:xfrm>
            <a:off x="337360" y="1835532"/>
            <a:ext cx="5942652" cy="369332"/>
          </a:xfrm>
          <a:prstGeom prst="rect">
            <a:avLst/>
          </a:prstGeom>
          <a:noFill/>
        </p:spPr>
        <p:txBody>
          <a:bodyPr wrap="none" rtlCol="0">
            <a:spAutoFit/>
          </a:bodyPr>
          <a:lstStyle/>
          <a:p>
            <a:pPr marL="285750" indent="-285750" defTabSz="457200">
              <a:buFont typeface="Arial"/>
              <a:buChar char="•"/>
            </a:pPr>
            <a:r>
              <a:rPr lang="en-GB" dirty="0">
                <a:solidFill>
                  <a:srgbClr val="292934"/>
                </a:solidFill>
              </a:rPr>
              <a:t>Non destructive real time (on-line) diagnostic systems</a:t>
            </a:r>
          </a:p>
        </p:txBody>
      </p:sp>
      <p:sp>
        <p:nvSpPr>
          <p:cNvPr id="13" name="CasellaDiTesto 12"/>
          <p:cNvSpPr txBox="1"/>
          <p:nvPr/>
        </p:nvSpPr>
        <p:spPr>
          <a:xfrm>
            <a:off x="337360" y="2420888"/>
            <a:ext cx="7590539" cy="369332"/>
          </a:xfrm>
          <a:prstGeom prst="rect">
            <a:avLst/>
          </a:prstGeom>
          <a:noFill/>
        </p:spPr>
        <p:txBody>
          <a:bodyPr wrap="none" rtlCol="0">
            <a:spAutoFit/>
          </a:bodyPr>
          <a:lstStyle/>
          <a:p>
            <a:pPr marL="285750" indent="-285750" defTabSz="457200">
              <a:buFont typeface="Arial"/>
              <a:buChar char="•"/>
            </a:pPr>
            <a:r>
              <a:rPr lang="en-GB" dirty="0">
                <a:solidFill>
                  <a:srgbClr val="292934"/>
                </a:solidFill>
              </a:rPr>
              <a:t>Good compromise between radiation damage, cost and maintenance </a:t>
            </a:r>
          </a:p>
        </p:txBody>
      </p:sp>
      <p:sp>
        <p:nvSpPr>
          <p:cNvPr id="14" name="CasellaDiTesto 13"/>
          <p:cNvSpPr txBox="1"/>
          <p:nvPr/>
        </p:nvSpPr>
        <p:spPr>
          <a:xfrm>
            <a:off x="349251" y="2987660"/>
            <a:ext cx="2890535" cy="369332"/>
          </a:xfrm>
          <a:prstGeom prst="rect">
            <a:avLst/>
          </a:prstGeom>
          <a:noFill/>
        </p:spPr>
        <p:txBody>
          <a:bodyPr wrap="none" rtlCol="0">
            <a:spAutoFit/>
          </a:bodyPr>
          <a:lstStyle/>
          <a:p>
            <a:pPr marL="285750" indent="-285750" defTabSz="457200">
              <a:buFont typeface="Arial"/>
              <a:buChar char="•"/>
            </a:pPr>
            <a:r>
              <a:rPr lang="en-GB" dirty="0">
                <a:solidFill>
                  <a:srgbClr val="292934"/>
                </a:solidFill>
              </a:rPr>
              <a:t>Relatively simple to use </a:t>
            </a:r>
          </a:p>
        </p:txBody>
      </p:sp>
      <p:sp>
        <p:nvSpPr>
          <p:cNvPr id="15" name="CasellaDiTesto 14"/>
          <p:cNvSpPr txBox="1"/>
          <p:nvPr/>
        </p:nvSpPr>
        <p:spPr>
          <a:xfrm>
            <a:off x="3315130" y="3573016"/>
            <a:ext cx="2300930" cy="369332"/>
          </a:xfrm>
          <a:prstGeom prst="rect">
            <a:avLst/>
          </a:prstGeom>
          <a:noFill/>
        </p:spPr>
        <p:txBody>
          <a:bodyPr wrap="none" rtlCol="0">
            <a:spAutoFit/>
          </a:bodyPr>
          <a:lstStyle/>
          <a:p>
            <a:pPr defTabSz="457200"/>
            <a:r>
              <a:rPr lang="en-GB" b="1" dirty="0">
                <a:solidFill>
                  <a:srgbClr val="292934"/>
                </a:solidFill>
              </a:rPr>
              <a:t>Possible solutions!</a:t>
            </a:r>
          </a:p>
        </p:txBody>
      </p:sp>
    </p:spTree>
    <p:extLst>
      <p:ext uri="{BB962C8B-B14F-4D97-AF65-F5344CB8AC3E}">
        <p14:creationId xmlns:p14="http://schemas.microsoft.com/office/powerpoint/2010/main" val="11229962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p:tgtEl>
                                          <p:spTgt spid="15"/>
                                        </p:tgtEl>
                                        <p:attrNameLst>
                                          <p:attrName>ppt_y</p:attrName>
                                        </p:attrNameLst>
                                      </p:cBhvr>
                                      <p:tavLst>
                                        <p:tav tm="0">
                                          <p:val>
                                            <p:strVal val="#ppt_y+#ppt_h*1.125000"/>
                                          </p:val>
                                        </p:tav>
                                        <p:tav tm="100000">
                                          <p:val>
                                            <p:strVal val="#ppt_y"/>
                                          </p:val>
                                        </p:tav>
                                      </p:tavLst>
                                    </p:anim>
                                    <p:animEffect transition="in" filter="wipe(up)">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a:spLocks noGrp="1" noChangeArrowheads="1"/>
          </p:cNvSpPr>
          <p:nvPr>
            <p:ph type="sldNum" sz="quarter" idx="4294967295"/>
          </p:nvPr>
        </p:nvSpPr>
        <p:spPr bwMode="auto">
          <a:xfrm>
            <a:off x="7000875" y="6530975"/>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eaLnBrk="0" hangingPunct="0">
              <a:defRPr sz="1200" baseline="30000">
                <a:solidFill>
                  <a:schemeClr val="tx1"/>
                </a:solidFill>
                <a:latin typeface="Arial" pitchFamily="34" charset="0"/>
                <a:ea typeface="ＭＳ Ｐゴシック" pitchFamily="34" charset="-128"/>
              </a:defRPr>
            </a:lvl1pPr>
            <a:lvl2pPr marL="742950" indent="-285750" eaLnBrk="0" hangingPunct="0">
              <a:defRPr sz="1200" baseline="30000">
                <a:solidFill>
                  <a:schemeClr val="tx1"/>
                </a:solidFill>
                <a:latin typeface="Arial" pitchFamily="34" charset="0"/>
                <a:ea typeface="ＭＳ Ｐゴシック" pitchFamily="34" charset="-128"/>
              </a:defRPr>
            </a:lvl2pPr>
            <a:lvl3pPr marL="1143000" indent="-228600" eaLnBrk="0" hangingPunct="0">
              <a:defRPr sz="1200" baseline="30000">
                <a:solidFill>
                  <a:schemeClr val="tx1"/>
                </a:solidFill>
                <a:latin typeface="Arial" pitchFamily="34" charset="0"/>
                <a:ea typeface="ＭＳ Ｐゴシック" pitchFamily="34" charset="-128"/>
              </a:defRPr>
            </a:lvl3pPr>
            <a:lvl4pPr marL="1600200" indent="-228600" eaLnBrk="0" hangingPunct="0">
              <a:defRPr sz="1200" baseline="30000">
                <a:solidFill>
                  <a:schemeClr val="tx1"/>
                </a:solidFill>
                <a:latin typeface="Arial" pitchFamily="34" charset="0"/>
                <a:ea typeface="ＭＳ Ｐゴシック" pitchFamily="34" charset="-128"/>
              </a:defRPr>
            </a:lvl4pPr>
            <a:lvl5pPr marL="2057400" indent="-228600" eaLnBrk="0" hangingPunct="0">
              <a:defRPr sz="1200" baseline="30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baseline="30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baseline="30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baseline="30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baseline="30000">
                <a:solidFill>
                  <a:schemeClr val="tx1"/>
                </a:solidFill>
                <a:latin typeface="Arial" pitchFamily="34" charset="0"/>
                <a:ea typeface="ＭＳ Ｐゴシック" pitchFamily="34" charset="-128"/>
              </a:defRPr>
            </a:lvl9pPr>
          </a:lstStyle>
          <a:p>
            <a:pPr algn="r" eaLnBrk="1" hangingPunct="1"/>
            <a:fld id="{22E5DBAC-6A94-4849-96DA-57D0AEB7A4D6}" type="slidenum">
              <a:rPr lang="en-US" altLang="it-IT" sz="800" b="1" baseline="0"/>
              <a:pPr algn="r" eaLnBrk="1" hangingPunct="1"/>
              <a:t>8</a:t>
            </a:fld>
            <a:endParaRPr lang="en-US" altLang="it-IT" sz="800" b="1" baseline="0"/>
          </a:p>
        </p:txBody>
      </p:sp>
      <p:pic>
        <p:nvPicPr>
          <p:cNvPr id="59394" name="Picture 2" descr="mcp 4"/>
          <p:cNvPicPr>
            <a:picLocks noChangeAspect="1" noChangeArrowheads="1"/>
          </p:cNvPicPr>
          <p:nvPr/>
        </p:nvPicPr>
        <p:blipFill>
          <a:blip r:embed="rId2">
            <a:extLst>
              <a:ext uri="{28A0092B-C50C-407E-A947-70E740481C1C}">
                <a14:useLocalDpi xmlns:a14="http://schemas.microsoft.com/office/drawing/2010/main" val="0"/>
              </a:ext>
            </a:extLst>
          </a:blip>
          <a:srcRect b="50281"/>
          <a:stretch>
            <a:fillRect/>
          </a:stretch>
        </p:blipFill>
        <p:spPr bwMode="auto">
          <a:xfrm>
            <a:off x="458788" y="1412776"/>
            <a:ext cx="3843337"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5" descr="mcp 1"/>
          <p:cNvPicPr>
            <a:picLocks noChangeAspect="1" noChangeArrowheads="1"/>
          </p:cNvPicPr>
          <p:nvPr/>
        </p:nvPicPr>
        <p:blipFill>
          <a:blip r:embed="rId3">
            <a:extLst>
              <a:ext uri="{28A0092B-C50C-407E-A947-70E740481C1C}">
                <a14:useLocalDpi xmlns:a14="http://schemas.microsoft.com/office/drawing/2010/main" val="0"/>
              </a:ext>
            </a:extLst>
          </a:blip>
          <a:srcRect b="9708"/>
          <a:stretch>
            <a:fillRect/>
          </a:stretch>
        </p:blipFill>
        <p:spPr bwMode="auto">
          <a:xfrm>
            <a:off x="4532313" y="957386"/>
            <a:ext cx="4052887"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CasellaDiTesto 5"/>
          <p:cNvSpPr txBox="1">
            <a:spLocks noChangeArrowheads="1"/>
          </p:cNvSpPr>
          <p:nvPr/>
        </p:nvSpPr>
        <p:spPr bwMode="auto">
          <a:xfrm>
            <a:off x="428625" y="990600"/>
            <a:ext cx="3048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aseline="30000">
                <a:solidFill>
                  <a:schemeClr val="tx1"/>
                </a:solidFill>
                <a:latin typeface="Arial" pitchFamily="34" charset="0"/>
                <a:ea typeface="ＭＳ Ｐゴシック" pitchFamily="34" charset="-128"/>
              </a:defRPr>
            </a:lvl1pPr>
            <a:lvl2pPr marL="742950" indent="-285750" eaLnBrk="0" hangingPunct="0">
              <a:defRPr sz="1200" baseline="30000">
                <a:solidFill>
                  <a:schemeClr val="tx1"/>
                </a:solidFill>
                <a:latin typeface="Arial" pitchFamily="34" charset="0"/>
                <a:ea typeface="ＭＳ Ｐゴシック" pitchFamily="34" charset="-128"/>
              </a:defRPr>
            </a:lvl2pPr>
            <a:lvl3pPr marL="1143000" indent="-228600" eaLnBrk="0" hangingPunct="0">
              <a:defRPr sz="1200" baseline="30000">
                <a:solidFill>
                  <a:schemeClr val="tx1"/>
                </a:solidFill>
                <a:latin typeface="Arial" pitchFamily="34" charset="0"/>
                <a:ea typeface="ＭＳ Ｐゴシック" pitchFamily="34" charset="-128"/>
              </a:defRPr>
            </a:lvl3pPr>
            <a:lvl4pPr marL="1600200" indent="-228600" eaLnBrk="0" hangingPunct="0">
              <a:defRPr sz="1200" baseline="30000">
                <a:solidFill>
                  <a:schemeClr val="tx1"/>
                </a:solidFill>
                <a:latin typeface="Arial" pitchFamily="34" charset="0"/>
                <a:ea typeface="ＭＳ Ｐゴシック" pitchFamily="34" charset="-128"/>
              </a:defRPr>
            </a:lvl4pPr>
            <a:lvl5pPr marL="2057400" indent="-228600" eaLnBrk="0" hangingPunct="0">
              <a:defRPr sz="1200" baseline="30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baseline="30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baseline="30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baseline="30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baseline="30000">
                <a:solidFill>
                  <a:schemeClr val="tx1"/>
                </a:solidFill>
                <a:latin typeface="Arial" pitchFamily="34" charset="0"/>
                <a:ea typeface="ＭＳ Ｐゴシック" pitchFamily="34" charset="-128"/>
              </a:defRPr>
            </a:lvl9pPr>
          </a:lstStyle>
          <a:p>
            <a:pPr eaLnBrk="1" hangingPunct="1"/>
            <a:endParaRPr lang="it-IT" altLang="it-IT" sz="1800" baseline="0"/>
          </a:p>
        </p:txBody>
      </p:sp>
      <p:pic>
        <p:nvPicPr>
          <p:cNvPr id="59399" name="Picture 6" descr="mcp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3608768"/>
            <a:ext cx="4125912" cy="306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0" name="CasellaDiTesto 1"/>
          <p:cNvSpPr txBox="1">
            <a:spLocks noChangeArrowheads="1"/>
          </p:cNvSpPr>
          <p:nvPr/>
        </p:nvSpPr>
        <p:spPr bwMode="auto">
          <a:xfrm>
            <a:off x="4932040" y="6102052"/>
            <a:ext cx="1822450" cy="495300"/>
          </a:xfrm>
          <a:prstGeom prst="rect">
            <a:avLst/>
          </a:prstGeom>
          <a:solidFill>
            <a:schemeClr val="bg1"/>
          </a:solidFill>
          <a:ln w="38100">
            <a:solidFill>
              <a:srgbClr val="000090"/>
            </a:solidFill>
            <a:miter lim="800000"/>
            <a:headEnd/>
            <a:tailEnd/>
          </a:ln>
        </p:spPr>
        <p:txBody>
          <a:bodyPr wrap="none">
            <a:spAutoFit/>
          </a:bodyPr>
          <a:lstStyle>
            <a:lvl1pPr eaLnBrk="0" hangingPunct="0">
              <a:defRPr sz="1200" baseline="30000">
                <a:solidFill>
                  <a:schemeClr val="tx1"/>
                </a:solidFill>
                <a:latin typeface="Arial" pitchFamily="34" charset="0"/>
                <a:ea typeface="ＭＳ Ｐゴシック" pitchFamily="34" charset="-128"/>
              </a:defRPr>
            </a:lvl1pPr>
            <a:lvl2pPr marL="742950" indent="-285750" eaLnBrk="0" hangingPunct="0">
              <a:defRPr sz="1200" baseline="30000">
                <a:solidFill>
                  <a:schemeClr val="tx1"/>
                </a:solidFill>
                <a:latin typeface="Arial" pitchFamily="34" charset="0"/>
                <a:ea typeface="ＭＳ Ｐゴシック" pitchFamily="34" charset="-128"/>
              </a:defRPr>
            </a:lvl2pPr>
            <a:lvl3pPr marL="1143000" indent="-228600" eaLnBrk="0" hangingPunct="0">
              <a:defRPr sz="1200" baseline="30000">
                <a:solidFill>
                  <a:schemeClr val="tx1"/>
                </a:solidFill>
                <a:latin typeface="Arial" pitchFamily="34" charset="0"/>
                <a:ea typeface="ＭＳ Ｐゴシック" pitchFamily="34" charset="-128"/>
              </a:defRPr>
            </a:lvl3pPr>
            <a:lvl4pPr marL="1600200" indent="-228600" eaLnBrk="0" hangingPunct="0">
              <a:defRPr sz="1200" baseline="30000">
                <a:solidFill>
                  <a:schemeClr val="tx1"/>
                </a:solidFill>
                <a:latin typeface="Arial" pitchFamily="34" charset="0"/>
                <a:ea typeface="ＭＳ Ｐゴシック" pitchFamily="34" charset="-128"/>
              </a:defRPr>
            </a:lvl4pPr>
            <a:lvl5pPr marL="2057400" indent="-228600" eaLnBrk="0" hangingPunct="0">
              <a:defRPr sz="1200" baseline="30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baseline="30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baseline="30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baseline="30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baseline="30000">
                <a:solidFill>
                  <a:schemeClr val="tx1"/>
                </a:solidFill>
                <a:latin typeface="Arial" pitchFamily="34" charset="0"/>
                <a:ea typeface="ＭＳ Ｐゴシック" pitchFamily="34" charset="-128"/>
              </a:defRPr>
            </a:lvl9pPr>
          </a:lstStyle>
          <a:p>
            <a:pPr eaLnBrk="1" hangingPunct="1"/>
            <a:r>
              <a:rPr lang="it-IT" altLang="it-IT" b="1" baseline="0" dirty="0" err="1">
                <a:solidFill>
                  <a:srgbClr val="FF0000"/>
                </a:solidFill>
              </a:rPr>
              <a:t>proton</a:t>
            </a:r>
            <a:r>
              <a:rPr lang="it-IT" altLang="it-IT" b="1" baseline="0" dirty="0">
                <a:solidFill>
                  <a:srgbClr val="FF0000"/>
                </a:solidFill>
              </a:rPr>
              <a:t> </a:t>
            </a:r>
            <a:r>
              <a:rPr lang="it-IT" altLang="it-IT" b="1" baseline="0" dirty="0" err="1">
                <a:solidFill>
                  <a:srgbClr val="FF0000"/>
                </a:solidFill>
              </a:rPr>
              <a:t>beam</a:t>
            </a:r>
            <a:r>
              <a:rPr lang="it-IT" altLang="it-IT" b="1" baseline="0" dirty="0">
                <a:solidFill>
                  <a:srgbClr val="FF0000"/>
                </a:solidFill>
              </a:rPr>
              <a:t> 180 </a:t>
            </a:r>
            <a:r>
              <a:rPr lang="it-IT" altLang="it-IT" b="1" baseline="0" dirty="0" err="1">
                <a:solidFill>
                  <a:srgbClr val="FF0000"/>
                </a:solidFill>
              </a:rPr>
              <a:t>KeV</a:t>
            </a:r>
            <a:r>
              <a:rPr lang="it-IT" altLang="it-IT" b="1" baseline="0" dirty="0">
                <a:solidFill>
                  <a:srgbClr val="FF0000"/>
                </a:solidFill>
              </a:rPr>
              <a:t> </a:t>
            </a:r>
          </a:p>
          <a:p>
            <a:pPr eaLnBrk="1" hangingPunct="1"/>
            <a:r>
              <a:rPr lang="it-IT" altLang="it-IT" b="1" baseline="0" dirty="0" err="1">
                <a:solidFill>
                  <a:srgbClr val="FF0000"/>
                </a:solidFill>
              </a:rPr>
              <a:t>Intensity</a:t>
            </a:r>
            <a:r>
              <a:rPr lang="it-IT" altLang="it-IT" b="1" baseline="0" dirty="0">
                <a:solidFill>
                  <a:srgbClr val="FF0000"/>
                </a:solidFill>
              </a:rPr>
              <a:t> &lt; 0.1 </a:t>
            </a:r>
            <a:r>
              <a:rPr lang="it-IT" altLang="it-IT" b="1" baseline="0" dirty="0" err="1">
                <a:solidFill>
                  <a:srgbClr val="FF0000"/>
                </a:solidFill>
              </a:rPr>
              <a:t>pA</a:t>
            </a:r>
            <a:endParaRPr lang="it-IT" altLang="it-IT" b="1" baseline="0" dirty="0">
              <a:solidFill>
                <a:srgbClr val="FF0000"/>
              </a:solidFill>
            </a:endParaRPr>
          </a:p>
        </p:txBody>
      </p:sp>
      <p:pic>
        <p:nvPicPr>
          <p:cNvPr id="10" name="Immagin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3645024"/>
            <a:ext cx="4455808" cy="2952328"/>
          </a:xfrm>
          <a:prstGeom prst="rect">
            <a:avLst/>
          </a:prstGeom>
        </p:spPr>
      </p:pic>
      <p:grpSp>
        <p:nvGrpSpPr>
          <p:cNvPr id="11" name="Gruppo 10"/>
          <p:cNvGrpSpPr/>
          <p:nvPr/>
        </p:nvGrpSpPr>
        <p:grpSpPr>
          <a:xfrm>
            <a:off x="104524" y="-50800"/>
            <a:ext cx="9039187" cy="707475"/>
            <a:chOff x="218824" y="-50800"/>
            <a:chExt cx="9039187" cy="707475"/>
          </a:xfrm>
        </p:grpSpPr>
        <p:sp>
          <p:nvSpPr>
            <p:cNvPr id="12" name="CasellaDiTesto 11"/>
            <p:cNvSpPr txBox="1"/>
            <p:nvPr/>
          </p:nvSpPr>
          <p:spPr>
            <a:xfrm>
              <a:off x="218824" y="40481"/>
              <a:ext cx="1712963" cy="553998"/>
            </a:xfrm>
            <a:prstGeom prst="rect">
              <a:avLst/>
            </a:prstGeom>
            <a:noFill/>
          </p:spPr>
          <p:txBody>
            <a:bodyPr wrap="none" rtlCol="0">
              <a:spAutoFit/>
            </a:bodyPr>
            <a:lstStyle/>
            <a:p>
              <a:pPr algn="ctr" defTabSz="457200"/>
              <a:r>
                <a:rPr lang="en-GB" sz="1500" dirty="0">
                  <a:solidFill>
                    <a:srgbClr val="292934"/>
                  </a:solidFill>
                  <a:latin typeface="Apple Chancery"/>
                  <a:cs typeface="Apple Chancery"/>
                </a:rPr>
                <a:t>Catania, Italy</a:t>
              </a:r>
            </a:p>
            <a:p>
              <a:pPr algn="ctr" defTabSz="457200"/>
              <a:r>
                <a:rPr lang="en-GB" sz="1500" dirty="0">
                  <a:solidFill>
                    <a:srgbClr val="292934"/>
                  </a:solidFill>
                  <a:latin typeface="Apple Chancery"/>
                  <a:cs typeface="Apple Chancery"/>
                </a:rPr>
                <a:t>15 December, 2015</a:t>
              </a:r>
            </a:p>
          </p:txBody>
        </p:sp>
        <p:sp>
          <p:nvSpPr>
            <p:cNvPr id="13" name="CasellaDiTesto 12"/>
            <p:cNvSpPr txBox="1"/>
            <p:nvPr/>
          </p:nvSpPr>
          <p:spPr>
            <a:xfrm>
              <a:off x="6894335" y="-48419"/>
              <a:ext cx="2363676" cy="640175"/>
            </a:xfrm>
            <a:prstGeom prst="rect">
              <a:avLst/>
            </a:prstGeom>
            <a:noFill/>
          </p:spPr>
          <p:txBody>
            <a:bodyPr wrap="none" rtlCol="0">
              <a:spAutoFit/>
            </a:bodyPr>
            <a:lstStyle/>
            <a:p>
              <a:pPr algn="ctr" defTabSz="457200">
                <a:lnSpc>
                  <a:spcPct val="120000"/>
                </a:lnSpc>
              </a:pPr>
              <a:r>
                <a:rPr lang="it-IT" dirty="0">
                  <a:solidFill>
                    <a:srgbClr val="292934"/>
                  </a:solidFill>
                  <a:latin typeface="Apple Chancery"/>
                  <a:cs typeface="Apple Chancery"/>
                </a:rPr>
                <a:t>E. V. Pagano</a:t>
              </a:r>
            </a:p>
            <a:p>
              <a:pPr algn="ctr" defTabSz="457200">
                <a:lnSpc>
                  <a:spcPct val="120000"/>
                </a:lnSpc>
              </a:pPr>
              <a:r>
                <a:rPr lang="it-IT" sz="1200" dirty="0" err="1">
                  <a:solidFill>
                    <a:srgbClr val="292934"/>
                  </a:solidFill>
                  <a:latin typeface="Apple Chancery"/>
                  <a:cs typeface="Apple Chancery"/>
                </a:rPr>
                <a:t>Univ</a:t>
              </a:r>
              <a:r>
                <a:rPr lang="it-IT" sz="1200" dirty="0">
                  <a:solidFill>
                    <a:srgbClr val="292934"/>
                  </a:solidFill>
                  <a:latin typeface="Apple Chancery"/>
                  <a:cs typeface="Apple Chancery"/>
                </a:rPr>
                <a:t>. of Catania &amp; LNS-INFN</a:t>
              </a:r>
            </a:p>
          </p:txBody>
        </p:sp>
        <p:pic>
          <p:nvPicPr>
            <p:cNvPr id="14" name="Immagine 13" descr="logo.tif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31787" y="16427"/>
              <a:ext cx="816195" cy="640248"/>
            </a:xfrm>
            <a:prstGeom prst="rect">
              <a:avLst/>
            </a:prstGeom>
          </p:spPr>
        </p:pic>
        <p:sp>
          <p:nvSpPr>
            <p:cNvPr id="15" name="CasellaDiTesto 14"/>
            <p:cNvSpPr txBox="1"/>
            <p:nvPr/>
          </p:nvSpPr>
          <p:spPr>
            <a:xfrm>
              <a:off x="3352800" y="-50800"/>
              <a:ext cx="2689759" cy="677108"/>
            </a:xfrm>
            <a:prstGeom prst="rect">
              <a:avLst/>
            </a:prstGeom>
            <a:noFill/>
          </p:spPr>
          <p:txBody>
            <a:bodyPr wrap="none" rtlCol="0">
              <a:spAutoFit/>
            </a:bodyPr>
            <a:lstStyle/>
            <a:p>
              <a:pPr defTabSz="457200"/>
              <a:r>
                <a:rPr lang="it-IT" sz="2400" dirty="0">
                  <a:solidFill>
                    <a:srgbClr val="292934"/>
                  </a:solidFill>
                </a:rPr>
                <a:t>HIB@LNS 2015</a:t>
              </a:r>
            </a:p>
            <a:p>
              <a:pPr defTabSz="457200"/>
              <a:r>
                <a:rPr lang="it-IT" sz="1400" dirty="0">
                  <a:solidFill>
                    <a:srgbClr val="FF0000"/>
                  </a:solidFill>
                </a:rPr>
                <a:t>Catania  14-15 </a:t>
              </a:r>
              <a:r>
                <a:rPr lang="en-GB" sz="1400" dirty="0">
                  <a:solidFill>
                    <a:srgbClr val="FF0000"/>
                  </a:solidFill>
                </a:rPr>
                <a:t>December</a:t>
              </a:r>
              <a:r>
                <a:rPr lang="it-IT" sz="1400" dirty="0">
                  <a:solidFill>
                    <a:srgbClr val="FF0000"/>
                  </a:solidFill>
                </a:rPr>
                <a:t> 2015</a:t>
              </a:r>
            </a:p>
          </p:txBody>
        </p:sp>
      </p:grpSp>
      <p:sp>
        <p:nvSpPr>
          <p:cNvPr id="59397" name="Rectangle 6"/>
          <p:cNvSpPr>
            <a:spLocks noChangeArrowheads="1"/>
          </p:cNvSpPr>
          <p:nvPr/>
        </p:nvSpPr>
        <p:spPr bwMode="auto">
          <a:xfrm>
            <a:off x="971600" y="548680"/>
            <a:ext cx="7200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aseline="30000">
                <a:solidFill>
                  <a:schemeClr val="tx1"/>
                </a:solidFill>
                <a:latin typeface="Arial" pitchFamily="34" charset="0"/>
                <a:ea typeface="ＭＳ Ｐゴシック" pitchFamily="34" charset="-128"/>
              </a:defRPr>
            </a:lvl1pPr>
            <a:lvl2pPr marL="742950" indent="-285750" eaLnBrk="0" hangingPunct="0">
              <a:defRPr sz="1200" baseline="30000">
                <a:solidFill>
                  <a:schemeClr val="tx1"/>
                </a:solidFill>
                <a:latin typeface="Arial" pitchFamily="34" charset="0"/>
                <a:ea typeface="ＭＳ Ｐゴシック" pitchFamily="34" charset="-128"/>
              </a:defRPr>
            </a:lvl2pPr>
            <a:lvl3pPr marL="1143000" indent="-228600" eaLnBrk="0" hangingPunct="0">
              <a:defRPr sz="1200" baseline="30000">
                <a:solidFill>
                  <a:schemeClr val="tx1"/>
                </a:solidFill>
                <a:latin typeface="Arial" pitchFamily="34" charset="0"/>
                <a:ea typeface="ＭＳ Ｐゴシック" pitchFamily="34" charset="-128"/>
              </a:defRPr>
            </a:lvl3pPr>
            <a:lvl4pPr marL="1600200" indent="-228600" eaLnBrk="0" hangingPunct="0">
              <a:defRPr sz="1200" baseline="30000">
                <a:solidFill>
                  <a:schemeClr val="tx1"/>
                </a:solidFill>
                <a:latin typeface="Arial" pitchFamily="34" charset="0"/>
                <a:ea typeface="ＭＳ Ｐゴシック" pitchFamily="34" charset="-128"/>
              </a:defRPr>
            </a:lvl4pPr>
            <a:lvl5pPr marL="2057400" indent="-228600" eaLnBrk="0" hangingPunct="0">
              <a:defRPr sz="1200" baseline="30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baseline="30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baseline="30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baseline="30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baseline="30000">
                <a:solidFill>
                  <a:schemeClr val="tx1"/>
                </a:solidFill>
                <a:latin typeface="Arial" pitchFamily="34" charset="0"/>
                <a:ea typeface="ＭＳ Ｐゴシック" pitchFamily="34" charset="-128"/>
              </a:defRPr>
            </a:lvl9pPr>
          </a:lstStyle>
          <a:p>
            <a:pPr algn="ctr" eaLnBrk="1" hangingPunct="1"/>
            <a:r>
              <a:rPr lang="it-IT" altLang="it-IT" sz="2000" b="1" baseline="0" dirty="0" err="1">
                <a:solidFill>
                  <a:srgbClr val="292934"/>
                </a:solidFill>
                <a:latin typeface="Times" pitchFamily="6" charset="0"/>
              </a:rPr>
              <a:t>Microchannel</a:t>
            </a:r>
            <a:r>
              <a:rPr lang="it-IT" altLang="it-IT" sz="2000" b="1" baseline="0" dirty="0">
                <a:solidFill>
                  <a:srgbClr val="292934"/>
                </a:solidFill>
                <a:latin typeface="Times" pitchFamily="6" charset="0"/>
              </a:rPr>
              <a:t> </a:t>
            </a:r>
            <a:r>
              <a:rPr lang="it-IT" altLang="it-IT" sz="2000" b="1" baseline="0" dirty="0" err="1">
                <a:solidFill>
                  <a:srgbClr val="292934"/>
                </a:solidFill>
                <a:latin typeface="Times" pitchFamily="6" charset="0"/>
              </a:rPr>
              <a:t>Plate</a:t>
            </a:r>
            <a:r>
              <a:rPr lang="it-IT" altLang="it-IT" sz="2000" b="1" baseline="0" dirty="0">
                <a:solidFill>
                  <a:srgbClr val="292934"/>
                </a:solidFill>
                <a:latin typeface="Times" pitchFamily="6" charset="0"/>
              </a:rPr>
              <a:t> (MCP) </a:t>
            </a:r>
            <a:r>
              <a:rPr lang="it-IT" altLang="it-IT" sz="2000" b="1" baseline="0">
                <a:solidFill>
                  <a:srgbClr val="292934"/>
                </a:solidFill>
                <a:latin typeface="Times" pitchFamily="6" charset="0"/>
              </a:rPr>
              <a:t>for </a:t>
            </a:r>
            <a:r>
              <a:rPr lang="it-IT" altLang="it-IT" sz="2000" b="1" baseline="0" err="1">
                <a:solidFill>
                  <a:srgbClr val="292934"/>
                </a:solidFill>
                <a:latin typeface="Times" pitchFamily="6" charset="0"/>
              </a:rPr>
              <a:t>B</a:t>
            </a:r>
            <a:r>
              <a:rPr lang="it-IT" altLang="it-IT" sz="2000" b="1" baseline="0" smtClean="0">
                <a:solidFill>
                  <a:srgbClr val="292934"/>
                </a:solidFill>
                <a:latin typeface="Times" pitchFamily="6" charset="0"/>
              </a:rPr>
              <a:t>eam Imaging and Ions tagging</a:t>
            </a:r>
            <a:r>
              <a:rPr lang="it-IT" altLang="it-IT" sz="2400" b="1" baseline="0" smtClean="0">
                <a:solidFill>
                  <a:srgbClr val="292934"/>
                </a:solidFill>
                <a:latin typeface="Times" pitchFamily="6" charset="0"/>
              </a:rPr>
              <a:t> </a:t>
            </a:r>
            <a:endParaRPr lang="en-GB" altLang="it-IT" sz="2400" b="1" baseline="0" dirty="0">
              <a:solidFill>
                <a:srgbClr val="292934"/>
              </a:solidFill>
              <a:latin typeface="Times" pitchFamily="6" charset="0"/>
            </a:endParaRPr>
          </a:p>
        </p:txBody>
      </p:sp>
    </p:spTree>
    <p:extLst>
      <p:ext uri="{BB962C8B-B14F-4D97-AF65-F5344CB8AC3E}">
        <p14:creationId xmlns:p14="http://schemas.microsoft.com/office/powerpoint/2010/main" val="63309397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additive="base">
                                        <p:cTn id="7" dur="500" fill="hold"/>
                                        <p:tgtEl>
                                          <p:spTgt spid="59394"/>
                                        </p:tgtEl>
                                        <p:attrNameLst>
                                          <p:attrName>ppt_x</p:attrName>
                                        </p:attrNameLst>
                                      </p:cBhvr>
                                      <p:tavLst>
                                        <p:tav tm="0">
                                          <p:val>
                                            <p:strVal val="#ppt_x"/>
                                          </p:val>
                                        </p:tav>
                                        <p:tav tm="100000">
                                          <p:val>
                                            <p:strVal val="#ppt_x"/>
                                          </p:val>
                                        </p:tav>
                                      </p:tavLst>
                                    </p:anim>
                                    <p:anim calcmode="lin" valueType="num">
                                      <p:cBhvr additive="base">
                                        <p:cTn id="8" dur="500" fill="hold"/>
                                        <p:tgtEl>
                                          <p:spTgt spid="5939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9396"/>
                                        </p:tgtEl>
                                        <p:attrNameLst>
                                          <p:attrName>style.visibility</p:attrName>
                                        </p:attrNameLst>
                                      </p:cBhvr>
                                      <p:to>
                                        <p:strVal val="visible"/>
                                      </p:to>
                                    </p:set>
                                    <p:anim calcmode="lin" valueType="num">
                                      <p:cBhvr additive="base">
                                        <p:cTn id="11" dur="500" fill="hold"/>
                                        <p:tgtEl>
                                          <p:spTgt spid="59396"/>
                                        </p:tgtEl>
                                        <p:attrNameLst>
                                          <p:attrName>ppt_x</p:attrName>
                                        </p:attrNameLst>
                                      </p:cBhvr>
                                      <p:tavLst>
                                        <p:tav tm="0">
                                          <p:val>
                                            <p:strVal val="#ppt_x"/>
                                          </p:val>
                                        </p:tav>
                                        <p:tav tm="100000">
                                          <p:val>
                                            <p:strVal val="#ppt_x"/>
                                          </p:val>
                                        </p:tav>
                                      </p:tavLst>
                                    </p:anim>
                                    <p:anim calcmode="lin" valueType="num">
                                      <p:cBhvr additive="base">
                                        <p:cTn id="12" dur="500" fill="hold"/>
                                        <p:tgtEl>
                                          <p:spTgt spid="5939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59399"/>
                                        </p:tgtEl>
                                        <p:attrNameLst>
                                          <p:attrName>style.visibility</p:attrName>
                                        </p:attrNameLst>
                                      </p:cBhvr>
                                      <p:to>
                                        <p:strVal val="visible"/>
                                      </p:to>
                                    </p:set>
                                    <p:anim calcmode="lin" valueType="num">
                                      <p:cBhvr>
                                        <p:cTn id="22" dur="500" fill="hold"/>
                                        <p:tgtEl>
                                          <p:spTgt spid="59399"/>
                                        </p:tgtEl>
                                        <p:attrNameLst>
                                          <p:attrName>ppt_w</p:attrName>
                                        </p:attrNameLst>
                                      </p:cBhvr>
                                      <p:tavLst>
                                        <p:tav tm="0">
                                          <p:val>
                                            <p:fltVal val="0"/>
                                          </p:val>
                                        </p:tav>
                                        <p:tav tm="100000">
                                          <p:val>
                                            <p:strVal val="#ppt_w"/>
                                          </p:val>
                                        </p:tav>
                                      </p:tavLst>
                                    </p:anim>
                                    <p:anim calcmode="lin" valueType="num">
                                      <p:cBhvr>
                                        <p:cTn id="23" dur="500" fill="hold"/>
                                        <p:tgtEl>
                                          <p:spTgt spid="59399"/>
                                        </p:tgtEl>
                                        <p:attrNameLst>
                                          <p:attrName>ppt_h</p:attrName>
                                        </p:attrNameLst>
                                      </p:cBhvr>
                                      <p:tavLst>
                                        <p:tav tm="0">
                                          <p:val>
                                            <p:fltVal val="0"/>
                                          </p:val>
                                        </p:tav>
                                        <p:tav tm="100000">
                                          <p:val>
                                            <p:strVal val="#ppt_h"/>
                                          </p:val>
                                        </p:tav>
                                      </p:tavLst>
                                    </p:anim>
                                    <p:animEffect transition="in" filter="fade">
                                      <p:cBhvr>
                                        <p:cTn id="24" dur="500"/>
                                        <p:tgtEl>
                                          <p:spTgt spid="5939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9400"/>
                                        </p:tgtEl>
                                        <p:attrNameLst>
                                          <p:attrName>style.visibility</p:attrName>
                                        </p:attrNameLst>
                                      </p:cBhvr>
                                      <p:to>
                                        <p:strVal val="visible"/>
                                      </p:to>
                                    </p:set>
                                    <p:anim calcmode="lin" valueType="num">
                                      <p:cBhvr>
                                        <p:cTn id="27" dur="500" fill="hold"/>
                                        <p:tgtEl>
                                          <p:spTgt spid="59400"/>
                                        </p:tgtEl>
                                        <p:attrNameLst>
                                          <p:attrName>ppt_w</p:attrName>
                                        </p:attrNameLst>
                                      </p:cBhvr>
                                      <p:tavLst>
                                        <p:tav tm="0">
                                          <p:val>
                                            <p:fltVal val="0"/>
                                          </p:val>
                                        </p:tav>
                                        <p:tav tm="100000">
                                          <p:val>
                                            <p:strVal val="#ppt_w"/>
                                          </p:val>
                                        </p:tav>
                                      </p:tavLst>
                                    </p:anim>
                                    <p:anim calcmode="lin" valueType="num">
                                      <p:cBhvr>
                                        <p:cTn id="28" dur="500" fill="hold"/>
                                        <p:tgtEl>
                                          <p:spTgt spid="59400"/>
                                        </p:tgtEl>
                                        <p:attrNameLst>
                                          <p:attrName>ppt_h</p:attrName>
                                        </p:attrNameLst>
                                      </p:cBhvr>
                                      <p:tavLst>
                                        <p:tav tm="0">
                                          <p:val>
                                            <p:fltVal val="0"/>
                                          </p:val>
                                        </p:tav>
                                        <p:tav tm="100000">
                                          <p:val>
                                            <p:strVal val="#ppt_h"/>
                                          </p:val>
                                        </p:tav>
                                      </p:tavLst>
                                    </p:anim>
                                    <p:animEffect transition="in" filter="fade">
                                      <p:cBhvr>
                                        <p:cTn id="29" dur="500"/>
                                        <p:tgtEl>
                                          <p:spTgt spid="59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4"/>
          <p:cNvSpPr txBox="1">
            <a:spLocks noChangeArrowheads="1"/>
          </p:cNvSpPr>
          <p:nvPr/>
        </p:nvSpPr>
        <p:spPr bwMode="auto">
          <a:xfrm>
            <a:off x="762000" y="5888038"/>
            <a:ext cx="165100"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lvl1pPr defTabSz="828675" eaLnBrk="0" hangingPunct="0">
              <a:defRPr sz="2400">
                <a:solidFill>
                  <a:schemeClr val="tx1"/>
                </a:solidFill>
                <a:latin typeface="Arial" pitchFamily="34" charset="0"/>
                <a:ea typeface="ＭＳ Ｐゴシック" pitchFamily="34" charset="-128"/>
              </a:defRPr>
            </a:lvl1pPr>
            <a:lvl2pPr marL="742950" indent="-285750" defTabSz="828675" eaLnBrk="0" hangingPunct="0">
              <a:defRPr sz="2400">
                <a:solidFill>
                  <a:schemeClr val="tx1"/>
                </a:solidFill>
                <a:latin typeface="Arial" pitchFamily="34" charset="0"/>
                <a:ea typeface="ＭＳ Ｐゴシック" pitchFamily="34" charset="-128"/>
              </a:defRPr>
            </a:lvl2pPr>
            <a:lvl3pPr marL="1143000" indent="-228600" defTabSz="828675" eaLnBrk="0" hangingPunct="0">
              <a:defRPr sz="2400">
                <a:solidFill>
                  <a:schemeClr val="tx1"/>
                </a:solidFill>
                <a:latin typeface="Arial" pitchFamily="34" charset="0"/>
                <a:ea typeface="ＭＳ Ｐゴシック" pitchFamily="34" charset="-128"/>
              </a:defRPr>
            </a:lvl3pPr>
            <a:lvl4pPr marL="1600200" indent="-228600" defTabSz="828675" eaLnBrk="0" hangingPunct="0">
              <a:defRPr sz="2400">
                <a:solidFill>
                  <a:schemeClr val="tx1"/>
                </a:solidFill>
                <a:latin typeface="Arial" pitchFamily="34" charset="0"/>
                <a:ea typeface="ＭＳ Ｐゴシック" pitchFamily="34" charset="-128"/>
              </a:defRPr>
            </a:lvl4pPr>
            <a:lvl5pPr marL="2057400" indent="-228600" defTabSz="828675" eaLnBrk="0" hangingPunct="0">
              <a:defRPr sz="2400">
                <a:solidFill>
                  <a:schemeClr val="tx1"/>
                </a:solidFill>
                <a:latin typeface="Arial" pitchFamily="34" charset="0"/>
                <a:ea typeface="ＭＳ Ｐゴシック" pitchFamily="34" charset="-128"/>
              </a:defRPr>
            </a:lvl5pPr>
            <a:lvl6pPr marL="2514600" indent="-228600" defTabSz="8286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286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286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286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a:lnSpc>
                <a:spcPct val="93000"/>
              </a:lnSpc>
              <a:buClr>
                <a:srgbClr val="000000"/>
              </a:buClr>
              <a:buSzPct val="45000"/>
              <a:buFont typeface="Wingdings" pitchFamily="2" charset="2"/>
              <a:buNone/>
            </a:pPr>
            <a:endParaRPr lang="it-IT" altLang="it-IT" sz="1600"/>
          </a:p>
        </p:txBody>
      </p:sp>
      <p:sp>
        <p:nvSpPr>
          <p:cNvPr id="38914" name="Text Box 5"/>
          <p:cNvSpPr txBox="1">
            <a:spLocks noChangeArrowheads="1"/>
          </p:cNvSpPr>
          <p:nvPr/>
        </p:nvSpPr>
        <p:spPr bwMode="auto">
          <a:xfrm>
            <a:off x="323528" y="5813728"/>
            <a:ext cx="3870325" cy="999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defTabSz="828675" eaLnBrk="0" hangingPunct="0">
              <a:defRPr sz="2400">
                <a:solidFill>
                  <a:schemeClr val="tx1"/>
                </a:solidFill>
                <a:latin typeface="Arial" pitchFamily="34" charset="0"/>
                <a:ea typeface="ＭＳ Ｐゴシック" pitchFamily="34" charset="-128"/>
              </a:defRPr>
            </a:lvl1pPr>
            <a:lvl2pPr marL="742950" indent="-285750" defTabSz="828675" eaLnBrk="0" hangingPunct="0">
              <a:defRPr sz="2400">
                <a:solidFill>
                  <a:schemeClr val="tx1"/>
                </a:solidFill>
                <a:latin typeface="Arial" pitchFamily="34" charset="0"/>
                <a:ea typeface="ＭＳ Ｐゴシック" pitchFamily="34" charset="-128"/>
              </a:defRPr>
            </a:lvl2pPr>
            <a:lvl3pPr marL="1143000" indent="-228600" defTabSz="828675" eaLnBrk="0" hangingPunct="0">
              <a:defRPr sz="2400">
                <a:solidFill>
                  <a:schemeClr val="tx1"/>
                </a:solidFill>
                <a:latin typeface="Arial" pitchFamily="34" charset="0"/>
                <a:ea typeface="ＭＳ Ｐゴシック" pitchFamily="34" charset="-128"/>
              </a:defRPr>
            </a:lvl3pPr>
            <a:lvl4pPr marL="1600200" indent="-228600" defTabSz="828675" eaLnBrk="0" hangingPunct="0">
              <a:defRPr sz="2400">
                <a:solidFill>
                  <a:schemeClr val="tx1"/>
                </a:solidFill>
                <a:latin typeface="Arial" pitchFamily="34" charset="0"/>
                <a:ea typeface="ＭＳ Ｐゴシック" pitchFamily="34" charset="-128"/>
              </a:defRPr>
            </a:lvl4pPr>
            <a:lvl5pPr marL="2057400" indent="-228600" defTabSz="828675" eaLnBrk="0" hangingPunct="0">
              <a:defRPr sz="2400">
                <a:solidFill>
                  <a:schemeClr val="tx1"/>
                </a:solidFill>
                <a:latin typeface="Arial" pitchFamily="34" charset="0"/>
                <a:ea typeface="ＭＳ Ｐゴシック" pitchFamily="34" charset="-128"/>
              </a:defRPr>
            </a:lvl5pPr>
            <a:lvl6pPr marL="2514600" indent="-228600" defTabSz="8286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286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286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286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a:lnSpc>
                <a:spcPct val="93000"/>
              </a:lnSpc>
              <a:buClr>
                <a:srgbClr val="000000"/>
              </a:buClr>
              <a:buSzPct val="45000"/>
            </a:pPr>
            <a:r>
              <a:rPr lang="en-US" altLang="it-IT" sz="1600" b="1">
                <a:solidFill>
                  <a:schemeClr val="accent2"/>
                </a:solidFill>
              </a:rPr>
              <a:t>Plastic fibres </a:t>
            </a:r>
            <a:r>
              <a:rPr lang="en-US" altLang="it-IT" sz="1600" b="1" smtClean="0">
                <a:solidFill>
                  <a:schemeClr val="accent2"/>
                </a:solidFill>
              </a:rPr>
              <a:t>and compact PMT for </a:t>
            </a:r>
            <a:r>
              <a:rPr lang="en-US" altLang="it-IT" sz="1600" b="1">
                <a:solidFill>
                  <a:schemeClr val="accent2"/>
                </a:solidFill>
              </a:rPr>
              <a:t>particle counting</a:t>
            </a:r>
          </a:p>
          <a:p>
            <a:pPr eaLnBrk="1">
              <a:lnSpc>
                <a:spcPct val="93000"/>
              </a:lnSpc>
              <a:buClr>
                <a:srgbClr val="000000"/>
              </a:buClr>
              <a:buSzPct val="45000"/>
              <a:buFont typeface="Wingdings" pitchFamily="2" charset="2"/>
              <a:buNone/>
            </a:pPr>
            <a:endParaRPr lang="it-IT" altLang="it-IT" sz="1600" b="1" smtClean="0">
              <a:solidFill>
                <a:srgbClr val="FF0000"/>
              </a:solidFill>
            </a:endParaRPr>
          </a:p>
          <a:p>
            <a:pPr eaLnBrk="1">
              <a:lnSpc>
                <a:spcPct val="93000"/>
              </a:lnSpc>
              <a:buClr>
                <a:srgbClr val="000000"/>
              </a:buClr>
              <a:buSzPct val="45000"/>
              <a:buFont typeface="Wingdings" pitchFamily="2" charset="2"/>
              <a:buNone/>
            </a:pPr>
            <a:r>
              <a:rPr lang="it-IT" altLang="it-IT" sz="1600" b="1" smtClean="0">
                <a:solidFill>
                  <a:srgbClr val="FF0000"/>
                </a:solidFill>
              </a:rPr>
              <a:t>Fibres </a:t>
            </a:r>
            <a:r>
              <a:rPr lang="it-IT" altLang="it-IT" sz="1600" b="1">
                <a:solidFill>
                  <a:srgbClr val="FF0000"/>
                </a:solidFill>
              </a:rPr>
              <a:t>diameter: 300 </a:t>
            </a:r>
            <a:r>
              <a:rPr lang="en-US" altLang="it-IT" sz="1600" b="1">
                <a:solidFill>
                  <a:srgbClr val="FF0000"/>
                </a:solidFill>
              </a:rPr>
              <a:t>÷ 500 </a:t>
            </a:r>
            <a:r>
              <a:rPr lang="en-US" altLang="it-IT" sz="1600" b="1" smtClean="0">
                <a:solidFill>
                  <a:srgbClr val="FF0000"/>
                </a:solidFill>
              </a:rPr>
              <a:t>µm</a:t>
            </a:r>
            <a:endParaRPr lang="en-US" altLang="it-IT" sz="1600" b="1">
              <a:solidFill>
                <a:srgbClr val="FF0000"/>
              </a:solidFill>
            </a:endParaRPr>
          </a:p>
        </p:txBody>
      </p:sp>
      <p:sp>
        <p:nvSpPr>
          <p:cNvPr id="38917" name="Rectangle 60"/>
          <p:cNvSpPr>
            <a:spLocks noChangeArrowheads="1"/>
          </p:cNvSpPr>
          <p:nvPr/>
        </p:nvSpPr>
        <p:spPr bwMode="auto">
          <a:xfrm>
            <a:off x="107504" y="548680"/>
            <a:ext cx="882015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it-IT" altLang="it-IT" dirty="0">
                <a:solidFill>
                  <a:srgbClr val="292934"/>
                </a:solidFill>
                <a:latin typeface="Arial Black" pitchFamily="34" charset="0"/>
                <a:cs typeface="Times New Roman" pitchFamily="18" charset="0"/>
              </a:rPr>
              <a:t>FIBBS (Fibre </a:t>
            </a:r>
            <a:r>
              <a:rPr lang="it-IT" altLang="it-IT" dirty="0" err="1">
                <a:solidFill>
                  <a:srgbClr val="292934"/>
                </a:solidFill>
                <a:latin typeface="Arial Black" pitchFamily="34" charset="0"/>
                <a:cs typeface="Times New Roman" pitchFamily="18" charset="0"/>
              </a:rPr>
              <a:t>Based</a:t>
            </a:r>
            <a:r>
              <a:rPr lang="it-IT" altLang="it-IT" dirty="0">
                <a:solidFill>
                  <a:srgbClr val="292934"/>
                </a:solidFill>
                <a:latin typeface="Arial Black" pitchFamily="34" charset="0"/>
                <a:cs typeface="Times New Roman" pitchFamily="18" charset="0"/>
              </a:rPr>
              <a:t> </a:t>
            </a:r>
            <a:r>
              <a:rPr lang="it-IT" altLang="it-IT" dirty="0" err="1">
                <a:solidFill>
                  <a:srgbClr val="292934"/>
                </a:solidFill>
                <a:latin typeface="Arial Black" pitchFamily="34" charset="0"/>
                <a:cs typeface="Times New Roman" pitchFamily="18" charset="0"/>
              </a:rPr>
              <a:t>Beam</a:t>
            </a:r>
            <a:r>
              <a:rPr lang="it-IT" altLang="it-IT" dirty="0">
                <a:solidFill>
                  <a:srgbClr val="292934"/>
                </a:solidFill>
                <a:latin typeface="Arial Black" pitchFamily="34" charset="0"/>
                <a:cs typeface="Times New Roman" pitchFamily="18" charset="0"/>
              </a:rPr>
              <a:t> Sensor)</a:t>
            </a:r>
            <a:endParaRPr lang="en-US" altLang="it-IT" dirty="0">
              <a:solidFill>
                <a:srgbClr val="292934"/>
              </a:solidFill>
              <a:latin typeface="Arial Black" pitchFamily="34" charset="0"/>
              <a:cs typeface="Times New Roman" pitchFamily="18" charset="0"/>
            </a:endParaRPr>
          </a:p>
        </p:txBody>
      </p:sp>
      <p:pic>
        <p:nvPicPr>
          <p:cNvPr id="38918" name="Picture 9" descr="Logo INFN-L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8841" y="5697765"/>
            <a:ext cx="1322388"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uppo 7"/>
          <p:cNvGrpSpPr/>
          <p:nvPr/>
        </p:nvGrpSpPr>
        <p:grpSpPr>
          <a:xfrm>
            <a:off x="104524" y="-50800"/>
            <a:ext cx="9039187" cy="707475"/>
            <a:chOff x="218824" y="-50800"/>
            <a:chExt cx="9039187" cy="707475"/>
          </a:xfrm>
        </p:grpSpPr>
        <p:sp>
          <p:nvSpPr>
            <p:cNvPr id="9" name="CasellaDiTesto 8"/>
            <p:cNvSpPr txBox="1"/>
            <p:nvPr/>
          </p:nvSpPr>
          <p:spPr>
            <a:xfrm>
              <a:off x="218824" y="40481"/>
              <a:ext cx="1712963" cy="553998"/>
            </a:xfrm>
            <a:prstGeom prst="rect">
              <a:avLst/>
            </a:prstGeom>
            <a:noFill/>
          </p:spPr>
          <p:txBody>
            <a:bodyPr wrap="none" rtlCol="0">
              <a:spAutoFit/>
            </a:bodyPr>
            <a:lstStyle/>
            <a:p>
              <a:pPr algn="ctr" defTabSz="457200"/>
              <a:r>
                <a:rPr lang="en-GB" sz="1500" dirty="0">
                  <a:solidFill>
                    <a:srgbClr val="292934"/>
                  </a:solidFill>
                  <a:latin typeface="Apple Chancery"/>
                  <a:cs typeface="Apple Chancery"/>
                </a:rPr>
                <a:t>Catania, Italy</a:t>
              </a:r>
            </a:p>
            <a:p>
              <a:pPr algn="ctr" defTabSz="457200"/>
              <a:r>
                <a:rPr lang="en-GB" sz="1500" dirty="0">
                  <a:solidFill>
                    <a:srgbClr val="292934"/>
                  </a:solidFill>
                  <a:latin typeface="Apple Chancery"/>
                  <a:cs typeface="Apple Chancery"/>
                </a:rPr>
                <a:t>15 December, 2015</a:t>
              </a:r>
            </a:p>
          </p:txBody>
        </p:sp>
        <p:sp>
          <p:nvSpPr>
            <p:cNvPr id="10" name="CasellaDiTesto 9"/>
            <p:cNvSpPr txBox="1"/>
            <p:nvPr/>
          </p:nvSpPr>
          <p:spPr>
            <a:xfrm>
              <a:off x="6894335" y="-48419"/>
              <a:ext cx="2363676" cy="640175"/>
            </a:xfrm>
            <a:prstGeom prst="rect">
              <a:avLst/>
            </a:prstGeom>
            <a:noFill/>
          </p:spPr>
          <p:txBody>
            <a:bodyPr wrap="none" rtlCol="0">
              <a:spAutoFit/>
            </a:bodyPr>
            <a:lstStyle/>
            <a:p>
              <a:pPr algn="ctr" defTabSz="457200">
                <a:lnSpc>
                  <a:spcPct val="120000"/>
                </a:lnSpc>
              </a:pPr>
              <a:r>
                <a:rPr lang="it-IT" dirty="0">
                  <a:solidFill>
                    <a:srgbClr val="292934"/>
                  </a:solidFill>
                  <a:latin typeface="Apple Chancery"/>
                  <a:cs typeface="Apple Chancery"/>
                </a:rPr>
                <a:t>E. V. Pagano</a:t>
              </a:r>
            </a:p>
            <a:p>
              <a:pPr algn="ctr" defTabSz="457200">
                <a:lnSpc>
                  <a:spcPct val="120000"/>
                </a:lnSpc>
              </a:pPr>
              <a:r>
                <a:rPr lang="it-IT" sz="1200" dirty="0" err="1">
                  <a:solidFill>
                    <a:srgbClr val="292934"/>
                  </a:solidFill>
                  <a:latin typeface="Apple Chancery"/>
                  <a:cs typeface="Apple Chancery"/>
                </a:rPr>
                <a:t>Univ</a:t>
              </a:r>
              <a:r>
                <a:rPr lang="it-IT" sz="1200" dirty="0">
                  <a:solidFill>
                    <a:srgbClr val="292934"/>
                  </a:solidFill>
                  <a:latin typeface="Apple Chancery"/>
                  <a:cs typeface="Apple Chancery"/>
                </a:rPr>
                <a:t>. of Catania &amp; LNS-INFN</a:t>
              </a:r>
            </a:p>
          </p:txBody>
        </p:sp>
        <p:pic>
          <p:nvPicPr>
            <p:cNvPr id="11" name="Immagine 10" descr="logo.tif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1787" y="16427"/>
              <a:ext cx="816195" cy="640248"/>
            </a:xfrm>
            <a:prstGeom prst="rect">
              <a:avLst/>
            </a:prstGeom>
          </p:spPr>
        </p:pic>
        <p:sp>
          <p:nvSpPr>
            <p:cNvPr id="12" name="CasellaDiTesto 11"/>
            <p:cNvSpPr txBox="1"/>
            <p:nvPr/>
          </p:nvSpPr>
          <p:spPr>
            <a:xfrm>
              <a:off x="3352800" y="-50800"/>
              <a:ext cx="2689759" cy="677108"/>
            </a:xfrm>
            <a:prstGeom prst="rect">
              <a:avLst/>
            </a:prstGeom>
            <a:noFill/>
          </p:spPr>
          <p:txBody>
            <a:bodyPr wrap="none" rtlCol="0">
              <a:spAutoFit/>
            </a:bodyPr>
            <a:lstStyle/>
            <a:p>
              <a:pPr defTabSz="457200"/>
              <a:r>
                <a:rPr lang="it-IT" sz="2400" dirty="0">
                  <a:solidFill>
                    <a:srgbClr val="292934"/>
                  </a:solidFill>
                </a:rPr>
                <a:t>HIB@LNS 2015</a:t>
              </a:r>
            </a:p>
            <a:p>
              <a:pPr defTabSz="457200"/>
              <a:r>
                <a:rPr lang="it-IT" sz="1400" dirty="0">
                  <a:solidFill>
                    <a:srgbClr val="FF0000"/>
                  </a:solidFill>
                </a:rPr>
                <a:t>Catania  14-15 </a:t>
              </a:r>
              <a:r>
                <a:rPr lang="en-GB" sz="1400" dirty="0">
                  <a:solidFill>
                    <a:srgbClr val="FF0000"/>
                  </a:solidFill>
                </a:rPr>
                <a:t>December</a:t>
              </a:r>
              <a:r>
                <a:rPr lang="it-IT" sz="1400" dirty="0">
                  <a:solidFill>
                    <a:srgbClr val="FF0000"/>
                  </a:solidFill>
                </a:rPr>
                <a:t> 2015</a:t>
              </a:r>
            </a:p>
          </p:txBody>
        </p:sp>
      </p:grpSp>
      <p:grpSp>
        <p:nvGrpSpPr>
          <p:cNvPr id="3" name="Gruppo 2"/>
          <p:cNvGrpSpPr/>
          <p:nvPr/>
        </p:nvGrpSpPr>
        <p:grpSpPr>
          <a:xfrm>
            <a:off x="160093" y="1052736"/>
            <a:ext cx="4423286" cy="4612373"/>
            <a:chOff x="160093" y="1052736"/>
            <a:chExt cx="4423286" cy="4612373"/>
          </a:xfrm>
        </p:grpSpPr>
        <p:sp>
          <p:nvSpPr>
            <p:cNvPr id="14" name="Rectangle 4"/>
            <p:cNvSpPr>
              <a:spLocks noChangeArrowheads="1"/>
            </p:cNvSpPr>
            <p:nvPr/>
          </p:nvSpPr>
          <p:spPr bwMode="auto">
            <a:xfrm>
              <a:off x="2780028" y="1570715"/>
              <a:ext cx="1803351" cy="636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8822" tIns="40987" rIns="78822" bIns="40987" anchor="ctr">
              <a:spAutoFit/>
            </a:bodyPr>
            <a:lstStyle/>
            <a:p>
              <a:pPr algn="ctr" defTabSz="800100">
                <a:spcBef>
                  <a:spcPct val="50000"/>
                </a:spcBef>
              </a:pPr>
              <a:r>
                <a:rPr lang="en-GB" sz="1200" dirty="0">
                  <a:solidFill>
                    <a:srgbClr val="0000FF"/>
                  </a:solidFill>
                </a:rPr>
                <a:t>Light collection efficiency at one end: ≈3.5%</a:t>
              </a:r>
            </a:p>
          </p:txBody>
        </p:sp>
        <p:sp>
          <p:nvSpPr>
            <p:cNvPr id="16" name="CasellaDiTesto 15"/>
            <p:cNvSpPr txBox="1"/>
            <p:nvPr/>
          </p:nvSpPr>
          <p:spPr>
            <a:xfrm>
              <a:off x="780700" y="1052736"/>
              <a:ext cx="2583497" cy="369332"/>
            </a:xfrm>
            <a:prstGeom prst="rect">
              <a:avLst/>
            </a:prstGeom>
            <a:noFill/>
          </p:spPr>
          <p:txBody>
            <a:bodyPr wrap="none" rtlCol="0">
              <a:spAutoFit/>
            </a:bodyPr>
            <a:lstStyle/>
            <a:p>
              <a:pPr defTabSz="457200"/>
              <a:r>
                <a:rPr lang="en-GB" dirty="0">
                  <a:solidFill>
                    <a:srgbClr val="292934"/>
                  </a:solidFill>
                </a:rPr>
                <a:t>Plastic scintillator fibres</a:t>
              </a:r>
            </a:p>
          </p:txBody>
        </p:sp>
        <p:sp>
          <p:nvSpPr>
            <p:cNvPr id="18" name="Rectangle 22"/>
            <p:cNvSpPr>
              <a:spLocks noChangeArrowheads="1"/>
            </p:cNvSpPr>
            <p:nvPr/>
          </p:nvSpPr>
          <p:spPr bwMode="auto">
            <a:xfrm>
              <a:off x="388254" y="1949907"/>
              <a:ext cx="31543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457200"/>
              <a:r>
                <a:rPr lang="en-AU" sz="1200" dirty="0">
                  <a:solidFill>
                    <a:srgbClr val="292934"/>
                  </a:solidFill>
                </a:rPr>
                <a:t>scanning a beam with scintillating fibres, in order to produce the 1D intensity distribution </a:t>
              </a:r>
            </a:p>
          </p:txBody>
        </p:sp>
        <p:grpSp>
          <p:nvGrpSpPr>
            <p:cNvPr id="19" name="Gruppo 18"/>
            <p:cNvGrpSpPr/>
            <p:nvPr/>
          </p:nvGrpSpPr>
          <p:grpSpPr>
            <a:xfrm>
              <a:off x="726219" y="2348880"/>
              <a:ext cx="2369533" cy="1742801"/>
              <a:chOff x="264149" y="3857607"/>
              <a:chExt cx="2129560" cy="1742801"/>
            </a:xfrm>
          </p:grpSpPr>
          <p:pic>
            <p:nvPicPr>
              <p:cNvPr id="36"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4149" y="3857607"/>
                <a:ext cx="2129560" cy="174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Line 12"/>
              <p:cNvSpPr>
                <a:spLocks noChangeShapeType="1"/>
              </p:cNvSpPr>
              <p:nvPr/>
            </p:nvSpPr>
            <p:spPr bwMode="auto">
              <a:xfrm flipV="1">
                <a:off x="449649" y="4032232"/>
                <a:ext cx="619" cy="1445172"/>
              </a:xfrm>
              <a:prstGeom prst="line">
                <a:avLst/>
              </a:prstGeom>
              <a:noFill/>
              <a:ln w="69850">
                <a:solidFill>
                  <a:srgbClr val="99FFFF"/>
                </a:solidFill>
                <a:round/>
                <a:headEnd/>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sp>
            <p:nvSpPr>
              <p:cNvPr id="38" name="Line 13"/>
              <p:cNvSpPr>
                <a:spLocks noChangeShapeType="1"/>
              </p:cNvSpPr>
              <p:nvPr/>
            </p:nvSpPr>
            <p:spPr bwMode="auto">
              <a:xfrm>
                <a:off x="617910" y="4011040"/>
                <a:ext cx="1469509" cy="796"/>
              </a:xfrm>
              <a:prstGeom prst="line">
                <a:avLst/>
              </a:prstGeom>
              <a:noFill/>
              <a:ln w="69850">
                <a:solidFill>
                  <a:srgbClr val="99FFFF"/>
                </a:solidFill>
                <a:round/>
                <a:headEnd/>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grpSp>
            <p:nvGrpSpPr>
              <p:cNvPr id="39" name="Group 14"/>
              <p:cNvGrpSpPr>
                <a:grpSpLocks/>
              </p:cNvGrpSpPr>
              <p:nvPr/>
            </p:nvGrpSpPr>
            <p:grpSpPr bwMode="auto">
              <a:xfrm>
                <a:off x="2170276" y="4369259"/>
                <a:ext cx="45719" cy="473500"/>
                <a:chOff x="5248" y="1973"/>
                <a:chExt cx="59" cy="595"/>
              </a:xfrm>
            </p:grpSpPr>
            <p:sp>
              <p:nvSpPr>
                <p:cNvPr id="40" name="Freeform 15"/>
                <p:cNvSpPr>
                  <a:spLocks/>
                </p:cNvSpPr>
                <p:nvPr/>
              </p:nvSpPr>
              <p:spPr bwMode="auto">
                <a:xfrm>
                  <a:off x="5248" y="2436"/>
                  <a:ext cx="59" cy="132"/>
                </a:xfrm>
                <a:custGeom>
                  <a:avLst/>
                  <a:gdLst>
                    <a:gd name="T0" fmla="*/ 30 w 59"/>
                    <a:gd name="T1" fmla="*/ 132 h 132"/>
                    <a:gd name="T2" fmla="*/ 0 w 59"/>
                    <a:gd name="T3" fmla="*/ 0 h 132"/>
                    <a:gd name="T4" fmla="*/ 30 w 59"/>
                    <a:gd name="T5" fmla="*/ 44 h 132"/>
                    <a:gd name="T6" fmla="*/ 59 w 59"/>
                    <a:gd name="T7" fmla="*/ 0 h 132"/>
                    <a:gd name="T8" fmla="*/ 30 w 59"/>
                    <a:gd name="T9" fmla="*/ 132 h 132"/>
                    <a:gd name="T10" fmla="*/ 0 60000 65536"/>
                    <a:gd name="T11" fmla="*/ 0 60000 65536"/>
                    <a:gd name="T12" fmla="*/ 0 60000 65536"/>
                    <a:gd name="T13" fmla="*/ 0 60000 65536"/>
                    <a:gd name="T14" fmla="*/ 0 60000 65536"/>
                    <a:gd name="T15" fmla="*/ 0 w 59"/>
                    <a:gd name="T16" fmla="*/ 0 h 132"/>
                    <a:gd name="T17" fmla="*/ 59 w 59"/>
                    <a:gd name="T18" fmla="*/ 132 h 132"/>
                  </a:gdLst>
                  <a:ahLst/>
                  <a:cxnLst>
                    <a:cxn ang="T10">
                      <a:pos x="T0" y="T1"/>
                    </a:cxn>
                    <a:cxn ang="T11">
                      <a:pos x="T2" y="T3"/>
                    </a:cxn>
                    <a:cxn ang="T12">
                      <a:pos x="T4" y="T5"/>
                    </a:cxn>
                    <a:cxn ang="T13">
                      <a:pos x="T6" y="T7"/>
                    </a:cxn>
                    <a:cxn ang="T14">
                      <a:pos x="T8" y="T9"/>
                    </a:cxn>
                  </a:cxnLst>
                  <a:rect l="T15" t="T16" r="T17" b="T18"/>
                  <a:pathLst>
                    <a:path w="59" h="132">
                      <a:moveTo>
                        <a:pt x="30" y="132"/>
                      </a:moveTo>
                      <a:lnTo>
                        <a:pt x="0" y="0"/>
                      </a:lnTo>
                      <a:lnTo>
                        <a:pt x="30" y="44"/>
                      </a:lnTo>
                      <a:lnTo>
                        <a:pt x="59" y="0"/>
                      </a:lnTo>
                      <a:lnTo>
                        <a:pt x="30" y="132"/>
                      </a:lnTo>
                      <a:close/>
                    </a:path>
                  </a:pathLst>
                </a:custGeom>
                <a:solidFill>
                  <a:srgbClr val="FFFF00"/>
                </a:solidFill>
                <a:ln w="11113">
                  <a:solidFill>
                    <a:srgbClr val="FFFF00"/>
                  </a:solidFill>
                  <a:round/>
                  <a:headEnd/>
                  <a:tailEnd/>
                </a:ln>
              </p:spPr>
              <p:txBody>
                <a:bodyPr/>
                <a:lstStyle/>
                <a:p>
                  <a:pPr defTabSz="457200"/>
                  <a:endParaRPr lang="it-IT">
                    <a:solidFill>
                      <a:srgbClr val="292934"/>
                    </a:solidFill>
                  </a:endParaRPr>
                </a:p>
              </p:txBody>
            </p:sp>
            <p:sp>
              <p:nvSpPr>
                <p:cNvPr id="41" name="Freeform 16"/>
                <p:cNvSpPr>
                  <a:spLocks/>
                </p:cNvSpPr>
                <p:nvPr/>
              </p:nvSpPr>
              <p:spPr bwMode="auto">
                <a:xfrm>
                  <a:off x="5248" y="1973"/>
                  <a:ext cx="59" cy="132"/>
                </a:xfrm>
                <a:custGeom>
                  <a:avLst/>
                  <a:gdLst>
                    <a:gd name="T0" fmla="*/ 30 w 59"/>
                    <a:gd name="T1" fmla="*/ 0 h 132"/>
                    <a:gd name="T2" fmla="*/ 59 w 59"/>
                    <a:gd name="T3" fmla="*/ 132 h 132"/>
                    <a:gd name="T4" fmla="*/ 30 w 59"/>
                    <a:gd name="T5" fmla="*/ 88 h 132"/>
                    <a:gd name="T6" fmla="*/ 0 w 59"/>
                    <a:gd name="T7" fmla="*/ 132 h 132"/>
                    <a:gd name="T8" fmla="*/ 30 w 59"/>
                    <a:gd name="T9" fmla="*/ 0 h 132"/>
                    <a:gd name="T10" fmla="*/ 0 60000 65536"/>
                    <a:gd name="T11" fmla="*/ 0 60000 65536"/>
                    <a:gd name="T12" fmla="*/ 0 60000 65536"/>
                    <a:gd name="T13" fmla="*/ 0 60000 65536"/>
                    <a:gd name="T14" fmla="*/ 0 60000 65536"/>
                    <a:gd name="T15" fmla="*/ 0 w 59"/>
                    <a:gd name="T16" fmla="*/ 0 h 132"/>
                    <a:gd name="T17" fmla="*/ 59 w 59"/>
                    <a:gd name="T18" fmla="*/ 132 h 132"/>
                  </a:gdLst>
                  <a:ahLst/>
                  <a:cxnLst>
                    <a:cxn ang="T10">
                      <a:pos x="T0" y="T1"/>
                    </a:cxn>
                    <a:cxn ang="T11">
                      <a:pos x="T2" y="T3"/>
                    </a:cxn>
                    <a:cxn ang="T12">
                      <a:pos x="T4" y="T5"/>
                    </a:cxn>
                    <a:cxn ang="T13">
                      <a:pos x="T6" y="T7"/>
                    </a:cxn>
                    <a:cxn ang="T14">
                      <a:pos x="T8" y="T9"/>
                    </a:cxn>
                  </a:cxnLst>
                  <a:rect l="T15" t="T16" r="T17" b="T18"/>
                  <a:pathLst>
                    <a:path w="59" h="132">
                      <a:moveTo>
                        <a:pt x="30" y="0"/>
                      </a:moveTo>
                      <a:lnTo>
                        <a:pt x="59" y="132"/>
                      </a:lnTo>
                      <a:lnTo>
                        <a:pt x="30" y="88"/>
                      </a:lnTo>
                      <a:lnTo>
                        <a:pt x="0" y="132"/>
                      </a:lnTo>
                      <a:lnTo>
                        <a:pt x="30" y="0"/>
                      </a:lnTo>
                      <a:close/>
                    </a:path>
                  </a:pathLst>
                </a:custGeom>
                <a:solidFill>
                  <a:srgbClr val="FFFF00"/>
                </a:solidFill>
                <a:ln w="11113">
                  <a:solidFill>
                    <a:srgbClr val="FFFF00"/>
                  </a:solidFill>
                  <a:round/>
                  <a:headEnd/>
                  <a:tailEnd/>
                </a:ln>
              </p:spPr>
              <p:txBody>
                <a:bodyPr/>
                <a:lstStyle/>
                <a:p>
                  <a:pPr defTabSz="457200"/>
                  <a:endParaRPr lang="it-IT">
                    <a:solidFill>
                      <a:srgbClr val="292934"/>
                    </a:solidFill>
                  </a:endParaRPr>
                </a:p>
              </p:txBody>
            </p:sp>
            <p:sp>
              <p:nvSpPr>
                <p:cNvPr id="42" name="Line 17"/>
                <p:cNvSpPr>
                  <a:spLocks noChangeShapeType="1"/>
                </p:cNvSpPr>
                <p:nvPr/>
              </p:nvSpPr>
              <p:spPr bwMode="auto">
                <a:xfrm flipV="1">
                  <a:off x="5278" y="2061"/>
                  <a:ext cx="1" cy="419"/>
                </a:xfrm>
                <a:prstGeom prst="line">
                  <a:avLst/>
                </a:prstGeom>
                <a:noFill/>
                <a:ln w="23813">
                  <a:solidFill>
                    <a:srgbClr val="FFFF00"/>
                  </a:solidFill>
                  <a:round/>
                  <a:headEnd/>
                  <a:tailEnd/>
                </a:ln>
                <a:extLst>
                  <a:ext uri="{909E8E84-426E-40dd-AFC4-6F175D3DCCD1}">
                    <a14:hiddenFill xmlns:a14="http://schemas.microsoft.com/office/drawing/2010/main">
                      <a:noFill/>
                    </a14:hiddenFill>
                  </a:ext>
                </a:extLst>
              </p:spPr>
              <p:txBody>
                <a:bodyPr/>
                <a:lstStyle/>
                <a:p>
                  <a:pPr defTabSz="457200"/>
                  <a:endParaRPr lang="it-IT">
                    <a:solidFill>
                      <a:srgbClr val="292934"/>
                    </a:solidFill>
                  </a:endParaRPr>
                </a:p>
              </p:txBody>
            </p:sp>
          </p:grpSp>
        </p:grpSp>
        <p:grpSp>
          <p:nvGrpSpPr>
            <p:cNvPr id="20" name="Gruppo 19"/>
            <p:cNvGrpSpPr/>
            <p:nvPr/>
          </p:nvGrpSpPr>
          <p:grpSpPr>
            <a:xfrm>
              <a:off x="389423" y="4096462"/>
              <a:ext cx="3804928" cy="1568647"/>
              <a:chOff x="4524375" y="819150"/>
              <a:chExt cx="4890813" cy="2190750"/>
            </a:xfrm>
          </p:grpSpPr>
          <p:grpSp>
            <p:nvGrpSpPr>
              <p:cNvPr id="25" name="Group 44"/>
              <p:cNvGrpSpPr>
                <a:grpSpLocks/>
              </p:cNvGrpSpPr>
              <p:nvPr/>
            </p:nvGrpSpPr>
            <p:grpSpPr bwMode="auto">
              <a:xfrm>
                <a:off x="6548438" y="877888"/>
                <a:ext cx="1939925" cy="2132012"/>
                <a:chOff x="4125" y="553"/>
                <a:chExt cx="1222" cy="1343"/>
              </a:xfrm>
            </p:grpSpPr>
            <p:grpSp>
              <p:nvGrpSpPr>
                <p:cNvPr id="32" name="Group 43"/>
                <p:cNvGrpSpPr>
                  <a:grpSpLocks/>
                </p:cNvGrpSpPr>
                <p:nvPr/>
              </p:nvGrpSpPr>
              <p:grpSpPr bwMode="auto">
                <a:xfrm>
                  <a:off x="4125" y="553"/>
                  <a:ext cx="1222" cy="1343"/>
                  <a:chOff x="4125" y="553"/>
                  <a:chExt cx="1222" cy="1343"/>
                </a:xfrm>
              </p:grpSpPr>
              <p:graphicFrame>
                <p:nvGraphicFramePr>
                  <p:cNvPr id="34" name="Object 34"/>
                  <p:cNvGraphicFramePr>
                    <a:graphicFrameLocks noChangeAspect="1"/>
                  </p:cNvGraphicFramePr>
                  <p:nvPr/>
                </p:nvGraphicFramePr>
                <p:xfrm>
                  <a:off x="4125" y="553"/>
                  <a:ext cx="1222" cy="1276"/>
                </p:xfrm>
                <a:graphic>
                  <a:graphicData uri="http://schemas.openxmlformats.org/presentationml/2006/ole">
                    <mc:AlternateContent xmlns:mc="http://schemas.openxmlformats.org/markup-compatibility/2006">
                      <mc:Choice xmlns:v="urn:schemas-microsoft-com:vml" Requires="v">
                        <p:oleObj spid="_x0000_s4110" name="Grafico" r:id="rId7" imgW="5664200" imgH="5892800" progId="Excel.Chart.8">
                          <p:embed/>
                        </p:oleObj>
                      </mc:Choice>
                      <mc:Fallback>
                        <p:oleObj name="Grafico" r:id="rId7" imgW="5664200" imgH="5892800" progId="Excel.Char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25" y="553"/>
                                <a:ext cx="1222" cy="1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35" name="Text Box 36"/>
                  <p:cNvSpPr txBox="1">
                    <a:spLocks noChangeArrowheads="1"/>
                  </p:cNvSpPr>
                  <p:nvPr/>
                </p:nvSpPr>
                <p:spPr bwMode="auto">
                  <a:xfrm>
                    <a:off x="4368" y="1732"/>
                    <a:ext cx="828"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it-IT" sz="1100">
                        <a:solidFill>
                          <a:srgbClr val="292934"/>
                        </a:solidFill>
                      </a:rPr>
                      <a:t>beam profile (mm)</a:t>
                    </a:r>
                  </a:p>
                </p:txBody>
              </p:sp>
            </p:grpSp>
            <p:sp>
              <p:nvSpPr>
                <p:cNvPr id="33" name="Text Box 38"/>
                <p:cNvSpPr txBox="1">
                  <a:spLocks noChangeArrowheads="1"/>
                </p:cNvSpPr>
                <p:nvPr/>
              </p:nvSpPr>
              <p:spPr bwMode="auto">
                <a:xfrm>
                  <a:off x="4697" y="682"/>
                  <a:ext cx="457"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it-IT" sz="1100" b="1">
                      <a:solidFill>
                        <a:srgbClr val="3333CC"/>
                      </a:solidFill>
                    </a:rPr>
                    <a:t>x profile</a:t>
                  </a:r>
                </a:p>
              </p:txBody>
            </p:sp>
          </p:grpSp>
          <p:grpSp>
            <p:nvGrpSpPr>
              <p:cNvPr id="26" name="Group 41"/>
              <p:cNvGrpSpPr>
                <a:grpSpLocks/>
              </p:cNvGrpSpPr>
              <p:nvPr/>
            </p:nvGrpSpPr>
            <p:grpSpPr bwMode="auto">
              <a:xfrm>
                <a:off x="4524375" y="819150"/>
                <a:ext cx="2241550" cy="2058988"/>
                <a:chOff x="2850" y="516"/>
                <a:chExt cx="1412" cy="1297"/>
              </a:xfrm>
            </p:grpSpPr>
            <p:graphicFrame>
              <p:nvGraphicFramePr>
                <p:cNvPr id="28" name="Object 33"/>
                <p:cNvGraphicFramePr>
                  <a:graphicFrameLocks noChangeAspect="1"/>
                </p:cNvGraphicFramePr>
                <p:nvPr/>
              </p:nvGraphicFramePr>
              <p:xfrm>
                <a:off x="3009" y="516"/>
                <a:ext cx="1245" cy="1297"/>
              </p:xfrm>
              <a:graphic>
                <a:graphicData uri="http://schemas.openxmlformats.org/presentationml/2006/ole">
                  <mc:AlternateContent xmlns:mc="http://schemas.openxmlformats.org/markup-compatibility/2006">
                    <mc:Choice xmlns:v="urn:schemas-microsoft-com:vml" Requires="v">
                      <p:oleObj spid="_x0000_s4111" name="Grafico" r:id="rId9" imgW="5664200" imgH="5892800" progId="Excel.Chart.8">
                        <p:embed/>
                      </p:oleObj>
                    </mc:Choice>
                    <mc:Fallback>
                      <p:oleObj name="Grafico" r:id="rId9" imgW="5664200" imgH="5892800" progId="Excel.Chart.8">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09" y="516"/>
                              <a:ext cx="1245" cy="1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9" name="Rectangle 35"/>
                <p:cNvSpPr>
                  <a:spLocks noChangeArrowheads="1"/>
                </p:cNvSpPr>
                <p:nvPr/>
              </p:nvSpPr>
              <p:spPr bwMode="auto">
                <a:xfrm>
                  <a:off x="4082" y="1744"/>
                  <a:ext cx="180" cy="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defTabSz="457200"/>
                  <a:endParaRPr lang="it-IT">
                    <a:solidFill>
                      <a:srgbClr val="292934"/>
                    </a:solidFill>
                  </a:endParaRPr>
                </a:p>
              </p:txBody>
            </p:sp>
            <p:sp>
              <p:nvSpPr>
                <p:cNvPr id="30" name="Text Box 37"/>
                <p:cNvSpPr txBox="1">
                  <a:spLocks noChangeArrowheads="1"/>
                </p:cNvSpPr>
                <p:nvPr/>
              </p:nvSpPr>
              <p:spPr bwMode="auto">
                <a:xfrm rot="-5400000">
                  <a:off x="2518" y="1067"/>
                  <a:ext cx="828"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it-IT" sz="1100">
                      <a:solidFill>
                        <a:srgbClr val="292934"/>
                      </a:solidFill>
                    </a:rPr>
                    <a:t>beam profile (mm)</a:t>
                  </a:r>
                </a:p>
              </p:txBody>
            </p:sp>
            <p:sp>
              <p:nvSpPr>
                <p:cNvPr id="31" name="Text Box 39"/>
                <p:cNvSpPr txBox="1">
                  <a:spLocks noChangeArrowheads="1"/>
                </p:cNvSpPr>
                <p:nvPr/>
              </p:nvSpPr>
              <p:spPr bwMode="auto">
                <a:xfrm>
                  <a:off x="3537" y="682"/>
                  <a:ext cx="457"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it-IT" sz="1100" b="1">
                      <a:solidFill>
                        <a:srgbClr val="FF3300"/>
                      </a:solidFill>
                    </a:rPr>
                    <a:t>y profile</a:t>
                  </a:r>
                </a:p>
              </p:txBody>
            </p:sp>
          </p:grpSp>
          <p:sp>
            <p:nvSpPr>
              <p:cNvPr id="27" name="Text Box 54"/>
              <p:cNvSpPr txBox="1">
                <a:spLocks noChangeArrowheads="1"/>
              </p:cNvSpPr>
              <p:nvPr/>
            </p:nvSpPr>
            <p:spPr bwMode="auto">
              <a:xfrm>
                <a:off x="7461249" y="1479551"/>
                <a:ext cx="1953939" cy="544101"/>
              </a:xfrm>
              <a:prstGeom prst="rect">
                <a:avLst/>
              </a:prstGeom>
              <a:solidFill>
                <a:srgbClr val="FFFFE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a:lnSpc>
                    <a:spcPct val="93000"/>
                  </a:lnSpc>
                  <a:buClr>
                    <a:srgbClr val="000000"/>
                  </a:buClr>
                  <a:buSzPct val="45000"/>
                  <a:buFont typeface="Wingdings" charset="0"/>
                  <a:buNone/>
                </a:pPr>
                <a:r>
                  <a:rPr lang="it-IT" sz="1200" b="1" baseline="30000">
                    <a:solidFill>
                      <a:srgbClr val="292934"/>
                    </a:solidFill>
                  </a:rPr>
                  <a:t>8</a:t>
                </a:r>
                <a:r>
                  <a:rPr lang="it-IT" sz="1200" b="1">
                    <a:solidFill>
                      <a:srgbClr val="292934"/>
                    </a:solidFill>
                  </a:rPr>
                  <a:t>Li     E = 16 MeV I</a:t>
                </a:r>
                <a:r>
                  <a:rPr lang="it-IT" sz="1200" b="1" baseline="-25000">
                    <a:solidFill>
                      <a:srgbClr val="292934"/>
                    </a:solidFill>
                  </a:rPr>
                  <a:t>beam</a:t>
                </a:r>
                <a:r>
                  <a:rPr lang="it-IT" sz="1200" b="1">
                    <a:solidFill>
                      <a:srgbClr val="292934"/>
                    </a:solidFill>
                  </a:rPr>
                  <a:t>= 7 x 10</a:t>
                </a:r>
                <a:r>
                  <a:rPr lang="it-IT" sz="1200" b="1" baseline="30000">
                    <a:solidFill>
                      <a:srgbClr val="292934"/>
                    </a:solidFill>
                  </a:rPr>
                  <a:t>3</a:t>
                </a:r>
                <a:r>
                  <a:rPr lang="it-IT" sz="1200" b="1">
                    <a:solidFill>
                      <a:srgbClr val="292934"/>
                    </a:solidFill>
                  </a:rPr>
                  <a:t> pps</a:t>
                </a:r>
              </a:p>
            </p:txBody>
          </p:sp>
        </p:grpSp>
        <p:grpSp>
          <p:nvGrpSpPr>
            <p:cNvPr id="21" name="Gruppo 20"/>
            <p:cNvGrpSpPr/>
            <p:nvPr/>
          </p:nvGrpSpPr>
          <p:grpSpPr>
            <a:xfrm>
              <a:off x="160093" y="1122461"/>
              <a:ext cx="4034259" cy="970935"/>
              <a:chOff x="0" y="2475406"/>
              <a:chExt cx="4034259" cy="970935"/>
            </a:xfrm>
          </p:grpSpPr>
          <p:pic>
            <p:nvPicPr>
              <p:cNvPr id="22"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2638347"/>
                <a:ext cx="2761705" cy="80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CasellaDiTesto 22"/>
              <p:cNvSpPr txBox="1"/>
              <p:nvPr/>
            </p:nvSpPr>
            <p:spPr>
              <a:xfrm>
                <a:off x="3199550" y="2475406"/>
                <a:ext cx="834709" cy="461665"/>
              </a:xfrm>
              <a:prstGeom prst="rect">
                <a:avLst/>
              </a:prstGeom>
              <a:solidFill>
                <a:srgbClr val="FFFF00"/>
              </a:solidFill>
              <a:ln>
                <a:solidFill>
                  <a:srgbClr val="FF0000"/>
                </a:solidFill>
              </a:ln>
            </p:spPr>
            <p:txBody>
              <a:bodyPr wrap="none" rtlCol="0">
                <a:spAutoFit/>
              </a:bodyPr>
              <a:lstStyle/>
              <a:p>
                <a:pPr defTabSz="457200"/>
                <a:r>
                  <a:rPr lang="it-IT" sz="1200" b="1" dirty="0" err="1">
                    <a:solidFill>
                      <a:srgbClr val="FF0000"/>
                    </a:solidFill>
                  </a:rPr>
                  <a:t>SiPM</a:t>
                </a:r>
                <a:endParaRPr lang="it-IT" sz="1200" b="1" dirty="0">
                  <a:solidFill>
                    <a:srgbClr val="FF0000"/>
                  </a:solidFill>
                </a:endParaRPr>
              </a:p>
              <a:p>
                <a:pPr defTabSz="457200"/>
                <a:r>
                  <a:rPr lang="it-IT" sz="1200" b="1" dirty="0" err="1">
                    <a:solidFill>
                      <a:srgbClr val="FF0000"/>
                    </a:solidFill>
                  </a:rPr>
                  <a:t>μ-sensor</a:t>
                </a:r>
                <a:endParaRPr lang="it-IT" sz="1200" b="1" dirty="0">
                  <a:solidFill>
                    <a:srgbClr val="FF0000"/>
                  </a:solidFill>
                </a:endParaRPr>
              </a:p>
            </p:txBody>
          </p:sp>
          <p:cxnSp>
            <p:nvCxnSpPr>
              <p:cNvPr id="24" name="Connettore 2 23"/>
              <p:cNvCxnSpPr>
                <a:stCxn id="23" idx="1"/>
              </p:cNvCxnSpPr>
              <p:nvPr/>
            </p:nvCxnSpPr>
            <p:spPr>
              <a:xfrm flipH="1">
                <a:off x="2330599" y="2706239"/>
                <a:ext cx="868951" cy="30347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grpSp>
        <p:nvGrpSpPr>
          <p:cNvPr id="45" name="Gruppo 44"/>
          <p:cNvGrpSpPr/>
          <p:nvPr/>
        </p:nvGrpSpPr>
        <p:grpSpPr>
          <a:xfrm>
            <a:off x="201027" y="1095375"/>
            <a:ext cx="8627061" cy="4664075"/>
            <a:chOff x="201027" y="1095375"/>
            <a:chExt cx="8627061" cy="4664075"/>
          </a:xfrm>
        </p:grpSpPr>
        <p:pic>
          <p:nvPicPr>
            <p:cNvPr id="46" name="Picture 2" descr="li8_tandem"/>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1027" y="1095375"/>
              <a:ext cx="5675313"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6" descr="gfibb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91250" y="1366838"/>
              <a:ext cx="2636838" cy="408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196857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iarezza">
  <a:themeElements>
    <a:clrScheme name="Chiarezza">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o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arezza">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7340</TotalTime>
  <Words>992</Words>
  <Application>Microsoft Macintosh PowerPoint</Application>
  <PresentationFormat>Presentazione su schermo (4:3)</PresentationFormat>
  <Paragraphs>151</Paragraphs>
  <Slides>11</Slides>
  <Notes>2</Notes>
  <HiddenSlides>0</HiddenSlides>
  <MMClips>0</MMClips>
  <ScaleCrop>false</ScaleCrop>
  <HeadingPairs>
    <vt:vector size="6" baseType="variant">
      <vt:variant>
        <vt:lpstr>Tema</vt:lpstr>
      </vt:variant>
      <vt:variant>
        <vt:i4>1</vt:i4>
      </vt:variant>
      <vt:variant>
        <vt:lpstr>Server OLE incorporati</vt:lpstr>
      </vt:variant>
      <vt:variant>
        <vt:i4>2</vt:i4>
      </vt:variant>
      <vt:variant>
        <vt:lpstr>Titoli diapositive</vt:lpstr>
      </vt:variant>
      <vt:variant>
        <vt:i4>11</vt:i4>
      </vt:variant>
    </vt:vector>
  </HeadingPairs>
  <TitlesOfParts>
    <vt:vector size="14" baseType="lpstr">
      <vt:lpstr>Chiarezza</vt:lpstr>
      <vt:lpstr>Grafico</vt:lpstr>
      <vt:lpstr>Equation</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pagano</dc:creator>
  <cp:lastModifiedBy>emanuele vincenzo pagano</cp:lastModifiedBy>
  <cp:revision>23</cp:revision>
  <dcterms:created xsi:type="dcterms:W3CDTF">2015-12-08T23:48:58Z</dcterms:created>
  <dcterms:modified xsi:type="dcterms:W3CDTF">2015-12-17T14:53:33Z</dcterms:modified>
</cp:coreProperties>
</file>