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8"/>
  </p:notesMasterIdLst>
  <p:sldIdLst>
    <p:sldId id="306" r:id="rId2"/>
    <p:sldId id="312" r:id="rId3"/>
    <p:sldId id="338" r:id="rId4"/>
    <p:sldId id="339" r:id="rId5"/>
    <p:sldId id="340" r:id="rId6"/>
    <p:sldId id="341" r:id="rId7"/>
    <p:sldId id="342" r:id="rId8"/>
    <p:sldId id="348" r:id="rId9"/>
    <p:sldId id="349" r:id="rId10"/>
    <p:sldId id="328" r:id="rId11"/>
    <p:sldId id="313" r:id="rId12"/>
    <p:sldId id="329" r:id="rId13"/>
    <p:sldId id="330" r:id="rId14"/>
    <p:sldId id="331" r:id="rId15"/>
    <p:sldId id="355" r:id="rId16"/>
    <p:sldId id="327" r:id="rId17"/>
    <p:sldId id="336" r:id="rId18"/>
    <p:sldId id="343" r:id="rId19"/>
    <p:sldId id="361" r:id="rId20"/>
    <p:sldId id="388" r:id="rId21"/>
    <p:sldId id="360" r:id="rId22"/>
    <p:sldId id="335" r:id="rId23"/>
    <p:sldId id="347" r:id="rId24"/>
    <p:sldId id="372" r:id="rId25"/>
    <p:sldId id="364" r:id="rId26"/>
    <p:sldId id="365" r:id="rId27"/>
    <p:sldId id="366" r:id="rId28"/>
    <p:sldId id="337" r:id="rId29"/>
    <p:sldId id="371" r:id="rId30"/>
    <p:sldId id="345" r:id="rId31"/>
    <p:sldId id="373" r:id="rId32"/>
    <p:sldId id="367" r:id="rId33"/>
    <p:sldId id="368" r:id="rId34"/>
    <p:sldId id="369" r:id="rId35"/>
    <p:sldId id="370" r:id="rId36"/>
    <p:sldId id="314" r:id="rId37"/>
    <p:sldId id="374" r:id="rId38"/>
    <p:sldId id="315" r:id="rId39"/>
    <p:sldId id="375" r:id="rId40"/>
    <p:sldId id="352" r:id="rId41"/>
    <p:sldId id="385" r:id="rId42"/>
    <p:sldId id="353" r:id="rId43"/>
    <p:sldId id="316" r:id="rId44"/>
    <p:sldId id="357" r:id="rId45"/>
    <p:sldId id="358" r:id="rId46"/>
    <p:sldId id="317" r:id="rId47"/>
    <p:sldId id="332" r:id="rId48"/>
    <p:sldId id="376" r:id="rId49"/>
    <p:sldId id="318" r:id="rId50"/>
    <p:sldId id="322" r:id="rId51"/>
    <p:sldId id="319" r:id="rId52"/>
    <p:sldId id="359" r:id="rId53"/>
    <p:sldId id="378" r:id="rId54"/>
    <p:sldId id="379" r:id="rId55"/>
    <p:sldId id="320" r:id="rId56"/>
    <p:sldId id="380" r:id="rId57"/>
    <p:sldId id="324" r:id="rId58"/>
    <p:sldId id="325" r:id="rId59"/>
    <p:sldId id="326" r:id="rId60"/>
    <p:sldId id="381" r:id="rId61"/>
    <p:sldId id="382" r:id="rId62"/>
    <p:sldId id="383" r:id="rId63"/>
    <p:sldId id="384" r:id="rId64"/>
    <p:sldId id="386" r:id="rId65"/>
    <p:sldId id="354" r:id="rId66"/>
    <p:sldId id="356" r:id="rId67"/>
  </p:sldIdLst>
  <p:sldSz cx="12192000" cy="6858000"/>
  <p:notesSz cx="6718300" cy="98679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CC"/>
    <a:srgbClr val="FFFFCC"/>
    <a:srgbClr val="FF9393"/>
    <a:srgbClr val="3333FF"/>
    <a:srgbClr val="FFCCFF"/>
    <a:srgbClr val="FF99CC"/>
    <a:srgbClr val="FFFF99"/>
    <a:srgbClr val="0000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143" autoAdjust="0"/>
    <p:restoredTop sz="94660"/>
  </p:normalViewPr>
  <p:slideViewPr>
    <p:cSldViewPr snapToGrid="0">
      <p:cViewPr varScale="1">
        <p:scale>
          <a:sx n="88" d="100"/>
          <a:sy n="88" d="100"/>
        </p:scale>
        <p:origin x="76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263" cy="495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05482" y="0"/>
            <a:ext cx="2911263" cy="49510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41A3E1-6399-4B2A-8555-5103445039A2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0050" y="1233488"/>
            <a:ext cx="5918200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1830" y="4748927"/>
            <a:ext cx="5374640" cy="388548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372793"/>
            <a:ext cx="2911263" cy="495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05482" y="9372793"/>
            <a:ext cx="2911263" cy="49510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E3940B-E87A-4419-B1D9-B65624A4F25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2276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3940B-E87A-4419-B1D9-B65624A4F25B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1865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E3940B-E87A-4419-B1D9-B65624A4F25B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5694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D9D74-FFC8-46EE-B5F5-B3AE247C1A8D}" type="datetime1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8156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94591B-01B3-48E1-B95D-A7DBD3BFACB3}" type="datetime1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75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61018-CA43-44D7-9449-F3BD730FAD0A}" type="datetime1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13078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1C6258-A882-40F7-A7DA-1A63CB2122E2}" type="datetime1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611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F6321-C651-47CC-8E23-14873A061AE9}" type="datetime1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794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E7D47-4571-41F3-B51F-72CFD110D4DB}" type="datetime1">
              <a:rPr lang="it-IT" smtClean="0"/>
              <a:t>19/06/2018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577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30CF6E-29CF-4353-A308-812A46EBB162}" type="datetime1">
              <a:rPr lang="it-IT" smtClean="0"/>
              <a:t>19/06/2018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7283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30B83A-1CC4-45C9-BCB3-8821B4E85ACF}" type="datetime1">
              <a:rPr lang="it-IT" smtClean="0"/>
              <a:t>19/06/2018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5240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C394B-1404-4986-BA45-7D975E827244}" type="datetime1">
              <a:rPr lang="it-IT" smtClean="0"/>
              <a:t>19/06/2018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2218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1AE85-175C-483B-B6F7-A0EBFB7366EF}" type="datetime1">
              <a:rPr lang="it-IT" smtClean="0"/>
              <a:t>19/06/2018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9828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FC951-D429-4271-98DE-3D6AA6193FCD}" type="datetime1">
              <a:rPr lang="it-IT" smtClean="0"/>
              <a:t>19/06/2018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6887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D3D72-BA2D-4339-83DB-162A8787DFF2}" type="datetime1">
              <a:rPr lang="it-IT" smtClean="0"/>
              <a:t>19/06/2018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DD88D-FDF5-41B5-8814-15F281AE5E4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5902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image" Target="../media/image34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5.png"/><Relationship Id="rId5" Type="http://schemas.openxmlformats.org/officeDocument/2006/relationships/image" Target="../media/image32.wmf"/><Relationship Id="rId4" Type="http://schemas.openxmlformats.org/officeDocument/2006/relationships/oleObject" Target="../embeddings/oleObject1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4.png"/><Relationship Id="rId4" Type="http://schemas.openxmlformats.org/officeDocument/2006/relationships/image" Target="../media/image32.w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espace.cern.ch/GBT-Project/VLDB/Working%20documents/" TargetMode="External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1776412" y="2096078"/>
            <a:ext cx="86391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GBTx use in ALICE TOF readout board</a:t>
            </a:r>
            <a:endParaRPr lang="it-IT" sz="36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924" y="411164"/>
            <a:ext cx="1571625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ottotitolo 2"/>
          <p:cNvSpPr txBox="1">
            <a:spLocks/>
          </p:cNvSpPr>
          <p:nvPr/>
        </p:nvSpPr>
        <p:spPr>
          <a:xfrm>
            <a:off x="2895600" y="3881437"/>
            <a:ext cx="6400800" cy="971117"/>
          </a:xfrm>
          <a:prstGeom prst="rect">
            <a:avLst/>
          </a:prstGeom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Casimiro Baldanza, Davide Falchieri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INFN Bologna</a:t>
            </a:r>
          </a:p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sz="2400" kern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giugno</a:t>
            </a:r>
            <a:r>
              <a:rPr lang="en-US" sz="24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2018</a:t>
            </a:r>
            <a:endParaRPr lang="it-IT" sz="2400" kern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ottotitolo 2"/>
          <p:cNvSpPr txBox="1">
            <a:spLocks/>
          </p:cNvSpPr>
          <p:nvPr/>
        </p:nvSpPr>
        <p:spPr>
          <a:xfrm>
            <a:off x="1345333" y="6095132"/>
            <a:ext cx="9750712" cy="401638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  <a:defRPr/>
            </a:pPr>
            <a:r>
              <a:rPr lang="it-IT" sz="2000" kern="0" dirty="0">
                <a:solidFill>
                  <a:srgbClr val="0000CC"/>
                </a:solidFill>
                <a:latin typeface="+mn-lt"/>
              </a:rPr>
              <a:t>Corso nazionale INFN </a:t>
            </a:r>
            <a:r>
              <a:rPr lang="it-IT" sz="2000" kern="0" dirty="0">
                <a:solidFill>
                  <a:srgbClr val="0000CC"/>
                </a:solidFill>
              </a:rPr>
              <a:t>"</a:t>
            </a:r>
            <a:r>
              <a:rPr lang="en-US" sz="2000" kern="0" dirty="0">
                <a:solidFill>
                  <a:srgbClr val="0000CC"/>
                </a:solidFill>
              </a:rPr>
              <a:t>Optoelectronic conversion in the data transmission from detectors</a:t>
            </a:r>
            <a:r>
              <a:rPr lang="it-IT" sz="2000" kern="0" dirty="0">
                <a:solidFill>
                  <a:srgbClr val="0000CC"/>
                </a:solidFill>
              </a:rPr>
              <a:t>"</a:t>
            </a:r>
            <a:endParaRPr lang="it-IT" sz="2000" kern="0" dirty="0">
              <a:solidFill>
                <a:srgbClr val="0000CC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48910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10</a:t>
            </a:fld>
            <a:endParaRPr lang="it-IT"/>
          </a:p>
        </p:txBody>
      </p:sp>
      <p:pic>
        <p:nvPicPr>
          <p:cNvPr id="4" name="Picture 4" descr="DRM_APA7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2733" r="3214" b="5016"/>
          <a:stretch/>
        </p:blipFill>
        <p:spPr bwMode="auto">
          <a:xfrm rot="5400000">
            <a:off x="3489641" y="-1514517"/>
            <a:ext cx="5040000" cy="10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ACE7C8-90A4-4052-B152-8718F7C2CB21}"/>
              </a:ext>
            </a:extLst>
          </p:cNvPr>
          <p:cNvSpPr txBox="1"/>
          <p:nvPr/>
        </p:nvSpPr>
        <p:spPr>
          <a:xfrm>
            <a:off x="4464909" y="258953"/>
            <a:ext cx="4011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DRM1 (2006)</a:t>
            </a:r>
            <a:endParaRPr lang="en-GB" sz="28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9727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11</a:t>
            </a:fld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602694" y="245515"/>
            <a:ext cx="32672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DRM2 (2017-2018)</a:t>
            </a:r>
            <a:endParaRPr lang="it-IT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magine 8" descr="Immagine che contiene elettronico, circuito&#10;&#10;Descrizione generata con affidabilità molto elevata">
            <a:extLst>
              <a:ext uri="{FF2B5EF4-FFF2-40B4-BE49-F238E27FC236}">
                <a16:creationId xmlns:a16="http://schemas.microsoft.com/office/drawing/2014/main" id="{E8CFCE88-95D3-474E-BC1C-EE5F1184B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1" y="1063055"/>
            <a:ext cx="104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741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12</a:t>
            </a:fld>
            <a:endParaRPr lang="it-IT"/>
          </a:p>
        </p:txBody>
      </p:sp>
      <p:pic>
        <p:nvPicPr>
          <p:cNvPr id="4" name="Picture 4" descr="DRM_APA75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2733" r="3214" b="5016"/>
          <a:stretch/>
        </p:blipFill>
        <p:spPr bwMode="auto">
          <a:xfrm rot="5400000">
            <a:off x="3576000" y="-1251000"/>
            <a:ext cx="5040000" cy="10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0ACE7C8-90A4-4052-B152-8718F7C2CB21}"/>
              </a:ext>
            </a:extLst>
          </p:cNvPr>
          <p:cNvSpPr txBox="1"/>
          <p:nvPr/>
        </p:nvSpPr>
        <p:spPr>
          <a:xfrm>
            <a:off x="1056000" y="333000"/>
            <a:ext cx="100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Devices disappearing from DRM1 to DRM2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057F777-BC02-400E-8CAE-C4061242996B}"/>
              </a:ext>
            </a:extLst>
          </p:cNvPr>
          <p:cNvSpPr/>
          <p:nvPr/>
        </p:nvSpPr>
        <p:spPr>
          <a:xfrm>
            <a:off x="4008000" y="3429000"/>
            <a:ext cx="2808000" cy="1152000"/>
          </a:xfrm>
          <a:prstGeom prst="rect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 err="1"/>
              <a:t>Two</a:t>
            </a:r>
            <a:r>
              <a:rPr lang="it-IT" sz="2800" dirty="0"/>
              <a:t> </a:t>
            </a:r>
            <a:r>
              <a:rPr lang="it-IT" sz="2800" dirty="0" err="1"/>
              <a:t>FPGAs</a:t>
            </a:r>
            <a:endParaRPr lang="en-GB" sz="2800" dirty="0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80F08767-0287-4BBD-8B18-BD3517324B13}"/>
              </a:ext>
            </a:extLst>
          </p:cNvPr>
          <p:cNvSpPr/>
          <p:nvPr/>
        </p:nvSpPr>
        <p:spPr>
          <a:xfrm>
            <a:off x="9336000" y="1269000"/>
            <a:ext cx="1224000" cy="4824000"/>
          </a:xfrm>
          <a:prstGeom prst="rect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/>
              <a:t>DDL</a:t>
            </a:r>
            <a:endParaRPr lang="en-GB" sz="2000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750BA8D5-DF18-4DE1-8045-75B115A667DA}"/>
              </a:ext>
            </a:extLst>
          </p:cNvPr>
          <p:cNvSpPr/>
          <p:nvPr/>
        </p:nvSpPr>
        <p:spPr>
          <a:xfrm>
            <a:off x="7320000" y="1269000"/>
            <a:ext cx="1944000" cy="2088000"/>
          </a:xfrm>
          <a:prstGeom prst="rect">
            <a:avLst/>
          </a:prstGeom>
          <a:solidFill>
            <a:srgbClr val="FF0000">
              <a:alpha val="3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dirty="0"/>
              <a:t>TTCrq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40759010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13</a:t>
            </a:fld>
            <a:endParaRPr lang="it-IT"/>
          </a:p>
        </p:txBody>
      </p:sp>
      <p:pic>
        <p:nvPicPr>
          <p:cNvPr id="4" name="Immagine 3" descr="Immagine che contiene elettronico, circuito&#10;&#10;Descrizione generata con affidabilità molto elevata">
            <a:extLst>
              <a:ext uri="{FF2B5EF4-FFF2-40B4-BE49-F238E27FC236}">
                <a16:creationId xmlns:a16="http://schemas.microsoft.com/office/drawing/2014/main" id="{52E53E7C-E21E-45AD-8633-9F6A383907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184" y="1485000"/>
            <a:ext cx="10054104" cy="4824000"/>
          </a:xfrm>
          <a:prstGeom prst="rect">
            <a:avLst/>
          </a:prstGeom>
        </p:spPr>
      </p:pic>
      <p:pic>
        <p:nvPicPr>
          <p:cNvPr id="5" name="Immagine 4" descr="Immagine che contiene elettronico, circuito&#10;&#10;Descrizione generata con affidabilità molto elevata">
            <a:extLst>
              <a:ext uri="{FF2B5EF4-FFF2-40B4-BE49-F238E27FC236}">
                <a16:creationId xmlns:a16="http://schemas.microsoft.com/office/drawing/2014/main" id="{E8CFCE88-95D3-474E-BC1C-EE5F1184B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269000"/>
            <a:ext cx="10440000" cy="504000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E07B12D6-5AA3-42EF-A23E-18E5B155A846}"/>
              </a:ext>
            </a:extLst>
          </p:cNvPr>
          <p:cNvSpPr/>
          <p:nvPr/>
        </p:nvSpPr>
        <p:spPr>
          <a:xfrm>
            <a:off x="408000" y="765000"/>
            <a:ext cx="648000" cy="568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F90E5FD-07F0-4161-8E3F-6E690F5AFACF}"/>
              </a:ext>
            </a:extLst>
          </p:cNvPr>
          <p:cNvSpPr/>
          <p:nvPr/>
        </p:nvSpPr>
        <p:spPr>
          <a:xfrm>
            <a:off x="9336000" y="1269000"/>
            <a:ext cx="1224000" cy="2664000"/>
          </a:xfrm>
          <a:prstGeom prst="rect">
            <a:avLst/>
          </a:prstGeom>
          <a:solidFill>
            <a:schemeClr val="accent5">
              <a:lumMod val="75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VTRx</a:t>
            </a:r>
          </a:p>
          <a:p>
            <a:pPr algn="ctr"/>
            <a:r>
              <a:rPr lang="it-IT" dirty="0"/>
              <a:t>+</a:t>
            </a:r>
          </a:p>
          <a:p>
            <a:pPr algn="ctr"/>
            <a:r>
              <a:rPr lang="it-IT" dirty="0"/>
              <a:t>GBTx</a:t>
            </a:r>
            <a:endParaRPr lang="en-GB" dirty="0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9F6C7E76-71E0-40F0-9F84-AE4839AFC33B}"/>
              </a:ext>
            </a:extLst>
          </p:cNvPr>
          <p:cNvSpPr/>
          <p:nvPr/>
        </p:nvSpPr>
        <p:spPr>
          <a:xfrm>
            <a:off x="6528000" y="3357000"/>
            <a:ext cx="1152000" cy="1368000"/>
          </a:xfrm>
          <a:prstGeom prst="rect">
            <a:avLst/>
          </a:prstGeom>
          <a:solidFill>
            <a:schemeClr val="accent5">
              <a:lumMod val="75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FPGA</a:t>
            </a:r>
          </a:p>
          <a:p>
            <a:pPr algn="ctr"/>
            <a:r>
              <a:rPr lang="it-IT" dirty="0"/>
              <a:t>Igloo2</a:t>
            </a:r>
            <a:endParaRPr lang="en-GB" dirty="0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6FECE9C-BCA7-4953-90A0-F21E2075355C}"/>
              </a:ext>
            </a:extLst>
          </p:cNvPr>
          <p:cNvSpPr/>
          <p:nvPr/>
        </p:nvSpPr>
        <p:spPr>
          <a:xfrm>
            <a:off x="6672000" y="1269000"/>
            <a:ext cx="2664000" cy="1800000"/>
          </a:xfrm>
          <a:prstGeom prst="rect">
            <a:avLst/>
          </a:prstGeom>
          <a:solidFill>
            <a:schemeClr val="accent5">
              <a:lumMod val="75000"/>
              <a:alpha val="3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Clock distribution mezzanine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817BD8D-21F1-44BF-9364-08C77C60ABEF}"/>
              </a:ext>
            </a:extLst>
          </p:cNvPr>
          <p:cNvSpPr txBox="1"/>
          <p:nvPr/>
        </p:nvSpPr>
        <p:spPr>
          <a:xfrm>
            <a:off x="1056000" y="333000"/>
            <a:ext cx="100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DRM2</a:t>
            </a:r>
            <a:endParaRPr lang="en-GB" sz="28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272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14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5BF0756-A193-4951-A0B1-E2A6F5ADB8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4421" y="883863"/>
            <a:ext cx="2741793" cy="54033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80C42E2-23E1-4D80-9D3C-88D09CBD92EA}"/>
              </a:ext>
            </a:extLst>
          </p:cNvPr>
          <p:cNvSpPr txBox="1"/>
          <p:nvPr/>
        </p:nvSpPr>
        <p:spPr>
          <a:xfrm>
            <a:off x="6370814" y="1484500"/>
            <a:ext cx="66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GBTx</a:t>
            </a:r>
            <a:endParaRPr lang="it-IT" b="1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64AA650-F6CD-4DAC-8E51-9BC4563550C6}"/>
              </a:ext>
            </a:extLst>
          </p:cNvPr>
          <p:cNvSpPr txBox="1"/>
          <p:nvPr/>
        </p:nvSpPr>
        <p:spPr>
          <a:xfrm>
            <a:off x="5946050" y="2714443"/>
            <a:ext cx="764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Igloo2</a:t>
            </a:r>
            <a:endParaRPr lang="it-IT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AC58C3-AE8F-45AE-90F3-755F30D6CC49}"/>
              </a:ext>
            </a:extLst>
          </p:cNvPr>
          <p:cNvSpPr txBox="1"/>
          <p:nvPr/>
        </p:nvSpPr>
        <p:spPr>
          <a:xfrm>
            <a:off x="5946050" y="383503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SSRAM</a:t>
            </a:r>
            <a:endParaRPr lang="it-IT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684D3B7-4E10-459C-8507-553F19AD17E6}"/>
              </a:ext>
            </a:extLst>
          </p:cNvPr>
          <p:cNvSpPr txBox="1"/>
          <p:nvPr/>
        </p:nvSpPr>
        <p:spPr>
          <a:xfrm>
            <a:off x="5637727" y="4453527"/>
            <a:ext cx="785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A1500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CB7F69-DBD8-42D3-A872-85389B1AFC5A}"/>
              </a:ext>
            </a:extLst>
          </p:cNvPr>
          <p:cNvSpPr txBox="1"/>
          <p:nvPr/>
        </p:nvSpPr>
        <p:spPr>
          <a:xfrm>
            <a:off x="7362981" y="4019698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2eSST VME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A9115B1-16F3-4ED3-9B92-7BF85AAD9F97}"/>
              </a:ext>
            </a:extLst>
          </p:cNvPr>
          <p:cNvSpPr txBox="1"/>
          <p:nvPr/>
        </p:nvSpPr>
        <p:spPr>
          <a:xfrm>
            <a:off x="7476214" y="3173423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P1</a:t>
            </a:r>
            <a:endParaRPr lang="it-IT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39B3933-178D-4743-A81E-C13757FDFF7F}"/>
              </a:ext>
            </a:extLst>
          </p:cNvPr>
          <p:cNvSpPr txBox="1"/>
          <p:nvPr/>
        </p:nvSpPr>
        <p:spPr>
          <a:xfrm>
            <a:off x="7467250" y="5032710"/>
            <a:ext cx="4203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P2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D39D3EB-26FE-4D08-BF6E-847BB7A84DAE}"/>
              </a:ext>
            </a:extLst>
          </p:cNvPr>
          <p:cNvSpPr txBox="1"/>
          <p:nvPr/>
        </p:nvSpPr>
        <p:spPr>
          <a:xfrm>
            <a:off x="4254243" y="146533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VTRx</a:t>
            </a:r>
            <a:endParaRPr lang="it-IT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B6775A8-7612-4316-844C-2A4BEC95C9C9}"/>
              </a:ext>
            </a:extLst>
          </p:cNvPr>
          <p:cNvSpPr txBox="1"/>
          <p:nvPr/>
        </p:nvSpPr>
        <p:spPr>
          <a:xfrm>
            <a:off x="3474274" y="2366599"/>
            <a:ext cx="15113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clock to TRMs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5AF1CBF-18E1-4924-8213-19ACCC1515D9}"/>
              </a:ext>
            </a:extLst>
          </p:cNvPr>
          <p:cNvSpPr txBox="1"/>
          <p:nvPr/>
        </p:nvSpPr>
        <p:spPr>
          <a:xfrm>
            <a:off x="3653617" y="3173423"/>
            <a:ext cx="133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SFP CONET2</a:t>
            </a:r>
            <a:endParaRPr lang="it-IT" dirty="0"/>
          </a:p>
        </p:txBody>
      </p:sp>
      <p:sp>
        <p:nvSpPr>
          <p:cNvPr id="15" name="Freccia bidirezionale orizzontale 14">
            <a:extLst>
              <a:ext uri="{FF2B5EF4-FFF2-40B4-BE49-F238E27FC236}">
                <a16:creationId xmlns:a16="http://schemas.microsoft.com/office/drawing/2014/main" id="{AEB858DA-65D4-47CC-BAB8-AFD4CE6D560A}"/>
              </a:ext>
            </a:extLst>
          </p:cNvPr>
          <p:cNvSpPr/>
          <p:nvPr/>
        </p:nvSpPr>
        <p:spPr>
          <a:xfrm>
            <a:off x="3401747" y="1547799"/>
            <a:ext cx="777946" cy="26894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C5D639B-3AC9-4494-A948-AED079ED09CA}"/>
              </a:ext>
            </a:extLst>
          </p:cNvPr>
          <p:cNvSpPr txBox="1"/>
          <p:nvPr/>
        </p:nvSpPr>
        <p:spPr>
          <a:xfrm>
            <a:off x="1957408" y="1447408"/>
            <a:ext cx="135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DAQ, trigger</a:t>
            </a:r>
            <a:endParaRPr lang="it-IT" dirty="0"/>
          </a:p>
        </p:txBody>
      </p:sp>
      <p:sp>
        <p:nvSpPr>
          <p:cNvPr id="17" name="Freccia a sinistra 16">
            <a:extLst>
              <a:ext uri="{FF2B5EF4-FFF2-40B4-BE49-F238E27FC236}">
                <a16:creationId xmlns:a16="http://schemas.microsoft.com/office/drawing/2014/main" id="{68D0EB6D-BFBB-47D3-9C55-BCA2C6534318}"/>
              </a:ext>
            </a:extLst>
          </p:cNvPr>
          <p:cNvSpPr/>
          <p:nvPr/>
        </p:nvSpPr>
        <p:spPr>
          <a:xfrm>
            <a:off x="8689903" y="3903157"/>
            <a:ext cx="600635" cy="3693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B07B12E-98EB-4C32-898F-2FFDAA328692}"/>
              </a:ext>
            </a:extLst>
          </p:cNvPr>
          <p:cNvSpPr txBox="1"/>
          <p:nvPr/>
        </p:nvSpPr>
        <p:spPr>
          <a:xfrm>
            <a:off x="9290538" y="3474526"/>
            <a:ext cx="9861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data from TRMs via VME</a:t>
            </a:r>
            <a:endParaRPr lang="it-IT" dirty="0"/>
          </a:p>
        </p:txBody>
      </p:sp>
      <p:sp>
        <p:nvSpPr>
          <p:cNvPr id="19" name="Freccia bidirezionale orizzontale 18">
            <a:extLst>
              <a:ext uri="{FF2B5EF4-FFF2-40B4-BE49-F238E27FC236}">
                <a16:creationId xmlns:a16="http://schemas.microsoft.com/office/drawing/2014/main" id="{952B5904-1097-4578-9661-04F191FE43B1}"/>
              </a:ext>
            </a:extLst>
          </p:cNvPr>
          <p:cNvSpPr/>
          <p:nvPr/>
        </p:nvSpPr>
        <p:spPr>
          <a:xfrm rot="16200000">
            <a:off x="5920306" y="2212487"/>
            <a:ext cx="777946" cy="268941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Freccia bidirezionale orizzontale 19">
            <a:extLst>
              <a:ext uri="{FF2B5EF4-FFF2-40B4-BE49-F238E27FC236}">
                <a16:creationId xmlns:a16="http://schemas.microsoft.com/office/drawing/2014/main" id="{D1F56875-14BB-48FF-9D11-57161414FCC8}"/>
              </a:ext>
            </a:extLst>
          </p:cNvPr>
          <p:cNvSpPr/>
          <p:nvPr/>
        </p:nvSpPr>
        <p:spPr>
          <a:xfrm rot="16200000">
            <a:off x="6112875" y="3406066"/>
            <a:ext cx="405056" cy="216235"/>
          </a:xfrm>
          <a:prstGeom prst="left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7026C6EF-6006-4E0C-8560-E9B920C881B1}"/>
              </a:ext>
            </a:extLst>
          </p:cNvPr>
          <p:cNvSpPr/>
          <p:nvPr/>
        </p:nvSpPr>
        <p:spPr>
          <a:xfrm>
            <a:off x="5144667" y="1957984"/>
            <a:ext cx="627529" cy="1125791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sinistra 21">
            <a:extLst>
              <a:ext uri="{FF2B5EF4-FFF2-40B4-BE49-F238E27FC236}">
                <a16:creationId xmlns:a16="http://schemas.microsoft.com/office/drawing/2014/main" id="{CD49EB7C-A670-4B0E-B270-80B4AC7A7626}"/>
              </a:ext>
            </a:extLst>
          </p:cNvPr>
          <p:cNvSpPr/>
          <p:nvPr/>
        </p:nvSpPr>
        <p:spPr>
          <a:xfrm rot="3015502">
            <a:off x="6524923" y="3710939"/>
            <a:ext cx="699488" cy="24026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817BD8D-21F1-44BF-9364-08C77C60ABEF}"/>
              </a:ext>
            </a:extLst>
          </p:cNvPr>
          <p:cNvSpPr txBox="1"/>
          <p:nvPr/>
        </p:nvSpPr>
        <p:spPr>
          <a:xfrm>
            <a:off x="1237232" y="267097"/>
            <a:ext cx="100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DRM2 data flow</a:t>
            </a:r>
            <a:endParaRPr lang="en-GB" sz="28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478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15</a:t>
            </a:fld>
            <a:endParaRPr lang="it-IT"/>
          </a:p>
        </p:txBody>
      </p:sp>
      <p:pic>
        <p:nvPicPr>
          <p:cNvPr id="4" name="Picture 2" descr="http://www.ni.com/cms/images/devzone/tut/a/276b8d1a856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954" y="3279406"/>
            <a:ext cx="1176039" cy="8555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825700" y="1155095"/>
            <a:ext cx="5210444" cy="5091569"/>
          </a:xfrm>
          <a:prstGeom prst="rect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SELI2C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6684243" y="4424292"/>
            <a:ext cx="613577" cy="362465"/>
            <a:chOff x="6407962" y="1461506"/>
            <a:chExt cx="1336765" cy="696686"/>
          </a:xfrm>
        </p:grpSpPr>
        <p:sp>
          <p:nvSpPr>
            <p:cNvPr id="7" name="Rettangolo 6"/>
            <p:cNvSpPr/>
            <p:nvPr/>
          </p:nvSpPr>
          <p:spPr>
            <a:xfrm>
              <a:off x="640796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/>
            <p:cNvSpPr/>
            <p:nvPr/>
          </p:nvSpPr>
          <p:spPr>
            <a:xfrm>
              <a:off x="657777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674324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Rettangolo 9"/>
            <p:cNvSpPr/>
            <p:nvPr/>
          </p:nvSpPr>
          <p:spPr>
            <a:xfrm>
              <a:off x="691305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Rettangolo 10"/>
            <p:cNvSpPr/>
            <p:nvPr/>
          </p:nvSpPr>
          <p:spPr>
            <a:xfrm>
              <a:off x="7082876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Rettangolo 11"/>
            <p:cNvSpPr/>
            <p:nvPr/>
          </p:nvSpPr>
          <p:spPr>
            <a:xfrm>
              <a:off x="724398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Rettangolo 12"/>
            <p:cNvSpPr/>
            <p:nvPr/>
          </p:nvSpPr>
          <p:spPr>
            <a:xfrm>
              <a:off x="7409447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Rettangolo 13"/>
            <p:cNvSpPr/>
            <p:nvPr/>
          </p:nvSpPr>
          <p:spPr>
            <a:xfrm>
              <a:off x="757926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5" name="Connettore 2 14"/>
          <p:cNvCxnSpPr/>
          <p:nvPr/>
        </p:nvCxnSpPr>
        <p:spPr>
          <a:xfrm>
            <a:off x="5950145" y="4597745"/>
            <a:ext cx="74915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8117954" y="4188374"/>
            <a:ext cx="702926" cy="1846659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  <a:p>
            <a:pPr algn="ctr"/>
            <a:r>
              <a:rPr lang="en-US" sz="1400" dirty="0"/>
              <a:t>slow control link</a:t>
            </a:r>
            <a:endParaRPr lang="it-IT" sz="1400" dirty="0"/>
          </a:p>
          <a:p>
            <a:pPr algn="ctr"/>
            <a:endParaRPr lang="it-IT" dirty="0"/>
          </a:p>
          <a:p>
            <a:pPr algn="ctr"/>
            <a:endParaRPr lang="en-US" dirty="0"/>
          </a:p>
        </p:txBody>
      </p:sp>
      <p:grpSp>
        <p:nvGrpSpPr>
          <p:cNvPr id="17" name="Gruppo 16"/>
          <p:cNvGrpSpPr/>
          <p:nvPr/>
        </p:nvGrpSpPr>
        <p:grpSpPr>
          <a:xfrm>
            <a:off x="6684245" y="4833334"/>
            <a:ext cx="613577" cy="362465"/>
            <a:chOff x="6407962" y="1461506"/>
            <a:chExt cx="1336765" cy="696686"/>
          </a:xfrm>
        </p:grpSpPr>
        <p:sp>
          <p:nvSpPr>
            <p:cNvPr id="18" name="Rettangolo 17"/>
            <p:cNvSpPr/>
            <p:nvPr/>
          </p:nvSpPr>
          <p:spPr>
            <a:xfrm>
              <a:off x="640796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657777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Rettangolo 19"/>
            <p:cNvSpPr/>
            <p:nvPr/>
          </p:nvSpPr>
          <p:spPr>
            <a:xfrm>
              <a:off x="674324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691305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" name="Rettangolo 21"/>
            <p:cNvSpPr/>
            <p:nvPr/>
          </p:nvSpPr>
          <p:spPr>
            <a:xfrm>
              <a:off x="7082876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Rettangolo 22"/>
            <p:cNvSpPr/>
            <p:nvPr/>
          </p:nvSpPr>
          <p:spPr>
            <a:xfrm>
              <a:off x="724398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Rettangolo 23"/>
            <p:cNvSpPr/>
            <p:nvPr/>
          </p:nvSpPr>
          <p:spPr>
            <a:xfrm>
              <a:off x="7409447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Rettangolo 24"/>
            <p:cNvSpPr/>
            <p:nvPr/>
          </p:nvSpPr>
          <p:spPr>
            <a:xfrm>
              <a:off x="757926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26" name="Connettore 2 25"/>
          <p:cNvCxnSpPr/>
          <p:nvPr/>
        </p:nvCxnSpPr>
        <p:spPr>
          <a:xfrm flipH="1">
            <a:off x="5941909" y="5006787"/>
            <a:ext cx="74915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7305061" y="4597745"/>
            <a:ext cx="82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/>
          <p:cNvCxnSpPr/>
          <p:nvPr/>
        </p:nvCxnSpPr>
        <p:spPr>
          <a:xfrm flipH="1">
            <a:off x="7296823" y="5006787"/>
            <a:ext cx="82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uppo 28"/>
          <p:cNvGrpSpPr/>
          <p:nvPr/>
        </p:nvGrpSpPr>
        <p:grpSpPr>
          <a:xfrm>
            <a:off x="6676007" y="5427152"/>
            <a:ext cx="613577" cy="362465"/>
            <a:chOff x="6407962" y="1461506"/>
            <a:chExt cx="1336765" cy="696686"/>
          </a:xfrm>
        </p:grpSpPr>
        <p:sp>
          <p:nvSpPr>
            <p:cNvPr id="30" name="Rettangolo 29"/>
            <p:cNvSpPr/>
            <p:nvPr/>
          </p:nvSpPr>
          <p:spPr>
            <a:xfrm>
              <a:off x="640796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Rettangolo 30"/>
            <p:cNvSpPr/>
            <p:nvPr/>
          </p:nvSpPr>
          <p:spPr>
            <a:xfrm>
              <a:off x="657777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2" name="Rettangolo 31"/>
            <p:cNvSpPr/>
            <p:nvPr/>
          </p:nvSpPr>
          <p:spPr>
            <a:xfrm>
              <a:off x="674324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3" name="Rettangolo 32"/>
            <p:cNvSpPr/>
            <p:nvPr/>
          </p:nvSpPr>
          <p:spPr>
            <a:xfrm>
              <a:off x="691305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Rettangolo 33"/>
            <p:cNvSpPr/>
            <p:nvPr/>
          </p:nvSpPr>
          <p:spPr>
            <a:xfrm>
              <a:off x="7082876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Rettangolo 34"/>
            <p:cNvSpPr/>
            <p:nvPr/>
          </p:nvSpPr>
          <p:spPr>
            <a:xfrm>
              <a:off x="724398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Rettangolo 35"/>
            <p:cNvSpPr/>
            <p:nvPr/>
          </p:nvSpPr>
          <p:spPr>
            <a:xfrm>
              <a:off x="7409447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7" name="Rettangolo 36"/>
            <p:cNvSpPr/>
            <p:nvPr/>
          </p:nvSpPr>
          <p:spPr>
            <a:xfrm>
              <a:off x="757926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38" name="Connettore 2 37"/>
          <p:cNvCxnSpPr/>
          <p:nvPr/>
        </p:nvCxnSpPr>
        <p:spPr>
          <a:xfrm>
            <a:off x="5941909" y="5600605"/>
            <a:ext cx="74915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9" name="Gruppo 38"/>
          <p:cNvGrpSpPr/>
          <p:nvPr/>
        </p:nvGrpSpPr>
        <p:grpSpPr>
          <a:xfrm>
            <a:off x="6676009" y="5836194"/>
            <a:ext cx="613577" cy="362465"/>
            <a:chOff x="6407962" y="1461506"/>
            <a:chExt cx="1336765" cy="696686"/>
          </a:xfrm>
        </p:grpSpPr>
        <p:sp>
          <p:nvSpPr>
            <p:cNvPr id="40" name="Rettangolo 39"/>
            <p:cNvSpPr/>
            <p:nvPr/>
          </p:nvSpPr>
          <p:spPr>
            <a:xfrm>
              <a:off x="640796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657777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674324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691305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7082876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5" name="Rettangolo 44"/>
            <p:cNvSpPr/>
            <p:nvPr/>
          </p:nvSpPr>
          <p:spPr>
            <a:xfrm>
              <a:off x="724398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Rettangolo 45"/>
            <p:cNvSpPr/>
            <p:nvPr/>
          </p:nvSpPr>
          <p:spPr>
            <a:xfrm>
              <a:off x="7409447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7" name="Rettangolo 46"/>
            <p:cNvSpPr/>
            <p:nvPr/>
          </p:nvSpPr>
          <p:spPr>
            <a:xfrm>
              <a:off x="757926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48" name="Connettore 2 47"/>
          <p:cNvCxnSpPr/>
          <p:nvPr/>
        </p:nvCxnSpPr>
        <p:spPr>
          <a:xfrm flipH="1">
            <a:off x="5933673" y="6009647"/>
            <a:ext cx="74915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2 48"/>
          <p:cNvCxnSpPr/>
          <p:nvPr/>
        </p:nvCxnSpPr>
        <p:spPr>
          <a:xfrm>
            <a:off x="7296825" y="5600605"/>
            <a:ext cx="82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2 49"/>
          <p:cNvCxnSpPr/>
          <p:nvPr/>
        </p:nvCxnSpPr>
        <p:spPr>
          <a:xfrm flipH="1">
            <a:off x="7288587" y="6009647"/>
            <a:ext cx="8280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CasellaDiTesto 50"/>
          <p:cNvSpPr txBox="1"/>
          <p:nvPr/>
        </p:nvSpPr>
        <p:spPr>
          <a:xfrm>
            <a:off x="3378624" y="4153964"/>
            <a:ext cx="785793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A1500</a:t>
            </a:r>
          </a:p>
        </p:txBody>
      </p:sp>
      <p:cxnSp>
        <p:nvCxnSpPr>
          <p:cNvPr id="52" name="Connettore 2 51"/>
          <p:cNvCxnSpPr/>
          <p:nvPr/>
        </p:nvCxnSpPr>
        <p:spPr>
          <a:xfrm flipV="1">
            <a:off x="4264080" y="4752362"/>
            <a:ext cx="689713" cy="379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/>
          <p:cNvSpPr txBox="1"/>
          <p:nvPr/>
        </p:nvSpPr>
        <p:spPr>
          <a:xfrm>
            <a:off x="4245848" y="4490752"/>
            <a:ext cx="643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PXL_D</a:t>
            </a:r>
          </a:p>
          <a:p>
            <a:r>
              <a:rPr lang="en-US" sz="1400" i="1" dirty="0"/>
              <a:t>PXL_A</a:t>
            </a:r>
            <a:endParaRPr lang="it-IT" sz="1400" i="1" dirty="0"/>
          </a:p>
        </p:txBody>
      </p:sp>
      <p:sp>
        <p:nvSpPr>
          <p:cNvPr id="54" name="CasellaDiTesto 53"/>
          <p:cNvSpPr txBox="1"/>
          <p:nvPr/>
        </p:nvSpPr>
        <p:spPr>
          <a:xfrm>
            <a:off x="3576171" y="5529841"/>
            <a:ext cx="785793" cy="3693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A3818</a:t>
            </a:r>
          </a:p>
        </p:txBody>
      </p:sp>
      <p:grpSp>
        <p:nvGrpSpPr>
          <p:cNvPr id="55" name="Gruppo 54"/>
          <p:cNvGrpSpPr/>
          <p:nvPr/>
        </p:nvGrpSpPr>
        <p:grpSpPr>
          <a:xfrm>
            <a:off x="6364620" y="2437983"/>
            <a:ext cx="459683" cy="346238"/>
            <a:chOff x="6407962" y="1461506"/>
            <a:chExt cx="1336765" cy="696686"/>
          </a:xfrm>
        </p:grpSpPr>
        <p:sp>
          <p:nvSpPr>
            <p:cNvPr id="56" name="Rettangolo 55"/>
            <p:cNvSpPr/>
            <p:nvPr/>
          </p:nvSpPr>
          <p:spPr>
            <a:xfrm>
              <a:off x="640796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7" name="Rettangolo 56"/>
            <p:cNvSpPr/>
            <p:nvPr/>
          </p:nvSpPr>
          <p:spPr>
            <a:xfrm>
              <a:off x="657777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Rettangolo 57"/>
            <p:cNvSpPr/>
            <p:nvPr/>
          </p:nvSpPr>
          <p:spPr>
            <a:xfrm>
              <a:off x="674324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9" name="Rettangolo 58"/>
            <p:cNvSpPr/>
            <p:nvPr/>
          </p:nvSpPr>
          <p:spPr>
            <a:xfrm>
              <a:off x="691305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0" name="Rettangolo 59"/>
            <p:cNvSpPr/>
            <p:nvPr/>
          </p:nvSpPr>
          <p:spPr>
            <a:xfrm>
              <a:off x="7082876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Rettangolo 60"/>
            <p:cNvSpPr/>
            <p:nvPr/>
          </p:nvSpPr>
          <p:spPr>
            <a:xfrm>
              <a:off x="724398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Rettangolo 61"/>
            <p:cNvSpPr/>
            <p:nvPr/>
          </p:nvSpPr>
          <p:spPr>
            <a:xfrm>
              <a:off x="7409447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Rettangolo 62"/>
            <p:cNvSpPr/>
            <p:nvPr/>
          </p:nvSpPr>
          <p:spPr>
            <a:xfrm>
              <a:off x="757926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64" name="Connettore 2 63"/>
          <p:cNvCxnSpPr/>
          <p:nvPr/>
        </p:nvCxnSpPr>
        <p:spPr>
          <a:xfrm>
            <a:off x="5966623" y="3683097"/>
            <a:ext cx="3888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2 64"/>
          <p:cNvCxnSpPr/>
          <p:nvPr/>
        </p:nvCxnSpPr>
        <p:spPr>
          <a:xfrm flipH="1">
            <a:off x="5966624" y="3812053"/>
            <a:ext cx="38880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2 65"/>
          <p:cNvCxnSpPr/>
          <p:nvPr/>
        </p:nvCxnSpPr>
        <p:spPr>
          <a:xfrm>
            <a:off x="6824303" y="2622104"/>
            <a:ext cx="1323564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2 66"/>
          <p:cNvCxnSpPr/>
          <p:nvPr/>
        </p:nvCxnSpPr>
        <p:spPr>
          <a:xfrm flipH="1">
            <a:off x="6824289" y="3001772"/>
            <a:ext cx="132357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CasellaDiTesto 67"/>
          <p:cNvSpPr txBox="1"/>
          <p:nvPr/>
        </p:nvSpPr>
        <p:spPr>
          <a:xfrm>
            <a:off x="3464283" y="3020532"/>
            <a:ext cx="859531" cy="369332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NI8451</a:t>
            </a:r>
          </a:p>
        </p:txBody>
      </p:sp>
      <p:cxnSp>
        <p:nvCxnSpPr>
          <p:cNvPr id="69" name="Connettore 2 68"/>
          <p:cNvCxnSpPr/>
          <p:nvPr/>
        </p:nvCxnSpPr>
        <p:spPr>
          <a:xfrm>
            <a:off x="4222408" y="3687171"/>
            <a:ext cx="9432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CasellaDiTesto 69"/>
          <p:cNvSpPr txBox="1"/>
          <p:nvPr/>
        </p:nvSpPr>
        <p:spPr>
          <a:xfrm>
            <a:off x="5069186" y="2560973"/>
            <a:ext cx="850824" cy="52322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GBTx I2C master</a:t>
            </a:r>
          </a:p>
        </p:txBody>
      </p:sp>
      <p:sp>
        <p:nvSpPr>
          <p:cNvPr id="71" name="CasellaDiTesto 70"/>
          <p:cNvSpPr txBox="1"/>
          <p:nvPr/>
        </p:nvSpPr>
        <p:spPr>
          <a:xfrm>
            <a:off x="4275432" y="2426632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I2C</a:t>
            </a:r>
            <a:endParaRPr lang="it-IT" sz="1400" i="1" dirty="0"/>
          </a:p>
        </p:txBody>
      </p:sp>
      <p:sp>
        <p:nvSpPr>
          <p:cNvPr id="72" name="CasellaDiTesto 71"/>
          <p:cNvSpPr txBox="1"/>
          <p:nvPr/>
        </p:nvSpPr>
        <p:spPr>
          <a:xfrm>
            <a:off x="5165109" y="3432639"/>
            <a:ext cx="802298" cy="52322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I2C </a:t>
            </a:r>
          </a:p>
          <a:p>
            <a:pPr algn="ctr"/>
            <a:r>
              <a:rPr lang="en-US" sz="1400" dirty="0"/>
              <a:t>slave</a:t>
            </a:r>
          </a:p>
        </p:txBody>
      </p:sp>
      <p:pic>
        <p:nvPicPr>
          <p:cNvPr id="7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3365" y="4461732"/>
            <a:ext cx="1104790" cy="703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4" name="CasellaDiTesto 73"/>
          <p:cNvSpPr txBox="1"/>
          <p:nvPr/>
        </p:nvSpPr>
        <p:spPr>
          <a:xfrm>
            <a:off x="5116583" y="1905823"/>
            <a:ext cx="797875" cy="52322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GBTx control</a:t>
            </a:r>
          </a:p>
        </p:txBody>
      </p:sp>
      <p:sp>
        <p:nvSpPr>
          <p:cNvPr id="75" name="CasellaDiTesto 74"/>
          <p:cNvSpPr txBox="1"/>
          <p:nvPr/>
        </p:nvSpPr>
        <p:spPr>
          <a:xfrm>
            <a:off x="6384309" y="3432639"/>
            <a:ext cx="827012" cy="52322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I2C </a:t>
            </a:r>
          </a:p>
          <a:p>
            <a:pPr algn="ctr"/>
            <a:r>
              <a:rPr lang="en-US" sz="1400" dirty="0"/>
              <a:t>decoder</a:t>
            </a:r>
          </a:p>
        </p:txBody>
      </p:sp>
      <p:cxnSp>
        <p:nvCxnSpPr>
          <p:cNvPr id="76" name="Connettore 2 75"/>
          <p:cNvCxnSpPr/>
          <p:nvPr/>
        </p:nvCxnSpPr>
        <p:spPr>
          <a:xfrm>
            <a:off x="4243733" y="2149153"/>
            <a:ext cx="889200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CasellaDiTesto 76"/>
          <p:cNvSpPr txBox="1"/>
          <p:nvPr/>
        </p:nvSpPr>
        <p:spPr>
          <a:xfrm>
            <a:off x="4187022" y="1888047"/>
            <a:ext cx="7153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control signals</a:t>
            </a:r>
            <a:endParaRPr lang="it-IT" sz="1400" i="1" dirty="0"/>
          </a:p>
        </p:txBody>
      </p:sp>
      <p:cxnSp>
        <p:nvCxnSpPr>
          <p:cNvPr id="78" name="Connettore 2 77"/>
          <p:cNvCxnSpPr/>
          <p:nvPr/>
        </p:nvCxnSpPr>
        <p:spPr>
          <a:xfrm>
            <a:off x="5929254" y="2622104"/>
            <a:ext cx="435366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nettore 2 78"/>
          <p:cNvCxnSpPr/>
          <p:nvPr/>
        </p:nvCxnSpPr>
        <p:spPr>
          <a:xfrm flipH="1" flipV="1">
            <a:off x="5903086" y="3001772"/>
            <a:ext cx="44359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CasellaDiTesto 79"/>
          <p:cNvSpPr txBox="1"/>
          <p:nvPr/>
        </p:nvSpPr>
        <p:spPr>
          <a:xfrm>
            <a:off x="4408597" y="3419976"/>
            <a:ext cx="4171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I2C</a:t>
            </a:r>
            <a:endParaRPr lang="it-IT" sz="1400" i="1" dirty="0"/>
          </a:p>
        </p:txBody>
      </p:sp>
      <p:cxnSp>
        <p:nvCxnSpPr>
          <p:cNvPr id="81" name="Connettore 4 80"/>
          <p:cNvCxnSpPr>
            <a:endCxn id="74" idx="3"/>
          </p:cNvCxnSpPr>
          <p:nvPr/>
        </p:nvCxnSpPr>
        <p:spPr>
          <a:xfrm rot="10800000">
            <a:off x="5914459" y="2167434"/>
            <a:ext cx="2233409" cy="328799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CasellaDiTesto 81"/>
          <p:cNvSpPr txBox="1"/>
          <p:nvPr/>
        </p:nvSpPr>
        <p:spPr>
          <a:xfrm>
            <a:off x="6897864" y="1099592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Igloo2</a:t>
            </a:r>
            <a:endParaRPr lang="it-IT" b="1" dirty="0"/>
          </a:p>
        </p:txBody>
      </p:sp>
      <p:sp>
        <p:nvSpPr>
          <p:cNvPr id="83" name="CasellaDiTesto 82"/>
          <p:cNvSpPr txBox="1"/>
          <p:nvPr/>
        </p:nvSpPr>
        <p:spPr>
          <a:xfrm>
            <a:off x="5069187" y="1284258"/>
            <a:ext cx="898220" cy="523220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GBTx interface</a:t>
            </a:r>
          </a:p>
        </p:txBody>
      </p:sp>
      <p:sp>
        <p:nvSpPr>
          <p:cNvPr id="84" name="CasellaDiTesto 83"/>
          <p:cNvSpPr txBox="1"/>
          <p:nvPr/>
        </p:nvSpPr>
        <p:spPr>
          <a:xfrm>
            <a:off x="3992802" y="1269489"/>
            <a:ext cx="7038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data / trigger</a:t>
            </a:r>
            <a:endParaRPr lang="it-IT" sz="1400" i="1" dirty="0"/>
          </a:p>
        </p:txBody>
      </p:sp>
      <p:pic>
        <p:nvPicPr>
          <p:cNvPr id="85" name="Immagine 8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07" y="5487645"/>
            <a:ext cx="502657" cy="502657"/>
          </a:xfrm>
          <a:prstGeom prst="rect">
            <a:avLst/>
          </a:prstGeom>
        </p:spPr>
      </p:pic>
      <p:sp>
        <p:nvSpPr>
          <p:cNvPr id="86" name="CasellaDiTesto 85"/>
          <p:cNvSpPr txBox="1"/>
          <p:nvPr/>
        </p:nvSpPr>
        <p:spPr>
          <a:xfrm>
            <a:off x="4932852" y="4555924"/>
            <a:ext cx="1017293" cy="461665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A1500</a:t>
            </a:r>
          </a:p>
          <a:p>
            <a:pPr algn="ctr"/>
            <a:r>
              <a:rPr lang="en-US" sz="1200" dirty="0"/>
              <a:t>INTERFACE</a:t>
            </a:r>
          </a:p>
        </p:txBody>
      </p:sp>
      <p:sp>
        <p:nvSpPr>
          <p:cNvPr id="87" name="CasellaDiTesto 86"/>
          <p:cNvSpPr txBox="1"/>
          <p:nvPr/>
        </p:nvSpPr>
        <p:spPr>
          <a:xfrm>
            <a:off x="4915596" y="5578760"/>
            <a:ext cx="1018077" cy="430887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CONET2</a:t>
            </a:r>
          </a:p>
          <a:p>
            <a:pPr algn="ctr"/>
            <a:r>
              <a:rPr lang="en-US" sz="1100" dirty="0"/>
              <a:t>INTERFACE</a:t>
            </a:r>
          </a:p>
        </p:txBody>
      </p:sp>
      <p:sp>
        <p:nvSpPr>
          <p:cNvPr id="88" name="CasellaDiTesto 87"/>
          <p:cNvSpPr txBox="1"/>
          <p:nvPr/>
        </p:nvSpPr>
        <p:spPr>
          <a:xfrm>
            <a:off x="7874938" y="3716371"/>
            <a:ext cx="486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/>
              <a:t>local bus</a:t>
            </a:r>
            <a:endParaRPr lang="it-IT" sz="1000" dirty="0"/>
          </a:p>
        </p:txBody>
      </p:sp>
      <p:pic>
        <p:nvPicPr>
          <p:cNvPr id="89" name="Immagine 8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8260" y="1796721"/>
            <a:ext cx="947912" cy="798487"/>
          </a:xfrm>
          <a:prstGeom prst="rect">
            <a:avLst/>
          </a:prstGeom>
        </p:spPr>
      </p:pic>
      <p:pic>
        <p:nvPicPr>
          <p:cNvPr id="90" name="Immagine 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2686" y="1968625"/>
            <a:ext cx="815938" cy="401452"/>
          </a:xfrm>
          <a:prstGeom prst="rect">
            <a:avLst/>
          </a:prstGeom>
        </p:spPr>
      </p:pic>
      <p:sp>
        <p:nvSpPr>
          <p:cNvPr id="91" name="CasellaDiTesto 90"/>
          <p:cNvSpPr txBox="1"/>
          <p:nvPr/>
        </p:nvSpPr>
        <p:spPr>
          <a:xfrm>
            <a:off x="3388823" y="1468560"/>
            <a:ext cx="65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GBTx</a:t>
            </a:r>
            <a:endParaRPr lang="it-IT" dirty="0"/>
          </a:p>
        </p:txBody>
      </p:sp>
      <p:cxnSp>
        <p:nvCxnSpPr>
          <p:cNvPr id="92" name="Connettore 4 91"/>
          <p:cNvCxnSpPr>
            <a:stCxn id="83" idx="1"/>
          </p:cNvCxnSpPr>
          <p:nvPr/>
        </p:nvCxnSpPr>
        <p:spPr>
          <a:xfrm rot="10800000" flipV="1">
            <a:off x="4129645" y="1545868"/>
            <a:ext cx="939542" cy="242168"/>
          </a:xfrm>
          <a:prstGeom prst="bentConnector3">
            <a:avLst>
              <a:gd name="adj1" fmla="val 50000"/>
            </a:avLst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3" name="Connettore 4 92"/>
          <p:cNvCxnSpPr>
            <a:stCxn id="70" idx="1"/>
          </p:cNvCxnSpPr>
          <p:nvPr/>
        </p:nvCxnSpPr>
        <p:spPr>
          <a:xfrm rot="10800000">
            <a:off x="4178784" y="2491781"/>
            <a:ext cx="890403" cy="330803"/>
          </a:xfrm>
          <a:prstGeom prst="bentConnector3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4" name="Connettore 1 93"/>
          <p:cNvCxnSpPr/>
          <p:nvPr/>
        </p:nvCxnSpPr>
        <p:spPr>
          <a:xfrm rot="5400000" flipV="1">
            <a:off x="4570196" y="5549581"/>
            <a:ext cx="0" cy="3298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ttore 1 94"/>
          <p:cNvCxnSpPr/>
          <p:nvPr/>
        </p:nvCxnSpPr>
        <p:spPr>
          <a:xfrm rot="5400000" flipV="1">
            <a:off x="4573524" y="5607245"/>
            <a:ext cx="0" cy="3298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Ovale 95"/>
          <p:cNvSpPr/>
          <p:nvPr/>
        </p:nvSpPr>
        <p:spPr>
          <a:xfrm>
            <a:off x="4523246" y="5598839"/>
            <a:ext cx="96718" cy="11009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7" name="Gruppo 96"/>
          <p:cNvGrpSpPr/>
          <p:nvPr/>
        </p:nvGrpSpPr>
        <p:grpSpPr>
          <a:xfrm>
            <a:off x="6364606" y="2846583"/>
            <a:ext cx="459683" cy="346238"/>
            <a:chOff x="6407962" y="1461506"/>
            <a:chExt cx="1336765" cy="696686"/>
          </a:xfrm>
        </p:grpSpPr>
        <p:sp>
          <p:nvSpPr>
            <p:cNvPr id="98" name="Rettangolo 97"/>
            <p:cNvSpPr/>
            <p:nvPr/>
          </p:nvSpPr>
          <p:spPr>
            <a:xfrm>
              <a:off x="640796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9" name="Rettangolo 98"/>
            <p:cNvSpPr/>
            <p:nvPr/>
          </p:nvSpPr>
          <p:spPr>
            <a:xfrm>
              <a:off x="657777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Rettangolo 99"/>
            <p:cNvSpPr/>
            <p:nvPr/>
          </p:nvSpPr>
          <p:spPr>
            <a:xfrm>
              <a:off x="674324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1" name="Rettangolo 100"/>
            <p:cNvSpPr/>
            <p:nvPr/>
          </p:nvSpPr>
          <p:spPr>
            <a:xfrm>
              <a:off x="691305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2" name="Rettangolo 101"/>
            <p:cNvSpPr/>
            <p:nvPr/>
          </p:nvSpPr>
          <p:spPr>
            <a:xfrm>
              <a:off x="7082876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3" name="Rettangolo 102"/>
            <p:cNvSpPr/>
            <p:nvPr/>
          </p:nvSpPr>
          <p:spPr>
            <a:xfrm>
              <a:off x="724398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4" name="Rettangolo 103"/>
            <p:cNvSpPr/>
            <p:nvPr/>
          </p:nvSpPr>
          <p:spPr>
            <a:xfrm>
              <a:off x="7409447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5" name="Rettangolo 104"/>
            <p:cNvSpPr/>
            <p:nvPr/>
          </p:nvSpPr>
          <p:spPr>
            <a:xfrm>
              <a:off x="757926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pic>
        <p:nvPicPr>
          <p:cNvPr id="106" name="Immagine 10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731" y="3419976"/>
            <a:ext cx="536633" cy="536633"/>
          </a:xfrm>
          <a:prstGeom prst="rect">
            <a:avLst/>
          </a:prstGeom>
        </p:spPr>
      </p:pic>
      <p:cxnSp>
        <p:nvCxnSpPr>
          <p:cNvPr id="107" name="Connettore 2 106"/>
          <p:cNvCxnSpPr/>
          <p:nvPr/>
        </p:nvCxnSpPr>
        <p:spPr>
          <a:xfrm>
            <a:off x="3133365" y="5711321"/>
            <a:ext cx="453226" cy="360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CasellaDiTesto 107"/>
          <p:cNvSpPr txBox="1"/>
          <p:nvPr/>
        </p:nvSpPr>
        <p:spPr>
          <a:xfrm>
            <a:off x="3099389" y="5404607"/>
            <a:ext cx="508473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PCIe</a:t>
            </a:r>
          </a:p>
        </p:txBody>
      </p:sp>
      <p:cxnSp>
        <p:nvCxnSpPr>
          <p:cNvPr id="109" name="Connettore 2 108"/>
          <p:cNvCxnSpPr/>
          <p:nvPr/>
        </p:nvCxnSpPr>
        <p:spPr>
          <a:xfrm>
            <a:off x="3130730" y="3651257"/>
            <a:ext cx="453226" cy="3609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CasellaDiTesto 109"/>
          <p:cNvSpPr txBox="1"/>
          <p:nvPr/>
        </p:nvSpPr>
        <p:spPr>
          <a:xfrm>
            <a:off x="3116797" y="3368102"/>
            <a:ext cx="487634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USB</a:t>
            </a:r>
          </a:p>
        </p:txBody>
      </p:sp>
      <p:pic>
        <p:nvPicPr>
          <p:cNvPr id="111" name="Immagine 1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753" y="4575439"/>
            <a:ext cx="478185" cy="478185"/>
          </a:xfrm>
          <a:prstGeom prst="rect">
            <a:avLst/>
          </a:prstGeom>
        </p:spPr>
      </p:pic>
      <p:cxnSp>
        <p:nvCxnSpPr>
          <p:cNvPr id="112" name="Connettore 2 111"/>
          <p:cNvCxnSpPr>
            <a:stCxn id="111" idx="3"/>
          </p:cNvCxnSpPr>
          <p:nvPr/>
        </p:nvCxnSpPr>
        <p:spPr>
          <a:xfrm flipV="1">
            <a:off x="2720938" y="4813287"/>
            <a:ext cx="437190" cy="1245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CasellaDiTesto 112"/>
          <p:cNvSpPr txBox="1"/>
          <p:nvPr/>
        </p:nvSpPr>
        <p:spPr>
          <a:xfrm>
            <a:off x="2720938" y="4555924"/>
            <a:ext cx="473206" cy="307777"/>
          </a:xfrm>
          <a:prstGeom prst="rect">
            <a:avLst/>
          </a:prstGeom>
          <a:noFill/>
          <a:ln w="12700">
            <a:noFill/>
          </a:ln>
        </p:spPr>
        <p:txBody>
          <a:bodyPr wrap="none" rtlCol="0">
            <a:spAutoFit/>
          </a:bodyPr>
          <a:lstStyle/>
          <a:p>
            <a:r>
              <a:rPr lang="en-US" sz="1400" b="1" dirty="0"/>
              <a:t>ETH</a:t>
            </a:r>
          </a:p>
        </p:txBody>
      </p:sp>
      <p:pic>
        <p:nvPicPr>
          <p:cNvPr id="114" name="Immagine 1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2361" y="526865"/>
            <a:ext cx="685800" cy="533400"/>
          </a:xfrm>
          <a:prstGeom prst="rect">
            <a:avLst/>
          </a:prstGeom>
        </p:spPr>
      </p:pic>
      <p:sp>
        <p:nvSpPr>
          <p:cNvPr id="115" name="CasellaDiTesto 114"/>
          <p:cNvSpPr txBox="1"/>
          <p:nvPr/>
        </p:nvSpPr>
        <p:spPr>
          <a:xfrm>
            <a:off x="4454017" y="625115"/>
            <a:ext cx="7040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SSRAM</a:t>
            </a:r>
            <a:endParaRPr lang="it-IT" sz="1400" dirty="0"/>
          </a:p>
        </p:txBody>
      </p:sp>
      <p:grpSp>
        <p:nvGrpSpPr>
          <p:cNvPr id="116" name="Gruppo 115"/>
          <p:cNvGrpSpPr/>
          <p:nvPr/>
        </p:nvGrpSpPr>
        <p:grpSpPr>
          <a:xfrm>
            <a:off x="9306931" y="1872871"/>
            <a:ext cx="613577" cy="362465"/>
            <a:chOff x="6407962" y="1461506"/>
            <a:chExt cx="1336765" cy="696686"/>
          </a:xfrm>
        </p:grpSpPr>
        <p:sp>
          <p:nvSpPr>
            <p:cNvPr id="117" name="Rettangolo 116"/>
            <p:cNvSpPr/>
            <p:nvPr/>
          </p:nvSpPr>
          <p:spPr>
            <a:xfrm>
              <a:off x="640796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8" name="Rettangolo 117"/>
            <p:cNvSpPr/>
            <p:nvPr/>
          </p:nvSpPr>
          <p:spPr>
            <a:xfrm>
              <a:off x="657777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9" name="Rettangolo 118"/>
            <p:cNvSpPr/>
            <p:nvPr/>
          </p:nvSpPr>
          <p:spPr>
            <a:xfrm>
              <a:off x="674324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0" name="Rettangolo 119"/>
            <p:cNvSpPr/>
            <p:nvPr/>
          </p:nvSpPr>
          <p:spPr>
            <a:xfrm>
              <a:off x="691305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1" name="Rettangolo 120"/>
            <p:cNvSpPr/>
            <p:nvPr/>
          </p:nvSpPr>
          <p:spPr>
            <a:xfrm>
              <a:off x="7082876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2" name="Rettangolo 121"/>
            <p:cNvSpPr/>
            <p:nvPr/>
          </p:nvSpPr>
          <p:spPr>
            <a:xfrm>
              <a:off x="724398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3" name="Rettangolo 122"/>
            <p:cNvSpPr/>
            <p:nvPr/>
          </p:nvSpPr>
          <p:spPr>
            <a:xfrm>
              <a:off x="7409447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4" name="Rettangolo 123"/>
            <p:cNvSpPr/>
            <p:nvPr/>
          </p:nvSpPr>
          <p:spPr>
            <a:xfrm>
              <a:off x="757926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125" name="CasellaDiTesto 124"/>
          <p:cNvSpPr txBox="1"/>
          <p:nvPr/>
        </p:nvSpPr>
        <p:spPr>
          <a:xfrm>
            <a:off x="9306931" y="1601758"/>
            <a:ext cx="638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BRAM</a:t>
            </a:r>
            <a:endParaRPr lang="it-IT" sz="1400" dirty="0"/>
          </a:p>
        </p:txBody>
      </p:sp>
      <p:cxnSp>
        <p:nvCxnSpPr>
          <p:cNvPr id="126" name="Connettore 1 125"/>
          <p:cNvCxnSpPr>
            <a:endCxn id="117" idx="1"/>
          </p:cNvCxnSpPr>
          <p:nvPr/>
        </p:nvCxnSpPr>
        <p:spPr>
          <a:xfrm flipV="1">
            <a:off x="8803121" y="2054104"/>
            <a:ext cx="503810" cy="0"/>
          </a:xfrm>
          <a:prstGeom prst="line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" name="CasellaDiTesto 126"/>
          <p:cNvSpPr txBox="1"/>
          <p:nvPr/>
        </p:nvSpPr>
        <p:spPr>
          <a:xfrm>
            <a:off x="6310331" y="2180217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FIFOs</a:t>
            </a:r>
            <a:endParaRPr lang="it-IT" sz="1400" dirty="0"/>
          </a:p>
        </p:txBody>
      </p:sp>
      <p:sp>
        <p:nvSpPr>
          <p:cNvPr id="128" name="CasellaDiTesto 127"/>
          <p:cNvSpPr txBox="1"/>
          <p:nvPr/>
        </p:nvSpPr>
        <p:spPr>
          <a:xfrm>
            <a:off x="6682831" y="4163056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FIFOs</a:t>
            </a:r>
            <a:endParaRPr lang="it-IT" sz="1400" dirty="0"/>
          </a:p>
        </p:txBody>
      </p:sp>
      <p:sp>
        <p:nvSpPr>
          <p:cNvPr id="129" name="CasellaDiTesto 128"/>
          <p:cNvSpPr txBox="1"/>
          <p:nvPr/>
        </p:nvSpPr>
        <p:spPr>
          <a:xfrm>
            <a:off x="6691067" y="5193310"/>
            <a:ext cx="580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FIFOs</a:t>
            </a:r>
            <a:endParaRPr lang="it-IT" sz="1400" dirty="0"/>
          </a:p>
        </p:txBody>
      </p:sp>
      <p:cxnSp>
        <p:nvCxnSpPr>
          <p:cNvPr id="130" name="Connettore 1 129"/>
          <p:cNvCxnSpPr/>
          <p:nvPr/>
        </p:nvCxnSpPr>
        <p:spPr>
          <a:xfrm rot="5400000" flipV="1">
            <a:off x="2478812" y="1995603"/>
            <a:ext cx="0" cy="3298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Connettore 1 130"/>
          <p:cNvCxnSpPr/>
          <p:nvPr/>
        </p:nvCxnSpPr>
        <p:spPr>
          <a:xfrm rot="5400000" flipV="1">
            <a:off x="2482140" y="2053267"/>
            <a:ext cx="0" cy="32985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2" name="Ovale 131"/>
          <p:cNvSpPr/>
          <p:nvPr/>
        </p:nvSpPr>
        <p:spPr>
          <a:xfrm>
            <a:off x="2431862" y="2053099"/>
            <a:ext cx="96718" cy="110093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3" name="Rettangolo 132"/>
          <p:cNvSpPr/>
          <p:nvPr/>
        </p:nvSpPr>
        <p:spPr>
          <a:xfrm>
            <a:off x="9747443" y="3493594"/>
            <a:ext cx="181233" cy="11651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4" name="Rettangolo 133"/>
          <p:cNvSpPr/>
          <p:nvPr/>
        </p:nvSpPr>
        <p:spPr>
          <a:xfrm>
            <a:off x="9747443" y="4825198"/>
            <a:ext cx="181233" cy="116510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5" name="CasellaDiTesto 134"/>
          <p:cNvSpPr txBox="1"/>
          <p:nvPr/>
        </p:nvSpPr>
        <p:spPr>
          <a:xfrm>
            <a:off x="9458742" y="5965589"/>
            <a:ext cx="577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VME</a:t>
            </a:r>
          </a:p>
        </p:txBody>
      </p:sp>
      <p:sp>
        <p:nvSpPr>
          <p:cNvPr id="136" name="CasellaDiTesto 135"/>
          <p:cNvSpPr txBox="1"/>
          <p:nvPr/>
        </p:nvSpPr>
        <p:spPr>
          <a:xfrm>
            <a:off x="8147867" y="2008905"/>
            <a:ext cx="655254" cy="1600438"/>
          </a:xfrm>
          <a:prstGeom prst="rect">
            <a:avLst/>
          </a:prstGeom>
          <a:solidFill>
            <a:srgbClr val="FF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endParaRPr lang="en-US" sz="1400" dirty="0"/>
          </a:p>
          <a:p>
            <a:pPr algn="ctr"/>
            <a:r>
              <a:rPr lang="en-US" sz="1400" dirty="0"/>
              <a:t>VME int</a:t>
            </a:r>
          </a:p>
          <a:p>
            <a:pPr algn="ctr"/>
            <a:endParaRPr lang="en-US" sz="1400" dirty="0"/>
          </a:p>
          <a:p>
            <a:pPr algn="ctr"/>
            <a:endParaRPr lang="en-US" sz="1400" dirty="0"/>
          </a:p>
        </p:txBody>
      </p:sp>
      <p:cxnSp>
        <p:nvCxnSpPr>
          <p:cNvPr id="137" name="Connettore 2 136"/>
          <p:cNvCxnSpPr/>
          <p:nvPr/>
        </p:nvCxnSpPr>
        <p:spPr>
          <a:xfrm flipV="1">
            <a:off x="8304851" y="3608449"/>
            <a:ext cx="0" cy="571687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Connettore 2 137"/>
          <p:cNvCxnSpPr/>
          <p:nvPr/>
        </p:nvCxnSpPr>
        <p:spPr>
          <a:xfrm flipH="1">
            <a:off x="7211321" y="3553707"/>
            <a:ext cx="936546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Freccia bidirezionale verticale 138"/>
          <p:cNvSpPr/>
          <p:nvPr/>
        </p:nvSpPr>
        <p:spPr>
          <a:xfrm rot="19332921">
            <a:off x="9055888" y="2987487"/>
            <a:ext cx="406415" cy="1132440"/>
          </a:xfrm>
          <a:prstGeom prst="upDownArrow">
            <a:avLst>
              <a:gd name="adj1" fmla="val 50418"/>
              <a:gd name="adj2" fmla="val 5376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0" name="CasellaDiTesto 139"/>
          <p:cNvSpPr txBox="1"/>
          <p:nvPr/>
        </p:nvSpPr>
        <p:spPr>
          <a:xfrm>
            <a:off x="10149108" y="4710219"/>
            <a:ext cx="595035" cy="307777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/>
              <a:t>TRMs</a:t>
            </a:r>
            <a:endParaRPr lang="it-IT" sz="1400" dirty="0"/>
          </a:p>
        </p:txBody>
      </p:sp>
      <p:cxnSp>
        <p:nvCxnSpPr>
          <p:cNvPr id="141" name="Connettore 4 140"/>
          <p:cNvCxnSpPr/>
          <p:nvPr/>
        </p:nvCxnSpPr>
        <p:spPr>
          <a:xfrm rot="10800000">
            <a:off x="5973679" y="1528302"/>
            <a:ext cx="2174189" cy="525802"/>
          </a:xfrm>
          <a:prstGeom prst="bentConnector3">
            <a:avLst>
              <a:gd name="adj1" fmla="val 40907"/>
            </a:avLst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2" name="Gruppo 141"/>
          <p:cNvGrpSpPr/>
          <p:nvPr/>
        </p:nvGrpSpPr>
        <p:grpSpPr>
          <a:xfrm>
            <a:off x="8407188" y="3339467"/>
            <a:ext cx="344388" cy="227155"/>
            <a:chOff x="6407962" y="1461506"/>
            <a:chExt cx="1336765" cy="696686"/>
          </a:xfrm>
        </p:grpSpPr>
        <p:sp>
          <p:nvSpPr>
            <p:cNvPr id="143" name="Rettangolo 142"/>
            <p:cNvSpPr/>
            <p:nvPr/>
          </p:nvSpPr>
          <p:spPr>
            <a:xfrm>
              <a:off x="640796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4" name="Rettangolo 143"/>
            <p:cNvSpPr/>
            <p:nvPr/>
          </p:nvSpPr>
          <p:spPr>
            <a:xfrm>
              <a:off x="657777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5" name="Rettangolo 144"/>
            <p:cNvSpPr/>
            <p:nvPr/>
          </p:nvSpPr>
          <p:spPr>
            <a:xfrm>
              <a:off x="6743242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6" name="Rettangolo 145"/>
            <p:cNvSpPr/>
            <p:nvPr/>
          </p:nvSpPr>
          <p:spPr>
            <a:xfrm>
              <a:off x="6913059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7" name="Rettangolo 146"/>
            <p:cNvSpPr/>
            <p:nvPr/>
          </p:nvSpPr>
          <p:spPr>
            <a:xfrm>
              <a:off x="7082876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8" name="Rettangolo 147"/>
            <p:cNvSpPr/>
            <p:nvPr/>
          </p:nvSpPr>
          <p:spPr>
            <a:xfrm>
              <a:off x="724398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9" name="Rettangolo 148"/>
            <p:cNvSpPr/>
            <p:nvPr/>
          </p:nvSpPr>
          <p:spPr>
            <a:xfrm>
              <a:off x="7409447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50" name="Rettangolo 149"/>
            <p:cNvSpPr/>
            <p:nvPr/>
          </p:nvSpPr>
          <p:spPr>
            <a:xfrm>
              <a:off x="7579264" y="1461506"/>
              <a:ext cx="165463" cy="696686"/>
            </a:xfrm>
            <a:prstGeom prst="rect">
              <a:avLst/>
            </a:prstGeom>
            <a:solidFill>
              <a:srgbClr val="FFFFCC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cxnSp>
        <p:nvCxnSpPr>
          <p:cNvPr id="151" name="Connettore 2 150"/>
          <p:cNvCxnSpPr/>
          <p:nvPr/>
        </p:nvCxnSpPr>
        <p:spPr>
          <a:xfrm flipH="1" flipV="1">
            <a:off x="8579943" y="3113059"/>
            <a:ext cx="0" cy="21600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2" name="Connettore 2 151"/>
          <p:cNvCxnSpPr/>
          <p:nvPr/>
        </p:nvCxnSpPr>
        <p:spPr>
          <a:xfrm flipV="1">
            <a:off x="8572816" y="3566622"/>
            <a:ext cx="0" cy="61351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3" name="Connettore 2 152"/>
          <p:cNvCxnSpPr/>
          <p:nvPr/>
        </p:nvCxnSpPr>
        <p:spPr>
          <a:xfrm flipH="1" flipV="1">
            <a:off x="5508785" y="1052027"/>
            <a:ext cx="0" cy="25200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CasellaDiTesto 153">
            <a:extLst>
              <a:ext uri="{FF2B5EF4-FFF2-40B4-BE49-F238E27FC236}">
                <a16:creationId xmlns:a16="http://schemas.microsoft.com/office/drawing/2014/main" id="{8817BD8D-21F1-44BF-9364-08C77C60ABEF}"/>
              </a:ext>
            </a:extLst>
          </p:cNvPr>
          <p:cNvSpPr txBox="1"/>
          <p:nvPr/>
        </p:nvSpPr>
        <p:spPr>
          <a:xfrm>
            <a:off x="6227804" y="242383"/>
            <a:ext cx="4364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DRM2 firmware blocks</a:t>
            </a:r>
          </a:p>
        </p:txBody>
      </p:sp>
    </p:spTree>
    <p:extLst>
      <p:ext uri="{BB962C8B-B14F-4D97-AF65-F5344CB8AC3E}">
        <p14:creationId xmlns:p14="http://schemas.microsoft.com/office/powerpoint/2010/main" val="5976645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16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DC30ECE-7DC8-44B2-9ECD-1010A6898B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7675" y="940143"/>
            <a:ext cx="8229600" cy="52578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8817BD8D-21F1-44BF-9364-08C77C60ABEF}"/>
              </a:ext>
            </a:extLst>
          </p:cNvPr>
          <p:cNvSpPr txBox="1"/>
          <p:nvPr/>
        </p:nvSpPr>
        <p:spPr>
          <a:xfrm>
            <a:off x="1237232" y="267097"/>
            <a:ext cx="1008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DRM2 now</a:t>
            </a:r>
          </a:p>
        </p:txBody>
      </p:sp>
    </p:spTree>
    <p:extLst>
      <p:ext uri="{BB962C8B-B14F-4D97-AF65-F5344CB8AC3E}">
        <p14:creationId xmlns:p14="http://schemas.microsoft.com/office/powerpoint/2010/main" val="312132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17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98" t="4860" r="1136" b="23379"/>
          <a:stretch/>
        </p:blipFill>
        <p:spPr>
          <a:xfrm>
            <a:off x="4440000" y="3645000"/>
            <a:ext cx="3496535" cy="1562199"/>
          </a:xfrm>
          <a:prstGeom prst="rect">
            <a:avLst/>
          </a:prstGeom>
        </p:spPr>
      </p:pic>
      <p:pic>
        <p:nvPicPr>
          <p:cNvPr id="5" name="Picture 4" descr="DRM_APA75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2733" r="3214" b="5016"/>
          <a:stretch/>
        </p:blipFill>
        <p:spPr bwMode="auto">
          <a:xfrm>
            <a:off x="408000" y="548999"/>
            <a:ext cx="2880000" cy="576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ccia a destra 5"/>
          <p:cNvSpPr/>
          <p:nvPr/>
        </p:nvSpPr>
        <p:spPr>
          <a:xfrm>
            <a:off x="3504000" y="4149000"/>
            <a:ext cx="824753" cy="2958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9994784" y="197237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DRM2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1272000" y="189000"/>
            <a:ext cx="76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DRM1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191721" y="5301000"/>
            <a:ext cx="1664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GBTx test board</a:t>
            </a:r>
            <a:endParaRPr lang="it-IT" dirty="0"/>
          </a:p>
        </p:txBody>
      </p:sp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DB3EA83B-0990-4094-94CE-A691C6D3A373}"/>
              </a:ext>
            </a:extLst>
          </p:cNvPr>
          <p:cNvSpPr/>
          <p:nvPr/>
        </p:nvSpPr>
        <p:spPr>
          <a:xfrm>
            <a:off x="7968000" y="4149000"/>
            <a:ext cx="824753" cy="295836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37C39559-355E-4EA6-A480-9879667DD868}"/>
              </a:ext>
            </a:extLst>
          </p:cNvPr>
          <p:cNvSpPr/>
          <p:nvPr/>
        </p:nvSpPr>
        <p:spPr>
          <a:xfrm>
            <a:off x="3504000" y="1629000"/>
            <a:ext cx="5292000" cy="288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" name="Immagine 11" descr="Immagine che contiene elettronico, circuito&#10;&#10;Descrizione generata con affidabilità molto elevata">
            <a:extLst>
              <a:ext uri="{FF2B5EF4-FFF2-40B4-BE49-F238E27FC236}">
                <a16:creationId xmlns:a16="http://schemas.microsoft.com/office/drawing/2014/main" id="{97EDC6B1-A305-4422-91FE-108BFE318A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36000" y="2061000"/>
            <a:ext cx="5760000" cy="2736000"/>
          </a:xfrm>
          <a:prstGeom prst="rect">
            <a:avLst/>
          </a:prstGeom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id="{130245F3-6603-4916-8E14-1D7E8CF7B403}"/>
              </a:ext>
            </a:extLst>
          </p:cNvPr>
          <p:cNvSpPr/>
          <p:nvPr/>
        </p:nvSpPr>
        <p:spPr>
          <a:xfrm>
            <a:off x="3846827" y="531119"/>
            <a:ext cx="44983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28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DRM1 to DRM2 </a:t>
            </a:r>
            <a:r>
              <a:rPr lang="it-IT" sz="2800" b="1" dirty="0" err="1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migration</a:t>
            </a:r>
            <a:endParaRPr lang="en-GB" sz="2800" b="1" dirty="0">
              <a:solidFill>
                <a:srgbClr val="3333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675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18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172231" y="934856"/>
            <a:ext cx="83284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Before designing the DRM2 we developed a prototype device with limited features (no VME) which allowed us to extensively test GBTx and Igloo2 features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2" t="22871" r="3446" b="16894"/>
          <a:stretch/>
        </p:blipFill>
        <p:spPr>
          <a:xfrm>
            <a:off x="2041921" y="3287463"/>
            <a:ext cx="5973901" cy="2767914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753386" y="4443216"/>
            <a:ext cx="836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IGLOO2</a:t>
            </a:r>
            <a:endParaRPr lang="it-IT" sz="1600" b="1" dirty="0">
              <a:solidFill>
                <a:srgbClr val="FF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775153" y="4073884"/>
            <a:ext cx="668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GBTx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3687483" y="3012200"/>
            <a:ext cx="670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VTRx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039296" y="5197664"/>
            <a:ext cx="873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SSRAM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134961" y="4613404"/>
            <a:ext cx="13596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A1500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(Linux ARM)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330" y="1679067"/>
            <a:ext cx="2968309" cy="1238371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5496401" y="1863236"/>
            <a:ext cx="1434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BER &lt;= 10</a:t>
            </a:r>
            <a:r>
              <a:rPr lang="en-US" b="1" baseline="30000" dirty="0"/>
              <a:t>-14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(80m long optical fiber)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7922398" y="3995536"/>
            <a:ext cx="2537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total jitter on the GBTx received clock is ~ 50 ps</a:t>
            </a:r>
          </a:p>
        </p:txBody>
      </p:sp>
      <p:pic>
        <p:nvPicPr>
          <p:cNvPr id="14" name="Immagin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4205" y="1856450"/>
            <a:ext cx="3180653" cy="2161344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2612463" y="234462"/>
            <a:ext cx="74174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step towards DRM2: GBTx test board</a:t>
            </a:r>
            <a:endParaRPr lang="it-IT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999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55396962-3096-4346-935C-1328EC90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8B314BB-3598-453D-8DD0-1E86F1E6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19</a:t>
            </a:fld>
            <a:endParaRPr lang="it-IT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124AD81-BF11-46F5-875C-0F35746AEFDA}"/>
              </a:ext>
            </a:extLst>
          </p:cNvPr>
          <p:cNvSpPr/>
          <p:nvPr/>
        </p:nvSpPr>
        <p:spPr>
          <a:xfrm>
            <a:off x="158292" y="1109062"/>
            <a:ext cx="1835332" cy="2124894"/>
          </a:xfrm>
          <a:prstGeom prst="rec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chemeClr val="tx1"/>
                </a:solidFill>
              </a:rPr>
              <a:t>Main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regulators</a:t>
            </a:r>
            <a:r>
              <a:rPr lang="it-IT" dirty="0">
                <a:solidFill>
                  <a:schemeClr val="tx1"/>
                </a:solidFill>
              </a:rPr>
              <a:t>,</a:t>
            </a:r>
          </a:p>
          <a:p>
            <a:pPr algn="ctr"/>
            <a:r>
              <a:rPr lang="it-IT" dirty="0" err="1">
                <a:solidFill>
                  <a:schemeClr val="tx1"/>
                </a:solidFill>
              </a:rPr>
              <a:t>switching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380DFC69-55B2-4D48-A3FF-E11E7E368DA1}"/>
              </a:ext>
            </a:extLst>
          </p:cNvPr>
          <p:cNvSpPr/>
          <p:nvPr/>
        </p:nvSpPr>
        <p:spPr>
          <a:xfrm>
            <a:off x="2873188" y="1109063"/>
            <a:ext cx="1301931" cy="644435"/>
          </a:xfrm>
          <a:prstGeom prst="rec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LDO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GBTX-VTRX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BE764EE5-9AA7-4C11-91EE-C2C384A758AD}"/>
              </a:ext>
            </a:extLst>
          </p:cNvPr>
          <p:cNvSpPr/>
          <p:nvPr/>
        </p:nvSpPr>
        <p:spPr>
          <a:xfrm>
            <a:off x="2873188" y="1849292"/>
            <a:ext cx="1301931" cy="925549"/>
          </a:xfrm>
          <a:prstGeom prst="rect">
            <a:avLst/>
          </a:prstGeom>
          <a:solidFill>
            <a:srgbClr val="FF93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LDO 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Hardware</a:t>
            </a:r>
          </a:p>
        </p:txBody>
      </p:sp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CF301C84-9285-485B-B318-591B4DDDCEAF}"/>
              </a:ext>
            </a:extLst>
          </p:cNvPr>
          <p:cNvSpPr/>
          <p:nvPr/>
        </p:nvSpPr>
        <p:spPr>
          <a:xfrm>
            <a:off x="1993421" y="1382386"/>
            <a:ext cx="879565" cy="110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3V3GBTX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EFAC8973-C900-4986-A7BB-35109077ACE1}"/>
              </a:ext>
            </a:extLst>
          </p:cNvPr>
          <p:cNvSpPr/>
          <p:nvPr/>
        </p:nvSpPr>
        <p:spPr>
          <a:xfrm>
            <a:off x="1993421" y="2234438"/>
            <a:ext cx="879565" cy="110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3V3HW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1" name="Freccia a destra 10">
            <a:extLst>
              <a:ext uri="{FF2B5EF4-FFF2-40B4-BE49-F238E27FC236}">
                <a16:creationId xmlns:a16="http://schemas.microsoft.com/office/drawing/2014/main" id="{40ADF205-AFCB-49DE-92C4-D08BF00E1653}"/>
              </a:ext>
            </a:extLst>
          </p:cNvPr>
          <p:cNvSpPr/>
          <p:nvPr/>
        </p:nvSpPr>
        <p:spPr>
          <a:xfrm>
            <a:off x="1997720" y="2963311"/>
            <a:ext cx="3056558" cy="1089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1V2 FPGA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318EC63-810E-4B67-B06B-81CF3E9FD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5793" y="1758888"/>
            <a:ext cx="2143125" cy="2143125"/>
          </a:xfrm>
          <a:prstGeom prst="rect">
            <a:avLst/>
          </a:prstGeom>
        </p:spPr>
      </p:pic>
      <p:sp>
        <p:nvSpPr>
          <p:cNvPr id="14" name="Freccia a destra 13">
            <a:extLst>
              <a:ext uri="{FF2B5EF4-FFF2-40B4-BE49-F238E27FC236}">
                <a16:creationId xmlns:a16="http://schemas.microsoft.com/office/drawing/2014/main" id="{0802ACFF-FCE2-486B-B230-7AD3ACE4D813}"/>
              </a:ext>
            </a:extLst>
          </p:cNvPr>
          <p:cNvSpPr/>
          <p:nvPr/>
        </p:nvSpPr>
        <p:spPr>
          <a:xfrm>
            <a:off x="4174713" y="1941753"/>
            <a:ext cx="879565" cy="110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P2V5GE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9C1F8EA1-97FD-4441-8ACA-21E562D8130E}"/>
              </a:ext>
            </a:extLst>
          </p:cNvPr>
          <p:cNvSpPr/>
          <p:nvPr/>
        </p:nvSpPr>
        <p:spPr>
          <a:xfrm>
            <a:off x="4185673" y="2145023"/>
            <a:ext cx="879565" cy="110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P2V5FS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72FEB497-D288-4FB9-83AA-DD829AFD8235}"/>
              </a:ext>
            </a:extLst>
          </p:cNvPr>
          <p:cNvSpPr/>
          <p:nvPr/>
        </p:nvSpPr>
        <p:spPr>
          <a:xfrm>
            <a:off x="4185673" y="2348293"/>
            <a:ext cx="879565" cy="110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P1V2FS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7" name="Freccia a destra 16">
            <a:extLst>
              <a:ext uri="{FF2B5EF4-FFF2-40B4-BE49-F238E27FC236}">
                <a16:creationId xmlns:a16="http://schemas.microsoft.com/office/drawing/2014/main" id="{3E9B434C-D03F-418F-9713-7F876D24D394}"/>
              </a:ext>
            </a:extLst>
          </p:cNvPr>
          <p:cNvSpPr/>
          <p:nvPr/>
        </p:nvSpPr>
        <p:spPr>
          <a:xfrm>
            <a:off x="4178299" y="2553239"/>
            <a:ext cx="879565" cy="1108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P1V5FP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18" name="Fumetto: rettangolo 17">
            <a:extLst>
              <a:ext uri="{FF2B5EF4-FFF2-40B4-BE49-F238E27FC236}">
                <a16:creationId xmlns:a16="http://schemas.microsoft.com/office/drawing/2014/main" id="{73B258DD-5486-4329-9498-CEFF2263E324}"/>
              </a:ext>
            </a:extLst>
          </p:cNvPr>
          <p:cNvSpPr/>
          <p:nvPr/>
        </p:nvSpPr>
        <p:spPr>
          <a:xfrm>
            <a:off x="158292" y="278169"/>
            <a:ext cx="2525485" cy="607159"/>
          </a:xfrm>
          <a:prstGeom prst="wedgeRectCallout">
            <a:avLst>
              <a:gd name="adj1" fmla="val -32734"/>
              <a:gd name="adj2" fmla="val 83714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FPGA: 3V3 power supply</a:t>
            </a:r>
          </a:p>
          <a:p>
            <a:r>
              <a:rPr lang="en-US" sz="1100" dirty="0">
                <a:solidFill>
                  <a:schemeClr val="tx1"/>
                </a:solidFill>
              </a:rPr>
              <a:t>P1V2FD: FPGA CORE power supply, 1V2</a:t>
            </a:r>
          </a:p>
          <a:p>
            <a:r>
              <a:rPr lang="en-US" sz="1100" dirty="0">
                <a:solidFill>
                  <a:schemeClr val="tx1"/>
                </a:solidFill>
              </a:rPr>
              <a:t>P3V3HW: Other FPGA power supply</a:t>
            </a:r>
            <a:endParaRPr lang="it-IT" sz="2400" dirty="0"/>
          </a:p>
        </p:txBody>
      </p:sp>
      <p:sp>
        <p:nvSpPr>
          <p:cNvPr id="19" name="Fumetto: rettangolo 18">
            <a:extLst>
              <a:ext uri="{FF2B5EF4-FFF2-40B4-BE49-F238E27FC236}">
                <a16:creationId xmlns:a16="http://schemas.microsoft.com/office/drawing/2014/main" id="{C29BBE01-88D1-4605-A023-1937630F0579}"/>
              </a:ext>
            </a:extLst>
          </p:cNvPr>
          <p:cNvSpPr/>
          <p:nvPr/>
        </p:nvSpPr>
        <p:spPr>
          <a:xfrm>
            <a:off x="158292" y="3365216"/>
            <a:ext cx="2333896" cy="710885"/>
          </a:xfrm>
          <a:prstGeom prst="wedgeRectCallout">
            <a:avLst>
              <a:gd name="adj1" fmla="val 65918"/>
              <a:gd name="adj2" fmla="val -1297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100" dirty="0">
                <a:solidFill>
                  <a:schemeClr val="tx1"/>
                </a:solidFill>
              </a:rPr>
              <a:t>P2V5GE: ELINK blocks power supply</a:t>
            </a:r>
          </a:p>
          <a:p>
            <a:r>
              <a:rPr lang="en-US" sz="1100" dirty="0">
                <a:solidFill>
                  <a:schemeClr val="tx1"/>
                </a:solidFill>
              </a:rPr>
              <a:t>P2V5FS(C): PLL power supply</a:t>
            </a:r>
          </a:p>
          <a:p>
            <a:r>
              <a:rPr lang="en-US" sz="1100" dirty="0">
                <a:solidFill>
                  <a:schemeClr val="tx1"/>
                </a:solidFill>
              </a:rPr>
              <a:t>P1V2FS: SERDES core power supply</a:t>
            </a:r>
          </a:p>
          <a:p>
            <a:r>
              <a:rPr lang="en-US" sz="1100" dirty="0">
                <a:solidFill>
                  <a:schemeClr val="tx1"/>
                </a:solidFill>
              </a:rPr>
              <a:t>P1V5FP: FPGA bank 2, GBTX controls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9383FC9E-2C07-46C3-BEB4-8B15AB32B479}"/>
              </a:ext>
            </a:extLst>
          </p:cNvPr>
          <p:cNvSpPr/>
          <p:nvPr/>
        </p:nvSpPr>
        <p:spPr>
          <a:xfrm>
            <a:off x="5052507" y="4284752"/>
            <a:ext cx="507139" cy="12030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SFP</a:t>
            </a:r>
          </a:p>
          <a:p>
            <a:pPr algn="ctr"/>
            <a:r>
              <a:rPr lang="it-IT" sz="700" dirty="0">
                <a:solidFill>
                  <a:schemeClr val="tx1"/>
                </a:solidFill>
              </a:rPr>
              <a:t>CONET2</a:t>
            </a:r>
          </a:p>
        </p:txBody>
      </p:sp>
      <p:graphicFrame>
        <p:nvGraphicFramePr>
          <p:cNvPr id="21" name="Oggetto 20">
            <a:extLst>
              <a:ext uri="{FF2B5EF4-FFF2-40B4-BE49-F238E27FC236}">
                <a16:creationId xmlns:a16="http://schemas.microsoft.com/office/drawing/2014/main" id="{89DF6BD4-AC01-4CEA-8684-DA7CFBB7B4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559041"/>
              </p:ext>
            </p:extLst>
          </p:nvPr>
        </p:nvGraphicFramePr>
        <p:xfrm>
          <a:off x="5640959" y="4181338"/>
          <a:ext cx="1021741" cy="1097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4" r:id="rId4" imgW="1371240" imgH="1472760" progId="">
                  <p:embed/>
                </p:oleObj>
              </mc:Choice>
              <mc:Fallback>
                <p:oleObj r:id="rId4" imgW="1371240" imgH="1472760" progId="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47DA429C-D9DE-4D93-85DC-92EBB81E0E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40959" y="4181338"/>
                        <a:ext cx="1021741" cy="10974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Freccia bidirezionale verticale 21">
            <a:extLst>
              <a:ext uri="{FF2B5EF4-FFF2-40B4-BE49-F238E27FC236}">
                <a16:creationId xmlns:a16="http://schemas.microsoft.com/office/drawing/2014/main" id="{0C00080A-147F-41D6-B49D-ABC27535105A}"/>
              </a:ext>
            </a:extLst>
          </p:cNvPr>
          <p:cNvSpPr/>
          <p:nvPr/>
        </p:nvSpPr>
        <p:spPr>
          <a:xfrm>
            <a:off x="5261511" y="3900217"/>
            <a:ext cx="99486" cy="3845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bidirezionale verticale 22">
            <a:extLst>
              <a:ext uri="{FF2B5EF4-FFF2-40B4-BE49-F238E27FC236}">
                <a16:creationId xmlns:a16="http://schemas.microsoft.com/office/drawing/2014/main" id="{FD6BBDEC-50E1-4B38-A400-34B7D4EA7EF2}"/>
              </a:ext>
            </a:extLst>
          </p:cNvPr>
          <p:cNvSpPr/>
          <p:nvPr/>
        </p:nvSpPr>
        <p:spPr>
          <a:xfrm>
            <a:off x="6102158" y="3902290"/>
            <a:ext cx="99486" cy="38453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0FD5D50-528A-45D1-898D-894DB37994F6}"/>
              </a:ext>
            </a:extLst>
          </p:cNvPr>
          <p:cNvSpPr txBox="1"/>
          <p:nvPr/>
        </p:nvSpPr>
        <p:spPr>
          <a:xfrm>
            <a:off x="5871111" y="5198601"/>
            <a:ext cx="714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cs typeface="Times New Roman" panose="02020603050405020304" pitchFamily="18" charset="0"/>
              </a:rPr>
              <a:t>I2C</a:t>
            </a:r>
          </a:p>
        </p:txBody>
      </p:sp>
      <p:sp>
        <p:nvSpPr>
          <p:cNvPr id="25" name="Freccia bidirezionale verticale 24">
            <a:extLst>
              <a:ext uri="{FF2B5EF4-FFF2-40B4-BE49-F238E27FC236}">
                <a16:creationId xmlns:a16="http://schemas.microsoft.com/office/drawing/2014/main" id="{49D2DBEF-C89E-4D05-8989-62F77C9BBC51}"/>
              </a:ext>
            </a:extLst>
          </p:cNvPr>
          <p:cNvSpPr/>
          <p:nvPr/>
        </p:nvSpPr>
        <p:spPr>
          <a:xfrm>
            <a:off x="6927027" y="3907074"/>
            <a:ext cx="99483" cy="1789703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C7D0948D-1762-465B-AEB2-B42BC65CDCE0}"/>
              </a:ext>
            </a:extLst>
          </p:cNvPr>
          <p:cNvSpPr/>
          <p:nvPr/>
        </p:nvSpPr>
        <p:spPr>
          <a:xfrm>
            <a:off x="6271374" y="5717490"/>
            <a:ext cx="1410788" cy="6676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SCA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(</a:t>
            </a:r>
            <a:r>
              <a:rPr lang="it-IT" dirty="0" err="1">
                <a:solidFill>
                  <a:schemeClr val="tx1"/>
                </a:solidFill>
              </a:rPr>
              <a:t>piggyback</a:t>
            </a:r>
            <a:r>
              <a:rPr lang="it-IT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55ECE70-7DBF-4FEC-AEC1-5CA4A008CEFF}"/>
              </a:ext>
            </a:extLst>
          </p:cNvPr>
          <p:cNvSpPr/>
          <p:nvPr/>
        </p:nvSpPr>
        <p:spPr>
          <a:xfrm>
            <a:off x="8275452" y="1109062"/>
            <a:ext cx="2198384" cy="2791155"/>
          </a:xfrm>
          <a:prstGeom prst="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GBTX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VTRX</a:t>
            </a:r>
          </a:p>
        </p:txBody>
      </p:sp>
      <p:sp>
        <p:nvSpPr>
          <p:cNvPr id="28" name="Freccia a destra 27">
            <a:extLst>
              <a:ext uri="{FF2B5EF4-FFF2-40B4-BE49-F238E27FC236}">
                <a16:creationId xmlns:a16="http://schemas.microsoft.com/office/drawing/2014/main" id="{1C37C784-2B97-4099-880F-1ED524D6CFCC}"/>
              </a:ext>
            </a:extLst>
          </p:cNvPr>
          <p:cNvSpPr/>
          <p:nvPr/>
        </p:nvSpPr>
        <p:spPr>
          <a:xfrm>
            <a:off x="4170101" y="1307821"/>
            <a:ext cx="4078456" cy="3067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GBTX VTRX power supply (5+1)</a:t>
            </a:r>
          </a:p>
          <a:p>
            <a:pPr algn="ctr"/>
            <a:endParaRPr lang="it-IT" sz="1200" dirty="0">
              <a:solidFill>
                <a:schemeClr val="tx1"/>
              </a:solidFill>
            </a:endParaRPr>
          </a:p>
          <a:p>
            <a:pPr algn="ctr"/>
            <a:endParaRPr lang="it-IT" sz="1200" dirty="0">
              <a:solidFill>
                <a:schemeClr val="tx1"/>
              </a:solidFill>
            </a:endParaRPr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E91D9B53-5CFD-4212-870A-871F5DB98DAA}"/>
              </a:ext>
            </a:extLst>
          </p:cNvPr>
          <p:cNvSpPr/>
          <p:nvPr/>
        </p:nvSpPr>
        <p:spPr>
          <a:xfrm>
            <a:off x="7218919" y="1899739"/>
            <a:ext cx="1044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DIN</a:t>
            </a:r>
          </a:p>
        </p:txBody>
      </p:sp>
      <p:sp>
        <p:nvSpPr>
          <p:cNvPr id="31" name="Freccia a sinistra 30">
            <a:extLst>
              <a:ext uri="{FF2B5EF4-FFF2-40B4-BE49-F238E27FC236}">
                <a16:creationId xmlns:a16="http://schemas.microsoft.com/office/drawing/2014/main" id="{C6B4AD6D-EB95-4CBA-B26D-AB9DF1D8A4C3}"/>
              </a:ext>
            </a:extLst>
          </p:cNvPr>
          <p:cNvSpPr/>
          <p:nvPr/>
        </p:nvSpPr>
        <p:spPr>
          <a:xfrm>
            <a:off x="7218918" y="2333425"/>
            <a:ext cx="1044000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DOUT</a:t>
            </a:r>
          </a:p>
        </p:txBody>
      </p:sp>
      <p:sp>
        <p:nvSpPr>
          <p:cNvPr id="32" name="Freccia a destra 31">
            <a:extLst>
              <a:ext uri="{FF2B5EF4-FFF2-40B4-BE49-F238E27FC236}">
                <a16:creationId xmlns:a16="http://schemas.microsoft.com/office/drawing/2014/main" id="{9398705F-5A43-4D6B-B56F-6C36EDB3F520}"/>
              </a:ext>
            </a:extLst>
          </p:cNvPr>
          <p:cNvSpPr/>
          <p:nvPr/>
        </p:nvSpPr>
        <p:spPr>
          <a:xfrm>
            <a:off x="7209807" y="3187728"/>
            <a:ext cx="104400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 err="1">
                <a:solidFill>
                  <a:schemeClr val="tx1"/>
                </a:solidFill>
              </a:rPr>
              <a:t>Controls</a:t>
            </a:r>
            <a:endParaRPr lang="it-IT" sz="1200" dirty="0">
              <a:solidFill>
                <a:schemeClr val="tx1"/>
              </a:solidFill>
            </a:endParaRPr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FB4B380E-EC19-4D09-8D53-BEE25592CE18}"/>
              </a:ext>
            </a:extLst>
          </p:cNvPr>
          <p:cNvGrpSpPr/>
          <p:nvPr/>
        </p:nvGrpSpPr>
        <p:grpSpPr>
          <a:xfrm>
            <a:off x="10473836" y="1999909"/>
            <a:ext cx="1023150" cy="574117"/>
            <a:chOff x="10473836" y="1999909"/>
            <a:chExt cx="1023150" cy="574117"/>
          </a:xfrm>
        </p:grpSpPr>
        <p:sp>
          <p:nvSpPr>
            <p:cNvPr id="33" name="Cerchio vuoto 32">
              <a:extLst>
                <a:ext uri="{FF2B5EF4-FFF2-40B4-BE49-F238E27FC236}">
                  <a16:creationId xmlns:a16="http://schemas.microsoft.com/office/drawing/2014/main" id="{7AAE5434-B8A9-4D2E-91C0-7E4A5276BC9B}"/>
                </a:ext>
              </a:extLst>
            </p:cNvPr>
            <p:cNvSpPr/>
            <p:nvPr/>
          </p:nvSpPr>
          <p:spPr>
            <a:xfrm>
              <a:off x="10706897" y="1999909"/>
              <a:ext cx="540000" cy="540000"/>
            </a:xfrm>
            <a:prstGeom prst="donut">
              <a:avLst>
                <a:gd name="adj" fmla="val 16699"/>
              </a:avLst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34" name="Freccia a sinistra 33">
              <a:extLst>
                <a:ext uri="{FF2B5EF4-FFF2-40B4-BE49-F238E27FC236}">
                  <a16:creationId xmlns:a16="http://schemas.microsoft.com/office/drawing/2014/main" id="{F767A346-B4AE-49A3-9DA1-42DD85294219}"/>
                </a:ext>
              </a:extLst>
            </p:cNvPr>
            <p:cNvSpPr/>
            <p:nvPr/>
          </p:nvSpPr>
          <p:spPr>
            <a:xfrm>
              <a:off x="10473836" y="2422697"/>
              <a:ext cx="540000" cy="149933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Freccia a sinistra 34">
              <a:extLst>
                <a:ext uri="{FF2B5EF4-FFF2-40B4-BE49-F238E27FC236}">
                  <a16:creationId xmlns:a16="http://schemas.microsoft.com/office/drawing/2014/main" id="{F47A65C6-F712-46F5-852E-69023CBC0DB2}"/>
                </a:ext>
              </a:extLst>
            </p:cNvPr>
            <p:cNvSpPr/>
            <p:nvPr/>
          </p:nvSpPr>
          <p:spPr>
            <a:xfrm rot="10800000">
              <a:off x="10956986" y="2424093"/>
              <a:ext cx="540000" cy="149933"/>
            </a:xfrm>
            <a:prstGeom prst="left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38" name="Rettangolo 37">
            <a:extLst>
              <a:ext uri="{FF2B5EF4-FFF2-40B4-BE49-F238E27FC236}">
                <a16:creationId xmlns:a16="http://schemas.microsoft.com/office/drawing/2014/main" id="{2BD8AE50-95B1-4E55-B3B5-F34C0588F565}"/>
              </a:ext>
            </a:extLst>
          </p:cNvPr>
          <p:cNvSpPr/>
          <p:nvPr/>
        </p:nvSpPr>
        <p:spPr>
          <a:xfrm>
            <a:off x="3443783" y="4282062"/>
            <a:ext cx="1076567" cy="1203018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bg1"/>
                </a:solidFill>
              </a:rPr>
              <a:t>A1500</a:t>
            </a:r>
            <a:endParaRPr lang="it-IT" sz="700" dirty="0">
              <a:solidFill>
                <a:schemeClr val="bg1"/>
              </a:solidFill>
            </a:endParaRPr>
          </a:p>
        </p:txBody>
      </p:sp>
      <p:sp>
        <p:nvSpPr>
          <p:cNvPr id="39" name="Freccia angolare bidirezionale 38">
            <a:extLst>
              <a:ext uri="{FF2B5EF4-FFF2-40B4-BE49-F238E27FC236}">
                <a16:creationId xmlns:a16="http://schemas.microsoft.com/office/drawing/2014/main" id="{ADE8A0CA-F85C-4BA7-B1D1-7A40D68986D8}"/>
              </a:ext>
            </a:extLst>
          </p:cNvPr>
          <p:cNvSpPr/>
          <p:nvPr/>
        </p:nvSpPr>
        <p:spPr>
          <a:xfrm rot="10800000">
            <a:off x="3734603" y="3275518"/>
            <a:ext cx="1317904" cy="1004898"/>
          </a:xfrm>
          <a:prstGeom prst="lef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0" name="Immagine 39">
            <a:extLst>
              <a:ext uri="{FF2B5EF4-FFF2-40B4-BE49-F238E27FC236}">
                <a16:creationId xmlns:a16="http://schemas.microsoft.com/office/drawing/2014/main" id="{2FCEB9AB-E9FE-44F1-9791-90FBA17090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8119" y="1210123"/>
            <a:ext cx="1698552" cy="954243"/>
          </a:xfrm>
          <a:prstGeom prst="rect">
            <a:avLst/>
          </a:prstGeom>
        </p:spPr>
      </p:pic>
      <p:graphicFrame>
        <p:nvGraphicFramePr>
          <p:cNvPr id="41" name="Oggetto 40">
            <a:extLst>
              <a:ext uri="{FF2B5EF4-FFF2-40B4-BE49-F238E27FC236}">
                <a16:creationId xmlns:a16="http://schemas.microsoft.com/office/drawing/2014/main" id="{193FD82C-DD22-49CE-86B6-82A141D01C8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7969903"/>
              </p:ext>
            </p:extLst>
          </p:nvPr>
        </p:nvGraphicFramePr>
        <p:xfrm>
          <a:off x="8612812" y="2269909"/>
          <a:ext cx="1567811" cy="144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5" r:id="rId7" imgW="2336400" imgH="2145960" progId="">
                  <p:embed/>
                </p:oleObj>
              </mc:Choice>
              <mc:Fallback>
                <p:oleObj r:id="rId7" imgW="2336400" imgH="2145960" progId="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14074397-B785-401C-841E-B13F2BA396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612812" y="2269909"/>
                        <a:ext cx="1567811" cy="144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2ADF63A3-3D30-41C9-95BC-82412D9E543C}"/>
              </a:ext>
            </a:extLst>
          </p:cNvPr>
          <p:cNvSpPr txBox="1"/>
          <p:nvPr/>
        </p:nvSpPr>
        <p:spPr>
          <a:xfrm>
            <a:off x="8722659" y="3904219"/>
            <a:ext cx="1344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cs typeface="Times New Roman" panose="02020603050405020304" pitchFamily="18" charset="0"/>
              </a:rPr>
              <a:t>GBTX</a:t>
            </a:r>
          </a:p>
          <a:p>
            <a:pPr algn="ctr"/>
            <a:r>
              <a:rPr lang="it-IT" dirty="0">
                <a:cs typeface="Times New Roman" panose="02020603050405020304" pitchFamily="18" charset="0"/>
              </a:rPr>
              <a:t>VTRX</a:t>
            </a: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B6DE00D3-4F1B-43FD-A899-AEF4907D1F46}"/>
              </a:ext>
            </a:extLst>
          </p:cNvPr>
          <p:cNvSpPr txBox="1"/>
          <p:nvPr/>
        </p:nvSpPr>
        <p:spPr>
          <a:xfrm>
            <a:off x="10539448" y="2599274"/>
            <a:ext cx="954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cs typeface="Times New Roman" panose="02020603050405020304" pitchFamily="18" charset="0"/>
              </a:rPr>
              <a:t>4,5Gbps</a:t>
            </a:r>
          </a:p>
          <a:p>
            <a:pPr algn="ctr"/>
            <a:r>
              <a:rPr lang="it-IT" dirty="0" err="1">
                <a:cs typeface="Times New Roman" panose="02020603050405020304" pitchFamily="18" charset="0"/>
              </a:rPr>
              <a:t>optic</a:t>
            </a:r>
            <a:endParaRPr lang="it-IT" dirty="0">
              <a:cs typeface="Times New Roman" panose="02020603050405020304" pitchFamily="18" charset="0"/>
            </a:endParaRPr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ACA49816-BD7E-4B57-9B8E-3A08433DE3A9}"/>
              </a:ext>
            </a:extLst>
          </p:cNvPr>
          <p:cNvSpPr/>
          <p:nvPr/>
        </p:nvSpPr>
        <p:spPr>
          <a:xfrm>
            <a:off x="3337071" y="26685"/>
            <a:ext cx="55178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GBTx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test board block diagram</a:t>
            </a:r>
            <a:endParaRPr lang="it-IT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687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2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424983" y="340439"/>
            <a:ext cx="14221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it-IT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330036" y="1257301"/>
            <a:ext cx="4589718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Quick overview of ALICE TOF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DRM1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GBTx test board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DRM2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How we use the GBTx in our readout board: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power supply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configuration signals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E-fuse bank + registers configuration: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JTAG 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I2C port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IC field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e-Links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clock manager (register 281)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clock reference (XOSC vs xPLL)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phase shifter</a:t>
            </a:r>
          </a:p>
        </p:txBody>
      </p:sp>
    </p:spTree>
    <p:extLst>
      <p:ext uri="{BB962C8B-B14F-4D97-AF65-F5344CB8AC3E}">
        <p14:creationId xmlns:p14="http://schemas.microsoft.com/office/powerpoint/2010/main" val="6379480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20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575957" y="222966"/>
            <a:ext cx="27041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Documentazione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DCF2AEB1-E2FD-42A1-99C8-B61A8D26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942975"/>
            <a:ext cx="91535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962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FA2FDE8-5A89-499A-9EB3-068ADE74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F6E7FF9-4B01-45EF-A682-444E61A64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21</a:t>
            </a:fld>
            <a:endParaRPr lang="it-IT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64F62D29-578F-4502-99FF-91E8B58E734A}"/>
              </a:ext>
            </a:extLst>
          </p:cNvPr>
          <p:cNvSpPr txBox="1">
            <a:spLocks/>
          </p:cNvSpPr>
          <p:nvPr/>
        </p:nvSpPr>
        <p:spPr>
          <a:xfrm>
            <a:off x="6888000" y="838560"/>
            <a:ext cx="4824000" cy="5627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it-IT" sz="2600" dirty="0"/>
              <a:t>GBTX in ALICE DRM2:</a:t>
            </a:r>
            <a:endParaRPr lang="en-GB" sz="2600" dirty="0"/>
          </a:p>
          <a:p>
            <a:pPr marL="514350" indent="-514350">
              <a:buFont typeface="+mj-lt"/>
              <a:buAutoNum type="alphaLcPeriod"/>
            </a:pPr>
            <a:r>
              <a:rPr lang="it-IT" sz="2600" dirty="0"/>
              <a:t>Ricetrasmettitore bidirezionale</a:t>
            </a:r>
          </a:p>
          <a:p>
            <a:pPr marL="514350" indent="-514350">
              <a:buFont typeface="+mj-lt"/>
              <a:buAutoNum type="alphaLcPeriod"/>
            </a:pPr>
            <a:r>
              <a:rPr lang="it-IT" sz="2600" dirty="0"/>
              <a:t>Interfacciamento diretto FPGA-</a:t>
            </a:r>
            <a:r>
              <a:rPr lang="it-IT" sz="2600" dirty="0" err="1"/>
              <a:t>ePort</a:t>
            </a:r>
            <a:r>
              <a:rPr lang="it-IT" sz="2600" dirty="0"/>
              <a:t>.</a:t>
            </a:r>
            <a:endParaRPr lang="en-GB" sz="2600" dirty="0"/>
          </a:p>
          <a:p>
            <a:pPr marL="514350" indent="-514350">
              <a:buFont typeface="+mj-lt"/>
              <a:buAutoNum type="alphaLcPeriod"/>
            </a:pPr>
            <a:r>
              <a:rPr lang="it-IT" sz="2600" dirty="0"/>
              <a:t>Due uscite di clock usate.</a:t>
            </a:r>
            <a:endParaRPr lang="en-GB" sz="2600" dirty="0"/>
          </a:p>
          <a:p>
            <a:pPr marL="514350" indent="-514350">
              <a:buFont typeface="+mj-lt"/>
              <a:buAutoNum type="alphaLcPeriod"/>
            </a:pPr>
            <a:r>
              <a:rPr lang="it-IT" sz="2600" dirty="0"/>
              <a:t>Funzioni di monitoraggio e controllo attraverso EC/IC non utilizzate (per ora)e no GBT SCA. Controllo GBTX attraverso FPGA e I2C locale </a:t>
            </a:r>
            <a:endParaRPr lang="en-GB" sz="2600" dirty="0"/>
          </a:p>
          <a:p>
            <a:pPr marL="514350" indent="-514350">
              <a:buFont typeface="+mj-lt"/>
              <a:buAutoNum type="alphaLcPeriod"/>
            </a:pPr>
            <a:r>
              <a:rPr lang="it-IT" sz="2600" dirty="0"/>
              <a:t>Frame standard con correzione errori implementato nel GBTX</a:t>
            </a:r>
            <a:endParaRPr lang="en-GB" sz="2600" dirty="0"/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52BD23C0-EA8F-4E20-BA82-E3D860DC1A8F}"/>
              </a:ext>
            </a:extLst>
          </p:cNvPr>
          <p:cNvSpPr/>
          <p:nvPr/>
        </p:nvSpPr>
        <p:spPr>
          <a:xfrm>
            <a:off x="5232000" y="2829981"/>
            <a:ext cx="1389204" cy="17771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9513231D-2202-490B-B0A0-A692850CB015}"/>
              </a:ext>
            </a:extLst>
          </p:cNvPr>
          <p:cNvSpPr/>
          <p:nvPr/>
        </p:nvSpPr>
        <p:spPr>
          <a:xfrm>
            <a:off x="408000" y="766560"/>
            <a:ext cx="4557204" cy="55440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>
                <a:solidFill>
                  <a:schemeClr val="tx1"/>
                </a:solidFill>
              </a:rPr>
              <a:t>Alcune caratteristiche del GBTX:</a:t>
            </a:r>
            <a:endParaRPr lang="en-GB" dirty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Può essere configurato per essere: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un ricetrasmettitore bidirezionale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un trasmettitore unidirezionale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un ricevitore unidirezionale.</a:t>
            </a:r>
            <a:endParaRPr lang="en-GB" dirty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Interfacciamento all’elettronica di front-end tramite 40 </a:t>
            </a:r>
            <a:r>
              <a:rPr lang="it-IT" dirty="0" err="1">
                <a:solidFill>
                  <a:schemeClr val="tx1"/>
                </a:solidFill>
              </a:rPr>
              <a:t>ePort</a:t>
            </a:r>
            <a:endParaRPr lang="it-IT" dirty="0">
              <a:solidFill>
                <a:schemeClr val="tx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tx1"/>
                </a:solidFill>
              </a:rPr>
              <a:t>3 linee differenziali per </a:t>
            </a:r>
            <a:r>
              <a:rPr lang="it-IT" dirty="0" err="1">
                <a:solidFill>
                  <a:schemeClr val="tx1"/>
                </a:solidFill>
              </a:rPr>
              <a:t>ePort</a:t>
            </a:r>
            <a:r>
              <a:rPr lang="it-IT" dirty="0">
                <a:solidFill>
                  <a:schemeClr val="tx1"/>
                </a:solidFill>
              </a:rPr>
              <a:t>: ingresso , uscita, clock</a:t>
            </a:r>
            <a:endParaRPr lang="en-GB" dirty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Ampie funzioni per il controllo del timing e dei clock. 8 uscite di clock</a:t>
            </a:r>
            <a:endParaRPr lang="en-GB" dirty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Funzioni di monitoraggio e controllo tramite sezione di slow control nel frame (EC/IC) e GBT-SCA. Il GBTX è in grado di funzionare stand alone.</a:t>
            </a:r>
            <a:endParaRPr lang="en-GB" dirty="0">
              <a:solidFill>
                <a:schemeClr val="tx1"/>
              </a:solidFill>
            </a:endParaRPr>
          </a:p>
          <a:p>
            <a:pPr marL="514350" lvl="0" indent="-514350">
              <a:buFont typeface="+mj-lt"/>
              <a:buAutoNum type="alphaLcPeriod"/>
            </a:pPr>
            <a:r>
              <a:rPr lang="it-IT" dirty="0">
                <a:solidFill>
                  <a:schemeClr val="tx1"/>
                </a:solidFill>
              </a:rPr>
              <a:t>Altissimo livello di correzione degli errori da SEU, 3 tipi di frame: standard, esteso, 8b/10b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5690C159-9E3D-4D6A-8D2E-C4338F2CE307}"/>
              </a:ext>
            </a:extLst>
          </p:cNvPr>
          <p:cNvSpPr/>
          <p:nvPr/>
        </p:nvSpPr>
        <p:spPr>
          <a:xfrm>
            <a:off x="3915755" y="3855"/>
            <a:ext cx="43604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GBTx</a:t>
            </a:r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DRM2: choices</a:t>
            </a:r>
            <a:endParaRPr lang="it-IT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5548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>
          <a:xfrm>
            <a:off x="4038600" y="6432550"/>
            <a:ext cx="4114800" cy="365125"/>
          </a:xfrm>
        </p:spPr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>
          <a:xfrm>
            <a:off x="8610600" y="6432550"/>
            <a:ext cx="2743200" cy="365125"/>
          </a:xfrm>
        </p:spPr>
        <p:txBody>
          <a:bodyPr/>
          <a:lstStyle/>
          <a:p>
            <a:fld id="{786DD88D-FDF5-41B5-8814-15F281AE5E46}" type="slidenum">
              <a:rPr lang="it-IT" smtClean="0"/>
              <a:t>22</a:t>
            </a:fld>
            <a:endParaRPr lang="it-IT"/>
          </a:p>
        </p:txBody>
      </p:sp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47DA429C-D9DE-4D93-85DC-92EBB81E0E6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3226793"/>
              </p:ext>
            </p:extLst>
          </p:nvPr>
        </p:nvGraphicFramePr>
        <p:xfrm>
          <a:off x="1013042" y="5422641"/>
          <a:ext cx="1120051" cy="12030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5" r:id="rId3" imgW="1371240" imgH="1472760" progId="">
                  <p:embed/>
                </p:oleObj>
              </mc:Choice>
              <mc:Fallback>
                <p:oleObj r:id="rId3" imgW="1371240" imgH="14727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13042" y="5422641"/>
                        <a:ext cx="1120051" cy="12030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9">
            <a:extLst>
              <a:ext uri="{FF2B5EF4-FFF2-40B4-BE49-F238E27FC236}">
                <a16:creationId xmlns:a16="http://schemas.microsoft.com/office/drawing/2014/main" id="{27670D34-F88D-4804-9F6A-7164A6A34356}"/>
              </a:ext>
            </a:extLst>
          </p:cNvPr>
          <p:cNvSpPr/>
          <p:nvPr/>
        </p:nvSpPr>
        <p:spPr>
          <a:xfrm>
            <a:off x="3416596" y="5764028"/>
            <a:ext cx="1752600" cy="533400"/>
          </a:xfrm>
          <a:prstGeom prst="rect">
            <a:avLst/>
          </a:prstGeom>
          <a:solidFill>
            <a:srgbClr val="4F81BD">
              <a:lumMod val="20000"/>
              <a:lumOff val="80000"/>
            </a:srgbClr>
          </a:solidFill>
          <a:ln w="25400" cap="flat" cmpd="sng" algn="ctr">
            <a:solidFill>
              <a:srgbClr val="4F81BD"/>
            </a:solidFill>
            <a:prstDash val="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10">
            <a:extLst>
              <a:ext uri="{FF2B5EF4-FFF2-40B4-BE49-F238E27FC236}">
                <a16:creationId xmlns:a16="http://schemas.microsoft.com/office/drawing/2014/main" id="{8D842C8E-83D0-4569-BEAD-3EC478D78472}"/>
              </a:ext>
            </a:extLst>
          </p:cNvPr>
          <p:cNvSpPr/>
          <p:nvPr/>
        </p:nvSpPr>
        <p:spPr>
          <a:xfrm>
            <a:off x="6102310" y="1115828"/>
            <a:ext cx="3733800" cy="4495800"/>
          </a:xfrm>
          <a:prstGeom prst="rect">
            <a:avLst/>
          </a:prstGeom>
          <a:solidFill>
            <a:srgbClr val="4F81BD">
              <a:lumMod val="60000"/>
              <a:lumOff val="40000"/>
            </a:srgbClr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27970C16-0E54-4B19-AB57-874E0D9639D0}"/>
              </a:ext>
            </a:extLst>
          </p:cNvPr>
          <p:cNvSpPr/>
          <p:nvPr/>
        </p:nvSpPr>
        <p:spPr>
          <a:xfrm rot="5400000">
            <a:off x="4692610" y="2906528"/>
            <a:ext cx="3505200" cy="5334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t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– Aligners + Ser/Des for E – Ports</a:t>
            </a:r>
          </a:p>
        </p:txBody>
      </p:sp>
      <p:sp>
        <p:nvSpPr>
          <p:cNvPr id="8" name="Rectangle 16">
            <a:extLst>
              <a:ext uri="{FF2B5EF4-FFF2-40B4-BE49-F238E27FC236}">
                <a16:creationId xmlns:a16="http://schemas.microsoft.com/office/drawing/2014/main" id="{0A671FFB-115B-47F3-BCB6-A6E15893CABF}"/>
              </a:ext>
            </a:extLst>
          </p:cNvPr>
          <p:cNvSpPr/>
          <p:nvPr/>
        </p:nvSpPr>
        <p:spPr>
          <a:xfrm>
            <a:off x="4197310" y="4925828"/>
            <a:ext cx="1066800" cy="7620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GBT – SCA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47458816-9376-44E6-A42D-E6C4D0957182}"/>
              </a:ext>
            </a:extLst>
          </p:cNvPr>
          <p:cNvSpPr/>
          <p:nvPr/>
        </p:nvSpPr>
        <p:spPr>
          <a:xfrm rot="5400000">
            <a:off x="4845010" y="5192528"/>
            <a:ext cx="609600" cy="2286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– Port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2D3040EF-F42F-41B5-BD21-B2F2236113FF}"/>
              </a:ext>
            </a:extLst>
          </p:cNvPr>
          <p:cNvSpPr/>
          <p:nvPr/>
        </p:nvSpPr>
        <p:spPr>
          <a:xfrm>
            <a:off x="6864310" y="1192028"/>
            <a:ext cx="13716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- Shifter</a:t>
            </a:r>
          </a:p>
        </p:txBody>
      </p:sp>
      <p:sp>
        <p:nvSpPr>
          <p:cNvPr id="11" name="Rectangle 20">
            <a:extLst>
              <a:ext uri="{FF2B5EF4-FFF2-40B4-BE49-F238E27FC236}">
                <a16:creationId xmlns:a16="http://schemas.microsoft.com/office/drawing/2014/main" id="{8A5427B2-130D-4F37-9A82-32ECF5A7E770}"/>
              </a:ext>
            </a:extLst>
          </p:cNvPr>
          <p:cNvSpPr/>
          <p:nvPr/>
        </p:nvSpPr>
        <p:spPr>
          <a:xfrm rot="5400000">
            <a:off x="5988010" y="1687328"/>
            <a:ext cx="609600" cy="2286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– Port</a:t>
            </a:r>
          </a:p>
        </p:txBody>
      </p:sp>
      <p:sp>
        <p:nvSpPr>
          <p:cNvPr id="12" name="Rectangle 21">
            <a:extLst>
              <a:ext uri="{FF2B5EF4-FFF2-40B4-BE49-F238E27FC236}">
                <a16:creationId xmlns:a16="http://schemas.microsoft.com/office/drawing/2014/main" id="{18E09377-CBEA-4BED-ACAF-9C342CAE3B71}"/>
              </a:ext>
            </a:extLst>
          </p:cNvPr>
          <p:cNvSpPr/>
          <p:nvPr/>
        </p:nvSpPr>
        <p:spPr>
          <a:xfrm rot="5400000">
            <a:off x="5988010" y="2373128"/>
            <a:ext cx="609600" cy="2286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– Port</a:t>
            </a:r>
          </a:p>
        </p:txBody>
      </p:sp>
      <p:sp>
        <p:nvSpPr>
          <p:cNvPr id="13" name="Rectangle 22">
            <a:extLst>
              <a:ext uri="{FF2B5EF4-FFF2-40B4-BE49-F238E27FC236}">
                <a16:creationId xmlns:a16="http://schemas.microsoft.com/office/drawing/2014/main" id="{1FA0ADFB-D165-4C8D-A4E4-CC318603959C}"/>
              </a:ext>
            </a:extLst>
          </p:cNvPr>
          <p:cNvSpPr/>
          <p:nvPr/>
        </p:nvSpPr>
        <p:spPr>
          <a:xfrm rot="5400000">
            <a:off x="5988010" y="3744728"/>
            <a:ext cx="609600" cy="2286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– Port</a:t>
            </a:r>
          </a:p>
        </p:txBody>
      </p:sp>
      <p:sp>
        <p:nvSpPr>
          <p:cNvPr id="14" name="Rectangle 23">
            <a:extLst>
              <a:ext uri="{FF2B5EF4-FFF2-40B4-BE49-F238E27FC236}">
                <a16:creationId xmlns:a16="http://schemas.microsoft.com/office/drawing/2014/main" id="{3B2C6ABE-802A-4856-BB9C-C2E82D978F64}"/>
              </a:ext>
            </a:extLst>
          </p:cNvPr>
          <p:cNvSpPr/>
          <p:nvPr/>
        </p:nvSpPr>
        <p:spPr>
          <a:xfrm rot="5400000">
            <a:off x="5988010" y="4430528"/>
            <a:ext cx="609600" cy="228600"/>
          </a:xfrm>
          <a:prstGeom prst="rect">
            <a:avLst/>
          </a:prstGeom>
          <a:solidFill>
            <a:srgbClr val="C0504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 – Port</a:t>
            </a:r>
          </a:p>
        </p:txBody>
      </p:sp>
      <p:cxnSp>
        <p:nvCxnSpPr>
          <p:cNvPr id="15" name="Straight Connector 24">
            <a:extLst>
              <a:ext uri="{FF2B5EF4-FFF2-40B4-BE49-F238E27FC236}">
                <a16:creationId xmlns:a16="http://schemas.microsoft.com/office/drawing/2014/main" id="{6845D053-676F-433E-90FA-8426CF829D49}"/>
              </a:ext>
            </a:extLst>
          </p:cNvPr>
          <p:cNvCxnSpPr/>
          <p:nvPr/>
        </p:nvCxnSpPr>
        <p:spPr>
          <a:xfrm rot="16200000">
            <a:off x="5949910" y="3173228"/>
            <a:ext cx="609600" cy="0"/>
          </a:xfrm>
          <a:prstGeom prst="line">
            <a:avLst/>
          </a:prstGeom>
          <a:noFill/>
          <a:ln w="28575" cap="flat" cmpd="sng" algn="ctr">
            <a:solidFill>
              <a:sysClr val="windowText" lastClr="000000"/>
            </a:solidFill>
            <a:prstDash val="sysDot"/>
          </a:ln>
          <a:effectLst/>
        </p:spPr>
      </p:cxnSp>
      <p:sp>
        <p:nvSpPr>
          <p:cNvPr id="16" name="Rectangle 25">
            <a:extLst>
              <a:ext uri="{FF2B5EF4-FFF2-40B4-BE49-F238E27FC236}">
                <a16:creationId xmlns:a16="http://schemas.microsoft.com/office/drawing/2014/main" id="{F9983E60-C31B-4C0F-94A1-41240603C9FA}"/>
              </a:ext>
            </a:extLst>
          </p:cNvPr>
          <p:cNvSpPr/>
          <p:nvPr/>
        </p:nvSpPr>
        <p:spPr>
          <a:xfrm rot="5400000">
            <a:off x="8921710" y="2335028"/>
            <a:ext cx="12192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CDR</a:t>
            </a:r>
          </a:p>
        </p:txBody>
      </p:sp>
      <p:sp>
        <p:nvSpPr>
          <p:cNvPr id="17" name="Rectangle 26">
            <a:extLst>
              <a:ext uri="{FF2B5EF4-FFF2-40B4-BE49-F238E27FC236}">
                <a16:creationId xmlns:a16="http://schemas.microsoft.com/office/drawing/2014/main" id="{13A64B33-7046-4D19-8F41-4765816D1521}"/>
              </a:ext>
            </a:extLst>
          </p:cNvPr>
          <p:cNvSpPr/>
          <p:nvPr/>
        </p:nvSpPr>
        <p:spPr>
          <a:xfrm rot="5400000">
            <a:off x="8464510" y="2335028"/>
            <a:ext cx="12192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DEC/DSCR</a:t>
            </a:r>
          </a:p>
        </p:txBody>
      </p:sp>
      <p:sp>
        <p:nvSpPr>
          <p:cNvPr id="18" name="Rectangle 27">
            <a:extLst>
              <a:ext uri="{FF2B5EF4-FFF2-40B4-BE49-F238E27FC236}">
                <a16:creationId xmlns:a16="http://schemas.microsoft.com/office/drawing/2014/main" id="{D5A4D839-36DD-44B7-A80B-416F0D9D1A00}"/>
              </a:ext>
            </a:extLst>
          </p:cNvPr>
          <p:cNvSpPr/>
          <p:nvPr/>
        </p:nvSpPr>
        <p:spPr>
          <a:xfrm rot="5400000">
            <a:off x="8959810" y="3516128"/>
            <a:ext cx="11430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</a:t>
            </a:r>
          </a:p>
        </p:txBody>
      </p:sp>
      <p:sp>
        <p:nvSpPr>
          <p:cNvPr id="19" name="Rectangle 28">
            <a:extLst>
              <a:ext uri="{FF2B5EF4-FFF2-40B4-BE49-F238E27FC236}">
                <a16:creationId xmlns:a16="http://schemas.microsoft.com/office/drawing/2014/main" id="{C32AD591-FC01-4960-831D-7C0AD1103023}"/>
              </a:ext>
            </a:extLst>
          </p:cNvPr>
          <p:cNvSpPr/>
          <p:nvPr/>
        </p:nvSpPr>
        <p:spPr>
          <a:xfrm rot="5400000">
            <a:off x="8502610" y="3516128"/>
            <a:ext cx="11430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SCR/ENC</a:t>
            </a:r>
          </a:p>
        </p:txBody>
      </p:sp>
      <p:cxnSp>
        <p:nvCxnSpPr>
          <p:cNvPr id="20" name="Curved Connector 29">
            <a:extLst>
              <a:ext uri="{FF2B5EF4-FFF2-40B4-BE49-F238E27FC236}">
                <a16:creationId xmlns:a16="http://schemas.microsoft.com/office/drawing/2014/main" id="{6949E619-9787-41C3-BC6E-B8C7A6CA0407}"/>
              </a:ext>
            </a:extLst>
          </p:cNvPr>
          <p:cNvCxnSpPr>
            <a:cxnSpLocks/>
            <a:stCxn id="11" idx="2"/>
          </p:cNvCxnSpPr>
          <p:nvPr/>
        </p:nvCxnSpPr>
        <p:spPr>
          <a:xfrm rot="10800000">
            <a:off x="4425910" y="1039628"/>
            <a:ext cx="1752600" cy="762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1F497D"/>
            </a:solidFill>
            <a:prstDash val="solid"/>
            <a:headEnd type="arrow" w="med" len="med"/>
            <a:tailEnd type="none" w="med" len="med"/>
          </a:ln>
          <a:effectLst/>
        </p:spPr>
      </p:cxnSp>
      <p:sp>
        <p:nvSpPr>
          <p:cNvPr id="21" name="Rectangle 30">
            <a:extLst>
              <a:ext uri="{FF2B5EF4-FFF2-40B4-BE49-F238E27FC236}">
                <a16:creationId xmlns:a16="http://schemas.microsoft.com/office/drawing/2014/main" id="{56F7C37E-7713-4945-9E08-659C0B2B99C9}"/>
              </a:ext>
            </a:extLst>
          </p:cNvPr>
          <p:cNvSpPr/>
          <p:nvPr/>
        </p:nvSpPr>
        <p:spPr>
          <a:xfrm>
            <a:off x="8235910" y="5078228"/>
            <a:ext cx="13716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I2C Master</a:t>
            </a:r>
          </a:p>
        </p:txBody>
      </p:sp>
      <p:sp>
        <p:nvSpPr>
          <p:cNvPr id="22" name="Rectangle 31">
            <a:extLst>
              <a:ext uri="{FF2B5EF4-FFF2-40B4-BE49-F238E27FC236}">
                <a16:creationId xmlns:a16="http://schemas.microsoft.com/office/drawing/2014/main" id="{EB10D579-8EFA-4730-8E1D-1C1B5157EA37}"/>
              </a:ext>
            </a:extLst>
          </p:cNvPr>
          <p:cNvSpPr/>
          <p:nvPr/>
        </p:nvSpPr>
        <p:spPr>
          <a:xfrm>
            <a:off x="6864310" y="5078228"/>
            <a:ext cx="13716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I2C Slave</a:t>
            </a:r>
          </a:p>
        </p:txBody>
      </p:sp>
      <p:sp>
        <p:nvSpPr>
          <p:cNvPr id="23" name="Rectangle 32">
            <a:extLst>
              <a:ext uri="{FF2B5EF4-FFF2-40B4-BE49-F238E27FC236}">
                <a16:creationId xmlns:a16="http://schemas.microsoft.com/office/drawing/2014/main" id="{3DB78F49-B935-4A1D-9C87-1D52F9298981}"/>
              </a:ext>
            </a:extLst>
          </p:cNvPr>
          <p:cNvSpPr/>
          <p:nvPr/>
        </p:nvSpPr>
        <p:spPr>
          <a:xfrm>
            <a:off x="6864310" y="4621028"/>
            <a:ext cx="13716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Control Logic</a:t>
            </a:r>
          </a:p>
        </p:txBody>
      </p:sp>
      <p:sp>
        <p:nvSpPr>
          <p:cNvPr id="24" name="Rectangle 33">
            <a:extLst>
              <a:ext uri="{FF2B5EF4-FFF2-40B4-BE49-F238E27FC236}">
                <a16:creationId xmlns:a16="http://schemas.microsoft.com/office/drawing/2014/main" id="{067450C9-FD71-4115-881B-2F8D68E0E64C}"/>
              </a:ext>
            </a:extLst>
          </p:cNvPr>
          <p:cNvSpPr/>
          <p:nvPr/>
        </p:nvSpPr>
        <p:spPr>
          <a:xfrm>
            <a:off x="8235910" y="4621028"/>
            <a:ext cx="13716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Configuration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kern="0" dirty="0">
                <a:solidFill>
                  <a:sysClr val="window" lastClr="FFFFFF"/>
                </a:solidFill>
                <a:latin typeface="Calibri"/>
                <a:cs typeface="+mn-cs"/>
              </a:rPr>
              <a:t>(e-Fuses + </a:t>
            </a:r>
            <a:r>
              <a:rPr lang="en-US" sz="900" kern="0" dirty="0" err="1">
                <a:solidFill>
                  <a:sysClr val="window" lastClr="FFFFFF"/>
                </a:solidFill>
                <a:latin typeface="Calibri"/>
                <a:cs typeface="+mn-cs"/>
              </a:rPr>
              <a:t>reg</a:t>
            </a:r>
            <a:r>
              <a:rPr lang="en-US" sz="900" kern="0" dirty="0">
                <a:solidFill>
                  <a:sysClr val="window" lastClr="FFFFFF"/>
                </a:solidFill>
                <a:latin typeface="Calibri"/>
                <a:cs typeface="+mn-cs"/>
              </a:rPr>
              <a:t>-Bank)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25" name="Straight Arrow Connector 35">
            <a:extLst>
              <a:ext uri="{FF2B5EF4-FFF2-40B4-BE49-F238E27FC236}">
                <a16:creationId xmlns:a16="http://schemas.microsoft.com/office/drawing/2014/main" id="{1C95F618-CAF9-40E8-B871-825289A67427}"/>
              </a:ext>
            </a:extLst>
          </p:cNvPr>
          <p:cNvCxnSpPr/>
          <p:nvPr/>
        </p:nvCxnSpPr>
        <p:spPr>
          <a:xfrm flipH="1">
            <a:off x="9759910" y="2563628"/>
            <a:ext cx="609600" cy="1588"/>
          </a:xfrm>
          <a:prstGeom prst="straightConnector1">
            <a:avLst/>
          </a:prstGeom>
          <a:noFill/>
          <a:ln w="19050" cap="flat" cmpd="sng" algn="ctr">
            <a:solidFill>
              <a:srgbClr val="1F497D"/>
            </a:solidFill>
            <a:prstDash val="solid"/>
            <a:tailEnd type="arrow"/>
          </a:ln>
          <a:effectLst/>
        </p:spPr>
      </p:cxnSp>
      <p:cxnSp>
        <p:nvCxnSpPr>
          <p:cNvPr id="26" name="Straight Arrow Connector 36">
            <a:extLst>
              <a:ext uri="{FF2B5EF4-FFF2-40B4-BE49-F238E27FC236}">
                <a16:creationId xmlns:a16="http://schemas.microsoft.com/office/drawing/2014/main" id="{9F0A6960-1569-4516-B639-EEED676CC63F}"/>
              </a:ext>
            </a:extLst>
          </p:cNvPr>
          <p:cNvCxnSpPr/>
          <p:nvPr/>
        </p:nvCxnSpPr>
        <p:spPr>
          <a:xfrm>
            <a:off x="9759910" y="3782828"/>
            <a:ext cx="609600" cy="1588"/>
          </a:xfrm>
          <a:prstGeom prst="straightConnector1">
            <a:avLst/>
          </a:prstGeom>
          <a:noFill/>
          <a:ln w="19050" cap="flat" cmpd="sng" algn="ctr">
            <a:solidFill>
              <a:srgbClr val="1F497D"/>
            </a:solidFill>
            <a:prstDash val="solid"/>
            <a:tailEnd type="arrow"/>
          </a:ln>
          <a:effectLst/>
        </p:spPr>
      </p:cxnSp>
      <p:sp>
        <p:nvSpPr>
          <p:cNvPr id="27" name="Isosceles Triangle 37">
            <a:extLst>
              <a:ext uri="{FF2B5EF4-FFF2-40B4-BE49-F238E27FC236}">
                <a16:creationId xmlns:a16="http://schemas.microsoft.com/office/drawing/2014/main" id="{CEF2C35B-BCE1-4238-AB9E-506906735E97}"/>
              </a:ext>
            </a:extLst>
          </p:cNvPr>
          <p:cNvSpPr/>
          <p:nvPr/>
        </p:nvSpPr>
        <p:spPr>
          <a:xfrm rot="16200000">
            <a:off x="10331410" y="2373128"/>
            <a:ext cx="457200" cy="381000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Isosceles Triangle 38">
            <a:extLst>
              <a:ext uri="{FF2B5EF4-FFF2-40B4-BE49-F238E27FC236}">
                <a16:creationId xmlns:a16="http://schemas.microsoft.com/office/drawing/2014/main" id="{47978FA0-43BB-4932-BD44-06E316C298D4}"/>
              </a:ext>
            </a:extLst>
          </p:cNvPr>
          <p:cNvSpPr/>
          <p:nvPr/>
        </p:nvSpPr>
        <p:spPr>
          <a:xfrm rot="5400000" flipH="1">
            <a:off x="10331410" y="3592328"/>
            <a:ext cx="457200" cy="381000"/>
          </a:xfrm>
          <a:prstGeom prst="triangle">
            <a:avLst/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9" name="Isosceles Triangle 39">
            <a:extLst>
              <a:ext uri="{FF2B5EF4-FFF2-40B4-BE49-F238E27FC236}">
                <a16:creationId xmlns:a16="http://schemas.microsoft.com/office/drawing/2014/main" id="{8A23D3A6-A6BF-4CA8-9A0D-CFEBFEF8EB0F}"/>
              </a:ext>
            </a:extLst>
          </p:cNvPr>
          <p:cNvSpPr/>
          <p:nvPr/>
        </p:nvSpPr>
        <p:spPr>
          <a:xfrm>
            <a:off x="10979110" y="2258828"/>
            <a:ext cx="304800" cy="152400"/>
          </a:xfrm>
          <a:prstGeom prst="triangle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0" name="Straight Connector 40">
            <a:extLst>
              <a:ext uri="{FF2B5EF4-FFF2-40B4-BE49-F238E27FC236}">
                <a16:creationId xmlns:a16="http://schemas.microsoft.com/office/drawing/2014/main" id="{443624A1-8B7B-465B-9451-CC6CB52784AB}"/>
              </a:ext>
            </a:extLst>
          </p:cNvPr>
          <p:cNvCxnSpPr/>
          <p:nvPr/>
        </p:nvCxnSpPr>
        <p:spPr>
          <a:xfrm>
            <a:off x="10979110" y="2258828"/>
            <a:ext cx="304800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cxnSp>
        <p:nvCxnSpPr>
          <p:cNvPr id="31" name="Straight Connector 41">
            <a:extLst>
              <a:ext uri="{FF2B5EF4-FFF2-40B4-BE49-F238E27FC236}">
                <a16:creationId xmlns:a16="http://schemas.microsoft.com/office/drawing/2014/main" id="{62734726-444C-49DD-8C4A-3BC75FE01ED8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10750510" y="2563628"/>
            <a:ext cx="3810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2" name="Straight Connector 42">
            <a:extLst>
              <a:ext uri="{FF2B5EF4-FFF2-40B4-BE49-F238E27FC236}">
                <a16:creationId xmlns:a16="http://schemas.microsoft.com/office/drawing/2014/main" id="{C092A346-B7EE-4AC9-B8AA-94AC090188F7}"/>
              </a:ext>
            </a:extLst>
          </p:cNvPr>
          <p:cNvCxnSpPr/>
          <p:nvPr/>
        </p:nvCxnSpPr>
        <p:spPr>
          <a:xfrm>
            <a:off x="10750510" y="3782828"/>
            <a:ext cx="3810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3" name="Straight Connector 43">
            <a:extLst>
              <a:ext uri="{FF2B5EF4-FFF2-40B4-BE49-F238E27FC236}">
                <a16:creationId xmlns:a16="http://schemas.microsoft.com/office/drawing/2014/main" id="{3D690BF4-4CCA-4604-8A23-7B5999EB8375}"/>
              </a:ext>
            </a:extLst>
          </p:cNvPr>
          <p:cNvCxnSpPr/>
          <p:nvPr/>
        </p:nvCxnSpPr>
        <p:spPr>
          <a:xfrm rot="5400000">
            <a:off x="11055310" y="2487428"/>
            <a:ext cx="1524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4" name="Straight Connector 44">
            <a:extLst>
              <a:ext uri="{FF2B5EF4-FFF2-40B4-BE49-F238E27FC236}">
                <a16:creationId xmlns:a16="http://schemas.microsoft.com/office/drawing/2014/main" id="{C05F0296-5D1A-4895-B3B9-589E2F0D7571}"/>
              </a:ext>
            </a:extLst>
          </p:cNvPr>
          <p:cNvCxnSpPr/>
          <p:nvPr/>
        </p:nvCxnSpPr>
        <p:spPr>
          <a:xfrm rot="16200000" flipV="1">
            <a:off x="11055310" y="2182628"/>
            <a:ext cx="1524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tailEnd type="oval"/>
          </a:ln>
          <a:effectLst/>
        </p:spPr>
      </p:cxnSp>
      <p:cxnSp>
        <p:nvCxnSpPr>
          <p:cNvPr id="35" name="Straight Connector 45">
            <a:extLst>
              <a:ext uri="{FF2B5EF4-FFF2-40B4-BE49-F238E27FC236}">
                <a16:creationId xmlns:a16="http://schemas.microsoft.com/office/drawing/2014/main" id="{B3974035-676E-4F9D-AE5D-7951362885D2}"/>
              </a:ext>
            </a:extLst>
          </p:cNvPr>
          <p:cNvCxnSpPr/>
          <p:nvPr/>
        </p:nvCxnSpPr>
        <p:spPr>
          <a:xfrm rot="5400000">
            <a:off x="11055310" y="4163828"/>
            <a:ext cx="1524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36" name="Isosceles Triangle 46">
            <a:extLst>
              <a:ext uri="{FF2B5EF4-FFF2-40B4-BE49-F238E27FC236}">
                <a16:creationId xmlns:a16="http://schemas.microsoft.com/office/drawing/2014/main" id="{8714007A-7780-472E-808A-A7F62BDA408A}"/>
              </a:ext>
            </a:extLst>
          </p:cNvPr>
          <p:cNvSpPr/>
          <p:nvPr/>
        </p:nvSpPr>
        <p:spPr>
          <a:xfrm flipV="1">
            <a:off x="10979110" y="3935228"/>
            <a:ext cx="304800" cy="152400"/>
          </a:xfrm>
          <a:prstGeom prst="triangle">
            <a:avLst/>
          </a:prstGeom>
          <a:solidFill>
            <a:srgbClr val="C0504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37" name="Straight Connector 47">
            <a:extLst>
              <a:ext uri="{FF2B5EF4-FFF2-40B4-BE49-F238E27FC236}">
                <a16:creationId xmlns:a16="http://schemas.microsoft.com/office/drawing/2014/main" id="{08A3B9DF-5FDD-4903-9D80-D009247F3F36}"/>
              </a:ext>
            </a:extLst>
          </p:cNvPr>
          <p:cNvCxnSpPr/>
          <p:nvPr/>
        </p:nvCxnSpPr>
        <p:spPr>
          <a:xfrm rot="5400000">
            <a:off x="11055310" y="3859028"/>
            <a:ext cx="1524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38" name="Straight Connector 48">
            <a:extLst>
              <a:ext uri="{FF2B5EF4-FFF2-40B4-BE49-F238E27FC236}">
                <a16:creationId xmlns:a16="http://schemas.microsoft.com/office/drawing/2014/main" id="{904E403C-CB2D-49C6-BCF9-4C7A78D0CBA8}"/>
              </a:ext>
            </a:extLst>
          </p:cNvPr>
          <p:cNvCxnSpPr/>
          <p:nvPr/>
        </p:nvCxnSpPr>
        <p:spPr>
          <a:xfrm>
            <a:off x="10979110" y="4087628"/>
            <a:ext cx="304800" cy="0"/>
          </a:xfrm>
          <a:prstGeom prst="line">
            <a:avLst/>
          </a:prstGeom>
          <a:noFill/>
          <a:ln w="2857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9" name="Isosceles Triangle 49">
            <a:extLst>
              <a:ext uri="{FF2B5EF4-FFF2-40B4-BE49-F238E27FC236}">
                <a16:creationId xmlns:a16="http://schemas.microsoft.com/office/drawing/2014/main" id="{E8F29290-59F3-463B-BB90-5AD81870FB69}"/>
              </a:ext>
            </a:extLst>
          </p:cNvPr>
          <p:cNvSpPr/>
          <p:nvPr/>
        </p:nvSpPr>
        <p:spPr>
          <a:xfrm flipV="1">
            <a:off x="11055310" y="4240028"/>
            <a:ext cx="152400" cy="152400"/>
          </a:xfrm>
          <a:prstGeom prst="triangle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0" name="Straight Connector 50">
            <a:extLst>
              <a:ext uri="{FF2B5EF4-FFF2-40B4-BE49-F238E27FC236}">
                <a16:creationId xmlns:a16="http://schemas.microsoft.com/office/drawing/2014/main" id="{5DE5F7BD-B856-413B-A6DC-71C99AC3348F}"/>
              </a:ext>
            </a:extLst>
          </p:cNvPr>
          <p:cNvCxnSpPr/>
          <p:nvPr/>
        </p:nvCxnSpPr>
        <p:spPr>
          <a:xfrm>
            <a:off x="10979110" y="2106428"/>
            <a:ext cx="3048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41" name="Elbow Connector 51">
            <a:extLst>
              <a:ext uri="{FF2B5EF4-FFF2-40B4-BE49-F238E27FC236}">
                <a16:creationId xmlns:a16="http://schemas.microsoft.com/office/drawing/2014/main" id="{8B73967E-A723-4E5F-820D-E7D9D480AB23}"/>
              </a:ext>
            </a:extLst>
          </p:cNvPr>
          <p:cNvCxnSpPr>
            <a:cxnSpLocks/>
            <a:stCxn id="21" idx="2"/>
            <a:endCxn id="28" idx="1"/>
          </p:cNvCxnSpPr>
          <p:nvPr/>
        </p:nvCxnSpPr>
        <p:spPr>
          <a:xfrm rot="5400000" flipH="1" flipV="1">
            <a:off x="8921710" y="3897128"/>
            <a:ext cx="1638300" cy="1638300"/>
          </a:xfrm>
          <a:prstGeom prst="bentConnector3">
            <a:avLst>
              <a:gd name="adj1" fmla="val -13953"/>
            </a:avLst>
          </a:prstGeom>
          <a:noFill/>
          <a:ln w="19050" cap="flat" cmpd="sng" algn="ctr">
            <a:solidFill>
              <a:sysClr val="windowText" lastClr="000000"/>
            </a:solidFill>
            <a:prstDash val="solid"/>
            <a:headEnd type="arrow"/>
            <a:tailEnd type="arrow"/>
          </a:ln>
          <a:effectLst/>
        </p:spPr>
      </p:cxnSp>
      <p:cxnSp>
        <p:nvCxnSpPr>
          <p:cNvPr id="42" name="Shape 283">
            <a:extLst>
              <a:ext uri="{FF2B5EF4-FFF2-40B4-BE49-F238E27FC236}">
                <a16:creationId xmlns:a16="http://schemas.microsoft.com/office/drawing/2014/main" id="{013863CC-D2F9-4AB8-A46C-F8B09E517183}"/>
              </a:ext>
            </a:extLst>
          </p:cNvPr>
          <p:cNvCxnSpPr>
            <a:cxnSpLocks/>
            <a:stCxn id="10" idx="0"/>
          </p:cNvCxnSpPr>
          <p:nvPr/>
        </p:nvCxnSpPr>
        <p:spPr>
          <a:xfrm rot="16200000" flipV="1">
            <a:off x="6978610" y="620528"/>
            <a:ext cx="381000" cy="762000"/>
          </a:xfrm>
          <a:prstGeom prst="bentConnector2">
            <a:avLst/>
          </a:prstGeom>
          <a:noFill/>
          <a:ln w="12700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sp>
        <p:nvSpPr>
          <p:cNvPr id="43" name="TextBox 53">
            <a:extLst>
              <a:ext uri="{FF2B5EF4-FFF2-40B4-BE49-F238E27FC236}">
                <a16:creationId xmlns:a16="http://schemas.microsoft.com/office/drawing/2014/main" id="{63EA6034-2719-4B56-BED4-0C71EC9B73F7}"/>
              </a:ext>
            </a:extLst>
          </p:cNvPr>
          <p:cNvSpPr txBox="1"/>
          <p:nvPr/>
        </p:nvSpPr>
        <p:spPr>
          <a:xfrm>
            <a:off x="6178510" y="734828"/>
            <a:ext cx="64312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Clock[7:0]</a:t>
            </a:r>
          </a:p>
        </p:txBody>
      </p:sp>
      <p:sp>
        <p:nvSpPr>
          <p:cNvPr id="44" name="Rectangle 54">
            <a:extLst>
              <a:ext uri="{FF2B5EF4-FFF2-40B4-BE49-F238E27FC236}">
                <a16:creationId xmlns:a16="http://schemas.microsoft.com/office/drawing/2014/main" id="{1167D140-4BC7-4C95-B57E-B61F1E398295}"/>
              </a:ext>
            </a:extLst>
          </p:cNvPr>
          <p:cNvSpPr/>
          <p:nvPr/>
        </p:nvSpPr>
        <p:spPr>
          <a:xfrm rot="5400000">
            <a:off x="7969210" y="2906528"/>
            <a:ext cx="12954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CLK Manager</a:t>
            </a:r>
          </a:p>
        </p:txBody>
      </p:sp>
      <p:sp>
        <p:nvSpPr>
          <p:cNvPr id="45" name="Rectangle 55">
            <a:extLst>
              <a:ext uri="{FF2B5EF4-FFF2-40B4-BE49-F238E27FC236}">
                <a16:creationId xmlns:a16="http://schemas.microsoft.com/office/drawing/2014/main" id="{27AA611B-70D0-4A87-9277-53955AB22AB8}"/>
              </a:ext>
            </a:extLst>
          </p:cNvPr>
          <p:cNvSpPr/>
          <p:nvPr/>
        </p:nvSpPr>
        <p:spPr>
          <a:xfrm>
            <a:off x="8235910" y="1192028"/>
            <a:ext cx="13716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CLK Reference/</a:t>
            </a: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xPLL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Right Arrow 56">
            <a:extLst>
              <a:ext uri="{FF2B5EF4-FFF2-40B4-BE49-F238E27FC236}">
                <a16:creationId xmlns:a16="http://schemas.microsoft.com/office/drawing/2014/main" id="{4E939ABD-4753-4A11-8DBF-194EC57566D8}"/>
              </a:ext>
            </a:extLst>
          </p:cNvPr>
          <p:cNvSpPr/>
          <p:nvPr/>
        </p:nvSpPr>
        <p:spPr>
          <a:xfrm rot="16200000">
            <a:off x="6711910" y="4087628"/>
            <a:ext cx="914400" cy="1524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47" name="Straight Arrow Connector 57">
            <a:extLst>
              <a:ext uri="{FF2B5EF4-FFF2-40B4-BE49-F238E27FC236}">
                <a16:creationId xmlns:a16="http://schemas.microsoft.com/office/drawing/2014/main" id="{B360CFFC-4F40-40DE-B461-ED0AB3635FE2}"/>
              </a:ext>
            </a:extLst>
          </p:cNvPr>
          <p:cNvCxnSpPr>
            <a:cxnSpLocks/>
            <a:endCxn id="109" idx="1"/>
          </p:cNvCxnSpPr>
          <p:nvPr/>
        </p:nvCxnSpPr>
        <p:spPr>
          <a:xfrm rot="5400000">
            <a:off x="8465304" y="1801628"/>
            <a:ext cx="304006" cy="794"/>
          </a:xfrm>
          <a:prstGeom prst="straightConnector1">
            <a:avLst/>
          </a:prstGeom>
          <a:noFill/>
          <a:ln w="19050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cxnSp>
        <p:nvCxnSpPr>
          <p:cNvPr id="48" name="Elbow Connector 58">
            <a:extLst>
              <a:ext uri="{FF2B5EF4-FFF2-40B4-BE49-F238E27FC236}">
                <a16:creationId xmlns:a16="http://schemas.microsoft.com/office/drawing/2014/main" id="{5335E87F-0F2A-452E-80DB-7CB2FB1E5F65}"/>
              </a:ext>
            </a:extLst>
          </p:cNvPr>
          <p:cNvCxnSpPr/>
          <p:nvPr/>
        </p:nvCxnSpPr>
        <p:spPr>
          <a:xfrm rot="5400000">
            <a:off x="6864310" y="2868428"/>
            <a:ext cx="2971800" cy="533400"/>
          </a:xfrm>
          <a:prstGeom prst="bentConnector3">
            <a:avLst>
              <a:gd name="adj1" fmla="val 5161"/>
            </a:avLst>
          </a:prstGeom>
          <a:noFill/>
          <a:ln w="19050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cxnSp>
        <p:nvCxnSpPr>
          <p:cNvPr id="49" name="Straight Arrow Connector 59">
            <a:extLst>
              <a:ext uri="{FF2B5EF4-FFF2-40B4-BE49-F238E27FC236}">
                <a16:creationId xmlns:a16="http://schemas.microsoft.com/office/drawing/2014/main" id="{E5CCD97E-91AB-4056-A503-A9961B7FB1C7}"/>
              </a:ext>
            </a:extLst>
          </p:cNvPr>
          <p:cNvCxnSpPr/>
          <p:nvPr/>
        </p:nvCxnSpPr>
        <p:spPr>
          <a:xfrm rot="10800000">
            <a:off x="6711910" y="2868428"/>
            <a:ext cx="1295400" cy="1588"/>
          </a:xfrm>
          <a:prstGeom prst="straightConnector1">
            <a:avLst/>
          </a:prstGeom>
          <a:noFill/>
          <a:ln w="19050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cxnSp>
        <p:nvCxnSpPr>
          <p:cNvPr id="50" name="Straight Arrow Connector 60">
            <a:extLst>
              <a:ext uri="{FF2B5EF4-FFF2-40B4-BE49-F238E27FC236}">
                <a16:creationId xmlns:a16="http://schemas.microsoft.com/office/drawing/2014/main" id="{B39D6D41-D976-4C87-9764-6A407AA73674}"/>
              </a:ext>
            </a:extLst>
          </p:cNvPr>
          <p:cNvCxnSpPr/>
          <p:nvPr/>
        </p:nvCxnSpPr>
        <p:spPr>
          <a:xfrm rot="10800000">
            <a:off x="6711910" y="3401828"/>
            <a:ext cx="1295400" cy="1588"/>
          </a:xfrm>
          <a:prstGeom prst="straightConnector1">
            <a:avLst/>
          </a:prstGeom>
          <a:noFill/>
          <a:ln w="19050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cxnSp>
        <p:nvCxnSpPr>
          <p:cNvPr id="51" name="Straight Arrow Connector 61">
            <a:extLst>
              <a:ext uri="{FF2B5EF4-FFF2-40B4-BE49-F238E27FC236}">
                <a16:creationId xmlns:a16="http://schemas.microsoft.com/office/drawing/2014/main" id="{354FA2A3-F853-4566-81C3-DD9F36AB15EF}"/>
              </a:ext>
            </a:extLst>
          </p:cNvPr>
          <p:cNvCxnSpPr/>
          <p:nvPr/>
        </p:nvCxnSpPr>
        <p:spPr>
          <a:xfrm rot="10800000">
            <a:off x="8159710" y="2868428"/>
            <a:ext cx="228600" cy="1588"/>
          </a:xfrm>
          <a:prstGeom prst="straightConnector1">
            <a:avLst/>
          </a:prstGeom>
          <a:noFill/>
          <a:ln w="19050" cap="flat" cmpd="sng" algn="ctr">
            <a:solidFill>
              <a:srgbClr val="C0504D"/>
            </a:solidFill>
            <a:prstDash val="solid"/>
            <a:headEnd type="none" w="med" len="med"/>
            <a:tailEnd type="none" w="med" len="med"/>
          </a:ln>
          <a:effectLst/>
        </p:spPr>
      </p:cxnSp>
      <p:cxnSp>
        <p:nvCxnSpPr>
          <p:cNvPr id="52" name="Straight Arrow Connector 62">
            <a:extLst>
              <a:ext uri="{FF2B5EF4-FFF2-40B4-BE49-F238E27FC236}">
                <a16:creationId xmlns:a16="http://schemas.microsoft.com/office/drawing/2014/main" id="{D634A8AE-F75A-4513-9EE8-C0CACF5AC258}"/>
              </a:ext>
            </a:extLst>
          </p:cNvPr>
          <p:cNvCxnSpPr/>
          <p:nvPr/>
        </p:nvCxnSpPr>
        <p:spPr>
          <a:xfrm rot="10800000">
            <a:off x="8159710" y="3401828"/>
            <a:ext cx="228600" cy="1588"/>
          </a:xfrm>
          <a:prstGeom prst="straightConnector1">
            <a:avLst/>
          </a:prstGeom>
          <a:noFill/>
          <a:ln w="19050" cap="flat" cmpd="sng" algn="ctr">
            <a:solidFill>
              <a:srgbClr val="C0504D"/>
            </a:solidFill>
            <a:prstDash val="solid"/>
            <a:headEnd type="none" w="med" len="med"/>
            <a:tailEnd type="none" w="med" len="med"/>
          </a:ln>
          <a:effectLst/>
        </p:spPr>
      </p:cxnSp>
      <p:sp>
        <p:nvSpPr>
          <p:cNvPr id="53" name="Up-Down Arrow 63">
            <a:extLst>
              <a:ext uri="{FF2B5EF4-FFF2-40B4-BE49-F238E27FC236}">
                <a16:creationId xmlns:a16="http://schemas.microsoft.com/office/drawing/2014/main" id="{4D0A8F2D-F67B-4590-BB59-7975F5260351}"/>
              </a:ext>
            </a:extLst>
          </p:cNvPr>
          <p:cNvSpPr/>
          <p:nvPr/>
        </p:nvSpPr>
        <p:spPr>
          <a:xfrm>
            <a:off x="7778710" y="1649228"/>
            <a:ext cx="76200" cy="2971800"/>
          </a:xfrm>
          <a:prstGeom prst="upDownArrow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Up-Down Arrow 64">
            <a:extLst>
              <a:ext uri="{FF2B5EF4-FFF2-40B4-BE49-F238E27FC236}">
                <a16:creationId xmlns:a16="http://schemas.microsoft.com/office/drawing/2014/main" id="{27680428-3D2C-4F6F-960E-AD4FFB02B365}"/>
              </a:ext>
            </a:extLst>
          </p:cNvPr>
          <p:cNvSpPr/>
          <p:nvPr/>
        </p:nvSpPr>
        <p:spPr>
          <a:xfrm rot="5400000">
            <a:off x="7207210" y="2601728"/>
            <a:ext cx="76200" cy="1066800"/>
          </a:xfrm>
          <a:prstGeom prst="upDownArrow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Up-Down Arrow 65">
            <a:extLst>
              <a:ext uri="{FF2B5EF4-FFF2-40B4-BE49-F238E27FC236}">
                <a16:creationId xmlns:a16="http://schemas.microsoft.com/office/drawing/2014/main" id="{5E391DA4-6ED4-4506-B3EC-B2AF83BABF7B}"/>
              </a:ext>
            </a:extLst>
          </p:cNvPr>
          <p:cNvSpPr/>
          <p:nvPr/>
        </p:nvSpPr>
        <p:spPr>
          <a:xfrm rot="5400000">
            <a:off x="8083510" y="2868428"/>
            <a:ext cx="76200" cy="533400"/>
          </a:xfrm>
          <a:prstGeom prst="upDownArrow">
            <a:avLst/>
          </a:prstGeom>
          <a:solidFill>
            <a:sysClr val="windowText" lastClr="000000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Right Arrow 66">
            <a:extLst>
              <a:ext uri="{FF2B5EF4-FFF2-40B4-BE49-F238E27FC236}">
                <a16:creationId xmlns:a16="http://schemas.microsoft.com/office/drawing/2014/main" id="{A791094D-B26B-4EA5-8336-1F15EB29D7CE}"/>
              </a:ext>
            </a:extLst>
          </p:cNvPr>
          <p:cNvSpPr/>
          <p:nvPr/>
        </p:nvSpPr>
        <p:spPr>
          <a:xfrm>
            <a:off x="6711910" y="3554228"/>
            <a:ext cx="1676400" cy="1524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7" name="Right Arrow 67">
            <a:extLst>
              <a:ext uri="{FF2B5EF4-FFF2-40B4-BE49-F238E27FC236}">
                <a16:creationId xmlns:a16="http://schemas.microsoft.com/office/drawing/2014/main" id="{9725435C-2716-4D2C-8E3F-1E5206BBA923}"/>
              </a:ext>
            </a:extLst>
          </p:cNvPr>
          <p:cNvSpPr/>
          <p:nvPr/>
        </p:nvSpPr>
        <p:spPr>
          <a:xfrm rot="5400000" flipV="1">
            <a:off x="6483310" y="3554228"/>
            <a:ext cx="1981200" cy="1524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Right Arrow 68">
            <a:extLst>
              <a:ext uri="{FF2B5EF4-FFF2-40B4-BE49-F238E27FC236}">
                <a16:creationId xmlns:a16="http://schemas.microsoft.com/office/drawing/2014/main" id="{F6BB334F-0060-42AF-A2ED-8CA59185A070}"/>
              </a:ext>
            </a:extLst>
          </p:cNvPr>
          <p:cNvSpPr/>
          <p:nvPr/>
        </p:nvSpPr>
        <p:spPr>
          <a:xfrm flipH="1">
            <a:off x="6711910" y="2563628"/>
            <a:ext cx="1676400" cy="152400"/>
          </a:xfrm>
          <a:prstGeom prst="rightArrow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9" name="Curved Connector 69">
            <a:extLst>
              <a:ext uri="{FF2B5EF4-FFF2-40B4-BE49-F238E27FC236}">
                <a16:creationId xmlns:a16="http://schemas.microsoft.com/office/drawing/2014/main" id="{F57E431E-CFCE-496F-8162-FA95FAFCB455}"/>
              </a:ext>
            </a:extLst>
          </p:cNvPr>
          <p:cNvCxnSpPr/>
          <p:nvPr/>
        </p:nvCxnSpPr>
        <p:spPr>
          <a:xfrm rot="10800000">
            <a:off x="4425910" y="887228"/>
            <a:ext cx="1752600" cy="762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1F497D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60" name="Curved Connector 70">
            <a:extLst>
              <a:ext uri="{FF2B5EF4-FFF2-40B4-BE49-F238E27FC236}">
                <a16:creationId xmlns:a16="http://schemas.microsoft.com/office/drawing/2014/main" id="{AD433462-D436-45CB-A78D-F77032A21407}"/>
              </a:ext>
            </a:extLst>
          </p:cNvPr>
          <p:cNvCxnSpPr/>
          <p:nvPr/>
        </p:nvCxnSpPr>
        <p:spPr>
          <a:xfrm rot="10800000">
            <a:off x="4425911" y="1192028"/>
            <a:ext cx="1752600" cy="762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C0504D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61" name="Curved Connector 71">
            <a:extLst>
              <a:ext uri="{FF2B5EF4-FFF2-40B4-BE49-F238E27FC236}">
                <a16:creationId xmlns:a16="http://schemas.microsoft.com/office/drawing/2014/main" id="{69DAE91D-0FD2-46AE-A7BC-24BB199271D2}"/>
              </a:ext>
            </a:extLst>
          </p:cNvPr>
          <p:cNvCxnSpPr/>
          <p:nvPr/>
        </p:nvCxnSpPr>
        <p:spPr>
          <a:xfrm rot="10800000">
            <a:off x="4425912" y="1954028"/>
            <a:ext cx="1752598" cy="381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1F497D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62" name="Curved Connector 72">
            <a:extLst>
              <a:ext uri="{FF2B5EF4-FFF2-40B4-BE49-F238E27FC236}">
                <a16:creationId xmlns:a16="http://schemas.microsoft.com/office/drawing/2014/main" id="{1D99A4C6-12C5-4018-ADE6-4F039494B152}"/>
              </a:ext>
            </a:extLst>
          </p:cNvPr>
          <p:cNvCxnSpPr>
            <a:cxnSpLocks/>
          </p:cNvCxnSpPr>
          <p:nvPr/>
        </p:nvCxnSpPr>
        <p:spPr>
          <a:xfrm rot="10800000">
            <a:off x="4425910" y="2106428"/>
            <a:ext cx="1752600" cy="381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1F497D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63" name="Curved Connector 73">
            <a:extLst>
              <a:ext uri="{FF2B5EF4-FFF2-40B4-BE49-F238E27FC236}">
                <a16:creationId xmlns:a16="http://schemas.microsoft.com/office/drawing/2014/main" id="{8E9EB327-918C-4616-A4DE-8CA4D3B891CA}"/>
              </a:ext>
            </a:extLst>
          </p:cNvPr>
          <p:cNvCxnSpPr/>
          <p:nvPr/>
        </p:nvCxnSpPr>
        <p:spPr>
          <a:xfrm rot="10800000">
            <a:off x="4425910" y="2258828"/>
            <a:ext cx="1752600" cy="381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C0504D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64" name="Curved Connector 74">
            <a:extLst>
              <a:ext uri="{FF2B5EF4-FFF2-40B4-BE49-F238E27FC236}">
                <a16:creationId xmlns:a16="http://schemas.microsoft.com/office/drawing/2014/main" id="{78E13335-D09A-4921-B4FF-5076CB7CB122}"/>
              </a:ext>
            </a:extLst>
          </p:cNvPr>
          <p:cNvCxnSpPr/>
          <p:nvPr/>
        </p:nvCxnSpPr>
        <p:spPr>
          <a:xfrm rot="10800000" flipV="1">
            <a:off x="4425910" y="3706628"/>
            <a:ext cx="1752600" cy="381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1F497D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65" name="Curved Connector 75">
            <a:extLst>
              <a:ext uri="{FF2B5EF4-FFF2-40B4-BE49-F238E27FC236}">
                <a16:creationId xmlns:a16="http://schemas.microsoft.com/office/drawing/2014/main" id="{5FA518D1-AE45-408E-8AB6-CF070A942E0E}"/>
              </a:ext>
            </a:extLst>
          </p:cNvPr>
          <p:cNvCxnSpPr>
            <a:cxnSpLocks/>
          </p:cNvCxnSpPr>
          <p:nvPr/>
        </p:nvCxnSpPr>
        <p:spPr>
          <a:xfrm rot="10800000" flipV="1">
            <a:off x="4425910" y="3859028"/>
            <a:ext cx="1752600" cy="381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1F497D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66" name="Curved Connector 76">
            <a:extLst>
              <a:ext uri="{FF2B5EF4-FFF2-40B4-BE49-F238E27FC236}">
                <a16:creationId xmlns:a16="http://schemas.microsoft.com/office/drawing/2014/main" id="{352E0F0E-EEFD-4597-84DF-BB95261D46BB}"/>
              </a:ext>
            </a:extLst>
          </p:cNvPr>
          <p:cNvCxnSpPr/>
          <p:nvPr/>
        </p:nvCxnSpPr>
        <p:spPr>
          <a:xfrm rot="10800000" flipV="1">
            <a:off x="4425910" y="4011428"/>
            <a:ext cx="1752600" cy="381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C0504D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67" name="Curved Connector 77">
            <a:extLst>
              <a:ext uri="{FF2B5EF4-FFF2-40B4-BE49-F238E27FC236}">
                <a16:creationId xmlns:a16="http://schemas.microsoft.com/office/drawing/2014/main" id="{1B9D05E6-42EE-46F4-9DD1-EE9188139082}"/>
              </a:ext>
            </a:extLst>
          </p:cNvPr>
          <p:cNvCxnSpPr/>
          <p:nvPr/>
        </p:nvCxnSpPr>
        <p:spPr>
          <a:xfrm rot="10800000" flipV="1">
            <a:off x="5264112" y="4392428"/>
            <a:ext cx="914398" cy="762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1F497D"/>
            </a:solidFill>
            <a:prstDash val="solid"/>
            <a:headEnd type="none" w="med" len="med"/>
            <a:tailEnd type="arrow" w="med" len="med"/>
          </a:ln>
          <a:effectLst/>
        </p:spPr>
      </p:cxnSp>
      <p:cxnSp>
        <p:nvCxnSpPr>
          <p:cNvPr id="68" name="Curved Connector 78">
            <a:extLst>
              <a:ext uri="{FF2B5EF4-FFF2-40B4-BE49-F238E27FC236}">
                <a16:creationId xmlns:a16="http://schemas.microsoft.com/office/drawing/2014/main" id="{FB1DE187-D9F1-428F-8C39-9542809A7548}"/>
              </a:ext>
            </a:extLst>
          </p:cNvPr>
          <p:cNvCxnSpPr>
            <a:cxnSpLocks/>
            <a:endCxn id="9" idx="0"/>
          </p:cNvCxnSpPr>
          <p:nvPr/>
        </p:nvCxnSpPr>
        <p:spPr>
          <a:xfrm rot="10800000" flipV="1">
            <a:off x="5264110" y="4544828"/>
            <a:ext cx="914400" cy="762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1F497D"/>
            </a:solidFill>
            <a:prstDash val="solid"/>
            <a:headEnd type="arrow" w="med" len="med"/>
            <a:tailEnd type="none" w="med" len="med"/>
          </a:ln>
          <a:effectLst/>
        </p:spPr>
      </p:cxnSp>
      <p:cxnSp>
        <p:nvCxnSpPr>
          <p:cNvPr id="69" name="Curved Connector 79">
            <a:extLst>
              <a:ext uri="{FF2B5EF4-FFF2-40B4-BE49-F238E27FC236}">
                <a16:creationId xmlns:a16="http://schemas.microsoft.com/office/drawing/2014/main" id="{EC307A83-D7C9-49B0-B5CC-35B287E6C276}"/>
              </a:ext>
            </a:extLst>
          </p:cNvPr>
          <p:cNvCxnSpPr/>
          <p:nvPr/>
        </p:nvCxnSpPr>
        <p:spPr>
          <a:xfrm rot="10800000" flipV="1">
            <a:off x="5264110" y="4697228"/>
            <a:ext cx="914400" cy="762000"/>
          </a:xfrm>
          <a:prstGeom prst="curvedConnector3">
            <a:avLst>
              <a:gd name="adj1" fmla="val 50000"/>
            </a:avLst>
          </a:prstGeom>
          <a:noFill/>
          <a:ln w="19050" cap="flat" cmpd="sng" algn="ctr">
            <a:solidFill>
              <a:srgbClr val="C0504D"/>
            </a:solidFill>
            <a:prstDash val="solid"/>
            <a:headEnd type="none" w="med" len="med"/>
            <a:tailEnd type="arrow" w="med" len="med"/>
          </a:ln>
          <a:effectLst/>
        </p:spPr>
      </p:cxnSp>
      <p:grpSp>
        <p:nvGrpSpPr>
          <p:cNvPr id="70" name="Gruppo 69">
            <a:extLst>
              <a:ext uri="{FF2B5EF4-FFF2-40B4-BE49-F238E27FC236}">
                <a16:creationId xmlns:a16="http://schemas.microsoft.com/office/drawing/2014/main" id="{5C409398-7817-444F-8740-A5CB5B5BB42B}"/>
              </a:ext>
            </a:extLst>
          </p:cNvPr>
          <p:cNvGrpSpPr/>
          <p:nvPr/>
        </p:nvGrpSpPr>
        <p:grpSpPr>
          <a:xfrm>
            <a:off x="8235910" y="413029"/>
            <a:ext cx="762000" cy="304800"/>
            <a:chOff x="7444800" y="633799"/>
            <a:chExt cx="762000" cy="304800"/>
          </a:xfrm>
        </p:grpSpPr>
        <p:sp>
          <p:nvSpPr>
            <p:cNvPr id="71" name="Rectangle 80">
              <a:extLst>
                <a:ext uri="{FF2B5EF4-FFF2-40B4-BE49-F238E27FC236}">
                  <a16:creationId xmlns:a16="http://schemas.microsoft.com/office/drawing/2014/main" id="{0F7B3EF1-261C-4DEC-9BD7-AA6AD307487C}"/>
                </a:ext>
              </a:extLst>
            </p:cNvPr>
            <p:cNvSpPr/>
            <p:nvPr/>
          </p:nvSpPr>
          <p:spPr>
            <a:xfrm rot="5400000">
              <a:off x="7749600" y="709999"/>
              <a:ext cx="152400" cy="152400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72" name="Straight Connector 81">
              <a:extLst>
                <a:ext uri="{FF2B5EF4-FFF2-40B4-BE49-F238E27FC236}">
                  <a16:creationId xmlns:a16="http://schemas.microsoft.com/office/drawing/2014/main" id="{4C009D86-8BE8-49AC-B933-D3DB74ABBC0F}"/>
                </a:ext>
              </a:extLst>
            </p:cNvPr>
            <p:cNvCxnSpPr/>
            <p:nvPr/>
          </p:nvCxnSpPr>
          <p:spPr>
            <a:xfrm rot="5400000">
              <a:off x="7597200" y="786199"/>
              <a:ext cx="152400" cy="0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3" name="Straight Connector 82">
              <a:extLst>
                <a:ext uri="{FF2B5EF4-FFF2-40B4-BE49-F238E27FC236}">
                  <a16:creationId xmlns:a16="http://schemas.microsoft.com/office/drawing/2014/main" id="{9BD30421-7F26-4356-BBB1-AEDA74933CB1}"/>
                </a:ext>
              </a:extLst>
            </p:cNvPr>
            <p:cNvCxnSpPr/>
            <p:nvPr/>
          </p:nvCxnSpPr>
          <p:spPr>
            <a:xfrm rot="5400000">
              <a:off x="7902000" y="786199"/>
              <a:ext cx="152400" cy="0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4" name="Straight Connector 83">
              <a:extLst>
                <a:ext uri="{FF2B5EF4-FFF2-40B4-BE49-F238E27FC236}">
                  <a16:creationId xmlns:a16="http://schemas.microsoft.com/office/drawing/2014/main" id="{6F8EA1CD-5CF4-48F5-B5DE-E03BA8447E74}"/>
                </a:ext>
              </a:extLst>
            </p:cNvPr>
            <p:cNvCxnSpPr/>
            <p:nvPr/>
          </p:nvCxnSpPr>
          <p:spPr>
            <a:xfrm rot="10800000" flipH="1" flipV="1">
              <a:off x="7521000" y="786199"/>
              <a:ext cx="152400" cy="0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cxnSp>
          <p:nvCxnSpPr>
            <p:cNvPr id="75" name="Straight Connector 84">
              <a:extLst>
                <a:ext uri="{FF2B5EF4-FFF2-40B4-BE49-F238E27FC236}">
                  <a16:creationId xmlns:a16="http://schemas.microsoft.com/office/drawing/2014/main" id="{7194964A-3975-4F2B-83C2-D672CEE38D2B}"/>
                </a:ext>
              </a:extLst>
            </p:cNvPr>
            <p:cNvCxnSpPr/>
            <p:nvPr/>
          </p:nvCxnSpPr>
          <p:spPr>
            <a:xfrm rot="10800000" flipH="1" flipV="1">
              <a:off x="7978200" y="786199"/>
              <a:ext cx="152400" cy="0"/>
            </a:xfrm>
            <a:prstGeom prst="line">
              <a:avLst/>
            </a:prstGeom>
            <a:noFill/>
            <a:ln w="12700" cap="flat" cmpd="sng" algn="ctr">
              <a:solidFill>
                <a:srgbClr val="4F81BD">
                  <a:shade val="95000"/>
                  <a:satMod val="105000"/>
                </a:srgbClr>
              </a:solidFill>
              <a:prstDash val="solid"/>
            </a:ln>
            <a:effectLst/>
          </p:spPr>
        </p:cxnSp>
        <p:sp>
          <p:nvSpPr>
            <p:cNvPr id="76" name="Rectangle 85">
              <a:extLst>
                <a:ext uri="{FF2B5EF4-FFF2-40B4-BE49-F238E27FC236}">
                  <a16:creationId xmlns:a16="http://schemas.microsoft.com/office/drawing/2014/main" id="{39A8F106-02DC-4C08-9720-14A7AB41512B}"/>
                </a:ext>
              </a:extLst>
            </p:cNvPr>
            <p:cNvSpPr/>
            <p:nvPr/>
          </p:nvSpPr>
          <p:spPr>
            <a:xfrm>
              <a:off x="7444800" y="633799"/>
              <a:ext cx="762000" cy="304800"/>
            </a:xfrm>
            <a:prstGeom prst="rect">
              <a:avLst/>
            </a:prstGeom>
            <a:noFill/>
            <a:ln w="25400" cap="flat" cmpd="sng" algn="ctr">
              <a:solidFill>
                <a:srgbClr val="C0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cxnSp>
        <p:nvCxnSpPr>
          <p:cNvPr id="77" name="Straight Arrow Connector 86">
            <a:extLst>
              <a:ext uri="{FF2B5EF4-FFF2-40B4-BE49-F238E27FC236}">
                <a16:creationId xmlns:a16="http://schemas.microsoft.com/office/drawing/2014/main" id="{00824609-9A07-42D5-A8D0-FED5299291EE}"/>
              </a:ext>
            </a:extLst>
          </p:cNvPr>
          <p:cNvCxnSpPr>
            <a:cxnSpLocks/>
            <a:stCxn id="76" idx="2"/>
          </p:cNvCxnSpPr>
          <p:nvPr/>
        </p:nvCxnSpPr>
        <p:spPr>
          <a:xfrm>
            <a:off x="8616910" y="717829"/>
            <a:ext cx="794" cy="379412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cxnSp>
        <p:nvCxnSpPr>
          <p:cNvPr id="78" name="Straight Arrow Connector 87">
            <a:extLst>
              <a:ext uri="{FF2B5EF4-FFF2-40B4-BE49-F238E27FC236}">
                <a16:creationId xmlns:a16="http://schemas.microsoft.com/office/drawing/2014/main" id="{21FC327C-089C-4DEF-B565-B75ADE309B3E}"/>
              </a:ext>
            </a:extLst>
          </p:cNvPr>
          <p:cNvCxnSpPr/>
          <p:nvPr/>
        </p:nvCxnSpPr>
        <p:spPr>
          <a:xfrm rot="5400000">
            <a:off x="9150310" y="962634"/>
            <a:ext cx="304800" cy="1588"/>
          </a:xfrm>
          <a:prstGeom prst="straightConnector1">
            <a:avLst/>
          </a:prstGeom>
          <a:noFill/>
          <a:ln w="1270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sp>
        <p:nvSpPr>
          <p:cNvPr id="79" name="TextBox 88">
            <a:extLst>
              <a:ext uri="{FF2B5EF4-FFF2-40B4-BE49-F238E27FC236}">
                <a16:creationId xmlns:a16="http://schemas.microsoft.com/office/drawing/2014/main" id="{35AF0758-04CF-441B-BFC7-D3E93AB4DCC6}"/>
              </a:ext>
            </a:extLst>
          </p:cNvPr>
          <p:cNvSpPr txBox="1"/>
          <p:nvPr/>
        </p:nvSpPr>
        <p:spPr>
          <a:xfrm>
            <a:off x="9193598" y="610229"/>
            <a:ext cx="129073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External clock reference</a:t>
            </a:r>
          </a:p>
        </p:txBody>
      </p:sp>
      <p:cxnSp>
        <p:nvCxnSpPr>
          <p:cNvPr id="80" name="Straight Connector 89">
            <a:extLst>
              <a:ext uri="{FF2B5EF4-FFF2-40B4-BE49-F238E27FC236}">
                <a16:creationId xmlns:a16="http://schemas.microsoft.com/office/drawing/2014/main" id="{65B001ED-29FE-4A62-BBCC-473CA1EBEB47}"/>
              </a:ext>
            </a:extLst>
          </p:cNvPr>
          <p:cNvCxnSpPr/>
          <p:nvPr/>
        </p:nvCxnSpPr>
        <p:spPr>
          <a:xfrm>
            <a:off x="3568996" y="5916428"/>
            <a:ext cx="990600" cy="0"/>
          </a:xfrm>
          <a:prstGeom prst="line">
            <a:avLst/>
          </a:prstGeom>
          <a:noFill/>
          <a:ln w="12700" cap="flat" cmpd="sng" algn="ctr">
            <a:solidFill>
              <a:srgbClr val="1F497D"/>
            </a:solidFill>
            <a:prstDash val="solid"/>
          </a:ln>
          <a:effectLst/>
        </p:spPr>
      </p:cxnSp>
      <p:cxnSp>
        <p:nvCxnSpPr>
          <p:cNvPr id="81" name="Straight Connector 90">
            <a:extLst>
              <a:ext uri="{FF2B5EF4-FFF2-40B4-BE49-F238E27FC236}">
                <a16:creationId xmlns:a16="http://schemas.microsoft.com/office/drawing/2014/main" id="{9B42141E-0B89-496A-A97C-CC4F3B05B9C6}"/>
              </a:ext>
            </a:extLst>
          </p:cNvPr>
          <p:cNvCxnSpPr/>
          <p:nvPr/>
        </p:nvCxnSpPr>
        <p:spPr>
          <a:xfrm>
            <a:off x="3568996" y="6068828"/>
            <a:ext cx="990600" cy="0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</a:ln>
          <a:effectLst/>
        </p:spPr>
      </p:cxnSp>
      <p:cxnSp>
        <p:nvCxnSpPr>
          <p:cNvPr id="82" name="Straight Connector 91">
            <a:extLst>
              <a:ext uri="{FF2B5EF4-FFF2-40B4-BE49-F238E27FC236}">
                <a16:creationId xmlns:a16="http://schemas.microsoft.com/office/drawing/2014/main" id="{F1EFE6EA-DEEE-4F18-B992-98C51A96C64A}"/>
              </a:ext>
            </a:extLst>
          </p:cNvPr>
          <p:cNvCxnSpPr/>
          <p:nvPr/>
        </p:nvCxnSpPr>
        <p:spPr>
          <a:xfrm>
            <a:off x="3568996" y="6221228"/>
            <a:ext cx="990600" cy="0"/>
          </a:xfrm>
          <a:prstGeom prst="line">
            <a:avLst/>
          </a:prstGeom>
          <a:noFill/>
          <a:ln w="12700" cap="flat" cmpd="sng" algn="ctr">
            <a:solidFill>
              <a:srgbClr val="C0504D"/>
            </a:solidFill>
            <a:prstDash val="solid"/>
          </a:ln>
          <a:effectLst/>
        </p:spPr>
      </p:cxnSp>
      <p:sp>
        <p:nvSpPr>
          <p:cNvPr id="83" name="TextBox 92">
            <a:extLst>
              <a:ext uri="{FF2B5EF4-FFF2-40B4-BE49-F238E27FC236}">
                <a16:creationId xmlns:a16="http://schemas.microsoft.com/office/drawing/2014/main" id="{40B2A10E-AA39-4389-82ED-241B2C8C9B15}"/>
              </a:ext>
            </a:extLst>
          </p:cNvPr>
          <p:cNvSpPr txBox="1"/>
          <p:nvPr/>
        </p:nvSpPr>
        <p:spPr>
          <a:xfrm>
            <a:off x="4559596" y="5916428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control</a:t>
            </a:r>
          </a:p>
        </p:txBody>
      </p:sp>
      <p:sp>
        <p:nvSpPr>
          <p:cNvPr id="84" name="TextBox 93">
            <a:extLst>
              <a:ext uri="{FF2B5EF4-FFF2-40B4-BE49-F238E27FC236}">
                <a16:creationId xmlns:a16="http://schemas.microsoft.com/office/drawing/2014/main" id="{9A6E1110-8DAB-46B6-9823-6FE66043AE15}"/>
              </a:ext>
            </a:extLst>
          </p:cNvPr>
          <p:cNvSpPr txBox="1"/>
          <p:nvPr/>
        </p:nvSpPr>
        <p:spPr>
          <a:xfrm>
            <a:off x="4559596" y="5764028"/>
            <a:ext cx="3866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data</a:t>
            </a:r>
          </a:p>
        </p:txBody>
      </p:sp>
      <p:cxnSp>
        <p:nvCxnSpPr>
          <p:cNvPr id="85" name="Straight Arrow Connector 94">
            <a:extLst>
              <a:ext uri="{FF2B5EF4-FFF2-40B4-BE49-F238E27FC236}">
                <a16:creationId xmlns:a16="http://schemas.microsoft.com/office/drawing/2014/main" id="{3366DEC4-C5F5-41FC-9B11-CC384A9CFA83}"/>
              </a:ext>
            </a:extLst>
          </p:cNvPr>
          <p:cNvCxnSpPr/>
          <p:nvPr/>
        </p:nvCxnSpPr>
        <p:spPr>
          <a:xfrm>
            <a:off x="5111710" y="4773428"/>
            <a:ext cx="533400" cy="158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86" name="TextBox 95">
            <a:extLst>
              <a:ext uri="{FF2B5EF4-FFF2-40B4-BE49-F238E27FC236}">
                <a16:creationId xmlns:a16="http://schemas.microsoft.com/office/drawing/2014/main" id="{7243F90C-838C-49C7-A022-7345B70FB8F6}"/>
              </a:ext>
            </a:extLst>
          </p:cNvPr>
          <p:cNvSpPr txBox="1"/>
          <p:nvPr/>
        </p:nvSpPr>
        <p:spPr>
          <a:xfrm>
            <a:off x="4197310" y="4621028"/>
            <a:ext cx="9829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One 80 Mb/s port</a:t>
            </a:r>
          </a:p>
        </p:txBody>
      </p:sp>
      <p:cxnSp>
        <p:nvCxnSpPr>
          <p:cNvPr id="87" name="Straight Arrow Connector 96">
            <a:extLst>
              <a:ext uri="{FF2B5EF4-FFF2-40B4-BE49-F238E27FC236}">
                <a16:creationId xmlns:a16="http://schemas.microsoft.com/office/drawing/2014/main" id="{82354FE1-80FB-4A4C-87DA-71653BD03068}"/>
              </a:ext>
            </a:extLst>
          </p:cNvPr>
          <p:cNvCxnSpPr>
            <a:cxnSpLocks/>
          </p:cNvCxnSpPr>
          <p:nvPr/>
        </p:nvCxnSpPr>
        <p:spPr>
          <a:xfrm flipV="1">
            <a:off x="4803736" y="2030230"/>
            <a:ext cx="1374774" cy="132692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88" name="Straight Arrow Connector 97">
            <a:extLst>
              <a:ext uri="{FF2B5EF4-FFF2-40B4-BE49-F238E27FC236}">
                <a16:creationId xmlns:a16="http://schemas.microsoft.com/office/drawing/2014/main" id="{21B5CCC1-305F-4769-BB2D-20F6EDF2EA49}"/>
              </a:ext>
            </a:extLst>
          </p:cNvPr>
          <p:cNvCxnSpPr>
            <a:cxnSpLocks/>
          </p:cNvCxnSpPr>
          <p:nvPr/>
        </p:nvCxnSpPr>
        <p:spPr>
          <a:xfrm flipV="1">
            <a:off x="4803736" y="2792232"/>
            <a:ext cx="1362005" cy="56491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cxnSp>
        <p:nvCxnSpPr>
          <p:cNvPr id="89" name="Straight Arrow Connector 98">
            <a:extLst>
              <a:ext uri="{FF2B5EF4-FFF2-40B4-BE49-F238E27FC236}">
                <a16:creationId xmlns:a16="http://schemas.microsoft.com/office/drawing/2014/main" id="{6F555E5E-2F41-41A9-AB37-92347EAB3B39}"/>
              </a:ext>
            </a:extLst>
          </p:cNvPr>
          <p:cNvCxnSpPr>
            <a:cxnSpLocks/>
          </p:cNvCxnSpPr>
          <p:nvPr/>
        </p:nvCxnSpPr>
        <p:spPr>
          <a:xfrm>
            <a:off x="4803736" y="3357150"/>
            <a:ext cx="1374774" cy="273278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90" name="TextBox 100">
            <a:extLst>
              <a:ext uri="{FF2B5EF4-FFF2-40B4-BE49-F238E27FC236}">
                <a16:creationId xmlns:a16="http://schemas.microsoft.com/office/drawing/2014/main" id="{0CBD841A-95D2-4A6B-A4C2-36647E0DEA74}"/>
              </a:ext>
            </a:extLst>
          </p:cNvPr>
          <p:cNvSpPr txBox="1"/>
          <p:nvPr/>
        </p:nvSpPr>
        <p:spPr>
          <a:xfrm>
            <a:off x="9938023" y="5535428"/>
            <a:ext cx="63030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I2C (light)</a:t>
            </a:r>
          </a:p>
        </p:txBody>
      </p:sp>
      <p:sp>
        <p:nvSpPr>
          <p:cNvPr id="91" name="Rectangle 101">
            <a:extLst>
              <a:ext uri="{FF2B5EF4-FFF2-40B4-BE49-F238E27FC236}">
                <a16:creationId xmlns:a16="http://schemas.microsoft.com/office/drawing/2014/main" id="{B2C9DC36-C680-42C9-92C0-4869C1DCC2A8}"/>
              </a:ext>
            </a:extLst>
          </p:cNvPr>
          <p:cNvSpPr/>
          <p:nvPr/>
        </p:nvSpPr>
        <p:spPr>
          <a:xfrm>
            <a:off x="6178510" y="5078228"/>
            <a:ext cx="6858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JTAG</a:t>
            </a:r>
          </a:p>
        </p:txBody>
      </p:sp>
      <p:sp>
        <p:nvSpPr>
          <p:cNvPr id="92" name="TextBox 103">
            <a:extLst>
              <a:ext uri="{FF2B5EF4-FFF2-40B4-BE49-F238E27FC236}">
                <a16:creationId xmlns:a16="http://schemas.microsoft.com/office/drawing/2014/main" id="{45EA6EDC-9C56-443A-97A7-0A6B009B7F06}"/>
              </a:ext>
            </a:extLst>
          </p:cNvPr>
          <p:cNvSpPr txBox="1"/>
          <p:nvPr/>
        </p:nvSpPr>
        <p:spPr>
          <a:xfrm>
            <a:off x="6273246" y="5601331"/>
            <a:ext cx="4475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JTAG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Port</a:t>
            </a:r>
          </a:p>
        </p:txBody>
      </p:sp>
      <p:sp>
        <p:nvSpPr>
          <p:cNvPr id="93" name="TextBox 105">
            <a:extLst>
              <a:ext uri="{FF2B5EF4-FFF2-40B4-BE49-F238E27FC236}">
                <a16:creationId xmlns:a16="http://schemas.microsoft.com/office/drawing/2014/main" id="{89596505-6C50-4F66-B030-1CFB9A976064}"/>
              </a:ext>
            </a:extLst>
          </p:cNvPr>
          <p:cNvSpPr txBox="1"/>
          <p:nvPr/>
        </p:nvSpPr>
        <p:spPr>
          <a:xfrm>
            <a:off x="10293310" y="2106428"/>
            <a:ext cx="49404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GBTIA</a:t>
            </a:r>
          </a:p>
        </p:txBody>
      </p:sp>
      <p:sp>
        <p:nvSpPr>
          <p:cNvPr id="94" name="TextBox 106">
            <a:extLst>
              <a:ext uri="{FF2B5EF4-FFF2-40B4-BE49-F238E27FC236}">
                <a16:creationId xmlns:a16="http://schemas.microsoft.com/office/drawing/2014/main" id="{340F1FDD-7EEE-4422-907B-DF2BAE976BFE}"/>
              </a:ext>
            </a:extLst>
          </p:cNvPr>
          <p:cNvSpPr txBox="1"/>
          <p:nvPr/>
        </p:nvSpPr>
        <p:spPr>
          <a:xfrm>
            <a:off x="10293310" y="3325628"/>
            <a:ext cx="41069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GBLD</a:t>
            </a:r>
          </a:p>
        </p:txBody>
      </p:sp>
      <p:sp>
        <p:nvSpPr>
          <p:cNvPr id="95" name="TextBox 107">
            <a:extLst>
              <a:ext uri="{FF2B5EF4-FFF2-40B4-BE49-F238E27FC236}">
                <a16:creationId xmlns:a16="http://schemas.microsoft.com/office/drawing/2014/main" id="{96F02C08-3883-4A30-9A64-0AD32067D999}"/>
              </a:ext>
            </a:extLst>
          </p:cNvPr>
          <p:cNvSpPr txBox="1"/>
          <p:nvPr/>
        </p:nvSpPr>
        <p:spPr>
          <a:xfrm>
            <a:off x="6178510" y="1115828"/>
            <a:ext cx="470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1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GBTX</a:t>
            </a:r>
          </a:p>
        </p:txBody>
      </p:sp>
      <p:cxnSp>
        <p:nvCxnSpPr>
          <p:cNvPr id="96" name="Straight Arrow Connector 108">
            <a:extLst>
              <a:ext uri="{FF2B5EF4-FFF2-40B4-BE49-F238E27FC236}">
                <a16:creationId xmlns:a16="http://schemas.microsoft.com/office/drawing/2014/main" id="{339B48E3-74B3-44BD-BD78-A00E4C3531B1}"/>
              </a:ext>
            </a:extLst>
          </p:cNvPr>
          <p:cNvCxnSpPr/>
          <p:nvPr/>
        </p:nvCxnSpPr>
        <p:spPr>
          <a:xfrm rot="10800000" flipV="1">
            <a:off x="11360110" y="2182628"/>
            <a:ext cx="228600" cy="152400"/>
          </a:xfrm>
          <a:prstGeom prst="straightConnector1">
            <a:avLst/>
          </a:prstGeom>
          <a:noFill/>
          <a:ln w="9525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cxnSp>
        <p:nvCxnSpPr>
          <p:cNvPr id="97" name="Straight Arrow Connector 109">
            <a:extLst>
              <a:ext uri="{FF2B5EF4-FFF2-40B4-BE49-F238E27FC236}">
                <a16:creationId xmlns:a16="http://schemas.microsoft.com/office/drawing/2014/main" id="{74803EF3-CD2F-414C-AEC5-51F4A50921BA}"/>
              </a:ext>
            </a:extLst>
          </p:cNvPr>
          <p:cNvCxnSpPr/>
          <p:nvPr/>
        </p:nvCxnSpPr>
        <p:spPr>
          <a:xfrm rot="10800000" flipV="1">
            <a:off x="11360110" y="2335028"/>
            <a:ext cx="228600" cy="152400"/>
          </a:xfrm>
          <a:prstGeom prst="straightConnector1">
            <a:avLst/>
          </a:prstGeom>
          <a:noFill/>
          <a:ln w="9525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cxnSp>
        <p:nvCxnSpPr>
          <p:cNvPr id="98" name="Straight Arrow Connector 110">
            <a:extLst>
              <a:ext uri="{FF2B5EF4-FFF2-40B4-BE49-F238E27FC236}">
                <a16:creationId xmlns:a16="http://schemas.microsoft.com/office/drawing/2014/main" id="{7E2DD2BD-1539-4527-BB9A-BFBF03276BA8}"/>
              </a:ext>
            </a:extLst>
          </p:cNvPr>
          <p:cNvCxnSpPr/>
          <p:nvPr/>
        </p:nvCxnSpPr>
        <p:spPr>
          <a:xfrm rot="10800000" flipH="1">
            <a:off x="11360110" y="3706628"/>
            <a:ext cx="228600" cy="152400"/>
          </a:xfrm>
          <a:prstGeom prst="straightConnector1">
            <a:avLst/>
          </a:prstGeom>
          <a:noFill/>
          <a:ln w="9525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cxnSp>
        <p:nvCxnSpPr>
          <p:cNvPr id="99" name="Straight Arrow Connector 111">
            <a:extLst>
              <a:ext uri="{FF2B5EF4-FFF2-40B4-BE49-F238E27FC236}">
                <a16:creationId xmlns:a16="http://schemas.microsoft.com/office/drawing/2014/main" id="{7AB496F4-8279-4025-9209-95C8911002A1}"/>
              </a:ext>
            </a:extLst>
          </p:cNvPr>
          <p:cNvCxnSpPr/>
          <p:nvPr/>
        </p:nvCxnSpPr>
        <p:spPr>
          <a:xfrm rot="10800000" flipH="1">
            <a:off x="11360110" y="3859028"/>
            <a:ext cx="228600" cy="152400"/>
          </a:xfrm>
          <a:prstGeom prst="straightConnector1">
            <a:avLst/>
          </a:prstGeom>
          <a:noFill/>
          <a:ln w="9525" cap="flat" cmpd="sng" algn="ctr">
            <a:solidFill>
              <a:srgbClr val="C0504D"/>
            </a:solidFill>
            <a:prstDash val="solid"/>
            <a:tailEnd type="arrow"/>
          </a:ln>
          <a:effectLst/>
        </p:spPr>
      </p:cxnSp>
      <p:sp>
        <p:nvSpPr>
          <p:cNvPr id="100" name="Right Brace 112">
            <a:extLst>
              <a:ext uri="{FF2B5EF4-FFF2-40B4-BE49-F238E27FC236}">
                <a16:creationId xmlns:a16="http://schemas.microsoft.com/office/drawing/2014/main" id="{E0F8C29D-04BF-4B77-9B38-47A41EFF62AA}"/>
              </a:ext>
            </a:extLst>
          </p:cNvPr>
          <p:cNvSpPr/>
          <p:nvPr/>
        </p:nvSpPr>
        <p:spPr>
          <a:xfrm>
            <a:off x="5187910" y="963428"/>
            <a:ext cx="304800" cy="609600"/>
          </a:xfrm>
          <a:prstGeom prst="rightBrace">
            <a:avLst/>
          </a:prstGeom>
          <a:noFill/>
          <a:ln w="127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TextBox 113">
            <a:extLst>
              <a:ext uri="{FF2B5EF4-FFF2-40B4-BE49-F238E27FC236}">
                <a16:creationId xmlns:a16="http://schemas.microsoft.com/office/drawing/2014/main" id="{BA895AF7-B85D-4CD1-B8E5-F6A6CFF305DA}"/>
              </a:ext>
            </a:extLst>
          </p:cNvPr>
          <p:cNvSpPr txBox="1"/>
          <p:nvPr/>
        </p:nvSpPr>
        <p:spPr>
          <a:xfrm>
            <a:off x="5416510" y="1115828"/>
            <a:ext cx="4651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e-Link</a:t>
            </a:r>
          </a:p>
        </p:txBody>
      </p:sp>
      <p:sp>
        <p:nvSpPr>
          <p:cNvPr id="102" name="TextBox 114">
            <a:extLst>
              <a:ext uri="{FF2B5EF4-FFF2-40B4-BE49-F238E27FC236}">
                <a16:creationId xmlns:a16="http://schemas.microsoft.com/office/drawing/2014/main" id="{ABA0D9FD-8748-44ED-89AF-63D759C5F653}"/>
              </a:ext>
            </a:extLst>
          </p:cNvPr>
          <p:cNvSpPr txBox="1"/>
          <p:nvPr/>
        </p:nvSpPr>
        <p:spPr>
          <a:xfrm>
            <a:off x="4531846" y="3048629"/>
            <a:ext cx="41870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clock</a:t>
            </a:r>
          </a:p>
        </p:txBody>
      </p:sp>
      <p:cxnSp>
        <p:nvCxnSpPr>
          <p:cNvPr id="103" name="Straight Arrow Connector 115">
            <a:extLst>
              <a:ext uri="{FF2B5EF4-FFF2-40B4-BE49-F238E27FC236}">
                <a16:creationId xmlns:a16="http://schemas.microsoft.com/office/drawing/2014/main" id="{08D5BE48-C9A1-4812-A4B1-56DAD6B79847}"/>
              </a:ext>
            </a:extLst>
          </p:cNvPr>
          <p:cNvCxnSpPr/>
          <p:nvPr/>
        </p:nvCxnSpPr>
        <p:spPr>
          <a:xfrm rot="5400000" flipH="1" flipV="1">
            <a:off x="4928160" y="2594778"/>
            <a:ext cx="595700" cy="533400"/>
          </a:xfrm>
          <a:prstGeom prst="straightConnector1">
            <a:avLst/>
          </a:prstGeom>
          <a:noFill/>
          <a:ln w="9525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sp>
        <p:nvSpPr>
          <p:cNvPr id="104" name="TextBox 116">
            <a:extLst>
              <a:ext uri="{FF2B5EF4-FFF2-40B4-BE49-F238E27FC236}">
                <a16:creationId xmlns:a16="http://schemas.microsoft.com/office/drawing/2014/main" id="{5674674A-B695-4327-A4F4-16D15771BC21}"/>
              </a:ext>
            </a:extLst>
          </p:cNvPr>
          <p:cNvSpPr txBox="1"/>
          <p:nvPr/>
        </p:nvSpPr>
        <p:spPr>
          <a:xfrm>
            <a:off x="4500103" y="2851923"/>
            <a:ext cx="535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data-up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cxnSp>
        <p:nvCxnSpPr>
          <p:cNvPr id="105" name="Straight Arrow Connector 117">
            <a:extLst>
              <a:ext uri="{FF2B5EF4-FFF2-40B4-BE49-F238E27FC236}">
                <a16:creationId xmlns:a16="http://schemas.microsoft.com/office/drawing/2014/main" id="{90BCFA6C-B24D-466D-8B68-631E93D6F749}"/>
              </a:ext>
            </a:extLst>
          </p:cNvPr>
          <p:cNvCxnSpPr/>
          <p:nvPr/>
        </p:nvCxnSpPr>
        <p:spPr>
          <a:xfrm rot="5400000" flipH="1" flipV="1">
            <a:off x="4851960" y="2456278"/>
            <a:ext cx="595700" cy="53340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06" name="TextBox 118">
            <a:extLst>
              <a:ext uri="{FF2B5EF4-FFF2-40B4-BE49-F238E27FC236}">
                <a16:creationId xmlns:a16="http://schemas.microsoft.com/office/drawing/2014/main" id="{16B18964-4A5A-4619-BEEC-5B43504DB85C}"/>
              </a:ext>
            </a:extLst>
          </p:cNvPr>
          <p:cNvSpPr txBox="1"/>
          <p:nvPr/>
        </p:nvSpPr>
        <p:spPr>
          <a:xfrm>
            <a:off x="4399589" y="2545262"/>
            <a:ext cx="667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</a:rPr>
              <a:t>data-down</a:t>
            </a:r>
            <a:endParaRPr kumimoji="0" lang="en-GB" sz="8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</a:endParaRPr>
          </a:p>
        </p:txBody>
      </p:sp>
      <p:cxnSp>
        <p:nvCxnSpPr>
          <p:cNvPr id="107" name="Straight Arrow Connector 119">
            <a:extLst>
              <a:ext uri="{FF2B5EF4-FFF2-40B4-BE49-F238E27FC236}">
                <a16:creationId xmlns:a16="http://schemas.microsoft.com/office/drawing/2014/main" id="{29CF06B1-A68B-4061-9163-A3152000F7B8}"/>
              </a:ext>
            </a:extLst>
          </p:cNvPr>
          <p:cNvCxnSpPr/>
          <p:nvPr/>
        </p:nvCxnSpPr>
        <p:spPr>
          <a:xfrm rot="5400000" flipH="1" flipV="1">
            <a:off x="4851960" y="2303878"/>
            <a:ext cx="519500" cy="457200"/>
          </a:xfrm>
          <a:prstGeom prst="straightConnector1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tailEnd type="arrow"/>
          </a:ln>
          <a:effectLst/>
        </p:spPr>
      </p:cxnSp>
      <p:sp>
        <p:nvSpPr>
          <p:cNvPr id="108" name="Rectangle 120">
            <a:extLst>
              <a:ext uri="{FF2B5EF4-FFF2-40B4-BE49-F238E27FC236}">
                <a16:creationId xmlns:a16="http://schemas.microsoft.com/office/drawing/2014/main" id="{454E6557-F7C3-48FE-9066-E1767E37A618}"/>
              </a:ext>
            </a:extLst>
          </p:cNvPr>
          <p:cNvSpPr/>
          <p:nvPr/>
        </p:nvSpPr>
        <p:spPr>
          <a:xfrm rot="5400000">
            <a:off x="8350210" y="3820928"/>
            <a:ext cx="5334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ePLLTx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9" name="Rectangle 121">
            <a:extLst>
              <a:ext uri="{FF2B5EF4-FFF2-40B4-BE49-F238E27FC236}">
                <a16:creationId xmlns:a16="http://schemas.microsoft.com/office/drawing/2014/main" id="{332ED7FF-3249-4EF2-BC03-E1DB16853FA8}"/>
              </a:ext>
            </a:extLst>
          </p:cNvPr>
          <p:cNvSpPr/>
          <p:nvPr/>
        </p:nvSpPr>
        <p:spPr>
          <a:xfrm rot="5400000">
            <a:off x="8350210" y="1992128"/>
            <a:ext cx="533400" cy="457200"/>
          </a:xfrm>
          <a:prstGeom prst="rect">
            <a:avLst/>
          </a:prstGeom>
          <a:solidFill>
            <a:srgbClr val="4F81BD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ePLLRx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0" name="TextBox 122">
            <a:extLst>
              <a:ext uri="{FF2B5EF4-FFF2-40B4-BE49-F238E27FC236}">
                <a16:creationId xmlns:a16="http://schemas.microsoft.com/office/drawing/2014/main" id="{328DBA5C-8AFE-4E7A-A14A-B7773010BB55}"/>
              </a:ext>
            </a:extLst>
          </p:cNvPr>
          <p:cNvSpPr txBox="1"/>
          <p:nvPr/>
        </p:nvSpPr>
        <p:spPr>
          <a:xfrm>
            <a:off x="4559596" y="6068828"/>
            <a:ext cx="47000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clocks</a:t>
            </a:r>
          </a:p>
        </p:txBody>
      </p:sp>
      <p:sp>
        <p:nvSpPr>
          <p:cNvPr id="111" name="Rettangolo 110">
            <a:extLst>
              <a:ext uri="{FF2B5EF4-FFF2-40B4-BE49-F238E27FC236}">
                <a16:creationId xmlns:a16="http://schemas.microsoft.com/office/drawing/2014/main" id="{0323E569-BA81-42DC-BFAB-585F13711D3E}"/>
              </a:ext>
            </a:extLst>
          </p:cNvPr>
          <p:cNvSpPr/>
          <p:nvPr/>
        </p:nvSpPr>
        <p:spPr>
          <a:xfrm>
            <a:off x="1199110" y="610229"/>
            <a:ext cx="3223626" cy="4010799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000" dirty="0"/>
          </a:p>
        </p:txBody>
      </p:sp>
      <p:sp>
        <p:nvSpPr>
          <p:cNvPr id="112" name="Segno di moltiplicazione 143">
            <a:extLst>
              <a:ext uri="{FF2B5EF4-FFF2-40B4-BE49-F238E27FC236}">
                <a16:creationId xmlns:a16="http://schemas.microsoft.com/office/drawing/2014/main" id="{411E1A42-744D-4D04-8371-2F6C8B486D9C}"/>
              </a:ext>
            </a:extLst>
          </p:cNvPr>
          <p:cNvSpPr/>
          <p:nvPr/>
        </p:nvSpPr>
        <p:spPr>
          <a:xfrm>
            <a:off x="3903347" y="4316448"/>
            <a:ext cx="1977644" cy="1979924"/>
          </a:xfrm>
          <a:prstGeom prst="mathMultiply">
            <a:avLst>
              <a:gd name="adj1" fmla="val 422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3" name="Segno di moltiplicazione 144">
            <a:extLst>
              <a:ext uri="{FF2B5EF4-FFF2-40B4-BE49-F238E27FC236}">
                <a16:creationId xmlns:a16="http://schemas.microsoft.com/office/drawing/2014/main" id="{90D896AF-1ACA-4385-AAC2-122C01A62805}"/>
              </a:ext>
            </a:extLst>
          </p:cNvPr>
          <p:cNvSpPr/>
          <p:nvPr/>
        </p:nvSpPr>
        <p:spPr>
          <a:xfrm>
            <a:off x="6007396" y="4801231"/>
            <a:ext cx="990600" cy="1048949"/>
          </a:xfrm>
          <a:prstGeom prst="mathMultiply">
            <a:avLst>
              <a:gd name="adj1" fmla="val 422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14" name="Connettore diritto 146">
            <a:extLst>
              <a:ext uri="{FF2B5EF4-FFF2-40B4-BE49-F238E27FC236}">
                <a16:creationId xmlns:a16="http://schemas.microsoft.com/office/drawing/2014/main" id="{0A63B7C1-E926-4FFC-B2AB-AA0C7BABCA29}"/>
              </a:ext>
            </a:extLst>
          </p:cNvPr>
          <p:cNvCxnSpPr>
            <a:cxnSpLocks/>
          </p:cNvCxnSpPr>
          <p:nvPr/>
        </p:nvCxnSpPr>
        <p:spPr>
          <a:xfrm>
            <a:off x="3287110" y="4614429"/>
            <a:ext cx="0" cy="1928801"/>
          </a:xfrm>
          <a:prstGeom prst="line">
            <a:avLst/>
          </a:prstGeom>
          <a:ln w="158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ttore diritto 147">
            <a:extLst>
              <a:ext uri="{FF2B5EF4-FFF2-40B4-BE49-F238E27FC236}">
                <a16:creationId xmlns:a16="http://schemas.microsoft.com/office/drawing/2014/main" id="{AEF272AE-2788-4BD3-8A23-2FD0D1C11A73}"/>
              </a:ext>
            </a:extLst>
          </p:cNvPr>
          <p:cNvCxnSpPr>
            <a:cxnSpLocks/>
          </p:cNvCxnSpPr>
          <p:nvPr/>
        </p:nvCxnSpPr>
        <p:spPr>
          <a:xfrm>
            <a:off x="3287110" y="6543230"/>
            <a:ext cx="4263000" cy="6599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Connettore diritto 150">
            <a:extLst>
              <a:ext uri="{FF2B5EF4-FFF2-40B4-BE49-F238E27FC236}">
                <a16:creationId xmlns:a16="http://schemas.microsoft.com/office/drawing/2014/main" id="{263B128C-A75E-490A-89AF-306A42882B66}"/>
              </a:ext>
            </a:extLst>
          </p:cNvPr>
          <p:cNvCxnSpPr>
            <a:cxnSpLocks/>
          </p:cNvCxnSpPr>
          <p:nvPr/>
        </p:nvCxnSpPr>
        <p:spPr>
          <a:xfrm>
            <a:off x="7540468" y="5643150"/>
            <a:ext cx="1" cy="900080"/>
          </a:xfrm>
          <a:prstGeom prst="line">
            <a:avLst/>
          </a:prstGeom>
          <a:ln w="15875"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Connettore 2 116">
            <a:extLst>
              <a:ext uri="{FF2B5EF4-FFF2-40B4-BE49-F238E27FC236}">
                <a16:creationId xmlns:a16="http://schemas.microsoft.com/office/drawing/2014/main" id="{EBD4E1EE-C352-479C-8F22-F3062DA6249F}"/>
              </a:ext>
            </a:extLst>
          </p:cNvPr>
          <p:cNvCxnSpPr/>
          <p:nvPr/>
        </p:nvCxnSpPr>
        <p:spPr>
          <a:xfrm flipV="1">
            <a:off x="1559110" y="4621028"/>
            <a:ext cx="0" cy="91440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vale 117">
            <a:extLst>
              <a:ext uri="{FF2B5EF4-FFF2-40B4-BE49-F238E27FC236}">
                <a16:creationId xmlns:a16="http://schemas.microsoft.com/office/drawing/2014/main" id="{809DF40F-B851-4E9E-A3AD-5246C3F19478}"/>
              </a:ext>
            </a:extLst>
          </p:cNvPr>
          <p:cNvSpPr/>
          <p:nvPr/>
        </p:nvSpPr>
        <p:spPr>
          <a:xfrm>
            <a:off x="8039110" y="201428"/>
            <a:ext cx="1186288" cy="732401"/>
          </a:xfrm>
          <a:prstGeom prst="ellipse">
            <a:avLst/>
          </a:prstGeom>
          <a:noFill/>
          <a:ln w="158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9" name="Segno di moltiplicazione 159">
            <a:extLst>
              <a:ext uri="{FF2B5EF4-FFF2-40B4-BE49-F238E27FC236}">
                <a16:creationId xmlns:a16="http://schemas.microsoft.com/office/drawing/2014/main" id="{2D106C29-CE74-464C-A2B1-AE2616464C5B}"/>
              </a:ext>
            </a:extLst>
          </p:cNvPr>
          <p:cNvSpPr/>
          <p:nvPr/>
        </p:nvSpPr>
        <p:spPr>
          <a:xfrm>
            <a:off x="9265137" y="181179"/>
            <a:ext cx="990600" cy="1048949"/>
          </a:xfrm>
          <a:prstGeom prst="mathMultiply">
            <a:avLst>
              <a:gd name="adj1" fmla="val 4221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20" name="Immagine 119">
            <a:extLst>
              <a:ext uri="{FF2B5EF4-FFF2-40B4-BE49-F238E27FC236}">
                <a16:creationId xmlns:a16="http://schemas.microsoft.com/office/drawing/2014/main" id="{4D4E8ECA-D43F-4C15-8ED3-F421823015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284" y="1526704"/>
            <a:ext cx="2143125" cy="2143125"/>
          </a:xfrm>
          <a:prstGeom prst="rect">
            <a:avLst/>
          </a:prstGeom>
        </p:spPr>
      </p:pic>
      <p:sp>
        <p:nvSpPr>
          <p:cNvPr id="121" name="CasellaDiTesto 120">
            <a:extLst>
              <a:ext uri="{FF2B5EF4-FFF2-40B4-BE49-F238E27FC236}">
                <a16:creationId xmlns:a16="http://schemas.microsoft.com/office/drawing/2014/main" id="{3FC31EF0-D2E0-42DD-B109-1958A81B547B}"/>
              </a:ext>
            </a:extLst>
          </p:cNvPr>
          <p:cNvSpPr txBox="1"/>
          <p:nvPr/>
        </p:nvSpPr>
        <p:spPr>
          <a:xfrm>
            <a:off x="2891504" y="4308875"/>
            <a:ext cx="1257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I2C GBTX</a:t>
            </a:r>
          </a:p>
        </p:txBody>
      </p:sp>
      <p:sp>
        <p:nvSpPr>
          <p:cNvPr id="122" name="CasellaDiTesto 121">
            <a:extLst>
              <a:ext uri="{FF2B5EF4-FFF2-40B4-BE49-F238E27FC236}">
                <a16:creationId xmlns:a16="http://schemas.microsoft.com/office/drawing/2014/main" id="{54DF0457-10C9-42D9-934B-98D9938EA2F1}"/>
              </a:ext>
            </a:extLst>
          </p:cNvPr>
          <p:cNvSpPr txBox="1"/>
          <p:nvPr/>
        </p:nvSpPr>
        <p:spPr>
          <a:xfrm>
            <a:off x="1243345" y="4299972"/>
            <a:ext cx="1257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I2C AUX</a:t>
            </a:r>
          </a:p>
        </p:txBody>
      </p:sp>
      <p:sp>
        <p:nvSpPr>
          <p:cNvPr id="123" name="Rettangolo 122">
            <a:extLst>
              <a:ext uri="{FF2B5EF4-FFF2-40B4-BE49-F238E27FC236}">
                <a16:creationId xmlns:a16="http://schemas.microsoft.com/office/drawing/2014/main" id="{4E00BAD9-AED6-46D1-BC6E-5E843DF90BEF}"/>
              </a:ext>
            </a:extLst>
          </p:cNvPr>
          <p:cNvSpPr/>
          <p:nvPr/>
        </p:nvSpPr>
        <p:spPr>
          <a:xfrm>
            <a:off x="2244910" y="5340212"/>
            <a:ext cx="507139" cy="120301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>
                <a:solidFill>
                  <a:schemeClr val="tx1"/>
                </a:solidFill>
              </a:rPr>
              <a:t>SFP</a:t>
            </a:r>
          </a:p>
          <a:p>
            <a:pPr algn="ctr"/>
            <a:r>
              <a:rPr lang="it-IT" sz="700" dirty="0">
                <a:solidFill>
                  <a:schemeClr val="tx1"/>
                </a:solidFill>
              </a:rPr>
              <a:t>CONET2</a:t>
            </a:r>
          </a:p>
        </p:txBody>
      </p:sp>
      <p:cxnSp>
        <p:nvCxnSpPr>
          <p:cNvPr id="124" name="Connettore 2 123">
            <a:extLst>
              <a:ext uri="{FF2B5EF4-FFF2-40B4-BE49-F238E27FC236}">
                <a16:creationId xmlns:a16="http://schemas.microsoft.com/office/drawing/2014/main" id="{6FF6E097-C45C-4A84-92F0-A979105C97DB}"/>
              </a:ext>
            </a:extLst>
          </p:cNvPr>
          <p:cNvCxnSpPr>
            <a:cxnSpLocks/>
            <a:stCxn id="123" idx="0"/>
          </p:cNvCxnSpPr>
          <p:nvPr/>
        </p:nvCxnSpPr>
        <p:spPr>
          <a:xfrm flipV="1">
            <a:off x="2498480" y="4640874"/>
            <a:ext cx="2432" cy="699338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CasellaDiTesto 124">
            <a:extLst>
              <a:ext uri="{FF2B5EF4-FFF2-40B4-BE49-F238E27FC236}">
                <a16:creationId xmlns:a16="http://schemas.microsoft.com/office/drawing/2014/main" id="{0B45BC18-65F4-4A8A-9EBE-E33C968C6757}"/>
              </a:ext>
            </a:extLst>
          </p:cNvPr>
          <p:cNvSpPr txBox="1"/>
          <p:nvPr/>
        </p:nvSpPr>
        <p:spPr>
          <a:xfrm>
            <a:off x="2133093" y="4303271"/>
            <a:ext cx="1257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/>
              <a:t>SERDES</a:t>
            </a:r>
          </a:p>
        </p:txBody>
      </p:sp>
      <p:sp>
        <p:nvSpPr>
          <p:cNvPr id="126" name="CasellaDiTesto 125"/>
          <p:cNvSpPr txBox="1"/>
          <p:nvPr/>
        </p:nvSpPr>
        <p:spPr>
          <a:xfrm>
            <a:off x="4440194" y="611660"/>
            <a:ext cx="1819152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transceiver mode</a:t>
            </a:r>
          </a:p>
        </p:txBody>
      </p:sp>
      <p:sp>
        <p:nvSpPr>
          <p:cNvPr id="127" name="CasellaDiTesto 126"/>
          <p:cNvSpPr txBox="1"/>
          <p:nvPr/>
        </p:nvSpPr>
        <p:spPr>
          <a:xfrm>
            <a:off x="9770788" y="5978611"/>
            <a:ext cx="1595310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output clocks</a:t>
            </a:r>
          </a:p>
        </p:txBody>
      </p:sp>
      <p:sp>
        <p:nvSpPr>
          <p:cNvPr id="128" name="CasellaDiTesto 127"/>
          <p:cNvSpPr txBox="1"/>
          <p:nvPr/>
        </p:nvSpPr>
        <p:spPr>
          <a:xfrm>
            <a:off x="7559785" y="5995088"/>
            <a:ext cx="530916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I2C</a:t>
            </a:r>
          </a:p>
        </p:txBody>
      </p:sp>
      <p:sp>
        <p:nvSpPr>
          <p:cNvPr id="129" name="CasellaDiTesto 128"/>
          <p:cNvSpPr txBox="1"/>
          <p:nvPr/>
        </p:nvSpPr>
        <p:spPr>
          <a:xfrm>
            <a:off x="3257660" y="5093044"/>
            <a:ext cx="922047" cy="369332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SCA</a:t>
            </a:r>
          </a:p>
        </p:txBody>
      </p:sp>
      <p:sp>
        <p:nvSpPr>
          <p:cNvPr id="130" name="CasellaDiTesto 129"/>
          <p:cNvSpPr txBox="1"/>
          <p:nvPr/>
        </p:nvSpPr>
        <p:spPr>
          <a:xfrm>
            <a:off x="4647194" y="3445475"/>
            <a:ext cx="1218145" cy="646331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e-Links @80 Mb/s</a:t>
            </a:r>
          </a:p>
        </p:txBody>
      </p:sp>
      <p:sp>
        <p:nvSpPr>
          <p:cNvPr id="131" name="CasellaDiTesto 130"/>
          <p:cNvSpPr txBox="1"/>
          <p:nvPr/>
        </p:nvSpPr>
        <p:spPr>
          <a:xfrm>
            <a:off x="3916681" y="-5209"/>
            <a:ext cx="43604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GBTx on DRM2: choices</a:t>
            </a:r>
            <a:endParaRPr lang="it-IT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27069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23</a:t>
            </a:fld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4998423" y="3167390"/>
            <a:ext cx="2195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Power supply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347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24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018" y="601117"/>
            <a:ext cx="5722019" cy="582944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239707" y="4298671"/>
            <a:ext cx="811441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VDDIO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239707" y="1052038"/>
            <a:ext cx="112883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2.5V VTRx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239707" y="5079507"/>
            <a:ext cx="167866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VDDCM+VDDPS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239707" y="2284936"/>
            <a:ext cx="831318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VDDTX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239707" y="2942482"/>
            <a:ext cx="846707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VDDRX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239707" y="3754140"/>
            <a:ext cx="116525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VDD CORE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858115" y="433"/>
            <a:ext cx="4862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Power supply (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GBTx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test board)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4ABF70C4-EE8F-435D-A41E-64FB2DE2E014}"/>
              </a:ext>
            </a:extLst>
          </p:cNvPr>
          <p:cNvSpPr/>
          <p:nvPr/>
        </p:nvSpPr>
        <p:spPr>
          <a:xfrm>
            <a:off x="1661159" y="2740692"/>
            <a:ext cx="1204685" cy="68830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3,3V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1C9449F1-343A-43B8-AC05-0B2A734604C4}"/>
              </a:ext>
            </a:extLst>
          </p:cNvPr>
          <p:cNvSpPr/>
          <p:nvPr/>
        </p:nvSpPr>
        <p:spPr>
          <a:xfrm>
            <a:off x="5102558" y="2293901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A8F992AB-17D6-44D4-A281-B47FFB7E5B10}"/>
              </a:ext>
            </a:extLst>
          </p:cNvPr>
          <p:cNvSpPr/>
          <p:nvPr/>
        </p:nvSpPr>
        <p:spPr>
          <a:xfrm>
            <a:off x="5102558" y="3726608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314AA9A5-D604-4B3E-A5CD-896D07D58F9F}"/>
              </a:ext>
            </a:extLst>
          </p:cNvPr>
          <p:cNvSpPr/>
          <p:nvPr/>
        </p:nvSpPr>
        <p:spPr>
          <a:xfrm>
            <a:off x="5101025" y="5129489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6339DC33-8896-47D6-A59A-8013C453D369}"/>
              </a:ext>
            </a:extLst>
          </p:cNvPr>
          <p:cNvSpPr/>
          <p:nvPr/>
        </p:nvSpPr>
        <p:spPr>
          <a:xfrm rot="5400000">
            <a:off x="5162247" y="4366827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BD211613-4D7E-4FA6-B54A-0C2700D99F03}"/>
              </a:ext>
            </a:extLst>
          </p:cNvPr>
          <p:cNvGrpSpPr/>
          <p:nvPr/>
        </p:nvGrpSpPr>
        <p:grpSpPr>
          <a:xfrm>
            <a:off x="9239876" y="5805962"/>
            <a:ext cx="1071372" cy="338554"/>
            <a:chOff x="2350393" y="5482678"/>
            <a:chExt cx="1071372" cy="338554"/>
          </a:xfrm>
        </p:grpSpPr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0E8CF33D-595F-477B-AEBC-21701CF22095}"/>
                </a:ext>
              </a:extLst>
            </p:cNvPr>
            <p:cNvSpPr/>
            <p:nvPr/>
          </p:nvSpPr>
          <p:spPr>
            <a:xfrm>
              <a:off x="2350393" y="5510588"/>
              <a:ext cx="122444" cy="269367"/>
            </a:xfrm>
            <a:prstGeom prst="round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A878BE5E-FAAB-4BD0-94AB-401CD2BF17E0}"/>
                </a:ext>
              </a:extLst>
            </p:cNvPr>
            <p:cNvSpPr txBox="1"/>
            <p:nvPr/>
          </p:nvSpPr>
          <p:spPr>
            <a:xfrm>
              <a:off x="2408753" y="5482678"/>
              <a:ext cx="1013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cs typeface="Times New Roman" panose="02020603050405020304" pitchFamily="18" charset="0"/>
                </a:rPr>
                <a:t>Jumper</a:t>
              </a:r>
              <a:endParaRPr lang="it-IT" sz="16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4AEB414-474B-493B-B1E7-BB801A790D76}"/>
              </a:ext>
            </a:extLst>
          </p:cNvPr>
          <p:cNvSpPr txBox="1"/>
          <p:nvPr/>
        </p:nvSpPr>
        <p:spPr>
          <a:xfrm>
            <a:off x="877943" y="4668003"/>
            <a:ext cx="1852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cs typeface="Times New Roman" panose="02020603050405020304" pitchFamily="18" charset="0"/>
              </a:rPr>
              <a:t>Alimentazioni separate su ogni ramo</a:t>
            </a:r>
          </a:p>
        </p:txBody>
      </p:sp>
    </p:spTree>
    <p:extLst>
      <p:ext uri="{BB962C8B-B14F-4D97-AF65-F5344CB8AC3E}">
        <p14:creationId xmlns:p14="http://schemas.microsoft.com/office/powerpoint/2010/main" val="41463626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25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018" y="601117"/>
            <a:ext cx="5722019" cy="582944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239707" y="4298671"/>
            <a:ext cx="811441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VDDIO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239707" y="1052038"/>
            <a:ext cx="112883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2.5V VTRx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239707" y="5079507"/>
            <a:ext cx="167866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VDDCM+VDDPS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239707" y="2284936"/>
            <a:ext cx="831318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VDDTX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239707" y="2942482"/>
            <a:ext cx="846707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VDDRX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239707" y="3754140"/>
            <a:ext cx="116525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VDD CORE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858115" y="433"/>
            <a:ext cx="4831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Power supply (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GBTx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test board)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4ABF70C4-EE8F-435D-A41E-64FB2DE2E014}"/>
              </a:ext>
            </a:extLst>
          </p:cNvPr>
          <p:cNvSpPr/>
          <p:nvPr/>
        </p:nvSpPr>
        <p:spPr>
          <a:xfrm>
            <a:off x="1661159" y="2740692"/>
            <a:ext cx="1204685" cy="68830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3,3V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1C9449F1-343A-43B8-AC05-0B2A734604C4}"/>
              </a:ext>
            </a:extLst>
          </p:cNvPr>
          <p:cNvSpPr/>
          <p:nvPr/>
        </p:nvSpPr>
        <p:spPr>
          <a:xfrm>
            <a:off x="5097750" y="2394984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A8F992AB-17D6-44D4-A281-B47FFB7E5B10}"/>
              </a:ext>
            </a:extLst>
          </p:cNvPr>
          <p:cNvSpPr/>
          <p:nvPr/>
        </p:nvSpPr>
        <p:spPr>
          <a:xfrm>
            <a:off x="5102558" y="3726608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314AA9A5-D604-4B3E-A5CD-896D07D58F9F}"/>
              </a:ext>
            </a:extLst>
          </p:cNvPr>
          <p:cNvSpPr/>
          <p:nvPr/>
        </p:nvSpPr>
        <p:spPr>
          <a:xfrm>
            <a:off x="5101025" y="5129489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6339DC33-8896-47D6-A59A-8013C453D369}"/>
              </a:ext>
            </a:extLst>
          </p:cNvPr>
          <p:cNvSpPr/>
          <p:nvPr/>
        </p:nvSpPr>
        <p:spPr>
          <a:xfrm rot="5400000">
            <a:off x="5162247" y="4483372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BD211613-4D7E-4FA6-B54A-0C2700D99F03}"/>
              </a:ext>
            </a:extLst>
          </p:cNvPr>
          <p:cNvGrpSpPr/>
          <p:nvPr/>
        </p:nvGrpSpPr>
        <p:grpSpPr>
          <a:xfrm>
            <a:off x="9239876" y="5805962"/>
            <a:ext cx="1071372" cy="338554"/>
            <a:chOff x="2350393" y="5482678"/>
            <a:chExt cx="1071372" cy="338554"/>
          </a:xfrm>
        </p:grpSpPr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0E8CF33D-595F-477B-AEBC-21701CF22095}"/>
                </a:ext>
              </a:extLst>
            </p:cNvPr>
            <p:cNvSpPr/>
            <p:nvPr/>
          </p:nvSpPr>
          <p:spPr>
            <a:xfrm>
              <a:off x="2350393" y="5510588"/>
              <a:ext cx="122444" cy="269367"/>
            </a:xfrm>
            <a:prstGeom prst="round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A878BE5E-FAAB-4BD0-94AB-401CD2BF17E0}"/>
                </a:ext>
              </a:extLst>
            </p:cNvPr>
            <p:cNvSpPr txBox="1"/>
            <p:nvPr/>
          </p:nvSpPr>
          <p:spPr>
            <a:xfrm>
              <a:off x="2408753" y="5482678"/>
              <a:ext cx="1013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cs typeface="Times New Roman" panose="02020603050405020304" pitchFamily="18" charset="0"/>
                </a:rPr>
                <a:t>Jumper</a:t>
              </a:r>
              <a:endParaRPr lang="it-IT" sz="16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4AEB414-474B-493B-B1E7-BB801A790D76}"/>
              </a:ext>
            </a:extLst>
          </p:cNvPr>
          <p:cNvSpPr txBox="1"/>
          <p:nvPr/>
        </p:nvSpPr>
        <p:spPr>
          <a:xfrm>
            <a:off x="354255" y="4668003"/>
            <a:ext cx="237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cs typeface="Times New Roman" panose="02020603050405020304" pitchFamily="18" charset="0"/>
              </a:rPr>
              <a:t>VDDRX unita a VDDTX</a:t>
            </a:r>
          </a:p>
          <a:p>
            <a:pPr algn="ctr"/>
            <a:r>
              <a:rPr lang="it-IT" sz="1200" dirty="0">
                <a:cs typeface="Times New Roman" panose="02020603050405020304" pitchFamily="18" charset="0"/>
              </a:rPr>
              <a:t>VDDCORE unita a VDDIO</a:t>
            </a:r>
          </a:p>
          <a:p>
            <a:pPr algn="ctr"/>
            <a:r>
              <a:rPr lang="it-IT" sz="1200" dirty="0">
                <a:cs typeface="Times New Roman" panose="02020603050405020304" pitchFamily="18" charset="0"/>
              </a:rPr>
              <a:t>VDDCM/VDDPS da sola 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E83C9E7B-6B9A-4EB2-A213-38FE6BEB5C77}"/>
              </a:ext>
            </a:extLst>
          </p:cNvPr>
          <p:cNvSpPr/>
          <p:nvPr/>
        </p:nvSpPr>
        <p:spPr>
          <a:xfrm>
            <a:off x="5093593" y="3726608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61323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26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018" y="601117"/>
            <a:ext cx="5722019" cy="582944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239707" y="4298671"/>
            <a:ext cx="811441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VDDIO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239707" y="1052038"/>
            <a:ext cx="112883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2.5V VTRx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239707" y="5079507"/>
            <a:ext cx="167866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VDDCM+VDDPS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239707" y="2284936"/>
            <a:ext cx="831318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VDDTX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239707" y="2942482"/>
            <a:ext cx="846707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VDDRX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239707" y="3754140"/>
            <a:ext cx="116525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VDD CORE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858115" y="433"/>
            <a:ext cx="4862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Power supply (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GBTx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test board)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4ABF70C4-EE8F-435D-A41E-64FB2DE2E014}"/>
              </a:ext>
            </a:extLst>
          </p:cNvPr>
          <p:cNvSpPr/>
          <p:nvPr/>
        </p:nvSpPr>
        <p:spPr>
          <a:xfrm>
            <a:off x="1661159" y="2740692"/>
            <a:ext cx="1204685" cy="68830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3,3V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1C9449F1-343A-43B8-AC05-0B2A734604C4}"/>
              </a:ext>
            </a:extLst>
          </p:cNvPr>
          <p:cNvSpPr/>
          <p:nvPr/>
        </p:nvSpPr>
        <p:spPr>
          <a:xfrm>
            <a:off x="5097750" y="2394984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Rettangolo con angoli arrotondati 16">
            <a:extLst>
              <a:ext uri="{FF2B5EF4-FFF2-40B4-BE49-F238E27FC236}">
                <a16:creationId xmlns:a16="http://schemas.microsoft.com/office/drawing/2014/main" id="{A8F992AB-17D6-44D4-A281-B47FFB7E5B10}"/>
              </a:ext>
            </a:extLst>
          </p:cNvPr>
          <p:cNvSpPr/>
          <p:nvPr/>
        </p:nvSpPr>
        <p:spPr>
          <a:xfrm>
            <a:off x="5102558" y="3726608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314AA9A5-D604-4B3E-A5CD-896D07D58F9F}"/>
              </a:ext>
            </a:extLst>
          </p:cNvPr>
          <p:cNvSpPr/>
          <p:nvPr/>
        </p:nvSpPr>
        <p:spPr>
          <a:xfrm>
            <a:off x="5101025" y="5237069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6339DC33-8896-47D6-A59A-8013C453D369}"/>
              </a:ext>
            </a:extLst>
          </p:cNvPr>
          <p:cNvSpPr/>
          <p:nvPr/>
        </p:nvSpPr>
        <p:spPr>
          <a:xfrm rot="5400000">
            <a:off x="5162247" y="4483372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BD211613-4D7E-4FA6-B54A-0C2700D99F03}"/>
              </a:ext>
            </a:extLst>
          </p:cNvPr>
          <p:cNvGrpSpPr/>
          <p:nvPr/>
        </p:nvGrpSpPr>
        <p:grpSpPr>
          <a:xfrm>
            <a:off x="9239876" y="5805962"/>
            <a:ext cx="1071372" cy="338554"/>
            <a:chOff x="2350393" y="5482678"/>
            <a:chExt cx="1071372" cy="338554"/>
          </a:xfrm>
        </p:grpSpPr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0E8CF33D-595F-477B-AEBC-21701CF22095}"/>
                </a:ext>
              </a:extLst>
            </p:cNvPr>
            <p:cNvSpPr/>
            <p:nvPr/>
          </p:nvSpPr>
          <p:spPr>
            <a:xfrm>
              <a:off x="2350393" y="5510588"/>
              <a:ext cx="122444" cy="269367"/>
            </a:xfrm>
            <a:prstGeom prst="round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A878BE5E-FAAB-4BD0-94AB-401CD2BF17E0}"/>
                </a:ext>
              </a:extLst>
            </p:cNvPr>
            <p:cNvSpPr txBox="1"/>
            <p:nvPr/>
          </p:nvSpPr>
          <p:spPr>
            <a:xfrm>
              <a:off x="2408753" y="5482678"/>
              <a:ext cx="1013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cs typeface="Times New Roman" panose="02020603050405020304" pitchFamily="18" charset="0"/>
                </a:rPr>
                <a:t>Jumper</a:t>
              </a:r>
              <a:endParaRPr lang="it-IT" sz="16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4AEB414-474B-493B-B1E7-BB801A790D76}"/>
              </a:ext>
            </a:extLst>
          </p:cNvPr>
          <p:cNvSpPr txBox="1"/>
          <p:nvPr/>
        </p:nvSpPr>
        <p:spPr>
          <a:xfrm>
            <a:off x="354255" y="4668003"/>
            <a:ext cx="23764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cs typeface="Times New Roman" panose="02020603050405020304" pitchFamily="18" charset="0"/>
              </a:rPr>
              <a:t>VDDRX unita a VDDTX e VDDCM/VDDPS </a:t>
            </a:r>
          </a:p>
          <a:p>
            <a:pPr algn="ctr"/>
            <a:r>
              <a:rPr lang="it-IT" sz="1200" dirty="0">
                <a:cs typeface="Times New Roman" panose="02020603050405020304" pitchFamily="18" charset="0"/>
              </a:rPr>
              <a:t>VDDCORE unita a VDDIO 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E83C9E7B-6B9A-4EB2-A213-38FE6BEB5C77}"/>
              </a:ext>
            </a:extLst>
          </p:cNvPr>
          <p:cNvSpPr/>
          <p:nvPr/>
        </p:nvSpPr>
        <p:spPr>
          <a:xfrm>
            <a:off x="5093593" y="3726608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0819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27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3018" y="601117"/>
            <a:ext cx="5722019" cy="582944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239707" y="4298671"/>
            <a:ext cx="811441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VDDIO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9239707" y="1052038"/>
            <a:ext cx="112883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2.5V VTRx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9239707" y="5079507"/>
            <a:ext cx="167866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VDDCM+VDDPS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9239707" y="2284936"/>
            <a:ext cx="831318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VDDTX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9239707" y="2942482"/>
            <a:ext cx="846707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VDDRX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239707" y="3754140"/>
            <a:ext cx="116525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VDD CORE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3858115" y="433"/>
            <a:ext cx="48624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Power supply (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GBTx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test board)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3" name="Freccia a destra 12">
            <a:extLst>
              <a:ext uri="{FF2B5EF4-FFF2-40B4-BE49-F238E27FC236}">
                <a16:creationId xmlns:a16="http://schemas.microsoft.com/office/drawing/2014/main" id="{4ABF70C4-EE8F-435D-A41E-64FB2DE2E014}"/>
              </a:ext>
            </a:extLst>
          </p:cNvPr>
          <p:cNvSpPr/>
          <p:nvPr/>
        </p:nvSpPr>
        <p:spPr>
          <a:xfrm>
            <a:off x="1661159" y="2740692"/>
            <a:ext cx="1204685" cy="688308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tx1"/>
                </a:solidFill>
              </a:rPr>
              <a:t>3,3V</a:t>
            </a:r>
          </a:p>
        </p:txBody>
      </p:sp>
      <p:sp>
        <p:nvSpPr>
          <p:cNvPr id="16" name="Rettangolo con angoli arrotondati 15">
            <a:extLst>
              <a:ext uri="{FF2B5EF4-FFF2-40B4-BE49-F238E27FC236}">
                <a16:creationId xmlns:a16="http://schemas.microsoft.com/office/drawing/2014/main" id="{1C9449F1-343A-43B8-AC05-0B2A734604C4}"/>
              </a:ext>
            </a:extLst>
          </p:cNvPr>
          <p:cNvSpPr/>
          <p:nvPr/>
        </p:nvSpPr>
        <p:spPr>
          <a:xfrm>
            <a:off x="5097750" y="2394984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ettangolo con angoli arrotondati 17">
            <a:extLst>
              <a:ext uri="{FF2B5EF4-FFF2-40B4-BE49-F238E27FC236}">
                <a16:creationId xmlns:a16="http://schemas.microsoft.com/office/drawing/2014/main" id="{314AA9A5-D604-4B3E-A5CD-896D07D58F9F}"/>
              </a:ext>
            </a:extLst>
          </p:cNvPr>
          <p:cNvSpPr/>
          <p:nvPr/>
        </p:nvSpPr>
        <p:spPr>
          <a:xfrm>
            <a:off x="5101025" y="5237069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Rettangolo con angoli arrotondati 18">
            <a:extLst>
              <a:ext uri="{FF2B5EF4-FFF2-40B4-BE49-F238E27FC236}">
                <a16:creationId xmlns:a16="http://schemas.microsoft.com/office/drawing/2014/main" id="{6339DC33-8896-47D6-A59A-8013C453D369}"/>
              </a:ext>
            </a:extLst>
          </p:cNvPr>
          <p:cNvSpPr/>
          <p:nvPr/>
        </p:nvSpPr>
        <p:spPr>
          <a:xfrm rot="5400000">
            <a:off x="5162247" y="4608881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22" name="Gruppo 21">
            <a:extLst>
              <a:ext uri="{FF2B5EF4-FFF2-40B4-BE49-F238E27FC236}">
                <a16:creationId xmlns:a16="http://schemas.microsoft.com/office/drawing/2014/main" id="{BD211613-4D7E-4FA6-B54A-0C2700D99F03}"/>
              </a:ext>
            </a:extLst>
          </p:cNvPr>
          <p:cNvGrpSpPr/>
          <p:nvPr/>
        </p:nvGrpSpPr>
        <p:grpSpPr>
          <a:xfrm>
            <a:off x="9239876" y="5805962"/>
            <a:ext cx="1071372" cy="338554"/>
            <a:chOff x="2350393" y="5482678"/>
            <a:chExt cx="1071372" cy="338554"/>
          </a:xfrm>
        </p:grpSpPr>
        <p:sp>
          <p:nvSpPr>
            <p:cNvPr id="20" name="Rettangolo con angoli arrotondati 19">
              <a:extLst>
                <a:ext uri="{FF2B5EF4-FFF2-40B4-BE49-F238E27FC236}">
                  <a16:creationId xmlns:a16="http://schemas.microsoft.com/office/drawing/2014/main" id="{0E8CF33D-595F-477B-AEBC-21701CF22095}"/>
                </a:ext>
              </a:extLst>
            </p:cNvPr>
            <p:cNvSpPr/>
            <p:nvPr/>
          </p:nvSpPr>
          <p:spPr>
            <a:xfrm>
              <a:off x="2350393" y="5510588"/>
              <a:ext cx="122444" cy="269367"/>
            </a:xfrm>
            <a:prstGeom prst="roundRect">
              <a:avLst/>
            </a:prstGeom>
            <a:solidFill>
              <a:srgbClr val="00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A878BE5E-FAAB-4BD0-94AB-401CD2BF17E0}"/>
                </a:ext>
              </a:extLst>
            </p:cNvPr>
            <p:cNvSpPr txBox="1"/>
            <p:nvPr/>
          </p:nvSpPr>
          <p:spPr>
            <a:xfrm>
              <a:off x="2408753" y="5482678"/>
              <a:ext cx="101301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 err="1">
                  <a:cs typeface="Times New Roman" panose="02020603050405020304" pitchFamily="18" charset="0"/>
                </a:rPr>
                <a:t>Jumper</a:t>
              </a:r>
              <a:endParaRPr lang="it-IT" sz="160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F4AEB414-474B-493B-B1E7-BB801A790D76}"/>
              </a:ext>
            </a:extLst>
          </p:cNvPr>
          <p:cNvSpPr txBox="1"/>
          <p:nvPr/>
        </p:nvSpPr>
        <p:spPr>
          <a:xfrm>
            <a:off x="354255" y="4668003"/>
            <a:ext cx="2376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dirty="0">
                <a:cs typeface="Times New Roman" panose="02020603050405020304" pitchFamily="18" charset="0"/>
              </a:rPr>
              <a:t>Tutti i rami di alimentazione collegati a un solo LDO</a:t>
            </a:r>
          </a:p>
        </p:txBody>
      </p:sp>
      <p:sp>
        <p:nvSpPr>
          <p:cNvPr id="24" name="Rettangolo con angoli arrotondati 23">
            <a:extLst>
              <a:ext uri="{FF2B5EF4-FFF2-40B4-BE49-F238E27FC236}">
                <a16:creationId xmlns:a16="http://schemas.microsoft.com/office/drawing/2014/main" id="{E83C9E7B-6B9A-4EB2-A213-38FE6BEB5C77}"/>
              </a:ext>
            </a:extLst>
          </p:cNvPr>
          <p:cNvSpPr/>
          <p:nvPr/>
        </p:nvSpPr>
        <p:spPr>
          <a:xfrm>
            <a:off x="5102558" y="3825223"/>
            <a:ext cx="122444" cy="269367"/>
          </a:xfrm>
          <a:prstGeom prst="roundRect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81610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28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858115" y="183313"/>
            <a:ext cx="4831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Power supply (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GBTx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test board)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595" y="819546"/>
            <a:ext cx="9798121" cy="543788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7592603" y="3996648"/>
            <a:ext cx="811441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VDDIO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0438545" y="2116477"/>
            <a:ext cx="112883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2.5V VTRx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0120046" y="4695290"/>
            <a:ext cx="167866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VDDCM+VDDPS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4089115" y="4006921"/>
            <a:ext cx="831318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VDDTX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119938" y="1808252"/>
            <a:ext cx="846707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VDDRX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7361262" y="1325366"/>
            <a:ext cx="116525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VDD CORE</a:t>
            </a:r>
          </a:p>
        </p:txBody>
      </p:sp>
      <p:sp>
        <p:nvSpPr>
          <p:cNvPr id="5" name="Freccia a destra 4">
            <a:extLst>
              <a:ext uri="{FF2B5EF4-FFF2-40B4-BE49-F238E27FC236}">
                <a16:creationId xmlns:a16="http://schemas.microsoft.com/office/drawing/2014/main" id="{EF81A222-8713-4A5D-A274-1A528677B5B5}"/>
              </a:ext>
            </a:extLst>
          </p:cNvPr>
          <p:cNvSpPr/>
          <p:nvPr/>
        </p:nvSpPr>
        <p:spPr>
          <a:xfrm rot="1833762">
            <a:off x="815788" y="2177584"/>
            <a:ext cx="1416424" cy="308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2BA2AA-2626-43BB-BDF4-2778CEBCE3A6}"/>
              </a:ext>
            </a:extLst>
          </p:cNvPr>
          <p:cNvSpPr txBox="1"/>
          <p:nvPr/>
        </p:nvSpPr>
        <p:spPr>
          <a:xfrm>
            <a:off x="65246" y="1787850"/>
            <a:ext cx="10040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 err="1">
                <a:cs typeface="Times New Roman" panose="02020603050405020304" pitchFamily="18" charset="0"/>
              </a:rPr>
              <a:t>Heatsink</a:t>
            </a:r>
            <a:endParaRPr lang="it-IT" sz="1100" dirty="0">
              <a:cs typeface="Times New Roman" panose="02020603050405020304" pitchFamily="18" charset="0"/>
            </a:endParaRPr>
          </a:p>
        </p:txBody>
      </p:sp>
      <p:sp>
        <p:nvSpPr>
          <p:cNvPr id="16" name="Freccia a destra 15">
            <a:extLst>
              <a:ext uri="{FF2B5EF4-FFF2-40B4-BE49-F238E27FC236}">
                <a16:creationId xmlns:a16="http://schemas.microsoft.com/office/drawing/2014/main" id="{135503FC-B40F-4352-93FA-F2AD6820FF1A}"/>
              </a:ext>
            </a:extLst>
          </p:cNvPr>
          <p:cNvSpPr/>
          <p:nvPr/>
        </p:nvSpPr>
        <p:spPr>
          <a:xfrm rot="9532325">
            <a:off x="2879649" y="954642"/>
            <a:ext cx="893196" cy="308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18CE460-B0BE-4FC4-ADDD-8956F45BE620}"/>
              </a:ext>
            </a:extLst>
          </p:cNvPr>
          <p:cNvSpPr txBox="1"/>
          <p:nvPr/>
        </p:nvSpPr>
        <p:spPr>
          <a:xfrm>
            <a:off x="3587091" y="762779"/>
            <a:ext cx="100404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cs typeface="Times New Roman" panose="02020603050405020304" pitchFamily="18" charset="0"/>
              </a:rPr>
              <a:t>I2C </a:t>
            </a:r>
            <a:r>
              <a:rPr lang="it-IT" sz="1100" dirty="0" err="1">
                <a:cs typeface="Times New Roman" panose="02020603050405020304" pitchFamily="18" charset="0"/>
              </a:rPr>
              <a:t>voltage</a:t>
            </a:r>
            <a:r>
              <a:rPr lang="it-IT" sz="1100" dirty="0">
                <a:cs typeface="Times New Roman" panose="02020603050405020304" pitchFamily="18" charset="0"/>
              </a:rPr>
              <a:t> </a:t>
            </a:r>
            <a:r>
              <a:rPr lang="it-IT" sz="1100" dirty="0" err="1">
                <a:cs typeface="Times New Roman" panose="02020603050405020304" pitchFamily="18" charset="0"/>
              </a:rPr>
              <a:t>current</a:t>
            </a:r>
            <a:r>
              <a:rPr lang="it-IT" sz="1100" dirty="0">
                <a:cs typeface="Times New Roman" panose="02020603050405020304" pitchFamily="18" charset="0"/>
              </a:rPr>
              <a:t> </a:t>
            </a:r>
            <a:r>
              <a:rPr lang="it-IT" sz="1100" dirty="0" err="1">
                <a:cs typeface="Times New Roman" panose="02020603050405020304" pitchFamily="18" charset="0"/>
              </a:rPr>
              <a:t>sensor</a:t>
            </a:r>
            <a:endParaRPr lang="it-IT" sz="11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8067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29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858115" y="183313"/>
            <a:ext cx="48319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Power supply (</a:t>
            </a:r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GBTx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test board)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8DDED71-5B91-4A3D-A101-2392C219E3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762" y="781050"/>
            <a:ext cx="1142047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78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3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1903519" y="5169462"/>
            <a:ext cx="55340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area: 		140 m</a:t>
            </a:r>
            <a:r>
              <a:rPr lang="en-US" baseline="30000" dirty="0"/>
              <a:t>2 </a:t>
            </a:r>
            <a:r>
              <a:rPr lang="en-US" dirty="0"/>
              <a:t>(~152k readout pads 3.5 x 2.5 cm</a:t>
            </a:r>
            <a:r>
              <a:rPr lang="en-US" baseline="30000" dirty="0"/>
              <a:t>2</a:t>
            </a:r>
            <a:r>
              <a:rPr lang="en-US" dirty="0"/>
              <a:t>)</a:t>
            </a:r>
            <a:endParaRPr lang="en-US" baseline="30000" dirty="0"/>
          </a:p>
          <a:p>
            <a:r>
              <a:rPr lang="en-US" dirty="0"/>
              <a:t>resolution: 	~80 ps</a:t>
            </a:r>
          </a:p>
          <a:p>
            <a:r>
              <a:rPr lang="en-US" dirty="0"/>
              <a:t>distance:		3.7 m from the beam pipe</a:t>
            </a:r>
          </a:p>
        </p:txBody>
      </p:sp>
      <p:pic>
        <p:nvPicPr>
          <p:cNvPr id="5" name="Picture 12"/>
          <p:cNvPicPr>
            <a:picLocks noChangeAspect="1"/>
          </p:cNvPicPr>
          <p:nvPr/>
        </p:nvPicPr>
        <p:blipFill rotWithShape="1">
          <a:blip r:embed="rId2"/>
          <a:srcRect r="626"/>
          <a:stretch/>
        </p:blipFill>
        <p:spPr>
          <a:xfrm>
            <a:off x="1781291" y="732639"/>
            <a:ext cx="7156950" cy="4079690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 rotWithShape="1">
          <a:blip r:embed="rId3"/>
          <a:srcRect t="3460" r="2646"/>
          <a:stretch/>
        </p:blipFill>
        <p:spPr>
          <a:xfrm>
            <a:off x="7330811" y="4124921"/>
            <a:ext cx="3426697" cy="2325004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806004" y="2992464"/>
            <a:ext cx="541966" cy="115330"/>
          </a:xfrm>
          <a:prstGeom prst="rect">
            <a:avLst/>
          </a:prstGeom>
          <a:noFill/>
          <a:ln w="28575"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Connettore 2 7"/>
          <p:cNvCxnSpPr>
            <a:stCxn id="7" idx="3"/>
          </p:cNvCxnSpPr>
          <p:nvPr/>
        </p:nvCxnSpPr>
        <p:spPr>
          <a:xfrm>
            <a:off x="2347970" y="3050129"/>
            <a:ext cx="996778" cy="57665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>
            <a:stCxn id="7" idx="3"/>
          </p:cNvCxnSpPr>
          <p:nvPr/>
        </p:nvCxnSpPr>
        <p:spPr>
          <a:xfrm flipV="1">
            <a:off x="2347970" y="1862552"/>
            <a:ext cx="1919415" cy="1187577"/>
          </a:xfrm>
          <a:prstGeom prst="straightConnector1">
            <a:avLst/>
          </a:prstGeom>
          <a:ln w="38100">
            <a:solidFill>
              <a:srgbClr val="FF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/>
        </p:nvSpPr>
        <p:spPr>
          <a:xfrm>
            <a:off x="8888782" y="2643558"/>
            <a:ext cx="1856245" cy="1481363"/>
          </a:xfrm>
          <a:prstGeom prst="rect">
            <a:avLst/>
          </a:prstGeom>
          <a:noFill/>
          <a:ln w="38100">
            <a:solidFill>
              <a:srgbClr val="FF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ALICE TOF provides particle identification at intermediate momentum</a:t>
            </a:r>
            <a:endParaRPr lang="it-IT" b="1" dirty="0">
              <a:solidFill>
                <a:srgbClr val="0000FF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753844" y="116208"/>
            <a:ext cx="36529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ALICE TOF @ CERN</a:t>
            </a:r>
            <a:endParaRPr lang="it-IT" sz="28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1664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30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4443741" y="234683"/>
            <a:ext cx="34262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Power supply (DRM2)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3083140" y="1845276"/>
            <a:ext cx="831318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VDDTX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3083140" y="2656933"/>
            <a:ext cx="846707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VDDRX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4609022" y="4146595"/>
            <a:ext cx="811441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VDDIO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498416" y="1845276"/>
            <a:ext cx="922047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VDDCM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4594596" y="2656933"/>
            <a:ext cx="825867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VDDPS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083140" y="4146595"/>
            <a:ext cx="116525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VDD CORE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2728483" y="1557600"/>
            <a:ext cx="3092522" cy="183907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ttangolo 18"/>
          <p:cNvSpPr/>
          <p:nvPr/>
        </p:nvSpPr>
        <p:spPr>
          <a:xfrm>
            <a:off x="2728483" y="3848736"/>
            <a:ext cx="3092522" cy="96577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ttangolo 19"/>
          <p:cNvSpPr/>
          <p:nvPr/>
        </p:nvSpPr>
        <p:spPr>
          <a:xfrm>
            <a:off x="550706" y="2216826"/>
            <a:ext cx="1934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one 1.5V regulator</a:t>
            </a:r>
          </a:p>
          <a:p>
            <a:pPr algn="ctr"/>
            <a:r>
              <a:rPr lang="en-US" dirty="0"/>
              <a:t>max ~800 mA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425288" y="4051828"/>
            <a:ext cx="19341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one 1.5V regulator</a:t>
            </a:r>
          </a:p>
          <a:p>
            <a:pPr algn="ctr"/>
            <a:r>
              <a:rPr lang="en-US" dirty="0"/>
              <a:t>max ~700 mA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3779" y="1156907"/>
            <a:ext cx="5682452" cy="4605284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10177248" y="828135"/>
            <a:ext cx="1128835" cy="369332"/>
          </a:xfrm>
          <a:prstGeom prst="rect">
            <a:avLst/>
          </a:prstGeom>
          <a:solidFill>
            <a:srgbClr val="00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2.5V VTRx</a:t>
            </a:r>
          </a:p>
        </p:txBody>
      </p:sp>
      <p:sp>
        <p:nvSpPr>
          <p:cNvPr id="22" name="Freccia a destra 21">
            <a:extLst>
              <a:ext uri="{FF2B5EF4-FFF2-40B4-BE49-F238E27FC236}">
                <a16:creationId xmlns:a16="http://schemas.microsoft.com/office/drawing/2014/main" id="{9ED00F44-D853-45E4-B04D-E42E2E9BED73}"/>
              </a:ext>
            </a:extLst>
          </p:cNvPr>
          <p:cNvSpPr/>
          <p:nvPr/>
        </p:nvSpPr>
        <p:spPr>
          <a:xfrm rot="19451296">
            <a:off x="6039522" y="4748106"/>
            <a:ext cx="893196" cy="308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5EF222F-2B7B-4CBE-8225-BDDEA4189390}"/>
              </a:ext>
            </a:extLst>
          </p:cNvPr>
          <p:cNvSpPr txBox="1"/>
          <p:nvPr/>
        </p:nvSpPr>
        <p:spPr>
          <a:xfrm>
            <a:off x="5273850" y="5105845"/>
            <a:ext cx="10040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 err="1">
                <a:cs typeface="Times New Roman" panose="02020603050405020304" pitchFamily="18" charset="0"/>
              </a:rPr>
              <a:t>current</a:t>
            </a:r>
            <a:r>
              <a:rPr lang="it-IT" sz="1100" dirty="0">
                <a:cs typeface="Times New Roman" panose="02020603050405020304" pitchFamily="18" charset="0"/>
              </a:rPr>
              <a:t> </a:t>
            </a:r>
            <a:r>
              <a:rPr lang="it-IT" sz="1100" dirty="0" err="1">
                <a:cs typeface="Times New Roman" panose="02020603050405020304" pitchFamily="18" charset="0"/>
              </a:rPr>
              <a:t>sensor</a:t>
            </a:r>
            <a:endParaRPr lang="it-IT" sz="11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368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31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575957" y="222966"/>
            <a:ext cx="370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configuration pins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655175" y="1658321"/>
            <a:ext cx="1510145" cy="4401205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GBTx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4685356" y="2117671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3375702" y="1901832"/>
            <a:ext cx="130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configSelect</a:t>
            </a: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>
            <a:off x="4685356" y="2487003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375702" y="2271164"/>
            <a:ext cx="127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efusePower</a:t>
            </a:r>
            <a:endParaRPr lang="it-IT" dirty="0"/>
          </a:p>
        </p:txBody>
      </p:sp>
      <p:cxnSp>
        <p:nvCxnSpPr>
          <p:cNvPr id="11" name="Connettore 2 10"/>
          <p:cNvCxnSpPr/>
          <p:nvPr/>
        </p:nvCxnSpPr>
        <p:spPr>
          <a:xfrm>
            <a:off x="4685356" y="2865277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2991364" y="2625502"/>
            <a:ext cx="1690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efuseWritePulse</a:t>
            </a:r>
            <a:endParaRPr lang="it-IT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4685356" y="3252357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301036" y="3003897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I2c address</a:t>
            </a:r>
            <a:endParaRPr lang="it-IT" dirty="0"/>
          </a:p>
        </p:txBody>
      </p:sp>
      <p:cxnSp>
        <p:nvCxnSpPr>
          <p:cNvPr id="15" name="Connettore 1 14"/>
          <p:cNvCxnSpPr/>
          <p:nvPr/>
        </p:nvCxnSpPr>
        <p:spPr>
          <a:xfrm flipV="1">
            <a:off x="5073285" y="3167781"/>
            <a:ext cx="138544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4943777" y="292038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it-IT" dirty="0"/>
          </a:p>
        </p:txBody>
      </p:sp>
      <p:cxnSp>
        <p:nvCxnSpPr>
          <p:cNvPr id="17" name="Connettore 2 16"/>
          <p:cNvCxnSpPr/>
          <p:nvPr/>
        </p:nvCxnSpPr>
        <p:spPr>
          <a:xfrm>
            <a:off x="4685356" y="3666545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577923" y="3397303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mode</a:t>
            </a:r>
            <a:endParaRPr lang="it-IT" dirty="0"/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5073285" y="3581969"/>
            <a:ext cx="138544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4943777" y="333457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it-IT" dirty="0"/>
          </a:p>
        </p:txBody>
      </p:sp>
      <p:cxnSp>
        <p:nvCxnSpPr>
          <p:cNvPr id="22" name="Connettore 2 21"/>
          <p:cNvCxnSpPr/>
          <p:nvPr/>
        </p:nvCxnSpPr>
        <p:spPr>
          <a:xfrm>
            <a:off x="4685356" y="4017711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3299128" y="3790709"/>
            <a:ext cx="127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refClkSelect</a:t>
            </a:r>
            <a:endParaRPr lang="it-IT" dirty="0"/>
          </a:p>
        </p:txBody>
      </p:sp>
      <p:cxnSp>
        <p:nvCxnSpPr>
          <p:cNvPr id="24" name="Connettore 2 23"/>
          <p:cNvCxnSpPr/>
          <p:nvPr/>
        </p:nvCxnSpPr>
        <p:spPr>
          <a:xfrm>
            <a:off x="7165320" y="1972197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8174509" y="1756358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rxDataValid</a:t>
            </a:r>
            <a:endParaRPr lang="it-IT" dirty="0"/>
          </a:p>
        </p:txBody>
      </p:sp>
      <p:cxnSp>
        <p:nvCxnSpPr>
          <p:cNvPr id="26" name="Connettore 2 25"/>
          <p:cNvCxnSpPr/>
          <p:nvPr/>
        </p:nvCxnSpPr>
        <p:spPr>
          <a:xfrm>
            <a:off x="4685356" y="4429999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3291634" y="4201943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rxLockMode</a:t>
            </a:r>
            <a:endParaRPr lang="it-IT" dirty="0"/>
          </a:p>
        </p:txBody>
      </p:sp>
      <p:cxnSp>
        <p:nvCxnSpPr>
          <p:cNvPr id="28" name="Connettore 2 27"/>
          <p:cNvCxnSpPr/>
          <p:nvPr/>
        </p:nvCxnSpPr>
        <p:spPr>
          <a:xfrm>
            <a:off x="7153796" y="2342452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8162985" y="2126613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rxRdy</a:t>
            </a:r>
            <a:endParaRPr lang="it-IT" dirty="0"/>
          </a:p>
        </p:txBody>
      </p:sp>
      <p:cxnSp>
        <p:nvCxnSpPr>
          <p:cNvPr id="30" name="Connettore 2 29"/>
          <p:cNvCxnSpPr/>
          <p:nvPr/>
        </p:nvCxnSpPr>
        <p:spPr>
          <a:xfrm>
            <a:off x="4688010" y="4801305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3370455" y="4586584"/>
            <a:ext cx="112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autoReset</a:t>
            </a:r>
            <a:endParaRPr lang="it-IT" dirty="0"/>
          </a:p>
        </p:txBody>
      </p:sp>
      <p:cxnSp>
        <p:nvCxnSpPr>
          <p:cNvPr id="32" name="Connettore 2 31"/>
          <p:cNvCxnSpPr/>
          <p:nvPr/>
        </p:nvCxnSpPr>
        <p:spPr>
          <a:xfrm>
            <a:off x="4685356" y="5175715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3184819" y="4954797"/>
            <a:ext cx="145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stateOverride</a:t>
            </a:r>
            <a:endParaRPr lang="it-IT" dirty="0"/>
          </a:p>
        </p:txBody>
      </p:sp>
      <p:cxnSp>
        <p:nvCxnSpPr>
          <p:cNvPr id="35" name="Connettore 2 34"/>
          <p:cNvCxnSpPr/>
          <p:nvPr/>
        </p:nvCxnSpPr>
        <p:spPr>
          <a:xfrm>
            <a:off x="4685356" y="5611485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3278754" y="5392651"/>
            <a:ext cx="127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txDataValid</a:t>
            </a:r>
            <a:endParaRPr lang="it-IT" dirty="0"/>
          </a:p>
        </p:txBody>
      </p:sp>
      <p:cxnSp>
        <p:nvCxnSpPr>
          <p:cNvPr id="37" name="Connettore 2 36"/>
          <p:cNvCxnSpPr/>
          <p:nvPr/>
        </p:nvCxnSpPr>
        <p:spPr>
          <a:xfrm>
            <a:off x="7151335" y="2774913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8160524" y="2559074"/>
            <a:ext cx="70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txRdy</a:t>
            </a:r>
            <a:endParaRPr lang="it-IT" dirty="0"/>
          </a:p>
        </p:txBody>
      </p:sp>
      <p:cxnSp>
        <p:nvCxnSpPr>
          <p:cNvPr id="39" name="Connettore 2 38"/>
          <p:cNvCxnSpPr/>
          <p:nvPr/>
        </p:nvCxnSpPr>
        <p:spPr>
          <a:xfrm>
            <a:off x="7151335" y="3425378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8160524" y="3209539"/>
            <a:ext cx="86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ldReset</a:t>
            </a:r>
            <a:endParaRPr lang="it-IT" dirty="0"/>
          </a:p>
        </p:txBody>
      </p:sp>
      <p:cxnSp>
        <p:nvCxnSpPr>
          <p:cNvPr id="41" name="Connettore 2 40"/>
          <p:cNvCxnSpPr/>
          <p:nvPr/>
        </p:nvCxnSpPr>
        <p:spPr>
          <a:xfrm>
            <a:off x="7151335" y="3837854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8160524" y="3622015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ldScl</a:t>
            </a:r>
            <a:endParaRPr lang="it-IT" dirty="0"/>
          </a:p>
        </p:txBody>
      </p:sp>
      <p:cxnSp>
        <p:nvCxnSpPr>
          <p:cNvPr id="43" name="Connettore 2 42"/>
          <p:cNvCxnSpPr/>
          <p:nvPr/>
        </p:nvCxnSpPr>
        <p:spPr>
          <a:xfrm>
            <a:off x="7162666" y="4231121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8171855" y="401528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ldSda</a:t>
            </a:r>
            <a:endParaRPr lang="it-IT" dirty="0"/>
          </a:p>
        </p:txBody>
      </p:sp>
      <p:cxnSp>
        <p:nvCxnSpPr>
          <p:cNvPr id="53" name="Connettore 2 52"/>
          <p:cNvCxnSpPr/>
          <p:nvPr/>
        </p:nvCxnSpPr>
        <p:spPr>
          <a:xfrm>
            <a:off x="7155458" y="5035868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8164647" y="4820029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cs typeface="Calibri Light" panose="020F0302020204030204" pitchFamily="34" charset="0"/>
              </a:rPr>
              <a:t>testClockOut</a:t>
            </a:r>
            <a:endParaRPr lang="it-IT" dirty="0">
              <a:cs typeface="Calibri Light" panose="020F0302020204030204" pitchFamily="34" charset="0"/>
            </a:endParaRPr>
          </a:p>
        </p:txBody>
      </p:sp>
      <p:cxnSp>
        <p:nvCxnSpPr>
          <p:cNvPr id="55" name="Connettore 2 54"/>
          <p:cNvCxnSpPr/>
          <p:nvPr/>
        </p:nvCxnSpPr>
        <p:spPr>
          <a:xfrm>
            <a:off x="7155458" y="5448344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8164647" y="5232505"/>
            <a:ext cx="11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cs typeface="Calibri Light" panose="020F0302020204030204" pitchFamily="34" charset="0"/>
              </a:rPr>
              <a:t>testOutput</a:t>
            </a:r>
            <a:endParaRPr lang="it-IT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95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32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575957" y="222966"/>
            <a:ext cx="370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configuration pins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57" name="Immagine 56">
            <a:extLst>
              <a:ext uri="{FF2B5EF4-FFF2-40B4-BE49-F238E27FC236}">
                <a16:creationId xmlns:a16="http://schemas.microsoft.com/office/drawing/2014/main" id="{DCF2AEB1-E2FD-42A1-99C8-B61A8D268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942975"/>
            <a:ext cx="9153525" cy="4972050"/>
          </a:xfrm>
          <a:prstGeom prst="rect">
            <a:avLst/>
          </a:prstGeom>
        </p:spPr>
      </p:pic>
      <p:sp>
        <p:nvSpPr>
          <p:cNvPr id="58" name="Rettangolo con angoli arrotondati 57">
            <a:extLst>
              <a:ext uri="{FF2B5EF4-FFF2-40B4-BE49-F238E27FC236}">
                <a16:creationId xmlns:a16="http://schemas.microsoft.com/office/drawing/2014/main" id="{0622B204-34C3-44B5-96E2-D3D397326432}"/>
              </a:ext>
            </a:extLst>
          </p:cNvPr>
          <p:cNvSpPr/>
          <p:nvPr/>
        </p:nvSpPr>
        <p:spPr>
          <a:xfrm>
            <a:off x="6424246" y="3730697"/>
            <a:ext cx="2074985" cy="2579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73018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33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575957" y="222966"/>
            <a:ext cx="370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configuration pins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ED5007-4054-4DDF-BC9F-BB874D10695B}"/>
              </a:ext>
            </a:extLst>
          </p:cNvPr>
          <p:cNvSpPr txBox="1"/>
          <p:nvPr/>
        </p:nvSpPr>
        <p:spPr>
          <a:xfrm>
            <a:off x="4049328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70E5D36-5C10-455F-9698-1959DB4ADD33}"/>
              </a:ext>
            </a:extLst>
          </p:cNvPr>
          <p:cNvSpPr txBox="1"/>
          <p:nvPr/>
        </p:nvSpPr>
        <p:spPr>
          <a:xfrm>
            <a:off x="491453" y="752713"/>
            <a:ext cx="5326644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Set MODE[3:0] as desired (check GBTX manual; 8b/10b mode is implemented but not tested);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RXLOCKMODE[1:0] = 2’b01 (The Automatic DAC frequency calibration is highly recommended)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STATEOVERRIDE pull down to GND (debug pin)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CONFIGSELECT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Tie to VDD if I2C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Tie to GND if IC channel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REFCLKSELECT: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Tie to GND in order to select the </a:t>
            </a:r>
            <a:r>
              <a:rPr lang="en-US" sz="1500" dirty="0" err="1">
                <a:cs typeface="Times New Roman" panose="02020603050405020304" pitchFamily="18" charset="0"/>
              </a:rPr>
              <a:t>xPLL</a:t>
            </a:r>
            <a:r>
              <a:rPr lang="en-US" sz="1500" dirty="0">
                <a:cs typeface="Times New Roman" panose="02020603050405020304" pitchFamily="18" charset="0"/>
              </a:rPr>
              <a:t>/</a:t>
            </a:r>
            <a:r>
              <a:rPr lang="en-US" sz="1500" dirty="0" err="1">
                <a:cs typeface="Times New Roman" panose="02020603050405020304" pitchFamily="18" charset="0"/>
              </a:rPr>
              <a:t>xOSC</a:t>
            </a:r>
            <a:r>
              <a:rPr lang="en-US" sz="1500" dirty="0">
                <a:cs typeface="Times New Roman" panose="02020603050405020304" pitchFamily="18" charset="0"/>
              </a:rPr>
              <a:t> clock (only for the internal state machines. The clock used by the high-speed SERDES is selected by the internal register 281, </a:t>
            </a:r>
            <a:r>
              <a:rPr lang="en-US" sz="1500" dirty="0" err="1">
                <a:cs typeface="Times New Roman" panose="02020603050405020304" pitchFamily="18" charset="0"/>
              </a:rPr>
              <a:t>cmReferenceClockSelect</a:t>
            </a:r>
            <a:r>
              <a:rPr lang="en-US" sz="1500" dirty="0">
                <a:cs typeface="Times New Roman" panose="02020603050405020304" pitchFamily="18" charset="0"/>
              </a:rPr>
              <a:t>[1:0]; check chapter CLOCK MANAGER in the GBTX manual)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Tie to VDD in order to use </a:t>
            </a:r>
            <a:r>
              <a:rPr lang="en-US" sz="1500" dirty="0" err="1">
                <a:cs typeface="Times New Roman" panose="02020603050405020304" pitchFamily="18" charset="0"/>
              </a:rPr>
              <a:t>externalClk</a:t>
            </a:r>
            <a:r>
              <a:rPr lang="en-US" sz="1500" dirty="0">
                <a:cs typeface="Times New Roman" panose="02020603050405020304" pitchFamily="18" charset="0"/>
              </a:rPr>
              <a:t> (REFCLKPIN)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GBTX_TXDATAVALID: if high, the 4.8Gb/s header is DATAVALID (this only changes the header; user selectable)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SLVSTESTINJECT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This pin is also called </a:t>
            </a:r>
            <a:r>
              <a:rPr lang="en-US" sz="1500" dirty="0" err="1">
                <a:cs typeface="Times New Roman" panose="02020603050405020304" pitchFamily="18" charset="0"/>
              </a:rPr>
              <a:t>AutoReset</a:t>
            </a:r>
            <a:r>
              <a:rPr lang="en-US" sz="1500" dirty="0">
                <a:cs typeface="Times New Roman" panose="02020603050405020304" pitchFamily="18" charset="0"/>
              </a:rPr>
              <a:t>; it is active high and will enable the auto reset, timeout feature; recommended to be HIGH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500" dirty="0">
              <a:cs typeface="Times New Roman" panose="02020603050405020304" pitchFamily="18" charset="0"/>
            </a:endParaRPr>
          </a:p>
          <a:p>
            <a:endParaRPr lang="it-IT" sz="1000" dirty="0"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DDFBEFD3-4E26-406A-A32F-9911B8FA6A74}"/>
              </a:ext>
            </a:extLst>
          </p:cNvPr>
          <p:cNvSpPr txBox="1"/>
          <p:nvPr/>
        </p:nvSpPr>
        <p:spPr>
          <a:xfrm>
            <a:off x="6021569" y="752713"/>
            <a:ext cx="5439810" cy="41703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RESETB: several ways to perform the power-on reset (reset is active LOW)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During debug stage add an on-site push button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Use a RC network (connected to VDD) to provide a time delay – you can add extra footprints in the PCB for bigger caps, the values will depend on the </a:t>
            </a:r>
            <a:r>
              <a:rPr lang="en-US" sz="1500" dirty="0" err="1">
                <a:cs typeface="Times New Roman" panose="02020603050405020304" pitchFamily="18" charset="0"/>
              </a:rPr>
              <a:t>risingslewrate</a:t>
            </a:r>
            <a:r>
              <a:rPr lang="en-US" sz="1500" dirty="0">
                <a:cs typeface="Times New Roman" panose="02020603050405020304" pitchFamily="18" charset="0"/>
              </a:rPr>
              <a:t> of VDD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Use a “POWER_GOOD” signal from a DC-DC that is powering the GBTX (e.g., can be FEAST DCDC ASIC is used)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SCCLK, SCIN and SCOUT used for SCA; tie SCIN if the SCA is not used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Disable JTAG and remove it from the daisy-chain. Set TRESETB to GND, tie all inputs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GBTX_TESTCLOCKOUT and GBTX_TESTOUTPUT can be helpful during debugging process; you can connect a </a:t>
            </a:r>
            <a:r>
              <a:rPr lang="en-US" sz="1500" dirty="0" err="1">
                <a:cs typeface="Times New Roman" panose="02020603050405020304" pitchFamily="18" charset="0"/>
              </a:rPr>
              <a:t>testpoint</a:t>
            </a:r>
            <a:r>
              <a:rPr lang="en-US" sz="1500" dirty="0">
                <a:cs typeface="Times New Roman" panose="02020603050405020304" pitchFamily="18" charset="0"/>
              </a:rPr>
              <a:t> to it (they are CMOS outputs)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500" dirty="0">
                <a:cs typeface="Times New Roman" panose="02020603050405020304" pitchFamily="18" charset="0"/>
              </a:rPr>
              <a:t>GBTX_TESTCLOCKIN1, GBTX_TESTCLOCKIN2 are debug pins; tie either to VDD or GND</a:t>
            </a:r>
          </a:p>
          <a:p>
            <a:endParaRPr lang="it-IT" sz="1000" dirty="0"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670779-2BBF-4B51-8231-6F2F2FC79376}"/>
              </a:ext>
            </a:extLst>
          </p:cNvPr>
          <p:cNvSpPr txBox="1"/>
          <p:nvPr/>
        </p:nvSpPr>
        <p:spPr>
          <a:xfrm>
            <a:off x="5818097" y="4720292"/>
            <a:ext cx="5793912" cy="1384995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1400" b="1" dirty="0"/>
              <a:t>9.3.1.1 Lock mode </a:t>
            </a:r>
            <a:r>
              <a:rPr lang="it-IT" sz="1400" b="1" dirty="0" err="1"/>
              <a:t>selection</a:t>
            </a:r>
            <a:r>
              <a:rPr lang="it-IT" sz="1400" b="1" dirty="0"/>
              <a:t> </a:t>
            </a:r>
            <a:endParaRPr lang="it-IT" sz="1400" dirty="0"/>
          </a:p>
          <a:p>
            <a:r>
              <a:rPr lang="it-IT" sz="1400" b="1" dirty="0" err="1"/>
              <a:t>Important</a:t>
            </a:r>
            <a:r>
              <a:rPr lang="it-IT" sz="1400" b="1" dirty="0"/>
              <a:t> note: </a:t>
            </a:r>
            <a:r>
              <a:rPr lang="it-IT" sz="1400" b="1" dirty="0" err="1"/>
              <a:t>During</a:t>
            </a:r>
            <a:r>
              <a:rPr lang="it-IT" sz="1400" b="1" dirty="0"/>
              <a:t> production </a:t>
            </a:r>
            <a:r>
              <a:rPr lang="it-IT" sz="1400" b="1" dirty="0" err="1"/>
              <a:t>testing</a:t>
            </a:r>
            <a:r>
              <a:rPr lang="it-IT" sz="1400" b="1" dirty="0"/>
              <a:t>, </a:t>
            </a:r>
            <a:r>
              <a:rPr lang="it-IT" sz="1400" b="1" dirty="0" err="1"/>
              <a:t>it</a:t>
            </a:r>
            <a:r>
              <a:rPr lang="it-IT" sz="1400" b="1" dirty="0"/>
              <a:t> </a:t>
            </a:r>
            <a:r>
              <a:rPr lang="it-IT" sz="1400" b="1" dirty="0" err="1"/>
              <a:t>has</a:t>
            </a:r>
            <a:r>
              <a:rPr lang="it-IT" sz="1400" b="1" dirty="0"/>
              <a:t> </a:t>
            </a:r>
            <a:r>
              <a:rPr lang="it-IT" sz="1400" b="1" dirty="0" err="1"/>
              <a:t>been</a:t>
            </a:r>
            <a:r>
              <a:rPr lang="it-IT" sz="1400" b="1" dirty="0"/>
              <a:t> </a:t>
            </a:r>
            <a:r>
              <a:rPr lang="it-IT" sz="1400" b="1" dirty="0" err="1"/>
              <a:t>found</a:t>
            </a:r>
            <a:r>
              <a:rPr lang="it-IT" sz="1400" b="1" dirty="0"/>
              <a:t> </a:t>
            </a:r>
            <a:r>
              <a:rPr lang="it-IT" sz="1400" b="1" dirty="0" err="1"/>
              <a:t>that</a:t>
            </a:r>
            <a:r>
              <a:rPr lang="it-IT" sz="1400" b="1" dirty="0"/>
              <a:t> in some chips the </a:t>
            </a:r>
            <a:r>
              <a:rPr lang="it-IT" sz="1400" b="1" dirty="0" err="1"/>
              <a:t>reference</a:t>
            </a:r>
            <a:r>
              <a:rPr lang="it-IT" sz="1400" b="1" dirty="0"/>
              <a:t> PLL </a:t>
            </a:r>
            <a:r>
              <a:rPr lang="it-IT" sz="1400" b="1" dirty="0" err="1"/>
              <a:t>frequency</a:t>
            </a:r>
            <a:r>
              <a:rPr lang="it-IT" sz="1400" b="1" dirty="0"/>
              <a:t> </a:t>
            </a:r>
            <a:r>
              <a:rPr lang="it-IT" sz="1400" b="1" dirty="0" err="1"/>
              <a:t>calibration</a:t>
            </a:r>
            <a:r>
              <a:rPr lang="it-IT" sz="1400" b="1" dirty="0"/>
              <a:t> mode </a:t>
            </a:r>
            <a:r>
              <a:rPr lang="it-IT" sz="1400" b="1" dirty="0" err="1"/>
              <a:t>does</a:t>
            </a:r>
            <a:r>
              <a:rPr lang="it-IT" sz="1400" b="1" dirty="0"/>
              <a:t> </a:t>
            </a:r>
            <a:r>
              <a:rPr lang="it-IT" sz="1400" b="1" dirty="0" err="1"/>
              <a:t>not</a:t>
            </a:r>
            <a:r>
              <a:rPr lang="it-IT" sz="1400" b="1" dirty="0"/>
              <a:t> work (RXLOCKMODE[1:0]=2’b10). So for </a:t>
            </a:r>
            <a:r>
              <a:rPr lang="it-IT" sz="1400" b="1" dirty="0" err="1"/>
              <a:t>yield</a:t>
            </a:r>
            <a:r>
              <a:rPr lang="it-IT" sz="1400" b="1" dirty="0"/>
              <a:t> </a:t>
            </a:r>
            <a:r>
              <a:rPr lang="it-IT" sz="1400" b="1" dirty="0" err="1"/>
              <a:t>reasons</a:t>
            </a:r>
            <a:r>
              <a:rPr lang="it-IT" sz="1400" b="1" dirty="0"/>
              <a:t>, the users </a:t>
            </a:r>
            <a:r>
              <a:rPr lang="it-IT" sz="1400" b="1" dirty="0" err="1"/>
              <a:t>should</a:t>
            </a:r>
            <a:r>
              <a:rPr lang="it-IT" sz="1400" b="1" dirty="0"/>
              <a:t> </a:t>
            </a:r>
            <a:r>
              <a:rPr lang="it-IT" sz="1400" b="1" dirty="0" err="1"/>
              <a:t>not</a:t>
            </a:r>
            <a:r>
              <a:rPr lang="it-IT" sz="1400" b="1" dirty="0"/>
              <a:t> use </a:t>
            </a:r>
            <a:r>
              <a:rPr lang="it-IT" sz="1400" b="1" dirty="0" err="1"/>
              <a:t>this</a:t>
            </a:r>
            <a:r>
              <a:rPr lang="it-IT" sz="1400" b="1" dirty="0"/>
              <a:t> mode and must use the DAC </a:t>
            </a:r>
            <a:r>
              <a:rPr lang="it-IT" sz="1400" b="1" dirty="0" err="1"/>
              <a:t>frequency</a:t>
            </a:r>
            <a:r>
              <a:rPr lang="it-IT" sz="1400" b="1" dirty="0"/>
              <a:t> </a:t>
            </a:r>
            <a:r>
              <a:rPr lang="it-IT" sz="1400" b="1" dirty="0" err="1"/>
              <a:t>calibration</a:t>
            </a:r>
            <a:r>
              <a:rPr lang="it-IT" sz="1400" b="1" dirty="0"/>
              <a:t> (RXLOCKMODE[1:0]=2’b01).</a:t>
            </a:r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6989217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34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575957" y="222966"/>
            <a:ext cx="370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configuration pins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ED5007-4054-4DDF-BC9F-BB874D10695B}"/>
              </a:ext>
            </a:extLst>
          </p:cNvPr>
          <p:cNvSpPr txBox="1"/>
          <p:nvPr/>
        </p:nvSpPr>
        <p:spPr>
          <a:xfrm>
            <a:off x="4049328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47C16B6-B95C-46A5-92E1-0BE9F1CF4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1223962"/>
            <a:ext cx="11468100" cy="4410075"/>
          </a:xfrm>
          <a:prstGeom prst="rect">
            <a:avLst/>
          </a:prstGeom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id="{6A9F835C-EADB-4370-B082-525E30D59B88}"/>
              </a:ext>
            </a:extLst>
          </p:cNvPr>
          <p:cNvSpPr/>
          <p:nvPr/>
        </p:nvSpPr>
        <p:spPr>
          <a:xfrm>
            <a:off x="1434353" y="1586752"/>
            <a:ext cx="734416" cy="41237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8011C7C8-ECE4-430B-801F-9FD436AF7983}"/>
              </a:ext>
            </a:extLst>
          </p:cNvPr>
          <p:cNvSpPr/>
          <p:nvPr/>
        </p:nvSpPr>
        <p:spPr>
          <a:xfrm>
            <a:off x="7216588" y="941294"/>
            <a:ext cx="4823012" cy="11474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07992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35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575957" y="222966"/>
            <a:ext cx="370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configuration pins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9ED5007-4054-4DDF-BC9F-BB874D10695B}"/>
              </a:ext>
            </a:extLst>
          </p:cNvPr>
          <p:cNvSpPr txBox="1"/>
          <p:nvPr/>
        </p:nvSpPr>
        <p:spPr>
          <a:xfrm>
            <a:off x="4049328" y="110265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494900D-47D6-44BF-A9E4-AA8F604CE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1185862"/>
            <a:ext cx="704850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968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2AAA9CF-D0EC-4738-A52C-EEB989B28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46" y="769544"/>
            <a:ext cx="11287874" cy="5558033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36</a:t>
            </a:fld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8845621" y="5413270"/>
            <a:ext cx="6516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GBTx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1305051" y="4868739"/>
            <a:ext cx="7649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Igloo2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8531476" y="1761011"/>
            <a:ext cx="2891527" cy="923330"/>
          </a:xfrm>
          <a:prstGeom prst="rect">
            <a:avLst/>
          </a:prstGeom>
          <a:solidFill>
            <a:srgbClr val="FFCC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all GBTx configuration signals are hardwired, except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configselect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resetb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-168679" y="585986"/>
            <a:ext cx="54234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GBTx I2C pins available also on a strip for debug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GBTx JTAG port disabled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402644" y="214135"/>
            <a:ext cx="370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configuration pins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cxnSp>
        <p:nvCxnSpPr>
          <p:cNvPr id="5" name="Connettore 1 4"/>
          <p:cNvCxnSpPr/>
          <p:nvPr/>
        </p:nvCxnSpPr>
        <p:spPr>
          <a:xfrm>
            <a:off x="3698789" y="5280454"/>
            <a:ext cx="4110681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3599935" y="5651157"/>
            <a:ext cx="21336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 flipV="1">
            <a:off x="5708822" y="6116595"/>
            <a:ext cx="211300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H="1" flipV="1">
            <a:off x="5717059" y="5667632"/>
            <a:ext cx="0" cy="44690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>
            <a:extLst>
              <a:ext uri="{FF2B5EF4-FFF2-40B4-BE49-F238E27FC236}">
                <a16:creationId xmlns:a16="http://schemas.microsoft.com/office/drawing/2014/main" id="{86966744-F99F-4DDF-B525-DDEB8AB7E4F2}"/>
              </a:ext>
            </a:extLst>
          </p:cNvPr>
          <p:cNvSpPr/>
          <p:nvPr/>
        </p:nvSpPr>
        <p:spPr>
          <a:xfrm>
            <a:off x="528920" y="2913529"/>
            <a:ext cx="734416" cy="41237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11646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37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575957" y="222966"/>
            <a:ext cx="37058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configuration pins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995835" y="950106"/>
            <a:ext cx="1510145" cy="4401205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GBTx</a:t>
            </a: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Connettore 2 5"/>
          <p:cNvCxnSpPr/>
          <p:nvPr/>
        </p:nvCxnSpPr>
        <p:spPr>
          <a:xfrm>
            <a:off x="5026016" y="1409456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3716362" y="1193617"/>
            <a:ext cx="1309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configSelect</a:t>
            </a:r>
            <a:endParaRPr lang="it-IT" dirty="0"/>
          </a:p>
        </p:txBody>
      </p:sp>
      <p:cxnSp>
        <p:nvCxnSpPr>
          <p:cNvPr id="8" name="Connettore 2 7"/>
          <p:cNvCxnSpPr/>
          <p:nvPr/>
        </p:nvCxnSpPr>
        <p:spPr>
          <a:xfrm>
            <a:off x="5026016" y="1778788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3716362" y="1562949"/>
            <a:ext cx="1270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efusePower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313039" y="1538000"/>
            <a:ext cx="3326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3.3V during fuse prog, 1.5V otherwise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Connettore 2 10"/>
          <p:cNvCxnSpPr/>
          <p:nvPr/>
        </p:nvCxnSpPr>
        <p:spPr>
          <a:xfrm>
            <a:off x="5026016" y="2157062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3332024" y="1917287"/>
            <a:ext cx="1690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efuseWritePulse</a:t>
            </a:r>
            <a:endParaRPr lang="it-IT" dirty="0"/>
          </a:p>
        </p:txBody>
      </p:sp>
      <p:cxnSp>
        <p:nvCxnSpPr>
          <p:cNvPr id="13" name="Connettore 2 12"/>
          <p:cNvCxnSpPr/>
          <p:nvPr/>
        </p:nvCxnSpPr>
        <p:spPr>
          <a:xfrm>
            <a:off x="5026016" y="2544142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641696" y="2295682"/>
            <a:ext cx="123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I2c address</a:t>
            </a:r>
            <a:endParaRPr lang="it-IT" dirty="0"/>
          </a:p>
        </p:txBody>
      </p:sp>
      <p:cxnSp>
        <p:nvCxnSpPr>
          <p:cNvPr id="15" name="Connettore 1 14"/>
          <p:cNvCxnSpPr/>
          <p:nvPr/>
        </p:nvCxnSpPr>
        <p:spPr>
          <a:xfrm flipV="1">
            <a:off x="5413945" y="2459566"/>
            <a:ext cx="138544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/>
          <p:cNvSpPr txBox="1"/>
          <p:nvPr/>
        </p:nvSpPr>
        <p:spPr>
          <a:xfrm>
            <a:off x="5284437" y="221217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it-IT" dirty="0"/>
          </a:p>
        </p:txBody>
      </p:sp>
      <p:cxnSp>
        <p:nvCxnSpPr>
          <p:cNvPr id="17" name="Connettore 2 16"/>
          <p:cNvCxnSpPr/>
          <p:nvPr/>
        </p:nvCxnSpPr>
        <p:spPr>
          <a:xfrm>
            <a:off x="5026016" y="2958330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3918583" y="2689088"/>
            <a:ext cx="715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mode</a:t>
            </a:r>
            <a:endParaRPr lang="it-IT" dirty="0"/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5413945" y="2873754"/>
            <a:ext cx="138544" cy="18466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/>
          <p:cNvSpPr txBox="1"/>
          <p:nvPr/>
        </p:nvSpPr>
        <p:spPr>
          <a:xfrm>
            <a:off x="5284437" y="262636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733169" y="2691561"/>
            <a:ext cx="2790762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“0010”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FEC transceiver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2" name="Connettore 2 21"/>
          <p:cNvCxnSpPr/>
          <p:nvPr/>
        </p:nvCxnSpPr>
        <p:spPr>
          <a:xfrm>
            <a:off x="5026016" y="3309496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/>
          <p:cNvSpPr txBox="1"/>
          <p:nvPr/>
        </p:nvSpPr>
        <p:spPr>
          <a:xfrm>
            <a:off x="3639788" y="3082494"/>
            <a:ext cx="127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refClkSelect</a:t>
            </a:r>
            <a:endParaRPr lang="it-IT" dirty="0"/>
          </a:p>
        </p:txBody>
      </p:sp>
      <p:cxnSp>
        <p:nvCxnSpPr>
          <p:cNvPr id="24" name="Connettore 2 23"/>
          <p:cNvCxnSpPr/>
          <p:nvPr/>
        </p:nvCxnSpPr>
        <p:spPr>
          <a:xfrm>
            <a:off x="7505980" y="1263982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8515169" y="1048143"/>
            <a:ext cx="1279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rxDataValid</a:t>
            </a:r>
            <a:endParaRPr lang="it-IT" dirty="0"/>
          </a:p>
        </p:txBody>
      </p:sp>
      <p:cxnSp>
        <p:nvCxnSpPr>
          <p:cNvPr id="26" name="Connettore 2 25"/>
          <p:cNvCxnSpPr/>
          <p:nvPr/>
        </p:nvCxnSpPr>
        <p:spPr>
          <a:xfrm>
            <a:off x="5026016" y="3721784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3632294" y="3493728"/>
            <a:ext cx="1324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rxLockMode</a:t>
            </a:r>
            <a:endParaRPr lang="it-IT" dirty="0"/>
          </a:p>
        </p:txBody>
      </p:sp>
      <p:cxnSp>
        <p:nvCxnSpPr>
          <p:cNvPr id="28" name="Connettore 2 27"/>
          <p:cNvCxnSpPr/>
          <p:nvPr/>
        </p:nvCxnSpPr>
        <p:spPr>
          <a:xfrm>
            <a:off x="7494456" y="1634237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8503645" y="1418398"/>
            <a:ext cx="708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rxRdy</a:t>
            </a:r>
            <a:endParaRPr lang="it-IT" dirty="0"/>
          </a:p>
        </p:txBody>
      </p:sp>
      <p:cxnSp>
        <p:nvCxnSpPr>
          <p:cNvPr id="30" name="Connettore 2 29"/>
          <p:cNvCxnSpPr/>
          <p:nvPr/>
        </p:nvCxnSpPr>
        <p:spPr>
          <a:xfrm>
            <a:off x="5028670" y="4093090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3711115" y="3878369"/>
            <a:ext cx="1122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autoReset</a:t>
            </a:r>
            <a:endParaRPr lang="it-IT" dirty="0"/>
          </a:p>
        </p:txBody>
      </p:sp>
      <p:cxnSp>
        <p:nvCxnSpPr>
          <p:cNvPr id="32" name="Connettore 2 31"/>
          <p:cNvCxnSpPr/>
          <p:nvPr/>
        </p:nvCxnSpPr>
        <p:spPr>
          <a:xfrm>
            <a:off x="5026016" y="4467500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sellaDiTesto 32"/>
          <p:cNvSpPr txBox="1"/>
          <p:nvPr/>
        </p:nvSpPr>
        <p:spPr>
          <a:xfrm>
            <a:off x="3525479" y="4246582"/>
            <a:ext cx="1452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stateOverride</a:t>
            </a:r>
            <a:endParaRPr lang="it-IT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909256" y="4295103"/>
            <a:ext cx="2520257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‘0’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PS FSM always 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5" name="Connettore 2 34"/>
          <p:cNvCxnSpPr/>
          <p:nvPr/>
        </p:nvCxnSpPr>
        <p:spPr>
          <a:xfrm>
            <a:off x="5026016" y="4903270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asellaDiTesto 35"/>
          <p:cNvSpPr txBox="1"/>
          <p:nvPr/>
        </p:nvSpPr>
        <p:spPr>
          <a:xfrm>
            <a:off x="3619414" y="4684436"/>
            <a:ext cx="127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txDataValid</a:t>
            </a:r>
            <a:endParaRPr lang="it-IT" dirty="0"/>
          </a:p>
        </p:txBody>
      </p:sp>
      <p:cxnSp>
        <p:nvCxnSpPr>
          <p:cNvPr id="37" name="Connettore 2 36"/>
          <p:cNvCxnSpPr/>
          <p:nvPr/>
        </p:nvCxnSpPr>
        <p:spPr>
          <a:xfrm>
            <a:off x="7491995" y="2066698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asellaDiTesto 37"/>
          <p:cNvSpPr txBox="1"/>
          <p:nvPr/>
        </p:nvSpPr>
        <p:spPr>
          <a:xfrm>
            <a:off x="8501184" y="1850859"/>
            <a:ext cx="70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txRdy</a:t>
            </a:r>
            <a:endParaRPr lang="it-IT" dirty="0"/>
          </a:p>
        </p:txBody>
      </p:sp>
      <p:cxnSp>
        <p:nvCxnSpPr>
          <p:cNvPr id="39" name="Connettore 2 38"/>
          <p:cNvCxnSpPr/>
          <p:nvPr/>
        </p:nvCxnSpPr>
        <p:spPr>
          <a:xfrm>
            <a:off x="7491995" y="2717163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8501184" y="2501324"/>
            <a:ext cx="863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ldReset</a:t>
            </a:r>
            <a:endParaRPr lang="it-IT" dirty="0"/>
          </a:p>
        </p:txBody>
      </p:sp>
      <p:cxnSp>
        <p:nvCxnSpPr>
          <p:cNvPr id="41" name="Connettore 2 40"/>
          <p:cNvCxnSpPr/>
          <p:nvPr/>
        </p:nvCxnSpPr>
        <p:spPr>
          <a:xfrm>
            <a:off x="7491995" y="3129639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/>
          <p:cNvSpPr txBox="1"/>
          <p:nvPr/>
        </p:nvSpPr>
        <p:spPr>
          <a:xfrm>
            <a:off x="8501184" y="2913800"/>
            <a:ext cx="609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ldScl</a:t>
            </a:r>
            <a:endParaRPr lang="it-IT" dirty="0"/>
          </a:p>
        </p:txBody>
      </p:sp>
      <p:cxnSp>
        <p:nvCxnSpPr>
          <p:cNvPr id="43" name="Connettore 2 42"/>
          <p:cNvCxnSpPr/>
          <p:nvPr/>
        </p:nvCxnSpPr>
        <p:spPr>
          <a:xfrm>
            <a:off x="7503326" y="3522906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CasellaDiTesto 43"/>
          <p:cNvSpPr txBox="1"/>
          <p:nvPr/>
        </p:nvSpPr>
        <p:spPr>
          <a:xfrm>
            <a:off x="8512515" y="3307067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ldSda</a:t>
            </a:r>
            <a:endParaRPr lang="it-IT" dirty="0"/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7885" y="2583941"/>
            <a:ext cx="1110395" cy="1099718"/>
          </a:xfrm>
          <a:prstGeom prst="rect">
            <a:avLst/>
          </a:prstGeom>
        </p:spPr>
      </p:pic>
      <p:sp>
        <p:nvSpPr>
          <p:cNvPr id="46" name="CasellaDiTesto 45"/>
          <p:cNvSpPr txBox="1"/>
          <p:nvPr/>
        </p:nvSpPr>
        <p:spPr>
          <a:xfrm>
            <a:off x="1260390" y="1162661"/>
            <a:ext cx="1826934" cy="338554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Igloo2 selects I2C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CasellaDiTesto 46"/>
          <p:cNvSpPr txBox="1"/>
          <p:nvPr/>
        </p:nvSpPr>
        <p:spPr>
          <a:xfrm>
            <a:off x="921293" y="3087113"/>
            <a:ext cx="2520257" cy="338554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‘0’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XOSC 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CasellaDiTesto 47"/>
          <p:cNvSpPr txBox="1"/>
          <p:nvPr/>
        </p:nvSpPr>
        <p:spPr>
          <a:xfrm>
            <a:off x="683741" y="3474155"/>
            <a:ext cx="2963757" cy="369332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“01”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DAC frequency calibr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CasellaDiTesto 48"/>
          <p:cNvSpPr txBox="1"/>
          <p:nvPr/>
        </p:nvSpPr>
        <p:spPr>
          <a:xfrm>
            <a:off x="1622855" y="2312621"/>
            <a:ext cx="937248" cy="369332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“1000”</a:t>
            </a:r>
            <a:endParaRPr lang="it-IT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CasellaDiTesto 49"/>
          <p:cNvSpPr txBox="1"/>
          <p:nvPr/>
        </p:nvSpPr>
        <p:spPr>
          <a:xfrm>
            <a:off x="477795" y="3910760"/>
            <a:ext cx="3144991" cy="307777"/>
          </a:xfrm>
          <a:prstGeom prst="rect">
            <a:avLst/>
          </a:prstGeom>
          <a:solidFill>
            <a:srgbClr val="FF99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‘1’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avoid unpredicted state at startup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Immagine 5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909" y="5382331"/>
            <a:ext cx="4623267" cy="906193"/>
          </a:xfrm>
          <a:prstGeom prst="rect">
            <a:avLst/>
          </a:prstGeom>
        </p:spPr>
      </p:pic>
      <p:sp>
        <p:nvSpPr>
          <p:cNvPr id="52" name="Rettangolo 51"/>
          <p:cNvSpPr/>
          <p:nvPr/>
        </p:nvSpPr>
        <p:spPr>
          <a:xfrm>
            <a:off x="4620822" y="5729933"/>
            <a:ext cx="4419600" cy="25101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3" name="Connettore 2 52"/>
          <p:cNvCxnSpPr/>
          <p:nvPr/>
        </p:nvCxnSpPr>
        <p:spPr>
          <a:xfrm>
            <a:off x="7496118" y="4327653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CasellaDiTesto 53"/>
          <p:cNvSpPr txBox="1"/>
          <p:nvPr/>
        </p:nvSpPr>
        <p:spPr>
          <a:xfrm>
            <a:off x="8505307" y="4111814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cs typeface="Calibri Light" panose="020F0302020204030204" pitchFamily="34" charset="0"/>
              </a:rPr>
              <a:t>testClockOut</a:t>
            </a:r>
            <a:endParaRPr lang="it-IT" dirty="0">
              <a:cs typeface="Calibri Light" panose="020F0302020204030204" pitchFamily="34" charset="0"/>
            </a:endParaRPr>
          </a:p>
        </p:txBody>
      </p:sp>
      <p:cxnSp>
        <p:nvCxnSpPr>
          <p:cNvPr id="55" name="Connettore 2 54"/>
          <p:cNvCxnSpPr/>
          <p:nvPr/>
        </p:nvCxnSpPr>
        <p:spPr>
          <a:xfrm>
            <a:off x="7496118" y="4740129"/>
            <a:ext cx="96981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CasellaDiTesto 55"/>
          <p:cNvSpPr txBox="1"/>
          <p:nvPr/>
        </p:nvSpPr>
        <p:spPr>
          <a:xfrm>
            <a:off x="8505307" y="4524290"/>
            <a:ext cx="1194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cs typeface="Calibri Light" panose="020F0302020204030204" pitchFamily="34" charset="0"/>
              </a:rPr>
              <a:t>testOutput</a:t>
            </a:r>
            <a:endParaRPr lang="it-IT" dirty="0"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882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38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751016" y="3167390"/>
            <a:ext cx="2689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e-Fuse pins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5107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8227" y="694224"/>
            <a:ext cx="8923638" cy="4954357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39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2115505" y="2786167"/>
            <a:ext cx="2711868" cy="100323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1721619" y="4630957"/>
            <a:ext cx="3226247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strip connector J813 allows to program the GBTx e-fuses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975365" y="5759456"/>
            <a:ext cx="6391618" cy="646331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We developed a custom dongle for programming the </a:t>
            </a:r>
            <a:r>
              <a:rPr lang="en-US" dirty="0" err="1"/>
              <a:t>GBTx</a:t>
            </a:r>
            <a:r>
              <a:rPr lang="en-US" dirty="0"/>
              <a:t> E-Fuses</a:t>
            </a:r>
          </a:p>
          <a:p>
            <a:pPr algn="ctr"/>
            <a:r>
              <a:rPr lang="en-US" dirty="0"/>
              <a:t>NON </a:t>
            </a:r>
            <a:r>
              <a:rPr lang="en-US" dirty="0" err="1"/>
              <a:t>implementato</a:t>
            </a:r>
            <a:r>
              <a:rPr lang="en-US" dirty="0"/>
              <a:t> in GBTX test board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046721" y="80041"/>
            <a:ext cx="26899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e-Fuse pins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Freccia a destra 3">
            <a:extLst>
              <a:ext uri="{FF2B5EF4-FFF2-40B4-BE49-F238E27FC236}">
                <a16:creationId xmlns:a16="http://schemas.microsoft.com/office/drawing/2014/main" id="{07E4BECA-AE0E-468A-A9CA-90CA2915A670}"/>
              </a:ext>
            </a:extLst>
          </p:cNvPr>
          <p:cNvSpPr/>
          <p:nvPr/>
        </p:nvSpPr>
        <p:spPr>
          <a:xfrm>
            <a:off x="849664" y="4259664"/>
            <a:ext cx="950259" cy="2604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EB741296-1F1A-4BD4-B8FA-2D80EDCE74F4}"/>
              </a:ext>
            </a:extLst>
          </p:cNvPr>
          <p:cNvSpPr/>
          <p:nvPr/>
        </p:nvSpPr>
        <p:spPr>
          <a:xfrm>
            <a:off x="6096000" y="3245224"/>
            <a:ext cx="2057400" cy="609600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50051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4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7693" y="693661"/>
            <a:ext cx="5464284" cy="237674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641196" y="2989831"/>
            <a:ext cx="5251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MRPC has 10 gas gaps (two stacks of 5 gas gaps), each gap being 250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m wide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2183265" y="1064118"/>
            <a:ext cx="609600" cy="4844914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2792865" y="1064118"/>
            <a:ext cx="609600" cy="4844914"/>
          </a:xfrm>
          <a:prstGeom prst="rect">
            <a:avLst/>
          </a:prstGeom>
          <a:solidFill>
            <a:srgbClr val="FFFFCC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1 8"/>
          <p:cNvCxnSpPr/>
          <p:nvPr/>
        </p:nvCxnSpPr>
        <p:spPr>
          <a:xfrm flipV="1">
            <a:off x="2183265" y="1311254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1 9"/>
          <p:cNvCxnSpPr/>
          <p:nvPr/>
        </p:nvCxnSpPr>
        <p:spPr>
          <a:xfrm flipV="1">
            <a:off x="2183265" y="1583102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10"/>
          <p:cNvCxnSpPr/>
          <p:nvPr/>
        </p:nvCxnSpPr>
        <p:spPr>
          <a:xfrm flipV="1">
            <a:off x="2175027" y="1871427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1"/>
          <p:cNvCxnSpPr/>
          <p:nvPr/>
        </p:nvCxnSpPr>
        <p:spPr>
          <a:xfrm flipV="1">
            <a:off x="2175027" y="2151513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2"/>
          <p:cNvCxnSpPr/>
          <p:nvPr/>
        </p:nvCxnSpPr>
        <p:spPr>
          <a:xfrm flipV="1">
            <a:off x="2175027" y="2423362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3"/>
          <p:cNvCxnSpPr/>
          <p:nvPr/>
        </p:nvCxnSpPr>
        <p:spPr>
          <a:xfrm flipV="1">
            <a:off x="2183265" y="2719924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4"/>
          <p:cNvCxnSpPr/>
          <p:nvPr/>
        </p:nvCxnSpPr>
        <p:spPr>
          <a:xfrm flipV="1">
            <a:off x="2183265" y="3024724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1 15"/>
          <p:cNvCxnSpPr/>
          <p:nvPr/>
        </p:nvCxnSpPr>
        <p:spPr>
          <a:xfrm flipV="1">
            <a:off x="2191502" y="4202735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6"/>
          <p:cNvCxnSpPr/>
          <p:nvPr/>
        </p:nvCxnSpPr>
        <p:spPr>
          <a:xfrm flipV="1">
            <a:off x="2191502" y="4474583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7"/>
          <p:cNvCxnSpPr/>
          <p:nvPr/>
        </p:nvCxnSpPr>
        <p:spPr>
          <a:xfrm flipV="1">
            <a:off x="2183264" y="4771146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1 18"/>
          <p:cNvCxnSpPr/>
          <p:nvPr/>
        </p:nvCxnSpPr>
        <p:spPr>
          <a:xfrm flipV="1">
            <a:off x="2183264" y="5042994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1 19"/>
          <p:cNvCxnSpPr/>
          <p:nvPr/>
        </p:nvCxnSpPr>
        <p:spPr>
          <a:xfrm flipV="1">
            <a:off x="2183264" y="5314843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1 20"/>
          <p:cNvCxnSpPr/>
          <p:nvPr/>
        </p:nvCxnSpPr>
        <p:spPr>
          <a:xfrm flipV="1">
            <a:off x="2191502" y="5611405"/>
            <a:ext cx="12192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2197006" y="694230"/>
            <a:ext cx="122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MRPC strip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2925983" y="343851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321814" y="344728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  <a:endParaRPr lang="it-IT" dirty="0"/>
          </a:p>
        </p:txBody>
      </p:sp>
      <p:cxnSp>
        <p:nvCxnSpPr>
          <p:cNvPr id="24" name="Connettore 2 23"/>
          <p:cNvCxnSpPr/>
          <p:nvPr/>
        </p:nvCxnSpPr>
        <p:spPr>
          <a:xfrm>
            <a:off x="3657838" y="1072356"/>
            <a:ext cx="0" cy="4844914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/>
          <p:cNvSpPr txBox="1"/>
          <p:nvPr/>
        </p:nvSpPr>
        <p:spPr>
          <a:xfrm>
            <a:off x="3633124" y="3274551"/>
            <a:ext cx="569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120 cm</a:t>
            </a:r>
          </a:p>
        </p:txBody>
      </p:sp>
      <p:cxnSp>
        <p:nvCxnSpPr>
          <p:cNvPr id="26" name="Connettore 2 25"/>
          <p:cNvCxnSpPr/>
          <p:nvPr/>
        </p:nvCxnSpPr>
        <p:spPr>
          <a:xfrm flipH="1">
            <a:off x="2165143" y="6027757"/>
            <a:ext cx="1237322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2465446" y="5978676"/>
            <a:ext cx="636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 cm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3633124" y="4667395"/>
            <a:ext cx="1693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96 pick-up pads (channels) of 3.5 x 2.5 cm</a:t>
            </a:r>
            <a:r>
              <a:rPr lang="en-US" baseline="30000" dirty="0"/>
              <a:t>2</a:t>
            </a:r>
            <a:endParaRPr lang="it-IT" baseline="300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2331155" y="1005955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endParaRPr lang="it-IT" dirty="0"/>
          </a:p>
        </p:txBody>
      </p:sp>
      <p:sp>
        <p:nvSpPr>
          <p:cNvPr id="30" name="CasellaDiTesto 29"/>
          <p:cNvSpPr txBox="1"/>
          <p:nvPr/>
        </p:nvSpPr>
        <p:spPr>
          <a:xfrm>
            <a:off x="2954119" y="998588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  <a:endParaRPr lang="it-IT" dirty="0"/>
          </a:p>
        </p:txBody>
      </p:sp>
      <p:sp>
        <p:nvSpPr>
          <p:cNvPr id="31" name="CasellaDiTesto 30"/>
          <p:cNvSpPr txBox="1"/>
          <p:nvPr/>
        </p:nvSpPr>
        <p:spPr>
          <a:xfrm>
            <a:off x="2342653" y="127041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  <a:endParaRPr lang="it-IT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2960737" y="126288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</a:t>
            </a:r>
            <a:endParaRPr lang="it-IT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2275046" y="557089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95</a:t>
            </a:r>
            <a:endParaRPr lang="it-IT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2885412" y="557089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96</a:t>
            </a:r>
            <a:endParaRPr lang="it-IT" dirty="0"/>
          </a:p>
        </p:txBody>
      </p:sp>
      <p:pic>
        <p:nvPicPr>
          <p:cNvPr id="3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47" y="3636162"/>
            <a:ext cx="3885052" cy="2674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6" name="Title 1"/>
          <p:cNvSpPr txBox="1">
            <a:spLocks/>
          </p:cNvSpPr>
          <p:nvPr/>
        </p:nvSpPr>
        <p:spPr>
          <a:xfrm>
            <a:off x="2183258" y="129839"/>
            <a:ext cx="8167548" cy="544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</a:rPr>
              <a:t>MRPC (Multi Resistive Plate Chamber)</a:t>
            </a:r>
          </a:p>
        </p:txBody>
      </p:sp>
    </p:spTree>
    <p:extLst>
      <p:ext uri="{BB962C8B-B14F-4D97-AF65-F5344CB8AC3E}">
        <p14:creationId xmlns:p14="http://schemas.microsoft.com/office/powerpoint/2010/main" val="6909676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40</a:t>
            </a:fld>
            <a:endParaRPr lang="it-IT"/>
          </a:p>
        </p:txBody>
      </p:sp>
      <p:sp>
        <p:nvSpPr>
          <p:cNvPr id="4" name="Elaborazione 3"/>
          <p:cNvSpPr/>
          <p:nvPr/>
        </p:nvSpPr>
        <p:spPr>
          <a:xfrm>
            <a:off x="4688287" y="861177"/>
            <a:ext cx="1003350" cy="2010430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cxnSp>
        <p:nvCxnSpPr>
          <p:cNvPr id="5" name="Connettore 2 4"/>
          <p:cNvCxnSpPr/>
          <p:nvPr/>
        </p:nvCxnSpPr>
        <p:spPr>
          <a:xfrm flipV="1">
            <a:off x="5264351" y="2105571"/>
            <a:ext cx="1728192" cy="3696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/>
          <p:cNvSpPr/>
          <p:nvPr/>
        </p:nvSpPr>
        <p:spPr>
          <a:xfrm>
            <a:off x="799855" y="2871607"/>
            <a:ext cx="2520280" cy="72008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>
                <a:solidFill>
                  <a:schemeClr val="tx1"/>
                </a:solidFill>
              </a:rPr>
              <a:t>GBTX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I2C </a:t>
            </a:r>
            <a:r>
              <a:rPr lang="it-IT" dirty="0" err="1">
                <a:solidFill>
                  <a:schemeClr val="tx1"/>
                </a:solidFill>
              </a:rPr>
              <a:t>interface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799855" y="1795939"/>
            <a:ext cx="2520280" cy="28803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>
                <a:solidFill>
                  <a:schemeClr val="tx1"/>
                </a:solidFill>
              </a:rPr>
              <a:t>EFUSE </a:t>
            </a:r>
            <a:r>
              <a:rPr lang="it-IT" dirty="0" err="1">
                <a:solidFill>
                  <a:schemeClr val="tx1"/>
                </a:solidFill>
              </a:rPr>
              <a:t>voltage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enable</a:t>
            </a:r>
            <a:endParaRPr lang="it-IT" dirty="0">
              <a:solidFill>
                <a:schemeClr val="tx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99855" y="2367552"/>
            <a:ext cx="2520280" cy="28803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>
                <a:solidFill>
                  <a:schemeClr val="tx1"/>
                </a:solidFill>
              </a:rPr>
              <a:t>EFUSE </a:t>
            </a:r>
            <a:r>
              <a:rPr lang="it-IT" dirty="0" err="1">
                <a:solidFill>
                  <a:schemeClr val="tx1"/>
                </a:solidFill>
              </a:rPr>
              <a:t>program</a:t>
            </a:r>
            <a:r>
              <a:rPr lang="it-IT" dirty="0">
                <a:solidFill>
                  <a:schemeClr val="tx1"/>
                </a:solidFill>
              </a:rPr>
              <a:t> </a:t>
            </a:r>
            <a:r>
              <a:rPr lang="it-IT" dirty="0" err="1">
                <a:solidFill>
                  <a:schemeClr val="tx1"/>
                </a:solidFill>
              </a:rPr>
              <a:t>pulse</a:t>
            </a:r>
            <a:endParaRPr lang="it-IT" dirty="0">
              <a:solidFill>
                <a:schemeClr val="tx1"/>
              </a:solidFill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4976319" y="1599171"/>
            <a:ext cx="435223" cy="582972"/>
            <a:chOff x="5231904" y="1796524"/>
            <a:chExt cx="435223" cy="582972"/>
          </a:xfrm>
        </p:grpSpPr>
        <p:cxnSp>
          <p:nvCxnSpPr>
            <p:cNvPr id="48" name="Connettore 1 47"/>
            <p:cNvCxnSpPr/>
            <p:nvPr/>
          </p:nvCxnSpPr>
          <p:spPr>
            <a:xfrm>
              <a:off x="5326195" y="1938455"/>
              <a:ext cx="93099" cy="299111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Ovale 48"/>
            <p:cNvSpPr/>
            <p:nvPr/>
          </p:nvSpPr>
          <p:spPr>
            <a:xfrm>
              <a:off x="5231904" y="1796524"/>
              <a:ext cx="144016" cy="153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50" name="Ovale 49"/>
            <p:cNvSpPr/>
            <p:nvPr/>
          </p:nvSpPr>
          <p:spPr>
            <a:xfrm>
              <a:off x="5523111" y="1799302"/>
              <a:ext cx="144016" cy="153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51" name="Ovale 50"/>
            <p:cNvSpPr/>
            <p:nvPr/>
          </p:nvSpPr>
          <p:spPr>
            <a:xfrm>
              <a:off x="5375920" y="2226352"/>
              <a:ext cx="144016" cy="1531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</p:grpSp>
      <p:cxnSp>
        <p:nvCxnSpPr>
          <p:cNvPr id="10" name="Connettore 2 9"/>
          <p:cNvCxnSpPr/>
          <p:nvPr/>
        </p:nvCxnSpPr>
        <p:spPr>
          <a:xfrm>
            <a:off x="3320135" y="1933605"/>
            <a:ext cx="1800200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tangolo arrotondato 10"/>
          <p:cNvSpPr/>
          <p:nvPr/>
        </p:nvSpPr>
        <p:spPr>
          <a:xfrm>
            <a:off x="4544271" y="1861597"/>
            <a:ext cx="288032" cy="1440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grpSp>
        <p:nvGrpSpPr>
          <p:cNvPr id="12" name="Gruppo 11"/>
          <p:cNvGrpSpPr/>
          <p:nvPr/>
        </p:nvGrpSpPr>
        <p:grpSpPr>
          <a:xfrm>
            <a:off x="3392132" y="3429947"/>
            <a:ext cx="504054" cy="295647"/>
            <a:chOff x="3935760" y="2778398"/>
            <a:chExt cx="720080" cy="295647"/>
          </a:xfrm>
        </p:grpSpPr>
        <p:cxnSp>
          <p:nvCxnSpPr>
            <p:cNvPr id="43" name="Connettore 1 42"/>
            <p:cNvCxnSpPr/>
            <p:nvPr/>
          </p:nvCxnSpPr>
          <p:spPr>
            <a:xfrm>
              <a:off x="3935760" y="3068960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3"/>
            <p:cNvCxnSpPr/>
            <p:nvPr/>
          </p:nvCxnSpPr>
          <p:spPr>
            <a:xfrm flipV="1">
              <a:off x="4079776" y="2780928"/>
              <a:ext cx="74712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4"/>
            <p:cNvCxnSpPr/>
            <p:nvPr/>
          </p:nvCxnSpPr>
          <p:spPr>
            <a:xfrm>
              <a:off x="4154488" y="2778398"/>
              <a:ext cx="28532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5"/>
            <p:cNvCxnSpPr/>
            <p:nvPr/>
          </p:nvCxnSpPr>
          <p:spPr>
            <a:xfrm>
              <a:off x="4439816" y="2780928"/>
              <a:ext cx="72008" cy="28803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nettore 1 46"/>
            <p:cNvCxnSpPr/>
            <p:nvPr/>
          </p:nvCxnSpPr>
          <p:spPr>
            <a:xfrm>
              <a:off x="4511824" y="3074045"/>
              <a:ext cx="144016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3" name="Connettore 2 12"/>
          <p:cNvCxnSpPr/>
          <p:nvPr/>
        </p:nvCxnSpPr>
        <p:spPr>
          <a:xfrm flipV="1">
            <a:off x="3968207" y="2509633"/>
            <a:ext cx="3024336" cy="193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tangolo arrotondato 13"/>
          <p:cNvSpPr/>
          <p:nvPr/>
        </p:nvSpPr>
        <p:spPr>
          <a:xfrm>
            <a:off x="4544271" y="2437625"/>
            <a:ext cx="288032" cy="1440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15" name="Rettangolo arrotondato 14"/>
          <p:cNvSpPr/>
          <p:nvPr/>
        </p:nvSpPr>
        <p:spPr>
          <a:xfrm>
            <a:off x="5552383" y="2038127"/>
            <a:ext cx="288032" cy="1440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cxnSp>
        <p:nvCxnSpPr>
          <p:cNvPr id="16" name="Connettore 1 15"/>
          <p:cNvCxnSpPr/>
          <p:nvPr/>
        </p:nvCxnSpPr>
        <p:spPr>
          <a:xfrm flipV="1">
            <a:off x="5413129" y="1674750"/>
            <a:ext cx="147191" cy="1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arrotondato 16"/>
          <p:cNvSpPr/>
          <p:nvPr/>
        </p:nvSpPr>
        <p:spPr>
          <a:xfrm>
            <a:off x="5549208" y="1603735"/>
            <a:ext cx="288032" cy="1440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grpSp>
        <p:nvGrpSpPr>
          <p:cNvPr id="18" name="Gruppo 17"/>
          <p:cNvGrpSpPr/>
          <p:nvPr/>
        </p:nvGrpSpPr>
        <p:grpSpPr>
          <a:xfrm>
            <a:off x="5837240" y="1359439"/>
            <a:ext cx="291207" cy="315311"/>
            <a:chOff x="6092825" y="1556792"/>
            <a:chExt cx="291207" cy="315311"/>
          </a:xfrm>
        </p:grpSpPr>
        <p:cxnSp>
          <p:nvCxnSpPr>
            <p:cNvPr id="40" name="Connettore 1 39"/>
            <p:cNvCxnSpPr/>
            <p:nvPr/>
          </p:nvCxnSpPr>
          <p:spPr>
            <a:xfrm>
              <a:off x="6092825" y="1556792"/>
              <a:ext cx="291207" cy="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40"/>
            <p:cNvCxnSpPr/>
            <p:nvPr/>
          </p:nvCxnSpPr>
          <p:spPr>
            <a:xfrm>
              <a:off x="6092825" y="1869970"/>
              <a:ext cx="145603" cy="2133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/>
            <p:nvPr/>
          </p:nvCxnSpPr>
          <p:spPr>
            <a:xfrm>
              <a:off x="6238428" y="1556792"/>
              <a:ext cx="0" cy="313178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CasellaDiTesto 31"/>
          <p:cNvSpPr txBox="1"/>
          <p:nvPr/>
        </p:nvSpPr>
        <p:spPr>
          <a:xfrm>
            <a:off x="5749446" y="1153796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/>
              <a:t>3.3V</a:t>
            </a:r>
          </a:p>
        </p:txBody>
      </p:sp>
      <p:sp>
        <p:nvSpPr>
          <p:cNvPr id="20" name="Rettangolo arrotondato 19"/>
          <p:cNvSpPr/>
          <p:nvPr/>
        </p:nvSpPr>
        <p:spPr>
          <a:xfrm>
            <a:off x="5549208" y="2437625"/>
            <a:ext cx="288032" cy="14401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1" name="Ovale 20"/>
          <p:cNvSpPr/>
          <p:nvPr/>
        </p:nvSpPr>
        <p:spPr>
          <a:xfrm>
            <a:off x="6380537" y="2069225"/>
            <a:ext cx="72008" cy="674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cxnSp>
        <p:nvCxnSpPr>
          <p:cNvPr id="22" name="Connettore 1 21"/>
          <p:cNvCxnSpPr/>
          <p:nvPr/>
        </p:nvCxnSpPr>
        <p:spPr>
          <a:xfrm>
            <a:off x="6270875" y="1362863"/>
            <a:ext cx="29120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35"/>
          <p:cNvSpPr txBox="1"/>
          <p:nvPr/>
        </p:nvSpPr>
        <p:spPr>
          <a:xfrm>
            <a:off x="6183081" y="115722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200" dirty="0"/>
              <a:t>1.5V</a:t>
            </a:r>
          </a:p>
        </p:txBody>
      </p:sp>
      <p:cxnSp>
        <p:nvCxnSpPr>
          <p:cNvPr id="24" name="Connettore 1 23"/>
          <p:cNvCxnSpPr>
            <a:stCxn id="21" idx="0"/>
          </p:cNvCxnSpPr>
          <p:nvPr/>
        </p:nvCxnSpPr>
        <p:spPr>
          <a:xfrm flipH="1" flipV="1">
            <a:off x="6416478" y="1359440"/>
            <a:ext cx="63" cy="70978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laborazione 24"/>
          <p:cNvSpPr/>
          <p:nvPr/>
        </p:nvSpPr>
        <p:spPr>
          <a:xfrm>
            <a:off x="6360543" y="1564455"/>
            <a:ext cx="111870" cy="263611"/>
          </a:xfrm>
          <a:prstGeom prst="flowChartProcess">
            <a:avLst/>
          </a:prstGeom>
          <a:solidFill>
            <a:srgbClr val="FE8A8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6" name="Fusione 25"/>
          <p:cNvSpPr/>
          <p:nvPr/>
        </p:nvSpPr>
        <p:spPr>
          <a:xfrm rot="16200000">
            <a:off x="5017326" y="2329216"/>
            <a:ext cx="360040" cy="360834"/>
          </a:xfrm>
          <a:prstGeom prst="flowChartMer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27" name="Rettangolo arrotondato 26"/>
          <p:cNvSpPr/>
          <p:nvPr/>
        </p:nvSpPr>
        <p:spPr>
          <a:xfrm>
            <a:off x="7012534" y="1789553"/>
            <a:ext cx="1780209" cy="1865152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>
                <a:solidFill>
                  <a:schemeClr val="tx1"/>
                </a:solidFill>
              </a:rPr>
              <a:t>GBTX</a:t>
            </a:r>
          </a:p>
        </p:txBody>
      </p:sp>
      <p:cxnSp>
        <p:nvCxnSpPr>
          <p:cNvPr id="28" name="Connettore 2 27"/>
          <p:cNvCxnSpPr>
            <a:stCxn id="6" idx="3"/>
          </p:cNvCxnSpPr>
          <p:nvPr/>
        </p:nvCxnSpPr>
        <p:spPr>
          <a:xfrm flipV="1">
            <a:off x="3320135" y="3231610"/>
            <a:ext cx="3672408" cy="37"/>
          </a:xfrm>
          <a:prstGeom prst="straightConnector1">
            <a:avLst/>
          </a:prstGeom>
          <a:ln w="25400" cmpd="dbl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sellaDiTesto 41"/>
          <p:cNvSpPr txBox="1"/>
          <p:nvPr/>
        </p:nvSpPr>
        <p:spPr>
          <a:xfrm>
            <a:off x="6992543" y="3123888"/>
            <a:ext cx="31611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" dirty="0"/>
              <a:t>I2C</a:t>
            </a:r>
          </a:p>
        </p:txBody>
      </p:sp>
      <p:sp>
        <p:nvSpPr>
          <p:cNvPr id="30" name="CasellaDiTesto 42"/>
          <p:cNvSpPr txBox="1"/>
          <p:nvPr/>
        </p:nvSpPr>
        <p:spPr>
          <a:xfrm>
            <a:off x="6967890" y="2401134"/>
            <a:ext cx="114486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" dirty="0"/>
              <a:t>EFUSEPROGRAMPULSE</a:t>
            </a:r>
          </a:p>
        </p:txBody>
      </p:sp>
      <p:sp>
        <p:nvSpPr>
          <p:cNvPr id="31" name="CasellaDiTesto 43"/>
          <p:cNvSpPr txBox="1"/>
          <p:nvPr/>
        </p:nvSpPr>
        <p:spPr>
          <a:xfrm>
            <a:off x="6960231" y="1997106"/>
            <a:ext cx="76014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800" dirty="0"/>
              <a:t>EFUSEPOWER</a:t>
            </a:r>
          </a:p>
        </p:txBody>
      </p:sp>
      <p:cxnSp>
        <p:nvCxnSpPr>
          <p:cNvPr id="32" name="Connettore 1 31"/>
          <p:cNvCxnSpPr/>
          <p:nvPr/>
        </p:nvCxnSpPr>
        <p:spPr>
          <a:xfrm>
            <a:off x="583831" y="1071407"/>
            <a:ext cx="3456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4040215" y="1071407"/>
            <a:ext cx="0" cy="30243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1 33"/>
          <p:cNvCxnSpPr/>
          <p:nvPr/>
        </p:nvCxnSpPr>
        <p:spPr>
          <a:xfrm flipH="1">
            <a:off x="583831" y="4095743"/>
            <a:ext cx="34563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47"/>
          <p:cNvSpPr txBox="1"/>
          <p:nvPr/>
        </p:nvSpPr>
        <p:spPr>
          <a:xfrm>
            <a:off x="1972750" y="122138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FPGA</a:t>
            </a:r>
          </a:p>
        </p:txBody>
      </p:sp>
      <p:sp>
        <p:nvSpPr>
          <p:cNvPr id="36" name="CasellaDiTesto 48"/>
          <p:cNvSpPr txBox="1"/>
          <p:nvPr/>
        </p:nvSpPr>
        <p:spPr>
          <a:xfrm>
            <a:off x="4707072" y="861177"/>
            <a:ext cx="9845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dirty="0"/>
              <a:t>EFUSE</a:t>
            </a:r>
          </a:p>
          <a:p>
            <a:pPr algn="ctr"/>
            <a:r>
              <a:rPr lang="it-IT" dirty="0"/>
              <a:t>DONGLE</a:t>
            </a:r>
          </a:p>
        </p:txBody>
      </p:sp>
      <p:pic>
        <p:nvPicPr>
          <p:cNvPr id="37" name="Immagine 36"/>
          <p:cNvPicPr/>
          <p:nvPr/>
        </p:nvPicPr>
        <p:blipFill>
          <a:blip r:embed="rId2"/>
          <a:stretch>
            <a:fillRect/>
          </a:stretch>
        </p:blipFill>
        <p:spPr>
          <a:xfrm>
            <a:off x="9041272" y="495343"/>
            <a:ext cx="2400300" cy="5418137"/>
          </a:xfrm>
          <a:prstGeom prst="rect">
            <a:avLst/>
          </a:prstGeom>
        </p:spPr>
      </p:pic>
      <p:sp>
        <p:nvSpPr>
          <p:cNvPr id="38" name="Freccia a sinistra 37"/>
          <p:cNvSpPr/>
          <p:nvPr/>
        </p:nvSpPr>
        <p:spPr>
          <a:xfrm>
            <a:off x="5838183" y="819398"/>
            <a:ext cx="3098576" cy="360040"/>
          </a:xfrm>
          <a:prstGeom prst="left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it-IT"/>
          </a:p>
        </p:txBody>
      </p:sp>
      <p:sp>
        <p:nvSpPr>
          <p:cNvPr id="39" name="CasellaDiTesto 51"/>
          <p:cNvSpPr txBox="1"/>
          <p:nvPr/>
        </p:nvSpPr>
        <p:spPr>
          <a:xfrm>
            <a:off x="758667" y="4105822"/>
            <a:ext cx="79208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E-fuse burning sequence: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Connect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eFuse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dongle. This small device is a safety pass through for the pulse signals and a switch for the 3.3V for the GBTx programming, without which it is not possible to burn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eFuses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Start the programming  in the Labview I2C GBTx software, via the I2C interface this program execute this sequence: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 the 3.3V for programming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Set the EFUSE address and data through the GBTX I2C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Enable the programming pulse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monostable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just">
              <a:buFont typeface="+mj-lt"/>
              <a:buAutoNum type="arabicPeriod"/>
            </a:pP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Repeat the phase 2 and 3 for every register and for the 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updateEnable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register #366 to enable the EFUSE reading during startup </a:t>
            </a:r>
          </a:p>
        </p:txBody>
      </p:sp>
      <p:sp>
        <p:nvSpPr>
          <p:cNvPr id="52" name="CasellaDiTesto 51"/>
          <p:cNvSpPr txBox="1"/>
          <p:nvPr/>
        </p:nvSpPr>
        <p:spPr>
          <a:xfrm>
            <a:off x="3819671" y="-1110"/>
            <a:ext cx="45526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e-Fuse (burning dongle)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1669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41</a:t>
            </a:fld>
            <a:endParaRPr lang="it-IT"/>
          </a:p>
        </p:txBody>
      </p:sp>
      <p:sp>
        <p:nvSpPr>
          <p:cNvPr id="52" name="CasellaDiTesto 51"/>
          <p:cNvSpPr txBox="1"/>
          <p:nvPr/>
        </p:nvSpPr>
        <p:spPr>
          <a:xfrm>
            <a:off x="4680283" y="-18596"/>
            <a:ext cx="31580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e-Fuse (VI I2C)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id="{663B8B1E-34A0-465B-A64D-AF873D4451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2235" y="493502"/>
            <a:ext cx="8376582" cy="5984439"/>
          </a:xfrm>
          <a:prstGeom prst="rect">
            <a:avLst/>
          </a:prstGeom>
        </p:spPr>
      </p:pic>
      <p:sp>
        <p:nvSpPr>
          <p:cNvPr id="54" name="Rettangolo 53">
            <a:extLst>
              <a:ext uri="{FF2B5EF4-FFF2-40B4-BE49-F238E27FC236}">
                <a16:creationId xmlns:a16="http://schemas.microsoft.com/office/drawing/2014/main" id="{D9CE08F9-7525-4B85-93D3-C85E328D0475}"/>
              </a:ext>
            </a:extLst>
          </p:cNvPr>
          <p:cNvSpPr/>
          <p:nvPr/>
        </p:nvSpPr>
        <p:spPr>
          <a:xfrm>
            <a:off x="6095999" y="3155576"/>
            <a:ext cx="4222377" cy="3272118"/>
          </a:xfrm>
          <a:prstGeom prst="rect">
            <a:avLst/>
          </a:prstGeom>
          <a:solidFill>
            <a:schemeClr val="bg2">
              <a:lumMod val="75000"/>
              <a:alpha val="8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5" name="Immagine 54">
            <a:extLst>
              <a:ext uri="{FF2B5EF4-FFF2-40B4-BE49-F238E27FC236}">
                <a16:creationId xmlns:a16="http://schemas.microsoft.com/office/drawing/2014/main" id="{809C1B59-37FE-4887-981E-4BAE379E6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1640" y="4158538"/>
            <a:ext cx="4048125" cy="866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83504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42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380904" y="2889073"/>
            <a:ext cx="20317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E-links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59021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43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1332661" y="1950386"/>
            <a:ext cx="2395728" cy="2258568"/>
          </a:xfrm>
          <a:prstGeom prst="rect">
            <a:avLst/>
          </a:prstGeom>
          <a:solidFill>
            <a:srgbClr val="FFFFCC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2225443" y="1630346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FPGA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5440211" y="2026032"/>
            <a:ext cx="1737360" cy="2176272"/>
          </a:xfrm>
          <a:prstGeom prst="rect">
            <a:avLst/>
          </a:prstGeom>
          <a:solidFill>
            <a:srgbClr val="FFFFCC"/>
          </a:solidFill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949538" y="1681638"/>
            <a:ext cx="65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GBTx</a:t>
            </a:r>
            <a:endParaRPr lang="it-IT" dirty="0"/>
          </a:p>
        </p:txBody>
      </p:sp>
      <p:sp>
        <p:nvSpPr>
          <p:cNvPr id="9" name="Freccia a destra 8"/>
          <p:cNvSpPr/>
          <p:nvPr/>
        </p:nvSpPr>
        <p:spPr>
          <a:xfrm>
            <a:off x="4139869" y="2352722"/>
            <a:ext cx="813816" cy="384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/>
          <p:cNvSpPr txBox="1"/>
          <p:nvPr/>
        </p:nvSpPr>
        <p:spPr>
          <a:xfrm>
            <a:off x="3892981" y="1730930"/>
            <a:ext cx="12041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DI[39:0]_P</a:t>
            </a:r>
          </a:p>
          <a:p>
            <a:r>
              <a:rPr lang="en-US" dirty="0"/>
              <a:t>DI[39:0]_N</a:t>
            </a:r>
            <a:endParaRPr lang="it-IT" dirty="0"/>
          </a:p>
        </p:txBody>
      </p:sp>
      <p:sp>
        <p:nvSpPr>
          <p:cNvPr id="11" name="Freccia a destra 10"/>
          <p:cNvSpPr/>
          <p:nvPr/>
        </p:nvSpPr>
        <p:spPr>
          <a:xfrm flipH="1">
            <a:off x="4066717" y="3541442"/>
            <a:ext cx="813816" cy="38404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3892981" y="2928794"/>
            <a:ext cx="12987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DO[39:0]_P</a:t>
            </a:r>
          </a:p>
          <a:p>
            <a:r>
              <a:rPr lang="en-US" dirty="0"/>
              <a:t>DO[39:0]_N</a:t>
            </a:r>
            <a:endParaRPr lang="it-IT" dirty="0"/>
          </a:p>
        </p:txBody>
      </p:sp>
      <p:pic>
        <p:nvPicPr>
          <p:cNvPr id="13" name="Immagin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719" y="2703319"/>
            <a:ext cx="2161323" cy="87180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2475661" y="3541442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bank 5</a:t>
            </a:r>
            <a:endParaRPr lang="it-IT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624470" y="2703319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bank 8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1161242" y="4583425"/>
            <a:ext cx="102152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FPGA – GBTx connection consists of a single 40-bit large parallel lane.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data connection is direct, without any external polarization resistors in both directions (tested already on the GBTx test board)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choice of 40 E-links@80 Mbps comes from conservative reasons and we went directly for the “smoothest” solution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/>
          <p:cNvSpPr txBox="1"/>
          <p:nvPr/>
        </p:nvSpPr>
        <p:spPr>
          <a:xfrm>
            <a:off x="3905898" y="1465803"/>
            <a:ext cx="1172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@80 Mb/s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1969" y="2148534"/>
            <a:ext cx="1603058" cy="1913937"/>
          </a:xfrm>
          <a:prstGeom prst="rect">
            <a:avLst/>
          </a:prstGeom>
        </p:spPr>
      </p:pic>
      <p:sp>
        <p:nvSpPr>
          <p:cNvPr id="19" name="CasellaDiTesto 18"/>
          <p:cNvSpPr txBox="1"/>
          <p:nvPr/>
        </p:nvSpPr>
        <p:spPr>
          <a:xfrm>
            <a:off x="4865745" y="2549430"/>
            <a:ext cx="5505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LVDS</a:t>
            </a:r>
            <a:endParaRPr lang="it-IT" sz="1400" b="1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883675" y="2352722"/>
            <a:ext cx="520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SLVS</a:t>
            </a:r>
            <a:endParaRPr lang="it-IT" sz="14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4880533" y="3602997"/>
            <a:ext cx="520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SLVS</a:t>
            </a:r>
            <a:endParaRPr lang="it-IT" sz="1400" b="1" dirty="0"/>
          </a:p>
        </p:txBody>
      </p:sp>
      <p:sp>
        <p:nvSpPr>
          <p:cNvPr id="22" name="Rettangolo 21"/>
          <p:cNvSpPr/>
          <p:nvPr/>
        </p:nvSpPr>
        <p:spPr>
          <a:xfrm>
            <a:off x="1332661" y="3931955"/>
            <a:ext cx="24883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100-ohm input terminations enabled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73" y="722030"/>
            <a:ext cx="5651905" cy="658623"/>
          </a:xfrm>
          <a:prstGeom prst="rect">
            <a:avLst/>
          </a:prstGeom>
        </p:spPr>
      </p:pic>
      <p:sp>
        <p:nvSpPr>
          <p:cNvPr id="24" name="CasellaDiTesto 23"/>
          <p:cNvSpPr txBox="1"/>
          <p:nvPr/>
        </p:nvSpPr>
        <p:spPr>
          <a:xfrm>
            <a:off x="5705748" y="104755"/>
            <a:ext cx="20506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E-Links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25" name="Immagin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748" y="2010649"/>
            <a:ext cx="4187741" cy="2416925"/>
          </a:xfrm>
          <a:prstGeom prst="rect">
            <a:avLst/>
          </a:prstGeom>
        </p:spPr>
      </p:pic>
      <p:sp>
        <p:nvSpPr>
          <p:cNvPr id="26" name="CasellaDiTesto 25"/>
          <p:cNvSpPr txBox="1"/>
          <p:nvPr/>
        </p:nvSpPr>
        <p:spPr>
          <a:xfrm>
            <a:off x="6863919" y="609368"/>
            <a:ext cx="1510145" cy="1015663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Igloo2</a:t>
            </a:r>
          </a:p>
          <a:p>
            <a:pPr algn="ctr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CasellaDiTesto 26"/>
          <p:cNvSpPr txBox="1"/>
          <p:nvPr/>
        </p:nvSpPr>
        <p:spPr>
          <a:xfrm>
            <a:off x="10121309" y="610152"/>
            <a:ext cx="1510145" cy="1015663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GBTx</a:t>
            </a:r>
          </a:p>
          <a:p>
            <a:pPr algn="ctr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8" name="Connettore 2 27"/>
          <p:cNvCxnSpPr/>
          <p:nvPr/>
        </p:nvCxnSpPr>
        <p:spPr>
          <a:xfrm>
            <a:off x="8390138" y="855583"/>
            <a:ext cx="167827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/>
          <p:cNvCxnSpPr/>
          <p:nvPr/>
        </p:nvCxnSpPr>
        <p:spPr>
          <a:xfrm>
            <a:off x="8390138" y="1163359"/>
            <a:ext cx="167827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2 29"/>
          <p:cNvCxnSpPr/>
          <p:nvPr/>
        </p:nvCxnSpPr>
        <p:spPr>
          <a:xfrm flipH="1">
            <a:off x="8390138" y="1482014"/>
            <a:ext cx="167827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V="1">
            <a:off x="9124429" y="742955"/>
            <a:ext cx="176646" cy="2171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/>
          <p:cNvSpPr txBox="1"/>
          <p:nvPr/>
        </p:nvSpPr>
        <p:spPr>
          <a:xfrm>
            <a:off x="8960232" y="435462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</a:t>
            </a:r>
            <a:endParaRPr lang="it-IT" dirty="0"/>
          </a:p>
        </p:txBody>
      </p:sp>
      <p:cxnSp>
        <p:nvCxnSpPr>
          <p:cNvPr id="33" name="Connettore 1 32"/>
          <p:cNvCxnSpPr/>
          <p:nvPr/>
        </p:nvCxnSpPr>
        <p:spPr>
          <a:xfrm flipV="1">
            <a:off x="9134820" y="1054794"/>
            <a:ext cx="176646" cy="2171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/>
          <p:cNvSpPr txBox="1"/>
          <p:nvPr/>
        </p:nvSpPr>
        <p:spPr>
          <a:xfrm>
            <a:off x="8970623" y="840820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</a:t>
            </a:r>
            <a:endParaRPr lang="it-IT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8452861" y="1171261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clock @ 40 MHz</a:t>
            </a:r>
            <a:endParaRPr lang="it-IT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8680559" y="1442247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 80 Mb/s</a:t>
            </a:r>
            <a:endParaRPr lang="it-IT" dirty="0"/>
          </a:p>
        </p:txBody>
      </p:sp>
      <p:sp>
        <p:nvSpPr>
          <p:cNvPr id="37" name="Rettangolo 36"/>
          <p:cNvSpPr/>
          <p:nvPr/>
        </p:nvSpPr>
        <p:spPr>
          <a:xfrm>
            <a:off x="5089115" y="4154377"/>
            <a:ext cx="24883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100-ohm input terminations enabled</a:t>
            </a:r>
          </a:p>
        </p:txBody>
      </p:sp>
    </p:spTree>
    <p:extLst>
      <p:ext uri="{BB962C8B-B14F-4D97-AF65-F5344CB8AC3E}">
        <p14:creationId xmlns:p14="http://schemas.microsoft.com/office/powerpoint/2010/main" val="16735088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44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775" y="1299904"/>
            <a:ext cx="8924925" cy="3895725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16775" y="294226"/>
            <a:ext cx="49580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E-Links: eportTX (dataOut)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33801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45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847" y="887487"/>
            <a:ext cx="8904555" cy="544329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316775" y="294226"/>
            <a:ext cx="4711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E-Links: eportRX (dataIn)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2070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46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4292548" y="108225"/>
            <a:ext cx="4172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GBTx E-Links: schematic</a:t>
            </a:r>
            <a:endParaRPr lang="it-IT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C7E1567-2022-42FE-B93D-3734C46BB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117000"/>
            <a:ext cx="8064000" cy="351089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5FE3662-505F-480B-8734-2FD5EDDAA7DF}"/>
              </a:ext>
            </a:extLst>
          </p:cNvPr>
          <p:cNvSpPr/>
          <p:nvPr/>
        </p:nvSpPr>
        <p:spPr>
          <a:xfrm>
            <a:off x="436995" y="4140438"/>
            <a:ext cx="504000" cy="936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F4312EA-022E-4B01-9AF9-47946DB9050A}"/>
              </a:ext>
            </a:extLst>
          </p:cNvPr>
          <p:cNvSpPr txBox="1"/>
          <p:nvPr/>
        </p:nvSpPr>
        <p:spPr>
          <a:xfrm>
            <a:off x="7680000" y="168778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FPGA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570C2E3A-BAEB-49F0-AE4E-C01832AB69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299" y="3648668"/>
            <a:ext cx="3171701" cy="3140504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42B69E3-C673-43F2-8568-91B8521297E6}"/>
              </a:ext>
            </a:extLst>
          </p:cNvPr>
          <p:cNvSpPr txBox="1"/>
          <p:nvPr/>
        </p:nvSpPr>
        <p:spPr>
          <a:xfrm>
            <a:off x="10272000" y="1197000"/>
            <a:ext cx="6880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FPGA</a:t>
            </a:r>
          </a:p>
        </p:txBody>
      </p:sp>
      <p:graphicFrame>
        <p:nvGraphicFramePr>
          <p:cNvPr id="15" name="Tabella 14">
            <a:extLst>
              <a:ext uri="{FF2B5EF4-FFF2-40B4-BE49-F238E27FC236}">
                <a16:creationId xmlns:a16="http://schemas.microsoft.com/office/drawing/2014/main" id="{4B4EEE8A-7949-4D3D-BABE-093DEBBC4E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01121065"/>
              </p:ext>
            </p:extLst>
          </p:nvPr>
        </p:nvGraphicFramePr>
        <p:xfrm>
          <a:off x="339555" y="3024118"/>
          <a:ext cx="3510464" cy="2052320"/>
        </p:xfrm>
        <a:graphic>
          <a:graphicData uri="http://schemas.openxmlformats.org/drawingml/2006/table">
            <a:tbl>
              <a:tblPr/>
              <a:tblGrid>
                <a:gridCol w="719138">
                  <a:extLst>
                    <a:ext uri="{9D8B030D-6E8A-4147-A177-3AD203B41FA5}">
                      <a16:colId xmlns:a16="http://schemas.microsoft.com/office/drawing/2014/main" val="1834996057"/>
                    </a:ext>
                  </a:extLst>
                </a:gridCol>
                <a:gridCol w="311150">
                  <a:extLst>
                    <a:ext uri="{9D8B030D-6E8A-4147-A177-3AD203B41FA5}">
                      <a16:colId xmlns:a16="http://schemas.microsoft.com/office/drawing/2014/main" val="4168279916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923581005"/>
                    </a:ext>
                  </a:extLst>
                </a:gridCol>
                <a:gridCol w="638175">
                  <a:extLst>
                    <a:ext uri="{9D8B030D-6E8A-4147-A177-3AD203B41FA5}">
                      <a16:colId xmlns:a16="http://schemas.microsoft.com/office/drawing/2014/main" val="3146540956"/>
                    </a:ext>
                  </a:extLst>
                </a:gridCol>
                <a:gridCol w="1080001">
                  <a:extLst>
                    <a:ext uri="{9D8B030D-6E8A-4147-A177-3AD203B41FA5}">
                      <a16:colId xmlns:a16="http://schemas.microsoft.com/office/drawing/2014/main" val="2400456630"/>
                    </a:ext>
                  </a:extLst>
                </a:gridCol>
              </a:tblGrid>
              <a:tr h="23831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TIPO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PS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</a:rPr>
                        <a:t>HoutV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VOD 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</a:rPr>
                        <a:t>min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VOCM 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2844126"/>
                  </a:ext>
                </a:extLst>
              </a:tr>
              <a:tr h="23831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LVDS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1,600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0,250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1,375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6124810"/>
                  </a:ext>
                </a:extLst>
              </a:tr>
              <a:tr h="23831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B-LVDS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1,600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0,065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1,500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64825488"/>
                  </a:ext>
                </a:extLst>
              </a:tr>
              <a:tr h="23831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M-LVDS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1,600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0,300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2,100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48546127"/>
                  </a:ext>
                </a:extLst>
              </a:tr>
              <a:tr h="23831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Mini-LVDS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0,300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1,600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8358247"/>
                  </a:ext>
                </a:extLst>
              </a:tr>
              <a:tr h="238317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RSDS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1,6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0,600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1,500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5812879"/>
                  </a:ext>
                </a:extLst>
              </a:tr>
              <a:tr h="386703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</a:rPr>
                        <a:t>GBTx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 RX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PS+0,3 (in)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&lt; 0,050 (in)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Max</a:t>
                      </a:r>
                    </a:p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PS+0,3 (in)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855152"/>
                  </a:ext>
                </a:extLst>
              </a:tr>
            </a:tbl>
          </a:graphicData>
        </a:graphic>
      </p:graphicFrame>
      <p:graphicFrame>
        <p:nvGraphicFramePr>
          <p:cNvPr id="16" name="Tabella 15">
            <a:extLst>
              <a:ext uri="{FF2B5EF4-FFF2-40B4-BE49-F238E27FC236}">
                <a16:creationId xmlns:a16="http://schemas.microsoft.com/office/drawing/2014/main" id="{212F9AA2-1E82-4D5B-BC15-F2822037FE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354331"/>
              </p:ext>
            </p:extLst>
          </p:nvPr>
        </p:nvGraphicFramePr>
        <p:xfrm>
          <a:off x="957392" y="257490"/>
          <a:ext cx="2519999" cy="2052320"/>
        </p:xfrm>
        <a:graphic>
          <a:graphicData uri="http://schemas.openxmlformats.org/drawingml/2006/table">
            <a:tbl>
              <a:tblPr/>
              <a:tblGrid>
                <a:gridCol w="787826">
                  <a:extLst>
                    <a:ext uri="{9D8B030D-6E8A-4147-A177-3AD203B41FA5}">
                      <a16:colId xmlns:a16="http://schemas.microsoft.com/office/drawing/2014/main" val="1650249479"/>
                    </a:ext>
                  </a:extLst>
                </a:gridCol>
                <a:gridCol w="340869">
                  <a:extLst>
                    <a:ext uri="{9D8B030D-6E8A-4147-A177-3AD203B41FA5}">
                      <a16:colId xmlns:a16="http://schemas.microsoft.com/office/drawing/2014/main" val="3805423108"/>
                    </a:ext>
                  </a:extLst>
                </a:gridCol>
                <a:gridCol w="671305">
                  <a:extLst>
                    <a:ext uri="{9D8B030D-6E8A-4147-A177-3AD203B41FA5}">
                      <a16:colId xmlns:a16="http://schemas.microsoft.com/office/drawing/2014/main" val="1481974384"/>
                    </a:ext>
                  </a:extLst>
                </a:gridCol>
                <a:gridCol w="719999">
                  <a:extLst>
                    <a:ext uri="{9D8B030D-6E8A-4147-A177-3AD203B41FA5}">
                      <a16:colId xmlns:a16="http://schemas.microsoft.com/office/drawing/2014/main" val="13282486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TIPO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PS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VID 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</a:rPr>
                        <a:t>min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VICM 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</a:rPr>
                        <a:t>min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08305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LVDS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0,100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0,050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882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B-LVDS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0,100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0,050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03490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M-LVDS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0,050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0,300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43088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Mini-LVDS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0,100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0,300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16043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RSDS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2,5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00B050"/>
                          </a:solidFill>
                          <a:effectLst/>
                          <a:latin typeface="Calibri" panose="020F0502020204030204" pitchFamily="34" charset="0"/>
                        </a:rPr>
                        <a:t>0,100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0,300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0645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GBTx TX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>
                          <a:effectLst/>
                          <a:latin typeface="Calibri" panose="020F0502020204030204" pitchFamily="34" charset="0"/>
                        </a:rPr>
                        <a:t>1,5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0, 330 (out </a:t>
                      </a:r>
                      <a:r>
                        <a:rPr lang="it-IT" sz="1100" dirty="0" err="1">
                          <a:effectLst/>
                          <a:latin typeface="Calibri" panose="020F0502020204030204" pitchFamily="34" charset="0"/>
                        </a:rPr>
                        <a:t>max</a:t>
                      </a: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 panose="020F0502020204030204" pitchFamily="34" charset="0"/>
                        </a:rPr>
                        <a:t>0,110 (out)</a:t>
                      </a:r>
                    </a:p>
                  </a:txBody>
                  <a:tcPr marL="50800" marR="50800" marT="50800" marB="50800">
                    <a:lnL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3A3A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7331677"/>
                  </a:ext>
                </a:extLst>
              </a:tr>
            </a:tbl>
          </a:graphicData>
        </a:graphic>
      </p:graphicFrame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AE9B4E5-ED4E-435D-913B-3D2289C58B75}"/>
              </a:ext>
            </a:extLst>
          </p:cNvPr>
          <p:cNvSpPr txBox="1"/>
          <p:nvPr/>
        </p:nvSpPr>
        <p:spPr>
          <a:xfrm>
            <a:off x="344562" y="2328176"/>
            <a:ext cx="3724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COMPARAZIONE I/Os IGLOO2, GBTX out to IGLOO2 input 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432251F1-8076-49FE-B520-42729E5C5A34}"/>
              </a:ext>
            </a:extLst>
          </p:cNvPr>
          <p:cNvSpPr/>
          <p:nvPr/>
        </p:nvSpPr>
        <p:spPr>
          <a:xfrm>
            <a:off x="344563" y="5130382"/>
            <a:ext cx="3733167" cy="1254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1200" dirty="0">
                <a:latin typeface="Calibri" panose="020F0502020204030204" pitchFamily="34" charset="0"/>
                <a:cs typeface="Calibri" panose="020F0502020204030204" pitchFamily="34" charset="0"/>
              </a:rPr>
              <a:t>COMPARAZIONE I/Os IGLOO2, IGLOO2 out to GBTX input</a:t>
            </a:r>
          </a:p>
          <a:p>
            <a:pPr lvl="0" eaLnBrk="0" fontAlgn="ctr" hangingPunct="0">
              <a:spcBef>
                <a:spcPct val="0"/>
              </a:spcBef>
              <a:spcAft>
                <a:spcPct val="0"/>
              </a:spcAft>
            </a:pPr>
            <a:endParaRPr lang="it-IT" altLang="it-IT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fontAlgn="ctr"/>
            <a:r>
              <a:rPr lang="it-IT" sz="1050" i="1" dirty="0"/>
              <a:t>VOCM (Volt common mode in uscita)</a:t>
            </a:r>
          </a:p>
          <a:p>
            <a:pPr fontAlgn="ctr"/>
            <a:r>
              <a:rPr lang="it-IT" sz="1050" i="1" dirty="0" err="1"/>
              <a:t>HoutV</a:t>
            </a:r>
            <a:r>
              <a:rPr lang="it-IT" sz="1050" i="1" dirty="0"/>
              <a:t> (tensione in uscita livello alto) </a:t>
            </a:r>
            <a:endParaRPr lang="it-IT" sz="1050" dirty="0"/>
          </a:p>
          <a:p>
            <a:pPr fontAlgn="ctr"/>
            <a:r>
              <a:rPr lang="it-IT" sz="1050" i="1" dirty="0"/>
              <a:t>VOD (Volt differenziali in uscita)</a:t>
            </a:r>
          </a:p>
          <a:p>
            <a:pPr fontAlgn="ctr"/>
            <a:r>
              <a:rPr lang="it-IT" sz="1050" i="1" dirty="0"/>
              <a:t>VID (Volt differenziali in ingresso)</a:t>
            </a:r>
          </a:p>
          <a:p>
            <a:pPr fontAlgn="ctr"/>
            <a:r>
              <a:rPr lang="it-IT" sz="1050" i="1" dirty="0"/>
              <a:t>VICM (Volt common mode in ingress</a:t>
            </a:r>
            <a:r>
              <a:rPr lang="it-IT" sz="1100" i="1" dirty="0"/>
              <a:t>o)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215DE91F-2683-4A69-B758-F69F95B97CD4}"/>
              </a:ext>
            </a:extLst>
          </p:cNvPr>
          <p:cNvSpPr txBox="1"/>
          <p:nvPr/>
        </p:nvSpPr>
        <p:spPr>
          <a:xfrm>
            <a:off x="10128000" y="5723668"/>
            <a:ext cx="65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GBTx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3638B7E-2648-4C10-B29F-C16271444893}"/>
              </a:ext>
            </a:extLst>
          </p:cNvPr>
          <p:cNvSpPr txBox="1"/>
          <p:nvPr/>
        </p:nvSpPr>
        <p:spPr>
          <a:xfrm>
            <a:off x="4180699" y="958650"/>
            <a:ext cx="651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GBTx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C805371B-67C6-4C0B-8082-353E37DB4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2461" y="3931828"/>
            <a:ext cx="3560428" cy="2253604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C0863B36-932A-4F78-9CE1-AEF28CBDCCBC}"/>
              </a:ext>
            </a:extLst>
          </p:cNvPr>
          <p:cNvSpPr txBox="1"/>
          <p:nvPr/>
        </p:nvSpPr>
        <p:spPr>
          <a:xfrm>
            <a:off x="7187164" y="4378200"/>
            <a:ext cx="421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dirty="0"/>
              <a:t>?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44DECE5-3382-4599-A251-0AA202D44FDA}"/>
              </a:ext>
            </a:extLst>
          </p:cNvPr>
          <p:cNvSpPr txBox="1"/>
          <p:nvPr/>
        </p:nvSpPr>
        <p:spPr>
          <a:xfrm>
            <a:off x="4139509" y="6175764"/>
            <a:ext cx="35604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2,6mA@, 2mA@10 su 100</a:t>
            </a:r>
            <a:r>
              <a:rPr lang="el-GR" sz="1200" dirty="0"/>
              <a:t>Ω</a:t>
            </a:r>
            <a:endParaRPr lang="it-IT" sz="1200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93608EFB-AB51-4613-9501-C78E08389ED8}"/>
              </a:ext>
            </a:extLst>
          </p:cNvPr>
          <p:cNvSpPr txBox="1"/>
          <p:nvPr/>
        </p:nvSpPr>
        <p:spPr>
          <a:xfrm>
            <a:off x="4379166" y="681651"/>
            <a:ext cx="2807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Differential lines</a:t>
            </a:r>
          </a:p>
          <a:p>
            <a:pPr algn="ctr"/>
            <a:r>
              <a:rPr lang="en-US" dirty="0"/>
              <a:t>GBTx </a:t>
            </a:r>
            <a:r>
              <a:rPr lang="en-US" dirty="0">
                <a:sym typeface="Wingdings" panose="05000000000000000000" pitchFamily="2" charset="2"/>
              </a:rPr>
              <a:t></a:t>
            </a:r>
            <a:r>
              <a:rPr lang="en-US" dirty="0"/>
              <a:t> IGLOO2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A6597AC-E164-428E-B388-F991679BDC0F}"/>
              </a:ext>
            </a:extLst>
          </p:cNvPr>
          <p:cNvSpPr/>
          <p:nvPr/>
        </p:nvSpPr>
        <p:spPr>
          <a:xfrm>
            <a:off x="4292641" y="125965"/>
            <a:ext cx="205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GBTx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E-Links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4058647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47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53FBAA5-124C-4D4E-A77A-B5C509B6E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000" y="2421000"/>
            <a:ext cx="7877175" cy="437197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1AD24B81-F44D-4763-A71D-F1F8947A8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6000" y="71100"/>
            <a:ext cx="3493264" cy="67158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3E5CDE4-EF8A-4BE4-B80F-77A45E8607B8}"/>
              </a:ext>
            </a:extLst>
          </p:cNvPr>
          <p:cNvSpPr txBox="1"/>
          <p:nvPr/>
        </p:nvSpPr>
        <p:spPr>
          <a:xfrm>
            <a:off x="1388560" y="1727739"/>
            <a:ext cx="5684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cs typeface="Times New Roman" panose="02020603050405020304" pitchFamily="18" charset="0"/>
              </a:rPr>
              <a:t>Termination schemes on GBTx test board</a:t>
            </a: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0F6EA9E-8297-4256-A0A4-6D2F76DD2CF3}"/>
              </a:ext>
            </a:extLst>
          </p:cNvPr>
          <p:cNvSpPr/>
          <p:nvPr/>
        </p:nvSpPr>
        <p:spPr>
          <a:xfrm>
            <a:off x="5128761" y="136525"/>
            <a:ext cx="205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GBTx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E-Links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12718675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48</a:t>
            </a:fld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0F6EA9E-8297-4256-A0A4-6D2F76DD2CF3}"/>
              </a:ext>
            </a:extLst>
          </p:cNvPr>
          <p:cNvSpPr/>
          <p:nvPr/>
        </p:nvSpPr>
        <p:spPr>
          <a:xfrm>
            <a:off x="5128761" y="136525"/>
            <a:ext cx="2050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GBTx</a:t>
            </a:r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 E-Links</a:t>
            </a:r>
            <a:endParaRPr lang="it-IT" sz="2800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A550BAF-E2FA-4494-8C04-595A4676D6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430" y="870698"/>
            <a:ext cx="7321139" cy="5297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58747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49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323" y="1019707"/>
            <a:ext cx="2711884" cy="522642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183205" y="758235"/>
            <a:ext cx="6516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GBTx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8716348" y="5328298"/>
            <a:ext cx="7649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Igloo2</a:t>
            </a:r>
            <a:endParaRPr lang="it-IT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5" t="-360" r="6798" b="-704"/>
          <a:stretch/>
        </p:blipFill>
        <p:spPr>
          <a:xfrm>
            <a:off x="782594" y="1106800"/>
            <a:ext cx="5373066" cy="489858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4629716" y="124796"/>
            <a:ext cx="3167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Calibra"/>
                <a:cs typeface="Times New Roman" panose="02020603050405020304" pitchFamily="18" charset="0"/>
              </a:rPr>
              <a:t>GBTx E-Links: layout</a:t>
            </a:r>
            <a:endParaRPr lang="it-IT" sz="2800" b="1" dirty="0">
              <a:solidFill>
                <a:srgbClr val="0000FF"/>
              </a:solidFill>
              <a:latin typeface="Calibra"/>
              <a:cs typeface="Times New Roman" panose="02020603050405020304" pitchFamily="18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9135762" y="2051222"/>
            <a:ext cx="2323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trace length equalization down to …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9168713" y="3459892"/>
            <a:ext cx="23230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Recommendation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not use vias at all if possible</a:t>
            </a:r>
          </a:p>
        </p:txBody>
      </p:sp>
    </p:spTree>
    <p:extLst>
      <p:ext uri="{BB962C8B-B14F-4D97-AF65-F5344CB8AC3E}">
        <p14:creationId xmlns:p14="http://schemas.microsoft.com/office/powerpoint/2010/main" val="6585419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5</a:t>
            </a:fld>
            <a:endParaRPr lang="it-IT"/>
          </a:p>
        </p:txBody>
      </p:sp>
      <p:grpSp>
        <p:nvGrpSpPr>
          <p:cNvPr id="4" name="Gruppo 3"/>
          <p:cNvGrpSpPr/>
          <p:nvPr/>
        </p:nvGrpSpPr>
        <p:grpSpPr>
          <a:xfrm>
            <a:off x="1992920" y="1958656"/>
            <a:ext cx="4899884" cy="4291538"/>
            <a:chOff x="194943" y="1979204"/>
            <a:chExt cx="4899884" cy="4291538"/>
          </a:xfrm>
        </p:grpSpPr>
        <p:pic>
          <p:nvPicPr>
            <p:cNvPr id="5" name="Picture 5" descr="supermodul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943" y="1987442"/>
              <a:ext cx="4891645" cy="4283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riangolo isoscele 29"/>
            <p:cNvSpPr/>
            <p:nvPr/>
          </p:nvSpPr>
          <p:spPr>
            <a:xfrm>
              <a:off x="1145060" y="1979204"/>
              <a:ext cx="3949767" cy="2922309"/>
            </a:xfrm>
            <a:custGeom>
              <a:avLst/>
              <a:gdLst>
                <a:gd name="connsiteX0" fmla="*/ 0 w 842834"/>
                <a:gd name="connsiteY0" fmla="*/ 317960 h 317960"/>
                <a:gd name="connsiteX1" fmla="*/ 421417 w 842834"/>
                <a:gd name="connsiteY1" fmla="*/ 0 h 317960"/>
                <a:gd name="connsiteX2" fmla="*/ 842834 w 842834"/>
                <a:gd name="connsiteY2" fmla="*/ 317960 h 317960"/>
                <a:gd name="connsiteX3" fmla="*/ 0 w 842834"/>
                <a:gd name="connsiteY3" fmla="*/ 317960 h 317960"/>
                <a:gd name="connsiteX0" fmla="*/ 0 w 941688"/>
                <a:gd name="connsiteY0" fmla="*/ 411892 h 411892"/>
                <a:gd name="connsiteX1" fmla="*/ 421417 w 941688"/>
                <a:gd name="connsiteY1" fmla="*/ 93932 h 411892"/>
                <a:gd name="connsiteX2" fmla="*/ 941688 w 941688"/>
                <a:gd name="connsiteY2" fmla="*/ 0 h 411892"/>
                <a:gd name="connsiteX3" fmla="*/ 0 w 941688"/>
                <a:gd name="connsiteY3" fmla="*/ 411892 h 411892"/>
                <a:gd name="connsiteX0" fmla="*/ 501221 w 520271"/>
                <a:gd name="connsiteY0" fmla="*/ 840259 h 840259"/>
                <a:gd name="connsiteX1" fmla="*/ 0 w 520271"/>
                <a:gd name="connsiteY1" fmla="*/ 93932 h 840259"/>
                <a:gd name="connsiteX2" fmla="*/ 520271 w 520271"/>
                <a:gd name="connsiteY2" fmla="*/ 0 h 840259"/>
                <a:gd name="connsiteX3" fmla="*/ 501221 w 520271"/>
                <a:gd name="connsiteY3" fmla="*/ 840259 h 840259"/>
                <a:gd name="connsiteX0" fmla="*/ 534173 w 553223"/>
                <a:gd name="connsiteY0" fmla="*/ 853419 h 853419"/>
                <a:gd name="connsiteX1" fmla="*/ 0 w 553223"/>
                <a:gd name="connsiteY1" fmla="*/ 0 h 853419"/>
                <a:gd name="connsiteX2" fmla="*/ 553223 w 553223"/>
                <a:gd name="connsiteY2" fmla="*/ 13160 h 853419"/>
                <a:gd name="connsiteX3" fmla="*/ 534173 w 553223"/>
                <a:gd name="connsiteY3" fmla="*/ 853419 h 853419"/>
                <a:gd name="connsiteX0" fmla="*/ 591837 w 610887"/>
                <a:gd name="connsiteY0" fmla="*/ 840259 h 840259"/>
                <a:gd name="connsiteX1" fmla="*/ 0 w 610887"/>
                <a:gd name="connsiteY1" fmla="*/ 19791 h 840259"/>
                <a:gd name="connsiteX2" fmla="*/ 610887 w 610887"/>
                <a:gd name="connsiteY2" fmla="*/ 0 h 840259"/>
                <a:gd name="connsiteX3" fmla="*/ 591837 w 610887"/>
                <a:gd name="connsiteY3" fmla="*/ 840259 h 840259"/>
                <a:gd name="connsiteX0" fmla="*/ 600075 w 619125"/>
                <a:gd name="connsiteY0" fmla="*/ 840259 h 840259"/>
                <a:gd name="connsiteX1" fmla="*/ 0 w 619125"/>
                <a:gd name="connsiteY1" fmla="*/ 3315 h 840259"/>
                <a:gd name="connsiteX2" fmla="*/ 619125 w 619125"/>
                <a:gd name="connsiteY2" fmla="*/ 0 h 840259"/>
                <a:gd name="connsiteX3" fmla="*/ 600075 w 619125"/>
                <a:gd name="connsiteY3" fmla="*/ 840259 h 840259"/>
                <a:gd name="connsiteX0" fmla="*/ 617417 w 619125"/>
                <a:gd name="connsiteY0" fmla="*/ 873210 h 873210"/>
                <a:gd name="connsiteX1" fmla="*/ 0 w 619125"/>
                <a:gd name="connsiteY1" fmla="*/ 3315 h 873210"/>
                <a:gd name="connsiteX2" fmla="*/ 619125 w 619125"/>
                <a:gd name="connsiteY2" fmla="*/ 0 h 873210"/>
                <a:gd name="connsiteX3" fmla="*/ 617417 w 619125"/>
                <a:gd name="connsiteY3" fmla="*/ 873210 h 873210"/>
                <a:gd name="connsiteX0" fmla="*/ 624482 w 626190"/>
                <a:gd name="connsiteY0" fmla="*/ 873210 h 873210"/>
                <a:gd name="connsiteX1" fmla="*/ 0 w 626190"/>
                <a:gd name="connsiteY1" fmla="*/ 3315 h 873210"/>
                <a:gd name="connsiteX2" fmla="*/ 626190 w 626190"/>
                <a:gd name="connsiteY2" fmla="*/ 0 h 873210"/>
                <a:gd name="connsiteX3" fmla="*/ 624482 w 626190"/>
                <a:gd name="connsiteY3" fmla="*/ 873210 h 873210"/>
                <a:gd name="connsiteX0" fmla="*/ 630369 w 632077"/>
                <a:gd name="connsiteY0" fmla="*/ 874200 h 874200"/>
                <a:gd name="connsiteX1" fmla="*/ 0 w 632077"/>
                <a:gd name="connsiteY1" fmla="*/ 0 h 874200"/>
                <a:gd name="connsiteX2" fmla="*/ 632077 w 632077"/>
                <a:gd name="connsiteY2" fmla="*/ 990 h 874200"/>
                <a:gd name="connsiteX3" fmla="*/ 630369 w 632077"/>
                <a:gd name="connsiteY3" fmla="*/ 874200 h 87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077" h="874200">
                  <a:moveTo>
                    <a:pt x="630369" y="874200"/>
                  </a:moveTo>
                  <a:lnTo>
                    <a:pt x="0" y="0"/>
                  </a:lnTo>
                  <a:lnTo>
                    <a:pt x="632077" y="990"/>
                  </a:lnTo>
                  <a:cubicBezTo>
                    <a:pt x="631508" y="292060"/>
                    <a:pt x="630938" y="583130"/>
                    <a:pt x="630369" y="874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7" name="Gruppo 6"/>
          <p:cNvGrpSpPr/>
          <p:nvPr/>
        </p:nvGrpSpPr>
        <p:grpSpPr>
          <a:xfrm>
            <a:off x="7969091" y="1022715"/>
            <a:ext cx="2728423" cy="2988154"/>
            <a:chOff x="5451750" y="1615759"/>
            <a:chExt cx="2728423" cy="2988154"/>
          </a:xfrm>
        </p:grpSpPr>
        <p:pic>
          <p:nvPicPr>
            <p:cNvPr id="8" name="Immagine 7"/>
            <p:cNvPicPr>
              <a:picLocks noChangeAspect="1"/>
            </p:cNvPicPr>
            <p:nvPr/>
          </p:nvPicPr>
          <p:blipFill rotWithShape="1">
            <a:blip r:embed="rId3"/>
            <a:srcRect l="9975" t="27692" r="58360" b="13863"/>
            <a:stretch/>
          </p:blipFill>
          <p:spPr>
            <a:xfrm flipH="1">
              <a:off x="5535826" y="1615759"/>
              <a:ext cx="2471352" cy="2988154"/>
            </a:xfrm>
            <a:prstGeom prst="rect">
              <a:avLst/>
            </a:prstGeom>
          </p:spPr>
        </p:pic>
        <p:sp>
          <p:nvSpPr>
            <p:cNvPr id="9" name="Triangolo isoscele 29"/>
            <p:cNvSpPr/>
            <p:nvPr/>
          </p:nvSpPr>
          <p:spPr>
            <a:xfrm>
              <a:off x="6044944" y="1615759"/>
              <a:ext cx="2135229" cy="2667917"/>
            </a:xfrm>
            <a:custGeom>
              <a:avLst/>
              <a:gdLst>
                <a:gd name="connsiteX0" fmla="*/ 0 w 842834"/>
                <a:gd name="connsiteY0" fmla="*/ 317960 h 317960"/>
                <a:gd name="connsiteX1" fmla="*/ 421417 w 842834"/>
                <a:gd name="connsiteY1" fmla="*/ 0 h 317960"/>
                <a:gd name="connsiteX2" fmla="*/ 842834 w 842834"/>
                <a:gd name="connsiteY2" fmla="*/ 317960 h 317960"/>
                <a:gd name="connsiteX3" fmla="*/ 0 w 842834"/>
                <a:gd name="connsiteY3" fmla="*/ 317960 h 317960"/>
                <a:gd name="connsiteX0" fmla="*/ 0 w 941688"/>
                <a:gd name="connsiteY0" fmla="*/ 411892 h 411892"/>
                <a:gd name="connsiteX1" fmla="*/ 421417 w 941688"/>
                <a:gd name="connsiteY1" fmla="*/ 93932 h 411892"/>
                <a:gd name="connsiteX2" fmla="*/ 941688 w 941688"/>
                <a:gd name="connsiteY2" fmla="*/ 0 h 411892"/>
                <a:gd name="connsiteX3" fmla="*/ 0 w 941688"/>
                <a:gd name="connsiteY3" fmla="*/ 411892 h 411892"/>
                <a:gd name="connsiteX0" fmla="*/ 501221 w 520271"/>
                <a:gd name="connsiteY0" fmla="*/ 840259 h 840259"/>
                <a:gd name="connsiteX1" fmla="*/ 0 w 520271"/>
                <a:gd name="connsiteY1" fmla="*/ 93932 h 840259"/>
                <a:gd name="connsiteX2" fmla="*/ 520271 w 520271"/>
                <a:gd name="connsiteY2" fmla="*/ 0 h 840259"/>
                <a:gd name="connsiteX3" fmla="*/ 501221 w 520271"/>
                <a:gd name="connsiteY3" fmla="*/ 840259 h 840259"/>
                <a:gd name="connsiteX0" fmla="*/ 534173 w 553223"/>
                <a:gd name="connsiteY0" fmla="*/ 853419 h 853419"/>
                <a:gd name="connsiteX1" fmla="*/ 0 w 553223"/>
                <a:gd name="connsiteY1" fmla="*/ 0 h 853419"/>
                <a:gd name="connsiteX2" fmla="*/ 553223 w 553223"/>
                <a:gd name="connsiteY2" fmla="*/ 13160 h 853419"/>
                <a:gd name="connsiteX3" fmla="*/ 534173 w 553223"/>
                <a:gd name="connsiteY3" fmla="*/ 853419 h 853419"/>
                <a:gd name="connsiteX0" fmla="*/ 591837 w 610887"/>
                <a:gd name="connsiteY0" fmla="*/ 840259 h 840259"/>
                <a:gd name="connsiteX1" fmla="*/ 0 w 610887"/>
                <a:gd name="connsiteY1" fmla="*/ 19791 h 840259"/>
                <a:gd name="connsiteX2" fmla="*/ 610887 w 610887"/>
                <a:gd name="connsiteY2" fmla="*/ 0 h 840259"/>
                <a:gd name="connsiteX3" fmla="*/ 591837 w 610887"/>
                <a:gd name="connsiteY3" fmla="*/ 840259 h 840259"/>
                <a:gd name="connsiteX0" fmla="*/ 600075 w 619125"/>
                <a:gd name="connsiteY0" fmla="*/ 840259 h 840259"/>
                <a:gd name="connsiteX1" fmla="*/ 0 w 619125"/>
                <a:gd name="connsiteY1" fmla="*/ 3315 h 840259"/>
                <a:gd name="connsiteX2" fmla="*/ 619125 w 619125"/>
                <a:gd name="connsiteY2" fmla="*/ 0 h 840259"/>
                <a:gd name="connsiteX3" fmla="*/ 600075 w 619125"/>
                <a:gd name="connsiteY3" fmla="*/ 840259 h 840259"/>
                <a:gd name="connsiteX0" fmla="*/ 617417 w 619125"/>
                <a:gd name="connsiteY0" fmla="*/ 873210 h 873210"/>
                <a:gd name="connsiteX1" fmla="*/ 0 w 619125"/>
                <a:gd name="connsiteY1" fmla="*/ 3315 h 873210"/>
                <a:gd name="connsiteX2" fmla="*/ 619125 w 619125"/>
                <a:gd name="connsiteY2" fmla="*/ 0 h 873210"/>
                <a:gd name="connsiteX3" fmla="*/ 617417 w 619125"/>
                <a:gd name="connsiteY3" fmla="*/ 873210 h 873210"/>
                <a:gd name="connsiteX0" fmla="*/ 624482 w 626190"/>
                <a:gd name="connsiteY0" fmla="*/ 873210 h 873210"/>
                <a:gd name="connsiteX1" fmla="*/ 0 w 626190"/>
                <a:gd name="connsiteY1" fmla="*/ 3315 h 873210"/>
                <a:gd name="connsiteX2" fmla="*/ 626190 w 626190"/>
                <a:gd name="connsiteY2" fmla="*/ 0 h 873210"/>
                <a:gd name="connsiteX3" fmla="*/ 624482 w 626190"/>
                <a:gd name="connsiteY3" fmla="*/ 873210 h 873210"/>
                <a:gd name="connsiteX0" fmla="*/ 630369 w 632077"/>
                <a:gd name="connsiteY0" fmla="*/ 874200 h 874200"/>
                <a:gd name="connsiteX1" fmla="*/ 0 w 632077"/>
                <a:gd name="connsiteY1" fmla="*/ 0 h 874200"/>
                <a:gd name="connsiteX2" fmla="*/ 632077 w 632077"/>
                <a:gd name="connsiteY2" fmla="*/ 990 h 874200"/>
                <a:gd name="connsiteX3" fmla="*/ 630369 w 632077"/>
                <a:gd name="connsiteY3" fmla="*/ 874200 h 87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077" h="874200">
                  <a:moveTo>
                    <a:pt x="630369" y="874200"/>
                  </a:moveTo>
                  <a:lnTo>
                    <a:pt x="0" y="0"/>
                  </a:lnTo>
                  <a:lnTo>
                    <a:pt x="632077" y="990"/>
                  </a:lnTo>
                  <a:cubicBezTo>
                    <a:pt x="631508" y="292060"/>
                    <a:pt x="630938" y="583130"/>
                    <a:pt x="630369" y="8742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Triangolo isoscele 29"/>
            <p:cNvSpPr/>
            <p:nvPr/>
          </p:nvSpPr>
          <p:spPr>
            <a:xfrm rot="10800000">
              <a:off x="5451750" y="1912325"/>
              <a:ext cx="2135229" cy="2667917"/>
            </a:xfrm>
            <a:custGeom>
              <a:avLst/>
              <a:gdLst>
                <a:gd name="connsiteX0" fmla="*/ 0 w 842834"/>
                <a:gd name="connsiteY0" fmla="*/ 317960 h 317960"/>
                <a:gd name="connsiteX1" fmla="*/ 421417 w 842834"/>
                <a:gd name="connsiteY1" fmla="*/ 0 h 317960"/>
                <a:gd name="connsiteX2" fmla="*/ 842834 w 842834"/>
                <a:gd name="connsiteY2" fmla="*/ 317960 h 317960"/>
                <a:gd name="connsiteX3" fmla="*/ 0 w 842834"/>
                <a:gd name="connsiteY3" fmla="*/ 317960 h 317960"/>
                <a:gd name="connsiteX0" fmla="*/ 0 w 941688"/>
                <a:gd name="connsiteY0" fmla="*/ 411892 h 411892"/>
                <a:gd name="connsiteX1" fmla="*/ 421417 w 941688"/>
                <a:gd name="connsiteY1" fmla="*/ 93932 h 411892"/>
                <a:gd name="connsiteX2" fmla="*/ 941688 w 941688"/>
                <a:gd name="connsiteY2" fmla="*/ 0 h 411892"/>
                <a:gd name="connsiteX3" fmla="*/ 0 w 941688"/>
                <a:gd name="connsiteY3" fmla="*/ 411892 h 411892"/>
                <a:gd name="connsiteX0" fmla="*/ 501221 w 520271"/>
                <a:gd name="connsiteY0" fmla="*/ 840259 h 840259"/>
                <a:gd name="connsiteX1" fmla="*/ 0 w 520271"/>
                <a:gd name="connsiteY1" fmla="*/ 93932 h 840259"/>
                <a:gd name="connsiteX2" fmla="*/ 520271 w 520271"/>
                <a:gd name="connsiteY2" fmla="*/ 0 h 840259"/>
                <a:gd name="connsiteX3" fmla="*/ 501221 w 520271"/>
                <a:gd name="connsiteY3" fmla="*/ 840259 h 840259"/>
                <a:gd name="connsiteX0" fmla="*/ 534173 w 553223"/>
                <a:gd name="connsiteY0" fmla="*/ 853419 h 853419"/>
                <a:gd name="connsiteX1" fmla="*/ 0 w 553223"/>
                <a:gd name="connsiteY1" fmla="*/ 0 h 853419"/>
                <a:gd name="connsiteX2" fmla="*/ 553223 w 553223"/>
                <a:gd name="connsiteY2" fmla="*/ 13160 h 853419"/>
                <a:gd name="connsiteX3" fmla="*/ 534173 w 553223"/>
                <a:gd name="connsiteY3" fmla="*/ 853419 h 853419"/>
                <a:gd name="connsiteX0" fmla="*/ 591837 w 610887"/>
                <a:gd name="connsiteY0" fmla="*/ 840259 h 840259"/>
                <a:gd name="connsiteX1" fmla="*/ 0 w 610887"/>
                <a:gd name="connsiteY1" fmla="*/ 19791 h 840259"/>
                <a:gd name="connsiteX2" fmla="*/ 610887 w 610887"/>
                <a:gd name="connsiteY2" fmla="*/ 0 h 840259"/>
                <a:gd name="connsiteX3" fmla="*/ 591837 w 610887"/>
                <a:gd name="connsiteY3" fmla="*/ 840259 h 840259"/>
                <a:gd name="connsiteX0" fmla="*/ 600075 w 619125"/>
                <a:gd name="connsiteY0" fmla="*/ 840259 h 840259"/>
                <a:gd name="connsiteX1" fmla="*/ 0 w 619125"/>
                <a:gd name="connsiteY1" fmla="*/ 3315 h 840259"/>
                <a:gd name="connsiteX2" fmla="*/ 619125 w 619125"/>
                <a:gd name="connsiteY2" fmla="*/ 0 h 840259"/>
                <a:gd name="connsiteX3" fmla="*/ 600075 w 619125"/>
                <a:gd name="connsiteY3" fmla="*/ 840259 h 840259"/>
                <a:gd name="connsiteX0" fmla="*/ 617417 w 619125"/>
                <a:gd name="connsiteY0" fmla="*/ 873210 h 873210"/>
                <a:gd name="connsiteX1" fmla="*/ 0 w 619125"/>
                <a:gd name="connsiteY1" fmla="*/ 3315 h 873210"/>
                <a:gd name="connsiteX2" fmla="*/ 619125 w 619125"/>
                <a:gd name="connsiteY2" fmla="*/ 0 h 873210"/>
                <a:gd name="connsiteX3" fmla="*/ 617417 w 619125"/>
                <a:gd name="connsiteY3" fmla="*/ 873210 h 873210"/>
                <a:gd name="connsiteX0" fmla="*/ 624482 w 626190"/>
                <a:gd name="connsiteY0" fmla="*/ 873210 h 873210"/>
                <a:gd name="connsiteX1" fmla="*/ 0 w 626190"/>
                <a:gd name="connsiteY1" fmla="*/ 3315 h 873210"/>
                <a:gd name="connsiteX2" fmla="*/ 626190 w 626190"/>
                <a:gd name="connsiteY2" fmla="*/ 0 h 873210"/>
                <a:gd name="connsiteX3" fmla="*/ 624482 w 626190"/>
                <a:gd name="connsiteY3" fmla="*/ 873210 h 873210"/>
                <a:gd name="connsiteX0" fmla="*/ 630369 w 632077"/>
                <a:gd name="connsiteY0" fmla="*/ 874200 h 874200"/>
                <a:gd name="connsiteX1" fmla="*/ 0 w 632077"/>
                <a:gd name="connsiteY1" fmla="*/ 0 h 874200"/>
                <a:gd name="connsiteX2" fmla="*/ 632077 w 632077"/>
                <a:gd name="connsiteY2" fmla="*/ 990 h 874200"/>
                <a:gd name="connsiteX3" fmla="*/ 630369 w 632077"/>
                <a:gd name="connsiteY3" fmla="*/ 874200 h 874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32077" h="874200">
                  <a:moveTo>
                    <a:pt x="630369" y="874200"/>
                  </a:moveTo>
                  <a:lnTo>
                    <a:pt x="0" y="0"/>
                  </a:lnTo>
                  <a:lnTo>
                    <a:pt x="632077" y="990"/>
                  </a:lnTo>
                  <a:cubicBezTo>
                    <a:pt x="631508" y="292060"/>
                    <a:pt x="630938" y="583130"/>
                    <a:pt x="630369" y="87420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9287897" y="3739212"/>
            <a:ext cx="1409617" cy="369332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 VME crates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7488745" y="641428"/>
            <a:ext cx="1409617" cy="369332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 VME crates</a:t>
            </a:r>
            <a:endParaRPr lang="it-IT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4847631" y="5804683"/>
            <a:ext cx="1409617" cy="369332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 VME crates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065233" y="1684266"/>
            <a:ext cx="1409617" cy="369332"/>
          </a:xfrm>
          <a:prstGeom prst="rect">
            <a:avLst/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2 VME crates</a:t>
            </a:r>
            <a:endParaRPr lang="it-IT" dirty="0"/>
          </a:p>
        </p:txBody>
      </p:sp>
      <p:pic>
        <p:nvPicPr>
          <p:cNvPr id="15" name="Picture 4" descr="crat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6123" y="4380441"/>
            <a:ext cx="3384433" cy="186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Connettore 2 15"/>
          <p:cNvCxnSpPr/>
          <p:nvPr/>
        </p:nvCxnSpPr>
        <p:spPr>
          <a:xfrm>
            <a:off x="3346691" y="2137766"/>
            <a:ext cx="2710248" cy="2042983"/>
          </a:xfrm>
          <a:prstGeom prst="straightConnector1">
            <a:avLst/>
          </a:prstGeom>
          <a:ln w="190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4490802" y="2722091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9.3 m</a:t>
            </a:r>
          </a:p>
        </p:txBody>
      </p:sp>
      <p:sp>
        <p:nvSpPr>
          <p:cNvPr id="18" name="CasellaDiTesto 17"/>
          <p:cNvSpPr txBox="1"/>
          <p:nvPr/>
        </p:nvSpPr>
        <p:spPr>
          <a:xfrm>
            <a:off x="3638103" y="1836033"/>
            <a:ext cx="48376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1 SuperModule = 91 MRPC strips = 8736 channels</a:t>
            </a:r>
          </a:p>
          <a:p>
            <a:pPr algn="ctr"/>
            <a:r>
              <a:rPr lang="en-US" dirty="0"/>
              <a:t>TOF = 18 SuperModules =  ~152k channels</a:t>
            </a:r>
            <a:endParaRPr lang="it-IT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398553" y="105218"/>
            <a:ext cx="8167548" cy="544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</a:rPr>
              <a:t>TOF building blocks: SuperModule</a:t>
            </a:r>
          </a:p>
        </p:txBody>
      </p:sp>
    </p:spTree>
    <p:extLst>
      <p:ext uri="{BB962C8B-B14F-4D97-AF65-F5344CB8AC3E}">
        <p14:creationId xmlns:p14="http://schemas.microsoft.com/office/powerpoint/2010/main" val="254272622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3055" y="1218590"/>
            <a:ext cx="8305240" cy="2336365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50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2201772" y="3863540"/>
            <a:ext cx="780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Of all the 40 DCK coming from the E-Link clocks, just one (DCLK0) is connected to the FPGA. All the others are left unconnected.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658225" y="310567"/>
            <a:ext cx="27540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e-Link clock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018270" y="5000134"/>
            <a:ext cx="1510145" cy="1015663"/>
          </a:xfrm>
          <a:prstGeom prst="rect">
            <a:avLst/>
          </a:prstGeom>
          <a:solidFill>
            <a:srgbClr val="FFFF99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Igloo2</a:t>
            </a:r>
          </a:p>
          <a:p>
            <a:pPr algn="ctr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275660" y="5000918"/>
            <a:ext cx="1510145" cy="1015663"/>
          </a:xfrm>
          <a:prstGeom prst="rect">
            <a:avLst/>
          </a:prstGeom>
          <a:solidFill>
            <a:srgbClr val="33CCFF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GBTx</a:t>
            </a:r>
          </a:p>
          <a:p>
            <a:pPr algn="ctr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Connettore 2 12"/>
          <p:cNvCxnSpPr/>
          <p:nvPr/>
        </p:nvCxnSpPr>
        <p:spPr>
          <a:xfrm>
            <a:off x="3544489" y="5246349"/>
            <a:ext cx="1678278" cy="0"/>
          </a:xfrm>
          <a:prstGeom prst="straightConnector1">
            <a:avLst/>
          </a:prstGeom>
          <a:ln w="1905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3544489" y="5554125"/>
            <a:ext cx="167827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3544489" y="5872780"/>
            <a:ext cx="1678278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1 15"/>
          <p:cNvCxnSpPr/>
          <p:nvPr/>
        </p:nvCxnSpPr>
        <p:spPr>
          <a:xfrm flipV="1">
            <a:off x="3702131" y="5133721"/>
            <a:ext cx="176646" cy="2171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sellaDiTesto 16"/>
          <p:cNvSpPr txBox="1"/>
          <p:nvPr/>
        </p:nvSpPr>
        <p:spPr>
          <a:xfrm>
            <a:off x="3537934" y="4826228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</a:t>
            </a:r>
            <a:endParaRPr lang="it-IT" dirty="0"/>
          </a:p>
        </p:txBody>
      </p:sp>
      <p:cxnSp>
        <p:nvCxnSpPr>
          <p:cNvPr id="18" name="Connettore 1 17"/>
          <p:cNvCxnSpPr/>
          <p:nvPr/>
        </p:nvCxnSpPr>
        <p:spPr>
          <a:xfrm flipV="1">
            <a:off x="3712522" y="5445560"/>
            <a:ext cx="176646" cy="217129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/>
          <p:cNvSpPr txBox="1"/>
          <p:nvPr/>
        </p:nvSpPr>
        <p:spPr>
          <a:xfrm>
            <a:off x="3548325" y="5231586"/>
            <a:ext cx="418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607212" y="5562027"/>
            <a:ext cx="1691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clock @ 40 MHz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3900813" y="4885662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 80 Mb/s</a:t>
            </a:r>
            <a:endParaRPr lang="it-IT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3909050" y="5206938"/>
            <a:ext cx="12412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@ 80 Mb/s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644714" y="5165123"/>
            <a:ext cx="276791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 need to use the internal phase aligner on the uplink</a:t>
            </a:r>
          </a:p>
        </p:txBody>
      </p:sp>
      <p:pic>
        <p:nvPicPr>
          <p:cNvPr id="23" name="Immagin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70" y="893212"/>
            <a:ext cx="5395784" cy="461410"/>
          </a:xfrm>
          <a:prstGeom prst="rect">
            <a:avLst/>
          </a:prstGeom>
        </p:spPr>
      </p:pic>
      <p:pic>
        <p:nvPicPr>
          <p:cNvPr id="24" name="Immagin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427" y="1291538"/>
            <a:ext cx="5401104" cy="38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460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51</a:t>
            </a:fld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4693629" y="3167390"/>
            <a:ext cx="280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Clock distribution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825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52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4856063" y="245672"/>
            <a:ext cx="2804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Clock distribution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GBTx</a:t>
            </a:r>
            <a:r>
              <a:rPr lang="en-US" sz="2000" b="1" dirty="0">
                <a:solidFill>
                  <a:srgbClr val="0000FF"/>
                </a:solidFill>
                <a:cs typeface="Times New Roman" panose="02020603050405020304" pitchFamily="18" charset="0"/>
              </a:rPr>
              <a:t> input clock</a:t>
            </a:r>
            <a:endParaRPr lang="it-IT" sz="2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/>
          <a:srcRect l="3024" t="13587" r="1393" b="12189"/>
          <a:stretch/>
        </p:blipFill>
        <p:spPr>
          <a:xfrm>
            <a:off x="1499286" y="1351004"/>
            <a:ext cx="5799438" cy="284205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83" y="4952743"/>
            <a:ext cx="5886450" cy="85725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8287264" y="3146855"/>
            <a:ext cx="3056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 input clock to the GBTx on the DRM2 board</a:t>
            </a:r>
          </a:p>
        </p:txBody>
      </p:sp>
    </p:spTree>
    <p:extLst>
      <p:ext uri="{BB962C8B-B14F-4D97-AF65-F5344CB8AC3E}">
        <p14:creationId xmlns:p14="http://schemas.microsoft.com/office/powerpoint/2010/main" val="4047241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D6DDD111-04AE-4BC4-A256-AD48B037F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DB2E414E-2C0C-4534-8829-01627103C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53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D012E8F-A170-489C-A203-191FA5D17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8882" y="608692"/>
            <a:ext cx="10434918" cy="574765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B8283E8-229D-45A0-ABEF-40EFA770AF6B}"/>
              </a:ext>
            </a:extLst>
          </p:cNvPr>
          <p:cNvSpPr txBox="1"/>
          <p:nvPr/>
        </p:nvSpPr>
        <p:spPr>
          <a:xfrm>
            <a:off x="4601039" y="132534"/>
            <a:ext cx="2804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Clock distribution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cs typeface="Times New Roman" panose="02020603050405020304" pitchFamily="18" charset="0"/>
              </a:rPr>
              <a:t>GBTX test board</a:t>
            </a:r>
            <a:endParaRPr lang="it-IT" sz="20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B293C41C-8AE3-4BBB-8D52-8023CAAD5C70}"/>
              </a:ext>
            </a:extLst>
          </p:cNvPr>
          <p:cNvSpPr/>
          <p:nvPr/>
        </p:nvSpPr>
        <p:spPr>
          <a:xfrm>
            <a:off x="797859" y="1255059"/>
            <a:ext cx="1246094" cy="824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11F95714-156B-4991-A9B9-DFBE7930B3F2}"/>
              </a:ext>
            </a:extLst>
          </p:cNvPr>
          <p:cNvSpPr/>
          <p:nvPr/>
        </p:nvSpPr>
        <p:spPr>
          <a:xfrm>
            <a:off x="838200" y="3191436"/>
            <a:ext cx="1246094" cy="8247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60BF06CA-EAFA-4C37-B998-8C13107FF188}"/>
              </a:ext>
            </a:extLst>
          </p:cNvPr>
          <p:cNvSpPr/>
          <p:nvPr/>
        </p:nvSpPr>
        <p:spPr>
          <a:xfrm>
            <a:off x="9838764" y="2263324"/>
            <a:ext cx="1246094" cy="824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Ovale 11">
            <a:extLst>
              <a:ext uri="{FF2B5EF4-FFF2-40B4-BE49-F238E27FC236}">
                <a16:creationId xmlns:a16="http://schemas.microsoft.com/office/drawing/2014/main" id="{ABD18AD1-96BF-4A8A-BB13-0DEDADC96091}"/>
              </a:ext>
            </a:extLst>
          </p:cNvPr>
          <p:cNvSpPr/>
          <p:nvPr/>
        </p:nvSpPr>
        <p:spPr>
          <a:xfrm>
            <a:off x="9838764" y="2945173"/>
            <a:ext cx="1246094" cy="824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B9581DDE-80C1-4223-AF78-0AAC658E8945}"/>
              </a:ext>
            </a:extLst>
          </p:cNvPr>
          <p:cNvSpPr/>
          <p:nvPr/>
        </p:nvSpPr>
        <p:spPr>
          <a:xfrm>
            <a:off x="8144434" y="655753"/>
            <a:ext cx="1694330" cy="12424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BB93A60-3178-495B-A8E6-6508D85D59F2}"/>
              </a:ext>
            </a:extLst>
          </p:cNvPr>
          <p:cNvSpPr/>
          <p:nvPr/>
        </p:nvSpPr>
        <p:spPr>
          <a:xfrm>
            <a:off x="6782734" y="2003348"/>
            <a:ext cx="1246094" cy="824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123709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9815" y="1053334"/>
            <a:ext cx="9803027" cy="4408845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54</a:t>
            </a:fld>
            <a:endParaRPr lang="it-IT"/>
          </a:p>
        </p:txBody>
      </p:sp>
      <p:sp>
        <p:nvSpPr>
          <p:cNvPr id="15" name="CasellaDiTesto 14"/>
          <p:cNvSpPr txBox="1"/>
          <p:nvPr/>
        </p:nvSpPr>
        <p:spPr>
          <a:xfrm>
            <a:off x="4601039" y="132534"/>
            <a:ext cx="28047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Clock distribution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cs typeface="Times New Roman" panose="02020603050405020304" pitchFamily="18" charset="0"/>
              </a:rPr>
              <a:t>DRM2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22" name="CasellaDiTesto 21"/>
          <p:cNvSpPr txBox="1"/>
          <p:nvPr/>
        </p:nvSpPr>
        <p:spPr>
          <a:xfrm>
            <a:off x="5993147" y="4250662"/>
            <a:ext cx="1116107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local 40 MHz quartz</a:t>
            </a:r>
            <a:endParaRPr lang="it-IT" sz="1400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3265467" y="996715"/>
            <a:ext cx="2031462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clocks from GBTx PS</a:t>
            </a:r>
            <a:endParaRPr lang="it-IT" sz="14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8531050" y="4619993"/>
            <a:ext cx="1277786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MAX9310</a:t>
            </a:r>
          </a:p>
          <a:p>
            <a:pPr algn="ctr"/>
            <a:r>
              <a:rPr lang="en-US" sz="1600" dirty="0"/>
              <a:t>(from DRM1)</a:t>
            </a:r>
            <a:endParaRPr lang="it-IT" sz="16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1154748" y="1415325"/>
            <a:ext cx="7649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Igloo2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11105321" y="2585098"/>
            <a:ext cx="7649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Igloo2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0388630" y="3178222"/>
            <a:ext cx="95827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 TRMs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5001083" y="5048212"/>
            <a:ext cx="12709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from Igloo2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914655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55</a:t>
            </a:fld>
            <a:endParaRPr lang="it-IT"/>
          </a:p>
        </p:txBody>
      </p:sp>
      <p:sp>
        <p:nvSpPr>
          <p:cNvPr id="14" name="CasellaDiTesto 13"/>
          <p:cNvSpPr txBox="1"/>
          <p:nvPr/>
        </p:nvSpPr>
        <p:spPr>
          <a:xfrm>
            <a:off x="980302" y="4723375"/>
            <a:ext cx="103756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 logical block, on the Igloo2, synchronous with the internal oscillator checks the availability of the GBTx clock (by checking the value of a counter clocked on GBTx PS clock). When the GBTx PS clock is missing, the local 40 MHz quartz clock is chosen (not OK for physics)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601039" y="132534"/>
            <a:ext cx="2804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Clock distribution</a:t>
            </a:r>
          </a:p>
        </p:txBody>
      </p:sp>
      <p:sp>
        <p:nvSpPr>
          <p:cNvPr id="18" name="Trapezio 17"/>
          <p:cNvSpPr/>
          <p:nvPr/>
        </p:nvSpPr>
        <p:spPr>
          <a:xfrm rot="5400000">
            <a:off x="5772657" y="2133007"/>
            <a:ext cx="2030850" cy="672353"/>
          </a:xfrm>
          <a:prstGeom prst="trapezoid">
            <a:avLst>
              <a:gd name="adj" fmla="val 85000"/>
            </a:avLst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/>
          <p:cNvSpPr txBox="1"/>
          <p:nvPr/>
        </p:nvSpPr>
        <p:spPr>
          <a:xfrm>
            <a:off x="4176054" y="2869307"/>
            <a:ext cx="986055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40 MHz quartz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4126627" y="1464524"/>
            <a:ext cx="1066770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clock from GBTx PS</a:t>
            </a:r>
            <a:endParaRPr lang="it-IT" dirty="0"/>
          </a:p>
        </p:txBody>
      </p:sp>
      <p:sp>
        <p:nvSpPr>
          <p:cNvPr id="21" name="Freccia a destra 20"/>
          <p:cNvSpPr/>
          <p:nvPr/>
        </p:nvSpPr>
        <p:spPr>
          <a:xfrm>
            <a:off x="5564402" y="1835654"/>
            <a:ext cx="4572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a destra 21"/>
          <p:cNvSpPr/>
          <p:nvPr/>
        </p:nvSpPr>
        <p:spPr>
          <a:xfrm>
            <a:off x="5564402" y="3036925"/>
            <a:ext cx="4572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/>
          <p:cNvSpPr txBox="1"/>
          <p:nvPr/>
        </p:nvSpPr>
        <p:spPr>
          <a:xfrm>
            <a:off x="8151750" y="3039637"/>
            <a:ext cx="173364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clock to Igloo2 and TRMs</a:t>
            </a:r>
            <a:endParaRPr lang="it-IT" dirty="0"/>
          </a:p>
        </p:txBody>
      </p:sp>
      <p:sp>
        <p:nvSpPr>
          <p:cNvPr id="24" name="Freccia a destra 23"/>
          <p:cNvSpPr/>
          <p:nvPr/>
        </p:nvSpPr>
        <p:spPr>
          <a:xfrm>
            <a:off x="7429061" y="3179490"/>
            <a:ext cx="4572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/>
          <p:nvPr/>
        </p:nvCxnSpPr>
        <p:spPr>
          <a:xfrm flipH="1">
            <a:off x="6821641" y="3315138"/>
            <a:ext cx="0" cy="52779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/>
          <p:cNvSpPr txBox="1"/>
          <p:nvPr/>
        </p:nvSpPr>
        <p:spPr>
          <a:xfrm>
            <a:off x="5658140" y="3864453"/>
            <a:ext cx="2237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CLK_SEL (from Igloo2)</a:t>
            </a:r>
            <a:endParaRPr lang="it-IT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2547958" y="177112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40.079 MHz</a:t>
            </a:r>
            <a:endParaRPr lang="it-IT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2606467" y="2935971"/>
            <a:ext cx="119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40.00 MHz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9861314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56</a:t>
            </a:fld>
            <a:endParaRPr lang="it-IT"/>
          </a:p>
        </p:txBody>
      </p:sp>
      <p:sp>
        <p:nvSpPr>
          <p:cNvPr id="17" name="CasellaDiTesto 16"/>
          <p:cNvSpPr txBox="1"/>
          <p:nvPr/>
        </p:nvSpPr>
        <p:spPr>
          <a:xfrm>
            <a:off x="5625358" y="3167390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VTRx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06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57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484" y="169577"/>
            <a:ext cx="3652010" cy="620603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5734684" y="158996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VTRx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F7039A5-A36C-4D3D-9C66-20242776CB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8718"/>
            <a:ext cx="12192000" cy="2428282"/>
          </a:xfrm>
          <a:prstGeom prst="rect">
            <a:avLst/>
          </a:prstGeom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9225A1B2-C3F0-48B7-9EAB-3BE09C88D66D}"/>
              </a:ext>
            </a:extLst>
          </p:cNvPr>
          <p:cNvSpPr txBox="1"/>
          <p:nvPr/>
        </p:nvSpPr>
        <p:spPr>
          <a:xfrm>
            <a:off x="1776000" y="744052"/>
            <a:ext cx="6516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GBTx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4A4D3ACB-BF7D-465E-B82B-4E9702B34EF0}"/>
              </a:ext>
            </a:extLst>
          </p:cNvPr>
          <p:cNvSpPr txBox="1"/>
          <p:nvPr/>
        </p:nvSpPr>
        <p:spPr>
          <a:xfrm>
            <a:off x="9480000" y="744052"/>
            <a:ext cx="6516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GBTx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DCAB7433-EAFD-487B-9BA9-66D5C78D11B9}"/>
              </a:ext>
            </a:extLst>
          </p:cNvPr>
          <p:cNvSpPr txBox="1"/>
          <p:nvPr/>
        </p:nvSpPr>
        <p:spPr>
          <a:xfrm>
            <a:off x="1026024" y="3530386"/>
            <a:ext cx="22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GBTX test board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8DA1565-15C2-4F60-801B-BCE3454E0312}"/>
              </a:ext>
            </a:extLst>
          </p:cNvPr>
          <p:cNvSpPr txBox="1"/>
          <p:nvPr/>
        </p:nvSpPr>
        <p:spPr>
          <a:xfrm>
            <a:off x="5921400" y="3528911"/>
            <a:ext cx="22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DRM2 board</a:t>
            </a:r>
          </a:p>
        </p:txBody>
      </p:sp>
      <p:pic>
        <p:nvPicPr>
          <p:cNvPr id="25" name="Immagine 24">
            <a:extLst>
              <a:ext uri="{FF2B5EF4-FFF2-40B4-BE49-F238E27FC236}">
                <a16:creationId xmlns:a16="http://schemas.microsoft.com/office/drawing/2014/main" id="{C2D0E6DB-F754-421D-8393-132649D370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9667144" y="3519977"/>
            <a:ext cx="1668436" cy="2807638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8DA1565-15C2-4F60-801B-BCE3454E0312}"/>
              </a:ext>
            </a:extLst>
          </p:cNvPr>
          <p:cNvSpPr txBox="1"/>
          <p:nvPr/>
        </p:nvSpPr>
        <p:spPr>
          <a:xfrm>
            <a:off x="9429694" y="3538622"/>
            <a:ext cx="223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/>
              <a:t>VTRx cage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422817B-4594-4FFE-86DB-4F1DB1BDA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1284" y="3984936"/>
            <a:ext cx="4231645" cy="182869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B657A9FD-2F14-4DF6-AFDA-24445F0AF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8635" y="4013664"/>
            <a:ext cx="4378035" cy="1686021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71A63EE-1DF9-439E-9472-6791A96D827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635" y="5937671"/>
            <a:ext cx="4583379" cy="532625"/>
          </a:xfrm>
          <a:prstGeom prst="rect">
            <a:avLst/>
          </a:prstGeom>
        </p:spPr>
      </p:pic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25F6097B-1459-4DFE-8B08-AA05AECCD1DB}"/>
              </a:ext>
            </a:extLst>
          </p:cNvPr>
          <p:cNvSpPr/>
          <p:nvPr/>
        </p:nvSpPr>
        <p:spPr>
          <a:xfrm rot="13342188">
            <a:off x="1407459" y="5405718"/>
            <a:ext cx="941294" cy="2807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02845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58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188" y="1928838"/>
            <a:ext cx="8164361" cy="316817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661491" y="1484196"/>
            <a:ext cx="6516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GBTx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618263" y="1471639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VTRx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734684" y="158996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VTRx</a:t>
            </a:r>
            <a:endParaRPr lang="it-IT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96290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59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3039990" y="1976708"/>
            <a:ext cx="6399067" cy="2831242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8337406" y="1596998"/>
            <a:ext cx="65165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GBTx</a:t>
            </a:r>
            <a:endParaRPr lang="it-IT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5090106" y="1596998"/>
            <a:ext cx="65274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VTRx</a:t>
            </a:r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5742849" y="5172988"/>
            <a:ext cx="1617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aluminum cage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5416477" y="259748"/>
            <a:ext cx="1696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VTRx cage</a:t>
            </a:r>
            <a:endParaRPr lang="it-IT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800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6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r="50728"/>
          <a:stretch/>
        </p:blipFill>
        <p:spPr>
          <a:xfrm>
            <a:off x="2246886" y="775737"/>
            <a:ext cx="3928481" cy="485191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3102654" y="4910038"/>
            <a:ext cx="522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strip</a:t>
            </a:r>
            <a:endParaRPr lang="it-IT" sz="1400" b="1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839634" y="5874628"/>
            <a:ext cx="2283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fast amplifier + discriminator</a:t>
            </a:r>
            <a:endParaRPr lang="it-IT" sz="1400" dirty="0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6114" y="2859369"/>
            <a:ext cx="3913596" cy="218171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280832" y="2358190"/>
            <a:ext cx="2497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TRM: TDC Readout Module</a:t>
            </a:r>
            <a:endParaRPr lang="it-IT" sz="16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6995079" y="5133517"/>
            <a:ext cx="2982148" cy="923330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TRM (30 HPTDCs, 25 ps LSB) reads 2.5 MRPC strips ( = 240 channels)</a:t>
            </a:r>
          </a:p>
        </p:txBody>
      </p:sp>
      <p:sp>
        <p:nvSpPr>
          <p:cNvPr id="10" name="Freccia a destra 9"/>
          <p:cNvSpPr/>
          <p:nvPr/>
        </p:nvSpPr>
        <p:spPr>
          <a:xfrm rot="19428892">
            <a:off x="6086168" y="4586541"/>
            <a:ext cx="1380253" cy="23210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asellaDiTesto 10"/>
          <p:cNvSpPr txBox="1"/>
          <p:nvPr/>
        </p:nvSpPr>
        <p:spPr>
          <a:xfrm>
            <a:off x="5830985" y="4201478"/>
            <a:ext cx="87321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1.5-6m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4211126" y="4910038"/>
            <a:ext cx="563808" cy="307777"/>
          </a:xfrm>
          <a:prstGeom prst="rect">
            <a:avLst/>
          </a:prstGeom>
          <a:noFill/>
          <a:ln w="190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Connettore 2 12"/>
          <p:cNvCxnSpPr>
            <a:stCxn id="12" idx="2"/>
          </p:cNvCxnSpPr>
          <p:nvPr/>
        </p:nvCxnSpPr>
        <p:spPr>
          <a:xfrm>
            <a:off x="4493030" y="5217815"/>
            <a:ext cx="182506" cy="656813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2605703" y="189448"/>
            <a:ext cx="8167548" cy="544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</a:rPr>
              <a:t>Current TOF readout</a:t>
            </a:r>
          </a:p>
        </p:txBody>
      </p:sp>
    </p:spTree>
    <p:extLst>
      <p:ext uri="{BB962C8B-B14F-4D97-AF65-F5344CB8AC3E}">
        <p14:creationId xmlns:p14="http://schemas.microsoft.com/office/powerpoint/2010/main" val="27776428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60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489358" y="158996"/>
            <a:ext cx="29804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VTRx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VI GBTX test board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34514F7-C0C2-4FA5-8525-84D65183B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1750" y="1185862"/>
            <a:ext cx="7048500" cy="4486275"/>
          </a:xfrm>
          <a:prstGeom prst="rect">
            <a:avLst/>
          </a:prstGeom>
        </p:spPr>
      </p:pic>
      <p:sp>
        <p:nvSpPr>
          <p:cNvPr id="9" name="Freccia a destra 8">
            <a:extLst>
              <a:ext uri="{FF2B5EF4-FFF2-40B4-BE49-F238E27FC236}">
                <a16:creationId xmlns:a16="http://schemas.microsoft.com/office/drawing/2014/main" id="{CAB9AA50-EA9C-4369-97B2-9D929A60926B}"/>
              </a:ext>
            </a:extLst>
          </p:cNvPr>
          <p:cNvSpPr/>
          <p:nvPr/>
        </p:nvSpPr>
        <p:spPr>
          <a:xfrm>
            <a:off x="1828800" y="1783976"/>
            <a:ext cx="2985247" cy="10130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87171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61</a:t>
            </a:fld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638535" y="158996"/>
            <a:ext cx="2682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VTRx</a:t>
            </a:r>
            <a:endParaRPr lang="en-US" sz="2800" b="1" dirty="0">
              <a:solidFill>
                <a:srgbClr val="0000FF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solidFill>
                  <a:srgbClr val="0000FF"/>
                </a:solidFill>
                <a:cs typeface="Times New Roman" panose="02020603050405020304" pitchFamily="18" charset="0"/>
              </a:rPr>
              <a:t>VI EXT I2C DRM2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C414E9A-EB73-48E5-A94E-60F44F6E5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129" y="1962150"/>
            <a:ext cx="5486400" cy="2933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01E847C-D205-48E7-9B0A-FE0519A96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2911" y="1962150"/>
            <a:ext cx="281940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3022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816B1E1-3E01-4529-BB2C-2788DD5FD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B3D7517-53FC-4D6F-9F90-1861A473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62</a:t>
            </a:fld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C700A3E-0104-4B28-B2BB-29BCA0F23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2591" y="344506"/>
            <a:ext cx="9366817" cy="590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401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9816B1E1-3E01-4529-BB2C-2788DD5FD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B3D7517-53FC-4D6F-9F90-1861A4736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63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98939BF-EF06-4C37-897A-3802C6208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086" y="366370"/>
            <a:ext cx="9307828" cy="588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482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26A417B3-AED2-4DD7-80C1-4C690C364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DE9A65B-50EA-43D1-B66F-F3A02A5BE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64</a:t>
            </a:fld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0FF7E52-3B50-47C9-B841-B12C895566FF}"/>
              </a:ext>
            </a:extLst>
          </p:cNvPr>
          <p:cNvSpPr txBox="1"/>
          <p:nvPr/>
        </p:nvSpPr>
        <p:spPr>
          <a:xfrm>
            <a:off x="4333724" y="1371600"/>
            <a:ext cx="4276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*** RESET LUNGO per problemi allo startup</a:t>
            </a:r>
          </a:p>
          <a:p>
            <a:r>
              <a:rPr lang="it-IT" dirty="0"/>
              <a:t>*** Problema WATCHDOG su registri</a:t>
            </a:r>
          </a:p>
          <a:p>
            <a:r>
              <a:rPr lang="it-IT" dirty="0"/>
              <a:t>*** Startup state machine</a:t>
            </a:r>
          </a:p>
          <a:p>
            <a:pPr algn="ctr"/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043856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9009" y="848495"/>
            <a:ext cx="7489503" cy="5441092"/>
          </a:xfrm>
          <a:prstGeom prst="rect">
            <a:avLst/>
          </a:prstGeom>
        </p:spPr>
      </p:pic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65</a:t>
            </a:fld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5177579" y="251510"/>
            <a:ext cx="2270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Others points</a:t>
            </a:r>
            <a:endParaRPr lang="it-IT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724930" y="1013255"/>
            <a:ext cx="45884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GBTx I/O IBIS models not available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Troubleshooting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Disable JTAG (set TRSETB = 0)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testClockOut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testOutput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can be helpful for debugging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349579" y="5280454"/>
            <a:ext cx="5062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https://espace.cern.ch/GBT-Project/VLDB/Working%20documents/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GBT_Support_Question_tree.pdf</a:t>
            </a:r>
          </a:p>
        </p:txBody>
      </p:sp>
    </p:spTree>
    <p:extLst>
      <p:ext uri="{BB962C8B-B14F-4D97-AF65-F5344CB8AC3E}">
        <p14:creationId xmlns:p14="http://schemas.microsoft.com/office/powerpoint/2010/main" val="27283509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66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941" y="1264289"/>
            <a:ext cx="5678830" cy="372513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864974" y="5512826"/>
            <a:ext cx="10618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https://espace.cern.ch/GBT-Project/GBTX/Manuals/GBTX_Production_Package/maximumReflowCondition.pdf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4922206" y="267986"/>
            <a:ext cx="27606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Soldering profile</a:t>
            </a:r>
            <a:endParaRPr lang="it-IT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96384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7</a:t>
            </a:fld>
            <a:endParaRPr lang="it-IT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389" y="839132"/>
            <a:ext cx="7972991" cy="485191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454579" y="5843807"/>
            <a:ext cx="34992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DRM1</a:t>
            </a:r>
            <a:r>
              <a:rPr lang="en-US" dirty="0"/>
              <a:t>: 	Digital Readout Module 1</a:t>
            </a:r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9517718" y="4089603"/>
            <a:ext cx="420130" cy="354227"/>
          </a:xfrm>
          <a:prstGeom prst="rect">
            <a:avLst/>
          </a:prstGeom>
          <a:noFill/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3125157" y="4973433"/>
            <a:ext cx="5225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strip</a:t>
            </a:r>
            <a:endParaRPr lang="it-IT" sz="1400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521859" y="2696038"/>
            <a:ext cx="536750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LTM</a:t>
            </a:r>
            <a:endParaRPr lang="it-IT" sz="1600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9046943" y="3085484"/>
            <a:ext cx="712054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b="1" dirty="0"/>
              <a:t>CPDM</a:t>
            </a:r>
            <a:endParaRPr lang="it-IT" sz="1600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3364" y="887255"/>
            <a:ext cx="1303122" cy="99351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520871" y="4925744"/>
            <a:ext cx="848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1.5-6m</a:t>
            </a:r>
            <a:endParaRPr lang="it-IT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3862137" y="5669619"/>
            <a:ext cx="22837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fast amplifier + discriminator</a:t>
            </a:r>
            <a:endParaRPr lang="it-IT" sz="1400" dirty="0"/>
          </a:p>
        </p:txBody>
      </p:sp>
      <p:sp>
        <p:nvSpPr>
          <p:cNvPr id="13" name="Rounded Rectangle 6"/>
          <p:cNvSpPr/>
          <p:nvPr/>
        </p:nvSpPr>
        <p:spPr>
          <a:xfrm>
            <a:off x="7521859" y="1921121"/>
            <a:ext cx="886513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DRM1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630416" y="205922"/>
            <a:ext cx="8167548" cy="544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1" dirty="0">
                <a:solidFill>
                  <a:srgbClr val="0000FF"/>
                </a:solidFill>
              </a:rPr>
              <a:t>Current TOF readout</a:t>
            </a:r>
          </a:p>
        </p:txBody>
      </p:sp>
    </p:spTree>
    <p:extLst>
      <p:ext uri="{BB962C8B-B14F-4D97-AF65-F5344CB8AC3E}">
        <p14:creationId xmlns:p14="http://schemas.microsoft.com/office/powerpoint/2010/main" val="2664331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8</a:t>
            </a:fld>
            <a:endParaRPr lang="it-IT"/>
          </a:p>
        </p:txBody>
      </p:sp>
      <p:cxnSp>
        <p:nvCxnSpPr>
          <p:cNvPr id="4" name="Straight Connector 51"/>
          <p:cNvCxnSpPr>
            <a:stCxn id="9" idx="0"/>
          </p:cNvCxnSpPr>
          <p:nvPr/>
        </p:nvCxnSpPr>
        <p:spPr>
          <a:xfrm flipH="1" flipV="1">
            <a:off x="3891402" y="791805"/>
            <a:ext cx="0" cy="1123972"/>
          </a:xfrm>
          <a:prstGeom prst="line">
            <a:avLst/>
          </a:prstGeom>
          <a:ln w="28575" cmpd="sng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38"/>
          <p:cNvCxnSpPr/>
          <p:nvPr/>
        </p:nvCxnSpPr>
        <p:spPr>
          <a:xfrm flipV="1">
            <a:off x="3785570" y="800268"/>
            <a:ext cx="0" cy="1631975"/>
          </a:xfrm>
          <a:prstGeom prst="line">
            <a:avLst/>
          </a:prstGeom>
          <a:ln w="28575" cmpd="sng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4"/>
          <p:cNvCxnSpPr/>
          <p:nvPr/>
        </p:nvCxnSpPr>
        <p:spPr>
          <a:xfrm flipV="1">
            <a:off x="3681627" y="789918"/>
            <a:ext cx="0" cy="2548511"/>
          </a:xfrm>
          <a:prstGeom prst="line">
            <a:avLst/>
          </a:prstGeom>
          <a:ln w="28575" cmpd="sng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681018" y="1907310"/>
            <a:ext cx="886513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DRM1</a:t>
            </a:r>
          </a:p>
        </p:txBody>
      </p:sp>
      <p:sp>
        <p:nvSpPr>
          <p:cNvPr id="8" name="Rounded Rectangle 9"/>
          <p:cNvSpPr/>
          <p:nvPr/>
        </p:nvSpPr>
        <p:spPr>
          <a:xfrm>
            <a:off x="3550902" y="1373886"/>
            <a:ext cx="789895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LTM</a:t>
            </a:r>
          </a:p>
        </p:txBody>
      </p:sp>
      <p:sp>
        <p:nvSpPr>
          <p:cNvPr id="9" name="Rounded Rectangle 10"/>
          <p:cNvSpPr/>
          <p:nvPr/>
        </p:nvSpPr>
        <p:spPr>
          <a:xfrm>
            <a:off x="3550902" y="1915777"/>
            <a:ext cx="789895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TRM</a:t>
            </a:r>
          </a:p>
        </p:txBody>
      </p:sp>
      <p:sp>
        <p:nvSpPr>
          <p:cNvPr id="10" name="Rounded Rectangle 11"/>
          <p:cNvSpPr/>
          <p:nvPr/>
        </p:nvSpPr>
        <p:spPr>
          <a:xfrm>
            <a:off x="3550902" y="2432244"/>
            <a:ext cx="789895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TRM</a:t>
            </a:r>
          </a:p>
        </p:txBody>
      </p:sp>
      <p:sp>
        <p:nvSpPr>
          <p:cNvPr id="11" name="Rounded Rectangle 12"/>
          <p:cNvSpPr/>
          <p:nvPr/>
        </p:nvSpPr>
        <p:spPr>
          <a:xfrm>
            <a:off x="3550902" y="3338178"/>
            <a:ext cx="789895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TRM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3848602" y="2874442"/>
            <a:ext cx="48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is-IS" dirty="0"/>
              <a:t>…]</a:t>
            </a:r>
            <a:endParaRPr lang="en-US" dirty="0"/>
          </a:p>
        </p:txBody>
      </p:sp>
      <p:sp>
        <p:nvSpPr>
          <p:cNvPr id="13" name="TextBox 14"/>
          <p:cNvSpPr txBox="1"/>
          <p:nvPr/>
        </p:nvSpPr>
        <p:spPr>
          <a:xfrm>
            <a:off x="4270699" y="2132955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cxnSp>
        <p:nvCxnSpPr>
          <p:cNvPr id="14" name="Straight Arrow Connector 16"/>
          <p:cNvCxnSpPr>
            <a:stCxn id="9" idx="3"/>
          </p:cNvCxnSpPr>
          <p:nvPr/>
        </p:nvCxnSpPr>
        <p:spPr>
          <a:xfrm flipV="1">
            <a:off x="4340797" y="2093555"/>
            <a:ext cx="34012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7"/>
          <p:cNvCxnSpPr/>
          <p:nvPr/>
        </p:nvCxnSpPr>
        <p:spPr>
          <a:xfrm flipV="1">
            <a:off x="4340797" y="2618488"/>
            <a:ext cx="34012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8"/>
          <p:cNvCxnSpPr/>
          <p:nvPr/>
        </p:nvCxnSpPr>
        <p:spPr>
          <a:xfrm flipV="1">
            <a:off x="4340797" y="3515954"/>
            <a:ext cx="34012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Up-Down Arrow 19"/>
          <p:cNvSpPr/>
          <p:nvPr/>
        </p:nvSpPr>
        <p:spPr>
          <a:xfrm>
            <a:off x="4782523" y="2025822"/>
            <a:ext cx="254000" cy="1676423"/>
          </a:xfrm>
          <a:prstGeom prst="upDownArrow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20"/>
          <p:cNvSpPr txBox="1"/>
          <p:nvPr/>
        </p:nvSpPr>
        <p:spPr>
          <a:xfrm>
            <a:off x="4989155" y="2563456"/>
            <a:ext cx="720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VME64x</a:t>
            </a:r>
          </a:p>
          <a:p>
            <a:pPr algn="ctr"/>
            <a:r>
              <a:rPr lang="en-US" sz="1200" b="1" dirty="0"/>
              <a:t>40 MB/s</a:t>
            </a:r>
          </a:p>
        </p:txBody>
      </p:sp>
      <p:cxnSp>
        <p:nvCxnSpPr>
          <p:cNvPr id="19" name="Straight Arrow Connector 21"/>
          <p:cNvCxnSpPr/>
          <p:nvPr/>
        </p:nvCxnSpPr>
        <p:spPr>
          <a:xfrm>
            <a:off x="5036523" y="2093555"/>
            <a:ext cx="62089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25"/>
          <p:cNvSpPr txBox="1"/>
          <p:nvPr/>
        </p:nvSpPr>
        <p:spPr>
          <a:xfrm>
            <a:off x="1430406" y="3381710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21" name="Left-Right Arrow 26"/>
          <p:cNvSpPr/>
          <p:nvPr/>
        </p:nvSpPr>
        <p:spPr>
          <a:xfrm>
            <a:off x="2867227" y="3515954"/>
            <a:ext cx="601134" cy="142755"/>
          </a:xfrm>
          <a:prstGeom prst="left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7"/>
          <p:cNvSpPr txBox="1"/>
          <p:nvPr/>
        </p:nvSpPr>
        <p:spPr>
          <a:xfrm>
            <a:off x="4279160" y="266637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23" name="TextBox 28"/>
          <p:cNvSpPr txBox="1"/>
          <p:nvPr/>
        </p:nvSpPr>
        <p:spPr>
          <a:xfrm>
            <a:off x="4270696" y="3607907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</a:p>
        </p:txBody>
      </p:sp>
      <p:sp>
        <p:nvSpPr>
          <p:cNvPr id="24" name="TextBox 29"/>
          <p:cNvSpPr txBox="1"/>
          <p:nvPr/>
        </p:nvSpPr>
        <p:spPr>
          <a:xfrm>
            <a:off x="3017536" y="1772770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32</a:t>
            </a:r>
          </a:p>
        </p:txBody>
      </p:sp>
      <p:cxnSp>
        <p:nvCxnSpPr>
          <p:cNvPr id="25" name="Straight Connector 33"/>
          <p:cNvCxnSpPr/>
          <p:nvPr/>
        </p:nvCxnSpPr>
        <p:spPr>
          <a:xfrm flipH="1">
            <a:off x="3686089" y="791805"/>
            <a:ext cx="2104247" cy="0"/>
          </a:xfrm>
          <a:prstGeom prst="line">
            <a:avLst/>
          </a:prstGeom>
          <a:ln w="28575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40"/>
          <p:cNvCxnSpPr>
            <a:stCxn id="7" idx="0"/>
          </p:cNvCxnSpPr>
          <p:nvPr/>
        </p:nvCxnSpPr>
        <p:spPr>
          <a:xfrm flipH="1" flipV="1">
            <a:off x="6112477" y="988646"/>
            <a:ext cx="0" cy="918664"/>
          </a:xfrm>
          <a:prstGeom prst="line">
            <a:avLst/>
          </a:prstGeom>
          <a:ln w="28575" cmpd="sng">
            <a:solidFill>
              <a:srgbClr val="000000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41"/>
          <p:cNvSpPr txBox="1"/>
          <p:nvPr/>
        </p:nvSpPr>
        <p:spPr>
          <a:xfrm>
            <a:off x="3647989" y="553844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clock</a:t>
            </a:r>
          </a:p>
        </p:txBody>
      </p:sp>
      <p:cxnSp>
        <p:nvCxnSpPr>
          <p:cNvPr id="28" name="Straight Arrow Connector 57"/>
          <p:cNvCxnSpPr>
            <a:stCxn id="8" idx="3"/>
          </p:cNvCxnSpPr>
          <p:nvPr/>
        </p:nvCxnSpPr>
        <p:spPr>
          <a:xfrm>
            <a:off x="4340797" y="1555920"/>
            <a:ext cx="3085443" cy="2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ounded Rectangle 59"/>
          <p:cNvSpPr/>
          <p:nvPr/>
        </p:nvSpPr>
        <p:spPr>
          <a:xfrm>
            <a:off x="7426240" y="1399308"/>
            <a:ext cx="789895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CTTM</a:t>
            </a:r>
          </a:p>
        </p:txBody>
      </p:sp>
      <p:cxnSp>
        <p:nvCxnSpPr>
          <p:cNvPr id="30" name="Straight Arrow Connector 61"/>
          <p:cNvCxnSpPr>
            <a:stCxn id="29" idx="3"/>
          </p:cNvCxnSpPr>
          <p:nvPr/>
        </p:nvCxnSpPr>
        <p:spPr>
          <a:xfrm>
            <a:off x="8216135" y="1581342"/>
            <a:ext cx="556305" cy="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63"/>
          <p:cNvSpPr txBox="1"/>
          <p:nvPr/>
        </p:nvSpPr>
        <p:spPr>
          <a:xfrm>
            <a:off x="8721640" y="1373886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L0 input to CTP</a:t>
            </a:r>
          </a:p>
        </p:txBody>
      </p:sp>
      <p:cxnSp>
        <p:nvCxnSpPr>
          <p:cNvPr id="32" name="Straight Arrow Connector 65"/>
          <p:cNvCxnSpPr/>
          <p:nvPr/>
        </p:nvCxnSpPr>
        <p:spPr>
          <a:xfrm>
            <a:off x="6567531" y="2271377"/>
            <a:ext cx="2204909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66"/>
          <p:cNvSpPr txBox="1"/>
          <p:nvPr/>
        </p:nvSpPr>
        <p:spPr>
          <a:xfrm>
            <a:off x="7447035" y="2047720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DDL1</a:t>
            </a:r>
          </a:p>
        </p:txBody>
      </p:sp>
      <p:cxnSp>
        <p:nvCxnSpPr>
          <p:cNvPr id="34" name="Straight Arrow Connector 67"/>
          <p:cNvCxnSpPr/>
          <p:nvPr/>
        </p:nvCxnSpPr>
        <p:spPr>
          <a:xfrm flipH="1">
            <a:off x="6567532" y="2025822"/>
            <a:ext cx="215410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70"/>
          <p:cNvSpPr txBox="1"/>
          <p:nvPr/>
        </p:nvSpPr>
        <p:spPr>
          <a:xfrm>
            <a:off x="7511674" y="1789559"/>
            <a:ext cx="4167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TTC</a:t>
            </a:r>
          </a:p>
        </p:txBody>
      </p:sp>
      <p:cxnSp>
        <p:nvCxnSpPr>
          <p:cNvPr id="36" name="Straight Arrow Connector 72"/>
          <p:cNvCxnSpPr/>
          <p:nvPr/>
        </p:nvCxnSpPr>
        <p:spPr>
          <a:xfrm flipH="1">
            <a:off x="6567743" y="791805"/>
            <a:ext cx="1648392" cy="0"/>
          </a:xfrm>
          <a:prstGeom prst="straightConnector1">
            <a:avLst/>
          </a:prstGeom>
          <a:ln w="285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75"/>
          <p:cNvSpPr txBox="1"/>
          <p:nvPr/>
        </p:nvSpPr>
        <p:spPr>
          <a:xfrm>
            <a:off x="8173202" y="659656"/>
            <a:ext cx="2159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high quality (low jitter) LHC CLK</a:t>
            </a:r>
          </a:p>
        </p:txBody>
      </p:sp>
      <p:grpSp>
        <p:nvGrpSpPr>
          <p:cNvPr id="38" name="Gruppo 37"/>
          <p:cNvGrpSpPr/>
          <p:nvPr/>
        </p:nvGrpSpPr>
        <p:grpSpPr>
          <a:xfrm>
            <a:off x="7589253" y="2332911"/>
            <a:ext cx="301660" cy="369332"/>
            <a:chOff x="5370853" y="2292277"/>
            <a:chExt cx="301660" cy="369332"/>
          </a:xfrm>
        </p:grpSpPr>
        <p:sp>
          <p:nvSpPr>
            <p:cNvPr id="39" name="TextBox 76"/>
            <p:cNvSpPr txBox="1"/>
            <p:nvPr/>
          </p:nvSpPr>
          <p:spPr>
            <a:xfrm>
              <a:off x="5370853" y="229227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40" name="Oval 77"/>
            <p:cNvSpPr/>
            <p:nvPr/>
          </p:nvSpPr>
          <p:spPr>
            <a:xfrm>
              <a:off x="5370853" y="2380265"/>
              <a:ext cx="301660" cy="23346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uppo 40"/>
          <p:cNvGrpSpPr/>
          <p:nvPr/>
        </p:nvGrpSpPr>
        <p:grpSpPr>
          <a:xfrm>
            <a:off x="3037586" y="3623988"/>
            <a:ext cx="301660" cy="369332"/>
            <a:chOff x="1694203" y="3194258"/>
            <a:chExt cx="301660" cy="369332"/>
          </a:xfrm>
        </p:grpSpPr>
        <p:sp>
          <p:nvSpPr>
            <p:cNvPr id="42" name="TextBox 78"/>
            <p:cNvSpPr txBox="1"/>
            <p:nvPr/>
          </p:nvSpPr>
          <p:spPr>
            <a:xfrm>
              <a:off x="1694203" y="319425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43" name="Oval 79"/>
            <p:cNvSpPr/>
            <p:nvPr/>
          </p:nvSpPr>
          <p:spPr>
            <a:xfrm>
              <a:off x="1694203" y="3282246"/>
              <a:ext cx="301660" cy="23346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44" name="Gruppo 43"/>
          <p:cNvGrpSpPr/>
          <p:nvPr/>
        </p:nvGrpSpPr>
        <p:grpSpPr>
          <a:xfrm>
            <a:off x="5024192" y="3044151"/>
            <a:ext cx="301660" cy="369332"/>
            <a:chOff x="3763802" y="3126529"/>
            <a:chExt cx="301660" cy="369332"/>
          </a:xfrm>
        </p:grpSpPr>
        <p:sp>
          <p:nvSpPr>
            <p:cNvPr id="45" name="TextBox 80"/>
            <p:cNvSpPr txBox="1"/>
            <p:nvPr/>
          </p:nvSpPr>
          <p:spPr>
            <a:xfrm>
              <a:off x="3763802" y="312652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6" name="Oval 81"/>
            <p:cNvSpPr/>
            <p:nvPr/>
          </p:nvSpPr>
          <p:spPr>
            <a:xfrm>
              <a:off x="3763802" y="3214517"/>
              <a:ext cx="301660" cy="23346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Box 83"/>
          <p:cNvSpPr txBox="1"/>
          <p:nvPr/>
        </p:nvSpPr>
        <p:spPr>
          <a:xfrm>
            <a:off x="8734340" y="2104089"/>
            <a:ext cx="4260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LDC </a:t>
            </a:r>
          </a:p>
        </p:txBody>
      </p:sp>
      <p:sp>
        <p:nvSpPr>
          <p:cNvPr id="48" name="TextBox 85"/>
          <p:cNvSpPr txBox="1"/>
          <p:nvPr/>
        </p:nvSpPr>
        <p:spPr>
          <a:xfrm>
            <a:off x="8727990" y="1869217"/>
            <a:ext cx="71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LTU/CTP </a:t>
            </a:r>
          </a:p>
        </p:txBody>
      </p:sp>
      <p:sp>
        <p:nvSpPr>
          <p:cNvPr id="49" name="Rounded Rectangle 8"/>
          <p:cNvSpPr/>
          <p:nvPr/>
        </p:nvSpPr>
        <p:spPr>
          <a:xfrm>
            <a:off x="5657420" y="624578"/>
            <a:ext cx="910112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CPDM</a:t>
            </a:r>
          </a:p>
        </p:txBody>
      </p:sp>
      <p:sp>
        <p:nvSpPr>
          <p:cNvPr id="50" name="TextBox 25"/>
          <p:cNvSpPr txBox="1"/>
          <p:nvPr/>
        </p:nvSpPr>
        <p:spPr>
          <a:xfrm>
            <a:off x="1430406" y="2460630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51" name="Left-Right Arrow 26"/>
          <p:cNvSpPr/>
          <p:nvPr/>
        </p:nvSpPr>
        <p:spPr>
          <a:xfrm>
            <a:off x="2867227" y="2553684"/>
            <a:ext cx="601134" cy="142755"/>
          </a:xfrm>
          <a:prstGeom prst="left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25"/>
          <p:cNvSpPr txBox="1"/>
          <p:nvPr/>
        </p:nvSpPr>
        <p:spPr>
          <a:xfrm>
            <a:off x="1430406" y="1933562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53" name="Left-Right Arrow 26"/>
          <p:cNvSpPr/>
          <p:nvPr/>
        </p:nvSpPr>
        <p:spPr>
          <a:xfrm>
            <a:off x="2867227" y="2026616"/>
            <a:ext cx="601134" cy="142755"/>
          </a:xfrm>
          <a:prstGeom prst="left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ounded Rectangle 6"/>
          <p:cNvSpPr/>
          <p:nvPr/>
        </p:nvSpPr>
        <p:spPr>
          <a:xfrm>
            <a:off x="8380570" y="3175607"/>
            <a:ext cx="886513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DRM1</a:t>
            </a:r>
          </a:p>
        </p:txBody>
      </p:sp>
      <p:sp>
        <p:nvSpPr>
          <p:cNvPr id="55" name="CasellaDiTesto 54"/>
          <p:cNvSpPr txBox="1"/>
          <p:nvPr/>
        </p:nvSpPr>
        <p:spPr>
          <a:xfrm>
            <a:off x="1956382" y="5617769"/>
            <a:ext cx="35702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matching window</a:t>
            </a:r>
            <a:r>
              <a:rPr lang="en-US" dirty="0"/>
              <a:t>: 		600 ns</a:t>
            </a:r>
          </a:p>
          <a:p>
            <a:r>
              <a:rPr lang="en-US" b="1" dirty="0">
                <a:solidFill>
                  <a:srgbClr val="00B050"/>
                </a:solidFill>
              </a:rPr>
              <a:t>latency</a:t>
            </a:r>
            <a:r>
              <a:rPr lang="en-US" dirty="0"/>
              <a:t>:			~ 8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s</a:t>
            </a:r>
            <a:endParaRPr lang="it-IT" dirty="0"/>
          </a:p>
        </p:txBody>
      </p:sp>
      <p:sp>
        <p:nvSpPr>
          <p:cNvPr id="56" name="CasellaDiTesto 55"/>
          <p:cNvSpPr txBox="1"/>
          <p:nvPr/>
        </p:nvSpPr>
        <p:spPr>
          <a:xfrm>
            <a:off x="3084345" y="4070812"/>
            <a:ext cx="1862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triggered readout</a:t>
            </a:r>
            <a:endParaRPr lang="it-IT" b="1" dirty="0"/>
          </a:p>
        </p:txBody>
      </p:sp>
      <p:sp>
        <p:nvSpPr>
          <p:cNvPr id="57" name="Freccia a destra 56"/>
          <p:cNvSpPr/>
          <p:nvPr/>
        </p:nvSpPr>
        <p:spPr>
          <a:xfrm>
            <a:off x="2065291" y="4686757"/>
            <a:ext cx="3882429" cy="49427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ttangolo 57"/>
          <p:cNvSpPr/>
          <p:nvPr/>
        </p:nvSpPr>
        <p:spPr>
          <a:xfrm>
            <a:off x="1991151" y="5106888"/>
            <a:ext cx="316764" cy="10709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9" name="Connettore 1 58"/>
          <p:cNvCxnSpPr/>
          <p:nvPr/>
        </p:nvCxnSpPr>
        <p:spPr>
          <a:xfrm>
            <a:off x="4787503" y="5065698"/>
            <a:ext cx="0" cy="321276"/>
          </a:xfrm>
          <a:prstGeom prst="line">
            <a:avLst/>
          </a:prstGeom>
          <a:ln w="190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/>
          <p:cNvCxnSpPr/>
          <p:nvPr/>
        </p:nvCxnSpPr>
        <p:spPr>
          <a:xfrm>
            <a:off x="3395308" y="5065698"/>
            <a:ext cx="0" cy="321276"/>
          </a:xfrm>
          <a:prstGeom prst="line">
            <a:avLst/>
          </a:prstGeom>
          <a:ln w="190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/>
          <p:cNvCxnSpPr/>
          <p:nvPr/>
        </p:nvCxnSpPr>
        <p:spPr>
          <a:xfrm>
            <a:off x="3395308" y="4736185"/>
            <a:ext cx="1392195" cy="0"/>
          </a:xfrm>
          <a:prstGeom prst="straightConnector1">
            <a:avLst/>
          </a:prstGeom>
          <a:ln w="19050">
            <a:solidFill>
              <a:srgbClr val="0000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CasellaDiTesto 61"/>
          <p:cNvSpPr txBox="1"/>
          <p:nvPr/>
        </p:nvSpPr>
        <p:spPr>
          <a:xfrm>
            <a:off x="3785570" y="4440144"/>
            <a:ext cx="6944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88 </a:t>
            </a:r>
            <a:r>
              <a:rPr lang="en-US" dirty="0">
                <a:latin typeface="Symbol" panose="05050102010706020507" pitchFamily="18" charset="2"/>
              </a:rPr>
              <a:t>m</a:t>
            </a:r>
            <a:r>
              <a:rPr lang="en-US" dirty="0"/>
              <a:t>s</a:t>
            </a:r>
          </a:p>
        </p:txBody>
      </p:sp>
      <p:cxnSp>
        <p:nvCxnSpPr>
          <p:cNvPr id="63" name="Connettore 1 62"/>
          <p:cNvCxnSpPr/>
          <p:nvPr/>
        </p:nvCxnSpPr>
        <p:spPr>
          <a:xfrm>
            <a:off x="2447957" y="5065698"/>
            <a:ext cx="0" cy="321276"/>
          </a:xfrm>
          <a:prstGeom prst="line">
            <a:avLst/>
          </a:prstGeom>
          <a:ln w="19050">
            <a:solidFill>
              <a:srgbClr val="00B05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/>
          <p:cNvSpPr txBox="1"/>
          <p:nvPr/>
        </p:nvSpPr>
        <p:spPr>
          <a:xfrm>
            <a:off x="1168423" y="4815301"/>
            <a:ext cx="874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FF0000"/>
                </a:solidFill>
              </a:rPr>
              <a:t>matching window</a:t>
            </a:r>
          </a:p>
        </p:txBody>
      </p:sp>
      <p:cxnSp>
        <p:nvCxnSpPr>
          <p:cNvPr id="65" name="Connettore 1 64"/>
          <p:cNvCxnSpPr/>
          <p:nvPr/>
        </p:nvCxnSpPr>
        <p:spPr>
          <a:xfrm>
            <a:off x="2034843" y="5213980"/>
            <a:ext cx="0" cy="17640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ttore 1 65"/>
          <p:cNvCxnSpPr/>
          <p:nvPr/>
        </p:nvCxnSpPr>
        <p:spPr>
          <a:xfrm>
            <a:off x="2108984" y="5213980"/>
            <a:ext cx="0" cy="17640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onnettore 1 66"/>
          <p:cNvCxnSpPr/>
          <p:nvPr/>
        </p:nvCxnSpPr>
        <p:spPr>
          <a:xfrm>
            <a:off x="2183124" y="5213980"/>
            <a:ext cx="0" cy="17640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ttore 1 67"/>
          <p:cNvCxnSpPr/>
          <p:nvPr/>
        </p:nvCxnSpPr>
        <p:spPr>
          <a:xfrm>
            <a:off x="2257265" y="5213980"/>
            <a:ext cx="0" cy="17640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CasellaDiTesto 68"/>
          <p:cNvSpPr txBox="1"/>
          <p:nvPr/>
        </p:nvSpPr>
        <p:spPr>
          <a:xfrm>
            <a:off x="4587769" y="5362247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L2</a:t>
            </a:r>
          </a:p>
        </p:txBody>
      </p:sp>
      <p:sp>
        <p:nvSpPr>
          <p:cNvPr id="70" name="CasellaDiTesto 69"/>
          <p:cNvSpPr txBox="1"/>
          <p:nvPr/>
        </p:nvSpPr>
        <p:spPr>
          <a:xfrm>
            <a:off x="3195574" y="5362247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L1</a:t>
            </a:r>
          </a:p>
        </p:txBody>
      </p:sp>
      <p:sp>
        <p:nvSpPr>
          <p:cNvPr id="71" name="CasellaDiTesto 70"/>
          <p:cNvSpPr txBox="1"/>
          <p:nvPr/>
        </p:nvSpPr>
        <p:spPr>
          <a:xfrm>
            <a:off x="2307915" y="5354873"/>
            <a:ext cx="351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L0</a:t>
            </a:r>
          </a:p>
        </p:txBody>
      </p:sp>
      <p:sp>
        <p:nvSpPr>
          <p:cNvPr id="72" name="CasellaDiTesto 71"/>
          <p:cNvSpPr txBox="1"/>
          <p:nvPr/>
        </p:nvSpPr>
        <p:spPr>
          <a:xfrm>
            <a:off x="1921850" y="5328913"/>
            <a:ext cx="4523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hits</a:t>
            </a:r>
          </a:p>
        </p:txBody>
      </p:sp>
      <p:grpSp>
        <p:nvGrpSpPr>
          <p:cNvPr id="73" name="Gruppo 72"/>
          <p:cNvGrpSpPr/>
          <p:nvPr/>
        </p:nvGrpSpPr>
        <p:grpSpPr>
          <a:xfrm>
            <a:off x="1715093" y="3158194"/>
            <a:ext cx="1057914" cy="530741"/>
            <a:chOff x="5981136" y="4081164"/>
            <a:chExt cx="1057914" cy="530741"/>
          </a:xfrm>
        </p:grpSpPr>
        <p:sp>
          <p:nvSpPr>
            <p:cNvPr id="74" name="Rounded Rectangle 24"/>
            <p:cNvSpPr/>
            <p:nvPr/>
          </p:nvSpPr>
          <p:spPr>
            <a:xfrm>
              <a:off x="6129162" y="4247838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5" name="Rounded Rectangle 24"/>
            <p:cNvSpPr/>
            <p:nvPr/>
          </p:nvSpPr>
          <p:spPr>
            <a:xfrm>
              <a:off x="6054807" y="416829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6" name="Rounded Rectangle 24"/>
            <p:cNvSpPr/>
            <p:nvPr/>
          </p:nvSpPr>
          <p:spPr>
            <a:xfrm>
              <a:off x="5981136" y="408116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HPTDC</a:t>
              </a:r>
            </a:p>
          </p:txBody>
        </p:sp>
      </p:grpSp>
      <p:grpSp>
        <p:nvGrpSpPr>
          <p:cNvPr id="77" name="Gruppo 76"/>
          <p:cNvGrpSpPr/>
          <p:nvPr/>
        </p:nvGrpSpPr>
        <p:grpSpPr>
          <a:xfrm>
            <a:off x="1713355" y="2236825"/>
            <a:ext cx="1057914" cy="530741"/>
            <a:chOff x="5981136" y="4081164"/>
            <a:chExt cx="1057914" cy="530741"/>
          </a:xfrm>
        </p:grpSpPr>
        <p:sp>
          <p:nvSpPr>
            <p:cNvPr id="78" name="Rounded Rectangle 24"/>
            <p:cNvSpPr/>
            <p:nvPr/>
          </p:nvSpPr>
          <p:spPr>
            <a:xfrm>
              <a:off x="6129162" y="4247838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79" name="Rounded Rectangle 24"/>
            <p:cNvSpPr/>
            <p:nvPr/>
          </p:nvSpPr>
          <p:spPr>
            <a:xfrm>
              <a:off x="6054807" y="416829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0" name="Rounded Rectangle 24"/>
            <p:cNvSpPr/>
            <p:nvPr/>
          </p:nvSpPr>
          <p:spPr>
            <a:xfrm>
              <a:off x="5981136" y="408116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HPTDC</a:t>
              </a:r>
            </a:p>
          </p:txBody>
        </p:sp>
      </p:grpSp>
      <p:grpSp>
        <p:nvGrpSpPr>
          <p:cNvPr id="81" name="Gruppo 80"/>
          <p:cNvGrpSpPr/>
          <p:nvPr/>
        </p:nvGrpSpPr>
        <p:grpSpPr>
          <a:xfrm>
            <a:off x="1686418" y="1671942"/>
            <a:ext cx="1057914" cy="530741"/>
            <a:chOff x="5981136" y="4081164"/>
            <a:chExt cx="1057914" cy="530741"/>
          </a:xfrm>
        </p:grpSpPr>
        <p:sp>
          <p:nvSpPr>
            <p:cNvPr id="82" name="Rounded Rectangle 24"/>
            <p:cNvSpPr/>
            <p:nvPr/>
          </p:nvSpPr>
          <p:spPr>
            <a:xfrm>
              <a:off x="6129162" y="4247838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3" name="Rounded Rectangle 24"/>
            <p:cNvSpPr/>
            <p:nvPr/>
          </p:nvSpPr>
          <p:spPr>
            <a:xfrm>
              <a:off x="6054807" y="416829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84" name="Rounded Rectangle 24"/>
            <p:cNvSpPr/>
            <p:nvPr/>
          </p:nvSpPr>
          <p:spPr>
            <a:xfrm>
              <a:off x="5981136" y="408116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HPTDC</a:t>
              </a:r>
            </a:p>
          </p:txBody>
        </p:sp>
      </p:grpSp>
      <p:cxnSp>
        <p:nvCxnSpPr>
          <p:cNvPr id="85" name="Connettore 1 84"/>
          <p:cNvCxnSpPr/>
          <p:nvPr/>
        </p:nvCxnSpPr>
        <p:spPr>
          <a:xfrm flipV="1">
            <a:off x="3085300" y="2028498"/>
            <a:ext cx="164987" cy="16198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ttore 1 85"/>
          <p:cNvCxnSpPr/>
          <p:nvPr/>
        </p:nvCxnSpPr>
        <p:spPr>
          <a:xfrm flipV="1">
            <a:off x="3072821" y="2543820"/>
            <a:ext cx="164987" cy="16198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29"/>
          <p:cNvSpPr txBox="1"/>
          <p:nvPr/>
        </p:nvSpPr>
        <p:spPr>
          <a:xfrm>
            <a:off x="3009334" y="2332911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32</a:t>
            </a:r>
          </a:p>
        </p:txBody>
      </p:sp>
      <p:cxnSp>
        <p:nvCxnSpPr>
          <p:cNvPr id="88" name="Connettore 1 87"/>
          <p:cNvCxnSpPr/>
          <p:nvPr/>
        </p:nvCxnSpPr>
        <p:spPr>
          <a:xfrm flipV="1">
            <a:off x="3066707" y="3498948"/>
            <a:ext cx="164987" cy="161986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TextBox 29"/>
          <p:cNvSpPr txBox="1"/>
          <p:nvPr/>
        </p:nvSpPr>
        <p:spPr>
          <a:xfrm>
            <a:off x="2980421" y="3290464"/>
            <a:ext cx="3417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32</a:t>
            </a:r>
          </a:p>
        </p:txBody>
      </p:sp>
      <p:cxnSp>
        <p:nvCxnSpPr>
          <p:cNvPr id="90" name="Connettore 1 89"/>
          <p:cNvCxnSpPr/>
          <p:nvPr/>
        </p:nvCxnSpPr>
        <p:spPr>
          <a:xfrm>
            <a:off x="1883917" y="5073936"/>
            <a:ext cx="1511391" cy="0"/>
          </a:xfrm>
          <a:prstGeom prst="line">
            <a:avLst/>
          </a:prstGeom>
          <a:ln w="38100">
            <a:solidFill>
              <a:srgbClr val="00B05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1" name="Picture 4" descr="DRM_APA75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520588" y="2445908"/>
            <a:ext cx="2745541" cy="509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" name="Title 1"/>
          <p:cNvSpPr txBox="1">
            <a:spLocks/>
          </p:cNvSpPr>
          <p:nvPr/>
        </p:nvSpPr>
        <p:spPr>
          <a:xfrm>
            <a:off x="2286000" y="84670"/>
            <a:ext cx="8167548" cy="544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1" dirty="0">
                <a:solidFill>
                  <a:srgbClr val="3333FF"/>
                </a:solidFill>
              </a:rPr>
              <a:t>TOF readout in RUN1-RUN2</a:t>
            </a:r>
          </a:p>
        </p:txBody>
      </p:sp>
    </p:spTree>
    <p:extLst>
      <p:ext uri="{BB962C8B-B14F-4D97-AF65-F5344CB8AC3E}">
        <p14:creationId xmlns:p14="http://schemas.microsoft.com/office/powerpoint/2010/main" val="36948090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GBTx use in ALICE TOF readout board</a:t>
            </a:r>
            <a:endParaRPr 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DD88D-FDF5-41B5-8814-15F281AE5E46}" type="slidenum">
              <a:rPr lang="it-IT" smtClean="0"/>
              <a:t>9</a:t>
            </a:fld>
            <a:endParaRPr lang="it-IT"/>
          </a:p>
        </p:txBody>
      </p:sp>
      <p:cxnSp>
        <p:nvCxnSpPr>
          <p:cNvPr id="4" name="Straight Connector 51"/>
          <p:cNvCxnSpPr>
            <a:stCxn id="9" idx="0"/>
          </p:cNvCxnSpPr>
          <p:nvPr/>
        </p:nvCxnSpPr>
        <p:spPr>
          <a:xfrm flipH="1" flipV="1">
            <a:off x="4138537" y="1045050"/>
            <a:ext cx="0" cy="1123972"/>
          </a:xfrm>
          <a:prstGeom prst="line">
            <a:avLst/>
          </a:prstGeom>
          <a:ln w="38100" cmpd="sng">
            <a:solidFill>
              <a:srgbClr val="FF99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38"/>
          <p:cNvCxnSpPr/>
          <p:nvPr/>
        </p:nvCxnSpPr>
        <p:spPr>
          <a:xfrm flipV="1">
            <a:off x="4032705" y="1053513"/>
            <a:ext cx="0" cy="1631975"/>
          </a:xfrm>
          <a:prstGeom prst="line">
            <a:avLst/>
          </a:prstGeom>
          <a:ln w="38100" cmpd="sng">
            <a:solidFill>
              <a:srgbClr val="FF99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34"/>
          <p:cNvCxnSpPr/>
          <p:nvPr/>
        </p:nvCxnSpPr>
        <p:spPr>
          <a:xfrm flipV="1">
            <a:off x="3928762" y="1043163"/>
            <a:ext cx="0" cy="2548511"/>
          </a:xfrm>
          <a:prstGeom prst="line">
            <a:avLst/>
          </a:prstGeom>
          <a:ln w="38100" cmpd="sng">
            <a:solidFill>
              <a:srgbClr val="FF9900"/>
            </a:solidFill>
            <a:headEnd type="triangl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ounded Rectangle 6"/>
          <p:cNvSpPr/>
          <p:nvPr/>
        </p:nvSpPr>
        <p:spPr>
          <a:xfrm>
            <a:off x="5928153" y="2160555"/>
            <a:ext cx="886513" cy="364067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DRM2</a:t>
            </a:r>
          </a:p>
        </p:txBody>
      </p:sp>
      <p:sp>
        <p:nvSpPr>
          <p:cNvPr id="8" name="Rounded Rectangle 9"/>
          <p:cNvSpPr/>
          <p:nvPr/>
        </p:nvSpPr>
        <p:spPr>
          <a:xfrm>
            <a:off x="3798037" y="1627131"/>
            <a:ext cx="789895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LTM</a:t>
            </a:r>
          </a:p>
        </p:txBody>
      </p:sp>
      <p:sp>
        <p:nvSpPr>
          <p:cNvPr id="9" name="Rounded Rectangle 10"/>
          <p:cNvSpPr/>
          <p:nvPr/>
        </p:nvSpPr>
        <p:spPr>
          <a:xfrm>
            <a:off x="3798037" y="2169022"/>
            <a:ext cx="789895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TRM</a:t>
            </a:r>
          </a:p>
        </p:txBody>
      </p:sp>
      <p:sp>
        <p:nvSpPr>
          <p:cNvPr id="10" name="Rounded Rectangle 11"/>
          <p:cNvSpPr/>
          <p:nvPr/>
        </p:nvSpPr>
        <p:spPr>
          <a:xfrm>
            <a:off x="3798037" y="2685489"/>
            <a:ext cx="789895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TRM</a:t>
            </a:r>
          </a:p>
        </p:txBody>
      </p:sp>
      <p:sp>
        <p:nvSpPr>
          <p:cNvPr id="11" name="Rounded Rectangle 12"/>
          <p:cNvSpPr/>
          <p:nvPr/>
        </p:nvSpPr>
        <p:spPr>
          <a:xfrm>
            <a:off x="3798037" y="3591423"/>
            <a:ext cx="789895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TRM</a:t>
            </a:r>
          </a:p>
        </p:txBody>
      </p:sp>
      <p:sp>
        <p:nvSpPr>
          <p:cNvPr id="12" name="TextBox 13"/>
          <p:cNvSpPr txBox="1"/>
          <p:nvPr/>
        </p:nvSpPr>
        <p:spPr>
          <a:xfrm>
            <a:off x="3920524" y="3152733"/>
            <a:ext cx="485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is-IS" dirty="0"/>
              <a:t>…]</a:t>
            </a:r>
            <a:endParaRPr lang="en-US" dirty="0"/>
          </a:p>
        </p:txBody>
      </p:sp>
      <p:sp>
        <p:nvSpPr>
          <p:cNvPr id="13" name="TextBox 14"/>
          <p:cNvSpPr txBox="1"/>
          <p:nvPr/>
        </p:nvSpPr>
        <p:spPr>
          <a:xfrm>
            <a:off x="4517834" y="2386200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</a:t>
            </a:r>
          </a:p>
        </p:txBody>
      </p:sp>
      <p:cxnSp>
        <p:nvCxnSpPr>
          <p:cNvPr id="14" name="Straight Arrow Connector 16"/>
          <p:cNvCxnSpPr>
            <a:stCxn id="9" idx="3"/>
          </p:cNvCxnSpPr>
          <p:nvPr/>
        </p:nvCxnSpPr>
        <p:spPr>
          <a:xfrm flipV="1">
            <a:off x="4587932" y="2346800"/>
            <a:ext cx="34012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7"/>
          <p:cNvCxnSpPr/>
          <p:nvPr/>
        </p:nvCxnSpPr>
        <p:spPr>
          <a:xfrm flipV="1">
            <a:off x="4587932" y="2871733"/>
            <a:ext cx="34012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8"/>
          <p:cNvCxnSpPr/>
          <p:nvPr/>
        </p:nvCxnSpPr>
        <p:spPr>
          <a:xfrm flipV="1">
            <a:off x="4587932" y="3769199"/>
            <a:ext cx="340126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Up-Down Arrow 19"/>
          <p:cNvSpPr/>
          <p:nvPr/>
        </p:nvSpPr>
        <p:spPr>
          <a:xfrm>
            <a:off x="5029658" y="2279067"/>
            <a:ext cx="254000" cy="1676423"/>
          </a:xfrm>
          <a:prstGeom prst="upDownArrow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20"/>
          <p:cNvSpPr txBox="1"/>
          <p:nvPr/>
        </p:nvSpPr>
        <p:spPr>
          <a:xfrm>
            <a:off x="5318173" y="2806929"/>
            <a:ext cx="1277786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VME64x 2eSST</a:t>
            </a:r>
          </a:p>
          <a:p>
            <a:pPr algn="ctr"/>
            <a:r>
              <a:rPr lang="en-US" sz="1400" b="1" dirty="0"/>
              <a:t>160 MB/s</a:t>
            </a:r>
          </a:p>
        </p:txBody>
      </p:sp>
      <p:cxnSp>
        <p:nvCxnSpPr>
          <p:cNvPr id="19" name="Straight Arrow Connector 21"/>
          <p:cNvCxnSpPr/>
          <p:nvPr/>
        </p:nvCxnSpPr>
        <p:spPr>
          <a:xfrm>
            <a:off x="5283658" y="2346800"/>
            <a:ext cx="620897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25"/>
          <p:cNvSpPr txBox="1"/>
          <p:nvPr/>
        </p:nvSpPr>
        <p:spPr>
          <a:xfrm>
            <a:off x="1743445" y="363495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21" name="Left-Right Arrow 26"/>
          <p:cNvSpPr/>
          <p:nvPr/>
        </p:nvSpPr>
        <p:spPr>
          <a:xfrm>
            <a:off x="3147314" y="3703295"/>
            <a:ext cx="601134" cy="142755"/>
          </a:xfrm>
          <a:prstGeom prst="left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7"/>
          <p:cNvSpPr txBox="1"/>
          <p:nvPr/>
        </p:nvSpPr>
        <p:spPr>
          <a:xfrm>
            <a:off x="4526295" y="2919615"/>
            <a:ext cx="27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</a:p>
        </p:txBody>
      </p:sp>
      <p:sp>
        <p:nvSpPr>
          <p:cNvPr id="23" name="TextBox 28"/>
          <p:cNvSpPr txBox="1"/>
          <p:nvPr/>
        </p:nvSpPr>
        <p:spPr>
          <a:xfrm>
            <a:off x="4517831" y="3861152"/>
            <a:ext cx="3666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</a:t>
            </a:r>
          </a:p>
        </p:txBody>
      </p:sp>
      <p:sp>
        <p:nvSpPr>
          <p:cNvPr id="24" name="TextBox 29"/>
          <p:cNvSpPr txBox="1"/>
          <p:nvPr/>
        </p:nvSpPr>
        <p:spPr>
          <a:xfrm>
            <a:off x="2777525" y="3911954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32 bit parallel bus</a:t>
            </a:r>
          </a:p>
        </p:txBody>
      </p:sp>
      <p:sp>
        <p:nvSpPr>
          <p:cNvPr id="25" name="TextBox 41"/>
          <p:cNvSpPr txBox="1"/>
          <p:nvPr/>
        </p:nvSpPr>
        <p:spPr>
          <a:xfrm>
            <a:off x="3895124" y="807089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clock</a:t>
            </a:r>
          </a:p>
        </p:txBody>
      </p:sp>
      <p:cxnSp>
        <p:nvCxnSpPr>
          <p:cNvPr id="26" name="Straight Arrow Connector 57"/>
          <p:cNvCxnSpPr>
            <a:stCxn id="8" idx="3"/>
          </p:cNvCxnSpPr>
          <p:nvPr/>
        </p:nvCxnSpPr>
        <p:spPr>
          <a:xfrm>
            <a:off x="4587932" y="1809165"/>
            <a:ext cx="3085443" cy="2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Rounded Rectangle 59"/>
          <p:cNvSpPr/>
          <p:nvPr/>
        </p:nvSpPr>
        <p:spPr>
          <a:xfrm>
            <a:off x="7673375" y="1652553"/>
            <a:ext cx="789895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CTTM</a:t>
            </a:r>
          </a:p>
        </p:txBody>
      </p:sp>
      <p:cxnSp>
        <p:nvCxnSpPr>
          <p:cNvPr id="28" name="Straight Arrow Connector 61"/>
          <p:cNvCxnSpPr>
            <a:stCxn id="27" idx="3"/>
          </p:cNvCxnSpPr>
          <p:nvPr/>
        </p:nvCxnSpPr>
        <p:spPr>
          <a:xfrm>
            <a:off x="8463270" y="1834587"/>
            <a:ext cx="556305" cy="0"/>
          </a:xfrm>
          <a:prstGeom prst="straightConnector1">
            <a:avLst/>
          </a:prstGeom>
          <a:ln w="952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63"/>
          <p:cNvSpPr txBox="1"/>
          <p:nvPr/>
        </p:nvSpPr>
        <p:spPr>
          <a:xfrm>
            <a:off x="8968775" y="1627131"/>
            <a:ext cx="11336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L0 input to CTP</a:t>
            </a:r>
          </a:p>
        </p:txBody>
      </p:sp>
      <p:cxnSp>
        <p:nvCxnSpPr>
          <p:cNvPr id="30" name="Straight Arrow Connector 72"/>
          <p:cNvCxnSpPr/>
          <p:nvPr/>
        </p:nvCxnSpPr>
        <p:spPr>
          <a:xfrm flipH="1">
            <a:off x="6814878" y="1043163"/>
            <a:ext cx="1194727" cy="1887"/>
          </a:xfrm>
          <a:prstGeom prst="straightConnector1">
            <a:avLst/>
          </a:prstGeom>
          <a:ln w="3175" cmpd="sng"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75"/>
          <p:cNvSpPr txBox="1"/>
          <p:nvPr/>
        </p:nvSpPr>
        <p:spPr>
          <a:xfrm>
            <a:off x="8017915" y="904663"/>
            <a:ext cx="2159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high quality (low jitter) LHC CLK</a:t>
            </a:r>
          </a:p>
        </p:txBody>
      </p:sp>
      <p:grpSp>
        <p:nvGrpSpPr>
          <p:cNvPr id="32" name="Gruppo 31"/>
          <p:cNvGrpSpPr/>
          <p:nvPr/>
        </p:nvGrpSpPr>
        <p:grpSpPr>
          <a:xfrm>
            <a:off x="7836388" y="2446110"/>
            <a:ext cx="301660" cy="369332"/>
            <a:chOff x="5370853" y="2292277"/>
            <a:chExt cx="301660" cy="369332"/>
          </a:xfrm>
        </p:grpSpPr>
        <p:sp>
          <p:nvSpPr>
            <p:cNvPr id="33" name="TextBox 76"/>
            <p:cNvSpPr txBox="1"/>
            <p:nvPr/>
          </p:nvSpPr>
          <p:spPr>
            <a:xfrm>
              <a:off x="5370853" y="2292277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34" name="Oval 77"/>
            <p:cNvSpPr/>
            <p:nvPr/>
          </p:nvSpPr>
          <p:spPr>
            <a:xfrm>
              <a:off x="5370853" y="2380265"/>
              <a:ext cx="301660" cy="23346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3178538" y="4138160"/>
            <a:ext cx="301660" cy="369332"/>
            <a:chOff x="1694203" y="3194258"/>
            <a:chExt cx="301660" cy="369332"/>
          </a:xfrm>
        </p:grpSpPr>
        <p:sp>
          <p:nvSpPr>
            <p:cNvPr id="36" name="TextBox 78"/>
            <p:cNvSpPr txBox="1"/>
            <p:nvPr/>
          </p:nvSpPr>
          <p:spPr>
            <a:xfrm>
              <a:off x="1694203" y="3194258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7" name="Oval 79"/>
            <p:cNvSpPr/>
            <p:nvPr/>
          </p:nvSpPr>
          <p:spPr>
            <a:xfrm>
              <a:off x="1694203" y="3282246"/>
              <a:ext cx="301660" cy="23346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0000"/>
                </a:solidFill>
              </a:endParaRPr>
            </a:p>
          </p:txBody>
        </p:sp>
      </p:grpSp>
      <p:grpSp>
        <p:nvGrpSpPr>
          <p:cNvPr id="38" name="Gruppo 37"/>
          <p:cNvGrpSpPr/>
          <p:nvPr/>
        </p:nvGrpSpPr>
        <p:grpSpPr>
          <a:xfrm>
            <a:off x="5828993" y="3295400"/>
            <a:ext cx="301660" cy="369332"/>
            <a:chOff x="3763802" y="3126529"/>
            <a:chExt cx="301660" cy="369332"/>
          </a:xfrm>
        </p:grpSpPr>
        <p:sp>
          <p:nvSpPr>
            <p:cNvPr id="39" name="TextBox 80"/>
            <p:cNvSpPr txBox="1"/>
            <p:nvPr/>
          </p:nvSpPr>
          <p:spPr>
            <a:xfrm>
              <a:off x="3763802" y="3126529"/>
              <a:ext cx="3016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2</a:t>
              </a:r>
            </a:p>
          </p:txBody>
        </p:sp>
        <p:sp>
          <p:nvSpPr>
            <p:cNvPr id="40" name="Oval 81"/>
            <p:cNvSpPr/>
            <p:nvPr/>
          </p:nvSpPr>
          <p:spPr>
            <a:xfrm>
              <a:off x="3763802" y="3214517"/>
              <a:ext cx="301660" cy="233463"/>
            </a:xfrm>
            <a:prstGeom prst="ellipse">
              <a:avLst/>
            </a:prstGeom>
            <a:noFill/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1" name="Rounded Rectangle 8"/>
          <p:cNvSpPr/>
          <p:nvPr/>
        </p:nvSpPr>
        <p:spPr>
          <a:xfrm>
            <a:off x="5904555" y="877823"/>
            <a:ext cx="910112" cy="364067"/>
          </a:xfrm>
          <a:prstGeom prst="round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CPDM</a:t>
            </a:r>
          </a:p>
        </p:txBody>
      </p:sp>
      <p:sp>
        <p:nvSpPr>
          <p:cNvPr id="42" name="TextBox 25"/>
          <p:cNvSpPr txBox="1"/>
          <p:nvPr/>
        </p:nvSpPr>
        <p:spPr>
          <a:xfrm>
            <a:off x="1743445" y="2713875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43" name="Left-Right Arrow 26"/>
          <p:cNvSpPr/>
          <p:nvPr/>
        </p:nvSpPr>
        <p:spPr>
          <a:xfrm>
            <a:off x="3147314" y="2790453"/>
            <a:ext cx="601134" cy="142755"/>
          </a:xfrm>
          <a:prstGeom prst="left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25"/>
          <p:cNvSpPr txBox="1"/>
          <p:nvPr/>
        </p:nvSpPr>
        <p:spPr>
          <a:xfrm>
            <a:off x="1743445" y="2186807"/>
            <a:ext cx="340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30</a:t>
            </a:r>
          </a:p>
        </p:txBody>
      </p:sp>
      <p:sp>
        <p:nvSpPr>
          <p:cNvPr id="45" name="Left-Right Arrow 26"/>
          <p:cNvSpPr/>
          <p:nvPr/>
        </p:nvSpPr>
        <p:spPr>
          <a:xfrm>
            <a:off x="3147314" y="2263385"/>
            <a:ext cx="601134" cy="142755"/>
          </a:xfrm>
          <a:prstGeom prst="leftRightArrow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Connettore 1 45"/>
          <p:cNvCxnSpPr/>
          <p:nvPr/>
        </p:nvCxnSpPr>
        <p:spPr>
          <a:xfrm flipH="1" flipV="1">
            <a:off x="4587932" y="1053513"/>
            <a:ext cx="1369133" cy="1133294"/>
          </a:xfrm>
          <a:prstGeom prst="line">
            <a:avLst/>
          </a:prstGeom>
          <a:ln w="38100">
            <a:solidFill>
              <a:srgbClr val="FF9900"/>
            </a:solidFill>
            <a:headEnd type="non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1 46"/>
          <p:cNvCxnSpPr/>
          <p:nvPr/>
        </p:nvCxnSpPr>
        <p:spPr>
          <a:xfrm flipH="1">
            <a:off x="3928762" y="1051401"/>
            <a:ext cx="659170" cy="0"/>
          </a:xfrm>
          <a:prstGeom prst="line">
            <a:avLst/>
          </a:prstGeom>
          <a:ln w="38100">
            <a:solidFill>
              <a:srgbClr val="FF99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65"/>
          <p:cNvCxnSpPr/>
          <p:nvPr/>
        </p:nvCxnSpPr>
        <p:spPr>
          <a:xfrm>
            <a:off x="6814666" y="2463806"/>
            <a:ext cx="2204909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67"/>
          <p:cNvCxnSpPr/>
          <p:nvPr/>
        </p:nvCxnSpPr>
        <p:spPr>
          <a:xfrm flipH="1">
            <a:off x="6827154" y="2231219"/>
            <a:ext cx="2154108" cy="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85"/>
          <p:cNvSpPr txBox="1"/>
          <p:nvPr/>
        </p:nvSpPr>
        <p:spPr>
          <a:xfrm>
            <a:off x="9206610" y="2232427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CRU</a:t>
            </a:r>
          </a:p>
        </p:txBody>
      </p:sp>
      <p:sp>
        <p:nvSpPr>
          <p:cNvPr id="51" name="TextBox 85"/>
          <p:cNvSpPr txBox="1"/>
          <p:nvPr/>
        </p:nvSpPr>
        <p:spPr>
          <a:xfrm>
            <a:off x="7474646" y="1994925"/>
            <a:ext cx="1106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trigger &amp; clock</a:t>
            </a:r>
          </a:p>
        </p:txBody>
      </p:sp>
      <p:sp>
        <p:nvSpPr>
          <p:cNvPr id="52" name="TextBox 85"/>
          <p:cNvSpPr txBox="1"/>
          <p:nvPr/>
        </p:nvSpPr>
        <p:spPr>
          <a:xfrm>
            <a:off x="7779446" y="2226018"/>
            <a:ext cx="468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data</a:t>
            </a:r>
          </a:p>
        </p:txBody>
      </p:sp>
      <p:sp>
        <p:nvSpPr>
          <p:cNvPr id="53" name="Per 52"/>
          <p:cNvSpPr/>
          <p:nvPr/>
        </p:nvSpPr>
        <p:spPr>
          <a:xfrm>
            <a:off x="6039185" y="590726"/>
            <a:ext cx="698291" cy="934802"/>
          </a:xfrm>
          <a:prstGeom prst="mathMultiply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54" name="Gruppo 53"/>
          <p:cNvGrpSpPr/>
          <p:nvPr/>
        </p:nvGrpSpPr>
        <p:grpSpPr>
          <a:xfrm>
            <a:off x="2028132" y="3411439"/>
            <a:ext cx="1057914" cy="530741"/>
            <a:chOff x="5981136" y="4081164"/>
            <a:chExt cx="1057914" cy="530741"/>
          </a:xfrm>
        </p:grpSpPr>
        <p:sp>
          <p:nvSpPr>
            <p:cNvPr id="55" name="Rounded Rectangle 24"/>
            <p:cNvSpPr/>
            <p:nvPr/>
          </p:nvSpPr>
          <p:spPr>
            <a:xfrm>
              <a:off x="6129162" y="4247838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6" name="Rounded Rectangle 24"/>
            <p:cNvSpPr/>
            <p:nvPr/>
          </p:nvSpPr>
          <p:spPr>
            <a:xfrm>
              <a:off x="6054807" y="416829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57" name="Rounded Rectangle 24"/>
            <p:cNvSpPr/>
            <p:nvPr/>
          </p:nvSpPr>
          <p:spPr>
            <a:xfrm>
              <a:off x="5981136" y="408116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HPTDC</a:t>
              </a:r>
            </a:p>
          </p:txBody>
        </p:sp>
      </p:grpSp>
      <p:grpSp>
        <p:nvGrpSpPr>
          <p:cNvPr id="58" name="Gruppo 57"/>
          <p:cNvGrpSpPr/>
          <p:nvPr/>
        </p:nvGrpSpPr>
        <p:grpSpPr>
          <a:xfrm>
            <a:off x="1991086" y="1901370"/>
            <a:ext cx="1057914" cy="530741"/>
            <a:chOff x="5981136" y="4081164"/>
            <a:chExt cx="1057914" cy="530741"/>
          </a:xfrm>
        </p:grpSpPr>
        <p:sp>
          <p:nvSpPr>
            <p:cNvPr id="59" name="Rounded Rectangle 24"/>
            <p:cNvSpPr/>
            <p:nvPr/>
          </p:nvSpPr>
          <p:spPr>
            <a:xfrm>
              <a:off x="6129162" y="4247838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0" name="Rounded Rectangle 24"/>
            <p:cNvSpPr/>
            <p:nvPr/>
          </p:nvSpPr>
          <p:spPr>
            <a:xfrm>
              <a:off x="6054807" y="416829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1" name="Rounded Rectangle 24"/>
            <p:cNvSpPr/>
            <p:nvPr/>
          </p:nvSpPr>
          <p:spPr>
            <a:xfrm>
              <a:off x="5981136" y="408116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HPTDC</a:t>
              </a:r>
            </a:p>
          </p:txBody>
        </p:sp>
      </p:grpSp>
      <p:grpSp>
        <p:nvGrpSpPr>
          <p:cNvPr id="62" name="Gruppo 61"/>
          <p:cNvGrpSpPr/>
          <p:nvPr/>
        </p:nvGrpSpPr>
        <p:grpSpPr>
          <a:xfrm>
            <a:off x="2011550" y="2507821"/>
            <a:ext cx="1057914" cy="530741"/>
            <a:chOff x="5981136" y="4081164"/>
            <a:chExt cx="1057914" cy="530741"/>
          </a:xfrm>
        </p:grpSpPr>
        <p:sp>
          <p:nvSpPr>
            <p:cNvPr id="63" name="Rounded Rectangle 24"/>
            <p:cNvSpPr/>
            <p:nvPr/>
          </p:nvSpPr>
          <p:spPr>
            <a:xfrm>
              <a:off x="6129162" y="4247838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4" name="Rounded Rectangle 24"/>
            <p:cNvSpPr/>
            <p:nvPr/>
          </p:nvSpPr>
          <p:spPr>
            <a:xfrm>
              <a:off x="6054807" y="416829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65" name="Rounded Rectangle 24"/>
            <p:cNvSpPr/>
            <p:nvPr/>
          </p:nvSpPr>
          <p:spPr>
            <a:xfrm>
              <a:off x="5981136" y="4081164"/>
              <a:ext cx="909888" cy="364067"/>
            </a:xfrm>
            <a:prstGeom prst="roundRect">
              <a:avLst/>
            </a:prstGeom>
            <a:solidFill>
              <a:srgbClr val="FF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HPTDC</a:t>
              </a:r>
            </a:p>
          </p:txBody>
        </p:sp>
      </p:grpSp>
      <p:pic>
        <p:nvPicPr>
          <p:cNvPr id="66" name="Immagine 65"/>
          <p:cNvPicPr>
            <a:picLocks noChangeAspect="1"/>
          </p:cNvPicPr>
          <p:nvPr/>
        </p:nvPicPr>
        <p:blipFill rotWithShape="1">
          <a:blip r:embed="rId2"/>
          <a:srcRect l="1610" t="3849"/>
          <a:stretch/>
        </p:blipFill>
        <p:spPr>
          <a:xfrm>
            <a:off x="6365044" y="3875995"/>
            <a:ext cx="4861694" cy="2429990"/>
          </a:xfrm>
          <a:prstGeom prst="rect">
            <a:avLst/>
          </a:prstGeom>
        </p:spPr>
      </p:pic>
      <p:sp>
        <p:nvSpPr>
          <p:cNvPr id="67" name="CasellaDiTesto 66"/>
          <p:cNvSpPr txBox="1"/>
          <p:nvPr/>
        </p:nvSpPr>
        <p:spPr>
          <a:xfrm>
            <a:off x="1588875" y="4529906"/>
            <a:ext cx="42401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Advantages of </a:t>
            </a:r>
            <a:r>
              <a:rPr lang="en-US" sz="1600" b="1" dirty="0">
                <a:solidFill>
                  <a:srgbClr val="0000FF"/>
                </a:solidFill>
              </a:rPr>
              <a:t>DRM2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/>
              <a:t>over </a:t>
            </a:r>
            <a:r>
              <a:rPr lang="en-US" sz="1600" b="1" dirty="0">
                <a:solidFill>
                  <a:srgbClr val="FF0000"/>
                </a:solidFill>
              </a:rPr>
              <a:t>DRM1</a:t>
            </a:r>
            <a:r>
              <a:rPr lang="en-US" sz="16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replaces both CPDM and DRM1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improved DAQ + trigger interfaces with GBTx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faster VME readout with VME64x 2eSST (160 MB/s)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modern FPGA (Igloo2) with SERDES</a:t>
            </a:r>
            <a:endParaRPr lang="it-IT" sz="1600" dirty="0"/>
          </a:p>
        </p:txBody>
      </p:sp>
      <p:sp>
        <p:nvSpPr>
          <p:cNvPr id="68" name="Rettangolo 67"/>
          <p:cNvSpPr/>
          <p:nvPr/>
        </p:nvSpPr>
        <p:spPr>
          <a:xfrm>
            <a:off x="7346054" y="3458742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DRM1</a:t>
            </a:r>
            <a:endParaRPr lang="it-IT" dirty="0"/>
          </a:p>
        </p:txBody>
      </p:sp>
      <p:sp>
        <p:nvSpPr>
          <p:cNvPr id="69" name="Rettangolo 68"/>
          <p:cNvSpPr/>
          <p:nvPr/>
        </p:nvSpPr>
        <p:spPr>
          <a:xfrm>
            <a:off x="9969801" y="3508461"/>
            <a:ext cx="7793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DRM2</a:t>
            </a:r>
            <a:endParaRPr lang="it-IT" dirty="0"/>
          </a:p>
        </p:txBody>
      </p:sp>
      <p:sp>
        <p:nvSpPr>
          <p:cNvPr id="70" name="Title 1"/>
          <p:cNvSpPr txBox="1">
            <a:spLocks/>
          </p:cNvSpPr>
          <p:nvPr/>
        </p:nvSpPr>
        <p:spPr>
          <a:xfrm>
            <a:off x="2669058" y="200000"/>
            <a:ext cx="7669159" cy="544881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sz="2800" b="1" dirty="0">
                <a:solidFill>
                  <a:srgbClr val="3333FF"/>
                </a:solidFill>
              </a:rPr>
              <a:t>TOF upgrade: the DRM2 card</a:t>
            </a:r>
          </a:p>
        </p:txBody>
      </p:sp>
    </p:spTree>
    <p:extLst>
      <p:ext uri="{BB962C8B-B14F-4D97-AF65-F5344CB8AC3E}">
        <p14:creationId xmlns:p14="http://schemas.microsoft.com/office/powerpoint/2010/main" val="8316183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dirty="0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4550</TotalTime>
  <Words>3003</Words>
  <Application>Microsoft Office PowerPoint</Application>
  <PresentationFormat>Widescreen</PresentationFormat>
  <Paragraphs>859</Paragraphs>
  <Slides>66</Slides>
  <Notes>2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66</vt:i4>
      </vt:variant>
    </vt:vector>
  </HeadingPairs>
  <TitlesOfParts>
    <vt:vector size="74" baseType="lpstr">
      <vt:lpstr>Arial</vt:lpstr>
      <vt:lpstr>Calibra</vt:lpstr>
      <vt:lpstr>Calibri</vt:lpstr>
      <vt:lpstr>Calibri Light</vt:lpstr>
      <vt:lpstr>Symbol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falchieri</dc:creator>
  <cp:lastModifiedBy>baldanza</cp:lastModifiedBy>
  <cp:revision>499</cp:revision>
  <cp:lastPrinted>2018-06-18T10:09:19Z</cp:lastPrinted>
  <dcterms:created xsi:type="dcterms:W3CDTF">2018-05-19T14:05:16Z</dcterms:created>
  <dcterms:modified xsi:type="dcterms:W3CDTF">2018-06-20T12:32:32Z</dcterms:modified>
</cp:coreProperties>
</file>