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2.xml" ContentType="application/vnd.openxmlformats-officedocument.drawingml.chart+xml"/>
  <Override PartName="/ppt/notesSlides/notesSlide60.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5.xml" ContentType="application/vnd.openxmlformats-officedocument.drawingml.chart+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charts/chart6.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34"/>
  </p:notesMasterIdLst>
  <p:sldIdLst>
    <p:sldId id="256" r:id="rId2"/>
    <p:sldId id="257" r:id="rId3"/>
    <p:sldId id="258" r:id="rId4"/>
    <p:sldId id="261" r:id="rId5"/>
    <p:sldId id="260" r:id="rId6"/>
    <p:sldId id="262" r:id="rId7"/>
    <p:sldId id="264" r:id="rId8"/>
    <p:sldId id="266" r:id="rId9"/>
    <p:sldId id="267" r:id="rId10"/>
    <p:sldId id="396" r:id="rId11"/>
    <p:sldId id="397" r:id="rId12"/>
    <p:sldId id="271" r:id="rId13"/>
    <p:sldId id="272" r:id="rId14"/>
    <p:sldId id="273" r:id="rId15"/>
    <p:sldId id="274" r:id="rId16"/>
    <p:sldId id="275" r:id="rId17"/>
    <p:sldId id="268" r:id="rId18"/>
    <p:sldId id="282" r:id="rId19"/>
    <p:sldId id="280" r:id="rId20"/>
    <p:sldId id="298" r:id="rId21"/>
    <p:sldId id="300" r:id="rId22"/>
    <p:sldId id="313" r:id="rId23"/>
    <p:sldId id="307" r:id="rId24"/>
    <p:sldId id="302" r:id="rId25"/>
    <p:sldId id="306" r:id="rId26"/>
    <p:sldId id="301" r:id="rId27"/>
    <p:sldId id="303" r:id="rId28"/>
    <p:sldId id="299" r:id="rId29"/>
    <p:sldId id="293" r:id="rId30"/>
    <p:sldId id="279" r:id="rId31"/>
    <p:sldId id="314" r:id="rId32"/>
    <p:sldId id="367" r:id="rId33"/>
    <p:sldId id="283" r:id="rId34"/>
    <p:sldId id="284" r:id="rId35"/>
    <p:sldId id="286" r:id="rId36"/>
    <p:sldId id="287" r:id="rId37"/>
    <p:sldId id="288" r:id="rId38"/>
    <p:sldId id="296" r:id="rId39"/>
    <p:sldId id="289" r:id="rId40"/>
    <p:sldId id="290" r:id="rId41"/>
    <p:sldId id="291" r:id="rId42"/>
    <p:sldId id="292" r:id="rId43"/>
    <p:sldId id="378" r:id="rId44"/>
    <p:sldId id="294" r:id="rId45"/>
    <p:sldId id="295" r:id="rId46"/>
    <p:sldId id="312" r:id="rId47"/>
    <p:sldId id="281" r:id="rId48"/>
    <p:sldId id="304" r:id="rId49"/>
    <p:sldId id="305" r:id="rId50"/>
    <p:sldId id="308" r:id="rId51"/>
    <p:sldId id="310" r:id="rId52"/>
    <p:sldId id="309" r:id="rId53"/>
    <p:sldId id="369" r:id="rId54"/>
    <p:sldId id="317" r:id="rId55"/>
    <p:sldId id="315" r:id="rId56"/>
    <p:sldId id="318" r:id="rId57"/>
    <p:sldId id="319" r:id="rId58"/>
    <p:sldId id="321" r:id="rId59"/>
    <p:sldId id="326" r:id="rId60"/>
    <p:sldId id="323" r:id="rId61"/>
    <p:sldId id="322" r:id="rId62"/>
    <p:sldId id="325" r:id="rId63"/>
    <p:sldId id="327" r:id="rId64"/>
    <p:sldId id="324" r:id="rId65"/>
    <p:sldId id="370" r:id="rId66"/>
    <p:sldId id="330" r:id="rId67"/>
    <p:sldId id="328" r:id="rId68"/>
    <p:sldId id="331" r:id="rId69"/>
    <p:sldId id="332" r:id="rId70"/>
    <p:sldId id="333" r:id="rId71"/>
    <p:sldId id="334" r:id="rId72"/>
    <p:sldId id="335" r:id="rId73"/>
    <p:sldId id="336" r:id="rId74"/>
    <p:sldId id="337" r:id="rId75"/>
    <p:sldId id="371" r:id="rId76"/>
    <p:sldId id="351" r:id="rId77"/>
    <p:sldId id="352" r:id="rId78"/>
    <p:sldId id="353" r:id="rId79"/>
    <p:sldId id="354" r:id="rId80"/>
    <p:sldId id="355" r:id="rId81"/>
    <p:sldId id="356" r:id="rId82"/>
    <p:sldId id="357" r:id="rId83"/>
    <p:sldId id="358" r:id="rId84"/>
    <p:sldId id="359" r:id="rId85"/>
    <p:sldId id="360" r:id="rId86"/>
    <p:sldId id="361" r:id="rId87"/>
    <p:sldId id="372" r:id="rId88"/>
    <p:sldId id="382" r:id="rId89"/>
    <p:sldId id="383" r:id="rId90"/>
    <p:sldId id="384" r:id="rId91"/>
    <p:sldId id="385" r:id="rId92"/>
    <p:sldId id="386" r:id="rId93"/>
    <p:sldId id="387" r:id="rId94"/>
    <p:sldId id="388" r:id="rId95"/>
    <p:sldId id="389" r:id="rId96"/>
    <p:sldId id="381" r:id="rId97"/>
    <p:sldId id="379" r:id="rId98"/>
    <p:sldId id="380" r:id="rId99"/>
    <p:sldId id="347" r:id="rId100"/>
    <p:sldId id="374" r:id="rId101"/>
    <p:sldId id="375" r:id="rId102"/>
    <p:sldId id="376" r:id="rId103"/>
    <p:sldId id="377" r:id="rId104"/>
    <p:sldId id="338" r:id="rId105"/>
    <p:sldId id="390" r:id="rId106"/>
    <p:sldId id="391" r:id="rId107"/>
    <p:sldId id="392" r:id="rId108"/>
    <p:sldId id="342" r:id="rId109"/>
    <p:sldId id="343" r:id="rId110"/>
    <p:sldId id="344" r:id="rId111"/>
    <p:sldId id="373" r:id="rId112"/>
    <p:sldId id="393" r:id="rId113"/>
    <p:sldId id="394" r:id="rId114"/>
    <p:sldId id="395" r:id="rId115"/>
    <p:sldId id="408" r:id="rId116"/>
    <p:sldId id="409" r:id="rId117"/>
    <p:sldId id="410" r:id="rId118"/>
    <p:sldId id="411" r:id="rId119"/>
    <p:sldId id="362" r:id="rId120"/>
    <p:sldId id="363" r:id="rId121"/>
    <p:sldId id="365" r:id="rId122"/>
    <p:sldId id="399" r:id="rId123"/>
    <p:sldId id="398" r:id="rId124"/>
    <p:sldId id="400" r:id="rId125"/>
    <p:sldId id="401" r:id="rId126"/>
    <p:sldId id="402" r:id="rId127"/>
    <p:sldId id="403" r:id="rId128"/>
    <p:sldId id="404" r:id="rId129"/>
    <p:sldId id="405" r:id="rId130"/>
    <p:sldId id="406" r:id="rId131"/>
    <p:sldId id="407" r:id="rId132"/>
    <p:sldId id="259" r:id="rId133"/>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o Rodrigues Simoes Moreira" initials="PRSM" lastIdx="2" clrIdx="0">
    <p:extLst>
      <p:ext uri="{19B8F6BF-5375-455C-9EA6-DF929625EA0E}">
        <p15:presenceInfo xmlns:p15="http://schemas.microsoft.com/office/powerpoint/2012/main" userId="S-1-5-21-1526224874-1540688658-1361462980-518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04D6EC"/>
    <a:srgbClr val="FFFFFF"/>
    <a:srgbClr val="95B3D7"/>
    <a:srgbClr val="C8C8C8"/>
    <a:srgbClr val="ADB9CA"/>
    <a:srgbClr val="FF7C8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90" autoAdjust="0"/>
    <p:restoredTop sz="94434" autoAdjust="0"/>
  </p:normalViewPr>
  <p:slideViewPr>
    <p:cSldViewPr snapToGrid="0">
      <p:cViewPr varScale="1">
        <p:scale>
          <a:sx n="69" d="100"/>
          <a:sy n="69" d="100"/>
        </p:scale>
        <p:origin x="906" y="66"/>
      </p:cViewPr>
      <p:guideLst/>
    </p:cSldViewPr>
  </p:slideViewPr>
  <p:outlineViewPr>
    <p:cViewPr>
      <p:scale>
        <a:sx n="33" d="100"/>
        <a:sy n="33" d="100"/>
      </p:scale>
      <p:origin x="0" y="-90324"/>
    </p:cViewPr>
  </p:outlineViewPr>
  <p:notesTextViewPr>
    <p:cViewPr>
      <p:scale>
        <a:sx n="1" d="1"/>
        <a:sy n="1" d="1"/>
      </p:scale>
      <p:origin x="0" y="0"/>
    </p:cViewPr>
  </p:notesTextViewPr>
  <p:sorterViewPr>
    <p:cViewPr>
      <p:scale>
        <a:sx n="100" d="100"/>
        <a:sy n="100" d="100"/>
      </p:scale>
      <p:origin x="0" y="-12582"/>
    </p:cViewPr>
  </p:sorterViewPr>
  <p:notesViewPr>
    <p:cSldViewPr snapToGrid="0">
      <p:cViewPr varScale="1">
        <p:scale>
          <a:sx n="79" d="100"/>
          <a:sy n="79" d="100"/>
        </p:scale>
        <p:origin x="3054"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notesMaster" Target="notesMasters/notesMaster1.xml"/><Relationship Id="rId13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C:\YDX\work\lpGBT\phaseAligner\phaseAlignerIntegration\2NAND\Interactive.106_channlDelayScan.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YDX\work\lpGBT\phaseAligner\phaseAlignerIntegration\2NAND\0.64G\Sep.14.2016_05_0.64_C0.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YDX\work\lpGBT\phaseAligner\phaseAlignerIntegration\2NAND\0.64G\Sep.14.2016_05_0.64_C0.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YDX\work\lpGBT\phaseAligner\phaseAlignerIntegration\2NAND\0.64G\Sep.14.2016_05_0.64_C0.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ern.ch\dfs\Services\cdsusers\dporret\Ansoft\tdr%20measurements\Common\Common%20gnd%20board%20TDR%20rx%20path.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smtClean="0"/>
              <a:t>INVD1</a:t>
            </a:r>
            <a:r>
              <a:rPr lang="en-GB" baseline="0" dirty="0" smtClean="0"/>
              <a:t> ring oscillator frequency (n</a:t>
            </a:r>
            <a:r>
              <a:rPr lang="en-GB" dirty="0" smtClean="0"/>
              <a:t>ormalized to</a:t>
            </a:r>
            <a:r>
              <a:rPr lang="en-GB" baseline="0" dirty="0" smtClean="0"/>
              <a:t> the pre-rad value)</a:t>
            </a:r>
            <a:endParaRPr lang="en-GB" dirty="0"/>
          </a:p>
        </c:rich>
      </c:tx>
      <c:layout/>
      <c:overlay val="0"/>
      <c:spPr>
        <a:noFill/>
        <a:ln>
          <a:noFill/>
        </a:ln>
        <a:effectLst/>
      </c:spPr>
    </c:title>
    <c:autoTitleDeleted val="0"/>
    <c:plotArea>
      <c:layout/>
      <c:scatterChart>
        <c:scatterStyle val="lineMarker"/>
        <c:varyColors val="0"/>
        <c:ser>
          <c:idx val="0"/>
          <c:order val="0"/>
          <c:tx>
            <c:v>9T_NVT</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Sheet3!$J$11:$J$53</c:f>
              <c:numCache>
                <c:formatCode>General</c:formatCode>
                <c:ptCount val="43"/>
                <c:pt idx="0">
                  <c:v>0</c:v>
                </c:pt>
                <c:pt idx="1">
                  <c:v>10.061739049999998</c:v>
                </c:pt>
                <c:pt idx="2">
                  <c:v>20.122313416666664</c:v>
                </c:pt>
                <c:pt idx="3">
                  <c:v>30.186856150000001</c:v>
                </c:pt>
                <c:pt idx="4">
                  <c:v>40.248885749999999</c:v>
                </c:pt>
                <c:pt idx="5">
                  <c:v>50.310336733333337</c:v>
                </c:pt>
                <c:pt idx="6">
                  <c:v>60.371961549999995</c:v>
                </c:pt>
                <c:pt idx="7">
                  <c:v>70.43348206666667</c:v>
                </c:pt>
                <c:pt idx="8">
                  <c:v>80.494739349999989</c:v>
                </c:pt>
                <c:pt idx="9">
                  <c:v>90.55578058333333</c:v>
                </c:pt>
                <c:pt idx="10">
                  <c:v>100.61677959999999</c:v>
                </c:pt>
                <c:pt idx="11">
                  <c:v>110.67796735</c:v>
                </c:pt>
                <c:pt idx="12">
                  <c:v>120.73954249999998</c:v>
                </c:pt>
                <c:pt idx="13">
                  <c:v>130.80074514999998</c:v>
                </c:pt>
                <c:pt idx="14">
                  <c:v>140.86546419999999</c:v>
                </c:pt>
                <c:pt idx="15">
                  <c:v>150.92685061666666</c:v>
                </c:pt>
                <c:pt idx="16">
                  <c:v>160.98970220000001</c:v>
                </c:pt>
                <c:pt idx="17">
                  <c:v>171.05119043333332</c:v>
                </c:pt>
                <c:pt idx="18">
                  <c:v>181.11304868333335</c:v>
                </c:pt>
                <c:pt idx="19">
                  <c:v>191.17341196666663</c:v>
                </c:pt>
                <c:pt idx="20">
                  <c:v>201.23399874999998</c:v>
                </c:pt>
                <c:pt idx="21">
                  <c:v>211.29581726666666</c:v>
                </c:pt>
                <c:pt idx="22">
                  <c:v>221.35757618333332</c:v>
                </c:pt>
                <c:pt idx="23">
                  <c:v>231.41861741666665</c:v>
                </c:pt>
                <c:pt idx="24">
                  <c:v>241.48090776666666</c:v>
                </c:pt>
                <c:pt idx="25">
                  <c:v>251.54187698333334</c:v>
                </c:pt>
                <c:pt idx="26">
                  <c:v>261.60712498333334</c:v>
                </c:pt>
                <c:pt idx="27">
                  <c:v>271.66851388333333</c:v>
                </c:pt>
                <c:pt idx="28">
                  <c:v>281.73000459999997</c:v>
                </c:pt>
                <c:pt idx="29">
                  <c:v>291.79073541666662</c:v>
                </c:pt>
                <c:pt idx="30">
                  <c:v>301.85166241666667</c:v>
                </c:pt>
                <c:pt idx="31">
                  <c:v>311.9127135833333</c:v>
                </c:pt>
                <c:pt idx="32">
                  <c:v>321.97485989999996</c:v>
                </c:pt>
                <c:pt idx="33">
                  <c:v>332.03553359999995</c:v>
                </c:pt>
                <c:pt idx="34">
                  <c:v>342.09760045000002</c:v>
                </c:pt>
                <c:pt idx="35">
                  <c:v>352.15819964999997</c:v>
                </c:pt>
                <c:pt idx="36">
                  <c:v>360</c:v>
                </c:pt>
                <c:pt idx="37">
                  <c:v>400</c:v>
                </c:pt>
                <c:pt idx="38">
                  <c:v>500</c:v>
                </c:pt>
                <c:pt idx="39">
                  <c:v>600</c:v>
                </c:pt>
                <c:pt idx="40">
                  <c:v>700</c:v>
                </c:pt>
                <c:pt idx="41">
                  <c:v>800</c:v>
                </c:pt>
                <c:pt idx="42">
                  <c:v>900</c:v>
                </c:pt>
              </c:numCache>
            </c:numRef>
          </c:xVal>
          <c:yVal>
            <c:numRef>
              <c:f>Sheet3!$K$11:$K$53</c:f>
              <c:numCache>
                <c:formatCode>General</c:formatCode>
                <c:ptCount val="43"/>
                <c:pt idx="0">
                  <c:v>100.80126312076679</c:v>
                </c:pt>
                <c:pt idx="1">
                  <c:v>100.28400252224853</c:v>
                </c:pt>
                <c:pt idx="2">
                  <c:v>98.873806049736217</c:v>
                </c:pt>
                <c:pt idx="3">
                  <c:v>98.223778015509495</c:v>
                </c:pt>
                <c:pt idx="4">
                  <c:v>97.43332928486933</c:v>
                </c:pt>
                <c:pt idx="5">
                  <c:v>96.6297369108445</c:v>
                </c:pt>
                <c:pt idx="6">
                  <c:v>95.585066824612227</c:v>
                </c:pt>
                <c:pt idx="7">
                  <c:v>94.883296093010415</c:v>
                </c:pt>
                <c:pt idx="8">
                  <c:v>94.091017234810352</c:v>
                </c:pt>
                <c:pt idx="9">
                  <c:v>93.42019229649398</c:v>
                </c:pt>
                <c:pt idx="10">
                  <c:v>92.632405569577287</c:v>
                </c:pt>
                <c:pt idx="11">
                  <c:v>91.885547149909073</c:v>
                </c:pt>
                <c:pt idx="12">
                  <c:v>90.815920778769183</c:v>
                </c:pt>
                <c:pt idx="13">
                  <c:v>90.056251466181735</c:v>
                </c:pt>
                <c:pt idx="14">
                  <c:v>89.43350897012067</c:v>
                </c:pt>
                <c:pt idx="15">
                  <c:v>88.439749705099899</c:v>
                </c:pt>
                <c:pt idx="16">
                  <c:v>87.647304471667127</c:v>
                </c:pt>
                <c:pt idx="17">
                  <c:v>86.725752057645693</c:v>
                </c:pt>
                <c:pt idx="18">
                  <c:v>86.066240635154088</c:v>
                </c:pt>
                <c:pt idx="19">
                  <c:v>85.169977256505689</c:v>
                </c:pt>
                <c:pt idx="20">
                  <c:v>84.086541741050254</c:v>
                </c:pt>
                <c:pt idx="21">
                  <c:v>83.218894902429241</c:v>
                </c:pt>
                <c:pt idx="22">
                  <c:v>82.23844565602586</c:v>
                </c:pt>
                <c:pt idx="23">
                  <c:v>81.389765593934627</c:v>
                </c:pt>
                <c:pt idx="24">
                  <c:v>80.440095765583948</c:v>
                </c:pt>
                <c:pt idx="25">
                  <c:v>79.525031985638492</c:v>
                </c:pt>
                <c:pt idx="26">
                  <c:v>78.572034652633477</c:v>
                </c:pt>
                <c:pt idx="27">
                  <c:v>77.625193203238993</c:v>
                </c:pt>
                <c:pt idx="28">
                  <c:v>76.648736962420827</c:v>
                </c:pt>
                <c:pt idx="29">
                  <c:v>75.595415364087245</c:v>
                </c:pt>
                <c:pt idx="30">
                  <c:v>74.6585564286558</c:v>
                </c:pt>
                <c:pt idx="31">
                  <c:v>73.679105433648729</c:v>
                </c:pt>
                <c:pt idx="32">
                  <c:v>72.573209261776455</c:v>
                </c:pt>
                <c:pt idx="33">
                  <c:v>71.531367554500363</c:v>
                </c:pt>
                <c:pt idx="34">
                  <c:v>70.548921805304374</c:v>
                </c:pt>
                <c:pt idx="35">
                  <c:v>69.487614195800361</c:v>
                </c:pt>
                <c:pt idx="36">
                  <c:v>68.640597886036289</c:v>
                </c:pt>
                <c:pt idx="37">
                  <c:v>64.150463105460275</c:v>
                </c:pt>
                <c:pt idx="38">
                  <c:v>53.369847151073699</c:v>
                </c:pt>
                <c:pt idx="39">
                  <c:v>42.756105555102643</c:v>
                </c:pt>
                <c:pt idx="40">
                  <c:v>32.457312274665547</c:v>
                </c:pt>
                <c:pt idx="41">
                  <c:v>10.802910235570693</c:v>
                </c:pt>
                <c:pt idx="42">
                  <c:v>8.4525273229725926</c:v>
                </c:pt>
              </c:numCache>
            </c:numRef>
          </c:yVal>
          <c:smooth val="0"/>
          <c:extLst>
            <c:ext xmlns:c16="http://schemas.microsoft.com/office/drawing/2014/chart" uri="{C3380CC4-5D6E-409C-BE32-E72D297353CC}">
              <c16:uniqueId val="{00000000-3715-4536-B66F-26A8E4631982}"/>
            </c:ext>
          </c:extLst>
        </c:ser>
        <c:ser>
          <c:idx val="1"/>
          <c:order val="1"/>
          <c:tx>
            <c:v>9T_HVT</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Sheet3!$J$11:$J$53</c:f>
              <c:numCache>
                <c:formatCode>General</c:formatCode>
                <c:ptCount val="43"/>
                <c:pt idx="0">
                  <c:v>0</c:v>
                </c:pt>
                <c:pt idx="1">
                  <c:v>10.061739049999998</c:v>
                </c:pt>
                <c:pt idx="2">
                  <c:v>20.122313416666664</c:v>
                </c:pt>
                <c:pt idx="3">
                  <c:v>30.186856150000001</c:v>
                </c:pt>
                <c:pt idx="4">
                  <c:v>40.248885749999999</c:v>
                </c:pt>
                <c:pt idx="5">
                  <c:v>50.310336733333337</c:v>
                </c:pt>
                <c:pt idx="6">
                  <c:v>60.371961549999995</c:v>
                </c:pt>
                <c:pt idx="7">
                  <c:v>70.43348206666667</c:v>
                </c:pt>
                <c:pt idx="8">
                  <c:v>80.494739349999989</c:v>
                </c:pt>
                <c:pt idx="9">
                  <c:v>90.55578058333333</c:v>
                </c:pt>
                <c:pt idx="10">
                  <c:v>100.61677959999999</c:v>
                </c:pt>
                <c:pt idx="11">
                  <c:v>110.67796735</c:v>
                </c:pt>
                <c:pt idx="12">
                  <c:v>120.73954249999998</c:v>
                </c:pt>
                <c:pt idx="13">
                  <c:v>130.80074514999998</c:v>
                </c:pt>
                <c:pt idx="14">
                  <c:v>140.86546419999999</c:v>
                </c:pt>
                <c:pt idx="15">
                  <c:v>150.92685061666666</c:v>
                </c:pt>
                <c:pt idx="16">
                  <c:v>160.98970220000001</c:v>
                </c:pt>
                <c:pt idx="17">
                  <c:v>171.05119043333332</c:v>
                </c:pt>
                <c:pt idx="18">
                  <c:v>181.11304868333335</c:v>
                </c:pt>
                <c:pt idx="19">
                  <c:v>191.17341196666663</c:v>
                </c:pt>
                <c:pt idx="20">
                  <c:v>201.23399874999998</c:v>
                </c:pt>
                <c:pt idx="21">
                  <c:v>211.29581726666666</c:v>
                </c:pt>
                <c:pt idx="22">
                  <c:v>221.35757618333332</c:v>
                </c:pt>
                <c:pt idx="23">
                  <c:v>231.41861741666665</c:v>
                </c:pt>
                <c:pt idx="24">
                  <c:v>241.48090776666666</c:v>
                </c:pt>
                <c:pt idx="25">
                  <c:v>251.54187698333334</c:v>
                </c:pt>
                <c:pt idx="26">
                  <c:v>261.60712498333334</c:v>
                </c:pt>
                <c:pt idx="27">
                  <c:v>271.66851388333333</c:v>
                </c:pt>
                <c:pt idx="28">
                  <c:v>281.73000459999997</c:v>
                </c:pt>
                <c:pt idx="29">
                  <c:v>291.79073541666662</c:v>
                </c:pt>
                <c:pt idx="30">
                  <c:v>301.85166241666667</c:v>
                </c:pt>
                <c:pt idx="31">
                  <c:v>311.9127135833333</c:v>
                </c:pt>
                <c:pt idx="32">
                  <c:v>321.97485989999996</c:v>
                </c:pt>
                <c:pt idx="33">
                  <c:v>332.03553359999995</c:v>
                </c:pt>
                <c:pt idx="34">
                  <c:v>342.09760045000002</c:v>
                </c:pt>
                <c:pt idx="35">
                  <c:v>352.15819964999997</c:v>
                </c:pt>
                <c:pt idx="36">
                  <c:v>360</c:v>
                </c:pt>
                <c:pt idx="37">
                  <c:v>400</c:v>
                </c:pt>
                <c:pt idx="38">
                  <c:v>500</c:v>
                </c:pt>
                <c:pt idx="39">
                  <c:v>600</c:v>
                </c:pt>
                <c:pt idx="40">
                  <c:v>700</c:v>
                </c:pt>
                <c:pt idx="41">
                  <c:v>800</c:v>
                </c:pt>
                <c:pt idx="42">
                  <c:v>900</c:v>
                </c:pt>
              </c:numCache>
            </c:numRef>
          </c:xVal>
          <c:yVal>
            <c:numRef>
              <c:f>Sheet3!$L$11:$L$53</c:f>
              <c:numCache>
                <c:formatCode>General</c:formatCode>
                <c:ptCount val="43"/>
                <c:pt idx="0">
                  <c:v>100.08608191373686</c:v>
                </c:pt>
                <c:pt idx="1">
                  <c:v>99.928265071885946</c:v>
                </c:pt>
                <c:pt idx="2">
                  <c:v>98.748791832789664</c:v>
                </c:pt>
                <c:pt idx="3">
                  <c:v>97.721598002496876</c:v>
                </c:pt>
                <c:pt idx="4">
                  <c:v>96.81371068422537</c:v>
                </c:pt>
                <c:pt idx="5">
                  <c:v>95.839877572389355</c:v>
                </c:pt>
                <c:pt idx="6">
                  <c:v>94.892221416777417</c:v>
                </c:pt>
                <c:pt idx="7">
                  <c:v>93.903537916314278</c:v>
                </c:pt>
                <c:pt idx="8">
                  <c:v>93.070909347186983</c:v>
                </c:pt>
                <c:pt idx="9">
                  <c:v>92.10336877290483</c:v>
                </c:pt>
                <c:pt idx="10">
                  <c:v>91.142875840683018</c:v>
                </c:pt>
                <c:pt idx="11">
                  <c:v>90.161743385284524</c:v>
                </c:pt>
                <c:pt idx="12">
                  <c:v>89.359570697917931</c:v>
                </c:pt>
                <c:pt idx="13">
                  <c:v>88.338166002174702</c:v>
                </c:pt>
                <c:pt idx="14">
                  <c:v>87.359802263299912</c:v>
                </c:pt>
                <c:pt idx="15">
                  <c:v>86.304921267770126</c:v>
                </c:pt>
                <c:pt idx="16">
                  <c:v>85.385707381901653</c:v>
                </c:pt>
                <c:pt idx="17">
                  <c:v>84.267145906326775</c:v>
                </c:pt>
                <c:pt idx="18">
                  <c:v>83.23919697152752</c:v>
                </c:pt>
                <c:pt idx="19">
                  <c:v>82.253282187588098</c:v>
                </c:pt>
                <c:pt idx="20">
                  <c:v>81.265102090129275</c:v>
                </c:pt>
                <c:pt idx="21">
                  <c:v>80.17145906326769</c:v>
                </c:pt>
                <c:pt idx="22">
                  <c:v>79.156850308082639</c:v>
                </c:pt>
                <c:pt idx="23">
                  <c:v>78.031492891949583</c:v>
                </c:pt>
                <c:pt idx="24">
                  <c:v>76.94439410414401</c:v>
                </c:pt>
                <c:pt idx="25">
                  <c:v>75.889009705609922</c:v>
                </c:pt>
                <c:pt idx="26">
                  <c:v>74.70500583947485</c:v>
                </c:pt>
                <c:pt idx="27">
                  <c:v>73.679573919697148</c:v>
                </c:pt>
                <c:pt idx="28">
                  <c:v>72.54767226450808</c:v>
                </c:pt>
                <c:pt idx="29">
                  <c:v>71.448995207603403</c:v>
                </c:pt>
                <c:pt idx="30">
                  <c:v>70.332447344045747</c:v>
                </c:pt>
                <c:pt idx="31">
                  <c:v>69.195259957311421</c:v>
                </c:pt>
                <c:pt idx="32">
                  <c:v>68.067385526156826</c:v>
                </c:pt>
                <c:pt idx="33">
                  <c:v>66.782197656155617</c:v>
                </c:pt>
                <c:pt idx="34">
                  <c:v>65.667915106117349</c:v>
                </c:pt>
                <c:pt idx="35">
                  <c:v>64.566469332688982</c:v>
                </c:pt>
                <c:pt idx="36">
                  <c:v>63.539023800894043</c:v>
                </c:pt>
                <c:pt idx="37">
                  <c:v>58.777083081631829</c:v>
                </c:pt>
                <c:pt idx="38">
                  <c:v>46.786275220490516</c:v>
                </c:pt>
                <c:pt idx="39">
                  <c:v>35.522884700575894</c:v>
                </c:pt>
                <c:pt idx="40">
                  <c:v>25.298266280053159</c:v>
                </c:pt>
                <c:pt idx="41">
                  <c:v>0</c:v>
                </c:pt>
                <c:pt idx="42">
                  <c:v>0</c:v>
                </c:pt>
              </c:numCache>
            </c:numRef>
          </c:yVal>
          <c:smooth val="0"/>
          <c:extLst>
            <c:ext xmlns:c16="http://schemas.microsoft.com/office/drawing/2014/chart" uri="{C3380CC4-5D6E-409C-BE32-E72D297353CC}">
              <c16:uniqueId val="{00000001-3715-4536-B66F-26A8E4631982}"/>
            </c:ext>
          </c:extLst>
        </c:ser>
        <c:ser>
          <c:idx val="2"/>
          <c:order val="2"/>
          <c:tx>
            <c:strRef>
              <c:f>Sheet3!$M$2</c:f>
              <c:strCache>
                <c:ptCount val="1"/>
                <c:pt idx="0">
                  <c:v>7T_HVT</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Sheet3!$J$11:$J$53</c:f>
              <c:numCache>
                <c:formatCode>General</c:formatCode>
                <c:ptCount val="43"/>
                <c:pt idx="0">
                  <c:v>0</c:v>
                </c:pt>
                <c:pt idx="1">
                  <c:v>10.061739049999998</c:v>
                </c:pt>
                <c:pt idx="2">
                  <c:v>20.122313416666664</c:v>
                </c:pt>
                <c:pt idx="3">
                  <c:v>30.186856150000001</c:v>
                </c:pt>
                <c:pt idx="4">
                  <c:v>40.248885749999999</c:v>
                </c:pt>
                <c:pt idx="5">
                  <c:v>50.310336733333337</c:v>
                </c:pt>
                <c:pt idx="6">
                  <c:v>60.371961549999995</c:v>
                </c:pt>
                <c:pt idx="7">
                  <c:v>70.43348206666667</c:v>
                </c:pt>
                <c:pt idx="8">
                  <c:v>80.494739349999989</c:v>
                </c:pt>
                <c:pt idx="9">
                  <c:v>90.55578058333333</c:v>
                </c:pt>
                <c:pt idx="10">
                  <c:v>100.61677959999999</c:v>
                </c:pt>
                <c:pt idx="11">
                  <c:v>110.67796735</c:v>
                </c:pt>
                <c:pt idx="12">
                  <c:v>120.73954249999998</c:v>
                </c:pt>
                <c:pt idx="13">
                  <c:v>130.80074514999998</c:v>
                </c:pt>
                <c:pt idx="14">
                  <c:v>140.86546419999999</c:v>
                </c:pt>
                <c:pt idx="15">
                  <c:v>150.92685061666666</c:v>
                </c:pt>
                <c:pt idx="16">
                  <c:v>160.98970220000001</c:v>
                </c:pt>
                <c:pt idx="17">
                  <c:v>171.05119043333332</c:v>
                </c:pt>
                <c:pt idx="18">
                  <c:v>181.11304868333335</c:v>
                </c:pt>
                <c:pt idx="19">
                  <c:v>191.17341196666663</c:v>
                </c:pt>
                <c:pt idx="20">
                  <c:v>201.23399874999998</c:v>
                </c:pt>
                <c:pt idx="21">
                  <c:v>211.29581726666666</c:v>
                </c:pt>
                <c:pt idx="22">
                  <c:v>221.35757618333332</c:v>
                </c:pt>
                <c:pt idx="23">
                  <c:v>231.41861741666665</c:v>
                </c:pt>
                <c:pt idx="24">
                  <c:v>241.48090776666666</c:v>
                </c:pt>
                <c:pt idx="25">
                  <c:v>251.54187698333334</c:v>
                </c:pt>
                <c:pt idx="26">
                  <c:v>261.60712498333334</c:v>
                </c:pt>
                <c:pt idx="27">
                  <c:v>271.66851388333333</c:v>
                </c:pt>
                <c:pt idx="28">
                  <c:v>281.73000459999997</c:v>
                </c:pt>
                <c:pt idx="29">
                  <c:v>291.79073541666662</c:v>
                </c:pt>
                <c:pt idx="30">
                  <c:v>301.85166241666667</c:v>
                </c:pt>
                <c:pt idx="31">
                  <c:v>311.9127135833333</c:v>
                </c:pt>
                <c:pt idx="32">
                  <c:v>321.97485989999996</c:v>
                </c:pt>
                <c:pt idx="33">
                  <c:v>332.03553359999995</c:v>
                </c:pt>
                <c:pt idx="34">
                  <c:v>342.09760045000002</c:v>
                </c:pt>
                <c:pt idx="35">
                  <c:v>352.15819964999997</c:v>
                </c:pt>
                <c:pt idx="36">
                  <c:v>360</c:v>
                </c:pt>
                <c:pt idx="37">
                  <c:v>400</c:v>
                </c:pt>
                <c:pt idx="38">
                  <c:v>500</c:v>
                </c:pt>
                <c:pt idx="39">
                  <c:v>600</c:v>
                </c:pt>
                <c:pt idx="40">
                  <c:v>700</c:v>
                </c:pt>
                <c:pt idx="41">
                  <c:v>800</c:v>
                </c:pt>
                <c:pt idx="42">
                  <c:v>900</c:v>
                </c:pt>
              </c:numCache>
            </c:numRef>
          </c:xVal>
          <c:yVal>
            <c:numRef>
              <c:f>Sheet3!$M$11:$M$53</c:f>
              <c:numCache>
                <c:formatCode>General</c:formatCode>
                <c:ptCount val="43"/>
                <c:pt idx="0">
                  <c:v>100.39138525365303</c:v>
                </c:pt>
                <c:pt idx="1">
                  <c:v>99.606174308288331</c:v>
                </c:pt>
                <c:pt idx="2">
                  <c:v>97.606845428754468</c:v>
                </c:pt>
                <c:pt idx="3">
                  <c:v>95.979683353161889</c:v>
                </c:pt>
                <c:pt idx="4">
                  <c:v>94.26222506939996</c:v>
                </c:pt>
                <c:pt idx="5">
                  <c:v>92.641164088953971</c:v>
                </c:pt>
                <c:pt idx="6">
                  <c:v>91.091180866965615</c:v>
                </c:pt>
                <c:pt idx="7">
                  <c:v>89.281901101247669</c:v>
                </c:pt>
                <c:pt idx="8">
                  <c:v>87.691040541777255</c:v>
                </c:pt>
                <c:pt idx="9">
                  <c:v>86.156005002898027</c:v>
                </c:pt>
                <c:pt idx="10">
                  <c:v>84.341539306305478</c:v>
                </c:pt>
                <c:pt idx="11">
                  <c:v>82.648180348372534</c:v>
                </c:pt>
                <c:pt idx="12">
                  <c:v>81.049998474726209</c:v>
                </c:pt>
                <c:pt idx="13">
                  <c:v>79.152862938897528</c:v>
                </c:pt>
                <c:pt idx="14">
                  <c:v>77.52783624660627</c:v>
                </c:pt>
                <c:pt idx="15">
                  <c:v>75.916842073152125</c:v>
                </c:pt>
                <c:pt idx="16">
                  <c:v>74.143558768798997</c:v>
                </c:pt>
                <c:pt idx="17">
                  <c:v>72.412678075714595</c:v>
                </c:pt>
                <c:pt idx="18">
                  <c:v>70.690643970592717</c:v>
                </c:pt>
                <c:pt idx="19">
                  <c:v>69.037247185869859</c:v>
                </c:pt>
                <c:pt idx="20">
                  <c:v>67.329550654342455</c:v>
                </c:pt>
                <c:pt idx="21">
                  <c:v>65.445837527836247</c:v>
                </c:pt>
                <c:pt idx="22">
                  <c:v>63.678655318629694</c:v>
                </c:pt>
                <c:pt idx="23">
                  <c:v>61.795857356395473</c:v>
                </c:pt>
                <c:pt idx="24">
                  <c:v>60.120801683902258</c:v>
                </c:pt>
                <c:pt idx="25">
                  <c:v>58.374668252951402</c:v>
                </c:pt>
                <c:pt idx="26">
                  <c:v>56.724932125316492</c:v>
                </c:pt>
                <c:pt idx="27">
                  <c:v>55.037064153015464</c:v>
                </c:pt>
                <c:pt idx="28">
                  <c:v>53.369939904212806</c:v>
                </c:pt>
                <c:pt idx="29">
                  <c:v>51.611299228211465</c:v>
                </c:pt>
                <c:pt idx="30">
                  <c:v>49.933193008144961</c:v>
                </c:pt>
                <c:pt idx="31">
                  <c:v>48.301760165949787</c:v>
                </c:pt>
                <c:pt idx="32">
                  <c:v>46.6575150239468</c:v>
                </c:pt>
                <c:pt idx="33">
                  <c:v>44.994661541746744</c:v>
                </c:pt>
                <c:pt idx="34">
                  <c:v>43.462981605198131</c:v>
                </c:pt>
                <c:pt idx="35">
                  <c:v>41.974619444190232</c:v>
                </c:pt>
                <c:pt idx="36">
                  <c:v>40.714438241664382</c:v>
                </c:pt>
                <c:pt idx="37">
                  <c:v>34.374485220097007</c:v>
                </c:pt>
                <c:pt idx="38">
                  <c:v>21.895610262042037</c:v>
                </c:pt>
                <c:pt idx="39">
                  <c:v>12.968792898325249</c:v>
                </c:pt>
                <c:pt idx="40">
                  <c:v>7.1398065952838534</c:v>
                </c:pt>
                <c:pt idx="41">
                  <c:v>0</c:v>
                </c:pt>
                <c:pt idx="42">
                  <c:v>0</c:v>
                </c:pt>
              </c:numCache>
            </c:numRef>
          </c:yVal>
          <c:smooth val="0"/>
          <c:extLst>
            <c:ext xmlns:c16="http://schemas.microsoft.com/office/drawing/2014/chart" uri="{C3380CC4-5D6E-409C-BE32-E72D297353CC}">
              <c16:uniqueId val="{00000002-3715-4536-B66F-26A8E4631982}"/>
            </c:ext>
          </c:extLst>
        </c:ser>
        <c:ser>
          <c:idx val="3"/>
          <c:order val="3"/>
          <c:tx>
            <c:strRef>
              <c:f>Sheet3!$N$2</c:f>
              <c:strCache>
                <c:ptCount val="1"/>
                <c:pt idx="0">
                  <c:v>9T_NVTR</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Sheet3!$J$11:$J$53</c:f>
              <c:numCache>
                <c:formatCode>General</c:formatCode>
                <c:ptCount val="43"/>
                <c:pt idx="0">
                  <c:v>0</c:v>
                </c:pt>
                <c:pt idx="1">
                  <c:v>10.061739049999998</c:v>
                </c:pt>
                <c:pt idx="2">
                  <c:v>20.122313416666664</c:v>
                </c:pt>
                <c:pt idx="3">
                  <c:v>30.186856150000001</c:v>
                </c:pt>
                <c:pt idx="4">
                  <c:v>40.248885749999999</c:v>
                </c:pt>
                <c:pt idx="5">
                  <c:v>50.310336733333337</c:v>
                </c:pt>
                <c:pt idx="6">
                  <c:v>60.371961549999995</c:v>
                </c:pt>
                <c:pt idx="7">
                  <c:v>70.43348206666667</c:v>
                </c:pt>
                <c:pt idx="8">
                  <c:v>80.494739349999989</c:v>
                </c:pt>
                <c:pt idx="9">
                  <c:v>90.55578058333333</c:v>
                </c:pt>
                <c:pt idx="10">
                  <c:v>100.61677959999999</c:v>
                </c:pt>
                <c:pt idx="11">
                  <c:v>110.67796735</c:v>
                </c:pt>
                <c:pt idx="12">
                  <c:v>120.73954249999998</c:v>
                </c:pt>
                <c:pt idx="13">
                  <c:v>130.80074514999998</c:v>
                </c:pt>
                <c:pt idx="14">
                  <c:v>140.86546419999999</c:v>
                </c:pt>
                <c:pt idx="15">
                  <c:v>150.92685061666666</c:v>
                </c:pt>
                <c:pt idx="16">
                  <c:v>160.98970220000001</c:v>
                </c:pt>
                <c:pt idx="17">
                  <c:v>171.05119043333332</c:v>
                </c:pt>
                <c:pt idx="18">
                  <c:v>181.11304868333335</c:v>
                </c:pt>
                <c:pt idx="19">
                  <c:v>191.17341196666663</c:v>
                </c:pt>
                <c:pt idx="20">
                  <c:v>201.23399874999998</c:v>
                </c:pt>
                <c:pt idx="21">
                  <c:v>211.29581726666666</c:v>
                </c:pt>
                <c:pt idx="22">
                  <c:v>221.35757618333332</c:v>
                </c:pt>
                <c:pt idx="23">
                  <c:v>231.41861741666665</c:v>
                </c:pt>
                <c:pt idx="24">
                  <c:v>241.48090776666666</c:v>
                </c:pt>
                <c:pt idx="25">
                  <c:v>251.54187698333334</c:v>
                </c:pt>
                <c:pt idx="26">
                  <c:v>261.60712498333334</c:v>
                </c:pt>
                <c:pt idx="27">
                  <c:v>271.66851388333333</c:v>
                </c:pt>
                <c:pt idx="28">
                  <c:v>281.73000459999997</c:v>
                </c:pt>
                <c:pt idx="29">
                  <c:v>291.79073541666662</c:v>
                </c:pt>
                <c:pt idx="30">
                  <c:v>301.85166241666667</c:v>
                </c:pt>
                <c:pt idx="31">
                  <c:v>311.9127135833333</c:v>
                </c:pt>
                <c:pt idx="32">
                  <c:v>321.97485989999996</c:v>
                </c:pt>
                <c:pt idx="33">
                  <c:v>332.03553359999995</c:v>
                </c:pt>
                <c:pt idx="34">
                  <c:v>342.09760045000002</c:v>
                </c:pt>
                <c:pt idx="35">
                  <c:v>352.15819964999997</c:v>
                </c:pt>
                <c:pt idx="36">
                  <c:v>360</c:v>
                </c:pt>
                <c:pt idx="37">
                  <c:v>400</c:v>
                </c:pt>
                <c:pt idx="38">
                  <c:v>500</c:v>
                </c:pt>
                <c:pt idx="39">
                  <c:v>600</c:v>
                </c:pt>
                <c:pt idx="40">
                  <c:v>700</c:v>
                </c:pt>
                <c:pt idx="41">
                  <c:v>800</c:v>
                </c:pt>
                <c:pt idx="42">
                  <c:v>900</c:v>
                </c:pt>
              </c:numCache>
            </c:numRef>
          </c:xVal>
          <c:yVal>
            <c:numRef>
              <c:f>Sheet3!$N$11:$N$53</c:f>
              <c:numCache>
                <c:formatCode>General</c:formatCode>
                <c:ptCount val="43"/>
                <c:pt idx="0">
                  <c:v>100.28530106510202</c:v>
                </c:pt>
                <c:pt idx="1">
                  <c:v>99.895730037985231</c:v>
                </c:pt>
                <c:pt idx="2">
                  <c:v>98.869008595271112</c:v>
                </c:pt>
                <c:pt idx="3">
                  <c:v>98.331186437327659</c:v>
                </c:pt>
                <c:pt idx="4">
                  <c:v>97.292440180668706</c:v>
                </c:pt>
                <c:pt idx="5">
                  <c:v>96.593024290124163</c:v>
                </c:pt>
                <c:pt idx="6">
                  <c:v>95.995572232892641</c:v>
                </c:pt>
                <c:pt idx="7">
                  <c:v>95.035399075571831</c:v>
                </c:pt>
                <c:pt idx="8">
                  <c:v>94.149351483664375</c:v>
                </c:pt>
                <c:pt idx="9">
                  <c:v>93.777570592246789</c:v>
                </c:pt>
                <c:pt idx="10">
                  <c:v>92.699290700700729</c:v>
                </c:pt>
                <c:pt idx="11">
                  <c:v>92.025736396311515</c:v>
                </c:pt>
                <c:pt idx="12">
                  <c:v>91.161267580113261</c:v>
                </c:pt>
                <c:pt idx="13">
                  <c:v>90.285432843884976</c:v>
                </c:pt>
                <c:pt idx="14">
                  <c:v>89.552248640207679</c:v>
                </c:pt>
                <c:pt idx="15">
                  <c:v>88.910980137642937</c:v>
                </c:pt>
                <c:pt idx="16">
                  <c:v>87.836488886106892</c:v>
                </c:pt>
                <c:pt idx="17">
                  <c:v>87.098692425026115</c:v>
                </c:pt>
                <c:pt idx="18">
                  <c:v>86.252178468005752</c:v>
                </c:pt>
                <c:pt idx="19">
                  <c:v>85.340104566464277</c:v>
                </c:pt>
                <c:pt idx="20">
                  <c:v>84.469211534596866</c:v>
                </c:pt>
                <c:pt idx="21">
                  <c:v>83.641970224583986</c:v>
                </c:pt>
                <c:pt idx="22">
                  <c:v>82.839766883332942</c:v>
                </c:pt>
                <c:pt idx="23">
                  <c:v>82.016314213330077</c:v>
                </c:pt>
                <c:pt idx="24">
                  <c:v>81.107699504841221</c:v>
                </c:pt>
                <c:pt idx="25">
                  <c:v>80.315709019269349</c:v>
                </c:pt>
                <c:pt idx="26">
                  <c:v>79.346146623662861</c:v>
                </c:pt>
                <c:pt idx="27">
                  <c:v>78.428636847324398</c:v>
                </c:pt>
                <c:pt idx="28">
                  <c:v>77.492348594414551</c:v>
                </c:pt>
                <c:pt idx="29">
                  <c:v>76.600370957274023</c:v>
                </c:pt>
                <c:pt idx="30">
                  <c:v>75.651234273025878</c:v>
                </c:pt>
                <c:pt idx="31">
                  <c:v>74.692049456577237</c:v>
                </c:pt>
                <c:pt idx="32">
                  <c:v>73.733194087086005</c:v>
                </c:pt>
                <c:pt idx="33">
                  <c:v>72.725910014858059</c:v>
                </c:pt>
                <c:pt idx="34">
                  <c:v>71.796869595010861</c:v>
                </c:pt>
                <c:pt idx="35">
                  <c:v>70.93025937358955</c:v>
                </c:pt>
                <c:pt idx="36">
                  <c:v>69.980463795426616</c:v>
                </c:pt>
                <c:pt idx="37">
                  <c:v>65.971094323958368</c:v>
                </c:pt>
                <c:pt idx="38">
                  <c:v>55.782617719634054</c:v>
                </c:pt>
                <c:pt idx="39">
                  <c:v>45.651464885896047</c:v>
                </c:pt>
                <c:pt idx="40">
                  <c:v>35.73297006315498</c:v>
                </c:pt>
                <c:pt idx="41">
                  <c:v>28.350063747986255</c:v>
                </c:pt>
                <c:pt idx="42">
                  <c:v>0</c:v>
                </c:pt>
              </c:numCache>
            </c:numRef>
          </c:yVal>
          <c:smooth val="0"/>
          <c:extLst>
            <c:ext xmlns:c16="http://schemas.microsoft.com/office/drawing/2014/chart" uri="{C3380CC4-5D6E-409C-BE32-E72D297353CC}">
              <c16:uniqueId val="{00000003-3715-4536-B66F-26A8E4631982}"/>
            </c:ext>
          </c:extLst>
        </c:ser>
        <c:ser>
          <c:idx val="4"/>
          <c:order val="4"/>
          <c:tx>
            <c:strRef>
              <c:f>Sheet3!$O$2</c:f>
              <c:strCache>
                <c:ptCount val="1"/>
                <c:pt idx="0">
                  <c:v>12T_NVT</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Sheet3!$J$11:$J$53</c:f>
              <c:numCache>
                <c:formatCode>General</c:formatCode>
                <c:ptCount val="43"/>
                <c:pt idx="0">
                  <c:v>0</c:v>
                </c:pt>
                <c:pt idx="1">
                  <c:v>10.061739049999998</c:v>
                </c:pt>
                <c:pt idx="2">
                  <c:v>20.122313416666664</c:v>
                </c:pt>
                <c:pt idx="3">
                  <c:v>30.186856150000001</c:v>
                </c:pt>
                <c:pt idx="4">
                  <c:v>40.248885749999999</c:v>
                </c:pt>
                <c:pt idx="5">
                  <c:v>50.310336733333337</c:v>
                </c:pt>
                <c:pt idx="6">
                  <c:v>60.371961549999995</c:v>
                </c:pt>
                <c:pt idx="7">
                  <c:v>70.43348206666667</c:v>
                </c:pt>
                <c:pt idx="8">
                  <c:v>80.494739349999989</c:v>
                </c:pt>
                <c:pt idx="9">
                  <c:v>90.55578058333333</c:v>
                </c:pt>
                <c:pt idx="10">
                  <c:v>100.61677959999999</c:v>
                </c:pt>
                <c:pt idx="11">
                  <c:v>110.67796735</c:v>
                </c:pt>
                <c:pt idx="12">
                  <c:v>120.73954249999998</c:v>
                </c:pt>
                <c:pt idx="13">
                  <c:v>130.80074514999998</c:v>
                </c:pt>
                <c:pt idx="14">
                  <c:v>140.86546419999999</c:v>
                </c:pt>
                <c:pt idx="15">
                  <c:v>150.92685061666666</c:v>
                </c:pt>
                <c:pt idx="16">
                  <c:v>160.98970220000001</c:v>
                </c:pt>
                <c:pt idx="17">
                  <c:v>171.05119043333332</c:v>
                </c:pt>
                <c:pt idx="18">
                  <c:v>181.11304868333335</c:v>
                </c:pt>
                <c:pt idx="19">
                  <c:v>191.17341196666663</c:v>
                </c:pt>
                <c:pt idx="20">
                  <c:v>201.23399874999998</c:v>
                </c:pt>
                <c:pt idx="21">
                  <c:v>211.29581726666666</c:v>
                </c:pt>
                <c:pt idx="22">
                  <c:v>221.35757618333332</c:v>
                </c:pt>
                <c:pt idx="23">
                  <c:v>231.41861741666665</c:v>
                </c:pt>
                <c:pt idx="24">
                  <c:v>241.48090776666666</c:v>
                </c:pt>
                <c:pt idx="25">
                  <c:v>251.54187698333334</c:v>
                </c:pt>
                <c:pt idx="26">
                  <c:v>261.60712498333334</c:v>
                </c:pt>
                <c:pt idx="27">
                  <c:v>271.66851388333333</c:v>
                </c:pt>
                <c:pt idx="28">
                  <c:v>281.73000459999997</c:v>
                </c:pt>
                <c:pt idx="29">
                  <c:v>291.79073541666662</c:v>
                </c:pt>
                <c:pt idx="30">
                  <c:v>301.85166241666667</c:v>
                </c:pt>
                <c:pt idx="31">
                  <c:v>311.9127135833333</c:v>
                </c:pt>
                <c:pt idx="32">
                  <c:v>321.97485989999996</c:v>
                </c:pt>
                <c:pt idx="33">
                  <c:v>332.03553359999995</c:v>
                </c:pt>
                <c:pt idx="34">
                  <c:v>342.09760045000002</c:v>
                </c:pt>
                <c:pt idx="35">
                  <c:v>352.15819964999997</c:v>
                </c:pt>
                <c:pt idx="36">
                  <c:v>360</c:v>
                </c:pt>
                <c:pt idx="37">
                  <c:v>400</c:v>
                </c:pt>
                <c:pt idx="38">
                  <c:v>500</c:v>
                </c:pt>
                <c:pt idx="39">
                  <c:v>600</c:v>
                </c:pt>
                <c:pt idx="40">
                  <c:v>700</c:v>
                </c:pt>
                <c:pt idx="41">
                  <c:v>800</c:v>
                </c:pt>
                <c:pt idx="42">
                  <c:v>900</c:v>
                </c:pt>
              </c:numCache>
            </c:numRef>
          </c:xVal>
          <c:yVal>
            <c:numRef>
              <c:f>Sheet3!$O$11:$O$53</c:f>
              <c:numCache>
                <c:formatCode>General</c:formatCode>
                <c:ptCount val="43"/>
                <c:pt idx="0">
                  <c:v>100.43584131586178</c:v>
                </c:pt>
                <c:pt idx="1">
                  <c:v>100.00805358953222</c:v>
                </c:pt>
                <c:pt idx="2">
                  <c:v>99.082364533886661</c:v>
                </c:pt>
                <c:pt idx="3">
                  <c:v>98.303535052064092</c:v>
                </c:pt>
                <c:pt idx="4">
                  <c:v>97.621348644628256</c:v>
                </c:pt>
                <c:pt idx="5">
                  <c:v>96.852941455141504</c:v>
                </c:pt>
                <c:pt idx="6">
                  <c:v>96.168386344902075</c:v>
                </c:pt>
                <c:pt idx="7">
                  <c:v>95.454933060458771</c:v>
                </c:pt>
                <c:pt idx="8">
                  <c:v>94.874600873577592</c:v>
                </c:pt>
                <c:pt idx="9">
                  <c:v>94.273424102024762</c:v>
                </c:pt>
                <c:pt idx="10">
                  <c:v>93.491278436277156</c:v>
                </c:pt>
                <c:pt idx="11">
                  <c:v>92.905261362667346</c:v>
                </c:pt>
                <c:pt idx="12">
                  <c:v>92.201756629999153</c:v>
                </c:pt>
                <c:pt idx="13">
                  <c:v>91.665956055825589</c:v>
                </c:pt>
                <c:pt idx="14">
                  <c:v>90.906549936992505</c:v>
                </c:pt>
                <c:pt idx="15">
                  <c:v>90.236207043574652</c:v>
                </c:pt>
                <c:pt idx="16">
                  <c:v>89.651137451086285</c:v>
                </c:pt>
                <c:pt idx="17">
                  <c:v>89.011113953554471</c:v>
                </c:pt>
                <c:pt idx="18">
                  <c:v>88.260708905375054</c:v>
                </c:pt>
                <c:pt idx="19">
                  <c:v>87.622580370086126</c:v>
                </c:pt>
                <c:pt idx="20">
                  <c:v>86.901073496110584</c:v>
                </c:pt>
                <c:pt idx="21">
                  <c:v>86.288526951100494</c:v>
                </c:pt>
                <c:pt idx="22">
                  <c:v>85.628132609457751</c:v>
                </c:pt>
                <c:pt idx="23">
                  <c:v>84.883886188567686</c:v>
                </c:pt>
                <c:pt idx="24">
                  <c:v>84.232966658139333</c:v>
                </c:pt>
                <c:pt idx="25">
                  <c:v>83.559781321357178</c:v>
                </c:pt>
                <c:pt idx="26">
                  <c:v>82.784268023459632</c:v>
                </c:pt>
                <c:pt idx="27">
                  <c:v>82.070340998455606</c:v>
                </c:pt>
                <c:pt idx="28">
                  <c:v>81.322304653079783</c:v>
                </c:pt>
                <c:pt idx="29">
                  <c:v>80.724917806012712</c:v>
                </c:pt>
                <c:pt idx="30">
                  <c:v>79.89255564082886</c:v>
                </c:pt>
                <c:pt idx="31">
                  <c:v>79.192367092085689</c:v>
                </c:pt>
                <c:pt idx="32">
                  <c:v>78.416380053627435</c:v>
                </c:pt>
                <c:pt idx="33">
                  <c:v>77.669291189373055</c:v>
                </c:pt>
                <c:pt idx="34">
                  <c:v>76.909885070539971</c:v>
                </c:pt>
                <c:pt idx="35">
                  <c:v>76.176534682546446</c:v>
                </c:pt>
                <c:pt idx="36">
                  <c:v>75.358858474744892</c:v>
                </c:pt>
                <c:pt idx="37">
                  <c:v>72.10994570933174</c:v>
                </c:pt>
                <c:pt idx="38">
                  <c:v>64.100887789810784</c:v>
                </c:pt>
                <c:pt idx="39">
                  <c:v>55.508655240044341</c:v>
                </c:pt>
                <c:pt idx="40">
                  <c:v>46.614649953099686</c:v>
                </c:pt>
                <c:pt idx="41">
                  <c:v>0</c:v>
                </c:pt>
                <c:pt idx="42">
                  <c:v>0</c:v>
                </c:pt>
              </c:numCache>
            </c:numRef>
          </c:yVal>
          <c:smooth val="0"/>
          <c:extLst>
            <c:ext xmlns:c16="http://schemas.microsoft.com/office/drawing/2014/chart" uri="{C3380CC4-5D6E-409C-BE32-E72D297353CC}">
              <c16:uniqueId val="{00000004-3715-4536-B66F-26A8E4631982}"/>
            </c:ext>
          </c:extLst>
        </c:ser>
        <c:ser>
          <c:idx val="5"/>
          <c:order val="5"/>
          <c:tx>
            <c:strRef>
              <c:f>Sheet3!$Q$2</c:f>
              <c:strCache>
                <c:ptCount val="1"/>
                <c:pt idx="0">
                  <c:v>12T_LVT</c:v>
                </c:pt>
              </c:strCache>
            </c:strRef>
          </c:tx>
          <c:spPr>
            <a:ln w="19050" cap="rnd">
              <a:solidFill>
                <a:schemeClr val="accent6"/>
              </a:solidFill>
              <a:round/>
            </a:ln>
            <a:effectLst/>
          </c:spPr>
          <c:marker>
            <c:spPr>
              <a:solidFill>
                <a:schemeClr val="accent6"/>
              </a:solidFill>
              <a:ln w="9525">
                <a:solidFill>
                  <a:schemeClr val="accent6"/>
                </a:solidFill>
              </a:ln>
              <a:effectLst/>
            </c:spPr>
          </c:marker>
          <c:xVal>
            <c:numRef>
              <c:f>Sheet3!$J$11:$J$53</c:f>
              <c:numCache>
                <c:formatCode>General</c:formatCode>
                <c:ptCount val="43"/>
                <c:pt idx="0">
                  <c:v>0</c:v>
                </c:pt>
                <c:pt idx="1">
                  <c:v>10.061739049999998</c:v>
                </c:pt>
                <c:pt idx="2">
                  <c:v>20.122313416666664</c:v>
                </c:pt>
                <c:pt idx="3">
                  <c:v>30.186856150000001</c:v>
                </c:pt>
                <c:pt idx="4">
                  <c:v>40.248885749999999</c:v>
                </c:pt>
                <c:pt idx="5">
                  <c:v>50.310336733333337</c:v>
                </c:pt>
                <c:pt idx="6">
                  <c:v>60.371961549999995</c:v>
                </c:pt>
                <c:pt idx="7">
                  <c:v>70.43348206666667</c:v>
                </c:pt>
                <c:pt idx="8">
                  <c:v>80.494739349999989</c:v>
                </c:pt>
                <c:pt idx="9">
                  <c:v>90.55578058333333</c:v>
                </c:pt>
                <c:pt idx="10">
                  <c:v>100.61677959999999</c:v>
                </c:pt>
                <c:pt idx="11">
                  <c:v>110.67796735</c:v>
                </c:pt>
                <c:pt idx="12">
                  <c:v>120.73954249999998</c:v>
                </c:pt>
                <c:pt idx="13">
                  <c:v>130.80074514999998</c:v>
                </c:pt>
                <c:pt idx="14">
                  <c:v>140.86546419999999</c:v>
                </c:pt>
                <c:pt idx="15">
                  <c:v>150.92685061666666</c:v>
                </c:pt>
                <c:pt idx="16">
                  <c:v>160.98970220000001</c:v>
                </c:pt>
                <c:pt idx="17">
                  <c:v>171.05119043333332</c:v>
                </c:pt>
                <c:pt idx="18">
                  <c:v>181.11304868333335</c:v>
                </c:pt>
                <c:pt idx="19">
                  <c:v>191.17341196666663</c:v>
                </c:pt>
                <c:pt idx="20">
                  <c:v>201.23399874999998</c:v>
                </c:pt>
                <c:pt idx="21">
                  <c:v>211.29581726666666</c:v>
                </c:pt>
                <c:pt idx="22">
                  <c:v>221.35757618333332</c:v>
                </c:pt>
                <c:pt idx="23">
                  <c:v>231.41861741666665</c:v>
                </c:pt>
                <c:pt idx="24">
                  <c:v>241.48090776666666</c:v>
                </c:pt>
                <c:pt idx="25">
                  <c:v>251.54187698333334</c:v>
                </c:pt>
                <c:pt idx="26">
                  <c:v>261.60712498333334</c:v>
                </c:pt>
                <c:pt idx="27">
                  <c:v>271.66851388333333</c:v>
                </c:pt>
                <c:pt idx="28">
                  <c:v>281.73000459999997</c:v>
                </c:pt>
                <c:pt idx="29">
                  <c:v>291.79073541666662</c:v>
                </c:pt>
                <c:pt idx="30">
                  <c:v>301.85166241666667</c:v>
                </c:pt>
                <c:pt idx="31">
                  <c:v>311.9127135833333</c:v>
                </c:pt>
                <c:pt idx="32">
                  <c:v>321.97485989999996</c:v>
                </c:pt>
                <c:pt idx="33">
                  <c:v>332.03553359999995</c:v>
                </c:pt>
                <c:pt idx="34">
                  <c:v>342.09760045000002</c:v>
                </c:pt>
                <c:pt idx="35">
                  <c:v>352.15819964999997</c:v>
                </c:pt>
                <c:pt idx="36">
                  <c:v>360</c:v>
                </c:pt>
                <c:pt idx="37">
                  <c:v>400</c:v>
                </c:pt>
                <c:pt idx="38">
                  <c:v>500</c:v>
                </c:pt>
                <c:pt idx="39">
                  <c:v>600</c:v>
                </c:pt>
                <c:pt idx="40">
                  <c:v>700</c:v>
                </c:pt>
                <c:pt idx="41">
                  <c:v>800</c:v>
                </c:pt>
                <c:pt idx="42">
                  <c:v>900</c:v>
                </c:pt>
              </c:numCache>
            </c:numRef>
          </c:xVal>
          <c:yVal>
            <c:numRef>
              <c:f>Sheet3!$Q$11:$Q$53</c:f>
              <c:numCache>
                <c:formatCode>General</c:formatCode>
                <c:ptCount val="43"/>
                <c:pt idx="0">
                  <c:v>100.63153887211338</c:v>
                </c:pt>
                <c:pt idx="1">
                  <c:v>100.71651543823896</c:v>
                </c:pt>
                <c:pt idx="2">
                  <c:v>100.78270509150222</c:v>
                </c:pt>
                <c:pt idx="3">
                  <c:v>99.69269089556343</c:v>
                </c:pt>
                <c:pt idx="4">
                  <c:v>99.106439680945968</c:v>
                </c:pt>
                <c:pt idx="5">
                  <c:v>99.201742828313741</c:v>
                </c:pt>
                <c:pt idx="6">
                  <c:v>98.593594284797163</c:v>
                </c:pt>
                <c:pt idx="7">
                  <c:v>97.834777188457622</c:v>
                </c:pt>
                <c:pt idx="8">
                  <c:v>97.652257975417754</c:v>
                </c:pt>
                <c:pt idx="9">
                  <c:v>97.113160667918294</c:v>
                </c:pt>
                <c:pt idx="10">
                  <c:v>96.371886318026355</c:v>
                </c:pt>
                <c:pt idx="11">
                  <c:v>96.006474642022212</c:v>
                </c:pt>
                <c:pt idx="12">
                  <c:v>95.45394033724375</c:v>
                </c:pt>
                <c:pt idx="13">
                  <c:v>95.127968736586325</c:v>
                </c:pt>
                <c:pt idx="14">
                  <c:v>94.166850181212837</c:v>
                </c:pt>
                <c:pt idx="15">
                  <c:v>94.091702529763566</c:v>
                </c:pt>
                <c:pt idx="16">
                  <c:v>93.313103187429931</c:v>
                </c:pt>
                <c:pt idx="17">
                  <c:v>92.697738478707961</c:v>
                </c:pt>
                <c:pt idx="18">
                  <c:v>92.25232690223713</c:v>
                </c:pt>
                <c:pt idx="19">
                  <c:v>92.126914927633067</c:v>
                </c:pt>
                <c:pt idx="20">
                  <c:v>91.102095051825756</c:v>
                </c:pt>
                <c:pt idx="21">
                  <c:v>90.663028724070017</c:v>
                </c:pt>
                <c:pt idx="22">
                  <c:v>90.323246876209168</c:v>
                </c:pt>
                <c:pt idx="23">
                  <c:v>89.580106276695147</c:v>
                </c:pt>
                <c:pt idx="24">
                  <c:v>88.963372984916973</c:v>
                </c:pt>
                <c:pt idx="25">
                  <c:v>88.461849503142147</c:v>
                </c:pt>
                <c:pt idx="26">
                  <c:v>87.967044520006823</c:v>
                </c:pt>
                <c:pt idx="27">
                  <c:v>86.98788555161984</c:v>
                </c:pt>
                <c:pt idx="28">
                  <c:v>86.335444683739112</c:v>
                </c:pt>
                <c:pt idx="29">
                  <c:v>86.21749770762338</c:v>
                </c:pt>
                <c:pt idx="30">
                  <c:v>85.502226435799145</c:v>
                </c:pt>
                <c:pt idx="31">
                  <c:v>84.751620837796779</c:v>
                </c:pt>
                <c:pt idx="32">
                  <c:v>84.329972839847173</c:v>
                </c:pt>
                <c:pt idx="33">
                  <c:v>83.535697000688018</c:v>
                </c:pt>
                <c:pt idx="34">
                  <c:v>82.818932729166121</c:v>
                </c:pt>
                <c:pt idx="35">
                  <c:v>82.26341242499231</c:v>
                </c:pt>
                <c:pt idx="36">
                  <c:v>81.567176899313338</c:v>
                </c:pt>
                <c:pt idx="37">
                  <c:v>78.871814778457505</c:v>
                </c:pt>
                <c:pt idx="38">
                  <c:v>71.262119736087413</c:v>
                </c:pt>
                <c:pt idx="39">
                  <c:v>63.526017385981483</c:v>
                </c:pt>
                <c:pt idx="40">
                  <c:v>54.880056136788632</c:v>
                </c:pt>
                <c:pt idx="41">
                  <c:v>0</c:v>
                </c:pt>
                <c:pt idx="42">
                  <c:v>0</c:v>
                </c:pt>
              </c:numCache>
            </c:numRef>
          </c:yVal>
          <c:smooth val="0"/>
          <c:extLst>
            <c:ext xmlns:c16="http://schemas.microsoft.com/office/drawing/2014/chart" uri="{C3380CC4-5D6E-409C-BE32-E72D297353CC}">
              <c16:uniqueId val="{00000005-3715-4536-B66F-26A8E4631982}"/>
            </c:ext>
          </c:extLst>
        </c:ser>
        <c:ser>
          <c:idx val="6"/>
          <c:order val="6"/>
          <c:tx>
            <c:strRef>
              <c:f>Sheet3!$P$2</c:f>
              <c:strCache>
                <c:ptCount val="1"/>
                <c:pt idx="0">
                  <c:v>12T_HVT</c:v>
                </c:pt>
              </c:strCache>
            </c:strRef>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f>Sheet3!$J$11:$J$53</c:f>
              <c:numCache>
                <c:formatCode>General</c:formatCode>
                <c:ptCount val="43"/>
                <c:pt idx="0">
                  <c:v>0</c:v>
                </c:pt>
                <c:pt idx="1">
                  <c:v>10.061739049999998</c:v>
                </c:pt>
                <c:pt idx="2">
                  <c:v>20.122313416666664</c:v>
                </c:pt>
                <c:pt idx="3">
                  <c:v>30.186856150000001</c:v>
                </c:pt>
                <c:pt idx="4">
                  <c:v>40.248885749999999</c:v>
                </c:pt>
                <c:pt idx="5">
                  <c:v>50.310336733333337</c:v>
                </c:pt>
                <c:pt idx="6">
                  <c:v>60.371961549999995</c:v>
                </c:pt>
                <c:pt idx="7">
                  <c:v>70.43348206666667</c:v>
                </c:pt>
                <c:pt idx="8">
                  <c:v>80.494739349999989</c:v>
                </c:pt>
                <c:pt idx="9">
                  <c:v>90.55578058333333</c:v>
                </c:pt>
                <c:pt idx="10">
                  <c:v>100.61677959999999</c:v>
                </c:pt>
                <c:pt idx="11">
                  <c:v>110.67796735</c:v>
                </c:pt>
                <c:pt idx="12">
                  <c:v>120.73954249999998</c:v>
                </c:pt>
                <c:pt idx="13">
                  <c:v>130.80074514999998</c:v>
                </c:pt>
                <c:pt idx="14">
                  <c:v>140.86546419999999</c:v>
                </c:pt>
                <c:pt idx="15">
                  <c:v>150.92685061666666</c:v>
                </c:pt>
                <c:pt idx="16">
                  <c:v>160.98970220000001</c:v>
                </c:pt>
                <c:pt idx="17">
                  <c:v>171.05119043333332</c:v>
                </c:pt>
                <c:pt idx="18">
                  <c:v>181.11304868333335</c:v>
                </c:pt>
                <c:pt idx="19">
                  <c:v>191.17341196666663</c:v>
                </c:pt>
                <c:pt idx="20">
                  <c:v>201.23399874999998</c:v>
                </c:pt>
                <c:pt idx="21">
                  <c:v>211.29581726666666</c:v>
                </c:pt>
                <c:pt idx="22">
                  <c:v>221.35757618333332</c:v>
                </c:pt>
                <c:pt idx="23">
                  <c:v>231.41861741666665</c:v>
                </c:pt>
                <c:pt idx="24">
                  <c:v>241.48090776666666</c:v>
                </c:pt>
                <c:pt idx="25">
                  <c:v>251.54187698333334</c:v>
                </c:pt>
                <c:pt idx="26">
                  <c:v>261.60712498333334</c:v>
                </c:pt>
                <c:pt idx="27">
                  <c:v>271.66851388333333</c:v>
                </c:pt>
                <c:pt idx="28">
                  <c:v>281.73000459999997</c:v>
                </c:pt>
                <c:pt idx="29">
                  <c:v>291.79073541666662</c:v>
                </c:pt>
                <c:pt idx="30">
                  <c:v>301.85166241666667</c:v>
                </c:pt>
                <c:pt idx="31">
                  <c:v>311.9127135833333</c:v>
                </c:pt>
                <c:pt idx="32">
                  <c:v>321.97485989999996</c:v>
                </c:pt>
                <c:pt idx="33">
                  <c:v>332.03553359999995</c:v>
                </c:pt>
                <c:pt idx="34">
                  <c:v>342.09760045000002</c:v>
                </c:pt>
                <c:pt idx="35">
                  <c:v>352.15819964999997</c:v>
                </c:pt>
                <c:pt idx="36">
                  <c:v>360</c:v>
                </c:pt>
                <c:pt idx="37">
                  <c:v>400</c:v>
                </c:pt>
                <c:pt idx="38">
                  <c:v>500</c:v>
                </c:pt>
                <c:pt idx="39">
                  <c:v>600</c:v>
                </c:pt>
                <c:pt idx="40">
                  <c:v>700</c:v>
                </c:pt>
                <c:pt idx="41">
                  <c:v>800</c:v>
                </c:pt>
                <c:pt idx="42">
                  <c:v>900</c:v>
                </c:pt>
              </c:numCache>
            </c:numRef>
          </c:xVal>
          <c:yVal>
            <c:numRef>
              <c:f>Sheet3!$P$11:$P$53</c:f>
              <c:numCache>
                <c:formatCode>General</c:formatCode>
                <c:ptCount val="43"/>
                <c:pt idx="0">
                  <c:v>100.19966992364297</c:v>
                </c:pt>
                <c:pt idx="1">
                  <c:v>100.43659882825281</c:v>
                </c:pt>
                <c:pt idx="2">
                  <c:v>99.733693821935503</c:v>
                </c:pt>
                <c:pt idx="3">
                  <c:v>99.134684051006587</c:v>
                </c:pt>
                <c:pt idx="4">
                  <c:v>98.460917478522347</c:v>
                </c:pt>
                <c:pt idx="5">
                  <c:v>97.666059217895778</c:v>
                </c:pt>
                <c:pt idx="6">
                  <c:v>97.20438222937679</c:v>
                </c:pt>
                <c:pt idx="7">
                  <c:v>96.598684949043573</c:v>
                </c:pt>
                <c:pt idx="8">
                  <c:v>95.934471961422631</c:v>
                </c:pt>
                <c:pt idx="9">
                  <c:v>95.264526822883695</c:v>
                </c:pt>
                <c:pt idx="10">
                  <c:v>94.625630835150503</c:v>
                </c:pt>
                <c:pt idx="11">
                  <c:v>93.969538394663374</c:v>
                </c:pt>
                <c:pt idx="12">
                  <c:v>93.244182463917298</c:v>
                </c:pt>
                <c:pt idx="13">
                  <c:v>92.716346900219975</c:v>
                </c:pt>
                <c:pt idx="14">
                  <c:v>91.901903790623635</c:v>
                </c:pt>
                <c:pt idx="15">
                  <c:v>91.293340434831421</c:v>
                </c:pt>
                <c:pt idx="16">
                  <c:v>90.664475711204688</c:v>
                </c:pt>
                <c:pt idx="17">
                  <c:v>89.795577167887529</c:v>
                </c:pt>
                <c:pt idx="18">
                  <c:v>89.021259114717054</c:v>
                </c:pt>
                <c:pt idx="19">
                  <c:v>88.314532674454426</c:v>
                </c:pt>
                <c:pt idx="20">
                  <c:v>87.490535979994789</c:v>
                </c:pt>
                <c:pt idx="21">
                  <c:v>86.793601964217046</c:v>
                </c:pt>
                <c:pt idx="22">
                  <c:v>86.048900024122801</c:v>
                </c:pt>
                <c:pt idx="23">
                  <c:v>85.241144423930777</c:v>
                </c:pt>
                <c:pt idx="24">
                  <c:v>84.440554012386229</c:v>
                </c:pt>
                <c:pt idx="25">
                  <c:v>83.629454657492047</c:v>
                </c:pt>
                <c:pt idx="26">
                  <c:v>82.95043361333299</c:v>
                </c:pt>
                <c:pt idx="27">
                  <c:v>82.080102032286334</c:v>
                </c:pt>
                <c:pt idx="28">
                  <c:v>81.290259403712994</c:v>
                </c:pt>
                <c:pt idx="29">
                  <c:v>80.469128784712353</c:v>
                </c:pt>
                <c:pt idx="30">
                  <c:v>79.530727911514703</c:v>
                </c:pt>
                <c:pt idx="31">
                  <c:v>78.69693879257018</c:v>
                </c:pt>
                <c:pt idx="32">
                  <c:v>77.886078277297571</c:v>
                </c:pt>
                <c:pt idx="33">
                  <c:v>76.975621639825079</c:v>
                </c:pt>
                <c:pt idx="34">
                  <c:v>76.12272535115396</c:v>
                </c:pt>
                <c:pt idx="35">
                  <c:v>75.186951713793704</c:v>
                </c:pt>
                <c:pt idx="36">
                  <c:v>74.396153726734042</c:v>
                </c:pt>
                <c:pt idx="37">
                  <c:v>70.654492215022529</c:v>
                </c:pt>
                <c:pt idx="38">
                  <c:v>60.903625824295247</c:v>
                </c:pt>
                <c:pt idx="39">
                  <c:v>50.595307756794391</c:v>
                </c:pt>
                <c:pt idx="40">
                  <c:v>40.226563265033164</c:v>
                </c:pt>
                <c:pt idx="41">
                  <c:v>0</c:v>
                </c:pt>
                <c:pt idx="42">
                  <c:v>0</c:v>
                </c:pt>
              </c:numCache>
            </c:numRef>
          </c:yVal>
          <c:smooth val="0"/>
          <c:extLst>
            <c:ext xmlns:c16="http://schemas.microsoft.com/office/drawing/2014/chart" uri="{C3380CC4-5D6E-409C-BE32-E72D297353CC}">
              <c16:uniqueId val="{00000006-3715-4536-B66F-26A8E4631982}"/>
            </c:ext>
          </c:extLst>
        </c:ser>
        <c:ser>
          <c:idx val="7"/>
          <c:order val="7"/>
          <c:tx>
            <c:strRef>
              <c:f>Sheet3!$R$2</c:f>
              <c:strCache>
                <c:ptCount val="1"/>
                <c:pt idx="0">
                  <c:v>12T_NVT_R</c:v>
                </c:pt>
              </c:strCache>
            </c:strRef>
          </c:tx>
          <c:spPr>
            <a:ln w="19050"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xVal>
            <c:numRef>
              <c:f>Sheet3!$J$11:$J$53</c:f>
              <c:numCache>
                <c:formatCode>General</c:formatCode>
                <c:ptCount val="43"/>
                <c:pt idx="0">
                  <c:v>0</c:v>
                </c:pt>
                <c:pt idx="1">
                  <c:v>10.061739049999998</c:v>
                </c:pt>
                <c:pt idx="2">
                  <c:v>20.122313416666664</c:v>
                </c:pt>
                <c:pt idx="3">
                  <c:v>30.186856150000001</c:v>
                </c:pt>
                <c:pt idx="4">
                  <c:v>40.248885749999999</c:v>
                </c:pt>
                <c:pt idx="5">
                  <c:v>50.310336733333337</c:v>
                </c:pt>
                <c:pt idx="6">
                  <c:v>60.371961549999995</c:v>
                </c:pt>
                <c:pt idx="7">
                  <c:v>70.43348206666667</c:v>
                </c:pt>
                <c:pt idx="8">
                  <c:v>80.494739349999989</c:v>
                </c:pt>
                <c:pt idx="9">
                  <c:v>90.55578058333333</c:v>
                </c:pt>
                <c:pt idx="10">
                  <c:v>100.61677959999999</c:v>
                </c:pt>
                <c:pt idx="11">
                  <c:v>110.67796735</c:v>
                </c:pt>
                <c:pt idx="12">
                  <c:v>120.73954249999998</c:v>
                </c:pt>
                <c:pt idx="13">
                  <c:v>130.80074514999998</c:v>
                </c:pt>
                <c:pt idx="14">
                  <c:v>140.86546419999999</c:v>
                </c:pt>
                <c:pt idx="15">
                  <c:v>150.92685061666666</c:v>
                </c:pt>
                <c:pt idx="16">
                  <c:v>160.98970220000001</c:v>
                </c:pt>
                <c:pt idx="17">
                  <c:v>171.05119043333332</c:v>
                </c:pt>
                <c:pt idx="18">
                  <c:v>181.11304868333335</c:v>
                </c:pt>
                <c:pt idx="19">
                  <c:v>191.17341196666663</c:v>
                </c:pt>
                <c:pt idx="20">
                  <c:v>201.23399874999998</c:v>
                </c:pt>
                <c:pt idx="21">
                  <c:v>211.29581726666666</c:v>
                </c:pt>
                <c:pt idx="22">
                  <c:v>221.35757618333332</c:v>
                </c:pt>
                <c:pt idx="23">
                  <c:v>231.41861741666665</c:v>
                </c:pt>
                <c:pt idx="24">
                  <c:v>241.48090776666666</c:v>
                </c:pt>
                <c:pt idx="25">
                  <c:v>251.54187698333334</c:v>
                </c:pt>
                <c:pt idx="26">
                  <c:v>261.60712498333334</c:v>
                </c:pt>
                <c:pt idx="27">
                  <c:v>271.66851388333333</c:v>
                </c:pt>
                <c:pt idx="28">
                  <c:v>281.73000459999997</c:v>
                </c:pt>
                <c:pt idx="29">
                  <c:v>291.79073541666662</c:v>
                </c:pt>
                <c:pt idx="30">
                  <c:v>301.85166241666667</c:v>
                </c:pt>
                <c:pt idx="31">
                  <c:v>311.9127135833333</c:v>
                </c:pt>
                <c:pt idx="32">
                  <c:v>321.97485989999996</c:v>
                </c:pt>
                <c:pt idx="33">
                  <c:v>332.03553359999995</c:v>
                </c:pt>
                <c:pt idx="34">
                  <c:v>342.09760045000002</c:v>
                </c:pt>
                <c:pt idx="35">
                  <c:v>352.15819964999997</c:v>
                </c:pt>
                <c:pt idx="36">
                  <c:v>360</c:v>
                </c:pt>
                <c:pt idx="37">
                  <c:v>400</c:v>
                </c:pt>
                <c:pt idx="38">
                  <c:v>500</c:v>
                </c:pt>
                <c:pt idx="39">
                  <c:v>600</c:v>
                </c:pt>
                <c:pt idx="40">
                  <c:v>700</c:v>
                </c:pt>
                <c:pt idx="41">
                  <c:v>800</c:v>
                </c:pt>
                <c:pt idx="42">
                  <c:v>900</c:v>
                </c:pt>
              </c:numCache>
            </c:numRef>
          </c:xVal>
          <c:yVal>
            <c:numRef>
              <c:f>Sheet3!$R$11:$R$53</c:f>
              <c:numCache>
                <c:formatCode>General</c:formatCode>
                <c:ptCount val="43"/>
                <c:pt idx="0">
                  <c:v>100.52814026802648</c:v>
                </c:pt>
                <c:pt idx="1">
                  <c:v>100.9548600208493</c:v>
                </c:pt>
                <c:pt idx="2">
                  <c:v>100.71465353747222</c:v>
                </c:pt>
                <c:pt idx="3">
                  <c:v>100.31179743528554</c:v>
                </c:pt>
                <c:pt idx="4">
                  <c:v>99.93406096534747</c:v>
                </c:pt>
                <c:pt idx="5">
                  <c:v>99.63293937376757</c:v>
                </c:pt>
                <c:pt idx="6">
                  <c:v>99.057385799871895</c:v>
                </c:pt>
                <c:pt idx="7">
                  <c:v>98.836647031487459</c:v>
                </c:pt>
                <c:pt idx="8">
                  <c:v>98.586392695210947</c:v>
                </c:pt>
                <c:pt idx="9">
                  <c:v>98.178512666574562</c:v>
                </c:pt>
                <c:pt idx="10">
                  <c:v>97.81082404953591</c:v>
                </c:pt>
                <c:pt idx="11">
                  <c:v>97.396350117434281</c:v>
                </c:pt>
                <c:pt idx="12">
                  <c:v>96.830844396438039</c:v>
                </c:pt>
                <c:pt idx="13">
                  <c:v>96.553586455494298</c:v>
                </c:pt>
                <c:pt idx="14">
                  <c:v>96.160464210803951</c:v>
                </c:pt>
                <c:pt idx="15">
                  <c:v>95.847724789309083</c:v>
                </c:pt>
                <c:pt idx="16">
                  <c:v>95.52116957007749</c:v>
                </c:pt>
                <c:pt idx="17">
                  <c:v>95.092565844836031</c:v>
                </c:pt>
                <c:pt idx="18">
                  <c:v>94.620316758562652</c:v>
                </c:pt>
                <c:pt idx="19">
                  <c:v>94.289365603687557</c:v>
                </c:pt>
                <c:pt idx="20">
                  <c:v>93.787600949522101</c:v>
                </c:pt>
                <c:pt idx="21">
                  <c:v>93.292116203418786</c:v>
                </c:pt>
                <c:pt idx="22">
                  <c:v>92.910611788643408</c:v>
                </c:pt>
                <c:pt idx="23">
                  <c:v>92.462226353006187</c:v>
                </c:pt>
                <c:pt idx="24">
                  <c:v>92.043042489857953</c:v>
                </c:pt>
                <c:pt idx="25">
                  <c:v>91.50297039651339</c:v>
                </c:pt>
                <c:pt idx="26">
                  <c:v>91.059608887325894</c:v>
                </c:pt>
                <c:pt idx="27">
                  <c:v>90.586417814843188</c:v>
                </c:pt>
                <c:pt idx="28">
                  <c:v>90.051055652545244</c:v>
                </c:pt>
                <c:pt idx="29">
                  <c:v>89.582574511109158</c:v>
                </c:pt>
                <c:pt idx="30">
                  <c:v>88.986925231414617</c:v>
                </c:pt>
                <c:pt idx="31">
                  <c:v>88.566799382057042</c:v>
                </c:pt>
                <c:pt idx="32">
                  <c:v>87.931272686167873</c:v>
                </c:pt>
                <c:pt idx="33">
                  <c:v>87.462163553925564</c:v>
                </c:pt>
                <c:pt idx="34">
                  <c:v>86.91738152953441</c:v>
                </c:pt>
                <c:pt idx="35">
                  <c:v>86.439794521408203</c:v>
                </c:pt>
                <c:pt idx="36">
                  <c:v>85.793905977216497</c:v>
                </c:pt>
                <c:pt idx="37">
                  <c:v>83.46877001720695</c:v>
                </c:pt>
                <c:pt idx="38">
                  <c:v>77.212411610294026</c:v>
                </c:pt>
                <c:pt idx="39">
                  <c:v>70.278765118878653</c:v>
                </c:pt>
                <c:pt idx="40">
                  <c:v>62.627639131363118</c:v>
                </c:pt>
                <c:pt idx="41">
                  <c:v>0</c:v>
                </c:pt>
                <c:pt idx="42">
                  <c:v>0</c:v>
                </c:pt>
              </c:numCache>
            </c:numRef>
          </c:yVal>
          <c:smooth val="0"/>
          <c:extLst>
            <c:ext xmlns:c16="http://schemas.microsoft.com/office/drawing/2014/chart" uri="{C3380CC4-5D6E-409C-BE32-E72D297353CC}">
              <c16:uniqueId val="{00000007-3715-4536-B66F-26A8E4631982}"/>
            </c:ext>
          </c:extLst>
        </c:ser>
        <c:ser>
          <c:idx val="8"/>
          <c:order val="8"/>
          <c:tx>
            <c:strRef>
              <c:f>Sheet3!$S$2</c:f>
              <c:strCache>
                <c:ptCount val="1"/>
                <c:pt idx="0">
                  <c:v>18T_LVT</c:v>
                </c:pt>
              </c:strCache>
            </c:strRef>
          </c:tx>
          <c:spPr>
            <a:ln w="19050"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xVal>
            <c:numRef>
              <c:f>Sheet3!$J$11:$J$53</c:f>
              <c:numCache>
                <c:formatCode>General</c:formatCode>
                <c:ptCount val="43"/>
                <c:pt idx="0">
                  <c:v>0</c:v>
                </c:pt>
                <c:pt idx="1">
                  <c:v>10.061739049999998</c:v>
                </c:pt>
                <c:pt idx="2">
                  <c:v>20.122313416666664</c:v>
                </c:pt>
                <c:pt idx="3">
                  <c:v>30.186856150000001</c:v>
                </c:pt>
                <c:pt idx="4">
                  <c:v>40.248885749999999</c:v>
                </c:pt>
                <c:pt idx="5">
                  <c:v>50.310336733333337</c:v>
                </c:pt>
                <c:pt idx="6">
                  <c:v>60.371961549999995</c:v>
                </c:pt>
                <c:pt idx="7">
                  <c:v>70.43348206666667</c:v>
                </c:pt>
                <c:pt idx="8">
                  <c:v>80.494739349999989</c:v>
                </c:pt>
                <c:pt idx="9">
                  <c:v>90.55578058333333</c:v>
                </c:pt>
                <c:pt idx="10">
                  <c:v>100.61677959999999</c:v>
                </c:pt>
                <c:pt idx="11">
                  <c:v>110.67796735</c:v>
                </c:pt>
                <c:pt idx="12">
                  <c:v>120.73954249999998</c:v>
                </c:pt>
                <c:pt idx="13">
                  <c:v>130.80074514999998</c:v>
                </c:pt>
                <c:pt idx="14">
                  <c:v>140.86546419999999</c:v>
                </c:pt>
                <c:pt idx="15">
                  <c:v>150.92685061666666</c:v>
                </c:pt>
                <c:pt idx="16">
                  <c:v>160.98970220000001</c:v>
                </c:pt>
                <c:pt idx="17">
                  <c:v>171.05119043333332</c:v>
                </c:pt>
                <c:pt idx="18">
                  <c:v>181.11304868333335</c:v>
                </c:pt>
                <c:pt idx="19">
                  <c:v>191.17341196666663</c:v>
                </c:pt>
                <c:pt idx="20">
                  <c:v>201.23399874999998</c:v>
                </c:pt>
                <c:pt idx="21">
                  <c:v>211.29581726666666</c:v>
                </c:pt>
                <c:pt idx="22">
                  <c:v>221.35757618333332</c:v>
                </c:pt>
                <c:pt idx="23">
                  <c:v>231.41861741666665</c:v>
                </c:pt>
                <c:pt idx="24">
                  <c:v>241.48090776666666</c:v>
                </c:pt>
                <c:pt idx="25">
                  <c:v>251.54187698333334</c:v>
                </c:pt>
                <c:pt idx="26">
                  <c:v>261.60712498333334</c:v>
                </c:pt>
                <c:pt idx="27">
                  <c:v>271.66851388333333</c:v>
                </c:pt>
                <c:pt idx="28">
                  <c:v>281.73000459999997</c:v>
                </c:pt>
                <c:pt idx="29">
                  <c:v>291.79073541666662</c:v>
                </c:pt>
                <c:pt idx="30">
                  <c:v>301.85166241666667</c:v>
                </c:pt>
                <c:pt idx="31">
                  <c:v>311.9127135833333</c:v>
                </c:pt>
                <c:pt idx="32">
                  <c:v>321.97485989999996</c:v>
                </c:pt>
                <c:pt idx="33">
                  <c:v>332.03553359999995</c:v>
                </c:pt>
                <c:pt idx="34">
                  <c:v>342.09760045000002</c:v>
                </c:pt>
                <c:pt idx="35">
                  <c:v>352.15819964999997</c:v>
                </c:pt>
                <c:pt idx="36">
                  <c:v>360</c:v>
                </c:pt>
                <c:pt idx="37">
                  <c:v>400</c:v>
                </c:pt>
                <c:pt idx="38">
                  <c:v>500</c:v>
                </c:pt>
                <c:pt idx="39">
                  <c:v>600</c:v>
                </c:pt>
                <c:pt idx="40">
                  <c:v>700</c:v>
                </c:pt>
                <c:pt idx="41">
                  <c:v>800</c:v>
                </c:pt>
                <c:pt idx="42">
                  <c:v>900</c:v>
                </c:pt>
              </c:numCache>
            </c:numRef>
          </c:xVal>
          <c:yVal>
            <c:numRef>
              <c:f>Sheet3!$S$11:$S$53</c:f>
              <c:numCache>
                <c:formatCode>General</c:formatCode>
                <c:ptCount val="43"/>
                <c:pt idx="0">
                  <c:v>100.64015840999656</c:v>
                </c:pt>
                <c:pt idx="1">
                  <c:v>100.6335477443794</c:v>
                </c:pt>
                <c:pt idx="2">
                  <c:v>100.33960372903036</c:v>
                </c:pt>
                <c:pt idx="3">
                  <c:v>100.75438456240468</c:v>
                </c:pt>
                <c:pt idx="4">
                  <c:v>100.54222831701678</c:v>
                </c:pt>
                <c:pt idx="5">
                  <c:v>100.01998573326118</c:v>
                </c:pt>
                <c:pt idx="6">
                  <c:v>100.10976779652678</c:v>
                </c:pt>
                <c:pt idx="7">
                  <c:v>100.07932798740592</c:v>
                </c:pt>
                <c:pt idx="8">
                  <c:v>99.68176563191814</c:v>
                </c:pt>
                <c:pt idx="9">
                  <c:v>99.924669159246321</c:v>
                </c:pt>
                <c:pt idx="10">
                  <c:v>99.147839081025239</c:v>
                </c:pt>
                <c:pt idx="11">
                  <c:v>98.980420130860438</c:v>
                </c:pt>
                <c:pt idx="12">
                  <c:v>98.828067348846361</c:v>
                </c:pt>
                <c:pt idx="13">
                  <c:v>98.701849756481522</c:v>
                </c:pt>
                <c:pt idx="14">
                  <c:v>98.703540856988241</c:v>
                </c:pt>
                <c:pt idx="15">
                  <c:v>98.709075367737498</c:v>
                </c:pt>
                <c:pt idx="16">
                  <c:v>97.999274364146203</c:v>
                </c:pt>
                <c:pt idx="17">
                  <c:v>97.823399911447822</c:v>
                </c:pt>
                <c:pt idx="18">
                  <c:v>97.882895902002261</c:v>
                </c:pt>
                <c:pt idx="19">
                  <c:v>97.969603237073841</c:v>
                </c:pt>
                <c:pt idx="20">
                  <c:v>97.461811875830179</c:v>
                </c:pt>
                <c:pt idx="21">
                  <c:v>97.172326216362478</c:v>
                </c:pt>
                <c:pt idx="22">
                  <c:v>96.894678260441779</c:v>
                </c:pt>
                <c:pt idx="23">
                  <c:v>96.751703399419497</c:v>
                </c:pt>
                <c:pt idx="24">
                  <c:v>96.568910808284542</c:v>
                </c:pt>
                <c:pt idx="25">
                  <c:v>96.296028681064598</c:v>
                </c:pt>
                <c:pt idx="26">
                  <c:v>96.07664682442072</c:v>
                </c:pt>
                <c:pt idx="27">
                  <c:v>95.86725783440744</c:v>
                </c:pt>
                <c:pt idx="28">
                  <c:v>95.441100506715202</c:v>
                </c:pt>
                <c:pt idx="29">
                  <c:v>95.130245486299017</c:v>
                </c:pt>
                <c:pt idx="30">
                  <c:v>95.233248880798939</c:v>
                </c:pt>
                <c:pt idx="31">
                  <c:v>94.9065590101835</c:v>
                </c:pt>
                <c:pt idx="32">
                  <c:v>94.377552024401041</c:v>
                </c:pt>
                <c:pt idx="33">
                  <c:v>94.004126285236381</c:v>
                </c:pt>
                <c:pt idx="34">
                  <c:v>93.891898706154379</c:v>
                </c:pt>
                <c:pt idx="35">
                  <c:v>93.630546809662022</c:v>
                </c:pt>
                <c:pt idx="36">
                  <c:v>93.21392113937128</c:v>
                </c:pt>
                <c:pt idx="37">
                  <c:v>92.004476804250501</c:v>
                </c:pt>
                <c:pt idx="38">
                  <c:v>88.348778717961338</c:v>
                </c:pt>
                <c:pt idx="39">
                  <c:v>83.909639887833919</c:v>
                </c:pt>
                <c:pt idx="40">
                  <c:v>78.893682048506918</c:v>
                </c:pt>
                <c:pt idx="41">
                  <c:v>0</c:v>
                </c:pt>
                <c:pt idx="42">
                  <c:v>0</c:v>
                </c:pt>
              </c:numCache>
            </c:numRef>
          </c:yVal>
          <c:smooth val="0"/>
          <c:extLst>
            <c:ext xmlns:c16="http://schemas.microsoft.com/office/drawing/2014/chart" uri="{C3380CC4-5D6E-409C-BE32-E72D297353CC}">
              <c16:uniqueId val="{00000008-3715-4536-B66F-26A8E4631982}"/>
            </c:ext>
          </c:extLst>
        </c:ser>
        <c:dLbls>
          <c:showLegendKey val="0"/>
          <c:showVal val="0"/>
          <c:showCatName val="0"/>
          <c:showSerName val="0"/>
          <c:showPercent val="0"/>
          <c:showBubbleSize val="0"/>
        </c:dLbls>
        <c:axId val="226909680"/>
        <c:axId val="226910072"/>
      </c:scatterChart>
      <c:valAx>
        <c:axId val="22690968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dirty="0"/>
                  <a:t>TID(MRads)</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900" b="0" i="0" u="none" strike="noStrike" baseline="0">
                <a:solidFill>
                  <a:srgbClr val="333333"/>
                </a:solidFill>
                <a:latin typeface="Calibri"/>
                <a:ea typeface="Calibri"/>
                <a:cs typeface="Calibri"/>
              </a:defRPr>
            </a:pPr>
            <a:endParaRPr lang="en-US"/>
          </a:p>
        </c:txPr>
        <c:crossAx val="226910072"/>
        <c:crosses val="autoZero"/>
        <c:crossBetween val="midCat"/>
      </c:valAx>
      <c:valAx>
        <c:axId val="22691007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dirty="0" smtClean="0"/>
                  <a:t>Normalized</a:t>
                </a:r>
                <a:r>
                  <a:rPr lang="en-GB" baseline="0" dirty="0" smtClean="0"/>
                  <a:t> oscillation</a:t>
                </a:r>
                <a:r>
                  <a:rPr lang="en-GB" dirty="0" smtClean="0"/>
                  <a:t> frequency</a:t>
                </a:r>
                <a:endParaRPr lang="en-GB" dirty="0"/>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6909680"/>
        <c:crosses val="autoZero"/>
        <c:crossBetween val="midCat"/>
      </c:valAx>
      <c:spPr>
        <a:noFill/>
        <a:ln w="25400">
          <a:noFill/>
        </a:ln>
      </c:spPr>
    </c:plotArea>
    <c:legend>
      <c:legendPos val="r"/>
      <c:layout>
        <c:manualLayout>
          <c:xMode val="edge"/>
          <c:yMode val="edge"/>
          <c:x val="0.82689744763550421"/>
          <c:y val="2.4400789197365873E-3"/>
          <c:w val="0.15252529998729969"/>
          <c:h val="0.4566527636475089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600" dirty="0" smtClean="0"/>
              <a:t>“Unit cell” delay vs Control voltage</a:t>
            </a:r>
            <a:endParaRPr lang="en-US" sz="1600" dirty="0"/>
          </a:p>
        </c:rich>
      </c:tx>
      <c:overlay val="0"/>
    </c:title>
    <c:autoTitleDeleted val="0"/>
    <c:plotArea>
      <c:layout>
        <c:manualLayout>
          <c:layoutTarget val="inner"/>
          <c:xMode val="edge"/>
          <c:yMode val="edge"/>
          <c:x val="8.1653786332264028E-2"/>
          <c:y val="0.11999187601549806"/>
          <c:w val="0.8842621755613882"/>
          <c:h val="0.66585676790401205"/>
        </c:manualLayout>
      </c:layout>
      <c:scatterChart>
        <c:scatterStyle val="smoothMarker"/>
        <c:varyColors val="0"/>
        <c:ser>
          <c:idx val="0"/>
          <c:order val="0"/>
          <c:tx>
            <c:v>C0_27C_1V2_tt</c:v>
          </c:tx>
          <c:spPr>
            <a:ln w="50800">
              <a:solidFill>
                <a:srgbClr val="0000FF"/>
              </a:solidFill>
            </a:ln>
          </c:spPr>
          <c:marker>
            <c:symbol val="none"/>
          </c:marker>
          <c:xVal>
            <c:numRef>
              <c:f>Interactive.106_channl!$A$16:$A$25</c:f>
              <c:numCache>
                <c:formatCode>General</c:formatCode>
                <c:ptCount val="10"/>
                <c:pt idx="0">
                  <c:v>0.25</c:v>
                </c:pt>
                <c:pt idx="1">
                  <c:v>0.3</c:v>
                </c:pt>
                <c:pt idx="2">
                  <c:v>0.35</c:v>
                </c:pt>
                <c:pt idx="3">
                  <c:v>0.4</c:v>
                </c:pt>
                <c:pt idx="4">
                  <c:v>0.45</c:v>
                </c:pt>
                <c:pt idx="5">
                  <c:v>0.5</c:v>
                </c:pt>
                <c:pt idx="6">
                  <c:v>0.55000000000000004</c:v>
                </c:pt>
                <c:pt idx="7">
                  <c:v>0.6</c:v>
                </c:pt>
                <c:pt idx="8">
                  <c:v>0.65</c:v>
                </c:pt>
                <c:pt idx="9">
                  <c:v>0.7</c:v>
                </c:pt>
              </c:numCache>
            </c:numRef>
          </c:xVal>
          <c:yVal>
            <c:numRef>
              <c:f>Interactive.106_channl!$B$16:$B$25</c:f>
              <c:numCache>
                <c:formatCode>General</c:formatCode>
                <c:ptCount val="10"/>
                <c:pt idx="2">
                  <c:v>0.99255000000000004</c:v>
                </c:pt>
                <c:pt idx="3">
                  <c:v>0.47160000000000002</c:v>
                </c:pt>
                <c:pt idx="4">
                  <c:v>0.24030000000000001</c:v>
                </c:pt>
                <c:pt idx="5">
                  <c:v>0.13669999999999999</c:v>
                </c:pt>
                <c:pt idx="6">
                  <c:v>8.9529999999999998E-2</c:v>
                </c:pt>
                <c:pt idx="7">
                  <c:v>6.6585000000000005E-2</c:v>
                </c:pt>
                <c:pt idx="8">
                  <c:v>5.4969999999999998E-2</c:v>
                </c:pt>
                <c:pt idx="9">
                  <c:v>4.9160000000000002E-2</c:v>
                </c:pt>
              </c:numCache>
            </c:numRef>
          </c:yVal>
          <c:smooth val="1"/>
          <c:extLst>
            <c:ext xmlns:c16="http://schemas.microsoft.com/office/drawing/2014/chart" uri="{C3380CC4-5D6E-409C-BE32-E72D297353CC}">
              <c16:uniqueId val="{00000000-83DF-4551-BF9E-F73DA5703FAF}"/>
            </c:ext>
          </c:extLst>
        </c:ser>
        <c:ser>
          <c:idx val="1"/>
          <c:order val="1"/>
          <c:spPr>
            <a:ln>
              <a:solidFill>
                <a:schemeClr val="tx1"/>
              </a:solidFill>
            </a:ln>
          </c:spPr>
          <c:marker>
            <c:symbol val="none"/>
          </c:marker>
          <c:xVal>
            <c:numRef>
              <c:f>Interactive.106_channl!$A$16:$A$25</c:f>
              <c:numCache>
                <c:formatCode>General</c:formatCode>
                <c:ptCount val="10"/>
                <c:pt idx="0">
                  <c:v>0.25</c:v>
                </c:pt>
                <c:pt idx="1">
                  <c:v>0.3</c:v>
                </c:pt>
                <c:pt idx="2">
                  <c:v>0.35</c:v>
                </c:pt>
                <c:pt idx="3">
                  <c:v>0.4</c:v>
                </c:pt>
                <c:pt idx="4">
                  <c:v>0.45</c:v>
                </c:pt>
                <c:pt idx="5">
                  <c:v>0.5</c:v>
                </c:pt>
                <c:pt idx="6">
                  <c:v>0.55000000000000004</c:v>
                </c:pt>
                <c:pt idx="7">
                  <c:v>0.6</c:v>
                </c:pt>
                <c:pt idx="8">
                  <c:v>0.65</c:v>
                </c:pt>
                <c:pt idx="9">
                  <c:v>0.7</c:v>
                </c:pt>
              </c:numCache>
            </c:numRef>
          </c:xVal>
          <c:yVal>
            <c:numRef>
              <c:f>Interactive.106_channl!$C$16:$C$25</c:f>
              <c:numCache>
                <c:formatCode>General</c:formatCode>
                <c:ptCount val="10"/>
                <c:pt idx="0">
                  <c:v>1.825</c:v>
                </c:pt>
                <c:pt idx="1">
                  <c:v>0.86214999999999997</c:v>
                </c:pt>
                <c:pt idx="2">
                  <c:v>0.41365000000000002</c:v>
                </c:pt>
                <c:pt idx="3">
                  <c:v>0.21174999999999999</c:v>
                </c:pt>
                <c:pt idx="4">
                  <c:v>0.1178</c:v>
                </c:pt>
                <c:pt idx="5">
                  <c:v>7.4490000000000001E-2</c:v>
                </c:pt>
                <c:pt idx="6">
                  <c:v>5.3199999999999997E-2</c:v>
                </c:pt>
                <c:pt idx="7">
                  <c:v>4.2165000000000001E-2</c:v>
                </c:pt>
                <c:pt idx="8">
                  <c:v>3.6185000000000002E-2</c:v>
                </c:pt>
                <c:pt idx="9">
                  <c:v>3.295E-2</c:v>
                </c:pt>
              </c:numCache>
            </c:numRef>
          </c:yVal>
          <c:smooth val="1"/>
          <c:extLst>
            <c:ext xmlns:c16="http://schemas.microsoft.com/office/drawing/2014/chart" uri="{C3380CC4-5D6E-409C-BE32-E72D297353CC}">
              <c16:uniqueId val="{00000001-83DF-4551-BF9E-F73DA5703FAF}"/>
            </c:ext>
          </c:extLst>
        </c:ser>
        <c:ser>
          <c:idx val="2"/>
          <c:order val="2"/>
          <c:tx>
            <c:v>C2_n20C_1V32_ff</c:v>
          </c:tx>
          <c:spPr>
            <a:ln w="50800">
              <a:solidFill>
                <a:srgbClr val="FF9933"/>
              </a:solidFill>
            </a:ln>
          </c:spPr>
          <c:marker>
            <c:symbol val="none"/>
          </c:marker>
          <c:xVal>
            <c:numRef>
              <c:f>Interactive.106_channl!$A$16:$A$25</c:f>
              <c:numCache>
                <c:formatCode>General</c:formatCode>
                <c:ptCount val="10"/>
                <c:pt idx="0">
                  <c:v>0.25</c:v>
                </c:pt>
                <c:pt idx="1">
                  <c:v>0.3</c:v>
                </c:pt>
                <c:pt idx="2">
                  <c:v>0.35</c:v>
                </c:pt>
                <c:pt idx="3">
                  <c:v>0.4</c:v>
                </c:pt>
                <c:pt idx="4">
                  <c:v>0.45</c:v>
                </c:pt>
                <c:pt idx="5">
                  <c:v>0.5</c:v>
                </c:pt>
                <c:pt idx="6">
                  <c:v>0.55000000000000004</c:v>
                </c:pt>
                <c:pt idx="7">
                  <c:v>0.6</c:v>
                </c:pt>
                <c:pt idx="8">
                  <c:v>0.65</c:v>
                </c:pt>
                <c:pt idx="9">
                  <c:v>0.7</c:v>
                </c:pt>
              </c:numCache>
            </c:numRef>
          </c:xVal>
          <c:yVal>
            <c:numRef>
              <c:f>Interactive.106_channl!$D$16:$D$25</c:f>
              <c:numCache>
                <c:formatCode>General</c:formatCode>
                <c:ptCount val="10"/>
                <c:pt idx="0">
                  <c:v>0.54479999999999995</c:v>
                </c:pt>
                <c:pt idx="1">
                  <c:v>0.31395000000000001</c:v>
                </c:pt>
                <c:pt idx="2">
                  <c:v>0.18959999999999999</c:v>
                </c:pt>
                <c:pt idx="3">
                  <c:v>0.12089999999999999</c:v>
                </c:pt>
                <c:pt idx="4">
                  <c:v>8.3835000000000007E-2</c:v>
                </c:pt>
                <c:pt idx="5">
                  <c:v>6.3189999999999996E-2</c:v>
                </c:pt>
                <c:pt idx="6">
                  <c:v>5.1409999999999997E-2</c:v>
                </c:pt>
                <c:pt idx="7">
                  <c:v>4.4580000000000002E-2</c:v>
                </c:pt>
                <c:pt idx="8">
                  <c:v>4.0585000000000003E-2</c:v>
                </c:pt>
                <c:pt idx="9">
                  <c:v>3.8205000000000003E-2</c:v>
                </c:pt>
              </c:numCache>
            </c:numRef>
          </c:yVal>
          <c:smooth val="1"/>
          <c:extLst>
            <c:ext xmlns:c16="http://schemas.microsoft.com/office/drawing/2014/chart" uri="{C3380CC4-5D6E-409C-BE32-E72D297353CC}">
              <c16:uniqueId val="{00000002-83DF-4551-BF9E-F73DA5703FAF}"/>
            </c:ext>
          </c:extLst>
        </c:ser>
        <c:ser>
          <c:idx val="3"/>
          <c:order val="3"/>
          <c:spPr>
            <a:ln>
              <a:solidFill>
                <a:schemeClr val="tx1"/>
              </a:solidFill>
            </a:ln>
          </c:spPr>
          <c:marker>
            <c:symbol val="none"/>
          </c:marker>
          <c:xVal>
            <c:numRef>
              <c:f>Interactive.106_channl!$A$16:$A$25</c:f>
              <c:numCache>
                <c:formatCode>General</c:formatCode>
                <c:ptCount val="10"/>
                <c:pt idx="0">
                  <c:v>0.25</c:v>
                </c:pt>
                <c:pt idx="1">
                  <c:v>0.3</c:v>
                </c:pt>
                <c:pt idx="2">
                  <c:v>0.35</c:v>
                </c:pt>
                <c:pt idx="3">
                  <c:v>0.4</c:v>
                </c:pt>
                <c:pt idx="4">
                  <c:v>0.45</c:v>
                </c:pt>
                <c:pt idx="5">
                  <c:v>0.5</c:v>
                </c:pt>
                <c:pt idx="6">
                  <c:v>0.55000000000000004</c:v>
                </c:pt>
                <c:pt idx="7">
                  <c:v>0.6</c:v>
                </c:pt>
                <c:pt idx="8">
                  <c:v>0.65</c:v>
                </c:pt>
                <c:pt idx="9">
                  <c:v>0.7</c:v>
                </c:pt>
              </c:numCache>
            </c:numRef>
          </c:xVal>
          <c:yVal>
            <c:numRef>
              <c:f>Interactive.106_channl!$E$16:$E$25</c:f>
              <c:numCache>
                <c:formatCode>General</c:formatCode>
                <c:ptCount val="10"/>
                <c:pt idx="1">
                  <c:v>1.087</c:v>
                </c:pt>
                <c:pt idx="2">
                  <c:v>0.48644999999999999</c:v>
                </c:pt>
                <c:pt idx="3">
                  <c:v>0.23114999999999999</c:v>
                </c:pt>
                <c:pt idx="4">
                  <c:v>0.1234</c:v>
                </c:pt>
                <c:pt idx="5">
                  <c:v>7.7835000000000001E-2</c:v>
                </c:pt>
                <c:pt idx="6">
                  <c:v>5.7185E-2</c:v>
                </c:pt>
                <c:pt idx="7">
                  <c:v>4.7449999999999999E-2</c:v>
                </c:pt>
                <c:pt idx="8">
                  <c:v>4.292E-2</c:v>
                </c:pt>
                <c:pt idx="9">
                  <c:v>4.0629999999999999E-2</c:v>
                </c:pt>
              </c:numCache>
            </c:numRef>
          </c:yVal>
          <c:smooth val="1"/>
          <c:extLst>
            <c:ext xmlns:c16="http://schemas.microsoft.com/office/drawing/2014/chart" uri="{C3380CC4-5D6E-409C-BE32-E72D297353CC}">
              <c16:uniqueId val="{00000003-83DF-4551-BF9E-F73DA5703FAF}"/>
            </c:ext>
          </c:extLst>
        </c:ser>
        <c:ser>
          <c:idx val="4"/>
          <c:order val="4"/>
          <c:spPr>
            <a:ln>
              <a:solidFill>
                <a:schemeClr val="tx1"/>
              </a:solidFill>
            </a:ln>
          </c:spPr>
          <c:marker>
            <c:symbol val="none"/>
          </c:marker>
          <c:xVal>
            <c:numRef>
              <c:f>Interactive.106_channl!$A$16:$A$25</c:f>
              <c:numCache>
                <c:formatCode>General</c:formatCode>
                <c:ptCount val="10"/>
                <c:pt idx="0">
                  <c:v>0.25</c:v>
                </c:pt>
                <c:pt idx="1">
                  <c:v>0.3</c:v>
                </c:pt>
                <c:pt idx="2">
                  <c:v>0.35</c:v>
                </c:pt>
                <c:pt idx="3">
                  <c:v>0.4</c:v>
                </c:pt>
                <c:pt idx="4">
                  <c:v>0.45</c:v>
                </c:pt>
                <c:pt idx="5">
                  <c:v>0.5</c:v>
                </c:pt>
                <c:pt idx="6">
                  <c:v>0.55000000000000004</c:v>
                </c:pt>
                <c:pt idx="7">
                  <c:v>0.6</c:v>
                </c:pt>
                <c:pt idx="8">
                  <c:v>0.65</c:v>
                </c:pt>
                <c:pt idx="9">
                  <c:v>0.7</c:v>
                </c:pt>
              </c:numCache>
            </c:numRef>
          </c:xVal>
          <c:yVal>
            <c:numRef>
              <c:f>Interactive.106_channl!$F$16:$F$25</c:f>
              <c:numCache>
                <c:formatCode>General</c:formatCode>
                <c:ptCount val="10"/>
                <c:pt idx="0">
                  <c:v>0.60694999999999999</c:v>
                </c:pt>
                <c:pt idx="1">
                  <c:v>0.32919999999999999</c:v>
                </c:pt>
                <c:pt idx="2">
                  <c:v>0.19064999999999999</c:v>
                </c:pt>
                <c:pt idx="3">
                  <c:v>0.1203</c:v>
                </c:pt>
                <c:pt idx="4">
                  <c:v>8.4849999999999995E-2</c:v>
                </c:pt>
                <c:pt idx="5">
                  <c:v>6.6290000000000002E-2</c:v>
                </c:pt>
                <c:pt idx="6">
                  <c:v>5.6460000000000003E-2</c:v>
                </c:pt>
                <c:pt idx="7">
                  <c:v>5.1240000000000001E-2</c:v>
                </c:pt>
                <c:pt idx="8">
                  <c:v>4.8265000000000002E-2</c:v>
                </c:pt>
                <c:pt idx="9">
                  <c:v>4.6385000000000003E-2</c:v>
                </c:pt>
              </c:numCache>
            </c:numRef>
          </c:yVal>
          <c:smooth val="1"/>
          <c:extLst>
            <c:ext xmlns:c16="http://schemas.microsoft.com/office/drawing/2014/chart" uri="{C3380CC4-5D6E-409C-BE32-E72D297353CC}">
              <c16:uniqueId val="{00000004-83DF-4551-BF9E-F73DA5703FAF}"/>
            </c:ext>
          </c:extLst>
        </c:ser>
        <c:ser>
          <c:idx val="5"/>
          <c:order val="5"/>
          <c:spPr>
            <a:ln>
              <a:solidFill>
                <a:schemeClr val="tx1"/>
              </a:solidFill>
            </a:ln>
          </c:spPr>
          <c:marker>
            <c:symbol val="none"/>
          </c:marker>
          <c:xVal>
            <c:numRef>
              <c:f>Interactive.106_channl!$A$16:$A$25</c:f>
              <c:numCache>
                <c:formatCode>General</c:formatCode>
                <c:ptCount val="10"/>
                <c:pt idx="0">
                  <c:v>0.25</c:v>
                </c:pt>
                <c:pt idx="1">
                  <c:v>0.3</c:v>
                </c:pt>
                <c:pt idx="2">
                  <c:v>0.35</c:v>
                </c:pt>
                <c:pt idx="3">
                  <c:v>0.4</c:v>
                </c:pt>
                <c:pt idx="4">
                  <c:v>0.45</c:v>
                </c:pt>
                <c:pt idx="5">
                  <c:v>0.5</c:v>
                </c:pt>
                <c:pt idx="6">
                  <c:v>0.55000000000000004</c:v>
                </c:pt>
                <c:pt idx="7">
                  <c:v>0.6</c:v>
                </c:pt>
                <c:pt idx="8">
                  <c:v>0.65</c:v>
                </c:pt>
                <c:pt idx="9">
                  <c:v>0.7</c:v>
                </c:pt>
              </c:numCache>
            </c:numRef>
          </c:xVal>
          <c:yVal>
            <c:numRef>
              <c:f>Interactive.106_channl!$G$16:$G$25</c:f>
              <c:numCache>
                <c:formatCode>General</c:formatCode>
                <c:ptCount val="10"/>
                <c:pt idx="1">
                  <c:v>1.746</c:v>
                </c:pt>
                <c:pt idx="2">
                  <c:v>0.75605</c:v>
                </c:pt>
                <c:pt idx="3">
                  <c:v>0.34710000000000002</c:v>
                </c:pt>
                <c:pt idx="4">
                  <c:v>0.17315</c:v>
                </c:pt>
                <c:pt idx="5">
                  <c:v>9.9245E-2</c:v>
                </c:pt>
                <c:pt idx="6">
                  <c:v>6.6500000000000004E-2</c:v>
                </c:pt>
                <c:pt idx="7">
                  <c:v>5.0689999999999999E-2</c:v>
                </c:pt>
                <c:pt idx="8">
                  <c:v>4.2520000000000002E-2</c:v>
                </c:pt>
                <c:pt idx="9">
                  <c:v>3.8269999999999998E-2</c:v>
                </c:pt>
              </c:numCache>
            </c:numRef>
          </c:yVal>
          <c:smooth val="1"/>
          <c:extLst>
            <c:ext xmlns:c16="http://schemas.microsoft.com/office/drawing/2014/chart" uri="{C3380CC4-5D6E-409C-BE32-E72D297353CC}">
              <c16:uniqueId val="{00000005-83DF-4551-BF9E-F73DA5703FAF}"/>
            </c:ext>
          </c:extLst>
        </c:ser>
        <c:ser>
          <c:idx val="6"/>
          <c:order val="6"/>
          <c:spPr>
            <a:ln>
              <a:solidFill>
                <a:schemeClr val="tx1"/>
              </a:solidFill>
            </a:ln>
          </c:spPr>
          <c:marker>
            <c:symbol val="none"/>
          </c:marker>
          <c:xVal>
            <c:numRef>
              <c:f>Interactive.106_channl!$A$16:$A$25</c:f>
              <c:numCache>
                <c:formatCode>General</c:formatCode>
                <c:ptCount val="10"/>
                <c:pt idx="0">
                  <c:v>0.25</c:v>
                </c:pt>
                <c:pt idx="1">
                  <c:v>0.3</c:v>
                </c:pt>
                <c:pt idx="2">
                  <c:v>0.35</c:v>
                </c:pt>
                <c:pt idx="3">
                  <c:v>0.4</c:v>
                </c:pt>
                <c:pt idx="4">
                  <c:v>0.45</c:v>
                </c:pt>
                <c:pt idx="5">
                  <c:v>0.5</c:v>
                </c:pt>
                <c:pt idx="6">
                  <c:v>0.55000000000000004</c:v>
                </c:pt>
                <c:pt idx="7">
                  <c:v>0.6</c:v>
                </c:pt>
                <c:pt idx="8">
                  <c:v>0.65</c:v>
                </c:pt>
                <c:pt idx="9">
                  <c:v>0.7</c:v>
                </c:pt>
              </c:numCache>
            </c:numRef>
          </c:xVal>
          <c:yVal>
            <c:numRef>
              <c:f>Interactive.106_channl!$H$16:$H$25</c:f>
              <c:numCache>
                <c:formatCode>General</c:formatCode>
                <c:ptCount val="10"/>
                <c:pt idx="0">
                  <c:v>0.90290000000000004</c:v>
                </c:pt>
                <c:pt idx="1">
                  <c:v>0.48280000000000001</c:v>
                </c:pt>
                <c:pt idx="2">
                  <c:v>0.26895000000000002</c:v>
                </c:pt>
                <c:pt idx="3">
                  <c:v>0.16005</c:v>
                </c:pt>
                <c:pt idx="4">
                  <c:v>0.10475</c:v>
                </c:pt>
                <c:pt idx="5">
                  <c:v>7.5895000000000004E-2</c:v>
                </c:pt>
                <c:pt idx="6">
                  <c:v>6.0199999999999997E-2</c:v>
                </c:pt>
                <c:pt idx="7">
                  <c:v>5.1385E-2</c:v>
                </c:pt>
                <c:pt idx="8">
                  <c:v>4.6370000000000001E-2</c:v>
                </c:pt>
                <c:pt idx="9">
                  <c:v>4.3475E-2</c:v>
                </c:pt>
              </c:numCache>
            </c:numRef>
          </c:yVal>
          <c:smooth val="1"/>
          <c:extLst>
            <c:ext xmlns:c16="http://schemas.microsoft.com/office/drawing/2014/chart" uri="{C3380CC4-5D6E-409C-BE32-E72D297353CC}">
              <c16:uniqueId val="{00000006-83DF-4551-BF9E-F73DA5703FAF}"/>
            </c:ext>
          </c:extLst>
        </c:ser>
        <c:ser>
          <c:idx val="7"/>
          <c:order val="7"/>
          <c:spPr>
            <a:ln>
              <a:solidFill>
                <a:schemeClr val="tx1"/>
              </a:solidFill>
            </a:ln>
          </c:spPr>
          <c:marker>
            <c:symbol val="none"/>
          </c:marker>
          <c:xVal>
            <c:numRef>
              <c:f>Interactive.106_channl!$A$16:$A$25</c:f>
              <c:numCache>
                <c:formatCode>General</c:formatCode>
                <c:ptCount val="10"/>
                <c:pt idx="0">
                  <c:v>0.25</c:v>
                </c:pt>
                <c:pt idx="1">
                  <c:v>0.3</c:v>
                </c:pt>
                <c:pt idx="2">
                  <c:v>0.35</c:v>
                </c:pt>
                <c:pt idx="3">
                  <c:v>0.4</c:v>
                </c:pt>
                <c:pt idx="4">
                  <c:v>0.45</c:v>
                </c:pt>
                <c:pt idx="5">
                  <c:v>0.5</c:v>
                </c:pt>
                <c:pt idx="6">
                  <c:v>0.55000000000000004</c:v>
                </c:pt>
                <c:pt idx="7">
                  <c:v>0.6</c:v>
                </c:pt>
                <c:pt idx="8">
                  <c:v>0.65</c:v>
                </c:pt>
                <c:pt idx="9">
                  <c:v>0.7</c:v>
                </c:pt>
              </c:numCache>
            </c:numRef>
          </c:xVal>
          <c:yVal>
            <c:numRef>
              <c:f>Interactive.106_channl!$I$16:$I$25</c:f>
              <c:numCache>
                <c:formatCode>General</c:formatCode>
                <c:ptCount val="10"/>
                <c:pt idx="2">
                  <c:v>0.84004999999999996</c:v>
                </c:pt>
                <c:pt idx="3">
                  <c:v>0.36054999999999998</c:v>
                </c:pt>
                <c:pt idx="4">
                  <c:v>0.17755000000000001</c:v>
                </c:pt>
                <c:pt idx="5">
                  <c:v>0.1045</c:v>
                </c:pt>
                <c:pt idx="6">
                  <c:v>7.2999999999999995E-2</c:v>
                </c:pt>
                <c:pt idx="7">
                  <c:v>5.8799999999999998E-2</c:v>
                </c:pt>
                <c:pt idx="8">
                  <c:v>5.2600000000000001E-2</c:v>
                </c:pt>
                <c:pt idx="9">
                  <c:v>4.9595E-2</c:v>
                </c:pt>
              </c:numCache>
            </c:numRef>
          </c:yVal>
          <c:smooth val="1"/>
          <c:extLst>
            <c:ext xmlns:c16="http://schemas.microsoft.com/office/drawing/2014/chart" uri="{C3380CC4-5D6E-409C-BE32-E72D297353CC}">
              <c16:uniqueId val="{00000007-83DF-4551-BF9E-F73DA5703FAF}"/>
            </c:ext>
          </c:extLst>
        </c:ser>
        <c:ser>
          <c:idx val="8"/>
          <c:order val="8"/>
          <c:spPr>
            <a:ln>
              <a:solidFill>
                <a:schemeClr val="tx1"/>
              </a:solidFill>
            </a:ln>
          </c:spPr>
          <c:marker>
            <c:symbol val="none"/>
          </c:marker>
          <c:xVal>
            <c:numRef>
              <c:f>Interactive.106_channl!$A$16:$A$25</c:f>
              <c:numCache>
                <c:formatCode>General</c:formatCode>
                <c:ptCount val="10"/>
                <c:pt idx="0">
                  <c:v>0.25</c:v>
                </c:pt>
                <c:pt idx="1">
                  <c:v>0.3</c:v>
                </c:pt>
                <c:pt idx="2">
                  <c:v>0.35</c:v>
                </c:pt>
                <c:pt idx="3">
                  <c:v>0.4</c:v>
                </c:pt>
                <c:pt idx="4">
                  <c:v>0.45</c:v>
                </c:pt>
                <c:pt idx="5">
                  <c:v>0.5</c:v>
                </c:pt>
                <c:pt idx="6">
                  <c:v>0.55000000000000004</c:v>
                </c:pt>
                <c:pt idx="7">
                  <c:v>0.6</c:v>
                </c:pt>
                <c:pt idx="8">
                  <c:v>0.65</c:v>
                </c:pt>
                <c:pt idx="9">
                  <c:v>0.7</c:v>
                </c:pt>
              </c:numCache>
            </c:numRef>
          </c:xVal>
          <c:yVal>
            <c:numRef>
              <c:f>Interactive.106_channl!$J$16:$J$25</c:f>
              <c:numCache>
                <c:formatCode>General</c:formatCode>
                <c:ptCount val="10"/>
                <c:pt idx="0">
                  <c:v>0.97065000000000001</c:v>
                </c:pt>
                <c:pt idx="1">
                  <c:v>0.49014999999999997</c:v>
                </c:pt>
                <c:pt idx="2">
                  <c:v>0.26300000000000001</c:v>
                </c:pt>
                <c:pt idx="3">
                  <c:v>0.15690000000000001</c:v>
                </c:pt>
                <c:pt idx="4">
                  <c:v>0.106</c:v>
                </c:pt>
                <c:pt idx="5">
                  <c:v>8.0504999999999993E-2</c:v>
                </c:pt>
                <c:pt idx="6">
                  <c:v>6.7419999999999994E-2</c:v>
                </c:pt>
                <c:pt idx="7">
                  <c:v>6.0725000000000001E-2</c:v>
                </c:pt>
                <c:pt idx="8">
                  <c:v>5.7029999999999997E-2</c:v>
                </c:pt>
                <c:pt idx="9">
                  <c:v>5.4745000000000002E-2</c:v>
                </c:pt>
              </c:numCache>
            </c:numRef>
          </c:yVal>
          <c:smooth val="1"/>
          <c:extLst>
            <c:ext xmlns:c16="http://schemas.microsoft.com/office/drawing/2014/chart" uri="{C3380CC4-5D6E-409C-BE32-E72D297353CC}">
              <c16:uniqueId val="{00000008-83DF-4551-BF9E-F73DA5703FAF}"/>
            </c:ext>
          </c:extLst>
        </c:ser>
        <c:ser>
          <c:idx val="9"/>
          <c:order val="9"/>
          <c:spPr>
            <a:ln>
              <a:solidFill>
                <a:schemeClr val="tx1"/>
              </a:solidFill>
            </a:ln>
          </c:spPr>
          <c:marker>
            <c:symbol val="none"/>
          </c:marker>
          <c:xVal>
            <c:numRef>
              <c:f>Interactive.106_channl!$A$16:$A$25</c:f>
              <c:numCache>
                <c:formatCode>General</c:formatCode>
                <c:ptCount val="10"/>
                <c:pt idx="0">
                  <c:v>0.25</c:v>
                </c:pt>
                <c:pt idx="1">
                  <c:v>0.3</c:v>
                </c:pt>
                <c:pt idx="2">
                  <c:v>0.35</c:v>
                </c:pt>
                <c:pt idx="3">
                  <c:v>0.4</c:v>
                </c:pt>
                <c:pt idx="4">
                  <c:v>0.45</c:v>
                </c:pt>
                <c:pt idx="5">
                  <c:v>0.5</c:v>
                </c:pt>
                <c:pt idx="6">
                  <c:v>0.55000000000000004</c:v>
                </c:pt>
                <c:pt idx="7">
                  <c:v>0.6</c:v>
                </c:pt>
                <c:pt idx="8">
                  <c:v>0.65</c:v>
                </c:pt>
                <c:pt idx="9">
                  <c:v>0.7</c:v>
                </c:pt>
              </c:numCache>
            </c:numRef>
          </c:xVal>
          <c:yVal>
            <c:numRef>
              <c:f>Interactive.106_channl!$K$16:$K$25</c:f>
              <c:numCache>
                <c:formatCode>General</c:formatCode>
                <c:ptCount val="10"/>
                <c:pt idx="3">
                  <c:v>1.7195</c:v>
                </c:pt>
                <c:pt idx="4">
                  <c:v>0.74455000000000005</c:v>
                </c:pt>
                <c:pt idx="5">
                  <c:v>0.34760000000000002</c:v>
                </c:pt>
                <c:pt idx="6">
                  <c:v>0.1779</c:v>
                </c:pt>
                <c:pt idx="7">
                  <c:v>0.10395</c:v>
                </c:pt>
                <c:pt idx="8">
                  <c:v>7.0355000000000001E-2</c:v>
                </c:pt>
                <c:pt idx="9">
                  <c:v>5.3830000000000003E-2</c:v>
                </c:pt>
              </c:numCache>
            </c:numRef>
          </c:yVal>
          <c:smooth val="1"/>
          <c:extLst>
            <c:ext xmlns:c16="http://schemas.microsoft.com/office/drawing/2014/chart" uri="{C3380CC4-5D6E-409C-BE32-E72D297353CC}">
              <c16:uniqueId val="{00000009-83DF-4551-BF9E-F73DA5703FAF}"/>
            </c:ext>
          </c:extLst>
        </c:ser>
        <c:ser>
          <c:idx val="10"/>
          <c:order val="10"/>
          <c:spPr>
            <a:ln>
              <a:solidFill>
                <a:schemeClr val="tx1"/>
              </a:solidFill>
            </a:ln>
          </c:spPr>
          <c:marker>
            <c:symbol val="none"/>
          </c:marker>
          <c:xVal>
            <c:numRef>
              <c:f>Interactive.106_channl!$A$16:$A$25</c:f>
              <c:numCache>
                <c:formatCode>General</c:formatCode>
                <c:ptCount val="10"/>
                <c:pt idx="0">
                  <c:v>0.25</c:v>
                </c:pt>
                <c:pt idx="1">
                  <c:v>0.3</c:v>
                </c:pt>
                <c:pt idx="2">
                  <c:v>0.35</c:v>
                </c:pt>
                <c:pt idx="3">
                  <c:v>0.4</c:v>
                </c:pt>
                <c:pt idx="4">
                  <c:v>0.45</c:v>
                </c:pt>
                <c:pt idx="5">
                  <c:v>0.5</c:v>
                </c:pt>
                <c:pt idx="6">
                  <c:v>0.55000000000000004</c:v>
                </c:pt>
                <c:pt idx="7">
                  <c:v>0.6</c:v>
                </c:pt>
                <c:pt idx="8">
                  <c:v>0.65</c:v>
                </c:pt>
                <c:pt idx="9">
                  <c:v>0.7</c:v>
                </c:pt>
              </c:numCache>
            </c:numRef>
          </c:xVal>
          <c:yVal>
            <c:numRef>
              <c:f>Interactive.106_channl!$L$16:$L$25</c:f>
              <c:numCache>
                <c:formatCode>General</c:formatCode>
                <c:ptCount val="10"/>
                <c:pt idx="1">
                  <c:v>1.8194999999999999</c:v>
                </c:pt>
                <c:pt idx="2">
                  <c:v>0.92879999999999996</c:v>
                </c:pt>
                <c:pt idx="3">
                  <c:v>0.49145</c:v>
                </c:pt>
                <c:pt idx="4">
                  <c:v>0.27434999999999998</c:v>
                </c:pt>
                <c:pt idx="5">
                  <c:v>0.16445000000000001</c:v>
                </c:pt>
                <c:pt idx="6">
                  <c:v>0.10845</c:v>
                </c:pt>
                <c:pt idx="7">
                  <c:v>7.9100000000000004E-2</c:v>
                </c:pt>
                <c:pt idx="8">
                  <c:v>6.3094999999999998E-2</c:v>
                </c:pt>
                <c:pt idx="9">
                  <c:v>5.4164999999999998E-2</c:v>
                </c:pt>
              </c:numCache>
            </c:numRef>
          </c:yVal>
          <c:smooth val="1"/>
          <c:extLst>
            <c:ext xmlns:c16="http://schemas.microsoft.com/office/drawing/2014/chart" uri="{C3380CC4-5D6E-409C-BE32-E72D297353CC}">
              <c16:uniqueId val="{0000000A-83DF-4551-BF9E-F73DA5703FAF}"/>
            </c:ext>
          </c:extLst>
        </c:ser>
        <c:ser>
          <c:idx val="11"/>
          <c:order val="11"/>
          <c:spPr>
            <a:ln>
              <a:solidFill>
                <a:schemeClr val="tx1"/>
              </a:solidFill>
            </a:ln>
          </c:spPr>
          <c:marker>
            <c:symbol val="none"/>
          </c:marker>
          <c:xVal>
            <c:numRef>
              <c:f>Interactive.106_channl!$A$16:$A$25</c:f>
              <c:numCache>
                <c:formatCode>General</c:formatCode>
                <c:ptCount val="10"/>
                <c:pt idx="0">
                  <c:v>0.25</c:v>
                </c:pt>
                <c:pt idx="1">
                  <c:v>0.3</c:v>
                </c:pt>
                <c:pt idx="2">
                  <c:v>0.35</c:v>
                </c:pt>
                <c:pt idx="3">
                  <c:v>0.4</c:v>
                </c:pt>
                <c:pt idx="4">
                  <c:v>0.45</c:v>
                </c:pt>
                <c:pt idx="5">
                  <c:v>0.5</c:v>
                </c:pt>
                <c:pt idx="6">
                  <c:v>0.55000000000000004</c:v>
                </c:pt>
                <c:pt idx="7">
                  <c:v>0.6</c:v>
                </c:pt>
                <c:pt idx="8">
                  <c:v>0.65</c:v>
                </c:pt>
                <c:pt idx="9">
                  <c:v>0.7</c:v>
                </c:pt>
              </c:numCache>
            </c:numRef>
          </c:xVal>
          <c:yVal>
            <c:numRef>
              <c:f>Interactive.106_channl!$M$16:$M$25</c:f>
              <c:numCache>
                <c:formatCode>General</c:formatCode>
                <c:ptCount val="10"/>
                <c:pt idx="4">
                  <c:v>0.8841</c:v>
                </c:pt>
                <c:pt idx="5">
                  <c:v>0.39140000000000003</c:v>
                </c:pt>
                <c:pt idx="6">
                  <c:v>0.19350000000000001</c:v>
                </c:pt>
                <c:pt idx="7">
                  <c:v>0.11265</c:v>
                </c:pt>
                <c:pt idx="8">
                  <c:v>7.8164999999999998E-2</c:v>
                </c:pt>
                <c:pt idx="9">
                  <c:v>6.2839999999999993E-2</c:v>
                </c:pt>
              </c:numCache>
            </c:numRef>
          </c:yVal>
          <c:smooth val="1"/>
          <c:extLst>
            <c:ext xmlns:c16="http://schemas.microsoft.com/office/drawing/2014/chart" uri="{C3380CC4-5D6E-409C-BE32-E72D297353CC}">
              <c16:uniqueId val="{0000000B-83DF-4551-BF9E-F73DA5703FAF}"/>
            </c:ext>
          </c:extLst>
        </c:ser>
        <c:ser>
          <c:idx val="12"/>
          <c:order val="12"/>
          <c:spPr>
            <a:ln>
              <a:solidFill>
                <a:schemeClr val="tx1"/>
              </a:solidFill>
            </a:ln>
          </c:spPr>
          <c:marker>
            <c:symbol val="none"/>
          </c:marker>
          <c:xVal>
            <c:numRef>
              <c:f>Interactive.106_channl!$A$16:$A$25</c:f>
              <c:numCache>
                <c:formatCode>General</c:formatCode>
                <c:ptCount val="10"/>
                <c:pt idx="0">
                  <c:v>0.25</c:v>
                </c:pt>
                <c:pt idx="1">
                  <c:v>0.3</c:v>
                </c:pt>
                <c:pt idx="2">
                  <c:v>0.35</c:v>
                </c:pt>
                <c:pt idx="3">
                  <c:v>0.4</c:v>
                </c:pt>
                <c:pt idx="4">
                  <c:v>0.45</c:v>
                </c:pt>
                <c:pt idx="5">
                  <c:v>0.5</c:v>
                </c:pt>
                <c:pt idx="6">
                  <c:v>0.55000000000000004</c:v>
                </c:pt>
                <c:pt idx="7">
                  <c:v>0.6</c:v>
                </c:pt>
                <c:pt idx="8">
                  <c:v>0.65</c:v>
                </c:pt>
                <c:pt idx="9">
                  <c:v>0.7</c:v>
                </c:pt>
              </c:numCache>
            </c:numRef>
          </c:xVal>
          <c:yVal>
            <c:numRef>
              <c:f>Interactive.106_channl!$N$16:$N$25</c:f>
              <c:numCache>
                <c:formatCode>General</c:formatCode>
                <c:ptCount val="10"/>
                <c:pt idx="2">
                  <c:v>1.0109999999999999</c:v>
                </c:pt>
                <c:pt idx="3">
                  <c:v>0.51349999999999996</c:v>
                </c:pt>
                <c:pt idx="4">
                  <c:v>0.27810000000000001</c:v>
                </c:pt>
                <c:pt idx="5">
                  <c:v>0.16694999999999999</c:v>
                </c:pt>
                <c:pt idx="6">
                  <c:v>0.1129</c:v>
                </c:pt>
                <c:pt idx="7">
                  <c:v>8.5800000000000001E-2</c:v>
                </c:pt>
                <c:pt idx="8">
                  <c:v>7.2109999999999994E-2</c:v>
                </c:pt>
                <c:pt idx="9">
                  <c:v>6.5240000000000006E-2</c:v>
                </c:pt>
              </c:numCache>
            </c:numRef>
          </c:yVal>
          <c:smooth val="1"/>
          <c:extLst>
            <c:ext xmlns:c16="http://schemas.microsoft.com/office/drawing/2014/chart" uri="{C3380CC4-5D6E-409C-BE32-E72D297353CC}">
              <c16:uniqueId val="{0000000C-83DF-4551-BF9E-F73DA5703FAF}"/>
            </c:ext>
          </c:extLst>
        </c:ser>
        <c:ser>
          <c:idx val="13"/>
          <c:order val="13"/>
          <c:spPr>
            <a:ln>
              <a:solidFill>
                <a:schemeClr val="tx1"/>
              </a:solidFill>
            </a:ln>
          </c:spPr>
          <c:marker>
            <c:symbol val="none"/>
          </c:marker>
          <c:xVal>
            <c:numRef>
              <c:f>Interactive.106_channl!$A$16:$A$25</c:f>
              <c:numCache>
                <c:formatCode>General</c:formatCode>
                <c:ptCount val="10"/>
                <c:pt idx="0">
                  <c:v>0.25</c:v>
                </c:pt>
                <c:pt idx="1">
                  <c:v>0.3</c:v>
                </c:pt>
                <c:pt idx="2">
                  <c:v>0.35</c:v>
                </c:pt>
                <c:pt idx="3">
                  <c:v>0.4</c:v>
                </c:pt>
                <c:pt idx="4">
                  <c:v>0.45</c:v>
                </c:pt>
                <c:pt idx="5">
                  <c:v>0.5</c:v>
                </c:pt>
                <c:pt idx="6">
                  <c:v>0.55000000000000004</c:v>
                </c:pt>
                <c:pt idx="7">
                  <c:v>0.6</c:v>
                </c:pt>
                <c:pt idx="8">
                  <c:v>0.65</c:v>
                </c:pt>
                <c:pt idx="9">
                  <c:v>0.7</c:v>
                </c:pt>
              </c:numCache>
            </c:numRef>
          </c:xVal>
          <c:yVal>
            <c:numRef>
              <c:f>Interactive.106_channl!$O$16:$O$25</c:f>
              <c:numCache>
                <c:formatCode>General</c:formatCode>
                <c:ptCount val="10"/>
                <c:pt idx="4">
                  <c:v>1.2865</c:v>
                </c:pt>
                <c:pt idx="5">
                  <c:v>0.54890000000000005</c:v>
                </c:pt>
                <c:pt idx="6">
                  <c:v>0.25495000000000001</c:v>
                </c:pt>
                <c:pt idx="7">
                  <c:v>0.13669999999999999</c:v>
                </c:pt>
                <c:pt idx="8">
                  <c:v>8.7069999999999995E-2</c:v>
                </c:pt>
                <c:pt idx="9">
                  <c:v>6.404E-2</c:v>
                </c:pt>
              </c:numCache>
            </c:numRef>
          </c:yVal>
          <c:smooth val="1"/>
          <c:extLst>
            <c:ext xmlns:c16="http://schemas.microsoft.com/office/drawing/2014/chart" uri="{C3380CC4-5D6E-409C-BE32-E72D297353CC}">
              <c16:uniqueId val="{0000000D-83DF-4551-BF9E-F73DA5703FAF}"/>
            </c:ext>
          </c:extLst>
        </c:ser>
        <c:ser>
          <c:idx val="14"/>
          <c:order val="14"/>
          <c:marker>
            <c:symbol val="none"/>
          </c:marker>
          <c:xVal>
            <c:numRef>
              <c:f>Interactive.106_channl!$A$16:$A$25</c:f>
              <c:numCache>
                <c:formatCode>General</c:formatCode>
                <c:ptCount val="10"/>
                <c:pt idx="0">
                  <c:v>0.25</c:v>
                </c:pt>
                <c:pt idx="1">
                  <c:v>0.3</c:v>
                </c:pt>
                <c:pt idx="2">
                  <c:v>0.35</c:v>
                </c:pt>
                <c:pt idx="3">
                  <c:v>0.4</c:v>
                </c:pt>
                <c:pt idx="4">
                  <c:v>0.45</c:v>
                </c:pt>
                <c:pt idx="5">
                  <c:v>0.5</c:v>
                </c:pt>
                <c:pt idx="6">
                  <c:v>0.55000000000000004</c:v>
                </c:pt>
                <c:pt idx="7">
                  <c:v>0.6</c:v>
                </c:pt>
                <c:pt idx="8">
                  <c:v>0.65</c:v>
                </c:pt>
                <c:pt idx="9">
                  <c:v>0.7</c:v>
                </c:pt>
              </c:numCache>
            </c:numRef>
          </c:xVal>
          <c:yVal>
            <c:numRef>
              <c:f>Interactive.106_channl!$P$16:$P$25</c:f>
              <c:numCache>
                <c:formatCode>General</c:formatCode>
                <c:ptCount val="10"/>
                <c:pt idx="2">
                  <c:v>1.4550000000000001</c:v>
                </c:pt>
                <c:pt idx="3">
                  <c:v>0.72404999999999997</c:v>
                </c:pt>
                <c:pt idx="4">
                  <c:v>0.37914999999999999</c:v>
                </c:pt>
                <c:pt idx="5">
                  <c:v>0.21490000000000001</c:v>
                </c:pt>
                <c:pt idx="6">
                  <c:v>0.13439999999999999</c:v>
                </c:pt>
                <c:pt idx="7">
                  <c:v>9.4735E-2</c:v>
                </c:pt>
                <c:pt idx="8">
                  <c:v>7.3825000000000002E-2</c:v>
                </c:pt>
                <c:pt idx="9">
                  <c:v>6.2465E-2</c:v>
                </c:pt>
              </c:numCache>
            </c:numRef>
          </c:yVal>
          <c:smooth val="1"/>
          <c:extLst>
            <c:ext xmlns:c16="http://schemas.microsoft.com/office/drawing/2014/chart" uri="{C3380CC4-5D6E-409C-BE32-E72D297353CC}">
              <c16:uniqueId val="{0000000E-83DF-4551-BF9E-F73DA5703FAF}"/>
            </c:ext>
          </c:extLst>
        </c:ser>
        <c:ser>
          <c:idx val="15"/>
          <c:order val="15"/>
          <c:tx>
            <c:v>C15_n20C_1V08_ss</c:v>
          </c:tx>
          <c:spPr>
            <a:ln w="50800">
              <a:solidFill>
                <a:srgbClr val="FF0000"/>
              </a:solidFill>
            </a:ln>
          </c:spPr>
          <c:marker>
            <c:symbol val="none"/>
          </c:marker>
          <c:xVal>
            <c:numRef>
              <c:f>Interactive.106_channl!$A$16:$A$25</c:f>
              <c:numCache>
                <c:formatCode>General</c:formatCode>
                <c:ptCount val="10"/>
                <c:pt idx="0">
                  <c:v>0.25</c:v>
                </c:pt>
                <c:pt idx="1">
                  <c:v>0.3</c:v>
                </c:pt>
                <c:pt idx="2">
                  <c:v>0.35</c:v>
                </c:pt>
                <c:pt idx="3">
                  <c:v>0.4</c:v>
                </c:pt>
                <c:pt idx="4">
                  <c:v>0.45</c:v>
                </c:pt>
                <c:pt idx="5">
                  <c:v>0.5</c:v>
                </c:pt>
                <c:pt idx="6">
                  <c:v>0.55000000000000004</c:v>
                </c:pt>
                <c:pt idx="7">
                  <c:v>0.6</c:v>
                </c:pt>
                <c:pt idx="8">
                  <c:v>0.65</c:v>
                </c:pt>
                <c:pt idx="9">
                  <c:v>0.7</c:v>
                </c:pt>
              </c:numCache>
            </c:numRef>
          </c:xVal>
          <c:yVal>
            <c:numRef>
              <c:f>Interactive.106_channl!$Q$16:$Q$25</c:f>
              <c:numCache>
                <c:formatCode>General</c:formatCode>
                <c:ptCount val="10"/>
                <c:pt idx="4">
                  <c:v>1.3915</c:v>
                </c:pt>
                <c:pt idx="5">
                  <c:v>0.56735000000000002</c:v>
                </c:pt>
                <c:pt idx="6">
                  <c:v>0.26474999999999999</c:v>
                </c:pt>
                <c:pt idx="7">
                  <c:v>0.14649999999999999</c:v>
                </c:pt>
                <c:pt idx="8">
                  <c:v>9.7125000000000003E-2</c:v>
                </c:pt>
                <c:pt idx="9">
                  <c:v>7.6425000000000007E-2</c:v>
                </c:pt>
              </c:numCache>
            </c:numRef>
          </c:yVal>
          <c:smooth val="1"/>
          <c:extLst>
            <c:ext xmlns:c16="http://schemas.microsoft.com/office/drawing/2014/chart" uri="{C3380CC4-5D6E-409C-BE32-E72D297353CC}">
              <c16:uniqueId val="{0000000F-83DF-4551-BF9E-F73DA5703FAF}"/>
            </c:ext>
          </c:extLst>
        </c:ser>
        <c:ser>
          <c:idx val="16"/>
          <c:order val="16"/>
          <c:spPr>
            <a:ln>
              <a:solidFill>
                <a:schemeClr val="tx1"/>
              </a:solidFill>
            </a:ln>
          </c:spPr>
          <c:marker>
            <c:symbol val="none"/>
          </c:marker>
          <c:xVal>
            <c:numRef>
              <c:f>Interactive.106_channl!$A$16:$A$25</c:f>
              <c:numCache>
                <c:formatCode>General</c:formatCode>
                <c:ptCount val="10"/>
                <c:pt idx="0">
                  <c:v>0.25</c:v>
                </c:pt>
                <c:pt idx="1">
                  <c:v>0.3</c:v>
                </c:pt>
                <c:pt idx="2">
                  <c:v>0.35</c:v>
                </c:pt>
                <c:pt idx="3">
                  <c:v>0.4</c:v>
                </c:pt>
                <c:pt idx="4">
                  <c:v>0.45</c:v>
                </c:pt>
                <c:pt idx="5">
                  <c:v>0.5</c:v>
                </c:pt>
                <c:pt idx="6">
                  <c:v>0.55000000000000004</c:v>
                </c:pt>
                <c:pt idx="7">
                  <c:v>0.6</c:v>
                </c:pt>
                <c:pt idx="8">
                  <c:v>0.65</c:v>
                </c:pt>
                <c:pt idx="9">
                  <c:v>0.7</c:v>
                </c:pt>
              </c:numCache>
            </c:numRef>
          </c:xVal>
          <c:yVal>
            <c:numRef>
              <c:f>Interactive.106_channl!$R$16:$R$25</c:f>
              <c:numCache>
                <c:formatCode>General</c:formatCode>
                <c:ptCount val="10"/>
                <c:pt idx="2">
                  <c:v>1.4975000000000001</c:v>
                </c:pt>
                <c:pt idx="3">
                  <c:v>0.71745000000000003</c:v>
                </c:pt>
                <c:pt idx="4">
                  <c:v>0.37014999999999998</c:v>
                </c:pt>
                <c:pt idx="5">
                  <c:v>0.21390000000000001</c:v>
                </c:pt>
                <c:pt idx="6">
                  <c:v>0.13950000000000001</c:v>
                </c:pt>
                <c:pt idx="7">
                  <c:v>0.10340000000000001</c:v>
                </c:pt>
                <c:pt idx="8">
                  <c:v>8.5889999999999994E-2</c:v>
                </c:pt>
                <c:pt idx="9">
                  <c:v>7.7439999999999995E-2</c:v>
                </c:pt>
              </c:numCache>
            </c:numRef>
          </c:yVal>
          <c:smooth val="1"/>
          <c:extLst>
            <c:ext xmlns:c16="http://schemas.microsoft.com/office/drawing/2014/chart" uri="{C3380CC4-5D6E-409C-BE32-E72D297353CC}">
              <c16:uniqueId val="{00000010-83DF-4551-BF9E-F73DA5703FAF}"/>
            </c:ext>
          </c:extLst>
        </c:ser>
        <c:ser>
          <c:idx val="17"/>
          <c:order val="17"/>
          <c:spPr>
            <a:ln>
              <a:solidFill>
                <a:srgbClr val="00FF00"/>
              </a:solidFill>
              <a:prstDash val="sysDash"/>
            </a:ln>
          </c:spPr>
          <c:marker>
            <c:symbol val="none"/>
          </c:marker>
          <c:xVal>
            <c:numRef>
              <c:f>Interactive.106_channl!$A$16:$A$25</c:f>
              <c:numCache>
                <c:formatCode>General</c:formatCode>
                <c:ptCount val="10"/>
                <c:pt idx="0">
                  <c:v>0.25</c:v>
                </c:pt>
                <c:pt idx="1">
                  <c:v>0.3</c:v>
                </c:pt>
                <c:pt idx="2">
                  <c:v>0.35</c:v>
                </c:pt>
                <c:pt idx="3">
                  <c:v>0.4</c:v>
                </c:pt>
                <c:pt idx="4">
                  <c:v>0.45</c:v>
                </c:pt>
                <c:pt idx="5">
                  <c:v>0.5</c:v>
                </c:pt>
                <c:pt idx="6">
                  <c:v>0.55000000000000004</c:v>
                </c:pt>
                <c:pt idx="7">
                  <c:v>0.6</c:v>
                </c:pt>
                <c:pt idx="8">
                  <c:v>0.65</c:v>
                </c:pt>
                <c:pt idx="9">
                  <c:v>0.7</c:v>
                </c:pt>
              </c:numCache>
            </c:numRef>
          </c:xVal>
          <c:yVal>
            <c:numRef>
              <c:f>Interactive.106_channl!$S$16:$S$25</c:f>
              <c:numCache>
                <c:formatCode>General</c:formatCode>
                <c:ptCount val="10"/>
                <c:pt idx="0">
                  <c:v>0.39100000000000001</c:v>
                </c:pt>
                <c:pt idx="1">
                  <c:v>0.39100000000000001</c:v>
                </c:pt>
                <c:pt idx="2">
                  <c:v>0.39100000000000001</c:v>
                </c:pt>
                <c:pt idx="3">
                  <c:v>0.39100000000000001</c:v>
                </c:pt>
                <c:pt idx="4">
                  <c:v>0.39100000000000001</c:v>
                </c:pt>
                <c:pt idx="5">
                  <c:v>0.39100000000000001</c:v>
                </c:pt>
                <c:pt idx="6">
                  <c:v>0.39100000000000001</c:v>
                </c:pt>
                <c:pt idx="7">
                  <c:v>0.39100000000000001</c:v>
                </c:pt>
                <c:pt idx="8">
                  <c:v>0.39100000000000001</c:v>
                </c:pt>
                <c:pt idx="9">
                  <c:v>0.39100000000000001</c:v>
                </c:pt>
              </c:numCache>
            </c:numRef>
          </c:yVal>
          <c:smooth val="1"/>
          <c:extLst>
            <c:ext xmlns:c16="http://schemas.microsoft.com/office/drawing/2014/chart" uri="{C3380CC4-5D6E-409C-BE32-E72D297353CC}">
              <c16:uniqueId val="{00000011-83DF-4551-BF9E-F73DA5703FAF}"/>
            </c:ext>
          </c:extLst>
        </c:ser>
        <c:ser>
          <c:idx val="18"/>
          <c:order val="18"/>
          <c:spPr>
            <a:ln>
              <a:solidFill>
                <a:srgbClr val="00FF00"/>
              </a:solidFill>
              <a:prstDash val="sysDash"/>
            </a:ln>
          </c:spPr>
          <c:marker>
            <c:symbol val="none"/>
          </c:marker>
          <c:xVal>
            <c:numRef>
              <c:f>Interactive.106_channl!$A$16:$A$25</c:f>
              <c:numCache>
                <c:formatCode>General</c:formatCode>
                <c:ptCount val="10"/>
                <c:pt idx="0">
                  <c:v>0.25</c:v>
                </c:pt>
                <c:pt idx="1">
                  <c:v>0.3</c:v>
                </c:pt>
                <c:pt idx="2">
                  <c:v>0.35</c:v>
                </c:pt>
                <c:pt idx="3">
                  <c:v>0.4</c:v>
                </c:pt>
                <c:pt idx="4">
                  <c:v>0.45</c:v>
                </c:pt>
                <c:pt idx="5">
                  <c:v>0.5</c:v>
                </c:pt>
                <c:pt idx="6">
                  <c:v>0.55000000000000004</c:v>
                </c:pt>
                <c:pt idx="7">
                  <c:v>0.6</c:v>
                </c:pt>
                <c:pt idx="8">
                  <c:v>0.65</c:v>
                </c:pt>
                <c:pt idx="9">
                  <c:v>0.7</c:v>
                </c:pt>
              </c:numCache>
            </c:numRef>
          </c:xVal>
          <c:yVal>
            <c:numRef>
              <c:f>Interactive.106_channl!$T$16:$T$25</c:f>
              <c:numCache>
                <c:formatCode>General</c:formatCode>
                <c:ptCount val="10"/>
                <c:pt idx="0">
                  <c:v>9.8000000000000004E-2</c:v>
                </c:pt>
                <c:pt idx="1">
                  <c:v>9.8000000000000004E-2</c:v>
                </c:pt>
                <c:pt idx="2">
                  <c:v>9.8000000000000004E-2</c:v>
                </c:pt>
                <c:pt idx="3">
                  <c:v>9.8000000000000004E-2</c:v>
                </c:pt>
                <c:pt idx="4">
                  <c:v>9.8000000000000004E-2</c:v>
                </c:pt>
                <c:pt idx="5">
                  <c:v>9.8000000000000004E-2</c:v>
                </c:pt>
                <c:pt idx="6">
                  <c:v>9.8000000000000004E-2</c:v>
                </c:pt>
                <c:pt idx="7">
                  <c:v>9.8000000000000004E-2</c:v>
                </c:pt>
                <c:pt idx="8">
                  <c:v>9.8000000000000004E-2</c:v>
                </c:pt>
                <c:pt idx="9">
                  <c:v>9.8000000000000004E-2</c:v>
                </c:pt>
              </c:numCache>
            </c:numRef>
          </c:yVal>
          <c:smooth val="1"/>
          <c:extLst>
            <c:ext xmlns:c16="http://schemas.microsoft.com/office/drawing/2014/chart" uri="{C3380CC4-5D6E-409C-BE32-E72D297353CC}">
              <c16:uniqueId val="{00000012-83DF-4551-BF9E-F73DA5703FAF}"/>
            </c:ext>
          </c:extLst>
        </c:ser>
        <c:dLbls>
          <c:showLegendKey val="0"/>
          <c:showVal val="0"/>
          <c:showCatName val="0"/>
          <c:showSerName val="0"/>
          <c:showPercent val="0"/>
          <c:showBubbleSize val="0"/>
        </c:dLbls>
        <c:axId val="148915840"/>
        <c:axId val="148915448"/>
      </c:scatterChart>
      <c:valAx>
        <c:axId val="148915840"/>
        <c:scaling>
          <c:orientation val="minMax"/>
          <c:max val="0.70000000000000007"/>
          <c:min val="0.25"/>
        </c:scaling>
        <c:delete val="0"/>
        <c:axPos val="b"/>
        <c:majorGridlines/>
        <c:title>
          <c:tx>
            <c:rich>
              <a:bodyPr/>
              <a:lstStyle/>
              <a:p>
                <a:pPr>
                  <a:defRPr sz="1200"/>
                </a:pPr>
                <a:r>
                  <a:rPr lang="en-US" sz="1200"/>
                  <a:t>control voltage(V)</a:t>
                </a:r>
              </a:p>
            </c:rich>
          </c:tx>
          <c:overlay val="0"/>
        </c:title>
        <c:numFmt formatCode="General" sourceLinked="1"/>
        <c:majorTickMark val="out"/>
        <c:minorTickMark val="none"/>
        <c:tickLblPos val="nextTo"/>
        <c:crossAx val="148915448"/>
        <c:crosses val="autoZero"/>
        <c:crossBetween val="midCat"/>
      </c:valAx>
      <c:valAx>
        <c:axId val="148915448"/>
        <c:scaling>
          <c:orientation val="minMax"/>
        </c:scaling>
        <c:delete val="0"/>
        <c:axPos val="l"/>
        <c:majorGridlines/>
        <c:title>
          <c:tx>
            <c:rich>
              <a:bodyPr rot="-5400000" vert="horz"/>
              <a:lstStyle/>
              <a:p>
                <a:pPr>
                  <a:defRPr sz="1200"/>
                </a:pPr>
                <a:r>
                  <a:rPr lang="en-US" sz="1200"/>
                  <a:t>delay(ns)</a:t>
                </a:r>
              </a:p>
            </c:rich>
          </c:tx>
          <c:layout>
            <c:manualLayout>
              <c:xMode val="edge"/>
              <c:yMode val="edge"/>
              <c:x val="1.4298993875765534E-2"/>
              <c:y val="0.34952724659417572"/>
            </c:manualLayout>
          </c:layout>
          <c:overlay val="0"/>
        </c:title>
        <c:numFmt formatCode="General" sourceLinked="1"/>
        <c:majorTickMark val="out"/>
        <c:minorTickMark val="none"/>
        <c:tickLblPos val="nextTo"/>
        <c:crossAx val="148915840"/>
        <c:crosses val="autoZero"/>
        <c:crossBetween val="midCat"/>
      </c:valAx>
      <c:spPr>
        <a:ln>
          <a:solidFill>
            <a:schemeClr val="tx1"/>
          </a:solidFill>
        </a:ln>
      </c:spPr>
    </c:plotArea>
    <c:legend>
      <c:legendPos val="r"/>
      <c:legendEntry>
        <c:idx val="1"/>
        <c:delete val="1"/>
      </c:legendEntry>
      <c:legendEntry>
        <c:idx val="3"/>
        <c:delete val="1"/>
      </c:legendEntry>
      <c:legendEntry>
        <c:idx val="4"/>
        <c:delete val="1"/>
      </c:legendEntry>
      <c:legendEntry>
        <c:idx val="5"/>
        <c:delete val="1"/>
      </c:legendEntry>
      <c:legendEntry>
        <c:idx val="6"/>
        <c:delete val="1"/>
      </c:legendEntry>
      <c:legendEntry>
        <c:idx val="7"/>
        <c:delete val="1"/>
      </c:legendEntry>
      <c:legendEntry>
        <c:idx val="8"/>
        <c:delete val="1"/>
      </c:legendEntry>
      <c:legendEntry>
        <c:idx val="9"/>
        <c:delete val="1"/>
      </c:legendEntry>
      <c:legendEntry>
        <c:idx val="10"/>
        <c:delete val="1"/>
      </c:legendEntry>
      <c:legendEntry>
        <c:idx val="11"/>
        <c:delete val="1"/>
      </c:legendEntry>
      <c:legendEntry>
        <c:idx val="12"/>
        <c:delete val="1"/>
      </c:legendEntry>
      <c:legendEntry>
        <c:idx val="13"/>
        <c:delete val="1"/>
      </c:legendEntry>
      <c:legendEntry>
        <c:idx val="14"/>
        <c:delete val="1"/>
      </c:legendEntry>
      <c:legendEntry>
        <c:idx val="16"/>
        <c:delete val="1"/>
      </c:legendEntry>
      <c:legendEntry>
        <c:idx val="17"/>
        <c:delete val="1"/>
      </c:legendEntry>
      <c:legendEntry>
        <c:idx val="18"/>
        <c:delete val="1"/>
      </c:legendEntry>
      <c:layout>
        <c:manualLayout>
          <c:xMode val="edge"/>
          <c:yMode val="edge"/>
          <c:x val="0.67406581121804221"/>
          <c:y val="0.38226471691038622"/>
          <c:w val="0.28813939924176146"/>
          <c:h val="0.25115157480314959"/>
        </c:manualLayout>
      </c:layout>
      <c:overlay val="0"/>
      <c:spPr>
        <a:solidFill>
          <a:schemeClr val="bg1"/>
        </a:solidFill>
        <a:ln>
          <a:solidFill>
            <a:schemeClr val="tx1"/>
          </a:solidFill>
        </a:ln>
      </c:sp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b="1" i="0" baseline="0" dirty="0" smtClean="0">
                <a:effectLst/>
              </a:rPr>
              <a:t>Delay vs “Tap” selection</a:t>
            </a:r>
            <a:endParaRPr lang="en-US" sz="1600" dirty="0">
              <a:effectLst/>
            </a:endParaRPr>
          </a:p>
        </c:rich>
      </c:tx>
      <c:layout>
        <c:manualLayout>
          <c:xMode val="edge"/>
          <c:yMode val="edge"/>
          <c:x val="0.38527777777777777"/>
          <c:y val="0.10648148148148148"/>
        </c:manualLayout>
      </c:layout>
      <c:overlay val="0"/>
    </c:title>
    <c:autoTitleDeleted val="0"/>
    <c:plotArea>
      <c:layout>
        <c:manualLayout>
          <c:layoutTarget val="inner"/>
          <c:xMode val="edge"/>
          <c:yMode val="edge"/>
          <c:x val="0.10207033148634198"/>
          <c:y val="0.19480351414406533"/>
          <c:w val="0.87643469913483041"/>
          <c:h val="0.62872120151647715"/>
        </c:manualLayout>
      </c:layout>
      <c:lineChart>
        <c:grouping val="standard"/>
        <c:varyColors val="0"/>
        <c:ser>
          <c:idx val="0"/>
          <c:order val="0"/>
          <c:tx>
            <c:v>actual delays</c:v>
          </c:tx>
          <c:marker>
            <c:symbol val="circle"/>
            <c:size val="7"/>
          </c:marker>
          <c:trendline>
            <c:trendlineType val="linear"/>
            <c:dispRSqr val="0"/>
            <c:dispEq val="1"/>
            <c:trendlineLbl>
              <c:layout>
                <c:manualLayout>
                  <c:x val="-6.966318540726342E-2"/>
                  <c:y val="-1.88775882181394E-2"/>
                </c:manualLayout>
              </c:layout>
              <c:numFmt formatCode="General" sourceLinked="0"/>
              <c:spPr>
                <a:solidFill>
                  <a:schemeClr val="bg1"/>
                </a:solidFill>
                <a:ln>
                  <a:solidFill>
                    <a:schemeClr val="tx1"/>
                  </a:solidFill>
                </a:ln>
              </c:spPr>
            </c:trendlineLbl>
          </c:trendline>
          <c:cat>
            <c:strRef>
              <c:f>'static mode'!$E$35:$R$35</c:f>
              <c:strCache>
                <c:ptCount val="14"/>
                <c:pt idx="0">
                  <c:v>tap1</c:v>
                </c:pt>
                <c:pt idx="1">
                  <c:v>tap2</c:v>
                </c:pt>
                <c:pt idx="2">
                  <c:v>tap3</c:v>
                </c:pt>
                <c:pt idx="3">
                  <c:v>tap4</c:v>
                </c:pt>
                <c:pt idx="4">
                  <c:v>tap5</c:v>
                </c:pt>
                <c:pt idx="5">
                  <c:v>tap6</c:v>
                </c:pt>
                <c:pt idx="6">
                  <c:v>tap7</c:v>
                </c:pt>
                <c:pt idx="7">
                  <c:v>tap8</c:v>
                </c:pt>
                <c:pt idx="8">
                  <c:v>tap9</c:v>
                </c:pt>
                <c:pt idx="9">
                  <c:v>tap10</c:v>
                </c:pt>
                <c:pt idx="10">
                  <c:v>tap11</c:v>
                </c:pt>
                <c:pt idx="11">
                  <c:v>tap12</c:v>
                </c:pt>
                <c:pt idx="12">
                  <c:v>tap13</c:v>
                </c:pt>
                <c:pt idx="13">
                  <c:v>tap14</c:v>
                </c:pt>
              </c:strCache>
            </c:strRef>
          </c:cat>
          <c:val>
            <c:numRef>
              <c:f>'static mode'!$E$36:$R$36</c:f>
              <c:numCache>
                <c:formatCode>General</c:formatCode>
                <c:ptCount val="14"/>
                <c:pt idx="0">
                  <c:v>194.25</c:v>
                </c:pt>
                <c:pt idx="1">
                  <c:v>389.1</c:v>
                </c:pt>
                <c:pt idx="2">
                  <c:v>584.15</c:v>
                </c:pt>
                <c:pt idx="3">
                  <c:v>779.85</c:v>
                </c:pt>
                <c:pt idx="4">
                  <c:v>975.44999999999993</c:v>
                </c:pt>
                <c:pt idx="5">
                  <c:v>1171.45</c:v>
                </c:pt>
                <c:pt idx="6">
                  <c:v>1367.55</c:v>
                </c:pt>
                <c:pt idx="7">
                  <c:v>1563.4499999999998</c:v>
                </c:pt>
                <c:pt idx="8">
                  <c:v>1759.6</c:v>
                </c:pt>
                <c:pt idx="9">
                  <c:v>1955.7</c:v>
                </c:pt>
                <c:pt idx="10">
                  <c:v>2151.9499999999998</c:v>
                </c:pt>
                <c:pt idx="11">
                  <c:v>2348.75</c:v>
                </c:pt>
                <c:pt idx="12">
                  <c:v>2545.9499999999998</c:v>
                </c:pt>
                <c:pt idx="13">
                  <c:v>2743.5</c:v>
                </c:pt>
              </c:numCache>
            </c:numRef>
          </c:val>
          <c:smooth val="0"/>
          <c:extLst>
            <c:ext xmlns:c16="http://schemas.microsoft.com/office/drawing/2014/chart" uri="{C3380CC4-5D6E-409C-BE32-E72D297353CC}">
              <c16:uniqueId val="{00000000-3A28-44FC-AF1F-77D2872328C0}"/>
            </c:ext>
          </c:extLst>
        </c:ser>
        <c:ser>
          <c:idx val="1"/>
          <c:order val="1"/>
          <c:tx>
            <c:v>ideal delays</c:v>
          </c:tx>
          <c:marker>
            <c:symbol val="plus"/>
            <c:size val="7"/>
          </c:marker>
          <c:cat>
            <c:strRef>
              <c:f>'static mode'!$E$35:$R$35</c:f>
              <c:strCache>
                <c:ptCount val="14"/>
                <c:pt idx="0">
                  <c:v>tap1</c:v>
                </c:pt>
                <c:pt idx="1">
                  <c:v>tap2</c:v>
                </c:pt>
                <c:pt idx="2">
                  <c:v>tap3</c:v>
                </c:pt>
                <c:pt idx="3">
                  <c:v>tap4</c:v>
                </c:pt>
                <c:pt idx="4">
                  <c:v>tap5</c:v>
                </c:pt>
                <c:pt idx="5">
                  <c:v>tap6</c:v>
                </c:pt>
                <c:pt idx="6">
                  <c:v>tap7</c:v>
                </c:pt>
                <c:pt idx="7">
                  <c:v>tap8</c:v>
                </c:pt>
                <c:pt idx="8">
                  <c:v>tap9</c:v>
                </c:pt>
                <c:pt idx="9">
                  <c:v>tap10</c:v>
                </c:pt>
                <c:pt idx="10">
                  <c:v>tap11</c:v>
                </c:pt>
                <c:pt idx="11">
                  <c:v>tap12</c:v>
                </c:pt>
                <c:pt idx="12">
                  <c:v>tap13</c:v>
                </c:pt>
                <c:pt idx="13">
                  <c:v>tap14</c:v>
                </c:pt>
              </c:strCache>
            </c:strRef>
          </c:cat>
          <c:val>
            <c:numRef>
              <c:f>'static mode'!$E$37:$R$37</c:f>
              <c:numCache>
                <c:formatCode>General</c:formatCode>
                <c:ptCount val="14"/>
                <c:pt idx="0">
                  <c:v>195.3</c:v>
                </c:pt>
                <c:pt idx="1">
                  <c:v>390.6</c:v>
                </c:pt>
                <c:pt idx="2">
                  <c:v>585.90000000000009</c:v>
                </c:pt>
                <c:pt idx="3">
                  <c:v>781.2</c:v>
                </c:pt>
                <c:pt idx="4">
                  <c:v>976.5</c:v>
                </c:pt>
                <c:pt idx="5">
                  <c:v>1171.8</c:v>
                </c:pt>
                <c:pt idx="6">
                  <c:v>1367.1</c:v>
                </c:pt>
                <c:pt idx="7">
                  <c:v>1562.3999999999999</c:v>
                </c:pt>
                <c:pt idx="8">
                  <c:v>1757.6999999999998</c:v>
                </c:pt>
                <c:pt idx="9">
                  <c:v>1952.9999999999998</c:v>
                </c:pt>
                <c:pt idx="10">
                  <c:v>2148.2999999999997</c:v>
                </c:pt>
                <c:pt idx="11">
                  <c:v>2343.6</c:v>
                </c:pt>
                <c:pt idx="12">
                  <c:v>2538.9</c:v>
                </c:pt>
                <c:pt idx="13">
                  <c:v>2734.2000000000003</c:v>
                </c:pt>
              </c:numCache>
            </c:numRef>
          </c:val>
          <c:smooth val="0"/>
          <c:extLst>
            <c:ext xmlns:c16="http://schemas.microsoft.com/office/drawing/2014/chart" uri="{C3380CC4-5D6E-409C-BE32-E72D297353CC}">
              <c16:uniqueId val="{00000001-3A28-44FC-AF1F-77D2872328C0}"/>
            </c:ext>
          </c:extLst>
        </c:ser>
        <c:dLbls>
          <c:showLegendKey val="0"/>
          <c:showVal val="0"/>
          <c:showCatName val="0"/>
          <c:showSerName val="0"/>
          <c:showPercent val="0"/>
          <c:showBubbleSize val="0"/>
        </c:dLbls>
        <c:marker val="1"/>
        <c:smooth val="0"/>
        <c:axId val="148917016"/>
        <c:axId val="148917408"/>
      </c:lineChart>
      <c:catAx>
        <c:axId val="148917016"/>
        <c:scaling>
          <c:orientation val="minMax"/>
        </c:scaling>
        <c:delete val="0"/>
        <c:axPos val="b"/>
        <c:majorGridlines/>
        <c:numFmt formatCode="General" sourceLinked="0"/>
        <c:majorTickMark val="out"/>
        <c:minorTickMark val="none"/>
        <c:tickLblPos val="nextTo"/>
        <c:txPr>
          <a:bodyPr rot="-2700000"/>
          <a:lstStyle/>
          <a:p>
            <a:pPr>
              <a:defRPr/>
            </a:pPr>
            <a:endParaRPr lang="en-US"/>
          </a:p>
        </c:txPr>
        <c:crossAx val="148917408"/>
        <c:crosses val="autoZero"/>
        <c:auto val="1"/>
        <c:lblAlgn val="ctr"/>
        <c:lblOffset val="100"/>
        <c:noMultiLvlLbl val="0"/>
      </c:catAx>
      <c:valAx>
        <c:axId val="148917408"/>
        <c:scaling>
          <c:orientation val="minMax"/>
        </c:scaling>
        <c:delete val="0"/>
        <c:axPos val="l"/>
        <c:majorGridlines/>
        <c:title>
          <c:tx>
            <c:rich>
              <a:bodyPr rot="-5400000" vert="horz"/>
              <a:lstStyle/>
              <a:p>
                <a:pPr>
                  <a:defRPr sz="1200"/>
                </a:pPr>
                <a:r>
                  <a:rPr lang="en-US" sz="1200"/>
                  <a:t>delay(ps)</a:t>
                </a:r>
              </a:p>
            </c:rich>
          </c:tx>
          <c:layout>
            <c:manualLayout>
              <c:xMode val="edge"/>
              <c:yMode val="edge"/>
              <c:x val="9.0134392923106859E-3"/>
              <c:y val="0.39003207932341788"/>
            </c:manualLayout>
          </c:layout>
          <c:overlay val="0"/>
        </c:title>
        <c:numFmt formatCode="General" sourceLinked="1"/>
        <c:majorTickMark val="out"/>
        <c:minorTickMark val="none"/>
        <c:tickLblPos val="nextTo"/>
        <c:crossAx val="148917016"/>
        <c:crosses val="autoZero"/>
        <c:crossBetween val="between"/>
        <c:majorUnit val="195.3"/>
      </c:valAx>
    </c:plotArea>
    <c:legend>
      <c:legendPos val="r"/>
      <c:layout>
        <c:manualLayout>
          <c:xMode val="edge"/>
          <c:yMode val="edge"/>
          <c:x val="0.66098490813648292"/>
          <c:y val="0.56649606299212596"/>
          <c:w val="0.3098082531350248"/>
          <c:h val="0.25115157480314959"/>
        </c:manualLayout>
      </c:layout>
      <c:overlay val="0"/>
      <c:spPr>
        <a:solidFill>
          <a:schemeClr val="bg1"/>
        </a:solidFill>
        <a:ln>
          <a:solidFill>
            <a:schemeClr val="tx1"/>
          </a:solidFill>
        </a:ln>
      </c:sp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dirty="0" smtClean="0"/>
              <a:t>Jitter vs “Tap” selection</a:t>
            </a:r>
            <a:endParaRPr lang="en-US" sz="1600" dirty="0"/>
          </a:p>
        </c:rich>
      </c:tx>
      <c:layout>
        <c:manualLayout>
          <c:xMode val="edge"/>
          <c:yMode val="edge"/>
          <c:x val="0.37385632351511616"/>
          <c:y val="6.0185185185185182E-2"/>
        </c:manualLayout>
      </c:layout>
      <c:overlay val="0"/>
    </c:title>
    <c:autoTitleDeleted val="0"/>
    <c:plotArea>
      <c:layout/>
      <c:lineChart>
        <c:grouping val="standard"/>
        <c:varyColors val="0"/>
        <c:ser>
          <c:idx val="0"/>
          <c:order val="0"/>
          <c:cat>
            <c:strRef>
              <c:f>'automatic mode'!$D$39:$R$39</c:f>
              <c:strCache>
                <c:ptCount val="15"/>
                <c:pt idx="0">
                  <c:v>tap0</c:v>
                </c:pt>
                <c:pt idx="1">
                  <c:v>tap1</c:v>
                </c:pt>
                <c:pt idx="2">
                  <c:v>tap2</c:v>
                </c:pt>
                <c:pt idx="3">
                  <c:v>tap3</c:v>
                </c:pt>
                <c:pt idx="4">
                  <c:v>tap4</c:v>
                </c:pt>
                <c:pt idx="5">
                  <c:v>tap5</c:v>
                </c:pt>
                <c:pt idx="6">
                  <c:v>tap6</c:v>
                </c:pt>
                <c:pt idx="7">
                  <c:v>tap7</c:v>
                </c:pt>
                <c:pt idx="8">
                  <c:v>tap8</c:v>
                </c:pt>
                <c:pt idx="9">
                  <c:v>tap9</c:v>
                </c:pt>
                <c:pt idx="10">
                  <c:v>tap10</c:v>
                </c:pt>
                <c:pt idx="11">
                  <c:v>tap11</c:v>
                </c:pt>
                <c:pt idx="12">
                  <c:v>tap12</c:v>
                </c:pt>
                <c:pt idx="13">
                  <c:v>tap13</c:v>
                </c:pt>
                <c:pt idx="14">
                  <c:v>tap14</c:v>
                </c:pt>
              </c:strCache>
            </c:strRef>
          </c:cat>
          <c:val>
            <c:numRef>
              <c:f>'automatic mode'!$D$40:$R$40</c:f>
              <c:numCache>
                <c:formatCode>General</c:formatCode>
                <c:ptCount val="15"/>
                <c:pt idx="0">
                  <c:v>4.4560000000000004</c:v>
                </c:pt>
                <c:pt idx="1">
                  <c:v>8.3059999999999992</c:v>
                </c:pt>
                <c:pt idx="2">
                  <c:v>8.3870000000000005</c:v>
                </c:pt>
                <c:pt idx="3">
                  <c:v>11.9</c:v>
                </c:pt>
                <c:pt idx="4">
                  <c:v>10.39</c:v>
                </c:pt>
                <c:pt idx="5">
                  <c:v>14.33</c:v>
                </c:pt>
                <c:pt idx="6">
                  <c:v>13.27</c:v>
                </c:pt>
                <c:pt idx="7">
                  <c:v>16.84</c:v>
                </c:pt>
                <c:pt idx="8">
                  <c:v>20.29</c:v>
                </c:pt>
                <c:pt idx="9">
                  <c:v>22.75</c:v>
                </c:pt>
                <c:pt idx="10">
                  <c:v>30.569999999999997</c:v>
                </c:pt>
                <c:pt idx="11">
                  <c:v>25.85</c:v>
                </c:pt>
                <c:pt idx="12">
                  <c:v>34.549999999999997</c:v>
                </c:pt>
                <c:pt idx="13">
                  <c:v>26.950000000000003</c:v>
                </c:pt>
                <c:pt idx="14">
                  <c:v>35.86</c:v>
                </c:pt>
              </c:numCache>
            </c:numRef>
          </c:val>
          <c:smooth val="0"/>
          <c:extLst>
            <c:ext xmlns:c16="http://schemas.microsoft.com/office/drawing/2014/chart" uri="{C3380CC4-5D6E-409C-BE32-E72D297353CC}">
              <c16:uniqueId val="{00000000-C959-4076-8253-4EF61703DA64}"/>
            </c:ext>
          </c:extLst>
        </c:ser>
        <c:dLbls>
          <c:showLegendKey val="0"/>
          <c:showVal val="0"/>
          <c:showCatName val="0"/>
          <c:showSerName val="0"/>
          <c:showPercent val="0"/>
          <c:showBubbleSize val="0"/>
        </c:dLbls>
        <c:marker val="1"/>
        <c:smooth val="0"/>
        <c:axId val="148918192"/>
        <c:axId val="151914168"/>
      </c:lineChart>
      <c:catAx>
        <c:axId val="148918192"/>
        <c:scaling>
          <c:orientation val="minMax"/>
        </c:scaling>
        <c:delete val="0"/>
        <c:axPos val="b"/>
        <c:majorGridlines>
          <c:spPr>
            <a:ln>
              <a:solidFill>
                <a:schemeClr val="tx1"/>
              </a:solidFill>
            </a:ln>
          </c:spPr>
        </c:majorGridlines>
        <c:numFmt formatCode="General" sourceLinked="0"/>
        <c:majorTickMark val="out"/>
        <c:minorTickMark val="none"/>
        <c:tickLblPos val="nextTo"/>
        <c:txPr>
          <a:bodyPr rot="-2700000"/>
          <a:lstStyle/>
          <a:p>
            <a:pPr>
              <a:defRPr/>
            </a:pPr>
            <a:endParaRPr lang="en-US"/>
          </a:p>
        </c:txPr>
        <c:crossAx val="151914168"/>
        <c:crosses val="autoZero"/>
        <c:auto val="1"/>
        <c:lblAlgn val="ctr"/>
        <c:lblOffset val="100"/>
        <c:noMultiLvlLbl val="0"/>
      </c:catAx>
      <c:valAx>
        <c:axId val="151914168"/>
        <c:scaling>
          <c:orientation val="minMax"/>
        </c:scaling>
        <c:delete val="0"/>
        <c:axPos val="l"/>
        <c:majorGridlines/>
        <c:title>
          <c:tx>
            <c:rich>
              <a:bodyPr rot="-5400000" vert="horz"/>
              <a:lstStyle/>
              <a:p>
                <a:pPr>
                  <a:defRPr sz="1200"/>
                </a:pPr>
                <a:r>
                  <a:rPr lang="en-US" sz="1200"/>
                  <a:t>jitter(ps)</a:t>
                </a:r>
              </a:p>
            </c:rich>
          </c:tx>
          <c:overlay val="0"/>
        </c:title>
        <c:numFmt formatCode="General" sourceLinked="1"/>
        <c:majorTickMark val="out"/>
        <c:minorTickMark val="none"/>
        <c:tickLblPos val="nextTo"/>
        <c:spPr>
          <a:ln>
            <a:solidFill>
              <a:schemeClr val="tx1"/>
            </a:solidFill>
          </a:ln>
        </c:spPr>
        <c:crossAx val="148918192"/>
        <c:crosses val="autoZero"/>
        <c:crossBetween val="between"/>
      </c:valAx>
      <c:spPr>
        <a:ln>
          <a:solidFill>
            <a:schemeClr val="tx1"/>
          </a:solidFill>
        </a:ln>
      </c:spPr>
    </c:plotArea>
    <c:plotVisOnly val="1"/>
    <c:dispBlanksAs val="gap"/>
    <c:showDLblsOverMax val="0"/>
  </c:chart>
  <c:spPr>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dirty="0"/>
              <a:t>P</a:t>
            </a:r>
            <a:r>
              <a:rPr lang="en-US" sz="1600" dirty="0" smtClean="0"/>
              <a:t>ower </a:t>
            </a:r>
            <a:r>
              <a:rPr lang="en-US" sz="1600" dirty="0"/>
              <a:t>dissipation </a:t>
            </a:r>
            <a:r>
              <a:rPr lang="en-US" sz="1600" dirty="0" smtClean="0"/>
              <a:t>vs “Tap” selection</a:t>
            </a:r>
            <a:endParaRPr lang="en-US" sz="1600" dirty="0"/>
          </a:p>
        </c:rich>
      </c:tx>
      <c:layout>
        <c:manualLayout>
          <c:xMode val="edge"/>
          <c:yMode val="edge"/>
          <c:x val="0.20369444444444446"/>
          <c:y val="8.3333333333333329E-2"/>
        </c:manualLayout>
      </c:layout>
      <c:overlay val="0"/>
    </c:title>
    <c:autoTitleDeleted val="0"/>
    <c:plotArea>
      <c:layout/>
      <c:lineChart>
        <c:grouping val="standard"/>
        <c:varyColors val="0"/>
        <c:ser>
          <c:idx val="0"/>
          <c:order val="0"/>
          <c:trendline>
            <c:trendlineType val="linear"/>
            <c:dispRSqr val="0"/>
            <c:dispEq val="1"/>
            <c:trendlineLbl>
              <c:layout>
                <c:manualLayout>
                  <c:x val="-1.2159667541557305E-2"/>
                  <c:y val="-7.2132910469524636E-2"/>
                </c:manualLayout>
              </c:layout>
              <c:numFmt formatCode="General" sourceLinked="0"/>
              <c:spPr>
                <a:solidFill>
                  <a:schemeClr val="bg1"/>
                </a:solidFill>
                <a:ln>
                  <a:solidFill>
                    <a:schemeClr val="tx1"/>
                  </a:solidFill>
                </a:ln>
              </c:spPr>
            </c:trendlineLbl>
          </c:trendline>
          <c:cat>
            <c:strRef>
              <c:f>'power of all mode'!$D$6:$D$21</c:f>
              <c:strCache>
                <c:ptCount val="16"/>
                <c:pt idx="0">
                  <c:v>tap0</c:v>
                </c:pt>
                <c:pt idx="1">
                  <c:v>tap1</c:v>
                </c:pt>
                <c:pt idx="2">
                  <c:v>tap2</c:v>
                </c:pt>
                <c:pt idx="3">
                  <c:v>tap3</c:v>
                </c:pt>
                <c:pt idx="4">
                  <c:v>tap4</c:v>
                </c:pt>
                <c:pt idx="5">
                  <c:v>tap5</c:v>
                </c:pt>
                <c:pt idx="6">
                  <c:v>tap6</c:v>
                </c:pt>
                <c:pt idx="7">
                  <c:v>tap7</c:v>
                </c:pt>
                <c:pt idx="8">
                  <c:v>tap8</c:v>
                </c:pt>
                <c:pt idx="9">
                  <c:v>tap9</c:v>
                </c:pt>
                <c:pt idx="10">
                  <c:v>tap10</c:v>
                </c:pt>
                <c:pt idx="11">
                  <c:v>tap11</c:v>
                </c:pt>
                <c:pt idx="12">
                  <c:v>tap12</c:v>
                </c:pt>
                <c:pt idx="13">
                  <c:v>tap13</c:v>
                </c:pt>
                <c:pt idx="14">
                  <c:v>tap14</c:v>
                </c:pt>
                <c:pt idx="15">
                  <c:v>auto</c:v>
                </c:pt>
              </c:strCache>
            </c:strRef>
          </c:cat>
          <c:val>
            <c:numRef>
              <c:f>'power of all mode'!$F$6:$F$21</c:f>
              <c:numCache>
                <c:formatCode>General</c:formatCode>
                <c:ptCount val="16"/>
                <c:pt idx="0">
                  <c:v>2.1859999999999999</c:v>
                </c:pt>
                <c:pt idx="1">
                  <c:v>2.2050000000000001</c:v>
                </c:pt>
                <c:pt idx="2">
                  <c:v>2.2279999999999998</c:v>
                </c:pt>
                <c:pt idx="3">
                  <c:v>2.2509999999999999</c:v>
                </c:pt>
                <c:pt idx="4">
                  <c:v>2.2749999999999999</c:v>
                </c:pt>
                <c:pt idx="5">
                  <c:v>2.2970000000000002</c:v>
                </c:pt>
                <c:pt idx="6">
                  <c:v>2.3210000000000002</c:v>
                </c:pt>
                <c:pt idx="7">
                  <c:v>2.331</c:v>
                </c:pt>
                <c:pt idx="8">
                  <c:v>2.3660000000000001</c:v>
                </c:pt>
                <c:pt idx="9">
                  <c:v>2.387</c:v>
                </c:pt>
                <c:pt idx="10">
                  <c:v>2.4130000000000003</c:v>
                </c:pt>
                <c:pt idx="11">
                  <c:v>2.4319999999999999</c:v>
                </c:pt>
                <c:pt idx="12">
                  <c:v>2.4650000000000003</c:v>
                </c:pt>
                <c:pt idx="13">
                  <c:v>2.4780000000000002</c:v>
                </c:pt>
                <c:pt idx="14">
                  <c:v>2.5019999999999998</c:v>
                </c:pt>
              </c:numCache>
            </c:numRef>
          </c:val>
          <c:smooth val="0"/>
          <c:extLst>
            <c:ext xmlns:c16="http://schemas.microsoft.com/office/drawing/2014/chart" uri="{C3380CC4-5D6E-409C-BE32-E72D297353CC}">
              <c16:uniqueId val="{00000000-A18F-447A-A789-4254077D0913}"/>
            </c:ext>
          </c:extLst>
        </c:ser>
        <c:ser>
          <c:idx val="1"/>
          <c:order val="1"/>
          <c:cat>
            <c:strRef>
              <c:f>'power of all mode'!$D$6:$D$21</c:f>
              <c:strCache>
                <c:ptCount val="16"/>
                <c:pt idx="0">
                  <c:v>tap0</c:v>
                </c:pt>
                <c:pt idx="1">
                  <c:v>tap1</c:v>
                </c:pt>
                <c:pt idx="2">
                  <c:v>tap2</c:v>
                </c:pt>
                <c:pt idx="3">
                  <c:v>tap3</c:v>
                </c:pt>
                <c:pt idx="4">
                  <c:v>tap4</c:v>
                </c:pt>
                <c:pt idx="5">
                  <c:v>tap5</c:v>
                </c:pt>
                <c:pt idx="6">
                  <c:v>tap6</c:v>
                </c:pt>
                <c:pt idx="7">
                  <c:v>tap7</c:v>
                </c:pt>
                <c:pt idx="8">
                  <c:v>tap8</c:v>
                </c:pt>
                <c:pt idx="9">
                  <c:v>tap9</c:v>
                </c:pt>
                <c:pt idx="10">
                  <c:v>tap10</c:v>
                </c:pt>
                <c:pt idx="11">
                  <c:v>tap11</c:v>
                </c:pt>
                <c:pt idx="12">
                  <c:v>tap12</c:v>
                </c:pt>
                <c:pt idx="13">
                  <c:v>tap13</c:v>
                </c:pt>
                <c:pt idx="14">
                  <c:v>tap14</c:v>
                </c:pt>
                <c:pt idx="15">
                  <c:v>auto</c:v>
                </c:pt>
              </c:strCache>
            </c:strRef>
          </c:cat>
          <c:val>
            <c:numRef>
              <c:f>'power of all mode'!$G$6:$G$21</c:f>
              <c:numCache>
                <c:formatCode>General</c:formatCode>
                <c:ptCount val="16"/>
                <c:pt idx="15">
                  <c:v>2.992</c:v>
                </c:pt>
              </c:numCache>
            </c:numRef>
          </c:val>
          <c:smooth val="0"/>
          <c:extLst>
            <c:ext xmlns:c16="http://schemas.microsoft.com/office/drawing/2014/chart" uri="{C3380CC4-5D6E-409C-BE32-E72D297353CC}">
              <c16:uniqueId val="{00000001-A18F-447A-A789-4254077D0913}"/>
            </c:ext>
          </c:extLst>
        </c:ser>
        <c:dLbls>
          <c:showLegendKey val="0"/>
          <c:showVal val="0"/>
          <c:showCatName val="0"/>
          <c:showSerName val="0"/>
          <c:showPercent val="0"/>
          <c:showBubbleSize val="0"/>
        </c:dLbls>
        <c:marker val="1"/>
        <c:smooth val="0"/>
        <c:axId val="151914952"/>
        <c:axId val="151915344"/>
      </c:lineChart>
      <c:catAx>
        <c:axId val="151914952"/>
        <c:scaling>
          <c:orientation val="minMax"/>
        </c:scaling>
        <c:delete val="0"/>
        <c:axPos val="b"/>
        <c:majorGridlines/>
        <c:numFmt formatCode="General" sourceLinked="0"/>
        <c:majorTickMark val="out"/>
        <c:minorTickMark val="none"/>
        <c:tickLblPos val="nextTo"/>
        <c:txPr>
          <a:bodyPr rot="-2700000"/>
          <a:lstStyle/>
          <a:p>
            <a:pPr>
              <a:defRPr/>
            </a:pPr>
            <a:endParaRPr lang="en-US"/>
          </a:p>
        </c:txPr>
        <c:crossAx val="151915344"/>
        <c:crosses val="autoZero"/>
        <c:auto val="1"/>
        <c:lblAlgn val="ctr"/>
        <c:lblOffset val="100"/>
        <c:tickLblSkip val="1"/>
        <c:noMultiLvlLbl val="0"/>
      </c:catAx>
      <c:valAx>
        <c:axId val="151915344"/>
        <c:scaling>
          <c:orientation val="minMax"/>
          <c:min val="2.1"/>
        </c:scaling>
        <c:delete val="0"/>
        <c:axPos val="l"/>
        <c:majorGridlines/>
        <c:title>
          <c:tx>
            <c:rich>
              <a:bodyPr rot="-5400000" vert="horz"/>
              <a:lstStyle/>
              <a:p>
                <a:pPr>
                  <a:defRPr sz="1200"/>
                </a:pPr>
                <a:r>
                  <a:rPr lang="en-US" sz="1200"/>
                  <a:t>power dissipation(mW)</a:t>
                </a:r>
              </a:p>
            </c:rich>
          </c:tx>
          <c:overlay val="0"/>
        </c:title>
        <c:numFmt formatCode="General" sourceLinked="1"/>
        <c:majorTickMark val="out"/>
        <c:minorTickMark val="none"/>
        <c:tickLblPos val="nextTo"/>
        <c:crossAx val="151914952"/>
        <c:crosses val="autoZero"/>
        <c:crossBetween val="between"/>
      </c:valAx>
    </c:plotArea>
    <c:plotVisOnly val="1"/>
    <c:dispBlanksAs val="gap"/>
    <c:showDLblsOverMax val="0"/>
  </c:chart>
  <c:spPr>
    <a:ln>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457569411533934E-2"/>
          <c:y val="1.7843624810056666E-2"/>
          <c:w val="0.92271470722196758"/>
          <c:h val="0.90338191326351724"/>
        </c:manualLayout>
      </c:layout>
      <c:scatterChart>
        <c:scatterStyle val="smoothMarker"/>
        <c:varyColors val="0"/>
        <c:ser>
          <c:idx val="0"/>
          <c:order val="0"/>
          <c:tx>
            <c:strRef>
              <c:f>Measurement!$A$1</c:f>
              <c:strCache>
                <c:ptCount val="1"/>
                <c:pt idx="0">
                  <c:v>Zdiff (measurement)</c:v>
                </c:pt>
              </c:strCache>
            </c:strRef>
          </c:tx>
          <c:marker>
            <c:symbol val="none"/>
          </c:marker>
          <c:yVal>
            <c:numRef>
              <c:f>Measurement!$A$2:$A$1729</c:f>
              <c:numCache>
                <c:formatCode>General</c:formatCode>
                <c:ptCount val="1728"/>
                <c:pt idx="0">
                  <c:v>96.564010999999994</c:v>
                </c:pt>
                <c:pt idx="1">
                  <c:v>96.663207999999983</c:v>
                </c:pt>
                <c:pt idx="2">
                  <c:v>96.769264000000021</c:v>
                </c:pt>
                <c:pt idx="3">
                  <c:v>96.818291000000002</c:v>
                </c:pt>
                <c:pt idx="4">
                  <c:v>96.928748999999968</c:v>
                </c:pt>
                <c:pt idx="5">
                  <c:v>97.106239000000002</c:v>
                </c:pt>
                <c:pt idx="6">
                  <c:v>97.172393999999969</c:v>
                </c:pt>
                <c:pt idx="7">
                  <c:v>97.595626999999993</c:v>
                </c:pt>
                <c:pt idx="8">
                  <c:v>97.745666999999997</c:v>
                </c:pt>
                <c:pt idx="9">
                  <c:v>97.774033000000003</c:v>
                </c:pt>
                <c:pt idx="10">
                  <c:v>98.012343999999999</c:v>
                </c:pt>
                <c:pt idx="11">
                  <c:v>98.216629000000012</c:v>
                </c:pt>
                <c:pt idx="12">
                  <c:v>98.427245999999997</c:v>
                </c:pt>
                <c:pt idx="13">
                  <c:v>98.63159899999998</c:v>
                </c:pt>
                <c:pt idx="14">
                  <c:v>98.932106000000005</c:v>
                </c:pt>
                <c:pt idx="15">
                  <c:v>99.212676999999999</c:v>
                </c:pt>
                <c:pt idx="16">
                  <c:v>99.381996000000001</c:v>
                </c:pt>
                <c:pt idx="17">
                  <c:v>99.750504000000006</c:v>
                </c:pt>
                <c:pt idx="18">
                  <c:v>99.99533799999999</c:v>
                </c:pt>
                <c:pt idx="19">
                  <c:v>100.041718</c:v>
                </c:pt>
                <c:pt idx="20">
                  <c:v>100.532364</c:v>
                </c:pt>
                <c:pt idx="21">
                  <c:v>100.8022</c:v>
                </c:pt>
                <c:pt idx="22">
                  <c:v>100.92533899999997</c:v>
                </c:pt>
                <c:pt idx="23">
                  <c:v>101.37234499999998</c:v>
                </c:pt>
                <c:pt idx="24">
                  <c:v>101.70109600000002</c:v>
                </c:pt>
                <c:pt idx="25">
                  <c:v>102.01694500000002</c:v>
                </c:pt>
                <c:pt idx="26">
                  <c:v>102.509018</c:v>
                </c:pt>
                <c:pt idx="27">
                  <c:v>102.64540100000001</c:v>
                </c:pt>
                <c:pt idx="28">
                  <c:v>102.92941300000001</c:v>
                </c:pt>
                <c:pt idx="29">
                  <c:v>103.336975</c:v>
                </c:pt>
                <c:pt idx="30">
                  <c:v>103.760452</c:v>
                </c:pt>
                <c:pt idx="31">
                  <c:v>103.872665</c:v>
                </c:pt>
                <c:pt idx="32">
                  <c:v>104.649818</c:v>
                </c:pt>
                <c:pt idx="33">
                  <c:v>104.79266400000002</c:v>
                </c:pt>
                <c:pt idx="34">
                  <c:v>105.124504</c:v>
                </c:pt>
                <c:pt idx="35">
                  <c:v>105.34683200000001</c:v>
                </c:pt>
                <c:pt idx="36">
                  <c:v>105.702324</c:v>
                </c:pt>
                <c:pt idx="37">
                  <c:v>105.97848500000001</c:v>
                </c:pt>
                <c:pt idx="38">
                  <c:v>106.38402600000002</c:v>
                </c:pt>
                <c:pt idx="39">
                  <c:v>106.52977799999996</c:v>
                </c:pt>
                <c:pt idx="40">
                  <c:v>106.72025300000001</c:v>
                </c:pt>
                <c:pt idx="41">
                  <c:v>106.94678500000002</c:v>
                </c:pt>
                <c:pt idx="42">
                  <c:v>107.12988999999999</c:v>
                </c:pt>
                <c:pt idx="43">
                  <c:v>107.30581699999999</c:v>
                </c:pt>
                <c:pt idx="44">
                  <c:v>107.37678499999998</c:v>
                </c:pt>
                <c:pt idx="45">
                  <c:v>107.44331400000002</c:v>
                </c:pt>
                <c:pt idx="46">
                  <c:v>107.65284699999997</c:v>
                </c:pt>
                <c:pt idx="47">
                  <c:v>107.52733600000001</c:v>
                </c:pt>
                <c:pt idx="48">
                  <c:v>107.543434</c:v>
                </c:pt>
                <c:pt idx="49">
                  <c:v>107.512291</c:v>
                </c:pt>
                <c:pt idx="50">
                  <c:v>107.51762400000003</c:v>
                </c:pt>
                <c:pt idx="51">
                  <c:v>107.42833699999998</c:v>
                </c:pt>
                <c:pt idx="52">
                  <c:v>107.33007000000001</c:v>
                </c:pt>
                <c:pt idx="53">
                  <c:v>107.282684</c:v>
                </c:pt>
                <c:pt idx="54">
                  <c:v>107.14937599999999</c:v>
                </c:pt>
                <c:pt idx="55">
                  <c:v>107.151314</c:v>
                </c:pt>
                <c:pt idx="56">
                  <c:v>106.90537999999998</c:v>
                </c:pt>
                <c:pt idx="57">
                  <c:v>106.806297</c:v>
                </c:pt>
                <c:pt idx="58">
                  <c:v>106.68686700000001</c:v>
                </c:pt>
                <c:pt idx="59">
                  <c:v>106.44827300000001</c:v>
                </c:pt>
                <c:pt idx="60">
                  <c:v>106.408562</c:v>
                </c:pt>
                <c:pt idx="61">
                  <c:v>106.24107400000001</c:v>
                </c:pt>
                <c:pt idx="62">
                  <c:v>105.94414500000003</c:v>
                </c:pt>
                <c:pt idx="63">
                  <c:v>105.83547999999999</c:v>
                </c:pt>
                <c:pt idx="64">
                  <c:v>105.574516</c:v>
                </c:pt>
                <c:pt idx="65">
                  <c:v>105.34926600000001</c:v>
                </c:pt>
                <c:pt idx="66">
                  <c:v>105.208099</c:v>
                </c:pt>
                <c:pt idx="67">
                  <c:v>104.89135</c:v>
                </c:pt>
                <c:pt idx="68">
                  <c:v>104.67990899999997</c:v>
                </c:pt>
                <c:pt idx="69">
                  <c:v>104.36582199999998</c:v>
                </c:pt>
                <c:pt idx="70">
                  <c:v>104.25157900000002</c:v>
                </c:pt>
                <c:pt idx="71">
                  <c:v>103.847488</c:v>
                </c:pt>
                <c:pt idx="72">
                  <c:v>103.79082500000001</c:v>
                </c:pt>
                <c:pt idx="73">
                  <c:v>103.438354</c:v>
                </c:pt>
                <c:pt idx="74">
                  <c:v>103.35964199999998</c:v>
                </c:pt>
                <c:pt idx="75">
                  <c:v>103.13272099999999</c:v>
                </c:pt>
                <c:pt idx="76">
                  <c:v>102.827843</c:v>
                </c:pt>
                <c:pt idx="77">
                  <c:v>102.74374400000002</c:v>
                </c:pt>
                <c:pt idx="78">
                  <c:v>102.67214199999997</c:v>
                </c:pt>
                <c:pt idx="79">
                  <c:v>102.54937</c:v>
                </c:pt>
                <c:pt idx="80">
                  <c:v>102.508118</c:v>
                </c:pt>
                <c:pt idx="81">
                  <c:v>102.367867</c:v>
                </c:pt>
                <c:pt idx="82">
                  <c:v>102.44855500000001</c:v>
                </c:pt>
                <c:pt idx="83">
                  <c:v>102.478516</c:v>
                </c:pt>
                <c:pt idx="84">
                  <c:v>102.406036</c:v>
                </c:pt>
                <c:pt idx="85">
                  <c:v>102.504784</c:v>
                </c:pt>
                <c:pt idx="86">
                  <c:v>102.54991900000002</c:v>
                </c:pt>
                <c:pt idx="87">
                  <c:v>102.627853</c:v>
                </c:pt>
                <c:pt idx="88">
                  <c:v>102.729698</c:v>
                </c:pt>
                <c:pt idx="89">
                  <c:v>102.827934</c:v>
                </c:pt>
                <c:pt idx="90">
                  <c:v>103.019485</c:v>
                </c:pt>
                <c:pt idx="91">
                  <c:v>102.99696400000003</c:v>
                </c:pt>
                <c:pt idx="92">
                  <c:v>103.22232099999998</c:v>
                </c:pt>
                <c:pt idx="93">
                  <c:v>103.32856</c:v>
                </c:pt>
                <c:pt idx="94">
                  <c:v>103.61174</c:v>
                </c:pt>
                <c:pt idx="95">
                  <c:v>103.890717</c:v>
                </c:pt>
                <c:pt idx="96">
                  <c:v>103.915718</c:v>
                </c:pt>
                <c:pt idx="97">
                  <c:v>104.181595</c:v>
                </c:pt>
                <c:pt idx="98">
                  <c:v>104.386353</c:v>
                </c:pt>
                <c:pt idx="99">
                  <c:v>104.61333500000001</c:v>
                </c:pt>
                <c:pt idx="100">
                  <c:v>104.973839</c:v>
                </c:pt>
                <c:pt idx="101">
                  <c:v>105.27047699999999</c:v>
                </c:pt>
                <c:pt idx="102">
                  <c:v>105.77715300000001</c:v>
                </c:pt>
                <c:pt idx="103">
                  <c:v>106.08354199999998</c:v>
                </c:pt>
                <c:pt idx="104">
                  <c:v>106.286575</c:v>
                </c:pt>
                <c:pt idx="105">
                  <c:v>106.980835</c:v>
                </c:pt>
                <c:pt idx="106">
                  <c:v>107.23912799999999</c:v>
                </c:pt>
                <c:pt idx="107">
                  <c:v>107.781181</c:v>
                </c:pt>
                <c:pt idx="108">
                  <c:v>108.271248</c:v>
                </c:pt>
                <c:pt idx="109">
                  <c:v>108.73513800000001</c:v>
                </c:pt>
                <c:pt idx="110">
                  <c:v>109.069855</c:v>
                </c:pt>
                <c:pt idx="111">
                  <c:v>109.76495400000002</c:v>
                </c:pt>
                <c:pt idx="112">
                  <c:v>109.888153</c:v>
                </c:pt>
                <c:pt idx="113">
                  <c:v>110.77488700000001</c:v>
                </c:pt>
                <c:pt idx="114">
                  <c:v>111.12285599999998</c:v>
                </c:pt>
                <c:pt idx="115">
                  <c:v>111.565994</c:v>
                </c:pt>
                <c:pt idx="116">
                  <c:v>111.81756600000001</c:v>
                </c:pt>
                <c:pt idx="117">
                  <c:v>112.147758</c:v>
                </c:pt>
                <c:pt idx="118">
                  <c:v>112.470451</c:v>
                </c:pt>
                <c:pt idx="119">
                  <c:v>112.86580699999999</c:v>
                </c:pt>
                <c:pt idx="120">
                  <c:v>112.96042600000001</c:v>
                </c:pt>
                <c:pt idx="121">
                  <c:v>113.074333</c:v>
                </c:pt>
                <c:pt idx="122">
                  <c:v>113.29187</c:v>
                </c:pt>
                <c:pt idx="123">
                  <c:v>113.26348900000002</c:v>
                </c:pt>
                <c:pt idx="124">
                  <c:v>113.369057</c:v>
                </c:pt>
                <c:pt idx="125">
                  <c:v>113.28712500000002</c:v>
                </c:pt>
                <c:pt idx="126">
                  <c:v>113.37396999999999</c:v>
                </c:pt>
                <c:pt idx="127">
                  <c:v>113.25392900000001</c:v>
                </c:pt>
                <c:pt idx="128">
                  <c:v>113.16046900000002</c:v>
                </c:pt>
                <c:pt idx="129">
                  <c:v>113.15516700000001</c:v>
                </c:pt>
                <c:pt idx="130">
                  <c:v>112.91989900000002</c:v>
                </c:pt>
                <c:pt idx="131">
                  <c:v>112.71323400000001</c:v>
                </c:pt>
                <c:pt idx="132">
                  <c:v>112.62194100000001</c:v>
                </c:pt>
                <c:pt idx="133">
                  <c:v>112.34537499999999</c:v>
                </c:pt>
                <c:pt idx="134">
                  <c:v>112.104309</c:v>
                </c:pt>
                <c:pt idx="135">
                  <c:v>112.061852</c:v>
                </c:pt>
                <c:pt idx="136">
                  <c:v>111.810974</c:v>
                </c:pt>
                <c:pt idx="137">
                  <c:v>111.696068</c:v>
                </c:pt>
                <c:pt idx="138">
                  <c:v>111.23663300000001</c:v>
                </c:pt>
                <c:pt idx="139">
                  <c:v>111.060585</c:v>
                </c:pt>
                <c:pt idx="140">
                  <c:v>110.66036999999999</c:v>
                </c:pt>
                <c:pt idx="141">
                  <c:v>110.65693699999999</c:v>
                </c:pt>
                <c:pt idx="142">
                  <c:v>110.353859</c:v>
                </c:pt>
                <c:pt idx="143">
                  <c:v>110.01750900000002</c:v>
                </c:pt>
                <c:pt idx="144">
                  <c:v>109.703339</c:v>
                </c:pt>
                <c:pt idx="145">
                  <c:v>109.45629900000002</c:v>
                </c:pt>
                <c:pt idx="146">
                  <c:v>109.164452</c:v>
                </c:pt>
                <c:pt idx="147">
                  <c:v>108.96726200000003</c:v>
                </c:pt>
                <c:pt idx="148">
                  <c:v>108.72444900000002</c:v>
                </c:pt>
                <c:pt idx="149">
                  <c:v>108.59839599999998</c:v>
                </c:pt>
                <c:pt idx="150">
                  <c:v>108.15225199999999</c:v>
                </c:pt>
                <c:pt idx="151">
                  <c:v>108.076973</c:v>
                </c:pt>
                <c:pt idx="152">
                  <c:v>107.813942</c:v>
                </c:pt>
                <c:pt idx="153">
                  <c:v>107.57035799999998</c:v>
                </c:pt>
                <c:pt idx="154">
                  <c:v>107.51016199999999</c:v>
                </c:pt>
                <c:pt idx="155">
                  <c:v>107.335121</c:v>
                </c:pt>
                <c:pt idx="156">
                  <c:v>107.135284</c:v>
                </c:pt>
                <c:pt idx="157">
                  <c:v>107.16098</c:v>
                </c:pt>
                <c:pt idx="158">
                  <c:v>106.920822</c:v>
                </c:pt>
                <c:pt idx="159">
                  <c:v>106.861671</c:v>
                </c:pt>
                <c:pt idx="160">
                  <c:v>106.834396</c:v>
                </c:pt>
                <c:pt idx="161">
                  <c:v>106.79040500000002</c:v>
                </c:pt>
                <c:pt idx="162">
                  <c:v>106.731041</c:v>
                </c:pt>
                <c:pt idx="163">
                  <c:v>106.78452299999999</c:v>
                </c:pt>
                <c:pt idx="164">
                  <c:v>106.67601000000001</c:v>
                </c:pt>
                <c:pt idx="165">
                  <c:v>106.67819999999999</c:v>
                </c:pt>
                <c:pt idx="166">
                  <c:v>106.66707599999998</c:v>
                </c:pt>
                <c:pt idx="167">
                  <c:v>106.801834</c:v>
                </c:pt>
                <c:pt idx="168">
                  <c:v>106.68090100000001</c:v>
                </c:pt>
                <c:pt idx="169">
                  <c:v>106.788864</c:v>
                </c:pt>
                <c:pt idx="170">
                  <c:v>106.81160700000001</c:v>
                </c:pt>
                <c:pt idx="171">
                  <c:v>106.84692400000002</c:v>
                </c:pt>
                <c:pt idx="172">
                  <c:v>106.908089</c:v>
                </c:pt>
                <c:pt idx="173">
                  <c:v>106.88449900000002</c:v>
                </c:pt>
                <c:pt idx="174">
                  <c:v>106.90092500000002</c:v>
                </c:pt>
                <c:pt idx="175">
                  <c:v>106.86736300000001</c:v>
                </c:pt>
                <c:pt idx="176">
                  <c:v>106.859612</c:v>
                </c:pt>
                <c:pt idx="177">
                  <c:v>106.81265999999999</c:v>
                </c:pt>
                <c:pt idx="178">
                  <c:v>106.739952</c:v>
                </c:pt>
                <c:pt idx="179">
                  <c:v>106.748734</c:v>
                </c:pt>
                <c:pt idx="180">
                  <c:v>106.63149300000002</c:v>
                </c:pt>
                <c:pt idx="181">
                  <c:v>106.64913900000002</c:v>
                </c:pt>
                <c:pt idx="182">
                  <c:v>106.60678099999998</c:v>
                </c:pt>
                <c:pt idx="183">
                  <c:v>106.45424700000001</c:v>
                </c:pt>
                <c:pt idx="184">
                  <c:v>106.456451</c:v>
                </c:pt>
                <c:pt idx="185">
                  <c:v>106.22007799999999</c:v>
                </c:pt>
                <c:pt idx="186">
                  <c:v>106.191101</c:v>
                </c:pt>
                <c:pt idx="187">
                  <c:v>106.11982</c:v>
                </c:pt>
                <c:pt idx="188">
                  <c:v>106.000916</c:v>
                </c:pt>
                <c:pt idx="189">
                  <c:v>106.002106</c:v>
                </c:pt>
                <c:pt idx="190">
                  <c:v>105.958855</c:v>
                </c:pt>
                <c:pt idx="191">
                  <c:v>105.74828300000001</c:v>
                </c:pt>
                <c:pt idx="192">
                  <c:v>105.75393699999998</c:v>
                </c:pt>
                <c:pt idx="193">
                  <c:v>105.727936</c:v>
                </c:pt>
                <c:pt idx="194">
                  <c:v>105.690353</c:v>
                </c:pt>
                <c:pt idx="195">
                  <c:v>105.659164</c:v>
                </c:pt>
                <c:pt idx="196">
                  <c:v>105.610252</c:v>
                </c:pt>
                <c:pt idx="197">
                  <c:v>105.61122100000001</c:v>
                </c:pt>
                <c:pt idx="198">
                  <c:v>105.52452099999999</c:v>
                </c:pt>
                <c:pt idx="199">
                  <c:v>105.546638</c:v>
                </c:pt>
                <c:pt idx="200">
                  <c:v>105.46794900000002</c:v>
                </c:pt>
                <c:pt idx="201">
                  <c:v>105.45781700000002</c:v>
                </c:pt>
                <c:pt idx="202">
                  <c:v>105.41667900000002</c:v>
                </c:pt>
                <c:pt idx="203">
                  <c:v>105.32521800000001</c:v>
                </c:pt>
                <c:pt idx="204">
                  <c:v>105.339195</c:v>
                </c:pt>
                <c:pt idx="205">
                  <c:v>105.399101</c:v>
                </c:pt>
                <c:pt idx="206">
                  <c:v>105.345161</c:v>
                </c:pt>
                <c:pt idx="207">
                  <c:v>105.45081300000001</c:v>
                </c:pt>
                <c:pt idx="208">
                  <c:v>105.44145200000001</c:v>
                </c:pt>
                <c:pt idx="209">
                  <c:v>105.49129500000001</c:v>
                </c:pt>
                <c:pt idx="210">
                  <c:v>105.40621200000001</c:v>
                </c:pt>
                <c:pt idx="211">
                  <c:v>105.55287899999999</c:v>
                </c:pt>
                <c:pt idx="212">
                  <c:v>105.581085</c:v>
                </c:pt>
                <c:pt idx="213">
                  <c:v>105.546577</c:v>
                </c:pt>
                <c:pt idx="214">
                  <c:v>105.768867</c:v>
                </c:pt>
                <c:pt idx="215">
                  <c:v>105.77532199999999</c:v>
                </c:pt>
                <c:pt idx="216">
                  <c:v>105.92263</c:v>
                </c:pt>
                <c:pt idx="217">
                  <c:v>106.01454900000002</c:v>
                </c:pt>
                <c:pt idx="218">
                  <c:v>106.18473099999999</c:v>
                </c:pt>
                <c:pt idx="219">
                  <c:v>106.19714399999999</c:v>
                </c:pt>
                <c:pt idx="220">
                  <c:v>106.36307499999998</c:v>
                </c:pt>
                <c:pt idx="221">
                  <c:v>106.50058</c:v>
                </c:pt>
                <c:pt idx="222">
                  <c:v>106.52224</c:v>
                </c:pt>
                <c:pt idx="223">
                  <c:v>106.707581</c:v>
                </c:pt>
                <c:pt idx="224">
                  <c:v>106.72846199999998</c:v>
                </c:pt>
                <c:pt idx="225">
                  <c:v>106.735497</c:v>
                </c:pt>
                <c:pt idx="226">
                  <c:v>106.87200900000001</c:v>
                </c:pt>
                <c:pt idx="227">
                  <c:v>107.000298</c:v>
                </c:pt>
                <c:pt idx="228">
                  <c:v>107.001938</c:v>
                </c:pt>
                <c:pt idx="229">
                  <c:v>107.068459</c:v>
                </c:pt>
                <c:pt idx="230">
                  <c:v>107.127228</c:v>
                </c:pt>
                <c:pt idx="231">
                  <c:v>107.166855</c:v>
                </c:pt>
                <c:pt idx="232">
                  <c:v>107.21043400000002</c:v>
                </c:pt>
                <c:pt idx="233">
                  <c:v>107.253334</c:v>
                </c:pt>
                <c:pt idx="234">
                  <c:v>107.25361599999999</c:v>
                </c:pt>
                <c:pt idx="235">
                  <c:v>107.20539100000001</c:v>
                </c:pt>
                <c:pt idx="236">
                  <c:v>107.13679500000001</c:v>
                </c:pt>
                <c:pt idx="237">
                  <c:v>107.208595</c:v>
                </c:pt>
                <c:pt idx="238">
                  <c:v>107.200676</c:v>
                </c:pt>
                <c:pt idx="239">
                  <c:v>107.22017700000001</c:v>
                </c:pt>
                <c:pt idx="240">
                  <c:v>107.09225499999999</c:v>
                </c:pt>
                <c:pt idx="241">
                  <c:v>107.093636</c:v>
                </c:pt>
                <c:pt idx="242">
                  <c:v>107.146317</c:v>
                </c:pt>
                <c:pt idx="243">
                  <c:v>107.10227199999999</c:v>
                </c:pt>
                <c:pt idx="244">
                  <c:v>107.08476300000001</c:v>
                </c:pt>
                <c:pt idx="245">
                  <c:v>107.00127400000001</c:v>
                </c:pt>
                <c:pt idx="246">
                  <c:v>107.00888099999999</c:v>
                </c:pt>
                <c:pt idx="247">
                  <c:v>106.87503799999998</c:v>
                </c:pt>
                <c:pt idx="248">
                  <c:v>106.89195300000002</c:v>
                </c:pt>
                <c:pt idx="249">
                  <c:v>106.83757799999998</c:v>
                </c:pt>
                <c:pt idx="250">
                  <c:v>106.787781</c:v>
                </c:pt>
                <c:pt idx="251">
                  <c:v>106.668289</c:v>
                </c:pt>
                <c:pt idx="252">
                  <c:v>106.69380200000001</c:v>
                </c:pt>
                <c:pt idx="253">
                  <c:v>106.635139</c:v>
                </c:pt>
                <c:pt idx="254">
                  <c:v>106.52379599999999</c:v>
                </c:pt>
                <c:pt idx="255">
                  <c:v>106.59942599999999</c:v>
                </c:pt>
                <c:pt idx="256">
                  <c:v>106.57204400000001</c:v>
                </c:pt>
                <c:pt idx="257">
                  <c:v>106.405586</c:v>
                </c:pt>
                <c:pt idx="258">
                  <c:v>106.478943</c:v>
                </c:pt>
                <c:pt idx="259">
                  <c:v>106.39372299999998</c:v>
                </c:pt>
                <c:pt idx="260">
                  <c:v>106.3843</c:v>
                </c:pt>
                <c:pt idx="261">
                  <c:v>106.42981</c:v>
                </c:pt>
                <c:pt idx="262">
                  <c:v>106.41910600000001</c:v>
                </c:pt>
                <c:pt idx="263">
                  <c:v>106.46485900000002</c:v>
                </c:pt>
                <c:pt idx="264">
                  <c:v>106.38933599999999</c:v>
                </c:pt>
                <c:pt idx="265">
                  <c:v>106.44923400000002</c:v>
                </c:pt>
                <c:pt idx="266">
                  <c:v>106.403976</c:v>
                </c:pt>
                <c:pt idx="267">
                  <c:v>106.44414500000003</c:v>
                </c:pt>
                <c:pt idx="268">
                  <c:v>106.3386</c:v>
                </c:pt>
                <c:pt idx="269">
                  <c:v>106.42962600000001</c:v>
                </c:pt>
                <c:pt idx="270">
                  <c:v>106.319839</c:v>
                </c:pt>
                <c:pt idx="271">
                  <c:v>106.316277</c:v>
                </c:pt>
                <c:pt idx="272">
                  <c:v>106.319733</c:v>
                </c:pt>
                <c:pt idx="273">
                  <c:v>106.209885</c:v>
                </c:pt>
                <c:pt idx="274">
                  <c:v>106.20212600000002</c:v>
                </c:pt>
                <c:pt idx="275">
                  <c:v>106.18007699999998</c:v>
                </c:pt>
                <c:pt idx="276">
                  <c:v>106.036354</c:v>
                </c:pt>
                <c:pt idx="277">
                  <c:v>105.98756400000003</c:v>
                </c:pt>
                <c:pt idx="278">
                  <c:v>105.82002999999999</c:v>
                </c:pt>
                <c:pt idx="279">
                  <c:v>105.712402</c:v>
                </c:pt>
                <c:pt idx="280">
                  <c:v>105.61779799999998</c:v>
                </c:pt>
                <c:pt idx="281">
                  <c:v>105.47216</c:v>
                </c:pt>
                <c:pt idx="282">
                  <c:v>105.453461</c:v>
                </c:pt>
                <c:pt idx="283">
                  <c:v>105.34287999999998</c:v>
                </c:pt>
                <c:pt idx="284">
                  <c:v>105.22545599999998</c:v>
                </c:pt>
                <c:pt idx="285">
                  <c:v>105.09775500000002</c:v>
                </c:pt>
                <c:pt idx="286">
                  <c:v>104.959076</c:v>
                </c:pt>
                <c:pt idx="287">
                  <c:v>104.94034600000002</c:v>
                </c:pt>
                <c:pt idx="288">
                  <c:v>104.897835</c:v>
                </c:pt>
                <c:pt idx="289">
                  <c:v>104.74678</c:v>
                </c:pt>
                <c:pt idx="290">
                  <c:v>104.583984</c:v>
                </c:pt>
                <c:pt idx="291">
                  <c:v>104.52446</c:v>
                </c:pt>
                <c:pt idx="292">
                  <c:v>104.405518</c:v>
                </c:pt>
                <c:pt idx="293">
                  <c:v>104.20219400000002</c:v>
                </c:pt>
                <c:pt idx="294">
                  <c:v>104.18500499999999</c:v>
                </c:pt>
                <c:pt idx="295">
                  <c:v>104.04179400000001</c:v>
                </c:pt>
                <c:pt idx="296">
                  <c:v>103.93283799999999</c:v>
                </c:pt>
                <c:pt idx="297">
                  <c:v>103.805565</c:v>
                </c:pt>
                <c:pt idx="298">
                  <c:v>103.767746</c:v>
                </c:pt>
                <c:pt idx="299">
                  <c:v>103.54605900000001</c:v>
                </c:pt>
                <c:pt idx="300">
                  <c:v>103.51591500000002</c:v>
                </c:pt>
                <c:pt idx="301">
                  <c:v>103.489075</c:v>
                </c:pt>
                <c:pt idx="302">
                  <c:v>103.34750400000001</c:v>
                </c:pt>
                <c:pt idx="303">
                  <c:v>103.30933400000001</c:v>
                </c:pt>
                <c:pt idx="304">
                  <c:v>103.353973</c:v>
                </c:pt>
                <c:pt idx="305">
                  <c:v>103.29772900000002</c:v>
                </c:pt>
                <c:pt idx="306">
                  <c:v>103.215042</c:v>
                </c:pt>
                <c:pt idx="307">
                  <c:v>103.21292900000002</c:v>
                </c:pt>
                <c:pt idx="308">
                  <c:v>103.18502799999999</c:v>
                </c:pt>
                <c:pt idx="309">
                  <c:v>103.22680699999998</c:v>
                </c:pt>
                <c:pt idx="310">
                  <c:v>103.15512099999998</c:v>
                </c:pt>
                <c:pt idx="311">
                  <c:v>103.22251900000002</c:v>
                </c:pt>
                <c:pt idx="312">
                  <c:v>103.255066</c:v>
                </c:pt>
                <c:pt idx="313">
                  <c:v>103.346497</c:v>
                </c:pt>
                <c:pt idx="314">
                  <c:v>103.212433</c:v>
                </c:pt>
                <c:pt idx="315">
                  <c:v>103.25987199999999</c:v>
                </c:pt>
                <c:pt idx="316">
                  <c:v>103.340706</c:v>
                </c:pt>
                <c:pt idx="317">
                  <c:v>103.30783099999998</c:v>
                </c:pt>
                <c:pt idx="318">
                  <c:v>103.42852000000002</c:v>
                </c:pt>
                <c:pt idx="319">
                  <c:v>103.32122000000001</c:v>
                </c:pt>
                <c:pt idx="320">
                  <c:v>103.344818</c:v>
                </c:pt>
                <c:pt idx="321">
                  <c:v>103.45343</c:v>
                </c:pt>
                <c:pt idx="322">
                  <c:v>103.374405</c:v>
                </c:pt>
                <c:pt idx="323">
                  <c:v>103.41872400000001</c:v>
                </c:pt>
                <c:pt idx="324">
                  <c:v>103.495148</c:v>
                </c:pt>
                <c:pt idx="325">
                  <c:v>103.57592799999999</c:v>
                </c:pt>
                <c:pt idx="326">
                  <c:v>103.550949</c:v>
                </c:pt>
                <c:pt idx="327">
                  <c:v>103.45279699999999</c:v>
                </c:pt>
                <c:pt idx="328">
                  <c:v>103.46835299999998</c:v>
                </c:pt>
                <c:pt idx="329">
                  <c:v>103.62863900000001</c:v>
                </c:pt>
                <c:pt idx="330">
                  <c:v>103.590248</c:v>
                </c:pt>
                <c:pt idx="331">
                  <c:v>103.51795199999999</c:v>
                </c:pt>
                <c:pt idx="332">
                  <c:v>103.534142</c:v>
                </c:pt>
                <c:pt idx="333">
                  <c:v>103.56184399999999</c:v>
                </c:pt>
                <c:pt idx="334">
                  <c:v>103.590172</c:v>
                </c:pt>
                <c:pt idx="335">
                  <c:v>103.60998499999998</c:v>
                </c:pt>
                <c:pt idx="336">
                  <c:v>103.50554700000001</c:v>
                </c:pt>
                <c:pt idx="337">
                  <c:v>103.566185</c:v>
                </c:pt>
                <c:pt idx="338">
                  <c:v>103.48796100000001</c:v>
                </c:pt>
                <c:pt idx="339">
                  <c:v>103.49420900000003</c:v>
                </c:pt>
                <c:pt idx="340">
                  <c:v>103.525803</c:v>
                </c:pt>
                <c:pt idx="341">
                  <c:v>103.471405</c:v>
                </c:pt>
                <c:pt idx="342">
                  <c:v>103.48329200000002</c:v>
                </c:pt>
                <c:pt idx="343">
                  <c:v>103.402672</c:v>
                </c:pt>
                <c:pt idx="344">
                  <c:v>103.47979699999999</c:v>
                </c:pt>
                <c:pt idx="345">
                  <c:v>103.50599699999998</c:v>
                </c:pt>
                <c:pt idx="346">
                  <c:v>103.50511899999998</c:v>
                </c:pt>
                <c:pt idx="347">
                  <c:v>103.60816999999999</c:v>
                </c:pt>
                <c:pt idx="348">
                  <c:v>103.520889</c:v>
                </c:pt>
                <c:pt idx="349">
                  <c:v>103.57148699999999</c:v>
                </c:pt>
                <c:pt idx="350">
                  <c:v>103.63858799999998</c:v>
                </c:pt>
                <c:pt idx="351">
                  <c:v>103.666321</c:v>
                </c:pt>
                <c:pt idx="352">
                  <c:v>103.66026300000001</c:v>
                </c:pt>
                <c:pt idx="353">
                  <c:v>103.69474</c:v>
                </c:pt>
                <c:pt idx="354">
                  <c:v>103.61190000000002</c:v>
                </c:pt>
                <c:pt idx="355">
                  <c:v>103.60813899999997</c:v>
                </c:pt>
                <c:pt idx="356">
                  <c:v>103.76947800000001</c:v>
                </c:pt>
                <c:pt idx="357">
                  <c:v>103.726051</c:v>
                </c:pt>
                <c:pt idx="358">
                  <c:v>103.734131</c:v>
                </c:pt>
                <c:pt idx="359">
                  <c:v>103.745468</c:v>
                </c:pt>
                <c:pt idx="360">
                  <c:v>103.81873299999997</c:v>
                </c:pt>
                <c:pt idx="361">
                  <c:v>103.837067</c:v>
                </c:pt>
                <c:pt idx="362">
                  <c:v>103.85334799999998</c:v>
                </c:pt>
                <c:pt idx="363">
                  <c:v>103.919571</c:v>
                </c:pt>
                <c:pt idx="364">
                  <c:v>103.99728400000001</c:v>
                </c:pt>
                <c:pt idx="365">
                  <c:v>104.01278699999999</c:v>
                </c:pt>
                <c:pt idx="366">
                  <c:v>104.02426900000002</c:v>
                </c:pt>
                <c:pt idx="367">
                  <c:v>104.04863</c:v>
                </c:pt>
                <c:pt idx="368">
                  <c:v>104.03222700000002</c:v>
                </c:pt>
                <c:pt idx="369">
                  <c:v>104.154274</c:v>
                </c:pt>
                <c:pt idx="370">
                  <c:v>104.09273499999999</c:v>
                </c:pt>
                <c:pt idx="371">
                  <c:v>104.14353199999998</c:v>
                </c:pt>
                <c:pt idx="372">
                  <c:v>104.14987199999999</c:v>
                </c:pt>
                <c:pt idx="373">
                  <c:v>104.10740699999998</c:v>
                </c:pt>
                <c:pt idx="374">
                  <c:v>104.174156</c:v>
                </c:pt>
                <c:pt idx="375">
                  <c:v>104.184921</c:v>
                </c:pt>
                <c:pt idx="376">
                  <c:v>104.186325</c:v>
                </c:pt>
                <c:pt idx="377">
                  <c:v>104.19889099999999</c:v>
                </c:pt>
                <c:pt idx="378">
                  <c:v>104.102425</c:v>
                </c:pt>
                <c:pt idx="379">
                  <c:v>104.20367400000002</c:v>
                </c:pt>
                <c:pt idx="380">
                  <c:v>104.17993899999999</c:v>
                </c:pt>
                <c:pt idx="381">
                  <c:v>104.164642</c:v>
                </c:pt>
                <c:pt idx="382">
                  <c:v>104.149612</c:v>
                </c:pt>
                <c:pt idx="383">
                  <c:v>104.130325</c:v>
                </c:pt>
                <c:pt idx="384">
                  <c:v>104.20448300000001</c:v>
                </c:pt>
                <c:pt idx="385">
                  <c:v>104.09777800000001</c:v>
                </c:pt>
                <c:pt idx="386">
                  <c:v>104.14833799999998</c:v>
                </c:pt>
                <c:pt idx="387">
                  <c:v>104.16513799999998</c:v>
                </c:pt>
                <c:pt idx="388">
                  <c:v>104.109589</c:v>
                </c:pt>
                <c:pt idx="389">
                  <c:v>104.12949399999998</c:v>
                </c:pt>
                <c:pt idx="390">
                  <c:v>104.04188499999999</c:v>
                </c:pt>
                <c:pt idx="391">
                  <c:v>104.0168</c:v>
                </c:pt>
                <c:pt idx="392">
                  <c:v>104.05689199999999</c:v>
                </c:pt>
                <c:pt idx="393">
                  <c:v>104.067078</c:v>
                </c:pt>
                <c:pt idx="394">
                  <c:v>104.050499</c:v>
                </c:pt>
                <c:pt idx="395">
                  <c:v>104.00873599999998</c:v>
                </c:pt>
                <c:pt idx="396">
                  <c:v>103.943718</c:v>
                </c:pt>
                <c:pt idx="397">
                  <c:v>103.967735</c:v>
                </c:pt>
                <c:pt idx="398">
                  <c:v>103.923355</c:v>
                </c:pt>
                <c:pt idx="399">
                  <c:v>103.93274700000001</c:v>
                </c:pt>
                <c:pt idx="400">
                  <c:v>103.935005</c:v>
                </c:pt>
                <c:pt idx="401">
                  <c:v>103.870323</c:v>
                </c:pt>
                <c:pt idx="402">
                  <c:v>103.875221</c:v>
                </c:pt>
                <c:pt idx="403">
                  <c:v>103.77958700000001</c:v>
                </c:pt>
                <c:pt idx="404">
                  <c:v>103.81641399999999</c:v>
                </c:pt>
                <c:pt idx="405">
                  <c:v>103.81026500000002</c:v>
                </c:pt>
                <c:pt idx="406">
                  <c:v>103.87737999999999</c:v>
                </c:pt>
                <c:pt idx="407">
                  <c:v>103.895416</c:v>
                </c:pt>
                <c:pt idx="408">
                  <c:v>103.93497499999999</c:v>
                </c:pt>
                <c:pt idx="409">
                  <c:v>104.01642600000001</c:v>
                </c:pt>
                <c:pt idx="410">
                  <c:v>104.03864299999998</c:v>
                </c:pt>
                <c:pt idx="411">
                  <c:v>104.043785</c:v>
                </c:pt>
                <c:pt idx="412">
                  <c:v>104.03630099999998</c:v>
                </c:pt>
                <c:pt idx="413">
                  <c:v>104.09880099999998</c:v>
                </c:pt>
                <c:pt idx="414">
                  <c:v>104.14962800000002</c:v>
                </c:pt>
                <c:pt idx="415">
                  <c:v>104.11367</c:v>
                </c:pt>
                <c:pt idx="416">
                  <c:v>104.161407</c:v>
                </c:pt>
                <c:pt idx="417">
                  <c:v>104.195313</c:v>
                </c:pt>
                <c:pt idx="418">
                  <c:v>104.23082700000002</c:v>
                </c:pt>
                <c:pt idx="419">
                  <c:v>104.25557699999999</c:v>
                </c:pt>
                <c:pt idx="420">
                  <c:v>104.274727</c:v>
                </c:pt>
                <c:pt idx="421">
                  <c:v>104.332703</c:v>
                </c:pt>
                <c:pt idx="422">
                  <c:v>104.33973699999999</c:v>
                </c:pt>
                <c:pt idx="423">
                  <c:v>104.313652</c:v>
                </c:pt>
                <c:pt idx="424">
                  <c:v>104.32350199999999</c:v>
                </c:pt>
                <c:pt idx="425">
                  <c:v>104.39912400000001</c:v>
                </c:pt>
                <c:pt idx="426">
                  <c:v>104.34659600000002</c:v>
                </c:pt>
                <c:pt idx="427">
                  <c:v>104.40449500000001</c:v>
                </c:pt>
                <c:pt idx="428">
                  <c:v>104.36853799999999</c:v>
                </c:pt>
                <c:pt idx="429">
                  <c:v>104.445198</c:v>
                </c:pt>
                <c:pt idx="430">
                  <c:v>104.39259300000002</c:v>
                </c:pt>
                <c:pt idx="431">
                  <c:v>104.34284199999999</c:v>
                </c:pt>
                <c:pt idx="432">
                  <c:v>104.45667299999998</c:v>
                </c:pt>
                <c:pt idx="433">
                  <c:v>104.46328699999999</c:v>
                </c:pt>
                <c:pt idx="434">
                  <c:v>104.49744400000002</c:v>
                </c:pt>
                <c:pt idx="435">
                  <c:v>104.451981</c:v>
                </c:pt>
                <c:pt idx="436">
                  <c:v>104.47257999999998</c:v>
                </c:pt>
                <c:pt idx="437">
                  <c:v>104.47662400000002</c:v>
                </c:pt>
                <c:pt idx="438">
                  <c:v>104.38373599999998</c:v>
                </c:pt>
                <c:pt idx="439">
                  <c:v>104.46512600000001</c:v>
                </c:pt>
                <c:pt idx="440">
                  <c:v>104.45096599999999</c:v>
                </c:pt>
                <c:pt idx="441">
                  <c:v>104.38266</c:v>
                </c:pt>
                <c:pt idx="442">
                  <c:v>104.433632</c:v>
                </c:pt>
                <c:pt idx="443">
                  <c:v>104.424088</c:v>
                </c:pt>
                <c:pt idx="444">
                  <c:v>104.39035800000001</c:v>
                </c:pt>
                <c:pt idx="445">
                  <c:v>104.402573</c:v>
                </c:pt>
                <c:pt idx="446">
                  <c:v>104.457787</c:v>
                </c:pt>
                <c:pt idx="447">
                  <c:v>104.406548</c:v>
                </c:pt>
                <c:pt idx="448">
                  <c:v>104.354721</c:v>
                </c:pt>
                <c:pt idx="449">
                  <c:v>104.395195</c:v>
                </c:pt>
                <c:pt idx="450">
                  <c:v>104.37067399999998</c:v>
                </c:pt>
                <c:pt idx="451">
                  <c:v>104.382126</c:v>
                </c:pt>
                <c:pt idx="452">
                  <c:v>104.41368100000001</c:v>
                </c:pt>
                <c:pt idx="453">
                  <c:v>104.240837</c:v>
                </c:pt>
                <c:pt idx="454">
                  <c:v>104.22879799999998</c:v>
                </c:pt>
                <c:pt idx="455">
                  <c:v>104.21781900000003</c:v>
                </c:pt>
                <c:pt idx="456">
                  <c:v>104.21091500000001</c:v>
                </c:pt>
                <c:pt idx="457">
                  <c:v>104.16330699999999</c:v>
                </c:pt>
                <c:pt idx="458">
                  <c:v>104.14819300000002</c:v>
                </c:pt>
                <c:pt idx="459">
                  <c:v>104.110573</c:v>
                </c:pt>
                <c:pt idx="460">
                  <c:v>104.05662500000001</c:v>
                </c:pt>
                <c:pt idx="461">
                  <c:v>104.04791299999999</c:v>
                </c:pt>
                <c:pt idx="462">
                  <c:v>104.04959100000002</c:v>
                </c:pt>
                <c:pt idx="463">
                  <c:v>103.975212</c:v>
                </c:pt>
                <c:pt idx="464">
                  <c:v>103.91220100000001</c:v>
                </c:pt>
                <c:pt idx="465">
                  <c:v>103.914978</c:v>
                </c:pt>
                <c:pt idx="466">
                  <c:v>103.894402</c:v>
                </c:pt>
                <c:pt idx="467">
                  <c:v>103.89816999999999</c:v>
                </c:pt>
                <c:pt idx="468">
                  <c:v>103.82630899999997</c:v>
                </c:pt>
                <c:pt idx="469">
                  <c:v>103.89125100000001</c:v>
                </c:pt>
                <c:pt idx="470">
                  <c:v>103.765755</c:v>
                </c:pt>
                <c:pt idx="471">
                  <c:v>103.74449199999999</c:v>
                </c:pt>
                <c:pt idx="472">
                  <c:v>103.68860599999998</c:v>
                </c:pt>
                <c:pt idx="473">
                  <c:v>103.68898799999997</c:v>
                </c:pt>
                <c:pt idx="474">
                  <c:v>103.65007799999997</c:v>
                </c:pt>
                <c:pt idx="475">
                  <c:v>103.62146799999998</c:v>
                </c:pt>
                <c:pt idx="476">
                  <c:v>103.616844</c:v>
                </c:pt>
                <c:pt idx="477">
                  <c:v>103.535675</c:v>
                </c:pt>
                <c:pt idx="478">
                  <c:v>103.47472399999999</c:v>
                </c:pt>
                <c:pt idx="479">
                  <c:v>103.504456</c:v>
                </c:pt>
                <c:pt idx="480">
                  <c:v>103.45741300000002</c:v>
                </c:pt>
                <c:pt idx="481">
                  <c:v>103.422157</c:v>
                </c:pt>
                <c:pt idx="482">
                  <c:v>103.50630200000001</c:v>
                </c:pt>
                <c:pt idx="483">
                  <c:v>103.400131</c:v>
                </c:pt>
                <c:pt idx="484">
                  <c:v>103.260384</c:v>
                </c:pt>
                <c:pt idx="485">
                  <c:v>103.283035</c:v>
                </c:pt>
                <c:pt idx="486">
                  <c:v>103.34348300000002</c:v>
                </c:pt>
                <c:pt idx="487">
                  <c:v>103.225235</c:v>
                </c:pt>
                <c:pt idx="488">
                  <c:v>103.23940300000001</c:v>
                </c:pt>
                <c:pt idx="489">
                  <c:v>103.23156000000002</c:v>
                </c:pt>
                <c:pt idx="490">
                  <c:v>103.281937</c:v>
                </c:pt>
                <c:pt idx="491">
                  <c:v>103.28098300000002</c:v>
                </c:pt>
                <c:pt idx="492">
                  <c:v>103.19920300000001</c:v>
                </c:pt>
                <c:pt idx="493">
                  <c:v>103.226555</c:v>
                </c:pt>
                <c:pt idx="494">
                  <c:v>103.189995</c:v>
                </c:pt>
                <c:pt idx="495">
                  <c:v>103.250359</c:v>
                </c:pt>
                <c:pt idx="496">
                  <c:v>103.188667</c:v>
                </c:pt>
                <c:pt idx="497">
                  <c:v>103.24519300000001</c:v>
                </c:pt>
                <c:pt idx="498">
                  <c:v>103.22701300000001</c:v>
                </c:pt>
                <c:pt idx="499">
                  <c:v>103.23921199999999</c:v>
                </c:pt>
                <c:pt idx="500">
                  <c:v>103.23075900000002</c:v>
                </c:pt>
                <c:pt idx="501">
                  <c:v>103.30240599999999</c:v>
                </c:pt>
                <c:pt idx="502">
                  <c:v>103.229004</c:v>
                </c:pt>
                <c:pt idx="503">
                  <c:v>103.19615899999998</c:v>
                </c:pt>
                <c:pt idx="504">
                  <c:v>103.21459200000001</c:v>
                </c:pt>
                <c:pt idx="505">
                  <c:v>103.240082</c:v>
                </c:pt>
                <c:pt idx="506">
                  <c:v>103.285522</c:v>
                </c:pt>
                <c:pt idx="507">
                  <c:v>103.24624600000001</c:v>
                </c:pt>
                <c:pt idx="508">
                  <c:v>103.26346599999999</c:v>
                </c:pt>
                <c:pt idx="509">
                  <c:v>103.31504799999999</c:v>
                </c:pt>
                <c:pt idx="510">
                  <c:v>103.275024</c:v>
                </c:pt>
                <c:pt idx="511">
                  <c:v>103.30940200000001</c:v>
                </c:pt>
                <c:pt idx="512">
                  <c:v>103.32393599999999</c:v>
                </c:pt>
                <c:pt idx="513">
                  <c:v>103.28748299999998</c:v>
                </c:pt>
                <c:pt idx="514">
                  <c:v>103.268845</c:v>
                </c:pt>
                <c:pt idx="515">
                  <c:v>103.34128600000001</c:v>
                </c:pt>
                <c:pt idx="516">
                  <c:v>103.28207399999998</c:v>
                </c:pt>
                <c:pt idx="517">
                  <c:v>103.25732400000001</c:v>
                </c:pt>
                <c:pt idx="518">
                  <c:v>103.33374799999999</c:v>
                </c:pt>
                <c:pt idx="519">
                  <c:v>103.34478799999998</c:v>
                </c:pt>
                <c:pt idx="520">
                  <c:v>103.311592</c:v>
                </c:pt>
                <c:pt idx="521">
                  <c:v>103.308167</c:v>
                </c:pt>
                <c:pt idx="522">
                  <c:v>103.343079</c:v>
                </c:pt>
                <c:pt idx="523">
                  <c:v>103.42751300000002</c:v>
                </c:pt>
                <c:pt idx="524">
                  <c:v>103.34042400000001</c:v>
                </c:pt>
                <c:pt idx="525">
                  <c:v>103.35932200000001</c:v>
                </c:pt>
                <c:pt idx="526">
                  <c:v>103.332504</c:v>
                </c:pt>
                <c:pt idx="527">
                  <c:v>103.339508</c:v>
                </c:pt>
                <c:pt idx="528">
                  <c:v>103.41080500000001</c:v>
                </c:pt>
                <c:pt idx="529">
                  <c:v>103.43422700000004</c:v>
                </c:pt>
                <c:pt idx="530">
                  <c:v>103.37344400000001</c:v>
                </c:pt>
                <c:pt idx="531">
                  <c:v>103.42646000000002</c:v>
                </c:pt>
                <c:pt idx="532">
                  <c:v>103.38581799999999</c:v>
                </c:pt>
                <c:pt idx="533">
                  <c:v>103.34520000000002</c:v>
                </c:pt>
                <c:pt idx="534">
                  <c:v>103.34495500000001</c:v>
                </c:pt>
                <c:pt idx="535">
                  <c:v>103.33221399999999</c:v>
                </c:pt>
                <c:pt idx="536">
                  <c:v>103.319084</c:v>
                </c:pt>
                <c:pt idx="537">
                  <c:v>103.362999</c:v>
                </c:pt>
                <c:pt idx="538">
                  <c:v>103.27928199999998</c:v>
                </c:pt>
                <c:pt idx="539">
                  <c:v>103.34915900000001</c:v>
                </c:pt>
                <c:pt idx="540">
                  <c:v>103.40752400000002</c:v>
                </c:pt>
                <c:pt idx="541">
                  <c:v>103.28272200000001</c:v>
                </c:pt>
                <c:pt idx="542">
                  <c:v>103.33209199999999</c:v>
                </c:pt>
                <c:pt idx="543">
                  <c:v>103.33214599999998</c:v>
                </c:pt>
                <c:pt idx="544">
                  <c:v>103.36383099999999</c:v>
                </c:pt>
                <c:pt idx="545">
                  <c:v>103.39212000000002</c:v>
                </c:pt>
                <c:pt idx="546">
                  <c:v>103.31279799999999</c:v>
                </c:pt>
                <c:pt idx="547">
                  <c:v>103.25756100000001</c:v>
                </c:pt>
                <c:pt idx="548">
                  <c:v>103.318344</c:v>
                </c:pt>
                <c:pt idx="549">
                  <c:v>103.30586999999998</c:v>
                </c:pt>
                <c:pt idx="550">
                  <c:v>103.304642</c:v>
                </c:pt>
                <c:pt idx="551">
                  <c:v>103.261032</c:v>
                </c:pt>
                <c:pt idx="552">
                  <c:v>103.273567</c:v>
                </c:pt>
                <c:pt idx="553">
                  <c:v>103.227318</c:v>
                </c:pt>
                <c:pt idx="554">
                  <c:v>103.271355</c:v>
                </c:pt>
                <c:pt idx="555">
                  <c:v>103.290932</c:v>
                </c:pt>
                <c:pt idx="556">
                  <c:v>103.27372699999998</c:v>
                </c:pt>
                <c:pt idx="557">
                  <c:v>103.29097</c:v>
                </c:pt>
                <c:pt idx="558">
                  <c:v>103.24792500000002</c:v>
                </c:pt>
                <c:pt idx="559">
                  <c:v>103.212715</c:v>
                </c:pt>
                <c:pt idx="560">
                  <c:v>103.10495</c:v>
                </c:pt>
                <c:pt idx="561">
                  <c:v>103.21304300000001</c:v>
                </c:pt>
                <c:pt idx="562">
                  <c:v>103.09588599999998</c:v>
                </c:pt>
                <c:pt idx="563">
                  <c:v>103.140045</c:v>
                </c:pt>
                <c:pt idx="564">
                  <c:v>103.10080699999999</c:v>
                </c:pt>
                <c:pt idx="565">
                  <c:v>103.06069900000001</c:v>
                </c:pt>
                <c:pt idx="566">
                  <c:v>103.03201300000002</c:v>
                </c:pt>
                <c:pt idx="567">
                  <c:v>103.02171300000002</c:v>
                </c:pt>
                <c:pt idx="568">
                  <c:v>103.01929500000001</c:v>
                </c:pt>
                <c:pt idx="569">
                  <c:v>102.91046900000003</c:v>
                </c:pt>
                <c:pt idx="570">
                  <c:v>102.793739</c:v>
                </c:pt>
                <c:pt idx="571">
                  <c:v>102.76489300000001</c:v>
                </c:pt>
                <c:pt idx="572">
                  <c:v>102.65898900000001</c:v>
                </c:pt>
                <c:pt idx="573">
                  <c:v>102.641632</c:v>
                </c:pt>
                <c:pt idx="574">
                  <c:v>102.48318500000002</c:v>
                </c:pt>
                <c:pt idx="575">
                  <c:v>102.53853599999998</c:v>
                </c:pt>
                <c:pt idx="576">
                  <c:v>102.436058</c:v>
                </c:pt>
                <c:pt idx="577">
                  <c:v>102.39418000000002</c:v>
                </c:pt>
                <c:pt idx="578">
                  <c:v>102.24944300000001</c:v>
                </c:pt>
                <c:pt idx="579">
                  <c:v>102.18313599999999</c:v>
                </c:pt>
                <c:pt idx="580">
                  <c:v>102.165459</c:v>
                </c:pt>
                <c:pt idx="581">
                  <c:v>102.121483</c:v>
                </c:pt>
                <c:pt idx="582">
                  <c:v>102.103424</c:v>
                </c:pt>
                <c:pt idx="583">
                  <c:v>101.95959499999999</c:v>
                </c:pt>
                <c:pt idx="584">
                  <c:v>101.97245799999999</c:v>
                </c:pt>
                <c:pt idx="585">
                  <c:v>101.90771500000001</c:v>
                </c:pt>
                <c:pt idx="586">
                  <c:v>101.81916000000001</c:v>
                </c:pt>
                <c:pt idx="587">
                  <c:v>101.81296500000002</c:v>
                </c:pt>
                <c:pt idx="588">
                  <c:v>101.784637</c:v>
                </c:pt>
                <c:pt idx="589">
                  <c:v>101.584442</c:v>
                </c:pt>
                <c:pt idx="590">
                  <c:v>101.698128</c:v>
                </c:pt>
                <c:pt idx="591">
                  <c:v>101.609093</c:v>
                </c:pt>
                <c:pt idx="592">
                  <c:v>101.60161600000002</c:v>
                </c:pt>
                <c:pt idx="593">
                  <c:v>101.603661</c:v>
                </c:pt>
                <c:pt idx="594">
                  <c:v>101.520584</c:v>
                </c:pt>
                <c:pt idx="595">
                  <c:v>101.507301</c:v>
                </c:pt>
                <c:pt idx="596">
                  <c:v>101.39691900000001</c:v>
                </c:pt>
                <c:pt idx="597">
                  <c:v>101.38024900000002</c:v>
                </c:pt>
                <c:pt idx="598">
                  <c:v>101.40646400000001</c:v>
                </c:pt>
                <c:pt idx="599">
                  <c:v>101.34753400000001</c:v>
                </c:pt>
                <c:pt idx="600">
                  <c:v>101.40164200000001</c:v>
                </c:pt>
                <c:pt idx="601">
                  <c:v>101.24710100000001</c:v>
                </c:pt>
                <c:pt idx="602">
                  <c:v>101.326393</c:v>
                </c:pt>
                <c:pt idx="603">
                  <c:v>101.31512499999999</c:v>
                </c:pt>
                <c:pt idx="604">
                  <c:v>101.31095900000001</c:v>
                </c:pt>
                <c:pt idx="605">
                  <c:v>101.24300400000001</c:v>
                </c:pt>
                <c:pt idx="606">
                  <c:v>101.292709</c:v>
                </c:pt>
                <c:pt idx="607">
                  <c:v>101.26145900000002</c:v>
                </c:pt>
                <c:pt idx="608">
                  <c:v>101.293037</c:v>
                </c:pt>
                <c:pt idx="609">
                  <c:v>101.27619900000002</c:v>
                </c:pt>
                <c:pt idx="610">
                  <c:v>101.29319000000001</c:v>
                </c:pt>
                <c:pt idx="611">
                  <c:v>101.247032</c:v>
                </c:pt>
                <c:pt idx="612">
                  <c:v>101.26111600000002</c:v>
                </c:pt>
                <c:pt idx="613">
                  <c:v>101.29241900000001</c:v>
                </c:pt>
                <c:pt idx="614">
                  <c:v>101.366783</c:v>
                </c:pt>
                <c:pt idx="615">
                  <c:v>101.27572600000001</c:v>
                </c:pt>
                <c:pt idx="616">
                  <c:v>101.31096599999999</c:v>
                </c:pt>
                <c:pt idx="617">
                  <c:v>101.287346</c:v>
                </c:pt>
                <c:pt idx="618">
                  <c:v>101.357353</c:v>
                </c:pt>
                <c:pt idx="619">
                  <c:v>101.29724100000001</c:v>
                </c:pt>
                <c:pt idx="620">
                  <c:v>101.28996300000001</c:v>
                </c:pt>
                <c:pt idx="621">
                  <c:v>101.279816</c:v>
                </c:pt>
                <c:pt idx="622">
                  <c:v>101.26153600000002</c:v>
                </c:pt>
                <c:pt idx="623">
                  <c:v>101.38369</c:v>
                </c:pt>
                <c:pt idx="624">
                  <c:v>101.351112</c:v>
                </c:pt>
                <c:pt idx="625">
                  <c:v>101.33271000000001</c:v>
                </c:pt>
                <c:pt idx="626">
                  <c:v>101.30722799999999</c:v>
                </c:pt>
                <c:pt idx="627">
                  <c:v>101.36749300000001</c:v>
                </c:pt>
                <c:pt idx="628">
                  <c:v>101.35416400000001</c:v>
                </c:pt>
                <c:pt idx="629">
                  <c:v>101.368065</c:v>
                </c:pt>
                <c:pt idx="630">
                  <c:v>101.329643</c:v>
                </c:pt>
                <c:pt idx="631">
                  <c:v>101.35392</c:v>
                </c:pt>
                <c:pt idx="632">
                  <c:v>101.28787199999998</c:v>
                </c:pt>
                <c:pt idx="633">
                  <c:v>101.33149</c:v>
                </c:pt>
                <c:pt idx="634">
                  <c:v>101.363327</c:v>
                </c:pt>
                <c:pt idx="635">
                  <c:v>101.30592300000002</c:v>
                </c:pt>
                <c:pt idx="636">
                  <c:v>101.28129600000001</c:v>
                </c:pt>
                <c:pt idx="637">
                  <c:v>101.288055</c:v>
                </c:pt>
                <c:pt idx="638">
                  <c:v>101.304131</c:v>
                </c:pt>
                <c:pt idx="639">
                  <c:v>101.27598599999999</c:v>
                </c:pt>
                <c:pt idx="640">
                  <c:v>101.37010199999999</c:v>
                </c:pt>
                <c:pt idx="641">
                  <c:v>101.288383</c:v>
                </c:pt>
                <c:pt idx="642">
                  <c:v>101.21693399999999</c:v>
                </c:pt>
                <c:pt idx="643">
                  <c:v>101.19206200000001</c:v>
                </c:pt>
                <c:pt idx="644">
                  <c:v>101.279274</c:v>
                </c:pt>
                <c:pt idx="645">
                  <c:v>101.251358</c:v>
                </c:pt>
                <c:pt idx="646">
                  <c:v>101.209435</c:v>
                </c:pt>
                <c:pt idx="647">
                  <c:v>101.23985300000001</c:v>
                </c:pt>
                <c:pt idx="648">
                  <c:v>101.181427</c:v>
                </c:pt>
                <c:pt idx="649">
                  <c:v>101.181816</c:v>
                </c:pt>
                <c:pt idx="650">
                  <c:v>101.19431299999998</c:v>
                </c:pt>
                <c:pt idx="651">
                  <c:v>101.220505</c:v>
                </c:pt>
                <c:pt idx="652">
                  <c:v>101.28694900000002</c:v>
                </c:pt>
                <c:pt idx="653">
                  <c:v>101.252319</c:v>
                </c:pt>
                <c:pt idx="654">
                  <c:v>101.19071199999999</c:v>
                </c:pt>
                <c:pt idx="655">
                  <c:v>101.203445</c:v>
                </c:pt>
                <c:pt idx="656">
                  <c:v>101.250984</c:v>
                </c:pt>
                <c:pt idx="657">
                  <c:v>101.20145400000001</c:v>
                </c:pt>
                <c:pt idx="658">
                  <c:v>101.14407300000002</c:v>
                </c:pt>
                <c:pt idx="659">
                  <c:v>101.29864499999999</c:v>
                </c:pt>
                <c:pt idx="660">
                  <c:v>101.208527</c:v>
                </c:pt>
                <c:pt idx="661">
                  <c:v>101.17980199999998</c:v>
                </c:pt>
                <c:pt idx="662">
                  <c:v>101.19631200000001</c:v>
                </c:pt>
                <c:pt idx="663">
                  <c:v>101.21252400000002</c:v>
                </c:pt>
                <c:pt idx="664">
                  <c:v>101.21776600000001</c:v>
                </c:pt>
                <c:pt idx="665">
                  <c:v>101.15634199999998</c:v>
                </c:pt>
                <c:pt idx="666">
                  <c:v>101.12348199999998</c:v>
                </c:pt>
                <c:pt idx="667">
                  <c:v>101.15232099999999</c:v>
                </c:pt>
                <c:pt idx="668">
                  <c:v>101.15681499999998</c:v>
                </c:pt>
                <c:pt idx="669">
                  <c:v>101.13706999999999</c:v>
                </c:pt>
                <c:pt idx="670">
                  <c:v>101.066101</c:v>
                </c:pt>
                <c:pt idx="671">
                  <c:v>101.035957</c:v>
                </c:pt>
                <c:pt idx="672">
                  <c:v>101.10791</c:v>
                </c:pt>
                <c:pt idx="673">
                  <c:v>101.063118</c:v>
                </c:pt>
                <c:pt idx="674">
                  <c:v>101.03684199999998</c:v>
                </c:pt>
                <c:pt idx="675">
                  <c:v>101.06836699999998</c:v>
                </c:pt>
                <c:pt idx="676">
                  <c:v>101.081146</c:v>
                </c:pt>
                <c:pt idx="677">
                  <c:v>101.167366</c:v>
                </c:pt>
                <c:pt idx="678">
                  <c:v>101.11743199999998</c:v>
                </c:pt>
                <c:pt idx="679">
                  <c:v>101.05298599999999</c:v>
                </c:pt>
                <c:pt idx="680">
                  <c:v>101.00563</c:v>
                </c:pt>
                <c:pt idx="681">
                  <c:v>101.00070199999999</c:v>
                </c:pt>
                <c:pt idx="682">
                  <c:v>100.956879</c:v>
                </c:pt>
                <c:pt idx="683">
                  <c:v>100.99279</c:v>
                </c:pt>
                <c:pt idx="684">
                  <c:v>100.92584199999999</c:v>
                </c:pt>
                <c:pt idx="685">
                  <c:v>100.93301400000001</c:v>
                </c:pt>
                <c:pt idx="686">
                  <c:v>100.929008</c:v>
                </c:pt>
                <c:pt idx="687">
                  <c:v>100.87372599999999</c:v>
                </c:pt>
                <c:pt idx="688">
                  <c:v>100.887817</c:v>
                </c:pt>
                <c:pt idx="689">
                  <c:v>100.86102300000002</c:v>
                </c:pt>
                <c:pt idx="690">
                  <c:v>100.885925</c:v>
                </c:pt>
                <c:pt idx="691">
                  <c:v>100.887962</c:v>
                </c:pt>
                <c:pt idx="692">
                  <c:v>100.761475</c:v>
                </c:pt>
                <c:pt idx="693">
                  <c:v>100.782501</c:v>
                </c:pt>
                <c:pt idx="694">
                  <c:v>100.77889999999998</c:v>
                </c:pt>
                <c:pt idx="695">
                  <c:v>100.76419100000001</c:v>
                </c:pt>
                <c:pt idx="696">
                  <c:v>100.64888000000001</c:v>
                </c:pt>
                <c:pt idx="697">
                  <c:v>100.62262699999998</c:v>
                </c:pt>
                <c:pt idx="698">
                  <c:v>100.750107</c:v>
                </c:pt>
                <c:pt idx="699">
                  <c:v>100.69594600000001</c:v>
                </c:pt>
                <c:pt idx="700">
                  <c:v>100.597038</c:v>
                </c:pt>
                <c:pt idx="701">
                  <c:v>100.615944</c:v>
                </c:pt>
                <c:pt idx="702">
                  <c:v>100.62542000000001</c:v>
                </c:pt>
                <c:pt idx="703">
                  <c:v>100.50988</c:v>
                </c:pt>
                <c:pt idx="704">
                  <c:v>100.55315400000002</c:v>
                </c:pt>
                <c:pt idx="705">
                  <c:v>100.542191</c:v>
                </c:pt>
                <c:pt idx="706">
                  <c:v>100.50910900000001</c:v>
                </c:pt>
                <c:pt idx="707">
                  <c:v>100.605133</c:v>
                </c:pt>
                <c:pt idx="708">
                  <c:v>100.43250999999999</c:v>
                </c:pt>
                <c:pt idx="709">
                  <c:v>100.51319900000001</c:v>
                </c:pt>
                <c:pt idx="710">
                  <c:v>100.51971399999999</c:v>
                </c:pt>
                <c:pt idx="711">
                  <c:v>100.44072700000001</c:v>
                </c:pt>
                <c:pt idx="712">
                  <c:v>100.425179</c:v>
                </c:pt>
                <c:pt idx="713">
                  <c:v>100.42263</c:v>
                </c:pt>
                <c:pt idx="714">
                  <c:v>100.433807</c:v>
                </c:pt>
                <c:pt idx="715">
                  <c:v>100.34077499999998</c:v>
                </c:pt>
                <c:pt idx="716">
                  <c:v>100.37507599999999</c:v>
                </c:pt>
                <c:pt idx="717">
                  <c:v>100.39589700000001</c:v>
                </c:pt>
                <c:pt idx="718">
                  <c:v>100.33047500000001</c:v>
                </c:pt>
                <c:pt idx="719">
                  <c:v>100.390305</c:v>
                </c:pt>
                <c:pt idx="720">
                  <c:v>100.32466100000002</c:v>
                </c:pt>
                <c:pt idx="721">
                  <c:v>100.323303</c:v>
                </c:pt>
                <c:pt idx="722">
                  <c:v>100.29823300000001</c:v>
                </c:pt>
                <c:pt idx="723">
                  <c:v>100.296577</c:v>
                </c:pt>
                <c:pt idx="724">
                  <c:v>100.313141</c:v>
                </c:pt>
                <c:pt idx="725">
                  <c:v>100.24684900000001</c:v>
                </c:pt>
                <c:pt idx="726">
                  <c:v>100.21676600000002</c:v>
                </c:pt>
                <c:pt idx="727">
                  <c:v>100.21662100000002</c:v>
                </c:pt>
                <c:pt idx="728">
                  <c:v>100.255562</c:v>
                </c:pt>
                <c:pt idx="729">
                  <c:v>100.233307</c:v>
                </c:pt>
                <c:pt idx="730">
                  <c:v>100.226501</c:v>
                </c:pt>
                <c:pt idx="731">
                  <c:v>100.08863100000001</c:v>
                </c:pt>
                <c:pt idx="732">
                  <c:v>100.18013000000001</c:v>
                </c:pt>
                <c:pt idx="733">
                  <c:v>100.126244</c:v>
                </c:pt>
                <c:pt idx="734">
                  <c:v>100.14707900000002</c:v>
                </c:pt>
                <c:pt idx="735">
                  <c:v>100.12679300000001</c:v>
                </c:pt>
                <c:pt idx="736">
                  <c:v>100.16298699999999</c:v>
                </c:pt>
                <c:pt idx="737">
                  <c:v>100.11438800000001</c:v>
                </c:pt>
                <c:pt idx="738">
                  <c:v>100.15862999999999</c:v>
                </c:pt>
                <c:pt idx="739">
                  <c:v>100.09251399999999</c:v>
                </c:pt>
                <c:pt idx="740">
                  <c:v>100.10923</c:v>
                </c:pt>
                <c:pt idx="741">
                  <c:v>100.07416499999999</c:v>
                </c:pt>
                <c:pt idx="742">
                  <c:v>100.07794199999998</c:v>
                </c:pt>
                <c:pt idx="743">
                  <c:v>100.04325100000001</c:v>
                </c:pt>
                <c:pt idx="744">
                  <c:v>100.010986</c:v>
                </c:pt>
                <c:pt idx="745">
                  <c:v>100.078453</c:v>
                </c:pt>
                <c:pt idx="746">
                  <c:v>100.038246</c:v>
                </c:pt>
                <c:pt idx="747">
                  <c:v>99.927368000000001</c:v>
                </c:pt>
                <c:pt idx="748">
                  <c:v>100.01503799999999</c:v>
                </c:pt>
                <c:pt idx="749">
                  <c:v>99.989379999999983</c:v>
                </c:pt>
                <c:pt idx="750">
                  <c:v>99.879394999999988</c:v>
                </c:pt>
                <c:pt idx="751">
                  <c:v>99.922043000000002</c:v>
                </c:pt>
                <c:pt idx="752">
                  <c:v>99.933395000000004</c:v>
                </c:pt>
                <c:pt idx="753">
                  <c:v>99.884475999999992</c:v>
                </c:pt>
                <c:pt idx="754">
                  <c:v>99.923973000000004</c:v>
                </c:pt>
                <c:pt idx="755">
                  <c:v>99.838120000000004</c:v>
                </c:pt>
                <c:pt idx="756">
                  <c:v>99.873244999999983</c:v>
                </c:pt>
                <c:pt idx="757">
                  <c:v>99.897544999999994</c:v>
                </c:pt>
                <c:pt idx="758">
                  <c:v>99.819564999999997</c:v>
                </c:pt>
                <c:pt idx="759">
                  <c:v>99.815558999999979</c:v>
                </c:pt>
                <c:pt idx="760">
                  <c:v>99.859283000000005</c:v>
                </c:pt>
                <c:pt idx="761">
                  <c:v>99.763199000000014</c:v>
                </c:pt>
                <c:pt idx="762">
                  <c:v>99.80699199999998</c:v>
                </c:pt>
                <c:pt idx="763">
                  <c:v>99.784485000000004</c:v>
                </c:pt>
                <c:pt idx="764">
                  <c:v>99.743972999999983</c:v>
                </c:pt>
                <c:pt idx="765">
                  <c:v>99.768585000000002</c:v>
                </c:pt>
                <c:pt idx="766">
                  <c:v>99.736457999999999</c:v>
                </c:pt>
                <c:pt idx="767">
                  <c:v>99.713859999999997</c:v>
                </c:pt>
                <c:pt idx="768">
                  <c:v>99.724434000000002</c:v>
                </c:pt>
                <c:pt idx="769">
                  <c:v>99.732360999999983</c:v>
                </c:pt>
                <c:pt idx="770">
                  <c:v>99.733520999999996</c:v>
                </c:pt>
                <c:pt idx="771">
                  <c:v>99.666701999999987</c:v>
                </c:pt>
                <c:pt idx="772">
                  <c:v>99.717895999999996</c:v>
                </c:pt>
                <c:pt idx="773">
                  <c:v>99.738022000000001</c:v>
                </c:pt>
                <c:pt idx="774">
                  <c:v>99.664490000000001</c:v>
                </c:pt>
                <c:pt idx="775">
                  <c:v>99.641373000000002</c:v>
                </c:pt>
                <c:pt idx="776">
                  <c:v>99.715514999999996</c:v>
                </c:pt>
                <c:pt idx="777">
                  <c:v>99.685340999999966</c:v>
                </c:pt>
                <c:pt idx="778">
                  <c:v>99.671630999999991</c:v>
                </c:pt>
                <c:pt idx="779">
                  <c:v>99.613929999999996</c:v>
                </c:pt>
                <c:pt idx="780">
                  <c:v>99.631409000000005</c:v>
                </c:pt>
                <c:pt idx="781">
                  <c:v>99.606658999999979</c:v>
                </c:pt>
                <c:pt idx="782">
                  <c:v>99.560074</c:v>
                </c:pt>
                <c:pt idx="783">
                  <c:v>99.597351000000003</c:v>
                </c:pt>
                <c:pt idx="784">
                  <c:v>99.661240000000006</c:v>
                </c:pt>
                <c:pt idx="785">
                  <c:v>99.597137000000004</c:v>
                </c:pt>
                <c:pt idx="786">
                  <c:v>99.632735999999966</c:v>
                </c:pt>
                <c:pt idx="787">
                  <c:v>99.646728999999979</c:v>
                </c:pt>
                <c:pt idx="788">
                  <c:v>99.672568999999967</c:v>
                </c:pt>
                <c:pt idx="789">
                  <c:v>99.655341999999976</c:v>
                </c:pt>
                <c:pt idx="790">
                  <c:v>99.689109999999999</c:v>
                </c:pt>
                <c:pt idx="791">
                  <c:v>99.715903999999995</c:v>
                </c:pt>
                <c:pt idx="792">
                  <c:v>99.728133999999983</c:v>
                </c:pt>
                <c:pt idx="793">
                  <c:v>99.707634000000013</c:v>
                </c:pt>
                <c:pt idx="794">
                  <c:v>99.673049999999989</c:v>
                </c:pt>
                <c:pt idx="795">
                  <c:v>99.701668000000012</c:v>
                </c:pt>
                <c:pt idx="796">
                  <c:v>99.668662999999981</c:v>
                </c:pt>
                <c:pt idx="797">
                  <c:v>99.694121999999993</c:v>
                </c:pt>
                <c:pt idx="798">
                  <c:v>99.668700999999984</c:v>
                </c:pt>
                <c:pt idx="799">
                  <c:v>99.717239000000021</c:v>
                </c:pt>
                <c:pt idx="800">
                  <c:v>99.674705999999986</c:v>
                </c:pt>
                <c:pt idx="801">
                  <c:v>99.766998000000001</c:v>
                </c:pt>
                <c:pt idx="802">
                  <c:v>99.789223000000021</c:v>
                </c:pt>
                <c:pt idx="803">
                  <c:v>99.789969999999997</c:v>
                </c:pt>
                <c:pt idx="804">
                  <c:v>99.796036000000001</c:v>
                </c:pt>
                <c:pt idx="805">
                  <c:v>99.751189999999994</c:v>
                </c:pt>
                <c:pt idx="806">
                  <c:v>99.756416000000002</c:v>
                </c:pt>
                <c:pt idx="807">
                  <c:v>99.787505999999993</c:v>
                </c:pt>
                <c:pt idx="808">
                  <c:v>99.887550000000005</c:v>
                </c:pt>
                <c:pt idx="809">
                  <c:v>99.810126999999994</c:v>
                </c:pt>
                <c:pt idx="810">
                  <c:v>99.774436999999992</c:v>
                </c:pt>
                <c:pt idx="811">
                  <c:v>99.888526999999982</c:v>
                </c:pt>
                <c:pt idx="812">
                  <c:v>99.85574299999999</c:v>
                </c:pt>
                <c:pt idx="813">
                  <c:v>99.797218000000015</c:v>
                </c:pt>
                <c:pt idx="814">
                  <c:v>99.765174999999999</c:v>
                </c:pt>
                <c:pt idx="815">
                  <c:v>99.878051999999968</c:v>
                </c:pt>
                <c:pt idx="816">
                  <c:v>99.877479999999991</c:v>
                </c:pt>
                <c:pt idx="817">
                  <c:v>99.822074999999984</c:v>
                </c:pt>
                <c:pt idx="818">
                  <c:v>99.867126000000013</c:v>
                </c:pt>
                <c:pt idx="819">
                  <c:v>99.847664000000009</c:v>
                </c:pt>
                <c:pt idx="820">
                  <c:v>99.821601999999999</c:v>
                </c:pt>
                <c:pt idx="821">
                  <c:v>99.93048899999998</c:v>
                </c:pt>
                <c:pt idx="822">
                  <c:v>99.91424600000002</c:v>
                </c:pt>
                <c:pt idx="823">
                  <c:v>99.869484</c:v>
                </c:pt>
                <c:pt idx="824">
                  <c:v>99.913100999999997</c:v>
                </c:pt>
                <c:pt idx="825">
                  <c:v>99.922713999999999</c:v>
                </c:pt>
                <c:pt idx="826">
                  <c:v>99.97567699999999</c:v>
                </c:pt>
                <c:pt idx="827">
                  <c:v>99.912009999999995</c:v>
                </c:pt>
                <c:pt idx="828">
                  <c:v>100.01254299999998</c:v>
                </c:pt>
                <c:pt idx="829">
                  <c:v>99.977089000000007</c:v>
                </c:pt>
                <c:pt idx="830">
                  <c:v>99.924057000000005</c:v>
                </c:pt>
                <c:pt idx="831">
                  <c:v>100.047302</c:v>
                </c:pt>
                <c:pt idx="832">
                  <c:v>99.999938999999998</c:v>
                </c:pt>
                <c:pt idx="833">
                  <c:v>100.012383</c:v>
                </c:pt>
                <c:pt idx="834">
                  <c:v>99.935836999999992</c:v>
                </c:pt>
                <c:pt idx="835">
                  <c:v>99.998756</c:v>
                </c:pt>
                <c:pt idx="836">
                  <c:v>100.04612000000002</c:v>
                </c:pt>
                <c:pt idx="837">
                  <c:v>100.03511</c:v>
                </c:pt>
                <c:pt idx="838">
                  <c:v>100.062729</c:v>
                </c:pt>
                <c:pt idx="839">
                  <c:v>99.994522000000018</c:v>
                </c:pt>
                <c:pt idx="840">
                  <c:v>100.05502300000002</c:v>
                </c:pt>
                <c:pt idx="841">
                  <c:v>99.997139000000018</c:v>
                </c:pt>
                <c:pt idx="842">
                  <c:v>100.03662900000002</c:v>
                </c:pt>
                <c:pt idx="843">
                  <c:v>100.051941</c:v>
                </c:pt>
                <c:pt idx="844">
                  <c:v>100.08884399999998</c:v>
                </c:pt>
                <c:pt idx="845">
                  <c:v>100.055626</c:v>
                </c:pt>
                <c:pt idx="846">
                  <c:v>100.03589599999998</c:v>
                </c:pt>
                <c:pt idx="847">
                  <c:v>99.972747999999967</c:v>
                </c:pt>
                <c:pt idx="848">
                  <c:v>99.983040000000003</c:v>
                </c:pt>
                <c:pt idx="849">
                  <c:v>100.011757</c:v>
                </c:pt>
                <c:pt idx="850">
                  <c:v>100.012535</c:v>
                </c:pt>
                <c:pt idx="851">
                  <c:v>100.05089599999998</c:v>
                </c:pt>
                <c:pt idx="852">
                  <c:v>100.015762</c:v>
                </c:pt>
                <c:pt idx="853">
                  <c:v>100.01211499999999</c:v>
                </c:pt>
                <c:pt idx="854">
                  <c:v>99.996207999999996</c:v>
                </c:pt>
                <c:pt idx="855">
                  <c:v>100.04797400000001</c:v>
                </c:pt>
                <c:pt idx="856">
                  <c:v>100.07443199999999</c:v>
                </c:pt>
                <c:pt idx="857">
                  <c:v>100.08290100000001</c:v>
                </c:pt>
                <c:pt idx="858">
                  <c:v>100.115044</c:v>
                </c:pt>
                <c:pt idx="859">
                  <c:v>100.05825</c:v>
                </c:pt>
                <c:pt idx="860">
                  <c:v>99.997558999999995</c:v>
                </c:pt>
                <c:pt idx="861">
                  <c:v>100.086586</c:v>
                </c:pt>
                <c:pt idx="862">
                  <c:v>100.03830699999999</c:v>
                </c:pt>
                <c:pt idx="863">
                  <c:v>100.06519299999998</c:v>
                </c:pt>
                <c:pt idx="864">
                  <c:v>100.09815999999999</c:v>
                </c:pt>
                <c:pt idx="865">
                  <c:v>100.048805</c:v>
                </c:pt>
                <c:pt idx="866">
                  <c:v>100.091446</c:v>
                </c:pt>
                <c:pt idx="867">
                  <c:v>100.014977</c:v>
                </c:pt>
                <c:pt idx="868">
                  <c:v>100.04370900000002</c:v>
                </c:pt>
                <c:pt idx="869">
                  <c:v>100.124084</c:v>
                </c:pt>
                <c:pt idx="870">
                  <c:v>100.10906999999999</c:v>
                </c:pt>
                <c:pt idx="871">
                  <c:v>100.06551399999999</c:v>
                </c:pt>
                <c:pt idx="872">
                  <c:v>100.11312900000001</c:v>
                </c:pt>
                <c:pt idx="873">
                  <c:v>100.068268</c:v>
                </c:pt>
                <c:pt idx="874">
                  <c:v>100.08149</c:v>
                </c:pt>
                <c:pt idx="875">
                  <c:v>100.06682600000002</c:v>
                </c:pt>
                <c:pt idx="876">
                  <c:v>99.997406000000012</c:v>
                </c:pt>
                <c:pt idx="877">
                  <c:v>100.05662500000001</c:v>
                </c:pt>
                <c:pt idx="878">
                  <c:v>100.02190400000002</c:v>
                </c:pt>
                <c:pt idx="879">
                  <c:v>100.04442600000002</c:v>
                </c:pt>
                <c:pt idx="880">
                  <c:v>100.09301000000002</c:v>
                </c:pt>
                <c:pt idx="881">
                  <c:v>100.01694500000002</c:v>
                </c:pt>
                <c:pt idx="882">
                  <c:v>100.08062000000001</c:v>
                </c:pt>
                <c:pt idx="883">
                  <c:v>100.04990400000001</c:v>
                </c:pt>
                <c:pt idx="884">
                  <c:v>100.0429</c:v>
                </c:pt>
                <c:pt idx="885">
                  <c:v>100.101128</c:v>
                </c:pt>
                <c:pt idx="886">
                  <c:v>100.197311</c:v>
                </c:pt>
                <c:pt idx="887">
                  <c:v>100.06964900000001</c:v>
                </c:pt>
                <c:pt idx="888">
                  <c:v>100.13079099999999</c:v>
                </c:pt>
                <c:pt idx="889">
                  <c:v>100.112526</c:v>
                </c:pt>
                <c:pt idx="890">
                  <c:v>100.037811</c:v>
                </c:pt>
                <c:pt idx="891">
                  <c:v>100.124413</c:v>
                </c:pt>
                <c:pt idx="892">
                  <c:v>100.101646</c:v>
                </c:pt>
                <c:pt idx="893">
                  <c:v>100.11331199999998</c:v>
                </c:pt>
                <c:pt idx="894">
                  <c:v>100.09835099999998</c:v>
                </c:pt>
                <c:pt idx="895">
                  <c:v>100.16033199999998</c:v>
                </c:pt>
                <c:pt idx="896">
                  <c:v>100.13835099999999</c:v>
                </c:pt>
                <c:pt idx="897">
                  <c:v>100.14320400000001</c:v>
                </c:pt>
                <c:pt idx="898">
                  <c:v>100.180695</c:v>
                </c:pt>
                <c:pt idx="899">
                  <c:v>100.17100499999998</c:v>
                </c:pt>
                <c:pt idx="900">
                  <c:v>100.13265199999998</c:v>
                </c:pt>
                <c:pt idx="901">
                  <c:v>100.07389099999999</c:v>
                </c:pt>
                <c:pt idx="902">
                  <c:v>100.15913399999998</c:v>
                </c:pt>
                <c:pt idx="903">
                  <c:v>100.17727699999999</c:v>
                </c:pt>
                <c:pt idx="904">
                  <c:v>100.14807099999999</c:v>
                </c:pt>
                <c:pt idx="905">
                  <c:v>100.20719099999999</c:v>
                </c:pt>
                <c:pt idx="906">
                  <c:v>100.239182</c:v>
                </c:pt>
                <c:pt idx="907">
                  <c:v>100.21339399999999</c:v>
                </c:pt>
                <c:pt idx="908">
                  <c:v>100.15333599999998</c:v>
                </c:pt>
                <c:pt idx="909">
                  <c:v>100.16909</c:v>
                </c:pt>
                <c:pt idx="910">
                  <c:v>100.17989300000001</c:v>
                </c:pt>
                <c:pt idx="911">
                  <c:v>100.200706</c:v>
                </c:pt>
                <c:pt idx="912">
                  <c:v>100.236816</c:v>
                </c:pt>
                <c:pt idx="913">
                  <c:v>100.20478799999998</c:v>
                </c:pt>
                <c:pt idx="914">
                  <c:v>100.197311</c:v>
                </c:pt>
                <c:pt idx="915">
                  <c:v>100.251976</c:v>
                </c:pt>
                <c:pt idx="916">
                  <c:v>100.20787</c:v>
                </c:pt>
                <c:pt idx="917">
                  <c:v>100.235985</c:v>
                </c:pt>
                <c:pt idx="918">
                  <c:v>100.20111799999999</c:v>
                </c:pt>
                <c:pt idx="919">
                  <c:v>100.29061100000001</c:v>
                </c:pt>
                <c:pt idx="920">
                  <c:v>100.203827</c:v>
                </c:pt>
                <c:pt idx="921">
                  <c:v>100.226067</c:v>
                </c:pt>
                <c:pt idx="922">
                  <c:v>100.24742100000002</c:v>
                </c:pt>
                <c:pt idx="923">
                  <c:v>100.23261300000001</c:v>
                </c:pt>
                <c:pt idx="924">
                  <c:v>100.17300400000001</c:v>
                </c:pt>
                <c:pt idx="925">
                  <c:v>100.172569</c:v>
                </c:pt>
                <c:pt idx="926">
                  <c:v>100.22502900000002</c:v>
                </c:pt>
                <c:pt idx="927">
                  <c:v>100.19628899999998</c:v>
                </c:pt>
                <c:pt idx="928">
                  <c:v>100.256401</c:v>
                </c:pt>
                <c:pt idx="929">
                  <c:v>100.26054400000001</c:v>
                </c:pt>
                <c:pt idx="930">
                  <c:v>100.20507799999999</c:v>
                </c:pt>
                <c:pt idx="931">
                  <c:v>100.232117</c:v>
                </c:pt>
                <c:pt idx="932">
                  <c:v>100.245712</c:v>
                </c:pt>
                <c:pt idx="933">
                  <c:v>100.23618300000001</c:v>
                </c:pt>
                <c:pt idx="934">
                  <c:v>100.27600099999998</c:v>
                </c:pt>
                <c:pt idx="935">
                  <c:v>100.239006</c:v>
                </c:pt>
                <c:pt idx="936">
                  <c:v>100.28563699999998</c:v>
                </c:pt>
                <c:pt idx="937">
                  <c:v>100.30368</c:v>
                </c:pt>
                <c:pt idx="938">
                  <c:v>100.269867</c:v>
                </c:pt>
                <c:pt idx="939">
                  <c:v>100.192139</c:v>
                </c:pt>
                <c:pt idx="940">
                  <c:v>100.340706</c:v>
                </c:pt>
                <c:pt idx="941">
                  <c:v>100.27417</c:v>
                </c:pt>
                <c:pt idx="942">
                  <c:v>100.24775700000002</c:v>
                </c:pt>
                <c:pt idx="943">
                  <c:v>100.235107</c:v>
                </c:pt>
                <c:pt idx="944">
                  <c:v>100.22184</c:v>
                </c:pt>
                <c:pt idx="945">
                  <c:v>100.348007</c:v>
                </c:pt>
                <c:pt idx="946">
                  <c:v>100.24745900000003</c:v>
                </c:pt>
                <c:pt idx="947">
                  <c:v>100.290344</c:v>
                </c:pt>
                <c:pt idx="948">
                  <c:v>100.33764600000002</c:v>
                </c:pt>
                <c:pt idx="949">
                  <c:v>100.307755</c:v>
                </c:pt>
                <c:pt idx="950">
                  <c:v>100.25520299999998</c:v>
                </c:pt>
                <c:pt idx="951">
                  <c:v>100.265022</c:v>
                </c:pt>
                <c:pt idx="952">
                  <c:v>100.314278</c:v>
                </c:pt>
                <c:pt idx="953">
                  <c:v>100.34440600000002</c:v>
                </c:pt>
                <c:pt idx="954">
                  <c:v>100.30164300000001</c:v>
                </c:pt>
                <c:pt idx="955">
                  <c:v>100.26520499999999</c:v>
                </c:pt>
                <c:pt idx="956">
                  <c:v>100.33573199999996</c:v>
                </c:pt>
                <c:pt idx="957">
                  <c:v>100.24676500000001</c:v>
                </c:pt>
                <c:pt idx="958">
                  <c:v>100.21927599999999</c:v>
                </c:pt>
                <c:pt idx="959">
                  <c:v>100.181427</c:v>
                </c:pt>
                <c:pt idx="960">
                  <c:v>100.245598</c:v>
                </c:pt>
                <c:pt idx="961">
                  <c:v>100.16319300000002</c:v>
                </c:pt>
                <c:pt idx="962">
                  <c:v>100.07621</c:v>
                </c:pt>
                <c:pt idx="963">
                  <c:v>100.119186</c:v>
                </c:pt>
                <c:pt idx="964">
                  <c:v>100.09812900000001</c:v>
                </c:pt>
                <c:pt idx="965">
                  <c:v>100.06778</c:v>
                </c:pt>
                <c:pt idx="966">
                  <c:v>100.00518</c:v>
                </c:pt>
                <c:pt idx="967">
                  <c:v>99.954521000000014</c:v>
                </c:pt>
                <c:pt idx="968">
                  <c:v>99.816246000000007</c:v>
                </c:pt>
                <c:pt idx="969">
                  <c:v>99.775947999999985</c:v>
                </c:pt>
                <c:pt idx="970">
                  <c:v>99.782944000000001</c:v>
                </c:pt>
                <c:pt idx="971">
                  <c:v>99.661293000000015</c:v>
                </c:pt>
                <c:pt idx="972">
                  <c:v>99.518592999999981</c:v>
                </c:pt>
                <c:pt idx="973">
                  <c:v>99.252875999999986</c:v>
                </c:pt>
                <c:pt idx="974">
                  <c:v>98.981941000000006</c:v>
                </c:pt>
                <c:pt idx="975">
                  <c:v>98.858024999999998</c:v>
                </c:pt>
                <c:pt idx="976">
                  <c:v>98.748520000000013</c:v>
                </c:pt>
                <c:pt idx="977">
                  <c:v>98.559539999999998</c:v>
                </c:pt>
                <c:pt idx="978">
                  <c:v>98.308326999999991</c:v>
                </c:pt>
                <c:pt idx="979">
                  <c:v>98.149849000000003</c:v>
                </c:pt>
                <c:pt idx="980">
                  <c:v>97.657248999999979</c:v>
                </c:pt>
                <c:pt idx="981">
                  <c:v>97.258965000000003</c:v>
                </c:pt>
                <c:pt idx="982">
                  <c:v>97.132789999999986</c:v>
                </c:pt>
                <c:pt idx="983">
                  <c:v>96.951729000000014</c:v>
                </c:pt>
                <c:pt idx="984">
                  <c:v>96.188483999999988</c:v>
                </c:pt>
                <c:pt idx="985">
                  <c:v>95.770522999999983</c:v>
                </c:pt>
                <c:pt idx="986">
                  <c:v>95.182723999999979</c:v>
                </c:pt>
                <c:pt idx="987">
                  <c:v>94.695388999999992</c:v>
                </c:pt>
                <c:pt idx="988">
                  <c:v>94.360427999999999</c:v>
                </c:pt>
                <c:pt idx="989">
                  <c:v>93.841247999999993</c:v>
                </c:pt>
                <c:pt idx="990">
                  <c:v>93.543846000000002</c:v>
                </c:pt>
                <c:pt idx="991">
                  <c:v>93.259406999999982</c:v>
                </c:pt>
                <c:pt idx="992">
                  <c:v>92.69560199999998</c:v>
                </c:pt>
                <c:pt idx="993">
                  <c:v>91.728011999999993</c:v>
                </c:pt>
                <c:pt idx="994">
                  <c:v>91.245086999999998</c:v>
                </c:pt>
                <c:pt idx="995">
                  <c:v>91.131202999999999</c:v>
                </c:pt>
                <c:pt idx="996">
                  <c:v>90.701201999999995</c:v>
                </c:pt>
                <c:pt idx="997">
                  <c:v>89.915954999999997</c:v>
                </c:pt>
                <c:pt idx="998">
                  <c:v>89.517410000000012</c:v>
                </c:pt>
                <c:pt idx="999">
                  <c:v>88.944930999999997</c:v>
                </c:pt>
                <c:pt idx="1000">
                  <c:v>88.755668999999983</c:v>
                </c:pt>
                <c:pt idx="1001">
                  <c:v>88.559371999999968</c:v>
                </c:pt>
                <c:pt idx="1002">
                  <c:v>88.17615499999998</c:v>
                </c:pt>
                <c:pt idx="1003">
                  <c:v>88.098618000000002</c:v>
                </c:pt>
                <c:pt idx="1004">
                  <c:v>87.828170999999983</c:v>
                </c:pt>
                <c:pt idx="1005">
                  <c:v>87.75206</c:v>
                </c:pt>
                <c:pt idx="1006">
                  <c:v>87.680472999999992</c:v>
                </c:pt>
                <c:pt idx="1007">
                  <c:v>87.690804</c:v>
                </c:pt>
                <c:pt idx="1008">
                  <c:v>87.753783999999982</c:v>
                </c:pt>
                <c:pt idx="1009">
                  <c:v>87.959885</c:v>
                </c:pt>
                <c:pt idx="1010">
                  <c:v>88.175361999999978</c:v>
                </c:pt>
                <c:pt idx="1011">
                  <c:v>88.532332999999966</c:v>
                </c:pt>
                <c:pt idx="1012">
                  <c:v>89.293166999999997</c:v>
                </c:pt>
                <c:pt idx="1013">
                  <c:v>89.424651999999995</c:v>
                </c:pt>
                <c:pt idx="1014">
                  <c:v>90.165969999999987</c:v>
                </c:pt>
                <c:pt idx="1015">
                  <c:v>90.496391000000003</c:v>
                </c:pt>
                <c:pt idx="1016">
                  <c:v>90.626823000000002</c:v>
                </c:pt>
                <c:pt idx="1017">
                  <c:v>91.897391999999982</c:v>
                </c:pt>
                <c:pt idx="1018">
                  <c:v>92.156501999999989</c:v>
                </c:pt>
                <c:pt idx="1019">
                  <c:v>93.385299999999987</c:v>
                </c:pt>
                <c:pt idx="1020">
                  <c:v>93.927773000000002</c:v>
                </c:pt>
                <c:pt idx="1021">
                  <c:v>94.73507699999999</c:v>
                </c:pt>
                <c:pt idx="1022">
                  <c:v>95.595764000000003</c:v>
                </c:pt>
                <c:pt idx="1023">
                  <c:v>96.966881000000001</c:v>
                </c:pt>
                <c:pt idx="1024">
                  <c:v>98.320640999999981</c:v>
                </c:pt>
                <c:pt idx="1025">
                  <c:v>99.059737999999967</c:v>
                </c:pt>
                <c:pt idx="1026">
                  <c:v>100.93410500000002</c:v>
                </c:pt>
                <c:pt idx="1027">
                  <c:v>101.16355900000002</c:v>
                </c:pt>
                <c:pt idx="1028">
                  <c:v>102.34152200000001</c:v>
                </c:pt>
                <c:pt idx="1029">
                  <c:v>102.65862300000002</c:v>
                </c:pt>
                <c:pt idx="1030">
                  <c:v>103.86580699999999</c:v>
                </c:pt>
                <c:pt idx="1031">
                  <c:v>104.99379</c:v>
                </c:pt>
                <c:pt idx="1032">
                  <c:v>105.38986199999998</c:v>
                </c:pt>
                <c:pt idx="1033">
                  <c:v>105.95723000000001</c:v>
                </c:pt>
                <c:pt idx="1034">
                  <c:v>107.344131</c:v>
                </c:pt>
                <c:pt idx="1035">
                  <c:v>107.801849</c:v>
                </c:pt>
                <c:pt idx="1036">
                  <c:v>108.52106499999999</c:v>
                </c:pt>
                <c:pt idx="1037">
                  <c:v>109.52063</c:v>
                </c:pt>
                <c:pt idx="1038">
                  <c:v>109.62763200000001</c:v>
                </c:pt>
                <c:pt idx="1039">
                  <c:v>110.255104</c:v>
                </c:pt>
                <c:pt idx="1040">
                  <c:v>110.659622</c:v>
                </c:pt>
                <c:pt idx="1041">
                  <c:v>110.852654</c:v>
                </c:pt>
                <c:pt idx="1042">
                  <c:v>110.88252999999999</c:v>
                </c:pt>
                <c:pt idx="1043">
                  <c:v>110.986328</c:v>
                </c:pt>
                <c:pt idx="1044">
                  <c:v>110.95832799999998</c:v>
                </c:pt>
                <c:pt idx="1045">
                  <c:v>110.82898699999998</c:v>
                </c:pt>
                <c:pt idx="1046">
                  <c:v>110.64213599999998</c:v>
                </c:pt>
                <c:pt idx="1047">
                  <c:v>110.37606799999999</c:v>
                </c:pt>
                <c:pt idx="1048">
                  <c:v>110.083641</c:v>
                </c:pt>
                <c:pt idx="1049">
                  <c:v>109.82855199999999</c:v>
                </c:pt>
                <c:pt idx="1050">
                  <c:v>108.84084300000002</c:v>
                </c:pt>
                <c:pt idx="1051">
                  <c:v>108.15874499999998</c:v>
                </c:pt>
                <c:pt idx="1052">
                  <c:v>107.37085699999999</c:v>
                </c:pt>
                <c:pt idx="1053">
                  <c:v>106.540756</c:v>
                </c:pt>
                <c:pt idx="1054">
                  <c:v>105.75666000000001</c:v>
                </c:pt>
                <c:pt idx="1055">
                  <c:v>105.033188</c:v>
                </c:pt>
                <c:pt idx="1056">
                  <c:v>104.035675</c:v>
                </c:pt>
                <c:pt idx="1057">
                  <c:v>102.91332199999999</c:v>
                </c:pt>
                <c:pt idx="1058">
                  <c:v>102.270126</c:v>
                </c:pt>
                <c:pt idx="1059">
                  <c:v>100.02231599999999</c:v>
                </c:pt>
                <c:pt idx="1060">
                  <c:v>99.301147</c:v>
                </c:pt>
                <c:pt idx="1061">
                  <c:v>97.825942999999967</c:v>
                </c:pt>
                <c:pt idx="1062">
                  <c:v>96.715523000000019</c:v>
                </c:pt>
                <c:pt idx="1063">
                  <c:v>95.405724000000006</c:v>
                </c:pt>
                <c:pt idx="1064">
                  <c:v>94.237533999999997</c:v>
                </c:pt>
                <c:pt idx="1065">
                  <c:v>92.952065000000005</c:v>
                </c:pt>
                <c:pt idx="1066">
                  <c:v>91.958229000000017</c:v>
                </c:pt>
                <c:pt idx="1067">
                  <c:v>90.762794</c:v>
                </c:pt>
                <c:pt idx="1068">
                  <c:v>89.665656999999982</c:v>
                </c:pt>
                <c:pt idx="1069">
                  <c:v>88.331230000000005</c:v>
                </c:pt>
                <c:pt idx="1070">
                  <c:v>88.637955000000005</c:v>
                </c:pt>
                <c:pt idx="1071">
                  <c:v>86.501839000000004</c:v>
                </c:pt>
                <c:pt idx="1072">
                  <c:v>84.910812000000007</c:v>
                </c:pt>
                <c:pt idx="1073">
                  <c:v>84.389556999999982</c:v>
                </c:pt>
                <c:pt idx="1074">
                  <c:v>83.253379999999993</c:v>
                </c:pt>
                <c:pt idx="1075">
                  <c:v>81.987160000000017</c:v>
                </c:pt>
                <c:pt idx="1076">
                  <c:v>81.153214000000006</c:v>
                </c:pt>
                <c:pt idx="1077">
                  <c:v>80.421515999999997</c:v>
                </c:pt>
                <c:pt idx="1078">
                  <c:v>79.651825000000002</c:v>
                </c:pt>
                <c:pt idx="1079">
                  <c:v>78.794860999999997</c:v>
                </c:pt>
                <c:pt idx="1080">
                  <c:v>78.179619000000002</c:v>
                </c:pt>
                <c:pt idx="1081">
                  <c:v>77.406288000000004</c:v>
                </c:pt>
                <c:pt idx="1082">
                  <c:v>77.056083999999998</c:v>
                </c:pt>
                <c:pt idx="1083">
                  <c:v>76.603507999999991</c:v>
                </c:pt>
                <c:pt idx="1084">
                  <c:v>75.921227000000016</c:v>
                </c:pt>
                <c:pt idx="1085">
                  <c:v>75.154029999999992</c:v>
                </c:pt>
                <c:pt idx="1086">
                  <c:v>75.032386999999986</c:v>
                </c:pt>
                <c:pt idx="1087">
                  <c:v>74.727172999999979</c:v>
                </c:pt>
                <c:pt idx="1088">
                  <c:v>74.502929999999992</c:v>
                </c:pt>
                <c:pt idx="1089">
                  <c:v>74.199623000000017</c:v>
                </c:pt>
                <c:pt idx="1090">
                  <c:v>74.012016000000003</c:v>
                </c:pt>
                <c:pt idx="1091">
                  <c:v>73.820023000000006</c:v>
                </c:pt>
                <c:pt idx="1092">
                  <c:v>73.690040999999979</c:v>
                </c:pt>
                <c:pt idx="1093">
                  <c:v>73.594582000000003</c:v>
                </c:pt>
                <c:pt idx="1094">
                  <c:v>73.53254699999998</c:v>
                </c:pt>
                <c:pt idx="1095">
                  <c:v>73.507560999999995</c:v>
                </c:pt>
                <c:pt idx="1096">
                  <c:v>73.504729999999995</c:v>
                </c:pt>
                <c:pt idx="1097">
                  <c:v>73.56276699999998</c:v>
                </c:pt>
                <c:pt idx="1098">
                  <c:v>73.623435999999984</c:v>
                </c:pt>
                <c:pt idx="1099">
                  <c:v>73.707390000000004</c:v>
                </c:pt>
                <c:pt idx="1100">
                  <c:v>73.785720999999981</c:v>
                </c:pt>
                <c:pt idx="1101">
                  <c:v>73.885169999999988</c:v>
                </c:pt>
                <c:pt idx="1102">
                  <c:v>73.95425400000002</c:v>
                </c:pt>
                <c:pt idx="1103">
                  <c:v>74.191849000000005</c:v>
                </c:pt>
                <c:pt idx="1104">
                  <c:v>74.272338999999988</c:v>
                </c:pt>
                <c:pt idx="1105">
                  <c:v>74.490982000000002</c:v>
                </c:pt>
                <c:pt idx="1106">
                  <c:v>74.725287999999992</c:v>
                </c:pt>
                <c:pt idx="1107">
                  <c:v>74.791877999999983</c:v>
                </c:pt>
                <c:pt idx="1108">
                  <c:v>74.996475000000004</c:v>
                </c:pt>
                <c:pt idx="1109">
                  <c:v>75.208984000000001</c:v>
                </c:pt>
                <c:pt idx="1110">
                  <c:v>75.394592000000003</c:v>
                </c:pt>
                <c:pt idx="1111">
                  <c:v>75.65467799999999</c:v>
                </c:pt>
                <c:pt idx="1112">
                  <c:v>75.849106000000006</c:v>
                </c:pt>
                <c:pt idx="1113">
                  <c:v>75.847922999999994</c:v>
                </c:pt>
                <c:pt idx="1114">
                  <c:v>76.184173999999999</c:v>
                </c:pt>
                <c:pt idx="1115">
                  <c:v>76.405395999999982</c:v>
                </c:pt>
                <c:pt idx="1116">
                  <c:v>76.736160000000012</c:v>
                </c:pt>
                <c:pt idx="1117">
                  <c:v>76.981201000000013</c:v>
                </c:pt>
                <c:pt idx="1118">
                  <c:v>77.246269000000012</c:v>
                </c:pt>
                <c:pt idx="1119">
                  <c:v>77.469948000000002</c:v>
                </c:pt>
                <c:pt idx="1120">
                  <c:v>77.464821000000015</c:v>
                </c:pt>
                <c:pt idx="1121">
                  <c:v>77.858840999999984</c:v>
                </c:pt>
                <c:pt idx="1122">
                  <c:v>78.002089999999981</c:v>
                </c:pt>
                <c:pt idx="1123">
                  <c:v>78.277747999999988</c:v>
                </c:pt>
                <c:pt idx="1124">
                  <c:v>78.579063000000005</c:v>
                </c:pt>
                <c:pt idx="1125">
                  <c:v>78.980994999999993</c:v>
                </c:pt>
                <c:pt idx="1126">
                  <c:v>79.222747999999967</c:v>
                </c:pt>
                <c:pt idx="1127">
                  <c:v>79.520949999999999</c:v>
                </c:pt>
                <c:pt idx="1128">
                  <c:v>79.995964000000015</c:v>
                </c:pt>
                <c:pt idx="1129">
                  <c:v>80.02136999999999</c:v>
                </c:pt>
                <c:pt idx="1130">
                  <c:v>80.610512</c:v>
                </c:pt>
                <c:pt idx="1131">
                  <c:v>81.204086000000004</c:v>
                </c:pt>
                <c:pt idx="1132">
                  <c:v>81.355430999999967</c:v>
                </c:pt>
                <c:pt idx="1133">
                  <c:v>81.523292999999981</c:v>
                </c:pt>
                <c:pt idx="1134">
                  <c:v>82.513672</c:v>
                </c:pt>
                <c:pt idx="1135">
                  <c:v>82.560364000000007</c:v>
                </c:pt>
                <c:pt idx="1136">
                  <c:v>83.19291699999998</c:v>
                </c:pt>
                <c:pt idx="1137">
                  <c:v>84.02919799999998</c:v>
                </c:pt>
                <c:pt idx="1138">
                  <c:v>84.094391000000002</c:v>
                </c:pt>
                <c:pt idx="1139">
                  <c:v>84.700264000000018</c:v>
                </c:pt>
                <c:pt idx="1140">
                  <c:v>84.879035999999985</c:v>
                </c:pt>
                <c:pt idx="1141">
                  <c:v>85.743088</c:v>
                </c:pt>
                <c:pt idx="1142">
                  <c:v>86.170356999999967</c:v>
                </c:pt>
                <c:pt idx="1143">
                  <c:v>86.916595000000015</c:v>
                </c:pt>
                <c:pt idx="1144">
                  <c:v>87.555587999999986</c:v>
                </c:pt>
                <c:pt idx="1145">
                  <c:v>87.680205999999998</c:v>
                </c:pt>
                <c:pt idx="1146">
                  <c:v>88.205399</c:v>
                </c:pt>
                <c:pt idx="1147">
                  <c:v>89.313621999999995</c:v>
                </c:pt>
                <c:pt idx="1148">
                  <c:v>89.801147</c:v>
                </c:pt>
                <c:pt idx="1149">
                  <c:v>89.963524000000021</c:v>
                </c:pt>
                <c:pt idx="1150">
                  <c:v>90.842490999999981</c:v>
                </c:pt>
                <c:pt idx="1151">
                  <c:v>91.674194</c:v>
                </c:pt>
                <c:pt idx="1152">
                  <c:v>91.807670999999999</c:v>
                </c:pt>
                <c:pt idx="1153">
                  <c:v>92.269958000000003</c:v>
                </c:pt>
                <c:pt idx="1154">
                  <c:v>92.741310000000013</c:v>
                </c:pt>
                <c:pt idx="1155">
                  <c:v>93.240478999999979</c:v>
                </c:pt>
                <c:pt idx="1156">
                  <c:v>93.802421999999993</c:v>
                </c:pt>
                <c:pt idx="1157">
                  <c:v>94.266898999999981</c:v>
                </c:pt>
                <c:pt idx="1158">
                  <c:v>94.427391</c:v>
                </c:pt>
                <c:pt idx="1159">
                  <c:v>94.722197999999992</c:v>
                </c:pt>
                <c:pt idx="1160">
                  <c:v>94.930762999999999</c:v>
                </c:pt>
                <c:pt idx="1161">
                  <c:v>95.239211999999995</c:v>
                </c:pt>
                <c:pt idx="1162">
                  <c:v>95.486519000000015</c:v>
                </c:pt>
                <c:pt idx="1163">
                  <c:v>95.633285999999998</c:v>
                </c:pt>
                <c:pt idx="1164">
                  <c:v>95.707001000000005</c:v>
                </c:pt>
                <c:pt idx="1165">
                  <c:v>95.76979799999998</c:v>
                </c:pt>
                <c:pt idx="1166">
                  <c:v>95.845016000000001</c:v>
                </c:pt>
                <c:pt idx="1167">
                  <c:v>95.94712100000001</c:v>
                </c:pt>
                <c:pt idx="1168">
                  <c:v>95.941727000000014</c:v>
                </c:pt>
                <c:pt idx="1169">
                  <c:v>95.908989000000005</c:v>
                </c:pt>
                <c:pt idx="1170">
                  <c:v>95.937668000000016</c:v>
                </c:pt>
                <c:pt idx="1171">
                  <c:v>95.870871999999977</c:v>
                </c:pt>
                <c:pt idx="1172">
                  <c:v>95.747360000000015</c:v>
                </c:pt>
                <c:pt idx="1173">
                  <c:v>95.634544000000005</c:v>
                </c:pt>
                <c:pt idx="1174">
                  <c:v>95.473022</c:v>
                </c:pt>
                <c:pt idx="1175">
                  <c:v>95.403053000000014</c:v>
                </c:pt>
                <c:pt idx="1176">
                  <c:v>95.187468999999979</c:v>
                </c:pt>
                <c:pt idx="1177">
                  <c:v>95.077065000000005</c:v>
                </c:pt>
                <c:pt idx="1178">
                  <c:v>94.982658000000001</c:v>
                </c:pt>
                <c:pt idx="1179">
                  <c:v>94.853827999999979</c:v>
                </c:pt>
                <c:pt idx="1180">
                  <c:v>94.722770999999966</c:v>
                </c:pt>
                <c:pt idx="1181">
                  <c:v>94.52964799999998</c:v>
                </c:pt>
                <c:pt idx="1182">
                  <c:v>94.305519000000004</c:v>
                </c:pt>
                <c:pt idx="1183">
                  <c:v>94.225166000000002</c:v>
                </c:pt>
                <c:pt idx="1184">
                  <c:v>94.033660999999995</c:v>
                </c:pt>
                <c:pt idx="1185">
                  <c:v>93.981384000000006</c:v>
                </c:pt>
                <c:pt idx="1186">
                  <c:v>93.849564000000015</c:v>
                </c:pt>
                <c:pt idx="1187">
                  <c:v>93.731216000000018</c:v>
                </c:pt>
                <c:pt idx="1188">
                  <c:v>93.709518000000003</c:v>
                </c:pt>
                <c:pt idx="1189">
                  <c:v>93.609909000000002</c:v>
                </c:pt>
                <c:pt idx="1190">
                  <c:v>93.464539000000016</c:v>
                </c:pt>
                <c:pt idx="1191">
                  <c:v>93.504890000000003</c:v>
                </c:pt>
                <c:pt idx="1192">
                  <c:v>93.36618799999998</c:v>
                </c:pt>
                <c:pt idx="1193">
                  <c:v>93.292946000000001</c:v>
                </c:pt>
                <c:pt idx="1194">
                  <c:v>93.291359000000014</c:v>
                </c:pt>
                <c:pt idx="1195">
                  <c:v>93.327995000000001</c:v>
                </c:pt>
                <c:pt idx="1196">
                  <c:v>93.345253000000014</c:v>
                </c:pt>
                <c:pt idx="1197">
                  <c:v>93.363730999999987</c:v>
                </c:pt>
                <c:pt idx="1198">
                  <c:v>93.451569000000021</c:v>
                </c:pt>
                <c:pt idx="1199">
                  <c:v>93.326569000000006</c:v>
                </c:pt>
                <c:pt idx="1200">
                  <c:v>93.372115999999991</c:v>
                </c:pt>
                <c:pt idx="1201">
                  <c:v>93.487922999999995</c:v>
                </c:pt>
                <c:pt idx="1202">
                  <c:v>93.489113000000017</c:v>
                </c:pt>
                <c:pt idx="1203">
                  <c:v>93.582877999999965</c:v>
                </c:pt>
                <c:pt idx="1204">
                  <c:v>93.613670000000013</c:v>
                </c:pt>
                <c:pt idx="1205">
                  <c:v>93.582999999999998</c:v>
                </c:pt>
                <c:pt idx="1206">
                  <c:v>93.697495000000004</c:v>
                </c:pt>
                <c:pt idx="1207">
                  <c:v>93.673476999999977</c:v>
                </c:pt>
                <c:pt idx="1208">
                  <c:v>93.737808000000001</c:v>
                </c:pt>
                <c:pt idx="1209">
                  <c:v>93.831688</c:v>
                </c:pt>
                <c:pt idx="1210">
                  <c:v>93.875403999999989</c:v>
                </c:pt>
                <c:pt idx="1211">
                  <c:v>93.83596</c:v>
                </c:pt>
                <c:pt idx="1212">
                  <c:v>93.779251000000002</c:v>
                </c:pt>
                <c:pt idx="1213">
                  <c:v>93.839011999999983</c:v>
                </c:pt>
                <c:pt idx="1214">
                  <c:v>93.877624999999995</c:v>
                </c:pt>
                <c:pt idx="1215">
                  <c:v>93.884911000000002</c:v>
                </c:pt>
                <c:pt idx="1216">
                  <c:v>93.801642999999999</c:v>
                </c:pt>
                <c:pt idx="1217">
                  <c:v>93.748474000000002</c:v>
                </c:pt>
                <c:pt idx="1218">
                  <c:v>93.730903999999995</c:v>
                </c:pt>
                <c:pt idx="1219">
                  <c:v>93.722504000000001</c:v>
                </c:pt>
                <c:pt idx="1220">
                  <c:v>93.736450000000005</c:v>
                </c:pt>
                <c:pt idx="1221">
                  <c:v>93.575484999999986</c:v>
                </c:pt>
                <c:pt idx="1222">
                  <c:v>93.536323999999993</c:v>
                </c:pt>
                <c:pt idx="1223">
                  <c:v>93.47573899999999</c:v>
                </c:pt>
                <c:pt idx="1224">
                  <c:v>93.461487000000005</c:v>
                </c:pt>
                <c:pt idx="1225">
                  <c:v>93.411040999999997</c:v>
                </c:pt>
                <c:pt idx="1226">
                  <c:v>93.355910999999992</c:v>
                </c:pt>
                <c:pt idx="1227">
                  <c:v>93.387383</c:v>
                </c:pt>
                <c:pt idx="1228">
                  <c:v>93.386016999999981</c:v>
                </c:pt>
                <c:pt idx="1229">
                  <c:v>93.44068900000002</c:v>
                </c:pt>
                <c:pt idx="1230">
                  <c:v>93.337570000000014</c:v>
                </c:pt>
                <c:pt idx="1231">
                  <c:v>93.338736999999966</c:v>
                </c:pt>
                <c:pt idx="1232">
                  <c:v>93.360579999999999</c:v>
                </c:pt>
                <c:pt idx="1233">
                  <c:v>93.367835999999983</c:v>
                </c:pt>
                <c:pt idx="1234">
                  <c:v>93.539894000000004</c:v>
                </c:pt>
                <c:pt idx="1235">
                  <c:v>93.623000999999988</c:v>
                </c:pt>
                <c:pt idx="1236">
                  <c:v>93.656241999999992</c:v>
                </c:pt>
                <c:pt idx="1237">
                  <c:v>93.826469000000003</c:v>
                </c:pt>
                <c:pt idx="1238">
                  <c:v>93.820023000000006</c:v>
                </c:pt>
                <c:pt idx="1239">
                  <c:v>93.843727000000001</c:v>
                </c:pt>
                <c:pt idx="1240">
                  <c:v>94.026909000000003</c:v>
                </c:pt>
                <c:pt idx="1241">
                  <c:v>94.134804000000003</c:v>
                </c:pt>
                <c:pt idx="1242">
                  <c:v>94.445068000000006</c:v>
                </c:pt>
                <c:pt idx="1243">
                  <c:v>94.467072000000002</c:v>
                </c:pt>
                <c:pt idx="1244">
                  <c:v>94.656464</c:v>
                </c:pt>
                <c:pt idx="1245">
                  <c:v>94.693366999999981</c:v>
                </c:pt>
                <c:pt idx="1246">
                  <c:v>94.864883000000006</c:v>
                </c:pt>
                <c:pt idx="1247">
                  <c:v>95.113456999999983</c:v>
                </c:pt>
                <c:pt idx="1248">
                  <c:v>95.359290999999999</c:v>
                </c:pt>
                <c:pt idx="1249">
                  <c:v>95.662368999999984</c:v>
                </c:pt>
                <c:pt idx="1250">
                  <c:v>95.747849000000016</c:v>
                </c:pt>
                <c:pt idx="1251">
                  <c:v>95.802695999999983</c:v>
                </c:pt>
                <c:pt idx="1252">
                  <c:v>96.064186000000007</c:v>
                </c:pt>
                <c:pt idx="1253">
                  <c:v>96.123870999999966</c:v>
                </c:pt>
                <c:pt idx="1254">
                  <c:v>96.318023999999994</c:v>
                </c:pt>
                <c:pt idx="1255">
                  <c:v>96.555969000000005</c:v>
                </c:pt>
                <c:pt idx="1256">
                  <c:v>96.619040999999982</c:v>
                </c:pt>
                <c:pt idx="1257">
                  <c:v>96.892882999999983</c:v>
                </c:pt>
                <c:pt idx="1258">
                  <c:v>96.93182400000002</c:v>
                </c:pt>
                <c:pt idx="1259">
                  <c:v>97.132476999999966</c:v>
                </c:pt>
                <c:pt idx="1260">
                  <c:v>97.151611000000003</c:v>
                </c:pt>
                <c:pt idx="1261">
                  <c:v>97.316811000000001</c:v>
                </c:pt>
                <c:pt idx="1262">
                  <c:v>97.439125000000018</c:v>
                </c:pt>
                <c:pt idx="1263">
                  <c:v>97.491608000000014</c:v>
                </c:pt>
                <c:pt idx="1264">
                  <c:v>97.460228000000015</c:v>
                </c:pt>
                <c:pt idx="1265">
                  <c:v>97.570205999999999</c:v>
                </c:pt>
                <c:pt idx="1266">
                  <c:v>97.548973000000004</c:v>
                </c:pt>
                <c:pt idx="1267">
                  <c:v>97.506561000000005</c:v>
                </c:pt>
                <c:pt idx="1268">
                  <c:v>97.539490000000001</c:v>
                </c:pt>
                <c:pt idx="1269">
                  <c:v>97.565619999999996</c:v>
                </c:pt>
                <c:pt idx="1270">
                  <c:v>97.557120999999995</c:v>
                </c:pt>
                <c:pt idx="1271">
                  <c:v>97.548530999999983</c:v>
                </c:pt>
                <c:pt idx="1272">
                  <c:v>97.518921000000006</c:v>
                </c:pt>
                <c:pt idx="1273">
                  <c:v>97.384734999999992</c:v>
                </c:pt>
                <c:pt idx="1274">
                  <c:v>97.430206000000013</c:v>
                </c:pt>
                <c:pt idx="1275">
                  <c:v>97.427970999999999</c:v>
                </c:pt>
                <c:pt idx="1276">
                  <c:v>97.441422000000017</c:v>
                </c:pt>
                <c:pt idx="1277">
                  <c:v>97.27989199999999</c:v>
                </c:pt>
                <c:pt idx="1278">
                  <c:v>97.288779999999988</c:v>
                </c:pt>
                <c:pt idx="1279">
                  <c:v>97.243270999999993</c:v>
                </c:pt>
                <c:pt idx="1280">
                  <c:v>97.136001999999991</c:v>
                </c:pt>
                <c:pt idx="1281">
                  <c:v>97.162826999999979</c:v>
                </c:pt>
                <c:pt idx="1282">
                  <c:v>97.145316999999991</c:v>
                </c:pt>
                <c:pt idx="1283">
                  <c:v>97.111282000000003</c:v>
                </c:pt>
                <c:pt idx="1284">
                  <c:v>97.106360999999993</c:v>
                </c:pt>
                <c:pt idx="1285">
                  <c:v>97.118880999999988</c:v>
                </c:pt>
                <c:pt idx="1286">
                  <c:v>97.120139999999992</c:v>
                </c:pt>
                <c:pt idx="1287">
                  <c:v>97.03633099999999</c:v>
                </c:pt>
                <c:pt idx="1288">
                  <c:v>96.978591999999992</c:v>
                </c:pt>
                <c:pt idx="1289">
                  <c:v>97.094100999999995</c:v>
                </c:pt>
                <c:pt idx="1290">
                  <c:v>96.987319999999997</c:v>
                </c:pt>
                <c:pt idx="1291">
                  <c:v>96.849968000000004</c:v>
                </c:pt>
                <c:pt idx="1292">
                  <c:v>96.822791999999978</c:v>
                </c:pt>
                <c:pt idx="1293">
                  <c:v>96.773323000000005</c:v>
                </c:pt>
                <c:pt idx="1294">
                  <c:v>96.673171999999965</c:v>
                </c:pt>
                <c:pt idx="1295">
                  <c:v>96.603049999999982</c:v>
                </c:pt>
                <c:pt idx="1296">
                  <c:v>96.438850000000002</c:v>
                </c:pt>
                <c:pt idx="1297">
                  <c:v>96.395537999999988</c:v>
                </c:pt>
                <c:pt idx="1298">
                  <c:v>96.020369999999986</c:v>
                </c:pt>
                <c:pt idx="1299">
                  <c:v>95.88413199999998</c:v>
                </c:pt>
                <c:pt idx="1300">
                  <c:v>95.755684000000002</c:v>
                </c:pt>
                <c:pt idx="1301">
                  <c:v>95.364326000000005</c:v>
                </c:pt>
                <c:pt idx="1302">
                  <c:v>94.862090999999992</c:v>
                </c:pt>
                <c:pt idx="1303">
                  <c:v>94.771537999999993</c:v>
                </c:pt>
                <c:pt idx="1304">
                  <c:v>94.385581999999985</c:v>
                </c:pt>
                <c:pt idx="1305">
                  <c:v>93.943298000000013</c:v>
                </c:pt>
                <c:pt idx="1306">
                  <c:v>93.709923000000018</c:v>
                </c:pt>
                <c:pt idx="1307">
                  <c:v>93.302689000000001</c:v>
                </c:pt>
                <c:pt idx="1308">
                  <c:v>92.723320000000001</c:v>
                </c:pt>
                <c:pt idx="1309">
                  <c:v>91.924065000000013</c:v>
                </c:pt>
                <c:pt idx="1310">
                  <c:v>91.349800000000002</c:v>
                </c:pt>
                <c:pt idx="1311">
                  <c:v>90.846451000000002</c:v>
                </c:pt>
                <c:pt idx="1312">
                  <c:v>90.41578699999998</c:v>
                </c:pt>
                <c:pt idx="1313">
                  <c:v>90.022125000000003</c:v>
                </c:pt>
                <c:pt idx="1314">
                  <c:v>89.221862999999999</c:v>
                </c:pt>
                <c:pt idx="1315">
                  <c:v>88.714782999999983</c:v>
                </c:pt>
                <c:pt idx="1316">
                  <c:v>88.240395000000007</c:v>
                </c:pt>
                <c:pt idx="1317">
                  <c:v>87.772201999999979</c:v>
                </c:pt>
                <c:pt idx="1318">
                  <c:v>87.221480999999983</c:v>
                </c:pt>
                <c:pt idx="1319">
                  <c:v>86.809936999999991</c:v>
                </c:pt>
                <c:pt idx="1320">
                  <c:v>86.239020999999994</c:v>
                </c:pt>
                <c:pt idx="1321">
                  <c:v>85.375815999999986</c:v>
                </c:pt>
                <c:pt idx="1322">
                  <c:v>85.146064999999993</c:v>
                </c:pt>
                <c:pt idx="1323">
                  <c:v>84.436211000000014</c:v>
                </c:pt>
                <c:pt idx="1324">
                  <c:v>83.863341999999989</c:v>
                </c:pt>
                <c:pt idx="1325">
                  <c:v>83.324157999999983</c:v>
                </c:pt>
                <c:pt idx="1326">
                  <c:v>82.892280999999983</c:v>
                </c:pt>
                <c:pt idx="1327">
                  <c:v>82.226027999999999</c:v>
                </c:pt>
                <c:pt idx="1328">
                  <c:v>81.868003999999999</c:v>
                </c:pt>
                <c:pt idx="1329">
                  <c:v>81.603226000000006</c:v>
                </c:pt>
                <c:pt idx="1330">
                  <c:v>80.896141</c:v>
                </c:pt>
                <c:pt idx="1331">
                  <c:v>80.749077</c:v>
                </c:pt>
                <c:pt idx="1332">
                  <c:v>79.914124000000029</c:v>
                </c:pt>
                <c:pt idx="1333">
                  <c:v>79.780556000000004</c:v>
                </c:pt>
                <c:pt idx="1334">
                  <c:v>78.979957999999982</c:v>
                </c:pt>
                <c:pt idx="1335">
                  <c:v>78.78634599999998</c:v>
                </c:pt>
                <c:pt idx="1336">
                  <c:v>78.463020000000014</c:v>
                </c:pt>
                <c:pt idx="1337">
                  <c:v>77.839043000000004</c:v>
                </c:pt>
                <c:pt idx="1338">
                  <c:v>77.631362999999979</c:v>
                </c:pt>
                <c:pt idx="1339">
                  <c:v>77.217040999999995</c:v>
                </c:pt>
                <c:pt idx="1340">
                  <c:v>76.907005000000012</c:v>
                </c:pt>
                <c:pt idx="1341">
                  <c:v>76.523239000000004</c:v>
                </c:pt>
                <c:pt idx="1342">
                  <c:v>76.227813999999995</c:v>
                </c:pt>
                <c:pt idx="1343">
                  <c:v>75.946708999999998</c:v>
                </c:pt>
                <c:pt idx="1344">
                  <c:v>75.526671999999991</c:v>
                </c:pt>
                <c:pt idx="1345">
                  <c:v>75.428955000000002</c:v>
                </c:pt>
                <c:pt idx="1346">
                  <c:v>74.734061999999994</c:v>
                </c:pt>
                <c:pt idx="1347">
                  <c:v>74.670836999999977</c:v>
                </c:pt>
                <c:pt idx="1348">
                  <c:v>74.291138000000004</c:v>
                </c:pt>
                <c:pt idx="1349">
                  <c:v>74.060539000000006</c:v>
                </c:pt>
                <c:pt idx="1350">
                  <c:v>73.610191</c:v>
                </c:pt>
                <c:pt idx="1351">
                  <c:v>73.478805999999992</c:v>
                </c:pt>
                <c:pt idx="1352">
                  <c:v>72.993217000000016</c:v>
                </c:pt>
                <c:pt idx="1353">
                  <c:v>72.632712999999967</c:v>
                </c:pt>
                <c:pt idx="1354">
                  <c:v>72.151732999999965</c:v>
                </c:pt>
                <c:pt idx="1355">
                  <c:v>71.673972999999989</c:v>
                </c:pt>
                <c:pt idx="1356">
                  <c:v>71.376304999999988</c:v>
                </c:pt>
                <c:pt idx="1357">
                  <c:v>71.060210999999995</c:v>
                </c:pt>
                <c:pt idx="1358">
                  <c:v>70.656798999999992</c:v>
                </c:pt>
                <c:pt idx="1359">
                  <c:v>70.255790999999988</c:v>
                </c:pt>
                <c:pt idx="1360">
                  <c:v>69.658309999999986</c:v>
                </c:pt>
                <c:pt idx="1361">
                  <c:v>69.334343000000004</c:v>
                </c:pt>
                <c:pt idx="1362">
                  <c:v>68.935615999999996</c:v>
                </c:pt>
                <c:pt idx="1363">
                  <c:v>68.581977999999992</c:v>
                </c:pt>
                <c:pt idx="1364">
                  <c:v>68.148841999999988</c:v>
                </c:pt>
                <c:pt idx="1365">
                  <c:v>67.689757999999983</c:v>
                </c:pt>
                <c:pt idx="1366">
                  <c:v>67.418991000000005</c:v>
                </c:pt>
                <c:pt idx="1367">
                  <c:v>66.844939999999994</c:v>
                </c:pt>
                <c:pt idx="1368">
                  <c:v>66.657959000000005</c:v>
                </c:pt>
                <c:pt idx="1369">
                  <c:v>66.36489899999998</c:v>
                </c:pt>
                <c:pt idx="1370">
                  <c:v>66.098625000000013</c:v>
                </c:pt>
                <c:pt idx="1371">
                  <c:v>65.713806000000005</c:v>
                </c:pt>
                <c:pt idx="1372">
                  <c:v>65.390984000000003</c:v>
                </c:pt>
                <c:pt idx="1373">
                  <c:v>64.91796100000002</c:v>
                </c:pt>
                <c:pt idx="1374">
                  <c:v>64.837326000000004</c:v>
                </c:pt>
                <c:pt idx="1375">
                  <c:v>64.646843000000004</c:v>
                </c:pt>
                <c:pt idx="1376">
                  <c:v>64.412315000000007</c:v>
                </c:pt>
                <c:pt idx="1377">
                  <c:v>63.944797999999999</c:v>
                </c:pt>
                <c:pt idx="1378">
                  <c:v>63.901756000000006</c:v>
                </c:pt>
                <c:pt idx="1379">
                  <c:v>63.683018000000004</c:v>
                </c:pt>
                <c:pt idx="1380">
                  <c:v>63.352520000000005</c:v>
                </c:pt>
                <c:pt idx="1381">
                  <c:v>63.268661000000002</c:v>
                </c:pt>
                <c:pt idx="1382">
                  <c:v>63.153666999999999</c:v>
                </c:pt>
                <c:pt idx="1383">
                  <c:v>62.896111000000012</c:v>
                </c:pt>
                <c:pt idx="1384">
                  <c:v>62.791416000000012</c:v>
                </c:pt>
                <c:pt idx="1385">
                  <c:v>62.627491000000006</c:v>
                </c:pt>
                <c:pt idx="1386">
                  <c:v>62.422371000000012</c:v>
                </c:pt>
                <c:pt idx="1387">
                  <c:v>62.478294000000005</c:v>
                </c:pt>
                <c:pt idx="1388">
                  <c:v>62.302380000000007</c:v>
                </c:pt>
                <c:pt idx="1389">
                  <c:v>62.291359000000007</c:v>
                </c:pt>
                <c:pt idx="1390">
                  <c:v>62.160038000000007</c:v>
                </c:pt>
                <c:pt idx="1391">
                  <c:v>61.942337000000002</c:v>
                </c:pt>
                <c:pt idx="1392">
                  <c:v>61.946849999999998</c:v>
                </c:pt>
                <c:pt idx="1393">
                  <c:v>61.795971000000009</c:v>
                </c:pt>
                <c:pt idx="1394">
                  <c:v>61.815940999999995</c:v>
                </c:pt>
                <c:pt idx="1395">
                  <c:v>61.704018000000005</c:v>
                </c:pt>
                <c:pt idx="1396">
                  <c:v>61.578125000000007</c:v>
                </c:pt>
                <c:pt idx="1397">
                  <c:v>61.476189000000005</c:v>
                </c:pt>
                <c:pt idx="1398">
                  <c:v>61.432491000000006</c:v>
                </c:pt>
                <c:pt idx="1399">
                  <c:v>61.324726000000005</c:v>
                </c:pt>
                <c:pt idx="1400">
                  <c:v>61.277718000000007</c:v>
                </c:pt>
                <c:pt idx="1401">
                  <c:v>61.236252000000007</c:v>
                </c:pt>
                <c:pt idx="1402">
                  <c:v>61.172062000000004</c:v>
                </c:pt>
                <c:pt idx="1403">
                  <c:v>61.134182000000003</c:v>
                </c:pt>
                <c:pt idx="1404">
                  <c:v>61.041404999999997</c:v>
                </c:pt>
                <c:pt idx="1405">
                  <c:v>60.815166000000005</c:v>
                </c:pt>
                <c:pt idx="1406">
                  <c:v>60.810214999999999</c:v>
                </c:pt>
                <c:pt idx="1407">
                  <c:v>60.780891000000004</c:v>
                </c:pt>
                <c:pt idx="1408">
                  <c:v>60.631092000000002</c:v>
                </c:pt>
                <c:pt idx="1409">
                  <c:v>60.492195000000009</c:v>
                </c:pt>
                <c:pt idx="1410">
                  <c:v>60.449946999999995</c:v>
                </c:pt>
                <c:pt idx="1411">
                  <c:v>60.378803000000005</c:v>
                </c:pt>
                <c:pt idx="1412">
                  <c:v>60.320194000000001</c:v>
                </c:pt>
                <c:pt idx="1413">
                  <c:v>60.253128000000004</c:v>
                </c:pt>
                <c:pt idx="1414">
                  <c:v>60.191822000000002</c:v>
                </c:pt>
                <c:pt idx="1415">
                  <c:v>60.115444000000004</c:v>
                </c:pt>
                <c:pt idx="1416">
                  <c:v>60.087680999999989</c:v>
                </c:pt>
                <c:pt idx="1417">
                  <c:v>60.067593000000002</c:v>
                </c:pt>
                <c:pt idx="1418">
                  <c:v>60.046065999999996</c:v>
                </c:pt>
                <c:pt idx="1419">
                  <c:v>60.000682999999995</c:v>
                </c:pt>
                <c:pt idx="1420">
                  <c:v>60.010189000000004</c:v>
                </c:pt>
                <c:pt idx="1421">
                  <c:v>60.050845999999993</c:v>
                </c:pt>
                <c:pt idx="1422">
                  <c:v>60.098721000000012</c:v>
                </c:pt>
                <c:pt idx="1423">
                  <c:v>60.158955000000006</c:v>
                </c:pt>
                <c:pt idx="1424">
                  <c:v>60.184574000000005</c:v>
                </c:pt>
                <c:pt idx="1425">
                  <c:v>60.243916000000013</c:v>
                </c:pt>
                <c:pt idx="1426">
                  <c:v>60.403831000000004</c:v>
                </c:pt>
                <c:pt idx="1427">
                  <c:v>60.526993000000012</c:v>
                </c:pt>
                <c:pt idx="1428">
                  <c:v>60.567889999999998</c:v>
                </c:pt>
                <c:pt idx="1429">
                  <c:v>60.821636000000005</c:v>
                </c:pt>
                <c:pt idx="1430">
                  <c:v>60.975280999999995</c:v>
                </c:pt>
                <c:pt idx="1431">
                  <c:v>61.134708000000003</c:v>
                </c:pt>
                <c:pt idx="1432">
                  <c:v>61.454547999999996</c:v>
                </c:pt>
                <c:pt idx="1433">
                  <c:v>61.588531000000003</c:v>
                </c:pt>
                <c:pt idx="1434">
                  <c:v>61.871303999999995</c:v>
                </c:pt>
                <c:pt idx="1435">
                  <c:v>62.202030000000008</c:v>
                </c:pt>
                <c:pt idx="1436">
                  <c:v>62.383308</c:v>
                </c:pt>
                <c:pt idx="1437">
                  <c:v>62.396240000000006</c:v>
                </c:pt>
                <c:pt idx="1438">
                  <c:v>62.884852999999993</c:v>
                </c:pt>
                <c:pt idx="1439">
                  <c:v>63.267315000000018</c:v>
                </c:pt>
                <c:pt idx="1440">
                  <c:v>63.520176000000014</c:v>
                </c:pt>
                <c:pt idx="1441">
                  <c:v>63.689879999999995</c:v>
                </c:pt>
                <c:pt idx="1442">
                  <c:v>64.194991999999999</c:v>
                </c:pt>
                <c:pt idx="1443">
                  <c:v>64.520354999999981</c:v>
                </c:pt>
                <c:pt idx="1444">
                  <c:v>64.884369000000007</c:v>
                </c:pt>
                <c:pt idx="1445">
                  <c:v>65.361984000000007</c:v>
                </c:pt>
                <c:pt idx="1446">
                  <c:v>65.659537999999984</c:v>
                </c:pt>
                <c:pt idx="1447">
                  <c:v>65.871193000000005</c:v>
                </c:pt>
                <c:pt idx="1448">
                  <c:v>66.356216000000003</c:v>
                </c:pt>
                <c:pt idx="1449">
                  <c:v>66.28904</c:v>
                </c:pt>
                <c:pt idx="1450">
                  <c:v>66.838759999999979</c:v>
                </c:pt>
                <c:pt idx="1451">
                  <c:v>67.181731999999968</c:v>
                </c:pt>
                <c:pt idx="1452">
                  <c:v>67.348961000000003</c:v>
                </c:pt>
                <c:pt idx="1453">
                  <c:v>67.938361999999998</c:v>
                </c:pt>
                <c:pt idx="1454">
                  <c:v>68.059853000000004</c:v>
                </c:pt>
                <c:pt idx="1455">
                  <c:v>68.515006999999983</c:v>
                </c:pt>
                <c:pt idx="1456">
                  <c:v>68.681168</c:v>
                </c:pt>
                <c:pt idx="1457">
                  <c:v>69.29585299999998</c:v>
                </c:pt>
                <c:pt idx="1458">
                  <c:v>69.798797999999991</c:v>
                </c:pt>
                <c:pt idx="1459">
                  <c:v>70.014427000000012</c:v>
                </c:pt>
                <c:pt idx="1460">
                  <c:v>70.373420999999979</c:v>
                </c:pt>
                <c:pt idx="1461">
                  <c:v>70.686119000000005</c:v>
                </c:pt>
                <c:pt idx="1462">
                  <c:v>71.019135000000006</c:v>
                </c:pt>
                <c:pt idx="1463">
                  <c:v>71.355887999999965</c:v>
                </c:pt>
                <c:pt idx="1464">
                  <c:v>71.774940000000001</c:v>
                </c:pt>
                <c:pt idx="1465">
                  <c:v>72.28904</c:v>
                </c:pt>
                <c:pt idx="1466">
                  <c:v>72.380554000000004</c:v>
                </c:pt>
                <c:pt idx="1467">
                  <c:v>72.986214000000018</c:v>
                </c:pt>
                <c:pt idx="1468">
                  <c:v>73.402305999999982</c:v>
                </c:pt>
                <c:pt idx="1469">
                  <c:v>73.759422000000001</c:v>
                </c:pt>
                <c:pt idx="1470">
                  <c:v>74.511550999999997</c:v>
                </c:pt>
                <c:pt idx="1471">
                  <c:v>74.706688</c:v>
                </c:pt>
                <c:pt idx="1472">
                  <c:v>75.218040000000002</c:v>
                </c:pt>
                <c:pt idx="1473">
                  <c:v>76.063735999999992</c:v>
                </c:pt>
                <c:pt idx="1474">
                  <c:v>76.058166999999983</c:v>
                </c:pt>
                <c:pt idx="1475">
                  <c:v>76.765923000000015</c:v>
                </c:pt>
                <c:pt idx="1476">
                  <c:v>76.942062000000007</c:v>
                </c:pt>
                <c:pt idx="1477">
                  <c:v>77.747001999999995</c:v>
                </c:pt>
                <c:pt idx="1478">
                  <c:v>78.726753000000002</c:v>
                </c:pt>
                <c:pt idx="1479">
                  <c:v>79.018249999999995</c:v>
                </c:pt>
                <c:pt idx="1480">
                  <c:v>79.333015000000003</c:v>
                </c:pt>
                <c:pt idx="1481">
                  <c:v>79.857276999999982</c:v>
                </c:pt>
                <c:pt idx="1482">
                  <c:v>80.726958999999979</c:v>
                </c:pt>
                <c:pt idx="1483">
                  <c:v>81.378867999999969</c:v>
                </c:pt>
                <c:pt idx="1484">
                  <c:v>82.114097999999998</c:v>
                </c:pt>
                <c:pt idx="1485">
                  <c:v>83.16301</c:v>
                </c:pt>
                <c:pt idx="1486">
                  <c:v>83.152816999999985</c:v>
                </c:pt>
                <c:pt idx="1487">
                  <c:v>83.883621000000005</c:v>
                </c:pt>
                <c:pt idx="1488">
                  <c:v>84.787414999999996</c:v>
                </c:pt>
                <c:pt idx="1489">
                  <c:v>85.293327000000005</c:v>
                </c:pt>
                <c:pt idx="1490">
                  <c:v>86.297325000000015</c:v>
                </c:pt>
                <c:pt idx="1491">
                  <c:v>86.634354000000002</c:v>
                </c:pt>
                <c:pt idx="1492">
                  <c:v>87.626159999999999</c:v>
                </c:pt>
                <c:pt idx="1493">
                  <c:v>87.417526000000009</c:v>
                </c:pt>
                <c:pt idx="1494">
                  <c:v>88.433166999999997</c:v>
                </c:pt>
                <c:pt idx="1495">
                  <c:v>89.408600000000007</c:v>
                </c:pt>
                <c:pt idx="1496">
                  <c:v>89.776115000000004</c:v>
                </c:pt>
                <c:pt idx="1497">
                  <c:v>90.715644999999995</c:v>
                </c:pt>
                <c:pt idx="1498">
                  <c:v>91.290085000000005</c:v>
                </c:pt>
                <c:pt idx="1499">
                  <c:v>91.990630999999993</c:v>
                </c:pt>
                <c:pt idx="1500">
                  <c:v>91.929419999999993</c:v>
                </c:pt>
                <c:pt idx="1501">
                  <c:v>92.832480999999987</c:v>
                </c:pt>
                <c:pt idx="1502">
                  <c:v>93.058036999999985</c:v>
                </c:pt>
                <c:pt idx="1503">
                  <c:v>93.660369999999986</c:v>
                </c:pt>
                <c:pt idx="1504">
                  <c:v>94.418731999999991</c:v>
                </c:pt>
                <c:pt idx="1505">
                  <c:v>94.431190000000015</c:v>
                </c:pt>
                <c:pt idx="1506">
                  <c:v>95.11788199999998</c:v>
                </c:pt>
                <c:pt idx="1507">
                  <c:v>95.498305999999999</c:v>
                </c:pt>
                <c:pt idx="1508">
                  <c:v>95.976371999999984</c:v>
                </c:pt>
                <c:pt idx="1509">
                  <c:v>96.318801999999991</c:v>
                </c:pt>
                <c:pt idx="1510">
                  <c:v>97.051254000000014</c:v>
                </c:pt>
                <c:pt idx="1511">
                  <c:v>97.343964000000014</c:v>
                </c:pt>
                <c:pt idx="1512">
                  <c:v>97.261887000000002</c:v>
                </c:pt>
                <c:pt idx="1513">
                  <c:v>97.728446999999989</c:v>
                </c:pt>
                <c:pt idx="1514">
                  <c:v>98.117760000000004</c:v>
                </c:pt>
                <c:pt idx="1515">
                  <c:v>98.411507000000015</c:v>
                </c:pt>
                <c:pt idx="1516">
                  <c:v>98.910438999999982</c:v>
                </c:pt>
                <c:pt idx="1517">
                  <c:v>98.843345999999983</c:v>
                </c:pt>
                <c:pt idx="1518">
                  <c:v>99.293678</c:v>
                </c:pt>
                <c:pt idx="1519">
                  <c:v>99.691917000000004</c:v>
                </c:pt>
                <c:pt idx="1520">
                  <c:v>99.817558000000005</c:v>
                </c:pt>
                <c:pt idx="1521">
                  <c:v>100.246735</c:v>
                </c:pt>
                <c:pt idx="1522">
                  <c:v>100.450073</c:v>
                </c:pt>
                <c:pt idx="1523">
                  <c:v>100.70549</c:v>
                </c:pt>
                <c:pt idx="1524">
                  <c:v>101.156319</c:v>
                </c:pt>
                <c:pt idx="1525">
                  <c:v>101.287682</c:v>
                </c:pt>
                <c:pt idx="1526">
                  <c:v>101.53977199999999</c:v>
                </c:pt>
                <c:pt idx="1527">
                  <c:v>101.89182300000002</c:v>
                </c:pt>
                <c:pt idx="1528">
                  <c:v>102.042007</c:v>
                </c:pt>
                <c:pt idx="1529">
                  <c:v>102.424576</c:v>
                </c:pt>
                <c:pt idx="1530">
                  <c:v>102.755844</c:v>
                </c:pt>
                <c:pt idx="1531">
                  <c:v>102.94958500000001</c:v>
                </c:pt>
                <c:pt idx="1532">
                  <c:v>103.067902</c:v>
                </c:pt>
                <c:pt idx="1533">
                  <c:v>103.319992</c:v>
                </c:pt>
                <c:pt idx="1534">
                  <c:v>103.621033</c:v>
                </c:pt>
                <c:pt idx="1535">
                  <c:v>103.84415400000002</c:v>
                </c:pt>
                <c:pt idx="1536">
                  <c:v>104.125153</c:v>
                </c:pt>
                <c:pt idx="1537">
                  <c:v>104.221428</c:v>
                </c:pt>
                <c:pt idx="1538">
                  <c:v>104.442398</c:v>
                </c:pt>
                <c:pt idx="1539">
                  <c:v>104.452057</c:v>
                </c:pt>
                <c:pt idx="1540">
                  <c:v>104.79612000000002</c:v>
                </c:pt>
                <c:pt idx="1541">
                  <c:v>104.983368</c:v>
                </c:pt>
                <c:pt idx="1542">
                  <c:v>105.032692</c:v>
                </c:pt>
                <c:pt idx="1543">
                  <c:v>105.21758300000002</c:v>
                </c:pt>
                <c:pt idx="1544">
                  <c:v>105.26545</c:v>
                </c:pt>
                <c:pt idx="1545">
                  <c:v>105.54072600000002</c:v>
                </c:pt>
                <c:pt idx="1546">
                  <c:v>105.516632</c:v>
                </c:pt>
                <c:pt idx="1547">
                  <c:v>105.55728900000001</c:v>
                </c:pt>
                <c:pt idx="1548">
                  <c:v>105.556274</c:v>
                </c:pt>
                <c:pt idx="1549">
                  <c:v>105.65264099999999</c:v>
                </c:pt>
                <c:pt idx="1550">
                  <c:v>105.660622</c:v>
                </c:pt>
                <c:pt idx="1551">
                  <c:v>105.600128</c:v>
                </c:pt>
                <c:pt idx="1552">
                  <c:v>105.510796</c:v>
                </c:pt>
                <c:pt idx="1553">
                  <c:v>105.46209</c:v>
                </c:pt>
                <c:pt idx="1554">
                  <c:v>105.41823599999999</c:v>
                </c:pt>
                <c:pt idx="1555">
                  <c:v>105.32228099999999</c:v>
                </c:pt>
                <c:pt idx="1556">
                  <c:v>105.10218799999998</c:v>
                </c:pt>
                <c:pt idx="1557">
                  <c:v>104.96412700000002</c:v>
                </c:pt>
                <c:pt idx="1558">
                  <c:v>104.88065300000001</c:v>
                </c:pt>
                <c:pt idx="1559">
                  <c:v>104.67433199999999</c:v>
                </c:pt>
                <c:pt idx="1560">
                  <c:v>104.522293</c:v>
                </c:pt>
                <c:pt idx="1561">
                  <c:v>104.35208900000001</c:v>
                </c:pt>
                <c:pt idx="1562">
                  <c:v>104.151054</c:v>
                </c:pt>
                <c:pt idx="1563">
                  <c:v>103.987312</c:v>
                </c:pt>
                <c:pt idx="1564">
                  <c:v>103.60879499999999</c:v>
                </c:pt>
                <c:pt idx="1565">
                  <c:v>103.37519099999999</c:v>
                </c:pt>
                <c:pt idx="1566">
                  <c:v>103.367874</c:v>
                </c:pt>
                <c:pt idx="1567">
                  <c:v>103.088539</c:v>
                </c:pt>
                <c:pt idx="1568">
                  <c:v>103.01489300000001</c:v>
                </c:pt>
                <c:pt idx="1569">
                  <c:v>102.63322400000001</c:v>
                </c:pt>
                <c:pt idx="1570">
                  <c:v>102.249092</c:v>
                </c:pt>
                <c:pt idx="1571">
                  <c:v>102.113045</c:v>
                </c:pt>
                <c:pt idx="1572">
                  <c:v>101.774979</c:v>
                </c:pt>
                <c:pt idx="1573">
                  <c:v>101.65563199999998</c:v>
                </c:pt>
                <c:pt idx="1574">
                  <c:v>101.51963000000002</c:v>
                </c:pt>
                <c:pt idx="1575">
                  <c:v>101.27755000000002</c:v>
                </c:pt>
                <c:pt idx="1576">
                  <c:v>101.24212600000001</c:v>
                </c:pt>
                <c:pt idx="1577">
                  <c:v>100.81426200000001</c:v>
                </c:pt>
                <c:pt idx="1578">
                  <c:v>100.699089</c:v>
                </c:pt>
                <c:pt idx="1579">
                  <c:v>100.61321300000002</c:v>
                </c:pt>
                <c:pt idx="1580">
                  <c:v>100.32929999999999</c:v>
                </c:pt>
                <c:pt idx="1581">
                  <c:v>100.191406</c:v>
                </c:pt>
                <c:pt idx="1582">
                  <c:v>99.959602000000004</c:v>
                </c:pt>
                <c:pt idx="1583">
                  <c:v>99.808181999999988</c:v>
                </c:pt>
                <c:pt idx="1584">
                  <c:v>99.563545000000005</c:v>
                </c:pt>
                <c:pt idx="1585">
                  <c:v>99.554419999999993</c:v>
                </c:pt>
                <c:pt idx="1586">
                  <c:v>99.398605000000003</c:v>
                </c:pt>
                <c:pt idx="1587">
                  <c:v>99.140884</c:v>
                </c:pt>
                <c:pt idx="1588">
                  <c:v>99.07332599999998</c:v>
                </c:pt>
                <c:pt idx="1589">
                  <c:v>98.830719000000002</c:v>
                </c:pt>
                <c:pt idx="1590">
                  <c:v>98.613204999999994</c:v>
                </c:pt>
                <c:pt idx="1591">
                  <c:v>98.612884999999991</c:v>
                </c:pt>
                <c:pt idx="1592">
                  <c:v>98.39939099999998</c:v>
                </c:pt>
                <c:pt idx="1593">
                  <c:v>98.283271999999982</c:v>
                </c:pt>
                <c:pt idx="1594">
                  <c:v>98.071929999999995</c:v>
                </c:pt>
                <c:pt idx="1595">
                  <c:v>97.917046000000013</c:v>
                </c:pt>
                <c:pt idx="1596">
                  <c:v>97.634551999999999</c:v>
                </c:pt>
                <c:pt idx="1597">
                  <c:v>97.439339000000004</c:v>
                </c:pt>
                <c:pt idx="1598">
                  <c:v>97.317406000000005</c:v>
                </c:pt>
                <c:pt idx="1599">
                  <c:v>97.287086000000002</c:v>
                </c:pt>
                <c:pt idx="1600">
                  <c:v>97.074012999999979</c:v>
                </c:pt>
                <c:pt idx="1601">
                  <c:v>97.016930000000002</c:v>
                </c:pt>
                <c:pt idx="1602">
                  <c:v>96.712707999999992</c:v>
                </c:pt>
                <c:pt idx="1603">
                  <c:v>96.432274000000007</c:v>
                </c:pt>
                <c:pt idx="1604">
                  <c:v>96.293273999999997</c:v>
                </c:pt>
                <c:pt idx="1605">
                  <c:v>96.17225599999999</c:v>
                </c:pt>
                <c:pt idx="1606">
                  <c:v>95.982131999999993</c:v>
                </c:pt>
                <c:pt idx="1607">
                  <c:v>95.800819000000004</c:v>
                </c:pt>
                <c:pt idx="1608">
                  <c:v>95.460526000000016</c:v>
                </c:pt>
                <c:pt idx="1609">
                  <c:v>95.201935000000006</c:v>
                </c:pt>
                <c:pt idx="1610">
                  <c:v>95.132689999999982</c:v>
                </c:pt>
                <c:pt idx="1611">
                  <c:v>95.070861999999991</c:v>
                </c:pt>
                <c:pt idx="1612">
                  <c:v>94.906943999999996</c:v>
                </c:pt>
                <c:pt idx="1613">
                  <c:v>94.735596000000001</c:v>
                </c:pt>
                <c:pt idx="1614">
                  <c:v>94.425429999999992</c:v>
                </c:pt>
                <c:pt idx="1615">
                  <c:v>94.410675000000012</c:v>
                </c:pt>
                <c:pt idx="1616">
                  <c:v>94.242744000000002</c:v>
                </c:pt>
                <c:pt idx="1617">
                  <c:v>94.098868999999979</c:v>
                </c:pt>
                <c:pt idx="1618">
                  <c:v>93.912323000000015</c:v>
                </c:pt>
                <c:pt idx="1619">
                  <c:v>93.843430000000012</c:v>
                </c:pt>
                <c:pt idx="1620">
                  <c:v>93.652648999999968</c:v>
                </c:pt>
                <c:pt idx="1621">
                  <c:v>93.614852999999982</c:v>
                </c:pt>
                <c:pt idx="1622">
                  <c:v>93.516991000000004</c:v>
                </c:pt>
                <c:pt idx="1623">
                  <c:v>93.397864999999996</c:v>
                </c:pt>
                <c:pt idx="1624">
                  <c:v>93.265404000000004</c:v>
                </c:pt>
                <c:pt idx="1625">
                  <c:v>93.237053000000017</c:v>
                </c:pt>
                <c:pt idx="1626">
                  <c:v>93.179069999999982</c:v>
                </c:pt>
                <c:pt idx="1627">
                  <c:v>93.236298000000005</c:v>
                </c:pt>
                <c:pt idx="1628">
                  <c:v>93.206421000000006</c:v>
                </c:pt>
                <c:pt idx="1629">
                  <c:v>93.131164999999996</c:v>
                </c:pt>
                <c:pt idx="1630">
                  <c:v>93.160445999999979</c:v>
                </c:pt>
                <c:pt idx="1631">
                  <c:v>93.192306999999985</c:v>
                </c:pt>
                <c:pt idx="1632">
                  <c:v>93.171706999999984</c:v>
                </c:pt>
                <c:pt idx="1633">
                  <c:v>93.141425999999996</c:v>
                </c:pt>
                <c:pt idx="1634">
                  <c:v>93.151420999999999</c:v>
                </c:pt>
                <c:pt idx="1635">
                  <c:v>93.289817999999983</c:v>
                </c:pt>
                <c:pt idx="1636">
                  <c:v>93.327338999999967</c:v>
                </c:pt>
                <c:pt idx="1637">
                  <c:v>93.438004000000006</c:v>
                </c:pt>
                <c:pt idx="1638">
                  <c:v>93.451462000000006</c:v>
                </c:pt>
                <c:pt idx="1639">
                  <c:v>93.515991</c:v>
                </c:pt>
                <c:pt idx="1640">
                  <c:v>93.614395000000002</c:v>
                </c:pt>
                <c:pt idx="1641">
                  <c:v>93.796722000000003</c:v>
                </c:pt>
                <c:pt idx="1642">
                  <c:v>93.82163199999998</c:v>
                </c:pt>
                <c:pt idx="1643">
                  <c:v>94.008865</c:v>
                </c:pt>
                <c:pt idx="1644">
                  <c:v>93.957374999999999</c:v>
                </c:pt>
                <c:pt idx="1645">
                  <c:v>94.09343699999998</c:v>
                </c:pt>
                <c:pt idx="1646">
                  <c:v>94.264449999999997</c:v>
                </c:pt>
                <c:pt idx="1647">
                  <c:v>94.256561000000005</c:v>
                </c:pt>
                <c:pt idx="1648">
                  <c:v>94.410804999999996</c:v>
                </c:pt>
                <c:pt idx="1649">
                  <c:v>94.565986999999993</c:v>
                </c:pt>
                <c:pt idx="1650">
                  <c:v>94.617500000000007</c:v>
                </c:pt>
                <c:pt idx="1651">
                  <c:v>94.752540999999979</c:v>
                </c:pt>
                <c:pt idx="1652">
                  <c:v>94.936249000000018</c:v>
                </c:pt>
                <c:pt idx="1653">
                  <c:v>95.074059000000005</c:v>
                </c:pt>
                <c:pt idx="1654">
                  <c:v>95.158301999999978</c:v>
                </c:pt>
                <c:pt idx="1655">
                  <c:v>95.240486000000004</c:v>
                </c:pt>
                <c:pt idx="1656">
                  <c:v>95.434714999999997</c:v>
                </c:pt>
                <c:pt idx="1657">
                  <c:v>95.385520999999983</c:v>
                </c:pt>
                <c:pt idx="1658">
                  <c:v>95.681930999999992</c:v>
                </c:pt>
                <c:pt idx="1659">
                  <c:v>95.774337999999986</c:v>
                </c:pt>
                <c:pt idx="1660">
                  <c:v>95.810142999999982</c:v>
                </c:pt>
                <c:pt idx="1661">
                  <c:v>96.032821999999982</c:v>
                </c:pt>
                <c:pt idx="1662">
                  <c:v>96.20038599999998</c:v>
                </c:pt>
                <c:pt idx="1663">
                  <c:v>96.317947000000004</c:v>
                </c:pt>
                <c:pt idx="1664">
                  <c:v>96.41727400000002</c:v>
                </c:pt>
                <c:pt idx="1665">
                  <c:v>96.458220999999995</c:v>
                </c:pt>
                <c:pt idx="1666">
                  <c:v>96.699211000000005</c:v>
                </c:pt>
                <c:pt idx="1667">
                  <c:v>96.775154000000001</c:v>
                </c:pt>
                <c:pt idx="1668">
                  <c:v>96.959648000000001</c:v>
                </c:pt>
                <c:pt idx="1669">
                  <c:v>97.169273000000004</c:v>
                </c:pt>
                <c:pt idx="1670">
                  <c:v>97.215644999999995</c:v>
                </c:pt>
                <c:pt idx="1671">
                  <c:v>97.470450999999983</c:v>
                </c:pt>
                <c:pt idx="1672">
                  <c:v>97.656280999999993</c:v>
                </c:pt>
                <c:pt idx="1673">
                  <c:v>97.813971999999993</c:v>
                </c:pt>
                <c:pt idx="1674">
                  <c:v>97.927261000000016</c:v>
                </c:pt>
                <c:pt idx="1675">
                  <c:v>98.111098999999982</c:v>
                </c:pt>
                <c:pt idx="1676">
                  <c:v>98.421966999999995</c:v>
                </c:pt>
                <c:pt idx="1677">
                  <c:v>98.472190999999981</c:v>
                </c:pt>
                <c:pt idx="1678">
                  <c:v>98.705367999999993</c:v>
                </c:pt>
                <c:pt idx="1679">
                  <c:v>98.954445000000007</c:v>
                </c:pt>
                <c:pt idx="1680">
                  <c:v>99.000518999999983</c:v>
                </c:pt>
                <c:pt idx="1681">
                  <c:v>99.292975999999982</c:v>
                </c:pt>
                <c:pt idx="1682">
                  <c:v>99.562789999999993</c:v>
                </c:pt>
                <c:pt idx="1683">
                  <c:v>99.743469000000019</c:v>
                </c:pt>
                <c:pt idx="1684">
                  <c:v>99.841965000000016</c:v>
                </c:pt>
                <c:pt idx="1685">
                  <c:v>99.989837999999992</c:v>
                </c:pt>
                <c:pt idx="1686">
                  <c:v>100.13241600000001</c:v>
                </c:pt>
                <c:pt idx="1687">
                  <c:v>100.29125200000001</c:v>
                </c:pt>
                <c:pt idx="1688">
                  <c:v>100.653679</c:v>
                </c:pt>
                <c:pt idx="1689">
                  <c:v>100.815208</c:v>
                </c:pt>
                <c:pt idx="1690">
                  <c:v>100.86177099999999</c:v>
                </c:pt>
                <c:pt idx="1691">
                  <c:v>101.00908699999998</c:v>
                </c:pt>
                <c:pt idx="1692">
                  <c:v>101.250435</c:v>
                </c:pt>
                <c:pt idx="1693">
                  <c:v>101.258957</c:v>
                </c:pt>
                <c:pt idx="1694">
                  <c:v>101.46272300000001</c:v>
                </c:pt>
                <c:pt idx="1695">
                  <c:v>101.727386</c:v>
                </c:pt>
                <c:pt idx="1696">
                  <c:v>101.88351400000002</c:v>
                </c:pt>
                <c:pt idx="1697">
                  <c:v>101.87506099999999</c:v>
                </c:pt>
                <c:pt idx="1698">
                  <c:v>102.084198</c:v>
                </c:pt>
                <c:pt idx="1699">
                  <c:v>102.03454600000002</c:v>
                </c:pt>
                <c:pt idx="1700">
                  <c:v>102.28347799999999</c:v>
                </c:pt>
                <c:pt idx="1701">
                  <c:v>102.50338000000001</c:v>
                </c:pt>
                <c:pt idx="1702">
                  <c:v>102.62342799999999</c:v>
                </c:pt>
                <c:pt idx="1703">
                  <c:v>102.54646300000002</c:v>
                </c:pt>
                <c:pt idx="1704">
                  <c:v>102.77834300000001</c:v>
                </c:pt>
                <c:pt idx="1705">
                  <c:v>102.76836400000002</c:v>
                </c:pt>
                <c:pt idx="1706">
                  <c:v>102.94641100000001</c:v>
                </c:pt>
                <c:pt idx="1707">
                  <c:v>103.02480300000002</c:v>
                </c:pt>
                <c:pt idx="1708">
                  <c:v>103.05162000000001</c:v>
                </c:pt>
                <c:pt idx="1709">
                  <c:v>103.223366</c:v>
                </c:pt>
                <c:pt idx="1710">
                  <c:v>103.22888199999998</c:v>
                </c:pt>
                <c:pt idx="1711">
                  <c:v>103.17205799999999</c:v>
                </c:pt>
                <c:pt idx="1712">
                  <c:v>103.29016900000003</c:v>
                </c:pt>
                <c:pt idx="1713">
                  <c:v>103.349091</c:v>
                </c:pt>
                <c:pt idx="1714">
                  <c:v>103.36360900000001</c:v>
                </c:pt>
                <c:pt idx="1715">
                  <c:v>103.477356</c:v>
                </c:pt>
                <c:pt idx="1716">
                  <c:v>103.383698</c:v>
                </c:pt>
                <c:pt idx="1717">
                  <c:v>103.52926600000002</c:v>
                </c:pt>
                <c:pt idx="1718">
                  <c:v>103.50370799999999</c:v>
                </c:pt>
                <c:pt idx="1719">
                  <c:v>103.484131</c:v>
                </c:pt>
                <c:pt idx="1720">
                  <c:v>103.59050000000002</c:v>
                </c:pt>
                <c:pt idx="1721">
                  <c:v>103.621201</c:v>
                </c:pt>
                <c:pt idx="1722">
                  <c:v>103.49920700000001</c:v>
                </c:pt>
                <c:pt idx="1723">
                  <c:v>103.57437899999996</c:v>
                </c:pt>
                <c:pt idx="1724">
                  <c:v>103.643196</c:v>
                </c:pt>
                <c:pt idx="1725">
                  <c:v>103.60550699999999</c:v>
                </c:pt>
                <c:pt idx="1726">
                  <c:v>103.53172300000001</c:v>
                </c:pt>
                <c:pt idx="1727">
                  <c:v>103.574333</c:v>
                </c:pt>
              </c:numCache>
            </c:numRef>
          </c:yVal>
          <c:smooth val="1"/>
          <c:extLst>
            <c:ext xmlns:c16="http://schemas.microsoft.com/office/drawing/2014/chart" uri="{C3380CC4-5D6E-409C-BE32-E72D297353CC}">
              <c16:uniqueId val="{00000000-B6AE-4BCA-9BBE-509D4C490363}"/>
            </c:ext>
          </c:extLst>
        </c:ser>
        <c:ser>
          <c:idx val="1"/>
          <c:order val="1"/>
          <c:tx>
            <c:strRef>
              <c:f>simulation!$B$1</c:f>
              <c:strCache>
                <c:ptCount val="1"/>
                <c:pt idx="0">
                  <c:v>zdiff (simulation) [ohm]</c:v>
                </c:pt>
              </c:strCache>
            </c:strRef>
          </c:tx>
          <c:marker>
            <c:symbol val="none"/>
          </c:marker>
          <c:xVal>
            <c:strRef>
              <c:f>simulation!$A:$A</c:f>
              <c:strCache>
                <c:ptCount val="2009"/>
                <c:pt idx="0">
                  <c:v>Time [ns]</c:v>
                </c:pt>
                <c:pt idx="1">
                  <c:v>0</c:v>
                </c:pt>
                <c:pt idx="2">
                  <c:v>0.0001</c:v>
                </c:pt>
                <c:pt idx="3">
                  <c:v>0.0002</c:v>
                </c:pt>
                <c:pt idx="4">
                  <c:v>0.0004</c:v>
                </c:pt>
                <c:pt idx="5">
                  <c:v>0.0008</c:v>
                </c:pt>
                <c:pt idx="6">
                  <c:v>0.0016</c:v>
                </c:pt>
                <c:pt idx="7">
                  <c:v>0.0026</c:v>
                </c:pt>
                <c:pt idx="8">
                  <c:v>0.0036</c:v>
                </c:pt>
                <c:pt idx="9">
                  <c:v>0.0046</c:v>
                </c:pt>
                <c:pt idx="10">
                  <c:v>0.0056</c:v>
                </c:pt>
                <c:pt idx="11">
                  <c:v>0.0066</c:v>
                </c:pt>
                <c:pt idx="12">
                  <c:v>0.0076</c:v>
                </c:pt>
                <c:pt idx="13">
                  <c:v>0.0086</c:v>
                </c:pt>
                <c:pt idx="14">
                  <c:v>0.0096</c:v>
                </c:pt>
                <c:pt idx="15">
                  <c:v>0.0106</c:v>
                </c:pt>
                <c:pt idx="16">
                  <c:v>0.0116</c:v>
                </c:pt>
                <c:pt idx="17">
                  <c:v>0.0126</c:v>
                </c:pt>
                <c:pt idx="18">
                  <c:v>0.0136</c:v>
                </c:pt>
                <c:pt idx="19">
                  <c:v>0.0146</c:v>
                </c:pt>
                <c:pt idx="20">
                  <c:v>0.0156</c:v>
                </c:pt>
                <c:pt idx="21">
                  <c:v>0.0166</c:v>
                </c:pt>
                <c:pt idx="22">
                  <c:v>0.0176</c:v>
                </c:pt>
                <c:pt idx="23">
                  <c:v>0.0186</c:v>
                </c:pt>
                <c:pt idx="24">
                  <c:v>0.0196</c:v>
                </c:pt>
                <c:pt idx="25">
                  <c:v>0.0206</c:v>
                </c:pt>
                <c:pt idx="26">
                  <c:v>0.0216</c:v>
                </c:pt>
                <c:pt idx="27">
                  <c:v>0.0226</c:v>
                </c:pt>
                <c:pt idx="28">
                  <c:v>0.0236</c:v>
                </c:pt>
                <c:pt idx="29">
                  <c:v>0.0246</c:v>
                </c:pt>
                <c:pt idx="30">
                  <c:v>0.0256</c:v>
                </c:pt>
                <c:pt idx="31">
                  <c:v>0.0266</c:v>
                </c:pt>
                <c:pt idx="32">
                  <c:v>0.027460759</c:v>
                </c:pt>
                <c:pt idx="33">
                  <c:v>0.028321519</c:v>
                </c:pt>
                <c:pt idx="34">
                  <c:v>0.029182278</c:v>
                </c:pt>
                <c:pt idx="35">
                  <c:v>0.03</c:v>
                </c:pt>
                <c:pt idx="36">
                  <c:v>0.0302</c:v>
                </c:pt>
                <c:pt idx="37">
                  <c:v>0.0304</c:v>
                </c:pt>
                <c:pt idx="38">
                  <c:v>0.0308</c:v>
                </c:pt>
                <c:pt idx="39">
                  <c:v>0.0316</c:v>
                </c:pt>
                <c:pt idx="40">
                  <c:v>0.0326</c:v>
                </c:pt>
                <c:pt idx="41">
                  <c:v>0.0336</c:v>
                </c:pt>
                <c:pt idx="42">
                  <c:v>0.0346</c:v>
                </c:pt>
                <c:pt idx="43">
                  <c:v>0.0356</c:v>
                </c:pt>
                <c:pt idx="44">
                  <c:v>0.0366</c:v>
                </c:pt>
                <c:pt idx="45">
                  <c:v>0.0376</c:v>
                </c:pt>
                <c:pt idx="46">
                  <c:v>0.0386</c:v>
                </c:pt>
                <c:pt idx="47">
                  <c:v>0.0396</c:v>
                </c:pt>
                <c:pt idx="48">
                  <c:v>0.0406</c:v>
                </c:pt>
                <c:pt idx="49">
                  <c:v>0.0416</c:v>
                </c:pt>
                <c:pt idx="50">
                  <c:v>0.0426</c:v>
                </c:pt>
                <c:pt idx="51">
                  <c:v>0.0436</c:v>
                </c:pt>
                <c:pt idx="52">
                  <c:v>0.0446</c:v>
                </c:pt>
                <c:pt idx="53">
                  <c:v>0.0456</c:v>
                </c:pt>
                <c:pt idx="54">
                  <c:v>0.0466</c:v>
                </c:pt>
                <c:pt idx="55">
                  <c:v>0.0476</c:v>
                </c:pt>
                <c:pt idx="56">
                  <c:v>0.0486</c:v>
                </c:pt>
                <c:pt idx="57">
                  <c:v>0.0496</c:v>
                </c:pt>
                <c:pt idx="58">
                  <c:v>0.0506</c:v>
                </c:pt>
                <c:pt idx="59">
                  <c:v>0.0516</c:v>
                </c:pt>
                <c:pt idx="60">
                  <c:v>0.0526</c:v>
                </c:pt>
                <c:pt idx="61">
                  <c:v>0.0536</c:v>
                </c:pt>
                <c:pt idx="62">
                  <c:v>0.0546</c:v>
                </c:pt>
                <c:pt idx="63">
                  <c:v>0.0556</c:v>
                </c:pt>
                <c:pt idx="64">
                  <c:v>0.0566</c:v>
                </c:pt>
                <c:pt idx="65">
                  <c:v>0.0576</c:v>
                </c:pt>
                <c:pt idx="66">
                  <c:v>0.0586</c:v>
                </c:pt>
                <c:pt idx="67">
                  <c:v>0.0596</c:v>
                </c:pt>
                <c:pt idx="68">
                  <c:v>0.0606</c:v>
                </c:pt>
                <c:pt idx="69">
                  <c:v>0.0616</c:v>
                </c:pt>
                <c:pt idx="70">
                  <c:v>0.0626</c:v>
                </c:pt>
                <c:pt idx="71">
                  <c:v>0.0636</c:v>
                </c:pt>
                <c:pt idx="72">
                  <c:v>0.0646</c:v>
                </c:pt>
                <c:pt idx="73">
                  <c:v>0.0656</c:v>
                </c:pt>
                <c:pt idx="74">
                  <c:v>0.0666</c:v>
                </c:pt>
                <c:pt idx="75">
                  <c:v>0.0676</c:v>
                </c:pt>
                <c:pt idx="76">
                  <c:v>0.0686</c:v>
                </c:pt>
                <c:pt idx="77">
                  <c:v>0.0696</c:v>
                </c:pt>
                <c:pt idx="78">
                  <c:v>0.0706</c:v>
                </c:pt>
                <c:pt idx="79">
                  <c:v>0.0716</c:v>
                </c:pt>
                <c:pt idx="80">
                  <c:v>0.0726</c:v>
                </c:pt>
                <c:pt idx="81">
                  <c:v>0.0736</c:v>
                </c:pt>
                <c:pt idx="82">
                  <c:v>0.0746</c:v>
                </c:pt>
                <c:pt idx="83">
                  <c:v>0.0756</c:v>
                </c:pt>
                <c:pt idx="84">
                  <c:v>0.0766</c:v>
                </c:pt>
                <c:pt idx="85">
                  <c:v>0.0776</c:v>
                </c:pt>
                <c:pt idx="86">
                  <c:v>0.0786</c:v>
                </c:pt>
                <c:pt idx="87">
                  <c:v>0.0796</c:v>
                </c:pt>
                <c:pt idx="88">
                  <c:v>0.0806</c:v>
                </c:pt>
                <c:pt idx="89">
                  <c:v>0.0816</c:v>
                </c:pt>
                <c:pt idx="90">
                  <c:v>0.0826</c:v>
                </c:pt>
                <c:pt idx="91">
                  <c:v>0.0836</c:v>
                </c:pt>
                <c:pt idx="92">
                  <c:v>0.0846</c:v>
                </c:pt>
                <c:pt idx="93">
                  <c:v>0.0856</c:v>
                </c:pt>
                <c:pt idx="94">
                  <c:v>0.0866</c:v>
                </c:pt>
                <c:pt idx="95">
                  <c:v>0.0876</c:v>
                </c:pt>
                <c:pt idx="96">
                  <c:v>0.0886</c:v>
                </c:pt>
                <c:pt idx="97">
                  <c:v>0.0896</c:v>
                </c:pt>
                <c:pt idx="98">
                  <c:v>0.0906</c:v>
                </c:pt>
                <c:pt idx="99">
                  <c:v>0.0916</c:v>
                </c:pt>
                <c:pt idx="100">
                  <c:v>0.0926</c:v>
                </c:pt>
                <c:pt idx="101">
                  <c:v>0.0936</c:v>
                </c:pt>
                <c:pt idx="102">
                  <c:v>0.0946</c:v>
                </c:pt>
                <c:pt idx="103">
                  <c:v>0.0956</c:v>
                </c:pt>
                <c:pt idx="104">
                  <c:v>0.0966</c:v>
                </c:pt>
                <c:pt idx="105">
                  <c:v>0.0976</c:v>
                </c:pt>
                <c:pt idx="106">
                  <c:v>0.0986</c:v>
                </c:pt>
                <c:pt idx="107">
                  <c:v>0.0996</c:v>
                </c:pt>
                <c:pt idx="108">
                  <c:v>0.1006</c:v>
                </c:pt>
                <c:pt idx="109">
                  <c:v>0.1016</c:v>
                </c:pt>
                <c:pt idx="110">
                  <c:v>0.1026</c:v>
                </c:pt>
                <c:pt idx="111">
                  <c:v>0.1036</c:v>
                </c:pt>
                <c:pt idx="112">
                  <c:v>0.1046</c:v>
                </c:pt>
                <c:pt idx="113">
                  <c:v>0.1056</c:v>
                </c:pt>
                <c:pt idx="114">
                  <c:v>0.1066</c:v>
                </c:pt>
                <c:pt idx="115">
                  <c:v>0.1076</c:v>
                </c:pt>
                <c:pt idx="116">
                  <c:v>0.1086</c:v>
                </c:pt>
                <c:pt idx="117">
                  <c:v>0.1096</c:v>
                </c:pt>
                <c:pt idx="118">
                  <c:v>0.1106</c:v>
                </c:pt>
                <c:pt idx="119">
                  <c:v>0.1116</c:v>
                </c:pt>
                <c:pt idx="120">
                  <c:v>0.1126</c:v>
                </c:pt>
                <c:pt idx="121">
                  <c:v>0.1136</c:v>
                </c:pt>
                <c:pt idx="122">
                  <c:v>0.1146</c:v>
                </c:pt>
                <c:pt idx="123">
                  <c:v>0.1156</c:v>
                </c:pt>
                <c:pt idx="124">
                  <c:v>0.1166</c:v>
                </c:pt>
                <c:pt idx="125">
                  <c:v>0.1176</c:v>
                </c:pt>
                <c:pt idx="126">
                  <c:v>0.1186</c:v>
                </c:pt>
                <c:pt idx="127">
                  <c:v>0.1196</c:v>
                </c:pt>
                <c:pt idx="128">
                  <c:v>0.1206</c:v>
                </c:pt>
                <c:pt idx="129">
                  <c:v>0.1216</c:v>
                </c:pt>
                <c:pt idx="130">
                  <c:v>0.1226</c:v>
                </c:pt>
                <c:pt idx="131">
                  <c:v>0.1236</c:v>
                </c:pt>
                <c:pt idx="132">
                  <c:v>0.1246</c:v>
                </c:pt>
                <c:pt idx="133">
                  <c:v>0.1256</c:v>
                </c:pt>
                <c:pt idx="134">
                  <c:v>0.1266</c:v>
                </c:pt>
                <c:pt idx="135">
                  <c:v>0.1276</c:v>
                </c:pt>
                <c:pt idx="136">
                  <c:v>0.1286</c:v>
                </c:pt>
                <c:pt idx="137">
                  <c:v>0.1296</c:v>
                </c:pt>
                <c:pt idx="138">
                  <c:v>0.1306</c:v>
                </c:pt>
                <c:pt idx="139">
                  <c:v>0.1316</c:v>
                </c:pt>
                <c:pt idx="140">
                  <c:v>0.1326</c:v>
                </c:pt>
                <c:pt idx="141">
                  <c:v>0.1336</c:v>
                </c:pt>
                <c:pt idx="142">
                  <c:v>0.1346</c:v>
                </c:pt>
                <c:pt idx="143">
                  <c:v>0.1356</c:v>
                </c:pt>
                <c:pt idx="144">
                  <c:v>0.1366</c:v>
                </c:pt>
                <c:pt idx="145">
                  <c:v>0.1376</c:v>
                </c:pt>
                <c:pt idx="146">
                  <c:v>0.1386</c:v>
                </c:pt>
                <c:pt idx="147">
                  <c:v>0.1396</c:v>
                </c:pt>
                <c:pt idx="148">
                  <c:v>0.1406</c:v>
                </c:pt>
                <c:pt idx="149">
                  <c:v>0.1416</c:v>
                </c:pt>
                <c:pt idx="150">
                  <c:v>0.1426</c:v>
                </c:pt>
                <c:pt idx="151">
                  <c:v>0.1436</c:v>
                </c:pt>
                <c:pt idx="152">
                  <c:v>0.1446</c:v>
                </c:pt>
                <c:pt idx="153">
                  <c:v>0.1456</c:v>
                </c:pt>
                <c:pt idx="154">
                  <c:v>0.1466</c:v>
                </c:pt>
                <c:pt idx="155">
                  <c:v>0.1476</c:v>
                </c:pt>
                <c:pt idx="156">
                  <c:v>0.1486</c:v>
                </c:pt>
                <c:pt idx="157">
                  <c:v>0.1496</c:v>
                </c:pt>
                <c:pt idx="158">
                  <c:v>0.1506</c:v>
                </c:pt>
                <c:pt idx="159">
                  <c:v>0.1516</c:v>
                </c:pt>
                <c:pt idx="160">
                  <c:v>0.1526</c:v>
                </c:pt>
                <c:pt idx="161">
                  <c:v>0.1536</c:v>
                </c:pt>
                <c:pt idx="162">
                  <c:v>0.1546</c:v>
                </c:pt>
                <c:pt idx="163">
                  <c:v>0.1556</c:v>
                </c:pt>
                <c:pt idx="164">
                  <c:v>0.1566</c:v>
                </c:pt>
                <c:pt idx="165">
                  <c:v>0.1576</c:v>
                </c:pt>
                <c:pt idx="166">
                  <c:v>0.1586</c:v>
                </c:pt>
                <c:pt idx="167">
                  <c:v>0.1596</c:v>
                </c:pt>
                <c:pt idx="168">
                  <c:v>0.1606</c:v>
                </c:pt>
                <c:pt idx="169">
                  <c:v>0.1616</c:v>
                </c:pt>
                <c:pt idx="170">
                  <c:v>0.1626</c:v>
                </c:pt>
                <c:pt idx="171">
                  <c:v>0.1636</c:v>
                </c:pt>
                <c:pt idx="172">
                  <c:v>0.1646</c:v>
                </c:pt>
                <c:pt idx="173">
                  <c:v>0.1656</c:v>
                </c:pt>
                <c:pt idx="174">
                  <c:v>0.1666</c:v>
                </c:pt>
                <c:pt idx="175">
                  <c:v>0.1676</c:v>
                </c:pt>
                <c:pt idx="176">
                  <c:v>0.1686</c:v>
                </c:pt>
                <c:pt idx="177">
                  <c:v>0.1696</c:v>
                </c:pt>
                <c:pt idx="178">
                  <c:v>0.1706</c:v>
                </c:pt>
                <c:pt idx="179">
                  <c:v>0.1716</c:v>
                </c:pt>
                <c:pt idx="180">
                  <c:v>0.1726</c:v>
                </c:pt>
                <c:pt idx="181">
                  <c:v>0.1736</c:v>
                </c:pt>
                <c:pt idx="182">
                  <c:v>0.1746</c:v>
                </c:pt>
                <c:pt idx="183">
                  <c:v>0.1756</c:v>
                </c:pt>
                <c:pt idx="184">
                  <c:v>0.1766</c:v>
                </c:pt>
                <c:pt idx="185">
                  <c:v>0.1776</c:v>
                </c:pt>
                <c:pt idx="186">
                  <c:v>0.1786</c:v>
                </c:pt>
                <c:pt idx="187">
                  <c:v>0.1796</c:v>
                </c:pt>
                <c:pt idx="188">
                  <c:v>0.1806</c:v>
                </c:pt>
                <c:pt idx="189">
                  <c:v>0.1816</c:v>
                </c:pt>
                <c:pt idx="190">
                  <c:v>0.1826</c:v>
                </c:pt>
                <c:pt idx="191">
                  <c:v>0.1836</c:v>
                </c:pt>
                <c:pt idx="192">
                  <c:v>0.1846</c:v>
                </c:pt>
                <c:pt idx="193">
                  <c:v>0.1856</c:v>
                </c:pt>
                <c:pt idx="194">
                  <c:v>0.1866</c:v>
                </c:pt>
                <c:pt idx="195">
                  <c:v>0.1876</c:v>
                </c:pt>
                <c:pt idx="196">
                  <c:v>0.1886</c:v>
                </c:pt>
                <c:pt idx="197">
                  <c:v>0.1896</c:v>
                </c:pt>
                <c:pt idx="198">
                  <c:v>0.1906</c:v>
                </c:pt>
                <c:pt idx="199">
                  <c:v>0.1916</c:v>
                </c:pt>
                <c:pt idx="200">
                  <c:v>0.1926</c:v>
                </c:pt>
                <c:pt idx="201">
                  <c:v>0.1936</c:v>
                </c:pt>
                <c:pt idx="202">
                  <c:v>0.1946</c:v>
                </c:pt>
                <c:pt idx="203">
                  <c:v>0.1956</c:v>
                </c:pt>
                <c:pt idx="204">
                  <c:v>0.1966</c:v>
                </c:pt>
                <c:pt idx="205">
                  <c:v>0.1976</c:v>
                </c:pt>
                <c:pt idx="206">
                  <c:v>0.1986</c:v>
                </c:pt>
                <c:pt idx="207">
                  <c:v>0.1996</c:v>
                </c:pt>
                <c:pt idx="208">
                  <c:v>0.2006</c:v>
                </c:pt>
                <c:pt idx="209">
                  <c:v>0.2016</c:v>
                </c:pt>
                <c:pt idx="210">
                  <c:v>0.2026</c:v>
                </c:pt>
                <c:pt idx="211">
                  <c:v>0.2036</c:v>
                </c:pt>
                <c:pt idx="212">
                  <c:v>0.2046</c:v>
                </c:pt>
                <c:pt idx="213">
                  <c:v>0.2056</c:v>
                </c:pt>
                <c:pt idx="214">
                  <c:v>0.2066</c:v>
                </c:pt>
                <c:pt idx="215">
                  <c:v>0.2076</c:v>
                </c:pt>
                <c:pt idx="216">
                  <c:v>0.2086</c:v>
                </c:pt>
                <c:pt idx="217">
                  <c:v>0.2096</c:v>
                </c:pt>
                <c:pt idx="218">
                  <c:v>0.2106</c:v>
                </c:pt>
                <c:pt idx="219">
                  <c:v>0.2116</c:v>
                </c:pt>
                <c:pt idx="220">
                  <c:v>0.2126</c:v>
                </c:pt>
                <c:pt idx="221">
                  <c:v>0.2136</c:v>
                </c:pt>
                <c:pt idx="222">
                  <c:v>0.2146</c:v>
                </c:pt>
                <c:pt idx="223">
                  <c:v>0.2156</c:v>
                </c:pt>
                <c:pt idx="224">
                  <c:v>0.2166</c:v>
                </c:pt>
                <c:pt idx="225">
                  <c:v>0.2176</c:v>
                </c:pt>
                <c:pt idx="226">
                  <c:v>0.2186</c:v>
                </c:pt>
                <c:pt idx="227">
                  <c:v>0.2196</c:v>
                </c:pt>
                <c:pt idx="228">
                  <c:v>0.2206</c:v>
                </c:pt>
                <c:pt idx="229">
                  <c:v>0.2216</c:v>
                </c:pt>
                <c:pt idx="230">
                  <c:v>0.2226</c:v>
                </c:pt>
                <c:pt idx="231">
                  <c:v>0.2236</c:v>
                </c:pt>
                <c:pt idx="232">
                  <c:v>0.2246</c:v>
                </c:pt>
                <c:pt idx="233">
                  <c:v>0.2256</c:v>
                </c:pt>
                <c:pt idx="234">
                  <c:v>0.2266</c:v>
                </c:pt>
                <c:pt idx="235">
                  <c:v>0.2276</c:v>
                </c:pt>
                <c:pt idx="236">
                  <c:v>0.2286</c:v>
                </c:pt>
                <c:pt idx="237">
                  <c:v>0.2296</c:v>
                </c:pt>
                <c:pt idx="238">
                  <c:v>0.2306</c:v>
                </c:pt>
                <c:pt idx="239">
                  <c:v>0.2316</c:v>
                </c:pt>
                <c:pt idx="240">
                  <c:v>0.2326</c:v>
                </c:pt>
                <c:pt idx="241">
                  <c:v>0.2336</c:v>
                </c:pt>
                <c:pt idx="242">
                  <c:v>0.2346</c:v>
                </c:pt>
                <c:pt idx="243">
                  <c:v>0.2356</c:v>
                </c:pt>
                <c:pt idx="244">
                  <c:v>0.2366</c:v>
                </c:pt>
                <c:pt idx="245">
                  <c:v>0.2376</c:v>
                </c:pt>
                <c:pt idx="246">
                  <c:v>0.2386</c:v>
                </c:pt>
                <c:pt idx="247">
                  <c:v>0.2396</c:v>
                </c:pt>
                <c:pt idx="248">
                  <c:v>0.2406</c:v>
                </c:pt>
                <c:pt idx="249">
                  <c:v>0.2416</c:v>
                </c:pt>
                <c:pt idx="250">
                  <c:v>0.2426</c:v>
                </c:pt>
                <c:pt idx="251">
                  <c:v>0.2436</c:v>
                </c:pt>
                <c:pt idx="252">
                  <c:v>0.2446</c:v>
                </c:pt>
                <c:pt idx="253">
                  <c:v>0.2456</c:v>
                </c:pt>
                <c:pt idx="254">
                  <c:v>0.2466</c:v>
                </c:pt>
                <c:pt idx="255">
                  <c:v>0.2476</c:v>
                </c:pt>
                <c:pt idx="256">
                  <c:v>0.2486</c:v>
                </c:pt>
                <c:pt idx="257">
                  <c:v>0.2496</c:v>
                </c:pt>
                <c:pt idx="258">
                  <c:v>0.2506</c:v>
                </c:pt>
                <c:pt idx="259">
                  <c:v>0.2516</c:v>
                </c:pt>
                <c:pt idx="260">
                  <c:v>0.2526</c:v>
                </c:pt>
                <c:pt idx="261">
                  <c:v>0.2536</c:v>
                </c:pt>
                <c:pt idx="262">
                  <c:v>0.2546</c:v>
                </c:pt>
                <c:pt idx="263">
                  <c:v>0.2556</c:v>
                </c:pt>
                <c:pt idx="264">
                  <c:v>0.2566</c:v>
                </c:pt>
                <c:pt idx="265">
                  <c:v>0.2576</c:v>
                </c:pt>
                <c:pt idx="266">
                  <c:v>0.2586</c:v>
                </c:pt>
                <c:pt idx="267">
                  <c:v>0.2596</c:v>
                </c:pt>
                <c:pt idx="268">
                  <c:v>0.2606</c:v>
                </c:pt>
                <c:pt idx="269">
                  <c:v>0.2616</c:v>
                </c:pt>
                <c:pt idx="270">
                  <c:v>0.2626</c:v>
                </c:pt>
                <c:pt idx="271">
                  <c:v>0.2636</c:v>
                </c:pt>
                <c:pt idx="272">
                  <c:v>0.2646</c:v>
                </c:pt>
                <c:pt idx="273">
                  <c:v>0.2656</c:v>
                </c:pt>
                <c:pt idx="274">
                  <c:v>0.2666</c:v>
                </c:pt>
                <c:pt idx="275">
                  <c:v>0.2676</c:v>
                </c:pt>
                <c:pt idx="276">
                  <c:v>0.2686</c:v>
                </c:pt>
                <c:pt idx="277">
                  <c:v>0.2696</c:v>
                </c:pt>
                <c:pt idx="278">
                  <c:v>0.2706</c:v>
                </c:pt>
                <c:pt idx="279">
                  <c:v>0.2716</c:v>
                </c:pt>
                <c:pt idx="280">
                  <c:v>0.2726</c:v>
                </c:pt>
                <c:pt idx="281">
                  <c:v>0.2736</c:v>
                </c:pt>
                <c:pt idx="282">
                  <c:v>0.2746</c:v>
                </c:pt>
                <c:pt idx="283">
                  <c:v>0.2756</c:v>
                </c:pt>
                <c:pt idx="284">
                  <c:v>0.2766</c:v>
                </c:pt>
                <c:pt idx="285">
                  <c:v>0.2776</c:v>
                </c:pt>
                <c:pt idx="286">
                  <c:v>0.2786</c:v>
                </c:pt>
                <c:pt idx="287">
                  <c:v>0.2796</c:v>
                </c:pt>
                <c:pt idx="288">
                  <c:v>0.2806</c:v>
                </c:pt>
                <c:pt idx="289">
                  <c:v>0.2816</c:v>
                </c:pt>
                <c:pt idx="290">
                  <c:v>0.2826</c:v>
                </c:pt>
                <c:pt idx="291">
                  <c:v>0.2836</c:v>
                </c:pt>
                <c:pt idx="292">
                  <c:v>0.2846</c:v>
                </c:pt>
                <c:pt idx="293">
                  <c:v>0.2856</c:v>
                </c:pt>
                <c:pt idx="294">
                  <c:v>0.2866</c:v>
                </c:pt>
                <c:pt idx="295">
                  <c:v>0.2876</c:v>
                </c:pt>
                <c:pt idx="296">
                  <c:v>0.2886</c:v>
                </c:pt>
                <c:pt idx="297">
                  <c:v>0.2896</c:v>
                </c:pt>
                <c:pt idx="298">
                  <c:v>0.2906</c:v>
                </c:pt>
                <c:pt idx="299">
                  <c:v>0.2916</c:v>
                </c:pt>
                <c:pt idx="300">
                  <c:v>0.2926</c:v>
                </c:pt>
                <c:pt idx="301">
                  <c:v>0.2936</c:v>
                </c:pt>
                <c:pt idx="302">
                  <c:v>0.2946</c:v>
                </c:pt>
                <c:pt idx="303">
                  <c:v>0.2956</c:v>
                </c:pt>
                <c:pt idx="304">
                  <c:v>0.2966</c:v>
                </c:pt>
                <c:pt idx="305">
                  <c:v>0.2976</c:v>
                </c:pt>
                <c:pt idx="306">
                  <c:v>0.2986</c:v>
                </c:pt>
                <c:pt idx="307">
                  <c:v>0.2996</c:v>
                </c:pt>
                <c:pt idx="308">
                  <c:v>0.3006</c:v>
                </c:pt>
                <c:pt idx="309">
                  <c:v>0.3016</c:v>
                </c:pt>
                <c:pt idx="310">
                  <c:v>0.3026</c:v>
                </c:pt>
                <c:pt idx="311">
                  <c:v>0.3036</c:v>
                </c:pt>
                <c:pt idx="312">
                  <c:v>0.3046</c:v>
                </c:pt>
                <c:pt idx="313">
                  <c:v>0.3056</c:v>
                </c:pt>
                <c:pt idx="314">
                  <c:v>0.3066</c:v>
                </c:pt>
                <c:pt idx="315">
                  <c:v>0.3076</c:v>
                </c:pt>
                <c:pt idx="316">
                  <c:v>0.3086</c:v>
                </c:pt>
                <c:pt idx="317">
                  <c:v>0.3096</c:v>
                </c:pt>
                <c:pt idx="318">
                  <c:v>0.3106</c:v>
                </c:pt>
                <c:pt idx="319">
                  <c:v>0.3116</c:v>
                </c:pt>
                <c:pt idx="320">
                  <c:v>0.3126</c:v>
                </c:pt>
                <c:pt idx="321">
                  <c:v>0.3136</c:v>
                </c:pt>
                <c:pt idx="322">
                  <c:v>0.3146</c:v>
                </c:pt>
                <c:pt idx="323">
                  <c:v>0.3156</c:v>
                </c:pt>
                <c:pt idx="324">
                  <c:v>0.3166</c:v>
                </c:pt>
                <c:pt idx="325">
                  <c:v>0.3176</c:v>
                </c:pt>
                <c:pt idx="326">
                  <c:v>0.3186</c:v>
                </c:pt>
                <c:pt idx="327">
                  <c:v>0.3196</c:v>
                </c:pt>
                <c:pt idx="328">
                  <c:v>0.3206</c:v>
                </c:pt>
                <c:pt idx="329">
                  <c:v>0.3216</c:v>
                </c:pt>
                <c:pt idx="330">
                  <c:v>0.3226</c:v>
                </c:pt>
                <c:pt idx="331">
                  <c:v>0.3236</c:v>
                </c:pt>
                <c:pt idx="332">
                  <c:v>0.3246</c:v>
                </c:pt>
                <c:pt idx="333">
                  <c:v>0.3256</c:v>
                </c:pt>
                <c:pt idx="334">
                  <c:v>0.3266</c:v>
                </c:pt>
                <c:pt idx="335">
                  <c:v>0.3276</c:v>
                </c:pt>
                <c:pt idx="336">
                  <c:v>0.3286</c:v>
                </c:pt>
                <c:pt idx="337">
                  <c:v>0.3296</c:v>
                </c:pt>
                <c:pt idx="338">
                  <c:v>0.3306</c:v>
                </c:pt>
                <c:pt idx="339">
                  <c:v>0.3316</c:v>
                </c:pt>
                <c:pt idx="340">
                  <c:v>0.3326</c:v>
                </c:pt>
                <c:pt idx="341">
                  <c:v>0.3336</c:v>
                </c:pt>
                <c:pt idx="342">
                  <c:v>0.3346</c:v>
                </c:pt>
                <c:pt idx="343">
                  <c:v>0.3356</c:v>
                </c:pt>
                <c:pt idx="344">
                  <c:v>0.3366</c:v>
                </c:pt>
                <c:pt idx="345">
                  <c:v>0.3376</c:v>
                </c:pt>
                <c:pt idx="346">
                  <c:v>0.3386</c:v>
                </c:pt>
                <c:pt idx="347">
                  <c:v>0.3396</c:v>
                </c:pt>
                <c:pt idx="348">
                  <c:v>0.3406</c:v>
                </c:pt>
                <c:pt idx="349">
                  <c:v>0.3416</c:v>
                </c:pt>
                <c:pt idx="350">
                  <c:v>0.3426</c:v>
                </c:pt>
                <c:pt idx="351">
                  <c:v>0.3436</c:v>
                </c:pt>
                <c:pt idx="352">
                  <c:v>0.3446</c:v>
                </c:pt>
                <c:pt idx="353">
                  <c:v>0.3456</c:v>
                </c:pt>
                <c:pt idx="354">
                  <c:v>0.3466</c:v>
                </c:pt>
                <c:pt idx="355">
                  <c:v>0.3476</c:v>
                </c:pt>
                <c:pt idx="356">
                  <c:v>0.3486</c:v>
                </c:pt>
                <c:pt idx="357">
                  <c:v>0.3496</c:v>
                </c:pt>
                <c:pt idx="358">
                  <c:v>0.3506</c:v>
                </c:pt>
                <c:pt idx="359">
                  <c:v>0.3516</c:v>
                </c:pt>
                <c:pt idx="360">
                  <c:v>0.3526</c:v>
                </c:pt>
                <c:pt idx="361">
                  <c:v>0.3536</c:v>
                </c:pt>
                <c:pt idx="362">
                  <c:v>0.3546</c:v>
                </c:pt>
                <c:pt idx="363">
                  <c:v>0.3556</c:v>
                </c:pt>
                <c:pt idx="364">
                  <c:v>0.3566</c:v>
                </c:pt>
                <c:pt idx="365">
                  <c:v>0.3576</c:v>
                </c:pt>
                <c:pt idx="366">
                  <c:v>0.3586</c:v>
                </c:pt>
                <c:pt idx="367">
                  <c:v>0.3596</c:v>
                </c:pt>
                <c:pt idx="368">
                  <c:v>0.3606</c:v>
                </c:pt>
                <c:pt idx="369">
                  <c:v>0.3616</c:v>
                </c:pt>
                <c:pt idx="370">
                  <c:v>0.3626</c:v>
                </c:pt>
                <c:pt idx="371">
                  <c:v>0.3636</c:v>
                </c:pt>
                <c:pt idx="372">
                  <c:v>0.3646</c:v>
                </c:pt>
                <c:pt idx="373">
                  <c:v>0.3656</c:v>
                </c:pt>
                <c:pt idx="374">
                  <c:v>0.3666</c:v>
                </c:pt>
                <c:pt idx="375">
                  <c:v>0.3676</c:v>
                </c:pt>
                <c:pt idx="376">
                  <c:v>0.3686</c:v>
                </c:pt>
                <c:pt idx="377">
                  <c:v>0.3696</c:v>
                </c:pt>
                <c:pt idx="378">
                  <c:v>0.3706</c:v>
                </c:pt>
                <c:pt idx="379">
                  <c:v>0.3716</c:v>
                </c:pt>
                <c:pt idx="380">
                  <c:v>0.3726</c:v>
                </c:pt>
                <c:pt idx="381">
                  <c:v>0.3736</c:v>
                </c:pt>
                <c:pt idx="382">
                  <c:v>0.3746</c:v>
                </c:pt>
                <c:pt idx="383">
                  <c:v>0.3756</c:v>
                </c:pt>
                <c:pt idx="384">
                  <c:v>0.3766</c:v>
                </c:pt>
                <c:pt idx="385">
                  <c:v>0.3776</c:v>
                </c:pt>
                <c:pt idx="386">
                  <c:v>0.3786</c:v>
                </c:pt>
                <c:pt idx="387">
                  <c:v>0.3796</c:v>
                </c:pt>
                <c:pt idx="388">
                  <c:v>0.3806</c:v>
                </c:pt>
                <c:pt idx="389">
                  <c:v>0.3816</c:v>
                </c:pt>
                <c:pt idx="390">
                  <c:v>0.3826</c:v>
                </c:pt>
                <c:pt idx="391">
                  <c:v>0.3836</c:v>
                </c:pt>
                <c:pt idx="392">
                  <c:v>0.3846</c:v>
                </c:pt>
                <c:pt idx="393">
                  <c:v>0.3856</c:v>
                </c:pt>
                <c:pt idx="394">
                  <c:v>0.3866</c:v>
                </c:pt>
                <c:pt idx="395">
                  <c:v>0.3876</c:v>
                </c:pt>
                <c:pt idx="396">
                  <c:v>0.3886</c:v>
                </c:pt>
                <c:pt idx="397">
                  <c:v>0.3896</c:v>
                </c:pt>
                <c:pt idx="398">
                  <c:v>0.3906</c:v>
                </c:pt>
                <c:pt idx="399">
                  <c:v>0.3916</c:v>
                </c:pt>
                <c:pt idx="400">
                  <c:v>0.3926</c:v>
                </c:pt>
                <c:pt idx="401">
                  <c:v>0.3936</c:v>
                </c:pt>
                <c:pt idx="402">
                  <c:v>0.3946</c:v>
                </c:pt>
                <c:pt idx="403">
                  <c:v>0.3956</c:v>
                </c:pt>
                <c:pt idx="404">
                  <c:v>0.3966</c:v>
                </c:pt>
                <c:pt idx="405">
                  <c:v>0.3976</c:v>
                </c:pt>
                <c:pt idx="406">
                  <c:v>0.3986</c:v>
                </c:pt>
                <c:pt idx="407">
                  <c:v>0.3996</c:v>
                </c:pt>
                <c:pt idx="408">
                  <c:v>0.4006</c:v>
                </c:pt>
                <c:pt idx="409">
                  <c:v>0.4016</c:v>
                </c:pt>
                <c:pt idx="410">
                  <c:v>0.4026</c:v>
                </c:pt>
                <c:pt idx="411">
                  <c:v>0.4036</c:v>
                </c:pt>
                <c:pt idx="412">
                  <c:v>0.4046</c:v>
                </c:pt>
                <c:pt idx="413">
                  <c:v>0.4056</c:v>
                </c:pt>
                <c:pt idx="414">
                  <c:v>0.4066</c:v>
                </c:pt>
                <c:pt idx="415">
                  <c:v>0.4076</c:v>
                </c:pt>
                <c:pt idx="416">
                  <c:v>0.4086</c:v>
                </c:pt>
                <c:pt idx="417">
                  <c:v>0.4096</c:v>
                </c:pt>
                <c:pt idx="418">
                  <c:v>0.4106</c:v>
                </c:pt>
                <c:pt idx="419">
                  <c:v>0.4116</c:v>
                </c:pt>
                <c:pt idx="420">
                  <c:v>0.4126</c:v>
                </c:pt>
                <c:pt idx="421">
                  <c:v>0.4136</c:v>
                </c:pt>
                <c:pt idx="422">
                  <c:v>0.4146</c:v>
                </c:pt>
                <c:pt idx="423">
                  <c:v>0.4156</c:v>
                </c:pt>
                <c:pt idx="424">
                  <c:v>0.4166</c:v>
                </c:pt>
                <c:pt idx="425">
                  <c:v>0.4176</c:v>
                </c:pt>
                <c:pt idx="426">
                  <c:v>0.4186</c:v>
                </c:pt>
                <c:pt idx="427">
                  <c:v>0.4196</c:v>
                </c:pt>
                <c:pt idx="428">
                  <c:v>0.4206</c:v>
                </c:pt>
                <c:pt idx="429">
                  <c:v>0.4216</c:v>
                </c:pt>
                <c:pt idx="430">
                  <c:v>0.4226</c:v>
                </c:pt>
                <c:pt idx="431">
                  <c:v>0.4236</c:v>
                </c:pt>
                <c:pt idx="432">
                  <c:v>0.4246</c:v>
                </c:pt>
                <c:pt idx="433">
                  <c:v>0.4256</c:v>
                </c:pt>
                <c:pt idx="434">
                  <c:v>0.4266</c:v>
                </c:pt>
                <c:pt idx="435">
                  <c:v>0.4276</c:v>
                </c:pt>
                <c:pt idx="436">
                  <c:v>0.4286</c:v>
                </c:pt>
                <c:pt idx="437">
                  <c:v>0.4296</c:v>
                </c:pt>
                <c:pt idx="438">
                  <c:v>0.4306</c:v>
                </c:pt>
                <c:pt idx="439">
                  <c:v>0.4316</c:v>
                </c:pt>
                <c:pt idx="440">
                  <c:v>0.4326</c:v>
                </c:pt>
                <c:pt idx="441">
                  <c:v>0.4336</c:v>
                </c:pt>
                <c:pt idx="442">
                  <c:v>0.4346</c:v>
                </c:pt>
                <c:pt idx="443">
                  <c:v>0.4356</c:v>
                </c:pt>
                <c:pt idx="444">
                  <c:v>0.4366</c:v>
                </c:pt>
                <c:pt idx="445">
                  <c:v>0.4376</c:v>
                </c:pt>
                <c:pt idx="446">
                  <c:v>0.4386</c:v>
                </c:pt>
                <c:pt idx="447">
                  <c:v>0.4396</c:v>
                </c:pt>
                <c:pt idx="448">
                  <c:v>0.4406</c:v>
                </c:pt>
                <c:pt idx="449">
                  <c:v>0.4416</c:v>
                </c:pt>
                <c:pt idx="450">
                  <c:v>0.4426</c:v>
                </c:pt>
                <c:pt idx="451">
                  <c:v>0.4436</c:v>
                </c:pt>
                <c:pt idx="452">
                  <c:v>0.4446</c:v>
                </c:pt>
                <c:pt idx="453">
                  <c:v>0.4456</c:v>
                </c:pt>
                <c:pt idx="454">
                  <c:v>0.4466</c:v>
                </c:pt>
                <c:pt idx="455">
                  <c:v>0.4476</c:v>
                </c:pt>
                <c:pt idx="456">
                  <c:v>0.4486</c:v>
                </c:pt>
                <c:pt idx="457">
                  <c:v>0.4496</c:v>
                </c:pt>
                <c:pt idx="458">
                  <c:v>0.4506</c:v>
                </c:pt>
                <c:pt idx="459">
                  <c:v>0.4516</c:v>
                </c:pt>
                <c:pt idx="460">
                  <c:v>0.4526</c:v>
                </c:pt>
                <c:pt idx="461">
                  <c:v>0.4536</c:v>
                </c:pt>
                <c:pt idx="462">
                  <c:v>0.4546</c:v>
                </c:pt>
                <c:pt idx="463">
                  <c:v>0.4556</c:v>
                </c:pt>
                <c:pt idx="464">
                  <c:v>0.4566</c:v>
                </c:pt>
                <c:pt idx="465">
                  <c:v>0.4576</c:v>
                </c:pt>
                <c:pt idx="466">
                  <c:v>0.4586</c:v>
                </c:pt>
                <c:pt idx="467">
                  <c:v>0.4596</c:v>
                </c:pt>
                <c:pt idx="468">
                  <c:v>0.4606</c:v>
                </c:pt>
                <c:pt idx="469">
                  <c:v>0.4616</c:v>
                </c:pt>
                <c:pt idx="470">
                  <c:v>0.4626</c:v>
                </c:pt>
                <c:pt idx="471">
                  <c:v>0.4636</c:v>
                </c:pt>
                <c:pt idx="472">
                  <c:v>0.4646</c:v>
                </c:pt>
                <c:pt idx="473">
                  <c:v>0.4656</c:v>
                </c:pt>
                <c:pt idx="474">
                  <c:v>0.4666</c:v>
                </c:pt>
                <c:pt idx="475">
                  <c:v>0.4676</c:v>
                </c:pt>
                <c:pt idx="476">
                  <c:v>0.4686</c:v>
                </c:pt>
                <c:pt idx="477">
                  <c:v>0.4696</c:v>
                </c:pt>
                <c:pt idx="478">
                  <c:v>0.4706</c:v>
                </c:pt>
                <c:pt idx="479">
                  <c:v>0.4716</c:v>
                </c:pt>
                <c:pt idx="480">
                  <c:v>0.4726</c:v>
                </c:pt>
                <c:pt idx="481">
                  <c:v>0.4736</c:v>
                </c:pt>
                <c:pt idx="482">
                  <c:v>0.4746</c:v>
                </c:pt>
                <c:pt idx="483">
                  <c:v>0.4756</c:v>
                </c:pt>
                <c:pt idx="484">
                  <c:v>0.4766</c:v>
                </c:pt>
                <c:pt idx="485">
                  <c:v>0.4776</c:v>
                </c:pt>
                <c:pt idx="486">
                  <c:v>0.4786</c:v>
                </c:pt>
                <c:pt idx="487">
                  <c:v>0.4796</c:v>
                </c:pt>
                <c:pt idx="488">
                  <c:v>0.4806</c:v>
                </c:pt>
                <c:pt idx="489">
                  <c:v>0.4816</c:v>
                </c:pt>
                <c:pt idx="490">
                  <c:v>0.4826</c:v>
                </c:pt>
                <c:pt idx="491">
                  <c:v>0.4836</c:v>
                </c:pt>
                <c:pt idx="492">
                  <c:v>0.4846</c:v>
                </c:pt>
                <c:pt idx="493">
                  <c:v>0.4856</c:v>
                </c:pt>
                <c:pt idx="494">
                  <c:v>0.4866</c:v>
                </c:pt>
                <c:pt idx="495">
                  <c:v>0.4876</c:v>
                </c:pt>
                <c:pt idx="496">
                  <c:v>0.4886</c:v>
                </c:pt>
                <c:pt idx="497">
                  <c:v>0.4896</c:v>
                </c:pt>
                <c:pt idx="498">
                  <c:v>0.4906</c:v>
                </c:pt>
                <c:pt idx="499">
                  <c:v>0.4916</c:v>
                </c:pt>
                <c:pt idx="500">
                  <c:v>0.4926</c:v>
                </c:pt>
                <c:pt idx="501">
                  <c:v>0.4936</c:v>
                </c:pt>
                <c:pt idx="502">
                  <c:v>0.4946</c:v>
                </c:pt>
                <c:pt idx="503">
                  <c:v>0.4956</c:v>
                </c:pt>
                <c:pt idx="504">
                  <c:v>0.4966</c:v>
                </c:pt>
                <c:pt idx="505">
                  <c:v>0.4976</c:v>
                </c:pt>
                <c:pt idx="506">
                  <c:v>0.4986</c:v>
                </c:pt>
                <c:pt idx="507">
                  <c:v>0.4996</c:v>
                </c:pt>
                <c:pt idx="508">
                  <c:v>0.5006</c:v>
                </c:pt>
                <c:pt idx="509">
                  <c:v>0.5016</c:v>
                </c:pt>
                <c:pt idx="510">
                  <c:v>0.5026</c:v>
                </c:pt>
                <c:pt idx="511">
                  <c:v>0.5036</c:v>
                </c:pt>
                <c:pt idx="512">
                  <c:v>0.5046</c:v>
                </c:pt>
                <c:pt idx="513">
                  <c:v>0.5056</c:v>
                </c:pt>
                <c:pt idx="514">
                  <c:v>0.5066</c:v>
                </c:pt>
                <c:pt idx="515">
                  <c:v>0.5076</c:v>
                </c:pt>
                <c:pt idx="516">
                  <c:v>0.5086</c:v>
                </c:pt>
                <c:pt idx="517">
                  <c:v>0.5096</c:v>
                </c:pt>
                <c:pt idx="518">
                  <c:v>0.5106</c:v>
                </c:pt>
                <c:pt idx="519">
                  <c:v>0.5116</c:v>
                </c:pt>
                <c:pt idx="520">
                  <c:v>0.5126</c:v>
                </c:pt>
                <c:pt idx="521">
                  <c:v>0.5136</c:v>
                </c:pt>
                <c:pt idx="522">
                  <c:v>0.5146</c:v>
                </c:pt>
                <c:pt idx="523">
                  <c:v>0.5156</c:v>
                </c:pt>
                <c:pt idx="524">
                  <c:v>0.5166</c:v>
                </c:pt>
                <c:pt idx="525">
                  <c:v>0.5176</c:v>
                </c:pt>
                <c:pt idx="526">
                  <c:v>0.5186</c:v>
                </c:pt>
                <c:pt idx="527">
                  <c:v>0.5196</c:v>
                </c:pt>
                <c:pt idx="528">
                  <c:v>0.5206</c:v>
                </c:pt>
                <c:pt idx="529">
                  <c:v>0.5216</c:v>
                </c:pt>
                <c:pt idx="530">
                  <c:v>0.5226</c:v>
                </c:pt>
                <c:pt idx="531">
                  <c:v>0.5236</c:v>
                </c:pt>
                <c:pt idx="532">
                  <c:v>0.5246</c:v>
                </c:pt>
                <c:pt idx="533">
                  <c:v>0.5256</c:v>
                </c:pt>
                <c:pt idx="534">
                  <c:v>0.5266</c:v>
                </c:pt>
                <c:pt idx="535">
                  <c:v>0.5276</c:v>
                </c:pt>
                <c:pt idx="536">
                  <c:v>0.5286</c:v>
                </c:pt>
                <c:pt idx="537">
                  <c:v>0.5296</c:v>
                </c:pt>
                <c:pt idx="538">
                  <c:v>0.5306</c:v>
                </c:pt>
                <c:pt idx="539">
                  <c:v>0.5316</c:v>
                </c:pt>
                <c:pt idx="540">
                  <c:v>0.5326</c:v>
                </c:pt>
                <c:pt idx="541">
                  <c:v>0.5336</c:v>
                </c:pt>
                <c:pt idx="542">
                  <c:v>0.5346</c:v>
                </c:pt>
                <c:pt idx="543">
                  <c:v>0.5356</c:v>
                </c:pt>
                <c:pt idx="544">
                  <c:v>0.5366</c:v>
                </c:pt>
                <c:pt idx="545">
                  <c:v>0.5376</c:v>
                </c:pt>
                <c:pt idx="546">
                  <c:v>0.5386</c:v>
                </c:pt>
                <c:pt idx="547">
                  <c:v>0.5396</c:v>
                </c:pt>
                <c:pt idx="548">
                  <c:v>0.5406</c:v>
                </c:pt>
                <c:pt idx="549">
                  <c:v>0.5416</c:v>
                </c:pt>
                <c:pt idx="550">
                  <c:v>0.5426</c:v>
                </c:pt>
                <c:pt idx="551">
                  <c:v>0.5436</c:v>
                </c:pt>
                <c:pt idx="552">
                  <c:v>0.5446</c:v>
                </c:pt>
                <c:pt idx="553">
                  <c:v>0.5456</c:v>
                </c:pt>
                <c:pt idx="554">
                  <c:v>0.5466</c:v>
                </c:pt>
                <c:pt idx="555">
                  <c:v>0.5476</c:v>
                </c:pt>
                <c:pt idx="556">
                  <c:v>0.5486</c:v>
                </c:pt>
                <c:pt idx="557">
                  <c:v>0.5496</c:v>
                </c:pt>
                <c:pt idx="558">
                  <c:v>0.5506</c:v>
                </c:pt>
                <c:pt idx="559">
                  <c:v>0.5516</c:v>
                </c:pt>
                <c:pt idx="560">
                  <c:v>0.5526</c:v>
                </c:pt>
                <c:pt idx="561">
                  <c:v>0.5536</c:v>
                </c:pt>
                <c:pt idx="562">
                  <c:v>0.5546</c:v>
                </c:pt>
                <c:pt idx="563">
                  <c:v>0.5556</c:v>
                </c:pt>
                <c:pt idx="564">
                  <c:v>0.5566</c:v>
                </c:pt>
                <c:pt idx="565">
                  <c:v>0.5576</c:v>
                </c:pt>
                <c:pt idx="566">
                  <c:v>0.5586</c:v>
                </c:pt>
                <c:pt idx="567">
                  <c:v>0.5596</c:v>
                </c:pt>
                <c:pt idx="568">
                  <c:v>0.5606</c:v>
                </c:pt>
                <c:pt idx="569">
                  <c:v>0.5616</c:v>
                </c:pt>
                <c:pt idx="570">
                  <c:v>0.5626</c:v>
                </c:pt>
                <c:pt idx="571">
                  <c:v>0.5636</c:v>
                </c:pt>
                <c:pt idx="572">
                  <c:v>0.5646</c:v>
                </c:pt>
                <c:pt idx="573">
                  <c:v>0.5656</c:v>
                </c:pt>
                <c:pt idx="574">
                  <c:v>0.5666</c:v>
                </c:pt>
                <c:pt idx="575">
                  <c:v>0.5676</c:v>
                </c:pt>
                <c:pt idx="576">
                  <c:v>0.5686</c:v>
                </c:pt>
                <c:pt idx="577">
                  <c:v>0.5696</c:v>
                </c:pt>
                <c:pt idx="578">
                  <c:v>0.5706</c:v>
                </c:pt>
                <c:pt idx="579">
                  <c:v>0.5716</c:v>
                </c:pt>
                <c:pt idx="580">
                  <c:v>0.5726</c:v>
                </c:pt>
                <c:pt idx="581">
                  <c:v>0.5736</c:v>
                </c:pt>
                <c:pt idx="582">
                  <c:v>0.5746</c:v>
                </c:pt>
                <c:pt idx="583">
                  <c:v>0.5756</c:v>
                </c:pt>
                <c:pt idx="584">
                  <c:v>0.5766</c:v>
                </c:pt>
                <c:pt idx="585">
                  <c:v>0.5776</c:v>
                </c:pt>
                <c:pt idx="586">
                  <c:v>0.5786</c:v>
                </c:pt>
                <c:pt idx="587">
                  <c:v>0.5796</c:v>
                </c:pt>
                <c:pt idx="588">
                  <c:v>0.5806</c:v>
                </c:pt>
                <c:pt idx="589">
                  <c:v>0.5816</c:v>
                </c:pt>
                <c:pt idx="590">
                  <c:v>0.5826</c:v>
                </c:pt>
                <c:pt idx="591">
                  <c:v>0.5836</c:v>
                </c:pt>
                <c:pt idx="592">
                  <c:v>0.5846</c:v>
                </c:pt>
                <c:pt idx="593">
                  <c:v>0.5856</c:v>
                </c:pt>
                <c:pt idx="594">
                  <c:v>0.5866</c:v>
                </c:pt>
                <c:pt idx="595">
                  <c:v>0.5876</c:v>
                </c:pt>
                <c:pt idx="596">
                  <c:v>0.5886</c:v>
                </c:pt>
                <c:pt idx="597">
                  <c:v>0.5896</c:v>
                </c:pt>
                <c:pt idx="598">
                  <c:v>0.5906</c:v>
                </c:pt>
                <c:pt idx="599">
                  <c:v>0.5916</c:v>
                </c:pt>
                <c:pt idx="600">
                  <c:v>0.5926</c:v>
                </c:pt>
                <c:pt idx="601">
                  <c:v>0.5936</c:v>
                </c:pt>
                <c:pt idx="602">
                  <c:v>0.5946</c:v>
                </c:pt>
                <c:pt idx="603">
                  <c:v>0.5956</c:v>
                </c:pt>
                <c:pt idx="604">
                  <c:v>0.5966</c:v>
                </c:pt>
                <c:pt idx="605">
                  <c:v>0.5976</c:v>
                </c:pt>
                <c:pt idx="606">
                  <c:v>0.5986</c:v>
                </c:pt>
                <c:pt idx="607">
                  <c:v>0.5996</c:v>
                </c:pt>
                <c:pt idx="608">
                  <c:v>0.6006</c:v>
                </c:pt>
                <c:pt idx="609">
                  <c:v>0.6016</c:v>
                </c:pt>
                <c:pt idx="610">
                  <c:v>0.6026</c:v>
                </c:pt>
                <c:pt idx="611">
                  <c:v>0.6036</c:v>
                </c:pt>
                <c:pt idx="612">
                  <c:v>0.6046</c:v>
                </c:pt>
                <c:pt idx="613">
                  <c:v>0.6056</c:v>
                </c:pt>
                <c:pt idx="614">
                  <c:v>0.6066</c:v>
                </c:pt>
                <c:pt idx="615">
                  <c:v>0.6076</c:v>
                </c:pt>
                <c:pt idx="616">
                  <c:v>0.6086</c:v>
                </c:pt>
                <c:pt idx="617">
                  <c:v>0.6096</c:v>
                </c:pt>
                <c:pt idx="618">
                  <c:v>0.6106</c:v>
                </c:pt>
                <c:pt idx="619">
                  <c:v>0.6116</c:v>
                </c:pt>
                <c:pt idx="620">
                  <c:v>0.6126</c:v>
                </c:pt>
                <c:pt idx="621">
                  <c:v>0.6136</c:v>
                </c:pt>
                <c:pt idx="622">
                  <c:v>0.6146</c:v>
                </c:pt>
                <c:pt idx="623">
                  <c:v>0.6156</c:v>
                </c:pt>
                <c:pt idx="624">
                  <c:v>0.6166</c:v>
                </c:pt>
                <c:pt idx="625">
                  <c:v>0.6176</c:v>
                </c:pt>
                <c:pt idx="626">
                  <c:v>0.6186</c:v>
                </c:pt>
                <c:pt idx="627">
                  <c:v>0.6196</c:v>
                </c:pt>
                <c:pt idx="628">
                  <c:v>0.6206</c:v>
                </c:pt>
                <c:pt idx="629">
                  <c:v>0.6216</c:v>
                </c:pt>
                <c:pt idx="630">
                  <c:v>0.6226</c:v>
                </c:pt>
                <c:pt idx="631">
                  <c:v>0.6236</c:v>
                </c:pt>
                <c:pt idx="632">
                  <c:v>0.6246</c:v>
                </c:pt>
                <c:pt idx="633">
                  <c:v>0.6256</c:v>
                </c:pt>
                <c:pt idx="634">
                  <c:v>0.6266</c:v>
                </c:pt>
                <c:pt idx="635">
                  <c:v>0.6276</c:v>
                </c:pt>
                <c:pt idx="636">
                  <c:v>0.6286</c:v>
                </c:pt>
                <c:pt idx="637">
                  <c:v>0.6296</c:v>
                </c:pt>
                <c:pt idx="638">
                  <c:v>0.6306</c:v>
                </c:pt>
                <c:pt idx="639">
                  <c:v>0.6316</c:v>
                </c:pt>
                <c:pt idx="640">
                  <c:v>0.6326</c:v>
                </c:pt>
                <c:pt idx="641">
                  <c:v>0.6336</c:v>
                </c:pt>
                <c:pt idx="642">
                  <c:v>0.6346</c:v>
                </c:pt>
                <c:pt idx="643">
                  <c:v>0.6356</c:v>
                </c:pt>
                <c:pt idx="644">
                  <c:v>0.6366</c:v>
                </c:pt>
                <c:pt idx="645">
                  <c:v>0.6376</c:v>
                </c:pt>
                <c:pt idx="646">
                  <c:v>0.6386</c:v>
                </c:pt>
                <c:pt idx="647">
                  <c:v>0.6396</c:v>
                </c:pt>
                <c:pt idx="648">
                  <c:v>0.6406</c:v>
                </c:pt>
                <c:pt idx="649">
                  <c:v>0.6416</c:v>
                </c:pt>
                <c:pt idx="650">
                  <c:v>0.6426</c:v>
                </c:pt>
                <c:pt idx="651">
                  <c:v>0.6436</c:v>
                </c:pt>
                <c:pt idx="652">
                  <c:v>0.6446</c:v>
                </c:pt>
                <c:pt idx="653">
                  <c:v>0.6456</c:v>
                </c:pt>
                <c:pt idx="654">
                  <c:v>0.6466</c:v>
                </c:pt>
                <c:pt idx="655">
                  <c:v>0.6476</c:v>
                </c:pt>
                <c:pt idx="656">
                  <c:v>0.6486</c:v>
                </c:pt>
                <c:pt idx="657">
                  <c:v>0.6496</c:v>
                </c:pt>
                <c:pt idx="658">
                  <c:v>0.6506</c:v>
                </c:pt>
                <c:pt idx="659">
                  <c:v>0.6516</c:v>
                </c:pt>
                <c:pt idx="660">
                  <c:v>0.6526</c:v>
                </c:pt>
                <c:pt idx="661">
                  <c:v>0.6536</c:v>
                </c:pt>
                <c:pt idx="662">
                  <c:v>0.6546</c:v>
                </c:pt>
                <c:pt idx="663">
                  <c:v>0.6556</c:v>
                </c:pt>
                <c:pt idx="664">
                  <c:v>0.6566</c:v>
                </c:pt>
                <c:pt idx="665">
                  <c:v>0.6576</c:v>
                </c:pt>
                <c:pt idx="666">
                  <c:v>0.6586</c:v>
                </c:pt>
                <c:pt idx="667">
                  <c:v>0.6596</c:v>
                </c:pt>
                <c:pt idx="668">
                  <c:v>0.6606</c:v>
                </c:pt>
                <c:pt idx="669">
                  <c:v>0.6616</c:v>
                </c:pt>
                <c:pt idx="670">
                  <c:v>0.6626</c:v>
                </c:pt>
                <c:pt idx="671">
                  <c:v>0.6636</c:v>
                </c:pt>
                <c:pt idx="672">
                  <c:v>0.6646</c:v>
                </c:pt>
                <c:pt idx="673">
                  <c:v>0.6656</c:v>
                </c:pt>
                <c:pt idx="674">
                  <c:v>0.6666</c:v>
                </c:pt>
                <c:pt idx="675">
                  <c:v>0.6676</c:v>
                </c:pt>
                <c:pt idx="676">
                  <c:v>0.6686</c:v>
                </c:pt>
                <c:pt idx="677">
                  <c:v>0.6696</c:v>
                </c:pt>
                <c:pt idx="678">
                  <c:v>0.6706</c:v>
                </c:pt>
                <c:pt idx="679">
                  <c:v>0.6716</c:v>
                </c:pt>
                <c:pt idx="680">
                  <c:v>0.6726</c:v>
                </c:pt>
                <c:pt idx="681">
                  <c:v>0.6736</c:v>
                </c:pt>
                <c:pt idx="682">
                  <c:v>0.6746</c:v>
                </c:pt>
                <c:pt idx="683">
                  <c:v>0.6756</c:v>
                </c:pt>
                <c:pt idx="684">
                  <c:v>0.6766</c:v>
                </c:pt>
                <c:pt idx="685">
                  <c:v>0.6776</c:v>
                </c:pt>
                <c:pt idx="686">
                  <c:v>0.6786</c:v>
                </c:pt>
                <c:pt idx="687">
                  <c:v>0.6796</c:v>
                </c:pt>
                <c:pt idx="688">
                  <c:v>0.6806</c:v>
                </c:pt>
                <c:pt idx="689">
                  <c:v>0.6816</c:v>
                </c:pt>
                <c:pt idx="690">
                  <c:v>0.6826</c:v>
                </c:pt>
                <c:pt idx="691">
                  <c:v>0.6836</c:v>
                </c:pt>
                <c:pt idx="692">
                  <c:v>0.6846</c:v>
                </c:pt>
                <c:pt idx="693">
                  <c:v>0.6856</c:v>
                </c:pt>
                <c:pt idx="694">
                  <c:v>0.6866</c:v>
                </c:pt>
                <c:pt idx="695">
                  <c:v>0.6876</c:v>
                </c:pt>
                <c:pt idx="696">
                  <c:v>0.6886</c:v>
                </c:pt>
                <c:pt idx="697">
                  <c:v>0.6896</c:v>
                </c:pt>
                <c:pt idx="698">
                  <c:v>0.6906</c:v>
                </c:pt>
                <c:pt idx="699">
                  <c:v>0.6916</c:v>
                </c:pt>
                <c:pt idx="700">
                  <c:v>0.6926</c:v>
                </c:pt>
                <c:pt idx="701">
                  <c:v>0.6936</c:v>
                </c:pt>
                <c:pt idx="702">
                  <c:v>0.6946</c:v>
                </c:pt>
                <c:pt idx="703">
                  <c:v>0.6956</c:v>
                </c:pt>
                <c:pt idx="704">
                  <c:v>0.6966</c:v>
                </c:pt>
                <c:pt idx="705">
                  <c:v>0.6976</c:v>
                </c:pt>
                <c:pt idx="706">
                  <c:v>0.6986</c:v>
                </c:pt>
                <c:pt idx="707">
                  <c:v>0.6996</c:v>
                </c:pt>
                <c:pt idx="708">
                  <c:v>0.7006</c:v>
                </c:pt>
                <c:pt idx="709">
                  <c:v>0.7016</c:v>
                </c:pt>
                <c:pt idx="710">
                  <c:v>0.7026</c:v>
                </c:pt>
                <c:pt idx="711">
                  <c:v>0.7036</c:v>
                </c:pt>
                <c:pt idx="712">
                  <c:v>0.7046</c:v>
                </c:pt>
                <c:pt idx="713">
                  <c:v>0.7056</c:v>
                </c:pt>
                <c:pt idx="714">
                  <c:v>0.7066</c:v>
                </c:pt>
                <c:pt idx="715">
                  <c:v>0.7076</c:v>
                </c:pt>
                <c:pt idx="716">
                  <c:v>0.7086</c:v>
                </c:pt>
                <c:pt idx="717">
                  <c:v>0.7096</c:v>
                </c:pt>
                <c:pt idx="718">
                  <c:v>0.7106</c:v>
                </c:pt>
                <c:pt idx="719">
                  <c:v>0.7116</c:v>
                </c:pt>
                <c:pt idx="720">
                  <c:v>0.7126</c:v>
                </c:pt>
                <c:pt idx="721">
                  <c:v>0.7136</c:v>
                </c:pt>
                <c:pt idx="722">
                  <c:v>0.7146</c:v>
                </c:pt>
                <c:pt idx="723">
                  <c:v>0.7156</c:v>
                </c:pt>
                <c:pt idx="724">
                  <c:v>0.7166</c:v>
                </c:pt>
                <c:pt idx="725">
                  <c:v>0.7176</c:v>
                </c:pt>
                <c:pt idx="726">
                  <c:v>0.7186</c:v>
                </c:pt>
                <c:pt idx="727">
                  <c:v>0.7196</c:v>
                </c:pt>
                <c:pt idx="728">
                  <c:v>0.7206</c:v>
                </c:pt>
                <c:pt idx="729">
                  <c:v>0.7216</c:v>
                </c:pt>
                <c:pt idx="730">
                  <c:v>0.7226</c:v>
                </c:pt>
                <c:pt idx="731">
                  <c:v>0.7236</c:v>
                </c:pt>
                <c:pt idx="732">
                  <c:v>0.7246</c:v>
                </c:pt>
                <c:pt idx="733">
                  <c:v>0.7256</c:v>
                </c:pt>
                <c:pt idx="734">
                  <c:v>0.7266</c:v>
                </c:pt>
                <c:pt idx="735">
                  <c:v>0.7276</c:v>
                </c:pt>
                <c:pt idx="736">
                  <c:v>0.7286</c:v>
                </c:pt>
                <c:pt idx="737">
                  <c:v>0.7296</c:v>
                </c:pt>
                <c:pt idx="738">
                  <c:v>0.7306</c:v>
                </c:pt>
                <c:pt idx="739">
                  <c:v>0.7316</c:v>
                </c:pt>
                <c:pt idx="740">
                  <c:v>0.7326</c:v>
                </c:pt>
                <c:pt idx="741">
                  <c:v>0.7336</c:v>
                </c:pt>
                <c:pt idx="742">
                  <c:v>0.7346</c:v>
                </c:pt>
                <c:pt idx="743">
                  <c:v>0.7356</c:v>
                </c:pt>
                <c:pt idx="744">
                  <c:v>0.7366</c:v>
                </c:pt>
                <c:pt idx="745">
                  <c:v>0.7376</c:v>
                </c:pt>
                <c:pt idx="746">
                  <c:v>0.7386</c:v>
                </c:pt>
                <c:pt idx="747">
                  <c:v>0.7396</c:v>
                </c:pt>
                <c:pt idx="748">
                  <c:v>0.7406</c:v>
                </c:pt>
                <c:pt idx="749">
                  <c:v>0.7416</c:v>
                </c:pt>
                <c:pt idx="750">
                  <c:v>0.7426</c:v>
                </c:pt>
                <c:pt idx="751">
                  <c:v>0.7436</c:v>
                </c:pt>
                <c:pt idx="752">
                  <c:v>0.7446</c:v>
                </c:pt>
                <c:pt idx="753">
                  <c:v>0.7456</c:v>
                </c:pt>
                <c:pt idx="754">
                  <c:v>0.7466</c:v>
                </c:pt>
                <c:pt idx="755">
                  <c:v>0.7476</c:v>
                </c:pt>
                <c:pt idx="756">
                  <c:v>0.7486</c:v>
                </c:pt>
                <c:pt idx="757">
                  <c:v>0.7496</c:v>
                </c:pt>
                <c:pt idx="758">
                  <c:v>0.7506</c:v>
                </c:pt>
                <c:pt idx="759">
                  <c:v>0.7516</c:v>
                </c:pt>
                <c:pt idx="760">
                  <c:v>0.7526</c:v>
                </c:pt>
                <c:pt idx="761">
                  <c:v>0.7536</c:v>
                </c:pt>
                <c:pt idx="762">
                  <c:v>0.7546</c:v>
                </c:pt>
                <c:pt idx="763">
                  <c:v>0.7556</c:v>
                </c:pt>
                <c:pt idx="764">
                  <c:v>0.7566</c:v>
                </c:pt>
                <c:pt idx="765">
                  <c:v>0.7576</c:v>
                </c:pt>
                <c:pt idx="766">
                  <c:v>0.7586</c:v>
                </c:pt>
                <c:pt idx="767">
                  <c:v>0.7596</c:v>
                </c:pt>
                <c:pt idx="768">
                  <c:v>0.7606</c:v>
                </c:pt>
                <c:pt idx="769">
                  <c:v>0.7616</c:v>
                </c:pt>
                <c:pt idx="770">
                  <c:v>0.7626</c:v>
                </c:pt>
                <c:pt idx="771">
                  <c:v>0.7636</c:v>
                </c:pt>
                <c:pt idx="772">
                  <c:v>0.7646</c:v>
                </c:pt>
                <c:pt idx="773">
                  <c:v>0.7656</c:v>
                </c:pt>
                <c:pt idx="774">
                  <c:v>0.7666</c:v>
                </c:pt>
                <c:pt idx="775">
                  <c:v>0.7676</c:v>
                </c:pt>
                <c:pt idx="776">
                  <c:v>0.7686</c:v>
                </c:pt>
                <c:pt idx="777">
                  <c:v>0.7696</c:v>
                </c:pt>
                <c:pt idx="778">
                  <c:v>0.7706</c:v>
                </c:pt>
                <c:pt idx="779">
                  <c:v>0.7716</c:v>
                </c:pt>
                <c:pt idx="780">
                  <c:v>0.7726</c:v>
                </c:pt>
                <c:pt idx="781">
                  <c:v>0.7736</c:v>
                </c:pt>
                <c:pt idx="782">
                  <c:v>0.7746</c:v>
                </c:pt>
                <c:pt idx="783">
                  <c:v>0.7756</c:v>
                </c:pt>
                <c:pt idx="784">
                  <c:v>0.7766</c:v>
                </c:pt>
                <c:pt idx="785">
                  <c:v>0.7776</c:v>
                </c:pt>
                <c:pt idx="786">
                  <c:v>0.7786</c:v>
                </c:pt>
                <c:pt idx="787">
                  <c:v>0.7796</c:v>
                </c:pt>
                <c:pt idx="788">
                  <c:v>0.7806</c:v>
                </c:pt>
                <c:pt idx="789">
                  <c:v>0.7816</c:v>
                </c:pt>
                <c:pt idx="790">
                  <c:v>0.7826</c:v>
                </c:pt>
                <c:pt idx="791">
                  <c:v>0.7836</c:v>
                </c:pt>
                <c:pt idx="792">
                  <c:v>0.7846</c:v>
                </c:pt>
                <c:pt idx="793">
                  <c:v>0.7856</c:v>
                </c:pt>
                <c:pt idx="794">
                  <c:v>0.7866</c:v>
                </c:pt>
                <c:pt idx="795">
                  <c:v>0.7876</c:v>
                </c:pt>
                <c:pt idx="796">
                  <c:v>0.7886</c:v>
                </c:pt>
                <c:pt idx="797">
                  <c:v>0.7896</c:v>
                </c:pt>
                <c:pt idx="798">
                  <c:v>0.7906</c:v>
                </c:pt>
                <c:pt idx="799">
                  <c:v>0.7916</c:v>
                </c:pt>
                <c:pt idx="800">
                  <c:v>0.7926</c:v>
                </c:pt>
                <c:pt idx="801">
                  <c:v>0.7936</c:v>
                </c:pt>
                <c:pt idx="802">
                  <c:v>0.7946</c:v>
                </c:pt>
                <c:pt idx="803">
                  <c:v>0.7956</c:v>
                </c:pt>
                <c:pt idx="804">
                  <c:v>0.7966</c:v>
                </c:pt>
                <c:pt idx="805">
                  <c:v>0.7976</c:v>
                </c:pt>
                <c:pt idx="806">
                  <c:v>0.7986</c:v>
                </c:pt>
                <c:pt idx="807">
                  <c:v>0.7996</c:v>
                </c:pt>
                <c:pt idx="808">
                  <c:v>0.8006</c:v>
                </c:pt>
                <c:pt idx="809">
                  <c:v>0.8016</c:v>
                </c:pt>
                <c:pt idx="810">
                  <c:v>0.8026</c:v>
                </c:pt>
                <c:pt idx="811">
                  <c:v>0.8036</c:v>
                </c:pt>
                <c:pt idx="812">
                  <c:v>0.8046</c:v>
                </c:pt>
                <c:pt idx="813">
                  <c:v>0.8056</c:v>
                </c:pt>
                <c:pt idx="814">
                  <c:v>0.8066</c:v>
                </c:pt>
                <c:pt idx="815">
                  <c:v>0.8076</c:v>
                </c:pt>
                <c:pt idx="816">
                  <c:v>0.8086</c:v>
                </c:pt>
                <c:pt idx="817">
                  <c:v>0.8096</c:v>
                </c:pt>
                <c:pt idx="818">
                  <c:v>0.8106</c:v>
                </c:pt>
                <c:pt idx="819">
                  <c:v>0.8116</c:v>
                </c:pt>
                <c:pt idx="820">
                  <c:v>0.8126</c:v>
                </c:pt>
                <c:pt idx="821">
                  <c:v>0.8136</c:v>
                </c:pt>
                <c:pt idx="822">
                  <c:v>0.8146</c:v>
                </c:pt>
                <c:pt idx="823">
                  <c:v>0.8156</c:v>
                </c:pt>
                <c:pt idx="824">
                  <c:v>0.8166</c:v>
                </c:pt>
                <c:pt idx="825">
                  <c:v>0.8176</c:v>
                </c:pt>
                <c:pt idx="826">
                  <c:v>0.8186</c:v>
                </c:pt>
                <c:pt idx="827">
                  <c:v>0.8196</c:v>
                </c:pt>
                <c:pt idx="828">
                  <c:v>0.8206</c:v>
                </c:pt>
                <c:pt idx="829">
                  <c:v>0.8216</c:v>
                </c:pt>
                <c:pt idx="830">
                  <c:v>0.8226</c:v>
                </c:pt>
                <c:pt idx="831">
                  <c:v>0.8236</c:v>
                </c:pt>
                <c:pt idx="832">
                  <c:v>0.8246</c:v>
                </c:pt>
                <c:pt idx="833">
                  <c:v>0.8256</c:v>
                </c:pt>
                <c:pt idx="834">
                  <c:v>0.8266</c:v>
                </c:pt>
                <c:pt idx="835">
                  <c:v>0.8276</c:v>
                </c:pt>
                <c:pt idx="836">
                  <c:v>0.8286</c:v>
                </c:pt>
                <c:pt idx="837">
                  <c:v>0.8296</c:v>
                </c:pt>
                <c:pt idx="838">
                  <c:v>0.8306</c:v>
                </c:pt>
                <c:pt idx="839">
                  <c:v>0.8316</c:v>
                </c:pt>
                <c:pt idx="840">
                  <c:v>0.8326</c:v>
                </c:pt>
                <c:pt idx="841">
                  <c:v>0.8336</c:v>
                </c:pt>
                <c:pt idx="842">
                  <c:v>0.8346</c:v>
                </c:pt>
                <c:pt idx="843">
                  <c:v>0.8356</c:v>
                </c:pt>
                <c:pt idx="844">
                  <c:v>0.8366</c:v>
                </c:pt>
                <c:pt idx="845">
                  <c:v>0.8376</c:v>
                </c:pt>
                <c:pt idx="846">
                  <c:v>0.8386</c:v>
                </c:pt>
                <c:pt idx="847">
                  <c:v>0.8396</c:v>
                </c:pt>
                <c:pt idx="848">
                  <c:v>0.8406</c:v>
                </c:pt>
                <c:pt idx="849">
                  <c:v>0.8416</c:v>
                </c:pt>
                <c:pt idx="850">
                  <c:v>0.8426</c:v>
                </c:pt>
                <c:pt idx="851">
                  <c:v>0.8436</c:v>
                </c:pt>
                <c:pt idx="852">
                  <c:v>0.8446</c:v>
                </c:pt>
                <c:pt idx="853">
                  <c:v>0.8456</c:v>
                </c:pt>
                <c:pt idx="854">
                  <c:v>0.8466</c:v>
                </c:pt>
                <c:pt idx="855">
                  <c:v>0.8476</c:v>
                </c:pt>
                <c:pt idx="856">
                  <c:v>0.8486</c:v>
                </c:pt>
                <c:pt idx="857">
                  <c:v>0.8496</c:v>
                </c:pt>
                <c:pt idx="858">
                  <c:v>0.8506</c:v>
                </c:pt>
                <c:pt idx="859">
                  <c:v>0.8516</c:v>
                </c:pt>
                <c:pt idx="860">
                  <c:v>0.8526</c:v>
                </c:pt>
                <c:pt idx="861">
                  <c:v>0.8536</c:v>
                </c:pt>
                <c:pt idx="862">
                  <c:v>0.8546</c:v>
                </c:pt>
                <c:pt idx="863">
                  <c:v>0.8556</c:v>
                </c:pt>
                <c:pt idx="864">
                  <c:v>0.8566</c:v>
                </c:pt>
                <c:pt idx="865">
                  <c:v>0.8576</c:v>
                </c:pt>
                <c:pt idx="866">
                  <c:v>0.8586</c:v>
                </c:pt>
                <c:pt idx="867">
                  <c:v>0.8596</c:v>
                </c:pt>
                <c:pt idx="868">
                  <c:v>0.8606</c:v>
                </c:pt>
                <c:pt idx="869">
                  <c:v>0.8616</c:v>
                </c:pt>
                <c:pt idx="870">
                  <c:v>0.8626</c:v>
                </c:pt>
                <c:pt idx="871">
                  <c:v>0.8636</c:v>
                </c:pt>
                <c:pt idx="872">
                  <c:v>0.8646</c:v>
                </c:pt>
                <c:pt idx="873">
                  <c:v>0.8656</c:v>
                </c:pt>
                <c:pt idx="874">
                  <c:v>0.8666</c:v>
                </c:pt>
                <c:pt idx="875">
                  <c:v>0.8676</c:v>
                </c:pt>
                <c:pt idx="876">
                  <c:v>0.8686</c:v>
                </c:pt>
                <c:pt idx="877">
                  <c:v>0.8696</c:v>
                </c:pt>
                <c:pt idx="878">
                  <c:v>0.8706</c:v>
                </c:pt>
                <c:pt idx="879">
                  <c:v>0.8716</c:v>
                </c:pt>
                <c:pt idx="880">
                  <c:v>0.8726</c:v>
                </c:pt>
                <c:pt idx="881">
                  <c:v>0.8736</c:v>
                </c:pt>
                <c:pt idx="882">
                  <c:v>0.8746</c:v>
                </c:pt>
                <c:pt idx="883">
                  <c:v>0.8756</c:v>
                </c:pt>
                <c:pt idx="884">
                  <c:v>0.8766</c:v>
                </c:pt>
                <c:pt idx="885">
                  <c:v>0.8776</c:v>
                </c:pt>
                <c:pt idx="886">
                  <c:v>0.8786</c:v>
                </c:pt>
                <c:pt idx="887">
                  <c:v>0.8796</c:v>
                </c:pt>
                <c:pt idx="888">
                  <c:v>0.8806</c:v>
                </c:pt>
                <c:pt idx="889">
                  <c:v>0.8816</c:v>
                </c:pt>
                <c:pt idx="890">
                  <c:v>0.8826</c:v>
                </c:pt>
                <c:pt idx="891">
                  <c:v>0.8836</c:v>
                </c:pt>
                <c:pt idx="892">
                  <c:v>0.8846</c:v>
                </c:pt>
                <c:pt idx="893">
                  <c:v>0.8856</c:v>
                </c:pt>
                <c:pt idx="894">
                  <c:v>0.8866</c:v>
                </c:pt>
                <c:pt idx="895">
                  <c:v>0.8876</c:v>
                </c:pt>
                <c:pt idx="896">
                  <c:v>0.8886</c:v>
                </c:pt>
                <c:pt idx="897">
                  <c:v>0.8896</c:v>
                </c:pt>
                <c:pt idx="898">
                  <c:v>0.8906</c:v>
                </c:pt>
                <c:pt idx="899">
                  <c:v>0.8916</c:v>
                </c:pt>
                <c:pt idx="900">
                  <c:v>0.8926</c:v>
                </c:pt>
                <c:pt idx="901">
                  <c:v>0.8936</c:v>
                </c:pt>
                <c:pt idx="902">
                  <c:v>0.8946</c:v>
                </c:pt>
                <c:pt idx="903">
                  <c:v>0.8956</c:v>
                </c:pt>
                <c:pt idx="904">
                  <c:v>0.8966</c:v>
                </c:pt>
                <c:pt idx="905">
                  <c:v>0.8976</c:v>
                </c:pt>
                <c:pt idx="906">
                  <c:v>0.8986</c:v>
                </c:pt>
                <c:pt idx="907">
                  <c:v>0.8996</c:v>
                </c:pt>
                <c:pt idx="908">
                  <c:v>0.9006</c:v>
                </c:pt>
                <c:pt idx="909">
                  <c:v>0.9016</c:v>
                </c:pt>
                <c:pt idx="910">
                  <c:v>0.9026</c:v>
                </c:pt>
                <c:pt idx="911">
                  <c:v>0.9036</c:v>
                </c:pt>
                <c:pt idx="912">
                  <c:v>0.9046</c:v>
                </c:pt>
                <c:pt idx="913">
                  <c:v>0.9056</c:v>
                </c:pt>
                <c:pt idx="914">
                  <c:v>0.9066</c:v>
                </c:pt>
                <c:pt idx="915">
                  <c:v>0.9076</c:v>
                </c:pt>
                <c:pt idx="916">
                  <c:v>0.9086</c:v>
                </c:pt>
                <c:pt idx="917">
                  <c:v>0.9096</c:v>
                </c:pt>
                <c:pt idx="918">
                  <c:v>0.9106</c:v>
                </c:pt>
                <c:pt idx="919">
                  <c:v>0.9116</c:v>
                </c:pt>
                <c:pt idx="920">
                  <c:v>0.9126</c:v>
                </c:pt>
                <c:pt idx="921">
                  <c:v>0.9136</c:v>
                </c:pt>
                <c:pt idx="922">
                  <c:v>0.9146</c:v>
                </c:pt>
                <c:pt idx="923">
                  <c:v>0.9156</c:v>
                </c:pt>
                <c:pt idx="924">
                  <c:v>0.9166</c:v>
                </c:pt>
                <c:pt idx="925">
                  <c:v>0.9176</c:v>
                </c:pt>
                <c:pt idx="926">
                  <c:v>0.9186</c:v>
                </c:pt>
                <c:pt idx="927">
                  <c:v>0.9196</c:v>
                </c:pt>
                <c:pt idx="928">
                  <c:v>0.9206</c:v>
                </c:pt>
                <c:pt idx="929">
                  <c:v>0.9216</c:v>
                </c:pt>
                <c:pt idx="930">
                  <c:v>0.9226</c:v>
                </c:pt>
                <c:pt idx="931">
                  <c:v>0.9236</c:v>
                </c:pt>
                <c:pt idx="932">
                  <c:v>0.9246</c:v>
                </c:pt>
                <c:pt idx="933">
                  <c:v>0.9256</c:v>
                </c:pt>
                <c:pt idx="934">
                  <c:v>0.9266</c:v>
                </c:pt>
                <c:pt idx="935">
                  <c:v>0.9276</c:v>
                </c:pt>
                <c:pt idx="936">
                  <c:v>0.9286</c:v>
                </c:pt>
                <c:pt idx="937">
                  <c:v>0.9296</c:v>
                </c:pt>
                <c:pt idx="938">
                  <c:v>0.9306</c:v>
                </c:pt>
                <c:pt idx="939">
                  <c:v>0.9316</c:v>
                </c:pt>
                <c:pt idx="940">
                  <c:v>0.9326</c:v>
                </c:pt>
                <c:pt idx="941">
                  <c:v>0.9336</c:v>
                </c:pt>
                <c:pt idx="942">
                  <c:v>0.9346</c:v>
                </c:pt>
                <c:pt idx="943">
                  <c:v>0.9356</c:v>
                </c:pt>
                <c:pt idx="944">
                  <c:v>0.9366</c:v>
                </c:pt>
                <c:pt idx="945">
                  <c:v>0.9376</c:v>
                </c:pt>
                <c:pt idx="946">
                  <c:v>0.9386</c:v>
                </c:pt>
                <c:pt idx="947">
                  <c:v>0.9396</c:v>
                </c:pt>
                <c:pt idx="948">
                  <c:v>0.9406</c:v>
                </c:pt>
                <c:pt idx="949">
                  <c:v>0.9416</c:v>
                </c:pt>
                <c:pt idx="950">
                  <c:v>0.9426</c:v>
                </c:pt>
                <c:pt idx="951">
                  <c:v>0.9436</c:v>
                </c:pt>
                <c:pt idx="952">
                  <c:v>0.9446</c:v>
                </c:pt>
                <c:pt idx="953">
                  <c:v>0.9456</c:v>
                </c:pt>
                <c:pt idx="954">
                  <c:v>0.9466</c:v>
                </c:pt>
                <c:pt idx="955">
                  <c:v>0.9476</c:v>
                </c:pt>
                <c:pt idx="956">
                  <c:v>0.9486</c:v>
                </c:pt>
                <c:pt idx="957">
                  <c:v>0.9496</c:v>
                </c:pt>
                <c:pt idx="958">
                  <c:v>0.9506</c:v>
                </c:pt>
                <c:pt idx="959">
                  <c:v>0.9516</c:v>
                </c:pt>
                <c:pt idx="960">
                  <c:v>0.9526</c:v>
                </c:pt>
                <c:pt idx="961">
                  <c:v>0.9536</c:v>
                </c:pt>
                <c:pt idx="962">
                  <c:v>0.9546</c:v>
                </c:pt>
                <c:pt idx="963">
                  <c:v>0.9556</c:v>
                </c:pt>
                <c:pt idx="964">
                  <c:v>0.9566</c:v>
                </c:pt>
                <c:pt idx="965">
                  <c:v>0.9576</c:v>
                </c:pt>
                <c:pt idx="966">
                  <c:v>0.9586</c:v>
                </c:pt>
                <c:pt idx="967">
                  <c:v>0.9596</c:v>
                </c:pt>
                <c:pt idx="968">
                  <c:v>0.9606</c:v>
                </c:pt>
                <c:pt idx="969">
                  <c:v>0.9616</c:v>
                </c:pt>
                <c:pt idx="970">
                  <c:v>0.9626</c:v>
                </c:pt>
                <c:pt idx="971">
                  <c:v>0.9636</c:v>
                </c:pt>
                <c:pt idx="972">
                  <c:v>0.9646</c:v>
                </c:pt>
                <c:pt idx="973">
                  <c:v>0.9656</c:v>
                </c:pt>
                <c:pt idx="974">
                  <c:v>0.9666</c:v>
                </c:pt>
                <c:pt idx="975">
                  <c:v>0.9676</c:v>
                </c:pt>
                <c:pt idx="976">
                  <c:v>0.9686</c:v>
                </c:pt>
                <c:pt idx="977">
                  <c:v>0.9696</c:v>
                </c:pt>
                <c:pt idx="978">
                  <c:v>0.9706</c:v>
                </c:pt>
                <c:pt idx="979">
                  <c:v>0.9716</c:v>
                </c:pt>
                <c:pt idx="980">
                  <c:v>0.9726</c:v>
                </c:pt>
                <c:pt idx="981">
                  <c:v>0.9736</c:v>
                </c:pt>
                <c:pt idx="982">
                  <c:v>0.9746</c:v>
                </c:pt>
                <c:pt idx="983">
                  <c:v>0.9756</c:v>
                </c:pt>
                <c:pt idx="984">
                  <c:v>0.9766</c:v>
                </c:pt>
                <c:pt idx="985">
                  <c:v>0.9776</c:v>
                </c:pt>
                <c:pt idx="986">
                  <c:v>0.9786</c:v>
                </c:pt>
                <c:pt idx="987">
                  <c:v>0.9796</c:v>
                </c:pt>
                <c:pt idx="988">
                  <c:v>0.9806</c:v>
                </c:pt>
                <c:pt idx="989">
                  <c:v>0.9816</c:v>
                </c:pt>
                <c:pt idx="990">
                  <c:v>0.9826</c:v>
                </c:pt>
                <c:pt idx="991">
                  <c:v>0.9836</c:v>
                </c:pt>
                <c:pt idx="992">
                  <c:v>0.9846</c:v>
                </c:pt>
                <c:pt idx="993">
                  <c:v>0.9856</c:v>
                </c:pt>
                <c:pt idx="994">
                  <c:v>0.9866</c:v>
                </c:pt>
                <c:pt idx="995">
                  <c:v>0.9876</c:v>
                </c:pt>
                <c:pt idx="996">
                  <c:v>0.9886</c:v>
                </c:pt>
                <c:pt idx="997">
                  <c:v>0.9896</c:v>
                </c:pt>
                <c:pt idx="998">
                  <c:v>0.9906</c:v>
                </c:pt>
                <c:pt idx="999">
                  <c:v>0.9916</c:v>
                </c:pt>
                <c:pt idx="1000">
                  <c:v>0.9926</c:v>
                </c:pt>
                <c:pt idx="1001">
                  <c:v>0.9936</c:v>
                </c:pt>
                <c:pt idx="1002">
                  <c:v>0.9946</c:v>
                </c:pt>
                <c:pt idx="1003">
                  <c:v>0.9956</c:v>
                </c:pt>
                <c:pt idx="1004">
                  <c:v>0.9966</c:v>
                </c:pt>
                <c:pt idx="1005">
                  <c:v>0.9976</c:v>
                </c:pt>
                <c:pt idx="1006">
                  <c:v>0.9986</c:v>
                </c:pt>
                <c:pt idx="1007">
                  <c:v>0.9996</c:v>
                </c:pt>
                <c:pt idx="1008">
                  <c:v>1.0006</c:v>
                </c:pt>
                <c:pt idx="1009">
                  <c:v>1.0016</c:v>
                </c:pt>
                <c:pt idx="1010">
                  <c:v>1.0026</c:v>
                </c:pt>
                <c:pt idx="1011">
                  <c:v>1.0036</c:v>
                </c:pt>
                <c:pt idx="1012">
                  <c:v>1.0046</c:v>
                </c:pt>
                <c:pt idx="1013">
                  <c:v>1.0056</c:v>
                </c:pt>
                <c:pt idx="1014">
                  <c:v>1.0066</c:v>
                </c:pt>
                <c:pt idx="1015">
                  <c:v>1.0076</c:v>
                </c:pt>
                <c:pt idx="1016">
                  <c:v>1.0086</c:v>
                </c:pt>
                <c:pt idx="1017">
                  <c:v>1.0096</c:v>
                </c:pt>
                <c:pt idx="1018">
                  <c:v>1.0106</c:v>
                </c:pt>
                <c:pt idx="1019">
                  <c:v>1.0116</c:v>
                </c:pt>
                <c:pt idx="1020">
                  <c:v>1.0126</c:v>
                </c:pt>
                <c:pt idx="1021">
                  <c:v>1.0136</c:v>
                </c:pt>
                <c:pt idx="1022">
                  <c:v>1.0146</c:v>
                </c:pt>
                <c:pt idx="1023">
                  <c:v>1.0156</c:v>
                </c:pt>
                <c:pt idx="1024">
                  <c:v>1.0166</c:v>
                </c:pt>
                <c:pt idx="1025">
                  <c:v>1.0176</c:v>
                </c:pt>
                <c:pt idx="1026">
                  <c:v>1.0186</c:v>
                </c:pt>
                <c:pt idx="1027">
                  <c:v>1.0196</c:v>
                </c:pt>
                <c:pt idx="1028">
                  <c:v>1.0206</c:v>
                </c:pt>
                <c:pt idx="1029">
                  <c:v>1.0216</c:v>
                </c:pt>
                <c:pt idx="1030">
                  <c:v>1.0226</c:v>
                </c:pt>
                <c:pt idx="1031">
                  <c:v>1.0236</c:v>
                </c:pt>
                <c:pt idx="1032">
                  <c:v>1.0246</c:v>
                </c:pt>
                <c:pt idx="1033">
                  <c:v>1.0256</c:v>
                </c:pt>
                <c:pt idx="1034">
                  <c:v>1.0266</c:v>
                </c:pt>
                <c:pt idx="1035">
                  <c:v>1.0276</c:v>
                </c:pt>
                <c:pt idx="1036">
                  <c:v>1.0286</c:v>
                </c:pt>
                <c:pt idx="1037">
                  <c:v>1.0296</c:v>
                </c:pt>
                <c:pt idx="1038">
                  <c:v>1.0306</c:v>
                </c:pt>
                <c:pt idx="1039">
                  <c:v>1.0316</c:v>
                </c:pt>
                <c:pt idx="1040">
                  <c:v>1.0326</c:v>
                </c:pt>
                <c:pt idx="1041">
                  <c:v>1.0336</c:v>
                </c:pt>
                <c:pt idx="1042">
                  <c:v>1.0346</c:v>
                </c:pt>
                <c:pt idx="1043">
                  <c:v>1.0356</c:v>
                </c:pt>
                <c:pt idx="1044">
                  <c:v>1.0366</c:v>
                </c:pt>
                <c:pt idx="1045">
                  <c:v>1.0376</c:v>
                </c:pt>
                <c:pt idx="1046">
                  <c:v>1.0386</c:v>
                </c:pt>
                <c:pt idx="1047">
                  <c:v>1.0396</c:v>
                </c:pt>
                <c:pt idx="1048">
                  <c:v>1.0406</c:v>
                </c:pt>
                <c:pt idx="1049">
                  <c:v>1.0416</c:v>
                </c:pt>
                <c:pt idx="1050">
                  <c:v>1.0426</c:v>
                </c:pt>
                <c:pt idx="1051">
                  <c:v>1.0436</c:v>
                </c:pt>
                <c:pt idx="1052">
                  <c:v>1.0446</c:v>
                </c:pt>
                <c:pt idx="1053">
                  <c:v>1.0456</c:v>
                </c:pt>
                <c:pt idx="1054">
                  <c:v>1.0466</c:v>
                </c:pt>
                <c:pt idx="1055">
                  <c:v>1.0476</c:v>
                </c:pt>
                <c:pt idx="1056">
                  <c:v>1.0486</c:v>
                </c:pt>
                <c:pt idx="1057">
                  <c:v>1.0496</c:v>
                </c:pt>
                <c:pt idx="1058">
                  <c:v>1.0506</c:v>
                </c:pt>
                <c:pt idx="1059">
                  <c:v>1.0516</c:v>
                </c:pt>
                <c:pt idx="1060">
                  <c:v>1.0526</c:v>
                </c:pt>
                <c:pt idx="1061">
                  <c:v>1.0536</c:v>
                </c:pt>
                <c:pt idx="1062">
                  <c:v>1.0546</c:v>
                </c:pt>
                <c:pt idx="1063">
                  <c:v>1.0556</c:v>
                </c:pt>
                <c:pt idx="1064">
                  <c:v>1.0566</c:v>
                </c:pt>
                <c:pt idx="1065">
                  <c:v>1.0576</c:v>
                </c:pt>
                <c:pt idx="1066">
                  <c:v>1.0586</c:v>
                </c:pt>
                <c:pt idx="1067">
                  <c:v>1.0596</c:v>
                </c:pt>
                <c:pt idx="1068">
                  <c:v>1.0606</c:v>
                </c:pt>
                <c:pt idx="1069">
                  <c:v>1.0616</c:v>
                </c:pt>
                <c:pt idx="1070">
                  <c:v>1.0626</c:v>
                </c:pt>
                <c:pt idx="1071">
                  <c:v>1.0636</c:v>
                </c:pt>
                <c:pt idx="1072">
                  <c:v>1.0646</c:v>
                </c:pt>
                <c:pt idx="1073">
                  <c:v>1.0656</c:v>
                </c:pt>
                <c:pt idx="1074">
                  <c:v>1.0666</c:v>
                </c:pt>
                <c:pt idx="1075">
                  <c:v>1.0676</c:v>
                </c:pt>
                <c:pt idx="1076">
                  <c:v>1.0686</c:v>
                </c:pt>
                <c:pt idx="1077">
                  <c:v>1.0696</c:v>
                </c:pt>
                <c:pt idx="1078">
                  <c:v>1.0706</c:v>
                </c:pt>
                <c:pt idx="1079">
                  <c:v>1.0716</c:v>
                </c:pt>
                <c:pt idx="1080">
                  <c:v>1.0726</c:v>
                </c:pt>
                <c:pt idx="1081">
                  <c:v>1.0736</c:v>
                </c:pt>
                <c:pt idx="1082">
                  <c:v>1.0746</c:v>
                </c:pt>
                <c:pt idx="1083">
                  <c:v>1.0756</c:v>
                </c:pt>
                <c:pt idx="1084">
                  <c:v>1.0766</c:v>
                </c:pt>
                <c:pt idx="1085">
                  <c:v>1.0776</c:v>
                </c:pt>
                <c:pt idx="1086">
                  <c:v>1.0786</c:v>
                </c:pt>
                <c:pt idx="1087">
                  <c:v>1.0796</c:v>
                </c:pt>
                <c:pt idx="1088">
                  <c:v>1.0806</c:v>
                </c:pt>
                <c:pt idx="1089">
                  <c:v>1.0816</c:v>
                </c:pt>
                <c:pt idx="1090">
                  <c:v>1.0826</c:v>
                </c:pt>
                <c:pt idx="1091">
                  <c:v>1.0836</c:v>
                </c:pt>
                <c:pt idx="1092">
                  <c:v>1.0846</c:v>
                </c:pt>
                <c:pt idx="1093">
                  <c:v>1.0856</c:v>
                </c:pt>
                <c:pt idx="1094">
                  <c:v>1.0866</c:v>
                </c:pt>
                <c:pt idx="1095">
                  <c:v>1.0876</c:v>
                </c:pt>
                <c:pt idx="1096">
                  <c:v>1.0886</c:v>
                </c:pt>
                <c:pt idx="1097">
                  <c:v>1.0896</c:v>
                </c:pt>
                <c:pt idx="1098">
                  <c:v>1.0906</c:v>
                </c:pt>
                <c:pt idx="1099">
                  <c:v>1.0916</c:v>
                </c:pt>
                <c:pt idx="1100">
                  <c:v>1.0926</c:v>
                </c:pt>
                <c:pt idx="1101">
                  <c:v>1.0936</c:v>
                </c:pt>
                <c:pt idx="1102">
                  <c:v>1.0946</c:v>
                </c:pt>
                <c:pt idx="1103">
                  <c:v>1.0956</c:v>
                </c:pt>
                <c:pt idx="1104">
                  <c:v>1.0966</c:v>
                </c:pt>
                <c:pt idx="1105">
                  <c:v>1.0976</c:v>
                </c:pt>
                <c:pt idx="1106">
                  <c:v>1.0986</c:v>
                </c:pt>
                <c:pt idx="1107">
                  <c:v>1.0996</c:v>
                </c:pt>
                <c:pt idx="1108">
                  <c:v>1.1006</c:v>
                </c:pt>
                <c:pt idx="1109">
                  <c:v>1.1016</c:v>
                </c:pt>
                <c:pt idx="1110">
                  <c:v>1.1026</c:v>
                </c:pt>
                <c:pt idx="1111">
                  <c:v>1.1036</c:v>
                </c:pt>
                <c:pt idx="1112">
                  <c:v>1.1046</c:v>
                </c:pt>
                <c:pt idx="1113">
                  <c:v>1.1056</c:v>
                </c:pt>
                <c:pt idx="1114">
                  <c:v>1.1066</c:v>
                </c:pt>
                <c:pt idx="1115">
                  <c:v>1.1076</c:v>
                </c:pt>
                <c:pt idx="1116">
                  <c:v>1.1086</c:v>
                </c:pt>
                <c:pt idx="1117">
                  <c:v>1.1096</c:v>
                </c:pt>
                <c:pt idx="1118">
                  <c:v>1.1106</c:v>
                </c:pt>
                <c:pt idx="1119">
                  <c:v>1.1116</c:v>
                </c:pt>
                <c:pt idx="1120">
                  <c:v>1.1126</c:v>
                </c:pt>
                <c:pt idx="1121">
                  <c:v>1.1136</c:v>
                </c:pt>
                <c:pt idx="1122">
                  <c:v>1.1146</c:v>
                </c:pt>
                <c:pt idx="1123">
                  <c:v>1.1156</c:v>
                </c:pt>
                <c:pt idx="1124">
                  <c:v>1.1166</c:v>
                </c:pt>
                <c:pt idx="1125">
                  <c:v>1.1176</c:v>
                </c:pt>
                <c:pt idx="1126">
                  <c:v>1.1186</c:v>
                </c:pt>
                <c:pt idx="1127">
                  <c:v>1.1196</c:v>
                </c:pt>
                <c:pt idx="1128">
                  <c:v>1.1206</c:v>
                </c:pt>
                <c:pt idx="1129">
                  <c:v>1.1216</c:v>
                </c:pt>
                <c:pt idx="1130">
                  <c:v>1.1226</c:v>
                </c:pt>
                <c:pt idx="1131">
                  <c:v>1.1236</c:v>
                </c:pt>
                <c:pt idx="1132">
                  <c:v>1.1246</c:v>
                </c:pt>
                <c:pt idx="1133">
                  <c:v>1.1256</c:v>
                </c:pt>
                <c:pt idx="1134">
                  <c:v>1.1266</c:v>
                </c:pt>
                <c:pt idx="1135">
                  <c:v>1.1276</c:v>
                </c:pt>
                <c:pt idx="1136">
                  <c:v>1.1286</c:v>
                </c:pt>
                <c:pt idx="1137">
                  <c:v>1.1296</c:v>
                </c:pt>
                <c:pt idx="1138">
                  <c:v>1.1306</c:v>
                </c:pt>
                <c:pt idx="1139">
                  <c:v>1.1316</c:v>
                </c:pt>
                <c:pt idx="1140">
                  <c:v>1.1326</c:v>
                </c:pt>
                <c:pt idx="1141">
                  <c:v>1.1336</c:v>
                </c:pt>
                <c:pt idx="1142">
                  <c:v>1.1346</c:v>
                </c:pt>
                <c:pt idx="1143">
                  <c:v>1.1356</c:v>
                </c:pt>
                <c:pt idx="1144">
                  <c:v>1.1366</c:v>
                </c:pt>
                <c:pt idx="1145">
                  <c:v>1.1376</c:v>
                </c:pt>
                <c:pt idx="1146">
                  <c:v>1.1386</c:v>
                </c:pt>
                <c:pt idx="1147">
                  <c:v>1.1396</c:v>
                </c:pt>
                <c:pt idx="1148">
                  <c:v>1.1406</c:v>
                </c:pt>
                <c:pt idx="1149">
                  <c:v>1.1416</c:v>
                </c:pt>
                <c:pt idx="1150">
                  <c:v>1.1426</c:v>
                </c:pt>
                <c:pt idx="1151">
                  <c:v>1.1436</c:v>
                </c:pt>
                <c:pt idx="1152">
                  <c:v>1.1446</c:v>
                </c:pt>
                <c:pt idx="1153">
                  <c:v>1.1456</c:v>
                </c:pt>
                <c:pt idx="1154">
                  <c:v>1.1466</c:v>
                </c:pt>
                <c:pt idx="1155">
                  <c:v>1.1476</c:v>
                </c:pt>
                <c:pt idx="1156">
                  <c:v>1.1486</c:v>
                </c:pt>
                <c:pt idx="1157">
                  <c:v>1.1496</c:v>
                </c:pt>
                <c:pt idx="1158">
                  <c:v>1.1506</c:v>
                </c:pt>
                <c:pt idx="1159">
                  <c:v>1.1516</c:v>
                </c:pt>
                <c:pt idx="1160">
                  <c:v>1.1526</c:v>
                </c:pt>
                <c:pt idx="1161">
                  <c:v>1.1536</c:v>
                </c:pt>
                <c:pt idx="1162">
                  <c:v>1.1546</c:v>
                </c:pt>
                <c:pt idx="1163">
                  <c:v>1.1556</c:v>
                </c:pt>
                <c:pt idx="1164">
                  <c:v>1.1566</c:v>
                </c:pt>
                <c:pt idx="1165">
                  <c:v>1.1576</c:v>
                </c:pt>
                <c:pt idx="1166">
                  <c:v>1.1586</c:v>
                </c:pt>
                <c:pt idx="1167">
                  <c:v>1.1596</c:v>
                </c:pt>
                <c:pt idx="1168">
                  <c:v>1.1606</c:v>
                </c:pt>
                <c:pt idx="1169">
                  <c:v>1.1616</c:v>
                </c:pt>
                <c:pt idx="1170">
                  <c:v>1.1626</c:v>
                </c:pt>
                <c:pt idx="1171">
                  <c:v>1.1636</c:v>
                </c:pt>
                <c:pt idx="1172">
                  <c:v>1.1646</c:v>
                </c:pt>
                <c:pt idx="1173">
                  <c:v>1.1656</c:v>
                </c:pt>
                <c:pt idx="1174">
                  <c:v>1.1666</c:v>
                </c:pt>
                <c:pt idx="1175">
                  <c:v>1.1676</c:v>
                </c:pt>
                <c:pt idx="1176">
                  <c:v>1.1686</c:v>
                </c:pt>
                <c:pt idx="1177">
                  <c:v>1.1696</c:v>
                </c:pt>
                <c:pt idx="1178">
                  <c:v>1.1706</c:v>
                </c:pt>
                <c:pt idx="1179">
                  <c:v>1.1716</c:v>
                </c:pt>
                <c:pt idx="1180">
                  <c:v>1.1726</c:v>
                </c:pt>
                <c:pt idx="1181">
                  <c:v>1.1736</c:v>
                </c:pt>
                <c:pt idx="1182">
                  <c:v>1.1746</c:v>
                </c:pt>
                <c:pt idx="1183">
                  <c:v>1.1756</c:v>
                </c:pt>
                <c:pt idx="1184">
                  <c:v>1.1766</c:v>
                </c:pt>
                <c:pt idx="1185">
                  <c:v>1.1776</c:v>
                </c:pt>
                <c:pt idx="1186">
                  <c:v>1.1786</c:v>
                </c:pt>
                <c:pt idx="1187">
                  <c:v>1.1796</c:v>
                </c:pt>
                <c:pt idx="1188">
                  <c:v>1.1806</c:v>
                </c:pt>
                <c:pt idx="1189">
                  <c:v>1.1816</c:v>
                </c:pt>
                <c:pt idx="1190">
                  <c:v>1.1826</c:v>
                </c:pt>
                <c:pt idx="1191">
                  <c:v>1.1836</c:v>
                </c:pt>
                <c:pt idx="1192">
                  <c:v>1.1846</c:v>
                </c:pt>
                <c:pt idx="1193">
                  <c:v>1.1856</c:v>
                </c:pt>
                <c:pt idx="1194">
                  <c:v>1.1866</c:v>
                </c:pt>
                <c:pt idx="1195">
                  <c:v>1.1876</c:v>
                </c:pt>
                <c:pt idx="1196">
                  <c:v>1.1886</c:v>
                </c:pt>
                <c:pt idx="1197">
                  <c:v>1.1896</c:v>
                </c:pt>
                <c:pt idx="1198">
                  <c:v>1.1906</c:v>
                </c:pt>
                <c:pt idx="1199">
                  <c:v>1.1916</c:v>
                </c:pt>
                <c:pt idx="1200">
                  <c:v>1.1926</c:v>
                </c:pt>
                <c:pt idx="1201">
                  <c:v>1.1936</c:v>
                </c:pt>
                <c:pt idx="1202">
                  <c:v>1.1946</c:v>
                </c:pt>
                <c:pt idx="1203">
                  <c:v>1.1956</c:v>
                </c:pt>
                <c:pt idx="1204">
                  <c:v>1.1966</c:v>
                </c:pt>
                <c:pt idx="1205">
                  <c:v>1.1976</c:v>
                </c:pt>
                <c:pt idx="1206">
                  <c:v>1.1986</c:v>
                </c:pt>
                <c:pt idx="1207">
                  <c:v>1.1996</c:v>
                </c:pt>
                <c:pt idx="1208">
                  <c:v>1.2006</c:v>
                </c:pt>
                <c:pt idx="1209">
                  <c:v>1.2016</c:v>
                </c:pt>
                <c:pt idx="1210">
                  <c:v>1.2026</c:v>
                </c:pt>
                <c:pt idx="1211">
                  <c:v>1.2036</c:v>
                </c:pt>
                <c:pt idx="1212">
                  <c:v>1.2046</c:v>
                </c:pt>
                <c:pt idx="1213">
                  <c:v>1.2056</c:v>
                </c:pt>
                <c:pt idx="1214">
                  <c:v>1.2066</c:v>
                </c:pt>
                <c:pt idx="1215">
                  <c:v>1.2076</c:v>
                </c:pt>
                <c:pt idx="1216">
                  <c:v>1.2086</c:v>
                </c:pt>
                <c:pt idx="1217">
                  <c:v>1.2096</c:v>
                </c:pt>
                <c:pt idx="1218">
                  <c:v>1.2106</c:v>
                </c:pt>
                <c:pt idx="1219">
                  <c:v>1.2116</c:v>
                </c:pt>
                <c:pt idx="1220">
                  <c:v>1.2126</c:v>
                </c:pt>
                <c:pt idx="1221">
                  <c:v>1.2136</c:v>
                </c:pt>
                <c:pt idx="1222">
                  <c:v>1.2146</c:v>
                </c:pt>
                <c:pt idx="1223">
                  <c:v>1.2156</c:v>
                </c:pt>
                <c:pt idx="1224">
                  <c:v>1.2166</c:v>
                </c:pt>
                <c:pt idx="1225">
                  <c:v>1.2176</c:v>
                </c:pt>
                <c:pt idx="1226">
                  <c:v>1.2186</c:v>
                </c:pt>
                <c:pt idx="1227">
                  <c:v>1.2196</c:v>
                </c:pt>
                <c:pt idx="1228">
                  <c:v>1.2206</c:v>
                </c:pt>
                <c:pt idx="1229">
                  <c:v>1.2216</c:v>
                </c:pt>
                <c:pt idx="1230">
                  <c:v>1.2226</c:v>
                </c:pt>
                <c:pt idx="1231">
                  <c:v>1.2236</c:v>
                </c:pt>
                <c:pt idx="1232">
                  <c:v>1.2246</c:v>
                </c:pt>
                <c:pt idx="1233">
                  <c:v>1.2256</c:v>
                </c:pt>
                <c:pt idx="1234">
                  <c:v>1.2266</c:v>
                </c:pt>
                <c:pt idx="1235">
                  <c:v>1.2276</c:v>
                </c:pt>
                <c:pt idx="1236">
                  <c:v>1.2286</c:v>
                </c:pt>
                <c:pt idx="1237">
                  <c:v>1.2296</c:v>
                </c:pt>
                <c:pt idx="1238">
                  <c:v>1.2306</c:v>
                </c:pt>
                <c:pt idx="1239">
                  <c:v>1.2316</c:v>
                </c:pt>
                <c:pt idx="1240">
                  <c:v>1.2326</c:v>
                </c:pt>
                <c:pt idx="1241">
                  <c:v>1.2336</c:v>
                </c:pt>
                <c:pt idx="1242">
                  <c:v>1.2346</c:v>
                </c:pt>
                <c:pt idx="1243">
                  <c:v>1.2356</c:v>
                </c:pt>
                <c:pt idx="1244">
                  <c:v>1.2366</c:v>
                </c:pt>
                <c:pt idx="1245">
                  <c:v>1.2376</c:v>
                </c:pt>
                <c:pt idx="1246">
                  <c:v>1.2386</c:v>
                </c:pt>
                <c:pt idx="1247">
                  <c:v>1.2396</c:v>
                </c:pt>
                <c:pt idx="1248">
                  <c:v>1.2406</c:v>
                </c:pt>
                <c:pt idx="1249">
                  <c:v>1.2416</c:v>
                </c:pt>
                <c:pt idx="1250">
                  <c:v>1.2426</c:v>
                </c:pt>
                <c:pt idx="1251">
                  <c:v>1.2436</c:v>
                </c:pt>
                <c:pt idx="1252">
                  <c:v>1.2446</c:v>
                </c:pt>
                <c:pt idx="1253">
                  <c:v>1.2456</c:v>
                </c:pt>
                <c:pt idx="1254">
                  <c:v>1.2466</c:v>
                </c:pt>
                <c:pt idx="1255">
                  <c:v>1.2476</c:v>
                </c:pt>
                <c:pt idx="1256">
                  <c:v>1.2486</c:v>
                </c:pt>
                <c:pt idx="1257">
                  <c:v>1.2496</c:v>
                </c:pt>
                <c:pt idx="1258">
                  <c:v>1.2506</c:v>
                </c:pt>
                <c:pt idx="1259">
                  <c:v>1.2516</c:v>
                </c:pt>
                <c:pt idx="1260">
                  <c:v>1.2526</c:v>
                </c:pt>
                <c:pt idx="1261">
                  <c:v>1.2536</c:v>
                </c:pt>
                <c:pt idx="1262">
                  <c:v>1.2546</c:v>
                </c:pt>
                <c:pt idx="1263">
                  <c:v>1.2556</c:v>
                </c:pt>
                <c:pt idx="1264">
                  <c:v>1.2566</c:v>
                </c:pt>
                <c:pt idx="1265">
                  <c:v>1.2576</c:v>
                </c:pt>
                <c:pt idx="1266">
                  <c:v>1.2586</c:v>
                </c:pt>
                <c:pt idx="1267">
                  <c:v>1.2596</c:v>
                </c:pt>
                <c:pt idx="1268">
                  <c:v>1.2606</c:v>
                </c:pt>
                <c:pt idx="1269">
                  <c:v>1.2616</c:v>
                </c:pt>
                <c:pt idx="1270">
                  <c:v>1.2626</c:v>
                </c:pt>
                <c:pt idx="1271">
                  <c:v>1.2636</c:v>
                </c:pt>
                <c:pt idx="1272">
                  <c:v>1.2646</c:v>
                </c:pt>
                <c:pt idx="1273">
                  <c:v>1.2656</c:v>
                </c:pt>
                <c:pt idx="1274">
                  <c:v>1.2666</c:v>
                </c:pt>
                <c:pt idx="1275">
                  <c:v>1.2676</c:v>
                </c:pt>
                <c:pt idx="1276">
                  <c:v>1.2686</c:v>
                </c:pt>
                <c:pt idx="1277">
                  <c:v>1.2696</c:v>
                </c:pt>
                <c:pt idx="1278">
                  <c:v>1.2706</c:v>
                </c:pt>
                <c:pt idx="1279">
                  <c:v>1.2716</c:v>
                </c:pt>
                <c:pt idx="1280">
                  <c:v>1.2726</c:v>
                </c:pt>
                <c:pt idx="1281">
                  <c:v>1.2736</c:v>
                </c:pt>
                <c:pt idx="1282">
                  <c:v>1.2746</c:v>
                </c:pt>
                <c:pt idx="1283">
                  <c:v>1.2756</c:v>
                </c:pt>
                <c:pt idx="1284">
                  <c:v>1.2766</c:v>
                </c:pt>
                <c:pt idx="1285">
                  <c:v>1.2776</c:v>
                </c:pt>
                <c:pt idx="1286">
                  <c:v>1.2786</c:v>
                </c:pt>
                <c:pt idx="1287">
                  <c:v>1.2796</c:v>
                </c:pt>
                <c:pt idx="1288">
                  <c:v>1.2806</c:v>
                </c:pt>
                <c:pt idx="1289">
                  <c:v>1.2816</c:v>
                </c:pt>
                <c:pt idx="1290">
                  <c:v>1.2826</c:v>
                </c:pt>
                <c:pt idx="1291">
                  <c:v>1.2836</c:v>
                </c:pt>
                <c:pt idx="1292">
                  <c:v>1.2846</c:v>
                </c:pt>
                <c:pt idx="1293">
                  <c:v>1.2856</c:v>
                </c:pt>
                <c:pt idx="1294">
                  <c:v>1.2866</c:v>
                </c:pt>
                <c:pt idx="1295">
                  <c:v>1.2876</c:v>
                </c:pt>
                <c:pt idx="1296">
                  <c:v>1.2886</c:v>
                </c:pt>
                <c:pt idx="1297">
                  <c:v>1.2896</c:v>
                </c:pt>
                <c:pt idx="1298">
                  <c:v>1.2906</c:v>
                </c:pt>
                <c:pt idx="1299">
                  <c:v>1.2916</c:v>
                </c:pt>
                <c:pt idx="1300">
                  <c:v>1.2926</c:v>
                </c:pt>
                <c:pt idx="1301">
                  <c:v>1.2936</c:v>
                </c:pt>
                <c:pt idx="1302">
                  <c:v>1.2946</c:v>
                </c:pt>
                <c:pt idx="1303">
                  <c:v>1.2956</c:v>
                </c:pt>
                <c:pt idx="1304">
                  <c:v>1.2966</c:v>
                </c:pt>
                <c:pt idx="1305">
                  <c:v>1.2976</c:v>
                </c:pt>
                <c:pt idx="1306">
                  <c:v>1.2986</c:v>
                </c:pt>
                <c:pt idx="1307">
                  <c:v>1.2996</c:v>
                </c:pt>
                <c:pt idx="1308">
                  <c:v>1.3006</c:v>
                </c:pt>
                <c:pt idx="1309">
                  <c:v>1.3016</c:v>
                </c:pt>
                <c:pt idx="1310">
                  <c:v>1.3026</c:v>
                </c:pt>
                <c:pt idx="1311">
                  <c:v>1.3036</c:v>
                </c:pt>
                <c:pt idx="1312">
                  <c:v>1.3046</c:v>
                </c:pt>
                <c:pt idx="1313">
                  <c:v>1.3056</c:v>
                </c:pt>
                <c:pt idx="1314">
                  <c:v>1.3066</c:v>
                </c:pt>
                <c:pt idx="1315">
                  <c:v>1.3076</c:v>
                </c:pt>
                <c:pt idx="1316">
                  <c:v>1.3086</c:v>
                </c:pt>
                <c:pt idx="1317">
                  <c:v>1.3096</c:v>
                </c:pt>
                <c:pt idx="1318">
                  <c:v>1.3106</c:v>
                </c:pt>
                <c:pt idx="1319">
                  <c:v>1.3116</c:v>
                </c:pt>
                <c:pt idx="1320">
                  <c:v>1.3126</c:v>
                </c:pt>
                <c:pt idx="1321">
                  <c:v>1.3136</c:v>
                </c:pt>
                <c:pt idx="1322">
                  <c:v>1.3146</c:v>
                </c:pt>
                <c:pt idx="1323">
                  <c:v>1.3156</c:v>
                </c:pt>
                <c:pt idx="1324">
                  <c:v>1.3166</c:v>
                </c:pt>
                <c:pt idx="1325">
                  <c:v>1.3176</c:v>
                </c:pt>
                <c:pt idx="1326">
                  <c:v>1.3186</c:v>
                </c:pt>
                <c:pt idx="1327">
                  <c:v>1.3196</c:v>
                </c:pt>
                <c:pt idx="1328">
                  <c:v>1.3206</c:v>
                </c:pt>
                <c:pt idx="1329">
                  <c:v>1.3216</c:v>
                </c:pt>
                <c:pt idx="1330">
                  <c:v>1.3226</c:v>
                </c:pt>
                <c:pt idx="1331">
                  <c:v>1.3236</c:v>
                </c:pt>
                <c:pt idx="1332">
                  <c:v>1.3246</c:v>
                </c:pt>
                <c:pt idx="1333">
                  <c:v>1.3256</c:v>
                </c:pt>
                <c:pt idx="1334">
                  <c:v>1.3266</c:v>
                </c:pt>
                <c:pt idx="1335">
                  <c:v>1.3276</c:v>
                </c:pt>
                <c:pt idx="1336">
                  <c:v>1.3286</c:v>
                </c:pt>
                <c:pt idx="1337">
                  <c:v>1.3296</c:v>
                </c:pt>
                <c:pt idx="1338">
                  <c:v>1.3306</c:v>
                </c:pt>
                <c:pt idx="1339">
                  <c:v>1.3316</c:v>
                </c:pt>
                <c:pt idx="1340">
                  <c:v>1.3326</c:v>
                </c:pt>
                <c:pt idx="1341">
                  <c:v>1.3336</c:v>
                </c:pt>
                <c:pt idx="1342">
                  <c:v>1.3346</c:v>
                </c:pt>
                <c:pt idx="1343">
                  <c:v>1.3356</c:v>
                </c:pt>
                <c:pt idx="1344">
                  <c:v>1.3366</c:v>
                </c:pt>
                <c:pt idx="1345">
                  <c:v>1.3376</c:v>
                </c:pt>
                <c:pt idx="1346">
                  <c:v>1.3386</c:v>
                </c:pt>
                <c:pt idx="1347">
                  <c:v>1.3396</c:v>
                </c:pt>
                <c:pt idx="1348">
                  <c:v>1.3406</c:v>
                </c:pt>
                <c:pt idx="1349">
                  <c:v>1.3416</c:v>
                </c:pt>
                <c:pt idx="1350">
                  <c:v>1.3426</c:v>
                </c:pt>
                <c:pt idx="1351">
                  <c:v>1.3436</c:v>
                </c:pt>
                <c:pt idx="1352">
                  <c:v>1.3446</c:v>
                </c:pt>
                <c:pt idx="1353">
                  <c:v>1.3456</c:v>
                </c:pt>
                <c:pt idx="1354">
                  <c:v>1.3466</c:v>
                </c:pt>
                <c:pt idx="1355">
                  <c:v>1.3476</c:v>
                </c:pt>
                <c:pt idx="1356">
                  <c:v>1.3486</c:v>
                </c:pt>
                <c:pt idx="1357">
                  <c:v>1.3496</c:v>
                </c:pt>
                <c:pt idx="1358">
                  <c:v>1.3506</c:v>
                </c:pt>
                <c:pt idx="1359">
                  <c:v>1.3516</c:v>
                </c:pt>
                <c:pt idx="1360">
                  <c:v>1.3526</c:v>
                </c:pt>
                <c:pt idx="1361">
                  <c:v>1.3536</c:v>
                </c:pt>
                <c:pt idx="1362">
                  <c:v>1.3546</c:v>
                </c:pt>
                <c:pt idx="1363">
                  <c:v>1.3556</c:v>
                </c:pt>
                <c:pt idx="1364">
                  <c:v>1.3566</c:v>
                </c:pt>
                <c:pt idx="1365">
                  <c:v>1.3576</c:v>
                </c:pt>
                <c:pt idx="1366">
                  <c:v>1.3586</c:v>
                </c:pt>
                <c:pt idx="1367">
                  <c:v>1.3596</c:v>
                </c:pt>
                <c:pt idx="1368">
                  <c:v>1.3606</c:v>
                </c:pt>
                <c:pt idx="1369">
                  <c:v>1.3616</c:v>
                </c:pt>
                <c:pt idx="1370">
                  <c:v>1.3626</c:v>
                </c:pt>
                <c:pt idx="1371">
                  <c:v>1.3636</c:v>
                </c:pt>
                <c:pt idx="1372">
                  <c:v>1.3646</c:v>
                </c:pt>
                <c:pt idx="1373">
                  <c:v>1.3656</c:v>
                </c:pt>
                <c:pt idx="1374">
                  <c:v>1.3666</c:v>
                </c:pt>
                <c:pt idx="1375">
                  <c:v>1.3676</c:v>
                </c:pt>
                <c:pt idx="1376">
                  <c:v>1.3686</c:v>
                </c:pt>
                <c:pt idx="1377">
                  <c:v>1.3696</c:v>
                </c:pt>
                <c:pt idx="1378">
                  <c:v>1.3706</c:v>
                </c:pt>
                <c:pt idx="1379">
                  <c:v>1.3716</c:v>
                </c:pt>
                <c:pt idx="1380">
                  <c:v>1.3726</c:v>
                </c:pt>
                <c:pt idx="1381">
                  <c:v>1.3736</c:v>
                </c:pt>
                <c:pt idx="1382">
                  <c:v>1.3746</c:v>
                </c:pt>
                <c:pt idx="1383">
                  <c:v>1.3756</c:v>
                </c:pt>
                <c:pt idx="1384">
                  <c:v>1.3766</c:v>
                </c:pt>
                <c:pt idx="1385">
                  <c:v>1.3776</c:v>
                </c:pt>
                <c:pt idx="1386">
                  <c:v>1.3786</c:v>
                </c:pt>
                <c:pt idx="1387">
                  <c:v>1.3796</c:v>
                </c:pt>
                <c:pt idx="1388">
                  <c:v>1.3806</c:v>
                </c:pt>
                <c:pt idx="1389">
                  <c:v>1.3816</c:v>
                </c:pt>
                <c:pt idx="1390">
                  <c:v>1.3826</c:v>
                </c:pt>
                <c:pt idx="1391">
                  <c:v>1.3836</c:v>
                </c:pt>
                <c:pt idx="1392">
                  <c:v>1.3846</c:v>
                </c:pt>
                <c:pt idx="1393">
                  <c:v>1.3856</c:v>
                </c:pt>
                <c:pt idx="1394">
                  <c:v>1.3866</c:v>
                </c:pt>
                <c:pt idx="1395">
                  <c:v>1.3876</c:v>
                </c:pt>
                <c:pt idx="1396">
                  <c:v>1.3886</c:v>
                </c:pt>
                <c:pt idx="1397">
                  <c:v>1.3896</c:v>
                </c:pt>
                <c:pt idx="1398">
                  <c:v>1.3906</c:v>
                </c:pt>
                <c:pt idx="1399">
                  <c:v>1.3916</c:v>
                </c:pt>
                <c:pt idx="1400">
                  <c:v>1.3926</c:v>
                </c:pt>
                <c:pt idx="1401">
                  <c:v>1.3936</c:v>
                </c:pt>
                <c:pt idx="1402">
                  <c:v>1.3946</c:v>
                </c:pt>
                <c:pt idx="1403">
                  <c:v>1.3956</c:v>
                </c:pt>
                <c:pt idx="1404">
                  <c:v>1.3966</c:v>
                </c:pt>
                <c:pt idx="1405">
                  <c:v>1.3976</c:v>
                </c:pt>
                <c:pt idx="1406">
                  <c:v>1.3986</c:v>
                </c:pt>
                <c:pt idx="1407">
                  <c:v>1.3996</c:v>
                </c:pt>
                <c:pt idx="1408">
                  <c:v>1.4006</c:v>
                </c:pt>
                <c:pt idx="1409">
                  <c:v>1.4016</c:v>
                </c:pt>
                <c:pt idx="1410">
                  <c:v>1.4026</c:v>
                </c:pt>
                <c:pt idx="1411">
                  <c:v>1.4036</c:v>
                </c:pt>
                <c:pt idx="1412">
                  <c:v>1.4046</c:v>
                </c:pt>
                <c:pt idx="1413">
                  <c:v>1.4056</c:v>
                </c:pt>
                <c:pt idx="1414">
                  <c:v>1.4066</c:v>
                </c:pt>
                <c:pt idx="1415">
                  <c:v>1.4076</c:v>
                </c:pt>
                <c:pt idx="1416">
                  <c:v>1.4086</c:v>
                </c:pt>
                <c:pt idx="1417">
                  <c:v>1.4096</c:v>
                </c:pt>
                <c:pt idx="1418">
                  <c:v>1.4106</c:v>
                </c:pt>
                <c:pt idx="1419">
                  <c:v>1.4116</c:v>
                </c:pt>
                <c:pt idx="1420">
                  <c:v>1.4126</c:v>
                </c:pt>
                <c:pt idx="1421">
                  <c:v>1.4136</c:v>
                </c:pt>
                <c:pt idx="1422">
                  <c:v>1.4146</c:v>
                </c:pt>
                <c:pt idx="1423">
                  <c:v>1.4156</c:v>
                </c:pt>
                <c:pt idx="1424">
                  <c:v>1.4166</c:v>
                </c:pt>
                <c:pt idx="1425">
                  <c:v>1.4176</c:v>
                </c:pt>
                <c:pt idx="1426">
                  <c:v>1.4186</c:v>
                </c:pt>
                <c:pt idx="1427">
                  <c:v>1.4196</c:v>
                </c:pt>
                <c:pt idx="1428">
                  <c:v>1.4206</c:v>
                </c:pt>
                <c:pt idx="1429">
                  <c:v>1.4216</c:v>
                </c:pt>
                <c:pt idx="1430">
                  <c:v>1.4226</c:v>
                </c:pt>
                <c:pt idx="1431">
                  <c:v>1.4236</c:v>
                </c:pt>
                <c:pt idx="1432">
                  <c:v>1.4246</c:v>
                </c:pt>
                <c:pt idx="1433">
                  <c:v>1.4256</c:v>
                </c:pt>
                <c:pt idx="1434">
                  <c:v>1.4266</c:v>
                </c:pt>
                <c:pt idx="1435">
                  <c:v>1.4276</c:v>
                </c:pt>
                <c:pt idx="1436">
                  <c:v>1.4286</c:v>
                </c:pt>
                <c:pt idx="1437">
                  <c:v>1.4296</c:v>
                </c:pt>
                <c:pt idx="1438">
                  <c:v>1.4306</c:v>
                </c:pt>
                <c:pt idx="1439">
                  <c:v>1.4316</c:v>
                </c:pt>
                <c:pt idx="1440">
                  <c:v>1.4326</c:v>
                </c:pt>
                <c:pt idx="1441">
                  <c:v>1.4336</c:v>
                </c:pt>
                <c:pt idx="1442">
                  <c:v>1.4346</c:v>
                </c:pt>
                <c:pt idx="1443">
                  <c:v>1.4356</c:v>
                </c:pt>
                <c:pt idx="1444">
                  <c:v>1.4366</c:v>
                </c:pt>
                <c:pt idx="1445">
                  <c:v>1.4376</c:v>
                </c:pt>
                <c:pt idx="1446">
                  <c:v>1.4386</c:v>
                </c:pt>
                <c:pt idx="1447">
                  <c:v>1.4396</c:v>
                </c:pt>
                <c:pt idx="1448">
                  <c:v>1.4406</c:v>
                </c:pt>
                <c:pt idx="1449">
                  <c:v>1.4416</c:v>
                </c:pt>
                <c:pt idx="1450">
                  <c:v>1.4426</c:v>
                </c:pt>
                <c:pt idx="1451">
                  <c:v>1.4436</c:v>
                </c:pt>
                <c:pt idx="1452">
                  <c:v>1.4446</c:v>
                </c:pt>
                <c:pt idx="1453">
                  <c:v>1.4456</c:v>
                </c:pt>
                <c:pt idx="1454">
                  <c:v>1.4466</c:v>
                </c:pt>
                <c:pt idx="1455">
                  <c:v>1.4476</c:v>
                </c:pt>
                <c:pt idx="1456">
                  <c:v>1.4486</c:v>
                </c:pt>
                <c:pt idx="1457">
                  <c:v>1.4496</c:v>
                </c:pt>
                <c:pt idx="1458">
                  <c:v>1.4506</c:v>
                </c:pt>
                <c:pt idx="1459">
                  <c:v>1.4516</c:v>
                </c:pt>
                <c:pt idx="1460">
                  <c:v>1.4526</c:v>
                </c:pt>
                <c:pt idx="1461">
                  <c:v>1.4536</c:v>
                </c:pt>
                <c:pt idx="1462">
                  <c:v>1.4546</c:v>
                </c:pt>
                <c:pt idx="1463">
                  <c:v>1.4556</c:v>
                </c:pt>
                <c:pt idx="1464">
                  <c:v>1.4566</c:v>
                </c:pt>
                <c:pt idx="1465">
                  <c:v>1.4576</c:v>
                </c:pt>
                <c:pt idx="1466">
                  <c:v>1.4586</c:v>
                </c:pt>
                <c:pt idx="1467">
                  <c:v>1.4596</c:v>
                </c:pt>
                <c:pt idx="1468">
                  <c:v>1.4606</c:v>
                </c:pt>
                <c:pt idx="1469">
                  <c:v>1.4616</c:v>
                </c:pt>
                <c:pt idx="1470">
                  <c:v>1.4626</c:v>
                </c:pt>
                <c:pt idx="1471">
                  <c:v>1.4636</c:v>
                </c:pt>
                <c:pt idx="1472">
                  <c:v>1.4646</c:v>
                </c:pt>
                <c:pt idx="1473">
                  <c:v>1.4656</c:v>
                </c:pt>
                <c:pt idx="1474">
                  <c:v>1.4666</c:v>
                </c:pt>
                <c:pt idx="1475">
                  <c:v>1.4676</c:v>
                </c:pt>
                <c:pt idx="1476">
                  <c:v>1.4686</c:v>
                </c:pt>
                <c:pt idx="1477">
                  <c:v>1.4696</c:v>
                </c:pt>
                <c:pt idx="1478">
                  <c:v>1.4706</c:v>
                </c:pt>
                <c:pt idx="1479">
                  <c:v>1.4716</c:v>
                </c:pt>
                <c:pt idx="1480">
                  <c:v>1.4726</c:v>
                </c:pt>
                <c:pt idx="1481">
                  <c:v>1.4736</c:v>
                </c:pt>
                <c:pt idx="1482">
                  <c:v>1.4746</c:v>
                </c:pt>
                <c:pt idx="1483">
                  <c:v>1.4756</c:v>
                </c:pt>
                <c:pt idx="1484">
                  <c:v>1.4766</c:v>
                </c:pt>
                <c:pt idx="1485">
                  <c:v>1.4776</c:v>
                </c:pt>
                <c:pt idx="1486">
                  <c:v>1.4786</c:v>
                </c:pt>
                <c:pt idx="1487">
                  <c:v>1.4796</c:v>
                </c:pt>
                <c:pt idx="1488">
                  <c:v>1.4806</c:v>
                </c:pt>
                <c:pt idx="1489">
                  <c:v>1.4816</c:v>
                </c:pt>
                <c:pt idx="1490">
                  <c:v>1.4826</c:v>
                </c:pt>
                <c:pt idx="1491">
                  <c:v>1.4836</c:v>
                </c:pt>
                <c:pt idx="1492">
                  <c:v>1.4846</c:v>
                </c:pt>
                <c:pt idx="1493">
                  <c:v>1.4856</c:v>
                </c:pt>
                <c:pt idx="1494">
                  <c:v>1.4866</c:v>
                </c:pt>
                <c:pt idx="1495">
                  <c:v>1.4876</c:v>
                </c:pt>
                <c:pt idx="1496">
                  <c:v>1.4886</c:v>
                </c:pt>
                <c:pt idx="1497">
                  <c:v>1.4896</c:v>
                </c:pt>
                <c:pt idx="1498">
                  <c:v>1.4906</c:v>
                </c:pt>
                <c:pt idx="1499">
                  <c:v>1.4916</c:v>
                </c:pt>
                <c:pt idx="1500">
                  <c:v>1.4926</c:v>
                </c:pt>
                <c:pt idx="1501">
                  <c:v>1.4936</c:v>
                </c:pt>
                <c:pt idx="1502">
                  <c:v>1.4946</c:v>
                </c:pt>
                <c:pt idx="1503">
                  <c:v>1.4956</c:v>
                </c:pt>
                <c:pt idx="1504">
                  <c:v>1.4966</c:v>
                </c:pt>
                <c:pt idx="1505">
                  <c:v>1.4976</c:v>
                </c:pt>
                <c:pt idx="1506">
                  <c:v>1.4986</c:v>
                </c:pt>
                <c:pt idx="1507">
                  <c:v>1.4996</c:v>
                </c:pt>
                <c:pt idx="1508">
                  <c:v>1.5006</c:v>
                </c:pt>
                <c:pt idx="1509">
                  <c:v>1.5016</c:v>
                </c:pt>
                <c:pt idx="1510">
                  <c:v>1.5026</c:v>
                </c:pt>
                <c:pt idx="1511">
                  <c:v>1.5036</c:v>
                </c:pt>
                <c:pt idx="1512">
                  <c:v>1.5046</c:v>
                </c:pt>
                <c:pt idx="1513">
                  <c:v>1.5056</c:v>
                </c:pt>
                <c:pt idx="1514">
                  <c:v>1.5066</c:v>
                </c:pt>
                <c:pt idx="1515">
                  <c:v>1.5076</c:v>
                </c:pt>
                <c:pt idx="1516">
                  <c:v>1.5086</c:v>
                </c:pt>
                <c:pt idx="1517">
                  <c:v>1.5096</c:v>
                </c:pt>
                <c:pt idx="1518">
                  <c:v>1.5106</c:v>
                </c:pt>
                <c:pt idx="1519">
                  <c:v>1.5116</c:v>
                </c:pt>
                <c:pt idx="1520">
                  <c:v>1.5126</c:v>
                </c:pt>
                <c:pt idx="1521">
                  <c:v>1.5136</c:v>
                </c:pt>
                <c:pt idx="1522">
                  <c:v>1.5146</c:v>
                </c:pt>
                <c:pt idx="1523">
                  <c:v>1.5156</c:v>
                </c:pt>
                <c:pt idx="1524">
                  <c:v>1.5166</c:v>
                </c:pt>
                <c:pt idx="1525">
                  <c:v>1.5176</c:v>
                </c:pt>
                <c:pt idx="1526">
                  <c:v>1.5186</c:v>
                </c:pt>
                <c:pt idx="1527">
                  <c:v>1.5196</c:v>
                </c:pt>
                <c:pt idx="1528">
                  <c:v>1.5206</c:v>
                </c:pt>
                <c:pt idx="1529">
                  <c:v>1.5216</c:v>
                </c:pt>
                <c:pt idx="1530">
                  <c:v>1.5226</c:v>
                </c:pt>
                <c:pt idx="1531">
                  <c:v>1.5236</c:v>
                </c:pt>
                <c:pt idx="1532">
                  <c:v>1.5246</c:v>
                </c:pt>
                <c:pt idx="1533">
                  <c:v>1.5256</c:v>
                </c:pt>
                <c:pt idx="1534">
                  <c:v>1.5266</c:v>
                </c:pt>
                <c:pt idx="1535">
                  <c:v>1.5276</c:v>
                </c:pt>
                <c:pt idx="1536">
                  <c:v>1.5286</c:v>
                </c:pt>
                <c:pt idx="1537">
                  <c:v>1.5296</c:v>
                </c:pt>
                <c:pt idx="1538">
                  <c:v>1.5306</c:v>
                </c:pt>
                <c:pt idx="1539">
                  <c:v>1.5316</c:v>
                </c:pt>
                <c:pt idx="1540">
                  <c:v>1.5326</c:v>
                </c:pt>
                <c:pt idx="1541">
                  <c:v>1.5336</c:v>
                </c:pt>
                <c:pt idx="1542">
                  <c:v>1.5346</c:v>
                </c:pt>
                <c:pt idx="1543">
                  <c:v>1.5356</c:v>
                </c:pt>
                <c:pt idx="1544">
                  <c:v>1.5366</c:v>
                </c:pt>
                <c:pt idx="1545">
                  <c:v>1.5376</c:v>
                </c:pt>
                <c:pt idx="1546">
                  <c:v>1.5386</c:v>
                </c:pt>
                <c:pt idx="1547">
                  <c:v>1.5396</c:v>
                </c:pt>
                <c:pt idx="1548">
                  <c:v>1.5406</c:v>
                </c:pt>
                <c:pt idx="1549">
                  <c:v>1.5416</c:v>
                </c:pt>
                <c:pt idx="1550">
                  <c:v>1.5426</c:v>
                </c:pt>
                <c:pt idx="1551">
                  <c:v>1.5436</c:v>
                </c:pt>
                <c:pt idx="1552">
                  <c:v>1.5446</c:v>
                </c:pt>
                <c:pt idx="1553">
                  <c:v>1.5456</c:v>
                </c:pt>
                <c:pt idx="1554">
                  <c:v>1.5466</c:v>
                </c:pt>
                <c:pt idx="1555">
                  <c:v>1.5476</c:v>
                </c:pt>
                <c:pt idx="1556">
                  <c:v>1.5486</c:v>
                </c:pt>
                <c:pt idx="1557">
                  <c:v>1.5496</c:v>
                </c:pt>
                <c:pt idx="1558">
                  <c:v>1.5506</c:v>
                </c:pt>
                <c:pt idx="1559">
                  <c:v>1.5516</c:v>
                </c:pt>
                <c:pt idx="1560">
                  <c:v>1.5526</c:v>
                </c:pt>
                <c:pt idx="1561">
                  <c:v>1.5536</c:v>
                </c:pt>
                <c:pt idx="1562">
                  <c:v>1.5546</c:v>
                </c:pt>
                <c:pt idx="1563">
                  <c:v>1.5556</c:v>
                </c:pt>
                <c:pt idx="1564">
                  <c:v>1.5566</c:v>
                </c:pt>
                <c:pt idx="1565">
                  <c:v>1.5576</c:v>
                </c:pt>
                <c:pt idx="1566">
                  <c:v>1.5586</c:v>
                </c:pt>
                <c:pt idx="1567">
                  <c:v>1.5596</c:v>
                </c:pt>
                <c:pt idx="1568">
                  <c:v>1.5606</c:v>
                </c:pt>
                <c:pt idx="1569">
                  <c:v>1.5616</c:v>
                </c:pt>
                <c:pt idx="1570">
                  <c:v>1.5626</c:v>
                </c:pt>
                <c:pt idx="1571">
                  <c:v>1.5636</c:v>
                </c:pt>
                <c:pt idx="1572">
                  <c:v>1.5646</c:v>
                </c:pt>
                <c:pt idx="1573">
                  <c:v>1.5656</c:v>
                </c:pt>
                <c:pt idx="1574">
                  <c:v>1.5666</c:v>
                </c:pt>
                <c:pt idx="1575">
                  <c:v>1.5676</c:v>
                </c:pt>
                <c:pt idx="1576">
                  <c:v>1.5686</c:v>
                </c:pt>
                <c:pt idx="1577">
                  <c:v>1.5696</c:v>
                </c:pt>
                <c:pt idx="1578">
                  <c:v>1.5706</c:v>
                </c:pt>
                <c:pt idx="1579">
                  <c:v>1.5716</c:v>
                </c:pt>
                <c:pt idx="1580">
                  <c:v>1.5726</c:v>
                </c:pt>
                <c:pt idx="1581">
                  <c:v>1.5736</c:v>
                </c:pt>
                <c:pt idx="1582">
                  <c:v>1.5746</c:v>
                </c:pt>
                <c:pt idx="1583">
                  <c:v>1.5756</c:v>
                </c:pt>
                <c:pt idx="1584">
                  <c:v>1.5766</c:v>
                </c:pt>
                <c:pt idx="1585">
                  <c:v>1.5776</c:v>
                </c:pt>
                <c:pt idx="1586">
                  <c:v>1.5786</c:v>
                </c:pt>
                <c:pt idx="1587">
                  <c:v>1.5796</c:v>
                </c:pt>
                <c:pt idx="1588">
                  <c:v>1.5806</c:v>
                </c:pt>
                <c:pt idx="1589">
                  <c:v>1.5816</c:v>
                </c:pt>
                <c:pt idx="1590">
                  <c:v>1.5826</c:v>
                </c:pt>
                <c:pt idx="1591">
                  <c:v>1.5836</c:v>
                </c:pt>
                <c:pt idx="1592">
                  <c:v>1.5846</c:v>
                </c:pt>
                <c:pt idx="1593">
                  <c:v>1.5856</c:v>
                </c:pt>
                <c:pt idx="1594">
                  <c:v>1.5866</c:v>
                </c:pt>
                <c:pt idx="1595">
                  <c:v>1.5876</c:v>
                </c:pt>
                <c:pt idx="1596">
                  <c:v>1.5886</c:v>
                </c:pt>
                <c:pt idx="1597">
                  <c:v>1.5896</c:v>
                </c:pt>
                <c:pt idx="1598">
                  <c:v>1.5906</c:v>
                </c:pt>
                <c:pt idx="1599">
                  <c:v>1.5916</c:v>
                </c:pt>
                <c:pt idx="1600">
                  <c:v>1.5926</c:v>
                </c:pt>
                <c:pt idx="1601">
                  <c:v>1.5936</c:v>
                </c:pt>
                <c:pt idx="1602">
                  <c:v>1.5946</c:v>
                </c:pt>
                <c:pt idx="1603">
                  <c:v>1.5956</c:v>
                </c:pt>
                <c:pt idx="1604">
                  <c:v>1.5966</c:v>
                </c:pt>
                <c:pt idx="1605">
                  <c:v>1.5976</c:v>
                </c:pt>
                <c:pt idx="1606">
                  <c:v>1.5986</c:v>
                </c:pt>
                <c:pt idx="1607">
                  <c:v>1.5996</c:v>
                </c:pt>
                <c:pt idx="1608">
                  <c:v>1.6006</c:v>
                </c:pt>
                <c:pt idx="1609">
                  <c:v>1.6016</c:v>
                </c:pt>
                <c:pt idx="1610">
                  <c:v>1.6026</c:v>
                </c:pt>
                <c:pt idx="1611">
                  <c:v>1.6036</c:v>
                </c:pt>
                <c:pt idx="1612">
                  <c:v>1.6046</c:v>
                </c:pt>
                <c:pt idx="1613">
                  <c:v>1.6056</c:v>
                </c:pt>
                <c:pt idx="1614">
                  <c:v>1.6066</c:v>
                </c:pt>
                <c:pt idx="1615">
                  <c:v>1.6076</c:v>
                </c:pt>
                <c:pt idx="1616">
                  <c:v>1.6086</c:v>
                </c:pt>
                <c:pt idx="1617">
                  <c:v>1.6096</c:v>
                </c:pt>
                <c:pt idx="1618">
                  <c:v>1.6106</c:v>
                </c:pt>
                <c:pt idx="1619">
                  <c:v>1.6116</c:v>
                </c:pt>
                <c:pt idx="1620">
                  <c:v>1.6126</c:v>
                </c:pt>
                <c:pt idx="1621">
                  <c:v>1.6136</c:v>
                </c:pt>
                <c:pt idx="1622">
                  <c:v>1.6146</c:v>
                </c:pt>
                <c:pt idx="1623">
                  <c:v>1.6156</c:v>
                </c:pt>
                <c:pt idx="1624">
                  <c:v>1.6166</c:v>
                </c:pt>
                <c:pt idx="1625">
                  <c:v>1.6176</c:v>
                </c:pt>
                <c:pt idx="1626">
                  <c:v>1.6186</c:v>
                </c:pt>
                <c:pt idx="1627">
                  <c:v>1.6196</c:v>
                </c:pt>
                <c:pt idx="1628">
                  <c:v>1.6206</c:v>
                </c:pt>
                <c:pt idx="1629">
                  <c:v>1.6216</c:v>
                </c:pt>
                <c:pt idx="1630">
                  <c:v>1.6226</c:v>
                </c:pt>
                <c:pt idx="1631">
                  <c:v>1.6236</c:v>
                </c:pt>
                <c:pt idx="1632">
                  <c:v>1.6246</c:v>
                </c:pt>
                <c:pt idx="1633">
                  <c:v>1.6256</c:v>
                </c:pt>
                <c:pt idx="1634">
                  <c:v>1.6266</c:v>
                </c:pt>
                <c:pt idx="1635">
                  <c:v>1.6276</c:v>
                </c:pt>
                <c:pt idx="1636">
                  <c:v>1.6286</c:v>
                </c:pt>
                <c:pt idx="1637">
                  <c:v>1.6296</c:v>
                </c:pt>
                <c:pt idx="1638">
                  <c:v>1.6306</c:v>
                </c:pt>
                <c:pt idx="1639">
                  <c:v>1.6316</c:v>
                </c:pt>
                <c:pt idx="1640">
                  <c:v>1.6326</c:v>
                </c:pt>
                <c:pt idx="1641">
                  <c:v>1.6336</c:v>
                </c:pt>
                <c:pt idx="1642">
                  <c:v>1.6346</c:v>
                </c:pt>
                <c:pt idx="1643">
                  <c:v>1.6356</c:v>
                </c:pt>
                <c:pt idx="1644">
                  <c:v>1.6366</c:v>
                </c:pt>
                <c:pt idx="1645">
                  <c:v>1.6376</c:v>
                </c:pt>
                <c:pt idx="1646">
                  <c:v>1.6386</c:v>
                </c:pt>
                <c:pt idx="1647">
                  <c:v>1.6396</c:v>
                </c:pt>
                <c:pt idx="1648">
                  <c:v>1.6406</c:v>
                </c:pt>
                <c:pt idx="1649">
                  <c:v>1.6416</c:v>
                </c:pt>
                <c:pt idx="1650">
                  <c:v>1.6426</c:v>
                </c:pt>
                <c:pt idx="1651">
                  <c:v>1.6436</c:v>
                </c:pt>
                <c:pt idx="1652">
                  <c:v>1.6446</c:v>
                </c:pt>
                <c:pt idx="1653">
                  <c:v>1.6456</c:v>
                </c:pt>
                <c:pt idx="1654">
                  <c:v>1.6466</c:v>
                </c:pt>
                <c:pt idx="1655">
                  <c:v>1.6476</c:v>
                </c:pt>
                <c:pt idx="1656">
                  <c:v>1.6486</c:v>
                </c:pt>
                <c:pt idx="1657">
                  <c:v>1.6496</c:v>
                </c:pt>
                <c:pt idx="1658">
                  <c:v>1.6506</c:v>
                </c:pt>
                <c:pt idx="1659">
                  <c:v>1.6516</c:v>
                </c:pt>
                <c:pt idx="1660">
                  <c:v>1.6526</c:v>
                </c:pt>
                <c:pt idx="1661">
                  <c:v>1.6536</c:v>
                </c:pt>
                <c:pt idx="1662">
                  <c:v>1.6546</c:v>
                </c:pt>
                <c:pt idx="1663">
                  <c:v>1.6556</c:v>
                </c:pt>
                <c:pt idx="1664">
                  <c:v>1.6566</c:v>
                </c:pt>
                <c:pt idx="1665">
                  <c:v>1.6576</c:v>
                </c:pt>
                <c:pt idx="1666">
                  <c:v>1.6586</c:v>
                </c:pt>
                <c:pt idx="1667">
                  <c:v>1.6596</c:v>
                </c:pt>
                <c:pt idx="1668">
                  <c:v>1.6606</c:v>
                </c:pt>
                <c:pt idx="1669">
                  <c:v>1.6616</c:v>
                </c:pt>
                <c:pt idx="1670">
                  <c:v>1.6626</c:v>
                </c:pt>
                <c:pt idx="1671">
                  <c:v>1.6636</c:v>
                </c:pt>
                <c:pt idx="1672">
                  <c:v>1.6646</c:v>
                </c:pt>
                <c:pt idx="1673">
                  <c:v>1.6656</c:v>
                </c:pt>
                <c:pt idx="1674">
                  <c:v>1.6666</c:v>
                </c:pt>
                <c:pt idx="1675">
                  <c:v>1.6676</c:v>
                </c:pt>
                <c:pt idx="1676">
                  <c:v>1.6686</c:v>
                </c:pt>
                <c:pt idx="1677">
                  <c:v>1.6696</c:v>
                </c:pt>
                <c:pt idx="1678">
                  <c:v>1.6706</c:v>
                </c:pt>
                <c:pt idx="1679">
                  <c:v>1.6716</c:v>
                </c:pt>
                <c:pt idx="1680">
                  <c:v>1.6726</c:v>
                </c:pt>
                <c:pt idx="1681">
                  <c:v>1.6736</c:v>
                </c:pt>
                <c:pt idx="1682">
                  <c:v>1.6746</c:v>
                </c:pt>
                <c:pt idx="1683">
                  <c:v>1.6756</c:v>
                </c:pt>
                <c:pt idx="1684">
                  <c:v>1.6766</c:v>
                </c:pt>
                <c:pt idx="1685">
                  <c:v>1.6776</c:v>
                </c:pt>
                <c:pt idx="1686">
                  <c:v>1.6786</c:v>
                </c:pt>
                <c:pt idx="1687">
                  <c:v>1.6796</c:v>
                </c:pt>
                <c:pt idx="1688">
                  <c:v>1.6806</c:v>
                </c:pt>
                <c:pt idx="1689">
                  <c:v>1.6816</c:v>
                </c:pt>
                <c:pt idx="1690">
                  <c:v>1.6826</c:v>
                </c:pt>
                <c:pt idx="1691">
                  <c:v>1.6836</c:v>
                </c:pt>
                <c:pt idx="1692">
                  <c:v>1.6846</c:v>
                </c:pt>
                <c:pt idx="1693">
                  <c:v>1.6856</c:v>
                </c:pt>
                <c:pt idx="1694">
                  <c:v>1.6866</c:v>
                </c:pt>
                <c:pt idx="1695">
                  <c:v>1.6876</c:v>
                </c:pt>
                <c:pt idx="1696">
                  <c:v>1.6886</c:v>
                </c:pt>
                <c:pt idx="1697">
                  <c:v>1.6896</c:v>
                </c:pt>
                <c:pt idx="1698">
                  <c:v>1.6906</c:v>
                </c:pt>
                <c:pt idx="1699">
                  <c:v>1.6916</c:v>
                </c:pt>
                <c:pt idx="1700">
                  <c:v>1.6926</c:v>
                </c:pt>
                <c:pt idx="1701">
                  <c:v>1.6936</c:v>
                </c:pt>
                <c:pt idx="1702">
                  <c:v>1.6946</c:v>
                </c:pt>
                <c:pt idx="1703">
                  <c:v>1.6956</c:v>
                </c:pt>
                <c:pt idx="1704">
                  <c:v>1.6966</c:v>
                </c:pt>
                <c:pt idx="1705">
                  <c:v>1.6976</c:v>
                </c:pt>
                <c:pt idx="1706">
                  <c:v>1.6986</c:v>
                </c:pt>
                <c:pt idx="1707">
                  <c:v>1.6996</c:v>
                </c:pt>
                <c:pt idx="1708">
                  <c:v>1.7006</c:v>
                </c:pt>
                <c:pt idx="1709">
                  <c:v>1.7016</c:v>
                </c:pt>
                <c:pt idx="1710">
                  <c:v>1.7026</c:v>
                </c:pt>
                <c:pt idx="1711">
                  <c:v>1.7036</c:v>
                </c:pt>
                <c:pt idx="1712">
                  <c:v>1.7046</c:v>
                </c:pt>
                <c:pt idx="1713">
                  <c:v>1.7056</c:v>
                </c:pt>
                <c:pt idx="1714">
                  <c:v>1.7066</c:v>
                </c:pt>
                <c:pt idx="1715">
                  <c:v>1.7076</c:v>
                </c:pt>
                <c:pt idx="1716">
                  <c:v>1.7086</c:v>
                </c:pt>
                <c:pt idx="1717">
                  <c:v>1.7096</c:v>
                </c:pt>
                <c:pt idx="1718">
                  <c:v>1.7106</c:v>
                </c:pt>
                <c:pt idx="1719">
                  <c:v>1.7116</c:v>
                </c:pt>
                <c:pt idx="1720">
                  <c:v>1.7126</c:v>
                </c:pt>
                <c:pt idx="1721">
                  <c:v>1.7136</c:v>
                </c:pt>
                <c:pt idx="1722">
                  <c:v>1.7146</c:v>
                </c:pt>
                <c:pt idx="1723">
                  <c:v>1.7156</c:v>
                </c:pt>
                <c:pt idx="1724">
                  <c:v>1.7166</c:v>
                </c:pt>
                <c:pt idx="1725">
                  <c:v>1.7176</c:v>
                </c:pt>
                <c:pt idx="1726">
                  <c:v>1.7186</c:v>
                </c:pt>
                <c:pt idx="1727">
                  <c:v>1.7196</c:v>
                </c:pt>
                <c:pt idx="1728">
                  <c:v>1.7206</c:v>
                </c:pt>
                <c:pt idx="1729">
                  <c:v>1.7216</c:v>
                </c:pt>
                <c:pt idx="1730">
                  <c:v>1.7226</c:v>
                </c:pt>
                <c:pt idx="1731">
                  <c:v>1.7236</c:v>
                </c:pt>
                <c:pt idx="1732">
                  <c:v>1.7246</c:v>
                </c:pt>
                <c:pt idx="1733">
                  <c:v>1.7256</c:v>
                </c:pt>
                <c:pt idx="1734">
                  <c:v>1.7266</c:v>
                </c:pt>
                <c:pt idx="1735">
                  <c:v>1.7276</c:v>
                </c:pt>
                <c:pt idx="1736">
                  <c:v>1.7286</c:v>
                </c:pt>
                <c:pt idx="1737">
                  <c:v>1.7296</c:v>
                </c:pt>
                <c:pt idx="1738">
                  <c:v>1.7306</c:v>
                </c:pt>
                <c:pt idx="1739">
                  <c:v>1.7316</c:v>
                </c:pt>
                <c:pt idx="1740">
                  <c:v>1.7326</c:v>
                </c:pt>
                <c:pt idx="1741">
                  <c:v>1.7336</c:v>
                </c:pt>
                <c:pt idx="1742">
                  <c:v>1.7346</c:v>
                </c:pt>
                <c:pt idx="1743">
                  <c:v>1.7356</c:v>
                </c:pt>
                <c:pt idx="1744">
                  <c:v>1.7366</c:v>
                </c:pt>
                <c:pt idx="1745">
                  <c:v>1.7376</c:v>
                </c:pt>
                <c:pt idx="1746">
                  <c:v>1.7386</c:v>
                </c:pt>
                <c:pt idx="1747">
                  <c:v>1.7396</c:v>
                </c:pt>
                <c:pt idx="1748">
                  <c:v>1.7406</c:v>
                </c:pt>
                <c:pt idx="1749">
                  <c:v>1.7416</c:v>
                </c:pt>
                <c:pt idx="1750">
                  <c:v>1.7426</c:v>
                </c:pt>
                <c:pt idx="1751">
                  <c:v>1.7436</c:v>
                </c:pt>
                <c:pt idx="1752">
                  <c:v>1.7446</c:v>
                </c:pt>
                <c:pt idx="1753">
                  <c:v>1.7456</c:v>
                </c:pt>
                <c:pt idx="1754">
                  <c:v>1.7466</c:v>
                </c:pt>
                <c:pt idx="1755">
                  <c:v>1.7476</c:v>
                </c:pt>
                <c:pt idx="1756">
                  <c:v>1.7486</c:v>
                </c:pt>
                <c:pt idx="1757">
                  <c:v>1.7496</c:v>
                </c:pt>
                <c:pt idx="1758">
                  <c:v>1.7506</c:v>
                </c:pt>
                <c:pt idx="1759">
                  <c:v>1.7516</c:v>
                </c:pt>
                <c:pt idx="1760">
                  <c:v>1.7526</c:v>
                </c:pt>
                <c:pt idx="1761">
                  <c:v>1.7536</c:v>
                </c:pt>
                <c:pt idx="1762">
                  <c:v>1.7546</c:v>
                </c:pt>
                <c:pt idx="1763">
                  <c:v>1.7556</c:v>
                </c:pt>
                <c:pt idx="1764">
                  <c:v>1.7566</c:v>
                </c:pt>
                <c:pt idx="1765">
                  <c:v>1.7576</c:v>
                </c:pt>
                <c:pt idx="1766">
                  <c:v>1.7586</c:v>
                </c:pt>
                <c:pt idx="1767">
                  <c:v>1.7596</c:v>
                </c:pt>
                <c:pt idx="1768">
                  <c:v>1.7606</c:v>
                </c:pt>
                <c:pt idx="1769">
                  <c:v>1.7616</c:v>
                </c:pt>
                <c:pt idx="1770">
                  <c:v>1.7626</c:v>
                </c:pt>
                <c:pt idx="1771">
                  <c:v>1.7636</c:v>
                </c:pt>
                <c:pt idx="1772">
                  <c:v>1.7646</c:v>
                </c:pt>
                <c:pt idx="1773">
                  <c:v>1.7656</c:v>
                </c:pt>
                <c:pt idx="1774">
                  <c:v>1.7666</c:v>
                </c:pt>
                <c:pt idx="1775">
                  <c:v>1.7676</c:v>
                </c:pt>
                <c:pt idx="1776">
                  <c:v>1.7686</c:v>
                </c:pt>
                <c:pt idx="1777">
                  <c:v>1.7696</c:v>
                </c:pt>
                <c:pt idx="1778">
                  <c:v>1.7706</c:v>
                </c:pt>
                <c:pt idx="1779">
                  <c:v>1.7716</c:v>
                </c:pt>
                <c:pt idx="1780">
                  <c:v>1.7726</c:v>
                </c:pt>
                <c:pt idx="1781">
                  <c:v>1.7736</c:v>
                </c:pt>
                <c:pt idx="1782">
                  <c:v>1.7746</c:v>
                </c:pt>
                <c:pt idx="1783">
                  <c:v>1.7756</c:v>
                </c:pt>
                <c:pt idx="1784">
                  <c:v>1.7766</c:v>
                </c:pt>
                <c:pt idx="1785">
                  <c:v>1.7776</c:v>
                </c:pt>
                <c:pt idx="1786">
                  <c:v>1.7786</c:v>
                </c:pt>
                <c:pt idx="1787">
                  <c:v>1.7796</c:v>
                </c:pt>
                <c:pt idx="1788">
                  <c:v>1.7806</c:v>
                </c:pt>
                <c:pt idx="1789">
                  <c:v>1.7816</c:v>
                </c:pt>
                <c:pt idx="1790">
                  <c:v>1.7826</c:v>
                </c:pt>
                <c:pt idx="1791">
                  <c:v>1.7836</c:v>
                </c:pt>
                <c:pt idx="1792">
                  <c:v>1.7846</c:v>
                </c:pt>
                <c:pt idx="1793">
                  <c:v>1.7856</c:v>
                </c:pt>
                <c:pt idx="1794">
                  <c:v>1.7866</c:v>
                </c:pt>
                <c:pt idx="1795">
                  <c:v>1.7876</c:v>
                </c:pt>
                <c:pt idx="1796">
                  <c:v>1.7886</c:v>
                </c:pt>
                <c:pt idx="1797">
                  <c:v>1.7896</c:v>
                </c:pt>
                <c:pt idx="1798">
                  <c:v>1.7906</c:v>
                </c:pt>
                <c:pt idx="1799">
                  <c:v>1.7916</c:v>
                </c:pt>
                <c:pt idx="1800">
                  <c:v>1.7926</c:v>
                </c:pt>
                <c:pt idx="1801">
                  <c:v>1.7936</c:v>
                </c:pt>
                <c:pt idx="1802">
                  <c:v>1.7946</c:v>
                </c:pt>
                <c:pt idx="1803">
                  <c:v>1.7956</c:v>
                </c:pt>
                <c:pt idx="1804">
                  <c:v>1.7966</c:v>
                </c:pt>
                <c:pt idx="1805">
                  <c:v>1.7976</c:v>
                </c:pt>
                <c:pt idx="1806">
                  <c:v>1.7986</c:v>
                </c:pt>
                <c:pt idx="1807">
                  <c:v>1.7996</c:v>
                </c:pt>
                <c:pt idx="1808">
                  <c:v>1.8006</c:v>
                </c:pt>
                <c:pt idx="1809">
                  <c:v>1.8016</c:v>
                </c:pt>
                <c:pt idx="1810">
                  <c:v>1.8026</c:v>
                </c:pt>
                <c:pt idx="1811">
                  <c:v>1.8036</c:v>
                </c:pt>
                <c:pt idx="1812">
                  <c:v>1.8046</c:v>
                </c:pt>
                <c:pt idx="1813">
                  <c:v>1.8056</c:v>
                </c:pt>
                <c:pt idx="1814">
                  <c:v>1.8066</c:v>
                </c:pt>
                <c:pt idx="1815">
                  <c:v>1.8076</c:v>
                </c:pt>
                <c:pt idx="1816">
                  <c:v>1.8086</c:v>
                </c:pt>
                <c:pt idx="1817">
                  <c:v>1.8096</c:v>
                </c:pt>
                <c:pt idx="1818">
                  <c:v>1.8106</c:v>
                </c:pt>
                <c:pt idx="1819">
                  <c:v>1.8116</c:v>
                </c:pt>
                <c:pt idx="1820">
                  <c:v>1.8126</c:v>
                </c:pt>
                <c:pt idx="1821">
                  <c:v>1.8136</c:v>
                </c:pt>
                <c:pt idx="1822">
                  <c:v>1.8146</c:v>
                </c:pt>
                <c:pt idx="1823">
                  <c:v>1.8156</c:v>
                </c:pt>
                <c:pt idx="1824">
                  <c:v>1.8166</c:v>
                </c:pt>
                <c:pt idx="1825">
                  <c:v>1.8176</c:v>
                </c:pt>
                <c:pt idx="1826">
                  <c:v>1.8186</c:v>
                </c:pt>
                <c:pt idx="1827">
                  <c:v>1.8196</c:v>
                </c:pt>
                <c:pt idx="1828">
                  <c:v>1.8206</c:v>
                </c:pt>
                <c:pt idx="1829">
                  <c:v>1.8216</c:v>
                </c:pt>
                <c:pt idx="1830">
                  <c:v>1.8226</c:v>
                </c:pt>
                <c:pt idx="1831">
                  <c:v>1.8236</c:v>
                </c:pt>
                <c:pt idx="1832">
                  <c:v>1.8246</c:v>
                </c:pt>
                <c:pt idx="1833">
                  <c:v>1.8256</c:v>
                </c:pt>
                <c:pt idx="1834">
                  <c:v>1.8266</c:v>
                </c:pt>
                <c:pt idx="1835">
                  <c:v>1.8276</c:v>
                </c:pt>
                <c:pt idx="1836">
                  <c:v>1.8286</c:v>
                </c:pt>
                <c:pt idx="1837">
                  <c:v>1.8296</c:v>
                </c:pt>
                <c:pt idx="1838">
                  <c:v>1.8306</c:v>
                </c:pt>
                <c:pt idx="1839">
                  <c:v>1.8316</c:v>
                </c:pt>
                <c:pt idx="1840">
                  <c:v>1.8326</c:v>
                </c:pt>
                <c:pt idx="1841">
                  <c:v>1.8336</c:v>
                </c:pt>
                <c:pt idx="1842">
                  <c:v>1.8346</c:v>
                </c:pt>
                <c:pt idx="1843">
                  <c:v>1.8356</c:v>
                </c:pt>
                <c:pt idx="1844">
                  <c:v>1.8366</c:v>
                </c:pt>
                <c:pt idx="1845">
                  <c:v>1.8376</c:v>
                </c:pt>
                <c:pt idx="1846">
                  <c:v>1.8386</c:v>
                </c:pt>
                <c:pt idx="1847">
                  <c:v>1.8396</c:v>
                </c:pt>
                <c:pt idx="1848">
                  <c:v>1.8406</c:v>
                </c:pt>
                <c:pt idx="1849">
                  <c:v>1.8416</c:v>
                </c:pt>
                <c:pt idx="1850">
                  <c:v>1.8426</c:v>
                </c:pt>
                <c:pt idx="1851">
                  <c:v>1.8436</c:v>
                </c:pt>
                <c:pt idx="1852">
                  <c:v>1.8446</c:v>
                </c:pt>
                <c:pt idx="1853">
                  <c:v>1.8456</c:v>
                </c:pt>
                <c:pt idx="1854">
                  <c:v>1.8466</c:v>
                </c:pt>
                <c:pt idx="1855">
                  <c:v>1.8476</c:v>
                </c:pt>
                <c:pt idx="1856">
                  <c:v>1.8486</c:v>
                </c:pt>
                <c:pt idx="1857">
                  <c:v>1.8496</c:v>
                </c:pt>
                <c:pt idx="1858">
                  <c:v>1.8506</c:v>
                </c:pt>
                <c:pt idx="1859">
                  <c:v>1.8516</c:v>
                </c:pt>
                <c:pt idx="1860">
                  <c:v>1.8526</c:v>
                </c:pt>
                <c:pt idx="1861">
                  <c:v>1.8536</c:v>
                </c:pt>
                <c:pt idx="1862">
                  <c:v>1.8546</c:v>
                </c:pt>
                <c:pt idx="1863">
                  <c:v>1.8556</c:v>
                </c:pt>
                <c:pt idx="1864">
                  <c:v>1.8566</c:v>
                </c:pt>
                <c:pt idx="1865">
                  <c:v>1.8576</c:v>
                </c:pt>
                <c:pt idx="1866">
                  <c:v>1.8586</c:v>
                </c:pt>
                <c:pt idx="1867">
                  <c:v>1.8596</c:v>
                </c:pt>
                <c:pt idx="1868">
                  <c:v>1.8606</c:v>
                </c:pt>
                <c:pt idx="1869">
                  <c:v>1.8616</c:v>
                </c:pt>
                <c:pt idx="1870">
                  <c:v>1.8626</c:v>
                </c:pt>
                <c:pt idx="1871">
                  <c:v>1.8636</c:v>
                </c:pt>
                <c:pt idx="1872">
                  <c:v>1.8646</c:v>
                </c:pt>
                <c:pt idx="1873">
                  <c:v>1.8656</c:v>
                </c:pt>
                <c:pt idx="1874">
                  <c:v>1.8666</c:v>
                </c:pt>
                <c:pt idx="1875">
                  <c:v>1.8676</c:v>
                </c:pt>
                <c:pt idx="1876">
                  <c:v>1.8686</c:v>
                </c:pt>
                <c:pt idx="1877">
                  <c:v>1.8696</c:v>
                </c:pt>
                <c:pt idx="1878">
                  <c:v>1.8706</c:v>
                </c:pt>
                <c:pt idx="1879">
                  <c:v>1.8716</c:v>
                </c:pt>
                <c:pt idx="1880">
                  <c:v>1.8726</c:v>
                </c:pt>
                <c:pt idx="1881">
                  <c:v>1.8736</c:v>
                </c:pt>
                <c:pt idx="1882">
                  <c:v>1.8746</c:v>
                </c:pt>
                <c:pt idx="1883">
                  <c:v>1.8756</c:v>
                </c:pt>
                <c:pt idx="1884">
                  <c:v>1.8766</c:v>
                </c:pt>
                <c:pt idx="1885">
                  <c:v>1.8776</c:v>
                </c:pt>
                <c:pt idx="1886">
                  <c:v>1.8786</c:v>
                </c:pt>
                <c:pt idx="1887">
                  <c:v>1.8796</c:v>
                </c:pt>
                <c:pt idx="1888">
                  <c:v>1.8806</c:v>
                </c:pt>
                <c:pt idx="1889">
                  <c:v>1.8816</c:v>
                </c:pt>
                <c:pt idx="1890">
                  <c:v>1.8826</c:v>
                </c:pt>
                <c:pt idx="1891">
                  <c:v>1.8836</c:v>
                </c:pt>
                <c:pt idx="1892">
                  <c:v>1.8846</c:v>
                </c:pt>
                <c:pt idx="1893">
                  <c:v>1.8856</c:v>
                </c:pt>
                <c:pt idx="1894">
                  <c:v>1.8866</c:v>
                </c:pt>
                <c:pt idx="1895">
                  <c:v>1.8876</c:v>
                </c:pt>
                <c:pt idx="1896">
                  <c:v>1.8886</c:v>
                </c:pt>
                <c:pt idx="1897">
                  <c:v>1.8896</c:v>
                </c:pt>
                <c:pt idx="1898">
                  <c:v>1.8906</c:v>
                </c:pt>
                <c:pt idx="1899">
                  <c:v>1.8916</c:v>
                </c:pt>
                <c:pt idx="1900">
                  <c:v>1.8926</c:v>
                </c:pt>
                <c:pt idx="1901">
                  <c:v>1.8936</c:v>
                </c:pt>
                <c:pt idx="1902">
                  <c:v>1.8946</c:v>
                </c:pt>
                <c:pt idx="1903">
                  <c:v>1.8956</c:v>
                </c:pt>
                <c:pt idx="1904">
                  <c:v>1.8966</c:v>
                </c:pt>
                <c:pt idx="1905">
                  <c:v>1.8976</c:v>
                </c:pt>
                <c:pt idx="1906">
                  <c:v>1.8986</c:v>
                </c:pt>
                <c:pt idx="1907">
                  <c:v>1.8996</c:v>
                </c:pt>
                <c:pt idx="1908">
                  <c:v>1.9006</c:v>
                </c:pt>
                <c:pt idx="1909">
                  <c:v>1.9016</c:v>
                </c:pt>
                <c:pt idx="1910">
                  <c:v>1.9026</c:v>
                </c:pt>
                <c:pt idx="1911">
                  <c:v>1.9036</c:v>
                </c:pt>
                <c:pt idx="1912">
                  <c:v>1.9046</c:v>
                </c:pt>
                <c:pt idx="1913">
                  <c:v>1.9056</c:v>
                </c:pt>
                <c:pt idx="1914">
                  <c:v>1.9066</c:v>
                </c:pt>
                <c:pt idx="1915">
                  <c:v>1.9076</c:v>
                </c:pt>
                <c:pt idx="1916">
                  <c:v>1.9086</c:v>
                </c:pt>
                <c:pt idx="1917">
                  <c:v>1.9096</c:v>
                </c:pt>
                <c:pt idx="1918">
                  <c:v>1.9106</c:v>
                </c:pt>
                <c:pt idx="1919">
                  <c:v>1.9116</c:v>
                </c:pt>
                <c:pt idx="1920">
                  <c:v>1.9126</c:v>
                </c:pt>
                <c:pt idx="1921">
                  <c:v>1.9136</c:v>
                </c:pt>
                <c:pt idx="1922">
                  <c:v>1.9146</c:v>
                </c:pt>
                <c:pt idx="1923">
                  <c:v>1.9156</c:v>
                </c:pt>
                <c:pt idx="1924">
                  <c:v>1.9166</c:v>
                </c:pt>
                <c:pt idx="1925">
                  <c:v>1.9176</c:v>
                </c:pt>
                <c:pt idx="1926">
                  <c:v>1.9186</c:v>
                </c:pt>
                <c:pt idx="1927">
                  <c:v>1.9196</c:v>
                </c:pt>
                <c:pt idx="1928">
                  <c:v>1.9206</c:v>
                </c:pt>
                <c:pt idx="1929">
                  <c:v>1.9216</c:v>
                </c:pt>
                <c:pt idx="1930">
                  <c:v>1.9226</c:v>
                </c:pt>
                <c:pt idx="1931">
                  <c:v>1.9236</c:v>
                </c:pt>
                <c:pt idx="1932">
                  <c:v>1.9246</c:v>
                </c:pt>
                <c:pt idx="1933">
                  <c:v>1.9256</c:v>
                </c:pt>
                <c:pt idx="1934">
                  <c:v>1.9266</c:v>
                </c:pt>
                <c:pt idx="1935">
                  <c:v>1.9276</c:v>
                </c:pt>
                <c:pt idx="1936">
                  <c:v>1.9286</c:v>
                </c:pt>
                <c:pt idx="1937">
                  <c:v>1.9296</c:v>
                </c:pt>
                <c:pt idx="1938">
                  <c:v>1.9306</c:v>
                </c:pt>
                <c:pt idx="1939">
                  <c:v>1.9316</c:v>
                </c:pt>
                <c:pt idx="1940">
                  <c:v>1.9326</c:v>
                </c:pt>
                <c:pt idx="1941">
                  <c:v>1.9336</c:v>
                </c:pt>
                <c:pt idx="1942">
                  <c:v>1.9346</c:v>
                </c:pt>
                <c:pt idx="1943">
                  <c:v>1.9356</c:v>
                </c:pt>
                <c:pt idx="1944">
                  <c:v>1.9366</c:v>
                </c:pt>
                <c:pt idx="1945">
                  <c:v>1.9376</c:v>
                </c:pt>
                <c:pt idx="1946">
                  <c:v>1.9386</c:v>
                </c:pt>
                <c:pt idx="1947">
                  <c:v>1.9396</c:v>
                </c:pt>
                <c:pt idx="1948">
                  <c:v>1.9406</c:v>
                </c:pt>
                <c:pt idx="1949">
                  <c:v>1.9416</c:v>
                </c:pt>
                <c:pt idx="1950">
                  <c:v>1.9426</c:v>
                </c:pt>
                <c:pt idx="1951">
                  <c:v>1.9436</c:v>
                </c:pt>
                <c:pt idx="1952">
                  <c:v>1.9446</c:v>
                </c:pt>
                <c:pt idx="1953">
                  <c:v>1.9456</c:v>
                </c:pt>
                <c:pt idx="1954">
                  <c:v>1.9466</c:v>
                </c:pt>
                <c:pt idx="1955">
                  <c:v>1.9476</c:v>
                </c:pt>
                <c:pt idx="1956">
                  <c:v>1.9486</c:v>
                </c:pt>
                <c:pt idx="1957">
                  <c:v>1.9496</c:v>
                </c:pt>
                <c:pt idx="1958">
                  <c:v>1.9506</c:v>
                </c:pt>
                <c:pt idx="1959">
                  <c:v>1.9516</c:v>
                </c:pt>
                <c:pt idx="1960">
                  <c:v>1.9526</c:v>
                </c:pt>
                <c:pt idx="1961">
                  <c:v>1.9536</c:v>
                </c:pt>
                <c:pt idx="1962">
                  <c:v>1.9546</c:v>
                </c:pt>
                <c:pt idx="1963">
                  <c:v>1.9556</c:v>
                </c:pt>
                <c:pt idx="1964">
                  <c:v>1.9566</c:v>
                </c:pt>
                <c:pt idx="1965">
                  <c:v>1.9576</c:v>
                </c:pt>
                <c:pt idx="1966">
                  <c:v>1.9586</c:v>
                </c:pt>
                <c:pt idx="1967">
                  <c:v>1.9596</c:v>
                </c:pt>
                <c:pt idx="1968">
                  <c:v>1.9606</c:v>
                </c:pt>
                <c:pt idx="1969">
                  <c:v>1.9616</c:v>
                </c:pt>
                <c:pt idx="1970">
                  <c:v>1.9626</c:v>
                </c:pt>
                <c:pt idx="1971">
                  <c:v>1.9636</c:v>
                </c:pt>
                <c:pt idx="1972">
                  <c:v>1.9646</c:v>
                </c:pt>
                <c:pt idx="1973">
                  <c:v>1.9656</c:v>
                </c:pt>
                <c:pt idx="1974">
                  <c:v>1.9666</c:v>
                </c:pt>
                <c:pt idx="1975">
                  <c:v>1.9676</c:v>
                </c:pt>
                <c:pt idx="1976">
                  <c:v>1.9686</c:v>
                </c:pt>
                <c:pt idx="1977">
                  <c:v>1.9696</c:v>
                </c:pt>
                <c:pt idx="1978">
                  <c:v>1.9706</c:v>
                </c:pt>
                <c:pt idx="1979">
                  <c:v>1.9716</c:v>
                </c:pt>
                <c:pt idx="1980">
                  <c:v>1.9726</c:v>
                </c:pt>
                <c:pt idx="1981">
                  <c:v>1.9736</c:v>
                </c:pt>
                <c:pt idx="1982">
                  <c:v>1.9746</c:v>
                </c:pt>
                <c:pt idx="1983">
                  <c:v>1.9756</c:v>
                </c:pt>
                <c:pt idx="1984">
                  <c:v>1.9766</c:v>
                </c:pt>
                <c:pt idx="1985">
                  <c:v>1.9776</c:v>
                </c:pt>
                <c:pt idx="1986">
                  <c:v>1.9786</c:v>
                </c:pt>
                <c:pt idx="1987">
                  <c:v>1.9796</c:v>
                </c:pt>
                <c:pt idx="1988">
                  <c:v>1.9806</c:v>
                </c:pt>
                <c:pt idx="1989">
                  <c:v>1.9816</c:v>
                </c:pt>
                <c:pt idx="1990">
                  <c:v>1.9826</c:v>
                </c:pt>
                <c:pt idx="1991">
                  <c:v>1.9836</c:v>
                </c:pt>
                <c:pt idx="1992">
                  <c:v>1.9846</c:v>
                </c:pt>
                <c:pt idx="1993">
                  <c:v>1.9856</c:v>
                </c:pt>
                <c:pt idx="1994">
                  <c:v>1.9866</c:v>
                </c:pt>
                <c:pt idx="1995">
                  <c:v>1.9876</c:v>
                </c:pt>
                <c:pt idx="1996">
                  <c:v>1.9886</c:v>
                </c:pt>
                <c:pt idx="1997">
                  <c:v>1.9896</c:v>
                </c:pt>
                <c:pt idx="1998">
                  <c:v>1.9906</c:v>
                </c:pt>
                <c:pt idx="1999">
                  <c:v>1.9916</c:v>
                </c:pt>
                <c:pt idx="2000">
                  <c:v>1.9926</c:v>
                </c:pt>
                <c:pt idx="2001">
                  <c:v>1.9936</c:v>
                </c:pt>
                <c:pt idx="2002">
                  <c:v>1.9946</c:v>
                </c:pt>
                <c:pt idx="2003">
                  <c:v>1.9956</c:v>
                </c:pt>
                <c:pt idx="2004">
                  <c:v>1.9966</c:v>
                </c:pt>
                <c:pt idx="2005">
                  <c:v>1.997460759</c:v>
                </c:pt>
                <c:pt idx="2006">
                  <c:v>1.998321519</c:v>
                </c:pt>
                <c:pt idx="2007">
                  <c:v>1.999182278</c:v>
                </c:pt>
                <c:pt idx="2008">
                  <c:v>2</c:v>
                </c:pt>
              </c:strCache>
            </c:strRef>
          </c:xVal>
          <c:yVal>
            <c:numRef>
              <c:f>simulation!$B:$B</c:f>
              <c:numCache>
                <c:formatCode>General</c:formatCode>
                <c:ptCount val="1048576"/>
                <c:pt idx="0">
                  <c:v>0</c:v>
                </c:pt>
                <c:pt idx="1">
                  <c:v>0</c:v>
                </c:pt>
                <c:pt idx="2">
                  <c:v>0</c:v>
                </c:pt>
                <c:pt idx="3">
                  <c:v>0</c:v>
                </c:pt>
                <c:pt idx="4">
                  <c:v>136.075527159015</c:v>
                </c:pt>
                <c:pt idx="5">
                  <c:v>135.66657640793903</c:v>
                </c:pt>
                <c:pt idx="6">
                  <c:v>134.817422009517</c:v>
                </c:pt>
                <c:pt idx="7">
                  <c:v>133.08478757455796</c:v>
                </c:pt>
                <c:pt idx="8">
                  <c:v>130.987553656682</c:v>
                </c:pt>
                <c:pt idx="9">
                  <c:v>129.00326956519896</c:v>
                </c:pt>
                <c:pt idx="10">
                  <c:v>127.13694709762798</c:v>
                </c:pt>
                <c:pt idx="11">
                  <c:v>125.386237100315</c:v>
                </c:pt>
                <c:pt idx="12">
                  <c:v>123.74674367140202</c:v>
                </c:pt>
                <c:pt idx="13">
                  <c:v>122.21339364959503</c:v>
                </c:pt>
                <c:pt idx="14">
                  <c:v>120.78088045060298</c:v>
                </c:pt>
                <c:pt idx="15">
                  <c:v>119.443842859085</c:v>
                </c:pt>
                <c:pt idx="16">
                  <c:v>118.19695818082997</c:v>
                </c:pt>
                <c:pt idx="17">
                  <c:v>117.035001385557</c:v>
                </c:pt>
                <c:pt idx="18">
                  <c:v>115.952886420572</c:v>
                </c:pt>
                <c:pt idx="19">
                  <c:v>114.94569589506301</c:v>
                </c:pt>
                <c:pt idx="20">
                  <c:v>114.00870226179801</c:v>
                </c:pt>
                <c:pt idx="21">
                  <c:v>113.137382447677</c:v>
                </c:pt>
                <c:pt idx="22">
                  <c:v>112.32742730072599</c:v>
                </c:pt>
                <c:pt idx="23">
                  <c:v>111.57474687388797</c:v>
                </c:pt>
                <c:pt idx="24">
                  <c:v>110.87547233864896</c:v>
                </c:pt>
                <c:pt idx="25">
                  <c:v>110.22595516345699</c:v>
                </c:pt>
                <c:pt idx="26">
                  <c:v>109.62276407656297</c:v>
                </c:pt>
                <c:pt idx="27">
                  <c:v>109.06268024533802</c:v>
                </c:pt>
                <c:pt idx="28">
                  <c:v>108.54269103545299</c:v>
                </c:pt>
                <c:pt idx="29">
                  <c:v>108.059982658214</c:v>
                </c:pt>
                <c:pt idx="30">
                  <c:v>107.61193196916501</c:v>
                </c:pt>
                <c:pt idx="31">
                  <c:v>107.196097643507</c:v>
                </c:pt>
                <c:pt idx="32">
                  <c:v>106.81021092211601</c:v>
                </c:pt>
                <c:pt idx="33">
                  <c:v>106.500400898922</c:v>
                </c:pt>
                <c:pt idx="34">
                  <c:v>106.20995328133503</c:v>
                </c:pt>
                <c:pt idx="35">
                  <c:v>105.93771100816302</c:v>
                </c:pt>
                <c:pt idx="36">
                  <c:v>105.69494394251701</c:v>
                </c:pt>
                <c:pt idx="37">
                  <c:v>105.69494394251701</c:v>
                </c:pt>
                <c:pt idx="38">
                  <c:v>105.313460417229</c:v>
                </c:pt>
                <c:pt idx="39">
                  <c:v>104.94755092813503</c:v>
                </c:pt>
                <c:pt idx="40">
                  <c:v>104.26227493804302</c:v>
                </c:pt>
                <c:pt idx="41">
                  <c:v>103.49000507936002</c:v>
                </c:pt>
                <c:pt idx="42">
                  <c:v>102.80389675605797</c:v>
                </c:pt>
                <c:pt idx="43">
                  <c:v>102.195622944769</c:v>
                </c:pt>
                <c:pt idx="44">
                  <c:v>101.65753328993301</c:v>
                </c:pt>
                <c:pt idx="45">
                  <c:v>101.18279195010199</c:v>
                </c:pt>
                <c:pt idx="46">
                  <c:v>100.76532702056099</c:v>
                </c:pt>
                <c:pt idx="47">
                  <c:v>100.399755986519</c:v>
                </c:pt>
                <c:pt idx="48">
                  <c:v>100.08131616247697</c:v>
                </c:pt>
                <c:pt idx="49">
                  <c:v>99.805799709115107</c:v>
                </c:pt>
                <c:pt idx="50">
                  <c:v>99.569491087791889</c:v>
                </c:pt>
                <c:pt idx="51">
                  <c:v>99.369106606453784</c:v>
                </c:pt>
                <c:pt idx="52">
                  <c:v>99.201736632586275</c:v>
                </c:pt>
                <c:pt idx="53">
                  <c:v>99.064791217952489</c:v>
                </c:pt>
                <c:pt idx="54">
                  <c:v>98.955949769715119</c:v>
                </c:pt>
                <c:pt idx="55">
                  <c:v>98.873115234497888</c:v>
                </c:pt>
                <c:pt idx="56">
                  <c:v>98.814373099946096</c:v>
                </c:pt>
                <c:pt idx="57">
                  <c:v>98.777955373245902</c:v>
                </c:pt>
                <c:pt idx="58">
                  <c:v>98.7622095674691</c:v>
                </c:pt>
                <c:pt idx="59">
                  <c:v>98.765572613606466</c:v>
                </c:pt>
                <c:pt idx="60">
                  <c:v>98.786549518601589</c:v>
                </c:pt>
                <c:pt idx="61">
                  <c:v>98.823696507541285</c:v>
                </c:pt>
                <c:pt idx="62">
                  <c:v>98.875608321297292</c:v>
                </c:pt>
                <c:pt idx="63">
                  <c:v>98.94090928895892</c:v>
                </c:pt>
                <c:pt idx="64">
                  <c:v>99.018247756745993</c:v>
                </c:pt>
                <c:pt idx="65">
                  <c:v>99.106293430903705</c:v>
                </c:pt>
                <c:pt idx="66">
                  <c:v>99.203737180440967</c:v>
                </c:pt>
                <c:pt idx="67">
                  <c:v>99.309292845314403</c:v>
                </c:pt>
                <c:pt idx="68">
                  <c:v>99.421700605726983</c:v>
                </c:pt>
                <c:pt idx="69">
                  <c:v>99.53973148723388</c:v>
                </c:pt>
                <c:pt idx="70">
                  <c:v>99.66219260320419</c:v>
                </c:pt>
                <c:pt idx="71">
                  <c:v>99.78793276950168</c:v>
                </c:pt>
                <c:pt idx="72">
                  <c:v>99.915848164710198</c:v>
                </c:pt>
                <c:pt idx="73">
                  <c:v>100.044887751632</c:v>
                </c:pt>
                <c:pt idx="74">
                  <c:v>100.174058220742</c:v>
                </c:pt>
                <c:pt idx="75">
                  <c:v>100.30242826263799</c:v>
                </c:pt>
                <c:pt idx="76">
                  <c:v>100.42913202303599</c:v>
                </c:pt>
                <c:pt idx="77">
                  <c:v>100.55337163939399</c:v>
                </c:pt>
                <c:pt idx="78">
                  <c:v>100.67441880185599</c:v>
                </c:pt>
                <c:pt idx="79">
                  <c:v>100.79161532179302</c:v>
                </c:pt>
                <c:pt idx="80">
                  <c:v>100.904372728238</c:v>
                </c:pt>
                <c:pt idx="81">
                  <c:v>101.012170944994</c:v>
                </c:pt>
                <c:pt idx="82">
                  <c:v>101.114556128979</c:v>
                </c:pt>
                <c:pt idx="83">
                  <c:v>101.211137772797</c:v>
                </c:pt>
                <c:pt idx="84">
                  <c:v>101.30158519168299</c:v>
                </c:pt>
                <c:pt idx="85">
                  <c:v>101.385623526632</c:v>
                </c:pt>
                <c:pt idx="86">
                  <c:v>101.46302940198703</c:v>
                </c:pt>
                <c:pt idx="87">
                  <c:v>101.533626377158</c:v>
                </c:pt>
                <c:pt idx="88">
                  <c:v>101.59728032897802</c:v>
                </c:pt>
                <c:pt idx="89">
                  <c:v>101.65389489386999</c:v>
                </c:pt>
                <c:pt idx="90">
                  <c:v>101.70340708812</c:v>
                </c:pt>
                <c:pt idx="91">
                  <c:v>101.74578321075001</c:v>
                </c:pt>
                <c:pt idx="92">
                  <c:v>101.781015117343</c:v>
                </c:pt>
                <c:pt idx="93">
                  <c:v>101.809116935463</c:v>
                </c:pt>
                <c:pt idx="94">
                  <c:v>101.830122273602</c:v>
                </c:pt>
                <c:pt idx="95">
                  <c:v>101.84408195650001</c:v>
                </c:pt>
                <c:pt idx="96">
                  <c:v>101.851062300932</c:v>
                </c:pt>
                <c:pt idx="97">
                  <c:v>101.85114392797099</c:v>
                </c:pt>
                <c:pt idx="98">
                  <c:v>101.84442109094901</c:v>
                </c:pt>
                <c:pt idx="99">
                  <c:v>101.83100148321002</c:v>
                </c:pt>
                <c:pt idx="100">
                  <c:v>101.811006476508</c:v>
                </c:pt>
                <c:pt idx="101">
                  <c:v>101.78457172994899</c:v>
                </c:pt>
                <c:pt idx="102">
                  <c:v>101.751848100742</c:v>
                </c:pt>
                <c:pt idx="103">
                  <c:v>101.71300278187002</c:v>
                </c:pt>
                <c:pt idx="104">
                  <c:v>101.66822058811699</c:v>
                </c:pt>
                <c:pt idx="105">
                  <c:v>101.61770531065798</c:v>
                </c:pt>
                <c:pt idx="106">
                  <c:v>101.56168106149802</c:v>
                </c:pt>
                <c:pt idx="107">
                  <c:v>101.50028606521703</c:v>
                </c:pt>
                <c:pt idx="108">
                  <c:v>101.433943423456</c:v>
                </c:pt>
                <c:pt idx="109">
                  <c:v>101.36298617006798</c:v>
                </c:pt>
                <c:pt idx="110">
                  <c:v>101.287664317535</c:v>
                </c:pt>
                <c:pt idx="111">
                  <c:v>101.20828346054203</c:v>
                </c:pt>
                <c:pt idx="112">
                  <c:v>101.125198021277</c:v>
                </c:pt>
                <c:pt idx="113">
                  <c:v>101.03880139754897</c:v>
                </c:pt>
                <c:pt idx="114">
                  <c:v>100.94951742473901</c:v>
                </c:pt>
                <c:pt idx="115">
                  <c:v>100.857793838207</c:v>
                </c:pt>
                <c:pt idx="116">
                  <c:v>100.76409732339502</c:v>
                </c:pt>
                <c:pt idx="117">
                  <c:v>100.66890963618299</c:v>
                </c:pt>
                <c:pt idx="118">
                  <c:v>100.57272439021898</c:v>
                </c:pt>
                <c:pt idx="119">
                  <c:v>100.47604422368497</c:v>
                </c:pt>
                <c:pt idx="120">
                  <c:v>100.37937814428898</c:v>
                </c:pt>
                <c:pt idx="121">
                  <c:v>100.28323891561401</c:v>
                </c:pt>
                <c:pt idx="122">
                  <c:v>100.18814039789899</c:v>
                </c:pt>
                <c:pt idx="123">
                  <c:v>100.09459479578001</c:v>
                </c:pt>
                <c:pt idx="124">
                  <c:v>100.003109796385</c:v>
                </c:pt>
                <c:pt idx="125">
                  <c:v>99.914185604624194</c:v>
                </c:pt>
                <c:pt idx="126">
                  <c:v>99.828311899548083</c:v>
                </c:pt>
                <c:pt idx="127">
                  <c:v>99.745964747209996</c:v>
                </c:pt>
                <c:pt idx="128">
                  <c:v>99.667603512457589</c:v>
                </c:pt>
                <c:pt idx="129">
                  <c:v>99.593667815374801</c:v>
                </c:pt>
                <c:pt idx="130">
                  <c:v>99.524574578333983</c:v>
                </c:pt>
                <c:pt idx="131">
                  <c:v>99.460715207646402</c:v>
                </c:pt>
                <c:pt idx="132">
                  <c:v>99.402452950055789</c:v>
                </c:pt>
                <c:pt idx="133">
                  <c:v>99.350120459417312</c:v>
                </c:pt>
                <c:pt idx="134">
                  <c:v>99.304017591106003</c:v>
                </c:pt>
                <c:pt idx="135">
                  <c:v>99.264409474386795</c:v>
                </c:pt>
                <c:pt idx="136">
                  <c:v>99.231524931811308</c:v>
                </c:pt>
                <c:pt idx="137">
                  <c:v>99.20569512550118</c:v>
                </c:pt>
                <c:pt idx="138">
                  <c:v>99.186898574799571</c:v>
                </c:pt>
                <c:pt idx="139">
                  <c:v>99.175148703923369</c:v>
                </c:pt>
                <c:pt idx="140">
                  <c:v>99.170582629316002</c:v>
                </c:pt>
                <c:pt idx="141">
                  <c:v>99.173282691004687</c:v>
                </c:pt>
                <c:pt idx="142">
                  <c:v>99.183270700435969</c:v>
                </c:pt>
                <c:pt idx="143">
                  <c:v>99.200511935334603</c:v>
                </c:pt>
                <c:pt idx="144">
                  <c:v>99.224921225072109</c:v>
                </c:pt>
                <c:pt idx="145">
                  <c:v>99.256368461468398</c:v>
                </c:pt>
                <c:pt idx="146">
                  <c:v>99.294683080139109</c:v>
                </c:pt>
                <c:pt idx="147">
                  <c:v>99.339657687123605</c:v>
                </c:pt>
                <c:pt idx="148">
                  <c:v>99.391051063488192</c:v>
                </c:pt>
                <c:pt idx="149">
                  <c:v>99.448590720510097</c:v>
                </c:pt>
                <c:pt idx="150">
                  <c:v>99.511975125729492</c:v>
                </c:pt>
                <c:pt idx="151">
                  <c:v>99.580875689109604</c:v>
                </c:pt>
                <c:pt idx="152">
                  <c:v>99.654938579850167</c:v>
                </c:pt>
                <c:pt idx="153">
                  <c:v>99.733786431474769</c:v>
                </c:pt>
                <c:pt idx="154">
                  <c:v>99.817019982620707</c:v>
                </c:pt>
                <c:pt idx="155">
                  <c:v>99.904219692485896</c:v>
                </c:pt>
                <c:pt idx="156">
                  <c:v>99.994947362752498</c:v>
                </c:pt>
                <c:pt idx="157">
                  <c:v>100.08874779163499</c:v>
                </c:pt>
                <c:pt idx="158">
                  <c:v>100.185150480411</c:v>
                </c:pt>
                <c:pt idx="159">
                  <c:v>100.283671408164</c:v>
                </c:pt>
                <c:pt idx="160">
                  <c:v>100.38381488629</c:v>
                </c:pt>
                <c:pt idx="161">
                  <c:v>100.48507550066098</c:v>
                </c:pt>
                <c:pt idx="162">
                  <c:v>100.58694014597802</c:v>
                </c:pt>
                <c:pt idx="163">
                  <c:v>100.68889015380397</c:v>
                </c:pt>
                <c:pt idx="164">
                  <c:v>100.790403512998</c:v>
                </c:pt>
                <c:pt idx="165">
                  <c:v>100.89095717869397</c:v>
                </c:pt>
                <c:pt idx="166">
                  <c:v>100.99002946365002</c:v>
                </c:pt>
                <c:pt idx="167">
                  <c:v>101.08710250358699</c:v>
                </c:pt>
                <c:pt idx="168">
                  <c:v>101.18166478613703</c:v>
                </c:pt>
                <c:pt idx="169">
                  <c:v>101.27321373114901</c:v>
                </c:pt>
                <c:pt idx="170">
                  <c:v>101.361258308364</c:v>
                </c:pt>
                <c:pt idx="171">
                  <c:v>101.445321676925</c:v>
                </c:pt>
                <c:pt idx="172">
                  <c:v>101.524943829691</c:v>
                </c:pt>
                <c:pt idx="173">
                  <c:v>101.59968422409599</c:v>
                </c:pt>
                <c:pt idx="174">
                  <c:v>101.66912438016001</c:v>
                </c:pt>
                <c:pt idx="175">
                  <c:v>101.732870425304</c:v>
                </c:pt>
                <c:pt idx="176">
                  <c:v>101.79055556493203</c:v>
                </c:pt>
                <c:pt idx="177">
                  <c:v>101.84184245722</c:v>
                </c:pt>
                <c:pt idx="178">
                  <c:v>101.88642547029498</c:v>
                </c:pt>
                <c:pt idx="179">
                  <c:v>101.92403280002701</c:v>
                </c:pt>
                <c:pt idx="180">
                  <c:v>101.95442842690801</c:v>
                </c:pt>
                <c:pt idx="181">
                  <c:v>101.97741389115201</c:v>
                </c:pt>
                <c:pt idx="182">
                  <c:v>101.99282986598703</c:v>
                </c:pt>
                <c:pt idx="183">
                  <c:v>102.00055751041197</c:v>
                </c:pt>
                <c:pt idx="184">
                  <c:v>102.00051958413999</c:v>
                </c:pt>
                <c:pt idx="185">
                  <c:v>101.99268130935998</c:v>
                </c:pt>
                <c:pt idx="186">
                  <c:v>101.97705096602</c:v>
                </c:pt>
                <c:pt idx="187">
                  <c:v>101.95368020973902</c:v>
                </c:pt>
                <c:pt idx="188">
                  <c:v>101.922664104039</c:v>
                </c:pt>
                <c:pt idx="189">
                  <c:v>101.88414086142399</c:v>
                </c:pt>
                <c:pt idx="190">
                  <c:v>101.83829129075899</c:v>
                </c:pt>
                <c:pt idx="191">
                  <c:v>101.78533795144799</c:v>
                </c:pt>
                <c:pt idx="192">
                  <c:v>101.72554401799599</c:v>
                </c:pt>
                <c:pt idx="193">
                  <c:v>101.65921186165798</c:v>
                </c:pt>
                <c:pt idx="194">
                  <c:v>101.58668135886398</c:v>
                </c:pt>
                <c:pt idx="195">
                  <c:v>101.50832793905801</c:v>
                </c:pt>
                <c:pt idx="196">
                  <c:v>101.42456038729399</c:v>
                </c:pt>
                <c:pt idx="197">
                  <c:v>101.33581841948397</c:v>
                </c:pt>
                <c:pt idx="198">
                  <c:v>101.24257005049799</c:v>
                </c:pt>
                <c:pt idx="199">
                  <c:v>101.14530877722999</c:v>
                </c:pt>
                <c:pt idx="200">
                  <c:v>101.04455060045299</c:v>
                </c:pt>
                <c:pt idx="201">
                  <c:v>100.94083091061998</c:v>
                </c:pt>
                <c:pt idx="202">
                  <c:v>100.83470126367098</c:v>
                </c:pt>
                <c:pt idx="203">
                  <c:v>100.72672607352699</c:v>
                </c:pt>
                <c:pt idx="204">
                  <c:v>100.61747924823102</c:v>
                </c:pt>
                <c:pt idx="205">
                  <c:v>100.50748199925998</c:v>
                </c:pt>
                <c:pt idx="206">
                  <c:v>100.39743851416397</c:v>
                </c:pt>
                <c:pt idx="207">
                  <c:v>100.28794452976702</c:v>
                </c:pt>
                <c:pt idx="208">
                  <c:v>100.17949285167397</c:v>
                </c:pt>
                <c:pt idx="209">
                  <c:v>100.072615402845</c:v>
                </c:pt>
                <c:pt idx="210">
                  <c:v>99.96787159454</c:v>
                </c:pt>
                <c:pt idx="211">
                  <c:v>99.865826471149703</c:v>
                </c:pt>
                <c:pt idx="212">
                  <c:v>99.767032985276515</c:v>
                </c:pt>
                <c:pt idx="213">
                  <c:v>99.67202097505789</c:v>
                </c:pt>
                <c:pt idx="214">
                  <c:v>99.581291307947595</c:v>
                </c:pt>
                <c:pt idx="215">
                  <c:v>99.495313197147297</c:v>
                </c:pt>
                <c:pt idx="216">
                  <c:v>99.414523230170829</c:v>
                </c:pt>
                <c:pt idx="217">
                  <c:v>99.339325199989389</c:v>
                </c:pt>
                <c:pt idx="218">
                  <c:v>99.270090207378303</c:v>
                </c:pt>
                <c:pt idx="219">
                  <c:v>99.207156740169395</c:v>
                </c:pt>
                <c:pt idx="220">
                  <c:v>99.150830584160389</c:v>
                </c:pt>
                <c:pt idx="221">
                  <c:v>99.101384515462584</c:v>
                </c:pt>
                <c:pt idx="222">
                  <c:v>99.059057783675499</c:v>
                </c:pt>
                <c:pt idx="223">
                  <c:v>99.024055430481084</c:v>
                </c:pt>
                <c:pt idx="224">
                  <c:v>98.9965475062872</c:v>
                </c:pt>
                <c:pt idx="225">
                  <c:v>98.976668253875104</c:v>
                </c:pt>
                <c:pt idx="226">
                  <c:v>98.964515326448193</c:v>
                </c:pt>
                <c:pt idx="227">
                  <c:v>98.960149101097812</c:v>
                </c:pt>
                <c:pt idx="228">
                  <c:v>98.963592139396482</c:v>
                </c:pt>
                <c:pt idx="229">
                  <c:v>98.974828836273488</c:v>
                </c:pt>
                <c:pt idx="230">
                  <c:v>98.993805287411107</c:v>
                </c:pt>
                <c:pt idx="231">
                  <c:v>99.020429394855981</c:v>
                </c:pt>
                <c:pt idx="232">
                  <c:v>99.054571217034677</c:v>
                </c:pt>
                <c:pt idx="233">
                  <c:v>99.096063576346694</c:v>
                </c:pt>
                <c:pt idx="234">
                  <c:v>99.144702929745904</c:v>
                </c:pt>
                <c:pt idx="235">
                  <c:v>99.200330415427786</c:v>
                </c:pt>
                <c:pt idx="236">
                  <c:v>99.262513309574302</c:v>
                </c:pt>
                <c:pt idx="237">
                  <c:v>99.330917038640592</c:v>
                </c:pt>
                <c:pt idx="238">
                  <c:v>99.405320102823666</c:v>
                </c:pt>
                <c:pt idx="239">
                  <c:v>99.485414172723168</c:v>
                </c:pt>
                <c:pt idx="240">
                  <c:v>99.570812233283377</c:v>
                </c:pt>
                <c:pt idx="241">
                  <c:v>99.661074672485967</c:v>
                </c:pt>
                <c:pt idx="242">
                  <c:v>99.755731580136484</c:v>
                </c:pt>
                <c:pt idx="243">
                  <c:v>99.854296678643493</c:v>
                </c:pt>
                <c:pt idx="244">
                  <c:v>99.956274548869999</c:v>
                </c:pt>
                <c:pt idx="245">
                  <c:v>100.06116372286802</c:v>
                </c:pt>
                <c:pt idx="246">
                  <c:v>100.16845759526099</c:v>
                </c:pt>
                <c:pt idx="247">
                  <c:v>100.27764439702898</c:v>
                </c:pt>
                <c:pt idx="248">
                  <c:v>100.38820697963898</c:v>
                </c:pt>
                <c:pt idx="249">
                  <c:v>100.49962284087401</c:v>
                </c:pt>
                <c:pt idx="250">
                  <c:v>100.61136461816201</c:v>
                </c:pt>
                <c:pt idx="251">
                  <c:v>100.72290113770097</c:v>
                </c:pt>
                <c:pt idx="252">
                  <c:v>100.83369901643997</c:v>
                </c:pt>
                <c:pt idx="253">
                  <c:v>100.94322475643001</c:v>
                </c:pt>
                <c:pt idx="254">
                  <c:v>101.050947238747</c:v>
                </c:pt>
                <c:pt idx="255">
                  <c:v>101.15634051040395</c:v>
                </c:pt>
                <c:pt idx="256">
                  <c:v>101.25888675661297</c:v>
                </c:pt>
                <c:pt idx="257">
                  <c:v>101.358079358317</c:v>
                </c:pt>
                <c:pt idx="258">
                  <c:v>101.45342594739301</c:v>
                </c:pt>
                <c:pt idx="259">
                  <c:v>101.54445138693799</c:v>
                </c:pt>
                <c:pt idx="260">
                  <c:v>101.630700619572</c:v>
                </c:pt>
                <c:pt idx="261">
                  <c:v>101.71174134165399</c:v>
                </c:pt>
                <c:pt idx="262">
                  <c:v>101.78716647469501</c:v>
                </c:pt>
                <c:pt idx="263">
                  <c:v>101.85659641675699</c:v>
                </c:pt>
                <c:pt idx="264">
                  <c:v>101.91968106594003</c:v>
                </c:pt>
                <c:pt idx="265">
                  <c:v>101.976101615326</c:v>
                </c:pt>
                <c:pt idx="266">
                  <c:v>102.02557212387897</c:v>
                </c:pt>
                <c:pt idx="267">
                  <c:v>102.067840871211</c:v>
                </c:pt>
                <c:pt idx="268">
                  <c:v>102.102691505995</c:v>
                </c:pt>
                <c:pt idx="269">
                  <c:v>102.129943998299</c:v>
                </c:pt>
                <c:pt idx="270">
                  <c:v>102.149455405834</c:v>
                </c:pt>
                <c:pt idx="271">
                  <c:v>102.161120462881</c:v>
                </c:pt>
                <c:pt idx="272">
                  <c:v>102.164871999173</c:v>
                </c:pt>
                <c:pt idx="273">
                  <c:v>102.16068119418598</c:v>
                </c:pt>
                <c:pt idx="274">
                  <c:v>102.14855767043601</c:v>
                </c:pt>
                <c:pt idx="275">
                  <c:v>102.12854942767099</c:v>
                </c:pt>
                <c:pt idx="276">
                  <c:v>102.10074261832096</c:v>
                </c:pt>
                <c:pt idx="277">
                  <c:v>102.06526116342197</c:v>
                </c:pt>
                <c:pt idx="278">
                  <c:v>102.02226620740399</c:v>
                </c:pt>
                <c:pt idx="279">
                  <c:v>101.97195540976301</c:v>
                </c:pt>
                <c:pt idx="280">
                  <c:v>101.91456207168501</c:v>
                </c:pt>
                <c:pt idx="281">
                  <c:v>101.850354096072</c:v>
                </c:pt>
                <c:pt idx="282">
                  <c:v>101.779632780265</c:v>
                </c:pt>
                <c:pt idx="283">
                  <c:v>101.70273144183901</c:v>
                </c:pt>
                <c:pt idx="284">
                  <c:v>101.620013879231</c:v>
                </c:pt>
                <c:pt idx="285">
                  <c:v>101.53187267054999</c:v>
                </c:pt>
                <c:pt idx="286">
                  <c:v>101.43872731560801</c:v>
                </c:pt>
                <c:pt idx="287">
                  <c:v>101.341022227981</c:v>
                </c:pt>
                <c:pt idx="288">
                  <c:v>101.23922458572902</c:v>
                </c:pt>
                <c:pt idx="289">
                  <c:v>101.13382205108299</c:v>
                </c:pt>
                <c:pt idx="290">
                  <c:v>101.02532037104099</c:v>
                </c:pt>
                <c:pt idx="291">
                  <c:v>100.91424087231601</c:v>
                </c:pt>
                <c:pt idx="292">
                  <c:v>100.80111786529299</c:v>
                </c:pt>
                <c:pt idx="293">
                  <c:v>100.68649597277299</c:v>
                </c:pt>
                <c:pt idx="294">
                  <c:v>100.570927400103</c:v>
                </c:pt>
                <c:pt idx="295">
                  <c:v>100.45496916382501</c:v>
                </c:pt>
                <c:pt idx="296">
                  <c:v>100.33918029638301</c:v>
                </c:pt>
                <c:pt idx="297">
                  <c:v>100.22411904446702</c:v>
                </c:pt>
                <c:pt idx="298">
                  <c:v>100.11034007844898</c:v>
                </c:pt>
                <c:pt idx="299">
                  <c:v>99.998391729996882</c:v>
                </c:pt>
                <c:pt idx="300">
                  <c:v>99.888813274425488</c:v>
                </c:pt>
                <c:pt idx="301">
                  <c:v>99.782132273568067</c:v>
                </c:pt>
                <c:pt idx="302">
                  <c:v>99.678861994114087</c:v>
                </c:pt>
                <c:pt idx="303">
                  <c:v>99.579469121773698</c:v>
                </c:pt>
                <c:pt idx="304">
                  <c:v>99.484512700219895</c:v>
                </c:pt>
                <c:pt idx="305">
                  <c:v>99.394431690675802</c:v>
                </c:pt>
                <c:pt idx="306">
                  <c:v>99.309584388218497</c:v>
                </c:pt>
                <c:pt idx="307">
                  <c:v>99.230365938313696</c:v>
                </c:pt>
                <c:pt idx="308">
                  <c:v>99.157180919526368</c:v>
                </c:pt>
                <c:pt idx="309">
                  <c:v>99.090410856304686</c:v>
                </c:pt>
                <c:pt idx="310">
                  <c:v>99.030395502462866</c:v>
                </c:pt>
                <c:pt idx="311">
                  <c:v>98.97742731513398</c:v>
                </c:pt>
                <c:pt idx="312">
                  <c:v>98.931753310008006</c:v>
                </c:pt>
                <c:pt idx="313">
                  <c:v>98.893579459270995</c:v>
                </c:pt>
                <c:pt idx="314">
                  <c:v>98.863074923230101</c:v>
                </c:pt>
                <c:pt idx="315">
                  <c:v>98.840375002756772</c:v>
                </c:pt>
                <c:pt idx="316">
                  <c:v>98.82558259977759</c:v>
                </c:pt>
                <c:pt idx="317">
                  <c:v>98.818768401071381</c:v>
                </c:pt>
                <c:pt idx="318">
                  <c:v>98.819970164036292</c:v>
                </c:pt>
                <c:pt idx="319">
                  <c:v>98.829191508163191</c:v>
                </c:pt>
                <c:pt idx="320">
                  <c:v>98.846400571279801</c:v>
                </c:pt>
                <c:pt idx="321">
                  <c:v>98.871528813449075</c:v>
                </c:pt>
                <c:pt idx="322">
                  <c:v>98.904470166245403</c:v>
                </c:pt>
                <c:pt idx="323">
                  <c:v>98.945080644324406</c:v>
                </c:pt>
                <c:pt idx="324">
                  <c:v>98.993178467159879</c:v>
                </c:pt>
                <c:pt idx="325">
                  <c:v>99.048544684945128</c:v>
                </c:pt>
                <c:pt idx="326">
                  <c:v>99.110924264459101</c:v>
                </c:pt>
                <c:pt idx="327">
                  <c:v>99.180027566958685</c:v>
                </c:pt>
                <c:pt idx="328">
                  <c:v>99.255532138785071</c:v>
                </c:pt>
                <c:pt idx="329">
                  <c:v>99.337084733713283</c:v>
                </c:pt>
                <c:pt idx="330">
                  <c:v>99.424303490316916</c:v>
                </c:pt>
                <c:pt idx="331">
                  <c:v>99.516780203724565</c:v>
                </c:pt>
                <c:pt idx="332">
                  <c:v>99.614082640701682</c:v>
                </c:pt>
                <c:pt idx="333">
                  <c:v>99.715789112553651</c:v>
                </c:pt>
                <c:pt idx="334">
                  <c:v>99.82133881438547</c:v>
                </c:pt>
                <c:pt idx="335">
                  <c:v>99.930257245627118</c:v>
                </c:pt>
                <c:pt idx="336">
                  <c:v>100.04211881397599</c:v>
                </c:pt>
                <c:pt idx="337">
                  <c:v>100.15641805243797</c:v>
                </c:pt>
                <c:pt idx="338">
                  <c:v>100.27259864939002</c:v>
                </c:pt>
                <c:pt idx="339">
                  <c:v>100.390089095626</c:v>
                </c:pt>
                <c:pt idx="340">
                  <c:v>100.50832348384399</c:v>
                </c:pt>
                <c:pt idx="341">
                  <c:v>100.62674799652295</c:v>
                </c:pt>
                <c:pt idx="342">
                  <c:v>100.74481954266702</c:v>
                </c:pt>
                <c:pt idx="343">
                  <c:v>100.86200193319499</c:v>
                </c:pt>
                <c:pt idx="344">
                  <c:v>100.97776259323101</c:v>
                </c:pt>
                <c:pt idx="345">
                  <c:v>101.09157101131801</c:v>
                </c:pt>
                <c:pt idx="346">
                  <c:v>101.20289911209699</c:v>
                </c:pt>
                <c:pt idx="347">
                  <c:v>101.31122326200203</c:v>
                </c:pt>
                <c:pt idx="348">
                  <c:v>101.41602744291801</c:v>
                </c:pt>
                <c:pt idx="349">
                  <c:v>101.51680711187899</c:v>
                </c:pt>
                <c:pt idx="350">
                  <c:v>101.61307332565399</c:v>
                </c:pt>
                <c:pt idx="351">
                  <c:v>101.704356802212</c:v>
                </c:pt>
                <c:pt idx="352">
                  <c:v>101.79021169067703</c:v>
                </c:pt>
                <c:pt idx="353">
                  <c:v>101.87021891252498</c:v>
                </c:pt>
                <c:pt idx="354">
                  <c:v>101.94398901195602</c:v>
                </c:pt>
                <c:pt idx="355">
                  <c:v>102.01116451007302</c:v>
                </c:pt>
                <c:pt idx="356">
                  <c:v>102.07142179603298</c:v>
                </c:pt>
                <c:pt idx="357">
                  <c:v>102.12447261089297</c:v>
                </c:pt>
                <c:pt idx="358">
                  <c:v>102.170065189475</c:v>
                </c:pt>
                <c:pt idx="359">
                  <c:v>102.20798512536702</c:v>
                </c:pt>
                <c:pt idx="360">
                  <c:v>102.23805601715701</c:v>
                </c:pt>
                <c:pt idx="361">
                  <c:v>102.26013994295802</c:v>
                </c:pt>
                <c:pt idx="362">
                  <c:v>102.27413779729298</c:v>
                </c:pt>
                <c:pt idx="363">
                  <c:v>102.279989511298</c:v>
                </c:pt>
                <c:pt idx="364">
                  <c:v>102.27767416512502</c:v>
                </c:pt>
                <c:pt idx="365">
                  <c:v>102.26720999132503</c:v>
                </c:pt>
                <c:pt idx="366">
                  <c:v>102.24865426018401</c:v>
                </c:pt>
                <c:pt idx="367">
                  <c:v>102.22210303275999</c:v>
                </c:pt>
                <c:pt idx="368">
                  <c:v>102.18769076460201</c:v>
                </c:pt>
                <c:pt idx="369">
                  <c:v>102.14558974256299</c:v>
                </c:pt>
                <c:pt idx="370">
                  <c:v>102.09600933848201</c:v>
                </c:pt>
                <c:pt idx="371">
                  <c:v>102.039195066432</c:v>
                </c:pt>
                <c:pt idx="372">
                  <c:v>101.97542743411</c:v>
                </c:pt>
                <c:pt idx="373">
                  <c:v>101.905020583661</c:v>
                </c:pt>
                <c:pt idx="374">
                  <c:v>101.828320722215</c:v>
                </c:pt>
                <c:pt idx="375">
                  <c:v>101.745704347366</c:v>
                </c:pt>
                <c:pt idx="376">
                  <c:v>101.65757627758799</c:v>
                </c:pt>
                <c:pt idx="377">
                  <c:v>101.564367501869</c:v>
                </c:pt>
                <c:pt idx="378">
                  <c:v>101.46653286645699</c:v>
                </c:pt>
                <c:pt idx="379">
                  <c:v>101.364548619616</c:v>
                </c:pt>
                <c:pt idx="380">
                  <c:v>101.25890983746999</c:v>
                </c:pt>
                <c:pt idx="381">
                  <c:v>101.15012775542799</c:v>
                </c:pt>
                <c:pt idx="382">
                  <c:v>101.03872703044499</c:v>
                </c:pt>
                <c:pt idx="383">
                  <c:v>100.92524295931501</c:v>
                </c:pt>
                <c:pt idx="384">
                  <c:v>100.810218677704</c:v>
                </c:pt>
                <c:pt idx="385">
                  <c:v>100.694202363415</c:v>
                </c:pt>
                <c:pt idx="386">
                  <c:v>100.57774446591601</c:v>
                </c:pt>
                <c:pt idx="387">
                  <c:v>100.46139498223002</c:v>
                </c:pt>
                <c:pt idx="388">
                  <c:v>100.34570079720601</c:v>
                </c:pt>
                <c:pt idx="389">
                  <c:v>100.23120310384401</c:v>
                </c:pt>
                <c:pt idx="390">
                  <c:v>100.11843491712096</c:v>
                </c:pt>
                <c:pt idx="391">
                  <c:v>100.007918692253</c:v>
                </c:pt>
                <c:pt idx="392">
                  <c:v>99.900164056223105</c:v>
                </c:pt>
                <c:pt idx="393">
                  <c:v>99.795665659123316</c:v>
                </c:pt>
                <c:pt idx="394">
                  <c:v>99.694901149924689</c:v>
                </c:pt>
                <c:pt idx="395">
                  <c:v>99.598329279475195</c:v>
                </c:pt>
                <c:pt idx="396">
                  <c:v>99.506388131955475</c:v>
                </c:pt>
                <c:pt idx="397">
                  <c:v>99.419493484671918</c:v>
                </c:pt>
                <c:pt idx="398">
                  <c:v>99.338037294953878</c:v>
                </c:pt>
                <c:pt idx="399">
                  <c:v>99.262386312079371</c:v>
                </c:pt>
                <c:pt idx="400">
                  <c:v>99.192880811495272</c:v>
                </c:pt>
                <c:pt idx="401">
                  <c:v>99.129820751409184</c:v>
                </c:pt>
                <c:pt idx="402">
                  <c:v>99.073533622301099</c:v>
                </c:pt>
                <c:pt idx="403">
                  <c:v>99.024249927858307</c:v>
                </c:pt>
                <c:pt idx="404">
                  <c:v>98.982152161635881</c:v>
                </c:pt>
                <c:pt idx="405">
                  <c:v>98.947444221811509</c:v>
                </c:pt>
                <c:pt idx="406">
                  <c:v>98.920316042855688</c:v>
                </c:pt>
                <c:pt idx="407">
                  <c:v>98.900915519654887</c:v>
                </c:pt>
                <c:pt idx="408">
                  <c:v>98.889340421727482</c:v>
                </c:pt>
                <c:pt idx="409">
                  <c:v>98.885643223626289</c:v>
                </c:pt>
                <c:pt idx="410">
                  <c:v>98.889839551787091</c:v>
                </c:pt>
                <c:pt idx="411">
                  <c:v>98.901914854903495</c:v>
                </c:pt>
                <c:pt idx="412">
                  <c:v>98.921827676401179</c:v>
                </c:pt>
                <c:pt idx="413">
                  <c:v>98.949509975496497</c:v>
                </c:pt>
                <c:pt idx="414">
                  <c:v>98.984865647910226</c:v>
                </c:pt>
                <c:pt idx="415">
                  <c:v>99.027768379546387</c:v>
                </c:pt>
                <c:pt idx="416">
                  <c:v>99.078059671893783</c:v>
                </c:pt>
                <c:pt idx="417">
                  <c:v>99.135547536284463</c:v>
                </c:pt>
                <c:pt idx="418">
                  <c:v>99.200006062288182</c:v>
                </c:pt>
                <c:pt idx="419">
                  <c:v>99.271175854235381</c:v>
                </c:pt>
                <c:pt idx="420">
                  <c:v>99.34876519946738</c:v>
                </c:pt>
                <c:pt idx="421">
                  <c:v>99.432451770044381</c:v>
                </c:pt>
                <c:pt idx="422">
                  <c:v>99.521884649078814</c:v>
                </c:pt>
                <c:pt idx="423">
                  <c:v>99.616686496312397</c:v>
                </c:pt>
                <c:pt idx="424">
                  <c:v>99.716455710027702</c:v>
                </c:pt>
                <c:pt idx="425">
                  <c:v>99.820768491791185</c:v>
                </c:pt>
                <c:pt idx="426">
                  <c:v>99.92918076845109</c:v>
                </c:pt>
                <c:pt idx="427">
                  <c:v>100.04122996679503</c:v>
                </c:pt>
                <c:pt idx="428">
                  <c:v>100.15643666695499</c:v>
                </c:pt>
                <c:pt idx="429">
                  <c:v>100.274306183382</c:v>
                </c:pt>
                <c:pt idx="430">
                  <c:v>100.39433013005599</c:v>
                </c:pt>
                <c:pt idx="431">
                  <c:v>100.516000427923</c:v>
                </c:pt>
                <c:pt idx="432">
                  <c:v>100.63874396911001</c:v>
                </c:pt>
                <c:pt idx="433">
                  <c:v>100.762043996808</c:v>
                </c:pt>
                <c:pt idx="434">
                  <c:v>100.88539543684799</c:v>
                </c:pt>
                <c:pt idx="435">
                  <c:v>101.00823741260899</c:v>
                </c:pt>
                <c:pt idx="436">
                  <c:v>101.12998951214598</c:v>
                </c:pt>
                <c:pt idx="437">
                  <c:v>101.25008161012899</c:v>
                </c:pt>
                <c:pt idx="438">
                  <c:v>101.367964107887</c:v>
                </c:pt>
                <c:pt idx="439">
                  <c:v>101.48310554563902</c:v>
                </c:pt>
                <c:pt idx="440">
                  <c:v>101.59498686057998</c:v>
                </c:pt>
                <c:pt idx="441">
                  <c:v>101.70309763622399</c:v>
                </c:pt>
                <c:pt idx="442">
                  <c:v>101.80693587783499</c:v>
                </c:pt>
                <c:pt idx="443">
                  <c:v>101.906010772149</c:v>
                </c:pt>
                <c:pt idx="444">
                  <c:v>101.999847205468</c:v>
                </c:pt>
                <c:pt idx="445">
                  <c:v>102.087990863268</c:v>
                </c:pt>
                <c:pt idx="446">
                  <c:v>102.17001305596898</c:v>
                </c:pt>
                <c:pt idx="447">
                  <c:v>102.24551477428801</c:v>
                </c:pt>
                <c:pt idx="448">
                  <c:v>102.31412977686399</c:v>
                </c:pt>
                <c:pt idx="449">
                  <c:v>102.37552672534299</c:v>
                </c:pt>
                <c:pt idx="450">
                  <c:v>102.429410510168</c:v>
                </c:pt>
                <c:pt idx="451">
                  <c:v>102.47552296901202</c:v>
                </c:pt>
                <c:pt idx="452">
                  <c:v>102.51364320733003</c:v>
                </c:pt>
                <c:pt idx="453">
                  <c:v>102.54358770479898</c:v>
                </c:pt>
                <c:pt idx="454">
                  <c:v>102.565210347735</c:v>
                </c:pt>
                <c:pt idx="455">
                  <c:v>102.57840247766397</c:v>
                </c:pt>
                <c:pt idx="456">
                  <c:v>102.58309299872001</c:v>
                </c:pt>
                <c:pt idx="457">
                  <c:v>102.57924854625396</c:v>
                </c:pt>
                <c:pt idx="458">
                  <c:v>102.56687368897602</c:v>
                </c:pt>
                <c:pt idx="459">
                  <c:v>102.54601111750299</c:v>
                </c:pt>
                <c:pt idx="460">
                  <c:v>102.51674176276899</c:v>
                </c:pt>
                <c:pt idx="461">
                  <c:v>102.479184786685</c:v>
                </c:pt>
                <c:pt idx="462">
                  <c:v>102.43349739292299</c:v>
                </c:pt>
                <c:pt idx="463">
                  <c:v>102.37987441558897</c:v>
                </c:pt>
                <c:pt idx="464">
                  <c:v>102.31854765593998</c:v>
                </c:pt>
                <c:pt idx="465">
                  <c:v>102.24978495062901</c:v>
                </c:pt>
                <c:pt idx="466">
                  <c:v>102.17388896783599</c:v>
                </c:pt>
                <c:pt idx="467">
                  <c:v>102.09119573925202</c:v>
                </c:pt>
                <c:pt idx="468">
                  <c:v>102.00207294541099</c:v>
                </c:pt>
                <c:pt idx="469">
                  <c:v>101.90691797925301</c:v>
                </c:pt>
                <c:pt idx="470">
                  <c:v>101.80615581776799</c:v>
                </c:pt>
                <c:pt idx="471">
                  <c:v>101.700236734268</c:v>
                </c:pt>
                <c:pt idx="472">
                  <c:v>101.58963388464501</c:v>
                </c:pt>
                <c:pt idx="473">
                  <c:v>101.47484080001398</c:v>
                </c:pt>
                <c:pt idx="474">
                  <c:v>101.35636881598195</c:v>
                </c:pt>
                <c:pt idx="475">
                  <c:v>101.23474446561202</c:v>
                </c:pt>
                <c:pt idx="476">
                  <c:v>101.11050685952397</c:v>
                </c:pt>
                <c:pt idx="477">
                  <c:v>100.984205072671</c:v>
                </c:pt>
                <c:pt idx="478">
                  <c:v>100.85639555346097</c:v>
                </c:pt>
                <c:pt idx="479">
                  <c:v>100.72763956729102</c:v>
                </c:pt>
                <c:pt idx="480">
                  <c:v>100.59850068340802</c:v>
                </c:pt>
                <c:pt idx="481">
                  <c:v>100.46954231132898</c:v>
                </c:pt>
                <c:pt idx="482">
                  <c:v>100.341325290954</c:v>
                </c:pt>
                <c:pt idx="483">
                  <c:v>100.21440553903501</c:v>
                </c:pt>
                <c:pt idx="484">
                  <c:v>100.08933175367599</c:v>
                </c:pt>
                <c:pt idx="485">
                  <c:v>99.966643178107219</c:v>
                </c:pt>
                <c:pt idx="486">
                  <c:v>99.846867424944307</c:v>
                </c:pt>
                <c:pt idx="487">
                  <c:v>99.730518362486364</c:v>
                </c:pt>
                <c:pt idx="488">
                  <c:v>99.618094065143296</c:v>
                </c:pt>
                <c:pt idx="489">
                  <c:v>99.510074830863587</c:v>
                </c:pt>
                <c:pt idx="490">
                  <c:v>99.406921269247732</c:v>
                </c:pt>
                <c:pt idx="491">
                  <c:v>99.309072464847802</c:v>
                </c:pt>
                <c:pt idx="492">
                  <c:v>99.216944220963896</c:v>
                </c:pt>
                <c:pt idx="493">
                  <c:v>99.130927389892307</c:v>
                </c:pt>
                <c:pt idx="494">
                  <c:v>99.051386296090485</c:v>
                </c:pt>
                <c:pt idx="495">
                  <c:v>98.978657259122699</c:v>
                </c:pt>
                <c:pt idx="496">
                  <c:v>98.913047223342417</c:v>
                </c:pt>
                <c:pt idx="497">
                  <c:v>98.854832501280185</c:v>
                </c:pt>
                <c:pt idx="498">
                  <c:v>98.804257637424186</c:v>
                </c:pt>
                <c:pt idx="499">
                  <c:v>98.761529364596015</c:v>
                </c:pt>
                <c:pt idx="500">
                  <c:v>98.726846456809866</c:v>
                </c:pt>
                <c:pt idx="501">
                  <c:v>98.700334171548491</c:v>
                </c:pt>
                <c:pt idx="502">
                  <c:v>98.68208351430718</c:v>
                </c:pt>
                <c:pt idx="503">
                  <c:v>98.672183491199689</c:v>
                </c:pt>
                <c:pt idx="504">
                  <c:v>98.670689528427985</c:v>
                </c:pt>
                <c:pt idx="505">
                  <c:v>98.6776068833327</c:v>
                </c:pt>
                <c:pt idx="506">
                  <c:v>98.692892496132089</c:v>
                </c:pt>
                <c:pt idx="507">
                  <c:v>98.716464234166693</c:v>
                </c:pt>
                <c:pt idx="508">
                  <c:v>98.748208605289804</c:v>
                </c:pt>
                <c:pt idx="509">
                  <c:v>98.787983912526684</c:v>
                </c:pt>
                <c:pt idx="510">
                  <c:v>98.835619675400395</c:v>
                </c:pt>
                <c:pt idx="511">
                  <c:v>98.890914369049995</c:v>
                </c:pt>
                <c:pt idx="512">
                  <c:v>98.953633245497016</c:v>
                </c:pt>
                <c:pt idx="513">
                  <c:v>99.023507233593065</c:v>
                </c:pt>
                <c:pt idx="514">
                  <c:v>99.100233211350883</c:v>
                </c:pt>
                <c:pt idx="515">
                  <c:v>99.183475485597398</c:v>
                </c:pt>
                <c:pt idx="516">
                  <c:v>99.272868097448878</c:v>
                </c:pt>
                <c:pt idx="517">
                  <c:v>99.368017532997484</c:v>
                </c:pt>
                <c:pt idx="518">
                  <c:v>99.468505485517227</c:v>
                </c:pt>
                <c:pt idx="519">
                  <c:v>99.57389142966268</c:v>
                </c:pt>
                <c:pt idx="520">
                  <c:v>99.683714889108401</c:v>
                </c:pt>
                <c:pt idx="521">
                  <c:v>99.797497382267196</c:v>
                </c:pt>
                <c:pt idx="522">
                  <c:v>99.914744104698499</c:v>
                </c:pt>
                <c:pt idx="523">
                  <c:v>100.03494544903002</c:v>
                </c:pt>
                <c:pt idx="524">
                  <c:v>100.15757847714001</c:v>
                </c:pt>
                <c:pt idx="525">
                  <c:v>100.28210845134302</c:v>
                </c:pt>
                <c:pt idx="526">
                  <c:v>100.40799050868702</c:v>
                </c:pt>
                <c:pt idx="527">
                  <c:v>100.534671533398</c:v>
                </c:pt>
                <c:pt idx="528">
                  <c:v>100.66159224984099</c:v>
                </c:pt>
                <c:pt idx="529">
                  <c:v>100.78819430682299</c:v>
                </c:pt>
                <c:pt idx="530">
                  <c:v>100.91389367497703</c:v>
                </c:pt>
                <c:pt idx="531">
                  <c:v>101.038144375767</c:v>
                </c:pt>
                <c:pt idx="532">
                  <c:v>101.16040434828101</c:v>
                </c:pt>
                <c:pt idx="533">
                  <c:v>101.280106239533</c:v>
                </c:pt>
                <c:pt idx="534">
                  <c:v>101.39668990839203</c:v>
                </c:pt>
                <c:pt idx="535">
                  <c:v>101.50962104911002</c:v>
                </c:pt>
                <c:pt idx="536">
                  <c:v>101.61839206405701</c:v>
                </c:pt>
                <c:pt idx="537">
                  <c:v>101.722515734211</c:v>
                </c:pt>
                <c:pt idx="538">
                  <c:v>101.82152034919702</c:v>
                </c:pt>
                <c:pt idx="539">
                  <c:v>101.91494925712801</c:v>
                </c:pt>
                <c:pt idx="540">
                  <c:v>102.00236403206397</c:v>
                </c:pt>
                <c:pt idx="541">
                  <c:v>102.083349259279</c:v>
                </c:pt>
                <c:pt idx="542">
                  <c:v>102.15751722517201</c:v>
                </c:pt>
                <c:pt idx="543">
                  <c:v>102.224511553711</c:v>
                </c:pt>
                <c:pt idx="544">
                  <c:v>102.28400951780698</c:v>
                </c:pt>
                <c:pt idx="545">
                  <c:v>102.33572319695598</c:v>
                </c:pt>
                <c:pt idx="546">
                  <c:v>102.37939985662098</c:v>
                </c:pt>
                <c:pt idx="547">
                  <c:v>102.41482195519801</c:v>
                </c:pt>
                <c:pt idx="548">
                  <c:v>102.44180711225098</c:v>
                </c:pt>
                <c:pt idx="549">
                  <c:v>102.46020825487301</c:v>
                </c:pt>
                <c:pt idx="550">
                  <c:v>102.46991403718998</c:v>
                </c:pt>
                <c:pt idx="551">
                  <c:v>102.47084952524899</c:v>
                </c:pt>
                <c:pt idx="552">
                  <c:v>102.46297706688499</c:v>
                </c:pt>
                <c:pt idx="553">
                  <c:v>102.446297225481</c:v>
                </c:pt>
                <c:pt idx="554">
                  <c:v>102.42084964447702</c:v>
                </c:pt>
                <c:pt idx="555">
                  <c:v>102.38671371923</c:v>
                </c:pt>
                <c:pt idx="556">
                  <c:v>102.34400897707198</c:v>
                </c:pt>
                <c:pt idx="557">
                  <c:v>102.29289509804498</c:v>
                </c:pt>
                <c:pt idx="558">
                  <c:v>102.233571542047</c:v>
                </c:pt>
                <c:pt idx="559">
                  <c:v>102.166276778715</c:v>
                </c:pt>
                <c:pt idx="560">
                  <c:v>102.09128714143398</c:v>
                </c:pt>
                <c:pt idx="561">
                  <c:v>102.00891534521502</c:v>
                </c:pt>
                <c:pt idx="562">
                  <c:v>101.91950871937703</c:v>
                </c:pt>
                <c:pt idx="563">
                  <c:v>101.82344721067798</c:v>
                </c:pt>
                <c:pt idx="564">
                  <c:v>101.721141211749</c:v>
                </c:pt>
                <c:pt idx="565">
                  <c:v>101.61302926486002</c:v>
                </c:pt>
                <c:pt idx="566">
                  <c:v>101.49957568343201</c:v>
                </c:pt>
                <c:pt idx="567">
                  <c:v>101.38126812480698</c:v>
                </c:pt>
                <c:pt idx="568">
                  <c:v>101.25861513860001</c:v>
                </c:pt>
                <c:pt idx="569">
                  <c:v>101.13214370646598</c:v>
                </c:pt>
                <c:pt idx="570">
                  <c:v>101.002396781923</c:v>
                </c:pt>
                <c:pt idx="571">
                  <c:v>100.869930833277</c:v>
                </c:pt>
                <c:pt idx="572">
                  <c:v>100.73531338901203</c:v>
                </c:pt>
                <c:pt idx="573">
                  <c:v>100.599120582994</c:v>
                </c:pt>
                <c:pt idx="574">
                  <c:v>100.461934696429</c:v>
                </c:pt>
                <c:pt idx="575">
                  <c:v>100.32434169445096</c:v>
                </c:pt>
                <c:pt idx="576">
                  <c:v>100.18692875701798</c:v>
                </c:pt>
                <c:pt idx="577">
                  <c:v>100.05028180628499</c:v>
                </c:pt>
                <c:pt idx="578">
                  <c:v>99.914983035391714</c:v>
                </c:pt>
                <c:pt idx="579">
                  <c:v>99.781608446305995</c:v>
                </c:pt>
                <c:pt idx="580">
                  <c:v>99.650725406848082</c:v>
                </c:pt>
                <c:pt idx="581">
                  <c:v>99.522890239065688</c:v>
                </c:pt>
                <c:pt idx="582">
                  <c:v>99.398645852604076</c:v>
                </c:pt>
                <c:pt idx="583">
                  <c:v>99.278519437500591</c:v>
                </c:pt>
                <c:pt idx="584">
                  <c:v>99.16302023106968</c:v>
                </c:pt>
                <c:pt idx="585">
                  <c:v>99.052637373124554</c:v>
                </c:pt>
                <c:pt idx="586">
                  <c:v>98.947837862764487</c:v>
                </c:pt>
                <c:pt idx="587">
                  <c:v>98.849064628637407</c:v>
                </c:pt>
                <c:pt idx="588">
                  <c:v>98.756734722783676</c:v>
                </c:pt>
                <c:pt idx="589">
                  <c:v>98.671237646227681</c:v>
                </c:pt>
                <c:pt idx="590">
                  <c:v>98.592933812462277</c:v>
                </c:pt>
                <c:pt idx="591">
                  <c:v>98.522153152880279</c:v>
                </c:pt>
                <c:pt idx="592">
                  <c:v>98.459193866318316</c:v>
                </c:pt>
                <c:pt idx="593">
                  <c:v>98.40432131307918</c:v>
                </c:pt>
                <c:pt idx="594">
                  <c:v>98.357767052345082</c:v>
                </c:pt>
                <c:pt idx="595">
                  <c:v>98.319728020651183</c:v>
                </c:pt>
                <c:pt idx="596">
                  <c:v>98.290365848184791</c:v>
                </c:pt>
                <c:pt idx="597">
                  <c:v>98.269804388489788</c:v>
                </c:pt>
                <c:pt idx="598">
                  <c:v>98.258142325600986</c:v>
                </c:pt>
                <c:pt idx="599">
                  <c:v>98.25542123897489</c:v>
                </c:pt>
                <c:pt idx="600">
                  <c:v>98.261651709877128</c:v>
                </c:pt>
                <c:pt idx="601">
                  <c:v>98.2768251919139</c:v>
                </c:pt>
                <c:pt idx="602">
                  <c:v>98.300891901699487</c:v>
                </c:pt>
                <c:pt idx="603">
                  <c:v>98.333754523858886</c:v>
                </c:pt>
                <c:pt idx="604">
                  <c:v>98.375274479517998</c:v>
                </c:pt>
                <c:pt idx="605">
                  <c:v>98.42527983332009</c:v>
                </c:pt>
                <c:pt idx="606">
                  <c:v>98.483568988770713</c:v>
                </c:pt>
                <c:pt idx="607">
                  <c:v>98.549910130663193</c:v>
                </c:pt>
                <c:pt idx="608">
                  <c:v>98.624038840212989</c:v>
                </c:pt>
                <c:pt idx="609">
                  <c:v>98.705656130515692</c:v>
                </c:pt>
                <c:pt idx="610">
                  <c:v>98.794428005285795</c:v>
                </c:pt>
                <c:pt idx="611">
                  <c:v>98.889986611051967</c:v>
                </c:pt>
                <c:pt idx="612">
                  <c:v>98.991932490267914</c:v>
                </c:pt>
                <c:pt idx="613">
                  <c:v>99.099837306098976</c:v>
                </c:pt>
                <c:pt idx="614">
                  <c:v>99.213246528908016</c:v>
                </c:pt>
                <c:pt idx="615">
                  <c:v>99.331681791975114</c:v>
                </c:pt>
                <c:pt idx="616">
                  <c:v>99.454642836140891</c:v>
                </c:pt>
                <c:pt idx="617">
                  <c:v>99.581609118690579</c:v>
                </c:pt>
                <c:pt idx="618">
                  <c:v>99.712041246639785</c:v>
                </c:pt>
                <c:pt idx="619">
                  <c:v>99.845382416203776</c:v>
                </c:pt>
                <c:pt idx="620">
                  <c:v>99.981060016337295</c:v>
                </c:pt>
                <c:pt idx="621">
                  <c:v>100.11848750436299</c:v>
                </c:pt>
                <c:pt idx="622">
                  <c:v>100.257066603506</c:v>
                </c:pt>
                <c:pt idx="623">
                  <c:v>100.396189818275</c:v>
                </c:pt>
                <c:pt idx="624">
                  <c:v>100.53524322183002</c:v>
                </c:pt>
                <c:pt idx="625">
                  <c:v>100.673609443665</c:v>
                </c:pt>
                <c:pt idx="626">
                  <c:v>100.81067077448398</c:v>
                </c:pt>
                <c:pt idx="627">
                  <c:v>100.945814135186</c:v>
                </c:pt>
                <c:pt idx="628">
                  <c:v>101.07842180901</c:v>
                </c:pt>
                <c:pt idx="629">
                  <c:v>101.207904410734</c:v>
                </c:pt>
                <c:pt idx="630">
                  <c:v>101.333679287438</c:v>
                </c:pt>
                <c:pt idx="631">
                  <c:v>101.45516130352499</c:v>
                </c:pt>
                <c:pt idx="632">
                  <c:v>101.57178672427898</c:v>
                </c:pt>
                <c:pt idx="633">
                  <c:v>101.68302217284298</c:v>
                </c:pt>
                <c:pt idx="634">
                  <c:v>101.78836134297399</c:v>
                </c:pt>
                <c:pt idx="635">
                  <c:v>101.887319998896</c:v>
                </c:pt>
                <c:pt idx="636">
                  <c:v>101.97943504172298</c:v>
                </c:pt>
                <c:pt idx="637">
                  <c:v>102.06426776332901</c:v>
                </c:pt>
                <c:pt idx="638">
                  <c:v>102.14140894829701</c:v>
                </c:pt>
                <c:pt idx="639">
                  <c:v>102.210483618623</c:v>
                </c:pt>
                <c:pt idx="640">
                  <c:v>102.2711543189</c:v>
                </c:pt>
                <c:pt idx="641">
                  <c:v>102.32312284768699</c:v>
                </c:pt>
                <c:pt idx="642">
                  <c:v>102.36613089354398</c:v>
                </c:pt>
                <c:pt idx="643">
                  <c:v>102.39996017007698</c:v>
                </c:pt>
                <c:pt idx="644">
                  <c:v>102.42443252853801</c:v>
                </c:pt>
                <c:pt idx="645">
                  <c:v>102.439410314331</c:v>
                </c:pt>
                <c:pt idx="646">
                  <c:v>102.44479702716501</c:v>
                </c:pt>
                <c:pt idx="647">
                  <c:v>102.44053819440899</c:v>
                </c:pt>
                <c:pt idx="648">
                  <c:v>102.42662228713699</c:v>
                </c:pt>
                <c:pt idx="649">
                  <c:v>102.403081490796</c:v>
                </c:pt>
                <c:pt idx="650">
                  <c:v>102.369992169618</c:v>
                </c:pt>
                <c:pt idx="651">
                  <c:v>102.327474916342</c:v>
                </c:pt>
                <c:pt idx="652">
                  <c:v>102.27569413892398</c:v>
                </c:pt>
                <c:pt idx="653">
                  <c:v>102.214857191269</c:v>
                </c:pt>
                <c:pt idx="654">
                  <c:v>102.145213097661</c:v>
                </c:pt>
                <c:pt idx="655">
                  <c:v>102.06705094713502</c:v>
                </c:pt>
                <c:pt idx="656">
                  <c:v>101.980698044899</c:v>
                </c:pt>
                <c:pt idx="657">
                  <c:v>101.88651790511902</c:v>
                </c:pt>
                <c:pt idx="658">
                  <c:v>101.78490815705298</c:v>
                </c:pt>
                <c:pt idx="659">
                  <c:v>101.67629841815999</c:v>
                </c:pt>
                <c:pt idx="660">
                  <c:v>101.56114816755696</c:v>
                </c:pt>
                <c:pt idx="661">
                  <c:v>101.43994463382802</c:v>
                </c:pt>
                <c:pt idx="662">
                  <c:v>101.31320069501601</c:v>
                </c:pt>
                <c:pt idx="663">
                  <c:v>101.18145277677598</c:v>
                </c:pt>
                <c:pt idx="664">
                  <c:v>101.04525872773</c:v>
                </c:pt>
                <c:pt idx="665">
                  <c:v>100.90519564886901</c:v>
                </c:pt>
                <c:pt idx="666">
                  <c:v>100.761857655406</c:v>
                </c:pt>
                <c:pt idx="667">
                  <c:v>100.61585355442701</c:v>
                </c:pt>
                <c:pt idx="668">
                  <c:v>100.46780442828901</c:v>
                </c:pt>
                <c:pt idx="669">
                  <c:v>100.31834112152897</c:v>
                </c:pt>
                <c:pt idx="670">
                  <c:v>100.16810163668897</c:v>
                </c:pt>
                <c:pt idx="671">
                  <c:v>100.01772845146202</c:v>
                </c:pt>
                <c:pt idx="672">
                  <c:v>99.8678657752845</c:v>
                </c:pt>
                <c:pt idx="673">
                  <c:v>99.719156767580202</c:v>
                </c:pt>
                <c:pt idx="674">
                  <c:v>99.572240742312701</c:v>
                </c:pt>
                <c:pt idx="675">
                  <c:v>99.427750384204501</c:v>
                </c:pt>
                <c:pt idx="676">
                  <c:v>99.286309001283783</c:v>
                </c:pt>
                <c:pt idx="677">
                  <c:v>99.148527836402778</c:v>
                </c:pt>
                <c:pt idx="678">
                  <c:v>99.0150034575787</c:v>
                </c:pt>
                <c:pt idx="679">
                  <c:v>98.886315243593288</c:v>
                </c:pt>
                <c:pt idx="680">
                  <c:v>98.763022977634179</c:v>
                </c:pt>
                <c:pt idx="681">
                  <c:v>98.645664558182204</c:v>
                </c:pt>
                <c:pt idx="682">
                  <c:v>98.534753833084565</c:v>
                </c:pt>
                <c:pt idx="683">
                  <c:v>98.430778559896766</c:v>
                </c:pt>
                <c:pt idx="684">
                  <c:v>98.334198493335606</c:v>
                </c:pt>
                <c:pt idx="685">
                  <c:v>98.245443599079707</c:v>
                </c:pt>
                <c:pt idx="686">
                  <c:v>98.164912392120087</c:v>
                </c:pt>
                <c:pt idx="687">
                  <c:v>98.092970397516169</c:v>
                </c:pt>
                <c:pt idx="688">
                  <c:v>98.029948731492667</c:v>
                </c:pt>
                <c:pt idx="689">
                  <c:v>97.976142801326887</c:v>
                </c:pt>
                <c:pt idx="690">
                  <c:v>97.931811123312897</c:v>
                </c:pt>
                <c:pt idx="691">
                  <c:v>97.897174259091599</c:v>
                </c:pt>
                <c:pt idx="692">
                  <c:v>97.872413871711984</c:v>
                </c:pt>
                <c:pt idx="693">
                  <c:v>97.857671903854168</c:v>
                </c:pt>
                <c:pt idx="694">
                  <c:v>97.85304988159119</c:v>
                </c:pt>
                <c:pt idx="695">
                  <c:v>97.858607632509177</c:v>
                </c:pt>
                <c:pt idx="696">
                  <c:v>97.874368190523654</c:v>
                </c:pt>
                <c:pt idx="697">
                  <c:v>97.90030281472427</c:v>
                </c:pt>
                <c:pt idx="698">
                  <c:v>97.936346239930799</c:v>
                </c:pt>
                <c:pt idx="699">
                  <c:v>97.982399330980186</c:v>
                </c:pt>
                <c:pt idx="700">
                  <c:v>98.038315877703369</c:v>
                </c:pt>
                <c:pt idx="701">
                  <c:v>98.103902140499073</c:v>
                </c:pt>
                <c:pt idx="702">
                  <c:v>98.178923122642885</c:v>
                </c:pt>
                <c:pt idx="703">
                  <c:v>98.263107300776781</c:v>
                </c:pt>
                <c:pt idx="704">
                  <c:v>98.356147332767875</c:v>
                </c:pt>
                <c:pt idx="705">
                  <c:v>98.457698500651787</c:v>
                </c:pt>
                <c:pt idx="706">
                  <c:v>98.567377375810892</c:v>
                </c:pt>
                <c:pt idx="707">
                  <c:v>98.684762046125968</c:v>
                </c:pt>
                <c:pt idx="708">
                  <c:v>98.809393948278696</c:v>
                </c:pt>
                <c:pt idx="709">
                  <c:v>98.940780652669389</c:v>
                </c:pt>
                <c:pt idx="710">
                  <c:v>99.078398859283553</c:v>
                </c:pt>
                <c:pt idx="711">
                  <c:v>99.221697108942195</c:v>
                </c:pt>
                <c:pt idx="712">
                  <c:v>99.370098038084151</c:v>
                </c:pt>
                <c:pt idx="713">
                  <c:v>99.523000256701565</c:v>
                </c:pt>
                <c:pt idx="714">
                  <c:v>99.679780059293975</c:v>
                </c:pt>
                <c:pt idx="715">
                  <c:v>99.839793199278802</c:v>
                </c:pt>
                <c:pt idx="716">
                  <c:v>100.00237690577798</c:v>
                </c:pt>
                <c:pt idx="717">
                  <c:v>100.16685223832997</c:v>
                </c:pt>
                <c:pt idx="718">
                  <c:v>100.33252679137202</c:v>
                </c:pt>
                <c:pt idx="719">
                  <c:v>100.49869769580602</c:v>
                </c:pt>
                <c:pt idx="720">
                  <c:v>100.66465482742399</c:v>
                </c:pt>
                <c:pt idx="721">
                  <c:v>100.82968412115</c:v>
                </c:pt>
                <c:pt idx="722">
                  <c:v>100.993070900004</c:v>
                </c:pt>
                <c:pt idx="723">
                  <c:v>101.154103150943</c:v>
                </c:pt>
                <c:pt idx="724">
                  <c:v>101.31207470771399</c:v>
                </c:pt>
                <c:pt idx="725">
                  <c:v>101.46628901738498</c:v>
                </c:pt>
                <c:pt idx="726">
                  <c:v>101.61605698301202</c:v>
                </c:pt>
                <c:pt idx="727">
                  <c:v>101.76071396114703</c:v>
                </c:pt>
                <c:pt idx="728">
                  <c:v>101.899608021522</c:v>
                </c:pt>
                <c:pt idx="729">
                  <c:v>102.03209983029399</c:v>
                </c:pt>
                <c:pt idx="730">
                  <c:v>102.15757851442898</c:v>
                </c:pt>
                <c:pt idx="731">
                  <c:v>102.27546541969301</c:v>
                </c:pt>
                <c:pt idx="732">
                  <c:v>102.38521128759598</c:v>
                </c:pt>
                <c:pt idx="733">
                  <c:v>102.48629495396102</c:v>
                </c:pt>
                <c:pt idx="734">
                  <c:v>102.57822610288498</c:v>
                </c:pt>
                <c:pt idx="735">
                  <c:v>102.660550379068</c:v>
                </c:pt>
                <c:pt idx="736">
                  <c:v>102.73285436259197</c:v>
                </c:pt>
                <c:pt idx="737">
                  <c:v>102.79476900939703</c:v>
                </c:pt>
                <c:pt idx="738">
                  <c:v>102.845971449226</c:v>
                </c:pt>
                <c:pt idx="739">
                  <c:v>102.88618574369599</c:v>
                </c:pt>
                <c:pt idx="740">
                  <c:v>102.91518331583799</c:v>
                </c:pt>
                <c:pt idx="741">
                  <c:v>102.93278353070798</c:v>
                </c:pt>
                <c:pt idx="742">
                  <c:v>102.938854590933</c:v>
                </c:pt>
                <c:pt idx="743">
                  <c:v>102.93331466294401</c:v>
                </c:pt>
                <c:pt idx="744">
                  <c:v>102.91613302061401</c:v>
                </c:pt>
                <c:pt idx="745">
                  <c:v>102.88733097302399</c:v>
                </c:pt>
                <c:pt idx="746">
                  <c:v>102.84698239504398</c:v>
                </c:pt>
                <c:pt idx="747">
                  <c:v>102.795213763486</c:v>
                </c:pt>
                <c:pt idx="748">
                  <c:v>102.73220368583705</c:v>
                </c:pt>
                <c:pt idx="749">
                  <c:v>102.65818197356799</c:v>
                </c:pt>
                <c:pt idx="750">
                  <c:v>102.573428349363</c:v>
                </c:pt>
                <c:pt idx="751">
                  <c:v>102.478270888018</c:v>
                </c:pt>
                <c:pt idx="752">
                  <c:v>102.37308427979099</c:v>
                </c:pt>
                <c:pt idx="753">
                  <c:v>102.25828798081102</c:v>
                </c:pt>
                <c:pt idx="754">
                  <c:v>102.13434428581101</c:v>
                </c:pt>
                <c:pt idx="755">
                  <c:v>102.00175633075598</c:v>
                </c:pt>
                <c:pt idx="756">
                  <c:v>101.86106601120801</c:v>
                </c:pt>
                <c:pt idx="757">
                  <c:v>101.71285178916099</c:v>
                </c:pt>
                <c:pt idx="758">
                  <c:v>101.55772635662397</c:v>
                </c:pt>
                <c:pt idx="759">
                  <c:v>101.39633412780996</c:v>
                </c:pt>
                <c:pt idx="760">
                  <c:v>101.229348540915</c:v>
                </c:pt>
                <c:pt idx="761">
                  <c:v>101.05746916327703</c:v>
                </c:pt>
                <c:pt idx="762">
                  <c:v>100.881418607477</c:v>
                </c:pt>
                <c:pt idx="763">
                  <c:v>100.70193927894204</c:v>
                </c:pt>
                <c:pt idx="764">
                  <c:v>100.519789986194</c:v>
                </c:pt>
                <c:pt idx="765">
                  <c:v>100.33574245227899</c:v>
                </c:pt>
                <c:pt idx="766">
                  <c:v>100.15057776960099</c:v>
                </c:pt>
                <c:pt idx="767">
                  <c:v>99.965082840641884</c:v>
                </c:pt>
                <c:pt idx="768">
                  <c:v>99.780046844258592</c:v>
                </c:pt>
                <c:pt idx="769">
                  <c:v>99.596257762176293</c:v>
                </c:pt>
                <c:pt idx="770">
                  <c:v>99.414498993666783</c:v>
                </c:pt>
                <c:pt idx="771">
                  <c:v>99.23554607918328</c:v>
                </c:pt>
                <c:pt idx="772">
                  <c:v>99.060163546485001</c:v>
                </c:pt>
                <c:pt idx="773">
                  <c:v>98.88910188625708</c:v>
                </c:pt>
                <c:pt idx="774">
                  <c:v>98.723094658753581</c:v>
                </c:pt>
                <c:pt idx="775">
                  <c:v>98.56285572886938</c:v>
                </c:pt>
                <c:pt idx="776">
                  <c:v>98.409076624356004</c:v>
                </c:pt>
                <c:pt idx="777">
                  <c:v>98.262424010582791</c:v>
                </c:pt>
                <c:pt idx="778">
                  <c:v>98.123537275131284</c:v>
                </c:pt>
                <c:pt idx="779">
                  <c:v>97.993026216402981</c:v>
                </c:pt>
                <c:pt idx="780">
                  <c:v>97.871468832049572</c:v>
                </c:pt>
                <c:pt idx="781">
                  <c:v>97.759409205020205</c:v>
                </c:pt>
                <c:pt idx="782">
                  <c:v>97.657355487288683</c:v>
                </c:pt>
                <c:pt idx="783">
                  <c:v>97.565777983399187</c:v>
                </c:pt>
                <c:pt idx="784">
                  <c:v>97.4851073379171</c:v>
                </c:pt>
                <c:pt idx="785">
                  <c:v>97.415732832374175</c:v>
                </c:pt>
                <c:pt idx="786">
                  <c:v>97.358000798396489</c:v>
                </c:pt>
                <c:pt idx="787">
                  <c:v>97.312213154283498</c:v>
                </c:pt>
                <c:pt idx="788">
                  <c:v>97.278626072527487</c:v>
                </c:pt>
                <c:pt idx="789">
                  <c:v>97.25744878545818</c:v>
                </c:pt>
                <c:pt idx="790">
                  <c:v>97.248842535713379</c:v>
                </c:pt>
                <c:pt idx="791">
                  <c:v>97.252919677424686</c:v>
                </c:pt>
                <c:pt idx="792">
                  <c:v>97.269742933086278</c:v>
                </c:pt>
                <c:pt idx="793">
                  <c:v>97.299324546557202</c:v>
                </c:pt>
                <c:pt idx="794">
                  <c:v>97.341628007729682</c:v>
                </c:pt>
                <c:pt idx="795">
                  <c:v>97.3965611952557</c:v>
                </c:pt>
                <c:pt idx="796">
                  <c:v>97.463984656208794</c:v>
                </c:pt>
                <c:pt idx="797">
                  <c:v>97.543711117678583</c:v>
                </c:pt>
                <c:pt idx="798">
                  <c:v>97.635498604303692</c:v>
                </c:pt>
                <c:pt idx="799">
                  <c:v>97.739052281032016</c:v>
                </c:pt>
                <c:pt idx="800">
                  <c:v>97.854029020820093</c:v>
                </c:pt>
                <c:pt idx="801">
                  <c:v>97.980039566960983</c:v>
                </c:pt>
                <c:pt idx="802">
                  <c:v>98.116648083173601</c:v>
                </c:pt>
                <c:pt idx="803">
                  <c:v>98.263371228313304</c:v>
                </c:pt>
                <c:pt idx="804">
                  <c:v>98.419678417088079</c:v>
                </c:pt>
                <c:pt idx="805">
                  <c:v>98.584993574328394</c:v>
                </c:pt>
                <c:pt idx="806">
                  <c:v>98.758697797270301</c:v>
                </c:pt>
                <c:pt idx="807">
                  <c:v>98.940132181097496</c:v>
                </c:pt>
                <c:pt idx="808">
                  <c:v>99.128600349477381</c:v>
                </c:pt>
                <c:pt idx="809">
                  <c:v>99.323370609264586</c:v>
                </c:pt>
                <c:pt idx="810">
                  <c:v>99.523677908457088</c:v>
                </c:pt>
                <c:pt idx="811">
                  <c:v>99.728725866650578</c:v>
                </c:pt>
                <c:pt idx="812">
                  <c:v>99.937689106587399</c:v>
                </c:pt>
                <c:pt idx="813">
                  <c:v>100.14971601076697</c:v>
                </c:pt>
                <c:pt idx="814">
                  <c:v>100.36393191655897</c:v>
                </c:pt>
                <c:pt idx="815">
                  <c:v>100.57944268147401</c:v>
                </c:pt>
                <c:pt idx="816">
                  <c:v>100.79533850969099</c:v>
                </c:pt>
                <c:pt idx="817">
                  <c:v>101.01069792810704</c:v>
                </c:pt>
                <c:pt idx="818">
                  <c:v>101.2245918231</c:v>
                </c:pt>
                <c:pt idx="819">
                  <c:v>101.43608748411901</c:v>
                </c:pt>
                <c:pt idx="820">
                  <c:v>101.64425263507702</c:v>
                </c:pt>
                <c:pt idx="821">
                  <c:v>101.84815946132603</c:v>
                </c:pt>
                <c:pt idx="822">
                  <c:v>102.04688865454999</c:v>
                </c:pt>
                <c:pt idx="823">
                  <c:v>102.239533757803</c:v>
                </c:pt>
                <c:pt idx="824">
                  <c:v>102.42520322120502</c:v>
                </c:pt>
                <c:pt idx="825">
                  <c:v>102.60303103679998</c:v>
                </c:pt>
                <c:pt idx="826">
                  <c:v>102.77217293839097</c:v>
                </c:pt>
                <c:pt idx="827">
                  <c:v>102.93181102211102</c:v>
                </c:pt>
                <c:pt idx="828">
                  <c:v>103.081165114264</c:v>
                </c:pt>
                <c:pt idx="829">
                  <c:v>103.21949567799001</c:v>
                </c:pt>
                <c:pt idx="830">
                  <c:v>103.34610392354301</c:v>
                </c:pt>
                <c:pt idx="831">
                  <c:v>103.4603342394</c:v>
                </c:pt>
                <c:pt idx="832">
                  <c:v>103.56157921957302</c:v>
                </c:pt>
                <c:pt idx="833">
                  <c:v>103.649285148502</c:v>
                </c:pt>
                <c:pt idx="834">
                  <c:v>103.722956220662</c:v>
                </c:pt>
                <c:pt idx="835">
                  <c:v>103.78215712719299</c:v>
                </c:pt>
                <c:pt idx="836">
                  <c:v>103.82651456926099</c:v>
                </c:pt>
                <c:pt idx="837">
                  <c:v>103.855718448348</c:v>
                </c:pt>
                <c:pt idx="838">
                  <c:v>103.86952321011101</c:v>
                </c:pt>
                <c:pt idx="839">
                  <c:v>103.867749438049</c:v>
                </c:pt>
                <c:pt idx="840">
                  <c:v>103.85028552351901</c:v>
                </c:pt>
                <c:pt idx="841">
                  <c:v>103.81708913882399</c:v>
                </c:pt>
                <c:pt idx="842">
                  <c:v>103.768188274892</c:v>
                </c:pt>
                <c:pt idx="843">
                  <c:v>103.70368170750298</c:v>
                </c:pt>
                <c:pt idx="844">
                  <c:v>103.62373886705697</c:v>
                </c:pt>
                <c:pt idx="845">
                  <c:v>103.52859917016099</c:v>
                </c:pt>
                <c:pt idx="846">
                  <c:v>103.418570913265</c:v>
                </c:pt>
                <c:pt idx="847">
                  <c:v>103.29402983229302</c:v>
                </c:pt>
                <c:pt idx="848">
                  <c:v>103.15541740943098</c:v>
                </c:pt>
                <c:pt idx="849">
                  <c:v>103.00323897340201</c:v>
                </c:pt>
                <c:pt idx="850">
                  <c:v>102.83806160471701</c:v>
                </c:pt>
                <c:pt idx="851">
                  <c:v>102.66051183119099</c:v>
                </c:pt>
                <c:pt idx="852">
                  <c:v>102.47127308536903</c:v>
                </c:pt>
                <c:pt idx="853">
                  <c:v>102.27108289449698</c:v>
                </c:pt>
                <c:pt idx="854">
                  <c:v>102.06072978296299</c:v>
                </c:pt>
                <c:pt idx="855">
                  <c:v>101.841049882824</c:v>
                </c:pt>
                <c:pt idx="856">
                  <c:v>101.61292326603602</c:v>
                </c:pt>
                <c:pt idx="857">
                  <c:v>101.37727002875398</c:v>
                </c:pt>
                <c:pt idx="858">
                  <c:v>101.13504617097898</c:v>
                </c:pt>
                <c:pt idx="859">
                  <c:v>100.88723932250601</c:v>
                </c:pt>
                <c:pt idx="860">
                  <c:v>100.63486436826702</c:v>
                </c:pt>
                <c:pt idx="861">
                  <c:v>100.37895902335899</c:v>
                </c:pt>
                <c:pt idx="862">
                  <c:v>100.12057940147901</c:v>
                </c:pt>
                <c:pt idx="863">
                  <c:v>99.860795611541292</c:v>
                </c:pt>
                <c:pt idx="864">
                  <c:v>99.600687407566667</c:v>
                </c:pt>
                <c:pt idx="865">
                  <c:v>99.341339907572205</c:v>
                </c:pt>
                <c:pt idx="866">
                  <c:v>99.083839389414891</c:v>
                </c:pt>
                <c:pt idx="867">
                  <c:v>98.829269165688999</c:v>
                </c:pt>
                <c:pt idx="868">
                  <c:v>98.57870553628257</c:v>
                </c:pt>
                <c:pt idx="869">
                  <c:v>98.333213815889792</c:v>
                </c:pt>
                <c:pt idx="870">
                  <c:v>98.093844434330094</c:v>
                </c:pt>
                <c:pt idx="871">
                  <c:v>97.861629109554102</c:v>
                </c:pt>
                <c:pt idx="872">
                  <c:v>97.637577095933082</c:v>
                </c:pt>
                <c:pt idx="873">
                  <c:v>97.42267151356647</c:v>
                </c:pt>
                <c:pt idx="874">
                  <c:v>97.217865767279321</c:v>
                </c:pt>
                <c:pt idx="875">
                  <c:v>97.024080066213003</c:v>
                </c:pt>
                <c:pt idx="876">
                  <c:v>96.842198056466273</c:v>
                </c:pt>
                <c:pt idx="877">
                  <c:v>96.673063579777406</c:v>
                </c:pt>
                <c:pt idx="878">
                  <c:v>96.517477570800182</c:v>
                </c:pt>
                <c:pt idx="879">
                  <c:v>96.376195104281877</c:v>
                </c:pt>
                <c:pt idx="880">
                  <c:v>96.249922601532916</c:v>
                </c:pt>
                <c:pt idx="881">
                  <c:v>96.139315203143681</c:v>
                </c:pt>
                <c:pt idx="882">
                  <c:v>96.044974312282079</c:v>
                </c:pt>
                <c:pt idx="883">
                  <c:v>95.967445310344104</c:v>
                </c:pt>
                <c:pt idx="884">
                  <c:v>95.907215444262732</c:v>
                </c:pt>
                <c:pt idx="885">
                  <c:v>95.864711882823187</c:v>
                </c:pt>
                <c:pt idx="886">
                  <c:v>95.840299937806606</c:v>
                </c:pt>
                <c:pt idx="887">
                  <c:v>95.834281444846297</c:v>
                </c:pt>
                <c:pt idx="888">
                  <c:v>95.846893298557106</c:v>
                </c:pt>
                <c:pt idx="889">
                  <c:v>95.878306136747554</c:v>
                </c:pt>
                <c:pt idx="890">
                  <c:v>95.928623169294795</c:v>
                </c:pt>
                <c:pt idx="891">
                  <c:v>95.997879052815605</c:v>
                </c:pt>
                <c:pt idx="892">
                  <c:v>96.086039843970582</c:v>
                </c:pt>
                <c:pt idx="893">
                  <c:v>96.192999378797481</c:v>
                </c:pt>
                <c:pt idx="894">
                  <c:v>96.318582936121672</c:v>
                </c:pt>
                <c:pt idx="895">
                  <c:v>96.462545555351483</c:v>
                </c:pt>
                <c:pt idx="896">
                  <c:v>96.624568329869092</c:v>
                </c:pt>
                <c:pt idx="897">
                  <c:v>96.804259976392615</c:v>
                </c:pt>
                <c:pt idx="898">
                  <c:v>97.001159021074812</c:v>
                </c:pt>
                <c:pt idx="899">
                  <c:v>97.214733993402604</c:v>
                </c:pt>
                <c:pt idx="900">
                  <c:v>97.44438244931861</c:v>
                </c:pt>
                <c:pt idx="901">
                  <c:v>97.689430506051863</c:v>
                </c:pt>
                <c:pt idx="902">
                  <c:v>97.949133628144821</c:v>
                </c:pt>
                <c:pt idx="903">
                  <c:v>98.222678366995368</c:v>
                </c:pt>
                <c:pt idx="904">
                  <c:v>98.509184399803402</c:v>
                </c:pt>
                <c:pt idx="905">
                  <c:v>98.807706423657592</c:v>
                </c:pt>
                <c:pt idx="906">
                  <c:v>99.117235839545401</c:v>
                </c:pt>
                <c:pt idx="907">
                  <c:v>99.436702427099789</c:v>
                </c:pt>
                <c:pt idx="908">
                  <c:v>99.764976283159498</c:v>
                </c:pt>
                <c:pt idx="909">
                  <c:v>100.10087022643597</c:v>
                </c:pt>
                <c:pt idx="910">
                  <c:v>100.44314274516601</c:v>
                </c:pt>
                <c:pt idx="911">
                  <c:v>100.79050145474801</c:v>
                </c:pt>
                <c:pt idx="912">
                  <c:v>101.14160697126101</c:v>
                </c:pt>
                <c:pt idx="913">
                  <c:v>101.49507709691298</c:v>
                </c:pt>
                <c:pt idx="914">
                  <c:v>101.849491239388</c:v>
                </c:pt>
                <c:pt idx="915">
                  <c:v>102.203395028374</c:v>
                </c:pt>
                <c:pt idx="916">
                  <c:v>102.55530513170397</c:v>
                </c:pt>
                <c:pt idx="917">
                  <c:v>102.90371429969701</c:v>
                </c:pt>
                <c:pt idx="918">
                  <c:v>103.24709667560101</c:v>
                </c:pt>
                <c:pt idx="919">
                  <c:v>103.58391340403703</c:v>
                </c:pt>
                <c:pt idx="920">
                  <c:v>103.91261855257999</c:v>
                </c:pt>
                <c:pt idx="921">
                  <c:v>104.23166543536902</c:v>
                </c:pt>
                <c:pt idx="922">
                  <c:v>104.53951227954201</c:v>
                </c:pt>
                <c:pt idx="923">
                  <c:v>104.83463182439698</c:v>
                </c:pt>
                <c:pt idx="924">
                  <c:v>105.11551401908601</c:v>
                </c:pt>
                <c:pt idx="925">
                  <c:v>105.38067415676198</c:v>
                </c:pt>
                <c:pt idx="926">
                  <c:v>105.628663461656</c:v>
                </c:pt>
                <c:pt idx="927">
                  <c:v>105.85807449239799</c:v>
                </c:pt>
                <c:pt idx="928">
                  <c:v>106.067545916311</c:v>
                </c:pt>
                <c:pt idx="929">
                  <c:v>106.25576937022899</c:v>
                </c:pt>
                <c:pt idx="930">
                  <c:v>106.42149762297799</c:v>
                </c:pt>
                <c:pt idx="931">
                  <c:v>106.56355228171802</c:v>
                </c:pt>
                <c:pt idx="932">
                  <c:v>106.68083020711899</c:v>
                </c:pt>
                <c:pt idx="933">
                  <c:v>106.77230888476299</c:v>
                </c:pt>
                <c:pt idx="934">
                  <c:v>106.83705140021002</c:v>
                </c:pt>
                <c:pt idx="935">
                  <c:v>106.87421146484101</c:v>
                </c:pt>
                <c:pt idx="936">
                  <c:v>106.88303854300896</c:v>
                </c:pt>
                <c:pt idx="937">
                  <c:v>106.862882841012</c:v>
                </c:pt>
                <c:pt idx="938">
                  <c:v>106.813199830895</c:v>
                </c:pt>
                <c:pt idx="939">
                  <c:v>106.73355405120203</c:v>
                </c:pt>
                <c:pt idx="940">
                  <c:v>106.62362206061202</c:v>
                </c:pt>
                <c:pt idx="941">
                  <c:v>106.48319454339202</c:v>
                </c:pt>
                <c:pt idx="942">
                  <c:v>106.312177639263</c:v>
                </c:pt>
                <c:pt idx="943">
                  <c:v>106.11059359008398</c:v>
                </c:pt>
                <c:pt idx="944">
                  <c:v>105.87858077628698</c:v>
                </c:pt>
                <c:pt idx="945">
                  <c:v>105.61639317895001</c:v>
                </c:pt>
                <c:pt idx="946">
                  <c:v>105.32439926719</c:v>
                </c:pt>
                <c:pt idx="947">
                  <c:v>105.00308028731202</c:v>
                </c:pt>
                <c:pt idx="948">
                  <c:v>104.65302792405798</c:v>
                </c:pt>
                <c:pt idx="949">
                  <c:v>104.27494131374499</c:v>
                </c:pt>
                <c:pt idx="950">
                  <c:v>103.86962340916403</c:v>
                </c:pt>
                <c:pt idx="951">
                  <c:v>103.437976720284</c:v>
                </c:pt>
                <c:pt idx="952">
                  <c:v>102.98099847773901</c:v>
                </c:pt>
                <c:pt idx="953">
                  <c:v>102.499775283475</c:v>
                </c:pt>
                <c:pt idx="954">
                  <c:v>101.99547732311099</c:v>
                </c:pt>
                <c:pt idx="955">
                  <c:v>101.46935221726</c:v>
                </c:pt>
                <c:pt idx="956">
                  <c:v>100.92271858555898</c:v>
                </c:pt>
                <c:pt idx="957">
                  <c:v>100.356959389588</c:v>
                </c:pt>
                <c:pt idx="958">
                  <c:v>99.773515111414767</c:v>
                </c:pt>
                <c:pt idx="959">
                  <c:v>99.173876815239652</c:v>
                </c:pt>
                <c:pt idx="960">
                  <c:v>98.559579131880383</c:v>
                </c:pt>
                <c:pt idx="961">
                  <c:v>97.932193200713996</c:v>
                </c:pt>
                <c:pt idx="962">
                  <c:v>97.293319601006317</c:v>
                </c:pt>
                <c:pt idx="963">
                  <c:v>96.644581304263298</c:v>
                </c:pt>
                <c:pt idx="964">
                  <c:v>95.987616680496515</c:v>
                </c:pt>
                <c:pt idx="965">
                  <c:v>95.324072593290865</c:v>
                </c:pt>
                <c:pt idx="966">
                  <c:v>94.655597620381087</c:v>
                </c:pt>
                <c:pt idx="967">
                  <c:v>93.983835437549388</c:v>
                </c:pt>
                <c:pt idx="968">
                  <c:v>93.310418403273104</c:v>
                </c:pt>
                <c:pt idx="969">
                  <c:v>92.636961379706179</c:v>
                </c:pt>
                <c:pt idx="970">
                  <c:v>91.96505582210149</c:v>
                </c:pt>
                <c:pt idx="971">
                  <c:v>91.296264163886093</c:v>
                </c:pt>
                <c:pt idx="972">
                  <c:v>90.632114518754875</c:v>
                </c:pt>
                <c:pt idx="973">
                  <c:v>89.974095714634188</c:v>
                </c:pt>
                <c:pt idx="974">
                  <c:v>89.323652667806201</c:v>
                </c:pt>
                <c:pt idx="975">
                  <c:v>88.682182099140391</c:v>
                </c:pt>
                <c:pt idx="976">
                  <c:v>88.051028588772695</c:v>
                </c:pt>
                <c:pt idx="977">
                  <c:v>87.431480960857215</c:v>
                </c:pt>
                <c:pt idx="978">
                  <c:v>86.824768986343599</c:v>
                </c:pt>
                <c:pt idx="979">
                  <c:v>86.232060389235215</c:v>
                </c:pt>
                <c:pt idx="980">
                  <c:v>85.654458140304385</c:v>
                </c:pt>
                <c:pt idx="981">
                  <c:v>85.092998021751583</c:v>
                </c:pt>
                <c:pt idx="982">
                  <c:v>84.548646446598781</c:v>
                </c:pt>
                <c:pt idx="983">
                  <c:v>84.02229851744957</c:v>
                </c:pt>
                <c:pt idx="984">
                  <c:v>83.514776310596275</c:v>
                </c:pt>
                <c:pt idx="985">
                  <c:v>83.026827372924373</c:v>
                </c:pt>
                <c:pt idx="986">
                  <c:v>82.559123420665813</c:v>
                </c:pt>
                <c:pt idx="987">
                  <c:v>82.112259230565599</c:v>
                </c:pt>
                <c:pt idx="988">
                  <c:v>81.686751715435776</c:v>
                </c:pt>
                <c:pt idx="989">
                  <c:v>81.28303914522958</c:v>
                </c:pt>
                <c:pt idx="990">
                  <c:v>80.901480875088581</c:v>
                </c:pt>
                <c:pt idx="991">
                  <c:v>80.542355806990685</c:v>
                </c:pt>
                <c:pt idx="992">
                  <c:v>80.205864073938201</c:v>
                </c:pt>
                <c:pt idx="993">
                  <c:v>79.8921260003805</c:v>
                </c:pt>
                <c:pt idx="994">
                  <c:v>79.601180846456373</c:v>
                </c:pt>
                <c:pt idx="995">
                  <c:v>79.332988251013688</c:v>
                </c:pt>
                <c:pt idx="996">
                  <c:v>79.087429473277709</c:v>
                </c:pt>
                <c:pt idx="997">
                  <c:v>78.864307488994498</c:v>
                </c:pt>
                <c:pt idx="998">
                  <c:v>78.663346855476576</c:v>
                </c:pt>
                <c:pt idx="999">
                  <c:v>78.484194251143819</c:v>
                </c:pt>
                <c:pt idx="1000">
                  <c:v>78.326419774792498</c:v>
                </c:pt>
                <c:pt idx="1001">
                  <c:v>78.189518574806584</c:v>
                </c:pt>
                <c:pt idx="1002">
                  <c:v>78.072912410605468</c:v>
                </c:pt>
                <c:pt idx="1003">
                  <c:v>77.97595104128149</c:v>
                </c:pt>
                <c:pt idx="1004">
                  <c:v>77.897913580272032</c:v>
                </c:pt>
                <c:pt idx="1005">
                  <c:v>77.838010028069689</c:v>
                </c:pt>
                <c:pt idx="1006">
                  <c:v>77.795383132337179</c:v>
                </c:pt>
                <c:pt idx="1007">
                  <c:v>77.7691106155862</c:v>
                </c:pt>
                <c:pt idx="1008">
                  <c:v>77.758207725138107</c:v>
                </c:pt>
                <c:pt idx="1009">
                  <c:v>77.761630026557981</c:v>
                </c:pt>
                <c:pt idx="1010">
                  <c:v>77.778276374235986</c:v>
                </c:pt>
                <c:pt idx="1011">
                  <c:v>77.806992029797001</c:v>
                </c:pt>
                <c:pt idx="1012">
                  <c:v>77.8465719383872</c:v>
                </c:pt>
                <c:pt idx="1013">
                  <c:v>77.895764200124191</c:v>
                </c:pt>
                <c:pt idx="1014">
                  <c:v>77.953273783723802</c:v>
                </c:pt>
                <c:pt idx="1015">
                  <c:v>78.017766523296103</c:v>
                </c:pt>
                <c:pt idx="1016">
                  <c:v>78.087873423339303</c:v>
                </c:pt>
                <c:pt idx="1017">
                  <c:v>78.162195277533684</c:v>
                </c:pt>
                <c:pt idx="1018">
                  <c:v>78.23930758949858</c:v>
                </c:pt>
                <c:pt idx="1019">
                  <c:v>78.317765800899892</c:v>
                </c:pt>
                <c:pt idx="1020">
                  <c:v>78.396110457737507</c:v>
                </c:pt>
                <c:pt idx="1021">
                  <c:v>78.47287391761499</c:v>
                </c:pt>
                <c:pt idx="1022">
                  <c:v>78.546584428395221</c:v>
                </c:pt>
                <c:pt idx="1023">
                  <c:v>78.615772973591262</c:v>
                </c:pt>
                <c:pt idx="1024">
                  <c:v>78.678980732825252</c:v>
                </c:pt>
                <c:pt idx="1025">
                  <c:v>78.734764242480281</c:v>
                </c:pt>
                <c:pt idx="1026">
                  <c:v>78.781700920356201</c:v>
                </c:pt>
                <c:pt idx="1027">
                  <c:v>78.818395920817395</c:v>
                </c:pt>
                <c:pt idx="1028">
                  <c:v>78.843489469094294</c:v>
                </c:pt>
                <c:pt idx="1029">
                  <c:v>78.855663741483383</c:v>
                </c:pt>
                <c:pt idx="1030">
                  <c:v>78.853649123495288</c:v>
                </c:pt>
                <c:pt idx="1031">
                  <c:v>78.836230205551288</c:v>
                </c:pt>
                <c:pt idx="1032">
                  <c:v>78.802251876436671</c:v>
                </c:pt>
                <c:pt idx="1033">
                  <c:v>78.750625596080681</c:v>
                </c:pt>
                <c:pt idx="1034">
                  <c:v>78.680335677418384</c:v>
                </c:pt>
                <c:pt idx="1035">
                  <c:v>78.590445319225779</c:v>
                </c:pt>
                <c:pt idx="1036">
                  <c:v>78.480102186645482</c:v>
                </c:pt>
                <c:pt idx="1037">
                  <c:v>78.348543448599699</c:v>
                </c:pt>
                <c:pt idx="1038">
                  <c:v>78.195100277458977</c:v>
                </c:pt>
                <c:pt idx="1039">
                  <c:v>78.019201862128398</c:v>
                </c:pt>
                <c:pt idx="1040">
                  <c:v>77.820378982629364</c:v>
                </c:pt>
                <c:pt idx="1041">
                  <c:v>77.59826716230188</c:v>
                </c:pt>
                <c:pt idx="1042">
                  <c:v>77.352609375619991</c:v>
                </c:pt>
                <c:pt idx="1043">
                  <c:v>77.083258261804602</c:v>
                </c:pt>
                <c:pt idx="1044">
                  <c:v>76.79017778408118</c:v>
                </c:pt>
                <c:pt idx="1045">
                  <c:v>76.473444281000795</c:v>
                </c:pt>
                <c:pt idx="1046">
                  <c:v>76.133246874212105</c:v>
                </c:pt>
                <c:pt idx="1047">
                  <c:v>75.769887219693786</c:v>
                </c:pt>
                <c:pt idx="1048">
                  <c:v>75.383778610770676</c:v>
                </c:pt>
                <c:pt idx="1049">
                  <c:v>74.975444457204588</c:v>
                </c:pt>
                <c:pt idx="1050">
                  <c:v>74.545516174090992</c:v>
                </c:pt>
                <c:pt idx="1051">
                  <c:v>74.094730517563875</c:v>
                </c:pt>
                <c:pt idx="1052">
                  <c:v>73.623926403338203</c:v>
                </c:pt>
                <c:pt idx="1053">
                  <c:v>73.1340412412045</c:v>
                </c:pt>
                <c:pt idx="1054">
                  <c:v>72.626106815801577</c:v>
                </c:pt>
                <c:pt idx="1055">
                  <c:v>72.101244742834581</c:v>
                </c:pt>
                <c:pt idx="1056">
                  <c:v>71.560661531102596</c:v>
                </c:pt>
                <c:pt idx="1057">
                  <c:v>71.00564328420262</c:v>
                </c:pt>
                <c:pt idx="1058">
                  <c:v>70.43755008093342</c:v>
                </c:pt>
                <c:pt idx="1059">
                  <c:v>69.857810079356483</c:v>
                </c:pt>
                <c:pt idx="1060">
                  <c:v>69.267913395067808</c:v>
                </c:pt>
                <c:pt idx="1061">
                  <c:v>68.669405808639766</c:v>
                </c:pt>
                <c:pt idx="1062">
                  <c:v>68.063882359757486</c:v>
                </c:pt>
                <c:pt idx="1063">
                  <c:v>67.4529808859225</c:v>
                </c:pt>
                <c:pt idx="1064">
                  <c:v>66.838375561822389</c:v>
                </c:pt>
                <c:pt idx="1065">
                  <c:v>66.221770491743882</c:v>
                </c:pt>
                <c:pt idx="1066">
                  <c:v>65.604893402318496</c:v>
                </c:pt>
                <c:pt idx="1067">
                  <c:v>64.989489476766792</c:v>
                </c:pt>
                <c:pt idx="1068">
                  <c:v>64.377315365532482</c:v>
                </c:pt>
                <c:pt idx="1069">
                  <c:v>63.770133401885403</c:v>
                </c:pt>
                <c:pt idx="1070">
                  <c:v>63.169706045365402</c:v>
                </c:pt>
                <c:pt idx="1071">
                  <c:v>62.577790570895999</c:v>
                </c:pt>
                <c:pt idx="1072">
                  <c:v>61.996134017186598</c:v>
                </c:pt>
                <c:pt idx="1073">
                  <c:v>61.426468404597294</c:v>
                </c:pt>
                <c:pt idx="1074">
                  <c:v>60.870506229845198</c:v>
                </c:pt>
                <c:pt idx="1075">
                  <c:v>60.329936242592204</c:v>
                </c:pt>
                <c:pt idx="1076">
                  <c:v>59.806419506950299</c:v>
                </c:pt>
                <c:pt idx="1077">
                  <c:v>59.3015857489833</c:v>
                </c:pt>
                <c:pt idx="1078">
                  <c:v>58.817029989330287</c:v>
                </c:pt>
                <c:pt idx="1079">
                  <c:v>58.354309457983689</c:v>
                </c:pt>
                <c:pt idx="1080">
                  <c:v>57.914940785991696</c:v>
                </c:pt>
                <c:pt idx="1081">
                  <c:v>57.500397466418796</c:v>
                </c:pt>
                <c:pt idx="1082">
                  <c:v>57.112107574403197</c:v>
                </c:pt>
                <c:pt idx="1083">
                  <c:v>56.7514517335458</c:v>
                </c:pt>
                <c:pt idx="1084">
                  <c:v>56.419761313488294</c:v>
                </c:pt>
                <c:pt idx="1085">
                  <c:v>56.118316841189511</c:v>
                </c:pt>
                <c:pt idx="1086">
                  <c:v>55.8483466064555</c:v>
                </c:pt>
                <c:pt idx="1087">
                  <c:v>55.611025430752093</c:v>
                </c:pt>
                <c:pt idx="1088">
                  <c:v>55.407473697425395</c:v>
                </c:pt>
                <c:pt idx="1089">
                  <c:v>55.238756002630808</c:v>
                </c:pt>
                <c:pt idx="1090">
                  <c:v>55.1058811013297</c:v>
                </c:pt>
                <c:pt idx="1091">
                  <c:v>55.009800609708691</c:v>
                </c:pt>
                <c:pt idx="1092">
                  <c:v>54.951407891221287</c:v>
                </c:pt>
                <c:pt idx="1093">
                  <c:v>54.931538056667392</c:v>
                </c:pt>
                <c:pt idx="1094">
                  <c:v>54.950967559579588</c:v>
                </c:pt>
                <c:pt idx="1095">
                  <c:v>55.010413194410397</c:v>
                </c:pt>
                <c:pt idx="1096">
                  <c:v>55.110531099282191</c:v>
                </c:pt>
                <c:pt idx="1097">
                  <c:v>55.251916093983496</c:v>
                </c:pt>
                <c:pt idx="1098">
                  <c:v>55.435101197618494</c:v>
                </c:pt>
                <c:pt idx="1099">
                  <c:v>55.660557023852597</c:v>
                </c:pt>
                <c:pt idx="1100">
                  <c:v>55.92869090392481</c:v>
                </c:pt>
                <c:pt idx="1101">
                  <c:v>56.2398457838231</c:v>
                </c:pt>
                <c:pt idx="1102">
                  <c:v>56.594299025034999</c:v>
                </c:pt>
                <c:pt idx="1103">
                  <c:v>56.992261204337396</c:v>
                </c:pt>
                <c:pt idx="1104">
                  <c:v>57.433874928071404</c:v>
                </c:pt>
                <c:pt idx="1105">
                  <c:v>57.919213614861398</c:v>
                </c:pt>
                <c:pt idx="1106">
                  <c:v>58.448280183556392</c:v>
                </c:pt>
                <c:pt idx="1107">
                  <c:v>59.021005602613194</c:v>
                </c:pt>
                <c:pt idx="1108">
                  <c:v>59.637247291819293</c:v>
                </c:pt>
                <c:pt idx="1109">
                  <c:v>60.296787397694594</c:v>
                </c:pt>
                <c:pt idx="1110">
                  <c:v>60.999330980235108</c:v>
                </c:pt>
                <c:pt idx="1111">
                  <c:v>61.744504150045692</c:v>
                </c:pt>
                <c:pt idx="1112">
                  <c:v>62.531852186446294</c:v>
                </c:pt>
                <c:pt idx="1113">
                  <c:v>63.360837655561795</c:v>
                </c:pt>
                <c:pt idx="1114">
                  <c:v>64.230838538181871</c:v>
                </c:pt>
                <c:pt idx="1115">
                  <c:v>65.141146373336099</c:v>
                </c:pt>
                <c:pt idx="1116">
                  <c:v>66.090964425525414</c:v>
                </c:pt>
                <c:pt idx="1117">
                  <c:v>67.079405897306884</c:v>
                </c:pt>
                <c:pt idx="1118">
                  <c:v>68.105492122292674</c:v>
                </c:pt>
                <c:pt idx="1119">
                  <c:v>69.168151226150087</c:v>
                </c:pt>
                <c:pt idx="1120">
                  <c:v>70.266216035423</c:v>
                </c:pt>
                <c:pt idx="1121">
                  <c:v>71.398423151675203</c:v>
                </c:pt>
                <c:pt idx="1122">
                  <c:v>72.563412170551771</c:v>
                </c:pt>
                <c:pt idx="1123">
                  <c:v>73.759724333387481</c:v>
                </c:pt>
                <c:pt idx="1124">
                  <c:v>74.985801813248088</c:v>
                </c:pt>
                <c:pt idx="1125">
                  <c:v>76.239987832705467</c:v>
                </c:pt>
                <c:pt idx="1126">
                  <c:v>77.520527167457189</c:v>
                </c:pt>
                <c:pt idx="1127">
                  <c:v>78.82556678686899</c:v>
                </c:pt>
                <c:pt idx="1128">
                  <c:v>80.153156775008881</c:v>
                </c:pt>
                <c:pt idx="1129">
                  <c:v>81.501251807575898</c:v>
                </c:pt>
                <c:pt idx="1130">
                  <c:v>82.867713343914403</c:v>
                </c:pt>
                <c:pt idx="1131">
                  <c:v>84.250312529608891</c:v>
                </c:pt>
                <c:pt idx="1132">
                  <c:v>85.646733728718402</c:v>
                </c:pt>
                <c:pt idx="1133">
                  <c:v>87.054578626825986</c:v>
                </c:pt>
                <c:pt idx="1134">
                  <c:v>88.471370911374891</c:v>
                </c:pt>
                <c:pt idx="1135">
                  <c:v>89.894561588467994</c:v>
                </c:pt>
                <c:pt idx="1136">
                  <c:v>91.321535010001668</c:v>
                </c:pt>
                <c:pt idx="1137">
                  <c:v>92.749615665103235</c:v>
                </c:pt>
                <c:pt idx="1138">
                  <c:v>94.176075752704861</c:v>
                </c:pt>
                <c:pt idx="1139">
                  <c:v>95.59814351543379</c:v>
                </c:pt>
                <c:pt idx="1140">
                  <c:v>97.013012289358713</c:v>
                </c:pt>
                <c:pt idx="1141">
                  <c:v>98.417850212119902</c:v>
                </c:pt>
                <c:pt idx="1142">
                  <c:v>99.80981053016589</c:v>
                </c:pt>
                <c:pt idx="1143">
                  <c:v>101.18604244889399</c:v>
                </c:pt>
                <c:pt idx="1144">
                  <c:v>102.54370247202499</c:v>
                </c:pt>
                <c:pt idx="1145">
                  <c:v>103.879966175211</c:v>
                </c:pt>
                <c:pt idx="1146">
                  <c:v>105.19204035263498</c:v>
                </c:pt>
                <c:pt idx="1147">
                  <c:v>106.47717546487301</c:v>
                </c:pt>
                <c:pt idx="1148">
                  <c:v>107.73267830343495</c:v>
                </c:pt>
                <c:pt idx="1149">
                  <c:v>108.955924774564</c:v>
                </c:pt>
                <c:pt idx="1150">
                  <c:v>110.14437269369398</c:v>
                </c:pt>
                <c:pt idx="1151">
                  <c:v>111.29557447421099</c:v>
                </c:pt>
                <c:pt idx="1152">
                  <c:v>112.40718958991201</c:v>
                </c:pt>
                <c:pt idx="1153">
                  <c:v>113.476996690226</c:v>
                </c:pt>
                <c:pt idx="1154">
                  <c:v>114.50290524982502</c:v>
                </c:pt>
                <c:pt idx="1155">
                  <c:v>115.48296663929702</c:v>
                </c:pt>
                <c:pt idx="1156">
                  <c:v>116.41538450992698</c:v>
                </c:pt>
                <c:pt idx="1157">
                  <c:v>117.298524392931</c:v>
                </c:pt>
                <c:pt idx="1158">
                  <c:v>118.13092242107201</c:v>
                </c:pt>
                <c:pt idx="1159">
                  <c:v>118.91129308841403</c:v>
                </c:pt>
                <c:pt idx="1160">
                  <c:v>119.63853597206896</c:v>
                </c:pt>
                <c:pt idx="1161">
                  <c:v>120.31174134838298</c:v>
                </c:pt>
                <c:pt idx="1162">
                  <c:v>120.93019464544103</c:v>
                </c:pt>
                <c:pt idx="1163">
                  <c:v>121.49337968423602</c:v>
                </c:pt>
                <c:pt idx="1164">
                  <c:v>122.00098067265499</c:v>
                </c:pt>
                <c:pt idx="1165">
                  <c:v>122.45288292943599</c:v>
                </c:pt>
                <c:pt idx="1166">
                  <c:v>122.849172329537</c:v>
                </c:pt>
                <c:pt idx="1167">
                  <c:v>123.19013347734501</c:v>
                </c:pt>
                <c:pt idx="1168">
                  <c:v>123.47624662971002</c:v>
                </c:pt>
                <c:pt idx="1169">
                  <c:v>123.70818340614801</c:v>
                </c:pt>
                <c:pt idx="1170">
                  <c:v>123.88680133832399</c:v>
                </c:pt>
                <c:pt idx="1171">
                  <c:v>124.01313732461098</c:v>
                </c:pt>
                <c:pt idx="1172">
                  <c:v>124.08840006751601</c:v>
                </c:pt>
                <c:pt idx="1173">
                  <c:v>124.11396158199702</c:v>
                </c:pt>
                <c:pt idx="1174">
                  <c:v>124.09134787076196</c:v>
                </c:pt>
                <c:pt idx="1175">
                  <c:v>124.02222886856399</c:v>
                </c:pt>
                <c:pt idx="1176">
                  <c:v>123.908407761294</c:v>
                </c:pt>
                <c:pt idx="1177">
                  <c:v>123.751809787589</c:v>
                </c:pt>
                <c:pt idx="1178">
                  <c:v>123.55447063065201</c:v>
                </c:pt>
                <c:pt idx="1179">
                  <c:v>123.318524506633</c:v>
                </c:pt>
                <c:pt idx="1180">
                  <c:v>123.046192053106</c:v>
                </c:pt>
                <c:pt idx="1181">
                  <c:v>122.73976811751199</c:v>
                </c:pt>
                <c:pt idx="1182">
                  <c:v>122.40160954080903</c:v>
                </c:pt>
                <c:pt idx="1183">
                  <c:v>122.03412302634403</c:v>
                </c:pt>
                <c:pt idx="1184">
                  <c:v>121.63975317817</c:v>
                </c:pt>
                <c:pt idx="1185">
                  <c:v>121.220970780733</c:v>
                </c:pt>
                <c:pt idx="1186">
                  <c:v>120.78026146937803</c:v>
                </c:pt>
                <c:pt idx="1187">
                  <c:v>120.320114428761</c:v>
                </c:pt>
                <c:pt idx="1188">
                  <c:v>119.843012442648</c:v>
                </c:pt>
                <c:pt idx="1189">
                  <c:v>119.35142127399898</c:v>
                </c:pt>
                <c:pt idx="1190">
                  <c:v>118.84777987828798</c:v>
                </c:pt>
                <c:pt idx="1191">
                  <c:v>118.33449206712</c:v>
                </c:pt>
                <c:pt idx="1192">
                  <c:v>117.81391819261196</c:v>
                </c:pt>
                <c:pt idx="1193">
                  <c:v>117.28836693829101</c:v>
                </c:pt>
                <c:pt idx="1194">
                  <c:v>116.76008792786098</c:v>
                </c:pt>
                <c:pt idx="1195">
                  <c:v>116.23126537263498</c:v>
                </c:pt>
                <c:pt idx="1196">
                  <c:v>115.70401246521705</c:v>
                </c:pt>
                <c:pt idx="1197">
                  <c:v>115.18036620077601</c:v>
                </c:pt>
                <c:pt idx="1198">
                  <c:v>114.66228256358598</c:v>
                </c:pt>
                <c:pt idx="1199">
                  <c:v>114.151632214267</c:v>
                </c:pt>
                <c:pt idx="1200">
                  <c:v>113.65019682251099</c:v>
                </c:pt>
                <c:pt idx="1201">
                  <c:v>113.15966607934202</c:v>
                </c:pt>
                <c:pt idx="1202">
                  <c:v>112.68163531128197</c:v>
                </c:pt>
                <c:pt idx="1203">
                  <c:v>112.21760357366901</c:v>
                </c:pt>
                <c:pt idx="1204">
                  <c:v>111.76897212192598</c:v>
                </c:pt>
                <c:pt idx="1205">
                  <c:v>111.337043211522</c:v>
                </c:pt>
                <c:pt idx="1206">
                  <c:v>110.92301922302701</c:v>
                </c:pt>
                <c:pt idx="1207">
                  <c:v>110.52800212880099</c:v>
                </c:pt>
                <c:pt idx="1208">
                  <c:v>110.15299331241499</c:v>
                </c:pt>
                <c:pt idx="1209">
                  <c:v>109.79889373202599</c:v>
                </c:pt>
                <c:pt idx="1210">
                  <c:v>109.46650439758598</c:v>
                </c:pt>
                <c:pt idx="1211">
                  <c:v>109.156527118217</c:v>
                </c:pt>
                <c:pt idx="1212">
                  <c:v>108.869565473699</c:v>
                </c:pt>
                <c:pt idx="1213">
                  <c:v>108.60612597111002</c:v>
                </c:pt>
                <c:pt idx="1214">
                  <c:v>108.36661935998002</c:v>
                </c:pt>
                <c:pt idx="1215">
                  <c:v>108.15136209754598</c:v>
                </c:pt>
                <c:pt idx="1216">
                  <c:v>107.96057789277398</c:v>
                </c:pt>
                <c:pt idx="1217">
                  <c:v>107.79439969906801</c:v>
                </c:pt>
                <c:pt idx="1218">
                  <c:v>107.65287107153699</c:v>
                </c:pt>
                <c:pt idx="1219">
                  <c:v>107.535948659174</c:v>
                </c:pt>
                <c:pt idx="1220">
                  <c:v>107.44350458453503</c:v>
                </c:pt>
                <c:pt idx="1221">
                  <c:v>107.37532820202497</c:v>
                </c:pt>
                <c:pt idx="1222">
                  <c:v>107.33112847190101</c:v>
                </c:pt>
                <c:pt idx="1223">
                  <c:v>107.310536873335</c:v>
                </c:pt>
                <c:pt idx="1224">
                  <c:v>107.313110253058</c:v>
                </c:pt>
                <c:pt idx="1225">
                  <c:v>107.33833342756697</c:v>
                </c:pt>
                <c:pt idx="1226">
                  <c:v>107.385621784756</c:v>
                </c:pt>
                <c:pt idx="1227">
                  <c:v>107.45432414463501</c:v>
                </c:pt>
                <c:pt idx="1228">
                  <c:v>107.54372591963201</c:v>
                </c:pt>
                <c:pt idx="1229">
                  <c:v>107.65305244937302</c:v>
                </c:pt>
                <c:pt idx="1230">
                  <c:v>107.78147237696597</c:v>
                </c:pt>
                <c:pt idx="1231">
                  <c:v>107.928101023967</c:v>
                </c:pt>
                <c:pt idx="1232">
                  <c:v>108.09200381002098</c:v>
                </c:pt>
                <c:pt idx="1233">
                  <c:v>108.27219979612497</c:v>
                </c:pt>
                <c:pt idx="1234">
                  <c:v>108.46766540880903</c:v>
                </c:pt>
                <c:pt idx="1235">
                  <c:v>108.67733835672094</c:v>
                </c:pt>
                <c:pt idx="1236">
                  <c:v>108.900121711663</c:v>
                </c:pt>
                <c:pt idx="1237">
                  <c:v>109.13488810862097</c:v>
                </c:pt>
                <c:pt idx="1238">
                  <c:v>109.38048402361999</c:v>
                </c:pt>
                <c:pt idx="1239">
                  <c:v>109.63573410510799</c:v>
                </c:pt>
                <c:pt idx="1240">
                  <c:v>109.899445553075</c:v>
                </c:pt>
                <c:pt idx="1241">
                  <c:v>110.17041255233298</c:v>
                </c:pt>
                <c:pt idx="1242">
                  <c:v>110.44742076951903</c:v>
                </c:pt>
                <c:pt idx="1243">
                  <c:v>110.729251918234</c:v>
                </c:pt>
                <c:pt idx="1244">
                  <c:v>111.01468838700701</c:v>
                </c:pt>
                <c:pt idx="1245">
                  <c:v>111.30251791393898</c:v>
                </c:pt>
                <c:pt idx="1246">
                  <c:v>111.591538283288</c:v>
                </c:pt>
                <c:pt idx="1247">
                  <c:v>111.880562014112</c:v>
                </c:pt>
                <c:pt idx="1248">
                  <c:v>112.168421009822</c:v>
                </c:pt>
                <c:pt idx="1249">
                  <c:v>112.45397113902999</c:v>
                </c:pt>
                <c:pt idx="1250">
                  <c:v>112.736096721199</c:v>
                </c:pt>
                <c:pt idx="1251">
                  <c:v>113.013714893836</c:v>
                </c:pt>
                <c:pt idx="1252">
                  <c:v>113.28577984049198</c:v>
                </c:pt>
                <c:pt idx="1253">
                  <c:v>113.551286859919</c:v>
                </c:pt>
                <c:pt idx="1254">
                  <c:v>113.80927625664197</c:v>
                </c:pt>
                <c:pt idx="1255">
                  <c:v>114.05883703204097</c:v>
                </c:pt>
                <c:pt idx="1256">
                  <c:v>114.29911035363401</c:v>
                </c:pt>
                <c:pt idx="1257">
                  <c:v>114.529292778976</c:v>
                </c:pt>
                <c:pt idx="1258">
                  <c:v>114.74863921016501</c:v>
                </c:pt>
                <c:pt idx="1259">
                  <c:v>114.95646555548601</c:v>
                </c:pt>
                <c:pt idx="1260">
                  <c:v>115.15215107649395</c:v>
                </c:pt>
                <c:pt idx="1261">
                  <c:v>115.335140401572</c:v>
                </c:pt>
                <c:pt idx="1262">
                  <c:v>115.50494519059599</c:v>
                </c:pt>
                <c:pt idx="1263">
                  <c:v>115.66114543930703</c:v>
                </c:pt>
                <c:pt idx="1264">
                  <c:v>115.80339041610499</c:v>
                </c:pt>
                <c:pt idx="1265">
                  <c:v>115.93139922785302</c:v>
                </c:pt>
                <c:pt idx="1266">
                  <c:v>116.04496101474801</c:v>
                </c:pt>
                <c:pt idx="1267">
                  <c:v>116.143934777225</c:v>
                </c:pt>
                <c:pt idx="1268">
                  <c:v>116.22824884022197</c:v>
                </c:pt>
                <c:pt idx="1269">
                  <c:v>116.29789996201102</c:v>
                </c:pt>
                <c:pt idx="1270">
                  <c:v>116.35295209629798</c:v>
                </c:pt>
                <c:pt idx="1271">
                  <c:v>116.39353481762397</c:v>
                </c:pt>
                <c:pt idx="1272">
                  <c:v>116.41984142134802</c:v>
                </c:pt>
                <c:pt idx="1273">
                  <c:v>116.43212671083802</c:v>
                </c:pt>
                <c:pt idx="1274">
                  <c:v>116.43070448597803</c:v>
                </c:pt>
                <c:pt idx="1275">
                  <c:v>116.41594474878302</c:v>
                </c:pt>
                <c:pt idx="1276">
                  <c:v>116.388270643719</c:v>
                </c:pt>
                <c:pt idx="1277">
                  <c:v>116.34815515229099</c:v>
                </c:pt>
                <c:pt idx="1278">
                  <c:v>116.29611756331499</c:v>
                </c:pt>
                <c:pt idx="1279">
                  <c:v>116.232719742105</c:v>
                </c:pt>
                <c:pt idx="1280">
                  <c:v>116.158562223342</c:v>
                </c:pt>
                <c:pt idx="1281">
                  <c:v>116.07428015356298</c:v>
                </c:pt>
                <c:pt idx="1282">
                  <c:v>115.980539109993</c:v>
                </c:pt>
                <c:pt idx="1283">
                  <c:v>115.87803082090097</c:v>
                </c:pt>
                <c:pt idx="1284">
                  <c:v>115.767468839613</c:v>
                </c:pt>
                <c:pt idx="1285">
                  <c:v>115.649584051063</c:v>
                </c:pt>
                <c:pt idx="1286">
                  <c:v>115.52512050558299</c:v>
                </c:pt>
                <c:pt idx="1287">
                  <c:v>115.39483075785499</c:v>
                </c:pt>
                <c:pt idx="1288">
                  <c:v>115.25947145439</c:v>
                </c:pt>
                <c:pt idx="1289">
                  <c:v>115.119799296209</c:v>
                </c:pt>
                <c:pt idx="1290">
                  <c:v>114.97656673242199</c:v>
                </c:pt>
                <c:pt idx="1291">
                  <c:v>114.83051756671398</c:v>
                </c:pt>
                <c:pt idx="1292">
                  <c:v>114.68238283758895</c:v>
                </c:pt>
                <c:pt idx="1293">
                  <c:v>114.53287699611299</c:v>
                </c:pt>
                <c:pt idx="1294">
                  <c:v>114.38269419203799</c:v>
                </c:pt>
                <c:pt idx="1295">
                  <c:v>114.232504556915</c:v>
                </c:pt>
                <c:pt idx="1296">
                  <c:v>114.082950538395</c:v>
                </c:pt>
                <c:pt idx="1297">
                  <c:v>113.93464340869602</c:v>
                </c:pt>
                <c:pt idx="1298">
                  <c:v>113.788160023628</c:v>
                </c:pt>
                <c:pt idx="1299">
                  <c:v>113.64403982641998</c:v>
                </c:pt>
                <c:pt idx="1300">
                  <c:v>113.50278204411001</c:v>
                </c:pt>
                <c:pt idx="1301">
                  <c:v>113.36484303063898</c:v>
                </c:pt>
                <c:pt idx="1302">
                  <c:v>113.23063374685701</c:v>
                </c:pt>
                <c:pt idx="1303">
                  <c:v>113.10051740204401</c:v>
                </c:pt>
                <c:pt idx="1304">
                  <c:v>112.974807295801</c:v>
                </c:pt>
                <c:pt idx="1305">
                  <c:v>112.85376489215597</c:v>
                </c:pt>
                <c:pt idx="1306">
                  <c:v>112.73759813949501</c:v>
                </c:pt>
                <c:pt idx="1307">
                  <c:v>112.62646003176501</c:v>
                </c:pt>
                <c:pt idx="1308">
                  <c:v>112.52044739618897</c:v>
                </c:pt>
                <c:pt idx="1309">
                  <c:v>112.41959989207299</c:v>
                </c:pt>
                <c:pt idx="1310">
                  <c:v>112.32389921175201</c:v>
                </c:pt>
                <c:pt idx="1311">
                  <c:v>112.23326848380802</c:v>
                </c:pt>
                <c:pt idx="1312">
                  <c:v>112.14757188638399</c:v>
                </c:pt>
                <c:pt idx="1313">
                  <c:v>112.06661448418902</c:v>
                </c:pt>
                <c:pt idx="1314">
                  <c:v>111.99014227521803</c:v>
                </c:pt>
                <c:pt idx="1315">
                  <c:v>111.917842602185</c:v>
                </c:pt>
                <c:pt idx="1316">
                  <c:v>111.84934446561901</c:v>
                </c:pt>
                <c:pt idx="1317">
                  <c:v>111.78421957212602</c:v>
                </c:pt>
                <c:pt idx="1318">
                  <c:v>111.72198340959299</c:v>
                </c:pt>
                <c:pt idx="1319">
                  <c:v>111.662096227517</c:v>
                </c:pt>
                <c:pt idx="1320">
                  <c:v>111.603964577901</c:v>
                </c:pt>
                <c:pt idx="1321">
                  <c:v>111.546943252711</c:v>
                </c:pt>
                <c:pt idx="1322">
                  <c:v>111.49033727686299</c:v>
                </c:pt>
                <c:pt idx="1323">
                  <c:v>111.43340394970402</c:v>
                </c:pt>
                <c:pt idx="1324">
                  <c:v>111.37535513663494</c:v>
                </c:pt>
                <c:pt idx="1325">
                  <c:v>111.315359933341</c:v>
                </c:pt>
                <c:pt idx="1326">
                  <c:v>111.252547660234</c:v>
                </c:pt>
                <c:pt idx="1327">
                  <c:v>111.186011075742</c:v>
                </c:pt>
                <c:pt idx="1328">
                  <c:v>111.11480974019301</c:v>
                </c:pt>
                <c:pt idx="1329">
                  <c:v>111.03797353842099</c:v>
                </c:pt>
                <c:pt idx="1330">
                  <c:v>110.954506410001</c:v>
                </c:pt>
                <c:pt idx="1331">
                  <c:v>110.8633903257</c:v>
                </c:pt>
                <c:pt idx="1332">
                  <c:v>110.76358951097201</c:v>
                </c:pt>
                <c:pt idx="1333">
                  <c:v>110.654054882333</c:v>
                </c:pt>
                <c:pt idx="1334">
                  <c:v>110.533728647898</c:v>
                </c:pt>
                <c:pt idx="1335">
                  <c:v>110.40154902897301</c:v>
                </c:pt>
                <c:pt idx="1336">
                  <c:v>110.25645507576698</c:v>
                </c:pt>
                <c:pt idx="1337">
                  <c:v>110.097391565552</c:v>
                </c:pt>
                <c:pt idx="1338">
                  <c:v>109.923313978834</c:v>
                </c:pt>
                <c:pt idx="1339">
                  <c:v>109.73319354693599</c:v>
                </c:pt>
                <c:pt idx="1340">
                  <c:v>109.52602235560899</c:v>
                </c:pt>
                <c:pt idx="1341">
                  <c:v>109.300818478246</c:v>
                </c:pt>
                <c:pt idx="1342">
                  <c:v>109.05663110294999</c:v>
                </c:pt>
                <c:pt idx="1343">
                  <c:v>108.792545612437</c:v>
                </c:pt>
                <c:pt idx="1344">
                  <c:v>108.50768857471202</c:v>
                </c:pt>
                <c:pt idx="1345">
                  <c:v>108.201232604994</c:v>
                </c:pt>
                <c:pt idx="1346">
                  <c:v>107.87240106327599</c:v>
                </c:pt>
                <c:pt idx="1347">
                  <c:v>107.52047255620195</c:v>
                </c:pt>
                <c:pt idx="1348">
                  <c:v>107.144785215003</c:v>
                </c:pt>
                <c:pt idx="1349">
                  <c:v>106.74474072295401</c:v>
                </c:pt>
                <c:pt idx="1350">
                  <c:v>106.31980806628299</c:v>
                </c:pt>
                <c:pt idx="1351">
                  <c:v>105.86952698217202</c:v>
                </c:pt>
                <c:pt idx="1352">
                  <c:v>105.393511077331</c:v>
                </c:pt>
                <c:pt idx="1353">
                  <c:v>104.89145059101899</c:v>
                </c:pt>
                <c:pt idx="1354">
                  <c:v>104.36311477793302</c:v>
                </c:pt>
                <c:pt idx="1355">
                  <c:v>103.808353889031</c:v>
                </c:pt>
                <c:pt idx="1356">
                  <c:v>103.227100732073</c:v>
                </c:pt>
                <c:pt idx="1357">
                  <c:v>102.61937179818499</c:v>
                </c:pt>
                <c:pt idx="1358">
                  <c:v>101.98526794555002</c:v>
                </c:pt>
                <c:pt idx="1359">
                  <c:v>101.32497463623601</c:v>
                </c:pt>
                <c:pt idx="1360">
                  <c:v>100.63876172676898</c:v>
                </c:pt>
                <c:pt idx="1361">
                  <c:v>99.926982817184154</c:v>
                </c:pt>
                <c:pt idx="1362">
                  <c:v>99.190074167044784</c:v>
                </c:pt>
                <c:pt idx="1363">
                  <c:v>98.42855319006938</c:v>
                </c:pt>
                <c:pt idx="1364">
                  <c:v>97.643016541988203</c:v>
                </c:pt>
                <c:pt idx="1365">
                  <c:v>96.834137818916787</c:v>
                </c:pt>
                <c:pt idx="1366">
                  <c:v>96.002664886143606</c:v>
                </c:pt>
                <c:pt idx="1367">
                  <c:v>95.149416859835398</c:v>
                </c:pt>
                <c:pt idx="1368">
                  <c:v>94.275280766690969</c:v>
                </c:pt>
                <c:pt idx="1369">
                  <c:v>93.381207909156302</c:v>
                </c:pt>
                <c:pt idx="1370">
                  <c:v>92.468209966137607</c:v>
                </c:pt>
                <c:pt idx="1371">
                  <c:v>91.537354861322797</c:v>
                </c:pt>
                <c:pt idx="1372">
                  <c:v>90.589762433004566</c:v>
                </c:pt>
                <c:pt idx="1373">
                  <c:v>89.626599940573982</c:v>
                </c:pt>
                <c:pt idx="1374">
                  <c:v>88.649077443625984</c:v>
                </c:pt>
                <c:pt idx="1375">
                  <c:v>87.658443089770003</c:v>
                </c:pt>
                <c:pt idx="1376">
                  <c:v>86.65597834679474</c:v>
                </c:pt>
                <c:pt idx="1377">
                  <c:v>85.642993213807102</c:v>
                </c:pt>
                <c:pt idx="1378">
                  <c:v>84.620821444474885</c:v>
                </c:pt>
                <c:pt idx="1379">
                  <c:v>83.590815813565584</c:v>
                </c:pt>
                <c:pt idx="1380">
                  <c:v>82.554343455719305</c:v>
                </c:pt>
                <c:pt idx="1381">
                  <c:v>81.512781302536652</c:v>
                </c:pt>
                <c:pt idx="1382">
                  <c:v>80.467511648025521</c:v>
                </c:pt>
                <c:pt idx="1383">
                  <c:v>79.419917826101482</c:v>
                </c:pt>
                <c:pt idx="1384">
                  <c:v>78.371380146925176</c:v>
                </c:pt>
                <c:pt idx="1385">
                  <c:v>77.323271855810688</c:v>
                </c:pt>
                <c:pt idx="1386">
                  <c:v>76.276955383541193</c:v>
                </c:pt>
                <c:pt idx="1387">
                  <c:v>75.233778875715984</c:v>
                </c:pt>
                <c:pt idx="1388">
                  <c:v>74.195072807592453</c:v>
                </c:pt>
                <c:pt idx="1389">
                  <c:v>73.162146796057769</c:v>
                </c:pt>
                <c:pt idx="1390">
                  <c:v>72.136286717377999</c:v>
                </c:pt>
                <c:pt idx="1391">
                  <c:v>71.118752096580863</c:v>
                </c:pt>
                <c:pt idx="1392">
                  <c:v>70.110773692772881</c:v>
                </c:pt>
                <c:pt idx="1393">
                  <c:v>69.113551263851491</c:v>
                </c:pt>
                <c:pt idx="1394">
                  <c:v>68.128251548177801</c:v>
                </c:pt>
                <c:pt idx="1395">
                  <c:v>67.15600649871179</c:v>
                </c:pt>
                <c:pt idx="1396">
                  <c:v>66.197911769438704</c:v>
                </c:pt>
                <c:pt idx="1397">
                  <c:v>65.255025425319914</c:v>
                </c:pt>
                <c:pt idx="1398">
                  <c:v>64.328366843780969</c:v>
                </c:pt>
                <c:pt idx="1399">
                  <c:v>63.418915790133305</c:v>
                </c:pt>
                <c:pt idx="1400">
                  <c:v>62.527611664966393</c:v>
                </c:pt>
                <c:pt idx="1401">
                  <c:v>61.655352927827508</c:v>
                </c:pt>
                <c:pt idx="1402">
                  <c:v>60.8029966973508</c:v>
                </c:pt>
                <c:pt idx="1403">
                  <c:v>59.971358518939304</c:v>
                </c:pt>
                <c:pt idx="1404">
                  <c:v>59.161212283172709</c:v>
                </c:pt>
                <c:pt idx="1405">
                  <c:v>58.373290274839803</c:v>
                </c:pt>
                <c:pt idx="1406">
                  <c:v>57.608283334075111</c:v>
                </c:pt>
                <c:pt idx="1407">
                  <c:v>56.866841115439094</c:v>
                </c:pt>
                <c:pt idx="1408">
                  <c:v>56.149572435466595</c:v>
                </c:pt>
                <c:pt idx="1409">
                  <c:v>55.457045702331691</c:v>
                </c:pt>
                <c:pt idx="1410">
                  <c:v>54.789789422226292</c:v>
                </c:pt>
                <c:pt idx="1411">
                  <c:v>54.148292776568006</c:v>
                </c:pt>
                <c:pt idx="1412">
                  <c:v>53.533006256809699</c:v>
                </c:pt>
                <c:pt idx="1413">
                  <c:v>52.944342379275199</c:v>
                </c:pt>
                <c:pt idx="1414">
                  <c:v>52.382676360636289</c:v>
                </c:pt>
                <c:pt idx="1415">
                  <c:v>51.848346957371596</c:v>
                </c:pt>
                <c:pt idx="1416">
                  <c:v>51.341657248706994</c:v>
                </c:pt>
                <c:pt idx="1417">
                  <c:v>50.862875365282093</c:v>
                </c:pt>
                <c:pt idx="1418">
                  <c:v>50.412235338147006</c:v>
                </c:pt>
                <c:pt idx="1419">
                  <c:v>49.989937979505697</c:v>
                </c:pt>
                <c:pt idx="1420">
                  <c:v>49.596151697473601</c:v>
                </c:pt>
                <c:pt idx="1421">
                  <c:v>49.231013270083601</c:v>
                </c:pt>
                <c:pt idx="1422">
                  <c:v>48.894628645426593</c:v>
                </c:pt>
                <c:pt idx="1423">
                  <c:v>48.587073783892087</c:v>
                </c:pt>
                <c:pt idx="1424">
                  <c:v>48.30839550563239</c:v>
                </c:pt>
                <c:pt idx="1425">
                  <c:v>48.058612302596202</c:v>
                </c:pt>
                <c:pt idx="1426">
                  <c:v>47.837715104196</c:v>
                </c:pt>
                <c:pt idx="1427">
                  <c:v>47.645668012487903</c:v>
                </c:pt>
                <c:pt idx="1428">
                  <c:v>47.482409027709195</c:v>
                </c:pt>
                <c:pt idx="1429">
                  <c:v>47.347850772577097</c:v>
                </c:pt>
                <c:pt idx="1430">
                  <c:v>47.241881208586094</c:v>
                </c:pt>
                <c:pt idx="1431">
                  <c:v>47.164364330291299</c:v>
                </c:pt>
                <c:pt idx="1432">
                  <c:v>47.115140826383502</c:v>
                </c:pt>
                <c:pt idx="1433">
                  <c:v>47.094028704752496</c:v>
                </c:pt>
                <c:pt idx="1434">
                  <c:v>47.100823886922598</c:v>
                </c:pt>
                <c:pt idx="1435">
                  <c:v>47.135300781367199</c:v>
                </c:pt>
                <c:pt idx="1436">
                  <c:v>47.197212844480916</c:v>
                </c:pt>
                <c:pt idx="1437">
                  <c:v>47.286293134187403</c:v>
                </c:pt>
                <c:pt idx="1438">
                  <c:v>47.402254856553597</c:v>
                </c:pt>
                <c:pt idx="1439">
                  <c:v>47.544791902547296</c:v>
                </c:pt>
                <c:pt idx="1440">
                  <c:v>47.713579371054699</c:v>
                </c:pt>
                <c:pt idx="1441">
                  <c:v>47.908274075356289</c:v>
                </c:pt>
                <c:pt idx="1442">
                  <c:v>48.128515032592915</c:v>
                </c:pt>
                <c:pt idx="1443">
                  <c:v>48.373923938355205</c:v>
                </c:pt>
                <c:pt idx="1444">
                  <c:v>48.644105630443001</c:v>
                </c:pt>
                <c:pt idx="1445">
                  <c:v>48.9386485467056</c:v>
                </c:pt>
                <c:pt idx="1446">
                  <c:v>49.257125181654096</c:v>
                </c:pt>
                <c:pt idx="1447">
                  <c:v>49.599092545466497</c:v>
                </c:pt>
                <c:pt idx="1448">
                  <c:v>49.964092627596095</c:v>
                </c:pt>
                <c:pt idx="1449">
                  <c:v>50.351652865909493</c:v>
                </c:pt>
                <c:pt idx="1450">
                  <c:v>50.761286621251294</c:v>
                </c:pt>
                <c:pt idx="1451">
                  <c:v>51.192493657024905</c:v>
                </c:pt>
                <c:pt idx="1452">
                  <c:v>51.644760623391988</c:v>
                </c:pt>
                <c:pt idx="1453">
                  <c:v>52.117561546129004</c:v>
                </c:pt>
                <c:pt idx="1454">
                  <c:v>52.610358320772207</c:v>
                </c:pt>
                <c:pt idx="1455">
                  <c:v>53.122601213139305</c:v>
                </c:pt>
                <c:pt idx="1456">
                  <c:v>53.653729367611589</c:v>
                </c:pt>
                <c:pt idx="1457">
                  <c:v>54.203171324513008</c:v>
                </c:pt>
                <c:pt idx="1458">
                  <c:v>54.770345547633596</c:v>
                </c:pt>
                <c:pt idx="1459">
                  <c:v>55.35466096240399</c:v>
                </c:pt>
                <c:pt idx="1460">
                  <c:v>55.955517504612992</c:v>
                </c:pt>
                <c:pt idx="1461">
                  <c:v>56.572306678901008</c:v>
                </c:pt>
                <c:pt idx="1462">
                  <c:v>57.2044121257982</c:v>
                </c:pt>
                <c:pt idx="1463">
                  <c:v>57.851210195698584</c:v>
                </c:pt>
                <c:pt idx="1464">
                  <c:v>58.512070528046692</c:v>
                </c:pt>
                <c:pt idx="1465">
                  <c:v>59.186356634055706</c:v>
                </c:pt>
                <c:pt idx="1466">
                  <c:v>59.873426481444987</c:v>
                </c:pt>
                <c:pt idx="1467">
                  <c:v>60.572633079943095</c:v>
                </c:pt>
                <c:pt idx="1468">
                  <c:v>61.28332506652891</c:v>
                </c:pt>
                <c:pt idx="1469">
                  <c:v>62.004847289552991</c:v>
                </c:pt>
                <c:pt idx="1470">
                  <c:v>62.736541390951608</c:v>
                </c:pt>
                <c:pt idx="1471">
                  <c:v>63.477746385679097</c:v>
                </c:pt>
                <c:pt idx="1472">
                  <c:v>64.227799237328398</c:v>
                </c:pt>
                <c:pt idx="1473">
                  <c:v>64.986035428597305</c:v>
                </c:pt>
                <c:pt idx="1474">
                  <c:v>65.751789524985981</c:v>
                </c:pt>
                <c:pt idx="1475">
                  <c:v>66.52439572978048</c:v>
                </c:pt>
                <c:pt idx="1476">
                  <c:v>67.303188428124685</c:v>
                </c:pt>
                <c:pt idx="1477">
                  <c:v>68.087502717879488</c:v>
                </c:pt>
                <c:pt idx="1478">
                  <c:v>68.87667492490398</c:v>
                </c:pt>
                <c:pt idx="1479">
                  <c:v>69.670043100358583</c:v>
                </c:pt>
                <c:pt idx="1480">
                  <c:v>70.466947501461789</c:v>
                </c:pt>
                <c:pt idx="1481">
                  <c:v>71.266731032111068</c:v>
                </c:pt>
                <c:pt idx="1482">
                  <c:v>72.068739721975007</c:v>
                </c:pt>
                <c:pt idx="1483">
                  <c:v>72.87232307430088</c:v>
                </c:pt>
                <c:pt idx="1484">
                  <c:v>73.676834472973766</c:v>
                </c:pt>
                <c:pt idx="1485">
                  <c:v>74.481631607438601</c:v>
                </c:pt>
                <c:pt idx="1486">
                  <c:v>75.286076771641689</c:v>
                </c:pt>
                <c:pt idx="1487">
                  <c:v>76.089537141746888</c:v>
                </c:pt>
                <c:pt idx="1488">
                  <c:v>76.8913851063121</c:v>
                </c:pt>
                <c:pt idx="1489">
                  <c:v>77.690998598980087</c:v>
                </c:pt>
                <c:pt idx="1490">
                  <c:v>78.487761371171104</c:v>
                </c:pt>
                <c:pt idx="1491">
                  <c:v>79.281063209917008</c:v>
                </c:pt>
                <c:pt idx="1492">
                  <c:v>80.070300148164165</c:v>
                </c:pt>
                <c:pt idx="1493">
                  <c:v>80.854874698209798</c:v>
                </c:pt>
                <c:pt idx="1494">
                  <c:v>81.634196100382681</c:v>
                </c:pt>
                <c:pt idx="1495">
                  <c:v>82.407680559822595</c:v>
                </c:pt>
                <c:pt idx="1496">
                  <c:v>83.174751453487772</c:v>
                </c:pt>
                <c:pt idx="1497">
                  <c:v>83.934839510904681</c:v>
                </c:pt>
                <c:pt idx="1498">
                  <c:v>84.687382986602984</c:v>
                </c:pt>
                <c:pt idx="1499">
                  <c:v>85.431827842337015</c:v>
                </c:pt>
                <c:pt idx="1500">
                  <c:v>86.167627947406103</c:v>
                </c:pt>
                <c:pt idx="1501">
                  <c:v>86.894245294538095</c:v>
                </c:pt>
                <c:pt idx="1502">
                  <c:v>87.611150223425781</c:v>
                </c:pt>
                <c:pt idx="1503">
                  <c:v>88.317821645417126</c:v>
                </c:pt>
                <c:pt idx="1504">
                  <c:v>89.013747268653091</c:v>
                </c:pt>
                <c:pt idx="1505">
                  <c:v>89.698423829059593</c:v>
                </c:pt>
                <c:pt idx="1506">
                  <c:v>90.371357336164664</c:v>
                </c:pt>
                <c:pt idx="1507">
                  <c:v>91.032063342783985</c:v>
                </c:pt>
                <c:pt idx="1508">
                  <c:v>91.68006724490138</c:v>
                </c:pt>
                <c:pt idx="1509">
                  <c:v>92.31490461445928</c:v>
                </c:pt>
                <c:pt idx="1510">
                  <c:v>92.936121560280213</c:v>
                </c:pt>
                <c:pt idx="1511">
                  <c:v>93.543275140116705</c:v>
                </c:pt>
                <c:pt idx="1512">
                  <c:v>94.135933728670793</c:v>
                </c:pt>
                <c:pt idx="1513">
                  <c:v>94.713677535217215</c:v>
                </c:pt>
                <c:pt idx="1514">
                  <c:v>95.276099052434873</c:v>
                </c:pt>
                <c:pt idx="1515">
                  <c:v>95.822803483430988</c:v>
                </c:pt>
                <c:pt idx="1516">
                  <c:v>96.353409317174368</c:v>
                </c:pt>
                <c:pt idx="1517">
                  <c:v>96.867548934442581</c:v>
                </c:pt>
                <c:pt idx="1518">
                  <c:v>97.364869161741893</c:v>
                </c:pt>
                <c:pt idx="1519">
                  <c:v>97.845031831490374</c:v>
                </c:pt>
                <c:pt idx="1520">
                  <c:v>98.307714418920199</c:v>
                </c:pt>
                <c:pt idx="1521">
                  <c:v>98.752610747284379</c:v>
                </c:pt>
                <c:pt idx="1522">
                  <c:v>99.179431704900978</c:v>
                </c:pt>
                <c:pt idx="1523">
                  <c:v>99.587905937042095</c:v>
                </c:pt>
                <c:pt idx="1524">
                  <c:v>99.977780519606867</c:v>
                </c:pt>
                <c:pt idx="1525">
                  <c:v>100.348821643088</c:v>
                </c:pt>
                <c:pt idx="1526">
                  <c:v>100.700815324885</c:v>
                </c:pt>
                <c:pt idx="1527">
                  <c:v>101.03356814455799</c:v>
                </c:pt>
                <c:pt idx="1528">
                  <c:v>101.34690798109001</c:v>
                </c:pt>
                <c:pt idx="1529">
                  <c:v>101.64068473155099</c:v>
                </c:pt>
                <c:pt idx="1530">
                  <c:v>101.91477100134099</c:v>
                </c:pt>
                <c:pt idx="1531">
                  <c:v>102.169062767611</c:v>
                </c:pt>
                <c:pt idx="1532">
                  <c:v>102.40348002247599</c:v>
                </c:pt>
                <c:pt idx="1533">
                  <c:v>102.61796740032301</c:v>
                </c:pt>
                <c:pt idx="1534">
                  <c:v>102.812494786695</c:v>
                </c:pt>
                <c:pt idx="1535">
                  <c:v>102.98705789949</c:v>
                </c:pt>
                <c:pt idx="1536">
                  <c:v>103.14167882946299</c:v>
                </c:pt>
                <c:pt idx="1537">
                  <c:v>103.27640652731698</c:v>
                </c:pt>
                <c:pt idx="1538">
                  <c:v>103.391317227871</c:v>
                </c:pt>
                <c:pt idx="1539">
                  <c:v>103.48651480611201</c:v>
                </c:pt>
                <c:pt idx="1540">
                  <c:v>103.56213106352399</c:v>
                </c:pt>
                <c:pt idx="1541">
                  <c:v>103.618325944955</c:v>
                </c:pt>
                <c:pt idx="1542">
                  <c:v>103.65528768626298</c:v>
                </c:pt>
                <c:pt idx="1543">
                  <c:v>103.67323289159195</c:v>
                </c:pt>
                <c:pt idx="1544">
                  <c:v>103.67240653726597</c:v>
                </c:pt>
                <c:pt idx="1545">
                  <c:v>103.65308189782395</c:v>
                </c:pt>
                <c:pt idx="1546">
                  <c:v>103.61556038902998</c:v>
                </c:pt>
                <c:pt idx="1547">
                  <c:v>103.56017132306299</c:v>
                </c:pt>
                <c:pt idx="1548">
                  <c:v>103.48727157230998</c:v>
                </c:pt>
                <c:pt idx="1549">
                  <c:v>103.39724513984602</c:v>
                </c:pt>
                <c:pt idx="1550">
                  <c:v>103.29050263648999</c:v>
                </c:pt>
                <c:pt idx="1551">
                  <c:v>103.16748066574502</c:v>
                </c:pt>
                <c:pt idx="1552">
                  <c:v>103.02864111900199</c:v>
                </c:pt>
                <c:pt idx="1553">
                  <c:v>102.874470383915</c:v>
                </c:pt>
                <c:pt idx="1554">
                  <c:v>102.70547846898398</c:v>
                </c:pt>
                <c:pt idx="1555">
                  <c:v>102.52219804731898</c:v>
                </c:pt>
                <c:pt idx="1556">
                  <c:v>102.32518342247299</c:v>
                </c:pt>
                <c:pt idx="1557">
                  <c:v>102.11500941923201</c:v>
                </c:pt>
                <c:pt idx="1558">
                  <c:v>101.89227020248998</c:v>
                </c:pt>
                <c:pt idx="1559">
                  <c:v>101.65757802776099</c:v>
                </c:pt>
                <c:pt idx="1560">
                  <c:v>101.41156192756802</c:v>
                </c:pt>
                <c:pt idx="1561">
                  <c:v>101.15486633854898</c:v>
                </c:pt>
                <c:pt idx="1562">
                  <c:v>100.88814967489</c:v>
                </c:pt>
                <c:pt idx="1563">
                  <c:v>100.61208285419598</c:v>
                </c:pt>
                <c:pt idx="1564">
                  <c:v>100.3273477823</c:v>
                </c:pt>
                <c:pt idx="1565">
                  <c:v>100.034635803716</c:v>
                </c:pt>
                <c:pt idx="1566">
                  <c:v>99.734646124372318</c:v>
                </c:pt>
                <c:pt idx="1567">
                  <c:v>99.42808421315749</c:v>
                </c:pt>
                <c:pt idx="1568">
                  <c:v>99.115660188492782</c:v>
                </c:pt>
                <c:pt idx="1569">
                  <c:v>98.7980871959072</c:v>
                </c:pt>
                <c:pt idx="1570">
                  <c:v>98.476079782311501</c:v>
                </c:pt>
                <c:pt idx="1571">
                  <c:v>98.150352272462754</c:v>
                </c:pt>
                <c:pt idx="1572">
                  <c:v>97.821617153007992</c:v>
                </c:pt>
                <c:pt idx="1573">
                  <c:v>97.490583469415228</c:v>
                </c:pt>
                <c:pt idx="1574">
                  <c:v>97.157955241129599</c:v>
                </c:pt>
                <c:pt idx="1575">
                  <c:v>96.824429900263695</c:v>
                </c:pt>
                <c:pt idx="1576">
                  <c:v>96.490696759148008</c:v>
                </c:pt>
                <c:pt idx="1577">
                  <c:v>96.157435511881772</c:v>
                </c:pt>
                <c:pt idx="1578">
                  <c:v>95.825314776260285</c:v>
                </c:pt>
                <c:pt idx="1579">
                  <c:v>95.494990672102517</c:v>
                </c:pt>
                <c:pt idx="1580">
                  <c:v>95.167105473922007</c:v>
                </c:pt>
                <c:pt idx="1581">
                  <c:v>94.842286265431099</c:v>
                </c:pt>
                <c:pt idx="1582">
                  <c:v>94.521143697107419</c:v>
                </c:pt>
                <c:pt idx="1583">
                  <c:v>94.204270809501679</c:v>
                </c:pt>
                <c:pt idx="1584">
                  <c:v>93.892241866195292</c:v>
                </c:pt>
                <c:pt idx="1585">
                  <c:v>93.585611264395894</c:v>
                </c:pt>
                <c:pt idx="1586">
                  <c:v>93.284912545868593</c:v>
                </c:pt>
                <c:pt idx="1587">
                  <c:v>92.990657470051104</c:v>
                </c:pt>
                <c:pt idx="1588">
                  <c:v>92.703335125794169</c:v>
                </c:pt>
                <c:pt idx="1589">
                  <c:v>92.42341109844169</c:v>
                </c:pt>
                <c:pt idx="1590">
                  <c:v>92.151326717626276</c:v>
                </c:pt>
                <c:pt idx="1591">
                  <c:v>91.887498390524172</c:v>
                </c:pt>
                <c:pt idx="1592">
                  <c:v>91.632317006288474</c:v>
                </c:pt>
                <c:pt idx="1593">
                  <c:v>91.386147396943286</c:v>
                </c:pt>
                <c:pt idx="1594">
                  <c:v>91.149327852349984</c:v>
                </c:pt>
                <c:pt idx="1595">
                  <c:v>90.922169697514306</c:v>
                </c:pt>
                <c:pt idx="1596">
                  <c:v>90.704956942060406</c:v>
                </c:pt>
                <c:pt idx="1597">
                  <c:v>90.497946005680504</c:v>
                </c:pt>
                <c:pt idx="1598">
                  <c:v>90.301365516254577</c:v>
                </c:pt>
                <c:pt idx="1599">
                  <c:v>90.115416173690377</c:v>
                </c:pt>
                <c:pt idx="1600">
                  <c:v>89.940270673687905</c:v>
                </c:pt>
                <c:pt idx="1601">
                  <c:v>89.77607368921872</c:v>
                </c:pt>
                <c:pt idx="1602">
                  <c:v>89.622941911074989</c:v>
                </c:pt>
                <c:pt idx="1603">
                  <c:v>89.480964150260903</c:v>
                </c:pt>
                <c:pt idx="1604">
                  <c:v>89.350201504271979</c:v>
                </c:pt>
                <c:pt idx="1605">
                  <c:v>89.230687587114701</c:v>
                </c:pt>
                <c:pt idx="1606">
                  <c:v>89.122428820745483</c:v>
                </c:pt>
                <c:pt idx="1607">
                  <c:v>89.0254047842907</c:v>
                </c:pt>
                <c:pt idx="1608">
                  <c:v>88.939568616153792</c:v>
                </c:pt>
                <c:pt idx="1609">
                  <c:v>88.864847473414088</c:v>
                </c:pt>
                <c:pt idx="1610">
                  <c:v>88.801143018890201</c:v>
                </c:pt>
                <c:pt idx="1611">
                  <c:v>88.748331999458884</c:v>
                </c:pt>
                <c:pt idx="1612">
                  <c:v>88.706266834744483</c:v>
                </c:pt>
                <c:pt idx="1613">
                  <c:v>88.674776248309286</c:v>
                </c:pt>
                <c:pt idx="1614">
                  <c:v>88.653665992913602</c:v>
                </c:pt>
                <c:pt idx="1615">
                  <c:v>88.642719613284669</c:v>
                </c:pt>
                <c:pt idx="1616">
                  <c:v>88.641699224987818</c:v>
                </c:pt>
                <c:pt idx="1617">
                  <c:v>88.650346340911568</c:v>
                </c:pt>
                <c:pt idx="1618">
                  <c:v>88.668382765451653</c:v>
                </c:pt>
                <c:pt idx="1619">
                  <c:v>88.695511541180082</c:v>
                </c:pt>
                <c:pt idx="1620">
                  <c:v>88.7314179238886</c:v>
                </c:pt>
                <c:pt idx="1621">
                  <c:v>88.775770379834753</c:v>
                </c:pt>
                <c:pt idx="1622">
                  <c:v>88.828221616675492</c:v>
                </c:pt>
                <c:pt idx="1623">
                  <c:v>88.888409660908394</c:v>
                </c:pt>
                <c:pt idx="1624">
                  <c:v>88.95595898378788</c:v>
                </c:pt>
                <c:pt idx="1625">
                  <c:v>89.030481667318114</c:v>
                </c:pt>
                <c:pt idx="1626">
                  <c:v>89.111578599400787</c:v>
                </c:pt>
                <c:pt idx="1627">
                  <c:v>89.198840691815306</c:v>
                </c:pt>
                <c:pt idx="1628">
                  <c:v>89.291850120928004</c:v>
                </c:pt>
                <c:pt idx="1629">
                  <c:v>89.390181594233979</c:v>
                </c:pt>
                <c:pt idx="1630">
                  <c:v>89.493403644871719</c:v>
                </c:pt>
                <c:pt idx="1631">
                  <c:v>89.601079952648888</c:v>
                </c:pt>
                <c:pt idx="1632">
                  <c:v>89.712770686526369</c:v>
                </c:pt>
                <c:pt idx="1633">
                  <c:v>89.828033861785087</c:v>
                </c:pt>
                <c:pt idx="1634">
                  <c:v>89.946426705525496</c:v>
                </c:pt>
                <c:pt idx="1635">
                  <c:v>90.067507026099889</c:v>
                </c:pt>
                <c:pt idx="1636">
                  <c:v>90.190834584169181</c:v>
                </c:pt>
                <c:pt idx="1637">
                  <c:v>90.315972464473091</c:v>
                </c:pt>
                <c:pt idx="1638">
                  <c:v>90.442488447429184</c:v>
                </c:pt>
                <c:pt idx="1639">
                  <c:v>90.569956378736492</c:v>
                </c:pt>
                <c:pt idx="1640">
                  <c:v>90.69795753357748</c:v>
                </c:pt>
                <c:pt idx="1641">
                  <c:v>90.826081970454069</c:v>
                </c:pt>
                <c:pt idx="1642">
                  <c:v>90.953929868700314</c:v>
                </c:pt>
                <c:pt idx="1643">
                  <c:v>91.081112843292601</c:v>
                </c:pt>
                <c:pt idx="1644">
                  <c:v>91.207255230894006</c:v>
                </c:pt>
                <c:pt idx="1645">
                  <c:v>91.331995341638901</c:v>
                </c:pt>
                <c:pt idx="1646">
                  <c:v>91.454986671923095</c:v>
                </c:pt>
                <c:pt idx="1647">
                  <c:v>91.575899074006188</c:v>
                </c:pt>
                <c:pt idx="1648">
                  <c:v>91.69441987847469</c:v>
                </c:pt>
                <c:pt idx="1649">
                  <c:v>91.810254965526497</c:v>
                </c:pt>
                <c:pt idx="1650">
                  <c:v>91.923129780750017</c:v>
                </c:pt>
                <c:pt idx="1651">
                  <c:v>92.032790290615992</c:v>
                </c:pt>
                <c:pt idx="1652">
                  <c:v>92.139003872555065</c:v>
                </c:pt>
                <c:pt idx="1653">
                  <c:v>92.241560134322114</c:v>
                </c:pt>
                <c:pt idx="1654">
                  <c:v>92.3402716573258</c:v>
                </c:pt>
                <c:pt idx="1655">
                  <c:v>92.43497465894832</c:v>
                </c:pt>
                <c:pt idx="1656">
                  <c:v>92.525529569314315</c:v>
                </c:pt>
                <c:pt idx="1657">
                  <c:v>92.611821518537099</c:v>
                </c:pt>
                <c:pt idx="1658">
                  <c:v>92.693760731121685</c:v>
                </c:pt>
                <c:pt idx="1659">
                  <c:v>92.771282824794369</c:v>
                </c:pt>
                <c:pt idx="1660">
                  <c:v>92.84434901153449</c:v>
                </c:pt>
                <c:pt idx="1661">
                  <c:v>92.912946199069381</c:v>
                </c:pt>
                <c:pt idx="1662">
                  <c:v>92.97708699142909</c:v>
                </c:pt>
                <c:pt idx="1663">
                  <c:v>93.036809587606882</c:v>
                </c:pt>
                <c:pt idx="1664">
                  <c:v>93.092177577648286</c:v>
                </c:pt>
                <c:pt idx="1665">
                  <c:v>93.143279636002504</c:v>
                </c:pt>
                <c:pt idx="1666">
                  <c:v>93.190229112434992</c:v>
                </c:pt>
                <c:pt idx="1667">
                  <c:v>93.233163521374721</c:v>
                </c:pt>
                <c:pt idx="1668">
                  <c:v>93.272243931270097</c:v>
                </c:pt>
                <c:pt idx="1669">
                  <c:v>93.307654256160106</c:v>
                </c:pt>
                <c:pt idx="1670">
                  <c:v>93.339600452432592</c:v>
                </c:pt>
                <c:pt idx="1671">
                  <c:v>93.368309624369104</c:v>
                </c:pt>
                <c:pt idx="1672">
                  <c:v>93.394029042741494</c:v>
                </c:pt>
                <c:pt idx="1673">
                  <c:v>93.41702508123393</c:v>
                </c:pt>
                <c:pt idx="1674">
                  <c:v>93.437582075902696</c:v>
                </c:pt>
                <c:pt idx="1675">
                  <c:v>93.456001113235487</c:v>
                </c:pt>
                <c:pt idx="1676">
                  <c:v>93.472598753152084</c:v>
                </c:pt>
                <c:pt idx="1677">
                  <c:v>93.487705689238609</c:v>
                </c:pt>
                <c:pt idx="1678">
                  <c:v>93.501665367578013</c:v>
                </c:pt>
                <c:pt idx="1679">
                  <c:v>93.514832533260488</c:v>
                </c:pt>
                <c:pt idx="1680">
                  <c:v>93.527571763558186</c:v>
                </c:pt>
                <c:pt idx="1681">
                  <c:v>93.540255965424393</c:v>
                </c:pt>
                <c:pt idx="1682">
                  <c:v>93.55326481812078</c:v>
                </c:pt>
                <c:pt idx="1683">
                  <c:v>93.566983209428201</c:v>
                </c:pt>
                <c:pt idx="1684">
                  <c:v>93.58179967692088</c:v>
                </c:pt>
                <c:pt idx="1685">
                  <c:v>93.59810483419578</c:v>
                </c:pt>
                <c:pt idx="1686">
                  <c:v>93.616289780160912</c:v>
                </c:pt>
                <c:pt idx="1687">
                  <c:v>93.636744514011667</c:v>
                </c:pt>
                <c:pt idx="1688">
                  <c:v>93.659856376574453</c:v>
                </c:pt>
                <c:pt idx="1689">
                  <c:v>93.686008521645391</c:v>
                </c:pt>
                <c:pt idx="1690">
                  <c:v>93.71557841160319</c:v>
                </c:pt>
                <c:pt idx="1691">
                  <c:v>93.748936336413678</c:v>
                </c:pt>
                <c:pt idx="1692">
                  <c:v>93.786443964926306</c:v>
                </c:pt>
                <c:pt idx="1693">
                  <c:v>93.828452941876492</c:v>
                </c:pt>
                <c:pt idx="1694">
                  <c:v>93.875303540786376</c:v>
                </c:pt>
                <c:pt idx="1695">
                  <c:v>93.927323376514892</c:v>
                </c:pt>
                <c:pt idx="1696">
                  <c:v>93.984826176662892</c:v>
                </c:pt>
                <c:pt idx="1697">
                  <c:v>94.048110610804002</c:v>
                </c:pt>
                <c:pt idx="1698">
                  <c:v>94.117459179107016</c:v>
                </c:pt>
                <c:pt idx="1699">
                  <c:v>94.19313716494139</c:v>
                </c:pt>
                <c:pt idx="1700">
                  <c:v>94.275391657266766</c:v>
                </c:pt>
                <c:pt idx="1701">
                  <c:v>94.364450647792097</c:v>
                </c:pt>
                <c:pt idx="1702">
                  <c:v>94.460522205656702</c:v>
                </c:pt>
                <c:pt idx="1703">
                  <c:v>94.563793730239382</c:v>
                </c:pt>
                <c:pt idx="1704">
                  <c:v>94.674431281385679</c:v>
                </c:pt>
                <c:pt idx="1705">
                  <c:v>94.79257898628228</c:v>
                </c:pt>
                <c:pt idx="1706">
                  <c:v>94.918358522440485</c:v>
                </c:pt>
                <c:pt idx="1707">
                  <c:v>95.051868681317629</c:v>
                </c:pt>
                <c:pt idx="1708">
                  <c:v>95.193184999485183</c:v>
                </c:pt>
                <c:pt idx="1709">
                  <c:v>95.342359494828301</c:v>
                </c:pt>
                <c:pt idx="1710">
                  <c:v>95.499420458464598</c:v>
                </c:pt>
                <c:pt idx="1711">
                  <c:v>95.664372329523673</c:v>
                </c:pt>
                <c:pt idx="1712">
                  <c:v>95.837195677659579</c:v>
                </c:pt>
                <c:pt idx="1713">
                  <c:v>96.017847251272016</c:v>
                </c:pt>
                <c:pt idx="1714">
                  <c:v>96.206260084388816</c:v>
                </c:pt>
                <c:pt idx="1715">
                  <c:v>96.402343686153301</c:v>
                </c:pt>
                <c:pt idx="1716">
                  <c:v>96.605984319748387</c:v>
                </c:pt>
                <c:pt idx="1717">
                  <c:v>96.81704535387658</c:v>
                </c:pt>
                <c:pt idx="1718">
                  <c:v>97.035367671564984</c:v>
                </c:pt>
                <c:pt idx="1719">
                  <c:v>97.26077013740607</c:v>
                </c:pt>
                <c:pt idx="1720">
                  <c:v>97.49305013326439</c:v>
                </c:pt>
                <c:pt idx="1721">
                  <c:v>97.731984167392895</c:v>
                </c:pt>
                <c:pt idx="1722">
                  <c:v>97.977328551594269</c:v>
                </c:pt>
                <c:pt idx="1723">
                  <c:v>98.228820135733585</c:v>
                </c:pt>
                <c:pt idx="1724">
                  <c:v>98.486177091108004</c:v>
                </c:pt>
                <c:pt idx="1725">
                  <c:v>98.749099739857016</c:v>
                </c:pt>
                <c:pt idx="1726">
                  <c:v>99.017271431608407</c:v>
                </c:pt>
                <c:pt idx="1727">
                  <c:v>99.290359468626605</c:v>
                </c:pt>
                <c:pt idx="1728">
                  <c:v>99.568016077899287</c:v>
                </c:pt>
                <c:pt idx="1729">
                  <c:v>99.849879425397816</c:v>
                </c:pt>
                <c:pt idx="1730">
                  <c:v>100.13557466618299</c:v>
                </c:pt>
                <c:pt idx="1731">
                  <c:v>100.42471502444701</c:v>
                </c:pt>
                <c:pt idx="1732">
                  <c:v>100.716902899468</c:v>
                </c:pt>
                <c:pt idx="1733">
                  <c:v>101.011730995189</c:v>
                </c:pt>
                <c:pt idx="1734">
                  <c:v>101.30878347219098</c:v>
                </c:pt>
                <c:pt idx="1735">
                  <c:v>101.60763712047098</c:v>
                </c:pt>
                <c:pt idx="1736">
                  <c:v>101.90786255044398</c:v>
                </c:pt>
                <c:pt idx="1737">
                  <c:v>102.20902539811703</c:v>
                </c:pt>
                <c:pt idx="1738">
                  <c:v>102.51068753940099</c:v>
                </c:pt>
                <c:pt idx="1739">
                  <c:v>102.81240830812999</c:v>
                </c:pt>
                <c:pt idx="1740">
                  <c:v>103.11374571267599</c:v>
                </c:pt>
                <c:pt idx="1741">
                  <c:v>103.41425764680703</c:v>
                </c:pt>
                <c:pt idx="1742">
                  <c:v>103.71350309138803</c:v>
                </c:pt>
                <c:pt idx="1743">
                  <c:v>104.01104330419902</c:v>
                </c:pt>
                <c:pt idx="1744">
                  <c:v>104.30644299562098</c:v>
                </c:pt>
                <c:pt idx="1745">
                  <c:v>104.599271487861</c:v>
                </c:pt>
                <c:pt idx="1746">
                  <c:v>104.88910385521201</c:v>
                </c:pt>
                <c:pt idx="1747">
                  <c:v>105.17552204236098</c:v>
                </c:pt>
                <c:pt idx="1748">
                  <c:v>105.45811595739799</c:v>
                </c:pt>
                <c:pt idx="1749">
                  <c:v>105.736484535991</c:v>
                </c:pt>
                <c:pt idx="1750">
                  <c:v>106.01023677314302</c:v>
                </c:pt>
                <c:pt idx="1751">
                  <c:v>106.27899271917099</c:v>
                </c:pt>
                <c:pt idx="1752">
                  <c:v>106.54238443685396</c:v>
                </c:pt>
                <c:pt idx="1753">
                  <c:v>106.800056917072</c:v>
                </c:pt>
                <c:pt idx="1754">
                  <c:v>107.05166895061701</c:v>
                </c:pt>
                <c:pt idx="1755">
                  <c:v>107.29689395404901</c:v>
                </c:pt>
                <c:pt idx="1756">
                  <c:v>107.535420747613</c:v>
                </c:pt>
                <c:pt idx="1757">
                  <c:v>107.76695428325101</c:v>
                </c:pt>
                <c:pt idx="1758">
                  <c:v>107.99121632058201</c:v>
                </c:pt>
                <c:pt idx="1759">
                  <c:v>108.207946048694</c:v>
                </c:pt>
                <c:pt idx="1760">
                  <c:v>108.41690065145799</c:v>
                </c:pt>
                <c:pt idx="1761">
                  <c:v>108.617855814077</c:v>
                </c:pt>
                <c:pt idx="1762">
                  <c:v>108.81060616857998</c:v>
                </c:pt>
                <c:pt idx="1763">
                  <c:v>108.99496567618399</c:v>
                </c:pt>
                <c:pt idx="1764">
                  <c:v>109.17076794459899</c:v>
                </c:pt>
                <c:pt idx="1765">
                  <c:v>109.33786647863802</c:v>
                </c:pt>
                <c:pt idx="1766">
                  <c:v>109.496134862734</c:v>
                </c:pt>
                <c:pt idx="1767">
                  <c:v>109.645466874276</c:v>
                </c:pt>
                <c:pt idx="1768">
                  <c:v>109.78577652687898</c:v>
                </c:pt>
                <c:pt idx="1769">
                  <c:v>109.916998042922</c:v>
                </c:pt>
                <c:pt idx="1770">
                  <c:v>110.039085754903</c:v>
                </c:pt>
                <c:pt idx="1771">
                  <c:v>110.152013935336</c:v>
                </c:pt>
                <c:pt idx="1772">
                  <c:v>110.25577655507799</c:v>
                </c:pt>
                <c:pt idx="1773">
                  <c:v>110.350386970245</c:v>
                </c:pt>
                <c:pt idx="1774">
                  <c:v>110.435877538372</c:v>
                </c:pt>
                <c:pt idx="1775">
                  <c:v>110.512299162711</c:v>
                </c:pt>
                <c:pt idx="1776">
                  <c:v>110.57972077372598</c:v>
                </c:pt>
                <c:pt idx="1777">
                  <c:v>110.638228728603</c:v>
                </c:pt>
                <c:pt idx="1778">
                  <c:v>110.68792616296598</c:v>
                </c:pt>
                <c:pt idx="1779">
                  <c:v>110.72893227509398</c:v>
                </c:pt>
                <c:pt idx="1780">
                  <c:v>110.76138153451599</c:v>
                </c:pt>
                <c:pt idx="1781">
                  <c:v>110.78542284674998</c:v>
                </c:pt>
                <c:pt idx="1782">
                  <c:v>110.80121867495701</c:v>
                </c:pt>
                <c:pt idx="1783">
                  <c:v>110.80894410377499</c:v>
                </c:pt>
                <c:pt idx="1784">
                  <c:v>110.80878584912701</c:v>
                </c:pt>
                <c:pt idx="1785">
                  <c:v>110.80094123212498</c:v>
                </c:pt>
                <c:pt idx="1786">
                  <c:v>110.78561712826398</c:v>
                </c:pt>
                <c:pt idx="1787">
                  <c:v>110.76302889067999</c:v>
                </c:pt>
                <c:pt idx="1788">
                  <c:v>110.73339924393201</c:v>
                </c:pt>
                <c:pt idx="1789">
                  <c:v>110.69695715227697</c:v>
                </c:pt>
                <c:pt idx="1790">
                  <c:v>110.65393667328397</c:v>
                </c:pt>
                <c:pt idx="1791">
                  <c:v>110.60457580821</c:v>
                </c:pt>
                <c:pt idx="1792">
                  <c:v>110.549115356028</c:v>
                </c:pt>
                <c:pt idx="1793">
                  <c:v>110.487797773702</c:v>
                </c:pt>
                <c:pt idx="1794">
                  <c:v>110.420866044444</c:v>
                </c:pt>
                <c:pt idx="1795">
                  <c:v>110.34856255802299</c:v>
                </c:pt>
                <c:pt idx="1796">
                  <c:v>110.27112801035598</c:v>
                </c:pt>
                <c:pt idx="1797">
                  <c:v>110.18880033116397</c:v>
                </c:pt>
                <c:pt idx="1798">
                  <c:v>110.10181364800503</c:v>
                </c:pt>
                <c:pt idx="1799">
                  <c:v>110.010397293175</c:v>
                </c:pt>
                <c:pt idx="1800">
                  <c:v>109.91477485798798</c:v>
                </c:pt>
                <c:pt idx="1801">
                  <c:v>109.81516329796702</c:v>
                </c:pt>
                <c:pt idx="1802">
                  <c:v>109.71177209246098</c:v>
                </c:pt>
                <c:pt idx="1803">
                  <c:v>109.604802462948</c:v>
                </c:pt>
                <c:pt idx="1804">
                  <c:v>109.49444665467399</c:v>
                </c:pt>
                <c:pt idx="1805">
                  <c:v>109.380887288447</c:v>
                </c:pt>
                <c:pt idx="1806">
                  <c:v>109.26429678018999</c:v>
                </c:pt>
                <c:pt idx="1807">
                  <c:v>109.14483685029197</c:v>
                </c:pt>
                <c:pt idx="1808">
                  <c:v>109.02265809709696</c:v>
                </c:pt>
                <c:pt idx="1809">
                  <c:v>108.897899655621</c:v>
                </c:pt>
                <c:pt idx="1810">
                  <c:v>108.77068895187098</c:v>
                </c:pt>
                <c:pt idx="1811">
                  <c:v>108.641141528739</c:v>
                </c:pt>
                <c:pt idx="1812">
                  <c:v>108.509360946931</c:v>
                </c:pt>
                <c:pt idx="1813">
                  <c:v>108.37543877760898</c:v>
                </c:pt>
                <c:pt idx="1814">
                  <c:v>108.23945468722602</c:v>
                </c:pt>
                <c:pt idx="1815">
                  <c:v>108.101476603278</c:v>
                </c:pt>
                <c:pt idx="1816">
                  <c:v>107.96156095554102</c:v>
                </c:pt>
                <c:pt idx="1817">
                  <c:v>107.81975299735899</c:v>
                </c:pt>
                <c:pt idx="1818">
                  <c:v>107.67608721220498</c:v>
                </c:pt>
                <c:pt idx="1819">
                  <c:v>107.53058780390197</c:v>
                </c:pt>
                <c:pt idx="1820">
                  <c:v>107.38326926274704</c:v>
                </c:pt>
                <c:pt idx="1821">
                  <c:v>107.23413699934802</c:v>
                </c:pt>
                <c:pt idx="1822">
                  <c:v>107.08318804140099</c:v>
                </c:pt>
                <c:pt idx="1823">
                  <c:v>106.93041179179799</c:v>
                </c:pt>
                <c:pt idx="1824">
                  <c:v>106.77579084664698</c:v>
                </c:pt>
                <c:pt idx="1825">
                  <c:v>106.61930186958999</c:v>
                </c:pt>
                <c:pt idx="1826">
                  <c:v>106.460916516073</c:v>
                </c:pt>
                <c:pt idx="1827">
                  <c:v>106.300602399677</c:v>
                </c:pt>
                <c:pt idx="1828">
                  <c:v>106.138324092717</c:v>
                </c:pt>
                <c:pt idx="1829">
                  <c:v>105.974044154308</c:v>
                </c:pt>
                <c:pt idx="1830">
                  <c:v>105.80772418001899</c:v>
                </c:pt>
                <c:pt idx="1831">
                  <c:v>105.63932586745099</c:v>
                </c:pt>
                <c:pt idx="1832">
                  <c:v>105.46881209156101</c:v>
                </c:pt>
                <c:pt idx="1833">
                  <c:v>105.296147982585</c:v>
                </c:pt>
                <c:pt idx="1834">
                  <c:v>105.121301998647</c:v>
                </c:pt>
                <c:pt idx="1835">
                  <c:v>104.94424698473803</c:v>
                </c:pt>
                <c:pt idx="1836">
                  <c:v>104.76496120998101</c:v>
                </c:pt>
                <c:pt idx="1837">
                  <c:v>104.583429375666</c:v>
                </c:pt>
                <c:pt idx="1838">
                  <c:v>104.39964358727499</c:v>
                </c:pt>
                <c:pt idx="1839">
                  <c:v>104.21360428434204</c:v>
                </c:pt>
                <c:pt idx="1840">
                  <c:v>104.02532112243297</c:v>
                </c:pt>
                <c:pt idx="1841">
                  <c:v>103.834813801655</c:v>
                </c:pt>
                <c:pt idx="1842">
                  <c:v>103.64211283618799</c:v>
                </c:pt>
                <c:pt idx="1843">
                  <c:v>103.44726025934004</c:v>
                </c:pt>
                <c:pt idx="1844">
                  <c:v>103.250310258797</c:v>
                </c:pt>
                <c:pt idx="1845">
                  <c:v>103.05132973704002</c:v>
                </c:pt>
                <c:pt idx="1846">
                  <c:v>102.85039879245298</c:v>
                </c:pt>
                <c:pt idx="1847">
                  <c:v>102.64761111732598</c:v>
                </c:pt>
                <c:pt idx="1848">
                  <c:v>102.44307430971402</c:v>
                </c:pt>
                <c:pt idx="1849">
                  <c:v>102.236910096893</c:v>
                </c:pt>
                <c:pt idx="1850">
                  <c:v>102.02925446891003</c:v>
                </c:pt>
                <c:pt idx="1851">
                  <c:v>101.820257721364</c:v>
                </c:pt>
                <c:pt idx="1852">
                  <c:v>101.61008440719698</c:v>
                </c:pt>
                <c:pt idx="1853">
                  <c:v>101.39891319775801</c:v>
                </c:pt>
                <c:pt idx="1854">
                  <c:v>101.18693665395598</c:v>
                </c:pt>
                <c:pt idx="1855">
                  <c:v>100.97436090879502</c:v>
                </c:pt>
                <c:pt idx="1856">
                  <c:v>100.76140526313502</c:v>
                </c:pt>
                <c:pt idx="1857">
                  <c:v>100.548301697032</c:v>
                </c:pt>
                <c:pt idx="1858">
                  <c:v>100.335294299585</c:v>
                </c:pt>
                <c:pt idx="1859">
                  <c:v>100.12263862074099</c:v>
                </c:pt>
                <c:pt idx="1860">
                  <c:v>99.910600949056317</c:v>
                </c:pt>
                <c:pt idx="1861">
                  <c:v>99.699457519885968</c:v>
                </c:pt>
                <c:pt idx="1862">
                  <c:v>99.489493658845319</c:v>
                </c:pt>
                <c:pt idx="1863">
                  <c:v>99.281002865768798</c:v>
                </c:pt>
                <c:pt idx="1864">
                  <c:v>99.074285844662398</c:v>
                </c:pt>
                <c:pt idx="1865">
                  <c:v>98.869649485272234</c:v>
                </c:pt>
                <c:pt idx="1866">
                  <c:v>98.667405802121166</c:v>
                </c:pt>
                <c:pt idx="1867">
                  <c:v>98.467870836837889</c:v>
                </c:pt>
                <c:pt idx="1868">
                  <c:v>98.271363529759398</c:v>
                </c:pt>
                <c:pt idx="1869">
                  <c:v>98.078204566669868</c:v>
                </c:pt>
                <c:pt idx="1870">
                  <c:v>97.888715206629271</c:v>
                </c:pt>
                <c:pt idx="1871">
                  <c:v>97.703216096706598</c:v>
                </c:pt>
                <c:pt idx="1872">
                  <c:v>97.522026079465888</c:v>
                </c:pt>
                <c:pt idx="1873">
                  <c:v>97.345460998503782</c:v>
                </c:pt>
                <c:pt idx="1874">
                  <c:v>97.173832509220773</c:v>
                </c:pt>
                <c:pt idx="1875">
                  <c:v>97.007446895581865</c:v>
                </c:pt>
                <c:pt idx="1876">
                  <c:v>96.846603905871518</c:v>
                </c:pt>
                <c:pt idx="1877">
                  <c:v>96.691595605752212</c:v>
                </c:pt>
                <c:pt idx="1878">
                  <c:v>96.542705252030089</c:v>
                </c:pt>
                <c:pt idx="1879">
                  <c:v>96.400206198900406</c:v>
                </c:pt>
                <c:pt idx="1880">
                  <c:v>96.264360838226082</c:v>
                </c:pt>
                <c:pt idx="1881">
                  <c:v>96.135419572726065</c:v>
                </c:pt>
                <c:pt idx="1882">
                  <c:v>96.013619826965595</c:v>
                </c:pt>
                <c:pt idx="1883">
                  <c:v>95.899185103372901</c:v>
                </c:pt>
                <c:pt idx="1884">
                  <c:v>95.792324086750682</c:v>
                </c:pt>
                <c:pt idx="1885">
                  <c:v>95.69322979717721</c:v>
                </c:pt>
                <c:pt idx="1886">
                  <c:v>95.602078791730065</c:v>
                </c:pt>
                <c:pt idx="1887">
                  <c:v>95.519030418087979</c:v>
                </c:pt>
                <c:pt idx="1888">
                  <c:v>95.444226124306226</c:v>
                </c:pt>
                <c:pt idx="1889">
                  <c:v>95.377788827961254</c:v>
                </c:pt>
                <c:pt idx="1890">
                  <c:v>95.31982234586178</c:v>
                </c:pt>
                <c:pt idx="1891">
                  <c:v>95.270410884415583</c:v>
                </c:pt>
                <c:pt idx="1892">
                  <c:v>95.229618591067606</c:v>
                </c:pt>
                <c:pt idx="1893">
                  <c:v>95.197489168295803</c:v>
                </c:pt>
                <c:pt idx="1894">
                  <c:v>95.174045552343188</c:v>
                </c:pt>
                <c:pt idx="1895">
                  <c:v>95.159289658789191</c:v>
                </c:pt>
                <c:pt idx="1896">
                  <c:v>95.153202196213684</c:v>
                </c:pt>
                <c:pt idx="1897">
                  <c:v>95.155742548336178</c:v>
                </c:pt>
                <c:pt idx="1898">
                  <c:v>95.166848724500284</c:v>
                </c:pt>
                <c:pt idx="1899">
                  <c:v>95.186437378282378</c:v>
                </c:pt>
                <c:pt idx="1900">
                  <c:v>95.214403894405805</c:v>
                </c:pt>
                <c:pt idx="1901">
                  <c:v>95.250622544450692</c:v>
                </c:pt>
                <c:pt idx="1902">
                  <c:v>95.294946712004489</c:v>
                </c:pt>
                <c:pt idx="1903">
                  <c:v>95.347209188181097</c:v>
                </c:pt>
                <c:pt idx="1904">
                  <c:v>95.407222535745319</c:v>
                </c:pt>
                <c:pt idx="1905">
                  <c:v>95.474779527029085</c:v>
                </c:pt>
                <c:pt idx="1906">
                  <c:v>95.549653645713633</c:v>
                </c:pt>
                <c:pt idx="1907">
                  <c:v>95.631599659275111</c:v>
                </c:pt>
                <c:pt idx="1908">
                  <c:v>95.720354263176105</c:v>
                </c:pt>
                <c:pt idx="1909">
                  <c:v>95.815636786897301</c:v>
                </c:pt>
                <c:pt idx="1910">
                  <c:v>95.917149963832429</c:v>
                </c:pt>
                <c:pt idx="1911">
                  <c:v>96.024580770303004</c:v>
                </c:pt>
                <c:pt idx="1912">
                  <c:v>96.137601331152979</c:v>
                </c:pt>
                <c:pt idx="1913">
                  <c:v>96.255869885560699</c:v>
                </c:pt>
                <c:pt idx="1914">
                  <c:v>96.379031810501658</c:v>
                </c:pt>
                <c:pt idx="1915">
                  <c:v>96.506720702944079</c:v>
                </c:pt>
                <c:pt idx="1916">
                  <c:v>96.638559520811199</c:v>
                </c:pt>
                <c:pt idx="1917">
                  <c:v>96.774161778838305</c:v>
                </c:pt>
                <c:pt idx="1918">
                  <c:v>96.913132793290302</c:v>
                </c:pt>
                <c:pt idx="1919">
                  <c:v>97.055070970337681</c:v>
                </c:pt>
                <c:pt idx="1920">
                  <c:v>97.199569134917994</c:v>
                </c:pt>
                <c:pt idx="1921">
                  <c:v>97.346215897955801</c:v>
                </c:pt>
                <c:pt idx="1922">
                  <c:v>97.494597058923304</c:v>
                </c:pt>
                <c:pt idx="1923">
                  <c:v>97.644297038974898</c:v>
                </c:pt>
                <c:pt idx="1924">
                  <c:v>97.794900338392296</c:v>
                </c:pt>
                <c:pt idx="1925">
                  <c:v>97.945993011698107</c:v>
                </c:pt>
                <c:pt idx="1926">
                  <c:v>98.097164154172617</c:v>
                </c:pt>
                <c:pt idx="1927">
                  <c:v>98.248007394161192</c:v>
                </c:pt>
                <c:pt idx="1928">
                  <c:v>98.398122385770094</c:v>
                </c:pt>
                <c:pt idx="1929">
                  <c:v>98.547116296222413</c:v>
                </c:pt>
                <c:pt idx="1930">
                  <c:v>98.694605281438896</c:v>
                </c:pt>
                <c:pt idx="1931">
                  <c:v>98.840215942704404</c:v>
                </c:pt>
                <c:pt idx="1932">
                  <c:v>98.983586756921085</c:v>
                </c:pt>
                <c:pt idx="1933">
                  <c:v>99.124369472943883</c:v>
                </c:pt>
                <c:pt idx="1934">
                  <c:v>99.262230466845395</c:v>
                </c:pt>
                <c:pt idx="1935">
                  <c:v>99.396852049386879</c:v>
                </c:pt>
                <c:pt idx="1936">
                  <c:v>99.5279337193016</c:v>
                </c:pt>
                <c:pt idx="1937">
                  <c:v>99.655193356195866</c:v>
                </c:pt>
                <c:pt idx="1938">
                  <c:v>99.778368346835677</c:v>
                </c:pt>
                <c:pt idx="1939">
                  <c:v>99.897216638532697</c:v>
                </c:pt>
                <c:pt idx="1940">
                  <c:v>100.01151771334202</c:v>
                </c:pt>
                <c:pt idx="1941">
                  <c:v>100.121073476905</c:v>
                </c:pt>
                <c:pt idx="1942">
                  <c:v>100.22570905615999</c:v>
                </c:pt>
                <c:pt idx="1943">
                  <c:v>100.32527350065598</c:v>
                </c:pt>
                <c:pt idx="1944">
                  <c:v>100.419640382921</c:v>
                </c:pt>
                <c:pt idx="1945">
                  <c:v>100.50870829403701</c:v>
                </c:pt>
                <c:pt idx="1946">
                  <c:v>100.59240123134701</c:v>
                </c:pt>
                <c:pt idx="1947">
                  <c:v>100.67066887583098</c:v>
                </c:pt>
                <c:pt idx="1948">
                  <c:v>100.74348675734602</c:v>
                </c:pt>
                <c:pt idx="1949">
                  <c:v>100.81085630642998</c:v>
                </c:pt>
                <c:pt idx="1950">
                  <c:v>100.872804791946</c:v>
                </c:pt>
                <c:pt idx="1951">
                  <c:v>100.92938514436898</c:v>
                </c:pt>
                <c:pt idx="1952">
                  <c:v>100.98067566510603</c:v>
                </c:pt>
                <c:pt idx="1953">
                  <c:v>101.02677962290301</c:v>
                </c:pt>
                <c:pt idx="1954">
                  <c:v>101.06782473899202</c:v>
                </c:pt>
                <c:pt idx="1955">
                  <c:v>101.10396256342499</c:v>
                </c:pt>
                <c:pt idx="1956">
                  <c:v>101.13536774559398</c:v>
                </c:pt>
                <c:pt idx="1957">
                  <c:v>101.16223720269498</c:v>
                </c:pt>
                <c:pt idx="1958">
                  <c:v>101.184789190373</c:v>
                </c:pt>
                <c:pt idx="1959">
                  <c:v>101.20326228035204</c:v>
                </c:pt>
                <c:pt idx="1960">
                  <c:v>101.21791425027602</c:v>
                </c:pt>
                <c:pt idx="1961">
                  <c:v>101.22902089137001</c:v>
                </c:pt>
                <c:pt idx="1962">
                  <c:v>101.236874739828</c:v>
                </c:pt>
                <c:pt idx="1963">
                  <c:v>101.24178373812802</c:v>
                </c:pt>
                <c:pt idx="1964">
                  <c:v>101.244069832694</c:v>
                </c:pt>
                <c:pt idx="1965">
                  <c:v>101.24406751454701</c:v>
                </c:pt>
                <c:pt idx="1966">
                  <c:v>101.242122309731</c:v>
                </c:pt>
                <c:pt idx="1967">
                  <c:v>101.238589226477</c:v>
                </c:pt>
                <c:pt idx="1968">
                  <c:v>101.23383116612798</c:v>
                </c:pt>
                <c:pt idx="1969">
                  <c:v>101.228217304898</c:v>
                </c:pt>
                <c:pt idx="1970">
                  <c:v>101.22212145360399</c:v>
                </c:pt>
                <c:pt idx="1971">
                  <c:v>101.215920402161</c:v>
                </c:pt>
                <c:pt idx="1972">
                  <c:v>101.20999225676697</c:v>
                </c:pt>
                <c:pt idx="1973">
                  <c:v>101.204714773625</c:v>
                </c:pt>
                <c:pt idx="1974">
                  <c:v>101.20046370109601</c:v>
                </c:pt>
                <c:pt idx="1975">
                  <c:v>101.19761113148799</c:v>
                </c:pt>
                <c:pt idx="1976">
                  <c:v>101.19652386876299</c:v>
                </c:pt>
                <c:pt idx="1977">
                  <c:v>101.19756182301701</c:v>
                </c:pt>
                <c:pt idx="1978">
                  <c:v>101.20107643443301</c:v>
                </c:pt>
                <c:pt idx="1979">
                  <c:v>101.20740912898502</c:v>
                </c:pt>
                <c:pt idx="1980">
                  <c:v>101.21688981308098</c:v>
                </c:pt>
                <c:pt idx="1981">
                  <c:v>101.22983541465099</c:v>
                </c:pt>
                <c:pt idx="1982">
                  <c:v>101.24654847448099</c:v>
                </c:pt>
                <c:pt idx="1983">
                  <c:v>101.26731578975502</c:v>
                </c:pt>
                <c:pt idx="1984">
                  <c:v>101.29240711313398</c:v>
                </c:pt>
                <c:pt idx="1985">
                  <c:v>101.32207391248997</c:v>
                </c:pt>
                <c:pt idx="1986">
                  <c:v>101.35654819641097</c:v>
                </c:pt>
                <c:pt idx="1987">
                  <c:v>101.396041408926</c:v>
                </c:pt>
                <c:pt idx="1988">
                  <c:v>101.44074339539704</c:v>
                </c:pt>
                <c:pt idx="1989">
                  <c:v>101.49082144129802</c:v>
                </c:pt>
                <c:pt idx="1990">
                  <c:v>101.54641938630101</c:v>
                </c:pt>
                <c:pt idx="1991">
                  <c:v>101.60765681669699</c:v>
                </c:pt>
                <c:pt idx="1992">
                  <c:v>101.67462833925001</c:v>
                </c:pt>
                <c:pt idx="1993">
                  <c:v>101.74740293888702</c:v>
                </c:pt>
                <c:pt idx="1994">
                  <c:v>101.82602342183502</c:v>
                </c:pt>
                <c:pt idx="1995">
                  <c:v>101.91050594533603</c:v>
                </c:pt>
                <c:pt idx="1996">
                  <c:v>102.000839635082</c:v>
                </c:pt>
                <c:pt idx="1997">
                  <c:v>102.096986291711</c:v>
                </c:pt>
                <c:pt idx="1998">
                  <c:v>102.19888018807599</c:v>
                </c:pt>
                <c:pt idx="1999">
                  <c:v>102.30642795903202</c:v>
                </c:pt>
                <c:pt idx="2000">
                  <c:v>102.41950858526602</c:v>
                </c:pt>
                <c:pt idx="2001">
                  <c:v>102.53797347255798</c:v>
                </c:pt>
                <c:pt idx="2002">
                  <c:v>102.66164662642301</c:v>
                </c:pt>
                <c:pt idx="2003">
                  <c:v>102.79032492518301</c:v>
                </c:pt>
                <c:pt idx="2004">
                  <c:v>102.92377848716399</c:v>
                </c:pt>
                <c:pt idx="2005">
                  <c:v>103.06175113684598</c:v>
                </c:pt>
                <c:pt idx="2006">
                  <c:v>103.18392271813599</c:v>
                </c:pt>
                <c:pt idx="2007">
                  <c:v>103.309044609781</c:v>
                </c:pt>
                <c:pt idx="2008">
                  <c:v>103.436906453791</c:v>
                </c:pt>
              </c:numCache>
            </c:numRef>
          </c:yVal>
          <c:smooth val="1"/>
          <c:extLst>
            <c:ext xmlns:c16="http://schemas.microsoft.com/office/drawing/2014/chart" uri="{C3380CC4-5D6E-409C-BE32-E72D297353CC}">
              <c16:uniqueId val="{00000001-B6AE-4BCA-9BBE-509D4C490363}"/>
            </c:ext>
          </c:extLst>
        </c:ser>
        <c:dLbls>
          <c:showLegendKey val="0"/>
          <c:showVal val="0"/>
          <c:showCatName val="0"/>
          <c:showSerName val="0"/>
          <c:showPercent val="0"/>
          <c:showBubbleSize val="0"/>
        </c:dLbls>
        <c:axId val="151916128"/>
        <c:axId val="151916520"/>
      </c:scatterChart>
      <c:valAx>
        <c:axId val="151916128"/>
        <c:scaling>
          <c:orientation val="minMax"/>
        </c:scaling>
        <c:delete val="0"/>
        <c:axPos val="b"/>
        <c:numFmt formatCode="General" sourceLinked="1"/>
        <c:majorTickMark val="none"/>
        <c:minorTickMark val="none"/>
        <c:tickLblPos val="nextTo"/>
        <c:crossAx val="151916520"/>
        <c:crosses val="autoZero"/>
        <c:crossBetween val="midCat"/>
      </c:valAx>
      <c:valAx>
        <c:axId val="151916520"/>
        <c:scaling>
          <c:orientation val="minMax"/>
          <c:min val="0"/>
        </c:scaling>
        <c:delete val="0"/>
        <c:axPos val="l"/>
        <c:majorGridlines/>
        <c:numFmt formatCode="General" sourceLinked="1"/>
        <c:majorTickMark val="in"/>
        <c:minorTickMark val="none"/>
        <c:tickLblPos val="nextTo"/>
        <c:crossAx val="151916128"/>
        <c:crosses val="autoZero"/>
        <c:crossBetween val="midCat"/>
        <c:majorUnit val="10"/>
      </c:valAx>
    </c:plotArea>
    <c:legend>
      <c:legendPos val="b"/>
      <c:layout>
        <c:manualLayout>
          <c:xMode val="edge"/>
          <c:yMode val="edge"/>
          <c:x val="0.29168745003083429"/>
          <c:y val="8.3490444398461539E-2"/>
          <c:w val="0.39794524414593585"/>
          <c:h val="3.774495068238342E-2"/>
        </c:manualLayout>
      </c:layout>
      <c:overlay val="0"/>
    </c:legend>
    <c:plotVisOnly val="1"/>
    <c:dispBlanksAs val="gap"/>
    <c:showDLblsOverMax val="0"/>
  </c:chart>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image" Target="../media/image76.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image" Target="../media/image76.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image" Target="../media/image8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3.emf"/></Relationships>
</file>

<file path=ppt/drawings/drawing1.xml><?xml version="1.0" encoding="utf-8"?>
<c:userShapes xmlns:c="http://schemas.openxmlformats.org/drawingml/2006/chart">
  <cdr:relSizeAnchor xmlns:cdr="http://schemas.openxmlformats.org/drawingml/2006/chartDrawing">
    <cdr:from>
      <cdr:x>0.05172</cdr:x>
      <cdr:y>0.01754</cdr:y>
    </cdr:from>
    <cdr:to>
      <cdr:x>0.2069</cdr:x>
      <cdr:y>0.10258</cdr:y>
    </cdr:to>
    <cdr:sp macro="" textlink="">
      <cdr:nvSpPr>
        <cdr:cNvPr id="5" name="TextBox 10"/>
        <cdr:cNvSpPr txBox="1"/>
      </cdr:nvSpPr>
      <cdr:spPr>
        <a:xfrm xmlns:a="http://schemas.openxmlformats.org/drawingml/2006/main">
          <a:off x="457202" y="76200"/>
          <a:ext cx="1371600" cy="369332"/>
        </a:xfrm>
        <a:prstGeom xmlns:a="http://schemas.openxmlformats.org/drawingml/2006/main" prst="rect">
          <a:avLst/>
        </a:prstGeom>
        <a:ln xmlns:a="http://schemas.openxmlformats.org/drawingml/2006/main"/>
      </cdr:spPr>
      <cdr:style>
        <a:lnRef xmlns:a="http://schemas.openxmlformats.org/drawingml/2006/main" idx="1">
          <a:schemeClr val="accent5"/>
        </a:lnRef>
        <a:fillRef xmlns:a="http://schemas.openxmlformats.org/drawingml/2006/main" idx="3">
          <a:schemeClr val="accent5"/>
        </a:fillRef>
        <a:effectRef xmlns:a="http://schemas.openxmlformats.org/drawingml/2006/main" idx="2">
          <a:schemeClr val="accent5"/>
        </a:effectRef>
        <a:fontRef xmlns:a="http://schemas.openxmlformats.org/drawingml/2006/main" idx="minor">
          <a:schemeClr val="lt1"/>
        </a:fontRef>
      </cdr:style>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ysClr val="window" lastClr="FFFFFF"/>
              </a:solidFill>
              <a:latin typeface="Calibri"/>
            </a:defRPr>
          </a:lvl1pPr>
          <a:lvl2pPr marL="457200" algn="l" defTabSz="914400" rtl="0" eaLnBrk="1" latinLnBrk="0" hangingPunct="1">
            <a:defRPr sz="1800" kern="1200">
              <a:solidFill>
                <a:sysClr val="window" lastClr="FFFFFF"/>
              </a:solidFill>
              <a:latin typeface="Calibri"/>
            </a:defRPr>
          </a:lvl2pPr>
          <a:lvl3pPr marL="914400" algn="l" defTabSz="914400" rtl="0" eaLnBrk="1" latinLnBrk="0" hangingPunct="1">
            <a:defRPr sz="1800" kern="1200">
              <a:solidFill>
                <a:sysClr val="window" lastClr="FFFFFF"/>
              </a:solidFill>
              <a:latin typeface="Calibri"/>
            </a:defRPr>
          </a:lvl3pPr>
          <a:lvl4pPr marL="1371600" algn="l" defTabSz="914400" rtl="0" eaLnBrk="1" latinLnBrk="0" hangingPunct="1">
            <a:defRPr sz="1800" kern="1200">
              <a:solidFill>
                <a:sysClr val="window" lastClr="FFFFFF"/>
              </a:solidFill>
              <a:latin typeface="Calibri"/>
            </a:defRPr>
          </a:lvl4pPr>
          <a:lvl5pPr marL="1828800" algn="l" defTabSz="914400" rtl="0" eaLnBrk="1" latinLnBrk="0" hangingPunct="1">
            <a:defRPr sz="1800" kern="1200">
              <a:solidFill>
                <a:sysClr val="window" lastClr="FFFFFF"/>
              </a:solidFill>
              <a:latin typeface="Calibri"/>
            </a:defRPr>
          </a:lvl5pPr>
          <a:lvl6pPr marL="2286000" algn="l" defTabSz="914400" rtl="0" eaLnBrk="1" latinLnBrk="0" hangingPunct="1">
            <a:defRPr sz="1800" kern="1200">
              <a:solidFill>
                <a:sysClr val="window" lastClr="FFFFFF"/>
              </a:solidFill>
              <a:latin typeface="Calibri"/>
            </a:defRPr>
          </a:lvl6pPr>
          <a:lvl7pPr marL="2743200" algn="l" defTabSz="914400" rtl="0" eaLnBrk="1" latinLnBrk="0" hangingPunct="1">
            <a:defRPr sz="1800" kern="1200">
              <a:solidFill>
                <a:sysClr val="window" lastClr="FFFFFF"/>
              </a:solidFill>
              <a:latin typeface="Calibri"/>
            </a:defRPr>
          </a:lvl7pPr>
          <a:lvl8pPr marL="3200400" algn="l" defTabSz="914400" rtl="0" eaLnBrk="1" latinLnBrk="0" hangingPunct="1">
            <a:defRPr sz="1800" kern="1200">
              <a:solidFill>
                <a:sysClr val="window" lastClr="FFFFFF"/>
              </a:solidFill>
              <a:latin typeface="Calibri"/>
            </a:defRPr>
          </a:lvl8pPr>
          <a:lvl9pPr marL="3657600" algn="l" defTabSz="914400" rtl="0" eaLnBrk="1" latinLnBrk="0" hangingPunct="1">
            <a:defRPr sz="1800" kern="1200">
              <a:solidFill>
                <a:sysClr val="window" lastClr="FFFFFF"/>
              </a:solidFill>
              <a:latin typeface="Calibri"/>
            </a:defRPr>
          </a:lvl9pPr>
        </a:lstStyle>
        <a:p xmlns:a="http://schemas.openxmlformats.org/drawingml/2006/main">
          <a:r>
            <a:rPr lang="en-GB" dirty="0" err="1" smtClean="0"/>
            <a:t>Zdiff</a:t>
          </a:r>
          <a:r>
            <a:rPr lang="en-GB" dirty="0" smtClean="0"/>
            <a:t> (ohms)</a:t>
          </a:r>
          <a:endParaRPr lang="en-GB"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D2BBA66E-71BE-4AD3-B2E6-298D100C45BB}" type="datetimeFigureOut">
              <a:rPr lang="en-GB" smtClean="0"/>
              <a:t>19/06/2018</a:t>
            </a:fld>
            <a:endParaRPr lang="en-GB"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F09CA6FC-C179-428E-84AB-E76212CE46D0}" type="slidenum">
              <a:rPr lang="en-GB" smtClean="0"/>
              <a:t>‹#›</a:t>
            </a:fld>
            <a:endParaRPr lang="en-GB" dirty="0"/>
          </a:p>
        </p:txBody>
      </p:sp>
    </p:spTree>
    <p:extLst>
      <p:ext uri="{BB962C8B-B14F-4D97-AF65-F5344CB8AC3E}">
        <p14:creationId xmlns:p14="http://schemas.microsoft.com/office/powerpoint/2010/main" val="4107920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1</a:t>
            </a:fld>
            <a:endParaRPr lang="en-GB" dirty="0"/>
          </a:p>
        </p:txBody>
      </p:sp>
    </p:spTree>
    <p:extLst>
      <p:ext uri="{BB962C8B-B14F-4D97-AF65-F5344CB8AC3E}">
        <p14:creationId xmlns:p14="http://schemas.microsoft.com/office/powerpoint/2010/main" val="1640678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10</a:t>
            </a:fld>
            <a:endParaRPr lang="en-GB" dirty="0"/>
          </a:p>
        </p:txBody>
      </p:sp>
    </p:spTree>
    <p:extLst>
      <p:ext uri="{BB962C8B-B14F-4D97-AF65-F5344CB8AC3E}">
        <p14:creationId xmlns:p14="http://schemas.microsoft.com/office/powerpoint/2010/main" val="41709139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100</a:t>
            </a:fld>
            <a:endParaRPr lang="en-GB" dirty="0"/>
          </a:p>
        </p:txBody>
      </p:sp>
    </p:spTree>
    <p:extLst>
      <p:ext uri="{BB962C8B-B14F-4D97-AF65-F5344CB8AC3E}">
        <p14:creationId xmlns:p14="http://schemas.microsoft.com/office/powerpoint/2010/main" val="165667098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101</a:t>
            </a:fld>
            <a:endParaRPr lang="en-GB" dirty="0"/>
          </a:p>
        </p:txBody>
      </p:sp>
    </p:spTree>
    <p:extLst>
      <p:ext uri="{BB962C8B-B14F-4D97-AF65-F5344CB8AC3E}">
        <p14:creationId xmlns:p14="http://schemas.microsoft.com/office/powerpoint/2010/main" val="396674321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102</a:t>
            </a:fld>
            <a:endParaRPr lang="en-GB" dirty="0"/>
          </a:p>
        </p:txBody>
      </p:sp>
    </p:spTree>
    <p:extLst>
      <p:ext uri="{BB962C8B-B14F-4D97-AF65-F5344CB8AC3E}">
        <p14:creationId xmlns:p14="http://schemas.microsoft.com/office/powerpoint/2010/main" val="53962631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103</a:t>
            </a:fld>
            <a:endParaRPr lang="en-GB" dirty="0"/>
          </a:p>
        </p:txBody>
      </p:sp>
    </p:spTree>
    <p:extLst>
      <p:ext uri="{BB962C8B-B14F-4D97-AF65-F5344CB8AC3E}">
        <p14:creationId xmlns:p14="http://schemas.microsoft.com/office/powerpoint/2010/main" val="92019229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9CA6FC-C179-428E-84AB-E76212CE46D0}" type="slidenum">
              <a:rPr lang="en-GB" smtClean="0"/>
              <a:t>104</a:t>
            </a:fld>
            <a:endParaRPr lang="en-GB" dirty="0"/>
          </a:p>
        </p:txBody>
      </p:sp>
    </p:spTree>
    <p:extLst>
      <p:ext uri="{BB962C8B-B14F-4D97-AF65-F5344CB8AC3E}">
        <p14:creationId xmlns:p14="http://schemas.microsoft.com/office/powerpoint/2010/main" val="6178801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9CA6FC-C179-428E-84AB-E76212CE46D0}" type="slidenum">
              <a:rPr lang="en-GB" smtClean="0"/>
              <a:t>105</a:t>
            </a:fld>
            <a:endParaRPr lang="en-GB" dirty="0"/>
          </a:p>
        </p:txBody>
      </p:sp>
    </p:spTree>
    <p:extLst>
      <p:ext uri="{BB962C8B-B14F-4D97-AF65-F5344CB8AC3E}">
        <p14:creationId xmlns:p14="http://schemas.microsoft.com/office/powerpoint/2010/main" val="53753861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9CA6FC-C179-428E-84AB-E76212CE46D0}" type="slidenum">
              <a:rPr lang="en-GB" smtClean="0"/>
              <a:t>106</a:t>
            </a:fld>
            <a:endParaRPr lang="en-GB" dirty="0"/>
          </a:p>
        </p:txBody>
      </p:sp>
    </p:spTree>
    <p:extLst>
      <p:ext uri="{BB962C8B-B14F-4D97-AF65-F5344CB8AC3E}">
        <p14:creationId xmlns:p14="http://schemas.microsoft.com/office/powerpoint/2010/main" val="2516913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smtClean="0"/>
              <a:t>The DAC is designed</a:t>
            </a:r>
            <a:r>
              <a:rPr lang="pt-PT" baseline="0" dirty="0" smtClean="0"/>
              <a:t> with a resistive network plus passgates</a:t>
            </a:r>
            <a:endParaRPr lang="en-GB" dirty="0"/>
          </a:p>
        </p:txBody>
      </p:sp>
      <p:sp>
        <p:nvSpPr>
          <p:cNvPr id="4" name="Slide Number Placeholder 3"/>
          <p:cNvSpPr>
            <a:spLocks noGrp="1"/>
          </p:cNvSpPr>
          <p:nvPr>
            <p:ph type="sldNum" sz="quarter" idx="10"/>
          </p:nvPr>
        </p:nvSpPr>
        <p:spPr/>
        <p:txBody>
          <a:bodyPr/>
          <a:lstStyle/>
          <a:p>
            <a:fld id="{F09CA6FC-C179-428E-84AB-E76212CE46D0}" type="slidenum">
              <a:rPr lang="en-GB" smtClean="0"/>
              <a:t>107</a:t>
            </a:fld>
            <a:endParaRPr lang="en-GB" dirty="0"/>
          </a:p>
        </p:txBody>
      </p:sp>
    </p:spTree>
    <p:extLst>
      <p:ext uri="{BB962C8B-B14F-4D97-AF65-F5344CB8AC3E}">
        <p14:creationId xmlns:p14="http://schemas.microsoft.com/office/powerpoint/2010/main" val="241200087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smtClean="0"/>
              <a:t>Comparator</a:t>
            </a:r>
            <a:r>
              <a:rPr lang="pt-PT" baseline="0" dirty="0" smtClean="0"/>
              <a:t> goes around ~1.5mA consumption</a:t>
            </a:r>
            <a:endParaRPr lang="en-GB" dirty="0"/>
          </a:p>
        </p:txBody>
      </p:sp>
      <p:sp>
        <p:nvSpPr>
          <p:cNvPr id="4" name="Slide Number Placeholder 3"/>
          <p:cNvSpPr>
            <a:spLocks noGrp="1"/>
          </p:cNvSpPr>
          <p:nvPr>
            <p:ph type="sldNum" sz="quarter" idx="10"/>
          </p:nvPr>
        </p:nvSpPr>
        <p:spPr/>
        <p:txBody>
          <a:bodyPr/>
          <a:lstStyle/>
          <a:p>
            <a:fld id="{F09CA6FC-C179-428E-84AB-E76212CE46D0}" type="slidenum">
              <a:rPr lang="en-GB" smtClean="0"/>
              <a:t>108</a:t>
            </a:fld>
            <a:endParaRPr lang="en-GB" dirty="0"/>
          </a:p>
        </p:txBody>
      </p:sp>
    </p:spTree>
    <p:extLst>
      <p:ext uri="{BB962C8B-B14F-4D97-AF65-F5344CB8AC3E}">
        <p14:creationId xmlns:p14="http://schemas.microsoft.com/office/powerpoint/2010/main" val="215283924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9CA6FC-C179-428E-84AB-E76212CE46D0}" type="slidenum">
              <a:rPr lang="en-GB" smtClean="0"/>
              <a:t>109</a:t>
            </a:fld>
            <a:endParaRPr lang="en-GB" dirty="0"/>
          </a:p>
        </p:txBody>
      </p:sp>
    </p:spTree>
    <p:extLst>
      <p:ext uri="{BB962C8B-B14F-4D97-AF65-F5344CB8AC3E}">
        <p14:creationId xmlns:p14="http://schemas.microsoft.com/office/powerpoint/2010/main" val="1945126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11</a:t>
            </a:fld>
            <a:endParaRPr lang="en-GB" dirty="0"/>
          </a:p>
        </p:txBody>
      </p:sp>
    </p:spTree>
    <p:extLst>
      <p:ext uri="{BB962C8B-B14F-4D97-AF65-F5344CB8AC3E}">
        <p14:creationId xmlns:p14="http://schemas.microsoft.com/office/powerpoint/2010/main" val="26265033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smtClean="0"/>
              <a:t>clkI –</a:t>
            </a:r>
            <a:r>
              <a:rPr lang="pt-PT" baseline="0" dirty="0" smtClean="0"/>
              <a:t> inphase 2.56 GHz</a:t>
            </a:r>
          </a:p>
          <a:p>
            <a:pPr marL="0" marR="0" lvl="0" indent="0" algn="l" defTabSz="914400" rtl="0" eaLnBrk="1" fontAlgn="auto" latinLnBrk="0" hangingPunct="1">
              <a:lnSpc>
                <a:spcPct val="100000"/>
              </a:lnSpc>
              <a:spcBef>
                <a:spcPts val="0"/>
              </a:spcBef>
              <a:spcAft>
                <a:spcPts val="0"/>
              </a:spcAft>
              <a:buClrTx/>
              <a:buSzTx/>
              <a:buFontTx/>
              <a:buNone/>
              <a:tabLst/>
              <a:defRPr/>
            </a:pPr>
            <a:r>
              <a:rPr lang="pt-PT" dirty="0" smtClean="0"/>
              <a:t>clkQ</a:t>
            </a:r>
            <a:r>
              <a:rPr lang="pt-PT" baseline="0" dirty="0" smtClean="0"/>
              <a:t> </a:t>
            </a:r>
            <a:r>
              <a:rPr lang="pt-PT" dirty="0" smtClean="0"/>
              <a:t>–</a:t>
            </a:r>
            <a:r>
              <a:rPr lang="pt-PT" baseline="0" dirty="0" smtClean="0"/>
              <a:t> inphase 2.56 GHz</a:t>
            </a:r>
          </a:p>
          <a:p>
            <a:pPr marL="0" marR="0" lvl="0" indent="0" algn="l" defTabSz="914400" rtl="0" eaLnBrk="1" fontAlgn="auto" latinLnBrk="0" hangingPunct="1">
              <a:lnSpc>
                <a:spcPct val="100000"/>
              </a:lnSpc>
              <a:spcBef>
                <a:spcPts val="0"/>
              </a:spcBef>
              <a:spcAft>
                <a:spcPts val="0"/>
              </a:spcAft>
              <a:buClrTx/>
              <a:buSzTx/>
              <a:buFontTx/>
              <a:buNone/>
              <a:tabLst/>
              <a:defRPr/>
            </a:pPr>
            <a:r>
              <a:rPr lang="pt-PT" baseline="0" dirty="0" smtClean="0"/>
              <a:t>cSelI, cSelQ – clock selection - mux to select between the 4 quadrants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pt-PT" baseline="0" dirty="0" smtClean="0"/>
              <a:t>S0 – S15, mux for the current steering interpolation</a:t>
            </a:r>
            <a:endParaRPr lang="en-GB" dirty="0" smtClean="0"/>
          </a:p>
          <a:p>
            <a:endParaRPr lang="en-GB" dirty="0"/>
          </a:p>
        </p:txBody>
      </p:sp>
      <p:sp>
        <p:nvSpPr>
          <p:cNvPr id="4" name="Slide Number Placeholder 3"/>
          <p:cNvSpPr>
            <a:spLocks noGrp="1"/>
          </p:cNvSpPr>
          <p:nvPr>
            <p:ph type="sldNum" sz="quarter" idx="10"/>
          </p:nvPr>
        </p:nvSpPr>
        <p:spPr/>
        <p:txBody>
          <a:bodyPr/>
          <a:lstStyle/>
          <a:p>
            <a:fld id="{F09CA6FC-C179-428E-84AB-E76212CE46D0}" type="slidenum">
              <a:rPr lang="en-GB" smtClean="0"/>
              <a:t>110</a:t>
            </a:fld>
            <a:endParaRPr lang="en-GB" dirty="0"/>
          </a:p>
        </p:txBody>
      </p:sp>
    </p:spTree>
    <p:extLst>
      <p:ext uri="{BB962C8B-B14F-4D97-AF65-F5344CB8AC3E}">
        <p14:creationId xmlns:p14="http://schemas.microsoft.com/office/powerpoint/2010/main" val="335754403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Serial data transmission is most of the time done without simultaneous transmission of the bit rate clock. Moreover, the Non Return to Zero (NRZ) data spectrum contains no spectral-line at the bit rate frequency. Locking to such a signal is thus not possible with a standard PLL.</a:t>
            </a:r>
          </a:p>
          <a:p>
            <a:r>
              <a:rPr lang="en-US" altLang="en-US" dirty="0"/>
              <a:t>NRZ data can be processed in such a way that a spectral-line appears in the spectrum of the signal so obtained. One possibility is to generate narrow pulses at every transition of the NRZ data stream. This signal can now be fed to a PLL that will lock to it producing a clock at the bit rate frequency. This operation is called clock recovery. It is still necessary to guaranty that the recovered clock is used to sample the data at the middle of the bit period so that the bit error rate is minimized. This is difficult to guaranty over all process, temperature and supply voltage variations. Notice that absence of pulses will be interpreted by the PLL as a phase error, making the recovered clock phase wander more or less strongly depending on the density of the data transitions, giving origin to the so called data-dependent jitter. To minimize this problem data is very rarely transmitted either without a periodic frame pulse or a line code such as the 8B/10B code mentioned before. Note that not all phase detectors described so far are suitable clock recovery. In particular, the PFD can not be used since any missing pulse will be interpreted as a phase error driving the PLL away from the correct frequency</a:t>
            </a:r>
            <a:r>
              <a:rPr lang="en-US" altLang="en-US" dirty="0" smtClean="0"/>
              <a:t>.</a:t>
            </a:r>
            <a:endParaRPr lang="en-US" altLang="en-US" dirty="0"/>
          </a:p>
        </p:txBody>
      </p:sp>
      <p:sp>
        <p:nvSpPr>
          <p:cNvPr id="4" name="Slide Number Placeholder 3"/>
          <p:cNvSpPr>
            <a:spLocks noGrp="1"/>
          </p:cNvSpPr>
          <p:nvPr>
            <p:ph type="sldNum" sz="quarter" idx="10"/>
          </p:nvPr>
        </p:nvSpPr>
        <p:spPr/>
        <p:txBody>
          <a:bodyPr/>
          <a:lstStyle/>
          <a:p>
            <a:fld id="{F09CA6FC-C179-428E-84AB-E76212CE46D0}" type="slidenum">
              <a:rPr lang="en-GB" smtClean="0"/>
              <a:t>119</a:t>
            </a:fld>
            <a:endParaRPr lang="en-GB" dirty="0"/>
          </a:p>
        </p:txBody>
      </p:sp>
    </p:spTree>
    <p:extLst>
      <p:ext uri="{BB962C8B-B14F-4D97-AF65-F5344CB8AC3E}">
        <p14:creationId xmlns:p14="http://schemas.microsoft.com/office/powerpoint/2010/main" val="257392270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GB" altLang="en-US" dirty="0"/>
              <a:t>It is also possible use a bang-bang phase detector to lock on random data. However, the simple DFF phase detector wouldn’t work in this case. For that, a modified type of detector is required and the most commonly used is the Alexander phase detector.</a:t>
            </a:r>
          </a:p>
          <a:p>
            <a:r>
              <a:rPr lang="en-US" altLang="en-US" dirty="0">
                <a:solidFill>
                  <a:schemeClr val="accent2"/>
                </a:solidFill>
              </a:rPr>
              <a:t>J. D. Alexander, ‘Clock Recovery From Random Binary Data,’ Electronics Letters, vol. 11, October 1975, pp. 541 542</a:t>
            </a:r>
          </a:p>
          <a:p>
            <a:r>
              <a:rPr lang="en-US" altLang="en-US" dirty="0"/>
              <a:t>As we have seen before when locking to random data if data transitions are not present it is not possible to decide if the phase is early or late. Because of that, in the Alexander “Bang-Bang” detector, it is introduced a third state where no charge is added/removed to/from the loop-filter. The Alexander detector is thus not strictly a bang-bang phase detector since it has three states but it is in the sense that only early/late information is given about the phase and no linear measure of the phase error is provided.</a:t>
            </a:r>
          </a:p>
          <a:p>
            <a:r>
              <a:rPr lang="en-US" altLang="en-US" dirty="0"/>
              <a:t>Referring to the pictures above we can see that by taking three consecutive samples of the data using the rising and falling edges of the clock, it is possible to identify if a data transition is present (S1 </a:t>
            </a:r>
            <a:r>
              <a:rPr lang="en-GB" altLang="en-US" dirty="0">
                <a:sym typeface="Symbol" panose="05050102010706020507" pitchFamily="18" charset="2"/>
              </a:rPr>
              <a:t> S3 = 1</a:t>
            </a:r>
            <a:r>
              <a:rPr lang="en-US" altLang="en-US" dirty="0"/>
              <a:t> ) and in that case if the clock is early or late in relation to the data. The principle is quite simple:</a:t>
            </a:r>
          </a:p>
          <a:p>
            <a:pPr>
              <a:buFontTx/>
              <a:buChar char="•"/>
            </a:pPr>
            <a:r>
              <a:rPr lang="en-US" altLang="en-US" dirty="0"/>
              <a:t> If no data transitions are present them all the samples will have the same value. In this case a phase decision cannot be taken and the charge pump has to be maintained in the high impedance state to minimize the phase and frequency wander of the recovered clock.</a:t>
            </a:r>
          </a:p>
          <a:p>
            <a:pPr>
              <a:buFontTx/>
              <a:buChar char="•"/>
            </a:pPr>
            <a:r>
              <a:rPr lang="en-US" altLang="en-US" dirty="0"/>
              <a:t> If the clock is early in relation to the data, the sampled values S1 and S3 are going to be different and S1 and S2 identical. The “Down” signal can thus be written as:</a:t>
            </a:r>
            <a:br>
              <a:rPr lang="en-US" altLang="en-US" dirty="0"/>
            </a:br>
            <a:r>
              <a:rPr lang="en-US" altLang="en-US" dirty="0"/>
              <a:t>down = (</a:t>
            </a:r>
            <a:r>
              <a:rPr lang="en-GB" altLang="en-US" dirty="0"/>
              <a:t>S1 </a:t>
            </a:r>
            <a:r>
              <a:rPr lang="en-GB" altLang="en-US" dirty="0">
                <a:sym typeface="Symbol" panose="05050102010706020507" pitchFamily="18" charset="2"/>
              </a:rPr>
              <a:t> S3) &amp; ~(</a:t>
            </a:r>
            <a:r>
              <a:rPr lang="en-GB" altLang="en-US" dirty="0"/>
              <a:t>S1 </a:t>
            </a:r>
            <a:r>
              <a:rPr lang="en-GB" altLang="en-US" dirty="0">
                <a:sym typeface="Symbol" panose="05050102010706020507" pitchFamily="18" charset="2"/>
              </a:rPr>
              <a:t> S2)</a:t>
            </a:r>
          </a:p>
          <a:p>
            <a:pPr>
              <a:buFontTx/>
              <a:buChar char="•"/>
            </a:pPr>
            <a:r>
              <a:rPr lang="en-GB" altLang="en-US" dirty="0">
                <a:sym typeface="Symbol" panose="05050102010706020507" pitchFamily="18" charset="2"/>
              </a:rPr>
              <a:t> When the clock is late, Samples S1 and S3 are different and samples S1 and S2 are different. The “Up” signal is thus written as: up = </a:t>
            </a:r>
            <a:r>
              <a:rPr lang="en-US" altLang="en-US" dirty="0"/>
              <a:t>(</a:t>
            </a:r>
            <a:r>
              <a:rPr lang="en-GB" altLang="en-US" dirty="0"/>
              <a:t>S1 </a:t>
            </a:r>
            <a:r>
              <a:rPr lang="en-GB" altLang="en-US" dirty="0">
                <a:sym typeface="Symbol" panose="05050102010706020507" pitchFamily="18" charset="2"/>
              </a:rPr>
              <a:t> S3) &amp; (</a:t>
            </a:r>
            <a:r>
              <a:rPr lang="en-GB" altLang="en-US" dirty="0"/>
              <a:t>S1 </a:t>
            </a:r>
            <a:r>
              <a:rPr lang="en-GB" altLang="en-US" dirty="0">
                <a:sym typeface="Symbol" panose="05050102010706020507" pitchFamily="18" charset="2"/>
              </a:rPr>
              <a:t> S2)</a:t>
            </a:r>
            <a:endParaRPr lang="en-US" altLang="en-US" dirty="0"/>
          </a:p>
          <a:p>
            <a:endParaRPr lang="en-GB" dirty="0"/>
          </a:p>
        </p:txBody>
      </p:sp>
      <p:sp>
        <p:nvSpPr>
          <p:cNvPr id="4" name="Slide Number Placeholder 3"/>
          <p:cNvSpPr>
            <a:spLocks noGrp="1"/>
          </p:cNvSpPr>
          <p:nvPr>
            <p:ph type="sldNum" sz="quarter" idx="10"/>
          </p:nvPr>
        </p:nvSpPr>
        <p:spPr/>
        <p:txBody>
          <a:bodyPr/>
          <a:lstStyle/>
          <a:p>
            <a:fld id="{F09CA6FC-C179-428E-84AB-E76212CE46D0}" type="slidenum">
              <a:rPr lang="en-GB" smtClean="0"/>
              <a:t>120</a:t>
            </a:fld>
            <a:endParaRPr lang="en-GB" dirty="0"/>
          </a:p>
        </p:txBody>
      </p:sp>
    </p:spTree>
    <p:extLst>
      <p:ext uri="{BB962C8B-B14F-4D97-AF65-F5344CB8AC3E}">
        <p14:creationId xmlns:p14="http://schemas.microsoft.com/office/powerpoint/2010/main" val="319400808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To make a practical implementation of an Alexander phase detector one must keep in mind that sample S1, S2 and S3 are taken in sequence and are thus not available simultaneously to calculate the “Up” and “Down” outputs. To solve this problem it is necessary to delay by one clock cycle the sample S1 and by half a clock cycle the sample S2. These are the roles of FF1 and FF2 in the schematic above. FF3 and FF4 are the sampling flip-flops.</a:t>
            </a:r>
          </a:p>
          <a:p>
            <a:r>
              <a:rPr lang="en-GB" altLang="en-US" dirty="0"/>
              <a:t>With the arrangement shown above, FF3 samples the data at the raising edge of the clock generating S1 which will be then shifted to the output of FF1 a clock cycle later. At the same time that S1 is shifted to FF1, FF3 samples S3 (which is in fact also S1 for the next decision cycle). That is, both S1 and S3 are simultaneously available at the outputs of FF1 and FF3. Because FF4 is clocked by the inverted clock it samples S2 half a clock cycle after FF3 had sampled S1. Since FF2 is clocked with the non inverted clock, sample S2 is transferred to FF2 half a clock cycle later it had been sampled by FF4. We can now see that the three samples S1, S2 and S3 are simultaneously available at the output of flip-flops FF1 making the output of the XOR gate permanently valid. </a:t>
            </a:r>
          </a:p>
          <a:p>
            <a:r>
              <a:rPr lang="en-GB" altLang="en-US" dirty="0"/>
              <a:t>One should note that using such a phase detector the loop tries to align the falling edge of the clock with the data transitions. Consequently, sample S1 (or S3) is the retimed data.</a:t>
            </a:r>
          </a:p>
          <a:p>
            <a:endParaRPr lang="en-GB" dirty="0"/>
          </a:p>
        </p:txBody>
      </p:sp>
      <p:sp>
        <p:nvSpPr>
          <p:cNvPr id="4" name="Slide Number Placeholder 3"/>
          <p:cNvSpPr>
            <a:spLocks noGrp="1"/>
          </p:cNvSpPr>
          <p:nvPr>
            <p:ph type="sldNum" sz="quarter" idx="10"/>
          </p:nvPr>
        </p:nvSpPr>
        <p:spPr/>
        <p:txBody>
          <a:bodyPr/>
          <a:lstStyle/>
          <a:p>
            <a:fld id="{F09CA6FC-C179-428E-84AB-E76212CE46D0}" type="slidenum">
              <a:rPr lang="en-GB" smtClean="0"/>
              <a:t>121</a:t>
            </a:fld>
            <a:endParaRPr lang="en-GB" dirty="0"/>
          </a:p>
        </p:txBody>
      </p:sp>
    </p:spTree>
    <p:extLst>
      <p:ext uri="{BB962C8B-B14F-4D97-AF65-F5344CB8AC3E}">
        <p14:creationId xmlns:p14="http://schemas.microsoft.com/office/powerpoint/2010/main" val="67286177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122</a:t>
            </a:fld>
            <a:endParaRPr lang="en-GB" dirty="0"/>
          </a:p>
        </p:txBody>
      </p:sp>
    </p:spTree>
    <p:extLst>
      <p:ext uri="{BB962C8B-B14F-4D97-AF65-F5344CB8AC3E}">
        <p14:creationId xmlns:p14="http://schemas.microsoft.com/office/powerpoint/2010/main" val="548721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12</a:t>
            </a:fld>
            <a:endParaRPr lang="en-GB" dirty="0"/>
          </a:p>
        </p:txBody>
      </p:sp>
    </p:spTree>
    <p:extLst>
      <p:ext uri="{BB962C8B-B14F-4D97-AF65-F5344CB8AC3E}">
        <p14:creationId xmlns:p14="http://schemas.microsoft.com/office/powerpoint/2010/main" val="2862466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13</a:t>
            </a:fld>
            <a:endParaRPr lang="en-GB" dirty="0"/>
          </a:p>
        </p:txBody>
      </p:sp>
    </p:spTree>
    <p:extLst>
      <p:ext uri="{BB962C8B-B14F-4D97-AF65-F5344CB8AC3E}">
        <p14:creationId xmlns:p14="http://schemas.microsoft.com/office/powerpoint/2010/main" val="1273121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14</a:t>
            </a:fld>
            <a:endParaRPr lang="en-GB" dirty="0"/>
          </a:p>
        </p:txBody>
      </p:sp>
    </p:spTree>
    <p:extLst>
      <p:ext uri="{BB962C8B-B14F-4D97-AF65-F5344CB8AC3E}">
        <p14:creationId xmlns:p14="http://schemas.microsoft.com/office/powerpoint/2010/main" val="2149569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15</a:t>
            </a:fld>
            <a:endParaRPr lang="en-GB" dirty="0"/>
          </a:p>
        </p:txBody>
      </p:sp>
    </p:spTree>
    <p:extLst>
      <p:ext uri="{BB962C8B-B14F-4D97-AF65-F5344CB8AC3E}">
        <p14:creationId xmlns:p14="http://schemas.microsoft.com/office/powerpoint/2010/main" val="156569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16</a:t>
            </a:fld>
            <a:endParaRPr lang="en-GB" dirty="0"/>
          </a:p>
        </p:txBody>
      </p:sp>
    </p:spTree>
    <p:extLst>
      <p:ext uri="{BB962C8B-B14F-4D97-AF65-F5344CB8AC3E}">
        <p14:creationId xmlns:p14="http://schemas.microsoft.com/office/powerpoint/2010/main" val="2427120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17</a:t>
            </a:fld>
            <a:endParaRPr lang="en-GB" dirty="0"/>
          </a:p>
        </p:txBody>
      </p:sp>
    </p:spTree>
    <p:extLst>
      <p:ext uri="{BB962C8B-B14F-4D97-AF65-F5344CB8AC3E}">
        <p14:creationId xmlns:p14="http://schemas.microsoft.com/office/powerpoint/2010/main" val="4130391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18</a:t>
            </a:fld>
            <a:endParaRPr lang="en-GB" dirty="0"/>
          </a:p>
        </p:txBody>
      </p:sp>
    </p:spTree>
    <p:extLst>
      <p:ext uri="{BB962C8B-B14F-4D97-AF65-F5344CB8AC3E}">
        <p14:creationId xmlns:p14="http://schemas.microsoft.com/office/powerpoint/2010/main" val="1769625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19</a:t>
            </a:fld>
            <a:endParaRPr lang="en-GB" dirty="0"/>
          </a:p>
        </p:txBody>
      </p:sp>
    </p:spTree>
    <p:extLst>
      <p:ext uri="{BB962C8B-B14F-4D97-AF65-F5344CB8AC3E}">
        <p14:creationId xmlns:p14="http://schemas.microsoft.com/office/powerpoint/2010/main" val="2402499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9CA6FC-C179-428E-84AB-E76212CE46D0}" type="slidenum">
              <a:rPr lang="en-GB" smtClean="0"/>
              <a:t>2</a:t>
            </a:fld>
            <a:endParaRPr lang="en-GB" dirty="0"/>
          </a:p>
        </p:txBody>
      </p:sp>
    </p:spTree>
    <p:extLst>
      <p:ext uri="{BB962C8B-B14F-4D97-AF65-F5344CB8AC3E}">
        <p14:creationId xmlns:p14="http://schemas.microsoft.com/office/powerpoint/2010/main" val="3850504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20</a:t>
            </a:fld>
            <a:endParaRPr lang="en-GB" dirty="0"/>
          </a:p>
        </p:txBody>
      </p:sp>
    </p:spTree>
    <p:extLst>
      <p:ext uri="{BB962C8B-B14F-4D97-AF65-F5344CB8AC3E}">
        <p14:creationId xmlns:p14="http://schemas.microsoft.com/office/powerpoint/2010/main" val="4069544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21</a:t>
            </a:fld>
            <a:endParaRPr lang="en-GB" dirty="0"/>
          </a:p>
        </p:txBody>
      </p:sp>
    </p:spTree>
    <p:extLst>
      <p:ext uri="{BB962C8B-B14F-4D97-AF65-F5344CB8AC3E}">
        <p14:creationId xmlns:p14="http://schemas.microsoft.com/office/powerpoint/2010/main" val="667674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22</a:t>
            </a:fld>
            <a:endParaRPr lang="en-GB" dirty="0"/>
          </a:p>
        </p:txBody>
      </p:sp>
    </p:spTree>
    <p:extLst>
      <p:ext uri="{BB962C8B-B14F-4D97-AF65-F5344CB8AC3E}">
        <p14:creationId xmlns:p14="http://schemas.microsoft.com/office/powerpoint/2010/main" val="37932293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23</a:t>
            </a:fld>
            <a:endParaRPr lang="en-GB" dirty="0"/>
          </a:p>
        </p:txBody>
      </p:sp>
    </p:spTree>
    <p:extLst>
      <p:ext uri="{BB962C8B-B14F-4D97-AF65-F5344CB8AC3E}">
        <p14:creationId xmlns:p14="http://schemas.microsoft.com/office/powerpoint/2010/main" val="54982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24</a:t>
            </a:fld>
            <a:endParaRPr lang="en-GB" dirty="0"/>
          </a:p>
        </p:txBody>
      </p:sp>
    </p:spTree>
    <p:extLst>
      <p:ext uri="{BB962C8B-B14F-4D97-AF65-F5344CB8AC3E}">
        <p14:creationId xmlns:p14="http://schemas.microsoft.com/office/powerpoint/2010/main" val="26061911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25</a:t>
            </a:fld>
            <a:endParaRPr lang="en-GB" dirty="0"/>
          </a:p>
        </p:txBody>
      </p:sp>
    </p:spTree>
    <p:extLst>
      <p:ext uri="{BB962C8B-B14F-4D97-AF65-F5344CB8AC3E}">
        <p14:creationId xmlns:p14="http://schemas.microsoft.com/office/powerpoint/2010/main" val="3568581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26</a:t>
            </a:fld>
            <a:endParaRPr lang="en-GB" dirty="0"/>
          </a:p>
        </p:txBody>
      </p:sp>
    </p:spTree>
    <p:extLst>
      <p:ext uri="{BB962C8B-B14F-4D97-AF65-F5344CB8AC3E}">
        <p14:creationId xmlns:p14="http://schemas.microsoft.com/office/powerpoint/2010/main" val="32607170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27</a:t>
            </a:fld>
            <a:endParaRPr lang="en-GB" dirty="0"/>
          </a:p>
        </p:txBody>
      </p:sp>
    </p:spTree>
    <p:extLst>
      <p:ext uri="{BB962C8B-B14F-4D97-AF65-F5344CB8AC3E}">
        <p14:creationId xmlns:p14="http://schemas.microsoft.com/office/powerpoint/2010/main" val="37758502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28</a:t>
            </a:fld>
            <a:endParaRPr lang="en-GB" dirty="0"/>
          </a:p>
        </p:txBody>
      </p:sp>
    </p:spTree>
    <p:extLst>
      <p:ext uri="{BB962C8B-B14F-4D97-AF65-F5344CB8AC3E}">
        <p14:creationId xmlns:p14="http://schemas.microsoft.com/office/powerpoint/2010/main" val="17589770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29</a:t>
            </a:fld>
            <a:endParaRPr lang="en-GB" dirty="0"/>
          </a:p>
        </p:txBody>
      </p:sp>
    </p:spTree>
    <p:extLst>
      <p:ext uri="{BB962C8B-B14F-4D97-AF65-F5344CB8AC3E}">
        <p14:creationId xmlns:p14="http://schemas.microsoft.com/office/powerpoint/2010/main" val="1659484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3</a:t>
            </a:fld>
            <a:endParaRPr lang="en-GB" dirty="0"/>
          </a:p>
        </p:txBody>
      </p:sp>
    </p:spTree>
    <p:extLst>
      <p:ext uri="{BB962C8B-B14F-4D97-AF65-F5344CB8AC3E}">
        <p14:creationId xmlns:p14="http://schemas.microsoft.com/office/powerpoint/2010/main" val="29124789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30</a:t>
            </a:fld>
            <a:endParaRPr lang="en-GB" dirty="0"/>
          </a:p>
        </p:txBody>
      </p:sp>
    </p:spTree>
    <p:extLst>
      <p:ext uri="{BB962C8B-B14F-4D97-AF65-F5344CB8AC3E}">
        <p14:creationId xmlns:p14="http://schemas.microsoft.com/office/powerpoint/2010/main" val="13538079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31</a:t>
            </a:fld>
            <a:endParaRPr lang="en-GB" dirty="0"/>
          </a:p>
        </p:txBody>
      </p:sp>
    </p:spTree>
    <p:extLst>
      <p:ext uri="{BB962C8B-B14F-4D97-AF65-F5344CB8AC3E}">
        <p14:creationId xmlns:p14="http://schemas.microsoft.com/office/powerpoint/2010/main" val="35116898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32</a:t>
            </a:fld>
            <a:endParaRPr lang="en-GB" dirty="0"/>
          </a:p>
        </p:txBody>
      </p:sp>
    </p:spTree>
    <p:extLst>
      <p:ext uri="{BB962C8B-B14F-4D97-AF65-F5344CB8AC3E}">
        <p14:creationId xmlns:p14="http://schemas.microsoft.com/office/powerpoint/2010/main" val="25916628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33</a:t>
            </a:fld>
            <a:endParaRPr lang="en-GB" dirty="0"/>
          </a:p>
        </p:txBody>
      </p:sp>
    </p:spTree>
    <p:extLst>
      <p:ext uri="{BB962C8B-B14F-4D97-AF65-F5344CB8AC3E}">
        <p14:creationId xmlns:p14="http://schemas.microsoft.com/office/powerpoint/2010/main" val="44591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34</a:t>
            </a:fld>
            <a:endParaRPr lang="en-GB" dirty="0"/>
          </a:p>
        </p:txBody>
      </p:sp>
    </p:spTree>
    <p:extLst>
      <p:ext uri="{BB962C8B-B14F-4D97-AF65-F5344CB8AC3E}">
        <p14:creationId xmlns:p14="http://schemas.microsoft.com/office/powerpoint/2010/main" val="13571426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35</a:t>
            </a:fld>
            <a:endParaRPr lang="en-GB" dirty="0"/>
          </a:p>
        </p:txBody>
      </p:sp>
    </p:spTree>
    <p:extLst>
      <p:ext uri="{BB962C8B-B14F-4D97-AF65-F5344CB8AC3E}">
        <p14:creationId xmlns:p14="http://schemas.microsoft.com/office/powerpoint/2010/main" val="6028469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36</a:t>
            </a:fld>
            <a:endParaRPr lang="en-GB" dirty="0"/>
          </a:p>
        </p:txBody>
      </p:sp>
    </p:spTree>
    <p:extLst>
      <p:ext uri="{BB962C8B-B14F-4D97-AF65-F5344CB8AC3E}">
        <p14:creationId xmlns:p14="http://schemas.microsoft.com/office/powerpoint/2010/main" val="30626575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37</a:t>
            </a:fld>
            <a:endParaRPr lang="en-GB" dirty="0"/>
          </a:p>
        </p:txBody>
      </p:sp>
    </p:spTree>
    <p:extLst>
      <p:ext uri="{BB962C8B-B14F-4D97-AF65-F5344CB8AC3E}">
        <p14:creationId xmlns:p14="http://schemas.microsoft.com/office/powerpoint/2010/main" val="34037014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38</a:t>
            </a:fld>
            <a:endParaRPr lang="en-GB" dirty="0"/>
          </a:p>
        </p:txBody>
      </p:sp>
    </p:spTree>
    <p:extLst>
      <p:ext uri="{BB962C8B-B14F-4D97-AF65-F5344CB8AC3E}">
        <p14:creationId xmlns:p14="http://schemas.microsoft.com/office/powerpoint/2010/main" val="17533504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39</a:t>
            </a:fld>
            <a:endParaRPr lang="en-GB" dirty="0"/>
          </a:p>
        </p:txBody>
      </p:sp>
    </p:spTree>
    <p:extLst>
      <p:ext uri="{BB962C8B-B14F-4D97-AF65-F5344CB8AC3E}">
        <p14:creationId xmlns:p14="http://schemas.microsoft.com/office/powerpoint/2010/main" val="1676182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4</a:t>
            </a:fld>
            <a:endParaRPr lang="en-GB" dirty="0"/>
          </a:p>
        </p:txBody>
      </p:sp>
    </p:spTree>
    <p:extLst>
      <p:ext uri="{BB962C8B-B14F-4D97-AF65-F5344CB8AC3E}">
        <p14:creationId xmlns:p14="http://schemas.microsoft.com/office/powerpoint/2010/main" val="35607369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40</a:t>
            </a:fld>
            <a:endParaRPr lang="en-GB" dirty="0"/>
          </a:p>
        </p:txBody>
      </p:sp>
    </p:spTree>
    <p:extLst>
      <p:ext uri="{BB962C8B-B14F-4D97-AF65-F5344CB8AC3E}">
        <p14:creationId xmlns:p14="http://schemas.microsoft.com/office/powerpoint/2010/main" val="16230169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41</a:t>
            </a:fld>
            <a:endParaRPr lang="en-GB" dirty="0"/>
          </a:p>
        </p:txBody>
      </p:sp>
    </p:spTree>
    <p:extLst>
      <p:ext uri="{BB962C8B-B14F-4D97-AF65-F5344CB8AC3E}">
        <p14:creationId xmlns:p14="http://schemas.microsoft.com/office/powerpoint/2010/main" val="12800518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42</a:t>
            </a:fld>
            <a:endParaRPr lang="en-GB" dirty="0"/>
          </a:p>
        </p:txBody>
      </p:sp>
    </p:spTree>
    <p:extLst>
      <p:ext uri="{BB962C8B-B14F-4D97-AF65-F5344CB8AC3E}">
        <p14:creationId xmlns:p14="http://schemas.microsoft.com/office/powerpoint/2010/main" val="2783459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43</a:t>
            </a:fld>
            <a:endParaRPr lang="en-GB" dirty="0"/>
          </a:p>
        </p:txBody>
      </p:sp>
    </p:spTree>
    <p:extLst>
      <p:ext uri="{BB962C8B-B14F-4D97-AF65-F5344CB8AC3E}">
        <p14:creationId xmlns:p14="http://schemas.microsoft.com/office/powerpoint/2010/main" val="41494355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44</a:t>
            </a:fld>
            <a:endParaRPr lang="en-GB" dirty="0"/>
          </a:p>
        </p:txBody>
      </p:sp>
    </p:spTree>
    <p:extLst>
      <p:ext uri="{BB962C8B-B14F-4D97-AF65-F5344CB8AC3E}">
        <p14:creationId xmlns:p14="http://schemas.microsoft.com/office/powerpoint/2010/main" val="11884158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45</a:t>
            </a:fld>
            <a:endParaRPr lang="en-GB" dirty="0"/>
          </a:p>
        </p:txBody>
      </p:sp>
    </p:spTree>
    <p:extLst>
      <p:ext uri="{BB962C8B-B14F-4D97-AF65-F5344CB8AC3E}">
        <p14:creationId xmlns:p14="http://schemas.microsoft.com/office/powerpoint/2010/main" val="34796302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46</a:t>
            </a:fld>
            <a:endParaRPr lang="en-GB" dirty="0"/>
          </a:p>
        </p:txBody>
      </p:sp>
    </p:spTree>
    <p:extLst>
      <p:ext uri="{BB962C8B-B14F-4D97-AF65-F5344CB8AC3E}">
        <p14:creationId xmlns:p14="http://schemas.microsoft.com/office/powerpoint/2010/main" val="35582349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47</a:t>
            </a:fld>
            <a:endParaRPr lang="en-GB" dirty="0"/>
          </a:p>
        </p:txBody>
      </p:sp>
    </p:spTree>
    <p:extLst>
      <p:ext uri="{BB962C8B-B14F-4D97-AF65-F5344CB8AC3E}">
        <p14:creationId xmlns:p14="http://schemas.microsoft.com/office/powerpoint/2010/main" val="28093252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48</a:t>
            </a:fld>
            <a:endParaRPr lang="en-GB" dirty="0"/>
          </a:p>
        </p:txBody>
      </p:sp>
    </p:spTree>
    <p:extLst>
      <p:ext uri="{BB962C8B-B14F-4D97-AF65-F5344CB8AC3E}">
        <p14:creationId xmlns:p14="http://schemas.microsoft.com/office/powerpoint/2010/main" val="32050488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49</a:t>
            </a:fld>
            <a:endParaRPr lang="en-GB" dirty="0"/>
          </a:p>
        </p:txBody>
      </p:sp>
    </p:spTree>
    <p:extLst>
      <p:ext uri="{BB962C8B-B14F-4D97-AF65-F5344CB8AC3E}">
        <p14:creationId xmlns:p14="http://schemas.microsoft.com/office/powerpoint/2010/main" val="4068378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5</a:t>
            </a:fld>
            <a:endParaRPr lang="en-GB" dirty="0"/>
          </a:p>
        </p:txBody>
      </p:sp>
    </p:spTree>
    <p:extLst>
      <p:ext uri="{BB962C8B-B14F-4D97-AF65-F5344CB8AC3E}">
        <p14:creationId xmlns:p14="http://schemas.microsoft.com/office/powerpoint/2010/main" val="32433113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50</a:t>
            </a:fld>
            <a:endParaRPr lang="en-GB" dirty="0"/>
          </a:p>
        </p:txBody>
      </p:sp>
    </p:spTree>
    <p:extLst>
      <p:ext uri="{BB962C8B-B14F-4D97-AF65-F5344CB8AC3E}">
        <p14:creationId xmlns:p14="http://schemas.microsoft.com/office/powerpoint/2010/main" val="4938745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51</a:t>
            </a:fld>
            <a:endParaRPr lang="en-GB" dirty="0"/>
          </a:p>
        </p:txBody>
      </p:sp>
    </p:spTree>
    <p:extLst>
      <p:ext uri="{BB962C8B-B14F-4D97-AF65-F5344CB8AC3E}">
        <p14:creationId xmlns:p14="http://schemas.microsoft.com/office/powerpoint/2010/main" val="8707681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52</a:t>
            </a:fld>
            <a:endParaRPr lang="en-GB" dirty="0"/>
          </a:p>
        </p:txBody>
      </p:sp>
    </p:spTree>
    <p:extLst>
      <p:ext uri="{BB962C8B-B14F-4D97-AF65-F5344CB8AC3E}">
        <p14:creationId xmlns:p14="http://schemas.microsoft.com/office/powerpoint/2010/main" val="26836453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53</a:t>
            </a:fld>
            <a:endParaRPr lang="en-GB" dirty="0"/>
          </a:p>
        </p:txBody>
      </p:sp>
    </p:spTree>
    <p:extLst>
      <p:ext uri="{BB962C8B-B14F-4D97-AF65-F5344CB8AC3E}">
        <p14:creationId xmlns:p14="http://schemas.microsoft.com/office/powerpoint/2010/main" val="6094952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54</a:t>
            </a:fld>
            <a:endParaRPr lang="en-GB" dirty="0"/>
          </a:p>
        </p:txBody>
      </p:sp>
    </p:spTree>
    <p:extLst>
      <p:ext uri="{BB962C8B-B14F-4D97-AF65-F5344CB8AC3E}">
        <p14:creationId xmlns:p14="http://schemas.microsoft.com/office/powerpoint/2010/main" val="33839621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55</a:t>
            </a:fld>
            <a:endParaRPr lang="en-GB" dirty="0"/>
          </a:p>
        </p:txBody>
      </p:sp>
    </p:spTree>
    <p:extLst>
      <p:ext uri="{BB962C8B-B14F-4D97-AF65-F5344CB8AC3E}">
        <p14:creationId xmlns:p14="http://schemas.microsoft.com/office/powerpoint/2010/main" val="40146755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56</a:t>
            </a:fld>
            <a:endParaRPr lang="en-GB" dirty="0"/>
          </a:p>
        </p:txBody>
      </p:sp>
    </p:spTree>
    <p:extLst>
      <p:ext uri="{BB962C8B-B14F-4D97-AF65-F5344CB8AC3E}">
        <p14:creationId xmlns:p14="http://schemas.microsoft.com/office/powerpoint/2010/main" val="22922656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57</a:t>
            </a:fld>
            <a:endParaRPr lang="en-GB" dirty="0"/>
          </a:p>
        </p:txBody>
      </p:sp>
    </p:spTree>
    <p:extLst>
      <p:ext uri="{BB962C8B-B14F-4D97-AF65-F5344CB8AC3E}">
        <p14:creationId xmlns:p14="http://schemas.microsoft.com/office/powerpoint/2010/main" val="27598311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58</a:t>
            </a:fld>
            <a:endParaRPr lang="en-GB" dirty="0"/>
          </a:p>
        </p:txBody>
      </p:sp>
    </p:spTree>
    <p:extLst>
      <p:ext uri="{BB962C8B-B14F-4D97-AF65-F5344CB8AC3E}">
        <p14:creationId xmlns:p14="http://schemas.microsoft.com/office/powerpoint/2010/main" val="9408128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59</a:t>
            </a:fld>
            <a:endParaRPr lang="en-GB" dirty="0"/>
          </a:p>
        </p:txBody>
      </p:sp>
    </p:spTree>
    <p:extLst>
      <p:ext uri="{BB962C8B-B14F-4D97-AF65-F5344CB8AC3E}">
        <p14:creationId xmlns:p14="http://schemas.microsoft.com/office/powerpoint/2010/main" val="3198342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6</a:t>
            </a:fld>
            <a:endParaRPr lang="en-GB" dirty="0"/>
          </a:p>
        </p:txBody>
      </p:sp>
    </p:spTree>
    <p:extLst>
      <p:ext uri="{BB962C8B-B14F-4D97-AF65-F5344CB8AC3E}">
        <p14:creationId xmlns:p14="http://schemas.microsoft.com/office/powerpoint/2010/main" val="19777520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60</a:t>
            </a:fld>
            <a:endParaRPr lang="en-GB" dirty="0"/>
          </a:p>
        </p:txBody>
      </p:sp>
    </p:spTree>
    <p:extLst>
      <p:ext uri="{BB962C8B-B14F-4D97-AF65-F5344CB8AC3E}">
        <p14:creationId xmlns:p14="http://schemas.microsoft.com/office/powerpoint/2010/main" val="23580166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61</a:t>
            </a:fld>
            <a:endParaRPr lang="en-GB" dirty="0"/>
          </a:p>
        </p:txBody>
      </p:sp>
    </p:spTree>
    <p:extLst>
      <p:ext uri="{BB962C8B-B14F-4D97-AF65-F5344CB8AC3E}">
        <p14:creationId xmlns:p14="http://schemas.microsoft.com/office/powerpoint/2010/main" val="41072163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62</a:t>
            </a:fld>
            <a:endParaRPr lang="en-GB" dirty="0"/>
          </a:p>
        </p:txBody>
      </p:sp>
    </p:spTree>
    <p:extLst>
      <p:ext uri="{BB962C8B-B14F-4D97-AF65-F5344CB8AC3E}">
        <p14:creationId xmlns:p14="http://schemas.microsoft.com/office/powerpoint/2010/main" val="4498365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63</a:t>
            </a:fld>
            <a:endParaRPr lang="en-GB" dirty="0"/>
          </a:p>
        </p:txBody>
      </p:sp>
    </p:spTree>
    <p:extLst>
      <p:ext uri="{BB962C8B-B14F-4D97-AF65-F5344CB8AC3E}">
        <p14:creationId xmlns:p14="http://schemas.microsoft.com/office/powerpoint/2010/main" val="4320759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64</a:t>
            </a:fld>
            <a:endParaRPr lang="en-GB" dirty="0"/>
          </a:p>
        </p:txBody>
      </p:sp>
    </p:spTree>
    <p:extLst>
      <p:ext uri="{BB962C8B-B14F-4D97-AF65-F5344CB8AC3E}">
        <p14:creationId xmlns:p14="http://schemas.microsoft.com/office/powerpoint/2010/main" val="23715824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65</a:t>
            </a:fld>
            <a:endParaRPr lang="en-GB" dirty="0"/>
          </a:p>
        </p:txBody>
      </p:sp>
    </p:spTree>
    <p:extLst>
      <p:ext uri="{BB962C8B-B14F-4D97-AF65-F5344CB8AC3E}">
        <p14:creationId xmlns:p14="http://schemas.microsoft.com/office/powerpoint/2010/main" val="23416529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66</a:t>
            </a:fld>
            <a:endParaRPr lang="en-GB" dirty="0"/>
          </a:p>
        </p:txBody>
      </p:sp>
    </p:spTree>
    <p:extLst>
      <p:ext uri="{BB962C8B-B14F-4D97-AF65-F5344CB8AC3E}">
        <p14:creationId xmlns:p14="http://schemas.microsoft.com/office/powerpoint/2010/main" val="247688667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67</a:t>
            </a:fld>
            <a:endParaRPr lang="en-GB" dirty="0"/>
          </a:p>
        </p:txBody>
      </p:sp>
    </p:spTree>
    <p:extLst>
      <p:ext uri="{BB962C8B-B14F-4D97-AF65-F5344CB8AC3E}">
        <p14:creationId xmlns:p14="http://schemas.microsoft.com/office/powerpoint/2010/main" val="242126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68</a:t>
            </a:fld>
            <a:endParaRPr lang="en-GB" dirty="0"/>
          </a:p>
        </p:txBody>
      </p:sp>
    </p:spTree>
    <p:extLst>
      <p:ext uri="{BB962C8B-B14F-4D97-AF65-F5344CB8AC3E}">
        <p14:creationId xmlns:p14="http://schemas.microsoft.com/office/powerpoint/2010/main" val="16045380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9CA6FC-C179-428E-84AB-E76212CE46D0}" type="slidenum">
              <a:rPr lang="en-GB" smtClean="0"/>
              <a:t>69</a:t>
            </a:fld>
            <a:endParaRPr lang="en-GB" dirty="0"/>
          </a:p>
        </p:txBody>
      </p:sp>
    </p:spTree>
    <p:extLst>
      <p:ext uri="{BB962C8B-B14F-4D97-AF65-F5344CB8AC3E}">
        <p14:creationId xmlns:p14="http://schemas.microsoft.com/office/powerpoint/2010/main" val="421177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7</a:t>
            </a:fld>
            <a:endParaRPr lang="en-GB" dirty="0"/>
          </a:p>
        </p:txBody>
      </p:sp>
    </p:spTree>
    <p:extLst>
      <p:ext uri="{BB962C8B-B14F-4D97-AF65-F5344CB8AC3E}">
        <p14:creationId xmlns:p14="http://schemas.microsoft.com/office/powerpoint/2010/main" val="37627056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70</a:t>
            </a:fld>
            <a:endParaRPr lang="en-GB" dirty="0"/>
          </a:p>
        </p:txBody>
      </p:sp>
    </p:spTree>
    <p:extLst>
      <p:ext uri="{BB962C8B-B14F-4D97-AF65-F5344CB8AC3E}">
        <p14:creationId xmlns:p14="http://schemas.microsoft.com/office/powerpoint/2010/main" val="38651303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71</a:t>
            </a:fld>
            <a:endParaRPr lang="en-GB" dirty="0"/>
          </a:p>
        </p:txBody>
      </p:sp>
    </p:spTree>
    <p:extLst>
      <p:ext uri="{BB962C8B-B14F-4D97-AF65-F5344CB8AC3E}">
        <p14:creationId xmlns:p14="http://schemas.microsoft.com/office/powerpoint/2010/main" val="258295325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72</a:t>
            </a:fld>
            <a:endParaRPr lang="en-GB" dirty="0"/>
          </a:p>
        </p:txBody>
      </p:sp>
    </p:spTree>
    <p:extLst>
      <p:ext uri="{BB962C8B-B14F-4D97-AF65-F5344CB8AC3E}">
        <p14:creationId xmlns:p14="http://schemas.microsoft.com/office/powerpoint/2010/main" val="40137377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73</a:t>
            </a:fld>
            <a:endParaRPr lang="en-GB" dirty="0"/>
          </a:p>
        </p:txBody>
      </p:sp>
    </p:spTree>
    <p:extLst>
      <p:ext uri="{BB962C8B-B14F-4D97-AF65-F5344CB8AC3E}">
        <p14:creationId xmlns:p14="http://schemas.microsoft.com/office/powerpoint/2010/main" val="54657229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74</a:t>
            </a:fld>
            <a:endParaRPr lang="en-GB" dirty="0"/>
          </a:p>
        </p:txBody>
      </p:sp>
    </p:spTree>
    <p:extLst>
      <p:ext uri="{BB962C8B-B14F-4D97-AF65-F5344CB8AC3E}">
        <p14:creationId xmlns:p14="http://schemas.microsoft.com/office/powerpoint/2010/main" val="7573586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75</a:t>
            </a:fld>
            <a:endParaRPr lang="en-GB" dirty="0"/>
          </a:p>
        </p:txBody>
      </p:sp>
    </p:spTree>
    <p:extLst>
      <p:ext uri="{BB962C8B-B14F-4D97-AF65-F5344CB8AC3E}">
        <p14:creationId xmlns:p14="http://schemas.microsoft.com/office/powerpoint/2010/main" val="38972654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76</a:t>
            </a:fld>
            <a:endParaRPr lang="en-GB" dirty="0"/>
          </a:p>
        </p:txBody>
      </p:sp>
    </p:spTree>
    <p:extLst>
      <p:ext uri="{BB962C8B-B14F-4D97-AF65-F5344CB8AC3E}">
        <p14:creationId xmlns:p14="http://schemas.microsoft.com/office/powerpoint/2010/main" val="415313698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77</a:t>
            </a:fld>
            <a:endParaRPr lang="en-GB" dirty="0"/>
          </a:p>
        </p:txBody>
      </p:sp>
    </p:spTree>
    <p:extLst>
      <p:ext uri="{BB962C8B-B14F-4D97-AF65-F5344CB8AC3E}">
        <p14:creationId xmlns:p14="http://schemas.microsoft.com/office/powerpoint/2010/main" val="38917639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78</a:t>
            </a:fld>
            <a:endParaRPr lang="en-GB" dirty="0"/>
          </a:p>
        </p:txBody>
      </p:sp>
    </p:spTree>
    <p:extLst>
      <p:ext uri="{BB962C8B-B14F-4D97-AF65-F5344CB8AC3E}">
        <p14:creationId xmlns:p14="http://schemas.microsoft.com/office/powerpoint/2010/main" val="11268619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79</a:t>
            </a:fld>
            <a:endParaRPr lang="en-GB" dirty="0"/>
          </a:p>
        </p:txBody>
      </p:sp>
    </p:spTree>
    <p:extLst>
      <p:ext uri="{BB962C8B-B14F-4D97-AF65-F5344CB8AC3E}">
        <p14:creationId xmlns:p14="http://schemas.microsoft.com/office/powerpoint/2010/main" val="1678968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8</a:t>
            </a:fld>
            <a:endParaRPr lang="en-GB" dirty="0"/>
          </a:p>
        </p:txBody>
      </p:sp>
    </p:spTree>
    <p:extLst>
      <p:ext uri="{BB962C8B-B14F-4D97-AF65-F5344CB8AC3E}">
        <p14:creationId xmlns:p14="http://schemas.microsoft.com/office/powerpoint/2010/main" val="38437827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80</a:t>
            </a:fld>
            <a:endParaRPr lang="en-GB" dirty="0"/>
          </a:p>
        </p:txBody>
      </p:sp>
    </p:spTree>
    <p:extLst>
      <p:ext uri="{BB962C8B-B14F-4D97-AF65-F5344CB8AC3E}">
        <p14:creationId xmlns:p14="http://schemas.microsoft.com/office/powerpoint/2010/main" val="22891349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81</a:t>
            </a:fld>
            <a:endParaRPr lang="en-GB" dirty="0"/>
          </a:p>
        </p:txBody>
      </p:sp>
    </p:spTree>
    <p:extLst>
      <p:ext uri="{BB962C8B-B14F-4D97-AF65-F5344CB8AC3E}">
        <p14:creationId xmlns:p14="http://schemas.microsoft.com/office/powerpoint/2010/main" val="19145815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82</a:t>
            </a:fld>
            <a:endParaRPr lang="en-GB" dirty="0"/>
          </a:p>
        </p:txBody>
      </p:sp>
    </p:spTree>
    <p:extLst>
      <p:ext uri="{BB962C8B-B14F-4D97-AF65-F5344CB8AC3E}">
        <p14:creationId xmlns:p14="http://schemas.microsoft.com/office/powerpoint/2010/main" val="6807143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83</a:t>
            </a:fld>
            <a:endParaRPr lang="en-GB" dirty="0"/>
          </a:p>
        </p:txBody>
      </p:sp>
    </p:spTree>
    <p:extLst>
      <p:ext uri="{BB962C8B-B14F-4D97-AF65-F5344CB8AC3E}">
        <p14:creationId xmlns:p14="http://schemas.microsoft.com/office/powerpoint/2010/main" val="342769372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84</a:t>
            </a:fld>
            <a:endParaRPr lang="en-GB" dirty="0"/>
          </a:p>
        </p:txBody>
      </p:sp>
    </p:spTree>
    <p:extLst>
      <p:ext uri="{BB962C8B-B14F-4D97-AF65-F5344CB8AC3E}">
        <p14:creationId xmlns:p14="http://schemas.microsoft.com/office/powerpoint/2010/main" val="21053590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85</a:t>
            </a:fld>
            <a:endParaRPr lang="en-GB" dirty="0"/>
          </a:p>
        </p:txBody>
      </p:sp>
    </p:spTree>
    <p:extLst>
      <p:ext uri="{BB962C8B-B14F-4D97-AF65-F5344CB8AC3E}">
        <p14:creationId xmlns:p14="http://schemas.microsoft.com/office/powerpoint/2010/main" val="297869196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86</a:t>
            </a:fld>
            <a:endParaRPr lang="en-GB" dirty="0"/>
          </a:p>
        </p:txBody>
      </p:sp>
    </p:spTree>
    <p:extLst>
      <p:ext uri="{BB962C8B-B14F-4D97-AF65-F5344CB8AC3E}">
        <p14:creationId xmlns:p14="http://schemas.microsoft.com/office/powerpoint/2010/main" val="26653637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87</a:t>
            </a:fld>
            <a:endParaRPr lang="en-GB" dirty="0"/>
          </a:p>
        </p:txBody>
      </p:sp>
    </p:spTree>
    <p:extLst>
      <p:ext uri="{BB962C8B-B14F-4D97-AF65-F5344CB8AC3E}">
        <p14:creationId xmlns:p14="http://schemas.microsoft.com/office/powerpoint/2010/main" val="263397274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88</a:t>
            </a:fld>
            <a:endParaRPr lang="en-GB" dirty="0"/>
          </a:p>
        </p:txBody>
      </p:sp>
    </p:spTree>
    <p:extLst>
      <p:ext uri="{BB962C8B-B14F-4D97-AF65-F5344CB8AC3E}">
        <p14:creationId xmlns:p14="http://schemas.microsoft.com/office/powerpoint/2010/main" val="426340659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89</a:t>
            </a:fld>
            <a:endParaRPr lang="en-GB" dirty="0"/>
          </a:p>
        </p:txBody>
      </p:sp>
    </p:spTree>
    <p:extLst>
      <p:ext uri="{BB962C8B-B14F-4D97-AF65-F5344CB8AC3E}">
        <p14:creationId xmlns:p14="http://schemas.microsoft.com/office/powerpoint/2010/main" val="138027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9</a:t>
            </a:fld>
            <a:endParaRPr lang="en-GB" dirty="0"/>
          </a:p>
        </p:txBody>
      </p:sp>
    </p:spTree>
    <p:extLst>
      <p:ext uri="{BB962C8B-B14F-4D97-AF65-F5344CB8AC3E}">
        <p14:creationId xmlns:p14="http://schemas.microsoft.com/office/powerpoint/2010/main" val="320132150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90</a:t>
            </a:fld>
            <a:endParaRPr lang="en-GB" dirty="0"/>
          </a:p>
        </p:txBody>
      </p:sp>
    </p:spTree>
    <p:extLst>
      <p:ext uri="{BB962C8B-B14F-4D97-AF65-F5344CB8AC3E}">
        <p14:creationId xmlns:p14="http://schemas.microsoft.com/office/powerpoint/2010/main" val="58528395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91</a:t>
            </a:fld>
            <a:endParaRPr lang="en-GB" dirty="0"/>
          </a:p>
        </p:txBody>
      </p:sp>
    </p:spTree>
    <p:extLst>
      <p:ext uri="{BB962C8B-B14F-4D97-AF65-F5344CB8AC3E}">
        <p14:creationId xmlns:p14="http://schemas.microsoft.com/office/powerpoint/2010/main" val="40405338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92</a:t>
            </a:fld>
            <a:endParaRPr lang="en-GB" dirty="0"/>
          </a:p>
        </p:txBody>
      </p:sp>
    </p:spTree>
    <p:extLst>
      <p:ext uri="{BB962C8B-B14F-4D97-AF65-F5344CB8AC3E}">
        <p14:creationId xmlns:p14="http://schemas.microsoft.com/office/powerpoint/2010/main" val="113930175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93</a:t>
            </a:fld>
            <a:endParaRPr lang="en-GB" dirty="0"/>
          </a:p>
        </p:txBody>
      </p:sp>
    </p:spTree>
    <p:extLst>
      <p:ext uri="{BB962C8B-B14F-4D97-AF65-F5344CB8AC3E}">
        <p14:creationId xmlns:p14="http://schemas.microsoft.com/office/powerpoint/2010/main" val="287904050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94</a:t>
            </a:fld>
            <a:endParaRPr lang="en-GB" dirty="0"/>
          </a:p>
        </p:txBody>
      </p:sp>
    </p:spTree>
    <p:extLst>
      <p:ext uri="{BB962C8B-B14F-4D97-AF65-F5344CB8AC3E}">
        <p14:creationId xmlns:p14="http://schemas.microsoft.com/office/powerpoint/2010/main" val="169476667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95</a:t>
            </a:fld>
            <a:endParaRPr lang="en-GB" dirty="0"/>
          </a:p>
        </p:txBody>
      </p:sp>
    </p:spTree>
    <p:extLst>
      <p:ext uri="{BB962C8B-B14F-4D97-AF65-F5344CB8AC3E}">
        <p14:creationId xmlns:p14="http://schemas.microsoft.com/office/powerpoint/2010/main" val="63994102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96</a:t>
            </a:fld>
            <a:endParaRPr lang="en-GB" dirty="0"/>
          </a:p>
        </p:txBody>
      </p:sp>
    </p:spTree>
    <p:extLst>
      <p:ext uri="{BB962C8B-B14F-4D97-AF65-F5344CB8AC3E}">
        <p14:creationId xmlns:p14="http://schemas.microsoft.com/office/powerpoint/2010/main" val="182347233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97</a:t>
            </a:fld>
            <a:endParaRPr lang="en-GB" dirty="0"/>
          </a:p>
        </p:txBody>
      </p:sp>
    </p:spTree>
    <p:extLst>
      <p:ext uri="{BB962C8B-B14F-4D97-AF65-F5344CB8AC3E}">
        <p14:creationId xmlns:p14="http://schemas.microsoft.com/office/powerpoint/2010/main" val="40589921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98</a:t>
            </a:fld>
            <a:endParaRPr lang="en-GB" dirty="0"/>
          </a:p>
        </p:txBody>
      </p:sp>
    </p:spTree>
    <p:extLst>
      <p:ext uri="{BB962C8B-B14F-4D97-AF65-F5344CB8AC3E}">
        <p14:creationId xmlns:p14="http://schemas.microsoft.com/office/powerpoint/2010/main" val="311811786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CA6FC-C179-428E-84AB-E76212CE46D0}" type="slidenum">
              <a:rPr lang="en-GB" smtClean="0"/>
              <a:t>99</a:t>
            </a:fld>
            <a:endParaRPr lang="en-GB" dirty="0"/>
          </a:p>
        </p:txBody>
      </p:sp>
    </p:spTree>
    <p:extLst>
      <p:ext uri="{BB962C8B-B14F-4D97-AF65-F5344CB8AC3E}">
        <p14:creationId xmlns:p14="http://schemas.microsoft.com/office/powerpoint/2010/main" val="1056789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rgbClr val="002060"/>
                </a:solidFill>
              </a:defRPr>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sz="1000">
                <a:solidFill>
                  <a:schemeClr val="tx1"/>
                </a:solidFill>
              </a:defRPr>
            </a:lvl1pPr>
          </a:lstStyle>
          <a:p>
            <a:r>
              <a:rPr lang="en-GB" smtClean="0"/>
              <a:t>Ecole de Microélectronique IN2P3</a:t>
            </a:r>
            <a:endParaRPr lang="en-GB" dirty="0"/>
          </a:p>
        </p:txBody>
      </p:sp>
      <p:sp>
        <p:nvSpPr>
          <p:cNvPr id="5" name="Footer Placeholder 4"/>
          <p:cNvSpPr>
            <a:spLocks noGrp="1"/>
          </p:cNvSpPr>
          <p:nvPr>
            <p:ph type="ftr" sz="quarter" idx="11"/>
          </p:nvPr>
        </p:nvSpPr>
        <p:spPr/>
        <p:txBody>
          <a:bodyPr/>
          <a:lstStyle>
            <a:lvl1pPr>
              <a:defRPr sz="1000">
                <a:solidFill>
                  <a:schemeClr val="tx1"/>
                </a:solidFill>
              </a:defRPr>
            </a:lvl1pPr>
          </a:lstStyle>
          <a:p>
            <a:r>
              <a:rPr lang="en-GB" smtClean="0"/>
              <a:t>Paulo.Moreira@cern.ch</a:t>
            </a:r>
            <a:endParaRPr lang="en-GB" dirty="0"/>
          </a:p>
        </p:txBody>
      </p:sp>
      <p:sp>
        <p:nvSpPr>
          <p:cNvPr id="6" name="Slide Number Placeholder 5"/>
          <p:cNvSpPr>
            <a:spLocks noGrp="1"/>
          </p:cNvSpPr>
          <p:nvPr>
            <p:ph type="sldNum" sz="quarter" idx="12"/>
          </p:nvPr>
        </p:nvSpPr>
        <p:spPr/>
        <p:txBody>
          <a:bodyPr/>
          <a:lstStyle>
            <a:lvl1pPr>
              <a:defRPr sz="1000">
                <a:solidFill>
                  <a:schemeClr val="tx1"/>
                </a:solidFill>
              </a:defRPr>
            </a:lvl1pPr>
          </a:lstStyle>
          <a:p>
            <a:fld id="{9E4E57FD-46AB-4497-A1ED-13B00B4C8F0D}" type="slidenum">
              <a:rPr lang="en-GB" smtClean="0"/>
              <a:pPr/>
              <a:t>‹#›</a:t>
            </a:fld>
            <a:endParaRPr lang="en-GB" dirty="0"/>
          </a:p>
        </p:txBody>
      </p:sp>
    </p:spTree>
    <p:extLst>
      <p:ext uri="{BB962C8B-B14F-4D97-AF65-F5344CB8AC3E}">
        <p14:creationId xmlns:p14="http://schemas.microsoft.com/office/powerpoint/2010/main" val="114391674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sz="1000"/>
            </a:lvl1pPr>
          </a:lstStyle>
          <a:p>
            <a:r>
              <a:rPr lang="en-GB" smtClean="0"/>
              <a:t>Ecole de Microélectronique IN2P3</a:t>
            </a:r>
            <a:endParaRPr lang="en-GB" dirty="0"/>
          </a:p>
        </p:txBody>
      </p:sp>
      <p:sp>
        <p:nvSpPr>
          <p:cNvPr id="5" name="Footer Placeholder 4"/>
          <p:cNvSpPr>
            <a:spLocks noGrp="1"/>
          </p:cNvSpPr>
          <p:nvPr>
            <p:ph type="ftr" sz="quarter" idx="11"/>
          </p:nvPr>
        </p:nvSpPr>
        <p:spPr/>
        <p:txBody>
          <a:bodyPr/>
          <a:lstStyle>
            <a:lvl1pPr>
              <a:defRPr sz="1000"/>
            </a:lvl1pPr>
          </a:lstStyle>
          <a:p>
            <a:r>
              <a:rPr lang="en-GB" smtClean="0"/>
              <a:t>Paulo.Moreira@cern.ch</a:t>
            </a:r>
            <a:endParaRPr lang="en-GB" dirty="0"/>
          </a:p>
        </p:txBody>
      </p:sp>
      <p:sp>
        <p:nvSpPr>
          <p:cNvPr id="6" name="Slide Number Placeholder 5"/>
          <p:cNvSpPr>
            <a:spLocks noGrp="1"/>
          </p:cNvSpPr>
          <p:nvPr>
            <p:ph type="sldNum" sz="quarter" idx="12"/>
          </p:nvPr>
        </p:nvSpPr>
        <p:spPr/>
        <p:txBody>
          <a:bodyPr/>
          <a:lstStyle>
            <a:lvl1pPr>
              <a:defRPr sz="1000"/>
            </a:lvl1pPr>
          </a:lstStyle>
          <a:p>
            <a:fld id="{9E4E57FD-46AB-4497-A1ED-13B00B4C8F0D}" type="slidenum">
              <a:rPr lang="en-GB" smtClean="0"/>
              <a:pPr/>
              <a:t>‹#›</a:t>
            </a:fld>
            <a:endParaRPr lang="en-GB" dirty="0"/>
          </a:p>
        </p:txBody>
      </p:sp>
    </p:spTree>
    <p:extLst>
      <p:ext uri="{BB962C8B-B14F-4D97-AF65-F5344CB8AC3E}">
        <p14:creationId xmlns:p14="http://schemas.microsoft.com/office/powerpoint/2010/main" val="1867447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sz="1000"/>
            </a:lvl1pPr>
          </a:lstStyle>
          <a:p>
            <a:r>
              <a:rPr lang="en-GB" smtClean="0"/>
              <a:t>Ecole de Microélectronique IN2P3</a:t>
            </a:r>
            <a:endParaRPr lang="en-GB" dirty="0"/>
          </a:p>
        </p:txBody>
      </p:sp>
      <p:sp>
        <p:nvSpPr>
          <p:cNvPr id="5" name="Footer Placeholder 4"/>
          <p:cNvSpPr>
            <a:spLocks noGrp="1"/>
          </p:cNvSpPr>
          <p:nvPr>
            <p:ph type="ftr" sz="quarter" idx="11"/>
          </p:nvPr>
        </p:nvSpPr>
        <p:spPr/>
        <p:txBody>
          <a:bodyPr/>
          <a:lstStyle>
            <a:lvl1pPr>
              <a:defRPr sz="1000"/>
            </a:lvl1pPr>
          </a:lstStyle>
          <a:p>
            <a:r>
              <a:rPr lang="en-GB" smtClean="0"/>
              <a:t>Paulo.Moreira@cern.ch</a:t>
            </a:r>
            <a:endParaRPr lang="en-GB" dirty="0"/>
          </a:p>
        </p:txBody>
      </p:sp>
      <p:sp>
        <p:nvSpPr>
          <p:cNvPr id="6" name="Slide Number Placeholder 5"/>
          <p:cNvSpPr>
            <a:spLocks noGrp="1"/>
          </p:cNvSpPr>
          <p:nvPr>
            <p:ph type="sldNum" sz="quarter" idx="12"/>
          </p:nvPr>
        </p:nvSpPr>
        <p:spPr/>
        <p:txBody>
          <a:bodyPr/>
          <a:lstStyle>
            <a:lvl1pPr>
              <a:defRPr sz="1000"/>
            </a:lvl1pPr>
          </a:lstStyle>
          <a:p>
            <a:fld id="{9E4E57FD-46AB-4497-A1ED-13B00B4C8F0D}" type="slidenum">
              <a:rPr lang="en-GB" smtClean="0"/>
              <a:pPr/>
              <a:t>‹#›</a:t>
            </a:fld>
            <a:endParaRPr lang="en-GB" dirty="0"/>
          </a:p>
        </p:txBody>
      </p:sp>
    </p:spTree>
    <p:extLst>
      <p:ext uri="{BB962C8B-B14F-4D97-AF65-F5344CB8AC3E}">
        <p14:creationId xmlns:p14="http://schemas.microsoft.com/office/powerpoint/2010/main" val="1780634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25643"/>
            <a:ext cx="10515600" cy="456285"/>
          </a:xfrm>
        </p:spPr>
        <p:txBody>
          <a:bodyPr>
            <a:noAutofit/>
          </a:bodyPr>
          <a:lstStyle>
            <a:lvl1pPr algn="ctr">
              <a:defRPr sz="3200">
                <a:solidFill>
                  <a:srgbClr val="002060"/>
                </a:solidFill>
                <a:latin typeface="+mj-lt"/>
                <a:ea typeface="Verdana" panose="020B0604030504040204" pitchFamily="34" charset="0"/>
                <a:cs typeface="Verdana" panose="020B0604030504040204"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838200" y="836909"/>
            <a:ext cx="10515600" cy="5548392"/>
          </a:xfrm>
        </p:spPr>
        <p:txBody>
          <a:bodyPr>
            <a:normAutofit/>
          </a:bodyPr>
          <a:lstStyle>
            <a:lvl1pPr>
              <a:buClr>
                <a:srgbClr val="C00000"/>
              </a:buClr>
              <a:defRPr sz="2400">
                <a:solidFill>
                  <a:schemeClr val="accent5">
                    <a:lumMod val="50000"/>
                  </a:schemeClr>
                </a:solidFill>
                <a:latin typeface="+mj-lt"/>
                <a:ea typeface="Verdana" panose="020B0604030504040204" pitchFamily="34" charset="0"/>
                <a:cs typeface="Verdana" panose="020B0604030504040204" pitchFamily="34" charset="0"/>
              </a:defRPr>
            </a:lvl1pPr>
            <a:lvl2pPr>
              <a:buClr>
                <a:srgbClr val="C00000"/>
              </a:buClr>
              <a:defRPr sz="2000">
                <a:solidFill>
                  <a:schemeClr val="accent5"/>
                </a:solidFill>
                <a:latin typeface="+mj-lt"/>
                <a:ea typeface="Verdana" panose="020B0604030504040204" pitchFamily="34" charset="0"/>
                <a:cs typeface="Verdana" panose="020B0604030504040204" pitchFamily="34" charset="0"/>
              </a:defRPr>
            </a:lvl2pPr>
            <a:lvl3pPr>
              <a:buClr>
                <a:srgbClr val="C00000"/>
              </a:buClr>
              <a:defRPr sz="1800">
                <a:solidFill>
                  <a:schemeClr val="accent5">
                    <a:lumMod val="50000"/>
                  </a:schemeClr>
                </a:solidFill>
                <a:latin typeface="+mj-lt"/>
                <a:ea typeface="Verdana" panose="020B0604030504040204" pitchFamily="34" charset="0"/>
                <a:cs typeface="Verdana" panose="020B0604030504040204" pitchFamily="34" charset="0"/>
              </a:defRPr>
            </a:lvl3pPr>
            <a:lvl4pPr>
              <a:buClr>
                <a:srgbClr val="C00000"/>
              </a:buClr>
              <a:defRPr sz="1600">
                <a:solidFill>
                  <a:schemeClr val="accent5"/>
                </a:solidFill>
                <a:latin typeface="+mj-lt"/>
                <a:ea typeface="Verdana" panose="020B0604030504040204" pitchFamily="34" charset="0"/>
                <a:cs typeface="Verdana" panose="020B0604030504040204" pitchFamily="34" charset="0"/>
              </a:defRPr>
            </a:lvl4pPr>
            <a:lvl5pPr>
              <a:buClr>
                <a:srgbClr val="C00000"/>
              </a:buClr>
              <a:defRPr sz="1600">
                <a:solidFill>
                  <a:schemeClr val="accent5">
                    <a:lumMod val="50000"/>
                  </a:schemeClr>
                </a:solidFill>
                <a:latin typeface="+mj-lt"/>
                <a:ea typeface="Verdana" panose="020B0604030504040204" pitchFamily="34" charset="0"/>
                <a:cs typeface="Verdan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a:xfrm>
            <a:off x="838200" y="6509288"/>
            <a:ext cx="2743200" cy="212187"/>
          </a:xfrm>
        </p:spPr>
        <p:txBody>
          <a:bodyPr/>
          <a:lstStyle>
            <a:lvl1pPr>
              <a:defRPr sz="1000">
                <a:solidFill>
                  <a:schemeClr val="bg1">
                    <a:lumMod val="50000"/>
                  </a:schemeClr>
                </a:solidFill>
                <a:latin typeface="+mj-lt"/>
                <a:ea typeface="Verdana" panose="020B0604030504040204" pitchFamily="34" charset="0"/>
                <a:cs typeface="Verdana" panose="020B0604030504040204" pitchFamily="34" charset="0"/>
              </a:defRPr>
            </a:lvl1pPr>
          </a:lstStyle>
          <a:p>
            <a:r>
              <a:rPr lang="en-GB" smtClean="0"/>
              <a:t>Ecole de Microélectronique IN2P3</a:t>
            </a:r>
            <a:endParaRPr lang="en-GB" dirty="0"/>
          </a:p>
        </p:txBody>
      </p:sp>
      <p:sp>
        <p:nvSpPr>
          <p:cNvPr id="5" name="Footer Placeholder 4"/>
          <p:cNvSpPr>
            <a:spLocks noGrp="1"/>
          </p:cNvSpPr>
          <p:nvPr>
            <p:ph type="ftr" sz="quarter" idx="11"/>
          </p:nvPr>
        </p:nvSpPr>
        <p:spPr>
          <a:xfrm>
            <a:off x="4038600" y="6509288"/>
            <a:ext cx="4114800" cy="212187"/>
          </a:xfrm>
        </p:spPr>
        <p:txBody>
          <a:bodyPr/>
          <a:lstStyle>
            <a:lvl1pPr>
              <a:defRPr sz="1000">
                <a:solidFill>
                  <a:schemeClr val="bg1">
                    <a:lumMod val="50000"/>
                  </a:schemeClr>
                </a:solidFill>
                <a:latin typeface="+mj-lt"/>
                <a:ea typeface="Verdana" panose="020B0604030504040204" pitchFamily="34" charset="0"/>
                <a:cs typeface="Verdana" panose="020B0604030504040204" pitchFamily="34" charset="0"/>
              </a:defRPr>
            </a:lvl1pPr>
          </a:lstStyle>
          <a:p>
            <a:r>
              <a:rPr lang="en-GB" smtClean="0"/>
              <a:t>Paulo.Moreira@cern.ch</a:t>
            </a:r>
            <a:endParaRPr lang="en-GB" dirty="0"/>
          </a:p>
        </p:txBody>
      </p:sp>
      <p:sp>
        <p:nvSpPr>
          <p:cNvPr id="6" name="Slide Number Placeholder 5"/>
          <p:cNvSpPr>
            <a:spLocks noGrp="1"/>
          </p:cNvSpPr>
          <p:nvPr>
            <p:ph type="sldNum" sz="quarter" idx="12"/>
          </p:nvPr>
        </p:nvSpPr>
        <p:spPr>
          <a:xfrm>
            <a:off x="8610600" y="6509288"/>
            <a:ext cx="2743200" cy="212187"/>
          </a:xfrm>
        </p:spPr>
        <p:txBody>
          <a:bodyPr/>
          <a:lstStyle>
            <a:lvl1pPr>
              <a:defRPr sz="1000">
                <a:solidFill>
                  <a:schemeClr val="bg1">
                    <a:lumMod val="50000"/>
                  </a:schemeClr>
                </a:solidFill>
                <a:latin typeface="+mj-lt"/>
                <a:ea typeface="Verdana" panose="020B0604030504040204" pitchFamily="34" charset="0"/>
                <a:cs typeface="Verdana" panose="020B0604030504040204" pitchFamily="34" charset="0"/>
              </a:defRPr>
            </a:lvl1pPr>
          </a:lstStyle>
          <a:p>
            <a:fld id="{9E4E57FD-46AB-4497-A1ED-13B00B4C8F0D}" type="slidenum">
              <a:rPr lang="en-GB" smtClean="0"/>
              <a:pPr/>
              <a:t>‹#›</a:t>
            </a:fld>
            <a:endParaRPr lang="en-GB" dirty="0"/>
          </a:p>
        </p:txBody>
      </p:sp>
    </p:spTree>
    <p:extLst>
      <p:ext uri="{BB962C8B-B14F-4D97-AF65-F5344CB8AC3E}">
        <p14:creationId xmlns:p14="http://schemas.microsoft.com/office/powerpoint/2010/main" val="366576027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z="1000"/>
            </a:lvl1pPr>
          </a:lstStyle>
          <a:p>
            <a:r>
              <a:rPr lang="en-GB" smtClean="0"/>
              <a:t>Ecole de Microélectronique IN2P3</a:t>
            </a:r>
            <a:endParaRPr lang="en-GB" dirty="0"/>
          </a:p>
        </p:txBody>
      </p:sp>
      <p:sp>
        <p:nvSpPr>
          <p:cNvPr id="5" name="Footer Placeholder 4"/>
          <p:cNvSpPr>
            <a:spLocks noGrp="1"/>
          </p:cNvSpPr>
          <p:nvPr>
            <p:ph type="ftr" sz="quarter" idx="11"/>
          </p:nvPr>
        </p:nvSpPr>
        <p:spPr/>
        <p:txBody>
          <a:bodyPr/>
          <a:lstStyle>
            <a:lvl1pPr>
              <a:defRPr sz="1000"/>
            </a:lvl1pPr>
          </a:lstStyle>
          <a:p>
            <a:r>
              <a:rPr lang="en-GB" smtClean="0"/>
              <a:t>Paulo.Moreira@cern.ch</a:t>
            </a:r>
            <a:endParaRPr lang="en-GB" dirty="0"/>
          </a:p>
        </p:txBody>
      </p:sp>
      <p:sp>
        <p:nvSpPr>
          <p:cNvPr id="6" name="Slide Number Placeholder 5"/>
          <p:cNvSpPr>
            <a:spLocks noGrp="1"/>
          </p:cNvSpPr>
          <p:nvPr>
            <p:ph type="sldNum" sz="quarter" idx="12"/>
          </p:nvPr>
        </p:nvSpPr>
        <p:spPr/>
        <p:txBody>
          <a:bodyPr/>
          <a:lstStyle>
            <a:lvl1pPr>
              <a:defRPr sz="1000"/>
            </a:lvl1pPr>
          </a:lstStyle>
          <a:p>
            <a:fld id="{9E4E57FD-46AB-4497-A1ED-13B00B4C8F0D}" type="slidenum">
              <a:rPr lang="en-GB" smtClean="0"/>
              <a:pPr/>
              <a:t>‹#›</a:t>
            </a:fld>
            <a:endParaRPr lang="en-GB" dirty="0"/>
          </a:p>
        </p:txBody>
      </p:sp>
    </p:spTree>
    <p:extLst>
      <p:ext uri="{BB962C8B-B14F-4D97-AF65-F5344CB8AC3E}">
        <p14:creationId xmlns:p14="http://schemas.microsoft.com/office/powerpoint/2010/main" val="197527648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Click to edit Master title style</a:t>
            </a:r>
            <a:endParaRPr lang="en-GB" noProof="0" dirty="0"/>
          </a:p>
        </p:txBody>
      </p:sp>
      <p:sp>
        <p:nvSpPr>
          <p:cNvPr id="3" name="Content Placeholder 2"/>
          <p:cNvSpPr>
            <a:spLocks noGrp="1"/>
          </p:cNvSpPr>
          <p:nvPr>
            <p:ph sz="half" idx="1"/>
          </p:nvPr>
        </p:nvSpPr>
        <p:spPr>
          <a:xfrm>
            <a:off x="838200" y="866774"/>
            <a:ext cx="5181600" cy="5572125"/>
          </a:xfrm>
        </p:spPr>
        <p:txBody>
          <a:bodyPr/>
          <a:lstStyle>
            <a:lvl1pPr>
              <a:buClr>
                <a:srgbClr val="C00000"/>
              </a:buClr>
              <a:defRPr/>
            </a:lvl1pPr>
            <a:lvl2pPr>
              <a:buClr>
                <a:srgbClr val="C00000"/>
              </a:buClr>
              <a:defRPr/>
            </a:lvl2pPr>
            <a:lvl3pPr>
              <a:buClr>
                <a:srgbClr val="C00000"/>
              </a:buClr>
              <a:defRPr/>
            </a:lvl3pPr>
            <a:lvl4pPr>
              <a:buClr>
                <a:srgbClr val="C00000"/>
              </a:buClr>
              <a:defRPr/>
            </a:lvl4pPr>
            <a:lvl5pPr>
              <a:buClr>
                <a:srgbClr val="C00000"/>
              </a:buClr>
              <a:defRPr/>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4" name="Content Placeholder 3"/>
          <p:cNvSpPr>
            <a:spLocks noGrp="1"/>
          </p:cNvSpPr>
          <p:nvPr>
            <p:ph sz="half" idx="2"/>
          </p:nvPr>
        </p:nvSpPr>
        <p:spPr>
          <a:xfrm>
            <a:off x="6172200" y="866775"/>
            <a:ext cx="5181600" cy="5572124"/>
          </a:xfrm>
        </p:spPr>
        <p:txBody>
          <a:bodyPr/>
          <a:lstStyle>
            <a:lvl1pPr>
              <a:buClr>
                <a:srgbClr val="C00000"/>
              </a:buClr>
              <a:defRPr/>
            </a:lvl1pPr>
            <a:lvl2pPr>
              <a:buClr>
                <a:srgbClr val="C00000"/>
              </a:buClr>
              <a:defRPr/>
            </a:lvl2pPr>
            <a:lvl3pPr>
              <a:buClr>
                <a:srgbClr val="C00000"/>
              </a:buClr>
              <a:defRPr/>
            </a:lvl3pPr>
            <a:lvl4pPr>
              <a:buClr>
                <a:srgbClr val="C00000"/>
              </a:buClr>
              <a:defRPr/>
            </a:lvl4pPr>
            <a:lvl5pPr>
              <a:buClr>
                <a:srgbClr val="C00000"/>
              </a:buClr>
              <a:defRPr/>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Date Placeholder 4"/>
          <p:cNvSpPr>
            <a:spLocks noGrp="1"/>
          </p:cNvSpPr>
          <p:nvPr>
            <p:ph type="dt" sz="half" idx="10"/>
          </p:nvPr>
        </p:nvSpPr>
        <p:spPr/>
        <p:txBody>
          <a:bodyPr/>
          <a:lstStyle>
            <a:lvl1pPr>
              <a:defRPr sz="1000"/>
            </a:lvl1pPr>
          </a:lstStyle>
          <a:p>
            <a:r>
              <a:rPr lang="en-GB" smtClean="0"/>
              <a:t>Ecole de Microélectronique IN2P3</a:t>
            </a:r>
            <a:endParaRPr lang="en-GB" dirty="0"/>
          </a:p>
        </p:txBody>
      </p:sp>
      <p:sp>
        <p:nvSpPr>
          <p:cNvPr id="6" name="Footer Placeholder 5"/>
          <p:cNvSpPr>
            <a:spLocks noGrp="1"/>
          </p:cNvSpPr>
          <p:nvPr>
            <p:ph type="ftr" sz="quarter" idx="11"/>
          </p:nvPr>
        </p:nvSpPr>
        <p:spPr/>
        <p:txBody>
          <a:bodyPr/>
          <a:lstStyle>
            <a:lvl1pPr>
              <a:defRPr sz="1000"/>
            </a:lvl1pPr>
          </a:lstStyle>
          <a:p>
            <a:r>
              <a:rPr lang="en-GB" smtClean="0"/>
              <a:t>Paulo.Moreira@cern.ch</a:t>
            </a:r>
            <a:endParaRPr lang="en-GB" dirty="0"/>
          </a:p>
        </p:txBody>
      </p:sp>
      <p:sp>
        <p:nvSpPr>
          <p:cNvPr id="7" name="Slide Number Placeholder 6"/>
          <p:cNvSpPr>
            <a:spLocks noGrp="1"/>
          </p:cNvSpPr>
          <p:nvPr>
            <p:ph type="sldNum" sz="quarter" idx="12"/>
          </p:nvPr>
        </p:nvSpPr>
        <p:spPr/>
        <p:txBody>
          <a:bodyPr/>
          <a:lstStyle>
            <a:lvl1pPr>
              <a:defRPr sz="1000"/>
            </a:lvl1pPr>
          </a:lstStyle>
          <a:p>
            <a:fld id="{9E4E57FD-46AB-4497-A1ED-13B00B4C8F0D}" type="slidenum">
              <a:rPr lang="en-GB" smtClean="0"/>
              <a:pPr/>
              <a:t>‹#›</a:t>
            </a:fld>
            <a:endParaRPr lang="en-GB" dirty="0"/>
          </a:p>
        </p:txBody>
      </p:sp>
    </p:spTree>
    <p:extLst>
      <p:ext uri="{BB962C8B-B14F-4D97-AF65-F5344CB8AC3E}">
        <p14:creationId xmlns:p14="http://schemas.microsoft.com/office/powerpoint/2010/main" val="89650220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sz="1000"/>
            </a:lvl1pPr>
          </a:lstStyle>
          <a:p>
            <a:r>
              <a:rPr lang="en-GB" smtClean="0"/>
              <a:t>Ecole de Microélectronique IN2P3</a:t>
            </a:r>
            <a:endParaRPr lang="en-GB" dirty="0"/>
          </a:p>
        </p:txBody>
      </p:sp>
      <p:sp>
        <p:nvSpPr>
          <p:cNvPr id="8" name="Footer Placeholder 7"/>
          <p:cNvSpPr>
            <a:spLocks noGrp="1"/>
          </p:cNvSpPr>
          <p:nvPr>
            <p:ph type="ftr" sz="quarter" idx="11"/>
          </p:nvPr>
        </p:nvSpPr>
        <p:spPr/>
        <p:txBody>
          <a:bodyPr/>
          <a:lstStyle>
            <a:lvl1pPr>
              <a:defRPr sz="1000"/>
            </a:lvl1pPr>
          </a:lstStyle>
          <a:p>
            <a:r>
              <a:rPr lang="en-GB" smtClean="0"/>
              <a:t>Paulo.Moreira@cern.ch</a:t>
            </a:r>
            <a:endParaRPr lang="en-GB" dirty="0"/>
          </a:p>
        </p:txBody>
      </p:sp>
      <p:sp>
        <p:nvSpPr>
          <p:cNvPr id="9" name="Slide Number Placeholder 8"/>
          <p:cNvSpPr>
            <a:spLocks noGrp="1"/>
          </p:cNvSpPr>
          <p:nvPr>
            <p:ph type="sldNum" sz="quarter" idx="12"/>
          </p:nvPr>
        </p:nvSpPr>
        <p:spPr/>
        <p:txBody>
          <a:bodyPr/>
          <a:lstStyle>
            <a:lvl1pPr>
              <a:defRPr sz="1000"/>
            </a:lvl1pPr>
          </a:lstStyle>
          <a:p>
            <a:fld id="{9E4E57FD-46AB-4497-A1ED-13B00B4C8F0D}" type="slidenum">
              <a:rPr lang="en-GB" smtClean="0"/>
              <a:pPr/>
              <a:t>‹#›</a:t>
            </a:fld>
            <a:endParaRPr lang="en-GB" dirty="0"/>
          </a:p>
        </p:txBody>
      </p:sp>
    </p:spTree>
    <p:extLst>
      <p:ext uri="{BB962C8B-B14F-4D97-AF65-F5344CB8AC3E}">
        <p14:creationId xmlns:p14="http://schemas.microsoft.com/office/powerpoint/2010/main" val="3108374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sz="1000"/>
            </a:lvl1pPr>
          </a:lstStyle>
          <a:p>
            <a:r>
              <a:rPr lang="en-GB" smtClean="0"/>
              <a:t>Ecole de Microélectronique IN2P3</a:t>
            </a:r>
            <a:endParaRPr lang="en-GB" dirty="0"/>
          </a:p>
        </p:txBody>
      </p:sp>
      <p:sp>
        <p:nvSpPr>
          <p:cNvPr id="4" name="Footer Placeholder 3"/>
          <p:cNvSpPr>
            <a:spLocks noGrp="1"/>
          </p:cNvSpPr>
          <p:nvPr>
            <p:ph type="ftr" sz="quarter" idx="11"/>
          </p:nvPr>
        </p:nvSpPr>
        <p:spPr/>
        <p:txBody>
          <a:bodyPr/>
          <a:lstStyle>
            <a:lvl1pPr>
              <a:defRPr sz="1000"/>
            </a:lvl1pPr>
          </a:lstStyle>
          <a:p>
            <a:r>
              <a:rPr lang="en-GB" smtClean="0"/>
              <a:t>Paulo.Moreira@cern.ch</a:t>
            </a:r>
            <a:endParaRPr lang="en-GB" dirty="0"/>
          </a:p>
        </p:txBody>
      </p:sp>
      <p:sp>
        <p:nvSpPr>
          <p:cNvPr id="5" name="Slide Number Placeholder 4"/>
          <p:cNvSpPr>
            <a:spLocks noGrp="1"/>
          </p:cNvSpPr>
          <p:nvPr>
            <p:ph type="sldNum" sz="quarter" idx="12"/>
          </p:nvPr>
        </p:nvSpPr>
        <p:spPr/>
        <p:txBody>
          <a:bodyPr/>
          <a:lstStyle>
            <a:lvl1pPr>
              <a:defRPr sz="1000"/>
            </a:lvl1pPr>
          </a:lstStyle>
          <a:p>
            <a:fld id="{9E4E57FD-46AB-4497-A1ED-13B00B4C8F0D}" type="slidenum">
              <a:rPr lang="en-GB" smtClean="0"/>
              <a:pPr/>
              <a:t>‹#›</a:t>
            </a:fld>
            <a:endParaRPr lang="en-GB" dirty="0"/>
          </a:p>
        </p:txBody>
      </p:sp>
    </p:spTree>
    <p:extLst>
      <p:ext uri="{BB962C8B-B14F-4D97-AF65-F5344CB8AC3E}">
        <p14:creationId xmlns:p14="http://schemas.microsoft.com/office/powerpoint/2010/main" val="104755228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z="1000"/>
            </a:lvl1pPr>
          </a:lstStyle>
          <a:p>
            <a:r>
              <a:rPr lang="en-GB" smtClean="0"/>
              <a:t>Ecole de Microélectronique IN2P3</a:t>
            </a:r>
            <a:endParaRPr lang="en-GB" dirty="0"/>
          </a:p>
        </p:txBody>
      </p:sp>
      <p:sp>
        <p:nvSpPr>
          <p:cNvPr id="3" name="Footer Placeholder 2"/>
          <p:cNvSpPr>
            <a:spLocks noGrp="1"/>
          </p:cNvSpPr>
          <p:nvPr>
            <p:ph type="ftr" sz="quarter" idx="11"/>
          </p:nvPr>
        </p:nvSpPr>
        <p:spPr/>
        <p:txBody>
          <a:bodyPr/>
          <a:lstStyle>
            <a:lvl1pPr>
              <a:defRPr sz="1000"/>
            </a:lvl1pPr>
          </a:lstStyle>
          <a:p>
            <a:r>
              <a:rPr lang="en-GB" smtClean="0"/>
              <a:t>Paulo.Moreira@cern.ch</a:t>
            </a:r>
            <a:endParaRPr lang="en-GB" dirty="0"/>
          </a:p>
        </p:txBody>
      </p:sp>
      <p:sp>
        <p:nvSpPr>
          <p:cNvPr id="4" name="Slide Number Placeholder 3"/>
          <p:cNvSpPr>
            <a:spLocks noGrp="1"/>
          </p:cNvSpPr>
          <p:nvPr>
            <p:ph type="sldNum" sz="quarter" idx="12"/>
          </p:nvPr>
        </p:nvSpPr>
        <p:spPr/>
        <p:txBody>
          <a:bodyPr/>
          <a:lstStyle>
            <a:lvl1pPr>
              <a:defRPr sz="1000"/>
            </a:lvl1pPr>
          </a:lstStyle>
          <a:p>
            <a:fld id="{9E4E57FD-46AB-4497-A1ED-13B00B4C8F0D}" type="slidenum">
              <a:rPr lang="en-GB" smtClean="0"/>
              <a:pPr/>
              <a:t>‹#›</a:t>
            </a:fld>
            <a:endParaRPr lang="en-GB" dirty="0"/>
          </a:p>
        </p:txBody>
      </p:sp>
    </p:spTree>
    <p:extLst>
      <p:ext uri="{BB962C8B-B14F-4D97-AF65-F5344CB8AC3E}">
        <p14:creationId xmlns:p14="http://schemas.microsoft.com/office/powerpoint/2010/main" val="1785687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z="1000"/>
            </a:lvl1pPr>
          </a:lstStyle>
          <a:p>
            <a:r>
              <a:rPr lang="en-GB" smtClean="0"/>
              <a:t>Ecole de Microélectronique IN2P3</a:t>
            </a:r>
            <a:endParaRPr lang="en-GB" dirty="0"/>
          </a:p>
        </p:txBody>
      </p:sp>
      <p:sp>
        <p:nvSpPr>
          <p:cNvPr id="6" name="Footer Placeholder 5"/>
          <p:cNvSpPr>
            <a:spLocks noGrp="1"/>
          </p:cNvSpPr>
          <p:nvPr>
            <p:ph type="ftr" sz="quarter" idx="11"/>
          </p:nvPr>
        </p:nvSpPr>
        <p:spPr/>
        <p:txBody>
          <a:bodyPr/>
          <a:lstStyle>
            <a:lvl1pPr>
              <a:defRPr sz="1000"/>
            </a:lvl1pPr>
          </a:lstStyle>
          <a:p>
            <a:r>
              <a:rPr lang="en-GB" smtClean="0"/>
              <a:t>Paulo.Moreira@cern.ch</a:t>
            </a:r>
            <a:endParaRPr lang="en-GB" dirty="0"/>
          </a:p>
        </p:txBody>
      </p:sp>
      <p:sp>
        <p:nvSpPr>
          <p:cNvPr id="7" name="Slide Number Placeholder 6"/>
          <p:cNvSpPr>
            <a:spLocks noGrp="1"/>
          </p:cNvSpPr>
          <p:nvPr>
            <p:ph type="sldNum" sz="quarter" idx="12"/>
          </p:nvPr>
        </p:nvSpPr>
        <p:spPr/>
        <p:txBody>
          <a:bodyPr/>
          <a:lstStyle>
            <a:lvl1pPr>
              <a:defRPr sz="1000"/>
            </a:lvl1pPr>
          </a:lstStyle>
          <a:p>
            <a:fld id="{9E4E57FD-46AB-4497-A1ED-13B00B4C8F0D}" type="slidenum">
              <a:rPr lang="en-GB" smtClean="0"/>
              <a:pPr/>
              <a:t>‹#›</a:t>
            </a:fld>
            <a:endParaRPr lang="en-GB" dirty="0"/>
          </a:p>
        </p:txBody>
      </p:sp>
    </p:spTree>
    <p:extLst>
      <p:ext uri="{BB962C8B-B14F-4D97-AF65-F5344CB8AC3E}">
        <p14:creationId xmlns:p14="http://schemas.microsoft.com/office/powerpoint/2010/main" val="822708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z="1000"/>
            </a:lvl1pPr>
          </a:lstStyle>
          <a:p>
            <a:r>
              <a:rPr lang="en-GB" smtClean="0"/>
              <a:t>Ecole de Microélectronique IN2P3</a:t>
            </a:r>
            <a:endParaRPr lang="en-GB" dirty="0"/>
          </a:p>
        </p:txBody>
      </p:sp>
      <p:sp>
        <p:nvSpPr>
          <p:cNvPr id="6" name="Footer Placeholder 5"/>
          <p:cNvSpPr>
            <a:spLocks noGrp="1"/>
          </p:cNvSpPr>
          <p:nvPr>
            <p:ph type="ftr" sz="quarter" idx="11"/>
          </p:nvPr>
        </p:nvSpPr>
        <p:spPr/>
        <p:txBody>
          <a:bodyPr/>
          <a:lstStyle>
            <a:lvl1pPr>
              <a:defRPr sz="1000"/>
            </a:lvl1pPr>
          </a:lstStyle>
          <a:p>
            <a:r>
              <a:rPr lang="en-GB" smtClean="0"/>
              <a:t>Paulo.Moreira@cern.ch</a:t>
            </a:r>
            <a:endParaRPr lang="en-GB" dirty="0"/>
          </a:p>
        </p:txBody>
      </p:sp>
      <p:sp>
        <p:nvSpPr>
          <p:cNvPr id="7" name="Slide Number Placeholder 6"/>
          <p:cNvSpPr>
            <a:spLocks noGrp="1"/>
          </p:cNvSpPr>
          <p:nvPr>
            <p:ph type="sldNum" sz="quarter" idx="12"/>
          </p:nvPr>
        </p:nvSpPr>
        <p:spPr/>
        <p:txBody>
          <a:bodyPr/>
          <a:lstStyle>
            <a:lvl1pPr>
              <a:defRPr sz="1000"/>
            </a:lvl1pPr>
          </a:lstStyle>
          <a:p>
            <a:fld id="{9E4E57FD-46AB-4497-A1ED-13B00B4C8F0D}" type="slidenum">
              <a:rPr lang="en-GB" smtClean="0"/>
              <a:pPr/>
              <a:t>‹#›</a:t>
            </a:fld>
            <a:endParaRPr lang="en-GB" dirty="0"/>
          </a:p>
        </p:txBody>
      </p:sp>
    </p:spTree>
    <p:extLst>
      <p:ext uri="{BB962C8B-B14F-4D97-AF65-F5344CB8AC3E}">
        <p14:creationId xmlns:p14="http://schemas.microsoft.com/office/powerpoint/2010/main" val="3594710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41142"/>
            <a:ext cx="10515600" cy="471782"/>
          </a:xfrm>
          <a:prstGeom prst="rect">
            <a:avLst/>
          </a:prstGeom>
        </p:spPr>
        <p:txBody>
          <a:bodyPr vert="horz" lIns="91440" tIns="45720" rIns="91440" bIns="45720" rtlCol="0" anchor="ctr">
            <a:noAutofit/>
          </a:bodyPr>
          <a:lstStyle/>
          <a:p>
            <a:r>
              <a:rPr lang="en-GB" noProof="0" dirty="0" smtClean="0"/>
              <a:t>Click to edit Master title style</a:t>
            </a:r>
            <a:endParaRPr lang="en-GB" noProof="0" dirty="0"/>
          </a:p>
        </p:txBody>
      </p:sp>
      <p:sp>
        <p:nvSpPr>
          <p:cNvPr id="3" name="Text Placeholder 2"/>
          <p:cNvSpPr>
            <a:spLocks noGrp="1"/>
          </p:cNvSpPr>
          <p:nvPr>
            <p:ph type="body" idx="1"/>
          </p:nvPr>
        </p:nvSpPr>
        <p:spPr>
          <a:xfrm>
            <a:off x="838200" y="836913"/>
            <a:ext cx="10515600" cy="5563887"/>
          </a:xfrm>
          <a:prstGeom prst="rect">
            <a:avLst/>
          </a:prstGeom>
        </p:spPr>
        <p:txBody>
          <a:bodyPr vert="horz" lIns="91440" tIns="45720" rIns="91440" bIns="45720" rtlCol="0">
            <a:norm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4" name="Date Placeholder 3"/>
          <p:cNvSpPr>
            <a:spLocks noGrp="1"/>
          </p:cNvSpPr>
          <p:nvPr>
            <p:ph type="dt" sz="half" idx="2"/>
          </p:nvPr>
        </p:nvSpPr>
        <p:spPr>
          <a:xfrm>
            <a:off x="838200" y="6524786"/>
            <a:ext cx="2743200" cy="196689"/>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dirty="0" smtClean="0"/>
              <a:t>Ecole de Microélectronique IN2P3</a:t>
            </a:r>
            <a:endParaRPr lang="en-GB" dirty="0"/>
          </a:p>
        </p:txBody>
      </p:sp>
      <p:sp>
        <p:nvSpPr>
          <p:cNvPr id="5" name="Footer Placeholder 4"/>
          <p:cNvSpPr>
            <a:spLocks noGrp="1"/>
          </p:cNvSpPr>
          <p:nvPr>
            <p:ph type="ftr" sz="quarter" idx="3"/>
          </p:nvPr>
        </p:nvSpPr>
        <p:spPr>
          <a:xfrm>
            <a:off x="4038600" y="6524786"/>
            <a:ext cx="4114800" cy="196689"/>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smtClean="0"/>
              <a:t>Paulo.Moreira@cern.ch</a:t>
            </a:r>
            <a:endParaRPr lang="en-GB" dirty="0"/>
          </a:p>
        </p:txBody>
      </p:sp>
      <p:sp>
        <p:nvSpPr>
          <p:cNvPr id="6" name="Slide Number Placeholder 5"/>
          <p:cNvSpPr>
            <a:spLocks noGrp="1"/>
          </p:cNvSpPr>
          <p:nvPr>
            <p:ph type="sldNum" sz="quarter" idx="4"/>
          </p:nvPr>
        </p:nvSpPr>
        <p:spPr>
          <a:xfrm>
            <a:off x="8610600" y="6524786"/>
            <a:ext cx="2743200" cy="196689"/>
          </a:xfrm>
          <a:prstGeom prst="rect">
            <a:avLst/>
          </a:prstGeom>
        </p:spPr>
        <p:txBody>
          <a:bodyPr vert="horz" lIns="91440" tIns="45720" rIns="91440" bIns="45720" rtlCol="0" anchor="ctr"/>
          <a:lstStyle>
            <a:lvl1pPr algn="r">
              <a:defRPr sz="1200">
                <a:solidFill>
                  <a:schemeClr val="tx1">
                    <a:tint val="75000"/>
                  </a:schemeClr>
                </a:solidFill>
              </a:defRPr>
            </a:lvl1pPr>
          </a:lstStyle>
          <a:p>
            <a:fld id="{9E4E57FD-46AB-4497-A1ED-13B00B4C8F0D}" type="slidenum">
              <a:rPr lang="en-GB" smtClean="0"/>
              <a:t>‹#›</a:t>
            </a:fld>
            <a:endParaRPr lang="en-GB" dirty="0"/>
          </a:p>
        </p:txBody>
      </p:sp>
      <p:cxnSp>
        <p:nvCxnSpPr>
          <p:cNvPr id="8" name="Straight Connector 7"/>
          <p:cNvCxnSpPr/>
          <p:nvPr userDrawn="1"/>
        </p:nvCxnSpPr>
        <p:spPr>
          <a:xfrm>
            <a:off x="838200" y="774918"/>
            <a:ext cx="10515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5745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p:txStyles>
    <p:titleStyle>
      <a:lvl1pPr algn="ctr" defTabSz="914400" rtl="0" eaLnBrk="1" latinLnBrk="0" hangingPunct="1">
        <a:lnSpc>
          <a:spcPct val="90000"/>
        </a:lnSpc>
        <a:spcBef>
          <a:spcPct val="0"/>
        </a:spcBef>
        <a:buNone/>
        <a:defRPr sz="32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70C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70C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8" Type="http://schemas.openxmlformats.org/officeDocument/2006/relationships/image" Target="../media/image780.png"/><Relationship Id="rId3" Type="http://schemas.openxmlformats.org/officeDocument/2006/relationships/image" Target="../media/image730.png"/><Relationship Id="rId7" Type="http://schemas.openxmlformats.org/officeDocument/2006/relationships/image" Target="../media/image770.png"/><Relationship Id="rId2" Type="http://schemas.openxmlformats.org/officeDocument/2006/relationships/notesSlide" Target="../notesSlides/notesSlide101.xml"/><Relationship Id="rId1" Type="http://schemas.openxmlformats.org/officeDocument/2006/relationships/slideLayout" Target="../slideLayouts/slideLayout6.xml"/><Relationship Id="rId6" Type="http://schemas.openxmlformats.org/officeDocument/2006/relationships/image" Target="../media/image760.png"/><Relationship Id="rId5" Type="http://schemas.openxmlformats.org/officeDocument/2006/relationships/image" Target="../media/image750.png"/><Relationship Id="rId4" Type="http://schemas.openxmlformats.org/officeDocument/2006/relationships/image" Target="../media/image740.png"/></Relationships>
</file>

<file path=ppt/slides/_rels/slide10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02.xml"/><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10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00.emf"/></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em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emf"/><Relationship Id="rId1" Type="http://schemas.openxmlformats.org/officeDocument/2006/relationships/slideLayout" Target="../slideLayouts/slideLayout4.xml"/><Relationship Id="rId4" Type="http://schemas.openxmlformats.org/officeDocument/2006/relationships/image" Target="../media/image111.emf"/></Relationships>
</file>

<file path=ppt/slides/_rels/slide11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wmf"/><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115.png"/><Relationship Id="rId5" Type="http://schemas.openxmlformats.org/officeDocument/2006/relationships/image" Target="../media/image113.emf"/><Relationship Id="rId4" Type="http://schemas.openxmlformats.org/officeDocument/2006/relationships/oleObject" Target="../embeddings/oleObject8.bin"/></Relationships>
</file>

<file path=ppt/slides/_rels/slide124.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6.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 Id="rId9" Type="http://schemas.openxmlformats.org/officeDocument/2006/relationships/image" Target="../media/image123.png"/></Relationships>
</file>

<file path=ppt/slides/_rels/slide125.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slideLayout" Target="../slideLayouts/slideLayout6.xml"/><Relationship Id="rId1" Type="http://schemas.openxmlformats.org/officeDocument/2006/relationships/vmlDrawing" Target="../drawings/vmlDrawing6.vml"/><Relationship Id="rId5" Type="http://schemas.openxmlformats.org/officeDocument/2006/relationships/image" Target="../media/image113.emf"/><Relationship Id="rId4" Type="http://schemas.openxmlformats.org/officeDocument/2006/relationships/oleObject" Target="../embeddings/oleObject9.bin"/></Relationships>
</file>

<file path=ppt/slides/_rels/slide12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30.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png"/><Relationship Id="rId1" Type="http://schemas.openxmlformats.org/officeDocument/2006/relationships/slideLayout" Target="../slideLayouts/slideLayout6.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13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6.xml"/><Relationship Id="rId4" Type="http://schemas.openxmlformats.org/officeDocument/2006/relationships/image" Target="../media/image137.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0.emf"/></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5.emf"/></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9.emf"/></Relationships>
</file>

<file path=ppt/slides/_rels/slide2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chart" Target="../charts/chart4.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7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8.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2.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8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4.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8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5.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2.emf"/><Relationship Id="rId4" Type="http://schemas.openxmlformats.org/officeDocument/2006/relationships/oleObject" Target="../embeddings/oleObject1.bin"/></Relationships>
</file>

<file path=ppt/slides/_rels/slide8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9.xml"/><Relationship Id="rId1" Type="http://schemas.openxmlformats.org/officeDocument/2006/relationships/slideLayout" Target="../slideLayouts/slideLayout4.xml"/><Relationship Id="rId5" Type="http://schemas.openxmlformats.org/officeDocument/2006/relationships/image" Target="../media/image75.png"/><Relationship Id="rId4" Type="http://schemas.openxmlformats.org/officeDocument/2006/relationships/image" Target="../media/image7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77.emf"/><Relationship Id="rId3" Type="http://schemas.openxmlformats.org/officeDocument/2006/relationships/notesSlide" Target="../notesSlides/notesSlide91.xml"/><Relationship Id="rId7"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78.png"/><Relationship Id="rId5" Type="http://schemas.openxmlformats.org/officeDocument/2006/relationships/image" Target="../media/image76.emf"/><Relationship Id="rId4" Type="http://schemas.openxmlformats.org/officeDocument/2006/relationships/oleObject" Target="../embeddings/oleObject2.bin"/></Relationships>
</file>

<file path=ppt/slides/_rels/slide92.xml.rels><?xml version="1.0" encoding="UTF-8" standalone="yes"?>
<Relationships xmlns="http://schemas.openxmlformats.org/package/2006/relationships"><Relationship Id="rId8" Type="http://schemas.openxmlformats.org/officeDocument/2006/relationships/image" Target="../media/image79.emf"/><Relationship Id="rId3" Type="http://schemas.openxmlformats.org/officeDocument/2006/relationships/notesSlide" Target="../notesSlides/notesSlide92.xml"/><Relationship Id="rId7"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80.png"/><Relationship Id="rId5" Type="http://schemas.openxmlformats.org/officeDocument/2006/relationships/image" Target="../media/image76.emf"/><Relationship Id="rId4" Type="http://schemas.openxmlformats.org/officeDocument/2006/relationships/oleObject" Target="../embeddings/oleObject4.bin"/></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7" Type="http://schemas.openxmlformats.org/officeDocument/2006/relationships/image" Target="../media/image82.emf"/><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81.emf"/><Relationship Id="rId4" Type="http://schemas.openxmlformats.org/officeDocument/2006/relationships/oleObject" Target="../embeddings/oleObject6.bin"/></Relationships>
</file>

<file path=ppt/slides/_rels/slide9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4.xml"/><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95.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95.xml"/><Relationship Id="rId1" Type="http://schemas.openxmlformats.org/officeDocument/2006/relationships/slideLayout" Target="../slideLayouts/slideLayout6.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notesSlide" Target="../notesSlides/notesSlide97.xml"/><Relationship Id="rId1" Type="http://schemas.openxmlformats.org/officeDocument/2006/relationships/slideLayout" Target="../slideLayouts/slideLayout6.xml"/><Relationship Id="rId4" Type="http://schemas.openxmlformats.org/officeDocument/2006/relationships/image" Target="../media/image90.png"/></Relationships>
</file>

<file path=ppt/slides/_rels/slide98.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notesSlide" Target="../notesSlides/notesSlide98.xml"/><Relationship Id="rId1" Type="http://schemas.openxmlformats.org/officeDocument/2006/relationships/slideLayout" Target="../slideLayouts/slideLayout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860.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smtClean="0">
                <a:solidFill>
                  <a:schemeClr val="tx2"/>
                </a:solidFill>
              </a:rPr>
              <a:t>Inside the LpGBT</a:t>
            </a:r>
            <a:endParaRPr lang="en-GB" dirty="0"/>
          </a:p>
        </p:txBody>
      </p:sp>
      <p:sp>
        <p:nvSpPr>
          <p:cNvPr id="3" name="Subtitle 2"/>
          <p:cNvSpPr>
            <a:spLocks noGrp="1"/>
          </p:cNvSpPr>
          <p:nvPr>
            <p:ph type="subTitle" idx="1"/>
          </p:nvPr>
        </p:nvSpPr>
        <p:spPr>
          <a:xfrm>
            <a:off x="1524000" y="3602037"/>
            <a:ext cx="9144000" cy="2798763"/>
          </a:xfrm>
        </p:spPr>
        <p:txBody>
          <a:bodyPr>
            <a:normAutofit fontScale="85000" lnSpcReduction="20000"/>
          </a:bodyPr>
          <a:lstStyle/>
          <a:p>
            <a:r>
              <a:rPr lang="en-GB" dirty="0" smtClean="0"/>
              <a:t>Paulo Moreira CERN</a:t>
            </a:r>
          </a:p>
          <a:p>
            <a:r>
              <a:rPr lang="en-GB" dirty="0" smtClean="0"/>
              <a:t>Geneva – Switzerland</a:t>
            </a:r>
          </a:p>
          <a:p>
            <a:endParaRPr lang="en-GB" dirty="0" smtClean="0"/>
          </a:p>
          <a:p>
            <a:r>
              <a:rPr lang="en-GB" dirty="0" smtClean="0"/>
              <a:t>Optoelectronics conversion in data transmission from detectors</a:t>
            </a:r>
          </a:p>
          <a:p>
            <a:r>
              <a:rPr lang="en-GB" dirty="0" smtClean="0"/>
              <a:t>18 – 20 June 2018, Torino – Italy </a:t>
            </a:r>
          </a:p>
          <a:p>
            <a:r>
              <a:rPr lang="en-GB" dirty="0"/>
              <a:t>&amp;</a:t>
            </a:r>
            <a:endParaRPr lang="en-GB" dirty="0" smtClean="0"/>
          </a:p>
          <a:p>
            <a:r>
              <a:rPr lang="fr-FR" dirty="0" smtClean="0"/>
              <a:t>Ecole IN2P3 de Microélectronique</a:t>
            </a:r>
          </a:p>
          <a:p>
            <a:r>
              <a:rPr lang="fr-FR" dirty="0" smtClean="0"/>
              <a:t>15 – 19 May 2017, Bénodet – France</a:t>
            </a:r>
            <a:endParaRPr lang="en-GB" dirty="0" smtClean="0"/>
          </a:p>
          <a:p>
            <a:endParaRPr lang="en-GB" dirty="0"/>
          </a:p>
        </p:txBody>
      </p:sp>
    </p:spTree>
    <p:extLst>
      <p:ext uri="{BB962C8B-B14F-4D97-AF65-F5344CB8AC3E}">
        <p14:creationId xmlns:p14="http://schemas.microsoft.com/office/powerpoint/2010/main" val="582604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BW – Limited Channel (1/2)</a:t>
            </a:r>
          </a:p>
        </p:txBody>
      </p:sp>
      <p:sp>
        <p:nvSpPr>
          <p:cNvPr id="3" name="Date Placeholder 2"/>
          <p:cNvSpPr>
            <a:spLocks noGrp="1"/>
          </p:cNvSpPr>
          <p:nvPr>
            <p:ph type="dt" sz="half" idx="10"/>
          </p:nvPr>
        </p:nvSpPr>
        <p:spPr/>
        <p:txBody>
          <a:bodyPr/>
          <a:lstStyle/>
          <a:p>
            <a:r>
              <a:rPr lang="en-GB" dirty="0" smtClean="0"/>
              <a:t>Ecole de Microélectronique IN2P3</a:t>
            </a:r>
            <a:endParaRPr lang="en-GB" dirty="0"/>
          </a:p>
        </p:txBody>
      </p:sp>
      <p:sp>
        <p:nvSpPr>
          <p:cNvPr id="4" name="Footer Placeholder 3"/>
          <p:cNvSpPr>
            <a:spLocks noGrp="1"/>
          </p:cNvSpPr>
          <p:nvPr>
            <p:ph type="ftr" sz="quarter" idx="11"/>
          </p:nvPr>
        </p:nvSpPr>
        <p:spPr/>
        <p:txBody>
          <a:bodyPr/>
          <a:lstStyle/>
          <a:p>
            <a:r>
              <a:rPr lang="en-GB" dirty="0" smtClean="0"/>
              <a:t>Paulo.Moreira@cern.ch</a:t>
            </a:r>
            <a:endParaRPr lang="en-GB" dirty="0"/>
          </a:p>
        </p:txBody>
      </p:sp>
      <p:sp>
        <p:nvSpPr>
          <p:cNvPr id="5" name="Slide Number Placeholder 4"/>
          <p:cNvSpPr>
            <a:spLocks noGrp="1"/>
          </p:cNvSpPr>
          <p:nvPr>
            <p:ph type="sldNum" sz="quarter" idx="12"/>
          </p:nvPr>
        </p:nvSpPr>
        <p:spPr/>
        <p:txBody>
          <a:bodyPr/>
          <a:lstStyle/>
          <a:p>
            <a:fld id="{9E4E57FD-46AB-4497-A1ED-13B00B4C8F0D}" type="slidenum">
              <a:rPr lang="en-GB" smtClean="0"/>
              <a:t>10</a:t>
            </a:fld>
            <a:endParaRPr lang="en-GB" dirty="0"/>
          </a:p>
        </p:txBody>
      </p:sp>
      <p:sp>
        <p:nvSpPr>
          <p:cNvPr id="6" name="Rectangle 5"/>
          <p:cNvSpPr/>
          <p:nvPr/>
        </p:nvSpPr>
        <p:spPr>
          <a:xfrm>
            <a:off x="2927648" y="1266860"/>
            <a:ext cx="115212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t>Transmitter</a:t>
            </a:r>
            <a:endParaRPr lang="en-GB" sz="1200" dirty="0"/>
          </a:p>
        </p:txBody>
      </p:sp>
      <p:sp>
        <p:nvSpPr>
          <p:cNvPr id="7" name="Rectangle 6"/>
          <p:cNvSpPr/>
          <p:nvPr/>
        </p:nvSpPr>
        <p:spPr>
          <a:xfrm>
            <a:off x="4511824" y="1266860"/>
            <a:ext cx="115212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t>Channel</a:t>
            </a:r>
            <a:br>
              <a:rPr lang="en-GB" sz="1200" dirty="0" smtClean="0"/>
            </a:br>
            <a:r>
              <a:rPr lang="en-GB" sz="1200" dirty="0" smtClean="0"/>
              <a:t>(cable/fibre)</a:t>
            </a:r>
            <a:endParaRPr lang="en-GB" sz="1200" dirty="0"/>
          </a:p>
        </p:txBody>
      </p:sp>
      <p:sp>
        <p:nvSpPr>
          <p:cNvPr id="8" name="Rectangle 7"/>
          <p:cNvSpPr/>
          <p:nvPr/>
        </p:nvSpPr>
        <p:spPr>
          <a:xfrm>
            <a:off x="6096000" y="1266860"/>
            <a:ext cx="115212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t>Equalizer</a:t>
            </a:r>
            <a:endParaRPr lang="en-GB" sz="1200" dirty="0"/>
          </a:p>
        </p:txBody>
      </p:sp>
      <p:sp>
        <p:nvSpPr>
          <p:cNvPr id="9" name="Rectangle 8"/>
          <p:cNvSpPr/>
          <p:nvPr/>
        </p:nvSpPr>
        <p:spPr>
          <a:xfrm>
            <a:off x="7680176" y="1266860"/>
            <a:ext cx="115212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t>Threshold</a:t>
            </a:r>
          </a:p>
          <a:p>
            <a:pPr algn="ctr"/>
            <a:r>
              <a:rPr lang="en-GB" sz="1200" dirty="0" smtClean="0"/>
              <a:t>Detector</a:t>
            </a:r>
            <a:endParaRPr lang="en-GB" sz="1200" dirty="0"/>
          </a:p>
        </p:txBody>
      </p:sp>
      <p:sp>
        <p:nvSpPr>
          <p:cNvPr id="10" name="Rectangle 9"/>
          <p:cNvSpPr/>
          <p:nvPr/>
        </p:nvSpPr>
        <p:spPr>
          <a:xfrm>
            <a:off x="9264352" y="1266860"/>
            <a:ext cx="115212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t>Retiming</a:t>
            </a:r>
          </a:p>
          <a:p>
            <a:pPr algn="ctr"/>
            <a:r>
              <a:rPr lang="en-GB" sz="1200" dirty="0" smtClean="0"/>
              <a:t>Circuit</a:t>
            </a:r>
            <a:endParaRPr lang="en-GB" sz="1200" dirty="0"/>
          </a:p>
        </p:txBody>
      </p:sp>
      <p:sp>
        <p:nvSpPr>
          <p:cNvPr id="11" name="Rectangle 10"/>
          <p:cNvSpPr/>
          <p:nvPr/>
        </p:nvSpPr>
        <p:spPr>
          <a:xfrm>
            <a:off x="9264352" y="2482904"/>
            <a:ext cx="115212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t>Clock</a:t>
            </a:r>
          </a:p>
          <a:p>
            <a:pPr algn="ctr"/>
            <a:r>
              <a:rPr lang="en-GB" sz="1200" dirty="0" smtClean="0"/>
              <a:t>Recovery</a:t>
            </a:r>
            <a:endParaRPr lang="en-GB" sz="1200" dirty="0"/>
          </a:p>
        </p:txBody>
      </p:sp>
      <p:cxnSp>
        <p:nvCxnSpPr>
          <p:cNvPr id="12" name="Straight Arrow Connector 11"/>
          <p:cNvCxnSpPr/>
          <p:nvPr/>
        </p:nvCxnSpPr>
        <p:spPr>
          <a:xfrm>
            <a:off x="4079776" y="1624195"/>
            <a:ext cx="432048" cy="5411"/>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663952" y="1626736"/>
            <a:ext cx="432048" cy="329"/>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248128" y="1626736"/>
            <a:ext cx="432048" cy="32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832304" y="1626736"/>
            <a:ext cx="432048" cy="329"/>
          </a:xfrm>
          <a:prstGeom prst="straightConnector1">
            <a:avLst/>
          </a:prstGeom>
          <a:ln w="19050">
            <a:solidFill>
              <a:srgbClr val="FF6699"/>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0416480" y="1626736"/>
            <a:ext cx="432048" cy="329"/>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7" name="Elbow Connector 16"/>
          <p:cNvCxnSpPr>
            <a:endCxn id="11" idx="1"/>
          </p:cNvCxnSpPr>
          <p:nvPr/>
        </p:nvCxnSpPr>
        <p:spPr>
          <a:xfrm rot="16200000" flipH="1">
            <a:off x="8546966" y="2125557"/>
            <a:ext cx="1218749" cy="216024"/>
          </a:xfrm>
          <a:prstGeom prst="bentConnector2">
            <a:avLst/>
          </a:prstGeom>
          <a:ln w="19050">
            <a:solidFill>
              <a:srgbClr val="FF6699"/>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1" idx="0"/>
          </p:cNvCxnSpPr>
          <p:nvPr/>
        </p:nvCxnSpPr>
        <p:spPr>
          <a:xfrm flipV="1">
            <a:off x="9840416" y="1986940"/>
            <a:ext cx="0" cy="495964"/>
          </a:xfrm>
          <a:prstGeom prst="straightConnector1">
            <a:avLst/>
          </a:prstGeom>
          <a:ln w="1905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461973" y="2066145"/>
            <a:ext cx="585417" cy="253916"/>
          </a:xfrm>
          <a:prstGeom prst="rect">
            <a:avLst/>
          </a:prstGeom>
          <a:noFill/>
        </p:spPr>
        <p:txBody>
          <a:bodyPr wrap="none" rtlCol="0">
            <a:spAutoFit/>
          </a:bodyPr>
          <a:lstStyle/>
          <a:p>
            <a:r>
              <a:rPr lang="en-GB" sz="1050" dirty="0" smtClean="0">
                <a:solidFill>
                  <a:srgbClr val="00B050"/>
                </a:solidFill>
              </a:rPr>
              <a:t>V(data)</a:t>
            </a:r>
            <a:endParaRPr lang="en-GB" sz="1050" dirty="0">
              <a:solidFill>
                <a:srgbClr val="00B050"/>
              </a:solidFill>
            </a:endParaRPr>
          </a:p>
        </p:txBody>
      </p:sp>
      <p:cxnSp>
        <p:nvCxnSpPr>
          <p:cNvPr id="20" name="Straight Arrow Connector 19"/>
          <p:cNvCxnSpPr>
            <a:stCxn id="19" idx="3"/>
          </p:cNvCxnSpPr>
          <p:nvPr/>
        </p:nvCxnSpPr>
        <p:spPr>
          <a:xfrm flipV="1">
            <a:off x="4047390" y="1698908"/>
            <a:ext cx="229595" cy="494195"/>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933340" y="2080837"/>
            <a:ext cx="772969" cy="253916"/>
          </a:xfrm>
          <a:prstGeom prst="rect">
            <a:avLst/>
          </a:prstGeom>
          <a:noFill/>
        </p:spPr>
        <p:txBody>
          <a:bodyPr wrap="none" rtlCol="0">
            <a:spAutoFit/>
          </a:bodyPr>
          <a:lstStyle/>
          <a:p>
            <a:r>
              <a:rPr lang="en-GB" sz="1050" dirty="0" smtClean="0">
                <a:solidFill>
                  <a:srgbClr val="0070C0"/>
                </a:solidFill>
              </a:rPr>
              <a:t>V(channel)</a:t>
            </a:r>
            <a:endParaRPr lang="en-GB" sz="1050" dirty="0">
              <a:solidFill>
                <a:srgbClr val="0070C0"/>
              </a:solidFill>
            </a:endParaRPr>
          </a:p>
        </p:txBody>
      </p:sp>
      <p:cxnSp>
        <p:nvCxnSpPr>
          <p:cNvPr id="22" name="Straight Arrow Connector 21"/>
          <p:cNvCxnSpPr>
            <a:stCxn id="21" idx="3"/>
          </p:cNvCxnSpPr>
          <p:nvPr/>
        </p:nvCxnSpPr>
        <p:spPr>
          <a:xfrm flipV="1">
            <a:off x="5706309" y="1813474"/>
            <a:ext cx="206464" cy="394321"/>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531067" y="2067756"/>
            <a:ext cx="841897" cy="253916"/>
          </a:xfrm>
          <a:prstGeom prst="rect">
            <a:avLst/>
          </a:prstGeom>
          <a:noFill/>
        </p:spPr>
        <p:txBody>
          <a:bodyPr wrap="none" rtlCol="0">
            <a:spAutoFit/>
          </a:bodyPr>
          <a:lstStyle/>
          <a:p>
            <a:r>
              <a:rPr lang="en-GB" sz="1050" dirty="0" smtClean="0">
                <a:solidFill>
                  <a:srgbClr val="FF0000"/>
                </a:solidFill>
              </a:rPr>
              <a:t>V(equalizer)</a:t>
            </a:r>
            <a:endParaRPr lang="en-GB" sz="1050" dirty="0">
              <a:solidFill>
                <a:srgbClr val="FF0000"/>
              </a:solidFill>
            </a:endParaRPr>
          </a:p>
        </p:txBody>
      </p:sp>
      <p:cxnSp>
        <p:nvCxnSpPr>
          <p:cNvPr id="24" name="Straight Arrow Connector 23"/>
          <p:cNvCxnSpPr>
            <a:stCxn id="23" idx="3"/>
          </p:cNvCxnSpPr>
          <p:nvPr/>
        </p:nvCxnSpPr>
        <p:spPr>
          <a:xfrm flipV="1">
            <a:off x="7372964" y="1684905"/>
            <a:ext cx="77786" cy="50980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817761" y="2193103"/>
            <a:ext cx="811441" cy="253916"/>
          </a:xfrm>
          <a:prstGeom prst="rect">
            <a:avLst/>
          </a:prstGeom>
          <a:noFill/>
        </p:spPr>
        <p:txBody>
          <a:bodyPr wrap="none" rtlCol="0">
            <a:spAutoFit/>
          </a:bodyPr>
          <a:lstStyle/>
          <a:p>
            <a:r>
              <a:rPr lang="en-GB" sz="1050" dirty="0" smtClean="0">
                <a:solidFill>
                  <a:srgbClr val="FF6699"/>
                </a:solidFill>
              </a:rPr>
              <a:t>V(detector)</a:t>
            </a:r>
            <a:endParaRPr lang="en-GB" sz="1050" dirty="0">
              <a:solidFill>
                <a:srgbClr val="FF6699"/>
              </a:solidFill>
            </a:endParaRPr>
          </a:p>
        </p:txBody>
      </p:sp>
      <p:cxnSp>
        <p:nvCxnSpPr>
          <p:cNvPr id="26" name="Straight Arrow Connector 25"/>
          <p:cNvCxnSpPr>
            <a:stCxn id="25" idx="3"/>
          </p:cNvCxnSpPr>
          <p:nvPr/>
        </p:nvCxnSpPr>
        <p:spPr>
          <a:xfrm flipV="1">
            <a:off x="8629202" y="2039302"/>
            <a:ext cx="362392" cy="280759"/>
          </a:xfrm>
          <a:prstGeom prst="straightConnector1">
            <a:avLst/>
          </a:prstGeom>
          <a:ln>
            <a:solidFill>
              <a:srgbClr val="FF6699"/>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0245868" y="2165791"/>
            <a:ext cx="723275" cy="253916"/>
          </a:xfrm>
          <a:prstGeom prst="rect">
            <a:avLst/>
          </a:prstGeom>
          <a:noFill/>
        </p:spPr>
        <p:txBody>
          <a:bodyPr wrap="none" rtlCol="0">
            <a:spAutoFit/>
          </a:bodyPr>
          <a:lstStyle/>
          <a:p>
            <a:r>
              <a:rPr lang="en-GB" sz="1050" dirty="0" smtClean="0">
                <a:solidFill>
                  <a:schemeClr val="accent4">
                    <a:lumMod val="75000"/>
                  </a:schemeClr>
                </a:solidFill>
              </a:rPr>
              <a:t>V(rxclock)</a:t>
            </a:r>
            <a:endParaRPr lang="en-GB" sz="1050" dirty="0">
              <a:solidFill>
                <a:schemeClr val="accent4">
                  <a:lumMod val="75000"/>
                </a:schemeClr>
              </a:solidFill>
            </a:endParaRPr>
          </a:p>
        </p:txBody>
      </p:sp>
      <p:cxnSp>
        <p:nvCxnSpPr>
          <p:cNvPr id="28" name="Straight Arrow Connector 27"/>
          <p:cNvCxnSpPr/>
          <p:nvPr/>
        </p:nvCxnSpPr>
        <p:spPr>
          <a:xfrm flipH="1" flipV="1">
            <a:off x="9912424" y="2234922"/>
            <a:ext cx="360040" cy="57827"/>
          </a:xfrm>
          <a:prstGeom prst="straightConnector1">
            <a:avLst/>
          </a:prstGeom>
          <a:ln>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1046929" y="1981006"/>
            <a:ext cx="776175" cy="253916"/>
          </a:xfrm>
          <a:prstGeom prst="rect">
            <a:avLst/>
          </a:prstGeom>
          <a:noFill/>
        </p:spPr>
        <p:txBody>
          <a:bodyPr wrap="none" rtlCol="0">
            <a:spAutoFit/>
          </a:bodyPr>
          <a:lstStyle/>
          <a:p>
            <a:r>
              <a:rPr lang="en-GB" sz="1050" dirty="0" smtClean="0">
                <a:solidFill>
                  <a:srgbClr val="00B050"/>
                </a:solidFill>
              </a:rPr>
              <a:t>V(retimed)</a:t>
            </a:r>
            <a:endParaRPr lang="en-GB" sz="1050" dirty="0">
              <a:solidFill>
                <a:srgbClr val="00B050"/>
              </a:solidFill>
            </a:endParaRPr>
          </a:p>
        </p:txBody>
      </p:sp>
      <p:cxnSp>
        <p:nvCxnSpPr>
          <p:cNvPr id="30" name="Straight Arrow Connector 29"/>
          <p:cNvCxnSpPr>
            <a:stCxn id="29" idx="1"/>
          </p:cNvCxnSpPr>
          <p:nvPr/>
        </p:nvCxnSpPr>
        <p:spPr>
          <a:xfrm flipH="1" flipV="1">
            <a:off x="10575914" y="1624194"/>
            <a:ext cx="471015" cy="483770"/>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rotWithShape="1">
          <a:blip r:embed="rId3"/>
          <a:srcRect l="1985" r="736" b="1493"/>
          <a:stretch/>
        </p:blipFill>
        <p:spPr>
          <a:xfrm>
            <a:off x="1454715" y="2482904"/>
            <a:ext cx="6858116" cy="3736971"/>
          </a:xfrm>
          <a:prstGeom prst="rect">
            <a:avLst/>
          </a:prstGeom>
        </p:spPr>
      </p:pic>
    </p:spTree>
    <p:extLst>
      <p:ext uri="{BB962C8B-B14F-4D97-AF65-F5344CB8AC3E}">
        <p14:creationId xmlns:p14="http://schemas.microsoft.com/office/powerpoint/2010/main" val="60158954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Equalizer in the LpGBT</a:t>
            </a:r>
            <a:endParaRPr lang="en-GB" dirty="0"/>
          </a:p>
        </p:txBody>
      </p:sp>
      <p:sp>
        <p:nvSpPr>
          <p:cNvPr id="4" name="Date Placeholder 3"/>
          <p:cNvSpPr>
            <a:spLocks noGrp="1"/>
          </p:cNvSpPr>
          <p:nvPr>
            <p:ph type="dt" sz="half" idx="10"/>
          </p:nvPr>
        </p:nvSpPr>
        <p:spPr/>
        <p:txBody>
          <a:bodyPr/>
          <a:lstStyle/>
          <a:p>
            <a:r>
              <a:rPr lang="en-GB" smtClean="0"/>
              <a:t>Ecole de Microélectronique IN2P3</a:t>
            </a:r>
            <a:endParaRPr lang="en-GB" dirty="0"/>
          </a:p>
        </p:txBody>
      </p:sp>
      <p:sp>
        <p:nvSpPr>
          <p:cNvPr id="5" name="Footer Placeholder 4"/>
          <p:cNvSpPr>
            <a:spLocks noGrp="1"/>
          </p:cNvSpPr>
          <p:nvPr>
            <p:ph type="ftr" sz="quarter" idx="11"/>
          </p:nvPr>
        </p:nvSpPr>
        <p:spPr/>
        <p:txBody>
          <a:bodyPr/>
          <a:lstStyle/>
          <a:p>
            <a:r>
              <a:rPr lang="en-GB"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100</a:t>
            </a:fld>
            <a:endParaRPr lang="en-GB" dirty="0"/>
          </a:p>
        </p:txBody>
      </p:sp>
      <p:pic>
        <p:nvPicPr>
          <p:cNvPr id="7" name="Picture 6"/>
          <p:cNvPicPr>
            <a:picLocks noChangeAspect="1"/>
          </p:cNvPicPr>
          <p:nvPr/>
        </p:nvPicPr>
        <p:blipFill>
          <a:blip r:embed="rId3"/>
          <a:stretch>
            <a:fillRect/>
          </a:stretch>
        </p:blipFill>
        <p:spPr>
          <a:xfrm>
            <a:off x="1590675" y="1678087"/>
            <a:ext cx="9010650" cy="1666875"/>
          </a:xfrm>
          <a:prstGeom prst="rect">
            <a:avLst/>
          </a:prstGeom>
        </p:spPr>
      </p:pic>
      <p:cxnSp>
        <p:nvCxnSpPr>
          <p:cNvPr id="9" name="Straight Arrow Connector 8"/>
          <p:cNvCxnSpPr>
            <a:stCxn id="10" idx="0"/>
          </p:cNvCxnSpPr>
          <p:nvPr/>
        </p:nvCxnSpPr>
        <p:spPr>
          <a:xfrm flipV="1">
            <a:off x="2208123" y="3248881"/>
            <a:ext cx="152940" cy="556531"/>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70989" y="3805412"/>
            <a:ext cx="2474267" cy="738664"/>
          </a:xfrm>
          <a:prstGeom prst="rect">
            <a:avLst/>
          </a:prstGeom>
          <a:noFill/>
        </p:spPr>
        <p:txBody>
          <a:bodyPr wrap="none" rtlCol="0">
            <a:spAutoFit/>
          </a:bodyPr>
          <a:lstStyle/>
          <a:p>
            <a:r>
              <a:rPr lang="en-GB" sz="1400" dirty="0" smtClean="0">
                <a:solidFill>
                  <a:schemeClr val="accent5">
                    <a:lumMod val="50000"/>
                  </a:schemeClr>
                </a:solidFill>
              </a:rPr>
              <a:t>Passive attenuator: allows</a:t>
            </a:r>
            <a:br>
              <a:rPr lang="en-GB" sz="1400" dirty="0" smtClean="0">
                <a:solidFill>
                  <a:schemeClr val="accent5">
                    <a:lumMod val="50000"/>
                  </a:schemeClr>
                </a:solidFill>
              </a:rPr>
            </a:br>
            <a:r>
              <a:rPr lang="en-GB" sz="1400" dirty="0" smtClean="0">
                <a:solidFill>
                  <a:schemeClr val="accent5">
                    <a:lumMod val="50000"/>
                  </a:schemeClr>
                </a:solidFill>
              </a:rPr>
              <a:t>to handle signals as high as 1 V</a:t>
            </a:r>
          </a:p>
          <a:p>
            <a:r>
              <a:rPr lang="en-GB" sz="1400" dirty="0" smtClean="0">
                <a:solidFill>
                  <a:schemeClr val="accent5">
                    <a:lumMod val="50000"/>
                  </a:schemeClr>
                </a:solidFill>
              </a:rPr>
              <a:t>Attenuation: 0, -3.5 and -9.5 dB</a:t>
            </a:r>
          </a:p>
        </p:txBody>
      </p:sp>
      <p:cxnSp>
        <p:nvCxnSpPr>
          <p:cNvPr id="11" name="Straight Arrow Connector 10"/>
          <p:cNvCxnSpPr>
            <a:stCxn id="13" idx="0"/>
          </p:cNvCxnSpPr>
          <p:nvPr/>
        </p:nvCxnSpPr>
        <p:spPr>
          <a:xfrm flipH="1" flipV="1">
            <a:off x="9506391" y="3248881"/>
            <a:ext cx="117564" cy="1223697"/>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845344" y="4472578"/>
            <a:ext cx="1557221" cy="523220"/>
          </a:xfrm>
          <a:prstGeom prst="rect">
            <a:avLst/>
          </a:prstGeom>
          <a:noFill/>
        </p:spPr>
        <p:txBody>
          <a:bodyPr wrap="none" rtlCol="0">
            <a:spAutoFit/>
          </a:bodyPr>
          <a:lstStyle/>
          <a:p>
            <a:r>
              <a:rPr lang="en-GB" sz="1400" dirty="0" smtClean="0">
                <a:solidFill>
                  <a:schemeClr val="accent5">
                    <a:lumMod val="50000"/>
                  </a:schemeClr>
                </a:solidFill>
              </a:rPr>
              <a:t>Restores the signal</a:t>
            </a:r>
          </a:p>
          <a:p>
            <a:r>
              <a:rPr lang="en-GB" sz="1400" dirty="0" smtClean="0">
                <a:solidFill>
                  <a:schemeClr val="accent5">
                    <a:lumMod val="50000"/>
                  </a:schemeClr>
                </a:solidFill>
              </a:rPr>
              <a:t>to CML levels</a:t>
            </a:r>
          </a:p>
        </p:txBody>
      </p:sp>
      <p:sp>
        <p:nvSpPr>
          <p:cNvPr id="16" name="TextBox 15"/>
          <p:cNvSpPr txBox="1"/>
          <p:nvPr/>
        </p:nvSpPr>
        <p:spPr>
          <a:xfrm>
            <a:off x="5401645" y="4854881"/>
            <a:ext cx="2226122" cy="738664"/>
          </a:xfrm>
          <a:prstGeom prst="rect">
            <a:avLst/>
          </a:prstGeom>
          <a:noFill/>
        </p:spPr>
        <p:txBody>
          <a:bodyPr wrap="none" rtlCol="0">
            <a:spAutoFit/>
          </a:bodyPr>
          <a:lstStyle/>
          <a:p>
            <a:r>
              <a:rPr lang="en-GB" sz="1400" dirty="0" smtClean="0">
                <a:solidFill>
                  <a:schemeClr val="accent5">
                    <a:lumMod val="50000"/>
                  </a:schemeClr>
                </a:solidFill>
              </a:rPr>
              <a:t>Four equalizing stages allow</a:t>
            </a:r>
          </a:p>
          <a:p>
            <a:r>
              <a:rPr lang="en-GB" sz="1400" dirty="0" smtClean="0">
                <a:solidFill>
                  <a:schemeClr val="accent5">
                    <a:lumMod val="50000"/>
                  </a:schemeClr>
                </a:solidFill>
              </a:rPr>
              <a:t>to flexibly control the shape</a:t>
            </a:r>
            <a:r>
              <a:rPr lang="en-GB" sz="1400" dirty="0">
                <a:solidFill>
                  <a:schemeClr val="accent5">
                    <a:lumMod val="50000"/>
                  </a:schemeClr>
                </a:solidFill>
              </a:rPr>
              <a:t/>
            </a:r>
            <a:br>
              <a:rPr lang="en-GB" sz="1400" dirty="0">
                <a:solidFill>
                  <a:schemeClr val="accent5">
                    <a:lumMod val="50000"/>
                  </a:schemeClr>
                </a:solidFill>
              </a:rPr>
            </a:br>
            <a:r>
              <a:rPr lang="en-GB" sz="1400" dirty="0" smtClean="0">
                <a:solidFill>
                  <a:schemeClr val="accent5">
                    <a:lumMod val="50000"/>
                  </a:schemeClr>
                </a:solidFill>
              </a:rPr>
              <a:t>of the transfer function.</a:t>
            </a:r>
          </a:p>
        </p:txBody>
      </p:sp>
      <p:cxnSp>
        <p:nvCxnSpPr>
          <p:cNvPr id="20" name="Straight Arrow Connector 19"/>
          <p:cNvCxnSpPr>
            <a:stCxn id="16" idx="0"/>
          </p:cNvCxnSpPr>
          <p:nvPr/>
        </p:nvCxnSpPr>
        <p:spPr>
          <a:xfrm flipH="1" flipV="1">
            <a:off x="4001786" y="3250145"/>
            <a:ext cx="2512920" cy="1604736"/>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6" idx="0"/>
          </p:cNvCxnSpPr>
          <p:nvPr/>
        </p:nvCxnSpPr>
        <p:spPr>
          <a:xfrm flipH="1" flipV="1">
            <a:off x="5322535" y="3250145"/>
            <a:ext cx="1192171" cy="1604736"/>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6" idx="0"/>
          </p:cNvCxnSpPr>
          <p:nvPr/>
        </p:nvCxnSpPr>
        <p:spPr>
          <a:xfrm flipV="1">
            <a:off x="6514706" y="3250145"/>
            <a:ext cx="312148" cy="1604736"/>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6" idx="0"/>
          </p:cNvCxnSpPr>
          <p:nvPr/>
        </p:nvCxnSpPr>
        <p:spPr>
          <a:xfrm flipV="1">
            <a:off x="6514706" y="3250145"/>
            <a:ext cx="1774108" cy="1604736"/>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107273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Equalizer Stage – RC Degenerated </a:t>
            </a:r>
            <a:r>
              <a:rPr lang="en-GB" dirty="0"/>
              <a:t>D</a:t>
            </a:r>
            <a:r>
              <a:rPr lang="en-GB" dirty="0" smtClean="0"/>
              <a:t>ifferential Pair</a:t>
            </a:r>
            <a:endParaRPr lang="en-GB" dirty="0"/>
          </a:p>
        </p:txBody>
      </p:sp>
      <p:sp>
        <p:nvSpPr>
          <p:cNvPr id="3" name="Date Placeholder 2"/>
          <p:cNvSpPr>
            <a:spLocks noGrp="1"/>
          </p:cNvSpPr>
          <p:nvPr>
            <p:ph type="dt" sz="half" idx="10"/>
          </p:nvPr>
        </p:nvSpPr>
        <p:spPr/>
        <p:txBody>
          <a:bodyPr/>
          <a:lstStyle/>
          <a:p>
            <a:r>
              <a:rPr lang="en-GB" smtClean="0"/>
              <a:t>Ecole de Microélectronique IN2P3</a:t>
            </a:r>
            <a:endParaRPr lang="en-GB" dirty="0"/>
          </a:p>
        </p:txBody>
      </p:sp>
      <p:sp>
        <p:nvSpPr>
          <p:cNvPr id="4" name="Footer Placeholder 3"/>
          <p:cNvSpPr>
            <a:spLocks noGrp="1"/>
          </p:cNvSpPr>
          <p:nvPr>
            <p:ph type="ftr" sz="quarter" idx="11"/>
          </p:nvPr>
        </p:nvSpPr>
        <p:spPr/>
        <p:txBody>
          <a:bodyPr/>
          <a:lstStyle/>
          <a:p>
            <a:r>
              <a:rPr lang="en-GB" smtClean="0"/>
              <a:t>Paulo.Moreira@cern.ch</a:t>
            </a:r>
            <a:endParaRPr lang="en-GB" dirty="0"/>
          </a:p>
        </p:txBody>
      </p:sp>
      <p:sp>
        <p:nvSpPr>
          <p:cNvPr id="5" name="Slide Number Placeholder 4"/>
          <p:cNvSpPr>
            <a:spLocks noGrp="1"/>
          </p:cNvSpPr>
          <p:nvPr>
            <p:ph type="sldNum" sz="quarter" idx="12"/>
          </p:nvPr>
        </p:nvSpPr>
        <p:spPr/>
        <p:txBody>
          <a:bodyPr/>
          <a:lstStyle/>
          <a:p>
            <a:fld id="{9E4E57FD-46AB-4497-A1ED-13B00B4C8F0D}" type="slidenum">
              <a:rPr lang="en-GB" smtClean="0"/>
              <a:pPr/>
              <a:t>101</a:t>
            </a:fld>
            <a:endParaRPr lang="en-GB" dirty="0"/>
          </a:p>
        </p:txBody>
      </p:sp>
      <p:grpSp>
        <p:nvGrpSpPr>
          <p:cNvPr id="136" name="Group 135"/>
          <p:cNvGrpSpPr/>
          <p:nvPr/>
        </p:nvGrpSpPr>
        <p:grpSpPr>
          <a:xfrm>
            <a:off x="693365" y="1527328"/>
            <a:ext cx="2376959" cy="4339432"/>
            <a:chOff x="1094379" y="1464932"/>
            <a:chExt cx="2376959" cy="4339432"/>
          </a:xfrm>
        </p:grpSpPr>
        <p:cxnSp>
          <p:nvCxnSpPr>
            <p:cNvPr id="128" name="Straight Connector 127"/>
            <p:cNvCxnSpPr/>
            <p:nvPr/>
          </p:nvCxnSpPr>
          <p:spPr>
            <a:xfrm>
              <a:off x="1266061" y="5096324"/>
              <a:ext cx="101275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1991947" y="3922360"/>
              <a:ext cx="573741" cy="278955"/>
            </a:xfrm>
            <a:prstGeom prst="rect">
              <a:avLst/>
            </a:prstGeom>
            <a:solidFill>
              <a:schemeClr val="accent1">
                <a:lumMod val="20000"/>
                <a:lumOff val="80000"/>
              </a:schemeClr>
            </a:solidFill>
            <a:ln>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a:off x="1991948" y="4511424"/>
              <a:ext cx="573741" cy="371801"/>
            </a:xfrm>
            <a:prstGeom prst="rect">
              <a:avLst/>
            </a:prstGeom>
            <a:solidFill>
              <a:schemeClr val="accent1">
                <a:lumMod val="20000"/>
                <a:lumOff val="80000"/>
              </a:schemeClr>
            </a:solidFill>
            <a:ln>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Connector 42"/>
            <p:cNvCxnSpPr/>
            <p:nvPr/>
          </p:nvCxnSpPr>
          <p:spPr>
            <a:xfrm>
              <a:off x="1864597" y="4699536"/>
              <a:ext cx="811391" cy="0"/>
            </a:xfrm>
            <a:prstGeom prst="line">
              <a:avLst/>
            </a:prstGeom>
            <a:ln w="19050">
              <a:headEnd type="oval"/>
              <a:tailEnd type="oval"/>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2246787" y="4557655"/>
              <a:ext cx="50800" cy="283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p:cNvCxnSpPr/>
            <p:nvPr/>
          </p:nvCxnSpPr>
          <p:spPr>
            <a:xfrm flipH="1" flipV="1">
              <a:off x="1715986" y="3447507"/>
              <a:ext cx="152400" cy="0"/>
            </a:xfrm>
            <a:prstGeom prst="line">
              <a:avLst/>
            </a:prstGeom>
            <a:ln w="1905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725644" y="3148776"/>
              <a:ext cx="1524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308306" y="3306214"/>
              <a:ext cx="36555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678788" y="3141861"/>
              <a:ext cx="0" cy="3048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715986" y="3142707"/>
              <a:ext cx="0" cy="3048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1864597" y="1464932"/>
              <a:ext cx="0" cy="1683847"/>
            </a:xfrm>
            <a:prstGeom prst="line">
              <a:avLst/>
            </a:prstGeom>
            <a:ln w="19050">
              <a:headEnd type="none"/>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77" idx="3"/>
            </p:cNvCxnSpPr>
            <p:nvPr/>
          </p:nvCxnSpPr>
          <p:spPr>
            <a:xfrm flipV="1">
              <a:off x="1864597" y="3447510"/>
              <a:ext cx="3789" cy="2226109"/>
            </a:xfrm>
            <a:prstGeom prst="line">
              <a:avLst/>
            </a:prstGeom>
            <a:ln w="19050">
              <a:headEnd type="none"/>
              <a:tailEnd type="non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flipV="1">
              <a:off x="1788396" y="183260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7" name="Straight Connector 26"/>
            <p:cNvCxnSpPr/>
            <p:nvPr/>
          </p:nvCxnSpPr>
          <p:spPr>
            <a:xfrm>
              <a:off x="1864597" y="4063856"/>
              <a:ext cx="811391" cy="0"/>
            </a:xfrm>
            <a:prstGeom prst="line">
              <a:avLst/>
            </a:prstGeom>
            <a:ln w="19050">
              <a:headEnd type="oval"/>
              <a:tailEnd type="ova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692366" y="1863264"/>
              <a:ext cx="356188" cy="307777"/>
            </a:xfrm>
            <a:prstGeom prst="rect">
              <a:avLst/>
            </a:prstGeom>
            <a:noFill/>
          </p:spPr>
          <p:txBody>
            <a:bodyPr wrap="none" rtlCol="0">
              <a:spAutoFit/>
            </a:bodyPr>
            <a:lstStyle/>
            <a:p>
              <a:r>
                <a:rPr lang="en-US" sz="1400" dirty="0" smtClean="0"/>
                <a:t>R</a:t>
              </a:r>
              <a:r>
                <a:rPr lang="en-US" sz="1400" baseline="-25000" dirty="0" smtClean="0"/>
                <a:t>D</a:t>
              </a:r>
              <a:endParaRPr lang="en-GB" sz="1400" baseline="-25000" dirty="0"/>
            </a:p>
          </p:txBody>
        </p:sp>
        <p:sp>
          <p:nvSpPr>
            <p:cNvPr id="39" name="Rectangle 38"/>
            <p:cNvSpPr/>
            <p:nvPr/>
          </p:nvSpPr>
          <p:spPr>
            <a:xfrm rot="5400000" flipV="1">
              <a:off x="2194092" y="387335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2" name="Straight Connector 41"/>
            <p:cNvCxnSpPr>
              <a:stCxn id="91" idx="3"/>
            </p:cNvCxnSpPr>
            <p:nvPr/>
          </p:nvCxnSpPr>
          <p:spPr>
            <a:xfrm flipV="1">
              <a:off x="2673375" y="3447510"/>
              <a:ext cx="2613" cy="2224931"/>
            </a:xfrm>
            <a:prstGeom prst="line">
              <a:avLst/>
            </a:prstGeom>
            <a:ln w="19050">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246787" y="4557656"/>
              <a:ext cx="0" cy="28376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2297587" y="4557655"/>
              <a:ext cx="0" cy="28376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2675988" y="3445815"/>
              <a:ext cx="152400" cy="0"/>
            </a:xfrm>
            <a:prstGeom prst="line">
              <a:avLst/>
            </a:prstGeom>
            <a:ln w="1905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828388" y="3141015"/>
              <a:ext cx="0" cy="3048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2675988" y="3140262"/>
              <a:ext cx="1524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2864849" y="3140262"/>
              <a:ext cx="0" cy="3048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866994" y="3307511"/>
              <a:ext cx="36555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2675988" y="1464932"/>
              <a:ext cx="0" cy="1683847"/>
            </a:xfrm>
            <a:prstGeom prst="line">
              <a:avLst/>
            </a:prstGeom>
            <a:ln w="19050">
              <a:tailEnd type="oval"/>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flipV="1">
              <a:off x="2599788" y="1829898"/>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2" name="Straight Connector 61"/>
            <p:cNvCxnSpPr/>
            <p:nvPr/>
          </p:nvCxnSpPr>
          <p:spPr>
            <a:xfrm>
              <a:off x="1692716" y="1464932"/>
              <a:ext cx="11141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1493748" y="1875458"/>
              <a:ext cx="356188" cy="307777"/>
            </a:xfrm>
            <a:prstGeom prst="rect">
              <a:avLst/>
            </a:prstGeom>
            <a:noFill/>
          </p:spPr>
          <p:txBody>
            <a:bodyPr wrap="none" rtlCol="0">
              <a:spAutoFit/>
            </a:bodyPr>
            <a:lstStyle/>
            <a:p>
              <a:r>
                <a:rPr lang="en-US" sz="1400" dirty="0" smtClean="0"/>
                <a:t>R</a:t>
              </a:r>
              <a:r>
                <a:rPr lang="en-US" sz="1400" baseline="-25000" dirty="0" smtClean="0"/>
                <a:t>D</a:t>
              </a:r>
              <a:endParaRPr lang="en-GB" sz="1400" baseline="-25000" dirty="0"/>
            </a:p>
          </p:txBody>
        </p:sp>
        <p:cxnSp>
          <p:nvCxnSpPr>
            <p:cNvPr id="73" name="Straight Connector 72"/>
            <p:cNvCxnSpPr/>
            <p:nvPr/>
          </p:nvCxnSpPr>
          <p:spPr>
            <a:xfrm flipV="1">
              <a:off x="1491081" y="2422969"/>
              <a:ext cx="0" cy="480753"/>
            </a:xfrm>
            <a:prstGeom prst="line">
              <a:avLst/>
            </a:prstGeom>
            <a:ln w="19050">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491083" y="2423340"/>
              <a:ext cx="373514" cy="0"/>
            </a:xfrm>
            <a:prstGeom prst="line">
              <a:avLst/>
            </a:prstGeom>
            <a:ln w="19050">
              <a:solidFill>
                <a:schemeClr val="bg1">
                  <a:lumMod val="50000"/>
                </a:schemeClr>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rot="16200000">
              <a:off x="1474246" y="2540798"/>
              <a:ext cx="45930" cy="189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1" name="Straight Connector 70"/>
            <p:cNvCxnSpPr/>
            <p:nvPr/>
          </p:nvCxnSpPr>
          <p:spPr>
            <a:xfrm rot="16200000">
              <a:off x="1497211" y="2563763"/>
              <a:ext cx="0" cy="189828"/>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a:off x="1497211" y="2517833"/>
              <a:ext cx="0" cy="189828"/>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7" name="Isosceles Triangle 76"/>
            <p:cNvSpPr/>
            <p:nvPr/>
          </p:nvSpPr>
          <p:spPr>
            <a:xfrm flipV="1">
              <a:off x="1804832" y="5673619"/>
              <a:ext cx="119529" cy="130745"/>
            </a:xfrm>
            <a:prstGeom prst="triangl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1" name="Group 80"/>
            <p:cNvGrpSpPr/>
            <p:nvPr/>
          </p:nvGrpSpPr>
          <p:grpSpPr>
            <a:xfrm>
              <a:off x="1731109" y="5178741"/>
              <a:ext cx="266976" cy="266976"/>
              <a:chOff x="5470392" y="4702684"/>
              <a:chExt cx="266976" cy="266976"/>
            </a:xfrm>
            <a:solidFill>
              <a:schemeClr val="bg1"/>
            </a:solidFill>
          </p:grpSpPr>
          <p:sp>
            <p:nvSpPr>
              <p:cNvPr id="78" name="Oval 77"/>
              <p:cNvSpPr/>
              <p:nvPr/>
            </p:nvSpPr>
            <p:spPr>
              <a:xfrm>
                <a:off x="5470392" y="4702684"/>
                <a:ext cx="266976" cy="266976"/>
              </a:xfrm>
              <a:prstGeom prst="ellipse">
                <a:avLst/>
              </a:prstGeom>
              <a:grp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0" name="Straight Arrow Connector 79"/>
              <p:cNvCxnSpPr/>
              <p:nvPr/>
            </p:nvCxnSpPr>
            <p:spPr>
              <a:xfrm>
                <a:off x="5603880" y="4741152"/>
                <a:ext cx="0" cy="190040"/>
              </a:xfrm>
              <a:prstGeom prst="straightConnector1">
                <a:avLst/>
              </a:prstGeom>
              <a:grpFill/>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p:nvGrpSpPr>
          <p:grpSpPr>
            <a:xfrm>
              <a:off x="2539887" y="5175280"/>
              <a:ext cx="266976" cy="266976"/>
              <a:chOff x="5470392" y="4702684"/>
              <a:chExt cx="266976" cy="266976"/>
            </a:xfrm>
            <a:solidFill>
              <a:schemeClr val="bg1"/>
            </a:solidFill>
          </p:grpSpPr>
          <p:sp>
            <p:nvSpPr>
              <p:cNvPr id="88" name="Oval 87"/>
              <p:cNvSpPr/>
              <p:nvPr/>
            </p:nvSpPr>
            <p:spPr>
              <a:xfrm>
                <a:off x="5470392" y="4702684"/>
                <a:ext cx="266976" cy="266976"/>
              </a:xfrm>
              <a:prstGeom prst="ellipse">
                <a:avLst/>
              </a:prstGeom>
              <a:grp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9" name="Straight Arrow Connector 88"/>
              <p:cNvCxnSpPr/>
              <p:nvPr/>
            </p:nvCxnSpPr>
            <p:spPr>
              <a:xfrm>
                <a:off x="5603880" y="4741152"/>
                <a:ext cx="0" cy="190040"/>
              </a:xfrm>
              <a:prstGeom prst="straightConnector1">
                <a:avLst/>
              </a:prstGeom>
              <a:grpFill/>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91" name="Isosceles Triangle 90"/>
            <p:cNvSpPr/>
            <p:nvPr/>
          </p:nvSpPr>
          <p:spPr>
            <a:xfrm flipV="1">
              <a:off x="2613610" y="5672441"/>
              <a:ext cx="119529" cy="130745"/>
            </a:xfrm>
            <a:prstGeom prst="triangl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Isosceles Triangle 91"/>
            <p:cNvSpPr/>
            <p:nvPr/>
          </p:nvSpPr>
          <p:spPr>
            <a:xfrm flipV="1">
              <a:off x="1431316" y="2902323"/>
              <a:ext cx="119529" cy="130745"/>
            </a:xfrm>
            <a:prstGeom prst="triangle">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9" name="Straight Connector 98"/>
            <p:cNvCxnSpPr/>
            <p:nvPr/>
          </p:nvCxnSpPr>
          <p:spPr>
            <a:xfrm flipH="1">
              <a:off x="1864596" y="2779133"/>
              <a:ext cx="215196" cy="0"/>
            </a:xfrm>
            <a:prstGeom prst="line">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2460792" y="2779133"/>
              <a:ext cx="215196" cy="0"/>
            </a:xfrm>
            <a:prstGeom prst="line">
              <a:avLst/>
            </a:prstGeom>
            <a:ln w="19050">
              <a:tailEnd type="oval"/>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2043823" y="2625244"/>
              <a:ext cx="444802" cy="307777"/>
            </a:xfrm>
            <a:prstGeom prst="rect">
              <a:avLst/>
            </a:prstGeom>
            <a:noFill/>
          </p:spPr>
          <p:txBody>
            <a:bodyPr wrap="none" rtlCol="0">
              <a:spAutoFit/>
            </a:bodyPr>
            <a:lstStyle/>
            <a:p>
              <a:r>
                <a:rPr lang="en-GB" sz="1400" dirty="0" err="1" smtClean="0"/>
                <a:t>V</a:t>
              </a:r>
              <a:r>
                <a:rPr lang="en-GB" sz="1400" baseline="-25000" dirty="0" err="1" smtClean="0"/>
                <a:t>out</a:t>
              </a:r>
              <a:endParaRPr lang="en-GB" sz="1400" baseline="-25000" dirty="0"/>
            </a:p>
          </p:txBody>
        </p:sp>
        <p:cxnSp>
          <p:nvCxnSpPr>
            <p:cNvPr id="105" name="Straight Connector 104"/>
            <p:cNvCxnSpPr/>
            <p:nvPr/>
          </p:nvCxnSpPr>
          <p:spPr>
            <a:xfrm rot="16200000">
              <a:off x="3049769" y="3488989"/>
              <a:ext cx="36555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2733139" y="3671765"/>
              <a:ext cx="49940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1924361" y="3671765"/>
              <a:ext cx="68924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1302698" y="3671765"/>
              <a:ext cx="53601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1" name="TextBox 110"/>
            <p:cNvSpPr txBox="1"/>
            <p:nvPr/>
          </p:nvSpPr>
          <p:spPr>
            <a:xfrm>
              <a:off x="1136882" y="3328383"/>
              <a:ext cx="377026" cy="307777"/>
            </a:xfrm>
            <a:prstGeom prst="rect">
              <a:avLst/>
            </a:prstGeom>
            <a:noFill/>
          </p:spPr>
          <p:txBody>
            <a:bodyPr wrap="none" rtlCol="0">
              <a:spAutoFit/>
            </a:bodyPr>
            <a:lstStyle/>
            <a:p>
              <a:r>
                <a:rPr lang="en-GB" sz="1400" dirty="0" smtClean="0"/>
                <a:t>V</a:t>
              </a:r>
              <a:r>
                <a:rPr lang="en-GB" sz="1400" baseline="-25000" dirty="0" smtClean="0"/>
                <a:t>in</a:t>
              </a:r>
              <a:endParaRPr lang="en-GB" sz="1400" baseline="-25000" dirty="0"/>
            </a:p>
          </p:txBody>
        </p:sp>
        <p:cxnSp>
          <p:nvCxnSpPr>
            <p:cNvPr id="115" name="Straight Connector 114"/>
            <p:cNvCxnSpPr/>
            <p:nvPr/>
          </p:nvCxnSpPr>
          <p:spPr>
            <a:xfrm flipH="1">
              <a:off x="2673374" y="2426107"/>
              <a:ext cx="373514" cy="0"/>
            </a:xfrm>
            <a:prstGeom prst="line">
              <a:avLst/>
            </a:prstGeom>
            <a:ln w="19050">
              <a:solidFill>
                <a:schemeClr val="bg1">
                  <a:lumMod val="50000"/>
                </a:scheme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3050858" y="2424024"/>
              <a:ext cx="0" cy="480753"/>
            </a:xfrm>
            <a:prstGeom prst="line">
              <a:avLst/>
            </a:prstGeom>
            <a:ln w="19050">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7" name="Rectangle 116"/>
            <p:cNvSpPr/>
            <p:nvPr/>
          </p:nvSpPr>
          <p:spPr>
            <a:xfrm rot="16200000">
              <a:off x="3034023" y="2541853"/>
              <a:ext cx="45930" cy="189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8" name="Straight Connector 117"/>
            <p:cNvCxnSpPr/>
            <p:nvPr/>
          </p:nvCxnSpPr>
          <p:spPr>
            <a:xfrm rot="16200000">
              <a:off x="3056988" y="2564818"/>
              <a:ext cx="0" cy="189828"/>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16200000">
              <a:off x="3056988" y="2518888"/>
              <a:ext cx="0" cy="189828"/>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0" name="Isosceles Triangle 119"/>
            <p:cNvSpPr/>
            <p:nvPr/>
          </p:nvSpPr>
          <p:spPr>
            <a:xfrm flipV="1">
              <a:off x="2991093" y="2903378"/>
              <a:ext cx="119529" cy="130745"/>
            </a:xfrm>
            <a:prstGeom prst="triangle">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TextBox 120"/>
            <p:cNvSpPr txBox="1"/>
            <p:nvPr/>
          </p:nvSpPr>
          <p:spPr>
            <a:xfrm>
              <a:off x="1094379" y="2481822"/>
              <a:ext cx="343364" cy="307777"/>
            </a:xfrm>
            <a:prstGeom prst="rect">
              <a:avLst/>
            </a:prstGeom>
            <a:noFill/>
          </p:spPr>
          <p:txBody>
            <a:bodyPr wrap="none" rtlCol="0">
              <a:spAutoFit/>
            </a:bodyPr>
            <a:lstStyle/>
            <a:p>
              <a:r>
                <a:rPr lang="en-US" sz="1400" dirty="0" smtClean="0"/>
                <a:t>C</a:t>
              </a:r>
              <a:r>
                <a:rPr lang="en-US" sz="1400" baseline="-25000" dirty="0" smtClean="0"/>
                <a:t>P</a:t>
              </a:r>
              <a:endParaRPr lang="en-GB" sz="1400" baseline="-25000" dirty="0"/>
            </a:p>
          </p:txBody>
        </p:sp>
        <p:sp>
          <p:nvSpPr>
            <p:cNvPr id="122" name="TextBox 121"/>
            <p:cNvSpPr txBox="1"/>
            <p:nvPr/>
          </p:nvSpPr>
          <p:spPr>
            <a:xfrm>
              <a:off x="3127974" y="2458857"/>
              <a:ext cx="343364" cy="307777"/>
            </a:xfrm>
            <a:prstGeom prst="rect">
              <a:avLst/>
            </a:prstGeom>
            <a:noFill/>
          </p:spPr>
          <p:txBody>
            <a:bodyPr wrap="none" rtlCol="0">
              <a:spAutoFit/>
            </a:bodyPr>
            <a:lstStyle/>
            <a:p>
              <a:r>
                <a:rPr lang="en-US" sz="1400" dirty="0" smtClean="0"/>
                <a:t>C</a:t>
              </a:r>
              <a:r>
                <a:rPr lang="en-US" sz="1400" baseline="-25000" dirty="0" smtClean="0"/>
                <a:t>P</a:t>
              </a:r>
              <a:endParaRPr lang="en-GB" sz="1400" baseline="-25000" dirty="0"/>
            </a:p>
          </p:txBody>
        </p:sp>
        <p:sp>
          <p:nvSpPr>
            <p:cNvPr id="125" name="TextBox 124"/>
            <p:cNvSpPr txBox="1"/>
            <p:nvPr/>
          </p:nvSpPr>
          <p:spPr>
            <a:xfrm>
              <a:off x="2354670" y="3649793"/>
              <a:ext cx="334579" cy="307777"/>
            </a:xfrm>
            <a:prstGeom prst="rect">
              <a:avLst/>
            </a:prstGeom>
            <a:noFill/>
          </p:spPr>
          <p:txBody>
            <a:bodyPr wrap="none" rtlCol="0">
              <a:spAutoFit/>
            </a:bodyPr>
            <a:lstStyle/>
            <a:p>
              <a:r>
                <a:rPr lang="en-US" sz="1400" dirty="0" smtClean="0"/>
                <a:t>R</a:t>
              </a:r>
              <a:r>
                <a:rPr lang="en-US" sz="1400" baseline="-25000" dirty="0" smtClean="0"/>
                <a:t>S</a:t>
              </a:r>
              <a:endParaRPr lang="en-GB" sz="1400" baseline="-25000" dirty="0"/>
            </a:p>
          </p:txBody>
        </p:sp>
        <p:sp>
          <p:nvSpPr>
            <p:cNvPr id="126" name="TextBox 125"/>
            <p:cNvSpPr txBox="1"/>
            <p:nvPr/>
          </p:nvSpPr>
          <p:spPr>
            <a:xfrm>
              <a:off x="2346028" y="4221973"/>
              <a:ext cx="335348" cy="307777"/>
            </a:xfrm>
            <a:prstGeom prst="rect">
              <a:avLst/>
            </a:prstGeom>
            <a:noFill/>
          </p:spPr>
          <p:txBody>
            <a:bodyPr wrap="none" rtlCol="0">
              <a:spAutoFit/>
            </a:bodyPr>
            <a:lstStyle/>
            <a:p>
              <a:r>
                <a:rPr lang="en-US" sz="1400" dirty="0" smtClean="0"/>
                <a:t>C</a:t>
              </a:r>
              <a:r>
                <a:rPr lang="en-US" sz="1400" baseline="-25000" dirty="0" smtClean="0"/>
                <a:t>S</a:t>
              </a:r>
              <a:endParaRPr lang="en-GB" sz="1400" baseline="-25000" dirty="0"/>
            </a:p>
          </p:txBody>
        </p:sp>
        <p:cxnSp>
          <p:nvCxnSpPr>
            <p:cNvPr id="129" name="Straight Connector 128"/>
            <p:cNvCxnSpPr/>
            <p:nvPr/>
          </p:nvCxnSpPr>
          <p:spPr>
            <a:xfrm flipV="1">
              <a:off x="2270292" y="4883225"/>
              <a:ext cx="0" cy="207713"/>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1273507" y="4414414"/>
              <a:ext cx="101275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2277738" y="4201315"/>
              <a:ext cx="0" cy="207713"/>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p:nvGrpSpPr>
        <p:grpSpPr>
          <a:xfrm>
            <a:off x="3320950" y="1204337"/>
            <a:ext cx="5211962" cy="2175504"/>
            <a:chOff x="4303900" y="1323635"/>
            <a:chExt cx="5211962" cy="2175504"/>
          </a:xfrm>
        </p:grpSpPr>
        <p:cxnSp>
          <p:nvCxnSpPr>
            <p:cNvPr id="138" name="Straight Arrow Connector 137"/>
            <p:cNvCxnSpPr/>
            <p:nvPr/>
          </p:nvCxnSpPr>
          <p:spPr>
            <a:xfrm>
              <a:off x="4473965" y="3092247"/>
              <a:ext cx="5041897" cy="0"/>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flipV="1">
              <a:off x="5115292" y="1323635"/>
              <a:ext cx="0" cy="2035048"/>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2" name="TextBox 141"/>
            <p:cNvSpPr txBox="1"/>
            <p:nvPr/>
          </p:nvSpPr>
          <p:spPr>
            <a:xfrm>
              <a:off x="9097367" y="3129807"/>
              <a:ext cx="255198" cy="369332"/>
            </a:xfrm>
            <a:prstGeom prst="rect">
              <a:avLst/>
            </a:prstGeom>
            <a:noFill/>
          </p:spPr>
          <p:txBody>
            <a:bodyPr wrap="none" rtlCol="0">
              <a:spAutoFit/>
            </a:bodyPr>
            <a:lstStyle/>
            <a:p>
              <a:r>
                <a:rPr lang="en-GB" dirty="0" smtClean="0"/>
                <a:t>f</a:t>
              </a:r>
              <a:endParaRPr lang="en-GB" dirty="0"/>
            </a:p>
          </p:txBody>
        </p:sp>
        <p:cxnSp>
          <p:nvCxnSpPr>
            <p:cNvPr id="147" name="Straight Connector 146"/>
            <p:cNvCxnSpPr/>
            <p:nvPr/>
          </p:nvCxnSpPr>
          <p:spPr>
            <a:xfrm>
              <a:off x="5115292" y="2536511"/>
              <a:ext cx="79534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flipV="1">
              <a:off x="5911483" y="1790545"/>
              <a:ext cx="1210810" cy="74705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7126090" y="1790545"/>
              <a:ext cx="79534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H="1" flipV="1">
              <a:off x="7894175" y="1790545"/>
              <a:ext cx="1210810" cy="74705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5910641" y="2536511"/>
              <a:ext cx="0" cy="67883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7122293" y="1790545"/>
              <a:ext cx="0" cy="143739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7894175" y="1777958"/>
              <a:ext cx="0" cy="143739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4998195" y="1784251"/>
              <a:ext cx="213545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0" name="TextBox 159"/>
            <p:cNvSpPr txBox="1"/>
            <p:nvPr/>
          </p:nvSpPr>
          <p:spPr>
            <a:xfrm>
              <a:off x="6915345" y="3108642"/>
              <a:ext cx="413896" cy="369332"/>
            </a:xfrm>
            <a:prstGeom prst="rect">
              <a:avLst/>
            </a:prstGeom>
            <a:noFill/>
          </p:spPr>
          <p:txBody>
            <a:bodyPr wrap="none" rtlCol="0">
              <a:spAutoFit/>
            </a:bodyPr>
            <a:lstStyle/>
            <a:p>
              <a:r>
                <a:rPr lang="en-GB" dirty="0" smtClean="0"/>
                <a:t>f</a:t>
              </a:r>
              <a:r>
                <a:rPr lang="en-GB" baseline="-25000" dirty="0" smtClean="0"/>
                <a:t>p1</a:t>
              </a:r>
              <a:endParaRPr lang="en-GB" baseline="-25000" dirty="0"/>
            </a:p>
          </p:txBody>
        </p:sp>
        <p:sp>
          <p:nvSpPr>
            <p:cNvPr id="161" name="TextBox 160"/>
            <p:cNvSpPr txBox="1"/>
            <p:nvPr/>
          </p:nvSpPr>
          <p:spPr>
            <a:xfrm>
              <a:off x="7687227" y="3108642"/>
              <a:ext cx="413896" cy="369332"/>
            </a:xfrm>
            <a:prstGeom prst="rect">
              <a:avLst/>
            </a:prstGeom>
            <a:noFill/>
          </p:spPr>
          <p:txBody>
            <a:bodyPr wrap="none" rtlCol="0">
              <a:spAutoFit/>
            </a:bodyPr>
            <a:lstStyle/>
            <a:p>
              <a:r>
                <a:rPr lang="en-GB" dirty="0" smtClean="0"/>
                <a:t>f</a:t>
              </a:r>
              <a:r>
                <a:rPr lang="en-GB" baseline="-25000" dirty="0" smtClean="0"/>
                <a:t>p2</a:t>
              </a:r>
              <a:endParaRPr lang="en-GB" baseline="-25000" dirty="0"/>
            </a:p>
          </p:txBody>
        </p:sp>
        <p:sp>
          <p:nvSpPr>
            <p:cNvPr id="163" name="TextBox 162"/>
            <p:cNvSpPr txBox="1"/>
            <p:nvPr/>
          </p:nvSpPr>
          <p:spPr>
            <a:xfrm>
              <a:off x="5751673" y="3108642"/>
              <a:ext cx="313868" cy="369332"/>
            </a:xfrm>
            <a:prstGeom prst="rect">
              <a:avLst/>
            </a:prstGeom>
            <a:noFill/>
          </p:spPr>
          <p:txBody>
            <a:bodyPr wrap="none" rtlCol="0">
              <a:spAutoFit/>
            </a:bodyPr>
            <a:lstStyle/>
            <a:p>
              <a:r>
                <a:rPr lang="en-GB" dirty="0" err="1" smtClean="0"/>
                <a:t>f</a:t>
              </a:r>
              <a:r>
                <a:rPr lang="en-GB" baseline="-25000" dirty="0" err="1" smtClean="0"/>
                <a:t>z</a:t>
              </a:r>
              <a:endParaRPr lang="en-GB" baseline="-25000" dirty="0"/>
            </a:p>
          </p:txBody>
        </p:sp>
        <mc:AlternateContent xmlns:mc="http://schemas.openxmlformats.org/markup-compatibility/2006" xmlns:a14="http://schemas.microsoft.com/office/drawing/2010/main">
          <mc:Choice Requires="a14">
            <p:sp>
              <p:nvSpPr>
                <p:cNvPr id="167" name="TextBox 166"/>
                <p:cNvSpPr txBox="1"/>
                <p:nvPr/>
              </p:nvSpPr>
              <p:spPr>
                <a:xfrm>
                  <a:off x="4303900" y="1497366"/>
                  <a:ext cx="648318" cy="5822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i="1" smtClean="0">
                                <a:latin typeface="Cambria Math" panose="02040503050406030204" pitchFamily="18" charset="0"/>
                              </a:rPr>
                            </m:ctrlPr>
                          </m:fPr>
                          <m:num>
                            <m:sSub>
                              <m:sSubPr>
                                <m:ctrlPr>
                                  <a:rPr lang="en-GB" i="1" smtClean="0">
                                    <a:latin typeface="Cambria Math" panose="02040503050406030204" pitchFamily="18" charset="0"/>
                                  </a:rPr>
                                </m:ctrlPr>
                              </m:sSubPr>
                              <m:e>
                                <m:r>
                                  <a:rPr lang="fr-CH" b="0" i="1" smtClean="0">
                                    <a:latin typeface="Cambria Math" panose="02040503050406030204" pitchFamily="18" charset="0"/>
                                  </a:rPr>
                                  <m:t>𝑓</m:t>
                                </m:r>
                              </m:e>
                              <m:sub>
                                <m:r>
                                  <a:rPr lang="fr-CH" b="0" i="1" smtClean="0">
                                    <a:latin typeface="Cambria Math" panose="02040503050406030204" pitchFamily="18" charset="0"/>
                                  </a:rPr>
                                  <m:t>𝑝</m:t>
                                </m:r>
                                <m:r>
                                  <a:rPr lang="fr-CH" b="0" i="1" smtClean="0">
                                    <a:latin typeface="Cambria Math" panose="02040503050406030204" pitchFamily="18" charset="0"/>
                                  </a:rPr>
                                  <m:t>1</m:t>
                                </m:r>
                              </m:sub>
                            </m:sSub>
                          </m:num>
                          <m:den>
                            <m:sSub>
                              <m:sSubPr>
                                <m:ctrlPr>
                                  <a:rPr lang="en-GB" i="1" smtClean="0">
                                    <a:latin typeface="Cambria Math" panose="02040503050406030204" pitchFamily="18" charset="0"/>
                                  </a:rPr>
                                </m:ctrlPr>
                              </m:sSubPr>
                              <m:e>
                                <m:r>
                                  <a:rPr lang="fr-CH" b="0" i="1" smtClean="0">
                                    <a:latin typeface="Cambria Math" panose="02040503050406030204" pitchFamily="18" charset="0"/>
                                  </a:rPr>
                                  <m:t>𝑓</m:t>
                                </m:r>
                              </m:e>
                              <m:sub>
                                <m:r>
                                  <a:rPr lang="fr-CH" b="0" i="1" smtClean="0">
                                    <a:latin typeface="Cambria Math" panose="02040503050406030204" pitchFamily="18" charset="0"/>
                                  </a:rPr>
                                  <m:t>𝑧</m:t>
                                </m:r>
                              </m:sub>
                            </m:sSub>
                          </m:den>
                        </m:f>
                        <m:sSub>
                          <m:sSubPr>
                            <m:ctrlPr>
                              <a:rPr lang="fr-CH" b="0" i="1" smtClean="0">
                                <a:latin typeface="Cambria Math" panose="02040503050406030204" pitchFamily="18" charset="0"/>
                              </a:rPr>
                            </m:ctrlPr>
                          </m:sSubPr>
                          <m:e>
                            <m:r>
                              <a:rPr lang="fr-CH" i="1">
                                <a:latin typeface="Cambria Math" panose="02040503050406030204" pitchFamily="18" charset="0"/>
                              </a:rPr>
                              <m:t>𝐴</m:t>
                            </m:r>
                          </m:e>
                          <m:sub>
                            <m:r>
                              <a:rPr lang="fr-CH" b="0" i="1" smtClean="0">
                                <a:latin typeface="Cambria Math" panose="02040503050406030204" pitchFamily="18" charset="0"/>
                              </a:rPr>
                              <m:t>0</m:t>
                            </m:r>
                          </m:sub>
                        </m:sSub>
                      </m:oMath>
                    </m:oMathPara>
                  </a14:m>
                  <a:endParaRPr lang="en-GB" dirty="0"/>
                </a:p>
              </p:txBody>
            </p:sp>
          </mc:Choice>
          <mc:Fallback xmlns="">
            <p:sp>
              <p:nvSpPr>
                <p:cNvPr id="167" name="TextBox 166"/>
                <p:cNvSpPr txBox="1">
                  <a:spLocks noRot="1" noChangeAspect="1" noMove="1" noResize="1" noEditPoints="1" noAdjustHandles="1" noChangeArrowheads="1" noChangeShapeType="1" noTextEdit="1"/>
                </p:cNvSpPr>
                <p:nvPr/>
              </p:nvSpPr>
              <p:spPr>
                <a:xfrm>
                  <a:off x="4303900" y="1497366"/>
                  <a:ext cx="648318" cy="582211"/>
                </a:xfrm>
                <a:prstGeom prst="rect">
                  <a:avLst/>
                </a:prstGeom>
                <a:blipFill rotWithShape="0">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8" name="TextBox 167"/>
                <p:cNvSpPr txBox="1"/>
                <p:nvPr/>
              </p:nvSpPr>
              <p:spPr>
                <a:xfrm>
                  <a:off x="4646109" y="2357223"/>
                  <a:ext cx="30610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CH" b="0" i="1" smtClean="0">
                                <a:latin typeface="Cambria Math" panose="02040503050406030204" pitchFamily="18" charset="0"/>
                              </a:rPr>
                            </m:ctrlPr>
                          </m:sSubPr>
                          <m:e>
                            <m:r>
                              <a:rPr lang="fr-CH" i="1">
                                <a:latin typeface="Cambria Math" panose="02040503050406030204" pitchFamily="18" charset="0"/>
                              </a:rPr>
                              <m:t>𝐴</m:t>
                            </m:r>
                          </m:e>
                          <m:sub>
                            <m:r>
                              <a:rPr lang="fr-CH" b="0" i="1" smtClean="0">
                                <a:latin typeface="Cambria Math" panose="02040503050406030204" pitchFamily="18" charset="0"/>
                              </a:rPr>
                              <m:t>0</m:t>
                            </m:r>
                          </m:sub>
                        </m:sSub>
                      </m:oMath>
                    </m:oMathPara>
                  </a14:m>
                  <a:endParaRPr lang="en-GB" dirty="0"/>
                </a:p>
              </p:txBody>
            </p:sp>
          </mc:Choice>
          <mc:Fallback xmlns="">
            <p:sp>
              <p:nvSpPr>
                <p:cNvPr id="168" name="TextBox 167"/>
                <p:cNvSpPr txBox="1">
                  <a:spLocks noRot="1" noChangeAspect="1" noMove="1" noResize="1" noEditPoints="1" noAdjustHandles="1" noChangeArrowheads="1" noChangeShapeType="1" noTextEdit="1"/>
                </p:cNvSpPr>
                <p:nvPr/>
              </p:nvSpPr>
              <p:spPr>
                <a:xfrm>
                  <a:off x="4646109" y="2357223"/>
                  <a:ext cx="306109" cy="276999"/>
                </a:xfrm>
                <a:prstGeom prst="rect">
                  <a:avLst/>
                </a:prstGeom>
                <a:blipFill rotWithShape="0">
                  <a:blip r:embed="rId4"/>
                  <a:stretch>
                    <a:fillRect l="-20000" r="-6000" b="-15217"/>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70" name="TextBox 169"/>
              <p:cNvSpPr txBox="1"/>
              <p:nvPr/>
            </p:nvSpPr>
            <p:spPr>
              <a:xfrm>
                <a:off x="9211960" y="1508529"/>
                <a:ext cx="1265667" cy="5672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fr-CH" b="0" i="1" smtClean="0">
                              <a:latin typeface="Cambria Math" panose="02040503050406030204" pitchFamily="18" charset="0"/>
                            </a:rPr>
                            <m:t>𝑓</m:t>
                          </m:r>
                        </m:e>
                        <m:sub>
                          <m:r>
                            <a:rPr lang="fr-CH" b="0" i="1" smtClean="0">
                              <a:latin typeface="Cambria Math" panose="02040503050406030204" pitchFamily="18" charset="0"/>
                            </a:rPr>
                            <m:t>𝑧</m:t>
                          </m:r>
                        </m:sub>
                      </m:sSub>
                      <m:r>
                        <a:rPr lang="fr-CH" b="0" i="1" smtClean="0">
                          <a:latin typeface="Cambria Math" panose="02040503050406030204" pitchFamily="18" charset="0"/>
                        </a:rPr>
                        <m:t>=</m:t>
                      </m:r>
                      <m:f>
                        <m:fPr>
                          <m:ctrlPr>
                            <a:rPr lang="fr-CH" b="0" i="1" smtClean="0">
                              <a:latin typeface="Cambria Math" panose="02040503050406030204" pitchFamily="18" charset="0"/>
                            </a:rPr>
                          </m:ctrlPr>
                        </m:fPr>
                        <m:num>
                          <m:r>
                            <a:rPr lang="fr-CH" b="0" i="1" smtClean="0">
                              <a:latin typeface="Cambria Math" panose="02040503050406030204" pitchFamily="18" charset="0"/>
                            </a:rPr>
                            <m:t>1</m:t>
                          </m:r>
                        </m:num>
                        <m:den>
                          <m:r>
                            <a:rPr lang="fr-CH" b="0" i="1" smtClean="0">
                              <a:latin typeface="Cambria Math" panose="02040503050406030204" pitchFamily="18" charset="0"/>
                            </a:rPr>
                            <m:t>2</m:t>
                          </m:r>
                          <m:r>
                            <a:rPr lang="fr-CH" b="0" i="1" smtClean="0">
                              <a:latin typeface="Cambria Math" panose="02040503050406030204" pitchFamily="18" charset="0"/>
                              <a:ea typeface="Cambria Math" panose="02040503050406030204" pitchFamily="18" charset="0"/>
                            </a:rPr>
                            <m:t>𝜋</m:t>
                          </m:r>
                          <m:sSub>
                            <m:sSubPr>
                              <m:ctrlPr>
                                <a:rPr lang="fr-CH" b="0" i="1" smtClean="0">
                                  <a:latin typeface="Cambria Math" panose="02040503050406030204" pitchFamily="18" charset="0"/>
                                  <a:ea typeface="Cambria Math" panose="02040503050406030204" pitchFamily="18" charset="0"/>
                                </a:rPr>
                              </m:ctrlPr>
                            </m:sSubPr>
                            <m:e>
                              <m:r>
                                <a:rPr lang="fr-CH" b="0" i="1" smtClean="0">
                                  <a:latin typeface="Cambria Math" panose="02040503050406030204" pitchFamily="18" charset="0"/>
                                  <a:ea typeface="Cambria Math" panose="02040503050406030204" pitchFamily="18" charset="0"/>
                                </a:rPr>
                                <m:t>𝑅</m:t>
                              </m:r>
                            </m:e>
                            <m:sub>
                              <m:r>
                                <a:rPr lang="fr-CH" b="0" i="1" smtClean="0">
                                  <a:latin typeface="Cambria Math" panose="02040503050406030204" pitchFamily="18" charset="0"/>
                                  <a:ea typeface="Cambria Math" panose="02040503050406030204" pitchFamily="18" charset="0"/>
                                </a:rPr>
                                <m:t>𝑠</m:t>
                              </m:r>
                            </m:sub>
                          </m:sSub>
                          <m:sSub>
                            <m:sSubPr>
                              <m:ctrlPr>
                                <a:rPr lang="fr-CH" b="0" i="1" smtClean="0">
                                  <a:latin typeface="Cambria Math" panose="02040503050406030204" pitchFamily="18" charset="0"/>
                                  <a:ea typeface="Cambria Math" panose="02040503050406030204" pitchFamily="18" charset="0"/>
                                </a:rPr>
                              </m:ctrlPr>
                            </m:sSubPr>
                            <m:e>
                              <m:r>
                                <a:rPr lang="fr-CH" b="0" i="1" smtClean="0">
                                  <a:latin typeface="Cambria Math" panose="02040503050406030204" pitchFamily="18" charset="0"/>
                                  <a:ea typeface="Cambria Math" panose="02040503050406030204" pitchFamily="18" charset="0"/>
                                </a:rPr>
                                <m:t>𝐶</m:t>
                              </m:r>
                            </m:e>
                            <m:sub>
                              <m:r>
                                <a:rPr lang="fr-CH" b="0" i="1" smtClean="0">
                                  <a:latin typeface="Cambria Math" panose="02040503050406030204" pitchFamily="18" charset="0"/>
                                  <a:ea typeface="Cambria Math" panose="02040503050406030204" pitchFamily="18" charset="0"/>
                                </a:rPr>
                                <m:t>𝑠</m:t>
                              </m:r>
                            </m:sub>
                          </m:sSub>
                        </m:den>
                      </m:f>
                    </m:oMath>
                  </m:oMathPara>
                </a14:m>
                <a:endParaRPr lang="en-GB" dirty="0"/>
              </a:p>
            </p:txBody>
          </p:sp>
        </mc:Choice>
        <mc:Fallback xmlns="">
          <p:sp>
            <p:nvSpPr>
              <p:cNvPr id="170" name="TextBox 169"/>
              <p:cNvSpPr txBox="1">
                <a:spLocks noRot="1" noChangeAspect="1" noMove="1" noResize="1" noEditPoints="1" noAdjustHandles="1" noChangeArrowheads="1" noChangeShapeType="1" noTextEdit="1"/>
              </p:cNvSpPr>
              <p:nvPr/>
            </p:nvSpPr>
            <p:spPr>
              <a:xfrm>
                <a:off x="9211960" y="1508529"/>
                <a:ext cx="1265667" cy="567207"/>
              </a:xfrm>
              <a:prstGeom prst="rect">
                <a:avLst/>
              </a:prstGeom>
              <a:blipFill rotWithShape="0">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1" name="TextBox 170"/>
              <p:cNvSpPr txBox="1"/>
              <p:nvPr/>
            </p:nvSpPr>
            <p:spPr>
              <a:xfrm>
                <a:off x="9211960" y="2600869"/>
                <a:ext cx="1463029" cy="5657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fr-CH" b="0" i="1" smtClean="0">
                              <a:latin typeface="Cambria Math" panose="02040503050406030204" pitchFamily="18" charset="0"/>
                            </a:rPr>
                            <m:t>𝑓</m:t>
                          </m:r>
                        </m:e>
                        <m:sub>
                          <m:r>
                            <a:rPr lang="fr-CH" b="0" i="1" smtClean="0">
                              <a:latin typeface="Cambria Math" panose="02040503050406030204" pitchFamily="18" charset="0"/>
                            </a:rPr>
                            <m:t>𝑝</m:t>
                          </m:r>
                          <m:r>
                            <a:rPr lang="fr-CH" b="0" i="1" smtClean="0">
                              <a:latin typeface="Cambria Math" panose="02040503050406030204" pitchFamily="18" charset="0"/>
                            </a:rPr>
                            <m:t>1</m:t>
                          </m:r>
                        </m:sub>
                      </m:sSub>
                      <m:r>
                        <a:rPr lang="fr-CH" b="0" i="1" smtClean="0">
                          <a:latin typeface="Cambria Math" panose="02040503050406030204" pitchFamily="18" charset="0"/>
                        </a:rPr>
                        <m:t>=</m:t>
                      </m:r>
                      <m:f>
                        <m:fPr>
                          <m:ctrlPr>
                            <a:rPr lang="fr-CH" b="0" i="1" smtClean="0">
                              <a:latin typeface="Cambria Math" panose="02040503050406030204" pitchFamily="18" charset="0"/>
                            </a:rPr>
                          </m:ctrlPr>
                        </m:fPr>
                        <m:num>
                          <m:r>
                            <a:rPr lang="fr-CH" b="0" i="1" smtClean="0">
                              <a:latin typeface="Cambria Math" panose="02040503050406030204" pitchFamily="18" charset="0"/>
                            </a:rPr>
                            <m:t>1</m:t>
                          </m:r>
                        </m:num>
                        <m:den>
                          <m:r>
                            <a:rPr lang="fr-CH" b="0" i="1" smtClean="0">
                              <a:latin typeface="Cambria Math" panose="02040503050406030204" pitchFamily="18" charset="0"/>
                            </a:rPr>
                            <m:t>2</m:t>
                          </m:r>
                          <m:r>
                            <a:rPr lang="fr-CH" b="0" i="1" smtClean="0">
                              <a:latin typeface="Cambria Math" panose="02040503050406030204" pitchFamily="18" charset="0"/>
                              <a:ea typeface="Cambria Math" panose="02040503050406030204" pitchFamily="18" charset="0"/>
                            </a:rPr>
                            <m:t>𝜋</m:t>
                          </m:r>
                          <m:sSub>
                            <m:sSubPr>
                              <m:ctrlPr>
                                <a:rPr lang="fr-CH" b="0" i="1" smtClean="0">
                                  <a:latin typeface="Cambria Math" panose="02040503050406030204" pitchFamily="18" charset="0"/>
                                  <a:ea typeface="Cambria Math" panose="02040503050406030204" pitchFamily="18" charset="0"/>
                                </a:rPr>
                              </m:ctrlPr>
                            </m:sSubPr>
                            <m:e>
                              <m:r>
                                <a:rPr lang="fr-CH" b="0" i="1" smtClean="0">
                                  <a:latin typeface="Cambria Math" panose="02040503050406030204" pitchFamily="18" charset="0"/>
                                  <a:ea typeface="Cambria Math" panose="02040503050406030204" pitchFamily="18" charset="0"/>
                                </a:rPr>
                                <m:t>𝑅</m:t>
                              </m:r>
                            </m:e>
                            <m:sub>
                              <m:r>
                                <a:rPr lang="fr-CH" b="0" i="1" smtClean="0">
                                  <a:latin typeface="Cambria Math" panose="02040503050406030204" pitchFamily="18" charset="0"/>
                                  <a:ea typeface="Cambria Math" panose="02040503050406030204" pitchFamily="18" charset="0"/>
                                </a:rPr>
                                <m:t>𝐷</m:t>
                              </m:r>
                            </m:sub>
                          </m:sSub>
                          <m:sSub>
                            <m:sSubPr>
                              <m:ctrlPr>
                                <a:rPr lang="fr-CH" b="0" i="1" smtClean="0">
                                  <a:latin typeface="Cambria Math" panose="02040503050406030204" pitchFamily="18" charset="0"/>
                                  <a:ea typeface="Cambria Math" panose="02040503050406030204" pitchFamily="18" charset="0"/>
                                </a:rPr>
                              </m:ctrlPr>
                            </m:sSubPr>
                            <m:e>
                              <m:r>
                                <a:rPr lang="fr-CH" b="0" i="1" smtClean="0">
                                  <a:latin typeface="Cambria Math" panose="02040503050406030204" pitchFamily="18" charset="0"/>
                                  <a:ea typeface="Cambria Math" panose="02040503050406030204" pitchFamily="18" charset="0"/>
                                </a:rPr>
                                <m:t>𝐶</m:t>
                              </m:r>
                            </m:e>
                            <m:sub>
                              <m:r>
                                <a:rPr lang="fr-CH" b="0" i="1" smtClean="0">
                                  <a:latin typeface="Cambria Math" panose="02040503050406030204" pitchFamily="18" charset="0"/>
                                  <a:ea typeface="Cambria Math" panose="02040503050406030204" pitchFamily="18" charset="0"/>
                                </a:rPr>
                                <m:t>𝐷</m:t>
                              </m:r>
                            </m:sub>
                          </m:sSub>
                        </m:den>
                      </m:f>
                    </m:oMath>
                  </m:oMathPara>
                </a14:m>
                <a:endParaRPr lang="en-GB" dirty="0"/>
              </a:p>
            </p:txBody>
          </p:sp>
        </mc:Choice>
        <mc:Fallback xmlns="">
          <p:sp>
            <p:nvSpPr>
              <p:cNvPr id="171" name="TextBox 170"/>
              <p:cNvSpPr txBox="1">
                <a:spLocks noRot="1" noChangeAspect="1" noMove="1" noResize="1" noEditPoints="1" noAdjustHandles="1" noChangeArrowheads="1" noChangeShapeType="1" noTextEdit="1"/>
              </p:cNvSpPr>
              <p:nvPr/>
            </p:nvSpPr>
            <p:spPr>
              <a:xfrm>
                <a:off x="9211960" y="2600869"/>
                <a:ext cx="1463029" cy="565732"/>
              </a:xfrm>
              <a:prstGeom prst="rect">
                <a:avLst/>
              </a:prstGeom>
              <a:blipFill rotWithShape="0">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2" name="TextBox 171"/>
              <p:cNvSpPr txBox="1"/>
              <p:nvPr/>
            </p:nvSpPr>
            <p:spPr>
              <a:xfrm>
                <a:off x="9211960" y="3691734"/>
                <a:ext cx="2514791" cy="7464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fr-CH" b="0" i="1" smtClean="0">
                              <a:latin typeface="Cambria Math" panose="02040503050406030204" pitchFamily="18" charset="0"/>
                            </a:rPr>
                            <m:t>𝑓</m:t>
                          </m:r>
                        </m:e>
                        <m:sub>
                          <m:r>
                            <a:rPr lang="fr-CH" b="0" i="1" smtClean="0">
                              <a:latin typeface="Cambria Math" panose="02040503050406030204" pitchFamily="18" charset="0"/>
                            </a:rPr>
                            <m:t>𝑝</m:t>
                          </m:r>
                          <m:r>
                            <a:rPr lang="fr-CH" b="0" i="1" smtClean="0">
                              <a:latin typeface="Cambria Math" panose="02040503050406030204" pitchFamily="18" charset="0"/>
                            </a:rPr>
                            <m:t>2</m:t>
                          </m:r>
                        </m:sub>
                      </m:sSub>
                      <m:r>
                        <a:rPr lang="fr-CH" b="0" i="1" smtClean="0">
                          <a:latin typeface="Cambria Math" panose="02040503050406030204" pitchFamily="18" charset="0"/>
                        </a:rPr>
                        <m:t>=</m:t>
                      </m:r>
                      <m:f>
                        <m:fPr>
                          <m:ctrlPr>
                            <a:rPr lang="fr-CH" b="0" i="1" smtClean="0">
                              <a:latin typeface="Cambria Math" panose="02040503050406030204" pitchFamily="18" charset="0"/>
                            </a:rPr>
                          </m:ctrlPr>
                        </m:fPr>
                        <m:num>
                          <m:r>
                            <a:rPr lang="fr-CH" b="0" i="1" smtClean="0">
                              <a:latin typeface="Cambria Math" panose="02040503050406030204" pitchFamily="18" charset="0"/>
                            </a:rPr>
                            <m:t>1+(</m:t>
                          </m:r>
                          <m:sSub>
                            <m:sSubPr>
                              <m:ctrlPr>
                                <a:rPr lang="fr-CH" b="0" i="1" smtClean="0">
                                  <a:latin typeface="Cambria Math" panose="02040503050406030204" pitchFamily="18" charset="0"/>
                                </a:rPr>
                              </m:ctrlPr>
                            </m:sSubPr>
                            <m:e>
                              <m:r>
                                <a:rPr lang="fr-CH" b="0" i="1" smtClean="0">
                                  <a:latin typeface="Cambria Math" panose="02040503050406030204" pitchFamily="18" charset="0"/>
                                </a:rPr>
                                <m:t>𝑔</m:t>
                              </m:r>
                            </m:e>
                            <m:sub>
                              <m:r>
                                <a:rPr lang="fr-CH" b="0" i="1" smtClean="0">
                                  <a:latin typeface="Cambria Math" panose="02040503050406030204" pitchFamily="18" charset="0"/>
                                </a:rPr>
                                <m:t>𝑚</m:t>
                              </m:r>
                            </m:sub>
                          </m:sSub>
                          <m:r>
                            <a:rPr lang="fr-CH" b="0" i="1" smtClean="0">
                              <a:latin typeface="Cambria Math" panose="02040503050406030204" pitchFamily="18" charset="0"/>
                            </a:rPr>
                            <m:t>+</m:t>
                          </m:r>
                          <m:sSub>
                            <m:sSubPr>
                              <m:ctrlPr>
                                <a:rPr lang="fr-CH" b="0" i="1" smtClean="0">
                                  <a:latin typeface="Cambria Math" panose="02040503050406030204" pitchFamily="18" charset="0"/>
                                </a:rPr>
                              </m:ctrlPr>
                            </m:sSubPr>
                            <m:e>
                              <m:r>
                                <a:rPr lang="fr-CH" b="0" i="1" smtClean="0">
                                  <a:latin typeface="Cambria Math" panose="02040503050406030204" pitchFamily="18" charset="0"/>
                                </a:rPr>
                                <m:t>𝑔</m:t>
                              </m:r>
                            </m:e>
                            <m:sub>
                              <m:r>
                                <a:rPr lang="fr-CH" b="0" i="1" smtClean="0">
                                  <a:latin typeface="Cambria Math" panose="02040503050406030204" pitchFamily="18" charset="0"/>
                                </a:rPr>
                                <m:t>𝑚𝑏</m:t>
                              </m:r>
                            </m:sub>
                          </m:sSub>
                          <m:r>
                            <a:rPr lang="fr-CH" b="0" i="1" smtClean="0">
                              <a:latin typeface="Cambria Math" panose="02040503050406030204" pitchFamily="18" charset="0"/>
                            </a:rPr>
                            <m:t>)</m:t>
                          </m:r>
                          <m:f>
                            <m:fPr>
                              <m:ctrlPr>
                                <a:rPr lang="fr-CH" b="0" i="1" smtClean="0">
                                  <a:latin typeface="Cambria Math" panose="02040503050406030204" pitchFamily="18" charset="0"/>
                                </a:rPr>
                              </m:ctrlPr>
                            </m:fPr>
                            <m:num>
                              <m:sSub>
                                <m:sSubPr>
                                  <m:ctrlPr>
                                    <a:rPr lang="fr-CH" b="0" i="1" smtClean="0">
                                      <a:latin typeface="Cambria Math" panose="02040503050406030204" pitchFamily="18" charset="0"/>
                                    </a:rPr>
                                  </m:ctrlPr>
                                </m:sSubPr>
                                <m:e>
                                  <m:r>
                                    <a:rPr lang="fr-CH" b="0" i="1" smtClean="0">
                                      <a:latin typeface="Cambria Math" panose="02040503050406030204" pitchFamily="18" charset="0"/>
                                    </a:rPr>
                                    <m:t>𝑅</m:t>
                                  </m:r>
                                </m:e>
                                <m:sub>
                                  <m:r>
                                    <a:rPr lang="fr-CH" b="0" i="1" smtClean="0">
                                      <a:latin typeface="Cambria Math" panose="02040503050406030204" pitchFamily="18" charset="0"/>
                                    </a:rPr>
                                    <m:t>𝑠</m:t>
                                  </m:r>
                                </m:sub>
                              </m:sSub>
                            </m:num>
                            <m:den>
                              <m:r>
                                <a:rPr lang="fr-CH" b="0" i="1" smtClean="0">
                                  <a:latin typeface="Cambria Math" panose="02040503050406030204" pitchFamily="18" charset="0"/>
                                </a:rPr>
                                <m:t>2</m:t>
                              </m:r>
                            </m:den>
                          </m:f>
                        </m:num>
                        <m:den>
                          <m:r>
                            <a:rPr lang="fr-CH" b="0" i="1" smtClean="0">
                              <a:latin typeface="Cambria Math" panose="02040503050406030204" pitchFamily="18" charset="0"/>
                            </a:rPr>
                            <m:t>2</m:t>
                          </m:r>
                          <m:r>
                            <a:rPr lang="fr-CH" b="0" i="1" smtClean="0">
                              <a:latin typeface="Cambria Math" panose="02040503050406030204" pitchFamily="18" charset="0"/>
                              <a:ea typeface="Cambria Math" panose="02040503050406030204" pitchFamily="18" charset="0"/>
                            </a:rPr>
                            <m:t>𝜋</m:t>
                          </m:r>
                          <m:sSub>
                            <m:sSubPr>
                              <m:ctrlPr>
                                <a:rPr lang="fr-CH" b="0" i="1" smtClean="0">
                                  <a:latin typeface="Cambria Math" panose="02040503050406030204" pitchFamily="18" charset="0"/>
                                  <a:ea typeface="Cambria Math" panose="02040503050406030204" pitchFamily="18" charset="0"/>
                                </a:rPr>
                              </m:ctrlPr>
                            </m:sSubPr>
                            <m:e>
                              <m:r>
                                <a:rPr lang="fr-CH" b="0" i="1" smtClean="0">
                                  <a:latin typeface="Cambria Math" panose="02040503050406030204" pitchFamily="18" charset="0"/>
                                  <a:ea typeface="Cambria Math" panose="02040503050406030204" pitchFamily="18" charset="0"/>
                                </a:rPr>
                                <m:t>𝑅</m:t>
                              </m:r>
                            </m:e>
                            <m:sub>
                              <m:r>
                                <a:rPr lang="fr-CH" b="0" i="1" smtClean="0">
                                  <a:latin typeface="Cambria Math" panose="02040503050406030204" pitchFamily="18" charset="0"/>
                                  <a:ea typeface="Cambria Math" panose="02040503050406030204" pitchFamily="18" charset="0"/>
                                </a:rPr>
                                <m:t>𝑠</m:t>
                              </m:r>
                            </m:sub>
                          </m:sSub>
                          <m:sSub>
                            <m:sSubPr>
                              <m:ctrlPr>
                                <a:rPr lang="fr-CH" b="0" i="1" smtClean="0">
                                  <a:latin typeface="Cambria Math" panose="02040503050406030204" pitchFamily="18" charset="0"/>
                                  <a:ea typeface="Cambria Math" panose="02040503050406030204" pitchFamily="18" charset="0"/>
                                </a:rPr>
                              </m:ctrlPr>
                            </m:sSubPr>
                            <m:e>
                              <m:r>
                                <a:rPr lang="fr-CH" b="0" i="1" smtClean="0">
                                  <a:latin typeface="Cambria Math" panose="02040503050406030204" pitchFamily="18" charset="0"/>
                                  <a:ea typeface="Cambria Math" panose="02040503050406030204" pitchFamily="18" charset="0"/>
                                </a:rPr>
                                <m:t>𝐶</m:t>
                              </m:r>
                            </m:e>
                            <m:sub>
                              <m:r>
                                <a:rPr lang="fr-CH" b="0" i="1" smtClean="0">
                                  <a:latin typeface="Cambria Math" panose="02040503050406030204" pitchFamily="18" charset="0"/>
                                  <a:ea typeface="Cambria Math" panose="02040503050406030204" pitchFamily="18" charset="0"/>
                                </a:rPr>
                                <m:t>𝑠</m:t>
                              </m:r>
                            </m:sub>
                          </m:sSub>
                        </m:den>
                      </m:f>
                    </m:oMath>
                  </m:oMathPara>
                </a14:m>
                <a:endParaRPr lang="en-GB" dirty="0"/>
              </a:p>
            </p:txBody>
          </p:sp>
        </mc:Choice>
        <mc:Fallback xmlns="">
          <p:sp>
            <p:nvSpPr>
              <p:cNvPr id="172" name="TextBox 171"/>
              <p:cNvSpPr txBox="1">
                <a:spLocks noRot="1" noChangeAspect="1" noMove="1" noResize="1" noEditPoints="1" noAdjustHandles="1" noChangeArrowheads="1" noChangeShapeType="1" noTextEdit="1"/>
              </p:cNvSpPr>
              <p:nvPr/>
            </p:nvSpPr>
            <p:spPr>
              <a:xfrm>
                <a:off x="9211960" y="3691734"/>
                <a:ext cx="2514791" cy="746486"/>
              </a:xfrm>
              <a:prstGeom prst="rect">
                <a:avLst/>
              </a:prstGeom>
              <a:blipFill rotWithShape="0">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3" name="TextBox 172"/>
              <p:cNvSpPr txBox="1"/>
              <p:nvPr/>
            </p:nvSpPr>
            <p:spPr>
              <a:xfrm>
                <a:off x="9211960" y="4963353"/>
                <a:ext cx="2464264" cy="7402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fr-CH" b="0" i="1" smtClean="0">
                              <a:latin typeface="Cambria Math" panose="02040503050406030204" pitchFamily="18" charset="0"/>
                            </a:rPr>
                            <m:t>𝐴</m:t>
                          </m:r>
                        </m:e>
                        <m:sub>
                          <m:r>
                            <a:rPr lang="fr-CH" b="0" i="1" smtClean="0">
                              <a:latin typeface="Cambria Math" panose="02040503050406030204" pitchFamily="18" charset="0"/>
                            </a:rPr>
                            <m:t>0</m:t>
                          </m:r>
                        </m:sub>
                      </m:sSub>
                      <m:r>
                        <a:rPr lang="fr-CH" b="0" i="1" smtClean="0">
                          <a:latin typeface="Cambria Math" panose="02040503050406030204" pitchFamily="18" charset="0"/>
                        </a:rPr>
                        <m:t>=</m:t>
                      </m:r>
                      <m:f>
                        <m:fPr>
                          <m:ctrlPr>
                            <a:rPr lang="fr-CH" b="0" i="1" smtClean="0">
                              <a:latin typeface="Cambria Math" panose="02040503050406030204" pitchFamily="18" charset="0"/>
                            </a:rPr>
                          </m:ctrlPr>
                        </m:fPr>
                        <m:num>
                          <m:sSub>
                            <m:sSubPr>
                              <m:ctrlPr>
                                <a:rPr lang="fr-CH" i="1">
                                  <a:latin typeface="Cambria Math" panose="02040503050406030204" pitchFamily="18" charset="0"/>
                                </a:rPr>
                              </m:ctrlPr>
                            </m:sSubPr>
                            <m:e>
                              <m:r>
                                <a:rPr lang="fr-CH" i="1">
                                  <a:latin typeface="Cambria Math" panose="02040503050406030204" pitchFamily="18" charset="0"/>
                                </a:rPr>
                                <m:t>𝑔</m:t>
                              </m:r>
                            </m:e>
                            <m:sub>
                              <m:r>
                                <a:rPr lang="fr-CH" i="1">
                                  <a:latin typeface="Cambria Math" panose="02040503050406030204" pitchFamily="18" charset="0"/>
                                </a:rPr>
                                <m:t>𝑚</m:t>
                              </m:r>
                            </m:sub>
                          </m:sSub>
                          <m:sSub>
                            <m:sSubPr>
                              <m:ctrlPr>
                                <a:rPr lang="fr-CH" i="1">
                                  <a:latin typeface="Cambria Math" panose="02040503050406030204" pitchFamily="18" charset="0"/>
                                </a:rPr>
                              </m:ctrlPr>
                            </m:sSubPr>
                            <m:e>
                              <m:r>
                                <a:rPr lang="fr-CH" i="1">
                                  <a:latin typeface="Cambria Math" panose="02040503050406030204" pitchFamily="18" charset="0"/>
                                </a:rPr>
                                <m:t>𝑅</m:t>
                              </m:r>
                            </m:e>
                            <m:sub>
                              <m:r>
                                <a:rPr lang="fr-CH" b="0" i="1" smtClean="0">
                                  <a:latin typeface="Cambria Math" panose="02040503050406030204" pitchFamily="18" charset="0"/>
                                </a:rPr>
                                <m:t>𝐷</m:t>
                              </m:r>
                            </m:sub>
                          </m:sSub>
                        </m:num>
                        <m:den>
                          <m:r>
                            <a:rPr lang="fr-CH" i="1">
                              <a:latin typeface="Cambria Math" panose="02040503050406030204" pitchFamily="18" charset="0"/>
                            </a:rPr>
                            <m:t>1+(</m:t>
                          </m:r>
                          <m:sSub>
                            <m:sSubPr>
                              <m:ctrlPr>
                                <a:rPr lang="fr-CH" i="1">
                                  <a:latin typeface="Cambria Math" panose="02040503050406030204" pitchFamily="18" charset="0"/>
                                </a:rPr>
                              </m:ctrlPr>
                            </m:sSubPr>
                            <m:e>
                              <m:r>
                                <a:rPr lang="fr-CH" i="1">
                                  <a:latin typeface="Cambria Math" panose="02040503050406030204" pitchFamily="18" charset="0"/>
                                </a:rPr>
                                <m:t>𝑔</m:t>
                              </m:r>
                            </m:e>
                            <m:sub>
                              <m:r>
                                <a:rPr lang="fr-CH" i="1">
                                  <a:latin typeface="Cambria Math" panose="02040503050406030204" pitchFamily="18" charset="0"/>
                                </a:rPr>
                                <m:t>𝑚</m:t>
                              </m:r>
                            </m:sub>
                          </m:sSub>
                          <m:r>
                            <a:rPr lang="fr-CH" i="1">
                              <a:latin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rPr>
                                <m:t>𝑔</m:t>
                              </m:r>
                            </m:e>
                            <m:sub>
                              <m:r>
                                <a:rPr lang="fr-CH" i="1">
                                  <a:latin typeface="Cambria Math" panose="02040503050406030204" pitchFamily="18" charset="0"/>
                                </a:rPr>
                                <m:t>𝑚𝑏</m:t>
                              </m:r>
                            </m:sub>
                          </m:sSub>
                          <m:r>
                            <a:rPr lang="fr-CH" i="1">
                              <a:latin typeface="Cambria Math" panose="02040503050406030204" pitchFamily="18" charset="0"/>
                            </a:rPr>
                            <m:t>)</m:t>
                          </m:r>
                          <m:f>
                            <m:fPr>
                              <m:ctrlPr>
                                <a:rPr lang="fr-CH" i="1">
                                  <a:latin typeface="Cambria Math" panose="02040503050406030204" pitchFamily="18" charset="0"/>
                                </a:rPr>
                              </m:ctrlPr>
                            </m:fPr>
                            <m:num>
                              <m:sSub>
                                <m:sSubPr>
                                  <m:ctrlPr>
                                    <a:rPr lang="fr-CH" i="1">
                                      <a:latin typeface="Cambria Math" panose="02040503050406030204" pitchFamily="18" charset="0"/>
                                    </a:rPr>
                                  </m:ctrlPr>
                                </m:sSubPr>
                                <m:e>
                                  <m:r>
                                    <a:rPr lang="fr-CH" i="1">
                                      <a:latin typeface="Cambria Math" panose="02040503050406030204" pitchFamily="18" charset="0"/>
                                    </a:rPr>
                                    <m:t>𝑅</m:t>
                                  </m:r>
                                </m:e>
                                <m:sub>
                                  <m:r>
                                    <a:rPr lang="fr-CH" i="1">
                                      <a:latin typeface="Cambria Math" panose="02040503050406030204" pitchFamily="18" charset="0"/>
                                    </a:rPr>
                                    <m:t>𝑠</m:t>
                                  </m:r>
                                </m:sub>
                              </m:sSub>
                            </m:num>
                            <m:den>
                              <m:r>
                                <a:rPr lang="fr-CH" i="1">
                                  <a:latin typeface="Cambria Math" panose="02040503050406030204" pitchFamily="18" charset="0"/>
                                </a:rPr>
                                <m:t>2</m:t>
                              </m:r>
                            </m:den>
                          </m:f>
                        </m:den>
                      </m:f>
                    </m:oMath>
                  </m:oMathPara>
                </a14:m>
                <a:endParaRPr lang="en-GB" dirty="0"/>
              </a:p>
            </p:txBody>
          </p:sp>
        </mc:Choice>
        <mc:Fallback xmlns="">
          <p:sp>
            <p:nvSpPr>
              <p:cNvPr id="173" name="TextBox 172"/>
              <p:cNvSpPr txBox="1">
                <a:spLocks noRot="1" noChangeAspect="1" noMove="1" noResize="1" noEditPoints="1" noAdjustHandles="1" noChangeArrowheads="1" noChangeShapeType="1" noTextEdit="1"/>
              </p:cNvSpPr>
              <p:nvPr/>
            </p:nvSpPr>
            <p:spPr>
              <a:xfrm>
                <a:off x="9211960" y="4963353"/>
                <a:ext cx="2464264" cy="740203"/>
              </a:xfrm>
              <a:prstGeom prst="rect">
                <a:avLst/>
              </a:prstGeom>
              <a:blipFill rotWithShape="0">
                <a:blip r:embed="rId8"/>
                <a:stretch>
                  <a:fillRect/>
                </a:stretch>
              </a:blipFill>
            </p:spPr>
            <p:txBody>
              <a:bodyPr/>
              <a:lstStyle/>
              <a:p>
                <a:r>
                  <a:rPr lang="en-GB">
                    <a:noFill/>
                  </a:rPr>
                  <a:t> </a:t>
                </a:r>
              </a:p>
            </p:txBody>
          </p:sp>
        </mc:Fallback>
      </mc:AlternateContent>
      <p:sp>
        <p:nvSpPr>
          <p:cNvPr id="6" name="TextBox 5"/>
          <p:cNvSpPr txBox="1"/>
          <p:nvPr/>
        </p:nvSpPr>
        <p:spPr>
          <a:xfrm>
            <a:off x="790767" y="4181237"/>
            <a:ext cx="686406" cy="307777"/>
          </a:xfrm>
          <a:prstGeom prst="rect">
            <a:avLst/>
          </a:prstGeom>
          <a:noFill/>
        </p:spPr>
        <p:txBody>
          <a:bodyPr wrap="none" rtlCol="0">
            <a:spAutoFit/>
          </a:bodyPr>
          <a:lstStyle/>
          <a:p>
            <a:r>
              <a:rPr lang="en-US" sz="1400" dirty="0" err="1" smtClean="0">
                <a:solidFill>
                  <a:srgbClr val="002060"/>
                </a:solidFill>
              </a:rPr>
              <a:t>rSelect</a:t>
            </a:r>
            <a:endParaRPr lang="en-GB" sz="1400" dirty="0">
              <a:solidFill>
                <a:srgbClr val="002060"/>
              </a:solidFill>
            </a:endParaRPr>
          </a:p>
        </p:txBody>
      </p:sp>
      <p:sp>
        <p:nvSpPr>
          <p:cNvPr id="93" name="TextBox 92"/>
          <p:cNvSpPr txBox="1"/>
          <p:nvPr/>
        </p:nvSpPr>
        <p:spPr>
          <a:xfrm>
            <a:off x="784140" y="4852546"/>
            <a:ext cx="699230" cy="307777"/>
          </a:xfrm>
          <a:prstGeom prst="rect">
            <a:avLst/>
          </a:prstGeom>
          <a:noFill/>
        </p:spPr>
        <p:txBody>
          <a:bodyPr wrap="none" rtlCol="0">
            <a:spAutoFit/>
          </a:bodyPr>
          <a:lstStyle/>
          <a:p>
            <a:r>
              <a:rPr lang="en-US" sz="1400" dirty="0" err="1" smtClean="0">
                <a:solidFill>
                  <a:srgbClr val="002060"/>
                </a:solidFill>
              </a:rPr>
              <a:t>cSelect</a:t>
            </a:r>
            <a:endParaRPr lang="en-GB" sz="1400" dirty="0">
              <a:solidFill>
                <a:srgbClr val="002060"/>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4006190258"/>
              </p:ext>
            </p:extLst>
          </p:nvPr>
        </p:nvGraphicFramePr>
        <p:xfrm>
          <a:off x="3575051" y="3735199"/>
          <a:ext cx="5041897" cy="2352675"/>
        </p:xfrm>
        <a:graphic>
          <a:graphicData uri="http://schemas.openxmlformats.org/drawingml/2006/table">
            <a:tbl>
              <a:tblPr/>
              <a:tblGrid>
                <a:gridCol w="558448">
                  <a:extLst>
                    <a:ext uri="{9D8B030D-6E8A-4147-A177-3AD203B41FA5}">
                      <a16:colId xmlns:a16="http://schemas.microsoft.com/office/drawing/2014/main" val="20000"/>
                    </a:ext>
                  </a:extLst>
                </a:gridCol>
                <a:gridCol w="799596">
                  <a:extLst>
                    <a:ext uri="{9D8B030D-6E8A-4147-A177-3AD203B41FA5}">
                      <a16:colId xmlns:a16="http://schemas.microsoft.com/office/drawing/2014/main" val="20001"/>
                    </a:ext>
                  </a:extLst>
                </a:gridCol>
                <a:gridCol w="609216">
                  <a:extLst>
                    <a:ext uri="{9D8B030D-6E8A-4147-A177-3AD203B41FA5}">
                      <a16:colId xmlns:a16="http://schemas.microsoft.com/office/drawing/2014/main" val="20002"/>
                    </a:ext>
                  </a:extLst>
                </a:gridCol>
                <a:gridCol w="637773">
                  <a:extLst>
                    <a:ext uri="{9D8B030D-6E8A-4147-A177-3AD203B41FA5}">
                      <a16:colId xmlns:a16="http://schemas.microsoft.com/office/drawing/2014/main" val="20003"/>
                    </a:ext>
                  </a:extLst>
                </a:gridCol>
                <a:gridCol w="609216">
                  <a:extLst>
                    <a:ext uri="{9D8B030D-6E8A-4147-A177-3AD203B41FA5}">
                      <a16:colId xmlns:a16="http://schemas.microsoft.com/office/drawing/2014/main" val="20004"/>
                    </a:ext>
                  </a:extLst>
                </a:gridCol>
                <a:gridCol w="609216">
                  <a:extLst>
                    <a:ext uri="{9D8B030D-6E8A-4147-A177-3AD203B41FA5}">
                      <a16:colId xmlns:a16="http://schemas.microsoft.com/office/drawing/2014/main" val="20005"/>
                    </a:ext>
                  </a:extLst>
                </a:gridCol>
                <a:gridCol w="609216">
                  <a:extLst>
                    <a:ext uri="{9D8B030D-6E8A-4147-A177-3AD203B41FA5}">
                      <a16:colId xmlns:a16="http://schemas.microsoft.com/office/drawing/2014/main" val="20006"/>
                    </a:ext>
                  </a:extLst>
                </a:gridCol>
                <a:gridCol w="609216">
                  <a:extLst>
                    <a:ext uri="{9D8B030D-6E8A-4147-A177-3AD203B41FA5}">
                      <a16:colId xmlns:a16="http://schemas.microsoft.com/office/drawing/2014/main" val="20007"/>
                    </a:ext>
                  </a:extLst>
                </a:gridCol>
              </a:tblGrid>
              <a:tr h="200025">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All Stages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lgn="ctr" fontAlgn="b"/>
                      <a:r>
                        <a:rPr lang="en-GB" sz="1100" b="0" i="0" u="none" strike="noStrike">
                          <a:solidFill>
                            <a:srgbClr val="000000"/>
                          </a:solidFill>
                          <a:effectLst/>
                          <a:latin typeface="Calibri" panose="020F0502020204030204" pitchFamily="34" charset="0"/>
                        </a:rPr>
                        <a:t>Stage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190500">
                <a:tc>
                  <a:txBody>
                    <a:bodyPr/>
                    <a:lstStyle/>
                    <a:p>
                      <a:pPr algn="l" fontAlgn="b"/>
                      <a:r>
                        <a:rPr lang="en-GB" sz="1100" b="0" i="0" u="none" strike="noStrike">
                          <a:solidFill>
                            <a:srgbClr val="000000"/>
                          </a:solidFill>
                          <a:effectLst/>
                          <a:latin typeface="Calibri" panose="020F0502020204030204" pitchFamily="34" charset="0"/>
                        </a:rPr>
                        <a:t>Setting</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algn="ctr" fontAlgn="b"/>
                      <a:r>
                        <a:rPr lang="en-GB" sz="1100" b="0" i="0" u="none" strike="noStrike">
                          <a:solidFill>
                            <a:srgbClr val="000000"/>
                          </a:solidFill>
                          <a:effectLst/>
                          <a:latin typeface="Calibri" panose="020F0502020204030204" pitchFamily="34" charset="0"/>
                        </a:rPr>
                        <a:t>1st and 2nd</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GB"/>
                    </a:p>
                  </a:txBody>
                  <a:tcPr/>
                </a:tc>
                <a:tc gridSpan="2">
                  <a:txBody>
                    <a:bodyPr/>
                    <a:lstStyle/>
                    <a:p>
                      <a:pPr algn="ctr" fontAlgn="b"/>
                      <a:r>
                        <a:rPr lang="en-GB" sz="1100" b="0" i="0" u="none" strike="noStrike">
                          <a:solidFill>
                            <a:srgbClr val="000000"/>
                          </a:solidFill>
                          <a:effectLst/>
                          <a:latin typeface="Calibri" panose="020F0502020204030204" pitchFamily="34" charset="0"/>
                        </a:rPr>
                        <a:t>3rd</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GB"/>
                    </a:p>
                  </a:txBody>
                  <a:tcPr/>
                </a:tc>
                <a:tc gridSpan="2">
                  <a:txBody>
                    <a:bodyPr/>
                    <a:lstStyle/>
                    <a:p>
                      <a:pPr algn="ctr" fontAlgn="b"/>
                      <a:r>
                        <a:rPr lang="en-GB" sz="1100" b="0" i="0" u="none" strike="noStrike">
                          <a:solidFill>
                            <a:srgbClr val="000000"/>
                          </a:solidFill>
                          <a:effectLst/>
                          <a:latin typeface="Calibri" panose="020F0502020204030204" pitchFamily="34" charset="0"/>
                        </a:rPr>
                        <a:t>4rd</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GB"/>
                    </a:p>
                  </a:txBody>
                  <a:tcPr/>
                </a:tc>
                <a:extLst>
                  <a:ext uri="{0D108BD9-81ED-4DB2-BD59-A6C34878D82A}">
                    <a16:rowId xmlns:a16="http://schemas.microsoft.com/office/drawing/2014/main" val="10001"/>
                  </a:ext>
                </a:extLst>
              </a:tr>
              <a:tr h="238125">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C</a:t>
                      </a:r>
                      <a:r>
                        <a:rPr lang="en-GB" sz="1100" b="0" i="0" u="none" strike="noStrike" baseline="-25000">
                          <a:solidFill>
                            <a:srgbClr val="000000"/>
                          </a:solidFill>
                          <a:effectLst/>
                          <a:latin typeface="Calibri" panose="020F0502020204030204" pitchFamily="34" charset="0"/>
                        </a:rPr>
                        <a:t>s </a:t>
                      </a:r>
                      <a:r>
                        <a:rPr lang="en-GB" sz="1100" b="0" i="0" u="none" strike="noStrike">
                          <a:solidFill>
                            <a:srgbClr val="000000"/>
                          </a:solidFill>
                          <a:effectLst/>
                          <a:latin typeface="Calibri" panose="020F0502020204030204" pitchFamily="34" charset="0"/>
                        </a:rPr>
                        <a:t>[fF]</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R</a:t>
                      </a:r>
                      <a:r>
                        <a:rPr lang="en-GB" sz="1100" b="0" i="0" u="none" strike="noStrike" baseline="-25000">
                          <a:solidFill>
                            <a:srgbClr val="000000"/>
                          </a:solidFill>
                          <a:effectLst/>
                          <a:latin typeface="Calibri" panose="020F0502020204030204" pitchFamily="34" charset="0"/>
                        </a:rPr>
                        <a:t>s</a:t>
                      </a:r>
                      <a:r>
                        <a:rPr lang="en-GB" sz="1100" b="0" i="0" u="none" strike="noStrike">
                          <a:solidFill>
                            <a:srgbClr val="000000"/>
                          </a:solidFill>
                          <a:effectLst/>
                          <a:latin typeface="Calibri" panose="020F0502020204030204" pitchFamily="34" charset="0"/>
                        </a:rPr>
                        <a:t> [k</a:t>
                      </a:r>
                      <a:r>
                        <a:rPr lang="en-GB" sz="1100" b="0" i="0" u="none" strike="noStrike">
                          <a:solidFill>
                            <a:srgbClr val="000000"/>
                          </a:solidFill>
                          <a:effectLst/>
                          <a:latin typeface="Symbol" panose="05050102010706020507" pitchFamily="18" charset="2"/>
                        </a:rPr>
                        <a:t>W</a:t>
                      </a:r>
                      <a:r>
                        <a:rPr lang="en-GB" sz="1100" b="0" i="0" u="none" strike="noStrike">
                          <a:solidFill>
                            <a:srgbClr val="000000"/>
                          </a:solidFill>
                          <a:effectLst/>
                          <a:latin typeface="Calibri" panose="020F0502020204030204" pitchFamily="34" charset="0"/>
                        </a:rPr>
                        <a:t>]</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f</a:t>
                      </a:r>
                      <a:r>
                        <a:rPr lang="en-GB" sz="1100" b="0" i="0" u="none" strike="noStrike" baseline="-25000">
                          <a:solidFill>
                            <a:srgbClr val="000000"/>
                          </a:solidFill>
                          <a:effectLst/>
                          <a:latin typeface="Calibri" panose="020F0502020204030204" pitchFamily="34" charset="0"/>
                        </a:rPr>
                        <a:t>z</a:t>
                      </a:r>
                      <a:r>
                        <a:rPr lang="en-GB" sz="1100" b="0" i="0" u="none" strike="noStrike">
                          <a:solidFill>
                            <a:srgbClr val="000000"/>
                          </a:solidFill>
                          <a:effectLst/>
                          <a:latin typeface="Calibri" panose="020F0502020204030204" pitchFamily="34" charset="0"/>
                        </a:rPr>
                        <a:t> [MHz]</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R</a:t>
                      </a:r>
                      <a:r>
                        <a:rPr lang="en-GB" sz="1100" b="0" i="0" u="none" strike="noStrike" baseline="-25000">
                          <a:solidFill>
                            <a:srgbClr val="000000"/>
                          </a:solidFill>
                          <a:effectLst/>
                          <a:latin typeface="Calibri" panose="020F0502020204030204" pitchFamily="34" charset="0"/>
                        </a:rPr>
                        <a:t>s</a:t>
                      </a:r>
                      <a:r>
                        <a:rPr lang="en-GB" sz="1100" b="0" i="0" u="none" strike="noStrike">
                          <a:solidFill>
                            <a:srgbClr val="000000"/>
                          </a:solidFill>
                          <a:effectLst/>
                          <a:latin typeface="Calibri" panose="020F0502020204030204" pitchFamily="34" charset="0"/>
                        </a:rPr>
                        <a:t> [k</a:t>
                      </a:r>
                      <a:r>
                        <a:rPr lang="en-GB" sz="1100" b="0" i="0" u="none" strike="noStrike">
                          <a:solidFill>
                            <a:srgbClr val="000000"/>
                          </a:solidFill>
                          <a:effectLst/>
                          <a:latin typeface="Symbol" panose="05050102010706020507" pitchFamily="18" charset="2"/>
                        </a:rPr>
                        <a:t>W</a:t>
                      </a:r>
                      <a:r>
                        <a:rPr lang="en-GB" sz="1100" b="0" i="0" u="none" strike="noStrike">
                          <a:solidFill>
                            <a:srgbClr val="000000"/>
                          </a:solidFill>
                          <a:effectLst/>
                          <a:latin typeface="Calibri" panose="020F0502020204030204" pitchFamily="34" charset="0"/>
                        </a:rPr>
                        <a:t>]</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f</a:t>
                      </a:r>
                      <a:r>
                        <a:rPr lang="en-GB" sz="1100" b="0" i="0" u="none" strike="noStrike" baseline="-25000">
                          <a:solidFill>
                            <a:srgbClr val="000000"/>
                          </a:solidFill>
                          <a:effectLst/>
                          <a:latin typeface="Calibri" panose="020F0502020204030204" pitchFamily="34" charset="0"/>
                        </a:rPr>
                        <a:t>z</a:t>
                      </a:r>
                      <a:r>
                        <a:rPr lang="en-GB" sz="1100" b="0" i="0" u="none" strike="noStrike">
                          <a:solidFill>
                            <a:srgbClr val="000000"/>
                          </a:solidFill>
                          <a:effectLst/>
                          <a:latin typeface="Calibri" panose="020F0502020204030204" pitchFamily="34" charset="0"/>
                        </a:rPr>
                        <a:t> [MHz]</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R</a:t>
                      </a:r>
                      <a:r>
                        <a:rPr lang="en-GB" sz="1100" b="0" i="0" u="none" strike="noStrike" baseline="-25000">
                          <a:solidFill>
                            <a:srgbClr val="000000"/>
                          </a:solidFill>
                          <a:effectLst/>
                          <a:latin typeface="Calibri" panose="020F0502020204030204" pitchFamily="34" charset="0"/>
                        </a:rPr>
                        <a:t>s</a:t>
                      </a:r>
                      <a:r>
                        <a:rPr lang="en-GB" sz="1100" b="0" i="0" u="none" strike="noStrike">
                          <a:solidFill>
                            <a:srgbClr val="000000"/>
                          </a:solidFill>
                          <a:effectLst/>
                          <a:latin typeface="Calibri" panose="020F0502020204030204" pitchFamily="34" charset="0"/>
                        </a:rPr>
                        <a:t> [k</a:t>
                      </a:r>
                      <a:r>
                        <a:rPr lang="en-GB" sz="1100" b="0" i="0" u="none" strike="noStrike">
                          <a:solidFill>
                            <a:srgbClr val="000000"/>
                          </a:solidFill>
                          <a:effectLst/>
                          <a:latin typeface="Symbol" panose="05050102010706020507" pitchFamily="18" charset="2"/>
                        </a:rPr>
                        <a:t>W</a:t>
                      </a:r>
                      <a:r>
                        <a:rPr lang="en-GB" sz="1100" b="0" i="0" u="none" strike="noStrike">
                          <a:solidFill>
                            <a:srgbClr val="000000"/>
                          </a:solidFill>
                          <a:effectLst/>
                          <a:latin typeface="Calibri" panose="020F0502020204030204" pitchFamily="34" charset="0"/>
                        </a:rPr>
                        <a:t>]</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f</a:t>
                      </a:r>
                      <a:r>
                        <a:rPr lang="en-GB" sz="1100" b="0" i="0" u="none" strike="noStrike" baseline="-25000">
                          <a:solidFill>
                            <a:srgbClr val="000000"/>
                          </a:solidFill>
                          <a:effectLst/>
                          <a:latin typeface="Calibri" panose="020F0502020204030204" pitchFamily="34" charset="0"/>
                        </a:rPr>
                        <a:t>z</a:t>
                      </a:r>
                      <a:r>
                        <a:rPr lang="en-GB" sz="1100" b="0" i="0" u="none" strike="noStrike">
                          <a:solidFill>
                            <a:srgbClr val="000000"/>
                          </a:solidFill>
                          <a:effectLst/>
                          <a:latin typeface="Calibri" panose="020F0502020204030204" pitchFamily="34" charset="0"/>
                        </a:rPr>
                        <a:t> [MHz]</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0500">
                <a:tc>
                  <a:txBody>
                    <a:bodyPr/>
                    <a:lstStyle/>
                    <a:p>
                      <a:pPr algn="l" fontAlgn="b"/>
                      <a:r>
                        <a:rPr lang="en-GB" sz="1100" b="0" i="0" u="none" strike="noStrike">
                          <a:solidFill>
                            <a:srgbClr val="000000"/>
                          </a:solidFill>
                          <a:effectLst/>
                          <a:latin typeface="Calibri" panose="020F0502020204030204" pitchFamily="34" charset="0"/>
                        </a:rPr>
                        <a:t>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GB" sz="1100" b="0" i="0" u="none" strike="noStrike">
                          <a:solidFill>
                            <a:srgbClr val="000000"/>
                          </a:solidFill>
                          <a:effectLst/>
                          <a:latin typeface="Calibri" panose="020F0502020204030204" pitchFamily="34" charset="0"/>
                        </a:rPr>
                        <a:t>3.0</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GB" sz="1100" b="0" i="0" u="none" strike="noStrike">
                          <a:solidFill>
                            <a:srgbClr val="000000"/>
                          </a:solidFill>
                          <a:effectLst/>
                          <a:latin typeface="Calibri" panose="020F0502020204030204" pitchFamily="34" charset="0"/>
                        </a:rPr>
                        <a:t>758</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GB" sz="1100" b="0" i="0" u="none" strike="noStrike">
                          <a:solidFill>
                            <a:srgbClr val="000000"/>
                          </a:solidFill>
                          <a:effectLst/>
                          <a:latin typeface="Calibri" panose="020F0502020204030204" pitchFamily="34" charset="0"/>
                        </a:rPr>
                        <a:t>0.6</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GB" sz="1100" b="0" i="0" u="none" strike="noStrike">
                          <a:solidFill>
                            <a:srgbClr val="000000"/>
                          </a:solidFill>
                          <a:effectLst/>
                          <a:latin typeface="Calibri" panose="020F0502020204030204" pitchFamily="34" charset="0"/>
                        </a:rPr>
                        <a:t>3789</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GB" sz="1100" b="0" i="0" u="none" strike="noStrike">
                          <a:solidFill>
                            <a:srgbClr val="000000"/>
                          </a:solidFill>
                          <a:effectLst/>
                          <a:latin typeface="Calibri" panose="020F0502020204030204" pitchFamily="34" charset="0"/>
                        </a:rPr>
                        <a:t>0.4</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GB" sz="1100" b="0" i="0" u="none" strike="noStrike">
                          <a:solidFill>
                            <a:srgbClr val="000000"/>
                          </a:solidFill>
                          <a:effectLst/>
                          <a:latin typeface="Calibri" panose="020F0502020204030204" pitchFamily="34" charset="0"/>
                        </a:rPr>
                        <a:t>5684</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3"/>
                  </a:ext>
                </a:extLst>
              </a:tr>
              <a:tr h="190500">
                <a:tc>
                  <a:txBody>
                    <a:bodyPr/>
                    <a:lstStyle/>
                    <a:p>
                      <a:pPr algn="l" fontAlgn="b"/>
                      <a:r>
                        <a:rPr lang="en-GB" sz="1100" b="0" i="0" u="none" strike="noStrike">
                          <a:solidFill>
                            <a:srgbClr val="000000"/>
                          </a:solidFill>
                          <a:effectLst/>
                          <a:latin typeface="Calibri" panose="020F0502020204030204" pitchFamily="34" charset="0"/>
                        </a:rPr>
                        <a:t>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100" b="0" i="0" u="none" strike="noStrike">
                          <a:solidFill>
                            <a:srgbClr val="000000"/>
                          </a:solidFill>
                          <a:effectLst/>
                          <a:latin typeface="Calibri" panose="020F0502020204030204" pitchFamily="34" charset="0"/>
                        </a:rPr>
                        <a:t>70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100" b="0" i="0" u="none" strike="noStrike">
                          <a:solidFill>
                            <a:srgbClr val="000000"/>
                          </a:solidFill>
                          <a:effectLst/>
                          <a:latin typeface="Calibri" panose="020F0502020204030204" pitchFamily="34" charset="0"/>
                        </a:rPr>
                        <a:t>4.9</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GB" sz="1100" b="0" i="0" u="none" strike="noStrike">
                          <a:solidFill>
                            <a:srgbClr val="000000"/>
                          </a:solidFill>
                          <a:effectLst/>
                          <a:latin typeface="Calibri" panose="020F0502020204030204" pitchFamily="34" charset="0"/>
                        </a:rPr>
                        <a:t>464</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100" b="0" i="0" u="none" strike="noStrike">
                          <a:solidFill>
                            <a:srgbClr val="000000"/>
                          </a:solidFill>
                          <a:effectLst/>
                          <a:latin typeface="Calibri" panose="020F0502020204030204" pitchFamily="34" charset="0"/>
                        </a:rPr>
                        <a:t>1.2</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GB" sz="1100" b="0" i="0" u="none" strike="noStrike">
                          <a:solidFill>
                            <a:srgbClr val="000000"/>
                          </a:solidFill>
                          <a:effectLst/>
                          <a:latin typeface="Calibri" panose="020F0502020204030204" pitchFamily="34" charset="0"/>
                        </a:rPr>
                        <a:t>1895</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100" b="0" i="0" u="none" strike="noStrike">
                          <a:solidFill>
                            <a:srgbClr val="000000"/>
                          </a:solidFill>
                          <a:effectLst/>
                          <a:latin typeface="Calibri" panose="020F0502020204030204" pitchFamily="34" charset="0"/>
                        </a:rPr>
                        <a:t>1.0</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GB" sz="1100" b="0" i="0" u="none" strike="noStrike">
                          <a:solidFill>
                            <a:srgbClr val="000000"/>
                          </a:solidFill>
                          <a:effectLst/>
                          <a:latin typeface="Calibri" panose="020F0502020204030204" pitchFamily="34" charset="0"/>
                        </a:rPr>
                        <a:t>2274</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190500">
                <a:tc>
                  <a:txBody>
                    <a:bodyPr/>
                    <a:lstStyle/>
                    <a:p>
                      <a:pPr algn="l" fontAlgn="b"/>
                      <a:r>
                        <a:rPr lang="en-GB" sz="1100" b="0" i="0" u="none" strike="noStrike">
                          <a:solidFill>
                            <a:srgbClr val="000000"/>
                          </a:solidFill>
                          <a:effectLst/>
                          <a:latin typeface="Calibri" panose="020F0502020204030204" pitchFamily="34" charset="0"/>
                        </a:rPr>
                        <a:t>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7.0</a:t>
                      </a:r>
                    </a:p>
                  </a:txBody>
                  <a:tcPr marL="9525" marR="9525" marT="9525"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325</a:t>
                      </a:r>
                    </a:p>
                  </a:txBody>
                  <a:tcPr marL="9525" marR="9525" marT="9525"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2.4</a:t>
                      </a:r>
                    </a:p>
                  </a:txBody>
                  <a:tcPr marL="9525" marR="9525" marT="9525"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947</a:t>
                      </a:r>
                    </a:p>
                  </a:txBody>
                  <a:tcPr marL="9525" marR="9525" marT="9525"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1.6</a:t>
                      </a:r>
                    </a:p>
                  </a:txBody>
                  <a:tcPr marL="9525" marR="9525" marT="9525"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1421</a:t>
                      </a:r>
                    </a:p>
                  </a:txBody>
                  <a:tcPr marL="9525" marR="9525" marT="9525"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90500">
                <a:tc>
                  <a:txBody>
                    <a:bodyPr/>
                    <a:lstStyle/>
                    <a:p>
                      <a:pPr algn="l" fontAlgn="b"/>
                      <a:r>
                        <a:rPr lang="en-GB" sz="1100" b="0" i="0" u="none" strike="noStrike">
                          <a:solidFill>
                            <a:srgbClr val="000000"/>
                          </a:solidFill>
                          <a:effectLst/>
                          <a:latin typeface="Calibri" panose="020F0502020204030204" pitchFamily="34" charset="0"/>
                        </a:rPr>
                        <a:t>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GB" sz="1100" b="0" i="0" u="none" strike="noStrike">
                          <a:solidFill>
                            <a:srgbClr val="000000"/>
                          </a:solidFill>
                          <a:effectLst/>
                          <a:latin typeface="Calibri" panose="020F0502020204030204" pitchFamily="34" charset="0"/>
                        </a:rPr>
                        <a:t>3.0</a:t>
                      </a:r>
                    </a:p>
                  </a:txBody>
                  <a:tcPr marL="9525" marR="9525" marT="9525"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GB" sz="1100" b="0" i="0" u="none" strike="noStrike">
                          <a:solidFill>
                            <a:srgbClr val="000000"/>
                          </a:solidFill>
                          <a:effectLst/>
                          <a:latin typeface="Calibri" panose="020F0502020204030204" pitchFamily="34" charset="0"/>
                        </a:rPr>
                        <a:t>379</a:t>
                      </a:r>
                    </a:p>
                  </a:txBody>
                  <a:tcPr marL="9525" marR="9525" marT="9525"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GB" sz="1100" b="0" i="0" u="none" strike="noStrike">
                          <a:solidFill>
                            <a:srgbClr val="000000"/>
                          </a:solidFill>
                          <a:effectLst/>
                          <a:latin typeface="Calibri" panose="020F0502020204030204" pitchFamily="34" charset="0"/>
                        </a:rPr>
                        <a:t>0.6</a:t>
                      </a:r>
                    </a:p>
                  </a:txBody>
                  <a:tcPr marL="9525" marR="9525" marT="9525"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GB" sz="1100" b="0" i="0" u="none" strike="noStrike">
                          <a:solidFill>
                            <a:srgbClr val="000000"/>
                          </a:solidFill>
                          <a:effectLst/>
                          <a:latin typeface="Calibri" panose="020F0502020204030204" pitchFamily="34" charset="0"/>
                        </a:rPr>
                        <a:t>1895</a:t>
                      </a:r>
                    </a:p>
                  </a:txBody>
                  <a:tcPr marL="9525" marR="9525" marT="9525"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GB" sz="1100" b="0" i="0" u="none" strike="noStrike">
                          <a:solidFill>
                            <a:srgbClr val="000000"/>
                          </a:solidFill>
                          <a:effectLst/>
                          <a:latin typeface="Calibri" panose="020F0502020204030204" pitchFamily="34" charset="0"/>
                        </a:rPr>
                        <a:t>0.4</a:t>
                      </a:r>
                    </a:p>
                  </a:txBody>
                  <a:tcPr marL="9525" marR="9525" marT="9525"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GB" sz="1100" b="0" i="0" u="none" strike="noStrike">
                          <a:solidFill>
                            <a:srgbClr val="000000"/>
                          </a:solidFill>
                          <a:effectLst/>
                          <a:latin typeface="Calibri" panose="020F0502020204030204" pitchFamily="34" charset="0"/>
                        </a:rPr>
                        <a:t>2842</a:t>
                      </a:r>
                    </a:p>
                  </a:txBody>
                  <a:tcPr marL="9525" marR="9525" marT="9525"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6"/>
                  </a:ext>
                </a:extLst>
              </a:tr>
              <a:tr h="190500">
                <a:tc>
                  <a:txBody>
                    <a:bodyPr/>
                    <a:lstStyle/>
                    <a:p>
                      <a:pPr algn="l" fontAlgn="b"/>
                      <a:r>
                        <a:rPr lang="en-GB" sz="1100" b="0" i="0" u="none" strike="noStrike">
                          <a:solidFill>
                            <a:srgbClr val="000000"/>
                          </a:solidFill>
                          <a:effectLst/>
                          <a:latin typeface="Calibri" panose="020F0502020204030204" pitchFamily="34" charset="0"/>
                        </a:rPr>
                        <a:t>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100" b="0" i="0" u="none" strike="noStrike">
                          <a:solidFill>
                            <a:srgbClr val="000000"/>
                          </a:solidFill>
                          <a:effectLst/>
                          <a:latin typeface="Calibri" panose="020F0502020204030204" pitchFamily="34" charset="0"/>
                        </a:rPr>
                        <a:t>140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100" b="0" i="0" u="none" strike="noStrike">
                          <a:solidFill>
                            <a:srgbClr val="000000"/>
                          </a:solidFill>
                          <a:effectLst/>
                          <a:latin typeface="Calibri" panose="020F0502020204030204" pitchFamily="34" charset="0"/>
                        </a:rPr>
                        <a:t>4.9</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GB" sz="1100" b="0" i="0" u="none" strike="noStrike">
                          <a:solidFill>
                            <a:srgbClr val="000000"/>
                          </a:solidFill>
                          <a:effectLst/>
                          <a:latin typeface="Calibri" panose="020F0502020204030204" pitchFamily="34" charset="0"/>
                        </a:rPr>
                        <a:t>232</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100" b="0" i="0" u="none" strike="noStrike">
                          <a:solidFill>
                            <a:srgbClr val="000000"/>
                          </a:solidFill>
                          <a:effectLst/>
                          <a:latin typeface="Calibri" panose="020F0502020204030204" pitchFamily="34" charset="0"/>
                        </a:rPr>
                        <a:t>1.2</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GB" sz="1100" b="0" i="0" u="none" strike="noStrike">
                          <a:solidFill>
                            <a:srgbClr val="000000"/>
                          </a:solidFill>
                          <a:effectLst/>
                          <a:latin typeface="Calibri" panose="020F0502020204030204" pitchFamily="34" charset="0"/>
                        </a:rPr>
                        <a:t>947</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100" b="0" i="0" u="none" strike="noStrike">
                          <a:solidFill>
                            <a:srgbClr val="000000"/>
                          </a:solidFill>
                          <a:effectLst/>
                          <a:latin typeface="Calibri" panose="020F0502020204030204" pitchFamily="34" charset="0"/>
                        </a:rPr>
                        <a:t>1.0</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GB" sz="1100" b="0" i="0" u="none" strike="noStrike">
                          <a:solidFill>
                            <a:srgbClr val="000000"/>
                          </a:solidFill>
                          <a:effectLst/>
                          <a:latin typeface="Calibri" panose="020F0502020204030204" pitchFamily="34" charset="0"/>
                        </a:rPr>
                        <a:t>1137</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190500">
                <a:tc>
                  <a:txBody>
                    <a:bodyPr/>
                    <a:lstStyle/>
                    <a:p>
                      <a:pPr algn="l" fontAlgn="b"/>
                      <a:r>
                        <a:rPr lang="en-GB" sz="1100" b="0" i="0" u="none" strike="noStrike">
                          <a:solidFill>
                            <a:srgbClr val="000000"/>
                          </a:solidFill>
                          <a:effectLst/>
                          <a:latin typeface="Calibri" panose="020F0502020204030204" pitchFamily="34" charset="0"/>
                        </a:rPr>
                        <a:t>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7.0</a:t>
                      </a:r>
                    </a:p>
                  </a:txBody>
                  <a:tcPr marL="9525" marR="9525" marT="9525"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162</a:t>
                      </a:r>
                    </a:p>
                  </a:txBody>
                  <a:tcPr marL="9525" marR="9525" marT="9525"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2.4</a:t>
                      </a:r>
                    </a:p>
                  </a:txBody>
                  <a:tcPr marL="9525" marR="9525" marT="9525"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474</a:t>
                      </a:r>
                    </a:p>
                  </a:txBody>
                  <a:tcPr marL="9525" marR="9525" marT="9525"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1.6</a:t>
                      </a:r>
                    </a:p>
                  </a:txBody>
                  <a:tcPr marL="9525" marR="9525" marT="9525"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711</a:t>
                      </a:r>
                    </a:p>
                  </a:txBody>
                  <a:tcPr marL="9525" marR="9525" marT="9525"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90500">
                <a:tc>
                  <a:txBody>
                    <a:bodyPr/>
                    <a:lstStyle/>
                    <a:p>
                      <a:pPr algn="l" fontAlgn="b"/>
                      <a:r>
                        <a:rPr lang="en-GB" sz="1100" b="0" i="0" u="none" strike="noStrike">
                          <a:solidFill>
                            <a:srgbClr val="000000"/>
                          </a:solidFill>
                          <a:effectLst/>
                          <a:latin typeface="Calibri" panose="020F0502020204030204" pitchFamily="34" charset="0"/>
                        </a:rPr>
                        <a:t>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GB" sz="1100" b="0" i="0" u="none" strike="noStrike">
                          <a:solidFill>
                            <a:srgbClr val="000000"/>
                          </a:solidFill>
                          <a:effectLst/>
                          <a:latin typeface="Calibri" panose="020F0502020204030204" pitchFamily="34" charset="0"/>
                        </a:rPr>
                        <a:t>3.0</a:t>
                      </a:r>
                    </a:p>
                  </a:txBody>
                  <a:tcPr marL="9525" marR="9525" marT="9525"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GB" sz="1100" b="0" i="0" u="none" strike="noStrike">
                          <a:solidFill>
                            <a:srgbClr val="000000"/>
                          </a:solidFill>
                          <a:effectLst/>
                          <a:latin typeface="Calibri" panose="020F0502020204030204" pitchFamily="34" charset="0"/>
                        </a:rPr>
                        <a:t>189</a:t>
                      </a:r>
                    </a:p>
                  </a:txBody>
                  <a:tcPr marL="9525" marR="9525" marT="9525"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GB" sz="1100" b="0" i="0" u="none" strike="noStrike">
                          <a:solidFill>
                            <a:srgbClr val="000000"/>
                          </a:solidFill>
                          <a:effectLst/>
                          <a:latin typeface="Calibri" panose="020F0502020204030204" pitchFamily="34" charset="0"/>
                        </a:rPr>
                        <a:t>0.6</a:t>
                      </a:r>
                    </a:p>
                  </a:txBody>
                  <a:tcPr marL="9525" marR="9525" marT="9525"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GB" sz="1100" b="0" i="0" u="none" strike="noStrike">
                          <a:solidFill>
                            <a:srgbClr val="000000"/>
                          </a:solidFill>
                          <a:effectLst/>
                          <a:latin typeface="Calibri" panose="020F0502020204030204" pitchFamily="34" charset="0"/>
                        </a:rPr>
                        <a:t>947</a:t>
                      </a:r>
                    </a:p>
                  </a:txBody>
                  <a:tcPr marL="9525" marR="9525" marT="9525"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GB" sz="1100" b="0" i="0" u="none" strike="noStrike">
                          <a:solidFill>
                            <a:srgbClr val="000000"/>
                          </a:solidFill>
                          <a:effectLst/>
                          <a:latin typeface="Calibri" panose="020F0502020204030204" pitchFamily="34" charset="0"/>
                        </a:rPr>
                        <a:t>0.4</a:t>
                      </a:r>
                    </a:p>
                  </a:txBody>
                  <a:tcPr marL="9525" marR="9525" marT="9525"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GB" sz="1100" b="0" i="0" u="none" strike="noStrike">
                          <a:solidFill>
                            <a:srgbClr val="000000"/>
                          </a:solidFill>
                          <a:effectLst/>
                          <a:latin typeface="Calibri" panose="020F0502020204030204" pitchFamily="34" charset="0"/>
                        </a:rPr>
                        <a:t>1421</a:t>
                      </a:r>
                    </a:p>
                  </a:txBody>
                  <a:tcPr marL="9525" marR="9525" marT="9525"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9"/>
                  </a:ext>
                </a:extLst>
              </a:tr>
              <a:tr h="190500">
                <a:tc>
                  <a:txBody>
                    <a:bodyPr/>
                    <a:lstStyle/>
                    <a:p>
                      <a:pPr algn="l" fontAlgn="b"/>
                      <a:r>
                        <a:rPr lang="en-GB" sz="1100" b="0" i="0" u="none" strike="noStrike">
                          <a:solidFill>
                            <a:srgbClr val="000000"/>
                          </a:solidFill>
                          <a:effectLst/>
                          <a:latin typeface="Calibri" panose="020F0502020204030204" pitchFamily="34" charset="0"/>
                        </a:rPr>
                        <a:t>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100" b="0" i="0" u="none" strike="noStrike">
                          <a:solidFill>
                            <a:srgbClr val="000000"/>
                          </a:solidFill>
                          <a:effectLst/>
                          <a:latin typeface="Calibri" panose="020F0502020204030204" pitchFamily="34" charset="0"/>
                        </a:rPr>
                        <a:t>280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100" b="0" i="0" u="none" strike="noStrike">
                          <a:solidFill>
                            <a:srgbClr val="000000"/>
                          </a:solidFill>
                          <a:effectLst/>
                          <a:latin typeface="Calibri" panose="020F0502020204030204" pitchFamily="34" charset="0"/>
                        </a:rPr>
                        <a:t>4.9</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GB" sz="1100" b="0" i="0" u="none" strike="noStrike">
                          <a:solidFill>
                            <a:srgbClr val="000000"/>
                          </a:solidFill>
                          <a:effectLst/>
                          <a:latin typeface="Calibri" panose="020F0502020204030204" pitchFamily="34" charset="0"/>
                        </a:rPr>
                        <a:t>116</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100" b="0" i="0" u="none" strike="noStrike">
                          <a:solidFill>
                            <a:srgbClr val="000000"/>
                          </a:solidFill>
                          <a:effectLst/>
                          <a:latin typeface="Calibri" panose="020F0502020204030204" pitchFamily="34" charset="0"/>
                        </a:rPr>
                        <a:t>1.2</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GB" sz="1100" b="0" i="0" u="none" strike="noStrike">
                          <a:solidFill>
                            <a:srgbClr val="000000"/>
                          </a:solidFill>
                          <a:effectLst/>
                          <a:latin typeface="Calibri" panose="020F0502020204030204" pitchFamily="34" charset="0"/>
                        </a:rPr>
                        <a:t>474</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100" b="0" i="0" u="none" strike="noStrike">
                          <a:solidFill>
                            <a:srgbClr val="000000"/>
                          </a:solidFill>
                          <a:effectLst/>
                          <a:latin typeface="Calibri" panose="020F0502020204030204" pitchFamily="34" charset="0"/>
                        </a:rPr>
                        <a:t>1.0</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GB" sz="1100" b="0" i="0" u="none" strike="noStrike">
                          <a:solidFill>
                            <a:srgbClr val="000000"/>
                          </a:solidFill>
                          <a:effectLst/>
                          <a:latin typeface="Calibri" panose="020F0502020204030204" pitchFamily="34" charset="0"/>
                        </a:rPr>
                        <a:t>568</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0"/>
                  </a:ext>
                </a:extLst>
              </a:tr>
              <a:tr h="200025">
                <a:tc>
                  <a:txBody>
                    <a:bodyPr/>
                    <a:lstStyle/>
                    <a:p>
                      <a:pPr algn="l" fontAlgn="b"/>
                      <a:r>
                        <a:rPr lang="en-GB" sz="1100" b="0" i="0" u="none" strike="noStrike">
                          <a:solidFill>
                            <a:srgbClr val="000000"/>
                          </a:solidFill>
                          <a:effectLst/>
                          <a:latin typeface="Calibri" panose="020F0502020204030204" pitchFamily="34" charset="0"/>
                        </a:rPr>
                        <a:t>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7.0</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81</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2.4</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237</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1.6</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355</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403804395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First Stage Gain</a:t>
            </a:r>
            <a:endParaRPr lang="en-GB" dirty="0"/>
          </a:p>
        </p:txBody>
      </p:sp>
      <p:sp>
        <p:nvSpPr>
          <p:cNvPr id="8" name="Content Placeholder 7"/>
          <p:cNvSpPr>
            <a:spLocks noGrp="1"/>
          </p:cNvSpPr>
          <p:nvPr>
            <p:ph sz="half" idx="2"/>
          </p:nvPr>
        </p:nvSpPr>
        <p:spPr>
          <a:xfrm>
            <a:off x="838200" y="969402"/>
            <a:ext cx="5181600" cy="3348609"/>
          </a:xfrm>
        </p:spPr>
        <p:txBody>
          <a:bodyPr>
            <a:normAutofit fontScale="92500" lnSpcReduction="20000"/>
          </a:bodyPr>
          <a:lstStyle/>
          <a:p>
            <a:r>
              <a:rPr lang="en-GB" dirty="0"/>
              <a:t>Degeneration resistance </a:t>
            </a:r>
          </a:p>
          <a:p>
            <a:pPr lvl="1"/>
            <a:r>
              <a:rPr lang="en-GB" dirty="0"/>
              <a:t>3 </a:t>
            </a:r>
            <a:r>
              <a:rPr lang="en-GB" dirty="0" err="1"/>
              <a:t>kΩ</a:t>
            </a:r>
            <a:r>
              <a:rPr lang="en-GB" dirty="0"/>
              <a:t>, 5 </a:t>
            </a:r>
            <a:r>
              <a:rPr lang="en-GB" dirty="0" err="1"/>
              <a:t>kΩ</a:t>
            </a:r>
            <a:r>
              <a:rPr lang="en-GB" dirty="0"/>
              <a:t>, 7 </a:t>
            </a:r>
            <a:r>
              <a:rPr lang="en-GB" dirty="0" err="1"/>
              <a:t>kΩ</a:t>
            </a:r>
            <a:endParaRPr lang="en-GB" dirty="0"/>
          </a:p>
          <a:p>
            <a:r>
              <a:rPr lang="en-GB" dirty="0"/>
              <a:t>Degeneration </a:t>
            </a:r>
            <a:r>
              <a:rPr lang="en-GB" dirty="0" smtClean="0"/>
              <a:t>capacitance</a:t>
            </a:r>
          </a:p>
          <a:p>
            <a:pPr lvl="1"/>
            <a:r>
              <a:rPr lang="en-GB" dirty="0" smtClean="0"/>
              <a:t>70 </a:t>
            </a:r>
            <a:r>
              <a:rPr lang="en-GB" dirty="0" err="1"/>
              <a:t>fF</a:t>
            </a:r>
            <a:endParaRPr lang="en-GB" dirty="0"/>
          </a:p>
          <a:p>
            <a:r>
              <a:rPr lang="en-GB" dirty="0"/>
              <a:t>Load cap</a:t>
            </a:r>
          </a:p>
          <a:p>
            <a:pPr lvl="1"/>
            <a:r>
              <a:rPr lang="en-GB" dirty="0" err="1" smtClean="0"/>
              <a:t>Cp</a:t>
            </a:r>
            <a:r>
              <a:rPr lang="en-GB" dirty="0" smtClean="0"/>
              <a:t> </a:t>
            </a:r>
            <a:r>
              <a:rPr lang="en-GB" dirty="0" smtClean="0">
                <a:sym typeface="Symbol" panose="05050102010706020507" pitchFamily="18" charset="2"/>
              </a:rPr>
              <a:t> 10 </a:t>
            </a:r>
            <a:r>
              <a:rPr lang="en-GB" dirty="0" err="1" smtClean="0">
                <a:sym typeface="Symbol" panose="05050102010706020507" pitchFamily="18" charset="2"/>
              </a:rPr>
              <a:t>fF</a:t>
            </a:r>
            <a:endParaRPr lang="en-GB" dirty="0" smtClean="0">
              <a:sym typeface="Symbol" panose="05050102010706020507" pitchFamily="18" charset="2"/>
            </a:endParaRPr>
          </a:p>
          <a:p>
            <a:pPr lvl="2"/>
            <a:r>
              <a:rPr lang="en-GB" dirty="0" err="1" smtClean="0"/>
              <a:t>C</a:t>
            </a:r>
            <a:r>
              <a:rPr lang="en-GB" baseline="-25000" dirty="0" err="1" smtClean="0"/>
              <a:t>ds</a:t>
            </a:r>
            <a:r>
              <a:rPr lang="en-GB" dirty="0" smtClean="0"/>
              <a:t>+ Next stage (</a:t>
            </a:r>
            <a:r>
              <a:rPr lang="en-GB" dirty="0" err="1" smtClean="0"/>
              <a:t>C</a:t>
            </a:r>
            <a:r>
              <a:rPr lang="en-GB" baseline="-25000" dirty="0" err="1" smtClean="0"/>
              <a:t>gs</a:t>
            </a:r>
            <a:r>
              <a:rPr lang="en-GB" dirty="0" smtClean="0"/>
              <a:t> + Miller)</a:t>
            </a:r>
            <a:endParaRPr lang="en-GB" dirty="0"/>
          </a:p>
          <a:p>
            <a:r>
              <a:rPr lang="en-GB" dirty="0"/>
              <a:t>Load resistance</a:t>
            </a:r>
          </a:p>
          <a:p>
            <a:pPr lvl="1"/>
            <a:r>
              <a:rPr lang="en-GB" dirty="0"/>
              <a:t>6 </a:t>
            </a:r>
            <a:r>
              <a:rPr lang="en-GB" dirty="0" err="1"/>
              <a:t>kOHm</a:t>
            </a:r>
            <a:endParaRPr lang="en-GB" dirty="0"/>
          </a:p>
          <a:p>
            <a:endParaRPr lang="en-GB" dirty="0"/>
          </a:p>
        </p:txBody>
      </p:sp>
      <p:sp>
        <p:nvSpPr>
          <p:cNvPr id="3" name="Date Placeholder 2"/>
          <p:cNvSpPr>
            <a:spLocks noGrp="1"/>
          </p:cNvSpPr>
          <p:nvPr>
            <p:ph type="dt" sz="half" idx="10"/>
          </p:nvPr>
        </p:nvSpPr>
        <p:spPr/>
        <p:txBody>
          <a:bodyPr/>
          <a:lstStyle/>
          <a:p>
            <a:r>
              <a:rPr lang="en-GB" smtClean="0"/>
              <a:t>Ecole de Microélectronique IN2P3</a:t>
            </a:r>
            <a:endParaRPr lang="en-GB" dirty="0"/>
          </a:p>
        </p:txBody>
      </p:sp>
      <p:sp>
        <p:nvSpPr>
          <p:cNvPr id="4" name="Footer Placeholder 3"/>
          <p:cNvSpPr>
            <a:spLocks noGrp="1"/>
          </p:cNvSpPr>
          <p:nvPr>
            <p:ph type="ftr" sz="quarter" idx="11"/>
          </p:nvPr>
        </p:nvSpPr>
        <p:spPr/>
        <p:txBody>
          <a:bodyPr/>
          <a:lstStyle/>
          <a:p>
            <a:r>
              <a:rPr lang="en-GB" smtClean="0"/>
              <a:t>Paulo.Moreira@cern.ch</a:t>
            </a:r>
            <a:endParaRPr lang="en-GB" dirty="0"/>
          </a:p>
        </p:txBody>
      </p:sp>
      <p:sp>
        <p:nvSpPr>
          <p:cNvPr id="5" name="Slide Number Placeholder 4"/>
          <p:cNvSpPr>
            <a:spLocks noGrp="1"/>
          </p:cNvSpPr>
          <p:nvPr>
            <p:ph type="sldNum" sz="quarter" idx="12"/>
          </p:nvPr>
        </p:nvSpPr>
        <p:spPr/>
        <p:txBody>
          <a:bodyPr/>
          <a:lstStyle/>
          <a:p>
            <a:fld id="{9E4E57FD-46AB-4497-A1ED-13B00B4C8F0D}" type="slidenum">
              <a:rPr lang="en-GB" smtClean="0"/>
              <a:pPr/>
              <a:t>102</a:t>
            </a:fld>
            <a:endParaRPr lang="en-GB" dirty="0"/>
          </a:p>
        </p:txBody>
      </p:sp>
      <p:pic>
        <p:nvPicPr>
          <p:cNvPr id="9" name="Content Placeholder 6"/>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412" t="10463" r="588" b="784"/>
          <a:stretch/>
        </p:blipFill>
        <p:spPr>
          <a:xfrm>
            <a:off x="5534977" y="1605775"/>
            <a:ext cx="5824397" cy="3267487"/>
          </a:xfrm>
          <a:prstGeom prst="rect">
            <a:avLst/>
          </a:prstGeom>
        </p:spPr>
      </p:pic>
      <p:pic>
        <p:nvPicPr>
          <p:cNvPr id="10" name="table"/>
          <p:cNvPicPr>
            <a:picLocks noChangeAspect="1"/>
          </p:cNvPicPr>
          <p:nvPr/>
        </p:nvPicPr>
        <p:blipFill>
          <a:blip r:embed="rId4"/>
          <a:stretch>
            <a:fillRect/>
          </a:stretch>
        </p:blipFill>
        <p:spPr>
          <a:xfrm>
            <a:off x="988511" y="4487598"/>
            <a:ext cx="4396156" cy="1752600"/>
          </a:xfrm>
          <a:prstGeom prst="rect">
            <a:avLst/>
          </a:prstGeom>
        </p:spPr>
      </p:pic>
      <p:sp>
        <p:nvSpPr>
          <p:cNvPr id="12" name="TextBox 11"/>
          <p:cNvSpPr txBox="1"/>
          <p:nvPr/>
        </p:nvSpPr>
        <p:spPr>
          <a:xfrm>
            <a:off x="7106074" y="5001502"/>
            <a:ext cx="3353610" cy="954107"/>
          </a:xfrm>
          <a:prstGeom prst="rect">
            <a:avLst/>
          </a:prstGeom>
          <a:noFill/>
        </p:spPr>
        <p:txBody>
          <a:bodyPr wrap="none" rtlCol="0">
            <a:spAutoFit/>
          </a:bodyPr>
          <a:lstStyle/>
          <a:p>
            <a:r>
              <a:rPr lang="en-US" sz="1400" dirty="0" smtClean="0">
                <a:solidFill>
                  <a:schemeClr val="accent5"/>
                </a:solidFill>
              </a:rPr>
              <a:t>Due to the limited GBW of the technology,</a:t>
            </a:r>
            <a:r>
              <a:rPr lang="en-GB" sz="1400" dirty="0" smtClean="0">
                <a:solidFill>
                  <a:schemeClr val="accent5"/>
                </a:solidFill>
              </a:rPr>
              <a:t/>
            </a:r>
            <a:br>
              <a:rPr lang="en-GB" sz="1400" dirty="0" smtClean="0">
                <a:solidFill>
                  <a:schemeClr val="accent5"/>
                </a:solidFill>
              </a:rPr>
            </a:br>
            <a:r>
              <a:rPr lang="en-GB" sz="1400" dirty="0" smtClean="0">
                <a:solidFill>
                  <a:schemeClr val="accent5"/>
                </a:solidFill>
              </a:rPr>
              <a:t>peaking is achieved by attenuating the low</a:t>
            </a:r>
            <a:br>
              <a:rPr lang="en-GB" sz="1400" dirty="0" smtClean="0">
                <a:solidFill>
                  <a:schemeClr val="accent5"/>
                </a:solidFill>
              </a:rPr>
            </a:br>
            <a:r>
              <a:rPr lang="en-GB" sz="1400" dirty="0" smtClean="0">
                <a:solidFill>
                  <a:schemeClr val="accent5"/>
                </a:solidFill>
              </a:rPr>
              <a:t>frequency gain rather than busting the high</a:t>
            </a:r>
            <a:br>
              <a:rPr lang="en-GB" sz="1400" dirty="0" smtClean="0">
                <a:solidFill>
                  <a:schemeClr val="accent5"/>
                </a:solidFill>
              </a:rPr>
            </a:br>
            <a:r>
              <a:rPr lang="en-GB" sz="1400" dirty="0" smtClean="0">
                <a:solidFill>
                  <a:schemeClr val="accent5"/>
                </a:solidFill>
              </a:rPr>
              <a:t>frequency gain!</a:t>
            </a:r>
            <a:endParaRPr lang="en-US" sz="1400" dirty="0" smtClean="0">
              <a:solidFill>
                <a:schemeClr val="accent5"/>
              </a:solidFill>
            </a:endParaRPr>
          </a:p>
        </p:txBody>
      </p:sp>
      <p:cxnSp>
        <p:nvCxnSpPr>
          <p:cNvPr id="14" name="Straight Arrow Connector 13"/>
          <p:cNvCxnSpPr>
            <a:stCxn id="12" idx="1"/>
          </p:cNvCxnSpPr>
          <p:nvPr/>
        </p:nvCxnSpPr>
        <p:spPr>
          <a:xfrm flipH="1" flipV="1">
            <a:off x="6109008" y="3023468"/>
            <a:ext cx="997066" cy="245508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2" idx="1"/>
          </p:cNvCxnSpPr>
          <p:nvPr/>
        </p:nvCxnSpPr>
        <p:spPr>
          <a:xfrm flipH="1" flipV="1">
            <a:off x="6109008" y="2766990"/>
            <a:ext cx="997066" cy="2711566"/>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2" idx="1"/>
          </p:cNvCxnSpPr>
          <p:nvPr/>
        </p:nvCxnSpPr>
        <p:spPr>
          <a:xfrm flipH="1" flipV="1">
            <a:off x="6109008" y="2488210"/>
            <a:ext cx="997066" cy="2990346"/>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276171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75 </a:t>
            </a:r>
            <a:r>
              <a:rPr lang="en-US" dirty="0"/>
              <a:t>cm </a:t>
            </a:r>
            <a:r>
              <a:rPr lang="en-US" dirty="0" smtClean="0"/>
              <a:t>Coaxial Cable</a:t>
            </a:r>
            <a:endParaRPr lang="en-GB" dirty="0"/>
          </a:p>
        </p:txBody>
      </p:sp>
      <p:sp>
        <p:nvSpPr>
          <p:cNvPr id="3" name="Content Placeholder 2"/>
          <p:cNvSpPr>
            <a:spLocks noGrp="1"/>
          </p:cNvSpPr>
          <p:nvPr>
            <p:ph sz="half" idx="1"/>
          </p:nvPr>
        </p:nvSpPr>
        <p:spPr>
          <a:xfrm>
            <a:off x="838200" y="1071153"/>
            <a:ext cx="3681549" cy="5367745"/>
          </a:xfrm>
        </p:spPr>
        <p:txBody>
          <a:bodyPr>
            <a:normAutofit lnSpcReduction="10000"/>
          </a:bodyPr>
          <a:lstStyle/>
          <a:p>
            <a:r>
              <a:rPr lang="en-US" dirty="0" smtClean="0"/>
              <a:t>Simulation conditions:</a:t>
            </a:r>
          </a:p>
          <a:p>
            <a:pPr lvl="1"/>
            <a:r>
              <a:rPr lang="en-US" dirty="0" smtClean="0"/>
              <a:t>Data rate:</a:t>
            </a:r>
          </a:p>
          <a:p>
            <a:pPr lvl="2"/>
            <a:r>
              <a:rPr lang="en-US" dirty="0" smtClean="0"/>
              <a:t>2.56 Gb/s</a:t>
            </a:r>
          </a:p>
          <a:p>
            <a:pPr lvl="1"/>
            <a:r>
              <a:rPr lang="en-US" dirty="0" smtClean="0"/>
              <a:t>Signal amplitude:</a:t>
            </a:r>
          </a:p>
          <a:p>
            <a:pPr lvl="2"/>
            <a:r>
              <a:rPr lang="en-US" dirty="0" smtClean="0"/>
              <a:t>100 mV</a:t>
            </a:r>
          </a:p>
          <a:p>
            <a:pPr lvl="1"/>
            <a:r>
              <a:rPr lang="en-US" dirty="0" smtClean="0"/>
              <a:t>Process:</a:t>
            </a:r>
          </a:p>
          <a:p>
            <a:pPr lvl="2"/>
            <a:r>
              <a:rPr lang="en-US" dirty="0" smtClean="0"/>
              <a:t>FF, V</a:t>
            </a:r>
            <a:r>
              <a:rPr lang="en-US" baseline="-25000" dirty="0" smtClean="0"/>
              <a:t>DD</a:t>
            </a:r>
            <a:r>
              <a:rPr lang="en-US" dirty="0" smtClean="0"/>
              <a:t> = 1.08 V,</a:t>
            </a:r>
            <a:br>
              <a:rPr lang="en-US" dirty="0" smtClean="0"/>
            </a:br>
            <a:r>
              <a:rPr lang="en-US" dirty="0" smtClean="0"/>
              <a:t>T = 100 °C</a:t>
            </a:r>
          </a:p>
          <a:p>
            <a:r>
              <a:rPr lang="en-US" dirty="0" smtClean="0"/>
              <a:t>Results (worst case):</a:t>
            </a:r>
          </a:p>
          <a:p>
            <a:pPr lvl="1"/>
            <a:r>
              <a:rPr lang="en-US" dirty="0" smtClean="0"/>
              <a:t>Power dissipation:</a:t>
            </a:r>
          </a:p>
          <a:p>
            <a:pPr lvl="2"/>
            <a:r>
              <a:rPr lang="en-US" dirty="0" smtClean="0"/>
              <a:t>2.34 </a:t>
            </a:r>
            <a:r>
              <a:rPr lang="en-US" dirty="0" err="1" smtClean="0"/>
              <a:t>mW</a:t>
            </a:r>
            <a:r>
              <a:rPr lang="en-US" dirty="0" smtClean="0"/>
              <a:t> (max)</a:t>
            </a:r>
          </a:p>
          <a:p>
            <a:pPr lvl="1"/>
            <a:r>
              <a:rPr lang="en-US" dirty="0" smtClean="0"/>
              <a:t>PP jitter:</a:t>
            </a:r>
          </a:p>
          <a:p>
            <a:pPr lvl="2"/>
            <a:r>
              <a:rPr lang="en-US" dirty="0" smtClean="0"/>
              <a:t>70 ps (max)</a:t>
            </a:r>
          </a:p>
          <a:p>
            <a:pPr lvl="1"/>
            <a:r>
              <a:rPr lang="en-US" dirty="0" smtClean="0"/>
              <a:t>SNR:</a:t>
            </a:r>
          </a:p>
          <a:p>
            <a:pPr lvl="2"/>
            <a:r>
              <a:rPr lang="en-US" dirty="0" smtClean="0"/>
              <a:t>20 (26 dB) (min)</a:t>
            </a:r>
          </a:p>
          <a:p>
            <a:pPr lvl="1"/>
            <a:endParaRPr lang="en-US" dirty="0"/>
          </a:p>
          <a:p>
            <a:endParaRPr lang="en-GB" dirty="0"/>
          </a:p>
        </p:txBody>
      </p:sp>
      <p:sp>
        <p:nvSpPr>
          <p:cNvPr id="5" name="Date Placeholder 4"/>
          <p:cNvSpPr>
            <a:spLocks noGrp="1"/>
          </p:cNvSpPr>
          <p:nvPr>
            <p:ph type="dt" sz="half" idx="10"/>
          </p:nvPr>
        </p:nvSpPr>
        <p:spPr/>
        <p:txBody>
          <a:bodyPr/>
          <a:lstStyle/>
          <a:p>
            <a:r>
              <a:rPr lang="en-GB" smtClean="0"/>
              <a:t>Ecole de Microélectronique IN2P3</a:t>
            </a:r>
            <a:endParaRPr lang="en-GB" dirty="0"/>
          </a:p>
        </p:txBody>
      </p:sp>
      <p:sp>
        <p:nvSpPr>
          <p:cNvPr id="6" name="Footer Placeholder 5"/>
          <p:cNvSpPr>
            <a:spLocks noGrp="1"/>
          </p:cNvSpPr>
          <p:nvPr>
            <p:ph type="ftr" sz="quarter" idx="11"/>
          </p:nvPr>
        </p:nvSpPr>
        <p:spPr/>
        <p:txBody>
          <a:bodyPr/>
          <a:lstStyle/>
          <a:p>
            <a:r>
              <a:rPr lang="en-GB" smtClean="0"/>
              <a:t>Paulo.Moreira@cern.ch</a:t>
            </a:r>
            <a:endParaRPr lang="en-GB" dirty="0"/>
          </a:p>
        </p:txBody>
      </p:sp>
      <p:sp>
        <p:nvSpPr>
          <p:cNvPr id="7" name="Slide Number Placeholder 6"/>
          <p:cNvSpPr>
            <a:spLocks noGrp="1"/>
          </p:cNvSpPr>
          <p:nvPr>
            <p:ph type="sldNum" sz="quarter" idx="12"/>
          </p:nvPr>
        </p:nvSpPr>
        <p:spPr/>
        <p:txBody>
          <a:bodyPr/>
          <a:lstStyle/>
          <a:p>
            <a:fld id="{9E4E57FD-46AB-4497-A1ED-13B00B4C8F0D}" type="slidenum">
              <a:rPr lang="en-GB" smtClean="0"/>
              <a:pPr/>
              <a:t>103</a:t>
            </a:fld>
            <a:endParaRPr lang="en-GB" dirty="0"/>
          </a:p>
        </p:txBody>
      </p:sp>
      <p:pic>
        <p:nvPicPr>
          <p:cNvPr id="8" name="Content Placeholder 3"/>
          <p:cNvPicPr>
            <a:picLocks noGrp="1" noChangeAspect="1"/>
          </p:cNvPicPr>
          <p:nvPr>
            <p:ph sz="half" idx="2"/>
          </p:nvPr>
        </p:nvPicPr>
        <p:blipFill rotWithShape="1">
          <a:blip r:embed="rId3"/>
          <a:srcRect l="108"/>
          <a:stretch/>
        </p:blipFill>
        <p:spPr>
          <a:xfrm>
            <a:off x="4650377" y="1802933"/>
            <a:ext cx="7002018" cy="3957242"/>
          </a:xfrm>
          <a:prstGeom prst="rect">
            <a:avLst/>
          </a:prstGeom>
        </p:spPr>
      </p:pic>
      <p:sp>
        <p:nvSpPr>
          <p:cNvPr id="10" name="Rectangle 9"/>
          <p:cNvSpPr/>
          <p:nvPr/>
        </p:nvSpPr>
        <p:spPr>
          <a:xfrm>
            <a:off x="6546940" y="1279751"/>
            <a:ext cx="3208892" cy="369332"/>
          </a:xfrm>
          <a:prstGeom prst="rect">
            <a:avLst/>
          </a:prstGeom>
        </p:spPr>
        <p:txBody>
          <a:bodyPr wrap="none">
            <a:spAutoFit/>
          </a:bodyPr>
          <a:lstStyle/>
          <a:p>
            <a:pPr algn="ctr"/>
            <a:r>
              <a:rPr lang="en-US" dirty="0">
                <a:solidFill>
                  <a:schemeClr val="accent5"/>
                </a:solidFill>
              </a:rPr>
              <a:t>Worst case Eye </a:t>
            </a:r>
            <a:r>
              <a:rPr lang="en-US" dirty="0" smtClean="0">
                <a:solidFill>
                  <a:schemeClr val="accent5"/>
                </a:solidFill>
              </a:rPr>
              <a:t>diagram (SNR20)</a:t>
            </a:r>
            <a:endParaRPr lang="en-GB" dirty="0">
              <a:solidFill>
                <a:schemeClr val="accent5"/>
              </a:solidFill>
            </a:endParaRPr>
          </a:p>
        </p:txBody>
      </p:sp>
    </p:spTree>
    <p:extLst>
      <p:ext uri="{BB962C8B-B14F-4D97-AF65-F5344CB8AC3E}">
        <p14:creationId xmlns:p14="http://schemas.microsoft.com/office/powerpoint/2010/main" val="394201526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Eye Opening Monitor</a:t>
            </a:r>
            <a:endParaRPr lang="en-GB" dirty="0"/>
          </a:p>
        </p:txBody>
      </p:sp>
      <p:sp>
        <p:nvSpPr>
          <p:cNvPr id="3" name="Content Placeholder 2"/>
          <p:cNvSpPr>
            <a:spLocks noGrp="1"/>
          </p:cNvSpPr>
          <p:nvPr>
            <p:ph idx="1"/>
          </p:nvPr>
        </p:nvSpPr>
        <p:spPr>
          <a:xfrm>
            <a:off x="838200" y="836910"/>
            <a:ext cx="10515600" cy="3102262"/>
          </a:xfrm>
        </p:spPr>
        <p:txBody>
          <a:bodyPr>
            <a:normAutofit fontScale="92500" lnSpcReduction="10000"/>
          </a:bodyPr>
          <a:lstStyle/>
          <a:p>
            <a:r>
              <a:rPr lang="en-GB" dirty="0" smtClean="0"/>
              <a:t>Goal:</a:t>
            </a:r>
          </a:p>
          <a:p>
            <a:pPr lvl="1"/>
            <a:r>
              <a:rPr lang="en-GB" dirty="0" smtClean="0"/>
              <a:t>Monitor the opening of the received data eye diagram and the equalizer’s performance</a:t>
            </a:r>
          </a:p>
          <a:p>
            <a:r>
              <a:rPr lang="en-GB" dirty="0" smtClean="0"/>
              <a:t>What is the problem:</a:t>
            </a:r>
          </a:p>
          <a:p>
            <a:pPr lvl="1"/>
            <a:r>
              <a:rPr lang="en-GB" dirty="0" smtClean="0"/>
              <a:t>BER is limited by intersymbol interference (ISI), cross-talk with neighbour channels, reflections due to impedance mismatch</a:t>
            </a:r>
          </a:p>
          <a:p>
            <a:r>
              <a:rPr lang="en-GB" dirty="0" smtClean="0"/>
              <a:t>Solutions:</a:t>
            </a:r>
          </a:p>
          <a:p>
            <a:pPr lvl="1"/>
            <a:r>
              <a:rPr lang="en-GB" dirty="0" smtClean="0"/>
              <a:t>Employ differential signalling, Pre-Emphasis at the transmitter, Continuous Time Linear Equalizer (CTLE) and Decision-Feedback Equalization (DFE) at the receiver</a:t>
            </a:r>
          </a:p>
          <a:p>
            <a:pPr lvl="1"/>
            <a:r>
              <a:rPr lang="en-GB" dirty="0" smtClean="0"/>
              <a:t>The Eye-Opening Monitor (EOM) in the </a:t>
            </a:r>
            <a:r>
              <a:rPr lang="en-GB" dirty="0" err="1" smtClean="0"/>
              <a:t>LpGBT</a:t>
            </a:r>
            <a:r>
              <a:rPr lang="en-GB" dirty="0" smtClean="0"/>
              <a:t> will be used to monitor the performance of the down-link and to optimize the equalizer performance (CTLE).</a:t>
            </a:r>
          </a:p>
        </p:txBody>
      </p:sp>
      <p:sp>
        <p:nvSpPr>
          <p:cNvPr id="4" name="Date Placeholder 3"/>
          <p:cNvSpPr>
            <a:spLocks noGrp="1"/>
          </p:cNvSpPr>
          <p:nvPr>
            <p:ph type="dt" sz="half" idx="10"/>
          </p:nvPr>
        </p:nvSpPr>
        <p:spPr/>
        <p:txBody>
          <a:bodyPr/>
          <a:lstStyle/>
          <a:p>
            <a:r>
              <a:rPr lang="en-GB" dirty="0" smtClean="0"/>
              <a:t>Ecole de Microélectronique IN2P3</a:t>
            </a:r>
            <a:endParaRPr lang="en-GB" dirty="0"/>
          </a:p>
        </p:txBody>
      </p:sp>
      <p:sp>
        <p:nvSpPr>
          <p:cNvPr id="5" name="Footer Placeholder 4"/>
          <p:cNvSpPr>
            <a:spLocks noGrp="1"/>
          </p:cNvSpPr>
          <p:nvPr>
            <p:ph type="ftr" sz="quarter" idx="11"/>
          </p:nvPr>
        </p:nvSpPr>
        <p:spPr/>
        <p:txBody>
          <a:bodyPr/>
          <a:lstStyle/>
          <a:p>
            <a:r>
              <a:rPr lang="en-GB" dirty="0"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104</a:t>
            </a:fld>
            <a:endParaRPr lang="en-GB" dirty="0"/>
          </a:p>
        </p:txBody>
      </p:sp>
      <p:grpSp>
        <p:nvGrpSpPr>
          <p:cNvPr id="111" name="Group 110"/>
          <p:cNvGrpSpPr/>
          <p:nvPr/>
        </p:nvGrpSpPr>
        <p:grpSpPr>
          <a:xfrm>
            <a:off x="1610186" y="4361216"/>
            <a:ext cx="8971628" cy="1944872"/>
            <a:chOff x="1826582" y="4440430"/>
            <a:chExt cx="8971628" cy="1944872"/>
          </a:xfrm>
        </p:grpSpPr>
        <p:sp>
          <p:nvSpPr>
            <p:cNvPr id="63" name="Rectangle 62"/>
            <p:cNvSpPr/>
            <p:nvPr/>
          </p:nvSpPr>
          <p:spPr>
            <a:xfrm>
              <a:off x="1826582" y="4440430"/>
              <a:ext cx="8971628" cy="1944872"/>
            </a:xfrm>
            <a:prstGeom prst="rect">
              <a:avLst/>
            </a:prstGeom>
            <a:solidFill>
              <a:schemeClr val="bg1">
                <a:lumMod val="95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p:cNvSpPr/>
            <p:nvPr/>
          </p:nvSpPr>
          <p:spPr>
            <a:xfrm>
              <a:off x="6580679" y="4613681"/>
              <a:ext cx="1687021" cy="6286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smtClean="0"/>
                <a:t>CDR</a:t>
              </a:r>
              <a:endParaRPr lang="en-GB" dirty="0"/>
            </a:p>
          </p:txBody>
        </p:sp>
        <p:sp>
          <p:nvSpPr>
            <p:cNvPr id="65" name="Rectangle 64"/>
            <p:cNvSpPr/>
            <p:nvPr/>
          </p:nvSpPr>
          <p:spPr>
            <a:xfrm>
              <a:off x="6580678" y="5581213"/>
              <a:ext cx="1687022" cy="6286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smtClean="0"/>
                <a:t>Eye-O-Monitor</a:t>
              </a:r>
              <a:endParaRPr lang="en-GB" dirty="0"/>
            </a:p>
          </p:txBody>
        </p:sp>
        <p:sp>
          <p:nvSpPr>
            <p:cNvPr id="66" name="Rectangle 65"/>
            <p:cNvSpPr/>
            <p:nvPr/>
          </p:nvSpPr>
          <p:spPr>
            <a:xfrm>
              <a:off x="3756884" y="4613681"/>
              <a:ext cx="1687021" cy="628622"/>
            </a:xfrm>
            <a:prstGeom prst="rect">
              <a:avLst/>
            </a:prstGeom>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smtClean="0"/>
                <a:t>equalizer</a:t>
              </a:r>
              <a:endParaRPr lang="en-GB" dirty="0"/>
            </a:p>
          </p:txBody>
        </p:sp>
        <p:grpSp>
          <p:nvGrpSpPr>
            <p:cNvPr id="71" name="Group 70"/>
            <p:cNvGrpSpPr/>
            <p:nvPr/>
          </p:nvGrpSpPr>
          <p:grpSpPr>
            <a:xfrm>
              <a:off x="2766284" y="4792166"/>
              <a:ext cx="990600" cy="266700"/>
              <a:chOff x="2766284" y="2369264"/>
              <a:chExt cx="990600" cy="266700"/>
            </a:xfrm>
          </p:grpSpPr>
          <p:cxnSp>
            <p:nvCxnSpPr>
              <p:cNvPr id="67" name="Straight Connector 66"/>
              <p:cNvCxnSpPr/>
              <p:nvPr/>
            </p:nvCxnSpPr>
            <p:spPr>
              <a:xfrm>
                <a:off x="2766284" y="2369264"/>
                <a:ext cx="990600" cy="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69" name="Straight Connector 68"/>
              <p:cNvCxnSpPr/>
              <p:nvPr/>
            </p:nvCxnSpPr>
            <p:spPr>
              <a:xfrm>
                <a:off x="2766284" y="2635964"/>
                <a:ext cx="990600" cy="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grpSp>
        <p:grpSp>
          <p:nvGrpSpPr>
            <p:cNvPr id="72" name="Group 71"/>
            <p:cNvGrpSpPr/>
            <p:nvPr/>
          </p:nvGrpSpPr>
          <p:grpSpPr>
            <a:xfrm>
              <a:off x="5443905" y="4792166"/>
              <a:ext cx="1129972" cy="266700"/>
              <a:chOff x="2626912" y="2369264"/>
              <a:chExt cx="1129972" cy="266700"/>
            </a:xfrm>
          </p:grpSpPr>
          <p:cxnSp>
            <p:nvCxnSpPr>
              <p:cNvPr id="73" name="Straight Connector 72"/>
              <p:cNvCxnSpPr/>
              <p:nvPr/>
            </p:nvCxnSpPr>
            <p:spPr>
              <a:xfrm>
                <a:off x="2626912" y="2369264"/>
                <a:ext cx="1129972" cy="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75" name="Straight Connector 74"/>
              <p:cNvCxnSpPr/>
              <p:nvPr/>
            </p:nvCxnSpPr>
            <p:spPr>
              <a:xfrm>
                <a:off x="2626912" y="2635964"/>
                <a:ext cx="1129972" cy="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grpSp>
        <p:grpSp>
          <p:nvGrpSpPr>
            <p:cNvPr id="80" name="Group 79"/>
            <p:cNvGrpSpPr/>
            <p:nvPr/>
          </p:nvGrpSpPr>
          <p:grpSpPr>
            <a:xfrm>
              <a:off x="5780074" y="5759433"/>
              <a:ext cx="793803" cy="266700"/>
              <a:chOff x="2963081" y="2369264"/>
              <a:chExt cx="793803" cy="266700"/>
            </a:xfrm>
          </p:grpSpPr>
          <p:cxnSp>
            <p:nvCxnSpPr>
              <p:cNvPr id="81" name="Straight Connector 80"/>
              <p:cNvCxnSpPr/>
              <p:nvPr/>
            </p:nvCxnSpPr>
            <p:spPr>
              <a:xfrm>
                <a:off x="3191898" y="2369264"/>
                <a:ext cx="564986" cy="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83" name="Straight Connector 82"/>
              <p:cNvCxnSpPr/>
              <p:nvPr/>
            </p:nvCxnSpPr>
            <p:spPr>
              <a:xfrm>
                <a:off x="2963081" y="2635964"/>
                <a:ext cx="793803" cy="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grpSp>
        <p:cxnSp>
          <p:nvCxnSpPr>
            <p:cNvPr id="87" name="Straight Connector 86"/>
            <p:cNvCxnSpPr/>
            <p:nvPr/>
          </p:nvCxnSpPr>
          <p:spPr>
            <a:xfrm>
              <a:off x="6008891" y="4792166"/>
              <a:ext cx="0" cy="967267"/>
            </a:xfrm>
            <a:prstGeom prst="line">
              <a:avLst/>
            </a:prstGeom>
            <a:ln>
              <a:headEnd type="oval"/>
              <a:tailEnd type="none"/>
            </a:ln>
          </p:spPr>
          <p:style>
            <a:lnRef idx="2">
              <a:schemeClr val="dk1"/>
            </a:lnRef>
            <a:fillRef idx="0">
              <a:schemeClr val="dk1"/>
            </a:fillRef>
            <a:effectRef idx="1">
              <a:schemeClr val="dk1"/>
            </a:effectRef>
            <a:fontRef idx="minor">
              <a:schemeClr val="tx1"/>
            </a:fontRef>
          </p:style>
        </p:cxnSp>
        <p:cxnSp>
          <p:nvCxnSpPr>
            <p:cNvPr id="89" name="Straight Connector 88"/>
            <p:cNvCxnSpPr/>
            <p:nvPr/>
          </p:nvCxnSpPr>
          <p:spPr>
            <a:xfrm>
              <a:off x="5780074" y="5058866"/>
              <a:ext cx="0" cy="967267"/>
            </a:xfrm>
            <a:prstGeom prst="line">
              <a:avLst/>
            </a:prstGeom>
            <a:ln>
              <a:headEnd type="oval"/>
              <a:tailEnd type="none"/>
            </a:ln>
          </p:spPr>
          <p:style>
            <a:lnRef idx="2">
              <a:schemeClr val="dk1"/>
            </a:lnRef>
            <a:fillRef idx="0">
              <a:schemeClr val="dk1"/>
            </a:fillRef>
            <a:effectRef idx="1">
              <a:schemeClr val="dk1"/>
            </a:effectRef>
            <a:fontRef idx="minor">
              <a:schemeClr val="tx1"/>
            </a:fontRef>
          </p:style>
        </p:cxnSp>
        <p:grpSp>
          <p:nvGrpSpPr>
            <p:cNvPr id="91" name="Group 90"/>
            <p:cNvGrpSpPr/>
            <p:nvPr/>
          </p:nvGrpSpPr>
          <p:grpSpPr>
            <a:xfrm>
              <a:off x="8257078" y="4791523"/>
              <a:ext cx="1129972" cy="266700"/>
              <a:chOff x="2626912" y="2369264"/>
              <a:chExt cx="1129972" cy="266700"/>
            </a:xfrm>
          </p:grpSpPr>
          <p:cxnSp>
            <p:nvCxnSpPr>
              <p:cNvPr id="92" name="Straight Connector 91"/>
              <p:cNvCxnSpPr/>
              <p:nvPr/>
            </p:nvCxnSpPr>
            <p:spPr>
              <a:xfrm>
                <a:off x="2626912" y="2369264"/>
                <a:ext cx="1129972" cy="0"/>
              </a:xfrm>
              <a:prstGeom prst="line">
                <a:avLst/>
              </a:prstGeom>
              <a:ln>
                <a:tailEnd type="none"/>
              </a:ln>
            </p:spPr>
            <p:style>
              <a:lnRef idx="2">
                <a:schemeClr val="dk1"/>
              </a:lnRef>
              <a:fillRef idx="0">
                <a:schemeClr val="dk1"/>
              </a:fillRef>
              <a:effectRef idx="1">
                <a:schemeClr val="dk1"/>
              </a:effectRef>
              <a:fontRef idx="minor">
                <a:schemeClr val="tx1"/>
              </a:fontRef>
            </p:style>
          </p:cxnSp>
          <p:cxnSp>
            <p:nvCxnSpPr>
              <p:cNvPr id="94" name="Straight Connector 93"/>
              <p:cNvCxnSpPr/>
              <p:nvPr/>
            </p:nvCxnSpPr>
            <p:spPr>
              <a:xfrm>
                <a:off x="2626912" y="2635964"/>
                <a:ext cx="1129972" cy="0"/>
              </a:xfrm>
              <a:prstGeom prst="line">
                <a:avLst/>
              </a:prstGeom>
              <a:ln>
                <a:tailEnd type="none"/>
              </a:ln>
            </p:spPr>
            <p:style>
              <a:lnRef idx="2">
                <a:schemeClr val="dk1"/>
              </a:lnRef>
              <a:fillRef idx="0">
                <a:schemeClr val="dk1"/>
              </a:fillRef>
              <a:effectRef idx="1">
                <a:schemeClr val="dk1"/>
              </a:effectRef>
              <a:fontRef idx="minor">
                <a:schemeClr val="tx1"/>
              </a:fontRef>
            </p:style>
          </p:cxnSp>
        </p:grpSp>
        <p:grpSp>
          <p:nvGrpSpPr>
            <p:cNvPr id="96" name="Group 95"/>
            <p:cNvGrpSpPr/>
            <p:nvPr/>
          </p:nvGrpSpPr>
          <p:grpSpPr>
            <a:xfrm>
              <a:off x="8288232" y="5759433"/>
              <a:ext cx="533832" cy="266700"/>
              <a:chOff x="2626912" y="2369264"/>
              <a:chExt cx="533832" cy="266700"/>
            </a:xfrm>
          </p:grpSpPr>
          <p:cxnSp>
            <p:nvCxnSpPr>
              <p:cNvPr id="97" name="Straight Connector 96"/>
              <p:cNvCxnSpPr/>
              <p:nvPr/>
            </p:nvCxnSpPr>
            <p:spPr>
              <a:xfrm>
                <a:off x="2626912" y="2369264"/>
                <a:ext cx="533832" cy="0"/>
              </a:xfrm>
              <a:prstGeom prst="line">
                <a:avLst/>
              </a:prstGeom>
              <a:ln>
                <a:headEnd type="arrow" w="med" len="med"/>
                <a:tailEnd type="none" w="med" len="med"/>
              </a:ln>
            </p:spPr>
            <p:style>
              <a:lnRef idx="2">
                <a:schemeClr val="dk1"/>
              </a:lnRef>
              <a:fillRef idx="0">
                <a:schemeClr val="dk1"/>
              </a:fillRef>
              <a:effectRef idx="1">
                <a:schemeClr val="dk1"/>
              </a:effectRef>
              <a:fontRef idx="minor">
                <a:schemeClr val="tx1"/>
              </a:fontRef>
            </p:style>
          </p:cxnSp>
          <p:cxnSp>
            <p:nvCxnSpPr>
              <p:cNvPr id="98" name="Straight Connector 97"/>
              <p:cNvCxnSpPr/>
              <p:nvPr/>
            </p:nvCxnSpPr>
            <p:spPr>
              <a:xfrm>
                <a:off x="2626912" y="2635964"/>
                <a:ext cx="305015" cy="0"/>
              </a:xfrm>
              <a:prstGeom prst="line">
                <a:avLst/>
              </a:prstGeom>
              <a:ln>
                <a:headEnd type="arrow" w="med" len="med"/>
                <a:tailEnd type="none" w="med" len="med"/>
              </a:ln>
            </p:spPr>
            <p:style>
              <a:lnRef idx="2">
                <a:schemeClr val="dk1"/>
              </a:lnRef>
              <a:fillRef idx="0">
                <a:schemeClr val="dk1"/>
              </a:fillRef>
              <a:effectRef idx="1">
                <a:schemeClr val="dk1"/>
              </a:effectRef>
              <a:fontRef idx="minor">
                <a:schemeClr val="tx1"/>
              </a:fontRef>
            </p:style>
          </p:cxnSp>
        </p:grpSp>
        <p:cxnSp>
          <p:nvCxnSpPr>
            <p:cNvPr id="102" name="Straight Connector 101"/>
            <p:cNvCxnSpPr/>
            <p:nvPr/>
          </p:nvCxnSpPr>
          <p:spPr>
            <a:xfrm flipV="1">
              <a:off x="4518891" y="5242304"/>
              <a:ext cx="0" cy="783829"/>
            </a:xfrm>
            <a:prstGeom prst="line">
              <a:avLst/>
            </a:prstGeom>
            <a:ln>
              <a:tailEnd type="triangle"/>
            </a:ln>
          </p:spPr>
          <p:style>
            <a:lnRef idx="2">
              <a:schemeClr val="dk1"/>
            </a:lnRef>
            <a:fillRef idx="0">
              <a:schemeClr val="dk1"/>
            </a:fillRef>
            <a:effectRef idx="1">
              <a:schemeClr val="dk1"/>
            </a:effectRef>
            <a:fontRef idx="minor">
              <a:schemeClr val="tx1"/>
            </a:fontRef>
          </p:style>
        </p:cxnSp>
        <p:sp>
          <p:nvSpPr>
            <p:cNvPr id="104" name="TextBox 103"/>
            <p:cNvSpPr txBox="1"/>
            <p:nvPr/>
          </p:nvSpPr>
          <p:spPr>
            <a:xfrm rot="16200000">
              <a:off x="3976553" y="5476424"/>
              <a:ext cx="787460" cy="369332"/>
            </a:xfrm>
            <a:prstGeom prst="rect">
              <a:avLst/>
            </a:prstGeom>
            <a:noFill/>
          </p:spPr>
          <p:txBody>
            <a:bodyPr wrap="none" rtlCol="0">
              <a:spAutoFit/>
            </a:bodyPr>
            <a:lstStyle/>
            <a:p>
              <a:r>
                <a:rPr lang="pt-PT" dirty="0"/>
                <a:t>param</a:t>
              </a:r>
              <a:endParaRPr lang="en-GB" dirty="0"/>
            </a:p>
          </p:txBody>
        </p:sp>
        <p:sp>
          <p:nvSpPr>
            <p:cNvPr id="105" name="TextBox 104"/>
            <p:cNvSpPr txBox="1"/>
            <p:nvPr/>
          </p:nvSpPr>
          <p:spPr>
            <a:xfrm>
              <a:off x="1826583" y="4743326"/>
              <a:ext cx="1147943" cy="369332"/>
            </a:xfrm>
            <a:prstGeom prst="rect">
              <a:avLst/>
            </a:prstGeom>
            <a:noFill/>
          </p:spPr>
          <p:txBody>
            <a:bodyPr wrap="none" rtlCol="0">
              <a:spAutoFit/>
            </a:bodyPr>
            <a:lstStyle/>
            <a:p>
              <a:r>
                <a:rPr lang="pt-PT" dirty="0" smtClean="0"/>
                <a:t>data input</a:t>
              </a:r>
              <a:endParaRPr lang="en-GB" dirty="0"/>
            </a:p>
          </p:txBody>
        </p:sp>
        <p:sp>
          <p:nvSpPr>
            <p:cNvPr id="106" name="TextBox 105"/>
            <p:cNvSpPr txBox="1"/>
            <p:nvPr/>
          </p:nvSpPr>
          <p:spPr>
            <a:xfrm>
              <a:off x="9101335" y="4719594"/>
              <a:ext cx="1696875" cy="369332"/>
            </a:xfrm>
            <a:prstGeom prst="rect">
              <a:avLst/>
            </a:prstGeom>
            <a:noFill/>
          </p:spPr>
          <p:txBody>
            <a:bodyPr wrap="none" rtlCol="0">
              <a:spAutoFit/>
            </a:bodyPr>
            <a:lstStyle/>
            <a:p>
              <a:r>
                <a:rPr lang="pt-PT" dirty="0" smtClean="0"/>
                <a:t>Recovered clock</a:t>
              </a:r>
              <a:endParaRPr lang="en-GB" dirty="0"/>
            </a:p>
          </p:txBody>
        </p:sp>
        <p:cxnSp>
          <p:nvCxnSpPr>
            <p:cNvPr id="107" name="Straight Connector 106"/>
            <p:cNvCxnSpPr/>
            <p:nvPr/>
          </p:nvCxnSpPr>
          <p:spPr>
            <a:xfrm>
              <a:off x="8822064" y="4792166"/>
              <a:ext cx="0" cy="967267"/>
            </a:xfrm>
            <a:prstGeom prst="line">
              <a:avLst/>
            </a:prstGeom>
            <a:ln>
              <a:headEnd type="oval"/>
              <a:tailEnd type="none"/>
            </a:ln>
          </p:spPr>
          <p:style>
            <a:lnRef idx="2">
              <a:schemeClr val="dk1"/>
            </a:lnRef>
            <a:fillRef idx="0">
              <a:schemeClr val="dk1"/>
            </a:fillRef>
            <a:effectRef idx="1">
              <a:schemeClr val="dk1"/>
            </a:effectRef>
            <a:fontRef idx="minor">
              <a:schemeClr val="tx1"/>
            </a:fontRef>
          </p:style>
        </p:cxnSp>
        <p:cxnSp>
          <p:nvCxnSpPr>
            <p:cNvPr id="108" name="Straight Connector 107"/>
            <p:cNvCxnSpPr/>
            <p:nvPr/>
          </p:nvCxnSpPr>
          <p:spPr>
            <a:xfrm>
              <a:off x="8593247" y="5058866"/>
              <a:ext cx="0" cy="967267"/>
            </a:xfrm>
            <a:prstGeom prst="line">
              <a:avLst/>
            </a:prstGeom>
            <a:ln>
              <a:headEnd type="oval"/>
              <a:tailEnd type="none"/>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199242245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36908"/>
            <a:ext cx="10515600" cy="2203276"/>
          </a:xfrm>
        </p:spPr>
        <p:txBody>
          <a:bodyPr>
            <a:normAutofit fontScale="92500" lnSpcReduction="20000"/>
          </a:bodyPr>
          <a:lstStyle/>
          <a:p>
            <a:r>
              <a:rPr lang="en-GB" dirty="0" smtClean="0"/>
              <a:t>Provides an “eye diagram picture” by using a “signal-scan” approach</a:t>
            </a:r>
          </a:p>
          <a:p>
            <a:r>
              <a:rPr lang="en-GB" dirty="0" smtClean="0"/>
              <a:t>The scan is performed across the time (x-axis) and across the amplitude (y-axis), yielding a “signal density” per point</a:t>
            </a:r>
          </a:p>
          <a:p>
            <a:pPr lvl="1"/>
            <a:r>
              <a:rPr lang="en-GB" dirty="0" smtClean="0"/>
              <a:t>The input signal </a:t>
            </a:r>
            <a:r>
              <a:rPr lang="en-GB" dirty="0" smtClean="0">
                <a:solidFill>
                  <a:schemeClr val="bg1">
                    <a:lumMod val="50000"/>
                  </a:schemeClr>
                </a:solidFill>
              </a:rPr>
              <a:t>[data] </a:t>
            </a:r>
            <a:r>
              <a:rPr lang="en-GB" dirty="0" smtClean="0"/>
              <a:t>is compared with a reference voltage  “</a:t>
            </a:r>
            <a:r>
              <a:rPr lang="en-GB" dirty="0" err="1" smtClean="0"/>
              <a:t>V</a:t>
            </a:r>
            <a:r>
              <a:rPr lang="en-GB" baseline="-25000" dirty="0" err="1" smtClean="0"/>
              <a:t>of</a:t>
            </a:r>
            <a:r>
              <a:rPr lang="en-GB" dirty="0" smtClean="0"/>
              <a:t>”</a:t>
            </a:r>
          </a:p>
          <a:p>
            <a:pPr lvl="1"/>
            <a:r>
              <a:rPr lang="en-GB" dirty="0" smtClean="0"/>
              <a:t>The comparator’s result is sampled by the rising edge of a clock synchronous to the incoming data</a:t>
            </a:r>
          </a:p>
          <a:p>
            <a:pPr lvl="1"/>
            <a:r>
              <a:rPr lang="en-GB" dirty="0" smtClean="0"/>
              <a:t>The sampled result drives a ripple counter to accumulate statistics</a:t>
            </a:r>
          </a:p>
          <a:p>
            <a:pPr lvl="1"/>
            <a:r>
              <a:rPr lang="en-GB" dirty="0" smtClean="0"/>
              <a:t>The counter is enabled for a well defined period.</a:t>
            </a:r>
          </a:p>
          <a:p>
            <a:pPr lvl="1"/>
            <a:endParaRPr lang="pt-PT" dirty="0" smtClean="0"/>
          </a:p>
          <a:p>
            <a:pPr lvl="1"/>
            <a:endParaRPr lang="en-GB" dirty="0" smtClean="0"/>
          </a:p>
        </p:txBody>
      </p:sp>
      <p:sp>
        <p:nvSpPr>
          <p:cNvPr id="2" name="Title 1"/>
          <p:cNvSpPr>
            <a:spLocks noGrp="1"/>
          </p:cNvSpPr>
          <p:nvPr>
            <p:ph type="title"/>
          </p:nvPr>
        </p:nvSpPr>
        <p:spPr/>
        <p:txBody>
          <a:bodyPr/>
          <a:lstStyle/>
          <a:p>
            <a:r>
              <a:rPr lang="en-GB" dirty="0" smtClean="0"/>
              <a:t>Eye Opening Monitor</a:t>
            </a:r>
            <a:endParaRPr lang="en-GB" dirty="0"/>
          </a:p>
        </p:txBody>
      </p:sp>
      <p:sp>
        <p:nvSpPr>
          <p:cNvPr id="4" name="Date Placeholder 3"/>
          <p:cNvSpPr>
            <a:spLocks noGrp="1"/>
          </p:cNvSpPr>
          <p:nvPr>
            <p:ph type="dt" sz="half" idx="10"/>
          </p:nvPr>
        </p:nvSpPr>
        <p:spPr/>
        <p:txBody>
          <a:bodyPr/>
          <a:lstStyle/>
          <a:p>
            <a:r>
              <a:rPr lang="en-GB" dirty="0" smtClean="0"/>
              <a:t>Ecole de Microélectronique IN2P3</a:t>
            </a:r>
            <a:endParaRPr lang="en-GB" dirty="0"/>
          </a:p>
        </p:txBody>
      </p:sp>
      <p:sp>
        <p:nvSpPr>
          <p:cNvPr id="5" name="Footer Placeholder 4"/>
          <p:cNvSpPr>
            <a:spLocks noGrp="1"/>
          </p:cNvSpPr>
          <p:nvPr>
            <p:ph type="ftr" sz="quarter" idx="11"/>
          </p:nvPr>
        </p:nvSpPr>
        <p:spPr/>
        <p:txBody>
          <a:bodyPr/>
          <a:lstStyle/>
          <a:p>
            <a:r>
              <a:rPr lang="en-GB" dirty="0"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105</a:t>
            </a:fld>
            <a:endParaRPr lang="en-GB" dirty="0"/>
          </a:p>
        </p:txBody>
      </p:sp>
      <p:pic>
        <p:nvPicPr>
          <p:cNvPr id="63" name="Picture 62"/>
          <p:cNvPicPr>
            <a:picLocks noChangeAspect="1"/>
          </p:cNvPicPr>
          <p:nvPr/>
        </p:nvPicPr>
        <p:blipFill>
          <a:blip r:embed="rId3"/>
          <a:stretch>
            <a:fillRect/>
          </a:stretch>
        </p:blipFill>
        <p:spPr>
          <a:xfrm>
            <a:off x="1516574" y="3051011"/>
            <a:ext cx="3071108" cy="1591673"/>
          </a:xfrm>
          <a:prstGeom prst="rect">
            <a:avLst/>
          </a:prstGeom>
        </p:spPr>
      </p:pic>
      <p:cxnSp>
        <p:nvCxnSpPr>
          <p:cNvPr id="64" name="Straight Connector 63"/>
          <p:cNvCxnSpPr/>
          <p:nvPr/>
        </p:nvCxnSpPr>
        <p:spPr>
          <a:xfrm>
            <a:off x="1913292" y="3538310"/>
            <a:ext cx="2488376" cy="0"/>
          </a:xfrm>
          <a:prstGeom prst="line">
            <a:avLst/>
          </a:prstGeom>
          <a:ln>
            <a:prstDash val="sysDot"/>
          </a:ln>
        </p:spPr>
        <p:style>
          <a:lnRef idx="3">
            <a:schemeClr val="accent6"/>
          </a:lnRef>
          <a:fillRef idx="0">
            <a:schemeClr val="accent6"/>
          </a:fillRef>
          <a:effectRef idx="2">
            <a:schemeClr val="accent6"/>
          </a:effectRef>
          <a:fontRef idx="minor">
            <a:schemeClr val="tx1"/>
          </a:fontRef>
        </p:style>
      </p:cxnSp>
      <p:sp>
        <p:nvSpPr>
          <p:cNvPr id="65" name="TextBox 64"/>
          <p:cNvSpPr txBox="1"/>
          <p:nvPr/>
        </p:nvSpPr>
        <p:spPr>
          <a:xfrm>
            <a:off x="4438613" y="3430857"/>
            <a:ext cx="599523" cy="169277"/>
          </a:xfrm>
          <a:prstGeom prst="rect">
            <a:avLst/>
          </a:prstGeom>
          <a:noFill/>
        </p:spPr>
        <p:txBody>
          <a:bodyPr wrap="none" lIns="0" tIns="0" rIns="0" bIns="0" rtlCol="0">
            <a:spAutoFit/>
          </a:bodyPr>
          <a:lstStyle/>
          <a:p>
            <a:r>
              <a:rPr lang="pt-PT" sz="1100" dirty="0" smtClean="0">
                <a:solidFill>
                  <a:schemeClr val="accent6"/>
                </a:solidFill>
              </a:rPr>
              <a:t>V</a:t>
            </a:r>
            <a:r>
              <a:rPr lang="pt-PT" sz="1100" baseline="-25000" dirty="0" smtClean="0">
                <a:solidFill>
                  <a:schemeClr val="accent6"/>
                </a:solidFill>
              </a:rPr>
              <a:t>of</a:t>
            </a:r>
            <a:r>
              <a:rPr lang="pt-PT" sz="1100" dirty="0" smtClean="0">
                <a:solidFill>
                  <a:schemeClr val="accent6"/>
                </a:solidFill>
              </a:rPr>
              <a:t> (y-axis)</a:t>
            </a:r>
            <a:endParaRPr lang="en-GB" sz="1100" dirty="0">
              <a:solidFill>
                <a:schemeClr val="accent6"/>
              </a:solidFill>
            </a:endParaRPr>
          </a:p>
        </p:txBody>
      </p:sp>
      <p:pic>
        <p:nvPicPr>
          <p:cNvPr id="66" name="Picture 65"/>
          <p:cNvPicPr>
            <a:picLocks noChangeAspect="1"/>
          </p:cNvPicPr>
          <p:nvPr/>
        </p:nvPicPr>
        <p:blipFill>
          <a:blip r:embed="rId3"/>
          <a:stretch>
            <a:fillRect/>
          </a:stretch>
        </p:blipFill>
        <p:spPr>
          <a:xfrm>
            <a:off x="1516574" y="4651014"/>
            <a:ext cx="3069924" cy="1591059"/>
          </a:xfrm>
          <a:prstGeom prst="rect">
            <a:avLst/>
          </a:prstGeom>
        </p:spPr>
      </p:pic>
      <p:sp>
        <p:nvSpPr>
          <p:cNvPr id="67" name="TextBox 66"/>
          <p:cNvSpPr txBox="1"/>
          <p:nvPr/>
        </p:nvSpPr>
        <p:spPr>
          <a:xfrm>
            <a:off x="2951829" y="6311713"/>
            <a:ext cx="1124634" cy="146982"/>
          </a:xfrm>
          <a:prstGeom prst="rect">
            <a:avLst/>
          </a:prstGeom>
          <a:noFill/>
        </p:spPr>
        <p:txBody>
          <a:bodyPr wrap="none" lIns="0" tIns="0" rIns="0" bIns="0" rtlCol="0">
            <a:spAutoFit/>
          </a:bodyPr>
          <a:lstStyle/>
          <a:p>
            <a:r>
              <a:rPr lang="en-GB" sz="1100" dirty="0" smtClean="0">
                <a:solidFill>
                  <a:srgbClr val="C00000"/>
                </a:solidFill>
              </a:rPr>
              <a:t>Sampling Clock (x-axis)</a:t>
            </a:r>
            <a:endParaRPr lang="en-GB" sz="1100" dirty="0">
              <a:solidFill>
                <a:srgbClr val="C00000"/>
              </a:solidFill>
            </a:endParaRPr>
          </a:p>
        </p:txBody>
      </p:sp>
      <p:cxnSp>
        <p:nvCxnSpPr>
          <p:cNvPr id="68" name="Straight Connector 67"/>
          <p:cNvCxnSpPr/>
          <p:nvPr/>
        </p:nvCxnSpPr>
        <p:spPr>
          <a:xfrm>
            <a:off x="2910476" y="3051011"/>
            <a:ext cx="0" cy="3230130"/>
          </a:xfrm>
          <a:prstGeom prst="line">
            <a:avLst/>
          </a:prstGeom>
          <a:ln>
            <a:solidFill>
              <a:srgbClr val="C00000">
                <a:alpha val="68000"/>
              </a:srgbClr>
            </a:solidFill>
            <a:headEnd type="triangle" w="med" len="med"/>
            <a:tailEnd type="none" w="med" len="med"/>
          </a:ln>
        </p:spPr>
        <p:style>
          <a:lnRef idx="3">
            <a:schemeClr val="accent3"/>
          </a:lnRef>
          <a:fillRef idx="0">
            <a:schemeClr val="accent3"/>
          </a:fillRef>
          <a:effectRef idx="2">
            <a:schemeClr val="accent3"/>
          </a:effectRef>
          <a:fontRef idx="minor">
            <a:schemeClr val="tx1"/>
          </a:fontRef>
        </p:style>
      </p:cxnSp>
      <p:sp>
        <p:nvSpPr>
          <p:cNvPr id="69" name="Oval 68"/>
          <p:cNvSpPr/>
          <p:nvPr/>
        </p:nvSpPr>
        <p:spPr>
          <a:xfrm>
            <a:off x="2869646" y="3495158"/>
            <a:ext cx="82737" cy="8273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cxnSp>
        <p:nvCxnSpPr>
          <p:cNvPr id="73" name="Straight Connector 72"/>
          <p:cNvCxnSpPr/>
          <p:nvPr/>
        </p:nvCxnSpPr>
        <p:spPr>
          <a:xfrm>
            <a:off x="1913292" y="4940216"/>
            <a:ext cx="2488376" cy="0"/>
          </a:xfrm>
          <a:prstGeom prst="line">
            <a:avLst/>
          </a:prstGeom>
          <a:ln>
            <a:prstDash val="sysDot"/>
          </a:ln>
        </p:spPr>
        <p:style>
          <a:lnRef idx="3">
            <a:schemeClr val="accent6"/>
          </a:lnRef>
          <a:fillRef idx="0">
            <a:schemeClr val="accent6"/>
          </a:fillRef>
          <a:effectRef idx="2">
            <a:schemeClr val="accent6"/>
          </a:effectRef>
          <a:fontRef idx="minor">
            <a:schemeClr val="tx1"/>
          </a:fontRef>
        </p:style>
      </p:cxnSp>
      <p:sp>
        <p:nvSpPr>
          <p:cNvPr id="74" name="TextBox 73"/>
          <p:cNvSpPr txBox="1"/>
          <p:nvPr/>
        </p:nvSpPr>
        <p:spPr>
          <a:xfrm>
            <a:off x="4438613" y="4832763"/>
            <a:ext cx="599523" cy="169277"/>
          </a:xfrm>
          <a:prstGeom prst="rect">
            <a:avLst/>
          </a:prstGeom>
          <a:noFill/>
        </p:spPr>
        <p:txBody>
          <a:bodyPr wrap="none" lIns="0" tIns="0" rIns="0" bIns="0" rtlCol="0">
            <a:spAutoFit/>
          </a:bodyPr>
          <a:lstStyle/>
          <a:p>
            <a:r>
              <a:rPr lang="pt-PT" sz="1100" dirty="0" smtClean="0">
                <a:solidFill>
                  <a:schemeClr val="accent6"/>
                </a:solidFill>
              </a:rPr>
              <a:t>V</a:t>
            </a:r>
            <a:r>
              <a:rPr lang="pt-PT" sz="1100" baseline="-25000" dirty="0" smtClean="0">
                <a:solidFill>
                  <a:schemeClr val="accent6"/>
                </a:solidFill>
              </a:rPr>
              <a:t>of</a:t>
            </a:r>
            <a:r>
              <a:rPr lang="pt-PT" sz="1100" dirty="0" smtClean="0">
                <a:solidFill>
                  <a:schemeClr val="accent6"/>
                </a:solidFill>
              </a:rPr>
              <a:t> (y-axis)</a:t>
            </a:r>
            <a:endParaRPr lang="en-GB" sz="1100" dirty="0">
              <a:solidFill>
                <a:schemeClr val="accent6"/>
              </a:solidFill>
            </a:endParaRPr>
          </a:p>
        </p:txBody>
      </p:sp>
      <p:sp>
        <p:nvSpPr>
          <p:cNvPr id="75" name="Oval 74"/>
          <p:cNvSpPr/>
          <p:nvPr/>
        </p:nvSpPr>
        <p:spPr>
          <a:xfrm>
            <a:off x="2869646" y="4803058"/>
            <a:ext cx="82737" cy="8273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cxnSp>
        <p:nvCxnSpPr>
          <p:cNvPr id="79" name="Straight Connector 78"/>
          <p:cNvCxnSpPr/>
          <p:nvPr/>
        </p:nvCxnSpPr>
        <p:spPr>
          <a:xfrm>
            <a:off x="1912179" y="3747508"/>
            <a:ext cx="2488376" cy="0"/>
          </a:xfrm>
          <a:prstGeom prst="line">
            <a:avLst/>
          </a:prstGeom>
          <a:ln w="9525">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4500993" y="3680818"/>
            <a:ext cx="275717" cy="169277"/>
          </a:xfrm>
          <a:prstGeom prst="rect">
            <a:avLst/>
          </a:prstGeom>
          <a:noFill/>
        </p:spPr>
        <p:txBody>
          <a:bodyPr wrap="none" lIns="0" tIns="0" rIns="0" bIns="0" rtlCol="0">
            <a:spAutoFit/>
          </a:bodyPr>
          <a:lstStyle/>
          <a:p>
            <a:r>
              <a:rPr lang="pt-PT" sz="1100" dirty="0" smtClean="0">
                <a:solidFill>
                  <a:srgbClr val="0070C0"/>
                </a:solidFill>
              </a:rPr>
              <a:t>VCM</a:t>
            </a:r>
            <a:endParaRPr lang="en-GB" sz="1100" dirty="0">
              <a:solidFill>
                <a:srgbClr val="0070C0"/>
              </a:solidFill>
            </a:endParaRPr>
          </a:p>
        </p:txBody>
      </p:sp>
      <p:cxnSp>
        <p:nvCxnSpPr>
          <p:cNvPr id="81" name="Straight Connector 80"/>
          <p:cNvCxnSpPr/>
          <p:nvPr/>
        </p:nvCxnSpPr>
        <p:spPr>
          <a:xfrm>
            <a:off x="1912179" y="5344059"/>
            <a:ext cx="2526434" cy="0"/>
          </a:xfrm>
          <a:prstGeom prst="line">
            <a:avLst/>
          </a:prstGeom>
          <a:ln w="9525">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4538617" y="5258688"/>
            <a:ext cx="275717" cy="169277"/>
          </a:xfrm>
          <a:prstGeom prst="rect">
            <a:avLst/>
          </a:prstGeom>
          <a:noFill/>
        </p:spPr>
        <p:txBody>
          <a:bodyPr wrap="none" lIns="0" tIns="0" rIns="0" bIns="0" rtlCol="0">
            <a:spAutoFit/>
          </a:bodyPr>
          <a:lstStyle/>
          <a:p>
            <a:r>
              <a:rPr lang="pt-PT" sz="1100" dirty="0" smtClean="0">
                <a:solidFill>
                  <a:srgbClr val="0070C0"/>
                </a:solidFill>
              </a:rPr>
              <a:t>VCM</a:t>
            </a:r>
            <a:endParaRPr lang="en-GB" sz="1100" dirty="0">
              <a:solidFill>
                <a:srgbClr val="0070C0"/>
              </a:solidFill>
            </a:endParaRPr>
          </a:p>
        </p:txBody>
      </p:sp>
      <p:grpSp>
        <p:nvGrpSpPr>
          <p:cNvPr id="11" name="Group 10"/>
          <p:cNvGrpSpPr/>
          <p:nvPr/>
        </p:nvGrpSpPr>
        <p:grpSpPr>
          <a:xfrm>
            <a:off x="5500049" y="3649668"/>
            <a:ext cx="5853751" cy="2105996"/>
            <a:chOff x="6214637" y="3494041"/>
            <a:chExt cx="5103993" cy="1462291"/>
          </a:xfrm>
        </p:grpSpPr>
        <p:grpSp>
          <p:nvGrpSpPr>
            <p:cNvPr id="10" name="Group 9"/>
            <p:cNvGrpSpPr/>
            <p:nvPr/>
          </p:nvGrpSpPr>
          <p:grpSpPr>
            <a:xfrm>
              <a:off x="6214637" y="3494041"/>
              <a:ext cx="4243257" cy="1148643"/>
              <a:chOff x="6214637" y="3494041"/>
              <a:chExt cx="4243257" cy="1148643"/>
            </a:xfrm>
          </p:grpSpPr>
          <p:sp>
            <p:nvSpPr>
              <p:cNvPr id="84" name="Rectangle 83"/>
              <p:cNvSpPr/>
              <p:nvPr/>
            </p:nvSpPr>
            <p:spPr>
              <a:xfrm>
                <a:off x="6214637" y="3494041"/>
                <a:ext cx="4243257" cy="1148643"/>
              </a:xfrm>
              <a:prstGeom prst="rect">
                <a:avLst/>
              </a:prstGeom>
              <a:solidFill>
                <a:schemeClr val="bg1">
                  <a:lumMod val="95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cxnSp>
            <p:nvCxnSpPr>
              <p:cNvPr id="86" name="Straight Arrow Connector 85"/>
              <p:cNvCxnSpPr/>
              <p:nvPr/>
            </p:nvCxnSpPr>
            <p:spPr>
              <a:xfrm>
                <a:off x="6374248" y="3870718"/>
                <a:ext cx="1157646" cy="0"/>
              </a:xfrm>
              <a:prstGeom prst="straightConnector1">
                <a:avLst/>
              </a:prstGeom>
              <a:ln w="19050" cap="rnd">
                <a:tailEnd type="triangle"/>
              </a:ln>
            </p:spPr>
            <p:style>
              <a:lnRef idx="1">
                <a:schemeClr val="accent1"/>
              </a:lnRef>
              <a:fillRef idx="0">
                <a:schemeClr val="accent1"/>
              </a:fillRef>
              <a:effectRef idx="0">
                <a:schemeClr val="accent1"/>
              </a:effectRef>
              <a:fontRef idx="minor">
                <a:schemeClr val="tx1"/>
              </a:fontRef>
            </p:style>
          </p:cxnSp>
          <p:grpSp>
            <p:nvGrpSpPr>
              <p:cNvPr id="87" name="Group 86"/>
              <p:cNvGrpSpPr/>
              <p:nvPr/>
            </p:nvGrpSpPr>
            <p:grpSpPr>
              <a:xfrm>
                <a:off x="7531895" y="3617649"/>
                <a:ext cx="601585" cy="639107"/>
                <a:chOff x="1926762" y="3215968"/>
                <a:chExt cx="743876" cy="790273"/>
              </a:xfrm>
            </p:grpSpPr>
            <p:sp>
              <p:nvSpPr>
                <p:cNvPr id="116" name="Isosceles Triangle 115"/>
                <p:cNvSpPr>
                  <a:spLocks noChangeAspect="1"/>
                </p:cNvSpPr>
                <p:nvPr/>
              </p:nvSpPr>
              <p:spPr>
                <a:xfrm rot="5400000">
                  <a:off x="1903563" y="3239167"/>
                  <a:ext cx="790273" cy="74387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cxnSp>
              <p:nvCxnSpPr>
                <p:cNvPr id="117" name="Straight Connector 116"/>
                <p:cNvCxnSpPr/>
                <p:nvPr/>
              </p:nvCxnSpPr>
              <p:spPr>
                <a:xfrm>
                  <a:off x="1970376" y="3611105"/>
                  <a:ext cx="479087"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18" name="Straight Connector 117"/>
                <p:cNvCxnSpPr/>
                <p:nvPr/>
              </p:nvCxnSpPr>
              <p:spPr>
                <a:xfrm>
                  <a:off x="1970376" y="3786700"/>
                  <a:ext cx="133632" cy="0"/>
                </a:xfrm>
                <a:prstGeom prst="line">
                  <a:avLst/>
                </a:prstGeom>
              </p:spPr>
              <p:style>
                <a:lnRef idx="1">
                  <a:schemeClr val="dk1"/>
                </a:lnRef>
                <a:fillRef idx="0">
                  <a:schemeClr val="dk1"/>
                </a:fillRef>
                <a:effectRef idx="0">
                  <a:schemeClr val="dk1"/>
                </a:effectRef>
                <a:fontRef idx="minor">
                  <a:schemeClr val="tx1"/>
                </a:fontRef>
              </p:style>
            </p:cxnSp>
            <p:cxnSp>
              <p:nvCxnSpPr>
                <p:cNvPr id="119" name="Straight Connector 118"/>
                <p:cNvCxnSpPr/>
                <p:nvPr/>
              </p:nvCxnSpPr>
              <p:spPr>
                <a:xfrm>
                  <a:off x="2196595" y="3481900"/>
                  <a:ext cx="133632" cy="0"/>
                </a:xfrm>
                <a:prstGeom prst="line">
                  <a:avLst/>
                </a:prstGeom>
              </p:spPr>
              <p:style>
                <a:lnRef idx="1">
                  <a:schemeClr val="dk1"/>
                </a:lnRef>
                <a:fillRef idx="0">
                  <a:schemeClr val="dk1"/>
                </a:fillRef>
                <a:effectRef idx="0">
                  <a:schemeClr val="dk1"/>
                </a:effectRef>
                <a:fontRef idx="minor">
                  <a:schemeClr val="tx1"/>
                </a:fontRef>
              </p:style>
            </p:cxnSp>
            <p:cxnSp>
              <p:nvCxnSpPr>
                <p:cNvPr id="120" name="Straight Connector 119"/>
                <p:cNvCxnSpPr/>
                <p:nvPr/>
              </p:nvCxnSpPr>
              <p:spPr>
                <a:xfrm flipV="1">
                  <a:off x="2104008" y="3481900"/>
                  <a:ext cx="92587" cy="304800"/>
                </a:xfrm>
                <a:prstGeom prst="line">
                  <a:avLst/>
                </a:prstGeom>
              </p:spPr>
              <p:style>
                <a:lnRef idx="1">
                  <a:schemeClr val="dk1"/>
                </a:lnRef>
                <a:fillRef idx="0">
                  <a:schemeClr val="dk1"/>
                </a:fillRef>
                <a:effectRef idx="0">
                  <a:schemeClr val="dk1"/>
                </a:effectRef>
                <a:fontRef idx="minor">
                  <a:schemeClr val="tx1"/>
                </a:fontRef>
              </p:style>
            </p:cxnSp>
          </p:grpSp>
          <p:cxnSp>
            <p:nvCxnSpPr>
              <p:cNvPr id="88" name="Straight Arrow Connector 87"/>
              <p:cNvCxnSpPr/>
              <p:nvPr/>
            </p:nvCxnSpPr>
            <p:spPr>
              <a:xfrm flipV="1">
                <a:off x="8137980" y="3934635"/>
                <a:ext cx="342757" cy="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flipV="1">
                <a:off x="9072356" y="4193846"/>
                <a:ext cx="0" cy="243326"/>
              </a:xfrm>
              <a:prstGeom prst="straightConnector1">
                <a:avLst/>
              </a:prstGeom>
              <a:ln w="1905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a:off x="6949618" y="4095010"/>
                <a:ext cx="582276" cy="0"/>
              </a:xfrm>
              <a:prstGeom prst="straightConnector1">
                <a:avLst/>
              </a:prstGeom>
              <a:ln w="1905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6335431" y="3730195"/>
                <a:ext cx="232436" cy="153888"/>
              </a:xfrm>
              <a:prstGeom prst="rect">
                <a:avLst/>
              </a:prstGeom>
              <a:noFill/>
            </p:spPr>
            <p:txBody>
              <a:bodyPr wrap="none" lIns="0" tIns="0" rIns="0" bIns="0" rtlCol="0">
                <a:spAutoFit/>
              </a:bodyPr>
              <a:lstStyle/>
              <a:p>
                <a:r>
                  <a:rPr lang="en-GB" sz="1000" dirty="0" smtClean="0">
                    <a:solidFill>
                      <a:schemeClr val="accent1"/>
                    </a:solidFill>
                  </a:rPr>
                  <a:t>data</a:t>
                </a:r>
                <a:endParaRPr lang="en-GB" sz="1000" dirty="0">
                  <a:solidFill>
                    <a:schemeClr val="accent1"/>
                  </a:solidFill>
                </a:endParaRPr>
              </a:p>
            </p:txBody>
          </p:sp>
          <p:sp>
            <p:nvSpPr>
              <p:cNvPr id="96" name="TextBox 95"/>
              <p:cNvSpPr txBox="1"/>
              <p:nvPr/>
            </p:nvSpPr>
            <p:spPr>
              <a:xfrm>
                <a:off x="6962290" y="3925514"/>
                <a:ext cx="142668" cy="153888"/>
              </a:xfrm>
              <a:prstGeom prst="rect">
                <a:avLst/>
              </a:prstGeom>
              <a:noFill/>
            </p:spPr>
            <p:txBody>
              <a:bodyPr wrap="none" lIns="0" tIns="0" rIns="0" bIns="0" rtlCol="0">
                <a:spAutoFit/>
              </a:bodyPr>
              <a:lstStyle/>
              <a:p>
                <a:r>
                  <a:rPr lang="en-GB" sz="1000" dirty="0" err="1" smtClean="0"/>
                  <a:t>V</a:t>
                </a:r>
                <a:r>
                  <a:rPr lang="en-GB" sz="1000" baseline="-25000" dirty="0" err="1" smtClean="0"/>
                  <a:t>of</a:t>
                </a:r>
                <a:endParaRPr lang="en-GB" sz="1000" dirty="0"/>
              </a:p>
            </p:txBody>
          </p:sp>
          <p:cxnSp>
            <p:nvCxnSpPr>
              <p:cNvPr id="100" name="Straight Arrow Connector 99"/>
              <p:cNvCxnSpPr/>
              <p:nvPr/>
            </p:nvCxnSpPr>
            <p:spPr>
              <a:xfrm flipV="1">
                <a:off x="9653092" y="3928473"/>
                <a:ext cx="575347" cy="0"/>
              </a:xfrm>
              <a:prstGeom prst="straightConnector1">
                <a:avLst/>
              </a:prstGeom>
              <a:ln w="19050" cap="rnd">
                <a:tailEnd type="triangle"/>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9772499" y="3753474"/>
                <a:ext cx="533800" cy="153888"/>
              </a:xfrm>
              <a:prstGeom prst="rect">
                <a:avLst/>
              </a:prstGeom>
              <a:noFill/>
            </p:spPr>
            <p:txBody>
              <a:bodyPr wrap="none" lIns="0" tIns="0" rIns="0" bIns="0" rtlCol="0">
                <a:spAutoFit/>
              </a:bodyPr>
              <a:lstStyle/>
              <a:p>
                <a:r>
                  <a:rPr lang="en-GB" sz="1000" dirty="0" err="1" smtClean="0">
                    <a:solidFill>
                      <a:schemeClr val="accent1"/>
                    </a:solidFill>
                  </a:rPr>
                  <a:t>toCounter</a:t>
                </a:r>
                <a:endParaRPr lang="en-GB" sz="1000" dirty="0">
                  <a:solidFill>
                    <a:schemeClr val="accent1"/>
                  </a:solidFill>
                </a:endParaRPr>
              </a:p>
            </p:txBody>
          </p:sp>
          <p:sp>
            <p:nvSpPr>
              <p:cNvPr id="105" name="TextBox 104"/>
              <p:cNvSpPr txBox="1"/>
              <p:nvPr/>
            </p:nvSpPr>
            <p:spPr>
              <a:xfrm>
                <a:off x="9102697" y="4291439"/>
                <a:ext cx="564257" cy="138499"/>
              </a:xfrm>
              <a:prstGeom prst="rect">
                <a:avLst/>
              </a:prstGeom>
              <a:noFill/>
            </p:spPr>
            <p:txBody>
              <a:bodyPr wrap="none" lIns="0" tIns="0" rIns="0" bIns="0" rtlCol="0">
                <a:spAutoFit/>
              </a:bodyPr>
              <a:lstStyle/>
              <a:p>
                <a:r>
                  <a:rPr lang="en-GB" sz="900" dirty="0" err="1" smtClean="0"/>
                  <a:t>samplingClk</a:t>
                </a:r>
                <a:endParaRPr lang="en-GB" sz="900" dirty="0"/>
              </a:p>
            </p:txBody>
          </p:sp>
          <p:sp>
            <p:nvSpPr>
              <p:cNvPr id="121" name="Rectangle 120"/>
              <p:cNvSpPr/>
              <p:nvPr/>
            </p:nvSpPr>
            <p:spPr>
              <a:xfrm>
                <a:off x="8471992" y="3639015"/>
                <a:ext cx="1181100" cy="570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pt-PT" sz="1200" dirty="0" smtClean="0">
                    <a:solidFill>
                      <a:schemeClr val="tx1"/>
                    </a:solidFill>
                  </a:rPr>
                  <a:t>DFF</a:t>
                </a:r>
              </a:p>
            </p:txBody>
          </p:sp>
          <p:sp>
            <p:nvSpPr>
              <p:cNvPr id="122" name="Isosceles Triangle 121"/>
              <p:cNvSpPr/>
              <p:nvPr/>
            </p:nvSpPr>
            <p:spPr>
              <a:xfrm>
                <a:off x="8983620" y="4075384"/>
                <a:ext cx="157844" cy="134363"/>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0" name="TextBox 109"/>
            <p:cNvSpPr txBox="1"/>
            <p:nvPr/>
          </p:nvSpPr>
          <p:spPr>
            <a:xfrm>
              <a:off x="8562900" y="4593036"/>
              <a:ext cx="2755730" cy="363296"/>
            </a:xfrm>
            <a:prstGeom prst="rect">
              <a:avLst/>
            </a:prstGeom>
            <a:solidFill>
              <a:schemeClr val="bg1"/>
            </a:solidFill>
            <a:ln>
              <a:solidFill>
                <a:schemeClr val="tx1"/>
              </a:solidFill>
            </a:ln>
          </p:spPr>
          <p:txBody>
            <a:bodyPr wrap="square" rtlCol="0">
              <a:spAutoFit/>
            </a:bodyPr>
            <a:lstStyle/>
            <a:p>
              <a:r>
                <a:rPr lang="pt-PT" sz="1400" dirty="0" smtClean="0"/>
                <a:t>The counter is only incremented when </a:t>
              </a:r>
              <a:r>
                <a:rPr lang="pt-PT" sz="1400" i="1" dirty="0" smtClean="0"/>
                <a:t>V</a:t>
              </a:r>
              <a:r>
                <a:rPr lang="pt-PT" sz="1400" i="1" baseline="-25000" dirty="0" smtClean="0"/>
                <a:t>of</a:t>
              </a:r>
              <a:r>
                <a:rPr lang="pt-PT" sz="1400" dirty="0" smtClean="0"/>
                <a:t> is between the </a:t>
              </a:r>
              <a:r>
                <a:rPr lang="pt-PT" sz="1400" i="1" dirty="0" smtClean="0"/>
                <a:t>data</a:t>
              </a:r>
              <a:r>
                <a:rPr lang="pt-PT" sz="1400" dirty="0" smtClean="0"/>
                <a:t> amplitude values</a:t>
              </a:r>
              <a:endParaRPr lang="en-GB" sz="1400" dirty="0" smtClean="0"/>
            </a:p>
          </p:txBody>
        </p:sp>
      </p:grpSp>
    </p:spTree>
    <p:extLst>
      <p:ext uri="{BB962C8B-B14F-4D97-AF65-F5344CB8AC3E}">
        <p14:creationId xmlns:p14="http://schemas.microsoft.com/office/powerpoint/2010/main" val="186955158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p:cNvSpPr/>
          <p:nvPr/>
        </p:nvSpPr>
        <p:spPr>
          <a:xfrm>
            <a:off x="5765038" y="5179936"/>
            <a:ext cx="407265" cy="3019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ectangle 102"/>
          <p:cNvSpPr/>
          <p:nvPr/>
        </p:nvSpPr>
        <p:spPr>
          <a:xfrm>
            <a:off x="7347752" y="5171236"/>
            <a:ext cx="407265" cy="3019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p:cNvSpPr/>
          <p:nvPr/>
        </p:nvSpPr>
        <p:spPr>
          <a:xfrm>
            <a:off x="7180293" y="2737943"/>
            <a:ext cx="755702" cy="1141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p:cNvSpPr/>
          <p:nvPr/>
        </p:nvSpPr>
        <p:spPr>
          <a:xfrm>
            <a:off x="5592606" y="2724169"/>
            <a:ext cx="755702" cy="1141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Rectangle 116"/>
          <p:cNvSpPr/>
          <p:nvPr/>
        </p:nvSpPr>
        <p:spPr>
          <a:xfrm>
            <a:off x="6441093" y="4807214"/>
            <a:ext cx="407265" cy="3019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92"/>
          <p:cNvSpPr/>
          <p:nvPr/>
        </p:nvSpPr>
        <p:spPr>
          <a:xfrm>
            <a:off x="4883006" y="4813514"/>
            <a:ext cx="407265" cy="3019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p:cNvSpPr/>
          <p:nvPr/>
        </p:nvSpPr>
        <p:spPr>
          <a:xfrm>
            <a:off x="6378841" y="1652872"/>
            <a:ext cx="755702" cy="1141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4791154" y="1639098"/>
            <a:ext cx="755702" cy="1141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smtClean="0"/>
              <a:t>Eye Opening Monitor</a:t>
            </a:r>
            <a:endParaRPr lang="en-GB" dirty="0"/>
          </a:p>
        </p:txBody>
      </p:sp>
      <p:sp>
        <p:nvSpPr>
          <p:cNvPr id="4" name="Date Placeholder 3"/>
          <p:cNvSpPr>
            <a:spLocks noGrp="1"/>
          </p:cNvSpPr>
          <p:nvPr>
            <p:ph type="dt" sz="half" idx="10"/>
          </p:nvPr>
        </p:nvSpPr>
        <p:spPr/>
        <p:txBody>
          <a:bodyPr/>
          <a:lstStyle/>
          <a:p>
            <a:r>
              <a:rPr lang="en-GB" dirty="0" smtClean="0"/>
              <a:t>Ecole de Microélectronique IN2P3</a:t>
            </a:r>
            <a:endParaRPr lang="en-GB" dirty="0"/>
          </a:p>
        </p:txBody>
      </p:sp>
      <p:sp>
        <p:nvSpPr>
          <p:cNvPr id="5" name="Footer Placeholder 4"/>
          <p:cNvSpPr>
            <a:spLocks noGrp="1"/>
          </p:cNvSpPr>
          <p:nvPr>
            <p:ph type="ftr" sz="quarter" idx="11"/>
          </p:nvPr>
        </p:nvSpPr>
        <p:spPr/>
        <p:txBody>
          <a:bodyPr/>
          <a:lstStyle/>
          <a:p>
            <a:r>
              <a:rPr lang="en-GB" dirty="0"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106</a:t>
            </a:fld>
            <a:endParaRPr lang="en-GB" dirty="0"/>
          </a:p>
        </p:txBody>
      </p:sp>
      <p:cxnSp>
        <p:nvCxnSpPr>
          <p:cNvPr id="17" name="Straight Connector 16"/>
          <p:cNvCxnSpPr/>
          <p:nvPr/>
        </p:nvCxnSpPr>
        <p:spPr>
          <a:xfrm>
            <a:off x="469900" y="2230309"/>
            <a:ext cx="10493267" cy="0"/>
          </a:xfrm>
          <a:prstGeom prst="line">
            <a:avLst/>
          </a:prstGeom>
          <a:ln w="9525">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142497" y="2145669"/>
            <a:ext cx="275717" cy="169277"/>
          </a:xfrm>
          <a:prstGeom prst="rect">
            <a:avLst/>
          </a:prstGeom>
          <a:noFill/>
        </p:spPr>
        <p:txBody>
          <a:bodyPr wrap="none" lIns="0" tIns="0" rIns="0" bIns="0" rtlCol="0">
            <a:spAutoFit/>
          </a:bodyPr>
          <a:lstStyle/>
          <a:p>
            <a:r>
              <a:rPr lang="pt-PT" sz="1100" dirty="0" smtClean="0">
                <a:solidFill>
                  <a:srgbClr val="0070C0"/>
                </a:solidFill>
              </a:rPr>
              <a:t>VCM</a:t>
            </a:r>
            <a:endParaRPr lang="en-GB" sz="1100" dirty="0">
              <a:solidFill>
                <a:srgbClr val="0070C0"/>
              </a:solidFill>
            </a:endParaRPr>
          </a:p>
        </p:txBody>
      </p:sp>
      <p:sp>
        <p:nvSpPr>
          <p:cNvPr id="127" name="TextBox 126"/>
          <p:cNvSpPr txBox="1"/>
          <p:nvPr/>
        </p:nvSpPr>
        <p:spPr>
          <a:xfrm>
            <a:off x="366590" y="4744316"/>
            <a:ext cx="688586" cy="430887"/>
          </a:xfrm>
          <a:prstGeom prst="rect">
            <a:avLst/>
          </a:prstGeom>
          <a:noFill/>
        </p:spPr>
        <p:txBody>
          <a:bodyPr wrap="none" lIns="0" tIns="0" rIns="0" bIns="0" rtlCol="0">
            <a:spAutoFit/>
          </a:bodyPr>
          <a:lstStyle/>
          <a:p>
            <a:pPr algn="ctr"/>
            <a:r>
              <a:rPr lang="pt-PT" sz="1400" dirty="0" smtClean="0">
                <a:solidFill>
                  <a:schemeClr val="accent6"/>
                </a:solidFill>
              </a:rPr>
              <a:t>comp</a:t>
            </a:r>
          </a:p>
          <a:p>
            <a:pPr algn="ctr"/>
            <a:r>
              <a:rPr lang="pt-PT" sz="1400" dirty="0" smtClean="0">
                <a:solidFill>
                  <a:schemeClr val="accent6"/>
                </a:solidFill>
              </a:rPr>
              <a:t>data - vof</a:t>
            </a:r>
            <a:endParaRPr lang="en-GB" sz="1400" dirty="0">
              <a:solidFill>
                <a:schemeClr val="accent6"/>
              </a:solidFill>
            </a:endParaRPr>
          </a:p>
        </p:txBody>
      </p:sp>
      <p:sp>
        <p:nvSpPr>
          <p:cNvPr id="21" name="TextBox 20"/>
          <p:cNvSpPr txBox="1"/>
          <p:nvPr/>
        </p:nvSpPr>
        <p:spPr>
          <a:xfrm>
            <a:off x="1783314" y="4768788"/>
            <a:ext cx="301686" cy="369332"/>
          </a:xfrm>
          <a:prstGeom prst="rect">
            <a:avLst/>
          </a:prstGeom>
          <a:noFill/>
        </p:spPr>
        <p:txBody>
          <a:bodyPr wrap="none" rtlCol="0">
            <a:spAutoFit/>
          </a:bodyPr>
          <a:lstStyle/>
          <a:p>
            <a:r>
              <a:rPr lang="en-GB" dirty="0" smtClean="0"/>
              <a:t>1</a:t>
            </a:r>
            <a:endParaRPr lang="en-GB" dirty="0"/>
          </a:p>
        </p:txBody>
      </p:sp>
      <p:sp>
        <p:nvSpPr>
          <p:cNvPr id="28" name="Rectangle 27"/>
          <p:cNvSpPr/>
          <p:nvPr/>
        </p:nvSpPr>
        <p:spPr>
          <a:xfrm>
            <a:off x="734865" y="1753231"/>
            <a:ext cx="351315" cy="276999"/>
          </a:xfrm>
          <a:prstGeom prst="rect">
            <a:avLst/>
          </a:prstGeom>
        </p:spPr>
        <p:txBody>
          <a:bodyPr wrap="none">
            <a:spAutoFit/>
          </a:bodyPr>
          <a:lstStyle/>
          <a:p>
            <a:r>
              <a:rPr lang="pt-PT" sz="1200" dirty="0" smtClean="0">
                <a:solidFill>
                  <a:schemeClr val="accent6"/>
                </a:solidFill>
              </a:rPr>
              <a:t>V</a:t>
            </a:r>
            <a:r>
              <a:rPr lang="pt-PT" sz="1200" baseline="-25000" dirty="0" smtClean="0">
                <a:solidFill>
                  <a:schemeClr val="accent6"/>
                </a:solidFill>
              </a:rPr>
              <a:t>of</a:t>
            </a:r>
            <a:endParaRPr lang="en-GB" sz="1200" dirty="0"/>
          </a:p>
        </p:txBody>
      </p:sp>
      <p:grpSp>
        <p:nvGrpSpPr>
          <p:cNvPr id="15" name="Group 14"/>
          <p:cNvGrpSpPr/>
          <p:nvPr/>
        </p:nvGrpSpPr>
        <p:grpSpPr>
          <a:xfrm>
            <a:off x="1498181" y="1664272"/>
            <a:ext cx="3183881" cy="1132075"/>
            <a:chOff x="1374776" y="1963601"/>
            <a:chExt cx="9274174" cy="1132075"/>
          </a:xfrm>
        </p:grpSpPr>
        <p:sp>
          <p:nvSpPr>
            <p:cNvPr id="75" name="Freeform 74"/>
            <p:cNvSpPr/>
            <p:nvPr/>
          </p:nvSpPr>
          <p:spPr>
            <a:xfrm>
              <a:off x="5927726" y="1963601"/>
              <a:ext cx="4721224" cy="1132075"/>
            </a:xfrm>
            <a:custGeom>
              <a:avLst/>
              <a:gdLst>
                <a:gd name="connsiteX0" fmla="*/ 0 w 4700587"/>
                <a:gd name="connsiteY0" fmla="*/ 1099645 h 1158397"/>
                <a:gd name="connsiteX1" fmla="*/ 247650 w 4700587"/>
                <a:gd name="connsiteY1" fmla="*/ 1109170 h 1158397"/>
                <a:gd name="connsiteX2" fmla="*/ 376237 w 4700587"/>
                <a:gd name="connsiteY2" fmla="*/ 566245 h 1158397"/>
                <a:gd name="connsiteX3" fmla="*/ 495300 w 4700587"/>
                <a:gd name="connsiteY3" fmla="*/ 37607 h 1158397"/>
                <a:gd name="connsiteX4" fmla="*/ 895350 w 4700587"/>
                <a:gd name="connsiteY4" fmla="*/ 42370 h 1158397"/>
                <a:gd name="connsiteX5" fmla="*/ 2209800 w 4700587"/>
                <a:gd name="connsiteY5" fmla="*/ 56657 h 1158397"/>
                <a:gd name="connsiteX6" fmla="*/ 2566987 w 4700587"/>
                <a:gd name="connsiteY6" fmla="*/ 166195 h 1158397"/>
                <a:gd name="connsiteX7" fmla="*/ 2657475 w 4700587"/>
                <a:gd name="connsiteY7" fmla="*/ 718645 h 1158397"/>
                <a:gd name="connsiteX8" fmla="*/ 2728912 w 4700587"/>
                <a:gd name="connsiteY8" fmla="*/ 1071070 h 1158397"/>
                <a:gd name="connsiteX9" fmla="*/ 3209925 w 4700587"/>
                <a:gd name="connsiteY9" fmla="*/ 1118695 h 1158397"/>
                <a:gd name="connsiteX10" fmla="*/ 4700587 w 4700587"/>
                <a:gd name="connsiteY10" fmla="*/ 1094882 h 1158397"/>
                <a:gd name="connsiteX0" fmla="*/ 0 w 4700587"/>
                <a:gd name="connsiteY0" fmla="*/ 1099645 h 1145241"/>
                <a:gd name="connsiteX1" fmla="*/ 173037 w 4700587"/>
                <a:gd name="connsiteY1" fmla="*/ 1094882 h 1145241"/>
                <a:gd name="connsiteX2" fmla="*/ 247650 w 4700587"/>
                <a:gd name="connsiteY2" fmla="*/ 1109170 h 1145241"/>
                <a:gd name="connsiteX3" fmla="*/ 376237 w 4700587"/>
                <a:gd name="connsiteY3" fmla="*/ 566245 h 1145241"/>
                <a:gd name="connsiteX4" fmla="*/ 495300 w 4700587"/>
                <a:gd name="connsiteY4" fmla="*/ 37607 h 1145241"/>
                <a:gd name="connsiteX5" fmla="*/ 895350 w 4700587"/>
                <a:gd name="connsiteY5" fmla="*/ 42370 h 1145241"/>
                <a:gd name="connsiteX6" fmla="*/ 2209800 w 4700587"/>
                <a:gd name="connsiteY6" fmla="*/ 56657 h 1145241"/>
                <a:gd name="connsiteX7" fmla="*/ 2566987 w 4700587"/>
                <a:gd name="connsiteY7" fmla="*/ 166195 h 1145241"/>
                <a:gd name="connsiteX8" fmla="*/ 2657475 w 4700587"/>
                <a:gd name="connsiteY8" fmla="*/ 718645 h 1145241"/>
                <a:gd name="connsiteX9" fmla="*/ 2728912 w 4700587"/>
                <a:gd name="connsiteY9" fmla="*/ 1071070 h 1145241"/>
                <a:gd name="connsiteX10" fmla="*/ 3209925 w 4700587"/>
                <a:gd name="connsiteY10" fmla="*/ 1118695 h 1145241"/>
                <a:gd name="connsiteX11" fmla="*/ 4700587 w 4700587"/>
                <a:gd name="connsiteY11" fmla="*/ 1094882 h 1145241"/>
                <a:gd name="connsiteX0" fmla="*/ 0 w 4700587"/>
                <a:gd name="connsiteY0" fmla="*/ 1099645 h 1121214"/>
                <a:gd name="connsiteX1" fmla="*/ 173037 w 4700587"/>
                <a:gd name="connsiteY1" fmla="*/ 1094882 h 1121214"/>
                <a:gd name="connsiteX2" fmla="*/ 280987 w 4700587"/>
                <a:gd name="connsiteY2" fmla="*/ 997252 h 1121214"/>
                <a:gd name="connsiteX3" fmla="*/ 376237 w 4700587"/>
                <a:gd name="connsiteY3" fmla="*/ 566245 h 1121214"/>
                <a:gd name="connsiteX4" fmla="*/ 495300 w 4700587"/>
                <a:gd name="connsiteY4" fmla="*/ 37607 h 1121214"/>
                <a:gd name="connsiteX5" fmla="*/ 895350 w 4700587"/>
                <a:gd name="connsiteY5" fmla="*/ 42370 h 1121214"/>
                <a:gd name="connsiteX6" fmla="*/ 2209800 w 4700587"/>
                <a:gd name="connsiteY6" fmla="*/ 56657 h 1121214"/>
                <a:gd name="connsiteX7" fmla="*/ 2566987 w 4700587"/>
                <a:gd name="connsiteY7" fmla="*/ 166195 h 1121214"/>
                <a:gd name="connsiteX8" fmla="*/ 2657475 w 4700587"/>
                <a:gd name="connsiteY8" fmla="*/ 718645 h 1121214"/>
                <a:gd name="connsiteX9" fmla="*/ 2728912 w 4700587"/>
                <a:gd name="connsiteY9" fmla="*/ 1071070 h 1121214"/>
                <a:gd name="connsiteX10" fmla="*/ 3209925 w 4700587"/>
                <a:gd name="connsiteY10" fmla="*/ 1118695 h 1121214"/>
                <a:gd name="connsiteX11" fmla="*/ 4700587 w 4700587"/>
                <a:gd name="connsiteY11" fmla="*/ 1094882 h 1121214"/>
                <a:gd name="connsiteX0" fmla="*/ 0 w 4700587"/>
                <a:gd name="connsiteY0" fmla="*/ 1099645 h 1121214"/>
                <a:gd name="connsiteX1" fmla="*/ 173037 w 4700587"/>
                <a:gd name="connsiteY1" fmla="*/ 1094882 h 1121214"/>
                <a:gd name="connsiteX2" fmla="*/ 280987 w 4700587"/>
                <a:gd name="connsiteY2" fmla="*/ 997252 h 1121214"/>
                <a:gd name="connsiteX3" fmla="*/ 376237 w 4700587"/>
                <a:gd name="connsiteY3" fmla="*/ 566245 h 1121214"/>
                <a:gd name="connsiteX4" fmla="*/ 495300 w 4700587"/>
                <a:gd name="connsiteY4" fmla="*/ 37607 h 1121214"/>
                <a:gd name="connsiteX5" fmla="*/ 852487 w 4700587"/>
                <a:gd name="connsiteY5" fmla="*/ 42370 h 1121214"/>
                <a:gd name="connsiteX6" fmla="*/ 2209800 w 4700587"/>
                <a:gd name="connsiteY6" fmla="*/ 56657 h 1121214"/>
                <a:gd name="connsiteX7" fmla="*/ 2566987 w 4700587"/>
                <a:gd name="connsiteY7" fmla="*/ 166195 h 1121214"/>
                <a:gd name="connsiteX8" fmla="*/ 2657475 w 4700587"/>
                <a:gd name="connsiteY8" fmla="*/ 718645 h 1121214"/>
                <a:gd name="connsiteX9" fmla="*/ 2728912 w 4700587"/>
                <a:gd name="connsiteY9" fmla="*/ 1071070 h 1121214"/>
                <a:gd name="connsiteX10" fmla="*/ 3209925 w 4700587"/>
                <a:gd name="connsiteY10" fmla="*/ 1118695 h 1121214"/>
                <a:gd name="connsiteX11" fmla="*/ 4700587 w 4700587"/>
                <a:gd name="connsiteY11" fmla="*/ 1094882 h 1121214"/>
                <a:gd name="connsiteX0" fmla="*/ 0 w 4700587"/>
                <a:gd name="connsiteY0" fmla="*/ 1113377 h 1134946"/>
                <a:gd name="connsiteX1" fmla="*/ 173037 w 4700587"/>
                <a:gd name="connsiteY1" fmla="*/ 1108614 h 1134946"/>
                <a:gd name="connsiteX2" fmla="*/ 280987 w 4700587"/>
                <a:gd name="connsiteY2" fmla="*/ 1010984 h 1134946"/>
                <a:gd name="connsiteX3" fmla="*/ 376237 w 4700587"/>
                <a:gd name="connsiteY3" fmla="*/ 579977 h 1134946"/>
                <a:gd name="connsiteX4" fmla="*/ 495300 w 4700587"/>
                <a:gd name="connsiteY4" fmla="*/ 51339 h 1134946"/>
                <a:gd name="connsiteX5" fmla="*/ 852487 w 4700587"/>
                <a:gd name="connsiteY5" fmla="*/ 20383 h 1134946"/>
                <a:gd name="connsiteX6" fmla="*/ 2209800 w 4700587"/>
                <a:gd name="connsiteY6" fmla="*/ 70389 h 1134946"/>
                <a:gd name="connsiteX7" fmla="*/ 2566987 w 4700587"/>
                <a:gd name="connsiteY7" fmla="*/ 179927 h 1134946"/>
                <a:gd name="connsiteX8" fmla="*/ 2657475 w 4700587"/>
                <a:gd name="connsiteY8" fmla="*/ 732377 h 1134946"/>
                <a:gd name="connsiteX9" fmla="*/ 2728912 w 4700587"/>
                <a:gd name="connsiteY9" fmla="*/ 1084802 h 1134946"/>
                <a:gd name="connsiteX10" fmla="*/ 3209925 w 4700587"/>
                <a:gd name="connsiteY10" fmla="*/ 1132427 h 1134946"/>
                <a:gd name="connsiteX11" fmla="*/ 4700587 w 4700587"/>
                <a:gd name="connsiteY11" fmla="*/ 1108614 h 1134946"/>
                <a:gd name="connsiteX0" fmla="*/ 0 w 4700587"/>
                <a:gd name="connsiteY0" fmla="*/ 1108212 h 1129781"/>
                <a:gd name="connsiteX1" fmla="*/ 173037 w 4700587"/>
                <a:gd name="connsiteY1" fmla="*/ 1103449 h 1129781"/>
                <a:gd name="connsiteX2" fmla="*/ 280987 w 4700587"/>
                <a:gd name="connsiteY2" fmla="*/ 1005819 h 1129781"/>
                <a:gd name="connsiteX3" fmla="*/ 376237 w 4700587"/>
                <a:gd name="connsiteY3" fmla="*/ 574812 h 1129781"/>
                <a:gd name="connsiteX4" fmla="*/ 495300 w 4700587"/>
                <a:gd name="connsiteY4" fmla="*/ 46174 h 1129781"/>
                <a:gd name="connsiteX5" fmla="*/ 852487 w 4700587"/>
                <a:gd name="connsiteY5" fmla="*/ 27124 h 1129781"/>
                <a:gd name="connsiteX6" fmla="*/ 2209800 w 4700587"/>
                <a:gd name="connsiteY6" fmla="*/ 65224 h 1129781"/>
                <a:gd name="connsiteX7" fmla="*/ 2566987 w 4700587"/>
                <a:gd name="connsiteY7" fmla="*/ 174762 h 1129781"/>
                <a:gd name="connsiteX8" fmla="*/ 2657475 w 4700587"/>
                <a:gd name="connsiteY8" fmla="*/ 727212 h 1129781"/>
                <a:gd name="connsiteX9" fmla="*/ 2728912 w 4700587"/>
                <a:gd name="connsiteY9" fmla="*/ 1079637 h 1129781"/>
                <a:gd name="connsiteX10" fmla="*/ 3209925 w 4700587"/>
                <a:gd name="connsiteY10" fmla="*/ 1127262 h 1129781"/>
                <a:gd name="connsiteX11" fmla="*/ 4700587 w 4700587"/>
                <a:gd name="connsiteY11" fmla="*/ 1103449 h 1129781"/>
                <a:gd name="connsiteX0" fmla="*/ 0 w 4700587"/>
                <a:gd name="connsiteY0" fmla="*/ 1108212 h 1131229"/>
                <a:gd name="connsiteX1" fmla="*/ 173037 w 4700587"/>
                <a:gd name="connsiteY1" fmla="*/ 1103449 h 1131229"/>
                <a:gd name="connsiteX2" fmla="*/ 280987 w 4700587"/>
                <a:gd name="connsiteY2" fmla="*/ 1005819 h 1131229"/>
                <a:gd name="connsiteX3" fmla="*/ 376237 w 4700587"/>
                <a:gd name="connsiteY3" fmla="*/ 574812 h 1131229"/>
                <a:gd name="connsiteX4" fmla="*/ 495300 w 4700587"/>
                <a:gd name="connsiteY4" fmla="*/ 46174 h 1131229"/>
                <a:gd name="connsiteX5" fmla="*/ 852487 w 4700587"/>
                <a:gd name="connsiteY5" fmla="*/ 27124 h 1131229"/>
                <a:gd name="connsiteX6" fmla="*/ 2209800 w 4700587"/>
                <a:gd name="connsiteY6" fmla="*/ 65224 h 1131229"/>
                <a:gd name="connsiteX7" fmla="*/ 2566987 w 4700587"/>
                <a:gd name="connsiteY7" fmla="*/ 174762 h 1131229"/>
                <a:gd name="connsiteX8" fmla="*/ 2657475 w 4700587"/>
                <a:gd name="connsiteY8" fmla="*/ 727212 h 1131229"/>
                <a:gd name="connsiteX9" fmla="*/ 2728912 w 4700587"/>
                <a:gd name="connsiteY9" fmla="*/ 1079637 h 1131229"/>
                <a:gd name="connsiteX10" fmla="*/ 3209925 w 4700587"/>
                <a:gd name="connsiteY10" fmla="*/ 1127262 h 1131229"/>
                <a:gd name="connsiteX11" fmla="*/ 4700587 w 4700587"/>
                <a:gd name="connsiteY11" fmla="*/ 1128849 h 1131229"/>
                <a:gd name="connsiteX0" fmla="*/ 0 w 4714874"/>
                <a:gd name="connsiteY0" fmla="*/ 1098687 h 1131229"/>
                <a:gd name="connsiteX1" fmla="*/ 187324 w 4714874"/>
                <a:gd name="connsiteY1" fmla="*/ 1103449 h 1131229"/>
                <a:gd name="connsiteX2" fmla="*/ 295274 w 4714874"/>
                <a:gd name="connsiteY2" fmla="*/ 1005819 h 1131229"/>
                <a:gd name="connsiteX3" fmla="*/ 390524 w 4714874"/>
                <a:gd name="connsiteY3" fmla="*/ 574812 h 1131229"/>
                <a:gd name="connsiteX4" fmla="*/ 509587 w 4714874"/>
                <a:gd name="connsiteY4" fmla="*/ 46174 h 1131229"/>
                <a:gd name="connsiteX5" fmla="*/ 866774 w 4714874"/>
                <a:gd name="connsiteY5" fmla="*/ 27124 h 1131229"/>
                <a:gd name="connsiteX6" fmla="*/ 2224087 w 4714874"/>
                <a:gd name="connsiteY6" fmla="*/ 65224 h 1131229"/>
                <a:gd name="connsiteX7" fmla="*/ 2581274 w 4714874"/>
                <a:gd name="connsiteY7" fmla="*/ 174762 h 1131229"/>
                <a:gd name="connsiteX8" fmla="*/ 2671762 w 4714874"/>
                <a:gd name="connsiteY8" fmla="*/ 727212 h 1131229"/>
                <a:gd name="connsiteX9" fmla="*/ 2743199 w 4714874"/>
                <a:gd name="connsiteY9" fmla="*/ 1079637 h 1131229"/>
                <a:gd name="connsiteX10" fmla="*/ 3224212 w 4714874"/>
                <a:gd name="connsiteY10" fmla="*/ 1127262 h 1131229"/>
                <a:gd name="connsiteX11" fmla="*/ 4714874 w 4714874"/>
                <a:gd name="connsiteY11" fmla="*/ 1128849 h 1131229"/>
                <a:gd name="connsiteX0" fmla="*/ 0 w 4714874"/>
                <a:gd name="connsiteY0" fmla="*/ 1105037 h 1131229"/>
                <a:gd name="connsiteX1" fmla="*/ 187324 w 4714874"/>
                <a:gd name="connsiteY1" fmla="*/ 1103449 h 1131229"/>
                <a:gd name="connsiteX2" fmla="*/ 295274 w 4714874"/>
                <a:gd name="connsiteY2" fmla="*/ 1005819 h 1131229"/>
                <a:gd name="connsiteX3" fmla="*/ 390524 w 4714874"/>
                <a:gd name="connsiteY3" fmla="*/ 574812 h 1131229"/>
                <a:gd name="connsiteX4" fmla="*/ 509587 w 4714874"/>
                <a:gd name="connsiteY4" fmla="*/ 46174 h 1131229"/>
                <a:gd name="connsiteX5" fmla="*/ 866774 w 4714874"/>
                <a:gd name="connsiteY5" fmla="*/ 27124 h 1131229"/>
                <a:gd name="connsiteX6" fmla="*/ 2224087 w 4714874"/>
                <a:gd name="connsiteY6" fmla="*/ 65224 h 1131229"/>
                <a:gd name="connsiteX7" fmla="*/ 2581274 w 4714874"/>
                <a:gd name="connsiteY7" fmla="*/ 174762 h 1131229"/>
                <a:gd name="connsiteX8" fmla="*/ 2671762 w 4714874"/>
                <a:gd name="connsiteY8" fmla="*/ 727212 h 1131229"/>
                <a:gd name="connsiteX9" fmla="*/ 2743199 w 4714874"/>
                <a:gd name="connsiteY9" fmla="*/ 1079637 h 1131229"/>
                <a:gd name="connsiteX10" fmla="*/ 3224212 w 4714874"/>
                <a:gd name="connsiteY10" fmla="*/ 1127262 h 1131229"/>
                <a:gd name="connsiteX11" fmla="*/ 4714874 w 4714874"/>
                <a:gd name="connsiteY11" fmla="*/ 1128849 h 1131229"/>
                <a:gd name="connsiteX0" fmla="*/ 0 w 4714874"/>
                <a:gd name="connsiteY0" fmla="*/ 1105037 h 1132075"/>
                <a:gd name="connsiteX1" fmla="*/ 184943 w 4714874"/>
                <a:gd name="connsiteY1" fmla="*/ 1132024 h 1132075"/>
                <a:gd name="connsiteX2" fmla="*/ 295274 w 4714874"/>
                <a:gd name="connsiteY2" fmla="*/ 1005819 h 1132075"/>
                <a:gd name="connsiteX3" fmla="*/ 390524 w 4714874"/>
                <a:gd name="connsiteY3" fmla="*/ 574812 h 1132075"/>
                <a:gd name="connsiteX4" fmla="*/ 509587 w 4714874"/>
                <a:gd name="connsiteY4" fmla="*/ 46174 h 1132075"/>
                <a:gd name="connsiteX5" fmla="*/ 866774 w 4714874"/>
                <a:gd name="connsiteY5" fmla="*/ 27124 h 1132075"/>
                <a:gd name="connsiteX6" fmla="*/ 2224087 w 4714874"/>
                <a:gd name="connsiteY6" fmla="*/ 65224 h 1132075"/>
                <a:gd name="connsiteX7" fmla="*/ 2581274 w 4714874"/>
                <a:gd name="connsiteY7" fmla="*/ 174762 h 1132075"/>
                <a:gd name="connsiteX8" fmla="*/ 2671762 w 4714874"/>
                <a:gd name="connsiteY8" fmla="*/ 727212 h 1132075"/>
                <a:gd name="connsiteX9" fmla="*/ 2743199 w 4714874"/>
                <a:gd name="connsiteY9" fmla="*/ 1079637 h 1132075"/>
                <a:gd name="connsiteX10" fmla="*/ 3224212 w 4714874"/>
                <a:gd name="connsiteY10" fmla="*/ 1127262 h 1132075"/>
                <a:gd name="connsiteX11" fmla="*/ 4714874 w 4714874"/>
                <a:gd name="connsiteY11" fmla="*/ 1128849 h 1132075"/>
                <a:gd name="connsiteX0" fmla="*/ 0 w 4721224"/>
                <a:gd name="connsiteY0" fmla="*/ 1124087 h 1132075"/>
                <a:gd name="connsiteX1" fmla="*/ 191293 w 4721224"/>
                <a:gd name="connsiteY1" fmla="*/ 1132024 h 1132075"/>
                <a:gd name="connsiteX2" fmla="*/ 301624 w 4721224"/>
                <a:gd name="connsiteY2" fmla="*/ 1005819 h 1132075"/>
                <a:gd name="connsiteX3" fmla="*/ 396874 w 4721224"/>
                <a:gd name="connsiteY3" fmla="*/ 574812 h 1132075"/>
                <a:gd name="connsiteX4" fmla="*/ 515937 w 4721224"/>
                <a:gd name="connsiteY4" fmla="*/ 46174 h 1132075"/>
                <a:gd name="connsiteX5" fmla="*/ 873124 w 4721224"/>
                <a:gd name="connsiteY5" fmla="*/ 27124 h 1132075"/>
                <a:gd name="connsiteX6" fmla="*/ 2230437 w 4721224"/>
                <a:gd name="connsiteY6" fmla="*/ 65224 h 1132075"/>
                <a:gd name="connsiteX7" fmla="*/ 2587624 w 4721224"/>
                <a:gd name="connsiteY7" fmla="*/ 174762 h 1132075"/>
                <a:gd name="connsiteX8" fmla="*/ 2678112 w 4721224"/>
                <a:gd name="connsiteY8" fmla="*/ 727212 h 1132075"/>
                <a:gd name="connsiteX9" fmla="*/ 2749549 w 4721224"/>
                <a:gd name="connsiteY9" fmla="*/ 1079637 h 1132075"/>
                <a:gd name="connsiteX10" fmla="*/ 3230562 w 4721224"/>
                <a:gd name="connsiteY10" fmla="*/ 1127262 h 1132075"/>
                <a:gd name="connsiteX11" fmla="*/ 4721224 w 4721224"/>
                <a:gd name="connsiteY11" fmla="*/ 1128849 h 113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1224" h="1132075">
                  <a:moveTo>
                    <a:pt x="0" y="1124087"/>
                  </a:moveTo>
                  <a:cubicBezTo>
                    <a:pt x="26723" y="1132818"/>
                    <a:pt x="150018" y="1130437"/>
                    <a:pt x="191293" y="1132024"/>
                  </a:cubicBezTo>
                  <a:cubicBezTo>
                    <a:pt x="232568" y="1133611"/>
                    <a:pt x="267361" y="1098688"/>
                    <a:pt x="301624" y="1005819"/>
                  </a:cubicBezTo>
                  <a:cubicBezTo>
                    <a:pt x="335887" y="912950"/>
                    <a:pt x="361155" y="734753"/>
                    <a:pt x="396874" y="574812"/>
                  </a:cubicBezTo>
                  <a:cubicBezTo>
                    <a:pt x="432593" y="414871"/>
                    <a:pt x="436562" y="137455"/>
                    <a:pt x="515937" y="46174"/>
                  </a:cubicBezTo>
                  <a:cubicBezTo>
                    <a:pt x="595312" y="-45107"/>
                    <a:pt x="873124" y="27124"/>
                    <a:pt x="873124" y="27124"/>
                  </a:cubicBezTo>
                  <a:cubicBezTo>
                    <a:pt x="1325562" y="43793"/>
                    <a:pt x="1944687" y="40618"/>
                    <a:pt x="2230437" y="65224"/>
                  </a:cubicBezTo>
                  <a:cubicBezTo>
                    <a:pt x="2516187" y="89830"/>
                    <a:pt x="2513012" y="64431"/>
                    <a:pt x="2587624" y="174762"/>
                  </a:cubicBezTo>
                  <a:cubicBezTo>
                    <a:pt x="2662236" y="285093"/>
                    <a:pt x="2651125" y="576400"/>
                    <a:pt x="2678112" y="727212"/>
                  </a:cubicBezTo>
                  <a:cubicBezTo>
                    <a:pt x="2705099" y="878024"/>
                    <a:pt x="2657474" y="1012962"/>
                    <a:pt x="2749549" y="1079637"/>
                  </a:cubicBezTo>
                  <a:cubicBezTo>
                    <a:pt x="2841624" y="1146312"/>
                    <a:pt x="2901950" y="1119060"/>
                    <a:pt x="3230562" y="1127262"/>
                  </a:cubicBezTo>
                  <a:cubicBezTo>
                    <a:pt x="3559174" y="1135464"/>
                    <a:pt x="4224337" y="1128320"/>
                    <a:pt x="4721224" y="1128849"/>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 name="Freeform 75"/>
            <p:cNvSpPr/>
            <p:nvPr/>
          </p:nvSpPr>
          <p:spPr>
            <a:xfrm>
              <a:off x="1374776" y="1963601"/>
              <a:ext cx="4721224" cy="1132075"/>
            </a:xfrm>
            <a:custGeom>
              <a:avLst/>
              <a:gdLst>
                <a:gd name="connsiteX0" fmla="*/ 0 w 4700587"/>
                <a:gd name="connsiteY0" fmla="*/ 1099645 h 1158397"/>
                <a:gd name="connsiteX1" fmla="*/ 247650 w 4700587"/>
                <a:gd name="connsiteY1" fmla="*/ 1109170 h 1158397"/>
                <a:gd name="connsiteX2" fmla="*/ 376237 w 4700587"/>
                <a:gd name="connsiteY2" fmla="*/ 566245 h 1158397"/>
                <a:gd name="connsiteX3" fmla="*/ 495300 w 4700587"/>
                <a:gd name="connsiteY3" fmla="*/ 37607 h 1158397"/>
                <a:gd name="connsiteX4" fmla="*/ 895350 w 4700587"/>
                <a:gd name="connsiteY4" fmla="*/ 42370 h 1158397"/>
                <a:gd name="connsiteX5" fmla="*/ 2209800 w 4700587"/>
                <a:gd name="connsiteY5" fmla="*/ 56657 h 1158397"/>
                <a:gd name="connsiteX6" fmla="*/ 2566987 w 4700587"/>
                <a:gd name="connsiteY6" fmla="*/ 166195 h 1158397"/>
                <a:gd name="connsiteX7" fmla="*/ 2657475 w 4700587"/>
                <a:gd name="connsiteY7" fmla="*/ 718645 h 1158397"/>
                <a:gd name="connsiteX8" fmla="*/ 2728912 w 4700587"/>
                <a:gd name="connsiteY8" fmla="*/ 1071070 h 1158397"/>
                <a:gd name="connsiteX9" fmla="*/ 3209925 w 4700587"/>
                <a:gd name="connsiteY9" fmla="*/ 1118695 h 1158397"/>
                <a:gd name="connsiteX10" fmla="*/ 4700587 w 4700587"/>
                <a:gd name="connsiteY10" fmla="*/ 1094882 h 1158397"/>
                <a:gd name="connsiteX0" fmla="*/ 0 w 4700587"/>
                <a:gd name="connsiteY0" fmla="*/ 1099645 h 1145241"/>
                <a:gd name="connsiteX1" fmla="*/ 173037 w 4700587"/>
                <a:gd name="connsiteY1" fmla="*/ 1094882 h 1145241"/>
                <a:gd name="connsiteX2" fmla="*/ 247650 w 4700587"/>
                <a:gd name="connsiteY2" fmla="*/ 1109170 h 1145241"/>
                <a:gd name="connsiteX3" fmla="*/ 376237 w 4700587"/>
                <a:gd name="connsiteY3" fmla="*/ 566245 h 1145241"/>
                <a:gd name="connsiteX4" fmla="*/ 495300 w 4700587"/>
                <a:gd name="connsiteY4" fmla="*/ 37607 h 1145241"/>
                <a:gd name="connsiteX5" fmla="*/ 895350 w 4700587"/>
                <a:gd name="connsiteY5" fmla="*/ 42370 h 1145241"/>
                <a:gd name="connsiteX6" fmla="*/ 2209800 w 4700587"/>
                <a:gd name="connsiteY6" fmla="*/ 56657 h 1145241"/>
                <a:gd name="connsiteX7" fmla="*/ 2566987 w 4700587"/>
                <a:gd name="connsiteY7" fmla="*/ 166195 h 1145241"/>
                <a:gd name="connsiteX8" fmla="*/ 2657475 w 4700587"/>
                <a:gd name="connsiteY8" fmla="*/ 718645 h 1145241"/>
                <a:gd name="connsiteX9" fmla="*/ 2728912 w 4700587"/>
                <a:gd name="connsiteY9" fmla="*/ 1071070 h 1145241"/>
                <a:gd name="connsiteX10" fmla="*/ 3209925 w 4700587"/>
                <a:gd name="connsiteY10" fmla="*/ 1118695 h 1145241"/>
                <a:gd name="connsiteX11" fmla="*/ 4700587 w 4700587"/>
                <a:gd name="connsiteY11" fmla="*/ 1094882 h 1145241"/>
                <a:gd name="connsiteX0" fmla="*/ 0 w 4700587"/>
                <a:gd name="connsiteY0" fmla="*/ 1099645 h 1121214"/>
                <a:gd name="connsiteX1" fmla="*/ 173037 w 4700587"/>
                <a:gd name="connsiteY1" fmla="*/ 1094882 h 1121214"/>
                <a:gd name="connsiteX2" fmla="*/ 280987 w 4700587"/>
                <a:gd name="connsiteY2" fmla="*/ 997252 h 1121214"/>
                <a:gd name="connsiteX3" fmla="*/ 376237 w 4700587"/>
                <a:gd name="connsiteY3" fmla="*/ 566245 h 1121214"/>
                <a:gd name="connsiteX4" fmla="*/ 495300 w 4700587"/>
                <a:gd name="connsiteY4" fmla="*/ 37607 h 1121214"/>
                <a:gd name="connsiteX5" fmla="*/ 895350 w 4700587"/>
                <a:gd name="connsiteY5" fmla="*/ 42370 h 1121214"/>
                <a:gd name="connsiteX6" fmla="*/ 2209800 w 4700587"/>
                <a:gd name="connsiteY6" fmla="*/ 56657 h 1121214"/>
                <a:gd name="connsiteX7" fmla="*/ 2566987 w 4700587"/>
                <a:gd name="connsiteY7" fmla="*/ 166195 h 1121214"/>
                <a:gd name="connsiteX8" fmla="*/ 2657475 w 4700587"/>
                <a:gd name="connsiteY8" fmla="*/ 718645 h 1121214"/>
                <a:gd name="connsiteX9" fmla="*/ 2728912 w 4700587"/>
                <a:gd name="connsiteY9" fmla="*/ 1071070 h 1121214"/>
                <a:gd name="connsiteX10" fmla="*/ 3209925 w 4700587"/>
                <a:gd name="connsiteY10" fmla="*/ 1118695 h 1121214"/>
                <a:gd name="connsiteX11" fmla="*/ 4700587 w 4700587"/>
                <a:gd name="connsiteY11" fmla="*/ 1094882 h 1121214"/>
                <a:gd name="connsiteX0" fmla="*/ 0 w 4700587"/>
                <a:gd name="connsiteY0" fmla="*/ 1099645 h 1121214"/>
                <a:gd name="connsiteX1" fmla="*/ 173037 w 4700587"/>
                <a:gd name="connsiteY1" fmla="*/ 1094882 h 1121214"/>
                <a:gd name="connsiteX2" fmla="*/ 280987 w 4700587"/>
                <a:gd name="connsiteY2" fmla="*/ 997252 h 1121214"/>
                <a:gd name="connsiteX3" fmla="*/ 376237 w 4700587"/>
                <a:gd name="connsiteY3" fmla="*/ 566245 h 1121214"/>
                <a:gd name="connsiteX4" fmla="*/ 495300 w 4700587"/>
                <a:gd name="connsiteY4" fmla="*/ 37607 h 1121214"/>
                <a:gd name="connsiteX5" fmla="*/ 852487 w 4700587"/>
                <a:gd name="connsiteY5" fmla="*/ 42370 h 1121214"/>
                <a:gd name="connsiteX6" fmla="*/ 2209800 w 4700587"/>
                <a:gd name="connsiteY6" fmla="*/ 56657 h 1121214"/>
                <a:gd name="connsiteX7" fmla="*/ 2566987 w 4700587"/>
                <a:gd name="connsiteY7" fmla="*/ 166195 h 1121214"/>
                <a:gd name="connsiteX8" fmla="*/ 2657475 w 4700587"/>
                <a:gd name="connsiteY8" fmla="*/ 718645 h 1121214"/>
                <a:gd name="connsiteX9" fmla="*/ 2728912 w 4700587"/>
                <a:gd name="connsiteY9" fmla="*/ 1071070 h 1121214"/>
                <a:gd name="connsiteX10" fmla="*/ 3209925 w 4700587"/>
                <a:gd name="connsiteY10" fmla="*/ 1118695 h 1121214"/>
                <a:gd name="connsiteX11" fmla="*/ 4700587 w 4700587"/>
                <a:gd name="connsiteY11" fmla="*/ 1094882 h 1121214"/>
                <a:gd name="connsiteX0" fmla="*/ 0 w 4700587"/>
                <a:gd name="connsiteY0" fmla="*/ 1113377 h 1134946"/>
                <a:gd name="connsiteX1" fmla="*/ 173037 w 4700587"/>
                <a:gd name="connsiteY1" fmla="*/ 1108614 h 1134946"/>
                <a:gd name="connsiteX2" fmla="*/ 280987 w 4700587"/>
                <a:gd name="connsiteY2" fmla="*/ 1010984 h 1134946"/>
                <a:gd name="connsiteX3" fmla="*/ 376237 w 4700587"/>
                <a:gd name="connsiteY3" fmla="*/ 579977 h 1134946"/>
                <a:gd name="connsiteX4" fmla="*/ 495300 w 4700587"/>
                <a:gd name="connsiteY4" fmla="*/ 51339 h 1134946"/>
                <a:gd name="connsiteX5" fmla="*/ 852487 w 4700587"/>
                <a:gd name="connsiteY5" fmla="*/ 20383 h 1134946"/>
                <a:gd name="connsiteX6" fmla="*/ 2209800 w 4700587"/>
                <a:gd name="connsiteY6" fmla="*/ 70389 h 1134946"/>
                <a:gd name="connsiteX7" fmla="*/ 2566987 w 4700587"/>
                <a:gd name="connsiteY7" fmla="*/ 179927 h 1134946"/>
                <a:gd name="connsiteX8" fmla="*/ 2657475 w 4700587"/>
                <a:gd name="connsiteY8" fmla="*/ 732377 h 1134946"/>
                <a:gd name="connsiteX9" fmla="*/ 2728912 w 4700587"/>
                <a:gd name="connsiteY9" fmla="*/ 1084802 h 1134946"/>
                <a:gd name="connsiteX10" fmla="*/ 3209925 w 4700587"/>
                <a:gd name="connsiteY10" fmla="*/ 1132427 h 1134946"/>
                <a:gd name="connsiteX11" fmla="*/ 4700587 w 4700587"/>
                <a:gd name="connsiteY11" fmla="*/ 1108614 h 1134946"/>
                <a:gd name="connsiteX0" fmla="*/ 0 w 4700587"/>
                <a:gd name="connsiteY0" fmla="*/ 1108212 h 1129781"/>
                <a:gd name="connsiteX1" fmla="*/ 173037 w 4700587"/>
                <a:gd name="connsiteY1" fmla="*/ 1103449 h 1129781"/>
                <a:gd name="connsiteX2" fmla="*/ 280987 w 4700587"/>
                <a:gd name="connsiteY2" fmla="*/ 1005819 h 1129781"/>
                <a:gd name="connsiteX3" fmla="*/ 376237 w 4700587"/>
                <a:gd name="connsiteY3" fmla="*/ 574812 h 1129781"/>
                <a:gd name="connsiteX4" fmla="*/ 495300 w 4700587"/>
                <a:gd name="connsiteY4" fmla="*/ 46174 h 1129781"/>
                <a:gd name="connsiteX5" fmla="*/ 852487 w 4700587"/>
                <a:gd name="connsiteY5" fmla="*/ 27124 h 1129781"/>
                <a:gd name="connsiteX6" fmla="*/ 2209800 w 4700587"/>
                <a:gd name="connsiteY6" fmla="*/ 65224 h 1129781"/>
                <a:gd name="connsiteX7" fmla="*/ 2566987 w 4700587"/>
                <a:gd name="connsiteY7" fmla="*/ 174762 h 1129781"/>
                <a:gd name="connsiteX8" fmla="*/ 2657475 w 4700587"/>
                <a:gd name="connsiteY8" fmla="*/ 727212 h 1129781"/>
                <a:gd name="connsiteX9" fmla="*/ 2728912 w 4700587"/>
                <a:gd name="connsiteY9" fmla="*/ 1079637 h 1129781"/>
                <a:gd name="connsiteX10" fmla="*/ 3209925 w 4700587"/>
                <a:gd name="connsiteY10" fmla="*/ 1127262 h 1129781"/>
                <a:gd name="connsiteX11" fmla="*/ 4700587 w 4700587"/>
                <a:gd name="connsiteY11" fmla="*/ 1103449 h 1129781"/>
                <a:gd name="connsiteX0" fmla="*/ 0 w 4700587"/>
                <a:gd name="connsiteY0" fmla="*/ 1108212 h 1131229"/>
                <a:gd name="connsiteX1" fmla="*/ 173037 w 4700587"/>
                <a:gd name="connsiteY1" fmla="*/ 1103449 h 1131229"/>
                <a:gd name="connsiteX2" fmla="*/ 280987 w 4700587"/>
                <a:gd name="connsiteY2" fmla="*/ 1005819 h 1131229"/>
                <a:gd name="connsiteX3" fmla="*/ 376237 w 4700587"/>
                <a:gd name="connsiteY3" fmla="*/ 574812 h 1131229"/>
                <a:gd name="connsiteX4" fmla="*/ 495300 w 4700587"/>
                <a:gd name="connsiteY4" fmla="*/ 46174 h 1131229"/>
                <a:gd name="connsiteX5" fmla="*/ 852487 w 4700587"/>
                <a:gd name="connsiteY5" fmla="*/ 27124 h 1131229"/>
                <a:gd name="connsiteX6" fmla="*/ 2209800 w 4700587"/>
                <a:gd name="connsiteY6" fmla="*/ 65224 h 1131229"/>
                <a:gd name="connsiteX7" fmla="*/ 2566987 w 4700587"/>
                <a:gd name="connsiteY7" fmla="*/ 174762 h 1131229"/>
                <a:gd name="connsiteX8" fmla="*/ 2657475 w 4700587"/>
                <a:gd name="connsiteY8" fmla="*/ 727212 h 1131229"/>
                <a:gd name="connsiteX9" fmla="*/ 2728912 w 4700587"/>
                <a:gd name="connsiteY9" fmla="*/ 1079637 h 1131229"/>
                <a:gd name="connsiteX10" fmla="*/ 3209925 w 4700587"/>
                <a:gd name="connsiteY10" fmla="*/ 1127262 h 1131229"/>
                <a:gd name="connsiteX11" fmla="*/ 4700587 w 4700587"/>
                <a:gd name="connsiteY11" fmla="*/ 1128849 h 1131229"/>
                <a:gd name="connsiteX0" fmla="*/ 0 w 4714874"/>
                <a:gd name="connsiteY0" fmla="*/ 1098687 h 1131229"/>
                <a:gd name="connsiteX1" fmla="*/ 187324 w 4714874"/>
                <a:gd name="connsiteY1" fmla="*/ 1103449 h 1131229"/>
                <a:gd name="connsiteX2" fmla="*/ 295274 w 4714874"/>
                <a:gd name="connsiteY2" fmla="*/ 1005819 h 1131229"/>
                <a:gd name="connsiteX3" fmla="*/ 390524 w 4714874"/>
                <a:gd name="connsiteY3" fmla="*/ 574812 h 1131229"/>
                <a:gd name="connsiteX4" fmla="*/ 509587 w 4714874"/>
                <a:gd name="connsiteY4" fmla="*/ 46174 h 1131229"/>
                <a:gd name="connsiteX5" fmla="*/ 866774 w 4714874"/>
                <a:gd name="connsiteY5" fmla="*/ 27124 h 1131229"/>
                <a:gd name="connsiteX6" fmla="*/ 2224087 w 4714874"/>
                <a:gd name="connsiteY6" fmla="*/ 65224 h 1131229"/>
                <a:gd name="connsiteX7" fmla="*/ 2581274 w 4714874"/>
                <a:gd name="connsiteY7" fmla="*/ 174762 h 1131229"/>
                <a:gd name="connsiteX8" fmla="*/ 2671762 w 4714874"/>
                <a:gd name="connsiteY8" fmla="*/ 727212 h 1131229"/>
                <a:gd name="connsiteX9" fmla="*/ 2743199 w 4714874"/>
                <a:gd name="connsiteY9" fmla="*/ 1079637 h 1131229"/>
                <a:gd name="connsiteX10" fmla="*/ 3224212 w 4714874"/>
                <a:gd name="connsiteY10" fmla="*/ 1127262 h 1131229"/>
                <a:gd name="connsiteX11" fmla="*/ 4714874 w 4714874"/>
                <a:gd name="connsiteY11" fmla="*/ 1128849 h 1131229"/>
                <a:gd name="connsiteX0" fmla="*/ 0 w 4714874"/>
                <a:gd name="connsiteY0" fmla="*/ 1105037 h 1131229"/>
                <a:gd name="connsiteX1" fmla="*/ 187324 w 4714874"/>
                <a:gd name="connsiteY1" fmla="*/ 1103449 h 1131229"/>
                <a:gd name="connsiteX2" fmla="*/ 295274 w 4714874"/>
                <a:gd name="connsiteY2" fmla="*/ 1005819 h 1131229"/>
                <a:gd name="connsiteX3" fmla="*/ 390524 w 4714874"/>
                <a:gd name="connsiteY3" fmla="*/ 574812 h 1131229"/>
                <a:gd name="connsiteX4" fmla="*/ 509587 w 4714874"/>
                <a:gd name="connsiteY4" fmla="*/ 46174 h 1131229"/>
                <a:gd name="connsiteX5" fmla="*/ 866774 w 4714874"/>
                <a:gd name="connsiteY5" fmla="*/ 27124 h 1131229"/>
                <a:gd name="connsiteX6" fmla="*/ 2224087 w 4714874"/>
                <a:gd name="connsiteY6" fmla="*/ 65224 h 1131229"/>
                <a:gd name="connsiteX7" fmla="*/ 2581274 w 4714874"/>
                <a:gd name="connsiteY7" fmla="*/ 174762 h 1131229"/>
                <a:gd name="connsiteX8" fmla="*/ 2671762 w 4714874"/>
                <a:gd name="connsiteY8" fmla="*/ 727212 h 1131229"/>
                <a:gd name="connsiteX9" fmla="*/ 2743199 w 4714874"/>
                <a:gd name="connsiteY9" fmla="*/ 1079637 h 1131229"/>
                <a:gd name="connsiteX10" fmla="*/ 3224212 w 4714874"/>
                <a:gd name="connsiteY10" fmla="*/ 1127262 h 1131229"/>
                <a:gd name="connsiteX11" fmla="*/ 4714874 w 4714874"/>
                <a:gd name="connsiteY11" fmla="*/ 1128849 h 1131229"/>
                <a:gd name="connsiteX0" fmla="*/ 0 w 4714874"/>
                <a:gd name="connsiteY0" fmla="*/ 1105037 h 1132075"/>
                <a:gd name="connsiteX1" fmla="*/ 184943 w 4714874"/>
                <a:gd name="connsiteY1" fmla="*/ 1132024 h 1132075"/>
                <a:gd name="connsiteX2" fmla="*/ 295274 w 4714874"/>
                <a:gd name="connsiteY2" fmla="*/ 1005819 h 1132075"/>
                <a:gd name="connsiteX3" fmla="*/ 390524 w 4714874"/>
                <a:gd name="connsiteY3" fmla="*/ 574812 h 1132075"/>
                <a:gd name="connsiteX4" fmla="*/ 509587 w 4714874"/>
                <a:gd name="connsiteY4" fmla="*/ 46174 h 1132075"/>
                <a:gd name="connsiteX5" fmla="*/ 866774 w 4714874"/>
                <a:gd name="connsiteY5" fmla="*/ 27124 h 1132075"/>
                <a:gd name="connsiteX6" fmla="*/ 2224087 w 4714874"/>
                <a:gd name="connsiteY6" fmla="*/ 65224 h 1132075"/>
                <a:gd name="connsiteX7" fmla="*/ 2581274 w 4714874"/>
                <a:gd name="connsiteY7" fmla="*/ 174762 h 1132075"/>
                <a:gd name="connsiteX8" fmla="*/ 2671762 w 4714874"/>
                <a:gd name="connsiteY8" fmla="*/ 727212 h 1132075"/>
                <a:gd name="connsiteX9" fmla="*/ 2743199 w 4714874"/>
                <a:gd name="connsiteY9" fmla="*/ 1079637 h 1132075"/>
                <a:gd name="connsiteX10" fmla="*/ 3224212 w 4714874"/>
                <a:gd name="connsiteY10" fmla="*/ 1127262 h 1132075"/>
                <a:gd name="connsiteX11" fmla="*/ 4714874 w 4714874"/>
                <a:gd name="connsiteY11" fmla="*/ 1128849 h 1132075"/>
                <a:gd name="connsiteX0" fmla="*/ 0 w 4721224"/>
                <a:gd name="connsiteY0" fmla="*/ 1124087 h 1132075"/>
                <a:gd name="connsiteX1" fmla="*/ 191293 w 4721224"/>
                <a:gd name="connsiteY1" fmla="*/ 1132024 h 1132075"/>
                <a:gd name="connsiteX2" fmla="*/ 301624 w 4721224"/>
                <a:gd name="connsiteY2" fmla="*/ 1005819 h 1132075"/>
                <a:gd name="connsiteX3" fmla="*/ 396874 w 4721224"/>
                <a:gd name="connsiteY3" fmla="*/ 574812 h 1132075"/>
                <a:gd name="connsiteX4" fmla="*/ 515937 w 4721224"/>
                <a:gd name="connsiteY4" fmla="*/ 46174 h 1132075"/>
                <a:gd name="connsiteX5" fmla="*/ 873124 w 4721224"/>
                <a:gd name="connsiteY5" fmla="*/ 27124 h 1132075"/>
                <a:gd name="connsiteX6" fmla="*/ 2230437 w 4721224"/>
                <a:gd name="connsiteY6" fmla="*/ 65224 h 1132075"/>
                <a:gd name="connsiteX7" fmla="*/ 2587624 w 4721224"/>
                <a:gd name="connsiteY7" fmla="*/ 174762 h 1132075"/>
                <a:gd name="connsiteX8" fmla="*/ 2678112 w 4721224"/>
                <a:gd name="connsiteY8" fmla="*/ 727212 h 1132075"/>
                <a:gd name="connsiteX9" fmla="*/ 2749549 w 4721224"/>
                <a:gd name="connsiteY9" fmla="*/ 1079637 h 1132075"/>
                <a:gd name="connsiteX10" fmla="*/ 3230562 w 4721224"/>
                <a:gd name="connsiteY10" fmla="*/ 1127262 h 1132075"/>
                <a:gd name="connsiteX11" fmla="*/ 4721224 w 4721224"/>
                <a:gd name="connsiteY11" fmla="*/ 1128849 h 113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1224" h="1132075">
                  <a:moveTo>
                    <a:pt x="0" y="1124087"/>
                  </a:moveTo>
                  <a:cubicBezTo>
                    <a:pt x="26723" y="1132818"/>
                    <a:pt x="150018" y="1130437"/>
                    <a:pt x="191293" y="1132024"/>
                  </a:cubicBezTo>
                  <a:cubicBezTo>
                    <a:pt x="232568" y="1133611"/>
                    <a:pt x="267361" y="1098688"/>
                    <a:pt x="301624" y="1005819"/>
                  </a:cubicBezTo>
                  <a:cubicBezTo>
                    <a:pt x="335887" y="912950"/>
                    <a:pt x="361155" y="734753"/>
                    <a:pt x="396874" y="574812"/>
                  </a:cubicBezTo>
                  <a:cubicBezTo>
                    <a:pt x="432593" y="414871"/>
                    <a:pt x="436562" y="137455"/>
                    <a:pt x="515937" y="46174"/>
                  </a:cubicBezTo>
                  <a:cubicBezTo>
                    <a:pt x="595312" y="-45107"/>
                    <a:pt x="873124" y="27124"/>
                    <a:pt x="873124" y="27124"/>
                  </a:cubicBezTo>
                  <a:cubicBezTo>
                    <a:pt x="1325562" y="43793"/>
                    <a:pt x="1944687" y="40618"/>
                    <a:pt x="2230437" y="65224"/>
                  </a:cubicBezTo>
                  <a:cubicBezTo>
                    <a:pt x="2516187" y="89830"/>
                    <a:pt x="2513012" y="64431"/>
                    <a:pt x="2587624" y="174762"/>
                  </a:cubicBezTo>
                  <a:cubicBezTo>
                    <a:pt x="2662236" y="285093"/>
                    <a:pt x="2651125" y="576400"/>
                    <a:pt x="2678112" y="727212"/>
                  </a:cubicBezTo>
                  <a:cubicBezTo>
                    <a:pt x="2705099" y="878024"/>
                    <a:pt x="2657474" y="1012962"/>
                    <a:pt x="2749549" y="1079637"/>
                  </a:cubicBezTo>
                  <a:cubicBezTo>
                    <a:pt x="2841624" y="1146312"/>
                    <a:pt x="2901950" y="1119060"/>
                    <a:pt x="3230562" y="1127262"/>
                  </a:cubicBezTo>
                  <a:cubicBezTo>
                    <a:pt x="3559174" y="1135464"/>
                    <a:pt x="4224337" y="1128320"/>
                    <a:pt x="4721224" y="1128849"/>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78" name="Group 77"/>
          <p:cNvGrpSpPr/>
          <p:nvPr/>
        </p:nvGrpSpPr>
        <p:grpSpPr>
          <a:xfrm>
            <a:off x="4653176" y="1664271"/>
            <a:ext cx="3183881" cy="1132075"/>
            <a:chOff x="1374776" y="1963601"/>
            <a:chExt cx="9274174" cy="1132075"/>
          </a:xfrm>
        </p:grpSpPr>
        <p:sp>
          <p:nvSpPr>
            <p:cNvPr id="79" name="Freeform 78"/>
            <p:cNvSpPr/>
            <p:nvPr/>
          </p:nvSpPr>
          <p:spPr>
            <a:xfrm>
              <a:off x="5927726" y="1963601"/>
              <a:ext cx="4721224" cy="1132075"/>
            </a:xfrm>
            <a:custGeom>
              <a:avLst/>
              <a:gdLst>
                <a:gd name="connsiteX0" fmla="*/ 0 w 4700587"/>
                <a:gd name="connsiteY0" fmla="*/ 1099645 h 1158397"/>
                <a:gd name="connsiteX1" fmla="*/ 247650 w 4700587"/>
                <a:gd name="connsiteY1" fmla="*/ 1109170 h 1158397"/>
                <a:gd name="connsiteX2" fmla="*/ 376237 w 4700587"/>
                <a:gd name="connsiteY2" fmla="*/ 566245 h 1158397"/>
                <a:gd name="connsiteX3" fmla="*/ 495300 w 4700587"/>
                <a:gd name="connsiteY3" fmla="*/ 37607 h 1158397"/>
                <a:gd name="connsiteX4" fmla="*/ 895350 w 4700587"/>
                <a:gd name="connsiteY4" fmla="*/ 42370 h 1158397"/>
                <a:gd name="connsiteX5" fmla="*/ 2209800 w 4700587"/>
                <a:gd name="connsiteY5" fmla="*/ 56657 h 1158397"/>
                <a:gd name="connsiteX6" fmla="*/ 2566987 w 4700587"/>
                <a:gd name="connsiteY6" fmla="*/ 166195 h 1158397"/>
                <a:gd name="connsiteX7" fmla="*/ 2657475 w 4700587"/>
                <a:gd name="connsiteY7" fmla="*/ 718645 h 1158397"/>
                <a:gd name="connsiteX8" fmla="*/ 2728912 w 4700587"/>
                <a:gd name="connsiteY8" fmla="*/ 1071070 h 1158397"/>
                <a:gd name="connsiteX9" fmla="*/ 3209925 w 4700587"/>
                <a:gd name="connsiteY9" fmla="*/ 1118695 h 1158397"/>
                <a:gd name="connsiteX10" fmla="*/ 4700587 w 4700587"/>
                <a:gd name="connsiteY10" fmla="*/ 1094882 h 1158397"/>
                <a:gd name="connsiteX0" fmla="*/ 0 w 4700587"/>
                <a:gd name="connsiteY0" fmla="*/ 1099645 h 1145241"/>
                <a:gd name="connsiteX1" fmla="*/ 173037 w 4700587"/>
                <a:gd name="connsiteY1" fmla="*/ 1094882 h 1145241"/>
                <a:gd name="connsiteX2" fmla="*/ 247650 w 4700587"/>
                <a:gd name="connsiteY2" fmla="*/ 1109170 h 1145241"/>
                <a:gd name="connsiteX3" fmla="*/ 376237 w 4700587"/>
                <a:gd name="connsiteY3" fmla="*/ 566245 h 1145241"/>
                <a:gd name="connsiteX4" fmla="*/ 495300 w 4700587"/>
                <a:gd name="connsiteY4" fmla="*/ 37607 h 1145241"/>
                <a:gd name="connsiteX5" fmla="*/ 895350 w 4700587"/>
                <a:gd name="connsiteY5" fmla="*/ 42370 h 1145241"/>
                <a:gd name="connsiteX6" fmla="*/ 2209800 w 4700587"/>
                <a:gd name="connsiteY6" fmla="*/ 56657 h 1145241"/>
                <a:gd name="connsiteX7" fmla="*/ 2566987 w 4700587"/>
                <a:gd name="connsiteY7" fmla="*/ 166195 h 1145241"/>
                <a:gd name="connsiteX8" fmla="*/ 2657475 w 4700587"/>
                <a:gd name="connsiteY8" fmla="*/ 718645 h 1145241"/>
                <a:gd name="connsiteX9" fmla="*/ 2728912 w 4700587"/>
                <a:gd name="connsiteY9" fmla="*/ 1071070 h 1145241"/>
                <a:gd name="connsiteX10" fmla="*/ 3209925 w 4700587"/>
                <a:gd name="connsiteY10" fmla="*/ 1118695 h 1145241"/>
                <a:gd name="connsiteX11" fmla="*/ 4700587 w 4700587"/>
                <a:gd name="connsiteY11" fmla="*/ 1094882 h 1145241"/>
                <a:gd name="connsiteX0" fmla="*/ 0 w 4700587"/>
                <a:gd name="connsiteY0" fmla="*/ 1099645 h 1121214"/>
                <a:gd name="connsiteX1" fmla="*/ 173037 w 4700587"/>
                <a:gd name="connsiteY1" fmla="*/ 1094882 h 1121214"/>
                <a:gd name="connsiteX2" fmla="*/ 280987 w 4700587"/>
                <a:gd name="connsiteY2" fmla="*/ 997252 h 1121214"/>
                <a:gd name="connsiteX3" fmla="*/ 376237 w 4700587"/>
                <a:gd name="connsiteY3" fmla="*/ 566245 h 1121214"/>
                <a:gd name="connsiteX4" fmla="*/ 495300 w 4700587"/>
                <a:gd name="connsiteY4" fmla="*/ 37607 h 1121214"/>
                <a:gd name="connsiteX5" fmla="*/ 895350 w 4700587"/>
                <a:gd name="connsiteY5" fmla="*/ 42370 h 1121214"/>
                <a:gd name="connsiteX6" fmla="*/ 2209800 w 4700587"/>
                <a:gd name="connsiteY6" fmla="*/ 56657 h 1121214"/>
                <a:gd name="connsiteX7" fmla="*/ 2566987 w 4700587"/>
                <a:gd name="connsiteY7" fmla="*/ 166195 h 1121214"/>
                <a:gd name="connsiteX8" fmla="*/ 2657475 w 4700587"/>
                <a:gd name="connsiteY8" fmla="*/ 718645 h 1121214"/>
                <a:gd name="connsiteX9" fmla="*/ 2728912 w 4700587"/>
                <a:gd name="connsiteY9" fmla="*/ 1071070 h 1121214"/>
                <a:gd name="connsiteX10" fmla="*/ 3209925 w 4700587"/>
                <a:gd name="connsiteY10" fmla="*/ 1118695 h 1121214"/>
                <a:gd name="connsiteX11" fmla="*/ 4700587 w 4700587"/>
                <a:gd name="connsiteY11" fmla="*/ 1094882 h 1121214"/>
                <a:gd name="connsiteX0" fmla="*/ 0 w 4700587"/>
                <a:gd name="connsiteY0" fmla="*/ 1099645 h 1121214"/>
                <a:gd name="connsiteX1" fmla="*/ 173037 w 4700587"/>
                <a:gd name="connsiteY1" fmla="*/ 1094882 h 1121214"/>
                <a:gd name="connsiteX2" fmla="*/ 280987 w 4700587"/>
                <a:gd name="connsiteY2" fmla="*/ 997252 h 1121214"/>
                <a:gd name="connsiteX3" fmla="*/ 376237 w 4700587"/>
                <a:gd name="connsiteY3" fmla="*/ 566245 h 1121214"/>
                <a:gd name="connsiteX4" fmla="*/ 495300 w 4700587"/>
                <a:gd name="connsiteY4" fmla="*/ 37607 h 1121214"/>
                <a:gd name="connsiteX5" fmla="*/ 852487 w 4700587"/>
                <a:gd name="connsiteY5" fmla="*/ 42370 h 1121214"/>
                <a:gd name="connsiteX6" fmla="*/ 2209800 w 4700587"/>
                <a:gd name="connsiteY6" fmla="*/ 56657 h 1121214"/>
                <a:gd name="connsiteX7" fmla="*/ 2566987 w 4700587"/>
                <a:gd name="connsiteY7" fmla="*/ 166195 h 1121214"/>
                <a:gd name="connsiteX8" fmla="*/ 2657475 w 4700587"/>
                <a:gd name="connsiteY8" fmla="*/ 718645 h 1121214"/>
                <a:gd name="connsiteX9" fmla="*/ 2728912 w 4700587"/>
                <a:gd name="connsiteY9" fmla="*/ 1071070 h 1121214"/>
                <a:gd name="connsiteX10" fmla="*/ 3209925 w 4700587"/>
                <a:gd name="connsiteY10" fmla="*/ 1118695 h 1121214"/>
                <a:gd name="connsiteX11" fmla="*/ 4700587 w 4700587"/>
                <a:gd name="connsiteY11" fmla="*/ 1094882 h 1121214"/>
                <a:gd name="connsiteX0" fmla="*/ 0 w 4700587"/>
                <a:gd name="connsiteY0" fmla="*/ 1113377 h 1134946"/>
                <a:gd name="connsiteX1" fmla="*/ 173037 w 4700587"/>
                <a:gd name="connsiteY1" fmla="*/ 1108614 h 1134946"/>
                <a:gd name="connsiteX2" fmla="*/ 280987 w 4700587"/>
                <a:gd name="connsiteY2" fmla="*/ 1010984 h 1134946"/>
                <a:gd name="connsiteX3" fmla="*/ 376237 w 4700587"/>
                <a:gd name="connsiteY3" fmla="*/ 579977 h 1134946"/>
                <a:gd name="connsiteX4" fmla="*/ 495300 w 4700587"/>
                <a:gd name="connsiteY4" fmla="*/ 51339 h 1134946"/>
                <a:gd name="connsiteX5" fmla="*/ 852487 w 4700587"/>
                <a:gd name="connsiteY5" fmla="*/ 20383 h 1134946"/>
                <a:gd name="connsiteX6" fmla="*/ 2209800 w 4700587"/>
                <a:gd name="connsiteY6" fmla="*/ 70389 h 1134946"/>
                <a:gd name="connsiteX7" fmla="*/ 2566987 w 4700587"/>
                <a:gd name="connsiteY7" fmla="*/ 179927 h 1134946"/>
                <a:gd name="connsiteX8" fmla="*/ 2657475 w 4700587"/>
                <a:gd name="connsiteY8" fmla="*/ 732377 h 1134946"/>
                <a:gd name="connsiteX9" fmla="*/ 2728912 w 4700587"/>
                <a:gd name="connsiteY9" fmla="*/ 1084802 h 1134946"/>
                <a:gd name="connsiteX10" fmla="*/ 3209925 w 4700587"/>
                <a:gd name="connsiteY10" fmla="*/ 1132427 h 1134946"/>
                <a:gd name="connsiteX11" fmla="*/ 4700587 w 4700587"/>
                <a:gd name="connsiteY11" fmla="*/ 1108614 h 1134946"/>
                <a:gd name="connsiteX0" fmla="*/ 0 w 4700587"/>
                <a:gd name="connsiteY0" fmla="*/ 1108212 h 1129781"/>
                <a:gd name="connsiteX1" fmla="*/ 173037 w 4700587"/>
                <a:gd name="connsiteY1" fmla="*/ 1103449 h 1129781"/>
                <a:gd name="connsiteX2" fmla="*/ 280987 w 4700587"/>
                <a:gd name="connsiteY2" fmla="*/ 1005819 h 1129781"/>
                <a:gd name="connsiteX3" fmla="*/ 376237 w 4700587"/>
                <a:gd name="connsiteY3" fmla="*/ 574812 h 1129781"/>
                <a:gd name="connsiteX4" fmla="*/ 495300 w 4700587"/>
                <a:gd name="connsiteY4" fmla="*/ 46174 h 1129781"/>
                <a:gd name="connsiteX5" fmla="*/ 852487 w 4700587"/>
                <a:gd name="connsiteY5" fmla="*/ 27124 h 1129781"/>
                <a:gd name="connsiteX6" fmla="*/ 2209800 w 4700587"/>
                <a:gd name="connsiteY6" fmla="*/ 65224 h 1129781"/>
                <a:gd name="connsiteX7" fmla="*/ 2566987 w 4700587"/>
                <a:gd name="connsiteY7" fmla="*/ 174762 h 1129781"/>
                <a:gd name="connsiteX8" fmla="*/ 2657475 w 4700587"/>
                <a:gd name="connsiteY8" fmla="*/ 727212 h 1129781"/>
                <a:gd name="connsiteX9" fmla="*/ 2728912 w 4700587"/>
                <a:gd name="connsiteY9" fmla="*/ 1079637 h 1129781"/>
                <a:gd name="connsiteX10" fmla="*/ 3209925 w 4700587"/>
                <a:gd name="connsiteY10" fmla="*/ 1127262 h 1129781"/>
                <a:gd name="connsiteX11" fmla="*/ 4700587 w 4700587"/>
                <a:gd name="connsiteY11" fmla="*/ 1103449 h 1129781"/>
                <a:gd name="connsiteX0" fmla="*/ 0 w 4700587"/>
                <a:gd name="connsiteY0" fmla="*/ 1108212 h 1131229"/>
                <a:gd name="connsiteX1" fmla="*/ 173037 w 4700587"/>
                <a:gd name="connsiteY1" fmla="*/ 1103449 h 1131229"/>
                <a:gd name="connsiteX2" fmla="*/ 280987 w 4700587"/>
                <a:gd name="connsiteY2" fmla="*/ 1005819 h 1131229"/>
                <a:gd name="connsiteX3" fmla="*/ 376237 w 4700587"/>
                <a:gd name="connsiteY3" fmla="*/ 574812 h 1131229"/>
                <a:gd name="connsiteX4" fmla="*/ 495300 w 4700587"/>
                <a:gd name="connsiteY4" fmla="*/ 46174 h 1131229"/>
                <a:gd name="connsiteX5" fmla="*/ 852487 w 4700587"/>
                <a:gd name="connsiteY5" fmla="*/ 27124 h 1131229"/>
                <a:gd name="connsiteX6" fmla="*/ 2209800 w 4700587"/>
                <a:gd name="connsiteY6" fmla="*/ 65224 h 1131229"/>
                <a:gd name="connsiteX7" fmla="*/ 2566987 w 4700587"/>
                <a:gd name="connsiteY7" fmla="*/ 174762 h 1131229"/>
                <a:gd name="connsiteX8" fmla="*/ 2657475 w 4700587"/>
                <a:gd name="connsiteY8" fmla="*/ 727212 h 1131229"/>
                <a:gd name="connsiteX9" fmla="*/ 2728912 w 4700587"/>
                <a:gd name="connsiteY9" fmla="*/ 1079637 h 1131229"/>
                <a:gd name="connsiteX10" fmla="*/ 3209925 w 4700587"/>
                <a:gd name="connsiteY10" fmla="*/ 1127262 h 1131229"/>
                <a:gd name="connsiteX11" fmla="*/ 4700587 w 4700587"/>
                <a:gd name="connsiteY11" fmla="*/ 1128849 h 1131229"/>
                <a:gd name="connsiteX0" fmla="*/ 0 w 4714874"/>
                <a:gd name="connsiteY0" fmla="*/ 1098687 h 1131229"/>
                <a:gd name="connsiteX1" fmla="*/ 187324 w 4714874"/>
                <a:gd name="connsiteY1" fmla="*/ 1103449 h 1131229"/>
                <a:gd name="connsiteX2" fmla="*/ 295274 w 4714874"/>
                <a:gd name="connsiteY2" fmla="*/ 1005819 h 1131229"/>
                <a:gd name="connsiteX3" fmla="*/ 390524 w 4714874"/>
                <a:gd name="connsiteY3" fmla="*/ 574812 h 1131229"/>
                <a:gd name="connsiteX4" fmla="*/ 509587 w 4714874"/>
                <a:gd name="connsiteY4" fmla="*/ 46174 h 1131229"/>
                <a:gd name="connsiteX5" fmla="*/ 866774 w 4714874"/>
                <a:gd name="connsiteY5" fmla="*/ 27124 h 1131229"/>
                <a:gd name="connsiteX6" fmla="*/ 2224087 w 4714874"/>
                <a:gd name="connsiteY6" fmla="*/ 65224 h 1131229"/>
                <a:gd name="connsiteX7" fmla="*/ 2581274 w 4714874"/>
                <a:gd name="connsiteY7" fmla="*/ 174762 h 1131229"/>
                <a:gd name="connsiteX8" fmla="*/ 2671762 w 4714874"/>
                <a:gd name="connsiteY8" fmla="*/ 727212 h 1131229"/>
                <a:gd name="connsiteX9" fmla="*/ 2743199 w 4714874"/>
                <a:gd name="connsiteY9" fmla="*/ 1079637 h 1131229"/>
                <a:gd name="connsiteX10" fmla="*/ 3224212 w 4714874"/>
                <a:gd name="connsiteY10" fmla="*/ 1127262 h 1131229"/>
                <a:gd name="connsiteX11" fmla="*/ 4714874 w 4714874"/>
                <a:gd name="connsiteY11" fmla="*/ 1128849 h 1131229"/>
                <a:gd name="connsiteX0" fmla="*/ 0 w 4714874"/>
                <a:gd name="connsiteY0" fmla="*/ 1105037 h 1131229"/>
                <a:gd name="connsiteX1" fmla="*/ 187324 w 4714874"/>
                <a:gd name="connsiteY1" fmla="*/ 1103449 h 1131229"/>
                <a:gd name="connsiteX2" fmla="*/ 295274 w 4714874"/>
                <a:gd name="connsiteY2" fmla="*/ 1005819 h 1131229"/>
                <a:gd name="connsiteX3" fmla="*/ 390524 w 4714874"/>
                <a:gd name="connsiteY3" fmla="*/ 574812 h 1131229"/>
                <a:gd name="connsiteX4" fmla="*/ 509587 w 4714874"/>
                <a:gd name="connsiteY4" fmla="*/ 46174 h 1131229"/>
                <a:gd name="connsiteX5" fmla="*/ 866774 w 4714874"/>
                <a:gd name="connsiteY5" fmla="*/ 27124 h 1131229"/>
                <a:gd name="connsiteX6" fmla="*/ 2224087 w 4714874"/>
                <a:gd name="connsiteY6" fmla="*/ 65224 h 1131229"/>
                <a:gd name="connsiteX7" fmla="*/ 2581274 w 4714874"/>
                <a:gd name="connsiteY7" fmla="*/ 174762 h 1131229"/>
                <a:gd name="connsiteX8" fmla="*/ 2671762 w 4714874"/>
                <a:gd name="connsiteY8" fmla="*/ 727212 h 1131229"/>
                <a:gd name="connsiteX9" fmla="*/ 2743199 w 4714874"/>
                <a:gd name="connsiteY9" fmla="*/ 1079637 h 1131229"/>
                <a:gd name="connsiteX10" fmla="*/ 3224212 w 4714874"/>
                <a:gd name="connsiteY10" fmla="*/ 1127262 h 1131229"/>
                <a:gd name="connsiteX11" fmla="*/ 4714874 w 4714874"/>
                <a:gd name="connsiteY11" fmla="*/ 1128849 h 1131229"/>
                <a:gd name="connsiteX0" fmla="*/ 0 w 4714874"/>
                <a:gd name="connsiteY0" fmla="*/ 1105037 h 1132075"/>
                <a:gd name="connsiteX1" fmla="*/ 184943 w 4714874"/>
                <a:gd name="connsiteY1" fmla="*/ 1132024 h 1132075"/>
                <a:gd name="connsiteX2" fmla="*/ 295274 w 4714874"/>
                <a:gd name="connsiteY2" fmla="*/ 1005819 h 1132075"/>
                <a:gd name="connsiteX3" fmla="*/ 390524 w 4714874"/>
                <a:gd name="connsiteY3" fmla="*/ 574812 h 1132075"/>
                <a:gd name="connsiteX4" fmla="*/ 509587 w 4714874"/>
                <a:gd name="connsiteY4" fmla="*/ 46174 h 1132075"/>
                <a:gd name="connsiteX5" fmla="*/ 866774 w 4714874"/>
                <a:gd name="connsiteY5" fmla="*/ 27124 h 1132075"/>
                <a:gd name="connsiteX6" fmla="*/ 2224087 w 4714874"/>
                <a:gd name="connsiteY6" fmla="*/ 65224 h 1132075"/>
                <a:gd name="connsiteX7" fmla="*/ 2581274 w 4714874"/>
                <a:gd name="connsiteY7" fmla="*/ 174762 h 1132075"/>
                <a:gd name="connsiteX8" fmla="*/ 2671762 w 4714874"/>
                <a:gd name="connsiteY8" fmla="*/ 727212 h 1132075"/>
                <a:gd name="connsiteX9" fmla="*/ 2743199 w 4714874"/>
                <a:gd name="connsiteY9" fmla="*/ 1079637 h 1132075"/>
                <a:gd name="connsiteX10" fmla="*/ 3224212 w 4714874"/>
                <a:gd name="connsiteY10" fmla="*/ 1127262 h 1132075"/>
                <a:gd name="connsiteX11" fmla="*/ 4714874 w 4714874"/>
                <a:gd name="connsiteY11" fmla="*/ 1128849 h 1132075"/>
                <a:gd name="connsiteX0" fmla="*/ 0 w 4721224"/>
                <a:gd name="connsiteY0" fmla="*/ 1124087 h 1132075"/>
                <a:gd name="connsiteX1" fmla="*/ 191293 w 4721224"/>
                <a:gd name="connsiteY1" fmla="*/ 1132024 h 1132075"/>
                <a:gd name="connsiteX2" fmla="*/ 301624 w 4721224"/>
                <a:gd name="connsiteY2" fmla="*/ 1005819 h 1132075"/>
                <a:gd name="connsiteX3" fmla="*/ 396874 w 4721224"/>
                <a:gd name="connsiteY3" fmla="*/ 574812 h 1132075"/>
                <a:gd name="connsiteX4" fmla="*/ 515937 w 4721224"/>
                <a:gd name="connsiteY4" fmla="*/ 46174 h 1132075"/>
                <a:gd name="connsiteX5" fmla="*/ 873124 w 4721224"/>
                <a:gd name="connsiteY5" fmla="*/ 27124 h 1132075"/>
                <a:gd name="connsiteX6" fmla="*/ 2230437 w 4721224"/>
                <a:gd name="connsiteY6" fmla="*/ 65224 h 1132075"/>
                <a:gd name="connsiteX7" fmla="*/ 2587624 w 4721224"/>
                <a:gd name="connsiteY7" fmla="*/ 174762 h 1132075"/>
                <a:gd name="connsiteX8" fmla="*/ 2678112 w 4721224"/>
                <a:gd name="connsiteY8" fmla="*/ 727212 h 1132075"/>
                <a:gd name="connsiteX9" fmla="*/ 2749549 w 4721224"/>
                <a:gd name="connsiteY9" fmla="*/ 1079637 h 1132075"/>
                <a:gd name="connsiteX10" fmla="*/ 3230562 w 4721224"/>
                <a:gd name="connsiteY10" fmla="*/ 1127262 h 1132075"/>
                <a:gd name="connsiteX11" fmla="*/ 4721224 w 4721224"/>
                <a:gd name="connsiteY11" fmla="*/ 1128849 h 113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1224" h="1132075">
                  <a:moveTo>
                    <a:pt x="0" y="1124087"/>
                  </a:moveTo>
                  <a:cubicBezTo>
                    <a:pt x="26723" y="1132818"/>
                    <a:pt x="150018" y="1130437"/>
                    <a:pt x="191293" y="1132024"/>
                  </a:cubicBezTo>
                  <a:cubicBezTo>
                    <a:pt x="232568" y="1133611"/>
                    <a:pt x="267361" y="1098688"/>
                    <a:pt x="301624" y="1005819"/>
                  </a:cubicBezTo>
                  <a:cubicBezTo>
                    <a:pt x="335887" y="912950"/>
                    <a:pt x="361155" y="734753"/>
                    <a:pt x="396874" y="574812"/>
                  </a:cubicBezTo>
                  <a:cubicBezTo>
                    <a:pt x="432593" y="414871"/>
                    <a:pt x="436562" y="137455"/>
                    <a:pt x="515937" y="46174"/>
                  </a:cubicBezTo>
                  <a:cubicBezTo>
                    <a:pt x="595312" y="-45107"/>
                    <a:pt x="873124" y="27124"/>
                    <a:pt x="873124" y="27124"/>
                  </a:cubicBezTo>
                  <a:cubicBezTo>
                    <a:pt x="1325562" y="43793"/>
                    <a:pt x="1944687" y="40618"/>
                    <a:pt x="2230437" y="65224"/>
                  </a:cubicBezTo>
                  <a:cubicBezTo>
                    <a:pt x="2516187" y="89830"/>
                    <a:pt x="2513012" y="64431"/>
                    <a:pt x="2587624" y="174762"/>
                  </a:cubicBezTo>
                  <a:cubicBezTo>
                    <a:pt x="2662236" y="285093"/>
                    <a:pt x="2651125" y="576400"/>
                    <a:pt x="2678112" y="727212"/>
                  </a:cubicBezTo>
                  <a:cubicBezTo>
                    <a:pt x="2705099" y="878024"/>
                    <a:pt x="2657474" y="1012962"/>
                    <a:pt x="2749549" y="1079637"/>
                  </a:cubicBezTo>
                  <a:cubicBezTo>
                    <a:pt x="2841624" y="1146312"/>
                    <a:pt x="2901950" y="1119060"/>
                    <a:pt x="3230562" y="1127262"/>
                  </a:cubicBezTo>
                  <a:cubicBezTo>
                    <a:pt x="3559174" y="1135464"/>
                    <a:pt x="4224337" y="1128320"/>
                    <a:pt x="4721224" y="1128849"/>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0" name="Freeform 79"/>
            <p:cNvSpPr/>
            <p:nvPr/>
          </p:nvSpPr>
          <p:spPr>
            <a:xfrm>
              <a:off x="1374776" y="1963601"/>
              <a:ext cx="4721224" cy="1132075"/>
            </a:xfrm>
            <a:custGeom>
              <a:avLst/>
              <a:gdLst>
                <a:gd name="connsiteX0" fmla="*/ 0 w 4700587"/>
                <a:gd name="connsiteY0" fmla="*/ 1099645 h 1158397"/>
                <a:gd name="connsiteX1" fmla="*/ 247650 w 4700587"/>
                <a:gd name="connsiteY1" fmla="*/ 1109170 h 1158397"/>
                <a:gd name="connsiteX2" fmla="*/ 376237 w 4700587"/>
                <a:gd name="connsiteY2" fmla="*/ 566245 h 1158397"/>
                <a:gd name="connsiteX3" fmla="*/ 495300 w 4700587"/>
                <a:gd name="connsiteY3" fmla="*/ 37607 h 1158397"/>
                <a:gd name="connsiteX4" fmla="*/ 895350 w 4700587"/>
                <a:gd name="connsiteY4" fmla="*/ 42370 h 1158397"/>
                <a:gd name="connsiteX5" fmla="*/ 2209800 w 4700587"/>
                <a:gd name="connsiteY5" fmla="*/ 56657 h 1158397"/>
                <a:gd name="connsiteX6" fmla="*/ 2566987 w 4700587"/>
                <a:gd name="connsiteY6" fmla="*/ 166195 h 1158397"/>
                <a:gd name="connsiteX7" fmla="*/ 2657475 w 4700587"/>
                <a:gd name="connsiteY7" fmla="*/ 718645 h 1158397"/>
                <a:gd name="connsiteX8" fmla="*/ 2728912 w 4700587"/>
                <a:gd name="connsiteY8" fmla="*/ 1071070 h 1158397"/>
                <a:gd name="connsiteX9" fmla="*/ 3209925 w 4700587"/>
                <a:gd name="connsiteY9" fmla="*/ 1118695 h 1158397"/>
                <a:gd name="connsiteX10" fmla="*/ 4700587 w 4700587"/>
                <a:gd name="connsiteY10" fmla="*/ 1094882 h 1158397"/>
                <a:gd name="connsiteX0" fmla="*/ 0 w 4700587"/>
                <a:gd name="connsiteY0" fmla="*/ 1099645 h 1145241"/>
                <a:gd name="connsiteX1" fmla="*/ 173037 w 4700587"/>
                <a:gd name="connsiteY1" fmla="*/ 1094882 h 1145241"/>
                <a:gd name="connsiteX2" fmla="*/ 247650 w 4700587"/>
                <a:gd name="connsiteY2" fmla="*/ 1109170 h 1145241"/>
                <a:gd name="connsiteX3" fmla="*/ 376237 w 4700587"/>
                <a:gd name="connsiteY3" fmla="*/ 566245 h 1145241"/>
                <a:gd name="connsiteX4" fmla="*/ 495300 w 4700587"/>
                <a:gd name="connsiteY4" fmla="*/ 37607 h 1145241"/>
                <a:gd name="connsiteX5" fmla="*/ 895350 w 4700587"/>
                <a:gd name="connsiteY5" fmla="*/ 42370 h 1145241"/>
                <a:gd name="connsiteX6" fmla="*/ 2209800 w 4700587"/>
                <a:gd name="connsiteY6" fmla="*/ 56657 h 1145241"/>
                <a:gd name="connsiteX7" fmla="*/ 2566987 w 4700587"/>
                <a:gd name="connsiteY7" fmla="*/ 166195 h 1145241"/>
                <a:gd name="connsiteX8" fmla="*/ 2657475 w 4700587"/>
                <a:gd name="connsiteY8" fmla="*/ 718645 h 1145241"/>
                <a:gd name="connsiteX9" fmla="*/ 2728912 w 4700587"/>
                <a:gd name="connsiteY9" fmla="*/ 1071070 h 1145241"/>
                <a:gd name="connsiteX10" fmla="*/ 3209925 w 4700587"/>
                <a:gd name="connsiteY10" fmla="*/ 1118695 h 1145241"/>
                <a:gd name="connsiteX11" fmla="*/ 4700587 w 4700587"/>
                <a:gd name="connsiteY11" fmla="*/ 1094882 h 1145241"/>
                <a:gd name="connsiteX0" fmla="*/ 0 w 4700587"/>
                <a:gd name="connsiteY0" fmla="*/ 1099645 h 1121214"/>
                <a:gd name="connsiteX1" fmla="*/ 173037 w 4700587"/>
                <a:gd name="connsiteY1" fmla="*/ 1094882 h 1121214"/>
                <a:gd name="connsiteX2" fmla="*/ 280987 w 4700587"/>
                <a:gd name="connsiteY2" fmla="*/ 997252 h 1121214"/>
                <a:gd name="connsiteX3" fmla="*/ 376237 w 4700587"/>
                <a:gd name="connsiteY3" fmla="*/ 566245 h 1121214"/>
                <a:gd name="connsiteX4" fmla="*/ 495300 w 4700587"/>
                <a:gd name="connsiteY4" fmla="*/ 37607 h 1121214"/>
                <a:gd name="connsiteX5" fmla="*/ 895350 w 4700587"/>
                <a:gd name="connsiteY5" fmla="*/ 42370 h 1121214"/>
                <a:gd name="connsiteX6" fmla="*/ 2209800 w 4700587"/>
                <a:gd name="connsiteY6" fmla="*/ 56657 h 1121214"/>
                <a:gd name="connsiteX7" fmla="*/ 2566987 w 4700587"/>
                <a:gd name="connsiteY7" fmla="*/ 166195 h 1121214"/>
                <a:gd name="connsiteX8" fmla="*/ 2657475 w 4700587"/>
                <a:gd name="connsiteY8" fmla="*/ 718645 h 1121214"/>
                <a:gd name="connsiteX9" fmla="*/ 2728912 w 4700587"/>
                <a:gd name="connsiteY9" fmla="*/ 1071070 h 1121214"/>
                <a:gd name="connsiteX10" fmla="*/ 3209925 w 4700587"/>
                <a:gd name="connsiteY10" fmla="*/ 1118695 h 1121214"/>
                <a:gd name="connsiteX11" fmla="*/ 4700587 w 4700587"/>
                <a:gd name="connsiteY11" fmla="*/ 1094882 h 1121214"/>
                <a:gd name="connsiteX0" fmla="*/ 0 w 4700587"/>
                <a:gd name="connsiteY0" fmla="*/ 1099645 h 1121214"/>
                <a:gd name="connsiteX1" fmla="*/ 173037 w 4700587"/>
                <a:gd name="connsiteY1" fmla="*/ 1094882 h 1121214"/>
                <a:gd name="connsiteX2" fmla="*/ 280987 w 4700587"/>
                <a:gd name="connsiteY2" fmla="*/ 997252 h 1121214"/>
                <a:gd name="connsiteX3" fmla="*/ 376237 w 4700587"/>
                <a:gd name="connsiteY3" fmla="*/ 566245 h 1121214"/>
                <a:gd name="connsiteX4" fmla="*/ 495300 w 4700587"/>
                <a:gd name="connsiteY4" fmla="*/ 37607 h 1121214"/>
                <a:gd name="connsiteX5" fmla="*/ 852487 w 4700587"/>
                <a:gd name="connsiteY5" fmla="*/ 42370 h 1121214"/>
                <a:gd name="connsiteX6" fmla="*/ 2209800 w 4700587"/>
                <a:gd name="connsiteY6" fmla="*/ 56657 h 1121214"/>
                <a:gd name="connsiteX7" fmla="*/ 2566987 w 4700587"/>
                <a:gd name="connsiteY7" fmla="*/ 166195 h 1121214"/>
                <a:gd name="connsiteX8" fmla="*/ 2657475 w 4700587"/>
                <a:gd name="connsiteY8" fmla="*/ 718645 h 1121214"/>
                <a:gd name="connsiteX9" fmla="*/ 2728912 w 4700587"/>
                <a:gd name="connsiteY9" fmla="*/ 1071070 h 1121214"/>
                <a:gd name="connsiteX10" fmla="*/ 3209925 w 4700587"/>
                <a:gd name="connsiteY10" fmla="*/ 1118695 h 1121214"/>
                <a:gd name="connsiteX11" fmla="*/ 4700587 w 4700587"/>
                <a:gd name="connsiteY11" fmla="*/ 1094882 h 1121214"/>
                <a:gd name="connsiteX0" fmla="*/ 0 w 4700587"/>
                <a:gd name="connsiteY0" fmla="*/ 1113377 h 1134946"/>
                <a:gd name="connsiteX1" fmla="*/ 173037 w 4700587"/>
                <a:gd name="connsiteY1" fmla="*/ 1108614 h 1134946"/>
                <a:gd name="connsiteX2" fmla="*/ 280987 w 4700587"/>
                <a:gd name="connsiteY2" fmla="*/ 1010984 h 1134946"/>
                <a:gd name="connsiteX3" fmla="*/ 376237 w 4700587"/>
                <a:gd name="connsiteY3" fmla="*/ 579977 h 1134946"/>
                <a:gd name="connsiteX4" fmla="*/ 495300 w 4700587"/>
                <a:gd name="connsiteY4" fmla="*/ 51339 h 1134946"/>
                <a:gd name="connsiteX5" fmla="*/ 852487 w 4700587"/>
                <a:gd name="connsiteY5" fmla="*/ 20383 h 1134946"/>
                <a:gd name="connsiteX6" fmla="*/ 2209800 w 4700587"/>
                <a:gd name="connsiteY6" fmla="*/ 70389 h 1134946"/>
                <a:gd name="connsiteX7" fmla="*/ 2566987 w 4700587"/>
                <a:gd name="connsiteY7" fmla="*/ 179927 h 1134946"/>
                <a:gd name="connsiteX8" fmla="*/ 2657475 w 4700587"/>
                <a:gd name="connsiteY8" fmla="*/ 732377 h 1134946"/>
                <a:gd name="connsiteX9" fmla="*/ 2728912 w 4700587"/>
                <a:gd name="connsiteY9" fmla="*/ 1084802 h 1134946"/>
                <a:gd name="connsiteX10" fmla="*/ 3209925 w 4700587"/>
                <a:gd name="connsiteY10" fmla="*/ 1132427 h 1134946"/>
                <a:gd name="connsiteX11" fmla="*/ 4700587 w 4700587"/>
                <a:gd name="connsiteY11" fmla="*/ 1108614 h 1134946"/>
                <a:gd name="connsiteX0" fmla="*/ 0 w 4700587"/>
                <a:gd name="connsiteY0" fmla="*/ 1108212 h 1129781"/>
                <a:gd name="connsiteX1" fmla="*/ 173037 w 4700587"/>
                <a:gd name="connsiteY1" fmla="*/ 1103449 h 1129781"/>
                <a:gd name="connsiteX2" fmla="*/ 280987 w 4700587"/>
                <a:gd name="connsiteY2" fmla="*/ 1005819 h 1129781"/>
                <a:gd name="connsiteX3" fmla="*/ 376237 w 4700587"/>
                <a:gd name="connsiteY3" fmla="*/ 574812 h 1129781"/>
                <a:gd name="connsiteX4" fmla="*/ 495300 w 4700587"/>
                <a:gd name="connsiteY4" fmla="*/ 46174 h 1129781"/>
                <a:gd name="connsiteX5" fmla="*/ 852487 w 4700587"/>
                <a:gd name="connsiteY5" fmla="*/ 27124 h 1129781"/>
                <a:gd name="connsiteX6" fmla="*/ 2209800 w 4700587"/>
                <a:gd name="connsiteY6" fmla="*/ 65224 h 1129781"/>
                <a:gd name="connsiteX7" fmla="*/ 2566987 w 4700587"/>
                <a:gd name="connsiteY7" fmla="*/ 174762 h 1129781"/>
                <a:gd name="connsiteX8" fmla="*/ 2657475 w 4700587"/>
                <a:gd name="connsiteY8" fmla="*/ 727212 h 1129781"/>
                <a:gd name="connsiteX9" fmla="*/ 2728912 w 4700587"/>
                <a:gd name="connsiteY9" fmla="*/ 1079637 h 1129781"/>
                <a:gd name="connsiteX10" fmla="*/ 3209925 w 4700587"/>
                <a:gd name="connsiteY10" fmla="*/ 1127262 h 1129781"/>
                <a:gd name="connsiteX11" fmla="*/ 4700587 w 4700587"/>
                <a:gd name="connsiteY11" fmla="*/ 1103449 h 1129781"/>
                <a:gd name="connsiteX0" fmla="*/ 0 w 4700587"/>
                <a:gd name="connsiteY0" fmla="*/ 1108212 h 1131229"/>
                <a:gd name="connsiteX1" fmla="*/ 173037 w 4700587"/>
                <a:gd name="connsiteY1" fmla="*/ 1103449 h 1131229"/>
                <a:gd name="connsiteX2" fmla="*/ 280987 w 4700587"/>
                <a:gd name="connsiteY2" fmla="*/ 1005819 h 1131229"/>
                <a:gd name="connsiteX3" fmla="*/ 376237 w 4700587"/>
                <a:gd name="connsiteY3" fmla="*/ 574812 h 1131229"/>
                <a:gd name="connsiteX4" fmla="*/ 495300 w 4700587"/>
                <a:gd name="connsiteY4" fmla="*/ 46174 h 1131229"/>
                <a:gd name="connsiteX5" fmla="*/ 852487 w 4700587"/>
                <a:gd name="connsiteY5" fmla="*/ 27124 h 1131229"/>
                <a:gd name="connsiteX6" fmla="*/ 2209800 w 4700587"/>
                <a:gd name="connsiteY6" fmla="*/ 65224 h 1131229"/>
                <a:gd name="connsiteX7" fmla="*/ 2566987 w 4700587"/>
                <a:gd name="connsiteY7" fmla="*/ 174762 h 1131229"/>
                <a:gd name="connsiteX8" fmla="*/ 2657475 w 4700587"/>
                <a:gd name="connsiteY8" fmla="*/ 727212 h 1131229"/>
                <a:gd name="connsiteX9" fmla="*/ 2728912 w 4700587"/>
                <a:gd name="connsiteY9" fmla="*/ 1079637 h 1131229"/>
                <a:gd name="connsiteX10" fmla="*/ 3209925 w 4700587"/>
                <a:gd name="connsiteY10" fmla="*/ 1127262 h 1131229"/>
                <a:gd name="connsiteX11" fmla="*/ 4700587 w 4700587"/>
                <a:gd name="connsiteY11" fmla="*/ 1128849 h 1131229"/>
                <a:gd name="connsiteX0" fmla="*/ 0 w 4714874"/>
                <a:gd name="connsiteY0" fmla="*/ 1098687 h 1131229"/>
                <a:gd name="connsiteX1" fmla="*/ 187324 w 4714874"/>
                <a:gd name="connsiteY1" fmla="*/ 1103449 h 1131229"/>
                <a:gd name="connsiteX2" fmla="*/ 295274 w 4714874"/>
                <a:gd name="connsiteY2" fmla="*/ 1005819 h 1131229"/>
                <a:gd name="connsiteX3" fmla="*/ 390524 w 4714874"/>
                <a:gd name="connsiteY3" fmla="*/ 574812 h 1131229"/>
                <a:gd name="connsiteX4" fmla="*/ 509587 w 4714874"/>
                <a:gd name="connsiteY4" fmla="*/ 46174 h 1131229"/>
                <a:gd name="connsiteX5" fmla="*/ 866774 w 4714874"/>
                <a:gd name="connsiteY5" fmla="*/ 27124 h 1131229"/>
                <a:gd name="connsiteX6" fmla="*/ 2224087 w 4714874"/>
                <a:gd name="connsiteY6" fmla="*/ 65224 h 1131229"/>
                <a:gd name="connsiteX7" fmla="*/ 2581274 w 4714874"/>
                <a:gd name="connsiteY7" fmla="*/ 174762 h 1131229"/>
                <a:gd name="connsiteX8" fmla="*/ 2671762 w 4714874"/>
                <a:gd name="connsiteY8" fmla="*/ 727212 h 1131229"/>
                <a:gd name="connsiteX9" fmla="*/ 2743199 w 4714874"/>
                <a:gd name="connsiteY9" fmla="*/ 1079637 h 1131229"/>
                <a:gd name="connsiteX10" fmla="*/ 3224212 w 4714874"/>
                <a:gd name="connsiteY10" fmla="*/ 1127262 h 1131229"/>
                <a:gd name="connsiteX11" fmla="*/ 4714874 w 4714874"/>
                <a:gd name="connsiteY11" fmla="*/ 1128849 h 1131229"/>
                <a:gd name="connsiteX0" fmla="*/ 0 w 4714874"/>
                <a:gd name="connsiteY0" fmla="*/ 1105037 h 1131229"/>
                <a:gd name="connsiteX1" fmla="*/ 187324 w 4714874"/>
                <a:gd name="connsiteY1" fmla="*/ 1103449 h 1131229"/>
                <a:gd name="connsiteX2" fmla="*/ 295274 w 4714874"/>
                <a:gd name="connsiteY2" fmla="*/ 1005819 h 1131229"/>
                <a:gd name="connsiteX3" fmla="*/ 390524 w 4714874"/>
                <a:gd name="connsiteY3" fmla="*/ 574812 h 1131229"/>
                <a:gd name="connsiteX4" fmla="*/ 509587 w 4714874"/>
                <a:gd name="connsiteY4" fmla="*/ 46174 h 1131229"/>
                <a:gd name="connsiteX5" fmla="*/ 866774 w 4714874"/>
                <a:gd name="connsiteY5" fmla="*/ 27124 h 1131229"/>
                <a:gd name="connsiteX6" fmla="*/ 2224087 w 4714874"/>
                <a:gd name="connsiteY6" fmla="*/ 65224 h 1131229"/>
                <a:gd name="connsiteX7" fmla="*/ 2581274 w 4714874"/>
                <a:gd name="connsiteY7" fmla="*/ 174762 h 1131229"/>
                <a:gd name="connsiteX8" fmla="*/ 2671762 w 4714874"/>
                <a:gd name="connsiteY8" fmla="*/ 727212 h 1131229"/>
                <a:gd name="connsiteX9" fmla="*/ 2743199 w 4714874"/>
                <a:gd name="connsiteY9" fmla="*/ 1079637 h 1131229"/>
                <a:gd name="connsiteX10" fmla="*/ 3224212 w 4714874"/>
                <a:gd name="connsiteY10" fmla="*/ 1127262 h 1131229"/>
                <a:gd name="connsiteX11" fmla="*/ 4714874 w 4714874"/>
                <a:gd name="connsiteY11" fmla="*/ 1128849 h 1131229"/>
                <a:gd name="connsiteX0" fmla="*/ 0 w 4714874"/>
                <a:gd name="connsiteY0" fmla="*/ 1105037 h 1132075"/>
                <a:gd name="connsiteX1" fmla="*/ 184943 w 4714874"/>
                <a:gd name="connsiteY1" fmla="*/ 1132024 h 1132075"/>
                <a:gd name="connsiteX2" fmla="*/ 295274 w 4714874"/>
                <a:gd name="connsiteY2" fmla="*/ 1005819 h 1132075"/>
                <a:gd name="connsiteX3" fmla="*/ 390524 w 4714874"/>
                <a:gd name="connsiteY3" fmla="*/ 574812 h 1132075"/>
                <a:gd name="connsiteX4" fmla="*/ 509587 w 4714874"/>
                <a:gd name="connsiteY4" fmla="*/ 46174 h 1132075"/>
                <a:gd name="connsiteX5" fmla="*/ 866774 w 4714874"/>
                <a:gd name="connsiteY5" fmla="*/ 27124 h 1132075"/>
                <a:gd name="connsiteX6" fmla="*/ 2224087 w 4714874"/>
                <a:gd name="connsiteY6" fmla="*/ 65224 h 1132075"/>
                <a:gd name="connsiteX7" fmla="*/ 2581274 w 4714874"/>
                <a:gd name="connsiteY7" fmla="*/ 174762 h 1132075"/>
                <a:gd name="connsiteX8" fmla="*/ 2671762 w 4714874"/>
                <a:gd name="connsiteY8" fmla="*/ 727212 h 1132075"/>
                <a:gd name="connsiteX9" fmla="*/ 2743199 w 4714874"/>
                <a:gd name="connsiteY9" fmla="*/ 1079637 h 1132075"/>
                <a:gd name="connsiteX10" fmla="*/ 3224212 w 4714874"/>
                <a:gd name="connsiteY10" fmla="*/ 1127262 h 1132075"/>
                <a:gd name="connsiteX11" fmla="*/ 4714874 w 4714874"/>
                <a:gd name="connsiteY11" fmla="*/ 1128849 h 1132075"/>
                <a:gd name="connsiteX0" fmla="*/ 0 w 4721224"/>
                <a:gd name="connsiteY0" fmla="*/ 1124087 h 1132075"/>
                <a:gd name="connsiteX1" fmla="*/ 191293 w 4721224"/>
                <a:gd name="connsiteY1" fmla="*/ 1132024 h 1132075"/>
                <a:gd name="connsiteX2" fmla="*/ 301624 w 4721224"/>
                <a:gd name="connsiteY2" fmla="*/ 1005819 h 1132075"/>
                <a:gd name="connsiteX3" fmla="*/ 396874 w 4721224"/>
                <a:gd name="connsiteY3" fmla="*/ 574812 h 1132075"/>
                <a:gd name="connsiteX4" fmla="*/ 515937 w 4721224"/>
                <a:gd name="connsiteY4" fmla="*/ 46174 h 1132075"/>
                <a:gd name="connsiteX5" fmla="*/ 873124 w 4721224"/>
                <a:gd name="connsiteY5" fmla="*/ 27124 h 1132075"/>
                <a:gd name="connsiteX6" fmla="*/ 2230437 w 4721224"/>
                <a:gd name="connsiteY6" fmla="*/ 65224 h 1132075"/>
                <a:gd name="connsiteX7" fmla="*/ 2587624 w 4721224"/>
                <a:gd name="connsiteY7" fmla="*/ 174762 h 1132075"/>
                <a:gd name="connsiteX8" fmla="*/ 2678112 w 4721224"/>
                <a:gd name="connsiteY8" fmla="*/ 727212 h 1132075"/>
                <a:gd name="connsiteX9" fmla="*/ 2749549 w 4721224"/>
                <a:gd name="connsiteY9" fmla="*/ 1079637 h 1132075"/>
                <a:gd name="connsiteX10" fmla="*/ 3230562 w 4721224"/>
                <a:gd name="connsiteY10" fmla="*/ 1127262 h 1132075"/>
                <a:gd name="connsiteX11" fmla="*/ 4721224 w 4721224"/>
                <a:gd name="connsiteY11" fmla="*/ 1128849 h 113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1224" h="1132075">
                  <a:moveTo>
                    <a:pt x="0" y="1124087"/>
                  </a:moveTo>
                  <a:cubicBezTo>
                    <a:pt x="26723" y="1132818"/>
                    <a:pt x="150018" y="1130437"/>
                    <a:pt x="191293" y="1132024"/>
                  </a:cubicBezTo>
                  <a:cubicBezTo>
                    <a:pt x="232568" y="1133611"/>
                    <a:pt x="267361" y="1098688"/>
                    <a:pt x="301624" y="1005819"/>
                  </a:cubicBezTo>
                  <a:cubicBezTo>
                    <a:pt x="335887" y="912950"/>
                    <a:pt x="361155" y="734753"/>
                    <a:pt x="396874" y="574812"/>
                  </a:cubicBezTo>
                  <a:cubicBezTo>
                    <a:pt x="432593" y="414871"/>
                    <a:pt x="436562" y="137455"/>
                    <a:pt x="515937" y="46174"/>
                  </a:cubicBezTo>
                  <a:cubicBezTo>
                    <a:pt x="595312" y="-45107"/>
                    <a:pt x="873124" y="27124"/>
                    <a:pt x="873124" y="27124"/>
                  </a:cubicBezTo>
                  <a:cubicBezTo>
                    <a:pt x="1325562" y="43793"/>
                    <a:pt x="1944687" y="40618"/>
                    <a:pt x="2230437" y="65224"/>
                  </a:cubicBezTo>
                  <a:cubicBezTo>
                    <a:pt x="2516187" y="89830"/>
                    <a:pt x="2513012" y="64431"/>
                    <a:pt x="2587624" y="174762"/>
                  </a:cubicBezTo>
                  <a:cubicBezTo>
                    <a:pt x="2662236" y="285093"/>
                    <a:pt x="2651125" y="576400"/>
                    <a:pt x="2678112" y="727212"/>
                  </a:cubicBezTo>
                  <a:cubicBezTo>
                    <a:pt x="2705099" y="878024"/>
                    <a:pt x="2657474" y="1012962"/>
                    <a:pt x="2749549" y="1079637"/>
                  </a:cubicBezTo>
                  <a:cubicBezTo>
                    <a:pt x="2841624" y="1146312"/>
                    <a:pt x="2901950" y="1119060"/>
                    <a:pt x="3230562" y="1127262"/>
                  </a:cubicBezTo>
                  <a:cubicBezTo>
                    <a:pt x="3559174" y="1135464"/>
                    <a:pt x="4224337" y="1128320"/>
                    <a:pt x="4721224" y="1128849"/>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81" name="Group 80"/>
          <p:cNvGrpSpPr/>
          <p:nvPr/>
        </p:nvGrpSpPr>
        <p:grpSpPr>
          <a:xfrm>
            <a:off x="7779286" y="1664271"/>
            <a:ext cx="3183881" cy="1132075"/>
            <a:chOff x="1374776" y="1963601"/>
            <a:chExt cx="9274174" cy="1132075"/>
          </a:xfrm>
        </p:grpSpPr>
        <p:sp>
          <p:nvSpPr>
            <p:cNvPr id="82" name="Freeform 81"/>
            <p:cNvSpPr/>
            <p:nvPr/>
          </p:nvSpPr>
          <p:spPr>
            <a:xfrm>
              <a:off x="5927726" y="1963601"/>
              <a:ext cx="4721224" cy="1132075"/>
            </a:xfrm>
            <a:custGeom>
              <a:avLst/>
              <a:gdLst>
                <a:gd name="connsiteX0" fmla="*/ 0 w 4700587"/>
                <a:gd name="connsiteY0" fmla="*/ 1099645 h 1158397"/>
                <a:gd name="connsiteX1" fmla="*/ 247650 w 4700587"/>
                <a:gd name="connsiteY1" fmla="*/ 1109170 h 1158397"/>
                <a:gd name="connsiteX2" fmla="*/ 376237 w 4700587"/>
                <a:gd name="connsiteY2" fmla="*/ 566245 h 1158397"/>
                <a:gd name="connsiteX3" fmla="*/ 495300 w 4700587"/>
                <a:gd name="connsiteY3" fmla="*/ 37607 h 1158397"/>
                <a:gd name="connsiteX4" fmla="*/ 895350 w 4700587"/>
                <a:gd name="connsiteY4" fmla="*/ 42370 h 1158397"/>
                <a:gd name="connsiteX5" fmla="*/ 2209800 w 4700587"/>
                <a:gd name="connsiteY5" fmla="*/ 56657 h 1158397"/>
                <a:gd name="connsiteX6" fmla="*/ 2566987 w 4700587"/>
                <a:gd name="connsiteY6" fmla="*/ 166195 h 1158397"/>
                <a:gd name="connsiteX7" fmla="*/ 2657475 w 4700587"/>
                <a:gd name="connsiteY7" fmla="*/ 718645 h 1158397"/>
                <a:gd name="connsiteX8" fmla="*/ 2728912 w 4700587"/>
                <a:gd name="connsiteY8" fmla="*/ 1071070 h 1158397"/>
                <a:gd name="connsiteX9" fmla="*/ 3209925 w 4700587"/>
                <a:gd name="connsiteY9" fmla="*/ 1118695 h 1158397"/>
                <a:gd name="connsiteX10" fmla="*/ 4700587 w 4700587"/>
                <a:gd name="connsiteY10" fmla="*/ 1094882 h 1158397"/>
                <a:gd name="connsiteX0" fmla="*/ 0 w 4700587"/>
                <a:gd name="connsiteY0" fmla="*/ 1099645 h 1145241"/>
                <a:gd name="connsiteX1" fmla="*/ 173037 w 4700587"/>
                <a:gd name="connsiteY1" fmla="*/ 1094882 h 1145241"/>
                <a:gd name="connsiteX2" fmla="*/ 247650 w 4700587"/>
                <a:gd name="connsiteY2" fmla="*/ 1109170 h 1145241"/>
                <a:gd name="connsiteX3" fmla="*/ 376237 w 4700587"/>
                <a:gd name="connsiteY3" fmla="*/ 566245 h 1145241"/>
                <a:gd name="connsiteX4" fmla="*/ 495300 w 4700587"/>
                <a:gd name="connsiteY4" fmla="*/ 37607 h 1145241"/>
                <a:gd name="connsiteX5" fmla="*/ 895350 w 4700587"/>
                <a:gd name="connsiteY5" fmla="*/ 42370 h 1145241"/>
                <a:gd name="connsiteX6" fmla="*/ 2209800 w 4700587"/>
                <a:gd name="connsiteY6" fmla="*/ 56657 h 1145241"/>
                <a:gd name="connsiteX7" fmla="*/ 2566987 w 4700587"/>
                <a:gd name="connsiteY7" fmla="*/ 166195 h 1145241"/>
                <a:gd name="connsiteX8" fmla="*/ 2657475 w 4700587"/>
                <a:gd name="connsiteY8" fmla="*/ 718645 h 1145241"/>
                <a:gd name="connsiteX9" fmla="*/ 2728912 w 4700587"/>
                <a:gd name="connsiteY9" fmla="*/ 1071070 h 1145241"/>
                <a:gd name="connsiteX10" fmla="*/ 3209925 w 4700587"/>
                <a:gd name="connsiteY10" fmla="*/ 1118695 h 1145241"/>
                <a:gd name="connsiteX11" fmla="*/ 4700587 w 4700587"/>
                <a:gd name="connsiteY11" fmla="*/ 1094882 h 1145241"/>
                <a:gd name="connsiteX0" fmla="*/ 0 w 4700587"/>
                <a:gd name="connsiteY0" fmla="*/ 1099645 h 1121214"/>
                <a:gd name="connsiteX1" fmla="*/ 173037 w 4700587"/>
                <a:gd name="connsiteY1" fmla="*/ 1094882 h 1121214"/>
                <a:gd name="connsiteX2" fmla="*/ 280987 w 4700587"/>
                <a:gd name="connsiteY2" fmla="*/ 997252 h 1121214"/>
                <a:gd name="connsiteX3" fmla="*/ 376237 w 4700587"/>
                <a:gd name="connsiteY3" fmla="*/ 566245 h 1121214"/>
                <a:gd name="connsiteX4" fmla="*/ 495300 w 4700587"/>
                <a:gd name="connsiteY4" fmla="*/ 37607 h 1121214"/>
                <a:gd name="connsiteX5" fmla="*/ 895350 w 4700587"/>
                <a:gd name="connsiteY5" fmla="*/ 42370 h 1121214"/>
                <a:gd name="connsiteX6" fmla="*/ 2209800 w 4700587"/>
                <a:gd name="connsiteY6" fmla="*/ 56657 h 1121214"/>
                <a:gd name="connsiteX7" fmla="*/ 2566987 w 4700587"/>
                <a:gd name="connsiteY7" fmla="*/ 166195 h 1121214"/>
                <a:gd name="connsiteX8" fmla="*/ 2657475 w 4700587"/>
                <a:gd name="connsiteY8" fmla="*/ 718645 h 1121214"/>
                <a:gd name="connsiteX9" fmla="*/ 2728912 w 4700587"/>
                <a:gd name="connsiteY9" fmla="*/ 1071070 h 1121214"/>
                <a:gd name="connsiteX10" fmla="*/ 3209925 w 4700587"/>
                <a:gd name="connsiteY10" fmla="*/ 1118695 h 1121214"/>
                <a:gd name="connsiteX11" fmla="*/ 4700587 w 4700587"/>
                <a:gd name="connsiteY11" fmla="*/ 1094882 h 1121214"/>
                <a:gd name="connsiteX0" fmla="*/ 0 w 4700587"/>
                <a:gd name="connsiteY0" fmla="*/ 1099645 h 1121214"/>
                <a:gd name="connsiteX1" fmla="*/ 173037 w 4700587"/>
                <a:gd name="connsiteY1" fmla="*/ 1094882 h 1121214"/>
                <a:gd name="connsiteX2" fmla="*/ 280987 w 4700587"/>
                <a:gd name="connsiteY2" fmla="*/ 997252 h 1121214"/>
                <a:gd name="connsiteX3" fmla="*/ 376237 w 4700587"/>
                <a:gd name="connsiteY3" fmla="*/ 566245 h 1121214"/>
                <a:gd name="connsiteX4" fmla="*/ 495300 w 4700587"/>
                <a:gd name="connsiteY4" fmla="*/ 37607 h 1121214"/>
                <a:gd name="connsiteX5" fmla="*/ 852487 w 4700587"/>
                <a:gd name="connsiteY5" fmla="*/ 42370 h 1121214"/>
                <a:gd name="connsiteX6" fmla="*/ 2209800 w 4700587"/>
                <a:gd name="connsiteY6" fmla="*/ 56657 h 1121214"/>
                <a:gd name="connsiteX7" fmla="*/ 2566987 w 4700587"/>
                <a:gd name="connsiteY7" fmla="*/ 166195 h 1121214"/>
                <a:gd name="connsiteX8" fmla="*/ 2657475 w 4700587"/>
                <a:gd name="connsiteY8" fmla="*/ 718645 h 1121214"/>
                <a:gd name="connsiteX9" fmla="*/ 2728912 w 4700587"/>
                <a:gd name="connsiteY9" fmla="*/ 1071070 h 1121214"/>
                <a:gd name="connsiteX10" fmla="*/ 3209925 w 4700587"/>
                <a:gd name="connsiteY10" fmla="*/ 1118695 h 1121214"/>
                <a:gd name="connsiteX11" fmla="*/ 4700587 w 4700587"/>
                <a:gd name="connsiteY11" fmla="*/ 1094882 h 1121214"/>
                <a:gd name="connsiteX0" fmla="*/ 0 w 4700587"/>
                <a:gd name="connsiteY0" fmla="*/ 1113377 h 1134946"/>
                <a:gd name="connsiteX1" fmla="*/ 173037 w 4700587"/>
                <a:gd name="connsiteY1" fmla="*/ 1108614 h 1134946"/>
                <a:gd name="connsiteX2" fmla="*/ 280987 w 4700587"/>
                <a:gd name="connsiteY2" fmla="*/ 1010984 h 1134946"/>
                <a:gd name="connsiteX3" fmla="*/ 376237 w 4700587"/>
                <a:gd name="connsiteY3" fmla="*/ 579977 h 1134946"/>
                <a:gd name="connsiteX4" fmla="*/ 495300 w 4700587"/>
                <a:gd name="connsiteY4" fmla="*/ 51339 h 1134946"/>
                <a:gd name="connsiteX5" fmla="*/ 852487 w 4700587"/>
                <a:gd name="connsiteY5" fmla="*/ 20383 h 1134946"/>
                <a:gd name="connsiteX6" fmla="*/ 2209800 w 4700587"/>
                <a:gd name="connsiteY6" fmla="*/ 70389 h 1134946"/>
                <a:gd name="connsiteX7" fmla="*/ 2566987 w 4700587"/>
                <a:gd name="connsiteY7" fmla="*/ 179927 h 1134946"/>
                <a:gd name="connsiteX8" fmla="*/ 2657475 w 4700587"/>
                <a:gd name="connsiteY8" fmla="*/ 732377 h 1134946"/>
                <a:gd name="connsiteX9" fmla="*/ 2728912 w 4700587"/>
                <a:gd name="connsiteY9" fmla="*/ 1084802 h 1134946"/>
                <a:gd name="connsiteX10" fmla="*/ 3209925 w 4700587"/>
                <a:gd name="connsiteY10" fmla="*/ 1132427 h 1134946"/>
                <a:gd name="connsiteX11" fmla="*/ 4700587 w 4700587"/>
                <a:gd name="connsiteY11" fmla="*/ 1108614 h 1134946"/>
                <a:gd name="connsiteX0" fmla="*/ 0 w 4700587"/>
                <a:gd name="connsiteY0" fmla="*/ 1108212 h 1129781"/>
                <a:gd name="connsiteX1" fmla="*/ 173037 w 4700587"/>
                <a:gd name="connsiteY1" fmla="*/ 1103449 h 1129781"/>
                <a:gd name="connsiteX2" fmla="*/ 280987 w 4700587"/>
                <a:gd name="connsiteY2" fmla="*/ 1005819 h 1129781"/>
                <a:gd name="connsiteX3" fmla="*/ 376237 w 4700587"/>
                <a:gd name="connsiteY3" fmla="*/ 574812 h 1129781"/>
                <a:gd name="connsiteX4" fmla="*/ 495300 w 4700587"/>
                <a:gd name="connsiteY4" fmla="*/ 46174 h 1129781"/>
                <a:gd name="connsiteX5" fmla="*/ 852487 w 4700587"/>
                <a:gd name="connsiteY5" fmla="*/ 27124 h 1129781"/>
                <a:gd name="connsiteX6" fmla="*/ 2209800 w 4700587"/>
                <a:gd name="connsiteY6" fmla="*/ 65224 h 1129781"/>
                <a:gd name="connsiteX7" fmla="*/ 2566987 w 4700587"/>
                <a:gd name="connsiteY7" fmla="*/ 174762 h 1129781"/>
                <a:gd name="connsiteX8" fmla="*/ 2657475 w 4700587"/>
                <a:gd name="connsiteY8" fmla="*/ 727212 h 1129781"/>
                <a:gd name="connsiteX9" fmla="*/ 2728912 w 4700587"/>
                <a:gd name="connsiteY9" fmla="*/ 1079637 h 1129781"/>
                <a:gd name="connsiteX10" fmla="*/ 3209925 w 4700587"/>
                <a:gd name="connsiteY10" fmla="*/ 1127262 h 1129781"/>
                <a:gd name="connsiteX11" fmla="*/ 4700587 w 4700587"/>
                <a:gd name="connsiteY11" fmla="*/ 1103449 h 1129781"/>
                <a:gd name="connsiteX0" fmla="*/ 0 w 4700587"/>
                <a:gd name="connsiteY0" fmla="*/ 1108212 h 1131229"/>
                <a:gd name="connsiteX1" fmla="*/ 173037 w 4700587"/>
                <a:gd name="connsiteY1" fmla="*/ 1103449 h 1131229"/>
                <a:gd name="connsiteX2" fmla="*/ 280987 w 4700587"/>
                <a:gd name="connsiteY2" fmla="*/ 1005819 h 1131229"/>
                <a:gd name="connsiteX3" fmla="*/ 376237 w 4700587"/>
                <a:gd name="connsiteY3" fmla="*/ 574812 h 1131229"/>
                <a:gd name="connsiteX4" fmla="*/ 495300 w 4700587"/>
                <a:gd name="connsiteY4" fmla="*/ 46174 h 1131229"/>
                <a:gd name="connsiteX5" fmla="*/ 852487 w 4700587"/>
                <a:gd name="connsiteY5" fmla="*/ 27124 h 1131229"/>
                <a:gd name="connsiteX6" fmla="*/ 2209800 w 4700587"/>
                <a:gd name="connsiteY6" fmla="*/ 65224 h 1131229"/>
                <a:gd name="connsiteX7" fmla="*/ 2566987 w 4700587"/>
                <a:gd name="connsiteY7" fmla="*/ 174762 h 1131229"/>
                <a:gd name="connsiteX8" fmla="*/ 2657475 w 4700587"/>
                <a:gd name="connsiteY8" fmla="*/ 727212 h 1131229"/>
                <a:gd name="connsiteX9" fmla="*/ 2728912 w 4700587"/>
                <a:gd name="connsiteY9" fmla="*/ 1079637 h 1131229"/>
                <a:gd name="connsiteX10" fmla="*/ 3209925 w 4700587"/>
                <a:gd name="connsiteY10" fmla="*/ 1127262 h 1131229"/>
                <a:gd name="connsiteX11" fmla="*/ 4700587 w 4700587"/>
                <a:gd name="connsiteY11" fmla="*/ 1128849 h 1131229"/>
                <a:gd name="connsiteX0" fmla="*/ 0 w 4714874"/>
                <a:gd name="connsiteY0" fmla="*/ 1098687 h 1131229"/>
                <a:gd name="connsiteX1" fmla="*/ 187324 w 4714874"/>
                <a:gd name="connsiteY1" fmla="*/ 1103449 h 1131229"/>
                <a:gd name="connsiteX2" fmla="*/ 295274 w 4714874"/>
                <a:gd name="connsiteY2" fmla="*/ 1005819 h 1131229"/>
                <a:gd name="connsiteX3" fmla="*/ 390524 w 4714874"/>
                <a:gd name="connsiteY3" fmla="*/ 574812 h 1131229"/>
                <a:gd name="connsiteX4" fmla="*/ 509587 w 4714874"/>
                <a:gd name="connsiteY4" fmla="*/ 46174 h 1131229"/>
                <a:gd name="connsiteX5" fmla="*/ 866774 w 4714874"/>
                <a:gd name="connsiteY5" fmla="*/ 27124 h 1131229"/>
                <a:gd name="connsiteX6" fmla="*/ 2224087 w 4714874"/>
                <a:gd name="connsiteY6" fmla="*/ 65224 h 1131229"/>
                <a:gd name="connsiteX7" fmla="*/ 2581274 w 4714874"/>
                <a:gd name="connsiteY7" fmla="*/ 174762 h 1131229"/>
                <a:gd name="connsiteX8" fmla="*/ 2671762 w 4714874"/>
                <a:gd name="connsiteY8" fmla="*/ 727212 h 1131229"/>
                <a:gd name="connsiteX9" fmla="*/ 2743199 w 4714874"/>
                <a:gd name="connsiteY9" fmla="*/ 1079637 h 1131229"/>
                <a:gd name="connsiteX10" fmla="*/ 3224212 w 4714874"/>
                <a:gd name="connsiteY10" fmla="*/ 1127262 h 1131229"/>
                <a:gd name="connsiteX11" fmla="*/ 4714874 w 4714874"/>
                <a:gd name="connsiteY11" fmla="*/ 1128849 h 1131229"/>
                <a:gd name="connsiteX0" fmla="*/ 0 w 4714874"/>
                <a:gd name="connsiteY0" fmla="*/ 1105037 h 1131229"/>
                <a:gd name="connsiteX1" fmla="*/ 187324 w 4714874"/>
                <a:gd name="connsiteY1" fmla="*/ 1103449 h 1131229"/>
                <a:gd name="connsiteX2" fmla="*/ 295274 w 4714874"/>
                <a:gd name="connsiteY2" fmla="*/ 1005819 h 1131229"/>
                <a:gd name="connsiteX3" fmla="*/ 390524 w 4714874"/>
                <a:gd name="connsiteY3" fmla="*/ 574812 h 1131229"/>
                <a:gd name="connsiteX4" fmla="*/ 509587 w 4714874"/>
                <a:gd name="connsiteY4" fmla="*/ 46174 h 1131229"/>
                <a:gd name="connsiteX5" fmla="*/ 866774 w 4714874"/>
                <a:gd name="connsiteY5" fmla="*/ 27124 h 1131229"/>
                <a:gd name="connsiteX6" fmla="*/ 2224087 w 4714874"/>
                <a:gd name="connsiteY6" fmla="*/ 65224 h 1131229"/>
                <a:gd name="connsiteX7" fmla="*/ 2581274 w 4714874"/>
                <a:gd name="connsiteY7" fmla="*/ 174762 h 1131229"/>
                <a:gd name="connsiteX8" fmla="*/ 2671762 w 4714874"/>
                <a:gd name="connsiteY8" fmla="*/ 727212 h 1131229"/>
                <a:gd name="connsiteX9" fmla="*/ 2743199 w 4714874"/>
                <a:gd name="connsiteY9" fmla="*/ 1079637 h 1131229"/>
                <a:gd name="connsiteX10" fmla="*/ 3224212 w 4714874"/>
                <a:gd name="connsiteY10" fmla="*/ 1127262 h 1131229"/>
                <a:gd name="connsiteX11" fmla="*/ 4714874 w 4714874"/>
                <a:gd name="connsiteY11" fmla="*/ 1128849 h 1131229"/>
                <a:gd name="connsiteX0" fmla="*/ 0 w 4714874"/>
                <a:gd name="connsiteY0" fmla="*/ 1105037 h 1132075"/>
                <a:gd name="connsiteX1" fmla="*/ 184943 w 4714874"/>
                <a:gd name="connsiteY1" fmla="*/ 1132024 h 1132075"/>
                <a:gd name="connsiteX2" fmla="*/ 295274 w 4714874"/>
                <a:gd name="connsiteY2" fmla="*/ 1005819 h 1132075"/>
                <a:gd name="connsiteX3" fmla="*/ 390524 w 4714874"/>
                <a:gd name="connsiteY3" fmla="*/ 574812 h 1132075"/>
                <a:gd name="connsiteX4" fmla="*/ 509587 w 4714874"/>
                <a:gd name="connsiteY4" fmla="*/ 46174 h 1132075"/>
                <a:gd name="connsiteX5" fmla="*/ 866774 w 4714874"/>
                <a:gd name="connsiteY5" fmla="*/ 27124 h 1132075"/>
                <a:gd name="connsiteX6" fmla="*/ 2224087 w 4714874"/>
                <a:gd name="connsiteY6" fmla="*/ 65224 h 1132075"/>
                <a:gd name="connsiteX7" fmla="*/ 2581274 w 4714874"/>
                <a:gd name="connsiteY7" fmla="*/ 174762 h 1132075"/>
                <a:gd name="connsiteX8" fmla="*/ 2671762 w 4714874"/>
                <a:gd name="connsiteY8" fmla="*/ 727212 h 1132075"/>
                <a:gd name="connsiteX9" fmla="*/ 2743199 w 4714874"/>
                <a:gd name="connsiteY9" fmla="*/ 1079637 h 1132075"/>
                <a:gd name="connsiteX10" fmla="*/ 3224212 w 4714874"/>
                <a:gd name="connsiteY10" fmla="*/ 1127262 h 1132075"/>
                <a:gd name="connsiteX11" fmla="*/ 4714874 w 4714874"/>
                <a:gd name="connsiteY11" fmla="*/ 1128849 h 1132075"/>
                <a:gd name="connsiteX0" fmla="*/ 0 w 4721224"/>
                <a:gd name="connsiteY0" fmla="*/ 1124087 h 1132075"/>
                <a:gd name="connsiteX1" fmla="*/ 191293 w 4721224"/>
                <a:gd name="connsiteY1" fmla="*/ 1132024 h 1132075"/>
                <a:gd name="connsiteX2" fmla="*/ 301624 w 4721224"/>
                <a:gd name="connsiteY2" fmla="*/ 1005819 h 1132075"/>
                <a:gd name="connsiteX3" fmla="*/ 396874 w 4721224"/>
                <a:gd name="connsiteY3" fmla="*/ 574812 h 1132075"/>
                <a:gd name="connsiteX4" fmla="*/ 515937 w 4721224"/>
                <a:gd name="connsiteY4" fmla="*/ 46174 h 1132075"/>
                <a:gd name="connsiteX5" fmla="*/ 873124 w 4721224"/>
                <a:gd name="connsiteY5" fmla="*/ 27124 h 1132075"/>
                <a:gd name="connsiteX6" fmla="*/ 2230437 w 4721224"/>
                <a:gd name="connsiteY6" fmla="*/ 65224 h 1132075"/>
                <a:gd name="connsiteX7" fmla="*/ 2587624 w 4721224"/>
                <a:gd name="connsiteY7" fmla="*/ 174762 h 1132075"/>
                <a:gd name="connsiteX8" fmla="*/ 2678112 w 4721224"/>
                <a:gd name="connsiteY8" fmla="*/ 727212 h 1132075"/>
                <a:gd name="connsiteX9" fmla="*/ 2749549 w 4721224"/>
                <a:gd name="connsiteY9" fmla="*/ 1079637 h 1132075"/>
                <a:gd name="connsiteX10" fmla="*/ 3230562 w 4721224"/>
                <a:gd name="connsiteY10" fmla="*/ 1127262 h 1132075"/>
                <a:gd name="connsiteX11" fmla="*/ 4721224 w 4721224"/>
                <a:gd name="connsiteY11" fmla="*/ 1128849 h 113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1224" h="1132075">
                  <a:moveTo>
                    <a:pt x="0" y="1124087"/>
                  </a:moveTo>
                  <a:cubicBezTo>
                    <a:pt x="26723" y="1132818"/>
                    <a:pt x="150018" y="1130437"/>
                    <a:pt x="191293" y="1132024"/>
                  </a:cubicBezTo>
                  <a:cubicBezTo>
                    <a:pt x="232568" y="1133611"/>
                    <a:pt x="267361" y="1098688"/>
                    <a:pt x="301624" y="1005819"/>
                  </a:cubicBezTo>
                  <a:cubicBezTo>
                    <a:pt x="335887" y="912950"/>
                    <a:pt x="361155" y="734753"/>
                    <a:pt x="396874" y="574812"/>
                  </a:cubicBezTo>
                  <a:cubicBezTo>
                    <a:pt x="432593" y="414871"/>
                    <a:pt x="436562" y="137455"/>
                    <a:pt x="515937" y="46174"/>
                  </a:cubicBezTo>
                  <a:cubicBezTo>
                    <a:pt x="595312" y="-45107"/>
                    <a:pt x="873124" y="27124"/>
                    <a:pt x="873124" y="27124"/>
                  </a:cubicBezTo>
                  <a:cubicBezTo>
                    <a:pt x="1325562" y="43793"/>
                    <a:pt x="1944687" y="40618"/>
                    <a:pt x="2230437" y="65224"/>
                  </a:cubicBezTo>
                  <a:cubicBezTo>
                    <a:pt x="2516187" y="89830"/>
                    <a:pt x="2513012" y="64431"/>
                    <a:pt x="2587624" y="174762"/>
                  </a:cubicBezTo>
                  <a:cubicBezTo>
                    <a:pt x="2662236" y="285093"/>
                    <a:pt x="2651125" y="576400"/>
                    <a:pt x="2678112" y="727212"/>
                  </a:cubicBezTo>
                  <a:cubicBezTo>
                    <a:pt x="2705099" y="878024"/>
                    <a:pt x="2657474" y="1012962"/>
                    <a:pt x="2749549" y="1079637"/>
                  </a:cubicBezTo>
                  <a:cubicBezTo>
                    <a:pt x="2841624" y="1146312"/>
                    <a:pt x="2901950" y="1119060"/>
                    <a:pt x="3230562" y="1127262"/>
                  </a:cubicBezTo>
                  <a:cubicBezTo>
                    <a:pt x="3559174" y="1135464"/>
                    <a:pt x="4224337" y="1128320"/>
                    <a:pt x="4721224" y="1128849"/>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Freeform 82"/>
            <p:cNvSpPr/>
            <p:nvPr/>
          </p:nvSpPr>
          <p:spPr>
            <a:xfrm>
              <a:off x="1374776" y="1963601"/>
              <a:ext cx="4721224" cy="1132075"/>
            </a:xfrm>
            <a:custGeom>
              <a:avLst/>
              <a:gdLst>
                <a:gd name="connsiteX0" fmla="*/ 0 w 4700587"/>
                <a:gd name="connsiteY0" fmla="*/ 1099645 h 1158397"/>
                <a:gd name="connsiteX1" fmla="*/ 247650 w 4700587"/>
                <a:gd name="connsiteY1" fmla="*/ 1109170 h 1158397"/>
                <a:gd name="connsiteX2" fmla="*/ 376237 w 4700587"/>
                <a:gd name="connsiteY2" fmla="*/ 566245 h 1158397"/>
                <a:gd name="connsiteX3" fmla="*/ 495300 w 4700587"/>
                <a:gd name="connsiteY3" fmla="*/ 37607 h 1158397"/>
                <a:gd name="connsiteX4" fmla="*/ 895350 w 4700587"/>
                <a:gd name="connsiteY4" fmla="*/ 42370 h 1158397"/>
                <a:gd name="connsiteX5" fmla="*/ 2209800 w 4700587"/>
                <a:gd name="connsiteY5" fmla="*/ 56657 h 1158397"/>
                <a:gd name="connsiteX6" fmla="*/ 2566987 w 4700587"/>
                <a:gd name="connsiteY6" fmla="*/ 166195 h 1158397"/>
                <a:gd name="connsiteX7" fmla="*/ 2657475 w 4700587"/>
                <a:gd name="connsiteY7" fmla="*/ 718645 h 1158397"/>
                <a:gd name="connsiteX8" fmla="*/ 2728912 w 4700587"/>
                <a:gd name="connsiteY8" fmla="*/ 1071070 h 1158397"/>
                <a:gd name="connsiteX9" fmla="*/ 3209925 w 4700587"/>
                <a:gd name="connsiteY9" fmla="*/ 1118695 h 1158397"/>
                <a:gd name="connsiteX10" fmla="*/ 4700587 w 4700587"/>
                <a:gd name="connsiteY10" fmla="*/ 1094882 h 1158397"/>
                <a:gd name="connsiteX0" fmla="*/ 0 w 4700587"/>
                <a:gd name="connsiteY0" fmla="*/ 1099645 h 1145241"/>
                <a:gd name="connsiteX1" fmla="*/ 173037 w 4700587"/>
                <a:gd name="connsiteY1" fmla="*/ 1094882 h 1145241"/>
                <a:gd name="connsiteX2" fmla="*/ 247650 w 4700587"/>
                <a:gd name="connsiteY2" fmla="*/ 1109170 h 1145241"/>
                <a:gd name="connsiteX3" fmla="*/ 376237 w 4700587"/>
                <a:gd name="connsiteY3" fmla="*/ 566245 h 1145241"/>
                <a:gd name="connsiteX4" fmla="*/ 495300 w 4700587"/>
                <a:gd name="connsiteY4" fmla="*/ 37607 h 1145241"/>
                <a:gd name="connsiteX5" fmla="*/ 895350 w 4700587"/>
                <a:gd name="connsiteY5" fmla="*/ 42370 h 1145241"/>
                <a:gd name="connsiteX6" fmla="*/ 2209800 w 4700587"/>
                <a:gd name="connsiteY6" fmla="*/ 56657 h 1145241"/>
                <a:gd name="connsiteX7" fmla="*/ 2566987 w 4700587"/>
                <a:gd name="connsiteY7" fmla="*/ 166195 h 1145241"/>
                <a:gd name="connsiteX8" fmla="*/ 2657475 w 4700587"/>
                <a:gd name="connsiteY8" fmla="*/ 718645 h 1145241"/>
                <a:gd name="connsiteX9" fmla="*/ 2728912 w 4700587"/>
                <a:gd name="connsiteY9" fmla="*/ 1071070 h 1145241"/>
                <a:gd name="connsiteX10" fmla="*/ 3209925 w 4700587"/>
                <a:gd name="connsiteY10" fmla="*/ 1118695 h 1145241"/>
                <a:gd name="connsiteX11" fmla="*/ 4700587 w 4700587"/>
                <a:gd name="connsiteY11" fmla="*/ 1094882 h 1145241"/>
                <a:gd name="connsiteX0" fmla="*/ 0 w 4700587"/>
                <a:gd name="connsiteY0" fmla="*/ 1099645 h 1121214"/>
                <a:gd name="connsiteX1" fmla="*/ 173037 w 4700587"/>
                <a:gd name="connsiteY1" fmla="*/ 1094882 h 1121214"/>
                <a:gd name="connsiteX2" fmla="*/ 280987 w 4700587"/>
                <a:gd name="connsiteY2" fmla="*/ 997252 h 1121214"/>
                <a:gd name="connsiteX3" fmla="*/ 376237 w 4700587"/>
                <a:gd name="connsiteY3" fmla="*/ 566245 h 1121214"/>
                <a:gd name="connsiteX4" fmla="*/ 495300 w 4700587"/>
                <a:gd name="connsiteY4" fmla="*/ 37607 h 1121214"/>
                <a:gd name="connsiteX5" fmla="*/ 895350 w 4700587"/>
                <a:gd name="connsiteY5" fmla="*/ 42370 h 1121214"/>
                <a:gd name="connsiteX6" fmla="*/ 2209800 w 4700587"/>
                <a:gd name="connsiteY6" fmla="*/ 56657 h 1121214"/>
                <a:gd name="connsiteX7" fmla="*/ 2566987 w 4700587"/>
                <a:gd name="connsiteY7" fmla="*/ 166195 h 1121214"/>
                <a:gd name="connsiteX8" fmla="*/ 2657475 w 4700587"/>
                <a:gd name="connsiteY8" fmla="*/ 718645 h 1121214"/>
                <a:gd name="connsiteX9" fmla="*/ 2728912 w 4700587"/>
                <a:gd name="connsiteY9" fmla="*/ 1071070 h 1121214"/>
                <a:gd name="connsiteX10" fmla="*/ 3209925 w 4700587"/>
                <a:gd name="connsiteY10" fmla="*/ 1118695 h 1121214"/>
                <a:gd name="connsiteX11" fmla="*/ 4700587 w 4700587"/>
                <a:gd name="connsiteY11" fmla="*/ 1094882 h 1121214"/>
                <a:gd name="connsiteX0" fmla="*/ 0 w 4700587"/>
                <a:gd name="connsiteY0" fmla="*/ 1099645 h 1121214"/>
                <a:gd name="connsiteX1" fmla="*/ 173037 w 4700587"/>
                <a:gd name="connsiteY1" fmla="*/ 1094882 h 1121214"/>
                <a:gd name="connsiteX2" fmla="*/ 280987 w 4700587"/>
                <a:gd name="connsiteY2" fmla="*/ 997252 h 1121214"/>
                <a:gd name="connsiteX3" fmla="*/ 376237 w 4700587"/>
                <a:gd name="connsiteY3" fmla="*/ 566245 h 1121214"/>
                <a:gd name="connsiteX4" fmla="*/ 495300 w 4700587"/>
                <a:gd name="connsiteY4" fmla="*/ 37607 h 1121214"/>
                <a:gd name="connsiteX5" fmla="*/ 852487 w 4700587"/>
                <a:gd name="connsiteY5" fmla="*/ 42370 h 1121214"/>
                <a:gd name="connsiteX6" fmla="*/ 2209800 w 4700587"/>
                <a:gd name="connsiteY6" fmla="*/ 56657 h 1121214"/>
                <a:gd name="connsiteX7" fmla="*/ 2566987 w 4700587"/>
                <a:gd name="connsiteY7" fmla="*/ 166195 h 1121214"/>
                <a:gd name="connsiteX8" fmla="*/ 2657475 w 4700587"/>
                <a:gd name="connsiteY8" fmla="*/ 718645 h 1121214"/>
                <a:gd name="connsiteX9" fmla="*/ 2728912 w 4700587"/>
                <a:gd name="connsiteY9" fmla="*/ 1071070 h 1121214"/>
                <a:gd name="connsiteX10" fmla="*/ 3209925 w 4700587"/>
                <a:gd name="connsiteY10" fmla="*/ 1118695 h 1121214"/>
                <a:gd name="connsiteX11" fmla="*/ 4700587 w 4700587"/>
                <a:gd name="connsiteY11" fmla="*/ 1094882 h 1121214"/>
                <a:gd name="connsiteX0" fmla="*/ 0 w 4700587"/>
                <a:gd name="connsiteY0" fmla="*/ 1113377 h 1134946"/>
                <a:gd name="connsiteX1" fmla="*/ 173037 w 4700587"/>
                <a:gd name="connsiteY1" fmla="*/ 1108614 h 1134946"/>
                <a:gd name="connsiteX2" fmla="*/ 280987 w 4700587"/>
                <a:gd name="connsiteY2" fmla="*/ 1010984 h 1134946"/>
                <a:gd name="connsiteX3" fmla="*/ 376237 w 4700587"/>
                <a:gd name="connsiteY3" fmla="*/ 579977 h 1134946"/>
                <a:gd name="connsiteX4" fmla="*/ 495300 w 4700587"/>
                <a:gd name="connsiteY4" fmla="*/ 51339 h 1134946"/>
                <a:gd name="connsiteX5" fmla="*/ 852487 w 4700587"/>
                <a:gd name="connsiteY5" fmla="*/ 20383 h 1134946"/>
                <a:gd name="connsiteX6" fmla="*/ 2209800 w 4700587"/>
                <a:gd name="connsiteY6" fmla="*/ 70389 h 1134946"/>
                <a:gd name="connsiteX7" fmla="*/ 2566987 w 4700587"/>
                <a:gd name="connsiteY7" fmla="*/ 179927 h 1134946"/>
                <a:gd name="connsiteX8" fmla="*/ 2657475 w 4700587"/>
                <a:gd name="connsiteY8" fmla="*/ 732377 h 1134946"/>
                <a:gd name="connsiteX9" fmla="*/ 2728912 w 4700587"/>
                <a:gd name="connsiteY9" fmla="*/ 1084802 h 1134946"/>
                <a:gd name="connsiteX10" fmla="*/ 3209925 w 4700587"/>
                <a:gd name="connsiteY10" fmla="*/ 1132427 h 1134946"/>
                <a:gd name="connsiteX11" fmla="*/ 4700587 w 4700587"/>
                <a:gd name="connsiteY11" fmla="*/ 1108614 h 1134946"/>
                <a:gd name="connsiteX0" fmla="*/ 0 w 4700587"/>
                <a:gd name="connsiteY0" fmla="*/ 1108212 h 1129781"/>
                <a:gd name="connsiteX1" fmla="*/ 173037 w 4700587"/>
                <a:gd name="connsiteY1" fmla="*/ 1103449 h 1129781"/>
                <a:gd name="connsiteX2" fmla="*/ 280987 w 4700587"/>
                <a:gd name="connsiteY2" fmla="*/ 1005819 h 1129781"/>
                <a:gd name="connsiteX3" fmla="*/ 376237 w 4700587"/>
                <a:gd name="connsiteY3" fmla="*/ 574812 h 1129781"/>
                <a:gd name="connsiteX4" fmla="*/ 495300 w 4700587"/>
                <a:gd name="connsiteY4" fmla="*/ 46174 h 1129781"/>
                <a:gd name="connsiteX5" fmla="*/ 852487 w 4700587"/>
                <a:gd name="connsiteY5" fmla="*/ 27124 h 1129781"/>
                <a:gd name="connsiteX6" fmla="*/ 2209800 w 4700587"/>
                <a:gd name="connsiteY6" fmla="*/ 65224 h 1129781"/>
                <a:gd name="connsiteX7" fmla="*/ 2566987 w 4700587"/>
                <a:gd name="connsiteY7" fmla="*/ 174762 h 1129781"/>
                <a:gd name="connsiteX8" fmla="*/ 2657475 w 4700587"/>
                <a:gd name="connsiteY8" fmla="*/ 727212 h 1129781"/>
                <a:gd name="connsiteX9" fmla="*/ 2728912 w 4700587"/>
                <a:gd name="connsiteY9" fmla="*/ 1079637 h 1129781"/>
                <a:gd name="connsiteX10" fmla="*/ 3209925 w 4700587"/>
                <a:gd name="connsiteY10" fmla="*/ 1127262 h 1129781"/>
                <a:gd name="connsiteX11" fmla="*/ 4700587 w 4700587"/>
                <a:gd name="connsiteY11" fmla="*/ 1103449 h 1129781"/>
                <a:gd name="connsiteX0" fmla="*/ 0 w 4700587"/>
                <a:gd name="connsiteY0" fmla="*/ 1108212 h 1131229"/>
                <a:gd name="connsiteX1" fmla="*/ 173037 w 4700587"/>
                <a:gd name="connsiteY1" fmla="*/ 1103449 h 1131229"/>
                <a:gd name="connsiteX2" fmla="*/ 280987 w 4700587"/>
                <a:gd name="connsiteY2" fmla="*/ 1005819 h 1131229"/>
                <a:gd name="connsiteX3" fmla="*/ 376237 w 4700587"/>
                <a:gd name="connsiteY3" fmla="*/ 574812 h 1131229"/>
                <a:gd name="connsiteX4" fmla="*/ 495300 w 4700587"/>
                <a:gd name="connsiteY4" fmla="*/ 46174 h 1131229"/>
                <a:gd name="connsiteX5" fmla="*/ 852487 w 4700587"/>
                <a:gd name="connsiteY5" fmla="*/ 27124 h 1131229"/>
                <a:gd name="connsiteX6" fmla="*/ 2209800 w 4700587"/>
                <a:gd name="connsiteY6" fmla="*/ 65224 h 1131229"/>
                <a:gd name="connsiteX7" fmla="*/ 2566987 w 4700587"/>
                <a:gd name="connsiteY7" fmla="*/ 174762 h 1131229"/>
                <a:gd name="connsiteX8" fmla="*/ 2657475 w 4700587"/>
                <a:gd name="connsiteY8" fmla="*/ 727212 h 1131229"/>
                <a:gd name="connsiteX9" fmla="*/ 2728912 w 4700587"/>
                <a:gd name="connsiteY9" fmla="*/ 1079637 h 1131229"/>
                <a:gd name="connsiteX10" fmla="*/ 3209925 w 4700587"/>
                <a:gd name="connsiteY10" fmla="*/ 1127262 h 1131229"/>
                <a:gd name="connsiteX11" fmla="*/ 4700587 w 4700587"/>
                <a:gd name="connsiteY11" fmla="*/ 1128849 h 1131229"/>
                <a:gd name="connsiteX0" fmla="*/ 0 w 4714874"/>
                <a:gd name="connsiteY0" fmla="*/ 1098687 h 1131229"/>
                <a:gd name="connsiteX1" fmla="*/ 187324 w 4714874"/>
                <a:gd name="connsiteY1" fmla="*/ 1103449 h 1131229"/>
                <a:gd name="connsiteX2" fmla="*/ 295274 w 4714874"/>
                <a:gd name="connsiteY2" fmla="*/ 1005819 h 1131229"/>
                <a:gd name="connsiteX3" fmla="*/ 390524 w 4714874"/>
                <a:gd name="connsiteY3" fmla="*/ 574812 h 1131229"/>
                <a:gd name="connsiteX4" fmla="*/ 509587 w 4714874"/>
                <a:gd name="connsiteY4" fmla="*/ 46174 h 1131229"/>
                <a:gd name="connsiteX5" fmla="*/ 866774 w 4714874"/>
                <a:gd name="connsiteY5" fmla="*/ 27124 h 1131229"/>
                <a:gd name="connsiteX6" fmla="*/ 2224087 w 4714874"/>
                <a:gd name="connsiteY6" fmla="*/ 65224 h 1131229"/>
                <a:gd name="connsiteX7" fmla="*/ 2581274 w 4714874"/>
                <a:gd name="connsiteY7" fmla="*/ 174762 h 1131229"/>
                <a:gd name="connsiteX8" fmla="*/ 2671762 w 4714874"/>
                <a:gd name="connsiteY8" fmla="*/ 727212 h 1131229"/>
                <a:gd name="connsiteX9" fmla="*/ 2743199 w 4714874"/>
                <a:gd name="connsiteY9" fmla="*/ 1079637 h 1131229"/>
                <a:gd name="connsiteX10" fmla="*/ 3224212 w 4714874"/>
                <a:gd name="connsiteY10" fmla="*/ 1127262 h 1131229"/>
                <a:gd name="connsiteX11" fmla="*/ 4714874 w 4714874"/>
                <a:gd name="connsiteY11" fmla="*/ 1128849 h 1131229"/>
                <a:gd name="connsiteX0" fmla="*/ 0 w 4714874"/>
                <a:gd name="connsiteY0" fmla="*/ 1105037 h 1131229"/>
                <a:gd name="connsiteX1" fmla="*/ 187324 w 4714874"/>
                <a:gd name="connsiteY1" fmla="*/ 1103449 h 1131229"/>
                <a:gd name="connsiteX2" fmla="*/ 295274 w 4714874"/>
                <a:gd name="connsiteY2" fmla="*/ 1005819 h 1131229"/>
                <a:gd name="connsiteX3" fmla="*/ 390524 w 4714874"/>
                <a:gd name="connsiteY3" fmla="*/ 574812 h 1131229"/>
                <a:gd name="connsiteX4" fmla="*/ 509587 w 4714874"/>
                <a:gd name="connsiteY4" fmla="*/ 46174 h 1131229"/>
                <a:gd name="connsiteX5" fmla="*/ 866774 w 4714874"/>
                <a:gd name="connsiteY5" fmla="*/ 27124 h 1131229"/>
                <a:gd name="connsiteX6" fmla="*/ 2224087 w 4714874"/>
                <a:gd name="connsiteY6" fmla="*/ 65224 h 1131229"/>
                <a:gd name="connsiteX7" fmla="*/ 2581274 w 4714874"/>
                <a:gd name="connsiteY7" fmla="*/ 174762 h 1131229"/>
                <a:gd name="connsiteX8" fmla="*/ 2671762 w 4714874"/>
                <a:gd name="connsiteY8" fmla="*/ 727212 h 1131229"/>
                <a:gd name="connsiteX9" fmla="*/ 2743199 w 4714874"/>
                <a:gd name="connsiteY9" fmla="*/ 1079637 h 1131229"/>
                <a:gd name="connsiteX10" fmla="*/ 3224212 w 4714874"/>
                <a:gd name="connsiteY10" fmla="*/ 1127262 h 1131229"/>
                <a:gd name="connsiteX11" fmla="*/ 4714874 w 4714874"/>
                <a:gd name="connsiteY11" fmla="*/ 1128849 h 1131229"/>
                <a:gd name="connsiteX0" fmla="*/ 0 w 4714874"/>
                <a:gd name="connsiteY0" fmla="*/ 1105037 h 1132075"/>
                <a:gd name="connsiteX1" fmla="*/ 184943 w 4714874"/>
                <a:gd name="connsiteY1" fmla="*/ 1132024 h 1132075"/>
                <a:gd name="connsiteX2" fmla="*/ 295274 w 4714874"/>
                <a:gd name="connsiteY2" fmla="*/ 1005819 h 1132075"/>
                <a:gd name="connsiteX3" fmla="*/ 390524 w 4714874"/>
                <a:gd name="connsiteY3" fmla="*/ 574812 h 1132075"/>
                <a:gd name="connsiteX4" fmla="*/ 509587 w 4714874"/>
                <a:gd name="connsiteY4" fmla="*/ 46174 h 1132075"/>
                <a:gd name="connsiteX5" fmla="*/ 866774 w 4714874"/>
                <a:gd name="connsiteY5" fmla="*/ 27124 h 1132075"/>
                <a:gd name="connsiteX6" fmla="*/ 2224087 w 4714874"/>
                <a:gd name="connsiteY6" fmla="*/ 65224 h 1132075"/>
                <a:gd name="connsiteX7" fmla="*/ 2581274 w 4714874"/>
                <a:gd name="connsiteY7" fmla="*/ 174762 h 1132075"/>
                <a:gd name="connsiteX8" fmla="*/ 2671762 w 4714874"/>
                <a:gd name="connsiteY8" fmla="*/ 727212 h 1132075"/>
                <a:gd name="connsiteX9" fmla="*/ 2743199 w 4714874"/>
                <a:gd name="connsiteY9" fmla="*/ 1079637 h 1132075"/>
                <a:gd name="connsiteX10" fmla="*/ 3224212 w 4714874"/>
                <a:gd name="connsiteY10" fmla="*/ 1127262 h 1132075"/>
                <a:gd name="connsiteX11" fmla="*/ 4714874 w 4714874"/>
                <a:gd name="connsiteY11" fmla="*/ 1128849 h 1132075"/>
                <a:gd name="connsiteX0" fmla="*/ 0 w 4721224"/>
                <a:gd name="connsiteY0" fmla="*/ 1124087 h 1132075"/>
                <a:gd name="connsiteX1" fmla="*/ 191293 w 4721224"/>
                <a:gd name="connsiteY1" fmla="*/ 1132024 h 1132075"/>
                <a:gd name="connsiteX2" fmla="*/ 301624 w 4721224"/>
                <a:gd name="connsiteY2" fmla="*/ 1005819 h 1132075"/>
                <a:gd name="connsiteX3" fmla="*/ 396874 w 4721224"/>
                <a:gd name="connsiteY3" fmla="*/ 574812 h 1132075"/>
                <a:gd name="connsiteX4" fmla="*/ 515937 w 4721224"/>
                <a:gd name="connsiteY4" fmla="*/ 46174 h 1132075"/>
                <a:gd name="connsiteX5" fmla="*/ 873124 w 4721224"/>
                <a:gd name="connsiteY5" fmla="*/ 27124 h 1132075"/>
                <a:gd name="connsiteX6" fmla="*/ 2230437 w 4721224"/>
                <a:gd name="connsiteY6" fmla="*/ 65224 h 1132075"/>
                <a:gd name="connsiteX7" fmla="*/ 2587624 w 4721224"/>
                <a:gd name="connsiteY7" fmla="*/ 174762 h 1132075"/>
                <a:gd name="connsiteX8" fmla="*/ 2678112 w 4721224"/>
                <a:gd name="connsiteY8" fmla="*/ 727212 h 1132075"/>
                <a:gd name="connsiteX9" fmla="*/ 2749549 w 4721224"/>
                <a:gd name="connsiteY9" fmla="*/ 1079637 h 1132075"/>
                <a:gd name="connsiteX10" fmla="*/ 3230562 w 4721224"/>
                <a:gd name="connsiteY10" fmla="*/ 1127262 h 1132075"/>
                <a:gd name="connsiteX11" fmla="*/ 4721224 w 4721224"/>
                <a:gd name="connsiteY11" fmla="*/ 1128849 h 113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1224" h="1132075">
                  <a:moveTo>
                    <a:pt x="0" y="1124087"/>
                  </a:moveTo>
                  <a:cubicBezTo>
                    <a:pt x="26723" y="1132818"/>
                    <a:pt x="150018" y="1130437"/>
                    <a:pt x="191293" y="1132024"/>
                  </a:cubicBezTo>
                  <a:cubicBezTo>
                    <a:pt x="232568" y="1133611"/>
                    <a:pt x="267361" y="1098688"/>
                    <a:pt x="301624" y="1005819"/>
                  </a:cubicBezTo>
                  <a:cubicBezTo>
                    <a:pt x="335887" y="912950"/>
                    <a:pt x="361155" y="734753"/>
                    <a:pt x="396874" y="574812"/>
                  </a:cubicBezTo>
                  <a:cubicBezTo>
                    <a:pt x="432593" y="414871"/>
                    <a:pt x="436562" y="137455"/>
                    <a:pt x="515937" y="46174"/>
                  </a:cubicBezTo>
                  <a:cubicBezTo>
                    <a:pt x="595312" y="-45107"/>
                    <a:pt x="873124" y="27124"/>
                    <a:pt x="873124" y="27124"/>
                  </a:cubicBezTo>
                  <a:cubicBezTo>
                    <a:pt x="1325562" y="43793"/>
                    <a:pt x="1944687" y="40618"/>
                    <a:pt x="2230437" y="65224"/>
                  </a:cubicBezTo>
                  <a:cubicBezTo>
                    <a:pt x="2516187" y="89830"/>
                    <a:pt x="2513012" y="64431"/>
                    <a:pt x="2587624" y="174762"/>
                  </a:cubicBezTo>
                  <a:cubicBezTo>
                    <a:pt x="2662236" y="285093"/>
                    <a:pt x="2651125" y="576400"/>
                    <a:pt x="2678112" y="727212"/>
                  </a:cubicBezTo>
                  <a:cubicBezTo>
                    <a:pt x="2705099" y="878024"/>
                    <a:pt x="2657474" y="1012962"/>
                    <a:pt x="2749549" y="1079637"/>
                  </a:cubicBezTo>
                  <a:cubicBezTo>
                    <a:pt x="2841624" y="1146312"/>
                    <a:pt x="2901950" y="1119060"/>
                    <a:pt x="3230562" y="1127262"/>
                  </a:cubicBezTo>
                  <a:cubicBezTo>
                    <a:pt x="3559174" y="1135464"/>
                    <a:pt x="4224337" y="1128320"/>
                    <a:pt x="4721224" y="1128849"/>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5" name="Group 94"/>
          <p:cNvGrpSpPr/>
          <p:nvPr/>
        </p:nvGrpSpPr>
        <p:grpSpPr>
          <a:xfrm>
            <a:off x="1117600" y="3322380"/>
            <a:ext cx="6323244" cy="1132076"/>
            <a:chOff x="1374776" y="1963600"/>
            <a:chExt cx="10873471" cy="1132076"/>
          </a:xfrm>
        </p:grpSpPr>
        <p:grpSp>
          <p:nvGrpSpPr>
            <p:cNvPr id="96" name="Group 95"/>
            <p:cNvGrpSpPr/>
            <p:nvPr/>
          </p:nvGrpSpPr>
          <p:grpSpPr>
            <a:xfrm>
              <a:off x="1374776" y="1963601"/>
              <a:ext cx="2749549" cy="1132075"/>
              <a:chOff x="1374776" y="1963601"/>
              <a:chExt cx="9274174" cy="1132075"/>
            </a:xfrm>
          </p:grpSpPr>
          <p:sp>
            <p:nvSpPr>
              <p:cNvPr id="111" name="Freeform 110"/>
              <p:cNvSpPr/>
              <p:nvPr/>
            </p:nvSpPr>
            <p:spPr>
              <a:xfrm>
                <a:off x="5927726" y="1963601"/>
                <a:ext cx="4721224" cy="1132075"/>
              </a:xfrm>
              <a:custGeom>
                <a:avLst/>
                <a:gdLst>
                  <a:gd name="connsiteX0" fmla="*/ 0 w 4700587"/>
                  <a:gd name="connsiteY0" fmla="*/ 1099645 h 1158397"/>
                  <a:gd name="connsiteX1" fmla="*/ 247650 w 4700587"/>
                  <a:gd name="connsiteY1" fmla="*/ 1109170 h 1158397"/>
                  <a:gd name="connsiteX2" fmla="*/ 376237 w 4700587"/>
                  <a:gd name="connsiteY2" fmla="*/ 566245 h 1158397"/>
                  <a:gd name="connsiteX3" fmla="*/ 495300 w 4700587"/>
                  <a:gd name="connsiteY3" fmla="*/ 37607 h 1158397"/>
                  <a:gd name="connsiteX4" fmla="*/ 895350 w 4700587"/>
                  <a:gd name="connsiteY4" fmla="*/ 42370 h 1158397"/>
                  <a:gd name="connsiteX5" fmla="*/ 2209800 w 4700587"/>
                  <a:gd name="connsiteY5" fmla="*/ 56657 h 1158397"/>
                  <a:gd name="connsiteX6" fmla="*/ 2566987 w 4700587"/>
                  <a:gd name="connsiteY6" fmla="*/ 166195 h 1158397"/>
                  <a:gd name="connsiteX7" fmla="*/ 2657475 w 4700587"/>
                  <a:gd name="connsiteY7" fmla="*/ 718645 h 1158397"/>
                  <a:gd name="connsiteX8" fmla="*/ 2728912 w 4700587"/>
                  <a:gd name="connsiteY8" fmla="*/ 1071070 h 1158397"/>
                  <a:gd name="connsiteX9" fmla="*/ 3209925 w 4700587"/>
                  <a:gd name="connsiteY9" fmla="*/ 1118695 h 1158397"/>
                  <a:gd name="connsiteX10" fmla="*/ 4700587 w 4700587"/>
                  <a:gd name="connsiteY10" fmla="*/ 1094882 h 1158397"/>
                  <a:gd name="connsiteX0" fmla="*/ 0 w 4700587"/>
                  <a:gd name="connsiteY0" fmla="*/ 1099645 h 1145241"/>
                  <a:gd name="connsiteX1" fmla="*/ 173037 w 4700587"/>
                  <a:gd name="connsiteY1" fmla="*/ 1094882 h 1145241"/>
                  <a:gd name="connsiteX2" fmla="*/ 247650 w 4700587"/>
                  <a:gd name="connsiteY2" fmla="*/ 1109170 h 1145241"/>
                  <a:gd name="connsiteX3" fmla="*/ 376237 w 4700587"/>
                  <a:gd name="connsiteY3" fmla="*/ 566245 h 1145241"/>
                  <a:gd name="connsiteX4" fmla="*/ 495300 w 4700587"/>
                  <a:gd name="connsiteY4" fmla="*/ 37607 h 1145241"/>
                  <a:gd name="connsiteX5" fmla="*/ 895350 w 4700587"/>
                  <a:gd name="connsiteY5" fmla="*/ 42370 h 1145241"/>
                  <a:gd name="connsiteX6" fmla="*/ 2209800 w 4700587"/>
                  <a:gd name="connsiteY6" fmla="*/ 56657 h 1145241"/>
                  <a:gd name="connsiteX7" fmla="*/ 2566987 w 4700587"/>
                  <a:gd name="connsiteY7" fmla="*/ 166195 h 1145241"/>
                  <a:gd name="connsiteX8" fmla="*/ 2657475 w 4700587"/>
                  <a:gd name="connsiteY8" fmla="*/ 718645 h 1145241"/>
                  <a:gd name="connsiteX9" fmla="*/ 2728912 w 4700587"/>
                  <a:gd name="connsiteY9" fmla="*/ 1071070 h 1145241"/>
                  <a:gd name="connsiteX10" fmla="*/ 3209925 w 4700587"/>
                  <a:gd name="connsiteY10" fmla="*/ 1118695 h 1145241"/>
                  <a:gd name="connsiteX11" fmla="*/ 4700587 w 4700587"/>
                  <a:gd name="connsiteY11" fmla="*/ 1094882 h 1145241"/>
                  <a:gd name="connsiteX0" fmla="*/ 0 w 4700587"/>
                  <a:gd name="connsiteY0" fmla="*/ 1099645 h 1121214"/>
                  <a:gd name="connsiteX1" fmla="*/ 173037 w 4700587"/>
                  <a:gd name="connsiteY1" fmla="*/ 1094882 h 1121214"/>
                  <a:gd name="connsiteX2" fmla="*/ 280987 w 4700587"/>
                  <a:gd name="connsiteY2" fmla="*/ 997252 h 1121214"/>
                  <a:gd name="connsiteX3" fmla="*/ 376237 w 4700587"/>
                  <a:gd name="connsiteY3" fmla="*/ 566245 h 1121214"/>
                  <a:gd name="connsiteX4" fmla="*/ 495300 w 4700587"/>
                  <a:gd name="connsiteY4" fmla="*/ 37607 h 1121214"/>
                  <a:gd name="connsiteX5" fmla="*/ 895350 w 4700587"/>
                  <a:gd name="connsiteY5" fmla="*/ 42370 h 1121214"/>
                  <a:gd name="connsiteX6" fmla="*/ 2209800 w 4700587"/>
                  <a:gd name="connsiteY6" fmla="*/ 56657 h 1121214"/>
                  <a:gd name="connsiteX7" fmla="*/ 2566987 w 4700587"/>
                  <a:gd name="connsiteY7" fmla="*/ 166195 h 1121214"/>
                  <a:gd name="connsiteX8" fmla="*/ 2657475 w 4700587"/>
                  <a:gd name="connsiteY8" fmla="*/ 718645 h 1121214"/>
                  <a:gd name="connsiteX9" fmla="*/ 2728912 w 4700587"/>
                  <a:gd name="connsiteY9" fmla="*/ 1071070 h 1121214"/>
                  <a:gd name="connsiteX10" fmla="*/ 3209925 w 4700587"/>
                  <a:gd name="connsiteY10" fmla="*/ 1118695 h 1121214"/>
                  <a:gd name="connsiteX11" fmla="*/ 4700587 w 4700587"/>
                  <a:gd name="connsiteY11" fmla="*/ 1094882 h 1121214"/>
                  <a:gd name="connsiteX0" fmla="*/ 0 w 4700587"/>
                  <a:gd name="connsiteY0" fmla="*/ 1099645 h 1121214"/>
                  <a:gd name="connsiteX1" fmla="*/ 173037 w 4700587"/>
                  <a:gd name="connsiteY1" fmla="*/ 1094882 h 1121214"/>
                  <a:gd name="connsiteX2" fmla="*/ 280987 w 4700587"/>
                  <a:gd name="connsiteY2" fmla="*/ 997252 h 1121214"/>
                  <a:gd name="connsiteX3" fmla="*/ 376237 w 4700587"/>
                  <a:gd name="connsiteY3" fmla="*/ 566245 h 1121214"/>
                  <a:gd name="connsiteX4" fmla="*/ 495300 w 4700587"/>
                  <a:gd name="connsiteY4" fmla="*/ 37607 h 1121214"/>
                  <a:gd name="connsiteX5" fmla="*/ 852487 w 4700587"/>
                  <a:gd name="connsiteY5" fmla="*/ 42370 h 1121214"/>
                  <a:gd name="connsiteX6" fmla="*/ 2209800 w 4700587"/>
                  <a:gd name="connsiteY6" fmla="*/ 56657 h 1121214"/>
                  <a:gd name="connsiteX7" fmla="*/ 2566987 w 4700587"/>
                  <a:gd name="connsiteY7" fmla="*/ 166195 h 1121214"/>
                  <a:gd name="connsiteX8" fmla="*/ 2657475 w 4700587"/>
                  <a:gd name="connsiteY8" fmla="*/ 718645 h 1121214"/>
                  <a:gd name="connsiteX9" fmla="*/ 2728912 w 4700587"/>
                  <a:gd name="connsiteY9" fmla="*/ 1071070 h 1121214"/>
                  <a:gd name="connsiteX10" fmla="*/ 3209925 w 4700587"/>
                  <a:gd name="connsiteY10" fmla="*/ 1118695 h 1121214"/>
                  <a:gd name="connsiteX11" fmla="*/ 4700587 w 4700587"/>
                  <a:gd name="connsiteY11" fmla="*/ 1094882 h 1121214"/>
                  <a:gd name="connsiteX0" fmla="*/ 0 w 4700587"/>
                  <a:gd name="connsiteY0" fmla="*/ 1113377 h 1134946"/>
                  <a:gd name="connsiteX1" fmla="*/ 173037 w 4700587"/>
                  <a:gd name="connsiteY1" fmla="*/ 1108614 h 1134946"/>
                  <a:gd name="connsiteX2" fmla="*/ 280987 w 4700587"/>
                  <a:gd name="connsiteY2" fmla="*/ 1010984 h 1134946"/>
                  <a:gd name="connsiteX3" fmla="*/ 376237 w 4700587"/>
                  <a:gd name="connsiteY3" fmla="*/ 579977 h 1134946"/>
                  <a:gd name="connsiteX4" fmla="*/ 495300 w 4700587"/>
                  <a:gd name="connsiteY4" fmla="*/ 51339 h 1134946"/>
                  <a:gd name="connsiteX5" fmla="*/ 852487 w 4700587"/>
                  <a:gd name="connsiteY5" fmla="*/ 20383 h 1134946"/>
                  <a:gd name="connsiteX6" fmla="*/ 2209800 w 4700587"/>
                  <a:gd name="connsiteY6" fmla="*/ 70389 h 1134946"/>
                  <a:gd name="connsiteX7" fmla="*/ 2566987 w 4700587"/>
                  <a:gd name="connsiteY7" fmla="*/ 179927 h 1134946"/>
                  <a:gd name="connsiteX8" fmla="*/ 2657475 w 4700587"/>
                  <a:gd name="connsiteY8" fmla="*/ 732377 h 1134946"/>
                  <a:gd name="connsiteX9" fmla="*/ 2728912 w 4700587"/>
                  <a:gd name="connsiteY9" fmla="*/ 1084802 h 1134946"/>
                  <a:gd name="connsiteX10" fmla="*/ 3209925 w 4700587"/>
                  <a:gd name="connsiteY10" fmla="*/ 1132427 h 1134946"/>
                  <a:gd name="connsiteX11" fmla="*/ 4700587 w 4700587"/>
                  <a:gd name="connsiteY11" fmla="*/ 1108614 h 1134946"/>
                  <a:gd name="connsiteX0" fmla="*/ 0 w 4700587"/>
                  <a:gd name="connsiteY0" fmla="*/ 1108212 h 1129781"/>
                  <a:gd name="connsiteX1" fmla="*/ 173037 w 4700587"/>
                  <a:gd name="connsiteY1" fmla="*/ 1103449 h 1129781"/>
                  <a:gd name="connsiteX2" fmla="*/ 280987 w 4700587"/>
                  <a:gd name="connsiteY2" fmla="*/ 1005819 h 1129781"/>
                  <a:gd name="connsiteX3" fmla="*/ 376237 w 4700587"/>
                  <a:gd name="connsiteY3" fmla="*/ 574812 h 1129781"/>
                  <a:gd name="connsiteX4" fmla="*/ 495300 w 4700587"/>
                  <a:gd name="connsiteY4" fmla="*/ 46174 h 1129781"/>
                  <a:gd name="connsiteX5" fmla="*/ 852487 w 4700587"/>
                  <a:gd name="connsiteY5" fmla="*/ 27124 h 1129781"/>
                  <a:gd name="connsiteX6" fmla="*/ 2209800 w 4700587"/>
                  <a:gd name="connsiteY6" fmla="*/ 65224 h 1129781"/>
                  <a:gd name="connsiteX7" fmla="*/ 2566987 w 4700587"/>
                  <a:gd name="connsiteY7" fmla="*/ 174762 h 1129781"/>
                  <a:gd name="connsiteX8" fmla="*/ 2657475 w 4700587"/>
                  <a:gd name="connsiteY8" fmla="*/ 727212 h 1129781"/>
                  <a:gd name="connsiteX9" fmla="*/ 2728912 w 4700587"/>
                  <a:gd name="connsiteY9" fmla="*/ 1079637 h 1129781"/>
                  <a:gd name="connsiteX10" fmla="*/ 3209925 w 4700587"/>
                  <a:gd name="connsiteY10" fmla="*/ 1127262 h 1129781"/>
                  <a:gd name="connsiteX11" fmla="*/ 4700587 w 4700587"/>
                  <a:gd name="connsiteY11" fmla="*/ 1103449 h 1129781"/>
                  <a:gd name="connsiteX0" fmla="*/ 0 w 4700587"/>
                  <a:gd name="connsiteY0" fmla="*/ 1108212 h 1131229"/>
                  <a:gd name="connsiteX1" fmla="*/ 173037 w 4700587"/>
                  <a:gd name="connsiteY1" fmla="*/ 1103449 h 1131229"/>
                  <a:gd name="connsiteX2" fmla="*/ 280987 w 4700587"/>
                  <a:gd name="connsiteY2" fmla="*/ 1005819 h 1131229"/>
                  <a:gd name="connsiteX3" fmla="*/ 376237 w 4700587"/>
                  <a:gd name="connsiteY3" fmla="*/ 574812 h 1131229"/>
                  <a:gd name="connsiteX4" fmla="*/ 495300 w 4700587"/>
                  <a:gd name="connsiteY4" fmla="*/ 46174 h 1131229"/>
                  <a:gd name="connsiteX5" fmla="*/ 852487 w 4700587"/>
                  <a:gd name="connsiteY5" fmla="*/ 27124 h 1131229"/>
                  <a:gd name="connsiteX6" fmla="*/ 2209800 w 4700587"/>
                  <a:gd name="connsiteY6" fmla="*/ 65224 h 1131229"/>
                  <a:gd name="connsiteX7" fmla="*/ 2566987 w 4700587"/>
                  <a:gd name="connsiteY7" fmla="*/ 174762 h 1131229"/>
                  <a:gd name="connsiteX8" fmla="*/ 2657475 w 4700587"/>
                  <a:gd name="connsiteY8" fmla="*/ 727212 h 1131229"/>
                  <a:gd name="connsiteX9" fmla="*/ 2728912 w 4700587"/>
                  <a:gd name="connsiteY9" fmla="*/ 1079637 h 1131229"/>
                  <a:gd name="connsiteX10" fmla="*/ 3209925 w 4700587"/>
                  <a:gd name="connsiteY10" fmla="*/ 1127262 h 1131229"/>
                  <a:gd name="connsiteX11" fmla="*/ 4700587 w 4700587"/>
                  <a:gd name="connsiteY11" fmla="*/ 1128849 h 1131229"/>
                  <a:gd name="connsiteX0" fmla="*/ 0 w 4714874"/>
                  <a:gd name="connsiteY0" fmla="*/ 1098687 h 1131229"/>
                  <a:gd name="connsiteX1" fmla="*/ 187324 w 4714874"/>
                  <a:gd name="connsiteY1" fmla="*/ 1103449 h 1131229"/>
                  <a:gd name="connsiteX2" fmla="*/ 295274 w 4714874"/>
                  <a:gd name="connsiteY2" fmla="*/ 1005819 h 1131229"/>
                  <a:gd name="connsiteX3" fmla="*/ 390524 w 4714874"/>
                  <a:gd name="connsiteY3" fmla="*/ 574812 h 1131229"/>
                  <a:gd name="connsiteX4" fmla="*/ 509587 w 4714874"/>
                  <a:gd name="connsiteY4" fmla="*/ 46174 h 1131229"/>
                  <a:gd name="connsiteX5" fmla="*/ 866774 w 4714874"/>
                  <a:gd name="connsiteY5" fmla="*/ 27124 h 1131229"/>
                  <a:gd name="connsiteX6" fmla="*/ 2224087 w 4714874"/>
                  <a:gd name="connsiteY6" fmla="*/ 65224 h 1131229"/>
                  <a:gd name="connsiteX7" fmla="*/ 2581274 w 4714874"/>
                  <a:gd name="connsiteY7" fmla="*/ 174762 h 1131229"/>
                  <a:gd name="connsiteX8" fmla="*/ 2671762 w 4714874"/>
                  <a:gd name="connsiteY8" fmla="*/ 727212 h 1131229"/>
                  <a:gd name="connsiteX9" fmla="*/ 2743199 w 4714874"/>
                  <a:gd name="connsiteY9" fmla="*/ 1079637 h 1131229"/>
                  <a:gd name="connsiteX10" fmla="*/ 3224212 w 4714874"/>
                  <a:gd name="connsiteY10" fmla="*/ 1127262 h 1131229"/>
                  <a:gd name="connsiteX11" fmla="*/ 4714874 w 4714874"/>
                  <a:gd name="connsiteY11" fmla="*/ 1128849 h 1131229"/>
                  <a:gd name="connsiteX0" fmla="*/ 0 w 4714874"/>
                  <a:gd name="connsiteY0" fmla="*/ 1105037 h 1131229"/>
                  <a:gd name="connsiteX1" fmla="*/ 187324 w 4714874"/>
                  <a:gd name="connsiteY1" fmla="*/ 1103449 h 1131229"/>
                  <a:gd name="connsiteX2" fmla="*/ 295274 w 4714874"/>
                  <a:gd name="connsiteY2" fmla="*/ 1005819 h 1131229"/>
                  <a:gd name="connsiteX3" fmla="*/ 390524 w 4714874"/>
                  <a:gd name="connsiteY3" fmla="*/ 574812 h 1131229"/>
                  <a:gd name="connsiteX4" fmla="*/ 509587 w 4714874"/>
                  <a:gd name="connsiteY4" fmla="*/ 46174 h 1131229"/>
                  <a:gd name="connsiteX5" fmla="*/ 866774 w 4714874"/>
                  <a:gd name="connsiteY5" fmla="*/ 27124 h 1131229"/>
                  <a:gd name="connsiteX6" fmla="*/ 2224087 w 4714874"/>
                  <a:gd name="connsiteY6" fmla="*/ 65224 h 1131229"/>
                  <a:gd name="connsiteX7" fmla="*/ 2581274 w 4714874"/>
                  <a:gd name="connsiteY7" fmla="*/ 174762 h 1131229"/>
                  <a:gd name="connsiteX8" fmla="*/ 2671762 w 4714874"/>
                  <a:gd name="connsiteY8" fmla="*/ 727212 h 1131229"/>
                  <a:gd name="connsiteX9" fmla="*/ 2743199 w 4714874"/>
                  <a:gd name="connsiteY9" fmla="*/ 1079637 h 1131229"/>
                  <a:gd name="connsiteX10" fmla="*/ 3224212 w 4714874"/>
                  <a:gd name="connsiteY10" fmla="*/ 1127262 h 1131229"/>
                  <a:gd name="connsiteX11" fmla="*/ 4714874 w 4714874"/>
                  <a:gd name="connsiteY11" fmla="*/ 1128849 h 1131229"/>
                  <a:gd name="connsiteX0" fmla="*/ 0 w 4714874"/>
                  <a:gd name="connsiteY0" fmla="*/ 1105037 h 1132075"/>
                  <a:gd name="connsiteX1" fmla="*/ 184943 w 4714874"/>
                  <a:gd name="connsiteY1" fmla="*/ 1132024 h 1132075"/>
                  <a:gd name="connsiteX2" fmla="*/ 295274 w 4714874"/>
                  <a:gd name="connsiteY2" fmla="*/ 1005819 h 1132075"/>
                  <a:gd name="connsiteX3" fmla="*/ 390524 w 4714874"/>
                  <a:gd name="connsiteY3" fmla="*/ 574812 h 1132075"/>
                  <a:gd name="connsiteX4" fmla="*/ 509587 w 4714874"/>
                  <a:gd name="connsiteY4" fmla="*/ 46174 h 1132075"/>
                  <a:gd name="connsiteX5" fmla="*/ 866774 w 4714874"/>
                  <a:gd name="connsiteY5" fmla="*/ 27124 h 1132075"/>
                  <a:gd name="connsiteX6" fmla="*/ 2224087 w 4714874"/>
                  <a:gd name="connsiteY6" fmla="*/ 65224 h 1132075"/>
                  <a:gd name="connsiteX7" fmla="*/ 2581274 w 4714874"/>
                  <a:gd name="connsiteY7" fmla="*/ 174762 h 1132075"/>
                  <a:gd name="connsiteX8" fmla="*/ 2671762 w 4714874"/>
                  <a:gd name="connsiteY8" fmla="*/ 727212 h 1132075"/>
                  <a:gd name="connsiteX9" fmla="*/ 2743199 w 4714874"/>
                  <a:gd name="connsiteY9" fmla="*/ 1079637 h 1132075"/>
                  <a:gd name="connsiteX10" fmla="*/ 3224212 w 4714874"/>
                  <a:gd name="connsiteY10" fmla="*/ 1127262 h 1132075"/>
                  <a:gd name="connsiteX11" fmla="*/ 4714874 w 4714874"/>
                  <a:gd name="connsiteY11" fmla="*/ 1128849 h 1132075"/>
                  <a:gd name="connsiteX0" fmla="*/ 0 w 4721224"/>
                  <a:gd name="connsiteY0" fmla="*/ 1124087 h 1132075"/>
                  <a:gd name="connsiteX1" fmla="*/ 191293 w 4721224"/>
                  <a:gd name="connsiteY1" fmla="*/ 1132024 h 1132075"/>
                  <a:gd name="connsiteX2" fmla="*/ 301624 w 4721224"/>
                  <a:gd name="connsiteY2" fmla="*/ 1005819 h 1132075"/>
                  <a:gd name="connsiteX3" fmla="*/ 396874 w 4721224"/>
                  <a:gd name="connsiteY3" fmla="*/ 574812 h 1132075"/>
                  <a:gd name="connsiteX4" fmla="*/ 515937 w 4721224"/>
                  <a:gd name="connsiteY4" fmla="*/ 46174 h 1132075"/>
                  <a:gd name="connsiteX5" fmla="*/ 873124 w 4721224"/>
                  <a:gd name="connsiteY5" fmla="*/ 27124 h 1132075"/>
                  <a:gd name="connsiteX6" fmla="*/ 2230437 w 4721224"/>
                  <a:gd name="connsiteY6" fmla="*/ 65224 h 1132075"/>
                  <a:gd name="connsiteX7" fmla="*/ 2587624 w 4721224"/>
                  <a:gd name="connsiteY7" fmla="*/ 174762 h 1132075"/>
                  <a:gd name="connsiteX8" fmla="*/ 2678112 w 4721224"/>
                  <a:gd name="connsiteY8" fmla="*/ 727212 h 1132075"/>
                  <a:gd name="connsiteX9" fmla="*/ 2749549 w 4721224"/>
                  <a:gd name="connsiteY9" fmla="*/ 1079637 h 1132075"/>
                  <a:gd name="connsiteX10" fmla="*/ 3230562 w 4721224"/>
                  <a:gd name="connsiteY10" fmla="*/ 1127262 h 1132075"/>
                  <a:gd name="connsiteX11" fmla="*/ 4721224 w 4721224"/>
                  <a:gd name="connsiteY11" fmla="*/ 1128849 h 113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1224" h="1132075">
                    <a:moveTo>
                      <a:pt x="0" y="1124087"/>
                    </a:moveTo>
                    <a:cubicBezTo>
                      <a:pt x="26723" y="1132818"/>
                      <a:pt x="150018" y="1130437"/>
                      <a:pt x="191293" y="1132024"/>
                    </a:cubicBezTo>
                    <a:cubicBezTo>
                      <a:pt x="232568" y="1133611"/>
                      <a:pt x="267361" y="1098688"/>
                      <a:pt x="301624" y="1005819"/>
                    </a:cubicBezTo>
                    <a:cubicBezTo>
                      <a:pt x="335887" y="912950"/>
                      <a:pt x="361155" y="734753"/>
                      <a:pt x="396874" y="574812"/>
                    </a:cubicBezTo>
                    <a:cubicBezTo>
                      <a:pt x="432593" y="414871"/>
                      <a:pt x="436562" y="137455"/>
                      <a:pt x="515937" y="46174"/>
                    </a:cubicBezTo>
                    <a:cubicBezTo>
                      <a:pt x="595312" y="-45107"/>
                      <a:pt x="873124" y="27124"/>
                      <a:pt x="873124" y="27124"/>
                    </a:cubicBezTo>
                    <a:cubicBezTo>
                      <a:pt x="1325562" y="43793"/>
                      <a:pt x="1944687" y="40618"/>
                      <a:pt x="2230437" y="65224"/>
                    </a:cubicBezTo>
                    <a:cubicBezTo>
                      <a:pt x="2516187" y="89830"/>
                      <a:pt x="2513012" y="64431"/>
                      <a:pt x="2587624" y="174762"/>
                    </a:cubicBezTo>
                    <a:cubicBezTo>
                      <a:pt x="2662236" y="285093"/>
                      <a:pt x="2651125" y="576400"/>
                      <a:pt x="2678112" y="727212"/>
                    </a:cubicBezTo>
                    <a:cubicBezTo>
                      <a:pt x="2705099" y="878024"/>
                      <a:pt x="2657474" y="1012962"/>
                      <a:pt x="2749549" y="1079637"/>
                    </a:cubicBezTo>
                    <a:cubicBezTo>
                      <a:pt x="2841624" y="1146312"/>
                      <a:pt x="2901950" y="1119060"/>
                      <a:pt x="3230562" y="1127262"/>
                    </a:cubicBezTo>
                    <a:cubicBezTo>
                      <a:pt x="3559174" y="1135464"/>
                      <a:pt x="4224337" y="1128320"/>
                      <a:pt x="4721224" y="1128849"/>
                    </a:cubicBezTo>
                  </a:path>
                </a:pathLst>
              </a:cu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2" name="Freeform 111"/>
              <p:cNvSpPr/>
              <p:nvPr/>
            </p:nvSpPr>
            <p:spPr>
              <a:xfrm>
                <a:off x="1374776" y="1963601"/>
                <a:ext cx="4721224" cy="1132075"/>
              </a:xfrm>
              <a:custGeom>
                <a:avLst/>
                <a:gdLst>
                  <a:gd name="connsiteX0" fmla="*/ 0 w 4700587"/>
                  <a:gd name="connsiteY0" fmla="*/ 1099645 h 1158397"/>
                  <a:gd name="connsiteX1" fmla="*/ 247650 w 4700587"/>
                  <a:gd name="connsiteY1" fmla="*/ 1109170 h 1158397"/>
                  <a:gd name="connsiteX2" fmla="*/ 376237 w 4700587"/>
                  <a:gd name="connsiteY2" fmla="*/ 566245 h 1158397"/>
                  <a:gd name="connsiteX3" fmla="*/ 495300 w 4700587"/>
                  <a:gd name="connsiteY3" fmla="*/ 37607 h 1158397"/>
                  <a:gd name="connsiteX4" fmla="*/ 895350 w 4700587"/>
                  <a:gd name="connsiteY4" fmla="*/ 42370 h 1158397"/>
                  <a:gd name="connsiteX5" fmla="*/ 2209800 w 4700587"/>
                  <a:gd name="connsiteY5" fmla="*/ 56657 h 1158397"/>
                  <a:gd name="connsiteX6" fmla="*/ 2566987 w 4700587"/>
                  <a:gd name="connsiteY6" fmla="*/ 166195 h 1158397"/>
                  <a:gd name="connsiteX7" fmla="*/ 2657475 w 4700587"/>
                  <a:gd name="connsiteY7" fmla="*/ 718645 h 1158397"/>
                  <a:gd name="connsiteX8" fmla="*/ 2728912 w 4700587"/>
                  <a:gd name="connsiteY8" fmla="*/ 1071070 h 1158397"/>
                  <a:gd name="connsiteX9" fmla="*/ 3209925 w 4700587"/>
                  <a:gd name="connsiteY9" fmla="*/ 1118695 h 1158397"/>
                  <a:gd name="connsiteX10" fmla="*/ 4700587 w 4700587"/>
                  <a:gd name="connsiteY10" fmla="*/ 1094882 h 1158397"/>
                  <a:gd name="connsiteX0" fmla="*/ 0 w 4700587"/>
                  <a:gd name="connsiteY0" fmla="*/ 1099645 h 1145241"/>
                  <a:gd name="connsiteX1" fmla="*/ 173037 w 4700587"/>
                  <a:gd name="connsiteY1" fmla="*/ 1094882 h 1145241"/>
                  <a:gd name="connsiteX2" fmla="*/ 247650 w 4700587"/>
                  <a:gd name="connsiteY2" fmla="*/ 1109170 h 1145241"/>
                  <a:gd name="connsiteX3" fmla="*/ 376237 w 4700587"/>
                  <a:gd name="connsiteY3" fmla="*/ 566245 h 1145241"/>
                  <a:gd name="connsiteX4" fmla="*/ 495300 w 4700587"/>
                  <a:gd name="connsiteY4" fmla="*/ 37607 h 1145241"/>
                  <a:gd name="connsiteX5" fmla="*/ 895350 w 4700587"/>
                  <a:gd name="connsiteY5" fmla="*/ 42370 h 1145241"/>
                  <a:gd name="connsiteX6" fmla="*/ 2209800 w 4700587"/>
                  <a:gd name="connsiteY6" fmla="*/ 56657 h 1145241"/>
                  <a:gd name="connsiteX7" fmla="*/ 2566987 w 4700587"/>
                  <a:gd name="connsiteY7" fmla="*/ 166195 h 1145241"/>
                  <a:gd name="connsiteX8" fmla="*/ 2657475 w 4700587"/>
                  <a:gd name="connsiteY8" fmla="*/ 718645 h 1145241"/>
                  <a:gd name="connsiteX9" fmla="*/ 2728912 w 4700587"/>
                  <a:gd name="connsiteY9" fmla="*/ 1071070 h 1145241"/>
                  <a:gd name="connsiteX10" fmla="*/ 3209925 w 4700587"/>
                  <a:gd name="connsiteY10" fmla="*/ 1118695 h 1145241"/>
                  <a:gd name="connsiteX11" fmla="*/ 4700587 w 4700587"/>
                  <a:gd name="connsiteY11" fmla="*/ 1094882 h 1145241"/>
                  <a:gd name="connsiteX0" fmla="*/ 0 w 4700587"/>
                  <a:gd name="connsiteY0" fmla="*/ 1099645 h 1121214"/>
                  <a:gd name="connsiteX1" fmla="*/ 173037 w 4700587"/>
                  <a:gd name="connsiteY1" fmla="*/ 1094882 h 1121214"/>
                  <a:gd name="connsiteX2" fmla="*/ 280987 w 4700587"/>
                  <a:gd name="connsiteY2" fmla="*/ 997252 h 1121214"/>
                  <a:gd name="connsiteX3" fmla="*/ 376237 w 4700587"/>
                  <a:gd name="connsiteY3" fmla="*/ 566245 h 1121214"/>
                  <a:gd name="connsiteX4" fmla="*/ 495300 w 4700587"/>
                  <a:gd name="connsiteY4" fmla="*/ 37607 h 1121214"/>
                  <a:gd name="connsiteX5" fmla="*/ 895350 w 4700587"/>
                  <a:gd name="connsiteY5" fmla="*/ 42370 h 1121214"/>
                  <a:gd name="connsiteX6" fmla="*/ 2209800 w 4700587"/>
                  <a:gd name="connsiteY6" fmla="*/ 56657 h 1121214"/>
                  <a:gd name="connsiteX7" fmla="*/ 2566987 w 4700587"/>
                  <a:gd name="connsiteY7" fmla="*/ 166195 h 1121214"/>
                  <a:gd name="connsiteX8" fmla="*/ 2657475 w 4700587"/>
                  <a:gd name="connsiteY8" fmla="*/ 718645 h 1121214"/>
                  <a:gd name="connsiteX9" fmla="*/ 2728912 w 4700587"/>
                  <a:gd name="connsiteY9" fmla="*/ 1071070 h 1121214"/>
                  <a:gd name="connsiteX10" fmla="*/ 3209925 w 4700587"/>
                  <a:gd name="connsiteY10" fmla="*/ 1118695 h 1121214"/>
                  <a:gd name="connsiteX11" fmla="*/ 4700587 w 4700587"/>
                  <a:gd name="connsiteY11" fmla="*/ 1094882 h 1121214"/>
                  <a:gd name="connsiteX0" fmla="*/ 0 w 4700587"/>
                  <a:gd name="connsiteY0" fmla="*/ 1099645 h 1121214"/>
                  <a:gd name="connsiteX1" fmla="*/ 173037 w 4700587"/>
                  <a:gd name="connsiteY1" fmla="*/ 1094882 h 1121214"/>
                  <a:gd name="connsiteX2" fmla="*/ 280987 w 4700587"/>
                  <a:gd name="connsiteY2" fmla="*/ 997252 h 1121214"/>
                  <a:gd name="connsiteX3" fmla="*/ 376237 w 4700587"/>
                  <a:gd name="connsiteY3" fmla="*/ 566245 h 1121214"/>
                  <a:gd name="connsiteX4" fmla="*/ 495300 w 4700587"/>
                  <a:gd name="connsiteY4" fmla="*/ 37607 h 1121214"/>
                  <a:gd name="connsiteX5" fmla="*/ 852487 w 4700587"/>
                  <a:gd name="connsiteY5" fmla="*/ 42370 h 1121214"/>
                  <a:gd name="connsiteX6" fmla="*/ 2209800 w 4700587"/>
                  <a:gd name="connsiteY6" fmla="*/ 56657 h 1121214"/>
                  <a:gd name="connsiteX7" fmla="*/ 2566987 w 4700587"/>
                  <a:gd name="connsiteY7" fmla="*/ 166195 h 1121214"/>
                  <a:gd name="connsiteX8" fmla="*/ 2657475 w 4700587"/>
                  <a:gd name="connsiteY8" fmla="*/ 718645 h 1121214"/>
                  <a:gd name="connsiteX9" fmla="*/ 2728912 w 4700587"/>
                  <a:gd name="connsiteY9" fmla="*/ 1071070 h 1121214"/>
                  <a:gd name="connsiteX10" fmla="*/ 3209925 w 4700587"/>
                  <a:gd name="connsiteY10" fmla="*/ 1118695 h 1121214"/>
                  <a:gd name="connsiteX11" fmla="*/ 4700587 w 4700587"/>
                  <a:gd name="connsiteY11" fmla="*/ 1094882 h 1121214"/>
                  <a:gd name="connsiteX0" fmla="*/ 0 w 4700587"/>
                  <a:gd name="connsiteY0" fmla="*/ 1113377 h 1134946"/>
                  <a:gd name="connsiteX1" fmla="*/ 173037 w 4700587"/>
                  <a:gd name="connsiteY1" fmla="*/ 1108614 h 1134946"/>
                  <a:gd name="connsiteX2" fmla="*/ 280987 w 4700587"/>
                  <a:gd name="connsiteY2" fmla="*/ 1010984 h 1134946"/>
                  <a:gd name="connsiteX3" fmla="*/ 376237 w 4700587"/>
                  <a:gd name="connsiteY3" fmla="*/ 579977 h 1134946"/>
                  <a:gd name="connsiteX4" fmla="*/ 495300 w 4700587"/>
                  <a:gd name="connsiteY4" fmla="*/ 51339 h 1134946"/>
                  <a:gd name="connsiteX5" fmla="*/ 852487 w 4700587"/>
                  <a:gd name="connsiteY5" fmla="*/ 20383 h 1134946"/>
                  <a:gd name="connsiteX6" fmla="*/ 2209800 w 4700587"/>
                  <a:gd name="connsiteY6" fmla="*/ 70389 h 1134946"/>
                  <a:gd name="connsiteX7" fmla="*/ 2566987 w 4700587"/>
                  <a:gd name="connsiteY7" fmla="*/ 179927 h 1134946"/>
                  <a:gd name="connsiteX8" fmla="*/ 2657475 w 4700587"/>
                  <a:gd name="connsiteY8" fmla="*/ 732377 h 1134946"/>
                  <a:gd name="connsiteX9" fmla="*/ 2728912 w 4700587"/>
                  <a:gd name="connsiteY9" fmla="*/ 1084802 h 1134946"/>
                  <a:gd name="connsiteX10" fmla="*/ 3209925 w 4700587"/>
                  <a:gd name="connsiteY10" fmla="*/ 1132427 h 1134946"/>
                  <a:gd name="connsiteX11" fmla="*/ 4700587 w 4700587"/>
                  <a:gd name="connsiteY11" fmla="*/ 1108614 h 1134946"/>
                  <a:gd name="connsiteX0" fmla="*/ 0 w 4700587"/>
                  <a:gd name="connsiteY0" fmla="*/ 1108212 h 1129781"/>
                  <a:gd name="connsiteX1" fmla="*/ 173037 w 4700587"/>
                  <a:gd name="connsiteY1" fmla="*/ 1103449 h 1129781"/>
                  <a:gd name="connsiteX2" fmla="*/ 280987 w 4700587"/>
                  <a:gd name="connsiteY2" fmla="*/ 1005819 h 1129781"/>
                  <a:gd name="connsiteX3" fmla="*/ 376237 w 4700587"/>
                  <a:gd name="connsiteY3" fmla="*/ 574812 h 1129781"/>
                  <a:gd name="connsiteX4" fmla="*/ 495300 w 4700587"/>
                  <a:gd name="connsiteY4" fmla="*/ 46174 h 1129781"/>
                  <a:gd name="connsiteX5" fmla="*/ 852487 w 4700587"/>
                  <a:gd name="connsiteY5" fmla="*/ 27124 h 1129781"/>
                  <a:gd name="connsiteX6" fmla="*/ 2209800 w 4700587"/>
                  <a:gd name="connsiteY6" fmla="*/ 65224 h 1129781"/>
                  <a:gd name="connsiteX7" fmla="*/ 2566987 w 4700587"/>
                  <a:gd name="connsiteY7" fmla="*/ 174762 h 1129781"/>
                  <a:gd name="connsiteX8" fmla="*/ 2657475 w 4700587"/>
                  <a:gd name="connsiteY8" fmla="*/ 727212 h 1129781"/>
                  <a:gd name="connsiteX9" fmla="*/ 2728912 w 4700587"/>
                  <a:gd name="connsiteY9" fmla="*/ 1079637 h 1129781"/>
                  <a:gd name="connsiteX10" fmla="*/ 3209925 w 4700587"/>
                  <a:gd name="connsiteY10" fmla="*/ 1127262 h 1129781"/>
                  <a:gd name="connsiteX11" fmla="*/ 4700587 w 4700587"/>
                  <a:gd name="connsiteY11" fmla="*/ 1103449 h 1129781"/>
                  <a:gd name="connsiteX0" fmla="*/ 0 w 4700587"/>
                  <a:gd name="connsiteY0" fmla="*/ 1108212 h 1131229"/>
                  <a:gd name="connsiteX1" fmla="*/ 173037 w 4700587"/>
                  <a:gd name="connsiteY1" fmla="*/ 1103449 h 1131229"/>
                  <a:gd name="connsiteX2" fmla="*/ 280987 w 4700587"/>
                  <a:gd name="connsiteY2" fmla="*/ 1005819 h 1131229"/>
                  <a:gd name="connsiteX3" fmla="*/ 376237 w 4700587"/>
                  <a:gd name="connsiteY3" fmla="*/ 574812 h 1131229"/>
                  <a:gd name="connsiteX4" fmla="*/ 495300 w 4700587"/>
                  <a:gd name="connsiteY4" fmla="*/ 46174 h 1131229"/>
                  <a:gd name="connsiteX5" fmla="*/ 852487 w 4700587"/>
                  <a:gd name="connsiteY5" fmla="*/ 27124 h 1131229"/>
                  <a:gd name="connsiteX6" fmla="*/ 2209800 w 4700587"/>
                  <a:gd name="connsiteY6" fmla="*/ 65224 h 1131229"/>
                  <a:gd name="connsiteX7" fmla="*/ 2566987 w 4700587"/>
                  <a:gd name="connsiteY7" fmla="*/ 174762 h 1131229"/>
                  <a:gd name="connsiteX8" fmla="*/ 2657475 w 4700587"/>
                  <a:gd name="connsiteY8" fmla="*/ 727212 h 1131229"/>
                  <a:gd name="connsiteX9" fmla="*/ 2728912 w 4700587"/>
                  <a:gd name="connsiteY9" fmla="*/ 1079637 h 1131229"/>
                  <a:gd name="connsiteX10" fmla="*/ 3209925 w 4700587"/>
                  <a:gd name="connsiteY10" fmla="*/ 1127262 h 1131229"/>
                  <a:gd name="connsiteX11" fmla="*/ 4700587 w 4700587"/>
                  <a:gd name="connsiteY11" fmla="*/ 1128849 h 1131229"/>
                  <a:gd name="connsiteX0" fmla="*/ 0 w 4714874"/>
                  <a:gd name="connsiteY0" fmla="*/ 1098687 h 1131229"/>
                  <a:gd name="connsiteX1" fmla="*/ 187324 w 4714874"/>
                  <a:gd name="connsiteY1" fmla="*/ 1103449 h 1131229"/>
                  <a:gd name="connsiteX2" fmla="*/ 295274 w 4714874"/>
                  <a:gd name="connsiteY2" fmla="*/ 1005819 h 1131229"/>
                  <a:gd name="connsiteX3" fmla="*/ 390524 w 4714874"/>
                  <a:gd name="connsiteY3" fmla="*/ 574812 h 1131229"/>
                  <a:gd name="connsiteX4" fmla="*/ 509587 w 4714874"/>
                  <a:gd name="connsiteY4" fmla="*/ 46174 h 1131229"/>
                  <a:gd name="connsiteX5" fmla="*/ 866774 w 4714874"/>
                  <a:gd name="connsiteY5" fmla="*/ 27124 h 1131229"/>
                  <a:gd name="connsiteX6" fmla="*/ 2224087 w 4714874"/>
                  <a:gd name="connsiteY6" fmla="*/ 65224 h 1131229"/>
                  <a:gd name="connsiteX7" fmla="*/ 2581274 w 4714874"/>
                  <a:gd name="connsiteY7" fmla="*/ 174762 h 1131229"/>
                  <a:gd name="connsiteX8" fmla="*/ 2671762 w 4714874"/>
                  <a:gd name="connsiteY8" fmla="*/ 727212 h 1131229"/>
                  <a:gd name="connsiteX9" fmla="*/ 2743199 w 4714874"/>
                  <a:gd name="connsiteY9" fmla="*/ 1079637 h 1131229"/>
                  <a:gd name="connsiteX10" fmla="*/ 3224212 w 4714874"/>
                  <a:gd name="connsiteY10" fmla="*/ 1127262 h 1131229"/>
                  <a:gd name="connsiteX11" fmla="*/ 4714874 w 4714874"/>
                  <a:gd name="connsiteY11" fmla="*/ 1128849 h 1131229"/>
                  <a:gd name="connsiteX0" fmla="*/ 0 w 4714874"/>
                  <a:gd name="connsiteY0" fmla="*/ 1105037 h 1131229"/>
                  <a:gd name="connsiteX1" fmla="*/ 187324 w 4714874"/>
                  <a:gd name="connsiteY1" fmla="*/ 1103449 h 1131229"/>
                  <a:gd name="connsiteX2" fmla="*/ 295274 w 4714874"/>
                  <a:gd name="connsiteY2" fmla="*/ 1005819 h 1131229"/>
                  <a:gd name="connsiteX3" fmla="*/ 390524 w 4714874"/>
                  <a:gd name="connsiteY3" fmla="*/ 574812 h 1131229"/>
                  <a:gd name="connsiteX4" fmla="*/ 509587 w 4714874"/>
                  <a:gd name="connsiteY4" fmla="*/ 46174 h 1131229"/>
                  <a:gd name="connsiteX5" fmla="*/ 866774 w 4714874"/>
                  <a:gd name="connsiteY5" fmla="*/ 27124 h 1131229"/>
                  <a:gd name="connsiteX6" fmla="*/ 2224087 w 4714874"/>
                  <a:gd name="connsiteY6" fmla="*/ 65224 h 1131229"/>
                  <a:gd name="connsiteX7" fmla="*/ 2581274 w 4714874"/>
                  <a:gd name="connsiteY7" fmla="*/ 174762 h 1131229"/>
                  <a:gd name="connsiteX8" fmla="*/ 2671762 w 4714874"/>
                  <a:gd name="connsiteY8" fmla="*/ 727212 h 1131229"/>
                  <a:gd name="connsiteX9" fmla="*/ 2743199 w 4714874"/>
                  <a:gd name="connsiteY9" fmla="*/ 1079637 h 1131229"/>
                  <a:gd name="connsiteX10" fmla="*/ 3224212 w 4714874"/>
                  <a:gd name="connsiteY10" fmla="*/ 1127262 h 1131229"/>
                  <a:gd name="connsiteX11" fmla="*/ 4714874 w 4714874"/>
                  <a:gd name="connsiteY11" fmla="*/ 1128849 h 1131229"/>
                  <a:gd name="connsiteX0" fmla="*/ 0 w 4714874"/>
                  <a:gd name="connsiteY0" fmla="*/ 1105037 h 1132075"/>
                  <a:gd name="connsiteX1" fmla="*/ 184943 w 4714874"/>
                  <a:gd name="connsiteY1" fmla="*/ 1132024 h 1132075"/>
                  <a:gd name="connsiteX2" fmla="*/ 295274 w 4714874"/>
                  <a:gd name="connsiteY2" fmla="*/ 1005819 h 1132075"/>
                  <a:gd name="connsiteX3" fmla="*/ 390524 w 4714874"/>
                  <a:gd name="connsiteY3" fmla="*/ 574812 h 1132075"/>
                  <a:gd name="connsiteX4" fmla="*/ 509587 w 4714874"/>
                  <a:gd name="connsiteY4" fmla="*/ 46174 h 1132075"/>
                  <a:gd name="connsiteX5" fmla="*/ 866774 w 4714874"/>
                  <a:gd name="connsiteY5" fmla="*/ 27124 h 1132075"/>
                  <a:gd name="connsiteX6" fmla="*/ 2224087 w 4714874"/>
                  <a:gd name="connsiteY6" fmla="*/ 65224 h 1132075"/>
                  <a:gd name="connsiteX7" fmla="*/ 2581274 w 4714874"/>
                  <a:gd name="connsiteY7" fmla="*/ 174762 h 1132075"/>
                  <a:gd name="connsiteX8" fmla="*/ 2671762 w 4714874"/>
                  <a:gd name="connsiteY8" fmla="*/ 727212 h 1132075"/>
                  <a:gd name="connsiteX9" fmla="*/ 2743199 w 4714874"/>
                  <a:gd name="connsiteY9" fmla="*/ 1079637 h 1132075"/>
                  <a:gd name="connsiteX10" fmla="*/ 3224212 w 4714874"/>
                  <a:gd name="connsiteY10" fmla="*/ 1127262 h 1132075"/>
                  <a:gd name="connsiteX11" fmla="*/ 4714874 w 4714874"/>
                  <a:gd name="connsiteY11" fmla="*/ 1128849 h 1132075"/>
                  <a:gd name="connsiteX0" fmla="*/ 0 w 4721224"/>
                  <a:gd name="connsiteY0" fmla="*/ 1124087 h 1132075"/>
                  <a:gd name="connsiteX1" fmla="*/ 191293 w 4721224"/>
                  <a:gd name="connsiteY1" fmla="*/ 1132024 h 1132075"/>
                  <a:gd name="connsiteX2" fmla="*/ 301624 w 4721224"/>
                  <a:gd name="connsiteY2" fmla="*/ 1005819 h 1132075"/>
                  <a:gd name="connsiteX3" fmla="*/ 396874 w 4721224"/>
                  <a:gd name="connsiteY3" fmla="*/ 574812 h 1132075"/>
                  <a:gd name="connsiteX4" fmla="*/ 515937 w 4721224"/>
                  <a:gd name="connsiteY4" fmla="*/ 46174 h 1132075"/>
                  <a:gd name="connsiteX5" fmla="*/ 873124 w 4721224"/>
                  <a:gd name="connsiteY5" fmla="*/ 27124 h 1132075"/>
                  <a:gd name="connsiteX6" fmla="*/ 2230437 w 4721224"/>
                  <a:gd name="connsiteY6" fmla="*/ 65224 h 1132075"/>
                  <a:gd name="connsiteX7" fmla="*/ 2587624 w 4721224"/>
                  <a:gd name="connsiteY7" fmla="*/ 174762 h 1132075"/>
                  <a:gd name="connsiteX8" fmla="*/ 2678112 w 4721224"/>
                  <a:gd name="connsiteY8" fmla="*/ 727212 h 1132075"/>
                  <a:gd name="connsiteX9" fmla="*/ 2749549 w 4721224"/>
                  <a:gd name="connsiteY9" fmla="*/ 1079637 h 1132075"/>
                  <a:gd name="connsiteX10" fmla="*/ 3230562 w 4721224"/>
                  <a:gd name="connsiteY10" fmla="*/ 1127262 h 1132075"/>
                  <a:gd name="connsiteX11" fmla="*/ 4721224 w 4721224"/>
                  <a:gd name="connsiteY11" fmla="*/ 1128849 h 113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1224" h="1132075">
                    <a:moveTo>
                      <a:pt x="0" y="1124087"/>
                    </a:moveTo>
                    <a:cubicBezTo>
                      <a:pt x="26723" y="1132818"/>
                      <a:pt x="150018" y="1130437"/>
                      <a:pt x="191293" y="1132024"/>
                    </a:cubicBezTo>
                    <a:cubicBezTo>
                      <a:pt x="232568" y="1133611"/>
                      <a:pt x="267361" y="1098688"/>
                      <a:pt x="301624" y="1005819"/>
                    </a:cubicBezTo>
                    <a:cubicBezTo>
                      <a:pt x="335887" y="912950"/>
                      <a:pt x="361155" y="734753"/>
                      <a:pt x="396874" y="574812"/>
                    </a:cubicBezTo>
                    <a:cubicBezTo>
                      <a:pt x="432593" y="414871"/>
                      <a:pt x="436562" y="137455"/>
                      <a:pt x="515937" y="46174"/>
                    </a:cubicBezTo>
                    <a:cubicBezTo>
                      <a:pt x="595312" y="-45107"/>
                      <a:pt x="873124" y="27124"/>
                      <a:pt x="873124" y="27124"/>
                    </a:cubicBezTo>
                    <a:cubicBezTo>
                      <a:pt x="1325562" y="43793"/>
                      <a:pt x="1944687" y="40618"/>
                      <a:pt x="2230437" y="65224"/>
                    </a:cubicBezTo>
                    <a:cubicBezTo>
                      <a:pt x="2516187" y="89830"/>
                      <a:pt x="2513012" y="64431"/>
                      <a:pt x="2587624" y="174762"/>
                    </a:cubicBezTo>
                    <a:cubicBezTo>
                      <a:pt x="2662236" y="285093"/>
                      <a:pt x="2651125" y="576400"/>
                      <a:pt x="2678112" y="727212"/>
                    </a:cubicBezTo>
                    <a:cubicBezTo>
                      <a:pt x="2705099" y="878024"/>
                      <a:pt x="2657474" y="1012962"/>
                      <a:pt x="2749549" y="1079637"/>
                    </a:cubicBezTo>
                    <a:cubicBezTo>
                      <a:pt x="2841624" y="1146312"/>
                      <a:pt x="2901950" y="1119060"/>
                      <a:pt x="3230562" y="1127262"/>
                    </a:cubicBezTo>
                    <a:cubicBezTo>
                      <a:pt x="3559174" y="1135464"/>
                      <a:pt x="4224337" y="1128320"/>
                      <a:pt x="4721224" y="1128849"/>
                    </a:cubicBezTo>
                  </a:path>
                </a:pathLst>
              </a:custGeom>
              <a:noFill/>
              <a:ln w="254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7" name="Group 96"/>
            <p:cNvGrpSpPr/>
            <p:nvPr/>
          </p:nvGrpSpPr>
          <p:grpSpPr>
            <a:xfrm>
              <a:off x="4099380" y="1963600"/>
              <a:ext cx="2749549" cy="1132075"/>
              <a:chOff x="1374776" y="1963601"/>
              <a:chExt cx="9274174" cy="1132075"/>
            </a:xfrm>
          </p:grpSpPr>
          <p:sp>
            <p:nvSpPr>
              <p:cNvPr id="109" name="Freeform 108"/>
              <p:cNvSpPr/>
              <p:nvPr/>
            </p:nvSpPr>
            <p:spPr>
              <a:xfrm>
                <a:off x="5927726" y="1963601"/>
                <a:ext cx="4721224" cy="1132075"/>
              </a:xfrm>
              <a:custGeom>
                <a:avLst/>
                <a:gdLst>
                  <a:gd name="connsiteX0" fmla="*/ 0 w 4700587"/>
                  <a:gd name="connsiteY0" fmla="*/ 1099645 h 1158397"/>
                  <a:gd name="connsiteX1" fmla="*/ 247650 w 4700587"/>
                  <a:gd name="connsiteY1" fmla="*/ 1109170 h 1158397"/>
                  <a:gd name="connsiteX2" fmla="*/ 376237 w 4700587"/>
                  <a:gd name="connsiteY2" fmla="*/ 566245 h 1158397"/>
                  <a:gd name="connsiteX3" fmla="*/ 495300 w 4700587"/>
                  <a:gd name="connsiteY3" fmla="*/ 37607 h 1158397"/>
                  <a:gd name="connsiteX4" fmla="*/ 895350 w 4700587"/>
                  <a:gd name="connsiteY4" fmla="*/ 42370 h 1158397"/>
                  <a:gd name="connsiteX5" fmla="*/ 2209800 w 4700587"/>
                  <a:gd name="connsiteY5" fmla="*/ 56657 h 1158397"/>
                  <a:gd name="connsiteX6" fmla="*/ 2566987 w 4700587"/>
                  <a:gd name="connsiteY6" fmla="*/ 166195 h 1158397"/>
                  <a:gd name="connsiteX7" fmla="*/ 2657475 w 4700587"/>
                  <a:gd name="connsiteY7" fmla="*/ 718645 h 1158397"/>
                  <a:gd name="connsiteX8" fmla="*/ 2728912 w 4700587"/>
                  <a:gd name="connsiteY8" fmla="*/ 1071070 h 1158397"/>
                  <a:gd name="connsiteX9" fmla="*/ 3209925 w 4700587"/>
                  <a:gd name="connsiteY9" fmla="*/ 1118695 h 1158397"/>
                  <a:gd name="connsiteX10" fmla="*/ 4700587 w 4700587"/>
                  <a:gd name="connsiteY10" fmla="*/ 1094882 h 1158397"/>
                  <a:gd name="connsiteX0" fmla="*/ 0 w 4700587"/>
                  <a:gd name="connsiteY0" fmla="*/ 1099645 h 1145241"/>
                  <a:gd name="connsiteX1" fmla="*/ 173037 w 4700587"/>
                  <a:gd name="connsiteY1" fmla="*/ 1094882 h 1145241"/>
                  <a:gd name="connsiteX2" fmla="*/ 247650 w 4700587"/>
                  <a:gd name="connsiteY2" fmla="*/ 1109170 h 1145241"/>
                  <a:gd name="connsiteX3" fmla="*/ 376237 w 4700587"/>
                  <a:gd name="connsiteY3" fmla="*/ 566245 h 1145241"/>
                  <a:gd name="connsiteX4" fmla="*/ 495300 w 4700587"/>
                  <a:gd name="connsiteY4" fmla="*/ 37607 h 1145241"/>
                  <a:gd name="connsiteX5" fmla="*/ 895350 w 4700587"/>
                  <a:gd name="connsiteY5" fmla="*/ 42370 h 1145241"/>
                  <a:gd name="connsiteX6" fmla="*/ 2209800 w 4700587"/>
                  <a:gd name="connsiteY6" fmla="*/ 56657 h 1145241"/>
                  <a:gd name="connsiteX7" fmla="*/ 2566987 w 4700587"/>
                  <a:gd name="connsiteY7" fmla="*/ 166195 h 1145241"/>
                  <a:gd name="connsiteX8" fmla="*/ 2657475 w 4700587"/>
                  <a:gd name="connsiteY8" fmla="*/ 718645 h 1145241"/>
                  <a:gd name="connsiteX9" fmla="*/ 2728912 w 4700587"/>
                  <a:gd name="connsiteY9" fmla="*/ 1071070 h 1145241"/>
                  <a:gd name="connsiteX10" fmla="*/ 3209925 w 4700587"/>
                  <a:gd name="connsiteY10" fmla="*/ 1118695 h 1145241"/>
                  <a:gd name="connsiteX11" fmla="*/ 4700587 w 4700587"/>
                  <a:gd name="connsiteY11" fmla="*/ 1094882 h 1145241"/>
                  <a:gd name="connsiteX0" fmla="*/ 0 w 4700587"/>
                  <a:gd name="connsiteY0" fmla="*/ 1099645 h 1121214"/>
                  <a:gd name="connsiteX1" fmla="*/ 173037 w 4700587"/>
                  <a:gd name="connsiteY1" fmla="*/ 1094882 h 1121214"/>
                  <a:gd name="connsiteX2" fmla="*/ 280987 w 4700587"/>
                  <a:gd name="connsiteY2" fmla="*/ 997252 h 1121214"/>
                  <a:gd name="connsiteX3" fmla="*/ 376237 w 4700587"/>
                  <a:gd name="connsiteY3" fmla="*/ 566245 h 1121214"/>
                  <a:gd name="connsiteX4" fmla="*/ 495300 w 4700587"/>
                  <a:gd name="connsiteY4" fmla="*/ 37607 h 1121214"/>
                  <a:gd name="connsiteX5" fmla="*/ 895350 w 4700587"/>
                  <a:gd name="connsiteY5" fmla="*/ 42370 h 1121214"/>
                  <a:gd name="connsiteX6" fmla="*/ 2209800 w 4700587"/>
                  <a:gd name="connsiteY6" fmla="*/ 56657 h 1121214"/>
                  <a:gd name="connsiteX7" fmla="*/ 2566987 w 4700587"/>
                  <a:gd name="connsiteY7" fmla="*/ 166195 h 1121214"/>
                  <a:gd name="connsiteX8" fmla="*/ 2657475 w 4700587"/>
                  <a:gd name="connsiteY8" fmla="*/ 718645 h 1121214"/>
                  <a:gd name="connsiteX9" fmla="*/ 2728912 w 4700587"/>
                  <a:gd name="connsiteY9" fmla="*/ 1071070 h 1121214"/>
                  <a:gd name="connsiteX10" fmla="*/ 3209925 w 4700587"/>
                  <a:gd name="connsiteY10" fmla="*/ 1118695 h 1121214"/>
                  <a:gd name="connsiteX11" fmla="*/ 4700587 w 4700587"/>
                  <a:gd name="connsiteY11" fmla="*/ 1094882 h 1121214"/>
                  <a:gd name="connsiteX0" fmla="*/ 0 w 4700587"/>
                  <a:gd name="connsiteY0" fmla="*/ 1099645 h 1121214"/>
                  <a:gd name="connsiteX1" fmla="*/ 173037 w 4700587"/>
                  <a:gd name="connsiteY1" fmla="*/ 1094882 h 1121214"/>
                  <a:gd name="connsiteX2" fmla="*/ 280987 w 4700587"/>
                  <a:gd name="connsiteY2" fmla="*/ 997252 h 1121214"/>
                  <a:gd name="connsiteX3" fmla="*/ 376237 w 4700587"/>
                  <a:gd name="connsiteY3" fmla="*/ 566245 h 1121214"/>
                  <a:gd name="connsiteX4" fmla="*/ 495300 w 4700587"/>
                  <a:gd name="connsiteY4" fmla="*/ 37607 h 1121214"/>
                  <a:gd name="connsiteX5" fmla="*/ 852487 w 4700587"/>
                  <a:gd name="connsiteY5" fmla="*/ 42370 h 1121214"/>
                  <a:gd name="connsiteX6" fmla="*/ 2209800 w 4700587"/>
                  <a:gd name="connsiteY6" fmla="*/ 56657 h 1121214"/>
                  <a:gd name="connsiteX7" fmla="*/ 2566987 w 4700587"/>
                  <a:gd name="connsiteY7" fmla="*/ 166195 h 1121214"/>
                  <a:gd name="connsiteX8" fmla="*/ 2657475 w 4700587"/>
                  <a:gd name="connsiteY8" fmla="*/ 718645 h 1121214"/>
                  <a:gd name="connsiteX9" fmla="*/ 2728912 w 4700587"/>
                  <a:gd name="connsiteY9" fmla="*/ 1071070 h 1121214"/>
                  <a:gd name="connsiteX10" fmla="*/ 3209925 w 4700587"/>
                  <a:gd name="connsiteY10" fmla="*/ 1118695 h 1121214"/>
                  <a:gd name="connsiteX11" fmla="*/ 4700587 w 4700587"/>
                  <a:gd name="connsiteY11" fmla="*/ 1094882 h 1121214"/>
                  <a:gd name="connsiteX0" fmla="*/ 0 w 4700587"/>
                  <a:gd name="connsiteY0" fmla="*/ 1113377 h 1134946"/>
                  <a:gd name="connsiteX1" fmla="*/ 173037 w 4700587"/>
                  <a:gd name="connsiteY1" fmla="*/ 1108614 h 1134946"/>
                  <a:gd name="connsiteX2" fmla="*/ 280987 w 4700587"/>
                  <a:gd name="connsiteY2" fmla="*/ 1010984 h 1134946"/>
                  <a:gd name="connsiteX3" fmla="*/ 376237 w 4700587"/>
                  <a:gd name="connsiteY3" fmla="*/ 579977 h 1134946"/>
                  <a:gd name="connsiteX4" fmla="*/ 495300 w 4700587"/>
                  <a:gd name="connsiteY4" fmla="*/ 51339 h 1134946"/>
                  <a:gd name="connsiteX5" fmla="*/ 852487 w 4700587"/>
                  <a:gd name="connsiteY5" fmla="*/ 20383 h 1134946"/>
                  <a:gd name="connsiteX6" fmla="*/ 2209800 w 4700587"/>
                  <a:gd name="connsiteY6" fmla="*/ 70389 h 1134946"/>
                  <a:gd name="connsiteX7" fmla="*/ 2566987 w 4700587"/>
                  <a:gd name="connsiteY7" fmla="*/ 179927 h 1134946"/>
                  <a:gd name="connsiteX8" fmla="*/ 2657475 w 4700587"/>
                  <a:gd name="connsiteY8" fmla="*/ 732377 h 1134946"/>
                  <a:gd name="connsiteX9" fmla="*/ 2728912 w 4700587"/>
                  <a:gd name="connsiteY9" fmla="*/ 1084802 h 1134946"/>
                  <a:gd name="connsiteX10" fmla="*/ 3209925 w 4700587"/>
                  <a:gd name="connsiteY10" fmla="*/ 1132427 h 1134946"/>
                  <a:gd name="connsiteX11" fmla="*/ 4700587 w 4700587"/>
                  <a:gd name="connsiteY11" fmla="*/ 1108614 h 1134946"/>
                  <a:gd name="connsiteX0" fmla="*/ 0 w 4700587"/>
                  <a:gd name="connsiteY0" fmla="*/ 1108212 h 1129781"/>
                  <a:gd name="connsiteX1" fmla="*/ 173037 w 4700587"/>
                  <a:gd name="connsiteY1" fmla="*/ 1103449 h 1129781"/>
                  <a:gd name="connsiteX2" fmla="*/ 280987 w 4700587"/>
                  <a:gd name="connsiteY2" fmla="*/ 1005819 h 1129781"/>
                  <a:gd name="connsiteX3" fmla="*/ 376237 w 4700587"/>
                  <a:gd name="connsiteY3" fmla="*/ 574812 h 1129781"/>
                  <a:gd name="connsiteX4" fmla="*/ 495300 w 4700587"/>
                  <a:gd name="connsiteY4" fmla="*/ 46174 h 1129781"/>
                  <a:gd name="connsiteX5" fmla="*/ 852487 w 4700587"/>
                  <a:gd name="connsiteY5" fmla="*/ 27124 h 1129781"/>
                  <a:gd name="connsiteX6" fmla="*/ 2209800 w 4700587"/>
                  <a:gd name="connsiteY6" fmla="*/ 65224 h 1129781"/>
                  <a:gd name="connsiteX7" fmla="*/ 2566987 w 4700587"/>
                  <a:gd name="connsiteY7" fmla="*/ 174762 h 1129781"/>
                  <a:gd name="connsiteX8" fmla="*/ 2657475 w 4700587"/>
                  <a:gd name="connsiteY8" fmla="*/ 727212 h 1129781"/>
                  <a:gd name="connsiteX9" fmla="*/ 2728912 w 4700587"/>
                  <a:gd name="connsiteY9" fmla="*/ 1079637 h 1129781"/>
                  <a:gd name="connsiteX10" fmla="*/ 3209925 w 4700587"/>
                  <a:gd name="connsiteY10" fmla="*/ 1127262 h 1129781"/>
                  <a:gd name="connsiteX11" fmla="*/ 4700587 w 4700587"/>
                  <a:gd name="connsiteY11" fmla="*/ 1103449 h 1129781"/>
                  <a:gd name="connsiteX0" fmla="*/ 0 w 4700587"/>
                  <a:gd name="connsiteY0" fmla="*/ 1108212 h 1131229"/>
                  <a:gd name="connsiteX1" fmla="*/ 173037 w 4700587"/>
                  <a:gd name="connsiteY1" fmla="*/ 1103449 h 1131229"/>
                  <a:gd name="connsiteX2" fmla="*/ 280987 w 4700587"/>
                  <a:gd name="connsiteY2" fmla="*/ 1005819 h 1131229"/>
                  <a:gd name="connsiteX3" fmla="*/ 376237 w 4700587"/>
                  <a:gd name="connsiteY3" fmla="*/ 574812 h 1131229"/>
                  <a:gd name="connsiteX4" fmla="*/ 495300 w 4700587"/>
                  <a:gd name="connsiteY4" fmla="*/ 46174 h 1131229"/>
                  <a:gd name="connsiteX5" fmla="*/ 852487 w 4700587"/>
                  <a:gd name="connsiteY5" fmla="*/ 27124 h 1131229"/>
                  <a:gd name="connsiteX6" fmla="*/ 2209800 w 4700587"/>
                  <a:gd name="connsiteY6" fmla="*/ 65224 h 1131229"/>
                  <a:gd name="connsiteX7" fmla="*/ 2566987 w 4700587"/>
                  <a:gd name="connsiteY7" fmla="*/ 174762 h 1131229"/>
                  <a:gd name="connsiteX8" fmla="*/ 2657475 w 4700587"/>
                  <a:gd name="connsiteY8" fmla="*/ 727212 h 1131229"/>
                  <a:gd name="connsiteX9" fmla="*/ 2728912 w 4700587"/>
                  <a:gd name="connsiteY9" fmla="*/ 1079637 h 1131229"/>
                  <a:gd name="connsiteX10" fmla="*/ 3209925 w 4700587"/>
                  <a:gd name="connsiteY10" fmla="*/ 1127262 h 1131229"/>
                  <a:gd name="connsiteX11" fmla="*/ 4700587 w 4700587"/>
                  <a:gd name="connsiteY11" fmla="*/ 1128849 h 1131229"/>
                  <a:gd name="connsiteX0" fmla="*/ 0 w 4714874"/>
                  <a:gd name="connsiteY0" fmla="*/ 1098687 h 1131229"/>
                  <a:gd name="connsiteX1" fmla="*/ 187324 w 4714874"/>
                  <a:gd name="connsiteY1" fmla="*/ 1103449 h 1131229"/>
                  <a:gd name="connsiteX2" fmla="*/ 295274 w 4714874"/>
                  <a:gd name="connsiteY2" fmla="*/ 1005819 h 1131229"/>
                  <a:gd name="connsiteX3" fmla="*/ 390524 w 4714874"/>
                  <a:gd name="connsiteY3" fmla="*/ 574812 h 1131229"/>
                  <a:gd name="connsiteX4" fmla="*/ 509587 w 4714874"/>
                  <a:gd name="connsiteY4" fmla="*/ 46174 h 1131229"/>
                  <a:gd name="connsiteX5" fmla="*/ 866774 w 4714874"/>
                  <a:gd name="connsiteY5" fmla="*/ 27124 h 1131229"/>
                  <a:gd name="connsiteX6" fmla="*/ 2224087 w 4714874"/>
                  <a:gd name="connsiteY6" fmla="*/ 65224 h 1131229"/>
                  <a:gd name="connsiteX7" fmla="*/ 2581274 w 4714874"/>
                  <a:gd name="connsiteY7" fmla="*/ 174762 h 1131229"/>
                  <a:gd name="connsiteX8" fmla="*/ 2671762 w 4714874"/>
                  <a:gd name="connsiteY8" fmla="*/ 727212 h 1131229"/>
                  <a:gd name="connsiteX9" fmla="*/ 2743199 w 4714874"/>
                  <a:gd name="connsiteY9" fmla="*/ 1079637 h 1131229"/>
                  <a:gd name="connsiteX10" fmla="*/ 3224212 w 4714874"/>
                  <a:gd name="connsiteY10" fmla="*/ 1127262 h 1131229"/>
                  <a:gd name="connsiteX11" fmla="*/ 4714874 w 4714874"/>
                  <a:gd name="connsiteY11" fmla="*/ 1128849 h 1131229"/>
                  <a:gd name="connsiteX0" fmla="*/ 0 w 4714874"/>
                  <a:gd name="connsiteY0" fmla="*/ 1105037 h 1131229"/>
                  <a:gd name="connsiteX1" fmla="*/ 187324 w 4714874"/>
                  <a:gd name="connsiteY1" fmla="*/ 1103449 h 1131229"/>
                  <a:gd name="connsiteX2" fmla="*/ 295274 w 4714874"/>
                  <a:gd name="connsiteY2" fmla="*/ 1005819 h 1131229"/>
                  <a:gd name="connsiteX3" fmla="*/ 390524 w 4714874"/>
                  <a:gd name="connsiteY3" fmla="*/ 574812 h 1131229"/>
                  <a:gd name="connsiteX4" fmla="*/ 509587 w 4714874"/>
                  <a:gd name="connsiteY4" fmla="*/ 46174 h 1131229"/>
                  <a:gd name="connsiteX5" fmla="*/ 866774 w 4714874"/>
                  <a:gd name="connsiteY5" fmla="*/ 27124 h 1131229"/>
                  <a:gd name="connsiteX6" fmla="*/ 2224087 w 4714874"/>
                  <a:gd name="connsiteY6" fmla="*/ 65224 h 1131229"/>
                  <a:gd name="connsiteX7" fmla="*/ 2581274 w 4714874"/>
                  <a:gd name="connsiteY7" fmla="*/ 174762 h 1131229"/>
                  <a:gd name="connsiteX8" fmla="*/ 2671762 w 4714874"/>
                  <a:gd name="connsiteY8" fmla="*/ 727212 h 1131229"/>
                  <a:gd name="connsiteX9" fmla="*/ 2743199 w 4714874"/>
                  <a:gd name="connsiteY9" fmla="*/ 1079637 h 1131229"/>
                  <a:gd name="connsiteX10" fmla="*/ 3224212 w 4714874"/>
                  <a:gd name="connsiteY10" fmla="*/ 1127262 h 1131229"/>
                  <a:gd name="connsiteX11" fmla="*/ 4714874 w 4714874"/>
                  <a:gd name="connsiteY11" fmla="*/ 1128849 h 1131229"/>
                  <a:gd name="connsiteX0" fmla="*/ 0 w 4714874"/>
                  <a:gd name="connsiteY0" fmla="*/ 1105037 h 1132075"/>
                  <a:gd name="connsiteX1" fmla="*/ 184943 w 4714874"/>
                  <a:gd name="connsiteY1" fmla="*/ 1132024 h 1132075"/>
                  <a:gd name="connsiteX2" fmla="*/ 295274 w 4714874"/>
                  <a:gd name="connsiteY2" fmla="*/ 1005819 h 1132075"/>
                  <a:gd name="connsiteX3" fmla="*/ 390524 w 4714874"/>
                  <a:gd name="connsiteY3" fmla="*/ 574812 h 1132075"/>
                  <a:gd name="connsiteX4" fmla="*/ 509587 w 4714874"/>
                  <a:gd name="connsiteY4" fmla="*/ 46174 h 1132075"/>
                  <a:gd name="connsiteX5" fmla="*/ 866774 w 4714874"/>
                  <a:gd name="connsiteY5" fmla="*/ 27124 h 1132075"/>
                  <a:gd name="connsiteX6" fmla="*/ 2224087 w 4714874"/>
                  <a:gd name="connsiteY6" fmla="*/ 65224 h 1132075"/>
                  <a:gd name="connsiteX7" fmla="*/ 2581274 w 4714874"/>
                  <a:gd name="connsiteY7" fmla="*/ 174762 h 1132075"/>
                  <a:gd name="connsiteX8" fmla="*/ 2671762 w 4714874"/>
                  <a:gd name="connsiteY8" fmla="*/ 727212 h 1132075"/>
                  <a:gd name="connsiteX9" fmla="*/ 2743199 w 4714874"/>
                  <a:gd name="connsiteY9" fmla="*/ 1079637 h 1132075"/>
                  <a:gd name="connsiteX10" fmla="*/ 3224212 w 4714874"/>
                  <a:gd name="connsiteY10" fmla="*/ 1127262 h 1132075"/>
                  <a:gd name="connsiteX11" fmla="*/ 4714874 w 4714874"/>
                  <a:gd name="connsiteY11" fmla="*/ 1128849 h 1132075"/>
                  <a:gd name="connsiteX0" fmla="*/ 0 w 4721224"/>
                  <a:gd name="connsiteY0" fmla="*/ 1124087 h 1132075"/>
                  <a:gd name="connsiteX1" fmla="*/ 191293 w 4721224"/>
                  <a:gd name="connsiteY1" fmla="*/ 1132024 h 1132075"/>
                  <a:gd name="connsiteX2" fmla="*/ 301624 w 4721224"/>
                  <a:gd name="connsiteY2" fmla="*/ 1005819 h 1132075"/>
                  <a:gd name="connsiteX3" fmla="*/ 396874 w 4721224"/>
                  <a:gd name="connsiteY3" fmla="*/ 574812 h 1132075"/>
                  <a:gd name="connsiteX4" fmla="*/ 515937 w 4721224"/>
                  <a:gd name="connsiteY4" fmla="*/ 46174 h 1132075"/>
                  <a:gd name="connsiteX5" fmla="*/ 873124 w 4721224"/>
                  <a:gd name="connsiteY5" fmla="*/ 27124 h 1132075"/>
                  <a:gd name="connsiteX6" fmla="*/ 2230437 w 4721224"/>
                  <a:gd name="connsiteY6" fmla="*/ 65224 h 1132075"/>
                  <a:gd name="connsiteX7" fmla="*/ 2587624 w 4721224"/>
                  <a:gd name="connsiteY7" fmla="*/ 174762 h 1132075"/>
                  <a:gd name="connsiteX8" fmla="*/ 2678112 w 4721224"/>
                  <a:gd name="connsiteY8" fmla="*/ 727212 h 1132075"/>
                  <a:gd name="connsiteX9" fmla="*/ 2749549 w 4721224"/>
                  <a:gd name="connsiteY9" fmla="*/ 1079637 h 1132075"/>
                  <a:gd name="connsiteX10" fmla="*/ 3230562 w 4721224"/>
                  <a:gd name="connsiteY10" fmla="*/ 1127262 h 1132075"/>
                  <a:gd name="connsiteX11" fmla="*/ 4721224 w 4721224"/>
                  <a:gd name="connsiteY11" fmla="*/ 1128849 h 113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1224" h="1132075">
                    <a:moveTo>
                      <a:pt x="0" y="1124087"/>
                    </a:moveTo>
                    <a:cubicBezTo>
                      <a:pt x="26723" y="1132818"/>
                      <a:pt x="150018" y="1130437"/>
                      <a:pt x="191293" y="1132024"/>
                    </a:cubicBezTo>
                    <a:cubicBezTo>
                      <a:pt x="232568" y="1133611"/>
                      <a:pt x="267361" y="1098688"/>
                      <a:pt x="301624" y="1005819"/>
                    </a:cubicBezTo>
                    <a:cubicBezTo>
                      <a:pt x="335887" y="912950"/>
                      <a:pt x="361155" y="734753"/>
                      <a:pt x="396874" y="574812"/>
                    </a:cubicBezTo>
                    <a:cubicBezTo>
                      <a:pt x="432593" y="414871"/>
                      <a:pt x="436562" y="137455"/>
                      <a:pt x="515937" y="46174"/>
                    </a:cubicBezTo>
                    <a:cubicBezTo>
                      <a:pt x="595312" y="-45107"/>
                      <a:pt x="873124" y="27124"/>
                      <a:pt x="873124" y="27124"/>
                    </a:cubicBezTo>
                    <a:cubicBezTo>
                      <a:pt x="1325562" y="43793"/>
                      <a:pt x="1944687" y="40618"/>
                      <a:pt x="2230437" y="65224"/>
                    </a:cubicBezTo>
                    <a:cubicBezTo>
                      <a:pt x="2516187" y="89830"/>
                      <a:pt x="2513012" y="64431"/>
                      <a:pt x="2587624" y="174762"/>
                    </a:cubicBezTo>
                    <a:cubicBezTo>
                      <a:pt x="2662236" y="285093"/>
                      <a:pt x="2651125" y="576400"/>
                      <a:pt x="2678112" y="727212"/>
                    </a:cubicBezTo>
                    <a:cubicBezTo>
                      <a:pt x="2705099" y="878024"/>
                      <a:pt x="2657474" y="1012962"/>
                      <a:pt x="2749549" y="1079637"/>
                    </a:cubicBezTo>
                    <a:cubicBezTo>
                      <a:pt x="2841624" y="1146312"/>
                      <a:pt x="2901950" y="1119060"/>
                      <a:pt x="3230562" y="1127262"/>
                    </a:cubicBezTo>
                    <a:cubicBezTo>
                      <a:pt x="3559174" y="1135464"/>
                      <a:pt x="4224337" y="1128320"/>
                      <a:pt x="4721224" y="1128849"/>
                    </a:cubicBezTo>
                  </a:path>
                </a:pathLst>
              </a:cu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0" name="Freeform 109"/>
              <p:cNvSpPr/>
              <p:nvPr/>
            </p:nvSpPr>
            <p:spPr>
              <a:xfrm>
                <a:off x="1374776" y="1963601"/>
                <a:ext cx="4721224" cy="1132075"/>
              </a:xfrm>
              <a:custGeom>
                <a:avLst/>
                <a:gdLst>
                  <a:gd name="connsiteX0" fmla="*/ 0 w 4700587"/>
                  <a:gd name="connsiteY0" fmla="*/ 1099645 h 1158397"/>
                  <a:gd name="connsiteX1" fmla="*/ 247650 w 4700587"/>
                  <a:gd name="connsiteY1" fmla="*/ 1109170 h 1158397"/>
                  <a:gd name="connsiteX2" fmla="*/ 376237 w 4700587"/>
                  <a:gd name="connsiteY2" fmla="*/ 566245 h 1158397"/>
                  <a:gd name="connsiteX3" fmla="*/ 495300 w 4700587"/>
                  <a:gd name="connsiteY3" fmla="*/ 37607 h 1158397"/>
                  <a:gd name="connsiteX4" fmla="*/ 895350 w 4700587"/>
                  <a:gd name="connsiteY4" fmla="*/ 42370 h 1158397"/>
                  <a:gd name="connsiteX5" fmla="*/ 2209800 w 4700587"/>
                  <a:gd name="connsiteY5" fmla="*/ 56657 h 1158397"/>
                  <a:gd name="connsiteX6" fmla="*/ 2566987 w 4700587"/>
                  <a:gd name="connsiteY6" fmla="*/ 166195 h 1158397"/>
                  <a:gd name="connsiteX7" fmla="*/ 2657475 w 4700587"/>
                  <a:gd name="connsiteY7" fmla="*/ 718645 h 1158397"/>
                  <a:gd name="connsiteX8" fmla="*/ 2728912 w 4700587"/>
                  <a:gd name="connsiteY8" fmla="*/ 1071070 h 1158397"/>
                  <a:gd name="connsiteX9" fmla="*/ 3209925 w 4700587"/>
                  <a:gd name="connsiteY9" fmla="*/ 1118695 h 1158397"/>
                  <a:gd name="connsiteX10" fmla="*/ 4700587 w 4700587"/>
                  <a:gd name="connsiteY10" fmla="*/ 1094882 h 1158397"/>
                  <a:gd name="connsiteX0" fmla="*/ 0 w 4700587"/>
                  <a:gd name="connsiteY0" fmla="*/ 1099645 h 1145241"/>
                  <a:gd name="connsiteX1" fmla="*/ 173037 w 4700587"/>
                  <a:gd name="connsiteY1" fmla="*/ 1094882 h 1145241"/>
                  <a:gd name="connsiteX2" fmla="*/ 247650 w 4700587"/>
                  <a:gd name="connsiteY2" fmla="*/ 1109170 h 1145241"/>
                  <a:gd name="connsiteX3" fmla="*/ 376237 w 4700587"/>
                  <a:gd name="connsiteY3" fmla="*/ 566245 h 1145241"/>
                  <a:gd name="connsiteX4" fmla="*/ 495300 w 4700587"/>
                  <a:gd name="connsiteY4" fmla="*/ 37607 h 1145241"/>
                  <a:gd name="connsiteX5" fmla="*/ 895350 w 4700587"/>
                  <a:gd name="connsiteY5" fmla="*/ 42370 h 1145241"/>
                  <a:gd name="connsiteX6" fmla="*/ 2209800 w 4700587"/>
                  <a:gd name="connsiteY6" fmla="*/ 56657 h 1145241"/>
                  <a:gd name="connsiteX7" fmla="*/ 2566987 w 4700587"/>
                  <a:gd name="connsiteY7" fmla="*/ 166195 h 1145241"/>
                  <a:gd name="connsiteX8" fmla="*/ 2657475 w 4700587"/>
                  <a:gd name="connsiteY8" fmla="*/ 718645 h 1145241"/>
                  <a:gd name="connsiteX9" fmla="*/ 2728912 w 4700587"/>
                  <a:gd name="connsiteY9" fmla="*/ 1071070 h 1145241"/>
                  <a:gd name="connsiteX10" fmla="*/ 3209925 w 4700587"/>
                  <a:gd name="connsiteY10" fmla="*/ 1118695 h 1145241"/>
                  <a:gd name="connsiteX11" fmla="*/ 4700587 w 4700587"/>
                  <a:gd name="connsiteY11" fmla="*/ 1094882 h 1145241"/>
                  <a:gd name="connsiteX0" fmla="*/ 0 w 4700587"/>
                  <a:gd name="connsiteY0" fmla="*/ 1099645 h 1121214"/>
                  <a:gd name="connsiteX1" fmla="*/ 173037 w 4700587"/>
                  <a:gd name="connsiteY1" fmla="*/ 1094882 h 1121214"/>
                  <a:gd name="connsiteX2" fmla="*/ 280987 w 4700587"/>
                  <a:gd name="connsiteY2" fmla="*/ 997252 h 1121214"/>
                  <a:gd name="connsiteX3" fmla="*/ 376237 w 4700587"/>
                  <a:gd name="connsiteY3" fmla="*/ 566245 h 1121214"/>
                  <a:gd name="connsiteX4" fmla="*/ 495300 w 4700587"/>
                  <a:gd name="connsiteY4" fmla="*/ 37607 h 1121214"/>
                  <a:gd name="connsiteX5" fmla="*/ 895350 w 4700587"/>
                  <a:gd name="connsiteY5" fmla="*/ 42370 h 1121214"/>
                  <a:gd name="connsiteX6" fmla="*/ 2209800 w 4700587"/>
                  <a:gd name="connsiteY6" fmla="*/ 56657 h 1121214"/>
                  <a:gd name="connsiteX7" fmla="*/ 2566987 w 4700587"/>
                  <a:gd name="connsiteY7" fmla="*/ 166195 h 1121214"/>
                  <a:gd name="connsiteX8" fmla="*/ 2657475 w 4700587"/>
                  <a:gd name="connsiteY8" fmla="*/ 718645 h 1121214"/>
                  <a:gd name="connsiteX9" fmla="*/ 2728912 w 4700587"/>
                  <a:gd name="connsiteY9" fmla="*/ 1071070 h 1121214"/>
                  <a:gd name="connsiteX10" fmla="*/ 3209925 w 4700587"/>
                  <a:gd name="connsiteY10" fmla="*/ 1118695 h 1121214"/>
                  <a:gd name="connsiteX11" fmla="*/ 4700587 w 4700587"/>
                  <a:gd name="connsiteY11" fmla="*/ 1094882 h 1121214"/>
                  <a:gd name="connsiteX0" fmla="*/ 0 w 4700587"/>
                  <a:gd name="connsiteY0" fmla="*/ 1099645 h 1121214"/>
                  <a:gd name="connsiteX1" fmla="*/ 173037 w 4700587"/>
                  <a:gd name="connsiteY1" fmla="*/ 1094882 h 1121214"/>
                  <a:gd name="connsiteX2" fmla="*/ 280987 w 4700587"/>
                  <a:gd name="connsiteY2" fmla="*/ 997252 h 1121214"/>
                  <a:gd name="connsiteX3" fmla="*/ 376237 w 4700587"/>
                  <a:gd name="connsiteY3" fmla="*/ 566245 h 1121214"/>
                  <a:gd name="connsiteX4" fmla="*/ 495300 w 4700587"/>
                  <a:gd name="connsiteY4" fmla="*/ 37607 h 1121214"/>
                  <a:gd name="connsiteX5" fmla="*/ 852487 w 4700587"/>
                  <a:gd name="connsiteY5" fmla="*/ 42370 h 1121214"/>
                  <a:gd name="connsiteX6" fmla="*/ 2209800 w 4700587"/>
                  <a:gd name="connsiteY6" fmla="*/ 56657 h 1121214"/>
                  <a:gd name="connsiteX7" fmla="*/ 2566987 w 4700587"/>
                  <a:gd name="connsiteY7" fmla="*/ 166195 h 1121214"/>
                  <a:gd name="connsiteX8" fmla="*/ 2657475 w 4700587"/>
                  <a:gd name="connsiteY8" fmla="*/ 718645 h 1121214"/>
                  <a:gd name="connsiteX9" fmla="*/ 2728912 w 4700587"/>
                  <a:gd name="connsiteY9" fmla="*/ 1071070 h 1121214"/>
                  <a:gd name="connsiteX10" fmla="*/ 3209925 w 4700587"/>
                  <a:gd name="connsiteY10" fmla="*/ 1118695 h 1121214"/>
                  <a:gd name="connsiteX11" fmla="*/ 4700587 w 4700587"/>
                  <a:gd name="connsiteY11" fmla="*/ 1094882 h 1121214"/>
                  <a:gd name="connsiteX0" fmla="*/ 0 w 4700587"/>
                  <a:gd name="connsiteY0" fmla="*/ 1113377 h 1134946"/>
                  <a:gd name="connsiteX1" fmla="*/ 173037 w 4700587"/>
                  <a:gd name="connsiteY1" fmla="*/ 1108614 h 1134946"/>
                  <a:gd name="connsiteX2" fmla="*/ 280987 w 4700587"/>
                  <a:gd name="connsiteY2" fmla="*/ 1010984 h 1134946"/>
                  <a:gd name="connsiteX3" fmla="*/ 376237 w 4700587"/>
                  <a:gd name="connsiteY3" fmla="*/ 579977 h 1134946"/>
                  <a:gd name="connsiteX4" fmla="*/ 495300 w 4700587"/>
                  <a:gd name="connsiteY4" fmla="*/ 51339 h 1134946"/>
                  <a:gd name="connsiteX5" fmla="*/ 852487 w 4700587"/>
                  <a:gd name="connsiteY5" fmla="*/ 20383 h 1134946"/>
                  <a:gd name="connsiteX6" fmla="*/ 2209800 w 4700587"/>
                  <a:gd name="connsiteY6" fmla="*/ 70389 h 1134946"/>
                  <a:gd name="connsiteX7" fmla="*/ 2566987 w 4700587"/>
                  <a:gd name="connsiteY7" fmla="*/ 179927 h 1134946"/>
                  <a:gd name="connsiteX8" fmla="*/ 2657475 w 4700587"/>
                  <a:gd name="connsiteY8" fmla="*/ 732377 h 1134946"/>
                  <a:gd name="connsiteX9" fmla="*/ 2728912 w 4700587"/>
                  <a:gd name="connsiteY9" fmla="*/ 1084802 h 1134946"/>
                  <a:gd name="connsiteX10" fmla="*/ 3209925 w 4700587"/>
                  <a:gd name="connsiteY10" fmla="*/ 1132427 h 1134946"/>
                  <a:gd name="connsiteX11" fmla="*/ 4700587 w 4700587"/>
                  <a:gd name="connsiteY11" fmla="*/ 1108614 h 1134946"/>
                  <a:gd name="connsiteX0" fmla="*/ 0 w 4700587"/>
                  <a:gd name="connsiteY0" fmla="*/ 1108212 h 1129781"/>
                  <a:gd name="connsiteX1" fmla="*/ 173037 w 4700587"/>
                  <a:gd name="connsiteY1" fmla="*/ 1103449 h 1129781"/>
                  <a:gd name="connsiteX2" fmla="*/ 280987 w 4700587"/>
                  <a:gd name="connsiteY2" fmla="*/ 1005819 h 1129781"/>
                  <a:gd name="connsiteX3" fmla="*/ 376237 w 4700587"/>
                  <a:gd name="connsiteY3" fmla="*/ 574812 h 1129781"/>
                  <a:gd name="connsiteX4" fmla="*/ 495300 w 4700587"/>
                  <a:gd name="connsiteY4" fmla="*/ 46174 h 1129781"/>
                  <a:gd name="connsiteX5" fmla="*/ 852487 w 4700587"/>
                  <a:gd name="connsiteY5" fmla="*/ 27124 h 1129781"/>
                  <a:gd name="connsiteX6" fmla="*/ 2209800 w 4700587"/>
                  <a:gd name="connsiteY6" fmla="*/ 65224 h 1129781"/>
                  <a:gd name="connsiteX7" fmla="*/ 2566987 w 4700587"/>
                  <a:gd name="connsiteY7" fmla="*/ 174762 h 1129781"/>
                  <a:gd name="connsiteX8" fmla="*/ 2657475 w 4700587"/>
                  <a:gd name="connsiteY8" fmla="*/ 727212 h 1129781"/>
                  <a:gd name="connsiteX9" fmla="*/ 2728912 w 4700587"/>
                  <a:gd name="connsiteY9" fmla="*/ 1079637 h 1129781"/>
                  <a:gd name="connsiteX10" fmla="*/ 3209925 w 4700587"/>
                  <a:gd name="connsiteY10" fmla="*/ 1127262 h 1129781"/>
                  <a:gd name="connsiteX11" fmla="*/ 4700587 w 4700587"/>
                  <a:gd name="connsiteY11" fmla="*/ 1103449 h 1129781"/>
                  <a:gd name="connsiteX0" fmla="*/ 0 w 4700587"/>
                  <a:gd name="connsiteY0" fmla="*/ 1108212 h 1131229"/>
                  <a:gd name="connsiteX1" fmla="*/ 173037 w 4700587"/>
                  <a:gd name="connsiteY1" fmla="*/ 1103449 h 1131229"/>
                  <a:gd name="connsiteX2" fmla="*/ 280987 w 4700587"/>
                  <a:gd name="connsiteY2" fmla="*/ 1005819 h 1131229"/>
                  <a:gd name="connsiteX3" fmla="*/ 376237 w 4700587"/>
                  <a:gd name="connsiteY3" fmla="*/ 574812 h 1131229"/>
                  <a:gd name="connsiteX4" fmla="*/ 495300 w 4700587"/>
                  <a:gd name="connsiteY4" fmla="*/ 46174 h 1131229"/>
                  <a:gd name="connsiteX5" fmla="*/ 852487 w 4700587"/>
                  <a:gd name="connsiteY5" fmla="*/ 27124 h 1131229"/>
                  <a:gd name="connsiteX6" fmla="*/ 2209800 w 4700587"/>
                  <a:gd name="connsiteY6" fmla="*/ 65224 h 1131229"/>
                  <a:gd name="connsiteX7" fmla="*/ 2566987 w 4700587"/>
                  <a:gd name="connsiteY7" fmla="*/ 174762 h 1131229"/>
                  <a:gd name="connsiteX8" fmla="*/ 2657475 w 4700587"/>
                  <a:gd name="connsiteY8" fmla="*/ 727212 h 1131229"/>
                  <a:gd name="connsiteX9" fmla="*/ 2728912 w 4700587"/>
                  <a:gd name="connsiteY9" fmla="*/ 1079637 h 1131229"/>
                  <a:gd name="connsiteX10" fmla="*/ 3209925 w 4700587"/>
                  <a:gd name="connsiteY10" fmla="*/ 1127262 h 1131229"/>
                  <a:gd name="connsiteX11" fmla="*/ 4700587 w 4700587"/>
                  <a:gd name="connsiteY11" fmla="*/ 1128849 h 1131229"/>
                  <a:gd name="connsiteX0" fmla="*/ 0 w 4714874"/>
                  <a:gd name="connsiteY0" fmla="*/ 1098687 h 1131229"/>
                  <a:gd name="connsiteX1" fmla="*/ 187324 w 4714874"/>
                  <a:gd name="connsiteY1" fmla="*/ 1103449 h 1131229"/>
                  <a:gd name="connsiteX2" fmla="*/ 295274 w 4714874"/>
                  <a:gd name="connsiteY2" fmla="*/ 1005819 h 1131229"/>
                  <a:gd name="connsiteX3" fmla="*/ 390524 w 4714874"/>
                  <a:gd name="connsiteY3" fmla="*/ 574812 h 1131229"/>
                  <a:gd name="connsiteX4" fmla="*/ 509587 w 4714874"/>
                  <a:gd name="connsiteY4" fmla="*/ 46174 h 1131229"/>
                  <a:gd name="connsiteX5" fmla="*/ 866774 w 4714874"/>
                  <a:gd name="connsiteY5" fmla="*/ 27124 h 1131229"/>
                  <a:gd name="connsiteX6" fmla="*/ 2224087 w 4714874"/>
                  <a:gd name="connsiteY6" fmla="*/ 65224 h 1131229"/>
                  <a:gd name="connsiteX7" fmla="*/ 2581274 w 4714874"/>
                  <a:gd name="connsiteY7" fmla="*/ 174762 h 1131229"/>
                  <a:gd name="connsiteX8" fmla="*/ 2671762 w 4714874"/>
                  <a:gd name="connsiteY8" fmla="*/ 727212 h 1131229"/>
                  <a:gd name="connsiteX9" fmla="*/ 2743199 w 4714874"/>
                  <a:gd name="connsiteY9" fmla="*/ 1079637 h 1131229"/>
                  <a:gd name="connsiteX10" fmla="*/ 3224212 w 4714874"/>
                  <a:gd name="connsiteY10" fmla="*/ 1127262 h 1131229"/>
                  <a:gd name="connsiteX11" fmla="*/ 4714874 w 4714874"/>
                  <a:gd name="connsiteY11" fmla="*/ 1128849 h 1131229"/>
                  <a:gd name="connsiteX0" fmla="*/ 0 w 4714874"/>
                  <a:gd name="connsiteY0" fmla="*/ 1105037 h 1131229"/>
                  <a:gd name="connsiteX1" fmla="*/ 187324 w 4714874"/>
                  <a:gd name="connsiteY1" fmla="*/ 1103449 h 1131229"/>
                  <a:gd name="connsiteX2" fmla="*/ 295274 w 4714874"/>
                  <a:gd name="connsiteY2" fmla="*/ 1005819 h 1131229"/>
                  <a:gd name="connsiteX3" fmla="*/ 390524 w 4714874"/>
                  <a:gd name="connsiteY3" fmla="*/ 574812 h 1131229"/>
                  <a:gd name="connsiteX4" fmla="*/ 509587 w 4714874"/>
                  <a:gd name="connsiteY4" fmla="*/ 46174 h 1131229"/>
                  <a:gd name="connsiteX5" fmla="*/ 866774 w 4714874"/>
                  <a:gd name="connsiteY5" fmla="*/ 27124 h 1131229"/>
                  <a:gd name="connsiteX6" fmla="*/ 2224087 w 4714874"/>
                  <a:gd name="connsiteY6" fmla="*/ 65224 h 1131229"/>
                  <a:gd name="connsiteX7" fmla="*/ 2581274 w 4714874"/>
                  <a:gd name="connsiteY7" fmla="*/ 174762 h 1131229"/>
                  <a:gd name="connsiteX8" fmla="*/ 2671762 w 4714874"/>
                  <a:gd name="connsiteY8" fmla="*/ 727212 h 1131229"/>
                  <a:gd name="connsiteX9" fmla="*/ 2743199 w 4714874"/>
                  <a:gd name="connsiteY9" fmla="*/ 1079637 h 1131229"/>
                  <a:gd name="connsiteX10" fmla="*/ 3224212 w 4714874"/>
                  <a:gd name="connsiteY10" fmla="*/ 1127262 h 1131229"/>
                  <a:gd name="connsiteX11" fmla="*/ 4714874 w 4714874"/>
                  <a:gd name="connsiteY11" fmla="*/ 1128849 h 1131229"/>
                  <a:gd name="connsiteX0" fmla="*/ 0 w 4714874"/>
                  <a:gd name="connsiteY0" fmla="*/ 1105037 h 1132075"/>
                  <a:gd name="connsiteX1" fmla="*/ 184943 w 4714874"/>
                  <a:gd name="connsiteY1" fmla="*/ 1132024 h 1132075"/>
                  <a:gd name="connsiteX2" fmla="*/ 295274 w 4714874"/>
                  <a:gd name="connsiteY2" fmla="*/ 1005819 h 1132075"/>
                  <a:gd name="connsiteX3" fmla="*/ 390524 w 4714874"/>
                  <a:gd name="connsiteY3" fmla="*/ 574812 h 1132075"/>
                  <a:gd name="connsiteX4" fmla="*/ 509587 w 4714874"/>
                  <a:gd name="connsiteY4" fmla="*/ 46174 h 1132075"/>
                  <a:gd name="connsiteX5" fmla="*/ 866774 w 4714874"/>
                  <a:gd name="connsiteY5" fmla="*/ 27124 h 1132075"/>
                  <a:gd name="connsiteX6" fmla="*/ 2224087 w 4714874"/>
                  <a:gd name="connsiteY6" fmla="*/ 65224 h 1132075"/>
                  <a:gd name="connsiteX7" fmla="*/ 2581274 w 4714874"/>
                  <a:gd name="connsiteY7" fmla="*/ 174762 h 1132075"/>
                  <a:gd name="connsiteX8" fmla="*/ 2671762 w 4714874"/>
                  <a:gd name="connsiteY8" fmla="*/ 727212 h 1132075"/>
                  <a:gd name="connsiteX9" fmla="*/ 2743199 w 4714874"/>
                  <a:gd name="connsiteY9" fmla="*/ 1079637 h 1132075"/>
                  <a:gd name="connsiteX10" fmla="*/ 3224212 w 4714874"/>
                  <a:gd name="connsiteY10" fmla="*/ 1127262 h 1132075"/>
                  <a:gd name="connsiteX11" fmla="*/ 4714874 w 4714874"/>
                  <a:gd name="connsiteY11" fmla="*/ 1128849 h 1132075"/>
                  <a:gd name="connsiteX0" fmla="*/ 0 w 4721224"/>
                  <a:gd name="connsiteY0" fmla="*/ 1124087 h 1132075"/>
                  <a:gd name="connsiteX1" fmla="*/ 191293 w 4721224"/>
                  <a:gd name="connsiteY1" fmla="*/ 1132024 h 1132075"/>
                  <a:gd name="connsiteX2" fmla="*/ 301624 w 4721224"/>
                  <a:gd name="connsiteY2" fmla="*/ 1005819 h 1132075"/>
                  <a:gd name="connsiteX3" fmla="*/ 396874 w 4721224"/>
                  <a:gd name="connsiteY3" fmla="*/ 574812 h 1132075"/>
                  <a:gd name="connsiteX4" fmla="*/ 515937 w 4721224"/>
                  <a:gd name="connsiteY4" fmla="*/ 46174 h 1132075"/>
                  <a:gd name="connsiteX5" fmla="*/ 873124 w 4721224"/>
                  <a:gd name="connsiteY5" fmla="*/ 27124 h 1132075"/>
                  <a:gd name="connsiteX6" fmla="*/ 2230437 w 4721224"/>
                  <a:gd name="connsiteY6" fmla="*/ 65224 h 1132075"/>
                  <a:gd name="connsiteX7" fmla="*/ 2587624 w 4721224"/>
                  <a:gd name="connsiteY7" fmla="*/ 174762 h 1132075"/>
                  <a:gd name="connsiteX8" fmla="*/ 2678112 w 4721224"/>
                  <a:gd name="connsiteY8" fmla="*/ 727212 h 1132075"/>
                  <a:gd name="connsiteX9" fmla="*/ 2749549 w 4721224"/>
                  <a:gd name="connsiteY9" fmla="*/ 1079637 h 1132075"/>
                  <a:gd name="connsiteX10" fmla="*/ 3230562 w 4721224"/>
                  <a:gd name="connsiteY10" fmla="*/ 1127262 h 1132075"/>
                  <a:gd name="connsiteX11" fmla="*/ 4721224 w 4721224"/>
                  <a:gd name="connsiteY11" fmla="*/ 1128849 h 113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1224" h="1132075">
                    <a:moveTo>
                      <a:pt x="0" y="1124087"/>
                    </a:moveTo>
                    <a:cubicBezTo>
                      <a:pt x="26723" y="1132818"/>
                      <a:pt x="150018" y="1130437"/>
                      <a:pt x="191293" y="1132024"/>
                    </a:cubicBezTo>
                    <a:cubicBezTo>
                      <a:pt x="232568" y="1133611"/>
                      <a:pt x="267361" y="1098688"/>
                      <a:pt x="301624" y="1005819"/>
                    </a:cubicBezTo>
                    <a:cubicBezTo>
                      <a:pt x="335887" y="912950"/>
                      <a:pt x="361155" y="734753"/>
                      <a:pt x="396874" y="574812"/>
                    </a:cubicBezTo>
                    <a:cubicBezTo>
                      <a:pt x="432593" y="414871"/>
                      <a:pt x="436562" y="137455"/>
                      <a:pt x="515937" y="46174"/>
                    </a:cubicBezTo>
                    <a:cubicBezTo>
                      <a:pt x="595312" y="-45107"/>
                      <a:pt x="873124" y="27124"/>
                      <a:pt x="873124" y="27124"/>
                    </a:cubicBezTo>
                    <a:cubicBezTo>
                      <a:pt x="1325562" y="43793"/>
                      <a:pt x="1944687" y="40618"/>
                      <a:pt x="2230437" y="65224"/>
                    </a:cubicBezTo>
                    <a:cubicBezTo>
                      <a:pt x="2516187" y="89830"/>
                      <a:pt x="2513012" y="64431"/>
                      <a:pt x="2587624" y="174762"/>
                    </a:cubicBezTo>
                    <a:cubicBezTo>
                      <a:pt x="2662236" y="285093"/>
                      <a:pt x="2651125" y="576400"/>
                      <a:pt x="2678112" y="727212"/>
                    </a:cubicBezTo>
                    <a:cubicBezTo>
                      <a:pt x="2705099" y="878024"/>
                      <a:pt x="2657474" y="1012962"/>
                      <a:pt x="2749549" y="1079637"/>
                    </a:cubicBezTo>
                    <a:cubicBezTo>
                      <a:pt x="2841624" y="1146312"/>
                      <a:pt x="2901950" y="1119060"/>
                      <a:pt x="3230562" y="1127262"/>
                    </a:cubicBezTo>
                    <a:cubicBezTo>
                      <a:pt x="3559174" y="1135464"/>
                      <a:pt x="4224337" y="1128320"/>
                      <a:pt x="4721224" y="1128849"/>
                    </a:cubicBezTo>
                  </a:path>
                </a:pathLst>
              </a:cu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8" name="Group 97"/>
            <p:cNvGrpSpPr/>
            <p:nvPr/>
          </p:nvGrpSpPr>
          <p:grpSpPr>
            <a:xfrm>
              <a:off x="6799039" y="1963600"/>
              <a:ext cx="2749549" cy="1132075"/>
              <a:chOff x="1374776" y="1963601"/>
              <a:chExt cx="9274174" cy="1132075"/>
            </a:xfrm>
          </p:grpSpPr>
          <p:sp>
            <p:nvSpPr>
              <p:cNvPr id="102" name="Freeform 101"/>
              <p:cNvSpPr/>
              <p:nvPr/>
            </p:nvSpPr>
            <p:spPr>
              <a:xfrm>
                <a:off x="5927726" y="1963601"/>
                <a:ext cx="4721224" cy="1132075"/>
              </a:xfrm>
              <a:custGeom>
                <a:avLst/>
                <a:gdLst>
                  <a:gd name="connsiteX0" fmla="*/ 0 w 4700587"/>
                  <a:gd name="connsiteY0" fmla="*/ 1099645 h 1158397"/>
                  <a:gd name="connsiteX1" fmla="*/ 247650 w 4700587"/>
                  <a:gd name="connsiteY1" fmla="*/ 1109170 h 1158397"/>
                  <a:gd name="connsiteX2" fmla="*/ 376237 w 4700587"/>
                  <a:gd name="connsiteY2" fmla="*/ 566245 h 1158397"/>
                  <a:gd name="connsiteX3" fmla="*/ 495300 w 4700587"/>
                  <a:gd name="connsiteY3" fmla="*/ 37607 h 1158397"/>
                  <a:gd name="connsiteX4" fmla="*/ 895350 w 4700587"/>
                  <a:gd name="connsiteY4" fmla="*/ 42370 h 1158397"/>
                  <a:gd name="connsiteX5" fmla="*/ 2209800 w 4700587"/>
                  <a:gd name="connsiteY5" fmla="*/ 56657 h 1158397"/>
                  <a:gd name="connsiteX6" fmla="*/ 2566987 w 4700587"/>
                  <a:gd name="connsiteY6" fmla="*/ 166195 h 1158397"/>
                  <a:gd name="connsiteX7" fmla="*/ 2657475 w 4700587"/>
                  <a:gd name="connsiteY7" fmla="*/ 718645 h 1158397"/>
                  <a:gd name="connsiteX8" fmla="*/ 2728912 w 4700587"/>
                  <a:gd name="connsiteY8" fmla="*/ 1071070 h 1158397"/>
                  <a:gd name="connsiteX9" fmla="*/ 3209925 w 4700587"/>
                  <a:gd name="connsiteY9" fmla="*/ 1118695 h 1158397"/>
                  <a:gd name="connsiteX10" fmla="*/ 4700587 w 4700587"/>
                  <a:gd name="connsiteY10" fmla="*/ 1094882 h 1158397"/>
                  <a:gd name="connsiteX0" fmla="*/ 0 w 4700587"/>
                  <a:gd name="connsiteY0" fmla="*/ 1099645 h 1145241"/>
                  <a:gd name="connsiteX1" fmla="*/ 173037 w 4700587"/>
                  <a:gd name="connsiteY1" fmla="*/ 1094882 h 1145241"/>
                  <a:gd name="connsiteX2" fmla="*/ 247650 w 4700587"/>
                  <a:gd name="connsiteY2" fmla="*/ 1109170 h 1145241"/>
                  <a:gd name="connsiteX3" fmla="*/ 376237 w 4700587"/>
                  <a:gd name="connsiteY3" fmla="*/ 566245 h 1145241"/>
                  <a:gd name="connsiteX4" fmla="*/ 495300 w 4700587"/>
                  <a:gd name="connsiteY4" fmla="*/ 37607 h 1145241"/>
                  <a:gd name="connsiteX5" fmla="*/ 895350 w 4700587"/>
                  <a:gd name="connsiteY5" fmla="*/ 42370 h 1145241"/>
                  <a:gd name="connsiteX6" fmla="*/ 2209800 w 4700587"/>
                  <a:gd name="connsiteY6" fmla="*/ 56657 h 1145241"/>
                  <a:gd name="connsiteX7" fmla="*/ 2566987 w 4700587"/>
                  <a:gd name="connsiteY7" fmla="*/ 166195 h 1145241"/>
                  <a:gd name="connsiteX8" fmla="*/ 2657475 w 4700587"/>
                  <a:gd name="connsiteY8" fmla="*/ 718645 h 1145241"/>
                  <a:gd name="connsiteX9" fmla="*/ 2728912 w 4700587"/>
                  <a:gd name="connsiteY9" fmla="*/ 1071070 h 1145241"/>
                  <a:gd name="connsiteX10" fmla="*/ 3209925 w 4700587"/>
                  <a:gd name="connsiteY10" fmla="*/ 1118695 h 1145241"/>
                  <a:gd name="connsiteX11" fmla="*/ 4700587 w 4700587"/>
                  <a:gd name="connsiteY11" fmla="*/ 1094882 h 1145241"/>
                  <a:gd name="connsiteX0" fmla="*/ 0 w 4700587"/>
                  <a:gd name="connsiteY0" fmla="*/ 1099645 h 1121214"/>
                  <a:gd name="connsiteX1" fmla="*/ 173037 w 4700587"/>
                  <a:gd name="connsiteY1" fmla="*/ 1094882 h 1121214"/>
                  <a:gd name="connsiteX2" fmla="*/ 280987 w 4700587"/>
                  <a:gd name="connsiteY2" fmla="*/ 997252 h 1121214"/>
                  <a:gd name="connsiteX3" fmla="*/ 376237 w 4700587"/>
                  <a:gd name="connsiteY3" fmla="*/ 566245 h 1121214"/>
                  <a:gd name="connsiteX4" fmla="*/ 495300 w 4700587"/>
                  <a:gd name="connsiteY4" fmla="*/ 37607 h 1121214"/>
                  <a:gd name="connsiteX5" fmla="*/ 895350 w 4700587"/>
                  <a:gd name="connsiteY5" fmla="*/ 42370 h 1121214"/>
                  <a:gd name="connsiteX6" fmla="*/ 2209800 w 4700587"/>
                  <a:gd name="connsiteY6" fmla="*/ 56657 h 1121214"/>
                  <a:gd name="connsiteX7" fmla="*/ 2566987 w 4700587"/>
                  <a:gd name="connsiteY7" fmla="*/ 166195 h 1121214"/>
                  <a:gd name="connsiteX8" fmla="*/ 2657475 w 4700587"/>
                  <a:gd name="connsiteY8" fmla="*/ 718645 h 1121214"/>
                  <a:gd name="connsiteX9" fmla="*/ 2728912 w 4700587"/>
                  <a:gd name="connsiteY9" fmla="*/ 1071070 h 1121214"/>
                  <a:gd name="connsiteX10" fmla="*/ 3209925 w 4700587"/>
                  <a:gd name="connsiteY10" fmla="*/ 1118695 h 1121214"/>
                  <a:gd name="connsiteX11" fmla="*/ 4700587 w 4700587"/>
                  <a:gd name="connsiteY11" fmla="*/ 1094882 h 1121214"/>
                  <a:gd name="connsiteX0" fmla="*/ 0 w 4700587"/>
                  <a:gd name="connsiteY0" fmla="*/ 1099645 h 1121214"/>
                  <a:gd name="connsiteX1" fmla="*/ 173037 w 4700587"/>
                  <a:gd name="connsiteY1" fmla="*/ 1094882 h 1121214"/>
                  <a:gd name="connsiteX2" fmla="*/ 280987 w 4700587"/>
                  <a:gd name="connsiteY2" fmla="*/ 997252 h 1121214"/>
                  <a:gd name="connsiteX3" fmla="*/ 376237 w 4700587"/>
                  <a:gd name="connsiteY3" fmla="*/ 566245 h 1121214"/>
                  <a:gd name="connsiteX4" fmla="*/ 495300 w 4700587"/>
                  <a:gd name="connsiteY4" fmla="*/ 37607 h 1121214"/>
                  <a:gd name="connsiteX5" fmla="*/ 852487 w 4700587"/>
                  <a:gd name="connsiteY5" fmla="*/ 42370 h 1121214"/>
                  <a:gd name="connsiteX6" fmla="*/ 2209800 w 4700587"/>
                  <a:gd name="connsiteY6" fmla="*/ 56657 h 1121214"/>
                  <a:gd name="connsiteX7" fmla="*/ 2566987 w 4700587"/>
                  <a:gd name="connsiteY7" fmla="*/ 166195 h 1121214"/>
                  <a:gd name="connsiteX8" fmla="*/ 2657475 w 4700587"/>
                  <a:gd name="connsiteY8" fmla="*/ 718645 h 1121214"/>
                  <a:gd name="connsiteX9" fmla="*/ 2728912 w 4700587"/>
                  <a:gd name="connsiteY9" fmla="*/ 1071070 h 1121214"/>
                  <a:gd name="connsiteX10" fmla="*/ 3209925 w 4700587"/>
                  <a:gd name="connsiteY10" fmla="*/ 1118695 h 1121214"/>
                  <a:gd name="connsiteX11" fmla="*/ 4700587 w 4700587"/>
                  <a:gd name="connsiteY11" fmla="*/ 1094882 h 1121214"/>
                  <a:gd name="connsiteX0" fmla="*/ 0 w 4700587"/>
                  <a:gd name="connsiteY0" fmla="*/ 1113377 h 1134946"/>
                  <a:gd name="connsiteX1" fmla="*/ 173037 w 4700587"/>
                  <a:gd name="connsiteY1" fmla="*/ 1108614 h 1134946"/>
                  <a:gd name="connsiteX2" fmla="*/ 280987 w 4700587"/>
                  <a:gd name="connsiteY2" fmla="*/ 1010984 h 1134946"/>
                  <a:gd name="connsiteX3" fmla="*/ 376237 w 4700587"/>
                  <a:gd name="connsiteY3" fmla="*/ 579977 h 1134946"/>
                  <a:gd name="connsiteX4" fmla="*/ 495300 w 4700587"/>
                  <a:gd name="connsiteY4" fmla="*/ 51339 h 1134946"/>
                  <a:gd name="connsiteX5" fmla="*/ 852487 w 4700587"/>
                  <a:gd name="connsiteY5" fmla="*/ 20383 h 1134946"/>
                  <a:gd name="connsiteX6" fmla="*/ 2209800 w 4700587"/>
                  <a:gd name="connsiteY6" fmla="*/ 70389 h 1134946"/>
                  <a:gd name="connsiteX7" fmla="*/ 2566987 w 4700587"/>
                  <a:gd name="connsiteY7" fmla="*/ 179927 h 1134946"/>
                  <a:gd name="connsiteX8" fmla="*/ 2657475 w 4700587"/>
                  <a:gd name="connsiteY8" fmla="*/ 732377 h 1134946"/>
                  <a:gd name="connsiteX9" fmla="*/ 2728912 w 4700587"/>
                  <a:gd name="connsiteY9" fmla="*/ 1084802 h 1134946"/>
                  <a:gd name="connsiteX10" fmla="*/ 3209925 w 4700587"/>
                  <a:gd name="connsiteY10" fmla="*/ 1132427 h 1134946"/>
                  <a:gd name="connsiteX11" fmla="*/ 4700587 w 4700587"/>
                  <a:gd name="connsiteY11" fmla="*/ 1108614 h 1134946"/>
                  <a:gd name="connsiteX0" fmla="*/ 0 w 4700587"/>
                  <a:gd name="connsiteY0" fmla="*/ 1108212 h 1129781"/>
                  <a:gd name="connsiteX1" fmla="*/ 173037 w 4700587"/>
                  <a:gd name="connsiteY1" fmla="*/ 1103449 h 1129781"/>
                  <a:gd name="connsiteX2" fmla="*/ 280987 w 4700587"/>
                  <a:gd name="connsiteY2" fmla="*/ 1005819 h 1129781"/>
                  <a:gd name="connsiteX3" fmla="*/ 376237 w 4700587"/>
                  <a:gd name="connsiteY3" fmla="*/ 574812 h 1129781"/>
                  <a:gd name="connsiteX4" fmla="*/ 495300 w 4700587"/>
                  <a:gd name="connsiteY4" fmla="*/ 46174 h 1129781"/>
                  <a:gd name="connsiteX5" fmla="*/ 852487 w 4700587"/>
                  <a:gd name="connsiteY5" fmla="*/ 27124 h 1129781"/>
                  <a:gd name="connsiteX6" fmla="*/ 2209800 w 4700587"/>
                  <a:gd name="connsiteY6" fmla="*/ 65224 h 1129781"/>
                  <a:gd name="connsiteX7" fmla="*/ 2566987 w 4700587"/>
                  <a:gd name="connsiteY7" fmla="*/ 174762 h 1129781"/>
                  <a:gd name="connsiteX8" fmla="*/ 2657475 w 4700587"/>
                  <a:gd name="connsiteY8" fmla="*/ 727212 h 1129781"/>
                  <a:gd name="connsiteX9" fmla="*/ 2728912 w 4700587"/>
                  <a:gd name="connsiteY9" fmla="*/ 1079637 h 1129781"/>
                  <a:gd name="connsiteX10" fmla="*/ 3209925 w 4700587"/>
                  <a:gd name="connsiteY10" fmla="*/ 1127262 h 1129781"/>
                  <a:gd name="connsiteX11" fmla="*/ 4700587 w 4700587"/>
                  <a:gd name="connsiteY11" fmla="*/ 1103449 h 1129781"/>
                  <a:gd name="connsiteX0" fmla="*/ 0 w 4700587"/>
                  <a:gd name="connsiteY0" fmla="*/ 1108212 h 1131229"/>
                  <a:gd name="connsiteX1" fmla="*/ 173037 w 4700587"/>
                  <a:gd name="connsiteY1" fmla="*/ 1103449 h 1131229"/>
                  <a:gd name="connsiteX2" fmla="*/ 280987 w 4700587"/>
                  <a:gd name="connsiteY2" fmla="*/ 1005819 h 1131229"/>
                  <a:gd name="connsiteX3" fmla="*/ 376237 w 4700587"/>
                  <a:gd name="connsiteY3" fmla="*/ 574812 h 1131229"/>
                  <a:gd name="connsiteX4" fmla="*/ 495300 w 4700587"/>
                  <a:gd name="connsiteY4" fmla="*/ 46174 h 1131229"/>
                  <a:gd name="connsiteX5" fmla="*/ 852487 w 4700587"/>
                  <a:gd name="connsiteY5" fmla="*/ 27124 h 1131229"/>
                  <a:gd name="connsiteX6" fmla="*/ 2209800 w 4700587"/>
                  <a:gd name="connsiteY6" fmla="*/ 65224 h 1131229"/>
                  <a:gd name="connsiteX7" fmla="*/ 2566987 w 4700587"/>
                  <a:gd name="connsiteY7" fmla="*/ 174762 h 1131229"/>
                  <a:gd name="connsiteX8" fmla="*/ 2657475 w 4700587"/>
                  <a:gd name="connsiteY8" fmla="*/ 727212 h 1131229"/>
                  <a:gd name="connsiteX9" fmla="*/ 2728912 w 4700587"/>
                  <a:gd name="connsiteY9" fmla="*/ 1079637 h 1131229"/>
                  <a:gd name="connsiteX10" fmla="*/ 3209925 w 4700587"/>
                  <a:gd name="connsiteY10" fmla="*/ 1127262 h 1131229"/>
                  <a:gd name="connsiteX11" fmla="*/ 4700587 w 4700587"/>
                  <a:gd name="connsiteY11" fmla="*/ 1128849 h 1131229"/>
                  <a:gd name="connsiteX0" fmla="*/ 0 w 4714874"/>
                  <a:gd name="connsiteY0" fmla="*/ 1098687 h 1131229"/>
                  <a:gd name="connsiteX1" fmla="*/ 187324 w 4714874"/>
                  <a:gd name="connsiteY1" fmla="*/ 1103449 h 1131229"/>
                  <a:gd name="connsiteX2" fmla="*/ 295274 w 4714874"/>
                  <a:gd name="connsiteY2" fmla="*/ 1005819 h 1131229"/>
                  <a:gd name="connsiteX3" fmla="*/ 390524 w 4714874"/>
                  <a:gd name="connsiteY3" fmla="*/ 574812 h 1131229"/>
                  <a:gd name="connsiteX4" fmla="*/ 509587 w 4714874"/>
                  <a:gd name="connsiteY4" fmla="*/ 46174 h 1131229"/>
                  <a:gd name="connsiteX5" fmla="*/ 866774 w 4714874"/>
                  <a:gd name="connsiteY5" fmla="*/ 27124 h 1131229"/>
                  <a:gd name="connsiteX6" fmla="*/ 2224087 w 4714874"/>
                  <a:gd name="connsiteY6" fmla="*/ 65224 h 1131229"/>
                  <a:gd name="connsiteX7" fmla="*/ 2581274 w 4714874"/>
                  <a:gd name="connsiteY7" fmla="*/ 174762 h 1131229"/>
                  <a:gd name="connsiteX8" fmla="*/ 2671762 w 4714874"/>
                  <a:gd name="connsiteY8" fmla="*/ 727212 h 1131229"/>
                  <a:gd name="connsiteX9" fmla="*/ 2743199 w 4714874"/>
                  <a:gd name="connsiteY9" fmla="*/ 1079637 h 1131229"/>
                  <a:gd name="connsiteX10" fmla="*/ 3224212 w 4714874"/>
                  <a:gd name="connsiteY10" fmla="*/ 1127262 h 1131229"/>
                  <a:gd name="connsiteX11" fmla="*/ 4714874 w 4714874"/>
                  <a:gd name="connsiteY11" fmla="*/ 1128849 h 1131229"/>
                  <a:gd name="connsiteX0" fmla="*/ 0 w 4714874"/>
                  <a:gd name="connsiteY0" fmla="*/ 1105037 h 1131229"/>
                  <a:gd name="connsiteX1" fmla="*/ 187324 w 4714874"/>
                  <a:gd name="connsiteY1" fmla="*/ 1103449 h 1131229"/>
                  <a:gd name="connsiteX2" fmla="*/ 295274 w 4714874"/>
                  <a:gd name="connsiteY2" fmla="*/ 1005819 h 1131229"/>
                  <a:gd name="connsiteX3" fmla="*/ 390524 w 4714874"/>
                  <a:gd name="connsiteY3" fmla="*/ 574812 h 1131229"/>
                  <a:gd name="connsiteX4" fmla="*/ 509587 w 4714874"/>
                  <a:gd name="connsiteY4" fmla="*/ 46174 h 1131229"/>
                  <a:gd name="connsiteX5" fmla="*/ 866774 w 4714874"/>
                  <a:gd name="connsiteY5" fmla="*/ 27124 h 1131229"/>
                  <a:gd name="connsiteX6" fmla="*/ 2224087 w 4714874"/>
                  <a:gd name="connsiteY6" fmla="*/ 65224 h 1131229"/>
                  <a:gd name="connsiteX7" fmla="*/ 2581274 w 4714874"/>
                  <a:gd name="connsiteY7" fmla="*/ 174762 h 1131229"/>
                  <a:gd name="connsiteX8" fmla="*/ 2671762 w 4714874"/>
                  <a:gd name="connsiteY8" fmla="*/ 727212 h 1131229"/>
                  <a:gd name="connsiteX9" fmla="*/ 2743199 w 4714874"/>
                  <a:gd name="connsiteY9" fmla="*/ 1079637 h 1131229"/>
                  <a:gd name="connsiteX10" fmla="*/ 3224212 w 4714874"/>
                  <a:gd name="connsiteY10" fmla="*/ 1127262 h 1131229"/>
                  <a:gd name="connsiteX11" fmla="*/ 4714874 w 4714874"/>
                  <a:gd name="connsiteY11" fmla="*/ 1128849 h 1131229"/>
                  <a:gd name="connsiteX0" fmla="*/ 0 w 4714874"/>
                  <a:gd name="connsiteY0" fmla="*/ 1105037 h 1132075"/>
                  <a:gd name="connsiteX1" fmla="*/ 184943 w 4714874"/>
                  <a:gd name="connsiteY1" fmla="*/ 1132024 h 1132075"/>
                  <a:gd name="connsiteX2" fmla="*/ 295274 w 4714874"/>
                  <a:gd name="connsiteY2" fmla="*/ 1005819 h 1132075"/>
                  <a:gd name="connsiteX3" fmla="*/ 390524 w 4714874"/>
                  <a:gd name="connsiteY3" fmla="*/ 574812 h 1132075"/>
                  <a:gd name="connsiteX4" fmla="*/ 509587 w 4714874"/>
                  <a:gd name="connsiteY4" fmla="*/ 46174 h 1132075"/>
                  <a:gd name="connsiteX5" fmla="*/ 866774 w 4714874"/>
                  <a:gd name="connsiteY5" fmla="*/ 27124 h 1132075"/>
                  <a:gd name="connsiteX6" fmla="*/ 2224087 w 4714874"/>
                  <a:gd name="connsiteY6" fmla="*/ 65224 h 1132075"/>
                  <a:gd name="connsiteX7" fmla="*/ 2581274 w 4714874"/>
                  <a:gd name="connsiteY7" fmla="*/ 174762 h 1132075"/>
                  <a:gd name="connsiteX8" fmla="*/ 2671762 w 4714874"/>
                  <a:gd name="connsiteY8" fmla="*/ 727212 h 1132075"/>
                  <a:gd name="connsiteX9" fmla="*/ 2743199 w 4714874"/>
                  <a:gd name="connsiteY9" fmla="*/ 1079637 h 1132075"/>
                  <a:gd name="connsiteX10" fmla="*/ 3224212 w 4714874"/>
                  <a:gd name="connsiteY10" fmla="*/ 1127262 h 1132075"/>
                  <a:gd name="connsiteX11" fmla="*/ 4714874 w 4714874"/>
                  <a:gd name="connsiteY11" fmla="*/ 1128849 h 1132075"/>
                  <a:gd name="connsiteX0" fmla="*/ 0 w 4721224"/>
                  <a:gd name="connsiteY0" fmla="*/ 1124087 h 1132075"/>
                  <a:gd name="connsiteX1" fmla="*/ 191293 w 4721224"/>
                  <a:gd name="connsiteY1" fmla="*/ 1132024 h 1132075"/>
                  <a:gd name="connsiteX2" fmla="*/ 301624 w 4721224"/>
                  <a:gd name="connsiteY2" fmla="*/ 1005819 h 1132075"/>
                  <a:gd name="connsiteX3" fmla="*/ 396874 w 4721224"/>
                  <a:gd name="connsiteY3" fmla="*/ 574812 h 1132075"/>
                  <a:gd name="connsiteX4" fmla="*/ 515937 w 4721224"/>
                  <a:gd name="connsiteY4" fmla="*/ 46174 h 1132075"/>
                  <a:gd name="connsiteX5" fmla="*/ 873124 w 4721224"/>
                  <a:gd name="connsiteY5" fmla="*/ 27124 h 1132075"/>
                  <a:gd name="connsiteX6" fmla="*/ 2230437 w 4721224"/>
                  <a:gd name="connsiteY6" fmla="*/ 65224 h 1132075"/>
                  <a:gd name="connsiteX7" fmla="*/ 2587624 w 4721224"/>
                  <a:gd name="connsiteY7" fmla="*/ 174762 h 1132075"/>
                  <a:gd name="connsiteX8" fmla="*/ 2678112 w 4721224"/>
                  <a:gd name="connsiteY8" fmla="*/ 727212 h 1132075"/>
                  <a:gd name="connsiteX9" fmla="*/ 2749549 w 4721224"/>
                  <a:gd name="connsiteY9" fmla="*/ 1079637 h 1132075"/>
                  <a:gd name="connsiteX10" fmla="*/ 3230562 w 4721224"/>
                  <a:gd name="connsiteY10" fmla="*/ 1127262 h 1132075"/>
                  <a:gd name="connsiteX11" fmla="*/ 4721224 w 4721224"/>
                  <a:gd name="connsiteY11" fmla="*/ 1128849 h 113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1224" h="1132075">
                    <a:moveTo>
                      <a:pt x="0" y="1124087"/>
                    </a:moveTo>
                    <a:cubicBezTo>
                      <a:pt x="26723" y="1132818"/>
                      <a:pt x="150018" y="1130437"/>
                      <a:pt x="191293" y="1132024"/>
                    </a:cubicBezTo>
                    <a:cubicBezTo>
                      <a:pt x="232568" y="1133611"/>
                      <a:pt x="267361" y="1098688"/>
                      <a:pt x="301624" y="1005819"/>
                    </a:cubicBezTo>
                    <a:cubicBezTo>
                      <a:pt x="335887" y="912950"/>
                      <a:pt x="361155" y="734753"/>
                      <a:pt x="396874" y="574812"/>
                    </a:cubicBezTo>
                    <a:cubicBezTo>
                      <a:pt x="432593" y="414871"/>
                      <a:pt x="436562" y="137455"/>
                      <a:pt x="515937" y="46174"/>
                    </a:cubicBezTo>
                    <a:cubicBezTo>
                      <a:pt x="595312" y="-45107"/>
                      <a:pt x="873124" y="27124"/>
                      <a:pt x="873124" y="27124"/>
                    </a:cubicBezTo>
                    <a:cubicBezTo>
                      <a:pt x="1325562" y="43793"/>
                      <a:pt x="1944687" y="40618"/>
                      <a:pt x="2230437" y="65224"/>
                    </a:cubicBezTo>
                    <a:cubicBezTo>
                      <a:pt x="2516187" y="89830"/>
                      <a:pt x="2513012" y="64431"/>
                      <a:pt x="2587624" y="174762"/>
                    </a:cubicBezTo>
                    <a:cubicBezTo>
                      <a:pt x="2662236" y="285093"/>
                      <a:pt x="2651125" y="576400"/>
                      <a:pt x="2678112" y="727212"/>
                    </a:cubicBezTo>
                    <a:cubicBezTo>
                      <a:pt x="2705099" y="878024"/>
                      <a:pt x="2657474" y="1012962"/>
                      <a:pt x="2749549" y="1079637"/>
                    </a:cubicBezTo>
                    <a:cubicBezTo>
                      <a:pt x="2841624" y="1146312"/>
                      <a:pt x="2901950" y="1119060"/>
                      <a:pt x="3230562" y="1127262"/>
                    </a:cubicBezTo>
                    <a:cubicBezTo>
                      <a:pt x="3559174" y="1135464"/>
                      <a:pt x="4224337" y="1128320"/>
                      <a:pt x="4721224" y="1128849"/>
                    </a:cubicBezTo>
                  </a:path>
                </a:pathLst>
              </a:cu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5" name="Freeform 104"/>
              <p:cNvSpPr/>
              <p:nvPr/>
            </p:nvSpPr>
            <p:spPr>
              <a:xfrm>
                <a:off x="1374776" y="1963601"/>
                <a:ext cx="4721224" cy="1132075"/>
              </a:xfrm>
              <a:custGeom>
                <a:avLst/>
                <a:gdLst>
                  <a:gd name="connsiteX0" fmla="*/ 0 w 4700587"/>
                  <a:gd name="connsiteY0" fmla="*/ 1099645 h 1158397"/>
                  <a:gd name="connsiteX1" fmla="*/ 247650 w 4700587"/>
                  <a:gd name="connsiteY1" fmla="*/ 1109170 h 1158397"/>
                  <a:gd name="connsiteX2" fmla="*/ 376237 w 4700587"/>
                  <a:gd name="connsiteY2" fmla="*/ 566245 h 1158397"/>
                  <a:gd name="connsiteX3" fmla="*/ 495300 w 4700587"/>
                  <a:gd name="connsiteY3" fmla="*/ 37607 h 1158397"/>
                  <a:gd name="connsiteX4" fmla="*/ 895350 w 4700587"/>
                  <a:gd name="connsiteY4" fmla="*/ 42370 h 1158397"/>
                  <a:gd name="connsiteX5" fmla="*/ 2209800 w 4700587"/>
                  <a:gd name="connsiteY5" fmla="*/ 56657 h 1158397"/>
                  <a:gd name="connsiteX6" fmla="*/ 2566987 w 4700587"/>
                  <a:gd name="connsiteY6" fmla="*/ 166195 h 1158397"/>
                  <a:gd name="connsiteX7" fmla="*/ 2657475 w 4700587"/>
                  <a:gd name="connsiteY7" fmla="*/ 718645 h 1158397"/>
                  <a:gd name="connsiteX8" fmla="*/ 2728912 w 4700587"/>
                  <a:gd name="connsiteY8" fmla="*/ 1071070 h 1158397"/>
                  <a:gd name="connsiteX9" fmla="*/ 3209925 w 4700587"/>
                  <a:gd name="connsiteY9" fmla="*/ 1118695 h 1158397"/>
                  <a:gd name="connsiteX10" fmla="*/ 4700587 w 4700587"/>
                  <a:gd name="connsiteY10" fmla="*/ 1094882 h 1158397"/>
                  <a:gd name="connsiteX0" fmla="*/ 0 w 4700587"/>
                  <a:gd name="connsiteY0" fmla="*/ 1099645 h 1145241"/>
                  <a:gd name="connsiteX1" fmla="*/ 173037 w 4700587"/>
                  <a:gd name="connsiteY1" fmla="*/ 1094882 h 1145241"/>
                  <a:gd name="connsiteX2" fmla="*/ 247650 w 4700587"/>
                  <a:gd name="connsiteY2" fmla="*/ 1109170 h 1145241"/>
                  <a:gd name="connsiteX3" fmla="*/ 376237 w 4700587"/>
                  <a:gd name="connsiteY3" fmla="*/ 566245 h 1145241"/>
                  <a:gd name="connsiteX4" fmla="*/ 495300 w 4700587"/>
                  <a:gd name="connsiteY4" fmla="*/ 37607 h 1145241"/>
                  <a:gd name="connsiteX5" fmla="*/ 895350 w 4700587"/>
                  <a:gd name="connsiteY5" fmla="*/ 42370 h 1145241"/>
                  <a:gd name="connsiteX6" fmla="*/ 2209800 w 4700587"/>
                  <a:gd name="connsiteY6" fmla="*/ 56657 h 1145241"/>
                  <a:gd name="connsiteX7" fmla="*/ 2566987 w 4700587"/>
                  <a:gd name="connsiteY7" fmla="*/ 166195 h 1145241"/>
                  <a:gd name="connsiteX8" fmla="*/ 2657475 w 4700587"/>
                  <a:gd name="connsiteY8" fmla="*/ 718645 h 1145241"/>
                  <a:gd name="connsiteX9" fmla="*/ 2728912 w 4700587"/>
                  <a:gd name="connsiteY9" fmla="*/ 1071070 h 1145241"/>
                  <a:gd name="connsiteX10" fmla="*/ 3209925 w 4700587"/>
                  <a:gd name="connsiteY10" fmla="*/ 1118695 h 1145241"/>
                  <a:gd name="connsiteX11" fmla="*/ 4700587 w 4700587"/>
                  <a:gd name="connsiteY11" fmla="*/ 1094882 h 1145241"/>
                  <a:gd name="connsiteX0" fmla="*/ 0 w 4700587"/>
                  <a:gd name="connsiteY0" fmla="*/ 1099645 h 1121214"/>
                  <a:gd name="connsiteX1" fmla="*/ 173037 w 4700587"/>
                  <a:gd name="connsiteY1" fmla="*/ 1094882 h 1121214"/>
                  <a:gd name="connsiteX2" fmla="*/ 280987 w 4700587"/>
                  <a:gd name="connsiteY2" fmla="*/ 997252 h 1121214"/>
                  <a:gd name="connsiteX3" fmla="*/ 376237 w 4700587"/>
                  <a:gd name="connsiteY3" fmla="*/ 566245 h 1121214"/>
                  <a:gd name="connsiteX4" fmla="*/ 495300 w 4700587"/>
                  <a:gd name="connsiteY4" fmla="*/ 37607 h 1121214"/>
                  <a:gd name="connsiteX5" fmla="*/ 895350 w 4700587"/>
                  <a:gd name="connsiteY5" fmla="*/ 42370 h 1121214"/>
                  <a:gd name="connsiteX6" fmla="*/ 2209800 w 4700587"/>
                  <a:gd name="connsiteY6" fmla="*/ 56657 h 1121214"/>
                  <a:gd name="connsiteX7" fmla="*/ 2566987 w 4700587"/>
                  <a:gd name="connsiteY7" fmla="*/ 166195 h 1121214"/>
                  <a:gd name="connsiteX8" fmla="*/ 2657475 w 4700587"/>
                  <a:gd name="connsiteY8" fmla="*/ 718645 h 1121214"/>
                  <a:gd name="connsiteX9" fmla="*/ 2728912 w 4700587"/>
                  <a:gd name="connsiteY9" fmla="*/ 1071070 h 1121214"/>
                  <a:gd name="connsiteX10" fmla="*/ 3209925 w 4700587"/>
                  <a:gd name="connsiteY10" fmla="*/ 1118695 h 1121214"/>
                  <a:gd name="connsiteX11" fmla="*/ 4700587 w 4700587"/>
                  <a:gd name="connsiteY11" fmla="*/ 1094882 h 1121214"/>
                  <a:gd name="connsiteX0" fmla="*/ 0 w 4700587"/>
                  <a:gd name="connsiteY0" fmla="*/ 1099645 h 1121214"/>
                  <a:gd name="connsiteX1" fmla="*/ 173037 w 4700587"/>
                  <a:gd name="connsiteY1" fmla="*/ 1094882 h 1121214"/>
                  <a:gd name="connsiteX2" fmla="*/ 280987 w 4700587"/>
                  <a:gd name="connsiteY2" fmla="*/ 997252 h 1121214"/>
                  <a:gd name="connsiteX3" fmla="*/ 376237 w 4700587"/>
                  <a:gd name="connsiteY3" fmla="*/ 566245 h 1121214"/>
                  <a:gd name="connsiteX4" fmla="*/ 495300 w 4700587"/>
                  <a:gd name="connsiteY4" fmla="*/ 37607 h 1121214"/>
                  <a:gd name="connsiteX5" fmla="*/ 852487 w 4700587"/>
                  <a:gd name="connsiteY5" fmla="*/ 42370 h 1121214"/>
                  <a:gd name="connsiteX6" fmla="*/ 2209800 w 4700587"/>
                  <a:gd name="connsiteY6" fmla="*/ 56657 h 1121214"/>
                  <a:gd name="connsiteX7" fmla="*/ 2566987 w 4700587"/>
                  <a:gd name="connsiteY7" fmla="*/ 166195 h 1121214"/>
                  <a:gd name="connsiteX8" fmla="*/ 2657475 w 4700587"/>
                  <a:gd name="connsiteY8" fmla="*/ 718645 h 1121214"/>
                  <a:gd name="connsiteX9" fmla="*/ 2728912 w 4700587"/>
                  <a:gd name="connsiteY9" fmla="*/ 1071070 h 1121214"/>
                  <a:gd name="connsiteX10" fmla="*/ 3209925 w 4700587"/>
                  <a:gd name="connsiteY10" fmla="*/ 1118695 h 1121214"/>
                  <a:gd name="connsiteX11" fmla="*/ 4700587 w 4700587"/>
                  <a:gd name="connsiteY11" fmla="*/ 1094882 h 1121214"/>
                  <a:gd name="connsiteX0" fmla="*/ 0 w 4700587"/>
                  <a:gd name="connsiteY0" fmla="*/ 1113377 h 1134946"/>
                  <a:gd name="connsiteX1" fmla="*/ 173037 w 4700587"/>
                  <a:gd name="connsiteY1" fmla="*/ 1108614 h 1134946"/>
                  <a:gd name="connsiteX2" fmla="*/ 280987 w 4700587"/>
                  <a:gd name="connsiteY2" fmla="*/ 1010984 h 1134946"/>
                  <a:gd name="connsiteX3" fmla="*/ 376237 w 4700587"/>
                  <a:gd name="connsiteY3" fmla="*/ 579977 h 1134946"/>
                  <a:gd name="connsiteX4" fmla="*/ 495300 w 4700587"/>
                  <a:gd name="connsiteY4" fmla="*/ 51339 h 1134946"/>
                  <a:gd name="connsiteX5" fmla="*/ 852487 w 4700587"/>
                  <a:gd name="connsiteY5" fmla="*/ 20383 h 1134946"/>
                  <a:gd name="connsiteX6" fmla="*/ 2209800 w 4700587"/>
                  <a:gd name="connsiteY6" fmla="*/ 70389 h 1134946"/>
                  <a:gd name="connsiteX7" fmla="*/ 2566987 w 4700587"/>
                  <a:gd name="connsiteY7" fmla="*/ 179927 h 1134946"/>
                  <a:gd name="connsiteX8" fmla="*/ 2657475 w 4700587"/>
                  <a:gd name="connsiteY8" fmla="*/ 732377 h 1134946"/>
                  <a:gd name="connsiteX9" fmla="*/ 2728912 w 4700587"/>
                  <a:gd name="connsiteY9" fmla="*/ 1084802 h 1134946"/>
                  <a:gd name="connsiteX10" fmla="*/ 3209925 w 4700587"/>
                  <a:gd name="connsiteY10" fmla="*/ 1132427 h 1134946"/>
                  <a:gd name="connsiteX11" fmla="*/ 4700587 w 4700587"/>
                  <a:gd name="connsiteY11" fmla="*/ 1108614 h 1134946"/>
                  <a:gd name="connsiteX0" fmla="*/ 0 w 4700587"/>
                  <a:gd name="connsiteY0" fmla="*/ 1108212 h 1129781"/>
                  <a:gd name="connsiteX1" fmla="*/ 173037 w 4700587"/>
                  <a:gd name="connsiteY1" fmla="*/ 1103449 h 1129781"/>
                  <a:gd name="connsiteX2" fmla="*/ 280987 w 4700587"/>
                  <a:gd name="connsiteY2" fmla="*/ 1005819 h 1129781"/>
                  <a:gd name="connsiteX3" fmla="*/ 376237 w 4700587"/>
                  <a:gd name="connsiteY3" fmla="*/ 574812 h 1129781"/>
                  <a:gd name="connsiteX4" fmla="*/ 495300 w 4700587"/>
                  <a:gd name="connsiteY4" fmla="*/ 46174 h 1129781"/>
                  <a:gd name="connsiteX5" fmla="*/ 852487 w 4700587"/>
                  <a:gd name="connsiteY5" fmla="*/ 27124 h 1129781"/>
                  <a:gd name="connsiteX6" fmla="*/ 2209800 w 4700587"/>
                  <a:gd name="connsiteY6" fmla="*/ 65224 h 1129781"/>
                  <a:gd name="connsiteX7" fmla="*/ 2566987 w 4700587"/>
                  <a:gd name="connsiteY7" fmla="*/ 174762 h 1129781"/>
                  <a:gd name="connsiteX8" fmla="*/ 2657475 w 4700587"/>
                  <a:gd name="connsiteY8" fmla="*/ 727212 h 1129781"/>
                  <a:gd name="connsiteX9" fmla="*/ 2728912 w 4700587"/>
                  <a:gd name="connsiteY9" fmla="*/ 1079637 h 1129781"/>
                  <a:gd name="connsiteX10" fmla="*/ 3209925 w 4700587"/>
                  <a:gd name="connsiteY10" fmla="*/ 1127262 h 1129781"/>
                  <a:gd name="connsiteX11" fmla="*/ 4700587 w 4700587"/>
                  <a:gd name="connsiteY11" fmla="*/ 1103449 h 1129781"/>
                  <a:gd name="connsiteX0" fmla="*/ 0 w 4700587"/>
                  <a:gd name="connsiteY0" fmla="*/ 1108212 h 1131229"/>
                  <a:gd name="connsiteX1" fmla="*/ 173037 w 4700587"/>
                  <a:gd name="connsiteY1" fmla="*/ 1103449 h 1131229"/>
                  <a:gd name="connsiteX2" fmla="*/ 280987 w 4700587"/>
                  <a:gd name="connsiteY2" fmla="*/ 1005819 h 1131229"/>
                  <a:gd name="connsiteX3" fmla="*/ 376237 w 4700587"/>
                  <a:gd name="connsiteY3" fmla="*/ 574812 h 1131229"/>
                  <a:gd name="connsiteX4" fmla="*/ 495300 w 4700587"/>
                  <a:gd name="connsiteY4" fmla="*/ 46174 h 1131229"/>
                  <a:gd name="connsiteX5" fmla="*/ 852487 w 4700587"/>
                  <a:gd name="connsiteY5" fmla="*/ 27124 h 1131229"/>
                  <a:gd name="connsiteX6" fmla="*/ 2209800 w 4700587"/>
                  <a:gd name="connsiteY6" fmla="*/ 65224 h 1131229"/>
                  <a:gd name="connsiteX7" fmla="*/ 2566987 w 4700587"/>
                  <a:gd name="connsiteY7" fmla="*/ 174762 h 1131229"/>
                  <a:gd name="connsiteX8" fmla="*/ 2657475 w 4700587"/>
                  <a:gd name="connsiteY8" fmla="*/ 727212 h 1131229"/>
                  <a:gd name="connsiteX9" fmla="*/ 2728912 w 4700587"/>
                  <a:gd name="connsiteY9" fmla="*/ 1079637 h 1131229"/>
                  <a:gd name="connsiteX10" fmla="*/ 3209925 w 4700587"/>
                  <a:gd name="connsiteY10" fmla="*/ 1127262 h 1131229"/>
                  <a:gd name="connsiteX11" fmla="*/ 4700587 w 4700587"/>
                  <a:gd name="connsiteY11" fmla="*/ 1128849 h 1131229"/>
                  <a:gd name="connsiteX0" fmla="*/ 0 w 4714874"/>
                  <a:gd name="connsiteY0" fmla="*/ 1098687 h 1131229"/>
                  <a:gd name="connsiteX1" fmla="*/ 187324 w 4714874"/>
                  <a:gd name="connsiteY1" fmla="*/ 1103449 h 1131229"/>
                  <a:gd name="connsiteX2" fmla="*/ 295274 w 4714874"/>
                  <a:gd name="connsiteY2" fmla="*/ 1005819 h 1131229"/>
                  <a:gd name="connsiteX3" fmla="*/ 390524 w 4714874"/>
                  <a:gd name="connsiteY3" fmla="*/ 574812 h 1131229"/>
                  <a:gd name="connsiteX4" fmla="*/ 509587 w 4714874"/>
                  <a:gd name="connsiteY4" fmla="*/ 46174 h 1131229"/>
                  <a:gd name="connsiteX5" fmla="*/ 866774 w 4714874"/>
                  <a:gd name="connsiteY5" fmla="*/ 27124 h 1131229"/>
                  <a:gd name="connsiteX6" fmla="*/ 2224087 w 4714874"/>
                  <a:gd name="connsiteY6" fmla="*/ 65224 h 1131229"/>
                  <a:gd name="connsiteX7" fmla="*/ 2581274 w 4714874"/>
                  <a:gd name="connsiteY7" fmla="*/ 174762 h 1131229"/>
                  <a:gd name="connsiteX8" fmla="*/ 2671762 w 4714874"/>
                  <a:gd name="connsiteY8" fmla="*/ 727212 h 1131229"/>
                  <a:gd name="connsiteX9" fmla="*/ 2743199 w 4714874"/>
                  <a:gd name="connsiteY9" fmla="*/ 1079637 h 1131229"/>
                  <a:gd name="connsiteX10" fmla="*/ 3224212 w 4714874"/>
                  <a:gd name="connsiteY10" fmla="*/ 1127262 h 1131229"/>
                  <a:gd name="connsiteX11" fmla="*/ 4714874 w 4714874"/>
                  <a:gd name="connsiteY11" fmla="*/ 1128849 h 1131229"/>
                  <a:gd name="connsiteX0" fmla="*/ 0 w 4714874"/>
                  <a:gd name="connsiteY0" fmla="*/ 1105037 h 1131229"/>
                  <a:gd name="connsiteX1" fmla="*/ 187324 w 4714874"/>
                  <a:gd name="connsiteY1" fmla="*/ 1103449 h 1131229"/>
                  <a:gd name="connsiteX2" fmla="*/ 295274 w 4714874"/>
                  <a:gd name="connsiteY2" fmla="*/ 1005819 h 1131229"/>
                  <a:gd name="connsiteX3" fmla="*/ 390524 w 4714874"/>
                  <a:gd name="connsiteY3" fmla="*/ 574812 h 1131229"/>
                  <a:gd name="connsiteX4" fmla="*/ 509587 w 4714874"/>
                  <a:gd name="connsiteY4" fmla="*/ 46174 h 1131229"/>
                  <a:gd name="connsiteX5" fmla="*/ 866774 w 4714874"/>
                  <a:gd name="connsiteY5" fmla="*/ 27124 h 1131229"/>
                  <a:gd name="connsiteX6" fmla="*/ 2224087 w 4714874"/>
                  <a:gd name="connsiteY6" fmla="*/ 65224 h 1131229"/>
                  <a:gd name="connsiteX7" fmla="*/ 2581274 w 4714874"/>
                  <a:gd name="connsiteY7" fmla="*/ 174762 h 1131229"/>
                  <a:gd name="connsiteX8" fmla="*/ 2671762 w 4714874"/>
                  <a:gd name="connsiteY8" fmla="*/ 727212 h 1131229"/>
                  <a:gd name="connsiteX9" fmla="*/ 2743199 w 4714874"/>
                  <a:gd name="connsiteY9" fmla="*/ 1079637 h 1131229"/>
                  <a:gd name="connsiteX10" fmla="*/ 3224212 w 4714874"/>
                  <a:gd name="connsiteY10" fmla="*/ 1127262 h 1131229"/>
                  <a:gd name="connsiteX11" fmla="*/ 4714874 w 4714874"/>
                  <a:gd name="connsiteY11" fmla="*/ 1128849 h 1131229"/>
                  <a:gd name="connsiteX0" fmla="*/ 0 w 4714874"/>
                  <a:gd name="connsiteY0" fmla="*/ 1105037 h 1132075"/>
                  <a:gd name="connsiteX1" fmla="*/ 184943 w 4714874"/>
                  <a:gd name="connsiteY1" fmla="*/ 1132024 h 1132075"/>
                  <a:gd name="connsiteX2" fmla="*/ 295274 w 4714874"/>
                  <a:gd name="connsiteY2" fmla="*/ 1005819 h 1132075"/>
                  <a:gd name="connsiteX3" fmla="*/ 390524 w 4714874"/>
                  <a:gd name="connsiteY3" fmla="*/ 574812 h 1132075"/>
                  <a:gd name="connsiteX4" fmla="*/ 509587 w 4714874"/>
                  <a:gd name="connsiteY4" fmla="*/ 46174 h 1132075"/>
                  <a:gd name="connsiteX5" fmla="*/ 866774 w 4714874"/>
                  <a:gd name="connsiteY5" fmla="*/ 27124 h 1132075"/>
                  <a:gd name="connsiteX6" fmla="*/ 2224087 w 4714874"/>
                  <a:gd name="connsiteY6" fmla="*/ 65224 h 1132075"/>
                  <a:gd name="connsiteX7" fmla="*/ 2581274 w 4714874"/>
                  <a:gd name="connsiteY7" fmla="*/ 174762 h 1132075"/>
                  <a:gd name="connsiteX8" fmla="*/ 2671762 w 4714874"/>
                  <a:gd name="connsiteY8" fmla="*/ 727212 h 1132075"/>
                  <a:gd name="connsiteX9" fmla="*/ 2743199 w 4714874"/>
                  <a:gd name="connsiteY9" fmla="*/ 1079637 h 1132075"/>
                  <a:gd name="connsiteX10" fmla="*/ 3224212 w 4714874"/>
                  <a:gd name="connsiteY10" fmla="*/ 1127262 h 1132075"/>
                  <a:gd name="connsiteX11" fmla="*/ 4714874 w 4714874"/>
                  <a:gd name="connsiteY11" fmla="*/ 1128849 h 1132075"/>
                  <a:gd name="connsiteX0" fmla="*/ 0 w 4721224"/>
                  <a:gd name="connsiteY0" fmla="*/ 1124087 h 1132075"/>
                  <a:gd name="connsiteX1" fmla="*/ 191293 w 4721224"/>
                  <a:gd name="connsiteY1" fmla="*/ 1132024 h 1132075"/>
                  <a:gd name="connsiteX2" fmla="*/ 301624 w 4721224"/>
                  <a:gd name="connsiteY2" fmla="*/ 1005819 h 1132075"/>
                  <a:gd name="connsiteX3" fmla="*/ 396874 w 4721224"/>
                  <a:gd name="connsiteY3" fmla="*/ 574812 h 1132075"/>
                  <a:gd name="connsiteX4" fmla="*/ 515937 w 4721224"/>
                  <a:gd name="connsiteY4" fmla="*/ 46174 h 1132075"/>
                  <a:gd name="connsiteX5" fmla="*/ 873124 w 4721224"/>
                  <a:gd name="connsiteY5" fmla="*/ 27124 h 1132075"/>
                  <a:gd name="connsiteX6" fmla="*/ 2230437 w 4721224"/>
                  <a:gd name="connsiteY6" fmla="*/ 65224 h 1132075"/>
                  <a:gd name="connsiteX7" fmla="*/ 2587624 w 4721224"/>
                  <a:gd name="connsiteY7" fmla="*/ 174762 h 1132075"/>
                  <a:gd name="connsiteX8" fmla="*/ 2678112 w 4721224"/>
                  <a:gd name="connsiteY8" fmla="*/ 727212 h 1132075"/>
                  <a:gd name="connsiteX9" fmla="*/ 2749549 w 4721224"/>
                  <a:gd name="connsiteY9" fmla="*/ 1079637 h 1132075"/>
                  <a:gd name="connsiteX10" fmla="*/ 3230562 w 4721224"/>
                  <a:gd name="connsiteY10" fmla="*/ 1127262 h 1132075"/>
                  <a:gd name="connsiteX11" fmla="*/ 4721224 w 4721224"/>
                  <a:gd name="connsiteY11" fmla="*/ 1128849 h 113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1224" h="1132075">
                    <a:moveTo>
                      <a:pt x="0" y="1124087"/>
                    </a:moveTo>
                    <a:cubicBezTo>
                      <a:pt x="26723" y="1132818"/>
                      <a:pt x="150018" y="1130437"/>
                      <a:pt x="191293" y="1132024"/>
                    </a:cubicBezTo>
                    <a:cubicBezTo>
                      <a:pt x="232568" y="1133611"/>
                      <a:pt x="267361" y="1098688"/>
                      <a:pt x="301624" y="1005819"/>
                    </a:cubicBezTo>
                    <a:cubicBezTo>
                      <a:pt x="335887" y="912950"/>
                      <a:pt x="361155" y="734753"/>
                      <a:pt x="396874" y="574812"/>
                    </a:cubicBezTo>
                    <a:cubicBezTo>
                      <a:pt x="432593" y="414871"/>
                      <a:pt x="436562" y="137455"/>
                      <a:pt x="515937" y="46174"/>
                    </a:cubicBezTo>
                    <a:cubicBezTo>
                      <a:pt x="595312" y="-45107"/>
                      <a:pt x="873124" y="27124"/>
                      <a:pt x="873124" y="27124"/>
                    </a:cubicBezTo>
                    <a:cubicBezTo>
                      <a:pt x="1325562" y="43793"/>
                      <a:pt x="1944687" y="40618"/>
                      <a:pt x="2230437" y="65224"/>
                    </a:cubicBezTo>
                    <a:cubicBezTo>
                      <a:pt x="2516187" y="89830"/>
                      <a:pt x="2513012" y="64431"/>
                      <a:pt x="2587624" y="174762"/>
                    </a:cubicBezTo>
                    <a:cubicBezTo>
                      <a:pt x="2662236" y="285093"/>
                      <a:pt x="2651125" y="576400"/>
                      <a:pt x="2678112" y="727212"/>
                    </a:cubicBezTo>
                    <a:cubicBezTo>
                      <a:pt x="2705099" y="878024"/>
                      <a:pt x="2657474" y="1012962"/>
                      <a:pt x="2749549" y="1079637"/>
                    </a:cubicBezTo>
                    <a:cubicBezTo>
                      <a:pt x="2841624" y="1146312"/>
                      <a:pt x="2901950" y="1119060"/>
                      <a:pt x="3230562" y="1127262"/>
                    </a:cubicBezTo>
                    <a:cubicBezTo>
                      <a:pt x="3559174" y="1135464"/>
                      <a:pt x="4224337" y="1128320"/>
                      <a:pt x="4721224" y="1128849"/>
                    </a:cubicBezTo>
                  </a:path>
                </a:pathLst>
              </a:cu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9" name="Group 98"/>
            <p:cNvGrpSpPr/>
            <p:nvPr/>
          </p:nvGrpSpPr>
          <p:grpSpPr>
            <a:xfrm>
              <a:off x="9498698" y="1963600"/>
              <a:ext cx="2749549" cy="1132075"/>
              <a:chOff x="1374776" y="1963601"/>
              <a:chExt cx="9274174" cy="1132075"/>
            </a:xfrm>
          </p:grpSpPr>
          <p:sp>
            <p:nvSpPr>
              <p:cNvPr id="100" name="Freeform 99"/>
              <p:cNvSpPr/>
              <p:nvPr/>
            </p:nvSpPr>
            <p:spPr>
              <a:xfrm>
                <a:off x="5927726" y="1963601"/>
                <a:ext cx="4721224" cy="1132075"/>
              </a:xfrm>
              <a:custGeom>
                <a:avLst/>
                <a:gdLst>
                  <a:gd name="connsiteX0" fmla="*/ 0 w 4700587"/>
                  <a:gd name="connsiteY0" fmla="*/ 1099645 h 1158397"/>
                  <a:gd name="connsiteX1" fmla="*/ 247650 w 4700587"/>
                  <a:gd name="connsiteY1" fmla="*/ 1109170 h 1158397"/>
                  <a:gd name="connsiteX2" fmla="*/ 376237 w 4700587"/>
                  <a:gd name="connsiteY2" fmla="*/ 566245 h 1158397"/>
                  <a:gd name="connsiteX3" fmla="*/ 495300 w 4700587"/>
                  <a:gd name="connsiteY3" fmla="*/ 37607 h 1158397"/>
                  <a:gd name="connsiteX4" fmla="*/ 895350 w 4700587"/>
                  <a:gd name="connsiteY4" fmla="*/ 42370 h 1158397"/>
                  <a:gd name="connsiteX5" fmla="*/ 2209800 w 4700587"/>
                  <a:gd name="connsiteY5" fmla="*/ 56657 h 1158397"/>
                  <a:gd name="connsiteX6" fmla="*/ 2566987 w 4700587"/>
                  <a:gd name="connsiteY6" fmla="*/ 166195 h 1158397"/>
                  <a:gd name="connsiteX7" fmla="*/ 2657475 w 4700587"/>
                  <a:gd name="connsiteY7" fmla="*/ 718645 h 1158397"/>
                  <a:gd name="connsiteX8" fmla="*/ 2728912 w 4700587"/>
                  <a:gd name="connsiteY8" fmla="*/ 1071070 h 1158397"/>
                  <a:gd name="connsiteX9" fmla="*/ 3209925 w 4700587"/>
                  <a:gd name="connsiteY9" fmla="*/ 1118695 h 1158397"/>
                  <a:gd name="connsiteX10" fmla="*/ 4700587 w 4700587"/>
                  <a:gd name="connsiteY10" fmla="*/ 1094882 h 1158397"/>
                  <a:gd name="connsiteX0" fmla="*/ 0 w 4700587"/>
                  <a:gd name="connsiteY0" fmla="*/ 1099645 h 1145241"/>
                  <a:gd name="connsiteX1" fmla="*/ 173037 w 4700587"/>
                  <a:gd name="connsiteY1" fmla="*/ 1094882 h 1145241"/>
                  <a:gd name="connsiteX2" fmla="*/ 247650 w 4700587"/>
                  <a:gd name="connsiteY2" fmla="*/ 1109170 h 1145241"/>
                  <a:gd name="connsiteX3" fmla="*/ 376237 w 4700587"/>
                  <a:gd name="connsiteY3" fmla="*/ 566245 h 1145241"/>
                  <a:gd name="connsiteX4" fmla="*/ 495300 w 4700587"/>
                  <a:gd name="connsiteY4" fmla="*/ 37607 h 1145241"/>
                  <a:gd name="connsiteX5" fmla="*/ 895350 w 4700587"/>
                  <a:gd name="connsiteY5" fmla="*/ 42370 h 1145241"/>
                  <a:gd name="connsiteX6" fmla="*/ 2209800 w 4700587"/>
                  <a:gd name="connsiteY6" fmla="*/ 56657 h 1145241"/>
                  <a:gd name="connsiteX7" fmla="*/ 2566987 w 4700587"/>
                  <a:gd name="connsiteY7" fmla="*/ 166195 h 1145241"/>
                  <a:gd name="connsiteX8" fmla="*/ 2657475 w 4700587"/>
                  <a:gd name="connsiteY8" fmla="*/ 718645 h 1145241"/>
                  <a:gd name="connsiteX9" fmla="*/ 2728912 w 4700587"/>
                  <a:gd name="connsiteY9" fmla="*/ 1071070 h 1145241"/>
                  <a:gd name="connsiteX10" fmla="*/ 3209925 w 4700587"/>
                  <a:gd name="connsiteY10" fmla="*/ 1118695 h 1145241"/>
                  <a:gd name="connsiteX11" fmla="*/ 4700587 w 4700587"/>
                  <a:gd name="connsiteY11" fmla="*/ 1094882 h 1145241"/>
                  <a:gd name="connsiteX0" fmla="*/ 0 w 4700587"/>
                  <a:gd name="connsiteY0" fmla="*/ 1099645 h 1121214"/>
                  <a:gd name="connsiteX1" fmla="*/ 173037 w 4700587"/>
                  <a:gd name="connsiteY1" fmla="*/ 1094882 h 1121214"/>
                  <a:gd name="connsiteX2" fmla="*/ 280987 w 4700587"/>
                  <a:gd name="connsiteY2" fmla="*/ 997252 h 1121214"/>
                  <a:gd name="connsiteX3" fmla="*/ 376237 w 4700587"/>
                  <a:gd name="connsiteY3" fmla="*/ 566245 h 1121214"/>
                  <a:gd name="connsiteX4" fmla="*/ 495300 w 4700587"/>
                  <a:gd name="connsiteY4" fmla="*/ 37607 h 1121214"/>
                  <a:gd name="connsiteX5" fmla="*/ 895350 w 4700587"/>
                  <a:gd name="connsiteY5" fmla="*/ 42370 h 1121214"/>
                  <a:gd name="connsiteX6" fmla="*/ 2209800 w 4700587"/>
                  <a:gd name="connsiteY6" fmla="*/ 56657 h 1121214"/>
                  <a:gd name="connsiteX7" fmla="*/ 2566987 w 4700587"/>
                  <a:gd name="connsiteY7" fmla="*/ 166195 h 1121214"/>
                  <a:gd name="connsiteX8" fmla="*/ 2657475 w 4700587"/>
                  <a:gd name="connsiteY8" fmla="*/ 718645 h 1121214"/>
                  <a:gd name="connsiteX9" fmla="*/ 2728912 w 4700587"/>
                  <a:gd name="connsiteY9" fmla="*/ 1071070 h 1121214"/>
                  <a:gd name="connsiteX10" fmla="*/ 3209925 w 4700587"/>
                  <a:gd name="connsiteY10" fmla="*/ 1118695 h 1121214"/>
                  <a:gd name="connsiteX11" fmla="*/ 4700587 w 4700587"/>
                  <a:gd name="connsiteY11" fmla="*/ 1094882 h 1121214"/>
                  <a:gd name="connsiteX0" fmla="*/ 0 w 4700587"/>
                  <a:gd name="connsiteY0" fmla="*/ 1099645 h 1121214"/>
                  <a:gd name="connsiteX1" fmla="*/ 173037 w 4700587"/>
                  <a:gd name="connsiteY1" fmla="*/ 1094882 h 1121214"/>
                  <a:gd name="connsiteX2" fmla="*/ 280987 w 4700587"/>
                  <a:gd name="connsiteY2" fmla="*/ 997252 h 1121214"/>
                  <a:gd name="connsiteX3" fmla="*/ 376237 w 4700587"/>
                  <a:gd name="connsiteY3" fmla="*/ 566245 h 1121214"/>
                  <a:gd name="connsiteX4" fmla="*/ 495300 w 4700587"/>
                  <a:gd name="connsiteY4" fmla="*/ 37607 h 1121214"/>
                  <a:gd name="connsiteX5" fmla="*/ 852487 w 4700587"/>
                  <a:gd name="connsiteY5" fmla="*/ 42370 h 1121214"/>
                  <a:gd name="connsiteX6" fmla="*/ 2209800 w 4700587"/>
                  <a:gd name="connsiteY6" fmla="*/ 56657 h 1121214"/>
                  <a:gd name="connsiteX7" fmla="*/ 2566987 w 4700587"/>
                  <a:gd name="connsiteY7" fmla="*/ 166195 h 1121214"/>
                  <a:gd name="connsiteX8" fmla="*/ 2657475 w 4700587"/>
                  <a:gd name="connsiteY8" fmla="*/ 718645 h 1121214"/>
                  <a:gd name="connsiteX9" fmla="*/ 2728912 w 4700587"/>
                  <a:gd name="connsiteY9" fmla="*/ 1071070 h 1121214"/>
                  <a:gd name="connsiteX10" fmla="*/ 3209925 w 4700587"/>
                  <a:gd name="connsiteY10" fmla="*/ 1118695 h 1121214"/>
                  <a:gd name="connsiteX11" fmla="*/ 4700587 w 4700587"/>
                  <a:gd name="connsiteY11" fmla="*/ 1094882 h 1121214"/>
                  <a:gd name="connsiteX0" fmla="*/ 0 w 4700587"/>
                  <a:gd name="connsiteY0" fmla="*/ 1113377 h 1134946"/>
                  <a:gd name="connsiteX1" fmla="*/ 173037 w 4700587"/>
                  <a:gd name="connsiteY1" fmla="*/ 1108614 h 1134946"/>
                  <a:gd name="connsiteX2" fmla="*/ 280987 w 4700587"/>
                  <a:gd name="connsiteY2" fmla="*/ 1010984 h 1134946"/>
                  <a:gd name="connsiteX3" fmla="*/ 376237 w 4700587"/>
                  <a:gd name="connsiteY3" fmla="*/ 579977 h 1134946"/>
                  <a:gd name="connsiteX4" fmla="*/ 495300 w 4700587"/>
                  <a:gd name="connsiteY4" fmla="*/ 51339 h 1134946"/>
                  <a:gd name="connsiteX5" fmla="*/ 852487 w 4700587"/>
                  <a:gd name="connsiteY5" fmla="*/ 20383 h 1134946"/>
                  <a:gd name="connsiteX6" fmla="*/ 2209800 w 4700587"/>
                  <a:gd name="connsiteY6" fmla="*/ 70389 h 1134946"/>
                  <a:gd name="connsiteX7" fmla="*/ 2566987 w 4700587"/>
                  <a:gd name="connsiteY7" fmla="*/ 179927 h 1134946"/>
                  <a:gd name="connsiteX8" fmla="*/ 2657475 w 4700587"/>
                  <a:gd name="connsiteY8" fmla="*/ 732377 h 1134946"/>
                  <a:gd name="connsiteX9" fmla="*/ 2728912 w 4700587"/>
                  <a:gd name="connsiteY9" fmla="*/ 1084802 h 1134946"/>
                  <a:gd name="connsiteX10" fmla="*/ 3209925 w 4700587"/>
                  <a:gd name="connsiteY10" fmla="*/ 1132427 h 1134946"/>
                  <a:gd name="connsiteX11" fmla="*/ 4700587 w 4700587"/>
                  <a:gd name="connsiteY11" fmla="*/ 1108614 h 1134946"/>
                  <a:gd name="connsiteX0" fmla="*/ 0 w 4700587"/>
                  <a:gd name="connsiteY0" fmla="*/ 1108212 h 1129781"/>
                  <a:gd name="connsiteX1" fmla="*/ 173037 w 4700587"/>
                  <a:gd name="connsiteY1" fmla="*/ 1103449 h 1129781"/>
                  <a:gd name="connsiteX2" fmla="*/ 280987 w 4700587"/>
                  <a:gd name="connsiteY2" fmla="*/ 1005819 h 1129781"/>
                  <a:gd name="connsiteX3" fmla="*/ 376237 w 4700587"/>
                  <a:gd name="connsiteY3" fmla="*/ 574812 h 1129781"/>
                  <a:gd name="connsiteX4" fmla="*/ 495300 w 4700587"/>
                  <a:gd name="connsiteY4" fmla="*/ 46174 h 1129781"/>
                  <a:gd name="connsiteX5" fmla="*/ 852487 w 4700587"/>
                  <a:gd name="connsiteY5" fmla="*/ 27124 h 1129781"/>
                  <a:gd name="connsiteX6" fmla="*/ 2209800 w 4700587"/>
                  <a:gd name="connsiteY6" fmla="*/ 65224 h 1129781"/>
                  <a:gd name="connsiteX7" fmla="*/ 2566987 w 4700587"/>
                  <a:gd name="connsiteY7" fmla="*/ 174762 h 1129781"/>
                  <a:gd name="connsiteX8" fmla="*/ 2657475 w 4700587"/>
                  <a:gd name="connsiteY8" fmla="*/ 727212 h 1129781"/>
                  <a:gd name="connsiteX9" fmla="*/ 2728912 w 4700587"/>
                  <a:gd name="connsiteY9" fmla="*/ 1079637 h 1129781"/>
                  <a:gd name="connsiteX10" fmla="*/ 3209925 w 4700587"/>
                  <a:gd name="connsiteY10" fmla="*/ 1127262 h 1129781"/>
                  <a:gd name="connsiteX11" fmla="*/ 4700587 w 4700587"/>
                  <a:gd name="connsiteY11" fmla="*/ 1103449 h 1129781"/>
                  <a:gd name="connsiteX0" fmla="*/ 0 w 4700587"/>
                  <a:gd name="connsiteY0" fmla="*/ 1108212 h 1131229"/>
                  <a:gd name="connsiteX1" fmla="*/ 173037 w 4700587"/>
                  <a:gd name="connsiteY1" fmla="*/ 1103449 h 1131229"/>
                  <a:gd name="connsiteX2" fmla="*/ 280987 w 4700587"/>
                  <a:gd name="connsiteY2" fmla="*/ 1005819 h 1131229"/>
                  <a:gd name="connsiteX3" fmla="*/ 376237 w 4700587"/>
                  <a:gd name="connsiteY3" fmla="*/ 574812 h 1131229"/>
                  <a:gd name="connsiteX4" fmla="*/ 495300 w 4700587"/>
                  <a:gd name="connsiteY4" fmla="*/ 46174 h 1131229"/>
                  <a:gd name="connsiteX5" fmla="*/ 852487 w 4700587"/>
                  <a:gd name="connsiteY5" fmla="*/ 27124 h 1131229"/>
                  <a:gd name="connsiteX6" fmla="*/ 2209800 w 4700587"/>
                  <a:gd name="connsiteY6" fmla="*/ 65224 h 1131229"/>
                  <a:gd name="connsiteX7" fmla="*/ 2566987 w 4700587"/>
                  <a:gd name="connsiteY7" fmla="*/ 174762 h 1131229"/>
                  <a:gd name="connsiteX8" fmla="*/ 2657475 w 4700587"/>
                  <a:gd name="connsiteY8" fmla="*/ 727212 h 1131229"/>
                  <a:gd name="connsiteX9" fmla="*/ 2728912 w 4700587"/>
                  <a:gd name="connsiteY9" fmla="*/ 1079637 h 1131229"/>
                  <a:gd name="connsiteX10" fmla="*/ 3209925 w 4700587"/>
                  <a:gd name="connsiteY10" fmla="*/ 1127262 h 1131229"/>
                  <a:gd name="connsiteX11" fmla="*/ 4700587 w 4700587"/>
                  <a:gd name="connsiteY11" fmla="*/ 1128849 h 1131229"/>
                  <a:gd name="connsiteX0" fmla="*/ 0 w 4714874"/>
                  <a:gd name="connsiteY0" fmla="*/ 1098687 h 1131229"/>
                  <a:gd name="connsiteX1" fmla="*/ 187324 w 4714874"/>
                  <a:gd name="connsiteY1" fmla="*/ 1103449 h 1131229"/>
                  <a:gd name="connsiteX2" fmla="*/ 295274 w 4714874"/>
                  <a:gd name="connsiteY2" fmla="*/ 1005819 h 1131229"/>
                  <a:gd name="connsiteX3" fmla="*/ 390524 w 4714874"/>
                  <a:gd name="connsiteY3" fmla="*/ 574812 h 1131229"/>
                  <a:gd name="connsiteX4" fmla="*/ 509587 w 4714874"/>
                  <a:gd name="connsiteY4" fmla="*/ 46174 h 1131229"/>
                  <a:gd name="connsiteX5" fmla="*/ 866774 w 4714874"/>
                  <a:gd name="connsiteY5" fmla="*/ 27124 h 1131229"/>
                  <a:gd name="connsiteX6" fmla="*/ 2224087 w 4714874"/>
                  <a:gd name="connsiteY6" fmla="*/ 65224 h 1131229"/>
                  <a:gd name="connsiteX7" fmla="*/ 2581274 w 4714874"/>
                  <a:gd name="connsiteY7" fmla="*/ 174762 h 1131229"/>
                  <a:gd name="connsiteX8" fmla="*/ 2671762 w 4714874"/>
                  <a:gd name="connsiteY8" fmla="*/ 727212 h 1131229"/>
                  <a:gd name="connsiteX9" fmla="*/ 2743199 w 4714874"/>
                  <a:gd name="connsiteY9" fmla="*/ 1079637 h 1131229"/>
                  <a:gd name="connsiteX10" fmla="*/ 3224212 w 4714874"/>
                  <a:gd name="connsiteY10" fmla="*/ 1127262 h 1131229"/>
                  <a:gd name="connsiteX11" fmla="*/ 4714874 w 4714874"/>
                  <a:gd name="connsiteY11" fmla="*/ 1128849 h 1131229"/>
                  <a:gd name="connsiteX0" fmla="*/ 0 w 4714874"/>
                  <a:gd name="connsiteY0" fmla="*/ 1105037 h 1131229"/>
                  <a:gd name="connsiteX1" fmla="*/ 187324 w 4714874"/>
                  <a:gd name="connsiteY1" fmla="*/ 1103449 h 1131229"/>
                  <a:gd name="connsiteX2" fmla="*/ 295274 w 4714874"/>
                  <a:gd name="connsiteY2" fmla="*/ 1005819 h 1131229"/>
                  <a:gd name="connsiteX3" fmla="*/ 390524 w 4714874"/>
                  <a:gd name="connsiteY3" fmla="*/ 574812 h 1131229"/>
                  <a:gd name="connsiteX4" fmla="*/ 509587 w 4714874"/>
                  <a:gd name="connsiteY4" fmla="*/ 46174 h 1131229"/>
                  <a:gd name="connsiteX5" fmla="*/ 866774 w 4714874"/>
                  <a:gd name="connsiteY5" fmla="*/ 27124 h 1131229"/>
                  <a:gd name="connsiteX6" fmla="*/ 2224087 w 4714874"/>
                  <a:gd name="connsiteY6" fmla="*/ 65224 h 1131229"/>
                  <a:gd name="connsiteX7" fmla="*/ 2581274 w 4714874"/>
                  <a:gd name="connsiteY7" fmla="*/ 174762 h 1131229"/>
                  <a:gd name="connsiteX8" fmla="*/ 2671762 w 4714874"/>
                  <a:gd name="connsiteY8" fmla="*/ 727212 h 1131229"/>
                  <a:gd name="connsiteX9" fmla="*/ 2743199 w 4714874"/>
                  <a:gd name="connsiteY9" fmla="*/ 1079637 h 1131229"/>
                  <a:gd name="connsiteX10" fmla="*/ 3224212 w 4714874"/>
                  <a:gd name="connsiteY10" fmla="*/ 1127262 h 1131229"/>
                  <a:gd name="connsiteX11" fmla="*/ 4714874 w 4714874"/>
                  <a:gd name="connsiteY11" fmla="*/ 1128849 h 1131229"/>
                  <a:gd name="connsiteX0" fmla="*/ 0 w 4714874"/>
                  <a:gd name="connsiteY0" fmla="*/ 1105037 h 1132075"/>
                  <a:gd name="connsiteX1" fmla="*/ 184943 w 4714874"/>
                  <a:gd name="connsiteY1" fmla="*/ 1132024 h 1132075"/>
                  <a:gd name="connsiteX2" fmla="*/ 295274 w 4714874"/>
                  <a:gd name="connsiteY2" fmla="*/ 1005819 h 1132075"/>
                  <a:gd name="connsiteX3" fmla="*/ 390524 w 4714874"/>
                  <a:gd name="connsiteY3" fmla="*/ 574812 h 1132075"/>
                  <a:gd name="connsiteX4" fmla="*/ 509587 w 4714874"/>
                  <a:gd name="connsiteY4" fmla="*/ 46174 h 1132075"/>
                  <a:gd name="connsiteX5" fmla="*/ 866774 w 4714874"/>
                  <a:gd name="connsiteY5" fmla="*/ 27124 h 1132075"/>
                  <a:gd name="connsiteX6" fmla="*/ 2224087 w 4714874"/>
                  <a:gd name="connsiteY6" fmla="*/ 65224 h 1132075"/>
                  <a:gd name="connsiteX7" fmla="*/ 2581274 w 4714874"/>
                  <a:gd name="connsiteY7" fmla="*/ 174762 h 1132075"/>
                  <a:gd name="connsiteX8" fmla="*/ 2671762 w 4714874"/>
                  <a:gd name="connsiteY8" fmla="*/ 727212 h 1132075"/>
                  <a:gd name="connsiteX9" fmla="*/ 2743199 w 4714874"/>
                  <a:gd name="connsiteY9" fmla="*/ 1079637 h 1132075"/>
                  <a:gd name="connsiteX10" fmla="*/ 3224212 w 4714874"/>
                  <a:gd name="connsiteY10" fmla="*/ 1127262 h 1132075"/>
                  <a:gd name="connsiteX11" fmla="*/ 4714874 w 4714874"/>
                  <a:gd name="connsiteY11" fmla="*/ 1128849 h 1132075"/>
                  <a:gd name="connsiteX0" fmla="*/ 0 w 4721224"/>
                  <a:gd name="connsiteY0" fmla="*/ 1124087 h 1132075"/>
                  <a:gd name="connsiteX1" fmla="*/ 191293 w 4721224"/>
                  <a:gd name="connsiteY1" fmla="*/ 1132024 h 1132075"/>
                  <a:gd name="connsiteX2" fmla="*/ 301624 w 4721224"/>
                  <a:gd name="connsiteY2" fmla="*/ 1005819 h 1132075"/>
                  <a:gd name="connsiteX3" fmla="*/ 396874 w 4721224"/>
                  <a:gd name="connsiteY3" fmla="*/ 574812 h 1132075"/>
                  <a:gd name="connsiteX4" fmla="*/ 515937 w 4721224"/>
                  <a:gd name="connsiteY4" fmla="*/ 46174 h 1132075"/>
                  <a:gd name="connsiteX5" fmla="*/ 873124 w 4721224"/>
                  <a:gd name="connsiteY5" fmla="*/ 27124 h 1132075"/>
                  <a:gd name="connsiteX6" fmla="*/ 2230437 w 4721224"/>
                  <a:gd name="connsiteY6" fmla="*/ 65224 h 1132075"/>
                  <a:gd name="connsiteX7" fmla="*/ 2587624 w 4721224"/>
                  <a:gd name="connsiteY7" fmla="*/ 174762 h 1132075"/>
                  <a:gd name="connsiteX8" fmla="*/ 2678112 w 4721224"/>
                  <a:gd name="connsiteY8" fmla="*/ 727212 h 1132075"/>
                  <a:gd name="connsiteX9" fmla="*/ 2749549 w 4721224"/>
                  <a:gd name="connsiteY9" fmla="*/ 1079637 h 1132075"/>
                  <a:gd name="connsiteX10" fmla="*/ 3230562 w 4721224"/>
                  <a:gd name="connsiteY10" fmla="*/ 1127262 h 1132075"/>
                  <a:gd name="connsiteX11" fmla="*/ 4721224 w 4721224"/>
                  <a:gd name="connsiteY11" fmla="*/ 1128849 h 113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1224" h="1132075">
                    <a:moveTo>
                      <a:pt x="0" y="1124087"/>
                    </a:moveTo>
                    <a:cubicBezTo>
                      <a:pt x="26723" y="1132818"/>
                      <a:pt x="150018" y="1130437"/>
                      <a:pt x="191293" y="1132024"/>
                    </a:cubicBezTo>
                    <a:cubicBezTo>
                      <a:pt x="232568" y="1133611"/>
                      <a:pt x="267361" y="1098688"/>
                      <a:pt x="301624" y="1005819"/>
                    </a:cubicBezTo>
                    <a:cubicBezTo>
                      <a:pt x="335887" y="912950"/>
                      <a:pt x="361155" y="734753"/>
                      <a:pt x="396874" y="574812"/>
                    </a:cubicBezTo>
                    <a:cubicBezTo>
                      <a:pt x="432593" y="414871"/>
                      <a:pt x="436562" y="137455"/>
                      <a:pt x="515937" y="46174"/>
                    </a:cubicBezTo>
                    <a:cubicBezTo>
                      <a:pt x="595312" y="-45107"/>
                      <a:pt x="873124" y="27124"/>
                      <a:pt x="873124" y="27124"/>
                    </a:cubicBezTo>
                    <a:cubicBezTo>
                      <a:pt x="1325562" y="43793"/>
                      <a:pt x="1944687" y="40618"/>
                      <a:pt x="2230437" y="65224"/>
                    </a:cubicBezTo>
                    <a:cubicBezTo>
                      <a:pt x="2516187" y="89830"/>
                      <a:pt x="2513012" y="64431"/>
                      <a:pt x="2587624" y="174762"/>
                    </a:cubicBezTo>
                    <a:cubicBezTo>
                      <a:pt x="2662236" y="285093"/>
                      <a:pt x="2651125" y="576400"/>
                      <a:pt x="2678112" y="727212"/>
                    </a:cubicBezTo>
                    <a:cubicBezTo>
                      <a:pt x="2705099" y="878024"/>
                      <a:pt x="2657474" y="1012962"/>
                      <a:pt x="2749549" y="1079637"/>
                    </a:cubicBezTo>
                    <a:cubicBezTo>
                      <a:pt x="2841624" y="1146312"/>
                      <a:pt x="2901950" y="1119060"/>
                      <a:pt x="3230562" y="1127262"/>
                    </a:cubicBezTo>
                    <a:cubicBezTo>
                      <a:pt x="3559174" y="1135464"/>
                      <a:pt x="4224337" y="1128320"/>
                      <a:pt x="4721224" y="1128849"/>
                    </a:cubicBezTo>
                  </a:path>
                </a:pathLst>
              </a:cu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1" name="Freeform 100"/>
              <p:cNvSpPr/>
              <p:nvPr/>
            </p:nvSpPr>
            <p:spPr>
              <a:xfrm>
                <a:off x="1374776" y="1963601"/>
                <a:ext cx="4721224" cy="1132075"/>
              </a:xfrm>
              <a:custGeom>
                <a:avLst/>
                <a:gdLst>
                  <a:gd name="connsiteX0" fmla="*/ 0 w 4700587"/>
                  <a:gd name="connsiteY0" fmla="*/ 1099645 h 1158397"/>
                  <a:gd name="connsiteX1" fmla="*/ 247650 w 4700587"/>
                  <a:gd name="connsiteY1" fmla="*/ 1109170 h 1158397"/>
                  <a:gd name="connsiteX2" fmla="*/ 376237 w 4700587"/>
                  <a:gd name="connsiteY2" fmla="*/ 566245 h 1158397"/>
                  <a:gd name="connsiteX3" fmla="*/ 495300 w 4700587"/>
                  <a:gd name="connsiteY3" fmla="*/ 37607 h 1158397"/>
                  <a:gd name="connsiteX4" fmla="*/ 895350 w 4700587"/>
                  <a:gd name="connsiteY4" fmla="*/ 42370 h 1158397"/>
                  <a:gd name="connsiteX5" fmla="*/ 2209800 w 4700587"/>
                  <a:gd name="connsiteY5" fmla="*/ 56657 h 1158397"/>
                  <a:gd name="connsiteX6" fmla="*/ 2566987 w 4700587"/>
                  <a:gd name="connsiteY6" fmla="*/ 166195 h 1158397"/>
                  <a:gd name="connsiteX7" fmla="*/ 2657475 w 4700587"/>
                  <a:gd name="connsiteY7" fmla="*/ 718645 h 1158397"/>
                  <a:gd name="connsiteX8" fmla="*/ 2728912 w 4700587"/>
                  <a:gd name="connsiteY8" fmla="*/ 1071070 h 1158397"/>
                  <a:gd name="connsiteX9" fmla="*/ 3209925 w 4700587"/>
                  <a:gd name="connsiteY9" fmla="*/ 1118695 h 1158397"/>
                  <a:gd name="connsiteX10" fmla="*/ 4700587 w 4700587"/>
                  <a:gd name="connsiteY10" fmla="*/ 1094882 h 1158397"/>
                  <a:gd name="connsiteX0" fmla="*/ 0 w 4700587"/>
                  <a:gd name="connsiteY0" fmla="*/ 1099645 h 1145241"/>
                  <a:gd name="connsiteX1" fmla="*/ 173037 w 4700587"/>
                  <a:gd name="connsiteY1" fmla="*/ 1094882 h 1145241"/>
                  <a:gd name="connsiteX2" fmla="*/ 247650 w 4700587"/>
                  <a:gd name="connsiteY2" fmla="*/ 1109170 h 1145241"/>
                  <a:gd name="connsiteX3" fmla="*/ 376237 w 4700587"/>
                  <a:gd name="connsiteY3" fmla="*/ 566245 h 1145241"/>
                  <a:gd name="connsiteX4" fmla="*/ 495300 w 4700587"/>
                  <a:gd name="connsiteY4" fmla="*/ 37607 h 1145241"/>
                  <a:gd name="connsiteX5" fmla="*/ 895350 w 4700587"/>
                  <a:gd name="connsiteY5" fmla="*/ 42370 h 1145241"/>
                  <a:gd name="connsiteX6" fmla="*/ 2209800 w 4700587"/>
                  <a:gd name="connsiteY6" fmla="*/ 56657 h 1145241"/>
                  <a:gd name="connsiteX7" fmla="*/ 2566987 w 4700587"/>
                  <a:gd name="connsiteY7" fmla="*/ 166195 h 1145241"/>
                  <a:gd name="connsiteX8" fmla="*/ 2657475 w 4700587"/>
                  <a:gd name="connsiteY8" fmla="*/ 718645 h 1145241"/>
                  <a:gd name="connsiteX9" fmla="*/ 2728912 w 4700587"/>
                  <a:gd name="connsiteY9" fmla="*/ 1071070 h 1145241"/>
                  <a:gd name="connsiteX10" fmla="*/ 3209925 w 4700587"/>
                  <a:gd name="connsiteY10" fmla="*/ 1118695 h 1145241"/>
                  <a:gd name="connsiteX11" fmla="*/ 4700587 w 4700587"/>
                  <a:gd name="connsiteY11" fmla="*/ 1094882 h 1145241"/>
                  <a:gd name="connsiteX0" fmla="*/ 0 w 4700587"/>
                  <a:gd name="connsiteY0" fmla="*/ 1099645 h 1121214"/>
                  <a:gd name="connsiteX1" fmla="*/ 173037 w 4700587"/>
                  <a:gd name="connsiteY1" fmla="*/ 1094882 h 1121214"/>
                  <a:gd name="connsiteX2" fmla="*/ 280987 w 4700587"/>
                  <a:gd name="connsiteY2" fmla="*/ 997252 h 1121214"/>
                  <a:gd name="connsiteX3" fmla="*/ 376237 w 4700587"/>
                  <a:gd name="connsiteY3" fmla="*/ 566245 h 1121214"/>
                  <a:gd name="connsiteX4" fmla="*/ 495300 w 4700587"/>
                  <a:gd name="connsiteY4" fmla="*/ 37607 h 1121214"/>
                  <a:gd name="connsiteX5" fmla="*/ 895350 w 4700587"/>
                  <a:gd name="connsiteY5" fmla="*/ 42370 h 1121214"/>
                  <a:gd name="connsiteX6" fmla="*/ 2209800 w 4700587"/>
                  <a:gd name="connsiteY6" fmla="*/ 56657 h 1121214"/>
                  <a:gd name="connsiteX7" fmla="*/ 2566987 w 4700587"/>
                  <a:gd name="connsiteY7" fmla="*/ 166195 h 1121214"/>
                  <a:gd name="connsiteX8" fmla="*/ 2657475 w 4700587"/>
                  <a:gd name="connsiteY8" fmla="*/ 718645 h 1121214"/>
                  <a:gd name="connsiteX9" fmla="*/ 2728912 w 4700587"/>
                  <a:gd name="connsiteY9" fmla="*/ 1071070 h 1121214"/>
                  <a:gd name="connsiteX10" fmla="*/ 3209925 w 4700587"/>
                  <a:gd name="connsiteY10" fmla="*/ 1118695 h 1121214"/>
                  <a:gd name="connsiteX11" fmla="*/ 4700587 w 4700587"/>
                  <a:gd name="connsiteY11" fmla="*/ 1094882 h 1121214"/>
                  <a:gd name="connsiteX0" fmla="*/ 0 w 4700587"/>
                  <a:gd name="connsiteY0" fmla="*/ 1099645 h 1121214"/>
                  <a:gd name="connsiteX1" fmla="*/ 173037 w 4700587"/>
                  <a:gd name="connsiteY1" fmla="*/ 1094882 h 1121214"/>
                  <a:gd name="connsiteX2" fmla="*/ 280987 w 4700587"/>
                  <a:gd name="connsiteY2" fmla="*/ 997252 h 1121214"/>
                  <a:gd name="connsiteX3" fmla="*/ 376237 w 4700587"/>
                  <a:gd name="connsiteY3" fmla="*/ 566245 h 1121214"/>
                  <a:gd name="connsiteX4" fmla="*/ 495300 w 4700587"/>
                  <a:gd name="connsiteY4" fmla="*/ 37607 h 1121214"/>
                  <a:gd name="connsiteX5" fmla="*/ 852487 w 4700587"/>
                  <a:gd name="connsiteY5" fmla="*/ 42370 h 1121214"/>
                  <a:gd name="connsiteX6" fmla="*/ 2209800 w 4700587"/>
                  <a:gd name="connsiteY6" fmla="*/ 56657 h 1121214"/>
                  <a:gd name="connsiteX7" fmla="*/ 2566987 w 4700587"/>
                  <a:gd name="connsiteY7" fmla="*/ 166195 h 1121214"/>
                  <a:gd name="connsiteX8" fmla="*/ 2657475 w 4700587"/>
                  <a:gd name="connsiteY8" fmla="*/ 718645 h 1121214"/>
                  <a:gd name="connsiteX9" fmla="*/ 2728912 w 4700587"/>
                  <a:gd name="connsiteY9" fmla="*/ 1071070 h 1121214"/>
                  <a:gd name="connsiteX10" fmla="*/ 3209925 w 4700587"/>
                  <a:gd name="connsiteY10" fmla="*/ 1118695 h 1121214"/>
                  <a:gd name="connsiteX11" fmla="*/ 4700587 w 4700587"/>
                  <a:gd name="connsiteY11" fmla="*/ 1094882 h 1121214"/>
                  <a:gd name="connsiteX0" fmla="*/ 0 w 4700587"/>
                  <a:gd name="connsiteY0" fmla="*/ 1113377 h 1134946"/>
                  <a:gd name="connsiteX1" fmla="*/ 173037 w 4700587"/>
                  <a:gd name="connsiteY1" fmla="*/ 1108614 h 1134946"/>
                  <a:gd name="connsiteX2" fmla="*/ 280987 w 4700587"/>
                  <a:gd name="connsiteY2" fmla="*/ 1010984 h 1134946"/>
                  <a:gd name="connsiteX3" fmla="*/ 376237 w 4700587"/>
                  <a:gd name="connsiteY3" fmla="*/ 579977 h 1134946"/>
                  <a:gd name="connsiteX4" fmla="*/ 495300 w 4700587"/>
                  <a:gd name="connsiteY4" fmla="*/ 51339 h 1134946"/>
                  <a:gd name="connsiteX5" fmla="*/ 852487 w 4700587"/>
                  <a:gd name="connsiteY5" fmla="*/ 20383 h 1134946"/>
                  <a:gd name="connsiteX6" fmla="*/ 2209800 w 4700587"/>
                  <a:gd name="connsiteY6" fmla="*/ 70389 h 1134946"/>
                  <a:gd name="connsiteX7" fmla="*/ 2566987 w 4700587"/>
                  <a:gd name="connsiteY7" fmla="*/ 179927 h 1134946"/>
                  <a:gd name="connsiteX8" fmla="*/ 2657475 w 4700587"/>
                  <a:gd name="connsiteY8" fmla="*/ 732377 h 1134946"/>
                  <a:gd name="connsiteX9" fmla="*/ 2728912 w 4700587"/>
                  <a:gd name="connsiteY9" fmla="*/ 1084802 h 1134946"/>
                  <a:gd name="connsiteX10" fmla="*/ 3209925 w 4700587"/>
                  <a:gd name="connsiteY10" fmla="*/ 1132427 h 1134946"/>
                  <a:gd name="connsiteX11" fmla="*/ 4700587 w 4700587"/>
                  <a:gd name="connsiteY11" fmla="*/ 1108614 h 1134946"/>
                  <a:gd name="connsiteX0" fmla="*/ 0 w 4700587"/>
                  <a:gd name="connsiteY0" fmla="*/ 1108212 h 1129781"/>
                  <a:gd name="connsiteX1" fmla="*/ 173037 w 4700587"/>
                  <a:gd name="connsiteY1" fmla="*/ 1103449 h 1129781"/>
                  <a:gd name="connsiteX2" fmla="*/ 280987 w 4700587"/>
                  <a:gd name="connsiteY2" fmla="*/ 1005819 h 1129781"/>
                  <a:gd name="connsiteX3" fmla="*/ 376237 w 4700587"/>
                  <a:gd name="connsiteY3" fmla="*/ 574812 h 1129781"/>
                  <a:gd name="connsiteX4" fmla="*/ 495300 w 4700587"/>
                  <a:gd name="connsiteY4" fmla="*/ 46174 h 1129781"/>
                  <a:gd name="connsiteX5" fmla="*/ 852487 w 4700587"/>
                  <a:gd name="connsiteY5" fmla="*/ 27124 h 1129781"/>
                  <a:gd name="connsiteX6" fmla="*/ 2209800 w 4700587"/>
                  <a:gd name="connsiteY6" fmla="*/ 65224 h 1129781"/>
                  <a:gd name="connsiteX7" fmla="*/ 2566987 w 4700587"/>
                  <a:gd name="connsiteY7" fmla="*/ 174762 h 1129781"/>
                  <a:gd name="connsiteX8" fmla="*/ 2657475 w 4700587"/>
                  <a:gd name="connsiteY8" fmla="*/ 727212 h 1129781"/>
                  <a:gd name="connsiteX9" fmla="*/ 2728912 w 4700587"/>
                  <a:gd name="connsiteY9" fmla="*/ 1079637 h 1129781"/>
                  <a:gd name="connsiteX10" fmla="*/ 3209925 w 4700587"/>
                  <a:gd name="connsiteY10" fmla="*/ 1127262 h 1129781"/>
                  <a:gd name="connsiteX11" fmla="*/ 4700587 w 4700587"/>
                  <a:gd name="connsiteY11" fmla="*/ 1103449 h 1129781"/>
                  <a:gd name="connsiteX0" fmla="*/ 0 w 4700587"/>
                  <a:gd name="connsiteY0" fmla="*/ 1108212 h 1131229"/>
                  <a:gd name="connsiteX1" fmla="*/ 173037 w 4700587"/>
                  <a:gd name="connsiteY1" fmla="*/ 1103449 h 1131229"/>
                  <a:gd name="connsiteX2" fmla="*/ 280987 w 4700587"/>
                  <a:gd name="connsiteY2" fmla="*/ 1005819 h 1131229"/>
                  <a:gd name="connsiteX3" fmla="*/ 376237 w 4700587"/>
                  <a:gd name="connsiteY3" fmla="*/ 574812 h 1131229"/>
                  <a:gd name="connsiteX4" fmla="*/ 495300 w 4700587"/>
                  <a:gd name="connsiteY4" fmla="*/ 46174 h 1131229"/>
                  <a:gd name="connsiteX5" fmla="*/ 852487 w 4700587"/>
                  <a:gd name="connsiteY5" fmla="*/ 27124 h 1131229"/>
                  <a:gd name="connsiteX6" fmla="*/ 2209800 w 4700587"/>
                  <a:gd name="connsiteY6" fmla="*/ 65224 h 1131229"/>
                  <a:gd name="connsiteX7" fmla="*/ 2566987 w 4700587"/>
                  <a:gd name="connsiteY7" fmla="*/ 174762 h 1131229"/>
                  <a:gd name="connsiteX8" fmla="*/ 2657475 w 4700587"/>
                  <a:gd name="connsiteY8" fmla="*/ 727212 h 1131229"/>
                  <a:gd name="connsiteX9" fmla="*/ 2728912 w 4700587"/>
                  <a:gd name="connsiteY9" fmla="*/ 1079637 h 1131229"/>
                  <a:gd name="connsiteX10" fmla="*/ 3209925 w 4700587"/>
                  <a:gd name="connsiteY10" fmla="*/ 1127262 h 1131229"/>
                  <a:gd name="connsiteX11" fmla="*/ 4700587 w 4700587"/>
                  <a:gd name="connsiteY11" fmla="*/ 1128849 h 1131229"/>
                  <a:gd name="connsiteX0" fmla="*/ 0 w 4714874"/>
                  <a:gd name="connsiteY0" fmla="*/ 1098687 h 1131229"/>
                  <a:gd name="connsiteX1" fmla="*/ 187324 w 4714874"/>
                  <a:gd name="connsiteY1" fmla="*/ 1103449 h 1131229"/>
                  <a:gd name="connsiteX2" fmla="*/ 295274 w 4714874"/>
                  <a:gd name="connsiteY2" fmla="*/ 1005819 h 1131229"/>
                  <a:gd name="connsiteX3" fmla="*/ 390524 w 4714874"/>
                  <a:gd name="connsiteY3" fmla="*/ 574812 h 1131229"/>
                  <a:gd name="connsiteX4" fmla="*/ 509587 w 4714874"/>
                  <a:gd name="connsiteY4" fmla="*/ 46174 h 1131229"/>
                  <a:gd name="connsiteX5" fmla="*/ 866774 w 4714874"/>
                  <a:gd name="connsiteY5" fmla="*/ 27124 h 1131229"/>
                  <a:gd name="connsiteX6" fmla="*/ 2224087 w 4714874"/>
                  <a:gd name="connsiteY6" fmla="*/ 65224 h 1131229"/>
                  <a:gd name="connsiteX7" fmla="*/ 2581274 w 4714874"/>
                  <a:gd name="connsiteY7" fmla="*/ 174762 h 1131229"/>
                  <a:gd name="connsiteX8" fmla="*/ 2671762 w 4714874"/>
                  <a:gd name="connsiteY8" fmla="*/ 727212 h 1131229"/>
                  <a:gd name="connsiteX9" fmla="*/ 2743199 w 4714874"/>
                  <a:gd name="connsiteY9" fmla="*/ 1079637 h 1131229"/>
                  <a:gd name="connsiteX10" fmla="*/ 3224212 w 4714874"/>
                  <a:gd name="connsiteY10" fmla="*/ 1127262 h 1131229"/>
                  <a:gd name="connsiteX11" fmla="*/ 4714874 w 4714874"/>
                  <a:gd name="connsiteY11" fmla="*/ 1128849 h 1131229"/>
                  <a:gd name="connsiteX0" fmla="*/ 0 w 4714874"/>
                  <a:gd name="connsiteY0" fmla="*/ 1105037 h 1131229"/>
                  <a:gd name="connsiteX1" fmla="*/ 187324 w 4714874"/>
                  <a:gd name="connsiteY1" fmla="*/ 1103449 h 1131229"/>
                  <a:gd name="connsiteX2" fmla="*/ 295274 w 4714874"/>
                  <a:gd name="connsiteY2" fmla="*/ 1005819 h 1131229"/>
                  <a:gd name="connsiteX3" fmla="*/ 390524 w 4714874"/>
                  <a:gd name="connsiteY3" fmla="*/ 574812 h 1131229"/>
                  <a:gd name="connsiteX4" fmla="*/ 509587 w 4714874"/>
                  <a:gd name="connsiteY4" fmla="*/ 46174 h 1131229"/>
                  <a:gd name="connsiteX5" fmla="*/ 866774 w 4714874"/>
                  <a:gd name="connsiteY5" fmla="*/ 27124 h 1131229"/>
                  <a:gd name="connsiteX6" fmla="*/ 2224087 w 4714874"/>
                  <a:gd name="connsiteY6" fmla="*/ 65224 h 1131229"/>
                  <a:gd name="connsiteX7" fmla="*/ 2581274 w 4714874"/>
                  <a:gd name="connsiteY7" fmla="*/ 174762 h 1131229"/>
                  <a:gd name="connsiteX8" fmla="*/ 2671762 w 4714874"/>
                  <a:gd name="connsiteY8" fmla="*/ 727212 h 1131229"/>
                  <a:gd name="connsiteX9" fmla="*/ 2743199 w 4714874"/>
                  <a:gd name="connsiteY9" fmla="*/ 1079637 h 1131229"/>
                  <a:gd name="connsiteX10" fmla="*/ 3224212 w 4714874"/>
                  <a:gd name="connsiteY10" fmla="*/ 1127262 h 1131229"/>
                  <a:gd name="connsiteX11" fmla="*/ 4714874 w 4714874"/>
                  <a:gd name="connsiteY11" fmla="*/ 1128849 h 1131229"/>
                  <a:gd name="connsiteX0" fmla="*/ 0 w 4714874"/>
                  <a:gd name="connsiteY0" fmla="*/ 1105037 h 1132075"/>
                  <a:gd name="connsiteX1" fmla="*/ 184943 w 4714874"/>
                  <a:gd name="connsiteY1" fmla="*/ 1132024 h 1132075"/>
                  <a:gd name="connsiteX2" fmla="*/ 295274 w 4714874"/>
                  <a:gd name="connsiteY2" fmla="*/ 1005819 h 1132075"/>
                  <a:gd name="connsiteX3" fmla="*/ 390524 w 4714874"/>
                  <a:gd name="connsiteY3" fmla="*/ 574812 h 1132075"/>
                  <a:gd name="connsiteX4" fmla="*/ 509587 w 4714874"/>
                  <a:gd name="connsiteY4" fmla="*/ 46174 h 1132075"/>
                  <a:gd name="connsiteX5" fmla="*/ 866774 w 4714874"/>
                  <a:gd name="connsiteY5" fmla="*/ 27124 h 1132075"/>
                  <a:gd name="connsiteX6" fmla="*/ 2224087 w 4714874"/>
                  <a:gd name="connsiteY6" fmla="*/ 65224 h 1132075"/>
                  <a:gd name="connsiteX7" fmla="*/ 2581274 w 4714874"/>
                  <a:gd name="connsiteY7" fmla="*/ 174762 h 1132075"/>
                  <a:gd name="connsiteX8" fmla="*/ 2671762 w 4714874"/>
                  <a:gd name="connsiteY8" fmla="*/ 727212 h 1132075"/>
                  <a:gd name="connsiteX9" fmla="*/ 2743199 w 4714874"/>
                  <a:gd name="connsiteY9" fmla="*/ 1079637 h 1132075"/>
                  <a:gd name="connsiteX10" fmla="*/ 3224212 w 4714874"/>
                  <a:gd name="connsiteY10" fmla="*/ 1127262 h 1132075"/>
                  <a:gd name="connsiteX11" fmla="*/ 4714874 w 4714874"/>
                  <a:gd name="connsiteY11" fmla="*/ 1128849 h 1132075"/>
                  <a:gd name="connsiteX0" fmla="*/ 0 w 4721224"/>
                  <a:gd name="connsiteY0" fmla="*/ 1124087 h 1132075"/>
                  <a:gd name="connsiteX1" fmla="*/ 191293 w 4721224"/>
                  <a:gd name="connsiteY1" fmla="*/ 1132024 h 1132075"/>
                  <a:gd name="connsiteX2" fmla="*/ 301624 w 4721224"/>
                  <a:gd name="connsiteY2" fmla="*/ 1005819 h 1132075"/>
                  <a:gd name="connsiteX3" fmla="*/ 396874 w 4721224"/>
                  <a:gd name="connsiteY3" fmla="*/ 574812 h 1132075"/>
                  <a:gd name="connsiteX4" fmla="*/ 515937 w 4721224"/>
                  <a:gd name="connsiteY4" fmla="*/ 46174 h 1132075"/>
                  <a:gd name="connsiteX5" fmla="*/ 873124 w 4721224"/>
                  <a:gd name="connsiteY5" fmla="*/ 27124 h 1132075"/>
                  <a:gd name="connsiteX6" fmla="*/ 2230437 w 4721224"/>
                  <a:gd name="connsiteY6" fmla="*/ 65224 h 1132075"/>
                  <a:gd name="connsiteX7" fmla="*/ 2587624 w 4721224"/>
                  <a:gd name="connsiteY7" fmla="*/ 174762 h 1132075"/>
                  <a:gd name="connsiteX8" fmla="*/ 2678112 w 4721224"/>
                  <a:gd name="connsiteY8" fmla="*/ 727212 h 1132075"/>
                  <a:gd name="connsiteX9" fmla="*/ 2749549 w 4721224"/>
                  <a:gd name="connsiteY9" fmla="*/ 1079637 h 1132075"/>
                  <a:gd name="connsiteX10" fmla="*/ 3230562 w 4721224"/>
                  <a:gd name="connsiteY10" fmla="*/ 1127262 h 1132075"/>
                  <a:gd name="connsiteX11" fmla="*/ 4721224 w 4721224"/>
                  <a:gd name="connsiteY11" fmla="*/ 1128849 h 113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1224" h="1132075">
                    <a:moveTo>
                      <a:pt x="0" y="1124087"/>
                    </a:moveTo>
                    <a:cubicBezTo>
                      <a:pt x="26723" y="1132818"/>
                      <a:pt x="150018" y="1130437"/>
                      <a:pt x="191293" y="1132024"/>
                    </a:cubicBezTo>
                    <a:cubicBezTo>
                      <a:pt x="232568" y="1133611"/>
                      <a:pt x="267361" y="1098688"/>
                      <a:pt x="301624" y="1005819"/>
                    </a:cubicBezTo>
                    <a:cubicBezTo>
                      <a:pt x="335887" y="912950"/>
                      <a:pt x="361155" y="734753"/>
                      <a:pt x="396874" y="574812"/>
                    </a:cubicBezTo>
                    <a:cubicBezTo>
                      <a:pt x="432593" y="414871"/>
                      <a:pt x="436562" y="137455"/>
                      <a:pt x="515937" y="46174"/>
                    </a:cubicBezTo>
                    <a:cubicBezTo>
                      <a:pt x="595312" y="-45107"/>
                      <a:pt x="873124" y="27124"/>
                      <a:pt x="873124" y="27124"/>
                    </a:cubicBezTo>
                    <a:cubicBezTo>
                      <a:pt x="1325562" y="43793"/>
                      <a:pt x="1944687" y="40618"/>
                      <a:pt x="2230437" y="65224"/>
                    </a:cubicBezTo>
                    <a:cubicBezTo>
                      <a:pt x="2516187" y="89830"/>
                      <a:pt x="2513012" y="64431"/>
                      <a:pt x="2587624" y="174762"/>
                    </a:cubicBezTo>
                    <a:cubicBezTo>
                      <a:pt x="2662236" y="285093"/>
                      <a:pt x="2651125" y="576400"/>
                      <a:pt x="2678112" y="727212"/>
                    </a:cubicBezTo>
                    <a:cubicBezTo>
                      <a:pt x="2705099" y="878024"/>
                      <a:pt x="2657474" y="1012962"/>
                      <a:pt x="2749549" y="1079637"/>
                    </a:cubicBezTo>
                    <a:cubicBezTo>
                      <a:pt x="2841624" y="1146312"/>
                      <a:pt x="2901950" y="1119060"/>
                      <a:pt x="3230562" y="1127262"/>
                    </a:cubicBezTo>
                    <a:cubicBezTo>
                      <a:pt x="3559174" y="1135464"/>
                      <a:pt x="4224337" y="1128320"/>
                      <a:pt x="4721224" y="1128849"/>
                    </a:cubicBezTo>
                  </a:path>
                </a:pathLst>
              </a:cu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114" name="Group 113"/>
          <p:cNvGrpSpPr/>
          <p:nvPr/>
        </p:nvGrpSpPr>
        <p:grpSpPr>
          <a:xfrm>
            <a:off x="7385454" y="3322381"/>
            <a:ext cx="1598944" cy="1132075"/>
            <a:chOff x="1374776" y="1963601"/>
            <a:chExt cx="9274174" cy="1132075"/>
          </a:xfrm>
        </p:grpSpPr>
        <p:sp>
          <p:nvSpPr>
            <p:cNvPr id="124" name="Freeform 123"/>
            <p:cNvSpPr/>
            <p:nvPr/>
          </p:nvSpPr>
          <p:spPr>
            <a:xfrm>
              <a:off x="5927726" y="1963601"/>
              <a:ext cx="4721224" cy="1132075"/>
            </a:xfrm>
            <a:custGeom>
              <a:avLst/>
              <a:gdLst>
                <a:gd name="connsiteX0" fmla="*/ 0 w 4700587"/>
                <a:gd name="connsiteY0" fmla="*/ 1099645 h 1158397"/>
                <a:gd name="connsiteX1" fmla="*/ 247650 w 4700587"/>
                <a:gd name="connsiteY1" fmla="*/ 1109170 h 1158397"/>
                <a:gd name="connsiteX2" fmla="*/ 376237 w 4700587"/>
                <a:gd name="connsiteY2" fmla="*/ 566245 h 1158397"/>
                <a:gd name="connsiteX3" fmla="*/ 495300 w 4700587"/>
                <a:gd name="connsiteY3" fmla="*/ 37607 h 1158397"/>
                <a:gd name="connsiteX4" fmla="*/ 895350 w 4700587"/>
                <a:gd name="connsiteY4" fmla="*/ 42370 h 1158397"/>
                <a:gd name="connsiteX5" fmla="*/ 2209800 w 4700587"/>
                <a:gd name="connsiteY5" fmla="*/ 56657 h 1158397"/>
                <a:gd name="connsiteX6" fmla="*/ 2566987 w 4700587"/>
                <a:gd name="connsiteY6" fmla="*/ 166195 h 1158397"/>
                <a:gd name="connsiteX7" fmla="*/ 2657475 w 4700587"/>
                <a:gd name="connsiteY7" fmla="*/ 718645 h 1158397"/>
                <a:gd name="connsiteX8" fmla="*/ 2728912 w 4700587"/>
                <a:gd name="connsiteY8" fmla="*/ 1071070 h 1158397"/>
                <a:gd name="connsiteX9" fmla="*/ 3209925 w 4700587"/>
                <a:gd name="connsiteY9" fmla="*/ 1118695 h 1158397"/>
                <a:gd name="connsiteX10" fmla="*/ 4700587 w 4700587"/>
                <a:gd name="connsiteY10" fmla="*/ 1094882 h 1158397"/>
                <a:gd name="connsiteX0" fmla="*/ 0 w 4700587"/>
                <a:gd name="connsiteY0" fmla="*/ 1099645 h 1145241"/>
                <a:gd name="connsiteX1" fmla="*/ 173037 w 4700587"/>
                <a:gd name="connsiteY1" fmla="*/ 1094882 h 1145241"/>
                <a:gd name="connsiteX2" fmla="*/ 247650 w 4700587"/>
                <a:gd name="connsiteY2" fmla="*/ 1109170 h 1145241"/>
                <a:gd name="connsiteX3" fmla="*/ 376237 w 4700587"/>
                <a:gd name="connsiteY3" fmla="*/ 566245 h 1145241"/>
                <a:gd name="connsiteX4" fmla="*/ 495300 w 4700587"/>
                <a:gd name="connsiteY4" fmla="*/ 37607 h 1145241"/>
                <a:gd name="connsiteX5" fmla="*/ 895350 w 4700587"/>
                <a:gd name="connsiteY5" fmla="*/ 42370 h 1145241"/>
                <a:gd name="connsiteX6" fmla="*/ 2209800 w 4700587"/>
                <a:gd name="connsiteY6" fmla="*/ 56657 h 1145241"/>
                <a:gd name="connsiteX7" fmla="*/ 2566987 w 4700587"/>
                <a:gd name="connsiteY7" fmla="*/ 166195 h 1145241"/>
                <a:gd name="connsiteX8" fmla="*/ 2657475 w 4700587"/>
                <a:gd name="connsiteY8" fmla="*/ 718645 h 1145241"/>
                <a:gd name="connsiteX9" fmla="*/ 2728912 w 4700587"/>
                <a:gd name="connsiteY9" fmla="*/ 1071070 h 1145241"/>
                <a:gd name="connsiteX10" fmla="*/ 3209925 w 4700587"/>
                <a:gd name="connsiteY10" fmla="*/ 1118695 h 1145241"/>
                <a:gd name="connsiteX11" fmla="*/ 4700587 w 4700587"/>
                <a:gd name="connsiteY11" fmla="*/ 1094882 h 1145241"/>
                <a:gd name="connsiteX0" fmla="*/ 0 w 4700587"/>
                <a:gd name="connsiteY0" fmla="*/ 1099645 h 1121214"/>
                <a:gd name="connsiteX1" fmla="*/ 173037 w 4700587"/>
                <a:gd name="connsiteY1" fmla="*/ 1094882 h 1121214"/>
                <a:gd name="connsiteX2" fmla="*/ 280987 w 4700587"/>
                <a:gd name="connsiteY2" fmla="*/ 997252 h 1121214"/>
                <a:gd name="connsiteX3" fmla="*/ 376237 w 4700587"/>
                <a:gd name="connsiteY3" fmla="*/ 566245 h 1121214"/>
                <a:gd name="connsiteX4" fmla="*/ 495300 w 4700587"/>
                <a:gd name="connsiteY4" fmla="*/ 37607 h 1121214"/>
                <a:gd name="connsiteX5" fmla="*/ 895350 w 4700587"/>
                <a:gd name="connsiteY5" fmla="*/ 42370 h 1121214"/>
                <a:gd name="connsiteX6" fmla="*/ 2209800 w 4700587"/>
                <a:gd name="connsiteY6" fmla="*/ 56657 h 1121214"/>
                <a:gd name="connsiteX7" fmla="*/ 2566987 w 4700587"/>
                <a:gd name="connsiteY7" fmla="*/ 166195 h 1121214"/>
                <a:gd name="connsiteX8" fmla="*/ 2657475 w 4700587"/>
                <a:gd name="connsiteY8" fmla="*/ 718645 h 1121214"/>
                <a:gd name="connsiteX9" fmla="*/ 2728912 w 4700587"/>
                <a:gd name="connsiteY9" fmla="*/ 1071070 h 1121214"/>
                <a:gd name="connsiteX10" fmla="*/ 3209925 w 4700587"/>
                <a:gd name="connsiteY10" fmla="*/ 1118695 h 1121214"/>
                <a:gd name="connsiteX11" fmla="*/ 4700587 w 4700587"/>
                <a:gd name="connsiteY11" fmla="*/ 1094882 h 1121214"/>
                <a:gd name="connsiteX0" fmla="*/ 0 w 4700587"/>
                <a:gd name="connsiteY0" fmla="*/ 1099645 h 1121214"/>
                <a:gd name="connsiteX1" fmla="*/ 173037 w 4700587"/>
                <a:gd name="connsiteY1" fmla="*/ 1094882 h 1121214"/>
                <a:gd name="connsiteX2" fmla="*/ 280987 w 4700587"/>
                <a:gd name="connsiteY2" fmla="*/ 997252 h 1121214"/>
                <a:gd name="connsiteX3" fmla="*/ 376237 w 4700587"/>
                <a:gd name="connsiteY3" fmla="*/ 566245 h 1121214"/>
                <a:gd name="connsiteX4" fmla="*/ 495300 w 4700587"/>
                <a:gd name="connsiteY4" fmla="*/ 37607 h 1121214"/>
                <a:gd name="connsiteX5" fmla="*/ 852487 w 4700587"/>
                <a:gd name="connsiteY5" fmla="*/ 42370 h 1121214"/>
                <a:gd name="connsiteX6" fmla="*/ 2209800 w 4700587"/>
                <a:gd name="connsiteY6" fmla="*/ 56657 h 1121214"/>
                <a:gd name="connsiteX7" fmla="*/ 2566987 w 4700587"/>
                <a:gd name="connsiteY7" fmla="*/ 166195 h 1121214"/>
                <a:gd name="connsiteX8" fmla="*/ 2657475 w 4700587"/>
                <a:gd name="connsiteY8" fmla="*/ 718645 h 1121214"/>
                <a:gd name="connsiteX9" fmla="*/ 2728912 w 4700587"/>
                <a:gd name="connsiteY9" fmla="*/ 1071070 h 1121214"/>
                <a:gd name="connsiteX10" fmla="*/ 3209925 w 4700587"/>
                <a:gd name="connsiteY10" fmla="*/ 1118695 h 1121214"/>
                <a:gd name="connsiteX11" fmla="*/ 4700587 w 4700587"/>
                <a:gd name="connsiteY11" fmla="*/ 1094882 h 1121214"/>
                <a:gd name="connsiteX0" fmla="*/ 0 w 4700587"/>
                <a:gd name="connsiteY0" fmla="*/ 1113377 h 1134946"/>
                <a:gd name="connsiteX1" fmla="*/ 173037 w 4700587"/>
                <a:gd name="connsiteY1" fmla="*/ 1108614 h 1134946"/>
                <a:gd name="connsiteX2" fmla="*/ 280987 w 4700587"/>
                <a:gd name="connsiteY2" fmla="*/ 1010984 h 1134946"/>
                <a:gd name="connsiteX3" fmla="*/ 376237 w 4700587"/>
                <a:gd name="connsiteY3" fmla="*/ 579977 h 1134946"/>
                <a:gd name="connsiteX4" fmla="*/ 495300 w 4700587"/>
                <a:gd name="connsiteY4" fmla="*/ 51339 h 1134946"/>
                <a:gd name="connsiteX5" fmla="*/ 852487 w 4700587"/>
                <a:gd name="connsiteY5" fmla="*/ 20383 h 1134946"/>
                <a:gd name="connsiteX6" fmla="*/ 2209800 w 4700587"/>
                <a:gd name="connsiteY6" fmla="*/ 70389 h 1134946"/>
                <a:gd name="connsiteX7" fmla="*/ 2566987 w 4700587"/>
                <a:gd name="connsiteY7" fmla="*/ 179927 h 1134946"/>
                <a:gd name="connsiteX8" fmla="*/ 2657475 w 4700587"/>
                <a:gd name="connsiteY8" fmla="*/ 732377 h 1134946"/>
                <a:gd name="connsiteX9" fmla="*/ 2728912 w 4700587"/>
                <a:gd name="connsiteY9" fmla="*/ 1084802 h 1134946"/>
                <a:gd name="connsiteX10" fmla="*/ 3209925 w 4700587"/>
                <a:gd name="connsiteY10" fmla="*/ 1132427 h 1134946"/>
                <a:gd name="connsiteX11" fmla="*/ 4700587 w 4700587"/>
                <a:gd name="connsiteY11" fmla="*/ 1108614 h 1134946"/>
                <a:gd name="connsiteX0" fmla="*/ 0 w 4700587"/>
                <a:gd name="connsiteY0" fmla="*/ 1108212 h 1129781"/>
                <a:gd name="connsiteX1" fmla="*/ 173037 w 4700587"/>
                <a:gd name="connsiteY1" fmla="*/ 1103449 h 1129781"/>
                <a:gd name="connsiteX2" fmla="*/ 280987 w 4700587"/>
                <a:gd name="connsiteY2" fmla="*/ 1005819 h 1129781"/>
                <a:gd name="connsiteX3" fmla="*/ 376237 w 4700587"/>
                <a:gd name="connsiteY3" fmla="*/ 574812 h 1129781"/>
                <a:gd name="connsiteX4" fmla="*/ 495300 w 4700587"/>
                <a:gd name="connsiteY4" fmla="*/ 46174 h 1129781"/>
                <a:gd name="connsiteX5" fmla="*/ 852487 w 4700587"/>
                <a:gd name="connsiteY5" fmla="*/ 27124 h 1129781"/>
                <a:gd name="connsiteX6" fmla="*/ 2209800 w 4700587"/>
                <a:gd name="connsiteY6" fmla="*/ 65224 h 1129781"/>
                <a:gd name="connsiteX7" fmla="*/ 2566987 w 4700587"/>
                <a:gd name="connsiteY7" fmla="*/ 174762 h 1129781"/>
                <a:gd name="connsiteX8" fmla="*/ 2657475 w 4700587"/>
                <a:gd name="connsiteY8" fmla="*/ 727212 h 1129781"/>
                <a:gd name="connsiteX9" fmla="*/ 2728912 w 4700587"/>
                <a:gd name="connsiteY9" fmla="*/ 1079637 h 1129781"/>
                <a:gd name="connsiteX10" fmla="*/ 3209925 w 4700587"/>
                <a:gd name="connsiteY10" fmla="*/ 1127262 h 1129781"/>
                <a:gd name="connsiteX11" fmla="*/ 4700587 w 4700587"/>
                <a:gd name="connsiteY11" fmla="*/ 1103449 h 1129781"/>
                <a:gd name="connsiteX0" fmla="*/ 0 w 4700587"/>
                <a:gd name="connsiteY0" fmla="*/ 1108212 h 1131229"/>
                <a:gd name="connsiteX1" fmla="*/ 173037 w 4700587"/>
                <a:gd name="connsiteY1" fmla="*/ 1103449 h 1131229"/>
                <a:gd name="connsiteX2" fmla="*/ 280987 w 4700587"/>
                <a:gd name="connsiteY2" fmla="*/ 1005819 h 1131229"/>
                <a:gd name="connsiteX3" fmla="*/ 376237 w 4700587"/>
                <a:gd name="connsiteY3" fmla="*/ 574812 h 1131229"/>
                <a:gd name="connsiteX4" fmla="*/ 495300 w 4700587"/>
                <a:gd name="connsiteY4" fmla="*/ 46174 h 1131229"/>
                <a:gd name="connsiteX5" fmla="*/ 852487 w 4700587"/>
                <a:gd name="connsiteY5" fmla="*/ 27124 h 1131229"/>
                <a:gd name="connsiteX6" fmla="*/ 2209800 w 4700587"/>
                <a:gd name="connsiteY6" fmla="*/ 65224 h 1131229"/>
                <a:gd name="connsiteX7" fmla="*/ 2566987 w 4700587"/>
                <a:gd name="connsiteY7" fmla="*/ 174762 h 1131229"/>
                <a:gd name="connsiteX8" fmla="*/ 2657475 w 4700587"/>
                <a:gd name="connsiteY8" fmla="*/ 727212 h 1131229"/>
                <a:gd name="connsiteX9" fmla="*/ 2728912 w 4700587"/>
                <a:gd name="connsiteY9" fmla="*/ 1079637 h 1131229"/>
                <a:gd name="connsiteX10" fmla="*/ 3209925 w 4700587"/>
                <a:gd name="connsiteY10" fmla="*/ 1127262 h 1131229"/>
                <a:gd name="connsiteX11" fmla="*/ 4700587 w 4700587"/>
                <a:gd name="connsiteY11" fmla="*/ 1128849 h 1131229"/>
                <a:gd name="connsiteX0" fmla="*/ 0 w 4714874"/>
                <a:gd name="connsiteY0" fmla="*/ 1098687 h 1131229"/>
                <a:gd name="connsiteX1" fmla="*/ 187324 w 4714874"/>
                <a:gd name="connsiteY1" fmla="*/ 1103449 h 1131229"/>
                <a:gd name="connsiteX2" fmla="*/ 295274 w 4714874"/>
                <a:gd name="connsiteY2" fmla="*/ 1005819 h 1131229"/>
                <a:gd name="connsiteX3" fmla="*/ 390524 w 4714874"/>
                <a:gd name="connsiteY3" fmla="*/ 574812 h 1131229"/>
                <a:gd name="connsiteX4" fmla="*/ 509587 w 4714874"/>
                <a:gd name="connsiteY4" fmla="*/ 46174 h 1131229"/>
                <a:gd name="connsiteX5" fmla="*/ 866774 w 4714874"/>
                <a:gd name="connsiteY5" fmla="*/ 27124 h 1131229"/>
                <a:gd name="connsiteX6" fmla="*/ 2224087 w 4714874"/>
                <a:gd name="connsiteY6" fmla="*/ 65224 h 1131229"/>
                <a:gd name="connsiteX7" fmla="*/ 2581274 w 4714874"/>
                <a:gd name="connsiteY7" fmla="*/ 174762 h 1131229"/>
                <a:gd name="connsiteX8" fmla="*/ 2671762 w 4714874"/>
                <a:gd name="connsiteY8" fmla="*/ 727212 h 1131229"/>
                <a:gd name="connsiteX9" fmla="*/ 2743199 w 4714874"/>
                <a:gd name="connsiteY9" fmla="*/ 1079637 h 1131229"/>
                <a:gd name="connsiteX10" fmla="*/ 3224212 w 4714874"/>
                <a:gd name="connsiteY10" fmla="*/ 1127262 h 1131229"/>
                <a:gd name="connsiteX11" fmla="*/ 4714874 w 4714874"/>
                <a:gd name="connsiteY11" fmla="*/ 1128849 h 1131229"/>
                <a:gd name="connsiteX0" fmla="*/ 0 w 4714874"/>
                <a:gd name="connsiteY0" fmla="*/ 1105037 h 1131229"/>
                <a:gd name="connsiteX1" fmla="*/ 187324 w 4714874"/>
                <a:gd name="connsiteY1" fmla="*/ 1103449 h 1131229"/>
                <a:gd name="connsiteX2" fmla="*/ 295274 w 4714874"/>
                <a:gd name="connsiteY2" fmla="*/ 1005819 h 1131229"/>
                <a:gd name="connsiteX3" fmla="*/ 390524 w 4714874"/>
                <a:gd name="connsiteY3" fmla="*/ 574812 h 1131229"/>
                <a:gd name="connsiteX4" fmla="*/ 509587 w 4714874"/>
                <a:gd name="connsiteY4" fmla="*/ 46174 h 1131229"/>
                <a:gd name="connsiteX5" fmla="*/ 866774 w 4714874"/>
                <a:gd name="connsiteY5" fmla="*/ 27124 h 1131229"/>
                <a:gd name="connsiteX6" fmla="*/ 2224087 w 4714874"/>
                <a:gd name="connsiteY6" fmla="*/ 65224 h 1131229"/>
                <a:gd name="connsiteX7" fmla="*/ 2581274 w 4714874"/>
                <a:gd name="connsiteY7" fmla="*/ 174762 h 1131229"/>
                <a:gd name="connsiteX8" fmla="*/ 2671762 w 4714874"/>
                <a:gd name="connsiteY8" fmla="*/ 727212 h 1131229"/>
                <a:gd name="connsiteX9" fmla="*/ 2743199 w 4714874"/>
                <a:gd name="connsiteY9" fmla="*/ 1079637 h 1131229"/>
                <a:gd name="connsiteX10" fmla="*/ 3224212 w 4714874"/>
                <a:gd name="connsiteY10" fmla="*/ 1127262 h 1131229"/>
                <a:gd name="connsiteX11" fmla="*/ 4714874 w 4714874"/>
                <a:gd name="connsiteY11" fmla="*/ 1128849 h 1131229"/>
                <a:gd name="connsiteX0" fmla="*/ 0 w 4714874"/>
                <a:gd name="connsiteY0" fmla="*/ 1105037 h 1132075"/>
                <a:gd name="connsiteX1" fmla="*/ 184943 w 4714874"/>
                <a:gd name="connsiteY1" fmla="*/ 1132024 h 1132075"/>
                <a:gd name="connsiteX2" fmla="*/ 295274 w 4714874"/>
                <a:gd name="connsiteY2" fmla="*/ 1005819 h 1132075"/>
                <a:gd name="connsiteX3" fmla="*/ 390524 w 4714874"/>
                <a:gd name="connsiteY3" fmla="*/ 574812 h 1132075"/>
                <a:gd name="connsiteX4" fmla="*/ 509587 w 4714874"/>
                <a:gd name="connsiteY4" fmla="*/ 46174 h 1132075"/>
                <a:gd name="connsiteX5" fmla="*/ 866774 w 4714874"/>
                <a:gd name="connsiteY5" fmla="*/ 27124 h 1132075"/>
                <a:gd name="connsiteX6" fmla="*/ 2224087 w 4714874"/>
                <a:gd name="connsiteY6" fmla="*/ 65224 h 1132075"/>
                <a:gd name="connsiteX7" fmla="*/ 2581274 w 4714874"/>
                <a:gd name="connsiteY7" fmla="*/ 174762 h 1132075"/>
                <a:gd name="connsiteX8" fmla="*/ 2671762 w 4714874"/>
                <a:gd name="connsiteY8" fmla="*/ 727212 h 1132075"/>
                <a:gd name="connsiteX9" fmla="*/ 2743199 w 4714874"/>
                <a:gd name="connsiteY9" fmla="*/ 1079637 h 1132075"/>
                <a:gd name="connsiteX10" fmla="*/ 3224212 w 4714874"/>
                <a:gd name="connsiteY10" fmla="*/ 1127262 h 1132075"/>
                <a:gd name="connsiteX11" fmla="*/ 4714874 w 4714874"/>
                <a:gd name="connsiteY11" fmla="*/ 1128849 h 1132075"/>
                <a:gd name="connsiteX0" fmla="*/ 0 w 4721224"/>
                <a:gd name="connsiteY0" fmla="*/ 1124087 h 1132075"/>
                <a:gd name="connsiteX1" fmla="*/ 191293 w 4721224"/>
                <a:gd name="connsiteY1" fmla="*/ 1132024 h 1132075"/>
                <a:gd name="connsiteX2" fmla="*/ 301624 w 4721224"/>
                <a:gd name="connsiteY2" fmla="*/ 1005819 h 1132075"/>
                <a:gd name="connsiteX3" fmla="*/ 396874 w 4721224"/>
                <a:gd name="connsiteY3" fmla="*/ 574812 h 1132075"/>
                <a:gd name="connsiteX4" fmla="*/ 515937 w 4721224"/>
                <a:gd name="connsiteY4" fmla="*/ 46174 h 1132075"/>
                <a:gd name="connsiteX5" fmla="*/ 873124 w 4721224"/>
                <a:gd name="connsiteY5" fmla="*/ 27124 h 1132075"/>
                <a:gd name="connsiteX6" fmla="*/ 2230437 w 4721224"/>
                <a:gd name="connsiteY6" fmla="*/ 65224 h 1132075"/>
                <a:gd name="connsiteX7" fmla="*/ 2587624 w 4721224"/>
                <a:gd name="connsiteY7" fmla="*/ 174762 h 1132075"/>
                <a:gd name="connsiteX8" fmla="*/ 2678112 w 4721224"/>
                <a:gd name="connsiteY8" fmla="*/ 727212 h 1132075"/>
                <a:gd name="connsiteX9" fmla="*/ 2749549 w 4721224"/>
                <a:gd name="connsiteY9" fmla="*/ 1079637 h 1132075"/>
                <a:gd name="connsiteX10" fmla="*/ 3230562 w 4721224"/>
                <a:gd name="connsiteY10" fmla="*/ 1127262 h 1132075"/>
                <a:gd name="connsiteX11" fmla="*/ 4721224 w 4721224"/>
                <a:gd name="connsiteY11" fmla="*/ 1128849 h 113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1224" h="1132075">
                  <a:moveTo>
                    <a:pt x="0" y="1124087"/>
                  </a:moveTo>
                  <a:cubicBezTo>
                    <a:pt x="26723" y="1132818"/>
                    <a:pt x="150018" y="1130437"/>
                    <a:pt x="191293" y="1132024"/>
                  </a:cubicBezTo>
                  <a:cubicBezTo>
                    <a:pt x="232568" y="1133611"/>
                    <a:pt x="267361" y="1098688"/>
                    <a:pt x="301624" y="1005819"/>
                  </a:cubicBezTo>
                  <a:cubicBezTo>
                    <a:pt x="335887" y="912950"/>
                    <a:pt x="361155" y="734753"/>
                    <a:pt x="396874" y="574812"/>
                  </a:cubicBezTo>
                  <a:cubicBezTo>
                    <a:pt x="432593" y="414871"/>
                    <a:pt x="436562" y="137455"/>
                    <a:pt x="515937" y="46174"/>
                  </a:cubicBezTo>
                  <a:cubicBezTo>
                    <a:pt x="595312" y="-45107"/>
                    <a:pt x="873124" y="27124"/>
                    <a:pt x="873124" y="27124"/>
                  </a:cubicBezTo>
                  <a:cubicBezTo>
                    <a:pt x="1325562" y="43793"/>
                    <a:pt x="1944687" y="40618"/>
                    <a:pt x="2230437" y="65224"/>
                  </a:cubicBezTo>
                  <a:cubicBezTo>
                    <a:pt x="2516187" y="89830"/>
                    <a:pt x="2513012" y="64431"/>
                    <a:pt x="2587624" y="174762"/>
                  </a:cubicBezTo>
                  <a:cubicBezTo>
                    <a:pt x="2662236" y="285093"/>
                    <a:pt x="2651125" y="576400"/>
                    <a:pt x="2678112" y="727212"/>
                  </a:cubicBezTo>
                  <a:cubicBezTo>
                    <a:pt x="2705099" y="878024"/>
                    <a:pt x="2657474" y="1012962"/>
                    <a:pt x="2749549" y="1079637"/>
                  </a:cubicBezTo>
                  <a:cubicBezTo>
                    <a:pt x="2841624" y="1146312"/>
                    <a:pt x="2901950" y="1119060"/>
                    <a:pt x="3230562" y="1127262"/>
                  </a:cubicBezTo>
                  <a:cubicBezTo>
                    <a:pt x="3559174" y="1135464"/>
                    <a:pt x="4224337" y="1128320"/>
                    <a:pt x="4721224" y="1128849"/>
                  </a:cubicBezTo>
                </a:path>
              </a:pathLst>
            </a:cu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5" name="Freeform 124"/>
            <p:cNvSpPr/>
            <p:nvPr/>
          </p:nvSpPr>
          <p:spPr>
            <a:xfrm>
              <a:off x="1374776" y="1963601"/>
              <a:ext cx="4721224" cy="1132075"/>
            </a:xfrm>
            <a:custGeom>
              <a:avLst/>
              <a:gdLst>
                <a:gd name="connsiteX0" fmla="*/ 0 w 4700587"/>
                <a:gd name="connsiteY0" fmla="*/ 1099645 h 1158397"/>
                <a:gd name="connsiteX1" fmla="*/ 247650 w 4700587"/>
                <a:gd name="connsiteY1" fmla="*/ 1109170 h 1158397"/>
                <a:gd name="connsiteX2" fmla="*/ 376237 w 4700587"/>
                <a:gd name="connsiteY2" fmla="*/ 566245 h 1158397"/>
                <a:gd name="connsiteX3" fmla="*/ 495300 w 4700587"/>
                <a:gd name="connsiteY3" fmla="*/ 37607 h 1158397"/>
                <a:gd name="connsiteX4" fmla="*/ 895350 w 4700587"/>
                <a:gd name="connsiteY4" fmla="*/ 42370 h 1158397"/>
                <a:gd name="connsiteX5" fmla="*/ 2209800 w 4700587"/>
                <a:gd name="connsiteY5" fmla="*/ 56657 h 1158397"/>
                <a:gd name="connsiteX6" fmla="*/ 2566987 w 4700587"/>
                <a:gd name="connsiteY6" fmla="*/ 166195 h 1158397"/>
                <a:gd name="connsiteX7" fmla="*/ 2657475 w 4700587"/>
                <a:gd name="connsiteY7" fmla="*/ 718645 h 1158397"/>
                <a:gd name="connsiteX8" fmla="*/ 2728912 w 4700587"/>
                <a:gd name="connsiteY8" fmla="*/ 1071070 h 1158397"/>
                <a:gd name="connsiteX9" fmla="*/ 3209925 w 4700587"/>
                <a:gd name="connsiteY9" fmla="*/ 1118695 h 1158397"/>
                <a:gd name="connsiteX10" fmla="*/ 4700587 w 4700587"/>
                <a:gd name="connsiteY10" fmla="*/ 1094882 h 1158397"/>
                <a:gd name="connsiteX0" fmla="*/ 0 w 4700587"/>
                <a:gd name="connsiteY0" fmla="*/ 1099645 h 1145241"/>
                <a:gd name="connsiteX1" fmla="*/ 173037 w 4700587"/>
                <a:gd name="connsiteY1" fmla="*/ 1094882 h 1145241"/>
                <a:gd name="connsiteX2" fmla="*/ 247650 w 4700587"/>
                <a:gd name="connsiteY2" fmla="*/ 1109170 h 1145241"/>
                <a:gd name="connsiteX3" fmla="*/ 376237 w 4700587"/>
                <a:gd name="connsiteY3" fmla="*/ 566245 h 1145241"/>
                <a:gd name="connsiteX4" fmla="*/ 495300 w 4700587"/>
                <a:gd name="connsiteY4" fmla="*/ 37607 h 1145241"/>
                <a:gd name="connsiteX5" fmla="*/ 895350 w 4700587"/>
                <a:gd name="connsiteY5" fmla="*/ 42370 h 1145241"/>
                <a:gd name="connsiteX6" fmla="*/ 2209800 w 4700587"/>
                <a:gd name="connsiteY6" fmla="*/ 56657 h 1145241"/>
                <a:gd name="connsiteX7" fmla="*/ 2566987 w 4700587"/>
                <a:gd name="connsiteY7" fmla="*/ 166195 h 1145241"/>
                <a:gd name="connsiteX8" fmla="*/ 2657475 w 4700587"/>
                <a:gd name="connsiteY8" fmla="*/ 718645 h 1145241"/>
                <a:gd name="connsiteX9" fmla="*/ 2728912 w 4700587"/>
                <a:gd name="connsiteY9" fmla="*/ 1071070 h 1145241"/>
                <a:gd name="connsiteX10" fmla="*/ 3209925 w 4700587"/>
                <a:gd name="connsiteY10" fmla="*/ 1118695 h 1145241"/>
                <a:gd name="connsiteX11" fmla="*/ 4700587 w 4700587"/>
                <a:gd name="connsiteY11" fmla="*/ 1094882 h 1145241"/>
                <a:gd name="connsiteX0" fmla="*/ 0 w 4700587"/>
                <a:gd name="connsiteY0" fmla="*/ 1099645 h 1121214"/>
                <a:gd name="connsiteX1" fmla="*/ 173037 w 4700587"/>
                <a:gd name="connsiteY1" fmla="*/ 1094882 h 1121214"/>
                <a:gd name="connsiteX2" fmla="*/ 280987 w 4700587"/>
                <a:gd name="connsiteY2" fmla="*/ 997252 h 1121214"/>
                <a:gd name="connsiteX3" fmla="*/ 376237 w 4700587"/>
                <a:gd name="connsiteY3" fmla="*/ 566245 h 1121214"/>
                <a:gd name="connsiteX4" fmla="*/ 495300 w 4700587"/>
                <a:gd name="connsiteY4" fmla="*/ 37607 h 1121214"/>
                <a:gd name="connsiteX5" fmla="*/ 895350 w 4700587"/>
                <a:gd name="connsiteY5" fmla="*/ 42370 h 1121214"/>
                <a:gd name="connsiteX6" fmla="*/ 2209800 w 4700587"/>
                <a:gd name="connsiteY6" fmla="*/ 56657 h 1121214"/>
                <a:gd name="connsiteX7" fmla="*/ 2566987 w 4700587"/>
                <a:gd name="connsiteY7" fmla="*/ 166195 h 1121214"/>
                <a:gd name="connsiteX8" fmla="*/ 2657475 w 4700587"/>
                <a:gd name="connsiteY8" fmla="*/ 718645 h 1121214"/>
                <a:gd name="connsiteX9" fmla="*/ 2728912 w 4700587"/>
                <a:gd name="connsiteY9" fmla="*/ 1071070 h 1121214"/>
                <a:gd name="connsiteX10" fmla="*/ 3209925 w 4700587"/>
                <a:gd name="connsiteY10" fmla="*/ 1118695 h 1121214"/>
                <a:gd name="connsiteX11" fmla="*/ 4700587 w 4700587"/>
                <a:gd name="connsiteY11" fmla="*/ 1094882 h 1121214"/>
                <a:gd name="connsiteX0" fmla="*/ 0 w 4700587"/>
                <a:gd name="connsiteY0" fmla="*/ 1099645 h 1121214"/>
                <a:gd name="connsiteX1" fmla="*/ 173037 w 4700587"/>
                <a:gd name="connsiteY1" fmla="*/ 1094882 h 1121214"/>
                <a:gd name="connsiteX2" fmla="*/ 280987 w 4700587"/>
                <a:gd name="connsiteY2" fmla="*/ 997252 h 1121214"/>
                <a:gd name="connsiteX3" fmla="*/ 376237 w 4700587"/>
                <a:gd name="connsiteY3" fmla="*/ 566245 h 1121214"/>
                <a:gd name="connsiteX4" fmla="*/ 495300 w 4700587"/>
                <a:gd name="connsiteY4" fmla="*/ 37607 h 1121214"/>
                <a:gd name="connsiteX5" fmla="*/ 852487 w 4700587"/>
                <a:gd name="connsiteY5" fmla="*/ 42370 h 1121214"/>
                <a:gd name="connsiteX6" fmla="*/ 2209800 w 4700587"/>
                <a:gd name="connsiteY6" fmla="*/ 56657 h 1121214"/>
                <a:gd name="connsiteX7" fmla="*/ 2566987 w 4700587"/>
                <a:gd name="connsiteY7" fmla="*/ 166195 h 1121214"/>
                <a:gd name="connsiteX8" fmla="*/ 2657475 w 4700587"/>
                <a:gd name="connsiteY8" fmla="*/ 718645 h 1121214"/>
                <a:gd name="connsiteX9" fmla="*/ 2728912 w 4700587"/>
                <a:gd name="connsiteY9" fmla="*/ 1071070 h 1121214"/>
                <a:gd name="connsiteX10" fmla="*/ 3209925 w 4700587"/>
                <a:gd name="connsiteY10" fmla="*/ 1118695 h 1121214"/>
                <a:gd name="connsiteX11" fmla="*/ 4700587 w 4700587"/>
                <a:gd name="connsiteY11" fmla="*/ 1094882 h 1121214"/>
                <a:gd name="connsiteX0" fmla="*/ 0 w 4700587"/>
                <a:gd name="connsiteY0" fmla="*/ 1113377 h 1134946"/>
                <a:gd name="connsiteX1" fmla="*/ 173037 w 4700587"/>
                <a:gd name="connsiteY1" fmla="*/ 1108614 h 1134946"/>
                <a:gd name="connsiteX2" fmla="*/ 280987 w 4700587"/>
                <a:gd name="connsiteY2" fmla="*/ 1010984 h 1134946"/>
                <a:gd name="connsiteX3" fmla="*/ 376237 w 4700587"/>
                <a:gd name="connsiteY3" fmla="*/ 579977 h 1134946"/>
                <a:gd name="connsiteX4" fmla="*/ 495300 w 4700587"/>
                <a:gd name="connsiteY4" fmla="*/ 51339 h 1134946"/>
                <a:gd name="connsiteX5" fmla="*/ 852487 w 4700587"/>
                <a:gd name="connsiteY5" fmla="*/ 20383 h 1134946"/>
                <a:gd name="connsiteX6" fmla="*/ 2209800 w 4700587"/>
                <a:gd name="connsiteY6" fmla="*/ 70389 h 1134946"/>
                <a:gd name="connsiteX7" fmla="*/ 2566987 w 4700587"/>
                <a:gd name="connsiteY7" fmla="*/ 179927 h 1134946"/>
                <a:gd name="connsiteX8" fmla="*/ 2657475 w 4700587"/>
                <a:gd name="connsiteY8" fmla="*/ 732377 h 1134946"/>
                <a:gd name="connsiteX9" fmla="*/ 2728912 w 4700587"/>
                <a:gd name="connsiteY9" fmla="*/ 1084802 h 1134946"/>
                <a:gd name="connsiteX10" fmla="*/ 3209925 w 4700587"/>
                <a:gd name="connsiteY10" fmla="*/ 1132427 h 1134946"/>
                <a:gd name="connsiteX11" fmla="*/ 4700587 w 4700587"/>
                <a:gd name="connsiteY11" fmla="*/ 1108614 h 1134946"/>
                <a:gd name="connsiteX0" fmla="*/ 0 w 4700587"/>
                <a:gd name="connsiteY0" fmla="*/ 1108212 h 1129781"/>
                <a:gd name="connsiteX1" fmla="*/ 173037 w 4700587"/>
                <a:gd name="connsiteY1" fmla="*/ 1103449 h 1129781"/>
                <a:gd name="connsiteX2" fmla="*/ 280987 w 4700587"/>
                <a:gd name="connsiteY2" fmla="*/ 1005819 h 1129781"/>
                <a:gd name="connsiteX3" fmla="*/ 376237 w 4700587"/>
                <a:gd name="connsiteY3" fmla="*/ 574812 h 1129781"/>
                <a:gd name="connsiteX4" fmla="*/ 495300 w 4700587"/>
                <a:gd name="connsiteY4" fmla="*/ 46174 h 1129781"/>
                <a:gd name="connsiteX5" fmla="*/ 852487 w 4700587"/>
                <a:gd name="connsiteY5" fmla="*/ 27124 h 1129781"/>
                <a:gd name="connsiteX6" fmla="*/ 2209800 w 4700587"/>
                <a:gd name="connsiteY6" fmla="*/ 65224 h 1129781"/>
                <a:gd name="connsiteX7" fmla="*/ 2566987 w 4700587"/>
                <a:gd name="connsiteY7" fmla="*/ 174762 h 1129781"/>
                <a:gd name="connsiteX8" fmla="*/ 2657475 w 4700587"/>
                <a:gd name="connsiteY8" fmla="*/ 727212 h 1129781"/>
                <a:gd name="connsiteX9" fmla="*/ 2728912 w 4700587"/>
                <a:gd name="connsiteY9" fmla="*/ 1079637 h 1129781"/>
                <a:gd name="connsiteX10" fmla="*/ 3209925 w 4700587"/>
                <a:gd name="connsiteY10" fmla="*/ 1127262 h 1129781"/>
                <a:gd name="connsiteX11" fmla="*/ 4700587 w 4700587"/>
                <a:gd name="connsiteY11" fmla="*/ 1103449 h 1129781"/>
                <a:gd name="connsiteX0" fmla="*/ 0 w 4700587"/>
                <a:gd name="connsiteY0" fmla="*/ 1108212 h 1131229"/>
                <a:gd name="connsiteX1" fmla="*/ 173037 w 4700587"/>
                <a:gd name="connsiteY1" fmla="*/ 1103449 h 1131229"/>
                <a:gd name="connsiteX2" fmla="*/ 280987 w 4700587"/>
                <a:gd name="connsiteY2" fmla="*/ 1005819 h 1131229"/>
                <a:gd name="connsiteX3" fmla="*/ 376237 w 4700587"/>
                <a:gd name="connsiteY3" fmla="*/ 574812 h 1131229"/>
                <a:gd name="connsiteX4" fmla="*/ 495300 w 4700587"/>
                <a:gd name="connsiteY4" fmla="*/ 46174 h 1131229"/>
                <a:gd name="connsiteX5" fmla="*/ 852487 w 4700587"/>
                <a:gd name="connsiteY5" fmla="*/ 27124 h 1131229"/>
                <a:gd name="connsiteX6" fmla="*/ 2209800 w 4700587"/>
                <a:gd name="connsiteY6" fmla="*/ 65224 h 1131229"/>
                <a:gd name="connsiteX7" fmla="*/ 2566987 w 4700587"/>
                <a:gd name="connsiteY7" fmla="*/ 174762 h 1131229"/>
                <a:gd name="connsiteX8" fmla="*/ 2657475 w 4700587"/>
                <a:gd name="connsiteY8" fmla="*/ 727212 h 1131229"/>
                <a:gd name="connsiteX9" fmla="*/ 2728912 w 4700587"/>
                <a:gd name="connsiteY9" fmla="*/ 1079637 h 1131229"/>
                <a:gd name="connsiteX10" fmla="*/ 3209925 w 4700587"/>
                <a:gd name="connsiteY10" fmla="*/ 1127262 h 1131229"/>
                <a:gd name="connsiteX11" fmla="*/ 4700587 w 4700587"/>
                <a:gd name="connsiteY11" fmla="*/ 1128849 h 1131229"/>
                <a:gd name="connsiteX0" fmla="*/ 0 w 4714874"/>
                <a:gd name="connsiteY0" fmla="*/ 1098687 h 1131229"/>
                <a:gd name="connsiteX1" fmla="*/ 187324 w 4714874"/>
                <a:gd name="connsiteY1" fmla="*/ 1103449 h 1131229"/>
                <a:gd name="connsiteX2" fmla="*/ 295274 w 4714874"/>
                <a:gd name="connsiteY2" fmla="*/ 1005819 h 1131229"/>
                <a:gd name="connsiteX3" fmla="*/ 390524 w 4714874"/>
                <a:gd name="connsiteY3" fmla="*/ 574812 h 1131229"/>
                <a:gd name="connsiteX4" fmla="*/ 509587 w 4714874"/>
                <a:gd name="connsiteY4" fmla="*/ 46174 h 1131229"/>
                <a:gd name="connsiteX5" fmla="*/ 866774 w 4714874"/>
                <a:gd name="connsiteY5" fmla="*/ 27124 h 1131229"/>
                <a:gd name="connsiteX6" fmla="*/ 2224087 w 4714874"/>
                <a:gd name="connsiteY6" fmla="*/ 65224 h 1131229"/>
                <a:gd name="connsiteX7" fmla="*/ 2581274 w 4714874"/>
                <a:gd name="connsiteY7" fmla="*/ 174762 h 1131229"/>
                <a:gd name="connsiteX8" fmla="*/ 2671762 w 4714874"/>
                <a:gd name="connsiteY8" fmla="*/ 727212 h 1131229"/>
                <a:gd name="connsiteX9" fmla="*/ 2743199 w 4714874"/>
                <a:gd name="connsiteY9" fmla="*/ 1079637 h 1131229"/>
                <a:gd name="connsiteX10" fmla="*/ 3224212 w 4714874"/>
                <a:gd name="connsiteY10" fmla="*/ 1127262 h 1131229"/>
                <a:gd name="connsiteX11" fmla="*/ 4714874 w 4714874"/>
                <a:gd name="connsiteY11" fmla="*/ 1128849 h 1131229"/>
                <a:gd name="connsiteX0" fmla="*/ 0 w 4714874"/>
                <a:gd name="connsiteY0" fmla="*/ 1105037 h 1131229"/>
                <a:gd name="connsiteX1" fmla="*/ 187324 w 4714874"/>
                <a:gd name="connsiteY1" fmla="*/ 1103449 h 1131229"/>
                <a:gd name="connsiteX2" fmla="*/ 295274 w 4714874"/>
                <a:gd name="connsiteY2" fmla="*/ 1005819 h 1131229"/>
                <a:gd name="connsiteX3" fmla="*/ 390524 w 4714874"/>
                <a:gd name="connsiteY3" fmla="*/ 574812 h 1131229"/>
                <a:gd name="connsiteX4" fmla="*/ 509587 w 4714874"/>
                <a:gd name="connsiteY4" fmla="*/ 46174 h 1131229"/>
                <a:gd name="connsiteX5" fmla="*/ 866774 w 4714874"/>
                <a:gd name="connsiteY5" fmla="*/ 27124 h 1131229"/>
                <a:gd name="connsiteX6" fmla="*/ 2224087 w 4714874"/>
                <a:gd name="connsiteY6" fmla="*/ 65224 h 1131229"/>
                <a:gd name="connsiteX7" fmla="*/ 2581274 w 4714874"/>
                <a:gd name="connsiteY7" fmla="*/ 174762 h 1131229"/>
                <a:gd name="connsiteX8" fmla="*/ 2671762 w 4714874"/>
                <a:gd name="connsiteY8" fmla="*/ 727212 h 1131229"/>
                <a:gd name="connsiteX9" fmla="*/ 2743199 w 4714874"/>
                <a:gd name="connsiteY9" fmla="*/ 1079637 h 1131229"/>
                <a:gd name="connsiteX10" fmla="*/ 3224212 w 4714874"/>
                <a:gd name="connsiteY10" fmla="*/ 1127262 h 1131229"/>
                <a:gd name="connsiteX11" fmla="*/ 4714874 w 4714874"/>
                <a:gd name="connsiteY11" fmla="*/ 1128849 h 1131229"/>
                <a:gd name="connsiteX0" fmla="*/ 0 w 4714874"/>
                <a:gd name="connsiteY0" fmla="*/ 1105037 h 1132075"/>
                <a:gd name="connsiteX1" fmla="*/ 184943 w 4714874"/>
                <a:gd name="connsiteY1" fmla="*/ 1132024 h 1132075"/>
                <a:gd name="connsiteX2" fmla="*/ 295274 w 4714874"/>
                <a:gd name="connsiteY2" fmla="*/ 1005819 h 1132075"/>
                <a:gd name="connsiteX3" fmla="*/ 390524 w 4714874"/>
                <a:gd name="connsiteY3" fmla="*/ 574812 h 1132075"/>
                <a:gd name="connsiteX4" fmla="*/ 509587 w 4714874"/>
                <a:gd name="connsiteY4" fmla="*/ 46174 h 1132075"/>
                <a:gd name="connsiteX5" fmla="*/ 866774 w 4714874"/>
                <a:gd name="connsiteY5" fmla="*/ 27124 h 1132075"/>
                <a:gd name="connsiteX6" fmla="*/ 2224087 w 4714874"/>
                <a:gd name="connsiteY6" fmla="*/ 65224 h 1132075"/>
                <a:gd name="connsiteX7" fmla="*/ 2581274 w 4714874"/>
                <a:gd name="connsiteY7" fmla="*/ 174762 h 1132075"/>
                <a:gd name="connsiteX8" fmla="*/ 2671762 w 4714874"/>
                <a:gd name="connsiteY8" fmla="*/ 727212 h 1132075"/>
                <a:gd name="connsiteX9" fmla="*/ 2743199 w 4714874"/>
                <a:gd name="connsiteY9" fmla="*/ 1079637 h 1132075"/>
                <a:gd name="connsiteX10" fmla="*/ 3224212 w 4714874"/>
                <a:gd name="connsiteY10" fmla="*/ 1127262 h 1132075"/>
                <a:gd name="connsiteX11" fmla="*/ 4714874 w 4714874"/>
                <a:gd name="connsiteY11" fmla="*/ 1128849 h 1132075"/>
                <a:gd name="connsiteX0" fmla="*/ 0 w 4721224"/>
                <a:gd name="connsiteY0" fmla="*/ 1124087 h 1132075"/>
                <a:gd name="connsiteX1" fmla="*/ 191293 w 4721224"/>
                <a:gd name="connsiteY1" fmla="*/ 1132024 h 1132075"/>
                <a:gd name="connsiteX2" fmla="*/ 301624 w 4721224"/>
                <a:gd name="connsiteY2" fmla="*/ 1005819 h 1132075"/>
                <a:gd name="connsiteX3" fmla="*/ 396874 w 4721224"/>
                <a:gd name="connsiteY3" fmla="*/ 574812 h 1132075"/>
                <a:gd name="connsiteX4" fmla="*/ 515937 w 4721224"/>
                <a:gd name="connsiteY4" fmla="*/ 46174 h 1132075"/>
                <a:gd name="connsiteX5" fmla="*/ 873124 w 4721224"/>
                <a:gd name="connsiteY5" fmla="*/ 27124 h 1132075"/>
                <a:gd name="connsiteX6" fmla="*/ 2230437 w 4721224"/>
                <a:gd name="connsiteY6" fmla="*/ 65224 h 1132075"/>
                <a:gd name="connsiteX7" fmla="*/ 2587624 w 4721224"/>
                <a:gd name="connsiteY7" fmla="*/ 174762 h 1132075"/>
                <a:gd name="connsiteX8" fmla="*/ 2678112 w 4721224"/>
                <a:gd name="connsiteY8" fmla="*/ 727212 h 1132075"/>
                <a:gd name="connsiteX9" fmla="*/ 2749549 w 4721224"/>
                <a:gd name="connsiteY9" fmla="*/ 1079637 h 1132075"/>
                <a:gd name="connsiteX10" fmla="*/ 3230562 w 4721224"/>
                <a:gd name="connsiteY10" fmla="*/ 1127262 h 1132075"/>
                <a:gd name="connsiteX11" fmla="*/ 4721224 w 4721224"/>
                <a:gd name="connsiteY11" fmla="*/ 1128849 h 113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1224" h="1132075">
                  <a:moveTo>
                    <a:pt x="0" y="1124087"/>
                  </a:moveTo>
                  <a:cubicBezTo>
                    <a:pt x="26723" y="1132818"/>
                    <a:pt x="150018" y="1130437"/>
                    <a:pt x="191293" y="1132024"/>
                  </a:cubicBezTo>
                  <a:cubicBezTo>
                    <a:pt x="232568" y="1133611"/>
                    <a:pt x="267361" y="1098688"/>
                    <a:pt x="301624" y="1005819"/>
                  </a:cubicBezTo>
                  <a:cubicBezTo>
                    <a:pt x="335887" y="912950"/>
                    <a:pt x="361155" y="734753"/>
                    <a:pt x="396874" y="574812"/>
                  </a:cubicBezTo>
                  <a:cubicBezTo>
                    <a:pt x="432593" y="414871"/>
                    <a:pt x="436562" y="137455"/>
                    <a:pt x="515937" y="46174"/>
                  </a:cubicBezTo>
                  <a:cubicBezTo>
                    <a:pt x="595312" y="-45107"/>
                    <a:pt x="873124" y="27124"/>
                    <a:pt x="873124" y="27124"/>
                  </a:cubicBezTo>
                  <a:cubicBezTo>
                    <a:pt x="1325562" y="43793"/>
                    <a:pt x="1944687" y="40618"/>
                    <a:pt x="2230437" y="65224"/>
                  </a:cubicBezTo>
                  <a:cubicBezTo>
                    <a:pt x="2516187" y="89830"/>
                    <a:pt x="2513012" y="64431"/>
                    <a:pt x="2587624" y="174762"/>
                  </a:cubicBezTo>
                  <a:cubicBezTo>
                    <a:pt x="2662236" y="285093"/>
                    <a:pt x="2651125" y="576400"/>
                    <a:pt x="2678112" y="727212"/>
                  </a:cubicBezTo>
                  <a:cubicBezTo>
                    <a:pt x="2705099" y="878024"/>
                    <a:pt x="2657474" y="1012962"/>
                    <a:pt x="2749549" y="1079637"/>
                  </a:cubicBezTo>
                  <a:cubicBezTo>
                    <a:pt x="2841624" y="1146312"/>
                    <a:pt x="2901950" y="1119060"/>
                    <a:pt x="3230562" y="1127262"/>
                  </a:cubicBezTo>
                  <a:cubicBezTo>
                    <a:pt x="3559174" y="1135464"/>
                    <a:pt x="4224337" y="1128320"/>
                    <a:pt x="4721224" y="1128849"/>
                  </a:cubicBezTo>
                </a:path>
              </a:pathLst>
            </a:cu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15" name="Group 114"/>
          <p:cNvGrpSpPr/>
          <p:nvPr/>
        </p:nvGrpSpPr>
        <p:grpSpPr>
          <a:xfrm>
            <a:off x="8969891" y="3322380"/>
            <a:ext cx="1598944" cy="1132075"/>
            <a:chOff x="1374776" y="1963601"/>
            <a:chExt cx="9274174" cy="1132075"/>
          </a:xfrm>
        </p:grpSpPr>
        <p:sp>
          <p:nvSpPr>
            <p:cNvPr id="122" name="Freeform 121"/>
            <p:cNvSpPr/>
            <p:nvPr/>
          </p:nvSpPr>
          <p:spPr>
            <a:xfrm>
              <a:off x="5927726" y="1963601"/>
              <a:ext cx="4721224" cy="1132075"/>
            </a:xfrm>
            <a:custGeom>
              <a:avLst/>
              <a:gdLst>
                <a:gd name="connsiteX0" fmla="*/ 0 w 4700587"/>
                <a:gd name="connsiteY0" fmla="*/ 1099645 h 1158397"/>
                <a:gd name="connsiteX1" fmla="*/ 247650 w 4700587"/>
                <a:gd name="connsiteY1" fmla="*/ 1109170 h 1158397"/>
                <a:gd name="connsiteX2" fmla="*/ 376237 w 4700587"/>
                <a:gd name="connsiteY2" fmla="*/ 566245 h 1158397"/>
                <a:gd name="connsiteX3" fmla="*/ 495300 w 4700587"/>
                <a:gd name="connsiteY3" fmla="*/ 37607 h 1158397"/>
                <a:gd name="connsiteX4" fmla="*/ 895350 w 4700587"/>
                <a:gd name="connsiteY4" fmla="*/ 42370 h 1158397"/>
                <a:gd name="connsiteX5" fmla="*/ 2209800 w 4700587"/>
                <a:gd name="connsiteY5" fmla="*/ 56657 h 1158397"/>
                <a:gd name="connsiteX6" fmla="*/ 2566987 w 4700587"/>
                <a:gd name="connsiteY6" fmla="*/ 166195 h 1158397"/>
                <a:gd name="connsiteX7" fmla="*/ 2657475 w 4700587"/>
                <a:gd name="connsiteY7" fmla="*/ 718645 h 1158397"/>
                <a:gd name="connsiteX8" fmla="*/ 2728912 w 4700587"/>
                <a:gd name="connsiteY8" fmla="*/ 1071070 h 1158397"/>
                <a:gd name="connsiteX9" fmla="*/ 3209925 w 4700587"/>
                <a:gd name="connsiteY9" fmla="*/ 1118695 h 1158397"/>
                <a:gd name="connsiteX10" fmla="*/ 4700587 w 4700587"/>
                <a:gd name="connsiteY10" fmla="*/ 1094882 h 1158397"/>
                <a:gd name="connsiteX0" fmla="*/ 0 w 4700587"/>
                <a:gd name="connsiteY0" fmla="*/ 1099645 h 1145241"/>
                <a:gd name="connsiteX1" fmla="*/ 173037 w 4700587"/>
                <a:gd name="connsiteY1" fmla="*/ 1094882 h 1145241"/>
                <a:gd name="connsiteX2" fmla="*/ 247650 w 4700587"/>
                <a:gd name="connsiteY2" fmla="*/ 1109170 h 1145241"/>
                <a:gd name="connsiteX3" fmla="*/ 376237 w 4700587"/>
                <a:gd name="connsiteY3" fmla="*/ 566245 h 1145241"/>
                <a:gd name="connsiteX4" fmla="*/ 495300 w 4700587"/>
                <a:gd name="connsiteY4" fmla="*/ 37607 h 1145241"/>
                <a:gd name="connsiteX5" fmla="*/ 895350 w 4700587"/>
                <a:gd name="connsiteY5" fmla="*/ 42370 h 1145241"/>
                <a:gd name="connsiteX6" fmla="*/ 2209800 w 4700587"/>
                <a:gd name="connsiteY6" fmla="*/ 56657 h 1145241"/>
                <a:gd name="connsiteX7" fmla="*/ 2566987 w 4700587"/>
                <a:gd name="connsiteY7" fmla="*/ 166195 h 1145241"/>
                <a:gd name="connsiteX8" fmla="*/ 2657475 w 4700587"/>
                <a:gd name="connsiteY8" fmla="*/ 718645 h 1145241"/>
                <a:gd name="connsiteX9" fmla="*/ 2728912 w 4700587"/>
                <a:gd name="connsiteY9" fmla="*/ 1071070 h 1145241"/>
                <a:gd name="connsiteX10" fmla="*/ 3209925 w 4700587"/>
                <a:gd name="connsiteY10" fmla="*/ 1118695 h 1145241"/>
                <a:gd name="connsiteX11" fmla="*/ 4700587 w 4700587"/>
                <a:gd name="connsiteY11" fmla="*/ 1094882 h 1145241"/>
                <a:gd name="connsiteX0" fmla="*/ 0 w 4700587"/>
                <a:gd name="connsiteY0" fmla="*/ 1099645 h 1121214"/>
                <a:gd name="connsiteX1" fmla="*/ 173037 w 4700587"/>
                <a:gd name="connsiteY1" fmla="*/ 1094882 h 1121214"/>
                <a:gd name="connsiteX2" fmla="*/ 280987 w 4700587"/>
                <a:gd name="connsiteY2" fmla="*/ 997252 h 1121214"/>
                <a:gd name="connsiteX3" fmla="*/ 376237 w 4700587"/>
                <a:gd name="connsiteY3" fmla="*/ 566245 h 1121214"/>
                <a:gd name="connsiteX4" fmla="*/ 495300 w 4700587"/>
                <a:gd name="connsiteY4" fmla="*/ 37607 h 1121214"/>
                <a:gd name="connsiteX5" fmla="*/ 895350 w 4700587"/>
                <a:gd name="connsiteY5" fmla="*/ 42370 h 1121214"/>
                <a:gd name="connsiteX6" fmla="*/ 2209800 w 4700587"/>
                <a:gd name="connsiteY6" fmla="*/ 56657 h 1121214"/>
                <a:gd name="connsiteX7" fmla="*/ 2566987 w 4700587"/>
                <a:gd name="connsiteY7" fmla="*/ 166195 h 1121214"/>
                <a:gd name="connsiteX8" fmla="*/ 2657475 w 4700587"/>
                <a:gd name="connsiteY8" fmla="*/ 718645 h 1121214"/>
                <a:gd name="connsiteX9" fmla="*/ 2728912 w 4700587"/>
                <a:gd name="connsiteY9" fmla="*/ 1071070 h 1121214"/>
                <a:gd name="connsiteX10" fmla="*/ 3209925 w 4700587"/>
                <a:gd name="connsiteY10" fmla="*/ 1118695 h 1121214"/>
                <a:gd name="connsiteX11" fmla="*/ 4700587 w 4700587"/>
                <a:gd name="connsiteY11" fmla="*/ 1094882 h 1121214"/>
                <a:gd name="connsiteX0" fmla="*/ 0 w 4700587"/>
                <a:gd name="connsiteY0" fmla="*/ 1099645 h 1121214"/>
                <a:gd name="connsiteX1" fmla="*/ 173037 w 4700587"/>
                <a:gd name="connsiteY1" fmla="*/ 1094882 h 1121214"/>
                <a:gd name="connsiteX2" fmla="*/ 280987 w 4700587"/>
                <a:gd name="connsiteY2" fmla="*/ 997252 h 1121214"/>
                <a:gd name="connsiteX3" fmla="*/ 376237 w 4700587"/>
                <a:gd name="connsiteY3" fmla="*/ 566245 h 1121214"/>
                <a:gd name="connsiteX4" fmla="*/ 495300 w 4700587"/>
                <a:gd name="connsiteY4" fmla="*/ 37607 h 1121214"/>
                <a:gd name="connsiteX5" fmla="*/ 852487 w 4700587"/>
                <a:gd name="connsiteY5" fmla="*/ 42370 h 1121214"/>
                <a:gd name="connsiteX6" fmla="*/ 2209800 w 4700587"/>
                <a:gd name="connsiteY6" fmla="*/ 56657 h 1121214"/>
                <a:gd name="connsiteX7" fmla="*/ 2566987 w 4700587"/>
                <a:gd name="connsiteY7" fmla="*/ 166195 h 1121214"/>
                <a:gd name="connsiteX8" fmla="*/ 2657475 w 4700587"/>
                <a:gd name="connsiteY8" fmla="*/ 718645 h 1121214"/>
                <a:gd name="connsiteX9" fmla="*/ 2728912 w 4700587"/>
                <a:gd name="connsiteY9" fmla="*/ 1071070 h 1121214"/>
                <a:gd name="connsiteX10" fmla="*/ 3209925 w 4700587"/>
                <a:gd name="connsiteY10" fmla="*/ 1118695 h 1121214"/>
                <a:gd name="connsiteX11" fmla="*/ 4700587 w 4700587"/>
                <a:gd name="connsiteY11" fmla="*/ 1094882 h 1121214"/>
                <a:gd name="connsiteX0" fmla="*/ 0 w 4700587"/>
                <a:gd name="connsiteY0" fmla="*/ 1113377 h 1134946"/>
                <a:gd name="connsiteX1" fmla="*/ 173037 w 4700587"/>
                <a:gd name="connsiteY1" fmla="*/ 1108614 h 1134946"/>
                <a:gd name="connsiteX2" fmla="*/ 280987 w 4700587"/>
                <a:gd name="connsiteY2" fmla="*/ 1010984 h 1134946"/>
                <a:gd name="connsiteX3" fmla="*/ 376237 w 4700587"/>
                <a:gd name="connsiteY3" fmla="*/ 579977 h 1134946"/>
                <a:gd name="connsiteX4" fmla="*/ 495300 w 4700587"/>
                <a:gd name="connsiteY4" fmla="*/ 51339 h 1134946"/>
                <a:gd name="connsiteX5" fmla="*/ 852487 w 4700587"/>
                <a:gd name="connsiteY5" fmla="*/ 20383 h 1134946"/>
                <a:gd name="connsiteX6" fmla="*/ 2209800 w 4700587"/>
                <a:gd name="connsiteY6" fmla="*/ 70389 h 1134946"/>
                <a:gd name="connsiteX7" fmla="*/ 2566987 w 4700587"/>
                <a:gd name="connsiteY7" fmla="*/ 179927 h 1134946"/>
                <a:gd name="connsiteX8" fmla="*/ 2657475 w 4700587"/>
                <a:gd name="connsiteY8" fmla="*/ 732377 h 1134946"/>
                <a:gd name="connsiteX9" fmla="*/ 2728912 w 4700587"/>
                <a:gd name="connsiteY9" fmla="*/ 1084802 h 1134946"/>
                <a:gd name="connsiteX10" fmla="*/ 3209925 w 4700587"/>
                <a:gd name="connsiteY10" fmla="*/ 1132427 h 1134946"/>
                <a:gd name="connsiteX11" fmla="*/ 4700587 w 4700587"/>
                <a:gd name="connsiteY11" fmla="*/ 1108614 h 1134946"/>
                <a:gd name="connsiteX0" fmla="*/ 0 w 4700587"/>
                <a:gd name="connsiteY0" fmla="*/ 1108212 h 1129781"/>
                <a:gd name="connsiteX1" fmla="*/ 173037 w 4700587"/>
                <a:gd name="connsiteY1" fmla="*/ 1103449 h 1129781"/>
                <a:gd name="connsiteX2" fmla="*/ 280987 w 4700587"/>
                <a:gd name="connsiteY2" fmla="*/ 1005819 h 1129781"/>
                <a:gd name="connsiteX3" fmla="*/ 376237 w 4700587"/>
                <a:gd name="connsiteY3" fmla="*/ 574812 h 1129781"/>
                <a:gd name="connsiteX4" fmla="*/ 495300 w 4700587"/>
                <a:gd name="connsiteY4" fmla="*/ 46174 h 1129781"/>
                <a:gd name="connsiteX5" fmla="*/ 852487 w 4700587"/>
                <a:gd name="connsiteY5" fmla="*/ 27124 h 1129781"/>
                <a:gd name="connsiteX6" fmla="*/ 2209800 w 4700587"/>
                <a:gd name="connsiteY6" fmla="*/ 65224 h 1129781"/>
                <a:gd name="connsiteX7" fmla="*/ 2566987 w 4700587"/>
                <a:gd name="connsiteY7" fmla="*/ 174762 h 1129781"/>
                <a:gd name="connsiteX8" fmla="*/ 2657475 w 4700587"/>
                <a:gd name="connsiteY8" fmla="*/ 727212 h 1129781"/>
                <a:gd name="connsiteX9" fmla="*/ 2728912 w 4700587"/>
                <a:gd name="connsiteY9" fmla="*/ 1079637 h 1129781"/>
                <a:gd name="connsiteX10" fmla="*/ 3209925 w 4700587"/>
                <a:gd name="connsiteY10" fmla="*/ 1127262 h 1129781"/>
                <a:gd name="connsiteX11" fmla="*/ 4700587 w 4700587"/>
                <a:gd name="connsiteY11" fmla="*/ 1103449 h 1129781"/>
                <a:gd name="connsiteX0" fmla="*/ 0 w 4700587"/>
                <a:gd name="connsiteY0" fmla="*/ 1108212 h 1131229"/>
                <a:gd name="connsiteX1" fmla="*/ 173037 w 4700587"/>
                <a:gd name="connsiteY1" fmla="*/ 1103449 h 1131229"/>
                <a:gd name="connsiteX2" fmla="*/ 280987 w 4700587"/>
                <a:gd name="connsiteY2" fmla="*/ 1005819 h 1131229"/>
                <a:gd name="connsiteX3" fmla="*/ 376237 w 4700587"/>
                <a:gd name="connsiteY3" fmla="*/ 574812 h 1131229"/>
                <a:gd name="connsiteX4" fmla="*/ 495300 w 4700587"/>
                <a:gd name="connsiteY4" fmla="*/ 46174 h 1131229"/>
                <a:gd name="connsiteX5" fmla="*/ 852487 w 4700587"/>
                <a:gd name="connsiteY5" fmla="*/ 27124 h 1131229"/>
                <a:gd name="connsiteX6" fmla="*/ 2209800 w 4700587"/>
                <a:gd name="connsiteY6" fmla="*/ 65224 h 1131229"/>
                <a:gd name="connsiteX7" fmla="*/ 2566987 w 4700587"/>
                <a:gd name="connsiteY7" fmla="*/ 174762 h 1131229"/>
                <a:gd name="connsiteX8" fmla="*/ 2657475 w 4700587"/>
                <a:gd name="connsiteY8" fmla="*/ 727212 h 1131229"/>
                <a:gd name="connsiteX9" fmla="*/ 2728912 w 4700587"/>
                <a:gd name="connsiteY9" fmla="*/ 1079637 h 1131229"/>
                <a:gd name="connsiteX10" fmla="*/ 3209925 w 4700587"/>
                <a:gd name="connsiteY10" fmla="*/ 1127262 h 1131229"/>
                <a:gd name="connsiteX11" fmla="*/ 4700587 w 4700587"/>
                <a:gd name="connsiteY11" fmla="*/ 1128849 h 1131229"/>
                <a:gd name="connsiteX0" fmla="*/ 0 w 4714874"/>
                <a:gd name="connsiteY0" fmla="*/ 1098687 h 1131229"/>
                <a:gd name="connsiteX1" fmla="*/ 187324 w 4714874"/>
                <a:gd name="connsiteY1" fmla="*/ 1103449 h 1131229"/>
                <a:gd name="connsiteX2" fmla="*/ 295274 w 4714874"/>
                <a:gd name="connsiteY2" fmla="*/ 1005819 h 1131229"/>
                <a:gd name="connsiteX3" fmla="*/ 390524 w 4714874"/>
                <a:gd name="connsiteY3" fmla="*/ 574812 h 1131229"/>
                <a:gd name="connsiteX4" fmla="*/ 509587 w 4714874"/>
                <a:gd name="connsiteY4" fmla="*/ 46174 h 1131229"/>
                <a:gd name="connsiteX5" fmla="*/ 866774 w 4714874"/>
                <a:gd name="connsiteY5" fmla="*/ 27124 h 1131229"/>
                <a:gd name="connsiteX6" fmla="*/ 2224087 w 4714874"/>
                <a:gd name="connsiteY6" fmla="*/ 65224 h 1131229"/>
                <a:gd name="connsiteX7" fmla="*/ 2581274 w 4714874"/>
                <a:gd name="connsiteY7" fmla="*/ 174762 h 1131229"/>
                <a:gd name="connsiteX8" fmla="*/ 2671762 w 4714874"/>
                <a:gd name="connsiteY8" fmla="*/ 727212 h 1131229"/>
                <a:gd name="connsiteX9" fmla="*/ 2743199 w 4714874"/>
                <a:gd name="connsiteY9" fmla="*/ 1079637 h 1131229"/>
                <a:gd name="connsiteX10" fmla="*/ 3224212 w 4714874"/>
                <a:gd name="connsiteY10" fmla="*/ 1127262 h 1131229"/>
                <a:gd name="connsiteX11" fmla="*/ 4714874 w 4714874"/>
                <a:gd name="connsiteY11" fmla="*/ 1128849 h 1131229"/>
                <a:gd name="connsiteX0" fmla="*/ 0 w 4714874"/>
                <a:gd name="connsiteY0" fmla="*/ 1105037 h 1131229"/>
                <a:gd name="connsiteX1" fmla="*/ 187324 w 4714874"/>
                <a:gd name="connsiteY1" fmla="*/ 1103449 h 1131229"/>
                <a:gd name="connsiteX2" fmla="*/ 295274 w 4714874"/>
                <a:gd name="connsiteY2" fmla="*/ 1005819 h 1131229"/>
                <a:gd name="connsiteX3" fmla="*/ 390524 w 4714874"/>
                <a:gd name="connsiteY3" fmla="*/ 574812 h 1131229"/>
                <a:gd name="connsiteX4" fmla="*/ 509587 w 4714874"/>
                <a:gd name="connsiteY4" fmla="*/ 46174 h 1131229"/>
                <a:gd name="connsiteX5" fmla="*/ 866774 w 4714874"/>
                <a:gd name="connsiteY5" fmla="*/ 27124 h 1131229"/>
                <a:gd name="connsiteX6" fmla="*/ 2224087 w 4714874"/>
                <a:gd name="connsiteY6" fmla="*/ 65224 h 1131229"/>
                <a:gd name="connsiteX7" fmla="*/ 2581274 w 4714874"/>
                <a:gd name="connsiteY7" fmla="*/ 174762 h 1131229"/>
                <a:gd name="connsiteX8" fmla="*/ 2671762 w 4714874"/>
                <a:gd name="connsiteY8" fmla="*/ 727212 h 1131229"/>
                <a:gd name="connsiteX9" fmla="*/ 2743199 w 4714874"/>
                <a:gd name="connsiteY9" fmla="*/ 1079637 h 1131229"/>
                <a:gd name="connsiteX10" fmla="*/ 3224212 w 4714874"/>
                <a:gd name="connsiteY10" fmla="*/ 1127262 h 1131229"/>
                <a:gd name="connsiteX11" fmla="*/ 4714874 w 4714874"/>
                <a:gd name="connsiteY11" fmla="*/ 1128849 h 1131229"/>
                <a:gd name="connsiteX0" fmla="*/ 0 w 4714874"/>
                <a:gd name="connsiteY0" fmla="*/ 1105037 h 1132075"/>
                <a:gd name="connsiteX1" fmla="*/ 184943 w 4714874"/>
                <a:gd name="connsiteY1" fmla="*/ 1132024 h 1132075"/>
                <a:gd name="connsiteX2" fmla="*/ 295274 w 4714874"/>
                <a:gd name="connsiteY2" fmla="*/ 1005819 h 1132075"/>
                <a:gd name="connsiteX3" fmla="*/ 390524 w 4714874"/>
                <a:gd name="connsiteY3" fmla="*/ 574812 h 1132075"/>
                <a:gd name="connsiteX4" fmla="*/ 509587 w 4714874"/>
                <a:gd name="connsiteY4" fmla="*/ 46174 h 1132075"/>
                <a:gd name="connsiteX5" fmla="*/ 866774 w 4714874"/>
                <a:gd name="connsiteY5" fmla="*/ 27124 h 1132075"/>
                <a:gd name="connsiteX6" fmla="*/ 2224087 w 4714874"/>
                <a:gd name="connsiteY6" fmla="*/ 65224 h 1132075"/>
                <a:gd name="connsiteX7" fmla="*/ 2581274 w 4714874"/>
                <a:gd name="connsiteY7" fmla="*/ 174762 h 1132075"/>
                <a:gd name="connsiteX8" fmla="*/ 2671762 w 4714874"/>
                <a:gd name="connsiteY8" fmla="*/ 727212 h 1132075"/>
                <a:gd name="connsiteX9" fmla="*/ 2743199 w 4714874"/>
                <a:gd name="connsiteY9" fmla="*/ 1079637 h 1132075"/>
                <a:gd name="connsiteX10" fmla="*/ 3224212 w 4714874"/>
                <a:gd name="connsiteY10" fmla="*/ 1127262 h 1132075"/>
                <a:gd name="connsiteX11" fmla="*/ 4714874 w 4714874"/>
                <a:gd name="connsiteY11" fmla="*/ 1128849 h 1132075"/>
                <a:gd name="connsiteX0" fmla="*/ 0 w 4721224"/>
                <a:gd name="connsiteY0" fmla="*/ 1124087 h 1132075"/>
                <a:gd name="connsiteX1" fmla="*/ 191293 w 4721224"/>
                <a:gd name="connsiteY1" fmla="*/ 1132024 h 1132075"/>
                <a:gd name="connsiteX2" fmla="*/ 301624 w 4721224"/>
                <a:gd name="connsiteY2" fmla="*/ 1005819 h 1132075"/>
                <a:gd name="connsiteX3" fmla="*/ 396874 w 4721224"/>
                <a:gd name="connsiteY3" fmla="*/ 574812 h 1132075"/>
                <a:gd name="connsiteX4" fmla="*/ 515937 w 4721224"/>
                <a:gd name="connsiteY4" fmla="*/ 46174 h 1132075"/>
                <a:gd name="connsiteX5" fmla="*/ 873124 w 4721224"/>
                <a:gd name="connsiteY5" fmla="*/ 27124 h 1132075"/>
                <a:gd name="connsiteX6" fmla="*/ 2230437 w 4721224"/>
                <a:gd name="connsiteY6" fmla="*/ 65224 h 1132075"/>
                <a:gd name="connsiteX7" fmla="*/ 2587624 w 4721224"/>
                <a:gd name="connsiteY7" fmla="*/ 174762 h 1132075"/>
                <a:gd name="connsiteX8" fmla="*/ 2678112 w 4721224"/>
                <a:gd name="connsiteY8" fmla="*/ 727212 h 1132075"/>
                <a:gd name="connsiteX9" fmla="*/ 2749549 w 4721224"/>
                <a:gd name="connsiteY9" fmla="*/ 1079637 h 1132075"/>
                <a:gd name="connsiteX10" fmla="*/ 3230562 w 4721224"/>
                <a:gd name="connsiteY10" fmla="*/ 1127262 h 1132075"/>
                <a:gd name="connsiteX11" fmla="*/ 4721224 w 4721224"/>
                <a:gd name="connsiteY11" fmla="*/ 1128849 h 113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1224" h="1132075">
                  <a:moveTo>
                    <a:pt x="0" y="1124087"/>
                  </a:moveTo>
                  <a:cubicBezTo>
                    <a:pt x="26723" y="1132818"/>
                    <a:pt x="150018" y="1130437"/>
                    <a:pt x="191293" y="1132024"/>
                  </a:cubicBezTo>
                  <a:cubicBezTo>
                    <a:pt x="232568" y="1133611"/>
                    <a:pt x="267361" y="1098688"/>
                    <a:pt x="301624" y="1005819"/>
                  </a:cubicBezTo>
                  <a:cubicBezTo>
                    <a:pt x="335887" y="912950"/>
                    <a:pt x="361155" y="734753"/>
                    <a:pt x="396874" y="574812"/>
                  </a:cubicBezTo>
                  <a:cubicBezTo>
                    <a:pt x="432593" y="414871"/>
                    <a:pt x="436562" y="137455"/>
                    <a:pt x="515937" y="46174"/>
                  </a:cubicBezTo>
                  <a:cubicBezTo>
                    <a:pt x="595312" y="-45107"/>
                    <a:pt x="873124" y="27124"/>
                    <a:pt x="873124" y="27124"/>
                  </a:cubicBezTo>
                  <a:cubicBezTo>
                    <a:pt x="1325562" y="43793"/>
                    <a:pt x="1944687" y="40618"/>
                    <a:pt x="2230437" y="65224"/>
                  </a:cubicBezTo>
                  <a:cubicBezTo>
                    <a:pt x="2516187" y="89830"/>
                    <a:pt x="2513012" y="64431"/>
                    <a:pt x="2587624" y="174762"/>
                  </a:cubicBezTo>
                  <a:cubicBezTo>
                    <a:pt x="2662236" y="285093"/>
                    <a:pt x="2651125" y="576400"/>
                    <a:pt x="2678112" y="727212"/>
                  </a:cubicBezTo>
                  <a:cubicBezTo>
                    <a:pt x="2705099" y="878024"/>
                    <a:pt x="2657474" y="1012962"/>
                    <a:pt x="2749549" y="1079637"/>
                  </a:cubicBezTo>
                  <a:cubicBezTo>
                    <a:pt x="2841624" y="1146312"/>
                    <a:pt x="2901950" y="1119060"/>
                    <a:pt x="3230562" y="1127262"/>
                  </a:cubicBezTo>
                  <a:cubicBezTo>
                    <a:pt x="3559174" y="1135464"/>
                    <a:pt x="4224337" y="1128320"/>
                    <a:pt x="4721224" y="1128849"/>
                  </a:cubicBezTo>
                </a:path>
              </a:pathLst>
            </a:cu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3" name="Freeform 122"/>
            <p:cNvSpPr/>
            <p:nvPr/>
          </p:nvSpPr>
          <p:spPr>
            <a:xfrm>
              <a:off x="1374776" y="1963601"/>
              <a:ext cx="4721224" cy="1132075"/>
            </a:xfrm>
            <a:custGeom>
              <a:avLst/>
              <a:gdLst>
                <a:gd name="connsiteX0" fmla="*/ 0 w 4700587"/>
                <a:gd name="connsiteY0" fmla="*/ 1099645 h 1158397"/>
                <a:gd name="connsiteX1" fmla="*/ 247650 w 4700587"/>
                <a:gd name="connsiteY1" fmla="*/ 1109170 h 1158397"/>
                <a:gd name="connsiteX2" fmla="*/ 376237 w 4700587"/>
                <a:gd name="connsiteY2" fmla="*/ 566245 h 1158397"/>
                <a:gd name="connsiteX3" fmla="*/ 495300 w 4700587"/>
                <a:gd name="connsiteY3" fmla="*/ 37607 h 1158397"/>
                <a:gd name="connsiteX4" fmla="*/ 895350 w 4700587"/>
                <a:gd name="connsiteY4" fmla="*/ 42370 h 1158397"/>
                <a:gd name="connsiteX5" fmla="*/ 2209800 w 4700587"/>
                <a:gd name="connsiteY5" fmla="*/ 56657 h 1158397"/>
                <a:gd name="connsiteX6" fmla="*/ 2566987 w 4700587"/>
                <a:gd name="connsiteY6" fmla="*/ 166195 h 1158397"/>
                <a:gd name="connsiteX7" fmla="*/ 2657475 w 4700587"/>
                <a:gd name="connsiteY7" fmla="*/ 718645 h 1158397"/>
                <a:gd name="connsiteX8" fmla="*/ 2728912 w 4700587"/>
                <a:gd name="connsiteY8" fmla="*/ 1071070 h 1158397"/>
                <a:gd name="connsiteX9" fmla="*/ 3209925 w 4700587"/>
                <a:gd name="connsiteY9" fmla="*/ 1118695 h 1158397"/>
                <a:gd name="connsiteX10" fmla="*/ 4700587 w 4700587"/>
                <a:gd name="connsiteY10" fmla="*/ 1094882 h 1158397"/>
                <a:gd name="connsiteX0" fmla="*/ 0 w 4700587"/>
                <a:gd name="connsiteY0" fmla="*/ 1099645 h 1145241"/>
                <a:gd name="connsiteX1" fmla="*/ 173037 w 4700587"/>
                <a:gd name="connsiteY1" fmla="*/ 1094882 h 1145241"/>
                <a:gd name="connsiteX2" fmla="*/ 247650 w 4700587"/>
                <a:gd name="connsiteY2" fmla="*/ 1109170 h 1145241"/>
                <a:gd name="connsiteX3" fmla="*/ 376237 w 4700587"/>
                <a:gd name="connsiteY3" fmla="*/ 566245 h 1145241"/>
                <a:gd name="connsiteX4" fmla="*/ 495300 w 4700587"/>
                <a:gd name="connsiteY4" fmla="*/ 37607 h 1145241"/>
                <a:gd name="connsiteX5" fmla="*/ 895350 w 4700587"/>
                <a:gd name="connsiteY5" fmla="*/ 42370 h 1145241"/>
                <a:gd name="connsiteX6" fmla="*/ 2209800 w 4700587"/>
                <a:gd name="connsiteY6" fmla="*/ 56657 h 1145241"/>
                <a:gd name="connsiteX7" fmla="*/ 2566987 w 4700587"/>
                <a:gd name="connsiteY7" fmla="*/ 166195 h 1145241"/>
                <a:gd name="connsiteX8" fmla="*/ 2657475 w 4700587"/>
                <a:gd name="connsiteY8" fmla="*/ 718645 h 1145241"/>
                <a:gd name="connsiteX9" fmla="*/ 2728912 w 4700587"/>
                <a:gd name="connsiteY9" fmla="*/ 1071070 h 1145241"/>
                <a:gd name="connsiteX10" fmla="*/ 3209925 w 4700587"/>
                <a:gd name="connsiteY10" fmla="*/ 1118695 h 1145241"/>
                <a:gd name="connsiteX11" fmla="*/ 4700587 w 4700587"/>
                <a:gd name="connsiteY11" fmla="*/ 1094882 h 1145241"/>
                <a:gd name="connsiteX0" fmla="*/ 0 w 4700587"/>
                <a:gd name="connsiteY0" fmla="*/ 1099645 h 1121214"/>
                <a:gd name="connsiteX1" fmla="*/ 173037 w 4700587"/>
                <a:gd name="connsiteY1" fmla="*/ 1094882 h 1121214"/>
                <a:gd name="connsiteX2" fmla="*/ 280987 w 4700587"/>
                <a:gd name="connsiteY2" fmla="*/ 997252 h 1121214"/>
                <a:gd name="connsiteX3" fmla="*/ 376237 w 4700587"/>
                <a:gd name="connsiteY3" fmla="*/ 566245 h 1121214"/>
                <a:gd name="connsiteX4" fmla="*/ 495300 w 4700587"/>
                <a:gd name="connsiteY4" fmla="*/ 37607 h 1121214"/>
                <a:gd name="connsiteX5" fmla="*/ 895350 w 4700587"/>
                <a:gd name="connsiteY5" fmla="*/ 42370 h 1121214"/>
                <a:gd name="connsiteX6" fmla="*/ 2209800 w 4700587"/>
                <a:gd name="connsiteY6" fmla="*/ 56657 h 1121214"/>
                <a:gd name="connsiteX7" fmla="*/ 2566987 w 4700587"/>
                <a:gd name="connsiteY7" fmla="*/ 166195 h 1121214"/>
                <a:gd name="connsiteX8" fmla="*/ 2657475 w 4700587"/>
                <a:gd name="connsiteY8" fmla="*/ 718645 h 1121214"/>
                <a:gd name="connsiteX9" fmla="*/ 2728912 w 4700587"/>
                <a:gd name="connsiteY9" fmla="*/ 1071070 h 1121214"/>
                <a:gd name="connsiteX10" fmla="*/ 3209925 w 4700587"/>
                <a:gd name="connsiteY10" fmla="*/ 1118695 h 1121214"/>
                <a:gd name="connsiteX11" fmla="*/ 4700587 w 4700587"/>
                <a:gd name="connsiteY11" fmla="*/ 1094882 h 1121214"/>
                <a:gd name="connsiteX0" fmla="*/ 0 w 4700587"/>
                <a:gd name="connsiteY0" fmla="*/ 1099645 h 1121214"/>
                <a:gd name="connsiteX1" fmla="*/ 173037 w 4700587"/>
                <a:gd name="connsiteY1" fmla="*/ 1094882 h 1121214"/>
                <a:gd name="connsiteX2" fmla="*/ 280987 w 4700587"/>
                <a:gd name="connsiteY2" fmla="*/ 997252 h 1121214"/>
                <a:gd name="connsiteX3" fmla="*/ 376237 w 4700587"/>
                <a:gd name="connsiteY3" fmla="*/ 566245 h 1121214"/>
                <a:gd name="connsiteX4" fmla="*/ 495300 w 4700587"/>
                <a:gd name="connsiteY4" fmla="*/ 37607 h 1121214"/>
                <a:gd name="connsiteX5" fmla="*/ 852487 w 4700587"/>
                <a:gd name="connsiteY5" fmla="*/ 42370 h 1121214"/>
                <a:gd name="connsiteX6" fmla="*/ 2209800 w 4700587"/>
                <a:gd name="connsiteY6" fmla="*/ 56657 h 1121214"/>
                <a:gd name="connsiteX7" fmla="*/ 2566987 w 4700587"/>
                <a:gd name="connsiteY7" fmla="*/ 166195 h 1121214"/>
                <a:gd name="connsiteX8" fmla="*/ 2657475 w 4700587"/>
                <a:gd name="connsiteY8" fmla="*/ 718645 h 1121214"/>
                <a:gd name="connsiteX9" fmla="*/ 2728912 w 4700587"/>
                <a:gd name="connsiteY9" fmla="*/ 1071070 h 1121214"/>
                <a:gd name="connsiteX10" fmla="*/ 3209925 w 4700587"/>
                <a:gd name="connsiteY10" fmla="*/ 1118695 h 1121214"/>
                <a:gd name="connsiteX11" fmla="*/ 4700587 w 4700587"/>
                <a:gd name="connsiteY11" fmla="*/ 1094882 h 1121214"/>
                <a:gd name="connsiteX0" fmla="*/ 0 w 4700587"/>
                <a:gd name="connsiteY0" fmla="*/ 1113377 h 1134946"/>
                <a:gd name="connsiteX1" fmla="*/ 173037 w 4700587"/>
                <a:gd name="connsiteY1" fmla="*/ 1108614 h 1134946"/>
                <a:gd name="connsiteX2" fmla="*/ 280987 w 4700587"/>
                <a:gd name="connsiteY2" fmla="*/ 1010984 h 1134946"/>
                <a:gd name="connsiteX3" fmla="*/ 376237 w 4700587"/>
                <a:gd name="connsiteY3" fmla="*/ 579977 h 1134946"/>
                <a:gd name="connsiteX4" fmla="*/ 495300 w 4700587"/>
                <a:gd name="connsiteY4" fmla="*/ 51339 h 1134946"/>
                <a:gd name="connsiteX5" fmla="*/ 852487 w 4700587"/>
                <a:gd name="connsiteY5" fmla="*/ 20383 h 1134946"/>
                <a:gd name="connsiteX6" fmla="*/ 2209800 w 4700587"/>
                <a:gd name="connsiteY6" fmla="*/ 70389 h 1134946"/>
                <a:gd name="connsiteX7" fmla="*/ 2566987 w 4700587"/>
                <a:gd name="connsiteY7" fmla="*/ 179927 h 1134946"/>
                <a:gd name="connsiteX8" fmla="*/ 2657475 w 4700587"/>
                <a:gd name="connsiteY8" fmla="*/ 732377 h 1134946"/>
                <a:gd name="connsiteX9" fmla="*/ 2728912 w 4700587"/>
                <a:gd name="connsiteY9" fmla="*/ 1084802 h 1134946"/>
                <a:gd name="connsiteX10" fmla="*/ 3209925 w 4700587"/>
                <a:gd name="connsiteY10" fmla="*/ 1132427 h 1134946"/>
                <a:gd name="connsiteX11" fmla="*/ 4700587 w 4700587"/>
                <a:gd name="connsiteY11" fmla="*/ 1108614 h 1134946"/>
                <a:gd name="connsiteX0" fmla="*/ 0 w 4700587"/>
                <a:gd name="connsiteY0" fmla="*/ 1108212 h 1129781"/>
                <a:gd name="connsiteX1" fmla="*/ 173037 w 4700587"/>
                <a:gd name="connsiteY1" fmla="*/ 1103449 h 1129781"/>
                <a:gd name="connsiteX2" fmla="*/ 280987 w 4700587"/>
                <a:gd name="connsiteY2" fmla="*/ 1005819 h 1129781"/>
                <a:gd name="connsiteX3" fmla="*/ 376237 w 4700587"/>
                <a:gd name="connsiteY3" fmla="*/ 574812 h 1129781"/>
                <a:gd name="connsiteX4" fmla="*/ 495300 w 4700587"/>
                <a:gd name="connsiteY4" fmla="*/ 46174 h 1129781"/>
                <a:gd name="connsiteX5" fmla="*/ 852487 w 4700587"/>
                <a:gd name="connsiteY5" fmla="*/ 27124 h 1129781"/>
                <a:gd name="connsiteX6" fmla="*/ 2209800 w 4700587"/>
                <a:gd name="connsiteY6" fmla="*/ 65224 h 1129781"/>
                <a:gd name="connsiteX7" fmla="*/ 2566987 w 4700587"/>
                <a:gd name="connsiteY7" fmla="*/ 174762 h 1129781"/>
                <a:gd name="connsiteX8" fmla="*/ 2657475 w 4700587"/>
                <a:gd name="connsiteY8" fmla="*/ 727212 h 1129781"/>
                <a:gd name="connsiteX9" fmla="*/ 2728912 w 4700587"/>
                <a:gd name="connsiteY9" fmla="*/ 1079637 h 1129781"/>
                <a:gd name="connsiteX10" fmla="*/ 3209925 w 4700587"/>
                <a:gd name="connsiteY10" fmla="*/ 1127262 h 1129781"/>
                <a:gd name="connsiteX11" fmla="*/ 4700587 w 4700587"/>
                <a:gd name="connsiteY11" fmla="*/ 1103449 h 1129781"/>
                <a:gd name="connsiteX0" fmla="*/ 0 w 4700587"/>
                <a:gd name="connsiteY0" fmla="*/ 1108212 h 1131229"/>
                <a:gd name="connsiteX1" fmla="*/ 173037 w 4700587"/>
                <a:gd name="connsiteY1" fmla="*/ 1103449 h 1131229"/>
                <a:gd name="connsiteX2" fmla="*/ 280987 w 4700587"/>
                <a:gd name="connsiteY2" fmla="*/ 1005819 h 1131229"/>
                <a:gd name="connsiteX3" fmla="*/ 376237 w 4700587"/>
                <a:gd name="connsiteY3" fmla="*/ 574812 h 1131229"/>
                <a:gd name="connsiteX4" fmla="*/ 495300 w 4700587"/>
                <a:gd name="connsiteY4" fmla="*/ 46174 h 1131229"/>
                <a:gd name="connsiteX5" fmla="*/ 852487 w 4700587"/>
                <a:gd name="connsiteY5" fmla="*/ 27124 h 1131229"/>
                <a:gd name="connsiteX6" fmla="*/ 2209800 w 4700587"/>
                <a:gd name="connsiteY6" fmla="*/ 65224 h 1131229"/>
                <a:gd name="connsiteX7" fmla="*/ 2566987 w 4700587"/>
                <a:gd name="connsiteY7" fmla="*/ 174762 h 1131229"/>
                <a:gd name="connsiteX8" fmla="*/ 2657475 w 4700587"/>
                <a:gd name="connsiteY8" fmla="*/ 727212 h 1131229"/>
                <a:gd name="connsiteX9" fmla="*/ 2728912 w 4700587"/>
                <a:gd name="connsiteY9" fmla="*/ 1079637 h 1131229"/>
                <a:gd name="connsiteX10" fmla="*/ 3209925 w 4700587"/>
                <a:gd name="connsiteY10" fmla="*/ 1127262 h 1131229"/>
                <a:gd name="connsiteX11" fmla="*/ 4700587 w 4700587"/>
                <a:gd name="connsiteY11" fmla="*/ 1128849 h 1131229"/>
                <a:gd name="connsiteX0" fmla="*/ 0 w 4714874"/>
                <a:gd name="connsiteY0" fmla="*/ 1098687 h 1131229"/>
                <a:gd name="connsiteX1" fmla="*/ 187324 w 4714874"/>
                <a:gd name="connsiteY1" fmla="*/ 1103449 h 1131229"/>
                <a:gd name="connsiteX2" fmla="*/ 295274 w 4714874"/>
                <a:gd name="connsiteY2" fmla="*/ 1005819 h 1131229"/>
                <a:gd name="connsiteX3" fmla="*/ 390524 w 4714874"/>
                <a:gd name="connsiteY3" fmla="*/ 574812 h 1131229"/>
                <a:gd name="connsiteX4" fmla="*/ 509587 w 4714874"/>
                <a:gd name="connsiteY4" fmla="*/ 46174 h 1131229"/>
                <a:gd name="connsiteX5" fmla="*/ 866774 w 4714874"/>
                <a:gd name="connsiteY5" fmla="*/ 27124 h 1131229"/>
                <a:gd name="connsiteX6" fmla="*/ 2224087 w 4714874"/>
                <a:gd name="connsiteY6" fmla="*/ 65224 h 1131229"/>
                <a:gd name="connsiteX7" fmla="*/ 2581274 w 4714874"/>
                <a:gd name="connsiteY7" fmla="*/ 174762 h 1131229"/>
                <a:gd name="connsiteX8" fmla="*/ 2671762 w 4714874"/>
                <a:gd name="connsiteY8" fmla="*/ 727212 h 1131229"/>
                <a:gd name="connsiteX9" fmla="*/ 2743199 w 4714874"/>
                <a:gd name="connsiteY9" fmla="*/ 1079637 h 1131229"/>
                <a:gd name="connsiteX10" fmla="*/ 3224212 w 4714874"/>
                <a:gd name="connsiteY10" fmla="*/ 1127262 h 1131229"/>
                <a:gd name="connsiteX11" fmla="*/ 4714874 w 4714874"/>
                <a:gd name="connsiteY11" fmla="*/ 1128849 h 1131229"/>
                <a:gd name="connsiteX0" fmla="*/ 0 w 4714874"/>
                <a:gd name="connsiteY0" fmla="*/ 1105037 h 1131229"/>
                <a:gd name="connsiteX1" fmla="*/ 187324 w 4714874"/>
                <a:gd name="connsiteY1" fmla="*/ 1103449 h 1131229"/>
                <a:gd name="connsiteX2" fmla="*/ 295274 w 4714874"/>
                <a:gd name="connsiteY2" fmla="*/ 1005819 h 1131229"/>
                <a:gd name="connsiteX3" fmla="*/ 390524 w 4714874"/>
                <a:gd name="connsiteY3" fmla="*/ 574812 h 1131229"/>
                <a:gd name="connsiteX4" fmla="*/ 509587 w 4714874"/>
                <a:gd name="connsiteY4" fmla="*/ 46174 h 1131229"/>
                <a:gd name="connsiteX5" fmla="*/ 866774 w 4714874"/>
                <a:gd name="connsiteY5" fmla="*/ 27124 h 1131229"/>
                <a:gd name="connsiteX6" fmla="*/ 2224087 w 4714874"/>
                <a:gd name="connsiteY6" fmla="*/ 65224 h 1131229"/>
                <a:gd name="connsiteX7" fmla="*/ 2581274 w 4714874"/>
                <a:gd name="connsiteY7" fmla="*/ 174762 h 1131229"/>
                <a:gd name="connsiteX8" fmla="*/ 2671762 w 4714874"/>
                <a:gd name="connsiteY8" fmla="*/ 727212 h 1131229"/>
                <a:gd name="connsiteX9" fmla="*/ 2743199 w 4714874"/>
                <a:gd name="connsiteY9" fmla="*/ 1079637 h 1131229"/>
                <a:gd name="connsiteX10" fmla="*/ 3224212 w 4714874"/>
                <a:gd name="connsiteY10" fmla="*/ 1127262 h 1131229"/>
                <a:gd name="connsiteX11" fmla="*/ 4714874 w 4714874"/>
                <a:gd name="connsiteY11" fmla="*/ 1128849 h 1131229"/>
                <a:gd name="connsiteX0" fmla="*/ 0 w 4714874"/>
                <a:gd name="connsiteY0" fmla="*/ 1105037 h 1132075"/>
                <a:gd name="connsiteX1" fmla="*/ 184943 w 4714874"/>
                <a:gd name="connsiteY1" fmla="*/ 1132024 h 1132075"/>
                <a:gd name="connsiteX2" fmla="*/ 295274 w 4714874"/>
                <a:gd name="connsiteY2" fmla="*/ 1005819 h 1132075"/>
                <a:gd name="connsiteX3" fmla="*/ 390524 w 4714874"/>
                <a:gd name="connsiteY3" fmla="*/ 574812 h 1132075"/>
                <a:gd name="connsiteX4" fmla="*/ 509587 w 4714874"/>
                <a:gd name="connsiteY4" fmla="*/ 46174 h 1132075"/>
                <a:gd name="connsiteX5" fmla="*/ 866774 w 4714874"/>
                <a:gd name="connsiteY5" fmla="*/ 27124 h 1132075"/>
                <a:gd name="connsiteX6" fmla="*/ 2224087 w 4714874"/>
                <a:gd name="connsiteY6" fmla="*/ 65224 h 1132075"/>
                <a:gd name="connsiteX7" fmla="*/ 2581274 w 4714874"/>
                <a:gd name="connsiteY7" fmla="*/ 174762 h 1132075"/>
                <a:gd name="connsiteX8" fmla="*/ 2671762 w 4714874"/>
                <a:gd name="connsiteY8" fmla="*/ 727212 h 1132075"/>
                <a:gd name="connsiteX9" fmla="*/ 2743199 w 4714874"/>
                <a:gd name="connsiteY9" fmla="*/ 1079637 h 1132075"/>
                <a:gd name="connsiteX10" fmla="*/ 3224212 w 4714874"/>
                <a:gd name="connsiteY10" fmla="*/ 1127262 h 1132075"/>
                <a:gd name="connsiteX11" fmla="*/ 4714874 w 4714874"/>
                <a:gd name="connsiteY11" fmla="*/ 1128849 h 1132075"/>
                <a:gd name="connsiteX0" fmla="*/ 0 w 4721224"/>
                <a:gd name="connsiteY0" fmla="*/ 1124087 h 1132075"/>
                <a:gd name="connsiteX1" fmla="*/ 191293 w 4721224"/>
                <a:gd name="connsiteY1" fmla="*/ 1132024 h 1132075"/>
                <a:gd name="connsiteX2" fmla="*/ 301624 w 4721224"/>
                <a:gd name="connsiteY2" fmla="*/ 1005819 h 1132075"/>
                <a:gd name="connsiteX3" fmla="*/ 396874 w 4721224"/>
                <a:gd name="connsiteY3" fmla="*/ 574812 h 1132075"/>
                <a:gd name="connsiteX4" fmla="*/ 515937 w 4721224"/>
                <a:gd name="connsiteY4" fmla="*/ 46174 h 1132075"/>
                <a:gd name="connsiteX5" fmla="*/ 873124 w 4721224"/>
                <a:gd name="connsiteY5" fmla="*/ 27124 h 1132075"/>
                <a:gd name="connsiteX6" fmla="*/ 2230437 w 4721224"/>
                <a:gd name="connsiteY6" fmla="*/ 65224 h 1132075"/>
                <a:gd name="connsiteX7" fmla="*/ 2587624 w 4721224"/>
                <a:gd name="connsiteY7" fmla="*/ 174762 h 1132075"/>
                <a:gd name="connsiteX8" fmla="*/ 2678112 w 4721224"/>
                <a:gd name="connsiteY8" fmla="*/ 727212 h 1132075"/>
                <a:gd name="connsiteX9" fmla="*/ 2749549 w 4721224"/>
                <a:gd name="connsiteY9" fmla="*/ 1079637 h 1132075"/>
                <a:gd name="connsiteX10" fmla="*/ 3230562 w 4721224"/>
                <a:gd name="connsiteY10" fmla="*/ 1127262 h 1132075"/>
                <a:gd name="connsiteX11" fmla="*/ 4721224 w 4721224"/>
                <a:gd name="connsiteY11" fmla="*/ 1128849 h 113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1224" h="1132075">
                  <a:moveTo>
                    <a:pt x="0" y="1124087"/>
                  </a:moveTo>
                  <a:cubicBezTo>
                    <a:pt x="26723" y="1132818"/>
                    <a:pt x="150018" y="1130437"/>
                    <a:pt x="191293" y="1132024"/>
                  </a:cubicBezTo>
                  <a:cubicBezTo>
                    <a:pt x="232568" y="1133611"/>
                    <a:pt x="267361" y="1098688"/>
                    <a:pt x="301624" y="1005819"/>
                  </a:cubicBezTo>
                  <a:cubicBezTo>
                    <a:pt x="335887" y="912950"/>
                    <a:pt x="361155" y="734753"/>
                    <a:pt x="396874" y="574812"/>
                  </a:cubicBezTo>
                  <a:cubicBezTo>
                    <a:pt x="432593" y="414871"/>
                    <a:pt x="436562" y="137455"/>
                    <a:pt x="515937" y="46174"/>
                  </a:cubicBezTo>
                  <a:cubicBezTo>
                    <a:pt x="595312" y="-45107"/>
                    <a:pt x="873124" y="27124"/>
                    <a:pt x="873124" y="27124"/>
                  </a:cubicBezTo>
                  <a:cubicBezTo>
                    <a:pt x="1325562" y="43793"/>
                    <a:pt x="1944687" y="40618"/>
                    <a:pt x="2230437" y="65224"/>
                  </a:cubicBezTo>
                  <a:cubicBezTo>
                    <a:pt x="2516187" y="89830"/>
                    <a:pt x="2513012" y="64431"/>
                    <a:pt x="2587624" y="174762"/>
                  </a:cubicBezTo>
                  <a:cubicBezTo>
                    <a:pt x="2662236" y="285093"/>
                    <a:pt x="2651125" y="576400"/>
                    <a:pt x="2678112" y="727212"/>
                  </a:cubicBezTo>
                  <a:cubicBezTo>
                    <a:pt x="2705099" y="878024"/>
                    <a:pt x="2657474" y="1012962"/>
                    <a:pt x="2749549" y="1079637"/>
                  </a:cubicBezTo>
                  <a:cubicBezTo>
                    <a:pt x="2841624" y="1146312"/>
                    <a:pt x="2901950" y="1119060"/>
                    <a:pt x="3230562" y="1127262"/>
                  </a:cubicBezTo>
                  <a:cubicBezTo>
                    <a:pt x="3559174" y="1135464"/>
                    <a:pt x="4224337" y="1128320"/>
                    <a:pt x="4721224" y="1128849"/>
                  </a:cubicBezTo>
                </a:path>
              </a:pathLst>
            </a:cu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1" name="Freeform 120"/>
          <p:cNvSpPr/>
          <p:nvPr/>
        </p:nvSpPr>
        <p:spPr>
          <a:xfrm>
            <a:off x="10539823" y="3322380"/>
            <a:ext cx="813977" cy="1132075"/>
          </a:xfrm>
          <a:custGeom>
            <a:avLst/>
            <a:gdLst>
              <a:gd name="connsiteX0" fmla="*/ 0 w 4700587"/>
              <a:gd name="connsiteY0" fmla="*/ 1099645 h 1158397"/>
              <a:gd name="connsiteX1" fmla="*/ 247650 w 4700587"/>
              <a:gd name="connsiteY1" fmla="*/ 1109170 h 1158397"/>
              <a:gd name="connsiteX2" fmla="*/ 376237 w 4700587"/>
              <a:gd name="connsiteY2" fmla="*/ 566245 h 1158397"/>
              <a:gd name="connsiteX3" fmla="*/ 495300 w 4700587"/>
              <a:gd name="connsiteY3" fmla="*/ 37607 h 1158397"/>
              <a:gd name="connsiteX4" fmla="*/ 895350 w 4700587"/>
              <a:gd name="connsiteY4" fmla="*/ 42370 h 1158397"/>
              <a:gd name="connsiteX5" fmla="*/ 2209800 w 4700587"/>
              <a:gd name="connsiteY5" fmla="*/ 56657 h 1158397"/>
              <a:gd name="connsiteX6" fmla="*/ 2566987 w 4700587"/>
              <a:gd name="connsiteY6" fmla="*/ 166195 h 1158397"/>
              <a:gd name="connsiteX7" fmla="*/ 2657475 w 4700587"/>
              <a:gd name="connsiteY7" fmla="*/ 718645 h 1158397"/>
              <a:gd name="connsiteX8" fmla="*/ 2728912 w 4700587"/>
              <a:gd name="connsiteY8" fmla="*/ 1071070 h 1158397"/>
              <a:gd name="connsiteX9" fmla="*/ 3209925 w 4700587"/>
              <a:gd name="connsiteY9" fmla="*/ 1118695 h 1158397"/>
              <a:gd name="connsiteX10" fmla="*/ 4700587 w 4700587"/>
              <a:gd name="connsiteY10" fmla="*/ 1094882 h 1158397"/>
              <a:gd name="connsiteX0" fmla="*/ 0 w 4700587"/>
              <a:gd name="connsiteY0" fmla="*/ 1099645 h 1145241"/>
              <a:gd name="connsiteX1" fmla="*/ 173037 w 4700587"/>
              <a:gd name="connsiteY1" fmla="*/ 1094882 h 1145241"/>
              <a:gd name="connsiteX2" fmla="*/ 247650 w 4700587"/>
              <a:gd name="connsiteY2" fmla="*/ 1109170 h 1145241"/>
              <a:gd name="connsiteX3" fmla="*/ 376237 w 4700587"/>
              <a:gd name="connsiteY3" fmla="*/ 566245 h 1145241"/>
              <a:gd name="connsiteX4" fmla="*/ 495300 w 4700587"/>
              <a:gd name="connsiteY4" fmla="*/ 37607 h 1145241"/>
              <a:gd name="connsiteX5" fmla="*/ 895350 w 4700587"/>
              <a:gd name="connsiteY5" fmla="*/ 42370 h 1145241"/>
              <a:gd name="connsiteX6" fmla="*/ 2209800 w 4700587"/>
              <a:gd name="connsiteY6" fmla="*/ 56657 h 1145241"/>
              <a:gd name="connsiteX7" fmla="*/ 2566987 w 4700587"/>
              <a:gd name="connsiteY7" fmla="*/ 166195 h 1145241"/>
              <a:gd name="connsiteX8" fmla="*/ 2657475 w 4700587"/>
              <a:gd name="connsiteY8" fmla="*/ 718645 h 1145241"/>
              <a:gd name="connsiteX9" fmla="*/ 2728912 w 4700587"/>
              <a:gd name="connsiteY9" fmla="*/ 1071070 h 1145241"/>
              <a:gd name="connsiteX10" fmla="*/ 3209925 w 4700587"/>
              <a:gd name="connsiteY10" fmla="*/ 1118695 h 1145241"/>
              <a:gd name="connsiteX11" fmla="*/ 4700587 w 4700587"/>
              <a:gd name="connsiteY11" fmla="*/ 1094882 h 1145241"/>
              <a:gd name="connsiteX0" fmla="*/ 0 w 4700587"/>
              <a:gd name="connsiteY0" fmla="*/ 1099645 h 1121214"/>
              <a:gd name="connsiteX1" fmla="*/ 173037 w 4700587"/>
              <a:gd name="connsiteY1" fmla="*/ 1094882 h 1121214"/>
              <a:gd name="connsiteX2" fmla="*/ 280987 w 4700587"/>
              <a:gd name="connsiteY2" fmla="*/ 997252 h 1121214"/>
              <a:gd name="connsiteX3" fmla="*/ 376237 w 4700587"/>
              <a:gd name="connsiteY3" fmla="*/ 566245 h 1121214"/>
              <a:gd name="connsiteX4" fmla="*/ 495300 w 4700587"/>
              <a:gd name="connsiteY4" fmla="*/ 37607 h 1121214"/>
              <a:gd name="connsiteX5" fmla="*/ 895350 w 4700587"/>
              <a:gd name="connsiteY5" fmla="*/ 42370 h 1121214"/>
              <a:gd name="connsiteX6" fmla="*/ 2209800 w 4700587"/>
              <a:gd name="connsiteY6" fmla="*/ 56657 h 1121214"/>
              <a:gd name="connsiteX7" fmla="*/ 2566987 w 4700587"/>
              <a:gd name="connsiteY7" fmla="*/ 166195 h 1121214"/>
              <a:gd name="connsiteX8" fmla="*/ 2657475 w 4700587"/>
              <a:gd name="connsiteY8" fmla="*/ 718645 h 1121214"/>
              <a:gd name="connsiteX9" fmla="*/ 2728912 w 4700587"/>
              <a:gd name="connsiteY9" fmla="*/ 1071070 h 1121214"/>
              <a:gd name="connsiteX10" fmla="*/ 3209925 w 4700587"/>
              <a:gd name="connsiteY10" fmla="*/ 1118695 h 1121214"/>
              <a:gd name="connsiteX11" fmla="*/ 4700587 w 4700587"/>
              <a:gd name="connsiteY11" fmla="*/ 1094882 h 1121214"/>
              <a:gd name="connsiteX0" fmla="*/ 0 w 4700587"/>
              <a:gd name="connsiteY0" fmla="*/ 1099645 h 1121214"/>
              <a:gd name="connsiteX1" fmla="*/ 173037 w 4700587"/>
              <a:gd name="connsiteY1" fmla="*/ 1094882 h 1121214"/>
              <a:gd name="connsiteX2" fmla="*/ 280987 w 4700587"/>
              <a:gd name="connsiteY2" fmla="*/ 997252 h 1121214"/>
              <a:gd name="connsiteX3" fmla="*/ 376237 w 4700587"/>
              <a:gd name="connsiteY3" fmla="*/ 566245 h 1121214"/>
              <a:gd name="connsiteX4" fmla="*/ 495300 w 4700587"/>
              <a:gd name="connsiteY4" fmla="*/ 37607 h 1121214"/>
              <a:gd name="connsiteX5" fmla="*/ 852487 w 4700587"/>
              <a:gd name="connsiteY5" fmla="*/ 42370 h 1121214"/>
              <a:gd name="connsiteX6" fmla="*/ 2209800 w 4700587"/>
              <a:gd name="connsiteY6" fmla="*/ 56657 h 1121214"/>
              <a:gd name="connsiteX7" fmla="*/ 2566987 w 4700587"/>
              <a:gd name="connsiteY7" fmla="*/ 166195 h 1121214"/>
              <a:gd name="connsiteX8" fmla="*/ 2657475 w 4700587"/>
              <a:gd name="connsiteY8" fmla="*/ 718645 h 1121214"/>
              <a:gd name="connsiteX9" fmla="*/ 2728912 w 4700587"/>
              <a:gd name="connsiteY9" fmla="*/ 1071070 h 1121214"/>
              <a:gd name="connsiteX10" fmla="*/ 3209925 w 4700587"/>
              <a:gd name="connsiteY10" fmla="*/ 1118695 h 1121214"/>
              <a:gd name="connsiteX11" fmla="*/ 4700587 w 4700587"/>
              <a:gd name="connsiteY11" fmla="*/ 1094882 h 1121214"/>
              <a:gd name="connsiteX0" fmla="*/ 0 w 4700587"/>
              <a:gd name="connsiteY0" fmla="*/ 1113377 h 1134946"/>
              <a:gd name="connsiteX1" fmla="*/ 173037 w 4700587"/>
              <a:gd name="connsiteY1" fmla="*/ 1108614 h 1134946"/>
              <a:gd name="connsiteX2" fmla="*/ 280987 w 4700587"/>
              <a:gd name="connsiteY2" fmla="*/ 1010984 h 1134946"/>
              <a:gd name="connsiteX3" fmla="*/ 376237 w 4700587"/>
              <a:gd name="connsiteY3" fmla="*/ 579977 h 1134946"/>
              <a:gd name="connsiteX4" fmla="*/ 495300 w 4700587"/>
              <a:gd name="connsiteY4" fmla="*/ 51339 h 1134946"/>
              <a:gd name="connsiteX5" fmla="*/ 852487 w 4700587"/>
              <a:gd name="connsiteY5" fmla="*/ 20383 h 1134946"/>
              <a:gd name="connsiteX6" fmla="*/ 2209800 w 4700587"/>
              <a:gd name="connsiteY6" fmla="*/ 70389 h 1134946"/>
              <a:gd name="connsiteX7" fmla="*/ 2566987 w 4700587"/>
              <a:gd name="connsiteY7" fmla="*/ 179927 h 1134946"/>
              <a:gd name="connsiteX8" fmla="*/ 2657475 w 4700587"/>
              <a:gd name="connsiteY8" fmla="*/ 732377 h 1134946"/>
              <a:gd name="connsiteX9" fmla="*/ 2728912 w 4700587"/>
              <a:gd name="connsiteY9" fmla="*/ 1084802 h 1134946"/>
              <a:gd name="connsiteX10" fmla="*/ 3209925 w 4700587"/>
              <a:gd name="connsiteY10" fmla="*/ 1132427 h 1134946"/>
              <a:gd name="connsiteX11" fmla="*/ 4700587 w 4700587"/>
              <a:gd name="connsiteY11" fmla="*/ 1108614 h 1134946"/>
              <a:gd name="connsiteX0" fmla="*/ 0 w 4700587"/>
              <a:gd name="connsiteY0" fmla="*/ 1108212 h 1129781"/>
              <a:gd name="connsiteX1" fmla="*/ 173037 w 4700587"/>
              <a:gd name="connsiteY1" fmla="*/ 1103449 h 1129781"/>
              <a:gd name="connsiteX2" fmla="*/ 280987 w 4700587"/>
              <a:gd name="connsiteY2" fmla="*/ 1005819 h 1129781"/>
              <a:gd name="connsiteX3" fmla="*/ 376237 w 4700587"/>
              <a:gd name="connsiteY3" fmla="*/ 574812 h 1129781"/>
              <a:gd name="connsiteX4" fmla="*/ 495300 w 4700587"/>
              <a:gd name="connsiteY4" fmla="*/ 46174 h 1129781"/>
              <a:gd name="connsiteX5" fmla="*/ 852487 w 4700587"/>
              <a:gd name="connsiteY5" fmla="*/ 27124 h 1129781"/>
              <a:gd name="connsiteX6" fmla="*/ 2209800 w 4700587"/>
              <a:gd name="connsiteY6" fmla="*/ 65224 h 1129781"/>
              <a:gd name="connsiteX7" fmla="*/ 2566987 w 4700587"/>
              <a:gd name="connsiteY7" fmla="*/ 174762 h 1129781"/>
              <a:gd name="connsiteX8" fmla="*/ 2657475 w 4700587"/>
              <a:gd name="connsiteY8" fmla="*/ 727212 h 1129781"/>
              <a:gd name="connsiteX9" fmla="*/ 2728912 w 4700587"/>
              <a:gd name="connsiteY9" fmla="*/ 1079637 h 1129781"/>
              <a:gd name="connsiteX10" fmla="*/ 3209925 w 4700587"/>
              <a:gd name="connsiteY10" fmla="*/ 1127262 h 1129781"/>
              <a:gd name="connsiteX11" fmla="*/ 4700587 w 4700587"/>
              <a:gd name="connsiteY11" fmla="*/ 1103449 h 1129781"/>
              <a:gd name="connsiteX0" fmla="*/ 0 w 4700587"/>
              <a:gd name="connsiteY0" fmla="*/ 1108212 h 1131229"/>
              <a:gd name="connsiteX1" fmla="*/ 173037 w 4700587"/>
              <a:gd name="connsiteY1" fmla="*/ 1103449 h 1131229"/>
              <a:gd name="connsiteX2" fmla="*/ 280987 w 4700587"/>
              <a:gd name="connsiteY2" fmla="*/ 1005819 h 1131229"/>
              <a:gd name="connsiteX3" fmla="*/ 376237 w 4700587"/>
              <a:gd name="connsiteY3" fmla="*/ 574812 h 1131229"/>
              <a:gd name="connsiteX4" fmla="*/ 495300 w 4700587"/>
              <a:gd name="connsiteY4" fmla="*/ 46174 h 1131229"/>
              <a:gd name="connsiteX5" fmla="*/ 852487 w 4700587"/>
              <a:gd name="connsiteY5" fmla="*/ 27124 h 1131229"/>
              <a:gd name="connsiteX6" fmla="*/ 2209800 w 4700587"/>
              <a:gd name="connsiteY6" fmla="*/ 65224 h 1131229"/>
              <a:gd name="connsiteX7" fmla="*/ 2566987 w 4700587"/>
              <a:gd name="connsiteY7" fmla="*/ 174762 h 1131229"/>
              <a:gd name="connsiteX8" fmla="*/ 2657475 w 4700587"/>
              <a:gd name="connsiteY8" fmla="*/ 727212 h 1131229"/>
              <a:gd name="connsiteX9" fmla="*/ 2728912 w 4700587"/>
              <a:gd name="connsiteY9" fmla="*/ 1079637 h 1131229"/>
              <a:gd name="connsiteX10" fmla="*/ 3209925 w 4700587"/>
              <a:gd name="connsiteY10" fmla="*/ 1127262 h 1131229"/>
              <a:gd name="connsiteX11" fmla="*/ 4700587 w 4700587"/>
              <a:gd name="connsiteY11" fmla="*/ 1128849 h 1131229"/>
              <a:gd name="connsiteX0" fmla="*/ 0 w 4714874"/>
              <a:gd name="connsiteY0" fmla="*/ 1098687 h 1131229"/>
              <a:gd name="connsiteX1" fmla="*/ 187324 w 4714874"/>
              <a:gd name="connsiteY1" fmla="*/ 1103449 h 1131229"/>
              <a:gd name="connsiteX2" fmla="*/ 295274 w 4714874"/>
              <a:gd name="connsiteY2" fmla="*/ 1005819 h 1131229"/>
              <a:gd name="connsiteX3" fmla="*/ 390524 w 4714874"/>
              <a:gd name="connsiteY3" fmla="*/ 574812 h 1131229"/>
              <a:gd name="connsiteX4" fmla="*/ 509587 w 4714874"/>
              <a:gd name="connsiteY4" fmla="*/ 46174 h 1131229"/>
              <a:gd name="connsiteX5" fmla="*/ 866774 w 4714874"/>
              <a:gd name="connsiteY5" fmla="*/ 27124 h 1131229"/>
              <a:gd name="connsiteX6" fmla="*/ 2224087 w 4714874"/>
              <a:gd name="connsiteY6" fmla="*/ 65224 h 1131229"/>
              <a:gd name="connsiteX7" fmla="*/ 2581274 w 4714874"/>
              <a:gd name="connsiteY7" fmla="*/ 174762 h 1131229"/>
              <a:gd name="connsiteX8" fmla="*/ 2671762 w 4714874"/>
              <a:gd name="connsiteY8" fmla="*/ 727212 h 1131229"/>
              <a:gd name="connsiteX9" fmla="*/ 2743199 w 4714874"/>
              <a:gd name="connsiteY9" fmla="*/ 1079637 h 1131229"/>
              <a:gd name="connsiteX10" fmla="*/ 3224212 w 4714874"/>
              <a:gd name="connsiteY10" fmla="*/ 1127262 h 1131229"/>
              <a:gd name="connsiteX11" fmla="*/ 4714874 w 4714874"/>
              <a:gd name="connsiteY11" fmla="*/ 1128849 h 1131229"/>
              <a:gd name="connsiteX0" fmla="*/ 0 w 4714874"/>
              <a:gd name="connsiteY0" fmla="*/ 1105037 h 1131229"/>
              <a:gd name="connsiteX1" fmla="*/ 187324 w 4714874"/>
              <a:gd name="connsiteY1" fmla="*/ 1103449 h 1131229"/>
              <a:gd name="connsiteX2" fmla="*/ 295274 w 4714874"/>
              <a:gd name="connsiteY2" fmla="*/ 1005819 h 1131229"/>
              <a:gd name="connsiteX3" fmla="*/ 390524 w 4714874"/>
              <a:gd name="connsiteY3" fmla="*/ 574812 h 1131229"/>
              <a:gd name="connsiteX4" fmla="*/ 509587 w 4714874"/>
              <a:gd name="connsiteY4" fmla="*/ 46174 h 1131229"/>
              <a:gd name="connsiteX5" fmla="*/ 866774 w 4714874"/>
              <a:gd name="connsiteY5" fmla="*/ 27124 h 1131229"/>
              <a:gd name="connsiteX6" fmla="*/ 2224087 w 4714874"/>
              <a:gd name="connsiteY6" fmla="*/ 65224 h 1131229"/>
              <a:gd name="connsiteX7" fmla="*/ 2581274 w 4714874"/>
              <a:gd name="connsiteY7" fmla="*/ 174762 h 1131229"/>
              <a:gd name="connsiteX8" fmla="*/ 2671762 w 4714874"/>
              <a:gd name="connsiteY8" fmla="*/ 727212 h 1131229"/>
              <a:gd name="connsiteX9" fmla="*/ 2743199 w 4714874"/>
              <a:gd name="connsiteY9" fmla="*/ 1079637 h 1131229"/>
              <a:gd name="connsiteX10" fmla="*/ 3224212 w 4714874"/>
              <a:gd name="connsiteY10" fmla="*/ 1127262 h 1131229"/>
              <a:gd name="connsiteX11" fmla="*/ 4714874 w 4714874"/>
              <a:gd name="connsiteY11" fmla="*/ 1128849 h 1131229"/>
              <a:gd name="connsiteX0" fmla="*/ 0 w 4714874"/>
              <a:gd name="connsiteY0" fmla="*/ 1105037 h 1132075"/>
              <a:gd name="connsiteX1" fmla="*/ 184943 w 4714874"/>
              <a:gd name="connsiteY1" fmla="*/ 1132024 h 1132075"/>
              <a:gd name="connsiteX2" fmla="*/ 295274 w 4714874"/>
              <a:gd name="connsiteY2" fmla="*/ 1005819 h 1132075"/>
              <a:gd name="connsiteX3" fmla="*/ 390524 w 4714874"/>
              <a:gd name="connsiteY3" fmla="*/ 574812 h 1132075"/>
              <a:gd name="connsiteX4" fmla="*/ 509587 w 4714874"/>
              <a:gd name="connsiteY4" fmla="*/ 46174 h 1132075"/>
              <a:gd name="connsiteX5" fmla="*/ 866774 w 4714874"/>
              <a:gd name="connsiteY5" fmla="*/ 27124 h 1132075"/>
              <a:gd name="connsiteX6" fmla="*/ 2224087 w 4714874"/>
              <a:gd name="connsiteY6" fmla="*/ 65224 h 1132075"/>
              <a:gd name="connsiteX7" fmla="*/ 2581274 w 4714874"/>
              <a:gd name="connsiteY7" fmla="*/ 174762 h 1132075"/>
              <a:gd name="connsiteX8" fmla="*/ 2671762 w 4714874"/>
              <a:gd name="connsiteY8" fmla="*/ 727212 h 1132075"/>
              <a:gd name="connsiteX9" fmla="*/ 2743199 w 4714874"/>
              <a:gd name="connsiteY9" fmla="*/ 1079637 h 1132075"/>
              <a:gd name="connsiteX10" fmla="*/ 3224212 w 4714874"/>
              <a:gd name="connsiteY10" fmla="*/ 1127262 h 1132075"/>
              <a:gd name="connsiteX11" fmla="*/ 4714874 w 4714874"/>
              <a:gd name="connsiteY11" fmla="*/ 1128849 h 1132075"/>
              <a:gd name="connsiteX0" fmla="*/ 0 w 4721224"/>
              <a:gd name="connsiteY0" fmla="*/ 1124087 h 1132075"/>
              <a:gd name="connsiteX1" fmla="*/ 191293 w 4721224"/>
              <a:gd name="connsiteY1" fmla="*/ 1132024 h 1132075"/>
              <a:gd name="connsiteX2" fmla="*/ 301624 w 4721224"/>
              <a:gd name="connsiteY2" fmla="*/ 1005819 h 1132075"/>
              <a:gd name="connsiteX3" fmla="*/ 396874 w 4721224"/>
              <a:gd name="connsiteY3" fmla="*/ 574812 h 1132075"/>
              <a:gd name="connsiteX4" fmla="*/ 515937 w 4721224"/>
              <a:gd name="connsiteY4" fmla="*/ 46174 h 1132075"/>
              <a:gd name="connsiteX5" fmla="*/ 873124 w 4721224"/>
              <a:gd name="connsiteY5" fmla="*/ 27124 h 1132075"/>
              <a:gd name="connsiteX6" fmla="*/ 2230437 w 4721224"/>
              <a:gd name="connsiteY6" fmla="*/ 65224 h 1132075"/>
              <a:gd name="connsiteX7" fmla="*/ 2587624 w 4721224"/>
              <a:gd name="connsiteY7" fmla="*/ 174762 h 1132075"/>
              <a:gd name="connsiteX8" fmla="*/ 2678112 w 4721224"/>
              <a:gd name="connsiteY8" fmla="*/ 727212 h 1132075"/>
              <a:gd name="connsiteX9" fmla="*/ 2749549 w 4721224"/>
              <a:gd name="connsiteY9" fmla="*/ 1079637 h 1132075"/>
              <a:gd name="connsiteX10" fmla="*/ 3230562 w 4721224"/>
              <a:gd name="connsiteY10" fmla="*/ 1127262 h 1132075"/>
              <a:gd name="connsiteX11" fmla="*/ 4721224 w 4721224"/>
              <a:gd name="connsiteY11" fmla="*/ 1128849 h 113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1224" h="1132075">
                <a:moveTo>
                  <a:pt x="0" y="1124087"/>
                </a:moveTo>
                <a:cubicBezTo>
                  <a:pt x="26723" y="1132818"/>
                  <a:pt x="150018" y="1130437"/>
                  <a:pt x="191293" y="1132024"/>
                </a:cubicBezTo>
                <a:cubicBezTo>
                  <a:pt x="232568" y="1133611"/>
                  <a:pt x="267361" y="1098688"/>
                  <a:pt x="301624" y="1005819"/>
                </a:cubicBezTo>
                <a:cubicBezTo>
                  <a:pt x="335887" y="912950"/>
                  <a:pt x="361155" y="734753"/>
                  <a:pt x="396874" y="574812"/>
                </a:cubicBezTo>
                <a:cubicBezTo>
                  <a:pt x="432593" y="414871"/>
                  <a:pt x="436562" y="137455"/>
                  <a:pt x="515937" y="46174"/>
                </a:cubicBezTo>
                <a:cubicBezTo>
                  <a:pt x="595312" y="-45107"/>
                  <a:pt x="873124" y="27124"/>
                  <a:pt x="873124" y="27124"/>
                </a:cubicBezTo>
                <a:cubicBezTo>
                  <a:pt x="1325562" y="43793"/>
                  <a:pt x="1944687" y="40618"/>
                  <a:pt x="2230437" y="65224"/>
                </a:cubicBezTo>
                <a:cubicBezTo>
                  <a:pt x="2516187" y="89830"/>
                  <a:pt x="2513012" y="64431"/>
                  <a:pt x="2587624" y="174762"/>
                </a:cubicBezTo>
                <a:cubicBezTo>
                  <a:pt x="2662236" y="285093"/>
                  <a:pt x="2651125" y="576400"/>
                  <a:pt x="2678112" y="727212"/>
                </a:cubicBezTo>
                <a:cubicBezTo>
                  <a:pt x="2705099" y="878024"/>
                  <a:pt x="2657474" y="1012962"/>
                  <a:pt x="2749549" y="1079637"/>
                </a:cubicBezTo>
                <a:cubicBezTo>
                  <a:pt x="2841624" y="1146312"/>
                  <a:pt x="2901950" y="1119060"/>
                  <a:pt x="3230562" y="1127262"/>
                </a:cubicBezTo>
                <a:cubicBezTo>
                  <a:pt x="3559174" y="1135464"/>
                  <a:pt x="4224337" y="1128320"/>
                  <a:pt x="4721224" y="1128849"/>
                </a:cubicBezTo>
              </a:path>
            </a:pathLst>
          </a:cu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50" name="Straight Connector 149"/>
          <p:cNvCxnSpPr/>
          <p:nvPr/>
        </p:nvCxnSpPr>
        <p:spPr>
          <a:xfrm>
            <a:off x="1154419" y="2445802"/>
            <a:ext cx="3146563" cy="0"/>
          </a:xfrm>
          <a:prstGeom prst="line">
            <a:avLst/>
          </a:prstGeom>
          <a:ln w="2222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4588485" y="1709938"/>
            <a:ext cx="3146563" cy="0"/>
          </a:xfrm>
          <a:prstGeom prst="line">
            <a:avLst/>
          </a:prstGeom>
          <a:ln w="2222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7735048" y="1554286"/>
            <a:ext cx="3146563" cy="0"/>
          </a:xfrm>
          <a:prstGeom prst="line">
            <a:avLst/>
          </a:prstGeom>
          <a:ln w="22225">
            <a:solidFill>
              <a:srgbClr val="92D050"/>
            </a:solidFill>
          </a:ln>
        </p:spPr>
        <p:style>
          <a:lnRef idx="1">
            <a:schemeClr val="accent1"/>
          </a:lnRef>
          <a:fillRef idx="0">
            <a:schemeClr val="accent1"/>
          </a:fillRef>
          <a:effectRef idx="0">
            <a:schemeClr val="accent1"/>
          </a:effectRef>
          <a:fontRef idx="minor">
            <a:schemeClr val="tx1"/>
          </a:fontRef>
        </p:style>
      </p:cxnSp>
      <p:sp>
        <p:nvSpPr>
          <p:cNvPr id="163" name="TextBox 162"/>
          <p:cNvSpPr txBox="1"/>
          <p:nvPr/>
        </p:nvSpPr>
        <p:spPr>
          <a:xfrm>
            <a:off x="2565701" y="4768788"/>
            <a:ext cx="301686" cy="369332"/>
          </a:xfrm>
          <a:prstGeom prst="rect">
            <a:avLst/>
          </a:prstGeom>
          <a:noFill/>
        </p:spPr>
        <p:txBody>
          <a:bodyPr wrap="none" rtlCol="0">
            <a:spAutoFit/>
          </a:bodyPr>
          <a:lstStyle/>
          <a:p>
            <a:r>
              <a:rPr lang="en-GB" dirty="0" smtClean="0"/>
              <a:t>0</a:t>
            </a:r>
            <a:endParaRPr lang="en-GB" dirty="0"/>
          </a:p>
        </p:txBody>
      </p:sp>
      <p:sp>
        <p:nvSpPr>
          <p:cNvPr id="165" name="TextBox 164"/>
          <p:cNvSpPr txBox="1"/>
          <p:nvPr/>
        </p:nvSpPr>
        <p:spPr>
          <a:xfrm>
            <a:off x="3365173" y="4768788"/>
            <a:ext cx="301686" cy="369332"/>
          </a:xfrm>
          <a:prstGeom prst="rect">
            <a:avLst/>
          </a:prstGeom>
          <a:noFill/>
        </p:spPr>
        <p:txBody>
          <a:bodyPr wrap="none" rtlCol="0">
            <a:spAutoFit/>
          </a:bodyPr>
          <a:lstStyle/>
          <a:p>
            <a:r>
              <a:rPr lang="en-GB" dirty="0" smtClean="0"/>
              <a:t>1</a:t>
            </a:r>
            <a:endParaRPr lang="en-GB" dirty="0"/>
          </a:p>
        </p:txBody>
      </p:sp>
      <p:sp>
        <p:nvSpPr>
          <p:cNvPr id="167" name="TextBox 166"/>
          <p:cNvSpPr txBox="1"/>
          <p:nvPr/>
        </p:nvSpPr>
        <p:spPr>
          <a:xfrm>
            <a:off x="4141158" y="4768788"/>
            <a:ext cx="301686" cy="369332"/>
          </a:xfrm>
          <a:prstGeom prst="rect">
            <a:avLst/>
          </a:prstGeom>
          <a:noFill/>
        </p:spPr>
        <p:txBody>
          <a:bodyPr wrap="none" rtlCol="0">
            <a:spAutoFit/>
          </a:bodyPr>
          <a:lstStyle/>
          <a:p>
            <a:r>
              <a:rPr lang="en-GB" dirty="0"/>
              <a:t>0</a:t>
            </a:r>
          </a:p>
        </p:txBody>
      </p:sp>
      <p:sp>
        <p:nvSpPr>
          <p:cNvPr id="169" name="TextBox 168"/>
          <p:cNvSpPr txBox="1"/>
          <p:nvPr/>
        </p:nvSpPr>
        <p:spPr>
          <a:xfrm>
            <a:off x="4852462" y="4781189"/>
            <a:ext cx="508473" cy="369332"/>
          </a:xfrm>
          <a:prstGeom prst="rect">
            <a:avLst/>
          </a:prstGeom>
          <a:noFill/>
        </p:spPr>
        <p:txBody>
          <a:bodyPr wrap="none" rtlCol="0">
            <a:spAutoFit/>
          </a:bodyPr>
          <a:lstStyle/>
          <a:p>
            <a:r>
              <a:rPr lang="en-GB" dirty="0" smtClean="0"/>
              <a:t>0/</a:t>
            </a:r>
            <a:r>
              <a:rPr lang="en-GB" dirty="0"/>
              <a:t>1</a:t>
            </a:r>
          </a:p>
        </p:txBody>
      </p:sp>
      <p:sp>
        <p:nvSpPr>
          <p:cNvPr id="171" name="TextBox 170"/>
          <p:cNvSpPr txBox="1"/>
          <p:nvPr/>
        </p:nvSpPr>
        <p:spPr>
          <a:xfrm>
            <a:off x="5752440" y="4768788"/>
            <a:ext cx="301686" cy="369332"/>
          </a:xfrm>
          <a:prstGeom prst="rect">
            <a:avLst/>
          </a:prstGeom>
          <a:noFill/>
        </p:spPr>
        <p:txBody>
          <a:bodyPr wrap="none" rtlCol="0">
            <a:spAutoFit/>
          </a:bodyPr>
          <a:lstStyle/>
          <a:p>
            <a:r>
              <a:rPr lang="en-GB" dirty="0" smtClean="0"/>
              <a:t>0</a:t>
            </a:r>
            <a:endParaRPr lang="en-GB" dirty="0"/>
          </a:p>
        </p:txBody>
      </p:sp>
      <p:sp>
        <p:nvSpPr>
          <p:cNvPr id="173" name="TextBox 172"/>
          <p:cNvSpPr txBox="1"/>
          <p:nvPr/>
        </p:nvSpPr>
        <p:spPr>
          <a:xfrm>
            <a:off x="6406402" y="4768788"/>
            <a:ext cx="508473" cy="369332"/>
          </a:xfrm>
          <a:prstGeom prst="rect">
            <a:avLst/>
          </a:prstGeom>
          <a:noFill/>
        </p:spPr>
        <p:txBody>
          <a:bodyPr wrap="none" rtlCol="0">
            <a:spAutoFit/>
          </a:bodyPr>
          <a:lstStyle/>
          <a:p>
            <a:r>
              <a:rPr lang="en-GB" dirty="0" smtClean="0"/>
              <a:t>0/1</a:t>
            </a:r>
            <a:endParaRPr lang="en-GB" dirty="0"/>
          </a:p>
        </p:txBody>
      </p:sp>
      <p:sp>
        <p:nvSpPr>
          <p:cNvPr id="175" name="TextBox 174"/>
          <p:cNvSpPr txBox="1"/>
          <p:nvPr/>
        </p:nvSpPr>
        <p:spPr>
          <a:xfrm>
            <a:off x="7290416" y="4768788"/>
            <a:ext cx="301686" cy="369332"/>
          </a:xfrm>
          <a:prstGeom prst="rect">
            <a:avLst/>
          </a:prstGeom>
          <a:noFill/>
        </p:spPr>
        <p:txBody>
          <a:bodyPr wrap="none" rtlCol="0">
            <a:spAutoFit/>
          </a:bodyPr>
          <a:lstStyle/>
          <a:p>
            <a:r>
              <a:rPr lang="en-GB" dirty="0" smtClean="0"/>
              <a:t>0</a:t>
            </a:r>
            <a:endParaRPr lang="en-GB" dirty="0"/>
          </a:p>
        </p:txBody>
      </p:sp>
      <p:sp>
        <p:nvSpPr>
          <p:cNvPr id="177" name="TextBox 176"/>
          <p:cNvSpPr txBox="1"/>
          <p:nvPr/>
        </p:nvSpPr>
        <p:spPr>
          <a:xfrm>
            <a:off x="8107101" y="4768788"/>
            <a:ext cx="301686" cy="369332"/>
          </a:xfrm>
          <a:prstGeom prst="rect">
            <a:avLst/>
          </a:prstGeom>
          <a:noFill/>
        </p:spPr>
        <p:txBody>
          <a:bodyPr wrap="none" rtlCol="0">
            <a:spAutoFit/>
          </a:bodyPr>
          <a:lstStyle/>
          <a:p>
            <a:r>
              <a:rPr lang="en-GB" dirty="0" smtClean="0"/>
              <a:t>0</a:t>
            </a:r>
            <a:endParaRPr lang="en-GB" dirty="0"/>
          </a:p>
        </p:txBody>
      </p:sp>
      <p:sp>
        <p:nvSpPr>
          <p:cNvPr id="184" name="TextBox 183"/>
          <p:cNvSpPr txBox="1"/>
          <p:nvPr/>
        </p:nvSpPr>
        <p:spPr>
          <a:xfrm>
            <a:off x="8891290" y="4768788"/>
            <a:ext cx="301686" cy="369332"/>
          </a:xfrm>
          <a:prstGeom prst="rect">
            <a:avLst/>
          </a:prstGeom>
          <a:noFill/>
        </p:spPr>
        <p:txBody>
          <a:bodyPr wrap="none" rtlCol="0">
            <a:spAutoFit/>
          </a:bodyPr>
          <a:lstStyle/>
          <a:p>
            <a:r>
              <a:rPr lang="en-GB" dirty="0" smtClean="0"/>
              <a:t>0</a:t>
            </a:r>
            <a:endParaRPr lang="en-GB" dirty="0"/>
          </a:p>
        </p:txBody>
      </p:sp>
      <p:sp>
        <p:nvSpPr>
          <p:cNvPr id="186" name="TextBox 185"/>
          <p:cNvSpPr txBox="1"/>
          <p:nvPr/>
        </p:nvSpPr>
        <p:spPr>
          <a:xfrm>
            <a:off x="9633026" y="4768788"/>
            <a:ext cx="301686" cy="369332"/>
          </a:xfrm>
          <a:prstGeom prst="rect">
            <a:avLst/>
          </a:prstGeom>
          <a:noFill/>
        </p:spPr>
        <p:txBody>
          <a:bodyPr wrap="none" rtlCol="0">
            <a:spAutoFit/>
          </a:bodyPr>
          <a:lstStyle/>
          <a:p>
            <a:r>
              <a:rPr lang="en-GB" dirty="0" smtClean="0"/>
              <a:t>0</a:t>
            </a:r>
            <a:endParaRPr lang="en-GB" dirty="0"/>
          </a:p>
        </p:txBody>
      </p:sp>
      <p:sp>
        <p:nvSpPr>
          <p:cNvPr id="188" name="TextBox 187"/>
          <p:cNvSpPr txBox="1"/>
          <p:nvPr/>
        </p:nvSpPr>
        <p:spPr>
          <a:xfrm>
            <a:off x="10426295" y="4768788"/>
            <a:ext cx="301686" cy="369332"/>
          </a:xfrm>
          <a:prstGeom prst="rect">
            <a:avLst/>
          </a:prstGeom>
          <a:noFill/>
        </p:spPr>
        <p:txBody>
          <a:bodyPr wrap="none" rtlCol="0">
            <a:spAutoFit/>
          </a:bodyPr>
          <a:lstStyle/>
          <a:p>
            <a:r>
              <a:rPr lang="en-GB" dirty="0" smtClean="0"/>
              <a:t>0</a:t>
            </a:r>
            <a:endParaRPr lang="en-GB" dirty="0"/>
          </a:p>
        </p:txBody>
      </p:sp>
      <p:cxnSp>
        <p:nvCxnSpPr>
          <p:cNvPr id="242" name="Straight Connector 241"/>
          <p:cNvCxnSpPr/>
          <p:nvPr/>
        </p:nvCxnSpPr>
        <p:spPr>
          <a:xfrm>
            <a:off x="4640668" y="4394636"/>
            <a:ext cx="0" cy="1652016"/>
          </a:xfrm>
          <a:prstGeom prst="line">
            <a:avLst/>
          </a:prstGeom>
          <a:ln w="9525">
            <a:solidFill>
              <a:schemeClr val="bg2">
                <a:lumMod val="75000"/>
                <a:alpha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a:off x="7853541" y="4394636"/>
            <a:ext cx="0" cy="1652016"/>
          </a:xfrm>
          <a:prstGeom prst="line">
            <a:avLst/>
          </a:prstGeom>
          <a:ln w="9525">
            <a:solidFill>
              <a:schemeClr val="bg2">
                <a:lumMod val="75000"/>
                <a:alpha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252" name="TextBox 251"/>
          <p:cNvSpPr txBox="1"/>
          <p:nvPr/>
        </p:nvSpPr>
        <p:spPr>
          <a:xfrm>
            <a:off x="5162707" y="5555893"/>
            <a:ext cx="5502210" cy="523220"/>
          </a:xfrm>
          <a:prstGeom prst="rect">
            <a:avLst/>
          </a:prstGeom>
          <a:solidFill>
            <a:schemeClr val="bg1"/>
          </a:solidFill>
          <a:ln>
            <a:solidFill>
              <a:schemeClr val="tx1"/>
            </a:solidFill>
          </a:ln>
          <a:effectLst>
            <a:outerShdw blurRad="50800" dist="38100" algn="l" rotWithShape="0">
              <a:prstClr val="black">
                <a:alpha val="40000"/>
              </a:prstClr>
            </a:outerShdw>
          </a:effectLst>
        </p:spPr>
        <p:txBody>
          <a:bodyPr wrap="square" rtlCol="0">
            <a:spAutoFit/>
          </a:bodyPr>
          <a:lstStyle/>
          <a:p>
            <a:pPr algn="ctr"/>
            <a:r>
              <a:rPr lang="en-GB" sz="1400" dirty="0" smtClean="0"/>
              <a:t>“</a:t>
            </a:r>
            <a:r>
              <a:rPr lang="en-GB" sz="1400" b="1" dirty="0" err="1" smtClean="0"/>
              <a:t>toCounter</a:t>
            </a:r>
            <a:r>
              <a:rPr lang="en-GB" sz="1400" dirty="0" smtClean="0"/>
              <a:t>” toggles when </a:t>
            </a:r>
            <a:r>
              <a:rPr lang="en-GB" sz="1400" b="1" i="1" dirty="0" err="1"/>
              <a:t>V</a:t>
            </a:r>
            <a:r>
              <a:rPr lang="en-GB" sz="1400" b="1" i="1" baseline="-25000" dirty="0" err="1"/>
              <a:t>of</a:t>
            </a:r>
            <a:r>
              <a:rPr lang="en-GB" sz="1400" b="1" i="1" baseline="-25000" dirty="0"/>
              <a:t> </a:t>
            </a:r>
            <a:r>
              <a:rPr lang="en-GB" sz="1400" dirty="0"/>
              <a:t> </a:t>
            </a:r>
            <a:r>
              <a:rPr lang="en-GB" sz="1400" dirty="0" smtClean="0"/>
              <a:t>is within the input signal amplitude’s maximum and minimum at the rising edge of the sampling clock!</a:t>
            </a:r>
          </a:p>
        </p:txBody>
      </p:sp>
      <p:sp>
        <p:nvSpPr>
          <p:cNvPr id="253" name="Rectangle 252"/>
          <p:cNvSpPr/>
          <p:nvPr/>
        </p:nvSpPr>
        <p:spPr>
          <a:xfrm>
            <a:off x="57297" y="4117555"/>
            <a:ext cx="1080745" cy="276999"/>
          </a:xfrm>
          <a:prstGeom prst="rect">
            <a:avLst/>
          </a:prstGeom>
        </p:spPr>
        <p:txBody>
          <a:bodyPr wrap="none">
            <a:spAutoFit/>
          </a:bodyPr>
          <a:lstStyle/>
          <a:p>
            <a:r>
              <a:rPr lang="pt-PT" sz="1200" dirty="0" smtClean="0">
                <a:solidFill>
                  <a:schemeClr val="accent2">
                    <a:lumMod val="75000"/>
                  </a:schemeClr>
                </a:solidFill>
              </a:rPr>
              <a:t>samplingClock</a:t>
            </a:r>
            <a:endParaRPr lang="en-GB" sz="1200" dirty="0">
              <a:solidFill>
                <a:schemeClr val="accent2">
                  <a:lumMod val="75000"/>
                </a:schemeClr>
              </a:solidFill>
            </a:endParaRPr>
          </a:p>
        </p:txBody>
      </p:sp>
      <p:cxnSp>
        <p:nvCxnSpPr>
          <p:cNvPr id="11" name="Straight Arrow Connector 10"/>
          <p:cNvCxnSpPr>
            <a:stCxn id="14" idx="1"/>
          </p:cNvCxnSpPr>
          <p:nvPr/>
        </p:nvCxnSpPr>
        <p:spPr>
          <a:xfrm flipH="1">
            <a:off x="5441059" y="1076218"/>
            <a:ext cx="315930" cy="5628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4" idx="1"/>
          </p:cNvCxnSpPr>
          <p:nvPr/>
        </p:nvCxnSpPr>
        <p:spPr>
          <a:xfrm>
            <a:off x="5756989" y="1076218"/>
            <a:ext cx="184079" cy="16593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756989" y="953107"/>
            <a:ext cx="2127505" cy="246221"/>
          </a:xfrm>
          <a:prstGeom prst="rect">
            <a:avLst/>
          </a:prstGeom>
          <a:noFill/>
        </p:spPr>
        <p:txBody>
          <a:bodyPr wrap="none" rtlCol="0">
            <a:spAutoFit/>
          </a:bodyPr>
          <a:lstStyle/>
          <a:p>
            <a:r>
              <a:rPr lang="en-US" sz="1000" dirty="0" smtClean="0">
                <a:solidFill>
                  <a:schemeClr val="accent5"/>
                </a:solidFill>
              </a:rPr>
              <a:t>Uncertainty zone due to noise</a:t>
            </a:r>
            <a:r>
              <a:rPr lang="en-US" sz="1000" dirty="0">
                <a:solidFill>
                  <a:schemeClr val="accent5"/>
                </a:solidFill>
              </a:rPr>
              <a:t> </a:t>
            </a:r>
            <a:r>
              <a:rPr lang="en-US" sz="1000" dirty="0" smtClean="0">
                <a:solidFill>
                  <a:schemeClr val="accent5"/>
                </a:solidFill>
              </a:rPr>
              <a:t>and ISI</a:t>
            </a:r>
            <a:endParaRPr lang="en-GB" sz="1000" dirty="0">
              <a:solidFill>
                <a:schemeClr val="accent5"/>
              </a:solidFill>
            </a:endParaRPr>
          </a:p>
        </p:txBody>
      </p:sp>
      <p:sp>
        <p:nvSpPr>
          <p:cNvPr id="25" name="TextBox 24"/>
          <p:cNvSpPr txBox="1"/>
          <p:nvPr/>
        </p:nvSpPr>
        <p:spPr>
          <a:xfrm>
            <a:off x="217941" y="1062214"/>
            <a:ext cx="2091262" cy="430887"/>
          </a:xfrm>
          <a:prstGeom prst="rect">
            <a:avLst/>
          </a:prstGeom>
          <a:noFill/>
          <a:ln>
            <a:solidFill>
              <a:schemeClr val="tx1"/>
            </a:solidFill>
          </a:ln>
        </p:spPr>
        <p:txBody>
          <a:bodyPr wrap="square" rtlCol="0">
            <a:spAutoFit/>
          </a:bodyPr>
          <a:lstStyle/>
          <a:p>
            <a:r>
              <a:rPr lang="en-GB" sz="1100" dirty="0" smtClean="0">
                <a:solidFill>
                  <a:schemeClr val="accent5"/>
                </a:solidFill>
              </a:rPr>
              <a:t>If </a:t>
            </a:r>
            <a:r>
              <a:rPr lang="en-GB" sz="1100" dirty="0" err="1" smtClean="0">
                <a:solidFill>
                  <a:schemeClr val="accent5"/>
                </a:solidFill>
              </a:rPr>
              <a:t>V</a:t>
            </a:r>
            <a:r>
              <a:rPr lang="en-GB" sz="1100" baseline="-25000" dirty="0" err="1" smtClean="0">
                <a:solidFill>
                  <a:schemeClr val="accent5"/>
                </a:solidFill>
              </a:rPr>
              <a:t>of</a:t>
            </a:r>
            <a:r>
              <a:rPr lang="en-GB" sz="1100" dirty="0" smtClean="0">
                <a:solidFill>
                  <a:schemeClr val="accent5"/>
                </a:solidFill>
              </a:rPr>
              <a:t> </a:t>
            </a:r>
            <a:r>
              <a:rPr lang="en-GB" sz="1100" dirty="0">
                <a:solidFill>
                  <a:schemeClr val="accent5"/>
                </a:solidFill>
              </a:rPr>
              <a:t>is </a:t>
            </a:r>
            <a:r>
              <a:rPr lang="en-GB" sz="1100" dirty="0" smtClean="0">
                <a:solidFill>
                  <a:schemeClr val="accent5"/>
                </a:solidFill>
              </a:rPr>
              <a:t>within </a:t>
            </a:r>
            <a:r>
              <a:rPr lang="en-GB" sz="1100" dirty="0">
                <a:solidFill>
                  <a:schemeClr val="accent5"/>
                </a:solidFill>
              </a:rPr>
              <a:t>the data amplitude </a:t>
            </a:r>
            <a:r>
              <a:rPr lang="en-GB" sz="1100" dirty="0" smtClean="0">
                <a:solidFill>
                  <a:schemeClr val="accent5"/>
                </a:solidFill>
              </a:rPr>
              <a:t>levels the comparator toggles</a:t>
            </a:r>
            <a:endParaRPr lang="en-GB" sz="1100" dirty="0">
              <a:solidFill>
                <a:schemeClr val="accent5"/>
              </a:solidFill>
            </a:endParaRPr>
          </a:p>
        </p:txBody>
      </p:sp>
      <p:cxnSp>
        <p:nvCxnSpPr>
          <p:cNvPr id="27" name="Straight Arrow Connector 26"/>
          <p:cNvCxnSpPr>
            <a:stCxn id="25" idx="3"/>
          </p:cNvCxnSpPr>
          <p:nvPr/>
        </p:nvCxnSpPr>
        <p:spPr>
          <a:xfrm>
            <a:off x="2309203" y="1277658"/>
            <a:ext cx="382262" cy="1168144"/>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2521027" y="971111"/>
            <a:ext cx="2273251" cy="461665"/>
          </a:xfrm>
          <a:prstGeom prst="rect">
            <a:avLst/>
          </a:prstGeom>
          <a:noFill/>
          <a:ln>
            <a:solidFill>
              <a:schemeClr val="tx1"/>
            </a:solidFill>
          </a:ln>
        </p:spPr>
        <p:txBody>
          <a:bodyPr wrap="none" rtlCol="0">
            <a:spAutoFit/>
          </a:bodyPr>
          <a:lstStyle/>
          <a:p>
            <a:r>
              <a:rPr lang="en-GB" sz="1200" dirty="0" smtClean="0">
                <a:solidFill>
                  <a:schemeClr val="accent5"/>
                </a:solidFill>
              </a:rPr>
              <a:t>Signal amplitude </a:t>
            </a:r>
            <a:r>
              <a:rPr lang="en-GB" sz="1200" b="1" dirty="0" smtClean="0">
                <a:solidFill>
                  <a:schemeClr val="accent5"/>
                </a:solidFill>
                <a:sym typeface="Symbol" panose="05050102010706020507" pitchFamily="18" charset="2"/>
              </a:rPr>
              <a:t></a:t>
            </a:r>
            <a:r>
              <a:rPr lang="en-GB" sz="1200" dirty="0" smtClean="0">
                <a:solidFill>
                  <a:schemeClr val="accent5"/>
                </a:solidFill>
              </a:rPr>
              <a:t> </a:t>
            </a:r>
            <a:r>
              <a:rPr lang="en-GB" sz="1200" dirty="0" err="1" smtClean="0">
                <a:solidFill>
                  <a:schemeClr val="accent5"/>
                </a:solidFill>
              </a:rPr>
              <a:t>V</a:t>
            </a:r>
            <a:r>
              <a:rPr lang="en-GB" sz="1200" baseline="-25000" dirty="0" err="1" smtClean="0">
                <a:solidFill>
                  <a:schemeClr val="accent5"/>
                </a:solidFill>
              </a:rPr>
              <a:t>of</a:t>
            </a:r>
            <a:r>
              <a:rPr lang="en-GB" sz="1200" dirty="0" smtClean="0">
                <a:solidFill>
                  <a:schemeClr val="accent5"/>
                </a:solidFill>
              </a:rPr>
              <a:t> </a:t>
            </a:r>
            <a:br>
              <a:rPr lang="en-GB" sz="1200" dirty="0" smtClean="0">
                <a:solidFill>
                  <a:schemeClr val="accent5"/>
                </a:solidFill>
              </a:rPr>
            </a:br>
            <a:r>
              <a:rPr lang="en-GB" sz="1200" dirty="0" smtClean="0">
                <a:solidFill>
                  <a:schemeClr val="accent5"/>
                </a:solidFill>
              </a:rPr>
              <a:t>Comparator toggles “statistically”</a:t>
            </a:r>
            <a:endParaRPr lang="en-GB" sz="1200" dirty="0">
              <a:solidFill>
                <a:schemeClr val="accent5"/>
              </a:solidFill>
            </a:endParaRPr>
          </a:p>
        </p:txBody>
      </p:sp>
      <p:cxnSp>
        <p:nvCxnSpPr>
          <p:cNvPr id="31" name="Straight Arrow Connector 30"/>
          <p:cNvCxnSpPr>
            <a:stCxn id="126" idx="3"/>
          </p:cNvCxnSpPr>
          <p:nvPr/>
        </p:nvCxnSpPr>
        <p:spPr>
          <a:xfrm>
            <a:off x="4794278" y="1201944"/>
            <a:ext cx="360237" cy="10321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flipV="1">
            <a:off x="5162707" y="1709938"/>
            <a:ext cx="0" cy="1082667"/>
          </a:xfrm>
          <a:prstGeom prst="straightConnector1">
            <a:avLst/>
          </a:prstGeom>
          <a:ln w="1270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9308329" y="949828"/>
            <a:ext cx="2130815" cy="400110"/>
          </a:xfrm>
          <a:prstGeom prst="rect">
            <a:avLst/>
          </a:prstGeom>
          <a:noFill/>
          <a:ln>
            <a:solidFill>
              <a:schemeClr val="tx1"/>
            </a:solidFill>
          </a:ln>
        </p:spPr>
        <p:txBody>
          <a:bodyPr wrap="square" rtlCol="0">
            <a:spAutoFit/>
          </a:bodyPr>
          <a:lstStyle/>
          <a:p>
            <a:r>
              <a:rPr lang="en-GB" sz="1000" dirty="0" smtClean="0"/>
              <a:t>If </a:t>
            </a:r>
            <a:r>
              <a:rPr lang="en-GB" sz="1000" dirty="0" err="1" smtClean="0"/>
              <a:t>V</a:t>
            </a:r>
            <a:r>
              <a:rPr lang="en-GB" sz="1000" baseline="-25000" dirty="0" err="1" smtClean="0"/>
              <a:t>of</a:t>
            </a:r>
            <a:r>
              <a:rPr lang="en-GB" sz="1000" dirty="0" smtClean="0"/>
              <a:t> </a:t>
            </a:r>
            <a:r>
              <a:rPr lang="en-GB" sz="1000" dirty="0"/>
              <a:t>is </a:t>
            </a:r>
            <a:r>
              <a:rPr lang="en-GB" sz="1000" dirty="0" smtClean="0"/>
              <a:t>outside </a:t>
            </a:r>
            <a:r>
              <a:rPr lang="en-GB" sz="1000" dirty="0"/>
              <a:t>the data amplitude levels the comparator </a:t>
            </a:r>
            <a:r>
              <a:rPr lang="en-GB" sz="1000" dirty="0" smtClean="0"/>
              <a:t>never toggles</a:t>
            </a:r>
            <a:endParaRPr lang="en-GB" sz="1000" dirty="0"/>
          </a:p>
        </p:txBody>
      </p:sp>
      <p:cxnSp>
        <p:nvCxnSpPr>
          <p:cNvPr id="131" name="Straight Arrow Connector 130"/>
          <p:cNvCxnSpPr/>
          <p:nvPr/>
        </p:nvCxnSpPr>
        <p:spPr>
          <a:xfrm flipV="1">
            <a:off x="8330360" y="1554286"/>
            <a:ext cx="0" cy="1402185"/>
          </a:xfrm>
          <a:prstGeom prst="straightConnector1">
            <a:avLst/>
          </a:prstGeom>
          <a:ln w="1270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a:stCxn id="130" idx="1"/>
          </p:cNvCxnSpPr>
          <p:nvPr/>
        </p:nvCxnSpPr>
        <p:spPr>
          <a:xfrm flipH="1">
            <a:off x="8330361" y="1149883"/>
            <a:ext cx="977968" cy="10747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3"/>
          <a:stretch>
            <a:fillRect/>
          </a:stretch>
        </p:blipFill>
        <p:spPr>
          <a:xfrm>
            <a:off x="1072155" y="5402425"/>
            <a:ext cx="3123235" cy="854639"/>
          </a:xfrm>
          <a:prstGeom prst="rect">
            <a:avLst/>
          </a:prstGeom>
        </p:spPr>
      </p:pic>
      <p:cxnSp>
        <p:nvCxnSpPr>
          <p:cNvPr id="77" name="Straight Connector 76"/>
          <p:cNvCxnSpPr/>
          <p:nvPr/>
        </p:nvCxnSpPr>
        <p:spPr>
          <a:xfrm>
            <a:off x="4588485" y="2792605"/>
            <a:ext cx="3146563" cy="0"/>
          </a:xfrm>
          <a:prstGeom prst="line">
            <a:avLst/>
          </a:prstGeom>
          <a:ln w="22225">
            <a:solidFill>
              <a:srgbClr val="92D050"/>
            </a:solidFill>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4854519" y="5149939"/>
            <a:ext cx="301686" cy="369332"/>
          </a:xfrm>
          <a:prstGeom prst="rect">
            <a:avLst/>
          </a:prstGeom>
          <a:noFill/>
        </p:spPr>
        <p:txBody>
          <a:bodyPr wrap="none" rtlCol="0">
            <a:spAutoFit/>
          </a:bodyPr>
          <a:lstStyle/>
          <a:p>
            <a:r>
              <a:rPr lang="en-GB" dirty="0" smtClean="0"/>
              <a:t>1</a:t>
            </a:r>
            <a:endParaRPr lang="en-GB" dirty="0"/>
          </a:p>
        </p:txBody>
      </p:sp>
      <p:sp>
        <p:nvSpPr>
          <p:cNvPr id="85" name="TextBox 84"/>
          <p:cNvSpPr txBox="1"/>
          <p:nvPr/>
        </p:nvSpPr>
        <p:spPr>
          <a:xfrm>
            <a:off x="5754497" y="5137538"/>
            <a:ext cx="508473" cy="369332"/>
          </a:xfrm>
          <a:prstGeom prst="rect">
            <a:avLst/>
          </a:prstGeom>
          <a:noFill/>
        </p:spPr>
        <p:txBody>
          <a:bodyPr wrap="none" rtlCol="0">
            <a:spAutoFit/>
          </a:bodyPr>
          <a:lstStyle/>
          <a:p>
            <a:r>
              <a:rPr lang="en-GB" dirty="0" smtClean="0"/>
              <a:t>0/1</a:t>
            </a:r>
            <a:endParaRPr lang="en-GB" dirty="0"/>
          </a:p>
        </p:txBody>
      </p:sp>
      <p:sp>
        <p:nvSpPr>
          <p:cNvPr id="86" name="TextBox 85"/>
          <p:cNvSpPr txBox="1"/>
          <p:nvPr/>
        </p:nvSpPr>
        <p:spPr>
          <a:xfrm>
            <a:off x="6408459" y="5137538"/>
            <a:ext cx="301686" cy="369332"/>
          </a:xfrm>
          <a:prstGeom prst="rect">
            <a:avLst/>
          </a:prstGeom>
          <a:noFill/>
        </p:spPr>
        <p:txBody>
          <a:bodyPr wrap="none" rtlCol="0">
            <a:spAutoFit/>
          </a:bodyPr>
          <a:lstStyle/>
          <a:p>
            <a:r>
              <a:rPr lang="en-GB" dirty="0" smtClean="0"/>
              <a:t>1</a:t>
            </a:r>
            <a:endParaRPr lang="en-GB" dirty="0"/>
          </a:p>
        </p:txBody>
      </p:sp>
      <p:sp>
        <p:nvSpPr>
          <p:cNvPr id="90" name="TextBox 89"/>
          <p:cNvSpPr txBox="1"/>
          <p:nvPr/>
        </p:nvSpPr>
        <p:spPr>
          <a:xfrm>
            <a:off x="7292473" y="5137538"/>
            <a:ext cx="508473" cy="369332"/>
          </a:xfrm>
          <a:prstGeom prst="rect">
            <a:avLst/>
          </a:prstGeom>
          <a:noFill/>
        </p:spPr>
        <p:txBody>
          <a:bodyPr wrap="none" rtlCol="0">
            <a:spAutoFit/>
          </a:bodyPr>
          <a:lstStyle/>
          <a:p>
            <a:r>
              <a:rPr lang="en-GB" dirty="0" smtClean="0"/>
              <a:t>0/1</a:t>
            </a:r>
            <a:endParaRPr lang="en-GB" dirty="0"/>
          </a:p>
        </p:txBody>
      </p:sp>
      <p:cxnSp>
        <p:nvCxnSpPr>
          <p:cNvPr id="92" name="Straight Connector 91"/>
          <p:cNvCxnSpPr/>
          <p:nvPr/>
        </p:nvCxnSpPr>
        <p:spPr>
          <a:xfrm>
            <a:off x="4642725" y="4763386"/>
            <a:ext cx="0" cy="1652016"/>
          </a:xfrm>
          <a:prstGeom prst="line">
            <a:avLst/>
          </a:prstGeom>
          <a:ln w="9525">
            <a:solidFill>
              <a:schemeClr val="bg2">
                <a:lumMod val="75000"/>
                <a:alpha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13" name="TextBox 112"/>
          <p:cNvSpPr txBox="1"/>
          <p:nvPr/>
        </p:nvSpPr>
        <p:spPr>
          <a:xfrm>
            <a:off x="8107101" y="5125718"/>
            <a:ext cx="301686" cy="369332"/>
          </a:xfrm>
          <a:prstGeom prst="rect">
            <a:avLst/>
          </a:prstGeom>
          <a:noFill/>
        </p:spPr>
        <p:txBody>
          <a:bodyPr wrap="none" rtlCol="0">
            <a:spAutoFit/>
          </a:bodyPr>
          <a:lstStyle/>
          <a:p>
            <a:r>
              <a:rPr lang="en-GB" dirty="0" smtClean="0"/>
              <a:t>1</a:t>
            </a:r>
            <a:endParaRPr lang="en-GB" dirty="0"/>
          </a:p>
        </p:txBody>
      </p:sp>
      <p:sp>
        <p:nvSpPr>
          <p:cNvPr id="116" name="TextBox 115"/>
          <p:cNvSpPr txBox="1"/>
          <p:nvPr/>
        </p:nvSpPr>
        <p:spPr>
          <a:xfrm>
            <a:off x="8891290" y="5125718"/>
            <a:ext cx="301686" cy="369332"/>
          </a:xfrm>
          <a:prstGeom prst="rect">
            <a:avLst/>
          </a:prstGeom>
          <a:noFill/>
        </p:spPr>
        <p:txBody>
          <a:bodyPr wrap="none" rtlCol="0">
            <a:spAutoFit/>
          </a:bodyPr>
          <a:lstStyle/>
          <a:p>
            <a:r>
              <a:rPr lang="en-GB" dirty="0" smtClean="0"/>
              <a:t>1</a:t>
            </a:r>
            <a:endParaRPr lang="en-GB" dirty="0"/>
          </a:p>
        </p:txBody>
      </p:sp>
      <p:sp>
        <p:nvSpPr>
          <p:cNvPr id="118" name="TextBox 117"/>
          <p:cNvSpPr txBox="1"/>
          <p:nvPr/>
        </p:nvSpPr>
        <p:spPr>
          <a:xfrm>
            <a:off x="9633026" y="5125718"/>
            <a:ext cx="301686" cy="369332"/>
          </a:xfrm>
          <a:prstGeom prst="rect">
            <a:avLst/>
          </a:prstGeom>
          <a:noFill/>
        </p:spPr>
        <p:txBody>
          <a:bodyPr wrap="none" rtlCol="0">
            <a:spAutoFit/>
          </a:bodyPr>
          <a:lstStyle/>
          <a:p>
            <a:r>
              <a:rPr lang="en-GB" dirty="0" smtClean="0"/>
              <a:t>1</a:t>
            </a:r>
            <a:endParaRPr lang="en-GB" dirty="0"/>
          </a:p>
        </p:txBody>
      </p:sp>
      <p:sp>
        <p:nvSpPr>
          <p:cNvPr id="119" name="TextBox 118"/>
          <p:cNvSpPr txBox="1"/>
          <p:nvPr/>
        </p:nvSpPr>
        <p:spPr>
          <a:xfrm>
            <a:off x="10426295" y="5125718"/>
            <a:ext cx="301686" cy="369332"/>
          </a:xfrm>
          <a:prstGeom prst="rect">
            <a:avLst/>
          </a:prstGeom>
          <a:noFill/>
        </p:spPr>
        <p:txBody>
          <a:bodyPr wrap="none" rtlCol="0">
            <a:spAutoFit/>
          </a:bodyPr>
          <a:lstStyle/>
          <a:p>
            <a:r>
              <a:rPr lang="en-GB" dirty="0" smtClean="0"/>
              <a:t>1</a:t>
            </a:r>
            <a:endParaRPr lang="en-GB" dirty="0"/>
          </a:p>
        </p:txBody>
      </p:sp>
      <p:cxnSp>
        <p:nvCxnSpPr>
          <p:cNvPr id="120" name="Straight Connector 119"/>
          <p:cNvCxnSpPr/>
          <p:nvPr/>
        </p:nvCxnSpPr>
        <p:spPr>
          <a:xfrm>
            <a:off x="7735047" y="2956471"/>
            <a:ext cx="3146563" cy="0"/>
          </a:xfrm>
          <a:prstGeom prst="line">
            <a:avLst/>
          </a:prstGeom>
          <a:ln w="22225">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928253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36909"/>
            <a:ext cx="10515600" cy="2134926"/>
          </a:xfrm>
        </p:spPr>
        <p:txBody>
          <a:bodyPr/>
          <a:lstStyle/>
          <a:p>
            <a:r>
              <a:rPr lang="pt-PT" dirty="0" smtClean="0"/>
              <a:t>Y-</a:t>
            </a:r>
            <a:r>
              <a:rPr lang="pt-PT" dirty="0" err="1" smtClean="0"/>
              <a:t>axis</a:t>
            </a:r>
            <a:r>
              <a:rPr lang="pt-PT" dirty="0" smtClean="0"/>
              <a:t>:</a:t>
            </a:r>
          </a:p>
          <a:p>
            <a:pPr lvl="1"/>
            <a:r>
              <a:rPr lang="pt-PT" dirty="0" smtClean="0"/>
              <a:t>31 points, step = ~20 </a:t>
            </a:r>
            <a:r>
              <a:rPr lang="pt-PT" dirty="0" err="1" smtClean="0"/>
              <a:t>mV</a:t>
            </a:r>
            <a:r>
              <a:rPr lang="pt-PT" dirty="0" smtClean="0"/>
              <a:t> (covers from V</a:t>
            </a:r>
            <a:r>
              <a:rPr lang="pt-PT" baseline="-25000" dirty="0" smtClean="0"/>
              <a:t>DD</a:t>
            </a:r>
            <a:r>
              <a:rPr lang="pt-PT" dirty="0" smtClean="0"/>
              <a:t>/2 up to V</a:t>
            </a:r>
            <a:r>
              <a:rPr lang="pt-PT" baseline="-25000" dirty="0" smtClean="0"/>
              <a:t>DD</a:t>
            </a:r>
            <a:r>
              <a:rPr lang="pt-PT" dirty="0" smtClean="0"/>
              <a:t>)</a:t>
            </a:r>
          </a:p>
          <a:p>
            <a:r>
              <a:rPr lang="pt-PT" dirty="0" smtClean="0"/>
              <a:t>X-axis:</a:t>
            </a:r>
          </a:p>
          <a:p>
            <a:pPr lvl="1"/>
            <a:r>
              <a:rPr lang="pt-PT" dirty="0" smtClean="0"/>
              <a:t>64 points, step = ~6.1 ps in typical</a:t>
            </a:r>
          </a:p>
          <a:p>
            <a:pPr lvl="1"/>
            <a:endParaRPr lang="pt-PT" dirty="0" smtClean="0"/>
          </a:p>
          <a:p>
            <a:pPr lvl="1"/>
            <a:endParaRPr lang="en-GB" dirty="0" smtClean="0"/>
          </a:p>
        </p:txBody>
      </p:sp>
      <p:sp>
        <p:nvSpPr>
          <p:cNvPr id="2" name="Title 1"/>
          <p:cNvSpPr>
            <a:spLocks noGrp="1"/>
          </p:cNvSpPr>
          <p:nvPr>
            <p:ph type="title"/>
          </p:nvPr>
        </p:nvSpPr>
        <p:spPr/>
        <p:txBody>
          <a:bodyPr/>
          <a:lstStyle/>
          <a:p>
            <a:r>
              <a:rPr lang="en-GB" dirty="0"/>
              <a:t>EOM </a:t>
            </a:r>
            <a:r>
              <a:rPr lang="en-GB" dirty="0" smtClean="0"/>
              <a:t>in </a:t>
            </a:r>
            <a:r>
              <a:rPr lang="en-GB" dirty="0"/>
              <a:t>the </a:t>
            </a:r>
            <a:r>
              <a:rPr lang="en-GB" dirty="0" err="1"/>
              <a:t>lpGBT</a:t>
            </a:r>
            <a:endParaRPr lang="en-GB" dirty="0"/>
          </a:p>
        </p:txBody>
      </p:sp>
      <p:sp>
        <p:nvSpPr>
          <p:cNvPr id="4" name="Date Placeholder 3"/>
          <p:cNvSpPr>
            <a:spLocks noGrp="1"/>
          </p:cNvSpPr>
          <p:nvPr>
            <p:ph type="dt" sz="half" idx="10"/>
          </p:nvPr>
        </p:nvSpPr>
        <p:spPr/>
        <p:txBody>
          <a:bodyPr/>
          <a:lstStyle/>
          <a:p>
            <a:r>
              <a:rPr lang="en-GB" dirty="0" smtClean="0"/>
              <a:t>Ecole de Microélectronique IN2P3</a:t>
            </a:r>
            <a:endParaRPr lang="en-GB" dirty="0"/>
          </a:p>
        </p:txBody>
      </p:sp>
      <p:sp>
        <p:nvSpPr>
          <p:cNvPr id="5" name="Footer Placeholder 4"/>
          <p:cNvSpPr>
            <a:spLocks noGrp="1"/>
          </p:cNvSpPr>
          <p:nvPr>
            <p:ph type="ftr" sz="quarter" idx="11"/>
          </p:nvPr>
        </p:nvSpPr>
        <p:spPr/>
        <p:txBody>
          <a:bodyPr/>
          <a:lstStyle/>
          <a:p>
            <a:r>
              <a:rPr lang="en-GB" dirty="0"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107</a:t>
            </a:fld>
            <a:endParaRPr lang="en-GB" dirty="0"/>
          </a:p>
        </p:txBody>
      </p:sp>
      <p:grpSp>
        <p:nvGrpSpPr>
          <p:cNvPr id="20" name="Group 19"/>
          <p:cNvGrpSpPr/>
          <p:nvPr/>
        </p:nvGrpSpPr>
        <p:grpSpPr>
          <a:xfrm>
            <a:off x="1005622" y="3039383"/>
            <a:ext cx="6229680" cy="3004493"/>
            <a:chOff x="490717" y="2821640"/>
            <a:chExt cx="6229680" cy="3004493"/>
          </a:xfrm>
        </p:grpSpPr>
        <p:sp>
          <p:nvSpPr>
            <p:cNvPr id="162" name="Rectangle 161"/>
            <p:cNvSpPr/>
            <p:nvPr/>
          </p:nvSpPr>
          <p:spPr>
            <a:xfrm>
              <a:off x="490717" y="2821640"/>
              <a:ext cx="6229680" cy="3004493"/>
            </a:xfrm>
            <a:prstGeom prst="rect">
              <a:avLst/>
            </a:prstGeom>
            <a:solidFill>
              <a:schemeClr val="bg1">
                <a:lumMod val="95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9" name="Straight Arrow Connector 78"/>
            <p:cNvCxnSpPr/>
            <p:nvPr/>
          </p:nvCxnSpPr>
          <p:spPr>
            <a:xfrm>
              <a:off x="688078" y="3115018"/>
              <a:ext cx="1431461" cy="0"/>
            </a:xfrm>
            <a:prstGeom prst="straightConnector1">
              <a:avLst/>
            </a:prstGeom>
            <a:ln w="19050" cap="rnd">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688078" y="3287413"/>
              <a:ext cx="1431461" cy="0"/>
            </a:xfrm>
            <a:prstGeom prst="straightConnector1">
              <a:avLst/>
            </a:prstGeom>
            <a:ln w="19050" cap="rnd">
              <a:tailEnd type="triangle"/>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2119540" y="2974486"/>
              <a:ext cx="743876" cy="790273"/>
              <a:chOff x="1926762" y="3215968"/>
              <a:chExt cx="743876" cy="790273"/>
            </a:xfrm>
          </p:grpSpPr>
          <p:sp>
            <p:nvSpPr>
              <p:cNvPr id="77" name="Isosceles Triangle 76"/>
              <p:cNvSpPr>
                <a:spLocks noChangeAspect="1"/>
              </p:cNvSpPr>
              <p:nvPr/>
            </p:nvSpPr>
            <p:spPr>
              <a:xfrm rot="5400000">
                <a:off x="1903563" y="3239167"/>
                <a:ext cx="790273" cy="74387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p:cNvCxnSpPr/>
              <p:nvPr/>
            </p:nvCxnSpPr>
            <p:spPr>
              <a:xfrm>
                <a:off x="1970376" y="3611105"/>
                <a:ext cx="479087"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1970376" y="3786700"/>
                <a:ext cx="133632" cy="0"/>
              </a:xfrm>
              <a:prstGeom prst="line">
                <a:avLst/>
              </a:prstGeom>
            </p:spPr>
            <p:style>
              <a:lnRef idx="1">
                <a:schemeClr val="dk1"/>
              </a:lnRef>
              <a:fillRef idx="0">
                <a:schemeClr val="dk1"/>
              </a:fillRef>
              <a:effectRef idx="0">
                <a:schemeClr val="dk1"/>
              </a:effectRef>
              <a:fontRef idx="minor">
                <a:schemeClr val="tx1"/>
              </a:fontRef>
            </p:style>
          </p:cxnSp>
          <p:cxnSp>
            <p:nvCxnSpPr>
              <p:cNvPr id="86" name="Straight Connector 85"/>
              <p:cNvCxnSpPr/>
              <p:nvPr/>
            </p:nvCxnSpPr>
            <p:spPr>
              <a:xfrm>
                <a:off x="2196595" y="3481900"/>
                <a:ext cx="133632" cy="0"/>
              </a:xfrm>
              <a:prstGeom prst="line">
                <a:avLst/>
              </a:prstGeom>
            </p:spPr>
            <p:style>
              <a:lnRef idx="1">
                <a:schemeClr val="dk1"/>
              </a:lnRef>
              <a:fillRef idx="0">
                <a:schemeClr val="dk1"/>
              </a:fillRef>
              <a:effectRef idx="0">
                <a:schemeClr val="dk1"/>
              </a:effectRef>
              <a:fontRef idx="minor">
                <a:schemeClr val="tx1"/>
              </a:fontRef>
            </p:style>
          </p:cxnSp>
          <p:cxnSp>
            <p:nvCxnSpPr>
              <p:cNvPr id="87" name="Straight Connector 86"/>
              <p:cNvCxnSpPr/>
              <p:nvPr/>
            </p:nvCxnSpPr>
            <p:spPr>
              <a:xfrm flipV="1">
                <a:off x="2104008" y="3481900"/>
                <a:ext cx="92587" cy="304800"/>
              </a:xfrm>
              <a:prstGeom prst="line">
                <a:avLst/>
              </a:prstGeom>
            </p:spPr>
            <p:style>
              <a:lnRef idx="1">
                <a:schemeClr val="dk1"/>
              </a:lnRef>
              <a:fillRef idx="0">
                <a:schemeClr val="dk1"/>
              </a:fillRef>
              <a:effectRef idx="0">
                <a:schemeClr val="dk1"/>
              </a:effectRef>
              <a:fontRef idx="minor">
                <a:schemeClr val="tx1"/>
              </a:fontRef>
            </p:style>
          </p:cxnSp>
        </p:grpSp>
        <p:sp>
          <p:nvSpPr>
            <p:cNvPr id="19" name="Rectangle 18"/>
            <p:cNvSpPr/>
            <p:nvPr/>
          </p:nvSpPr>
          <p:spPr>
            <a:xfrm>
              <a:off x="3287245" y="3084257"/>
              <a:ext cx="1181100" cy="570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pt-PT" sz="1200" dirty="0" smtClean="0">
                  <a:solidFill>
                    <a:schemeClr val="tx1"/>
                  </a:solidFill>
                </a:rPr>
                <a:t>DFF</a:t>
              </a:r>
            </a:p>
          </p:txBody>
        </p:sp>
        <p:cxnSp>
          <p:nvCxnSpPr>
            <p:cNvPr id="103" name="Straight Arrow Connector 102"/>
            <p:cNvCxnSpPr>
              <a:stCxn id="77" idx="0"/>
              <a:endCxn id="19" idx="1"/>
            </p:cNvCxnSpPr>
            <p:nvPr/>
          </p:nvCxnSpPr>
          <p:spPr>
            <a:xfrm flipV="1">
              <a:off x="2863416" y="3369623"/>
              <a:ext cx="423829" cy="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08" name="Rectangle 107"/>
            <p:cNvSpPr/>
            <p:nvPr/>
          </p:nvSpPr>
          <p:spPr>
            <a:xfrm>
              <a:off x="5077940" y="3084257"/>
              <a:ext cx="691754" cy="570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pt-PT" sz="1200" dirty="0" smtClean="0">
                  <a:solidFill>
                    <a:schemeClr val="tx1"/>
                  </a:solidFill>
                </a:rPr>
                <a:t>CML</a:t>
              </a:r>
              <a:endParaRPr lang="en-GB" sz="1200" dirty="0">
                <a:solidFill>
                  <a:schemeClr val="tx1"/>
                </a:solidFill>
              </a:endParaRPr>
            </a:p>
          </p:txBody>
        </p:sp>
        <p:sp>
          <p:nvSpPr>
            <p:cNvPr id="22" name="Isosceles Triangle 21"/>
            <p:cNvSpPr/>
            <p:nvPr/>
          </p:nvSpPr>
          <p:spPr>
            <a:xfrm>
              <a:off x="3798873" y="3520626"/>
              <a:ext cx="157844" cy="134363"/>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Isosceles Triangle 23"/>
            <p:cNvSpPr/>
            <p:nvPr/>
          </p:nvSpPr>
          <p:spPr>
            <a:xfrm>
              <a:off x="5077941" y="3084257"/>
              <a:ext cx="691754" cy="570732"/>
            </a:xfrm>
            <a:prstGeom prst="triangle">
              <a:avLst>
                <a:gd name="adj" fmla="val 10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PT" sz="1050" dirty="0" smtClean="0"/>
                <a:t>CMOS</a:t>
              </a:r>
              <a:endParaRPr lang="en-GB" sz="500" dirty="0"/>
            </a:p>
          </p:txBody>
        </p:sp>
        <p:cxnSp>
          <p:nvCxnSpPr>
            <p:cNvPr id="114" name="Straight Arrow Connector 113"/>
            <p:cNvCxnSpPr>
              <a:endCxn id="108" idx="1"/>
            </p:cNvCxnSpPr>
            <p:nvPr/>
          </p:nvCxnSpPr>
          <p:spPr>
            <a:xfrm flipV="1">
              <a:off x="4468345" y="3369623"/>
              <a:ext cx="609595" cy="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15" name="Rectangle 114"/>
            <p:cNvSpPr/>
            <p:nvPr/>
          </p:nvSpPr>
          <p:spPr>
            <a:xfrm flipH="1">
              <a:off x="4412318" y="4740114"/>
              <a:ext cx="959711" cy="570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dirty="0" smtClean="0">
                  <a:solidFill>
                    <a:schemeClr val="tx1"/>
                  </a:solidFill>
                </a:rPr>
                <a:t>Phase</a:t>
              </a:r>
            </a:p>
            <a:p>
              <a:pPr algn="ctr"/>
              <a:r>
                <a:rPr lang="pt-PT" sz="1200" dirty="0" smtClean="0">
                  <a:solidFill>
                    <a:schemeClr val="tx1"/>
                  </a:solidFill>
                </a:rPr>
                <a:t>Interpolator</a:t>
              </a:r>
              <a:endParaRPr lang="en-GB" sz="1200" dirty="0">
                <a:solidFill>
                  <a:schemeClr val="tx1"/>
                </a:solidFill>
              </a:endParaRPr>
            </a:p>
          </p:txBody>
        </p:sp>
        <p:cxnSp>
          <p:nvCxnSpPr>
            <p:cNvPr id="116" name="Straight Arrow Connector 115"/>
            <p:cNvCxnSpPr/>
            <p:nvPr/>
          </p:nvCxnSpPr>
          <p:spPr>
            <a:xfrm flipH="1">
              <a:off x="5367191" y="5025480"/>
              <a:ext cx="1019311"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endCxn id="22" idx="3"/>
            </p:cNvCxnSpPr>
            <p:nvPr/>
          </p:nvCxnSpPr>
          <p:spPr>
            <a:xfrm flipV="1">
              <a:off x="3877795" y="3654989"/>
              <a:ext cx="0" cy="1183435"/>
            </a:xfrm>
            <a:prstGeom prst="straightConnector1">
              <a:avLst/>
            </a:prstGeom>
            <a:ln w="19050" cap="rnd">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3877795" y="4838424"/>
              <a:ext cx="1122350" cy="0"/>
            </a:xfrm>
            <a:prstGeom prst="straightConnector1">
              <a:avLst/>
            </a:prstGeom>
            <a:ln w="19050" cap="rnd">
              <a:tailEnd type="none"/>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640080" y="2903974"/>
              <a:ext cx="352597" cy="184666"/>
            </a:xfrm>
            <a:prstGeom prst="rect">
              <a:avLst/>
            </a:prstGeom>
            <a:noFill/>
          </p:spPr>
          <p:txBody>
            <a:bodyPr wrap="none" lIns="0" tIns="0" rIns="0" bIns="0" rtlCol="0">
              <a:spAutoFit/>
            </a:bodyPr>
            <a:lstStyle/>
            <a:p>
              <a:r>
                <a:rPr lang="en-GB" sz="1200" dirty="0" smtClean="0">
                  <a:solidFill>
                    <a:schemeClr val="accent1"/>
                  </a:solidFill>
                </a:rPr>
                <a:t>data+</a:t>
              </a:r>
              <a:endParaRPr lang="en-GB" sz="1200" dirty="0">
                <a:solidFill>
                  <a:schemeClr val="accent1"/>
                </a:solidFill>
              </a:endParaRPr>
            </a:p>
          </p:txBody>
        </p:sp>
        <p:sp>
          <p:nvSpPr>
            <p:cNvPr id="125" name="Rectangle 124"/>
            <p:cNvSpPr/>
            <p:nvPr/>
          </p:nvSpPr>
          <p:spPr>
            <a:xfrm flipH="1">
              <a:off x="1317433" y="4420002"/>
              <a:ext cx="703625" cy="7643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dirty="0" smtClean="0">
                  <a:solidFill>
                    <a:schemeClr val="tx1"/>
                  </a:solidFill>
                </a:rPr>
                <a:t>DAC</a:t>
              </a:r>
              <a:endParaRPr lang="en-GB" sz="1200" dirty="0">
                <a:solidFill>
                  <a:schemeClr val="tx1"/>
                </a:solidFill>
              </a:endParaRPr>
            </a:p>
          </p:txBody>
        </p:sp>
        <p:cxnSp>
          <p:nvCxnSpPr>
            <p:cNvPr id="126" name="Straight Arrow Connector 125"/>
            <p:cNvCxnSpPr/>
            <p:nvPr/>
          </p:nvCxnSpPr>
          <p:spPr>
            <a:xfrm>
              <a:off x="1398299" y="3482594"/>
              <a:ext cx="720000" cy="0"/>
            </a:xfrm>
            <a:prstGeom prst="straightConnector1">
              <a:avLst/>
            </a:prstGeom>
            <a:ln w="1905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a:off x="1398299" y="3654989"/>
              <a:ext cx="720000" cy="0"/>
            </a:xfrm>
            <a:prstGeom prst="straightConnector1">
              <a:avLst/>
            </a:prstGeom>
            <a:ln w="1905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p:nvPr/>
          </p:nvCxnSpPr>
          <p:spPr>
            <a:xfrm>
              <a:off x="2027658" y="4532276"/>
              <a:ext cx="388371" cy="0"/>
            </a:xfrm>
            <a:prstGeom prst="straightConnector1">
              <a:avLst/>
            </a:prstGeom>
            <a:ln w="1905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a:off x="2027658" y="4704671"/>
              <a:ext cx="388371" cy="0"/>
            </a:xfrm>
            <a:prstGeom prst="straightConnector1">
              <a:avLst/>
            </a:prstGeom>
            <a:ln w="1905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4" name="TextBox 133"/>
            <p:cNvSpPr txBox="1"/>
            <p:nvPr/>
          </p:nvSpPr>
          <p:spPr>
            <a:xfrm>
              <a:off x="640080" y="3113652"/>
              <a:ext cx="322139" cy="184666"/>
            </a:xfrm>
            <a:prstGeom prst="rect">
              <a:avLst/>
            </a:prstGeom>
            <a:noFill/>
          </p:spPr>
          <p:txBody>
            <a:bodyPr wrap="none" lIns="0" tIns="0" rIns="0" bIns="0" rtlCol="0">
              <a:spAutoFit/>
            </a:bodyPr>
            <a:lstStyle/>
            <a:p>
              <a:r>
                <a:rPr lang="en-GB" sz="1200" dirty="0" smtClean="0">
                  <a:solidFill>
                    <a:schemeClr val="accent1"/>
                  </a:solidFill>
                </a:rPr>
                <a:t>data-</a:t>
              </a:r>
              <a:endParaRPr lang="en-GB" sz="1200" dirty="0">
                <a:solidFill>
                  <a:schemeClr val="accent1"/>
                </a:solidFill>
              </a:endParaRPr>
            </a:p>
          </p:txBody>
        </p:sp>
        <p:sp>
          <p:nvSpPr>
            <p:cNvPr id="135" name="TextBox 134"/>
            <p:cNvSpPr txBox="1"/>
            <p:nvPr/>
          </p:nvSpPr>
          <p:spPr>
            <a:xfrm>
              <a:off x="1413968" y="3304710"/>
              <a:ext cx="243593" cy="184666"/>
            </a:xfrm>
            <a:prstGeom prst="rect">
              <a:avLst/>
            </a:prstGeom>
            <a:noFill/>
          </p:spPr>
          <p:txBody>
            <a:bodyPr wrap="none" lIns="0" tIns="0" rIns="0" bIns="0" rtlCol="0">
              <a:spAutoFit/>
            </a:bodyPr>
            <a:lstStyle/>
            <a:p>
              <a:r>
                <a:rPr lang="en-GB" sz="1200" dirty="0" err="1" smtClean="0"/>
                <a:t>V</a:t>
              </a:r>
              <a:r>
                <a:rPr lang="en-GB" sz="1200" baseline="-25000" dirty="0" err="1" smtClean="0"/>
                <a:t>of</a:t>
              </a:r>
              <a:r>
                <a:rPr lang="en-GB" sz="1200" dirty="0" smtClean="0"/>
                <a:t>+</a:t>
              </a:r>
              <a:endParaRPr lang="en-GB" sz="1200" dirty="0"/>
            </a:p>
          </p:txBody>
        </p:sp>
        <p:sp>
          <p:nvSpPr>
            <p:cNvPr id="136" name="TextBox 135"/>
            <p:cNvSpPr txBox="1"/>
            <p:nvPr/>
          </p:nvSpPr>
          <p:spPr>
            <a:xfrm>
              <a:off x="1413914" y="3474760"/>
              <a:ext cx="213135" cy="184666"/>
            </a:xfrm>
            <a:prstGeom prst="rect">
              <a:avLst/>
            </a:prstGeom>
            <a:noFill/>
          </p:spPr>
          <p:txBody>
            <a:bodyPr wrap="none" lIns="0" tIns="0" rIns="0" bIns="0" rtlCol="0">
              <a:spAutoFit/>
            </a:bodyPr>
            <a:lstStyle/>
            <a:p>
              <a:r>
                <a:rPr lang="en-GB" sz="1200" dirty="0" err="1" smtClean="0"/>
                <a:t>V</a:t>
              </a:r>
              <a:r>
                <a:rPr lang="en-GB" sz="1200" baseline="-25000" dirty="0" err="1" smtClean="0"/>
                <a:t>of</a:t>
              </a:r>
              <a:r>
                <a:rPr lang="en-GB" sz="1200" dirty="0" smtClean="0"/>
                <a:t>-</a:t>
              </a:r>
              <a:endParaRPr lang="en-GB" sz="1200" dirty="0"/>
            </a:p>
          </p:txBody>
        </p:sp>
        <p:sp>
          <p:nvSpPr>
            <p:cNvPr id="143" name="TextBox 142"/>
            <p:cNvSpPr txBox="1"/>
            <p:nvPr/>
          </p:nvSpPr>
          <p:spPr>
            <a:xfrm>
              <a:off x="5665780" y="4802194"/>
              <a:ext cx="504946" cy="184666"/>
            </a:xfrm>
            <a:prstGeom prst="rect">
              <a:avLst/>
            </a:prstGeom>
            <a:noFill/>
          </p:spPr>
          <p:txBody>
            <a:bodyPr wrap="none" lIns="0" tIns="0" rIns="0" bIns="0" rtlCol="0">
              <a:spAutoFit/>
            </a:bodyPr>
            <a:lstStyle/>
            <a:p>
              <a:r>
                <a:rPr lang="en-GB" sz="1200" dirty="0" smtClean="0">
                  <a:solidFill>
                    <a:schemeClr val="accent1"/>
                  </a:solidFill>
                </a:rPr>
                <a:t>clk5G12</a:t>
              </a:r>
              <a:endParaRPr lang="en-GB" sz="1200" dirty="0">
                <a:solidFill>
                  <a:schemeClr val="accent1"/>
                </a:solidFill>
              </a:endParaRPr>
            </a:p>
          </p:txBody>
        </p:sp>
        <p:sp>
          <p:nvSpPr>
            <p:cNvPr id="144" name="TextBox 143"/>
            <p:cNvSpPr txBox="1"/>
            <p:nvPr/>
          </p:nvSpPr>
          <p:spPr>
            <a:xfrm rot="16200000">
              <a:off x="3400714" y="4154372"/>
              <a:ext cx="620363" cy="184666"/>
            </a:xfrm>
            <a:prstGeom prst="rect">
              <a:avLst/>
            </a:prstGeom>
            <a:noFill/>
          </p:spPr>
          <p:txBody>
            <a:bodyPr wrap="none" lIns="0" tIns="0" rIns="0" bIns="0" rtlCol="0">
              <a:spAutoFit/>
            </a:bodyPr>
            <a:lstStyle/>
            <a:p>
              <a:r>
                <a:rPr lang="en-GB" sz="1200" dirty="0" smtClean="0">
                  <a:solidFill>
                    <a:schemeClr val="accent1"/>
                  </a:solidFill>
                </a:rPr>
                <a:t>clk2G56pi</a:t>
              </a:r>
              <a:endParaRPr lang="en-GB" sz="1200" dirty="0">
                <a:solidFill>
                  <a:schemeClr val="accent1"/>
                </a:solidFill>
              </a:endParaRPr>
            </a:p>
          </p:txBody>
        </p:sp>
        <p:cxnSp>
          <p:nvCxnSpPr>
            <p:cNvPr id="145" name="Straight Arrow Connector 144"/>
            <p:cNvCxnSpPr/>
            <p:nvPr/>
          </p:nvCxnSpPr>
          <p:spPr>
            <a:xfrm>
              <a:off x="5769694" y="3385980"/>
              <a:ext cx="802509" cy="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1" name="TextBox 150"/>
            <p:cNvSpPr txBox="1"/>
            <p:nvPr/>
          </p:nvSpPr>
          <p:spPr>
            <a:xfrm>
              <a:off x="5947411" y="3183819"/>
              <a:ext cx="668709" cy="184666"/>
            </a:xfrm>
            <a:prstGeom prst="rect">
              <a:avLst/>
            </a:prstGeom>
            <a:noFill/>
          </p:spPr>
          <p:txBody>
            <a:bodyPr wrap="none" lIns="0" tIns="0" rIns="0" bIns="0" rtlCol="0">
              <a:spAutoFit/>
            </a:bodyPr>
            <a:lstStyle/>
            <a:p>
              <a:r>
                <a:rPr lang="en-GB" sz="1200" dirty="0">
                  <a:solidFill>
                    <a:srgbClr val="FF0000"/>
                  </a:solidFill>
                </a:rPr>
                <a:t> </a:t>
              </a:r>
              <a:r>
                <a:rPr lang="en-GB" sz="1200" dirty="0" err="1" smtClean="0">
                  <a:solidFill>
                    <a:srgbClr val="FF0000"/>
                  </a:solidFill>
                </a:rPr>
                <a:t>toCounter</a:t>
              </a:r>
              <a:endParaRPr lang="en-GB" sz="1200" dirty="0" smtClean="0">
                <a:solidFill>
                  <a:srgbClr val="FF0000"/>
                </a:solidFill>
              </a:endParaRPr>
            </a:p>
          </p:txBody>
        </p:sp>
        <p:sp>
          <p:nvSpPr>
            <p:cNvPr id="159" name="TextBox 158"/>
            <p:cNvSpPr txBox="1"/>
            <p:nvPr/>
          </p:nvSpPr>
          <p:spPr>
            <a:xfrm>
              <a:off x="2891942" y="3135105"/>
              <a:ext cx="349776" cy="184666"/>
            </a:xfrm>
            <a:prstGeom prst="rect">
              <a:avLst/>
            </a:prstGeom>
            <a:noFill/>
          </p:spPr>
          <p:txBody>
            <a:bodyPr wrap="none" lIns="0" tIns="0" rIns="0" bIns="0" rtlCol="0">
              <a:spAutoFit/>
            </a:bodyPr>
            <a:lstStyle>
              <a:defPPr>
                <a:defRPr lang="en-US"/>
              </a:defPPr>
              <a:lvl1pPr>
                <a:defRPr sz="1200">
                  <a:solidFill>
                    <a:schemeClr val="accent1"/>
                  </a:solidFill>
                </a:defRPr>
              </a:lvl1pPr>
            </a:lstStyle>
            <a:p>
              <a:r>
                <a:rPr lang="en-GB" dirty="0"/>
                <a:t>comp</a:t>
              </a:r>
            </a:p>
          </p:txBody>
        </p:sp>
        <p:sp>
          <p:nvSpPr>
            <p:cNvPr id="85" name="TextBox 84"/>
            <p:cNvSpPr txBox="1"/>
            <p:nvPr/>
          </p:nvSpPr>
          <p:spPr>
            <a:xfrm>
              <a:off x="2462127" y="4437249"/>
              <a:ext cx="243593" cy="184666"/>
            </a:xfrm>
            <a:prstGeom prst="rect">
              <a:avLst/>
            </a:prstGeom>
            <a:noFill/>
          </p:spPr>
          <p:txBody>
            <a:bodyPr wrap="none" lIns="0" tIns="0" rIns="0" bIns="0" rtlCol="0">
              <a:spAutoFit/>
            </a:bodyPr>
            <a:lstStyle/>
            <a:p>
              <a:r>
                <a:rPr lang="en-GB" sz="1200" dirty="0" err="1" smtClean="0"/>
                <a:t>V</a:t>
              </a:r>
              <a:r>
                <a:rPr lang="en-GB" sz="1200" baseline="-25000" dirty="0" err="1" smtClean="0"/>
                <a:t>of</a:t>
              </a:r>
              <a:r>
                <a:rPr lang="en-GB" sz="1200" dirty="0" smtClean="0"/>
                <a:t>+</a:t>
              </a:r>
              <a:endParaRPr lang="en-GB" sz="1200" dirty="0"/>
            </a:p>
          </p:txBody>
        </p:sp>
        <p:sp>
          <p:nvSpPr>
            <p:cNvPr id="88" name="TextBox 87"/>
            <p:cNvSpPr txBox="1"/>
            <p:nvPr/>
          </p:nvSpPr>
          <p:spPr>
            <a:xfrm>
              <a:off x="2462127" y="4607299"/>
              <a:ext cx="213135" cy="184666"/>
            </a:xfrm>
            <a:prstGeom prst="rect">
              <a:avLst/>
            </a:prstGeom>
            <a:noFill/>
          </p:spPr>
          <p:txBody>
            <a:bodyPr wrap="none" lIns="0" tIns="0" rIns="0" bIns="0" rtlCol="0">
              <a:spAutoFit/>
            </a:bodyPr>
            <a:lstStyle/>
            <a:p>
              <a:r>
                <a:rPr lang="en-GB" sz="1200" dirty="0" err="1" smtClean="0"/>
                <a:t>V</a:t>
              </a:r>
              <a:r>
                <a:rPr lang="en-GB" sz="1200" baseline="-25000" dirty="0" err="1" smtClean="0"/>
                <a:t>of</a:t>
              </a:r>
              <a:r>
                <a:rPr lang="en-GB" sz="1200" dirty="0" smtClean="0"/>
                <a:t>-</a:t>
              </a:r>
              <a:endParaRPr lang="en-GB" sz="1200" dirty="0"/>
            </a:p>
          </p:txBody>
        </p:sp>
        <p:cxnSp>
          <p:nvCxnSpPr>
            <p:cNvPr id="83" name="Straight Arrow Connector 82"/>
            <p:cNvCxnSpPr/>
            <p:nvPr/>
          </p:nvCxnSpPr>
          <p:spPr>
            <a:xfrm>
              <a:off x="605104" y="4529582"/>
              <a:ext cx="720000" cy="0"/>
            </a:xfrm>
            <a:prstGeom prst="straightConnector1">
              <a:avLst/>
            </a:prstGeom>
            <a:noFill/>
            <a:ln w="19050" cap="rnd" cmpd="sng" algn="ctr">
              <a:solidFill>
                <a:sysClr val="windowText" lastClr="000000"/>
              </a:solidFill>
              <a:prstDash val="solid"/>
              <a:miter lim="800000"/>
              <a:tailEnd type="triangle"/>
            </a:ln>
            <a:effectLst/>
          </p:spPr>
        </p:cxnSp>
        <p:sp>
          <p:nvSpPr>
            <p:cNvPr id="84" name="TextBox 83"/>
            <p:cNvSpPr txBox="1"/>
            <p:nvPr/>
          </p:nvSpPr>
          <p:spPr>
            <a:xfrm>
              <a:off x="631246" y="4320664"/>
              <a:ext cx="479298" cy="184666"/>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smtClean="0">
                  <a:ln>
                    <a:noFill/>
                  </a:ln>
                  <a:solidFill>
                    <a:prstClr val="black"/>
                  </a:solidFill>
                  <a:effectLst/>
                  <a:uLnTx/>
                  <a:uFillTx/>
                </a:rPr>
                <a:t>polarity</a:t>
              </a:r>
            </a:p>
          </p:txBody>
        </p:sp>
        <p:cxnSp>
          <p:nvCxnSpPr>
            <p:cNvPr id="99" name="Straight Arrow Connector 98"/>
            <p:cNvCxnSpPr/>
            <p:nvPr/>
          </p:nvCxnSpPr>
          <p:spPr>
            <a:xfrm>
              <a:off x="617063" y="4703340"/>
              <a:ext cx="720000" cy="0"/>
            </a:xfrm>
            <a:prstGeom prst="straightConnector1">
              <a:avLst/>
            </a:prstGeom>
            <a:noFill/>
            <a:ln w="19050" cap="rnd" cmpd="sng" algn="ctr">
              <a:solidFill>
                <a:sysClr val="windowText" lastClr="000000"/>
              </a:solidFill>
              <a:prstDash val="solid"/>
              <a:miter lim="800000"/>
              <a:tailEnd type="triangle"/>
            </a:ln>
            <a:effectLst/>
          </p:spPr>
        </p:cxnSp>
        <p:sp>
          <p:nvSpPr>
            <p:cNvPr id="100" name="TextBox 99"/>
            <p:cNvSpPr txBox="1"/>
            <p:nvPr/>
          </p:nvSpPr>
          <p:spPr>
            <a:xfrm>
              <a:off x="635171" y="4529582"/>
              <a:ext cx="543418" cy="184666"/>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err="1" smtClean="0">
                  <a:ln>
                    <a:noFill/>
                  </a:ln>
                  <a:solidFill>
                    <a:prstClr val="black"/>
                  </a:solidFill>
                  <a:effectLst/>
                  <a:uLnTx/>
                  <a:uFillTx/>
                </a:rPr>
                <a:t>vSel</a:t>
              </a:r>
              <a:r>
                <a:rPr kumimoji="0" lang="en-GB" sz="1200" b="0" i="0" u="none" strike="noStrike" kern="0" cap="none" spc="0" normalizeH="0" baseline="0" noProof="0" dirty="0" smtClean="0">
                  <a:ln>
                    <a:noFill/>
                  </a:ln>
                  <a:solidFill>
                    <a:prstClr val="black"/>
                  </a:solidFill>
                  <a:effectLst/>
                  <a:uLnTx/>
                  <a:uFillTx/>
                </a:rPr>
                <a:t>[3:0]</a:t>
              </a:r>
            </a:p>
          </p:txBody>
        </p:sp>
        <p:sp>
          <p:nvSpPr>
            <p:cNvPr id="101" name="TextBox 100"/>
            <p:cNvSpPr txBox="1"/>
            <p:nvPr/>
          </p:nvSpPr>
          <p:spPr>
            <a:xfrm>
              <a:off x="4535112" y="3148085"/>
              <a:ext cx="453970" cy="184666"/>
            </a:xfrm>
            <a:prstGeom prst="rect">
              <a:avLst/>
            </a:prstGeom>
            <a:noFill/>
          </p:spPr>
          <p:txBody>
            <a:bodyPr wrap="none" lIns="0" tIns="0" rIns="0" bIns="0" rtlCol="0">
              <a:spAutoFit/>
            </a:bodyPr>
            <a:lstStyle>
              <a:defPPr>
                <a:defRPr lang="en-US"/>
              </a:defPPr>
              <a:lvl1pPr>
                <a:defRPr sz="1200">
                  <a:solidFill>
                    <a:schemeClr val="accent1"/>
                  </a:solidFill>
                </a:defRPr>
              </a:lvl1pPr>
            </a:lstStyle>
            <a:p>
              <a:r>
                <a:rPr lang="en-GB" dirty="0" err="1" smtClean="0"/>
                <a:t>compQ</a:t>
              </a:r>
              <a:endParaRPr lang="en-GB" dirty="0"/>
            </a:p>
          </p:txBody>
        </p:sp>
        <p:cxnSp>
          <p:nvCxnSpPr>
            <p:cNvPr id="107" name="Straight Arrow Connector 106"/>
            <p:cNvCxnSpPr/>
            <p:nvPr/>
          </p:nvCxnSpPr>
          <p:spPr>
            <a:xfrm>
              <a:off x="3717505" y="5264198"/>
              <a:ext cx="720000" cy="0"/>
            </a:xfrm>
            <a:prstGeom prst="straightConnector1">
              <a:avLst/>
            </a:prstGeom>
            <a:noFill/>
            <a:ln w="19050" cap="rnd" cmpd="sng" algn="ctr">
              <a:solidFill>
                <a:sysClr val="windowText" lastClr="000000"/>
              </a:solidFill>
              <a:prstDash val="solid"/>
              <a:miter lim="800000"/>
              <a:tailEnd type="triangle"/>
            </a:ln>
            <a:effectLst/>
          </p:spPr>
        </p:cxnSp>
        <p:sp>
          <p:nvSpPr>
            <p:cNvPr id="109" name="TextBox 108"/>
            <p:cNvSpPr txBox="1"/>
            <p:nvPr/>
          </p:nvSpPr>
          <p:spPr>
            <a:xfrm>
              <a:off x="3538333" y="5057171"/>
              <a:ext cx="836768" cy="184666"/>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kern="0" dirty="0" err="1" smtClean="0">
                  <a:solidFill>
                    <a:prstClr val="black"/>
                  </a:solidFill>
                </a:rPr>
                <a:t>selPhase</a:t>
              </a:r>
              <a:r>
                <a:rPr kumimoji="0" lang="en-GB" sz="1200" b="0" i="0" u="none" strike="noStrike" kern="0" cap="none" spc="0" normalizeH="0" baseline="0" noProof="0" dirty="0" smtClean="0">
                  <a:ln>
                    <a:noFill/>
                  </a:ln>
                  <a:solidFill>
                    <a:prstClr val="black"/>
                  </a:solidFill>
                  <a:effectLst/>
                  <a:uLnTx/>
                  <a:uFillTx/>
                </a:rPr>
                <a:t>[5:0]</a:t>
              </a:r>
            </a:p>
          </p:txBody>
        </p:sp>
      </p:grpSp>
      <p:pic>
        <p:nvPicPr>
          <p:cNvPr id="8" name="Picture 7"/>
          <p:cNvPicPr>
            <a:picLocks noChangeAspect="1"/>
          </p:cNvPicPr>
          <p:nvPr/>
        </p:nvPicPr>
        <p:blipFill>
          <a:blip r:embed="rId3"/>
          <a:stretch>
            <a:fillRect/>
          </a:stretch>
        </p:blipFill>
        <p:spPr>
          <a:xfrm>
            <a:off x="8277084" y="1053297"/>
            <a:ext cx="3380049" cy="2639206"/>
          </a:xfrm>
          <a:prstGeom prst="rect">
            <a:avLst/>
          </a:prstGeom>
        </p:spPr>
      </p:pic>
      <p:pic>
        <p:nvPicPr>
          <p:cNvPr id="12" name="Picture 11"/>
          <p:cNvPicPr>
            <a:picLocks noChangeAspect="1"/>
          </p:cNvPicPr>
          <p:nvPr/>
        </p:nvPicPr>
        <p:blipFill>
          <a:blip r:embed="rId4"/>
          <a:stretch>
            <a:fillRect/>
          </a:stretch>
        </p:blipFill>
        <p:spPr>
          <a:xfrm>
            <a:off x="8253904" y="3857450"/>
            <a:ext cx="3883044" cy="2324973"/>
          </a:xfrm>
          <a:prstGeom prst="rect">
            <a:avLst/>
          </a:prstGeom>
        </p:spPr>
      </p:pic>
    </p:spTree>
    <p:extLst>
      <p:ext uri="{BB962C8B-B14F-4D97-AF65-F5344CB8AC3E}">
        <p14:creationId xmlns:p14="http://schemas.microsoft.com/office/powerpoint/2010/main" val="203465653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36909"/>
            <a:ext cx="10515600" cy="2134926"/>
          </a:xfrm>
        </p:spPr>
        <p:txBody>
          <a:bodyPr/>
          <a:lstStyle/>
          <a:p>
            <a:r>
              <a:rPr lang="en-GB" dirty="0" smtClean="0"/>
              <a:t>The comparator uses a differential difference amplifier</a:t>
            </a:r>
          </a:p>
          <a:p>
            <a:r>
              <a:rPr lang="en-US" dirty="0" smtClean="0"/>
              <a:t>This eliminates the dependence on the common-mode of the input signals</a:t>
            </a:r>
            <a:endParaRPr lang="en-GB" dirty="0" smtClean="0"/>
          </a:p>
          <a:p>
            <a:pPr lvl="1"/>
            <a:endParaRPr lang="pt-PT" dirty="0" smtClean="0"/>
          </a:p>
          <a:p>
            <a:pPr lvl="1"/>
            <a:endParaRPr lang="en-GB" dirty="0" smtClean="0"/>
          </a:p>
        </p:txBody>
      </p:sp>
      <p:sp>
        <p:nvSpPr>
          <p:cNvPr id="2" name="Title 1"/>
          <p:cNvSpPr>
            <a:spLocks noGrp="1"/>
          </p:cNvSpPr>
          <p:nvPr>
            <p:ph type="title"/>
          </p:nvPr>
        </p:nvSpPr>
        <p:spPr/>
        <p:txBody>
          <a:bodyPr/>
          <a:lstStyle/>
          <a:p>
            <a:r>
              <a:rPr lang="en-GB" dirty="0"/>
              <a:t>EOM </a:t>
            </a:r>
            <a:r>
              <a:rPr lang="en-GB" dirty="0" smtClean="0"/>
              <a:t>in </a:t>
            </a:r>
            <a:r>
              <a:rPr lang="en-GB" dirty="0"/>
              <a:t>the </a:t>
            </a:r>
            <a:r>
              <a:rPr lang="en-GB" dirty="0" err="1"/>
              <a:t>lpGBT</a:t>
            </a:r>
            <a:r>
              <a:rPr lang="en-GB" dirty="0"/>
              <a:t> (y-axis)</a:t>
            </a:r>
          </a:p>
        </p:txBody>
      </p:sp>
      <p:sp>
        <p:nvSpPr>
          <p:cNvPr id="4" name="Date Placeholder 3"/>
          <p:cNvSpPr>
            <a:spLocks noGrp="1"/>
          </p:cNvSpPr>
          <p:nvPr>
            <p:ph type="dt" sz="half" idx="10"/>
          </p:nvPr>
        </p:nvSpPr>
        <p:spPr/>
        <p:txBody>
          <a:bodyPr/>
          <a:lstStyle/>
          <a:p>
            <a:r>
              <a:rPr lang="en-GB" dirty="0" smtClean="0"/>
              <a:t>Ecole de Microélectronique IN2P3</a:t>
            </a:r>
            <a:endParaRPr lang="en-GB" dirty="0"/>
          </a:p>
        </p:txBody>
      </p:sp>
      <p:sp>
        <p:nvSpPr>
          <p:cNvPr id="5" name="Footer Placeholder 4"/>
          <p:cNvSpPr>
            <a:spLocks noGrp="1"/>
          </p:cNvSpPr>
          <p:nvPr>
            <p:ph type="ftr" sz="quarter" idx="11"/>
          </p:nvPr>
        </p:nvSpPr>
        <p:spPr/>
        <p:txBody>
          <a:bodyPr/>
          <a:lstStyle/>
          <a:p>
            <a:r>
              <a:rPr lang="en-GB" dirty="0"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108</a:t>
            </a:fld>
            <a:endParaRPr lang="en-GB" dirty="0"/>
          </a:p>
        </p:txBody>
      </p:sp>
      <p:grpSp>
        <p:nvGrpSpPr>
          <p:cNvPr id="196" name="Group 195"/>
          <p:cNvGrpSpPr/>
          <p:nvPr/>
        </p:nvGrpSpPr>
        <p:grpSpPr>
          <a:xfrm>
            <a:off x="2425363" y="2438265"/>
            <a:ext cx="7092380" cy="2657475"/>
            <a:chOff x="1403921" y="2009775"/>
            <a:chExt cx="7092380" cy="2657475"/>
          </a:xfrm>
        </p:grpSpPr>
        <p:grpSp>
          <p:nvGrpSpPr>
            <p:cNvPr id="195" name="Group 194"/>
            <p:cNvGrpSpPr/>
            <p:nvPr/>
          </p:nvGrpSpPr>
          <p:grpSpPr>
            <a:xfrm>
              <a:off x="1409701" y="2009775"/>
              <a:ext cx="7086600" cy="2657475"/>
              <a:chOff x="1409701" y="2009775"/>
              <a:chExt cx="7086600" cy="2657475"/>
            </a:xfrm>
          </p:grpSpPr>
          <p:sp>
            <p:nvSpPr>
              <p:cNvPr id="559" name="Rectangle 558"/>
              <p:cNvSpPr/>
              <p:nvPr/>
            </p:nvSpPr>
            <p:spPr>
              <a:xfrm>
                <a:off x="1409701" y="2009775"/>
                <a:ext cx="7086600" cy="2657475"/>
              </a:xfrm>
              <a:prstGeom prst="rect">
                <a:avLst/>
              </a:prstGeom>
              <a:solidFill>
                <a:schemeClr val="bg1">
                  <a:lumMod val="95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Line 124"/>
              <p:cNvSpPr>
                <a:spLocks noChangeShapeType="1"/>
              </p:cNvSpPr>
              <p:nvPr/>
            </p:nvSpPr>
            <p:spPr bwMode="auto">
              <a:xfrm>
                <a:off x="2612421" y="3093372"/>
                <a:ext cx="2245377" cy="0"/>
              </a:xfrm>
              <a:prstGeom prst="line">
                <a:avLst/>
              </a:prstGeom>
              <a:noFill/>
              <a:ln w="19050" cap="rnd">
                <a:solidFill>
                  <a:srgbClr val="000000"/>
                </a:solidFill>
                <a:prstDash val="solid"/>
                <a:round/>
                <a:headEnd type="oval"/>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9" name="Line 124"/>
              <p:cNvSpPr>
                <a:spLocks noChangeShapeType="1"/>
              </p:cNvSpPr>
              <p:nvPr/>
            </p:nvSpPr>
            <p:spPr bwMode="auto">
              <a:xfrm>
                <a:off x="2044096" y="2940972"/>
                <a:ext cx="3007678" cy="0"/>
              </a:xfrm>
              <a:prstGeom prst="line">
                <a:avLst/>
              </a:prstGeom>
              <a:noFill/>
              <a:ln w="19050" cap="rnd">
                <a:solidFill>
                  <a:srgbClr val="000000"/>
                </a:solidFill>
                <a:prstDash val="solid"/>
                <a:round/>
                <a:headEnd type="oval"/>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9" name="Line 216"/>
              <p:cNvSpPr>
                <a:spLocks noChangeShapeType="1"/>
              </p:cNvSpPr>
              <p:nvPr/>
            </p:nvSpPr>
            <p:spPr bwMode="auto">
              <a:xfrm>
                <a:off x="2320323" y="4266617"/>
                <a:ext cx="0" cy="84138"/>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0" name="Line 217"/>
              <p:cNvSpPr>
                <a:spLocks noChangeShapeType="1"/>
              </p:cNvSpPr>
              <p:nvPr/>
            </p:nvSpPr>
            <p:spPr bwMode="auto">
              <a:xfrm>
                <a:off x="2236186" y="4352342"/>
                <a:ext cx="169863"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1" name="Line 218"/>
              <p:cNvSpPr>
                <a:spLocks noChangeShapeType="1"/>
              </p:cNvSpPr>
              <p:nvPr/>
            </p:nvSpPr>
            <p:spPr bwMode="auto">
              <a:xfrm>
                <a:off x="2267936" y="4392030"/>
                <a:ext cx="106363"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2" name="Line 219"/>
              <p:cNvSpPr>
                <a:spLocks noChangeShapeType="1"/>
              </p:cNvSpPr>
              <p:nvPr/>
            </p:nvSpPr>
            <p:spPr bwMode="auto">
              <a:xfrm>
                <a:off x="2299686" y="4434892"/>
                <a:ext cx="42863"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3" name="Line 31"/>
              <p:cNvSpPr>
                <a:spLocks noChangeShapeType="1"/>
              </p:cNvSpPr>
              <p:nvPr/>
            </p:nvSpPr>
            <p:spPr bwMode="auto">
              <a:xfrm flipH="1">
                <a:off x="2321117" y="3606689"/>
                <a:ext cx="0" cy="210504"/>
              </a:xfrm>
              <a:prstGeom prst="line">
                <a:avLst/>
              </a:prstGeom>
              <a:noFill/>
              <a:ln w="19050" cap="rnd">
                <a:solidFill>
                  <a:srgbClr val="000000"/>
                </a:solidFill>
                <a:prstDash val="solid"/>
                <a:round/>
                <a:headEnd type="oval"/>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4" name="Line 32"/>
              <p:cNvSpPr>
                <a:spLocks noChangeShapeType="1"/>
              </p:cNvSpPr>
              <p:nvPr/>
            </p:nvSpPr>
            <p:spPr bwMode="auto">
              <a:xfrm>
                <a:off x="2236979" y="3817192"/>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5" name="Line 33"/>
              <p:cNvSpPr>
                <a:spLocks noChangeShapeType="1"/>
              </p:cNvSpPr>
              <p:nvPr/>
            </p:nvSpPr>
            <p:spPr bwMode="auto">
              <a:xfrm flipH="1" flipV="1">
                <a:off x="2236980" y="3817192"/>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6" name="Line 34"/>
              <p:cNvSpPr>
                <a:spLocks noChangeShapeType="1"/>
              </p:cNvSpPr>
              <p:nvPr/>
            </p:nvSpPr>
            <p:spPr bwMode="auto">
              <a:xfrm flipH="1" flipV="1">
                <a:off x="2216342" y="3817192"/>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7" name="Line 35"/>
              <p:cNvSpPr>
                <a:spLocks noChangeShapeType="1"/>
              </p:cNvSpPr>
              <p:nvPr/>
            </p:nvSpPr>
            <p:spPr bwMode="auto">
              <a:xfrm flipH="1">
                <a:off x="1937737" y="3902917"/>
                <a:ext cx="278605"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8" name="Line 36"/>
              <p:cNvSpPr>
                <a:spLocks noChangeShapeType="1"/>
              </p:cNvSpPr>
              <p:nvPr/>
            </p:nvSpPr>
            <p:spPr bwMode="auto">
              <a:xfrm flipH="1">
                <a:off x="2236979" y="3987055"/>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9" name="Line 37"/>
              <p:cNvSpPr>
                <a:spLocks noChangeShapeType="1"/>
              </p:cNvSpPr>
              <p:nvPr/>
            </p:nvSpPr>
            <p:spPr bwMode="auto">
              <a:xfrm flipH="1" flipV="1">
                <a:off x="2292542" y="3956892"/>
                <a:ext cx="28575" cy="301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0" name="Line 38"/>
              <p:cNvSpPr>
                <a:spLocks noChangeShapeType="1"/>
              </p:cNvSpPr>
              <p:nvPr/>
            </p:nvSpPr>
            <p:spPr bwMode="auto">
              <a:xfrm flipV="1">
                <a:off x="2292542" y="3987055"/>
                <a:ext cx="28575" cy="28575"/>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1" name="Line 39"/>
              <p:cNvSpPr>
                <a:spLocks noChangeShapeType="1"/>
              </p:cNvSpPr>
              <p:nvPr/>
            </p:nvSpPr>
            <p:spPr bwMode="auto">
              <a:xfrm flipH="1" flipV="1">
                <a:off x="2321117" y="3987055"/>
                <a:ext cx="0" cy="84138"/>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3" name="Line 32"/>
              <p:cNvSpPr>
                <a:spLocks noChangeShapeType="1"/>
              </p:cNvSpPr>
              <p:nvPr/>
            </p:nvSpPr>
            <p:spPr bwMode="auto">
              <a:xfrm>
                <a:off x="1958374" y="3268552"/>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4" name="Line 33"/>
              <p:cNvSpPr>
                <a:spLocks noChangeShapeType="1"/>
              </p:cNvSpPr>
              <p:nvPr/>
            </p:nvSpPr>
            <p:spPr bwMode="auto">
              <a:xfrm flipH="1" flipV="1">
                <a:off x="1958375" y="3268552"/>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5" name="Line 34"/>
              <p:cNvSpPr>
                <a:spLocks noChangeShapeType="1"/>
              </p:cNvSpPr>
              <p:nvPr/>
            </p:nvSpPr>
            <p:spPr bwMode="auto">
              <a:xfrm flipH="1" flipV="1">
                <a:off x="1937737" y="3268552"/>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6" name="Line 35"/>
              <p:cNvSpPr>
                <a:spLocks noChangeShapeType="1"/>
              </p:cNvSpPr>
              <p:nvPr/>
            </p:nvSpPr>
            <p:spPr bwMode="auto">
              <a:xfrm flipH="1">
                <a:off x="1651986" y="3354277"/>
                <a:ext cx="285751"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7" name="Line 36"/>
              <p:cNvSpPr>
                <a:spLocks noChangeShapeType="1"/>
              </p:cNvSpPr>
              <p:nvPr/>
            </p:nvSpPr>
            <p:spPr bwMode="auto">
              <a:xfrm flipH="1">
                <a:off x="1958374" y="3438415"/>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8" name="Line 37"/>
              <p:cNvSpPr>
                <a:spLocks noChangeShapeType="1"/>
              </p:cNvSpPr>
              <p:nvPr/>
            </p:nvSpPr>
            <p:spPr bwMode="auto">
              <a:xfrm flipH="1" flipV="1">
                <a:off x="2013937" y="3408252"/>
                <a:ext cx="28575" cy="301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9" name="Line 38"/>
              <p:cNvSpPr>
                <a:spLocks noChangeShapeType="1"/>
              </p:cNvSpPr>
              <p:nvPr/>
            </p:nvSpPr>
            <p:spPr bwMode="auto">
              <a:xfrm flipV="1">
                <a:off x="2013937" y="3438415"/>
                <a:ext cx="28575" cy="28575"/>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2" name="Line 32"/>
              <p:cNvSpPr>
                <a:spLocks noChangeShapeType="1"/>
              </p:cNvSpPr>
              <p:nvPr/>
            </p:nvSpPr>
            <p:spPr bwMode="auto">
              <a:xfrm flipH="1">
                <a:off x="2612422" y="3266013"/>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3" name="Line 33"/>
              <p:cNvSpPr>
                <a:spLocks noChangeShapeType="1"/>
              </p:cNvSpPr>
              <p:nvPr/>
            </p:nvSpPr>
            <p:spPr bwMode="auto">
              <a:xfrm flipV="1">
                <a:off x="2696559" y="3266013"/>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4" name="Line 34"/>
              <p:cNvSpPr>
                <a:spLocks noChangeShapeType="1"/>
              </p:cNvSpPr>
              <p:nvPr/>
            </p:nvSpPr>
            <p:spPr bwMode="auto">
              <a:xfrm flipV="1">
                <a:off x="2717197" y="3266013"/>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5" name="Freeform 198"/>
              <p:cNvSpPr>
                <a:spLocks/>
              </p:cNvSpPr>
              <p:nvPr/>
            </p:nvSpPr>
            <p:spPr bwMode="auto">
              <a:xfrm rot="16200000">
                <a:off x="1919878" y="2403955"/>
                <a:ext cx="243683" cy="155574"/>
              </a:xfrm>
              <a:custGeom>
                <a:avLst/>
                <a:gdLst>
                  <a:gd name="T0" fmla="*/ 0 w 133"/>
                  <a:gd name="T1" fmla="*/ 53 h 107"/>
                  <a:gd name="T2" fmla="*/ 13 w 133"/>
                  <a:gd name="T3" fmla="*/ 0 h 107"/>
                  <a:gd name="T4" fmla="*/ 40 w 133"/>
                  <a:gd name="T5" fmla="*/ 107 h 107"/>
                  <a:gd name="T6" fmla="*/ 66 w 133"/>
                  <a:gd name="T7" fmla="*/ 0 h 107"/>
                  <a:gd name="T8" fmla="*/ 93 w 133"/>
                  <a:gd name="T9" fmla="*/ 107 h 107"/>
                  <a:gd name="T10" fmla="*/ 120 w 133"/>
                  <a:gd name="T11" fmla="*/ 0 h 107"/>
                  <a:gd name="T12" fmla="*/ 133 w 133"/>
                  <a:gd name="T13" fmla="*/ 53 h 107"/>
                </a:gdLst>
                <a:ahLst/>
                <a:cxnLst>
                  <a:cxn ang="0">
                    <a:pos x="T0" y="T1"/>
                  </a:cxn>
                  <a:cxn ang="0">
                    <a:pos x="T2" y="T3"/>
                  </a:cxn>
                  <a:cxn ang="0">
                    <a:pos x="T4" y="T5"/>
                  </a:cxn>
                  <a:cxn ang="0">
                    <a:pos x="T6" y="T7"/>
                  </a:cxn>
                  <a:cxn ang="0">
                    <a:pos x="T8" y="T9"/>
                  </a:cxn>
                  <a:cxn ang="0">
                    <a:pos x="T10" y="T11"/>
                  </a:cxn>
                  <a:cxn ang="0">
                    <a:pos x="T12" y="T13"/>
                  </a:cxn>
                </a:cxnLst>
                <a:rect l="0" t="0" r="r" b="b"/>
                <a:pathLst>
                  <a:path w="133" h="107">
                    <a:moveTo>
                      <a:pt x="0" y="53"/>
                    </a:moveTo>
                    <a:lnTo>
                      <a:pt x="13" y="0"/>
                    </a:lnTo>
                    <a:lnTo>
                      <a:pt x="40" y="107"/>
                    </a:lnTo>
                    <a:lnTo>
                      <a:pt x="66" y="0"/>
                    </a:lnTo>
                    <a:lnTo>
                      <a:pt x="93" y="107"/>
                    </a:lnTo>
                    <a:lnTo>
                      <a:pt x="120" y="0"/>
                    </a:lnTo>
                    <a:lnTo>
                      <a:pt x="133" y="53"/>
                    </a:lnTo>
                  </a:path>
                </a:pathLst>
              </a:custGeom>
              <a:solidFill>
                <a:schemeClr val="bg1"/>
              </a:solidFill>
              <a:ln w="19050" cap="rnd">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6" name="Line 36"/>
              <p:cNvSpPr>
                <a:spLocks noChangeShapeType="1"/>
              </p:cNvSpPr>
              <p:nvPr/>
            </p:nvSpPr>
            <p:spPr bwMode="auto">
              <a:xfrm>
                <a:off x="2612422" y="3435876"/>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7" name="Line 37"/>
              <p:cNvSpPr>
                <a:spLocks noChangeShapeType="1"/>
              </p:cNvSpPr>
              <p:nvPr/>
            </p:nvSpPr>
            <p:spPr bwMode="auto">
              <a:xfrm flipV="1">
                <a:off x="2612422" y="3405713"/>
                <a:ext cx="28575" cy="301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8" name="Line 38"/>
              <p:cNvSpPr>
                <a:spLocks noChangeShapeType="1"/>
              </p:cNvSpPr>
              <p:nvPr/>
            </p:nvSpPr>
            <p:spPr bwMode="auto">
              <a:xfrm flipH="1" flipV="1">
                <a:off x="2612422" y="3435876"/>
                <a:ext cx="28575" cy="28575"/>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0" name="Line 124"/>
              <p:cNvSpPr>
                <a:spLocks noChangeShapeType="1"/>
              </p:cNvSpPr>
              <p:nvPr/>
            </p:nvSpPr>
            <p:spPr bwMode="auto">
              <a:xfrm flipH="1">
                <a:off x="2612423" y="2601244"/>
                <a:ext cx="0" cy="664769"/>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1" name="Freeform 198"/>
              <p:cNvSpPr>
                <a:spLocks/>
              </p:cNvSpPr>
              <p:nvPr/>
            </p:nvSpPr>
            <p:spPr bwMode="auto">
              <a:xfrm rot="5400000" flipH="1">
                <a:off x="2490581" y="2403954"/>
                <a:ext cx="243683" cy="155574"/>
              </a:xfrm>
              <a:custGeom>
                <a:avLst/>
                <a:gdLst>
                  <a:gd name="T0" fmla="*/ 0 w 133"/>
                  <a:gd name="T1" fmla="*/ 53 h 107"/>
                  <a:gd name="T2" fmla="*/ 13 w 133"/>
                  <a:gd name="T3" fmla="*/ 0 h 107"/>
                  <a:gd name="T4" fmla="*/ 40 w 133"/>
                  <a:gd name="T5" fmla="*/ 107 h 107"/>
                  <a:gd name="T6" fmla="*/ 66 w 133"/>
                  <a:gd name="T7" fmla="*/ 0 h 107"/>
                  <a:gd name="T8" fmla="*/ 93 w 133"/>
                  <a:gd name="T9" fmla="*/ 107 h 107"/>
                  <a:gd name="T10" fmla="*/ 120 w 133"/>
                  <a:gd name="T11" fmla="*/ 0 h 107"/>
                  <a:gd name="T12" fmla="*/ 133 w 133"/>
                  <a:gd name="T13" fmla="*/ 53 h 107"/>
                </a:gdLst>
                <a:ahLst/>
                <a:cxnLst>
                  <a:cxn ang="0">
                    <a:pos x="T0" y="T1"/>
                  </a:cxn>
                  <a:cxn ang="0">
                    <a:pos x="T2" y="T3"/>
                  </a:cxn>
                  <a:cxn ang="0">
                    <a:pos x="T4" y="T5"/>
                  </a:cxn>
                  <a:cxn ang="0">
                    <a:pos x="T6" y="T7"/>
                  </a:cxn>
                  <a:cxn ang="0">
                    <a:pos x="T8" y="T9"/>
                  </a:cxn>
                  <a:cxn ang="0">
                    <a:pos x="T10" y="T11"/>
                  </a:cxn>
                  <a:cxn ang="0">
                    <a:pos x="T12" y="T13"/>
                  </a:cxn>
                </a:cxnLst>
                <a:rect l="0" t="0" r="r" b="b"/>
                <a:pathLst>
                  <a:path w="133" h="107">
                    <a:moveTo>
                      <a:pt x="0" y="53"/>
                    </a:moveTo>
                    <a:lnTo>
                      <a:pt x="13" y="0"/>
                    </a:lnTo>
                    <a:lnTo>
                      <a:pt x="40" y="107"/>
                    </a:lnTo>
                    <a:lnTo>
                      <a:pt x="66" y="0"/>
                    </a:lnTo>
                    <a:lnTo>
                      <a:pt x="93" y="107"/>
                    </a:lnTo>
                    <a:lnTo>
                      <a:pt x="120" y="0"/>
                    </a:lnTo>
                    <a:lnTo>
                      <a:pt x="133" y="53"/>
                    </a:ln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2" name="Line 124"/>
              <p:cNvSpPr>
                <a:spLocks noChangeShapeType="1"/>
              </p:cNvSpPr>
              <p:nvPr/>
            </p:nvSpPr>
            <p:spPr bwMode="auto">
              <a:xfrm flipH="1">
                <a:off x="2041718" y="3435876"/>
                <a:ext cx="0" cy="17081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3" name="Line 124"/>
              <p:cNvSpPr>
                <a:spLocks noChangeShapeType="1"/>
              </p:cNvSpPr>
              <p:nvPr/>
            </p:nvSpPr>
            <p:spPr bwMode="auto">
              <a:xfrm flipH="1">
                <a:off x="2612422" y="3435876"/>
                <a:ext cx="0" cy="17081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4" name="Line 124"/>
              <p:cNvSpPr>
                <a:spLocks noChangeShapeType="1"/>
              </p:cNvSpPr>
              <p:nvPr/>
            </p:nvSpPr>
            <p:spPr bwMode="auto">
              <a:xfrm flipH="1" flipV="1">
                <a:off x="2041718" y="3607487"/>
                <a:ext cx="570704"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5" name="Line 30"/>
              <p:cNvSpPr>
                <a:spLocks noChangeShapeType="1"/>
              </p:cNvSpPr>
              <p:nvPr/>
            </p:nvSpPr>
            <p:spPr bwMode="auto">
              <a:xfrm flipV="1">
                <a:off x="2320323" y="4071193"/>
                <a:ext cx="0" cy="195424"/>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6" name="Line 35"/>
              <p:cNvSpPr>
                <a:spLocks noChangeShapeType="1"/>
              </p:cNvSpPr>
              <p:nvPr/>
            </p:nvSpPr>
            <p:spPr bwMode="auto">
              <a:xfrm flipH="1">
                <a:off x="2717197" y="3354277"/>
                <a:ext cx="285751"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7" name="Line 124"/>
              <p:cNvSpPr>
                <a:spLocks noChangeShapeType="1"/>
              </p:cNvSpPr>
              <p:nvPr/>
            </p:nvSpPr>
            <p:spPr bwMode="auto">
              <a:xfrm flipH="1">
                <a:off x="2042510" y="2607640"/>
                <a:ext cx="0" cy="658374"/>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0" name="Line 124"/>
              <p:cNvSpPr>
                <a:spLocks noChangeShapeType="1"/>
              </p:cNvSpPr>
              <p:nvPr/>
            </p:nvSpPr>
            <p:spPr bwMode="auto">
              <a:xfrm flipH="1">
                <a:off x="2616393" y="2179899"/>
                <a:ext cx="0" cy="18000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1" name="Line 124"/>
              <p:cNvSpPr>
                <a:spLocks noChangeShapeType="1"/>
              </p:cNvSpPr>
              <p:nvPr/>
            </p:nvSpPr>
            <p:spPr bwMode="auto">
              <a:xfrm flipH="1">
                <a:off x="2046480" y="2179898"/>
                <a:ext cx="0" cy="18000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3" name="Line 30"/>
              <p:cNvSpPr>
                <a:spLocks noChangeShapeType="1"/>
              </p:cNvSpPr>
              <p:nvPr/>
            </p:nvSpPr>
            <p:spPr bwMode="auto">
              <a:xfrm flipV="1">
                <a:off x="3879249" y="3606688"/>
                <a:ext cx="0" cy="210503"/>
              </a:xfrm>
              <a:prstGeom prst="line">
                <a:avLst/>
              </a:prstGeom>
              <a:noFill/>
              <a:ln w="19050" cap="rnd">
                <a:solidFill>
                  <a:srgbClr val="000000"/>
                </a:solidFill>
                <a:prstDash val="solid"/>
                <a:round/>
                <a:headEnd type="none"/>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4" name="Line 216"/>
              <p:cNvSpPr>
                <a:spLocks noChangeShapeType="1"/>
              </p:cNvSpPr>
              <p:nvPr/>
            </p:nvSpPr>
            <p:spPr bwMode="auto">
              <a:xfrm>
                <a:off x="3877662" y="4266617"/>
                <a:ext cx="0" cy="84138"/>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5" name="Line 217"/>
              <p:cNvSpPr>
                <a:spLocks noChangeShapeType="1"/>
              </p:cNvSpPr>
              <p:nvPr/>
            </p:nvSpPr>
            <p:spPr bwMode="auto">
              <a:xfrm>
                <a:off x="3793525" y="4352342"/>
                <a:ext cx="169863"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6" name="Line 218"/>
              <p:cNvSpPr>
                <a:spLocks noChangeShapeType="1"/>
              </p:cNvSpPr>
              <p:nvPr/>
            </p:nvSpPr>
            <p:spPr bwMode="auto">
              <a:xfrm>
                <a:off x="3825275" y="4392030"/>
                <a:ext cx="106363"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7" name="Line 219"/>
              <p:cNvSpPr>
                <a:spLocks noChangeShapeType="1"/>
              </p:cNvSpPr>
              <p:nvPr/>
            </p:nvSpPr>
            <p:spPr bwMode="auto">
              <a:xfrm>
                <a:off x="3857025" y="4434892"/>
                <a:ext cx="42863"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9" name="Line 32"/>
              <p:cNvSpPr>
                <a:spLocks noChangeShapeType="1"/>
              </p:cNvSpPr>
              <p:nvPr/>
            </p:nvSpPr>
            <p:spPr bwMode="auto">
              <a:xfrm>
                <a:off x="3794318" y="3817192"/>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0" name="Line 33"/>
              <p:cNvSpPr>
                <a:spLocks noChangeShapeType="1"/>
              </p:cNvSpPr>
              <p:nvPr/>
            </p:nvSpPr>
            <p:spPr bwMode="auto">
              <a:xfrm flipH="1" flipV="1">
                <a:off x="3794319" y="3817192"/>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1" name="Line 34"/>
              <p:cNvSpPr>
                <a:spLocks noChangeShapeType="1"/>
              </p:cNvSpPr>
              <p:nvPr/>
            </p:nvSpPr>
            <p:spPr bwMode="auto">
              <a:xfrm flipH="1" flipV="1">
                <a:off x="3773681" y="3817192"/>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2" name="Line 35"/>
              <p:cNvSpPr>
                <a:spLocks noChangeShapeType="1"/>
              </p:cNvSpPr>
              <p:nvPr/>
            </p:nvSpPr>
            <p:spPr bwMode="auto">
              <a:xfrm flipH="1">
                <a:off x="3495076" y="3902917"/>
                <a:ext cx="278605"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3" name="Line 36"/>
              <p:cNvSpPr>
                <a:spLocks noChangeShapeType="1"/>
              </p:cNvSpPr>
              <p:nvPr/>
            </p:nvSpPr>
            <p:spPr bwMode="auto">
              <a:xfrm flipH="1">
                <a:off x="3794318" y="3987055"/>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4" name="Line 37"/>
              <p:cNvSpPr>
                <a:spLocks noChangeShapeType="1"/>
              </p:cNvSpPr>
              <p:nvPr/>
            </p:nvSpPr>
            <p:spPr bwMode="auto">
              <a:xfrm flipH="1" flipV="1">
                <a:off x="3849881" y="3956892"/>
                <a:ext cx="28575" cy="301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5" name="Line 38"/>
              <p:cNvSpPr>
                <a:spLocks noChangeShapeType="1"/>
              </p:cNvSpPr>
              <p:nvPr/>
            </p:nvSpPr>
            <p:spPr bwMode="auto">
              <a:xfrm flipV="1">
                <a:off x="3849881" y="3987055"/>
                <a:ext cx="28575" cy="28575"/>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8" name="Line 32"/>
              <p:cNvSpPr>
                <a:spLocks noChangeShapeType="1"/>
              </p:cNvSpPr>
              <p:nvPr/>
            </p:nvSpPr>
            <p:spPr bwMode="auto">
              <a:xfrm>
                <a:off x="3515713" y="3268552"/>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9" name="Line 33"/>
              <p:cNvSpPr>
                <a:spLocks noChangeShapeType="1"/>
              </p:cNvSpPr>
              <p:nvPr/>
            </p:nvSpPr>
            <p:spPr bwMode="auto">
              <a:xfrm flipH="1" flipV="1">
                <a:off x="3515714" y="3268552"/>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0" name="Line 34"/>
              <p:cNvSpPr>
                <a:spLocks noChangeShapeType="1"/>
              </p:cNvSpPr>
              <p:nvPr/>
            </p:nvSpPr>
            <p:spPr bwMode="auto">
              <a:xfrm flipH="1" flipV="1">
                <a:off x="3495076" y="3268552"/>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1" name="Line 35"/>
              <p:cNvSpPr>
                <a:spLocks noChangeShapeType="1"/>
              </p:cNvSpPr>
              <p:nvPr/>
            </p:nvSpPr>
            <p:spPr bwMode="auto">
              <a:xfrm flipH="1">
                <a:off x="3209325" y="3354277"/>
                <a:ext cx="285751"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2" name="Line 36"/>
              <p:cNvSpPr>
                <a:spLocks noChangeShapeType="1"/>
              </p:cNvSpPr>
              <p:nvPr/>
            </p:nvSpPr>
            <p:spPr bwMode="auto">
              <a:xfrm flipH="1">
                <a:off x="3515713" y="3438415"/>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3" name="Line 37"/>
              <p:cNvSpPr>
                <a:spLocks noChangeShapeType="1"/>
              </p:cNvSpPr>
              <p:nvPr/>
            </p:nvSpPr>
            <p:spPr bwMode="auto">
              <a:xfrm flipH="1" flipV="1">
                <a:off x="3571276" y="3408252"/>
                <a:ext cx="28575" cy="301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4" name="Line 38"/>
              <p:cNvSpPr>
                <a:spLocks noChangeShapeType="1"/>
              </p:cNvSpPr>
              <p:nvPr/>
            </p:nvSpPr>
            <p:spPr bwMode="auto">
              <a:xfrm flipV="1">
                <a:off x="3571276" y="3438415"/>
                <a:ext cx="28575" cy="28575"/>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5" name="Line 39"/>
              <p:cNvSpPr>
                <a:spLocks noChangeShapeType="1"/>
              </p:cNvSpPr>
              <p:nvPr/>
            </p:nvSpPr>
            <p:spPr bwMode="auto">
              <a:xfrm flipH="1" flipV="1">
                <a:off x="3599851" y="3438414"/>
                <a:ext cx="0" cy="16827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7" name="Line 32"/>
              <p:cNvSpPr>
                <a:spLocks noChangeShapeType="1"/>
              </p:cNvSpPr>
              <p:nvPr/>
            </p:nvSpPr>
            <p:spPr bwMode="auto">
              <a:xfrm flipH="1">
                <a:off x="4169761" y="3266013"/>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8" name="Line 33"/>
              <p:cNvSpPr>
                <a:spLocks noChangeShapeType="1"/>
              </p:cNvSpPr>
              <p:nvPr/>
            </p:nvSpPr>
            <p:spPr bwMode="auto">
              <a:xfrm flipV="1">
                <a:off x="4253898" y="3266013"/>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9" name="Line 34"/>
              <p:cNvSpPr>
                <a:spLocks noChangeShapeType="1"/>
              </p:cNvSpPr>
              <p:nvPr/>
            </p:nvSpPr>
            <p:spPr bwMode="auto">
              <a:xfrm flipV="1">
                <a:off x="4274536" y="3266013"/>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1" name="Line 36"/>
              <p:cNvSpPr>
                <a:spLocks noChangeShapeType="1"/>
              </p:cNvSpPr>
              <p:nvPr/>
            </p:nvSpPr>
            <p:spPr bwMode="auto">
              <a:xfrm>
                <a:off x="4169761" y="3435876"/>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2" name="Line 37"/>
              <p:cNvSpPr>
                <a:spLocks noChangeShapeType="1"/>
              </p:cNvSpPr>
              <p:nvPr/>
            </p:nvSpPr>
            <p:spPr bwMode="auto">
              <a:xfrm flipV="1">
                <a:off x="4169761" y="3405713"/>
                <a:ext cx="28575" cy="301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3" name="Line 38"/>
              <p:cNvSpPr>
                <a:spLocks noChangeShapeType="1"/>
              </p:cNvSpPr>
              <p:nvPr/>
            </p:nvSpPr>
            <p:spPr bwMode="auto">
              <a:xfrm flipH="1" flipV="1">
                <a:off x="4169761" y="3435876"/>
                <a:ext cx="28575" cy="28575"/>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4" name="Line 39"/>
              <p:cNvSpPr>
                <a:spLocks noChangeShapeType="1"/>
              </p:cNvSpPr>
              <p:nvPr/>
            </p:nvSpPr>
            <p:spPr bwMode="auto">
              <a:xfrm flipV="1">
                <a:off x="4169761" y="3435876"/>
                <a:ext cx="0" cy="170812"/>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5" name="Line 124"/>
              <p:cNvSpPr>
                <a:spLocks noChangeShapeType="1"/>
              </p:cNvSpPr>
              <p:nvPr/>
            </p:nvSpPr>
            <p:spPr bwMode="auto">
              <a:xfrm flipH="1">
                <a:off x="4169762" y="2940971"/>
                <a:ext cx="0" cy="325042"/>
              </a:xfrm>
              <a:prstGeom prst="line">
                <a:avLst/>
              </a:prstGeom>
              <a:noFill/>
              <a:ln w="19050" cap="rnd">
                <a:solidFill>
                  <a:srgbClr val="000000"/>
                </a:solidFill>
                <a:prstDash val="solid"/>
                <a:round/>
                <a:headEnd type="oval"/>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9" name="Line 124"/>
              <p:cNvSpPr>
                <a:spLocks noChangeShapeType="1"/>
              </p:cNvSpPr>
              <p:nvPr/>
            </p:nvSpPr>
            <p:spPr bwMode="auto">
              <a:xfrm flipH="1" flipV="1">
                <a:off x="3599057" y="3607487"/>
                <a:ext cx="570704"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70" name="Line 30"/>
              <p:cNvSpPr>
                <a:spLocks noChangeShapeType="1"/>
              </p:cNvSpPr>
              <p:nvPr/>
            </p:nvSpPr>
            <p:spPr bwMode="auto">
              <a:xfrm flipV="1">
                <a:off x="3877662" y="3987055"/>
                <a:ext cx="0" cy="279562"/>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71" name="Line 35"/>
              <p:cNvSpPr>
                <a:spLocks noChangeShapeType="1"/>
              </p:cNvSpPr>
              <p:nvPr/>
            </p:nvSpPr>
            <p:spPr bwMode="auto">
              <a:xfrm flipH="1">
                <a:off x="4274536" y="3354277"/>
                <a:ext cx="285751"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72" name="Line 124"/>
              <p:cNvSpPr>
                <a:spLocks noChangeShapeType="1"/>
              </p:cNvSpPr>
              <p:nvPr/>
            </p:nvSpPr>
            <p:spPr bwMode="auto">
              <a:xfrm flipH="1">
                <a:off x="3599849" y="3093372"/>
                <a:ext cx="0" cy="172641"/>
              </a:xfrm>
              <a:prstGeom prst="line">
                <a:avLst/>
              </a:prstGeom>
              <a:noFill/>
              <a:ln w="19050" cap="rnd">
                <a:solidFill>
                  <a:srgbClr val="000000"/>
                </a:solidFill>
                <a:prstDash val="solid"/>
                <a:round/>
                <a:headEnd type="oval"/>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58" name="Line 217"/>
              <p:cNvSpPr>
                <a:spLocks noChangeShapeType="1"/>
              </p:cNvSpPr>
              <p:nvPr/>
            </p:nvSpPr>
            <p:spPr bwMode="auto">
              <a:xfrm>
                <a:off x="1956787" y="2177559"/>
                <a:ext cx="169863"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59" name="Line 217"/>
              <p:cNvSpPr>
                <a:spLocks noChangeShapeType="1"/>
              </p:cNvSpPr>
              <p:nvPr/>
            </p:nvSpPr>
            <p:spPr bwMode="auto">
              <a:xfrm>
                <a:off x="2527490" y="2177559"/>
                <a:ext cx="169863"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18" name="Line 216"/>
              <p:cNvSpPr>
                <a:spLocks noChangeShapeType="1"/>
              </p:cNvSpPr>
              <p:nvPr/>
            </p:nvSpPr>
            <p:spPr bwMode="auto">
              <a:xfrm>
                <a:off x="5628337" y="4264278"/>
                <a:ext cx="0" cy="84138"/>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19" name="Line 217"/>
              <p:cNvSpPr>
                <a:spLocks noChangeShapeType="1"/>
              </p:cNvSpPr>
              <p:nvPr/>
            </p:nvSpPr>
            <p:spPr bwMode="auto">
              <a:xfrm>
                <a:off x="5544200" y="4350003"/>
                <a:ext cx="169863"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20" name="Line 218"/>
              <p:cNvSpPr>
                <a:spLocks noChangeShapeType="1"/>
              </p:cNvSpPr>
              <p:nvPr/>
            </p:nvSpPr>
            <p:spPr bwMode="auto">
              <a:xfrm>
                <a:off x="5575950" y="4389691"/>
                <a:ext cx="106363"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21" name="Line 219"/>
              <p:cNvSpPr>
                <a:spLocks noChangeShapeType="1"/>
              </p:cNvSpPr>
              <p:nvPr/>
            </p:nvSpPr>
            <p:spPr bwMode="auto">
              <a:xfrm>
                <a:off x="5607700" y="4432553"/>
                <a:ext cx="42863"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22" name="Line 31"/>
              <p:cNvSpPr>
                <a:spLocks noChangeShapeType="1"/>
              </p:cNvSpPr>
              <p:nvPr/>
            </p:nvSpPr>
            <p:spPr bwMode="auto">
              <a:xfrm flipH="1">
                <a:off x="5629131" y="3604350"/>
                <a:ext cx="0" cy="210504"/>
              </a:xfrm>
              <a:prstGeom prst="line">
                <a:avLst/>
              </a:prstGeom>
              <a:noFill/>
              <a:ln w="19050" cap="rnd">
                <a:solidFill>
                  <a:srgbClr val="000000"/>
                </a:solidFill>
                <a:prstDash val="solid"/>
                <a:round/>
                <a:headEnd type="oval"/>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23" name="Line 32"/>
              <p:cNvSpPr>
                <a:spLocks noChangeShapeType="1"/>
              </p:cNvSpPr>
              <p:nvPr/>
            </p:nvSpPr>
            <p:spPr bwMode="auto">
              <a:xfrm>
                <a:off x="5544993" y="3814853"/>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24" name="Line 33"/>
              <p:cNvSpPr>
                <a:spLocks noChangeShapeType="1"/>
              </p:cNvSpPr>
              <p:nvPr/>
            </p:nvSpPr>
            <p:spPr bwMode="auto">
              <a:xfrm flipH="1" flipV="1">
                <a:off x="5544994" y="3814853"/>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25" name="Line 34"/>
              <p:cNvSpPr>
                <a:spLocks noChangeShapeType="1"/>
              </p:cNvSpPr>
              <p:nvPr/>
            </p:nvSpPr>
            <p:spPr bwMode="auto">
              <a:xfrm flipH="1" flipV="1">
                <a:off x="5524356" y="3814853"/>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26" name="Line 35"/>
              <p:cNvSpPr>
                <a:spLocks noChangeShapeType="1"/>
              </p:cNvSpPr>
              <p:nvPr/>
            </p:nvSpPr>
            <p:spPr bwMode="auto">
              <a:xfrm flipH="1">
                <a:off x="5245751" y="3900578"/>
                <a:ext cx="278605"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27" name="Line 36"/>
              <p:cNvSpPr>
                <a:spLocks noChangeShapeType="1"/>
              </p:cNvSpPr>
              <p:nvPr/>
            </p:nvSpPr>
            <p:spPr bwMode="auto">
              <a:xfrm flipH="1">
                <a:off x="5544993" y="3984716"/>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28" name="Line 37"/>
              <p:cNvSpPr>
                <a:spLocks noChangeShapeType="1"/>
              </p:cNvSpPr>
              <p:nvPr/>
            </p:nvSpPr>
            <p:spPr bwMode="auto">
              <a:xfrm flipH="1" flipV="1">
                <a:off x="5600556" y="3954553"/>
                <a:ext cx="28575" cy="301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29" name="Line 38"/>
              <p:cNvSpPr>
                <a:spLocks noChangeShapeType="1"/>
              </p:cNvSpPr>
              <p:nvPr/>
            </p:nvSpPr>
            <p:spPr bwMode="auto">
              <a:xfrm flipV="1">
                <a:off x="5600556" y="3984716"/>
                <a:ext cx="28575" cy="28575"/>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30" name="Line 39"/>
              <p:cNvSpPr>
                <a:spLocks noChangeShapeType="1"/>
              </p:cNvSpPr>
              <p:nvPr/>
            </p:nvSpPr>
            <p:spPr bwMode="auto">
              <a:xfrm flipH="1" flipV="1">
                <a:off x="5629131" y="3984716"/>
                <a:ext cx="0" cy="84138"/>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31" name="Line 32"/>
              <p:cNvSpPr>
                <a:spLocks noChangeShapeType="1"/>
              </p:cNvSpPr>
              <p:nvPr/>
            </p:nvSpPr>
            <p:spPr bwMode="auto">
              <a:xfrm>
                <a:off x="5266388" y="3266213"/>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32" name="Line 33"/>
              <p:cNvSpPr>
                <a:spLocks noChangeShapeType="1"/>
              </p:cNvSpPr>
              <p:nvPr/>
            </p:nvSpPr>
            <p:spPr bwMode="auto">
              <a:xfrm flipH="1" flipV="1">
                <a:off x="5266389" y="3266213"/>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33" name="Line 34"/>
              <p:cNvSpPr>
                <a:spLocks noChangeShapeType="1"/>
              </p:cNvSpPr>
              <p:nvPr/>
            </p:nvSpPr>
            <p:spPr bwMode="auto">
              <a:xfrm flipH="1" flipV="1">
                <a:off x="5245751" y="3266213"/>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34" name="Line 35"/>
              <p:cNvSpPr>
                <a:spLocks noChangeShapeType="1"/>
              </p:cNvSpPr>
              <p:nvPr/>
            </p:nvSpPr>
            <p:spPr bwMode="auto">
              <a:xfrm flipH="1">
                <a:off x="4857798" y="3351938"/>
                <a:ext cx="387951"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35" name="Line 36"/>
              <p:cNvSpPr>
                <a:spLocks noChangeShapeType="1"/>
              </p:cNvSpPr>
              <p:nvPr/>
            </p:nvSpPr>
            <p:spPr bwMode="auto">
              <a:xfrm flipH="1">
                <a:off x="5266388" y="3436076"/>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36" name="Line 37"/>
              <p:cNvSpPr>
                <a:spLocks noChangeShapeType="1"/>
              </p:cNvSpPr>
              <p:nvPr/>
            </p:nvSpPr>
            <p:spPr bwMode="auto">
              <a:xfrm flipH="1" flipV="1">
                <a:off x="5321951" y="3405913"/>
                <a:ext cx="28575" cy="301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37" name="Line 38"/>
              <p:cNvSpPr>
                <a:spLocks noChangeShapeType="1"/>
              </p:cNvSpPr>
              <p:nvPr/>
            </p:nvSpPr>
            <p:spPr bwMode="auto">
              <a:xfrm flipV="1">
                <a:off x="5321951" y="3436076"/>
                <a:ext cx="28575" cy="28575"/>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38" name="Line 32"/>
              <p:cNvSpPr>
                <a:spLocks noChangeShapeType="1"/>
              </p:cNvSpPr>
              <p:nvPr/>
            </p:nvSpPr>
            <p:spPr bwMode="auto">
              <a:xfrm flipH="1">
                <a:off x="5920436" y="3263674"/>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39" name="Line 33"/>
              <p:cNvSpPr>
                <a:spLocks noChangeShapeType="1"/>
              </p:cNvSpPr>
              <p:nvPr/>
            </p:nvSpPr>
            <p:spPr bwMode="auto">
              <a:xfrm flipV="1">
                <a:off x="6004573" y="3263674"/>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0" name="Line 34"/>
              <p:cNvSpPr>
                <a:spLocks noChangeShapeType="1"/>
              </p:cNvSpPr>
              <p:nvPr/>
            </p:nvSpPr>
            <p:spPr bwMode="auto">
              <a:xfrm flipV="1">
                <a:off x="6025211" y="3263674"/>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1" name="Freeform 198"/>
              <p:cNvSpPr>
                <a:spLocks/>
              </p:cNvSpPr>
              <p:nvPr/>
            </p:nvSpPr>
            <p:spPr bwMode="auto">
              <a:xfrm rot="16200000">
                <a:off x="5227892" y="2401616"/>
                <a:ext cx="243683" cy="155574"/>
              </a:xfrm>
              <a:custGeom>
                <a:avLst/>
                <a:gdLst>
                  <a:gd name="T0" fmla="*/ 0 w 133"/>
                  <a:gd name="T1" fmla="*/ 53 h 107"/>
                  <a:gd name="T2" fmla="*/ 13 w 133"/>
                  <a:gd name="T3" fmla="*/ 0 h 107"/>
                  <a:gd name="T4" fmla="*/ 40 w 133"/>
                  <a:gd name="T5" fmla="*/ 107 h 107"/>
                  <a:gd name="T6" fmla="*/ 66 w 133"/>
                  <a:gd name="T7" fmla="*/ 0 h 107"/>
                  <a:gd name="T8" fmla="*/ 93 w 133"/>
                  <a:gd name="T9" fmla="*/ 107 h 107"/>
                  <a:gd name="T10" fmla="*/ 120 w 133"/>
                  <a:gd name="T11" fmla="*/ 0 h 107"/>
                  <a:gd name="T12" fmla="*/ 133 w 133"/>
                  <a:gd name="T13" fmla="*/ 53 h 107"/>
                </a:gdLst>
                <a:ahLst/>
                <a:cxnLst>
                  <a:cxn ang="0">
                    <a:pos x="T0" y="T1"/>
                  </a:cxn>
                  <a:cxn ang="0">
                    <a:pos x="T2" y="T3"/>
                  </a:cxn>
                  <a:cxn ang="0">
                    <a:pos x="T4" y="T5"/>
                  </a:cxn>
                  <a:cxn ang="0">
                    <a:pos x="T6" y="T7"/>
                  </a:cxn>
                  <a:cxn ang="0">
                    <a:pos x="T8" y="T9"/>
                  </a:cxn>
                  <a:cxn ang="0">
                    <a:pos x="T10" y="T11"/>
                  </a:cxn>
                  <a:cxn ang="0">
                    <a:pos x="T12" y="T13"/>
                  </a:cxn>
                </a:cxnLst>
                <a:rect l="0" t="0" r="r" b="b"/>
                <a:pathLst>
                  <a:path w="133" h="107">
                    <a:moveTo>
                      <a:pt x="0" y="53"/>
                    </a:moveTo>
                    <a:lnTo>
                      <a:pt x="13" y="0"/>
                    </a:lnTo>
                    <a:lnTo>
                      <a:pt x="40" y="107"/>
                    </a:lnTo>
                    <a:lnTo>
                      <a:pt x="66" y="0"/>
                    </a:lnTo>
                    <a:lnTo>
                      <a:pt x="93" y="107"/>
                    </a:lnTo>
                    <a:lnTo>
                      <a:pt x="120" y="0"/>
                    </a:lnTo>
                    <a:lnTo>
                      <a:pt x="133" y="53"/>
                    </a:lnTo>
                  </a:path>
                </a:pathLst>
              </a:custGeom>
              <a:solidFill>
                <a:schemeClr val="bg1"/>
              </a:solidFill>
              <a:ln w="19050" cap="rnd">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42" name="Line 36"/>
              <p:cNvSpPr>
                <a:spLocks noChangeShapeType="1"/>
              </p:cNvSpPr>
              <p:nvPr/>
            </p:nvSpPr>
            <p:spPr bwMode="auto">
              <a:xfrm>
                <a:off x="5920436" y="3433537"/>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3" name="Line 37"/>
              <p:cNvSpPr>
                <a:spLocks noChangeShapeType="1"/>
              </p:cNvSpPr>
              <p:nvPr/>
            </p:nvSpPr>
            <p:spPr bwMode="auto">
              <a:xfrm flipV="1">
                <a:off x="5920436" y="3403374"/>
                <a:ext cx="28575" cy="301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4" name="Line 38"/>
              <p:cNvSpPr>
                <a:spLocks noChangeShapeType="1"/>
              </p:cNvSpPr>
              <p:nvPr/>
            </p:nvSpPr>
            <p:spPr bwMode="auto">
              <a:xfrm flipH="1" flipV="1">
                <a:off x="5920436" y="3433537"/>
                <a:ext cx="28575" cy="28575"/>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 name="Line 124"/>
              <p:cNvSpPr>
                <a:spLocks noChangeShapeType="1"/>
              </p:cNvSpPr>
              <p:nvPr/>
            </p:nvSpPr>
            <p:spPr bwMode="auto">
              <a:xfrm flipH="1">
                <a:off x="5920437" y="2607639"/>
                <a:ext cx="0" cy="656035"/>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6" name="Freeform 198"/>
              <p:cNvSpPr>
                <a:spLocks/>
              </p:cNvSpPr>
              <p:nvPr/>
            </p:nvSpPr>
            <p:spPr bwMode="auto">
              <a:xfrm rot="5400000" flipH="1">
                <a:off x="5798595" y="2401615"/>
                <a:ext cx="243683" cy="155574"/>
              </a:xfrm>
              <a:custGeom>
                <a:avLst/>
                <a:gdLst>
                  <a:gd name="T0" fmla="*/ 0 w 133"/>
                  <a:gd name="T1" fmla="*/ 53 h 107"/>
                  <a:gd name="T2" fmla="*/ 13 w 133"/>
                  <a:gd name="T3" fmla="*/ 0 h 107"/>
                  <a:gd name="T4" fmla="*/ 40 w 133"/>
                  <a:gd name="T5" fmla="*/ 107 h 107"/>
                  <a:gd name="T6" fmla="*/ 66 w 133"/>
                  <a:gd name="T7" fmla="*/ 0 h 107"/>
                  <a:gd name="T8" fmla="*/ 93 w 133"/>
                  <a:gd name="T9" fmla="*/ 107 h 107"/>
                  <a:gd name="T10" fmla="*/ 120 w 133"/>
                  <a:gd name="T11" fmla="*/ 0 h 107"/>
                  <a:gd name="T12" fmla="*/ 133 w 133"/>
                  <a:gd name="T13" fmla="*/ 53 h 107"/>
                </a:gdLst>
                <a:ahLst/>
                <a:cxnLst>
                  <a:cxn ang="0">
                    <a:pos x="T0" y="T1"/>
                  </a:cxn>
                  <a:cxn ang="0">
                    <a:pos x="T2" y="T3"/>
                  </a:cxn>
                  <a:cxn ang="0">
                    <a:pos x="T4" y="T5"/>
                  </a:cxn>
                  <a:cxn ang="0">
                    <a:pos x="T6" y="T7"/>
                  </a:cxn>
                  <a:cxn ang="0">
                    <a:pos x="T8" y="T9"/>
                  </a:cxn>
                  <a:cxn ang="0">
                    <a:pos x="T10" y="T11"/>
                  </a:cxn>
                  <a:cxn ang="0">
                    <a:pos x="T12" y="T13"/>
                  </a:cxn>
                </a:cxnLst>
                <a:rect l="0" t="0" r="r" b="b"/>
                <a:pathLst>
                  <a:path w="133" h="107">
                    <a:moveTo>
                      <a:pt x="0" y="53"/>
                    </a:moveTo>
                    <a:lnTo>
                      <a:pt x="13" y="0"/>
                    </a:lnTo>
                    <a:lnTo>
                      <a:pt x="40" y="107"/>
                    </a:lnTo>
                    <a:lnTo>
                      <a:pt x="66" y="0"/>
                    </a:lnTo>
                    <a:lnTo>
                      <a:pt x="93" y="107"/>
                    </a:lnTo>
                    <a:lnTo>
                      <a:pt x="120" y="0"/>
                    </a:lnTo>
                    <a:lnTo>
                      <a:pt x="133" y="53"/>
                    </a:ln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7" name="Line 124"/>
              <p:cNvSpPr>
                <a:spLocks noChangeShapeType="1"/>
              </p:cNvSpPr>
              <p:nvPr/>
            </p:nvSpPr>
            <p:spPr bwMode="auto">
              <a:xfrm flipH="1">
                <a:off x="5349732" y="3433537"/>
                <a:ext cx="0" cy="17081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8" name="Line 124"/>
              <p:cNvSpPr>
                <a:spLocks noChangeShapeType="1"/>
              </p:cNvSpPr>
              <p:nvPr/>
            </p:nvSpPr>
            <p:spPr bwMode="auto">
              <a:xfrm flipH="1">
                <a:off x="5920436" y="3433537"/>
                <a:ext cx="0" cy="17081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9" name="Line 124"/>
              <p:cNvSpPr>
                <a:spLocks noChangeShapeType="1"/>
              </p:cNvSpPr>
              <p:nvPr/>
            </p:nvSpPr>
            <p:spPr bwMode="auto">
              <a:xfrm flipH="1" flipV="1">
                <a:off x="5349732" y="3605148"/>
                <a:ext cx="570704"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50" name="Line 30"/>
              <p:cNvSpPr>
                <a:spLocks noChangeShapeType="1"/>
              </p:cNvSpPr>
              <p:nvPr/>
            </p:nvSpPr>
            <p:spPr bwMode="auto">
              <a:xfrm flipV="1">
                <a:off x="5628337" y="4068854"/>
                <a:ext cx="0" cy="195424"/>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51" name="Line 35"/>
              <p:cNvSpPr>
                <a:spLocks noChangeShapeType="1"/>
              </p:cNvSpPr>
              <p:nvPr/>
            </p:nvSpPr>
            <p:spPr bwMode="auto">
              <a:xfrm flipH="1">
                <a:off x="6025210" y="3351938"/>
                <a:ext cx="142875"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52" name="Line 124"/>
              <p:cNvSpPr>
                <a:spLocks noChangeShapeType="1"/>
              </p:cNvSpPr>
              <p:nvPr/>
            </p:nvSpPr>
            <p:spPr bwMode="auto">
              <a:xfrm flipH="1">
                <a:off x="5350524" y="2601245"/>
                <a:ext cx="0" cy="66243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53" name="Line 124"/>
              <p:cNvSpPr>
                <a:spLocks noChangeShapeType="1"/>
              </p:cNvSpPr>
              <p:nvPr/>
            </p:nvSpPr>
            <p:spPr bwMode="auto">
              <a:xfrm flipH="1">
                <a:off x="5924407" y="2177560"/>
                <a:ext cx="0" cy="18000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54" name="Line 124"/>
              <p:cNvSpPr>
                <a:spLocks noChangeShapeType="1"/>
              </p:cNvSpPr>
              <p:nvPr/>
            </p:nvSpPr>
            <p:spPr bwMode="auto">
              <a:xfrm flipH="1">
                <a:off x="5354494" y="2177559"/>
                <a:ext cx="0" cy="18000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56" name="Line 124"/>
              <p:cNvSpPr>
                <a:spLocks noChangeShapeType="1"/>
              </p:cNvSpPr>
              <p:nvPr/>
            </p:nvSpPr>
            <p:spPr bwMode="auto">
              <a:xfrm flipH="1">
                <a:off x="4857799" y="3093373"/>
                <a:ext cx="0" cy="258140"/>
              </a:xfrm>
              <a:prstGeom prst="line">
                <a:avLst/>
              </a:prstGeom>
              <a:noFill/>
              <a:ln w="19050" cap="rnd">
                <a:solidFill>
                  <a:srgbClr val="000000"/>
                </a:solidFill>
                <a:prstDash val="solid"/>
                <a:round/>
                <a:headEnd type="none"/>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57" name="Line 124"/>
              <p:cNvSpPr>
                <a:spLocks noChangeShapeType="1"/>
              </p:cNvSpPr>
              <p:nvPr/>
            </p:nvSpPr>
            <p:spPr bwMode="auto">
              <a:xfrm flipH="1">
                <a:off x="5051773" y="2940971"/>
                <a:ext cx="0" cy="152401"/>
              </a:xfrm>
              <a:prstGeom prst="line">
                <a:avLst/>
              </a:prstGeom>
              <a:noFill/>
              <a:ln w="19050" cap="rnd">
                <a:solidFill>
                  <a:srgbClr val="000000"/>
                </a:solidFill>
                <a:prstDash val="solid"/>
                <a:round/>
                <a:headEnd type="none"/>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60" name="Line 217"/>
              <p:cNvSpPr>
                <a:spLocks noChangeShapeType="1"/>
              </p:cNvSpPr>
              <p:nvPr/>
            </p:nvSpPr>
            <p:spPr bwMode="auto">
              <a:xfrm>
                <a:off x="5257658" y="2162477"/>
                <a:ext cx="169863"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61" name="Line 217"/>
              <p:cNvSpPr>
                <a:spLocks noChangeShapeType="1"/>
              </p:cNvSpPr>
              <p:nvPr/>
            </p:nvSpPr>
            <p:spPr bwMode="auto">
              <a:xfrm>
                <a:off x="5828361" y="2162477"/>
                <a:ext cx="169863"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12" name="Line 216"/>
              <p:cNvSpPr>
                <a:spLocks noChangeShapeType="1"/>
              </p:cNvSpPr>
              <p:nvPr/>
            </p:nvSpPr>
            <p:spPr bwMode="auto">
              <a:xfrm>
                <a:off x="7319922" y="4270673"/>
                <a:ext cx="0" cy="84138"/>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13" name="Line 217"/>
              <p:cNvSpPr>
                <a:spLocks noChangeShapeType="1"/>
              </p:cNvSpPr>
              <p:nvPr/>
            </p:nvSpPr>
            <p:spPr bwMode="auto">
              <a:xfrm>
                <a:off x="7235785" y="4356398"/>
                <a:ext cx="169863"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14" name="Line 218"/>
              <p:cNvSpPr>
                <a:spLocks noChangeShapeType="1"/>
              </p:cNvSpPr>
              <p:nvPr/>
            </p:nvSpPr>
            <p:spPr bwMode="auto">
              <a:xfrm>
                <a:off x="7267535" y="4396086"/>
                <a:ext cx="106363"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15" name="Line 219"/>
              <p:cNvSpPr>
                <a:spLocks noChangeShapeType="1"/>
              </p:cNvSpPr>
              <p:nvPr/>
            </p:nvSpPr>
            <p:spPr bwMode="auto">
              <a:xfrm>
                <a:off x="7299285" y="4438948"/>
                <a:ext cx="42863"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16" name="Line 31"/>
              <p:cNvSpPr>
                <a:spLocks noChangeShapeType="1"/>
              </p:cNvSpPr>
              <p:nvPr/>
            </p:nvSpPr>
            <p:spPr bwMode="auto">
              <a:xfrm flipH="1">
                <a:off x="7320716" y="3610745"/>
                <a:ext cx="0" cy="210504"/>
              </a:xfrm>
              <a:prstGeom prst="line">
                <a:avLst/>
              </a:prstGeom>
              <a:noFill/>
              <a:ln w="19050" cap="rnd">
                <a:solidFill>
                  <a:srgbClr val="000000"/>
                </a:solidFill>
                <a:prstDash val="solid"/>
                <a:round/>
                <a:headEnd type="oval"/>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17" name="Line 32"/>
              <p:cNvSpPr>
                <a:spLocks noChangeShapeType="1"/>
              </p:cNvSpPr>
              <p:nvPr/>
            </p:nvSpPr>
            <p:spPr bwMode="auto">
              <a:xfrm>
                <a:off x="7236578" y="3821248"/>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18" name="Line 33"/>
              <p:cNvSpPr>
                <a:spLocks noChangeShapeType="1"/>
              </p:cNvSpPr>
              <p:nvPr/>
            </p:nvSpPr>
            <p:spPr bwMode="auto">
              <a:xfrm flipH="1" flipV="1">
                <a:off x="7236579" y="3821248"/>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19" name="Line 34"/>
              <p:cNvSpPr>
                <a:spLocks noChangeShapeType="1"/>
              </p:cNvSpPr>
              <p:nvPr/>
            </p:nvSpPr>
            <p:spPr bwMode="auto">
              <a:xfrm flipH="1" flipV="1">
                <a:off x="7215941" y="3821248"/>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20" name="Line 35"/>
              <p:cNvSpPr>
                <a:spLocks noChangeShapeType="1"/>
              </p:cNvSpPr>
              <p:nvPr/>
            </p:nvSpPr>
            <p:spPr bwMode="auto">
              <a:xfrm flipH="1">
                <a:off x="6937336" y="3906973"/>
                <a:ext cx="278605"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21" name="Line 36"/>
              <p:cNvSpPr>
                <a:spLocks noChangeShapeType="1"/>
              </p:cNvSpPr>
              <p:nvPr/>
            </p:nvSpPr>
            <p:spPr bwMode="auto">
              <a:xfrm flipH="1">
                <a:off x="7236578" y="3991111"/>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22" name="Line 37"/>
              <p:cNvSpPr>
                <a:spLocks noChangeShapeType="1"/>
              </p:cNvSpPr>
              <p:nvPr/>
            </p:nvSpPr>
            <p:spPr bwMode="auto">
              <a:xfrm flipH="1" flipV="1">
                <a:off x="7292141" y="3960948"/>
                <a:ext cx="28575" cy="301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23" name="Line 38"/>
              <p:cNvSpPr>
                <a:spLocks noChangeShapeType="1"/>
              </p:cNvSpPr>
              <p:nvPr/>
            </p:nvSpPr>
            <p:spPr bwMode="auto">
              <a:xfrm flipV="1">
                <a:off x="7292141" y="3991111"/>
                <a:ext cx="28575" cy="28575"/>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25" name="Line 32"/>
              <p:cNvSpPr>
                <a:spLocks noChangeShapeType="1"/>
              </p:cNvSpPr>
              <p:nvPr/>
            </p:nvSpPr>
            <p:spPr bwMode="auto">
              <a:xfrm>
                <a:off x="6957973" y="3272608"/>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26" name="Line 33"/>
              <p:cNvSpPr>
                <a:spLocks noChangeShapeType="1"/>
              </p:cNvSpPr>
              <p:nvPr/>
            </p:nvSpPr>
            <p:spPr bwMode="auto">
              <a:xfrm flipH="1" flipV="1">
                <a:off x="6957974" y="3272608"/>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27" name="Line 34"/>
              <p:cNvSpPr>
                <a:spLocks noChangeShapeType="1"/>
              </p:cNvSpPr>
              <p:nvPr/>
            </p:nvSpPr>
            <p:spPr bwMode="auto">
              <a:xfrm flipH="1" flipV="1">
                <a:off x="6937336" y="3272608"/>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28" name="Line 35"/>
              <p:cNvSpPr>
                <a:spLocks noChangeShapeType="1"/>
              </p:cNvSpPr>
              <p:nvPr/>
            </p:nvSpPr>
            <p:spPr bwMode="auto">
              <a:xfrm flipH="1">
                <a:off x="6611297" y="3358333"/>
                <a:ext cx="3260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29" name="Line 36"/>
              <p:cNvSpPr>
                <a:spLocks noChangeShapeType="1"/>
              </p:cNvSpPr>
              <p:nvPr/>
            </p:nvSpPr>
            <p:spPr bwMode="auto">
              <a:xfrm flipH="1">
                <a:off x="6957973" y="3442471"/>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0" name="Line 37"/>
              <p:cNvSpPr>
                <a:spLocks noChangeShapeType="1"/>
              </p:cNvSpPr>
              <p:nvPr/>
            </p:nvSpPr>
            <p:spPr bwMode="auto">
              <a:xfrm flipH="1" flipV="1">
                <a:off x="7013536" y="3412308"/>
                <a:ext cx="28575" cy="301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1" name="Line 38"/>
              <p:cNvSpPr>
                <a:spLocks noChangeShapeType="1"/>
              </p:cNvSpPr>
              <p:nvPr/>
            </p:nvSpPr>
            <p:spPr bwMode="auto">
              <a:xfrm flipV="1">
                <a:off x="7013536" y="3442471"/>
                <a:ext cx="28575" cy="28575"/>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2" name="Line 32"/>
              <p:cNvSpPr>
                <a:spLocks noChangeShapeType="1"/>
              </p:cNvSpPr>
              <p:nvPr/>
            </p:nvSpPr>
            <p:spPr bwMode="auto">
              <a:xfrm flipH="1">
                <a:off x="7612021" y="3270069"/>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3" name="Line 33"/>
              <p:cNvSpPr>
                <a:spLocks noChangeShapeType="1"/>
              </p:cNvSpPr>
              <p:nvPr/>
            </p:nvSpPr>
            <p:spPr bwMode="auto">
              <a:xfrm flipV="1">
                <a:off x="7696158" y="3270069"/>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4" name="Line 34"/>
              <p:cNvSpPr>
                <a:spLocks noChangeShapeType="1"/>
              </p:cNvSpPr>
              <p:nvPr/>
            </p:nvSpPr>
            <p:spPr bwMode="auto">
              <a:xfrm flipV="1">
                <a:off x="7716796" y="3270069"/>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5" name="Freeform 198"/>
              <p:cNvSpPr>
                <a:spLocks/>
              </p:cNvSpPr>
              <p:nvPr/>
            </p:nvSpPr>
            <p:spPr bwMode="auto">
              <a:xfrm rot="16200000">
                <a:off x="6919477" y="2408011"/>
                <a:ext cx="243683" cy="155574"/>
              </a:xfrm>
              <a:custGeom>
                <a:avLst/>
                <a:gdLst>
                  <a:gd name="T0" fmla="*/ 0 w 133"/>
                  <a:gd name="T1" fmla="*/ 53 h 107"/>
                  <a:gd name="T2" fmla="*/ 13 w 133"/>
                  <a:gd name="T3" fmla="*/ 0 h 107"/>
                  <a:gd name="T4" fmla="*/ 40 w 133"/>
                  <a:gd name="T5" fmla="*/ 107 h 107"/>
                  <a:gd name="T6" fmla="*/ 66 w 133"/>
                  <a:gd name="T7" fmla="*/ 0 h 107"/>
                  <a:gd name="T8" fmla="*/ 93 w 133"/>
                  <a:gd name="T9" fmla="*/ 107 h 107"/>
                  <a:gd name="T10" fmla="*/ 120 w 133"/>
                  <a:gd name="T11" fmla="*/ 0 h 107"/>
                  <a:gd name="T12" fmla="*/ 133 w 133"/>
                  <a:gd name="T13" fmla="*/ 53 h 107"/>
                </a:gdLst>
                <a:ahLst/>
                <a:cxnLst>
                  <a:cxn ang="0">
                    <a:pos x="T0" y="T1"/>
                  </a:cxn>
                  <a:cxn ang="0">
                    <a:pos x="T2" y="T3"/>
                  </a:cxn>
                  <a:cxn ang="0">
                    <a:pos x="T4" y="T5"/>
                  </a:cxn>
                  <a:cxn ang="0">
                    <a:pos x="T6" y="T7"/>
                  </a:cxn>
                  <a:cxn ang="0">
                    <a:pos x="T8" y="T9"/>
                  </a:cxn>
                  <a:cxn ang="0">
                    <a:pos x="T10" y="T11"/>
                  </a:cxn>
                  <a:cxn ang="0">
                    <a:pos x="T12" y="T13"/>
                  </a:cxn>
                </a:cxnLst>
                <a:rect l="0" t="0" r="r" b="b"/>
                <a:pathLst>
                  <a:path w="133" h="107">
                    <a:moveTo>
                      <a:pt x="0" y="53"/>
                    </a:moveTo>
                    <a:lnTo>
                      <a:pt x="13" y="0"/>
                    </a:lnTo>
                    <a:lnTo>
                      <a:pt x="40" y="107"/>
                    </a:lnTo>
                    <a:lnTo>
                      <a:pt x="66" y="0"/>
                    </a:lnTo>
                    <a:lnTo>
                      <a:pt x="93" y="107"/>
                    </a:lnTo>
                    <a:lnTo>
                      <a:pt x="120" y="0"/>
                    </a:lnTo>
                    <a:lnTo>
                      <a:pt x="133" y="53"/>
                    </a:lnTo>
                  </a:path>
                </a:pathLst>
              </a:custGeom>
              <a:solidFill>
                <a:schemeClr val="bg1"/>
              </a:solidFill>
              <a:ln w="19050" cap="rnd">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36" name="Line 36"/>
              <p:cNvSpPr>
                <a:spLocks noChangeShapeType="1"/>
              </p:cNvSpPr>
              <p:nvPr/>
            </p:nvSpPr>
            <p:spPr bwMode="auto">
              <a:xfrm>
                <a:off x="7612021" y="3439932"/>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7" name="Line 37"/>
              <p:cNvSpPr>
                <a:spLocks noChangeShapeType="1"/>
              </p:cNvSpPr>
              <p:nvPr/>
            </p:nvSpPr>
            <p:spPr bwMode="auto">
              <a:xfrm flipV="1">
                <a:off x="7612021" y="3409769"/>
                <a:ext cx="28575" cy="301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8" name="Line 38"/>
              <p:cNvSpPr>
                <a:spLocks noChangeShapeType="1"/>
              </p:cNvSpPr>
              <p:nvPr/>
            </p:nvSpPr>
            <p:spPr bwMode="auto">
              <a:xfrm flipH="1" flipV="1">
                <a:off x="7612021" y="3439932"/>
                <a:ext cx="28575" cy="28575"/>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9" name="Line 124"/>
              <p:cNvSpPr>
                <a:spLocks noChangeShapeType="1"/>
              </p:cNvSpPr>
              <p:nvPr/>
            </p:nvSpPr>
            <p:spPr bwMode="auto">
              <a:xfrm flipH="1">
                <a:off x="7612022" y="2607639"/>
                <a:ext cx="0" cy="66243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40" name="Freeform 198"/>
              <p:cNvSpPr>
                <a:spLocks/>
              </p:cNvSpPr>
              <p:nvPr/>
            </p:nvSpPr>
            <p:spPr bwMode="auto">
              <a:xfrm rot="5400000" flipH="1">
                <a:off x="7490180" y="2408010"/>
                <a:ext cx="243683" cy="155574"/>
              </a:xfrm>
              <a:custGeom>
                <a:avLst/>
                <a:gdLst>
                  <a:gd name="T0" fmla="*/ 0 w 133"/>
                  <a:gd name="T1" fmla="*/ 53 h 107"/>
                  <a:gd name="T2" fmla="*/ 13 w 133"/>
                  <a:gd name="T3" fmla="*/ 0 h 107"/>
                  <a:gd name="T4" fmla="*/ 40 w 133"/>
                  <a:gd name="T5" fmla="*/ 107 h 107"/>
                  <a:gd name="T6" fmla="*/ 66 w 133"/>
                  <a:gd name="T7" fmla="*/ 0 h 107"/>
                  <a:gd name="T8" fmla="*/ 93 w 133"/>
                  <a:gd name="T9" fmla="*/ 107 h 107"/>
                  <a:gd name="T10" fmla="*/ 120 w 133"/>
                  <a:gd name="T11" fmla="*/ 0 h 107"/>
                  <a:gd name="T12" fmla="*/ 133 w 133"/>
                  <a:gd name="T13" fmla="*/ 53 h 107"/>
                </a:gdLst>
                <a:ahLst/>
                <a:cxnLst>
                  <a:cxn ang="0">
                    <a:pos x="T0" y="T1"/>
                  </a:cxn>
                  <a:cxn ang="0">
                    <a:pos x="T2" y="T3"/>
                  </a:cxn>
                  <a:cxn ang="0">
                    <a:pos x="T4" y="T5"/>
                  </a:cxn>
                  <a:cxn ang="0">
                    <a:pos x="T6" y="T7"/>
                  </a:cxn>
                  <a:cxn ang="0">
                    <a:pos x="T8" y="T9"/>
                  </a:cxn>
                  <a:cxn ang="0">
                    <a:pos x="T10" y="T11"/>
                  </a:cxn>
                  <a:cxn ang="0">
                    <a:pos x="T12" y="T13"/>
                  </a:cxn>
                </a:cxnLst>
                <a:rect l="0" t="0" r="r" b="b"/>
                <a:pathLst>
                  <a:path w="133" h="107">
                    <a:moveTo>
                      <a:pt x="0" y="53"/>
                    </a:moveTo>
                    <a:lnTo>
                      <a:pt x="13" y="0"/>
                    </a:lnTo>
                    <a:lnTo>
                      <a:pt x="40" y="107"/>
                    </a:lnTo>
                    <a:lnTo>
                      <a:pt x="66" y="0"/>
                    </a:lnTo>
                    <a:lnTo>
                      <a:pt x="93" y="107"/>
                    </a:lnTo>
                    <a:lnTo>
                      <a:pt x="120" y="0"/>
                    </a:lnTo>
                    <a:lnTo>
                      <a:pt x="133" y="53"/>
                    </a:ln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41" name="Line 124"/>
              <p:cNvSpPr>
                <a:spLocks noChangeShapeType="1"/>
              </p:cNvSpPr>
              <p:nvPr/>
            </p:nvSpPr>
            <p:spPr bwMode="auto">
              <a:xfrm flipH="1">
                <a:off x="7041317" y="3439932"/>
                <a:ext cx="0" cy="17081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42" name="Line 124"/>
              <p:cNvSpPr>
                <a:spLocks noChangeShapeType="1"/>
              </p:cNvSpPr>
              <p:nvPr/>
            </p:nvSpPr>
            <p:spPr bwMode="auto">
              <a:xfrm flipH="1">
                <a:off x="7612021" y="3439932"/>
                <a:ext cx="0" cy="17081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43" name="Line 124"/>
              <p:cNvSpPr>
                <a:spLocks noChangeShapeType="1"/>
              </p:cNvSpPr>
              <p:nvPr/>
            </p:nvSpPr>
            <p:spPr bwMode="auto">
              <a:xfrm flipH="1" flipV="1">
                <a:off x="7041317" y="3611543"/>
                <a:ext cx="570704"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44" name="Line 30"/>
              <p:cNvSpPr>
                <a:spLocks noChangeShapeType="1"/>
              </p:cNvSpPr>
              <p:nvPr/>
            </p:nvSpPr>
            <p:spPr bwMode="auto">
              <a:xfrm flipV="1">
                <a:off x="7319922" y="3991111"/>
                <a:ext cx="0" cy="279562"/>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45" name="Line 35"/>
              <p:cNvSpPr>
                <a:spLocks noChangeShapeType="1"/>
              </p:cNvSpPr>
              <p:nvPr/>
            </p:nvSpPr>
            <p:spPr bwMode="auto">
              <a:xfrm flipH="1">
                <a:off x="7716795" y="3358333"/>
                <a:ext cx="142875"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46" name="Line 124"/>
              <p:cNvSpPr>
                <a:spLocks noChangeShapeType="1"/>
              </p:cNvSpPr>
              <p:nvPr/>
            </p:nvSpPr>
            <p:spPr bwMode="auto">
              <a:xfrm flipH="1">
                <a:off x="7042109" y="2607640"/>
                <a:ext cx="0" cy="66243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47" name="Line 124"/>
              <p:cNvSpPr>
                <a:spLocks noChangeShapeType="1"/>
              </p:cNvSpPr>
              <p:nvPr/>
            </p:nvSpPr>
            <p:spPr bwMode="auto">
              <a:xfrm flipH="1">
                <a:off x="7615992" y="2183955"/>
                <a:ext cx="0" cy="18000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48" name="Line 124"/>
              <p:cNvSpPr>
                <a:spLocks noChangeShapeType="1"/>
              </p:cNvSpPr>
              <p:nvPr/>
            </p:nvSpPr>
            <p:spPr bwMode="auto">
              <a:xfrm flipH="1">
                <a:off x="7046079" y="2183954"/>
                <a:ext cx="0" cy="18000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8" name="Line 124"/>
              <p:cNvSpPr>
                <a:spLocks noChangeShapeType="1"/>
              </p:cNvSpPr>
              <p:nvPr/>
            </p:nvSpPr>
            <p:spPr bwMode="auto">
              <a:xfrm flipH="1">
                <a:off x="6611297" y="2971835"/>
                <a:ext cx="0" cy="386073"/>
              </a:xfrm>
              <a:prstGeom prst="line">
                <a:avLst/>
              </a:prstGeom>
              <a:noFill/>
              <a:ln w="19050" cap="rnd">
                <a:solidFill>
                  <a:srgbClr val="000000"/>
                </a:solidFill>
                <a:prstDash val="solid"/>
                <a:round/>
                <a:headEnd type="none"/>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9" name="Line 124"/>
              <p:cNvSpPr>
                <a:spLocks noChangeShapeType="1"/>
              </p:cNvSpPr>
              <p:nvPr/>
            </p:nvSpPr>
            <p:spPr bwMode="auto">
              <a:xfrm flipH="1">
                <a:off x="7863544" y="3108511"/>
                <a:ext cx="0" cy="246488"/>
              </a:xfrm>
              <a:prstGeom prst="line">
                <a:avLst/>
              </a:prstGeom>
              <a:noFill/>
              <a:ln w="19050" cap="rnd">
                <a:solidFill>
                  <a:srgbClr val="000000"/>
                </a:solidFill>
                <a:prstDash val="solid"/>
                <a:round/>
                <a:headEnd type="none"/>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10" name="Line 217"/>
              <p:cNvSpPr>
                <a:spLocks noChangeShapeType="1"/>
              </p:cNvSpPr>
              <p:nvPr/>
            </p:nvSpPr>
            <p:spPr bwMode="auto">
              <a:xfrm>
                <a:off x="6949243" y="2168872"/>
                <a:ext cx="169863"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11" name="Line 217"/>
              <p:cNvSpPr>
                <a:spLocks noChangeShapeType="1"/>
              </p:cNvSpPr>
              <p:nvPr/>
            </p:nvSpPr>
            <p:spPr bwMode="auto">
              <a:xfrm>
                <a:off x="7519946" y="2168872"/>
                <a:ext cx="169863"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50" name="Line 124"/>
              <p:cNvSpPr>
                <a:spLocks noChangeShapeType="1"/>
              </p:cNvSpPr>
              <p:nvPr/>
            </p:nvSpPr>
            <p:spPr bwMode="auto">
              <a:xfrm>
                <a:off x="5920435" y="2971835"/>
                <a:ext cx="690861" cy="0"/>
              </a:xfrm>
              <a:prstGeom prst="line">
                <a:avLst/>
              </a:prstGeom>
              <a:noFill/>
              <a:ln w="19050" cap="rnd">
                <a:solidFill>
                  <a:srgbClr val="000000"/>
                </a:solidFill>
                <a:prstDash val="solid"/>
                <a:round/>
                <a:headEnd type="oval"/>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51" name="Line 124"/>
              <p:cNvSpPr>
                <a:spLocks noChangeShapeType="1"/>
              </p:cNvSpPr>
              <p:nvPr/>
            </p:nvSpPr>
            <p:spPr bwMode="auto">
              <a:xfrm>
                <a:off x="5345765" y="2800171"/>
                <a:ext cx="1459855" cy="0"/>
              </a:xfrm>
              <a:prstGeom prst="line">
                <a:avLst/>
              </a:prstGeom>
              <a:noFill/>
              <a:ln w="19050" cap="rnd">
                <a:solidFill>
                  <a:srgbClr val="000000"/>
                </a:solidFill>
                <a:prstDash val="solid"/>
                <a:round/>
                <a:headEnd type="oval"/>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52" name="Line 124"/>
              <p:cNvSpPr>
                <a:spLocks noChangeShapeType="1"/>
              </p:cNvSpPr>
              <p:nvPr/>
            </p:nvSpPr>
            <p:spPr bwMode="auto">
              <a:xfrm>
                <a:off x="5052041" y="3110764"/>
                <a:ext cx="1116044" cy="0"/>
              </a:xfrm>
              <a:prstGeom prst="line">
                <a:avLst/>
              </a:prstGeom>
              <a:noFill/>
              <a:ln w="19050" cap="rnd">
                <a:solidFill>
                  <a:srgbClr val="000000"/>
                </a:solidFill>
                <a:prstDash val="solid"/>
                <a:round/>
                <a:headEnd type="none"/>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53" name="Line 124"/>
              <p:cNvSpPr>
                <a:spLocks noChangeShapeType="1"/>
              </p:cNvSpPr>
              <p:nvPr/>
            </p:nvSpPr>
            <p:spPr bwMode="auto">
              <a:xfrm flipH="1">
                <a:off x="6168085" y="3111273"/>
                <a:ext cx="0" cy="240240"/>
              </a:xfrm>
              <a:prstGeom prst="line">
                <a:avLst/>
              </a:prstGeom>
              <a:noFill/>
              <a:ln w="19050" cap="rnd">
                <a:solidFill>
                  <a:srgbClr val="000000"/>
                </a:solidFill>
                <a:prstDash val="solid"/>
                <a:round/>
                <a:headEnd type="none"/>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55" name="Line 124"/>
              <p:cNvSpPr>
                <a:spLocks noChangeShapeType="1"/>
              </p:cNvSpPr>
              <p:nvPr/>
            </p:nvSpPr>
            <p:spPr bwMode="auto">
              <a:xfrm flipH="1">
                <a:off x="6805620" y="2807657"/>
                <a:ext cx="0" cy="285716"/>
              </a:xfrm>
              <a:prstGeom prst="line">
                <a:avLst/>
              </a:prstGeom>
              <a:noFill/>
              <a:ln w="19050" cap="rnd">
                <a:solidFill>
                  <a:srgbClr val="000000"/>
                </a:solidFill>
                <a:prstDash val="solid"/>
                <a:round/>
                <a:headEnd type="none"/>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56" name="Line 124"/>
              <p:cNvSpPr>
                <a:spLocks noChangeShapeType="1"/>
              </p:cNvSpPr>
              <p:nvPr/>
            </p:nvSpPr>
            <p:spPr bwMode="auto">
              <a:xfrm>
                <a:off x="6805620" y="3108511"/>
                <a:ext cx="1054050" cy="0"/>
              </a:xfrm>
              <a:prstGeom prst="line">
                <a:avLst/>
              </a:prstGeom>
              <a:noFill/>
              <a:ln w="19050" cap="rnd">
                <a:solidFill>
                  <a:srgbClr val="000000"/>
                </a:solidFill>
                <a:prstDash val="solid"/>
                <a:round/>
                <a:headEnd type="none"/>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57" name="Line 124"/>
              <p:cNvSpPr>
                <a:spLocks noChangeShapeType="1"/>
              </p:cNvSpPr>
              <p:nvPr/>
            </p:nvSpPr>
            <p:spPr bwMode="auto">
              <a:xfrm>
                <a:off x="7615651" y="2971870"/>
                <a:ext cx="713728" cy="0"/>
              </a:xfrm>
              <a:prstGeom prst="line">
                <a:avLst/>
              </a:prstGeom>
              <a:noFill/>
              <a:ln w="19050" cap="rnd">
                <a:solidFill>
                  <a:srgbClr val="000000"/>
                </a:solidFill>
                <a:prstDash val="solid"/>
                <a:round/>
                <a:headEnd type="oval"/>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58" name="Line 124"/>
              <p:cNvSpPr>
                <a:spLocks noChangeShapeType="1"/>
              </p:cNvSpPr>
              <p:nvPr/>
            </p:nvSpPr>
            <p:spPr bwMode="auto">
              <a:xfrm>
                <a:off x="7040980" y="2800206"/>
                <a:ext cx="1288399" cy="0"/>
              </a:xfrm>
              <a:prstGeom prst="line">
                <a:avLst/>
              </a:prstGeom>
              <a:noFill/>
              <a:ln w="19050" cap="rnd">
                <a:solidFill>
                  <a:srgbClr val="000000"/>
                </a:solidFill>
                <a:prstDash val="solid"/>
                <a:round/>
                <a:headEnd type="oval"/>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561" name="TextBox 560"/>
            <p:cNvSpPr txBox="1"/>
            <p:nvPr/>
          </p:nvSpPr>
          <p:spPr>
            <a:xfrm>
              <a:off x="1403921" y="3110764"/>
              <a:ext cx="560090" cy="276999"/>
            </a:xfrm>
            <a:prstGeom prst="rect">
              <a:avLst/>
            </a:prstGeom>
            <a:noFill/>
          </p:spPr>
          <p:txBody>
            <a:bodyPr wrap="none" rtlCol="0">
              <a:spAutoFit/>
            </a:bodyPr>
            <a:lstStyle/>
            <a:p>
              <a:r>
                <a:rPr lang="pt-PT" sz="1200" b="1" dirty="0" smtClean="0"/>
                <a:t>data+</a:t>
              </a:r>
              <a:endParaRPr lang="en-GB" sz="1200" b="1" dirty="0"/>
            </a:p>
          </p:txBody>
        </p:sp>
        <p:sp>
          <p:nvSpPr>
            <p:cNvPr id="562" name="TextBox 561"/>
            <p:cNvSpPr txBox="1"/>
            <p:nvPr/>
          </p:nvSpPr>
          <p:spPr>
            <a:xfrm>
              <a:off x="2995389" y="3110762"/>
              <a:ext cx="529632" cy="276999"/>
            </a:xfrm>
            <a:prstGeom prst="rect">
              <a:avLst/>
            </a:prstGeom>
            <a:noFill/>
          </p:spPr>
          <p:txBody>
            <a:bodyPr wrap="none" rtlCol="0">
              <a:spAutoFit/>
            </a:bodyPr>
            <a:lstStyle/>
            <a:p>
              <a:r>
                <a:rPr lang="pt-PT" sz="1200" b="1" dirty="0" smtClean="0"/>
                <a:t>data-</a:t>
              </a:r>
              <a:endParaRPr lang="en-GB" sz="1200" b="1" dirty="0"/>
            </a:p>
          </p:txBody>
        </p:sp>
        <p:sp>
          <p:nvSpPr>
            <p:cNvPr id="563" name="TextBox 562"/>
            <p:cNvSpPr txBox="1"/>
            <p:nvPr/>
          </p:nvSpPr>
          <p:spPr>
            <a:xfrm>
              <a:off x="2661346" y="3110763"/>
              <a:ext cx="401970" cy="276999"/>
            </a:xfrm>
            <a:prstGeom prst="rect">
              <a:avLst/>
            </a:prstGeom>
            <a:noFill/>
          </p:spPr>
          <p:txBody>
            <a:bodyPr wrap="none" rtlCol="0">
              <a:spAutoFit/>
            </a:bodyPr>
            <a:lstStyle/>
            <a:p>
              <a:r>
                <a:rPr lang="pt-PT" sz="1200" b="1" dirty="0" err="1" smtClean="0"/>
                <a:t>V</a:t>
              </a:r>
              <a:r>
                <a:rPr lang="pt-PT" sz="1200" b="1" baseline="-25000" dirty="0" err="1" smtClean="0"/>
                <a:t>of</a:t>
              </a:r>
              <a:r>
                <a:rPr lang="pt-PT" sz="1200" b="1" dirty="0" smtClean="0"/>
                <a:t>-</a:t>
              </a:r>
              <a:endParaRPr lang="en-GB" sz="1200" b="1" dirty="0"/>
            </a:p>
          </p:txBody>
        </p:sp>
        <p:sp>
          <p:nvSpPr>
            <p:cNvPr id="564" name="TextBox 563"/>
            <p:cNvSpPr txBox="1"/>
            <p:nvPr/>
          </p:nvSpPr>
          <p:spPr>
            <a:xfrm>
              <a:off x="4241832" y="3119687"/>
              <a:ext cx="432426" cy="276999"/>
            </a:xfrm>
            <a:prstGeom prst="rect">
              <a:avLst/>
            </a:prstGeom>
            <a:noFill/>
          </p:spPr>
          <p:txBody>
            <a:bodyPr wrap="none" rtlCol="0">
              <a:spAutoFit/>
            </a:bodyPr>
            <a:lstStyle/>
            <a:p>
              <a:r>
                <a:rPr lang="pt-PT" sz="1200" b="1" dirty="0" err="1" smtClean="0"/>
                <a:t>V</a:t>
              </a:r>
              <a:r>
                <a:rPr lang="pt-PT" sz="1200" b="1" baseline="-25000" dirty="0" err="1" smtClean="0"/>
                <a:t>of</a:t>
              </a:r>
              <a:r>
                <a:rPr lang="pt-PT" sz="1200" b="1" dirty="0" smtClean="0"/>
                <a:t>+</a:t>
              </a:r>
              <a:endParaRPr lang="en-GB" sz="1200" b="1" dirty="0"/>
            </a:p>
          </p:txBody>
        </p:sp>
        <p:sp>
          <p:nvSpPr>
            <p:cNvPr id="565" name="TextBox 564"/>
            <p:cNvSpPr txBox="1"/>
            <p:nvPr/>
          </p:nvSpPr>
          <p:spPr>
            <a:xfrm>
              <a:off x="5933784" y="2733720"/>
              <a:ext cx="464679" cy="276999"/>
            </a:xfrm>
            <a:prstGeom prst="rect">
              <a:avLst/>
            </a:prstGeom>
            <a:noFill/>
          </p:spPr>
          <p:txBody>
            <a:bodyPr wrap="none" rtlCol="0">
              <a:spAutoFit/>
            </a:bodyPr>
            <a:lstStyle/>
            <a:p>
              <a:r>
                <a:rPr lang="pt-PT" sz="1200" b="1" dirty="0" err="1" smtClean="0"/>
                <a:t>V</a:t>
              </a:r>
              <a:r>
                <a:rPr lang="pt-PT" sz="1200" b="1" baseline="-25000" dirty="0" err="1" smtClean="0"/>
                <a:t>diff</a:t>
              </a:r>
              <a:r>
                <a:rPr lang="pt-PT" sz="1200" b="1" baseline="-25000" dirty="0" smtClean="0"/>
                <a:t>+</a:t>
              </a:r>
              <a:endParaRPr lang="en-GB" sz="1200" b="1" dirty="0"/>
            </a:p>
          </p:txBody>
        </p:sp>
        <p:sp>
          <p:nvSpPr>
            <p:cNvPr id="566" name="TextBox 565"/>
            <p:cNvSpPr txBox="1"/>
            <p:nvPr/>
          </p:nvSpPr>
          <p:spPr>
            <a:xfrm>
              <a:off x="5922911" y="2540879"/>
              <a:ext cx="445443" cy="276999"/>
            </a:xfrm>
            <a:prstGeom prst="rect">
              <a:avLst/>
            </a:prstGeom>
            <a:noFill/>
          </p:spPr>
          <p:txBody>
            <a:bodyPr wrap="none" rtlCol="0">
              <a:spAutoFit/>
            </a:bodyPr>
            <a:lstStyle/>
            <a:p>
              <a:r>
                <a:rPr lang="pt-PT" sz="1200" b="1" dirty="0" err="1" smtClean="0"/>
                <a:t>V</a:t>
              </a:r>
              <a:r>
                <a:rPr lang="pt-PT" sz="1200" b="1" baseline="-25000" dirty="0" err="1" smtClean="0"/>
                <a:t>diff</a:t>
              </a:r>
              <a:r>
                <a:rPr lang="pt-PT" sz="1200" b="1" baseline="-25000" dirty="0" smtClean="0"/>
                <a:t>-</a:t>
              </a:r>
              <a:endParaRPr lang="en-GB" sz="1200" b="1" dirty="0"/>
            </a:p>
          </p:txBody>
        </p:sp>
        <p:sp>
          <p:nvSpPr>
            <p:cNvPr id="567" name="TextBox 566"/>
            <p:cNvSpPr txBox="1"/>
            <p:nvPr/>
          </p:nvSpPr>
          <p:spPr>
            <a:xfrm>
              <a:off x="7923708" y="2938854"/>
              <a:ext cx="490134" cy="276999"/>
            </a:xfrm>
            <a:prstGeom prst="rect">
              <a:avLst/>
            </a:prstGeom>
            <a:noFill/>
          </p:spPr>
          <p:txBody>
            <a:bodyPr wrap="none" rtlCol="0">
              <a:spAutoFit/>
            </a:bodyPr>
            <a:lstStyle/>
            <a:p>
              <a:r>
                <a:rPr lang="pt-PT" sz="1200" b="1" dirty="0" err="1" smtClean="0"/>
                <a:t>V</a:t>
              </a:r>
              <a:r>
                <a:rPr lang="pt-PT" sz="1200" b="1" baseline="-25000" dirty="0" err="1" smtClean="0"/>
                <a:t>out</a:t>
              </a:r>
              <a:r>
                <a:rPr lang="pt-PT" sz="1200" b="1" dirty="0" smtClean="0"/>
                <a:t>+</a:t>
              </a:r>
              <a:endParaRPr lang="en-GB" sz="1200" b="1" dirty="0"/>
            </a:p>
          </p:txBody>
        </p:sp>
        <p:sp>
          <p:nvSpPr>
            <p:cNvPr id="568" name="TextBox 567"/>
            <p:cNvSpPr txBox="1"/>
            <p:nvPr/>
          </p:nvSpPr>
          <p:spPr>
            <a:xfrm>
              <a:off x="7933981" y="2530658"/>
              <a:ext cx="459678" cy="276999"/>
            </a:xfrm>
            <a:prstGeom prst="rect">
              <a:avLst/>
            </a:prstGeom>
            <a:noFill/>
          </p:spPr>
          <p:txBody>
            <a:bodyPr wrap="none" rtlCol="0">
              <a:spAutoFit/>
            </a:bodyPr>
            <a:lstStyle/>
            <a:p>
              <a:r>
                <a:rPr lang="pt-PT" sz="1200" b="1" dirty="0" err="1" smtClean="0"/>
                <a:t>V</a:t>
              </a:r>
              <a:r>
                <a:rPr lang="pt-PT" sz="1200" b="1" baseline="-25000" dirty="0" err="1" smtClean="0"/>
                <a:t>out</a:t>
              </a:r>
              <a:r>
                <a:rPr lang="pt-PT" sz="1200" b="1" dirty="0" smtClean="0"/>
                <a:t>-</a:t>
              </a:r>
              <a:endParaRPr lang="en-GB" sz="1200" b="1" dirty="0"/>
            </a:p>
          </p:txBody>
        </p:sp>
      </p:grpSp>
      <p:cxnSp>
        <p:nvCxnSpPr>
          <p:cNvPr id="570" name="Straight Connector 569"/>
          <p:cNvCxnSpPr/>
          <p:nvPr/>
        </p:nvCxnSpPr>
        <p:spPr>
          <a:xfrm>
            <a:off x="6167106" y="2162365"/>
            <a:ext cx="0" cy="3181978"/>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573" name="TextBox 572"/>
          <p:cNvSpPr txBox="1"/>
          <p:nvPr/>
        </p:nvSpPr>
        <p:spPr>
          <a:xfrm>
            <a:off x="3021885" y="5289897"/>
            <a:ext cx="2958182" cy="738664"/>
          </a:xfrm>
          <a:prstGeom prst="rect">
            <a:avLst/>
          </a:prstGeom>
          <a:solidFill>
            <a:schemeClr val="bg1"/>
          </a:solidFill>
          <a:ln>
            <a:solidFill>
              <a:schemeClr val="tx1"/>
            </a:solidFill>
          </a:ln>
        </p:spPr>
        <p:txBody>
          <a:bodyPr wrap="none" rtlCol="0">
            <a:spAutoFit/>
          </a:bodyPr>
          <a:lstStyle/>
          <a:p>
            <a:pPr algn="ctr"/>
            <a:r>
              <a:rPr lang="pt-PT" sz="1400" dirty="0" err="1" smtClean="0"/>
              <a:t>V</a:t>
            </a:r>
            <a:r>
              <a:rPr lang="pt-PT" sz="1400" baseline="-25000" dirty="0" err="1" smtClean="0"/>
              <a:t>diff</a:t>
            </a:r>
            <a:r>
              <a:rPr lang="pt-PT" sz="1400" dirty="0" smtClean="0"/>
              <a:t> = Av[(data+ – </a:t>
            </a:r>
            <a:r>
              <a:rPr lang="pt-PT" sz="1400" dirty="0" err="1" smtClean="0"/>
              <a:t>V</a:t>
            </a:r>
            <a:r>
              <a:rPr lang="pt-PT" sz="1400" baseline="-25000" dirty="0" err="1" smtClean="0"/>
              <a:t>of</a:t>
            </a:r>
            <a:r>
              <a:rPr lang="pt-PT" sz="1400" dirty="0" smtClean="0"/>
              <a:t>-) – (data- – </a:t>
            </a:r>
            <a:r>
              <a:rPr lang="pt-PT" sz="1400" dirty="0" err="1" smtClean="0"/>
              <a:t>V</a:t>
            </a:r>
            <a:r>
              <a:rPr lang="pt-PT" sz="1400" baseline="-25000" dirty="0" err="1" smtClean="0"/>
              <a:t>of</a:t>
            </a:r>
            <a:r>
              <a:rPr lang="pt-PT" sz="1400" dirty="0" smtClean="0"/>
              <a:t>+)]</a:t>
            </a:r>
          </a:p>
          <a:p>
            <a:pPr algn="ctr"/>
            <a:r>
              <a:rPr lang="pt-PT" sz="1400" i="1" dirty="0" smtClean="0"/>
              <a:t>meaning</a:t>
            </a:r>
          </a:p>
          <a:p>
            <a:pPr algn="ctr"/>
            <a:r>
              <a:rPr lang="pt-PT" sz="1400" dirty="0" err="1" smtClean="0"/>
              <a:t>V</a:t>
            </a:r>
            <a:r>
              <a:rPr lang="pt-PT" sz="1400" baseline="-25000" dirty="0" err="1" smtClean="0"/>
              <a:t>diff</a:t>
            </a:r>
            <a:r>
              <a:rPr lang="pt-PT" sz="1400" dirty="0" smtClean="0"/>
              <a:t> = Av[(data+ – data-) – (</a:t>
            </a:r>
            <a:r>
              <a:rPr lang="pt-PT" sz="1400" dirty="0" err="1" smtClean="0"/>
              <a:t>V</a:t>
            </a:r>
            <a:r>
              <a:rPr lang="pt-PT" sz="1400" baseline="-25000" dirty="0" err="1" smtClean="0"/>
              <a:t>of</a:t>
            </a:r>
            <a:r>
              <a:rPr lang="pt-PT" sz="1400" dirty="0" smtClean="0"/>
              <a:t>+ – </a:t>
            </a:r>
            <a:r>
              <a:rPr lang="pt-PT" sz="1400" dirty="0" err="1" smtClean="0"/>
              <a:t>V</a:t>
            </a:r>
            <a:r>
              <a:rPr lang="pt-PT" sz="1400" baseline="-25000" dirty="0" err="1" smtClean="0"/>
              <a:t>of</a:t>
            </a:r>
            <a:r>
              <a:rPr lang="pt-PT" sz="1400" dirty="0" smtClean="0"/>
              <a:t>-)]</a:t>
            </a:r>
            <a:endParaRPr lang="en-GB" sz="1400" dirty="0" smtClean="0"/>
          </a:p>
        </p:txBody>
      </p:sp>
      <p:sp>
        <p:nvSpPr>
          <p:cNvPr id="574" name="TextBox 573"/>
          <p:cNvSpPr txBox="1"/>
          <p:nvPr/>
        </p:nvSpPr>
        <p:spPr>
          <a:xfrm>
            <a:off x="7024437" y="1994437"/>
            <a:ext cx="1018998" cy="307777"/>
          </a:xfrm>
          <a:prstGeom prst="rect">
            <a:avLst/>
          </a:prstGeom>
          <a:solidFill>
            <a:schemeClr val="bg1"/>
          </a:solidFill>
          <a:ln>
            <a:solidFill>
              <a:schemeClr val="tx1"/>
            </a:solidFill>
          </a:ln>
        </p:spPr>
        <p:txBody>
          <a:bodyPr wrap="none" rtlCol="0">
            <a:spAutoFit/>
          </a:bodyPr>
          <a:lstStyle/>
          <a:p>
            <a:pPr algn="ctr"/>
            <a:r>
              <a:rPr lang="pt-PT" sz="1400" dirty="0" err="1" smtClean="0"/>
              <a:t>Gain</a:t>
            </a:r>
            <a:r>
              <a:rPr lang="pt-PT" sz="1400" dirty="0" smtClean="0"/>
              <a:t> </a:t>
            </a:r>
            <a:r>
              <a:rPr lang="pt-PT" sz="1400" dirty="0" err="1" smtClean="0"/>
              <a:t>stages</a:t>
            </a:r>
            <a:endParaRPr lang="pt-PT" sz="1400" dirty="0" smtClean="0"/>
          </a:p>
        </p:txBody>
      </p:sp>
      <p:sp>
        <p:nvSpPr>
          <p:cNvPr id="187" name="TextBox 186"/>
          <p:cNvSpPr txBox="1"/>
          <p:nvPr/>
        </p:nvSpPr>
        <p:spPr>
          <a:xfrm>
            <a:off x="3427491" y="1991986"/>
            <a:ext cx="2208811" cy="307777"/>
          </a:xfrm>
          <a:prstGeom prst="rect">
            <a:avLst/>
          </a:prstGeom>
          <a:solidFill>
            <a:schemeClr val="bg1"/>
          </a:solidFill>
          <a:ln>
            <a:solidFill>
              <a:schemeClr val="tx1"/>
            </a:solidFill>
          </a:ln>
        </p:spPr>
        <p:txBody>
          <a:bodyPr wrap="none" rtlCol="0">
            <a:spAutoFit/>
          </a:bodyPr>
          <a:lstStyle/>
          <a:p>
            <a:pPr algn="ctr"/>
            <a:r>
              <a:rPr lang="en-GB" sz="1400" dirty="0" smtClean="0"/>
              <a:t>Differential </a:t>
            </a:r>
            <a:r>
              <a:rPr lang="en-GB" sz="1400" dirty="0"/>
              <a:t>difference</a:t>
            </a:r>
            <a:r>
              <a:rPr lang="pt-PT" sz="1400" dirty="0" smtClean="0"/>
              <a:t> stage</a:t>
            </a:r>
          </a:p>
        </p:txBody>
      </p:sp>
    </p:spTree>
    <p:extLst>
      <p:ext uri="{BB962C8B-B14F-4D97-AF65-F5344CB8AC3E}">
        <p14:creationId xmlns:p14="http://schemas.microsoft.com/office/powerpoint/2010/main" val="363389662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63" name="Straight Connector 762"/>
          <p:cNvCxnSpPr/>
          <p:nvPr/>
        </p:nvCxnSpPr>
        <p:spPr>
          <a:xfrm>
            <a:off x="5432898" y="2781169"/>
            <a:ext cx="4775276"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764" name="Straight Connector 763"/>
          <p:cNvCxnSpPr/>
          <p:nvPr/>
        </p:nvCxnSpPr>
        <p:spPr>
          <a:xfrm>
            <a:off x="5432898" y="3200336"/>
            <a:ext cx="4768328"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765" name="Straight Connector 764"/>
          <p:cNvCxnSpPr/>
          <p:nvPr/>
        </p:nvCxnSpPr>
        <p:spPr>
          <a:xfrm>
            <a:off x="5432898" y="3645645"/>
            <a:ext cx="4768328" cy="0"/>
          </a:xfrm>
          <a:prstGeom prst="line">
            <a:avLst/>
          </a:prstGeom>
        </p:spPr>
        <p:style>
          <a:lnRef idx="2">
            <a:schemeClr val="accent3"/>
          </a:lnRef>
          <a:fillRef idx="0">
            <a:schemeClr val="accent3"/>
          </a:fillRef>
          <a:effectRef idx="1">
            <a:schemeClr val="accent3"/>
          </a:effectRef>
          <a:fontRef idx="minor">
            <a:schemeClr val="tx1"/>
          </a:fontRef>
        </p:style>
      </p:cxnSp>
      <p:sp>
        <p:nvSpPr>
          <p:cNvPr id="3" name="Content Placeholder 2"/>
          <p:cNvSpPr>
            <a:spLocks noGrp="1"/>
          </p:cNvSpPr>
          <p:nvPr>
            <p:ph idx="1"/>
          </p:nvPr>
        </p:nvSpPr>
        <p:spPr>
          <a:xfrm>
            <a:off x="838200" y="836908"/>
            <a:ext cx="10515600" cy="1450194"/>
          </a:xfrm>
        </p:spPr>
        <p:txBody>
          <a:bodyPr>
            <a:normAutofit fontScale="92500" lnSpcReduction="20000"/>
          </a:bodyPr>
          <a:lstStyle/>
          <a:p>
            <a:r>
              <a:rPr lang="en-GB" dirty="0" smtClean="0"/>
              <a:t>Phase interpolator (1/2)</a:t>
            </a:r>
          </a:p>
          <a:p>
            <a:pPr lvl="1"/>
            <a:r>
              <a:rPr lang="en-GB" dirty="0" smtClean="0"/>
              <a:t>Receives the VCO clock (5.12 GHz)</a:t>
            </a:r>
          </a:p>
          <a:p>
            <a:pPr lvl="1"/>
            <a:r>
              <a:rPr lang="en-GB" dirty="0" smtClean="0"/>
              <a:t>Generates in-phase “</a:t>
            </a:r>
            <a:r>
              <a:rPr lang="en-GB" b="1" dirty="0" smtClean="0"/>
              <a:t>I</a:t>
            </a:r>
            <a:r>
              <a:rPr lang="en-GB" dirty="0" smtClean="0"/>
              <a:t>” and quadrature “</a:t>
            </a:r>
            <a:r>
              <a:rPr lang="en-GB" b="1" dirty="0" smtClean="0"/>
              <a:t>Q</a:t>
            </a:r>
            <a:r>
              <a:rPr lang="en-GB" dirty="0" smtClean="0"/>
              <a:t>” signals</a:t>
            </a:r>
          </a:p>
          <a:p>
            <a:pPr lvl="1"/>
            <a:r>
              <a:rPr lang="en-GB" dirty="0" smtClean="0"/>
              <a:t>Uses those for phase interpolation:</a:t>
            </a:r>
          </a:p>
          <a:p>
            <a:pPr lvl="2"/>
            <a:r>
              <a:rPr lang="en-GB" dirty="0"/>
              <a:t>F</a:t>
            </a:r>
            <a:r>
              <a:rPr lang="en-GB" dirty="0" smtClean="0"/>
              <a:t>ull phase rotation with </a:t>
            </a:r>
            <a:r>
              <a:rPr lang="en-GB" b="1" dirty="0">
                <a:sym typeface="Symbol" panose="05050102010706020507" pitchFamily="18" charset="2"/>
              </a:rPr>
              <a:t></a:t>
            </a:r>
            <a:r>
              <a:rPr lang="en-GB" dirty="0"/>
              <a:t> </a:t>
            </a:r>
            <a:r>
              <a:rPr lang="en-GB" dirty="0" smtClean="0"/>
              <a:t>6.1 ps resolution (64 possible phases)</a:t>
            </a:r>
          </a:p>
          <a:p>
            <a:pPr lvl="1"/>
            <a:endParaRPr lang="pt-PT" dirty="0" smtClean="0"/>
          </a:p>
          <a:p>
            <a:pPr lvl="1"/>
            <a:endParaRPr lang="en-GB" dirty="0" smtClean="0"/>
          </a:p>
        </p:txBody>
      </p:sp>
      <p:sp>
        <p:nvSpPr>
          <p:cNvPr id="2" name="Title 1"/>
          <p:cNvSpPr>
            <a:spLocks noGrp="1"/>
          </p:cNvSpPr>
          <p:nvPr>
            <p:ph type="title"/>
          </p:nvPr>
        </p:nvSpPr>
        <p:spPr/>
        <p:txBody>
          <a:bodyPr/>
          <a:lstStyle/>
          <a:p>
            <a:r>
              <a:rPr lang="en-GB" dirty="0"/>
              <a:t>EOM </a:t>
            </a:r>
            <a:r>
              <a:rPr lang="en-GB" dirty="0" smtClean="0"/>
              <a:t>in </a:t>
            </a:r>
            <a:r>
              <a:rPr lang="en-GB" dirty="0"/>
              <a:t>the </a:t>
            </a:r>
            <a:r>
              <a:rPr lang="en-GB" dirty="0" err="1"/>
              <a:t>lpGBT</a:t>
            </a:r>
            <a:r>
              <a:rPr lang="en-GB" dirty="0"/>
              <a:t> (x-axis</a:t>
            </a:r>
            <a:r>
              <a:rPr lang="en-GB" dirty="0" smtClean="0"/>
              <a:t>)</a:t>
            </a:r>
            <a:endParaRPr lang="en-GB" dirty="0"/>
          </a:p>
        </p:txBody>
      </p:sp>
      <p:sp>
        <p:nvSpPr>
          <p:cNvPr id="4" name="Date Placeholder 3"/>
          <p:cNvSpPr>
            <a:spLocks noGrp="1"/>
          </p:cNvSpPr>
          <p:nvPr>
            <p:ph type="dt" sz="half" idx="10"/>
          </p:nvPr>
        </p:nvSpPr>
        <p:spPr/>
        <p:txBody>
          <a:bodyPr/>
          <a:lstStyle/>
          <a:p>
            <a:r>
              <a:rPr lang="en-GB" dirty="0" smtClean="0"/>
              <a:t>Ecole de Microélectronique IN2P3</a:t>
            </a:r>
            <a:endParaRPr lang="en-GB" dirty="0"/>
          </a:p>
        </p:txBody>
      </p:sp>
      <p:sp>
        <p:nvSpPr>
          <p:cNvPr id="5" name="Footer Placeholder 4"/>
          <p:cNvSpPr>
            <a:spLocks noGrp="1"/>
          </p:cNvSpPr>
          <p:nvPr>
            <p:ph type="ftr" sz="quarter" idx="11"/>
          </p:nvPr>
        </p:nvSpPr>
        <p:spPr/>
        <p:txBody>
          <a:bodyPr/>
          <a:lstStyle/>
          <a:p>
            <a:r>
              <a:rPr lang="en-GB" dirty="0"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109</a:t>
            </a:fld>
            <a:endParaRPr lang="en-GB" dirty="0"/>
          </a:p>
        </p:txBody>
      </p:sp>
      <p:grpSp>
        <p:nvGrpSpPr>
          <p:cNvPr id="259" name="Group 258"/>
          <p:cNvGrpSpPr/>
          <p:nvPr/>
        </p:nvGrpSpPr>
        <p:grpSpPr>
          <a:xfrm>
            <a:off x="1630095" y="2490947"/>
            <a:ext cx="3114675" cy="1165432"/>
            <a:chOff x="323850" y="2034969"/>
            <a:chExt cx="3114675" cy="1165432"/>
          </a:xfrm>
        </p:grpSpPr>
        <p:sp>
          <p:nvSpPr>
            <p:cNvPr id="283" name="Rectangle 282"/>
            <p:cNvSpPr/>
            <p:nvPr/>
          </p:nvSpPr>
          <p:spPr>
            <a:xfrm>
              <a:off x="323850" y="2034969"/>
              <a:ext cx="3114675" cy="1165432"/>
            </a:xfrm>
            <a:prstGeom prst="rect">
              <a:avLst/>
            </a:prstGeom>
            <a:solidFill>
              <a:schemeClr val="bg1">
                <a:lumMod val="95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nvGrpSpPr>
            <p:cNvPr id="19" name="Group 18"/>
            <p:cNvGrpSpPr/>
            <p:nvPr/>
          </p:nvGrpSpPr>
          <p:grpSpPr>
            <a:xfrm>
              <a:off x="416122" y="2125452"/>
              <a:ext cx="2922390" cy="909300"/>
              <a:chOff x="416122" y="2239752"/>
              <a:chExt cx="2922390" cy="909300"/>
            </a:xfrm>
          </p:grpSpPr>
          <p:grpSp>
            <p:nvGrpSpPr>
              <p:cNvPr id="11" name="Group 10"/>
              <p:cNvGrpSpPr/>
              <p:nvPr/>
            </p:nvGrpSpPr>
            <p:grpSpPr>
              <a:xfrm flipH="1">
                <a:off x="423862" y="2578320"/>
                <a:ext cx="2914650" cy="570732"/>
                <a:chOff x="3216024" y="5670069"/>
                <a:chExt cx="2914650" cy="570732"/>
              </a:xfrm>
            </p:grpSpPr>
            <p:sp>
              <p:nvSpPr>
                <p:cNvPr id="274" name="Rectangle 273"/>
                <p:cNvSpPr/>
                <p:nvPr/>
              </p:nvSpPr>
              <p:spPr>
                <a:xfrm flipH="1">
                  <a:off x="4253621" y="5670069"/>
                  <a:ext cx="959711" cy="570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dirty="0" smtClean="0">
                      <a:solidFill>
                        <a:schemeClr val="tx1"/>
                      </a:solidFill>
                    </a:rPr>
                    <a:t>Phase</a:t>
                  </a:r>
                </a:p>
                <a:p>
                  <a:pPr algn="ctr"/>
                  <a:r>
                    <a:rPr lang="pt-PT" sz="1200" dirty="0" smtClean="0">
                      <a:solidFill>
                        <a:schemeClr val="tx1"/>
                      </a:solidFill>
                    </a:rPr>
                    <a:t>Interpolator</a:t>
                  </a:r>
                  <a:endParaRPr lang="en-GB" sz="1200" dirty="0">
                    <a:solidFill>
                      <a:schemeClr val="tx1"/>
                    </a:solidFill>
                  </a:endParaRPr>
                </a:p>
              </p:txBody>
            </p:sp>
            <p:cxnSp>
              <p:nvCxnSpPr>
                <p:cNvPr id="275" name="Straight Arrow Connector 274"/>
                <p:cNvCxnSpPr>
                  <a:endCxn id="274" idx="3"/>
                </p:cNvCxnSpPr>
                <p:nvPr/>
              </p:nvCxnSpPr>
              <p:spPr>
                <a:xfrm>
                  <a:off x="3216024" y="5955435"/>
                  <a:ext cx="1037597" cy="0"/>
                </a:xfrm>
                <a:prstGeom prst="straightConnector1">
                  <a:avLst/>
                </a:prstGeom>
                <a:ln w="19050" cap="rnd">
                  <a:headEnd type="triangle"/>
                  <a:tailEnd type="none"/>
                </a:ln>
              </p:spPr>
              <p:style>
                <a:lnRef idx="1">
                  <a:schemeClr val="accent1"/>
                </a:lnRef>
                <a:fillRef idx="0">
                  <a:schemeClr val="accent1"/>
                </a:fillRef>
                <a:effectRef idx="0">
                  <a:schemeClr val="accent1"/>
                </a:effectRef>
                <a:fontRef idx="minor">
                  <a:schemeClr val="tx1"/>
                </a:fontRef>
              </p:style>
            </p:cxnSp>
            <p:sp>
              <p:nvSpPr>
                <p:cNvPr id="276" name="TextBox 275"/>
                <p:cNvSpPr txBox="1"/>
                <p:nvPr/>
              </p:nvSpPr>
              <p:spPr>
                <a:xfrm>
                  <a:off x="5524071" y="5760724"/>
                  <a:ext cx="504946" cy="184666"/>
                </a:xfrm>
                <a:prstGeom prst="rect">
                  <a:avLst/>
                </a:prstGeom>
                <a:noFill/>
              </p:spPr>
              <p:txBody>
                <a:bodyPr wrap="none" lIns="0" tIns="0" rIns="0" bIns="0" rtlCol="0">
                  <a:spAutoFit/>
                </a:bodyPr>
                <a:lstStyle/>
                <a:p>
                  <a:r>
                    <a:rPr lang="en-GB" sz="1200" dirty="0" smtClean="0">
                      <a:solidFill>
                        <a:schemeClr val="accent1"/>
                      </a:solidFill>
                    </a:rPr>
                    <a:t>clk5G12</a:t>
                  </a:r>
                  <a:endParaRPr lang="en-GB" sz="1200" dirty="0">
                    <a:solidFill>
                      <a:schemeClr val="accent1"/>
                    </a:solidFill>
                  </a:endParaRPr>
                </a:p>
              </p:txBody>
            </p:sp>
            <p:sp>
              <p:nvSpPr>
                <p:cNvPr id="277" name="TextBox 276"/>
                <p:cNvSpPr txBox="1"/>
                <p:nvPr/>
              </p:nvSpPr>
              <p:spPr>
                <a:xfrm>
                  <a:off x="3547479" y="5770249"/>
                  <a:ext cx="620363" cy="184666"/>
                </a:xfrm>
                <a:prstGeom prst="rect">
                  <a:avLst/>
                </a:prstGeom>
                <a:noFill/>
              </p:spPr>
              <p:txBody>
                <a:bodyPr wrap="none" lIns="0" tIns="0" rIns="0" bIns="0" rtlCol="0">
                  <a:spAutoFit/>
                </a:bodyPr>
                <a:lstStyle/>
                <a:p>
                  <a:r>
                    <a:rPr lang="en-GB" sz="1200" dirty="0" smtClean="0">
                      <a:solidFill>
                        <a:schemeClr val="accent1"/>
                      </a:solidFill>
                    </a:rPr>
                    <a:t>clk2G56pi</a:t>
                  </a:r>
                  <a:endParaRPr lang="en-GB" sz="1200" dirty="0">
                    <a:solidFill>
                      <a:schemeClr val="accent1"/>
                    </a:solidFill>
                  </a:endParaRPr>
                </a:p>
              </p:txBody>
            </p:sp>
            <p:cxnSp>
              <p:nvCxnSpPr>
                <p:cNvPr id="279" name="Straight Arrow Connector 278"/>
                <p:cNvCxnSpPr>
                  <a:stCxn id="274" idx="1"/>
                </p:cNvCxnSpPr>
                <p:nvPr/>
              </p:nvCxnSpPr>
              <p:spPr>
                <a:xfrm>
                  <a:off x="5213332" y="5955435"/>
                  <a:ext cx="917342" cy="0"/>
                </a:xfrm>
                <a:prstGeom prst="straightConnector1">
                  <a:avLst/>
                </a:prstGeom>
                <a:ln w="19050" cap="rnd">
                  <a:headEnd type="triangle"/>
                  <a:tailEnd type="none"/>
                </a:ln>
              </p:spPr>
              <p:style>
                <a:lnRef idx="1">
                  <a:schemeClr val="accent1"/>
                </a:lnRef>
                <a:fillRef idx="0">
                  <a:schemeClr val="accent1"/>
                </a:fillRef>
                <a:effectRef idx="0">
                  <a:schemeClr val="accent1"/>
                </a:effectRef>
                <a:fontRef idx="minor">
                  <a:schemeClr val="tx1"/>
                </a:fontRef>
              </p:style>
            </p:cxnSp>
          </p:grpSp>
          <p:cxnSp>
            <p:nvCxnSpPr>
              <p:cNvPr id="287" name="Straight Arrow Connector 286"/>
              <p:cNvCxnSpPr/>
              <p:nvPr/>
            </p:nvCxnSpPr>
            <p:spPr>
              <a:xfrm>
                <a:off x="416122" y="2393640"/>
                <a:ext cx="1404938" cy="0"/>
              </a:xfrm>
              <a:prstGeom prst="straightConnector1">
                <a:avLst/>
              </a:prstGeom>
              <a:ln w="19050" cap="rnd">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88" name="TextBox 287"/>
              <p:cNvSpPr txBox="1"/>
              <p:nvPr/>
            </p:nvSpPr>
            <p:spPr>
              <a:xfrm>
                <a:off x="436534" y="2239752"/>
                <a:ext cx="695703" cy="153888"/>
              </a:xfrm>
              <a:prstGeom prst="rect">
                <a:avLst/>
              </a:prstGeom>
              <a:noFill/>
            </p:spPr>
            <p:txBody>
              <a:bodyPr wrap="none" lIns="0" tIns="0" rIns="0" bIns="0" rtlCol="0">
                <a:spAutoFit/>
              </a:bodyPr>
              <a:lstStyle/>
              <a:p>
                <a:r>
                  <a:rPr lang="en-GB" sz="1000" dirty="0" err="1" smtClean="0"/>
                  <a:t>selPhase</a:t>
                </a:r>
                <a:r>
                  <a:rPr lang="en-GB" sz="1000" dirty="0" smtClean="0"/>
                  <a:t>[5:0]</a:t>
                </a:r>
                <a:endParaRPr lang="en-GB" sz="1000" dirty="0"/>
              </a:p>
            </p:txBody>
          </p:sp>
          <p:cxnSp>
            <p:nvCxnSpPr>
              <p:cNvPr id="291" name="Straight Arrow Connector 290"/>
              <p:cNvCxnSpPr>
                <a:endCxn id="274" idx="0"/>
              </p:cNvCxnSpPr>
              <p:nvPr/>
            </p:nvCxnSpPr>
            <p:spPr>
              <a:xfrm flipH="1">
                <a:off x="1821060" y="2393640"/>
                <a:ext cx="0" cy="184680"/>
              </a:xfrm>
              <a:prstGeom prst="straightConnector1">
                <a:avLst/>
              </a:prstGeom>
              <a:ln w="1905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51" name="Rectangle 350"/>
          <p:cNvSpPr/>
          <p:nvPr/>
        </p:nvSpPr>
        <p:spPr>
          <a:xfrm>
            <a:off x="6913978" y="3972857"/>
            <a:ext cx="2255971" cy="2324413"/>
          </a:xfrm>
          <a:prstGeom prst="rect">
            <a:avLst/>
          </a:prstGeom>
          <a:solidFill>
            <a:schemeClr val="bg1">
              <a:lumMod val="95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346" name="Rectangle 345"/>
          <p:cNvSpPr/>
          <p:nvPr/>
        </p:nvSpPr>
        <p:spPr>
          <a:xfrm>
            <a:off x="2206104" y="3972857"/>
            <a:ext cx="4291112" cy="2324414"/>
          </a:xfrm>
          <a:prstGeom prst="rect">
            <a:avLst/>
          </a:prstGeom>
          <a:solidFill>
            <a:schemeClr val="bg1">
              <a:lumMod val="95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96" name="Rectangle 295"/>
          <p:cNvSpPr/>
          <p:nvPr/>
        </p:nvSpPr>
        <p:spPr>
          <a:xfrm>
            <a:off x="2964411" y="5185106"/>
            <a:ext cx="959711" cy="859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dirty="0" smtClean="0">
                <a:solidFill>
                  <a:schemeClr val="tx1"/>
                </a:solidFill>
              </a:rPr>
              <a:t>DFF</a:t>
            </a:r>
          </a:p>
        </p:txBody>
      </p:sp>
      <p:sp>
        <p:nvSpPr>
          <p:cNvPr id="297" name="TextBox 296"/>
          <p:cNvSpPr txBox="1"/>
          <p:nvPr/>
        </p:nvSpPr>
        <p:spPr>
          <a:xfrm flipH="1">
            <a:off x="1533683" y="5965046"/>
            <a:ext cx="504946" cy="184666"/>
          </a:xfrm>
          <a:prstGeom prst="rect">
            <a:avLst/>
          </a:prstGeom>
          <a:noFill/>
        </p:spPr>
        <p:txBody>
          <a:bodyPr wrap="none" lIns="0" tIns="0" rIns="0" bIns="0" rtlCol="0">
            <a:spAutoFit/>
          </a:bodyPr>
          <a:lstStyle/>
          <a:p>
            <a:r>
              <a:rPr lang="en-GB" sz="1200" dirty="0" smtClean="0">
                <a:solidFill>
                  <a:schemeClr val="accent1"/>
                </a:solidFill>
              </a:rPr>
              <a:t>clk5G12</a:t>
            </a:r>
            <a:endParaRPr lang="en-GB" sz="1200" dirty="0">
              <a:solidFill>
                <a:schemeClr val="accent1"/>
              </a:solidFill>
            </a:endParaRPr>
          </a:p>
        </p:txBody>
      </p:sp>
      <p:cxnSp>
        <p:nvCxnSpPr>
          <p:cNvPr id="298" name="Straight Arrow Connector 297"/>
          <p:cNvCxnSpPr/>
          <p:nvPr/>
        </p:nvCxnSpPr>
        <p:spPr>
          <a:xfrm flipH="1">
            <a:off x="1527891" y="6149712"/>
            <a:ext cx="1204425" cy="0"/>
          </a:xfrm>
          <a:prstGeom prst="straightConnector1">
            <a:avLst/>
          </a:prstGeom>
          <a:ln w="19050" cap="r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0" name="Straight Arrow Connector 299"/>
          <p:cNvCxnSpPr/>
          <p:nvPr/>
        </p:nvCxnSpPr>
        <p:spPr>
          <a:xfrm flipH="1">
            <a:off x="2732316" y="5907435"/>
            <a:ext cx="232095" cy="0"/>
          </a:xfrm>
          <a:prstGeom prst="straightConnector1">
            <a:avLst/>
          </a:prstGeom>
          <a:ln w="19050" cap="rnd">
            <a:headEnd type="triangle"/>
            <a:tailEnd type="none"/>
          </a:ln>
        </p:spPr>
        <p:style>
          <a:lnRef idx="1">
            <a:schemeClr val="accent1"/>
          </a:lnRef>
          <a:fillRef idx="0">
            <a:schemeClr val="accent1"/>
          </a:fillRef>
          <a:effectRef idx="0">
            <a:schemeClr val="accent1"/>
          </a:effectRef>
          <a:fontRef idx="minor">
            <a:schemeClr val="tx1"/>
          </a:fontRef>
        </p:style>
      </p:cxnSp>
      <p:sp>
        <p:nvSpPr>
          <p:cNvPr id="301" name="Isosceles Triangle 300"/>
          <p:cNvSpPr/>
          <p:nvPr/>
        </p:nvSpPr>
        <p:spPr>
          <a:xfrm rot="5400000">
            <a:off x="2952670" y="5843276"/>
            <a:ext cx="157844" cy="134363"/>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2" name="Straight Arrow Connector 311"/>
          <p:cNvCxnSpPr/>
          <p:nvPr/>
        </p:nvCxnSpPr>
        <p:spPr>
          <a:xfrm flipH="1">
            <a:off x="2706681" y="4988803"/>
            <a:ext cx="4623431" cy="0"/>
          </a:xfrm>
          <a:prstGeom prst="straightConnector1">
            <a:avLst/>
          </a:prstGeom>
          <a:ln w="19050" cap="rn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17" name="Straight Arrow Connector 316"/>
          <p:cNvCxnSpPr/>
          <p:nvPr/>
        </p:nvCxnSpPr>
        <p:spPr>
          <a:xfrm>
            <a:off x="4242287" y="4988803"/>
            <a:ext cx="0" cy="421366"/>
          </a:xfrm>
          <a:prstGeom prst="straightConnector1">
            <a:avLst/>
          </a:prstGeom>
          <a:ln w="19050" cap="rnd">
            <a:headEnd type="oval"/>
            <a:tailEnd type="oval"/>
          </a:ln>
        </p:spPr>
        <p:style>
          <a:lnRef idx="1">
            <a:schemeClr val="accent1"/>
          </a:lnRef>
          <a:fillRef idx="0">
            <a:schemeClr val="accent1"/>
          </a:fillRef>
          <a:effectRef idx="0">
            <a:schemeClr val="accent1"/>
          </a:effectRef>
          <a:fontRef idx="minor">
            <a:schemeClr val="tx1"/>
          </a:fontRef>
        </p:style>
      </p:cxnSp>
      <p:cxnSp>
        <p:nvCxnSpPr>
          <p:cNvPr id="321" name="Straight Arrow Connector 320"/>
          <p:cNvCxnSpPr/>
          <p:nvPr/>
        </p:nvCxnSpPr>
        <p:spPr>
          <a:xfrm>
            <a:off x="2706617" y="4988803"/>
            <a:ext cx="0" cy="421366"/>
          </a:xfrm>
          <a:prstGeom prst="straightConnector1">
            <a:avLst/>
          </a:prstGeom>
          <a:ln w="19050" cap="rnd">
            <a:headEnd type="none"/>
            <a:tailEnd type="none"/>
          </a:ln>
        </p:spPr>
        <p:style>
          <a:lnRef idx="1">
            <a:schemeClr val="accent1"/>
          </a:lnRef>
          <a:fillRef idx="0">
            <a:schemeClr val="accent1"/>
          </a:fillRef>
          <a:effectRef idx="0">
            <a:schemeClr val="accent1"/>
          </a:effectRef>
          <a:fontRef idx="minor">
            <a:schemeClr val="tx1"/>
          </a:fontRef>
        </p:style>
      </p:cxnSp>
      <p:sp>
        <p:nvSpPr>
          <p:cNvPr id="322" name="TextBox 321"/>
          <p:cNvSpPr txBox="1"/>
          <p:nvPr/>
        </p:nvSpPr>
        <p:spPr>
          <a:xfrm flipH="1">
            <a:off x="5827930" y="4792501"/>
            <a:ext cx="543418" cy="184666"/>
          </a:xfrm>
          <a:prstGeom prst="rect">
            <a:avLst/>
          </a:prstGeom>
          <a:noFill/>
        </p:spPr>
        <p:txBody>
          <a:bodyPr wrap="none" lIns="0" tIns="0" rIns="0" bIns="0" rtlCol="0">
            <a:spAutoFit/>
          </a:bodyPr>
          <a:lstStyle/>
          <a:p>
            <a:r>
              <a:rPr lang="en-GB" sz="1200" dirty="0" smtClean="0">
                <a:solidFill>
                  <a:schemeClr val="accent1"/>
                </a:solidFill>
              </a:rPr>
              <a:t>clk2G56I</a:t>
            </a:r>
            <a:endParaRPr lang="en-GB" sz="1200" dirty="0">
              <a:solidFill>
                <a:schemeClr val="accent1"/>
              </a:solidFill>
            </a:endParaRPr>
          </a:p>
        </p:txBody>
      </p:sp>
      <p:sp>
        <p:nvSpPr>
          <p:cNvPr id="325" name="Rectangle 324"/>
          <p:cNvSpPr/>
          <p:nvPr/>
        </p:nvSpPr>
        <p:spPr>
          <a:xfrm>
            <a:off x="4703926" y="5185106"/>
            <a:ext cx="959711" cy="859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dirty="0" smtClean="0">
                <a:solidFill>
                  <a:schemeClr val="tx1"/>
                </a:solidFill>
              </a:rPr>
              <a:t>DFF</a:t>
            </a:r>
          </a:p>
        </p:txBody>
      </p:sp>
      <p:sp>
        <p:nvSpPr>
          <p:cNvPr id="326" name="Isosceles Triangle 325"/>
          <p:cNvSpPr/>
          <p:nvPr/>
        </p:nvSpPr>
        <p:spPr>
          <a:xfrm rot="5400000">
            <a:off x="4692185" y="5843276"/>
            <a:ext cx="157844" cy="134363"/>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8" name="Straight Arrow Connector 327"/>
          <p:cNvCxnSpPr/>
          <p:nvPr/>
        </p:nvCxnSpPr>
        <p:spPr>
          <a:xfrm flipH="1">
            <a:off x="4267922" y="5917494"/>
            <a:ext cx="353519" cy="0"/>
          </a:xfrm>
          <a:prstGeom prst="straightConnector1">
            <a:avLst/>
          </a:prstGeom>
          <a:ln w="19050" cap="rnd">
            <a:headEnd type="triangle"/>
            <a:tailEnd type="none"/>
          </a:ln>
        </p:spPr>
        <p:style>
          <a:lnRef idx="1">
            <a:schemeClr val="accent1"/>
          </a:lnRef>
          <a:fillRef idx="0">
            <a:schemeClr val="accent1"/>
          </a:fillRef>
          <a:effectRef idx="0">
            <a:schemeClr val="accent1"/>
          </a:effectRef>
          <a:fontRef idx="minor">
            <a:schemeClr val="tx1"/>
          </a:fontRef>
        </p:style>
      </p:cxnSp>
      <p:sp>
        <p:nvSpPr>
          <p:cNvPr id="132" name="Oval 131"/>
          <p:cNvSpPr/>
          <p:nvPr/>
        </p:nvSpPr>
        <p:spPr>
          <a:xfrm>
            <a:off x="4621441" y="5881494"/>
            <a:ext cx="72000" cy="72000"/>
          </a:xfrm>
          <a:prstGeom prst="ellipse">
            <a:avLst/>
          </a:prstGeom>
          <a:solidFill>
            <a:schemeClr val="accent1"/>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cxnSp>
        <p:nvCxnSpPr>
          <p:cNvPr id="330" name="Straight Arrow Connector 329"/>
          <p:cNvCxnSpPr/>
          <p:nvPr/>
        </p:nvCxnSpPr>
        <p:spPr>
          <a:xfrm>
            <a:off x="4267922" y="5917494"/>
            <a:ext cx="0" cy="232218"/>
          </a:xfrm>
          <a:prstGeom prst="straightConnector1">
            <a:avLst/>
          </a:prstGeom>
          <a:ln w="19050" cap="rnd">
            <a:headEnd type="none"/>
            <a:tailEnd type="none"/>
          </a:ln>
        </p:spPr>
        <p:style>
          <a:lnRef idx="1">
            <a:schemeClr val="accent1"/>
          </a:lnRef>
          <a:fillRef idx="0">
            <a:schemeClr val="accent1"/>
          </a:fillRef>
          <a:effectRef idx="0">
            <a:schemeClr val="accent1"/>
          </a:effectRef>
          <a:fontRef idx="minor">
            <a:schemeClr val="tx1"/>
          </a:fontRef>
        </p:style>
      </p:cxnSp>
      <p:cxnSp>
        <p:nvCxnSpPr>
          <p:cNvPr id="331" name="Straight Arrow Connector 330"/>
          <p:cNvCxnSpPr/>
          <p:nvPr/>
        </p:nvCxnSpPr>
        <p:spPr>
          <a:xfrm flipH="1">
            <a:off x="2732316" y="6149712"/>
            <a:ext cx="1535606" cy="0"/>
          </a:xfrm>
          <a:prstGeom prst="straightConnector1">
            <a:avLst/>
          </a:prstGeom>
          <a:ln w="19050" cap="rnd">
            <a:headEnd type="none"/>
            <a:tailEnd type="none"/>
          </a:ln>
        </p:spPr>
        <p:style>
          <a:lnRef idx="1">
            <a:schemeClr val="accent1"/>
          </a:lnRef>
          <a:fillRef idx="0">
            <a:schemeClr val="accent1"/>
          </a:fillRef>
          <a:effectRef idx="0">
            <a:schemeClr val="accent1"/>
          </a:effectRef>
          <a:fontRef idx="minor">
            <a:schemeClr val="tx1"/>
          </a:fontRef>
        </p:style>
      </p:cxnSp>
      <p:cxnSp>
        <p:nvCxnSpPr>
          <p:cNvPr id="332" name="Straight Arrow Connector 331"/>
          <p:cNvCxnSpPr/>
          <p:nvPr/>
        </p:nvCxnSpPr>
        <p:spPr>
          <a:xfrm flipV="1">
            <a:off x="2732316" y="5907436"/>
            <a:ext cx="0" cy="242276"/>
          </a:xfrm>
          <a:prstGeom prst="straightConnector1">
            <a:avLst/>
          </a:prstGeom>
          <a:ln w="19050" cap="rnd">
            <a:headEnd type="oval"/>
            <a:tailEnd type="none"/>
          </a:ln>
        </p:spPr>
        <p:style>
          <a:lnRef idx="1">
            <a:schemeClr val="accent1"/>
          </a:lnRef>
          <a:fillRef idx="0">
            <a:schemeClr val="accent1"/>
          </a:fillRef>
          <a:effectRef idx="0">
            <a:schemeClr val="accent1"/>
          </a:effectRef>
          <a:fontRef idx="minor">
            <a:schemeClr val="tx1"/>
          </a:fontRef>
        </p:style>
      </p:cxnSp>
      <p:cxnSp>
        <p:nvCxnSpPr>
          <p:cNvPr id="334" name="Straight Arrow Connector 333"/>
          <p:cNvCxnSpPr/>
          <p:nvPr/>
        </p:nvCxnSpPr>
        <p:spPr>
          <a:xfrm flipH="1">
            <a:off x="3924122" y="5410169"/>
            <a:ext cx="3405990" cy="0"/>
          </a:xfrm>
          <a:prstGeom prst="straightConnector1">
            <a:avLst/>
          </a:prstGeom>
          <a:ln w="19050" cap="rnd">
            <a:headEnd type="triangle"/>
            <a:tailEnd type="none"/>
          </a:ln>
        </p:spPr>
        <p:style>
          <a:lnRef idx="1">
            <a:schemeClr val="accent1"/>
          </a:lnRef>
          <a:fillRef idx="0">
            <a:schemeClr val="accent1"/>
          </a:fillRef>
          <a:effectRef idx="0">
            <a:schemeClr val="accent1"/>
          </a:effectRef>
          <a:fontRef idx="minor">
            <a:schemeClr val="tx1"/>
          </a:fontRef>
        </p:style>
      </p:cxnSp>
      <p:sp>
        <p:nvSpPr>
          <p:cNvPr id="340" name="TextBox 339"/>
          <p:cNvSpPr txBox="1"/>
          <p:nvPr/>
        </p:nvSpPr>
        <p:spPr>
          <a:xfrm flipH="1">
            <a:off x="5795069" y="5206048"/>
            <a:ext cx="609141" cy="184666"/>
          </a:xfrm>
          <a:prstGeom prst="rect">
            <a:avLst/>
          </a:prstGeom>
          <a:noFill/>
        </p:spPr>
        <p:txBody>
          <a:bodyPr wrap="none" lIns="0" tIns="0" rIns="0" bIns="0" rtlCol="0">
            <a:spAutoFit/>
          </a:bodyPr>
          <a:lstStyle/>
          <a:p>
            <a:r>
              <a:rPr lang="en-GB" sz="1200" dirty="0" smtClean="0">
                <a:solidFill>
                  <a:schemeClr val="accent1"/>
                </a:solidFill>
              </a:rPr>
              <a:t>clk2G56Q</a:t>
            </a:r>
            <a:endParaRPr lang="en-GB" sz="1200" dirty="0">
              <a:solidFill>
                <a:schemeClr val="accent1"/>
              </a:solidFill>
            </a:endParaRPr>
          </a:p>
        </p:txBody>
      </p:sp>
      <p:sp>
        <p:nvSpPr>
          <p:cNvPr id="138" name="Oval 137"/>
          <p:cNvSpPr/>
          <p:nvPr/>
        </p:nvSpPr>
        <p:spPr>
          <a:xfrm>
            <a:off x="7330112" y="4435998"/>
            <a:ext cx="1466420" cy="1498215"/>
          </a:xfrm>
          <a:prstGeom prst="ellipse">
            <a:avLst/>
          </a:prstGeom>
          <a:ln w="22225"/>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345" name="TextBox 344"/>
          <p:cNvSpPr txBox="1"/>
          <p:nvPr/>
        </p:nvSpPr>
        <p:spPr>
          <a:xfrm flipH="1">
            <a:off x="6969571" y="6052562"/>
            <a:ext cx="1463862" cy="184666"/>
          </a:xfrm>
          <a:prstGeom prst="rect">
            <a:avLst/>
          </a:prstGeom>
          <a:noFill/>
        </p:spPr>
        <p:txBody>
          <a:bodyPr wrap="none" lIns="0" tIns="0" rIns="0" bIns="0" rtlCol="0">
            <a:spAutoFit/>
          </a:bodyPr>
          <a:lstStyle/>
          <a:p>
            <a:r>
              <a:rPr lang="en-GB" sz="1200" dirty="0" smtClean="0">
                <a:solidFill>
                  <a:schemeClr val="accent1"/>
                </a:solidFill>
              </a:rPr>
              <a:t>phase interpolator core</a:t>
            </a:r>
            <a:endParaRPr lang="en-GB" sz="1200" dirty="0">
              <a:solidFill>
                <a:schemeClr val="accent1"/>
              </a:solidFill>
            </a:endParaRPr>
          </a:p>
        </p:txBody>
      </p:sp>
      <p:sp>
        <p:nvSpPr>
          <p:cNvPr id="347" name="TextBox 346"/>
          <p:cNvSpPr txBox="1"/>
          <p:nvPr/>
        </p:nvSpPr>
        <p:spPr>
          <a:xfrm flipH="1">
            <a:off x="2262676" y="4019352"/>
            <a:ext cx="1430263" cy="184666"/>
          </a:xfrm>
          <a:prstGeom prst="rect">
            <a:avLst/>
          </a:prstGeom>
          <a:noFill/>
        </p:spPr>
        <p:txBody>
          <a:bodyPr wrap="none" lIns="0" tIns="0" rIns="0" bIns="0" rtlCol="0">
            <a:spAutoFit/>
          </a:bodyPr>
          <a:lstStyle/>
          <a:p>
            <a:r>
              <a:rPr lang="en-GB" sz="1200" dirty="0" smtClean="0">
                <a:solidFill>
                  <a:schemeClr val="accent1"/>
                </a:solidFill>
              </a:rPr>
              <a:t>Quadrature generation</a:t>
            </a:r>
            <a:endParaRPr lang="en-GB" sz="1200" dirty="0">
              <a:solidFill>
                <a:schemeClr val="accent1"/>
              </a:solidFill>
            </a:endParaRPr>
          </a:p>
        </p:txBody>
      </p:sp>
      <p:cxnSp>
        <p:nvCxnSpPr>
          <p:cNvPr id="348" name="Straight Arrow Connector 347"/>
          <p:cNvCxnSpPr/>
          <p:nvPr/>
        </p:nvCxnSpPr>
        <p:spPr>
          <a:xfrm>
            <a:off x="6656564" y="4244642"/>
            <a:ext cx="1404938" cy="0"/>
          </a:xfrm>
          <a:prstGeom prst="straightConnector1">
            <a:avLst/>
          </a:prstGeom>
          <a:ln w="19050" cap="rnd">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49" name="TextBox 348"/>
          <p:cNvSpPr txBox="1"/>
          <p:nvPr/>
        </p:nvSpPr>
        <p:spPr>
          <a:xfrm>
            <a:off x="6651386" y="4057673"/>
            <a:ext cx="695703" cy="153888"/>
          </a:xfrm>
          <a:prstGeom prst="rect">
            <a:avLst/>
          </a:prstGeom>
          <a:noFill/>
        </p:spPr>
        <p:txBody>
          <a:bodyPr wrap="none" lIns="0" tIns="0" rIns="0" bIns="0" rtlCol="0">
            <a:spAutoFit/>
          </a:bodyPr>
          <a:lstStyle/>
          <a:p>
            <a:r>
              <a:rPr lang="en-GB" sz="1000" dirty="0" err="1" smtClean="0"/>
              <a:t>selPhase</a:t>
            </a:r>
            <a:r>
              <a:rPr lang="en-GB" sz="1000" dirty="0" smtClean="0"/>
              <a:t>[5:0]</a:t>
            </a:r>
            <a:endParaRPr lang="en-GB" sz="1000" dirty="0"/>
          </a:p>
        </p:txBody>
      </p:sp>
      <p:cxnSp>
        <p:nvCxnSpPr>
          <p:cNvPr id="350" name="Straight Arrow Connector 349"/>
          <p:cNvCxnSpPr/>
          <p:nvPr/>
        </p:nvCxnSpPr>
        <p:spPr>
          <a:xfrm>
            <a:off x="8081946" y="4244642"/>
            <a:ext cx="0" cy="186561"/>
          </a:xfrm>
          <a:prstGeom prst="straightConnector1">
            <a:avLst/>
          </a:prstGeom>
          <a:ln w="1905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4" name="Straight Arrow Connector 353"/>
          <p:cNvCxnSpPr>
            <a:endCxn id="138" idx="6"/>
          </p:cNvCxnSpPr>
          <p:nvPr/>
        </p:nvCxnSpPr>
        <p:spPr>
          <a:xfrm flipH="1">
            <a:off x="8796532" y="5185106"/>
            <a:ext cx="1411642" cy="0"/>
          </a:xfrm>
          <a:prstGeom prst="straightConnector1">
            <a:avLst/>
          </a:prstGeom>
          <a:ln w="19050" cap="rnd">
            <a:headEnd type="triangle"/>
            <a:tailEnd type="none"/>
          </a:ln>
        </p:spPr>
        <p:style>
          <a:lnRef idx="1">
            <a:schemeClr val="accent1"/>
          </a:lnRef>
          <a:fillRef idx="0">
            <a:schemeClr val="accent1"/>
          </a:fillRef>
          <a:effectRef idx="0">
            <a:schemeClr val="accent1"/>
          </a:effectRef>
          <a:fontRef idx="minor">
            <a:schemeClr val="tx1"/>
          </a:fontRef>
        </p:style>
      </p:cxnSp>
      <p:sp>
        <p:nvSpPr>
          <p:cNvPr id="355" name="TextBox 354"/>
          <p:cNvSpPr txBox="1"/>
          <p:nvPr/>
        </p:nvSpPr>
        <p:spPr>
          <a:xfrm flipH="1">
            <a:off x="9238251" y="4976576"/>
            <a:ext cx="620363" cy="184666"/>
          </a:xfrm>
          <a:prstGeom prst="rect">
            <a:avLst/>
          </a:prstGeom>
          <a:noFill/>
        </p:spPr>
        <p:txBody>
          <a:bodyPr wrap="none" lIns="0" tIns="0" rIns="0" bIns="0" rtlCol="0">
            <a:spAutoFit/>
          </a:bodyPr>
          <a:lstStyle/>
          <a:p>
            <a:r>
              <a:rPr lang="en-GB" sz="1200" dirty="0" smtClean="0">
                <a:solidFill>
                  <a:schemeClr val="accent1"/>
                </a:solidFill>
              </a:rPr>
              <a:t>clk2G56pi</a:t>
            </a:r>
            <a:endParaRPr lang="en-GB" sz="1200" dirty="0">
              <a:solidFill>
                <a:schemeClr val="accent1"/>
              </a:solidFill>
            </a:endParaRPr>
          </a:p>
        </p:txBody>
      </p:sp>
      <p:grpSp>
        <p:nvGrpSpPr>
          <p:cNvPr id="149" name="Group 148"/>
          <p:cNvGrpSpPr/>
          <p:nvPr/>
        </p:nvGrpSpPr>
        <p:grpSpPr>
          <a:xfrm>
            <a:off x="7520433" y="4551304"/>
            <a:ext cx="1126231" cy="1244780"/>
            <a:chOff x="7630032" y="3966319"/>
            <a:chExt cx="1126231" cy="1244780"/>
          </a:xfrm>
        </p:grpSpPr>
        <p:cxnSp>
          <p:nvCxnSpPr>
            <p:cNvPr id="361" name="Straight Arrow Connector 360"/>
            <p:cNvCxnSpPr/>
            <p:nvPr/>
          </p:nvCxnSpPr>
          <p:spPr>
            <a:xfrm>
              <a:off x="8172921" y="3966319"/>
              <a:ext cx="0" cy="1244780"/>
            </a:xfrm>
            <a:prstGeom prst="straightConnector1">
              <a:avLst/>
            </a:prstGeom>
            <a:ln w="19050" cap="rnd">
              <a:headEnd type="none"/>
              <a:tailEnd type="none"/>
            </a:ln>
          </p:spPr>
          <p:style>
            <a:lnRef idx="1">
              <a:schemeClr val="accent1"/>
            </a:lnRef>
            <a:fillRef idx="0">
              <a:schemeClr val="accent1"/>
            </a:fillRef>
            <a:effectRef idx="0">
              <a:schemeClr val="accent1"/>
            </a:effectRef>
            <a:fontRef idx="minor">
              <a:schemeClr val="tx1"/>
            </a:fontRef>
          </p:style>
        </p:cxnSp>
        <p:cxnSp>
          <p:nvCxnSpPr>
            <p:cNvPr id="363" name="Straight Arrow Connector 362"/>
            <p:cNvCxnSpPr/>
            <p:nvPr/>
          </p:nvCxnSpPr>
          <p:spPr>
            <a:xfrm flipH="1">
              <a:off x="7630032" y="4600121"/>
              <a:ext cx="1126231" cy="0"/>
            </a:xfrm>
            <a:prstGeom prst="straightConnector1">
              <a:avLst/>
            </a:prstGeom>
            <a:ln w="19050" cap="rnd">
              <a:headEnd type="none"/>
              <a:tailEnd type="none"/>
            </a:ln>
          </p:spPr>
          <p:style>
            <a:lnRef idx="1">
              <a:schemeClr val="accent1"/>
            </a:lnRef>
            <a:fillRef idx="0">
              <a:schemeClr val="accent1"/>
            </a:fillRef>
            <a:effectRef idx="0">
              <a:schemeClr val="accent1"/>
            </a:effectRef>
            <a:fontRef idx="minor">
              <a:schemeClr val="tx1"/>
            </a:fontRef>
          </p:style>
        </p:cxnSp>
      </p:grpSp>
      <p:sp>
        <p:nvSpPr>
          <p:cNvPr id="368" name="TextBox 367"/>
          <p:cNvSpPr txBox="1"/>
          <p:nvPr/>
        </p:nvSpPr>
        <p:spPr>
          <a:xfrm flipH="1">
            <a:off x="8174407" y="4989028"/>
            <a:ext cx="100990" cy="184666"/>
          </a:xfrm>
          <a:prstGeom prst="rect">
            <a:avLst/>
          </a:prstGeom>
          <a:noFill/>
        </p:spPr>
        <p:txBody>
          <a:bodyPr wrap="none" lIns="0" tIns="0" rIns="0" bIns="0" rtlCol="0">
            <a:spAutoFit/>
          </a:bodyPr>
          <a:lstStyle/>
          <a:p>
            <a:r>
              <a:rPr lang="el-GR" sz="1200" dirty="0" smtClean="0"/>
              <a:t>φ</a:t>
            </a:r>
            <a:endParaRPr lang="en-GB" sz="1200" dirty="0"/>
          </a:p>
        </p:txBody>
      </p:sp>
      <p:sp>
        <p:nvSpPr>
          <p:cNvPr id="369" name="TextBox 368"/>
          <p:cNvSpPr txBox="1"/>
          <p:nvPr/>
        </p:nvSpPr>
        <p:spPr>
          <a:xfrm flipH="1">
            <a:off x="8578164" y="5179030"/>
            <a:ext cx="38472" cy="184666"/>
          </a:xfrm>
          <a:prstGeom prst="rect">
            <a:avLst/>
          </a:prstGeom>
          <a:noFill/>
        </p:spPr>
        <p:txBody>
          <a:bodyPr wrap="none" lIns="0" tIns="0" rIns="0" bIns="0" rtlCol="0">
            <a:spAutoFit/>
          </a:bodyPr>
          <a:lstStyle/>
          <a:p>
            <a:r>
              <a:rPr lang="en-GB" sz="1200" dirty="0" smtClean="0">
                <a:solidFill>
                  <a:schemeClr val="accent1"/>
                </a:solidFill>
              </a:rPr>
              <a:t>I</a:t>
            </a:r>
            <a:endParaRPr lang="en-GB" sz="1200" dirty="0">
              <a:solidFill>
                <a:schemeClr val="accent1"/>
              </a:solidFill>
            </a:endParaRPr>
          </a:p>
        </p:txBody>
      </p:sp>
      <p:sp>
        <p:nvSpPr>
          <p:cNvPr id="370" name="TextBox 369"/>
          <p:cNvSpPr txBox="1"/>
          <p:nvPr/>
        </p:nvSpPr>
        <p:spPr>
          <a:xfrm flipH="1">
            <a:off x="7925535" y="4551304"/>
            <a:ext cx="104196" cy="184666"/>
          </a:xfrm>
          <a:prstGeom prst="rect">
            <a:avLst/>
          </a:prstGeom>
          <a:noFill/>
        </p:spPr>
        <p:txBody>
          <a:bodyPr wrap="none" lIns="0" tIns="0" rIns="0" bIns="0" rtlCol="0">
            <a:spAutoFit/>
          </a:bodyPr>
          <a:lstStyle/>
          <a:p>
            <a:r>
              <a:rPr lang="en-GB" sz="1200" dirty="0" smtClean="0">
                <a:solidFill>
                  <a:schemeClr val="accent1"/>
                </a:solidFill>
              </a:rPr>
              <a:t>Q</a:t>
            </a:r>
            <a:endParaRPr lang="en-GB" sz="1200" dirty="0">
              <a:solidFill>
                <a:schemeClr val="accent1"/>
              </a:solidFill>
            </a:endParaRPr>
          </a:p>
        </p:txBody>
      </p:sp>
      <p:grpSp>
        <p:nvGrpSpPr>
          <p:cNvPr id="260" name="Group 259"/>
          <p:cNvGrpSpPr/>
          <p:nvPr/>
        </p:nvGrpSpPr>
        <p:grpSpPr>
          <a:xfrm>
            <a:off x="5581319" y="2469985"/>
            <a:ext cx="4521839" cy="1181740"/>
            <a:chOff x="5970971" y="1923405"/>
            <a:chExt cx="4521839" cy="1181740"/>
          </a:xfrm>
        </p:grpSpPr>
        <p:grpSp>
          <p:nvGrpSpPr>
            <p:cNvPr id="372" name="Group 371"/>
            <p:cNvGrpSpPr/>
            <p:nvPr/>
          </p:nvGrpSpPr>
          <p:grpSpPr>
            <a:xfrm>
              <a:off x="6728390" y="1923405"/>
              <a:ext cx="3764419" cy="312181"/>
              <a:chOff x="5221884" y="2424115"/>
              <a:chExt cx="2770136" cy="1490658"/>
            </a:xfrm>
          </p:grpSpPr>
          <p:grpSp>
            <p:nvGrpSpPr>
              <p:cNvPr id="373" name="Group 372"/>
              <p:cNvGrpSpPr/>
              <p:nvPr/>
            </p:nvGrpSpPr>
            <p:grpSpPr>
              <a:xfrm>
                <a:off x="5221884" y="2424115"/>
                <a:ext cx="615586" cy="1490658"/>
                <a:chOff x="4724400" y="4280286"/>
                <a:chExt cx="720000" cy="360000"/>
              </a:xfrm>
            </p:grpSpPr>
            <p:cxnSp>
              <p:nvCxnSpPr>
                <p:cNvPr id="432" name="Straight Connector 431"/>
                <p:cNvCxnSpPr/>
                <p:nvPr/>
              </p:nvCxnSpPr>
              <p:spPr>
                <a:xfrm>
                  <a:off x="4724400" y="4280286"/>
                  <a:ext cx="0" cy="360000"/>
                </a:xfrm>
                <a:prstGeom prst="line">
                  <a:avLst/>
                </a:prstGeom>
                <a:ln>
                  <a:solidFill>
                    <a:srgbClr val="C00000">
                      <a:alpha val="68000"/>
                    </a:srgbClr>
                  </a:solidFill>
                  <a:headEnd type="triangl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433" name="Straight Connector 432"/>
                <p:cNvCxnSpPr/>
                <p:nvPr/>
              </p:nvCxnSpPr>
              <p:spPr>
                <a:xfrm flipH="1">
                  <a:off x="4724400" y="4280286"/>
                  <a:ext cx="360000" cy="0"/>
                </a:xfrm>
                <a:prstGeom prst="line">
                  <a:avLst/>
                </a:prstGeom>
                <a:ln>
                  <a:solidFill>
                    <a:srgbClr val="C00000">
                      <a:alpha val="68000"/>
                    </a:srgbClr>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434" name="Straight Connector 433"/>
                <p:cNvCxnSpPr/>
                <p:nvPr/>
              </p:nvCxnSpPr>
              <p:spPr>
                <a:xfrm>
                  <a:off x="5084400" y="4280286"/>
                  <a:ext cx="0" cy="360000"/>
                </a:xfrm>
                <a:prstGeom prst="line">
                  <a:avLst/>
                </a:prstGeom>
                <a:ln>
                  <a:solidFill>
                    <a:srgbClr val="C00000">
                      <a:alpha val="68000"/>
                    </a:srgbClr>
                  </a:solidFill>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435" name="Straight Connector 434"/>
                <p:cNvCxnSpPr/>
                <p:nvPr/>
              </p:nvCxnSpPr>
              <p:spPr>
                <a:xfrm flipH="1">
                  <a:off x="5084400" y="4640286"/>
                  <a:ext cx="360000" cy="0"/>
                </a:xfrm>
                <a:prstGeom prst="line">
                  <a:avLst/>
                </a:prstGeom>
                <a:ln>
                  <a:solidFill>
                    <a:srgbClr val="C00000">
                      <a:alpha val="68000"/>
                    </a:srgbClr>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grpSp>
          <p:grpSp>
            <p:nvGrpSpPr>
              <p:cNvPr id="374" name="Group 373"/>
              <p:cNvGrpSpPr/>
              <p:nvPr/>
            </p:nvGrpSpPr>
            <p:grpSpPr>
              <a:xfrm>
                <a:off x="5837470" y="2424115"/>
                <a:ext cx="615586" cy="1490658"/>
                <a:chOff x="4724400" y="4280286"/>
                <a:chExt cx="720000" cy="360000"/>
              </a:xfrm>
            </p:grpSpPr>
            <p:cxnSp>
              <p:nvCxnSpPr>
                <p:cNvPr id="428" name="Straight Connector 427"/>
                <p:cNvCxnSpPr/>
                <p:nvPr/>
              </p:nvCxnSpPr>
              <p:spPr>
                <a:xfrm>
                  <a:off x="4724400" y="4280286"/>
                  <a:ext cx="0" cy="360000"/>
                </a:xfrm>
                <a:prstGeom prst="line">
                  <a:avLst/>
                </a:prstGeom>
                <a:ln>
                  <a:solidFill>
                    <a:srgbClr val="C00000">
                      <a:alpha val="68000"/>
                    </a:srgbClr>
                  </a:solidFill>
                  <a:headEnd type="triangl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429" name="Straight Connector 428"/>
                <p:cNvCxnSpPr/>
                <p:nvPr/>
              </p:nvCxnSpPr>
              <p:spPr>
                <a:xfrm flipH="1">
                  <a:off x="4724400" y="4280286"/>
                  <a:ext cx="360000" cy="0"/>
                </a:xfrm>
                <a:prstGeom prst="line">
                  <a:avLst/>
                </a:prstGeom>
                <a:ln>
                  <a:solidFill>
                    <a:srgbClr val="C00000">
                      <a:alpha val="68000"/>
                    </a:srgbClr>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430" name="Straight Connector 429"/>
                <p:cNvCxnSpPr/>
                <p:nvPr/>
              </p:nvCxnSpPr>
              <p:spPr>
                <a:xfrm>
                  <a:off x="5084400" y="4280286"/>
                  <a:ext cx="0" cy="360000"/>
                </a:xfrm>
                <a:prstGeom prst="line">
                  <a:avLst/>
                </a:prstGeom>
                <a:ln>
                  <a:solidFill>
                    <a:srgbClr val="C00000">
                      <a:alpha val="68000"/>
                    </a:srgbClr>
                  </a:solidFill>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431" name="Straight Connector 430"/>
                <p:cNvCxnSpPr/>
                <p:nvPr/>
              </p:nvCxnSpPr>
              <p:spPr>
                <a:xfrm flipH="1">
                  <a:off x="5084400" y="4640286"/>
                  <a:ext cx="360000" cy="0"/>
                </a:xfrm>
                <a:prstGeom prst="line">
                  <a:avLst/>
                </a:prstGeom>
                <a:ln>
                  <a:solidFill>
                    <a:srgbClr val="C00000">
                      <a:alpha val="68000"/>
                    </a:srgbClr>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grpSp>
          <p:grpSp>
            <p:nvGrpSpPr>
              <p:cNvPr id="375" name="Group 374"/>
              <p:cNvGrpSpPr/>
              <p:nvPr/>
            </p:nvGrpSpPr>
            <p:grpSpPr>
              <a:xfrm>
                <a:off x="6453054" y="2424115"/>
                <a:ext cx="615586" cy="1490658"/>
                <a:chOff x="4724400" y="4280286"/>
                <a:chExt cx="720000" cy="360000"/>
              </a:xfrm>
            </p:grpSpPr>
            <p:cxnSp>
              <p:nvCxnSpPr>
                <p:cNvPr id="422" name="Straight Connector 421"/>
                <p:cNvCxnSpPr/>
                <p:nvPr/>
              </p:nvCxnSpPr>
              <p:spPr>
                <a:xfrm>
                  <a:off x="4724400" y="4280286"/>
                  <a:ext cx="0" cy="360000"/>
                </a:xfrm>
                <a:prstGeom prst="line">
                  <a:avLst/>
                </a:prstGeom>
                <a:ln>
                  <a:solidFill>
                    <a:srgbClr val="C00000">
                      <a:alpha val="68000"/>
                    </a:srgbClr>
                  </a:solidFill>
                  <a:headEnd type="triangl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423" name="Straight Connector 422"/>
                <p:cNvCxnSpPr/>
                <p:nvPr/>
              </p:nvCxnSpPr>
              <p:spPr>
                <a:xfrm flipH="1">
                  <a:off x="4724400" y="4280286"/>
                  <a:ext cx="360000" cy="0"/>
                </a:xfrm>
                <a:prstGeom prst="line">
                  <a:avLst/>
                </a:prstGeom>
                <a:ln>
                  <a:solidFill>
                    <a:srgbClr val="C00000">
                      <a:alpha val="68000"/>
                    </a:srgbClr>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424" name="Straight Connector 423"/>
                <p:cNvCxnSpPr/>
                <p:nvPr/>
              </p:nvCxnSpPr>
              <p:spPr>
                <a:xfrm>
                  <a:off x="5084400" y="4280286"/>
                  <a:ext cx="0" cy="360000"/>
                </a:xfrm>
                <a:prstGeom prst="line">
                  <a:avLst/>
                </a:prstGeom>
                <a:ln>
                  <a:solidFill>
                    <a:srgbClr val="C00000">
                      <a:alpha val="68000"/>
                    </a:srgbClr>
                  </a:solidFill>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427" name="Straight Connector 426"/>
                <p:cNvCxnSpPr/>
                <p:nvPr/>
              </p:nvCxnSpPr>
              <p:spPr>
                <a:xfrm flipH="1">
                  <a:off x="5084400" y="4640286"/>
                  <a:ext cx="360000" cy="0"/>
                </a:xfrm>
                <a:prstGeom prst="line">
                  <a:avLst/>
                </a:prstGeom>
                <a:ln>
                  <a:solidFill>
                    <a:srgbClr val="C00000">
                      <a:alpha val="68000"/>
                    </a:srgbClr>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grpSp>
          <p:grpSp>
            <p:nvGrpSpPr>
              <p:cNvPr id="376" name="Group 375"/>
              <p:cNvGrpSpPr/>
              <p:nvPr/>
            </p:nvGrpSpPr>
            <p:grpSpPr>
              <a:xfrm>
                <a:off x="7068641" y="2424115"/>
                <a:ext cx="615586" cy="1490658"/>
                <a:chOff x="4724400" y="4280286"/>
                <a:chExt cx="720000" cy="360000"/>
              </a:xfrm>
            </p:grpSpPr>
            <p:cxnSp>
              <p:nvCxnSpPr>
                <p:cNvPr id="381" name="Straight Connector 380"/>
                <p:cNvCxnSpPr/>
                <p:nvPr/>
              </p:nvCxnSpPr>
              <p:spPr>
                <a:xfrm>
                  <a:off x="4724400" y="4280286"/>
                  <a:ext cx="0" cy="360000"/>
                </a:xfrm>
                <a:prstGeom prst="line">
                  <a:avLst/>
                </a:prstGeom>
                <a:ln>
                  <a:solidFill>
                    <a:srgbClr val="C00000">
                      <a:alpha val="68000"/>
                    </a:srgbClr>
                  </a:solidFill>
                  <a:headEnd type="triangl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382" name="Straight Connector 381"/>
                <p:cNvCxnSpPr/>
                <p:nvPr/>
              </p:nvCxnSpPr>
              <p:spPr>
                <a:xfrm flipH="1">
                  <a:off x="4724400" y="4280286"/>
                  <a:ext cx="360000" cy="0"/>
                </a:xfrm>
                <a:prstGeom prst="line">
                  <a:avLst/>
                </a:prstGeom>
                <a:ln>
                  <a:solidFill>
                    <a:srgbClr val="C00000">
                      <a:alpha val="68000"/>
                    </a:srgbClr>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386" name="Straight Connector 385"/>
                <p:cNvCxnSpPr/>
                <p:nvPr/>
              </p:nvCxnSpPr>
              <p:spPr>
                <a:xfrm>
                  <a:off x="5084400" y="4280286"/>
                  <a:ext cx="0" cy="360000"/>
                </a:xfrm>
                <a:prstGeom prst="line">
                  <a:avLst/>
                </a:prstGeom>
                <a:ln>
                  <a:solidFill>
                    <a:srgbClr val="C00000">
                      <a:alpha val="68000"/>
                    </a:srgbClr>
                  </a:solidFill>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421" name="Straight Connector 420"/>
                <p:cNvCxnSpPr/>
                <p:nvPr/>
              </p:nvCxnSpPr>
              <p:spPr>
                <a:xfrm flipH="1">
                  <a:off x="5084400" y="4640286"/>
                  <a:ext cx="360000" cy="0"/>
                </a:xfrm>
                <a:prstGeom prst="line">
                  <a:avLst/>
                </a:prstGeom>
                <a:ln>
                  <a:solidFill>
                    <a:srgbClr val="C00000">
                      <a:alpha val="68000"/>
                    </a:srgbClr>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grpSp>
          <p:grpSp>
            <p:nvGrpSpPr>
              <p:cNvPr id="377" name="Group 376"/>
              <p:cNvGrpSpPr/>
              <p:nvPr/>
            </p:nvGrpSpPr>
            <p:grpSpPr>
              <a:xfrm>
                <a:off x="7684227" y="2424115"/>
                <a:ext cx="307793" cy="1490658"/>
                <a:chOff x="4724400" y="4280286"/>
                <a:chExt cx="360000" cy="360000"/>
              </a:xfrm>
            </p:grpSpPr>
            <p:cxnSp>
              <p:nvCxnSpPr>
                <p:cNvPr id="378" name="Straight Connector 377"/>
                <p:cNvCxnSpPr/>
                <p:nvPr/>
              </p:nvCxnSpPr>
              <p:spPr>
                <a:xfrm>
                  <a:off x="4724400" y="4280286"/>
                  <a:ext cx="0" cy="360000"/>
                </a:xfrm>
                <a:prstGeom prst="line">
                  <a:avLst/>
                </a:prstGeom>
                <a:ln>
                  <a:solidFill>
                    <a:srgbClr val="C00000">
                      <a:alpha val="68000"/>
                    </a:srgbClr>
                  </a:solidFill>
                  <a:headEnd type="triangl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379" name="Straight Connector 378"/>
                <p:cNvCxnSpPr/>
                <p:nvPr/>
              </p:nvCxnSpPr>
              <p:spPr>
                <a:xfrm flipH="1">
                  <a:off x="4724400" y="4280286"/>
                  <a:ext cx="360000" cy="0"/>
                </a:xfrm>
                <a:prstGeom prst="line">
                  <a:avLst/>
                </a:prstGeom>
                <a:ln>
                  <a:solidFill>
                    <a:srgbClr val="C00000">
                      <a:alpha val="68000"/>
                    </a:srgbClr>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grpSp>
        </p:grpSp>
        <p:grpSp>
          <p:nvGrpSpPr>
            <p:cNvPr id="436" name="Group 435"/>
            <p:cNvGrpSpPr/>
            <p:nvPr/>
          </p:nvGrpSpPr>
          <p:grpSpPr>
            <a:xfrm>
              <a:off x="6728388" y="2342861"/>
              <a:ext cx="3764422" cy="312181"/>
              <a:chOff x="5221882" y="2424115"/>
              <a:chExt cx="2770138" cy="1490658"/>
            </a:xfrm>
          </p:grpSpPr>
          <p:grpSp>
            <p:nvGrpSpPr>
              <p:cNvPr id="437" name="Group 436"/>
              <p:cNvGrpSpPr/>
              <p:nvPr/>
            </p:nvGrpSpPr>
            <p:grpSpPr>
              <a:xfrm>
                <a:off x="5221882" y="2424115"/>
                <a:ext cx="615584" cy="1490658"/>
                <a:chOff x="4724400" y="4280286"/>
                <a:chExt cx="719998" cy="360000"/>
              </a:xfrm>
            </p:grpSpPr>
            <p:cxnSp>
              <p:nvCxnSpPr>
                <p:cNvPr id="457" name="Straight Connector 456"/>
                <p:cNvCxnSpPr/>
                <p:nvPr/>
              </p:nvCxnSpPr>
              <p:spPr>
                <a:xfrm>
                  <a:off x="4724400" y="4280286"/>
                  <a:ext cx="0" cy="360000"/>
                </a:xfrm>
                <a:prstGeom prst="line">
                  <a:avLst/>
                </a:prstGeom>
                <a:ln>
                  <a:solidFill>
                    <a:srgbClr val="C00000">
                      <a:alpha val="68000"/>
                    </a:srgbClr>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458" name="Straight Connector 457"/>
                <p:cNvCxnSpPr/>
                <p:nvPr/>
              </p:nvCxnSpPr>
              <p:spPr>
                <a:xfrm flipH="1">
                  <a:off x="4724401" y="4280286"/>
                  <a:ext cx="719997" cy="0"/>
                </a:xfrm>
                <a:prstGeom prst="line">
                  <a:avLst/>
                </a:prstGeom>
                <a:ln>
                  <a:solidFill>
                    <a:srgbClr val="C00000">
                      <a:alpha val="68000"/>
                    </a:srgbClr>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grpSp>
          <p:grpSp>
            <p:nvGrpSpPr>
              <p:cNvPr id="438" name="Group 437"/>
              <p:cNvGrpSpPr/>
              <p:nvPr/>
            </p:nvGrpSpPr>
            <p:grpSpPr>
              <a:xfrm>
                <a:off x="5837465" y="2424115"/>
                <a:ext cx="615589" cy="1490658"/>
                <a:chOff x="4724397" y="4280286"/>
                <a:chExt cx="720004" cy="360000"/>
              </a:xfrm>
            </p:grpSpPr>
            <p:cxnSp>
              <p:nvCxnSpPr>
                <p:cNvPr id="453" name="Straight Connector 452"/>
                <p:cNvCxnSpPr/>
                <p:nvPr/>
              </p:nvCxnSpPr>
              <p:spPr>
                <a:xfrm>
                  <a:off x="4724400" y="4280286"/>
                  <a:ext cx="0" cy="360000"/>
                </a:xfrm>
                <a:prstGeom prst="line">
                  <a:avLst/>
                </a:prstGeom>
                <a:ln>
                  <a:solidFill>
                    <a:srgbClr val="C00000">
                      <a:alpha val="68000"/>
                    </a:srgbClr>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456" name="Straight Connector 455"/>
                <p:cNvCxnSpPr/>
                <p:nvPr/>
              </p:nvCxnSpPr>
              <p:spPr>
                <a:xfrm flipH="1">
                  <a:off x="4724397" y="4640286"/>
                  <a:ext cx="720004" cy="0"/>
                </a:xfrm>
                <a:prstGeom prst="line">
                  <a:avLst/>
                </a:prstGeom>
                <a:ln>
                  <a:solidFill>
                    <a:srgbClr val="C00000">
                      <a:alpha val="68000"/>
                    </a:srgbClr>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grpSp>
          <p:grpSp>
            <p:nvGrpSpPr>
              <p:cNvPr id="439" name="Group 438"/>
              <p:cNvGrpSpPr/>
              <p:nvPr/>
            </p:nvGrpSpPr>
            <p:grpSpPr>
              <a:xfrm>
                <a:off x="6453052" y="2424115"/>
                <a:ext cx="615584" cy="1490658"/>
                <a:chOff x="4724400" y="4280286"/>
                <a:chExt cx="719998" cy="360000"/>
              </a:xfrm>
            </p:grpSpPr>
            <p:cxnSp>
              <p:nvCxnSpPr>
                <p:cNvPr id="449" name="Straight Connector 448"/>
                <p:cNvCxnSpPr/>
                <p:nvPr/>
              </p:nvCxnSpPr>
              <p:spPr>
                <a:xfrm>
                  <a:off x="4724400" y="4280286"/>
                  <a:ext cx="0" cy="360000"/>
                </a:xfrm>
                <a:prstGeom prst="line">
                  <a:avLst/>
                </a:prstGeom>
                <a:ln>
                  <a:solidFill>
                    <a:srgbClr val="C00000">
                      <a:alpha val="68000"/>
                    </a:srgbClr>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450" name="Straight Connector 449"/>
                <p:cNvCxnSpPr/>
                <p:nvPr/>
              </p:nvCxnSpPr>
              <p:spPr>
                <a:xfrm flipH="1">
                  <a:off x="4724401" y="4280286"/>
                  <a:ext cx="719997" cy="0"/>
                </a:xfrm>
                <a:prstGeom prst="line">
                  <a:avLst/>
                </a:prstGeom>
                <a:ln>
                  <a:solidFill>
                    <a:srgbClr val="C00000">
                      <a:alpha val="68000"/>
                    </a:srgbClr>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grpSp>
          <p:grpSp>
            <p:nvGrpSpPr>
              <p:cNvPr id="440" name="Group 439"/>
              <p:cNvGrpSpPr/>
              <p:nvPr/>
            </p:nvGrpSpPr>
            <p:grpSpPr>
              <a:xfrm>
                <a:off x="7068647" y="2424115"/>
                <a:ext cx="622597" cy="1490658"/>
                <a:chOff x="4724400" y="4280286"/>
                <a:chExt cx="728199" cy="360000"/>
              </a:xfrm>
            </p:grpSpPr>
            <p:cxnSp>
              <p:nvCxnSpPr>
                <p:cNvPr id="445" name="Straight Connector 444"/>
                <p:cNvCxnSpPr/>
                <p:nvPr/>
              </p:nvCxnSpPr>
              <p:spPr>
                <a:xfrm>
                  <a:off x="4724400" y="4280286"/>
                  <a:ext cx="0" cy="360000"/>
                </a:xfrm>
                <a:prstGeom prst="line">
                  <a:avLst/>
                </a:prstGeom>
                <a:ln>
                  <a:solidFill>
                    <a:srgbClr val="C00000">
                      <a:alpha val="68000"/>
                    </a:srgbClr>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448" name="Straight Connector 447"/>
                <p:cNvCxnSpPr/>
                <p:nvPr/>
              </p:nvCxnSpPr>
              <p:spPr>
                <a:xfrm flipH="1">
                  <a:off x="4732592" y="4640286"/>
                  <a:ext cx="720007" cy="0"/>
                </a:xfrm>
                <a:prstGeom prst="line">
                  <a:avLst/>
                </a:prstGeom>
                <a:ln>
                  <a:solidFill>
                    <a:srgbClr val="C00000">
                      <a:alpha val="68000"/>
                    </a:srgbClr>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grpSp>
          <p:grpSp>
            <p:nvGrpSpPr>
              <p:cNvPr id="441" name="Group 440"/>
              <p:cNvGrpSpPr/>
              <p:nvPr/>
            </p:nvGrpSpPr>
            <p:grpSpPr>
              <a:xfrm>
                <a:off x="7684227" y="2424115"/>
                <a:ext cx="307793" cy="1490658"/>
                <a:chOff x="4724400" y="4280286"/>
                <a:chExt cx="360000" cy="360000"/>
              </a:xfrm>
            </p:grpSpPr>
            <p:cxnSp>
              <p:nvCxnSpPr>
                <p:cNvPr id="442" name="Straight Connector 441"/>
                <p:cNvCxnSpPr/>
                <p:nvPr/>
              </p:nvCxnSpPr>
              <p:spPr>
                <a:xfrm>
                  <a:off x="4724400" y="4280286"/>
                  <a:ext cx="0" cy="360000"/>
                </a:xfrm>
                <a:prstGeom prst="line">
                  <a:avLst/>
                </a:prstGeom>
                <a:ln>
                  <a:solidFill>
                    <a:srgbClr val="C00000">
                      <a:alpha val="68000"/>
                    </a:srgbClr>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443" name="Straight Connector 442"/>
                <p:cNvCxnSpPr/>
                <p:nvPr/>
              </p:nvCxnSpPr>
              <p:spPr>
                <a:xfrm flipH="1">
                  <a:off x="4724400" y="4280286"/>
                  <a:ext cx="360000" cy="0"/>
                </a:xfrm>
                <a:prstGeom prst="line">
                  <a:avLst/>
                </a:prstGeom>
                <a:ln>
                  <a:solidFill>
                    <a:srgbClr val="C00000">
                      <a:alpha val="68000"/>
                    </a:srgbClr>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grpSp>
        </p:grpSp>
        <p:grpSp>
          <p:nvGrpSpPr>
            <p:cNvPr id="190" name="Group 189"/>
            <p:cNvGrpSpPr/>
            <p:nvPr/>
          </p:nvGrpSpPr>
          <p:grpSpPr>
            <a:xfrm>
              <a:off x="6728390" y="2792964"/>
              <a:ext cx="3764420" cy="312181"/>
              <a:chOff x="6728390" y="2792964"/>
              <a:chExt cx="3764420" cy="312181"/>
            </a:xfrm>
          </p:grpSpPr>
          <p:cxnSp>
            <p:nvCxnSpPr>
              <p:cNvPr id="757" name="Straight Connector 756"/>
              <p:cNvCxnSpPr/>
              <p:nvPr/>
            </p:nvCxnSpPr>
            <p:spPr>
              <a:xfrm flipH="1">
                <a:off x="6728390" y="3104109"/>
                <a:ext cx="418269" cy="0"/>
              </a:xfrm>
              <a:prstGeom prst="line">
                <a:avLst/>
              </a:prstGeom>
              <a:ln>
                <a:solidFill>
                  <a:srgbClr val="C00000">
                    <a:alpha val="68000"/>
                  </a:srgbClr>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758" name="Straight Connector 757"/>
              <p:cNvCxnSpPr/>
              <p:nvPr/>
            </p:nvCxnSpPr>
            <p:spPr>
              <a:xfrm>
                <a:off x="7146659" y="2792964"/>
                <a:ext cx="0" cy="312181"/>
              </a:xfrm>
              <a:prstGeom prst="line">
                <a:avLst/>
              </a:prstGeom>
              <a:ln>
                <a:solidFill>
                  <a:srgbClr val="C00000">
                    <a:alpha val="68000"/>
                  </a:srgbClr>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753" name="Straight Connector 752"/>
              <p:cNvCxnSpPr/>
              <p:nvPr/>
            </p:nvCxnSpPr>
            <p:spPr>
              <a:xfrm flipH="1">
                <a:off x="7146656" y="2792964"/>
                <a:ext cx="836542" cy="0"/>
              </a:xfrm>
              <a:prstGeom prst="line">
                <a:avLst/>
              </a:prstGeom>
              <a:ln>
                <a:solidFill>
                  <a:srgbClr val="C00000">
                    <a:alpha val="68000"/>
                  </a:srgbClr>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754" name="Straight Connector 753"/>
              <p:cNvCxnSpPr/>
              <p:nvPr/>
            </p:nvCxnSpPr>
            <p:spPr>
              <a:xfrm>
                <a:off x="7983197" y="2792964"/>
                <a:ext cx="0" cy="312181"/>
              </a:xfrm>
              <a:prstGeom prst="line">
                <a:avLst/>
              </a:prstGeom>
              <a:ln>
                <a:solidFill>
                  <a:srgbClr val="C00000">
                    <a:alpha val="68000"/>
                  </a:srgbClr>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755" name="Straight Connector 754"/>
              <p:cNvCxnSpPr/>
              <p:nvPr/>
            </p:nvCxnSpPr>
            <p:spPr>
              <a:xfrm flipH="1">
                <a:off x="7983198" y="3105145"/>
                <a:ext cx="836531" cy="0"/>
              </a:xfrm>
              <a:prstGeom prst="line">
                <a:avLst/>
              </a:prstGeom>
              <a:ln>
                <a:solidFill>
                  <a:srgbClr val="C00000">
                    <a:alpha val="68000"/>
                  </a:srgbClr>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750" name="Straight Connector 749"/>
              <p:cNvCxnSpPr/>
              <p:nvPr/>
            </p:nvCxnSpPr>
            <p:spPr>
              <a:xfrm>
                <a:off x="8819732" y="2792964"/>
                <a:ext cx="0" cy="312181"/>
              </a:xfrm>
              <a:prstGeom prst="line">
                <a:avLst/>
              </a:prstGeom>
              <a:ln>
                <a:solidFill>
                  <a:srgbClr val="C00000">
                    <a:alpha val="68000"/>
                  </a:srgbClr>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751" name="Straight Connector 750"/>
              <p:cNvCxnSpPr/>
              <p:nvPr/>
            </p:nvCxnSpPr>
            <p:spPr>
              <a:xfrm flipH="1">
                <a:off x="8819733" y="2792964"/>
                <a:ext cx="836538" cy="0"/>
              </a:xfrm>
              <a:prstGeom prst="line">
                <a:avLst/>
              </a:prstGeom>
              <a:ln>
                <a:solidFill>
                  <a:srgbClr val="C00000">
                    <a:alpha val="68000"/>
                  </a:srgbClr>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746" name="Straight Connector 745"/>
              <p:cNvCxnSpPr/>
              <p:nvPr/>
            </p:nvCxnSpPr>
            <p:spPr>
              <a:xfrm>
                <a:off x="9656271" y="2792964"/>
                <a:ext cx="0" cy="312181"/>
              </a:xfrm>
              <a:prstGeom prst="line">
                <a:avLst/>
              </a:prstGeom>
              <a:ln>
                <a:solidFill>
                  <a:srgbClr val="C00000">
                    <a:alpha val="68000"/>
                  </a:srgbClr>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743" name="Straight Connector 742"/>
              <p:cNvCxnSpPr/>
              <p:nvPr/>
            </p:nvCxnSpPr>
            <p:spPr>
              <a:xfrm flipH="1">
                <a:off x="9665802" y="3103073"/>
                <a:ext cx="827008" cy="0"/>
              </a:xfrm>
              <a:prstGeom prst="line">
                <a:avLst/>
              </a:prstGeom>
              <a:ln>
                <a:solidFill>
                  <a:srgbClr val="C00000">
                    <a:alpha val="68000"/>
                  </a:srgbClr>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grpSp>
        <p:sp>
          <p:nvSpPr>
            <p:cNvPr id="760" name="TextBox 759"/>
            <p:cNvSpPr txBox="1"/>
            <p:nvPr/>
          </p:nvSpPr>
          <p:spPr>
            <a:xfrm flipH="1">
              <a:off x="5970971" y="2067353"/>
              <a:ext cx="504946" cy="184666"/>
            </a:xfrm>
            <a:prstGeom prst="rect">
              <a:avLst/>
            </a:prstGeom>
            <a:noFill/>
          </p:spPr>
          <p:txBody>
            <a:bodyPr wrap="none" lIns="0" tIns="0" rIns="0" bIns="0" rtlCol="0">
              <a:spAutoFit/>
            </a:bodyPr>
            <a:lstStyle/>
            <a:p>
              <a:r>
                <a:rPr lang="en-GB" sz="1200" dirty="0" smtClean="0"/>
                <a:t>clk5G12</a:t>
              </a:r>
              <a:endParaRPr lang="en-GB" sz="1200" dirty="0"/>
            </a:p>
          </p:txBody>
        </p:sp>
        <p:sp>
          <p:nvSpPr>
            <p:cNvPr id="761" name="TextBox 760"/>
            <p:cNvSpPr txBox="1"/>
            <p:nvPr/>
          </p:nvSpPr>
          <p:spPr>
            <a:xfrm flipH="1">
              <a:off x="5970971" y="2469164"/>
              <a:ext cx="543418" cy="184666"/>
            </a:xfrm>
            <a:prstGeom prst="rect">
              <a:avLst/>
            </a:prstGeom>
            <a:noFill/>
          </p:spPr>
          <p:txBody>
            <a:bodyPr wrap="none" lIns="0" tIns="0" rIns="0" bIns="0" rtlCol="0">
              <a:spAutoFit/>
            </a:bodyPr>
            <a:lstStyle/>
            <a:p>
              <a:r>
                <a:rPr lang="en-GB" sz="1200" dirty="0" smtClean="0"/>
                <a:t>clk2G56I</a:t>
              </a:r>
              <a:endParaRPr lang="en-GB" sz="1200" dirty="0"/>
            </a:p>
          </p:txBody>
        </p:sp>
        <p:sp>
          <p:nvSpPr>
            <p:cNvPr id="762" name="TextBox 761"/>
            <p:cNvSpPr txBox="1"/>
            <p:nvPr/>
          </p:nvSpPr>
          <p:spPr>
            <a:xfrm flipH="1">
              <a:off x="5970971" y="2920218"/>
              <a:ext cx="609141" cy="184666"/>
            </a:xfrm>
            <a:prstGeom prst="rect">
              <a:avLst/>
            </a:prstGeom>
            <a:noFill/>
          </p:spPr>
          <p:txBody>
            <a:bodyPr wrap="none" lIns="0" tIns="0" rIns="0" bIns="0" rtlCol="0">
              <a:spAutoFit/>
            </a:bodyPr>
            <a:lstStyle/>
            <a:p>
              <a:r>
                <a:rPr lang="en-GB" sz="1200" dirty="0" smtClean="0"/>
                <a:t>clk2G56Q</a:t>
              </a:r>
              <a:endParaRPr lang="en-GB" sz="1200" dirty="0"/>
            </a:p>
          </p:txBody>
        </p:sp>
      </p:grpSp>
      <p:sp>
        <p:nvSpPr>
          <p:cNvPr id="14" name="Oval 13"/>
          <p:cNvSpPr/>
          <p:nvPr/>
        </p:nvSpPr>
        <p:spPr>
          <a:xfrm>
            <a:off x="7701502" y="4829322"/>
            <a:ext cx="720000" cy="720000"/>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cxnSp>
        <p:nvCxnSpPr>
          <p:cNvPr id="21" name="Straight Arrow Connector 20"/>
          <p:cNvCxnSpPr/>
          <p:nvPr/>
        </p:nvCxnSpPr>
        <p:spPr>
          <a:xfrm flipV="1">
            <a:off x="8063322" y="4919322"/>
            <a:ext cx="190322" cy="270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3" name="Straight Arrow Connector 132"/>
          <p:cNvCxnSpPr/>
          <p:nvPr/>
        </p:nvCxnSpPr>
        <p:spPr>
          <a:xfrm flipH="1">
            <a:off x="2706617" y="5420371"/>
            <a:ext cx="241816" cy="0"/>
          </a:xfrm>
          <a:prstGeom prst="straightConnector1">
            <a:avLst/>
          </a:prstGeom>
          <a:ln w="19050" cap="rnd">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92027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BW – Limited Channel (2/2)</a:t>
            </a:r>
          </a:p>
        </p:txBody>
      </p:sp>
      <p:sp>
        <p:nvSpPr>
          <p:cNvPr id="6" name="Content Placeholder 5"/>
          <p:cNvSpPr>
            <a:spLocks noGrp="1"/>
          </p:cNvSpPr>
          <p:nvPr>
            <p:ph sz="half" idx="1"/>
          </p:nvPr>
        </p:nvSpPr>
        <p:spPr/>
        <p:txBody>
          <a:bodyPr>
            <a:normAutofit fontScale="55000" lnSpcReduction="20000"/>
          </a:bodyPr>
          <a:lstStyle/>
          <a:p>
            <a:r>
              <a:rPr lang="en-GB" dirty="0"/>
              <a:t>Due to the limited channel bandwidth the transmitted pulses are broadened in time.</a:t>
            </a:r>
          </a:p>
          <a:p>
            <a:r>
              <a:rPr lang="en-GB" dirty="0"/>
              <a:t>If the broadening is significant, the signal corresponding to one symbol (bit) will overlap in time the signal of the next symbol!</a:t>
            </a:r>
          </a:p>
          <a:p>
            <a:pPr lvl="1"/>
            <a:r>
              <a:rPr lang="en-GB" dirty="0"/>
              <a:t>This is called I</a:t>
            </a:r>
            <a:r>
              <a:rPr lang="en-GB" dirty="0" smtClean="0"/>
              <a:t>ntersymbol </a:t>
            </a:r>
            <a:r>
              <a:rPr lang="en-GB" dirty="0"/>
              <a:t>Interference (ISI)</a:t>
            </a:r>
          </a:p>
          <a:p>
            <a:r>
              <a:rPr lang="en-GB" dirty="0"/>
              <a:t>ISI is seen in an eye-diagram as:</a:t>
            </a:r>
          </a:p>
          <a:p>
            <a:pPr lvl="1"/>
            <a:r>
              <a:rPr lang="en-GB" dirty="0"/>
              <a:t>Vertical eye-closure:</a:t>
            </a:r>
          </a:p>
          <a:p>
            <a:pPr lvl="2"/>
            <a:r>
              <a:rPr lang="en-GB" dirty="0"/>
              <a:t>Reduction of the vertical eye-opening</a:t>
            </a:r>
          </a:p>
          <a:p>
            <a:pPr lvl="1"/>
            <a:r>
              <a:rPr lang="en-GB" dirty="0"/>
              <a:t>Horizontal eye-closure:</a:t>
            </a:r>
          </a:p>
          <a:p>
            <a:pPr lvl="2"/>
            <a:r>
              <a:rPr lang="en-GB" dirty="0"/>
              <a:t>Random positions of the threshold level crossings (Jitter or Phase Noise)</a:t>
            </a:r>
          </a:p>
          <a:p>
            <a:r>
              <a:rPr lang="en-GB" dirty="0"/>
              <a:t>Equalization (high-pass filtering in this case) can be used to “restore” the signal high frequency content:</a:t>
            </a:r>
          </a:p>
          <a:p>
            <a:pPr lvl="1"/>
            <a:r>
              <a:rPr lang="en-GB" dirty="0"/>
              <a:t>Reduces ISI</a:t>
            </a:r>
          </a:p>
          <a:p>
            <a:pPr lvl="1"/>
            <a:r>
              <a:rPr lang="en-GB" dirty="0"/>
              <a:t>Improves Jitter</a:t>
            </a:r>
          </a:p>
          <a:p>
            <a:pPr lvl="1"/>
            <a:r>
              <a:rPr lang="en-GB" dirty="0"/>
              <a:t>Can never fully compensate the channel</a:t>
            </a:r>
          </a:p>
          <a:p>
            <a:r>
              <a:rPr lang="en-GB" dirty="0"/>
              <a:t>Two additional steps are needed to restore the signal to their “original” shape:</a:t>
            </a:r>
          </a:p>
          <a:p>
            <a:pPr lvl="1"/>
            <a:r>
              <a:rPr lang="en-GB" dirty="0"/>
              <a:t>Threshold detection, restores the symbol levels by comparing a signal with a </a:t>
            </a:r>
            <a:r>
              <a:rPr lang="en-GB" dirty="0" smtClean="0"/>
              <a:t>“pre-defined</a:t>
            </a:r>
            <a:r>
              <a:rPr lang="en-GB" dirty="0"/>
              <a:t>” level</a:t>
            </a:r>
          </a:p>
          <a:p>
            <a:pPr lvl="1"/>
            <a:r>
              <a:rPr lang="en-GB" dirty="0"/>
              <a:t>The signal is retimed using the recovered clock, </a:t>
            </a:r>
            <a:r>
              <a:rPr lang="en-GB" dirty="0" smtClean="0"/>
              <a:t>restoring the signal levels with minimum jitter</a:t>
            </a:r>
            <a:endParaRPr lang="en-GB" dirty="0"/>
          </a:p>
          <a:p>
            <a:r>
              <a:rPr lang="en-GB" dirty="0"/>
              <a:t>Two additional phenomena impair error free data transmission:</a:t>
            </a:r>
          </a:p>
          <a:p>
            <a:pPr lvl="1"/>
            <a:r>
              <a:rPr lang="en-GB" dirty="0"/>
              <a:t>Attenuation</a:t>
            </a:r>
          </a:p>
          <a:p>
            <a:pPr lvl="1"/>
            <a:r>
              <a:rPr lang="en-GB" dirty="0" smtClean="0"/>
              <a:t>Noise</a:t>
            </a:r>
            <a:endParaRPr lang="en-GB" dirty="0"/>
          </a:p>
        </p:txBody>
      </p:sp>
      <p:sp>
        <p:nvSpPr>
          <p:cNvPr id="3" name="Date Placeholder 2"/>
          <p:cNvSpPr>
            <a:spLocks noGrp="1"/>
          </p:cNvSpPr>
          <p:nvPr>
            <p:ph type="dt" sz="half" idx="10"/>
          </p:nvPr>
        </p:nvSpPr>
        <p:spPr/>
        <p:txBody>
          <a:bodyPr/>
          <a:lstStyle/>
          <a:p>
            <a:r>
              <a:rPr lang="en-GB" dirty="0" smtClean="0"/>
              <a:t>Ecole de Microélectronique IN2P3</a:t>
            </a:r>
            <a:endParaRPr lang="en-GB" dirty="0"/>
          </a:p>
        </p:txBody>
      </p:sp>
      <p:sp>
        <p:nvSpPr>
          <p:cNvPr id="4" name="Footer Placeholder 3"/>
          <p:cNvSpPr>
            <a:spLocks noGrp="1"/>
          </p:cNvSpPr>
          <p:nvPr>
            <p:ph type="ftr" sz="quarter" idx="11"/>
          </p:nvPr>
        </p:nvSpPr>
        <p:spPr/>
        <p:txBody>
          <a:bodyPr/>
          <a:lstStyle/>
          <a:p>
            <a:r>
              <a:rPr lang="en-GB" dirty="0" smtClean="0"/>
              <a:t>Paulo.Moreira@cern.ch</a:t>
            </a:r>
            <a:endParaRPr lang="en-GB" dirty="0"/>
          </a:p>
        </p:txBody>
      </p:sp>
      <p:sp>
        <p:nvSpPr>
          <p:cNvPr id="5" name="Slide Number Placeholder 4"/>
          <p:cNvSpPr>
            <a:spLocks noGrp="1"/>
          </p:cNvSpPr>
          <p:nvPr>
            <p:ph type="sldNum" sz="quarter" idx="12"/>
          </p:nvPr>
        </p:nvSpPr>
        <p:spPr/>
        <p:txBody>
          <a:bodyPr/>
          <a:lstStyle/>
          <a:p>
            <a:fld id="{9E4E57FD-46AB-4497-A1ED-13B00B4C8F0D}" type="slidenum">
              <a:rPr lang="en-GB" smtClean="0"/>
              <a:t>11</a:t>
            </a:fld>
            <a:endParaRPr lang="en-GB" dirty="0"/>
          </a:p>
        </p:txBody>
      </p:sp>
      <p:sp>
        <p:nvSpPr>
          <p:cNvPr id="11" name="TextBox 10"/>
          <p:cNvSpPr txBox="1"/>
          <p:nvPr/>
        </p:nvSpPr>
        <p:spPr>
          <a:xfrm>
            <a:off x="8760473" y="1945392"/>
            <a:ext cx="1370888" cy="253916"/>
          </a:xfrm>
          <a:prstGeom prst="rect">
            <a:avLst/>
          </a:prstGeom>
          <a:noFill/>
        </p:spPr>
        <p:txBody>
          <a:bodyPr wrap="none" rtlCol="0">
            <a:spAutoFit/>
          </a:bodyPr>
          <a:lstStyle/>
          <a:p>
            <a:r>
              <a:rPr lang="en-GB" sz="1050" dirty="0" smtClean="0">
                <a:solidFill>
                  <a:srgbClr val="002060"/>
                </a:solidFill>
                <a:latin typeface="Arial" pitchFamily="34" charset="0"/>
                <a:cs typeface="Arial" pitchFamily="34" charset="0"/>
              </a:rPr>
              <a:t>Vertical eye-closure</a:t>
            </a:r>
            <a:endParaRPr lang="en-GB" sz="1050" dirty="0">
              <a:solidFill>
                <a:srgbClr val="002060"/>
              </a:solidFill>
              <a:latin typeface="Arial" pitchFamily="34" charset="0"/>
              <a:cs typeface="Arial" pitchFamily="34" charset="0"/>
            </a:endParaRPr>
          </a:p>
        </p:txBody>
      </p:sp>
      <p:pic>
        <p:nvPicPr>
          <p:cNvPr id="17" name="Picture 16"/>
          <p:cNvPicPr>
            <a:picLocks noChangeAspect="1"/>
          </p:cNvPicPr>
          <p:nvPr/>
        </p:nvPicPr>
        <p:blipFill rotWithShape="1">
          <a:blip r:embed="rId3"/>
          <a:srcRect l="2334" b="1855"/>
          <a:stretch/>
        </p:blipFill>
        <p:spPr>
          <a:xfrm>
            <a:off x="6167146" y="2361459"/>
            <a:ext cx="5186654" cy="2804637"/>
          </a:xfrm>
          <a:prstGeom prst="rect">
            <a:avLst/>
          </a:prstGeom>
        </p:spPr>
      </p:pic>
      <p:cxnSp>
        <p:nvCxnSpPr>
          <p:cNvPr id="12" name="Straight Arrow Connector 11"/>
          <p:cNvCxnSpPr/>
          <p:nvPr/>
        </p:nvCxnSpPr>
        <p:spPr>
          <a:xfrm rot="16200000">
            <a:off x="6465621" y="1787848"/>
            <a:ext cx="0" cy="28803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flipH="1">
            <a:off x="8359532" y="1789874"/>
            <a:ext cx="0" cy="28803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620312" y="1789874"/>
            <a:ext cx="0" cy="1290678"/>
          </a:xfrm>
          <a:prstGeom prst="line">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8215516" y="1789874"/>
            <a:ext cx="0" cy="1290678"/>
          </a:xfrm>
          <a:prstGeom prst="line">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653360" y="1718487"/>
            <a:ext cx="1529586" cy="415498"/>
          </a:xfrm>
          <a:prstGeom prst="rect">
            <a:avLst/>
          </a:prstGeom>
          <a:noFill/>
        </p:spPr>
        <p:txBody>
          <a:bodyPr wrap="none" rtlCol="0">
            <a:spAutoFit/>
          </a:bodyPr>
          <a:lstStyle/>
          <a:p>
            <a:pPr algn="ctr"/>
            <a:r>
              <a:rPr lang="en-GB" sz="1050" dirty="0" smtClean="0">
                <a:solidFill>
                  <a:srgbClr val="002060"/>
                </a:solidFill>
                <a:latin typeface="Arial" pitchFamily="34" charset="0"/>
                <a:cs typeface="Arial" pitchFamily="34" charset="0"/>
              </a:rPr>
              <a:t>Jitter</a:t>
            </a:r>
            <a:br>
              <a:rPr lang="en-GB" sz="1050" dirty="0" smtClean="0">
                <a:solidFill>
                  <a:srgbClr val="002060"/>
                </a:solidFill>
                <a:latin typeface="Arial" pitchFamily="34" charset="0"/>
                <a:cs typeface="Arial" pitchFamily="34" charset="0"/>
              </a:rPr>
            </a:br>
            <a:r>
              <a:rPr lang="en-GB" sz="1050" dirty="0" smtClean="0">
                <a:solidFill>
                  <a:srgbClr val="002060"/>
                </a:solidFill>
                <a:latin typeface="Arial" pitchFamily="34" charset="0"/>
                <a:cs typeface="Arial" pitchFamily="34" charset="0"/>
              </a:rPr>
              <a:t>Horizontal eye-closure</a:t>
            </a:r>
            <a:endParaRPr lang="en-GB" sz="1050" dirty="0">
              <a:solidFill>
                <a:srgbClr val="002060"/>
              </a:solidFill>
              <a:latin typeface="Arial" pitchFamily="34" charset="0"/>
              <a:cs typeface="Arial" pitchFamily="34" charset="0"/>
            </a:endParaRPr>
          </a:p>
        </p:txBody>
      </p:sp>
      <p:cxnSp>
        <p:nvCxnSpPr>
          <p:cNvPr id="9" name="Straight Arrow Connector 8"/>
          <p:cNvCxnSpPr/>
          <p:nvPr/>
        </p:nvCxnSpPr>
        <p:spPr>
          <a:xfrm>
            <a:off x="8775233" y="2136103"/>
            <a:ext cx="0" cy="288032"/>
          </a:xfrm>
          <a:prstGeom prst="straightConnector1">
            <a:avLst/>
          </a:prstGeom>
          <a:ln w="190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8775233" y="2959812"/>
            <a:ext cx="0" cy="288032"/>
          </a:xfrm>
          <a:prstGeom prst="straightConnector1">
            <a:avLst/>
          </a:prstGeom>
          <a:ln w="190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761055" y="5765954"/>
            <a:ext cx="1849545" cy="369332"/>
          </a:xfrm>
          <a:prstGeom prst="rect">
            <a:avLst/>
          </a:prstGeom>
          <a:solidFill>
            <a:schemeClr val="bg1"/>
          </a:solidFill>
          <a:ln>
            <a:solidFill>
              <a:schemeClr val="tx1"/>
            </a:solidFill>
          </a:ln>
        </p:spPr>
        <p:txBody>
          <a:bodyPr wrap="none" rtlCol="0">
            <a:spAutoFit/>
          </a:bodyPr>
          <a:lstStyle/>
          <a:p>
            <a:r>
              <a:rPr lang="en-US" dirty="0" smtClean="0">
                <a:solidFill>
                  <a:schemeClr val="accent5"/>
                </a:solidFill>
              </a:rPr>
              <a:t>After Equalization</a:t>
            </a:r>
            <a:endParaRPr lang="en-GB" dirty="0">
              <a:solidFill>
                <a:schemeClr val="accent5"/>
              </a:solidFill>
            </a:endParaRPr>
          </a:p>
        </p:txBody>
      </p:sp>
      <p:sp>
        <p:nvSpPr>
          <p:cNvPr id="26" name="TextBox 25"/>
          <p:cNvSpPr txBox="1"/>
          <p:nvPr/>
        </p:nvSpPr>
        <p:spPr>
          <a:xfrm>
            <a:off x="9134165" y="1207603"/>
            <a:ext cx="1994392" cy="369332"/>
          </a:xfrm>
          <a:prstGeom prst="rect">
            <a:avLst/>
          </a:prstGeom>
          <a:solidFill>
            <a:schemeClr val="bg1"/>
          </a:solidFill>
          <a:ln>
            <a:solidFill>
              <a:schemeClr val="tx1"/>
            </a:solidFill>
          </a:ln>
        </p:spPr>
        <p:txBody>
          <a:bodyPr wrap="none" rtlCol="0">
            <a:spAutoFit/>
          </a:bodyPr>
          <a:lstStyle/>
          <a:p>
            <a:r>
              <a:rPr lang="en-US" dirty="0" smtClean="0">
                <a:solidFill>
                  <a:schemeClr val="accent5"/>
                </a:solidFill>
              </a:rPr>
              <a:t>Before Equalization</a:t>
            </a:r>
            <a:endParaRPr lang="en-GB" dirty="0">
              <a:solidFill>
                <a:schemeClr val="accent5"/>
              </a:solidFill>
            </a:endParaRPr>
          </a:p>
        </p:txBody>
      </p:sp>
      <p:cxnSp>
        <p:nvCxnSpPr>
          <p:cNvPr id="28" name="Straight Arrow Connector 27"/>
          <p:cNvCxnSpPr>
            <a:stCxn id="26" idx="1"/>
          </p:cNvCxnSpPr>
          <p:nvPr/>
        </p:nvCxnSpPr>
        <p:spPr>
          <a:xfrm flipH="1">
            <a:off x="8503548" y="1392269"/>
            <a:ext cx="630617" cy="96919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5" idx="3"/>
          </p:cNvCxnSpPr>
          <p:nvPr/>
        </p:nvCxnSpPr>
        <p:spPr>
          <a:xfrm flipV="1">
            <a:off x="8610600" y="5166096"/>
            <a:ext cx="968406" cy="784524"/>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118389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 name="Rectangle 733"/>
          <p:cNvSpPr/>
          <p:nvPr/>
        </p:nvSpPr>
        <p:spPr>
          <a:xfrm>
            <a:off x="1003531" y="1456769"/>
            <a:ext cx="6602173" cy="4500822"/>
          </a:xfrm>
          <a:prstGeom prst="rect">
            <a:avLst/>
          </a:prstGeom>
          <a:solidFill>
            <a:schemeClr val="bg1">
              <a:lumMod val="95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76" name="Rectangle 275"/>
          <p:cNvSpPr/>
          <p:nvPr/>
        </p:nvSpPr>
        <p:spPr>
          <a:xfrm>
            <a:off x="6210425" y="2935327"/>
            <a:ext cx="567135" cy="627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t>~Q</a:t>
            </a:r>
            <a:endParaRPr lang="en-GB" sz="1200" dirty="0"/>
          </a:p>
        </p:txBody>
      </p:sp>
      <p:sp>
        <p:nvSpPr>
          <p:cNvPr id="277" name="Rectangle 276"/>
          <p:cNvSpPr/>
          <p:nvPr/>
        </p:nvSpPr>
        <p:spPr>
          <a:xfrm>
            <a:off x="5395952" y="2934039"/>
            <a:ext cx="567135" cy="627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t>Q</a:t>
            </a:r>
            <a:endParaRPr lang="en-GB" sz="1200" dirty="0"/>
          </a:p>
        </p:txBody>
      </p:sp>
      <p:sp>
        <p:nvSpPr>
          <p:cNvPr id="275" name="Rectangle 274"/>
          <p:cNvSpPr/>
          <p:nvPr/>
        </p:nvSpPr>
        <p:spPr>
          <a:xfrm>
            <a:off x="3565352" y="2935327"/>
            <a:ext cx="567135" cy="627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~I</a:t>
            </a:r>
            <a:endParaRPr lang="en-GB" dirty="0"/>
          </a:p>
        </p:txBody>
      </p:sp>
      <p:sp>
        <p:nvSpPr>
          <p:cNvPr id="7" name="Rectangle 6"/>
          <p:cNvSpPr/>
          <p:nvPr/>
        </p:nvSpPr>
        <p:spPr>
          <a:xfrm>
            <a:off x="2750879" y="2934039"/>
            <a:ext cx="567135" cy="627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I</a:t>
            </a:r>
            <a:endParaRPr lang="en-GB" dirty="0"/>
          </a:p>
        </p:txBody>
      </p:sp>
      <p:pic>
        <p:nvPicPr>
          <p:cNvPr id="740" name="Picture 739"/>
          <p:cNvPicPr>
            <a:picLocks noChangeAspect="1"/>
          </p:cNvPicPr>
          <p:nvPr/>
        </p:nvPicPr>
        <p:blipFill rotWithShape="1">
          <a:blip r:embed="rId3"/>
          <a:srcRect l="48072" t="4996" r="6962" b="4678"/>
          <a:stretch/>
        </p:blipFill>
        <p:spPr>
          <a:xfrm>
            <a:off x="8491587" y="920340"/>
            <a:ext cx="2665696" cy="5407553"/>
          </a:xfrm>
          <a:prstGeom prst="rect">
            <a:avLst/>
          </a:prstGeom>
        </p:spPr>
      </p:pic>
      <p:sp>
        <p:nvSpPr>
          <p:cNvPr id="3" name="Content Placeholder 2"/>
          <p:cNvSpPr>
            <a:spLocks noGrp="1"/>
          </p:cNvSpPr>
          <p:nvPr>
            <p:ph idx="1"/>
          </p:nvPr>
        </p:nvSpPr>
        <p:spPr>
          <a:xfrm>
            <a:off x="838200" y="836909"/>
            <a:ext cx="10515600" cy="1043078"/>
          </a:xfrm>
        </p:spPr>
        <p:txBody>
          <a:bodyPr/>
          <a:lstStyle/>
          <a:p>
            <a:r>
              <a:rPr lang="en-GB" dirty="0" smtClean="0"/>
              <a:t>Phase interpolator (2/2)</a:t>
            </a:r>
          </a:p>
          <a:p>
            <a:pPr lvl="1"/>
            <a:endParaRPr lang="en-GB" dirty="0" smtClean="0"/>
          </a:p>
          <a:p>
            <a:pPr lvl="1"/>
            <a:endParaRPr lang="en-GB" dirty="0" smtClean="0"/>
          </a:p>
        </p:txBody>
      </p:sp>
      <p:sp>
        <p:nvSpPr>
          <p:cNvPr id="2" name="Title 1"/>
          <p:cNvSpPr>
            <a:spLocks noGrp="1"/>
          </p:cNvSpPr>
          <p:nvPr>
            <p:ph type="title"/>
          </p:nvPr>
        </p:nvSpPr>
        <p:spPr/>
        <p:txBody>
          <a:bodyPr/>
          <a:lstStyle/>
          <a:p>
            <a:r>
              <a:rPr lang="en-GB" dirty="0"/>
              <a:t>EOM </a:t>
            </a:r>
            <a:r>
              <a:rPr lang="en-GB" dirty="0" smtClean="0"/>
              <a:t>in </a:t>
            </a:r>
            <a:r>
              <a:rPr lang="en-GB" dirty="0"/>
              <a:t>the </a:t>
            </a:r>
            <a:r>
              <a:rPr lang="en-GB" dirty="0" err="1"/>
              <a:t>lpGBT</a:t>
            </a:r>
            <a:r>
              <a:rPr lang="en-GB" dirty="0"/>
              <a:t> (x-axis)</a:t>
            </a:r>
          </a:p>
        </p:txBody>
      </p:sp>
      <p:sp>
        <p:nvSpPr>
          <p:cNvPr id="4" name="Date Placeholder 3"/>
          <p:cNvSpPr>
            <a:spLocks noGrp="1"/>
          </p:cNvSpPr>
          <p:nvPr>
            <p:ph type="dt" sz="half" idx="10"/>
          </p:nvPr>
        </p:nvSpPr>
        <p:spPr/>
        <p:txBody>
          <a:bodyPr/>
          <a:lstStyle/>
          <a:p>
            <a:r>
              <a:rPr lang="en-GB" dirty="0" smtClean="0"/>
              <a:t>Ecole de Microélectronique IN2P3</a:t>
            </a:r>
            <a:endParaRPr lang="en-GB" dirty="0"/>
          </a:p>
        </p:txBody>
      </p:sp>
      <p:sp>
        <p:nvSpPr>
          <p:cNvPr id="5" name="Footer Placeholder 4"/>
          <p:cNvSpPr>
            <a:spLocks noGrp="1"/>
          </p:cNvSpPr>
          <p:nvPr>
            <p:ph type="ftr" sz="quarter" idx="11"/>
          </p:nvPr>
        </p:nvSpPr>
        <p:spPr/>
        <p:txBody>
          <a:bodyPr/>
          <a:lstStyle/>
          <a:p>
            <a:r>
              <a:rPr lang="en-GB" dirty="0"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110</a:t>
            </a:fld>
            <a:endParaRPr lang="en-GB" dirty="0"/>
          </a:p>
        </p:txBody>
      </p:sp>
      <p:sp>
        <p:nvSpPr>
          <p:cNvPr id="9" name="Date Placeholder 3"/>
          <p:cNvSpPr txBox="1">
            <a:spLocks noChangeAspect="1"/>
          </p:cNvSpPr>
          <p:nvPr/>
        </p:nvSpPr>
        <p:spPr>
          <a:xfrm>
            <a:off x="1004168" y="5987384"/>
            <a:ext cx="6997700" cy="246221"/>
          </a:xfrm>
          <a:prstGeom prst="rect">
            <a:avLst/>
          </a:prstGeom>
        </p:spPr>
        <p:txBody>
          <a:bodyPr vert="horz" wrap="square" lIns="91440" tIns="45720" rIns="91440" bIns="45720" rtlCol="0" anchor="ctr">
            <a:spAutoFit/>
          </a:bodyPr>
          <a:lstStyle>
            <a:defPPr>
              <a:defRPr lang="en-US"/>
            </a:defPPr>
            <a:lvl1pPr marL="0" algn="l" defTabSz="914400" rtl="0" eaLnBrk="1" latinLnBrk="0" hangingPunct="1">
              <a:defRPr sz="1000" kern="1200">
                <a:solidFill>
                  <a:schemeClr val="bg1">
                    <a:lumMod val="50000"/>
                  </a:schemeClr>
                </a:solidFill>
                <a:latin typeface="+mj-lt"/>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i="1" dirty="0" smtClean="0">
                <a:solidFill>
                  <a:schemeClr val="tx1"/>
                </a:solidFill>
              </a:rPr>
              <a:t>Reference: A </a:t>
            </a:r>
            <a:r>
              <a:rPr lang="pt-PT" i="1" dirty="0" smtClean="0">
                <a:solidFill>
                  <a:schemeClr val="tx1"/>
                </a:solidFill>
              </a:rPr>
              <a:t>40 Gb/s CDR with Adaptive Decision-Point Control Using Eye-Opening-Monitor Feedback</a:t>
            </a:r>
            <a:r>
              <a:rPr lang="en-GB" dirty="0" smtClean="0">
                <a:solidFill>
                  <a:schemeClr val="tx1"/>
                </a:solidFill>
              </a:rPr>
              <a:t>, H. Noguchi et al, ISSCC</a:t>
            </a:r>
            <a:r>
              <a:rPr lang="en-GB" dirty="0">
                <a:solidFill>
                  <a:schemeClr val="tx1"/>
                </a:solidFill>
              </a:rPr>
              <a:t>. </a:t>
            </a:r>
            <a:r>
              <a:rPr lang="en-GB" dirty="0" smtClean="0">
                <a:solidFill>
                  <a:schemeClr val="tx1"/>
                </a:solidFill>
              </a:rPr>
              <a:t>2008</a:t>
            </a:r>
            <a:endParaRPr lang="en-GB" dirty="0">
              <a:solidFill>
                <a:schemeClr val="tx1"/>
              </a:solidFill>
            </a:endParaRPr>
          </a:p>
        </p:txBody>
      </p:sp>
      <p:sp>
        <p:nvSpPr>
          <p:cNvPr id="735" name="Rectangle 734"/>
          <p:cNvSpPr/>
          <p:nvPr/>
        </p:nvSpPr>
        <p:spPr>
          <a:xfrm>
            <a:off x="2784371" y="4257360"/>
            <a:ext cx="3941487" cy="1670311"/>
          </a:xfrm>
          <a:prstGeom prst="rect">
            <a:avLst/>
          </a:prstGeom>
          <a:solidFill>
            <a:srgbClr val="ADB9CA"/>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4" name="TextBox 573"/>
          <p:cNvSpPr txBox="1"/>
          <p:nvPr/>
        </p:nvSpPr>
        <p:spPr>
          <a:xfrm flipH="1">
            <a:off x="3008048" y="4738001"/>
            <a:ext cx="412292" cy="276999"/>
          </a:xfrm>
          <a:prstGeom prst="rect">
            <a:avLst/>
          </a:prstGeom>
          <a:noFill/>
        </p:spPr>
        <p:txBody>
          <a:bodyPr wrap="none" rtlCol="0">
            <a:spAutoFit/>
          </a:bodyPr>
          <a:lstStyle/>
          <a:p>
            <a:r>
              <a:rPr lang="pt-PT" sz="1200" b="1" dirty="0" smtClean="0"/>
              <a:t>S0+</a:t>
            </a:r>
            <a:endParaRPr lang="en-GB" sz="1200" b="1" dirty="0"/>
          </a:p>
        </p:txBody>
      </p:sp>
      <p:sp>
        <p:nvSpPr>
          <p:cNvPr id="609" name="TextBox 608"/>
          <p:cNvSpPr txBox="1"/>
          <p:nvPr/>
        </p:nvSpPr>
        <p:spPr>
          <a:xfrm flipH="1">
            <a:off x="3990254" y="4738001"/>
            <a:ext cx="412292" cy="276999"/>
          </a:xfrm>
          <a:prstGeom prst="rect">
            <a:avLst/>
          </a:prstGeom>
          <a:noFill/>
        </p:spPr>
        <p:txBody>
          <a:bodyPr wrap="none" rtlCol="0">
            <a:spAutoFit/>
          </a:bodyPr>
          <a:lstStyle/>
          <a:p>
            <a:r>
              <a:rPr lang="pt-PT" sz="1200" b="1" dirty="0" smtClean="0"/>
              <a:t>S1+</a:t>
            </a:r>
            <a:endParaRPr lang="en-GB" sz="1200" b="1" dirty="0"/>
          </a:p>
        </p:txBody>
      </p:sp>
      <p:sp>
        <p:nvSpPr>
          <p:cNvPr id="161" name="Freeform 198"/>
          <p:cNvSpPr>
            <a:spLocks/>
          </p:cNvSpPr>
          <p:nvPr/>
        </p:nvSpPr>
        <p:spPr bwMode="auto">
          <a:xfrm rot="16200000">
            <a:off x="4750392" y="1829098"/>
            <a:ext cx="243683" cy="155574"/>
          </a:xfrm>
          <a:custGeom>
            <a:avLst/>
            <a:gdLst>
              <a:gd name="T0" fmla="*/ 0 w 133"/>
              <a:gd name="T1" fmla="*/ 53 h 107"/>
              <a:gd name="T2" fmla="*/ 13 w 133"/>
              <a:gd name="T3" fmla="*/ 0 h 107"/>
              <a:gd name="T4" fmla="*/ 40 w 133"/>
              <a:gd name="T5" fmla="*/ 107 h 107"/>
              <a:gd name="T6" fmla="*/ 66 w 133"/>
              <a:gd name="T7" fmla="*/ 0 h 107"/>
              <a:gd name="T8" fmla="*/ 93 w 133"/>
              <a:gd name="T9" fmla="*/ 107 h 107"/>
              <a:gd name="T10" fmla="*/ 120 w 133"/>
              <a:gd name="T11" fmla="*/ 0 h 107"/>
              <a:gd name="T12" fmla="*/ 133 w 133"/>
              <a:gd name="T13" fmla="*/ 53 h 107"/>
            </a:gdLst>
            <a:ahLst/>
            <a:cxnLst>
              <a:cxn ang="0">
                <a:pos x="T0" y="T1"/>
              </a:cxn>
              <a:cxn ang="0">
                <a:pos x="T2" y="T3"/>
              </a:cxn>
              <a:cxn ang="0">
                <a:pos x="T4" y="T5"/>
              </a:cxn>
              <a:cxn ang="0">
                <a:pos x="T6" y="T7"/>
              </a:cxn>
              <a:cxn ang="0">
                <a:pos x="T8" y="T9"/>
              </a:cxn>
              <a:cxn ang="0">
                <a:pos x="T10" y="T11"/>
              </a:cxn>
              <a:cxn ang="0">
                <a:pos x="T12" y="T13"/>
              </a:cxn>
            </a:cxnLst>
            <a:rect l="0" t="0" r="r" b="b"/>
            <a:pathLst>
              <a:path w="133" h="107">
                <a:moveTo>
                  <a:pt x="0" y="53"/>
                </a:moveTo>
                <a:lnTo>
                  <a:pt x="13" y="0"/>
                </a:lnTo>
                <a:lnTo>
                  <a:pt x="40" y="107"/>
                </a:lnTo>
                <a:lnTo>
                  <a:pt x="66" y="0"/>
                </a:lnTo>
                <a:lnTo>
                  <a:pt x="93" y="107"/>
                </a:lnTo>
                <a:lnTo>
                  <a:pt x="120" y="0"/>
                </a:lnTo>
                <a:lnTo>
                  <a:pt x="133" y="53"/>
                </a:lnTo>
              </a:path>
            </a:pathLst>
          </a:custGeom>
          <a:solidFill>
            <a:schemeClr val="bg1"/>
          </a:solidFill>
          <a:ln w="19050" cap="rnd">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6" name="Freeform 198"/>
          <p:cNvSpPr>
            <a:spLocks/>
          </p:cNvSpPr>
          <p:nvPr/>
        </p:nvSpPr>
        <p:spPr bwMode="auto">
          <a:xfrm rot="5400000" flipH="1">
            <a:off x="5321095" y="1829097"/>
            <a:ext cx="243683" cy="155574"/>
          </a:xfrm>
          <a:custGeom>
            <a:avLst/>
            <a:gdLst>
              <a:gd name="T0" fmla="*/ 0 w 133"/>
              <a:gd name="T1" fmla="*/ 53 h 107"/>
              <a:gd name="T2" fmla="*/ 13 w 133"/>
              <a:gd name="T3" fmla="*/ 0 h 107"/>
              <a:gd name="T4" fmla="*/ 40 w 133"/>
              <a:gd name="T5" fmla="*/ 107 h 107"/>
              <a:gd name="T6" fmla="*/ 66 w 133"/>
              <a:gd name="T7" fmla="*/ 0 h 107"/>
              <a:gd name="T8" fmla="*/ 93 w 133"/>
              <a:gd name="T9" fmla="*/ 107 h 107"/>
              <a:gd name="T10" fmla="*/ 120 w 133"/>
              <a:gd name="T11" fmla="*/ 0 h 107"/>
              <a:gd name="T12" fmla="*/ 133 w 133"/>
              <a:gd name="T13" fmla="*/ 53 h 107"/>
            </a:gdLst>
            <a:ahLst/>
            <a:cxnLst>
              <a:cxn ang="0">
                <a:pos x="T0" y="T1"/>
              </a:cxn>
              <a:cxn ang="0">
                <a:pos x="T2" y="T3"/>
              </a:cxn>
              <a:cxn ang="0">
                <a:pos x="T4" y="T5"/>
              </a:cxn>
              <a:cxn ang="0">
                <a:pos x="T6" y="T7"/>
              </a:cxn>
              <a:cxn ang="0">
                <a:pos x="T8" y="T9"/>
              </a:cxn>
              <a:cxn ang="0">
                <a:pos x="T10" y="T11"/>
              </a:cxn>
              <a:cxn ang="0">
                <a:pos x="T12" y="T13"/>
              </a:cxn>
            </a:cxnLst>
            <a:rect l="0" t="0" r="r" b="b"/>
            <a:pathLst>
              <a:path w="133" h="107">
                <a:moveTo>
                  <a:pt x="0" y="53"/>
                </a:moveTo>
                <a:lnTo>
                  <a:pt x="13" y="0"/>
                </a:lnTo>
                <a:lnTo>
                  <a:pt x="40" y="107"/>
                </a:lnTo>
                <a:lnTo>
                  <a:pt x="66" y="0"/>
                </a:lnTo>
                <a:lnTo>
                  <a:pt x="93" y="107"/>
                </a:lnTo>
                <a:lnTo>
                  <a:pt x="120" y="0"/>
                </a:lnTo>
                <a:lnTo>
                  <a:pt x="133" y="53"/>
                </a:ln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3" name="Line 124"/>
          <p:cNvSpPr>
            <a:spLocks noChangeShapeType="1"/>
          </p:cNvSpPr>
          <p:nvPr/>
        </p:nvSpPr>
        <p:spPr bwMode="auto">
          <a:xfrm flipH="1">
            <a:off x="5446907" y="1605042"/>
            <a:ext cx="0" cy="18000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4" name="Line 124"/>
          <p:cNvSpPr>
            <a:spLocks noChangeShapeType="1"/>
          </p:cNvSpPr>
          <p:nvPr/>
        </p:nvSpPr>
        <p:spPr bwMode="auto">
          <a:xfrm flipH="1">
            <a:off x="4876994" y="1605041"/>
            <a:ext cx="0" cy="18000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8" name="Line 217"/>
          <p:cNvSpPr>
            <a:spLocks noChangeShapeType="1"/>
          </p:cNvSpPr>
          <p:nvPr/>
        </p:nvSpPr>
        <p:spPr bwMode="auto">
          <a:xfrm>
            <a:off x="4780158" y="1589959"/>
            <a:ext cx="169863"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9" name="Line 217"/>
          <p:cNvSpPr>
            <a:spLocks noChangeShapeType="1"/>
          </p:cNvSpPr>
          <p:nvPr/>
        </p:nvSpPr>
        <p:spPr bwMode="auto">
          <a:xfrm>
            <a:off x="5350861" y="1589959"/>
            <a:ext cx="169863"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Line 124"/>
          <p:cNvSpPr>
            <a:spLocks noChangeShapeType="1"/>
          </p:cNvSpPr>
          <p:nvPr/>
        </p:nvSpPr>
        <p:spPr bwMode="auto">
          <a:xfrm>
            <a:off x="2928881" y="2741877"/>
            <a:ext cx="813761" cy="0"/>
          </a:xfrm>
          <a:prstGeom prst="line">
            <a:avLst/>
          </a:prstGeom>
          <a:noFill/>
          <a:ln w="19050" cap="rnd">
            <a:solidFill>
              <a:srgbClr val="000000"/>
            </a:solidFill>
            <a:prstDash val="solid"/>
            <a:round/>
            <a:headEnd type="none"/>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1" name="Line 32"/>
          <p:cNvSpPr>
            <a:spLocks noChangeShapeType="1"/>
          </p:cNvSpPr>
          <p:nvPr/>
        </p:nvSpPr>
        <p:spPr bwMode="auto">
          <a:xfrm>
            <a:off x="2845538" y="3138387"/>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2" name="Line 33"/>
          <p:cNvSpPr>
            <a:spLocks noChangeShapeType="1"/>
          </p:cNvSpPr>
          <p:nvPr/>
        </p:nvSpPr>
        <p:spPr bwMode="auto">
          <a:xfrm flipH="1" flipV="1">
            <a:off x="2845539" y="3138387"/>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3" name="Line 34"/>
          <p:cNvSpPr>
            <a:spLocks noChangeShapeType="1"/>
          </p:cNvSpPr>
          <p:nvPr/>
        </p:nvSpPr>
        <p:spPr bwMode="auto">
          <a:xfrm flipH="1" flipV="1">
            <a:off x="2824901" y="3138387"/>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4" name="Line 35"/>
          <p:cNvSpPr>
            <a:spLocks noChangeShapeType="1"/>
          </p:cNvSpPr>
          <p:nvPr/>
        </p:nvSpPr>
        <p:spPr bwMode="auto">
          <a:xfrm flipH="1">
            <a:off x="2666706" y="3224112"/>
            <a:ext cx="158194"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5" name="Line 36"/>
          <p:cNvSpPr>
            <a:spLocks noChangeShapeType="1"/>
          </p:cNvSpPr>
          <p:nvPr/>
        </p:nvSpPr>
        <p:spPr bwMode="auto">
          <a:xfrm flipH="1">
            <a:off x="2845538" y="3308250"/>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6" name="Line 37"/>
          <p:cNvSpPr>
            <a:spLocks noChangeShapeType="1"/>
          </p:cNvSpPr>
          <p:nvPr/>
        </p:nvSpPr>
        <p:spPr bwMode="auto">
          <a:xfrm flipH="1" flipV="1">
            <a:off x="2901101" y="3278087"/>
            <a:ext cx="28575" cy="301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7" name="Line 38"/>
          <p:cNvSpPr>
            <a:spLocks noChangeShapeType="1"/>
          </p:cNvSpPr>
          <p:nvPr/>
        </p:nvSpPr>
        <p:spPr bwMode="auto">
          <a:xfrm flipV="1">
            <a:off x="2901101" y="3308250"/>
            <a:ext cx="28575" cy="28575"/>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8" name="Line 32"/>
          <p:cNvSpPr>
            <a:spLocks noChangeShapeType="1"/>
          </p:cNvSpPr>
          <p:nvPr/>
        </p:nvSpPr>
        <p:spPr bwMode="auto">
          <a:xfrm flipH="1">
            <a:off x="3165371" y="3135848"/>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9" name="Line 33"/>
          <p:cNvSpPr>
            <a:spLocks noChangeShapeType="1"/>
          </p:cNvSpPr>
          <p:nvPr/>
        </p:nvSpPr>
        <p:spPr bwMode="auto">
          <a:xfrm flipV="1">
            <a:off x="3249508" y="3135848"/>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0" name="Line 34"/>
          <p:cNvSpPr>
            <a:spLocks noChangeShapeType="1"/>
          </p:cNvSpPr>
          <p:nvPr/>
        </p:nvSpPr>
        <p:spPr bwMode="auto">
          <a:xfrm flipV="1">
            <a:off x="3270146" y="3135848"/>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2" name="Line 36"/>
          <p:cNvSpPr>
            <a:spLocks noChangeShapeType="1"/>
          </p:cNvSpPr>
          <p:nvPr/>
        </p:nvSpPr>
        <p:spPr bwMode="auto">
          <a:xfrm>
            <a:off x="3165371" y="3305711"/>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3" name="Line 37"/>
          <p:cNvSpPr>
            <a:spLocks noChangeShapeType="1"/>
          </p:cNvSpPr>
          <p:nvPr/>
        </p:nvSpPr>
        <p:spPr bwMode="auto">
          <a:xfrm flipV="1">
            <a:off x="3165371" y="3275548"/>
            <a:ext cx="28575" cy="301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4" name="Line 38"/>
          <p:cNvSpPr>
            <a:spLocks noChangeShapeType="1"/>
          </p:cNvSpPr>
          <p:nvPr/>
        </p:nvSpPr>
        <p:spPr bwMode="auto">
          <a:xfrm flipH="1" flipV="1">
            <a:off x="3165371" y="3305711"/>
            <a:ext cx="28575" cy="28575"/>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5" name="Line 124"/>
          <p:cNvSpPr>
            <a:spLocks noChangeShapeType="1"/>
          </p:cNvSpPr>
          <p:nvPr/>
        </p:nvSpPr>
        <p:spPr bwMode="auto">
          <a:xfrm flipH="1">
            <a:off x="3165372" y="2862972"/>
            <a:ext cx="0" cy="272875"/>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7" name="Line 124"/>
          <p:cNvSpPr>
            <a:spLocks noChangeShapeType="1"/>
          </p:cNvSpPr>
          <p:nvPr/>
        </p:nvSpPr>
        <p:spPr bwMode="auto">
          <a:xfrm flipH="1">
            <a:off x="2928882" y="3305711"/>
            <a:ext cx="0" cy="17081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8" name="Line 124"/>
          <p:cNvSpPr>
            <a:spLocks noChangeShapeType="1"/>
          </p:cNvSpPr>
          <p:nvPr/>
        </p:nvSpPr>
        <p:spPr bwMode="auto">
          <a:xfrm flipH="1">
            <a:off x="3165371" y="3305711"/>
            <a:ext cx="0" cy="17081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9" name="Line 124"/>
          <p:cNvSpPr>
            <a:spLocks noChangeShapeType="1"/>
          </p:cNvSpPr>
          <p:nvPr/>
        </p:nvSpPr>
        <p:spPr bwMode="auto">
          <a:xfrm flipH="1" flipV="1">
            <a:off x="2928881" y="3477322"/>
            <a:ext cx="236489"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1" name="Line 35"/>
          <p:cNvSpPr>
            <a:spLocks noChangeShapeType="1"/>
          </p:cNvSpPr>
          <p:nvPr/>
        </p:nvSpPr>
        <p:spPr bwMode="auto">
          <a:xfrm flipH="1">
            <a:off x="3270144" y="3224112"/>
            <a:ext cx="358616"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2" name="Line 124"/>
          <p:cNvSpPr>
            <a:spLocks noChangeShapeType="1"/>
          </p:cNvSpPr>
          <p:nvPr/>
        </p:nvSpPr>
        <p:spPr bwMode="auto">
          <a:xfrm flipH="1">
            <a:off x="2929674" y="2741877"/>
            <a:ext cx="0" cy="393972"/>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5" name="TextBox 174"/>
          <p:cNvSpPr txBox="1"/>
          <p:nvPr/>
        </p:nvSpPr>
        <p:spPr>
          <a:xfrm>
            <a:off x="2349825" y="2988843"/>
            <a:ext cx="441146" cy="276999"/>
          </a:xfrm>
          <a:prstGeom prst="rect">
            <a:avLst/>
          </a:prstGeom>
          <a:noFill/>
        </p:spPr>
        <p:txBody>
          <a:bodyPr wrap="none" rtlCol="0">
            <a:spAutoFit/>
          </a:bodyPr>
          <a:lstStyle/>
          <a:p>
            <a:r>
              <a:rPr lang="pt-PT" sz="1200" b="1" dirty="0" err="1" smtClean="0"/>
              <a:t>ckI</a:t>
            </a:r>
            <a:r>
              <a:rPr lang="pt-PT" sz="1200" b="1" dirty="0" smtClean="0"/>
              <a:t>+</a:t>
            </a:r>
            <a:endParaRPr lang="en-GB" sz="1200" b="1" dirty="0"/>
          </a:p>
        </p:txBody>
      </p:sp>
      <p:sp>
        <p:nvSpPr>
          <p:cNvPr id="383" name="Line 32"/>
          <p:cNvSpPr>
            <a:spLocks noChangeShapeType="1"/>
          </p:cNvSpPr>
          <p:nvPr/>
        </p:nvSpPr>
        <p:spPr bwMode="auto">
          <a:xfrm>
            <a:off x="3659299" y="3137120"/>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4" name="Line 33"/>
          <p:cNvSpPr>
            <a:spLocks noChangeShapeType="1"/>
          </p:cNvSpPr>
          <p:nvPr/>
        </p:nvSpPr>
        <p:spPr bwMode="auto">
          <a:xfrm flipH="1" flipV="1">
            <a:off x="3659300" y="3137120"/>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5" name="Line 34"/>
          <p:cNvSpPr>
            <a:spLocks noChangeShapeType="1"/>
          </p:cNvSpPr>
          <p:nvPr/>
        </p:nvSpPr>
        <p:spPr bwMode="auto">
          <a:xfrm flipH="1" flipV="1">
            <a:off x="3638662" y="3137120"/>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7" name="Line 36"/>
          <p:cNvSpPr>
            <a:spLocks noChangeShapeType="1"/>
          </p:cNvSpPr>
          <p:nvPr/>
        </p:nvSpPr>
        <p:spPr bwMode="auto">
          <a:xfrm flipH="1">
            <a:off x="3659299" y="3306983"/>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8" name="Line 37"/>
          <p:cNvSpPr>
            <a:spLocks noChangeShapeType="1"/>
          </p:cNvSpPr>
          <p:nvPr/>
        </p:nvSpPr>
        <p:spPr bwMode="auto">
          <a:xfrm flipH="1" flipV="1">
            <a:off x="3714862" y="3276820"/>
            <a:ext cx="28575" cy="301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9" name="Line 38"/>
          <p:cNvSpPr>
            <a:spLocks noChangeShapeType="1"/>
          </p:cNvSpPr>
          <p:nvPr/>
        </p:nvSpPr>
        <p:spPr bwMode="auto">
          <a:xfrm flipV="1">
            <a:off x="3714862" y="3306983"/>
            <a:ext cx="28575" cy="28575"/>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90" name="Line 32"/>
          <p:cNvSpPr>
            <a:spLocks noChangeShapeType="1"/>
          </p:cNvSpPr>
          <p:nvPr/>
        </p:nvSpPr>
        <p:spPr bwMode="auto">
          <a:xfrm flipH="1">
            <a:off x="3979132" y="3134581"/>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91" name="Line 33"/>
          <p:cNvSpPr>
            <a:spLocks noChangeShapeType="1"/>
          </p:cNvSpPr>
          <p:nvPr/>
        </p:nvSpPr>
        <p:spPr bwMode="auto">
          <a:xfrm flipV="1">
            <a:off x="4063269" y="3134581"/>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92" name="Line 34"/>
          <p:cNvSpPr>
            <a:spLocks noChangeShapeType="1"/>
          </p:cNvSpPr>
          <p:nvPr/>
        </p:nvSpPr>
        <p:spPr bwMode="auto">
          <a:xfrm flipV="1">
            <a:off x="4083907" y="3134581"/>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93" name="Line 36"/>
          <p:cNvSpPr>
            <a:spLocks noChangeShapeType="1"/>
          </p:cNvSpPr>
          <p:nvPr/>
        </p:nvSpPr>
        <p:spPr bwMode="auto">
          <a:xfrm>
            <a:off x="3979132" y="3304444"/>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94" name="Line 37"/>
          <p:cNvSpPr>
            <a:spLocks noChangeShapeType="1"/>
          </p:cNvSpPr>
          <p:nvPr/>
        </p:nvSpPr>
        <p:spPr bwMode="auto">
          <a:xfrm flipV="1">
            <a:off x="3979132" y="3274281"/>
            <a:ext cx="28575" cy="301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95" name="Line 38"/>
          <p:cNvSpPr>
            <a:spLocks noChangeShapeType="1"/>
          </p:cNvSpPr>
          <p:nvPr/>
        </p:nvSpPr>
        <p:spPr bwMode="auto">
          <a:xfrm flipH="1" flipV="1">
            <a:off x="3979132" y="3304444"/>
            <a:ext cx="28575" cy="28575"/>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96" name="Line 124"/>
          <p:cNvSpPr>
            <a:spLocks noChangeShapeType="1"/>
          </p:cNvSpPr>
          <p:nvPr/>
        </p:nvSpPr>
        <p:spPr bwMode="auto">
          <a:xfrm flipH="1">
            <a:off x="3979133" y="2862971"/>
            <a:ext cx="0" cy="271609"/>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97" name="Line 124"/>
          <p:cNvSpPr>
            <a:spLocks noChangeShapeType="1"/>
          </p:cNvSpPr>
          <p:nvPr/>
        </p:nvSpPr>
        <p:spPr bwMode="auto">
          <a:xfrm flipH="1">
            <a:off x="3742643" y="3304444"/>
            <a:ext cx="0" cy="17081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98" name="Line 124"/>
          <p:cNvSpPr>
            <a:spLocks noChangeShapeType="1"/>
          </p:cNvSpPr>
          <p:nvPr/>
        </p:nvSpPr>
        <p:spPr bwMode="auto">
          <a:xfrm flipH="1">
            <a:off x="3979132" y="3304444"/>
            <a:ext cx="0" cy="17081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99" name="Line 124"/>
          <p:cNvSpPr>
            <a:spLocks noChangeShapeType="1"/>
          </p:cNvSpPr>
          <p:nvPr/>
        </p:nvSpPr>
        <p:spPr bwMode="auto">
          <a:xfrm flipH="1" flipV="1">
            <a:off x="3742642" y="3476055"/>
            <a:ext cx="236489"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0" name="Line 35"/>
          <p:cNvSpPr>
            <a:spLocks noChangeShapeType="1"/>
          </p:cNvSpPr>
          <p:nvPr/>
        </p:nvSpPr>
        <p:spPr bwMode="auto">
          <a:xfrm flipH="1">
            <a:off x="4083906" y="3222845"/>
            <a:ext cx="142875"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1" name="Line 124"/>
          <p:cNvSpPr>
            <a:spLocks noChangeShapeType="1"/>
          </p:cNvSpPr>
          <p:nvPr/>
        </p:nvSpPr>
        <p:spPr bwMode="auto">
          <a:xfrm flipH="1">
            <a:off x="3743435" y="2741877"/>
            <a:ext cx="0" cy="392705"/>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2" name="Line 32"/>
          <p:cNvSpPr>
            <a:spLocks noChangeShapeType="1"/>
          </p:cNvSpPr>
          <p:nvPr/>
        </p:nvSpPr>
        <p:spPr bwMode="auto">
          <a:xfrm>
            <a:off x="2950312" y="3648933"/>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3" name="Line 33"/>
          <p:cNvSpPr>
            <a:spLocks noChangeShapeType="1"/>
          </p:cNvSpPr>
          <p:nvPr/>
        </p:nvSpPr>
        <p:spPr bwMode="auto">
          <a:xfrm flipH="1" flipV="1">
            <a:off x="2950313" y="3648933"/>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4" name="Line 34"/>
          <p:cNvSpPr>
            <a:spLocks noChangeShapeType="1"/>
          </p:cNvSpPr>
          <p:nvPr/>
        </p:nvSpPr>
        <p:spPr bwMode="auto">
          <a:xfrm flipH="1" flipV="1">
            <a:off x="2929675" y="3648933"/>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5" name="Line 35"/>
          <p:cNvSpPr>
            <a:spLocks noChangeShapeType="1"/>
          </p:cNvSpPr>
          <p:nvPr/>
        </p:nvSpPr>
        <p:spPr bwMode="auto">
          <a:xfrm flipH="1">
            <a:off x="2771480" y="3734658"/>
            <a:ext cx="158194"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6" name="Line 36"/>
          <p:cNvSpPr>
            <a:spLocks noChangeShapeType="1"/>
          </p:cNvSpPr>
          <p:nvPr/>
        </p:nvSpPr>
        <p:spPr bwMode="auto">
          <a:xfrm flipH="1">
            <a:off x="2950312" y="3818796"/>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7" name="Line 37"/>
          <p:cNvSpPr>
            <a:spLocks noChangeShapeType="1"/>
          </p:cNvSpPr>
          <p:nvPr/>
        </p:nvSpPr>
        <p:spPr bwMode="auto">
          <a:xfrm flipH="1" flipV="1">
            <a:off x="3005875" y="3788633"/>
            <a:ext cx="28575" cy="301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8" name="Line 38"/>
          <p:cNvSpPr>
            <a:spLocks noChangeShapeType="1"/>
          </p:cNvSpPr>
          <p:nvPr/>
        </p:nvSpPr>
        <p:spPr bwMode="auto">
          <a:xfrm flipV="1">
            <a:off x="3005875" y="3818796"/>
            <a:ext cx="28575" cy="28575"/>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9" name="Line 32"/>
          <p:cNvSpPr>
            <a:spLocks noChangeShapeType="1"/>
          </p:cNvSpPr>
          <p:nvPr/>
        </p:nvSpPr>
        <p:spPr bwMode="auto">
          <a:xfrm flipH="1">
            <a:off x="3857930" y="3646394"/>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10" name="Line 33"/>
          <p:cNvSpPr>
            <a:spLocks noChangeShapeType="1"/>
          </p:cNvSpPr>
          <p:nvPr/>
        </p:nvSpPr>
        <p:spPr bwMode="auto">
          <a:xfrm flipV="1">
            <a:off x="3942067" y="3646394"/>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11" name="Line 34"/>
          <p:cNvSpPr>
            <a:spLocks noChangeShapeType="1"/>
          </p:cNvSpPr>
          <p:nvPr/>
        </p:nvSpPr>
        <p:spPr bwMode="auto">
          <a:xfrm flipV="1">
            <a:off x="3962705" y="3646394"/>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12" name="Line 36"/>
          <p:cNvSpPr>
            <a:spLocks noChangeShapeType="1"/>
          </p:cNvSpPr>
          <p:nvPr/>
        </p:nvSpPr>
        <p:spPr bwMode="auto">
          <a:xfrm>
            <a:off x="3857930" y="3816257"/>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13" name="Line 37"/>
          <p:cNvSpPr>
            <a:spLocks noChangeShapeType="1"/>
          </p:cNvSpPr>
          <p:nvPr/>
        </p:nvSpPr>
        <p:spPr bwMode="auto">
          <a:xfrm flipV="1">
            <a:off x="3857930" y="3786094"/>
            <a:ext cx="28575" cy="301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14" name="Line 38"/>
          <p:cNvSpPr>
            <a:spLocks noChangeShapeType="1"/>
          </p:cNvSpPr>
          <p:nvPr/>
        </p:nvSpPr>
        <p:spPr bwMode="auto">
          <a:xfrm flipH="1" flipV="1">
            <a:off x="3857930" y="3816257"/>
            <a:ext cx="28575" cy="28575"/>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15" name="Line 124"/>
          <p:cNvSpPr>
            <a:spLocks noChangeShapeType="1"/>
          </p:cNvSpPr>
          <p:nvPr/>
        </p:nvSpPr>
        <p:spPr bwMode="auto">
          <a:xfrm flipH="1">
            <a:off x="3857931" y="3485117"/>
            <a:ext cx="0" cy="161276"/>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16" name="Line 124"/>
          <p:cNvSpPr>
            <a:spLocks noChangeShapeType="1"/>
          </p:cNvSpPr>
          <p:nvPr/>
        </p:nvSpPr>
        <p:spPr bwMode="auto">
          <a:xfrm flipH="1">
            <a:off x="3033656" y="3816257"/>
            <a:ext cx="0" cy="17081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17" name="Line 124"/>
          <p:cNvSpPr>
            <a:spLocks noChangeShapeType="1"/>
          </p:cNvSpPr>
          <p:nvPr/>
        </p:nvSpPr>
        <p:spPr bwMode="auto">
          <a:xfrm flipH="1">
            <a:off x="3857930" y="3816257"/>
            <a:ext cx="0" cy="17081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18" name="Line 124"/>
          <p:cNvSpPr>
            <a:spLocks noChangeShapeType="1"/>
          </p:cNvSpPr>
          <p:nvPr/>
        </p:nvSpPr>
        <p:spPr bwMode="auto">
          <a:xfrm flipH="1" flipV="1">
            <a:off x="3033653" y="3987868"/>
            <a:ext cx="824276"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19" name="Line 35"/>
          <p:cNvSpPr>
            <a:spLocks noChangeShapeType="1"/>
          </p:cNvSpPr>
          <p:nvPr/>
        </p:nvSpPr>
        <p:spPr bwMode="auto">
          <a:xfrm flipH="1">
            <a:off x="3962704" y="3734658"/>
            <a:ext cx="142875"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20" name="Line 124"/>
          <p:cNvSpPr>
            <a:spLocks noChangeShapeType="1"/>
          </p:cNvSpPr>
          <p:nvPr/>
        </p:nvSpPr>
        <p:spPr bwMode="auto">
          <a:xfrm flipH="1">
            <a:off x="3034448" y="3480353"/>
            <a:ext cx="0" cy="166041"/>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25" name="Line 124"/>
          <p:cNvSpPr>
            <a:spLocks noChangeShapeType="1"/>
          </p:cNvSpPr>
          <p:nvPr/>
        </p:nvSpPr>
        <p:spPr bwMode="auto">
          <a:xfrm flipH="1">
            <a:off x="3620119" y="2469002"/>
            <a:ext cx="0" cy="272875"/>
          </a:xfrm>
          <a:prstGeom prst="line">
            <a:avLst/>
          </a:prstGeom>
          <a:noFill/>
          <a:ln w="19050" cap="rnd">
            <a:solidFill>
              <a:srgbClr val="000000"/>
            </a:solidFill>
            <a:prstDash val="solid"/>
            <a:round/>
            <a:headEnd/>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26" name="Line 124"/>
          <p:cNvSpPr>
            <a:spLocks noChangeShapeType="1"/>
          </p:cNvSpPr>
          <p:nvPr/>
        </p:nvSpPr>
        <p:spPr bwMode="auto">
          <a:xfrm flipH="1">
            <a:off x="3858574" y="2292312"/>
            <a:ext cx="0" cy="570660"/>
          </a:xfrm>
          <a:prstGeom prst="line">
            <a:avLst/>
          </a:prstGeom>
          <a:noFill/>
          <a:ln w="19050" cap="rnd">
            <a:solidFill>
              <a:srgbClr val="000000"/>
            </a:solidFill>
            <a:prstDash val="solid"/>
            <a:round/>
            <a:headEnd/>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61" name="Line 124"/>
          <p:cNvSpPr>
            <a:spLocks noChangeShapeType="1"/>
          </p:cNvSpPr>
          <p:nvPr/>
        </p:nvSpPr>
        <p:spPr bwMode="auto">
          <a:xfrm>
            <a:off x="2784371" y="4095310"/>
            <a:ext cx="1321208" cy="0"/>
          </a:xfrm>
          <a:prstGeom prst="line">
            <a:avLst/>
          </a:prstGeom>
          <a:noFill/>
          <a:ln w="19050" cap="rnd">
            <a:solidFill>
              <a:srgbClr val="000000"/>
            </a:solidFill>
            <a:prstDash val="solid"/>
            <a:round/>
            <a:headEnd type="none"/>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63" name="TextBox 462"/>
          <p:cNvSpPr txBox="1"/>
          <p:nvPr/>
        </p:nvSpPr>
        <p:spPr>
          <a:xfrm>
            <a:off x="3194788" y="3188672"/>
            <a:ext cx="410690" cy="276999"/>
          </a:xfrm>
          <a:prstGeom prst="rect">
            <a:avLst/>
          </a:prstGeom>
          <a:noFill/>
        </p:spPr>
        <p:txBody>
          <a:bodyPr wrap="none" rtlCol="0">
            <a:spAutoFit/>
          </a:bodyPr>
          <a:lstStyle/>
          <a:p>
            <a:r>
              <a:rPr lang="pt-PT" sz="1200" b="1" dirty="0" err="1" smtClean="0"/>
              <a:t>ckI</a:t>
            </a:r>
            <a:r>
              <a:rPr lang="pt-PT" sz="1200" b="1" dirty="0" smtClean="0"/>
              <a:t>-</a:t>
            </a:r>
            <a:endParaRPr lang="en-GB" sz="1200" b="1" dirty="0"/>
          </a:p>
        </p:txBody>
      </p:sp>
      <p:sp>
        <p:nvSpPr>
          <p:cNvPr id="462" name="Line 124"/>
          <p:cNvSpPr>
            <a:spLocks noChangeShapeType="1"/>
          </p:cNvSpPr>
          <p:nvPr/>
        </p:nvSpPr>
        <p:spPr bwMode="auto">
          <a:xfrm>
            <a:off x="3164723" y="2862971"/>
            <a:ext cx="814408" cy="0"/>
          </a:xfrm>
          <a:prstGeom prst="line">
            <a:avLst/>
          </a:prstGeom>
          <a:noFill/>
          <a:ln w="19050" cap="rnd">
            <a:solidFill>
              <a:srgbClr val="000000"/>
            </a:solidFill>
            <a:prstDash val="solid"/>
            <a:round/>
            <a:headEnd type="none"/>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64" name="TextBox 463"/>
          <p:cNvSpPr txBox="1"/>
          <p:nvPr/>
        </p:nvSpPr>
        <p:spPr>
          <a:xfrm>
            <a:off x="4049965" y="3009296"/>
            <a:ext cx="441146" cy="276999"/>
          </a:xfrm>
          <a:prstGeom prst="rect">
            <a:avLst/>
          </a:prstGeom>
          <a:noFill/>
        </p:spPr>
        <p:txBody>
          <a:bodyPr wrap="none" rtlCol="0">
            <a:spAutoFit/>
          </a:bodyPr>
          <a:lstStyle/>
          <a:p>
            <a:r>
              <a:rPr lang="pt-PT" sz="1200" b="1" dirty="0" err="1" smtClean="0"/>
              <a:t>ckI</a:t>
            </a:r>
            <a:r>
              <a:rPr lang="pt-PT" sz="1200" b="1" dirty="0" smtClean="0"/>
              <a:t>+</a:t>
            </a:r>
            <a:endParaRPr lang="en-GB" sz="1200" b="1" dirty="0"/>
          </a:p>
        </p:txBody>
      </p:sp>
      <p:sp>
        <p:nvSpPr>
          <p:cNvPr id="465" name="Line 124"/>
          <p:cNvSpPr>
            <a:spLocks noChangeShapeType="1"/>
          </p:cNvSpPr>
          <p:nvPr/>
        </p:nvSpPr>
        <p:spPr bwMode="auto">
          <a:xfrm flipH="1">
            <a:off x="4105579" y="3731325"/>
            <a:ext cx="0" cy="363985"/>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66" name="TextBox 465"/>
          <p:cNvSpPr txBox="1"/>
          <p:nvPr/>
        </p:nvSpPr>
        <p:spPr>
          <a:xfrm>
            <a:off x="2249678" y="3567833"/>
            <a:ext cx="554960" cy="276999"/>
          </a:xfrm>
          <a:prstGeom prst="rect">
            <a:avLst/>
          </a:prstGeom>
          <a:noFill/>
        </p:spPr>
        <p:txBody>
          <a:bodyPr wrap="none" rtlCol="0">
            <a:spAutoFit/>
          </a:bodyPr>
          <a:lstStyle/>
          <a:p>
            <a:r>
              <a:rPr lang="pt-PT" sz="1200" b="1" dirty="0" err="1" smtClean="0"/>
              <a:t>cSelI</a:t>
            </a:r>
            <a:r>
              <a:rPr lang="pt-PT" sz="1200" b="1" dirty="0" smtClean="0"/>
              <a:t>+</a:t>
            </a:r>
            <a:endParaRPr lang="en-GB" sz="1200" b="1" dirty="0"/>
          </a:p>
        </p:txBody>
      </p:sp>
      <p:sp>
        <p:nvSpPr>
          <p:cNvPr id="467" name="TextBox 466"/>
          <p:cNvSpPr txBox="1"/>
          <p:nvPr/>
        </p:nvSpPr>
        <p:spPr>
          <a:xfrm>
            <a:off x="2244123" y="3925906"/>
            <a:ext cx="524503" cy="276999"/>
          </a:xfrm>
          <a:prstGeom prst="rect">
            <a:avLst/>
          </a:prstGeom>
          <a:noFill/>
        </p:spPr>
        <p:txBody>
          <a:bodyPr wrap="none" rtlCol="0">
            <a:spAutoFit/>
          </a:bodyPr>
          <a:lstStyle/>
          <a:p>
            <a:r>
              <a:rPr lang="pt-PT" sz="1200" b="1" dirty="0" err="1" smtClean="0"/>
              <a:t>cSelI</a:t>
            </a:r>
            <a:r>
              <a:rPr lang="pt-PT" sz="1200" b="1" dirty="0" smtClean="0"/>
              <a:t>-</a:t>
            </a:r>
            <a:endParaRPr lang="en-GB" sz="1200" b="1" dirty="0"/>
          </a:p>
        </p:txBody>
      </p:sp>
      <p:sp>
        <p:nvSpPr>
          <p:cNvPr id="468" name="Line 124"/>
          <p:cNvSpPr>
            <a:spLocks noChangeShapeType="1"/>
          </p:cNvSpPr>
          <p:nvPr/>
        </p:nvSpPr>
        <p:spPr bwMode="auto">
          <a:xfrm flipH="1">
            <a:off x="3456238" y="3987070"/>
            <a:ext cx="0" cy="695330"/>
          </a:xfrm>
          <a:prstGeom prst="line">
            <a:avLst/>
          </a:prstGeom>
          <a:noFill/>
          <a:ln w="19050" cap="rnd">
            <a:solidFill>
              <a:srgbClr val="000000"/>
            </a:solidFill>
            <a:prstDash val="solid"/>
            <a:round/>
            <a:headEnd type="oval"/>
            <a:tailEnd type="non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71" name="Line 124"/>
          <p:cNvSpPr>
            <a:spLocks noChangeShapeType="1"/>
          </p:cNvSpPr>
          <p:nvPr/>
        </p:nvSpPr>
        <p:spPr bwMode="auto">
          <a:xfrm flipH="1">
            <a:off x="5808117" y="2741877"/>
            <a:ext cx="813761" cy="0"/>
          </a:xfrm>
          <a:prstGeom prst="line">
            <a:avLst/>
          </a:prstGeom>
          <a:noFill/>
          <a:ln w="19050" cap="rnd">
            <a:solidFill>
              <a:srgbClr val="000000"/>
            </a:solidFill>
            <a:prstDash val="solid"/>
            <a:round/>
            <a:headEnd type="none"/>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72" name="Line 32"/>
          <p:cNvSpPr>
            <a:spLocks noChangeShapeType="1"/>
          </p:cNvSpPr>
          <p:nvPr/>
        </p:nvSpPr>
        <p:spPr bwMode="auto">
          <a:xfrm flipH="1">
            <a:off x="6621083" y="3138387"/>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73" name="Line 33"/>
          <p:cNvSpPr>
            <a:spLocks noChangeShapeType="1"/>
          </p:cNvSpPr>
          <p:nvPr/>
        </p:nvSpPr>
        <p:spPr bwMode="auto">
          <a:xfrm flipV="1">
            <a:off x="6705220" y="3138387"/>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74" name="Line 34"/>
          <p:cNvSpPr>
            <a:spLocks noChangeShapeType="1"/>
          </p:cNvSpPr>
          <p:nvPr/>
        </p:nvSpPr>
        <p:spPr bwMode="auto">
          <a:xfrm flipV="1">
            <a:off x="6725858" y="3138387"/>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75" name="Line 35"/>
          <p:cNvSpPr>
            <a:spLocks noChangeShapeType="1"/>
          </p:cNvSpPr>
          <p:nvPr/>
        </p:nvSpPr>
        <p:spPr bwMode="auto">
          <a:xfrm>
            <a:off x="6725859" y="3224112"/>
            <a:ext cx="158194"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76" name="Line 36"/>
          <p:cNvSpPr>
            <a:spLocks noChangeShapeType="1"/>
          </p:cNvSpPr>
          <p:nvPr/>
        </p:nvSpPr>
        <p:spPr bwMode="auto">
          <a:xfrm>
            <a:off x="6621083" y="3308250"/>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77" name="Line 37"/>
          <p:cNvSpPr>
            <a:spLocks noChangeShapeType="1"/>
          </p:cNvSpPr>
          <p:nvPr/>
        </p:nvSpPr>
        <p:spPr bwMode="auto">
          <a:xfrm flipV="1">
            <a:off x="6621083" y="3278087"/>
            <a:ext cx="28575" cy="301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78" name="Line 38"/>
          <p:cNvSpPr>
            <a:spLocks noChangeShapeType="1"/>
          </p:cNvSpPr>
          <p:nvPr/>
        </p:nvSpPr>
        <p:spPr bwMode="auto">
          <a:xfrm flipH="1" flipV="1">
            <a:off x="6621083" y="3308250"/>
            <a:ext cx="28575" cy="28575"/>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79" name="Line 32"/>
          <p:cNvSpPr>
            <a:spLocks noChangeShapeType="1"/>
          </p:cNvSpPr>
          <p:nvPr/>
        </p:nvSpPr>
        <p:spPr bwMode="auto">
          <a:xfrm>
            <a:off x="6301250" y="3135848"/>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80" name="Line 33"/>
          <p:cNvSpPr>
            <a:spLocks noChangeShapeType="1"/>
          </p:cNvSpPr>
          <p:nvPr/>
        </p:nvSpPr>
        <p:spPr bwMode="auto">
          <a:xfrm flipH="1" flipV="1">
            <a:off x="6301251" y="3135848"/>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81" name="Line 34"/>
          <p:cNvSpPr>
            <a:spLocks noChangeShapeType="1"/>
          </p:cNvSpPr>
          <p:nvPr/>
        </p:nvSpPr>
        <p:spPr bwMode="auto">
          <a:xfrm flipH="1" flipV="1">
            <a:off x="6280613" y="3135848"/>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82" name="Line 36"/>
          <p:cNvSpPr>
            <a:spLocks noChangeShapeType="1"/>
          </p:cNvSpPr>
          <p:nvPr/>
        </p:nvSpPr>
        <p:spPr bwMode="auto">
          <a:xfrm flipH="1">
            <a:off x="6301250" y="3305711"/>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83" name="Line 37"/>
          <p:cNvSpPr>
            <a:spLocks noChangeShapeType="1"/>
          </p:cNvSpPr>
          <p:nvPr/>
        </p:nvSpPr>
        <p:spPr bwMode="auto">
          <a:xfrm flipH="1" flipV="1">
            <a:off x="6356813" y="3275548"/>
            <a:ext cx="28575" cy="301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84" name="Line 38"/>
          <p:cNvSpPr>
            <a:spLocks noChangeShapeType="1"/>
          </p:cNvSpPr>
          <p:nvPr/>
        </p:nvSpPr>
        <p:spPr bwMode="auto">
          <a:xfrm flipV="1">
            <a:off x="6356813" y="3305711"/>
            <a:ext cx="28575" cy="28575"/>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85" name="Line 124"/>
          <p:cNvSpPr>
            <a:spLocks noChangeShapeType="1"/>
          </p:cNvSpPr>
          <p:nvPr/>
        </p:nvSpPr>
        <p:spPr bwMode="auto">
          <a:xfrm>
            <a:off x="6385387" y="2862972"/>
            <a:ext cx="0" cy="272875"/>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86" name="Line 124"/>
          <p:cNvSpPr>
            <a:spLocks noChangeShapeType="1"/>
          </p:cNvSpPr>
          <p:nvPr/>
        </p:nvSpPr>
        <p:spPr bwMode="auto">
          <a:xfrm>
            <a:off x="6621877" y="3305711"/>
            <a:ext cx="0" cy="17081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87" name="Line 124"/>
          <p:cNvSpPr>
            <a:spLocks noChangeShapeType="1"/>
          </p:cNvSpPr>
          <p:nvPr/>
        </p:nvSpPr>
        <p:spPr bwMode="auto">
          <a:xfrm>
            <a:off x="6385388" y="3305711"/>
            <a:ext cx="0" cy="17081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88" name="Line 124"/>
          <p:cNvSpPr>
            <a:spLocks noChangeShapeType="1"/>
          </p:cNvSpPr>
          <p:nvPr/>
        </p:nvSpPr>
        <p:spPr bwMode="auto">
          <a:xfrm flipV="1">
            <a:off x="6385389" y="3477322"/>
            <a:ext cx="236489"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89" name="Line 35"/>
          <p:cNvSpPr>
            <a:spLocks noChangeShapeType="1"/>
          </p:cNvSpPr>
          <p:nvPr/>
        </p:nvSpPr>
        <p:spPr bwMode="auto">
          <a:xfrm>
            <a:off x="5912097" y="3224112"/>
            <a:ext cx="368517"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90" name="Line 124"/>
          <p:cNvSpPr>
            <a:spLocks noChangeShapeType="1"/>
          </p:cNvSpPr>
          <p:nvPr/>
        </p:nvSpPr>
        <p:spPr bwMode="auto">
          <a:xfrm>
            <a:off x="6621085" y="2741877"/>
            <a:ext cx="0" cy="393972"/>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91" name="TextBox 490"/>
          <p:cNvSpPr txBox="1"/>
          <p:nvPr/>
        </p:nvSpPr>
        <p:spPr>
          <a:xfrm flipH="1">
            <a:off x="6678034" y="2988843"/>
            <a:ext cx="505267" cy="276999"/>
          </a:xfrm>
          <a:prstGeom prst="rect">
            <a:avLst/>
          </a:prstGeom>
          <a:noFill/>
        </p:spPr>
        <p:txBody>
          <a:bodyPr wrap="none" rtlCol="0">
            <a:spAutoFit/>
          </a:bodyPr>
          <a:lstStyle/>
          <a:p>
            <a:r>
              <a:rPr lang="pt-PT" sz="1200" b="1" dirty="0" err="1" smtClean="0"/>
              <a:t>ckQ</a:t>
            </a:r>
            <a:r>
              <a:rPr lang="pt-PT" sz="1200" b="1" dirty="0" smtClean="0"/>
              <a:t>+</a:t>
            </a:r>
            <a:endParaRPr lang="en-GB" sz="1200" b="1" dirty="0"/>
          </a:p>
        </p:txBody>
      </p:sp>
      <p:sp>
        <p:nvSpPr>
          <p:cNvPr id="492" name="Line 32"/>
          <p:cNvSpPr>
            <a:spLocks noChangeShapeType="1"/>
          </p:cNvSpPr>
          <p:nvPr/>
        </p:nvSpPr>
        <p:spPr bwMode="auto">
          <a:xfrm flipH="1">
            <a:off x="5807322" y="3137120"/>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93" name="Line 33"/>
          <p:cNvSpPr>
            <a:spLocks noChangeShapeType="1"/>
          </p:cNvSpPr>
          <p:nvPr/>
        </p:nvSpPr>
        <p:spPr bwMode="auto">
          <a:xfrm flipV="1">
            <a:off x="5891459" y="3137120"/>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94" name="Line 34"/>
          <p:cNvSpPr>
            <a:spLocks noChangeShapeType="1"/>
          </p:cNvSpPr>
          <p:nvPr/>
        </p:nvSpPr>
        <p:spPr bwMode="auto">
          <a:xfrm flipV="1">
            <a:off x="5912097" y="3137120"/>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96" name="Line 36"/>
          <p:cNvSpPr>
            <a:spLocks noChangeShapeType="1"/>
          </p:cNvSpPr>
          <p:nvPr/>
        </p:nvSpPr>
        <p:spPr bwMode="auto">
          <a:xfrm>
            <a:off x="5807322" y="3306983"/>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97" name="Line 37"/>
          <p:cNvSpPr>
            <a:spLocks noChangeShapeType="1"/>
          </p:cNvSpPr>
          <p:nvPr/>
        </p:nvSpPr>
        <p:spPr bwMode="auto">
          <a:xfrm flipV="1">
            <a:off x="5807322" y="3276820"/>
            <a:ext cx="28575" cy="301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98" name="Line 38"/>
          <p:cNvSpPr>
            <a:spLocks noChangeShapeType="1"/>
          </p:cNvSpPr>
          <p:nvPr/>
        </p:nvSpPr>
        <p:spPr bwMode="auto">
          <a:xfrm flipH="1" flipV="1">
            <a:off x="5807322" y="3306983"/>
            <a:ext cx="28575" cy="28575"/>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99" name="Line 32"/>
          <p:cNvSpPr>
            <a:spLocks noChangeShapeType="1"/>
          </p:cNvSpPr>
          <p:nvPr/>
        </p:nvSpPr>
        <p:spPr bwMode="auto">
          <a:xfrm>
            <a:off x="5487489" y="3134581"/>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0" name="Line 33"/>
          <p:cNvSpPr>
            <a:spLocks noChangeShapeType="1"/>
          </p:cNvSpPr>
          <p:nvPr/>
        </p:nvSpPr>
        <p:spPr bwMode="auto">
          <a:xfrm flipH="1" flipV="1">
            <a:off x="5487490" y="3134581"/>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1" name="Line 34"/>
          <p:cNvSpPr>
            <a:spLocks noChangeShapeType="1"/>
          </p:cNvSpPr>
          <p:nvPr/>
        </p:nvSpPr>
        <p:spPr bwMode="auto">
          <a:xfrm flipH="1" flipV="1">
            <a:off x="5466852" y="3134581"/>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2" name="Line 36"/>
          <p:cNvSpPr>
            <a:spLocks noChangeShapeType="1"/>
          </p:cNvSpPr>
          <p:nvPr/>
        </p:nvSpPr>
        <p:spPr bwMode="auto">
          <a:xfrm flipH="1">
            <a:off x="5487489" y="3304444"/>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3" name="Line 37"/>
          <p:cNvSpPr>
            <a:spLocks noChangeShapeType="1"/>
          </p:cNvSpPr>
          <p:nvPr/>
        </p:nvSpPr>
        <p:spPr bwMode="auto">
          <a:xfrm flipH="1" flipV="1">
            <a:off x="5543052" y="3274281"/>
            <a:ext cx="28575" cy="301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4" name="Line 38"/>
          <p:cNvSpPr>
            <a:spLocks noChangeShapeType="1"/>
          </p:cNvSpPr>
          <p:nvPr/>
        </p:nvSpPr>
        <p:spPr bwMode="auto">
          <a:xfrm flipV="1">
            <a:off x="5543052" y="3304444"/>
            <a:ext cx="28575" cy="28575"/>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5" name="Line 124"/>
          <p:cNvSpPr>
            <a:spLocks noChangeShapeType="1"/>
          </p:cNvSpPr>
          <p:nvPr/>
        </p:nvSpPr>
        <p:spPr bwMode="auto">
          <a:xfrm>
            <a:off x="5571626" y="2862971"/>
            <a:ext cx="0" cy="271609"/>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6" name="Line 124"/>
          <p:cNvSpPr>
            <a:spLocks noChangeShapeType="1"/>
          </p:cNvSpPr>
          <p:nvPr/>
        </p:nvSpPr>
        <p:spPr bwMode="auto">
          <a:xfrm>
            <a:off x="5808116" y="3304444"/>
            <a:ext cx="0" cy="17081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7" name="Line 124"/>
          <p:cNvSpPr>
            <a:spLocks noChangeShapeType="1"/>
          </p:cNvSpPr>
          <p:nvPr/>
        </p:nvSpPr>
        <p:spPr bwMode="auto">
          <a:xfrm>
            <a:off x="5571627" y="3304444"/>
            <a:ext cx="0" cy="17081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8" name="Line 124"/>
          <p:cNvSpPr>
            <a:spLocks noChangeShapeType="1"/>
          </p:cNvSpPr>
          <p:nvPr/>
        </p:nvSpPr>
        <p:spPr bwMode="auto">
          <a:xfrm flipV="1">
            <a:off x="5571628" y="3476055"/>
            <a:ext cx="236489"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9" name="Line 35"/>
          <p:cNvSpPr>
            <a:spLocks noChangeShapeType="1"/>
          </p:cNvSpPr>
          <p:nvPr/>
        </p:nvSpPr>
        <p:spPr bwMode="auto">
          <a:xfrm>
            <a:off x="5323978" y="3222845"/>
            <a:ext cx="142875"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10" name="Line 124"/>
          <p:cNvSpPr>
            <a:spLocks noChangeShapeType="1"/>
          </p:cNvSpPr>
          <p:nvPr/>
        </p:nvSpPr>
        <p:spPr bwMode="auto">
          <a:xfrm>
            <a:off x="5807324" y="2741877"/>
            <a:ext cx="0" cy="392705"/>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11" name="Line 32"/>
          <p:cNvSpPr>
            <a:spLocks noChangeShapeType="1"/>
          </p:cNvSpPr>
          <p:nvPr/>
        </p:nvSpPr>
        <p:spPr bwMode="auto">
          <a:xfrm flipH="1">
            <a:off x="6516309" y="3648933"/>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12" name="Line 33"/>
          <p:cNvSpPr>
            <a:spLocks noChangeShapeType="1"/>
          </p:cNvSpPr>
          <p:nvPr/>
        </p:nvSpPr>
        <p:spPr bwMode="auto">
          <a:xfrm flipV="1">
            <a:off x="6600446" y="3648933"/>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13" name="Line 34"/>
          <p:cNvSpPr>
            <a:spLocks noChangeShapeType="1"/>
          </p:cNvSpPr>
          <p:nvPr/>
        </p:nvSpPr>
        <p:spPr bwMode="auto">
          <a:xfrm flipV="1">
            <a:off x="6621084" y="3648933"/>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14" name="Line 35"/>
          <p:cNvSpPr>
            <a:spLocks noChangeShapeType="1"/>
          </p:cNvSpPr>
          <p:nvPr/>
        </p:nvSpPr>
        <p:spPr bwMode="auto">
          <a:xfrm>
            <a:off x="6621085" y="3734658"/>
            <a:ext cx="158194"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15" name="Line 36"/>
          <p:cNvSpPr>
            <a:spLocks noChangeShapeType="1"/>
          </p:cNvSpPr>
          <p:nvPr/>
        </p:nvSpPr>
        <p:spPr bwMode="auto">
          <a:xfrm>
            <a:off x="6516309" y="3818796"/>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16" name="Line 37"/>
          <p:cNvSpPr>
            <a:spLocks noChangeShapeType="1"/>
          </p:cNvSpPr>
          <p:nvPr/>
        </p:nvSpPr>
        <p:spPr bwMode="auto">
          <a:xfrm flipV="1">
            <a:off x="6516309" y="3788633"/>
            <a:ext cx="28575" cy="301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17" name="Line 38"/>
          <p:cNvSpPr>
            <a:spLocks noChangeShapeType="1"/>
          </p:cNvSpPr>
          <p:nvPr/>
        </p:nvSpPr>
        <p:spPr bwMode="auto">
          <a:xfrm flipH="1" flipV="1">
            <a:off x="6516309" y="3818796"/>
            <a:ext cx="28575" cy="28575"/>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18" name="Line 32"/>
          <p:cNvSpPr>
            <a:spLocks noChangeShapeType="1"/>
          </p:cNvSpPr>
          <p:nvPr/>
        </p:nvSpPr>
        <p:spPr bwMode="auto">
          <a:xfrm>
            <a:off x="5608691" y="3646394"/>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19" name="Line 33"/>
          <p:cNvSpPr>
            <a:spLocks noChangeShapeType="1"/>
          </p:cNvSpPr>
          <p:nvPr/>
        </p:nvSpPr>
        <p:spPr bwMode="auto">
          <a:xfrm flipH="1" flipV="1">
            <a:off x="5608692" y="3646394"/>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20" name="Line 34"/>
          <p:cNvSpPr>
            <a:spLocks noChangeShapeType="1"/>
          </p:cNvSpPr>
          <p:nvPr/>
        </p:nvSpPr>
        <p:spPr bwMode="auto">
          <a:xfrm flipH="1" flipV="1">
            <a:off x="5588054" y="3646394"/>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21" name="Line 36"/>
          <p:cNvSpPr>
            <a:spLocks noChangeShapeType="1"/>
          </p:cNvSpPr>
          <p:nvPr/>
        </p:nvSpPr>
        <p:spPr bwMode="auto">
          <a:xfrm flipH="1">
            <a:off x="5608691" y="3816257"/>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22" name="Line 37"/>
          <p:cNvSpPr>
            <a:spLocks noChangeShapeType="1"/>
          </p:cNvSpPr>
          <p:nvPr/>
        </p:nvSpPr>
        <p:spPr bwMode="auto">
          <a:xfrm flipH="1" flipV="1">
            <a:off x="5664254" y="3786094"/>
            <a:ext cx="28575" cy="301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23" name="Line 38"/>
          <p:cNvSpPr>
            <a:spLocks noChangeShapeType="1"/>
          </p:cNvSpPr>
          <p:nvPr/>
        </p:nvSpPr>
        <p:spPr bwMode="auto">
          <a:xfrm flipV="1">
            <a:off x="5664254" y="3816257"/>
            <a:ext cx="28575" cy="28575"/>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24" name="Line 124"/>
          <p:cNvSpPr>
            <a:spLocks noChangeShapeType="1"/>
          </p:cNvSpPr>
          <p:nvPr/>
        </p:nvSpPr>
        <p:spPr bwMode="auto">
          <a:xfrm>
            <a:off x="5692828" y="3485117"/>
            <a:ext cx="0" cy="161276"/>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25" name="Line 124"/>
          <p:cNvSpPr>
            <a:spLocks noChangeShapeType="1"/>
          </p:cNvSpPr>
          <p:nvPr/>
        </p:nvSpPr>
        <p:spPr bwMode="auto">
          <a:xfrm>
            <a:off x="6517103" y="3816257"/>
            <a:ext cx="0" cy="17081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26" name="Line 124"/>
          <p:cNvSpPr>
            <a:spLocks noChangeShapeType="1"/>
          </p:cNvSpPr>
          <p:nvPr/>
        </p:nvSpPr>
        <p:spPr bwMode="auto">
          <a:xfrm>
            <a:off x="5692829" y="3816257"/>
            <a:ext cx="0" cy="17081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27" name="Line 124"/>
          <p:cNvSpPr>
            <a:spLocks noChangeShapeType="1"/>
          </p:cNvSpPr>
          <p:nvPr/>
        </p:nvSpPr>
        <p:spPr bwMode="auto">
          <a:xfrm flipV="1">
            <a:off x="5692830" y="3987868"/>
            <a:ext cx="824276"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28" name="Line 35"/>
          <p:cNvSpPr>
            <a:spLocks noChangeShapeType="1"/>
          </p:cNvSpPr>
          <p:nvPr/>
        </p:nvSpPr>
        <p:spPr bwMode="auto">
          <a:xfrm>
            <a:off x="5445180" y="3734658"/>
            <a:ext cx="142875"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29" name="Line 124"/>
          <p:cNvSpPr>
            <a:spLocks noChangeShapeType="1"/>
          </p:cNvSpPr>
          <p:nvPr/>
        </p:nvSpPr>
        <p:spPr bwMode="auto">
          <a:xfrm>
            <a:off x="6516311" y="3480353"/>
            <a:ext cx="0" cy="166041"/>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0" name="Line 124"/>
          <p:cNvSpPr>
            <a:spLocks noChangeShapeType="1"/>
          </p:cNvSpPr>
          <p:nvPr/>
        </p:nvSpPr>
        <p:spPr bwMode="auto">
          <a:xfrm>
            <a:off x="5930640" y="2292312"/>
            <a:ext cx="0" cy="449566"/>
          </a:xfrm>
          <a:prstGeom prst="line">
            <a:avLst/>
          </a:prstGeom>
          <a:noFill/>
          <a:ln w="19050" cap="rnd">
            <a:solidFill>
              <a:srgbClr val="000000"/>
            </a:solidFill>
            <a:prstDash val="solid"/>
            <a:round/>
            <a:headEnd type="oval"/>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1" name="Line 124"/>
          <p:cNvSpPr>
            <a:spLocks noChangeShapeType="1"/>
          </p:cNvSpPr>
          <p:nvPr/>
        </p:nvSpPr>
        <p:spPr bwMode="auto">
          <a:xfrm>
            <a:off x="5692185" y="2467554"/>
            <a:ext cx="0" cy="395417"/>
          </a:xfrm>
          <a:prstGeom prst="line">
            <a:avLst/>
          </a:prstGeom>
          <a:noFill/>
          <a:ln w="19050" cap="rnd">
            <a:solidFill>
              <a:srgbClr val="000000"/>
            </a:solidFill>
            <a:prstDash val="solid"/>
            <a:round/>
            <a:headEnd type="oval"/>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2" name="Line 124"/>
          <p:cNvSpPr>
            <a:spLocks noChangeShapeType="1"/>
          </p:cNvSpPr>
          <p:nvPr/>
        </p:nvSpPr>
        <p:spPr bwMode="auto">
          <a:xfrm flipH="1">
            <a:off x="5445180" y="4095310"/>
            <a:ext cx="1321208" cy="0"/>
          </a:xfrm>
          <a:prstGeom prst="line">
            <a:avLst/>
          </a:prstGeom>
          <a:noFill/>
          <a:ln w="19050" cap="rnd">
            <a:solidFill>
              <a:srgbClr val="000000"/>
            </a:solidFill>
            <a:prstDash val="solid"/>
            <a:round/>
            <a:headEnd type="none"/>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3" name="Line 124"/>
          <p:cNvSpPr>
            <a:spLocks noChangeShapeType="1"/>
          </p:cNvSpPr>
          <p:nvPr/>
        </p:nvSpPr>
        <p:spPr bwMode="auto">
          <a:xfrm flipH="1">
            <a:off x="5571628" y="2862971"/>
            <a:ext cx="814408" cy="0"/>
          </a:xfrm>
          <a:prstGeom prst="line">
            <a:avLst/>
          </a:prstGeom>
          <a:noFill/>
          <a:ln w="19050" cap="rnd">
            <a:solidFill>
              <a:srgbClr val="000000"/>
            </a:solidFill>
            <a:prstDash val="solid"/>
            <a:round/>
            <a:headEnd type="none"/>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4" name="TextBox 533"/>
          <p:cNvSpPr txBox="1"/>
          <p:nvPr/>
        </p:nvSpPr>
        <p:spPr>
          <a:xfrm flipH="1">
            <a:off x="5793392" y="3225700"/>
            <a:ext cx="474810" cy="276999"/>
          </a:xfrm>
          <a:prstGeom prst="rect">
            <a:avLst/>
          </a:prstGeom>
          <a:noFill/>
        </p:spPr>
        <p:txBody>
          <a:bodyPr wrap="none" rtlCol="0">
            <a:spAutoFit/>
          </a:bodyPr>
          <a:lstStyle/>
          <a:p>
            <a:r>
              <a:rPr lang="pt-PT" sz="1200" b="1" dirty="0" err="1" smtClean="0"/>
              <a:t>ckQ</a:t>
            </a:r>
            <a:r>
              <a:rPr lang="pt-PT" sz="1200" b="1" dirty="0" smtClean="0"/>
              <a:t>-</a:t>
            </a:r>
            <a:endParaRPr lang="en-GB" sz="1200" b="1" dirty="0"/>
          </a:p>
        </p:txBody>
      </p:sp>
      <p:sp>
        <p:nvSpPr>
          <p:cNvPr id="535" name="TextBox 534"/>
          <p:cNvSpPr txBox="1"/>
          <p:nvPr/>
        </p:nvSpPr>
        <p:spPr>
          <a:xfrm flipH="1">
            <a:off x="4931284" y="3009296"/>
            <a:ext cx="505267" cy="276999"/>
          </a:xfrm>
          <a:prstGeom prst="rect">
            <a:avLst/>
          </a:prstGeom>
          <a:noFill/>
        </p:spPr>
        <p:txBody>
          <a:bodyPr wrap="none" rtlCol="0">
            <a:spAutoFit/>
          </a:bodyPr>
          <a:lstStyle/>
          <a:p>
            <a:r>
              <a:rPr lang="pt-PT" sz="1200" b="1" dirty="0" err="1" smtClean="0"/>
              <a:t>ckQ</a:t>
            </a:r>
            <a:r>
              <a:rPr lang="pt-PT" sz="1200" b="1" dirty="0" smtClean="0"/>
              <a:t>+</a:t>
            </a:r>
            <a:endParaRPr lang="en-GB" sz="1200" b="1" dirty="0"/>
          </a:p>
        </p:txBody>
      </p:sp>
      <p:sp>
        <p:nvSpPr>
          <p:cNvPr id="536" name="Line 124"/>
          <p:cNvSpPr>
            <a:spLocks noChangeShapeType="1"/>
          </p:cNvSpPr>
          <p:nvPr/>
        </p:nvSpPr>
        <p:spPr bwMode="auto">
          <a:xfrm>
            <a:off x="5445180" y="3731325"/>
            <a:ext cx="0" cy="363985"/>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7" name="TextBox 536"/>
          <p:cNvSpPr txBox="1"/>
          <p:nvPr/>
        </p:nvSpPr>
        <p:spPr>
          <a:xfrm flipH="1">
            <a:off x="6702840" y="3567833"/>
            <a:ext cx="619080" cy="276999"/>
          </a:xfrm>
          <a:prstGeom prst="rect">
            <a:avLst/>
          </a:prstGeom>
          <a:noFill/>
        </p:spPr>
        <p:txBody>
          <a:bodyPr wrap="none" rtlCol="0">
            <a:spAutoFit/>
          </a:bodyPr>
          <a:lstStyle/>
          <a:p>
            <a:r>
              <a:rPr lang="pt-PT" sz="1200" b="1" dirty="0" err="1" smtClean="0"/>
              <a:t>cSelQ</a:t>
            </a:r>
            <a:r>
              <a:rPr lang="pt-PT" sz="1200" b="1" dirty="0" smtClean="0"/>
              <a:t>+</a:t>
            </a:r>
            <a:endParaRPr lang="en-GB" sz="1200" b="1" dirty="0"/>
          </a:p>
        </p:txBody>
      </p:sp>
      <p:sp>
        <p:nvSpPr>
          <p:cNvPr id="538" name="TextBox 537"/>
          <p:cNvSpPr txBox="1"/>
          <p:nvPr/>
        </p:nvSpPr>
        <p:spPr>
          <a:xfrm flipH="1">
            <a:off x="6708395" y="3925906"/>
            <a:ext cx="619080" cy="276999"/>
          </a:xfrm>
          <a:prstGeom prst="rect">
            <a:avLst/>
          </a:prstGeom>
          <a:noFill/>
        </p:spPr>
        <p:txBody>
          <a:bodyPr wrap="none" rtlCol="0">
            <a:spAutoFit/>
          </a:bodyPr>
          <a:lstStyle/>
          <a:p>
            <a:r>
              <a:rPr lang="pt-PT" sz="1200" b="1" dirty="0" err="1" smtClean="0"/>
              <a:t>cSelQ</a:t>
            </a:r>
            <a:r>
              <a:rPr lang="pt-PT" sz="1200" b="1" dirty="0" smtClean="0"/>
              <a:t>+</a:t>
            </a:r>
            <a:endParaRPr lang="en-GB" sz="1200" b="1" dirty="0"/>
          </a:p>
        </p:txBody>
      </p:sp>
      <p:sp>
        <p:nvSpPr>
          <p:cNvPr id="539" name="Line 124"/>
          <p:cNvSpPr>
            <a:spLocks noChangeShapeType="1"/>
          </p:cNvSpPr>
          <p:nvPr/>
        </p:nvSpPr>
        <p:spPr bwMode="auto">
          <a:xfrm>
            <a:off x="6094521" y="3987070"/>
            <a:ext cx="0" cy="695330"/>
          </a:xfrm>
          <a:prstGeom prst="line">
            <a:avLst/>
          </a:prstGeom>
          <a:noFill/>
          <a:ln w="19050" cap="rnd">
            <a:solidFill>
              <a:srgbClr val="000000"/>
            </a:solidFill>
            <a:prstDash val="solid"/>
            <a:round/>
            <a:headEnd type="oval"/>
            <a:tailEnd type="non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40" name="Line 124"/>
          <p:cNvSpPr>
            <a:spLocks noChangeShapeType="1"/>
          </p:cNvSpPr>
          <p:nvPr/>
        </p:nvSpPr>
        <p:spPr bwMode="auto">
          <a:xfrm>
            <a:off x="3452146" y="4409383"/>
            <a:ext cx="1685993" cy="0"/>
          </a:xfrm>
          <a:prstGeom prst="line">
            <a:avLst/>
          </a:prstGeom>
          <a:noFill/>
          <a:ln w="19050" cap="rnd">
            <a:solidFill>
              <a:srgbClr val="000000"/>
            </a:solidFill>
            <a:prstDash val="solid"/>
            <a:round/>
            <a:headEnd type="oval"/>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41" name="Line 124"/>
          <p:cNvSpPr>
            <a:spLocks noChangeShapeType="1"/>
          </p:cNvSpPr>
          <p:nvPr/>
        </p:nvSpPr>
        <p:spPr bwMode="auto">
          <a:xfrm>
            <a:off x="3857929" y="2292311"/>
            <a:ext cx="3195772" cy="0"/>
          </a:xfrm>
          <a:prstGeom prst="line">
            <a:avLst/>
          </a:prstGeom>
          <a:noFill/>
          <a:ln w="19050" cap="rnd">
            <a:solidFill>
              <a:srgbClr val="000000"/>
            </a:solidFill>
            <a:prstDash val="solid"/>
            <a:round/>
            <a:headEnd type="none"/>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42" name="Line 30"/>
          <p:cNvSpPr>
            <a:spLocks noChangeShapeType="1"/>
          </p:cNvSpPr>
          <p:nvPr/>
        </p:nvSpPr>
        <p:spPr bwMode="auto">
          <a:xfrm flipV="1">
            <a:off x="3563674" y="5023075"/>
            <a:ext cx="0" cy="21050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43" name="Line 216"/>
          <p:cNvSpPr>
            <a:spLocks noChangeShapeType="1"/>
          </p:cNvSpPr>
          <p:nvPr/>
        </p:nvSpPr>
        <p:spPr bwMode="auto">
          <a:xfrm>
            <a:off x="3562087" y="5683004"/>
            <a:ext cx="0" cy="84138"/>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44" name="Line 217"/>
          <p:cNvSpPr>
            <a:spLocks noChangeShapeType="1"/>
          </p:cNvSpPr>
          <p:nvPr/>
        </p:nvSpPr>
        <p:spPr bwMode="auto">
          <a:xfrm>
            <a:off x="3477950" y="5768729"/>
            <a:ext cx="169863"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45" name="Line 218"/>
          <p:cNvSpPr>
            <a:spLocks noChangeShapeType="1"/>
          </p:cNvSpPr>
          <p:nvPr/>
        </p:nvSpPr>
        <p:spPr bwMode="auto">
          <a:xfrm>
            <a:off x="3509700" y="5808417"/>
            <a:ext cx="106363"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46" name="Line 219"/>
          <p:cNvSpPr>
            <a:spLocks noChangeShapeType="1"/>
          </p:cNvSpPr>
          <p:nvPr/>
        </p:nvSpPr>
        <p:spPr bwMode="auto">
          <a:xfrm>
            <a:off x="3541450" y="5851279"/>
            <a:ext cx="42863"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47" name="Line 32"/>
          <p:cNvSpPr>
            <a:spLocks noChangeShapeType="1"/>
          </p:cNvSpPr>
          <p:nvPr/>
        </p:nvSpPr>
        <p:spPr bwMode="auto">
          <a:xfrm>
            <a:off x="3478743" y="5233579"/>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48" name="Line 33"/>
          <p:cNvSpPr>
            <a:spLocks noChangeShapeType="1"/>
          </p:cNvSpPr>
          <p:nvPr/>
        </p:nvSpPr>
        <p:spPr bwMode="auto">
          <a:xfrm flipH="1" flipV="1">
            <a:off x="3478744" y="5233579"/>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49" name="Line 34"/>
          <p:cNvSpPr>
            <a:spLocks noChangeShapeType="1"/>
          </p:cNvSpPr>
          <p:nvPr/>
        </p:nvSpPr>
        <p:spPr bwMode="auto">
          <a:xfrm flipH="1" flipV="1">
            <a:off x="3458106" y="5233579"/>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50" name="Line 35"/>
          <p:cNvSpPr>
            <a:spLocks noChangeShapeType="1"/>
          </p:cNvSpPr>
          <p:nvPr/>
        </p:nvSpPr>
        <p:spPr bwMode="auto">
          <a:xfrm flipH="1">
            <a:off x="3179501" y="5319304"/>
            <a:ext cx="278605"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51" name="Line 36"/>
          <p:cNvSpPr>
            <a:spLocks noChangeShapeType="1"/>
          </p:cNvSpPr>
          <p:nvPr/>
        </p:nvSpPr>
        <p:spPr bwMode="auto">
          <a:xfrm flipH="1">
            <a:off x="3478743" y="5403442"/>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52" name="Line 37"/>
          <p:cNvSpPr>
            <a:spLocks noChangeShapeType="1"/>
          </p:cNvSpPr>
          <p:nvPr/>
        </p:nvSpPr>
        <p:spPr bwMode="auto">
          <a:xfrm flipH="1" flipV="1">
            <a:off x="3534306" y="5373279"/>
            <a:ext cx="28575" cy="301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53" name="Line 38"/>
          <p:cNvSpPr>
            <a:spLocks noChangeShapeType="1"/>
          </p:cNvSpPr>
          <p:nvPr/>
        </p:nvSpPr>
        <p:spPr bwMode="auto">
          <a:xfrm flipV="1">
            <a:off x="3534306" y="5403442"/>
            <a:ext cx="28575" cy="28575"/>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54" name="Line 32"/>
          <p:cNvSpPr>
            <a:spLocks noChangeShapeType="1"/>
          </p:cNvSpPr>
          <p:nvPr/>
        </p:nvSpPr>
        <p:spPr bwMode="auto">
          <a:xfrm>
            <a:off x="3372577" y="4684939"/>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55" name="Line 33"/>
          <p:cNvSpPr>
            <a:spLocks noChangeShapeType="1"/>
          </p:cNvSpPr>
          <p:nvPr/>
        </p:nvSpPr>
        <p:spPr bwMode="auto">
          <a:xfrm flipH="1" flipV="1">
            <a:off x="3372578" y="4684939"/>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56" name="Line 34"/>
          <p:cNvSpPr>
            <a:spLocks noChangeShapeType="1"/>
          </p:cNvSpPr>
          <p:nvPr/>
        </p:nvSpPr>
        <p:spPr bwMode="auto">
          <a:xfrm flipH="1" flipV="1">
            <a:off x="3351940" y="4684939"/>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58" name="Line 36"/>
          <p:cNvSpPr>
            <a:spLocks noChangeShapeType="1"/>
          </p:cNvSpPr>
          <p:nvPr/>
        </p:nvSpPr>
        <p:spPr bwMode="auto">
          <a:xfrm flipH="1">
            <a:off x="3372577" y="4854802"/>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59" name="Line 37"/>
          <p:cNvSpPr>
            <a:spLocks noChangeShapeType="1"/>
          </p:cNvSpPr>
          <p:nvPr/>
        </p:nvSpPr>
        <p:spPr bwMode="auto">
          <a:xfrm flipH="1" flipV="1">
            <a:off x="3428140" y="4824639"/>
            <a:ext cx="28575" cy="301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60" name="Line 38"/>
          <p:cNvSpPr>
            <a:spLocks noChangeShapeType="1"/>
          </p:cNvSpPr>
          <p:nvPr/>
        </p:nvSpPr>
        <p:spPr bwMode="auto">
          <a:xfrm flipV="1">
            <a:off x="3428140" y="4854802"/>
            <a:ext cx="28575" cy="28575"/>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61" name="Line 39"/>
          <p:cNvSpPr>
            <a:spLocks noChangeShapeType="1"/>
          </p:cNvSpPr>
          <p:nvPr/>
        </p:nvSpPr>
        <p:spPr bwMode="auto">
          <a:xfrm flipH="1" flipV="1">
            <a:off x="3456715" y="4854801"/>
            <a:ext cx="0" cy="16827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62" name="Line 32"/>
          <p:cNvSpPr>
            <a:spLocks noChangeShapeType="1"/>
          </p:cNvSpPr>
          <p:nvPr/>
        </p:nvSpPr>
        <p:spPr bwMode="auto">
          <a:xfrm flipH="1">
            <a:off x="3670362" y="4682400"/>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63" name="Line 33"/>
          <p:cNvSpPr>
            <a:spLocks noChangeShapeType="1"/>
          </p:cNvSpPr>
          <p:nvPr/>
        </p:nvSpPr>
        <p:spPr bwMode="auto">
          <a:xfrm flipV="1">
            <a:off x="3754499" y="4682400"/>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64" name="Line 34"/>
          <p:cNvSpPr>
            <a:spLocks noChangeShapeType="1"/>
          </p:cNvSpPr>
          <p:nvPr/>
        </p:nvSpPr>
        <p:spPr bwMode="auto">
          <a:xfrm flipV="1">
            <a:off x="3775137" y="4682400"/>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65" name="Line 36"/>
          <p:cNvSpPr>
            <a:spLocks noChangeShapeType="1"/>
          </p:cNvSpPr>
          <p:nvPr/>
        </p:nvSpPr>
        <p:spPr bwMode="auto">
          <a:xfrm>
            <a:off x="3670362" y="4852263"/>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66" name="Line 37"/>
          <p:cNvSpPr>
            <a:spLocks noChangeShapeType="1"/>
          </p:cNvSpPr>
          <p:nvPr/>
        </p:nvSpPr>
        <p:spPr bwMode="auto">
          <a:xfrm flipV="1">
            <a:off x="3670362" y="4822100"/>
            <a:ext cx="28575" cy="301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67" name="Line 38"/>
          <p:cNvSpPr>
            <a:spLocks noChangeShapeType="1"/>
          </p:cNvSpPr>
          <p:nvPr/>
        </p:nvSpPr>
        <p:spPr bwMode="auto">
          <a:xfrm flipH="1" flipV="1">
            <a:off x="3670362" y="4852263"/>
            <a:ext cx="28575" cy="28575"/>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68" name="Line 39"/>
          <p:cNvSpPr>
            <a:spLocks noChangeShapeType="1"/>
          </p:cNvSpPr>
          <p:nvPr/>
        </p:nvSpPr>
        <p:spPr bwMode="auto">
          <a:xfrm flipV="1">
            <a:off x="3670362" y="4852263"/>
            <a:ext cx="0" cy="170812"/>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69" name="Line 124"/>
          <p:cNvSpPr>
            <a:spLocks noChangeShapeType="1"/>
          </p:cNvSpPr>
          <p:nvPr/>
        </p:nvSpPr>
        <p:spPr bwMode="auto">
          <a:xfrm flipH="1">
            <a:off x="3670363" y="4551470"/>
            <a:ext cx="0" cy="130930"/>
          </a:xfrm>
          <a:prstGeom prst="line">
            <a:avLst/>
          </a:prstGeom>
          <a:noFill/>
          <a:ln w="19050" cap="rnd">
            <a:solidFill>
              <a:srgbClr val="000000"/>
            </a:solidFill>
            <a:prstDash val="solid"/>
            <a:round/>
            <a:headEnd type="none"/>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70" name="Line 124"/>
          <p:cNvSpPr>
            <a:spLocks noChangeShapeType="1"/>
          </p:cNvSpPr>
          <p:nvPr/>
        </p:nvSpPr>
        <p:spPr bwMode="auto">
          <a:xfrm flipH="1" flipV="1">
            <a:off x="3456713" y="5023874"/>
            <a:ext cx="213649"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71" name="Line 30"/>
          <p:cNvSpPr>
            <a:spLocks noChangeShapeType="1"/>
          </p:cNvSpPr>
          <p:nvPr/>
        </p:nvSpPr>
        <p:spPr bwMode="auto">
          <a:xfrm flipV="1">
            <a:off x="3562087" y="5403442"/>
            <a:ext cx="0" cy="279562"/>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72" name="Line 35"/>
          <p:cNvSpPr>
            <a:spLocks noChangeShapeType="1"/>
          </p:cNvSpPr>
          <p:nvPr/>
        </p:nvSpPr>
        <p:spPr bwMode="auto">
          <a:xfrm flipH="1">
            <a:off x="3775137" y="4770664"/>
            <a:ext cx="166930"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75" name="TextBox 574"/>
          <p:cNvSpPr txBox="1">
            <a:spLocks noChangeAspect="1"/>
          </p:cNvSpPr>
          <p:nvPr/>
        </p:nvSpPr>
        <p:spPr>
          <a:xfrm flipH="1">
            <a:off x="3811886" y="4769865"/>
            <a:ext cx="197170" cy="184666"/>
          </a:xfrm>
          <a:prstGeom prst="rect">
            <a:avLst/>
          </a:prstGeom>
          <a:noFill/>
        </p:spPr>
        <p:txBody>
          <a:bodyPr wrap="none" lIns="0" tIns="0" rIns="0" bIns="0" rtlCol="0">
            <a:spAutoFit/>
          </a:bodyPr>
          <a:lstStyle/>
          <a:p>
            <a:r>
              <a:rPr lang="pt-PT" sz="1200" b="1" dirty="0" smtClean="0"/>
              <a:t>S0-</a:t>
            </a:r>
            <a:endParaRPr lang="en-GB" sz="1200" b="1" dirty="0"/>
          </a:p>
        </p:txBody>
      </p:sp>
      <p:sp>
        <p:nvSpPr>
          <p:cNvPr id="646" name="Line 35"/>
          <p:cNvSpPr>
            <a:spLocks noChangeShapeType="1"/>
          </p:cNvSpPr>
          <p:nvPr/>
        </p:nvSpPr>
        <p:spPr bwMode="auto">
          <a:xfrm flipH="1">
            <a:off x="3168831" y="4767331"/>
            <a:ext cx="166930"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681" name="Group 680"/>
          <p:cNvGrpSpPr/>
          <p:nvPr/>
        </p:nvGrpSpPr>
        <p:grpSpPr>
          <a:xfrm>
            <a:off x="4161707" y="4551470"/>
            <a:ext cx="914766" cy="1299809"/>
            <a:chOff x="5622854" y="4400550"/>
            <a:chExt cx="914766" cy="1299809"/>
          </a:xfrm>
        </p:grpSpPr>
        <p:sp>
          <p:nvSpPr>
            <p:cNvPr id="610" name="TextBox 609"/>
            <p:cNvSpPr txBox="1"/>
            <p:nvPr/>
          </p:nvSpPr>
          <p:spPr>
            <a:xfrm flipH="1">
              <a:off x="6155784" y="4590710"/>
              <a:ext cx="381836" cy="276999"/>
            </a:xfrm>
            <a:prstGeom prst="rect">
              <a:avLst/>
            </a:prstGeom>
            <a:noFill/>
          </p:spPr>
          <p:txBody>
            <a:bodyPr wrap="none" rtlCol="0">
              <a:spAutoFit/>
            </a:bodyPr>
            <a:lstStyle/>
            <a:p>
              <a:r>
                <a:rPr lang="pt-PT" sz="1200" b="1" dirty="0" smtClean="0"/>
                <a:t>S1-</a:t>
              </a:r>
              <a:endParaRPr lang="en-GB" sz="1200" b="1" dirty="0"/>
            </a:p>
          </p:txBody>
        </p:sp>
        <p:sp>
          <p:nvSpPr>
            <p:cNvPr id="578" name="Line 30"/>
            <p:cNvSpPr>
              <a:spLocks noChangeShapeType="1"/>
            </p:cNvSpPr>
            <p:nvPr/>
          </p:nvSpPr>
          <p:spPr bwMode="auto">
            <a:xfrm flipV="1">
              <a:off x="6007027" y="4872155"/>
              <a:ext cx="0" cy="21050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79" name="Line 216"/>
            <p:cNvSpPr>
              <a:spLocks noChangeShapeType="1"/>
            </p:cNvSpPr>
            <p:nvPr/>
          </p:nvSpPr>
          <p:spPr bwMode="auto">
            <a:xfrm>
              <a:off x="6005440" y="5532084"/>
              <a:ext cx="0" cy="84138"/>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80" name="Line 217"/>
            <p:cNvSpPr>
              <a:spLocks noChangeShapeType="1"/>
            </p:cNvSpPr>
            <p:nvPr/>
          </p:nvSpPr>
          <p:spPr bwMode="auto">
            <a:xfrm>
              <a:off x="5921303" y="5617809"/>
              <a:ext cx="169863"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81" name="Line 218"/>
            <p:cNvSpPr>
              <a:spLocks noChangeShapeType="1"/>
            </p:cNvSpPr>
            <p:nvPr/>
          </p:nvSpPr>
          <p:spPr bwMode="auto">
            <a:xfrm>
              <a:off x="5953053" y="5657497"/>
              <a:ext cx="106363"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82" name="Line 219"/>
            <p:cNvSpPr>
              <a:spLocks noChangeShapeType="1"/>
            </p:cNvSpPr>
            <p:nvPr/>
          </p:nvSpPr>
          <p:spPr bwMode="auto">
            <a:xfrm>
              <a:off x="5984803" y="5700359"/>
              <a:ext cx="42863"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83" name="Line 32"/>
            <p:cNvSpPr>
              <a:spLocks noChangeShapeType="1"/>
            </p:cNvSpPr>
            <p:nvPr/>
          </p:nvSpPr>
          <p:spPr bwMode="auto">
            <a:xfrm>
              <a:off x="5922096" y="5082659"/>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84" name="Line 33"/>
            <p:cNvSpPr>
              <a:spLocks noChangeShapeType="1"/>
            </p:cNvSpPr>
            <p:nvPr/>
          </p:nvSpPr>
          <p:spPr bwMode="auto">
            <a:xfrm flipH="1" flipV="1">
              <a:off x="5922097" y="5082659"/>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85" name="Line 34"/>
            <p:cNvSpPr>
              <a:spLocks noChangeShapeType="1"/>
            </p:cNvSpPr>
            <p:nvPr/>
          </p:nvSpPr>
          <p:spPr bwMode="auto">
            <a:xfrm flipH="1" flipV="1">
              <a:off x="5901459" y="5082659"/>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86" name="Line 35"/>
            <p:cNvSpPr>
              <a:spLocks noChangeShapeType="1"/>
            </p:cNvSpPr>
            <p:nvPr/>
          </p:nvSpPr>
          <p:spPr bwMode="auto">
            <a:xfrm flipH="1">
              <a:off x="5622854" y="5168384"/>
              <a:ext cx="278605"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87" name="Line 36"/>
            <p:cNvSpPr>
              <a:spLocks noChangeShapeType="1"/>
            </p:cNvSpPr>
            <p:nvPr/>
          </p:nvSpPr>
          <p:spPr bwMode="auto">
            <a:xfrm flipH="1">
              <a:off x="5922096" y="5252522"/>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88" name="Line 37"/>
            <p:cNvSpPr>
              <a:spLocks noChangeShapeType="1"/>
            </p:cNvSpPr>
            <p:nvPr/>
          </p:nvSpPr>
          <p:spPr bwMode="auto">
            <a:xfrm flipH="1" flipV="1">
              <a:off x="5977659" y="5222359"/>
              <a:ext cx="28575" cy="301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89" name="Line 38"/>
            <p:cNvSpPr>
              <a:spLocks noChangeShapeType="1"/>
            </p:cNvSpPr>
            <p:nvPr/>
          </p:nvSpPr>
          <p:spPr bwMode="auto">
            <a:xfrm flipV="1">
              <a:off x="5977659" y="5252522"/>
              <a:ext cx="28575" cy="28575"/>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90" name="Line 32"/>
            <p:cNvSpPr>
              <a:spLocks noChangeShapeType="1"/>
            </p:cNvSpPr>
            <p:nvPr/>
          </p:nvSpPr>
          <p:spPr bwMode="auto">
            <a:xfrm>
              <a:off x="5815930" y="4534019"/>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91" name="Line 33"/>
            <p:cNvSpPr>
              <a:spLocks noChangeShapeType="1"/>
            </p:cNvSpPr>
            <p:nvPr/>
          </p:nvSpPr>
          <p:spPr bwMode="auto">
            <a:xfrm flipH="1" flipV="1">
              <a:off x="5815931" y="4534019"/>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92" name="Line 34"/>
            <p:cNvSpPr>
              <a:spLocks noChangeShapeType="1"/>
            </p:cNvSpPr>
            <p:nvPr/>
          </p:nvSpPr>
          <p:spPr bwMode="auto">
            <a:xfrm flipH="1" flipV="1">
              <a:off x="5795293" y="4534019"/>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94" name="Line 36"/>
            <p:cNvSpPr>
              <a:spLocks noChangeShapeType="1"/>
            </p:cNvSpPr>
            <p:nvPr/>
          </p:nvSpPr>
          <p:spPr bwMode="auto">
            <a:xfrm flipH="1">
              <a:off x="5815930" y="4703882"/>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95" name="Line 37"/>
            <p:cNvSpPr>
              <a:spLocks noChangeShapeType="1"/>
            </p:cNvSpPr>
            <p:nvPr/>
          </p:nvSpPr>
          <p:spPr bwMode="auto">
            <a:xfrm flipH="1" flipV="1">
              <a:off x="5871493" y="4673719"/>
              <a:ext cx="28575" cy="301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96" name="Line 38"/>
            <p:cNvSpPr>
              <a:spLocks noChangeShapeType="1"/>
            </p:cNvSpPr>
            <p:nvPr/>
          </p:nvSpPr>
          <p:spPr bwMode="auto">
            <a:xfrm flipV="1">
              <a:off x="5871493" y="4703882"/>
              <a:ext cx="28575" cy="28575"/>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97" name="Line 39"/>
            <p:cNvSpPr>
              <a:spLocks noChangeShapeType="1"/>
            </p:cNvSpPr>
            <p:nvPr/>
          </p:nvSpPr>
          <p:spPr bwMode="auto">
            <a:xfrm flipH="1" flipV="1">
              <a:off x="5900068" y="4703881"/>
              <a:ext cx="0" cy="16827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98" name="Line 32"/>
            <p:cNvSpPr>
              <a:spLocks noChangeShapeType="1"/>
            </p:cNvSpPr>
            <p:nvPr/>
          </p:nvSpPr>
          <p:spPr bwMode="auto">
            <a:xfrm flipH="1">
              <a:off x="6113715" y="4531480"/>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99" name="Line 33"/>
            <p:cNvSpPr>
              <a:spLocks noChangeShapeType="1"/>
            </p:cNvSpPr>
            <p:nvPr/>
          </p:nvSpPr>
          <p:spPr bwMode="auto">
            <a:xfrm flipV="1">
              <a:off x="6197852" y="4531480"/>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00" name="Line 34"/>
            <p:cNvSpPr>
              <a:spLocks noChangeShapeType="1"/>
            </p:cNvSpPr>
            <p:nvPr/>
          </p:nvSpPr>
          <p:spPr bwMode="auto">
            <a:xfrm flipV="1">
              <a:off x="6218490" y="4531480"/>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01" name="Line 36"/>
            <p:cNvSpPr>
              <a:spLocks noChangeShapeType="1"/>
            </p:cNvSpPr>
            <p:nvPr/>
          </p:nvSpPr>
          <p:spPr bwMode="auto">
            <a:xfrm>
              <a:off x="6113715" y="4701343"/>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02" name="Line 37"/>
            <p:cNvSpPr>
              <a:spLocks noChangeShapeType="1"/>
            </p:cNvSpPr>
            <p:nvPr/>
          </p:nvSpPr>
          <p:spPr bwMode="auto">
            <a:xfrm flipV="1">
              <a:off x="6113715" y="4671180"/>
              <a:ext cx="28575" cy="301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03" name="Line 38"/>
            <p:cNvSpPr>
              <a:spLocks noChangeShapeType="1"/>
            </p:cNvSpPr>
            <p:nvPr/>
          </p:nvSpPr>
          <p:spPr bwMode="auto">
            <a:xfrm flipH="1" flipV="1">
              <a:off x="6113715" y="4701343"/>
              <a:ext cx="28575" cy="28575"/>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04" name="Line 39"/>
            <p:cNvSpPr>
              <a:spLocks noChangeShapeType="1"/>
            </p:cNvSpPr>
            <p:nvPr/>
          </p:nvSpPr>
          <p:spPr bwMode="auto">
            <a:xfrm flipV="1">
              <a:off x="6113715" y="4701343"/>
              <a:ext cx="0" cy="170812"/>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05" name="Line 124"/>
            <p:cNvSpPr>
              <a:spLocks noChangeShapeType="1"/>
            </p:cNvSpPr>
            <p:nvPr/>
          </p:nvSpPr>
          <p:spPr bwMode="auto">
            <a:xfrm flipH="1">
              <a:off x="6113716" y="4400550"/>
              <a:ext cx="0" cy="130930"/>
            </a:xfrm>
            <a:prstGeom prst="line">
              <a:avLst/>
            </a:prstGeom>
            <a:noFill/>
            <a:ln w="19050" cap="rnd">
              <a:solidFill>
                <a:srgbClr val="000000"/>
              </a:solidFill>
              <a:prstDash val="solid"/>
              <a:round/>
              <a:headEnd type="oval"/>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06" name="Line 124"/>
            <p:cNvSpPr>
              <a:spLocks noChangeShapeType="1"/>
            </p:cNvSpPr>
            <p:nvPr/>
          </p:nvSpPr>
          <p:spPr bwMode="auto">
            <a:xfrm flipH="1" flipV="1">
              <a:off x="5900066" y="4872954"/>
              <a:ext cx="213649"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07" name="Line 30"/>
            <p:cNvSpPr>
              <a:spLocks noChangeShapeType="1"/>
            </p:cNvSpPr>
            <p:nvPr/>
          </p:nvSpPr>
          <p:spPr bwMode="auto">
            <a:xfrm flipV="1">
              <a:off x="6005440" y="5252522"/>
              <a:ext cx="0" cy="279562"/>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47" name="Line 35"/>
            <p:cNvSpPr>
              <a:spLocks noChangeShapeType="1"/>
            </p:cNvSpPr>
            <p:nvPr/>
          </p:nvSpPr>
          <p:spPr bwMode="auto">
            <a:xfrm flipH="1">
              <a:off x="5622854" y="4616411"/>
              <a:ext cx="166930"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48" name="Line 35"/>
            <p:cNvSpPr>
              <a:spLocks noChangeShapeType="1"/>
            </p:cNvSpPr>
            <p:nvPr/>
          </p:nvSpPr>
          <p:spPr bwMode="auto">
            <a:xfrm flipH="1">
              <a:off x="6221027" y="4616411"/>
              <a:ext cx="166930"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682" name="Group 681"/>
          <p:cNvGrpSpPr/>
          <p:nvPr/>
        </p:nvGrpSpPr>
        <p:grpSpPr>
          <a:xfrm>
            <a:off x="5601138" y="4682400"/>
            <a:ext cx="993312" cy="1168879"/>
            <a:chOff x="5622854" y="4531480"/>
            <a:chExt cx="993312" cy="1168879"/>
          </a:xfrm>
        </p:grpSpPr>
        <p:sp>
          <p:nvSpPr>
            <p:cNvPr id="683" name="TextBox 682"/>
            <p:cNvSpPr txBox="1"/>
            <p:nvPr/>
          </p:nvSpPr>
          <p:spPr>
            <a:xfrm flipH="1">
              <a:off x="6155784" y="4590710"/>
              <a:ext cx="460382" cy="276999"/>
            </a:xfrm>
            <a:prstGeom prst="rect">
              <a:avLst/>
            </a:prstGeom>
            <a:noFill/>
          </p:spPr>
          <p:txBody>
            <a:bodyPr wrap="none" rtlCol="0">
              <a:spAutoFit/>
            </a:bodyPr>
            <a:lstStyle/>
            <a:p>
              <a:r>
                <a:rPr lang="pt-PT" sz="1200" b="1" dirty="0" smtClean="0"/>
                <a:t>S15-</a:t>
              </a:r>
              <a:endParaRPr lang="en-GB" sz="1200" b="1" dirty="0"/>
            </a:p>
          </p:txBody>
        </p:sp>
        <p:sp>
          <p:nvSpPr>
            <p:cNvPr id="684" name="Line 30"/>
            <p:cNvSpPr>
              <a:spLocks noChangeShapeType="1"/>
            </p:cNvSpPr>
            <p:nvPr/>
          </p:nvSpPr>
          <p:spPr bwMode="auto">
            <a:xfrm flipV="1">
              <a:off x="6007027" y="4872155"/>
              <a:ext cx="0" cy="21050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85" name="Line 216"/>
            <p:cNvSpPr>
              <a:spLocks noChangeShapeType="1"/>
            </p:cNvSpPr>
            <p:nvPr/>
          </p:nvSpPr>
          <p:spPr bwMode="auto">
            <a:xfrm>
              <a:off x="6005440" y="5532084"/>
              <a:ext cx="0" cy="84138"/>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86" name="Line 217"/>
            <p:cNvSpPr>
              <a:spLocks noChangeShapeType="1"/>
            </p:cNvSpPr>
            <p:nvPr/>
          </p:nvSpPr>
          <p:spPr bwMode="auto">
            <a:xfrm>
              <a:off x="5921303" y="5617809"/>
              <a:ext cx="169863"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87" name="Line 218"/>
            <p:cNvSpPr>
              <a:spLocks noChangeShapeType="1"/>
            </p:cNvSpPr>
            <p:nvPr/>
          </p:nvSpPr>
          <p:spPr bwMode="auto">
            <a:xfrm>
              <a:off x="5953053" y="5657497"/>
              <a:ext cx="106363"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88" name="Line 219"/>
            <p:cNvSpPr>
              <a:spLocks noChangeShapeType="1"/>
            </p:cNvSpPr>
            <p:nvPr/>
          </p:nvSpPr>
          <p:spPr bwMode="auto">
            <a:xfrm>
              <a:off x="5984803" y="5700359"/>
              <a:ext cx="42863"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89" name="Line 32"/>
            <p:cNvSpPr>
              <a:spLocks noChangeShapeType="1"/>
            </p:cNvSpPr>
            <p:nvPr/>
          </p:nvSpPr>
          <p:spPr bwMode="auto">
            <a:xfrm>
              <a:off x="5922096" y="5082659"/>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90" name="Line 33"/>
            <p:cNvSpPr>
              <a:spLocks noChangeShapeType="1"/>
            </p:cNvSpPr>
            <p:nvPr/>
          </p:nvSpPr>
          <p:spPr bwMode="auto">
            <a:xfrm flipH="1" flipV="1">
              <a:off x="5922097" y="5082659"/>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91" name="Line 34"/>
            <p:cNvSpPr>
              <a:spLocks noChangeShapeType="1"/>
            </p:cNvSpPr>
            <p:nvPr/>
          </p:nvSpPr>
          <p:spPr bwMode="auto">
            <a:xfrm flipH="1" flipV="1">
              <a:off x="5901459" y="5082659"/>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92" name="Line 35"/>
            <p:cNvSpPr>
              <a:spLocks noChangeShapeType="1"/>
            </p:cNvSpPr>
            <p:nvPr/>
          </p:nvSpPr>
          <p:spPr bwMode="auto">
            <a:xfrm flipH="1">
              <a:off x="5622854" y="5168384"/>
              <a:ext cx="278605"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93" name="Line 36"/>
            <p:cNvSpPr>
              <a:spLocks noChangeShapeType="1"/>
            </p:cNvSpPr>
            <p:nvPr/>
          </p:nvSpPr>
          <p:spPr bwMode="auto">
            <a:xfrm flipH="1">
              <a:off x="5922096" y="5252522"/>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94" name="Line 37"/>
            <p:cNvSpPr>
              <a:spLocks noChangeShapeType="1"/>
            </p:cNvSpPr>
            <p:nvPr/>
          </p:nvSpPr>
          <p:spPr bwMode="auto">
            <a:xfrm flipH="1" flipV="1">
              <a:off x="5977659" y="5222359"/>
              <a:ext cx="28575" cy="301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95" name="Line 38"/>
            <p:cNvSpPr>
              <a:spLocks noChangeShapeType="1"/>
            </p:cNvSpPr>
            <p:nvPr/>
          </p:nvSpPr>
          <p:spPr bwMode="auto">
            <a:xfrm flipV="1">
              <a:off x="5977659" y="5252522"/>
              <a:ext cx="28575" cy="28575"/>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96" name="Line 32"/>
            <p:cNvSpPr>
              <a:spLocks noChangeShapeType="1"/>
            </p:cNvSpPr>
            <p:nvPr/>
          </p:nvSpPr>
          <p:spPr bwMode="auto">
            <a:xfrm>
              <a:off x="5815930" y="4534019"/>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97" name="Line 33"/>
            <p:cNvSpPr>
              <a:spLocks noChangeShapeType="1"/>
            </p:cNvSpPr>
            <p:nvPr/>
          </p:nvSpPr>
          <p:spPr bwMode="auto">
            <a:xfrm flipH="1" flipV="1">
              <a:off x="5815931" y="4534019"/>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98" name="Line 34"/>
            <p:cNvSpPr>
              <a:spLocks noChangeShapeType="1"/>
            </p:cNvSpPr>
            <p:nvPr/>
          </p:nvSpPr>
          <p:spPr bwMode="auto">
            <a:xfrm flipH="1" flipV="1">
              <a:off x="5795293" y="4534019"/>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99" name="Line 36"/>
            <p:cNvSpPr>
              <a:spLocks noChangeShapeType="1"/>
            </p:cNvSpPr>
            <p:nvPr/>
          </p:nvSpPr>
          <p:spPr bwMode="auto">
            <a:xfrm flipH="1">
              <a:off x="5815930" y="4703882"/>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00" name="Line 37"/>
            <p:cNvSpPr>
              <a:spLocks noChangeShapeType="1"/>
            </p:cNvSpPr>
            <p:nvPr/>
          </p:nvSpPr>
          <p:spPr bwMode="auto">
            <a:xfrm flipH="1" flipV="1">
              <a:off x="5871493" y="4673719"/>
              <a:ext cx="28575" cy="301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01" name="Line 38"/>
            <p:cNvSpPr>
              <a:spLocks noChangeShapeType="1"/>
            </p:cNvSpPr>
            <p:nvPr/>
          </p:nvSpPr>
          <p:spPr bwMode="auto">
            <a:xfrm flipV="1">
              <a:off x="5871493" y="4703882"/>
              <a:ext cx="28575" cy="28575"/>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02" name="Line 39"/>
            <p:cNvSpPr>
              <a:spLocks noChangeShapeType="1"/>
            </p:cNvSpPr>
            <p:nvPr/>
          </p:nvSpPr>
          <p:spPr bwMode="auto">
            <a:xfrm flipH="1" flipV="1">
              <a:off x="5900068" y="4703881"/>
              <a:ext cx="0" cy="16827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03" name="Line 32"/>
            <p:cNvSpPr>
              <a:spLocks noChangeShapeType="1"/>
            </p:cNvSpPr>
            <p:nvPr/>
          </p:nvSpPr>
          <p:spPr bwMode="auto">
            <a:xfrm flipH="1">
              <a:off x="6113715" y="4531480"/>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04" name="Line 33"/>
            <p:cNvSpPr>
              <a:spLocks noChangeShapeType="1"/>
            </p:cNvSpPr>
            <p:nvPr/>
          </p:nvSpPr>
          <p:spPr bwMode="auto">
            <a:xfrm flipV="1">
              <a:off x="6197852" y="4531480"/>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05" name="Line 34"/>
            <p:cNvSpPr>
              <a:spLocks noChangeShapeType="1"/>
            </p:cNvSpPr>
            <p:nvPr/>
          </p:nvSpPr>
          <p:spPr bwMode="auto">
            <a:xfrm flipV="1">
              <a:off x="6218490" y="4531480"/>
              <a:ext cx="0" cy="1698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06" name="Line 36"/>
            <p:cNvSpPr>
              <a:spLocks noChangeShapeType="1"/>
            </p:cNvSpPr>
            <p:nvPr/>
          </p:nvSpPr>
          <p:spPr bwMode="auto">
            <a:xfrm>
              <a:off x="6113715" y="4701343"/>
              <a:ext cx="84138"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07" name="Line 37"/>
            <p:cNvSpPr>
              <a:spLocks noChangeShapeType="1"/>
            </p:cNvSpPr>
            <p:nvPr/>
          </p:nvSpPr>
          <p:spPr bwMode="auto">
            <a:xfrm flipV="1">
              <a:off x="6113715" y="4671180"/>
              <a:ext cx="28575" cy="30163"/>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08" name="Line 38"/>
            <p:cNvSpPr>
              <a:spLocks noChangeShapeType="1"/>
            </p:cNvSpPr>
            <p:nvPr/>
          </p:nvSpPr>
          <p:spPr bwMode="auto">
            <a:xfrm flipH="1" flipV="1">
              <a:off x="6113715" y="4701343"/>
              <a:ext cx="28575" cy="28575"/>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09" name="Line 39"/>
            <p:cNvSpPr>
              <a:spLocks noChangeShapeType="1"/>
            </p:cNvSpPr>
            <p:nvPr/>
          </p:nvSpPr>
          <p:spPr bwMode="auto">
            <a:xfrm flipV="1">
              <a:off x="6113715" y="4701343"/>
              <a:ext cx="0" cy="170812"/>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11" name="Line 124"/>
            <p:cNvSpPr>
              <a:spLocks noChangeShapeType="1"/>
            </p:cNvSpPr>
            <p:nvPr/>
          </p:nvSpPr>
          <p:spPr bwMode="auto">
            <a:xfrm flipH="1" flipV="1">
              <a:off x="5900066" y="4872954"/>
              <a:ext cx="213649"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12" name="Line 30"/>
            <p:cNvSpPr>
              <a:spLocks noChangeShapeType="1"/>
            </p:cNvSpPr>
            <p:nvPr/>
          </p:nvSpPr>
          <p:spPr bwMode="auto">
            <a:xfrm flipV="1">
              <a:off x="6005440" y="5252522"/>
              <a:ext cx="0" cy="279562"/>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13" name="Line 35"/>
            <p:cNvSpPr>
              <a:spLocks noChangeShapeType="1"/>
            </p:cNvSpPr>
            <p:nvPr/>
          </p:nvSpPr>
          <p:spPr bwMode="auto">
            <a:xfrm flipH="1">
              <a:off x="5622854" y="4616411"/>
              <a:ext cx="166930"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14" name="Line 35"/>
            <p:cNvSpPr>
              <a:spLocks noChangeShapeType="1"/>
            </p:cNvSpPr>
            <p:nvPr/>
          </p:nvSpPr>
          <p:spPr bwMode="auto">
            <a:xfrm flipH="1">
              <a:off x="6221027" y="4616411"/>
              <a:ext cx="166930"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715" name="TextBox 714"/>
          <p:cNvSpPr txBox="1"/>
          <p:nvPr/>
        </p:nvSpPr>
        <p:spPr>
          <a:xfrm flipH="1">
            <a:off x="5391341" y="4741387"/>
            <a:ext cx="490840" cy="276999"/>
          </a:xfrm>
          <a:prstGeom prst="rect">
            <a:avLst/>
          </a:prstGeom>
          <a:noFill/>
        </p:spPr>
        <p:txBody>
          <a:bodyPr wrap="none" rtlCol="0">
            <a:spAutoFit/>
          </a:bodyPr>
          <a:lstStyle/>
          <a:p>
            <a:r>
              <a:rPr lang="pt-PT" sz="1200" b="1" dirty="0" smtClean="0"/>
              <a:t>S15+</a:t>
            </a:r>
            <a:endParaRPr lang="en-GB" sz="1200" b="1" dirty="0"/>
          </a:p>
        </p:txBody>
      </p:sp>
      <p:sp>
        <p:nvSpPr>
          <p:cNvPr id="716" name="Line 124"/>
          <p:cNvSpPr>
            <a:spLocks noChangeShapeType="1"/>
          </p:cNvSpPr>
          <p:nvPr/>
        </p:nvSpPr>
        <p:spPr bwMode="auto">
          <a:xfrm>
            <a:off x="3681340" y="4552258"/>
            <a:ext cx="1468766" cy="0"/>
          </a:xfrm>
          <a:prstGeom prst="line">
            <a:avLst/>
          </a:prstGeom>
          <a:noFill/>
          <a:ln w="19050" cap="rnd">
            <a:solidFill>
              <a:srgbClr val="000000"/>
            </a:solidFill>
            <a:prstDash val="solid"/>
            <a:round/>
            <a:headEnd type="none"/>
            <a:tailEnd type="non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17" name="Line 124"/>
          <p:cNvSpPr>
            <a:spLocks noChangeShapeType="1"/>
          </p:cNvSpPr>
          <p:nvPr/>
        </p:nvSpPr>
        <p:spPr bwMode="auto">
          <a:xfrm flipH="1">
            <a:off x="5878350" y="4409383"/>
            <a:ext cx="0" cy="273017"/>
          </a:xfrm>
          <a:prstGeom prst="line">
            <a:avLst/>
          </a:prstGeom>
          <a:noFill/>
          <a:ln w="19050" cap="rnd">
            <a:solidFill>
              <a:srgbClr val="000000"/>
            </a:solidFill>
            <a:prstDash val="solid"/>
            <a:round/>
            <a:headEnd type="none"/>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18" name="Line 124"/>
          <p:cNvSpPr>
            <a:spLocks noChangeShapeType="1"/>
          </p:cNvSpPr>
          <p:nvPr/>
        </p:nvSpPr>
        <p:spPr bwMode="auto">
          <a:xfrm>
            <a:off x="5543052" y="4409383"/>
            <a:ext cx="335298" cy="0"/>
          </a:xfrm>
          <a:prstGeom prst="line">
            <a:avLst/>
          </a:prstGeom>
          <a:noFill/>
          <a:ln w="19050" cap="rnd">
            <a:solidFill>
              <a:srgbClr val="000000"/>
            </a:solidFill>
            <a:prstDash val="solid"/>
            <a:round/>
            <a:headEnd type="none"/>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19" name="Line 124"/>
          <p:cNvSpPr>
            <a:spLocks noChangeShapeType="1"/>
          </p:cNvSpPr>
          <p:nvPr/>
        </p:nvSpPr>
        <p:spPr bwMode="auto">
          <a:xfrm>
            <a:off x="5543051" y="4551470"/>
            <a:ext cx="559655" cy="0"/>
          </a:xfrm>
          <a:prstGeom prst="line">
            <a:avLst/>
          </a:prstGeom>
          <a:noFill/>
          <a:ln w="19050" cap="rnd">
            <a:solidFill>
              <a:srgbClr val="000000"/>
            </a:solidFill>
            <a:prstDash val="solid"/>
            <a:round/>
            <a:headEnd type="none"/>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20" name="Line 124"/>
          <p:cNvSpPr>
            <a:spLocks noChangeShapeType="1"/>
          </p:cNvSpPr>
          <p:nvPr/>
        </p:nvSpPr>
        <p:spPr bwMode="auto">
          <a:xfrm>
            <a:off x="5058762" y="4551470"/>
            <a:ext cx="538166" cy="0"/>
          </a:xfrm>
          <a:prstGeom prst="line">
            <a:avLst/>
          </a:prstGeom>
          <a:noFill/>
          <a:ln w="19050" cap="rnd">
            <a:solidFill>
              <a:srgbClr val="000000"/>
            </a:solidFill>
            <a:prstDash val="sysDash"/>
            <a:round/>
            <a:headEnd type="none"/>
            <a:tailEnd type="non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21" name="Line 124"/>
          <p:cNvSpPr>
            <a:spLocks noChangeShapeType="1"/>
          </p:cNvSpPr>
          <p:nvPr/>
        </p:nvSpPr>
        <p:spPr bwMode="auto">
          <a:xfrm>
            <a:off x="5067491" y="4409383"/>
            <a:ext cx="538166" cy="0"/>
          </a:xfrm>
          <a:prstGeom prst="line">
            <a:avLst/>
          </a:prstGeom>
          <a:noFill/>
          <a:ln w="19050" cap="rnd">
            <a:solidFill>
              <a:srgbClr val="000000"/>
            </a:solidFill>
            <a:prstDash val="sysDash"/>
            <a:round/>
            <a:headEnd type="none"/>
            <a:tailEnd type="non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22" name="Line 124"/>
          <p:cNvSpPr>
            <a:spLocks noChangeShapeType="1"/>
          </p:cNvSpPr>
          <p:nvPr/>
        </p:nvSpPr>
        <p:spPr bwMode="auto">
          <a:xfrm>
            <a:off x="5058762" y="5319304"/>
            <a:ext cx="538166" cy="0"/>
          </a:xfrm>
          <a:prstGeom prst="line">
            <a:avLst/>
          </a:prstGeom>
          <a:noFill/>
          <a:ln w="19050" cap="rnd">
            <a:solidFill>
              <a:srgbClr val="000000"/>
            </a:solidFill>
            <a:prstDash val="sysDash"/>
            <a:round/>
            <a:headEnd type="none"/>
            <a:tailEnd type="non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23" name="Line 124"/>
          <p:cNvSpPr>
            <a:spLocks noChangeShapeType="1"/>
          </p:cNvSpPr>
          <p:nvPr/>
        </p:nvSpPr>
        <p:spPr bwMode="auto">
          <a:xfrm>
            <a:off x="3124538" y="5319304"/>
            <a:ext cx="1878534" cy="0"/>
          </a:xfrm>
          <a:prstGeom prst="line">
            <a:avLst/>
          </a:prstGeom>
          <a:noFill/>
          <a:ln w="19050" cap="rnd">
            <a:solidFill>
              <a:srgbClr val="000000"/>
            </a:solidFill>
            <a:prstDash val="solid"/>
            <a:round/>
            <a:headEnd type="none"/>
            <a:tailEnd type="non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26" name="Rectangle 725"/>
          <p:cNvSpPr/>
          <p:nvPr/>
        </p:nvSpPr>
        <p:spPr>
          <a:xfrm>
            <a:off x="4935940" y="4969900"/>
            <a:ext cx="538022" cy="2299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x</a:t>
            </a:r>
            <a:r>
              <a:rPr lang="pt-PT" dirty="0" smtClean="0"/>
              <a:t>15</a:t>
            </a:r>
            <a:endParaRPr lang="en-GB" dirty="0"/>
          </a:p>
        </p:txBody>
      </p:sp>
      <p:sp>
        <p:nvSpPr>
          <p:cNvPr id="729" name="Line 124"/>
          <p:cNvSpPr>
            <a:spLocks noChangeShapeType="1"/>
          </p:cNvSpPr>
          <p:nvPr/>
        </p:nvSpPr>
        <p:spPr bwMode="auto">
          <a:xfrm>
            <a:off x="3628761" y="2467554"/>
            <a:ext cx="3422988" cy="0"/>
          </a:xfrm>
          <a:prstGeom prst="line">
            <a:avLst/>
          </a:prstGeom>
          <a:noFill/>
          <a:ln w="19050" cap="rnd">
            <a:solidFill>
              <a:srgbClr val="000000"/>
            </a:solidFill>
            <a:prstDash val="solid"/>
            <a:round/>
            <a:headEnd type="none"/>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30" name="TextBox 729"/>
          <p:cNvSpPr txBox="1"/>
          <p:nvPr/>
        </p:nvSpPr>
        <p:spPr>
          <a:xfrm flipH="1">
            <a:off x="7051749" y="2113077"/>
            <a:ext cx="538930" cy="276999"/>
          </a:xfrm>
          <a:prstGeom prst="rect">
            <a:avLst/>
          </a:prstGeom>
          <a:noFill/>
        </p:spPr>
        <p:txBody>
          <a:bodyPr wrap="none" rtlCol="0">
            <a:spAutoFit/>
          </a:bodyPr>
          <a:lstStyle/>
          <a:p>
            <a:r>
              <a:rPr lang="pt-PT" sz="1200" b="1" dirty="0" err="1" smtClean="0"/>
              <a:t>ckpi</a:t>
            </a:r>
            <a:r>
              <a:rPr lang="pt-PT" sz="1200" b="1" dirty="0" smtClean="0"/>
              <a:t>+</a:t>
            </a:r>
            <a:endParaRPr lang="en-GB" sz="1200" b="1" dirty="0"/>
          </a:p>
        </p:txBody>
      </p:sp>
      <p:sp>
        <p:nvSpPr>
          <p:cNvPr id="731" name="TextBox 730"/>
          <p:cNvSpPr txBox="1"/>
          <p:nvPr/>
        </p:nvSpPr>
        <p:spPr>
          <a:xfrm flipH="1">
            <a:off x="7033570" y="2322883"/>
            <a:ext cx="546945" cy="276999"/>
          </a:xfrm>
          <a:prstGeom prst="rect">
            <a:avLst/>
          </a:prstGeom>
          <a:noFill/>
        </p:spPr>
        <p:txBody>
          <a:bodyPr wrap="none" rtlCol="0">
            <a:spAutoFit/>
          </a:bodyPr>
          <a:lstStyle/>
          <a:p>
            <a:r>
              <a:rPr lang="pt-PT" sz="1200" b="1" dirty="0" err="1" smtClean="0"/>
              <a:t>clkpi</a:t>
            </a:r>
            <a:r>
              <a:rPr lang="pt-PT" sz="1200" b="1" dirty="0" smtClean="0"/>
              <a:t>-</a:t>
            </a:r>
            <a:endParaRPr lang="en-GB" sz="1200" b="1" dirty="0"/>
          </a:p>
        </p:txBody>
      </p:sp>
      <p:sp>
        <p:nvSpPr>
          <p:cNvPr id="732" name="Line 124"/>
          <p:cNvSpPr>
            <a:spLocks noChangeShapeType="1"/>
          </p:cNvSpPr>
          <p:nvPr/>
        </p:nvSpPr>
        <p:spPr bwMode="auto">
          <a:xfrm flipH="1">
            <a:off x="4876994" y="2037553"/>
            <a:ext cx="0" cy="430001"/>
          </a:xfrm>
          <a:prstGeom prst="line">
            <a:avLst/>
          </a:prstGeom>
          <a:noFill/>
          <a:ln w="19050" cap="rnd">
            <a:solidFill>
              <a:srgbClr val="000000"/>
            </a:solidFill>
            <a:prstDash val="solid"/>
            <a:round/>
            <a:headEnd/>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33" name="Line 124"/>
          <p:cNvSpPr>
            <a:spLocks noChangeShapeType="1"/>
          </p:cNvSpPr>
          <p:nvPr/>
        </p:nvSpPr>
        <p:spPr bwMode="auto">
          <a:xfrm flipH="1">
            <a:off x="5447556" y="2028726"/>
            <a:ext cx="0" cy="263585"/>
          </a:xfrm>
          <a:prstGeom prst="line">
            <a:avLst/>
          </a:prstGeom>
          <a:noFill/>
          <a:ln w="19050" cap="rnd">
            <a:solidFill>
              <a:srgbClr val="000000"/>
            </a:solidFill>
            <a:prstDash val="solid"/>
            <a:round/>
            <a:headEnd/>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37" name="TextBox 736"/>
          <p:cNvSpPr txBox="1"/>
          <p:nvPr/>
        </p:nvSpPr>
        <p:spPr>
          <a:xfrm>
            <a:off x="6430555" y="5511403"/>
            <a:ext cx="2146037" cy="307777"/>
          </a:xfrm>
          <a:prstGeom prst="rect">
            <a:avLst/>
          </a:prstGeom>
          <a:solidFill>
            <a:schemeClr val="bg1"/>
          </a:solidFill>
          <a:ln>
            <a:solidFill>
              <a:schemeClr val="bg1">
                <a:lumMod val="50000"/>
              </a:schemeClr>
            </a:solidFill>
          </a:ln>
        </p:spPr>
        <p:txBody>
          <a:bodyPr wrap="none" rtlCol="0">
            <a:spAutoFit/>
          </a:bodyPr>
          <a:lstStyle/>
          <a:p>
            <a:r>
              <a:rPr lang="en-US" sz="1400" dirty="0" smtClean="0"/>
              <a:t>Current steering using DAC</a:t>
            </a:r>
            <a:endParaRPr lang="en-GB" sz="1400" dirty="0" smtClean="0"/>
          </a:p>
        </p:txBody>
      </p:sp>
      <p:sp>
        <p:nvSpPr>
          <p:cNvPr id="738" name="TextBox 737"/>
          <p:cNvSpPr txBox="1"/>
          <p:nvPr/>
        </p:nvSpPr>
        <p:spPr>
          <a:xfrm>
            <a:off x="1204544" y="1543121"/>
            <a:ext cx="3294818" cy="738664"/>
          </a:xfrm>
          <a:prstGeom prst="rect">
            <a:avLst/>
          </a:prstGeom>
          <a:solidFill>
            <a:schemeClr val="bg1"/>
          </a:solidFill>
          <a:ln>
            <a:solidFill>
              <a:schemeClr val="bg1">
                <a:lumMod val="50000"/>
              </a:schemeClr>
            </a:solidFill>
          </a:ln>
        </p:spPr>
        <p:txBody>
          <a:bodyPr wrap="square" rtlCol="0">
            <a:spAutoFit/>
          </a:bodyPr>
          <a:lstStyle/>
          <a:p>
            <a:r>
              <a:rPr lang="en-US" sz="1400" u="sng" dirty="0" smtClean="0"/>
              <a:t>Circuit tradeoff:</a:t>
            </a:r>
          </a:p>
          <a:p>
            <a:r>
              <a:rPr lang="en-US" sz="1400" dirty="0" smtClean="0"/>
              <a:t>Low rise/fall times on </a:t>
            </a:r>
            <a:r>
              <a:rPr lang="en-US" sz="1400" dirty="0" err="1" smtClean="0"/>
              <a:t>ckI</a:t>
            </a:r>
            <a:r>
              <a:rPr lang="en-US" sz="1400" dirty="0" smtClean="0"/>
              <a:t> and </a:t>
            </a:r>
            <a:r>
              <a:rPr lang="en-US" sz="1400" dirty="0" err="1" smtClean="0"/>
              <a:t>ckQ</a:t>
            </a:r>
            <a:r>
              <a:rPr lang="en-GB" sz="1400" dirty="0" smtClean="0"/>
              <a:t> will improve linearity, but will increase jitter</a:t>
            </a:r>
            <a:endParaRPr lang="en-US" sz="1400" dirty="0" smtClean="0"/>
          </a:p>
        </p:txBody>
      </p:sp>
      <p:sp>
        <p:nvSpPr>
          <p:cNvPr id="274" name="TextBox 273"/>
          <p:cNvSpPr txBox="1"/>
          <p:nvPr/>
        </p:nvSpPr>
        <p:spPr>
          <a:xfrm flipH="1">
            <a:off x="1176564" y="5712239"/>
            <a:ext cx="1463862" cy="184666"/>
          </a:xfrm>
          <a:prstGeom prst="rect">
            <a:avLst/>
          </a:prstGeom>
          <a:noFill/>
        </p:spPr>
        <p:txBody>
          <a:bodyPr wrap="none" lIns="0" tIns="0" rIns="0" bIns="0" rtlCol="0">
            <a:spAutoFit/>
          </a:bodyPr>
          <a:lstStyle/>
          <a:p>
            <a:r>
              <a:rPr lang="en-GB" sz="1200" dirty="0" smtClean="0">
                <a:solidFill>
                  <a:schemeClr val="accent1"/>
                </a:solidFill>
              </a:rPr>
              <a:t>phase interpolator core</a:t>
            </a:r>
            <a:endParaRPr lang="en-GB" sz="1200" dirty="0">
              <a:solidFill>
                <a:schemeClr val="accent1"/>
              </a:solidFill>
            </a:endParaRPr>
          </a:p>
        </p:txBody>
      </p:sp>
    </p:spTree>
    <p:extLst>
      <p:ext uri="{BB962C8B-B14F-4D97-AF65-F5344CB8AC3E}">
        <p14:creationId xmlns:p14="http://schemas.microsoft.com/office/powerpoint/2010/main" val="59875188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Clock and Data Recovery</a:t>
            </a:r>
            <a:endParaRPr lang="en-GB" dirty="0"/>
          </a:p>
        </p:txBody>
      </p:sp>
      <p:sp>
        <p:nvSpPr>
          <p:cNvPr id="5" name="Date Placeholder 4"/>
          <p:cNvSpPr>
            <a:spLocks noGrp="1"/>
          </p:cNvSpPr>
          <p:nvPr>
            <p:ph type="dt" sz="half" idx="10"/>
          </p:nvPr>
        </p:nvSpPr>
        <p:spPr/>
        <p:txBody>
          <a:bodyPr/>
          <a:lstStyle/>
          <a:p>
            <a:r>
              <a:rPr lang="en-GB" smtClean="0"/>
              <a:t>Ecole de Microélectronique IN2P3</a:t>
            </a:r>
            <a:endParaRPr lang="en-GB" dirty="0"/>
          </a:p>
        </p:txBody>
      </p:sp>
      <p:sp>
        <p:nvSpPr>
          <p:cNvPr id="6" name="Footer Placeholder 5"/>
          <p:cNvSpPr>
            <a:spLocks noGrp="1"/>
          </p:cNvSpPr>
          <p:nvPr>
            <p:ph type="ftr" sz="quarter" idx="11"/>
          </p:nvPr>
        </p:nvSpPr>
        <p:spPr/>
        <p:txBody>
          <a:bodyPr/>
          <a:lstStyle/>
          <a:p>
            <a:r>
              <a:rPr lang="en-GB" smtClean="0"/>
              <a:t>Paulo.Moreira@cern.ch</a:t>
            </a:r>
            <a:endParaRPr lang="en-GB" dirty="0"/>
          </a:p>
        </p:txBody>
      </p:sp>
      <p:sp>
        <p:nvSpPr>
          <p:cNvPr id="7" name="Slide Number Placeholder 6"/>
          <p:cNvSpPr>
            <a:spLocks noGrp="1"/>
          </p:cNvSpPr>
          <p:nvPr>
            <p:ph type="sldNum" sz="quarter" idx="12"/>
          </p:nvPr>
        </p:nvSpPr>
        <p:spPr/>
        <p:txBody>
          <a:bodyPr/>
          <a:lstStyle/>
          <a:p>
            <a:fld id="{9E4E57FD-46AB-4497-A1ED-13B00B4C8F0D}" type="slidenum">
              <a:rPr lang="en-GB" smtClean="0"/>
              <a:pPr/>
              <a:t>111</a:t>
            </a:fld>
            <a:endParaRPr lang="en-GB" dirty="0"/>
          </a:p>
        </p:txBody>
      </p:sp>
      <p:grpSp>
        <p:nvGrpSpPr>
          <p:cNvPr id="4" name="Group 3"/>
          <p:cNvGrpSpPr/>
          <p:nvPr/>
        </p:nvGrpSpPr>
        <p:grpSpPr>
          <a:xfrm>
            <a:off x="1916359" y="981422"/>
            <a:ext cx="8814805" cy="5374326"/>
            <a:chOff x="1916359" y="981422"/>
            <a:chExt cx="8814805" cy="5374326"/>
          </a:xfrm>
        </p:grpSpPr>
        <p:cxnSp>
          <p:nvCxnSpPr>
            <p:cNvPr id="10" name="Straight Arrow Connector 9"/>
            <p:cNvCxnSpPr/>
            <p:nvPr/>
          </p:nvCxnSpPr>
          <p:spPr>
            <a:xfrm flipV="1">
              <a:off x="9439186" y="1802794"/>
              <a:ext cx="0" cy="457200"/>
            </a:xfrm>
            <a:prstGeom prst="straightConnector1">
              <a:avLst/>
            </a:prstGeom>
            <a:ln w="19050">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916359" y="2104756"/>
              <a:ext cx="1066800" cy="7620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FE</a:t>
              </a:r>
              <a:b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b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Module</a:t>
              </a: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2" name="Rectangle 11"/>
            <p:cNvSpPr/>
            <p:nvPr/>
          </p:nvSpPr>
          <p:spPr>
            <a:xfrm>
              <a:off x="1916359" y="4238356"/>
              <a:ext cx="1066800" cy="7620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FE</a:t>
              </a:r>
              <a:b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b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Module</a:t>
              </a: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3" name="Rectangle 12"/>
            <p:cNvSpPr/>
            <p:nvPr/>
          </p:nvSpPr>
          <p:spPr>
            <a:xfrm rot="10800000">
              <a:off x="4727481" y="1269396"/>
              <a:ext cx="3733800" cy="4495800"/>
            </a:xfrm>
            <a:prstGeom prst="rect">
              <a:avLst/>
            </a:prstGeom>
            <a:solidFill>
              <a:srgbClr val="4F81BD">
                <a:lumMod val="60000"/>
                <a:lumOff val="4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 name="Rectangle 13"/>
            <p:cNvSpPr/>
            <p:nvPr/>
          </p:nvSpPr>
          <p:spPr>
            <a:xfrm rot="5400000">
              <a:off x="3249859" y="3285856"/>
              <a:ext cx="3505200" cy="533400"/>
            </a:xfrm>
            <a:prstGeom prst="rect">
              <a:avLst/>
            </a:prstGeom>
            <a:solidFill>
              <a:srgbClr val="4F81BD"/>
            </a:solidFill>
            <a:ln w="25400" cap="flat" cmpd="sng" algn="ctr">
              <a:solidFill>
                <a:sysClr val="windowText" lastClr="000000"/>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Phase – Aligners + Ser/Des for E – Ports</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5" name="Rectangle 14"/>
            <p:cNvSpPr/>
            <p:nvPr/>
          </p:nvSpPr>
          <p:spPr>
            <a:xfrm>
              <a:off x="1916359" y="1037956"/>
              <a:ext cx="1066800" cy="7620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FE</a:t>
              </a:r>
              <a:b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b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Module</a:t>
              </a: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6" name="Rectangle 15"/>
            <p:cNvSpPr/>
            <p:nvPr/>
          </p:nvSpPr>
          <p:spPr>
            <a:xfrm rot="5400000">
              <a:off x="2564059" y="13046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7" name="Rectangle 16"/>
            <p:cNvSpPr/>
            <p:nvPr/>
          </p:nvSpPr>
          <p:spPr>
            <a:xfrm rot="5400000">
              <a:off x="2564059" y="23714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8" name="Rectangle 17"/>
            <p:cNvSpPr/>
            <p:nvPr/>
          </p:nvSpPr>
          <p:spPr>
            <a:xfrm rot="5400000">
              <a:off x="2564059" y="45050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9" name="Rectangle 18"/>
            <p:cNvSpPr/>
            <p:nvPr/>
          </p:nvSpPr>
          <p:spPr>
            <a:xfrm>
              <a:off x="2754559" y="5305156"/>
              <a:ext cx="1066800" cy="7620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GBT – SCA</a:t>
              </a: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0" name="Rectangle 19"/>
            <p:cNvSpPr/>
            <p:nvPr/>
          </p:nvSpPr>
          <p:spPr>
            <a:xfrm rot="5400000">
              <a:off x="3402259" y="55718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21" name="Straight Connector 20"/>
            <p:cNvCxnSpPr/>
            <p:nvPr/>
          </p:nvCxnSpPr>
          <p:spPr>
            <a:xfrm rot="5400000">
              <a:off x="1954459" y="3514456"/>
              <a:ext cx="990600" cy="0"/>
            </a:xfrm>
            <a:prstGeom prst="line">
              <a:avLst/>
            </a:prstGeom>
            <a:noFill/>
            <a:ln w="28575" cap="flat" cmpd="sng" algn="ctr">
              <a:solidFill>
                <a:sysClr val="windowText" lastClr="000000"/>
              </a:solidFill>
              <a:prstDash val="sysDot"/>
            </a:ln>
            <a:effectLst/>
          </p:spPr>
        </p:cxnSp>
        <p:sp>
          <p:nvSpPr>
            <p:cNvPr id="22" name="Rectangle 21"/>
            <p:cNvSpPr/>
            <p:nvPr/>
          </p:nvSpPr>
          <p:spPr>
            <a:xfrm>
              <a:off x="5284035" y="1271246"/>
              <a:ext cx="858663"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Phase - Shifter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3" name="Rectangle 22"/>
            <p:cNvSpPr/>
            <p:nvPr/>
          </p:nvSpPr>
          <p:spPr>
            <a:xfrm rot="5400000">
              <a:off x="4545259" y="20666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4" name="Rectangle 23"/>
            <p:cNvSpPr/>
            <p:nvPr/>
          </p:nvSpPr>
          <p:spPr>
            <a:xfrm rot="5400000">
              <a:off x="4545259" y="27524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5" name="Rectangle 24"/>
            <p:cNvSpPr/>
            <p:nvPr/>
          </p:nvSpPr>
          <p:spPr>
            <a:xfrm rot="5400000">
              <a:off x="4545259" y="41240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6" name="Rectangle 25"/>
            <p:cNvSpPr/>
            <p:nvPr/>
          </p:nvSpPr>
          <p:spPr>
            <a:xfrm rot="5400000">
              <a:off x="4545259" y="48098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27" name="Straight Connector 26"/>
            <p:cNvCxnSpPr/>
            <p:nvPr/>
          </p:nvCxnSpPr>
          <p:spPr>
            <a:xfrm rot="16200000">
              <a:off x="4507159" y="3552556"/>
              <a:ext cx="609600" cy="0"/>
            </a:xfrm>
            <a:prstGeom prst="line">
              <a:avLst/>
            </a:prstGeom>
            <a:noFill/>
            <a:ln w="28575" cap="flat" cmpd="sng" algn="ctr">
              <a:solidFill>
                <a:sysClr val="windowText" lastClr="000000"/>
              </a:solidFill>
              <a:prstDash val="sysDot"/>
            </a:ln>
            <a:effectLst/>
          </p:spPr>
        </p:cxnSp>
        <p:cxnSp>
          <p:nvCxnSpPr>
            <p:cNvPr id="28" name="Curved Connector 27"/>
            <p:cNvCxnSpPr>
              <a:stCxn id="23" idx="2"/>
              <a:endCxn id="16" idx="0"/>
            </p:cNvCxnSpPr>
            <p:nvPr/>
          </p:nvCxnSpPr>
          <p:spPr>
            <a:xfrm rot="10800000">
              <a:off x="2983159" y="1418956"/>
              <a:ext cx="1752600" cy="762000"/>
            </a:xfrm>
            <a:prstGeom prst="curvedConnector3">
              <a:avLst>
                <a:gd name="adj1" fmla="val 50000"/>
              </a:avLst>
            </a:prstGeom>
            <a:noFill/>
            <a:ln w="19050" cap="flat" cmpd="sng" algn="ctr">
              <a:solidFill>
                <a:srgbClr val="1F497D"/>
              </a:solidFill>
              <a:prstDash val="solid"/>
              <a:headEnd type="arrow" w="med" len="med"/>
              <a:tailEnd type="none" w="med" len="med"/>
            </a:ln>
            <a:effectLst/>
          </p:spPr>
        </p:cxnSp>
        <p:sp>
          <p:nvSpPr>
            <p:cNvPr id="29" name="Rectangle 28"/>
            <p:cNvSpPr/>
            <p:nvPr/>
          </p:nvSpPr>
          <p:spPr>
            <a:xfrm>
              <a:off x="7771050" y="5307997"/>
              <a:ext cx="692368"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I2C Masters</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30" name="Rectangle 29"/>
            <p:cNvSpPr/>
            <p:nvPr/>
          </p:nvSpPr>
          <p:spPr>
            <a:xfrm>
              <a:off x="5720218" y="5307997"/>
              <a:ext cx="687937"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ADC</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31" name="Rectangle 30"/>
            <p:cNvSpPr/>
            <p:nvPr/>
          </p:nvSpPr>
          <p:spPr>
            <a:xfrm>
              <a:off x="5720218" y="4852811"/>
              <a:ext cx="1371600"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Control Logic</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32" name="Rectangle 31"/>
            <p:cNvSpPr/>
            <p:nvPr/>
          </p:nvSpPr>
          <p:spPr>
            <a:xfrm>
              <a:off x="7091818" y="4852811"/>
              <a:ext cx="1371600"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Configuration</a:t>
              </a:r>
            </a:p>
            <a:p>
              <a:pPr marL="0" marR="0" lvl="0" indent="0" algn="ctr" defTabSz="914400" eaLnBrk="1" fontAlgn="auto" latinLnBrk="0" hangingPunct="1">
                <a:lnSpc>
                  <a:spcPct val="100000"/>
                </a:lnSpc>
                <a:spcBef>
                  <a:spcPts val="0"/>
                </a:spcBef>
                <a:spcAft>
                  <a:spcPts val="0"/>
                </a:spcAft>
                <a:buClrTx/>
                <a:buSzTx/>
                <a:buFontTx/>
                <a:buNone/>
                <a:tabLst/>
                <a:defRPr/>
              </a:pPr>
              <a:r>
                <a:rPr lang="en-US" sz="900" kern="0" dirty="0" smtClean="0">
                  <a:solidFill>
                    <a:sysClr val="window" lastClr="FFFFFF"/>
                  </a:solidFill>
                  <a:latin typeface="Calibri"/>
                  <a:cs typeface="+mn-cs"/>
                </a:rPr>
                <a:t>(e-Fuses + </a:t>
              </a:r>
              <a:r>
                <a:rPr lang="en-US" sz="900" kern="0" dirty="0" err="1" smtClean="0">
                  <a:solidFill>
                    <a:sysClr val="window" lastClr="FFFFFF"/>
                  </a:solidFill>
                  <a:latin typeface="Calibri"/>
                  <a:cs typeface="+mn-cs"/>
                </a:rPr>
                <a:t>reg</a:t>
              </a:r>
              <a:r>
                <a:rPr lang="en-US" sz="900" kern="0" dirty="0" smtClean="0">
                  <a:solidFill>
                    <a:sysClr val="window" lastClr="FFFFFF"/>
                  </a:solidFill>
                  <a:latin typeface="Calibri"/>
                  <a:cs typeface="+mn-cs"/>
                </a:rPr>
                <a:t>-Bank)</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33" name="Straight Arrow Connector 32"/>
            <p:cNvCxnSpPr/>
            <p:nvPr/>
          </p:nvCxnSpPr>
          <p:spPr>
            <a:xfrm rot="5400000" flipH="1" flipV="1">
              <a:off x="6601433" y="5901240"/>
              <a:ext cx="304800" cy="4757"/>
            </a:xfrm>
            <a:prstGeom prst="straightConnector1">
              <a:avLst/>
            </a:prstGeom>
            <a:noFill/>
            <a:ln w="19050" cap="flat" cmpd="sng" algn="ctr">
              <a:solidFill>
                <a:sysClr val="windowText" lastClr="000000"/>
              </a:solidFill>
              <a:prstDash val="solid"/>
              <a:headEnd type="arrow"/>
              <a:tailEnd type="arrow"/>
            </a:ln>
            <a:effectLst/>
          </p:spPr>
        </p:cxnSp>
        <p:cxnSp>
          <p:nvCxnSpPr>
            <p:cNvPr id="34" name="Straight Arrow Connector 33"/>
            <p:cNvCxnSpPr/>
            <p:nvPr/>
          </p:nvCxnSpPr>
          <p:spPr>
            <a:xfrm>
              <a:off x="8072084" y="3762008"/>
              <a:ext cx="609600" cy="1588"/>
            </a:xfrm>
            <a:prstGeom prst="straightConnector1">
              <a:avLst/>
            </a:prstGeom>
            <a:noFill/>
            <a:ln w="19050" cap="flat" cmpd="sng" algn="ctr">
              <a:solidFill>
                <a:schemeClr val="tx2"/>
              </a:solidFill>
              <a:prstDash val="solid"/>
              <a:tailEnd type="arrow"/>
            </a:ln>
            <a:effectLst/>
          </p:spPr>
        </p:cxnSp>
        <p:sp>
          <p:nvSpPr>
            <p:cNvPr id="35" name="Isosceles Triangle 34"/>
            <p:cNvSpPr/>
            <p:nvPr/>
          </p:nvSpPr>
          <p:spPr>
            <a:xfrm rot="5400000" flipH="1">
              <a:off x="8643584" y="3571508"/>
              <a:ext cx="457200" cy="381000"/>
            </a:xfrm>
            <a:prstGeom prst="triangl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6" name="Isosceles Triangle 35"/>
            <p:cNvSpPr/>
            <p:nvPr/>
          </p:nvSpPr>
          <p:spPr>
            <a:xfrm>
              <a:off x="9292150" y="1955194"/>
              <a:ext cx="304800" cy="152400"/>
            </a:xfrm>
            <a:prstGeom prst="triangle">
              <a:avLst/>
            </a:prstGeom>
            <a:solidFill>
              <a:srgbClr val="C0504D"/>
            </a:solidFill>
            <a:ln w="2540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7" name="Straight Connector 36"/>
            <p:cNvCxnSpPr/>
            <p:nvPr/>
          </p:nvCxnSpPr>
          <p:spPr>
            <a:xfrm>
              <a:off x="9292150" y="1955194"/>
              <a:ext cx="304800" cy="0"/>
            </a:xfrm>
            <a:prstGeom prst="line">
              <a:avLst/>
            </a:prstGeom>
            <a:noFill/>
            <a:ln w="28575" cap="flat" cmpd="sng" algn="ctr">
              <a:solidFill>
                <a:schemeClr val="tx2"/>
              </a:solidFill>
              <a:prstDash val="solid"/>
            </a:ln>
            <a:effectLst/>
          </p:spPr>
        </p:cxnSp>
        <p:cxnSp>
          <p:nvCxnSpPr>
            <p:cNvPr id="38" name="Straight Connector 37"/>
            <p:cNvCxnSpPr/>
            <p:nvPr/>
          </p:nvCxnSpPr>
          <p:spPr>
            <a:xfrm>
              <a:off x="9062684" y="3762008"/>
              <a:ext cx="381000" cy="0"/>
            </a:xfrm>
            <a:prstGeom prst="line">
              <a:avLst/>
            </a:prstGeom>
            <a:noFill/>
            <a:ln w="19050" cap="flat" cmpd="sng" algn="ctr">
              <a:solidFill>
                <a:schemeClr val="tx2"/>
              </a:solidFill>
              <a:prstDash val="solid"/>
            </a:ln>
            <a:effectLst/>
          </p:spPr>
        </p:cxnSp>
        <p:cxnSp>
          <p:nvCxnSpPr>
            <p:cNvPr id="39" name="Straight Connector 38"/>
            <p:cNvCxnSpPr/>
            <p:nvPr/>
          </p:nvCxnSpPr>
          <p:spPr>
            <a:xfrm rot="5400000">
              <a:off x="9367484" y="4143008"/>
              <a:ext cx="152400" cy="0"/>
            </a:xfrm>
            <a:prstGeom prst="line">
              <a:avLst/>
            </a:prstGeom>
            <a:noFill/>
            <a:ln w="19050" cap="flat" cmpd="sng" algn="ctr">
              <a:solidFill>
                <a:schemeClr val="tx2"/>
              </a:solidFill>
              <a:prstDash val="solid"/>
              <a:headEnd type="none" w="med" len="med"/>
              <a:tailEnd type="none" w="med" len="med"/>
            </a:ln>
            <a:effectLst/>
          </p:spPr>
        </p:cxnSp>
        <p:sp>
          <p:nvSpPr>
            <p:cNvPr id="40" name="Isosceles Triangle 39"/>
            <p:cNvSpPr/>
            <p:nvPr/>
          </p:nvSpPr>
          <p:spPr>
            <a:xfrm flipV="1">
              <a:off x="9291284" y="3914408"/>
              <a:ext cx="304800" cy="152400"/>
            </a:xfrm>
            <a:prstGeom prst="triangle">
              <a:avLst/>
            </a:prstGeom>
            <a:solidFill>
              <a:srgbClr val="C0504D"/>
            </a:solidFill>
            <a:ln w="2540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41" name="Straight Connector 40"/>
            <p:cNvCxnSpPr/>
            <p:nvPr/>
          </p:nvCxnSpPr>
          <p:spPr>
            <a:xfrm rot="5400000">
              <a:off x="9367484" y="3838208"/>
              <a:ext cx="152400" cy="0"/>
            </a:xfrm>
            <a:prstGeom prst="line">
              <a:avLst/>
            </a:prstGeom>
            <a:noFill/>
            <a:ln w="19050" cap="flat" cmpd="sng" algn="ctr">
              <a:solidFill>
                <a:schemeClr val="tx2"/>
              </a:solidFill>
              <a:prstDash val="solid"/>
            </a:ln>
            <a:effectLst/>
          </p:spPr>
        </p:cxnSp>
        <p:cxnSp>
          <p:nvCxnSpPr>
            <p:cNvPr id="42" name="Straight Connector 41"/>
            <p:cNvCxnSpPr/>
            <p:nvPr/>
          </p:nvCxnSpPr>
          <p:spPr>
            <a:xfrm>
              <a:off x="9291284" y="4066808"/>
              <a:ext cx="304800" cy="0"/>
            </a:xfrm>
            <a:prstGeom prst="line">
              <a:avLst/>
            </a:prstGeom>
            <a:noFill/>
            <a:ln w="28575" cap="flat" cmpd="sng" algn="ctr">
              <a:solidFill>
                <a:schemeClr val="tx2"/>
              </a:solidFill>
              <a:prstDash val="solid"/>
            </a:ln>
            <a:effectLst/>
          </p:spPr>
        </p:cxnSp>
        <p:sp>
          <p:nvSpPr>
            <p:cNvPr id="43" name="Isosceles Triangle 42"/>
            <p:cNvSpPr/>
            <p:nvPr/>
          </p:nvSpPr>
          <p:spPr>
            <a:xfrm flipV="1">
              <a:off x="9367484" y="4219208"/>
              <a:ext cx="152400" cy="152400"/>
            </a:xfrm>
            <a:prstGeom prst="triangle">
              <a:avLst/>
            </a:prstGeom>
            <a:solidFill>
              <a:schemeClr val="tx2"/>
            </a:solidFill>
            <a:ln w="2540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44" name="Straight Connector 43"/>
            <p:cNvCxnSpPr/>
            <p:nvPr/>
          </p:nvCxnSpPr>
          <p:spPr>
            <a:xfrm>
              <a:off x="9292150" y="1802794"/>
              <a:ext cx="304800" cy="0"/>
            </a:xfrm>
            <a:prstGeom prst="line">
              <a:avLst/>
            </a:prstGeom>
            <a:noFill/>
            <a:ln w="19050" cap="flat" cmpd="sng" algn="ctr">
              <a:solidFill>
                <a:schemeClr val="tx2"/>
              </a:solidFill>
              <a:prstDash val="solid"/>
            </a:ln>
            <a:effectLst/>
          </p:spPr>
        </p:cxnSp>
        <p:cxnSp>
          <p:nvCxnSpPr>
            <p:cNvPr id="45" name="Elbow Connector 44"/>
            <p:cNvCxnSpPr>
              <a:stCxn id="29" idx="3"/>
              <a:endCxn id="35" idx="1"/>
            </p:cNvCxnSpPr>
            <p:nvPr/>
          </p:nvCxnSpPr>
          <p:spPr>
            <a:xfrm flipV="1">
              <a:off x="8463418" y="3876308"/>
              <a:ext cx="408766" cy="1660289"/>
            </a:xfrm>
            <a:prstGeom prst="bentConnector2">
              <a:avLst/>
            </a:prstGeom>
            <a:noFill/>
            <a:ln w="19050" cap="flat" cmpd="sng" algn="ctr">
              <a:solidFill>
                <a:sysClr val="windowText" lastClr="000000"/>
              </a:solidFill>
              <a:prstDash val="solid"/>
              <a:headEnd type="arrow"/>
              <a:tailEnd type="arrow"/>
            </a:ln>
            <a:effectLst/>
          </p:spPr>
        </p:cxnSp>
        <p:cxnSp>
          <p:nvCxnSpPr>
            <p:cNvPr id="46" name="Straight Arrow Connector 45"/>
            <p:cNvCxnSpPr>
              <a:stCxn id="112" idx="1"/>
            </p:cNvCxnSpPr>
            <p:nvPr/>
          </p:nvCxnSpPr>
          <p:spPr>
            <a:xfrm flipH="1">
              <a:off x="5260880" y="3016600"/>
              <a:ext cx="741934" cy="907"/>
            </a:xfrm>
            <a:prstGeom prst="straightConnector1">
              <a:avLst/>
            </a:prstGeom>
            <a:noFill/>
            <a:ln w="38100" cap="flat" cmpd="sng" algn="ctr">
              <a:solidFill>
                <a:srgbClr val="C0504D"/>
              </a:solidFill>
              <a:prstDash val="solid"/>
              <a:tailEnd type="arrow"/>
            </a:ln>
            <a:effectLst/>
          </p:spPr>
        </p:cxnSp>
        <p:cxnSp>
          <p:nvCxnSpPr>
            <p:cNvPr id="47" name="Curved Connector 46"/>
            <p:cNvCxnSpPr/>
            <p:nvPr/>
          </p:nvCxnSpPr>
          <p:spPr>
            <a:xfrm rot="10800000">
              <a:off x="2983159" y="1266556"/>
              <a:ext cx="1752600" cy="762000"/>
            </a:xfrm>
            <a:prstGeom prst="curvedConnector3">
              <a:avLst>
                <a:gd name="adj1" fmla="val 50000"/>
              </a:avLst>
            </a:prstGeom>
            <a:noFill/>
            <a:ln w="19050" cap="flat" cmpd="sng" algn="ctr">
              <a:solidFill>
                <a:srgbClr val="1F497D"/>
              </a:solidFill>
              <a:prstDash val="solid"/>
              <a:headEnd type="none" w="med" len="med"/>
              <a:tailEnd type="arrow" w="med" len="med"/>
            </a:ln>
            <a:effectLst/>
          </p:spPr>
        </p:cxnSp>
        <p:cxnSp>
          <p:nvCxnSpPr>
            <p:cNvPr id="48" name="Curved Connector 47"/>
            <p:cNvCxnSpPr/>
            <p:nvPr/>
          </p:nvCxnSpPr>
          <p:spPr>
            <a:xfrm rot="10800000">
              <a:off x="2983160" y="1571356"/>
              <a:ext cx="1752600" cy="762000"/>
            </a:xfrm>
            <a:prstGeom prst="curvedConnector3">
              <a:avLst>
                <a:gd name="adj1" fmla="val 50000"/>
              </a:avLst>
            </a:prstGeom>
            <a:noFill/>
            <a:ln w="19050" cap="flat" cmpd="sng" algn="ctr">
              <a:solidFill>
                <a:srgbClr val="C0504D"/>
              </a:solidFill>
              <a:prstDash val="solid"/>
              <a:headEnd type="none" w="med" len="med"/>
              <a:tailEnd type="arrow" w="med" len="med"/>
            </a:ln>
            <a:effectLst/>
          </p:spPr>
        </p:cxnSp>
        <p:cxnSp>
          <p:nvCxnSpPr>
            <p:cNvPr id="49" name="Curved Connector 48"/>
            <p:cNvCxnSpPr/>
            <p:nvPr/>
          </p:nvCxnSpPr>
          <p:spPr>
            <a:xfrm rot="10800000">
              <a:off x="2983161" y="2333356"/>
              <a:ext cx="1752598" cy="381000"/>
            </a:xfrm>
            <a:prstGeom prst="curvedConnector3">
              <a:avLst>
                <a:gd name="adj1" fmla="val 50000"/>
              </a:avLst>
            </a:prstGeom>
            <a:noFill/>
            <a:ln w="19050" cap="flat" cmpd="sng" algn="ctr">
              <a:solidFill>
                <a:srgbClr val="1F497D"/>
              </a:solidFill>
              <a:prstDash val="solid"/>
              <a:headEnd type="none" w="med" len="med"/>
              <a:tailEnd type="arrow" w="med" len="med"/>
            </a:ln>
            <a:effectLst/>
          </p:spPr>
        </p:cxnSp>
        <p:cxnSp>
          <p:nvCxnSpPr>
            <p:cNvPr id="50" name="Curved Connector 49"/>
            <p:cNvCxnSpPr>
              <a:endCxn id="17" idx="0"/>
            </p:cNvCxnSpPr>
            <p:nvPr/>
          </p:nvCxnSpPr>
          <p:spPr>
            <a:xfrm rot="10800000">
              <a:off x="2983159" y="2485756"/>
              <a:ext cx="1752600" cy="381000"/>
            </a:xfrm>
            <a:prstGeom prst="curvedConnector3">
              <a:avLst>
                <a:gd name="adj1" fmla="val 50000"/>
              </a:avLst>
            </a:prstGeom>
            <a:noFill/>
            <a:ln w="19050" cap="flat" cmpd="sng" algn="ctr">
              <a:solidFill>
                <a:srgbClr val="1F497D"/>
              </a:solidFill>
              <a:prstDash val="solid"/>
              <a:headEnd type="arrow" w="med" len="med"/>
              <a:tailEnd type="none" w="med" len="med"/>
            </a:ln>
            <a:effectLst/>
          </p:spPr>
        </p:cxnSp>
        <p:cxnSp>
          <p:nvCxnSpPr>
            <p:cNvPr id="51" name="Curved Connector 50"/>
            <p:cNvCxnSpPr/>
            <p:nvPr/>
          </p:nvCxnSpPr>
          <p:spPr>
            <a:xfrm rot="10800000">
              <a:off x="2983159" y="2638156"/>
              <a:ext cx="1752600" cy="381000"/>
            </a:xfrm>
            <a:prstGeom prst="curvedConnector3">
              <a:avLst>
                <a:gd name="adj1" fmla="val 50000"/>
              </a:avLst>
            </a:prstGeom>
            <a:noFill/>
            <a:ln w="19050" cap="flat" cmpd="sng" algn="ctr">
              <a:solidFill>
                <a:srgbClr val="C0504D"/>
              </a:solidFill>
              <a:prstDash val="solid"/>
              <a:headEnd type="none" w="med" len="med"/>
              <a:tailEnd type="arrow" w="med" len="med"/>
            </a:ln>
            <a:effectLst/>
          </p:spPr>
        </p:cxnSp>
        <p:cxnSp>
          <p:nvCxnSpPr>
            <p:cNvPr id="52" name="Curved Connector 51"/>
            <p:cNvCxnSpPr/>
            <p:nvPr/>
          </p:nvCxnSpPr>
          <p:spPr>
            <a:xfrm rot="10800000" flipV="1">
              <a:off x="2983159" y="4085956"/>
              <a:ext cx="1752600" cy="381000"/>
            </a:xfrm>
            <a:prstGeom prst="curvedConnector3">
              <a:avLst>
                <a:gd name="adj1" fmla="val 50000"/>
              </a:avLst>
            </a:prstGeom>
            <a:noFill/>
            <a:ln w="19050" cap="flat" cmpd="sng" algn="ctr">
              <a:solidFill>
                <a:srgbClr val="1F497D"/>
              </a:solidFill>
              <a:prstDash val="solid"/>
              <a:headEnd type="none" w="med" len="med"/>
              <a:tailEnd type="arrow" w="med" len="med"/>
            </a:ln>
            <a:effectLst/>
          </p:spPr>
        </p:cxnSp>
        <p:cxnSp>
          <p:nvCxnSpPr>
            <p:cNvPr id="53" name="Curved Connector 52"/>
            <p:cNvCxnSpPr>
              <a:endCxn id="18" idx="0"/>
            </p:cNvCxnSpPr>
            <p:nvPr/>
          </p:nvCxnSpPr>
          <p:spPr>
            <a:xfrm rot="10800000" flipV="1">
              <a:off x="2983159" y="4238356"/>
              <a:ext cx="1752600" cy="381000"/>
            </a:xfrm>
            <a:prstGeom prst="curvedConnector3">
              <a:avLst>
                <a:gd name="adj1" fmla="val 50000"/>
              </a:avLst>
            </a:prstGeom>
            <a:noFill/>
            <a:ln w="19050" cap="flat" cmpd="sng" algn="ctr">
              <a:solidFill>
                <a:srgbClr val="1F497D"/>
              </a:solidFill>
              <a:prstDash val="solid"/>
              <a:headEnd type="arrow" w="med" len="med"/>
              <a:tailEnd type="none" w="med" len="med"/>
            </a:ln>
            <a:effectLst/>
          </p:spPr>
        </p:cxnSp>
        <p:cxnSp>
          <p:nvCxnSpPr>
            <p:cNvPr id="54" name="Curved Connector 53"/>
            <p:cNvCxnSpPr/>
            <p:nvPr/>
          </p:nvCxnSpPr>
          <p:spPr>
            <a:xfrm rot="10800000" flipV="1">
              <a:off x="2983159" y="4390756"/>
              <a:ext cx="1752600" cy="381000"/>
            </a:xfrm>
            <a:prstGeom prst="curvedConnector3">
              <a:avLst>
                <a:gd name="adj1" fmla="val 50000"/>
              </a:avLst>
            </a:prstGeom>
            <a:noFill/>
            <a:ln w="19050" cap="flat" cmpd="sng" algn="ctr">
              <a:solidFill>
                <a:srgbClr val="C0504D"/>
              </a:solidFill>
              <a:prstDash val="solid"/>
              <a:headEnd type="none" w="med" len="med"/>
              <a:tailEnd type="arrow" w="med" len="med"/>
            </a:ln>
            <a:effectLst/>
          </p:spPr>
        </p:cxnSp>
        <p:cxnSp>
          <p:nvCxnSpPr>
            <p:cNvPr id="55" name="Curved Connector 54"/>
            <p:cNvCxnSpPr/>
            <p:nvPr/>
          </p:nvCxnSpPr>
          <p:spPr>
            <a:xfrm rot="10800000" flipV="1">
              <a:off x="3821361" y="4771756"/>
              <a:ext cx="914398" cy="762000"/>
            </a:xfrm>
            <a:prstGeom prst="curvedConnector3">
              <a:avLst>
                <a:gd name="adj1" fmla="val 50000"/>
              </a:avLst>
            </a:prstGeom>
            <a:noFill/>
            <a:ln w="19050" cap="flat" cmpd="sng" algn="ctr">
              <a:solidFill>
                <a:srgbClr val="1F497D"/>
              </a:solidFill>
              <a:prstDash val="solid"/>
              <a:headEnd type="none" w="med" len="med"/>
              <a:tailEnd type="arrow" w="med" len="med"/>
            </a:ln>
            <a:effectLst/>
          </p:spPr>
        </p:cxnSp>
        <p:cxnSp>
          <p:nvCxnSpPr>
            <p:cNvPr id="56" name="Curved Connector 55"/>
            <p:cNvCxnSpPr>
              <a:endCxn id="20" idx="0"/>
            </p:cNvCxnSpPr>
            <p:nvPr/>
          </p:nvCxnSpPr>
          <p:spPr>
            <a:xfrm rot="10800000" flipV="1">
              <a:off x="3821359" y="4924156"/>
              <a:ext cx="914400" cy="762000"/>
            </a:xfrm>
            <a:prstGeom prst="curvedConnector3">
              <a:avLst>
                <a:gd name="adj1" fmla="val 50000"/>
              </a:avLst>
            </a:prstGeom>
            <a:noFill/>
            <a:ln w="19050" cap="flat" cmpd="sng" algn="ctr">
              <a:solidFill>
                <a:srgbClr val="1F497D"/>
              </a:solidFill>
              <a:prstDash val="solid"/>
              <a:headEnd type="arrow" w="med" len="med"/>
              <a:tailEnd type="none" w="med" len="med"/>
            </a:ln>
            <a:effectLst/>
          </p:spPr>
        </p:cxnSp>
        <p:cxnSp>
          <p:nvCxnSpPr>
            <p:cNvPr id="57" name="Curved Connector 56"/>
            <p:cNvCxnSpPr/>
            <p:nvPr/>
          </p:nvCxnSpPr>
          <p:spPr>
            <a:xfrm rot="10800000" flipV="1">
              <a:off x="3821359" y="5076556"/>
              <a:ext cx="914400" cy="762000"/>
            </a:xfrm>
            <a:prstGeom prst="curvedConnector3">
              <a:avLst>
                <a:gd name="adj1" fmla="val 50000"/>
              </a:avLst>
            </a:prstGeom>
            <a:noFill/>
            <a:ln w="19050" cap="flat" cmpd="sng" algn="ctr">
              <a:solidFill>
                <a:srgbClr val="C0504D"/>
              </a:solidFill>
              <a:prstDash val="solid"/>
              <a:headEnd type="none" w="med" len="med"/>
              <a:tailEnd type="arrow" w="med" len="med"/>
            </a:ln>
            <a:effectLst/>
          </p:spPr>
        </p:cxnSp>
        <p:cxnSp>
          <p:nvCxnSpPr>
            <p:cNvPr id="58" name="Straight Arrow Connector 57"/>
            <p:cNvCxnSpPr>
              <a:stCxn id="59" idx="3"/>
            </p:cNvCxnSpPr>
            <p:nvPr/>
          </p:nvCxnSpPr>
          <p:spPr>
            <a:xfrm flipV="1">
              <a:off x="3872173" y="4700488"/>
              <a:ext cx="810142" cy="422979"/>
            </a:xfrm>
            <a:prstGeom prst="straightConnector1">
              <a:avLst/>
            </a:prstGeom>
            <a:noFill/>
            <a:ln w="9525" cap="flat" cmpd="sng" algn="ctr">
              <a:solidFill>
                <a:srgbClr val="4F81BD">
                  <a:shade val="95000"/>
                  <a:satMod val="105000"/>
                </a:srgbClr>
              </a:solidFill>
              <a:prstDash val="solid"/>
              <a:tailEnd type="arrow"/>
            </a:ln>
            <a:effectLst/>
          </p:spPr>
        </p:cxnSp>
        <p:sp>
          <p:nvSpPr>
            <p:cNvPr id="59" name="TextBox 58"/>
            <p:cNvSpPr txBox="1"/>
            <p:nvPr/>
          </p:nvSpPr>
          <p:spPr>
            <a:xfrm>
              <a:off x="2754559" y="5000356"/>
              <a:ext cx="1117614"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smtClean="0">
                  <a:ln>
                    <a:noFill/>
                  </a:ln>
                  <a:solidFill>
                    <a:srgbClr val="1F497D"/>
                  </a:solidFill>
                  <a:effectLst/>
                  <a:uLnTx/>
                  <a:uFillTx/>
                </a:rPr>
                <a:t>One 80 Mb/s port</a:t>
              </a:r>
              <a:endParaRPr kumimoji="0" lang="en-GB" sz="1000" b="0" i="0" u="none" strike="noStrike" kern="0" cap="none" spc="0" normalizeH="0" baseline="0" noProof="0" dirty="0">
                <a:ln>
                  <a:noFill/>
                </a:ln>
                <a:solidFill>
                  <a:srgbClr val="1F497D"/>
                </a:solidFill>
                <a:effectLst/>
                <a:uLnTx/>
                <a:uFillTx/>
              </a:endParaRPr>
            </a:p>
          </p:txBody>
        </p:sp>
        <p:cxnSp>
          <p:nvCxnSpPr>
            <p:cNvPr id="60" name="Straight Arrow Connector 59"/>
            <p:cNvCxnSpPr>
              <a:stCxn id="66" idx="3"/>
            </p:cNvCxnSpPr>
            <p:nvPr/>
          </p:nvCxnSpPr>
          <p:spPr>
            <a:xfrm flipV="1">
              <a:off x="3919426" y="2398884"/>
              <a:ext cx="804651" cy="1496945"/>
            </a:xfrm>
            <a:prstGeom prst="straightConnector1">
              <a:avLst/>
            </a:prstGeom>
            <a:noFill/>
            <a:ln w="9525" cap="flat" cmpd="sng" algn="ctr">
              <a:solidFill>
                <a:srgbClr val="4F81BD">
                  <a:shade val="95000"/>
                  <a:satMod val="105000"/>
                </a:srgbClr>
              </a:solidFill>
              <a:prstDash val="solid"/>
              <a:tailEnd type="arrow"/>
            </a:ln>
            <a:effectLst/>
          </p:spPr>
        </p:cxnSp>
        <p:cxnSp>
          <p:nvCxnSpPr>
            <p:cNvPr id="61" name="Straight Arrow Connector 60"/>
            <p:cNvCxnSpPr>
              <a:stCxn id="66" idx="3"/>
            </p:cNvCxnSpPr>
            <p:nvPr/>
          </p:nvCxnSpPr>
          <p:spPr>
            <a:xfrm flipV="1">
              <a:off x="3919426" y="3148007"/>
              <a:ext cx="786677" cy="747822"/>
            </a:xfrm>
            <a:prstGeom prst="straightConnector1">
              <a:avLst/>
            </a:prstGeom>
            <a:noFill/>
            <a:ln w="9525" cap="flat" cmpd="sng" algn="ctr">
              <a:solidFill>
                <a:srgbClr val="4F81BD">
                  <a:shade val="95000"/>
                  <a:satMod val="105000"/>
                </a:srgbClr>
              </a:solidFill>
              <a:prstDash val="solid"/>
              <a:tailEnd type="arrow"/>
            </a:ln>
            <a:effectLst/>
          </p:spPr>
        </p:cxnSp>
        <p:cxnSp>
          <p:nvCxnSpPr>
            <p:cNvPr id="62" name="Straight Arrow Connector 61"/>
            <p:cNvCxnSpPr>
              <a:stCxn id="66" idx="3"/>
            </p:cNvCxnSpPr>
            <p:nvPr/>
          </p:nvCxnSpPr>
          <p:spPr>
            <a:xfrm>
              <a:off x="3919426" y="3895829"/>
              <a:ext cx="786677" cy="97894"/>
            </a:xfrm>
            <a:prstGeom prst="straightConnector1">
              <a:avLst/>
            </a:prstGeom>
            <a:noFill/>
            <a:ln w="9525" cap="flat" cmpd="sng" algn="ctr">
              <a:solidFill>
                <a:srgbClr val="4F81BD">
                  <a:shade val="95000"/>
                  <a:satMod val="105000"/>
                </a:srgbClr>
              </a:solidFill>
              <a:prstDash val="solid"/>
              <a:tailEnd type="arrow"/>
            </a:ln>
            <a:effectLst/>
          </p:spPr>
        </p:cxnSp>
        <p:sp>
          <p:nvSpPr>
            <p:cNvPr id="63" name="TextBox 62"/>
            <p:cNvSpPr txBox="1"/>
            <p:nvPr/>
          </p:nvSpPr>
          <p:spPr>
            <a:xfrm>
              <a:off x="7897499" y="6017194"/>
              <a:ext cx="401072" cy="33855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ysClr val="windowText" lastClr="000000"/>
                  </a:solidFill>
                  <a:effectLst/>
                  <a:uLnTx/>
                  <a:uFillTx/>
                </a:rPr>
                <a:t>I2C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ysClr val="windowText" lastClr="000000"/>
                  </a:solidFill>
                  <a:effectLst/>
                  <a:uLnTx/>
                  <a:uFillTx/>
                </a:rPr>
                <a:t>Ports</a:t>
              </a:r>
              <a:endParaRPr kumimoji="0" lang="en-GB" sz="800" b="0" i="0" u="none" strike="noStrike" kern="0" cap="none" spc="0" normalizeH="0" baseline="0" noProof="0" dirty="0">
                <a:ln>
                  <a:noFill/>
                </a:ln>
                <a:solidFill>
                  <a:sysClr val="windowText" lastClr="000000"/>
                </a:solidFill>
                <a:effectLst/>
                <a:uLnTx/>
                <a:uFillTx/>
              </a:endParaRPr>
            </a:p>
          </p:txBody>
        </p:sp>
        <p:sp>
          <p:nvSpPr>
            <p:cNvPr id="64" name="TextBox 63"/>
            <p:cNvSpPr txBox="1"/>
            <p:nvPr/>
          </p:nvSpPr>
          <p:spPr>
            <a:xfrm>
              <a:off x="5802392" y="6017194"/>
              <a:ext cx="508474" cy="21544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err="1" smtClean="0">
                  <a:ln>
                    <a:noFill/>
                  </a:ln>
                  <a:solidFill>
                    <a:sysClr val="windowText" lastClr="000000"/>
                  </a:solidFill>
                  <a:effectLst/>
                  <a:uLnTx/>
                  <a:uFillTx/>
                </a:rPr>
                <a:t>aIn</a:t>
              </a:r>
              <a:r>
                <a:rPr kumimoji="0" lang="en-GB" sz="800" b="0" i="0" u="none" strike="noStrike" kern="0" cap="none" spc="0" normalizeH="0" baseline="0" noProof="0" dirty="0" smtClean="0">
                  <a:ln>
                    <a:noFill/>
                  </a:ln>
                  <a:solidFill>
                    <a:sysClr val="windowText" lastClr="000000"/>
                  </a:solidFill>
                  <a:effectLst/>
                  <a:uLnTx/>
                  <a:uFillTx/>
                </a:rPr>
                <a:t>[7:0]</a:t>
              </a:r>
              <a:endParaRPr kumimoji="0" lang="en-GB" sz="800" b="0" i="0" u="none" strike="noStrike" kern="0" cap="none" spc="0" normalizeH="0" baseline="0" noProof="0" dirty="0">
                <a:ln>
                  <a:noFill/>
                </a:ln>
                <a:solidFill>
                  <a:sysClr val="windowText" lastClr="000000"/>
                </a:solidFill>
                <a:effectLst/>
                <a:uLnTx/>
                <a:uFillTx/>
              </a:endParaRPr>
            </a:p>
          </p:txBody>
        </p:sp>
        <p:sp>
          <p:nvSpPr>
            <p:cNvPr id="65" name="TextBox 64"/>
            <p:cNvSpPr txBox="1"/>
            <p:nvPr/>
          </p:nvSpPr>
          <p:spPr>
            <a:xfrm>
              <a:off x="6491098" y="6017194"/>
              <a:ext cx="522900" cy="21544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800" kern="0" dirty="0" smtClean="0">
                  <a:solidFill>
                    <a:sysClr val="windowText" lastClr="000000"/>
                  </a:solidFill>
                </a:rPr>
                <a:t>IO[15:0]</a:t>
              </a:r>
              <a:endParaRPr kumimoji="0" lang="en-GB" sz="800" b="0" i="0" u="none" strike="noStrike" kern="0" cap="none" spc="0" normalizeH="0" baseline="0" noProof="0" dirty="0" smtClean="0">
                <a:ln>
                  <a:noFill/>
                </a:ln>
                <a:solidFill>
                  <a:sysClr val="windowText" lastClr="000000"/>
                </a:solidFill>
                <a:effectLst/>
                <a:uLnTx/>
                <a:uFillTx/>
              </a:endParaRPr>
            </a:p>
          </p:txBody>
        </p:sp>
        <p:sp>
          <p:nvSpPr>
            <p:cNvPr id="66" name="TextBox 65"/>
            <p:cNvSpPr txBox="1"/>
            <p:nvPr/>
          </p:nvSpPr>
          <p:spPr>
            <a:xfrm>
              <a:off x="2928449" y="3618830"/>
              <a:ext cx="990977" cy="55399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smtClean="0">
                  <a:ln>
                    <a:noFill/>
                  </a:ln>
                  <a:solidFill>
                    <a:srgbClr val="1F497D"/>
                  </a:solidFill>
                  <a:effectLst/>
                  <a:uLnTx/>
                  <a:uFillTx/>
                </a:rPr>
                <a:t>160 Mb/s</a:t>
              </a:r>
              <a:br>
                <a:rPr kumimoji="0" lang="en-GB" sz="1000" b="0" i="0" u="none" strike="noStrike" kern="0" cap="none" spc="0" normalizeH="0" baseline="0" noProof="0" dirty="0" smtClean="0">
                  <a:ln>
                    <a:noFill/>
                  </a:ln>
                  <a:solidFill>
                    <a:srgbClr val="1F497D"/>
                  </a:solidFill>
                  <a:effectLst/>
                  <a:uLnTx/>
                  <a:uFillTx/>
                </a:rPr>
              </a:br>
              <a:r>
                <a:rPr kumimoji="0" lang="en-GB" sz="1000" b="0" i="0" u="none" strike="noStrike" kern="0" cap="none" spc="0" normalizeH="0" baseline="0" noProof="0" dirty="0" smtClean="0">
                  <a:ln>
                    <a:noFill/>
                  </a:ln>
                  <a:solidFill>
                    <a:srgbClr val="1F497D"/>
                  </a:solidFill>
                  <a:effectLst/>
                  <a:uLnTx/>
                  <a:uFillTx/>
                </a:rPr>
                <a:t>to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smtClean="0">
                  <a:ln>
                    <a:noFill/>
                  </a:ln>
                  <a:solidFill>
                    <a:srgbClr val="1F497D"/>
                  </a:solidFill>
                  <a:effectLst/>
                  <a:uLnTx/>
                  <a:uFillTx/>
                </a:rPr>
                <a:t>1.28 </a:t>
              </a:r>
              <a:r>
                <a:rPr lang="en-GB" sz="1000" kern="0" dirty="0">
                  <a:solidFill>
                    <a:srgbClr val="1F497D"/>
                  </a:solidFill>
                </a:rPr>
                <a:t>G</a:t>
              </a:r>
              <a:r>
                <a:rPr kumimoji="0" lang="en-GB" sz="1000" b="0" i="0" u="none" strike="noStrike" kern="0" cap="none" spc="0" normalizeH="0" baseline="0" noProof="0" dirty="0" smtClean="0">
                  <a:ln>
                    <a:noFill/>
                  </a:ln>
                  <a:solidFill>
                    <a:srgbClr val="1F497D"/>
                  </a:solidFill>
                  <a:effectLst/>
                  <a:uLnTx/>
                  <a:uFillTx/>
                </a:rPr>
                <a:t>b/s ports</a:t>
              </a:r>
            </a:p>
          </p:txBody>
        </p:sp>
        <p:sp>
          <p:nvSpPr>
            <p:cNvPr id="67" name="TextBox 66"/>
            <p:cNvSpPr txBox="1"/>
            <p:nvPr/>
          </p:nvSpPr>
          <p:spPr>
            <a:xfrm>
              <a:off x="8606350" y="1802794"/>
              <a:ext cx="537327"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err="1" smtClean="0">
                  <a:ln>
                    <a:noFill/>
                  </a:ln>
                  <a:solidFill>
                    <a:srgbClr val="1F497D"/>
                  </a:solidFill>
                  <a:effectLst/>
                  <a:uLnTx/>
                  <a:uFillTx/>
                </a:rPr>
                <a:t>LpGBTIA</a:t>
              </a:r>
              <a:endParaRPr kumimoji="0" lang="en-GB" sz="800" b="0" i="0" u="none" strike="noStrike" kern="0" cap="none" spc="0" normalizeH="0" baseline="0" noProof="0" dirty="0">
                <a:ln>
                  <a:noFill/>
                </a:ln>
                <a:solidFill>
                  <a:srgbClr val="1F497D"/>
                </a:solidFill>
                <a:effectLst/>
                <a:uLnTx/>
                <a:uFillTx/>
              </a:endParaRPr>
            </a:p>
          </p:txBody>
        </p:sp>
        <p:sp>
          <p:nvSpPr>
            <p:cNvPr id="68" name="TextBox 67"/>
            <p:cNvSpPr txBox="1"/>
            <p:nvPr/>
          </p:nvSpPr>
          <p:spPr>
            <a:xfrm>
              <a:off x="8605484" y="3304808"/>
              <a:ext cx="508473"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err="1" smtClean="0">
                  <a:ln>
                    <a:noFill/>
                  </a:ln>
                  <a:solidFill>
                    <a:srgbClr val="1F497D"/>
                  </a:solidFill>
                  <a:effectLst/>
                  <a:uLnTx/>
                  <a:uFillTx/>
                </a:rPr>
                <a:t>LpGBLD</a:t>
              </a:r>
              <a:endParaRPr kumimoji="0" lang="en-GB" sz="800" b="0" i="0" u="none" strike="noStrike" kern="0" cap="none" spc="0" normalizeH="0" baseline="0" noProof="0" dirty="0">
                <a:ln>
                  <a:noFill/>
                </a:ln>
                <a:solidFill>
                  <a:srgbClr val="1F497D"/>
                </a:solidFill>
                <a:effectLst/>
                <a:uLnTx/>
                <a:uFillTx/>
              </a:endParaRPr>
            </a:p>
          </p:txBody>
        </p:sp>
        <p:sp>
          <p:nvSpPr>
            <p:cNvPr id="69" name="TextBox 68"/>
            <p:cNvSpPr txBox="1"/>
            <p:nvPr/>
          </p:nvSpPr>
          <p:spPr>
            <a:xfrm>
              <a:off x="7702740" y="1280191"/>
              <a:ext cx="758541"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err="1" smtClean="0">
                  <a:ln>
                    <a:noFill/>
                  </a:ln>
                  <a:solidFill>
                    <a:srgbClr val="1F497D"/>
                  </a:solidFill>
                  <a:effectLst/>
                  <a:uLnTx/>
                  <a:uFillTx/>
                </a:rPr>
                <a:t>LpGBTX</a:t>
              </a:r>
              <a:endParaRPr kumimoji="0" lang="en-GB" sz="1400" b="1" i="0" u="none" strike="noStrike" kern="0" cap="none" spc="0" normalizeH="0" baseline="0" noProof="0" dirty="0">
                <a:ln>
                  <a:noFill/>
                </a:ln>
                <a:solidFill>
                  <a:srgbClr val="1F497D"/>
                </a:solidFill>
                <a:effectLst/>
                <a:uLnTx/>
                <a:uFillTx/>
              </a:endParaRPr>
            </a:p>
          </p:txBody>
        </p:sp>
        <p:cxnSp>
          <p:nvCxnSpPr>
            <p:cNvPr id="70" name="Straight Arrow Connector 69"/>
            <p:cNvCxnSpPr/>
            <p:nvPr/>
          </p:nvCxnSpPr>
          <p:spPr>
            <a:xfrm rot="10800000" flipV="1">
              <a:off x="9673150" y="1878994"/>
              <a:ext cx="228600" cy="152400"/>
            </a:xfrm>
            <a:prstGeom prst="straightConnector1">
              <a:avLst/>
            </a:prstGeom>
            <a:noFill/>
            <a:ln w="9525" cap="flat" cmpd="sng" algn="ctr">
              <a:solidFill>
                <a:srgbClr val="C0504D"/>
              </a:solidFill>
              <a:prstDash val="solid"/>
              <a:tailEnd type="arrow"/>
            </a:ln>
            <a:effectLst/>
          </p:spPr>
        </p:cxnSp>
        <p:cxnSp>
          <p:nvCxnSpPr>
            <p:cNvPr id="71" name="Straight Arrow Connector 70"/>
            <p:cNvCxnSpPr/>
            <p:nvPr/>
          </p:nvCxnSpPr>
          <p:spPr>
            <a:xfrm rot="10800000" flipV="1">
              <a:off x="9673150" y="2031394"/>
              <a:ext cx="228600" cy="152400"/>
            </a:xfrm>
            <a:prstGeom prst="straightConnector1">
              <a:avLst/>
            </a:prstGeom>
            <a:noFill/>
            <a:ln w="9525" cap="flat" cmpd="sng" algn="ctr">
              <a:solidFill>
                <a:srgbClr val="C0504D"/>
              </a:solidFill>
              <a:prstDash val="solid"/>
              <a:tailEnd type="arrow"/>
            </a:ln>
            <a:effectLst/>
          </p:spPr>
        </p:cxnSp>
        <p:cxnSp>
          <p:nvCxnSpPr>
            <p:cNvPr id="72" name="Straight Arrow Connector 71"/>
            <p:cNvCxnSpPr/>
            <p:nvPr/>
          </p:nvCxnSpPr>
          <p:spPr>
            <a:xfrm rot="10800000" flipH="1">
              <a:off x="9672284" y="3685808"/>
              <a:ext cx="228600" cy="152400"/>
            </a:xfrm>
            <a:prstGeom prst="straightConnector1">
              <a:avLst/>
            </a:prstGeom>
            <a:noFill/>
            <a:ln w="9525" cap="flat" cmpd="sng" algn="ctr">
              <a:solidFill>
                <a:srgbClr val="C0504D"/>
              </a:solidFill>
              <a:prstDash val="solid"/>
              <a:tailEnd type="arrow"/>
            </a:ln>
            <a:effectLst/>
          </p:spPr>
        </p:cxnSp>
        <p:cxnSp>
          <p:nvCxnSpPr>
            <p:cNvPr id="73" name="Straight Arrow Connector 72"/>
            <p:cNvCxnSpPr/>
            <p:nvPr/>
          </p:nvCxnSpPr>
          <p:spPr>
            <a:xfrm rot="10800000" flipH="1">
              <a:off x="9672284" y="3838208"/>
              <a:ext cx="228600" cy="152400"/>
            </a:xfrm>
            <a:prstGeom prst="straightConnector1">
              <a:avLst/>
            </a:prstGeom>
            <a:noFill/>
            <a:ln w="9525" cap="flat" cmpd="sng" algn="ctr">
              <a:solidFill>
                <a:srgbClr val="C0504D"/>
              </a:solidFill>
              <a:prstDash val="solid"/>
              <a:tailEnd type="arrow"/>
            </a:ln>
            <a:effectLst/>
          </p:spPr>
        </p:cxnSp>
        <p:sp>
          <p:nvSpPr>
            <p:cNvPr id="74" name="Right Brace 73"/>
            <p:cNvSpPr/>
            <p:nvPr/>
          </p:nvSpPr>
          <p:spPr>
            <a:xfrm>
              <a:off x="3747913" y="1443667"/>
              <a:ext cx="266700" cy="401156"/>
            </a:xfrm>
            <a:prstGeom prst="rightBrace">
              <a:avLst/>
            </a:prstGeom>
            <a:noFill/>
            <a:ln w="12700" cap="flat" cmpd="sng" algn="ctr">
              <a:solidFill>
                <a:srgbClr val="4F81BD">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5" name="TextBox 74"/>
            <p:cNvSpPr txBox="1"/>
            <p:nvPr/>
          </p:nvSpPr>
          <p:spPr>
            <a:xfrm>
              <a:off x="3971367" y="1509900"/>
              <a:ext cx="465192"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rgbClr val="1F497D"/>
                  </a:solidFill>
                  <a:effectLst/>
                  <a:uLnTx/>
                  <a:uFillTx/>
                </a:rPr>
                <a:t>e-Link</a:t>
              </a:r>
            </a:p>
          </p:txBody>
        </p:sp>
        <p:sp>
          <p:nvSpPr>
            <p:cNvPr id="76" name="TextBox 75"/>
            <p:cNvSpPr txBox="1"/>
            <p:nvPr/>
          </p:nvSpPr>
          <p:spPr>
            <a:xfrm>
              <a:off x="3078679" y="3312972"/>
              <a:ext cx="447558" cy="246221"/>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smtClean="0">
                  <a:ln>
                    <a:noFill/>
                  </a:ln>
                  <a:solidFill>
                    <a:srgbClr val="C00000"/>
                  </a:solidFill>
                  <a:effectLst/>
                  <a:uLnTx/>
                  <a:uFillTx/>
                </a:rPr>
                <a:t>clock</a:t>
              </a:r>
            </a:p>
          </p:txBody>
        </p:sp>
        <p:cxnSp>
          <p:nvCxnSpPr>
            <p:cNvPr id="77" name="Straight Arrow Connector 76"/>
            <p:cNvCxnSpPr>
              <a:stCxn id="76" idx="3"/>
            </p:cNvCxnSpPr>
            <p:nvPr/>
          </p:nvCxnSpPr>
          <p:spPr>
            <a:xfrm flipV="1">
              <a:off x="3526237" y="2902946"/>
              <a:ext cx="590143" cy="533137"/>
            </a:xfrm>
            <a:prstGeom prst="straightConnector1">
              <a:avLst/>
            </a:prstGeom>
            <a:noFill/>
            <a:ln w="9525" cap="flat" cmpd="sng" algn="ctr">
              <a:solidFill>
                <a:srgbClr val="C00000"/>
              </a:solidFill>
              <a:prstDash val="solid"/>
              <a:tailEnd type="arrow"/>
            </a:ln>
            <a:effectLst/>
          </p:spPr>
        </p:cxnSp>
        <p:sp>
          <p:nvSpPr>
            <p:cNvPr id="78" name="TextBox 77"/>
            <p:cNvSpPr txBox="1"/>
            <p:nvPr/>
          </p:nvSpPr>
          <p:spPr>
            <a:xfrm>
              <a:off x="2936011" y="3132771"/>
              <a:ext cx="590226" cy="246221"/>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1F497D"/>
                  </a:solidFill>
                  <a:effectLst/>
                  <a:uLnTx/>
                  <a:uFillTx/>
                </a:rPr>
                <a:t>data-up</a:t>
              </a:r>
              <a:endParaRPr kumimoji="0" lang="en-GB" sz="1000" b="0" i="0" u="none" strike="noStrike" kern="0" cap="none" spc="0" normalizeH="0" baseline="0" noProof="0" dirty="0" smtClean="0">
                <a:ln>
                  <a:noFill/>
                </a:ln>
                <a:solidFill>
                  <a:srgbClr val="1F497D"/>
                </a:solidFill>
                <a:effectLst/>
                <a:uLnTx/>
                <a:uFillTx/>
              </a:endParaRPr>
            </a:p>
          </p:txBody>
        </p:sp>
        <p:cxnSp>
          <p:nvCxnSpPr>
            <p:cNvPr id="79" name="Straight Arrow Connector 78"/>
            <p:cNvCxnSpPr>
              <a:stCxn id="78" idx="3"/>
            </p:cNvCxnSpPr>
            <p:nvPr/>
          </p:nvCxnSpPr>
          <p:spPr>
            <a:xfrm flipV="1">
              <a:off x="3526237" y="2764446"/>
              <a:ext cx="513943" cy="491436"/>
            </a:xfrm>
            <a:prstGeom prst="straightConnector1">
              <a:avLst/>
            </a:prstGeom>
            <a:noFill/>
            <a:ln w="9525" cap="flat" cmpd="sng" algn="ctr">
              <a:solidFill>
                <a:srgbClr val="4F81BD">
                  <a:shade val="95000"/>
                  <a:satMod val="105000"/>
                </a:srgbClr>
              </a:solidFill>
              <a:prstDash val="solid"/>
              <a:tailEnd type="arrow"/>
            </a:ln>
            <a:effectLst/>
          </p:spPr>
        </p:cxnSp>
        <p:sp>
          <p:nvSpPr>
            <p:cNvPr id="80" name="TextBox 79"/>
            <p:cNvSpPr txBox="1"/>
            <p:nvPr/>
          </p:nvSpPr>
          <p:spPr>
            <a:xfrm>
              <a:off x="2777314" y="2904171"/>
              <a:ext cx="748923" cy="246221"/>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1F497D"/>
                  </a:solidFill>
                  <a:effectLst/>
                  <a:uLnTx/>
                  <a:uFillTx/>
                </a:rPr>
                <a:t>data-down</a:t>
              </a:r>
              <a:endParaRPr kumimoji="0" lang="en-GB" sz="1000" b="0" i="0" u="none" strike="noStrike" kern="0" cap="none" spc="0" normalizeH="0" baseline="0" noProof="0" dirty="0" smtClean="0">
                <a:ln>
                  <a:noFill/>
                </a:ln>
                <a:solidFill>
                  <a:srgbClr val="1F497D"/>
                </a:solidFill>
                <a:effectLst/>
                <a:uLnTx/>
                <a:uFillTx/>
              </a:endParaRPr>
            </a:p>
          </p:txBody>
        </p:sp>
        <p:cxnSp>
          <p:nvCxnSpPr>
            <p:cNvPr id="81" name="Straight Arrow Connector 80"/>
            <p:cNvCxnSpPr>
              <a:stCxn id="80" idx="3"/>
            </p:cNvCxnSpPr>
            <p:nvPr/>
          </p:nvCxnSpPr>
          <p:spPr>
            <a:xfrm flipV="1">
              <a:off x="3526237" y="2612046"/>
              <a:ext cx="437743" cy="415236"/>
            </a:xfrm>
            <a:prstGeom prst="straightConnector1">
              <a:avLst/>
            </a:prstGeom>
            <a:noFill/>
            <a:ln w="9525" cap="flat" cmpd="sng" algn="ctr">
              <a:solidFill>
                <a:srgbClr val="4F81BD">
                  <a:shade val="95000"/>
                  <a:satMod val="105000"/>
                </a:srgbClr>
              </a:solidFill>
              <a:prstDash val="solid"/>
              <a:tailEnd type="arrow"/>
            </a:ln>
            <a:effectLst/>
          </p:spPr>
        </p:cxnSp>
        <p:grpSp>
          <p:nvGrpSpPr>
            <p:cNvPr id="82" name="Group 81"/>
            <p:cNvGrpSpPr/>
            <p:nvPr/>
          </p:nvGrpSpPr>
          <p:grpSpPr>
            <a:xfrm>
              <a:off x="8978564" y="5684830"/>
              <a:ext cx="1752600" cy="533400"/>
              <a:chOff x="-5418612" y="8588424"/>
              <a:chExt cx="1752600" cy="533400"/>
            </a:xfrm>
          </p:grpSpPr>
          <p:sp>
            <p:nvSpPr>
              <p:cNvPr id="83" name="Rectangle 82"/>
              <p:cNvSpPr/>
              <p:nvPr/>
            </p:nvSpPr>
            <p:spPr>
              <a:xfrm>
                <a:off x="-5418612" y="8588424"/>
                <a:ext cx="1752600" cy="533400"/>
              </a:xfrm>
              <a:prstGeom prst="rect">
                <a:avLst/>
              </a:prstGeom>
              <a:solidFill>
                <a:srgbClr val="4F81BD">
                  <a:lumMod val="20000"/>
                  <a:lumOff val="80000"/>
                </a:srgbClr>
              </a:solidFill>
              <a:ln w="25400" cap="flat" cmpd="sng" algn="ctr">
                <a:solidFill>
                  <a:srgbClr val="4F81BD"/>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84" name="Straight Connector 83"/>
              <p:cNvCxnSpPr/>
              <p:nvPr/>
            </p:nvCxnSpPr>
            <p:spPr>
              <a:xfrm>
                <a:off x="-5266212" y="8740824"/>
                <a:ext cx="990600" cy="0"/>
              </a:xfrm>
              <a:prstGeom prst="line">
                <a:avLst/>
              </a:prstGeom>
              <a:noFill/>
              <a:ln w="12700" cap="flat" cmpd="sng" algn="ctr">
                <a:solidFill>
                  <a:srgbClr val="1F497D"/>
                </a:solidFill>
                <a:prstDash val="solid"/>
              </a:ln>
              <a:effectLst/>
            </p:spPr>
          </p:cxnSp>
          <p:cxnSp>
            <p:nvCxnSpPr>
              <p:cNvPr id="85" name="Straight Connector 84"/>
              <p:cNvCxnSpPr/>
              <p:nvPr/>
            </p:nvCxnSpPr>
            <p:spPr>
              <a:xfrm>
                <a:off x="-5266212" y="8893224"/>
                <a:ext cx="990600" cy="0"/>
              </a:xfrm>
              <a:prstGeom prst="line">
                <a:avLst/>
              </a:prstGeom>
              <a:noFill/>
              <a:ln w="12700" cap="flat" cmpd="sng" algn="ctr">
                <a:solidFill>
                  <a:sysClr val="windowText" lastClr="000000"/>
                </a:solidFill>
                <a:prstDash val="solid"/>
              </a:ln>
              <a:effectLst/>
            </p:spPr>
          </p:cxnSp>
          <p:cxnSp>
            <p:nvCxnSpPr>
              <p:cNvPr id="86" name="Straight Connector 85"/>
              <p:cNvCxnSpPr/>
              <p:nvPr/>
            </p:nvCxnSpPr>
            <p:spPr>
              <a:xfrm>
                <a:off x="-5266212" y="9045624"/>
                <a:ext cx="990600" cy="0"/>
              </a:xfrm>
              <a:prstGeom prst="line">
                <a:avLst/>
              </a:prstGeom>
              <a:noFill/>
              <a:ln w="12700" cap="flat" cmpd="sng" algn="ctr">
                <a:solidFill>
                  <a:srgbClr val="C0504D"/>
                </a:solidFill>
                <a:prstDash val="solid"/>
              </a:ln>
              <a:effectLst/>
            </p:spPr>
          </p:cxnSp>
          <p:sp>
            <p:nvSpPr>
              <p:cNvPr id="87" name="TextBox 86"/>
              <p:cNvSpPr txBox="1"/>
              <p:nvPr/>
            </p:nvSpPr>
            <p:spPr>
              <a:xfrm>
                <a:off x="-4275612" y="8740824"/>
                <a:ext cx="494046"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ysClr val="windowText" lastClr="000000"/>
                    </a:solidFill>
                    <a:effectLst/>
                    <a:uLnTx/>
                    <a:uFillTx/>
                  </a:rPr>
                  <a:t>control</a:t>
                </a:r>
                <a:endParaRPr kumimoji="0" lang="en-GB" sz="800" b="0" i="0" u="none" strike="noStrike" kern="0" cap="none" spc="0" normalizeH="0" baseline="0" noProof="0" dirty="0">
                  <a:ln>
                    <a:noFill/>
                  </a:ln>
                  <a:solidFill>
                    <a:sysClr val="windowText" lastClr="000000"/>
                  </a:solidFill>
                  <a:effectLst/>
                  <a:uLnTx/>
                  <a:uFillTx/>
                </a:endParaRPr>
              </a:p>
            </p:txBody>
          </p:sp>
          <p:sp>
            <p:nvSpPr>
              <p:cNvPr id="88" name="TextBox 87"/>
              <p:cNvSpPr txBox="1"/>
              <p:nvPr/>
            </p:nvSpPr>
            <p:spPr>
              <a:xfrm>
                <a:off x="-4275612" y="8588424"/>
                <a:ext cx="386644"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rgbClr val="1F497D"/>
                    </a:solidFill>
                    <a:effectLst/>
                    <a:uLnTx/>
                    <a:uFillTx/>
                  </a:rPr>
                  <a:t>data</a:t>
                </a:r>
                <a:endParaRPr kumimoji="0" lang="en-GB" sz="800" b="0" i="0" u="none" strike="noStrike" kern="0" cap="none" spc="0" normalizeH="0" baseline="0" noProof="0" dirty="0">
                  <a:ln>
                    <a:noFill/>
                  </a:ln>
                  <a:solidFill>
                    <a:srgbClr val="1F497D"/>
                  </a:solidFill>
                  <a:effectLst/>
                  <a:uLnTx/>
                  <a:uFillTx/>
                </a:endParaRPr>
              </a:p>
            </p:txBody>
          </p:sp>
          <p:sp>
            <p:nvSpPr>
              <p:cNvPr id="89" name="TextBox 88"/>
              <p:cNvSpPr txBox="1"/>
              <p:nvPr/>
            </p:nvSpPr>
            <p:spPr>
              <a:xfrm>
                <a:off x="-4275612" y="8893224"/>
                <a:ext cx="470000"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rgbClr val="FF0000"/>
                    </a:solidFill>
                    <a:effectLst/>
                    <a:uLnTx/>
                    <a:uFillTx/>
                  </a:rPr>
                  <a:t>clocks</a:t>
                </a:r>
                <a:endParaRPr kumimoji="0" lang="en-GB" sz="800" b="0" i="0" u="none" strike="noStrike" kern="0" cap="none" spc="0" normalizeH="0" baseline="0" noProof="0" dirty="0">
                  <a:ln>
                    <a:noFill/>
                  </a:ln>
                  <a:solidFill>
                    <a:srgbClr val="FF0000"/>
                  </a:solidFill>
                  <a:effectLst/>
                  <a:uLnTx/>
                  <a:uFillTx/>
                </a:endParaRPr>
              </a:p>
            </p:txBody>
          </p:sp>
        </p:grpSp>
        <p:grpSp>
          <p:nvGrpSpPr>
            <p:cNvPr id="90" name="Group 89"/>
            <p:cNvGrpSpPr/>
            <p:nvPr/>
          </p:nvGrpSpPr>
          <p:grpSpPr>
            <a:xfrm>
              <a:off x="7825316" y="2031395"/>
              <a:ext cx="441222" cy="457200"/>
              <a:chOff x="6066426" y="2411895"/>
              <a:chExt cx="441222" cy="457200"/>
            </a:xfrm>
          </p:grpSpPr>
          <p:sp>
            <p:nvSpPr>
              <p:cNvPr id="91" name="Isosceles Triangle 90"/>
              <p:cNvSpPr/>
              <p:nvPr/>
            </p:nvSpPr>
            <p:spPr>
              <a:xfrm rot="16200000">
                <a:off x="6028326" y="2449995"/>
                <a:ext cx="457200" cy="381000"/>
              </a:xfrm>
              <a:prstGeom prst="triangle">
                <a:avLst/>
              </a:prstGeom>
              <a:solidFill>
                <a:srgbClr val="4F81BD"/>
              </a:solidFill>
              <a:ln w="2540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92" name="TextBox 91"/>
              <p:cNvSpPr txBox="1"/>
              <p:nvPr/>
            </p:nvSpPr>
            <p:spPr>
              <a:xfrm>
                <a:off x="6149858" y="2486606"/>
                <a:ext cx="357790" cy="307777"/>
              </a:xfrm>
              <a:prstGeom prst="rect">
                <a:avLst/>
              </a:prstGeom>
              <a:noFill/>
              <a:ln>
                <a:noFill/>
              </a:ln>
            </p:spPr>
            <p:txBody>
              <a:bodyPr wrap="none" rtlCol="0">
                <a:spAutoFit/>
              </a:bodyPr>
              <a:lstStyle/>
              <a:p>
                <a:r>
                  <a:rPr lang="en-GB" sz="1400" dirty="0" smtClean="0">
                    <a:solidFill>
                      <a:schemeClr val="bg1"/>
                    </a:solidFill>
                  </a:rPr>
                  <a:t>LR</a:t>
                </a:r>
                <a:endParaRPr lang="en-GB" sz="1400" dirty="0">
                  <a:solidFill>
                    <a:schemeClr val="bg1"/>
                  </a:solidFill>
                </a:endParaRPr>
              </a:p>
            </p:txBody>
          </p:sp>
        </p:grpSp>
        <p:cxnSp>
          <p:nvCxnSpPr>
            <p:cNvPr id="93" name="Straight Arrow Connector 92"/>
            <p:cNvCxnSpPr>
              <a:stCxn id="91" idx="0"/>
              <a:endCxn id="114" idx="3"/>
            </p:cNvCxnSpPr>
            <p:nvPr/>
          </p:nvCxnSpPr>
          <p:spPr>
            <a:xfrm flipH="1" flipV="1">
              <a:off x="7584371" y="2259994"/>
              <a:ext cx="240945" cy="1"/>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flipH="1">
              <a:off x="7729440" y="2260901"/>
              <a:ext cx="1" cy="542432"/>
            </a:xfrm>
            <a:prstGeom prst="straightConnector1">
              <a:avLst/>
            </a:prstGeom>
            <a:ln w="19050">
              <a:solidFill>
                <a:schemeClr val="tx2"/>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a:endCxn id="114" idx="2"/>
            </p:cNvCxnSpPr>
            <p:nvPr/>
          </p:nvCxnSpPr>
          <p:spPr>
            <a:xfrm flipV="1">
              <a:off x="7317670" y="2488594"/>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7317670" y="3252244"/>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98" idx="3"/>
            </p:cNvCxnSpPr>
            <p:nvPr/>
          </p:nvCxnSpPr>
          <p:spPr>
            <a:xfrm flipH="1">
              <a:off x="7825316" y="3004196"/>
              <a:ext cx="1360246" cy="1240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8492744" y="2804141"/>
              <a:ext cx="692818" cy="400110"/>
            </a:xfrm>
            <a:prstGeom prst="rect">
              <a:avLst/>
            </a:prstGeom>
            <a:noFill/>
          </p:spPr>
          <p:txBody>
            <a:bodyPr wrap="none" rtlCol="0">
              <a:spAutoFit/>
            </a:bodyPr>
            <a:lstStyle/>
            <a:p>
              <a:pPr algn="ctr"/>
              <a:r>
                <a:rPr lang="en-GB" sz="1000" dirty="0" smtClean="0">
                  <a:solidFill>
                    <a:srgbClr val="C00000"/>
                  </a:solidFill>
                </a:rPr>
                <a:t>Ref CLK</a:t>
              </a:r>
              <a:br>
                <a:rPr lang="en-GB" sz="1000" dirty="0" smtClean="0">
                  <a:solidFill>
                    <a:srgbClr val="C00000"/>
                  </a:solidFill>
                </a:rPr>
              </a:br>
              <a:r>
                <a:rPr lang="en-GB" sz="1000" dirty="0" smtClean="0">
                  <a:solidFill>
                    <a:srgbClr val="C00000"/>
                  </a:solidFill>
                </a:rPr>
                <a:t>(optional)</a:t>
              </a:r>
              <a:endParaRPr lang="en-GB" sz="1000" dirty="0">
                <a:solidFill>
                  <a:srgbClr val="C00000"/>
                </a:solidFill>
              </a:endParaRPr>
            </a:p>
          </p:txBody>
        </p:sp>
        <p:cxnSp>
          <p:nvCxnSpPr>
            <p:cNvPr id="99" name="Straight Arrow Connector 98"/>
            <p:cNvCxnSpPr/>
            <p:nvPr/>
          </p:nvCxnSpPr>
          <p:spPr>
            <a:xfrm flipH="1">
              <a:off x="8208733" y="2262627"/>
              <a:ext cx="1230453" cy="0"/>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00" name="Isosceles Triangle 99"/>
            <p:cNvSpPr/>
            <p:nvPr/>
          </p:nvSpPr>
          <p:spPr>
            <a:xfrm rot="16200000">
              <a:off x="8644450" y="2069494"/>
              <a:ext cx="457200" cy="381000"/>
            </a:xfrm>
            <a:prstGeom prst="triangl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101" name="Group 100"/>
            <p:cNvGrpSpPr/>
            <p:nvPr/>
          </p:nvGrpSpPr>
          <p:grpSpPr>
            <a:xfrm flipH="1">
              <a:off x="7771050" y="3536929"/>
              <a:ext cx="441222" cy="457200"/>
              <a:chOff x="6066426" y="2411895"/>
              <a:chExt cx="441222" cy="457200"/>
            </a:xfrm>
          </p:grpSpPr>
          <p:sp>
            <p:nvSpPr>
              <p:cNvPr id="102" name="Isosceles Triangle 101"/>
              <p:cNvSpPr/>
              <p:nvPr/>
            </p:nvSpPr>
            <p:spPr>
              <a:xfrm rot="16200000">
                <a:off x="6028326" y="2449995"/>
                <a:ext cx="457200" cy="381000"/>
              </a:xfrm>
              <a:prstGeom prst="triangle">
                <a:avLst/>
              </a:prstGeom>
              <a:solidFill>
                <a:srgbClr val="4F81BD"/>
              </a:solidFill>
              <a:ln w="2540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03" name="TextBox 102"/>
              <p:cNvSpPr txBox="1"/>
              <p:nvPr/>
            </p:nvSpPr>
            <p:spPr>
              <a:xfrm>
                <a:off x="6137034" y="2486606"/>
                <a:ext cx="370614" cy="307777"/>
              </a:xfrm>
              <a:prstGeom prst="rect">
                <a:avLst/>
              </a:prstGeom>
              <a:noFill/>
              <a:ln>
                <a:noFill/>
              </a:ln>
            </p:spPr>
            <p:txBody>
              <a:bodyPr wrap="none" rtlCol="0">
                <a:spAutoFit/>
              </a:bodyPr>
              <a:lstStyle/>
              <a:p>
                <a:r>
                  <a:rPr lang="en-GB" sz="1400" dirty="0" smtClean="0">
                    <a:solidFill>
                      <a:schemeClr val="bg1"/>
                    </a:solidFill>
                  </a:rPr>
                  <a:t>LD</a:t>
                </a:r>
                <a:endParaRPr lang="en-GB" sz="1400" dirty="0">
                  <a:solidFill>
                    <a:schemeClr val="bg1"/>
                  </a:solidFill>
                </a:endParaRPr>
              </a:p>
            </p:txBody>
          </p:sp>
        </p:grpSp>
        <p:cxnSp>
          <p:nvCxnSpPr>
            <p:cNvPr id="104" name="Straight Arrow Connector 103"/>
            <p:cNvCxnSpPr>
              <a:stCxn id="119" idx="3"/>
            </p:cNvCxnSpPr>
            <p:nvPr/>
          </p:nvCxnSpPr>
          <p:spPr>
            <a:xfrm>
              <a:off x="7583414" y="3765528"/>
              <a:ext cx="251343" cy="1"/>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flipV="1">
              <a:off x="6778116" y="2480071"/>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a:off x="6778116" y="3243721"/>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V="1">
              <a:off x="6281499" y="2470950"/>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a:off x="6281499" y="3234600"/>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9" name="Right Arrow 108"/>
            <p:cNvSpPr/>
            <p:nvPr/>
          </p:nvSpPr>
          <p:spPr>
            <a:xfrm>
              <a:off x="5268328" y="3613128"/>
              <a:ext cx="723917" cy="304801"/>
            </a:xfrm>
            <a:prstGeom prst="rightArrow">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10" name="Straight Arrow Connector 109"/>
            <p:cNvCxnSpPr>
              <a:endCxn id="22" idx="2"/>
            </p:cNvCxnSpPr>
            <p:nvPr/>
          </p:nvCxnSpPr>
          <p:spPr>
            <a:xfrm flipV="1">
              <a:off x="5707161" y="1728446"/>
              <a:ext cx="6206" cy="1285116"/>
            </a:xfrm>
            <a:prstGeom prst="straightConnector1">
              <a:avLst/>
            </a:prstGeom>
            <a:noFill/>
            <a:ln w="38100" cap="flat" cmpd="sng" algn="ctr">
              <a:solidFill>
                <a:srgbClr val="C0504D"/>
              </a:solidFill>
              <a:prstDash val="solid"/>
              <a:headEnd type="oval"/>
              <a:tailEnd type="arrow"/>
            </a:ln>
            <a:effectLst/>
          </p:spPr>
        </p:cxnSp>
        <p:sp>
          <p:nvSpPr>
            <p:cNvPr id="111" name="Right Arrow 110"/>
            <p:cNvSpPr/>
            <p:nvPr/>
          </p:nvSpPr>
          <p:spPr>
            <a:xfrm flipH="1">
              <a:off x="5277434" y="2107594"/>
              <a:ext cx="723917" cy="304801"/>
            </a:xfrm>
            <a:prstGeom prst="rightArrow">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2" name="Rectangle 111"/>
            <p:cNvSpPr/>
            <p:nvPr/>
          </p:nvSpPr>
          <p:spPr>
            <a:xfrm>
              <a:off x="6002814" y="2788000"/>
              <a:ext cx="1052296"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CLK Manager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3" name="Rectangle 112"/>
            <p:cNvSpPr/>
            <p:nvPr/>
          </p:nvSpPr>
          <p:spPr>
            <a:xfrm>
              <a:off x="7050970" y="2788907"/>
              <a:ext cx="782665"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CDR/PLL</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4" name="Rectangle 113"/>
            <p:cNvSpPr/>
            <p:nvPr/>
          </p:nvSpPr>
          <p:spPr>
            <a:xfrm>
              <a:off x="7050970" y="2031394"/>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dirty="0" err="1" smtClean="0">
                  <a:solidFill>
                    <a:sysClr val="window" lastClr="FFFFFF"/>
                  </a:solidFill>
                  <a:latin typeface="Calibri"/>
                </a:rPr>
                <a:t>DeSER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5" name="Rectangle 114"/>
            <p:cNvSpPr/>
            <p:nvPr/>
          </p:nvSpPr>
          <p:spPr>
            <a:xfrm>
              <a:off x="6521060" y="2031394"/>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noProof="0" dirty="0" smtClean="0">
                  <a:solidFill>
                    <a:sysClr val="window" lastClr="FFFFFF"/>
                  </a:solidFill>
                  <a:latin typeface="Calibri"/>
                </a:rPr>
                <a:t>DEC</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6" name="Rectangle 115"/>
            <p:cNvSpPr/>
            <p:nvPr/>
          </p:nvSpPr>
          <p:spPr>
            <a:xfrm>
              <a:off x="6003771" y="2031394"/>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dirty="0" smtClean="0">
                  <a:solidFill>
                    <a:sysClr val="window" lastClr="FFFFFF"/>
                  </a:solidFill>
                  <a:latin typeface="Calibri"/>
                </a:rPr>
                <a:t>DSCR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7" name="Rectangle 116"/>
            <p:cNvSpPr/>
            <p:nvPr/>
          </p:nvSpPr>
          <p:spPr>
            <a:xfrm>
              <a:off x="6520103" y="3536928"/>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noProof="0" dirty="0" smtClean="0">
                  <a:solidFill>
                    <a:sysClr val="window" lastClr="FFFFFF"/>
                  </a:solidFill>
                  <a:latin typeface="Calibri"/>
                </a:rPr>
                <a:t>ENC</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8" name="Rectangle 117"/>
            <p:cNvSpPr/>
            <p:nvPr/>
          </p:nvSpPr>
          <p:spPr>
            <a:xfrm>
              <a:off x="6002814" y="3536928"/>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dirty="0" smtClean="0">
                  <a:solidFill>
                    <a:sysClr val="window" lastClr="FFFFFF"/>
                  </a:solidFill>
                  <a:latin typeface="Calibri"/>
                </a:rPr>
                <a:t>SCR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9" name="Rectangle 118"/>
            <p:cNvSpPr/>
            <p:nvPr/>
          </p:nvSpPr>
          <p:spPr>
            <a:xfrm>
              <a:off x="7050013" y="3536928"/>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dirty="0" smtClean="0">
                  <a:solidFill>
                    <a:sysClr val="window" lastClr="FFFFFF"/>
                  </a:solidFill>
                  <a:latin typeface="Calibri"/>
                </a:rPr>
                <a:t>SER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20" name="Rectangle 119"/>
            <p:cNvSpPr/>
            <p:nvPr/>
          </p:nvSpPr>
          <p:spPr>
            <a:xfrm>
              <a:off x="7091818" y="5307997"/>
              <a:ext cx="685800"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I2C Slave</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121" name="Straight Arrow Connector 120"/>
            <p:cNvCxnSpPr/>
            <p:nvPr/>
          </p:nvCxnSpPr>
          <p:spPr>
            <a:xfrm rot="5400000" flipH="1" flipV="1">
              <a:off x="7847917" y="5901240"/>
              <a:ext cx="304800" cy="4757"/>
            </a:xfrm>
            <a:prstGeom prst="straightConnector1">
              <a:avLst/>
            </a:prstGeom>
            <a:noFill/>
            <a:ln w="19050" cap="flat" cmpd="sng" algn="ctr">
              <a:solidFill>
                <a:sysClr val="windowText" lastClr="000000"/>
              </a:solidFill>
              <a:prstDash val="solid"/>
              <a:headEnd type="arrow"/>
              <a:tailEnd type="arrow"/>
            </a:ln>
            <a:effectLst/>
          </p:spPr>
        </p:cxnSp>
        <p:cxnSp>
          <p:nvCxnSpPr>
            <p:cNvPr id="122" name="Straight Arrow Connector 121"/>
            <p:cNvCxnSpPr/>
            <p:nvPr/>
          </p:nvCxnSpPr>
          <p:spPr>
            <a:xfrm rot="5400000" flipH="1" flipV="1">
              <a:off x="8054679" y="5901240"/>
              <a:ext cx="304800" cy="4757"/>
            </a:xfrm>
            <a:prstGeom prst="straightConnector1">
              <a:avLst/>
            </a:prstGeom>
            <a:noFill/>
            <a:ln w="19050" cap="flat" cmpd="sng" algn="ctr">
              <a:solidFill>
                <a:sysClr val="windowText" lastClr="000000"/>
              </a:solidFill>
              <a:prstDash val="solid"/>
              <a:headEnd type="arrow"/>
              <a:tailEnd type="arrow"/>
            </a:ln>
            <a:effectLst/>
          </p:spPr>
        </p:cxnSp>
        <p:cxnSp>
          <p:nvCxnSpPr>
            <p:cNvPr id="123" name="Straight Arrow Connector 122"/>
            <p:cNvCxnSpPr/>
            <p:nvPr/>
          </p:nvCxnSpPr>
          <p:spPr>
            <a:xfrm rot="5400000" flipH="1" flipV="1">
              <a:off x="7291041" y="5901240"/>
              <a:ext cx="304800" cy="4757"/>
            </a:xfrm>
            <a:prstGeom prst="straightConnector1">
              <a:avLst/>
            </a:prstGeom>
            <a:noFill/>
            <a:ln w="19050" cap="flat" cmpd="sng" algn="ctr">
              <a:solidFill>
                <a:sysClr val="windowText" lastClr="000000"/>
              </a:solidFill>
              <a:prstDash val="solid"/>
              <a:headEnd type="arrow"/>
              <a:tailEnd type="arrow"/>
            </a:ln>
            <a:effectLst/>
          </p:spPr>
        </p:cxnSp>
        <p:sp>
          <p:nvSpPr>
            <p:cNvPr id="124" name="TextBox 123"/>
            <p:cNvSpPr txBox="1"/>
            <p:nvPr/>
          </p:nvSpPr>
          <p:spPr>
            <a:xfrm>
              <a:off x="7266174" y="6017194"/>
              <a:ext cx="360996" cy="33855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ysClr val="windowText" lastClr="000000"/>
                  </a:solidFill>
                  <a:effectLst/>
                  <a:uLnTx/>
                  <a:uFillTx/>
                </a:rPr>
                <a:t>I2C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ysClr val="windowText" lastClr="000000"/>
                  </a:solidFill>
                  <a:effectLst/>
                  <a:uLnTx/>
                  <a:uFillTx/>
                </a:rPr>
                <a:t>Port</a:t>
              </a:r>
              <a:endParaRPr kumimoji="0" lang="en-GB" sz="800" b="0" i="0" u="none" strike="noStrike" kern="0" cap="none" spc="0" normalizeH="0" baseline="0" noProof="0" dirty="0">
                <a:ln>
                  <a:noFill/>
                </a:ln>
                <a:solidFill>
                  <a:sysClr val="windowText" lastClr="000000"/>
                </a:solidFill>
                <a:effectLst/>
                <a:uLnTx/>
                <a:uFillTx/>
              </a:endParaRPr>
            </a:p>
          </p:txBody>
        </p:sp>
        <p:sp>
          <p:nvSpPr>
            <p:cNvPr id="125" name="Rectangle 124"/>
            <p:cNvSpPr/>
            <p:nvPr/>
          </p:nvSpPr>
          <p:spPr>
            <a:xfrm>
              <a:off x="6404949" y="5307997"/>
              <a:ext cx="687937"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dirty="0" smtClean="0">
                  <a:solidFill>
                    <a:sysClr val="window" lastClr="FFFFFF"/>
                  </a:solidFill>
                  <a:latin typeface="Calibri"/>
                </a:rPr>
                <a:t>PIO</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126" name="Elbow Connector 125"/>
            <p:cNvCxnSpPr>
              <a:stCxn id="22" idx="0"/>
            </p:cNvCxnSpPr>
            <p:nvPr/>
          </p:nvCxnSpPr>
          <p:spPr>
            <a:xfrm rot="16200000" flipV="1">
              <a:off x="5053633" y="611512"/>
              <a:ext cx="289824" cy="1029644"/>
            </a:xfrm>
            <a:prstGeom prst="bentConnector2">
              <a:avLst/>
            </a:prstGeom>
            <a:ln w="190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rot="5400000" flipH="1" flipV="1">
              <a:off x="5908806" y="5901240"/>
              <a:ext cx="304800" cy="4757"/>
            </a:xfrm>
            <a:prstGeom prst="straightConnector1">
              <a:avLst/>
            </a:prstGeom>
            <a:noFill/>
            <a:ln w="19050" cap="flat" cmpd="sng" algn="ctr">
              <a:solidFill>
                <a:sysClr val="windowText" lastClr="000000"/>
              </a:solidFill>
              <a:prstDash val="solid"/>
              <a:headEnd type="arrow"/>
              <a:tailEnd type="arrow"/>
            </a:ln>
            <a:effectLst/>
          </p:spPr>
        </p:cxnSp>
        <p:sp>
          <p:nvSpPr>
            <p:cNvPr id="128" name="TextBox 127"/>
            <p:cNvSpPr txBox="1"/>
            <p:nvPr/>
          </p:nvSpPr>
          <p:spPr>
            <a:xfrm>
              <a:off x="9549514" y="1580513"/>
              <a:ext cx="740908" cy="261610"/>
            </a:xfrm>
            <a:prstGeom prst="rect">
              <a:avLst/>
            </a:prstGeom>
            <a:noFill/>
          </p:spPr>
          <p:txBody>
            <a:bodyPr wrap="none" rtlCol="0">
              <a:spAutoFit/>
            </a:bodyPr>
            <a:lstStyle/>
            <a:p>
              <a:pPr algn="ctr"/>
              <a:r>
                <a:rPr lang="en-GB" sz="1100" dirty="0" smtClean="0">
                  <a:solidFill>
                    <a:srgbClr val="C00000"/>
                  </a:solidFill>
                </a:rPr>
                <a:t>2.56 Gb/s</a:t>
              </a:r>
              <a:endParaRPr lang="en-GB" sz="1100" dirty="0">
                <a:solidFill>
                  <a:srgbClr val="C00000"/>
                </a:solidFill>
              </a:endParaRPr>
            </a:p>
          </p:txBody>
        </p:sp>
        <p:sp>
          <p:nvSpPr>
            <p:cNvPr id="129" name="TextBox 128"/>
            <p:cNvSpPr txBox="1"/>
            <p:nvPr/>
          </p:nvSpPr>
          <p:spPr>
            <a:xfrm>
              <a:off x="9477506" y="3086027"/>
              <a:ext cx="813043" cy="600164"/>
            </a:xfrm>
            <a:prstGeom prst="rect">
              <a:avLst/>
            </a:prstGeom>
            <a:noFill/>
          </p:spPr>
          <p:txBody>
            <a:bodyPr wrap="none" rtlCol="0">
              <a:spAutoFit/>
            </a:bodyPr>
            <a:lstStyle/>
            <a:p>
              <a:pPr algn="ctr"/>
              <a:r>
                <a:rPr lang="en-GB" sz="1100" dirty="0" smtClean="0">
                  <a:solidFill>
                    <a:srgbClr val="C00000"/>
                  </a:solidFill>
                </a:rPr>
                <a:t>5.12 Gb/s</a:t>
              </a:r>
              <a:r>
                <a:rPr lang="en-GB" sz="1100" dirty="0">
                  <a:solidFill>
                    <a:srgbClr val="C00000"/>
                  </a:solidFill>
                </a:rPr>
                <a:t/>
              </a:r>
              <a:br>
                <a:rPr lang="en-GB" sz="1100" dirty="0">
                  <a:solidFill>
                    <a:srgbClr val="C00000"/>
                  </a:solidFill>
                </a:rPr>
              </a:br>
              <a:r>
                <a:rPr lang="en-GB" sz="1100" dirty="0" smtClean="0">
                  <a:solidFill>
                    <a:srgbClr val="C00000"/>
                  </a:solidFill>
                </a:rPr>
                <a:t>or</a:t>
              </a:r>
              <a:br>
                <a:rPr lang="en-GB" sz="1100" dirty="0" smtClean="0">
                  <a:solidFill>
                    <a:srgbClr val="C00000"/>
                  </a:solidFill>
                </a:rPr>
              </a:br>
              <a:r>
                <a:rPr lang="en-GB" sz="1100" dirty="0" smtClean="0">
                  <a:solidFill>
                    <a:srgbClr val="C00000"/>
                  </a:solidFill>
                </a:rPr>
                <a:t>10.24 Gb/s</a:t>
              </a:r>
            </a:p>
          </p:txBody>
        </p:sp>
      </p:grpSp>
      <p:sp>
        <p:nvSpPr>
          <p:cNvPr id="130" name="Rectangle 129"/>
          <p:cNvSpPr/>
          <p:nvPr/>
        </p:nvSpPr>
        <p:spPr>
          <a:xfrm>
            <a:off x="7997938" y="870120"/>
            <a:ext cx="3355860" cy="5493639"/>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p:cNvSpPr/>
          <p:nvPr/>
        </p:nvSpPr>
        <p:spPr>
          <a:xfrm>
            <a:off x="837859" y="874943"/>
            <a:ext cx="6161615" cy="5488816"/>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p:cNvSpPr/>
          <p:nvPr/>
        </p:nvSpPr>
        <p:spPr>
          <a:xfrm>
            <a:off x="6998006" y="870120"/>
            <a:ext cx="999932" cy="173023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Rectangle 130"/>
          <p:cNvSpPr/>
          <p:nvPr/>
        </p:nvSpPr>
        <p:spPr>
          <a:xfrm>
            <a:off x="7002878" y="3378992"/>
            <a:ext cx="993992" cy="297655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1533670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PLL/CDR</a:t>
            </a:r>
            <a:endParaRPr lang="en-GB" dirty="0"/>
          </a:p>
        </p:txBody>
      </p:sp>
      <p:sp>
        <p:nvSpPr>
          <p:cNvPr id="4" name="Date Placeholder 3"/>
          <p:cNvSpPr>
            <a:spLocks noGrp="1"/>
          </p:cNvSpPr>
          <p:nvPr>
            <p:ph type="dt" sz="half" idx="10"/>
          </p:nvPr>
        </p:nvSpPr>
        <p:spPr/>
        <p:txBody>
          <a:bodyPr/>
          <a:lstStyle/>
          <a:p>
            <a:r>
              <a:rPr lang="en-GB" smtClean="0"/>
              <a:t>Ecole de Microélectronique IN2P3</a:t>
            </a:r>
            <a:endParaRPr lang="en-GB" dirty="0"/>
          </a:p>
        </p:txBody>
      </p:sp>
      <p:sp>
        <p:nvSpPr>
          <p:cNvPr id="5" name="Footer Placeholder 4"/>
          <p:cNvSpPr>
            <a:spLocks noGrp="1"/>
          </p:cNvSpPr>
          <p:nvPr>
            <p:ph type="ftr" sz="quarter" idx="11"/>
          </p:nvPr>
        </p:nvSpPr>
        <p:spPr/>
        <p:txBody>
          <a:bodyPr/>
          <a:lstStyle/>
          <a:p>
            <a:r>
              <a:rPr lang="en-GB"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112</a:t>
            </a:fld>
            <a:endParaRPr lang="en-GB" dirty="0"/>
          </a:p>
        </p:txBody>
      </p:sp>
      <p:grpSp>
        <p:nvGrpSpPr>
          <p:cNvPr id="8" name="Group 7"/>
          <p:cNvGrpSpPr/>
          <p:nvPr/>
        </p:nvGrpSpPr>
        <p:grpSpPr>
          <a:xfrm>
            <a:off x="2656763" y="3778314"/>
            <a:ext cx="884507" cy="892758"/>
            <a:chOff x="5301224" y="4093493"/>
            <a:chExt cx="884507" cy="892758"/>
          </a:xfrm>
        </p:grpSpPr>
        <p:sp>
          <p:nvSpPr>
            <p:cNvPr id="9" name="Diagonal Stripe 512"/>
            <p:cNvSpPr/>
            <p:nvPr/>
          </p:nvSpPr>
          <p:spPr>
            <a:xfrm rot="8119061">
              <a:off x="5301224" y="4093493"/>
              <a:ext cx="884507" cy="892758"/>
            </a:xfrm>
            <a:custGeom>
              <a:avLst/>
              <a:gdLst>
                <a:gd name="connsiteX0" fmla="*/ 0 w 715876"/>
                <a:gd name="connsiteY0" fmla="*/ 352468 h 704936"/>
                <a:gd name="connsiteX1" fmla="*/ 357938 w 715876"/>
                <a:gd name="connsiteY1" fmla="*/ 0 h 704936"/>
                <a:gd name="connsiteX2" fmla="*/ 715876 w 715876"/>
                <a:gd name="connsiteY2" fmla="*/ 0 h 704936"/>
                <a:gd name="connsiteX3" fmla="*/ 0 w 715876"/>
                <a:gd name="connsiteY3" fmla="*/ 704936 h 704936"/>
                <a:gd name="connsiteX4" fmla="*/ 0 w 715876"/>
                <a:gd name="connsiteY4" fmla="*/ 352468 h 704936"/>
                <a:gd name="connsiteX0" fmla="*/ 86996 w 802872"/>
                <a:gd name="connsiteY0" fmla="*/ 352468 h 806447"/>
                <a:gd name="connsiteX1" fmla="*/ 444934 w 802872"/>
                <a:gd name="connsiteY1" fmla="*/ 0 h 806447"/>
                <a:gd name="connsiteX2" fmla="*/ 802872 w 802872"/>
                <a:gd name="connsiteY2" fmla="*/ 0 h 806447"/>
                <a:gd name="connsiteX3" fmla="*/ 0 w 802872"/>
                <a:gd name="connsiteY3" fmla="*/ 806447 h 806447"/>
                <a:gd name="connsiteX4" fmla="*/ 86996 w 802872"/>
                <a:gd name="connsiteY4" fmla="*/ 352468 h 806447"/>
                <a:gd name="connsiteX0" fmla="*/ 86996 w 874835"/>
                <a:gd name="connsiteY0" fmla="*/ 432007 h 885986"/>
                <a:gd name="connsiteX1" fmla="*/ 444934 w 874835"/>
                <a:gd name="connsiteY1" fmla="*/ 79539 h 885986"/>
                <a:gd name="connsiteX2" fmla="*/ 874835 w 874835"/>
                <a:gd name="connsiteY2" fmla="*/ 0 h 885986"/>
                <a:gd name="connsiteX3" fmla="*/ 0 w 874835"/>
                <a:gd name="connsiteY3" fmla="*/ 885986 h 885986"/>
                <a:gd name="connsiteX4" fmla="*/ 86996 w 874835"/>
                <a:gd name="connsiteY4" fmla="*/ 432007 h 885986"/>
                <a:gd name="connsiteX0" fmla="*/ 98717 w 886556"/>
                <a:gd name="connsiteY0" fmla="*/ 432007 h 897837"/>
                <a:gd name="connsiteX1" fmla="*/ 456655 w 886556"/>
                <a:gd name="connsiteY1" fmla="*/ 79539 h 897837"/>
                <a:gd name="connsiteX2" fmla="*/ 886556 w 886556"/>
                <a:gd name="connsiteY2" fmla="*/ 0 h 897837"/>
                <a:gd name="connsiteX3" fmla="*/ 0 w 886556"/>
                <a:gd name="connsiteY3" fmla="*/ 897837 h 897837"/>
                <a:gd name="connsiteX4" fmla="*/ 98717 w 886556"/>
                <a:gd name="connsiteY4" fmla="*/ 432007 h 897837"/>
                <a:gd name="connsiteX0" fmla="*/ 98717 w 896621"/>
                <a:gd name="connsiteY0" fmla="*/ 438798 h 904628"/>
                <a:gd name="connsiteX1" fmla="*/ 456655 w 896621"/>
                <a:gd name="connsiteY1" fmla="*/ 86330 h 904628"/>
                <a:gd name="connsiteX2" fmla="*/ 896621 w 896621"/>
                <a:gd name="connsiteY2" fmla="*/ 0 h 904628"/>
                <a:gd name="connsiteX3" fmla="*/ 0 w 896621"/>
                <a:gd name="connsiteY3" fmla="*/ 904628 h 904628"/>
                <a:gd name="connsiteX4" fmla="*/ 98717 w 896621"/>
                <a:gd name="connsiteY4" fmla="*/ 438798 h 904628"/>
                <a:gd name="connsiteX0" fmla="*/ 98717 w 896621"/>
                <a:gd name="connsiteY0" fmla="*/ 438798 h 904628"/>
                <a:gd name="connsiteX1" fmla="*/ 604379 w 896621"/>
                <a:gd name="connsiteY1" fmla="*/ 4688 h 904628"/>
                <a:gd name="connsiteX2" fmla="*/ 896621 w 896621"/>
                <a:gd name="connsiteY2" fmla="*/ 0 h 904628"/>
                <a:gd name="connsiteX3" fmla="*/ 0 w 896621"/>
                <a:gd name="connsiteY3" fmla="*/ 904628 h 904628"/>
                <a:gd name="connsiteX4" fmla="*/ 98717 w 896621"/>
                <a:gd name="connsiteY4" fmla="*/ 438798 h 904628"/>
                <a:gd name="connsiteX0" fmla="*/ 10420 w 896621"/>
                <a:gd name="connsiteY0" fmla="*/ 609354 h 904628"/>
                <a:gd name="connsiteX1" fmla="*/ 604379 w 896621"/>
                <a:gd name="connsiteY1" fmla="*/ 4688 h 904628"/>
                <a:gd name="connsiteX2" fmla="*/ 896621 w 896621"/>
                <a:gd name="connsiteY2" fmla="*/ 0 h 904628"/>
                <a:gd name="connsiteX3" fmla="*/ 0 w 896621"/>
                <a:gd name="connsiteY3" fmla="*/ 904628 h 904628"/>
                <a:gd name="connsiteX4" fmla="*/ 10420 w 896621"/>
                <a:gd name="connsiteY4" fmla="*/ 609354 h 904628"/>
                <a:gd name="connsiteX0" fmla="*/ 0 w 886201"/>
                <a:gd name="connsiteY0" fmla="*/ 609354 h 891083"/>
                <a:gd name="connsiteX1" fmla="*/ 593959 w 886201"/>
                <a:gd name="connsiteY1" fmla="*/ 4688 h 891083"/>
                <a:gd name="connsiteX2" fmla="*/ 886201 w 886201"/>
                <a:gd name="connsiteY2" fmla="*/ 0 h 891083"/>
                <a:gd name="connsiteX3" fmla="*/ 2975 w 886201"/>
                <a:gd name="connsiteY3" fmla="*/ 891083 h 891083"/>
                <a:gd name="connsiteX4" fmla="*/ 0 w 886201"/>
                <a:gd name="connsiteY4" fmla="*/ 609354 h 891083"/>
                <a:gd name="connsiteX0" fmla="*/ 0 w 884488"/>
                <a:gd name="connsiteY0" fmla="*/ 614396 h 896125"/>
                <a:gd name="connsiteX1" fmla="*/ 593959 w 884488"/>
                <a:gd name="connsiteY1" fmla="*/ 9730 h 896125"/>
                <a:gd name="connsiteX2" fmla="*/ 884488 w 884488"/>
                <a:gd name="connsiteY2" fmla="*/ 0 h 896125"/>
                <a:gd name="connsiteX3" fmla="*/ 2975 w 884488"/>
                <a:gd name="connsiteY3" fmla="*/ 896125 h 896125"/>
                <a:gd name="connsiteX4" fmla="*/ 0 w 884488"/>
                <a:gd name="connsiteY4" fmla="*/ 614396 h 896125"/>
                <a:gd name="connsiteX0" fmla="*/ 0 w 879372"/>
                <a:gd name="connsiteY0" fmla="*/ 626154 h 907883"/>
                <a:gd name="connsiteX1" fmla="*/ 593959 w 879372"/>
                <a:gd name="connsiteY1" fmla="*/ 21488 h 907883"/>
                <a:gd name="connsiteX2" fmla="*/ 879372 w 879372"/>
                <a:gd name="connsiteY2" fmla="*/ 0 h 907883"/>
                <a:gd name="connsiteX3" fmla="*/ 2975 w 879372"/>
                <a:gd name="connsiteY3" fmla="*/ 907883 h 907883"/>
                <a:gd name="connsiteX4" fmla="*/ 0 w 879372"/>
                <a:gd name="connsiteY4" fmla="*/ 626154 h 907883"/>
                <a:gd name="connsiteX0" fmla="*/ 0 w 884507"/>
                <a:gd name="connsiteY0" fmla="*/ 611029 h 892758"/>
                <a:gd name="connsiteX1" fmla="*/ 593959 w 884507"/>
                <a:gd name="connsiteY1" fmla="*/ 6363 h 892758"/>
                <a:gd name="connsiteX2" fmla="*/ 884507 w 884507"/>
                <a:gd name="connsiteY2" fmla="*/ 0 h 892758"/>
                <a:gd name="connsiteX3" fmla="*/ 2975 w 884507"/>
                <a:gd name="connsiteY3" fmla="*/ 892758 h 892758"/>
                <a:gd name="connsiteX4" fmla="*/ 0 w 884507"/>
                <a:gd name="connsiteY4" fmla="*/ 611029 h 892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507" h="892758">
                  <a:moveTo>
                    <a:pt x="0" y="611029"/>
                  </a:moveTo>
                  <a:lnTo>
                    <a:pt x="593959" y="6363"/>
                  </a:lnTo>
                  <a:lnTo>
                    <a:pt x="884507" y="0"/>
                  </a:lnTo>
                  <a:lnTo>
                    <a:pt x="2975" y="892758"/>
                  </a:lnTo>
                  <a:cubicBezTo>
                    <a:pt x="1983" y="798848"/>
                    <a:pt x="992" y="704939"/>
                    <a:pt x="0" y="611029"/>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tx1"/>
                </a:solidFill>
              </a:endParaRPr>
            </a:p>
          </p:txBody>
        </p:sp>
        <p:sp>
          <p:nvSpPr>
            <p:cNvPr id="10" name="TextBox 9"/>
            <p:cNvSpPr txBox="1"/>
            <p:nvPr/>
          </p:nvSpPr>
          <p:spPr>
            <a:xfrm rot="16200000">
              <a:off x="5417837" y="4459482"/>
              <a:ext cx="865004" cy="1330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1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050" dirty="0" smtClean="0"/>
                <a:t>MUX</a:t>
              </a:r>
              <a:endParaRPr lang="en-GB" sz="1050" dirty="0"/>
            </a:p>
          </p:txBody>
        </p:sp>
      </p:grpSp>
      <p:sp>
        <p:nvSpPr>
          <p:cNvPr id="11" name="Rectangle 10"/>
          <p:cNvSpPr/>
          <p:nvPr/>
        </p:nvSpPr>
        <p:spPr>
          <a:xfrm>
            <a:off x="1234363" y="3835695"/>
            <a:ext cx="144000" cy="14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000" dirty="0" smtClean="0"/>
              <a:t>	</a:t>
            </a:r>
            <a:endParaRPr lang="en-GB" sz="1000" dirty="0"/>
          </a:p>
        </p:txBody>
      </p:sp>
      <p:sp>
        <p:nvSpPr>
          <p:cNvPr id="12" name="Rectangle 11"/>
          <p:cNvSpPr/>
          <p:nvPr/>
        </p:nvSpPr>
        <p:spPr>
          <a:xfrm>
            <a:off x="1712983" y="3743786"/>
            <a:ext cx="1071310" cy="3278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100" dirty="0" smtClean="0"/>
              <a:t>counter[3]</a:t>
            </a:r>
            <a:endParaRPr lang="en-GB" sz="1100" dirty="0"/>
          </a:p>
        </p:txBody>
      </p:sp>
      <p:sp>
        <p:nvSpPr>
          <p:cNvPr id="13" name="Rectangle 12"/>
          <p:cNvSpPr/>
          <p:nvPr/>
        </p:nvSpPr>
        <p:spPr>
          <a:xfrm>
            <a:off x="1234363" y="4384805"/>
            <a:ext cx="144000" cy="14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000" dirty="0" smtClean="0"/>
              <a:t>	</a:t>
            </a:r>
            <a:endParaRPr lang="en-GB" sz="1000" dirty="0"/>
          </a:p>
        </p:txBody>
      </p:sp>
      <p:cxnSp>
        <p:nvCxnSpPr>
          <p:cNvPr id="14" name="Straight Arrow Connector 13"/>
          <p:cNvCxnSpPr>
            <a:stCxn id="11" idx="3"/>
            <a:endCxn id="12" idx="1"/>
          </p:cNvCxnSpPr>
          <p:nvPr/>
        </p:nvCxnSpPr>
        <p:spPr>
          <a:xfrm>
            <a:off x="1378363" y="3907695"/>
            <a:ext cx="33462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3" idx="3"/>
          </p:cNvCxnSpPr>
          <p:nvPr/>
        </p:nvCxnSpPr>
        <p:spPr>
          <a:xfrm>
            <a:off x="1378363" y="4456805"/>
            <a:ext cx="17206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788869" y="3902952"/>
            <a:ext cx="3082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63927" y="3714170"/>
            <a:ext cx="750526" cy="415498"/>
          </a:xfrm>
          <a:prstGeom prst="rect">
            <a:avLst/>
          </a:prstGeom>
          <a:noFill/>
        </p:spPr>
        <p:txBody>
          <a:bodyPr wrap="none" rtlCol="0">
            <a:spAutoFit/>
          </a:bodyPr>
          <a:lstStyle/>
          <a:p>
            <a:pPr algn="ctr"/>
            <a:r>
              <a:rPr lang="pt-PT" sz="1050" dirty="0" smtClean="0">
                <a:solidFill>
                  <a:srgbClr val="0070C0"/>
                </a:solidFill>
              </a:rPr>
              <a:t>2.56Gbps</a:t>
            </a:r>
          </a:p>
          <a:p>
            <a:pPr algn="ctr"/>
            <a:r>
              <a:rPr lang="pt-PT" sz="1050" dirty="0" smtClean="0">
                <a:solidFill>
                  <a:srgbClr val="0070C0"/>
                </a:solidFill>
              </a:rPr>
              <a:t>serial data</a:t>
            </a:r>
            <a:endParaRPr lang="en-GB" sz="1050" dirty="0">
              <a:solidFill>
                <a:srgbClr val="0070C0"/>
              </a:solidFill>
            </a:endParaRPr>
          </a:p>
        </p:txBody>
      </p:sp>
      <p:sp>
        <p:nvSpPr>
          <p:cNvPr id="18" name="TextBox 17"/>
          <p:cNvSpPr txBox="1"/>
          <p:nvPr/>
        </p:nvSpPr>
        <p:spPr>
          <a:xfrm>
            <a:off x="439225" y="4256750"/>
            <a:ext cx="779381" cy="415498"/>
          </a:xfrm>
          <a:prstGeom prst="rect">
            <a:avLst/>
          </a:prstGeom>
          <a:noFill/>
        </p:spPr>
        <p:txBody>
          <a:bodyPr wrap="none" rtlCol="0">
            <a:spAutoFit/>
          </a:bodyPr>
          <a:lstStyle/>
          <a:p>
            <a:pPr algn="ctr"/>
            <a:r>
              <a:rPr lang="pt-PT" sz="1050" dirty="0" smtClean="0">
                <a:solidFill>
                  <a:srgbClr val="0070C0"/>
                </a:solidFill>
              </a:rPr>
              <a:t>40 MHz</a:t>
            </a:r>
          </a:p>
          <a:p>
            <a:pPr algn="ctr"/>
            <a:r>
              <a:rPr lang="pt-PT" sz="1050" dirty="0" smtClean="0">
                <a:solidFill>
                  <a:srgbClr val="0070C0"/>
                </a:solidFill>
              </a:rPr>
              <a:t>clock input</a:t>
            </a:r>
            <a:endParaRPr lang="en-GB" sz="1050" dirty="0">
              <a:solidFill>
                <a:srgbClr val="0070C0"/>
              </a:solidFill>
            </a:endParaRPr>
          </a:p>
        </p:txBody>
      </p:sp>
      <p:cxnSp>
        <p:nvCxnSpPr>
          <p:cNvPr id="19" name="Elbow Connector 18"/>
          <p:cNvCxnSpPr/>
          <p:nvPr/>
        </p:nvCxnSpPr>
        <p:spPr>
          <a:xfrm flipV="1">
            <a:off x="1518679" y="3494134"/>
            <a:ext cx="2336212" cy="418476"/>
          </a:xfrm>
          <a:prstGeom prst="bentConnector3">
            <a:avLst>
              <a:gd name="adj1" fmla="val -148"/>
            </a:avLst>
          </a:prstGeom>
          <a:ln>
            <a:headEnd type="ova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873523" y="3229428"/>
            <a:ext cx="533400" cy="3278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100" dirty="0" smtClean="0"/>
              <a:t>PD</a:t>
            </a:r>
            <a:endParaRPr lang="en-GB" sz="1100" dirty="0"/>
          </a:p>
        </p:txBody>
      </p:sp>
      <p:cxnSp>
        <p:nvCxnSpPr>
          <p:cNvPr id="21" name="Straight Arrow Connector 20"/>
          <p:cNvCxnSpPr/>
          <p:nvPr/>
        </p:nvCxnSpPr>
        <p:spPr>
          <a:xfrm>
            <a:off x="3272391" y="4124786"/>
            <a:ext cx="6090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7864525" y="2452670"/>
            <a:ext cx="690218" cy="14946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100" dirty="0" smtClean="0"/>
              <a:t>VCO</a:t>
            </a:r>
          </a:p>
          <a:p>
            <a:pPr algn="ctr"/>
            <a:r>
              <a:rPr lang="pt-PT" sz="1100" dirty="0" smtClean="0"/>
              <a:t>5.12 GHz</a:t>
            </a:r>
            <a:endParaRPr lang="en-GB" sz="1100" dirty="0"/>
          </a:p>
        </p:txBody>
      </p:sp>
      <p:sp>
        <p:nvSpPr>
          <p:cNvPr id="23" name="Rectangle 22"/>
          <p:cNvSpPr/>
          <p:nvPr/>
        </p:nvSpPr>
        <p:spPr>
          <a:xfrm>
            <a:off x="9862938" y="2451527"/>
            <a:ext cx="533400" cy="14946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100" dirty="0" smtClean="0"/>
              <a:t>fbDiv</a:t>
            </a:r>
            <a:endParaRPr lang="en-GB" sz="1100" dirty="0"/>
          </a:p>
        </p:txBody>
      </p:sp>
      <p:cxnSp>
        <p:nvCxnSpPr>
          <p:cNvPr id="24" name="Straight Arrow Connector 23"/>
          <p:cNvCxnSpPr/>
          <p:nvPr/>
        </p:nvCxnSpPr>
        <p:spPr>
          <a:xfrm>
            <a:off x="9455468" y="3218346"/>
            <a:ext cx="375289" cy="22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0396338" y="3207053"/>
            <a:ext cx="1263115"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0435809" y="2925105"/>
            <a:ext cx="1138452" cy="246221"/>
          </a:xfrm>
          <a:prstGeom prst="rect">
            <a:avLst/>
          </a:prstGeom>
          <a:noFill/>
        </p:spPr>
        <p:txBody>
          <a:bodyPr wrap="none" rtlCol="0">
            <a:spAutoFit/>
          </a:bodyPr>
          <a:lstStyle/>
          <a:p>
            <a:pPr algn="ctr"/>
            <a:r>
              <a:rPr lang="pt-PT" sz="1000" dirty="0" smtClean="0">
                <a:solidFill>
                  <a:schemeClr val="tx2">
                    <a:lumMod val="60000"/>
                    <a:lumOff val="40000"/>
                  </a:schemeClr>
                </a:solidFill>
              </a:rPr>
              <a:t>clk2G56 ... clk40M</a:t>
            </a:r>
            <a:endParaRPr lang="en-GB" sz="1000" dirty="0">
              <a:solidFill>
                <a:schemeClr val="tx2">
                  <a:lumMod val="60000"/>
                  <a:lumOff val="40000"/>
                </a:schemeClr>
              </a:solidFill>
            </a:endParaRPr>
          </a:p>
        </p:txBody>
      </p:sp>
      <p:cxnSp>
        <p:nvCxnSpPr>
          <p:cNvPr id="27" name="Elbow Connector 26"/>
          <p:cNvCxnSpPr>
            <a:stCxn id="23" idx="2"/>
          </p:cNvCxnSpPr>
          <p:nvPr/>
        </p:nvCxnSpPr>
        <p:spPr>
          <a:xfrm rot="5400000">
            <a:off x="8675362" y="3652643"/>
            <a:ext cx="1160778" cy="174777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876698" y="4063336"/>
            <a:ext cx="533400" cy="3278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100" dirty="0" smtClean="0"/>
              <a:t>PFD</a:t>
            </a:r>
            <a:endParaRPr lang="en-GB" sz="1100" dirty="0"/>
          </a:p>
        </p:txBody>
      </p:sp>
      <p:cxnSp>
        <p:nvCxnSpPr>
          <p:cNvPr id="29" name="Elbow Connector 28"/>
          <p:cNvCxnSpPr/>
          <p:nvPr/>
        </p:nvCxnSpPr>
        <p:spPr>
          <a:xfrm rot="5400000">
            <a:off x="8364948" y="3977827"/>
            <a:ext cx="794324" cy="760492"/>
          </a:xfrm>
          <a:prstGeom prst="bentConnector3">
            <a:avLst>
              <a:gd name="adj1" fmla="val 9916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p:cNvCxnSpPr/>
          <p:nvPr/>
        </p:nvCxnSpPr>
        <p:spPr>
          <a:xfrm rot="10800000" flipV="1">
            <a:off x="8351572" y="3960911"/>
            <a:ext cx="943184" cy="927014"/>
          </a:xfrm>
          <a:prstGeom prst="bentConnector3">
            <a:avLst>
              <a:gd name="adj1" fmla="val 1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7649409" y="4975911"/>
            <a:ext cx="782587" cy="246221"/>
          </a:xfrm>
          <a:prstGeom prst="rect">
            <a:avLst/>
          </a:prstGeom>
          <a:noFill/>
        </p:spPr>
        <p:txBody>
          <a:bodyPr wrap="none" rtlCol="0">
            <a:spAutoFit/>
          </a:bodyPr>
          <a:lstStyle/>
          <a:p>
            <a:pPr algn="ctr"/>
            <a:r>
              <a:rPr lang="pt-PT" sz="1000" dirty="0" smtClean="0">
                <a:solidFill>
                  <a:schemeClr val="tx2">
                    <a:lumMod val="60000"/>
                    <a:lumOff val="40000"/>
                  </a:schemeClr>
                </a:solidFill>
              </a:rPr>
              <a:t>fbClkI_40M</a:t>
            </a:r>
            <a:endParaRPr lang="en-GB" sz="1000" dirty="0">
              <a:solidFill>
                <a:schemeClr val="tx2">
                  <a:lumMod val="60000"/>
                  <a:lumOff val="40000"/>
                </a:schemeClr>
              </a:solidFill>
            </a:endParaRPr>
          </a:p>
        </p:txBody>
      </p:sp>
      <p:sp>
        <p:nvSpPr>
          <p:cNvPr id="32" name="TextBox 31"/>
          <p:cNvSpPr txBox="1"/>
          <p:nvPr/>
        </p:nvSpPr>
        <p:spPr>
          <a:xfrm>
            <a:off x="7417817" y="4610104"/>
            <a:ext cx="819455" cy="246221"/>
          </a:xfrm>
          <a:prstGeom prst="rect">
            <a:avLst/>
          </a:prstGeom>
          <a:noFill/>
        </p:spPr>
        <p:txBody>
          <a:bodyPr wrap="none" rtlCol="0">
            <a:spAutoFit/>
          </a:bodyPr>
          <a:lstStyle/>
          <a:p>
            <a:pPr algn="ctr"/>
            <a:r>
              <a:rPr lang="pt-PT" sz="1000" dirty="0" smtClean="0">
                <a:solidFill>
                  <a:schemeClr val="tx2">
                    <a:lumMod val="60000"/>
                    <a:lumOff val="40000"/>
                  </a:schemeClr>
                </a:solidFill>
              </a:rPr>
              <a:t>fbClkI_2G56</a:t>
            </a:r>
            <a:endParaRPr lang="en-GB" sz="1000" dirty="0">
              <a:solidFill>
                <a:schemeClr val="tx2">
                  <a:lumMod val="60000"/>
                  <a:lumOff val="40000"/>
                </a:schemeClr>
              </a:solidFill>
            </a:endParaRPr>
          </a:p>
        </p:txBody>
      </p:sp>
      <p:sp>
        <p:nvSpPr>
          <p:cNvPr id="33" name="TextBox 32"/>
          <p:cNvSpPr txBox="1"/>
          <p:nvPr/>
        </p:nvSpPr>
        <p:spPr>
          <a:xfrm>
            <a:off x="7522642" y="4760193"/>
            <a:ext cx="873957" cy="246221"/>
          </a:xfrm>
          <a:prstGeom prst="rect">
            <a:avLst/>
          </a:prstGeom>
          <a:noFill/>
        </p:spPr>
        <p:txBody>
          <a:bodyPr wrap="none" rtlCol="0">
            <a:spAutoFit/>
          </a:bodyPr>
          <a:lstStyle/>
          <a:p>
            <a:pPr algn="ctr"/>
            <a:r>
              <a:rPr lang="pt-PT" sz="1000" dirty="0" smtClean="0">
                <a:solidFill>
                  <a:schemeClr val="tx2">
                    <a:lumMod val="60000"/>
                    <a:lumOff val="40000"/>
                  </a:schemeClr>
                </a:solidFill>
              </a:rPr>
              <a:t>fbClkQ_2G56</a:t>
            </a:r>
            <a:endParaRPr lang="en-GB" sz="1000" dirty="0">
              <a:solidFill>
                <a:schemeClr val="tx2">
                  <a:lumMod val="60000"/>
                  <a:lumOff val="40000"/>
                </a:schemeClr>
              </a:solidFill>
            </a:endParaRPr>
          </a:p>
        </p:txBody>
      </p:sp>
      <p:cxnSp>
        <p:nvCxnSpPr>
          <p:cNvPr id="34" name="Elbow Connector 33"/>
          <p:cNvCxnSpPr/>
          <p:nvPr/>
        </p:nvCxnSpPr>
        <p:spPr>
          <a:xfrm rot="5400000" flipH="1" flipV="1">
            <a:off x="3359524" y="4586690"/>
            <a:ext cx="780270" cy="244393"/>
          </a:xfrm>
          <a:prstGeom prst="bentConnector3">
            <a:avLst>
              <a:gd name="adj1" fmla="val 99806"/>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rot="16200000">
            <a:off x="3142472" y="4598479"/>
            <a:ext cx="782587" cy="246221"/>
          </a:xfrm>
          <a:prstGeom prst="rect">
            <a:avLst/>
          </a:prstGeom>
          <a:noFill/>
        </p:spPr>
        <p:txBody>
          <a:bodyPr wrap="none" rtlCol="0">
            <a:spAutoFit/>
          </a:bodyPr>
          <a:lstStyle/>
          <a:p>
            <a:pPr algn="ctr"/>
            <a:r>
              <a:rPr lang="pt-PT" sz="1000" dirty="0" smtClean="0">
                <a:solidFill>
                  <a:schemeClr val="tx2">
                    <a:lumMod val="60000"/>
                    <a:lumOff val="40000"/>
                  </a:schemeClr>
                </a:solidFill>
              </a:rPr>
              <a:t>fbClkI_40M</a:t>
            </a:r>
            <a:endParaRPr lang="en-GB" sz="1000" dirty="0">
              <a:solidFill>
                <a:schemeClr val="tx2">
                  <a:lumMod val="60000"/>
                  <a:lumOff val="40000"/>
                </a:schemeClr>
              </a:solidFill>
            </a:endParaRPr>
          </a:p>
        </p:txBody>
      </p:sp>
      <p:cxnSp>
        <p:nvCxnSpPr>
          <p:cNvPr id="36" name="Straight Arrow Connector 35"/>
          <p:cNvCxnSpPr/>
          <p:nvPr/>
        </p:nvCxnSpPr>
        <p:spPr>
          <a:xfrm>
            <a:off x="3245799" y="3295063"/>
            <a:ext cx="6090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044752" y="3111198"/>
            <a:ext cx="819455" cy="246221"/>
          </a:xfrm>
          <a:prstGeom prst="rect">
            <a:avLst/>
          </a:prstGeom>
          <a:noFill/>
        </p:spPr>
        <p:txBody>
          <a:bodyPr wrap="none" rtlCol="0">
            <a:spAutoFit/>
          </a:bodyPr>
          <a:lstStyle/>
          <a:p>
            <a:pPr algn="ctr"/>
            <a:r>
              <a:rPr lang="pt-PT" sz="1000" dirty="0" smtClean="0">
                <a:solidFill>
                  <a:schemeClr val="tx2">
                    <a:lumMod val="60000"/>
                    <a:lumOff val="40000"/>
                  </a:schemeClr>
                </a:solidFill>
              </a:rPr>
              <a:t>fbClkI_2G56</a:t>
            </a:r>
            <a:endParaRPr lang="en-GB" sz="1000" dirty="0">
              <a:solidFill>
                <a:schemeClr val="tx2">
                  <a:lumMod val="60000"/>
                  <a:lumOff val="40000"/>
                </a:schemeClr>
              </a:solidFill>
            </a:endParaRPr>
          </a:p>
        </p:txBody>
      </p:sp>
      <p:sp>
        <p:nvSpPr>
          <p:cNvPr id="38" name="Rectangle 37"/>
          <p:cNvSpPr/>
          <p:nvPr/>
        </p:nvSpPr>
        <p:spPr>
          <a:xfrm>
            <a:off x="3873523" y="2283304"/>
            <a:ext cx="533400" cy="524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100" dirty="0" smtClean="0"/>
              <a:t>FD</a:t>
            </a:r>
            <a:endParaRPr lang="en-GB" sz="1100" dirty="0"/>
          </a:p>
        </p:txBody>
      </p:sp>
      <p:cxnSp>
        <p:nvCxnSpPr>
          <p:cNvPr id="39" name="Elbow Connector 38"/>
          <p:cNvCxnSpPr/>
          <p:nvPr/>
        </p:nvCxnSpPr>
        <p:spPr>
          <a:xfrm flipV="1">
            <a:off x="1518679" y="2747949"/>
            <a:ext cx="2336212" cy="746185"/>
          </a:xfrm>
          <a:prstGeom prst="bentConnector3">
            <a:avLst>
              <a:gd name="adj1" fmla="val 30"/>
            </a:avLst>
          </a:prstGeom>
          <a:ln>
            <a:headEnd type="ova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3245799" y="2587691"/>
            <a:ext cx="6090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044752" y="2403826"/>
            <a:ext cx="819455" cy="246221"/>
          </a:xfrm>
          <a:prstGeom prst="rect">
            <a:avLst/>
          </a:prstGeom>
          <a:noFill/>
        </p:spPr>
        <p:txBody>
          <a:bodyPr wrap="none" rtlCol="0">
            <a:spAutoFit/>
          </a:bodyPr>
          <a:lstStyle/>
          <a:p>
            <a:pPr algn="ctr"/>
            <a:r>
              <a:rPr lang="pt-PT" sz="1000" dirty="0" smtClean="0">
                <a:solidFill>
                  <a:schemeClr val="tx2">
                    <a:lumMod val="60000"/>
                    <a:lumOff val="40000"/>
                  </a:schemeClr>
                </a:solidFill>
              </a:rPr>
              <a:t>fbClkI_2G56</a:t>
            </a:r>
            <a:endParaRPr lang="en-GB" sz="1000" dirty="0">
              <a:solidFill>
                <a:schemeClr val="tx2">
                  <a:lumMod val="60000"/>
                  <a:lumOff val="40000"/>
                </a:schemeClr>
              </a:solidFill>
            </a:endParaRPr>
          </a:p>
        </p:txBody>
      </p:sp>
      <p:cxnSp>
        <p:nvCxnSpPr>
          <p:cNvPr id="42" name="Straight Arrow Connector 41"/>
          <p:cNvCxnSpPr/>
          <p:nvPr/>
        </p:nvCxnSpPr>
        <p:spPr>
          <a:xfrm>
            <a:off x="3236483" y="2390314"/>
            <a:ext cx="6090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008185" y="2206449"/>
            <a:ext cx="873958" cy="246221"/>
          </a:xfrm>
          <a:prstGeom prst="rect">
            <a:avLst/>
          </a:prstGeom>
          <a:noFill/>
        </p:spPr>
        <p:txBody>
          <a:bodyPr wrap="none" rtlCol="0">
            <a:spAutoFit/>
          </a:bodyPr>
          <a:lstStyle/>
          <a:p>
            <a:pPr algn="ctr"/>
            <a:r>
              <a:rPr lang="pt-PT" sz="1000" dirty="0" smtClean="0">
                <a:solidFill>
                  <a:schemeClr val="tx2">
                    <a:lumMod val="60000"/>
                    <a:lumOff val="40000"/>
                  </a:schemeClr>
                </a:solidFill>
              </a:rPr>
              <a:t>fbClkQ_2G56</a:t>
            </a:r>
            <a:endParaRPr lang="en-GB" sz="1000" dirty="0">
              <a:solidFill>
                <a:schemeClr val="tx2">
                  <a:lumMod val="60000"/>
                  <a:lumOff val="40000"/>
                </a:schemeClr>
              </a:solidFill>
            </a:endParaRPr>
          </a:p>
        </p:txBody>
      </p:sp>
      <p:cxnSp>
        <p:nvCxnSpPr>
          <p:cNvPr id="44" name="Straight Arrow Connector 43"/>
          <p:cNvCxnSpPr/>
          <p:nvPr/>
        </p:nvCxnSpPr>
        <p:spPr>
          <a:xfrm flipV="1">
            <a:off x="4025177" y="4406061"/>
            <a:ext cx="0" cy="2687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5" name="TextBox 44"/>
          <p:cNvSpPr txBox="1"/>
          <p:nvPr/>
        </p:nvSpPr>
        <p:spPr>
          <a:xfrm rot="16200000">
            <a:off x="3846495" y="4493603"/>
            <a:ext cx="519694" cy="246221"/>
          </a:xfrm>
          <a:prstGeom prst="rect">
            <a:avLst/>
          </a:prstGeom>
          <a:noFill/>
        </p:spPr>
        <p:txBody>
          <a:bodyPr wrap="none" rtlCol="0">
            <a:spAutoFit/>
          </a:bodyPr>
          <a:lstStyle/>
          <a:p>
            <a:pPr algn="ctr"/>
            <a:r>
              <a:rPr lang="pt-PT" sz="1000" dirty="0" smtClean="0"/>
              <a:t>enPFD</a:t>
            </a:r>
            <a:endParaRPr lang="en-GB" sz="1000" dirty="0"/>
          </a:p>
        </p:txBody>
      </p:sp>
      <p:cxnSp>
        <p:nvCxnSpPr>
          <p:cNvPr id="46" name="Straight Arrow Connector 45"/>
          <p:cNvCxnSpPr/>
          <p:nvPr/>
        </p:nvCxnSpPr>
        <p:spPr>
          <a:xfrm flipV="1">
            <a:off x="3981606" y="3567705"/>
            <a:ext cx="0" cy="2687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7" name="TextBox 46"/>
          <p:cNvSpPr txBox="1"/>
          <p:nvPr/>
        </p:nvSpPr>
        <p:spPr>
          <a:xfrm rot="16200000">
            <a:off x="3832190" y="3602650"/>
            <a:ext cx="460383" cy="246221"/>
          </a:xfrm>
          <a:prstGeom prst="rect">
            <a:avLst/>
          </a:prstGeom>
          <a:noFill/>
        </p:spPr>
        <p:txBody>
          <a:bodyPr wrap="none" rtlCol="0">
            <a:spAutoFit/>
          </a:bodyPr>
          <a:lstStyle/>
          <a:p>
            <a:pPr algn="ctr"/>
            <a:r>
              <a:rPr lang="pt-PT" sz="1000" dirty="0" smtClean="0"/>
              <a:t>enPD</a:t>
            </a:r>
            <a:endParaRPr lang="en-GB" sz="1000" dirty="0"/>
          </a:p>
        </p:txBody>
      </p:sp>
      <p:cxnSp>
        <p:nvCxnSpPr>
          <p:cNvPr id="48" name="Straight Arrow Connector 47"/>
          <p:cNvCxnSpPr/>
          <p:nvPr/>
        </p:nvCxnSpPr>
        <p:spPr>
          <a:xfrm flipV="1">
            <a:off x="3981607" y="2818074"/>
            <a:ext cx="0" cy="2687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9" name="TextBox 48"/>
          <p:cNvSpPr txBox="1"/>
          <p:nvPr/>
        </p:nvSpPr>
        <p:spPr>
          <a:xfrm rot="16200000">
            <a:off x="3835397" y="2853019"/>
            <a:ext cx="453971" cy="246221"/>
          </a:xfrm>
          <a:prstGeom prst="rect">
            <a:avLst/>
          </a:prstGeom>
          <a:noFill/>
        </p:spPr>
        <p:txBody>
          <a:bodyPr wrap="none" rtlCol="0">
            <a:spAutoFit/>
          </a:bodyPr>
          <a:lstStyle/>
          <a:p>
            <a:pPr algn="ctr"/>
            <a:r>
              <a:rPr lang="pt-PT" sz="1000" dirty="0" smtClean="0"/>
              <a:t>enFD</a:t>
            </a:r>
            <a:endParaRPr lang="en-GB" sz="1000" dirty="0"/>
          </a:p>
        </p:txBody>
      </p:sp>
      <p:cxnSp>
        <p:nvCxnSpPr>
          <p:cNvPr id="50" name="Straight Arrow Connector 49"/>
          <p:cNvCxnSpPr/>
          <p:nvPr/>
        </p:nvCxnSpPr>
        <p:spPr>
          <a:xfrm flipH="1" flipV="1">
            <a:off x="3202338" y="4769803"/>
            <a:ext cx="3540" cy="6358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1" name="TextBox 50"/>
          <p:cNvSpPr txBox="1"/>
          <p:nvPr/>
        </p:nvSpPr>
        <p:spPr>
          <a:xfrm rot="16200000">
            <a:off x="2727053" y="5150021"/>
            <a:ext cx="801823" cy="246221"/>
          </a:xfrm>
          <a:prstGeom prst="rect">
            <a:avLst/>
          </a:prstGeom>
          <a:noFill/>
        </p:spPr>
        <p:txBody>
          <a:bodyPr wrap="none" rtlCol="0">
            <a:spAutoFit/>
          </a:bodyPr>
          <a:lstStyle/>
          <a:p>
            <a:pPr algn="ctr"/>
            <a:r>
              <a:rPr lang="pt-PT" sz="1000" dirty="0" smtClean="0"/>
              <a:t>refClkSelect</a:t>
            </a:r>
          </a:p>
        </p:txBody>
      </p:sp>
      <p:grpSp>
        <p:nvGrpSpPr>
          <p:cNvPr id="52" name="Group 51"/>
          <p:cNvGrpSpPr/>
          <p:nvPr/>
        </p:nvGrpSpPr>
        <p:grpSpPr>
          <a:xfrm>
            <a:off x="4238882" y="3411795"/>
            <a:ext cx="884507" cy="892758"/>
            <a:chOff x="5301224" y="4093493"/>
            <a:chExt cx="884507" cy="892758"/>
          </a:xfrm>
        </p:grpSpPr>
        <p:sp>
          <p:nvSpPr>
            <p:cNvPr id="53" name="Diagonal Stripe 512"/>
            <p:cNvSpPr/>
            <p:nvPr/>
          </p:nvSpPr>
          <p:spPr>
            <a:xfrm rot="8119061">
              <a:off x="5301224" y="4093493"/>
              <a:ext cx="884507" cy="892758"/>
            </a:xfrm>
            <a:custGeom>
              <a:avLst/>
              <a:gdLst>
                <a:gd name="connsiteX0" fmla="*/ 0 w 715876"/>
                <a:gd name="connsiteY0" fmla="*/ 352468 h 704936"/>
                <a:gd name="connsiteX1" fmla="*/ 357938 w 715876"/>
                <a:gd name="connsiteY1" fmla="*/ 0 h 704936"/>
                <a:gd name="connsiteX2" fmla="*/ 715876 w 715876"/>
                <a:gd name="connsiteY2" fmla="*/ 0 h 704936"/>
                <a:gd name="connsiteX3" fmla="*/ 0 w 715876"/>
                <a:gd name="connsiteY3" fmla="*/ 704936 h 704936"/>
                <a:gd name="connsiteX4" fmla="*/ 0 w 715876"/>
                <a:gd name="connsiteY4" fmla="*/ 352468 h 704936"/>
                <a:gd name="connsiteX0" fmla="*/ 86996 w 802872"/>
                <a:gd name="connsiteY0" fmla="*/ 352468 h 806447"/>
                <a:gd name="connsiteX1" fmla="*/ 444934 w 802872"/>
                <a:gd name="connsiteY1" fmla="*/ 0 h 806447"/>
                <a:gd name="connsiteX2" fmla="*/ 802872 w 802872"/>
                <a:gd name="connsiteY2" fmla="*/ 0 h 806447"/>
                <a:gd name="connsiteX3" fmla="*/ 0 w 802872"/>
                <a:gd name="connsiteY3" fmla="*/ 806447 h 806447"/>
                <a:gd name="connsiteX4" fmla="*/ 86996 w 802872"/>
                <a:gd name="connsiteY4" fmla="*/ 352468 h 806447"/>
                <a:gd name="connsiteX0" fmla="*/ 86996 w 874835"/>
                <a:gd name="connsiteY0" fmla="*/ 432007 h 885986"/>
                <a:gd name="connsiteX1" fmla="*/ 444934 w 874835"/>
                <a:gd name="connsiteY1" fmla="*/ 79539 h 885986"/>
                <a:gd name="connsiteX2" fmla="*/ 874835 w 874835"/>
                <a:gd name="connsiteY2" fmla="*/ 0 h 885986"/>
                <a:gd name="connsiteX3" fmla="*/ 0 w 874835"/>
                <a:gd name="connsiteY3" fmla="*/ 885986 h 885986"/>
                <a:gd name="connsiteX4" fmla="*/ 86996 w 874835"/>
                <a:gd name="connsiteY4" fmla="*/ 432007 h 885986"/>
                <a:gd name="connsiteX0" fmla="*/ 98717 w 886556"/>
                <a:gd name="connsiteY0" fmla="*/ 432007 h 897837"/>
                <a:gd name="connsiteX1" fmla="*/ 456655 w 886556"/>
                <a:gd name="connsiteY1" fmla="*/ 79539 h 897837"/>
                <a:gd name="connsiteX2" fmla="*/ 886556 w 886556"/>
                <a:gd name="connsiteY2" fmla="*/ 0 h 897837"/>
                <a:gd name="connsiteX3" fmla="*/ 0 w 886556"/>
                <a:gd name="connsiteY3" fmla="*/ 897837 h 897837"/>
                <a:gd name="connsiteX4" fmla="*/ 98717 w 886556"/>
                <a:gd name="connsiteY4" fmla="*/ 432007 h 897837"/>
                <a:gd name="connsiteX0" fmla="*/ 98717 w 896621"/>
                <a:gd name="connsiteY0" fmla="*/ 438798 h 904628"/>
                <a:gd name="connsiteX1" fmla="*/ 456655 w 896621"/>
                <a:gd name="connsiteY1" fmla="*/ 86330 h 904628"/>
                <a:gd name="connsiteX2" fmla="*/ 896621 w 896621"/>
                <a:gd name="connsiteY2" fmla="*/ 0 h 904628"/>
                <a:gd name="connsiteX3" fmla="*/ 0 w 896621"/>
                <a:gd name="connsiteY3" fmla="*/ 904628 h 904628"/>
                <a:gd name="connsiteX4" fmla="*/ 98717 w 896621"/>
                <a:gd name="connsiteY4" fmla="*/ 438798 h 904628"/>
                <a:gd name="connsiteX0" fmla="*/ 98717 w 896621"/>
                <a:gd name="connsiteY0" fmla="*/ 438798 h 904628"/>
                <a:gd name="connsiteX1" fmla="*/ 604379 w 896621"/>
                <a:gd name="connsiteY1" fmla="*/ 4688 h 904628"/>
                <a:gd name="connsiteX2" fmla="*/ 896621 w 896621"/>
                <a:gd name="connsiteY2" fmla="*/ 0 h 904628"/>
                <a:gd name="connsiteX3" fmla="*/ 0 w 896621"/>
                <a:gd name="connsiteY3" fmla="*/ 904628 h 904628"/>
                <a:gd name="connsiteX4" fmla="*/ 98717 w 896621"/>
                <a:gd name="connsiteY4" fmla="*/ 438798 h 904628"/>
                <a:gd name="connsiteX0" fmla="*/ 10420 w 896621"/>
                <a:gd name="connsiteY0" fmla="*/ 609354 h 904628"/>
                <a:gd name="connsiteX1" fmla="*/ 604379 w 896621"/>
                <a:gd name="connsiteY1" fmla="*/ 4688 h 904628"/>
                <a:gd name="connsiteX2" fmla="*/ 896621 w 896621"/>
                <a:gd name="connsiteY2" fmla="*/ 0 h 904628"/>
                <a:gd name="connsiteX3" fmla="*/ 0 w 896621"/>
                <a:gd name="connsiteY3" fmla="*/ 904628 h 904628"/>
                <a:gd name="connsiteX4" fmla="*/ 10420 w 896621"/>
                <a:gd name="connsiteY4" fmla="*/ 609354 h 904628"/>
                <a:gd name="connsiteX0" fmla="*/ 0 w 886201"/>
                <a:gd name="connsiteY0" fmla="*/ 609354 h 891083"/>
                <a:gd name="connsiteX1" fmla="*/ 593959 w 886201"/>
                <a:gd name="connsiteY1" fmla="*/ 4688 h 891083"/>
                <a:gd name="connsiteX2" fmla="*/ 886201 w 886201"/>
                <a:gd name="connsiteY2" fmla="*/ 0 h 891083"/>
                <a:gd name="connsiteX3" fmla="*/ 2975 w 886201"/>
                <a:gd name="connsiteY3" fmla="*/ 891083 h 891083"/>
                <a:gd name="connsiteX4" fmla="*/ 0 w 886201"/>
                <a:gd name="connsiteY4" fmla="*/ 609354 h 891083"/>
                <a:gd name="connsiteX0" fmla="*/ 0 w 884488"/>
                <a:gd name="connsiteY0" fmla="*/ 614396 h 896125"/>
                <a:gd name="connsiteX1" fmla="*/ 593959 w 884488"/>
                <a:gd name="connsiteY1" fmla="*/ 9730 h 896125"/>
                <a:gd name="connsiteX2" fmla="*/ 884488 w 884488"/>
                <a:gd name="connsiteY2" fmla="*/ 0 h 896125"/>
                <a:gd name="connsiteX3" fmla="*/ 2975 w 884488"/>
                <a:gd name="connsiteY3" fmla="*/ 896125 h 896125"/>
                <a:gd name="connsiteX4" fmla="*/ 0 w 884488"/>
                <a:gd name="connsiteY4" fmla="*/ 614396 h 896125"/>
                <a:gd name="connsiteX0" fmla="*/ 0 w 879372"/>
                <a:gd name="connsiteY0" fmla="*/ 626154 h 907883"/>
                <a:gd name="connsiteX1" fmla="*/ 593959 w 879372"/>
                <a:gd name="connsiteY1" fmla="*/ 21488 h 907883"/>
                <a:gd name="connsiteX2" fmla="*/ 879372 w 879372"/>
                <a:gd name="connsiteY2" fmla="*/ 0 h 907883"/>
                <a:gd name="connsiteX3" fmla="*/ 2975 w 879372"/>
                <a:gd name="connsiteY3" fmla="*/ 907883 h 907883"/>
                <a:gd name="connsiteX4" fmla="*/ 0 w 879372"/>
                <a:gd name="connsiteY4" fmla="*/ 626154 h 907883"/>
                <a:gd name="connsiteX0" fmla="*/ 0 w 884507"/>
                <a:gd name="connsiteY0" fmla="*/ 611029 h 892758"/>
                <a:gd name="connsiteX1" fmla="*/ 593959 w 884507"/>
                <a:gd name="connsiteY1" fmla="*/ 6363 h 892758"/>
                <a:gd name="connsiteX2" fmla="*/ 884507 w 884507"/>
                <a:gd name="connsiteY2" fmla="*/ 0 h 892758"/>
                <a:gd name="connsiteX3" fmla="*/ 2975 w 884507"/>
                <a:gd name="connsiteY3" fmla="*/ 892758 h 892758"/>
                <a:gd name="connsiteX4" fmla="*/ 0 w 884507"/>
                <a:gd name="connsiteY4" fmla="*/ 611029 h 892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507" h="892758">
                  <a:moveTo>
                    <a:pt x="0" y="611029"/>
                  </a:moveTo>
                  <a:lnTo>
                    <a:pt x="593959" y="6363"/>
                  </a:lnTo>
                  <a:lnTo>
                    <a:pt x="884507" y="0"/>
                  </a:lnTo>
                  <a:lnTo>
                    <a:pt x="2975" y="892758"/>
                  </a:lnTo>
                  <a:cubicBezTo>
                    <a:pt x="1983" y="798848"/>
                    <a:pt x="992" y="704939"/>
                    <a:pt x="0" y="611029"/>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chemeClr val="tx1"/>
                </a:solidFill>
              </a:endParaRPr>
            </a:p>
          </p:txBody>
        </p:sp>
        <p:sp>
          <p:nvSpPr>
            <p:cNvPr id="54" name="TextBox 53"/>
            <p:cNvSpPr txBox="1"/>
            <p:nvPr/>
          </p:nvSpPr>
          <p:spPr>
            <a:xfrm rot="16200000">
              <a:off x="5417837" y="4459482"/>
              <a:ext cx="865004" cy="1330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1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100" dirty="0" smtClean="0"/>
                <a:t>MUX</a:t>
              </a:r>
              <a:endParaRPr lang="en-GB" sz="1100" dirty="0"/>
            </a:p>
          </p:txBody>
        </p:sp>
      </p:grpSp>
      <p:cxnSp>
        <p:nvCxnSpPr>
          <p:cNvPr id="55" name="Straight Arrow Connector 54"/>
          <p:cNvCxnSpPr/>
          <p:nvPr/>
        </p:nvCxnSpPr>
        <p:spPr>
          <a:xfrm flipH="1" flipV="1">
            <a:off x="4784457" y="4403284"/>
            <a:ext cx="3540" cy="6358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6" name="TextBox 55"/>
          <p:cNvSpPr txBox="1"/>
          <p:nvPr/>
        </p:nvSpPr>
        <p:spPr>
          <a:xfrm rot="16200000">
            <a:off x="4241921" y="4817240"/>
            <a:ext cx="901209" cy="246221"/>
          </a:xfrm>
          <a:prstGeom prst="rect">
            <a:avLst/>
          </a:prstGeom>
          <a:noFill/>
        </p:spPr>
        <p:txBody>
          <a:bodyPr wrap="none" rtlCol="0">
            <a:spAutoFit/>
          </a:bodyPr>
          <a:lstStyle/>
          <a:p>
            <a:pPr algn="ctr"/>
            <a:r>
              <a:rPr lang="pt-PT" sz="1000" dirty="0" smtClean="0"/>
              <a:t>selectPD_PFD</a:t>
            </a:r>
            <a:endParaRPr lang="en-GB" sz="1000" dirty="0"/>
          </a:p>
        </p:txBody>
      </p:sp>
      <p:cxnSp>
        <p:nvCxnSpPr>
          <p:cNvPr id="57" name="Straight Arrow Connector 56"/>
          <p:cNvCxnSpPr/>
          <p:nvPr/>
        </p:nvCxnSpPr>
        <p:spPr>
          <a:xfrm>
            <a:off x="4379983" y="3411795"/>
            <a:ext cx="3082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4379983" y="4255894"/>
            <a:ext cx="3082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4854510" y="3876812"/>
            <a:ext cx="3082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5184641" y="3719907"/>
            <a:ext cx="533400" cy="3278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100" dirty="0" smtClean="0"/>
              <a:t>CP0</a:t>
            </a:r>
            <a:endParaRPr lang="en-GB" sz="1100" dirty="0"/>
          </a:p>
        </p:txBody>
      </p:sp>
      <p:sp>
        <p:nvSpPr>
          <p:cNvPr id="61" name="Rectangle 60"/>
          <p:cNvSpPr/>
          <p:nvPr/>
        </p:nvSpPr>
        <p:spPr>
          <a:xfrm>
            <a:off x="5184641" y="2381551"/>
            <a:ext cx="533400" cy="3278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100" dirty="0" smtClean="0"/>
              <a:t>CP1</a:t>
            </a:r>
            <a:endParaRPr lang="en-GB" sz="1100" dirty="0"/>
          </a:p>
        </p:txBody>
      </p:sp>
      <p:cxnSp>
        <p:nvCxnSpPr>
          <p:cNvPr id="62" name="Straight Arrow Connector 61"/>
          <p:cNvCxnSpPr/>
          <p:nvPr/>
        </p:nvCxnSpPr>
        <p:spPr>
          <a:xfrm flipH="1" flipV="1">
            <a:off x="5653032" y="4060996"/>
            <a:ext cx="0" cy="6358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3" name="TextBox 62"/>
          <p:cNvSpPr txBox="1"/>
          <p:nvPr/>
        </p:nvSpPr>
        <p:spPr>
          <a:xfrm rot="16200000">
            <a:off x="5279022" y="4345751"/>
            <a:ext cx="581745" cy="246221"/>
          </a:xfrm>
          <a:prstGeom prst="rect">
            <a:avLst/>
          </a:prstGeom>
          <a:noFill/>
        </p:spPr>
        <p:txBody>
          <a:bodyPr wrap="none" rtlCol="0">
            <a:spAutoFit/>
          </a:bodyPr>
          <a:lstStyle/>
          <a:p>
            <a:pPr algn="ctr"/>
            <a:r>
              <a:rPr lang="pt-PT" sz="1000" dirty="0" smtClean="0"/>
              <a:t>Icp0[x:0]</a:t>
            </a:r>
            <a:endParaRPr lang="en-GB" sz="1000" dirty="0"/>
          </a:p>
        </p:txBody>
      </p:sp>
      <p:cxnSp>
        <p:nvCxnSpPr>
          <p:cNvPr id="64" name="Straight Arrow Connector 63"/>
          <p:cNvCxnSpPr/>
          <p:nvPr/>
        </p:nvCxnSpPr>
        <p:spPr>
          <a:xfrm flipH="1" flipV="1">
            <a:off x="5596368" y="2719711"/>
            <a:ext cx="0" cy="6358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5" name="TextBox 64"/>
          <p:cNvSpPr txBox="1"/>
          <p:nvPr/>
        </p:nvSpPr>
        <p:spPr>
          <a:xfrm rot="16200000">
            <a:off x="5193431" y="3004466"/>
            <a:ext cx="639920" cy="246221"/>
          </a:xfrm>
          <a:prstGeom prst="rect">
            <a:avLst/>
          </a:prstGeom>
          <a:noFill/>
        </p:spPr>
        <p:txBody>
          <a:bodyPr wrap="none" rtlCol="0">
            <a:spAutoFit/>
          </a:bodyPr>
          <a:lstStyle/>
          <a:p>
            <a:pPr algn="ctr"/>
            <a:r>
              <a:rPr lang="pt-PT" sz="1000" dirty="0" smtClean="0"/>
              <a:t>Icp1[x:0]</a:t>
            </a:r>
            <a:endParaRPr lang="en-GB" sz="1000" dirty="0"/>
          </a:p>
        </p:txBody>
      </p:sp>
      <p:cxnSp>
        <p:nvCxnSpPr>
          <p:cNvPr id="66" name="Straight Arrow Connector 65"/>
          <p:cNvCxnSpPr>
            <a:stCxn id="38" idx="3"/>
            <a:endCxn id="61" idx="1"/>
          </p:cNvCxnSpPr>
          <p:nvPr/>
        </p:nvCxnSpPr>
        <p:spPr>
          <a:xfrm>
            <a:off x="4406923" y="2545461"/>
            <a:ext cx="7777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6095188" y="2381551"/>
            <a:ext cx="797484" cy="166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100" dirty="0" smtClean="0"/>
              <a:t>RC</a:t>
            </a:r>
          </a:p>
          <a:p>
            <a:pPr algn="ctr"/>
            <a:r>
              <a:rPr lang="pt-PT" sz="1100" dirty="0" smtClean="0"/>
              <a:t>LPF</a:t>
            </a:r>
            <a:endParaRPr lang="en-GB" sz="1100" dirty="0"/>
          </a:p>
        </p:txBody>
      </p:sp>
      <p:sp>
        <p:nvSpPr>
          <p:cNvPr id="68" name="Rectangle 67"/>
          <p:cNvSpPr/>
          <p:nvPr/>
        </p:nvSpPr>
        <p:spPr>
          <a:xfrm>
            <a:off x="6094482" y="1517979"/>
            <a:ext cx="798189" cy="4888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100" dirty="0" smtClean="0"/>
              <a:t>Vref = VDD/2</a:t>
            </a:r>
            <a:endParaRPr lang="en-GB" sz="1100" dirty="0"/>
          </a:p>
        </p:txBody>
      </p:sp>
      <p:cxnSp>
        <p:nvCxnSpPr>
          <p:cNvPr id="69" name="Straight Arrow Connector 68"/>
          <p:cNvCxnSpPr/>
          <p:nvPr/>
        </p:nvCxnSpPr>
        <p:spPr>
          <a:xfrm flipH="1" flipV="1">
            <a:off x="6255720" y="4046813"/>
            <a:ext cx="0" cy="6358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0" name="TextBox 69"/>
          <p:cNvSpPr txBox="1"/>
          <p:nvPr/>
        </p:nvSpPr>
        <p:spPr>
          <a:xfrm rot="16200000">
            <a:off x="5883080" y="4331568"/>
            <a:ext cx="579005" cy="246221"/>
          </a:xfrm>
          <a:prstGeom prst="rect">
            <a:avLst/>
          </a:prstGeom>
          <a:noFill/>
        </p:spPr>
        <p:txBody>
          <a:bodyPr wrap="none" rtlCol="0">
            <a:spAutoFit/>
          </a:bodyPr>
          <a:lstStyle/>
          <a:p>
            <a:pPr algn="ctr"/>
            <a:r>
              <a:rPr lang="pt-PT" sz="1000" dirty="0" smtClean="0"/>
              <a:t>res[x:0]</a:t>
            </a:r>
            <a:endParaRPr lang="en-GB" sz="1000" dirty="0"/>
          </a:p>
        </p:txBody>
      </p:sp>
      <p:cxnSp>
        <p:nvCxnSpPr>
          <p:cNvPr id="71" name="Straight Arrow Connector 70"/>
          <p:cNvCxnSpPr/>
          <p:nvPr/>
        </p:nvCxnSpPr>
        <p:spPr>
          <a:xfrm flipH="1" flipV="1">
            <a:off x="6464596" y="4059625"/>
            <a:ext cx="0" cy="6358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2" name="TextBox 71"/>
          <p:cNvSpPr txBox="1"/>
          <p:nvPr/>
        </p:nvSpPr>
        <p:spPr>
          <a:xfrm rot="16200000">
            <a:off x="6079934" y="4344380"/>
            <a:ext cx="603050" cy="246221"/>
          </a:xfrm>
          <a:prstGeom prst="rect">
            <a:avLst/>
          </a:prstGeom>
          <a:noFill/>
        </p:spPr>
        <p:txBody>
          <a:bodyPr wrap="none" rtlCol="0">
            <a:spAutoFit/>
          </a:bodyPr>
          <a:lstStyle/>
          <a:p>
            <a:pPr algn="ctr"/>
            <a:r>
              <a:rPr lang="pt-PT" sz="1000" dirty="0" smtClean="0"/>
              <a:t>cap[x:0]</a:t>
            </a:r>
            <a:endParaRPr lang="en-GB" sz="1000" dirty="0"/>
          </a:p>
        </p:txBody>
      </p:sp>
      <p:cxnSp>
        <p:nvCxnSpPr>
          <p:cNvPr id="73" name="Straight Arrow Connector 72"/>
          <p:cNvCxnSpPr/>
          <p:nvPr/>
        </p:nvCxnSpPr>
        <p:spPr>
          <a:xfrm flipH="1" flipV="1">
            <a:off x="6682083" y="4063380"/>
            <a:ext cx="0" cy="63580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74" name="TextBox 73"/>
          <p:cNvSpPr txBox="1"/>
          <p:nvPr/>
        </p:nvSpPr>
        <p:spPr>
          <a:xfrm rot="16200000">
            <a:off x="6343909" y="4348135"/>
            <a:ext cx="510076" cy="246221"/>
          </a:xfrm>
          <a:prstGeom prst="rect">
            <a:avLst/>
          </a:prstGeom>
          <a:noFill/>
        </p:spPr>
        <p:txBody>
          <a:bodyPr wrap="none" rtlCol="0">
            <a:spAutoFit/>
          </a:bodyPr>
          <a:lstStyle/>
          <a:p>
            <a:pPr algn="ctr"/>
            <a:r>
              <a:rPr lang="pt-PT" sz="1000" dirty="0">
                <a:solidFill>
                  <a:srgbClr val="FF0000"/>
                </a:solidFill>
              </a:rPr>
              <a:t>r</a:t>
            </a:r>
            <a:r>
              <a:rPr lang="pt-PT" sz="1000" dirty="0" smtClean="0">
                <a:solidFill>
                  <a:srgbClr val="FF0000"/>
                </a:solidFill>
              </a:rPr>
              <a:t>eset?</a:t>
            </a:r>
            <a:endParaRPr lang="en-GB" sz="1000" dirty="0">
              <a:solidFill>
                <a:srgbClr val="FF0000"/>
              </a:solidFill>
            </a:endParaRPr>
          </a:p>
        </p:txBody>
      </p:sp>
      <p:cxnSp>
        <p:nvCxnSpPr>
          <p:cNvPr id="75" name="Straight Arrow Connector 74"/>
          <p:cNvCxnSpPr/>
          <p:nvPr/>
        </p:nvCxnSpPr>
        <p:spPr>
          <a:xfrm flipH="1">
            <a:off x="7542451" y="3203115"/>
            <a:ext cx="322074" cy="0"/>
          </a:xfrm>
          <a:prstGeom prst="straightConnector1">
            <a:avLst/>
          </a:prstGeom>
          <a:ln>
            <a:tailEnd type="oval"/>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7428002" y="1756113"/>
            <a:ext cx="0" cy="1214855"/>
          </a:xfrm>
          <a:prstGeom prst="straightConnector1">
            <a:avLst/>
          </a:prstGeom>
          <a:ln>
            <a:tailEnd type="ova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6892671" y="1762392"/>
            <a:ext cx="5330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67" idx="3"/>
          </p:cNvCxnSpPr>
          <p:nvPr/>
        </p:nvCxnSpPr>
        <p:spPr>
          <a:xfrm flipV="1">
            <a:off x="6892672" y="3203115"/>
            <a:ext cx="432095" cy="0"/>
          </a:xfrm>
          <a:prstGeom prst="straightConnector1">
            <a:avLst/>
          </a:prstGeom>
          <a:ln>
            <a:tailEnd type="ova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flipV="1">
            <a:off x="7251472" y="3086868"/>
            <a:ext cx="277159" cy="120442"/>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V="1">
            <a:off x="7597739" y="3258585"/>
            <a:ext cx="0" cy="10182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1" name="TextBox 80"/>
          <p:cNvSpPr txBox="1"/>
          <p:nvPr/>
        </p:nvSpPr>
        <p:spPr>
          <a:xfrm rot="16200000">
            <a:off x="6943901" y="3718160"/>
            <a:ext cx="1124026" cy="246221"/>
          </a:xfrm>
          <a:prstGeom prst="rect">
            <a:avLst/>
          </a:prstGeom>
          <a:noFill/>
        </p:spPr>
        <p:txBody>
          <a:bodyPr wrap="none" rtlCol="0">
            <a:spAutoFit/>
          </a:bodyPr>
          <a:lstStyle/>
          <a:p>
            <a:pPr algn="ctr"/>
            <a:r>
              <a:rPr lang="pt-PT" sz="1000" dirty="0" smtClean="0"/>
              <a:t>overrideVControl</a:t>
            </a:r>
            <a:endParaRPr lang="en-GB" sz="1000" dirty="0"/>
          </a:p>
        </p:txBody>
      </p:sp>
      <p:cxnSp>
        <p:nvCxnSpPr>
          <p:cNvPr id="82" name="Elbow Connector 81"/>
          <p:cNvCxnSpPr>
            <a:stCxn id="61" idx="3"/>
          </p:cNvCxnSpPr>
          <p:nvPr/>
        </p:nvCxnSpPr>
        <p:spPr>
          <a:xfrm>
            <a:off x="5718041" y="2545461"/>
            <a:ext cx="376441" cy="34660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Elbow Connector 82"/>
          <p:cNvCxnSpPr>
            <a:stCxn id="60" idx="3"/>
          </p:cNvCxnSpPr>
          <p:nvPr/>
        </p:nvCxnSpPr>
        <p:spPr>
          <a:xfrm flipV="1">
            <a:off x="5718041" y="3537210"/>
            <a:ext cx="354983" cy="34660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Elbow Connector 83"/>
          <p:cNvCxnSpPr>
            <a:endCxn id="22" idx="0"/>
          </p:cNvCxnSpPr>
          <p:nvPr/>
        </p:nvCxnSpPr>
        <p:spPr>
          <a:xfrm rot="10800000" flipV="1">
            <a:off x="8209635" y="1756112"/>
            <a:ext cx="736701" cy="696557"/>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85" name="TextBox 84"/>
          <p:cNvSpPr txBox="1"/>
          <p:nvPr/>
        </p:nvSpPr>
        <p:spPr>
          <a:xfrm>
            <a:off x="8144886" y="1528701"/>
            <a:ext cx="859531" cy="246221"/>
          </a:xfrm>
          <a:prstGeom prst="rect">
            <a:avLst/>
          </a:prstGeom>
          <a:noFill/>
        </p:spPr>
        <p:txBody>
          <a:bodyPr wrap="none" rtlCol="0">
            <a:spAutoFit/>
          </a:bodyPr>
          <a:lstStyle/>
          <a:p>
            <a:pPr algn="ctr"/>
            <a:r>
              <a:rPr lang="pt-PT" sz="1000" dirty="0" smtClean="0"/>
              <a:t>capBank[x:0]</a:t>
            </a:r>
            <a:endParaRPr lang="en-GB" sz="1000" dirty="0"/>
          </a:p>
        </p:txBody>
      </p:sp>
      <p:cxnSp>
        <p:nvCxnSpPr>
          <p:cNvPr id="86" name="Elbow Connector 85"/>
          <p:cNvCxnSpPr/>
          <p:nvPr/>
        </p:nvCxnSpPr>
        <p:spPr>
          <a:xfrm flipV="1">
            <a:off x="4283098" y="3086868"/>
            <a:ext cx="609600" cy="113110"/>
          </a:xfrm>
          <a:prstGeom prst="bentConnector3">
            <a:avLst>
              <a:gd name="adj1" fmla="val 0"/>
            </a:avLst>
          </a:prstGeom>
          <a:ln>
            <a:tailEnd type="triangle"/>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4218860" y="2895548"/>
            <a:ext cx="843501" cy="246221"/>
          </a:xfrm>
          <a:prstGeom prst="rect">
            <a:avLst/>
          </a:prstGeom>
          <a:noFill/>
        </p:spPr>
        <p:txBody>
          <a:bodyPr wrap="none" rtlCol="0">
            <a:spAutoFit/>
          </a:bodyPr>
          <a:lstStyle/>
          <a:p>
            <a:pPr algn="ctr"/>
            <a:r>
              <a:rPr lang="pt-PT" sz="1000" dirty="0" smtClean="0">
                <a:solidFill>
                  <a:schemeClr val="tx2">
                    <a:lumMod val="60000"/>
                    <a:lumOff val="40000"/>
                  </a:schemeClr>
                </a:solidFill>
              </a:rPr>
              <a:t>retimedData</a:t>
            </a:r>
            <a:endParaRPr lang="en-GB" sz="1000" dirty="0">
              <a:solidFill>
                <a:schemeClr val="tx2">
                  <a:lumMod val="60000"/>
                  <a:lumOff val="40000"/>
                </a:schemeClr>
              </a:solidFill>
            </a:endParaRPr>
          </a:p>
        </p:txBody>
      </p:sp>
      <p:cxnSp>
        <p:nvCxnSpPr>
          <p:cNvPr id="88" name="Elbow Connector 87"/>
          <p:cNvCxnSpPr>
            <a:endCxn id="97" idx="1"/>
          </p:cNvCxnSpPr>
          <p:nvPr/>
        </p:nvCxnSpPr>
        <p:spPr>
          <a:xfrm>
            <a:off x="3402607" y="4133435"/>
            <a:ext cx="1781918" cy="1467136"/>
          </a:xfrm>
          <a:prstGeom prst="bentConnector3">
            <a:avLst>
              <a:gd name="adj1" fmla="val 677"/>
            </a:avLst>
          </a:prstGeom>
          <a:ln>
            <a:solidFill>
              <a:schemeClr val="accent1"/>
            </a:solidFill>
            <a:headEnd type="oval"/>
            <a:tailEnd type="triangle"/>
          </a:ln>
        </p:spPr>
        <p:style>
          <a:lnRef idx="1">
            <a:schemeClr val="accent2"/>
          </a:lnRef>
          <a:fillRef idx="0">
            <a:schemeClr val="accent2"/>
          </a:fillRef>
          <a:effectRef idx="0">
            <a:schemeClr val="accent2"/>
          </a:effectRef>
          <a:fontRef idx="minor">
            <a:schemeClr val="tx1"/>
          </a:fontRef>
        </p:style>
      </p:cxnSp>
      <p:sp>
        <p:nvSpPr>
          <p:cNvPr id="89" name="TextBox 88"/>
          <p:cNvSpPr txBox="1"/>
          <p:nvPr/>
        </p:nvSpPr>
        <p:spPr>
          <a:xfrm>
            <a:off x="3426811" y="5367773"/>
            <a:ext cx="755335" cy="246221"/>
          </a:xfrm>
          <a:prstGeom prst="rect">
            <a:avLst/>
          </a:prstGeom>
          <a:noFill/>
        </p:spPr>
        <p:txBody>
          <a:bodyPr wrap="none" rtlCol="0">
            <a:spAutoFit/>
          </a:bodyPr>
          <a:lstStyle>
            <a:defPPr>
              <a:defRPr lang="en-US"/>
            </a:defPPr>
            <a:lvl1pPr algn="ctr">
              <a:defRPr sz="1000">
                <a:solidFill>
                  <a:schemeClr val="tx2">
                    <a:lumMod val="60000"/>
                    <a:lumOff val="40000"/>
                  </a:schemeClr>
                </a:solidFill>
              </a:defRPr>
            </a:lvl1pPr>
          </a:lstStyle>
          <a:p>
            <a:r>
              <a:rPr lang="pt-PT" dirty="0" smtClean="0"/>
              <a:t>refClk_PFD</a:t>
            </a:r>
            <a:endParaRPr lang="en-GB" dirty="0"/>
          </a:p>
        </p:txBody>
      </p:sp>
      <p:cxnSp>
        <p:nvCxnSpPr>
          <p:cNvPr id="90" name="Straight Arrow Connector 89"/>
          <p:cNvCxnSpPr/>
          <p:nvPr/>
        </p:nvCxnSpPr>
        <p:spPr>
          <a:xfrm>
            <a:off x="8560029" y="3198834"/>
            <a:ext cx="375289" cy="22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a:off x="8933289" y="2461339"/>
            <a:ext cx="533400" cy="14946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100" dirty="0" smtClean="0"/>
              <a:t>pre scaler CML</a:t>
            </a:r>
            <a:endParaRPr lang="en-GB" sz="1100" dirty="0"/>
          </a:p>
        </p:txBody>
      </p:sp>
      <p:cxnSp>
        <p:nvCxnSpPr>
          <p:cNvPr id="92" name="Elbow Connector 91"/>
          <p:cNvCxnSpPr/>
          <p:nvPr/>
        </p:nvCxnSpPr>
        <p:spPr>
          <a:xfrm rot="10800000" flipV="1">
            <a:off x="10129638" y="1764782"/>
            <a:ext cx="736701" cy="696557"/>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93" name="TextBox 92"/>
          <p:cNvSpPr txBox="1"/>
          <p:nvPr/>
        </p:nvSpPr>
        <p:spPr>
          <a:xfrm>
            <a:off x="10163474" y="1537371"/>
            <a:ext cx="662361" cy="246221"/>
          </a:xfrm>
          <a:prstGeom prst="rect">
            <a:avLst/>
          </a:prstGeom>
          <a:noFill/>
        </p:spPr>
        <p:txBody>
          <a:bodyPr wrap="none" rtlCol="0">
            <a:spAutoFit/>
          </a:bodyPr>
          <a:lstStyle/>
          <a:p>
            <a:pPr algn="ctr"/>
            <a:r>
              <a:rPr lang="pt-PT" sz="1000" dirty="0" smtClean="0"/>
              <a:t>skipCycle</a:t>
            </a:r>
            <a:endParaRPr lang="en-GB" sz="1000" dirty="0"/>
          </a:p>
        </p:txBody>
      </p:sp>
      <p:cxnSp>
        <p:nvCxnSpPr>
          <p:cNvPr id="94" name="Straight Arrow Connector 93"/>
          <p:cNvCxnSpPr/>
          <p:nvPr/>
        </p:nvCxnSpPr>
        <p:spPr>
          <a:xfrm>
            <a:off x="11219811" y="2747949"/>
            <a:ext cx="375289" cy="22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10759487" y="2545460"/>
            <a:ext cx="603050" cy="246221"/>
          </a:xfrm>
          <a:prstGeom prst="rect">
            <a:avLst/>
          </a:prstGeom>
          <a:noFill/>
        </p:spPr>
        <p:txBody>
          <a:bodyPr wrap="none" rtlCol="0">
            <a:spAutoFit/>
          </a:bodyPr>
          <a:lstStyle/>
          <a:p>
            <a:pPr algn="ctr"/>
            <a:r>
              <a:rPr lang="pt-PT" sz="1000" dirty="0" smtClean="0">
                <a:solidFill>
                  <a:schemeClr val="tx2">
                    <a:lumMod val="60000"/>
                    <a:lumOff val="40000"/>
                  </a:schemeClr>
                </a:solidFill>
              </a:rPr>
              <a:t>clk5G12</a:t>
            </a:r>
            <a:endParaRPr lang="en-GB" sz="1000" dirty="0">
              <a:solidFill>
                <a:schemeClr val="tx2">
                  <a:lumMod val="60000"/>
                  <a:lumOff val="40000"/>
                </a:schemeClr>
              </a:solidFill>
            </a:endParaRPr>
          </a:p>
        </p:txBody>
      </p:sp>
      <p:sp>
        <p:nvSpPr>
          <p:cNvPr id="97" name="Rectangle 96"/>
          <p:cNvSpPr/>
          <p:nvPr/>
        </p:nvSpPr>
        <p:spPr>
          <a:xfrm>
            <a:off x="5184525" y="5262917"/>
            <a:ext cx="1729893" cy="6753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Clock Race</a:t>
            </a:r>
            <a:endParaRPr lang="en-GB" sz="1100" dirty="0"/>
          </a:p>
        </p:txBody>
      </p:sp>
      <p:cxnSp>
        <p:nvCxnSpPr>
          <p:cNvPr id="101" name="Elbow Connector 100"/>
          <p:cNvCxnSpPr>
            <a:endCxn id="97" idx="3"/>
          </p:cNvCxnSpPr>
          <p:nvPr/>
        </p:nvCxnSpPr>
        <p:spPr>
          <a:xfrm rot="10800000" flipV="1">
            <a:off x="6914419" y="5111877"/>
            <a:ext cx="2259521" cy="488694"/>
          </a:xfrm>
          <a:prstGeom prst="bentConnector3">
            <a:avLst>
              <a:gd name="adj1" fmla="val 495"/>
            </a:avLst>
          </a:prstGeom>
          <a:ln>
            <a:solidFill>
              <a:schemeClr val="accent1"/>
            </a:solidFill>
            <a:headEnd type="ova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337431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LpGBT</a:t>
            </a:r>
            <a:endParaRPr lang="en-GB" dirty="0"/>
          </a:p>
        </p:txBody>
      </p:sp>
      <p:sp>
        <p:nvSpPr>
          <p:cNvPr id="3" name="Content Placeholder 2"/>
          <p:cNvSpPr>
            <a:spLocks noGrp="1"/>
          </p:cNvSpPr>
          <p:nvPr>
            <p:ph sz="half" idx="1"/>
          </p:nvPr>
        </p:nvSpPr>
        <p:spPr/>
        <p:txBody>
          <a:bodyPr>
            <a:normAutofit fontScale="70000" lnSpcReduction="20000"/>
          </a:bodyPr>
          <a:lstStyle/>
          <a:p>
            <a:r>
              <a:rPr lang="en-US" dirty="0" smtClean="0"/>
              <a:t>For low jitter the PLL uses an LC oscillator (VCO)</a:t>
            </a:r>
          </a:p>
          <a:p>
            <a:r>
              <a:rPr lang="en-US" dirty="0" smtClean="0"/>
              <a:t>Advantage:</a:t>
            </a:r>
          </a:p>
          <a:p>
            <a:pPr lvl="1"/>
            <a:r>
              <a:rPr lang="en-US" dirty="0" smtClean="0"/>
              <a:t>Low phase noise (jitter)</a:t>
            </a:r>
          </a:p>
          <a:p>
            <a:r>
              <a:rPr lang="en-US" dirty="0" smtClean="0"/>
              <a:t>Disadvantage:</a:t>
            </a:r>
          </a:p>
          <a:p>
            <a:pPr lvl="1"/>
            <a:r>
              <a:rPr lang="en-US" dirty="0" smtClean="0"/>
              <a:t>Limited tuning range</a:t>
            </a:r>
          </a:p>
          <a:p>
            <a:r>
              <a:rPr lang="en-US" dirty="0" smtClean="0"/>
              <a:t>Due to PVT it is unlikely the VCO center frequency will be 5.12 GHz</a:t>
            </a:r>
            <a:br>
              <a:rPr lang="en-US" dirty="0" smtClean="0"/>
            </a:br>
            <a:r>
              <a:rPr lang="en-US" dirty="0" smtClean="0"/>
              <a:t>(</a:t>
            </a:r>
            <a:r>
              <a:rPr lang="en-US" dirty="0" err="1" smtClean="0"/>
              <a:t>f</a:t>
            </a:r>
            <a:r>
              <a:rPr lang="en-US" baseline="-25000" dirty="0" err="1" smtClean="0"/>
              <a:t>LHC</a:t>
            </a:r>
            <a:r>
              <a:rPr lang="en-US" dirty="0" smtClean="0"/>
              <a:t> x 128)</a:t>
            </a:r>
          </a:p>
          <a:p>
            <a:r>
              <a:rPr lang="en-US" dirty="0" smtClean="0"/>
              <a:t>A calibration of the VCO is required at beginning of operation!</a:t>
            </a:r>
          </a:p>
          <a:p>
            <a:r>
              <a:rPr lang="en-US" dirty="0" smtClean="0"/>
              <a:t>The process is easy in the PLL mode since a reference clock  </a:t>
            </a:r>
            <a:r>
              <a:rPr lang="en-US" dirty="0"/>
              <a:t>(</a:t>
            </a:r>
            <a:r>
              <a:rPr lang="en-US" dirty="0" err="1" smtClean="0"/>
              <a:t>f</a:t>
            </a:r>
            <a:r>
              <a:rPr lang="en-US" baseline="-25000" dirty="0" err="1" smtClean="0"/>
              <a:t>LHC</a:t>
            </a:r>
            <a:r>
              <a:rPr lang="en-US" dirty="0" smtClean="0"/>
              <a:t>) is available:</a:t>
            </a:r>
          </a:p>
          <a:p>
            <a:pPr lvl="1"/>
            <a:r>
              <a:rPr lang="en-US" dirty="0" smtClean="0"/>
              <a:t>The VCO control voltage is fixed (V</a:t>
            </a:r>
            <a:r>
              <a:rPr lang="en-US" baseline="-25000" dirty="0" smtClean="0"/>
              <a:t>DD</a:t>
            </a:r>
            <a:r>
              <a:rPr lang="en-US" dirty="0" smtClean="0"/>
              <a:t>/4)</a:t>
            </a:r>
          </a:p>
          <a:p>
            <a:pPr lvl="1"/>
            <a:r>
              <a:rPr lang="en-US" dirty="0" smtClean="0"/>
              <a:t>The VCO clock frequency is compared with the reference.</a:t>
            </a:r>
          </a:p>
          <a:p>
            <a:pPr lvl="1"/>
            <a:r>
              <a:rPr lang="en-US" dirty="0" smtClean="0"/>
              <a:t>Switched capacitors are switched in or out.</a:t>
            </a:r>
          </a:p>
          <a:p>
            <a:pPr lvl="1"/>
            <a:r>
              <a:rPr lang="en-US" dirty="0" smtClean="0"/>
              <a:t>Based on the frequency measurement, the best capacitor setting is selected</a:t>
            </a:r>
          </a:p>
          <a:p>
            <a:r>
              <a:rPr lang="en-US" dirty="0" smtClean="0"/>
              <a:t>But what if the ASIC is used as a receiver and no reference clock is available?</a:t>
            </a:r>
            <a:endParaRPr lang="en-US" dirty="0"/>
          </a:p>
          <a:p>
            <a:endParaRPr lang="en-GB" dirty="0"/>
          </a:p>
        </p:txBody>
      </p:sp>
      <p:sp>
        <p:nvSpPr>
          <p:cNvPr id="5" name="Date Placeholder 4"/>
          <p:cNvSpPr>
            <a:spLocks noGrp="1"/>
          </p:cNvSpPr>
          <p:nvPr>
            <p:ph type="dt" sz="half" idx="10"/>
          </p:nvPr>
        </p:nvSpPr>
        <p:spPr/>
        <p:txBody>
          <a:bodyPr/>
          <a:lstStyle/>
          <a:p>
            <a:r>
              <a:rPr lang="en-GB" smtClean="0"/>
              <a:t>Ecole de Microélectronique IN2P3</a:t>
            </a:r>
            <a:endParaRPr lang="en-GB" dirty="0"/>
          </a:p>
        </p:txBody>
      </p:sp>
      <p:sp>
        <p:nvSpPr>
          <p:cNvPr id="6" name="Footer Placeholder 5"/>
          <p:cNvSpPr>
            <a:spLocks noGrp="1"/>
          </p:cNvSpPr>
          <p:nvPr>
            <p:ph type="ftr" sz="quarter" idx="11"/>
          </p:nvPr>
        </p:nvSpPr>
        <p:spPr/>
        <p:txBody>
          <a:bodyPr/>
          <a:lstStyle/>
          <a:p>
            <a:r>
              <a:rPr lang="en-GB" smtClean="0"/>
              <a:t>Paulo.Moreira@cern.ch</a:t>
            </a:r>
            <a:endParaRPr lang="en-GB" dirty="0"/>
          </a:p>
        </p:txBody>
      </p:sp>
      <p:sp>
        <p:nvSpPr>
          <p:cNvPr id="7" name="Slide Number Placeholder 6"/>
          <p:cNvSpPr>
            <a:spLocks noGrp="1"/>
          </p:cNvSpPr>
          <p:nvPr>
            <p:ph type="sldNum" sz="quarter" idx="12"/>
          </p:nvPr>
        </p:nvSpPr>
        <p:spPr/>
        <p:txBody>
          <a:bodyPr/>
          <a:lstStyle/>
          <a:p>
            <a:fld id="{9E4E57FD-46AB-4497-A1ED-13B00B4C8F0D}" type="slidenum">
              <a:rPr lang="en-GB" smtClean="0"/>
              <a:pPr/>
              <a:t>113</a:t>
            </a:fld>
            <a:endParaRPr lang="en-GB" dirty="0"/>
          </a:p>
        </p:txBody>
      </p:sp>
      <p:pic>
        <p:nvPicPr>
          <p:cNvPr id="12" name="Content Placeholder 11"/>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443" t="798" b="2015"/>
          <a:stretch/>
        </p:blipFill>
        <p:spPr>
          <a:xfrm>
            <a:off x="7748471" y="987328"/>
            <a:ext cx="3605329" cy="4055187"/>
          </a:xfrm>
        </p:spPr>
      </p:pic>
      <p:grpSp>
        <p:nvGrpSpPr>
          <p:cNvPr id="34" name="Group 33"/>
          <p:cNvGrpSpPr/>
          <p:nvPr/>
        </p:nvGrpSpPr>
        <p:grpSpPr>
          <a:xfrm>
            <a:off x="6501777" y="1066173"/>
            <a:ext cx="4908592" cy="3825587"/>
            <a:chOff x="6501777" y="1066173"/>
            <a:chExt cx="4908592" cy="3825587"/>
          </a:xfrm>
        </p:grpSpPr>
        <p:cxnSp>
          <p:nvCxnSpPr>
            <p:cNvPr id="14" name="Straight Connector 13"/>
            <p:cNvCxnSpPr/>
            <p:nvPr/>
          </p:nvCxnSpPr>
          <p:spPr>
            <a:xfrm flipV="1">
              <a:off x="8857899" y="1367039"/>
              <a:ext cx="0" cy="352472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501777" y="2998263"/>
              <a:ext cx="4908592"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511850" y="2767429"/>
              <a:ext cx="1232325" cy="461665"/>
            </a:xfrm>
            <a:prstGeom prst="rect">
              <a:avLst/>
            </a:prstGeom>
            <a:noFill/>
          </p:spPr>
          <p:txBody>
            <a:bodyPr wrap="none" rtlCol="0">
              <a:spAutoFit/>
            </a:bodyPr>
            <a:lstStyle/>
            <a:p>
              <a:pPr algn="ctr"/>
              <a:r>
                <a:rPr lang="en-US" sz="1200" dirty="0" smtClean="0">
                  <a:solidFill>
                    <a:srgbClr val="0070C0"/>
                  </a:solidFill>
                </a:rPr>
                <a:t>Target frequency</a:t>
              </a:r>
              <a:br>
                <a:rPr lang="en-US" sz="1200" dirty="0" smtClean="0">
                  <a:solidFill>
                    <a:srgbClr val="0070C0"/>
                  </a:solidFill>
                </a:rPr>
              </a:br>
              <a:r>
                <a:rPr lang="en-US" sz="1200" dirty="0" smtClean="0">
                  <a:solidFill>
                    <a:srgbClr val="0070C0"/>
                  </a:solidFill>
                </a:rPr>
                <a:t>5.12 GHz</a:t>
              </a:r>
              <a:endParaRPr lang="en-GB" sz="1200" dirty="0">
                <a:solidFill>
                  <a:srgbClr val="0070C0"/>
                </a:solidFill>
              </a:endParaRPr>
            </a:p>
          </p:txBody>
        </p:sp>
        <p:sp>
          <p:nvSpPr>
            <p:cNvPr id="19" name="TextBox 18"/>
            <p:cNvSpPr txBox="1"/>
            <p:nvPr/>
          </p:nvSpPr>
          <p:spPr>
            <a:xfrm>
              <a:off x="9071072" y="1066173"/>
              <a:ext cx="2244204" cy="276999"/>
            </a:xfrm>
            <a:prstGeom prst="rect">
              <a:avLst/>
            </a:prstGeom>
            <a:noFill/>
          </p:spPr>
          <p:txBody>
            <a:bodyPr wrap="none" rtlCol="0">
              <a:spAutoFit/>
            </a:bodyPr>
            <a:lstStyle/>
            <a:p>
              <a:r>
                <a:rPr lang="en-US" sz="1200" dirty="0" smtClean="0">
                  <a:solidFill>
                    <a:schemeClr val="bg1"/>
                  </a:solidFill>
                </a:rPr>
                <a:t>VCO control voltage fixed to 0.3V</a:t>
              </a:r>
              <a:endParaRPr lang="en-GB" sz="1200" dirty="0">
                <a:solidFill>
                  <a:schemeClr val="bg1"/>
                </a:solidFill>
              </a:endParaRPr>
            </a:p>
          </p:txBody>
        </p:sp>
        <p:cxnSp>
          <p:nvCxnSpPr>
            <p:cNvPr id="21" name="Straight Arrow Connector 20"/>
            <p:cNvCxnSpPr>
              <a:stCxn id="19" idx="1"/>
            </p:cNvCxnSpPr>
            <p:nvPr/>
          </p:nvCxnSpPr>
          <p:spPr>
            <a:xfrm flipH="1">
              <a:off x="8861072" y="1204673"/>
              <a:ext cx="210000" cy="24938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8808812" y="2912326"/>
              <a:ext cx="98174" cy="981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9466932" y="1618873"/>
              <a:ext cx="1685382" cy="461665"/>
            </a:xfrm>
            <a:prstGeom prst="rect">
              <a:avLst/>
            </a:prstGeom>
            <a:noFill/>
          </p:spPr>
          <p:txBody>
            <a:bodyPr wrap="square" rtlCol="0">
              <a:spAutoFit/>
            </a:bodyPr>
            <a:lstStyle/>
            <a:p>
              <a:r>
                <a:rPr lang="en-US" sz="1200" dirty="0" smtClean="0">
                  <a:solidFill>
                    <a:schemeClr val="bg1"/>
                  </a:solidFill>
                </a:rPr>
                <a:t>Frequency that best</a:t>
              </a:r>
              <a:r>
                <a:rPr lang="en-US" sz="1200" dirty="0">
                  <a:solidFill>
                    <a:schemeClr val="bg1"/>
                  </a:solidFill>
                </a:rPr>
                <a:t/>
              </a:r>
              <a:br>
                <a:rPr lang="en-US" sz="1200" dirty="0">
                  <a:solidFill>
                    <a:schemeClr val="bg1"/>
                  </a:solidFill>
                </a:rPr>
              </a:br>
              <a:r>
                <a:rPr lang="en-US" sz="1200" dirty="0" smtClean="0">
                  <a:solidFill>
                    <a:schemeClr val="bg1"/>
                  </a:solidFill>
                </a:rPr>
                <a:t>approaches </a:t>
              </a:r>
              <a:r>
                <a:rPr lang="en-US" sz="1200" dirty="0" err="1" smtClean="0">
                  <a:solidFill>
                    <a:schemeClr val="bg1"/>
                  </a:solidFill>
                </a:rPr>
                <a:t>f</a:t>
              </a:r>
              <a:r>
                <a:rPr lang="en-US" sz="1200" baseline="-25000" dirty="0" err="1" smtClean="0">
                  <a:solidFill>
                    <a:schemeClr val="bg1"/>
                  </a:solidFill>
                </a:rPr>
                <a:t>LHC</a:t>
              </a:r>
              <a:r>
                <a:rPr lang="en-US" sz="1200" dirty="0" smtClean="0">
                  <a:solidFill>
                    <a:schemeClr val="bg1"/>
                  </a:solidFill>
                </a:rPr>
                <a:t> x 128 </a:t>
              </a:r>
              <a:endParaRPr lang="en-GB" sz="1200" dirty="0">
                <a:solidFill>
                  <a:schemeClr val="bg1"/>
                </a:solidFill>
              </a:endParaRPr>
            </a:p>
          </p:txBody>
        </p:sp>
        <p:cxnSp>
          <p:nvCxnSpPr>
            <p:cNvPr id="24" name="Straight Arrow Connector 23"/>
            <p:cNvCxnSpPr/>
            <p:nvPr/>
          </p:nvCxnSpPr>
          <p:spPr>
            <a:xfrm flipH="1">
              <a:off x="8906986" y="1849749"/>
              <a:ext cx="556774" cy="106257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9629894" y="3612966"/>
              <a:ext cx="1685382" cy="461665"/>
            </a:xfrm>
            <a:prstGeom prst="rect">
              <a:avLst/>
            </a:prstGeom>
            <a:noFill/>
          </p:spPr>
          <p:txBody>
            <a:bodyPr wrap="square" rtlCol="0">
              <a:spAutoFit/>
            </a:bodyPr>
            <a:lstStyle/>
            <a:p>
              <a:r>
                <a:rPr lang="en-US" sz="1200" dirty="0" smtClean="0">
                  <a:solidFill>
                    <a:schemeClr val="bg1"/>
                  </a:solidFill>
                </a:rPr>
                <a:t>This curve will be selected for operation</a:t>
              </a:r>
              <a:endParaRPr lang="en-GB" sz="1200" dirty="0">
                <a:solidFill>
                  <a:schemeClr val="bg1"/>
                </a:solidFill>
              </a:endParaRPr>
            </a:p>
          </p:txBody>
        </p:sp>
        <p:cxnSp>
          <p:nvCxnSpPr>
            <p:cNvPr id="30" name="Straight Arrow Connector 29"/>
            <p:cNvCxnSpPr>
              <a:stCxn id="29" idx="1"/>
            </p:cNvCxnSpPr>
            <p:nvPr/>
          </p:nvCxnSpPr>
          <p:spPr>
            <a:xfrm flipH="1" flipV="1">
              <a:off x="9256196" y="3129399"/>
              <a:ext cx="373698" cy="7144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pic>
        <p:nvPicPr>
          <p:cNvPr id="144" name="Picture 143"/>
          <p:cNvPicPr>
            <a:picLocks noChangeAspect="1"/>
          </p:cNvPicPr>
          <p:nvPr/>
        </p:nvPicPr>
        <p:blipFill>
          <a:blip r:embed="rId3"/>
          <a:stretch>
            <a:fillRect/>
          </a:stretch>
        </p:blipFill>
        <p:spPr>
          <a:xfrm>
            <a:off x="8453992" y="5209903"/>
            <a:ext cx="2194286" cy="1140124"/>
          </a:xfrm>
          <a:prstGeom prst="rect">
            <a:avLst/>
          </a:prstGeom>
        </p:spPr>
      </p:pic>
    </p:spTree>
    <p:extLst>
      <p:ext uri="{BB962C8B-B14F-4D97-AF65-F5344CB8AC3E}">
        <p14:creationId xmlns:p14="http://schemas.microsoft.com/office/powerpoint/2010/main" val="156795383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a:off x="7558823" y="1518949"/>
            <a:ext cx="0" cy="333072"/>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066909" y="1512111"/>
            <a:ext cx="0" cy="3399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9060949" y="1989850"/>
            <a:ext cx="0" cy="2657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0050004" y="1989850"/>
            <a:ext cx="0" cy="2657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9534655" y="2889864"/>
            <a:ext cx="0" cy="4035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7549708" y="2893326"/>
            <a:ext cx="0" cy="403565"/>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Reference-Less Locking</a:t>
            </a:r>
            <a:endParaRPr lang="en-GB" dirty="0"/>
          </a:p>
        </p:txBody>
      </p:sp>
      <p:sp>
        <p:nvSpPr>
          <p:cNvPr id="3" name="Content Placeholder 2"/>
          <p:cNvSpPr>
            <a:spLocks noGrp="1"/>
          </p:cNvSpPr>
          <p:nvPr>
            <p:ph sz="half" idx="1"/>
          </p:nvPr>
        </p:nvSpPr>
        <p:spPr>
          <a:xfrm>
            <a:off x="838200" y="866775"/>
            <a:ext cx="5181600" cy="1524788"/>
          </a:xfrm>
        </p:spPr>
        <p:txBody>
          <a:bodyPr>
            <a:normAutofit/>
          </a:bodyPr>
          <a:lstStyle/>
          <a:p>
            <a:r>
              <a:rPr lang="en-GB" sz="2400" dirty="0" smtClean="0"/>
              <a:t>When working as a CDR, although a clock reference is not present, the serial data itself can be used to calibrate the VCO centre frequency!</a:t>
            </a:r>
            <a:endParaRPr lang="en-GB" sz="2400" dirty="0"/>
          </a:p>
        </p:txBody>
      </p:sp>
      <p:sp>
        <p:nvSpPr>
          <p:cNvPr id="5" name="Date Placeholder 4"/>
          <p:cNvSpPr>
            <a:spLocks noGrp="1"/>
          </p:cNvSpPr>
          <p:nvPr>
            <p:ph type="dt" sz="half" idx="10"/>
          </p:nvPr>
        </p:nvSpPr>
        <p:spPr/>
        <p:txBody>
          <a:bodyPr/>
          <a:lstStyle/>
          <a:p>
            <a:r>
              <a:rPr lang="en-GB" smtClean="0"/>
              <a:t>Ecole de Microélectronique IN2P3</a:t>
            </a:r>
            <a:endParaRPr lang="en-GB" dirty="0"/>
          </a:p>
        </p:txBody>
      </p:sp>
      <p:sp>
        <p:nvSpPr>
          <p:cNvPr id="6" name="Footer Placeholder 5"/>
          <p:cNvSpPr>
            <a:spLocks noGrp="1"/>
          </p:cNvSpPr>
          <p:nvPr>
            <p:ph type="ftr" sz="quarter" idx="11"/>
          </p:nvPr>
        </p:nvSpPr>
        <p:spPr/>
        <p:txBody>
          <a:bodyPr/>
          <a:lstStyle/>
          <a:p>
            <a:r>
              <a:rPr lang="en-GB" smtClean="0"/>
              <a:t>Paulo.Moreira@cern.ch</a:t>
            </a:r>
            <a:endParaRPr lang="en-GB" dirty="0"/>
          </a:p>
        </p:txBody>
      </p:sp>
      <p:sp>
        <p:nvSpPr>
          <p:cNvPr id="7" name="Slide Number Placeholder 6"/>
          <p:cNvSpPr>
            <a:spLocks noGrp="1"/>
          </p:cNvSpPr>
          <p:nvPr>
            <p:ph type="sldNum" sz="quarter" idx="12"/>
          </p:nvPr>
        </p:nvSpPr>
        <p:spPr/>
        <p:txBody>
          <a:bodyPr/>
          <a:lstStyle/>
          <a:p>
            <a:fld id="{9E4E57FD-46AB-4497-A1ED-13B00B4C8F0D}" type="slidenum">
              <a:rPr lang="en-GB" smtClean="0"/>
              <a:pPr/>
              <a:t>114</a:t>
            </a:fld>
            <a:endParaRPr lang="en-GB" dirty="0"/>
          </a:p>
        </p:txBody>
      </p:sp>
      <p:cxnSp>
        <p:nvCxnSpPr>
          <p:cNvPr id="76" name="Straight Connector 75"/>
          <p:cNvCxnSpPr/>
          <p:nvPr/>
        </p:nvCxnSpPr>
        <p:spPr>
          <a:xfrm>
            <a:off x="7314106" y="1660755"/>
            <a:ext cx="2967899"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77" name="Straight Connector 76"/>
          <p:cNvCxnSpPr/>
          <p:nvPr/>
        </p:nvCxnSpPr>
        <p:spPr>
          <a:xfrm>
            <a:off x="7314106" y="1386843"/>
            <a:ext cx="2982166"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78" name="Straight Connector 77"/>
          <p:cNvCxnSpPr/>
          <p:nvPr/>
        </p:nvCxnSpPr>
        <p:spPr>
          <a:xfrm>
            <a:off x="7433618" y="1385579"/>
            <a:ext cx="250410" cy="275176"/>
          </a:xfrm>
          <a:prstGeom prst="line">
            <a:avLst/>
          </a:prstGeom>
          <a:ln w="28575"/>
        </p:spPr>
        <p:style>
          <a:lnRef idx="3">
            <a:schemeClr val="dk1"/>
          </a:lnRef>
          <a:fillRef idx="0">
            <a:schemeClr val="dk1"/>
          </a:fillRef>
          <a:effectRef idx="2">
            <a:schemeClr val="dk1"/>
          </a:effectRef>
          <a:fontRef idx="minor">
            <a:schemeClr val="tx1"/>
          </a:fontRef>
        </p:style>
      </p:cxnSp>
      <p:cxnSp>
        <p:nvCxnSpPr>
          <p:cNvPr id="79" name="Straight Connector 78"/>
          <p:cNvCxnSpPr/>
          <p:nvPr/>
        </p:nvCxnSpPr>
        <p:spPr>
          <a:xfrm rot="5400000">
            <a:off x="7428067" y="1397962"/>
            <a:ext cx="275176" cy="250410"/>
          </a:xfrm>
          <a:prstGeom prst="line">
            <a:avLst/>
          </a:prstGeom>
          <a:ln w="28575"/>
        </p:spPr>
        <p:style>
          <a:lnRef idx="3">
            <a:schemeClr val="dk1"/>
          </a:lnRef>
          <a:fillRef idx="0">
            <a:schemeClr val="dk1"/>
          </a:fillRef>
          <a:effectRef idx="2">
            <a:schemeClr val="dk1"/>
          </a:effectRef>
          <a:fontRef idx="minor">
            <a:schemeClr val="tx1"/>
          </a:fontRef>
        </p:style>
      </p:cxnSp>
      <p:grpSp>
        <p:nvGrpSpPr>
          <p:cNvPr id="16" name="Group 15"/>
          <p:cNvGrpSpPr/>
          <p:nvPr/>
        </p:nvGrpSpPr>
        <p:grpSpPr>
          <a:xfrm>
            <a:off x="7697692" y="1385579"/>
            <a:ext cx="493988" cy="275176"/>
            <a:chOff x="2734229" y="3641361"/>
            <a:chExt cx="710179" cy="360000"/>
          </a:xfrm>
        </p:grpSpPr>
        <p:cxnSp>
          <p:nvCxnSpPr>
            <p:cNvPr id="72" name="Straight Connector 71"/>
            <p:cNvCxnSpPr/>
            <p:nvPr/>
          </p:nvCxnSpPr>
          <p:spPr>
            <a:xfrm>
              <a:off x="2734229" y="4001361"/>
              <a:ext cx="360000"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73" name="Straight Connector 72"/>
            <p:cNvCxnSpPr/>
            <p:nvPr/>
          </p:nvCxnSpPr>
          <p:spPr>
            <a:xfrm>
              <a:off x="2734229" y="3643015"/>
              <a:ext cx="360000"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74" name="Straight Connector 73"/>
            <p:cNvCxnSpPr/>
            <p:nvPr/>
          </p:nvCxnSpPr>
          <p:spPr>
            <a:xfrm>
              <a:off x="3074586" y="3641361"/>
              <a:ext cx="360000" cy="360000"/>
            </a:xfrm>
            <a:prstGeom prst="line">
              <a:avLst/>
            </a:prstGeom>
            <a:ln w="28575"/>
          </p:spPr>
          <p:style>
            <a:lnRef idx="3">
              <a:schemeClr val="dk1"/>
            </a:lnRef>
            <a:fillRef idx="0">
              <a:schemeClr val="dk1"/>
            </a:fillRef>
            <a:effectRef idx="2">
              <a:schemeClr val="dk1"/>
            </a:effectRef>
            <a:fontRef idx="minor">
              <a:schemeClr val="tx1"/>
            </a:fontRef>
          </p:style>
        </p:cxnSp>
        <p:cxnSp>
          <p:nvCxnSpPr>
            <p:cNvPr id="75" name="Straight Connector 74"/>
            <p:cNvCxnSpPr/>
            <p:nvPr/>
          </p:nvCxnSpPr>
          <p:spPr>
            <a:xfrm rot="5400000">
              <a:off x="3084408" y="3641361"/>
              <a:ext cx="360000" cy="360000"/>
            </a:xfrm>
            <a:prstGeom prst="line">
              <a:avLst/>
            </a:prstGeom>
            <a:ln w="28575"/>
          </p:spPr>
          <p:style>
            <a:lnRef idx="3">
              <a:schemeClr val="dk1"/>
            </a:lnRef>
            <a:fillRef idx="0">
              <a:schemeClr val="dk1"/>
            </a:fillRef>
            <a:effectRef idx="2">
              <a:schemeClr val="dk1"/>
            </a:effectRef>
            <a:fontRef idx="minor">
              <a:schemeClr val="tx1"/>
            </a:fontRef>
          </p:style>
        </p:cxnSp>
      </p:grpSp>
      <p:grpSp>
        <p:nvGrpSpPr>
          <p:cNvPr id="17" name="Group 16"/>
          <p:cNvGrpSpPr/>
          <p:nvPr/>
        </p:nvGrpSpPr>
        <p:grpSpPr>
          <a:xfrm>
            <a:off x="8191680" y="1385579"/>
            <a:ext cx="493988" cy="275176"/>
            <a:chOff x="2734229" y="3641361"/>
            <a:chExt cx="710179" cy="360000"/>
          </a:xfrm>
        </p:grpSpPr>
        <p:cxnSp>
          <p:nvCxnSpPr>
            <p:cNvPr id="68" name="Straight Connector 67"/>
            <p:cNvCxnSpPr/>
            <p:nvPr/>
          </p:nvCxnSpPr>
          <p:spPr>
            <a:xfrm>
              <a:off x="2734229" y="4001361"/>
              <a:ext cx="360000"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69" name="Straight Connector 68"/>
            <p:cNvCxnSpPr/>
            <p:nvPr/>
          </p:nvCxnSpPr>
          <p:spPr>
            <a:xfrm>
              <a:off x="2734229" y="3643015"/>
              <a:ext cx="360000"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70" name="Straight Connector 69"/>
            <p:cNvCxnSpPr/>
            <p:nvPr/>
          </p:nvCxnSpPr>
          <p:spPr>
            <a:xfrm>
              <a:off x="3074586" y="3641361"/>
              <a:ext cx="360000" cy="360000"/>
            </a:xfrm>
            <a:prstGeom prst="line">
              <a:avLst/>
            </a:prstGeom>
            <a:ln w="28575"/>
          </p:spPr>
          <p:style>
            <a:lnRef idx="3">
              <a:schemeClr val="dk1"/>
            </a:lnRef>
            <a:fillRef idx="0">
              <a:schemeClr val="dk1"/>
            </a:fillRef>
            <a:effectRef idx="2">
              <a:schemeClr val="dk1"/>
            </a:effectRef>
            <a:fontRef idx="minor">
              <a:schemeClr val="tx1"/>
            </a:fontRef>
          </p:style>
        </p:cxnSp>
        <p:cxnSp>
          <p:nvCxnSpPr>
            <p:cNvPr id="71" name="Straight Connector 70"/>
            <p:cNvCxnSpPr/>
            <p:nvPr/>
          </p:nvCxnSpPr>
          <p:spPr>
            <a:xfrm rot="5400000">
              <a:off x="3084408" y="3641361"/>
              <a:ext cx="360000" cy="360000"/>
            </a:xfrm>
            <a:prstGeom prst="line">
              <a:avLst/>
            </a:prstGeom>
            <a:ln w="28575"/>
          </p:spPr>
          <p:style>
            <a:lnRef idx="3">
              <a:schemeClr val="dk1"/>
            </a:lnRef>
            <a:fillRef idx="0">
              <a:schemeClr val="dk1"/>
            </a:fillRef>
            <a:effectRef idx="2">
              <a:schemeClr val="dk1"/>
            </a:effectRef>
            <a:fontRef idx="minor">
              <a:schemeClr val="tx1"/>
            </a:fontRef>
          </p:style>
        </p:cxnSp>
      </p:grpSp>
      <p:grpSp>
        <p:nvGrpSpPr>
          <p:cNvPr id="18" name="Group 17"/>
          <p:cNvGrpSpPr/>
          <p:nvPr/>
        </p:nvGrpSpPr>
        <p:grpSpPr>
          <a:xfrm>
            <a:off x="8692501" y="1385579"/>
            <a:ext cx="493988" cy="275176"/>
            <a:chOff x="2734229" y="3641361"/>
            <a:chExt cx="710179" cy="360000"/>
          </a:xfrm>
        </p:grpSpPr>
        <p:cxnSp>
          <p:nvCxnSpPr>
            <p:cNvPr id="64" name="Straight Connector 63"/>
            <p:cNvCxnSpPr/>
            <p:nvPr/>
          </p:nvCxnSpPr>
          <p:spPr>
            <a:xfrm>
              <a:off x="2734229" y="4001361"/>
              <a:ext cx="360000"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65" name="Straight Connector 64"/>
            <p:cNvCxnSpPr/>
            <p:nvPr/>
          </p:nvCxnSpPr>
          <p:spPr>
            <a:xfrm>
              <a:off x="2734229" y="3643015"/>
              <a:ext cx="360000"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66" name="Straight Connector 65"/>
            <p:cNvCxnSpPr/>
            <p:nvPr/>
          </p:nvCxnSpPr>
          <p:spPr>
            <a:xfrm>
              <a:off x="3074586" y="3641361"/>
              <a:ext cx="360000" cy="360000"/>
            </a:xfrm>
            <a:prstGeom prst="line">
              <a:avLst/>
            </a:prstGeom>
            <a:ln w="28575"/>
          </p:spPr>
          <p:style>
            <a:lnRef idx="3">
              <a:schemeClr val="dk1"/>
            </a:lnRef>
            <a:fillRef idx="0">
              <a:schemeClr val="dk1"/>
            </a:fillRef>
            <a:effectRef idx="2">
              <a:schemeClr val="dk1"/>
            </a:effectRef>
            <a:fontRef idx="minor">
              <a:schemeClr val="tx1"/>
            </a:fontRef>
          </p:style>
        </p:cxnSp>
        <p:cxnSp>
          <p:nvCxnSpPr>
            <p:cNvPr id="67" name="Straight Connector 66"/>
            <p:cNvCxnSpPr/>
            <p:nvPr/>
          </p:nvCxnSpPr>
          <p:spPr>
            <a:xfrm rot="5400000">
              <a:off x="3084408" y="3641361"/>
              <a:ext cx="360000" cy="360000"/>
            </a:xfrm>
            <a:prstGeom prst="line">
              <a:avLst/>
            </a:prstGeom>
            <a:ln w="28575"/>
          </p:spPr>
          <p:style>
            <a:lnRef idx="3">
              <a:schemeClr val="dk1"/>
            </a:lnRef>
            <a:fillRef idx="0">
              <a:schemeClr val="dk1"/>
            </a:fillRef>
            <a:effectRef idx="2">
              <a:schemeClr val="dk1"/>
            </a:effectRef>
            <a:fontRef idx="minor">
              <a:schemeClr val="tx1"/>
            </a:fontRef>
          </p:style>
        </p:cxnSp>
      </p:grpSp>
      <p:grpSp>
        <p:nvGrpSpPr>
          <p:cNvPr id="19" name="Group 18"/>
          <p:cNvGrpSpPr/>
          <p:nvPr/>
        </p:nvGrpSpPr>
        <p:grpSpPr>
          <a:xfrm>
            <a:off x="9193321" y="1385579"/>
            <a:ext cx="493988" cy="275176"/>
            <a:chOff x="2734229" y="3641361"/>
            <a:chExt cx="710179" cy="360000"/>
          </a:xfrm>
        </p:grpSpPr>
        <p:cxnSp>
          <p:nvCxnSpPr>
            <p:cNvPr id="60" name="Straight Connector 59"/>
            <p:cNvCxnSpPr/>
            <p:nvPr/>
          </p:nvCxnSpPr>
          <p:spPr>
            <a:xfrm>
              <a:off x="2734229" y="4001361"/>
              <a:ext cx="360000"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61" name="Straight Connector 60"/>
            <p:cNvCxnSpPr/>
            <p:nvPr/>
          </p:nvCxnSpPr>
          <p:spPr>
            <a:xfrm>
              <a:off x="2734229" y="3643015"/>
              <a:ext cx="360000"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62" name="Straight Connector 61"/>
            <p:cNvCxnSpPr/>
            <p:nvPr/>
          </p:nvCxnSpPr>
          <p:spPr>
            <a:xfrm>
              <a:off x="3074586" y="3641361"/>
              <a:ext cx="360000" cy="360000"/>
            </a:xfrm>
            <a:prstGeom prst="line">
              <a:avLst/>
            </a:prstGeom>
            <a:ln w="28575"/>
          </p:spPr>
          <p:style>
            <a:lnRef idx="3">
              <a:schemeClr val="dk1"/>
            </a:lnRef>
            <a:fillRef idx="0">
              <a:schemeClr val="dk1"/>
            </a:fillRef>
            <a:effectRef idx="2">
              <a:schemeClr val="dk1"/>
            </a:effectRef>
            <a:fontRef idx="minor">
              <a:schemeClr val="tx1"/>
            </a:fontRef>
          </p:style>
        </p:cxnSp>
        <p:cxnSp>
          <p:nvCxnSpPr>
            <p:cNvPr id="63" name="Straight Connector 62"/>
            <p:cNvCxnSpPr/>
            <p:nvPr/>
          </p:nvCxnSpPr>
          <p:spPr>
            <a:xfrm rot="5400000">
              <a:off x="3084408" y="3641361"/>
              <a:ext cx="360000" cy="360000"/>
            </a:xfrm>
            <a:prstGeom prst="line">
              <a:avLst/>
            </a:prstGeom>
            <a:ln w="28575"/>
          </p:spPr>
          <p:style>
            <a:lnRef idx="3">
              <a:schemeClr val="dk1"/>
            </a:lnRef>
            <a:fillRef idx="0">
              <a:schemeClr val="dk1"/>
            </a:fillRef>
            <a:effectRef idx="2">
              <a:schemeClr val="dk1"/>
            </a:effectRef>
            <a:fontRef idx="minor">
              <a:schemeClr val="tx1"/>
            </a:fontRef>
          </p:style>
        </p:cxnSp>
      </p:grpSp>
      <p:grpSp>
        <p:nvGrpSpPr>
          <p:cNvPr id="20" name="Group 19"/>
          <p:cNvGrpSpPr/>
          <p:nvPr/>
        </p:nvGrpSpPr>
        <p:grpSpPr>
          <a:xfrm>
            <a:off x="9694744" y="1385579"/>
            <a:ext cx="493988" cy="275176"/>
            <a:chOff x="2734229" y="3641361"/>
            <a:chExt cx="710179" cy="360000"/>
          </a:xfrm>
        </p:grpSpPr>
        <p:cxnSp>
          <p:nvCxnSpPr>
            <p:cNvPr id="56" name="Straight Connector 55"/>
            <p:cNvCxnSpPr/>
            <p:nvPr/>
          </p:nvCxnSpPr>
          <p:spPr>
            <a:xfrm>
              <a:off x="2734229" y="4001361"/>
              <a:ext cx="360000"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57" name="Straight Connector 56"/>
            <p:cNvCxnSpPr/>
            <p:nvPr/>
          </p:nvCxnSpPr>
          <p:spPr>
            <a:xfrm>
              <a:off x="2734229" y="3643015"/>
              <a:ext cx="360000"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58" name="Straight Connector 57"/>
            <p:cNvCxnSpPr/>
            <p:nvPr/>
          </p:nvCxnSpPr>
          <p:spPr>
            <a:xfrm>
              <a:off x="3074586" y="3641361"/>
              <a:ext cx="360000" cy="360000"/>
            </a:xfrm>
            <a:prstGeom prst="line">
              <a:avLst/>
            </a:prstGeom>
            <a:ln w="28575"/>
          </p:spPr>
          <p:style>
            <a:lnRef idx="3">
              <a:schemeClr val="dk1"/>
            </a:lnRef>
            <a:fillRef idx="0">
              <a:schemeClr val="dk1"/>
            </a:fillRef>
            <a:effectRef idx="2">
              <a:schemeClr val="dk1"/>
            </a:effectRef>
            <a:fontRef idx="minor">
              <a:schemeClr val="tx1"/>
            </a:fontRef>
          </p:style>
        </p:cxnSp>
        <p:cxnSp>
          <p:nvCxnSpPr>
            <p:cNvPr id="59" name="Straight Connector 58"/>
            <p:cNvCxnSpPr/>
            <p:nvPr/>
          </p:nvCxnSpPr>
          <p:spPr>
            <a:xfrm rot="5400000">
              <a:off x="3084408" y="3641361"/>
              <a:ext cx="360000" cy="360000"/>
            </a:xfrm>
            <a:prstGeom prst="line">
              <a:avLst/>
            </a:prstGeom>
            <a:ln w="28575"/>
          </p:spPr>
          <p:style>
            <a:lnRef idx="3">
              <a:schemeClr val="dk1"/>
            </a:lnRef>
            <a:fillRef idx="0">
              <a:schemeClr val="dk1"/>
            </a:fillRef>
            <a:effectRef idx="2">
              <a:schemeClr val="dk1"/>
            </a:effectRef>
            <a:fontRef idx="minor">
              <a:schemeClr val="tx1"/>
            </a:fontRef>
          </p:style>
        </p:cxnSp>
      </p:grpSp>
      <p:sp>
        <p:nvSpPr>
          <p:cNvPr id="22" name="TextBox 21"/>
          <p:cNvSpPr txBox="1"/>
          <p:nvPr/>
        </p:nvSpPr>
        <p:spPr>
          <a:xfrm>
            <a:off x="6476555" y="1401321"/>
            <a:ext cx="843293" cy="276999"/>
          </a:xfrm>
          <a:prstGeom prst="rect">
            <a:avLst/>
          </a:prstGeom>
          <a:noFill/>
        </p:spPr>
        <p:txBody>
          <a:bodyPr wrap="square" rtlCol="0">
            <a:spAutoFit/>
          </a:bodyPr>
          <a:lstStyle/>
          <a:p>
            <a:pPr algn="r"/>
            <a:r>
              <a:rPr lang="pt-PT" sz="1200" dirty="0" smtClean="0">
                <a:solidFill>
                  <a:srgbClr val="002060"/>
                </a:solidFill>
              </a:rPr>
              <a:t>2.56 Gbps</a:t>
            </a:r>
            <a:endParaRPr lang="en-GB" sz="1200" dirty="0">
              <a:solidFill>
                <a:srgbClr val="002060"/>
              </a:solidFill>
            </a:endParaRPr>
          </a:p>
        </p:txBody>
      </p:sp>
      <p:cxnSp>
        <p:nvCxnSpPr>
          <p:cNvPr id="25" name="Straight Arrow Connector 24"/>
          <p:cNvCxnSpPr/>
          <p:nvPr/>
        </p:nvCxnSpPr>
        <p:spPr>
          <a:xfrm>
            <a:off x="7558823" y="1757425"/>
            <a:ext cx="49512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371299" y="1798809"/>
            <a:ext cx="955711" cy="246221"/>
          </a:xfrm>
          <a:prstGeom prst="rect">
            <a:avLst/>
          </a:prstGeom>
          <a:noFill/>
        </p:spPr>
        <p:txBody>
          <a:bodyPr wrap="none" rtlCol="0">
            <a:spAutoFit/>
          </a:bodyPr>
          <a:lstStyle/>
          <a:p>
            <a:pPr algn="ctr"/>
            <a:r>
              <a:rPr lang="pt-PT" sz="1000" dirty="0" smtClean="0">
                <a:solidFill>
                  <a:schemeClr val="accent5"/>
                </a:solidFill>
              </a:rPr>
              <a:t>1 UI = 390.6 ps</a:t>
            </a:r>
            <a:endParaRPr lang="en-GB" sz="1000" dirty="0">
              <a:solidFill>
                <a:schemeClr val="accent5"/>
              </a:solidFill>
            </a:endParaRPr>
          </a:p>
        </p:txBody>
      </p:sp>
      <p:cxnSp>
        <p:nvCxnSpPr>
          <p:cNvPr id="27" name="Straight Connector 26"/>
          <p:cNvCxnSpPr/>
          <p:nvPr/>
        </p:nvCxnSpPr>
        <p:spPr>
          <a:xfrm>
            <a:off x="7314106" y="1215964"/>
            <a:ext cx="0" cy="2200939"/>
          </a:xfrm>
          <a:prstGeom prst="line">
            <a:avLst/>
          </a:prstGeom>
          <a:ln>
            <a:solidFill>
              <a:schemeClr val="accent2">
                <a:alpha val="61000"/>
              </a:schemeClr>
            </a:solidFill>
          </a:ln>
        </p:spPr>
        <p:style>
          <a:lnRef idx="1">
            <a:schemeClr val="accent2"/>
          </a:lnRef>
          <a:fillRef idx="0">
            <a:schemeClr val="accent2"/>
          </a:fillRef>
          <a:effectRef idx="0">
            <a:schemeClr val="accent2"/>
          </a:effectRef>
          <a:fontRef idx="minor">
            <a:schemeClr val="tx1"/>
          </a:fontRef>
        </p:style>
      </p:cxnSp>
      <p:sp>
        <p:nvSpPr>
          <p:cNvPr id="28" name="TextBox 27"/>
          <p:cNvSpPr txBox="1"/>
          <p:nvPr/>
        </p:nvSpPr>
        <p:spPr>
          <a:xfrm>
            <a:off x="6217387" y="2185341"/>
            <a:ext cx="1102461" cy="461665"/>
          </a:xfrm>
          <a:prstGeom prst="rect">
            <a:avLst/>
          </a:prstGeom>
          <a:noFill/>
        </p:spPr>
        <p:txBody>
          <a:bodyPr wrap="square" rtlCol="0">
            <a:spAutoFit/>
          </a:bodyPr>
          <a:lstStyle/>
          <a:p>
            <a:pPr algn="r"/>
            <a:r>
              <a:rPr lang="en-GB" sz="1200" dirty="0" smtClean="0">
                <a:solidFill>
                  <a:srgbClr val="002060"/>
                </a:solidFill>
              </a:rPr>
              <a:t>Alternating</a:t>
            </a:r>
          </a:p>
          <a:p>
            <a:pPr algn="r"/>
            <a:r>
              <a:rPr lang="en-GB" sz="1200" dirty="0" smtClean="0">
                <a:solidFill>
                  <a:srgbClr val="002060"/>
                </a:solidFill>
              </a:rPr>
              <a:t>“1s” and “0s”</a:t>
            </a:r>
            <a:endParaRPr lang="en-GB" sz="1200" dirty="0">
              <a:solidFill>
                <a:srgbClr val="002060"/>
              </a:solidFill>
            </a:endParaRPr>
          </a:p>
        </p:txBody>
      </p:sp>
      <p:cxnSp>
        <p:nvCxnSpPr>
          <p:cNvPr id="29" name="Straight Connector 28"/>
          <p:cNvCxnSpPr/>
          <p:nvPr/>
        </p:nvCxnSpPr>
        <p:spPr>
          <a:xfrm>
            <a:off x="7315340" y="2244197"/>
            <a:ext cx="250410"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30" name="Straight Connector 29"/>
          <p:cNvCxnSpPr/>
          <p:nvPr/>
        </p:nvCxnSpPr>
        <p:spPr>
          <a:xfrm>
            <a:off x="7565750" y="2244197"/>
            <a:ext cx="0" cy="275176"/>
          </a:xfrm>
          <a:prstGeom prst="line">
            <a:avLst/>
          </a:prstGeom>
          <a:ln w="28575"/>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a:off x="7565750" y="2519373"/>
            <a:ext cx="493894"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32" name="Straight Connector 31"/>
          <p:cNvCxnSpPr/>
          <p:nvPr/>
        </p:nvCxnSpPr>
        <p:spPr>
          <a:xfrm>
            <a:off x="8062020" y="2244197"/>
            <a:ext cx="0" cy="275176"/>
          </a:xfrm>
          <a:prstGeom prst="line">
            <a:avLst/>
          </a:prstGeom>
          <a:ln w="28575"/>
        </p:spPr>
        <p:style>
          <a:lnRef idx="3">
            <a:schemeClr val="dk1"/>
          </a:lnRef>
          <a:fillRef idx="0">
            <a:schemeClr val="dk1"/>
          </a:fillRef>
          <a:effectRef idx="2">
            <a:schemeClr val="dk1"/>
          </a:effectRef>
          <a:fontRef idx="minor">
            <a:schemeClr val="tx1"/>
          </a:fontRef>
        </p:style>
      </p:cxnSp>
      <p:cxnSp>
        <p:nvCxnSpPr>
          <p:cNvPr id="33" name="Straight Connector 32"/>
          <p:cNvCxnSpPr/>
          <p:nvPr/>
        </p:nvCxnSpPr>
        <p:spPr>
          <a:xfrm>
            <a:off x="8066909" y="2244197"/>
            <a:ext cx="491380"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34" name="Straight Connector 33"/>
          <p:cNvCxnSpPr/>
          <p:nvPr/>
        </p:nvCxnSpPr>
        <p:spPr>
          <a:xfrm>
            <a:off x="8558289" y="2244197"/>
            <a:ext cx="0" cy="275176"/>
          </a:xfrm>
          <a:prstGeom prst="line">
            <a:avLst/>
          </a:prstGeom>
          <a:ln w="28575"/>
        </p:spPr>
        <p:style>
          <a:lnRef idx="3">
            <a:schemeClr val="dk1"/>
          </a:lnRef>
          <a:fillRef idx="0">
            <a:schemeClr val="dk1"/>
          </a:fillRef>
          <a:effectRef idx="2">
            <a:schemeClr val="dk1"/>
          </a:effectRef>
          <a:fontRef idx="minor">
            <a:schemeClr val="tx1"/>
          </a:fontRef>
        </p:style>
      </p:cxnSp>
      <p:cxnSp>
        <p:nvCxnSpPr>
          <p:cNvPr id="35" name="Straight Connector 34"/>
          <p:cNvCxnSpPr/>
          <p:nvPr/>
        </p:nvCxnSpPr>
        <p:spPr>
          <a:xfrm>
            <a:off x="8558289" y="2519373"/>
            <a:ext cx="495035"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36" name="Straight Connector 35"/>
          <p:cNvCxnSpPr/>
          <p:nvPr/>
        </p:nvCxnSpPr>
        <p:spPr>
          <a:xfrm>
            <a:off x="9054559" y="2244197"/>
            <a:ext cx="0" cy="275176"/>
          </a:xfrm>
          <a:prstGeom prst="line">
            <a:avLst/>
          </a:prstGeom>
          <a:ln w="28575"/>
        </p:spPr>
        <p:style>
          <a:lnRef idx="3">
            <a:schemeClr val="dk1"/>
          </a:lnRef>
          <a:fillRef idx="0">
            <a:schemeClr val="dk1"/>
          </a:fillRef>
          <a:effectRef idx="2">
            <a:schemeClr val="dk1"/>
          </a:effectRef>
          <a:fontRef idx="minor">
            <a:schemeClr val="tx1"/>
          </a:fontRef>
        </p:style>
      </p:cxnSp>
      <p:cxnSp>
        <p:nvCxnSpPr>
          <p:cNvPr id="37" name="Straight Connector 36"/>
          <p:cNvCxnSpPr/>
          <p:nvPr/>
        </p:nvCxnSpPr>
        <p:spPr>
          <a:xfrm>
            <a:off x="9053324" y="2244197"/>
            <a:ext cx="497504"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38" name="Straight Connector 37"/>
          <p:cNvCxnSpPr/>
          <p:nvPr/>
        </p:nvCxnSpPr>
        <p:spPr>
          <a:xfrm>
            <a:off x="9550829" y="2244197"/>
            <a:ext cx="0" cy="275176"/>
          </a:xfrm>
          <a:prstGeom prst="line">
            <a:avLst/>
          </a:prstGeom>
          <a:ln w="28575"/>
        </p:spPr>
        <p:style>
          <a:lnRef idx="3">
            <a:schemeClr val="dk1"/>
          </a:lnRef>
          <a:fillRef idx="0">
            <a:schemeClr val="dk1"/>
          </a:fillRef>
          <a:effectRef idx="2">
            <a:schemeClr val="dk1"/>
          </a:effectRef>
          <a:fontRef idx="minor">
            <a:schemeClr val="tx1"/>
          </a:fontRef>
        </p:style>
      </p:cxnSp>
      <p:cxnSp>
        <p:nvCxnSpPr>
          <p:cNvPr id="39" name="Straight Connector 38"/>
          <p:cNvCxnSpPr/>
          <p:nvPr/>
        </p:nvCxnSpPr>
        <p:spPr>
          <a:xfrm>
            <a:off x="9550829" y="2519373"/>
            <a:ext cx="495034"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40" name="Straight Connector 39"/>
          <p:cNvCxnSpPr/>
          <p:nvPr/>
        </p:nvCxnSpPr>
        <p:spPr>
          <a:xfrm>
            <a:off x="10047097" y="2255586"/>
            <a:ext cx="0" cy="275176"/>
          </a:xfrm>
          <a:prstGeom prst="line">
            <a:avLst/>
          </a:prstGeom>
          <a:ln w="28575"/>
        </p:spPr>
        <p:style>
          <a:lnRef idx="3">
            <a:schemeClr val="dk1"/>
          </a:lnRef>
          <a:fillRef idx="0">
            <a:schemeClr val="dk1"/>
          </a:fillRef>
          <a:effectRef idx="2">
            <a:schemeClr val="dk1"/>
          </a:effectRef>
          <a:fontRef idx="minor">
            <a:schemeClr val="tx1"/>
          </a:fontRef>
        </p:style>
      </p:cxnSp>
      <p:cxnSp>
        <p:nvCxnSpPr>
          <p:cNvPr id="41" name="Straight Connector 40"/>
          <p:cNvCxnSpPr/>
          <p:nvPr/>
        </p:nvCxnSpPr>
        <p:spPr>
          <a:xfrm>
            <a:off x="10045862" y="2255586"/>
            <a:ext cx="236143"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42" name="Straight Arrow Connector 41"/>
          <p:cNvCxnSpPr/>
          <p:nvPr/>
        </p:nvCxnSpPr>
        <p:spPr>
          <a:xfrm>
            <a:off x="9058151" y="2122583"/>
            <a:ext cx="99424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9363596" y="1902638"/>
            <a:ext cx="393056" cy="246221"/>
          </a:xfrm>
          <a:prstGeom prst="rect">
            <a:avLst/>
          </a:prstGeom>
          <a:noFill/>
        </p:spPr>
        <p:txBody>
          <a:bodyPr wrap="none" rtlCol="0">
            <a:spAutoFit/>
          </a:bodyPr>
          <a:lstStyle/>
          <a:p>
            <a:pPr algn="ctr"/>
            <a:r>
              <a:rPr lang="pt-PT" sz="1000" dirty="0" smtClean="0">
                <a:solidFill>
                  <a:schemeClr val="accent5"/>
                </a:solidFill>
              </a:rPr>
              <a:t>2 UI</a:t>
            </a:r>
            <a:endParaRPr lang="en-GB" sz="1000" dirty="0">
              <a:solidFill>
                <a:schemeClr val="accent5"/>
              </a:solidFill>
            </a:endParaRPr>
          </a:p>
        </p:txBody>
      </p:sp>
      <p:cxnSp>
        <p:nvCxnSpPr>
          <p:cNvPr id="44" name="Straight Connector 43"/>
          <p:cNvCxnSpPr/>
          <p:nvPr/>
        </p:nvCxnSpPr>
        <p:spPr>
          <a:xfrm>
            <a:off x="7314012" y="3092370"/>
            <a:ext cx="237377"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45" name="Straight Connector 44"/>
          <p:cNvCxnSpPr/>
          <p:nvPr/>
        </p:nvCxnSpPr>
        <p:spPr>
          <a:xfrm>
            <a:off x="7551483" y="2817194"/>
            <a:ext cx="0" cy="275176"/>
          </a:xfrm>
          <a:prstGeom prst="line">
            <a:avLst/>
          </a:prstGeom>
          <a:ln w="28575"/>
        </p:spPr>
        <p:style>
          <a:lnRef idx="3">
            <a:schemeClr val="dk1"/>
          </a:lnRef>
          <a:fillRef idx="0">
            <a:schemeClr val="dk1"/>
          </a:fillRef>
          <a:effectRef idx="2">
            <a:schemeClr val="dk1"/>
          </a:effectRef>
          <a:fontRef idx="minor">
            <a:schemeClr val="tx1"/>
          </a:fontRef>
        </p:style>
      </p:cxnSp>
      <p:cxnSp>
        <p:nvCxnSpPr>
          <p:cNvPr id="46" name="Straight Connector 45"/>
          <p:cNvCxnSpPr/>
          <p:nvPr/>
        </p:nvCxnSpPr>
        <p:spPr>
          <a:xfrm>
            <a:off x="7563072" y="2828583"/>
            <a:ext cx="1006806"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47" name="Straight Connector 46"/>
          <p:cNvCxnSpPr/>
          <p:nvPr/>
        </p:nvCxnSpPr>
        <p:spPr>
          <a:xfrm>
            <a:off x="8562484" y="3091647"/>
            <a:ext cx="978272"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48" name="Straight Connector 47"/>
          <p:cNvCxnSpPr/>
          <p:nvPr/>
        </p:nvCxnSpPr>
        <p:spPr>
          <a:xfrm>
            <a:off x="9536562" y="2817194"/>
            <a:ext cx="0" cy="275176"/>
          </a:xfrm>
          <a:prstGeom prst="line">
            <a:avLst/>
          </a:prstGeom>
          <a:ln w="28575"/>
        </p:spPr>
        <p:style>
          <a:lnRef idx="3">
            <a:schemeClr val="dk1"/>
          </a:lnRef>
          <a:fillRef idx="0">
            <a:schemeClr val="dk1"/>
          </a:fillRef>
          <a:effectRef idx="2">
            <a:schemeClr val="dk1"/>
          </a:effectRef>
          <a:fontRef idx="minor">
            <a:schemeClr val="tx1"/>
          </a:fontRef>
        </p:style>
      </p:cxnSp>
      <p:cxnSp>
        <p:nvCxnSpPr>
          <p:cNvPr id="51" name="Straight Connector 50"/>
          <p:cNvCxnSpPr/>
          <p:nvPr/>
        </p:nvCxnSpPr>
        <p:spPr>
          <a:xfrm>
            <a:off x="9548741" y="2828583"/>
            <a:ext cx="733264"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52" name="Straight Arrow Connector 51"/>
          <p:cNvCxnSpPr/>
          <p:nvPr/>
        </p:nvCxnSpPr>
        <p:spPr>
          <a:xfrm>
            <a:off x="7558823" y="3218776"/>
            <a:ext cx="19690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8004929" y="3217385"/>
            <a:ext cx="998992" cy="246221"/>
          </a:xfrm>
          <a:prstGeom prst="rect">
            <a:avLst/>
          </a:prstGeom>
          <a:noFill/>
        </p:spPr>
        <p:txBody>
          <a:bodyPr wrap="none" rtlCol="0">
            <a:spAutoFit/>
          </a:bodyPr>
          <a:lstStyle/>
          <a:p>
            <a:pPr algn="ctr"/>
            <a:r>
              <a:rPr lang="pt-PT" sz="1000" dirty="0" smtClean="0">
                <a:solidFill>
                  <a:schemeClr val="accent5"/>
                </a:solidFill>
              </a:rPr>
              <a:t>4 UI on average</a:t>
            </a:r>
            <a:endParaRPr lang="en-GB" sz="1000" dirty="0">
              <a:solidFill>
                <a:schemeClr val="accent5"/>
              </a:solidFill>
            </a:endParaRPr>
          </a:p>
        </p:txBody>
      </p:sp>
      <p:sp>
        <p:nvSpPr>
          <p:cNvPr id="54" name="TextBox 53"/>
          <p:cNvSpPr txBox="1"/>
          <p:nvPr/>
        </p:nvSpPr>
        <p:spPr>
          <a:xfrm>
            <a:off x="6476555" y="2827671"/>
            <a:ext cx="843293" cy="276999"/>
          </a:xfrm>
          <a:prstGeom prst="rect">
            <a:avLst/>
          </a:prstGeom>
          <a:noFill/>
        </p:spPr>
        <p:txBody>
          <a:bodyPr wrap="square" rtlCol="0">
            <a:spAutoFit/>
          </a:bodyPr>
          <a:lstStyle/>
          <a:p>
            <a:pPr algn="r"/>
            <a:r>
              <a:rPr lang="pt-PT" sz="1200" dirty="0" smtClean="0">
                <a:solidFill>
                  <a:srgbClr val="002060"/>
                </a:solidFill>
              </a:rPr>
              <a:t>NRZ data</a:t>
            </a:r>
            <a:endParaRPr lang="en-GB" sz="1200" dirty="0">
              <a:solidFill>
                <a:srgbClr val="002060"/>
              </a:solidFill>
            </a:endParaRPr>
          </a:p>
        </p:txBody>
      </p:sp>
      <p:cxnSp>
        <p:nvCxnSpPr>
          <p:cNvPr id="55" name="Straight Connector 54"/>
          <p:cNvCxnSpPr/>
          <p:nvPr/>
        </p:nvCxnSpPr>
        <p:spPr>
          <a:xfrm>
            <a:off x="8553631" y="2828583"/>
            <a:ext cx="0" cy="275176"/>
          </a:xfrm>
          <a:prstGeom prst="line">
            <a:avLst/>
          </a:prstGeom>
          <a:ln w="28575"/>
        </p:spPr>
        <p:style>
          <a:lnRef idx="3">
            <a:schemeClr val="dk1"/>
          </a:lnRef>
          <a:fillRef idx="0">
            <a:schemeClr val="dk1"/>
          </a:fillRef>
          <a:effectRef idx="2">
            <a:schemeClr val="dk1"/>
          </a:effectRef>
          <a:fontRef idx="minor">
            <a:schemeClr val="tx1"/>
          </a:fontRef>
        </p:style>
      </p:cxnSp>
      <p:sp>
        <p:nvSpPr>
          <p:cNvPr id="104" name="TextBox 103"/>
          <p:cNvSpPr txBox="1"/>
          <p:nvPr/>
        </p:nvSpPr>
        <p:spPr>
          <a:xfrm>
            <a:off x="7575624" y="4391035"/>
            <a:ext cx="2742871" cy="461665"/>
          </a:xfrm>
          <a:prstGeom prst="rect">
            <a:avLst/>
          </a:prstGeom>
          <a:noFill/>
        </p:spPr>
        <p:txBody>
          <a:bodyPr wrap="square" rtlCol="0">
            <a:spAutoFit/>
          </a:bodyPr>
          <a:lstStyle/>
          <a:p>
            <a:r>
              <a:rPr lang="en-GB" sz="1200" dirty="0" smtClean="0">
                <a:solidFill>
                  <a:srgbClr val="002060"/>
                </a:solidFill>
              </a:rPr>
              <a:t>On average, the signal looks like a 2.56GHz/4 = 640 MHz clock!</a:t>
            </a:r>
          </a:p>
        </p:txBody>
      </p:sp>
      <p:cxnSp>
        <p:nvCxnSpPr>
          <p:cNvPr id="116" name="Straight Connector 115"/>
          <p:cNvCxnSpPr/>
          <p:nvPr/>
        </p:nvCxnSpPr>
        <p:spPr>
          <a:xfrm>
            <a:off x="10286465" y="1280246"/>
            <a:ext cx="1346" cy="2136657"/>
          </a:xfrm>
          <a:prstGeom prst="line">
            <a:avLst/>
          </a:prstGeom>
          <a:ln>
            <a:solidFill>
              <a:schemeClr val="accent2">
                <a:alpha val="61000"/>
              </a:schemeClr>
            </a:solidFill>
          </a:ln>
        </p:spPr>
        <p:style>
          <a:lnRef idx="1">
            <a:schemeClr val="accent2"/>
          </a:lnRef>
          <a:fillRef idx="0">
            <a:schemeClr val="accent2"/>
          </a:fillRef>
          <a:effectRef idx="0">
            <a:schemeClr val="accent2"/>
          </a:effectRef>
          <a:fontRef idx="minor">
            <a:schemeClr val="tx1"/>
          </a:fontRef>
        </p:style>
      </p:cxnSp>
      <p:sp>
        <p:nvSpPr>
          <p:cNvPr id="117" name="Rectangle 116"/>
          <p:cNvSpPr/>
          <p:nvPr/>
        </p:nvSpPr>
        <p:spPr>
          <a:xfrm>
            <a:off x="1813854" y="2690659"/>
            <a:ext cx="144000" cy="14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000" dirty="0" smtClean="0"/>
              <a:t>	</a:t>
            </a:r>
            <a:endParaRPr lang="en-GB" sz="1000" dirty="0"/>
          </a:p>
        </p:txBody>
      </p:sp>
      <p:sp>
        <p:nvSpPr>
          <p:cNvPr id="118" name="Rectangle 117"/>
          <p:cNvSpPr/>
          <p:nvPr/>
        </p:nvSpPr>
        <p:spPr>
          <a:xfrm>
            <a:off x="2116979" y="2598750"/>
            <a:ext cx="1111150" cy="3278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400" dirty="0" smtClean="0"/>
              <a:t>Divide </a:t>
            </a:r>
            <a:r>
              <a:rPr lang="pt-PT" sz="1400" dirty="0" err="1" smtClean="0"/>
              <a:t>by</a:t>
            </a:r>
            <a:r>
              <a:rPr lang="pt-PT" sz="1400" dirty="0" smtClean="0"/>
              <a:t> 16</a:t>
            </a:r>
            <a:endParaRPr lang="en-GB" sz="1400" dirty="0"/>
          </a:p>
        </p:txBody>
      </p:sp>
      <p:cxnSp>
        <p:nvCxnSpPr>
          <p:cNvPr id="119" name="Straight Arrow Connector 118"/>
          <p:cNvCxnSpPr>
            <a:endCxn id="118" idx="1"/>
          </p:cNvCxnSpPr>
          <p:nvPr/>
        </p:nvCxnSpPr>
        <p:spPr>
          <a:xfrm>
            <a:off x="1959760" y="2762660"/>
            <a:ext cx="157219"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a:off x="1134049" y="2547180"/>
            <a:ext cx="750526" cy="415498"/>
          </a:xfrm>
          <a:prstGeom prst="rect">
            <a:avLst/>
          </a:prstGeom>
          <a:noFill/>
        </p:spPr>
        <p:txBody>
          <a:bodyPr wrap="none" rtlCol="0">
            <a:spAutoFit/>
          </a:bodyPr>
          <a:lstStyle/>
          <a:p>
            <a:pPr algn="ctr"/>
            <a:r>
              <a:rPr lang="pt-PT" sz="1050" dirty="0" smtClean="0">
                <a:solidFill>
                  <a:srgbClr val="0070C0"/>
                </a:solidFill>
              </a:rPr>
              <a:t>2.56Gbps</a:t>
            </a:r>
          </a:p>
          <a:p>
            <a:pPr algn="ctr"/>
            <a:r>
              <a:rPr lang="pt-PT" sz="1050" dirty="0" smtClean="0">
                <a:solidFill>
                  <a:srgbClr val="0070C0"/>
                </a:solidFill>
              </a:rPr>
              <a:t>serial data</a:t>
            </a:r>
            <a:endParaRPr lang="en-GB" sz="1050" dirty="0">
              <a:solidFill>
                <a:srgbClr val="0070C0"/>
              </a:solidFill>
            </a:endParaRPr>
          </a:p>
        </p:txBody>
      </p:sp>
      <p:cxnSp>
        <p:nvCxnSpPr>
          <p:cNvPr id="123" name="Straight Connector 122"/>
          <p:cNvCxnSpPr/>
          <p:nvPr/>
        </p:nvCxnSpPr>
        <p:spPr>
          <a:xfrm flipV="1">
            <a:off x="7549708" y="2904782"/>
            <a:ext cx="0" cy="122776"/>
          </a:xfrm>
          <a:prstGeom prst="line">
            <a:avLst/>
          </a:prstGeom>
          <a:ln w="28575">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127" name="Straight Connector 126"/>
          <p:cNvCxnSpPr/>
          <p:nvPr/>
        </p:nvCxnSpPr>
        <p:spPr>
          <a:xfrm flipV="1">
            <a:off x="9537255" y="2904782"/>
            <a:ext cx="0" cy="122776"/>
          </a:xfrm>
          <a:prstGeom prst="line">
            <a:avLst/>
          </a:prstGeom>
          <a:ln w="28575">
            <a:headEnd type="none" w="med" len="med"/>
            <a:tailEnd type="triangle" w="med" len="med"/>
          </a:ln>
        </p:spPr>
        <p:style>
          <a:lnRef idx="3">
            <a:schemeClr val="dk1"/>
          </a:lnRef>
          <a:fillRef idx="0">
            <a:schemeClr val="dk1"/>
          </a:fillRef>
          <a:effectRef idx="2">
            <a:schemeClr val="dk1"/>
          </a:effectRef>
          <a:fontRef idx="minor">
            <a:schemeClr val="tx1"/>
          </a:fontRef>
        </p:style>
      </p:cxnSp>
      <p:sp>
        <p:nvSpPr>
          <p:cNvPr id="128" name="TextBox 127"/>
          <p:cNvSpPr txBox="1"/>
          <p:nvPr/>
        </p:nvSpPr>
        <p:spPr>
          <a:xfrm>
            <a:off x="5902151" y="3689986"/>
            <a:ext cx="2742871" cy="646331"/>
          </a:xfrm>
          <a:prstGeom prst="rect">
            <a:avLst/>
          </a:prstGeom>
          <a:noFill/>
        </p:spPr>
        <p:txBody>
          <a:bodyPr wrap="square" rtlCol="0">
            <a:spAutoFit/>
          </a:bodyPr>
          <a:lstStyle/>
          <a:p>
            <a:r>
              <a:rPr lang="en-GB" sz="1200" dirty="0" smtClean="0">
                <a:solidFill>
                  <a:schemeClr val="accent5">
                    <a:lumMod val="50000"/>
                  </a:schemeClr>
                </a:solidFill>
              </a:rPr>
              <a:t>On average, due to NRZ data probability, the distance between two consecutive </a:t>
            </a:r>
            <a:r>
              <a:rPr lang="en-GB" sz="1200" u="sng" dirty="0" smtClean="0">
                <a:solidFill>
                  <a:schemeClr val="accent5">
                    <a:lumMod val="50000"/>
                  </a:schemeClr>
                </a:solidFill>
              </a:rPr>
              <a:t>rising edges</a:t>
            </a:r>
            <a:r>
              <a:rPr lang="en-GB" sz="1200" dirty="0" smtClean="0">
                <a:solidFill>
                  <a:schemeClr val="accent5">
                    <a:lumMod val="50000"/>
                  </a:schemeClr>
                </a:solidFill>
              </a:rPr>
              <a:t> is </a:t>
            </a:r>
            <a:r>
              <a:rPr lang="en-GB" sz="1200" u="sng" dirty="0" smtClean="0">
                <a:solidFill>
                  <a:schemeClr val="accent5">
                    <a:lumMod val="50000"/>
                  </a:schemeClr>
                </a:solidFill>
              </a:rPr>
              <a:t>4 UI</a:t>
            </a:r>
            <a:endParaRPr lang="en-GB" sz="1200" u="sng" dirty="0">
              <a:solidFill>
                <a:schemeClr val="accent5">
                  <a:lumMod val="50000"/>
                </a:schemeClr>
              </a:solidFill>
            </a:endParaRPr>
          </a:p>
        </p:txBody>
      </p:sp>
      <p:cxnSp>
        <p:nvCxnSpPr>
          <p:cNvPr id="132" name="Straight Connector 131"/>
          <p:cNvCxnSpPr/>
          <p:nvPr/>
        </p:nvCxnSpPr>
        <p:spPr>
          <a:xfrm flipV="1">
            <a:off x="10050004" y="2331618"/>
            <a:ext cx="0" cy="122776"/>
          </a:xfrm>
          <a:prstGeom prst="line">
            <a:avLst/>
          </a:prstGeom>
          <a:ln w="28575">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133" name="Straight Connector 132"/>
          <p:cNvCxnSpPr/>
          <p:nvPr/>
        </p:nvCxnSpPr>
        <p:spPr>
          <a:xfrm flipV="1">
            <a:off x="9058597" y="2320397"/>
            <a:ext cx="0" cy="122776"/>
          </a:xfrm>
          <a:prstGeom prst="line">
            <a:avLst/>
          </a:prstGeom>
          <a:ln w="28575">
            <a:headEnd type="none" w="med" len="med"/>
            <a:tailEnd type="triangle" w="med" len="med"/>
          </a:ln>
        </p:spPr>
        <p:style>
          <a:lnRef idx="3">
            <a:schemeClr val="dk1"/>
          </a:lnRef>
          <a:fillRef idx="0">
            <a:schemeClr val="dk1"/>
          </a:fillRef>
          <a:effectRef idx="2">
            <a:schemeClr val="dk1"/>
          </a:effectRef>
          <a:fontRef idx="minor">
            <a:schemeClr val="tx1"/>
          </a:fontRef>
        </p:style>
      </p:cxnSp>
      <p:sp>
        <p:nvSpPr>
          <p:cNvPr id="140" name="TextBox 139"/>
          <p:cNvSpPr txBox="1"/>
          <p:nvPr/>
        </p:nvSpPr>
        <p:spPr>
          <a:xfrm>
            <a:off x="10315027" y="1516370"/>
            <a:ext cx="1758595" cy="461665"/>
          </a:xfrm>
          <a:prstGeom prst="rect">
            <a:avLst/>
          </a:prstGeom>
          <a:noFill/>
        </p:spPr>
        <p:txBody>
          <a:bodyPr wrap="square" rtlCol="0">
            <a:spAutoFit/>
          </a:bodyPr>
          <a:lstStyle/>
          <a:p>
            <a:r>
              <a:rPr lang="en-GB" sz="1200" dirty="0" smtClean="0">
                <a:solidFill>
                  <a:schemeClr val="accent5">
                    <a:lumMod val="50000"/>
                  </a:schemeClr>
                </a:solidFill>
              </a:rPr>
              <a:t>Minimum distance</a:t>
            </a:r>
            <a:br>
              <a:rPr lang="en-GB" sz="1200" dirty="0" smtClean="0">
                <a:solidFill>
                  <a:schemeClr val="accent5">
                    <a:lumMod val="50000"/>
                  </a:schemeClr>
                </a:solidFill>
              </a:rPr>
            </a:br>
            <a:r>
              <a:rPr lang="en-GB" sz="1200" dirty="0" smtClean="0">
                <a:solidFill>
                  <a:schemeClr val="accent5">
                    <a:lumMod val="50000"/>
                  </a:schemeClr>
                </a:solidFill>
              </a:rPr>
              <a:t>between rising edges</a:t>
            </a:r>
            <a:endParaRPr lang="en-GB" sz="1200" dirty="0">
              <a:solidFill>
                <a:schemeClr val="accent5">
                  <a:lumMod val="50000"/>
                </a:schemeClr>
              </a:solidFill>
            </a:endParaRPr>
          </a:p>
        </p:txBody>
      </p:sp>
      <p:cxnSp>
        <p:nvCxnSpPr>
          <p:cNvPr id="146" name="Straight Arrow Connector 145"/>
          <p:cNvCxnSpPr/>
          <p:nvPr/>
        </p:nvCxnSpPr>
        <p:spPr>
          <a:xfrm flipV="1">
            <a:off x="8566990" y="3463606"/>
            <a:ext cx="111846" cy="3825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a:stCxn id="128" idx="2"/>
            <a:endCxn id="104" idx="1"/>
          </p:cNvCxnSpPr>
          <p:nvPr/>
        </p:nvCxnSpPr>
        <p:spPr>
          <a:xfrm>
            <a:off x="7273587" y="4336317"/>
            <a:ext cx="302037" cy="2855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2" name="TextBox 251"/>
          <p:cNvSpPr txBox="1"/>
          <p:nvPr/>
        </p:nvSpPr>
        <p:spPr>
          <a:xfrm>
            <a:off x="8947059" y="5102075"/>
            <a:ext cx="3047896" cy="461665"/>
          </a:xfrm>
          <a:prstGeom prst="rect">
            <a:avLst/>
          </a:prstGeom>
          <a:noFill/>
        </p:spPr>
        <p:txBody>
          <a:bodyPr wrap="square" rtlCol="0">
            <a:spAutoFit/>
          </a:bodyPr>
          <a:lstStyle/>
          <a:p>
            <a:r>
              <a:rPr lang="en-GB" sz="1200" dirty="0" smtClean="0">
                <a:solidFill>
                  <a:srgbClr val="002060"/>
                </a:solidFill>
              </a:rPr>
              <a:t>If this signal drives a “divide by 16” counter,</a:t>
            </a:r>
            <a:br>
              <a:rPr lang="en-GB" sz="1200" dirty="0" smtClean="0">
                <a:solidFill>
                  <a:srgbClr val="002060"/>
                </a:solidFill>
              </a:rPr>
            </a:br>
            <a:r>
              <a:rPr lang="en-GB" sz="1200" dirty="0" smtClean="0">
                <a:solidFill>
                  <a:srgbClr val="002060"/>
                </a:solidFill>
              </a:rPr>
              <a:t>a 40 MHz clock reference is obtained!</a:t>
            </a:r>
          </a:p>
        </p:txBody>
      </p:sp>
      <p:cxnSp>
        <p:nvCxnSpPr>
          <p:cNvPr id="254" name="Straight Arrow Connector 253"/>
          <p:cNvCxnSpPr/>
          <p:nvPr/>
        </p:nvCxnSpPr>
        <p:spPr>
          <a:xfrm>
            <a:off x="8558921" y="4868877"/>
            <a:ext cx="450474" cy="3288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0" name="TextBox 259"/>
          <p:cNvSpPr txBox="1"/>
          <p:nvPr/>
        </p:nvSpPr>
        <p:spPr>
          <a:xfrm>
            <a:off x="7293758" y="5857479"/>
            <a:ext cx="3047896" cy="461665"/>
          </a:xfrm>
          <a:prstGeom prst="rect">
            <a:avLst/>
          </a:prstGeom>
          <a:noFill/>
        </p:spPr>
        <p:txBody>
          <a:bodyPr wrap="square" rtlCol="0">
            <a:spAutoFit/>
          </a:bodyPr>
          <a:lstStyle/>
          <a:p>
            <a:r>
              <a:rPr lang="en-GB" sz="1200" dirty="0" smtClean="0">
                <a:solidFill>
                  <a:srgbClr val="002060"/>
                </a:solidFill>
              </a:rPr>
              <a:t>This is a rather imprecise frequency but</a:t>
            </a:r>
            <a:br>
              <a:rPr lang="en-GB" sz="1200" dirty="0" smtClean="0">
                <a:solidFill>
                  <a:srgbClr val="002060"/>
                </a:solidFill>
              </a:rPr>
            </a:br>
            <a:r>
              <a:rPr lang="en-GB" sz="1200" dirty="0" smtClean="0">
                <a:solidFill>
                  <a:srgbClr val="002060"/>
                </a:solidFill>
              </a:rPr>
              <a:t>if further divided the accuracy increases </a:t>
            </a:r>
          </a:p>
        </p:txBody>
      </p:sp>
      <p:cxnSp>
        <p:nvCxnSpPr>
          <p:cNvPr id="261" name="Straight Arrow Connector 260"/>
          <p:cNvCxnSpPr>
            <a:stCxn id="252" idx="2"/>
          </p:cNvCxnSpPr>
          <p:nvPr/>
        </p:nvCxnSpPr>
        <p:spPr>
          <a:xfrm flipH="1">
            <a:off x="9798346" y="5563740"/>
            <a:ext cx="672661" cy="2937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5" name="Straight Arrow Connector 264"/>
          <p:cNvCxnSpPr/>
          <p:nvPr/>
        </p:nvCxnSpPr>
        <p:spPr>
          <a:xfrm>
            <a:off x="1550263" y="5733868"/>
            <a:ext cx="635751"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66" name="TextBox 265"/>
          <p:cNvSpPr txBox="1"/>
          <p:nvPr/>
        </p:nvSpPr>
        <p:spPr>
          <a:xfrm>
            <a:off x="1432101" y="5472257"/>
            <a:ext cx="758541" cy="523220"/>
          </a:xfrm>
          <a:prstGeom prst="rect">
            <a:avLst/>
          </a:prstGeom>
          <a:noFill/>
        </p:spPr>
        <p:txBody>
          <a:bodyPr wrap="none" rtlCol="0">
            <a:spAutoFit/>
          </a:bodyPr>
          <a:lstStyle/>
          <a:p>
            <a:pPr algn="ctr"/>
            <a:r>
              <a:rPr lang="en-GB" sz="1400" dirty="0" err="1" smtClean="0">
                <a:solidFill>
                  <a:srgbClr val="002060"/>
                </a:solidFill>
              </a:rPr>
              <a:t>V</a:t>
            </a:r>
            <a:r>
              <a:rPr lang="en-GB" sz="1400" baseline="-25000" dirty="0" err="1" smtClean="0">
                <a:solidFill>
                  <a:srgbClr val="002060"/>
                </a:solidFill>
              </a:rPr>
              <a:t>cnt</a:t>
            </a:r>
            <a:endParaRPr lang="en-GB" sz="1400" baseline="-25000" dirty="0" smtClean="0">
              <a:solidFill>
                <a:srgbClr val="002060"/>
              </a:solidFill>
            </a:endParaRPr>
          </a:p>
          <a:p>
            <a:pPr algn="ctr"/>
            <a:r>
              <a:rPr lang="en-GB" sz="1400" dirty="0" smtClean="0">
                <a:solidFill>
                  <a:srgbClr val="002060"/>
                </a:solidFill>
              </a:rPr>
              <a:t>(forced)</a:t>
            </a:r>
            <a:endParaRPr lang="en-GB" sz="1400" dirty="0">
              <a:solidFill>
                <a:srgbClr val="002060"/>
              </a:solidFill>
            </a:endParaRPr>
          </a:p>
        </p:txBody>
      </p:sp>
      <p:sp>
        <p:nvSpPr>
          <p:cNvPr id="268" name="Rectangle 267"/>
          <p:cNvSpPr/>
          <p:nvPr/>
        </p:nvSpPr>
        <p:spPr>
          <a:xfrm>
            <a:off x="4032739" y="5435759"/>
            <a:ext cx="533400" cy="588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100" dirty="0" smtClean="0"/>
              <a:t>fbDiv</a:t>
            </a:r>
            <a:endParaRPr lang="en-GB" sz="1100" dirty="0"/>
          </a:p>
        </p:txBody>
      </p:sp>
      <p:sp>
        <p:nvSpPr>
          <p:cNvPr id="269" name="Rectangle 268"/>
          <p:cNvSpPr/>
          <p:nvPr/>
        </p:nvSpPr>
        <p:spPr>
          <a:xfrm>
            <a:off x="3251324" y="5435760"/>
            <a:ext cx="533400" cy="580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100" dirty="0" smtClean="0"/>
              <a:t>1/2</a:t>
            </a:r>
            <a:endParaRPr lang="en-GB" sz="1100" dirty="0"/>
          </a:p>
        </p:txBody>
      </p:sp>
      <p:cxnSp>
        <p:nvCxnSpPr>
          <p:cNvPr id="271" name="Straight Arrow Connector 270"/>
          <p:cNvCxnSpPr/>
          <p:nvPr/>
        </p:nvCxnSpPr>
        <p:spPr>
          <a:xfrm>
            <a:off x="2997324" y="5733867"/>
            <a:ext cx="25400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64" name="Rectangle 263"/>
          <p:cNvSpPr/>
          <p:nvPr/>
        </p:nvSpPr>
        <p:spPr>
          <a:xfrm>
            <a:off x="2195271" y="5443491"/>
            <a:ext cx="842030" cy="580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400" dirty="0" smtClean="0"/>
              <a:t>VCO</a:t>
            </a:r>
          </a:p>
          <a:p>
            <a:pPr algn="ctr"/>
            <a:r>
              <a:rPr lang="pt-PT" sz="1400" dirty="0" smtClean="0"/>
              <a:t>5.12 GHz</a:t>
            </a:r>
            <a:endParaRPr lang="en-GB" sz="1400" dirty="0"/>
          </a:p>
        </p:txBody>
      </p:sp>
      <p:cxnSp>
        <p:nvCxnSpPr>
          <p:cNvPr id="273" name="Straight Arrow Connector 272"/>
          <p:cNvCxnSpPr/>
          <p:nvPr/>
        </p:nvCxnSpPr>
        <p:spPr>
          <a:xfrm>
            <a:off x="3778739" y="5733867"/>
            <a:ext cx="25400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75" name="Rectangle 274"/>
          <p:cNvSpPr/>
          <p:nvPr/>
        </p:nvSpPr>
        <p:spPr>
          <a:xfrm>
            <a:off x="4032739" y="3944161"/>
            <a:ext cx="533400" cy="580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100" dirty="0" smtClean="0"/>
              <a:t>VCO 1st?</a:t>
            </a:r>
            <a:endParaRPr lang="en-GB" sz="1100" baseline="30000" dirty="0"/>
          </a:p>
        </p:txBody>
      </p:sp>
      <p:sp>
        <p:nvSpPr>
          <p:cNvPr id="277" name="Rectangle 276"/>
          <p:cNvSpPr/>
          <p:nvPr/>
        </p:nvSpPr>
        <p:spPr>
          <a:xfrm>
            <a:off x="3251324" y="4523879"/>
            <a:ext cx="533400" cy="580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100" dirty="0" smtClean="0"/>
              <a:t>1/2</a:t>
            </a:r>
            <a:r>
              <a:rPr lang="pt-PT" sz="1100" baseline="30000" dirty="0" smtClean="0"/>
              <a:t>10</a:t>
            </a:r>
            <a:endParaRPr lang="en-GB" sz="1100" baseline="30000" dirty="0"/>
          </a:p>
        </p:txBody>
      </p:sp>
      <p:sp>
        <p:nvSpPr>
          <p:cNvPr id="278" name="Rectangle 277"/>
          <p:cNvSpPr/>
          <p:nvPr/>
        </p:nvSpPr>
        <p:spPr>
          <a:xfrm>
            <a:off x="3251324" y="3365974"/>
            <a:ext cx="533400" cy="580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100" dirty="0" smtClean="0"/>
              <a:t>1/2</a:t>
            </a:r>
            <a:r>
              <a:rPr lang="pt-PT" sz="1100" baseline="30000" dirty="0" smtClean="0"/>
              <a:t>10</a:t>
            </a:r>
            <a:endParaRPr lang="en-GB" sz="1100" baseline="30000" dirty="0"/>
          </a:p>
        </p:txBody>
      </p:sp>
      <p:cxnSp>
        <p:nvCxnSpPr>
          <p:cNvPr id="289" name="Straight Arrow Connector 288"/>
          <p:cNvCxnSpPr/>
          <p:nvPr/>
        </p:nvCxnSpPr>
        <p:spPr>
          <a:xfrm>
            <a:off x="2997324" y="4988697"/>
            <a:ext cx="25400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90" name="Straight Arrow Connector 289"/>
          <p:cNvCxnSpPr/>
          <p:nvPr/>
        </p:nvCxnSpPr>
        <p:spPr>
          <a:xfrm>
            <a:off x="2997324" y="3505061"/>
            <a:ext cx="25400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91" name="Straight Arrow Connector 290"/>
          <p:cNvCxnSpPr/>
          <p:nvPr/>
        </p:nvCxnSpPr>
        <p:spPr>
          <a:xfrm>
            <a:off x="3188289" y="2773517"/>
            <a:ext cx="254000" cy="0"/>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3" name="Straight Arrow Connector 292"/>
          <p:cNvCxnSpPr/>
          <p:nvPr/>
        </p:nvCxnSpPr>
        <p:spPr>
          <a:xfrm flipV="1">
            <a:off x="2997324" y="3166414"/>
            <a:ext cx="0" cy="338647"/>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5" name="Straight Arrow Connector 294"/>
          <p:cNvCxnSpPr/>
          <p:nvPr/>
        </p:nvCxnSpPr>
        <p:spPr>
          <a:xfrm flipV="1">
            <a:off x="3439080" y="2773518"/>
            <a:ext cx="0" cy="390320"/>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6" name="Straight Arrow Connector 295"/>
          <p:cNvCxnSpPr/>
          <p:nvPr/>
        </p:nvCxnSpPr>
        <p:spPr>
          <a:xfrm>
            <a:off x="2991383" y="3163838"/>
            <a:ext cx="447699" cy="0"/>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9" name="Straight Arrow Connector 298"/>
          <p:cNvCxnSpPr/>
          <p:nvPr/>
        </p:nvCxnSpPr>
        <p:spPr>
          <a:xfrm flipV="1">
            <a:off x="2991383" y="4988697"/>
            <a:ext cx="0" cy="338647"/>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0" name="Straight Arrow Connector 299"/>
          <p:cNvCxnSpPr/>
          <p:nvPr/>
        </p:nvCxnSpPr>
        <p:spPr>
          <a:xfrm>
            <a:off x="4566139" y="5726136"/>
            <a:ext cx="254000" cy="0"/>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1" name="Straight Arrow Connector 300"/>
          <p:cNvCxnSpPr/>
          <p:nvPr/>
        </p:nvCxnSpPr>
        <p:spPr>
          <a:xfrm flipV="1">
            <a:off x="4820139" y="5335816"/>
            <a:ext cx="0" cy="390320"/>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2" name="Straight Arrow Connector 301"/>
          <p:cNvCxnSpPr/>
          <p:nvPr/>
        </p:nvCxnSpPr>
        <p:spPr>
          <a:xfrm>
            <a:off x="2991383" y="5336626"/>
            <a:ext cx="1828756" cy="0"/>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04" name="TextBox 303"/>
          <p:cNvSpPr txBox="1"/>
          <p:nvPr/>
        </p:nvSpPr>
        <p:spPr>
          <a:xfrm>
            <a:off x="4233355" y="5108690"/>
            <a:ext cx="665567" cy="276999"/>
          </a:xfrm>
          <a:prstGeom prst="rect">
            <a:avLst/>
          </a:prstGeom>
          <a:noFill/>
        </p:spPr>
        <p:txBody>
          <a:bodyPr wrap="none" rtlCol="0">
            <a:spAutoFit/>
          </a:bodyPr>
          <a:lstStyle/>
          <a:p>
            <a:pPr algn="ctr"/>
            <a:r>
              <a:rPr lang="en-GB" sz="1200" dirty="0" smtClean="0">
                <a:solidFill>
                  <a:srgbClr val="002060"/>
                </a:solidFill>
              </a:rPr>
              <a:t>40 MHz</a:t>
            </a:r>
            <a:endParaRPr lang="en-GB" sz="1200" dirty="0">
              <a:solidFill>
                <a:srgbClr val="002060"/>
              </a:solidFill>
            </a:endParaRPr>
          </a:p>
        </p:txBody>
      </p:sp>
      <p:cxnSp>
        <p:nvCxnSpPr>
          <p:cNvPr id="305" name="Straight Arrow Connector 304"/>
          <p:cNvCxnSpPr/>
          <p:nvPr/>
        </p:nvCxnSpPr>
        <p:spPr>
          <a:xfrm>
            <a:off x="3913419" y="4136789"/>
            <a:ext cx="12700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07" name="Straight Arrow Connector 306"/>
          <p:cNvCxnSpPr/>
          <p:nvPr/>
        </p:nvCxnSpPr>
        <p:spPr>
          <a:xfrm flipV="1">
            <a:off x="3913419" y="3656350"/>
            <a:ext cx="0" cy="466936"/>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9" name="Straight Arrow Connector 308"/>
          <p:cNvCxnSpPr/>
          <p:nvPr/>
        </p:nvCxnSpPr>
        <p:spPr>
          <a:xfrm>
            <a:off x="3786419" y="3656350"/>
            <a:ext cx="127000" cy="0"/>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0" name="Straight Arrow Connector 309"/>
          <p:cNvCxnSpPr/>
          <p:nvPr/>
        </p:nvCxnSpPr>
        <p:spPr>
          <a:xfrm>
            <a:off x="3786419" y="4833499"/>
            <a:ext cx="127000" cy="0"/>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1" name="Straight Arrow Connector 310"/>
          <p:cNvCxnSpPr/>
          <p:nvPr/>
        </p:nvCxnSpPr>
        <p:spPr>
          <a:xfrm flipV="1">
            <a:off x="3913419" y="4369199"/>
            <a:ext cx="0" cy="466936"/>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2" name="Straight Arrow Connector 311"/>
          <p:cNvCxnSpPr/>
          <p:nvPr/>
        </p:nvCxnSpPr>
        <p:spPr>
          <a:xfrm>
            <a:off x="3913419" y="4369199"/>
            <a:ext cx="12700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13" name="Straight Arrow Connector 312"/>
          <p:cNvCxnSpPr/>
          <p:nvPr/>
        </p:nvCxnSpPr>
        <p:spPr>
          <a:xfrm>
            <a:off x="4566138" y="4067186"/>
            <a:ext cx="332784"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15" name="TextBox 314"/>
          <p:cNvSpPr txBox="1"/>
          <p:nvPr/>
        </p:nvSpPr>
        <p:spPr>
          <a:xfrm>
            <a:off x="4886923" y="3924521"/>
            <a:ext cx="678391" cy="253916"/>
          </a:xfrm>
          <a:prstGeom prst="rect">
            <a:avLst/>
          </a:prstGeom>
          <a:noFill/>
        </p:spPr>
        <p:txBody>
          <a:bodyPr wrap="none" rtlCol="0">
            <a:spAutoFit/>
          </a:bodyPr>
          <a:lstStyle/>
          <a:p>
            <a:pPr algn="ctr"/>
            <a:r>
              <a:rPr lang="pt-PT" sz="1050" dirty="0" smtClean="0">
                <a:solidFill>
                  <a:srgbClr val="0070C0"/>
                </a:solidFill>
              </a:rPr>
              <a:t>VCO </a:t>
            </a:r>
            <a:r>
              <a:rPr lang="pt-PT" sz="1050" dirty="0" err="1" smtClean="0">
                <a:solidFill>
                  <a:srgbClr val="0070C0"/>
                </a:solidFill>
              </a:rPr>
              <a:t>Fast</a:t>
            </a:r>
            <a:endParaRPr lang="en-GB" sz="1050" dirty="0">
              <a:solidFill>
                <a:srgbClr val="0070C0"/>
              </a:solidFill>
            </a:endParaRPr>
          </a:p>
        </p:txBody>
      </p:sp>
      <p:cxnSp>
        <p:nvCxnSpPr>
          <p:cNvPr id="316" name="Straight Arrow Connector 315"/>
          <p:cNvCxnSpPr/>
          <p:nvPr/>
        </p:nvCxnSpPr>
        <p:spPr>
          <a:xfrm>
            <a:off x="4564558" y="4440205"/>
            <a:ext cx="332784"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17" name="TextBox 316"/>
          <p:cNvSpPr txBox="1"/>
          <p:nvPr/>
        </p:nvSpPr>
        <p:spPr>
          <a:xfrm>
            <a:off x="4867710" y="4297540"/>
            <a:ext cx="713657" cy="253916"/>
          </a:xfrm>
          <a:prstGeom prst="rect">
            <a:avLst/>
          </a:prstGeom>
          <a:noFill/>
        </p:spPr>
        <p:txBody>
          <a:bodyPr wrap="none" rtlCol="0">
            <a:spAutoFit/>
          </a:bodyPr>
          <a:lstStyle/>
          <a:p>
            <a:pPr algn="ctr"/>
            <a:r>
              <a:rPr lang="pt-PT" sz="1050" dirty="0" smtClean="0">
                <a:solidFill>
                  <a:srgbClr val="0070C0"/>
                </a:solidFill>
              </a:rPr>
              <a:t>VCO Slow</a:t>
            </a:r>
            <a:endParaRPr lang="en-GB" sz="1050" dirty="0">
              <a:solidFill>
                <a:srgbClr val="0070C0"/>
              </a:solidFill>
            </a:endParaRPr>
          </a:p>
        </p:txBody>
      </p:sp>
      <p:cxnSp>
        <p:nvCxnSpPr>
          <p:cNvPr id="318" name="Straight Arrow Connector 317"/>
          <p:cNvCxnSpPr/>
          <p:nvPr/>
        </p:nvCxnSpPr>
        <p:spPr>
          <a:xfrm>
            <a:off x="2991383" y="3814410"/>
            <a:ext cx="25400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19" name="Straight Arrow Connector 318"/>
          <p:cNvCxnSpPr/>
          <p:nvPr/>
        </p:nvCxnSpPr>
        <p:spPr>
          <a:xfrm>
            <a:off x="2991383" y="4676493"/>
            <a:ext cx="25400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20" name="Straight Arrow Connector 319"/>
          <p:cNvCxnSpPr/>
          <p:nvPr/>
        </p:nvCxnSpPr>
        <p:spPr>
          <a:xfrm flipV="1">
            <a:off x="2991383" y="3821560"/>
            <a:ext cx="0" cy="854933"/>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2" name="Straight Arrow Connector 321"/>
          <p:cNvCxnSpPr/>
          <p:nvPr/>
        </p:nvCxnSpPr>
        <p:spPr>
          <a:xfrm rot="16200000" flipV="1">
            <a:off x="2561583" y="3828607"/>
            <a:ext cx="0" cy="854933"/>
          </a:xfrm>
          <a:prstGeom prst="straightConnector1">
            <a:avLst/>
          </a:prstGeom>
          <a:ln w="19050">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323" name="TextBox 322"/>
          <p:cNvSpPr txBox="1"/>
          <p:nvPr/>
        </p:nvSpPr>
        <p:spPr>
          <a:xfrm>
            <a:off x="1035788" y="4092371"/>
            <a:ext cx="1136914" cy="307777"/>
          </a:xfrm>
          <a:prstGeom prst="rect">
            <a:avLst/>
          </a:prstGeom>
          <a:noFill/>
        </p:spPr>
        <p:txBody>
          <a:bodyPr wrap="none" rtlCol="0">
            <a:spAutoFit/>
          </a:bodyPr>
          <a:lstStyle/>
          <a:p>
            <a:pPr algn="ctr"/>
            <a:r>
              <a:rPr lang="en-GB" sz="1400" dirty="0" smtClean="0">
                <a:solidFill>
                  <a:srgbClr val="002060"/>
                </a:solidFill>
              </a:rPr>
              <a:t>enable count</a:t>
            </a:r>
            <a:endParaRPr lang="en-GB" sz="1400" dirty="0">
              <a:solidFill>
                <a:srgbClr val="002060"/>
              </a:solidFill>
            </a:endParaRPr>
          </a:p>
        </p:txBody>
      </p:sp>
    </p:spTree>
    <p:extLst>
      <p:ext uri="{BB962C8B-B14F-4D97-AF65-F5344CB8AC3E}">
        <p14:creationId xmlns:p14="http://schemas.microsoft.com/office/powerpoint/2010/main" val="404226010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TID Radiation</a:t>
            </a:r>
            <a:r>
              <a:rPr lang="en-GB" dirty="0"/>
              <a:t>: Topology </a:t>
            </a:r>
            <a:r>
              <a:rPr lang="en-GB" dirty="0" smtClean="0"/>
              <a:t>Matters (1/2)</a:t>
            </a:r>
            <a:endParaRPr lang="en-GB" dirty="0"/>
          </a:p>
        </p:txBody>
      </p:sp>
      <p:sp>
        <p:nvSpPr>
          <p:cNvPr id="3" name="Content Placeholder 2"/>
          <p:cNvSpPr>
            <a:spLocks noGrp="1"/>
          </p:cNvSpPr>
          <p:nvPr>
            <p:ph idx="1"/>
          </p:nvPr>
        </p:nvSpPr>
        <p:spPr/>
        <p:txBody>
          <a:bodyPr/>
          <a:lstStyle/>
          <a:p>
            <a:r>
              <a:rPr lang="en-GB" dirty="0"/>
              <a:t>Two PLLs working at 2.5 GHz</a:t>
            </a:r>
          </a:p>
          <a:p>
            <a:r>
              <a:rPr lang="en-GB" dirty="0"/>
              <a:t>Same circuits except the VCO:</a:t>
            </a:r>
          </a:p>
          <a:p>
            <a:pPr lvl="1"/>
            <a:r>
              <a:rPr lang="en-GB" dirty="0"/>
              <a:t>LC VCO</a:t>
            </a:r>
          </a:p>
          <a:p>
            <a:pPr lvl="1"/>
            <a:r>
              <a:rPr lang="en-GB" dirty="0"/>
              <a:t>Ring oscillator VCO </a:t>
            </a:r>
          </a:p>
          <a:p>
            <a:r>
              <a:rPr lang="en-GB" dirty="0"/>
              <a:t>Same power dissipation</a:t>
            </a:r>
          </a:p>
          <a:p>
            <a:r>
              <a:rPr lang="en-GB" dirty="0"/>
              <a:t>Same loop </a:t>
            </a:r>
            <a:r>
              <a:rPr lang="en-GB" dirty="0" smtClean="0"/>
              <a:t>dynamics</a:t>
            </a:r>
            <a:endParaRPr lang="en-GB" dirty="0"/>
          </a:p>
        </p:txBody>
      </p:sp>
      <p:sp>
        <p:nvSpPr>
          <p:cNvPr id="5" name="Date Placeholder 4"/>
          <p:cNvSpPr>
            <a:spLocks noGrp="1"/>
          </p:cNvSpPr>
          <p:nvPr>
            <p:ph type="dt" sz="half" idx="10"/>
          </p:nvPr>
        </p:nvSpPr>
        <p:spPr/>
        <p:txBody>
          <a:bodyPr/>
          <a:lstStyle/>
          <a:p>
            <a:r>
              <a:rPr lang="en-GB" smtClean="0"/>
              <a:t>Ecole de Microélectronique IN2P3</a:t>
            </a:r>
            <a:endParaRPr lang="en-GB" dirty="0"/>
          </a:p>
        </p:txBody>
      </p:sp>
      <p:sp>
        <p:nvSpPr>
          <p:cNvPr id="6" name="Footer Placeholder 5"/>
          <p:cNvSpPr>
            <a:spLocks noGrp="1"/>
          </p:cNvSpPr>
          <p:nvPr>
            <p:ph type="ftr" sz="quarter" idx="11"/>
          </p:nvPr>
        </p:nvSpPr>
        <p:spPr/>
        <p:txBody>
          <a:bodyPr/>
          <a:lstStyle/>
          <a:p>
            <a:r>
              <a:rPr lang="en-GB" smtClean="0"/>
              <a:t>Paulo.Moreira@cern.ch</a:t>
            </a:r>
            <a:endParaRPr lang="en-GB" dirty="0"/>
          </a:p>
        </p:txBody>
      </p:sp>
      <p:sp>
        <p:nvSpPr>
          <p:cNvPr id="7" name="Slide Number Placeholder 6"/>
          <p:cNvSpPr>
            <a:spLocks noGrp="1"/>
          </p:cNvSpPr>
          <p:nvPr>
            <p:ph type="sldNum" sz="quarter" idx="12"/>
          </p:nvPr>
        </p:nvSpPr>
        <p:spPr/>
        <p:txBody>
          <a:bodyPr/>
          <a:lstStyle/>
          <a:p>
            <a:fld id="{9E4E57FD-46AB-4497-A1ED-13B00B4C8F0D}" type="slidenum">
              <a:rPr lang="en-GB" smtClean="0"/>
              <a:pPr/>
              <a:t>115</a:t>
            </a:fld>
            <a:endParaRPr lang="en-GB" dirty="0"/>
          </a:p>
        </p:txBody>
      </p:sp>
      <p:pic>
        <p:nvPicPr>
          <p:cNvPr id="8" name="Picture 7"/>
          <p:cNvPicPr>
            <a:picLocks noChangeAspect="1"/>
          </p:cNvPicPr>
          <p:nvPr/>
        </p:nvPicPr>
        <p:blipFill rotWithShape="1">
          <a:blip r:embed="rId2"/>
          <a:srcRect b="8254"/>
          <a:stretch/>
        </p:blipFill>
        <p:spPr>
          <a:xfrm>
            <a:off x="2055937" y="3352097"/>
            <a:ext cx="8080126" cy="3095198"/>
          </a:xfrm>
          <a:prstGeom prst="rect">
            <a:avLst/>
          </a:prstGeom>
        </p:spPr>
      </p:pic>
    </p:spTree>
    <p:extLst>
      <p:ext uri="{BB962C8B-B14F-4D97-AF65-F5344CB8AC3E}">
        <p14:creationId xmlns:p14="http://schemas.microsoft.com/office/powerpoint/2010/main" val="236268829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TID Radiation: Topology Matters </a:t>
            </a:r>
            <a:r>
              <a:rPr lang="en-GB" dirty="0" smtClean="0"/>
              <a:t>(2/2</a:t>
            </a:r>
            <a:r>
              <a:rPr lang="en-GB" dirty="0"/>
              <a:t>)</a:t>
            </a:r>
          </a:p>
        </p:txBody>
      </p:sp>
      <p:sp>
        <p:nvSpPr>
          <p:cNvPr id="3" name="Content Placeholder 2"/>
          <p:cNvSpPr>
            <a:spLocks noGrp="1"/>
          </p:cNvSpPr>
          <p:nvPr>
            <p:ph idx="1"/>
          </p:nvPr>
        </p:nvSpPr>
        <p:spPr/>
        <p:txBody>
          <a:bodyPr/>
          <a:lstStyle/>
          <a:p>
            <a:r>
              <a:rPr lang="en-GB" dirty="0"/>
              <a:t>Pre/post-rad jitter (</a:t>
            </a:r>
            <a:r>
              <a:rPr lang="en-GB" dirty="0" err="1"/>
              <a:t>rms</a:t>
            </a:r>
            <a:r>
              <a:rPr lang="en-GB" dirty="0"/>
              <a:t>):</a:t>
            </a:r>
          </a:p>
          <a:p>
            <a:pPr lvl="1"/>
            <a:r>
              <a:rPr lang="en-GB" dirty="0"/>
              <a:t>LC: 0.3 / 1.0 </a:t>
            </a:r>
            <a:r>
              <a:rPr lang="en-GB" dirty="0" err="1"/>
              <a:t>ps</a:t>
            </a:r>
            <a:endParaRPr lang="en-GB" dirty="0"/>
          </a:p>
          <a:p>
            <a:pPr lvl="1"/>
            <a:r>
              <a:rPr lang="en-GB" dirty="0"/>
              <a:t>RO: 5.6 / 22 </a:t>
            </a:r>
            <a:r>
              <a:rPr lang="en-GB" dirty="0" err="1"/>
              <a:t>ps</a:t>
            </a:r>
            <a:endParaRPr lang="en-GB" dirty="0"/>
          </a:p>
          <a:p>
            <a:r>
              <a:rPr lang="en-GB" dirty="0"/>
              <a:t> 600 </a:t>
            </a:r>
            <a:r>
              <a:rPr lang="en-GB" dirty="0" err="1"/>
              <a:t>Mrad</a:t>
            </a:r>
            <a:r>
              <a:rPr lang="en-GB" dirty="0"/>
              <a:t> + Annealing:</a:t>
            </a:r>
          </a:p>
          <a:p>
            <a:pPr lvl="1"/>
            <a:r>
              <a:rPr lang="en-GB" dirty="0"/>
              <a:t>LC: </a:t>
            </a:r>
            <a:r>
              <a:rPr lang="en-GB" dirty="0" err="1">
                <a:latin typeface="Symbol" panose="05050102010706020507" pitchFamily="18" charset="2"/>
              </a:rPr>
              <a:t>D</a:t>
            </a:r>
            <a:r>
              <a:rPr lang="en-GB" dirty="0" err="1"/>
              <a:t>f</a:t>
            </a:r>
            <a:r>
              <a:rPr lang="en-GB" dirty="0"/>
              <a:t> &lt; 5% (LC: Passives set the frequency)</a:t>
            </a:r>
          </a:p>
          <a:p>
            <a:pPr lvl="1"/>
            <a:r>
              <a:rPr lang="en-GB" dirty="0"/>
              <a:t>RO: </a:t>
            </a:r>
            <a:r>
              <a:rPr lang="en-GB" dirty="0" err="1">
                <a:latin typeface="Symbol" panose="05050102010706020507" pitchFamily="18" charset="2"/>
              </a:rPr>
              <a:t>D</a:t>
            </a:r>
            <a:r>
              <a:rPr lang="en-GB" dirty="0" err="1"/>
              <a:t>f</a:t>
            </a:r>
            <a:r>
              <a:rPr lang="en-GB" dirty="0"/>
              <a:t> &lt; 40% (Ring: Actives set the frequency)</a:t>
            </a:r>
          </a:p>
        </p:txBody>
      </p:sp>
      <p:sp>
        <p:nvSpPr>
          <p:cNvPr id="4" name="Date Placeholder 3"/>
          <p:cNvSpPr>
            <a:spLocks noGrp="1"/>
          </p:cNvSpPr>
          <p:nvPr>
            <p:ph type="dt" sz="half" idx="10"/>
          </p:nvPr>
        </p:nvSpPr>
        <p:spPr/>
        <p:txBody>
          <a:bodyPr/>
          <a:lstStyle/>
          <a:p>
            <a:r>
              <a:rPr lang="en-GB" smtClean="0"/>
              <a:t>Ecole de Microélectronique IN2P3</a:t>
            </a:r>
            <a:endParaRPr lang="en-GB" dirty="0"/>
          </a:p>
        </p:txBody>
      </p:sp>
      <p:sp>
        <p:nvSpPr>
          <p:cNvPr id="5" name="Footer Placeholder 4"/>
          <p:cNvSpPr>
            <a:spLocks noGrp="1"/>
          </p:cNvSpPr>
          <p:nvPr>
            <p:ph type="ftr" sz="quarter" idx="11"/>
          </p:nvPr>
        </p:nvSpPr>
        <p:spPr/>
        <p:txBody>
          <a:bodyPr/>
          <a:lstStyle/>
          <a:p>
            <a:r>
              <a:rPr lang="en-GB"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116</a:t>
            </a:fld>
            <a:endParaRPr lang="en-GB" dirty="0"/>
          </a:p>
        </p:txBody>
      </p:sp>
      <p:pic>
        <p:nvPicPr>
          <p:cNvPr id="7" name="Picture 6"/>
          <p:cNvPicPr>
            <a:picLocks noChangeAspect="1"/>
          </p:cNvPicPr>
          <p:nvPr/>
        </p:nvPicPr>
        <p:blipFill>
          <a:blip r:embed="rId2"/>
          <a:stretch>
            <a:fillRect/>
          </a:stretch>
        </p:blipFill>
        <p:spPr>
          <a:xfrm>
            <a:off x="6086885" y="3322972"/>
            <a:ext cx="3311002" cy="2664000"/>
          </a:xfrm>
          <a:prstGeom prst="rect">
            <a:avLst/>
          </a:prstGeom>
        </p:spPr>
      </p:pic>
      <p:pic>
        <p:nvPicPr>
          <p:cNvPr id="8" name="Picture 7"/>
          <p:cNvPicPr>
            <a:picLocks noChangeAspect="1"/>
          </p:cNvPicPr>
          <p:nvPr/>
        </p:nvPicPr>
        <p:blipFill>
          <a:blip r:embed="rId3"/>
          <a:stretch>
            <a:fillRect/>
          </a:stretch>
        </p:blipFill>
        <p:spPr>
          <a:xfrm>
            <a:off x="2191857" y="3322972"/>
            <a:ext cx="3308494" cy="2664000"/>
          </a:xfrm>
          <a:prstGeom prst="rect">
            <a:avLst/>
          </a:prstGeom>
        </p:spPr>
      </p:pic>
      <p:sp>
        <p:nvSpPr>
          <p:cNvPr id="9" name="TextBox 8"/>
          <p:cNvSpPr txBox="1"/>
          <p:nvPr/>
        </p:nvSpPr>
        <p:spPr>
          <a:xfrm>
            <a:off x="4463912" y="4964351"/>
            <a:ext cx="1087157" cy="215444"/>
          </a:xfrm>
          <a:prstGeom prst="rect">
            <a:avLst/>
          </a:prstGeom>
          <a:solidFill>
            <a:schemeClr val="bg1"/>
          </a:solidFill>
        </p:spPr>
        <p:txBody>
          <a:bodyPr wrap="none" rtlCol="0">
            <a:spAutoFit/>
          </a:bodyPr>
          <a:lstStyle/>
          <a:p>
            <a:r>
              <a:rPr lang="en-GB" sz="800" dirty="0" smtClean="0"/>
              <a:t>24 hours room Temp</a:t>
            </a:r>
            <a:endParaRPr lang="en-GB" sz="800" dirty="0"/>
          </a:p>
        </p:txBody>
      </p:sp>
      <p:sp>
        <p:nvSpPr>
          <p:cNvPr id="10" name="TextBox 9"/>
          <p:cNvSpPr txBox="1"/>
          <p:nvPr/>
        </p:nvSpPr>
        <p:spPr>
          <a:xfrm>
            <a:off x="4912888" y="4255659"/>
            <a:ext cx="1015021" cy="215444"/>
          </a:xfrm>
          <a:prstGeom prst="rect">
            <a:avLst/>
          </a:prstGeom>
          <a:noFill/>
        </p:spPr>
        <p:txBody>
          <a:bodyPr wrap="none" rtlCol="0" anchor="ctr">
            <a:spAutoFit/>
          </a:bodyPr>
          <a:lstStyle/>
          <a:p>
            <a:r>
              <a:rPr lang="en-GB" sz="800" dirty="0" smtClean="0"/>
              <a:t>4, 24 hours</a:t>
            </a:r>
            <a:r>
              <a:rPr lang="en-GB" sz="800" dirty="0"/>
              <a:t> </a:t>
            </a:r>
            <a:r>
              <a:rPr lang="en-GB" sz="800" dirty="0" smtClean="0"/>
              <a:t>@ 100 C</a:t>
            </a:r>
            <a:endParaRPr lang="en-GB" sz="800" dirty="0"/>
          </a:p>
        </p:txBody>
      </p:sp>
      <p:cxnSp>
        <p:nvCxnSpPr>
          <p:cNvPr id="11" name="Straight Arrow Connector 10"/>
          <p:cNvCxnSpPr>
            <a:stCxn id="10" idx="1"/>
          </p:cNvCxnSpPr>
          <p:nvPr/>
        </p:nvCxnSpPr>
        <p:spPr>
          <a:xfrm flipH="1">
            <a:off x="4714872" y="4363381"/>
            <a:ext cx="198016" cy="1411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0" idx="1"/>
          </p:cNvCxnSpPr>
          <p:nvPr/>
        </p:nvCxnSpPr>
        <p:spPr>
          <a:xfrm flipH="1">
            <a:off x="4867272" y="4363381"/>
            <a:ext cx="45616" cy="1341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867272" y="3513579"/>
            <a:ext cx="1087157" cy="215444"/>
          </a:xfrm>
          <a:prstGeom prst="rect">
            <a:avLst/>
          </a:prstGeom>
          <a:noFill/>
        </p:spPr>
        <p:txBody>
          <a:bodyPr wrap="none" rtlCol="0">
            <a:spAutoFit/>
          </a:bodyPr>
          <a:lstStyle/>
          <a:p>
            <a:r>
              <a:rPr lang="en-GB" sz="800" dirty="0" smtClean="0"/>
              <a:t>24 hours room Temp</a:t>
            </a:r>
            <a:endParaRPr lang="en-GB" sz="800" dirty="0"/>
          </a:p>
        </p:txBody>
      </p:sp>
      <p:cxnSp>
        <p:nvCxnSpPr>
          <p:cNvPr id="14" name="Straight Arrow Connector 13"/>
          <p:cNvCxnSpPr>
            <a:stCxn id="13" idx="1"/>
          </p:cNvCxnSpPr>
          <p:nvPr/>
        </p:nvCxnSpPr>
        <p:spPr>
          <a:xfrm flipH="1">
            <a:off x="4562472" y="3621301"/>
            <a:ext cx="304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074813" y="3860157"/>
            <a:ext cx="915635" cy="215444"/>
          </a:xfrm>
          <a:prstGeom prst="rect">
            <a:avLst/>
          </a:prstGeom>
          <a:noFill/>
        </p:spPr>
        <p:txBody>
          <a:bodyPr wrap="none" rtlCol="0" anchor="ctr">
            <a:spAutoFit/>
          </a:bodyPr>
          <a:lstStyle/>
          <a:p>
            <a:r>
              <a:rPr lang="en-GB" sz="800" dirty="0" smtClean="0"/>
              <a:t>24 hours</a:t>
            </a:r>
            <a:r>
              <a:rPr lang="en-GB" sz="800" dirty="0"/>
              <a:t> </a:t>
            </a:r>
            <a:r>
              <a:rPr lang="en-GB" sz="800" dirty="0" smtClean="0"/>
              <a:t>@ 100 C</a:t>
            </a:r>
            <a:endParaRPr lang="en-GB" sz="800" dirty="0"/>
          </a:p>
        </p:txBody>
      </p:sp>
      <p:cxnSp>
        <p:nvCxnSpPr>
          <p:cNvPr id="16" name="Straight Arrow Connector 15"/>
          <p:cNvCxnSpPr>
            <a:stCxn id="15" idx="1"/>
          </p:cNvCxnSpPr>
          <p:nvPr/>
        </p:nvCxnSpPr>
        <p:spPr>
          <a:xfrm flipH="1">
            <a:off x="4890080" y="3967879"/>
            <a:ext cx="184733" cy="8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474767" y="3493477"/>
            <a:ext cx="2004776" cy="338554"/>
          </a:xfrm>
          <a:prstGeom prst="rect">
            <a:avLst/>
          </a:prstGeom>
        </p:spPr>
        <p:txBody>
          <a:bodyPr wrap="square">
            <a:spAutoFit/>
          </a:bodyPr>
          <a:lstStyle/>
          <a:p>
            <a:pPr>
              <a:spcAft>
                <a:spcPts val="0"/>
              </a:spcAft>
            </a:pPr>
            <a:r>
              <a:rPr lang="en-GB" sz="8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NMOS</a:t>
            </a:r>
            <a:r>
              <a:rPr lang="en-GB" sz="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GB" sz="8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L = 100 nm </a:t>
            </a:r>
            <a:r>
              <a:rPr lang="en-GB" sz="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W </a:t>
            </a:r>
            <a:r>
              <a:rPr lang="en-GB" sz="8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2 um; </a:t>
            </a:r>
            <a:r>
              <a:rPr lang="en-GB" sz="8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nf</a:t>
            </a:r>
            <a:r>
              <a:rPr lang="en-GB" sz="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 </a:t>
            </a:r>
            <a:r>
              <a:rPr lang="en-GB" sz="8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32 x 4</a:t>
            </a:r>
            <a:endParaRPr lang="en-GB" sz="800" dirty="0">
              <a:latin typeface="Calibri" panose="020F0502020204030204" pitchFamily="34" charset="0"/>
              <a:ea typeface="Calibri" panose="020F0502020204030204" pitchFamily="34" charset="0"/>
              <a:cs typeface="Times New Roman" panose="02020603050405020304" pitchFamily="18" charset="0"/>
            </a:endParaRPr>
          </a:p>
          <a:p>
            <a:r>
              <a:rPr lang="en-GB" sz="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PMOS: </a:t>
            </a:r>
            <a:r>
              <a:rPr lang="en-GB" sz="8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L = 100 nm </a:t>
            </a:r>
            <a:r>
              <a:rPr lang="en-GB" sz="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W = </a:t>
            </a:r>
            <a:r>
              <a:rPr lang="en-GB" sz="8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3 um; </a:t>
            </a:r>
            <a:r>
              <a:rPr lang="en-GB" sz="800" dirty="0" err="1"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nf</a:t>
            </a:r>
            <a:r>
              <a:rPr lang="en-GB" sz="8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 32 x 4</a:t>
            </a:r>
            <a:endParaRPr lang="en-GB" sz="800" dirty="0"/>
          </a:p>
        </p:txBody>
      </p:sp>
      <p:sp>
        <p:nvSpPr>
          <p:cNvPr id="18" name="Rectangle 17"/>
          <p:cNvSpPr/>
          <p:nvPr/>
        </p:nvSpPr>
        <p:spPr>
          <a:xfrm>
            <a:off x="6543022" y="5063710"/>
            <a:ext cx="1793164" cy="584775"/>
          </a:xfrm>
          <a:prstGeom prst="rect">
            <a:avLst/>
          </a:prstGeom>
        </p:spPr>
        <p:txBody>
          <a:bodyPr wrap="square">
            <a:spAutoFit/>
          </a:bodyPr>
          <a:lstStyle/>
          <a:p>
            <a:r>
              <a:rPr lang="en-GB" sz="800" dirty="0" smtClean="0"/>
              <a:t>PMOS: L = 60 nm </a:t>
            </a:r>
            <a:r>
              <a:rPr lang="en-GB" sz="800" dirty="0"/>
              <a:t>; </a:t>
            </a:r>
            <a:r>
              <a:rPr lang="en-GB" sz="800" dirty="0" smtClean="0"/>
              <a:t>W = 3um; </a:t>
            </a:r>
            <a:r>
              <a:rPr lang="en-GB" sz="800" dirty="0" err="1" smtClean="0"/>
              <a:t>nf</a:t>
            </a:r>
            <a:r>
              <a:rPr lang="en-GB" sz="800" dirty="0" smtClean="0"/>
              <a:t> = 12</a:t>
            </a:r>
            <a:endParaRPr lang="en-GB" sz="800" dirty="0"/>
          </a:p>
          <a:p>
            <a:r>
              <a:rPr lang="en-GB" sz="800" dirty="0" smtClean="0"/>
              <a:t>NMOS:</a:t>
            </a:r>
          </a:p>
          <a:p>
            <a:r>
              <a:rPr lang="en-GB" sz="800" dirty="0" smtClean="0"/>
              <a:t>    L = 180 nm; W = 3um; </a:t>
            </a:r>
            <a:r>
              <a:rPr lang="en-GB" sz="800" dirty="0" err="1" smtClean="0"/>
              <a:t>nf</a:t>
            </a:r>
            <a:r>
              <a:rPr lang="en-GB" sz="800" dirty="0" smtClean="0"/>
              <a:t> = 8</a:t>
            </a:r>
          </a:p>
          <a:p>
            <a:r>
              <a:rPr lang="en-GB" sz="800" dirty="0"/>
              <a:t> </a:t>
            </a:r>
            <a:r>
              <a:rPr lang="en-GB" sz="800" dirty="0" smtClean="0"/>
              <a:t>   L = 180 nm</a:t>
            </a:r>
            <a:r>
              <a:rPr lang="en-GB" sz="800" dirty="0"/>
              <a:t>; </a:t>
            </a:r>
            <a:r>
              <a:rPr lang="en-GB" sz="800" dirty="0" smtClean="0"/>
              <a:t>W = 3um</a:t>
            </a:r>
            <a:r>
              <a:rPr lang="en-GB" sz="800" dirty="0"/>
              <a:t>; </a:t>
            </a:r>
            <a:r>
              <a:rPr lang="en-GB" sz="800" dirty="0" err="1" smtClean="0"/>
              <a:t>nf</a:t>
            </a:r>
            <a:r>
              <a:rPr lang="en-GB" sz="800" dirty="0" smtClean="0"/>
              <a:t> = 15</a:t>
            </a:r>
            <a:endParaRPr lang="en-GB" sz="800" dirty="0"/>
          </a:p>
        </p:txBody>
      </p:sp>
      <p:sp>
        <p:nvSpPr>
          <p:cNvPr id="19" name="TextBox 18"/>
          <p:cNvSpPr txBox="1"/>
          <p:nvPr/>
        </p:nvSpPr>
        <p:spPr>
          <a:xfrm>
            <a:off x="2466489" y="3783518"/>
            <a:ext cx="1545616" cy="253916"/>
          </a:xfrm>
          <a:prstGeom prst="rect">
            <a:avLst/>
          </a:prstGeom>
          <a:noFill/>
        </p:spPr>
        <p:txBody>
          <a:bodyPr wrap="none" rtlCol="0">
            <a:spAutoFit/>
          </a:bodyPr>
          <a:lstStyle/>
          <a:p>
            <a:r>
              <a:rPr lang="en-GB" sz="1050" dirty="0" smtClean="0"/>
              <a:t>(Free running oscillation)</a:t>
            </a:r>
            <a:endParaRPr lang="en-GB" sz="1050" dirty="0"/>
          </a:p>
        </p:txBody>
      </p:sp>
      <p:sp>
        <p:nvSpPr>
          <p:cNvPr id="20" name="TextBox 19"/>
          <p:cNvSpPr txBox="1"/>
          <p:nvPr/>
        </p:nvSpPr>
        <p:spPr>
          <a:xfrm>
            <a:off x="6530692" y="4834844"/>
            <a:ext cx="1545616" cy="253916"/>
          </a:xfrm>
          <a:prstGeom prst="rect">
            <a:avLst/>
          </a:prstGeom>
          <a:noFill/>
        </p:spPr>
        <p:txBody>
          <a:bodyPr wrap="none" rtlCol="0">
            <a:spAutoFit/>
          </a:bodyPr>
          <a:lstStyle/>
          <a:p>
            <a:r>
              <a:rPr lang="en-GB" sz="1050" dirty="0" smtClean="0"/>
              <a:t>(Free running oscillation)</a:t>
            </a:r>
            <a:endParaRPr lang="en-GB" sz="1050" dirty="0"/>
          </a:p>
        </p:txBody>
      </p:sp>
    </p:spTree>
    <p:extLst>
      <p:ext uri="{BB962C8B-B14F-4D97-AF65-F5344CB8AC3E}">
        <p14:creationId xmlns:p14="http://schemas.microsoft.com/office/powerpoint/2010/main" val="51329661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SEU </a:t>
            </a:r>
            <a:r>
              <a:rPr lang="en-GB" dirty="0"/>
              <a:t>Radiation: Topology Matters </a:t>
            </a:r>
            <a:r>
              <a:rPr lang="en-GB" dirty="0" smtClean="0"/>
              <a:t>– Round 1</a:t>
            </a:r>
            <a:endParaRPr lang="en-GB" dirty="0"/>
          </a:p>
        </p:txBody>
      </p:sp>
      <p:sp>
        <p:nvSpPr>
          <p:cNvPr id="3" name="Content Placeholder 2"/>
          <p:cNvSpPr>
            <a:spLocks noGrp="1"/>
          </p:cNvSpPr>
          <p:nvPr>
            <p:ph idx="1"/>
          </p:nvPr>
        </p:nvSpPr>
        <p:spPr>
          <a:xfrm>
            <a:off x="838200" y="836909"/>
            <a:ext cx="4880212" cy="5548392"/>
          </a:xfrm>
        </p:spPr>
        <p:txBody>
          <a:bodyPr>
            <a:normAutofit lnSpcReduction="10000"/>
          </a:bodyPr>
          <a:lstStyle/>
          <a:p>
            <a:r>
              <a:rPr lang="en-GB" dirty="0"/>
              <a:t>Heavy ion testing</a:t>
            </a:r>
            <a:r>
              <a:rPr lang="en-GB" dirty="0" smtClean="0"/>
              <a:t>:</a:t>
            </a:r>
          </a:p>
          <a:p>
            <a:pPr lvl="1"/>
            <a:r>
              <a:rPr lang="en-GB" dirty="0" smtClean="0"/>
              <a:t>LET</a:t>
            </a:r>
            <a:r>
              <a:rPr lang="en-GB" dirty="0"/>
              <a:t>: 3.2 to 69.2 MeV.cm</a:t>
            </a:r>
            <a:r>
              <a:rPr lang="en-GB" baseline="30000" dirty="0"/>
              <a:t>2</a:t>
            </a:r>
            <a:r>
              <a:rPr lang="en-GB" dirty="0"/>
              <a:t>/mg</a:t>
            </a:r>
          </a:p>
          <a:p>
            <a:r>
              <a:rPr lang="en-GB" dirty="0"/>
              <a:t>LC oscillator displays a significantly higher sensitivity than the ring oscillator!</a:t>
            </a:r>
          </a:p>
          <a:p>
            <a:pPr lvl="1"/>
            <a:r>
              <a:rPr lang="en-GB" dirty="0"/>
              <a:t>Contrary to expectations!</a:t>
            </a:r>
          </a:p>
          <a:p>
            <a:r>
              <a:rPr lang="en-GB" dirty="0"/>
              <a:t>SEU Phase jumps:</a:t>
            </a:r>
          </a:p>
          <a:p>
            <a:pPr lvl="1"/>
            <a:r>
              <a:rPr lang="en-GB" dirty="0"/>
              <a:t>Type: phase unlock</a:t>
            </a:r>
          </a:p>
          <a:p>
            <a:pPr lvl="1"/>
            <a:r>
              <a:rPr lang="en-GB" dirty="0"/>
              <a:t>Ring oscillator: both polarities</a:t>
            </a:r>
          </a:p>
          <a:p>
            <a:pPr lvl="1"/>
            <a:r>
              <a:rPr lang="en-GB" dirty="0"/>
              <a:t>LC: Mainly positive</a:t>
            </a:r>
          </a:p>
          <a:p>
            <a:r>
              <a:rPr lang="en-GB" dirty="0"/>
              <a:t>Two-Photon Absorption (TPA) laser tests point to the VARACTOR as the main culprit!</a:t>
            </a:r>
          </a:p>
          <a:p>
            <a:pPr lvl="1"/>
            <a:r>
              <a:rPr lang="en-GB" dirty="0"/>
              <a:t>Total cross section of the LC-oscillator is 4  10</a:t>
            </a:r>
            <a:r>
              <a:rPr lang="en-GB" baseline="30000" dirty="0"/>
              <a:t>-5</a:t>
            </a:r>
            <a:r>
              <a:rPr lang="en-GB" dirty="0"/>
              <a:t>cm</a:t>
            </a:r>
            <a:r>
              <a:rPr lang="en-GB" baseline="30000" dirty="0"/>
              <a:t>2</a:t>
            </a:r>
            <a:r>
              <a:rPr lang="en-GB" dirty="0"/>
              <a:t> from which 70% is contributed by the </a:t>
            </a:r>
            <a:r>
              <a:rPr lang="en-GB" dirty="0" err="1"/>
              <a:t>varactor</a:t>
            </a:r>
            <a:r>
              <a:rPr lang="en-GB" dirty="0"/>
              <a:t> area</a:t>
            </a:r>
            <a:r>
              <a:rPr lang="en-GB" dirty="0" smtClean="0"/>
              <a:t>!</a:t>
            </a:r>
            <a:endParaRPr lang="en-GB" dirty="0"/>
          </a:p>
        </p:txBody>
      </p:sp>
      <p:sp>
        <p:nvSpPr>
          <p:cNvPr id="4" name="Date Placeholder 3"/>
          <p:cNvSpPr>
            <a:spLocks noGrp="1"/>
          </p:cNvSpPr>
          <p:nvPr>
            <p:ph type="dt" sz="half" idx="10"/>
          </p:nvPr>
        </p:nvSpPr>
        <p:spPr/>
        <p:txBody>
          <a:bodyPr/>
          <a:lstStyle/>
          <a:p>
            <a:r>
              <a:rPr lang="en-GB" smtClean="0"/>
              <a:t>Ecole de Microélectronique IN2P3</a:t>
            </a:r>
            <a:endParaRPr lang="en-GB" dirty="0"/>
          </a:p>
        </p:txBody>
      </p:sp>
      <p:sp>
        <p:nvSpPr>
          <p:cNvPr id="5" name="Footer Placeholder 4"/>
          <p:cNvSpPr>
            <a:spLocks noGrp="1"/>
          </p:cNvSpPr>
          <p:nvPr>
            <p:ph type="ftr" sz="quarter" idx="11"/>
          </p:nvPr>
        </p:nvSpPr>
        <p:spPr/>
        <p:txBody>
          <a:bodyPr/>
          <a:lstStyle/>
          <a:p>
            <a:r>
              <a:rPr lang="en-GB"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117</a:t>
            </a:fld>
            <a:endParaRPr lang="en-GB" dirty="0"/>
          </a:p>
        </p:txBody>
      </p:sp>
      <p:pic>
        <p:nvPicPr>
          <p:cNvPr id="17" name="Content Placeholder 11"/>
          <p:cNvPicPr>
            <a:picLocks noChangeAspect="1"/>
          </p:cNvPicPr>
          <p:nvPr/>
        </p:nvPicPr>
        <p:blipFill>
          <a:blip r:embed="rId2"/>
          <a:stretch>
            <a:fillRect/>
          </a:stretch>
        </p:blipFill>
        <p:spPr>
          <a:xfrm>
            <a:off x="6938750" y="971618"/>
            <a:ext cx="4191000" cy="3370950"/>
          </a:xfrm>
          <a:prstGeom prst="rect">
            <a:avLst/>
          </a:prstGeom>
        </p:spPr>
      </p:pic>
      <p:sp>
        <p:nvSpPr>
          <p:cNvPr id="18" name="TextBox 17"/>
          <p:cNvSpPr txBox="1"/>
          <p:nvPr/>
        </p:nvSpPr>
        <p:spPr>
          <a:xfrm>
            <a:off x="7952902" y="3498367"/>
            <a:ext cx="853119" cy="261610"/>
          </a:xfrm>
          <a:prstGeom prst="rect">
            <a:avLst/>
          </a:prstGeom>
          <a:noFill/>
        </p:spPr>
        <p:txBody>
          <a:bodyPr wrap="none" rtlCol="0">
            <a:spAutoFit/>
          </a:bodyPr>
          <a:lstStyle/>
          <a:p>
            <a:r>
              <a:rPr lang="en-GB" sz="1100" dirty="0" smtClean="0">
                <a:solidFill>
                  <a:schemeClr val="accent1"/>
                </a:solidFill>
              </a:rPr>
              <a:t>Limit points</a:t>
            </a:r>
            <a:endParaRPr lang="en-GB" sz="1100" dirty="0">
              <a:solidFill>
                <a:schemeClr val="accent1"/>
              </a:solidFill>
            </a:endParaRPr>
          </a:p>
        </p:txBody>
      </p:sp>
      <p:cxnSp>
        <p:nvCxnSpPr>
          <p:cNvPr id="19" name="Straight Arrow Connector 18"/>
          <p:cNvCxnSpPr/>
          <p:nvPr/>
        </p:nvCxnSpPr>
        <p:spPr>
          <a:xfrm flipH="1">
            <a:off x="7663021" y="3629172"/>
            <a:ext cx="289881" cy="2227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685404" y="2726232"/>
            <a:ext cx="986167" cy="261610"/>
          </a:xfrm>
          <a:prstGeom prst="rect">
            <a:avLst/>
          </a:prstGeom>
          <a:noFill/>
        </p:spPr>
        <p:txBody>
          <a:bodyPr wrap="none" rtlCol="0">
            <a:spAutoFit/>
          </a:bodyPr>
          <a:lstStyle/>
          <a:p>
            <a:r>
              <a:rPr lang="en-GB" sz="1100" dirty="0" smtClean="0">
                <a:solidFill>
                  <a:schemeClr val="accent1"/>
                </a:solidFill>
              </a:rPr>
              <a:t>Ring oscillator</a:t>
            </a:r>
            <a:endParaRPr lang="en-GB" sz="1100" dirty="0">
              <a:solidFill>
                <a:schemeClr val="accent1"/>
              </a:solidFill>
            </a:endParaRPr>
          </a:p>
        </p:txBody>
      </p:sp>
      <p:cxnSp>
        <p:nvCxnSpPr>
          <p:cNvPr id="21" name="Straight Arrow Connector 20"/>
          <p:cNvCxnSpPr/>
          <p:nvPr/>
        </p:nvCxnSpPr>
        <p:spPr>
          <a:xfrm flipH="1" flipV="1">
            <a:off x="9464264" y="2650032"/>
            <a:ext cx="239750" cy="2184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648857" y="1862136"/>
            <a:ext cx="872355" cy="261610"/>
          </a:xfrm>
          <a:prstGeom prst="rect">
            <a:avLst/>
          </a:prstGeom>
          <a:noFill/>
        </p:spPr>
        <p:txBody>
          <a:bodyPr wrap="none" rtlCol="0">
            <a:spAutoFit/>
          </a:bodyPr>
          <a:lstStyle/>
          <a:p>
            <a:r>
              <a:rPr lang="en-GB" sz="1100" dirty="0" smtClean="0">
                <a:solidFill>
                  <a:schemeClr val="accent1"/>
                </a:solidFill>
              </a:rPr>
              <a:t>LC oscillator</a:t>
            </a:r>
            <a:endParaRPr lang="en-GB" sz="1100" dirty="0">
              <a:solidFill>
                <a:schemeClr val="accent1"/>
              </a:solidFill>
            </a:endParaRPr>
          </a:p>
        </p:txBody>
      </p:sp>
      <p:cxnSp>
        <p:nvCxnSpPr>
          <p:cNvPr id="23" name="Straight Arrow Connector 22"/>
          <p:cNvCxnSpPr/>
          <p:nvPr/>
        </p:nvCxnSpPr>
        <p:spPr>
          <a:xfrm flipH="1" flipV="1">
            <a:off x="9452782" y="1752889"/>
            <a:ext cx="239750" cy="2184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9685404" y="4324983"/>
            <a:ext cx="2052485" cy="276999"/>
          </a:xfrm>
          <a:prstGeom prst="rect">
            <a:avLst/>
          </a:prstGeom>
          <a:noFill/>
        </p:spPr>
        <p:txBody>
          <a:bodyPr wrap="none" rtlCol="0">
            <a:spAutoFit/>
          </a:bodyPr>
          <a:lstStyle/>
          <a:p>
            <a:r>
              <a:rPr lang="en-GB" sz="1200" dirty="0" smtClean="0">
                <a:solidFill>
                  <a:schemeClr val="tx2"/>
                </a:solidFill>
              </a:rPr>
              <a:t>GBTX cross section ~10</a:t>
            </a:r>
            <a:r>
              <a:rPr lang="en-GB" sz="1200" baseline="30000" dirty="0" smtClean="0">
                <a:solidFill>
                  <a:schemeClr val="tx2"/>
                </a:solidFill>
              </a:rPr>
              <a:t>-6</a:t>
            </a:r>
            <a:r>
              <a:rPr lang="en-GB" sz="1200" dirty="0">
                <a:solidFill>
                  <a:schemeClr val="tx2"/>
                </a:solidFill>
              </a:rPr>
              <a:t> </a:t>
            </a:r>
            <a:r>
              <a:rPr lang="en-GB" sz="1200" dirty="0" smtClean="0">
                <a:solidFill>
                  <a:schemeClr val="tx2"/>
                </a:solidFill>
              </a:rPr>
              <a:t>cm</a:t>
            </a:r>
            <a:r>
              <a:rPr lang="en-GB" sz="1200" baseline="30000" dirty="0" smtClean="0">
                <a:solidFill>
                  <a:schemeClr val="tx2"/>
                </a:solidFill>
              </a:rPr>
              <a:t>2</a:t>
            </a:r>
            <a:r>
              <a:rPr lang="en-GB" sz="1200" dirty="0" smtClean="0">
                <a:solidFill>
                  <a:schemeClr val="tx2"/>
                </a:solidFill>
              </a:rPr>
              <a:t>!</a:t>
            </a:r>
            <a:endParaRPr lang="en-GB" sz="1200" dirty="0">
              <a:solidFill>
                <a:schemeClr val="tx2"/>
              </a:solidFill>
            </a:endParaRPr>
          </a:p>
        </p:txBody>
      </p:sp>
      <p:cxnSp>
        <p:nvCxnSpPr>
          <p:cNvPr id="26" name="Straight Connector 25"/>
          <p:cNvCxnSpPr/>
          <p:nvPr/>
        </p:nvCxnSpPr>
        <p:spPr>
          <a:xfrm flipV="1">
            <a:off x="7499955" y="3048818"/>
            <a:ext cx="3240360" cy="16494"/>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5" idx="1"/>
          </p:cNvCxnSpPr>
          <p:nvPr/>
        </p:nvCxnSpPr>
        <p:spPr>
          <a:xfrm flipH="1" flipV="1">
            <a:off x="9648857" y="3065313"/>
            <a:ext cx="36547" cy="13981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rotWithShape="1">
          <a:blip r:embed="rId3"/>
          <a:srcRect b="7661"/>
          <a:stretch/>
        </p:blipFill>
        <p:spPr>
          <a:xfrm>
            <a:off x="6707867" y="4705636"/>
            <a:ext cx="4824536" cy="1793204"/>
          </a:xfrm>
          <a:prstGeom prst="rect">
            <a:avLst/>
          </a:prstGeom>
        </p:spPr>
      </p:pic>
    </p:spTree>
    <p:extLst>
      <p:ext uri="{BB962C8B-B14F-4D97-AF65-F5344CB8AC3E}">
        <p14:creationId xmlns:p14="http://schemas.microsoft.com/office/powerpoint/2010/main" val="425448225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TID Radiation: Topology Matters </a:t>
            </a:r>
            <a:r>
              <a:rPr lang="en-GB" dirty="0" smtClean="0"/>
              <a:t>– Round 2</a:t>
            </a:r>
            <a:endParaRPr lang="en-GB" dirty="0"/>
          </a:p>
        </p:txBody>
      </p:sp>
      <p:sp>
        <p:nvSpPr>
          <p:cNvPr id="14" name="Content Placeholder 13"/>
          <p:cNvSpPr>
            <a:spLocks noGrp="1"/>
          </p:cNvSpPr>
          <p:nvPr>
            <p:ph sz="half" idx="1"/>
          </p:nvPr>
        </p:nvSpPr>
        <p:spPr/>
        <p:txBody>
          <a:bodyPr/>
          <a:lstStyle/>
          <a:p>
            <a:r>
              <a:rPr lang="en-GB" dirty="0"/>
              <a:t>A new design prototyped to test the hypothesis:</a:t>
            </a:r>
          </a:p>
          <a:p>
            <a:pPr lvl="1"/>
            <a:r>
              <a:rPr lang="en-GB" dirty="0"/>
              <a:t>Smaller </a:t>
            </a:r>
            <a:r>
              <a:rPr lang="en-GB" dirty="0" err="1"/>
              <a:t>varactor</a:t>
            </a:r>
            <a:r>
              <a:rPr lang="en-GB" dirty="0"/>
              <a:t> area</a:t>
            </a:r>
          </a:p>
          <a:p>
            <a:pPr lvl="1"/>
            <a:r>
              <a:rPr lang="en-GB" dirty="0"/>
              <a:t>Different frequency tuning </a:t>
            </a:r>
            <a:r>
              <a:rPr lang="en-GB" dirty="0" smtClean="0"/>
              <a:t>topology:</a:t>
            </a:r>
          </a:p>
          <a:p>
            <a:pPr lvl="2"/>
            <a:r>
              <a:rPr lang="en-GB" dirty="0" smtClean="0"/>
              <a:t>Grounded vs floating well!</a:t>
            </a:r>
            <a:endParaRPr lang="en-GB" dirty="0"/>
          </a:p>
          <a:p>
            <a:endParaRPr lang="en-GB" dirty="0"/>
          </a:p>
        </p:txBody>
      </p:sp>
      <p:sp>
        <p:nvSpPr>
          <p:cNvPr id="4" name="Date Placeholder 3"/>
          <p:cNvSpPr>
            <a:spLocks noGrp="1"/>
          </p:cNvSpPr>
          <p:nvPr>
            <p:ph type="dt" sz="half" idx="10"/>
          </p:nvPr>
        </p:nvSpPr>
        <p:spPr/>
        <p:txBody>
          <a:bodyPr/>
          <a:lstStyle/>
          <a:p>
            <a:r>
              <a:rPr lang="en-GB" smtClean="0"/>
              <a:t>Ecole de Microélectronique IN2P3</a:t>
            </a:r>
            <a:endParaRPr lang="en-GB" dirty="0"/>
          </a:p>
        </p:txBody>
      </p:sp>
      <p:sp>
        <p:nvSpPr>
          <p:cNvPr id="5" name="Footer Placeholder 4"/>
          <p:cNvSpPr>
            <a:spLocks noGrp="1"/>
          </p:cNvSpPr>
          <p:nvPr>
            <p:ph type="ftr" sz="quarter" idx="11"/>
          </p:nvPr>
        </p:nvSpPr>
        <p:spPr/>
        <p:txBody>
          <a:bodyPr/>
          <a:lstStyle/>
          <a:p>
            <a:r>
              <a:rPr lang="en-GB"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118</a:t>
            </a:fld>
            <a:endParaRPr lang="en-GB" dirty="0"/>
          </a:p>
        </p:txBody>
      </p:sp>
      <p:pic>
        <p:nvPicPr>
          <p:cNvPr id="8" name="Content Placeholder 3"/>
          <p:cNvPicPr>
            <a:picLocks noChangeAspect="1"/>
          </p:cNvPicPr>
          <p:nvPr/>
        </p:nvPicPr>
        <p:blipFill>
          <a:blip r:embed="rId2"/>
          <a:stretch>
            <a:fillRect/>
          </a:stretch>
        </p:blipFill>
        <p:spPr>
          <a:xfrm>
            <a:off x="1562100" y="3166243"/>
            <a:ext cx="4038600" cy="2941042"/>
          </a:xfrm>
          <a:prstGeom prst="rect">
            <a:avLst/>
          </a:prstGeom>
        </p:spPr>
      </p:pic>
      <p:pic>
        <p:nvPicPr>
          <p:cNvPr id="10" name="Content Placeholder 15"/>
          <p:cNvPicPr>
            <a:picLocks noChangeAspect="1"/>
          </p:cNvPicPr>
          <p:nvPr/>
        </p:nvPicPr>
        <p:blipFill>
          <a:blip r:embed="rId3"/>
          <a:stretch>
            <a:fillRect/>
          </a:stretch>
        </p:blipFill>
        <p:spPr>
          <a:xfrm>
            <a:off x="6892688" y="3166243"/>
            <a:ext cx="4038600" cy="3373599"/>
          </a:xfrm>
          <a:prstGeom prst="rect">
            <a:avLst/>
          </a:prstGeom>
        </p:spPr>
      </p:pic>
      <p:pic>
        <p:nvPicPr>
          <p:cNvPr id="11" name="Picture 10"/>
          <p:cNvPicPr>
            <a:picLocks noChangeAspect="1"/>
          </p:cNvPicPr>
          <p:nvPr/>
        </p:nvPicPr>
        <p:blipFill>
          <a:blip r:embed="rId4"/>
          <a:stretch>
            <a:fillRect/>
          </a:stretch>
        </p:blipFill>
        <p:spPr>
          <a:xfrm>
            <a:off x="6970848" y="1130425"/>
            <a:ext cx="3960440" cy="1747786"/>
          </a:xfrm>
          <a:prstGeom prst="rect">
            <a:avLst/>
          </a:prstGeom>
        </p:spPr>
      </p:pic>
      <p:cxnSp>
        <p:nvCxnSpPr>
          <p:cNvPr id="12" name="Straight Arrow Connector 11"/>
          <p:cNvCxnSpPr/>
          <p:nvPr/>
        </p:nvCxnSpPr>
        <p:spPr>
          <a:xfrm flipH="1">
            <a:off x="10632912" y="3658623"/>
            <a:ext cx="5593" cy="1440160"/>
          </a:xfrm>
          <a:prstGeom prst="straightConnector1">
            <a:avLst/>
          </a:prstGeom>
          <a:ln w="28575">
            <a:solidFill>
              <a:srgbClr val="FCA30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0638505" y="4189018"/>
            <a:ext cx="558166" cy="276999"/>
          </a:xfrm>
          <a:prstGeom prst="rect">
            <a:avLst/>
          </a:prstGeom>
          <a:noFill/>
        </p:spPr>
        <p:txBody>
          <a:bodyPr wrap="none" rtlCol="0">
            <a:spAutoFit/>
          </a:bodyPr>
          <a:lstStyle/>
          <a:p>
            <a:r>
              <a:rPr lang="en-US" sz="1200" dirty="0" smtClean="0">
                <a:solidFill>
                  <a:srgbClr val="FCA304"/>
                </a:solidFill>
              </a:rPr>
              <a:t>1/600</a:t>
            </a:r>
          </a:p>
        </p:txBody>
      </p:sp>
    </p:spTree>
    <p:extLst>
      <p:ext uri="{BB962C8B-B14F-4D97-AF65-F5344CB8AC3E}">
        <p14:creationId xmlns:p14="http://schemas.microsoft.com/office/powerpoint/2010/main" val="115567146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ltLang="en-US" dirty="0"/>
              <a:t>Clock Recovery</a:t>
            </a:r>
            <a:endParaRPr lang="en-GB" dirty="0"/>
          </a:p>
        </p:txBody>
      </p:sp>
      <p:sp>
        <p:nvSpPr>
          <p:cNvPr id="4" name="Date Placeholder 3"/>
          <p:cNvSpPr>
            <a:spLocks noGrp="1"/>
          </p:cNvSpPr>
          <p:nvPr>
            <p:ph type="dt" sz="half" idx="10"/>
          </p:nvPr>
        </p:nvSpPr>
        <p:spPr/>
        <p:txBody>
          <a:bodyPr/>
          <a:lstStyle/>
          <a:p>
            <a:r>
              <a:rPr lang="en-GB" smtClean="0"/>
              <a:t>Ecole de Microélectronique IN2P3</a:t>
            </a:r>
            <a:endParaRPr lang="en-GB" dirty="0"/>
          </a:p>
        </p:txBody>
      </p:sp>
      <p:sp>
        <p:nvSpPr>
          <p:cNvPr id="5" name="Footer Placeholder 4"/>
          <p:cNvSpPr>
            <a:spLocks noGrp="1"/>
          </p:cNvSpPr>
          <p:nvPr>
            <p:ph type="ftr" sz="quarter" idx="11"/>
          </p:nvPr>
        </p:nvSpPr>
        <p:spPr/>
        <p:txBody>
          <a:bodyPr/>
          <a:lstStyle/>
          <a:p>
            <a:r>
              <a:rPr lang="en-GB"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119</a:t>
            </a:fld>
            <a:endParaRPr lang="en-GB" dirty="0"/>
          </a:p>
        </p:txBody>
      </p:sp>
      <p:grpSp>
        <p:nvGrpSpPr>
          <p:cNvPr id="123" name="Group 371"/>
          <p:cNvGrpSpPr>
            <a:grpSpLocks/>
          </p:cNvGrpSpPr>
          <p:nvPr/>
        </p:nvGrpSpPr>
        <p:grpSpPr bwMode="auto">
          <a:xfrm>
            <a:off x="1676400" y="3256403"/>
            <a:ext cx="6345238" cy="1527175"/>
            <a:chOff x="1008" y="2352"/>
            <a:chExt cx="3997" cy="962"/>
          </a:xfrm>
        </p:grpSpPr>
        <p:grpSp>
          <p:nvGrpSpPr>
            <p:cNvPr id="124" name="Group 357"/>
            <p:cNvGrpSpPr>
              <a:grpSpLocks/>
            </p:cNvGrpSpPr>
            <p:nvPr/>
          </p:nvGrpSpPr>
          <p:grpSpPr bwMode="auto">
            <a:xfrm>
              <a:off x="1008" y="2352"/>
              <a:ext cx="3997" cy="816"/>
              <a:chOff x="1008" y="2352"/>
              <a:chExt cx="3997" cy="816"/>
            </a:xfrm>
          </p:grpSpPr>
          <p:sp>
            <p:nvSpPr>
              <p:cNvPr id="129" name="Line 349"/>
              <p:cNvSpPr>
                <a:spLocks noChangeShapeType="1"/>
              </p:cNvSpPr>
              <p:nvPr/>
            </p:nvSpPr>
            <p:spPr bwMode="auto">
              <a:xfrm flipV="1">
                <a:off x="2160" y="2352"/>
                <a:ext cx="480" cy="384"/>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30" name="Rectangle 347"/>
              <p:cNvSpPr>
                <a:spLocks noChangeArrowheads="1"/>
              </p:cNvSpPr>
              <p:nvPr/>
            </p:nvSpPr>
            <p:spPr bwMode="auto">
              <a:xfrm>
                <a:off x="2160" y="2448"/>
                <a:ext cx="480" cy="192"/>
              </a:xfrm>
              <a:prstGeom prst="rect">
                <a:avLst/>
              </a:prstGeom>
              <a:solidFill>
                <a:srgbClr val="FFFFFF"/>
              </a:solidFill>
              <a:ln w="19050">
                <a:solidFill>
                  <a:srgbClr val="000000"/>
                </a:solidFill>
                <a:miter lim="800000"/>
                <a:headEnd/>
                <a:tailEnd/>
              </a:ln>
            </p:spPr>
            <p:txBody>
              <a:bodyPr wrap="none" anchor="ct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altLang="en-US" sz="1400" b="0" i="0" u="none" strike="noStrike" kern="0" cap="none" spc="0" normalizeH="0" baseline="0" noProof="0" smtClean="0">
                  <a:ln>
                    <a:noFill/>
                  </a:ln>
                  <a:solidFill>
                    <a:srgbClr val="000000"/>
                  </a:solidFill>
                  <a:effectLst/>
                  <a:uLnTx/>
                  <a:uFillTx/>
                  <a:latin typeface="+mj-lt"/>
                </a:endParaRPr>
              </a:p>
            </p:txBody>
          </p:sp>
          <p:sp>
            <p:nvSpPr>
              <p:cNvPr id="131" name="Line 70"/>
              <p:cNvSpPr>
                <a:spLocks noChangeShapeType="1"/>
              </p:cNvSpPr>
              <p:nvPr/>
            </p:nvSpPr>
            <p:spPr bwMode="auto">
              <a:xfrm>
                <a:off x="1392" y="3024"/>
                <a:ext cx="96" cy="4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32" name="Line 71"/>
              <p:cNvSpPr>
                <a:spLocks noChangeShapeType="1"/>
              </p:cNvSpPr>
              <p:nvPr/>
            </p:nvSpPr>
            <p:spPr bwMode="auto">
              <a:xfrm flipV="1">
                <a:off x="1392" y="3072"/>
                <a:ext cx="96" cy="4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33" name="Line 72"/>
              <p:cNvSpPr>
                <a:spLocks noChangeShapeType="1"/>
              </p:cNvSpPr>
              <p:nvPr/>
            </p:nvSpPr>
            <p:spPr bwMode="auto">
              <a:xfrm>
                <a:off x="1392" y="3024"/>
                <a:ext cx="0" cy="9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34" name="Line 73"/>
              <p:cNvSpPr>
                <a:spLocks noChangeShapeType="1"/>
              </p:cNvSpPr>
              <p:nvPr/>
            </p:nvSpPr>
            <p:spPr bwMode="auto">
              <a:xfrm flipH="1">
                <a:off x="1296" y="3072"/>
                <a:ext cx="96"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35" name="Line 74"/>
              <p:cNvSpPr>
                <a:spLocks noChangeShapeType="1"/>
              </p:cNvSpPr>
              <p:nvPr/>
            </p:nvSpPr>
            <p:spPr bwMode="auto">
              <a:xfrm>
                <a:off x="1584" y="3024"/>
                <a:ext cx="96" cy="4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36" name="Line 75"/>
              <p:cNvSpPr>
                <a:spLocks noChangeShapeType="1"/>
              </p:cNvSpPr>
              <p:nvPr/>
            </p:nvSpPr>
            <p:spPr bwMode="auto">
              <a:xfrm flipV="1">
                <a:off x="1584" y="3072"/>
                <a:ext cx="96" cy="4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37" name="Line 76"/>
              <p:cNvSpPr>
                <a:spLocks noChangeShapeType="1"/>
              </p:cNvSpPr>
              <p:nvPr/>
            </p:nvSpPr>
            <p:spPr bwMode="auto">
              <a:xfrm>
                <a:off x="1584" y="3024"/>
                <a:ext cx="0" cy="9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38" name="Line 77"/>
              <p:cNvSpPr>
                <a:spLocks noChangeShapeType="1"/>
              </p:cNvSpPr>
              <p:nvPr/>
            </p:nvSpPr>
            <p:spPr bwMode="auto">
              <a:xfrm flipH="1">
                <a:off x="1488" y="3072"/>
                <a:ext cx="96"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39" name="Line 78"/>
              <p:cNvSpPr>
                <a:spLocks noChangeShapeType="1"/>
              </p:cNvSpPr>
              <p:nvPr/>
            </p:nvSpPr>
            <p:spPr bwMode="auto">
              <a:xfrm>
                <a:off x="1776" y="3024"/>
                <a:ext cx="96" cy="4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40" name="Line 79"/>
              <p:cNvSpPr>
                <a:spLocks noChangeShapeType="1"/>
              </p:cNvSpPr>
              <p:nvPr/>
            </p:nvSpPr>
            <p:spPr bwMode="auto">
              <a:xfrm flipV="1">
                <a:off x="1776" y="3072"/>
                <a:ext cx="96" cy="4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41" name="Line 80"/>
              <p:cNvSpPr>
                <a:spLocks noChangeShapeType="1"/>
              </p:cNvSpPr>
              <p:nvPr/>
            </p:nvSpPr>
            <p:spPr bwMode="auto">
              <a:xfrm>
                <a:off x="1776" y="3024"/>
                <a:ext cx="0" cy="9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42" name="Line 81"/>
              <p:cNvSpPr>
                <a:spLocks noChangeShapeType="1"/>
              </p:cNvSpPr>
              <p:nvPr/>
            </p:nvSpPr>
            <p:spPr bwMode="auto">
              <a:xfrm flipH="1">
                <a:off x="1680" y="3072"/>
                <a:ext cx="96"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43" name="Line 82"/>
              <p:cNvSpPr>
                <a:spLocks noChangeShapeType="1"/>
              </p:cNvSpPr>
              <p:nvPr/>
            </p:nvSpPr>
            <p:spPr bwMode="auto">
              <a:xfrm>
                <a:off x="1968" y="3024"/>
                <a:ext cx="96" cy="4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44" name="Line 83"/>
              <p:cNvSpPr>
                <a:spLocks noChangeShapeType="1"/>
              </p:cNvSpPr>
              <p:nvPr/>
            </p:nvSpPr>
            <p:spPr bwMode="auto">
              <a:xfrm flipV="1">
                <a:off x="1968" y="3072"/>
                <a:ext cx="96" cy="4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45" name="Line 84"/>
              <p:cNvSpPr>
                <a:spLocks noChangeShapeType="1"/>
              </p:cNvSpPr>
              <p:nvPr/>
            </p:nvSpPr>
            <p:spPr bwMode="auto">
              <a:xfrm>
                <a:off x="1968" y="3024"/>
                <a:ext cx="0" cy="9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46" name="Line 85"/>
              <p:cNvSpPr>
                <a:spLocks noChangeShapeType="1"/>
              </p:cNvSpPr>
              <p:nvPr/>
            </p:nvSpPr>
            <p:spPr bwMode="auto">
              <a:xfrm flipH="1">
                <a:off x="1872" y="3072"/>
                <a:ext cx="96"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47" name="Line 86"/>
              <p:cNvSpPr>
                <a:spLocks noChangeShapeType="1"/>
              </p:cNvSpPr>
              <p:nvPr/>
            </p:nvSpPr>
            <p:spPr bwMode="auto">
              <a:xfrm flipH="1">
                <a:off x="2064" y="3072"/>
                <a:ext cx="96"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48" name="Freeform 89"/>
              <p:cNvSpPr>
                <a:spLocks/>
              </p:cNvSpPr>
              <p:nvPr/>
            </p:nvSpPr>
            <p:spPr bwMode="auto">
              <a:xfrm>
                <a:off x="2208" y="2784"/>
                <a:ext cx="48" cy="384"/>
              </a:xfrm>
              <a:custGeom>
                <a:avLst/>
                <a:gdLst>
                  <a:gd name="T0" fmla="*/ 0 w 96"/>
                  <a:gd name="T1" fmla="*/ 0 h 384"/>
                  <a:gd name="T2" fmla="*/ 48 w 96"/>
                  <a:gd name="T3" fmla="*/ 192 h 384"/>
                  <a:gd name="T4" fmla="*/ 0 w 96"/>
                  <a:gd name="T5" fmla="*/ 384 h 384"/>
                  <a:gd name="T6" fmla="*/ 0 60000 65536"/>
                  <a:gd name="T7" fmla="*/ 0 60000 65536"/>
                  <a:gd name="T8" fmla="*/ 0 60000 65536"/>
                  <a:gd name="T9" fmla="*/ 0 w 96"/>
                  <a:gd name="T10" fmla="*/ 0 h 384"/>
                  <a:gd name="T11" fmla="*/ 96 w 96"/>
                  <a:gd name="T12" fmla="*/ 384 h 384"/>
                </a:gdLst>
                <a:ahLst/>
                <a:cxnLst>
                  <a:cxn ang="T6">
                    <a:pos x="T0" y="T1"/>
                  </a:cxn>
                  <a:cxn ang="T7">
                    <a:pos x="T2" y="T3"/>
                  </a:cxn>
                  <a:cxn ang="T8">
                    <a:pos x="T4" y="T5"/>
                  </a:cxn>
                </a:cxnLst>
                <a:rect l="T9" t="T10" r="T11" b="T12"/>
                <a:pathLst>
                  <a:path w="96" h="384">
                    <a:moveTo>
                      <a:pt x="0" y="0"/>
                    </a:moveTo>
                    <a:cubicBezTo>
                      <a:pt x="48" y="64"/>
                      <a:pt x="96" y="128"/>
                      <a:pt x="96" y="192"/>
                    </a:cubicBezTo>
                    <a:cubicBezTo>
                      <a:pt x="96" y="256"/>
                      <a:pt x="48" y="320"/>
                      <a:pt x="0" y="384"/>
                    </a:cubicBezTo>
                  </a:path>
                </a:pathLst>
              </a:custGeom>
              <a:noFill/>
              <a:ln w="1905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49" name="Freeform 90"/>
              <p:cNvSpPr>
                <a:spLocks/>
              </p:cNvSpPr>
              <p:nvPr/>
            </p:nvSpPr>
            <p:spPr bwMode="auto">
              <a:xfrm>
                <a:off x="2160" y="2784"/>
                <a:ext cx="48" cy="384"/>
              </a:xfrm>
              <a:custGeom>
                <a:avLst/>
                <a:gdLst>
                  <a:gd name="T0" fmla="*/ 0 w 96"/>
                  <a:gd name="T1" fmla="*/ 0 h 384"/>
                  <a:gd name="T2" fmla="*/ 48 w 96"/>
                  <a:gd name="T3" fmla="*/ 192 h 384"/>
                  <a:gd name="T4" fmla="*/ 0 w 96"/>
                  <a:gd name="T5" fmla="*/ 384 h 384"/>
                  <a:gd name="T6" fmla="*/ 0 60000 65536"/>
                  <a:gd name="T7" fmla="*/ 0 60000 65536"/>
                  <a:gd name="T8" fmla="*/ 0 60000 65536"/>
                  <a:gd name="T9" fmla="*/ 0 w 96"/>
                  <a:gd name="T10" fmla="*/ 0 h 384"/>
                  <a:gd name="T11" fmla="*/ 96 w 96"/>
                  <a:gd name="T12" fmla="*/ 384 h 384"/>
                </a:gdLst>
                <a:ahLst/>
                <a:cxnLst>
                  <a:cxn ang="T6">
                    <a:pos x="T0" y="T1"/>
                  </a:cxn>
                  <a:cxn ang="T7">
                    <a:pos x="T2" y="T3"/>
                  </a:cxn>
                  <a:cxn ang="T8">
                    <a:pos x="T4" y="T5"/>
                  </a:cxn>
                </a:cxnLst>
                <a:rect l="T9" t="T10" r="T11" b="T12"/>
                <a:pathLst>
                  <a:path w="96" h="384">
                    <a:moveTo>
                      <a:pt x="0" y="0"/>
                    </a:moveTo>
                    <a:cubicBezTo>
                      <a:pt x="48" y="64"/>
                      <a:pt x="96" y="128"/>
                      <a:pt x="96" y="192"/>
                    </a:cubicBezTo>
                    <a:cubicBezTo>
                      <a:pt x="96" y="256"/>
                      <a:pt x="48" y="320"/>
                      <a:pt x="0" y="384"/>
                    </a:cubicBezTo>
                  </a:path>
                </a:pathLst>
              </a:custGeom>
              <a:noFill/>
              <a:ln w="1905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50" name="Freeform 91"/>
              <p:cNvSpPr>
                <a:spLocks/>
              </p:cNvSpPr>
              <p:nvPr/>
            </p:nvSpPr>
            <p:spPr bwMode="auto">
              <a:xfrm>
                <a:off x="2208" y="2784"/>
                <a:ext cx="432" cy="192"/>
              </a:xfrm>
              <a:custGeom>
                <a:avLst/>
                <a:gdLst>
                  <a:gd name="T0" fmla="*/ 0 w 432"/>
                  <a:gd name="T1" fmla="*/ 0 h 192"/>
                  <a:gd name="T2" fmla="*/ 240 w 432"/>
                  <a:gd name="T3" fmla="*/ 48 h 192"/>
                  <a:gd name="T4" fmla="*/ 432 w 432"/>
                  <a:gd name="T5" fmla="*/ 192 h 192"/>
                  <a:gd name="T6" fmla="*/ 0 60000 65536"/>
                  <a:gd name="T7" fmla="*/ 0 60000 65536"/>
                  <a:gd name="T8" fmla="*/ 0 60000 65536"/>
                  <a:gd name="T9" fmla="*/ 0 w 432"/>
                  <a:gd name="T10" fmla="*/ 0 h 192"/>
                  <a:gd name="T11" fmla="*/ 432 w 432"/>
                  <a:gd name="T12" fmla="*/ 192 h 192"/>
                </a:gdLst>
                <a:ahLst/>
                <a:cxnLst>
                  <a:cxn ang="T6">
                    <a:pos x="T0" y="T1"/>
                  </a:cxn>
                  <a:cxn ang="T7">
                    <a:pos x="T2" y="T3"/>
                  </a:cxn>
                  <a:cxn ang="T8">
                    <a:pos x="T4" y="T5"/>
                  </a:cxn>
                </a:cxnLst>
                <a:rect l="T9" t="T10" r="T11" b="T12"/>
                <a:pathLst>
                  <a:path w="432" h="192">
                    <a:moveTo>
                      <a:pt x="0" y="0"/>
                    </a:moveTo>
                    <a:cubicBezTo>
                      <a:pt x="84" y="8"/>
                      <a:pt x="168" y="16"/>
                      <a:pt x="240" y="48"/>
                    </a:cubicBezTo>
                    <a:cubicBezTo>
                      <a:pt x="312" y="80"/>
                      <a:pt x="372" y="136"/>
                      <a:pt x="432" y="192"/>
                    </a:cubicBezTo>
                  </a:path>
                </a:pathLst>
              </a:custGeom>
              <a:noFill/>
              <a:ln w="1905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51" name="Freeform 92"/>
              <p:cNvSpPr>
                <a:spLocks/>
              </p:cNvSpPr>
              <p:nvPr/>
            </p:nvSpPr>
            <p:spPr bwMode="auto">
              <a:xfrm flipV="1">
                <a:off x="2208" y="2976"/>
                <a:ext cx="432" cy="192"/>
              </a:xfrm>
              <a:custGeom>
                <a:avLst/>
                <a:gdLst>
                  <a:gd name="T0" fmla="*/ 0 w 432"/>
                  <a:gd name="T1" fmla="*/ 0 h 192"/>
                  <a:gd name="T2" fmla="*/ 240 w 432"/>
                  <a:gd name="T3" fmla="*/ 48 h 192"/>
                  <a:gd name="T4" fmla="*/ 432 w 432"/>
                  <a:gd name="T5" fmla="*/ 192 h 192"/>
                  <a:gd name="T6" fmla="*/ 0 60000 65536"/>
                  <a:gd name="T7" fmla="*/ 0 60000 65536"/>
                  <a:gd name="T8" fmla="*/ 0 60000 65536"/>
                  <a:gd name="T9" fmla="*/ 0 w 432"/>
                  <a:gd name="T10" fmla="*/ 0 h 192"/>
                  <a:gd name="T11" fmla="*/ 432 w 432"/>
                  <a:gd name="T12" fmla="*/ 192 h 192"/>
                </a:gdLst>
                <a:ahLst/>
                <a:cxnLst>
                  <a:cxn ang="T6">
                    <a:pos x="T0" y="T1"/>
                  </a:cxn>
                  <a:cxn ang="T7">
                    <a:pos x="T2" y="T3"/>
                  </a:cxn>
                  <a:cxn ang="T8">
                    <a:pos x="T4" y="T5"/>
                  </a:cxn>
                </a:cxnLst>
                <a:rect l="T9" t="T10" r="T11" b="T12"/>
                <a:pathLst>
                  <a:path w="432" h="192">
                    <a:moveTo>
                      <a:pt x="0" y="0"/>
                    </a:moveTo>
                    <a:cubicBezTo>
                      <a:pt x="84" y="8"/>
                      <a:pt x="168" y="16"/>
                      <a:pt x="240" y="48"/>
                    </a:cubicBezTo>
                    <a:cubicBezTo>
                      <a:pt x="312" y="80"/>
                      <a:pt x="372" y="136"/>
                      <a:pt x="432" y="192"/>
                    </a:cubicBezTo>
                  </a:path>
                </a:pathLst>
              </a:custGeom>
              <a:noFill/>
              <a:ln w="1905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52" name="Line 94"/>
              <p:cNvSpPr>
                <a:spLocks noChangeShapeType="1"/>
              </p:cNvSpPr>
              <p:nvPr/>
            </p:nvSpPr>
            <p:spPr bwMode="auto">
              <a:xfrm>
                <a:off x="1296" y="2880"/>
                <a:ext cx="864"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53" name="Line 95"/>
              <p:cNvSpPr>
                <a:spLocks noChangeShapeType="1"/>
              </p:cNvSpPr>
              <p:nvPr/>
            </p:nvSpPr>
            <p:spPr bwMode="auto">
              <a:xfrm>
                <a:off x="2640" y="2976"/>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54" name="Line 99"/>
              <p:cNvSpPr>
                <a:spLocks noChangeShapeType="1"/>
              </p:cNvSpPr>
              <p:nvPr/>
            </p:nvSpPr>
            <p:spPr bwMode="auto">
              <a:xfrm flipV="1">
                <a:off x="1296" y="2880"/>
                <a:ext cx="0" cy="192"/>
              </a:xfrm>
              <a:prstGeom prst="line">
                <a:avLst/>
              </a:prstGeom>
              <a:noFill/>
              <a:ln w="19050">
                <a:solidFill>
                  <a:srgbClr val="000000"/>
                </a:solidFill>
                <a:round/>
                <a:headEnd/>
                <a:tailEnd type="oval"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55" name="Rectangle 102"/>
              <p:cNvSpPr>
                <a:spLocks noChangeArrowheads="1"/>
              </p:cNvSpPr>
              <p:nvPr/>
            </p:nvSpPr>
            <p:spPr bwMode="auto">
              <a:xfrm>
                <a:off x="2880" y="2784"/>
                <a:ext cx="576" cy="384"/>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altLang="en-US" sz="1400" b="0" i="0" u="none" strike="noStrike" kern="0" cap="none" spc="0" normalizeH="0" baseline="0" noProof="0" smtClean="0">
                  <a:ln>
                    <a:noFill/>
                  </a:ln>
                  <a:solidFill>
                    <a:srgbClr val="000000"/>
                  </a:solidFill>
                  <a:effectLst/>
                  <a:uLnTx/>
                  <a:uFillTx/>
                  <a:latin typeface="+mj-lt"/>
                </a:endParaRPr>
              </a:p>
            </p:txBody>
          </p:sp>
          <p:sp>
            <p:nvSpPr>
              <p:cNvPr id="156" name="Text Box 103"/>
              <p:cNvSpPr txBox="1">
                <a:spLocks noChangeArrowheads="1"/>
              </p:cNvSpPr>
              <p:nvPr/>
            </p:nvSpPr>
            <p:spPr bwMode="auto">
              <a:xfrm>
                <a:off x="3024" y="2880"/>
                <a:ext cx="26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smtClean="0">
                    <a:ln>
                      <a:noFill/>
                    </a:ln>
                    <a:solidFill>
                      <a:srgbClr val="333399"/>
                    </a:solidFill>
                    <a:effectLst/>
                    <a:uLnTx/>
                    <a:uFillTx/>
                    <a:latin typeface="+mj-lt"/>
                  </a:rPr>
                  <a:t>PLL</a:t>
                </a:r>
              </a:p>
            </p:txBody>
          </p:sp>
          <p:sp>
            <p:nvSpPr>
              <p:cNvPr id="157" name="Text Box 116"/>
              <p:cNvSpPr txBox="1">
                <a:spLocks noChangeArrowheads="1"/>
              </p:cNvSpPr>
              <p:nvPr/>
            </p:nvSpPr>
            <p:spPr bwMode="auto">
              <a:xfrm>
                <a:off x="4080" y="2453"/>
                <a:ext cx="19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smtClean="0">
                    <a:ln>
                      <a:noFill/>
                    </a:ln>
                    <a:solidFill>
                      <a:srgbClr val="333399"/>
                    </a:solidFill>
                    <a:effectLst/>
                    <a:uLnTx/>
                    <a:uFillTx/>
                    <a:latin typeface="+mj-lt"/>
                  </a:rPr>
                  <a:t>Q</a:t>
                </a:r>
              </a:p>
            </p:txBody>
          </p:sp>
          <p:sp>
            <p:nvSpPr>
              <p:cNvPr id="158" name="Rectangle 117"/>
              <p:cNvSpPr>
                <a:spLocks noChangeArrowheads="1"/>
              </p:cNvSpPr>
              <p:nvPr/>
            </p:nvSpPr>
            <p:spPr bwMode="auto">
              <a:xfrm>
                <a:off x="3840" y="2400"/>
                <a:ext cx="432" cy="57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altLang="en-US" sz="1400" b="0" i="0" u="none" strike="noStrike" kern="0" cap="none" spc="0" normalizeH="0" baseline="0" noProof="0" smtClean="0">
                  <a:ln>
                    <a:noFill/>
                  </a:ln>
                  <a:solidFill>
                    <a:srgbClr val="000000"/>
                  </a:solidFill>
                  <a:effectLst/>
                  <a:uLnTx/>
                  <a:uFillTx/>
                  <a:latin typeface="+mj-lt"/>
                </a:endParaRPr>
              </a:p>
            </p:txBody>
          </p:sp>
          <p:sp>
            <p:nvSpPr>
              <p:cNvPr id="159" name="Text Box 118"/>
              <p:cNvSpPr txBox="1">
                <a:spLocks noChangeArrowheads="1"/>
              </p:cNvSpPr>
              <p:nvPr/>
            </p:nvSpPr>
            <p:spPr bwMode="auto">
              <a:xfrm>
                <a:off x="3840" y="2453"/>
                <a:ext cx="18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smtClean="0">
                    <a:ln>
                      <a:noFill/>
                    </a:ln>
                    <a:solidFill>
                      <a:srgbClr val="333399"/>
                    </a:solidFill>
                    <a:effectLst/>
                    <a:uLnTx/>
                    <a:uFillTx/>
                    <a:latin typeface="+mj-lt"/>
                  </a:rPr>
                  <a:t>D</a:t>
                </a:r>
              </a:p>
            </p:txBody>
          </p:sp>
          <p:sp>
            <p:nvSpPr>
              <p:cNvPr id="160" name="Line 119"/>
              <p:cNvSpPr>
                <a:spLocks noChangeShapeType="1"/>
              </p:cNvSpPr>
              <p:nvPr/>
            </p:nvSpPr>
            <p:spPr bwMode="auto">
              <a:xfrm>
                <a:off x="3840" y="2784"/>
                <a:ext cx="96" cy="4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61" name="Line 120"/>
              <p:cNvSpPr>
                <a:spLocks noChangeShapeType="1"/>
              </p:cNvSpPr>
              <p:nvPr/>
            </p:nvSpPr>
            <p:spPr bwMode="auto">
              <a:xfrm flipV="1">
                <a:off x="3840" y="2832"/>
                <a:ext cx="96" cy="4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62" name="Line 124"/>
              <p:cNvSpPr>
                <a:spLocks noChangeShapeType="1"/>
              </p:cNvSpPr>
              <p:nvPr/>
            </p:nvSpPr>
            <p:spPr bwMode="auto">
              <a:xfrm flipH="1">
                <a:off x="2640" y="2544"/>
                <a:ext cx="120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63" name="Line 344"/>
              <p:cNvSpPr>
                <a:spLocks noChangeShapeType="1"/>
              </p:cNvSpPr>
              <p:nvPr/>
            </p:nvSpPr>
            <p:spPr bwMode="auto">
              <a:xfrm flipH="1">
                <a:off x="3644" y="2823"/>
                <a:ext cx="1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64" name="Text Box 345"/>
              <p:cNvSpPr txBox="1">
                <a:spLocks noChangeArrowheads="1"/>
              </p:cNvSpPr>
              <p:nvPr/>
            </p:nvSpPr>
            <p:spPr bwMode="auto">
              <a:xfrm>
                <a:off x="2304" y="2444"/>
                <a:ext cx="159"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smtClean="0">
                    <a:ln>
                      <a:noFill/>
                    </a:ln>
                    <a:solidFill>
                      <a:srgbClr val="333399"/>
                    </a:solidFill>
                    <a:effectLst/>
                    <a:uLnTx/>
                    <a:uFillTx/>
                    <a:latin typeface="+mj-lt"/>
                  </a:rPr>
                  <a:t>t</a:t>
                </a:r>
              </a:p>
            </p:txBody>
          </p:sp>
          <p:sp>
            <p:nvSpPr>
              <p:cNvPr id="165" name="Line 348"/>
              <p:cNvSpPr>
                <a:spLocks noChangeShapeType="1"/>
              </p:cNvSpPr>
              <p:nvPr/>
            </p:nvSpPr>
            <p:spPr bwMode="auto">
              <a:xfrm flipH="1">
                <a:off x="1056" y="2544"/>
                <a:ext cx="1104"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66" name="Line 350"/>
              <p:cNvSpPr>
                <a:spLocks noChangeShapeType="1"/>
              </p:cNvSpPr>
              <p:nvPr/>
            </p:nvSpPr>
            <p:spPr bwMode="auto">
              <a:xfrm flipV="1">
                <a:off x="1296" y="2544"/>
                <a:ext cx="0" cy="336"/>
              </a:xfrm>
              <a:prstGeom prst="line">
                <a:avLst/>
              </a:prstGeom>
              <a:noFill/>
              <a:ln w="19050">
                <a:solidFill>
                  <a:srgbClr val="000000"/>
                </a:solidFill>
                <a:round/>
                <a:headEnd/>
                <a:tailEnd type="oval"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67" name="Line 351"/>
              <p:cNvSpPr>
                <a:spLocks noChangeShapeType="1"/>
              </p:cNvSpPr>
              <p:nvPr/>
            </p:nvSpPr>
            <p:spPr bwMode="auto">
              <a:xfrm flipH="1">
                <a:off x="3456" y="2976"/>
                <a:ext cx="1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68" name="Line 352"/>
              <p:cNvSpPr>
                <a:spLocks noChangeShapeType="1"/>
              </p:cNvSpPr>
              <p:nvPr/>
            </p:nvSpPr>
            <p:spPr bwMode="auto">
              <a:xfrm flipV="1">
                <a:off x="3648" y="2832"/>
                <a:ext cx="0" cy="14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69" name="Line 353"/>
              <p:cNvSpPr>
                <a:spLocks noChangeShapeType="1"/>
              </p:cNvSpPr>
              <p:nvPr/>
            </p:nvSpPr>
            <p:spPr bwMode="auto">
              <a:xfrm>
                <a:off x="4272" y="2544"/>
                <a:ext cx="72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70" name="Text Box 354"/>
              <p:cNvSpPr txBox="1">
                <a:spLocks noChangeArrowheads="1"/>
              </p:cNvSpPr>
              <p:nvPr/>
            </p:nvSpPr>
            <p:spPr bwMode="auto">
              <a:xfrm>
                <a:off x="4278" y="2371"/>
                <a:ext cx="72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smtClean="0">
                    <a:ln>
                      <a:noFill/>
                    </a:ln>
                    <a:solidFill>
                      <a:srgbClr val="333399"/>
                    </a:solidFill>
                    <a:effectLst/>
                    <a:uLnTx/>
                    <a:uFillTx/>
                    <a:latin typeface="+mj-lt"/>
                  </a:rPr>
                  <a:t>Retimed data</a:t>
                </a:r>
              </a:p>
            </p:txBody>
          </p:sp>
          <p:sp>
            <p:nvSpPr>
              <p:cNvPr id="171" name="Text Box 355"/>
              <p:cNvSpPr txBox="1">
                <a:spLocks noChangeArrowheads="1"/>
              </p:cNvSpPr>
              <p:nvPr/>
            </p:nvSpPr>
            <p:spPr bwMode="auto">
              <a:xfrm>
                <a:off x="1008" y="2371"/>
                <a:ext cx="52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smtClean="0">
                    <a:ln>
                      <a:noFill/>
                    </a:ln>
                    <a:solidFill>
                      <a:srgbClr val="333399"/>
                    </a:solidFill>
                    <a:effectLst/>
                    <a:uLnTx/>
                    <a:uFillTx/>
                    <a:latin typeface="+mj-lt"/>
                  </a:rPr>
                  <a:t>NRZ data</a:t>
                </a:r>
              </a:p>
            </p:txBody>
          </p:sp>
        </p:grpSp>
        <p:sp>
          <p:nvSpPr>
            <p:cNvPr id="125" name="Line 364"/>
            <p:cNvSpPr>
              <a:spLocks noChangeShapeType="1"/>
            </p:cNvSpPr>
            <p:nvPr/>
          </p:nvSpPr>
          <p:spPr bwMode="auto">
            <a:xfrm flipH="1" flipV="1">
              <a:off x="1344" y="3072"/>
              <a:ext cx="0" cy="240"/>
            </a:xfrm>
            <a:prstGeom prst="line">
              <a:avLst/>
            </a:prstGeom>
            <a:noFill/>
            <a:ln w="19050">
              <a:solidFill>
                <a:srgbClr val="990000"/>
              </a:solidFill>
              <a:prstDash val="dash"/>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26" name="Line 367"/>
            <p:cNvSpPr>
              <a:spLocks noChangeShapeType="1"/>
            </p:cNvSpPr>
            <p:nvPr/>
          </p:nvSpPr>
          <p:spPr bwMode="auto">
            <a:xfrm flipH="1">
              <a:off x="1344" y="3264"/>
              <a:ext cx="768" cy="0"/>
            </a:xfrm>
            <a:prstGeom prst="line">
              <a:avLst/>
            </a:prstGeom>
            <a:noFill/>
            <a:ln w="19050">
              <a:solidFill>
                <a:srgbClr val="99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27" name="Text Box 368"/>
            <p:cNvSpPr txBox="1">
              <a:spLocks noChangeArrowheads="1"/>
            </p:cNvSpPr>
            <p:nvPr/>
          </p:nvSpPr>
          <p:spPr bwMode="auto">
            <a:xfrm>
              <a:off x="1632" y="3120"/>
              <a:ext cx="17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smtClean="0">
                  <a:ln>
                    <a:noFill/>
                  </a:ln>
                  <a:solidFill>
                    <a:srgbClr val="333399"/>
                  </a:solidFill>
                  <a:effectLst/>
                  <a:uLnTx/>
                  <a:uFillTx/>
                  <a:latin typeface="+mj-lt"/>
                </a:rPr>
                <a:t>d</a:t>
              </a:r>
            </a:p>
          </p:txBody>
        </p:sp>
        <p:sp>
          <p:nvSpPr>
            <p:cNvPr id="128" name="Line 370"/>
            <p:cNvSpPr>
              <a:spLocks noChangeShapeType="1"/>
            </p:cNvSpPr>
            <p:nvPr/>
          </p:nvSpPr>
          <p:spPr bwMode="auto">
            <a:xfrm flipH="1" flipV="1">
              <a:off x="2112" y="3072"/>
              <a:ext cx="0" cy="240"/>
            </a:xfrm>
            <a:prstGeom prst="line">
              <a:avLst/>
            </a:prstGeom>
            <a:noFill/>
            <a:ln w="19050">
              <a:solidFill>
                <a:srgbClr val="990000"/>
              </a:solidFill>
              <a:prstDash val="dash"/>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grpSp>
      <p:grpSp>
        <p:nvGrpSpPr>
          <p:cNvPr id="172" name="Group 378"/>
          <p:cNvGrpSpPr>
            <a:grpSpLocks/>
          </p:cNvGrpSpPr>
          <p:nvPr/>
        </p:nvGrpSpPr>
        <p:grpSpPr bwMode="auto">
          <a:xfrm>
            <a:off x="990600" y="970403"/>
            <a:ext cx="7994651" cy="1743076"/>
            <a:chOff x="240" y="576"/>
            <a:chExt cx="5036" cy="1098"/>
          </a:xfrm>
        </p:grpSpPr>
        <p:grpSp>
          <p:nvGrpSpPr>
            <p:cNvPr id="173" name="Group 369"/>
            <p:cNvGrpSpPr>
              <a:grpSpLocks/>
            </p:cNvGrpSpPr>
            <p:nvPr/>
          </p:nvGrpSpPr>
          <p:grpSpPr bwMode="auto">
            <a:xfrm>
              <a:off x="240" y="864"/>
              <a:ext cx="5036" cy="810"/>
              <a:chOff x="240" y="768"/>
              <a:chExt cx="5036" cy="810"/>
            </a:xfrm>
          </p:grpSpPr>
          <p:sp>
            <p:nvSpPr>
              <p:cNvPr id="178" name="Line 4"/>
              <p:cNvSpPr>
                <a:spLocks noChangeShapeType="1"/>
              </p:cNvSpPr>
              <p:nvPr/>
            </p:nvSpPr>
            <p:spPr bwMode="auto">
              <a:xfrm>
                <a:off x="768" y="1056"/>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79" name="Line 5"/>
              <p:cNvSpPr>
                <a:spLocks noChangeShapeType="1"/>
              </p:cNvSpPr>
              <p:nvPr/>
            </p:nvSpPr>
            <p:spPr bwMode="auto">
              <a:xfrm rot="5400000">
                <a:off x="888" y="936"/>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80" name="Line 6"/>
              <p:cNvSpPr>
                <a:spLocks noChangeShapeType="1"/>
              </p:cNvSpPr>
              <p:nvPr/>
            </p:nvSpPr>
            <p:spPr bwMode="auto">
              <a:xfrm>
                <a:off x="1008" y="816"/>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81" name="Line 9"/>
              <p:cNvSpPr>
                <a:spLocks noChangeShapeType="1"/>
              </p:cNvSpPr>
              <p:nvPr/>
            </p:nvSpPr>
            <p:spPr bwMode="auto">
              <a:xfrm>
                <a:off x="1248" y="1056"/>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82" name="Line 10"/>
              <p:cNvSpPr>
                <a:spLocks noChangeShapeType="1"/>
              </p:cNvSpPr>
              <p:nvPr/>
            </p:nvSpPr>
            <p:spPr bwMode="auto">
              <a:xfrm>
                <a:off x="1488" y="816"/>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83" name="Line 11"/>
              <p:cNvSpPr>
                <a:spLocks noChangeShapeType="1"/>
              </p:cNvSpPr>
              <p:nvPr/>
            </p:nvSpPr>
            <p:spPr bwMode="auto">
              <a:xfrm>
                <a:off x="1728" y="816"/>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84" name="Line 12"/>
              <p:cNvSpPr>
                <a:spLocks noChangeShapeType="1"/>
              </p:cNvSpPr>
              <p:nvPr/>
            </p:nvSpPr>
            <p:spPr bwMode="auto">
              <a:xfrm>
                <a:off x="1968" y="1056"/>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85" name="Line 13"/>
              <p:cNvSpPr>
                <a:spLocks noChangeShapeType="1"/>
              </p:cNvSpPr>
              <p:nvPr/>
            </p:nvSpPr>
            <p:spPr bwMode="auto">
              <a:xfrm>
                <a:off x="2208" y="1056"/>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86" name="Line 14"/>
              <p:cNvSpPr>
                <a:spLocks noChangeShapeType="1"/>
              </p:cNvSpPr>
              <p:nvPr/>
            </p:nvSpPr>
            <p:spPr bwMode="auto">
              <a:xfrm>
                <a:off x="2448" y="1056"/>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87" name="Line 15"/>
              <p:cNvSpPr>
                <a:spLocks noChangeShapeType="1"/>
              </p:cNvSpPr>
              <p:nvPr/>
            </p:nvSpPr>
            <p:spPr bwMode="auto">
              <a:xfrm>
                <a:off x="2688" y="816"/>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88" name="Line 16"/>
              <p:cNvSpPr>
                <a:spLocks noChangeShapeType="1"/>
              </p:cNvSpPr>
              <p:nvPr/>
            </p:nvSpPr>
            <p:spPr bwMode="auto">
              <a:xfrm>
                <a:off x="2928" y="816"/>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89" name="Line 17"/>
              <p:cNvSpPr>
                <a:spLocks noChangeShapeType="1"/>
              </p:cNvSpPr>
              <p:nvPr/>
            </p:nvSpPr>
            <p:spPr bwMode="auto">
              <a:xfrm>
                <a:off x="3168" y="816"/>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90" name="Line 18"/>
              <p:cNvSpPr>
                <a:spLocks noChangeShapeType="1"/>
              </p:cNvSpPr>
              <p:nvPr/>
            </p:nvSpPr>
            <p:spPr bwMode="auto">
              <a:xfrm>
                <a:off x="3408" y="816"/>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91" name="Line 19"/>
              <p:cNvSpPr>
                <a:spLocks noChangeShapeType="1"/>
              </p:cNvSpPr>
              <p:nvPr/>
            </p:nvSpPr>
            <p:spPr bwMode="auto">
              <a:xfrm>
                <a:off x="3648" y="1056"/>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92" name="Line 20"/>
              <p:cNvSpPr>
                <a:spLocks noChangeShapeType="1"/>
              </p:cNvSpPr>
              <p:nvPr/>
            </p:nvSpPr>
            <p:spPr bwMode="auto">
              <a:xfrm rot="5400000">
                <a:off x="1128" y="936"/>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93" name="Line 21"/>
              <p:cNvSpPr>
                <a:spLocks noChangeShapeType="1"/>
              </p:cNvSpPr>
              <p:nvPr/>
            </p:nvSpPr>
            <p:spPr bwMode="auto">
              <a:xfrm rot="5400000">
                <a:off x="1368" y="936"/>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94" name="Line 22"/>
              <p:cNvSpPr>
                <a:spLocks noChangeShapeType="1"/>
              </p:cNvSpPr>
              <p:nvPr/>
            </p:nvSpPr>
            <p:spPr bwMode="auto">
              <a:xfrm rot="5400000">
                <a:off x="1848" y="936"/>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95" name="Line 23"/>
              <p:cNvSpPr>
                <a:spLocks noChangeShapeType="1"/>
              </p:cNvSpPr>
              <p:nvPr/>
            </p:nvSpPr>
            <p:spPr bwMode="auto">
              <a:xfrm rot="5400000">
                <a:off x="2568" y="936"/>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96" name="Line 24"/>
              <p:cNvSpPr>
                <a:spLocks noChangeShapeType="1"/>
              </p:cNvSpPr>
              <p:nvPr/>
            </p:nvSpPr>
            <p:spPr bwMode="auto">
              <a:xfrm rot="5400000">
                <a:off x="3528" y="936"/>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97" name="Line 25"/>
              <p:cNvSpPr>
                <a:spLocks noChangeShapeType="1"/>
              </p:cNvSpPr>
              <p:nvPr/>
            </p:nvSpPr>
            <p:spPr bwMode="auto">
              <a:xfrm>
                <a:off x="768" y="1536"/>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98" name="Line 26"/>
              <p:cNvSpPr>
                <a:spLocks noChangeShapeType="1"/>
              </p:cNvSpPr>
              <p:nvPr/>
            </p:nvSpPr>
            <p:spPr bwMode="auto">
              <a:xfrm rot="5400000">
                <a:off x="888" y="1416"/>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99" name="Line 39"/>
              <p:cNvSpPr>
                <a:spLocks noChangeShapeType="1"/>
              </p:cNvSpPr>
              <p:nvPr/>
            </p:nvSpPr>
            <p:spPr bwMode="auto">
              <a:xfrm rot="5400000">
                <a:off x="1128" y="1416"/>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200" name="Line 40"/>
              <p:cNvSpPr>
                <a:spLocks noChangeShapeType="1"/>
              </p:cNvSpPr>
              <p:nvPr/>
            </p:nvSpPr>
            <p:spPr bwMode="auto">
              <a:xfrm rot="5400000">
                <a:off x="1368" y="1416"/>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201" name="Line 41"/>
              <p:cNvSpPr>
                <a:spLocks noChangeShapeType="1"/>
              </p:cNvSpPr>
              <p:nvPr/>
            </p:nvSpPr>
            <p:spPr bwMode="auto">
              <a:xfrm rot="5400000">
                <a:off x="1848" y="1416"/>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202" name="Line 42"/>
              <p:cNvSpPr>
                <a:spLocks noChangeShapeType="1"/>
              </p:cNvSpPr>
              <p:nvPr/>
            </p:nvSpPr>
            <p:spPr bwMode="auto">
              <a:xfrm rot="5400000">
                <a:off x="2568" y="1416"/>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203" name="Line 43"/>
              <p:cNvSpPr>
                <a:spLocks noChangeShapeType="1"/>
              </p:cNvSpPr>
              <p:nvPr/>
            </p:nvSpPr>
            <p:spPr bwMode="auto">
              <a:xfrm rot="5400000">
                <a:off x="3528" y="1416"/>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204" name="Line 44"/>
              <p:cNvSpPr>
                <a:spLocks noChangeShapeType="1"/>
              </p:cNvSpPr>
              <p:nvPr/>
            </p:nvSpPr>
            <p:spPr bwMode="auto">
              <a:xfrm rot="5400000">
                <a:off x="936" y="1416"/>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205" name="Line 45"/>
              <p:cNvSpPr>
                <a:spLocks noChangeShapeType="1"/>
              </p:cNvSpPr>
              <p:nvPr/>
            </p:nvSpPr>
            <p:spPr bwMode="auto">
              <a:xfrm rot="5400000">
                <a:off x="1176" y="1416"/>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206" name="Line 46"/>
              <p:cNvSpPr>
                <a:spLocks noChangeShapeType="1"/>
              </p:cNvSpPr>
              <p:nvPr/>
            </p:nvSpPr>
            <p:spPr bwMode="auto">
              <a:xfrm rot="5400000">
                <a:off x="1416" y="1416"/>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207" name="Line 47"/>
              <p:cNvSpPr>
                <a:spLocks noChangeShapeType="1"/>
              </p:cNvSpPr>
              <p:nvPr/>
            </p:nvSpPr>
            <p:spPr bwMode="auto">
              <a:xfrm rot="5400000">
                <a:off x="1896" y="1416"/>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208" name="Line 48"/>
              <p:cNvSpPr>
                <a:spLocks noChangeShapeType="1"/>
              </p:cNvSpPr>
              <p:nvPr/>
            </p:nvSpPr>
            <p:spPr bwMode="auto">
              <a:xfrm rot="5400000">
                <a:off x="2616" y="1416"/>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209" name="Line 49"/>
              <p:cNvSpPr>
                <a:spLocks noChangeShapeType="1"/>
              </p:cNvSpPr>
              <p:nvPr/>
            </p:nvSpPr>
            <p:spPr bwMode="auto">
              <a:xfrm rot="5400000">
                <a:off x="3576" y="1416"/>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210" name="Line 50"/>
              <p:cNvSpPr>
                <a:spLocks noChangeShapeType="1"/>
              </p:cNvSpPr>
              <p:nvPr/>
            </p:nvSpPr>
            <p:spPr bwMode="auto">
              <a:xfrm>
                <a:off x="1008" y="1296"/>
                <a:ext cx="4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211" name="Line 51"/>
              <p:cNvSpPr>
                <a:spLocks noChangeShapeType="1"/>
              </p:cNvSpPr>
              <p:nvPr/>
            </p:nvSpPr>
            <p:spPr bwMode="auto">
              <a:xfrm>
                <a:off x="1248" y="1296"/>
                <a:ext cx="4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212" name="Line 52"/>
              <p:cNvSpPr>
                <a:spLocks noChangeShapeType="1"/>
              </p:cNvSpPr>
              <p:nvPr/>
            </p:nvSpPr>
            <p:spPr bwMode="auto">
              <a:xfrm>
                <a:off x="1488" y="1296"/>
                <a:ext cx="4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213" name="Line 53"/>
              <p:cNvSpPr>
                <a:spLocks noChangeShapeType="1"/>
              </p:cNvSpPr>
              <p:nvPr/>
            </p:nvSpPr>
            <p:spPr bwMode="auto">
              <a:xfrm>
                <a:off x="1968" y="1296"/>
                <a:ext cx="4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214" name="Line 54"/>
              <p:cNvSpPr>
                <a:spLocks noChangeShapeType="1"/>
              </p:cNvSpPr>
              <p:nvPr/>
            </p:nvSpPr>
            <p:spPr bwMode="auto">
              <a:xfrm>
                <a:off x="2688" y="1296"/>
                <a:ext cx="4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215" name="Line 55"/>
              <p:cNvSpPr>
                <a:spLocks noChangeShapeType="1"/>
              </p:cNvSpPr>
              <p:nvPr/>
            </p:nvSpPr>
            <p:spPr bwMode="auto">
              <a:xfrm>
                <a:off x="3648" y="1296"/>
                <a:ext cx="4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216" name="Line 56"/>
              <p:cNvSpPr>
                <a:spLocks noChangeShapeType="1"/>
              </p:cNvSpPr>
              <p:nvPr/>
            </p:nvSpPr>
            <p:spPr bwMode="auto">
              <a:xfrm>
                <a:off x="1056" y="1536"/>
                <a:ext cx="1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217" name="Line 57"/>
              <p:cNvSpPr>
                <a:spLocks noChangeShapeType="1"/>
              </p:cNvSpPr>
              <p:nvPr/>
            </p:nvSpPr>
            <p:spPr bwMode="auto">
              <a:xfrm>
                <a:off x="1296" y="1536"/>
                <a:ext cx="1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218" name="Line 58"/>
              <p:cNvSpPr>
                <a:spLocks noChangeShapeType="1"/>
              </p:cNvSpPr>
              <p:nvPr/>
            </p:nvSpPr>
            <p:spPr bwMode="auto">
              <a:xfrm>
                <a:off x="1536" y="1536"/>
                <a:ext cx="43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219" name="Line 60"/>
              <p:cNvSpPr>
                <a:spLocks noChangeShapeType="1"/>
              </p:cNvSpPr>
              <p:nvPr/>
            </p:nvSpPr>
            <p:spPr bwMode="auto">
              <a:xfrm>
                <a:off x="2016" y="1536"/>
                <a:ext cx="67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220" name="Line 61"/>
              <p:cNvSpPr>
                <a:spLocks noChangeShapeType="1"/>
              </p:cNvSpPr>
              <p:nvPr/>
            </p:nvSpPr>
            <p:spPr bwMode="auto">
              <a:xfrm>
                <a:off x="2736" y="1536"/>
                <a:ext cx="91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221" name="Line 62"/>
              <p:cNvSpPr>
                <a:spLocks noChangeShapeType="1"/>
              </p:cNvSpPr>
              <p:nvPr/>
            </p:nvSpPr>
            <p:spPr bwMode="auto">
              <a:xfrm>
                <a:off x="3696" y="1536"/>
                <a:ext cx="1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222" name="Text Box 63"/>
              <p:cNvSpPr txBox="1">
                <a:spLocks noChangeArrowheads="1"/>
              </p:cNvSpPr>
              <p:nvPr/>
            </p:nvSpPr>
            <p:spPr bwMode="auto">
              <a:xfrm>
                <a:off x="240" y="864"/>
                <a:ext cx="53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dirty="0" smtClean="0">
                    <a:ln>
                      <a:noFill/>
                    </a:ln>
                    <a:solidFill>
                      <a:srgbClr val="333399"/>
                    </a:solidFill>
                    <a:effectLst/>
                    <a:uLnTx/>
                    <a:uFillTx/>
                    <a:latin typeface="+mj-lt"/>
                  </a:rPr>
                  <a:t>NRZ Data</a:t>
                </a:r>
              </a:p>
            </p:txBody>
          </p:sp>
          <p:sp>
            <p:nvSpPr>
              <p:cNvPr id="223" name="Text Box 64"/>
              <p:cNvSpPr txBox="1">
                <a:spLocks noChangeArrowheads="1"/>
              </p:cNvSpPr>
              <p:nvPr/>
            </p:nvSpPr>
            <p:spPr bwMode="auto">
              <a:xfrm>
                <a:off x="240" y="1344"/>
                <a:ext cx="75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smtClean="0">
                    <a:ln>
                      <a:noFill/>
                    </a:ln>
                    <a:solidFill>
                      <a:srgbClr val="333399"/>
                    </a:solidFill>
                    <a:effectLst/>
                    <a:uLnTx/>
                    <a:uFillTx/>
                    <a:latin typeface="+mj-lt"/>
                  </a:rPr>
                  <a:t>Edge detector</a:t>
                </a:r>
              </a:p>
            </p:txBody>
          </p:sp>
          <p:sp>
            <p:nvSpPr>
              <p:cNvPr id="224" name="Text Box 65"/>
              <p:cNvSpPr txBox="1">
                <a:spLocks noChangeArrowheads="1"/>
              </p:cNvSpPr>
              <p:nvPr/>
            </p:nvSpPr>
            <p:spPr bwMode="auto">
              <a:xfrm>
                <a:off x="4118" y="768"/>
                <a:ext cx="110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smtClean="0">
                    <a:ln>
                      <a:noFill/>
                    </a:ln>
                    <a:solidFill>
                      <a:srgbClr val="333399"/>
                    </a:solidFill>
                    <a:effectLst/>
                    <a:uLnTx/>
                    <a:uFillTx/>
                    <a:latin typeface="+mj-lt"/>
                  </a:rPr>
                  <a:t>No spectral-line at</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smtClean="0">
                    <a:ln>
                      <a:noFill/>
                    </a:ln>
                    <a:solidFill>
                      <a:srgbClr val="333399"/>
                    </a:solidFill>
                    <a:effectLst/>
                    <a:uLnTx/>
                    <a:uFillTx/>
                    <a:latin typeface="+mj-lt"/>
                  </a:rPr>
                  <a:t>the bit rate frequency</a:t>
                </a:r>
              </a:p>
            </p:txBody>
          </p:sp>
          <p:sp>
            <p:nvSpPr>
              <p:cNvPr id="225" name="Text Box 66"/>
              <p:cNvSpPr txBox="1">
                <a:spLocks noChangeArrowheads="1"/>
              </p:cNvSpPr>
              <p:nvPr/>
            </p:nvSpPr>
            <p:spPr bwMode="auto">
              <a:xfrm>
                <a:off x="4118" y="1248"/>
                <a:ext cx="115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smtClean="0">
                    <a:ln>
                      <a:noFill/>
                    </a:ln>
                    <a:solidFill>
                      <a:srgbClr val="333399"/>
                    </a:solidFill>
                    <a:effectLst/>
                    <a:uLnTx/>
                    <a:uFillTx/>
                    <a:latin typeface="+mj-lt"/>
                  </a:rPr>
                  <a:t>Spectral-line at the bit</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smtClean="0">
                    <a:ln>
                      <a:noFill/>
                    </a:ln>
                    <a:solidFill>
                      <a:srgbClr val="333399"/>
                    </a:solidFill>
                    <a:effectLst/>
                    <a:uLnTx/>
                    <a:uFillTx/>
                    <a:latin typeface="+mj-lt"/>
                  </a:rPr>
                  <a:t>rate frequency present</a:t>
                </a:r>
              </a:p>
            </p:txBody>
          </p:sp>
          <p:sp>
            <p:nvSpPr>
              <p:cNvPr id="226" name="Line 67"/>
              <p:cNvSpPr>
                <a:spLocks noChangeShapeType="1"/>
              </p:cNvSpPr>
              <p:nvPr/>
            </p:nvSpPr>
            <p:spPr bwMode="auto">
              <a:xfrm flipH="1">
                <a:off x="3888" y="912"/>
                <a:ext cx="240" cy="0"/>
              </a:xfrm>
              <a:prstGeom prst="line">
                <a:avLst/>
              </a:prstGeom>
              <a:noFill/>
              <a:ln w="19050">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227" name="Line 68"/>
              <p:cNvSpPr>
                <a:spLocks noChangeShapeType="1"/>
              </p:cNvSpPr>
              <p:nvPr/>
            </p:nvSpPr>
            <p:spPr bwMode="auto">
              <a:xfrm flipH="1">
                <a:off x="3888" y="1392"/>
                <a:ext cx="240" cy="0"/>
              </a:xfrm>
              <a:prstGeom prst="line">
                <a:avLst/>
              </a:prstGeom>
              <a:noFill/>
              <a:ln w="19050">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228" name="Line 358"/>
              <p:cNvSpPr>
                <a:spLocks noChangeShapeType="1"/>
              </p:cNvSpPr>
              <p:nvPr/>
            </p:nvSpPr>
            <p:spPr bwMode="auto">
              <a:xfrm flipV="1">
                <a:off x="1968" y="1152"/>
                <a:ext cx="0" cy="144"/>
              </a:xfrm>
              <a:prstGeom prst="line">
                <a:avLst/>
              </a:prstGeom>
              <a:noFill/>
              <a:ln w="19050">
                <a:solidFill>
                  <a:srgbClr val="990000"/>
                </a:solidFill>
                <a:prstDash val="dash"/>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229" name="Line 359"/>
              <p:cNvSpPr>
                <a:spLocks noChangeShapeType="1"/>
              </p:cNvSpPr>
              <p:nvPr/>
            </p:nvSpPr>
            <p:spPr bwMode="auto">
              <a:xfrm flipV="1">
                <a:off x="2016" y="1152"/>
                <a:ext cx="0" cy="144"/>
              </a:xfrm>
              <a:prstGeom prst="line">
                <a:avLst/>
              </a:prstGeom>
              <a:noFill/>
              <a:ln w="19050">
                <a:solidFill>
                  <a:srgbClr val="990000"/>
                </a:solidFill>
                <a:prstDash val="dash"/>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230" name="Line 360"/>
              <p:cNvSpPr>
                <a:spLocks noChangeShapeType="1"/>
              </p:cNvSpPr>
              <p:nvPr/>
            </p:nvSpPr>
            <p:spPr bwMode="auto">
              <a:xfrm>
                <a:off x="1824" y="1200"/>
                <a:ext cx="144" cy="0"/>
              </a:xfrm>
              <a:prstGeom prst="line">
                <a:avLst/>
              </a:prstGeom>
              <a:noFill/>
              <a:ln w="19050">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231" name="Line 361"/>
              <p:cNvSpPr>
                <a:spLocks noChangeShapeType="1"/>
              </p:cNvSpPr>
              <p:nvPr/>
            </p:nvSpPr>
            <p:spPr bwMode="auto">
              <a:xfrm flipH="1">
                <a:off x="2016" y="1200"/>
                <a:ext cx="144" cy="0"/>
              </a:xfrm>
              <a:prstGeom prst="line">
                <a:avLst/>
              </a:prstGeom>
              <a:noFill/>
              <a:ln w="19050">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232" name="Text Box 362"/>
              <p:cNvSpPr txBox="1">
                <a:spLocks noChangeArrowheads="1"/>
              </p:cNvSpPr>
              <p:nvPr/>
            </p:nvSpPr>
            <p:spPr bwMode="auto">
              <a:xfrm>
                <a:off x="2130" y="1108"/>
                <a:ext cx="17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smtClean="0">
                    <a:ln>
                      <a:noFill/>
                    </a:ln>
                    <a:solidFill>
                      <a:srgbClr val="333399"/>
                    </a:solidFill>
                    <a:effectLst/>
                    <a:uLnTx/>
                    <a:uFillTx/>
                    <a:latin typeface="+mj-lt"/>
                  </a:rPr>
                  <a:t>d</a:t>
                </a:r>
              </a:p>
            </p:txBody>
          </p:sp>
        </p:grpSp>
        <p:sp>
          <p:nvSpPr>
            <p:cNvPr id="174" name="Text Box 372"/>
            <p:cNvSpPr txBox="1">
              <a:spLocks noChangeArrowheads="1"/>
            </p:cNvSpPr>
            <p:nvPr/>
          </p:nvSpPr>
          <p:spPr bwMode="auto">
            <a:xfrm>
              <a:off x="1392" y="576"/>
              <a:ext cx="137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smtClean="0">
                  <a:ln>
                    <a:noFill/>
                  </a:ln>
                  <a:solidFill>
                    <a:srgbClr val="333399"/>
                  </a:solidFill>
                  <a:effectLst/>
                  <a:uLnTx/>
                  <a:uFillTx/>
                  <a:latin typeface="+mj-lt"/>
                </a:rPr>
                <a:t>A PLL can’t lock to NRZ data</a:t>
              </a:r>
            </a:p>
          </p:txBody>
        </p:sp>
        <p:sp>
          <p:nvSpPr>
            <p:cNvPr id="175" name="Line 373"/>
            <p:cNvSpPr>
              <a:spLocks noChangeShapeType="1"/>
            </p:cNvSpPr>
            <p:nvPr/>
          </p:nvSpPr>
          <p:spPr bwMode="auto">
            <a:xfrm flipH="1">
              <a:off x="1104" y="672"/>
              <a:ext cx="336" cy="192"/>
            </a:xfrm>
            <a:prstGeom prst="line">
              <a:avLst/>
            </a:prstGeom>
            <a:noFill/>
            <a:ln w="19050">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76" name="Text Box 374"/>
            <p:cNvSpPr txBox="1">
              <a:spLocks noChangeArrowheads="1"/>
            </p:cNvSpPr>
            <p:nvPr/>
          </p:nvSpPr>
          <p:spPr bwMode="auto">
            <a:xfrm>
              <a:off x="3312" y="576"/>
              <a:ext cx="147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smtClean="0">
                  <a:ln>
                    <a:noFill/>
                  </a:ln>
                  <a:solidFill>
                    <a:srgbClr val="333399"/>
                  </a:solidFill>
                  <a:effectLst/>
                  <a:uLnTx/>
                  <a:uFillTx/>
                  <a:latin typeface="+mj-lt"/>
                </a:rPr>
                <a:t>But it can lock to such a signal</a:t>
              </a:r>
            </a:p>
          </p:txBody>
        </p:sp>
        <p:sp>
          <p:nvSpPr>
            <p:cNvPr id="177" name="Line 375"/>
            <p:cNvSpPr>
              <a:spLocks noChangeShapeType="1"/>
            </p:cNvSpPr>
            <p:nvPr/>
          </p:nvSpPr>
          <p:spPr bwMode="auto">
            <a:xfrm flipH="1">
              <a:off x="2784" y="672"/>
              <a:ext cx="528" cy="672"/>
            </a:xfrm>
            <a:prstGeom prst="line">
              <a:avLst/>
            </a:prstGeom>
            <a:noFill/>
            <a:ln w="19050">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grpSp>
      <p:sp>
        <p:nvSpPr>
          <p:cNvPr id="233" name="Text Box 376"/>
          <p:cNvSpPr txBox="1">
            <a:spLocks noChangeArrowheads="1"/>
          </p:cNvSpPr>
          <p:nvPr/>
        </p:nvSpPr>
        <p:spPr bwMode="auto">
          <a:xfrm>
            <a:off x="1447800" y="5085203"/>
            <a:ext cx="3905236"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sng" strike="noStrike" kern="0" cap="none" spc="0" normalizeH="0" baseline="0" noProof="0" smtClean="0">
                <a:ln>
                  <a:noFill/>
                </a:ln>
                <a:solidFill>
                  <a:srgbClr val="333399"/>
                </a:solidFill>
                <a:effectLst/>
                <a:uLnTx/>
                <a:uFillTx/>
                <a:latin typeface="+mj-lt"/>
              </a:rPr>
              <a:t>Problem:</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smtClean="0">
                <a:ln>
                  <a:noFill/>
                </a:ln>
                <a:solidFill>
                  <a:srgbClr val="333399"/>
                </a:solidFill>
                <a:effectLst/>
                <a:uLnTx/>
                <a:uFillTx/>
                <a:latin typeface="+mj-lt"/>
              </a:rPr>
              <a:t>Difficult to match the delay of the two paths so that</a:t>
            </a:r>
            <a:br>
              <a:rPr kumimoji="0" lang="en-US" altLang="en-US" sz="1400" b="0" i="0" u="none" strike="noStrike" kern="0" cap="none" spc="0" normalizeH="0" baseline="0" noProof="0" smtClean="0">
                <a:ln>
                  <a:noFill/>
                </a:ln>
                <a:solidFill>
                  <a:srgbClr val="333399"/>
                </a:solidFill>
                <a:effectLst/>
                <a:uLnTx/>
                <a:uFillTx/>
                <a:latin typeface="+mj-lt"/>
              </a:rPr>
            </a:br>
            <a:r>
              <a:rPr kumimoji="0" lang="en-US" altLang="en-US" sz="1400" b="0" i="0" u="none" strike="noStrike" kern="0" cap="none" spc="0" normalizeH="0" baseline="0" noProof="0" smtClean="0">
                <a:ln>
                  <a:noFill/>
                </a:ln>
                <a:solidFill>
                  <a:srgbClr val="333399"/>
                </a:solidFill>
                <a:effectLst/>
                <a:uLnTx/>
                <a:uFillTx/>
                <a:latin typeface="+mj-lt"/>
              </a:rPr>
              <a:t>the recovered clock samples the data at the middle</a:t>
            </a:r>
            <a:br>
              <a:rPr kumimoji="0" lang="en-US" altLang="en-US" sz="1400" b="0" i="0" u="none" strike="noStrike" kern="0" cap="none" spc="0" normalizeH="0" baseline="0" noProof="0" smtClean="0">
                <a:ln>
                  <a:noFill/>
                </a:ln>
                <a:solidFill>
                  <a:srgbClr val="333399"/>
                </a:solidFill>
                <a:effectLst/>
                <a:uLnTx/>
                <a:uFillTx/>
                <a:latin typeface="+mj-lt"/>
              </a:rPr>
            </a:br>
            <a:r>
              <a:rPr kumimoji="0" lang="en-US" altLang="en-US" sz="1400" b="0" i="0" u="none" strike="noStrike" kern="0" cap="none" spc="0" normalizeH="0" baseline="0" noProof="0" smtClean="0">
                <a:ln>
                  <a:noFill/>
                </a:ln>
                <a:solidFill>
                  <a:srgbClr val="333399"/>
                </a:solidFill>
                <a:effectLst/>
                <a:uLnTx/>
                <a:uFillTx/>
                <a:latin typeface="+mj-lt"/>
              </a:rPr>
              <a:t>of the data eye over all process, temperature</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smtClean="0">
                <a:ln>
                  <a:noFill/>
                </a:ln>
                <a:solidFill>
                  <a:srgbClr val="333399"/>
                </a:solidFill>
                <a:effectLst/>
                <a:uLnTx/>
                <a:uFillTx/>
                <a:latin typeface="+mj-lt"/>
              </a:rPr>
              <a:t>and supply variations. </a:t>
            </a:r>
          </a:p>
        </p:txBody>
      </p:sp>
      <p:pic>
        <p:nvPicPr>
          <p:cNvPr id="234" name="Picture 377" descr="elecEye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1300" y="4124486"/>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 name="Line 379"/>
          <p:cNvSpPr>
            <a:spLocks noChangeShapeType="1"/>
          </p:cNvSpPr>
          <p:nvPr/>
        </p:nvSpPr>
        <p:spPr bwMode="auto">
          <a:xfrm flipV="1">
            <a:off x="9309100" y="4505486"/>
            <a:ext cx="0" cy="1143000"/>
          </a:xfrm>
          <a:prstGeom prst="line">
            <a:avLst/>
          </a:prstGeom>
          <a:noFill/>
          <a:ln w="19050">
            <a:solidFill>
              <a:srgbClr val="990000"/>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sz="1200" smtClean="0">
              <a:solidFill>
                <a:srgbClr val="000000"/>
              </a:solidFill>
              <a:latin typeface="Verdana" panose="020B0604030504040204" pitchFamily="34" charset="0"/>
            </a:endParaRPr>
          </a:p>
        </p:txBody>
      </p:sp>
      <p:sp>
        <p:nvSpPr>
          <p:cNvPr id="236" name="Line 380"/>
          <p:cNvSpPr>
            <a:spLocks noChangeShapeType="1"/>
          </p:cNvSpPr>
          <p:nvPr/>
        </p:nvSpPr>
        <p:spPr bwMode="auto">
          <a:xfrm flipH="1">
            <a:off x="9309100" y="3972086"/>
            <a:ext cx="304800" cy="533400"/>
          </a:xfrm>
          <a:prstGeom prst="line">
            <a:avLst/>
          </a:prstGeom>
          <a:noFill/>
          <a:ln w="19050">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sz="1200" smtClean="0">
              <a:solidFill>
                <a:srgbClr val="000000"/>
              </a:solidFill>
              <a:latin typeface="Verdana" panose="020B0604030504040204" pitchFamily="34" charset="0"/>
            </a:endParaRPr>
          </a:p>
        </p:txBody>
      </p:sp>
      <p:sp>
        <p:nvSpPr>
          <p:cNvPr id="237" name="Text Box 381"/>
          <p:cNvSpPr txBox="1">
            <a:spLocks noChangeArrowheads="1"/>
          </p:cNvSpPr>
          <p:nvPr/>
        </p:nvSpPr>
        <p:spPr bwMode="auto">
          <a:xfrm>
            <a:off x="9537700" y="3773649"/>
            <a:ext cx="17604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smtClean="0">
                <a:ln>
                  <a:noFill/>
                </a:ln>
                <a:solidFill>
                  <a:srgbClr val="333399"/>
                </a:solidFill>
                <a:effectLst/>
                <a:uLnTx/>
                <a:uFillTx/>
                <a:latin typeface="+mj-lt"/>
              </a:rPr>
              <a:t>Ideal sampling instant</a:t>
            </a:r>
          </a:p>
        </p:txBody>
      </p:sp>
    </p:spTree>
    <p:extLst>
      <p:ext uri="{BB962C8B-B14F-4D97-AF65-F5344CB8AC3E}">
        <p14:creationId xmlns:p14="http://schemas.microsoft.com/office/powerpoint/2010/main" val="5305624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Noise - Amplitude</a:t>
            </a:r>
            <a:endParaRPr lang="en-GB" dirty="0"/>
          </a:p>
        </p:txBody>
      </p:sp>
      <p:sp>
        <p:nvSpPr>
          <p:cNvPr id="3" name="Content Placeholder 2"/>
          <p:cNvSpPr>
            <a:spLocks noGrp="1"/>
          </p:cNvSpPr>
          <p:nvPr>
            <p:ph idx="1"/>
          </p:nvPr>
        </p:nvSpPr>
        <p:spPr>
          <a:xfrm>
            <a:off x="838200" y="3313771"/>
            <a:ext cx="10515600" cy="3071530"/>
          </a:xfrm>
        </p:spPr>
        <p:txBody>
          <a:bodyPr>
            <a:normAutofit fontScale="70000" lnSpcReduction="20000"/>
          </a:bodyPr>
          <a:lstStyle/>
          <a:p>
            <a:r>
              <a:rPr lang="en-GB" dirty="0"/>
              <a:t>The average bit error probability</a:t>
            </a:r>
            <a:r>
              <a:rPr lang="en-GB" dirty="0" smtClean="0"/>
              <a:t>:</a:t>
            </a:r>
          </a:p>
          <a:p>
            <a:pPr marL="0" indent="0">
              <a:buNone/>
            </a:pPr>
            <a:endParaRPr lang="en-GB" dirty="0" smtClean="0"/>
          </a:p>
          <a:p>
            <a:pPr marL="0" indent="0">
              <a:buNone/>
            </a:pPr>
            <a:endParaRPr lang="en-GB" dirty="0"/>
          </a:p>
          <a:p>
            <a:r>
              <a:rPr lang="en-GB" dirty="0"/>
              <a:t>It is a strong function of the signal to noise ratio:</a:t>
            </a:r>
          </a:p>
          <a:p>
            <a:pPr lvl="1"/>
            <a:endParaRPr lang="en-GB" dirty="0"/>
          </a:p>
          <a:p>
            <a:pPr marL="457200" lvl="1" indent="0">
              <a:buNone/>
            </a:pPr>
            <a:endParaRPr lang="en-GB" dirty="0"/>
          </a:p>
          <a:p>
            <a:pPr marL="457200" lvl="1" indent="0">
              <a:buNone/>
            </a:pPr>
            <a:endParaRPr lang="en-GB" dirty="0"/>
          </a:p>
          <a:p>
            <a:pPr indent="-285750"/>
            <a:r>
              <a:rPr lang="en-GB" dirty="0"/>
              <a:t>In the limit the measured Bit Error Rate </a:t>
            </a:r>
            <a:r>
              <a:rPr lang="en-GB" b="1" dirty="0"/>
              <a:t>BER</a:t>
            </a:r>
            <a:r>
              <a:rPr lang="en-GB" dirty="0"/>
              <a:t> is equal to </a:t>
            </a:r>
            <a:r>
              <a:rPr lang="en-GB" b="1" dirty="0"/>
              <a:t>P</a:t>
            </a:r>
            <a:r>
              <a:rPr lang="en-GB" b="1" baseline="-25000" dirty="0"/>
              <a:t>e</a:t>
            </a:r>
            <a:r>
              <a:rPr lang="en-GB" dirty="0"/>
              <a:t>  </a:t>
            </a:r>
          </a:p>
          <a:p>
            <a:pPr lvl="1"/>
            <a:r>
              <a:rPr lang="en-GB" dirty="0">
                <a:sym typeface="Symbol"/>
              </a:rPr>
              <a:t>SNR = </a:t>
            </a:r>
            <a:r>
              <a:rPr lang="en-GB" dirty="0" smtClean="0">
                <a:sym typeface="Symbol"/>
              </a:rPr>
              <a:t>8.64 (18.7 dB) </a:t>
            </a:r>
            <a:r>
              <a:rPr lang="en-GB" dirty="0">
                <a:sym typeface="Symbol"/>
              </a:rPr>
              <a:t> </a:t>
            </a:r>
            <a:r>
              <a:rPr lang="en-GB" dirty="0"/>
              <a:t>BER = 10</a:t>
            </a:r>
            <a:r>
              <a:rPr lang="en-GB" baseline="30000" dirty="0"/>
              <a:t>-9</a:t>
            </a:r>
            <a:endParaRPr lang="en-GB" dirty="0">
              <a:sym typeface="Symbol"/>
            </a:endParaRPr>
          </a:p>
          <a:p>
            <a:pPr lvl="2"/>
            <a:r>
              <a:rPr lang="en-GB" dirty="0">
                <a:sym typeface="Symbol"/>
              </a:rPr>
              <a:t>Testing time to “count” 100 errors: 20 s @ 5 Gb/s</a:t>
            </a:r>
            <a:endParaRPr lang="en-GB" dirty="0"/>
          </a:p>
          <a:p>
            <a:pPr lvl="1"/>
            <a:r>
              <a:rPr lang="en-GB" dirty="0">
                <a:sym typeface="Symbol"/>
              </a:rPr>
              <a:t>SNR = </a:t>
            </a:r>
            <a:r>
              <a:rPr lang="en-GB" dirty="0" smtClean="0">
                <a:sym typeface="Symbol"/>
              </a:rPr>
              <a:t>10.84 (20.7 dB) </a:t>
            </a:r>
            <a:r>
              <a:rPr lang="en-GB" dirty="0">
                <a:sym typeface="Symbol"/>
              </a:rPr>
              <a:t> </a:t>
            </a:r>
            <a:r>
              <a:rPr lang="en-GB" dirty="0"/>
              <a:t>BER = 10</a:t>
            </a:r>
            <a:r>
              <a:rPr lang="en-GB" baseline="30000" dirty="0"/>
              <a:t>-15</a:t>
            </a:r>
            <a:endParaRPr lang="en-GB" dirty="0">
              <a:sym typeface="Symbol"/>
            </a:endParaRPr>
          </a:p>
          <a:p>
            <a:pPr lvl="2"/>
            <a:r>
              <a:rPr lang="en-GB" dirty="0">
                <a:sym typeface="Symbol"/>
              </a:rPr>
              <a:t>Testing time to “count” 100 errors: 231 days @ 5 Gb/s</a:t>
            </a:r>
            <a:endParaRPr lang="en-GB" dirty="0"/>
          </a:p>
        </p:txBody>
      </p:sp>
      <p:sp>
        <p:nvSpPr>
          <p:cNvPr id="4" name="Date Placeholder 3"/>
          <p:cNvSpPr>
            <a:spLocks noGrp="1"/>
          </p:cNvSpPr>
          <p:nvPr>
            <p:ph type="dt" sz="half" idx="10"/>
          </p:nvPr>
        </p:nvSpPr>
        <p:spPr/>
        <p:txBody>
          <a:bodyPr/>
          <a:lstStyle/>
          <a:p>
            <a:r>
              <a:rPr lang="en-GB" dirty="0" smtClean="0"/>
              <a:t>Ecole de Microélectronique IN2P3</a:t>
            </a:r>
            <a:endParaRPr lang="en-GB" dirty="0"/>
          </a:p>
        </p:txBody>
      </p:sp>
      <p:sp>
        <p:nvSpPr>
          <p:cNvPr id="5" name="Footer Placeholder 4"/>
          <p:cNvSpPr>
            <a:spLocks noGrp="1"/>
          </p:cNvSpPr>
          <p:nvPr>
            <p:ph type="ftr" sz="quarter" idx="11"/>
          </p:nvPr>
        </p:nvSpPr>
        <p:spPr/>
        <p:txBody>
          <a:bodyPr/>
          <a:lstStyle/>
          <a:p>
            <a:r>
              <a:rPr lang="en-GB" dirty="0"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12</a:t>
            </a:fld>
            <a:endParaRPr lang="en-GB" dirty="0"/>
          </a:p>
        </p:txBody>
      </p:sp>
      <p:pic>
        <p:nvPicPr>
          <p:cNvPr id="7" name="Picture 6" descr="Z:\pmoreira\EcoleIN2P3\Ecole3\PROB_ERR.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1416169" y="1152178"/>
            <a:ext cx="3242097" cy="1807586"/>
          </a:xfrm>
          <a:prstGeom prst="rect">
            <a:avLst/>
          </a:prstGeom>
        </p:spPr>
      </p:pic>
      <p:pic>
        <p:nvPicPr>
          <p:cNvPr id="1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3666984"/>
            <a:ext cx="3621087"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4" name="Group 43"/>
          <p:cNvGrpSpPr/>
          <p:nvPr/>
        </p:nvGrpSpPr>
        <p:grpSpPr>
          <a:xfrm>
            <a:off x="6245211" y="927447"/>
            <a:ext cx="5483826" cy="2500670"/>
            <a:chOff x="5363877" y="914043"/>
            <a:chExt cx="5483826" cy="2500670"/>
          </a:xfrm>
        </p:grpSpPr>
        <p:grpSp>
          <p:nvGrpSpPr>
            <p:cNvPr id="8" name="Group 7"/>
            <p:cNvGrpSpPr/>
            <p:nvPr/>
          </p:nvGrpSpPr>
          <p:grpSpPr>
            <a:xfrm>
              <a:off x="5804257" y="914043"/>
              <a:ext cx="5043446" cy="2500670"/>
              <a:chOff x="3927832" y="742593"/>
              <a:chExt cx="5043446" cy="2500670"/>
            </a:xfrm>
          </p:grpSpPr>
          <p:pic>
            <p:nvPicPr>
              <p:cNvPr id="9"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927832" y="980728"/>
                <a:ext cx="4829928" cy="209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Connector 9"/>
              <p:cNvCxnSpPr/>
              <p:nvPr/>
            </p:nvCxnSpPr>
            <p:spPr>
              <a:xfrm>
                <a:off x="3927832" y="1988840"/>
                <a:ext cx="4829928"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pic>
            <p:nvPicPr>
              <p:cNvPr id="1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44241" y="1594851"/>
                <a:ext cx="427037"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Arrow Connector 11"/>
              <p:cNvCxnSpPr/>
              <p:nvPr/>
            </p:nvCxnSpPr>
            <p:spPr>
              <a:xfrm>
                <a:off x="6300192" y="2454341"/>
                <a:ext cx="0" cy="28803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300192" y="2814381"/>
                <a:ext cx="0" cy="28803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300192" y="908720"/>
                <a:ext cx="0" cy="28803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6300192" y="1340768"/>
                <a:ext cx="0" cy="28803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4544" y="2871788"/>
                <a:ext cx="46355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16327" y="742593"/>
                <a:ext cx="45720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9" name="TextBox 38"/>
            <p:cNvSpPr txBox="1"/>
            <p:nvPr/>
          </p:nvSpPr>
          <p:spPr>
            <a:xfrm>
              <a:off x="5363877" y="1218155"/>
              <a:ext cx="394660" cy="369332"/>
            </a:xfrm>
            <a:prstGeom prst="rect">
              <a:avLst/>
            </a:prstGeom>
            <a:noFill/>
          </p:spPr>
          <p:txBody>
            <a:bodyPr wrap="none" rtlCol="0">
              <a:spAutoFit/>
            </a:bodyPr>
            <a:lstStyle/>
            <a:p>
              <a:r>
                <a:rPr lang="en-US" dirty="0" smtClean="0"/>
                <a:t>V</a:t>
              </a:r>
              <a:r>
                <a:rPr lang="en-US" baseline="-25000" dirty="0" smtClean="0"/>
                <a:t>1</a:t>
              </a:r>
              <a:endParaRPr lang="en-GB" baseline="-25000" dirty="0"/>
            </a:p>
          </p:txBody>
        </p:sp>
        <p:sp>
          <p:nvSpPr>
            <p:cNvPr id="40" name="TextBox 39"/>
            <p:cNvSpPr txBox="1"/>
            <p:nvPr/>
          </p:nvSpPr>
          <p:spPr>
            <a:xfrm>
              <a:off x="5363877" y="2775098"/>
              <a:ext cx="394660" cy="369332"/>
            </a:xfrm>
            <a:prstGeom prst="rect">
              <a:avLst/>
            </a:prstGeom>
            <a:noFill/>
          </p:spPr>
          <p:txBody>
            <a:bodyPr wrap="none" rtlCol="0">
              <a:spAutoFit/>
            </a:bodyPr>
            <a:lstStyle/>
            <a:p>
              <a:r>
                <a:rPr lang="en-US" dirty="0" smtClean="0"/>
                <a:t>V</a:t>
              </a:r>
              <a:r>
                <a:rPr lang="en-US" baseline="-25000" dirty="0" smtClean="0"/>
                <a:t>0</a:t>
              </a:r>
              <a:endParaRPr lang="en-GB" baseline="-25000" dirty="0"/>
            </a:p>
          </p:txBody>
        </p:sp>
        <p:cxnSp>
          <p:nvCxnSpPr>
            <p:cNvPr id="42" name="Straight Connector 41"/>
            <p:cNvCxnSpPr/>
            <p:nvPr/>
          </p:nvCxnSpPr>
          <p:spPr>
            <a:xfrm>
              <a:off x="5735677" y="1399423"/>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5682405" y="2959764"/>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5" name="TextBox 44"/>
              <p:cNvSpPr txBox="1"/>
              <p:nvPr/>
            </p:nvSpPr>
            <p:spPr>
              <a:xfrm>
                <a:off x="6935802" y="5445417"/>
                <a:ext cx="1986057"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i="1">
                              <a:latin typeface="Cambria Math" panose="02040503050406030204" pitchFamily="18" charset="0"/>
                            </a:rPr>
                            <m:t>𝑃</m:t>
                          </m:r>
                        </m:e>
                        <m:sub>
                          <m:r>
                            <a:rPr lang="en-US" b="0" i="1" smtClean="0">
                              <a:latin typeface="Cambria Math" panose="02040503050406030204" pitchFamily="18" charset="0"/>
                            </a:rPr>
                            <m:t>𝑒</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 </m:t>
                      </m:r>
                      <m:r>
                        <a:rPr lang="en-US" b="0" i="1" smtClean="0">
                          <a:latin typeface="Cambria Math" panose="02040503050406030204" pitchFamily="18" charset="0"/>
                        </a:rPr>
                        <m:t>𝑒𝑟𝑓𝑐</m:t>
                      </m:r>
                      <m:d>
                        <m:dPr>
                          <m:ctrlPr>
                            <a:rPr lang="en-US" b="0" i="1" smtClean="0">
                              <a:latin typeface="Cambria Math" panose="02040503050406030204" pitchFamily="18" charset="0"/>
                            </a:rPr>
                          </m:ctrlPr>
                        </m:dPr>
                        <m:e>
                          <m:f>
                            <m:fPr>
                              <m:ctrlPr>
                                <a:rPr lang="en-US" i="1" smtClean="0">
                                  <a:latin typeface="Cambria Math" panose="02040503050406030204" pitchFamily="18" charset="0"/>
                                </a:rPr>
                              </m:ctrlPr>
                            </m:fPr>
                            <m:num>
                              <m:r>
                                <a:rPr lang="en-US" i="1">
                                  <a:latin typeface="Cambria Math" panose="02040503050406030204" pitchFamily="18" charset="0"/>
                                </a:rPr>
                                <m:t>𝑆𝑁𝑅</m:t>
                              </m:r>
                            </m:num>
                            <m:den>
                              <m:r>
                                <a:rPr lang="fr-CH" b="0" i="1" smtClean="0">
                                  <a:latin typeface="Cambria Math" panose="02040503050406030204" pitchFamily="18" charset="0"/>
                                </a:rPr>
                                <m:t>2</m:t>
                              </m:r>
                            </m:den>
                          </m:f>
                        </m:e>
                      </m:d>
                    </m:oMath>
                  </m:oMathPara>
                </a14:m>
                <a:endParaRPr lang="en-GB" dirty="0"/>
              </a:p>
            </p:txBody>
          </p:sp>
        </mc:Choice>
        <mc:Fallback xmlns="">
          <p:sp>
            <p:nvSpPr>
              <p:cNvPr id="45" name="TextBox 44"/>
              <p:cNvSpPr txBox="1">
                <a:spLocks noRot="1" noChangeAspect="1" noMove="1" noResize="1" noEditPoints="1" noAdjustHandles="1" noChangeArrowheads="1" noChangeShapeType="1" noTextEdit="1"/>
              </p:cNvSpPr>
              <p:nvPr/>
            </p:nvSpPr>
            <p:spPr>
              <a:xfrm>
                <a:off x="6935802" y="5445417"/>
                <a:ext cx="1986057" cy="622350"/>
              </a:xfrm>
              <a:prstGeom prst="rect">
                <a:avLst/>
              </a:prstGeom>
              <a:blipFill rotWithShape="0">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5769112" y="4458790"/>
                <a:ext cx="1510926" cy="5653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𝑆𝑁𝑅</m:t>
                      </m:r>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0</m:t>
                              </m:r>
                            </m:sub>
                          </m:sSub>
                        </m:num>
                        <m:den>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𝑛</m:t>
                              </m:r>
                            </m:sub>
                          </m:sSub>
                        </m:den>
                      </m:f>
                    </m:oMath>
                  </m:oMathPara>
                </a14:m>
                <a:endParaRPr lang="en-GB" dirty="0"/>
              </a:p>
            </p:txBody>
          </p:sp>
        </mc:Choice>
        <mc:Fallback xmlns="">
          <p:sp>
            <p:nvSpPr>
              <p:cNvPr id="46" name="TextBox 45"/>
              <p:cNvSpPr txBox="1">
                <a:spLocks noRot="1" noChangeAspect="1" noMove="1" noResize="1" noEditPoints="1" noAdjustHandles="1" noChangeArrowheads="1" noChangeShapeType="1" noTextEdit="1"/>
              </p:cNvSpPr>
              <p:nvPr/>
            </p:nvSpPr>
            <p:spPr>
              <a:xfrm>
                <a:off x="5769112" y="4458790"/>
                <a:ext cx="1510926" cy="565348"/>
              </a:xfrm>
              <a:prstGeom prst="rect">
                <a:avLst/>
              </a:prstGeom>
              <a:blipFill rotWithShape="0">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TextBox 46"/>
              <p:cNvSpPr txBox="1"/>
              <p:nvPr/>
            </p:nvSpPr>
            <p:spPr>
              <a:xfrm>
                <a:off x="8633280" y="4558204"/>
                <a:ext cx="137659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smtClean="0">
                              <a:latin typeface="Cambria Math" panose="02040503050406030204" pitchFamily="18" charset="0"/>
                            </a:rPr>
                            <m:t>𝑛</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0</m:t>
                          </m:r>
                        </m:sub>
                      </m:sSub>
                    </m:oMath>
                  </m:oMathPara>
                </a14:m>
                <a:endParaRPr lang="en-GB" dirty="0"/>
              </a:p>
            </p:txBody>
          </p:sp>
        </mc:Choice>
        <mc:Fallback xmlns="">
          <p:sp>
            <p:nvSpPr>
              <p:cNvPr id="47" name="TextBox 46"/>
              <p:cNvSpPr txBox="1">
                <a:spLocks noRot="1" noChangeAspect="1" noMove="1" noResize="1" noEditPoints="1" noAdjustHandles="1" noChangeArrowheads="1" noChangeShapeType="1" noTextEdit="1"/>
              </p:cNvSpPr>
              <p:nvPr/>
            </p:nvSpPr>
            <p:spPr>
              <a:xfrm>
                <a:off x="8633280" y="4558204"/>
                <a:ext cx="1376595" cy="276999"/>
              </a:xfrm>
              <a:prstGeom prst="rect">
                <a:avLst/>
              </a:prstGeom>
              <a:blipFill rotWithShape="0">
                <a:blip r:embed="rId11"/>
                <a:stretch>
                  <a:fillRect l="-885" b="-15556"/>
                </a:stretch>
              </a:blipFill>
            </p:spPr>
            <p:txBody>
              <a:bodyPr/>
              <a:lstStyle/>
              <a:p>
                <a:r>
                  <a:rPr lang="en-GB">
                    <a:noFill/>
                  </a:rPr>
                  <a:t> </a:t>
                </a:r>
              </a:p>
            </p:txBody>
          </p:sp>
        </mc:Fallback>
      </mc:AlternateContent>
      <p:sp>
        <p:nvSpPr>
          <p:cNvPr id="48" name="TextBox 47"/>
          <p:cNvSpPr txBox="1"/>
          <p:nvPr/>
        </p:nvSpPr>
        <p:spPr>
          <a:xfrm>
            <a:off x="7474797" y="4532394"/>
            <a:ext cx="963725" cy="338554"/>
          </a:xfrm>
          <a:prstGeom prst="rect">
            <a:avLst/>
          </a:prstGeom>
          <a:noFill/>
        </p:spPr>
        <p:txBody>
          <a:bodyPr wrap="none" rtlCol="0">
            <a:spAutoFit/>
          </a:bodyPr>
          <a:lstStyle/>
          <a:p>
            <a:r>
              <a:rPr lang="en-US" sz="1600" dirty="0" smtClean="0">
                <a:solidFill>
                  <a:schemeClr val="accent5">
                    <a:lumMod val="50000"/>
                  </a:schemeClr>
                </a:solidFill>
                <a:latin typeface="+mj-lt"/>
              </a:rPr>
              <a:t>assuming</a:t>
            </a:r>
            <a:endParaRPr lang="en-GB" sz="1600" dirty="0">
              <a:solidFill>
                <a:schemeClr val="accent5">
                  <a:lumMod val="50000"/>
                </a:schemeClr>
              </a:solidFill>
              <a:latin typeface="+mj-lt"/>
            </a:endParaRPr>
          </a:p>
        </p:txBody>
      </p:sp>
    </p:spTree>
    <p:extLst>
      <p:ext uri="{BB962C8B-B14F-4D97-AF65-F5344CB8AC3E}">
        <p14:creationId xmlns:p14="http://schemas.microsoft.com/office/powerpoint/2010/main" val="330534954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Alexander Phase Detector - Principle</a:t>
            </a:r>
            <a:endParaRPr lang="en-GB" dirty="0"/>
          </a:p>
        </p:txBody>
      </p:sp>
      <p:sp>
        <p:nvSpPr>
          <p:cNvPr id="242" name="Content Placeholder 241"/>
          <p:cNvSpPr>
            <a:spLocks noGrp="1"/>
          </p:cNvSpPr>
          <p:nvPr>
            <p:ph sz="half" idx="1"/>
          </p:nvPr>
        </p:nvSpPr>
        <p:spPr>
          <a:xfrm>
            <a:off x="927540" y="832792"/>
            <a:ext cx="5091123" cy="5572125"/>
          </a:xfrm>
        </p:spPr>
        <p:txBody>
          <a:bodyPr>
            <a:noAutofit/>
          </a:bodyPr>
          <a:lstStyle/>
          <a:p>
            <a:r>
              <a:rPr lang="en-GB" altLang="en-US" sz="1400" dirty="0"/>
              <a:t>It is a bang-bang detector:</a:t>
            </a:r>
          </a:p>
          <a:p>
            <a:pPr lvl="1"/>
            <a:r>
              <a:rPr lang="en-GB" altLang="en-US" sz="1050" dirty="0"/>
              <a:t>Only early/late information</a:t>
            </a:r>
          </a:p>
          <a:p>
            <a:r>
              <a:rPr lang="en-GB" altLang="en-US" sz="1400" dirty="0"/>
              <a:t>To take the Early/Late decision:</a:t>
            </a:r>
          </a:p>
          <a:p>
            <a:pPr lvl="1"/>
            <a:r>
              <a:rPr lang="en-GB" altLang="en-US" sz="1050" dirty="0"/>
              <a:t>1</a:t>
            </a:r>
            <a:r>
              <a:rPr lang="en-GB" altLang="en-US" sz="1050" baseline="30000" dirty="0"/>
              <a:t>st</a:t>
            </a:r>
            <a:r>
              <a:rPr lang="en-GB" altLang="en-US" sz="1050" dirty="0"/>
              <a:t> Look for transitions</a:t>
            </a:r>
          </a:p>
          <a:p>
            <a:pPr lvl="1"/>
            <a:r>
              <a:rPr lang="en-GB" altLang="en-US" sz="1050" dirty="0"/>
              <a:t>2</a:t>
            </a:r>
            <a:r>
              <a:rPr lang="en-GB" altLang="en-US" sz="1050" baseline="30000" dirty="0"/>
              <a:t>nd</a:t>
            </a:r>
            <a:r>
              <a:rPr lang="en-GB" altLang="en-US" sz="1050" dirty="0"/>
              <a:t> Take an Early/Late decision at every transition</a:t>
            </a:r>
          </a:p>
          <a:p>
            <a:r>
              <a:rPr lang="en-GB" altLang="en-US" sz="1400" dirty="0"/>
              <a:t>Three samples of the serial data are necessary to find the transition and resolve the phase </a:t>
            </a:r>
            <a:r>
              <a:rPr lang="en-GB" altLang="en-US" sz="1400" dirty="0" smtClean="0"/>
              <a:t>relationship</a:t>
            </a:r>
            <a:r>
              <a:rPr lang="en-GB" altLang="en-US" sz="1400" dirty="0"/>
              <a:t>.</a:t>
            </a:r>
          </a:p>
          <a:p>
            <a:r>
              <a:rPr lang="en-GB" altLang="en-US" sz="1400" dirty="0"/>
              <a:t>No data transition present:</a:t>
            </a:r>
          </a:p>
          <a:p>
            <a:pPr lvl="1"/>
            <a:r>
              <a:rPr lang="en-GB" altLang="en-US" sz="1050" dirty="0"/>
              <a:t>S1 = S2 = S3</a:t>
            </a:r>
          </a:p>
          <a:p>
            <a:pPr lvl="1"/>
            <a:r>
              <a:rPr lang="en-GB" altLang="en-US" sz="1050" dirty="0"/>
              <a:t>S1 </a:t>
            </a:r>
            <a:r>
              <a:rPr lang="en-GB" altLang="en-US" sz="1050" dirty="0">
                <a:sym typeface="Symbol" panose="05050102010706020507" pitchFamily="18" charset="2"/>
              </a:rPr>
              <a:t> S3 = 0 and </a:t>
            </a:r>
            <a:r>
              <a:rPr lang="en-GB" altLang="en-US" sz="1050" dirty="0"/>
              <a:t>S1 </a:t>
            </a:r>
            <a:r>
              <a:rPr lang="en-GB" altLang="en-US" sz="1050" dirty="0">
                <a:sym typeface="Symbol" panose="05050102010706020507" pitchFamily="18" charset="2"/>
              </a:rPr>
              <a:t> S2 = 0</a:t>
            </a:r>
          </a:p>
          <a:p>
            <a:pPr lvl="1"/>
            <a:r>
              <a:rPr lang="en-GB" altLang="en-US" sz="1050" dirty="0">
                <a:sym typeface="Symbol" panose="05050102010706020507" pitchFamily="18" charset="2"/>
              </a:rPr>
              <a:t>Charge-pump: Hold</a:t>
            </a:r>
          </a:p>
          <a:p>
            <a:r>
              <a:rPr lang="en-GB" altLang="en-US" sz="1400" dirty="0">
                <a:sym typeface="Symbol" panose="05050102010706020507" pitchFamily="18" charset="2"/>
              </a:rPr>
              <a:t>Data transition + Early clock:</a:t>
            </a:r>
          </a:p>
          <a:p>
            <a:pPr lvl="1"/>
            <a:r>
              <a:rPr lang="en-GB" altLang="en-US" sz="1050" dirty="0">
                <a:sym typeface="Symbol" panose="05050102010706020507" pitchFamily="18" charset="2"/>
              </a:rPr>
              <a:t>Sample S1 ≠ S3 and S1 = S2</a:t>
            </a:r>
          </a:p>
          <a:p>
            <a:pPr lvl="1"/>
            <a:r>
              <a:rPr lang="en-GB" altLang="en-US" sz="1050" dirty="0"/>
              <a:t>S1 </a:t>
            </a:r>
            <a:r>
              <a:rPr lang="en-GB" altLang="en-US" sz="1050" dirty="0">
                <a:sym typeface="Symbol" panose="05050102010706020507" pitchFamily="18" charset="2"/>
              </a:rPr>
              <a:t> S3 = 1 and </a:t>
            </a:r>
            <a:r>
              <a:rPr lang="en-GB" altLang="en-US" sz="1050" dirty="0"/>
              <a:t>S1 </a:t>
            </a:r>
            <a:r>
              <a:rPr lang="en-GB" altLang="en-US" sz="1050" dirty="0">
                <a:sym typeface="Symbol" panose="05050102010706020507" pitchFamily="18" charset="2"/>
              </a:rPr>
              <a:t> S2 = 0</a:t>
            </a:r>
          </a:p>
          <a:p>
            <a:pPr lvl="1"/>
            <a:r>
              <a:rPr lang="en-GB" altLang="en-US" sz="1050" dirty="0">
                <a:sym typeface="Symbol" panose="05050102010706020507" pitchFamily="18" charset="2"/>
              </a:rPr>
              <a:t>Charge-pump: Down </a:t>
            </a:r>
            <a:r>
              <a:rPr lang="en-US" altLang="en-US" sz="1050" dirty="0"/>
              <a:t>= (</a:t>
            </a:r>
            <a:r>
              <a:rPr lang="en-GB" altLang="en-US" sz="1050" dirty="0"/>
              <a:t>S1 </a:t>
            </a:r>
            <a:r>
              <a:rPr lang="en-GB" altLang="en-US" sz="1050" dirty="0">
                <a:sym typeface="Symbol" panose="05050102010706020507" pitchFamily="18" charset="2"/>
              </a:rPr>
              <a:t> S3) &amp; ~(</a:t>
            </a:r>
            <a:r>
              <a:rPr lang="en-GB" altLang="en-US" sz="1050" dirty="0"/>
              <a:t>S1 </a:t>
            </a:r>
            <a:r>
              <a:rPr lang="en-GB" altLang="en-US" sz="1050" dirty="0">
                <a:sym typeface="Symbol" panose="05050102010706020507" pitchFamily="18" charset="2"/>
              </a:rPr>
              <a:t> S2)</a:t>
            </a:r>
          </a:p>
          <a:p>
            <a:r>
              <a:rPr lang="en-GB" altLang="en-US" sz="1400" dirty="0">
                <a:sym typeface="Symbol" panose="05050102010706020507" pitchFamily="18" charset="2"/>
              </a:rPr>
              <a:t>Data transition + Late clock:</a:t>
            </a:r>
          </a:p>
          <a:p>
            <a:pPr lvl="1"/>
            <a:r>
              <a:rPr lang="en-GB" altLang="en-US" sz="1050" dirty="0">
                <a:sym typeface="Symbol" panose="05050102010706020507" pitchFamily="18" charset="2"/>
              </a:rPr>
              <a:t>Sample S1 ≠ S3 and S1 ≠ S2</a:t>
            </a:r>
          </a:p>
          <a:p>
            <a:pPr lvl="1"/>
            <a:r>
              <a:rPr lang="en-GB" altLang="en-US" sz="1050" dirty="0"/>
              <a:t>S1 </a:t>
            </a:r>
            <a:r>
              <a:rPr lang="en-GB" altLang="en-US" sz="1050" dirty="0">
                <a:sym typeface="Symbol" panose="05050102010706020507" pitchFamily="18" charset="2"/>
              </a:rPr>
              <a:t> S3 = 1 and </a:t>
            </a:r>
            <a:r>
              <a:rPr lang="en-GB" altLang="en-US" sz="1050" dirty="0"/>
              <a:t>S1 </a:t>
            </a:r>
            <a:r>
              <a:rPr lang="en-GB" altLang="en-US" sz="1050" dirty="0">
                <a:sym typeface="Symbol" panose="05050102010706020507" pitchFamily="18" charset="2"/>
              </a:rPr>
              <a:t> S2 = 1</a:t>
            </a:r>
          </a:p>
          <a:p>
            <a:pPr lvl="1"/>
            <a:r>
              <a:rPr lang="en-GB" altLang="en-US" sz="1050" dirty="0">
                <a:sym typeface="Symbol" panose="05050102010706020507" pitchFamily="18" charset="2"/>
              </a:rPr>
              <a:t>Charge-pump: Up= </a:t>
            </a:r>
            <a:r>
              <a:rPr lang="en-US" altLang="en-US" sz="1050" dirty="0"/>
              <a:t>(</a:t>
            </a:r>
            <a:r>
              <a:rPr lang="en-GB" altLang="en-US" sz="1050" dirty="0"/>
              <a:t>S1 </a:t>
            </a:r>
            <a:r>
              <a:rPr lang="en-GB" altLang="en-US" sz="1050" dirty="0">
                <a:sym typeface="Symbol" panose="05050102010706020507" pitchFamily="18" charset="2"/>
              </a:rPr>
              <a:t> S3) &amp; (</a:t>
            </a:r>
            <a:r>
              <a:rPr lang="en-GB" altLang="en-US" sz="1050" dirty="0"/>
              <a:t>S1 </a:t>
            </a:r>
            <a:r>
              <a:rPr lang="en-GB" altLang="en-US" sz="1050" dirty="0">
                <a:sym typeface="Symbol" panose="05050102010706020507" pitchFamily="18" charset="2"/>
              </a:rPr>
              <a:t> S2)</a:t>
            </a:r>
          </a:p>
          <a:p>
            <a:r>
              <a:rPr lang="en-GB" altLang="en-US" sz="1400" dirty="0">
                <a:sym typeface="Symbol" panose="05050102010706020507" pitchFamily="18" charset="2"/>
              </a:rPr>
              <a:t>The falling edge of the clock aligns with the data transition instants:</a:t>
            </a:r>
          </a:p>
          <a:p>
            <a:pPr lvl="1"/>
            <a:r>
              <a:rPr lang="en-GB" altLang="en-US" sz="1050" dirty="0">
                <a:sym typeface="Symbol" panose="05050102010706020507" pitchFamily="18" charset="2"/>
              </a:rPr>
              <a:t>In lock, S1 or S3 are thus at the optimum sampling </a:t>
            </a:r>
            <a:r>
              <a:rPr lang="en-GB" altLang="en-US" sz="1050" dirty="0" smtClean="0">
                <a:sym typeface="Symbol" panose="05050102010706020507" pitchFamily="18" charset="2"/>
              </a:rPr>
              <a:t>instants</a:t>
            </a:r>
            <a:endParaRPr lang="en-GB" altLang="en-US" sz="1050" dirty="0">
              <a:sym typeface="Symbol" panose="05050102010706020507" pitchFamily="18" charset="2"/>
            </a:endParaRPr>
          </a:p>
        </p:txBody>
      </p:sp>
      <p:sp>
        <p:nvSpPr>
          <p:cNvPr id="3" name="Date Placeholder 2"/>
          <p:cNvSpPr>
            <a:spLocks noGrp="1"/>
          </p:cNvSpPr>
          <p:nvPr>
            <p:ph type="dt" sz="half" idx="10"/>
          </p:nvPr>
        </p:nvSpPr>
        <p:spPr/>
        <p:txBody>
          <a:bodyPr/>
          <a:lstStyle/>
          <a:p>
            <a:r>
              <a:rPr lang="en-GB" smtClean="0"/>
              <a:t>Ecole de Microélectronique IN2P3</a:t>
            </a:r>
            <a:endParaRPr lang="en-GB" dirty="0"/>
          </a:p>
        </p:txBody>
      </p:sp>
      <p:sp>
        <p:nvSpPr>
          <p:cNvPr id="4" name="Footer Placeholder 3"/>
          <p:cNvSpPr>
            <a:spLocks noGrp="1"/>
          </p:cNvSpPr>
          <p:nvPr>
            <p:ph type="ftr" sz="quarter" idx="11"/>
          </p:nvPr>
        </p:nvSpPr>
        <p:spPr/>
        <p:txBody>
          <a:bodyPr/>
          <a:lstStyle/>
          <a:p>
            <a:r>
              <a:rPr lang="en-GB" smtClean="0"/>
              <a:t>Paulo.Moreira@cern.ch</a:t>
            </a:r>
            <a:endParaRPr lang="en-GB" dirty="0"/>
          </a:p>
        </p:txBody>
      </p:sp>
      <p:sp>
        <p:nvSpPr>
          <p:cNvPr id="5" name="Slide Number Placeholder 4"/>
          <p:cNvSpPr>
            <a:spLocks noGrp="1"/>
          </p:cNvSpPr>
          <p:nvPr>
            <p:ph type="sldNum" sz="quarter" idx="12"/>
          </p:nvPr>
        </p:nvSpPr>
        <p:spPr/>
        <p:txBody>
          <a:bodyPr/>
          <a:lstStyle/>
          <a:p>
            <a:fld id="{9E4E57FD-46AB-4497-A1ED-13B00B4C8F0D}" type="slidenum">
              <a:rPr lang="en-GB" smtClean="0"/>
              <a:pPr/>
              <a:t>120</a:t>
            </a:fld>
            <a:endParaRPr lang="en-GB" dirty="0"/>
          </a:p>
        </p:txBody>
      </p:sp>
      <p:grpSp>
        <p:nvGrpSpPr>
          <p:cNvPr id="362" name="Group 433"/>
          <p:cNvGrpSpPr>
            <a:grpSpLocks/>
          </p:cNvGrpSpPr>
          <p:nvPr/>
        </p:nvGrpSpPr>
        <p:grpSpPr bwMode="auto">
          <a:xfrm>
            <a:off x="7085012" y="1218555"/>
            <a:ext cx="3051175" cy="1981200"/>
            <a:chOff x="3408" y="576"/>
            <a:chExt cx="1922" cy="1248"/>
          </a:xfrm>
        </p:grpSpPr>
        <p:sp>
          <p:nvSpPr>
            <p:cNvPr id="363" name="Line 192"/>
            <p:cNvSpPr>
              <a:spLocks noChangeShapeType="1"/>
            </p:cNvSpPr>
            <p:nvPr/>
          </p:nvSpPr>
          <p:spPr bwMode="auto">
            <a:xfrm>
              <a:off x="5088" y="1728"/>
              <a:ext cx="1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364" name="Line 195"/>
            <p:cNvSpPr>
              <a:spLocks noChangeShapeType="1"/>
            </p:cNvSpPr>
            <p:nvPr/>
          </p:nvSpPr>
          <p:spPr bwMode="auto">
            <a:xfrm>
              <a:off x="3936" y="1488"/>
              <a:ext cx="1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365" name="Line 196"/>
            <p:cNvSpPr>
              <a:spLocks noChangeShapeType="1"/>
            </p:cNvSpPr>
            <p:nvPr/>
          </p:nvSpPr>
          <p:spPr bwMode="auto">
            <a:xfrm>
              <a:off x="4128" y="1488"/>
              <a:ext cx="1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366" name="Line 198"/>
            <p:cNvSpPr>
              <a:spLocks noChangeShapeType="1"/>
            </p:cNvSpPr>
            <p:nvPr/>
          </p:nvSpPr>
          <p:spPr bwMode="auto">
            <a:xfrm>
              <a:off x="4320" y="1728"/>
              <a:ext cx="1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367" name="Line 199"/>
            <p:cNvSpPr>
              <a:spLocks noChangeShapeType="1"/>
            </p:cNvSpPr>
            <p:nvPr/>
          </p:nvSpPr>
          <p:spPr bwMode="auto">
            <a:xfrm>
              <a:off x="4512" y="1728"/>
              <a:ext cx="1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368" name="Line 201"/>
            <p:cNvSpPr>
              <a:spLocks noChangeShapeType="1"/>
            </p:cNvSpPr>
            <p:nvPr/>
          </p:nvSpPr>
          <p:spPr bwMode="auto">
            <a:xfrm>
              <a:off x="4704" y="1488"/>
              <a:ext cx="1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369" name="Line 202"/>
            <p:cNvSpPr>
              <a:spLocks noChangeShapeType="1"/>
            </p:cNvSpPr>
            <p:nvPr/>
          </p:nvSpPr>
          <p:spPr bwMode="auto">
            <a:xfrm>
              <a:off x="4896" y="1488"/>
              <a:ext cx="1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370" name="Line 204"/>
            <p:cNvSpPr>
              <a:spLocks noChangeShapeType="1"/>
            </p:cNvSpPr>
            <p:nvPr/>
          </p:nvSpPr>
          <p:spPr bwMode="auto">
            <a:xfrm>
              <a:off x="3792" y="1344"/>
              <a:ext cx="1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371" name="Line 205"/>
            <p:cNvSpPr>
              <a:spLocks noChangeShapeType="1"/>
            </p:cNvSpPr>
            <p:nvPr/>
          </p:nvSpPr>
          <p:spPr bwMode="auto">
            <a:xfrm>
              <a:off x="3984" y="1344"/>
              <a:ext cx="1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372" name="Line 206"/>
            <p:cNvSpPr>
              <a:spLocks noChangeShapeType="1"/>
            </p:cNvSpPr>
            <p:nvPr/>
          </p:nvSpPr>
          <p:spPr bwMode="auto">
            <a:xfrm rot="-5400000">
              <a:off x="4248" y="1224"/>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373" name="Line 207"/>
            <p:cNvSpPr>
              <a:spLocks noChangeShapeType="1"/>
            </p:cNvSpPr>
            <p:nvPr/>
          </p:nvSpPr>
          <p:spPr bwMode="auto">
            <a:xfrm>
              <a:off x="4176" y="1344"/>
              <a:ext cx="1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374" name="Line 208"/>
            <p:cNvSpPr>
              <a:spLocks noChangeShapeType="1"/>
            </p:cNvSpPr>
            <p:nvPr/>
          </p:nvSpPr>
          <p:spPr bwMode="auto">
            <a:xfrm>
              <a:off x="4368" y="1104"/>
              <a:ext cx="1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375" name="Line 210"/>
            <p:cNvSpPr>
              <a:spLocks noChangeShapeType="1"/>
            </p:cNvSpPr>
            <p:nvPr/>
          </p:nvSpPr>
          <p:spPr bwMode="auto">
            <a:xfrm>
              <a:off x="4560" y="1104"/>
              <a:ext cx="1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376" name="Line 211"/>
            <p:cNvSpPr>
              <a:spLocks noChangeShapeType="1"/>
            </p:cNvSpPr>
            <p:nvPr/>
          </p:nvSpPr>
          <p:spPr bwMode="auto">
            <a:xfrm>
              <a:off x="4752" y="1104"/>
              <a:ext cx="1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377" name="Line 213"/>
            <p:cNvSpPr>
              <a:spLocks noChangeShapeType="1"/>
            </p:cNvSpPr>
            <p:nvPr/>
          </p:nvSpPr>
          <p:spPr bwMode="auto">
            <a:xfrm>
              <a:off x="4944" y="1104"/>
              <a:ext cx="1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378" name="Line 214"/>
            <p:cNvSpPr>
              <a:spLocks noChangeShapeType="1"/>
            </p:cNvSpPr>
            <p:nvPr/>
          </p:nvSpPr>
          <p:spPr bwMode="auto">
            <a:xfrm>
              <a:off x="5136" y="1344"/>
              <a:ext cx="1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379" name="Line 216"/>
            <p:cNvSpPr>
              <a:spLocks noChangeShapeType="1"/>
            </p:cNvSpPr>
            <p:nvPr/>
          </p:nvSpPr>
          <p:spPr bwMode="auto">
            <a:xfrm rot="-5400000">
              <a:off x="3912" y="1608"/>
              <a:ext cx="48" cy="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380" name="Line 218"/>
            <p:cNvSpPr>
              <a:spLocks noChangeShapeType="1"/>
            </p:cNvSpPr>
            <p:nvPr/>
          </p:nvSpPr>
          <p:spPr bwMode="auto">
            <a:xfrm rot="-5400000">
              <a:off x="5016" y="1224"/>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381" name="Line 220"/>
            <p:cNvSpPr>
              <a:spLocks noChangeShapeType="1"/>
            </p:cNvSpPr>
            <p:nvPr/>
          </p:nvSpPr>
          <p:spPr bwMode="auto">
            <a:xfrm rot="-5400000">
              <a:off x="3816" y="1608"/>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382" name="Line 221"/>
            <p:cNvSpPr>
              <a:spLocks noChangeShapeType="1"/>
            </p:cNvSpPr>
            <p:nvPr/>
          </p:nvSpPr>
          <p:spPr bwMode="auto">
            <a:xfrm rot="5400000" flipV="1">
              <a:off x="4296" y="1608"/>
              <a:ext cx="48" cy="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383" name="Line 222"/>
            <p:cNvSpPr>
              <a:spLocks noChangeShapeType="1"/>
            </p:cNvSpPr>
            <p:nvPr/>
          </p:nvSpPr>
          <p:spPr bwMode="auto">
            <a:xfrm rot="-5400000">
              <a:off x="4200" y="1608"/>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384" name="Line 223"/>
            <p:cNvSpPr>
              <a:spLocks noChangeShapeType="1"/>
            </p:cNvSpPr>
            <p:nvPr/>
          </p:nvSpPr>
          <p:spPr bwMode="auto">
            <a:xfrm rot="-5400000">
              <a:off x="4680" y="1608"/>
              <a:ext cx="48" cy="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385" name="Line 224"/>
            <p:cNvSpPr>
              <a:spLocks noChangeShapeType="1"/>
            </p:cNvSpPr>
            <p:nvPr/>
          </p:nvSpPr>
          <p:spPr bwMode="auto">
            <a:xfrm rot="-5400000">
              <a:off x="4584" y="1608"/>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386" name="Line 226"/>
            <p:cNvSpPr>
              <a:spLocks noChangeShapeType="1"/>
            </p:cNvSpPr>
            <p:nvPr/>
          </p:nvSpPr>
          <p:spPr bwMode="auto">
            <a:xfrm rot="-5400000">
              <a:off x="4968" y="1608"/>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387" name="Text Box 232"/>
            <p:cNvSpPr txBox="1">
              <a:spLocks noChangeArrowheads="1"/>
            </p:cNvSpPr>
            <p:nvPr/>
          </p:nvSpPr>
          <p:spPr bwMode="auto">
            <a:xfrm>
              <a:off x="3600" y="816"/>
              <a:ext cx="23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altLang="en-US" sz="1200" b="0" i="0" u="none" strike="noStrike" kern="0" cap="none" spc="0" normalizeH="0" baseline="0" noProof="0" smtClean="0">
                  <a:ln>
                    <a:noFill/>
                  </a:ln>
                  <a:solidFill>
                    <a:srgbClr val="333399"/>
                  </a:solidFill>
                  <a:effectLst/>
                  <a:uLnTx/>
                  <a:uFillTx/>
                  <a:latin typeface="Verdana" panose="020B0604030504040204" pitchFamily="34" charset="0"/>
                </a:rPr>
                <a:t>S</a:t>
              </a:r>
              <a:r>
                <a:rPr kumimoji="0" lang="en-GB" altLang="en-US" sz="1600" b="0" i="0" u="none" strike="noStrike" kern="0" cap="none" spc="0" normalizeH="0" baseline="-25000" noProof="0" smtClean="0">
                  <a:ln>
                    <a:noFill/>
                  </a:ln>
                  <a:solidFill>
                    <a:srgbClr val="333399"/>
                  </a:solidFill>
                  <a:effectLst/>
                  <a:uLnTx/>
                  <a:uFillTx/>
                  <a:latin typeface="Verdana" panose="020B0604030504040204" pitchFamily="34" charset="0"/>
                </a:rPr>
                <a:t>1</a:t>
              </a:r>
            </a:p>
          </p:txBody>
        </p:sp>
        <p:sp>
          <p:nvSpPr>
            <p:cNvPr id="388" name="Text Box 237"/>
            <p:cNvSpPr txBox="1">
              <a:spLocks noChangeArrowheads="1"/>
            </p:cNvSpPr>
            <p:nvPr/>
          </p:nvSpPr>
          <p:spPr bwMode="auto">
            <a:xfrm>
              <a:off x="3984" y="816"/>
              <a:ext cx="23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altLang="en-US" sz="1200" b="0" i="0" u="none" strike="noStrike" kern="0" cap="none" spc="0" normalizeH="0" baseline="0" noProof="0" smtClean="0">
                  <a:ln>
                    <a:noFill/>
                  </a:ln>
                  <a:solidFill>
                    <a:srgbClr val="333399"/>
                  </a:solidFill>
                  <a:effectLst/>
                  <a:uLnTx/>
                  <a:uFillTx/>
                  <a:latin typeface="Verdana" panose="020B0604030504040204" pitchFamily="34" charset="0"/>
                </a:rPr>
                <a:t>S</a:t>
              </a:r>
              <a:r>
                <a:rPr kumimoji="0" lang="en-GB" altLang="en-US" sz="1600" b="0" i="0" u="none" strike="noStrike" kern="0" cap="none" spc="0" normalizeH="0" baseline="-25000" noProof="0" smtClean="0">
                  <a:ln>
                    <a:noFill/>
                  </a:ln>
                  <a:solidFill>
                    <a:srgbClr val="333399"/>
                  </a:solidFill>
                  <a:effectLst/>
                  <a:uLnTx/>
                  <a:uFillTx/>
                  <a:latin typeface="Verdana" panose="020B0604030504040204" pitchFamily="34" charset="0"/>
                </a:rPr>
                <a:t>2</a:t>
              </a:r>
            </a:p>
          </p:txBody>
        </p:sp>
        <p:sp>
          <p:nvSpPr>
            <p:cNvPr id="389" name="Line 238"/>
            <p:cNvSpPr>
              <a:spLocks noChangeShapeType="1"/>
            </p:cNvSpPr>
            <p:nvPr/>
          </p:nvSpPr>
          <p:spPr bwMode="auto">
            <a:xfrm>
              <a:off x="4560" y="960"/>
              <a:ext cx="96" cy="96"/>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390" name="Text Box 239"/>
            <p:cNvSpPr txBox="1">
              <a:spLocks noChangeArrowheads="1"/>
            </p:cNvSpPr>
            <p:nvPr/>
          </p:nvSpPr>
          <p:spPr bwMode="auto">
            <a:xfrm>
              <a:off x="4370" y="816"/>
              <a:ext cx="23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altLang="en-US" sz="1200" b="0" i="0" u="none" strike="noStrike" kern="0" cap="none" spc="0" normalizeH="0" baseline="0" noProof="0" smtClean="0">
                  <a:ln>
                    <a:noFill/>
                  </a:ln>
                  <a:solidFill>
                    <a:srgbClr val="333399"/>
                  </a:solidFill>
                  <a:effectLst/>
                  <a:uLnTx/>
                  <a:uFillTx/>
                  <a:latin typeface="Verdana" panose="020B0604030504040204" pitchFamily="34" charset="0"/>
                </a:rPr>
                <a:t>S</a:t>
              </a:r>
              <a:r>
                <a:rPr kumimoji="0" lang="en-GB" altLang="en-US" sz="1600" b="0" i="0" u="none" strike="noStrike" kern="0" cap="none" spc="0" normalizeH="0" baseline="-25000" noProof="0" smtClean="0">
                  <a:ln>
                    <a:noFill/>
                  </a:ln>
                  <a:solidFill>
                    <a:srgbClr val="333399"/>
                  </a:solidFill>
                  <a:effectLst/>
                  <a:uLnTx/>
                  <a:uFillTx/>
                  <a:latin typeface="Verdana" panose="020B0604030504040204" pitchFamily="34" charset="0"/>
                </a:rPr>
                <a:t>3</a:t>
              </a:r>
            </a:p>
          </p:txBody>
        </p:sp>
        <p:sp>
          <p:nvSpPr>
            <p:cNvPr id="391" name="Text Box 242"/>
            <p:cNvSpPr txBox="1">
              <a:spLocks noChangeArrowheads="1"/>
            </p:cNvSpPr>
            <p:nvPr/>
          </p:nvSpPr>
          <p:spPr bwMode="auto">
            <a:xfrm>
              <a:off x="4133" y="576"/>
              <a:ext cx="763" cy="179"/>
            </a:xfrm>
            <a:prstGeom prst="rect">
              <a:avLst/>
            </a:prstGeom>
            <a:solidFill>
              <a:srgbClr val="FFFFFF"/>
            </a:solidFill>
            <a:ln w="9525">
              <a:solidFill>
                <a:srgbClr val="000000"/>
              </a:solidFill>
              <a:miter lim="800000"/>
              <a:headEnd/>
              <a:tailEnd/>
            </a:ln>
            <a:effectLst>
              <a:outerShdw dist="107763" dir="13500000" algn="ctr" rotWithShape="0">
                <a:srgbClr val="808080">
                  <a:alpha val="50000"/>
                </a:srgbClr>
              </a:outerShdw>
            </a:effectLst>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a:ln>
                    <a:noFill/>
                  </a:ln>
                  <a:solidFill>
                    <a:srgbClr val="333399"/>
                  </a:solidFill>
                  <a:effectLst/>
                  <a:uLnTx/>
                  <a:uFillTx/>
                  <a:latin typeface="Verdana" panose="020B0604030504040204" pitchFamily="34" charset="0"/>
                </a:rPr>
                <a:t>Clock is early</a:t>
              </a:r>
            </a:p>
          </p:txBody>
        </p:sp>
        <p:sp>
          <p:nvSpPr>
            <p:cNvPr id="392" name="Line 327"/>
            <p:cNvSpPr>
              <a:spLocks noChangeShapeType="1"/>
            </p:cNvSpPr>
            <p:nvPr/>
          </p:nvSpPr>
          <p:spPr bwMode="auto">
            <a:xfrm>
              <a:off x="3986" y="1104"/>
              <a:ext cx="192" cy="0"/>
            </a:xfrm>
            <a:prstGeom prst="line">
              <a:avLst/>
            </a:prstGeom>
            <a:noFill/>
            <a:ln w="19050">
              <a:solidFill>
                <a:srgbClr val="5F5F5F"/>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393" name="Line 329"/>
            <p:cNvSpPr>
              <a:spLocks noChangeShapeType="1"/>
            </p:cNvSpPr>
            <p:nvPr/>
          </p:nvSpPr>
          <p:spPr bwMode="auto">
            <a:xfrm>
              <a:off x="4178" y="1104"/>
              <a:ext cx="192" cy="0"/>
            </a:xfrm>
            <a:prstGeom prst="line">
              <a:avLst/>
            </a:prstGeom>
            <a:noFill/>
            <a:ln w="19050">
              <a:solidFill>
                <a:srgbClr val="5F5F5F"/>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394" name="Line 330"/>
            <p:cNvSpPr>
              <a:spLocks noChangeShapeType="1"/>
            </p:cNvSpPr>
            <p:nvPr/>
          </p:nvSpPr>
          <p:spPr bwMode="auto">
            <a:xfrm>
              <a:off x="4562" y="1344"/>
              <a:ext cx="192" cy="0"/>
            </a:xfrm>
            <a:prstGeom prst="line">
              <a:avLst/>
            </a:prstGeom>
            <a:noFill/>
            <a:ln w="19050">
              <a:solidFill>
                <a:srgbClr val="5F5F5F"/>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395" name="Line 331"/>
            <p:cNvSpPr>
              <a:spLocks noChangeShapeType="1"/>
            </p:cNvSpPr>
            <p:nvPr/>
          </p:nvSpPr>
          <p:spPr bwMode="auto">
            <a:xfrm>
              <a:off x="4370" y="1344"/>
              <a:ext cx="192" cy="0"/>
            </a:xfrm>
            <a:prstGeom prst="line">
              <a:avLst/>
            </a:prstGeom>
            <a:noFill/>
            <a:ln w="19050">
              <a:solidFill>
                <a:srgbClr val="5F5F5F"/>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396" name="Line 332"/>
            <p:cNvSpPr>
              <a:spLocks noChangeShapeType="1"/>
            </p:cNvSpPr>
            <p:nvPr/>
          </p:nvSpPr>
          <p:spPr bwMode="auto">
            <a:xfrm>
              <a:off x="4754" y="1344"/>
              <a:ext cx="192" cy="0"/>
            </a:xfrm>
            <a:prstGeom prst="line">
              <a:avLst/>
            </a:prstGeom>
            <a:noFill/>
            <a:ln w="19050">
              <a:solidFill>
                <a:srgbClr val="5F5F5F"/>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397" name="Line 333"/>
            <p:cNvSpPr>
              <a:spLocks noChangeShapeType="1"/>
            </p:cNvSpPr>
            <p:nvPr/>
          </p:nvSpPr>
          <p:spPr bwMode="auto">
            <a:xfrm>
              <a:off x="4946" y="1344"/>
              <a:ext cx="192" cy="0"/>
            </a:xfrm>
            <a:prstGeom prst="line">
              <a:avLst/>
            </a:prstGeom>
            <a:noFill/>
            <a:ln w="19050">
              <a:solidFill>
                <a:srgbClr val="5F5F5F"/>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398" name="Line 334"/>
            <p:cNvSpPr>
              <a:spLocks noChangeShapeType="1"/>
            </p:cNvSpPr>
            <p:nvPr/>
          </p:nvSpPr>
          <p:spPr bwMode="auto">
            <a:xfrm>
              <a:off x="5138" y="1104"/>
              <a:ext cx="192" cy="0"/>
            </a:xfrm>
            <a:prstGeom prst="line">
              <a:avLst/>
            </a:prstGeom>
            <a:noFill/>
            <a:ln w="19050">
              <a:solidFill>
                <a:srgbClr val="5F5F5F"/>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399" name="Line 335"/>
            <p:cNvSpPr>
              <a:spLocks noChangeShapeType="1"/>
            </p:cNvSpPr>
            <p:nvPr/>
          </p:nvSpPr>
          <p:spPr bwMode="auto">
            <a:xfrm>
              <a:off x="3792" y="1104"/>
              <a:ext cx="192" cy="0"/>
            </a:xfrm>
            <a:prstGeom prst="line">
              <a:avLst/>
            </a:prstGeom>
            <a:noFill/>
            <a:ln w="19050">
              <a:solidFill>
                <a:srgbClr val="5F5F5F"/>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00" name="Line 346"/>
            <p:cNvSpPr>
              <a:spLocks noChangeShapeType="1"/>
            </p:cNvSpPr>
            <p:nvPr/>
          </p:nvSpPr>
          <p:spPr bwMode="auto">
            <a:xfrm>
              <a:off x="3744" y="1104"/>
              <a:ext cx="192" cy="0"/>
            </a:xfrm>
            <a:prstGeom prst="line">
              <a:avLst/>
            </a:prstGeom>
            <a:noFill/>
            <a:ln w="19050">
              <a:solidFill>
                <a:srgbClr val="5F5F5F"/>
              </a:solidFill>
              <a:round/>
              <a:headEnd/>
              <a:tailEnd type="oval"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01" name="Line 347"/>
            <p:cNvSpPr>
              <a:spLocks noChangeShapeType="1"/>
            </p:cNvSpPr>
            <p:nvPr/>
          </p:nvSpPr>
          <p:spPr bwMode="auto">
            <a:xfrm>
              <a:off x="3744" y="1344"/>
              <a:ext cx="192" cy="0"/>
            </a:xfrm>
            <a:prstGeom prst="line">
              <a:avLst/>
            </a:prstGeom>
            <a:noFill/>
            <a:ln w="19050">
              <a:solidFill>
                <a:srgbClr val="000000"/>
              </a:solidFill>
              <a:round/>
              <a:headEnd/>
              <a:tailEnd type="oval"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02" name="Line 349"/>
            <p:cNvSpPr>
              <a:spLocks noChangeShapeType="1"/>
            </p:cNvSpPr>
            <p:nvPr/>
          </p:nvSpPr>
          <p:spPr bwMode="auto">
            <a:xfrm flipV="1">
              <a:off x="3936" y="1008"/>
              <a:ext cx="0" cy="816"/>
            </a:xfrm>
            <a:prstGeom prst="line">
              <a:avLst/>
            </a:prstGeom>
            <a:noFill/>
            <a:ln w="12700">
              <a:solidFill>
                <a:srgbClr val="990000"/>
              </a:solidFill>
              <a:prstDash val="dash"/>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03" name="Line 351"/>
            <p:cNvSpPr>
              <a:spLocks noChangeShapeType="1"/>
            </p:cNvSpPr>
            <p:nvPr/>
          </p:nvSpPr>
          <p:spPr bwMode="auto">
            <a:xfrm>
              <a:off x="3600" y="1104"/>
              <a:ext cx="192" cy="0"/>
            </a:xfrm>
            <a:prstGeom prst="line">
              <a:avLst/>
            </a:prstGeom>
            <a:noFill/>
            <a:ln w="19050">
              <a:solidFill>
                <a:srgbClr val="5F5F5F"/>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04" name="Line 352"/>
            <p:cNvSpPr>
              <a:spLocks noChangeShapeType="1"/>
            </p:cNvSpPr>
            <p:nvPr/>
          </p:nvSpPr>
          <p:spPr bwMode="auto">
            <a:xfrm>
              <a:off x="3600" y="1344"/>
              <a:ext cx="1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05" name="Line 353"/>
            <p:cNvSpPr>
              <a:spLocks noChangeShapeType="1"/>
            </p:cNvSpPr>
            <p:nvPr/>
          </p:nvSpPr>
          <p:spPr bwMode="auto">
            <a:xfrm>
              <a:off x="4128" y="1344"/>
              <a:ext cx="192" cy="0"/>
            </a:xfrm>
            <a:prstGeom prst="line">
              <a:avLst/>
            </a:prstGeom>
            <a:noFill/>
            <a:ln w="19050">
              <a:solidFill>
                <a:srgbClr val="000000"/>
              </a:solidFill>
              <a:round/>
              <a:headEnd/>
              <a:tailEnd type="oval"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06" name="Line 354"/>
            <p:cNvSpPr>
              <a:spLocks noChangeShapeType="1"/>
            </p:cNvSpPr>
            <p:nvPr/>
          </p:nvSpPr>
          <p:spPr bwMode="auto">
            <a:xfrm>
              <a:off x="4512" y="1104"/>
              <a:ext cx="192" cy="0"/>
            </a:xfrm>
            <a:prstGeom prst="line">
              <a:avLst/>
            </a:prstGeom>
            <a:noFill/>
            <a:ln w="19050">
              <a:solidFill>
                <a:srgbClr val="000000"/>
              </a:solidFill>
              <a:round/>
              <a:headEnd/>
              <a:tailEnd type="oval"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07" name="Line 355"/>
            <p:cNvSpPr>
              <a:spLocks noChangeShapeType="1"/>
            </p:cNvSpPr>
            <p:nvPr/>
          </p:nvSpPr>
          <p:spPr bwMode="auto">
            <a:xfrm>
              <a:off x="4128" y="1104"/>
              <a:ext cx="192" cy="0"/>
            </a:xfrm>
            <a:prstGeom prst="line">
              <a:avLst/>
            </a:prstGeom>
            <a:noFill/>
            <a:ln w="19050">
              <a:solidFill>
                <a:srgbClr val="5F5F5F"/>
              </a:solidFill>
              <a:round/>
              <a:headEnd/>
              <a:tailEnd type="oval"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08" name="Line 356"/>
            <p:cNvSpPr>
              <a:spLocks noChangeShapeType="1"/>
            </p:cNvSpPr>
            <p:nvPr/>
          </p:nvSpPr>
          <p:spPr bwMode="auto">
            <a:xfrm>
              <a:off x="4512" y="1344"/>
              <a:ext cx="192" cy="0"/>
            </a:xfrm>
            <a:prstGeom prst="line">
              <a:avLst/>
            </a:prstGeom>
            <a:noFill/>
            <a:ln w="19050">
              <a:solidFill>
                <a:srgbClr val="5F5F5F"/>
              </a:solidFill>
              <a:round/>
              <a:headEnd/>
              <a:tailEnd type="oval"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09" name="Line 359"/>
            <p:cNvSpPr>
              <a:spLocks noChangeShapeType="1"/>
            </p:cNvSpPr>
            <p:nvPr/>
          </p:nvSpPr>
          <p:spPr bwMode="auto">
            <a:xfrm rot="-5400000">
              <a:off x="3480" y="1224"/>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10" name="Line 360"/>
            <p:cNvSpPr>
              <a:spLocks noChangeShapeType="1"/>
            </p:cNvSpPr>
            <p:nvPr/>
          </p:nvSpPr>
          <p:spPr bwMode="auto">
            <a:xfrm>
              <a:off x="3408" y="1104"/>
              <a:ext cx="1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11" name="Line 361"/>
            <p:cNvSpPr>
              <a:spLocks noChangeShapeType="1"/>
            </p:cNvSpPr>
            <p:nvPr/>
          </p:nvSpPr>
          <p:spPr bwMode="auto">
            <a:xfrm>
              <a:off x="3408" y="1344"/>
              <a:ext cx="192" cy="0"/>
            </a:xfrm>
            <a:prstGeom prst="line">
              <a:avLst/>
            </a:prstGeom>
            <a:noFill/>
            <a:ln w="19050">
              <a:solidFill>
                <a:srgbClr val="5F5F5F"/>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12" name="Line 364"/>
            <p:cNvSpPr>
              <a:spLocks noChangeShapeType="1"/>
            </p:cNvSpPr>
            <p:nvPr/>
          </p:nvSpPr>
          <p:spPr bwMode="auto">
            <a:xfrm>
              <a:off x="5280" y="1728"/>
              <a:ext cx="4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13" name="Line 366"/>
            <p:cNvSpPr>
              <a:spLocks noChangeShapeType="1"/>
            </p:cNvSpPr>
            <p:nvPr/>
          </p:nvSpPr>
          <p:spPr bwMode="auto">
            <a:xfrm>
              <a:off x="3408" y="1488"/>
              <a:ext cx="144"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14" name="Line 367"/>
            <p:cNvSpPr>
              <a:spLocks noChangeShapeType="1"/>
            </p:cNvSpPr>
            <p:nvPr/>
          </p:nvSpPr>
          <p:spPr bwMode="auto">
            <a:xfrm>
              <a:off x="3552" y="1728"/>
              <a:ext cx="1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15" name="Line 368"/>
            <p:cNvSpPr>
              <a:spLocks noChangeShapeType="1"/>
            </p:cNvSpPr>
            <p:nvPr/>
          </p:nvSpPr>
          <p:spPr bwMode="auto">
            <a:xfrm>
              <a:off x="3744" y="1728"/>
              <a:ext cx="1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16" name="Line 370"/>
            <p:cNvSpPr>
              <a:spLocks noChangeShapeType="1"/>
            </p:cNvSpPr>
            <p:nvPr/>
          </p:nvSpPr>
          <p:spPr bwMode="auto">
            <a:xfrm rot="-5400000">
              <a:off x="3432" y="1608"/>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17" name="Line 371"/>
            <p:cNvSpPr>
              <a:spLocks noChangeShapeType="1"/>
            </p:cNvSpPr>
            <p:nvPr/>
          </p:nvSpPr>
          <p:spPr bwMode="auto">
            <a:xfrm>
              <a:off x="4176" y="960"/>
              <a:ext cx="96" cy="96"/>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18" name="Line 372"/>
            <p:cNvSpPr>
              <a:spLocks noChangeShapeType="1"/>
            </p:cNvSpPr>
            <p:nvPr/>
          </p:nvSpPr>
          <p:spPr bwMode="auto">
            <a:xfrm>
              <a:off x="3792" y="960"/>
              <a:ext cx="96" cy="96"/>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19" name="Line 373"/>
            <p:cNvSpPr>
              <a:spLocks noChangeShapeType="1"/>
            </p:cNvSpPr>
            <p:nvPr/>
          </p:nvSpPr>
          <p:spPr bwMode="auto">
            <a:xfrm flipV="1">
              <a:off x="4320" y="1008"/>
              <a:ext cx="0" cy="816"/>
            </a:xfrm>
            <a:prstGeom prst="line">
              <a:avLst/>
            </a:prstGeom>
            <a:noFill/>
            <a:ln w="12700">
              <a:solidFill>
                <a:srgbClr val="990000"/>
              </a:solidFill>
              <a:prstDash val="dash"/>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20" name="Line 374"/>
            <p:cNvSpPr>
              <a:spLocks noChangeShapeType="1"/>
            </p:cNvSpPr>
            <p:nvPr/>
          </p:nvSpPr>
          <p:spPr bwMode="auto">
            <a:xfrm flipV="1">
              <a:off x="4704" y="1008"/>
              <a:ext cx="0" cy="816"/>
            </a:xfrm>
            <a:prstGeom prst="line">
              <a:avLst/>
            </a:prstGeom>
            <a:noFill/>
            <a:ln w="12700">
              <a:solidFill>
                <a:srgbClr val="990000"/>
              </a:solidFill>
              <a:prstDash val="dash"/>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grpSp>
      <p:grpSp>
        <p:nvGrpSpPr>
          <p:cNvPr id="421" name="Group 434"/>
          <p:cNvGrpSpPr>
            <a:grpSpLocks/>
          </p:cNvGrpSpPr>
          <p:nvPr/>
        </p:nvGrpSpPr>
        <p:grpSpPr bwMode="auto">
          <a:xfrm>
            <a:off x="7085012" y="4114155"/>
            <a:ext cx="3200400" cy="1905000"/>
            <a:chOff x="3408" y="2400"/>
            <a:chExt cx="2016" cy="1200"/>
          </a:xfrm>
        </p:grpSpPr>
        <p:sp>
          <p:nvSpPr>
            <p:cNvPr id="422" name="Line 413"/>
            <p:cNvSpPr>
              <a:spLocks noChangeShapeType="1"/>
            </p:cNvSpPr>
            <p:nvPr/>
          </p:nvSpPr>
          <p:spPr bwMode="auto">
            <a:xfrm>
              <a:off x="4368" y="2880"/>
              <a:ext cx="48" cy="0"/>
            </a:xfrm>
            <a:prstGeom prst="line">
              <a:avLst/>
            </a:prstGeom>
            <a:noFill/>
            <a:ln w="19050">
              <a:solidFill>
                <a:srgbClr val="000000"/>
              </a:solidFill>
              <a:round/>
              <a:headEnd/>
              <a:tailEnd type="oval"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23" name="Line 415"/>
            <p:cNvSpPr>
              <a:spLocks noChangeShapeType="1"/>
            </p:cNvSpPr>
            <p:nvPr/>
          </p:nvSpPr>
          <p:spPr bwMode="auto">
            <a:xfrm>
              <a:off x="4368" y="3120"/>
              <a:ext cx="48" cy="0"/>
            </a:xfrm>
            <a:prstGeom prst="line">
              <a:avLst/>
            </a:prstGeom>
            <a:noFill/>
            <a:ln w="19050">
              <a:solidFill>
                <a:srgbClr val="5F5F5F"/>
              </a:solidFill>
              <a:round/>
              <a:headEnd/>
              <a:tailEnd type="oval"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24" name="Text Box 280"/>
            <p:cNvSpPr txBox="1">
              <a:spLocks noChangeArrowheads="1"/>
            </p:cNvSpPr>
            <p:nvPr/>
          </p:nvSpPr>
          <p:spPr bwMode="auto">
            <a:xfrm>
              <a:off x="4130" y="2400"/>
              <a:ext cx="730" cy="179"/>
            </a:xfrm>
            <a:prstGeom prst="rect">
              <a:avLst/>
            </a:prstGeom>
            <a:solidFill>
              <a:srgbClr val="FFFFFF"/>
            </a:solidFill>
            <a:ln w="9525">
              <a:solidFill>
                <a:srgbClr val="000000"/>
              </a:solidFill>
              <a:miter lim="800000"/>
              <a:headEnd/>
              <a:tailEnd/>
            </a:ln>
            <a:effectLst>
              <a:outerShdw dist="107763" dir="13500000" algn="ctr" rotWithShape="0">
                <a:srgbClr val="808080">
                  <a:alpha val="50000"/>
                </a:srgbClr>
              </a:outerShdw>
            </a:effectLst>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a:ln>
                    <a:noFill/>
                  </a:ln>
                  <a:solidFill>
                    <a:srgbClr val="333399"/>
                  </a:solidFill>
                  <a:effectLst/>
                  <a:uLnTx/>
                  <a:uFillTx/>
                  <a:latin typeface="Verdana" panose="020B0604030504040204" pitchFamily="34" charset="0"/>
                </a:rPr>
                <a:t>Clock is Late</a:t>
              </a:r>
            </a:p>
          </p:txBody>
        </p:sp>
        <p:sp>
          <p:nvSpPr>
            <p:cNvPr id="425" name="Line 375"/>
            <p:cNvSpPr>
              <a:spLocks noChangeShapeType="1"/>
            </p:cNvSpPr>
            <p:nvPr/>
          </p:nvSpPr>
          <p:spPr bwMode="auto">
            <a:xfrm>
              <a:off x="5184" y="3504"/>
              <a:ext cx="1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26" name="Line 376"/>
            <p:cNvSpPr>
              <a:spLocks noChangeShapeType="1"/>
            </p:cNvSpPr>
            <p:nvPr/>
          </p:nvSpPr>
          <p:spPr bwMode="auto">
            <a:xfrm>
              <a:off x="4032" y="3264"/>
              <a:ext cx="1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27" name="Line 377"/>
            <p:cNvSpPr>
              <a:spLocks noChangeShapeType="1"/>
            </p:cNvSpPr>
            <p:nvPr/>
          </p:nvSpPr>
          <p:spPr bwMode="auto">
            <a:xfrm>
              <a:off x="4224" y="3264"/>
              <a:ext cx="1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28" name="Line 378"/>
            <p:cNvSpPr>
              <a:spLocks noChangeShapeType="1"/>
            </p:cNvSpPr>
            <p:nvPr/>
          </p:nvSpPr>
          <p:spPr bwMode="auto">
            <a:xfrm>
              <a:off x="4416" y="3504"/>
              <a:ext cx="1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29" name="Line 379"/>
            <p:cNvSpPr>
              <a:spLocks noChangeShapeType="1"/>
            </p:cNvSpPr>
            <p:nvPr/>
          </p:nvSpPr>
          <p:spPr bwMode="auto">
            <a:xfrm>
              <a:off x="4608" y="3504"/>
              <a:ext cx="1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30" name="Line 380"/>
            <p:cNvSpPr>
              <a:spLocks noChangeShapeType="1"/>
            </p:cNvSpPr>
            <p:nvPr/>
          </p:nvSpPr>
          <p:spPr bwMode="auto">
            <a:xfrm>
              <a:off x="4800" y="3264"/>
              <a:ext cx="1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31" name="Line 381"/>
            <p:cNvSpPr>
              <a:spLocks noChangeShapeType="1"/>
            </p:cNvSpPr>
            <p:nvPr/>
          </p:nvSpPr>
          <p:spPr bwMode="auto">
            <a:xfrm>
              <a:off x="4992" y="3264"/>
              <a:ext cx="1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32" name="Line 382"/>
            <p:cNvSpPr>
              <a:spLocks noChangeShapeType="1"/>
            </p:cNvSpPr>
            <p:nvPr/>
          </p:nvSpPr>
          <p:spPr bwMode="auto">
            <a:xfrm>
              <a:off x="3792" y="3120"/>
              <a:ext cx="1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33" name="Line 383"/>
            <p:cNvSpPr>
              <a:spLocks noChangeShapeType="1"/>
            </p:cNvSpPr>
            <p:nvPr/>
          </p:nvSpPr>
          <p:spPr bwMode="auto">
            <a:xfrm>
              <a:off x="3984" y="3120"/>
              <a:ext cx="1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34" name="Line 384"/>
            <p:cNvSpPr>
              <a:spLocks noChangeShapeType="1"/>
            </p:cNvSpPr>
            <p:nvPr/>
          </p:nvSpPr>
          <p:spPr bwMode="auto">
            <a:xfrm rot="-5400000">
              <a:off x="4248" y="3000"/>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35" name="Line 385"/>
            <p:cNvSpPr>
              <a:spLocks noChangeShapeType="1"/>
            </p:cNvSpPr>
            <p:nvPr/>
          </p:nvSpPr>
          <p:spPr bwMode="auto">
            <a:xfrm>
              <a:off x="4176" y="3120"/>
              <a:ext cx="1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36" name="Line 386"/>
            <p:cNvSpPr>
              <a:spLocks noChangeShapeType="1"/>
            </p:cNvSpPr>
            <p:nvPr/>
          </p:nvSpPr>
          <p:spPr bwMode="auto">
            <a:xfrm>
              <a:off x="4368" y="2880"/>
              <a:ext cx="1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37" name="Line 387"/>
            <p:cNvSpPr>
              <a:spLocks noChangeShapeType="1"/>
            </p:cNvSpPr>
            <p:nvPr/>
          </p:nvSpPr>
          <p:spPr bwMode="auto">
            <a:xfrm>
              <a:off x="4560" y="2880"/>
              <a:ext cx="1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38" name="Line 388"/>
            <p:cNvSpPr>
              <a:spLocks noChangeShapeType="1"/>
            </p:cNvSpPr>
            <p:nvPr/>
          </p:nvSpPr>
          <p:spPr bwMode="auto">
            <a:xfrm>
              <a:off x="4752" y="2880"/>
              <a:ext cx="1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39" name="Line 389"/>
            <p:cNvSpPr>
              <a:spLocks noChangeShapeType="1"/>
            </p:cNvSpPr>
            <p:nvPr/>
          </p:nvSpPr>
          <p:spPr bwMode="auto">
            <a:xfrm>
              <a:off x="4944" y="2880"/>
              <a:ext cx="1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40" name="Line 390"/>
            <p:cNvSpPr>
              <a:spLocks noChangeShapeType="1"/>
            </p:cNvSpPr>
            <p:nvPr/>
          </p:nvSpPr>
          <p:spPr bwMode="auto">
            <a:xfrm>
              <a:off x="5136" y="3120"/>
              <a:ext cx="1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41" name="Line 391"/>
            <p:cNvSpPr>
              <a:spLocks noChangeShapeType="1"/>
            </p:cNvSpPr>
            <p:nvPr/>
          </p:nvSpPr>
          <p:spPr bwMode="auto">
            <a:xfrm rot="-5400000">
              <a:off x="4008" y="3384"/>
              <a:ext cx="48" cy="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42" name="Line 392"/>
            <p:cNvSpPr>
              <a:spLocks noChangeShapeType="1"/>
            </p:cNvSpPr>
            <p:nvPr/>
          </p:nvSpPr>
          <p:spPr bwMode="auto">
            <a:xfrm rot="-5400000">
              <a:off x="5016" y="3000"/>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43" name="Line 393"/>
            <p:cNvSpPr>
              <a:spLocks noChangeShapeType="1"/>
            </p:cNvSpPr>
            <p:nvPr/>
          </p:nvSpPr>
          <p:spPr bwMode="auto">
            <a:xfrm rot="-5400000">
              <a:off x="3912" y="3384"/>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44" name="Line 394"/>
            <p:cNvSpPr>
              <a:spLocks noChangeShapeType="1"/>
            </p:cNvSpPr>
            <p:nvPr/>
          </p:nvSpPr>
          <p:spPr bwMode="auto">
            <a:xfrm rot="5400000" flipV="1">
              <a:off x="4392" y="3384"/>
              <a:ext cx="48" cy="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45" name="Line 395"/>
            <p:cNvSpPr>
              <a:spLocks noChangeShapeType="1"/>
            </p:cNvSpPr>
            <p:nvPr/>
          </p:nvSpPr>
          <p:spPr bwMode="auto">
            <a:xfrm rot="-5400000">
              <a:off x="4296" y="3384"/>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46" name="Line 396"/>
            <p:cNvSpPr>
              <a:spLocks noChangeShapeType="1"/>
            </p:cNvSpPr>
            <p:nvPr/>
          </p:nvSpPr>
          <p:spPr bwMode="auto">
            <a:xfrm rot="-5400000">
              <a:off x="4776" y="3384"/>
              <a:ext cx="48" cy="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47" name="Line 397"/>
            <p:cNvSpPr>
              <a:spLocks noChangeShapeType="1"/>
            </p:cNvSpPr>
            <p:nvPr/>
          </p:nvSpPr>
          <p:spPr bwMode="auto">
            <a:xfrm rot="-5400000">
              <a:off x="4680" y="3384"/>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48" name="Line 398"/>
            <p:cNvSpPr>
              <a:spLocks noChangeShapeType="1"/>
            </p:cNvSpPr>
            <p:nvPr/>
          </p:nvSpPr>
          <p:spPr bwMode="auto">
            <a:xfrm rot="-5400000">
              <a:off x="5064" y="3384"/>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49" name="Line 399"/>
            <p:cNvSpPr>
              <a:spLocks noChangeShapeType="1"/>
            </p:cNvSpPr>
            <p:nvPr/>
          </p:nvSpPr>
          <p:spPr bwMode="auto">
            <a:xfrm>
              <a:off x="4656" y="2736"/>
              <a:ext cx="96" cy="96"/>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50" name="Line 400"/>
            <p:cNvSpPr>
              <a:spLocks noChangeShapeType="1"/>
            </p:cNvSpPr>
            <p:nvPr/>
          </p:nvSpPr>
          <p:spPr bwMode="auto">
            <a:xfrm>
              <a:off x="3986" y="2880"/>
              <a:ext cx="192" cy="0"/>
            </a:xfrm>
            <a:prstGeom prst="line">
              <a:avLst/>
            </a:prstGeom>
            <a:noFill/>
            <a:ln w="19050">
              <a:solidFill>
                <a:srgbClr val="5F5F5F"/>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51" name="Line 401"/>
            <p:cNvSpPr>
              <a:spLocks noChangeShapeType="1"/>
            </p:cNvSpPr>
            <p:nvPr/>
          </p:nvSpPr>
          <p:spPr bwMode="auto">
            <a:xfrm>
              <a:off x="4178" y="2880"/>
              <a:ext cx="192" cy="0"/>
            </a:xfrm>
            <a:prstGeom prst="line">
              <a:avLst/>
            </a:prstGeom>
            <a:noFill/>
            <a:ln w="19050">
              <a:solidFill>
                <a:srgbClr val="5F5F5F"/>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52" name="Line 402"/>
            <p:cNvSpPr>
              <a:spLocks noChangeShapeType="1"/>
            </p:cNvSpPr>
            <p:nvPr/>
          </p:nvSpPr>
          <p:spPr bwMode="auto">
            <a:xfrm>
              <a:off x="4562" y="3120"/>
              <a:ext cx="192" cy="0"/>
            </a:xfrm>
            <a:prstGeom prst="line">
              <a:avLst/>
            </a:prstGeom>
            <a:noFill/>
            <a:ln w="19050">
              <a:solidFill>
                <a:srgbClr val="5F5F5F"/>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53" name="Line 403"/>
            <p:cNvSpPr>
              <a:spLocks noChangeShapeType="1"/>
            </p:cNvSpPr>
            <p:nvPr/>
          </p:nvSpPr>
          <p:spPr bwMode="auto">
            <a:xfrm>
              <a:off x="4370" y="3120"/>
              <a:ext cx="192" cy="0"/>
            </a:xfrm>
            <a:prstGeom prst="line">
              <a:avLst/>
            </a:prstGeom>
            <a:noFill/>
            <a:ln w="19050">
              <a:solidFill>
                <a:srgbClr val="5F5F5F"/>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54" name="Line 404"/>
            <p:cNvSpPr>
              <a:spLocks noChangeShapeType="1"/>
            </p:cNvSpPr>
            <p:nvPr/>
          </p:nvSpPr>
          <p:spPr bwMode="auto">
            <a:xfrm>
              <a:off x="4754" y="3120"/>
              <a:ext cx="192" cy="0"/>
            </a:xfrm>
            <a:prstGeom prst="line">
              <a:avLst/>
            </a:prstGeom>
            <a:noFill/>
            <a:ln w="19050">
              <a:solidFill>
                <a:srgbClr val="5F5F5F"/>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55" name="Line 405"/>
            <p:cNvSpPr>
              <a:spLocks noChangeShapeType="1"/>
            </p:cNvSpPr>
            <p:nvPr/>
          </p:nvSpPr>
          <p:spPr bwMode="auto">
            <a:xfrm>
              <a:off x="4946" y="3120"/>
              <a:ext cx="192" cy="0"/>
            </a:xfrm>
            <a:prstGeom prst="line">
              <a:avLst/>
            </a:prstGeom>
            <a:noFill/>
            <a:ln w="19050">
              <a:solidFill>
                <a:srgbClr val="5F5F5F"/>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56" name="Line 406"/>
            <p:cNvSpPr>
              <a:spLocks noChangeShapeType="1"/>
            </p:cNvSpPr>
            <p:nvPr/>
          </p:nvSpPr>
          <p:spPr bwMode="auto">
            <a:xfrm>
              <a:off x="5138" y="2880"/>
              <a:ext cx="192" cy="0"/>
            </a:xfrm>
            <a:prstGeom prst="line">
              <a:avLst/>
            </a:prstGeom>
            <a:noFill/>
            <a:ln w="19050">
              <a:solidFill>
                <a:srgbClr val="5F5F5F"/>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57" name="Line 407"/>
            <p:cNvSpPr>
              <a:spLocks noChangeShapeType="1"/>
            </p:cNvSpPr>
            <p:nvPr/>
          </p:nvSpPr>
          <p:spPr bwMode="auto">
            <a:xfrm>
              <a:off x="3792" y="2880"/>
              <a:ext cx="192" cy="0"/>
            </a:xfrm>
            <a:prstGeom prst="line">
              <a:avLst/>
            </a:prstGeom>
            <a:noFill/>
            <a:ln w="19050">
              <a:solidFill>
                <a:srgbClr val="5F5F5F"/>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58" name="Line 408"/>
            <p:cNvSpPr>
              <a:spLocks noChangeShapeType="1"/>
            </p:cNvSpPr>
            <p:nvPr/>
          </p:nvSpPr>
          <p:spPr bwMode="auto">
            <a:xfrm>
              <a:off x="3840" y="2880"/>
              <a:ext cx="192" cy="0"/>
            </a:xfrm>
            <a:prstGeom prst="line">
              <a:avLst/>
            </a:prstGeom>
            <a:noFill/>
            <a:ln w="19050">
              <a:solidFill>
                <a:srgbClr val="5F5F5F"/>
              </a:solidFill>
              <a:round/>
              <a:headEnd/>
              <a:tailEnd type="oval"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59" name="Line 409"/>
            <p:cNvSpPr>
              <a:spLocks noChangeShapeType="1"/>
            </p:cNvSpPr>
            <p:nvPr/>
          </p:nvSpPr>
          <p:spPr bwMode="auto">
            <a:xfrm>
              <a:off x="3840" y="3120"/>
              <a:ext cx="192" cy="0"/>
            </a:xfrm>
            <a:prstGeom prst="line">
              <a:avLst/>
            </a:prstGeom>
            <a:noFill/>
            <a:ln w="19050">
              <a:solidFill>
                <a:srgbClr val="000000"/>
              </a:solidFill>
              <a:round/>
              <a:headEnd/>
              <a:tailEnd type="oval"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60" name="Line 410"/>
            <p:cNvSpPr>
              <a:spLocks noChangeShapeType="1"/>
            </p:cNvSpPr>
            <p:nvPr/>
          </p:nvSpPr>
          <p:spPr bwMode="auto">
            <a:xfrm flipV="1">
              <a:off x="4032" y="2784"/>
              <a:ext cx="0" cy="816"/>
            </a:xfrm>
            <a:prstGeom prst="line">
              <a:avLst/>
            </a:prstGeom>
            <a:noFill/>
            <a:ln w="12700">
              <a:solidFill>
                <a:srgbClr val="990000"/>
              </a:solidFill>
              <a:prstDash val="dash"/>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61" name="Line 411"/>
            <p:cNvSpPr>
              <a:spLocks noChangeShapeType="1"/>
            </p:cNvSpPr>
            <p:nvPr/>
          </p:nvSpPr>
          <p:spPr bwMode="auto">
            <a:xfrm>
              <a:off x="3600" y="2880"/>
              <a:ext cx="192" cy="0"/>
            </a:xfrm>
            <a:prstGeom prst="line">
              <a:avLst/>
            </a:prstGeom>
            <a:noFill/>
            <a:ln w="19050">
              <a:solidFill>
                <a:srgbClr val="5F5F5F"/>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62" name="Line 412"/>
            <p:cNvSpPr>
              <a:spLocks noChangeShapeType="1"/>
            </p:cNvSpPr>
            <p:nvPr/>
          </p:nvSpPr>
          <p:spPr bwMode="auto">
            <a:xfrm>
              <a:off x="3600" y="3120"/>
              <a:ext cx="1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63" name="Line 414"/>
            <p:cNvSpPr>
              <a:spLocks noChangeShapeType="1"/>
            </p:cNvSpPr>
            <p:nvPr/>
          </p:nvSpPr>
          <p:spPr bwMode="auto">
            <a:xfrm>
              <a:off x="4608" y="2880"/>
              <a:ext cx="192" cy="0"/>
            </a:xfrm>
            <a:prstGeom prst="line">
              <a:avLst/>
            </a:prstGeom>
            <a:noFill/>
            <a:ln w="19050">
              <a:solidFill>
                <a:srgbClr val="000000"/>
              </a:solidFill>
              <a:round/>
              <a:headEnd/>
              <a:tailEnd type="oval"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64" name="Line 416"/>
            <p:cNvSpPr>
              <a:spLocks noChangeShapeType="1"/>
            </p:cNvSpPr>
            <p:nvPr/>
          </p:nvSpPr>
          <p:spPr bwMode="auto">
            <a:xfrm>
              <a:off x="4608" y="3120"/>
              <a:ext cx="192" cy="0"/>
            </a:xfrm>
            <a:prstGeom prst="line">
              <a:avLst/>
            </a:prstGeom>
            <a:noFill/>
            <a:ln w="19050">
              <a:solidFill>
                <a:srgbClr val="5F5F5F"/>
              </a:solidFill>
              <a:round/>
              <a:headEnd/>
              <a:tailEnd type="oval"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65" name="Line 417"/>
            <p:cNvSpPr>
              <a:spLocks noChangeShapeType="1"/>
            </p:cNvSpPr>
            <p:nvPr/>
          </p:nvSpPr>
          <p:spPr bwMode="auto">
            <a:xfrm rot="-5400000">
              <a:off x="3480" y="3000"/>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66" name="Line 418"/>
            <p:cNvSpPr>
              <a:spLocks noChangeShapeType="1"/>
            </p:cNvSpPr>
            <p:nvPr/>
          </p:nvSpPr>
          <p:spPr bwMode="auto">
            <a:xfrm>
              <a:off x="3408" y="2880"/>
              <a:ext cx="1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67" name="Line 419"/>
            <p:cNvSpPr>
              <a:spLocks noChangeShapeType="1"/>
            </p:cNvSpPr>
            <p:nvPr/>
          </p:nvSpPr>
          <p:spPr bwMode="auto">
            <a:xfrm>
              <a:off x="3408" y="3120"/>
              <a:ext cx="192" cy="0"/>
            </a:xfrm>
            <a:prstGeom prst="line">
              <a:avLst/>
            </a:prstGeom>
            <a:noFill/>
            <a:ln w="19050">
              <a:solidFill>
                <a:srgbClr val="5F5F5F"/>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68" name="Line 420"/>
            <p:cNvSpPr>
              <a:spLocks noChangeShapeType="1"/>
            </p:cNvSpPr>
            <p:nvPr/>
          </p:nvSpPr>
          <p:spPr bwMode="auto">
            <a:xfrm>
              <a:off x="5376" y="3504"/>
              <a:ext cx="4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69" name="Line 421"/>
            <p:cNvSpPr>
              <a:spLocks noChangeShapeType="1"/>
            </p:cNvSpPr>
            <p:nvPr/>
          </p:nvSpPr>
          <p:spPr bwMode="auto">
            <a:xfrm>
              <a:off x="3504" y="3264"/>
              <a:ext cx="144"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70" name="Line 422"/>
            <p:cNvSpPr>
              <a:spLocks noChangeShapeType="1"/>
            </p:cNvSpPr>
            <p:nvPr/>
          </p:nvSpPr>
          <p:spPr bwMode="auto">
            <a:xfrm>
              <a:off x="3648" y="3504"/>
              <a:ext cx="1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71" name="Line 423"/>
            <p:cNvSpPr>
              <a:spLocks noChangeShapeType="1"/>
            </p:cNvSpPr>
            <p:nvPr/>
          </p:nvSpPr>
          <p:spPr bwMode="auto">
            <a:xfrm>
              <a:off x="3840" y="3504"/>
              <a:ext cx="1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72" name="Line 424"/>
            <p:cNvSpPr>
              <a:spLocks noChangeShapeType="1"/>
            </p:cNvSpPr>
            <p:nvPr/>
          </p:nvSpPr>
          <p:spPr bwMode="auto">
            <a:xfrm rot="-5400000">
              <a:off x="3528" y="3384"/>
              <a:ext cx="24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73" name="Line 425"/>
            <p:cNvSpPr>
              <a:spLocks noChangeShapeType="1"/>
            </p:cNvSpPr>
            <p:nvPr/>
          </p:nvSpPr>
          <p:spPr bwMode="auto">
            <a:xfrm>
              <a:off x="4272" y="2736"/>
              <a:ext cx="96" cy="96"/>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74" name="Line 426"/>
            <p:cNvSpPr>
              <a:spLocks noChangeShapeType="1"/>
            </p:cNvSpPr>
            <p:nvPr/>
          </p:nvSpPr>
          <p:spPr bwMode="auto">
            <a:xfrm>
              <a:off x="3888" y="2736"/>
              <a:ext cx="96" cy="96"/>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75" name="Line 427"/>
            <p:cNvSpPr>
              <a:spLocks noChangeShapeType="1"/>
            </p:cNvSpPr>
            <p:nvPr/>
          </p:nvSpPr>
          <p:spPr bwMode="auto">
            <a:xfrm flipV="1">
              <a:off x="4416" y="2784"/>
              <a:ext cx="0" cy="816"/>
            </a:xfrm>
            <a:prstGeom prst="line">
              <a:avLst/>
            </a:prstGeom>
            <a:noFill/>
            <a:ln w="12700">
              <a:solidFill>
                <a:srgbClr val="990000"/>
              </a:solidFill>
              <a:prstDash val="dash"/>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76" name="Line 428"/>
            <p:cNvSpPr>
              <a:spLocks noChangeShapeType="1"/>
            </p:cNvSpPr>
            <p:nvPr/>
          </p:nvSpPr>
          <p:spPr bwMode="auto">
            <a:xfrm flipV="1">
              <a:off x="4800" y="2784"/>
              <a:ext cx="0" cy="816"/>
            </a:xfrm>
            <a:prstGeom prst="line">
              <a:avLst/>
            </a:prstGeom>
            <a:noFill/>
            <a:ln w="12700">
              <a:solidFill>
                <a:srgbClr val="990000"/>
              </a:solidFill>
              <a:prstDash val="dash"/>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477" name="Text Box 430"/>
            <p:cNvSpPr txBox="1">
              <a:spLocks noChangeArrowheads="1"/>
            </p:cNvSpPr>
            <p:nvPr/>
          </p:nvSpPr>
          <p:spPr bwMode="auto">
            <a:xfrm>
              <a:off x="3696" y="2592"/>
              <a:ext cx="23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altLang="en-US" sz="1200" b="0" i="0" u="none" strike="noStrike" kern="0" cap="none" spc="0" normalizeH="0" baseline="0" noProof="0" smtClean="0">
                  <a:ln>
                    <a:noFill/>
                  </a:ln>
                  <a:solidFill>
                    <a:srgbClr val="333399"/>
                  </a:solidFill>
                  <a:effectLst/>
                  <a:uLnTx/>
                  <a:uFillTx/>
                  <a:latin typeface="Verdana" panose="020B0604030504040204" pitchFamily="34" charset="0"/>
                </a:rPr>
                <a:t>S</a:t>
              </a:r>
              <a:r>
                <a:rPr kumimoji="0" lang="en-GB" altLang="en-US" sz="1600" b="0" i="0" u="none" strike="noStrike" kern="0" cap="none" spc="0" normalizeH="0" baseline="-25000" noProof="0" smtClean="0">
                  <a:ln>
                    <a:noFill/>
                  </a:ln>
                  <a:solidFill>
                    <a:srgbClr val="333399"/>
                  </a:solidFill>
                  <a:effectLst/>
                  <a:uLnTx/>
                  <a:uFillTx/>
                  <a:latin typeface="Verdana" panose="020B0604030504040204" pitchFamily="34" charset="0"/>
                </a:rPr>
                <a:t>1</a:t>
              </a:r>
            </a:p>
          </p:txBody>
        </p:sp>
        <p:sp>
          <p:nvSpPr>
            <p:cNvPr id="478" name="Text Box 431"/>
            <p:cNvSpPr txBox="1">
              <a:spLocks noChangeArrowheads="1"/>
            </p:cNvSpPr>
            <p:nvPr/>
          </p:nvSpPr>
          <p:spPr bwMode="auto">
            <a:xfrm>
              <a:off x="4080" y="2592"/>
              <a:ext cx="23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altLang="en-US" sz="1200" b="0" i="0" u="none" strike="noStrike" kern="0" cap="none" spc="0" normalizeH="0" baseline="0" noProof="0" smtClean="0">
                  <a:ln>
                    <a:noFill/>
                  </a:ln>
                  <a:solidFill>
                    <a:srgbClr val="333399"/>
                  </a:solidFill>
                  <a:effectLst/>
                  <a:uLnTx/>
                  <a:uFillTx/>
                  <a:latin typeface="Verdana" panose="020B0604030504040204" pitchFamily="34" charset="0"/>
                </a:rPr>
                <a:t>S</a:t>
              </a:r>
              <a:r>
                <a:rPr kumimoji="0" lang="en-GB" altLang="en-US" sz="1600" b="0" i="0" u="none" strike="noStrike" kern="0" cap="none" spc="0" normalizeH="0" baseline="-25000" noProof="0" smtClean="0">
                  <a:ln>
                    <a:noFill/>
                  </a:ln>
                  <a:solidFill>
                    <a:srgbClr val="333399"/>
                  </a:solidFill>
                  <a:effectLst/>
                  <a:uLnTx/>
                  <a:uFillTx/>
                  <a:latin typeface="Verdana" panose="020B0604030504040204" pitchFamily="34" charset="0"/>
                </a:rPr>
                <a:t>2</a:t>
              </a:r>
            </a:p>
          </p:txBody>
        </p:sp>
        <p:sp>
          <p:nvSpPr>
            <p:cNvPr id="479" name="Text Box 432"/>
            <p:cNvSpPr txBox="1">
              <a:spLocks noChangeArrowheads="1"/>
            </p:cNvSpPr>
            <p:nvPr/>
          </p:nvSpPr>
          <p:spPr bwMode="auto">
            <a:xfrm>
              <a:off x="4466" y="2592"/>
              <a:ext cx="23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altLang="en-US" sz="1200" b="0" i="0" u="none" strike="noStrike" kern="0" cap="none" spc="0" normalizeH="0" baseline="0" noProof="0" smtClean="0">
                  <a:ln>
                    <a:noFill/>
                  </a:ln>
                  <a:solidFill>
                    <a:srgbClr val="333399"/>
                  </a:solidFill>
                  <a:effectLst/>
                  <a:uLnTx/>
                  <a:uFillTx/>
                  <a:latin typeface="Verdana" panose="020B0604030504040204" pitchFamily="34" charset="0"/>
                </a:rPr>
                <a:t>S</a:t>
              </a:r>
              <a:r>
                <a:rPr kumimoji="0" lang="en-GB" altLang="en-US" sz="1600" b="0" i="0" u="none" strike="noStrike" kern="0" cap="none" spc="0" normalizeH="0" baseline="-25000" noProof="0" smtClean="0">
                  <a:ln>
                    <a:noFill/>
                  </a:ln>
                  <a:solidFill>
                    <a:srgbClr val="333399"/>
                  </a:solidFill>
                  <a:effectLst/>
                  <a:uLnTx/>
                  <a:uFillTx/>
                  <a:latin typeface="Verdana" panose="020B0604030504040204" pitchFamily="34" charset="0"/>
                </a:rPr>
                <a:t>3</a:t>
              </a:r>
            </a:p>
          </p:txBody>
        </p:sp>
      </p:grpSp>
    </p:spTree>
    <p:extLst>
      <p:ext uri="{BB962C8B-B14F-4D97-AF65-F5344CB8AC3E}">
        <p14:creationId xmlns:p14="http://schemas.microsoft.com/office/powerpoint/2010/main" val="61104394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Alexander Phase </a:t>
            </a:r>
            <a:r>
              <a:rPr lang="en-GB" altLang="en-US" dirty="0" smtClean="0"/>
              <a:t>Detector</a:t>
            </a:r>
            <a:endParaRPr lang="en-GB" dirty="0"/>
          </a:p>
        </p:txBody>
      </p:sp>
      <p:sp>
        <p:nvSpPr>
          <p:cNvPr id="5" name="Date Placeholder 4"/>
          <p:cNvSpPr>
            <a:spLocks noGrp="1"/>
          </p:cNvSpPr>
          <p:nvPr>
            <p:ph type="dt" sz="half" idx="10"/>
          </p:nvPr>
        </p:nvSpPr>
        <p:spPr/>
        <p:txBody>
          <a:bodyPr/>
          <a:lstStyle/>
          <a:p>
            <a:r>
              <a:rPr lang="en-GB" smtClean="0"/>
              <a:t>Ecole de Microélectronique IN2P3</a:t>
            </a:r>
            <a:endParaRPr lang="en-GB" dirty="0"/>
          </a:p>
        </p:txBody>
      </p:sp>
      <p:sp>
        <p:nvSpPr>
          <p:cNvPr id="6" name="Footer Placeholder 5"/>
          <p:cNvSpPr>
            <a:spLocks noGrp="1"/>
          </p:cNvSpPr>
          <p:nvPr>
            <p:ph type="ftr" sz="quarter" idx="11"/>
          </p:nvPr>
        </p:nvSpPr>
        <p:spPr/>
        <p:txBody>
          <a:bodyPr/>
          <a:lstStyle/>
          <a:p>
            <a:r>
              <a:rPr lang="en-GB" smtClean="0"/>
              <a:t>Paulo.Moreira@cern.ch</a:t>
            </a:r>
            <a:endParaRPr lang="en-GB" dirty="0"/>
          </a:p>
        </p:txBody>
      </p:sp>
      <p:sp>
        <p:nvSpPr>
          <p:cNvPr id="7" name="Slide Number Placeholder 6"/>
          <p:cNvSpPr>
            <a:spLocks noGrp="1"/>
          </p:cNvSpPr>
          <p:nvPr>
            <p:ph type="sldNum" sz="quarter" idx="12"/>
          </p:nvPr>
        </p:nvSpPr>
        <p:spPr/>
        <p:txBody>
          <a:bodyPr/>
          <a:lstStyle/>
          <a:p>
            <a:fld id="{9E4E57FD-46AB-4497-A1ED-13B00B4C8F0D}" type="slidenum">
              <a:rPr lang="en-GB" smtClean="0"/>
              <a:pPr/>
              <a:t>121</a:t>
            </a:fld>
            <a:endParaRPr lang="en-GB" dirty="0"/>
          </a:p>
        </p:txBody>
      </p:sp>
      <p:sp>
        <p:nvSpPr>
          <p:cNvPr id="94" name="Rectangle 155"/>
          <p:cNvSpPr>
            <a:spLocks noChangeArrowheads="1"/>
          </p:cNvSpPr>
          <p:nvPr/>
        </p:nvSpPr>
        <p:spPr bwMode="auto">
          <a:xfrm>
            <a:off x="5249537" y="5213303"/>
            <a:ext cx="1399742" cy="587853"/>
          </a:xfrm>
          <a:prstGeom prst="rect">
            <a:avLst/>
          </a:prstGeom>
          <a:solidFill>
            <a:srgbClr val="FFFFFF"/>
          </a:solidFill>
          <a:ln w="9525">
            <a:solidFill>
              <a:srgbClr val="000000"/>
            </a:solidFill>
            <a:miter lim="800000"/>
            <a:headEnd/>
            <a:tailEnd/>
          </a:ln>
          <a:effectLst>
            <a:outerShdw dist="107763" dir="13500000" algn="ctr" rotWithShape="0">
              <a:srgbClr val="808080">
                <a:alpha val="50000"/>
              </a:srgbClr>
            </a:outerShdw>
          </a:effectLst>
        </p:spPr>
        <p:txBody>
          <a:bodyPr wrap="none">
            <a:spAutoFit/>
          </a:bodyPr>
          <a:lstStyle/>
          <a:p>
            <a:pPr marL="0" marR="0" lvl="0" indent="0" defTabSz="914400" eaLnBrk="1" fontAlgn="base" latinLnBrk="0" hangingPunct="1">
              <a:lnSpc>
                <a:spcPct val="100000"/>
              </a:lnSpc>
              <a:spcBef>
                <a:spcPct val="30000"/>
              </a:spcBef>
              <a:spcAft>
                <a:spcPct val="0"/>
              </a:spcAft>
              <a:buClrTx/>
              <a:buSzTx/>
              <a:buFontTx/>
              <a:buNone/>
              <a:tabLst/>
              <a:defRPr/>
            </a:pPr>
            <a:r>
              <a:rPr kumimoji="0" lang="en-US" sz="1400" b="0" i="0" u="none" strike="noStrike" kern="0" cap="none" spc="0" normalizeH="0" baseline="0" noProof="0">
                <a:ln>
                  <a:noFill/>
                </a:ln>
                <a:solidFill>
                  <a:srgbClr val="333399"/>
                </a:solidFill>
                <a:effectLst/>
                <a:uLnTx/>
                <a:uFillTx/>
                <a:latin typeface="+mj-lt"/>
              </a:rPr>
              <a:t>Down =   X</a:t>
            </a:r>
            <a:r>
              <a:rPr kumimoji="0" lang="en-GB" sz="1400" b="0" i="0" u="none" strike="noStrike" kern="0" cap="none" spc="0" normalizeH="0" baseline="0" noProof="0">
                <a:ln>
                  <a:noFill/>
                </a:ln>
                <a:solidFill>
                  <a:srgbClr val="333399"/>
                </a:solidFill>
                <a:effectLst/>
                <a:uLnTx/>
                <a:uFillTx/>
                <a:latin typeface="+mj-lt"/>
                <a:sym typeface="Symbol" pitchFamily="18" charset="2"/>
              </a:rPr>
              <a:t>  &amp;  ~Y</a:t>
            </a:r>
          </a:p>
          <a:p>
            <a:pPr marL="0" marR="0" lvl="0" indent="0" defTabSz="914400" eaLnBrk="1" fontAlgn="base" latinLnBrk="0" hangingPunct="1">
              <a:lnSpc>
                <a:spcPct val="100000"/>
              </a:lnSpc>
              <a:spcBef>
                <a:spcPct val="30000"/>
              </a:spcBef>
              <a:spcAft>
                <a:spcPct val="0"/>
              </a:spcAft>
              <a:buClrTx/>
              <a:buSzTx/>
              <a:buFontTx/>
              <a:buNone/>
              <a:tabLst/>
              <a:defRPr/>
            </a:pPr>
            <a:r>
              <a:rPr kumimoji="0" lang="en-US" sz="1400" b="0" i="0" u="none" strike="noStrike" kern="0" cap="none" spc="0" normalizeH="0" baseline="0" noProof="0">
                <a:ln>
                  <a:noFill/>
                </a:ln>
                <a:solidFill>
                  <a:srgbClr val="333399"/>
                </a:solidFill>
                <a:effectLst/>
                <a:uLnTx/>
                <a:uFillTx/>
                <a:latin typeface="+mj-lt"/>
              </a:rPr>
              <a:t>Up     =   X</a:t>
            </a:r>
            <a:r>
              <a:rPr kumimoji="0" lang="en-GB" sz="1400" b="0" i="0" u="none" strike="noStrike" kern="0" cap="none" spc="0" normalizeH="0" baseline="0" noProof="0">
                <a:ln>
                  <a:noFill/>
                </a:ln>
                <a:solidFill>
                  <a:srgbClr val="333399"/>
                </a:solidFill>
                <a:effectLst/>
                <a:uLnTx/>
                <a:uFillTx/>
                <a:latin typeface="+mj-lt"/>
                <a:sym typeface="Symbol" pitchFamily="18" charset="2"/>
              </a:rPr>
              <a:t>  &amp;    Y</a:t>
            </a:r>
          </a:p>
        </p:txBody>
      </p:sp>
      <p:sp>
        <p:nvSpPr>
          <p:cNvPr id="95" name="Text Box 4"/>
          <p:cNvSpPr txBox="1">
            <a:spLocks noChangeArrowheads="1"/>
          </p:cNvSpPr>
          <p:nvPr/>
        </p:nvSpPr>
        <p:spPr bwMode="auto">
          <a:xfrm>
            <a:off x="4639937" y="2342266"/>
            <a:ext cx="3048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smtClean="0">
                <a:ln>
                  <a:noFill/>
                </a:ln>
                <a:solidFill>
                  <a:srgbClr val="333399"/>
                </a:solidFill>
                <a:effectLst/>
                <a:uLnTx/>
                <a:uFillTx/>
                <a:latin typeface="+mj-lt"/>
              </a:rPr>
              <a:t>Q</a:t>
            </a:r>
          </a:p>
        </p:txBody>
      </p:sp>
      <p:sp>
        <p:nvSpPr>
          <p:cNvPr id="96" name="Rectangle 5"/>
          <p:cNvSpPr>
            <a:spLocks noChangeArrowheads="1"/>
          </p:cNvSpPr>
          <p:nvPr/>
        </p:nvSpPr>
        <p:spPr bwMode="auto">
          <a:xfrm>
            <a:off x="4335137" y="2258128"/>
            <a:ext cx="609600" cy="9144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altLang="en-US" sz="1400" b="0" i="0" u="none" strike="noStrike" kern="0" cap="none" spc="0" normalizeH="0" baseline="0" noProof="0" smtClean="0">
              <a:ln>
                <a:noFill/>
              </a:ln>
              <a:solidFill>
                <a:srgbClr val="000000"/>
              </a:solidFill>
              <a:effectLst/>
              <a:uLnTx/>
              <a:uFillTx/>
              <a:latin typeface="+mj-lt"/>
            </a:endParaRPr>
          </a:p>
        </p:txBody>
      </p:sp>
      <p:sp>
        <p:nvSpPr>
          <p:cNvPr id="97" name="Text Box 6"/>
          <p:cNvSpPr txBox="1">
            <a:spLocks noChangeArrowheads="1"/>
          </p:cNvSpPr>
          <p:nvPr/>
        </p:nvSpPr>
        <p:spPr bwMode="auto">
          <a:xfrm>
            <a:off x="4335137" y="2342266"/>
            <a:ext cx="2936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smtClean="0">
                <a:ln>
                  <a:noFill/>
                </a:ln>
                <a:solidFill>
                  <a:srgbClr val="333399"/>
                </a:solidFill>
                <a:effectLst/>
                <a:uLnTx/>
                <a:uFillTx/>
                <a:latin typeface="+mj-lt"/>
              </a:rPr>
              <a:t>D</a:t>
            </a:r>
          </a:p>
        </p:txBody>
      </p:sp>
      <p:sp>
        <p:nvSpPr>
          <p:cNvPr id="98" name="Line 7"/>
          <p:cNvSpPr>
            <a:spLocks noChangeShapeType="1"/>
          </p:cNvSpPr>
          <p:nvPr/>
        </p:nvSpPr>
        <p:spPr bwMode="auto">
          <a:xfrm>
            <a:off x="4335137" y="2867728"/>
            <a:ext cx="152400" cy="762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99" name="Line 8"/>
          <p:cNvSpPr>
            <a:spLocks noChangeShapeType="1"/>
          </p:cNvSpPr>
          <p:nvPr/>
        </p:nvSpPr>
        <p:spPr bwMode="auto">
          <a:xfrm flipV="1">
            <a:off x="4335137" y="2943928"/>
            <a:ext cx="152400" cy="762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00" name="Line 9"/>
          <p:cNvSpPr>
            <a:spLocks noChangeShapeType="1"/>
          </p:cNvSpPr>
          <p:nvPr/>
        </p:nvSpPr>
        <p:spPr bwMode="auto">
          <a:xfrm flipH="1">
            <a:off x="4030337" y="2943928"/>
            <a:ext cx="30480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01" name="Text Box 10"/>
          <p:cNvSpPr txBox="1">
            <a:spLocks noChangeArrowheads="1"/>
          </p:cNvSpPr>
          <p:nvPr/>
        </p:nvSpPr>
        <p:spPr bwMode="auto">
          <a:xfrm>
            <a:off x="8221337" y="3248728"/>
            <a:ext cx="11544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smtClean="0">
                <a:ln>
                  <a:noFill/>
                </a:ln>
                <a:solidFill>
                  <a:srgbClr val="333399"/>
                </a:solidFill>
                <a:effectLst/>
                <a:uLnTx/>
                <a:uFillTx/>
                <a:latin typeface="+mj-lt"/>
              </a:rPr>
              <a:t>Retimed data</a:t>
            </a:r>
          </a:p>
        </p:txBody>
      </p:sp>
      <p:sp>
        <p:nvSpPr>
          <p:cNvPr id="102" name="Text Box 11"/>
          <p:cNvSpPr txBox="1">
            <a:spLocks noChangeArrowheads="1"/>
          </p:cNvSpPr>
          <p:nvPr/>
        </p:nvSpPr>
        <p:spPr bwMode="auto">
          <a:xfrm>
            <a:off x="2887337" y="2181928"/>
            <a:ext cx="8402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smtClean="0">
                <a:ln>
                  <a:noFill/>
                </a:ln>
                <a:solidFill>
                  <a:srgbClr val="333399"/>
                </a:solidFill>
                <a:effectLst/>
                <a:uLnTx/>
                <a:uFillTx/>
                <a:latin typeface="+mj-lt"/>
              </a:rPr>
              <a:t>NRZ data</a:t>
            </a:r>
          </a:p>
        </p:txBody>
      </p:sp>
      <p:sp>
        <p:nvSpPr>
          <p:cNvPr id="103" name="Line 12"/>
          <p:cNvSpPr>
            <a:spLocks noChangeShapeType="1"/>
          </p:cNvSpPr>
          <p:nvPr/>
        </p:nvSpPr>
        <p:spPr bwMode="auto">
          <a:xfrm flipH="1">
            <a:off x="4944737" y="2486728"/>
            <a:ext cx="30480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grpSp>
        <p:nvGrpSpPr>
          <p:cNvPr id="104" name="Group 13"/>
          <p:cNvGrpSpPr>
            <a:grpSpLocks/>
          </p:cNvGrpSpPr>
          <p:nvPr/>
        </p:nvGrpSpPr>
        <p:grpSpPr bwMode="auto">
          <a:xfrm>
            <a:off x="7078337" y="2029528"/>
            <a:ext cx="762000" cy="609600"/>
            <a:chOff x="2112" y="624"/>
            <a:chExt cx="480" cy="384"/>
          </a:xfrm>
        </p:grpSpPr>
        <p:sp>
          <p:nvSpPr>
            <p:cNvPr id="105" name="Freeform 14"/>
            <p:cNvSpPr>
              <a:spLocks/>
            </p:cNvSpPr>
            <p:nvPr/>
          </p:nvSpPr>
          <p:spPr bwMode="auto">
            <a:xfrm>
              <a:off x="2160" y="624"/>
              <a:ext cx="48" cy="384"/>
            </a:xfrm>
            <a:custGeom>
              <a:avLst/>
              <a:gdLst>
                <a:gd name="T0" fmla="*/ 0 w 96"/>
                <a:gd name="T1" fmla="*/ 0 h 384"/>
                <a:gd name="T2" fmla="*/ 48 w 96"/>
                <a:gd name="T3" fmla="*/ 192 h 384"/>
                <a:gd name="T4" fmla="*/ 0 w 96"/>
                <a:gd name="T5" fmla="*/ 384 h 384"/>
                <a:gd name="T6" fmla="*/ 0 60000 65536"/>
                <a:gd name="T7" fmla="*/ 0 60000 65536"/>
                <a:gd name="T8" fmla="*/ 0 60000 65536"/>
                <a:gd name="T9" fmla="*/ 0 w 96"/>
                <a:gd name="T10" fmla="*/ 0 h 384"/>
                <a:gd name="T11" fmla="*/ 96 w 96"/>
                <a:gd name="T12" fmla="*/ 384 h 384"/>
              </a:gdLst>
              <a:ahLst/>
              <a:cxnLst>
                <a:cxn ang="T6">
                  <a:pos x="T0" y="T1"/>
                </a:cxn>
                <a:cxn ang="T7">
                  <a:pos x="T2" y="T3"/>
                </a:cxn>
                <a:cxn ang="T8">
                  <a:pos x="T4" y="T5"/>
                </a:cxn>
              </a:cxnLst>
              <a:rect l="T9" t="T10" r="T11" b="T12"/>
              <a:pathLst>
                <a:path w="96" h="384">
                  <a:moveTo>
                    <a:pt x="0" y="0"/>
                  </a:moveTo>
                  <a:cubicBezTo>
                    <a:pt x="48" y="64"/>
                    <a:pt x="96" y="128"/>
                    <a:pt x="96" y="192"/>
                  </a:cubicBezTo>
                  <a:cubicBezTo>
                    <a:pt x="96" y="256"/>
                    <a:pt x="48" y="320"/>
                    <a:pt x="0" y="384"/>
                  </a:cubicBezTo>
                </a:path>
              </a:pathLst>
            </a:custGeom>
            <a:noFill/>
            <a:ln w="1905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06" name="Freeform 15"/>
            <p:cNvSpPr>
              <a:spLocks/>
            </p:cNvSpPr>
            <p:nvPr/>
          </p:nvSpPr>
          <p:spPr bwMode="auto">
            <a:xfrm>
              <a:off x="2112" y="624"/>
              <a:ext cx="48" cy="384"/>
            </a:xfrm>
            <a:custGeom>
              <a:avLst/>
              <a:gdLst>
                <a:gd name="T0" fmla="*/ 0 w 96"/>
                <a:gd name="T1" fmla="*/ 0 h 384"/>
                <a:gd name="T2" fmla="*/ 48 w 96"/>
                <a:gd name="T3" fmla="*/ 192 h 384"/>
                <a:gd name="T4" fmla="*/ 0 w 96"/>
                <a:gd name="T5" fmla="*/ 384 h 384"/>
                <a:gd name="T6" fmla="*/ 0 60000 65536"/>
                <a:gd name="T7" fmla="*/ 0 60000 65536"/>
                <a:gd name="T8" fmla="*/ 0 60000 65536"/>
                <a:gd name="T9" fmla="*/ 0 w 96"/>
                <a:gd name="T10" fmla="*/ 0 h 384"/>
                <a:gd name="T11" fmla="*/ 96 w 96"/>
                <a:gd name="T12" fmla="*/ 384 h 384"/>
              </a:gdLst>
              <a:ahLst/>
              <a:cxnLst>
                <a:cxn ang="T6">
                  <a:pos x="T0" y="T1"/>
                </a:cxn>
                <a:cxn ang="T7">
                  <a:pos x="T2" y="T3"/>
                </a:cxn>
                <a:cxn ang="T8">
                  <a:pos x="T4" y="T5"/>
                </a:cxn>
              </a:cxnLst>
              <a:rect l="T9" t="T10" r="T11" b="T12"/>
              <a:pathLst>
                <a:path w="96" h="384">
                  <a:moveTo>
                    <a:pt x="0" y="0"/>
                  </a:moveTo>
                  <a:cubicBezTo>
                    <a:pt x="48" y="64"/>
                    <a:pt x="96" y="128"/>
                    <a:pt x="96" y="192"/>
                  </a:cubicBezTo>
                  <a:cubicBezTo>
                    <a:pt x="96" y="256"/>
                    <a:pt x="48" y="320"/>
                    <a:pt x="0" y="384"/>
                  </a:cubicBezTo>
                </a:path>
              </a:pathLst>
            </a:custGeom>
            <a:noFill/>
            <a:ln w="1905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07" name="Freeform 16"/>
            <p:cNvSpPr>
              <a:spLocks/>
            </p:cNvSpPr>
            <p:nvPr/>
          </p:nvSpPr>
          <p:spPr bwMode="auto">
            <a:xfrm>
              <a:off x="2160" y="624"/>
              <a:ext cx="432" cy="192"/>
            </a:xfrm>
            <a:custGeom>
              <a:avLst/>
              <a:gdLst>
                <a:gd name="T0" fmla="*/ 0 w 432"/>
                <a:gd name="T1" fmla="*/ 0 h 192"/>
                <a:gd name="T2" fmla="*/ 240 w 432"/>
                <a:gd name="T3" fmla="*/ 48 h 192"/>
                <a:gd name="T4" fmla="*/ 432 w 432"/>
                <a:gd name="T5" fmla="*/ 192 h 192"/>
                <a:gd name="T6" fmla="*/ 0 60000 65536"/>
                <a:gd name="T7" fmla="*/ 0 60000 65536"/>
                <a:gd name="T8" fmla="*/ 0 60000 65536"/>
                <a:gd name="T9" fmla="*/ 0 w 432"/>
                <a:gd name="T10" fmla="*/ 0 h 192"/>
                <a:gd name="T11" fmla="*/ 432 w 432"/>
                <a:gd name="T12" fmla="*/ 192 h 192"/>
              </a:gdLst>
              <a:ahLst/>
              <a:cxnLst>
                <a:cxn ang="T6">
                  <a:pos x="T0" y="T1"/>
                </a:cxn>
                <a:cxn ang="T7">
                  <a:pos x="T2" y="T3"/>
                </a:cxn>
                <a:cxn ang="T8">
                  <a:pos x="T4" y="T5"/>
                </a:cxn>
              </a:cxnLst>
              <a:rect l="T9" t="T10" r="T11" b="T12"/>
              <a:pathLst>
                <a:path w="432" h="192">
                  <a:moveTo>
                    <a:pt x="0" y="0"/>
                  </a:moveTo>
                  <a:cubicBezTo>
                    <a:pt x="84" y="8"/>
                    <a:pt x="168" y="16"/>
                    <a:pt x="240" y="48"/>
                  </a:cubicBezTo>
                  <a:cubicBezTo>
                    <a:pt x="312" y="80"/>
                    <a:pt x="372" y="136"/>
                    <a:pt x="432" y="192"/>
                  </a:cubicBezTo>
                </a:path>
              </a:pathLst>
            </a:custGeom>
            <a:noFill/>
            <a:ln w="1905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08" name="Freeform 17"/>
            <p:cNvSpPr>
              <a:spLocks/>
            </p:cNvSpPr>
            <p:nvPr/>
          </p:nvSpPr>
          <p:spPr bwMode="auto">
            <a:xfrm flipV="1">
              <a:off x="2160" y="816"/>
              <a:ext cx="432" cy="192"/>
            </a:xfrm>
            <a:custGeom>
              <a:avLst/>
              <a:gdLst>
                <a:gd name="T0" fmla="*/ 0 w 432"/>
                <a:gd name="T1" fmla="*/ 0 h 192"/>
                <a:gd name="T2" fmla="*/ 240 w 432"/>
                <a:gd name="T3" fmla="*/ 48 h 192"/>
                <a:gd name="T4" fmla="*/ 432 w 432"/>
                <a:gd name="T5" fmla="*/ 192 h 192"/>
                <a:gd name="T6" fmla="*/ 0 60000 65536"/>
                <a:gd name="T7" fmla="*/ 0 60000 65536"/>
                <a:gd name="T8" fmla="*/ 0 60000 65536"/>
                <a:gd name="T9" fmla="*/ 0 w 432"/>
                <a:gd name="T10" fmla="*/ 0 h 192"/>
                <a:gd name="T11" fmla="*/ 432 w 432"/>
                <a:gd name="T12" fmla="*/ 192 h 192"/>
              </a:gdLst>
              <a:ahLst/>
              <a:cxnLst>
                <a:cxn ang="T6">
                  <a:pos x="T0" y="T1"/>
                </a:cxn>
                <a:cxn ang="T7">
                  <a:pos x="T2" y="T3"/>
                </a:cxn>
                <a:cxn ang="T8">
                  <a:pos x="T4" y="T5"/>
                </a:cxn>
              </a:cxnLst>
              <a:rect l="T9" t="T10" r="T11" b="T12"/>
              <a:pathLst>
                <a:path w="432" h="192">
                  <a:moveTo>
                    <a:pt x="0" y="0"/>
                  </a:moveTo>
                  <a:cubicBezTo>
                    <a:pt x="84" y="8"/>
                    <a:pt x="168" y="16"/>
                    <a:pt x="240" y="48"/>
                  </a:cubicBezTo>
                  <a:cubicBezTo>
                    <a:pt x="312" y="80"/>
                    <a:pt x="372" y="136"/>
                    <a:pt x="432" y="192"/>
                  </a:cubicBezTo>
                </a:path>
              </a:pathLst>
            </a:custGeom>
            <a:noFill/>
            <a:ln w="1905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grpSp>
      <p:sp>
        <p:nvSpPr>
          <p:cNvPr id="109" name="Text Box 18"/>
          <p:cNvSpPr txBox="1">
            <a:spLocks noChangeArrowheads="1"/>
          </p:cNvSpPr>
          <p:nvPr/>
        </p:nvSpPr>
        <p:spPr bwMode="auto">
          <a:xfrm>
            <a:off x="5859137" y="2342266"/>
            <a:ext cx="3048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smtClean="0">
                <a:ln>
                  <a:noFill/>
                </a:ln>
                <a:solidFill>
                  <a:srgbClr val="333399"/>
                </a:solidFill>
                <a:effectLst/>
                <a:uLnTx/>
                <a:uFillTx/>
                <a:latin typeface="+mj-lt"/>
              </a:rPr>
              <a:t>Q</a:t>
            </a:r>
          </a:p>
        </p:txBody>
      </p:sp>
      <p:sp>
        <p:nvSpPr>
          <p:cNvPr id="110" name="Rectangle 19"/>
          <p:cNvSpPr>
            <a:spLocks noChangeArrowheads="1"/>
          </p:cNvSpPr>
          <p:nvPr/>
        </p:nvSpPr>
        <p:spPr bwMode="auto">
          <a:xfrm>
            <a:off x="5554337" y="2258128"/>
            <a:ext cx="609600" cy="9144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altLang="en-US" sz="1400" b="0" i="0" u="none" strike="noStrike" kern="0" cap="none" spc="0" normalizeH="0" baseline="0" noProof="0" smtClean="0">
              <a:ln>
                <a:noFill/>
              </a:ln>
              <a:solidFill>
                <a:srgbClr val="000000"/>
              </a:solidFill>
              <a:effectLst/>
              <a:uLnTx/>
              <a:uFillTx/>
              <a:latin typeface="+mj-lt"/>
            </a:endParaRPr>
          </a:p>
        </p:txBody>
      </p:sp>
      <p:sp>
        <p:nvSpPr>
          <p:cNvPr id="111" name="Text Box 20"/>
          <p:cNvSpPr txBox="1">
            <a:spLocks noChangeArrowheads="1"/>
          </p:cNvSpPr>
          <p:nvPr/>
        </p:nvSpPr>
        <p:spPr bwMode="auto">
          <a:xfrm>
            <a:off x="5554337" y="2342266"/>
            <a:ext cx="2936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smtClean="0">
                <a:ln>
                  <a:noFill/>
                </a:ln>
                <a:solidFill>
                  <a:srgbClr val="333399"/>
                </a:solidFill>
                <a:effectLst/>
                <a:uLnTx/>
                <a:uFillTx/>
                <a:latin typeface="+mj-lt"/>
              </a:rPr>
              <a:t>D</a:t>
            </a:r>
          </a:p>
        </p:txBody>
      </p:sp>
      <p:sp>
        <p:nvSpPr>
          <p:cNvPr id="112" name="Line 21"/>
          <p:cNvSpPr>
            <a:spLocks noChangeShapeType="1"/>
          </p:cNvSpPr>
          <p:nvPr/>
        </p:nvSpPr>
        <p:spPr bwMode="auto">
          <a:xfrm>
            <a:off x="5554337" y="2867728"/>
            <a:ext cx="152400" cy="762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13" name="Line 22"/>
          <p:cNvSpPr>
            <a:spLocks noChangeShapeType="1"/>
          </p:cNvSpPr>
          <p:nvPr/>
        </p:nvSpPr>
        <p:spPr bwMode="auto">
          <a:xfrm flipV="1">
            <a:off x="5554337" y="2943928"/>
            <a:ext cx="152400" cy="762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14" name="Line 23"/>
          <p:cNvSpPr>
            <a:spLocks noChangeShapeType="1"/>
          </p:cNvSpPr>
          <p:nvPr/>
        </p:nvSpPr>
        <p:spPr bwMode="auto">
          <a:xfrm flipH="1">
            <a:off x="5249537" y="2943928"/>
            <a:ext cx="30480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15" name="Line 24"/>
          <p:cNvSpPr>
            <a:spLocks noChangeShapeType="1"/>
          </p:cNvSpPr>
          <p:nvPr/>
        </p:nvSpPr>
        <p:spPr bwMode="auto">
          <a:xfrm>
            <a:off x="4030337" y="2943928"/>
            <a:ext cx="0" cy="457200"/>
          </a:xfrm>
          <a:prstGeom prst="line">
            <a:avLst/>
          </a:prstGeom>
          <a:noFill/>
          <a:ln w="19050">
            <a:solidFill>
              <a:srgbClr val="000000"/>
            </a:solidFill>
            <a:round/>
            <a:headEnd/>
            <a:tailEnd type="oval"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16" name="Text Box 25"/>
          <p:cNvSpPr txBox="1">
            <a:spLocks noChangeArrowheads="1"/>
          </p:cNvSpPr>
          <p:nvPr/>
        </p:nvSpPr>
        <p:spPr bwMode="auto">
          <a:xfrm>
            <a:off x="2811137" y="3096328"/>
            <a:ext cx="9028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smtClean="0">
                <a:ln>
                  <a:noFill/>
                </a:ln>
                <a:solidFill>
                  <a:srgbClr val="333399"/>
                </a:solidFill>
                <a:effectLst/>
                <a:uLnTx/>
                <a:uFillTx/>
                <a:latin typeface="+mj-lt"/>
              </a:rPr>
              <a:t>VCO clock</a:t>
            </a:r>
          </a:p>
        </p:txBody>
      </p:sp>
      <p:sp>
        <p:nvSpPr>
          <p:cNvPr id="117" name="Line 26"/>
          <p:cNvSpPr>
            <a:spLocks noChangeShapeType="1"/>
          </p:cNvSpPr>
          <p:nvPr/>
        </p:nvSpPr>
        <p:spPr bwMode="auto">
          <a:xfrm flipH="1">
            <a:off x="5249537" y="2486728"/>
            <a:ext cx="304800" cy="0"/>
          </a:xfrm>
          <a:prstGeom prst="line">
            <a:avLst/>
          </a:prstGeom>
          <a:noFill/>
          <a:ln w="19050">
            <a:solidFill>
              <a:srgbClr val="000000"/>
            </a:solidFill>
            <a:round/>
            <a:headEnd/>
            <a:tailEnd type="oval"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18" name="Line 27"/>
          <p:cNvSpPr>
            <a:spLocks noChangeShapeType="1"/>
          </p:cNvSpPr>
          <p:nvPr/>
        </p:nvSpPr>
        <p:spPr bwMode="auto">
          <a:xfrm>
            <a:off x="5249537" y="2943928"/>
            <a:ext cx="0" cy="457200"/>
          </a:xfrm>
          <a:prstGeom prst="line">
            <a:avLst/>
          </a:prstGeom>
          <a:noFill/>
          <a:ln w="19050">
            <a:solidFill>
              <a:srgbClr val="000000"/>
            </a:solidFill>
            <a:round/>
            <a:headEnd/>
            <a:tailEnd type="oval"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19" name="Text Box 28"/>
          <p:cNvSpPr txBox="1">
            <a:spLocks noChangeArrowheads="1"/>
          </p:cNvSpPr>
          <p:nvPr/>
        </p:nvSpPr>
        <p:spPr bwMode="auto">
          <a:xfrm>
            <a:off x="4639937" y="4163128"/>
            <a:ext cx="3048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smtClean="0">
                <a:ln>
                  <a:noFill/>
                </a:ln>
                <a:solidFill>
                  <a:srgbClr val="333399"/>
                </a:solidFill>
                <a:effectLst/>
                <a:uLnTx/>
                <a:uFillTx/>
                <a:latin typeface="+mj-lt"/>
              </a:rPr>
              <a:t>Q</a:t>
            </a:r>
          </a:p>
        </p:txBody>
      </p:sp>
      <p:sp>
        <p:nvSpPr>
          <p:cNvPr id="120" name="Rectangle 29"/>
          <p:cNvSpPr>
            <a:spLocks noChangeArrowheads="1"/>
          </p:cNvSpPr>
          <p:nvPr/>
        </p:nvSpPr>
        <p:spPr bwMode="auto">
          <a:xfrm>
            <a:off x="4335137" y="3629728"/>
            <a:ext cx="609600" cy="9144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altLang="en-US" sz="1400" b="0" i="0" u="none" strike="noStrike" kern="0" cap="none" spc="0" normalizeH="0" baseline="0" noProof="0" smtClean="0">
              <a:ln>
                <a:noFill/>
              </a:ln>
              <a:solidFill>
                <a:srgbClr val="000000"/>
              </a:solidFill>
              <a:effectLst/>
              <a:uLnTx/>
              <a:uFillTx/>
              <a:latin typeface="+mj-lt"/>
            </a:endParaRPr>
          </a:p>
        </p:txBody>
      </p:sp>
      <p:sp>
        <p:nvSpPr>
          <p:cNvPr id="121" name="Text Box 30"/>
          <p:cNvSpPr txBox="1">
            <a:spLocks noChangeArrowheads="1"/>
          </p:cNvSpPr>
          <p:nvPr/>
        </p:nvSpPr>
        <p:spPr bwMode="auto">
          <a:xfrm>
            <a:off x="4335137" y="4163128"/>
            <a:ext cx="2936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smtClean="0">
                <a:ln>
                  <a:noFill/>
                </a:ln>
                <a:solidFill>
                  <a:srgbClr val="333399"/>
                </a:solidFill>
                <a:effectLst/>
                <a:uLnTx/>
                <a:uFillTx/>
                <a:latin typeface="+mj-lt"/>
              </a:rPr>
              <a:t>D</a:t>
            </a:r>
          </a:p>
        </p:txBody>
      </p:sp>
      <p:sp>
        <p:nvSpPr>
          <p:cNvPr id="122" name="Line 31"/>
          <p:cNvSpPr>
            <a:spLocks noChangeShapeType="1"/>
          </p:cNvSpPr>
          <p:nvPr/>
        </p:nvSpPr>
        <p:spPr bwMode="auto">
          <a:xfrm>
            <a:off x="4335137" y="3782128"/>
            <a:ext cx="152400" cy="762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23" name="Line 32"/>
          <p:cNvSpPr>
            <a:spLocks noChangeShapeType="1"/>
          </p:cNvSpPr>
          <p:nvPr/>
        </p:nvSpPr>
        <p:spPr bwMode="auto">
          <a:xfrm flipV="1">
            <a:off x="4335137" y="3858328"/>
            <a:ext cx="152400" cy="762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24" name="Text Box 33"/>
          <p:cNvSpPr txBox="1">
            <a:spLocks noChangeArrowheads="1"/>
          </p:cNvSpPr>
          <p:nvPr/>
        </p:nvSpPr>
        <p:spPr bwMode="auto">
          <a:xfrm>
            <a:off x="5859137" y="4163128"/>
            <a:ext cx="3048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smtClean="0">
                <a:ln>
                  <a:noFill/>
                </a:ln>
                <a:solidFill>
                  <a:srgbClr val="333399"/>
                </a:solidFill>
                <a:effectLst/>
                <a:uLnTx/>
                <a:uFillTx/>
                <a:latin typeface="+mj-lt"/>
              </a:rPr>
              <a:t>Q</a:t>
            </a:r>
          </a:p>
        </p:txBody>
      </p:sp>
      <p:sp>
        <p:nvSpPr>
          <p:cNvPr id="125" name="Rectangle 34"/>
          <p:cNvSpPr>
            <a:spLocks noChangeArrowheads="1"/>
          </p:cNvSpPr>
          <p:nvPr/>
        </p:nvSpPr>
        <p:spPr bwMode="auto">
          <a:xfrm>
            <a:off x="5554337" y="3629728"/>
            <a:ext cx="609600" cy="9144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altLang="en-US" sz="1400" b="0" i="0" u="none" strike="noStrike" kern="0" cap="none" spc="0" normalizeH="0" baseline="0" noProof="0" smtClean="0">
              <a:ln>
                <a:noFill/>
              </a:ln>
              <a:solidFill>
                <a:srgbClr val="000000"/>
              </a:solidFill>
              <a:effectLst/>
              <a:uLnTx/>
              <a:uFillTx/>
              <a:latin typeface="+mj-lt"/>
            </a:endParaRPr>
          </a:p>
        </p:txBody>
      </p:sp>
      <p:sp>
        <p:nvSpPr>
          <p:cNvPr id="126" name="Text Box 35"/>
          <p:cNvSpPr txBox="1">
            <a:spLocks noChangeArrowheads="1"/>
          </p:cNvSpPr>
          <p:nvPr/>
        </p:nvSpPr>
        <p:spPr bwMode="auto">
          <a:xfrm>
            <a:off x="5554337" y="4163128"/>
            <a:ext cx="2936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smtClean="0">
                <a:ln>
                  <a:noFill/>
                </a:ln>
                <a:solidFill>
                  <a:srgbClr val="333399"/>
                </a:solidFill>
                <a:effectLst/>
                <a:uLnTx/>
                <a:uFillTx/>
                <a:latin typeface="+mj-lt"/>
              </a:rPr>
              <a:t>D</a:t>
            </a:r>
          </a:p>
        </p:txBody>
      </p:sp>
      <p:sp>
        <p:nvSpPr>
          <p:cNvPr id="127" name="Line 36"/>
          <p:cNvSpPr>
            <a:spLocks noChangeShapeType="1"/>
          </p:cNvSpPr>
          <p:nvPr/>
        </p:nvSpPr>
        <p:spPr bwMode="auto">
          <a:xfrm>
            <a:off x="5554337" y="3782128"/>
            <a:ext cx="152400" cy="762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28" name="Line 37"/>
          <p:cNvSpPr>
            <a:spLocks noChangeShapeType="1"/>
          </p:cNvSpPr>
          <p:nvPr/>
        </p:nvSpPr>
        <p:spPr bwMode="auto">
          <a:xfrm flipV="1">
            <a:off x="5554337" y="3858328"/>
            <a:ext cx="152400" cy="762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29" name="Line 38"/>
          <p:cNvSpPr>
            <a:spLocks noChangeShapeType="1"/>
          </p:cNvSpPr>
          <p:nvPr/>
        </p:nvSpPr>
        <p:spPr bwMode="auto">
          <a:xfrm flipH="1">
            <a:off x="5249537" y="3858328"/>
            <a:ext cx="30480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30" name="Line 39"/>
          <p:cNvSpPr>
            <a:spLocks noChangeShapeType="1"/>
          </p:cNvSpPr>
          <p:nvPr/>
        </p:nvSpPr>
        <p:spPr bwMode="auto">
          <a:xfrm>
            <a:off x="5249537" y="3401128"/>
            <a:ext cx="0" cy="4572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31" name="Line 40"/>
          <p:cNvSpPr>
            <a:spLocks noChangeShapeType="1"/>
          </p:cNvSpPr>
          <p:nvPr/>
        </p:nvSpPr>
        <p:spPr bwMode="auto">
          <a:xfrm>
            <a:off x="4030337" y="3401128"/>
            <a:ext cx="0" cy="4572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32" name="Line 41"/>
          <p:cNvSpPr>
            <a:spLocks noChangeShapeType="1"/>
          </p:cNvSpPr>
          <p:nvPr/>
        </p:nvSpPr>
        <p:spPr bwMode="auto">
          <a:xfrm flipH="1">
            <a:off x="4030337" y="3858328"/>
            <a:ext cx="30480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33" name="Line 42"/>
          <p:cNvSpPr>
            <a:spLocks noChangeShapeType="1"/>
          </p:cNvSpPr>
          <p:nvPr/>
        </p:nvSpPr>
        <p:spPr bwMode="auto">
          <a:xfrm flipH="1">
            <a:off x="3268337" y="3401128"/>
            <a:ext cx="198120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34" name="Line 43"/>
          <p:cNvSpPr>
            <a:spLocks noChangeShapeType="1"/>
          </p:cNvSpPr>
          <p:nvPr/>
        </p:nvSpPr>
        <p:spPr bwMode="auto">
          <a:xfrm flipH="1">
            <a:off x="3268337" y="2486728"/>
            <a:ext cx="106680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35" name="Line 44"/>
          <p:cNvSpPr>
            <a:spLocks noChangeShapeType="1"/>
          </p:cNvSpPr>
          <p:nvPr/>
        </p:nvSpPr>
        <p:spPr bwMode="auto">
          <a:xfrm>
            <a:off x="3801737" y="2486728"/>
            <a:ext cx="0" cy="838200"/>
          </a:xfrm>
          <a:prstGeom prst="line">
            <a:avLst/>
          </a:prstGeom>
          <a:noFill/>
          <a:ln w="19050">
            <a:solidFill>
              <a:srgbClr val="000000"/>
            </a:solidFill>
            <a:round/>
            <a:headEnd type="oval" w="med" len="me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36" name="Line 45"/>
          <p:cNvSpPr>
            <a:spLocks noChangeShapeType="1"/>
          </p:cNvSpPr>
          <p:nvPr/>
        </p:nvSpPr>
        <p:spPr bwMode="auto">
          <a:xfrm>
            <a:off x="3801737" y="3477328"/>
            <a:ext cx="0" cy="8382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37" name="Line 46"/>
          <p:cNvSpPr>
            <a:spLocks noChangeShapeType="1"/>
          </p:cNvSpPr>
          <p:nvPr/>
        </p:nvSpPr>
        <p:spPr bwMode="auto">
          <a:xfrm>
            <a:off x="3801737" y="4315528"/>
            <a:ext cx="53340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38" name="Line 47"/>
          <p:cNvSpPr>
            <a:spLocks noChangeShapeType="1"/>
          </p:cNvSpPr>
          <p:nvPr/>
        </p:nvSpPr>
        <p:spPr bwMode="auto">
          <a:xfrm>
            <a:off x="4944737" y="4315528"/>
            <a:ext cx="60960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grpSp>
        <p:nvGrpSpPr>
          <p:cNvPr id="139" name="Group 48"/>
          <p:cNvGrpSpPr>
            <a:grpSpLocks/>
          </p:cNvGrpSpPr>
          <p:nvPr/>
        </p:nvGrpSpPr>
        <p:grpSpPr bwMode="auto">
          <a:xfrm>
            <a:off x="7078337" y="3782128"/>
            <a:ext cx="762000" cy="609600"/>
            <a:chOff x="2112" y="624"/>
            <a:chExt cx="480" cy="384"/>
          </a:xfrm>
        </p:grpSpPr>
        <p:sp>
          <p:nvSpPr>
            <p:cNvPr id="140" name="Freeform 49"/>
            <p:cNvSpPr>
              <a:spLocks/>
            </p:cNvSpPr>
            <p:nvPr/>
          </p:nvSpPr>
          <p:spPr bwMode="auto">
            <a:xfrm>
              <a:off x="2160" y="624"/>
              <a:ext cx="48" cy="384"/>
            </a:xfrm>
            <a:custGeom>
              <a:avLst/>
              <a:gdLst>
                <a:gd name="T0" fmla="*/ 0 w 96"/>
                <a:gd name="T1" fmla="*/ 0 h 384"/>
                <a:gd name="T2" fmla="*/ 48 w 96"/>
                <a:gd name="T3" fmla="*/ 192 h 384"/>
                <a:gd name="T4" fmla="*/ 0 w 96"/>
                <a:gd name="T5" fmla="*/ 384 h 384"/>
                <a:gd name="T6" fmla="*/ 0 60000 65536"/>
                <a:gd name="T7" fmla="*/ 0 60000 65536"/>
                <a:gd name="T8" fmla="*/ 0 60000 65536"/>
                <a:gd name="T9" fmla="*/ 0 w 96"/>
                <a:gd name="T10" fmla="*/ 0 h 384"/>
                <a:gd name="T11" fmla="*/ 96 w 96"/>
                <a:gd name="T12" fmla="*/ 384 h 384"/>
              </a:gdLst>
              <a:ahLst/>
              <a:cxnLst>
                <a:cxn ang="T6">
                  <a:pos x="T0" y="T1"/>
                </a:cxn>
                <a:cxn ang="T7">
                  <a:pos x="T2" y="T3"/>
                </a:cxn>
                <a:cxn ang="T8">
                  <a:pos x="T4" y="T5"/>
                </a:cxn>
              </a:cxnLst>
              <a:rect l="T9" t="T10" r="T11" b="T12"/>
              <a:pathLst>
                <a:path w="96" h="384">
                  <a:moveTo>
                    <a:pt x="0" y="0"/>
                  </a:moveTo>
                  <a:cubicBezTo>
                    <a:pt x="48" y="64"/>
                    <a:pt x="96" y="128"/>
                    <a:pt x="96" y="192"/>
                  </a:cubicBezTo>
                  <a:cubicBezTo>
                    <a:pt x="96" y="256"/>
                    <a:pt x="48" y="320"/>
                    <a:pt x="0" y="384"/>
                  </a:cubicBezTo>
                </a:path>
              </a:pathLst>
            </a:custGeom>
            <a:noFill/>
            <a:ln w="1905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41" name="Freeform 50"/>
            <p:cNvSpPr>
              <a:spLocks/>
            </p:cNvSpPr>
            <p:nvPr/>
          </p:nvSpPr>
          <p:spPr bwMode="auto">
            <a:xfrm>
              <a:off x="2112" y="624"/>
              <a:ext cx="48" cy="384"/>
            </a:xfrm>
            <a:custGeom>
              <a:avLst/>
              <a:gdLst>
                <a:gd name="T0" fmla="*/ 0 w 96"/>
                <a:gd name="T1" fmla="*/ 0 h 384"/>
                <a:gd name="T2" fmla="*/ 48 w 96"/>
                <a:gd name="T3" fmla="*/ 192 h 384"/>
                <a:gd name="T4" fmla="*/ 0 w 96"/>
                <a:gd name="T5" fmla="*/ 384 h 384"/>
                <a:gd name="T6" fmla="*/ 0 60000 65536"/>
                <a:gd name="T7" fmla="*/ 0 60000 65536"/>
                <a:gd name="T8" fmla="*/ 0 60000 65536"/>
                <a:gd name="T9" fmla="*/ 0 w 96"/>
                <a:gd name="T10" fmla="*/ 0 h 384"/>
                <a:gd name="T11" fmla="*/ 96 w 96"/>
                <a:gd name="T12" fmla="*/ 384 h 384"/>
              </a:gdLst>
              <a:ahLst/>
              <a:cxnLst>
                <a:cxn ang="T6">
                  <a:pos x="T0" y="T1"/>
                </a:cxn>
                <a:cxn ang="T7">
                  <a:pos x="T2" y="T3"/>
                </a:cxn>
                <a:cxn ang="T8">
                  <a:pos x="T4" y="T5"/>
                </a:cxn>
              </a:cxnLst>
              <a:rect l="T9" t="T10" r="T11" b="T12"/>
              <a:pathLst>
                <a:path w="96" h="384">
                  <a:moveTo>
                    <a:pt x="0" y="0"/>
                  </a:moveTo>
                  <a:cubicBezTo>
                    <a:pt x="48" y="64"/>
                    <a:pt x="96" y="128"/>
                    <a:pt x="96" y="192"/>
                  </a:cubicBezTo>
                  <a:cubicBezTo>
                    <a:pt x="96" y="256"/>
                    <a:pt x="48" y="320"/>
                    <a:pt x="0" y="384"/>
                  </a:cubicBezTo>
                </a:path>
              </a:pathLst>
            </a:custGeom>
            <a:noFill/>
            <a:ln w="1905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42" name="Freeform 51"/>
            <p:cNvSpPr>
              <a:spLocks/>
            </p:cNvSpPr>
            <p:nvPr/>
          </p:nvSpPr>
          <p:spPr bwMode="auto">
            <a:xfrm>
              <a:off x="2160" y="624"/>
              <a:ext cx="432" cy="192"/>
            </a:xfrm>
            <a:custGeom>
              <a:avLst/>
              <a:gdLst>
                <a:gd name="T0" fmla="*/ 0 w 432"/>
                <a:gd name="T1" fmla="*/ 0 h 192"/>
                <a:gd name="T2" fmla="*/ 240 w 432"/>
                <a:gd name="T3" fmla="*/ 48 h 192"/>
                <a:gd name="T4" fmla="*/ 432 w 432"/>
                <a:gd name="T5" fmla="*/ 192 h 192"/>
                <a:gd name="T6" fmla="*/ 0 60000 65536"/>
                <a:gd name="T7" fmla="*/ 0 60000 65536"/>
                <a:gd name="T8" fmla="*/ 0 60000 65536"/>
                <a:gd name="T9" fmla="*/ 0 w 432"/>
                <a:gd name="T10" fmla="*/ 0 h 192"/>
                <a:gd name="T11" fmla="*/ 432 w 432"/>
                <a:gd name="T12" fmla="*/ 192 h 192"/>
              </a:gdLst>
              <a:ahLst/>
              <a:cxnLst>
                <a:cxn ang="T6">
                  <a:pos x="T0" y="T1"/>
                </a:cxn>
                <a:cxn ang="T7">
                  <a:pos x="T2" y="T3"/>
                </a:cxn>
                <a:cxn ang="T8">
                  <a:pos x="T4" y="T5"/>
                </a:cxn>
              </a:cxnLst>
              <a:rect l="T9" t="T10" r="T11" b="T12"/>
              <a:pathLst>
                <a:path w="432" h="192">
                  <a:moveTo>
                    <a:pt x="0" y="0"/>
                  </a:moveTo>
                  <a:cubicBezTo>
                    <a:pt x="84" y="8"/>
                    <a:pt x="168" y="16"/>
                    <a:pt x="240" y="48"/>
                  </a:cubicBezTo>
                  <a:cubicBezTo>
                    <a:pt x="312" y="80"/>
                    <a:pt x="372" y="136"/>
                    <a:pt x="432" y="192"/>
                  </a:cubicBezTo>
                </a:path>
              </a:pathLst>
            </a:custGeom>
            <a:noFill/>
            <a:ln w="1905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43" name="Freeform 52"/>
            <p:cNvSpPr>
              <a:spLocks/>
            </p:cNvSpPr>
            <p:nvPr/>
          </p:nvSpPr>
          <p:spPr bwMode="auto">
            <a:xfrm flipV="1">
              <a:off x="2160" y="816"/>
              <a:ext cx="432" cy="192"/>
            </a:xfrm>
            <a:custGeom>
              <a:avLst/>
              <a:gdLst>
                <a:gd name="T0" fmla="*/ 0 w 432"/>
                <a:gd name="T1" fmla="*/ 0 h 192"/>
                <a:gd name="T2" fmla="*/ 240 w 432"/>
                <a:gd name="T3" fmla="*/ 48 h 192"/>
                <a:gd name="T4" fmla="*/ 432 w 432"/>
                <a:gd name="T5" fmla="*/ 192 h 192"/>
                <a:gd name="T6" fmla="*/ 0 60000 65536"/>
                <a:gd name="T7" fmla="*/ 0 60000 65536"/>
                <a:gd name="T8" fmla="*/ 0 60000 65536"/>
                <a:gd name="T9" fmla="*/ 0 w 432"/>
                <a:gd name="T10" fmla="*/ 0 h 192"/>
                <a:gd name="T11" fmla="*/ 432 w 432"/>
                <a:gd name="T12" fmla="*/ 192 h 192"/>
              </a:gdLst>
              <a:ahLst/>
              <a:cxnLst>
                <a:cxn ang="T6">
                  <a:pos x="T0" y="T1"/>
                </a:cxn>
                <a:cxn ang="T7">
                  <a:pos x="T2" y="T3"/>
                </a:cxn>
                <a:cxn ang="T8">
                  <a:pos x="T4" y="T5"/>
                </a:cxn>
              </a:cxnLst>
              <a:rect l="T9" t="T10" r="T11" b="T12"/>
              <a:pathLst>
                <a:path w="432" h="192">
                  <a:moveTo>
                    <a:pt x="0" y="0"/>
                  </a:moveTo>
                  <a:cubicBezTo>
                    <a:pt x="84" y="8"/>
                    <a:pt x="168" y="16"/>
                    <a:pt x="240" y="48"/>
                  </a:cubicBezTo>
                  <a:cubicBezTo>
                    <a:pt x="312" y="80"/>
                    <a:pt x="372" y="136"/>
                    <a:pt x="432" y="192"/>
                  </a:cubicBezTo>
                </a:path>
              </a:pathLst>
            </a:custGeom>
            <a:noFill/>
            <a:ln w="1905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grpSp>
      <p:sp>
        <p:nvSpPr>
          <p:cNvPr id="144" name="Line 53"/>
          <p:cNvSpPr>
            <a:spLocks noChangeShapeType="1"/>
          </p:cNvSpPr>
          <p:nvPr/>
        </p:nvSpPr>
        <p:spPr bwMode="auto">
          <a:xfrm>
            <a:off x="6163937" y="4239328"/>
            <a:ext cx="91440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45" name="Line 54"/>
          <p:cNvSpPr>
            <a:spLocks noChangeShapeType="1"/>
          </p:cNvSpPr>
          <p:nvPr/>
        </p:nvSpPr>
        <p:spPr bwMode="auto">
          <a:xfrm flipH="1">
            <a:off x="6163937" y="2486728"/>
            <a:ext cx="30480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46" name="Oval 58"/>
          <p:cNvSpPr>
            <a:spLocks noChangeArrowheads="1"/>
          </p:cNvSpPr>
          <p:nvPr/>
        </p:nvSpPr>
        <p:spPr bwMode="auto">
          <a:xfrm>
            <a:off x="4182737" y="3782128"/>
            <a:ext cx="152400" cy="152400"/>
          </a:xfrm>
          <a:prstGeom prst="ellipse">
            <a:avLst/>
          </a:prstGeom>
          <a:solidFill>
            <a:srgbClr val="FFFFFF"/>
          </a:solidFill>
          <a:ln w="19050">
            <a:solidFill>
              <a:srgbClr val="000000"/>
            </a:solidFill>
            <a:round/>
            <a:headEnd/>
            <a:tailEnd/>
          </a:ln>
        </p:spPr>
        <p:txBody>
          <a:bodyPr wrap="none" anchor="ct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altLang="en-US" sz="1400" b="0" i="0" u="none" strike="noStrike" kern="0" cap="none" spc="0" normalizeH="0" baseline="0" noProof="0" smtClean="0">
              <a:ln>
                <a:noFill/>
              </a:ln>
              <a:solidFill>
                <a:srgbClr val="000000"/>
              </a:solidFill>
              <a:effectLst/>
              <a:uLnTx/>
              <a:uFillTx/>
              <a:latin typeface="+mj-lt"/>
            </a:endParaRPr>
          </a:p>
        </p:txBody>
      </p:sp>
      <p:sp>
        <p:nvSpPr>
          <p:cNvPr id="147" name="Line 59"/>
          <p:cNvSpPr>
            <a:spLocks noChangeShapeType="1"/>
          </p:cNvSpPr>
          <p:nvPr/>
        </p:nvSpPr>
        <p:spPr bwMode="auto">
          <a:xfrm flipH="1">
            <a:off x="6773537" y="2486728"/>
            <a:ext cx="30480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48" name="Line 62"/>
          <p:cNvSpPr>
            <a:spLocks noChangeShapeType="1"/>
          </p:cNvSpPr>
          <p:nvPr/>
        </p:nvSpPr>
        <p:spPr bwMode="auto">
          <a:xfrm flipH="1">
            <a:off x="6468737" y="2486728"/>
            <a:ext cx="30480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49" name="Line 63"/>
          <p:cNvSpPr>
            <a:spLocks noChangeShapeType="1"/>
          </p:cNvSpPr>
          <p:nvPr/>
        </p:nvSpPr>
        <p:spPr bwMode="auto">
          <a:xfrm flipH="1">
            <a:off x="6468737" y="3934528"/>
            <a:ext cx="60960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50" name="Line 66"/>
          <p:cNvSpPr>
            <a:spLocks noChangeShapeType="1"/>
          </p:cNvSpPr>
          <p:nvPr/>
        </p:nvSpPr>
        <p:spPr bwMode="auto">
          <a:xfrm>
            <a:off x="7840337" y="2334328"/>
            <a:ext cx="457200" cy="0"/>
          </a:xfrm>
          <a:prstGeom prst="line">
            <a:avLst/>
          </a:prstGeom>
          <a:noFill/>
          <a:ln w="19050">
            <a:solidFill>
              <a:srgbClr val="000000"/>
            </a:solidFill>
            <a:round/>
            <a:headEnd/>
            <a:tailEnd type="diamond"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51" name="Line 67"/>
          <p:cNvSpPr>
            <a:spLocks noChangeShapeType="1"/>
          </p:cNvSpPr>
          <p:nvPr/>
        </p:nvSpPr>
        <p:spPr bwMode="auto">
          <a:xfrm>
            <a:off x="7840337" y="4086928"/>
            <a:ext cx="457200" cy="0"/>
          </a:xfrm>
          <a:prstGeom prst="line">
            <a:avLst/>
          </a:prstGeom>
          <a:noFill/>
          <a:ln w="19050">
            <a:solidFill>
              <a:srgbClr val="000000"/>
            </a:solidFill>
            <a:round/>
            <a:headEnd/>
            <a:tailEnd type="diamond"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52" name="Text Box 68"/>
          <p:cNvSpPr txBox="1">
            <a:spLocks noChangeArrowheads="1"/>
          </p:cNvSpPr>
          <p:nvPr/>
        </p:nvSpPr>
        <p:spPr bwMode="auto">
          <a:xfrm>
            <a:off x="6087737" y="2181928"/>
            <a:ext cx="3449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altLang="en-US" sz="1400" b="0" i="0" u="none" strike="noStrike" kern="0" cap="none" spc="0" normalizeH="0" baseline="0" noProof="0" smtClean="0">
                <a:ln>
                  <a:noFill/>
                </a:ln>
                <a:solidFill>
                  <a:srgbClr val="333399"/>
                </a:solidFill>
                <a:effectLst/>
                <a:uLnTx/>
                <a:uFillTx/>
                <a:latin typeface="+mj-lt"/>
              </a:rPr>
              <a:t>S</a:t>
            </a:r>
            <a:r>
              <a:rPr kumimoji="0" lang="en-GB" altLang="en-US" sz="1800" b="0" i="0" u="none" strike="noStrike" kern="0" cap="none" spc="0" normalizeH="0" baseline="-25000" noProof="0" smtClean="0">
                <a:ln>
                  <a:noFill/>
                </a:ln>
                <a:solidFill>
                  <a:srgbClr val="333399"/>
                </a:solidFill>
                <a:effectLst/>
                <a:uLnTx/>
                <a:uFillTx/>
                <a:latin typeface="+mj-lt"/>
              </a:rPr>
              <a:t>1</a:t>
            </a:r>
          </a:p>
        </p:txBody>
      </p:sp>
      <p:sp>
        <p:nvSpPr>
          <p:cNvPr id="153" name="Text Box 69"/>
          <p:cNvSpPr txBox="1">
            <a:spLocks noChangeArrowheads="1"/>
          </p:cNvSpPr>
          <p:nvPr/>
        </p:nvSpPr>
        <p:spPr bwMode="auto">
          <a:xfrm>
            <a:off x="6087737" y="3934528"/>
            <a:ext cx="3449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altLang="en-US" sz="1400" b="0" i="0" u="none" strike="noStrike" kern="0" cap="none" spc="0" normalizeH="0" baseline="0" noProof="0" smtClean="0">
                <a:ln>
                  <a:noFill/>
                </a:ln>
                <a:solidFill>
                  <a:srgbClr val="333399"/>
                </a:solidFill>
                <a:effectLst/>
                <a:uLnTx/>
                <a:uFillTx/>
                <a:latin typeface="+mj-lt"/>
              </a:rPr>
              <a:t>S</a:t>
            </a:r>
            <a:r>
              <a:rPr kumimoji="0" lang="en-GB" altLang="en-US" sz="1800" b="0" i="0" u="none" strike="noStrike" kern="0" cap="none" spc="0" normalizeH="0" baseline="-25000" noProof="0" smtClean="0">
                <a:ln>
                  <a:noFill/>
                </a:ln>
                <a:solidFill>
                  <a:srgbClr val="333399"/>
                </a:solidFill>
                <a:effectLst/>
                <a:uLnTx/>
                <a:uFillTx/>
                <a:latin typeface="+mj-lt"/>
              </a:rPr>
              <a:t>2</a:t>
            </a:r>
          </a:p>
        </p:txBody>
      </p:sp>
      <p:sp>
        <p:nvSpPr>
          <p:cNvPr id="154" name="Text Box 70"/>
          <p:cNvSpPr txBox="1">
            <a:spLocks noChangeArrowheads="1"/>
          </p:cNvSpPr>
          <p:nvPr/>
        </p:nvSpPr>
        <p:spPr bwMode="auto">
          <a:xfrm>
            <a:off x="4871712" y="2181928"/>
            <a:ext cx="3449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altLang="en-US" sz="1400" b="0" i="0" u="none" strike="noStrike" kern="0" cap="none" spc="0" normalizeH="0" baseline="0" noProof="0" smtClean="0">
                <a:ln>
                  <a:noFill/>
                </a:ln>
                <a:solidFill>
                  <a:srgbClr val="333399"/>
                </a:solidFill>
                <a:effectLst/>
                <a:uLnTx/>
                <a:uFillTx/>
                <a:latin typeface="+mj-lt"/>
              </a:rPr>
              <a:t>S</a:t>
            </a:r>
            <a:r>
              <a:rPr kumimoji="0" lang="en-GB" altLang="en-US" sz="1800" b="0" i="0" u="none" strike="noStrike" kern="0" cap="none" spc="0" normalizeH="0" baseline="-25000" noProof="0" smtClean="0">
                <a:ln>
                  <a:noFill/>
                </a:ln>
                <a:solidFill>
                  <a:srgbClr val="333399"/>
                </a:solidFill>
                <a:effectLst/>
                <a:uLnTx/>
                <a:uFillTx/>
                <a:latin typeface="+mj-lt"/>
              </a:rPr>
              <a:t>3</a:t>
            </a:r>
          </a:p>
        </p:txBody>
      </p:sp>
      <p:sp>
        <p:nvSpPr>
          <p:cNvPr id="155" name="Text Box 71"/>
          <p:cNvSpPr txBox="1">
            <a:spLocks noChangeArrowheads="1"/>
          </p:cNvSpPr>
          <p:nvPr/>
        </p:nvSpPr>
        <p:spPr bwMode="auto">
          <a:xfrm>
            <a:off x="4868537" y="4010728"/>
            <a:ext cx="3449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altLang="en-US" sz="1400" b="0" i="0" u="none" strike="noStrike" kern="0" cap="none" spc="0" normalizeH="0" baseline="0" noProof="0" smtClean="0">
                <a:ln>
                  <a:noFill/>
                </a:ln>
                <a:solidFill>
                  <a:srgbClr val="333399"/>
                </a:solidFill>
                <a:effectLst/>
                <a:uLnTx/>
                <a:uFillTx/>
                <a:latin typeface="+mj-lt"/>
              </a:rPr>
              <a:t>S</a:t>
            </a:r>
            <a:r>
              <a:rPr kumimoji="0" lang="en-GB" altLang="en-US" sz="1800" b="0" i="0" u="none" strike="noStrike" kern="0" cap="none" spc="0" normalizeH="0" baseline="-25000" noProof="0" smtClean="0">
                <a:ln>
                  <a:noFill/>
                </a:ln>
                <a:solidFill>
                  <a:srgbClr val="333399"/>
                </a:solidFill>
                <a:effectLst/>
                <a:uLnTx/>
                <a:uFillTx/>
                <a:latin typeface="+mj-lt"/>
              </a:rPr>
              <a:t>4</a:t>
            </a:r>
          </a:p>
        </p:txBody>
      </p:sp>
      <p:sp>
        <p:nvSpPr>
          <p:cNvPr id="156" name="Text Box 72"/>
          <p:cNvSpPr txBox="1">
            <a:spLocks noChangeArrowheads="1"/>
          </p:cNvSpPr>
          <p:nvPr/>
        </p:nvSpPr>
        <p:spPr bwMode="auto">
          <a:xfrm>
            <a:off x="8373737" y="3934528"/>
            <a:ext cx="3778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altLang="en-US" sz="1400" b="0" i="0" u="none" strike="noStrike" kern="0" cap="none" spc="0" normalizeH="0" baseline="0" noProof="0" smtClean="0">
                <a:ln>
                  <a:noFill/>
                </a:ln>
                <a:solidFill>
                  <a:srgbClr val="333399"/>
                </a:solidFill>
                <a:effectLst/>
                <a:uLnTx/>
                <a:uFillTx/>
                <a:latin typeface="+mj-lt"/>
              </a:rPr>
              <a:t>Y</a:t>
            </a:r>
            <a:endParaRPr kumimoji="0" lang="en-GB" altLang="en-US" sz="1800" b="0" i="0" u="none" strike="noStrike" kern="0" cap="none" spc="0" normalizeH="0" baseline="-25000" noProof="0" smtClean="0">
              <a:ln>
                <a:noFill/>
              </a:ln>
              <a:solidFill>
                <a:srgbClr val="333399"/>
              </a:solidFill>
              <a:effectLst/>
              <a:uLnTx/>
              <a:uFillTx/>
              <a:latin typeface="+mj-lt"/>
            </a:endParaRPr>
          </a:p>
        </p:txBody>
      </p:sp>
      <p:sp>
        <p:nvSpPr>
          <p:cNvPr id="157" name="Text Box 73"/>
          <p:cNvSpPr txBox="1">
            <a:spLocks noChangeArrowheads="1"/>
          </p:cNvSpPr>
          <p:nvPr/>
        </p:nvSpPr>
        <p:spPr bwMode="auto">
          <a:xfrm>
            <a:off x="8373737" y="2181928"/>
            <a:ext cx="3778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altLang="en-US" sz="1400" b="0" i="0" u="none" strike="noStrike" kern="0" cap="none" spc="0" normalizeH="0" baseline="0" noProof="0" smtClean="0">
                <a:ln>
                  <a:noFill/>
                </a:ln>
                <a:solidFill>
                  <a:srgbClr val="333399"/>
                </a:solidFill>
                <a:effectLst/>
                <a:uLnTx/>
                <a:uFillTx/>
                <a:latin typeface="+mj-lt"/>
              </a:rPr>
              <a:t>X</a:t>
            </a:r>
            <a:endParaRPr kumimoji="0" lang="en-GB" altLang="en-US" sz="1800" b="0" i="0" u="none" strike="noStrike" kern="0" cap="none" spc="0" normalizeH="0" baseline="-25000" noProof="0" smtClean="0">
              <a:ln>
                <a:noFill/>
              </a:ln>
              <a:solidFill>
                <a:srgbClr val="333399"/>
              </a:solidFill>
              <a:effectLst/>
              <a:uLnTx/>
              <a:uFillTx/>
              <a:latin typeface="+mj-lt"/>
            </a:endParaRPr>
          </a:p>
        </p:txBody>
      </p:sp>
      <p:sp>
        <p:nvSpPr>
          <p:cNvPr id="158" name="Rectangle 74"/>
          <p:cNvSpPr>
            <a:spLocks noChangeArrowheads="1"/>
          </p:cNvSpPr>
          <p:nvPr/>
        </p:nvSpPr>
        <p:spPr bwMode="auto">
          <a:xfrm>
            <a:off x="4106537" y="1648528"/>
            <a:ext cx="1066800" cy="3048000"/>
          </a:xfrm>
          <a:prstGeom prst="rect">
            <a:avLst/>
          </a:prstGeom>
          <a:noFill/>
          <a:ln w="9525">
            <a:solidFill>
              <a:srgbClr val="000000"/>
            </a:solidFill>
            <a:prstDash val="lg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altLang="en-US" sz="1400" b="0" i="0" u="none" strike="noStrike" kern="0" cap="none" spc="0" normalizeH="0" baseline="0" noProof="0" smtClean="0">
              <a:ln>
                <a:noFill/>
              </a:ln>
              <a:solidFill>
                <a:srgbClr val="333399"/>
              </a:solidFill>
              <a:effectLst/>
              <a:uLnTx/>
              <a:uFillTx/>
              <a:latin typeface="+mj-lt"/>
            </a:endParaRPr>
          </a:p>
        </p:txBody>
      </p:sp>
      <p:sp>
        <p:nvSpPr>
          <p:cNvPr id="159" name="Text Box 75"/>
          <p:cNvSpPr txBox="1">
            <a:spLocks noChangeArrowheads="1"/>
          </p:cNvSpPr>
          <p:nvPr/>
        </p:nvSpPr>
        <p:spPr bwMode="auto">
          <a:xfrm>
            <a:off x="4106537" y="1673928"/>
            <a:ext cx="88678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050" b="0" i="0" u="none" strike="noStrike" kern="0" cap="none" spc="0" normalizeH="0" baseline="0" noProof="0" smtClean="0">
                <a:ln>
                  <a:noFill/>
                </a:ln>
                <a:solidFill>
                  <a:srgbClr val="990000"/>
                </a:solidFill>
                <a:effectLst/>
                <a:uLnTx/>
                <a:uFillTx/>
                <a:latin typeface="+mj-lt"/>
              </a:rPr>
              <a:t>Sampling FFs</a:t>
            </a:r>
          </a:p>
        </p:txBody>
      </p:sp>
      <p:sp>
        <p:nvSpPr>
          <p:cNvPr id="160" name="Rectangle 76"/>
          <p:cNvSpPr>
            <a:spLocks noChangeArrowheads="1"/>
          </p:cNvSpPr>
          <p:nvPr/>
        </p:nvSpPr>
        <p:spPr bwMode="auto">
          <a:xfrm>
            <a:off x="5249537" y="1648528"/>
            <a:ext cx="1066800" cy="3048000"/>
          </a:xfrm>
          <a:prstGeom prst="rect">
            <a:avLst/>
          </a:prstGeom>
          <a:noFill/>
          <a:ln w="9525">
            <a:solidFill>
              <a:srgbClr val="000000"/>
            </a:solidFill>
            <a:prstDash val="lg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altLang="en-US" sz="1400" b="0" i="0" u="none" strike="noStrike" kern="0" cap="none" spc="0" normalizeH="0" baseline="0" noProof="0" smtClean="0">
              <a:ln>
                <a:noFill/>
              </a:ln>
              <a:solidFill>
                <a:srgbClr val="333399"/>
              </a:solidFill>
              <a:effectLst/>
              <a:uLnTx/>
              <a:uFillTx/>
              <a:latin typeface="+mj-lt"/>
            </a:endParaRPr>
          </a:p>
        </p:txBody>
      </p:sp>
      <p:sp>
        <p:nvSpPr>
          <p:cNvPr id="161" name="Text Box 77"/>
          <p:cNvSpPr txBox="1">
            <a:spLocks noChangeArrowheads="1"/>
          </p:cNvSpPr>
          <p:nvPr/>
        </p:nvSpPr>
        <p:spPr bwMode="auto">
          <a:xfrm>
            <a:off x="5362250" y="1673928"/>
            <a:ext cx="69442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050" b="0" i="0" u="none" strike="noStrike" kern="0" cap="none" spc="0" normalizeH="0" baseline="0" noProof="0" smtClean="0">
                <a:ln>
                  <a:noFill/>
                </a:ln>
                <a:solidFill>
                  <a:srgbClr val="990000"/>
                </a:solidFill>
                <a:effectLst/>
                <a:uLnTx/>
                <a:uFillTx/>
                <a:latin typeface="+mj-lt"/>
              </a:rPr>
              <a:t>Delay FFs</a:t>
            </a:r>
          </a:p>
        </p:txBody>
      </p:sp>
      <p:sp>
        <p:nvSpPr>
          <p:cNvPr id="162" name="Line 151"/>
          <p:cNvSpPr>
            <a:spLocks noChangeShapeType="1"/>
          </p:cNvSpPr>
          <p:nvPr/>
        </p:nvSpPr>
        <p:spPr bwMode="auto">
          <a:xfrm>
            <a:off x="5249537" y="2181928"/>
            <a:ext cx="182880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63" name="Line 152"/>
          <p:cNvSpPr>
            <a:spLocks noChangeShapeType="1"/>
          </p:cNvSpPr>
          <p:nvPr/>
        </p:nvSpPr>
        <p:spPr bwMode="auto">
          <a:xfrm>
            <a:off x="5249537" y="2181928"/>
            <a:ext cx="0" cy="3048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64" name="Line 156"/>
          <p:cNvSpPr>
            <a:spLocks noChangeShapeType="1"/>
          </p:cNvSpPr>
          <p:nvPr/>
        </p:nvSpPr>
        <p:spPr bwMode="auto">
          <a:xfrm>
            <a:off x="6468737" y="2486728"/>
            <a:ext cx="0" cy="1447800"/>
          </a:xfrm>
          <a:prstGeom prst="line">
            <a:avLst/>
          </a:prstGeom>
          <a:noFill/>
          <a:ln w="19050">
            <a:solidFill>
              <a:srgbClr val="000000"/>
            </a:solidFill>
            <a:round/>
            <a:headEnd type="oval" w="med" len="me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65" name="Text Box 159"/>
          <p:cNvSpPr txBox="1">
            <a:spLocks noChangeArrowheads="1"/>
          </p:cNvSpPr>
          <p:nvPr/>
        </p:nvSpPr>
        <p:spPr bwMode="auto">
          <a:xfrm>
            <a:off x="5752775" y="2943928"/>
            <a:ext cx="37863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altLang="en-US" sz="1050" b="0" i="0" u="none" strike="noStrike" kern="0" cap="none" spc="0" normalizeH="0" baseline="0" noProof="0" smtClean="0">
                <a:ln>
                  <a:noFill/>
                </a:ln>
                <a:solidFill>
                  <a:srgbClr val="990000"/>
                </a:solidFill>
                <a:effectLst/>
                <a:uLnTx/>
                <a:uFillTx/>
                <a:latin typeface="+mj-lt"/>
              </a:rPr>
              <a:t>FF1</a:t>
            </a:r>
          </a:p>
        </p:txBody>
      </p:sp>
      <p:sp>
        <p:nvSpPr>
          <p:cNvPr id="166" name="Text Box 160"/>
          <p:cNvSpPr txBox="1">
            <a:spLocks noChangeArrowheads="1"/>
          </p:cNvSpPr>
          <p:nvPr/>
        </p:nvSpPr>
        <p:spPr bwMode="auto">
          <a:xfrm>
            <a:off x="5782937" y="3629728"/>
            <a:ext cx="37863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altLang="en-US" sz="1050" b="0" i="0" u="none" strike="noStrike" kern="0" cap="none" spc="0" normalizeH="0" baseline="0" noProof="0" smtClean="0">
                <a:ln>
                  <a:noFill/>
                </a:ln>
                <a:solidFill>
                  <a:srgbClr val="990000"/>
                </a:solidFill>
                <a:effectLst/>
                <a:uLnTx/>
                <a:uFillTx/>
                <a:latin typeface="+mj-lt"/>
              </a:rPr>
              <a:t>FF2</a:t>
            </a:r>
          </a:p>
        </p:txBody>
      </p:sp>
      <p:sp>
        <p:nvSpPr>
          <p:cNvPr id="167" name="Text Box 161"/>
          <p:cNvSpPr txBox="1">
            <a:spLocks noChangeArrowheads="1"/>
          </p:cNvSpPr>
          <p:nvPr/>
        </p:nvSpPr>
        <p:spPr bwMode="auto">
          <a:xfrm>
            <a:off x="4563737" y="2943928"/>
            <a:ext cx="37863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altLang="en-US" sz="1050" b="0" i="0" u="none" strike="noStrike" kern="0" cap="none" spc="0" normalizeH="0" baseline="0" noProof="0" smtClean="0">
                <a:ln>
                  <a:noFill/>
                </a:ln>
                <a:solidFill>
                  <a:srgbClr val="990000"/>
                </a:solidFill>
                <a:effectLst/>
                <a:uLnTx/>
                <a:uFillTx/>
                <a:latin typeface="+mj-lt"/>
              </a:rPr>
              <a:t>FF3</a:t>
            </a:r>
          </a:p>
        </p:txBody>
      </p:sp>
      <p:sp>
        <p:nvSpPr>
          <p:cNvPr id="168" name="Text Box 162"/>
          <p:cNvSpPr txBox="1">
            <a:spLocks noChangeArrowheads="1"/>
          </p:cNvSpPr>
          <p:nvPr/>
        </p:nvSpPr>
        <p:spPr bwMode="auto">
          <a:xfrm>
            <a:off x="4563737" y="3629728"/>
            <a:ext cx="37863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altLang="en-US" sz="1050" b="0" i="0" u="none" strike="noStrike" kern="0" cap="none" spc="0" normalizeH="0" baseline="0" noProof="0" smtClean="0">
                <a:ln>
                  <a:noFill/>
                </a:ln>
                <a:solidFill>
                  <a:srgbClr val="990000"/>
                </a:solidFill>
                <a:effectLst/>
                <a:uLnTx/>
                <a:uFillTx/>
                <a:latin typeface="+mj-lt"/>
              </a:rPr>
              <a:t>FF4</a:t>
            </a:r>
          </a:p>
        </p:txBody>
      </p:sp>
      <p:sp>
        <p:nvSpPr>
          <p:cNvPr id="169" name="Line 164"/>
          <p:cNvSpPr>
            <a:spLocks noChangeShapeType="1"/>
          </p:cNvSpPr>
          <p:nvPr/>
        </p:nvSpPr>
        <p:spPr bwMode="auto">
          <a:xfrm>
            <a:off x="6468737" y="3401128"/>
            <a:ext cx="1828800" cy="0"/>
          </a:xfrm>
          <a:prstGeom prst="line">
            <a:avLst/>
          </a:prstGeom>
          <a:noFill/>
          <a:ln w="19050">
            <a:solidFill>
              <a:srgbClr val="000000"/>
            </a:solidFill>
            <a:round/>
            <a:headEnd type="oval" w="med" len="me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mj-lt"/>
            </a:endParaRPr>
          </a:p>
        </p:txBody>
      </p:sp>
      <p:sp>
        <p:nvSpPr>
          <p:cNvPr id="170" name="Line 165"/>
          <p:cNvSpPr>
            <a:spLocks noChangeShapeType="1"/>
          </p:cNvSpPr>
          <p:nvPr/>
        </p:nvSpPr>
        <p:spPr bwMode="auto">
          <a:xfrm flipH="1" flipV="1">
            <a:off x="6240137" y="4315528"/>
            <a:ext cx="304800" cy="381000"/>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sz="1400" smtClean="0">
              <a:solidFill>
                <a:srgbClr val="000000"/>
              </a:solidFill>
              <a:latin typeface="+mj-lt"/>
            </a:endParaRPr>
          </a:p>
        </p:txBody>
      </p:sp>
      <p:sp>
        <p:nvSpPr>
          <p:cNvPr id="171" name="Text Box 166"/>
          <p:cNvSpPr txBox="1">
            <a:spLocks noChangeArrowheads="1"/>
          </p:cNvSpPr>
          <p:nvPr/>
        </p:nvSpPr>
        <p:spPr bwMode="auto">
          <a:xfrm>
            <a:off x="6468737" y="4620328"/>
            <a:ext cx="7168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smtClean="0">
                <a:ln>
                  <a:noFill/>
                </a:ln>
                <a:solidFill>
                  <a:srgbClr val="000066"/>
                </a:solidFill>
                <a:effectLst/>
                <a:uLnTx/>
                <a:uFillTx/>
                <a:latin typeface="+mj-lt"/>
              </a:rPr>
              <a:t>×1 load</a:t>
            </a:r>
          </a:p>
        </p:txBody>
      </p:sp>
      <p:sp>
        <p:nvSpPr>
          <p:cNvPr id="172" name="Text Box 167"/>
          <p:cNvSpPr txBox="1">
            <a:spLocks noChangeArrowheads="1"/>
          </p:cNvSpPr>
          <p:nvPr/>
        </p:nvSpPr>
        <p:spPr bwMode="auto">
          <a:xfrm>
            <a:off x="6544937" y="1572328"/>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smtClean="0">
                <a:ln>
                  <a:noFill/>
                </a:ln>
                <a:solidFill>
                  <a:srgbClr val="000066"/>
                </a:solidFill>
                <a:effectLst/>
                <a:uLnTx/>
                <a:uFillTx/>
                <a:latin typeface="+mj-lt"/>
              </a:rPr>
              <a:t>×3 load</a:t>
            </a:r>
          </a:p>
        </p:txBody>
      </p:sp>
      <p:sp>
        <p:nvSpPr>
          <p:cNvPr id="173" name="Line 168"/>
          <p:cNvSpPr>
            <a:spLocks noChangeShapeType="1"/>
          </p:cNvSpPr>
          <p:nvPr/>
        </p:nvSpPr>
        <p:spPr bwMode="auto">
          <a:xfrm flipH="1">
            <a:off x="6392537" y="1800928"/>
            <a:ext cx="228600" cy="609600"/>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sz="1400" smtClean="0">
              <a:solidFill>
                <a:srgbClr val="000000"/>
              </a:solidFill>
              <a:latin typeface="+mj-lt"/>
            </a:endParaRPr>
          </a:p>
        </p:txBody>
      </p:sp>
      <p:sp>
        <p:nvSpPr>
          <p:cNvPr id="174" name="Line 169"/>
          <p:cNvSpPr>
            <a:spLocks noChangeShapeType="1"/>
          </p:cNvSpPr>
          <p:nvPr/>
        </p:nvSpPr>
        <p:spPr bwMode="auto">
          <a:xfrm flipH="1">
            <a:off x="5097137" y="1572328"/>
            <a:ext cx="228600" cy="609600"/>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sz="1400" smtClean="0">
              <a:solidFill>
                <a:srgbClr val="000000"/>
              </a:solidFill>
              <a:latin typeface="+mj-lt"/>
            </a:endParaRPr>
          </a:p>
        </p:txBody>
      </p:sp>
      <p:sp>
        <p:nvSpPr>
          <p:cNvPr id="175" name="Text Box 170"/>
          <p:cNvSpPr txBox="1">
            <a:spLocks noChangeArrowheads="1"/>
          </p:cNvSpPr>
          <p:nvPr/>
        </p:nvSpPr>
        <p:spPr bwMode="auto">
          <a:xfrm>
            <a:off x="5249537" y="1343728"/>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smtClean="0">
                <a:ln>
                  <a:noFill/>
                </a:ln>
                <a:solidFill>
                  <a:srgbClr val="000066"/>
                </a:solidFill>
                <a:effectLst/>
                <a:uLnTx/>
                <a:uFillTx/>
                <a:latin typeface="+mj-lt"/>
              </a:rPr>
              <a:t>×2 load</a:t>
            </a:r>
          </a:p>
        </p:txBody>
      </p:sp>
    </p:spTree>
    <p:extLst>
      <p:ext uri="{BB962C8B-B14F-4D97-AF65-F5344CB8AC3E}">
        <p14:creationId xmlns:p14="http://schemas.microsoft.com/office/powerpoint/2010/main" val="16338405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dirty="0" smtClean="0"/>
              <a:t>Ecole de Microélectronique IN2P3</a:t>
            </a:r>
            <a:endParaRPr lang="en-GB" dirty="0"/>
          </a:p>
        </p:txBody>
      </p:sp>
      <p:sp>
        <p:nvSpPr>
          <p:cNvPr id="5" name="Footer Placeholder 4"/>
          <p:cNvSpPr>
            <a:spLocks noGrp="1"/>
          </p:cNvSpPr>
          <p:nvPr>
            <p:ph type="ftr" sz="quarter" idx="11"/>
          </p:nvPr>
        </p:nvSpPr>
        <p:spPr/>
        <p:txBody>
          <a:bodyPr/>
          <a:lstStyle/>
          <a:p>
            <a:r>
              <a:rPr lang="en-GB" dirty="0"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122</a:t>
            </a:fld>
            <a:endParaRPr lang="en-GB" dirty="0"/>
          </a:p>
        </p:txBody>
      </p:sp>
      <p:sp>
        <p:nvSpPr>
          <p:cNvPr id="7" name="Rectangle 6"/>
          <p:cNvSpPr/>
          <p:nvPr/>
        </p:nvSpPr>
        <p:spPr>
          <a:xfrm>
            <a:off x="1918542" y="2967335"/>
            <a:ext cx="8354916" cy="923330"/>
          </a:xfrm>
          <a:prstGeom prst="rect">
            <a:avLst/>
          </a:prstGeom>
          <a:noFill/>
        </p:spPr>
        <p:txBody>
          <a:bodyPr wrap="none" lIns="91440" tIns="45720" rIns="91440" bIns="45720">
            <a:spAutoFit/>
          </a:bodyPr>
          <a:lstStyle/>
          <a:p>
            <a:pPr algn="ctr"/>
            <a:r>
              <a:rPr lang="en-GB" sz="5400" b="1" dirty="0" smtClean="0">
                <a:ln w="22225">
                  <a:solidFill>
                    <a:schemeClr val="accent2"/>
                  </a:solidFill>
                  <a:prstDash val="solid"/>
                </a:ln>
                <a:solidFill>
                  <a:schemeClr val="accent2">
                    <a:lumMod val="40000"/>
                    <a:lumOff val="60000"/>
                  </a:schemeClr>
                </a:solidFill>
              </a:rPr>
              <a:t>Connectors, PCB </a:t>
            </a:r>
            <a:r>
              <a:rPr lang="en-GB" sz="5400" b="1" dirty="0">
                <a:ln w="22225">
                  <a:solidFill>
                    <a:schemeClr val="accent2"/>
                  </a:solidFill>
                  <a:prstDash val="solid"/>
                </a:ln>
                <a:solidFill>
                  <a:schemeClr val="accent2">
                    <a:lumMod val="40000"/>
                    <a:lumOff val="60000"/>
                  </a:schemeClr>
                </a:solidFill>
              </a:rPr>
              <a:t>&amp; PACKAGE</a:t>
            </a:r>
          </a:p>
        </p:txBody>
      </p:sp>
    </p:spTree>
    <p:extLst>
      <p:ext uri="{BB962C8B-B14F-4D97-AF65-F5344CB8AC3E}">
        <p14:creationId xmlns:p14="http://schemas.microsoft.com/office/powerpoint/2010/main" val="179536839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Reaching the ASIC</a:t>
            </a:r>
          </a:p>
        </p:txBody>
      </p:sp>
      <p:sp>
        <p:nvSpPr>
          <p:cNvPr id="3" name="Date Placeholder 2"/>
          <p:cNvSpPr>
            <a:spLocks noGrp="1"/>
          </p:cNvSpPr>
          <p:nvPr>
            <p:ph type="dt" sz="half" idx="10"/>
          </p:nvPr>
        </p:nvSpPr>
        <p:spPr/>
        <p:txBody>
          <a:bodyPr/>
          <a:lstStyle/>
          <a:p>
            <a:r>
              <a:rPr lang="en-GB" smtClean="0"/>
              <a:t>Ecole de Microélectronique IN2P3</a:t>
            </a:r>
            <a:endParaRPr lang="en-GB" dirty="0"/>
          </a:p>
        </p:txBody>
      </p:sp>
      <p:sp>
        <p:nvSpPr>
          <p:cNvPr id="4" name="Footer Placeholder 3"/>
          <p:cNvSpPr>
            <a:spLocks noGrp="1"/>
          </p:cNvSpPr>
          <p:nvPr>
            <p:ph type="ftr" sz="quarter" idx="11"/>
          </p:nvPr>
        </p:nvSpPr>
        <p:spPr/>
        <p:txBody>
          <a:bodyPr/>
          <a:lstStyle/>
          <a:p>
            <a:r>
              <a:rPr lang="en-GB" smtClean="0"/>
              <a:t>Paulo.Moreira@cern.ch</a:t>
            </a:r>
            <a:endParaRPr lang="en-GB" dirty="0"/>
          </a:p>
        </p:txBody>
      </p:sp>
      <p:sp>
        <p:nvSpPr>
          <p:cNvPr id="5" name="Slide Number Placeholder 4"/>
          <p:cNvSpPr>
            <a:spLocks noGrp="1"/>
          </p:cNvSpPr>
          <p:nvPr>
            <p:ph type="sldNum" sz="quarter" idx="12"/>
          </p:nvPr>
        </p:nvSpPr>
        <p:spPr/>
        <p:txBody>
          <a:bodyPr/>
          <a:lstStyle/>
          <a:p>
            <a:fld id="{9E4E57FD-46AB-4497-A1ED-13B00B4C8F0D}" type="slidenum">
              <a:rPr lang="en-GB" smtClean="0"/>
              <a:pPr/>
              <a:t>123</a:t>
            </a:fld>
            <a:endParaRPr lang="en-GB" dirty="0"/>
          </a:p>
        </p:txBody>
      </p:sp>
      <p:pic>
        <p:nvPicPr>
          <p:cNvPr id="6" name="Picture 2" descr="S:\Projects\gbt_serdes\docs\IMG_2049.JPG"/>
          <p:cNvPicPr>
            <a:picLocks noChangeAspect="1" noChangeArrowheads="1"/>
          </p:cNvPicPr>
          <p:nvPr/>
        </p:nvPicPr>
        <p:blipFill>
          <a:blip r:embed="rId3" cstate="print"/>
          <a:srcRect l="27778" t="17284" r="31481"/>
          <a:stretch>
            <a:fillRect/>
          </a:stretch>
        </p:blipFill>
        <p:spPr bwMode="auto">
          <a:xfrm>
            <a:off x="1806913" y="1154484"/>
            <a:ext cx="3124200" cy="4757305"/>
          </a:xfrm>
          <a:prstGeom prst="rect">
            <a:avLst/>
          </a:prstGeom>
          <a:noFill/>
        </p:spPr>
      </p:pic>
      <p:sp>
        <p:nvSpPr>
          <p:cNvPr id="7" name="Line Callout 1 6"/>
          <p:cNvSpPr/>
          <p:nvPr/>
        </p:nvSpPr>
        <p:spPr>
          <a:xfrm>
            <a:off x="4169113" y="1916484"/>
            <a:ext cx="1219200" cy="457200"/>
          </a:xfrm>
          <a:prstGeom prst="borderCallout1">
            <a:avLst>
              <a:gd name="adj1" fmla="val 117923"/>
              <a:gd name="adj2" fmla="val -4614"/>
              <a:gd name="adj3" fmla="val 249691"/>
              <a:gd name="adj4" fmla="val -37713"/>
            </a:avLst>
          </a:prstGeom>
          <a:solidFill>
            <a:schemeClr val="accent5">
              <a:lumMod val="75000"/>
            </a:schemeClr>
          </a:solidFill>
          <a:ln w="34925">
            <a:solidFill>
              <a:schemeClr val="accent2">
                <a:lumMod val="60000"/>
                <a:lumOff val="40000"/>
              </a:schemeClr>
            </a:solidFill>
            <a:headEnd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Silicon Die</a:t>
            </a:r>
            <a:endParaRPr lang="en-GB" dirty="0"/>
          </a:p>
        </p:txBody>
      </p:sp>
      <p:sp>
        <p:nvSpPr>
          <p:cNvPr id="8" name="Line Callout 1 7"/>
          <p:cNvSpPr/>
          <p:nvPr/>
        </p:nvSpPr>
        <p:spPr>
          <a:xfrm>
            <a:off x="1883113" y="1687884"/>
            <a:ext cx="1676400" cy="457200"/>
          </a:xfrm>
          <a:prstGeom prst="borderCallout1">
            <a:avLst>
              <a:gd name="adj1" fmla="val 111312"/>
              <a:gd name="adj2" fmla="val 51171"/>
              <a:gd name="adj3" fmla="val 251788"/>
              <a:gd name="adj4" fmla="val 99880"/>
            </a:avLst>
          </a:prstGeom>
          <a:solidFill>
            <a:schemeClr val="accent5">
              <a:lumMod val="75000"/>
            </a:schemeClr>
          </a:solidFill>
          <a:ln w="34925">
            <a:solidFill>
              <a:schemeClr val="accent2">
                <a:lumMod val="60000"/>
                <a:lumOff val="40000"/>
              </a:schemeClr>
            </a:solidFill>
            <a:headEnd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BGA Package</a:t>
            </a:r>
            <a:endParaRPr lang="en-GB" dirty="0"/>
          </a:p>
        </p:txBody>
      </p:sp>
      <p:sp>
        <p:nvSpPr>
          <p:cNvPr id="9" name="Line Callout 1 8"/>
          <p:cNvSpPr/>
          <p:nvPr/>
        </p:nvSpPr>
        <p:spPr>
          <a:xfrm>
            <a:off x="4397713" y="2678484"/>
            <a:ext cx="1600200" cy="457200"/>
          </a:xfrm>
          <a:prstGeom prst="borderCallout1">
            <a:avLst>
              <a:gd name="adj1" fmla="val 41890"/>
              <a:gd name="adj2" fmla="val -3610"/>
              <a:gd name="adj3" fmla="val 124070"/>
              <a:gd name="adj4" fmla="val -31540"/>
            </a:avLst>
          </a:prstGeom>
          <a:solidFill>
            <a:schemeClr val="accent5">
              <a:lumMod val="75000"/>
            </a:schemeClr>
          </a:solidFill>
          <a:ln w="34925">
            <a:solidFill>
              <a:schemeClr val="accent2">
                <a:lumMod val="60000"/>
                <a:lumOff val="40000"/>
              </a:schemeClr>
            </a:solidFill>
            <a:headEnd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Rx Termination</a:t>
            </a:r>
            <a:endParaRPr lang="en-GB" dirty="0"/>
          </a:p>
        </p:txBody>
      </p:sp>
      <p:sp>
        <p:nvSpPr>
          <p:cNvPr id="10" name="Line Callout 1 9"/>
          <p:cNvSpPr/>
          <p:nvPr/>
        </p:nvSpPr>
        <p:spPr>
          <a:xfrm>
            <a:off x="4397713" y="3440484"/>
            <a:ext cx="1600200" cy="457200"/>
          </a:xfrm>
          <a:prstGeom prst="borderCallout1">
            <a:avLst>
              <a:gd name="adj1" fmla="val 18750"/>
              <a:gd name="adj2" fmla="val -8333"/>
              <a:gd name="adj3" fmla="val 53702"/>
              <a:gd name="adj4" fmla="val -34437"/>
            </a:avLst>
          </a:prstGeom>
          <a:solidFill>
            <a:schemeClr val="accent5">
              <a:lumMod val="75000"/>
            </a:schemeClr>
          </a:solidFill>
          <a:ln w="34925">
            <a:solidFill>
              <a:schemeClr val="accent2">
                <a:lumMod val="60000"/>
                <a:lumOff val="40000"/>
              </a:schemeClr>
            </a:solidFill>
            <a:headEnd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Rx Diff. </a:t>
            </a:r>
            <a:r>
              <a:rPr lang="en-GB" dirty="0"/>
              <a:t> </a:t>
            </a:r>
            <a:r>
              <a:rPr lang="en-GB" dirty="0" smtClean="0"/>
              <a:t>T-Line</a:t>
            </a:r>
            <a:endParaRPr lang="en-GB" dirty="0"/>
          </a:p>
        </p:txBody>
      </p:sp>
      <p:sp>
        <p:nvSpPr>
          <p:cNvPr id="11" name="Line Callout 1 10"/>
          <p:cNvSpPr/>
          <p:nvPr/>
        </p:nvSpPr>
        <p:spPr>
          <a:xfrm>
            <a:off x="1609617" y="2983284"/>
            <a:ext cx="1512168" cy="457200"/>
          </a:xfrm>
          <a:prstGeom prst="borderCallout1">
            <a:avLst>
              <a:gd name="adj1" fmla="val 111104"/>
              <a:gd name="adj2" fmla="val 99621"/>
              <a:gd name="adj3" fmla="val 171963"/>
              <a:gd name="adj4" fmla="val 130674"/>
            </a:avLst>
          </a:prstGeom>
          <a:solidFill>
            <a:schemeClr val="accent5">
              <a:lumMod val="75000"/>
            </a:schemeClr>
          </a:solidFill>
          <a:ln w="34925">
            <a:solidFill>
              <a:schemeClr val="accent2">
                <a:lumMod val="60000"/>
                <a:lumOff val="40000"/>
              </a:schemeClr>
            </a:solidFill>
            <a:headEnd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smtClean="0"/>
              <a:t>Tx</a:t>
            </a:r>
            <a:r>
              <a:rPr lang="en-GB" dirty="0" smtClean="0"/>
              <a:t> Diff. T-Line</a:t>
            </a:r>
            <a:endParaRPr lang="en-GB" dirty="0"/>
          </a:p>
        </p:txBody>
      </p:sp>
      <p:graphicFrame>
        <p:nvGraphicFramePr>
          <p:cNvPr id="12" name="Object 1"/>
          <p:cNvGraphicFramePr>
            <a:graphicFrameLocks noChangeAspect="1"/>
          </p:cNvGraphicFramePr>
          <p:nvPr>
            <p:extLst>
              <p:ext uri="{D42A27DB-BD31-4B8C-83A1-F6EECF244321}">
                <p14:modId xmlns:p14="http://schemas.microsoft.com/office/powerpoint/2010/main" val="1673703414"/>
              </p:ext>
            </p:extLst>
          </p:nvPr>
        </p:nvGraphicFramePr>
        <p:xfrm>
          <a:off x="5274013" y="4178225"/>
          <a:ext cx="5372100" cy="1781175"/>
        </p:xfrm>
        <a:graphic>
          <a:graphicData uri="http://schemas.openxmlformats.org/presentationml/2006/ole">
            <mc:AlternateContent xmlns:mc="http://schemas.openxmlformats.org/markup-compatibility/2006">
              <mc:Choice xmlns:v="urn:schemas-microsoft-com:vml" Requires="v">
                <p:oleObj spid="_x0000_s5198" name="Visio" r:id="rId4" imgW="4084625" imgH="1352093" progId="Visio.Drawing.11">
                  <p:embed/>
                </p:oleObj>
              </mc:Choice>
              <mc:Fallback>
                <p:oleObj name="Visio" r:id="rId4" imgW="4084625" imgH="1352093"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4013" y="4178225"/>
                        <a:ext cx="5372100" cy="1781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3" name="Picture 2"/>
          <p:cNvPicPr>
            <a:picLocks noChangeAspect="1" noChangeArrowheads="1"/>
          </p:cNvPicPr>
          <p:nvPr/>
        </p:nvPicPr>
        <p:blipFill>
          <a:blip r:embed="rId6" cstate="print"/>
          <a:srcRect/>
          <a:stretch>
            <a:fillRect/>
          </a:stretch>
        </p:blipFill>
        <p:spPr bwMode="auto">
          <a:xfrm>
            <a:off x="6074113" y="1130225"/>
            <a:ext cx="4158574" cy="2286000"/>
          </a:xfrm>
          <a:prstGeom prst="rect">
            <a:avLst/>
          </a:prstGeom>
          <a:noFill/>
          <a:ln w="9525">
            <a:noFill/>
            <a:miter lim="800000"/>
            <a:headEnd/>
            <a:tailEnd/>
          </a:ln>
        </p:spPr>
      </p:pic>
      <p:sp>
        <p:nvSpPr>
          <p:cNvPr id="14" name="Line Callout 1 13"/>
          <p:cNvSpPr/>
          <p:nvPr/>
        </p:nvSpPr>
        <p:spPr>
          <a:xfrm>
            <a:off x="1730713" y="5650284"/>
            <a:ext cx="1752600" cy="457200"/>
          </a:xfrm>
          <a:prstGeom prst="borderCallout1">
            <a:avLst>
              <a:gd name="adj1" fmla="val -24107"/>
              <a:gd name="adj2" fmla="val 51541"/>
              <a:gd name="adj3" fmla="val -128334"/>
              <a:gd name="adj4" fmla="val 112344"/>
            </a:avLst>
          </a:prstGeom>
          <a:solidFill>
            <a:schemeClr val="accent5">
              <a:lumMod val="75000"/>
            </a:schemeClr>
          </a:solidFill>
          <a:ln w="34925">
            <a:solidFill>
              <a:schemeClr val="accent2">
                <a:lumMod val="60000"/>
                <a:lumOff val="40000"/>
              </a:schemeClr>
            </a:solidFill>
            <a:headEnd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Optical TRX SFP</a:t>
            </a:r>
            <a:endParaRPr lang="en-GB" dirty="0"/>
          </a:p>
        </p:txBody>
      </p:sp>
      <p:cxnSp>
        <p:nvCxnSpPr>
          <p:cNvPr id="15" name="Curved Connector 14"/>
          <p:cNvCxnSpPr/>
          <p:nvPr/>
        </p:nvCxnSpPr>
        <p:spPr>
          <a:xfrm rot="16200000" flipH="1">
            <a:off x="7750513" y="3644825"/>
            <a:ext cx="762000" cy="457200"/>
          </a:xfrm>
          <a:prstGeom prst="curvedConnector3">
            <a:avLst>
              <a:gd name="adj1" fmla="val 50000"/>
            </a:avLst>
          </a:prstGeom>
          <a:ln w="4127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588713" y="3340025"/>
            <a:ext cx="1905000" cy="1323439"/>
          </a:xfrm>
          <a:prstGeom prst="rect">
            <a:avLst/>
          </a:prstGeom>
          <a:noFill/>
        </p:spPr>
        <p:txBody>
          <a:bodyPr wrap="square" rtlCol="0">
            <a:spAutoFit/>
          </a:bodyPr>
          <a:lstStyle/>
          <a:p>
            <a:r>
              <a:rPr lang="en-GB" sz="2000" dirty="0" smtClean="0">
                <a:solidFill>
                  <a:srgbClr val="FF0000"/>
                </a:solidFill>
                <a:latin typeface="Berlin Sans FB Demi" pitchFamily="34" charset="0"/>
              </a:rPr>
              <a:t>Probe Effect ?</a:t>
            </a:r>
          </a:p>
          <a:p>
            <a:r>
              <a:rPr lang="en-GB" sz="2000" dirty="0" smtClean="0">
                <a:solidFill>
                  <a:srgbClr val="FF0000"/>
                </a:solidFill>
                <a:latin typeface="Berlin Sans FB Demi" pitchFamily="34" charset="0"/>
              </a:rPr>
              <a:t>Test board ?</a:t>
            </a:r>
          </a:p>
          <a:p>
            <a:r>
              <a:rPr lang="en-GB" sz="2000" dirty="0" smtClean="0">
                <a:solidFill>
                  <a:srgbClr val="FF0000"/>
                </a:solidFill>
                <a:latin typeface="Berlin Sans FB Demi" pitchFamily="34" charset="0"/>
              </a:rPr>
              <a:t>Package ?</a:t>
            </a:r>
          </a:p>
          <a:p>
            <a:r>
              <a:rPr lang="en-GB" sz="2000" dirty="0" smtClean="0">
                <a:solidFill>
                  <a:srgbClr val="FF0000"/>
                </a:solidFill>
                <a:latin typeface="Berlin Sans FB Demi" pitchFamily="34" charset="0"/>
              </a:rPr>
              <a:t>Chip Design ?</a:t>
            </a:r>
            <a:endParaRPr lang="en-GB" sz="2000" dirty="0">
              <a:solidFill>
                <a:srgbClr val="FF0000"/>
              </a:solidFill>
              <a:latin typeface="Berlin Sans FB Demi" pitchFamily="34" charset="0"/>
            </a:endParaRPr>
          </a:p>
        </p:txBody>
      </p:sp>
      <p:sp>
        <p:nvSpPr>
          <p:cNvPr id="17" name="TextBox 16"/>
          <p:cNvSpPr txBox="1"/>
          <p:nvPr/>
        </p:nvSpPr>
        <p:spPr>
          <a:xfrm>
            <a:off x="6683713" y="3111425"/>
            <a:ext cx="1981200" cy="369332"/>
          </a:xfrm>
          <a:prstGeom prst="rect">
            <a:avLst/>
          </a:prstGeom>
          <a:noFill/>
        </p:spPr>
        <p:txBody>
          <a:bodyPr wrap="square" rtlCol="0">
            <a:spAutoFit/>
          </a:bodyPr>
          <a:lstStyle/>
          <a:p>
            <a:r>
              <a:rPr lang="en-GB" dirty="0" smtClean="0">
                <a:solidFill>
                  <a:schemeClr val="bg1"/>
                </a:solidFill>
              </a:rPr>
              <a:t>4.8 </a:t>
            </a:r>
            <a:r>
              <a:rPr lang="en-GB" dirty="0" err="1" smtClean="0">
                <a:solidFill>
                  <a:schemeClr val="bg1"/>
                </a:solidFill>
              </a:rPr>
              <a:t>Gb</a:t>
            </a:r>
            <a:r>
              <a:rPr lang="en-GB" dirty="0" smtClean="0">
                <a:solidFill>
                  <a:schemeClr val="bg1"/>
                </a:solidFill>
              </a:rPr>
              <a:t>/s Frame</a:t>
            </a:r>
            <a:endParaRPr lang="en-GB" dirty="0">
              <a:solidFill>
                <a:schemeClr val="bg1"/>
              </a:solidFill>
            </a:endParaRPr>
          </a:p>
        </p:txBody>
      </p:sp>
    </p:spTree>
    <p:extLst>
      <p:ext uri="{BB962C8B-B14F-4D97-AF65-F5344CB8AC3E}">
        <p14:creationId xmlns:p14="http://schemas.microsoft.com/office/powerpoint/2010/main" val="411816547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“Build” Models</a:t>
            </a:r>
          </a:p>
        </p:txBody>
      </p:sp>
      <p:sp>
        <p:nvSpPr>
          <p:cNvPr id="3" name="Date Placeholder 2"/>
          <p:cNvSpPr>
            <a:spLocks noGrp="1"/>
          </p:cNvSpPr>
          <p:nvPr>
            <p:ph type="dt" sz="half" idx="10"/>
          </p:nvPr>
        </p:nvSpPr>
        <p:spPr/>
        <p:txBody>
          <a:bodyPr/>
          <a:lstStyle/>
          <a:p>
            <a:r>
              <a:rPr lang="en-GB" smtClean="0"/>
              <a:t>Ecole de Microélectronique IN2P3</a:t>
            </a:r>
            <a:endParaRPr lang="en-GB" dirty="0"/>
          </a:p>
        </p:txBody>
      </p:sp>
      <p:sp>
        <p:nvSpPr>
          <p:cNvPr id="4" name="Footer Placeholder 3"/>
          <p:cNvSpPr>
            <a:spLocks noGrp="1"/>
          </p:cNvSpPr>
          <p:nvPr>
            <p:ph type="ftr" sz="quarter" idx="11"/>
          </p:nvPr>
        </p:nvSpPr>
        <p:spPr/>
        <p:txBody>
          <a:bodyPr/>
          <a:lstStyle/>
          <a:p>
            <a:r>
              <a:rPr lang="en-GB" smtClean="0"/>
              <a:t>Paulo.Moreira@cern.ch</a:t>
            </a:r>
            <a:endParaRPr lang="en-GB" dirty="0"/>
          </a:p>
        </p:txBody>
      </p:sp>
      <p:sp>
        <p:nvSpPr>
          <p:cNvPr id="5" name="Slide Number Placeholder 4"/>
          <p:cNvSpPr>
            <a:spLocks noGrp="1"/>
          </p:cNvSpPr>
          <p:nvPr>
            <p:ph type="sldNum" sz="quarter" idx="12"/>
          </p:nvPr>
        </p:nvSpPr>
        <p:spPr/>
        <p:txBody>
          <a:bodyPr/>
          <a:lstStyle/>
          <a:p>
            <a:fld id="{9E4E57FD-46AB-4497-A1ED-13B00B4C8F0D}" type="slidenum">
              <a:rPr lang="en-GB" smtClean="0"/>
              <a:pPr/>
              <a:t>124</a:t>
            </a:fld>
            <a:endParaRPr lang="en-GB" dirty="0"/>
          </a:p>
        </p:txBody>
      </p:sp>
      <p:pic>
        <p:nvPicPr>
          <p:cNvPr id="6" name="Picture 4" descr="extracted_capacitances_from_input_buffer_pins"/>
          <p:cNvPicPr>
            <a:picLocks noChangeAspect="1" noChangeArrowheads="1"/>
          </p:cNvPicPr>
          <p:nvPr/>
        </p:nvPicPr>
        <p:blipFill>
          <a:blip r:embed="rId2" cstate="print"/>
          <a:srcRect l="18716" t="22992"/>
          <a:stretch>
            <a:fillRect/>
          </a:stretch>
        </p:blipFill>
        <p:spPr bwMode="auto">
          <a:xfrm>
            <a:off x="1338853" y="1186027"/>
            <a:ext cx="2819400" cy="1693673"/>
          </a:xfrm>
          <a:prstGeom prst="rect">
            <a:avLst/>
          </a:prstGeom>
          <a:noFill/>
          <a:ln w="9525">
            <a:noFill/>
            <a:miter lim="800000"/>
            <a:headEnd/>
            <a:tailEnd/>
          </a:ln>
        </p:spPr>
      </p:pic>
      <p:pic>
        <p:nvPicPr>
          <p:cNvPr id="7" name="Picture 5"/>
          <p:cNvPicPr>
            <a:picLocks noChangeAspect="1" noChangeArrowheads="1"/>
          </p:cNvPicPr>
          <p:nvPr/>
        </p:nvPicPr>
        <p:blipFill>
          <a:blip r:embed="rId3" cstate="print"/>
          <a:srcRect l="28618" r="29756"/>
          <a:stretch>
            <a:fillRect/>
          </a:stretch>
        </p:blipFill>
        <p:spPr bwMode="auto">
          <a:xfrm>
            <a:off x="8044453" y="3167227"/>
            <a:ext cx="1981200" cy="3071346"/>
          </a:xfrm>
          <a:prstGeom prst="rect">
            <a:avLst/>
          </a:prstGeom>
          <a:noFill/>
          <a:ln w="9525">
            <a:noFill/>
            <a:miter lim="800000"/>
            <a:headEnd/>
            <a:tailEnd/>
          </a:ln>
        </p:spPr>
      </p:pic>
      <p:pic>
        <p:nvPicPr>
          <p:cNvPr id="8" name="Picture 7" descr="C:\Users\dporret\AppData\Local\Microsoft\Windows\Temporary Internet Files\Content.IE5\PAZ4FKTE\MC910217009[1].png"/>
          <p:cNvPicPr>
            <a:picLocks noChangeAspect="1" noChangeArrowheads="1"/>
          </p:cNvPicPr>
          <p:nvPr/>
        </p:nvPicPr>
        <p:blipFill>
          <a:blip r:embed="rId4" cstate="print"/>
          <a:srcRect/>
          <a:stretch>
            <a:fillRect/>
          </a:stretch>
        </p:blipFill>
        <p:spPr bwMode="auto">
          <a:xfrm>
            <a:off x="5148853" y="4081627"/>
            <a:ext cx="1905000" cy="1968427"/>
          </a:xfrm>
          <a:prstGeom prst="rect">
            <a:avLst/>
          </a:prstGeom>
          <a:noFill/>
        </p:spPr>
      </p:pic>
      <p:pic>
        <p:nvPicPr>
          <p:cNvPr id="9" name="Picture 8"/>
          <p:cNvPicPr>
            <a:picLocks noChangeAspect="1" noChangeArrowheads="1"/>
          </p:cNvPicPr>
          <p:nvPr/>
        </p:nvPicPr>
        <p:blipFill>
          <a:blip r:embed="rId5" cstate="print"/>
          <a:srcRect l="19032" r="19114"/>
          <a:stretch>
            <a:fillRect/>
          </a:stretch>
        </p:blipFill>
        <p:spPr bwMode="auto">
          <a:xfrm>
            <a:off x="4920253" y="1109827"/>
            <a:ext cx="2590800" cy="2702902"/>
          </a:xfrm>
          <a:prstGeom prst="rect">
            <a:avLst/>
          </a:prstGeom>
          <a:noFill/>
          <a:ln w="9525">
            <a:noFill/>
            <a:miter lim="800000"/>
            <a:headEnd/>
            <a:tailEnd/>
          </a:ln>
        </p:spPr>
      </p:pic>
      <p:pic>
        <p:nvPicPr>
          <p:cNvPr id="10" name="Picture 9"/>
          <p:cNvPicPr>
            <a:picLocks noChangeAspect="1" noChangeArrowheads="1"/>
          </p:cNvPicPr>
          <p:nvPr/>
        </p:nvPicPr>
        <p:blipFill>
          <a:blip r:embed="rId6" cstate="print"/>
          <a:srcRect/>
          <a:stretch>
            <a:fillRect/>
          </a:stretch>
        </p:blipFill>
        <p:spPr bwMode="auto">
          <a:xfrm>
            <a:off x="7636704" y="1490827"/>
            <a:ext cx="2479756" cy="1600200"/>
          </a:xfrm>
          <a:prstGeom prst="rect">
            <a:avLst/>
          </a:prstGeom>
          <a:noFill/>
          <a:ln w="9525">
            <a:noFill/>
            <a:miter lim="800000"/>
            <a:headEnd/>
            <a:tailEnd/>
          </a:ln>
        </p:spPr>
      </p:pic>
      <p:pic>
        <p:nvPicPr>
          <p:cNvPr id="11" name="Picture 10"/>
          <p:cNvPicPr>
            <a:picLocks noChangeAspect="1" noChangeArrowheads="1"/>
          </p:cNvPicPr>
          <p:nvPr/>
        </p:nvPicPr>
        <p:blipFill>
          <a:blip r:embed="rId7" cstate="print"/>
          <a:srcRect/>
          <a:stretch>
            <a:fillRect/>
          </a:stretch>
        </p:blipFill>
        <p:spPr bwMode="auto">
          <a:xfrm>
            <a:off x="1338853" y="2938627"/>
            <a:ext cx="1676400" cy="2620612"/>
          </a:xfrm>
          <a:prstGeom prst="rect">
            <a:avLst/>
          </a:prstGeom>
          <a:noFill/>
          <a:ln w="9525">
            <a:noFill/>
            <a:miter lim="800000"/>
            <a:headEnd/>
            <a:tailEnd/>
          </a:ln>
        </p:spPr>
      </p:pic>
      <p:sp>
        <p:nvSpPr>
          <p:cNvPr id="12" name="TextBox 11"/>
          <p:cNvSpPr txBox="1"/>
          <p:nvPr/>
        </p:nvSpPr>
        <p:spPr>
          <a:xfrm>
            <a:off x="5377453" y="5758027"/>
            <a:ext cx="1828800" cy="38100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GB" dirty="0" err="1" smtClean="0">
                <a:ln w="18415" cmpd="sng">
                  <a:solidFill>
                    <a:schemeClr val="accent1">
                      <a:lumMod val="75000"/>
                    </a:schemeClr>
                  </a:solidFill>
                  <a:prstDash val="solid"/>
                </a:ln>
                <a:solidFill>
                  <a:srgbClr val="00B0F0"/>
                </a:solidFill>
                <a:effectLst>
                  <a:outerShdw blurRad="63500" dir="3600000" algn="tl" rotWithShape="0">
                    <a:srgbClr val="000000">
                      <a:alpha val="70000"/>
                    </a:srgbClr>
                  </a:outerShdw>
                </a:effectLst>
              </a:rPr>
              <a:t>Ansoft</a:t>
            </a:r>
            <a:r>
              <a:rPr lang="en-GB" dirty="0" smtClean="0">
                <a:ln w="18415" cmpd="sng">
                  <a:solidFill>
                    <a:schemeClr val="accent1">
                      <a:lumMod val="75000"/>
                    </a:schemeClr>
                  </a:solidFill>
                  <a:prstDash val="solid"/>
                </a:ln>
                <a:solidFill>
                  <a:srgbClr val="00B0F0"/>
                </a:solidFill>
                <a:effectLst>
                  <a:outerShdw blurRad="63500" dir="3600000" algn="tl" rotWithShape="0">
                    <a:srgbClr val="000000">
                      <a:alpha val="70000"/>
                    </a:srgbClr>
                  </a:outerShdw>
                </a:effectLst>
              </a:rPr>
              <a:t> Designer</a:t>
            </a:r>
            <a:endParaRPr lang="en-GB" dirty="0">
              <a:ln w="18415" cmpd="sng">
                <a:solidFill>
                  <a:schemeClr val="accent1">
                    <a:lumMod val="75000"/>
                  </a:schemeClr>
                </a:solidFill>
                <a:prstDash val="solid"/>
              </a:ln>
              <a:solidFill>
                <a:srgbClr val="00B0F0"/>
              </a:solidFill>
              <a:effectLst>
                <a:outerShdw blurRad="63500" dir="3600000" algn="tl" rotWithShape="0">
                  <a:srgbClr val="000000">
                    <a:alpha val="70000"/>
                  </a:srgbClr>
                </a:outerShdw>
              </a:effectLst>
            </a:endParaRPr>
          </a:p>
        </p:txBody>
      </p:sp>
      <p:sp>
        <p:nvSpPr>
          <p:cNvPr id="13" name="Right Arrow 12"/>
          <p:cNvSpPr/>
          <p:nvPr/>
        </p:nvSpPr>
        <p:spPr>
          <a:xfrm rot="1292063" flipH="1">
            <a:off x="6797546" y="5297954"/>
            <a:ext cx="1677048" cy="16795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dirty="0" smtClean="0">
                <a:ln w="10160">
                  <a:solidFill>
                    <a:schemeClr val="accent1"/>
                  </a:solidFill>
                  <a:prstDash val="solid"/>
                </a:ln>
                <a:solidFill>
                  <a:schemeClr val="tx1"/>
                </a:solidFill>
                <a:effectLst>
                  <a:outerShdw blurRad="38100" dist="32000" dir="5400000" algn="tl">
                    <a:srgbClr val="000000">
                      <a:alpha val="30000"/>
                    </a:srgbClr>
                  </a:outerShdw>
                </a:effectLst>
              </a:rPr>
              <a:t>S Parameters</a:t>
            </a:r>
            <a:endParaRPr lang="en-GB"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pic>
        <p:nvPicPr>
          <p:cNvPr id="14" name="Picture 12" descr="http://img-europe.electrocomponents.com/largeimages/R0159981-10.jpg"/>
          <p:cNvPicPr>
            <a:picLocks noChangeAspect="1" noChangeArrowheads="1"/>
          </p:cNvPicPr>
          <p:nvPr/>
        </p:nvPicPr>
        <p:blipFill>
          <a:blip r:embed="rId8" cstate="print"/>
          <a:srcRect/>
          <a:stretch>
            <a:fillRect/>
          </a:stretch>
        </p:blipFill>
        <p:spPr bwMode="auto">
          <a:xfrm>
            <a:off x="2253253" y="5224627"/>
            <a:ext cx="1524000" cy="1141709"/>
          </a:xfrm>
          <a:prstGeom prst="rect">
            <a:avLst/>
          </a:prstGeom>
          <a:noFill/>
        </p:spPr>
      </p:pic>
      <p:pic>
        <p:nvPicPr>
          <p:cNvPr id="15" name="Picture 14" descr="http://img.informer.com/icons/png/48/1077/1077612.png"/>
          <p:cNvPicPr>
            <a:picLocks noChangeAspect="1" noChangeArrowheads="1"/>
          </p:cNvPicPr>
          <p:nvPr/>
        </p:nvPicPr>
        <p:blipFill>
          <a:blip r:embed="rId9" cstate="print"/>
          <a:srcRect/>
          <a:stretch>
            <a:fillRect/>
          </a:stretch>
        </p:blipFill>
        <p:spPr bwMode="auto">
          <a:xfrm>
            <a:off x="6215653" y="4996027"/>
            <a:ext cx="457200" cy="457200"/>
          </a:xfrm>
          <a:prstGeom prst="rect">
            <a:avLst/>
          </a:prstGeom>
          <a:noFill/>
        </p:spPr>
      </p:pic>
      <p:sp>
        <p:nvSpPr>
          <p:cNvPr id="16" name="Right Arrow 15"/>
          <p:cNvSpPr/>
          <p:nvPr/>
        </p:nvSpPr>
        <p:spPr>
          <a:xfrm rot="18385425" flipH="1">
            <a:off x="6663686" y="3638343"/>
            <a:ext cx="1833583" cy="18696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dirty="0" smtClean="0">
                <a:ln w="10160">
                  <a:solidFill>
                    <a:schemeClr val="accent1"/>
                  </a:solidFill>
                  <a:prstDash val="solid"/>
                </a:ln>
                <a:solidFill>
                  <a:schemeClr val="tx1"/>
                </a:solidFill>
                <a:effectLst>
                  <a:outerShdw blurRad="38100" dist="32000" dir="5400000" algn="tl">
                    <a:srgbClr val="000000">
                      <a:alpha val="30000"/>
                    </a:srgbClr>
                  </a:outerShdw>
                </a:effectLst>
              </a:rPr>
              <a:t>S Parameters</a:t>
            </a:r>
            <a:endParaRPr lang="en-GB"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sp>
        <p:nvSpPr>
          <p:cNvPr id="17" name="Right Arrow 16"/>
          <p:cNvSpPr/>
          <p:nvPr/>
        </p:nvSpPr>
        <p:spPr>
          <a:xfrm rot="3614184">
            <a:off x="4919145" y="3307675"/>
            <a:ext cx="1834821" cy="18403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dirty="0" smtClean="0">
                <a:ln w="10160">
                  <a:solidFill>
                    <a:schemeClr val="accent1"/>
                  </a:solidFill>
                  <a:prstDash val="solid"/>
                </a:ln>
                <a:solidFill>
                  <a:schemeClr val="tx1"/>
                </a:solidFill>
                <a:effectLst>
                  <a:outerShdw blurRad="38100" dist="32000" dir="5400000" algn="tl">
                    <a:srgbClr val="000000">
                      <a:alpha val="30000"/>
                    </a:srgbClr>
                  </a:outerShdw>
                </a:effectLst>
              </a:rPr>
              <a:t>S Parameters</a:t>
            </a:r>
            <a:endParaRPr lang="en-GB"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sp>
        <p:nvSpPr>
          <p:cNvPr id="18" name="Right Arrow 17"/>
          <p:cNvSpPr/>
          <p:nvPr/>
        </p:nvSpPr>
        <p:spPr>
          <a:xfrm rot="2957346">
            <a:off x="3756567" y="3602034"/>
            <a:ext cx="1834821" cy="18403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dirty="0" smtClean="0">
                <a:ln w="10160">
                  <a:solidFill>
                    <a:schemeClr val="accent1"/>
                  </a:solidFill>
                  <a:prstDash val="solid"/>
                </a:ln>
                <a:solidFill>
                  <a:schemeClr val="tx1"/>
                </a:solidFill>
                <a:effectLst>
                  <a:outerShdw blurRad="38100" dist="32000" dir="5400000" algn="tl">
                    <a:srgbClr val="000000">
                      <a:alpha val="30000"/>
                    </a:srgbClr>
                  </a:outerShdw>
                </a:effectLst>
              </a:rPr>
              <a:t>Equivalent circuit</a:t>
            </a:r>
            <a:endParaRPr lang="en-GB"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sp>
        <p:nvSpPr>
          <p:cNvPr id="19" name="Right Arrow 18"/>
          <p:cNvSpPr/>
          <p:nvPr/>
        </p:nvSpPr>
        <p:spPr>
          <a:xfrm rot="1198801">
            <a:off x="2738767" y="4519579"/>
            <a:ext cx="2597056" cy="19089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dirty="0" smtClean="0">
                <a:ln w="10160">
                  <a:solidFill>
                    <a:schemeClr val="accent1"/>
                  </a:solidFill>
                  <a:prstDash val="solid"/>
                </a:ln>
                <a:solidFill>
                  <a:schemeClr val="tx1"/>
                </a:solidFill>
                <a:effectLst>
                  <a:outerShdw blurRad="38100" dist="32000" dir="5400000" algn="tl">
                    <a:srgbClr val="000000">
                      <a:alpha val="30000"/>
                    </a:srgbClr>
                  </a:outerShdw>
                </a:effectLst>
              </a:rPr>
              <a:t>Spice </a:t>
            </a:r>
            <a:r>
              <a:rPr lang="en-GB" dirty="0" err="1" smtClean="0">
                <a:ln w="10160">
                  <a:solidFill>
                    <a:schemeClr val="accent1"/>
                  </a:solidFill>
                  <a:prstDash val="solid"/>
                </a:ln>
                <a:solidFill>
                  <a:schemeClr val="tx1"/>
                </a:solidFill>
                <a:effectLst>
                  <a:outerShdw blurRad="38100" dist="32000" dir="5400000" algn="tl">
                    <a:srgbClr val="000000">
                      <a:alpha val="30000"/>
                    </a:srgbClr>
                  </a:outerShdw>
                </a:effectLst>
              </a:rPr>
              <a:t>Netlist</a:t>
            </a:r>
            <a:endParaRPr lang="en-GB"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sp>
        <p:nvSpPr>
          <p:cNvPr id="20" name="Right Arrow 19"/>
          <p:cNvSpPr/>
          <p:nvPr/>
        </p:nvSpPr>
        <p:spPr>
          <a:xfrm rot="20748606">
            <a:off x="3802034" y="5497316"/>
            <a:ext cx="1630053" cy="21662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dirty="0" err="1" smtClean="0">
                <a:ln w="10160">
                  <a:solidFill>
                    <a:schemeClr val="accent1"/>
                  </a:solidFill>
                  <a:prstDash val="solid"/>
                </a:ln>
                <a:solidFill>
                  <a:schemeClr val="tx1"/>
                </a:solidFill>
                <a:effectLst>
                  <a:outerShdw blurRad="38100" dist="32000" dir="5400000" algn="tl">
                    <a:srgbClr val="000000">
                      <a:alpha val="30000"/>
                    </a:srgbClr>
                  </a:outerShdw>
                </a:effectLst>
              </a:rPr>
              <a:t>HSpice</a:t>
            </a:r>
            <a:r>
              <a:rPr lang="en-GB" dirty="0" smtClean="0">
                <a:ln w="10160">
                  <a:solidFill>
                    <a:schemeClr val="accent1"/>
                  </a:solidFill>
                  <a:prstDash val="solid"/>
                </a:ln>
                <a:solidFill>
                  <a:schemeClr val="tx1"/>
                </a:solidFill>
                <a:effectLst>
                  <a:outerShdw blurRad="38100" dist="32000" dir="5400000" algn="tl">
                    <a:srgbClr val="000000">
                      <a:alpha val="30000"/>
                    </a:srgbClr>
                  </a:outerShdw>
                </a:effectLst>
              </a:rPr>
              <a:t> </a:t>
            </a:r>
            <a:r>
              <a:rPr lang="en-GB" dirty="0" err="1" smtClean="0">
                <a:ln w="10160">
                  <a:solidFill>
                    <a:schemeClr val="accent1"/>
                  </a:solidFill>
                  <a:prstDash val="solid"/>
                </a:ln>
                <a:solidFill>
                  <a:schemeClr val="tx1"/>
                </a:solidFill>
                <a:effectLst>
                  <a:outerShdw blurRad="38100" dist="32000" dir="5400000" algn="tl">
                    <a:srgbClr val="000000">
                      <a:alpha val="30000"/>
                    </a:srgbClr>
                  </a:outerShdw>
                </a:effectLst>
              </a:rPr>
              <a:t>Netlist</a:t>
            </a:r>
            <a:endParaRPr lang="en-GB"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sp>
        <p:nvSpPr>
          <p:cNvPr id="21" name="TextBox 20"/>
          <p:cNvSpPr txBox="1"/>
          <p:nvPr/>
        </p:nvSpPr>
        <p:spPr>
          <a:xfrm>
            <a:off x="9263653" y="4691227"/>
            <a:ext cx="914400" cy="38100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GB" dirty="0" err="1" smtClean="0">
                <a:ln w="18415" cmpd="sng">
                  <a:solidFill>
                    <a:schemeClr val="accent1">
                      <a:lumMod val="75000"/>
                    </a:schemeClr>
                  </a:solidFill>
                  <a:prstDash val="solid"/>
                </a:ln>
                <a:solidFill>
                  <a:srgbClr val="00B0F0"/>
                </a:solidFill>
                <a:effectLst>
                  <a:outerShdw blurRad="63500" dir="3600000" algn="tl" rotWithShape="0">
                    <a:srgbClr val="000000">
                      <a:alpha val="70000"/>
                    </a:srgbClr>
                  </a:outerShdw>
                </a:effectLst>
              </a:rPr>
              <a:t>SIwave</a:t>
            </a:r>
            <a:r>
              <a:rPr lang="en-GB" dirty="0" smtClean="0">
                <a:ln w="18415" cmpd="sng">
                  <a:solidFill>
                    <a:schemeClr val="accent1">
                      <a:lumMod val="75000"/>
                    </a:schemeClr>
                  </a:solidFill>
                  <a:prstDash val="solid"/>
                </a:ln>
                <a:solidFill>
                  <a:srgbClr val="00B0F0"/>
                </a:solidFill>
                <a:effectLst>
                  <a:outerShdw blurRad="63500" dir="3600000" algn="tl" rotWithShape="0">
                    <a:srgbClr val="000000">
                      <a:alpha val="70000"/>
                    </a:srgbClr>
                  </a:outerShdw>
                </a:effectLst>
              </a:rPr>
              <a:t> </a:t>
            </a:r>
            <a:endParaRPr lang="en-GB" dirty="0">
              <a:ln w="18415" cmpd="sng">
                <a:solidFill>
                  <a:schemeClr val="accent1">
                    <a:lumMod val="75000"/>
                  </a:schemeClr>
                </a:solidFill>
                <a:prstDash val="solid"/>
              </a:ln>
              <a:solidFill>
                <a:srgbClr val="00B0F0"/>
              </a:solidFill>
              <a:effectLst>
                <a:outerShdw blurRad="63500" dir="3600000" algn="tl" rotWithShape="0">
                  <a:srgbClr val="000000">
                    <a:alpha val="70000"/>
                  </a:srgbClr>
                </a:outerShdw>
              </a:effectLst>
            </a:endParaRPr>
          </a:p>
        </p:txBody>
      </p:sp>
      <p:sp>
        <p:nvSpPr>
          <p:cNvPr id="22" name="TextBox 21"/>
          <p:cNvSpPr txBox="1"/>
          <p:nvPr/>
        </p:nvSpPr>
        <p:spPr>
          <a:xfrm>
            <a:off x="8501653" y="1186027"/>
            <a:ext cx="914400" cy="38100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GB" dirty="0" err="1" smtClean="0">
                <a:ln w="18415" cmpd="sng">
                  <a:solidFill>
                    <a:schemeClr val="accent1">
                      <a:lumMod val="75000"/>
                    </a:schemeClr>
                  </a:solidFill>
                  <a:prstDash val="solid"/>
                </a:ln>
                <a:solidFill>
                  <a:srgbClr val="00B0F0"/>
                </a:solidFill>
                <a:effectLst>
                  <a:outerShdw blurRad="63500" dir="3600000" algn="tl" rotWithShape="0">
                    <a:srgbClr val="000000">
                      <a:alpha val="70000"/>
                    </a:srgbClr>
                  </a:outerShdw>
                </a:effectLst>
              </a:rPr>
              <a:t>SIwave</a:t>
            </a:r>
            <a:r>
              <a:rPr lang="en-GB" dirty="0" smtClean="0">
                <a:ln w="18415" cmpd="sng">
                  <a:solidFill>
                    <a:schemeClr val="accent1">
                      <a:lumMod val="75000"/>
                    </a:schemeClr>
                  </a:solidFill>
                  <a:prstDash val="solid"/>
                </a:ln>
                <a:solidFill>
                  <a:srgbClr val="00B0F0"/>
                </a:solidFill>
                <a:effectLst>
                  <a:outerShdw blurRad="63500" dir="3600000" algn="tl" rotWithShape="0">
                    <a:srgbClr val="000000">
                      <a:alpha val="70000"/>
                    </a:srgbClr>
                  </a:outerShdw>
                </a:effectLst>
              </a:rPr>
              <a:t> </a:t>
            </a:r>
            <a:endParaRPr lang="en-GB" dirty="0">
              <a:ln w="18415" cmpd="sng">
                <a:solidFill>
                  <a:schemeClr val="accent1">
                    <a:lumMod val="75000"/>
                  </a:schemeClr>
                </a:solidFill>
                <a:prstDash val="solid"/>
              </a:ln>
              <a:solidFill>
                <a:srgbClr val="00B0F0"/>
              </a:solidFill>
              <a:effectLst>
                <a:outerShdw blurRad="63500" dir="3600000" algn="tl" rotWithShape="0">
                  <a:srgbClr val="000000">
                    <a:alpha val="70000"/>
                  </a:srgbClr>
                </a:outerShdw>
              </a:effectLst>
            </a:endParaRPr>
          </a:p>
        </p:txBody>
      </p:sp>
      <p:sp>
        <p:nvSpPr>
          <p:cNvPr id="23" name="TextBox 22"/>
          <p:cNvSpPr txBox="1"/>
          <p:nvPr/>
        </p:nvSpPr>
        <p:spPr>
          <a:xfrm>
            <a:off x="4691653" y="1033627"/>
            <a:ext cx="1676400" cy="369332"/>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GB" dirty="0" err="1" smtClean="0">
                <a:ln w="18415" cmpd="sng">
                  <a:solidFill>
                    <a:schemeClr val="accent1">
                      <a:lumMod val="75000"/>
                    </a:schemeClr>
                  </a:solidFill>
                  <a:prstDash val="solid"/>
                </a:ln>
                <a:solidFill>
                  <a:srgbClr val="00B0F0"/>
                </a:solidFill>
                <a:effectLst>
                  <a:outerShdw blurRad="63500" dir="3600000" algn="tl" rotWithShape="0">
                    <a:srgbClr val="000000">
                      <a:alpha val="70000"/>
                    </a:srgbClr>
                  </a:outerShdw>
                </a:effectLst>
              </a:rPr>
              <a:t>SIwave</a:t>
            </a:r>
            <a:r>
              <a:rPr lang="en-GB" dirty="0" smtClean="0">
                <a:ln w="18415" cmpd="sng">
                  <a:solidFill>
                    <a:schemeClr val="accent1">
                      <a:lumMod val="75000"/>
                    </a:schemeClr>
                  </a:solidFill>
                  <a:prstDash val="solid"/>
                </a:ln>
                <a:solidFill>
                  <a:srgbClr val="00B0F0"/>
                </a:solidFill>
                <a:effectLst>
                  <a:outerShdw blurRad="63500" dir="3600000" algn="tl" rotWithShape="0">
                    <a:srgbClr val="000000">
                      <a:alpha val="70000"/>
                    </a:srgbClr>
                  </a:outerShdw>
                </a:effectLst>
              </a:rPr>
              <a:t> (2.5D) </a:t>
            </a:r>
            <a:endParaRPr lang="en-GB" dirty="0">
              <a:ln w="18415" cmpd="sng">
                <a:solidFill>
                  <a:schemeClr val="accent1">
                    <a:lumMod val="75000"/>
                  </a:schemeClr>
                </a:solidFill>
                <a:prstDash val="solid"/>
              </a:ln>
              <a:solidFill>
                <a:srgbClr val="00B0F0"/>
              </a:solidFill>
              <a:effectLst>
                <a:outerShdw blurRad="63500" dir="3600000" algn="tl" rotWithShape="0">
                  <a:srgbClr val="000000">
                    <a:alpha val="70000"/>
                  </a:srgbClr>
                </a:outerShdw>
              </a:effectLst>
            </a:endParaRPr>
          </a:p>
        </p:txBody>
      </p:sp>
      <p:sp>
        <p:nvSpPr>
          <p:cNvPr id="24" name="TextBox 23"/>
          <p:cNvSpPr txBox="1"/>
          <p:nvPr/>
        </p:nvSpPr>
        <p:spPr>
          <a:xfrm>
            <a:off x="6063253" y="1490827"/>
            <a:ext cx="1371600" cy="369332"/>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GB" dirty="0" smtClean="0">
                <a:ln w="18415" cmpd="sng">
                  <a:solidFill>
                    <a:schemeClr val="accent1">
                      <a:lumMod val="75000"/>
                    </a:schemeClr>
                  </a:solidFill>
                  <a:prstDash val="solid"/>
                </a:ln>
                <a:solidFill>
                  <a:srgbClr val="00B0F0"/>
                </a:solidFill>
                <a:effectLst>
                  <a:outerShdw blurRad="63500" dir="3600000" algn="tl" rotWithShape="0">
                    <a:srgbClr val="000000">
                      <a:alpha val="70000"/>
                    </a:srgbClr>
                  </a:outerShdw>
                </a:effectLst>
              </a:rPr>
              <a:t>HFSS (3D)</a:t>
            </a:r>
            <a:endParaRPr lang="en-GB" dirty="0">
              <a:ln w="18415" cmpd="sng">
                <a:solidFill>
                  <a:schemeClr val="accent1">
                    <a:lumMod val="75000"/>
                  </a:schemeClr>
                </a:solidFill>
                <a:prstDash val="solid"/>
              </a:ln>
              <a:solidFill>
                <a:srgbClr val="00B0F0"/>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56394972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Fully Model the Signal Path</a:t>
            </a:r>
          </a:p>
        </p:txBody>
      </p:sp>
      <p:sp>
        <p:nvSpPr>
          <p:cNvPr id="3" name="Date Placeholder 2"/>
          <p:cNvSpPr>
            <a:spLocks noGrp="1"/>
          </p:cNvSpPr>
          <p:nvPr>
            <p:ph type="dt" sz="half" idx="10"/>
          </p:nvPr>
        </p:nvSpPr>
        <p:spPr/>
        <p:txBody>
          <a:bodyPr/>
          <a:lstStyle/>
          <a:p>
            <a:r>
              <a:rPr lang="en-GB" smtClean="0"/>
              <a:t>Ecole de Microélectronique IN2P3</a:t>
            </a:r>
            <a:endParaRPr lang="en-GB" dirty="0"/>
          </a:p>
        </p:txBody>
      </p:sp>
      <p:sp>
        <p:nvSpPr>
          <p:cNvPr id="4" name="Footer Placeholder 3"/>
          <p:cNvSpPr>
            <a:spLocks noGrp="1"/>
          </p:cNvSpPr>
          <p:nvPr>
            <p:ph type="ftr" sz="quarter" idx="11"/>
          </p:nvPr>
        </p:nvSpPr>
        <p:spPr/>
        <p:txBody>
          <a:bodyPr/>
          <a:lstStyle/>
          <a:p>
            <a:r>
              <a:rPr lang="en-GB" smtClean="0"/>
              <a:t>Paulo.Moreira@cern.ch</a:t>
            </a:r>
            <a:endParaRPr lang="en-GB" dirty="0"/>
          </a:p>
        </p:txBody>
      </p:sp>
      <p:sp>
        <p:nvSpPr>
          <p:cNvPr id="5" name="Slide Number Placeholder 4"/>
          <p:cNvSpPr>
            <a:spLocks noGrp="1"/>
          </p:cNvSpPr>
          <p:nvPr>
            <p:ph type="sldNum" sz="quarter" idx="12"/>
          </p:nvPr>
        </p:nvSpPr>
        <p:spPr/>
        <p:txBody>
          <a:bodyPr/>
          <a:lstStyle/>
          <a:p>
            <a:fld id="{9E4E57FD-46AB-4497-A1ED-13B00B4C8F0D}" type="slidenum">
              <a:rPr lang="en-GB" smtClean="0"/>
              <a:pPr/>
              <a:t>125</a:t>
            </a:fld>
            <a:endParaRPr lang="en-GB" dirty="0"/>
          </a:p>
        </p:txBody>
      </p:sp>
      <p:pic>
        <p:nvPicPr>
          <p:cNvPr id="6" name="Picture 2"/>
          <p:cNvPicPr>
            <a:picLocks noChangeAspect="1" noChangeArrowheads="1"/>
          </p:cNvPicPr>
          <p:nvPr/>
        </p:nvPicPr>
        <p:blipFill>
          <a:blip r:embed="rId3" cstate="print"/>
          <a:srcRect t="16085" b="16085"/>
          <a:stretch>
            <a:fillRect/>
          </a:stretch>
        </p:blipFill>
        <p:spPr bwMode="auto">
          <a:xfrm>
            <a:off x="1473620" y="1582766"/>
            <a:ext cx="9144000" cy="4783015"/>
          </a:xfrm>
          <a:prstGeom prst="rect">
            <a:avLst/>
          </a:prstGeom>
          <a:noFill/>
          <a:ln w="9525">
            <a:noFill/>
            <a:miter lim="800000"/>
            <a:headEnd/>
            <a:tailEnd/>
          </a:ln>
          <a:effectLst/>
        </p:spPr>
      </p:pic>
      <p:graphicFrame>
        <p:nvGraphicFramePr>
          <p:cNvPr id="7" name="Object 2"/>
          <p:cNvGraphicFramePr>
            <a:graphicFrameLocks noChangeAspect="1"/>
          </p:cNvGraphicFramePr>
          <p:nvPr>
            <p:extLst>
              <p:ext uri="{D42A27DB-BD31-4B8C-83A1-F6EECF244321}">
                <p14:modId xmlns:p14="http://schemas.microsoft.com/office/powerpoint/2010/main" val="3642103962"/>
              </p:ext>
            </p:extLst>
          </p:nvPr>
        </p:nvGraphicFramePr>
        <p:xfrm>
          <a:off x="1549820" y="1354166"/>
          <a:ext cx="4452810" cy="1476375"/>
        </p:xfrm>
        <a:graphic>
          <a:graphicData uri="http://schemas.openxmlformats.org/presentationml/2006/ole">
            <mc:AlternateContent xmlns:mc="http://schemas.openxmlformats.org/markup-compatibility/2006">
              <mc:Choice xmlns:v="urn:schemas-microsoft-com:vml" Requires="v">
                <p:oleObj spid="_x0000_s6222" name="Visio" r:id="rId4" imgW="4084625" imgH="1352093" progId="Visio.Drawing.11">
                  <p:embed/>
                </p:oleObj>
              </mc:Choice>
              <mc:Fallback>
                <p:oleObj name="Visio" r:id="rId4" imgW="4084625" imgH="1352093"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9820" y="1354166"/>
                        <a:ext cx="4452810" cy="1476375"/>
                      </a:xfrm>
                      <a:prstGeom prst="rect">
                        <a:avLst/>
                      </a:prstGeom>
                      <a:noFill/>
                      <a:ln w="1905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51834266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Unpopulated Board (no GBTX)</a:t>
            </a:r>
          </a:p>
        </p:txBody>
      </p:sp>
      <p:sp>
        <p:nvSpPr>
          <p:cNvPr id="3" name="Date Placeholder 2"/>
          <p:cNvSpPr>
            <a:spLocks noGrp="1"/>
          </p:cNvSpPr>
          <p:nvPr>
            <p:ph type="dt" sz="half" idx="10"/>
          </p:nvPr>
        </p:nvSpPr>
        <p:spPr/>
        <p:txBody>
          <a:bodyPr/>
          <a:lstStyle/>
          <a:p>
            <a:r>
              <a:rPr lang="en-GB" smtClean="0"/>
              <a:t>Ecole de Microélectronique IN2P3</a:t>
            </a:r>
            <a:endParaRPr lang="en-GB" dirty="0"/>
          </a:p>
        </p:txBody>
      </p:sp>
      <p:sp>
        <p:nvSpPr>
          <p:cNvPr id="4" name="Footer Placeholder 3"/>
          <p:cNvSpPr>
            <a:spLocks noGrp="1"/>
          </p:cNvSpPr>
          <p:nvPr>
            <p:ph type="ftr" sz="quarter" idx="11"/>
          </p:nvPr>
        </p:nvSpPr>
        <p:spPr/>
        <p:txBody>
          <a:bodyPr/>
          <a:lstStyle/>
          <a:p>
            <a:r>
              <a:rPr lang="en-GB" smtClean="0"/>
              <a:t>Paulo.Moreira@cern.ch</a:t>
            </a:r>
            <a:endParaRPr lang="en-GB" dirty="0"/>
          </a:p>
        </p:txBody>
      </p:sp>
      <p:sp>
        <p:nvSpPr>
          <p:cNvPr id="5" name="Slide Number Placeholder 4"/>
          <p:cNvSpPr>
            <a:spLocks noGrp="1"/>
          </p:cNvSpPr>
          <p:nvPr>
            <p:ph type="sldNum" sz="quarter" idx="12"/>
          </p:nvPr>
        </p:nvSpPr>
        <p:spPr/>
        <p:txBody>
          <a:bodyPr/>
          <a:lstStyle/>
          <a:p>
            <a:fld id="{9E4E57FD-46AB-4497-A1ED-13B00B4C8F0D}" type="slidenum">
              <a:rPr lang="en-GB" smtClean="0"/>
              <a:pPr/>
              <a:t>126</a:t>
            </a:fld>
            <a:endParaRPr lang="en-GB" dirty="0"/>
          </a:p>
        </p:txBody>
      </p:sp>
      <p:grpSp>
        <p:nvGrpSpPr>
          <p:cNvPr id="6" name="Group 5"/>
          <p:cNvGrpSpPr/>
          <p:nvPr/>
        </p:nvGrpSpPr>
        <p:grpSpPr>
          <a:xfrm>
            <a:off x="2574121" y="1228051"/>
            <a:ext cx="6827520" cy="4019825"/>
            <a:chOff x="767073" y="1017241"/>
            <a:chExt cx="6827520" cy="4019825"/>
          </a:xfrm>
        </p:grpSpPr>
        <p:pic>
          <p:nvPicPr>
            <p:cNvPr id="7" name="Picture 6"/>
            <p:cNvPicPr>
              <a:picLocks noChangeAspect="1" noChangeArrowheads="1"/>
            </p:cNvPicPr>
            <p:nvPr/>
          </p:nvPicPr>
          <p:blipFill>
            <a:blip r:embed="rId2" cstate="print">
              <a:lum bright="28000"/>
            </a:blip>
            <a:srcRect t="8696" b="33333"/>
            <a:stretch>
              <a:fillRect/>
            </a:stretch>
          </p:blipFill>
          <p:spPr bwMode="auto">
            <a:xfrm>
              <a:off x="767073" y="1017241"/>
              <a:ext cx="6827520" cy="4019825"/>
            </a:xfrm>
            <a:prstGeom prst="rect">
              <a:avLst/>
            </a:prstGeom>
            <a:noFill/>
            <a:ln w="9525">
              <a:noFill/>
              <a:miter lim="800000"/>
              <a:headEnd/>
              <a:tailEnd/>
            </a:ln>
            <a:effectLst/>
          </p:spPr>
        </p:pic>
        <p:sp>
          <p:nvSpPr>
            <p:cNvPr id="8" name="Rectangle 7"/>
            <p:cNvSpPr/>
            <p:nvPr/>
          </p:nvSpPr>
          <p:spPr>
            <a:xfrm>
              <a:off x="869817" y="1628800"/>
              <a:ext cx="6654511" cy="3096344"/>
            </a:xfrm>
            <a:prstGeom prst="rect">
              <a:avLst/>
            </a:prstGeom>
            <a:blipFill dpi="0" rotWithShape="1">
              <a:blip r:embed="rId3" cstate="print">
                <a:alphaModFix amt="4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p:cNvSpPr txBox="1"/>
          <p:nvPr/>
        </p:nvSpPr>
        <p:spPr>
          <a:xfrm>
            <a:off x="3438217" y="5607916"/>
            <a:ext cx="5105400"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GB" dirty="0" smtClean="0"/>
              <a:t>Measurement  (yellow)  and simulation  (blue) with 100 ohms termination  at the BGA pads</a:t>
            </a:r>
            <a:endParaRPr lang="en-GB" dirty="0"/>
          </a:p>
        </p:txBody>
      </p:sp>
    </p:spTree>
    <p:extLst>
      <p:ext uri="{BB962C8B-B14F-4D97-AF65-F5344CB8AC3E}">
        <p14:creationId xmlns:p14="http://schemas.microsoft.com/office/powerpoint/2010/main" val="124145660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Fully Populated Board</a:t>
            </a:r>
          </a:p>
        </p:txBody>
      </p:sp>
      <p:sp>
        <p:nvSpPr>
          <p:cNvPr id="3" name="Date Placeholder 2"/>
          <p:cNvSpPr>
            <a:spLocks noGrp="1"/>
          </p:cNvSpPr>
          <p:nvPr>
            <p:ph type="dt" sz="half" idx="10"/>
          </p:nvPr>
        </p:nvSpPr>
        <p:spPr/>
        <p:txBody>
          <a:bodyPr/>
          <a:lstStyle/>
          <a:p>
            <a:r>
              <a:rPr lang="en-GB" smtClean="0"/>
              <a:t>Ecole de Microélectronique IN2P3</a:t>
            </a:r>
            <a:endParaRPr lang="en-GB" dirty="0"/>
          </a:p>
        </p:txBody>
      </p:sp>
      <p:sp>
        <p:nvSpPr>
          <p:cNvPr id="4" name="Footer Placeholder 3"/>
          <p:cNvSpPr>
            <a:spLocks noGrp="1"/>
          </p:cNvSpPr>
          <p:nvPr>
            <p:ph type="ftr" sz="quarter" idx="11"/>
          </p:nvPr>
        </p:nvSpPr>
        <p:spPr/>
        <p:txBody>
          <a:bodyPr/>
          <a:lstStyle/>
          <a:p>
            <a:r>
              <a:rPr lang="en-GB" smtClean="0"/>
              <a:t>Paulo.Moreira@cern.ch</a:t>
            </a:r>
            <a:endParaRPr lang="en-GB" dirty="0"/>
          </a:p>
        </p:txBody>
      </p:sp>
      <p:sp>
        <p:nvSpPr>
          <p:cNvPr id="5" name="Slide Number Placeholder 4"/>
          <p:cNvSpPr>
            <a:spLocks noGrp="1"/>
          </p:cNvSpPr>
          <p:nvPr>
            <p:ph type="sldNum" sz="quarter" idx="12"/>
          </p:nvPr>
        </p:nvSpPr>
        <p:spPr/>
        <p:txBody>
          <a:bodyPr/>
          <a:lstStyle/>
          <a:p>
            <a:fld id="{9E4E57FD-46AB-4497-A1ED-13B00B4C8F0D}" type="slidenum">
              <a:rPr lang="en-GB" smtClean="0"/>
              <a:pPr/>
              <a:t>127</a:t>
            </a:fld>
            <a:endParaRPr lang="en-GB" dirty="0"/>
          </a:p>
        </p:txBody>
      </p:sp>
      <p:pic>
        <p:nvPicPr>
          <p:cNvPr id="6" name="Picture 2" descr="meas vs sim siwave model  at termination and probe 48prbs"/>
          <p:cNvPicPr>
            <a:picLocks noChangeAspect="1" noChangeArrowheads="1"/>
          </p:cNvPicPr>
          <p:nvPr/>
        </p:nvPicPr>
        <p:blipFill>
          <a:blip r:embed="rId2" cstate="print"/>
          <a:srcRect/>
          <a:stretch>
            <a:fillRect/>
          </a:stretch>
        </p:blipFill>
        <p:spPr bwMode="auto">
          <a:xfrm>
            <a:off x="3049259" y="1260973"/>
            <a:ext cx="6096000" cy="3646715"/>
          </a:xfrm>
          <a:prstGeom prst="rect">
            <a:avLst/>
          </a:prstGeom>
          <a:noFill/>
          <a:ln w="9525">
            <a:noFill/>
            <a:miter lim="800000"/>
            <a:headEnd/>
            <a:tailEnd/>
          </a:ln>
        </p:spPr>
      </p:pic>
      <p:sp>
        <p:nvSpPr>
          <p:cNvPr id="7" name="TextBox 6"/>
          <p:cNvSpPr txBox="1"/>
          <p:nvPr/>
        </p:nvSpPr>
        <p:spPr>
          <a:xfrm>
            <a:off x="2592059" y="5330405"/>
            <a:ext cx="7162800"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GB" dirty="0" smtClean="0"/>
              <a:t>Probe is at the receiver termination , ≈ 3.5 mm from  the input buffer.</a:t>
            </a:r>
          </a:p>
          <a:p>
            <a:r>
              <a:rPr lang="en-GB" dirty="0" smtClean="0"/>
              <a:t>Measurement (yellow) and Simulation (Brown). </a:t>
            </a:r>
          </a:p>
        </p:txBody>
      </p:sp>
    </p:spTree>
    <p:extLst>
      <p:ext uri="{BB962C8B-B14F-4D97-AF65-F5344CB8AC3E}">
        <p14:creationId xmlns:p14="http://schemas.microsoft.com/office/powerpoint/2010/main" val="339931706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Checking the Models</a:t>
            </a:r>
          </a:p>
        </p:txBody>
      </p:sp>
      <p:sp>
        <p:nvSpPr>
          <p:cNvPr id="3" name="Date Placeholder 2"/>
          <p:cNvSpPr>
            <a:spLocks noGrp="1"/>
          </p:cNvSpPr>
          <p:nvPr>
            <p:ph type="dt" sz="half" idx="10"/>
          </p:nvPr>
        </p:nvSpPr>
        <p:spPr/>
        <p:txBody>
          <a:bodyPr/>
          <a:lstStyle/>
          <a:p>
            <a:r>
              <a:rPr lang="en-GB" smtClean="0"/>
              <a:t>Ecole de Microélectronique IN2P3</a:t>
            </a:r>
            <a:endParaRPr lang="en-GB" dirty="0"/>
          </a:p>
        </p:txBody>
      </p:sp>
      <p:sp>
        <p:nvSpPr>
          <p:cNvPr id="4" name="Footer Placeholder 3"/>
          <p:cNvSpPr>
            <a:spLocks noGrp="1"/>
          </p:cNvSpPr>
          <p:nvPr>
            <p:ph type="ftr" sz="quarter" idx="11"/>
          </p:nvPr>
        </p:nvSpPr>
        <p:spPr/>
        <p:txBody>
          <a:bodyPr/>
          <a:lstStyle/>
          <a:p>
            <a:r>
              <a:rPr lang="en-GB" smtClean="0"/>
              <a:t>Paulo.Moreira@cern.ch</a:t>
            </a:r>
            <a:endParaRPr lang="en-GB" dirty="0"/>
          </a:p>
        </p:txBody>
      </p:sp>
      <p:sp>
        <p:nvSpPr>
          <p:cNvPr id="5" name="Slide Number Placeholder 4"/>
          <p:cNvSpPr>
            <a:spLocks noGrp="1"/>
          </p:cNvSpPr>
          <p:nvPr>
            <p:ph type="sldNum" sz="quarter" idx="12"/>
          </p:nvPr>
        </p:nvSpPr>
        <p:spPr/>
        <p:txBody>
          <a:bodyPr/>
          <a:lstStyle/>
          <a:p>
            <a:fld id="{9E4E57FD-46AB-4497-A1ED-13B00B4C8F0D}" type="slidenum">
              <a:rPr lang="en-GB" smtClean="0"/>
              <a:pPr/>
              <a:t>128</a:t>
            </a:fld>
            <a:endParaRPr lang="en-GB" dirty="0"/>
          </a:p>
        </p:txBody>
      </p:sp>
      <p:graphicFrame>
        <p:nvGraphicFramePr>
          <p:cNvPr id="6" name="Chart 5"/>
          <p:cNvGraphicFramePr>
            <a:graphicFrameLocks noGrp="1"/>
          </p:cNvGraphicFramePr>
          <p:nvPr>
            <p:extLst>
              <p:ext uri="{D42A27DB-BD31-4B8C-83A1-F6EECF244321}">
                <p14:modId xmlns:p14="http://schemas.microsoft.com/office/powerpoint/2010/main" val="1208276836"/>
              </p:ext>
            </p:extLst>
          </p:nvPr>
        </p:nvGraphicFramePr>
        <p:xfrm>
          <a:off x="1614021" y="1381620"/>
          <a:ext cx="8839201" cy="4343400"/>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2694141" y="3397844"/>
            <a:ext cx="864096" cy="50405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err="1" smtClean="0"/>
              <a:t>SMA</a:t>
            </a:r>
            <a:endParaRPr lang="en-GB" dirty="0"/>
          </a:p>
        </p:txBody>
      </p:sp>
      <p:cxnSp>
        <p:nvCxnSpPr>
          <p:cNvPr id="8" name="Straight Arrow Connector 7"/>
          <p:cNvCxnSpPr/>
          <p:nvPr/>
        </p:nvCxnSpPr>
        <p:spPr>
          <a:xfrm flipH="1" flipV="1">
            <a:off x="2118077" y="3037804"/>
            <a:ext cx="576064" cy="612068"/>
          </a:xfrm>
          <a:prstGeom prst="straightConnector1">
            <a:avLst/>
          </a:prstGeom>
          <a:ln w="19050">
            <a:solidFill>
              <a:schemeClr val="accent6">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910165" y="2029692"/>
            <a:ext cx="1520744" cy="50405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err="1" smtClean="0"/>
              <a:t>MECT</a:t>
            </a:r>
            <a:endParaRPr lang="en-GB" dirty="0" smtClean="0"/>
          </a:p>
          <a:p>
            <a:pPr algn="ctr"/>
            <a:r>
              <a:rPr lang="en-GB" dirty="0" smtClean="0"/>
              <a:t>CONNECTOR</a:t>
            </a:r>
            <a:endParaRPr lang="en-GB" dirty="0"/>
          </a:p>
        </p:txBody>
      </p:sp>
      <p:cxnSp>
        <p:nvCxnSpPr>
          <p:cNvPr id="10" name="Straight Arrow Connector 9"/>
          <p:cNvCxnSpPr>
            <a:stCxn id="9" idx="3"/>
          </p:cNvCxnSpPr>
          <p:nvPr/>
        </p:nvCxnSpPr>
        <p:spPr>
          <a:xfrm>
            <a:off x="4430909" y="2281720"/>
            <a:ext cx="927528" cy="540060"/>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598065" y="4369952"/>
            <a:ext cx="1520744" cy="50405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smtClean="0"/>
              <a:t>Package</a:t>
            </a:r>
            <a:br>
              <a:rPr lang="en-GB" dirty="0" smtClean="0"/>
            </a:br>
            <a:r>
              <a:rPr lang="en-GB" dirty="0" smtClean="0"/>
              <a:t>and Die</a:t>
            </a:r>
          </a:p>
        </p:txBody>
      </p:sp>
      <p:cxnSp>
        <p:nvCxnSpPr>
          <p:cNvPr id="12" name="Straight Arrow Connector 11"/>
          <p:cNvCxnSpPr>
            <a:stCxn id="11" idx="3"/>
          </p:cNvCxnSpPr>
          <p:nvPr/>
        </p:nvCxnSpPr>
        <p:spPr>
          <a:xfrm flipV="1">
            <a:off x="6118809" y="4045916"/>
            <a:ext cx="463764" cy="576064"/>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734701" y="1957684"/>
            <a:ext cx="1520744"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Measurement</a:t>
            </a:r>
          </a:p>
        </p:txBody>
      </p:sp>
      <p:cxnSp>
        <p:nvCxnSpPr>
          <p:cNvPr id="14" name="Straight Arrow Connector 13"/>
          <p:cNvCxnSpPr/>
          <p:nvPr/>
        </p:nvCxnSpPr>
        <p:spPr>
          <a:xfrm flipH="1">
            <a:off x="7374661" y="2209712"/>
            <a:ext cx="360040" cy="8280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7734701" y="3343838"/>
            <a:ext cx="1520744" cy="5040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Simulation</a:t>
            </a:r>
          </a:p>
        </p:txBody>
      </p:sp>
      <p:cxnSp>
        <p:nvCxnSpPr>
          <p:cNvPr id="16" name="Straight Arrow Connector 15"/>
          <p:cNvCxnSpPr>
            <a:stCxn id="15" idx="1"/>
          </p:cNvCxnSpPr>
          <p:nvPr/>
        </p:nvCxnSpPr>
        <p:spPr>
          <a:xfrm flipH="1" flipV="1">
            <a:off x="7374661" y="3181820"/>
            <a:ext cx="360040" cy="414046"/>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059248" y="5364980"/>
            <a:ext cx="8249958"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556678" y="5653012"/>
            <a:ext cx="1053943" cy="369332"/>
          </a:xfrm>
          <a:prstGeom prst="rect">
            <a:avLst/>
          </a:prstGeom>
          <a:noFill/>
        </p:spPr>
        <p:txBody>
          <a:bodyPr wrap="none" rtlCol="0">
            <a:spAutoFit/>
          </a:bodyPr>
          <a:lstStyle/>
          <a:p>
            <a:r>
              <a:rPr lang="en-GB" dirty="0" smtClean="0">
                <a:solidFill>
                  <a:srgbClr val="002060"/>
                </a:solidFill>
              </a:rPr>
              <a:t>Time [ps]</a:t>
            </a:r>
            <a:endParaRPr lang="en-GB" dirty="0">
              <a:solidFill>
                <a:srgbClr val="002060"/>
              </a:solidFill>
            </a:endParaRPr>
          </a:p>
        </p:txBody>
      </p:sp>
    </p:spTree>
    <p:extLst>
      <p:ext uri="{BB962C8B-B14F-4D97-AF65-F5344CB8AC3E}">
        <p14:creationId xmlns:p14="http://schemas.microsoft.com/office/powerpoint/2010/main" val="420210401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Schrodinger In High Frequency Electronics!?</a:t>
            </a:r>
          </a:p>
        </p:txBody>
      </p:sp>
      <p:sp>
        <p:nvSpPr>
          <p:cNvPr id="6" name="Content Placeholder 5"/>
          <p:cNvSpPr>
            <a:spLocks noGrp="1"/>
          </p:cNvSpPr>
          <p:nvPr>
            <p:ph sz="half" idx="1"/>
          </p:nvPr>
        </p:nvSpPr>
        <p:spPr>
          <a:xfrm>
            <a:off x="838200" y="866774"/>
            <a:ext cx="3937840" cy="5572125"/>
          </a:xfrm>
        </p:spPr>
        <p:txBody>
          <a:bodyPr/>
          <a:lstStyle/>
          <a:p>
            <a:r>
              <a:rPr lang="en-GB" dirty="0"/>
              <a:t>Can signals be observed without being disturbed?</a:t>
            </a:r>
          </a:p>
          <a:p>
            <a:r>
              <a:rPr lang="en-GB" dirty="0"/>
              <a:t>Manufacturers provide equivalent electrical modes for their oscilloscope probes</a:t>
            </a:r>
          </a:p>
          <a:p>
            <a:r>
              <a:rPr lang="en-GB" dirty="0"/>
              <a:t>Simulate to evaluate how much the system is being disturbed</a:t>
            </a:r>
          </a:p>
          <a:p>
            <a:r>
              <a:rPr lang="en-GB" dirty="0"/>
              <a:t>In our case the loading effect of the probe was small!</a:t>
            </a:r>
          </a:p>
          <a:p>
            <a:endParaRPr lang="en-GB" dirty="0"/>
          </a:p>
        </p:txBody>
      </p:sp>
      <p:sp>
        <p:nvSpPr>
          <p:cNvPr id="3" name="Date Placeholder 2"/>
          <p:cNvSpPr>
            <a:spLocks noGrp="1"/>
          </p:cNvSpPr>
          <p:nvPr>
            <p:ph type="dt" sz="half" idx="10"/>
          </p:nvPr>
        </p:nvSpPr>
        <p:spPr/>
        <p:txBody>
          <a:bodyPr/>
          <a:lstStyle/>
          <a:p>
            <a:r>
              <a:rPr lang="en-GB" smtClean="0"/>
              <a:t>Ecole de Microélectronique IN2P3</a:t>
            </a:r>
            <a:endParaRPr lang="en-GB" dirty="0"/>
          </a:p>
        </p:txBody>
      </p:sp>
      <p:sp>
        <p:nvSpPr>
          <p:cNvPr id="4" name="Footer Placeholder 3"/>
          <p:cNvSpPr>
            <a:spLocks noGrp="1"/>
          </p:cNvSpPr>
          <p:nvPr>
            <p:ph type="ftr" sz="quarter" idx="11"/>
          </p:nvPr>
        </p:nvSpPr>
        <p:spPr/>
        <p:txBody>
          <a:bodyPr/>
          <a:lstStyle/>
          <a:p>
            <a:r>
              <a:rPr lang="en-GB" smtClean="0"/>
              <a:t>Paulo.Moreira@cern.ch</a:t>
            </a:r>
            <a:endParaRPr lang="en-GB" dirty="0"/>
          </a:p>
        </p:txBody>
      </p:sp>
      <p:sp>
        <p:nvSpPr>
          <p:cNvPr id="5" name="Slide Number Placeholder 4"/>
          <p:cNvSpPr>
            <a:spLocks noGrp="1"/>
          </p:cNvSpPr>
          <p:nvPr>
            <p:ph type="sldNum" sz="quarter" idx="12"/>
          </p:nvPr>
        </p:nvSpPr>
        <p:spPr/>
        <p:txBody>
          <a:bodyPr/>
          <a:lstStyle/>
          <a:p>
            <a:fld id="{9E4E57FD-46AB-4497-A1ED-13B00B4C8F0D}" type="slidenum">
              <a:rPr lang="en-GB" smtClean="0"/>
              <a:pPr/>
              <a:t>129</a:t>
            </a:fld>
            <a:endParaRPr lang="en-GB" dirty="0"/>
          </a:p>
        </p:txBody>
      </p:sp>
      <p:pic>
        <p:nvPicPr>
          <p:cNvPr id="8" name="Picture 2"/>
          <p:cNvPicPr>
            <a:picLocks noChangeAspect="1" noChangeArrowheads="1"/>
          </p:cNvPicPr>
          <p:nvPr/>
        </p:nvPicPr>
        <p:blipFill>
          <a:blip r:embed="rId2" cstate="print"/>
          <a:srcRect/>
          <a:stretch>
            <a:fillRect/>
          </a:stretch>
        </p:blipFill>
        <p:spPr bwMode="auto">
          <a:xfrm>
            <a:off x="5495602" y="1002800"/>
            <a:ext cx="5648103" cy="4525963"/>
          </a:xfrm>
          <a:prstGeom prst="rect">
            <a:avLst/>
          </a:prstGeom>
          <a:noFill/>
          <a:ln w="9525">
            <a:noFill/>
            <a:miter lim="800000"/>
            <a:headEnd/>
            <a:tailEnd/>
          </a:ln>
        </p:spPr>
      </p:pic>
      <p:sp>
        <p:nvSpPr>
          <p:cNvPr id="9" name="TextBox 8"/>
          <p:cNvSpPr txBox="1"/>
          <p:nvPr/>
        </p:nvSpPr>
        <p:spPr>
          <a:xfrm>
            <a:off x="9212350" y="5725455"/>
            <a:ext cx="187220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GB" dirty="0" smtClean="0"/>
              <a:t>No Probe (blue)</a:t>
            </a:r>
            <a:endParaRPr lang="en-GB" dirty="0"/>
          </a:p>
        </p:txBody>
      </p:sp>
      <p:sp>
        <p:nvSpPr>
          <p:cNvPr id="10" name="TextBox 9"/>
          <p:cNvSpPr txBox="1"/>
          <p:nvPr/>
        </p:nvSpPr>
        <p:spPr>
          <a:xfrm>
            <a:off x="5835426" y="5725455"/>
            <a:ext cx="187220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GB" dirty="0" smtClean="0"/>
              <a:t>With Probe (gray) </a:t>
            </a:r>
          </a:p>
        </p:txBody>
      </p:sp>
    </p:spTree>
    <p:extLst>
      <p:ext uri="{BB962C8B-B14F-4D97-AF65-F5344CB8AC3E}">
        <p14:creationId xmlns:p14="http://schemas.microsoft.com/office/powerpoint/2010/main" val="28031450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Noise - Jitter</a:t>
            </a:r>
            <a:endParaRPr lang="en-GB" dirty="0"/>
          </a:p>
        </p:txBody>
      </p:sp>
      <p:sp>
        <p:nvSpPr>
          <p:cNvPr id="3" name="Content Placeholder 2"/>
          <p:cNvSpPr>
            <a:spLocks noGrp="1"/>
          </p:cNvSpPr>
          <p:nvPr>
            <p:ph idx="1"/>
          </p:nvPr>
        </p:nvSpPr>
        <p:spPr>
          <a:xfrm>
            <a:off x="838200" y="1008477"/>
            <a:ext cx="10515600" cy="2550177"/>
          </a:xfrm>
        </p:spPr>
        <p:txBody>
          <a:bodyPr>
            <a:normAutofit fontScale="92500" lnSpcReduction="20000"/>
          </a:bodyPr>
          <a:lstStyle/>
          <a:p>
            <a:r>
              <a:rPr lang="en-US" dirty="0" smtClean="0"/>
              <a:t>Jitter is phase-noise:</a:t>
            </a:r>
          </a:p>
          <a:p>
            <a:pPr lvl="1"/>
            <a:r>
              <a:rPr lang="en-US" dirty="0" smtClean="0"/>
              <a:t>Random position of the bit crossings.</a:t>
            </a:r>
          </a:p>
          <a:p>
            <a:r>
              <a:rPr lang="en-US" dirty="0" smtClean="0">
                <a:solidFill>
                  <a:schemeClr val="bg1">
                    <a:lumMod val="50000"/>
                  </a:schemeClr>
                </a:solidFill>
              </a:rPr>
              <a:t>[As seen] </a:t>
            </a:r>
            <a:r>
              <a:rPr lang="en-US" dirty="0" smtClean="0"/>
              <a:t>Bandwidth limitations cause intersymbol interference that besides reducing the eye-opening also generates jitter</a:t>
            </a:r>
          </a:p>
          <a:p>
            <a:r>
              <a:rPr lang="en-US" dirty="0" smtClean="0"/>
              <a:t>Amplitude noise will also convert into jitter due to the finite rise and fall times of the signal!</a:t>
            </a:r>
          </a:p>
          <a:p>
            <a:r>
              <a:rPr lang="en-US" u="sng" dirty="0" smtClean="0"/>
              <a:t>In summary</a:t>
            </a:r>
            <a:r>
              <a:rPr lang="en-US" dirty="0" smtClean="0"/>
              <a:t>: bandwidth limitations contribute to eye-closure due to ISI and conversion of amplitude noise into jitter.</a:t>
            </a:r>
            <a:endParaRPr lang="en-GB" dirty="0"/>
          </a:p>
        </p:txBody>
      </p:sp>
      <p:sp>
        <p:nvSpPr>
          <p:cNvPr id="4" name="Date Placeholder 3"/>
          <p:cNvSpPr>
            <a:spLocks noGrp="1"/>
          </p:cNvSpPr>
          <p:nvPr>
            <p:ph type="dt" sz="half" idx="10"/>
          </p:nvPr>
        </p:nvSpPr>
        <p:spPr/>
        <p:txBody>
          <a:bodyPr/>
          <a:lstStyle/>
          <a:p>
            <a:r>
              <a:rPr lang="en-GB" dirty="0" smtClean="0"/>
              <a:t>Ecole de Microélectronique IN2P3</a:t>
            </a:r>
            <a:endParaRPr lang="en-GB" dirty="0"/>
          </a:p>
        </p:txBody>
      </p:sp>
      <p:sp>
        <p:nvSpPr>
          <p:cNvPr id="5" name="Footer Placeholder 4"/>
          <p:cNvSpPr>
            <a:spLocks noGrp="1"/>
          </p:cNvSpPr>
          <p:nvPr>
            <p:ph type="ftr" sz="quarter" idx="11"/>
          </p:nvPr>
        </p:nvSpPr>
        <p:spPr/>
        <p:txBody>
          <a:bodyPr/>
          <a:lstStyle/>
          <a:p>
            <a:r>
              <a:rPr lang="en-GB" dirty="0"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13</a:t>
            </a:fld>
            <a:endParaRPr lang="en-GB" dirty="0"/>
          </a:p>
        </p:txBody>
      </p:sp>
      <p:grpSp>
        <p:nvGrpSpPr>
          <p:cNvPr id="7" name="Group 6"/>
          <p:cNvGrpSpPr/>
          <p:nvPr/>
        </p:nvGrpSpPr>
        <p:grpSpPr>
          <a:xfrm>
            <a:off x="1019389" y="3565571"/>
            <a:ext cx="2675366" cy="2547844"/>
            <a:chOff x="1095804" y="3707981"/>
            <a:chExt cx="2675366" cy="2547844"/>
          </a:xfrm>
        </p:grpSpPr>
        <p:cxnSp>
          <p:nvCxnSpPr>
            <p:cNvPr id="8" name="Straight Connector 7"/>
            <p:cNvCxnSpPr/>
            <p:nvPr/>
          </p:nvCxnSpPr>
          <p:spPr>
            <a:xfrm>
              <a:off x="1120882" y="5320800"/>
              <a:ext cx="99060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111482" y="4234950"/>
              <a:ext cx="666750" cy="108585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778232" y="4234950"/>
              <a:ext cx="99060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120882" y="5067338"/>
              <a:ext cx="99060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111482" y="3981488"/>
              <a:ext cx="666750" cy="108585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778232" y="3981488"/>
              <a:ext cx="99060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095804" y="4252431"/>
              <a:ext cx="393056" cy="369332"/>
            </a:xfrm>
            <a:prstGeom prst="rect">
              <a:avLst/>
            </a:prstGeom>
            <a:noFill/>
          </p:spPr>
          <p:txBody>
            <a:bodyPr wrap="none" rtlCol="0">
              <a:spAutoFit/>
            </a:bodyPr>
            <a:lstStyle/>
            <a:p>
              <a:r>
                <a:rPr lang="en-US" dirty="0" smtClean="0">
                  <a:solidFill>
                    <a:schemeClr val="accent5"/>
                  </a:solidFill>
                  <a:latin typeface="Symbol" panose="05050102010706020507" pitchFamily="18" charset="2"/>
                </a:rPr>
                <a:t>s</a:t>
              </a:r>
              <a:r>
                <a:rPr lang="en-US" baseline="-25000" dirty="0" smtClean="0">
                  <a:solidFill>
                    <a:schemeClr val="accent5"/>
                  </a:solidFill>
                </a:rPr>
                <a:t>v</a:t>
              </a:r>
              <a:endParaRPr lang="en-GB" baseline="-25000" dirty="0">
                <a:solidFill>
                  <a:schemeClr val="accent5"/>
                </a:solidFill>
              </a:endParaRPr>
            </a:p>
          </p:txBody>
        </p:sp>
        <p:cxnSp>
          <p:nvCxnSpPr>
            <p:cNvPr id="28" name="Straight Arrow Connector 27"/>
            <p:cNvCxnSpPr/>
            <p:nvPr/>
          </p:nvCxnSpPr>
          <p:spPr>
            <a:xfrm>
              <a:off x="1378057" y="4643476"/>
              <a:ext cx="0" cy="423862"/>
            </a:xfrm>
            <a:prstGeom prst="straightConnector1">
              <a:avLst/>
            </a:prstGeom>
            <a:ln w="1905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378057" y="5320800"/>
              <a:ext cx="0" cy="423862"/>
            </a:xfrm>
            <a:prstGeom prst="straightConnector1">
              <a:avLst/>
            </a:prstGeom>
            <a:ln w="1905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6200000">
              <a:off x="2056713" y="4546894"/>
              <a:ext cx="0" cy="423862"/>
            </a:xfrm>
            <a:prstGeom prst="straightConnector1">
              <a:avLst/>
            </a:prstGeom>
            <a:ln w="1905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flipH="1">
              <a:off x="2656788" y="4546894"/>
              <a:ext cx="0" cy="423862"/>
            </a:xfrm>
            <a:prstGeom prst="straightConnector1">
              <a:avLst/>
            </a:prstGeom>
            <a:ln w="1905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868719" y="4503291"/>
              <a:ext cx="375424" cy="369332"/>
            </a:xfrm>
            <a:prstGeom prst="rect">
              <a:avLst/>
            </a:prstGeom>
            <a:noFill/>
          </p:spPr>
          <p:txBody>
            <a:bodyPr wrap="none" rtlCol="0">
              <a:spAutoFit/>
            </a:bodyPr>
            <a:lstStyle/>
            <a:p>
              <a:r>
                <a:rPr lang="en-US" dirty="0" smtClean="0">
                  <a:solidFill>
                    <a:schemeClr val="accent5"/>
                  </a:solidFill>
                  <a:latin typeface="Symbol" panose="05050102010706020507" pitchFamily="18" charset="2"/>
                </a:rPr>
                <a:t>s</a:t>
              </a:r>
              <a:r>
                <a:rPr lang="en-US" baseline="-25000" dirty="0" smtClean="0">
                  <a:solidFill>
                    <a:schemeClr val="accent5"/>
                  </a:solidFill>
                </a:rPr>
                <a:t>t</a:t>
              </a:r>
              <a:endParaRPr lang="en-GB" baseline="-25000" dirty="0">
                <a:solidFill>
                  <a:schemeClr val="accent5"/>
                </a:solidFill>
              </a:endParaRPr>
            </a:p>
          </p:txBody>
        </p:sp>
        <mc:AlternateContent xmlns:mc="http://schemas.openxmlformats.org/markup-compatibility/2006" xmlns:a14="http://schemas.microsoft.com/office/drawing/2010/main">
          <mc:Choice Requires="a14">
            <p:sp>
              <p:nvSpPr>
                <p:cNvPr id="33" name="TextBox 32"/>
                <p:cNvSpPr txBox="1"/>
                <p:nvPr/>
              </p:nvSpPr>
              <p:spPr>
                <a:xfrm>
                  <a:off x="1155836" y="3707981"/>
                  <a:ext cx="955646" cy="400238"/>
                </a:xfrm>
                <a:prstGeom prst="rect">
                  <a:avLst/>
                </a:prstGeom>
                <a:noFill/>
              </p:spPr>
              <p:txBody>
                <a:bodyPr wrap="none" lIns="0" tIns="0" rIns="0" bIns="0" rtlCol="0">
                  <a:spAutoFit/>
                </a:bodyPr>
                <a:lstStyle/>
                <a:p>
                  <a:r>
                    <a:rPr lang="en-US" dirty="0" smtClean="0">
                      <a:solidFill>
                        <a:schemeClr val="accent5"/>
                      </a:solidFill>
                      <a:ea typeface="Cambria Math" panose="02040503050406030204" pitchFamily="18" charset="0"/>
                    </a:rPr>
                    <a:t>Slope = </a:t>
                  </a:r>
                  <a14:m>
                    <m:oMath xmlns:m="http://schemas.openxmlformats.org/officeDocument/2006/math">
                      <m:f>
                        <m:fPr>
                          <m:ctrlPr>
                            <a:rPr lang="en-US" b="0" i="1" smtClean="0">
                              <a:solidFill>
                                <a:schemeClr val="accent5"/>
                              </a:solidFill>
                              <a:latin typeface="Cambria Math" panose="02040503050406030204" pitchFamily="18" charset="0"/>
                              <a:ea typeface="Cambria Math" panose="02040503050406030204" pitchFamily="18" charset="0"/>
                            </a:rPr>
                          </m:ctrlPr>
                        </m:fPr>
                        <m:num>
                          <m:r>
                            <a:rPr lang="en-GB" i="1">
                              <a:solidFill>
                                <a:schemeClr val="accent5"/>
                              </a:solidFill>
                              <a:latin typeface="Cambria Math" panose="02040503050406030204" pitchFamily="18" charset="0"/>
                              <a:ea typeface="Cambria Math" panose="02040503050406030204" pitchFamily="18" charset="0"/>
                            </a:rPr>
                            <m:t>∆</m:t>
                          </m:r>
                          <m:r>
                            <a:rPr lang="en-US" i="1">
                              <a:solidFill>
                                <a:schemeClr val="accent5"/>
                              </a:solidFill>
                              <a:latin typeface="Cambria Math" panose="02040503050406030204" pitchFamily="18" charset="0"/>
                              <a:ea typeface="Cambria Math" panose="02040503050406030204" pitchFamily="18" charset="0"/>
                            </a:rPr>
                            <m:t>𝑉</m:t>
                          </m:r>
                        </m:num>
                        <m:den>
                          <m:r>
                            <a:rPr lang="en-GB" i="1">
                              <a:solidFill>
                                <a:schemeClr val="accent5"/>
                              </a:solidFill>
                              <a:latin typeface="Cambria Math" panose="02040503050406030204" pitchFamily="18" charset="0"/>
                              <a:ea typeface="Cambria Math" panose="02040503050406030204" pitchFamily="18" charset="0"/>
                            </a:rPr>
                            <m:t>∆</m:t>
                          </m:r>
                          <m:r>
                            <a:rPr lang="en-US" b="0" i="1" smtClean="0">
                              <a:solidFill>
                                <a:schemeClr val="accent5"/>
                              </a:solidFill>
                              <a:latin typeface="Cambria Math" panose="02040503050406030204" pitchFamily="18" charset="0"/>
                              <a:ea typeface="Cambria Math" panose="02040503050406030204" pitchFamily="18" charset="0"/>
                            </a:rPr>
                            <m:t>𝑡</m:t>
                          </m:r>
                        </m:den>
                      </m:f>
                    </m:oMath>
                  </a14:m>
                  <a:endParaRPr lang="en-GB" dirty="0">
                    <a:solidFill>
                      <a:schemeClr val="accent5"/>
                    </a:solidFill>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1155836" y="3707981"/>
                  <a:ext cx="955646" cy="400238"/>
                </a:xfrm>
                <a:prstGeom prst="rect">
                  <a:avLst/>
                </a:prstGeom>
                <a:blipFill rotWithShape="0">
                  <a:blip r:embed="rId3"/>
                  <a:stretch>
                    <a:fillRect l="-14650" t="-3030" r="-5096" b="-19697"/>
                  </a:stretch>
                </a:blipFill>
              </p:spPr>
              <p:txBody>
                <a:bodyPr/>
                <a:lstStyle/>
                <a:p>
                  <a:r>
                    <a:rPr lang="en-GB">
                      <a:noFill/>
                    </a:rPr>
                    <a:t> </a:t>
                  </a:r>
                </a:p>
              </p:txBody>
            </p:sp>
          </mc:Fallback>
        </mc:AlternateContent>
        <p:cxnSp>
          <p:nvCxnSpPr>
            <p:cNvPr id="35" name="Straight Arrow Connector 34"/>
            <p:cNvCxnSpPr/>
            <p:nvPr/>
          </p:nvCxnSpPr>
          <p:spPr>
            <a:xfrm>
              <a:off x="2197207" y="3908100"/>
              <a:ext cx="247650" cy="528997"/>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p:cNvSpPr txBox="1"/>
                <p:nvPr/>
              </p:nvSpPr>
              <p:spPr>
                <a:xfrm>
                  <a:off x="2338790" y="5319094"/>
                  <a:ext cx="1432380" cy="93673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solidFill>
                                  <a:schemeClr val="accent5"/>
                                </a:solidFill>
                                <a:latin typeface="Cambria Math" panose="02040503050406030204" pitchFamily="18" charset="0"/>
                              </a:rPr>
                            </m:ctrlPr>
                          </m:sSubPr>
                          <m:e>
                            <m:r>
                              <a:rPr lang="en-GB" sz="2400" i="1" smtClean="0">
                                <a:solidFill>
                                  <a:schemeClr val="accent5"/>
                                </a:solidFill>
                                <a:latin typeface="Cambria Math" panose="02040503050406030204" pitchFamily="18" charset="0"/>
                                <a:ea typeface="Cambria Math" panose="02040503050406030204" pitchFamily="18" charset="0"/>
                              </a:rPr>
                              <m:t>𝜎</m:t>
                            </m:r>
                          </m:e>
                          <m:sub>
                            <m:r>
                              <a:rPr lang="en-US" sz="2400" b="0" i="1" smtClean="0">
                                <a:solidFill>
                                  <a:schemeClr val="accent5"/>
                                </a:solidFill>
                                <a:latin typeface="Cambria Math" panose="02040503050406030204" pitchFamily="18" charset="0"/>
                              </a:rPr>
                              <m:t>𝑡</m:t>
                            </m:r>
                          </m:sub>
                        </m:sSub>
                        <m:r>
                          <a:rPr lang="en-US" sz="2400" b="0" i="1" smtClean="0">
                            <a:solidFill>
                              <a:schemeClr val="accent5"/>
                            </a:solidFill>
                            <a:latin typeface="Cambria Math" panose="02040503050406030204" pitchFamily="18" charset="0"/>
                          </a:rPr>
                          <m:t>=</m:t>
                        </m:r>
                        <m:f>
                          <m:fPr>
                            <m:ctrlPr>
                              <a:rPr lang="en-US" sz="2400" b="0" i="1" smtClean="0">
                                <a:solidFill>
                                  <a:schemeClr val="accent5"/>
                                </a:solidFill>
                                <a:latin typeface="Cambria Math" panose="02040503050406030204" pitchFamily="18" charset="0"/>
                              </a:rPr>
                            </m:ctrlPr>
                          </m:fPr>
                          <m:num>
                            <m:sSub>
                              <m:sSubPr>
                                <m:ctrlPr>
                                  <a:rPr lang="en-US" sz="2400" b="0" i="1" smtClean="0">
                                    <a:solidFill>
                                      <a:schemeClr val="accent5"/>
                                    </a:solidFill>
                                    <a:latin typeface="Cambria Math" panose="02040503050406030204" pitchFamily="18" charset="0"/>
                                  </a:rPr>
                                </m:ctrlPr>
                              </m:sSubPr>
                              <m:e>
                                <m:r>
                                  <a:rPr lang="en-US" sz="2400" b="0" i="1" smtClean="0">
                                    <a:solidFill>
                                      <a:schemeClr val="accent5"/>
                                    </a:solidFill>
                                    <a:latin typeface="Cambria Math" panose="02040503050406030204" pitchFamily="18" charset="0"/>
                                    <a:ea typeface="Cambria Math" panose="02040503050406030204" pitchFamily="18" charset="0"/>
                                  </a:rPr>
                                  <m:t>𝜎</m:t>
                                </m:r>
                              </m:e>
                              <m:sub>
                                <m:r>
                                  <a:rPr lang="en-US" sz="2400" b="0" i="1" smtClean="0">
                                    <a:solidFill>
                                      <a:schemeClr val="accent5"/>
                                    </a:solidFill>
                                    <a:latin typeface="Cambria Math" panose="02040503050406030204" pitchFamily="18" charset="0"/>
                                  </a:rPr>
                                  <m:t>𝑉</m:t>
                                </m:r>
                              </m:sub>
                            </m:sSub>
                          </m:num>
                          <m:den>
                            <m:d>
                              <m:dPr>
                                <m:ctrlPr>
                                  <a:rPr lang="en-US" sz="2400" b="0" i="1" smtClean="0">
                                    <a:solidFill>
                                      <a:schemeClr val="accent5"/>
                                    </a:solidFill>
                                    <a:latin typeface="Cambria Math" panose="02040503050406030204" pitchFamily="18" charset="0"/>
                                  </a:rPr>
                                </m:ctrlPr>
                              </m:dPr>
                              <m:e>
                                <m:f>
                                  <m:fPr>
                                    <m:ctrlPr>
                                      <a:rPr lang="en-US" sz="2400" i="1">
                                        <a:solidFill>
                                          <a:schemeClr val="accent5"/>
                                        </a:solidFill>
                                        <a:latin typeface="Cambria Math" panose="02040503050406030204" pitchFamily="18" charset="0"/>
                                      </a:rPr>
                                    </m:ctrlPr>
                                  </m:fPr>
                                  <m:num>
                                    <m:r>
                                      <a:rPr lang="en-US" sz="2400" i="1">
                                        <a:solidFill>
                                          <a:schemeClr val="accent5"/>
                                        </a:solidFill>
                                        <a:latin typeface="Cambria Math" panose="02040503050406030204" pitchFamily="18" charset="0"/>
                                        <a:ea typeface="Cambria Math" panose="02040503050406030204" pitchFamily="18" charset="0"/>
                                      </a:rPr>
                                      <m:t>∆</m:t>
                                    </m:r>
                                    <m:r>
                                      <a:rPr lang="en-US" sz="2400" i="1">
                                        <a:solidFill>
                                          <a:schemeClr val="accent5"/>
                                        </a:solidFill>
                                        <a:latin typeface="Cambria Math" panose="02040503050406030204" pitchFamily="18" charset="0"/>
                                        <a:ea typeface="Cambria Math" panose="02040503050406030204" pitchFamily="18" charset="0"/>
                                      </a:rPr>
                                      <m:t>𝑉</m:t>
                                    </m:r>
                                  </m:num>
                                  <m:den>
                                    <m:r>
                                      <a:rPr lang="en-US" sz="2400" i="1">
                                        <a:solidFill>
                                          <a:schemeClr val="accent5"/>
                                        </a:solidFill>
                                        <a:latin typeface="Cambria Math" panose="02040503050406030204" pitchFamily="18" charset="0"/>
                                        <a:ea typeface="Cambria Math" panose="02040503050406030204" pitchFamily="18" charset="0"/>
                                      </a:rPr>
                                      <m:t>∆</m:t>
                                    </m:r>
                                    <m:r>
                                      <a:rPr lang="en-US" sz="2400" i="1">
                                        <a:solidFill>
                                          <a:schemeClr val="accent5"/>
                                        </a:solidFill>
                                        <a:latin typeface="Cambria Math" panose="02040503050406030204" pitchFamily="18" charset="0"/>
                                        <a:ea typeface="Cambria Math" panose="02040503050406030204" pitchFamily="18" charset="0"/>
                                      </a:rPr>
                                      <m:t>𝑡</m:t>
                                    </m:r>
                                  </m:den>
                                </m:f>
                              </m:e>
                            </m:d>
                          </m:den>
                        </m:f>
                      </m:oMath>
                    </m:oMathPara>
                  </a14:m>
                  <a:endParaRPr lang="en-GB" sz="2400" dirty="0">
                    <a:solidFill>
                      <a:schemeClr val="accent5"/>
                    </a:solidFill>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2338790" y="5319094"/>
                  <a:ext cx="1432380" cy="936731"/>
                </a:xfrm>
                <a:prstGeom prst="rect">
                  <a:avLst/>
                </a:prstGeom>
                <a:blipFill rotWithShape="0">
                  <a:blip r:embed="rId4"/>
                  <a:stretch>
                    <a:fillRect/>
                  </a:stretch>
                </a:blipFill>
                <a:ln>
                  <a:solidFill>
                    <a:schemeClr val="tx1"/>
                  </a:solidFill>
                </a:ln>
                <a:effectLst>
                  <a:outerShdw blurRad="50800" dist="38100" dir="2700000" algn="tl" rotWithShape="0">
                    <a:prstClr val="black">
                      <a:alpha val="40000"/>
                    </a:prstClr>
                  </a:outerShdw>
                </a:effectLst>
              </p:spPr>
              <p:txBody>
                <a:bodyPr/>
                <a:lstStyle/>
                <a:p>
                  <a:r>
                    <a:rPr lang="en-GB">
                      <a:noFill/>
                    </a:rPr>
                    <a:t> </a:t>
                  </a:r>
                </a:p>
              </p:txBody>
            </p:sp>
          </mc:Fallback>
        </mc:AlternateContent>
      </p:grpSp>
      <p:sp>
        <p:nvSpPr>
          <p:cNvPr id="37" name="TextBox 36"/>
          <p:cNvSpPr txBox="1"/>
          <p:nvPr/>
        </p:nvSpPr>
        <p:spPr>
          <a:xfrm>
            <a:off x="4825301" y="3500665"/>
            <a:ext cx="2797241" cy="2677656"/>
          </a:xfrm>
          <a:prstGeom prst="rect">
            <a:avLst/>
          </a:prstGeom>
          <a:noFill/>
          <a:ln>
            <a:solidFill>
              <a:schemeClr val="tx1"/>
            </a:solidFill>
          </a:ln>
        </p:spPr>
        <p:txBody>
          <a:bodyPr wrap="none" rtlCol="0">
            <a:spAutoFit/>
          </a:bodyPr>
          <a:lstStyle/>
          <a:p>
            <a:pPr>
              <a:lnSpc>
                <a:spcPct val="150000"/>
              </a:lnSpc>
            </a:pPr>
            <a:r>
              <a:rPr lang="en-US" sz="1400" dirty="0" smtClean="0"/>
              <a:t>Example:</a:t>
            </a:r>
          </a:p>
          <a:p>
            <a:pPr>
              <a:lnSpc>
                <a:spcPct val="150000"/>
              </a:lnSpc>
            </a:pPr>
            <a:r>
              <a:rPr lang="en-US" sz="1400" dirty="0"/>
              <a:t> </a:t>
            </a:r>
            <a:r>
              <a:rPr lang="en-US" sz="1400" dirty="0" smtClean="0"/>
              <a:t>   5 Gb/s PIN – Receiver</a:t>
            </a:r>
          </a:p>
          <a:p>
            <a:pPr>
              <a:lnSpc>
                <a:spcPct val="150000"/>
              </a:lnSpc>
            </a:pPr>
            <a:r>
              <a:rPr lang="en-US" sz="1400" dirty="0"/>
              <a:t> </a:t>
            </a:r>
            <a:r>
              <a:rPr lang="en-US" sz="1400" dirty="0" smtClean="0"/>
              <a:t>   </a:t>
            </a:r>
            <a:r>
              <a:rPr lang="en-US" sz="1400" dirty="0" err="1" smtClean="0"/>
              <a:t>V</a:t>
            </a:r>
            <a:r>
              <a:rPr lang="en-US" sz="1400" baseline="-25000" dirty="0" err="1" smtClean="0"/>
              <a:t>dd</a:t>
            </a:r>
            <a:r>
              <a:rPr lang="en-US" sz="1400" dirty="0" smtClean="0"/>
              <a:t> = 1.2 V</a:t>
            </a:r>
          </a:p>
          <a:p>
            <a:pPr>
              <a:lnSpc>
                <a:spcPct val="150000"/>
              </a:lnSpc>
            </a:pPr>
            <a:r>
              <a:rPr lang="en-US" sz="1400" dirty="0" smtClean="0"/>
              <a:t>    Sensitivity limit (10</a:t>
            </a:r>
            <a:r>
              <a:rPr lang="en-US" sz="1400" baseline="30000" dirty="0" smtClean="0"/>
              <a:t>-9</a:t>
            </a:r>
            <a:r>
              <a:rPr lang="en-US" sz="1400" dirty="0" smtClean="0"/>
              <a:t>): SNR = 8.64</a:t>
            </a:r>
          </a:p>
          <a:p>
            <a:pPr>
              <a:lnSpc>
                <a:spcPct val="150000"/>
              </a:lnSpc>
            </a:pPr>
            <a:r>
              <a:rPr lang="en-US" sz="1400" dirty="0" smtClean="0"/>
              <a:t>    </a:t>
            </a:r>
            <a:r>
              <a:rPr lang="en-US" sz="1400" dirty="0" err="1" smtClean="0">
                <a:latin typeface="Symbol" panose="05050102010706020507" pitchFamily="18" charset="2"/>
              </a:rPr>
              <a:t>s</a:t>
            </a:r>
            <a:r>
              <a:rPr lang="en-US" sz="1400" baseline="-25000" dirty="0" err="1" smtClean="0"/>
              <a:t>V</a:t>
            </a:r>
            <a:r>
              <a:rPr lang="en-US" sz="1400" dirty="0" smtClean="0"/>
              <a:t> = </a:t>
            </a:r>
            <a:r>
              <a:rPr lang="en-US" sz="1400" dirty="0" err="1" smtClean="0"/>
              <a:t>V</a:t>
            </a:r>
            <a:r>
              <a:rPr lang="en-US" sz="1400" baseline="-25000" dirty="0" err="1" smtClean="0"/>
              <a:t>dd</a:t>
            </a:r>
            <a:r>
              <a:rPr lang="en-US" sz="1400" dirty="0" smtClean="0"/>
              <a:t>/SNR = 139 mV</a:t>
            </a:r>
          </a:p>
          <a:p>
            <a:pPr>
              <a:lnSpc>
                <a:spcPct val="150000"/>
              </a:lnSpc>
            </a:pPr>
            <a:r>
              <a:rPr lang="en-US" sz="1400" dirty="0" smtClean="0"/>
              <a:t>    </a:t>
            </a:r>
            <a:r>
              <a:rPr lang="en-US" sz="1400" dirty="0" smtClean="0">
                <a:latin typeface="+mj-lt"/>
              </a:rPr>
              <a:t>BW = 0.7*5 Gb/s = 3.5 GHz</a:t>
            </a:r>
          </a:p>
          <a:p>
            <a:pPr>
              <a:lnSpc>
                <a:spcPct val="150000"/>
              </a:lnSpc>
            </a:pPr>
            <a:r>
              <a:rPr lang="en-US" sz="1400" dirty="0">
                <a:latin typeface="+mj-lt"/>
              </a:rPr>
              <a:t> </a:t>
            </a:r>
            <a:r>
              <a:rPr lang="en-US" sz="1400" dirty="0" smtClean="0">
                <a:latin typeface="+mj-lt"/>
              </a:rPr>
              <a:t>   ∆</a:t>
            </a:r>
            <a:r>
              <a:rPr lang="en-US" sz="1400" dirty="0">
                <a:latin typeface="+mj-lt"/>
              </a:rPr>
              <a:t>𝑉/∆</a:t>
            </a:r>
            <a:r>
              <a:rPr lang="en-US" sz="1400" dirty="0" smtClean="0">
                <a:latin typeface="+mj-lt"/>
              </a:rPr>
              <a:t>𝑡 = 2</a:t>
            </a:r>
            <a:r>
              <a:rPr lang="en-US" sz="1400" dirty="0" smtClean="0">
                <a:latin typeface="Symbol" panose="05050102010706020507" pitchFamily="18" charset="2"/>
              </a:rPr>
              <a:t>p</a:t>
            </a:r>
            <a:r>
              <a:rPr lang="en-US" sz="1400" dirty="0" smtClean="0">
                <a:latin typeface="+mj-lt"/>
              </a:rPr>
              <a:t> x BW x </a:t>
            </a:r>
            <a:r>
              <a:rPr lang="en-US" sz="1400" dirty="0" err="1"/>
              <a:t>V</a:t>
            </a:r>
            <a:r>
              <a:rPr lang="en-US" sz="1400" baseline="-25000" dirty="0" err="1"/>
              <a:t>dd</a:t>
            </a:r>
            <a:r>
              <a:rPr lang="en-US" sz="1400" dirty="0"/>
              <a:t> </a:t>
            </a:r>
            <a:r>
              <a:rPr lang="en-US" sz="1400" dirty="0" smtClean="0"/>
              <a:t>= 26 mV/</a:t>
            </a:r>
            <a:r>
              <a:rPr lang="en-US" sz="1400" dirty="0" err="1" smtClean="0"/>
              <a:t>ps</a:t>
            </a:r>
            <a:endParaRPr lang="en-US" sz="1400" dirty="0" smtClean="0"/>
          </a:p>
          <a:p>
            <a:pPr>
              <a:lnSpc>
                <a:spcPct val="150000"/>
              </a:lnSpc>
            </a:pPr>
            <a:r>
              <a:rPr lang="en-US" sz="1400" dirty="0" smtClean="0"/>
              <a:t>    </a:t>
            </a:r>
            <a:r>
              <a:rPr lang="en-US" sz="1400" dirty="0" err="1" smtClean="0">
                <a:latin typeface="Symbol" panose="05050102010706020507" pitchFamily="18" charset="2"/>
              </a:rPr>
              <a:t>s</a:t>
            </a:r>
            <a:r>
              <a:rPr lang="en-US" sz="1400" baseline="-25000" dirty="0" err="1" smtClean="0"/>
              <a:t>t</a:t>
            </a:r>
            <a:r>
              <a:rPr lang="en-US" sz="1400" dirty="0" smtClean="0"/>
              <a:t> = 5.3 ps</a:t>
            </a:r>
            <a:endParaRPr lang="en-GB" sz="1400" dirty="0"/>
          </a:p>
        </p:txBody>
      </p:sp>
      <p:grpSp>
        <p:nvGrpSpPr>
          <p:cNvPr id="10" name="Group 9"/>
          <p:cNvGrpSpPr/>
          <p:nvPr/>
        </p:nvGrpSpPr>
        <p:grpSpPr>
          <a:xfrm>
            <a:off x="8647518" y="3373221"/>
            <a:ext cx="2587570" cy="2932545"/>
            <a:chOff x="8766230" y="3406350"/>
            <a:chExt cx="2587570" cy="2932545"/>
          </a:xfrm>
        </p:grpSpPr>
        <p:pic>
          <p:nvPicPr>
            <p:cNvPr id="23"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8766230" y="3406350"/>
              <a:ext cx="2587570" cy="2932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9529261" y="5405773"/>
              <a:ext cx="1061509" cy="253916"/>
            </a:xfrm>
            <a:prstGeom prst="rect">
              <a:avLst/>
            </a:prstGeom>
            <a:noFill/>
          </p:spPr>
          <p:txBody>
            <a:bodyPr wrap="none" rtlCol="0">
              <a:spAutoFit/>
            </a:bodyPr>
            <a:lstStyle/>
            <a:p>
              <a:r>
                <a:rPr lang="en-GB" sz="1050" dirty="0" err="1" smtClean="0">
                  <a:solidFill>
                    <a:srgbClr val="FF0000"/>
                  </a:solidFill>
                  <a:latin typeface="Arial" pitchFamily="34" charset="0"/>
                  <a:cs typeface="Arial" pitchFamily="34" charset="0"/>
                </a:rPr>
                <a:t>P</a:t>
              </a:r>
              <a:r>
                <a:rPr lang="en-GB" sz="1050" baseline="-25000" dirty="0" err="1" smtClean="0">
                  <a:solidFill>
                    <a:srgbClr val="FF0000"/>
                  </a:solidFill>
                  <a:latin typeface="Arial" pitchFamily="34" charset="0"/>
                  <a:cs typeface="Arial" pitchFamily="34" charset="0"/>
                </a:rPr>
                <a:t>opt</a:t>
              </a:r>
              <a:r>
                <a:rPr lang="en-GB" sz="1050" dirty="0" smtClean="0">
                  <a:solidFill>
                    <a:srgbClr val="FF0000"/>
                  </a:solidFill>
                  <a:latin typeface="Arial" pitchFamily="34" charset="0"/>
                  <a:cs typeface="Arial" pitchFamily="34" charset="0"/>
                </a:rPr>
                <a:t> = -12 </a:t>
              </a:r>
              <a:r>
                <a:rPr lang="en-GB" sz="1050" dirty="0" err="1" smtClean="0">
                  <a:solidFill>
                    <a:srgbClr val="FF0000"/>
                  </a:solidFill>
                  <a:latin typeface="Arial" pitchFamily="34" charset="0"/>
                  <a:cs typeface="Arial" pitchFamily="34" charset="0"/>
                </a:rPr>
                <a:t>dBm</a:t>
              </a:r>
              <a:endParaRPr lang="en-GB" sz="1050" dirty="0">
                <a:solidFill>
                  <a:srgbClr val="FF0000"/>
                </a:solidFill>
                <a:latin typeface="Arial" pitchFamily="34" charset="0"/>
                <a:cs typeface="Arial" pitchFamily="34" charset="0"/>
              </a:endParaRPr>
            </a:p>
          </p:txBody>
        </p:sp>
        <p:sp>
          <p:nvSpPr>
            <p:cNvPr id="27" name="TextBox 26"/>
            <p:cNvSpPr txBox="1"/>
            <p:nvPr/>
          </p:nvSpPr>
          <p:spPr>
            <a:xfrm>
              <a:off x="9566932" y="3952921"/>
              <a:ext cx="986167" cy="253916"/>
            </a:xfrm>
            <a:prstGeom prst="rect">
              <a:avLst/>
            </a:prstGeom>
            <a:noFill/>
          </p:spPr>
          <p:txBody>
            <a:bodyPr wrap="none" rtlCol="0">
              <a:spAutoFit/>
            </a:bodyPr>
            <a:lstStyle/>
            <a:p>
              <a:r>
                <a:rPr lang="en-GB" sz="1050" dirty="0" err="1" smtClean="0">
                  <a:solidFill>
                    <a:srgbClr val="FF0000"/>
                  </a:solidFill>
                  <a:latin typeface="Arial" pitchFamily="34" charset="0"/>
                  <a:cs typeface="Arial" pitchFamily="34" charset="0"/>
                </a:rPr>
                <a:t>P</a:t>
              </a:r>
              <a:r>
                <a:rPr lang="en-GB" sz="1050" baseline="-25000" dirty="0" err="1" smtClean="0">
                  <a:solidFill>
                    <a:srgbClr val="FF0000"/>
                  </a:solidFill>
                  <a:latin typeface="Arial" pitchFamily="34" charset="0"/>
                  <a:cs typeface="Arial" pitchFamily="34" charset="0"/>
                </a:rPr>
                <a:t>opt</a:t>
              </a:r>
              <a:r>
                <a:rPr lang="en-GB" sz="1050" dirty="0" smtClean="0">
                  <a:solidFill>
                    <a:srgbClr val="FF0000"/>
                  </a:solidFill>
                  <a:latin typeface="Arial" pitchFamily="34" charset="0"/>
                  <a:cs typeface="Arial" pitchFamily="34" charset="0"/>
                </a:rPr>
                <a:t> = -6 </a:t>
              </a:r>
              <a:r>
                <a:rPr lang="en-GB" sz="1050" dirty="0" err="1" smtClean="0">
                  <a:solidFill>
                    <a:srgbClr val="FF0000"/>
                  </a:solidFill>
                  <a:latin typeface="Arial" pitchFamily="34" charset="0"/>
                  <a:cs typeface="Arial" pitchFamily="34" charset="0"/>
                </a:rPr>
                <a:t>dBm</a:t>
              </a:r>
              <a:endParaRPr lang="en-GB" sz="1050" dirty="0">
                <a:solidFill>
                  <a:srgbClr val="FF0000"/>
                </a:solidFill>
                <a:latin typeface="Arial" pitchFamily="34" charset="0"/>
                <a:cs typeface="Arial" pitchFamily="34" charset="0"/>
              </a:endParaRPr>
            </a:p>
          </p:txBody>
        </p:sp>
      </p:grpSp>
      <p:sp>
        <p:nvSpPr>
          <p:cNvPr id="12" name="TextBox 11"/>
          <p:cNvSpPr txBox="1"/>
          <p:nvPr/>
        </p:nvSpPr>
        <p:spPr>
          <a:xfrm>
            <a:off x="9341427" y="3166436"/>
            <a:ext cx="1199752" cy="307777"/>
          </a:xfrm>
          <a:prstGeom prst="rect">
            <a:avLst/>
          </a:prstGeom>
          <a:noFill/>
        </p:spPr>
        <p:txBody>
          <a:bodyPr wrap="none" rtlCol="0">
            <a:spAutoFit/>
          </a:bodyPr>
          <a:lstStyle/>
          <a:p>
            <a:r>
              <a:rPr lang="en-US" sz="1400" dirty="0" smtClean="0">
                <a:solidFill>
                  <a:schemeClr val="accent5"/>
                </a:solidFill>
              </a:rPr>
              <a:t>GBTIA 5 Gb/s)</a:t>
            </a:r>
            <a:endParaRPr lang="en-GB" sz="1400" dirty="0">
              <a:solidFill>
                <a:schemeClr val="accent5"/>
              </a:solidFill>
            </a:endParaRPr>
          </a:p>
        </p:txBody>
      </p:sp>
    </p:spTree>
    <p:extLst>
      <p:ext uri="{BB962C8B-B14F-4D97-AF65-F5344CB8AC3E}">
        <p14:creationId xmlns:p14="http://schemas.microsoft.com/office/powerpoint/2010/main" val="272363482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“Virtual Probe” - Simulation</a:t>
            </a:r>
          </a:p>
        </p:txBody>
      </p:sp>
      <p:sp>
        <p:nvSpPr>
          <p:cNvPr id="5" name="Date Placeholder 4"/>
          <p:cNvSpPr>
            <a:spLocks noGrp="1"/>
          </p:cNvSpPr>
          <p:nvPr>
            <p:ph type="dt" sz="half" idx="10"/>
          </p:nvPr>
        </p:nvSpPr>
        <p:spPr/>
        <p:txBody>
          <a:bodyPr/>
          <a:lstStyle/>
          <a:p>
            <a:r>
              <a:rPr lang="en-GB" smtClean="0"/>
              <a:t>Ecole de Microélectronique IN2P3</a:t>
            </a:r>
            <a:endParaRPr lang="en-GB" dirty="0"/>
          </a:p>
        </p:txBody>
      </p:sp>
      <p:sp>
        <p:nvSpPr>
          <p:cNvPr id="6" name="Footer Placeholder 5"/>
          <p:cNvSpPr>
            <a:spLocks noGrp="1"/>
          </p:cNvSpPr>
          <p:nvPr>
            <p:ph type="ftr" sz="quarter" idx="11"/>
          </p:nvPr>
        </p:nvSpPr>
        <p:spPr/>
        <p:txBody>
          <a:bodyPr/>
          <a:lstStyle/>
          <a:p>
            <a:r>
              <a:rPr lang="en-GB" smtClean="0"/>
              <a:t>Paulo.Moreira@cern.ch</a:t>
            </a:r>
            <a:endParaRPr lang="en-GB" dirty="0"/>
          </a:p>
        </p:txBody>
      </p:sp>
      <p:sp>
        <p:nvSpPr>
          <p:cNvPr id="7" name="Slide Number Placeholder 6"/>
          <p:cNvSpPr>
            <a:spLocks noGrp="1"/>
          </p:cNvSpPr>
          <p:nvPr>
            <p:ph type="sldNum" sz="quarter" idx="12"/>
          </p:nvPr>
        </p:nvSpPr>
        <p:spPr/>
        <p:txBody>
          <a:bodyPr/>
          <a:lstStyle/>
          <a:p>
            <a:fld id="{9E4E57FD-46AB-4497-A1ED-13B00B4C8F0D}" type="slidenum">
              <a:rPr lang="en-GB" smtClean="0"/>
              <a:pPr/>
              <a:t>130</a:t>
            </a:fld>
            <a:endParaRPr lang="en-GB" dirty="0"/>
          </a:p>
        </p:txBody>
      </p:sp>
      <p:pic>
        <p:nvPicPr>
          <p:cNvPr id="8" name="Picture 3"/>
          <p:cNvPicPr>
            <a:picLocks noChangeAspect="1" noChangeArrowheads="1"/>
          </p:cNvPicPr>
          <p:nvPr/>
        </p:nvPicPr>
        <p:blipFill>
          <a:blip r:embed="rId2" cstate="print"/>
          <a:srcRect/>
          <a:stretch>
            <a:fillRect/>
          </a:stretch>
        </p:blipFill>
        <p:spPr bwMode="auto">
          <a:xfrm>
            <a:off x="1633577" y="1487264"/>
            <a:ext cx="2743200" cy="2209800"/>
          </a:xfrm>
          <a:prstGeom prst="rect">
            <a:avLst/>
          </a:prstGeom>
          <a:noFill/>
        </p:spPr>
      </p:pic>
      <p:pic>
        <p:nvPicPr>
          <p:cNvPr id="9" name="Picture 2"/>
          <p:cNvPicPr>
            <a:picLocks noChangeAspect="1" noChangeArrowheads="1"/>
          </p:cNvPicPr>
          <p:nvPr/>
        </p:nvPicPr>
        <p:blipFill>
          <a:blip r:embed="rId3" cstate="print"/>
          <a:srcRect/>
          <a:stretch>
            <a:fillRect/>
          </a:stretch>
        </p:blipFill>
        <p:spPr bwMode="auto">
          <a:xfrm>
            <a:off x="4681577" y="1411064"/>
            <a:ext cx="2743200" cy="2209800"/>
          </a:xfrm>
          <a:prstGeom prst="rect">
            <a:avLst/>
          </a:prstGeom>
          <a:noFill/>
        </p:spPr>
      </p:pic>
      <p:pic>
        <p:nvPicPr>
          <p:cNvPr id="10" name="Picture 1"/>
          <p:cNvPicPr>
            <a:picLocks noChangeAspect="1" noChangeArrowheads="1"/>
          </p:cNvPicPr>
          <p:nvPr/>
        </p:nvPicPr>
        <p:blipFill>
          <a:blip r:embed="rId4" cstate="print"/>
          <a:srcRect/>
          <a:stretch>
            <a:fillRect/>
          </a:stretch>
        </p:blipFill>
        <p:spPr bwMode="auto">
          <a:xfrm>
            <a:off x="7577177" y="1334864"/>
            <a:ext cx="2638425" cy="2114550"/>
          </a:xfrm>
          <a:prstGeom prst="rect">
            <a:avLst/>
          </a:prstGeom>
          <a:noFill/>
        </p:spPr>
      </p:pic>
      <p:pic>
        <p:nvPicPr>
          <p:cNvPr id="11" name="Picture 10"/>
          <p:cNvPicPr>
            <a:picLocks noChangeAspect="1" noChangeArrowheads="1"/>
          </p:cNvPicPr>
          <p:nvPr/>
        </p:nvPicPr>
        <p:blipFill>
          <a:blip r:embed="rId5" cstate="print"/>
          <a:srcRect/>
          <a:stretch>
            <a:fillRect/>
          </a:stretch>
        </p:blipFill>
        <p:spPr bwMode="auto">
          <a:xfrm>
            <a:off x="1633577" y="3773264"/>
            <a:ext cx="2743200" cy="2209800"/>
          </a:xfrm>
          <a:prstGeom prst="rect">
            <a:avLst/>
          </a:prstGeom>
          <a:noFill/>
        </p:spPr>
      </p:pic>
      <p:pic>
        <p:nvPicPr>
          <p:cNvPr id="12" name="Picture 9"/>
          <p:cNvPicPr>
            <a:picLocks noChangeAspect="1" noChangeArrowheads="1"/>
          </p:cNvPicPr>
          <p:nvPr/>
        </p:nvPicPr>
        <p:blipFill>
          <a:blip r:embed="rId6" cstate="print"/>
          <a:srcRect/>
          <a:stretch>
            <a:fillRect/>
          </a:stretch>
        </p:blipFill>
        <p:spPr bwMode="auto">
          <a:xfrm>
            <a:off x="4605377" y="3773264"/>
            <a:ext cx="2743200" cy="2209800"/>
          </a:xfrm>
          <a:prstGeom prst="rect">
            <a:avLst/>
          </a:prstGeom>
          <a:noFill/>
        </p:spPr>
      </p:pic>
      <p:pic>
        <p:nvPicPr>
          <p:cNvPr id="13" name="Picture 8"/>
          <p:cNvPicPr>
            <a:picLocks noChangeAspect="1" noChangeArrowheads="1"/>
          </p:cNvPicPr>
          <p:nvPr/>
        </p:nvPicPr>
        <p:blipFill>
          <a:blip r:embed="rId7" cstate="print"/>
          <a:srcRect/>
          <a:stretch>
            <a:fillRect/>
          </a:stretch>
        </p:blipFill>
        <p:spPr bwMode="auto">
          <a:xfrm>
            <a:off x="7577177" y="3773264"/>
            <a:ext cx="2638425" cy="2114550"/>
          </a:xfrm>
          <a:prstGeom prst="rect">
            <a:avLst/>
          </a:prstGeom>
          <a:noFill/>
        </p:spPr>
      </p:pic>
      <p:sp>
        <p:nvSpPr>
          <p:cNvPr id="14" name="Rectangle 13"/>
          <p:cNvSpPr>
            <a:spLocks noChangeArrowheads="1"/>
          </p:cNvSpPr>
          <p:nvPr/>
        </p:nvSpPr>
        <p:spPr bwMode="auto">
          <a:xfrm>
            <a:off x="1481177" y="4840064"/>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TextBox 14"/>
          <p:cNvSpPr txBox="1"/>
          <p:nvPr/>
        </p:nvSpPr>
        <p:spPr>
          <a:xfrm>
            <a:off x="2624177" y="1030064"/>
            <a:ext cx="779829" cy="369332"/>
          </a:xfrm>
          <a:prstGeom prst="rect">
            <a:avLst/>
          </a:prstGeom>
          <a:noFill/>
        </p:spPr>
        <p:txBody>
          <a:bodyPr wrap="none" rtlCol="0">
            <a:spAutoFit/>
          </a:bodyPr>
          <a:lstStyle/>
          <a:p>
            <a:r>
              <a:rPr lang="en-GB" dirty="0" smtClean="0"/>
              <a:t>1Gbps</a:t>
            </a:r>
            <a:endParaRPr lang="en-GB" dirty="0"/>
          </a:p>
        </p:txBody>
      </p:sp>
      <p:sp>
        <p:nvSpPr>
          <p:cNvPr id="16" name="TextBox 15"/>
          <p:cNvSpPr txBox="1"/>
          <p:nvPr/>
        </p:nvSpPr>
        <p:spPr>
          <a:xfrm>
            <a:off x="5519777" y="1030064"/>
            <a:ext cx="954557" cy="369332"/>
          </a:xfrm>
          <a:prstGeom prst="rect">
            <a:avLst/>
          </a:prstGeom>
          <a:noFill/>
        </p:spPr>
        <p:txBody>
          <a:bodyPr wrap="none" rtlCol="0">
            <a:spAutoFit/>
          </a:bodyPr>
          <a:lstStyle/>
          <a:p>
            <a:r>
              <a:rPr lang="en-GB" dirty="0" smtClean="0"/>
              <a:t>3.2Gbps</a:t>
            </a:r>
            <a:endParaRPr lang="en-GB" dirty="0"/>
          </a:p>
        </p:txBody>
      </p:sp>
      <p:sp>
        <p:nvSpPr>
          <p:cNvPr id="17" name="TextBox 16"/>
          <p:cNvSpPr txBox="1"/>
          <p:nvPr/>
        </p:nvSpPr>
        <p:spPr>
          <a:xfrm>
            <a:off x="8415377" y="1030064"/>
            <a:ext cx="954557" cy="369332"/>
          </a:xfrm>
          <a:prstGeom prst="rect">
            <a:avLst/>
          </a:prstGeom>
          <a:noFill/>
        </p:spPr>
        <p:txBody>
          <a:bodyPr wrap="none" rtlCol="0">
            <a:spAutoFit/>
          </a:bodyPr>
          <a:lstStyle/>
          <a:p>
            <a:r>
              <a:rPr lang="en-GB" dirty="0" smtClean="0"/>
              <a:t>4.8Gbps</a:t>
            </a:r>
            <a:endParaRPr lang="en-GB" dirty="0"/>
          </a:p>
        </p:txBody>
      </p:sp>
      <p:cxnSp>
        <p:nvCxnSpPr>
          <p:cNvPr id="18" name="Straight Connector 17"/>
          <p:cNvCxnSpPr/>
          <p:nvPr/>
        </p:nvCxnSpPr>
        <p:spPr>
          <a:xfrm rot="5400000">
            <a:off x="2014577" y="3620864"/>
            <a:ext cx="50292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4986377" y="3620864"/>
            <a:ext cx="50292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20" name="Folded Corner 19"/>
          <p:cNvSpPr/>
          <p:nvPr/>
        </p:nvSpPr>
        <p:spPr>
          <a:xfrm>
            <a:off x="1747877" y="2491556"/>
            <a:ext cx="1750990" cy="266700"/>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t>At the Termination</a:t>
            </a:r>
            <a:endParaRPr lang="en-GB" sz="1600" dirty="0"/>
          </a:p>
        </p:txBody>
      </p:sp>
      <p:sp>
        <p:nvSpPr>
          <p:cNvPr id="21" name="Folded Corner 20"/>
          <p:cNvSpPr/>
          <p:nvPr/>
        </p:nvSpPr>
        <p:spPr>
          <a:xfrm>
            <a:off x="1747877" y="4744981"/>
            <a:ext cx="1752600" cy="266366"/>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t>At the Input buffer</a:t>
            </a:r>
            <a:endParaRPr lang="en-GB" sz="1600" dirty="0"/>
          </a:p>
        </p:txBody>
      </p:sp>
    </p:spTree>
    <p:extLst>
      <p:ext uri="{BB962C8B-B14F-4D97-AF65-F5344CB8AC3E}">
        <p14:creationId xmlns:p14="http://schemas.microsoft.com/office/powerpoint/2010/main" val="304770042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Improving the Package</a:t>
            </a:r>
          </a:p>
        </p:txBody>
      </p:sp>
      <p:sp>
        <p:nvSpPr>
          <p:cNvPr id="3" name="Date Placeholder 2"/>
          <p:cNvSpPr>
            <a:spLocks noGrp="1"/>
          </p:cNvSpPr>
          <p:nvPr>
            <p:ph type="dt" sz="half" idx="10"/>
          </p:nvPr>
        </p:nvSpPr>
        <p:spPr/>
        <p:txBody>
          <a:bodyPr/>
          <a:lstStyle/>
          <a:p>
            <a:r>
              <a:rPr lang="en-GB" smtClean="0"/>
              <a:t>Ecole de Microélectronique IN2P3</a:t>
            </a:r>
            <a:endParaRPr lang="en-GB" dirty="0"/>
          </a:p>
        </p:txBody>
      </p:sp>
      <p:sp>
        <p:nvSpPr>
          <p:cNvPr id="4" name="Footer Placeholder 3"/>
          <p:cNvSpPr>
            <a:spLocks noGrp="1"/>
          </p:cNvSpPr>
          <p:nvPr>
            <p:ph type="ftr" sz="quarter" idx="11"/>
          </p:nvPr>
        </p:nvSpPr>
        <p:spPr/>
        <p:txBody>
          <a:bodyPr/>
          <a:lstStyle/>
          <a:p>
            <a:r>
              <a:rPr lang="en-GB" smtClean="0"/>
              <a:t>Paulo.Moreira@cern.ch</a:t>
            </a:r>
            <a:endParaRPr lang="en-GB" dirty="0"/>
          </a:p>
        </p:txBody>
      </p:sp>
      <p:sp>
        <p:nvSpPr>
          <p:cNvPr id="5" name="Slide Number Placeholder 4"/>
          <p:cNvSpPr>
            <a:spLocks noGrp="1"/>
          </p:cNvSpPr>
          <p:nvPr>
            <p:ph type="sldNum" sz="quarter" idx="12"/>
          </p:nvPr>
        </p:nvSpPr>
        <p:spPr/>
        <p:txBody>
          <a:bodyPr/>
          <a:lstStyle/>
          <a:p>
            <a:fld id="{9E4E57FD-46AB-4497-A1ED-13B00B4C8F0D}" type="slidenum">
              <a:rPr lang="en-GB" smtClean="0"/>
              <a:pPr/>
              <a:t>131</a:t>
            </a:fld>
            <a:endParaRPr lang="en-GB" dirty="0"/>
          </a:p>
        </p:txBody>
      </p:sp>
      <p:sp>
        <p:nvSpPr>
          <p:cNvPr id="6" name="Content Placeholder 2"/>
          <p:cNvSpPr txBox="1">
            <a:spLocks/>
          </p:cNvSpPr>
          <p:nvPr/>
        </p:nvSpPr>
        <p:spPr>
          <a:xfrm>
            <a:off x="7515064" y="1047877"/>
            <a:ext cx="2648272" cy="419100"/>
          </a:xfrm>
          <a:prstGeom prst="rect">
            <a:avLst/>
          </a:prstGeom>
        </p:spPr>
        <p:style>
          <a:lnRef idx="1">
            <a:schemeClr val="accent2"/>
          </a:lnRef>
          <a:fillRef idx="3">
            <a:schemeClr val="accent2"/>
          </a:fillRef>
          <a:effectRef idx="2">
            <a:schemeClr val="accent2"/>
          </a:effectRef>
          <a:fontRef idx="minor">
            <a:schemeClr val="lt1"/>
          </a:fontRef>
        </p:style>
        <p:txBody>
          <a:bodyPr>
            <a:normAutofit/>
          </a:bodyPr>
          <a:lstStyle>
            <a:lvl1pPr marL="342900" indent="-342900" algn="l" defTabSz="914400" rtl="0" eaLnBrk="1" latinLnBrk="0" hangingPunct="1">
              <a:spcBef>
                <a:spcPct val="20000"/>
              </a:spcBef>
              <a:buClr>
                <a:srgbClr val="C00000"/>
              </a:buClr>
              <a:buFont typeface="Arial" pitchFamily="34" charset="0"/>
              <a:buChar char="•"/>
              <a:defRPr sz="1800" kern="1200">
                <a:solidFill>
                  <a:schemeClr val="lt1"/>
                </a:solidFill>
                <a:latin typeface="+mn-lt"/>
                <a:ea typeface="+mn-ea"/>
                <a:cs typeface="+mn-cs"/>
              </a:defRPr>
            </a:lvl1pPr>
            <a:lvl2pPr marL="742950" indent="-285750" algn="l" defTabSz="914400" rtl="0" eaLnBrk="1" latinLnBrk="0" hangingPunct="1">
              <a:spcBef>
                <a:spcPct val="20000"/>
              </a:spcBef>
              <a:buClr>
                <a:srgbClr val="C00000"/>
              </a:buClr>
              <a:buFont typeface="Arial" pitchFamily="34" charset="0"/>
              <a:buChar char="–"/>
              <a:defRPr sz="1600" kern="1200">
                <a:solidFill>
                  <a:schemeClr val="lt1"/>
                </a:solidFill>
                <a:latin typeface="+mn-lt"/>
                <a:ea typeface="+mn-ea"/>
                <a:cs typeface="+mn-cs"/>
              </a:defRPr>
            </a:lvl2pPr>
            <a:lvl3pPr marL="1143000" indent="-228600" algn="l" defTabSz="914400" rtl="0" eaLnBrk="1" latinLnBrk="0" hangingPunct="1">
              <a:spcBef>
                <a:spcPct val="20000"/>
              </a:spcBef>
              <a:buClr>
                <a:srgbClr val="C00000"/>
              </a:buClr>
              <a:buFont typeface="Arial" pitchFamily="34" charset="0"/>
              <a:buChar char="•"/>
              <a:defRPr sz="1400" kern="1200">
                <a:solidFill>
                  <a:schemeClr val="lt1"/>
                </a:solidFill>
                <a:latin typeface="+mn-lt"/>
                <a:ea typeface="+mn-ea"/>
                <a:cs typeface="+mn-cs"/>
              </a:defRPr>
            </a:lvl3pPr>
            <a:lvl4pPr marL="1600200" indent="-228600" algn="l" defTabSz="914400" rtl="0" eaLnBrk="1" latinLnBrk="0" hangingPunct="1">
              <a:spcBef>
                <a:spcPct val="20000"/>
              </a:spcBef>
              <a:buClr>
                <a:srgbClr val="C00000"/>
              </a:buClr>
              <a:buFont typeface="Arial" pitchFamily="34" charset="0"/>
              <a:buChar char="–"/>
              <a:defRPr sz="1200" kern="1200">
                <a:solidFill>
                  <a:schemeClr val="lt1"/>
                </a:solidFill>
                <a:latin typeface="+mn-lt"/>
                <a:ea typeface="+mn-ea"/>
                <a:cs typeface="+mn-cs"/>
              </a:defRPr>
            </a:lvl4pPr>
            <a:lvl5pPr marL="2057400" indent="-228600" algn="l" defTabSz="914400" rtl="0" eaLnBrk="1" latinLnBrk="0" hangingPunct="1">
              <a:spcBef>
                <a:spcPct val="20000"/>
              </a:spcBef>
              <a:buClr>
                <a:srgbClr val="C00000"/>
              </a:buClr>
              <a:buFont typeface="Arial" pitchFamily="34" charset="0"/>
              <a:buChar char="»"/>
              <a:defRPr sz="12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a:buFont typeface="Arial" pitchFamily="34" charset="0"/>
              <a:buNone/>
            </a:pPr>
            <a:r>
              <a:rPr lang="en-US" dirty="0"/>
              <a:t>O</a:t>
            </a:r>
            <a:r>
              <a:rPr lang="en-US" dirty="0" smtClean="0"/>
              <a:t>riginal design: Dark blue</a:t>
            </a:r>
            <a:endParaRPr lang="en-GB" dirty="0" smtClean="0"/>
          </a:p>
          <a:p>
            <a:pPr marL="0" indent="0" algn="ctr">
              <a:buNone/>
            </a:pPr>
            <a:endParaRPr lang="en-GB" dirty="0"/>
          </a:p>
        </p:txBody>
      </p:sp>
      <p:pic>
        <p:nvPicPr>
          <p:cNvPr id="7" name="Picture 2"/>
          <p:cNvPicPr>
            <a:picLocks noChangeAspect="1" noChangeArrowheads="1"/>
          </p:cNvPicPr>
          <p:nvPr/>
        </p:nvPicPr>
        <p:blipFill>
          <a:blip r:embed="rId2" cstate="print"/>
          <a:srcRect/>
          <a:stretch>
            <a:fillRect/>
          </a:stretch>
        </p:blipFill>
        <p:spPr bwMode="auto">
          <a:xfrm>
            <a:off x="1295400" y="1134450"/>
            <a:ext cx="2749550" cy="2674938"/>
          </a:xfrm>
          <a:prstGeom prst="rect">
            <a:avLst/>
          </a:prstGeom>
          <a:noFill/>
          <a:ln w="9525">
            <a:noFill/>
            <a:miter lim="800000"/>
            <a:headEnd/>
            <a:tailEnd/>
          </a:ln>
        </p:spPr>
      </p:pic>
      <p:cxnSp>
        <p:nvCxnSpPr>
          <p:cNvPr id="8" name="Straight Arrow Connector 7"/>
          <p:cNvCxnSpPr/>
          <p:nvPr/>
        </p:nvCxnSpPr>
        <p:spPr>
          <a:xfrm flipV="1">
            <a:off x="2133600" y="1820250"/>
            <a:ext cx="762000" cy="5334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pic>
        <p:nvPicPr>
          <p:cNvPr id="9" name="Picture 4"/>
          <p:cNvPicPr>
            <a:picLocks noChangeAspect="1" noChangeArrowheads="1"/>
          </p:cNvPicPr>
          <p:nvPr/>
        </p:nvPicPr>
        <p:blipFill>
          <a:blip r:embed="rId3" cstate="print"/>
          <a:srcRect/>
          <a:stretch>
            <a:fillRect/>
          </a:stretch>
        </p:blipFill>
        <p:spPr bwMode="auto">
          <a:xfrm>
            <a:off x="6881195" y="3661485"/>
            <a:ext cx="3482005" cy="2806965"/>
          </a:xfrm>
          <a:prstGeom prst="rect">
            <a:avLst/>
          </a:prstGeom>
          <a:noFill/>
          <a:ln w="9525">
            <a:noFill/>
            <a:miter lim="800000"/>
            <a:headEnd/>
            <a:tailEnd/>
          </a:ln>
        </p:spPr>
      </p:pic>
      <p:cxnSp>
        <p:nvCxnSpPr>
          <p:cNvPr id="10" name="Straight Connector 9"/>
          <p:cNvCxnSpPr/>
          <p:nvPr/>
        </p:nvCxnSpPr>
        <p:spPr>
          <a:xfrm>
            <a:off x="1981200" y="2277450"/>
            <a:ext cx="304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6200000" flipH="1">
            <a:off x="1752600" y="2506050"/>
            <a:ext cx="6858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057400" y="2506050"/>
            <a:ext cx="6858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09800" y="2963250"/>
            <a:ext cx="304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3"/>
          <p:cNvPicPr>
            <a:picLocks noChangeAspect="1" noChangeArrowheads="1"/>
          </p:cNvPicPr>
          <p:nvPr/>
        </p:nvPicPr>
        <p:blipFill>
          <a:blip r:embed="rId4" cstate="print"/>
          <a:srcRect/>
          <a:stretch>
            <a:fillRect/>
          </a:stretch>
        </p:blipFill>
        <p:spPr bwMode="auto">
          <a:xfrm>
            <a:off x="4038600" y="1058250"/>
            <a:ext cx="3402908" cy="2743201"/>
          </a:xfrm>
          <a:prstGeom prst="rect">
            <a:avLst/>
          </a:prstGeom>
          <a:noFill/>
          <a:ln w="9525">
            <a:noFill/>
            <a:miter lim="800000"/>
            <a:headEnd/>
            <a:tailEnd/>
          </a:ln>
        </p:spPr>
      </p:pic>
      <p:sp>
        <p:nvSpPr>
          <p:cNvPr id="15" name="Slide Number Placeholder 19"/>
          <p:cNvSpPr txBox="1">
            <a:spLocks/>
          </p:cNvSpPr>
          <p:nvPr/>
        </p:nvSpPr>
        <p:spPr>
          <a:xfrm>
            <a:off x="7772400" y="59668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rgbClr val="002060"/>
                </a:solidFill>
                <a:latin typeface="Arial" pitchFamily="34" charset="0"/>
                <a:ea typeface="Verdana" pitchFamily="34" charset="0"/>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565A35-BF1F-4345-B456-4D29F1280597}" type="slidenum">
              <a:rPr lang="en-US" smtClean="0"/>
              <a:pPr/>
              <a:t>131</a:t>
            </a:fld>
            <a:endParaRPr lang="en-US"/>
          </a:p>
        </p:txBody>
      </p:sp>
      <p:sp>
        <p:nvSpPr>
          <p:cNvPr id="16" name="Content Placeholder 2"/>
          <p:cNvSpPr txBox="1">
            <a:spLocks/>
          </p:cNvSpPr>
          <p:nvPr/>
        </p:nvSpPr>
        <p:spPr>
          <a:xfrm>
            <a:off x="1398712" y="4035634"/>
            <a:ext cx="4851648" cy="430560"/>
          </a:xfrm>
          <a:prstGeom prst="rect">
            <a:avLst/>
          </a:prstGeom>
        </p:spPr>
        <p:style>
          <a:lnRef idx="1">
            <a:schemeClr val="accent2"/>
          </a:lnRef>
          <a:fillRef idx="3">
            <a:schemeClr val="accent2"/>
          </a:fillRef>
          <a:effectRef idx="2">
            <a:schemeClr val="accent2"/>
          </a:effectRef>
          <a:fontRef idx="minor">
            <a:schemeClr val="lt1"/>
          </a:fontRef>
        </p:style>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1800" b="0"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rPr>
              <a:t>Move the</a:t>
            </a:r>
            <a:r>
              <a:rPr kumimoji="0" lang="en-GB" sz="1800" b="0" i="0" u="none" strike="noStrike" kern="1200" cap="none" spc="0" normalizeH="0" noProof="0" dirty="0" smtClean="0">
                <a:ln>
                  <a:noFill/>
                </a:ln>
                <a:solidFill>
                  <a:srgbClr val="FFFFFF"/>
                </a:solidFill>
                <a:effectLst/>
                <a:uLnTx/>
                <a:uFillTx/>
                <a:latin typeface="Arial" pitchFamily="34" charset="0"/>
                <a:ea typeface="+mn-ea"/>
                <a:cs typeface="Arial" pitchFamily="34" charset="0"/>
              </a:rPr>
              <a:t> termination close to the input buffer</a:t>
            </a:r>
            <a:endParaRPr kumimoji="0" lang="en-GB" sz="1800" b="0"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endParaRPr>
          </a:p>
        </p:txBody>
      </p:sp>
      <p:sp>
        <p:nvSpPr>
          <p:cNvPr id="17" name="Folded Corner 16"/>
          <p:cNvSpPr/>
          <p:nvPr/>
        </p:nvSpPr>
        <p:spPr>
          <a:xfrm>
            <a:off x="8133156" y="2296500"/>
            <a:ext cx="1750990" cy="266700"/>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t>At the Termination</a:t>
            </a:r>
            <a:endParaRPr lang="en-GB" sz="1600" dirty="0"/>
          </a:p>
        </p:txBody>
      </p:sp>
      <p:sp>
        <p:nvSpPr>
          <p:cNvPr id="18" name="Folded Corner 17"/>
          <p:cNvSpPr/>
          <p:nvPr/>
        </p:nvSpPr>
        <p:spPr>
          <a:xfrm>
            <a:off x="4110705" y="5183892"/>
            <a:ext cx="1752600" cy="266366"/>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t>At the Input buffer</a:t>
            </a:r>
            <a:endParaRPr lang="en-GB" sz="1600" dirty="0"/>
          </a:p>
        </p:txBody>
      </p:sp>
      <p:cxnSp>
        <p:nvCxnSpPr>
          <p:cNvPr id="19" name="Straight Arrow Connector 18"/>
          <p:cNvCxnSpPr>
            <a:stCxn id="17" idx="1"/>
            <a:endCxn id="14" idx="3"/>
          </p:cNvCxnSpPr>
          <p:nvPr/>
        </p:nvCxnSpPr>
        <p:spPr>
          <a:xfrm flipH="1">
            <a:off x="7441508" y="2429850"/>
            <a:ext cx="691648" cy="1"/>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8" idx="3"/>
          </p:cNvCxnSpPr>
          <p:nvPr/>
        </p:nvCxnSpPr>
        <p:spPr>
          <a:xfrm>
            <a:off x="5863305" y="5317075"/>
            <a:ext cx="863999"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747956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Credits</a:t>
            </a:r>
            <a:endParaRPr lang="en-GB" dirty="0"/>
          </a:p>
        </p:txBody>
      </p:sp>
      <p:sp>
        <p:nvSpPr>
          <p:cNvPr id="3" name="Content Placeholder 2"/>
          <p:cNvSpPr>
            <a:spLocks noGrp="1"/>
          </p:cNvSpPr>
          <p:nvPr>
            <p:ph idx="1"/>
          </p:nvPr>
        </p:nvSpPr>
        <p:spPr/>
        <p:txBody>
          <a:bodyPr/>
          <a:lstStyle/>
          <a:p>
            <a:pPr marL="0" indent="0">
              <a:buNone/>
            </a:pPr>
            <a:r>
              <a:rPr lang="en-GB" dirty="0" smtClean="0"/>
              <a:t>This talk reflects the work of many people in the GBT and LpGBT projects and it wouldn’t have been possible without their contribution. </a:t>
            </a:r>
            <a:r>
              <a:rPr lang="en-GB" dirty="0"/>
              <a:t>S</a:t>
            </a:r>
            <a:r>
              <a:rPr lang="en-GB" dirty="0" smtClean="0"/>
              <a:t>o I do collectively thank them.</a:t>
            </a:r>
          </a:p>
          <a:p>
            <a:pPr marL="0" indent="0">
              <a:buNone/>
            </a:pPr>
            <a:r>
              <a:rPr lang="en-US" dirty="0" smtClean="0"/>
              <a:t>In particular some people have prepared specific simulations, drawings,… for this set of slides. I specially thank their help:</a:t>
            </a:r>
          </a:p>
          <a:p>
            <a:r>
              <a:rPr lang="en-US" dirty="0" smtClean="0"/>
              <a:t>Bram Faes</a:t>
            </a:r>
          </a:p>
          <a:p>
            <a:r>
              <a:rPr lang="pt-BR" dirty="0"/>
              <a:t>Eduardo </a:t>
            </a:r>
            <a:r>
              <a:rPr lang="pt-BR" dirty="0" smtClean="0"/>
              <a:t>Mendes</a:t>
            </a:r>
          </a:p>
          <a:p>
            <a:r>
              <a:rPr lang="en-US" dirty="0" smtClean="0"/>
              <a:t>Pedro Leitao</a:t>
            </a:r>
          </a:p>
          <a:p>
            <a:r>
              <a:rPr lang="en-US" dirty="0" smtClean="0"/>
              <a:t>Quan Sun</a:t>
            </a:r>
          </a:p>
          <a:p>
            <a:r>
              <a:rPr lang="en-US" dirty="0" smtClean="0"/>
              <a:t>Rui Francisco</a:t>
            </a:r>
          </a:p>
          <a:p>
            <a:r>
              <a:rPr lang="en-US" dirty="0" smtClean="0"/>
              <a:t>Szymon Kulis</a:t>
            </a:r>
          </a:p>
          <a:p>
            <a:endParaRPr lang="en-GB" dirty="0" smtClean="0"/>
          </a:p>
        </p:txBody>
      </p:sp>
      <p:sp>
        <p:nvSpPr>
          <p:cNvPr id="4" name="Date Placeholder 3"/>
          <p:cNvSpPr>
            <a:spLocks noGrp="1"/>
          </p:cNvSpPr>
          <p:nvPr>
            <p:ph type="dt" sz="half" idx="10"/>
          </p:nvPr>
        </p:nvSpPr>
        <p:spPr/>
        <p:txBody>
          <a:bodyPr/>
          <a:lstStyle/>
          <a:p>
            <a:r>
              <a:rPr lang="en-GB" dirty="0" smtClean="0"/>
              <a:t>Ecole de Microélectronique IN2P3</a:t>
            </a:r>
            <a:endParaRPr lang="en-GB" dirty="0"/>
          </a:p>
        </p:txBody>
      </p:sp>
      <p:sp>
        <p:nvSpPr>
          <p:cNvPr id="5" name="Footer Placeholder 4"/>
          <p:cNvSpPr>
            <a:spLocks noGrp="1"/>
          </p:cNvSpPr>
          <p:nvPr>
            <p:ph type="ftr" sz="quarter" idx="11"/>
          </p:nvPr>
        </p:nvSpPr>
        <p:spPr/>
        <p:txBody>
          <a:bodyPr/>
          <a:lstStyle/>
          <a:p>
            <a:r>
              <a:rPr lang="en-GB" dirty="0"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132</a:t>
            </a:fld>
            <a:endParaRPr lang="en-GB" dirty="0"/>
          </a:p>
        </p:txBody>
      </p:sp>
    </p:spTree>
    <p:extLst>
      <p:ext uri="{BB962C8B-B14F-4D97-AF65-F5344CB8AC3E}">
        <p14:creationId xmlns:p14="http://schemas.microsoft.com/office/powerpoint/2010/main" val="13736088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Jitter</a:t>
            </a:r>
            <a:endParaRPr lang="en-GB" dirty="0"/>
          </a:p>
        </p:txBody>
      </p:sp>
      <p:sp>
        <p:nvSpPr>
          <p:cNvPr id="3" name="Content Placeholder 2"/>
          <p:cNvSpPr>
            <a:spLocks noGrp="1"/>
          </p:cNvSpPr>
          <p:nvPr>
            <p:ph idx="1"/>
          </p:nvPr>
        </p:nvSpPr>
        <p:spPr>
          <a:xfrm>
            <a:off x="838200" y="3812027"/>
            <a:ext cx="10515600" cy="2573273"/>
          </a:xfrm>
        </p:spPr>
        <p:txBody>
          <a:bodyPr>
            <a:normAutofit fontScale="85000" lnSpcReduction="20000"/>
          </a:bodyPr>
          <a:lstStyle/>
          <a:p>
            <a:r>
              <a:rPr lang="en-GB" dirty="0" smtClean="0"/>
              <a:t>Deviations </a:t>
            </a:r>
            <a:r>
              <a:rPr lang="en-GB" dirty="0"/>
              <a:t>from the optimum sampling instant drastically </a:t>
            </a:r>
            <a:r>
              <a:rPr lang="en-GB" dirty="0" smtClean="0"/>
              <a:t>increase </a:t>
            </a:r>
            <a:r>
              <a:rPr lang="en-GB" dirty="0"/>
              <a:t>the BER because the SNR decreases due to:</a:t>
            </a:r>
          </a:p>
          <a:p>
            <a:pPr lvl="1"/>
            <a:r>
              <a:rPr lang="en-GB" dirty="0"/>
              <a:t>Signal jitter</a:t>
            </a:r>
          </a:p>
          <a:p>
            <a:pPr lvl="1"/>
            <a:r>
              <a:rPr lang="en-GB" dirty="0"/>
              <a:t>Signal finite rise and fall times</a:t>
            </a:r>
          </a:p>
          <a:p>
            <a:pPr lvl="2"/>
            <a:r>
              <a:rPr lang="en-GB" dirty="0"/>
              <a:t>The signal magnitude |V –D| decreases because of the finite raising/fall times of the signal</a:t>
            </a:r>
          </a:p>
          <a:p>
            <a:r>
              <a:rPr lang="en-GB" dirty="0"/>
              <a:t>Two main causes for non-optimum sampling:</a:t>
            </a:r>
          </a:p>
          <a:p>
            <a:pPr lvl="1"/>
            <a:r>
              <a:rPr lang="en-GB" dirty="0"/>
              <a:t>Retiming clock static phase error</a:t>
            </a:r>
          </a:p>
          <a:p>
            <a:pPr lvl="2"/>
            <a:r>
              <a:rPr lang="en-GB" dirty="0"/>
              <a:t>E.g. due </a:t>
            </a:r>
            <a:r>
              <a:rPr lang="en-GB" dirty="0" smtClean="0"/>
              <a:t>to an </a:t>
            </a:r>
            <a:r>
              <a:rPr lang="en-GB" dirty="0"/>
              <a:t>unbalance in the CDR PLL charge-pump</a:t>
            </a:r>
          </a:p>
          <a:p>
            <a:pPr lvl="1"/>
            <a:r>
              <a:rPr lang="en-GB" dirty="0"/>
              <a:t>Retiming clock jitter</a:t>
            </a:r>
          </a:p>
          <a:p>
            <a:pPr lvl="2"/>
            <a:r>
              <a:rPr lang="en-GB" dirty="0"/>
              <a:t>E.g. due to the CDR tracking behaviour or VCO noise</a:t>
            </a:r>
          </a:p>
          <a:p>
            <a:endParaRPr lang="en-GB" dirty="0"/>
          </a:p>
        </p:txBody>
      </p:sp>
      <p:sp>
        <p:nvSpPr>
          <p:cNvPr id="4" name="Date Placeholder 3"/>
          <p:cNvSpPr>
            <a:spLocks noGrp="1"/>
          </p:cNvSpPr>
          <p:nvPr>
            <p:ph type="dt" sz="half" idx="10"/>
          </p:nvPr>
        </p:nvSpPr>
        <p:spPr/>
        <p:txBody>
          <a:bodyPr/>
          <a:lstStyle/>
          <a:p>
            <a:r>
              <a:rPr lang="en-GB" dirty="0" smtClean="0"/>
              <a:t>Ecole de Microélectronique IN2P3</a:t>
            </a:r>
            <a:endParaRPr lang="en-GB" dirty="0"/>
          </a:p>
        </p:txBody>
      </p:sp>
      <p:sp>
        <p:nvSpPr>
          <p:cNvPr id="5" name="Footer Placeholder 4"/>
          <p:cNvSpPr>
            <a:spLocks noGrp="1"/>
          </p:cNvSpPr>
          <p:nvPr>
            <p:ph type="ftr" sz="quarter" idx="11"/>
          </p:nvPr>
        </p:nvSpPr>
        <p:spPr/>
        <p:txBody>
          <a:bodyPr/>
          <a:lstStyle/>
          <a:p>
            <a:r>
              <a:rPr lang="en-GB" dirty="0"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14</a:t>
            </a:fld>
            <a:endParaRPr lang="en-GB" dirty="0"/>
          </a:p>
        </p:txBody>
      </p:sp>
      <p:grpSp>
        <p:nvGrpSpPr>
          <p:cNvPr id="27" name="Group 26"/>
          <p:cNvGrpSpPr/>
          <p:nvPr/>
        </p:nvGrpSpPr>
        <p:grpSpPr>
          <a:xfrm>
            <a:off x="1890163" y="943199"/>
            <a:ext cx="8541863" cy="2760643"/>
            <a:chOff x="1679149" y="919753"/>
            <a:chExt cx="8541863" cy="2760643"/>
          </a:xfrm>
        </p:grpSpPr>
        <p:pic>
          <p:nvPicPr>
            <p:cNvPr id="7" name="Picture 33" descr="pEye50mVd"/>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
            <a:stretch/>
          </p:blipFill>
          <p:spPr>
            <a:xfrm>
              <a:off x="2048480" y="1058312"/>
              <a:ext cx="8172532" cy="2297430"/>
            </a:xfrm>
            <a:prstGeom prst="rect">
              <a:avLst/>
            </a:prstGeom>
          </p:spPr>
        </p:pic>
        <p:cxnSp>
          <p:nvCxnSpPr>
            <p:cNvPr id="8" name="Straight Arrow Connector 7"/>
            <p:cNvCxnSpPr/>
            <p:nvPr/>
          </p:nvCxnSpPr>
          <p:spPr>
            <a:xfrm flipH="1">
              <a:off x="3056592" y="3429000"/>
              <a:ext cx="1296144" cy="1"/>
            </a:xfrm>
            <a:prstGeom prst="straightConnector1">
              <a:avLst/>
            </a:prstGeom>
            <a:ln w="19050">
              <a:solidFill>
                <a:srgbClr val="FF0000"/>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352736" y="3431502"/>
              <a:ext cx="1296144"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033462" y="1058312"/>
              <a:ext cx="15018" cy="222667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16200000">
              <a:off x="1590342" y="1986981"/>
              <a:ext cx="546945" cy="369332"/>
            </a:xfrm>
            <a:prstGeom prst="rect">
              <a:avLst/>
            </a:prstGeom>
            <a:noFill/>
          </p:spPr>
          <p:txBody>
            <a:bodyPr wrap="none" rtlCol="0">
              <a:spAutoFit/>
            </a:bodyPr>
            <a:lstStyle/>
            <a:p>
              <a:r>
                <a:rPr lang="en-GB" dirty="0" smtClean="0">
                  <a:solidFill>
                    <a:srgbClr val="002060"/>
                  </a:solidFill>
                </a:rPr>
                <a:t>BER</a:t>
              </a:r>
              <a:endParaRPr lang="en-GB" dirty="0">
                <a:solidFill>
                  <a:srgbClr val="002060"/>
                </a:solidFill>
              </a:endParaRPr>
            </a:p>
          </p:txBody>
        </p:sp>
        <p:sp>
          <p:nvSpPr>
            <p:cNvPr id="12" name="TextBox 11"/>
            <p:cNvSpPr txBox="1"/>
            <p:nvPr/>
          </p:nvSpPr>
          <p:spPr>
            <a:xfrm>
              <a:off x="6470362" y="3403397"/>
              <a:ext cx="1698798" cy="276999"/>
            </a:xfrm>
            <a:prstGeom prst="rect">
              <a:avLst/>
            </a:prstGeom>
            <a:noFill/>
          </p:spPr>
          <p:txBody>
            <a:bodyPr wrap="none" rtlCol="0">
              <a:spAutoFit/>
            </a:bodyPr>
            <a:lstStyle/>
            <a:p>
              <a:r>
                <a:rPr lang="en-GB" sz="1200" dirty="0" smtClean="0">
                  <a:solidFill>
                    <a:srgbClr val="002060"/>
                  </a:solidFill>
                </a:rPr>
                <a:t>Optimum sampling time</a:t>
              </a:r>
              <a:endParaRPr lang="en-GB" sz="1200" dirty="0">
                <a:solidFill>
                  <a:srgbClr val="002060"/>
                </a:solidFill>
              </a:endParaRPr>
            </a:p>
          </p:txBody>
        </p:sp>
        <p:grpSp>
          <p:nvGrpSpPr>
            <p:cNvPr id="13" name="Group 12"/>
            <p:cNvGrpSpPr/>
            <p:nvPr/>
          </p:nvGrpSpPr>
          <p:grpSpPr>
            <a:xfrm>
              <a:off x="5920405" y="919753"/>
              <a:ext cx="2896827" cy="2588022"/>
              <a:chOff x="4267461" y="919753"/>
              <a:chExt cx="2896827" cy="2588022"/>
            </a:xfrm>
          </p:grpSpPr>
          <p:cxnSp>
            <p:nvCxnSpPr>
              <p:cNvPr id="14" name="Straight Connector 13"/>
              <p:cNvCxnSpPr/>
              <p:nvPr/>
            </p:nvCxnSpPr>
            <p:spPr>
              <a:xfrm>
                <a:off x="6588224" y="1196752"/>
                <a:ext cx="0" cy="2088232"/>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588224" y="1556792"/>
                <a:ext cx="0" cy="1185344"/>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6419238" y="3284984"/>
                <a:ext cx="144016" cy="222791"/>
              </a:xfrm>
              <a:prstGeom prst="straightConnector1">
                <a:avLst/>
              </a:prstGeom>
              <a:ln w="127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6200000">
                <a:off x="4965256" y="2020676"/>
                <a:ext cx="0" cy="35446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6200000" flipV="1">
                <a:off x="5934576" y="2029795"/>
                <a:ext cx="0" cy="35446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a:off x="6266976" y="2927921"/>
                <a:ext cx="0" cy="35446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6200000" flipV="1">
                <a:off x="6909472" y="2937040"/>
                <a:ext cx="0" cy="35446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461" y="1990333"/>
                <a:ext cx="573087"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12" y="2924944"/>
                <a:ext cx="573087"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Straight Connector 22"/>
              <p:cNvCxnSpPr/>
              <p:nvPr/>
            </p:nvCxnSpPr>
            <p:spPr>
              <a:xfrm>
                <a:off x="7164288" y="1169647"/>
                <a:ext cx="0" cy="2115337"/>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948264" y="1052736"/>
                <a:ext cx="144016" cy="222791"/>
              </a:xfrm>
              <a:prstGeom prst="straightConnector1">
                <a:avLst/>
              </a:prstGeom>
              <a:ln w="127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7164288" y="1709192"/>
                <a:ext cx="0" cy="855712"/>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076056" y="919753"/>
                <a:ext cx="1982530" cy="276999"/>
              </a:xfrm>
              <a:prstGeom prst="rect">
                <a:avLst/>
              </a:prstGeom>
              <a:noFill/>
            </p:spPr>
            <p:txBody>
              <a:bodyPr wrap="none" rtlCol="0">
                <a:spAutoFit/>
              </a:bodyPr>
              <a:lstStyle/>
              <a:p>
                <a:r>
                  <a:rPr lang="en-GB" sz="1200" dirty="0" smtClean="0">
                    <a:solidFill>
                      <a:srgbClr val="002060"/>
                    </a:solidFill>
                  </a:rPr>
                  <a:t>Non-0ptimum sampling time</a:t>
                </a:r>
                <a:endParaRPr lang="en-GB" sz="1200" dirty="0">
                  <a:solidFill>
                    <a:srgbClr val="002060"/>
                  </a:solidFill>
                </a:endParaRPr>
              </a:p>
            </p:txBody>
          </p:sp>
        </p:grpSp>
      </p:grpSp>
    </p:spTree>
    <p:extLst>
      <p:ext uri="{BB962C8B-B14F-4D97-AF65-F5344CB8AC3E}">
        <p14:creationId xmlns:p14="http://schemas.microsoft.com/office/powerpoint/2010/main" val="35826941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Error Control Coding</a:t>
            </a:r>
          </a:p>
        </p:txBody>
      </p:sp>
      <p:sp>
        <p:nvSpPr>
          <p:cNvPr id="3" name="Content Placeholder 2"/>
          <p:cNvSpPr>
            <a:spLocks noGrp="1"/>
          </p:cNvSpPr>
          <p:nvPr>
            <p:ph idx="1"/>
          </p:nvPr>
        </p:nvSpPr>
        <p:spPr/>
        <p:txBody>
          <a:bodyPr/>
          <a:lstStyle/>
          <a:p>
            <a:r>
              <a:rPr lang="en-GB" sz="1600" dirty="0"/>
              <a:t>Due to </a:t>
            </a:r>
            <a:r>
              <a:rPr lang="en-GB" sz="1600" dirty="0" smtClean="0"/>
              <a:t>Noise</a:t>
            </a:r>
            <a:r>
              <a:rPr lang="en-GB" sz="1600" dirty="0"/>
              <a:t> </a:t>
            </a:r>
            <a:r>
              <a:rPr lang="en-GB" sz="1600" dirty="0" smtClean="0"/>
              <a:t>or ISI the </a:t>
            </a:r>
            <a:r>
              <a:rPr lang="en-GB" sz="1600" dirty="0"/>
              <a:t>received message might differ from the transmitted</a:t>
            </a:r>
          </a:p>
          <a:p>
            <a:pPr lvl="1"/>
            <a:r>
              <a:rPr lang="en-GB" sz="1400" dirty="0"/>
              <a:t>Some of the transmitted bits will be wrongly detected</a:t>
            </a:r>
          </a:p>
          <a:p>
            <a:r>
              <a:rPr lang="en-GB" sz="1600" dirty="0"/>
              <a:t>Error control coding introduces extra bits in the transmitted message:</a:t>
            </a:r>
          </a:p>
          <a:p>
            <a:r>
              <a:rPr lang="en-GB" sz="1600" dirty="0"/>
              <a:t>These allow to:</a:t>
            </a:r>
          </a:p>
          <a:p>
            <a:pPr lvl="1"/>
            <a:r>
              <a:rPr lang="en-GB" sz="1400" dirty="0"/>
              <a:t>Detect the presence of errors</a:t>
            </a:r>
          </a:p>
          <a:p>
            <a:pPr lvl="1"/>
            <a:r>
              <a:rPr lang="en-GB" sz="1400" dirty="0"/>
              <a:t>Correct detected errors</a:t>
            </a:r>
          </a:p>
          <a:p>
            <a:r>
              <a:rPr lang="en-GB" sz="1600" dirty="0"/>
              <a:t>Error control is done at the expense of bandwidth</a:t>
            </a:r>
          </a:p>
          <a:p>
            <a:endParaRPr lang="en-GB" dirty="0"/>
          </a:p>
        </p:txBody>
      </p:sp>
      <p:sp>
        <p:nvSpPr>
          <p:cNvPr id="4" name="Date Placeholder 3"/>
          <p:cNvSpPr>
            <a:spLocks noGrp="1"/>
          </p:cNvSpPr>
          <p:nvPr>
            <p:ph type="dt" sz="half" idx="10"/>
          </p:nvPr>
        </p:nvSpPr>
        <p:spPr/>
        <p:txBody>
          <a:bodyPr/>
          <a:lstStyle/>
          <a:p>
            <a:r>
              <a:rPr lang="en-GB" dirty="0" smtClean="0"/>
              <a:t>Ecole de Microélectronique IN2P3</a:t>
            </a:r>
            <a:endParaRPr lang="en-GB" dirty="0"/>
          </a:p>
        </p:txBody>
      </p:sp>
      <p:sp>
        <p:nvSpPr>
          <p:cNvPr id="5" name="Footer Placeholder 4"/>
          <p:cNvSpPr>
            <a:spLocks noGrp="1"/>
          </p:cNvSpPr>
          <p:nvPr>
            <p:ph type="ftr" sz="quarter" idx="11"/>
          </p:nvPr>
        </p:nvSpPr>
        <p:spPr/>
        <p:txBody>
          <a:bodyPr/>
          <a:lstStyle/>
          <a:p>
            <a:r>
              <a:rPr lang="en-GB" dirty="0"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15</a:t>
            </a:fld>
            <a:endParaRPr lang="en-GB" dirty="0"/>
          </a:p>
        </p:txBody>
      </p:sp>
      <p:graphicFrame>
        <p:nvGraphicFramePr>
          <p:cNvPr id="7" name="Table 6"/>
          <p:cNvGraphicFramePr>
            <a:graphicFrameLocks noGrp="1"/>
          </p:cNvGraphicFramePr>
          <p:nvPr>
            <p:extLst>
              <p:ext uri="{D42A27DB-BD31-4B8C-83A1-F6EECF244321}">
                <p14:modId xmlns:p14="http://schemas.microsoft.com/office/powerpoint/2010/main" val="270571222"/>
              </p:ext>
            </p:extLst>
          </p:nvPr>
        </p:nvGraphicFramePr>
        <p:xfrm>
          <a:off x="2391798" y="3653875"/>
          <a:ext cx="3816423" cy="1920240"/>
        </p:xfrm>
        <a:graphic>
          <a:graphicData uri="http://schemas.openxmlformats.org/drawingml/2006/table">
            <a:tbl>
              <a:tblPr firstRow="1" lastRow="1" lastCol="1">
                <a:tableStyleId>{D7AC3CCA-C797-4891-BE02-D94E43425B78}</a:tableStyleId>
              </a:tblPr>
              <a:tblGrid>
                <a:gridCol w="424047">
                  <a:extLst>
                    <a:ext uri="{9D8B030D-6E8A-4147-A177-3AD203B41FA5}">
                      <a16:colId xmlns:a16="http://schemas.microsoft.com/office/drawing/2014/main" val="20000"/>
                    </a:ext>
                  </a:extLst>
                </a:gridCol>
                <a:gridCol w="424047">
                  <a:extLst>
                    <a:ext uri="{9D8B030D-6E8A-4147-A177-3AD203B41FA5}">
                      <a16:colId xmlns:a16="http://schemas.microsoft.com/office/drawing/2014/main" val="20001"/>
                    </a:ext>
                  </a:extLst>
                </a:gridCol>
                <a:gridCol w="424047">
                  <a:extLst>
                    <a:ext uri="{9D8B030D-6E8A-4147-A177-3AD203B41FA5}">
                      <a16:colId xmlns:a16="http://schemas.microsoft.com/office/drawing/2014/main" val="20002"/>
                    </a:ext>
                  </a:extLst>
                </a:gridCol>
                <a:gridCol w="424047">
                  <a:extLst>
                    <a:ext uri="{9D8B030D-6E8A-4147-A177-3AD203B41FA5}">
                      <a16:colId xmlns:a16="http://schemas.microsoft.com/office/drawing/2014/main" val="20003"/>
                    </a:ext>
                  </a:extLst>
                </a:gridCol>
                <a:gridCol w="424047">
                  <a:extLst>
                    <a:ext uri="{9D8B030D-6E8A-4147-A177-3AD203B41FA5}">
                      <a16:colId xmlns:a16="http://schemas.microsoft.com/office/drawing/2014/main" val="20004"/>
                    </a:ext>
                  </a:extLst>
                </a:gridCol>
                <a:gridCol w="424047">
                  <a:extLst>
                    <a:ext uri="{9D8B030D-6E8A-4147-A177-3AD203B41FA5}">
                      <a16:colId xmlns:a16="http://schemas.microsoft.com/office/drawing/2014/main" val="20005"/>
                    </a:ext>
                  </a:extLst>
                </a:gridCol>
                <a:gridCol w="424047">
                  <a:extLst>
                    <a:ext uri="{9D8B030D-6E8A-4147-A177-3AD203B41FA5}">
                      <a16:colId xmlns:a16="http://schemas.microsoft.com/office/drawing/2014/main" val="20006"/>
                    </a:ext>
                  </a:extLst>
                </a:gridCol>
                <a:gridCol w="424047">
                  <a:extLst>
                    <a:ext uri="{9D8B030D-6E8A-4147-A177-3AD203B41FA5}">
                      <a16:colId xmlns:a16="http://schemas.microsoft.com/office/drawing/2014/main" val="20007"/>
                    </a:ext>
                  </a:extLst>
                </a:gridCol>
                <a:gridCol w="424047">
                  <a:extLst>
                    <a:ext uri="{9D8B030D-6E8A-4147-A177-3AD203B41FA5}">
                      <a16:colId xmlns:a16="http://schemas.microsoft.com/office/drawing/2014/main" val="20008"/>
                    </a:ext>
                  </a:extLst>
                </a:gridCol>
              </a:tblGrid>
              <a:tr h="130304">
                <a:tc>
                  <a:txBody>
                    <a:bodyPr/>
                    <a:lstStyle/>
                    <a:p>
                      <a:pPr algn="ctr"/>
                      <a:endParaRPr lang="en-GB" sz="1200" dirty="0"/>
                    </a:p>
                  </a:txBody>
                  <a:tcPr anchor="ctr"/>
                </a:tc>
                <a:tc>
                  <a:txBody>
                    <a:bodyPr/>
                    <a:lstStyle/>
                    <a:p>
                      <a:pPr algn="ctr"/>
                      <a:r>
                        <a:rPr lang="en-GB" sz="1200" dirty="0" smtClean="0"/>
                        <a:t>[6]</a:t>
                      </a:r>
                      <a:endParaRPr lang="en-GB" sz="1200" dirty="0"/>
                    </a:p>
                  </a:txBody>
                  <a:tcPr anchor="ctr"/>
                </a:tc>
                <a:tc>
                  <a:txBody>
                    <a:bodyPr/>
                    <a:lstStyle/>
                    <a:p>
                      <a:pPr algn="ctr"/>
                      <a:r>
                        <a:rPr lang="en-GB" sz="1200" dirty="0" smtClean="0"/>
                        <a:t>[5]</a:t>
                      </a:r>
                      <a:endParaRPr lang="en-GB" sz="1200" dirty="0"/>
                    </a:p>
                  </a:txBody>
                  <a:tcPr anchor="ctr"/>
                </a:tc>
                <a:tc>
                  <a:txBody>
                    <a:bodyPr/>
                    <a:lstStyle/>
                    <a:p>
                      <a:pPr algn="ctr"/>
                      <a:r>
                        <a:rPr lang="en-GB" sz="1200" dirty="0" smtClean="0"/>
                        <a:t>[4]</a:t>
                      </a:r>
                      <a:endParaRPr lang="en-GB" sz="1200" dirty="0"/>
                    </a:p>
                  </a:txBody>
                  <a:tcPr anchor="ctr"/>
                </a:tc>
                <a:tc>
                  <a:txBody>
                    <a:bodyPr/>
                    <a:lstStyle/>
                    <a:p>
                      <a:pPr algn="ctr"/>
                      <a:r>
                        <a:rPr lang="en-GB" sz="1200" dirty="0" smtClean="0"/>
                        <a:t>[3]</a:t>
                      </a:r>
                      <a:endParaRPr lang="en-GB" sz="1200" dirty="0"/>
                    </a:p>
                  </a:txBody>
                  <a:tcPr anchor="ctr"/>
                </a:tc>
                <a:tc>
                  <a:txBody>
                    <a:bodyPr/>
                    <a:lstStyle/>
                    <a:p>
                      <a:pPr algn="ctr"/>
                      <a:r>
                        <a:rPr lang="en-GB" sz="1200" dirty="0" smtClean="0"/>
                        <a:t>[2]</a:t>
                      </a:r>
                      <a:endParaRPr lang="en-GB" sz="1200" dirty="0"/>
                    </a:p>
                  </a:txBody>
                  <a:tcPr anchor="ctr"/>
                </a:tc>
                <a:tc>
                  <a:txBody>
                    <a:bodyPr/>
                    <a:lstStyle/>
                    <a:p>
                      <a:pPr algn="ctr"/>
                      <a:r>
                        <a:rPr lang="en-GB" sz="1200" dirty="0" smtClean="0"/>
                        <a:t>[1]</a:t>
                      </a:r>
                      <a:endParaRPr lang="en-GB" sz="1200" dirty="0"/>
                    </a:p>
                  </a:txBody>
                  <a:tcPr anchor="ctr"/>
                </a:tc>
                <a:tc>
                  <a:txBody>
                    <a:bodyPr/>
                    <a:lstStyle/>
                    <a:p>
                      <a:pPr algn="ctr"/>
                      <a:r>
                        <a:rPr lang="en-GB" sz="1200" dirty="0" smtClean="0"/>
                        <a:t>[0]</a:t>
                      </a:r>
                      <a:endParaRPr lang="en-GB" sz="1200" dirty="0"/>
                    </a:p>
                  </a:txBody>
                  <a:tcPr anchor="ctr">
                    <a:lnR w="28575" cap="flat" cmpd="sng" algn="ctr">
                      <a:solidFill>
                        <a:schemeClr val="tx1"/>
                      </a:solidFill>
                      <a:prstDash val="solid"/>
                      <a:round/>
                      <a:headEnd type="none" w="med" len="med"/>
                      <a:tailEnd type="none" w="med" len="med"/>
                    </a:lnR>
                  </a:tcPr>
                </a:tc>
                <a:tc>
                  <a:txBody>
                    <a:bodyPr/>
                    <a:lstStyle/>
                    <a:p>
                      <a:pPr algn="ctr"/>
                      <a:r>
                        <a:rPr lang="en-GB" sz="1200" dirty="0" smtClean="0"/>
                        <a:t>R.P.</a:t>
                      </a:r>
                      <a:endParaRPr lang="en-GB" sz="1200" dirty="0"/>
                    </a:p>
                  </a:txBody>
                  <a:tcPr anchor="ctr">
                    <a:lnL w="285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130304">
                <a:tc>
                  <a:txBody>
                    <a:bodyPr/>
                    <a:lstStyle/>
                    <a:p>
                      <a:pPr algn="l"/>
                      <a:r>
                        <a:rPr lang="en-GB" sz="1200" b="1" dirty="0" smtClean="0"/>
                        <a:t>H</a:t>
                      </a:r>
                      <a:endParaRPr lang="en-GB" sz="1200" b="1" dirty="0"/>
                    </a:p>
                  </a:txBody>
                  <a:tcPr anchor="ctr"/>
                </a:tc>
                <a:tc>
                  <a:txBody>
                    <a:bodyPr/>
                    <a:lstStyle/>
                    <a:p>
                      <a:pPr algn="ctr"/>
                      <a:r>
                        <a:rPr lang="en-GB" sz="1200" dirty="0" smtClean="0"/>
                        <a:t>1</a:t>
                      </a:r>
                      <a:endParaRPr lang="en-GB" sz="1200" dirty="0"/>
                    </a:p>
                  </a:txBody>
                  <a:tcPr anchor="ctr"/>
                </a:tc>
                <a:tc>
                  <a:txBody>
                    <a:bodyPr/>
                    <a:lstStyle/>
                    <a:p>
                      <a:pPr algn="ctr"/>
                      <a:r>
                        <a:rPr lang="en-GB" sz="1200" dirty="0" smtClean="0"/>
                        <a:t>0</a:t>
                      </a:r>
                      <a:endParaRPr lang="en-GB" sz="1200" dirty="0"/>
                    </a:p>
                  </a:txBody>
                  <a:tcPr anchor="ctr"/>
                </a:tc>
                <a:tc>
                  <a:txBody>
                    <a:bodyPr/>
                    <a:lstStyle/>
                    <a:p>
                      <a:pPr algn="ctr"/>
                      <a:r>
                        <a:rPr lang="en-GB" sz="1200" dirty="0" smtClean="0"/>
                        <a:t>0</a:t>
                      </a:r>
                      <a:endParaRPr lang="en-GB" sz="1200" dirty="0"/>
                    </a:p>
                  </a:txBody>
                  <a:tcPr anchor="ctr"/>
                </a:tc>
                <a:tc>
                  <a:txBody>
                    <a:bodyPr/>
                    <a:lstStyle/>
                    <a:p>
                      <a:pPr algn="ctr"/>
                      <a:r>
                        <a:rPr lang="en-GB" sz="1200" dirty="0" smtClean="0"/>
                        <a:t>1</a:t>
                      </a:r>
                      <a:endParaRPr lang="en-GB" sz="1200" dirty="0"/>
                    </a:p>
                  </a:txBody>
                  <a:tcPr anchor="ctr"/>
                </a:tc>
                <a:tc>
                  <a:txBody>
                    <a:bodyPr/>
                    <a:lstStyle/>
                    <a:p>
                      <a:pPr algn="ctr"/>
                      <a:r>
                        <a:rPr lang="en-GB" sz="1200" dirty="0" smtClean="0"/>
                        <a:t>0</a:t>
                      </a:r>
                      <a:endParaRPr lang="en-GB" sz="1200" dirty="0"/>
                    </a:p>
                  </a:txBody>
                  <a:tcPr anchor="ctr"/>
                </a:tc>
                <a:tc>
                  <a:txBody>
                    <a:bodyPr/>
                    <a:lstStyle/>
                    <a:p>
                      <a:pPr algn="ctr"/>
                      <a:r>
                        <a:rPr lang="en-GB" sz="1200" dirty="0" smtClean="0"/>
                        <a:t>0</a:t>
                      </a:r>
                      <a:endParaRPr lang="en-GB" sz="1200" dirty="0"/>
                    </a:p>
                  </a:txBody>
                  <a:tcPr anchor="ctr"/>
                </a:tc>
                <a:tc>
                  <a:txBody>
                    <a:bodyPr/>
                    <a:lstStyle/>
                    <a:p>
                      <a:pPr algn="ctr"/>
                      <a:r>
                        <a:rPr lang="en-GB" sz="1200" dirty="0" smtClean="0"/>
                        <a:t>0</a:t>
                      </a:r>
                      <a:endParaRPr lang="en-GB" sz="1200" dirty="0"/>
                    </a:p>
                  </a:txBody>
                  <a:tcPr anchor="ctr">
                    <a:lnR w="28575" cap="flat" cmpd="sng" algn="ctr">
                      <a:solidFill>
                        <a:schemeClr val="tx1"/>
                      </a:solidFill>
                      <a:prstDash val="solid"/>
                      <a:round/>
                      <a:headEnd type="none" w="med" len="med"/>
                      <a:tailEnd type="none" w="med" len="med"/>
                    </a:lnR>
                  </a:tcPr>
                </a:tc>
                <a:tc>
                  <a:txBody>
                    <a:bodyPr/>
                    <a:lstStyle/>
                    <a:p>
                      <a:pPr algn="ctr"/>
                      <a:r>
                        <a:rPr lang="en-GB" sz="1200" dirty="0" smtClean="0"/>
                        <a:t>0</a:t>
                      </a:r>
                      <a:endParaRPr lang="en-GB" sz="1200" dirty="0"/>
                    </a:p>
                  </a:txBody>
                  <a:tcPr anchor="ctr">
                    <a:lnL w="285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130304">
                <a:tc>
                  <a:txBody>
                    <a:bodyPr/>
                    <a:lstStyle/>
                    <a:p>
                      <a:pPr algn="l"/>
                      <a:r>
                        <a:rPr lang="en-GB" sz="1200" b="1" dirty="0" smtClean="0"/>
                        <a:t>i</a:t>
                      </a:r>
                      <a:endParaRPr lang="en-GB" sz="1200" b="1" dirty="0"/>
                    </a:p>
                  </a:txBody>
                  <a:tcPr anchor="ctr"/>
                </a:tc>
                <a:tc>
                  <a:txBody>
                    <a:bodyPr/>
                    <a:lstStyle/>
                    <a:p>
                      <a:pPr algn="ctr"/>
                      <a:r>
                        <a:rPr lang="en-GB" sz="1200" dirty="0" smtClean="0"/>
                        <a:t>1</a:t>
                      </a:r>
                      <a:endParaRPr lang="en-GB" sz="1200" dirty="0"/>
                    </a:p>
                  </a:txBody>
                  <a:tcPr anchor="ctr"/>
                </a:tc>
                <a:tc>
                  <a:txBody>
                    <a:bodyPr/>
                    <a:lstStyle/>
                    <a:p>
                      <a:pPr algn="ctr"/>
                      <a:r>
                        <a:rPr lang="en-GB" sz="1200" dirty="0" smtClean="0"/>
                        <a:t>1</a:t>
                      </a:r>
                      <a:endParaRPr lang="en-GB" sz="1200" dirty="0"/>
                    </a:p>
                  </a:txBody>
                  <a:tcPr anchor="ctr"/>
                </a:tc>
                <a:tc>
                  <a:txBody>
                    <a:bodyPr/>
                    <a:lstStyle/>
                    <a:p>
                      <a:pPr algn="ctr"/>
                      <a:r>
                        <a:rPr lang="en-GB" sz="1200" dirty="0" smtClean="0"/>
                        <a:t>0</a:t>
                      </a:r>
                      <a:endParaRPr lang="en-GB" sz="1200" dirty="0"/>
                    </a:p>
                  </a:txBody>
                  <a:tcPr anchor="ctr"/>
                </a:tc>
                <a:tc>
                  <a:txBody>
                    <a:bodyPr/>
                    <a:lstStyle/>
                    <a:p>
                      <a:pPr algn="ctr"/>
                      <a:r>
                        <a:rPr lang="en-GB" sz="1200" dirty="0" smtClean="0"/>
                        <a:t>1</a:t>
                      </a:r>
                      <a:endParaRPr lang="en-GB" sz="1200" dirty="0"/>
                    </a:p>
                  </a:txBody>
                  <a:tcPr anchor="ctr"/>
                </a:tc>
                <a:tc>
                  <a:txBody>
                    <a:bodyPr/>
                    <a:lstStyle/>
                    <a:p>
                      <a:pPr algn="ctr"/>
                      <a:r>
                        <a:rPr lang="en-GB" sz="1200" dirty="0" smtClean="0"/>
                        <a:t>0</a:t>
                      </a:r>
                      <a:endParaRPr lang="en-GB" sz="1200" dirty="0"/>
                    </a:p>
                  </a:txBody>
                  <a:tcPr anchor="ctr"/>
                </a:tc>
                <a:tc>
                  <a:txBody>
                    <a:bodyPr/>
                    <a:lstStyle/>
                    <a:p>
                      <a:pPr algn="ctr"/>
                      <a:r>
                        <a:rPr lang="en-GB" sz="1200" dirty="0" smtClean="0"/>
                        <a:t>0</a:t>
                      </a:r>
                      <a:endParaRPr lang="en-GB" sz="1200" dirty="0"/>
                    </a:p>
                  </a:txBody>
                  <a:tcPr anchor="ctr"/>
                </a:tc>
                <a:tc>
                  <a:txBody>
                    <a:bodyPr/>
                    <a:lstStyle/>
                    <a:p>
                      <a:pPr algn="ctr"/>
                      <a:r>
                        <a:rPr lang="en-GB" sz="1200" dirty="0" smtClean="0"/>
                        <a:t>1</a:t>
                      </a:r>
                      <a:endParaRPr lang="en-GB" sz="1200" dirty="0"/>
                    </a:p>
                  </a:txBody>
                  <a:tcPr anchor="ctr">
                    <a:lnR w="28575" cap="flat" cmpd="sng" algn="ctr">
                      <a:solidFill>
                        <a:schemeClr val="tx1"/>
                      </a:solidFill>
                      <a:prstDash val="solid"/>
                      <a:round/>
                      <a:headEnd type="none" w="med" len="med"/>
                      <a:tailEnd type="none" w="med" len="med"/>
                    </a:lnR>
                  </a:tcPr>
                </a:tc>
                <a:tc>
                  <a:txBody>
                    <a:bodyPr/>
                    <a:lstStyle/>
                    <a:p>
                      <a:pPr algn="ctr"/>
                      <a:r>
                        <a:rPr lang="en-GB" sz="1200" dirty="0" smtClean="0"/>
                        <a:t>0</a:t>
                      </a:r>
                      <a:endParaRPr lang="en-GB" sz="1200" dirty="0"/>
                    </a:p>
                  </a:txBody>
                  <a:tcPr anchor="ctr">
                    <a:lnL w="285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130304">
                <a:tc>
                  <a:txBody>
                    <a:bodyPr/>
                    <a:lstStyle/>
                    <a:p>
                      <a:pPr algn="l"/>
                      <a:r>
                        <a:rPr lang="en-GB" sz="1200" b="1" dirty="0" smtClean="0"/>
                        <a:t>g</a:t>
                      </a:r>
                      <a:endParaRPr lang="en-GB" sz="1200" b="1" dirty="0"/>
                    </a:p>
                  </a:txBody>
                  <a:tcPr anchor="ctr"/>
                </a:tc>
                <a:tc>
                  <a:txBody>
                    <a:bodyPr/>
                    <a:lstStyle/>
                    <a:p>
                      <a:pPr algn="ctr"/>
                      <a:r>
                        <a:rPr lang="en-GB" sz="1200" dirty="0" smtClean="0"/>
                        <a:t>1</a:t>
                      </a:r>
                      <a:endParaRPr lang="en-GB" sz="1200" dirty="0"/>
                    </a:p>
                  </a:txBody>
                  <a:tcPr anchor="ctr"/>
                </a:tc>
                <a:tc>
                  <a:txBody>
                    <a:bodyPr/>
                    <a:lstStyle/>
                    <a:p>
                      <a:pPr algn="ctr"/>
                      <a:r>
                        <a:rPr lang="en-GB" sz="1200" dirty="0" smtClean="0"/>
                        <a:t>1</a:t>
                      </a:r>
                      <a:endParaRPr lang="en-GB" sz="1200" dirty="0"/>
                    </a:p>
                  </a:txBody>
                  <a:tcPr anchor="ctr"/>
                </a:tc>
                <a:tc>
                  <a:txBody>
                    <a:bodyPr/>
                    <a:lstStyle/>
                    <a:p>
                      <a:pPr algn="ctr"/>
                      <a:r>
                        <a:rPr lang="en-GB" sz="1200" dirty="0" smtClean="0"/>
                        <a:t>0</a:t>
                      </a:r>
                      <a:endParaRPr lang="en-GB" sz="1200" dirty="0"/>
                    </a:p>
                  </a:txBody>
                  <a:tcPr anchor="ctr"/>
                </a:tc>
                <a:tc>
                  <a:txBody>
                    <a:bodyPr/>
                    <a:lstStyle/>
                    <a:p>
                      <a:pPr algn="ctr"/>
                      <a:r>
                        <a:rPr lang="en-GB" sz="1200" dirty="0" smtClean="0"/>
                        <a:t>0</a:t>
                      </a:r>
                      <a:endParaRPr lang="en-GB" sz="1200" dirty="0"/>
                    </a:p>
                  </a:txBody>
                  <a:tcPr anchor="ctr"/>
                </a:tc>
                <a:tc>
                  <a:txBody>
                    <a:bodyPr/>
                    <a:lstStyle/>
                    <a:p>
                      <a:pPr algn="ctr"/>
                      <a:r>
                        <a:rPr lang="en-GB" sz="1200" dirty="0" smtClean="0"/>
                        <a:t>1</a:t>
                      </a:r>
                      <a:endParaRPr lang="en-GB" sz="1200" dirty="0"/>
                    </a:p>
                  </a:txBody>
                  <a:tcPr anchor="ctr"/>
                </a:tc>
                <a:tc>
                  <a:txBody>
                    <a:bodyPr/>
                    <a:lstStyle/>
                    <a:p>
                      <a:pPr algn="ctr"/>
                      <a:r>
                        <a:rPr lang="en-GB" sz="1200" dirty="0" smtClean="0"/>
                        <a:t>1</a:t>
                      </a:r>
                      <a:endParaRPr lang="en-GB" sz="1200" dirty="0"/>
                    </a:p>
                  </a:txBody>
                  <a:tcPr anchor="ctr"/>
                </a:tc>
                <a:tc>
                  <a:txBody>
                    <a:bodyPr/>
                    <a:lstStyle/>
                    <a:p>
                      <a:pPr algn="ctr"/>
                      <a:r>
                        <a:rPr lang="en-GB" sz="1200" dirty="0" smtClean="0"/>
                        <a:t>1</a:t>
                      </a:r>
                      <a:endParaRPr lang="en-GB" sz="1200" dirty="0"/>
                    </a:p>
                  </a:txBody>
                  <a:tcPr anchor="ctr">
                    <a:lnR w="28575" cap="flat" cmpd="sng" algn="ctr">
                      <a:solidFill>
                        <a:schemeClr val="tx1"/>
                      </a:solidFill>
                      <a:prstDash val="solid"/>
                      <a:round/>
                      <a:headEnd type="none" w="med" len="med"/>
                      <a:tailEnd type="none" w="med" len="med"/>
                    </a:lnR>
                  </a:tcPr>
                </a:tc>
                <a:tc>
                  <a:txBody>
                    <a:bodyPr/>
                    <a:lstStyle/>
                    <a:p>
                      <a:pPr algn="ctr"/>
                      <a:r>
                        <a:rPr lang="en-GB" sz="1200" dirty="0" smtClean="0"/>
                        <a:t>1</a:t>
                      </a:r>
                      <a:endParaRPr lang="en-GB" sz="1200" dirty="0"/>
                    </a:p>
                  </a:txBody>
                  <a:tcPr anchor="ctr">
                    <a:lnL w="285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130304">
                <a:tc>
                  <a:txBody>
                    <a:bodyPr/>
                    <a:lstStyle/>
                    <a:p>
                      <a:pPr algn="l"/>
                      <a:r>
                        <a:rPr lang="en-GB" sz="1200" b="1" dirty="0" smtClean="0"/>
                        <a:t>g</a:t>
                      </a:r>
                      <a:endParaRPr lang="en-GB" sz="1200" b="1" dirty="0"/>
                    </a:p>
                  </a:txBody>
                  <a:tcPr anchor="ctr"/>
                </a:tc>
                <a:tc>
                  <a:txBody>
                    <a:bodyPr/>
                    <a:lstStyle/>
                    <a:p>
                      <a:pPr algn="ctr"/>
                      <a:r>
                        <a:rPr lang="en-GB" sz="1200" dirty="0" smtClean="0"/>
                        <a:t>1</a:t>
                      </a:r>
                      <a:endParaRPr lang="en-GB" sz="1200" dirty="0"/>
                    </a:p>
                  </a:txBody>
                  <a:tcPr anchor="ctr"/>
                </a:tc>
                <a:tc>
                  <a:txBody>
                    <a:bodyPr/>
                    <a:lstStyle/>
                    <a:p>
                      <a:pPr algn="ctr"/>
                      <a:r>
                        <a:rPr lang="en-GB" sz="1200" dirty="0" smtClean="0"/>
                        <a:t>1</a:t>
                      </a:r>
                      <a:endParaRPr lang="en-GB" sz="1200" dirty="0"/>
                    </a:p>
                  </a:txBody>
                  <a:tcPr anchor="ctr"/>
                </a:tc>
                <a:tc>
                  <a:txBody>
                    <a:bodyPr/>
                    <a:lstStyle/>
                    <a:p>
                      <a:pPr algn="ctr"/>
                      <a:r>
                        <a:rPr lang="en-GB" sz="1200" dirty="0" smtClean="0"/>
                        <a:t>0</a:t>
                      </a:r>
                      <a:endParaRPr lang="en-GB" sz="1200" dirty="0"/>
                    </a:p>
                  </a:txBody>
                  <a:tcPr anchor="ctr"/>
                </a:tc>
                <a:tc>
                  <a:txBody>
                    <a:bodyPr/>
                    <a:lstStyle/>
                    <a:p>
                      <a:pPr algn="ctr"/>
                      <a:r>
                        <a:rPr lang="en-GB" sz="1200" dirty="0" smtClean="0"/>
                        <a:t>0</a:t>
                      </a:r>
                      <a:endParaRPr lang="en-GB" sz="1200" dirty="0"/>
                    </a:p>
                  </a:txBody>
                  <a:tcPr anchor="ctr"/>
                </a:tc>
                <a:tc>
                  <a:txBody>
                    <a:bodyPr/>
                    <a:lstStyle/>
                    <a:p>
                      <a:pPr algn="ctr"/>
                      <a:r>
                        <a:rPr lang="en-GB" sz="1200" dirty="0" smtClean="0"/>
                        <a:t>1</a:t>
                      </a:r>
                      <a:endParaRPr lang="en-GB" sz="1200" dirty="0"/>
                    </a:p>
                  </a:txBody>
                  <a:tcPr anchor="ctr"/>
                </a:tc>
                <a:tc>
                  <a:txBody>
                    <a:bodyPr/>
                    <a:lstStyle/>
                    <a:p>
                      <a:pPr algn="ctr"/>
                      <a:r>
                        <a:rPr lang="en-GB" sz="1200" dirty="0" smtClean="0"/>
                        <a:t>1</a:t>
                      </a:r>
                      <a:endParaRPr lang="en-GB" sz="1200" dirty="0"/>
                    </a:p>
                  </a:txBody>
                  <a:tcPr anchor="ctr"/>
                </a:tc>
                <a:tc>
                  <a:txBody>
                    <a:bodyPr/>
                    <a:lstStyle/>
                    <a:p>
                      <a:pPr algn="ctr"/>
                      <a:r>
                        <a:rPr lang="en-GB" sz="1200" dirty="0" smtClean="0"/>
                        <a:t>1</a:t>
                      </a:r>
                      <a:endParaRPr lang="en-GB" sz="1200" dirty="0"/>
                    </a:p>
                  </a:txBody>
                  <a:tcPr anchor="ctr">
                    <a:lnR w="28575" cap="flat" cmpd="sng" algn="ctr">
                      <a:solidFill>
                        <a:schemeClr val="tx1"/>
                      </a:solidFill>
                      <a:prstDash val="solid"/>
                      <a:round/>
                      <a:headEnd type="none" w="med" len="med"/>
                      <a:tailEnd type="none" w="med" len="med"/>
                    </a:lnR>
                  </a:tcPr>
                </a:tc>
                <a:tc>
                  <a:txBody>
                    <a:bodyPr/>
                    <a:lstStyle/>
                    <a:p>
                      <a:pPr algn="ctr"/>
                      <a:r>
                        <a:rPr lang="en-GB" sz="1200" dirty="0" smtClean="0"/>
                        <a:t>1</a:t>
                      </a:r>
                      <a:endParaRPr lang="en-GB" sz="1200" dirty="0"/>
                    </a:p>
                  </a:txBody>
                  <a:tcPr anchor="ctr">
                    <a:lnL w="285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r h="130304">
                <a:tc>
                  <a:txBody>
                    <a:bodyPr/>
                    <a:lstStyle/>
                    <a:p>
                      <a:pPr algn="l"/>
                      <a:r>
                        <a:rPr lang="en-GB" sz="1200" b="1" dirty="0" smtClean="0"/>
                        <a:t>s</a:t>
                      </a:r>
                      <a:endParaRPr lang="en-GB" sz="1200" b="1" dirty="0"/>
                    </a:p>
                  </a:txBody>
                  <a:tcPr anchor="ctr"/>
                </a:tc>
                <a:tc>
                  <a:txBody>
                    <a:bodyPr/>
                    <a:lstStyle/>
                    <a:p>
                      <a:pPr algn="ctr"/>
                      <a:r>
                        <a:rPr lang="en-GB" sz="1200" dirty="0" smtClean="0"/>
                        <a:t>1</a:t>
                      </a:r>
                      <a:endParaRPr lang="en-GB" sz="1200" dirty="0"/>
                    </a:p>
                  </a:txBody>
                  <a:tcPr anchor="ctr"/>
                </a:tc>
                <a:tc>
                  <a:txBody>
                    <a:bodyPr/>
                    <a:lstStyle/>
                    <a:p>
                      <a:pPr algn="ctr"/>
                      <a:r>
                        <a:rPr lang="en-GB" sz="1200" dirty="0" smtClean="0"/>
                        <a:t>1</a:t>
                      </a:r>
                      <a:endParaRPr lang="en-GB" sz="1200" dirty="0"/>
                    </a:p>
                  </a:txBody>
                  <a:tcPr anchor="ctr"/>
                </a:tc>
                <a:tc>
                  <a:txBody>
                    <a:bodyPr/>
                    <a:lstStyle/>
                    <a:p>
                      <a:pPr algn="ctr"/>
                      <a:r>
                        <a:rPr lang="en-GB" sz="1200" dirty="0" smtClean="0"/>
                        <a:t>1</a:t>
                      </a:r>
                      <a:endParaRPr lang="en-GB" sz="1200" dirty="0"/>
                    </a:p>
                  </a:txBody>
                  <a:tcPr anchor="ctr"/>
                </a:tc>
                <a:tc>
                  <a:txBody>
                    <a:bodyPr/>
                    <a:lstStyle/>
                    <a:p>
                      <a:pPr algn="ctr"/>
                      <a:r>
                        <a:rPr lang="en-GB" sz="1200" dirty="0" smtClean="0"/>
                        <a:t>0</a:t>
                      </a:r>
                      <a:endParaRPr lang="en-GB" sz="1200" dirty="0"/>
                    </a:p>
                  </a:txBody>
                  <a:tcPr anchor="ctr"/>
                </a:tc>
                <a:tc>
                  <a:txBody>
                    <a:bodyPr/>
                    <a:lstStyle/>
                    <a:p>
                      <a:pPr algn="ctr"/>
                      <a:r>
                        <a:rPr lang="en-GB" sz="1200" dirty="0" smtClean="0"/>
                        <a:t>0</a:t>
                      </a:r>
                      <a:endParaRPr lang="en-GB" sz="1200" dirty="0"/>
                    </a:p>
                  </a:txBody>
                  <a:tcPr anchor="ctr"/>
                </a:tc>
                <a:tc>
                  <a:txBody>
                    <a:bodyPr/>
                    <a:lstStyle/>
                    <a:p>
                      <a:pPr algn="ctr"/>
                      <a:r>
                        <a:rPr lang="en-GB" sz="1200" dirty="0" smtClean="0"/>
                        <a:t>1</a:t>
                      </a:r>
                      <a:endParaRPr lang="en-GB" sz="1200" dirty="0"/>
                    </a:p>
                  </a:txBody>
                  <a:tcPr anchor="ctr"/>
                </a:tc>
                <a:tc>
                  <a:txBody>
                    <a:bodyPr/>
                    <a:lstStyle/>
                    <a:p>
                      <a:pPr algn="ctr"/>
                      <a:r>
                        <a:rPr lang="en-GB" sz="1200" dirty="0" smtClean="0"/>
                        <a:t>1</a:t>
                      </a:r>
                      <a:endParaRPr lang="en-GB" sz="1200" dirty="0"/>
                    </a:p>
                  </a:txBody>
                  <a:tcPr anchor="ctr">
                    <a:lnR w="28575" cap="flat" cmpd="sng" algn="ctr">
                      <a:solidFill>
                        <a:schemeClr val="tx1"/>
                      </a:solidFill>
                      <a:prstDash val="solid"/>
                      <a:round/>
                      <a:headEnd type="none" w="med" len="med"/>
                      <a:tailEnd type="none" w="med" len="med"/>
                    </a:lnR>
                  </a:tcPr>
                </a:tc>
                <a:tc>
                  <a:txBody>
                    <a:bodyPr/>
                    <a:lstStyle/>
                    <a:p>
                      <a:pPr algn="ctr"/>
                      <a:r>
                        <a:rPr lang="en-GB" sz="1200" dirty="0" smtClean="0"/>
                        <a:t>1</a:t>
                      </a:r>
                      <a:endParaRPr lang="en-GB" sz="1200" dirty="0"/>
                    </a:p>
                  </a:txBody>
                  <a:tcPr anchor="ctr">
                    <a:lnL w="285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130304">
                <a:tc>
                  <a:txBody>
                    <a:bodyPr/>
                    <a:lstStyle/>
                    <a:p>
                      <a:pPr algn="l"/>
                      <a:r>
                        <a:rPr lang="en-GB" sz="1200" b="1" dirty="0" smtClean="0"/>
                        <a:t>C.P.</a:t>
                      </a:r>
                      <a:endParaRPr lang="en-GB" sz="1200" b="1" dirty="0"/>
                    </a:p>
                  </a:txBody>
                  <a:tcPr anchor="ctr"/>
                </a:tc>
                <a:tc>
                  <a:txBody>
                    <a:bodyPr/>
                    <a:lstStyle/>
                    <a:p>
                      <a:pPr algn="ctr"/>
                      <a:r>
                        <a:rPr lang="en-GB" sz="1200" dirty="0" smtClean="0"/>
                        <a:t>1</a:t>
                      </a:r>
                      <a:endParaRPr lang="en-GB" sz="1200" dirty="0"/>
                    </a:p>
                  </a:txBody>
                  <a:tcPr anchor="ctr"/>
                </a:tc>
                <a:tc>
                  <a:txBody>
                    <a:bodyPr/>
                    <a:lstStyle/>
                    <a:p>
                      <a:pPr algn="ctr"/>
                      <a:r>
                        <a:rPr lang="en-GB" sz="1200" dirty="0" smtClean="0"/>
                        <a:t>0</a:t>
                      </a:r>
                      <a:endParaRPr lang="en-GB" sz="1200" dirty="0"/>
                    </a:p>
                  </a:txBody>
                  <a:tcPr anchor="ctr"/>
                </a:tc>
                <a:tc>
                  <a:txBody>
                    <a:bodyPr/>
                    <a:lstStyle/>
                    <a:p>
                      <a:pPr algn="ctr"/>
                      <a:r>
                        <a:rPr lang="en-GB" sz="1200" dirty="0" smtClean="0"/>
                        <a:t>1</a:t>
                      </a:r>
                      <a:endParaRPr lang="en-GB" sz="1200" dirty="0"/>
                    </a:p>
                  </a:txBody>
                  <a:tcPr anchor="ctr"/>
                </a:tc>
                <a:tc>
                  <a:txBody>
                    <a:bodyPr/>
                    <a:lstStyle/>
                    <a:p>
                      <a:pPr algn="ctr"/>
                      <a:r>
                        <a:rPr lang="en-GB" sz="1200" dirty="0" smtClean="0"/>
                        <a:t>0</a:t>
                      </a:r>
                      <a:endParaRPr lang="en-GB" sz="1200" dirty="0"/>
                    </a:p>
                  </a:txBody>
                  <a:tcPr anchor="ctr"/>
                </a:tc>
                <a:tc>
                  <a:txBody>
                    <a:bodyPr/>
                    <a:lstStyle/>
                    <a:p>
                      <a:pPr algn="ctr"/>
                      <a:r>
                        <a:rPr lang="en-GB" sz="1200" dirty="0" smtClean="0"/>
                        <a:t>0</a:t>
                      </a:r>
                      <a:endParaRPr lang="en-GB" sz="1200" dirty="0"/>
                    </a:p>
                  </a:txBody>
                  <a:tcPr anchor="ctr"/>
                </a:tc>
                <a:tc>
                  <a:txBody>
                    <a:bodyPr/>
                    <a:lstStyle/>
                    <a:p>
                      <a:pPr algn="ctr"/>
                      <a:r>
                        <a:rPr lang="en-GB" sz="1200" dirty="0" smtClean="0"/>
                        <a:t>1</a:t>
                      </a:r>
                      <a:endParaRPr lang="en-GB" sz="1200" dirty="0"/>
                    </a:p>
                  </a:txBody>
                  <a:tcPr anchor="ctr"/>
                </a:tc>
                <a:tc>
                  <a:txBody>
                    <a:bodyPr/>
                    <a:lstStyle/>
                    <a:p>
                      <a:pPr algn="ctr"/>
                      <a:r>
                        <a:rPr lang="en-GB" sz="1200" dirty="0" smtClean="0"/>
                        <a:t>0</a:t>
                      </a:r>
                      <a:endParaRPr lang="en-GB" sz="1200" dirty="0"/>
                    </a:p>
                  </a:txBody>
                  <a:tcPr anchor="ctr">
                    <a:lnR w="28575" cap="flat" cmpd="sng" algn="ctr">
                      <a:solidFill>
                        <a:schemeClr val="tx1"/>
                      </a:solidFill>
                      <a:prstDash val="solid"/>
                      <a:round/>
                      <a:headEnd type="none" w="med" len="med"/>
                      <a:tailEnd type="none" w="med" len="med"/>
                    </a:lnR>
                  </a:tcPr>
                </a:tc>
                <a:tc>
                  <a:txBody>
                    <a:bodyPr/>
                    <a:lstStyle/>
                    <a:p>
                      <a:pPr algn="ctr"/>
                      <a:r>
                        <a:rPr lang="en-GB" sz="1200" dirty="0" smtClean="0"/>
                        <a:t>1</a:t>
                      </a:r>
                      <a:endParaRPr lang="en-GB" sz="1200" dirty="0"/>
                    </a:p>
                  </a:txBody>
                  <a:tcPr anchor="ctr">
                    <a:lnL w="285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6"/>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806808248"/>
              </p:ext>
            </p:extLst>
          </p:nvPr>
        </p:nvGraphicFramePr>
        <p:xfrm>
          <a:off x="6640271" y="3653875"/>
          <a:ext cx="3816423" cy="1920240"/>
        </p:xfrm>
        <a:graphic>
          <a:graphicData uri="http://schemas.openxmlformats.org/drawingml/2006/table">
            <a:tbl>
              <a:tblPr firstRow="1" lastRow="1" lastCol="1">
                <a:tableStyleId>{D7AC3CCA-C797-4891-BE02-D94E43425B78}</a:tableStyleId>
              </a:tblPr>
              <a:tblGrid>
                <a:gridCol w="424047">
                  <a:extLst>
                    <a:ext uri="{9D8B030D-6E8A-4147-A177-3AD203B41FA5}">
                      <a16:colId xmlns:a16="http://schemas.microsoft.com/office/drawing/2014/main" val="20000"/>
                    </a:ext>
                  </a:extLst>
                </a:gridCol>
                <a:gridCol w="424047">
                  <a:extLst>
                    <a:ext uri="{9D8B030D-6E8A-4147-A177-3AD203B41FA5}">
                      <a16:colId xmlns:a16="http://schemas.microsoft.com/office/drawing/2014/main" val="20001"/>
                    </a:ext>
                  </a:extLst>
                </a:gridCol>
                <a:gridCol w="424047">
                  <a:extLst>
                    <a:ext uri="{9D8B030D-6E8A-4147-A177-3AD203B41FA5}">
                      <a16:colId xmlns:a16="http://schemas.microsoft.com/office/drawing/2014/main" val="20002"/>
                    </a:ext>
                  </a:extLst>
                </a:gridCol>
                <a:gridCol w="424047">
                  <a:extLst>
                    <a:ext uri="{9D8B030D-6E8A-4147-A177-3AD203B41FA5}">
                      <a16:colId xmlns:a16="http://schemas.microsoft.com/office/drawing/2014/main" val="20003"/>
                    </a:ext>
                  </a:extLst>
                </a:gridCol>
                <a:gridCol w="424047">
                  <a:extLst>
                    <a:ext uri="{9D8B030D-6E8A-4147-A177-3AD203B41FA5}">
                      <a16:colId xmlns:a16="http://schemas.microsoft.com/office/drawing/2014/main" val="20004"/>
                    </a:ext>
                  </a:extLst>
                </a:gridCol>
                <a:gridCol w="424047">
                  <a:extLst>
                    <a:ext uri="{9D8B030D-6E8A-4147-A177-3AD203B41FA5}">
                      <a16:colId xmlns:a16="http://schemas.microsoft.com/office/drawing/2014/main" val="20005"/>
                    </a:ext>
                  </a:extLst>
                </a:gridCol>
                <a:gridCol w="424047">
                  <a:extLst>
                    <a:ext uri="{9D8B030D-6E8A-4147-A177-3AD203B41FA5}">
                      <a16:colId xmlns:a16="http://schemas.microsoft.com/office/drawing/2014/main" val="20006"/>
                    </a:ext>
                  </a:extLst>
                </a:gridCol>
                <a:gridCol w="424047">
                  <a:extLst>
                    <a:ext uri="{9D8B030D-6E8A-4147-A177-3AD203B41FA5}">
                      <a16:colId xmlns:a16="http://schemas.microsoft.com/office/drawing/2014/main" val="20007"/>
                    </a:ext>
                  </a:extLst>
                </a:gridCol>
                <a:gridCol w="424047">
                  <a:extLst>
                    <a:ext uri="{9D8B030D-6E8A-4147-A177-3AD203B41FA5}">
                      <a16:colId xmlns:a16="http://schemas.microsoft.com/office/drawing/2014/main" val="20008"/>
                    </a:ext>
                  </a:extLst>
                </a:gridCol>
              </a:tblGrid>
              <a:tr h="130304">
                <a:tc>
                  <a:txBody>
                    <a:bodyPr/>
                    <a:lstStyle/>
                    <a:p>
                      <a:pPr algn="ctr"/>
                      <a:endParaRPr lang="en-GB" sz="1200" dirty="0"/>
                    </a:p>
                  </a:txBody>
                  <a:tcPr anchor="ctr"/>
                </a:tc>
                <a:tc>
                  <a:txBody>
                    <a:bodyPr/>
                    <a:lstStyle/>
                    <a:p>
                      <a:pPr algn="ctr"/>
                      <a:r>
                        <a:rPr lang="en-GB" sz="1200" dirty="0" smtClean="0"/>
                        <a:t>[6]</a:t>
                      </a:r>
                      <a:endParaRPr lang="en-GB" sz="1200" dirty="0"/>
                    </a:p>
                  </a:txBody>
                  <a:tcPr anchor="ctr"/>
                </a:tc>
                <a:tc>
                  <a:txBody>
                    <a:bodyPr/>
                    <a:lstStyle/>
                    <a:p>
                      <a:pPr algn="ctr"/>
                      <a:r>
                        <a:rPr lang="en-GB" sz="1200" dirty="0" smtClean="0"/>
                        <a:t>[5]</a:t>
                      </a:r>
                      <a:endParaRPr lang="en-GB" sz="1200" dirty="0"/>
                    </a:p>
                  </a:txBody>
                  <a:tcPr anchor="ctr"/>
                </a:tc>
                <a:tc>
                  <a:txBody>
                    <a:bodyPr/>
                    <a:lstStyle/>
                    <a:p>
                      <a:pPr algn="ctr"/>
                      <a:r>
                        <a:rPr lang="en-GB" sz="1200" dirty="0" smtClean="0"/>
                        <a:t>[4]</a:t>
                      </a:r>
                      <a:endParaRPr lang="en-GB" sz="1200" dirty="0"/>
                    </a:p>
                  </a:txBody>
                  <a:tcPr anchor="ctr"/>
                </a:tc>
                <a:tc>
                  <a:txBody>
                    <a:bodyPr/>
                    <a:lstStyle/>
                    <a:p>
                      <a:pPr algn="ctr"/>
                      <a:r>
                        <a:rPr lang="en-GB" sz="1200" dirty="0" smtClean="0"/>
                        <a:t>[3]</a:t>
                      </a:r>
                      <a:endParaRPr lang="en-GB" sz="1200" dirty="0"/>
                    </a:p>
                  </a:txBody>
                  <a:tcPr anchor="ctr"/>
                </a:tc>
                <a:tc>
                  <a:txBody>
                    <a:bodyPr/>
                    <a:lstStyle/>
                    <a:p>
                      <a:pPr algn="ctr"/>
                      <a:r>
                        <a:rPr lang="en-GB" sz="1200" dirty="0" smtClean="0"/>
                        <a:t>[2]</a:t>
                      </a:r>
                      <a:endParaRPr lang="en-GB" sz="1200" dirty="0"/>
                    </a:p>
                  </a:txBody>
                  <a:tcPr anchor="ctr"/>
                </a:tc>
                <a:tc>
                  <a:txBody>
                    <a:bodyPr/>
                    <a:lstStyle/>
                    <a:p>
                      <a:pPr algn="ctr"/>
                      <a:r>
                        <a:rPr lang="en-GB" sz="1200" dirty="0" smtClean="0"/>
                        <a:t>[1]</a:t>
                      </a:r>
                      <a:endParaRPr lang="en-GB" sz="1200" dirty="0"/>
                    </a:p>
                  </a:txBody>
                  <a:tcPr anchor="ctr"/>
                </a:tc>
                <a:tc>
                  <a:txBody>
                    <a:bodyPr/>
                    <a:lstStyle/>
                    <a:p>
                      <a:pPr algn="ctr"/>
                      <a:r>
                        <a:rPr lang="en-GB" sz="1200" dirty="0" smtClean="0"/>
                        <a:t>[0]</a:t>
                      </a:r>
                      <a:endParaRPr lang="en-GB" sz="1200" dirty="0"/>
                    </a:p>
                  </a:txBody>
                  <a:tcPr anchor="ctr">
                    <a:lnR w="28575" cap="flat" cmpd="sng" algn="ctr">
                      <a:solidFill>
                        <a:schemeClr val="tx1"/>
                      </a:solidFill>
                      <a:prstDash val="solid"/>
                      <a:round/>
                      <a:headEnd type="none" w="med" len="med"/>
                      <a:tailEnd type="none" w="med" len="med"/>
                    </a:lnR>
                  </a:tcPr>
                </a:tc>
                <a:tc>
                  <a:txBody>
                    <a:bodyPr/>
                    <a:lstStyle/>
                    <a:p>
                      <a:pPr algn="ctr"/>
                      <a:r>
                        <a:rPr lang="en-GB" sz="1200" dirty="0" smtClean="0"/>
                        <a:t>R.P.</a:t>
                      </a:r>
                      <a:endParaRPr lang="en-GB" sz="1200" dirty="0"/>
                    </a:p>
                  </a:txBody>
                  <a:tcPr anchor="ctr">
                    <a:lnL w="285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130304">
                <a:tc>
                  <a:txBody>
                    <a:bodyPr/>
                    <a:lstStyle/>
                    <a:p>
                      <a:pPr algn="l"/>
                      <a:r>
                        <a:rPr lang="en-GB" sz="1200" b="1" dirty="0" smtClean="0"/>
                        <a:t>H</a:t>
                      </a:r>
                      <a:endParaRPr lang="en-GB" sz="1200" b="1" dirty="0"/>
                    </a:p>
                  </a:txBody>
                  <a:tcPr anchor="ctr"/>
                </a:tc>
                <a:tc>
                  <a:txBody>
                    <a:bodyPr/>
                    <a:lstStyle/>
                    <a:p>
                      <a:pPr algn="ctr"/>
                      <a:r>
                        <a:rPr lang="en-GB" sz="1200" dirty="0" smtClean="0"/>
                        <a:t>1</a:t>
                      </a:r>
                      <a:endParaRPr lang="en-GB" sz="1200" dirty="0"/>
                    </a:p>
                  </a:txBody>
                  <a:tcPr anchor="ctr"/>
                </a:tc>
                <a:tc>
                  <a:txBody>
                    <a:bodyPr/>
                    <a:lstStyle/>
                    <a:p>
                      <a:pPr algn="ctr"/>
                      <a:r>
                        <a:rPr lang="en-GB" sz="1200" dirty="0" smtClean="0"/>
                        <a:t>0</a:t>
                      </a:r>
                      <a:endParaRPr lang="en-GB" sz="1200" dirty="0"/>
                    </a:p>
                  </a:txBody>
                  <a:tcPr anchor="ctr"/>
                </a:tc>
                <a:tc>
                  <a:txBody>
                    <a:bodyPr/>
                    <a:lstStyle/>
                    <a:p>
                      <a:pPr algn="ctr"/>
                      <a:r>
                        <a:rPr lang="en-GB" sz="1200" dirty="0" smtClean="0"/>
                        <a:t>0</a:t>
                      </a:r>
                      <a:endParaRPr lang="en-GB" sz="1200" dirty="0"/>
                    </a:p>
                  </a:txBody>
                  <a:tcPr anchor="ctr"/>
                </a:tc>
                <a:tc>
                  <a:txBody>
                    <a:bodyPr/>
                    <a:lstStyle/>
                    <a:p>
                      <a:pPr algn="ctr"/>
                      <a:r>
                        <a:rPr lang="en-GB" sz="1200" dirty="0" smtClean="0"/>
                        <a:t>1</a:t>
                      </a:r>
                      <a:endParaRPr lang="en-GB" sz="1200" dirty="0"/>
                    </a:p>
                  </a:txBody>
                  <a:tcPr anchor="ctr"/>
                </a:tc>
                <a:tc>
                  <a:txBody>
                    <a:bodyPr/>
                    <a:lstStyle/>
                    <a:p>
                      <a:pPr algn="ctr"/>
                      <a:r>
                        <a:rPr lang="en-GB" sz="1200" dirty="0" smtClean="0"/>
                        <a:t>0</a:t>
                      </a:r>
                      <a:endParaRPr lang="en-GB" sz="1200" dirty="0"/>
                    </a:p>
                  </a:txBody>
                  <a:tcPr anchor="ctr"/>
                </a:tc>
                <a:tc>
                  <a:txBody>
                    <a:bodyPr/>
                    <a:lstStyle/>
                    <a:p>
                      <a:pPr algn="ctr"/>
                      <a:r>
                        <a:rPr lang="en-GB" sz="1200" dirty="0" smtClean="0"/>
                        <a:t>0</a:t>
                      </a:r>
                      <a:endParaRPr lang="en-GB" sz="1200" dirty="0"/>
                    </a:p>
                  </a:txBody>
                  <a:tcPr anchor="ctr"/>
                </a:tc>
                <a:tc>
                  <a:txBody>
                    <a:bodyPr/>
                    <a:lstStyle/>
                    <a:p>
                      <a:pPr algn="ctr"/>
                      <a:r>
                        <a:rPr lang="en-GB" sz="1200" dirty="0" smtClean="0"/>
                        <a:t>0</a:t>
                      </a:r>
                      <a:endParaRPr lang="en-GB" sz="1200" dirty="0"/>
                    </a:p>
                  </a:txBody>
                  <a:tcPr anchor="ctr">
                    <a:lnR w="28575" cap="flat" cmpd="sng" algn="ctr">
                      <a:solidFill>
                        <a:schemeClr val="tx1"/>
                      </a:solidFill>
                      <a:prstDash val="solid"/>
                      <a:round/>
                      <a:headEnd type="none" w="med" len="med"/>
                      <a:tailEnd type="none" w="med" len="med"/>
                    </a:lnR>
                    <a:solidFill>
                      <a:srgbClr val="FFC000"/>
                    </a:solidFill>
                  </a:tcPr>
                </a:tc>
                <a:tc>
                  <a:txBody>
                    <a:bodyPr/>
                    <a:lstStyle/>
                    <a:p>
                      <a:pPr algn="ctr"/>
                      <a:r>
                        <a:rPr lang="en-GB" sz="1200" dirty="0" smtClean="0"/>
                        <a:t>0</a:t>
                      </a:r>
                      <a:endParaRPr lang="en-GB" sz="1200" dirty="0"/>
                    </a:p>
                  </a:txBody>
                  <a:tcPr anchor="ctr">
                    <a:lnL w="285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130304">
                <a:tc>
                  <a:txBody>
                    <a:bodyPr/>
                    <a:lstStyle/>
                    <a:p>
                      <a:pPr algn="l"/>
                      <a:r>
                        <a:rPr lang="en-GB" sz="1200" b="1" dirty="0" smtClean="0"/>
                        <a:t>i</a:t>
                      </a:r>
                      <a:endParaRPr lang="en-GB" sz="1200" b="1" dirty="0"/>
                    </a:p>
                  </a:txBody>
                  <a:tcPr anchor="ctr"/>
                </a:tc>
                <a:tc>
                  <a:txBody>
                    <a:bodyPr/>
                    <a:lstStyle/>
                    <a:p>
                      <a:pPr algn="ctr"/>
                      <a:r>
                        <a:rPr lang="en-GB" sz="1200" dirty="0" smtClean="0"/>
                        <a:t>1</a:t>
                      </a:r>
                      <a:endParaRPr lang="en-GB" sz="1200" dirty="0"/>
                    </a:p>
                  </a:txBody>
                  <a:tcPr anchor="ctr"/>
                </a:tc>
                <a:tc>
                  <a:txBody>
                    <a:bodyPr/>
                    <a:lstStyle/>
                    <a:p>
                      <a:pPr algn="ctr"/>
                      <a:r>
                        <a:rPr lang="en-GB" sz="1200" dirty="0" smtClean="0"/>
                        <a:t>1</a:t>
                      </a:r>
                      <a:endParaRPr lang="en-GB" sz="1200" dirty="0"/>
                    </a:p>
                  </a:txBody>
                  <a:tcPr anchor="ctr"/>
                </a:tc>
                <a:tc>
                  <a:txBody>
                    <a:bodyPr/>
                    <a:lstStyle/>
                    <a:p>
                      <a:pPr algn="ctr"/>
                      <a:r>
                        <a:rPr lang="en-GB" sz="1200" dirty="0" smtClean="0"/>
                        <a:t>0</a:t>
                      </a:r>
                      <a:endParaRPr lang="en-GB" sz="1200" dirty="0"/>
                    </a:p>
                  </a:txBody>
                  <a:tcPr anchor="ctr"/>
                </a:tc>
                <a:tc>
                  <a:txBody>
                    <a:bodyPr/>
                    <a:lstStyle/>
                    <a:p>
                      <a:pPr algn="ctr"/>
                      <a:r>
                        <a:rPr lang="en-GB" sz="1200" dirty="0" smtClean="0"/>
                        <a:t>1</a:t>
                      </a:r>
                      <a:endParaRPr lang="en-GB" sz="1200" dirty="0"/>
                    </a:p>
                  </a:txBody>
                  <a:tcPr anchor="ctr"/>
                </a:tc>
                <a:tc>
                  <a:txBody>
                    <a:bodyPr/>
                    <a:lstStyle/>
                    <a:p>
                      <a:pPr algn="ctr"/>
                      <a:r>
                        <a:rPr lang="en-GB" sz="1200" dirty="0" smtClean="0"/>
                        <a:t>0</a:t>
                      </a:r>
                      <a:endParaRPr lang="en-GB" sz="1200" dirty="0"/>
                    </a:p>
                  </a:txBody>
                  <a:tcPr anchor="ctr"/>
                </a:tc>
                <a:tc>
                  <a:txBody>
                    <a:bodyPr/>
                    <a:lstStyle/>
                    <a:p>
                      <a:pPr algn="ctr"/>
                      <a:r>
                        <a:rPr lang="en-GB" sz="1200" dirty="0" smtClean="0"/>
                        <a:t>0</a:t>
                      </a:r>
                      <a:endParaRPr lang="en-GB" sz="1200" dirty="0"/>
                    </a:p>
                  </a:txBody>
                  <a:tcPr anchor="ctr"/>
                </a:tc>
                <a:tc>
                  <a:txBody>
                    <a:bodyPr/>
                    <a:lstStyle/>
                    <a:p>
                      <a:pPr algn="ctr"/>
                      <a:r>
                        <a:rPr lang="en-GB" sz="1200" dirty="0" smtClean="0"/>
                        <a:t>1</a:t>
                      </a:r>
                      <a:endParaRPr lang="en-GB" sz="1200" dirty="0"/>
                    </a:p>
                  </a:txBody>
                  <a:tcPr anchor="ctr">
                    <a:lnR w="28575" cap="flat" cmpd="sng" algn="ctr">
                      <a:solidFill>
                        <a:schemeClr val="tx1"/>
                      </a:solidFill>
                      <a:prstDash val="solid"/>
                      <a:round/>
                      <a:headEnd type="none" w="med" len="med"/>
                      <a:tailEnd type="none" w="med" len="med"/>
                    </a:lnR>
                    <a:solidFill>
                      <a:srgbClr val="FFC000"/>
                    </a:solidFill>
                  </a:tcPr>
                </a:tc>
                <a:tc>
                  <a:txBody>
                    <a:bodyPr/>
                    <a:lstStyle/>
                    <a:p>
                      <a:pPr algn="ctr"/>
                      <a:r>
                        <a:rPr lang="en-GB" sz="1200" dirty="0" smtClean="0"/>
                        <a:t>0</a:t>
                      </a:r>
                      <a:endParaRPr lang="en-GB" sz="1200" dirty="0"/>
                    </a:p>
                  </a:txBody>
                  <a:tcPr anchor="ctr">
                    <a:lnL w="285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130304">
                <a:tc>
                  <a:txBody>
                    <a:bodyPr/>
                    <a:lstStyle/>
                    <a:p>
                      <a:pPr algn="l"/>
                      <a:r>
                        <a:rPr lang="en-GB" sz="1200" b="1" dirty="0" smtClean="0"/>
                        <a:t>g</a:t>
                      </a:r>
                      <a:endParaRPr lang="en-GB" sz="1200" b="1" dirty="0"/>
                    </a:p>
                  </a:txBody>
                  <a:tcPr anchor="ctr"/>
                </a:tc>
                <a:tc>
                  <a:txBody>
                    <a:bodyPr/>
                    <a:lstStyle/>
                    <a:p>
                      <a:pPr algn="ctr"/>
                      <a:r>
                        <a:rPr lang="en-GB" sz="1200" dirty="0" smtClean="0"/>
                        <a:t>1</a:t>
                      </a:r>
                      <a:endParaRPr lang="en-GB" sz="1200" dirty="0"/>
                    </a:p>
                  </a:txBody>
                  <a:tcPr anchor="ctr"/>
                </a:tc>
                <a:tc>
                  <a:txBody>
                    <a:bodyPr/>
                    <a:lstStyle/>
                    <a:p>
                      <a:pPr algn="ctr"/>
                      <a:r>
                        <a:rPr lang="en-GB" sz="1200" dirty="0" smtClean="0"/>
                        <a:t>1</a:t>
                      </a:r>
                      <a:endParaRPr lang="en-GB" sz="1200" dirty="0"/>
                    </a:p>
                  </a:txBody>
                  <a:tcPr anchor="ctr"/>
                </a:tc>
                <a:tc>
                  <a:txBody>
                    <a:bodyPr/>
                    <a:lstStyle/>
                    <a:p>
                      <a:pPr algn="ctr"/>
                      <a:r>
                        <a:rPr lang="en-GB" sz="1200" dirty="0" smtClean="0"/>
                        <a:t>0</a:t>
                      </a:r>
                      <a:endParaRPr lang="en-GB" sz="1200" dirty="0"/>
                    </a:p>
                  </a:txBody>
                  <a:tcPr anchor="ctr"/>
                </a:tc>
                <a:tc>
                  <a:txBody>
                    <a:bodyPr/>
                    <a:lstStyle/>
                    <a:p>
                      <a:pPr algn="ctr"/>
                      <a:r>
                        <a:rPr lang="en-GB" sz="1200" dirty="0" smtClean="0"/>
                        <a:t>0</a:t>
                      </a:r>
                      <a:endParaRPr lang="en-GB" sz="1200" dirty="0"/>
                    </a:p>
                  </a:txBody>
                  <a:tcPr anchor="ctr"/>
                </a:tc>
                <a:tc>
                  <a:txBody>
                    <a:bodyPr/>
                    <a:lstStyle/>
                    <a:p>
                      <a:pPr algn="ctr"/>
                      <a:r>
                        <a:rPr lang="en-GB" sz="1200" dirty="0" smtClean="0"/>
                        <a:t>1</a:t>
                      </a:r>
                      <a:endParaRPr lang="en-GB" sz="1200" dirty="0"/>
                    </a:p>
                  </a:txBody>
                  <a:tcPr anchor="ctr"/>
                </a:tc>
                <a:tc>
                  <a:txBody>
                    <a:bodyPr/>
                    <a:lstStyle/>
                    <a:p>
                      <a:pPr algn="ctr"/>
                      <a:r>
                        <a:rPr lang="en-GB" sz="1200" dirty="0" smtClean="0"/>
                        <a:t>1</a:t>
                      </a:r>
                      <a:endParaRPr lang="en-GB" sz="1200" dirty="0"/>
                    </a:p>
                  </a:txBody>
                  <a:tcPr anchor="ctr"/>
                </a:tc>
                <a:tc>
                  <a:txBody>
                    <a:bodyPr/>
                    <a:lstStyle/>
                    <a:p>
                      <a:pPr algn="ctr"/>
                      <a:r>
                        <a:rPr lang="en-GB" sz="1200" dirty="0" smtClean="0"/>
                        <a:t>1</a:t>
                      </a:r>
                      <a:endParaRPr lang="en-GB" sz="1200" dirty="0"/>
                    </a:p>
                  </a:txBody>
                  <a:tcPr anchor="ctr">
                    <a:lnR w="28575" cap="flat" cmpd="sng" algn="ctr">
                      <a:solidFill>
                        <a:schemeClr val="tx1"/>
                      </a:solidFill>
                      <a:prstDash val="solid"/>
                      <a:round/>
                      <a:headEnd type="none" w="med" len="med"/>
                      <a:tailEnd type="none" w="med" len="med"/>
                    </a:lnR>
                    <a:solidFill>
                      <a:srgbClr val="FFC000"/>
                    </a:solidFill>
                  </a:tcPr>
                </a:tc>
                <a:tc>
                  <a:txBody>
                    <a:bodyPr/>
                    <a:lstStyle/>
                    <a:p>
                      <a:pPr algn="ctr"/>
                      <a:r>
                        <a:rPr lang="en-GB" sz="1200" dirty="0" smtClean="0"/>
                        <a:t>1</a:t>
                      </a:r>
                      <a:endParaRPr lang="en-GB" sz="1200" dirty="0"/>
                    </a:p>
                  </a:txBody>
                  <a:tcPr anchor="ctr">
                    <a:lnL w="285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130304">
                <a:tc>
                  <a:txBody>
                    <a:bodyPr/>
                    <a:lstStyle/>
                    <a:p>
                      <a:pPr algn="l"/>
                      <a:r>
                        <a:rPr lang="en-GB" sz="1200" b="1" dirty="0" smtClean="0"/>
                        <a:t>f</a:t>
                      </a:r>
                      <a:endParaRPr lang="en-GB" sz="1200" b="1" dirty="0"/>
                    </a:p>
                  </a:txBody>
                  <a:tcPr anchor="ctr"/>
                </a:tc>
                <a:tc>
                  <a:txBody>
                    <a:bodyPr/>
                    <a:lstStyle/>
                    <a:p>
                      <a:pPr algn="ctr"/>
                      <a:r>
                        <a:rPr lang="en-GB" sz="1200" dirty="0" smtClean="0"/>
                        <a:t>1</a:t>
                      </a:r>
                      <a:endParaRPr lang="en-GB" sz="1200" dirty="0"/>
                    </a:p>
                  </a:txBody>
                  <a:tcPr anchor="ctr">
                    <a:solidFill>
                      <a:srgbClr val="FFC000"/>
                    </a:solidFill>
                  </a:tcPr>
                </a:tc>
                <a:tc>
                  <a:txBody>
                    <a:bodyPr/>
                    <a:lstStyle/>
                    <a:p>
                      <a:pPr algn="ctr"/>
                      <a:r>
                        <a:rPr lang="en-GB" sz="1200" dirty="0" smtClean="0"/>
                        <a:t>1</a:t>
                      </a:r>
                      <a:endParaRPr lang="en-GB" sz="1200" dirty="0"/>
                    </a:p>
                  </a:txBody>
                  <a:tcPr anchor="ctr">
                    <a:solidFill>
                      <a:srgbClr val="FFC000"/>
                    </a:solidFill>
                  </a:tcPr>
                </a:tc>
                <a:tc>
                  <a:txBody>
                    <a:bodyPr/>
                    <a:lstStyle/>
                    <a:p>
                      <a:pPr algn="ctr"/>
                      <a:r>
                        <a:rPr lang="en-GB" sz="1200" dirty="0" smtClean="0"/>
                        <a:t>0</a:t>
                      </a:r>
                      <a:endParaRPr lang="en-GB" sz="1200" dirty="0"/>
                    </a:p>
                  </a:txBody>
                  <a:tcPr anchor="ctr">
                    <a:solidFill>
                      <a:srgbClr val="FFC000"/>
                    </a:solidFill>
                  </a:tcPr>
                </a:tc>
                <a:tc>
                  <a:txBody>
                    <a:bodyPr/>
                    <a:lstStyle/>
                    <a:p>
                      <a:pPr algn="ctr"/>
                      <a:r>
                        <a:rPr lang="en-GB" sz="1200" dirty="0" smtClean="0"/>
                        <a:t>0</a:t>
                      </a:r>
                      <a:endParaRPr lang="en-GB" sz="1200" dirty="0"/>
                    </a:p>
                  </a:txBody>
                  <a:tcPr anchor="ctr">
                    <a:solidFill>
                      <a:srgbClr val="FFC000"/>
                    </a:solidFill>
                  </a:tcPr>
                </a:tc>
                <a:tc>
                  <a:txBody>
                    <a:bodyPr/>
                    <a:lstStyle/>
                    <a:p>
                      <a:pPr algn="ctr"/>
                      <a:r>
                        <a:rPr lang="en-GB" sz="1200" dirty="0" smtClean="0"/>
                        <a:t>1</a:t>
                      </a:r>
                      <a:endParaRPr lang="en-GB" sz="1200" dirty="0"/>
                    </a:p>
                  </a:txBody>
                  <a:tcPr anchor="ctr">
                    <a:solidFill>
                      <a:srgbClr val="FFC000"/>
                    </a:solidFill>
                  </a:tcPr>
                </a:tc>
                <a:tc>
                  <a:txBody>
                    <a:bodyPr/>
                    <a:lstStyle/>
                    <a:p>
                      <a:pPr algn="ctr"/>
                      <a:r>
                        <a:rPr lang="en-GB" sz="1200" dirty="0" smtClean="0"/>
                        <a:t>1</a:t>
                      </a:r>
                      <a:endParaRPr lang="en-GB" sz="1200" dirty="0"/>
                    </a:p>
                  </a:txBody>
                  <a:tcPr anchor="ctr">
                    <a:solidFill>
                      <a:srgbClr val="FFC000"/>
                    </a:solidFill>
                  </a:tcPr>
                </a:tc>
                <a:tc>
                  <a:txBody>
                    <a:bodyPr/>
                    <a:lstStyle/>
                    <a:p>
                      <a:pPr algn="ctr"/>
                      <a:r>
                        <a:rPr lang="en-GB" sz="1200" b="1" dirty="0" smtClean="0">
                          <a:solidFill>
                            <a:srgbClr val="FF0000"/>
                          </a:solidFill>
                        </a:rPr>
                        <a:t>0</a:t>
                      </a:r>
                      <a:endParaRPr lang="en-GB" sz="1200" b="1" dirty="0">
                        <a:solidFill>
                          <a:srgbClr val="FF0000"/>
                        </a:solidFill>
                      </a:endParaRPr>
                    </a:p>
                  </a:txBody>
                  <a:tcPr anchor="ctr">
                    <a:lnR w="28575" cap="flat" cmpd="sng" algn="ctr">
                      <a:solidFill>
                        <a:schemeClr val="tx1"/>
                      </a:solidFill>
                      <a:prstDash val="solid"/>
                      <a:round/>
                      <a:headEnd type="none" w="med" len="med"/>
                      <a:tailEnd type="none" w="med" len="med"/>
                    </a:lnR>
                    <a:solidFill>
                      <a:srgbClr val="FFC000"/>
                    </a:solidFill>
                  </a:tcPr>
                </a:tc>
                <a:tc>
                  <a:txBody>
                    <a:bodyPr/>
                    <a:lstStyle/>
                    <a:p>
                      <a:pPr algn="ctr"/>
                      <a:r>
                        <a:rPr lang="en-GB" sz="1200" dirty="0" smtClean="0"/>
                        <a:t>1</a:t>
                      </a:r>
                      <a:endParaRPr lang="en-GB" sz="1200" dirty="0"/>
                    </a:p>
                  </a:txBody>
                  <a:tcPr anchor="ctr">
                    <a:lnL w="28575" cap="flat" cmpd="sng" algn="ctr">
                      <a:solidFill>
                        <a:schemeClr val="tx1"/>
                      </a:solidFill>
                      <a:prstDash val="solid"/>
                      <a:round/>
                      <a:headEnd type="none" w="med" len="med"/>
                      <a:tailEnd type="none" w="med" len="med"/>
                    </a:lnL>
                    <a:solidFill>
                      <a:srgbClr val="FFC000"/>
                    </a:solidFill>
                  </a:tcPr>
                </a:tc>
                <a:extLst>
                  <a:ext uri="{0D108BD9-81ED-4DB2-BD59-A6C34878D82A}">
                    <a16:rowId xmlns:a16="http://schemas.microsoft.com/office/drawing/2014/main" val="10004"/>
                  </a:ext>
                </a:extLst>
              </a:tr>
              <a:tr h="130304">
                <a:tc>
                  <a:txBody>
                    <a:bodyPr/>
                    <a:lstStyle/>
                    <a:p>
                      <a:pPr algn="l"/>
                      <a:r>
                        <a:rPr lang="en-GB" sz="1200" b="1" dirty="0" smtClean="0"/>
                        <a:t>s</a:t>
                      </a:r>
                      <a:endParaRPr lang="en-GB" sz="1200" b="1" dirty="0"/>
                    </a:p>
                  </a:txBody>
                  <a:tcPr anchor="ctr"/>
                </a:tc>
                <a:tc>
                  <a:txBody>
                    <a:bodyPr/>
                    <a:lstStyle/>
                    <a:p>
                      <a:pPr algn="ctr"/>
                      <a:r>
                        <a:rPr lang="en-GB" sz="1200" dirty="0" smtClean="0"/>
                        <a:t>1</a:t>
                      </a:r>
                      <a:endParaRPr lang="en-GB" sz="1200" dirty="0"/>
                    </a:p>
                  </a:txBody>
                  <a:tcPr anchor="ctr"/>
                </a:tc>
                <a:tc>
                  <a:txBody>
                    <a:bodyPr/>
                    <a:lstStyle/>
                    <a:p>
                      <a:pPr algn="ctr"/>
                      <a:r>
                        <a:rPr lang="en-GB" sz="1200" dirty="0" smtClean="0"/>
                        <a:t>1</a:t>
                      </a:r>
                      <a:endParaRPr lang="en-GB" sz="1200" dirty="0"/>
                    </a:p>
                  </a:txBody>
                  <a:tcPr anchor="ctr"/>
                </a:tc>
                <a:tc>
                  <a:txBody>
                    <a:bodyPr/>
                    <a:lstStyle/>
                    <a:p>
                      <a:pPr algn="ctr"/>
                      <a:r>
                        <a:rPr lang="en-GB" sz="1200" dirty="0" smtClean="0"/>
                        <a:t>1</a:t>
                      </a:r>
                      <a:endParaRPr lang="en-GB" sz="1200" dirty="0"/>
                    </a:p>
                  </a:txBody>
                  <a:tcPr anchor="ctr"/>
                </a:tc>
                <a:tc>
                  <a:txBody>
                    <a:bodyPr/>
                    <a:lstStyle/>
                    <a:p>
                      <a:pPr algn="ctr"/>
                      <a:r>
                        <a:rPr lang="en-GB" sz="1200" dirty="0" smtClean="0"/>
                        <a:t>0</a:t>
                      </a:r>
                      <a:endParaRPr lang="en-GB" sz="1200" dirty="0"/>
                    </a:p>
                  </a:txBody>
                  <a:tcPr anchor="ctr"/>
                </a:tc>
                <a:tc>
                  <a:txBody>
                    <a:bodyPr/>
                    <a:lstStyle/>
                    <a:p>
                      <a:pPr algn="ctr"/>
                      <a:r>
                        <a:rPr lang="en-GB" sz="1200" dirty="0" smtClean="0"/>
                        <a:t>0</a:t>
                      </a:r>
                      <a:endParaRPr lang="en-GB" sz="1200" dirty="0"/>
                    </a:p>
                  </a:txBody>
                  <a:tcPr anchor="ctr"/>
                </a:tc>
                <a:tc>
                  <a:txBody>
                    <a:bodyPr/>
                    <a:lstStyle/>
                    <a:p>
                      <a:pPr algn="ctr"/>
                      <a:r>
                        <a:rPr lang="en-GB" sz="1200" dirty="0" smtClean="0"/>
                        <a:t>1</a:t>
                      </a:r>
                      <a:endParaRPr lang="en-GB" sz="1200" dirty="0"/>
                    </a:p>
                  </a:txBody>
                  <a:tcPr anchor="ctr"/>
                </a:tc>
                <a:tc>
                  <a:txBody>
                    <a:bodyPr/>
                    <a:lstStyle/>
                    <a:p>
                      <a:pPr algn="ctr"/>
                      <a:r>
                        <a:rPr lang="en-GB" sz="1200" dirty="0" smtClean="0"/>
                        <a:t>1</a:t>
                      </a:r>
                      <a:endParaRPr lang="en-GB" sz="1200" dirty="0"/>
                    </a:p>
                  </a:txBody>
                  <a:tcPr anchor="ctr">
                    <a:lnR w="28575" cap="flat" cmpd="sng" algn="ctr">
                      <a:solidFill>
                        <a:schemeClr val="tx1"/>
                      </a:solidFill>
                      <a:prstDash val="solid"/>
                      <a:round/>
                      <a:headEnd type="none" w="med" len="med"/>
                      <a:tailEnd type="none" w="med" len="med"/>
                    </a:lnR>
                    <a:solidFill>
                      <a:srgbClr val="FFC000"/>
                    </a:solidFill>
                  </a:tcPr>
                </a:tc>
                <a:tc>
                  <a:txBody>
                    <a:bodyPr/>
                    <a:lstStyle/>
                    <a:p>
                      <a:pPr algn="ctr"/>
                      <a:r>
                        <a:rPr lang="en-GB" sz="1200" dirty="0" smtClean="0"/>
                        <a:t>1</a:t>
                      </a:r>
                      <a:endParaRPr lang="en-GB" sz="1200" dirty="0"/>
                    </a:p>
                  </a:txBody>
                  <a:tcPr anchor="ctr">
                    <a:lnL w="285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130304">
                <a:tc>
                  <a:txBody>
                    <a:bodyPr/>
                    <a:lstStyle/>
                    <a:p>
                      <a:pPr algn="l"/>
                      <a:r>
                        <a:rPr lang="en-GB" sz="1200" b="1" dirty="0" smtClean="0"/>
                        <a:t>C.P.</a:t>
                      </a:r>
                      <a:endParaRPr lang="en-GB" sz="1200" b="1" dirty="0"/>
                    </a:p>
                  </a:txBody>
                  <a:tcPr anchor="ctr"/>
                </a:tc>
                <a:tc>
                  <a:txBody>
                    <a:bodyPr/>
                    <a:lstStyle/>
                    <a:p>
                      <a:pPr algn="ctr"/>
                      <a:r>
                        <a:rPr lang="en-GB" sz="1200" dirty="0" smtClean="0"/>
                        <a:t>1</a:t>
                      </a:r>
                      <a:endParaRPr lang="en-GB" sz="1200" dirty="0"/>
                    </a:p>
                  </a:txBody>
                  <a:tcPr anchor="ctr"/>
                </a:tc>
                <a:tc>
                  <a:txBody>
                    <a:bodyPr/>
                    <a:lstStyle/>
                    <a:p>
                      <a:pPr algn="ctr"/>
                      <a:r>
                        <a:rPr lang="en-GB" sz="1200" dirty="0" smtClean="0"/>
                        <a:t>0</a:t>
                      </a:r>
                      <a:endParaRPr lang="en-GB" sz="1200" dirty="0"/>
                    </a:p>
                  </a:txBody>
                  <a:tcPr anchor="ctr"/>
                </a:tc>
                <a:tc>
                  <a:txBody>
                    <a:bodyPr/>
                    <a:lstStyle/>
                    <a:p>
                      <a:pPr algn="ctr"/>
                      <a:r>
                        <a:rPr lang="en-GB" sz="1200" dirty="0" smtClean="0"/>
                        <a:t>1</a:t>
                      </a:r>
                      <a:endParaRPr lang="en-GB" sz="1200" dirty="0"/>
                    </a:p>
                  </a:txBody>
                  <a:tcPr anchor="ctr"/>
                </a:tc>
                <a:tc>
                  <a:txBody>
                    <a:bodyPr/>
                    <a:lstStyle/>
                    <a:p>
                      <a:pPr algn="ctr"/>
                      <a:r>
                        <a:rPr lang="en-GB" sz="1200" dirty="0" smtClean="0"/>
                        <a:t>0</a:t>
                      </a:r>
                      <a:endParaRPr lang="en-GB" sz="1200" dirty="0"/>
                    </a:p>
                  </a:txBody>
                  <a:tcPr anchor="ctr"/>
                </a:tc>
                <a:tc>
                  <a:txBody>
                    <a:bodyPr/>
                    <a:lstStyle/>
                    <a:p>
                      <a:pPr algn="ctr"/>
                      <a:r>
                        <a:rPr lang="en-GB" sz="1200" dirty="0" smtClean="0"/>
                        <a:t>0</a:t>
                      </a:r>
                      <a:endParaRPr lang="en-GB" sz="1200" dirty="0"/>
                    </a:p>
                  </a:txBody>
                  <a:tcPr anchor="ctr"/>
                </a:tc>
                <a:tc>
                  <a:txBody>
                    <a:bodyPr/>
                    <a:lstStyle/>
                    <a:p>
                      <a:pPr algn="ctr"/>
                      <a:r>
                        <a:rPr lang="en-GB" sz="1200" dirty="0" smtClean="0"/>
                        <a:t>1</a:t>
                      </a:r>
                      <a:endParaRPr lang="en-GB" sz="1200" dirty="0"/>
                    </a:p>
                  </a:txBody>
                  <a:tcPr anchor="ctr"/>
                </a:tc>
                <a:tc>
                  <a:txBody>
                    <a:bodyPr/>
                    <a:lstStyle/>
                    <a:p>
                      <a:pPr algn="ctr"/>
                      <a:r>
                        <a:rPr lang="en-GB" sz="1200" dirty="0" smtClean="0"/>
                        <a:t>0</a:t>
                      </a:r>
                      <a:endParaRPr lang="en-GB" sz="1200" dirty="0"/>
                    </a:p>
                  </a:txBody>
                  <a:tcPr anchor="ctr">
                    <a:lnR w="28575" cap="flat" cmpd="sng" algn="ctr">
                      <a:solidFill>
                        <a:schemeClr val="tx1"/>
                      </a:solidFill>
                      <a:prstDash val="solid"/>
                      <a:round/>
                      <a:headEnd type="none" w="med" len="med"/>
                      <a:tailEnd type="none" w="med" len="med"/>
                    </a:lnR>
                    <a:solidFill>
                      <a:srgbClr val="FFC000"/>
                    </a:solidFill>
                  </a:tcPr>
                </a:tc>
                <a:tc>
                  <a:txBody>
                    <a:bodyPr/>
                    <a:lstStyle/>
                    <a:p>
                      <a:pPr algn="ctr"/>
                      <a:r>
                        <a:rPr lang="en-GB" sz="1200" dirty="0" smtClean="0"/>
                        <a:t>1</a:t>
                      </a:r>
                      <a:endParaRPr lang="en-GB" sz="1200" dirty="0"/>
                    </a:p>
                  </a:txBody>
                  <a:tcPr anchor="ctr">
                    <a:lnL w="285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6"/>
                  </a:ext>
                </a:extLst>
              </a:tr>
            </a:tbl>
          </a:graphicData>
        </a:graphic>
      </p:graphicFrame>
      <p:sp>
        <p:nvSpPr>
          <p:cNvPr id="9" name="TextBox 8"/>
          <p:cNvSpPr txBox="1"/>
          <p:nvPr/>
        </p:nvSpPr>
        <p:spPr>
          <a:xfrm>
            <a:off x="4984086" y="3149818"/>
            <a:ext cx="854208" cy="276999"/>
          </a:xfrm>
          <a:prstGeom prst="rect">
            <a:avLst/>
          </a:prstGeom>
          <a:noFill/>
        </p:spPr>
        <p:txBody>
          <a:bodyPr wrap="none" rtlCol="0">
            <a:spAutoFit/>
          </a:bodyPr>
          <a:lstStyle/>
          <a:p>
            <a:r>
              <a:rPr lang="en-GB" sz="1200" dirty="0" smtClean="0">
                <a:solidFill>
                  <a:srgbClr val="002060"/>
                </a:solidFill>
              </a:rPr>
              <a:t>Row parity</a:t>
            </a:r>
            <a:endParaRPr lang="en-GB" sz="1200" dirty="0">
              <a:solidFill>
                <a:srgbClr val="002060"/>
              </a:solidFill>
            </a:endParaRPr>
          </a:p>
        </p:txBody>
      </p:sp>
      <p:cxnSp>
        <p:nvCxnSpPr>
          <p:cNvPr id="10" name="Straight Arrow Connector 9"/>
          <p:cNvCxnSpPr>
            <a:stCxn id="9" idx="3"/>
          </p:cNvCxnSpPr>
          <p:nvPr/>
        </p:nvCxnSpPr>
        <p:spPr>
          <a:xfrm>
            <a:off x="5838294" y="3288318"/>
            <a:ext cx="153904" cy="293549"/>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039870" y="5742107"/>
            <a:ext cx="1064715" cy="276999"/>
          </a:xfrm>
          <a:prstGeom prst="rect">
            <a:avLst/>
          </a:prstGeom>
          <a:noFill/>
        </p:spPr>
        <p:txBody>
          <a:bodyPr wrap="none" rtlCol="0">
            <a:spAutoFit/>
          </a:bodyPr>
          <a:lstStyle/>
          <a:p>
            <a:r>
              <a:rPr lang="en-GB" sz="1200" dirty="0" smtClean="0">
                <a:solidFill>
                  <a:srgbClr val="002060"/>
                </a:solidFill>
              </a:rPr>
              <a:t>Column parity</a:t>
            </a:r>
            <a:endParaRPr lang="en-GB" sz="1200" dirty="0">
              <a:solidFill>
                <a:srgbClr val="002060"/>
              </a:solidFill>
            </a:endParaRPr>
          </a:p>
        </p:txBody>
      </p:sp>
      <p:cxnSp>
        <p:nvCxnSpPr>
          <p:cNvPr id="12" name="Straight Arrow Connector 11"/>
          <p:cNvCxnSpPr>
            <a:stCxn id="11" idx="1"/>
          </p:cNvCxnSpPr>
          <p:nvPr/>
        </p:nvCxnSpPr>
        <p:spPr>
          <a:xfrm flipH="1" flipV="1">
            <a:off x="2679830" y="5598091"/>
            <a:ext cx="360040" cy="282516"/>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487700" y="5864535"/>
            <a:ext cx="992772" cy="276999"/>
          </a:xfrm>
          <a:prstGeom prst="rect">
            <a:avLst/>
          </a:prstGeom>
          <a:noFill/>
        </p:spPr>
        <p:txBody>
          <a:bodyPr wrap="none" rtlCol="0">
            <a:spAutoFit/>
          </a:bodyPr>
          <a:lstStyle/>
          <a:p>
            <a:r>
              <a:rPr lang="en-GB" sz="1200" dirty="0" smtClean="0">
                <a:solidFill>
                  <a:srgbClr val="002060"/>
                </a:solidFill>
              </a:rPr>
              <a:t>Matrix parity</a:t>
            </a:r>
            <a:endParaRPr lang="en-GB" sz="1200" dirty="0">
              <a:solidFill>
                <a:srgbClr val="002060"/>
              </a:solidFill>
            </a:endParaRPr>
          </a:p>
        </p:txBody>
      </p:sp>
      <p:cxnSp>
        <p:nvCxnSpPr>
          <p:cNvPr id="14" name="Straight Arrow Connector 13"/>
          <p:cNvCxnSpPr>
            <a:stCxn id="13" idx="3"/>
          </p:cNvCxnSpPr>
          <p:nvPr/>
        </p:nvCxnSpPr>
        <p:spPr>
          <a:xfrm flipV="1">
            <a:off x="5480472" y="5598091"/>
            <a:ext cx="434774" cy="404944"/>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039870" y="3149817"/>
            <a:ext cx="1508555" cy="276999"/>
          </a:xfrm>
          <a:prstGeom prst="rect">
            <a:avLst/>
          </a:prstGeom>
          <a:noFill/>
        </p:spPr>
        <p:txBody>
          <a:bodyPr wrap="none" rtlCol="0">
            <a:spAutoFit/>
          </a:bodyPr>
          <a:lstStyle/>
          <a:p>
            <a:r>
              <a:rPr lang="en-GB" sz="1200" dirty="0" smtClean="0">
                <a:solidFill>
                  <a:srgbClr val="002060"/>
                </a:solidFill>
              </a:rPr>
              <a:t>Transmitted message</a:t>
            </a:r>
            <a:endParaRPr lang="en-GB" sz="1200" dirty="0">
              <a:solidFill>
                <a:srgbClr val="002060"/>
              </a:solidFill>
            </a:endParaRPr>
          </a:p>
        </p:txBody>
      </p:sp>
      <p:cxnSp>
        <p:nvCxnSpPr>
          <p:cNvPr id="16" name="Straight Arrow Connector 15"/>
          <p:cNvCxnSpPr>
            <a:stCxn id="15" idx="1"/>
          </p:cNvCxnSpPr>
          <p:nvPr/>
        </p:nvCxnSpPr>
        <p:spPr>
          <a:xfrm flipH="1">
            <a:off x="2607822" y="3288317"/>
            <a:ext cx="432048" cy="581582"/>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216334" y="3163717"/>
            <a:ext cx="1323760" cy="276999"/>
          </a:xfrm>
          <a:prstGeom prst="rect">
            <a:avLst/>
          </a:prstGeom>
          <a:noFill/>
        </p:spPr>
        <p:txBody>
          <a:bodyPr wrap="none" rtlCol="0">
            <a:spAutoFit/>
          </a:bodyPr>
          <a:lstStyle/>
          <a:p>
            <a:r>
              <a:rPr lang="en-GB" sz="1200" dirty="0" smtClean="0">
                <a:solidFill>
                  <a:srgbClr val="002060"/>
                </a:solidFill>
              </a:rPr>
              <a:t>Received message</a:t>
            </a:r>
            <a:endParaRPr lang="en-GB" sz="1200" dirty="0">
              <a:solidFill>
                <a:srgbClr val="002060"/>
              </a:solidFill>
            </a:endParaRPr>
          </a:p>
        </p:txBody>
      </p:sp>
      <p:cxnSp>
        <p:nvCxnSpPr>
          <p:cNvPr id="18" name="Straight Arrow Connector 17"/>
          <p:cNvCxnSpPr/>
          <p:nvPr/>
        </p:nvCxnSpPr>
        <p:spPr>
          <a:xfrm flipH="1">
            <a:off x="6856294" y="3302216"/>
            <a:ext cx="360040" cy="567683"/>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22" idx="3"/>
          </p:cNvCxnSpPr>
          <p:nvPr/>
        </p:nvCxnSpPr>
        <p:spPr>
          <a:xfrm flipV="1">
            <a:off x="9681368" y="5599832"/>
            <a:ext cx="127254" cy="498768"/>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22" idx="3"/>
          </p:cNvCxnSpPr>
          <p:nvPr/>
        </p:nvCxnSpPr>
        <p:spPr>
          <a:xfrm flipV="1">
            <a:off x="9681368" y="5023766"/>
            <a:ext cx="487294" cy="1074834"/>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741369" y="2018391"/>
            <a:ext cx="2609817" cy="646331"/>
          </a:xfrm>
          <a:prstGeom prst="rect">
            <a:avLst/>
          </a:prstGeom>
          <a:noFill/>
          <a:ln>
            <a:solidFill>
              <a:schemeClr val="tx1"/>
            </a:solidFill>
          </a:ln>
        </p:spPr>
        <p:txBody>
          <a:bodyPr wrap="none" rtlCol="0">
            <a:spAutoFit/>
          </a:bodyPr>
          <a:lstStyle/>
          <a:p>
            <a:r>
              <a:rPr lang="en-GB" sz="1200" u="sng" dirty="0" smtClean="0">
                <a:solidFill>
                  <a:srgbClr val="002060"/>
                </a:solidFill>
              </a:rPr>
              <a:t>Even parity: </a:t>
            </a:r>
            <a:r>
              <a:rPr lang="en-GB" sz="1200" dirty="0" smtClean="0">
                <a:solidFill>
                  <a:srgbClr val="002060"/>
                </a:solidFill>
              </a:rPr>
              <a:t>Parity bits are</a:t>
            </a:r>
            <a:br>
              <a:rPr lang="en-GB" sz="1200" dirty="0" smtClean="0">
                <a:solidFill>
                  <a:srgbClr val="002060"/>
                </a:solidFill>
              </a:rPr>
            </a:br>
            <a:r>
              <a:rPr lang="en-GB" sz="1200" dirty="0" smtClean="0">
                <a:solidFill>
                  <a:srgbClr val="002060"/>
                </a:solidFill>
              </a:rPr>
              <a:t>computed such that the number</a:t>
            </a:r>
            <a:br>
              <a:rPr lang="en-GB" sz="1200" dirty="0" smtClean="0">
                <a:solidFill>
                  <a:srgbClr val="002060"/>
                </a:solidFill>
              </a:rPr>
            </a:br>
            <a:r>
              <a:rPr lang="en-GB" sz="1200" dirty="0" smtClean="0">
                <a:solidFill>
                  <a:srgbClr val="002060"/>
                </a:solidFill>
              </a:rPr>
              <a:t>of</a:t>
            </a:r>
            <a:r>
              <a:rPr lang="en-GB" sz="1200" dirty="0">
                <a:solidFill>
                  <a:srgbClr val="002060"/>
                </a:solidFill>
              </a:rPr>
              <a:t> </a:t>
            </a:r>
            <a:r>
              <a:rPr lang="en-GB" sz="1200" dirty="0" smtClean="0">
                <a:solidFill>
                  <a:srgbClr val="002060"/>
                </a:solidFill>
              </a:rPr>
              <a:t>“1s” in each row and column</a:t>
            </a:r>
            <a:r>
              <a:rPr lang="en-GB" sz="1200" dirty="0">
                <a:solidFill>
                  <a:srgbClr val="002060"/>
                </a:solidFill>
              </a:rPr>
              <a:t> </a:t>
            </a:r>
            <a:r>
              <a:rPr lang="en-GB" sz="1200" dirty="0" smtClean="0">
                <a:solidFill>
                  <a:srgbClr val="002060"/>
                </a:solidFill>
              </a:rPr>
              <a:t>is even</a:t>
            </a:r>
            <a:endParaRPr lang="en-GB" sz="1200" dirty="0">
              <a:solidFill>
                <a:srgbClr val="002060"/>
              </a:solidFill>
            </a:endParaRPr>
          </a:p>
        </p:txBody>
      </p:sp>
      <p:sp>
        <p:nvSpPr>
          <p:cNvPr id="22" name="TextBox 21"/>
          <p:cNvSpPr txBox="1"/>
          <p:nvPr/>
        </p:nvSpPr>
        <p:spPr>
          <a:xfrm>
            <a:off x="7216334" y="5775434"/>
            <a:ext cx="2465034" cy="646331"/>
          </a:xfrm>
          <a:prstGeom prst="rect">
            <a:avLst/>
          </a:prstGeom>
          <a:noFill/>
        </p:spPr>
        <p:txBody>
          <a:bodyPr wrap="none" rtlCol="0">
            <a:spAutoFit/>
          </a:bodyPr>
          <a:lstStyle/>
          <a:p>
            <a:r>
              <a:rPr lang="en-GB" sz="1200" dirty="0" smtClean="0">
                <a:solidFill>
                  <a:srgbClr val="002060"/>
                </a:solidFill>
              </a:rPr>
              <a:t>Discrepancy between the received</a:t>
            </a:r>
            <a:br>
              <a:rPr lang="en-GB" sz="1200" dirty="0" smtClean="0">
                <a:solidFill>
                  <a:srgbClr val="002060"/>
                </a:solidFill>
              </a:rPr>
            </a:br>
            <a:r>
              <a:rPr lang="en-GB" sz="1200" dirty="0" smtClean="0">
                <a:solidFill>
                  <a:srgbClr val="002060"/>
                </a:solidFill>
              </a:rPr>
              <a:t>row/column parities and the parities</a:t>
            </a:r>
            <a:br>
              <a:rPr lang="en-GB" sz="1200" dirty="0" smtClean="0">
                <a:solidFill>
                  <a:srgbClr val="002060"/>
                </a:solidFill>
              </a:rPr>
            </a:br>
            <a:r>
              <a:rPr lang="en-GB" sz="1200" dirty="0" smtClean="0">
                <a:solidFill>
                  <a:srgbClr val="002060"/>
                </a:solidFill>
              </a:rPr>
              <a:t>computed by the receiver!</a:t>
            </a:r>
          </a:p>
        </p:txBody>
      </p:sp>
    </p:spTree>
    <p:extLst>
      <p:ext uri="{BB962C8B-B14F-4D97-AF65-F5344CB8AC3E}">
        <p14:creationId xmlns:p14="http://schemas.microsoft.com/office/powerpoint/2010/main" val="42567725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Line Coding</a:t>
            </a:r>
          </a:p>
        </p:txBody>
      </p:sp>
      <p:sp>
        <p:nvSpPr>
          <p:cNvPr id="3" name="Content Placeholder 2"/>
          <p:cNvSpPr>
            <a:spLocks noGrp="1"/>
          </p:cNvSpPr>
          <p:nvPr>
            <p:ph idx="1"/>
          </p:nvPr>
        </p:nvSpPr>
        <p:spPr>
          <a:xfrm>
            <a:off x="838200" y="836909"/>
            <a:ext cx="5151120" cy="5548392"/>
          </a:xfrm>
        </p:spPr>
        <p:txBody>
          <a:bodyPr>
            <a:normAutofit/>
          </a:bodyPr>
          <a:lstStyle/>
          <a:p>
            <a:r>
              <a:rPr lang="en-GB" sz="1600" dirty="0"/>
              <a:t>Apart from detecting and correcting errors, coding is also applied to condition the signal to the transmission medium and/or the transmitter/receiver architecture. This is called line coding.</a:t>
            </a:r>
          </a:p>
          <a:p>
            <a:r>
              <a:rPr lang="en-GB" sz="1600" dirty="0"/>
              <a:t>Most common addressed problems are:</a:t>
            </a:r>
          </a:p>
          <a:p>
            <a:pPr lvl="1"/>
            <a:r>
              <a:rPr lang="en-GB" sz="1400" dirty="0"/>
              <a:t>DC wander caused by AC coupling (“high-pass” type response</a:t>
            </a:r>
            <a:r>
              <a:rPr lang="en-GB" sz="1400" dirty="0" smtClean="0"/>
              <a:t>):</a:t>
            </a:r>
            <a:endParaRPr lang="en-GB" sz="1400" dirty="0"/>
          </a:p>
          <a:p>
            <a:pPr lvl="2"/>
            <a:r>
              <a:rPr lang="en-GB" sz="1200" dirty="0"/>
              <a:t>DC blocking between circuits</a:t>
            </a:r>
          </a:p>
          <a:p>
            <a:pPr lvl="2"/>
            <a:r>
              <a:rPr lang="en-GB" sz="1200" dirty="0"/>
              <a:t>Laser-driver mean power control</a:t>
            </a:r>
          </a:p>
          <a:p>
            <a:pPr lvl="2"/>
            <a:r>
              <a:rPr lang="en-GB" sz="1200" dirty="0"/>
              <a:t>Offset cancelation circuits in pin-receivers</a:t>
            </a:r>
          </a:p>
          <a:p>
            <a:pPr lvl="1"/>
            <a:r>
              <a:rPr lang="en-GB" sz="1400" dirty="0"/>
              <a:t>Lack of signal transitions to keep the RX clock locked on the data</a:t>
            </a:r>
          </a:p>
          <a:p>
            <a:r>
              <a:rPr lang="en-GB" sz="1600" dirty="0"/>
              <a:t>Line codes typically have the following properties:</a:t>
            </a:r>
          </a:p>
          <a:p>
            <a:pPr lvl="1"/>
            <a:r>
              <a:rPr lang="en-GB" sz="1600" dirty="0"/>
              <a:t>limit the low frequency content in the signal spectrum</a:t>
            </a:r>
          </a:p>
          <a:p>
            <a:pPr lvl="1"/>
            <a:r>
              <a:rPr lang="en-GB" sz="1600" dirty="0"/>
              <a:t>Guarantee a high density of symbol transitions</a:t>
            </a:r>
            <a:endParaRPr lang="en-GB" sz="1400" dirty="0"/>
          </a:p>
          <a:p>
            <a:r>
              <a:rPr lang="en-GB" sz="1600" dirty="0"/>
              <a:t>Some popular examples:</a:t>
            </a:r>
          </a:p>
          <a:p>
            <a:pPr lvl="1"/>
            <a:r>
              <a:rPr lang="en-GB" sz="1400" dirty="0"/>
              <a:t>8B/10B</a:t>
            </a:r>
          </a:p>
          <a:p>
            <a:pPr lvl="1"/>
            <a:r>
              <a:rPr lang="en-GB" sz="1400" dirty="0" smtClean="0"/>
              <a:t>Scrambling</a:t>
            </a:r>
            <a:endParaRPr lang="en-GB" sz="1400" dirty="0"/>
          </a:p>
        </p:txBody>
      </p:sp>
      <p:sp>
        <p:nvSpPr>
          <p:cNvPr id="4" name="Date Placeholder 3"/>
          <p:cNvSpPr>
            <a:spLocks noGrp="1"/>
          </p:cNvSpPr>
          <p:nvPr>
            <p:ph type="dt" sz="half" idx="10"/>
          </p:nvPr>
        </p:nvSpPr>
        <p:spPr/>
        <p:txBody>
          <a:bodyPr/>
          <a:lstStyle/>
          <a:p>
            <a:r>
              <a:rPr lang="en-GB" dirty="0" smtClean="0"/>
              <a:t>Ecole de Microélectronique IN2P3</a:t>
            </a:r>
            <a:endParaRPr lang="en-GB" dirty="0"/>
          </a:p>
        </p:txBody>
      </p:sp>
      <p:sp>
        <p:nvSpPr>
          <p:cNvPr id="5" name="Footer Placeholder 4"/>
          <p:cNvSpPr>
            <a:spLocks noGrp="1"/>
          </p:cNvSpPr>
          <p:nvPr>
            <p:ph type="ftr" sz="quarter" idx="11"/>
          </p:nvPr>
        </p:nvSpPr>
        <p:spPr/>
        <p:txBody>
          <a:bodyPr/>
          <a:lstStyle/>
          <a:p>
            <a:r>
              <a:rPr lang="en-GB" dirty="0"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16</a:t>
            </a:fld>
            <a:endParaRPr lang="en-GB" dirty="0"/>
          </a:p>
        </p:txBody>
      </p:sp>
      <p:grpSp>
        <p:nvGrpSpPr>
          <p:cNvPr id="7" name="Group 140"/>
          <p:cNvGrpSpPr>
            <a:grpSpLocks/>
          </p:cNvGrpSpPr>
          <p:nvPr/>
        </p:nvGrpSpPr>
        <p:grpSpPr bwMode="auto">
          <a:xfrm>
            <a:off x="7417057" y="1767379"/>
            <a:ext cx="2170423" cy="668090"/>
            <a:chOff x="312" y="2799"/>
            <a:chExt cx="4354" cy="1089"/>
          </a:xfrm>
        </p:grpSpPr>
        <p:sp>
          <p:nvSpPr>
            <p:cNvPr id="8" name="Freeform 141"/>
            <p:cNvSpPr>
              <a:spLocks/>
            </p:cNvSpPr>
            <p:nvPr/>
          </p:nvSpPr>
          <p:spPr bwMode="auto">
            <a:xfrm>
              <a:off x="312" y="2799"/>
              <a:ext cx="290" cy="871"/>
            </a:xfrm>
            <a:custGeom>
              <a:avLst/>
              <a:gdLst/>
              <a:ahLst/>
              <a:cxnLst>
                <a:cxn ang="0">
                  <a:pos x="0" y="871"/>
                </a:cxn>
                <a:cxn ang="0">
                  <a:pos x="435" y="871"/>
                </a:cxn>
                <a:cxn ang="0">
                  <a:pos x="435" y="0"/>
                </a:cxn>
                <a:cxn ang="0">
                  <a:pos x="871" y="0"/>
                </a:cxn>
              </a:cxnLst>
              <a:rect l="0" t="0" r="r" b="b"/>
              <a:pathLst>
                <a:path w="871" h="871">
                  <a:moveTo>
                    <a:pt x="0" y="871"/>
                  </a:moveTo>
                  <a:lnTo>
                    <a:pt x="435" y="871"/>
                  </a:lnTo>
                  <a:lnTo>
                    <a:pt x="435" y="0"/>
                  </a:lnTo>
                  <a:lnTo>
                    <a:pt x="871" y="0"/>
                  </a:lnTo>
                </a:path>
              </a:pathLst>
            </a:custGeom>
            <a:noFill/>
            <a:ln w="25400" cap="flat" cmpd="sng">
              <a:solidFill>
                <a:srgbClr val="800000"/>
              </a:solidFill>
              <a:prstDash val="solid"/>
              <a:round/>
              <a:headEnd type="none" w="med" len="med"/>
              <a:tailEnd type="none" w="med" len="med"/>
            </a:ln>
            <a:effectLst/>
          </p:spPr>
          <p:txBody>
            <a:bodyPr lIns="103848" tIns="51924" rIns="103848" bIns="51924"/>
            <a:lstStyle/>
            <a:p>
              <a:endParaRPr lang="en-GB" dirty="0"/>
            </a:p>
          </p:txBody>
        </p:sp>
        <p:sp>
          <p:nvSpPr>
            <p:cNvPr id="9" name="Freeform 142"/>
            <p:cNvSpPr>
              <a:spLocks/>
            </p:cNvSpPr>
            <p:nvPr/>
          </p:nvSpPr>
          <p:spPr bwMode="auto">
            <a:xfrm flipH="1">
              <a:off x="457" y="2799"/>
              <a:ext cx="290" cy="871"/>
            </a:xfrm>
            <a:custGeom>
              <a:avLst/>
              <a:gdLst/>
              <a:ahLst/>
              <a:cxnLst>
                <a:cxn ang="0">
                  <a:pos x="0" y="871"/>
                </a:cxn>
                <a:cxn ang="0">
                  <a:pos x="435" y="871"/>
                </a:cxn>
                <a:cxn ang="0">
                  <a:pos x="435" y="0"/>
                </a:cxn>
                <a:cxn ang="0">
                  <a:pos x="871" y="0"/>
                </a:cxn>
              </a:cxnLst>
              <a:rect l="0" t="0" r="r" b="b"/>
              <a:pathLst>
                <a:path w="871" h="871">
                  <a:moveTo>
                    <a:pt x="0" y="871"/>
                  </a:moveTo>
                  <a:lnTo>
                    <a:pt x="435" y="871"/>
                  </a:lnTo>
                  <a:lnTo>
                    <a:pt x="435" y="0"/>
                  </a:lnTo>
                  <a:lnTo>
                    <a:pt x="871" y="0"/>
                  </a:lnTo>
                </a:path>
              </a:pathLst>
            </a:custGeom>
            <a:noFill/>
            <a:ln w="25400" cap="flat" cmpd="sng">
              <a:solidFill>
                <a:srgbClr val="800000"/>
              </a:solidFill>
              <a:prstDash val="solid"/>
              <a:round/>
              <a:headEnd type="none" w="med" len="med"/>
              <a:tailEnd type="none" w="med" len="med"/>
            </a:ln>
            <a:effectLst/>
          </p:spPr>
          <p:txBody>
            <a:bodyPr lIns="103848" tIns="51924" rIns="103848" bIns="51924"/>
            <a:lstStyle/>
            <a:p>
              <a:endParaRPr lang="en-GB" dirty="0"/>
            </a:p>
          </p:txBody>
        </p:sp>
        <p:sp>
          <p:nvSpPr>
            <p:cNvPr id="10" name="Freeform 143"/>
            <p:cNvSpPr>
              <a:spLocks/>
            </p:cNvSpPr>
            <p:nvPr/>
          </p:nvSpPr>
          <p:spPr bwMode="auto">
            <a:xfrm>
              <a:off x="602" y="2799"/>
              <a:ext cx="291" cy="871"/>
            </a:xfrm>
            <a:custGeom>
              <a:avLst/>
              <a:gdLst/>
              <a:ahLst/>
              <a:cxnLst>
                <a:cxn ang="0">
                  <a:pos x="0" y="871"/>
                </a:cxn>
                <a:cxn ang="0">
                  <a:pos x="435" y="871"/>
                </a:cxn>
                <a:cxn ang="0">
                  <a:pos x="435" y="0"/>
                </a:cxn>
                <a:cxn ang="0">
                  <a:pos x="871" y="0"/>
                </a:cxn>
              </a:cxnLst>
              <a:rect l="0" t="0" r="r" b="b"/>
              <a:pathLst>
                <a:path w="871" h="871">
                  <a:moveTo>
                    <a:pt x="0" y="871"/>
                  </a:moveTo>
                  <a:lnTo>
                    <a:pt x="435" y="871"/>
                  </a:lnTo>
                  <a:lnTo>
                    <a:pt x="435" y="0"/>
                  </a:lnTo>
                  <a:lnTo>
                    <a:pt x="871" y="0"/>
                  </a:lnTo>
                </a:path>
              </a:pathLst>
            </a:custGeom>
            <a:noFill/>
            <a:ln w="25400" cap="flat" cmpd="sng">
              <a:solidFill>
                <a:srgbClr val="800000"/>
              </a:solidFill>
              <a:prstDash val="solid"/>
              <a:round/>
              <a:headEnd type="none" w="med" len="med"/>
              <a:tailEnd type="none" w="med" len="med"/>
            </a:ln>
            <a:effectLst/>
          </p:spPr>
          <p:txBody>
            <a:bodyPr lIns="103848" tIns="51924" rIns="103848" bIns="51924"/>
            <a:lstStyle/>
            <a:p>
              <a:endParaRPr lang="en-GB" dirty="0"/>
            </a:p>
          </p:txBody>
        </p:sp>
        <p:sp>
          <p:nvSpPr>
            <p:cNvPr id="11" name="Freeform 144"/>
            <p:cNvSpPr>
              <a:spLocks/>
            </p:cNvSpPr>
            <p:nvPr/>
          </p:nvSpPr>
          <p:spPr bwMode="auto">
            <a:xfrm flipH="1">
              <a:off x="747" y="2799"/>
              <a:ext cx="290" cy="871"/>
            </a:xfrm>
            <a:custGeom>
              <a:avLst/>
              <a:gdLst/>
              <a:ahLst/>
              <a:cxnLst>
                <a:cxn ang="0">
                  <a:pos x="0" y="871"/>
                </a:cxn>
                <a:cxn ang="0">
                  <a:pos x="435" y="871"/>
                </a:cxn>
                <a:cxn ang="0">
                  <a:pos x="435" y="0"/>
                </a:cxn>
                <a:cxn ang="0">
                  <a:pos x="871" y="0"/>
                </a:cxn>
              </a:cxnLst>
              <a:rect l="0" t="0" r="r" b="b"/>
              <a:pathLst>
                <a:path w="871" h="871">
                  <a:moveTo>
                    <a:pt x="0" y="871"/>
                  </a:moveTo>
                  <a:lnTo>
                    <a:pt x="435" y="871"/>
                  </a:lnTo>
                  <a:lnTo>
                    <a:pt x="435" y="0"/>
                  </a:lnTo>
                  <a:lnTo>
                    <a:pt x="871" y="0"/>
                  </a:lnTo>
                </a:path>
              </a:pathLst>
            </a:custGeom>
            <a:noFill/>
            <a:ln w="25400" cap="flat" cmpd="sng">
              <a:solidFill>
                <a:srgbClr val="800000"/>
              </a:solidFill>
              <a:prstDash val="solid"/>
              <a:round/>
              <a:headEnd type="none" w="med" len="med"/>
              <a:tailEnd type="none" w="med" len="med"/>
            </a:ln>
            <a:effectLst/>
          </p:spPr>
          <p:txBody>
            <a:bodyPr lIns="103848" tIns="51924" rIns="103848" bIns="51924"/>
            <a:lstStyle/>
            <a:p>
              <a:endParaRPr lang="en-GB" dirty="0"/>
            </a:p>
          </p:txBody>
        </p:sp>
        <p:sp>
          <p:nvSpPr>
            <p:cNvPr id="12" name="Freeform 145"/>
            <p:cNvSpPr>
              <a:spLocks/>
            </p:cNvSpPr>
            <p:nvPr/>
          </p:nvSpPr>
          <p:spPr bwMode="auto">
            <a:xfrm flipH="1">
              <a:off x="1037" y="2799"/>
              <a:ext cx="291" cy="871"/>
            </a:xfrm>
            <a:custGeom>
              <a:avLst/>
              <a:gdLst/>
              <a:ahLst/>
              <a:cxnLst>
                <a:cxn ang="0">
                  <a:pos x="0" y="871"/>
                </a:cxn>
                <a:cxn ang="0">
                  <a:pos x="435" y="871"/>
                </a:cxn>
                <a:cxn ang="0">
                  <a:pos x="435" y="0"/>
                </a:cxn>
                <a:cxn ang="0">
                  <a:pos x="871" y="0"/>
                </a:cxn>
              </a:cxnLst>
              <a:rect l="0" t="0" r="r" b="b"/>
              <a:pathLst>
                <a:path w="871" h="871">
                  <a:moveTo>
                    <a:pt x="0" y="871"/>
                  </a:moveTo>
                  <a:lnTo>
                    <a:pt x="435" y="871"/>
                  </a:lnTo>
                  <a:lnTo>
                    <a:pt x="435" y="0"/>
                  </a:lnTo>
                  <a:lnTo>
                    <a:pt x="871" y="0"/>
                  </a:lnTo>
                </a:path>
              </a:pathLst>
            </a:custGeom>
            <a:noFill/>
            <a:ln w="25400" cap="flat" cmpd="sng">
              <a:solidFill>
                <a:srgbClr val="800000"/>
              </a:solidFill>
              <a:prstDash val="solid"/>
              <a:round/>
              <a:headEnd type="none" w="med" len="med"/>
              <a:tailEnd type="none" w="med" len="med"/>
            </a:ln>
            <a:effectLst/>
          </p:spPr>
          <p:txBody>
            <a:bodyPr lIns="103848" tIns="51924" rIns="103848" bIns="51924"/>
            <a:lstStyle/>
            <a:p>
              <a:endParaRPr lang="en-GB" dirty="0"/>
            </a:p>
          </p:txBody>
        </p:sp>
        <p:sp>
          <p:nvSpPr>
            <p:cNvPr id="13" name="Freeform 146"/>
            <p:cNvSpPr>
              <a:spLocks/>
            </p:cNvSpPr>
            <p:nvPr/>
          </p:nvSpPr>
          <p:spPr bwMode="auto">
            <a:xfrm>
              <a:off x="893" y="2799"/>
              <a:ext cx="290" cy="871"/>
            </a:xfrm>
            <a:custGeom>
              <a:avLst/>
              <a:gdLst/>
              <a:ahLst/>
              <a:cxnLst>
                <a:cxn ang="0">
                  <a:pos x="0" y="871"/>
                </a:cxn>
                <a:cxn ang="0">
                  <a:pos x="435" y="871"/>
                </a:cxn>
                <a:cxn ang="0">
                  <a:pos x="435" y="0"/>
                </a:cxn>
                <a:cxn ang="0">
                  <a:pos x="871" y="0"/>
                </a:cxn>
              </a:cxnLst>
              <a:rect l="0" t="0" r="r" b="b"/>
              <a:pathLst>
                <a:path w="871" h="871">
                  <a:moveTo>
                    <a:pt x="0" y="871"/>
                  </a:moveTo>
                  <a:lnTo>
                    <a:pt x="435" y="871"/>
                  </a:lnTo>
                  <a:lnTo>
                    <a:pt x="435" y="0"/>
                  </a:lnTo>
                  <a:lnTo>
                    <a:pt x="871" y="0"/>
                  </a:lnTo>
                </a:path>
              </a:pathLst>
            </a:custGeom>
            <a:noFill/>
            <a:ln w="25400" cap="flat" cmpd="sng">
              <a:solidFill>
                <a:srgbClr val="800000"/>
              </a:solidFill>
              <a:prstDash val="solid"/>
              <a:round/>
              <a:headEnd type="none" w="med" len="med"/>
              <a:tailEnd type="none" w="med" len="med"/>
            </a:ln>
            <a:effectLst/>
          </p:spPr>
          <p:txBody>
            <a:bodyPr lIns="103848" tIns="51924" rIns="103848" bIns="51924"/>
            <a:lstStyle/>
            <a:p>
              <a:endParaRPr lang="en-GB" dirty="0"/>
            </a:p>
          </p:txBody>
        </p:sp>
        <p:sp>
          <p:nvSpPr>
            <p:cNvPr id="14" name="Freeform 147"/>
            <p:cNvSpPr>
              <a:spLocks/>
            </p:cNvSpPr>
            <p:nvPr/>
          </p:nvSpPr>
          <p:spPr bwMode="auto">
            <a:xfrm>
              <a:off x="3505" y="2945"/>
              <a:ext cx="290" cy="943"/>
            </a:xfrm>
            <a:custGeom>
              <a:avLst/>
              <a:gdLst/>
              <a:ahLst/>
              <a:cxnLst>
                <a:cxn ang="0">
                  <a:pos x="0" y="871"/>
                </a:cxn>
                <a:cxn ang="0">
                  <a:pos x="435" y="871"/>
                </a:cxn>
                <a:cxn ang="0">
                  <a:pos x="435" y="0"/>
                </a:cxn>
                <a:cxn ang="0">
                  <a:pos x="871" y="0"/>
                </a:cxn>
              </a:cxnLst>
              <a:rect l="0" t="0" r="r" b="b"/>
              <a:pathLst>
                <a:path w="871" h="871">
                  <a:moveTo>
                    <a:pt x="0" y="871"/>
                  </a:moveTo>
                  <a:lnTo>
                    <a:pt x="435" y="871"/>
                  </a:lnTo>
                  <a:lnTo>
                    <a:pt x="435" y="0"/>
                  </a:lnTo>
                  <a:lnTo>
                    <a:pt x="871" y="0"/>
                  </a:lnTo>
                </a:path>
              </a:pathLst>
            </a:custGeom>
            <a:noFill/>
            <a:ln w="25400" cap="flat" cmpd="sng">
              <a:solidFill>
                <a:srgbClr val="800000"/>
              </a:solidFill>
              <a:prstDash val="solid"/>
              <a:round/>
              <a:headEnd type="none" w="med" len="med"/>
              <a:tailEnd type="none" w="med" len="med"/>
            </a:ln>
            <a:effectLst/>
          </p:spPr>
          <p:txBody>
            <a:bodyPr lIns="103848" tIns="51924" rIns="103848" bIns="51924"/>
            <a:lstStyle/>
            <a:p>
              <a:endParaRPr lang="en-GB" dirty="0"/>
            </a:p>
          </p:txBody>
        </p:sp>
        <p:sp>
          <p:nvSpPr>
            <p:cNvPr id="15" name="Freeform 148"/>
            <p:cNvSpPr>
              <a:spLocks/>
            </p:cNvSpPr>
            <p:nvPr/>
          </p:nvSpPr>
          <p:spPr bwMode="auto">
            <a:xfrm flipH="1">
              <a:off x="4231" y="2799"/>
              <a:ext cx="290" cy="871"/>
            </a:xfrm>
            <a:custGeom>
              <a:avLst/>
              <a:gdLst/>
              <a:ahLst/>
              <a:cxnLst>
                <a:cxn ang="0">
                  <a:pos x="0" y="871"/>
                </a:cxn>
                <a:cxn ang="0">
                  <a:pos x="435" y="871"/>
                </a:cxn>
                <a:cxn ang="0">
                  <a:pos x="435" y="0"/>
                </a:cxn>
                <a:cxn ang="0">
                  <a:pos x="871" y="0"/>
                </a:cxn>
              </a:cxnLst>
              <a:rect l="0" t="0" r="r" b="b"/>
              <a:pathLst>
                <a:path w="871" h="871">
                  <a:moveTo>
                    <a:pt x="0" y="871"/>
                  </a:moveTo>
                  <a:lnTo>
                    <a:pt x="435" y="871"/>
                  </a:lnTo>
                  <a:lnTo>
                    <a:pt x="435" y="0"/>
                  </a:lnTo>
                  <a:lnTo>
                    <a:pt x="871" y="0"/>
                  </a:lnTo>
                </a:path>
              </a:pathLst>
            </a:custGeom>
            <a:noFill/>
            <a:ln w="25400" cap="flat" cmpd="sng">
              <a:solidFill>
                <a:srgbClr val="800000"/>
              </a:solidFill>
              <a:prstDash val="solid"/>
              <a:round/>
              <a:headEnd type="none" w="med" len="med"/>
              <a:tailEnd type="none" w="med" len="med"/>
            </a:ln>
            <a:effectLst/>
          </p:spPr>
          <p:txBody>
            <a:bodyPr lIns="103848" tIns="51924" rIns="103848" bIns="51924"/>
            <a:lstStyle/>
            <a:p>
              <a:endParaRPr lang="en-GB" dirty="0"/>
            </a:p>
          </p:txBody>
        </p:sp>
        <p:sp>
          <p:nvSpPr>
            <p:cNvPr id="16" name="Freeform 149"/>
            <p:cNvSpPr>
              <a:spLocks/>
            </p:cNvSpPr>
            <p:nvPr/>
          </p:nvSpPr>
          <p:spPr bwMode="auto">
            <a:xfrm>
              <a:off x="4376" y="2799"/>
              <a:ext cx="290" cy="871"/>
            </a:xfrm>
            <a:custGeom>
              <a:avLst/>
              <a:gdLst/>
              <a:ahLst/>
              <a:cxnLst>
                <a:cxn ang="0">
                  <a:pos x="0" y="871"/>
                </a:cxn>
                <a:cxn ang="0">
                  <a:pos x="435" y="871"/>
                </a:cxn>
                <a:cxn ang="0">
                  <a:pos x="435" y="0"/>
                </a:cxn>
                <a:cxn ang="0">
                  <a:pos x="871" y="0"/>
                </a:cxn>
              </a:cxnLst>
              <a:rect l="0" t="0" r="r" b="b"/>
              <a:pathLst>
                <a:path w="871" h="871">
                  <a:moveTo>
                    <a:pt x="0" y="871"/>
                  </a:moveTo>
                  <a:lnTo>
                    <a:pt x="435" y="871"/>
                  </a:lnTo>
                  <a:lnTo>
                    <a:pt x="435" y="0"/>
                  </a:lnTo>
                  <a:lnTo>
                    <a:pt x="871" y="0"/>
                  </a:lnTo>
                </a:path>
              </a:pathLst>
            </a:custGeom>
            <a:noFill/>
            <a:ln w="25400" cap="flat" cmpd="sng">
              <a:solidFill>
                <a:srgbClr val="800000"/>
              </a:solidFill>
              <a:prstDash val="solid"/>
              <a:round/>
              <a:headEnd type="none" w="med" len="med"/>
              <a:tailEnd type="none" w="med" len="med"/>
            </a:ln>
            <a:effectLst/>
          </p:spPr>
          <p:txBody>
            <a:bodyPr lIns="103848" tIns="51924" rIns="103848" bIns="51924"/>
            <a:lstStyle/>
            <a:p>
              <a:endParaRPr lang="en-GB" dirty="0"/>
            </a:p>
          </p:txBody>
        </p:sp>
        <p:sp>
          <p:nvSpPr>
            <p:cNvPr id="17" name="Freeform 150"/>
            <p:cNvSpPr>
              <a:spLocks/>
            </p:cNvSpPr>
            <p:nvPr/>
          </p:nvSpPr>
          <p:spPr bwMode="auto">
            <a:xfrm flipH="1">
              <a:off x="3650" y="2945"/>
              <a:ext cx="291" cy="871"/>
            </a:xfrm>
            <a:custGeom>
              <a:avLst/>
              <a:gdLst/>
              <a:ahLst/>
              <a:cxnLst>
                <a:cxn ang="0">
                  <a:pos x="0" y="871"/>
                </a:cxn>
                <a:cxn ang="0">
                  <a:pos x="435" y="871"/>
                </a:cxn>
                <a:cxn ang="0">
                  <a:pos x="435" y="0"/>
                </a:cxn>
                <a:cxn ang="0">
                  <a:pos x="871" y="0"/>
                </a:cxn>
              </a:cxnLst>
              <a:rect l="0" t="0" r="r" b="b"/>
              <a:pathLst>
                <a:path w="871" h="871">
                  <a:moveTo>
                    <a:pt x="0" y="871"/>
                  </a:moveTo>
                  <a:lnTo>
                    <a:pt x="435" y="871"/>
                  </a:lnTo>
                  <a:lnTo>
                    <a:pt x="435" y="0"/>
                  </a:lnTo>
                  <a:lnTo>
                    <a:pt x="871" y="0"/>
                  </a:lnTo>
                </a:path>
              </a:pathLst>
            </a:custGeom>
            <a:noFill/>
            <a:ln w="25400" cap="flat" cmpd="sng">
              <a:solidFill>
                <a:srgbClr val="800000"/>
              </a:solidFill>
              <a:prstDash val="solid"/>
              <a:round/>
              <a:headEnd type="none" w="med" len="med"/>
              <a:tailEnd type="none" w="med" len="med"/>
            </a:ln>
            <a:effectLst/>
          </p:spPr>
          <p:txBody>
            <a:bodyPr lIns="103848" tIns="51924" rIns="103848" bIns="51924"/>
            <a:lstStyle/>
            <a:p>
              <a:endParaRPr lang="en-GB" dirty="0"/>
            </a:p>
          </p:txBody>
        </p:sp>
        <p:sp>
          <p:nvSpPr>
            <p:cNvPr id="18" name="Freeform 151"/>
            <p:cNvSpPr>
              <a:spLocks/>
            </p:cNvSpPr>
            <p:nvPr/>
          </p:nvSpPr>
          <p:spPr bwMode="auto">
            <a:xfrm>
              <a:off x="3795" y="2872"/>
              <a:ext cx="290" cy="944"/>
            </a:xfrm>
            <a:custGeom>
              <a:avLst/>
              <a:gdLst/>
              <a:ahLst/>
              <a:cxnLst>
                <a:cxn ang="0">
                  <a:pos x="0" y="871"/>
                </a:cxn>
                <a:cxn ang="0">
                  <a:pos x="435" y="871"/>
                </a:cxn>
                <a:cxn ang="0">
                  <a:pos x="435" y="0"/>
                </a:cxn>
                <a:cxn ang="0">
                  <a:pos x="871" y="0"/>
                </a:cxn>
              </a:cxnLst>
              <a:rect l="0" t="0" r="r" b="b"/>
              <a:pathLst>
                <a:path w="871" h="871">
                  <a:moveTo>
                    <a:pt x="0" y="871"/>
                  </a:moveTo>
                  <a:lnTo>
                    <a:pt x="435" y="871"/>
                  </a:lnTo>
                  <a:lnTo>
                    <a:pt x="435" y="0"/>
                  </a:lnTo>
                  <a:lnTo>
                    <a:pt x="871" y="0"/>
                  </a:lnTo>
                </a:path>
              </a:pathLst>
            </a:custGeom>
            <a:noFill/>
            <a:ln w="25400" cap="flat" cmpd="sng">
              <a:solidFill>
                <a:srgbClr val="800000"/>
              </a:solidFill>
              <a:prstDash val="solid"/>
              <a:round/>
              <a:headEnd type="none" w="med" len="med"/>
              <a:tailEnd type="none" w="med" len="med"/>
            </a:ln>
            <a:effectLst/>
          </p:spPr>
          <p:txBody>
            <a:bodyPr lIns="103848" tIns="51924" rIns="103848" bIns="51924"/>
            <a:lstStyle/>
            <a:p>
              <a:endParaRPr lang="en-GB" dirty="0"/>
            </a:p>
          </p:txBody>
        </p:sp>
        <p:sp>
          <p:nvSpPr>
            <p:cNvPr id="19" name="Freeform 152"/>
            <p:cNvSpPr>
              <a:spLocks/>
            </p:cNvSpPr>
            <p:nvPr/>
          </p:nvSpPr>
          <p:spPr bwMode="auto">
            <a:xfrm flipH="1">
              <a:off x="3941" y="2872"/>
              <a:ext cx="290" cy="871"/>
            </a:xfrm>
            <a:custGeom>
              <a:avLst/>
              <a:gdLst/>
              <a:ahLst/>
              <a:cxnLst>
                <a:cxn ang="0">
                  <a:pos x="0" y="871"/>
                </a:cxn>
                <a:cxn ang="0">
                  <a:pos x="435" y="871"/>
                </a:cxn>
                <a:cxn ang="0">
                  <a:pos x="435" y="0"/>
                </a:cxn>
                <a:cxn ang="0">
                  <a:pos x="871" y="0"/>
                </a:cxn>
              </a:cxnLst>
              <a:rect l="0" t="0" r="r" b="b"/>
              <a:pathLst>
                <a:path w="871" h="871">
                  <a:moveTo>
                    <a:pt x="0" y="871"/>
                  </a:moveTo>
                  <a:lnTo>
                    <a:pt x="435" y="871"/>
                  </a:lnTo>
                  <a:lnTo>
                    <a:pt x="435" y="0"/>
                  </a:lnTo>
                  <a:lnTo>
                    <a:pt x="871" y="0"/>
                  </a:lnTo>
                </a:path>
              </a:pathLst>
            </a:custGeom>
            <a:noFill/>
            <a:ln w="25400" cap="flat" cmpd="sng">
              <a:solidFill>
                <a:srgbClr val="800000"/>
              </a:solidFill>
              <a:prstDash val="solid"/>
              <a:round/>
              <a:headEnd type="none" w="med" len="med"/>
              <a:tailEnd type="none" w="med" len="med"/>
            </a:ln>
            <a:effectLst/>
          </p:spPr>
          <p:txBody>
            <a:bodyPr lIns="103848" tIns="51924" rIns="103848" bIns="51924"/>
            <a:lstStyle/>
            <a:p>
              <a:endParaRPr lang="en-GB" dirty="0"/>
            </a:p>
          </p:txBody>
        </p:sp>
        <p:sp>
          <p:nvSpPr>
            <p:cNvPr id="20" name="Freeform 153"/>
            <p:cNvSpPr>
              <a:spLocks/>
            </p:cNvSpPr>
            <p:nvPr/>
          </p:nvSpPr>
          <p:spPr bwMode="auto">
            <a:xfrm>
              <a:off x="4085" y="2799"/>
              <a:ext cx="291" cy="944"/>
            </a:xfrm>
            <a:custGeom>
              <a:avLst/>
              <a:gdLst/>
              <a:ahLst/>
              <a:cxnLst>
                <a:cxn ang="0">
                  <a:pos x="0" y="871"/>
                </a:cxn>
                <a:cxn ang="0">
                  <a:pos x="435" y="871"/>
                </a:cxn>
                <a:cxn ang="0">
                  <a:pos x="435" y="0"/>
                </a:cxn>
                <a:cxn ang="0">
                  <a:pos x="871" y="0"/>
                </a:cxn>
              </a:cxnLst>
              <a:rect l="0" t="0" r="r" b="b"/>
              <a:pathLst>
                <a:path w="871" h="871">
                  <a:moveTo>
                    <a:pt x="0" y="871"/>
                  </a:moveTo>
                  <a:lnTo>
                    <a:pt x="435" y="871"/>
                  </a:lnTo>
                  <a:lnTo>
                    <a:pt x="435" y="0"/>
                  </a:lnTo>
                  <a:lnTo>
                    <a:pt x="871" y="0"/>
                  </a:lnTo>
                </a:path>
              </a:pathLst>
            </a:custGeom>
            <a:noFill/>
            <a:ln w="25400" cap="flat" cmpd="sng">
              <a:solidFill>
                <a:srgbClr val="800000"/>
              </a:solidFill>
              <a:prstDash val="solid"/>
              <a:round/>
              <a:headEnd type="none" w="med" len="med"/>
              <a:tailEnd type="none" w="med" len="med"/>
            </a:ln>
            <a:effectLst/>
          </p:spPr>
          <p:txBody>
            <a:bodyPr lIns="103848" tIns="51924" rIns="103848" bIns="51924"/>
            <a:lstStyle/>
            <a:p>
              <a:endParaRPr lang="en-GB" dirty="0"/>
            </a:p>
          </p:txBody>
        </p:sp>
        <p:sp>
          <p:nvSpPr>
            <p:cNvPr id="21" name="Line 154"/>
            <p:cNvSpPr>
              <a:spLocks noChangeShapeType="1"/>
            </p:cNvSpPr>
            <p:nvPr/>
          </p:nvSpPr>
          <p:spPr bwMode="auto">
            <a:xfrm>
              <a:off x="1328" y="2799"/>
              <a:ext cx="2177" cy="218"/>
            </a:xfrm>
            <a:prstGeom prst="line">
              <a:avLst/>
            </a:prstGeom>
            <a:noFill/>
            <a:ln w="25400">
              <a:solidFill>
                <a:srgbClr val="800000"/>
              </a:solidFill>
              <a:round/>
              <a:headEnd/>
              <a:tailEnd/>
            </a:ln>
            <a:effectLst/>
          </p:spPr>
          <p:txBody>
            <a:bodyPr lIns="103848" tIns="51924" rIns="103848" bIns="51924"/>
            <a:lstStyle/>
            <a:p>
              <a:endParaRPr lang="en-GB" dirty="0"/>
            </a:p>
          </p:txBody>
        </p:sp>
        <p:sp>
          <p:nvSpPr>
            <p:cNvPr id="22" name="Line 155"/>
            <p:cNvSpPr>
              <a:spLocks noChangeShapeType="1"/>
            </p:cNvSpPr>
            <p:nvPr/>
          </p:nvSpPr>
          <p:spPr bwMode="auto">
            <a:xfrm flipV="1">
              <a:off x="1328" y="2799"/>
              <a:ext cx="0" cy="871"/>
            </a:xfrm>
            <a:prstGeom prst="line">
              <a:avLst/>
            </a:prstGeom>
            <a:noFill/>
            <a:ln w="25400">
              <a:solidFill>
                <a:srgbClr val="800000"/>
              </a:solidFill>
              <a:round/>
              <a:headEnd/>
              <a:tailEnd/>
            </a:ln>
            <a:effectLst/>
          </p:spPr>
          <p:txBody>
            <a:bodyPr lIns="103848" tIns="51924" rIns="103848" bIns="51924"/>
            <a:lstStyle/>
            <a:p>
              <a:endParaRPr lang="en-GB" dirty="0"/>
            </a:p>
          </p:txBody>
        </p:sp>
        <p:sp>
          <p:nvSpPr>
            <p:cNvPr id="23" name="Line 156"/>
            <p:cNvSpPr>
              <a:spLocks noChangeShapeType="1"/>
            </p:cNvSpPr>
            <p:nvPr/>
          </p:nvSpPr>
          <p:spPr bwMode="auto">
            <a:xfrm flipV="1">
              <a:off x="3505" y="3017"/>
              <a:ext cx="0" cy="871"/>
            </a:xfrm>
            <a:prstGeom prst="line">
              <a:avLst/>
            </a:prstGeom>
            <a:noFill/>
            <a:ln w="25400">
              <a:solidFill>
                <a:srgbClr val="800000"/>
              </a:solidFill>
              <a:round/>
              <a:headEnd/>
              <a:tailEnd/>
            </a:ln>
            <a:effectLst/>
          </p:spPr>
          <p:txBody>
            <a:bodyPr lIns="103848" tIns="51924" rIns="103848" bIns="51924"/>
            <a:lstStyle/>
            <a:p>
              <a:endParaRPr lang="en-GB" dirty="0"/>
            </a:p>
          </p:txBody>
        </p:sp>
      </p:grpSp>
      <p:cxnSp>
        <p:nvCxnSpPr>
          <p:cNvPr id="24" name="Straight Connector 23"/>
          <p:cNvCxnSpPr/>
          <p:nvPr/>
        </p:nvCxnSpPr>
        <p:spPr>
          <a:xfrm>
            <a:off x="7198702" y="2034553"/>
            <a:ext cx="3265582"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9587480" y="1774162"/>
            <a:ext cx="1202573" cy="253916"/>
          </a:xfrm>
          <a:prstGeom prst="rect">
            <a:avLst/>
          </a:prstGeom>
          <a:noFill/>
        </p:spPr>
        <p:txBody>
          <a:bodyPr wrap="none" rtlCol="0">
            <a:spAutoFit/>
          </a:bodyPr>
          <a:lstStyle/>
          <a:p>
            <a:r>
              <a:rPr lang="en-GB" sz="1050" dirty="0" smtClean="0">
                <a:solidFill>
                  <a:srgbClr val="002060"/>
                </a:solidFill>
              </a:rPr>
              <a:t>Decision threshold</a:t>
            </a:r>
            <a:endParaRPr lang="en-GB" sz="1050" dirty="0">
              <a:solidFill>
                <a:srgbClr val="002060"/>
              </a:solidFill>
            </a:endParaRPr>
          </a:p>
        </p:txBody>
      </p:sp>
      <p:sp>
        <p:nvSpPr>
          <p:cNvPr id="26" name="TextBox 25"/>
          <p:cNvSpPr txBox="1"/>
          <p:nvPr/>
        </p:nvSpPr>
        <p:spPr>
          <a:xfrm>
            <a:off x="8831493" y="1212824"/>
            <a:ext cx="1146468" cy="253916"/>
          </a:xfrm>
          <a:prstGeom prst="rect">
            <a:avLst/>
          </a:prstGeom>
          <a:noFill/>
        </p:spPr>
        <p:txBody>
          <a:bodyPr wrap="none" rtlCol="0">
            <a:spAutoFit/>
          </a:bodyPr>
          <a:lstStyle/>
          <a:p>
            <a:r>
              <a:rPr lang="en-GB" sz="1050" dirty="0" smtClean="0">
                <a:solidFill>
                  <a:srgbClr val="002060"/>
                </a:solidFill>
              </a:rPr>
              <a:t>AC coupled signal</a:t>
            </a:r>
            <a:endParaRPr lang="en-GB" sz="1050" dirty="0">
              <a:solidFill>
                <a:srgbClr val="002060"/>
              </a:solidFill>
            </a:endParaRPr>
          </a:p>
        </p:txBody>
      </p:sp>
      <p:cxnSp>
        <p:nvCxnSpPr>
          <p:cNvPr id="27" name="Straight Arrow Connector 26"/>
          <p:cNvCxnSpPr>
            <a:stCxn id="26" idx="1"/>
          </p:cNvCxnSpPr>
          <p:nvPr/>
        </p:nvCxnSpPr>
        <p:spPr>
          <a:xfrm flipH="1">
            <a:off x="8466128" y="1339782"/>
            <a:ext cx="365365" cy="43438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graphicFrame>
        <p:nvGraphicFramePr>
          <p:cNvPr id="28" name="Table 27"/>
          <p:cNvGraphicFramePr>
            <a:graphicFrameLocks noGrp="1"/>
          </p:cNvGraphicFramePr>
          <p:nvPr>
            <p:extLst>
              <p:ext uri="{D42A27DB-BD31-4B8C-83A1-F6EECF244321}">
                <p14:modId xmlns:p14="http://schemas.microsoft.com/office/powerpoint/2010/main" val="4261511516"/>
              </p:ext>
            </p:extLst>
          </p:nvPr>
        </p:nvGraphicFramePr>
        <p:xfrm>
          <a:off x="7122604" y="3235191"/>
          <a:ext cx="2975992" cy="27432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743998">
                  <a:extLst>
                    <a:ext uri="{9D8B030D-6E8A-4147-A177-3AD203B41FA5}">
                      <a16:colId xmlns:a16="http://schemas.microsoft.com/office/drawing/2014/main" val="20000"/>
                    </a:ext>
                  </a:extLst>
                </a:gridCol>
                <a:gridCol w="743998">
                  <a:extLst>
                    <a:ext uri="{9D8B030D-6E8A-4147-A177-3AD203B41FA5}">
                      <a16:colId xmlns:a16="http://schemas.microsoft.com/office/drawing/2014/main" val="20001"/>
                    </a:ext>
                  </a:extLst>
                </a:gridCol>
                <a:gridCol w="743998">
                  <a:extLst>
                    <a:ext uri="{9D8B030D-6E8A-4147-A177-3AD203B41FA5}">
                      <a16:colId xmlns:a16="http://schemas.microsoft.com/office/drawing/2014/main" val="20002"/>
                    </a:ext>
                  </a:extLst>
                </a:gridCol>
                <a:gridCol w="743998">
                  <a:extLst>
                    <a:ext uri="{9D8B030D-6E8A-4147-A177-3AD203B41FA5}">
                      <a16:colId xmlns:a16="http://schemas.microsoft.com/office/drawing/2014/main" val="20003"/>
                    </a:ext>
                  </a:extLst>
                </a:gridCol>
              </a:tblGrid>
              <a:tr h="144016">
                <a:tc>
                  <a:txBody>
                    <a:bodyPr/>
                    <a:lstStyle/>
                    <a:p>
                      <a:r>
                        <a:rPr lang="en-GB" sz="1200" dirty="0" smtClean="0"/>
                        <a:t>Input</a:t>
                      </a:r>
                      <a:endParaRPr lang="en-GB" sz="1200" dirty="0"/>
                    </a:p>
                  </a:txBody>
                  <a:tcPr/>
                </a:tc>
                <a:tc gridSpan="3">
                  <a:txBody>
                    <a:bodyPr/>
                    <a:lstStyle/>
                    <a:p>
                      <a:pPr algn="ctr"/>
                      <a:r>
                        <a:rPr lang="en-GB" sz="1200" dirty="0" smtClean="0"/>
                        <a:t>Output</a:t>
                      </a:r>
                      <a:endParaRPr lang="en-GB" sz="1200"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0000"/>
                  </a:ext>
                </a:extLst>
              </a:tr>
              <a:tr h="144016">
                <a:tc>
                  <a:txBody>
                    <a:bodyPr/>
                    <a:lstStyle/>
                    <a:p>
                      <a:r>
                        <a:rPr lang="en-GB" sz="1200" dirty="0" smtClean="0"/>
                        <a:t>Disparity</a:t>
                      </a:r>
                      <a:endParaRPr lang="en-GB" sz="1200" dirty="0"/>
                    </a:p>
                  </a:txBody>
                  <a:tcPr/>
                </a:tc>
                <a:tc>
                  <a:txBody>
                    <a:bodyPr/>
                    <a:lstStyle/>
                    <a:p>
                      <a:pPr algn="ctr"/>
                      <a:r>
                        <a:rPr lang="en-GB" sz="1200" b="1" dirty="0" smtClean="0"/>
                        <a:t>+</a:t>
                      </a:r>
                      <a:endParaRPr lang="en-GB" sz="1200" b="1" dirty="0"/>
                    </a:p>
                  </a:txBody>
                  <a:tcPr/>
                </a:tc>
                <a:tc>
                  <a:txBody>
                    <a:bodyPr/>
                    <a:lstStyle/>
                    <a:p>
                      <a:pPr algn="ctr"/>
                      <a:r>
                        <a:rPr lang="en-GB" sz="1200" dirty="0" smtClean="0"/>
                        <a:t>0</a:t>
                      </a:r>
                      <a:endParaRPr lang="en-GB" sz="1200" dirty="0"/>
                    </a:p>
                  </a:txBody>
                  <a:tcPr/>
                </a:tc>
                <a:tc>
                  <a:txBody>
                    <a:bodyPr/>
                    <a:lstStyle/>
                    <a:p>
                      <a:pPr algn="ctr"/>
                      <a:r>
                        <a:rPr lang="en-GB" sz="1200" b="1" dirty="0" smtClean="0"/>
                        <a:t>-</a:t>
                      </a:r>
                      <a:endParaRPr lang="en-GB" sz="1200" b="1" dirty="0"/>
                    </a:p>
                  </a:txBody>
                  <a:tcPr/>
                </a:tc>
                <a:extLst>
                  <a:ext uri="{0D108BD9-81ED-4DB2-BD59-A6C34878D82A}">
                    <a16:rowId xmlns:a16="http://schemas.microsoft.com/office/drawing/2014/main" val="10001"/>
                  </a:ext>
                </a:extLst>
              </a:tr>
              <a:tr h="144016">
                <a:tc>
                  <a:txBody>
                    <a:bodyPr/>
                    <a:lstStyle/>
                    <a:p>
                      <a:r>
                        <a:rPr lang="en-GB" sz="1200" dirty="0" smtClean="0"/>
                        <a:t>000</a:t>
                      </a:r>
                      <a:endParaRPr lang="en-GB" sz="1200" dirty="0"/>
                    </a:p>
                  </a:txBody>
                  <a:tcPr/>
                </a:tc>
                <a:tc>
                  <a:txBody>
                    <a:bodyPr/>
                    <a:lstStyle/>
                    <a:p>
                      <a:pPr algn="ctr"/>
                      <a:r>
                        <a:rPr lang="en-GB" sz="1200" dirty="0" smtClean="0"/>
                        <a:t>1101</a:t>
                      </a:r>
                      <a:endParaRPr lang="en-GB" sz="1200" dirty="0"/>
                    </a:p>
                  </a:txBody>
                  <a:tcPr/>
                </a:tc>
                <a:tc>
                  <a:txBody>
                    <a:bodyPr/>
                    <a:lstStyle/>
                    <a:p>
                      <a:pPr algn="ctr"/>
                      <a:endParaRPr lang="en-GB" sz="1200" dirty="0"/>
                    </a:p>
                  </a:txBody>
                  <a:tcPr/>
                </a:tc>
                <a:tc>
                  <a:txBody>
                    <a:bodyPr/>
                    <a:lstStyle/>
                    <a:p>
                      <a:pPr algn="ctr"/>
                      <a:r>
                        <a:rPr lang="en-GB" sz="1200" dirty="0" smtClean="0"/>
                        <a:t>0010</a:t>
                      </a:r>
                      <a:endParaRPr lang="en-GB" sz="1200" dirty="0"/>
                    </a:p>
                  </a:txBody>
                  <a:tcPr/>
                </a:tc>
                <a:extLst>
                  <a:ext uri="{0D108BD9-81ED-4DB2-BD59-A6C34878D82A}">
                    <a16:rowId xmlns:a16="http://schemas.microsoft.com/office/drawing/2014/main" val="10002"/>
                  </a:ext>
                </a:extLst>
              </a:tr>
              <a:tr h="144016">
                <a:tc>
                  <a:txBody>
                    <a:bodyPr/>
                    <a:lstStyle/>
                    <a:p>
                      <a:r>
                        <a:rPr lang="en-GB" sz="1200" dirty="0" smtClean="0"/>
                        <a:t>001</a:t>
                      </a:r>
                      <a:endParaRPr lang="en-GB" sz="1200" dirty="0"/>
                    </a:p>
                  </a:txBody>
                  <a:tcPr/>
                </a:tc>
                <a:tc>
                  <a:txBody>
                    <a:bodyPr/>
                    <a:lstStyle/>
                    <a:p>
                      <a:pPr algn="ctr"/>
                      <a:endParaRPr lang="en-GB" sz="1200" dirty="0"/>
                    </a:p>
                  </a:txBody>
                  <a:tcPr/>
                </a:tc>
                <a:tc>
                  <a:txBody>
                    <a:bodyPr/>
                    <a:lstStyle/>
                    <a:p>
                      <a:pPr algn="ctr"/>
                      <a:r>
                        <a:rPr lang="en-GB" sz="1200" dirty="0" smtClean="0"/>
                        <a:t>1001</a:t>
                      </a:r>
                      <a:endParaRPr lang="en-GB" sz="1200" dirty="0"/>
                    </a:p>
                  </a:txBody>
                  <a:tcPr/>
                </a:tc>
                <a:tc>
                  <a:txBody>
                    <a:bodyPr/>
                    <a:lstStyle/>
                    <a:p>
                      <a:pPr algn="ctr"/>
                      <a:endParaRPr lang="en-GB" sz="1200" dirty="0"/>
                    </a:p>
                  </a:txBody>
                  <a:tcPr/>
                </a:tc>
                <a:extLst>
                  <a:ext uri="{0D108BD9-81ED-4DB2-BD59-A6C34878D82A}">
                    <a16:rowId xmlns:a16="http://schemas.microsoft.com/office/drawing/2014/main" val="10003"/>
                  </a:ext>
                </a:extLst>
              </a:tr>
              <a:tr h="144016">
                <a:tc>
                  <a:txBody>
                    <a:bodyPr/>
                    <a:lstStyle/>
                    <a:p>
                      <a:r>
                        <a:rPr lang="en-GB" sz="1200" dirty="0" smtClean="0"/>
                        <a:t>010</a:t>
                      </a:r>
                      <a:endParaRPr lang="en-GB" sz="1200" dirty="0"/>
                    </a:p>
                  </a:txBody>
                  <a:tcPr/>
                </a:tc>
                <a:tc>
                  <a:txBody>
                    <a:bodyPr/>
                    <a:lstStyle/>
                    <a:p>
                      <a:pPr algn="ctr"/>
                      <a:endParaRPr lang="en-GB" sz="1200" dirty="0"/>
                    </a:p>
                  </a:txBody>
                  <a:tcPr/>
                </a:tc>
                <a:tc>
                  <a:txBody>
                    <a:bodyPr/>
                    <a:lstStyle/>
                    <a:p>
                      <a:pPr algn="ctr"/>
                      <a:r>
                        <a:rPr lang="en-GB" sz="1200" dirty="0" smtClean="0"/>
                        <a:t>1010</a:t>
                      </a:r>
                      <a:endParaRPr lang="en-GB" sz="1200" dirty="0"/>
                    </a:p>
                  </a:txBody>
                  <a:tcPr/>
                </a:tc>
                <a:tc>
                  <a:txBody>
                    <a:bodyPr/>
                    <a:lstStyle/>
                    <a:p>
                      <a:pPr algn="ctr"/>
                      <a:endParaRPr lang="en-GB" sz="1200" dirty="0"/>
                    </a:p>
                  </a:txBody>
                  <a:tcPr/>
                </a:tc>
                <a:extLst>
                  <a:ext uri="{0D108BD9-81ED-4DB2-BD59-A6C34878D82A}">
                    <a16:rowId xmlns:a16="http://schemas.microsoft.com/office/drawing/2014/main" val="10004"/>
                  </a:ext>
                </a:extLst>
              </a:tr>
              <a:tr h="144016">
                <a:tc>
                  <a:txBody>
                    <a:bodyPr/>
                    <a:lstStyle/>
                    <a:p>
                      <a:r>
                        <a:rPr lang="en-GB" sz="1200" dirty="0" smtClean="0"/>
                        <a:t>011</a:t>
                      </a:r>
                      <a:endParaRPr lang="en-GB" sz="1200" dirty="0"/>
                    </a:p>
                  </a:txBody>
                  <a:tcPr/>
                </a:tc>
                <a:tc>
                  <a:txBody>
                    <a:bodyPr/>
                    <a:lstStyle/>
                    <a:p>
                      <a:pPr algn="ctr"/>
                      <a:endParaRPr lang="en-GB" sz="1200" dirty="0"/>
                    </a:p>
                  </a:txBody>
                  <a:tcPr/>
                </a:tc>
                <a:tc>
                  <a:txBody>
                    <a:bodyPr/>
                    <a:lstStyle/>
                    <a:p>
                      <a:pPr algn="ctr"/>
                      <a:r>
                        <a:rPr lang="en-GB" sz="1200" dirty="0" smtClean="0"/>
                        <a:t>0011</a:t>
                      </a:r>
                      <a:endParaRPr lang="en-GB" sz="1200" dirty="0"/>
                    </a:p>
                  </a:txBody>
                  <a:tcPr/>
                </a:tc>
                <a:tc>
                  <a:txBody>
                    <a:bodyPr/>
                    <a:lstStyle/>
                    <a:p>
                      <a:pPr algn="ctr"/>
                      <a:endParaRPr lang="en-GB" sz="1200" dirty="0"/>
                    </a:p>
                  </a:txBody>
                  <a:tcPr/>
                </a:tc>
                <a:extLst>
                  <a:ext uri="{0D108BD9-81ED-4DB2-BD59-A6C34878D82A}">
                    <a16:rowId xmlns:a16="http://schemas.microsoft.com/office/drawing/2014/main" val="10005"/>
                  </a:ext>
                </a:extLst>
              </a:tr>
              <a:tr h="144016">
                <a:tc>
                  <a:txBody>
                    <a:bodyPr/>
                    <a:lstStyle/>
                    <a:p>
                      <a:r>
                        <a:rPr lang="en-GB" sz="1200" dirty="0" smtClean="0"/>
                        <a:t>100</a:t>
                      </a:r>
                      <a:endParaRPr lang="en-GB" sz="1200" dirty="0"/>
                    </a:p>
                  </a:txBody>
                  <a:tcPr/>
                </a:tc>
                <a:tc>
                  <a:txBody>
                    <a:bodyPr/>
                    <a:lstStyle/>
                    <a:p>
                      <a:pPr algn="ctr"/>
                      <a:endParaRPr lang="en-GB" sz="1200" dirty="0"/>
                    </a:p>
                  </a:txBody>
                  <a:tcPr/>
                </a:tc>
                <a:tc>
                  <a:txBody>
                    <a:bodyPr/>
                    <a:lstStyle/>
                    <a:p>
                      <a:pPr algn="ctr"/>
                      <a:r>
                        <a:rPr lang="en-GB" sz="1200" dirty="0" smtClean="0"/>
                        <a:t>1100</a:t>
                      </a:r>
                      <a:endParaRPr lang="en-GB" sz="1200" dirty="0"/>
                    </a:p>
                  </a:txBody>
                  <a:tcPr/>
                </a:tc>
                <a:tc>
                  <a:txBody>
                    <a:bodyPr/>
                    <a:lstStyle/>
                    <a:p>
                      <a:pPr algn="ctr"/>
                      <a:endParaRPr lang="en-GB" sz="1200" dirty="0"/>
                    </a:p>
                  </a:txBody>
                  <a:tcPr/>
                </a:tc>
                <a:extLst>
                  <a:ext uri="{0D108BD9-81ED-4DB2-BD59-A6C34878D82A}">
                    <a16:rowId xmlns:a16="http://schemas.microsoft.com/office/drawing/2014/main" val="10006"/>
                  </a:ext>
                </a:extLst>
              </a:tr>
              <a:tr h="144016">
                <a:tc>
                  <a:txBody>
                    <a:bodyPr/>
                    <a:lstStyle/>
                    <a:p>
                      <a:r>
                        <a:rPr lang="en-GB" sz="1200" dirty="0" smtClean="0"/>
                        <a:t>101</a:t>
                      </a:r>
                      <a:endParaRPr lang="en-GB" sz="1200" dirty="0"/>
                    </a:p>
                  </a:txBody>
                  <a:tcPr/>
                </a:tc>
                <a:tc>
                  <a:txBody>
                    <a:bodyPr/>
                    <a:lstStyle/>
                    <a:p>
                      <a:pPr algn="ctr"/>
                      <a:endParaRPr lang="en-GB" sz="1200" dirty="0"/>
                    </a:p>
                  </a:txBody>
                  <a:tcPr/>
                </a:tc>
                <a:tc>
                  <a:txBody>
                    <a:bodyPr/>
                    <a:lstStyle/>
                    <a:p>
                      <a:pPr algn="ctr"/>
                      <a:r>
                        <a:rPr lang="en-GB" sz="1200" dirty="0" smtClean="0"/>
                        <a:t>0101</a:t>
                      </a:r>
                      <a:endParaRPr lang="en-GB" sz="1200" dirty="0"/>
                    </a:p>
                  </a:txBody>
                  <a:tcPr/>
                </a:tc>
                <a:tc>
                  <a:txBody>
                    <a:bodyPr/>
                    <a:lstStyle/>
                    <a:p>
                      <a:pPr algn="ctr"/>
                      <a:endParaRPr lang="en-GB" sz="1200" dirty="0"/>
                    </a:p>
                  </a:txBody>
                  <a:tcPr/>
                </a:tc>
                <a:extLst>
                  <a:ext uri="{0D108BD9-81ED-4DB2-BD59-A6C34878D82A}">
                    <a16:rowId xmlns:a16="http://schemas.microsoft.com/office/drawing/2014/main" val="10007"/>
                  </a:ext>
                </a:extLst>
              </a:tr>
              <a:tr h="144016">
                <a:tc>
                  <a:txBody>
                    <a:bodyPr/>
                    <a:lstStyle/>
                    <a:p>
                      <a:r>
                        <a:rPr lang="en-GB" sz="1200" dirty="0" smtClean="0"/>
                        <a:t>110</a:t>
                      </a:r>
                      <a:endParaRPr lang="en-GB" sz="1200" dirty="0"/>
                    </a:p>
                  </a:txBody>
                  <a:tcPr/>
                </a:tc>
                <a:tc>
                  <a:txBody>
                    <a:bodyPr/>
                    <a:lstStyle/>
                    <a:p>
                      <a:pPr algn="ctr"/>
                      <a:endParaRPr lang="en-GB" sz="1200" dirty="0"/>
                    </a:p>
                  </a:txBody>
                  <a:tcPr/>
                </a:tc>
                <a:tc>
                  <a:txBody>
                    <a:bodyPr/>
                    <a:lstStyle/>
                    <a:p>
                      <a:pPr algn="ctr"/>
                      <a:r>
                        <a:rPr lang="en-GB" sz="1200" dirty="0" smtClean="0"/>
                        <a:t>0110</a:t>
                      </a:r>
                      <a:endParaRPr lang="en-GB" sz="1200" dirty="0"/>
                    </a:p>
                  </a:txBody>
                  <a:tcPr/>
                </a:tc>
                <a:tc>
                  <a:txBody>
                    <a:bodyPr/>
                    <a:lstStyle/>
                    <a:p>
                      <a:pPr algn="ctr"/>
                      <a:endParaRPr lang="en-GB" sz="1200" dirty="0"/>
                    </a:p>
                  </a:txBody>
                  <a:tcPr/>
                </a:tc>
                <a:extLst>
                  <a:ext uri="{0D108BD9-81ED-4DB2-BD59-A6C34878D82A}">
                    <a16:rowId xmlns:a16="http://schemas.microsoft.com/office/drawing/2014/main" val="10008"/>
                  </a:ext>
                </a:extLst>
              </a:tr>
              <a:tr h="144016">
                <a:tc>
                  <a:txBody>
                    <a:bodyPr/>
                    <a:lstStyle/>
                    <a:p>
                      <a:r>
                        <a:rPr lang="en-GB" sz="1200" dirty="0" smtClean="0"/>
                        <a:t>111</a:t>
                      </a:r>
                      <a:endParaRPr lang="en-GB" sz="1200" dirty="0"/>
                    </a:p>
                  </a:txBody>
                  <a:tcPr/>
                </a:tc>
                <a:tc>
                  <a:txBody>
                    <a:bodyPr/>
                    <a:lstStyle/>
                    <a:p>
                      <a:pPr algn="ctr"/>
                      <a:r>
                        <a:rPr lang="en-GB" sz="1200" dirty="0" smtClean="0"/>
                        <a:t>1011</a:t>
                      </a:r>
                      <a:endParaRPr lang="en-GB" sz="1200" dirty="0"/>
                    </a:p>
                  </a:txBody>
                  <a:tcPr/>
                </a:tc>
                <a:tc>
                  <a:txBody>
                    <a:bodyPr/>
                    <a:lstStyle/>
                    <a:p>
                      <a:pPr algn="ctr"/>
                      <a:endParaRPr lang="en-GB" sz="1200" dirty="0"/>
                    </a:p>
                  </a:txBody>
                  <a:tcPr/>
                </a:tc>
                <a:tc>
                  <a:txBody>
                    <a:bodyPr/>
                    <a:lstStyle/>
                    <a:p>
                      <a:pPr algn="ctr"/>
                      <a:r>
                        <a:rPr lang="en-GB" sz="1200" dirty="0" smtClean="0"/>
                        <a:t>0100</a:t>
                      </a:r>
                      <a:endParaRPr lang="en-GB" sz="1200" dirty="0"/>
                    </a:p>
                  </a:txBody>
                  <a:tcPr/>
                </a:tc>
                <a:extLst>
                  <a:ext uri="{0D108BD9-81ED-4DB2-BD59-A6C34878D82A}">
                    <a16:rowId xmlns:a16="http://schemas.microsoft.com/office/drawing/2014/main" val="10009"/>
                  </a:ext>
                </a:extLst>
              </a:tr>
            </a:tbl>
          </a:graphicData>
        </a:graphic>
      </p:graphicFrame>
      <p:sp>
        <p:nvSpPr>
          <p:cNvPr id="29" name="TextBox 28"/>
          <p:cNvSpPr txBox="1"/>
          <p:nvPr/>
        </p:nvSpPr>
        <p:spPr>
          <a:xfrm>
            <a:off x="8242556" y="2862302"/>
            <a:ext cx="631904" cy="30777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spAutoFit/>
          </a:bodyPr>
          <a:lstStyle/>
          <a:p>
            <a:r>
              <a:rPr lang="en-GB" sz="1400" dirty="0" smtClean="0">
                <a:solidFill>
                  <a:srgbClr val="002060"/>
                </a:solidFill>
              </a:rPr>
              <a:t>3B/4B</a:t>
            </a:r>
            <a:endParaRPr lang="en-GB" sz="1400" dirty="0">
              <a:solidFill>
                <a:srgbClr val="002060"/>
              </a:solidFill>
            </a:endParaRPr>
          </a:p>
        </p:txBody>
      </p:sp>
    </p:spTree>
    <p:extLst>
      <p:ext uri="{BB962C8B-B14F-4D97-AF65-F5344CB8AC3E}">
        <p14:creationId xmlns:p14="http://schemas.microsoft.com/office/powerpoint/2010/main" val="5568885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 Optical Links in HEP?</a:t>
            </a:r>
          </a:p>
        </p:txBody>
      </p:sp>
      <p:sp>
        <p:nvSpPr>
          <p:cNvPr id="3" name="Content Placeholder 2"/>
          <p:cNvSpPr>
            <a:spLocks noGrp="1"/>
          </p:cNvSpPr>
          <p:nvPr>
            <p:ph idx="1"/>
          </p:nvPr>
        </p:nvSpPr>
        <p:spPr/>
        <p:txBody>
          <a:bodyPr/>
          <a:lstStyle/>
          <a:p>
            <a:r>
              <a:rPr lang="en-GB" dirty="0"/>
              <a:t>Transmission distance?</a:t>
            </a:r>
          </a:p>
          <a:p>
            <a:pPr lvl="1"/>
            <a:r>
              <a:rPr lang="en-GB" dirty="0"/>
              <a:t>Telecom: up to transcontinental distances! </a:t>
            </a:r>
            <a:r>
              <a:rPr lang="en-GB" dirty="0">
                <a:solidFill>
                  <a:schemeClr val="bg1">
                    <a:lumMod val="50000"/>
                  </a:schemeClr>
                </a:solidFill>
              </a:rPr>
              <a:t>(long – haul)</a:t>
            </a:r>
          </a:p>
          <a:p>
            <a:pPr lvl="1"/>
            <a:r>
              <a:rPr lang="en-GB" dirty="0"/>
              <a:t>HEP: at most a few hundreds of meters </a:t>
            </a:r>
            <a:r>
              <a:rPr lang="en-GB" dirty="0">
                <a:solidFill>
                  <a:schemeClr val="bg1">
                    <a:lumMod val="50000"/>
                  </a:schemeClr>
                </a:solidFill>
              </a:rPr>
              <a:t>(short – haul)</a:t>
            </a:r>
          </a:p>
          <a:p>
            <a:r>
              <a:rPr lang="en-GB" dirty="0"/>
              <a:t>Bandwidth?</a:t>
            </a:r>
          </a:p>
          <a:p>
            <a:pPr lvl="1"/>
            <a:r>
              <a:rPr lang="en-GB" dirty="0"/>
              <a:t>Telecom: the larger the better!</a:t>
            </a:r>
          </a:p>
          <a:p>
            <a:pPr lvl="1"/>
            <a:r>
              <a:rPr lang="en-GB" dirty="0"/>
              <a:t>HEP:</a:t>
            </a:r>
          </a:p>
          <a:p>
            <a:pPr lvl="2"/>
            <a:r>
              <a:rPr lang="en-GB" dirty="0"/>
              <a:t>The larger the better?</a:t>
            </a:r>
          </a:p>
          <a:p>
            <a:pPr lvl="2"/>
            <a:r>
              <a:rPr lang="en-GB" dirty="0"/>
              <a:t>Does using THz bandwidths per fibre makes sense?</a:t>
            </a:r>
          </a:p>
          <a:p>
            <a:pPr lvl="3"/>
            <a:r>
              <a:rPr lang="en-GB" dirty="0"/>
              <a:t>Needs data aggregation systems inside the detectors!</a:t>
            </a:r>
          </a:p>
          <a:p>
            <a:pPr lvl="3"/>
            <a:r>
              <a:rPr lang="en-GB" dirty="0"/>
              <a:t>“Third generation” systems are complex, power hungry </a:t>
            </a:r>
            <a:r>
              <a:rPr lang="en-GB" dirty="0">
                <a:solidFill>
                  <a:schemeClr val="tx1">
                    <a:lumMod val="65000"/>
                    <a:lumOff val="35000"/>
                  </a:schemeClr>
                </a:solidFill>
              </a:rPr>
              <a:t>[and costly]</a:t>
            </a:r>
          </a:p>
          <a:p>
            <a:pPr lvl="2"/>
            <a:r>
              <a:rPr lang="en-GB" dirty="0"/>
              <a:t>5 to 10 Gb/s systems are being engineered for Phase II upgrades</a:t>
            </a:r>
          </a:p>
          <a:p>
            <a:r>
              <a:rPr lang="en-GB" dirty="0"/>
              <a:t>Especially important for HEP:</a:t>
            </a:r>
          </a:p>
          <a:p>
            <a:pPr lvl="1"/>
            <a:r>
              <a:rPr lang="en-GB" dirty="0"/>
              <a:t>Small optical fibre cross section </a:t>
            </a:r>
            <a:r>
              <a:rPr lang="en-GB" dirty="0">
                <a:solidFill>
                  <a:schemeClr val="bg1">
                    <a:lumMod val="50000"/>
                  </a:schemeClr>
                </a:solidFill>
              </a:rPr>
              <a:t>(material budget)</a:t>
            </a:r>
          </a:p>
          <a:p>
            <a:pPr lvl="1"/>
            <a:r>
              <a:rPr lang="en-GB" dirty="0"/>
              <a:t>Immunity to interferences</a:t>
            </a:r>
          </a:p>
          <a:p>
            <a:pPr lvl="1"/>
            <a:r>
              <a:rPr lang="en-GB" dirty="0"/>
              <a:t>Non EMI generator</a:t>
            </a:r>
          </a:p>
          <a:p>
            <a:pPr lvl="1"/>
            <a:r>
              <a:rPr lang="en-GB" dirty="0"/>
              <a:t>No contribution to ground </a:t>
            </a:r>
            <a:r>
              <a:rPr lang="en-GB" dirty="0" smtClean="0"/>
              <a:t>loops</a:t>
            </a:r>
            <a:endParaRPr lang="en-GB" dirty="0"/>
          </a:p>
        </p:txBody>
      </p:sp>
      <p:sp>
        <p:nvSpPr>
          <p:cNvPr id="4" name="Date Placeholder 3"/>
          <p:cNvSpPr>
            <a:spLocks noGrp="1"/>
          </p:cNvSpPr>
          <p:nvPr>
            <p:ph type="dt" sz="half" idx="10"/>
          </p:nvPr>
        </p:nvSpPr>
        <p:spPr/>
        <p:txBody>
          <a:bodyPr/>
          <a:lstStyle/>
          <a:p>
            <a:r>
              <a:rPr lang="en-GB" dirty="0" smtClean="0"/>
              <a:t>Ecole de Microélectronique IN2P3</a:t>
            </a:r>
            <a:endParaRPr lang="en-GB" dirty="0"/>
          </a:p>
        </p:txBody>
      </p:sp>
      <p:sp>
        <p:nvSpPr>
          <p:cNvPr id="5" name="Footer Placeholder 4"/>
          <p:cNvSpPr>
            <a:spLocks noGrp="1"/>
          </p:cNvSpPr>
          <p:nvPr>
            <p:ph type="ftr" sz="quarter" idx="11"/>
          </p:nvPr>
        </p:nvSpPr>
        <p:spPr/>
        <p:txBody>
          <a:bodyPr/>
          <a:lstStyle/>
          <a:p>
            <a:r>
              <a:rPr lang="en-GB" dirty="0"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17</a:t>
            </a:fld>
            <a:endParaRPr lang="en-GB" dirty="0"/>
          </a:p>
        </p:txBody>
      </p:sp>
    </p:spTree>
    <p:extLst>
      <p:ext uri="{BB962C8B-B14F-4D97-AF65-F5344CB8AC3E}">
        <p14:creationId xmlns:p14="http://schemas.microsoft.com/office/powerpoint/2010/main" val="29525948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Optical vs Electrical</a:t>
            </a:r>
            <a:endParaRPr lang="en-GB" dirty="0"/>
          </a:p>
        </p:txBody>
      </p:sp>
      <p:sp>
        <p:nvSpPr>
          <p:cNvPr id="3" name="Content Placeholder 2"/>
          <p:cNvSpPr>
            <a:spLocks noGrp="1"/>
          </p:cNvSpPr>
          <p:nvPr>
            <p:ph idx="1"/>
          </p:nvPr>
        </p:nvSpPr>
        <p:spPr/>
        <p:txBody>
          <a:bodyPr>
            <a:normAutofit/>
          </a:bodyPr>
          <a:lstStyle/>
          <a:p>
            <a:r>
              <a:rPr lang="en-US" sz="2000" dirty="0" smtClean="0"/>
              <a:t>Optical fibers allow bandwidths and transmission distances that are orders of magnitude that of electrical cables.</a:t>
            </a:r>
          </a:p>
          <a:p>
            <a:r>
              <a:rPr lang="en-US" sz="2000" dirty="0" smtClean="0"/>
              <a:t>Most systems installed in HEP are “1</a:t>
            </a:r>
            <a:r>
              <a:rPr lang="en-US" sz="2000" baseline="30000" dirty="0" smtClean="0"/>
              <a:t>st</a:t>
            </a:r>
            <a:r>
              <a:rPr lang="en-US" sz="2000" dirty="0" smtClean="0"/>
              <a:t> Generation” systems, that is they use 850 nm lasers and multimode, graded index, </a:t>
            </a:r>
            <a:r>
              <a:rPr lang="en-US" sz="2000" dirty="0"/>
              <a:t>fibers.</a:t>
            </a:r>
            <a:endParaRPr lang="en-US" sz="2000" dirty="0" smtClean="0"/>
          </a:p>
          <a:p>
            <a:r>
              <a:rPr lang="en-US" sz="2000" u="sng" dirty="0" smtClean="0"/>
              <a:t>Warning:</a:t>
            </a:r>
            <a:r>
              <a:rPr lang="en-US" sz="2000" dirty="0" smtClean="0"/>
              <a:t> for such systems the “dispersion limit” limits the transmission distance to less than</a:t>
            </a:r>
            <a:br>
              <a:rPr lang="en-US" sz="2000" dirty="0" smtClean="0"/>
            </a:br>
            <a:r>
              <a:rPr lang="en-US" sz="2000" dirty="0" smtClean="0"/>
              <a:t>200 m at 10 Gb/s</a:t>
            </a:r>
          </a:p>
          <a:p>
            <a:pPr lvl="1"/>
            <a:r>
              <a:rPr lang="en-US" sz="1600" dirty="0" smtClean="0"/>
              <a:t>Probably [LHC] installed fibers need to be replaced to support 10 Gb/s transmission</a:t>
            </a:r>
            <a:endParaRPr lang="en-GB" sz="1600" dirty="0"/>
          </a:p>
        </p:txBody>
      </p:sp>
      <p:sp>
        <p:nvSpPr>
          <p:cNvPr id="4" name="Date Placeholder 3"/>
          <p:cNvSpPr>
            <a:spLocks noGrp="1"/>
          </p:cNvSpPr>
          <p:nvPr>
            <p:ph type="dt" sz="half" idx="10"/>
          </p:nvPr>
        </p:nvSpPr>
        <p:spPr/>
        <p:txBody>
          <a:bodyPr/>
          <a:lstStyle/>
          <a:p>
            <a:r>
              <a:rPr lang="en-GB" dirty="0" smtClean="0"/>
              <a:t>Ecole de Microélectronique IN2P3</a:t>
            </a:r>
            <a:endParaRPr lang="en-GB" dirty="0"/>
          </a:p>
        </p:txBody>
      </p:sp>
      <p:sp>
        <p:nvSpPr>
          <p:cNvPr id="5" name="Footer Placeholder 4"/>
          <p:cNvSpPr>
            <a:spLocks noGrp="1"/>
          </p:cNvSpPr>
          <p:nvPr>
            <p:ph type="ftr" sz="quarter" idx="11"/>
          </p:nvPr>
        </p:nvSpPr>
        <p:spPr/>
        <p:txBody>
          <a:bodyPr/>
          <a:lstStyle/>
          <a:p>
            <a:r>
              <a:rPr lang="en-GB" dirty="0"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18</a:t>
            </a:fld>
            <a:endParaRPr lang="en-GB" dirty="0"/>
          </a:p>
        </p:txBody>
      </p:sp>
      <p:grpSp>
        <p:nvGrpSpPr>
          <p:cNvPr id="9" name="Group 8"/>
          <p:cNvGrpSpPr/>
          <p:nvPr/>
        </p:nvGrpSpPr>
        <p:grpSpPr>
          <a:xfrm>
            <a:off x="1959363" y="3301630"/>
            <a:ext cx="4158473" cy="3083671"/>
            <a:chOff x="4002878" y="3270000"/>
            <a:chExt cx="4158473" cy="3083671"/>
          </a:xfrm>
        </p:grpSpPr>
        <p:pic>
          <p:nvPicPr>
            <p:cNvPr id="7" name="Picture 6"/>
            <p:cNvPicPr>
              <a:picLocks noChangeAspect="1"/>
            </p:cNvPicPr>
            <p:nvPr/>
          </p:nvPicPr>
          <p:blipFill>
            <a:blip r:embed="rId3"/>
            <a:stretch>
              <a:fillRect/>
            </a:stretch>
          </p:blipFill>
          <p:spPr>
            <a:xfrm>
              <a:off x="4002878" y="3270000"/>
              <a:ext cx="4158473" cy="3083671"/>
            </a:xfrm>
            <a:prstGeom prst="rect">
              <a:avLst/>
            </a:prstGeom>
          </p:spPr>
        </p:pic>
        <p:sp>
          <p:nvSpPr>
            <p:cNvPr id="8" name="TextBox 7"/>
            <p:cNvSpPr txBox="1"/>
            <p:nvPr/>
          </p:nvSpPr>
          <p:spPr>
            <a:xfrm>
              <a:off x="6580079" y="5304271"/>
              <a:ext cx="901209" cy="276999"/>
            </a:xfrm>
            <a:prstGeom prst="rect">
              <a:avLst/>
            </a:prstGeom>
            <a:solidFill>
              <a:schemeClr val="bg1"/>
            </a:solidFill>
          </p:spPr>
          <p:txBody>
            <a:bodyPr wrap="none" rtlCol="0">
              <a:spAutoFit/>
            </a:bodyPr>
            <a:lstStyle/>
            <a:p>
              <a:r>
                <a:rPr lang="en-US" sz="1200" b="1" dirty="0" smtClean="0">
                  <a:solidFill>
                    <a:schemeClr val="tx1">
                      <a:lumMod val="65000"/>
                      <a:lumOff val="35000"/>
                    </a:schemeClr>
                  </a:solidFill>
                </a:rPr>
                <a:t>Multimode</a:t>
              </a:r>
              <a:endParaRPr lang="en-GB" sz="1200" b="1" dirty="0">
                <a:solidFill>
                  <a:schemeClr val="tx1">
                    <a:lumMod val="65000"/>
                    <a:lumOff val="35000"/>
                  </a:schemeClr>
                </a:solidFill>
              </a:endParaRPr>
            </a:p>
          </p:txBody>
        </p:sp>
      </p:grpSp>
      <p:sp>
        <p:nvSpPr>
          <p:cNvPr id="10" name="TextBox 9"/>
          <p:cNvSpPr txBox="1"/>
          <p:nvPr/>
        </p:nvSpPr>
        <p:spPr>
          <a:xfrm rot="19850411">
            <a:off x="6495198" y="4161147"/>
            <a:ext cx="3722622" cy="923330"/>
          </a:xfrm>
          <a:prstGeom prst="rect">
            <a:avLst/>
          </a:prstGeom>
          <a:solidFill>
            <a:schemeClr val="bg1"/>
          </a:solidFill>
          <a:ln>
            <a:solidFill>
              <a:schemeClr val="tx1"/>
            </a:solidFill>
          </a:ln>
          <a:effectLst>
            <a:outerShdw blurRad="50800" dist="38100" algn="l" rotWithShape="0">
              <a:prstClr val="black">
                <a:alpha val="40000"/>
              </a:prstClr>
            </a:outerShdw>
          </a:effectLst>
        </p:spPr>
        <p:txBody>
          <a:bodyPr wrap="none" rtlCol="0">
            <a:spAutoFit/>
          </a:bodyPr>
          <a:lstStyle/>
          <a:p>
            <a:pPr algn="ctr"/>
            <a:r>
              <a:rPr lang="en-GB" i="1" dirty="0" err="1">
                <a:solidFill>
                  <a:schemeClr val="accent4">
                    <a:lumMod val="50000"/>
                  </a:schemeClr>
                </a:solidFill>
              </a:rPr>
              <a:t>Ecole</a:t>
            </a:r>
            <a:r>
              <a:rPr lang="en-GB" i="1" dirty="0">
                <a:solidFill>
                  <a:schemeClr val="accent4">
                    <a:lumMod val="50000"/>
                  </a:schemeClr>
                </a:solidFill>
              </a:rPr>
              <a:t> IN2P3 </a:t>
            </a:r>
            <a:r>
              <a:rPr lang="en-GB" i="1" dirty="0" err="1">
                <a:solidFill>
                  <a:schemeClr val="accent4">
                    <a:lumMod val="50000"/>
                  </a:schemeClr>
                </a:solidFill>
              </a:rPr>
              <a:t>d’electronique</a:t>
            </a:r>
            <a:r>
              <a:rPr lang="en-GB" i="1" dirty="0">
                <a:solidFill>
                  <a:schemeClr val="accent4">
                    <a:lumMod val="50000"/>
                  </a:schemeClr>
                </a:solidFill>
              </a:rPr>
              <a:t> </a:t>
            </a:r>
            <a:r>
              <a:rPr lang="en-GB" i="1" dirty="0" err="1">
                <a:solidFill>
                  <a:schemeClr val="accent4">
                    <a:lumMod val="50000"/>
                  </a:schemeClr>
                </a:solidFill>
              </a:rPr>
              <a:t>numerique</a:t>
            </a:r>
            <a:endParaRPr lang="en-GB" i="1" dirty="0">
              <a:solidFill>
                <a:schemeClr val="accent4">
                  <a:lumMod val="50000"/>
                </a:schemeClr>
              </a:solidFill>
            </a:endParaRPr>
          </a:p>
          <a:p>
            <a:pPr algn="ctr"/>
            <a:r>
              <a:rPr lang="en-GB" i="1" dirty="0" err="1">
                <a:solidFill>
                  <a:schemeClr val="accent4">
                    <a:lumMod val="50000"/>
                  </a:schemeClr>
                </a:solidFill>
              </a:rPr>
              <a:t>Aussois</a:t>
            </a:r>
            <a:r>
              <a:rPr lang="en-GB" i="1" dirty="0">
                <a:solidFill>
                  <a:schemeClr val="accent4">
                    <a:lumMod val="50000"/>
                  </a:schemeClr>
                </a:solidFill>
              </a:rPr>
              <a:t>, </a:t>
            </a:r>
            <a:r>
              <a:rPr lang="en-GB" i="1" dirty="0" smtClean="0">
                <a:solidFill>
                  <a:schemeClr val="accent4">
                    <a:lumMod val="50000"/>
                  </a:schemeClr>
                </a:solidFill>
              </a:rPr>
              <a:t>France</a:t>
            </a:r>
          </a:p>
          <a:p>
            <a:pPr algn="ctr"/>
            <a:r>
              <a:rPr lang="en-GB" i="1" dirty="0" smtClean="0">
                <a:solidFill>
                  <a:schemeClr val="accent4">
                    <a:lumMod val="50000"/>
                  </a:schemeClr>
                </a:solidFill>
              </a:rPr>
              <a:t>23-27 </a:t>
            </a:r>
            <a:r>
              <a:rPr lang="en-GB" i="1" dirty="0">
                <a:solidFill>
                  <a:schemeClr val="accent4">
                    <a:lumMod val="50000"/>
                  </a:schemeClr>
                </a:solidFill>
              </a:rPr>
              <a:t>November 1998</a:t>
            </a:r>
            <a:endParaRPr lang="en-GB" dirty="0">
              <a:solidFill>
                <a:schemeClr val="accent4">
                  <a:lumMod val="50000"/>
                </a:schemeClr>
              </a:solidFill>
            </a:endParaRPr>
          </a:p>
        </p:txBody>
      </p:sp>
    </p:spTree>
    <p:extLst>
      <p:ext uri="{BB962C8B-B14F-4D97-AF65-F5344CB8AC3E}">
        <p14:creationId xmlns:p14="http://schemas.microsoft.com/office/powerpoint/2010/main" val="30907942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dirty="0" smtClean="0"/>
              <a:t>Ecole de Microélectronique IN2P3</a:t>
            </a:r>
            <a:endParaRPr lang="en-GB" dirty="0"/>
          </a:p>
        </p:txBody>
      </p:sp>
      <p:sp>
        <p:nvSpPr>
          <p:cNvPr id="5" name="Footer Placeholder 4"/>
          <p:cNvSpPr>
            <a:spLocks noGrp="1"/>
          </p:cNvSpPr>
          <p:nvPr>
            <p:ph type="ftr" sz="quarter" idx="11"/>
          </p:nvPr>
        </p:nvSpPr>
        <p:spPr/>
        <p:txBody>
          <a:bodyPr/>
          <a:lstStyle/>
          <a:p>
            <a:r>
              <a:rPr lang="en-GB" dirty="0"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19</a:t>
            </a:fld>
            <a:endParaRPr lang="en-GB" dirty="0"/>
          </a:p>
        </p:txBody>
      </p:sp>
      <p:sp>
        <p:nvSpPr>
          <p:cNvPr id="7" name="Rectangle 6"/>
          <p:cNvSpPr/>
          <p:nvPr/>
        </p:nvSpPr>
        <p:spPr>
          <a:xfrm>
            <a:off x="3593717" y="2967335"/>
            <a:ext cx="5004575" cy="923330"/>
          </a:xfrm>
          <a:prstGeom prst="rect">
            <a:avLst/>
          </a:prstGeom>
          <a:noFill/>
        </p:spPr>
        <p:txBody>
          <a:bodyPr wrap="none" lIns="91440" tIns="45720" rIns="91440" bIns="45720">
            <a:spAutoFit/>
          </a:bodyPr>
          <a:lstStyle/>
          <a:p>
            <a:pPr algn="ctr"/>
            <a:r>
              <a:rPr lang="en-GB" sz="5400" b="1" dirty="0" smtClean="0">
                <a:ln w="22225">
                  <a:solidFill>
                    <a:schemeClr val="accent2"/>
                  </a:solidFill>
                  <a:prstDash val="solid"/>
                </a:ln>
                <a:solidFill>
                  <a:schemeClr val="accent2">
                    <a:lumMod val="40000"/>
                    <a:lumOff val="60000"/>
                  </a:schemeClr>
                </a:solidFill>
              </a:rPr>
              <a:t>Radiation Effects</a:t>
            </a:r>
            <a:endParaRPr lang="en-GB" sz="54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8065414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Introduction</a:t>
            </a:r>
            <a:endParaRPr lang="en-GB" dirty="0"/>
          </a:p>
        </p:txBody>
      </p:sp>
      <p:sp>
        <p:nvSpPr>
          <p:cNvPr id="3" name="Content Placeholder 2"/>
          <p:cNvSpPr>
            <a:spLocks noGrp="1"/>
          </p:cNvSpPr>
          <p:nvPr>
            <p:ph idx="1"/>
          </p:nvPr>
        </p:nvSpPr>
        <p:spPr/>
        <p:txBody>
          <a:bodyPr/>
          <a:lstStyle/>
          <a:p>
            <a:r>
              <a:rPr lang="en-GB" dirty="0" smtClean="0"/>
              <a:t>Subject:</a:t>
            </a:r>
          </a:p>
          <a:p>
            <a:pPr lvl="1"/>
            <a:r>
              <a:rPr lang="en-GB" dirty="0" smtClean="0"/>
              <a:t>Data transmission systems in the context of HEP.</a:t>
            </a:r>
            <a:endParaRPr lang="en-GB" dirty="0"/>
          </a:p>
          <a:p>
            <a:r>
              <a:rPr lang="en-GB" dirty="0" smtClean="0"/>
              <a:t>What is the problem:</a:t>
            </a:r>
          </a:p>
          <a:p>
            <a:pPr lvl="1"/>
            <a:r>
              <a:rPr lang="en-GB" dirty="0" smtClean="0"/>
              <a:t>Transmission of Physics data from the frontend systems on the detectors to the DAQ systems in the counting room.</a:t>
            </a:r>
          </a:p>
          <a:p>
            <a:pPr lvl="1"/>
            <a:r>
              <a:rPr lang="en-GB" dirty="0" smtClean="0"/>
              <a:t>Transmission of control information from the counting room to the detector systems</a:t>
            </a:r>
          </a:p>
          <a:p>
            <a:r>
              <a:rPr lang="en-GB" dirty="0" smtClean="0"/>
              <a:t>Communication systems </a:t>
            </a:r>
            <a:r>
              <a:rPr lang="en-GB" dirty="0" smtClean="0">
                <a:solidFill>
                  <a:schemeClr val="bg1">
                    <a:lumMod val="50000"/>
                  </a:schemeClr>
                </a:solidFill>
              </a:rPr>
              <a:t>[almost]</a:t>
            </a:r>
            <a:r>
              <a:rPr lang="en-GB" dirty="0" smtClean="0"/>
              <a:t> universally process and transmit data in digital form:</a:t>
            </a:r>
          </a:p>
          <a:p>
            <a:pPr lvl="1"/>
            <a:r>
              <a:rPr lang="en-GB" dirty="0" smtClean="0"/>
              <a:t>Thus, </a:t>
            </a:r>
            <a:r>
              <a:rPr lang="en-GB" dirty="0" smtClean="0">
                <a:solidFill>
                  <a:schemeClr val="bg1">
                    <a:lumMod val="50000"/>
                  </a:schemeClr>
                </a:solidFill>
              </a:rPr>
              <a:t>[bidirectional]</a:t>
            </a:r>
            <a:r>
              <a:rPr lang="en-GB" dirty="0" smtClean="0"/>
              <a:t> digital transmission between the frontend and the DAQ systems will be considered.</a:t>
            </a:r>
          </a:p>
          <a:p>
            <a:r>
              <a:rPr lang="en-GB" dirty="0" smtClean="0"/>
              <a:t>Practical examples of circuits and systems will be drawn from the GBT and LpGBT projects!</a:t>
            </a:r>
          </a:p>
          <a:p>
            <a:endParaRPr lang="en-GB" dirty="0" smtClean="0"/>
          </a:p>
        </p:txBody>
      </p:sp>
      <p:sp>
        <p:nvSpPr>
          <p:cNvPr id="4" name="Date Placeholder 3"/>
          <p:cNvSpPr>
            <a:spLocks noGrp="1"/>
          </p:cNvSpPr>
          <p:nvPr>
            <p:ph type="dt" sz="half" idx="10"/>
          </p:nvPr>
        </p:nvSpPr>
        <p:spPr/>
        <p:txBody>
          <a:bodyPr/>
          <a:lstStyle/>
          <a:p>
            <a:r>
              <a:rPr lang="en-GB" dirty="0" smtClean="0"/>
              <a:t>Ecole de Microélectronique IN2P3</a:t>
            </a:r>
            <a:endParaRPr lang="en-GB" dirty="0"/>
          </a:p>
        </p:txBody>
      </p:sp>
      <p:sp>
        <p:nvSpPr>
          <p:cNvPr id="5" name="Footer Placeholder 4"/>
          <p:cNvSpPr>
            <a:spLocks noGrp="1"/>
          </p:cNvSpPr>
          <p:nvPr>
            <p:ph type="ftr" sz="quarter" idx="11"/>
          </p:nvPr>
        </p:nvSpPr>
        <p:spPr/>
        <p:txBody>
          <a:bodyPr/>
          <a:lstStyle/>
          <a:p>
            <a:r>
              <a:rPr lang="en-GB" dirty="0"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2</a:t>
            </a:fld>
            <a:endParaRPr lang="en-GB" dirty="0"/>
          </a:p>
        </p:txBody>
      </p:sp>
    </p:spTree>
    <p:extLst>
      <p:ext uri="{BB962C8B-B14F-4D97-AF65-F5344CB8AC3E}">
        <p14:creationId xmlns:p14="http://schemas.microsoft.com/office/powerpoint/2010/main" val="36090349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Radiation (TID) In CMOS Circuits (65 nm)</a:t>
            </a:r>
            <a:endParaRPr lang="en-GB" dirty="0"/>
          </a:p>
        </p:txBody>
      </p:sp>
      <p:sp>
        <p:nvSpPr>
          <p:cNvPr id="8" name="Content Placeholder 7"/>
          <p:cNvSpPr>
            <a:spLocks noGrp="1"/>
          </p:cNvSpPr>
          <p:nvPr>
            <p:ph sz="half" idx="1"/>
          </p:nvPr>
        </p:nvSpPr>
        <p:spPr/>
        <p:txBody>
          <a:bodyPr/>
          <a:lstStyle/>
          <a:p>
            <a:r>
              <a:rPr lang="en-GB" dirty="0"/>
              <a:t>TID Induced “I</a:t>
            </a:r>
            <a:r>
              <a:rPr lang="en-GB" baseline="-25000" dirty="0"/>
              <a:t>on</a:t>
            </a:r>
            <a:r>
              <a:rPr lang="en-GB" dirty="0"/>
              <a:t>” </a:t>
            </a:r>
            <a:r>
              <a:rPr lang="en-GB" dirty="0" smtClean="0"/>
              <a:t>Degradation</a:t>
            </a:r>
          </a:p>
          <a:p>
            <a:r>
              <a:rPr lang="en-GB" sz="1800" dirty="0"/>
              <a:t>PMOS are more sensitive to TID than NMOS:</a:t>
            </a:r>
          </a:p>
          <a:p>
            <a:pPr lvl="1"/>
            <a:r>
              <a:rPr lang="en-GB" sz="1600" dirty="0"/>
              <a:t>Minimum size NMOS: -20% @ 200 Mrad</a:t>
            </a:r>
          </a:p>
          <a:p>
            <a:pPr lvl="1"/>
            <a:r>
              <a:rPr lang="en-GB" sz="1600" dirty="0"/>
              <a:t>Minimum size PMOS: -60% @ 200 Mrad</a:t>
            </a:r>
          </a:p>
          <a:p>
            <a:r>
              <a:rPr lang="en-GB" sz="1800" dirty="0"/>
              <a:t>TID induced </a:t>
            </a:r>
            <a:r>
              <a:rPr lang="en-GB" sz="1800" dirty="0">
                <a:latin typeface="Symbol" panose="05050102010706020507" pitchFamily="18" charset="2"/>
              </a:rPr>
              <a:t>D</a:t>
            </a:r>
            <a:r>
              <a:rPr lang="en-GB" sz="1800" dirty="0"/>
              <a:t>I</a:t>
            </a:r>
            <a:r>
              <a:rPr lang="en-GB" sz="1800" baseline="-25000" dirty="0"/>
              <a:t>on</a:t>
            </a:r>
            <a:r>
              <a:rPr lang="en-GB" sz="1800" dirty="0"/>
              <a:t> degradation is a function of the channel length L!</a:t>
            </a:r>
          </a:p>
          <a:p>
            <a:pPr lvl="1"/>
            <a:r>
              <a:rPr lang="en-GB" sz="1600" dirty="0"/>
              <a:t>The longer, the smaller the degradation, but</a:t>
            </a:r>
          </a:p>
          <a:p>
            <a:pPr lvl="1"/>
            <a:r>
              <a:rPr lang="en-GB" sz="1600" u="sng" dirty="0"/>
              <a:t>High speed circuits need minimum L transistors!</a:t>
            </a:r>
          </a:p>
          <a:p>
            <a:r>
              <a:rPr lang="en-GB" sz="1800" dirty="0">
                <a:latin typeface="Symbol" panose="05050102010706020507" pitchFamily="18" charset="2"/>
              </a:rPr>
              <a:t>D</a:t>
            </a:r>
            <a:r>
              <a:rPr lang="en-GB" sz="1800" dirty="0"/>
              <a:t>I</a:t>
            </a:r>
            <a:r>
              <a:rPr lang="en-GB" sz="1800" baseline="-25000" dirty="0"/>
              <a:t>on</a:t>
            </a:r>
            <a:r>
              <a:rPr lang="en-GB" sz="1800" dirty="0"/>
              <a:t> degradation is also a function of the channel width W:</a:t>
            </a:r>
          </a:p>
          <a:p>
            <a:pPr lvl="1"/>
            <a:r>
              <a:rPr lang="en-GB" sz="1600" dirty="0"/>
              <a:t>The wider, the smaller the degradation</a:t>
            </a:r>
          </a:p>
          <a:p>
            <a:r>
              <a:rPr lang="en-GB" sz="1800" dirty="0"/>
              <a:t>Enclosed Layout Transistors (ELT) are the least sensitive!</a:t>
            </a:r>
          </a:p>
          <a:p>
            <a:r>
              <a:rPr lang="en-GB" sz="1800" dirty="0"/>
              <a:t>Depending on the circuit function, the use of large W might introduce a power penalty!</a:t>
            </a:r>
          </a:p>
          <a:p>
            <a:pPr lvl="1"/>
            <a:r>
              <a:rPr lang="en-GB" sz="1600" dirty="0"/>
              <a:t>Particularly important for digital circuits where the gate count is high</a:t>
            </a:r>
            <a:r>
              <a:rPr lang="en-GB" sz="1600" dirty="0" smtClean="0"/>
              <a:t>!</a:t>
            </a:r>
            <a:endParaRPr lang="en-GB" sz="1600" dirty="0"/>
          </a:p>
        </p:txBody>
      </p:sp>
      <p:sp>
        <p:nvSpPr>
          <p:cNvPr id="2" name="Date Placeholder 1"/>
          <p:cNvSpPr>
            <a:spLocks noGrp="1"/>
          </p:cNvSpPr>
          <p:nvPr>
            <p:ph type="dt" sz="half" idx="10"/>
          </p:nvPr>
        </p:nvSpPr>
        <p:spPr/>
        <p:txBody>
          <a:bodyPr/>
          <a:lstStyle/>
          <a:p>
            <a:r>
              <a:rPr lang="en-GB" dirty="0" smtClean="0"/>
              <a:t>Ecole de Microélectronique IN2P3</a:t>
            </a:r>
            <a:endParaRPr lang="en-GB" dirty="0"/>
          </a:p>
        </p:txBody>
      </p:sp>
      <p:sp>
        <p:nvSpPr>
          <p:cNvPr id="3" name="Footer Placeholder 2"/>
          <p:cNvSpPr>
            <a:spLocks noGrp="1"/>
          </p:cNvSpPr>
          <p:nvPr>
            <p:ph type="ftr" sz="quarter" idx="11"/>
          </p:nvPr>
        </p:nvSpPr>
        <p:spPr/>
        <p:txBody>
          <a:bodyPr/>
          <a:lstStyle/>
          <a:p>
            <a:r>
              <a:rPr lang="en-GB" dirty="0" smtClean="0"/>
              <a:t>Paulo.Moreira@cern.ch</a:t>
            </a:r>
            <a:endParaRPr lang="en-GB" dirty="0"/>
          </a:p>
        </p:txBody>
      </p:sp>
      <p:sp>
        <p:nvSpPr>
          <p:cNvPr id="4" name="Slide Number Placeholder 3"/>
          <p:cNvSpPr>
            <a:spLocks noGrp="1"/>
          </p:cNvSpPr>
          <p:nvPr>
            <p:ph type="sldNum" sz="quarter" idx="12"/>
          </p:nvPr>
        </p:nvSpPr>
        <p:spPr/>
        <p:txBody>
          <a:bodyPr/>
          <a:lstStyle/>
          <a:p>
            <a:fld id="{9E4E57FD-46AB-4497-A1ED-13B00B4C8F0D}" type="slidenum">
              <a:rPr lang="en-GB" smtClean="0"/>
              <a:t>20</a:t>
            </a:fld>
            <a:endParaRPr lang="en-GB" dirty="0"/>
          </a:p>
        </p:txBody>
      </p:sp>
      <p:pic>
        <p:nvPicPr>
          <p:cNvPr id="10" name="Picture 9"/>
          <p:cNvPicPr>
            <a:picLocks noChangeAspect="1"/>
          </p:cNvPicPr>
          <p:nvPr/>
        </p:nvPicPr>
        <p:blipFill rotWithShape="1">
          <a:blip r:embed="rId3"/>
          <a:srcRect l="47998" t="4544" r="-1" b="1990"/>
          <a:stretch/>
        </p:blipFill>
        <p:spPr>
          <a:xfrm>
            <a:off x="6095999" y="1929357"/>
            <a:ext cx="2663470" cy="3996487"/>
          </a:xfrm>
          <a:prstGeom prst="rect">
            <a:avLst/>
          </a:prstGeom>
        </p:spPr>
      </p:pic>
      <p:sp>
        <p:nvSpPr>
          <p:cNvPr id="11" name="Rectangle 10"/>
          <p:cNvSpPr/>
          <p:nvPr/>
        </p:nvSpPr>
        <p:spPr>
          <a:xfrm>
            <a:off x="6870622" y="1605465"/>
            <a:ext cx="1409361" cy="307777"/>
          </a:xfrm>
          <a:prstGeom prst="rect">
            <a:avLst/>
          </a:prstGeom>
        </p:spPr>
        <p:txBody>
          <a:bodyPr wrap="none">
            <a:spAutoFit/>
          </a:bodyPr>
          <a:lstStyle/>
          <a:p>
            <a:pPr algn="ctr"/>
            <a:r>
              <a:rPr lang="en-GB" sz="1400" b="1" dirty="0">
                <a:solidFill>
                  <a:schemeClr val="accent5">
                    <a:lumMod val="50000"/>
                  </a:schemeClr>
                </a:solidFill>
                <a:latin typeface="Calibri-Bold"/>
              </a:rPr>
              <a:t>NMOS </a:t>
            </a:r>
            <a:r>
              <a:rPr lang="en-GB" sz="1400" b="1" dirty="0">
                <a:solidFill>
                  <a:schemeClr val="accent5">
                    <a:lumMod val="50000"/>
                  </a:schemeClr>
                </a:solidFill>
                <a:latin typeface="Symbol" panose="05050102010706020507" pitchFamily="18" charset="2"/>
              </a:rPr>
              <a:t>D</a:t>
            </a:r>
            <a:r>
              <a:rPr lang="en-GB" sz="1400" b="1" dirty="0">
                <a:solidFill>
                  <a:schemeClr val="accent5">
                    <a:lumMod val="50000"/>
                  </a:schemeClr>
                </a:solidFill>
                <a:latin typeface="Calibri-Bold"/>
              </a:rPr>
              <a:t>I</a:t>
            </a:r>
            <a:r>
              <a:rPr lang="en-GB" sz="1400" b="1" baseline="-25000" dirty="0">
                <a:solidFill>
                  <a:schemeClr val="accent5">
                    <a:lumMod val="50000"/>
                  </a:schemeClr>
                </a:solidFill>
                <a:latin typeface="Calibri-Bold"/>
              </a:rPr>
              <a:t>on</a:t>
            </a:r>
            <a:r>
              <a:rPr lang="en-GB" sz="1400" b="1" dirty="0">
                <a:solidFill>
                  <a:schemeClr val="accent5">
                    <a:lumMod val="50000"/>
                  </a:schemeClr>
                </a:solidFill>
                <a:latin typeface="Calibri-Bold"/>
              </a:rPr>
              <a:t> </a:t>
            </a:r>
            <a:r>
              <a:rPr lang="en-GB" sz="1400" b="1" dirty="0" smtClean="0">
                <a:solidFill>
                  <a:schemeClr val="accent5">
                    <a:lumMod val="50000"/>
                  </a:schemeClr>
                </a:solidFill>
                <a:latin typeface="Calibri-Bold"/>
              </a:rPr>
              <a:t>[%]</a:t>
            </a:r>
            <a:endParaRPr lang="en-GB" sz="1400" dirty="0">
              <a:solidFill>
                <a:schemeClr val="accent5">
                  <a:lumMod val="50000"/>
                </a:schemeClr>
              </a:solidFill>
            </a:endParaRPr>
          </a:p>
        </p:txBody>
      </p:sp>
      <p:pic>
        <p:nvPicPr>
          <p:cNvPr id="12" name="Picture 11"/>
          <p:cNvPicPr>
            <a:picLocks noChangeAspect="1"/>
          </p:cNvPicPr>
          <p:nvPr/>
        </p:nvPicPr>
        <p:blipFill rotWithShape="1">
          <a:blip r:embed="rId4"/>
          <a:srcRect l="1069" t="2526" r="45492" b="2852"/>
          <a:stretch/>
        </p:blipFill>
        <p:spPr>
          <a:xfrm>
            <a:off x="8759469" y="1857750"/>
            <a:ext cx="3176897" cy="4045916"/>
          </a:xfrm>
          <a:prstGeom prst="rect">
            <a:avLst/>
          </a:prstGeom>
        </p:spPr>
      </p:pic>
      <p:sp>
        <p:nvSpPr>
          <p:cNvPr id="13" name="Rectangle 12"/>
          <p:cNvSpPr/>
          <p:nvPr/>
        </p:nvSpPr>
        <p:spPr>
          <a:xfrm>
            <a:off x="9534092" y="1605465"/>
            <a:ext cx="1399742" cy="307777"/>
          </a:xfrm>
          <a:prstGeom prst="rect">
            <a:avLst/>
          </a:prstGeom>
        </p:spPr>
        <p:txBody>
          <a:bodyPr wrap="none">
            <a:spAutoFit/>
          </a:bodyPr>
          <a:lstStyle/>
          <a:p>
            <a:pPr algn="ctr"/>
            <a:r>
              <a:rPr lang="en-GB" sz="1400" b="1" dirty="0">
                <a:solidFill>
                  <a:schemeClr val="accent5">
                    <a:lumMod val="50000"/>
                  </a:schemeClr>
                </a:solidFill>
                <a:latin typeface="Calibri-Bold"/>
              </a:rPr>
              <a:t>PMOS </a:t>
            </a:r>
            <a:r>
              <a:rPr lang="en-GB" sz="1400" b="1" dirty="0" smtClean="0">
                <a:solidFill>
                  <a:schemeClr val="accent5">
                    <a:lumMod val="50000"/>
                  </a:schemeClr>
                </a:solidFill>
                <a:latin typeface="Symbol" panose="05050102010706020507" pitchFamily="18" charset="2"/>
              </a:rPr>
              <a:t>D</a:t>
            </a:r>
            <a:r>
              <a:rPr lang="en-GB" sz="1400" b="1" dirty="0" smtClean="0">
                <a:solidFill>
                  <a:schemeClr val="accent5">
                    <a:lumMod val="50000"/>
                  </a:schemeClr>
                </a:solidFill>
                <a:latin typeface="Calibri-Bold"/>
              </a:rPr>
              <a:t>I</a:t>
            </a:r>
            <a:r>
              <a:rPr lang="en-GB" sz="1400" b="1" baseline="-25000" dirty="0" smtClean="0">
                <a:solidFill>
                  <a:schemeClr val="accent5">
                    <a:lumMod val="50000"/>
                  </a:schemeClr>
                </a:solidFill>
                <a:latin typeface="Calibri-Bold"/>
              </a:rPr>
              <a:t>on</a:t>
            </a:r>
            <a:r>
              <a:rPr lang="en-GB" sz="1400" b="1" dirty="0" smtClean="0">
                <a:solidFill>
                  <a:schemeClr val="accent5">
                    <a:lumMod val="50000"/>
                  </a:schemeClr>
                </a:solidFill>
                <a:latin typeface="Calibri-Bold"/>
              </a:rPr>
              <a:t> [%]</a:t>
            </a:r>
            <a:endParaRPr lang="en-GB" sz="1400" dirty="0">
              <a:solidFill>
                <a:schemeClr val="accent5">
                  <a:lumMod val="50000"/>
                </a:schemeClr>
              </a:solidFill>
            </a:endParaRPr>
          </a:p>
        </p:txBody>
      </p:sp>
      <p:cxnSp>
        <p:nvCxnSpPr>
          <p:cNvPr id="17" name="Straight Connector 16"/>
          <p:cNvCxnSpPr/>
          <p:nvPr/>
        </p:nvCxnSpPr>
        <p:spPr>
          <a:xfrm>
            <a:off x="8759469" y="4478215"/>
            <a:ext cx="431423"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588269" y="4478215"/>
            <a:ext cx="93551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8279983" y="4494331"/>
            <a:ext cx="479486" cy="980347"/>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11397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Standard </a:t>
            </a:r>
            <a:r>
              <a:rPr lang="en-GB" dirty="0"/>
              <a:t>Cell </a:t>
            </a:r>
            <a:r>
              <a:rPr lang="en-GB" dirty="0" smtClean="0"/>
              <a:t>Libraries TID Sensitivity</a:t>
            </a:r>
            <a:endParaRPr lang="en-GB" dirty="0"/>
          </a:p>
        </p:txBody>
      </p:sp>
      <p:sp>
        <p:nvSpPr>
          <p:cNvPr id="8" name="Content Placeholder 7"/>
          <p:cNvSpPr>
            <a:spLocks noGrp="1"/>
          </p:cNvSpPr>
          <p:nvPr>
            <p:ph idx="1"/>
          </p:nvPr>
        </p:nvSpPr>
        <p:spPr/>
        <p:txBody>
          <a:bodyPr>
            <a:normAutofit/>
          </a:bodyPr>
          <a:lstStyle/>
          <a:p>
            <a:pPr marL="400050" algn="just"/>
            <a:r>
              <a:rPr lang="en-US" sz="1600" dirty="0"/>
              <a:t>S</a:t>
            </a:r>
            <a:r>
              <a:rPr lang="en-US" sz="1600" dirty="0">
                <a:solidFill>
                  <a:schemeClr val="tx2"/>
                </a:solidFill>
              </a:rPr>
              <a:t>et of ring oscillators irradiated up to 700 Mrad</a:t>
            </a:r>
            <a:r>
              <a:rPr lang="en-US" sz="1600" dirty="0"/>
              <a:t> (at room temperature):</a:t>
            </a:r>
            <a:endParaRPr lang="en-US" sz="1600" dirty="0">
              <a:solidFill>
                <a:schemeClr val="tx2"/>
              </a:solidFill>
            </a:endParaRPr>
          </a:p>
          <a:p>
            <a:pPr marL="800100" lvl="1" indent="-342900" algn="just"/>
            <a:r>
              <a:rPr lang="en-US" sz="1400" dirty="0" smtClean="0"/>
              <a:t>Annealing not shown in the graph</a:t>
            </a:r>
            <a:endParaRPr lang="en-US" sz="1400" dirty="0"/>
          </a:p>
          <a:p>
            <a:r>
              <a:rPr lang="en-GB" sz="1600" dirty="0"/>
              <a:t>As expected, from the tests of individual devices, libraries made out of large devices are </a:t>
            </a:r>
            <a:r>
              <a:rPr lang="en-GB" sz="1600" dirty="0" smtClean="0"/>
              <a:t>radiation harder than </a:t>
            </a:r>
            <a:r>
              <a:rPr lang="en-GB" sz="1600" dirty="0"/>
              <a:t>the smaller devices counter parts</a:t>
            </a:r>
          </a:p>
          <a:p>
            <a:pPr lvl="1"/>
            <a:r>
              <a:rPr lang="en-GB" sz="1400" dirty="0"/>
              <a:t>Large devices lead to large power </a:t>
            </a:r>
            <a:r>
              <a:rPr lang="en-GB" sz="1400" dirty="0" smtClean="0"/>
              <a:t>dissipation and larger area circuits!</a:t>
            </a:r>
            <a:endParaRPr lang="en-GB" sz="1400" dirty="0"/>
          </a:p>
          <a:p>
            <a:endParaRPr lang="en-GB" sz="1600" dirty="0"/>
          </a:p>
        </p:txBody>
      </p:sp>
      <p:sp>
        <p:nvSpPr>
          <p:cNvPr id="5" name="Date Placeholder 4"/>
          <p:cNvSpPr>
            <a:spLocks noGrp="1"/>
          </p:cNvSpPr>
          <p:nvPr>
            <p:ph type="dt" sz="half" idx="10"/>
          </p:nvPr>
        </p:nvSpPr>
        <p:spPr/>
        <p:txBody>
          <a:bodyPr/>
          <a:lstStyle/>
          <a:p>
            <a:r>
              <a:rPr lang="en-GB" dirty="0" smtClean="0"/>
              <a:t>Ecole de Microélectronique IN2P3</a:t>
            </a:r>
            <a:endParaRPr lang="en-GB" dirty="0"/>
          </a:p>
        </p:txBody>
      </p:sp>
      <p:sp>
        <p:nvSpPr>
          <p:cNvPr id="6" name="Footer Placeholder 5"/>
          <p:cNvSpPr>
            <a:spLocks noGrp="1"/>
          </p:cNvSpPr>
          <p:nvPr>
            <p:ph type="ftr" sz="quarter" idx="11"/>
          </p:nvPr>
        </p:nvSpPr>
        <p:spPr/>
        <p:txBody>
          <a:bodyPr/>
          <a:lstStyle/>
          <a:p>
            <a:r>
              <a:rPr lang="en-GB" dirty="0" smtClean="0"/>
              <a:t>Paulo.Moreira@cern.ch</a:t>
            </a:r>
            <a:endParaRPr lang="en-GB" dirty="0"/>
          </a:p>
        </p:txBody>
      </p:sp>
      <p:sp>
        <p:nvSpPr>
          <p:cNvPr id="7" name="Slide Number Placeholder 6"/>
          <p:cNvSpPr>
            <a:spLocks noGrp="1"/>
          </p:cNvSpPr>
          <p:nvPr>
            <p:ph type="sldNum" sz="quarter" idx="12"/>
          </p:nvPr>
        </p:nvSpPr>
        <p:spPr/>
        <p:txBody>
          <a:bodyPr/>
          <a:lstStyle/>
          <a:p>
            <a:fld id="{9E4E57FD-46AB-4497-A1ED-13B00B4C8F0D}" type="slidenum">
              <a:rPr lang="en-GB" smtClean="0"/>
              <a:t>21</a:t>
            </a:fld>
            <a:endParaRPr lang="en-GB" dirty="0"/>
          </a:p>
        </p:txBody>
      </p:sp>
      <p:graphicFrame>
        <p:nvGraphicFramePr>
          <p:cNvPr id="47" name="Chart 46"/>
          <p:cNvGraphicFramePr>
            <a:graphicFrameLocks/>
          </p:cNvGraphicFramePr>
          <p:nvPr>
            <p:extLst>
              <p:ext uri="{D42A27DB-BD31-4B8C-83A1-F6EECF244321}">
                <p14:modId xmlns:p14="http://schemas.microsoft.com/office/powerpoint/2010/main" val="2320891332"/>
              </p:ext>
            </p:extLst>
          </p:nvPr>
        </p:nvGraphicFramePr>
        <p:xfrm>
          <a:off x="2248417" y="2220229"/>
          <a:ext cx="8023423" cy="4290435"/>
        </p:xfrm>
        <a:graphic>
          <a:graphicData uri="http://schemas.openxmlformats.org/drawingml/2006/chart">
            <c:chart xmlns:c="http://schemas.openxmlformats.org/drawingml/2006/chart" xmlns:r="http://schemas.openxmlformats.org/officeDocument/2006/relationships" r:id="rId3"/>
          </a:graphicData>
        </a:graphic>
      </p:graphicFrame>
      <p:grpSp>
        <p:nvGrpSpPr>
          <p:cNvPr id="48" name="Group 47"/>
          <p:cNvGrpSpPr/>
          <p:nvPr/>
        </p:nvGrpSpPr>
        <p:grpSpPr>
          <a:xfrm>
            <a:off x="6978593" y="3602488"/>
            <a:ext cx="1944216" cy="2528664"/>
            <a:chOff x="5292080" y="3645024"/>
            <a:chExt cx="1944216" cy="2528664"/>
          </a:xfrm>
        </p:grpSpPr>
        <p:sp>
          <p:nvSpPr>
            <p:cNvPr id="49" name="Rectangle 48"/>
            <p:cNvSpPr/>
            <p:nvPr/>
          </p:nvSpPr>
          <p:spPr>
            <a:xfrm>
              <a:off x="5292080" y="3645024"/>
              <a:ext cx="1944216" cy="2376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Rectangle 49"/>
            <p:cNvSpPr/>
            <p:nvPr/>
          </p:nvSpPr>
          <p:spPr>
            <a:xfrm>
              <a:off x="5444480" y="5877272"/>
              <a:ext cx="1791816" cy="2964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1" name="TextBox 50"/>
          <p:cNvSpPr txBox="1"/>
          <p:nvPr/>
        </p:nvSpPr>
        <p:spPr>
          <a:xfrm>
            <a:off x="7029150" y="3249289"/>
            <a:ext cx="748859" cy="276999"/>
          </a:xfrm>
          <a:prstGeom prst="rect">
            <a:avLst/>
          </a:prstGeom>
          <a:noFill/>
        </p:spPr>
        <p:txBody>
          <a:bodyPr wrap="none" rtlCol="0">
            <a:spAutoFit/>
          </a:bodyPr>
          <a:lstStyle/>
          <a:p>
            <a:r>
              <a:rPr lang="en-GB" sz="1200" dirty="0" smtClean="0">
                <a:solidFill>
                  <a:schemeClr val="tx2"/>
                </a:solidFill>
              </a:rPr>
              <a:t>18T (ELT)</a:t>
            </a:r>
            <a:endParaRPr lang="en-GB" sz="1200" dirty="0">
              <a:solidFill>
                <a:schemeClr val="tx2"/>
              </a:solidFill>
            </a:endParaRPr>
          </a:p>
        </p:txBody>
      </p:sp>
      <p:cxnSp>
        <p:nvCxnSpPr>
          <p:cNvPr id="52" name="Straight Arrow Connector 51"/>
          <p:cNvCxnSpPr>
            <a:stCxn id="51" idx="1"/>
          </p:cNvCxnSpPr>
          <p:nvPr/>
        </p:nvCxnSpPr>
        <p:spPr>
          <a:xfrm flipH="1">
            <a:off x="6554324" y="3387789"/>
            <a:ext cx="474826" cy="286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7268241" y="3746504"/>
            <a:ext cx="417102" cy="276999"/>
          </a:xfrm>
          <a:prstGeom prst="rect">
            <a:avLst/>
          </a:prstGeom>
          <a:noFill/>
        </p:spPr>
        <p:txBody>
          <a:bodyPr wrap="none" rtlCol="0">
            <a:spAutoFit/>
          </a:bodyPr>
          <a:lstStyle/>
          <a:p>
            <a:r>
              <a:rPr lang="en-GB" sz="1200" dirty="0" smtClean="0">
                <a:solidFill>
                  <a:schemeClr val="tx2"/>
                </a:solidFill>
              </a:rPr>
              <a:t>12T</a:t>
            </a:r>
            <a:endParaRPr lang="en-GB" sz="1200" dirty="0">
              <a:solidFill>
                <a:schemeClr val="tx2"/>
              </a:solidFill>
            </a:endParaRPr>
          </a:p>
        </p:txBody>
      </p:sp>
      <p:cxnSp>
        <p:nvCxnSpPr>
          <p:cNvPr id="54" name="Straight Arrow Connector 53"/>
          <p:cNvCxnSpPr>
            <a:stCxn id="53" idx="1"/>
          </p:cNvCxnSpPr>
          <p:nvPr/>
        </p:nvCxnSpPr>
        <p:spPr>
          <a:xfrm flipH="1">
            <a:off x="6584863" y="3885004"/>
            <a:ext cx="683378" cy="2146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53" idx="1"/>
          </p:cNvCxnSpPr>
          <p:nvPr/>
        </p:nvCxnSpPr>
        <p:spPr>
          <a:xfrm flipH="1">
            <a:off x="6584863" y="3885004"/>
            <a:ext cx="683378" cy="7368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53" idx="1"/>
          </p:cNvCxnSpPr>
          <p:nvPr/>
        </p:nvCxnSpPr>
        <p:spPr>
          <a:xfrm flipH="1">
            <a:off x="6584863" y="3885004"/>
            <a:ext cx="683378" cy="4090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78" idx="1"/>
          </p:cNvCxnSpPr>
          <p:nvPr/>
        </p:nvCxnSpPr>
        <p:spPr>
          <a:xfrm flipH="1">
            <a:off x="6658923" y="4688125"/>
            <a:ext cx="537310" cy="197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78" idx="1"/>
          </p:cNvCxnSpPr>
          <p:nvPr/>
        </p:nvCxnSpPr>
        <p:spPr>
          <a:xfrm flipH="1">
            <a:off x="6658923" y="4688125"/>
            <a:ext cx="537310" cy="308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78" idx="1"/>
          </p:cNvCxnSpPr>
          <p:nvPr/>
        </p:nvCxnSpPr>
        <p:spPr>
          <a:xfrm flipH="1">
            <a:off x="6658923" y="4688125"/>
            <a:ext cx="537310" cy="4972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53" idx="1"/>
          </p:cNvCxnSpPr>
          <p:nvPr/>
        </p:nvCxnSpPr>
        <p:spPr>
          <a:xfrm flipH="1">
            <a:off x="6584863" y="3885004"/>
            <a:ext cx="683378" cy="5884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79" idx="1"/>
          </p:cNvCxnSpPr>
          <p:nvPr/>
        </p:nvCxnSpPr>
        <p:spPr>
          <a:xfrm flipH="1">
            <a:off x="6658923" y="5441324"/>
            <a:ext cx="608527" cy="2493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2" name="Picture 61"/>
          <p:cNvPicPr>
            <a:picLocks noChangeAspect="1"/>
          </p:cNvPicPr>
          <p:nvPr/>
        </p:nvPicPr>
        <p:blipFill>
          <a:blip r:embed="rId4"/>
          <a:stretch>
            <a:fillRect/>
          </a:stretch>
        </p:blipFill>
        <p:spPr>
          <a:xfrm>
            <a:off x="2910922" y="4754616"/>
            <a:ext cx="2016277" cy="1203514"/>
          </a:xfrm>
          <a:prstGeom prst="rect">
            <a:avLst/>
          </a:prstGeom>
        </p:spPr>
      </p:pic>
      <p:grpSp>
        <p:nvGrpSpPr>
          <p:cNvPr id="63" name="Group 62"/>
          <p:cNvGrpSpPr/>
          <p:nvPr/>
        </p:nvGrpSpPr>
        <p:grpSpPr>
          <a:xfrm>
            <a:off x="4708384" y="2552659"/>
            <a:ext cx="2814651" cy="441717"/>
            <a:chOff x="-69206" y="2269819"/>
            <a:chExt cx="2814651" cy="441717"/>
          </a:xfrm>
        </p:grpSpPr>
        <p:sp>
          <p:nvSpPr>
            <p:cNvPr id="64" name="Isosceles Triangle 63"/>
            <p:cNvSpPr/>
            <p:nvPr/>
          </p:nvSpPr>
          <p:spPr>
            <a:xfrm rot="5400000">
              <a:off x="179512" y="2262765"/>
              <a:ext cx="216024" cy="23013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Oval 64"/>
            <p:cNvSpPr/>
            <p:nvPr/>
          </p:nvSpPr>
          <p:spPr>
            <a:xfrm>
              <a:off x="416920" y="230582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Isosceles Triangle 65"/>
            <p:cNvSpPr/>
            <p:nvPr/>
          </p:nvSpPr>
          <p:spPr>
            <a:xfrm rot="5400000">
              <a:off x="819176" y="2262766"/>
              <a:ext cx="216024" cy="23013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 name="Oval 66"/>
            <p:cNvSpPr/>
            <p:nvPr/>
          </p:nvSpPr>
          <p:spPr>
            <a:xfrm>
              <a:off x="1056584" y="2305823"/>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 name="Isosceles Triangle 67"/>
            <p:cNvSpPr/>
            <p:nvPr/>
          </p:nvSpPr>
          <p:spPr>
            <a:xfrm rot="5400000">
              <a:off x="2098504" y="2262768"/>
              <a:ext cx="216024" cy="23013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Oval 68"/>
            <p:cNvSpPr/>
            <p:nvPr/>
          </p:nvSpPr>
          <p:spPr>
            <a:xfrm>
              <a:off x="2335912" y="2305825"/>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0" name="Straight Connector 69"/>
            <p:cNvCxnSpPr>
              <a:stCxn id="67" idx="6"/>
              <a:endCxn id="68" idx="3"/>
            </p:cNvCxnSpPr>
            <p:nvPr/>
          </p:nvCxnSpPr>
          <p:spPr>
            <a:xfrm>
              <a:off x="1200600" y="2377831"/>
              <a:ext cx="890851" cy="3"/>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65" idx="6"/>
              <a:endCxn id="66" idx="3"/>
            </p:cNvCxnSpPr>
            <p:nvPr/>
          </p:nvCxnSpPr>
          <p:spPr>
            <a:xfrm>
              <a:off x="560936" y="2377830"/>
              <a:ext cx="251187" cy="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494258" y="2377830"/>
              <a:ext cx="251187" cy="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69206" y="2377828"/>
              <a:ext cx="251187" cy="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9206" y="2708920"/>
              <a:ext cx="279354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69206" y="2377828"/>
              <a:ext cx="0" cy="33370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745445" y="2377828"/>
              <a:ext cx="0" cy="333708"/>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77" name="Group 76"/>
          <p:cNvGrpSpPr/>
          <p:nvPr/>
        </p:nvGrpSpPr>
        <p:grpSpPr>
          <a:xfrm>
            <a:off x="7196233" y="4248074"/>
            <a:ext cx="2724230" cy="2105526"/>
            <a:chOff x="5652120" y="4290610"/>
            <a:chExt cx="2724230" cy="2105526"/>
          </a:xfrm>
        </p:grpSpPr>
        <p:sp>
          <p:nvSpPr>
            <p:cNvPr id="78" name="TextBox 77"/>
            <p:cNvSpPr txBox="1"/>
            <p:nvPr/>
          </p:nvSpPr>
          <p:spPr>
            <a:xfrm>
              <a:off x="5652120" y="4592161"/>
              <a:ext cx="338554" cy="276999"/>
            </a:xfrm>
            <a:prstGeom prst="rect">
              <a:avLst/>
            </a:prstGeom>
            <a:noFill/>
          </p:spPr>
          <p:txBody>
            <a:bodyPr wrap="none" rtlCol="0">
              <a:spAutoFit/>
            </a:bodyPr>
            <a:lstStyle/>
            <a:p>
              <a:r>
                <a:rPr lang="en-GB" sz="1200" dirty="0" smtClean="0">
                  <a:solidFill>
                    <a:schemeClr val="tx2"/>
                  </a:solidFill>
                </a:rPr>
                <a:t>9T</a:t>
              </a:r>
              <a:endParaRPr lang="en-GB" sz="1200" dirty="0">
                <a:solidFill>
                  <a:schemeClr val="tx2"/>
                </a:solidFill>
              </a:endParaRPr>
            </a:p>
          </p:txBody>
        </p:sp>
        <p:sp>
          <p:nvSpPr>
            <p:cNvPr id="79" name="TextBox 78"/>
            <p:cNvSpPr txBox="1"/>
            <p:nvPr/>
          </p:nvSpPr>
          <p:spPr>
            <a:xfrm>
              <a:off x="5723337" y="5345360"/>
              <a:ext cx="338554" cy="276999"/>
            </a:xfrm>
            <a:prstGeom prst="rect">
              <a:avLst/>
            </a:prstGeom>
            <a:noFill/>
          </p:spPr>
          <p:txBody>
            <a:bodyPr wrap="none" rtlCol="0">
              <a:spAutoFit/>
            </a:bodyPr>
            <a:lstStyle/>
            <a:p>
              <a:r>
                <a:rPr lang="en-GB" sz="1200" dirty="0" smtClean="0">
                  <a:solidFill>
                    <a:schemeClr val="tx2"/>
                  </a:solidFill>
                </a:rPr>
                <a:t>7T</a:t>
              </a:r>
              <a:endParaRPr lang="en-GB" sz="1200" dirty="0">
                <a:solidFill>
                  <a:schemeClr val="tx2"/>
                </a:solidFill>
              </a:endParaRPr>
            </a:p>
          </p:txBody>
        </p:sp>
        <p:sp>
          <p:nvSpPr>
            <p:cNvPr id="80" name="TextBox 79"/>
            <p:cNvSpPr txBox="1"/>
            <p:nvPr/>
          </p:nvSpPr>
          <p:spPr>
            <a:xfrm>
              <a:off x="6288381" y="6165304"/>
              <a:ext cx="298480" cy="230832"/>
            </a:xfrm>
            <a:prstGeom prst="rect">
              <a:avLst/>
            </a:prstGeom>
            <a:solidFill>
              <a:schemeClr val="accent1"/>
            </a:solidFill>
            <a:ln>
              <a:solidFill>
                <a:schemeClr val="tx2"/>
              </a:solidFill>
            </a:ln>
          </p:spPr>
          <p:txBody>
            <a:bodyPr wrap="none" rtlCol="0">
              <a:spAutoFit/>
            </a:bodyPr>
            <a:lstStyle/>
            <a:p>
              <a:r>
                <a:rPr lang="en-GB" sz="900" dirty="0" smtClean="0">
                  <a:solidFill>
                    <a:schemeClr val="bg1"/>
                  </a:solidFill>
                </a:rPr>
                <a:t>7T</a:t>
              </a:r>
              <a:endParaRPr lang="en-GB" sz="900" dirty="0">
                <a:solidFill>
                  <a:schemeClr val="bg1"/>
                </a:solidFill>
              </a:endParaRPr>
            </a:p>
          </p:txBody>
        </p:sp>
        <p:sp>
          <p:nvSpPr>
            <p:cNvPr id="81" name="TextBox 80"/>
            <p:cNvSpPr txBox="1"/>
            <p:nvPr/>
          </p:nvSpPr>
          <p:spPr>
            <a:xfrm>
              <a:off x="6865641" y="6165304"/>
              <a:ext cx="298480" cy="230832"/>
            </a:xfrm>
            <a:prstGeom prst="rect">
              <a:avLst/>
            </a:prstGeom>
            <a:solidFill>
              <a:schemeClr val="accent1"/>
            </a:solidFill>
            <a:ln>
              <a:solidFill>
                <a:schemeClr val="tx2"/>
              </a:solidFill>
            </a:ln>
          </p:spPr>
          <p:txBody>
            <a:bodyPr wrap="none" rtlCol="0">
              <a:spAutoFit/>
            </a:bodyPr>
            <a:lstStyle/>
            <a:p>
              <a:r>
                <a:rPr lang="en-GB" sz="900" dirty="0">
                  <a:solidFill>
                    <a:schemeClr val="bg1"/>
                  </a:solidFill>
                </a:rPr>
                <a:t>9</a:t>
              </a:r>
              <a:r>
                <a:rPr lang="en-GB" sz="900" dirty="0" smtClean="0">
                  <a:solidFill>
                    <a:schemeClr val="bg1"/>
                  </a:solidFill>
                </a:rPr>
                <a:t>T</a:t>
              </a:r>
              <a:endParaRPr lang="en-GB" sz="900" dirty="0">
                <a:solidFill>
                  <a:schemeClr val="bg1"/>
                </a:solidFill>
              </a:endParaRPr>
            </a:p>
          </p:txBody>
        </p:sp>
        <p:sp>
          <p:nvSpPr>
            <p:cNvPr id="82" name="TextBox 81"/>
            <p:cNvSpPr txBox="1"/>
            <p:nvPr/>
          </p:nvSpPr>
          <p:spPr>
            <a:xfrm>
              <a:off x="7442901" y="6165304"/>
              <a:ext cx="356188" cy="230832"/>
            </a:xfrm>
            <a:prstGeom prst="rect">
              <a:avLst/>
            </a:prstGeom>
            <a:solidFill>
              <a:schemeClr val="accent1"/>
            </a:solidFill>
            <a:ln>
              <a:solidFill>
                <a:schemeClr val="tx2"/>
              </a:solidFill>
            </a:ln>
          </p:spPr>
          <p:txBody>
            <a:bodyPr wrap="none" rtlCol="0">
              <a:spAutoFit/>
            </a:bodyPr>
            <a:lstStyle/>
            <a:p>
              <a:r>
                <a:rPr lang="en-GB" sz="900" dirty="0" smtClean="0">
                  <a:solidFill>
                    <a:schemeClr val="bg1"/>
                  </a:solidFill>
                </a:rPr>
                <a:t>12T</a:t>
              </a:r>
              <a:endParaRPr lang="en-GB" sz="900" dirty="0">
                <a:solidFill>
                  <a:schemeClr val="bg1"/>
                </a:solidFill>
              </a:endParaRPr>
            </a:p>
          </p:txBody>
        </p:sp>
        <p:sp>
          <p:nvSpPr>
            <p:cNvPr id="83" name="TextBox 82"/>
            <p:cNvSpPr txBox="1"/>
            <p:nvPr/>
          </p:nvSpPr>
          <p:spPr>
            <a:xfrm>
              <a:off x="8020162" y="6165304"/>
              <a:ext cx="356188" cy="230832"/>
            </a:xfrm>
            <a:prstGeom prst="rect">
              <a:avLst/>
            </a:prstGeom>
            <a:solidFill>
              <a:schemeClr val="accent1"/>
            </a:solidFill>
            <a:ln>
              <a:solidFill>
                <a:schemeClr val="tx2"/>
              </a:solidFill>
            </a:ln>
          </p:spPr>
          <p:txBody>
            <a:bodyPr wrap="none" rtlCol="0">
              <a:spAutoFit/>
            </a:bodyPr>
            <a:lstStyle/>
            <a:p>
              <a:r>
                <a:rPr lang="en-GB" sz="900" dirty="0" smtClean="0">
                  <a:solidFill>
                    <a:schemeClr val="bg1"/>
                  </a:solidFill>
                </a:rPr>
                <a:t>18T</a:t>
              </a:r>
              <a:endParaRPr lang="en-GB" sz="900" dirty="0">
                <a:solidFill>
                  <a:schemeClr val="bg1"/>
                </a:solidFill>
              </a:endParaRPr>
            </a:p>
          </p:txBody>
        </p:sp>
        <p:pic>
          <p:nvPicPr>
            <p:cNvPr id="84" name="Picture 8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5496" y="4290610"/>
              <a:ext cx="2110854" cy="1795085"/>
            </a:xfrm>
            <a:prstGeom prst="rect">
              <a:avLst/>
            </a:prstGeom>
          </p:spPr>
        </p:pic>
      </p:grpSp>
    </p:spTree>
    <p:extLst>
      <p:ext uri="{BB962C8B-B14F-4D97-AF65-F5344CB8AC3E}">
        <p14:creationId xmlns:p14="http://schemas.microsoft.com/office/powerpoint/2010/main" val="9369664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Single Event Upsets</a:t>
            </a:r>
            <a:endParaRPr lang="en-GB" dirty="0"/>
          </a:p>
        </p:txBody>
      </p:sp>
      <p:sp>
        <p:nvSpPr>
          <p:cNvPr id="4" name="Date Placeholder 3"/>
          <p:cNvSpPr>
            <a:spLocks noGrp="1"/>
          </p:cNvSpPr>
          <p:nvPr>
            <p:ph type="dt" sz="half" idx="10"/>
          </p:nvPr>
        </p:nvSpPr>
        <p:spPr/>
        <p:txBody>
          <a:bodyPr/>
          <a:lstStyle/>
          <a:p>
            <a:r>
              <a:rPr lang="en-GB" smtClean="0"/>
              <a:t>Ecole de Microélectronique IN2P3</a:t>
            </a:r>
            <a:endParaRPr lang="en-GB" dirty="0"/>
          </a:p>
        </p:txBody>
      </p:sp>
      <p:sp>
        <p:nvSpPr>
          <p:cNvPr id="5" name="Footer Placeholder 4"/>
          <p:cNvSpPr>
            <a:spLocks noGrp="1"/>
          </p:cNvSpPr>
          <p:nvPr>
            <p:ph type="ftr" sz="quarter" idx="11"/>
          </p:nvPr>
        </p:nvSpPr>
        <p:spPr/>
        <p:txBody>
          <a:bodyPr/>
          <a:lstStyle/>
          <a:p>
            <a:r>
              <a:rPr lang="en-GB"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22</a:t>
            </a:fld>
            <a:endParaRPr lang="en-GB" dirty="0"/>
          </a:p>
        </p:txBody>
      </p:sp>
      <p:sp>
        <p:nvSpPr>
          <p:cNvPr id="83" name="Line 6"/>
          <p:cNvSpPr>
            <a:spLocks noChangeShapeType="1"/>
          </p:cNvSpPr>
          <p:nvPr/>
        </p:nvSpPr>
        <p:spPr bwMode="auto">
          <a:xfrm>
            <a:off x="2297112" y="3190002"/>
            <a:ext cx="244316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84" name="Line 7"/>
          <p:cNvSpPr>
            <a:spLocks noChangeShapeType="1"/>
          </p:cNvSpPr>
          <p:nvPr/>
        </p:nvSpPr>
        <p:spPr bwMode="auto">
          <a:xfrm>
            <a:off x="5745162" y="3105864"/>
            <a:ext cx="2809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85" name="Line 8"/>
          <p:cNvSpPr>
            <a:spLocks noChangeShapeType="1"/>
          </p:cNvSpPr>
          <p:nvPr/>
        </p:nvSpPr>
        <p:spPr bwMode="auto">
          <a:xfrm>
            <a:off x="5745162" y="2648664"/>
            <a:ext cx="280988" cy="0"/>
          </a:xfrm>
          <a:prstGeom prst="line">
            <a:avLst/>
          </a:prstGeom>
          <a:noFill/>
          <a:ln w="2857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86" name="Line 9"/>
          <p:cNvSpPr>
            <a:spLocks noChangeShapeType="1"/>
          </p:cNvSpPr>
          <p:nvPr/>
        </p:nvSpPr>
        <p:spPr bwMode="auto">
          <a:xfrm flipV="1">
            <a:off x="6026150" y="2115264"/>
            <a:ext cx="0" cy="533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87" name="Line 10"/>
          <p:cNvSpPr>
            <a:spLocks noChangeShapeType="1"/>
          </p:cNvSpPr>
          <p:nvPr/>
        </p:nvSpPr>
        <p:spPr bwMode="auto">
          <a:xfrm flipV="1">
            <a:off x="6026150" y="3105864"/>
            <a:ext cx="0" cy="533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88" name="Line 11"/>
          <p:cNvSpPr>
            <a:spLocks noChangeShapeType="1"/>
          </p:cNvSpPr>
          <p:nvPr/>
        </p:nvSpPr>
        <p:spPr bwMode="auto">
          <a:xfrm>
            <a:off x="5745162" y="4020264"/>
            <a:ext cx="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89" name="Line 12"/>
          <p:cNvSpPr>
            <a:spLocks noChangeShapeType="1"/>
          </p:cNvSpPr>
          <p:nvPr/>
        </p:nvSpPr>
        <p:spPr bwMode="auto">
          <a:xfrm>
            <a:off x="5745162" y="4629864"/>
            <a:ext cx="280988" cy="0"/>
          </a:xfrm>
          <a:prstGeom prst="line">
            <a:avLst/>
          </a:prstGeom>
          <a:noFill/>
          <a:ln w="2857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90" name="Line 13"/>
          <p:cNvSpPr>
            <a:spLocks noChangeShapeType="1"/>
          </p:cNvSpPr>
          <p:nvPr/>
        </p:nvSpPr>
        <p:spPr bwMode="auto">
          <a:xfrm flipV="1">
            <a:off x="6026150" y="3639264"/>
            <a:ext cx="0" cy="533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91" name="Line 14"/>
          <p:cNvSpPr>
            <a:spLocks noChangeShapeType="1"/>
          </p:cNvSpPr>
          <p:nvPr/>
        </p:nvSpPr>
        <p:spPr bwMode="auto">
          <a:xfrm flipV="1">
            <a:off x="6026150" y="4629864"/>
            <a:ext cx="0" cy="533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92" name="Line 15"/>
          <p:cNvSpPr>
            <a:spLocks noChangeShapeType="1"/>
          </p:cNvSpPr>
          <p:nvPr/>
        </p:nvSpPr>
        <p:spPr bwMode="auto">
          <a:xfrm>
            <a:off x="5462587" y="2877264"/>
            <a:ext cx="0" cy="1524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93" name="Line 16"/>
          <p:cNvSpPr>
            <a:spLocks noChangeShapeType="1"/>
          </p:cNvSpPr>
          <p:nvPr/>
        </p:nvSpPr>
        <p:spPr bwMode="auto">
          <a:xfrm>
            <a:off x="5815012" y="5163264"/>
            <a:ext cx="42227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94" name="Line 17"/>
          <p:cNvSpPr>
            <a:spLocks noChangeShapeType="1"/>
          </p:cNvSpPr>
          <p:nvPr/>
        </p:nvSpPr>
        <p:spPr bwMode="auto">
          <a:xfrm>
            <a:off x="5815012" y="2115264"/>
            <a:ext cx="42227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95" name="Text Box 18"/>
          <p:cNvSpPr txBox="1">
            <a:spLocks noChangeArrowheads="1"/>
          </p:cNvSpPr>
          <p:nvPr/>
        </p:nvSpPr>
        <p:spPr bwMode="auto">
          <a:xfrm>
            <a:off x="5673725" y="5163264"/>
            <a:ext cx="704850" cy="36671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2"/>
              </a:buClr>
              <a:buFont typeface="Wingdings" panose="05000000000000000000" pitchFamily="2" charset="2"/>
              <a:buChar char="o"/>
              <a:defRPr sz="2200">
                <a:solidFill>
                  <a:schemeClr val="hlink"/>
                </a:solidFill>
                <a:latin typeface="Comic Sans MS" panose="030F0702030302020204" pitchFamily="66" charset="0"/>
              </a:defRPr>
            </a:lvl1pPr>
            <a:lvl2pPr marL="742950" indent="-285750" eaLnBrk="0" hangingPunct="0">
              <a:spcBef>
                <a:spcPct val="20000"/>
              </a:spcBef>
              <a:buClr>
                <a:schemeClr val="accent2"/>
              </a:buClr>
              <a:buFont typeface="Wingdings" panose="05000000000000000000" pitchFamily="2" charset="2"/>
              <a:buChar char="n"/>
              <a:defRPr sz="2000">
                <a:solidFill>
                  <a:schemeClr val="tx1"/>
                </a:solidFill>
                <a:latin typeface="Comic Sans MS" panose="030F0702030302020204" pitchFamily="66" charset="0"/>
              </a:defRPr>
            </a:lvl2pPr>
            <a:lvl3pPr marL="1143000" indent="-228600" eaLnBrk="0" hangingPunct="0">
              <a:spcBef>
                <a:spcPct val="20000"/>
              </a:spcBef>
              <a:buClr>
                <a:schemeClr val="accent2"/>
              </a:buClr>
              <a:buFont typeface="Wingdings" panose="05000000000000000000" pitchFamily="2" charset="2"/>
              <a:buChar char="o"/>
              <a:defRPr sz="1900">
                <a:solidFill>
                  <a:schemeClr val="hlink"/>
                </a:solidFill>
                <a:latin typeface="Comic Sans MS" panose="030F0702030302020204" pitchFamily="66" charset="0"/>
              </a:defRPr>
            </a:lvl3pPr>
            <a:lvl4pPr marL="1600200" indent="-228600" eaLnBrk="0" hangingPunct="0">
              <a:spcBef>
                <a:spcPct val="20000"/>
              </a:spcBef>
              <a:buClr>
                <a:schemeClr val="accent2"/>
              </a:buClr>
              <a:buFont typeface="Wingdings" panose="05000000000000000000" pitchFamily="2" charset="2"/>
              <a:buChar char="n"/>
              <a:defRPr sz="1600">
                <a:solidFill>
                  <a:schemeClr val="tx1"/>
                </a:solidFill>
                <a:latin typeface="Comic Sans MS" panose="030F0702030302020204" pitchFamily="66" charset="0"/>
              </a:defRPr>
            </a:lvl4pPr>
            <a:lvl5pPr marL="2057400" indent="-228600" eaLnBrk="0" hangingPunct="0">
              <a:spcBef>
                <a:spcPct val="25000"/>
              </a:spcBef>
              <a:buClr>
                <a:schemeClr val="accent2"/>
              </a:buClr>
              <a:buFont typeface="Wingdings" panose="05000000000000000000" pitchFamily="2" charset="2"/>
              <a:buChar char="§"/>
              <a:defRPr sz="1600">
                <a:solidFill>
                  <a:schemeClr val="hlink"/>
                </a:solidFill>
                <a:latin typeface="Comic Sans MS" panose="030F0702030302020204" pitchFamily="66"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9pPr>
          </a:lstStyle>
          <a:p>
            <a:pPr algn="ctr">
              <a:spcBef>
                <a:spcPct val="50000"/>
              </a:spcBef>
              <a:buClrTx/>
              <a:buFontTx/>
              <a:buNone/>
            </a:pPr>
            <a:r>
              <a:rPr lang="en-US" altLang="en-US" sz="1800" b="1">
                <a:solidFill>
                  <a:schemeClr val="accent5"/>
                </a:solidFill>
                <a:latin typeface="Times New Roman" panose="02020603050405020304" pitchFamily="18" charset="0"/>
              </a:rPr>
              <a:t>GND</a:t>
            </a:r>
          </a:p>
        </p:txBody>
      </p:sp>
      <p:sp>
        <p:nvSpPr>
          <p:cNvPr id="96" name="Text Box 19"/>
          <p:cNvSpPr txBox="1">
            <a:spLocks noChangeArrowheads="1"/>
          </p:cNvSpPr>
          <p:nvPr/>
        </p:nvSpPr>
        <p:spPr bwMode="auto">
          <a:xfrm>
            <a:off x="5667375" y="1692989"/>
            <a:ext cx="703263" cy="3968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2"/>
              </a:buClr>
              <a:buFont typeface="Wingdings" panose="05000000000000000000" pitchFamily="2" charset="2"/>
              <a:buChar char="o"/>
              <a:defRPr sz="2200">
                <a:solidFill>
                  <a:schemeClr val="hlink"/>
                </a:solidFill>
                <a:latin typeface="Comic Sans MS" panose="030F0702030302020204" pitchFamily="66" charset="0"/>
              </a:defRPr>
            </a:lvl1pPr>
            <a:lvl2pPr marL="742950" indent="-285750" eaLnBrk="0" hangingPunct="0">
              <a:spcBef>
                <a:spcPct val="20000"/>
              </a:spcBef>
              <a:buClr>
                <a:schemeClr val="accent2"/>
              </a:buClr>
              <a:buFont typeface="Wingdings" panose="05000000000000000000" pitchFamily="2" charset="2"/>
              <a:buChar char="n"/>
              <a:defRPr sz="2000">
                <a:solidFill>
                  <a:schemeClr val="tx1"/>
                </a:solidFill>
                <a:latin typeface="Comic Sans MS" panose="030F0702030302020204" pitchFamily="66" charset="0"/>
              </a:defRPr>
            </a:lvl2pPr>
            <a:lvl3pPr marL="1143000" indent="-228600" eaLnBrk="0" hangingPunct="0">
              <a:spcBef>
                <a:spcPct val="20000"/>
              </a:spcBef>
              <a:buClr>
                <a:schemeClr val="accent2"/>
              </a:buClr>
              <a:buFont typeface="Wingdings" panose="05000000000000000000" pitchFamily="2" charset="2"/>
              <a:buChar char="o"/>
              <a:defRPr sz="1900">
                <a:solidFill>
                  <a:schemeClr val="hlink"/>
                </a:solidFill>
                <a:latin typeface="Comic Sans MS" panose="030F0702030302020204" pitchFamily="66" charset="0"/>
              </a:defRPr>
            </a:lvl3pPr>
            <a:lvl4pPr marL="1600200" indent="-228600" eaLnBrk="0" hangingPunct="0">
              <a:spcBef>
                <a:spcPct val="20000"/>
              </a:spcBef>
              <a:buClr>
                <a:schemeClr val="accent2"/>
              </a:buClr>
              <a:buFont typeface="Wingdings" panose="05000000000000000000" pitchFamily="2" charset="2"/>
              <a:buChar char="n"/>
              <a:defRPr sz="1600">
                <a:solidFill>
                  <a:schemeClr val="tx1"/>
                </a:solidFill>
                <a:latin typeface="Comic Sans MS" panose="030F0702030302020204" pitchFamily="66" charset="0"/>
              </a:defRPr>
            </a:lvl4pPr>
            <a:lvl5pPr marL="2057400" indent="-228600" eaLnBrk="0" hangingPunct="0">
              <a:spcBef>
                <a:spcPct val="25000"/>
              </a:spcBef>
              <a:buClr>
                <a:schemeClr val="accent2"/>
              </a:buClr>
              <a:buFont typeface="Wingdings" panose="05000000000000000000" pitchFamily="2" charset="2"/>
              <a:buChar char="§"/>
              <a:defRPr sz="1600">
                <a:solidFill>
                  <a:schemeClr val="hlink"/>
                </a:solidFill>
                <a:latin typeface="Comic Sans MS" panose="030F0702030302020204" pitchFamily="66"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9pPr>
          </a:lstStyle>
          <a:p>
            <a:pPr algn="ctr">
              <a:spcBef>
                <a:spcPct val="50000"/>
              </a:spcBef>
              <a:buClrTx/>
              <a:buFontTx/>
              <a:buNone/>
            </a:pPr>
            <a:r>
              <a:rPr lang="en-US" altLang="en-US" sz="2000" b="1" dirty="0">
                <a:solidFill>
                  <a:schemeClr val="accent5"/>
                </a:solidFill>
                <a:latin typeface="Times New Roman" panose="02020603050405020304" pitchFamily="18" charset="0"/>
              </a:rPr>
              <a:t>V</a:t>
            </a:r>
            <a:r>
              <a:rPr lang="en-US" altLang="en-US" sz="2000" b="1" baseline="-25000" dirty="0">
                <a:solidFill>
                  <a:schemeClr val="accent5"/>
                </a:solidFill>
                <a:latin typeface="Times New Roman" panose="02020603050405020304" pitchFamily="18" charset="0"/>
              </a:rPr>
              <a:t>DD</a:t>
            </a:r>
            <a:endParaRPr lang="en-US" altLang="en-US" sz="2000" b="1" dirty="0">
              <a:solidFill>
                <a:schemeClr val="accent5"/>
              </a:solidFill>
              <a:latin typeface="Times New Roman" panose="02020603050405020304" pitchFamily="18" charset="0"/>
            </a:endParaRPr>
          </a:p>
        </p:txBody>
      </p:sp>
      <p:sp>
        <p:nvSpPr>
          <p:cNvPr id="97" name="Line 20"/>
          <p:cNvSpPr>
            <a:spLocks noChangeShapeType="1"/>
          </p:cNvSpPr>
          <p:nvPr/>
        </p:nvSpPr>
        <p:spPr bwMode="auto">
          <a:xfrm>
            <a:off x="5745162" y="4172664"/>
            <a:ext cx="2809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98" name="Line 21"/>
          <p:cNvSpPr>
            <a:spLocks noChangeShapeType="1"/>
          </p:cNvSpPr>
          <p:nvPr/>
        </p:nvSpPr>
        <p:spPr bwMode="auto">
          <a:xfrm>
            <a:off x="5745162" y="2496264"/>
            <a:ext cx="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99" name="Line 22"/>
          <p:cNvSpPr>
            <a:spLocks noChangeShapeType="1"/>
          </p:cNvSpPr>
          <p:nvPr/>
        </p:nvSpPr>
        <p:spPr bwMode="auto">
          <a:xfrm>
            <a:off x="7362825" y="3105864"/>
            <a:ext cx="2809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100" name="Line 23"/>
          <p:cNvSpPr>
            <a:spLocks noChangeShapeType="1"/>
          </p:cNvSpPr>
          <p:nvPr/>
        </p:nvSpPr>
        <p:spPr bwMode="auto">
          <a:xfrm>
            <a:off x="7362825" y="2648664"/>
            <a:ext cx="280988" cy="0"/>
          </a:xfrm>
          <a:prstGeom prst="line">
            <a:avLst/>
          </a:prstGeom>
          <a:noFill/>
          <a:ln w="2857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101" name="Line 24"/>
          <p:cNvSpPr>
            <a:spLocks noChangeShapeType="1"/>
          </p:cNvSpPr>
          <p:nvPr/>
        </p:nvSpPr>
        <p:spPr bwMode="auto">
          <a:xfrm flipH="1">
            <a:off x="7081837" y="2877264"/>
            <a:ext cx="21113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102" name="Line 25"/>
          <p:cNvSpPr>
            <a:spLocks noChangeShapeType="1"/>
          </p:cNvSpPr>
          <p:nvPr/>
        </p:nvSpPr>
        <p:spPr bwMode="auto">
          <a:xfrm flipV="1">
            <a:off x="7643812" y="2115264"/>
            <a:ext cx="0" cy="533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103" name="Line 26"/>
          <p:cNvSpPr>
            <a:spLocks noChangeShapeType="1"/>
          </p:cNvSpPr>
          <p:nvPr/>
        </p:nvSpPr>
        <p:spPr bwMode="auto">
          <a:xfrm flipV="1">
            <a:off x="7643812" y="3105864"/>
            <a:ext cx="0" cy="533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104" name="Line 27"/>
          <p:cNvSpPr>
            <a:spLocks noChangeShapeType="1"/>
          </p:cNvSpPr>
          <p:nvPr/>
        </p:nvSpPr>
        <p:spPr bwMode="auto">
          <a:xfrm>
            <a:off x="7362825" y="4020264"/>
            <a:ext cx="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105" name="Line 28"/>
          <p:cNvSpPr>
            <a:spLocks noChangeShapeType="1"/>
          </p:cNvSpPr>
          <p:nvPr/>
        </p:nvSpPr>
        <p:spPr bwMode="auto">
          <a:xfrm>
            <a:off x="7362825" y="4629864"/>
            <a:ext cx="280988" cy="0"/>
          </a:xfrm>
          <a:prstGeom prst="line">
            <a:avLst/>
          </a:prstGeom>
          <a:noFill/>
          <a:ln w="2857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106" name="Line 29"/>
          <p:cNvSpPr>
            <a:spLocks noChangeShapeType="1"/>
          </p:cNvSpPr>
          <p:nvPr/>
        </p:nvSpPr>
        <p:spPr bwMode="auto">
          <a:xfrm flipV="1">
            <a:off x="7643812" y="3639264"/>
            <a:ext cx="0" cy="533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107" name="Line 30"/>
          <p:cNvSpPr>
            <a:spLocks noChangeShapeType="1"/>
          </p:cNvSpPr>
          <p:nvPr/>
        </p:nvSpPr>
        <p:spPr bwMode="auto">
          <a:xfrm flipV="1">
            <a:off x="7643812" y="4629864"/>
            <a:ext cx="0" cy="533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108" name="Line 31"/>
          <p:cNvSpPr>
            <a:spLocks noChangeShapeType="1"/>
          </p:cNvSpPr>
          <p:nvPr/>
        </p:nvSpPr>
        <p:spPr bwMode="auto">
          <a:xfrm>
            <a:off x="7081837" y="2877264"/>
            <a:ext cx="0" cy="1524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109" name="Line 32"/>
          <p:cNvSpPr>
            <a:spLocks noChangeShapeType="1"/>
          </p:cNvSpPr>
          <p:nvPr/>
        </p:nvSpPr>
        <p:spPr bwMode="auto">
          <a:xfrm>
            <a:off x="7432675" y="5163264"/>
            <a:ext cx="42227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110" name="Line 33"/>
          <p:cNvSpPr>
            <a:spLocks noChangeShapeType="1"/>
          </p:cNvSpPr>
          <p:nvPr/>
        </p:nvSpPr>
        <p:spPr bwMode="auto">
          <a:xfrm>
            <a:off x="7432675" y="2115264"/>
            <a:ext cx="42227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111" name="Text Box 34"/>
          <p:cNvSpPr txBox="1">
            <a:spLocks noChangeArrowheads="1"/>
          </p:cNvSpPr>
          <p:nvPr/>
        </p:nvSpPr>
        <p:spPr bwMode="auto">
          <a:xfrm>
            <a:off x="7292975" y="5163264"/>
            <a:ext cx="703263" cy="36671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2"/>
              </a:buClr>
              <a:buFont typeface="Wingdings" panose="05000000000000000000" pitchFamily="2" charset="2"/>
              <a:buChar char="o"/>
              <a:defRPr sz="2200">
                <a:solidFill>
                  <a:schemeClr val="hlink"/>
                </a:solidFill>
                <a:latin typeface="Comic Sans MS" panose="030F0702030302020204" pitchFamily="66" charset="0"/>
              </a:defRPr>
            </a:lvl1pPr>
            <a:lvl2pPr marL="742950" indent="-285750" eaLnBrk="0" hangingPunct="0">
              <a:spcBef>
                <a:spcPct val="20000"/>
              </a:spcBef>
              <a:buClr>
                <a:schemeClr val="accent2"/>
              </a:buClr>
              <a:buFont typeface="Wingdings" panose="05000000000000000000" pitchFamily="2" charset="2"/>
              <a:buChar char="n"/>
              <a:defRPr sz="2000">
                <a:solidFill>
                  <a:schemeClr val="tx1"/>
                </a:solidFill>
                <a:latin typeface="Comic Sans MS" panose="030F0702030302020204" pitchFamily="66" charset="0"/>
              </a:defRPr>
            </a:lvl2pPr>
            <a:lvl3pPr marL="1143000" indent="-228600" eaLnBrk="0" hangingPunct="0">
              <a:spcBef>
                <a:spcPct val="20000"/>
              </a:spcBef>
              <a:buClr>
                <a:schemeClr val="accent2"/>
              </a:buClr>
              <a:buFont typeface="Wingdings" panose="05000000000000000000" pitchFamily="2" charset="2"/>
              <a:buChar char="o"/>
              <a:defRPr sz="1900">
                <a:solidFill>
                  <a:schemeClr val="hlink"/>
                </a:solidFill>
                <a:latin typeface="Comic Sans MS" panose="030F0702030302020204" pitchFamily="66" charset="0"/>
              </a:defRPr>
            </a:lvl3pPr>
            <a:lvl4pPr marL="1600200" indent="-228600" eaLnBrk="0" hangingPunct="0">
              <a:spcBef>
                <a:spcPct val="20000"/>
              </a:spcBef>
              <a:buClr>
                <a:schemeClr val="accent2"/>
              </a:buClr>
              <a:buFont typeface="Wingdings" panose="05000000000000000000" pitchFamily="2" charset="2"/>
              <a:buChar char="n"/>
              <a:defRPr sz="1600">
                <a:solidFill>
                  <a:schemeClr val="tx1"/>
                </a:solidFill>
                <a:latin typeface="Comic Sans MS" panose="030F0702030302020204" pitchFamily="66" charset="0"/>
              </a:defRPr>
            </a:lvl4pPr>
            <a:lvl5pPr marL="2057400" indent="-228600" eaLnBrk="0" hangingPunct="0">
              <a:spcBef>
                <a:spcPct val="25000"/>
              </a:spcBef>
              <a:buClr>
                <a:schemeClr val="accent2"/>
              </a:buClr>
              <a:buFont typeface="Wingdings" panose="05000000000000000000" pitchFamily="2" charset="2"/>
              <a:buChar char="§"/>
              <a:defRPr sz="1600">
                <a:solidFill>
                  <a:schemeClr val="hlink"/>
                </a:solidFill>
                <a:latin typeface="Comic Sans MS" panose="030F0702030302020204" pitchFamily="66"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9pPr>
          </a:lstStyle>
          <a:p>
            <a:pPr algn="ctr">
              <a:spcBef>
                <a:spcPct val="50000"/>
              </a:spcBef>
              <a:buClrTx/>
              <a:buFontTx/>
              <a:buNone/>
            </a:pPr>
            <a:r>
              <a:rPr lang="en-US" altLang="en-US" sz="1800" b="1">
                <a:solidFill>
                  <a:schemeClr val="accent5"/>
                </a:solidFill>
                <a:latin typeface="Times New Roman" panose="02020603050405020304" pitchFamily="18" charset="0"/>
              </a:rPr>
              <a:t>GND</a:t>
            </a:r>
          </a:p>
        </p:txBody>
      </p:sp>
      <p:sp>
        <p:nvSpPr>
          <p:cNvPr id="112" name="Text Box 35"/>
          <p:cNvSpPr txBox="1">
            <a:spLocks noChangeArrowheads="1"/>
          </p:cNvSpPr>
          <p:nvPr/>
        </p:nvSpPr>
        <p:spPr bwMode="auto">
          <a:xfrm>
            <a:off x="7285037" y="1692989"/>
            <a:ext cx="703263" cy="3968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2"/>
              </a:buClr>
              <a:buFont typeface="Wingdings" panose="05000000000000000000" pitchFamily="2" charset="2"/>
              <a:buChar char="o"/>
              <a:defRPr sz="2200">
                <a:solidFill>
                  <a:schemeClr val="hlink"/>
                </a:solidFill>
                <a:latin typeface="Comic Sans MS" panose="030F0702030302020204" pitchFamily="66" charset="0"/>
              </a:defRPr>
            </a:lvl1pPr>
            <a:lvl2pPr marL="742950" indent="-285750" eaLnBrk="0" hangingPunct="0">
              <a:spcBef>
                <a:spcPct val="20000"/>
              </a:spcBef>
              <a:buClr>
                <a:schemeClr val="accent2"/>
              </a:buClr>
              <a:buFont typeface="Wingdings" panose="05000000000000000000" pitchFamily="2" charset="2"/>
              <a:buChar char="n"/>
              <a:defRPr sz="2000">
                <a:solidFill>
                  <a:schemeClr val="tx1"/>
                </a:solidFill>
                <a:latin typeface="Comic Sans MS" panose="030F0702030302020204" pitchFamily="66" charset="0"/>
              </a:defRPr>
            </a:lvl2pPr>
            <a:lvl3pPr marL="1143000" indent="-228600" eaLnBrk="0" hangingPunct="0">
              <a:spcBef>
                <a:spcPct val="20000"/>
              </a:spcBef>
              <a:buClr>
                <a:schemeClr val="accent2"/>
              </a:buClr>
              <a:buFont typeface="Wingdings" panose="05000000000000000000" pitchFamily="2" charset="2"/>
              <a:buChar char="o"/>
              <a:defRPr sz="1900">
                <a:solidFill>
                  <a:schemeClr val="hlink"/>
                </a:solidFill>
                <a:latin typeface="Comic Sans MS" panose="030F0702030302020204" pitchFamily="66" charset="0"/>
              </a:defRPr>
            </a:lvl3pPr>
            <a:lvl4pPr marL="1600200" indent="-228600" eaLnBrk="0" hangingPunct="0">
              <a:spcBef>
                <a:spcPct val="20000"/>
              </a:spcBef>
              <a:buClr>
                <a:schemeClr val="accent2"/>
              </a:buClr>
              <a:buFont typeface="Wingdings" panose="05000000000000000000" pitchFamily="2" charset="2"/>
              <a:buChar char="n"/>
              <a:defRPr sz="1600">
                <a:solidFill>
                  <a:schemeClr val="tx1"/>
                </a:solidFill>
                <a:latin typeface="Comic Sans MS" panose="030F0702030302020204" pitchFamily="66" charset="0"/>
              </a:defRPr>
            </a:lvl4pPr>
            <a:lvl5pPr marL="2057400" indent="-228600" eaLnBrk="0" hangingPunct="0">
              <a:spcBef>
                <a:spcPct val="25000"/>
              </a:spcBef>
              <a:buClr>
                <a:schemeClr val="accent2"/>
              </a:buClr>
              <a:buFont typeface="Wingdings" panose="05000000000000000000" pitchFamily="2" charset="2"/>
              <a:buChar char="§"/>
              <a:defRPr sz="1600">
                <a:solidFill>
                  <a:schemeClr val="hlink"/>
                </a:solidFill>
                <a:latin typeface="Comic Sans MS" panose="030F0702030302020204" pitchFamily="66"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9pPr>
          </a:lstStyle>
          <a:p>
            <a:pPr algn="ctr">
              <a:spcBef>
                <a:spcPct val="50000"/>
              </a:spcBef>
              <a:buClrTx/>
              <a:buFontTx/>
              <a:buNone/>
            </a:pPr>
            <a:r>
              <a:rPr lang="en-US" altLang="en-US" sz="2000" b="1">
                <a:solidFill>
                  <a:schemeClr val="accent5"/>
                </a:solidFill>
                <a:latin typeface="Times New Roman" panose="02020603050405020304" pitchFamily="18" charset="0"/>
              </a:rPr>
              <a:t>V</a:t>
            </a:r>
            <a:r>
              <a:rPr lang="en-US" altLang="en-US" sz="2000" b="1" baseline="-25000">
                <a:solidFill>
                  <a:schemeClr val="accent5"/>
                </a:solidFill>
                <a:latin typeface="Times New Roman" panose="02020603050405020304" pitchFamily="18" charset="0"/>
              </a:rPr>
              <a:t>DD</a:t>
            </a:r>
            <a:endParaRPr lang="en-US" altLang="en-US" sz="2000" b="1">
              <a:solidFill>
                <a:schemeClr val="accent5"/>
              </a:solidFill>
              <a:latin typeface="Times New Roman" panose="02020603050405020304" pitchFamily="18" charset="0"/>
            </a:endParaRPr>
          </a:p>
        </p:txBody>
      </p:sp>
      <p:sp>
        <p:nvSpPr>
          <p:cNvPr id="113" name="Line 36"/>
          <p:cNvSpPr>
            <a:spLocks noChangeShapeType="1"/>
          </p:cNvSpPr>
          <p:nvPr/>
        </p:nvSpPr>
        <p:spPr bwMode="auto">
          <a:xfrm>
            <a:off x="7362825" y="4172664"/>
            <a:ext cx="2809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114" name="Line 37"/>
          <p:cNvSpPr>
            <a:spLocks noChangeShapeType="1"/>
          </p:cNvSpPr>
          <p:nvPr/>
        </p:nvSpPr>
        <p:spPr bwMode="auto">
          <a:xfrm>
            <a:off x="7362825" y="2496264"/>
            <a:ext cx="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115" name="Line 38"/>
          <p:cNvSpPr>
            <a:spLocks noChangeShapeType="1"/>
          </p:cNvSpPr>
          <p:nvPr/>
        </p:nvSpPr>
        <p:spPr bwMode="auto">
          <a:xfrm>
            <a:off x="6026150" y="3826589"/>
            <a:ext cx="1055688" cy="0"/>
          </a:xfrm>
          <a:prstGeom prst="line">
            <a:avLst/>
          </a:prstGeom>
          <a:noFill/>
          <a:ln w="28575">
            <a:solidFill>
              <a:schemeClr val="tx1"/>
            </a:solidFill>
            <a:round/>
            <a:headEnd type="oval"/>
            <a:tailEnd type="oval"/>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117" name="Line 40"/>
          <p:cNvSpPr>
            <a:spLocks noChangeShapeType="1"/>
          </p:cNvSpPr>
          <p:nvPr/>
        </p:nvSpPr>
        <p:spPr bwMode="auto">
          <a:xfrm>
            <a:off x="5462587" y="3521789"/>
            <a:ext cx="497638" cy="0"/>
          </a:xfrm>
          <a:prstGeom prst="line">
            <a:avLst/>
          </a:prstGeom>
          <a:noFill/>
          <a:ln w="28575">
            <a:solidFill>
              <a:schemeClr val="tx1"/>
            </a:solidFill>
            <a:round/>
            <a:headEnd type="oval"/>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118" name="Line 41"/>
          <p:cNvSpPr>
            <a:spLocks noChangeShapeType="1"/>
          </p:cNvSpPr>
          <p:nvPr/>
        </p:nvSpPr>
        <p:spPr bwMode="auto">
          <a:xfrm>
            <a:off x="7165571" y="3521789"/>
            <a:ext cx="478241" cy="0"/>
          </a:xfrm>
          <a:prstGeom prst="line">
            <a:avLst/>
          </a:prstGeom>
          <a:noFill/>
          <a:ln w="28575">
            <a:solidFill>
              <a:schemeClr val="tx1"/>
            </a:solidFill>
            <a:round/>
            <a:headEnd type="none"/>
            <a:tailEnd type="oval"/>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119" name="Line 42"/>
          <p:cNvSpPr>
            <a:spLocks noChangeShapeType="1"/>
          </p:cNvSpPr>
          <p:nvPr/>
        </p:nvSpPr>
        <p:spPr bwMode="auto">
          <a:xfrm>
            <a:off x="6101542" y="3521789"/>
            <a:ext cx="914399"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120" name="Text Box 43"/>
          <p:cNvSpPr txBox="1">
            <a:spLocks noChangeArrowheads="1"/>
          </p:cNvSpPr>
          <p:nvPr/>
        </p:nvSpPr>
        <p:spPr bwMode="auto">
          <a:xfrm>
            <a:off x="2141537" y="1661239"/>
            <a:ext cx="2744788" cy="4572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2"/>
              </a:buClr>
              <a:buFont typeface="Wingdings" panose="05000000000000000000" pitchFamily="2" charset="2"/>
              <a:buChar char="o"/>
              <a:defRPr sz="2200">
                <a:solidFill>
                  <a:schemeClr val="hlink"/>
                </a:solidFill>
                <a:latin typeface="Comic Sans MS" panose="030F0702030302020204" pitchFamily="66" charset="0"/>
              </a:defRPr>
            </a:lvl1pPr>
            <a:lvl2pPr marL="742950" indent="-285750" eaLnBrk="0" hangingPunct="0">
              <a:spcBef>
                <a:spcPct val="20000"/>
              </a:spcBef>
              <a:buClr>
                <a:schemeClr val="accent2"/>
              </a:buClr>
              <a:buFont typeface="Wingdings" panose="05000000000000000000" pitchFamily="2" charset="2"/>
              <a:buChar char="n"/>
              <a:defRPr sz="2000">
                <a:solidFill>
                  <a:schemeClr val="tx1"/>
                </a:solidFill>
                <a:latin typeface="Comic Sans MS" panose="030F0702030302020204" pitchFamily="66" charset="0"/>
              </a:defRPr>
            </a:lvl2pPr>
            <a:lvl3pPr marL="1143000" indent="-228600" eaLnBrk="0" hangingPunct="0">
              <a:spcBef>
                <a:spcPct val="20000"/>
              </a:spcBef>
              <a:buClr>
                <a:schemeClr val="accent2"/>
              </a:buClr>
              <a:buFont typeface="Wingdings" panose="05000000000000000000" pitchFamily="2" charset="2"/>
              <a:buChar char="o"/>
              <a:defRPr sz="1900">
                <a:solidFill>
                  <a:schemeClr val="hlink"/>
                </a:solidFill>
                <a:latin typeface="Comic Sans MS" panose="030F0702030302020204" pitchFamily="66" charset="0"/>
              </a:defRPr>
            </a:lvl3pPr>
            <a:lvl4pPr marL="1600200" indent="-228600" eaLnBrk="0" hangingPunct="0">
              <a:spcBef>
                <a:spcPct val="20000"/>
              </a:spcBef>
              <a:buClr>
                <a:schemeClr val="accent2"/>
              </a:buClr>
              <a:buFont typeface="Wingdings" panose="05000000000000000000" pitchFamily="2" charset="2"/>
              <a:buChar char="n"/>
              <a:defRPr sz="1600">
                <a:solidFill>
                  <a:schemeClr val="tx1"/>
                </a:solidFill>
                <a:latin typeface="Comic Sans MS" panose="030F0702030302020204" pitchFamily="66" charset="0"/>
              </a:defRPr>
            </a:lvl4pPr>
            <a:lvl5pPr marL="2057400" indent="-228600" eaLnBrk="0" hangingPunct="0">
              <a:spcBef>
                <a:spcPct val="25000"/>
              </a:spcBef>
              <a:buClr>
                <a:schemeClr val="accent2"/>
              </a:buClr>
              <a:buFont typeface="Wingdings" panose="05000000000000000000" pitchFamily="2" charset="2"/>
              <a:buChar char="§"/>
              <a:defRPr sz="1600">
                <a:solidFill>
                  <a:schemeClr val="hlink"/>
                </a:solidFill>
                <a:latin typeface="Comic Sans MS" panose="030F0702030302020204" pitchFamily="66"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9pPr>
          </a:lstStyle>
          <a:p>
            <a:pPr algn="ctr">
              <a:spcBef>
                <a:spcPct val="50000"/>
              </a:spcBef>
              <a:buClrTx/>
              <a:buFontTx/>
              <a:buNone/>
            </a:pPr>
            <a:r>
              <a:rPr lang="en-US" altLang="en-US" sz="2400" b="1" dirty="0">
                <a:solidFill>
                  <a:schemeClr val="accent5"/>
                </a:solidFill>
              </a:rPr>
              <a:t>Static RAM cell</a:t>
            </a:r>
          </a:p>
        </p:txBody>
      </p:sp>
      <p:sp>
        <p:nvSpPr>
          <p:cNvPr id="122" name="Line 45"/>
          <p:cNvSpPr>
            <a:spLocks noChangeShapeType="1"/>
          </p:cNvSpPr>
          <p:nvPr/>
        </p:nvSpPr>
        <p:spPr bwMode="auto">
          <a:xfrm>
            <a:off x="7292975" y="2496264"/>
            <a:ext cx="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123" name="Line 46"/>
          <p:cNvSpPr>
            <a:spLocks noChangeShapeType="1"/>
          </p:cNvSpPr>
          <p:nvPr/>
        </p:nvSpPr>
        <p:spPr bwMode="auto">
          <a:xfrm flipH="1">
            <a:off x="5462587" y="2877264"/>
            <a:ext cx="21113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124" name="Line 47"/>
          <p:cNvSpPr>
            <a:spLocks noChangeShapeType="1"/>
          </p:cNvSpPr>
          <p:nvPr/>
        </p:nvSpPr>
        <p:spPr bwMode="auto">
          <a:xfrm>
            <a:off x="5673725" y="2496264"/>
            <a:ext cx="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125" name="Line 48"/>
          <p:cNvSpPr>
            <a:spLocks noChangeShapeType="1"/>
          </p:cNvSpPr>
          <p:nvPr/>
        </p:nvSpPr>
        <p:spPr bwMode="auto">
          <a:xfrm flipH="1">
            <a:off x="5462587" y="4401264"/>
            <a:ext cx="21113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126" name="Line 49"/>
          <p:cNvSpPr>
            <a:spLocks noChangeShapeType="1"/>
          </p:cNvSpPr>
          <p:nvPr/>
        </p:nvSpPr>
        <p:spPr bwMode="auto">
          <a:xfrm>
            <a:off x="5673725" y="4020264"/>
            <a:ext cx="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127" name="Line 50"/>
          <p:cNvSpPr>
            <a:spLocks noChangeShapeType="1"/>
          </p:cNvSpPr>
          <p:nvPr/>
        </p:nvSpPr>
        <p:spPr bwMode="auto">
          <a:xfrm flipH="1">
            <a:off x="7081837" y="4401264"/>
            <a:ext cx="21113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128" name="Line 51"/>
          <p:cNvSpPr>
            <a:spLocks noChangeShapeType="1"/>
          </p:cNvSpPr>
          <p:nvPr/>
        </p:nvSpPr>
        <p:spPr bwMode="auto">
          <a:xfrm>
            <a:off x="7292975" y="4020264"/>
            <a:ext cx="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grpSp>
        <p:nvGrpSpPr>
          <p:cNvPr id="129" name="Group 52"/>
          <p:cNvGrpSpPr>
            <a:grpSpLocks/>
          </p:cNvGrpSpPr>
          <p:nvPr/>
        </p:nvGrpSpPr>
        <p:grpSpPr bwMode="auto">
          <a:xfrm>
            <a:off x="3089275" y="2843927"/>
            <a:ext cx="974725" cy="692150"/>
            <a:chOff x="587" y="2987"/>
            <a:chExt cx="664" cy="436"/>
          </a:xfrm>
        </p:grpSpPr>
        <p:sp>
          <p:nvSpPr>
            <p:cNvPr id="151" name="AutoShape 53"/>
            <p:cNvSpPr>
              <a:spLocks noChangeArrowheads="1"/>
            </p:cNvSpPr>
            <p:nvPr/>
          </p:nvSpPr>
          <p:spPr bwMode="auto">
            <a:xfrm rot="5400000">
              <a:off x="647" y="2927"/>
              <a:ext cx="436" cy="555"/>
            </a:xfrm>
            <a:prstGeom prst="triangle">
              <a:avLst>
                <a:gd name="adj" fmla="val 50000"/>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accent2"/>
                </a:buClr>
                <a:buFont typeface="Wingdings" panose="05000000000000000000" pitchFamily="2" charset="2"/>
                <a:buChar char="o"/>
                <a:defRPr sz="2200">
                  <a:solidFill>
                    <a:schemeClr val="hlink"/>
                  </a:solidFill>
                  <a:latin typeface="Comic Sans MS" panose="030F0702030302020204" pitchFamily="66" charset="0"/>
                </a:defRPr>
              </a:lvl1pPr>
              <a:lvl2pPr marL="742950" indent="-285750" eaLnBrk="0" hangingPunct="0">
                <a:spcBef>
                  <a:spcPct val="20000"/>
                </a:spcBef>
                <a:buClr>
                  <a:schemeClr val="accent2"/>
                </a:buClr>
                <a:buFont typeface="Wingdings" panose="05000000000000000000" pitchFamily="2" charset="2"/>
                <a:buChar char="n"/>
                <a:defRPr sz="2000">
                  <a:solidFill>
                    <a:schemeClr val="tx1"/>
                  </a:solidFill>
                  <a:latin typeface="Comic Sans MS" panose="030F0702030302020204" pitchFamily="66" charset="0"/>
                </a:defRPr>
              </a:lvl2pPr>
              <a:lvl3pPr marL="1143000" indent="-228600" eaLnBrk="0" hangingPunct="0">
                <a:spcBef>
                  <a:spcPct val="20000"/>
                </a:spcBef>
                <a:buClr>
                  <a:schemeClr val="accent2"/>
                </a:buClr>
                <a:buFont typeface="Wingdings" panose="05000000000000000000" pitchFamily="2" charset="2"/>
                <a:buChar char="o"/>
                <a:defRPr sz="1900">
                  <a:solidFill>
                    <a:schemeClr val="hlink"/>
                  </a:solidFill>
                  <a:latin typeface="Comic Sans MS" panose="030F0702030302020204" pitchFamily="66" charset="0"/>
                </a:defRPr>
              </a:lvl3pPr>
              <a:lvl4pPr marL="1600200" indent="-228600" eaLnBrk="0" hangingPunct="0">
                <a:spcBef>
                  <a:spcPct val="20000"/>
                </a:spcBef>
                <a:buClr>
                  <a:schemeClr val="accent2"/>
                </a:buClr>
                <a:buFont typeface="Wingdings" panose="05000000000000000000" pitchFamily="2" charset="2"/>
                <a:buChar char="n"/>
                <a:defRPr sz="1600">
                  <a:solidFill>
                    <a:schemeClr val="tx1"/>
                  </a:solidFill>
                  <a:latin typeface="Comic Sans MS" panose="030F0702030302020204" pitchFamily="66" charset="0"/>
                </a:defRPr>
              </a:lvl4pPr>
              <a:lvl5pPr marL="2057400" indent="-228600" eaLnBrk="0" hangingPunct="0">
                <a:spcBef>
                  <a:spcPct val="25000"/>
                </a:spcBef>
                <a:buClr>
                  <a:schemeClr val="accent2"/>
                </a:buClr>
                <a:buFont typeface="Wingdings" panose="05000000000000000000" pitchFamily="2" charset="2"/>
                <a:buChar char="§"/>
                <a:defRPr sz="1600">
                  <a:solidFill>
                    <a:schemeClr val="hlink"/>
                  </a:solidFill>
                  <a:latin typeface="Comic Sans MS" panose="030F0702030302020204" pitchFamily="66"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9pPr>
            </a:lstStyle>
            <a:p>
              <a:pPr eaLnBrk="1" hangingPunct="1">
                <a:spcBef>
                  <a:spcPct val="0"/>
                </a:spcBef>
                <a:buClrTx/>
                <a:buFontTx/>
                <a:buNone/>
              </a:pPr>
              <a:endParaRPr lang="en-US" altLang="en-US" sz="1800">
                <a:solidFill>
                  <a:schemeClr val="accent5"/>
                </a:solidFill>
                <a:latin typeface="Verdana" panose="020B0604030504040204" pitchFamily="34" charset="0"/>
              </a:endParaRPr>
            </a:p>
          </p:txBody>
        </p:sp>
        <p:sp>
          <p:nvSpPr>
            <p:cNvPr id="152" name="Oval 54"/>
            <p:cNvSpPr>
              <a:spLocks noChangeArrowheads="1"/>
            </p:cNvSpPr>
            <p:nvPr/>
          </p:nvSpPr>
          <p:spPr bwMode="auto">
            <a:xfrm>
              <a:off x="1155" y="3159"/>
              <a:ext cx="96" cy="92"/>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accent2"/>
                </a:buClr>
                <a:buFont typeface="Wingdings" panose="05000000000000000000" pitchFamily="2" charset="2"/>
                <a:buChar char="o"/>
                <a:defRPr sz="2200">
                  <a:solidFill>
                    <a:schemeClr val="hlink"/>
                  </a:solidFill>
                  <a:latin typeface="Comic Sans MS" panose="030F0702030302020204" pitchFamily="66" charset="0"/>
                </a:defRPr>
              </a:lvl1pPr>
              <a:lvl2pPr marL="742950" indent="-285750" eaLnBrk="0" hangingPunct="0">
                <a:spcBef>
                  <a:spcPct val="20000"/>
                </a:spcBef>
                <a:buClr>
                  <a:schemeClr val="accent2"/>
                </a:buClr>
                <a:buFont typeface="Wingdings" panose="05000000000000000000" pitchFamily="2" charset="2"/>
                <a:buChar char="n"/>
                <a:defRPr sz="2000">
                  <a:solidFill>
                    <a:schemeClr val="tx1"/>
                  </a:solidFill>
                  <a:latin typeface="Comic Sans MS" panose="030F0702030302020204" pitchFamily="66" charset="0"/>
                </a:defRPr>
              </a:lvl2pPr>
              <a:lvl3pPr marL="1143000" indent="-228600" eaLnBrk="0" hangingPunct="0">
                <a:spcBef>
                  <a:spcPct val="20000"/>
                </a:spcBef>
                <a:buClr>
                  <a:schemeClr val="accent2"/>
                </a:buClr>
                <a:buFont typeface="Wingdings" panose="05000000000000000000" pitchFamily="2" charset="2"/>
                <a:buChar char="o"/>
                <a:defRPr sz="1900">
                  <a:solidFill>
                    <a:schemeClr val="hlink"/>
                  </a:solidFill>
                  <a:latin typeface="Comic Sans MS" panose="030F0702030302020204" pitchFamily="66" charset="0"/>
                </a:defRPr>
              </a:lvl3pPr>
              <a:lvl4pPr marL="1600200" indent="-228600" eaLnBrk="0" hangingPunct="0">
                <a:spcBef>
                  <a:spcPct val="20000"/>
                </a:spcBef>
                <a:buClr>
                  <a:schemeClr val="accent2"/>
                </a:buClr>
                <a:buFont typeface="Wingdings" panose="05000000000000000000" pitchFamily="2" charset="2"/>
                <a:buChar char="n"/>
                <a:defRPr sz="1600">
                  <a:solidFill>
                    <a:schemeClr val="tx1"/>
                  </a:solidFill>
                  <a:latin typeface="Comic Sans MS" panose="030F0702030302020204" pitchFamily="66" charset="0"/>
                </a:defRPr>
              </a:lvl4pPr>
              <a:lvl5pPr marL="2057400" indent="-228600" eaLnBrk="0" hangingPunct="0">
                <a:spcBef>
                  <a:spcPct val="25000"/>
                </a:spcBef>
                <a:buClr>
                  <a:schemeClr val="accent2"/>
                </a:buClr>
                <a:buFont typeface="Wingdings" panose="05000000000000000000" pitchFamily="2" charset="2"/>
                <a:buChar char="§"/>
                <a:defRPr sz="1600">
                  <a:solidFill>
                    <a:schemeClr val="hlink"/>
                  </a:solidFill>
                  <a:latin typeface="Comic Sans MS" panose="030F0702030302020204" pitchFamily="66"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9pPr>
            </a:lstStyle>
            <a:p>
              <a:pPr eaLnBrk="1" hangingPunct="1">
                <a:spcBef>
                  <a:spcPct val="0"/>
                </a:spcBef>
                <a:buClrTx/>
                <a:buFontTx/>
                <a:buNone/>
              </a:pPr>
              <a:endParaRPr lang="en-US" altLang="en-US" sz="1800">
                <a:solidFill>
                  <a:schemeClr val="accent5"/>
                </a:solidFill>
                <a:latin typeface="Verdana" panose="020B0604030504040204" pitchFamily="34" charset="0"/>
              </a:endParaRPr>
            </a:p>
          </p:txBody>
        </p:sp>
      </p:grpSp>
      <p:sp>
        <p:nvSpPr>
          <p:cNvPr id="130" name="Line 55"/>
          <p:cNvSpPr>
            <a:spLocks noChangeShapeType="1"/>
          </p:cNvSpPr>
          <p:nvPr/>
        </p:nvSpPr>
        <p:spPr bwMode="auto">
          <a:xfrm>
            <a:off x="2271712" y="4482227"/>
            <a:ext cx="244316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131" name="AutoShape 56"/>
          <p:cNvSpPr>
            <a:spLocks noChangeArrowheads="1"/>
          </p:cNvSpPr>
          <p:nvPr/>
        </p:nvSpPr>
        <p:spPr bwMode="auto">
          <a:xfrm rot="5400000">
            <a:off x="3125787" y="4075827"/>
            <a:ext cx="692150" cy="812800"/>
          </a:xfrm>
          <a:prstGeom prst="triangle">
            <a:avLst>
              <a:gd name="adj" fmla="val 50000"/>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accent2"/>
              </a:buClr>
              <a:buFont typeface="Wingdings" panose="05000000000000000000" pitchFamily="2" charset="2"/>
              <a:buChar char="o"/>
              <a:defRPr sz="2200">
                <a:solidFill>
                  <a:schemeClr val="hlink"/>
                </a:solidFill>
                <a:latin typeface="Comic Sans MS" panose="030F0702030302020204" pitchFamily="66" charset="0"/>
              </a:defRPr>
            </a:lvl1pPr>
            <a:lvl2pPr marL="742950" indent="-285750" eaLnBrk="0" hangingPunct="0">
              <a:spcBef>
                <a:spcPct val="20000"/>
              </a:spcBef>
              <a:buClr>
                <a:schemeClr val="accent2"/>
              </a:buClr>
              <a:buFont typeface="Wingdings" panose="05000000000000000000" pitchFamily="2" charset="2"/>
              <a:buChar char="n"/>
              <a:defRPr sz="2000">
                <a:solidFill>
                  <a:schemeClr val="tx1"/>
                </a:solidFill>
                <a:latin typeface="Comic Sans MS" panose="030F0702030302020204" pitchFamily="66" charset="0"/>
              </a:defRPr>
            </a:lvl2pPr>
            <a:lvl3pPr marL="1143000" indent="-228600" eaLnBrk="0" hangingPunct="0">
              <a:spcBef>
                <a:spcPct val="20000"/>
              </a:spcBef>
              <a:buClr>
                <a:schemeClr val="accent2"/>
              </a:buClr>
              <a:buFont typeface="Wingdings" panose="05000000000000000000" pitchFamily="2" charset="2"/>
              <a:buChar char="o"/>
              <a:defRPr sz="1900">
                <a:solidFill>
                  <a:schemeClr val="hlink"/>
                </a:solidFill>
                <a:latin typeface="Comic Sans MS" panose="030F0702030302020204" pitchFamily="66" charset="0"/>
              </a:defRPr>
            </a:lvl3pPr>
            <a:lvl4pPr marL="1600200" indent="-228600" eaLnBrk="0" hangingPunct="0">
              <a:spcBef>
                <a:spcPct val="20000"/>
              </a:spcBef>
              <a:buClr>
                <a:schemeClr val="accent2"/>
              </a:buClr>
              <a:buFont typeface="Wingdings" panose="05000000000000000000" pitchFamily="2" charset="2"/>
              <a:buChar char="n"/>
              <a:defRPr sz="1600">
                <a:solidFill>
                  <a:schemeClr val="tx1"/>
                </a:solidFill>
                <a:latin typeface="Comic Sans MS" panose="030F0702030302020204" pitchFamily="66" charset="0"/>
              </a:defRPr>
            </a:lvl4pPr>
            <a:lvl5pPr marL="2057400" indent="-228600" eaLnBrk="0" hangingPunct="0">
              <a:spcBef>
                <a:spcPct val="25000"/>
              </a:spcBef>
              <a:buClr>
                <a:schemeClr val="accent2"/>
              </a:buClr>
              <a:buFont typeface="Wingdings" panose="05000000000000000000" pitchFamily="2" charset="2"/>
              <a:buChar char="§"/>
              <a:defRPr sz="1600">
                <a:solidFill>
                  <a:schemeClr val="hlink"/>
                </a:solidFill>
                <a:latin typeface="Comic Sans MS" panose="030F0702030302020204" pitchFamily="66"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9pPr>
          </a:lstStyle>
          <a:p>
            <a:pPr eaLnBrk="1" hangingPunct="1">
              <a:spcBef>
                <a:spcPct val="0"/>
              </a:spcBef>
              <a:buClrTx/>
              <a:buFontTx/>
              <a:buNone/>
            </a:pPr>
            <a:endParaRPr lang="en-US" altLang="en-US" sz="1800">
              <a:solidFill>
                <a:schemeClr val="accent5"/>
              </a:solidFill>
              <a:latin typeface="Verdana" panose="020B0604030504040204" pitchFamily="34" charset="0"/>
            </a:endParaRPr>
          </a:p>
        </p:txBody>
      </p:sp>
      <p:sp>
        <p:nvSpPr>
          <p:cNvPr id="132" name="Oval 57"/>
          <p:cNvSpPr>
            <a:spLocks noChangeArrowheads="1"/>
          </p:cNvSpPr>
          <p:nvPr/>
        </p:nvSpPr>
        <p:spPr bwMode="auto">
          <a:xfrm>
            <a:off x="3897312" y="4409202"/>
            <a:ext cx="141288" cy="146050"/>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accent2"/>
              </a:buClr>
              <a:buFont typeface="Wingdings" panose="05000000000000000000" pitchFamily="2" charset="2"/>
              <a:buChar char="o"/>
              <a:defRPr sz="2200">
                <a:solidFill>
                  <a:schemeClr val="hlink"/>
                </a:solidFill>
                <a:latin typeface="Comic Sans MS" panose="030F0702030302020204" pitchFamily="66" charset="0"/>
              </a:defRPr>
            </a:lvl1pPr>
            <a:lvl2pPr marL="742950" indent="-285750" eaLnBrk="0" hangingPunct="0">
              <a:spcBef>
                <a:spcPct val="20000"/>
              </a:spcBef>
              <a:buClr>
                <a:schemeClr val="accent2"/>
              </a:buClr>
              <a:buFont typeface="Wingdings" panose="05000000000000000000" pitchFamily="2" charset="2"/>
              <a:buChar char="n"/>
              <a:defRPr sz="2000">
                <a:solidFill>
                  <a:schemeClr val="tx1"/>
                </a:solidFill>
                <a:latin typeface="Comic Sans MS" panose="030F0702030302020204" pitchFamily="66" charset="0"/>
              </a:defRPr>
            </a:lvl2pPr>
            <a:lvl3pPr marL="1143000" indent="-228600" eaLnBrk="0" hangingPunct="0">
              <a:spcBef>
                <a:spcPct val="20000"/>
              </a:spcBef>
              <a:buClr>
                <a:schemeClr val="accent2"/>
              </a:buClr>
              <a:buFont typeface="Wingdings" panose="05000000000000000000" pitchFamily="2" charset="2"/>
              <a:buChar char="o"/>
              <a:defRPr sz="1900">
                <a:solidFill>
                  <a:schemeClr val="hlink"/>
                </a:solidFill>
                <a:latin typeface="Comic Sans MS" panose="030F0702030302020204" pitchFamily="66" charset="0"/>
              </a:defRPr>
            </a:lvl3pPr>
            <a:lvl4pPr marL="1600200" indent="-228600" eaLnBrk="0" hangingPunct="0">
              <a:spcBef>
                <a:spcPct val="20000"/>
              </a:spcBef>
              <a:buClr>
                <a:schemeClr val="accent2"/>
              </a:buClr>
              <a:buFont typeface="Wingdings" panose="05000000000000000000" pitchFamily="2" charset="2"/>
              <a:buChar char="n"/>
              <a:defRPr sz="1600">
                <a:solidFill>
                  <a:schemeClr val="tx1"/>
                </a:solidFill>
                <a:latin typeface="Comic Sans MS" panose="030F0702030302020204" pitchFamily="66" charset="0"/>
              </a:defRPr>
            </a:lvl4pPr>
            <a:lvl5pPr marL="2057400" indent="-228600" eaLnBrk="0" hangingPunct="0">
              <a:spcBef>
                <a:spcPct val="25000"/>
              </a:spcBef>
              <a:buClr>
                <a:schemeClr val="accent2"/>
              </a:buClr>
              <a:buFont typeface="Wingdings" panose="05000000000000000000" pitchFamily="2" charset="2"/>
              <a:buChar char="§"/>
              <a:defRPr sz="1600">
                <a:solidFill>
                  <a:schemeClr val="hlink"/>
                </a:solidFill>
                <a:latin typeface="Comic Sans MS" panose="030F0702030302020204" pitchFamily="66"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9pPr>
          </a:lstStyle>
          <a:p>
            <a:pPr eaLnBrk="1" hangingPunct="1">
              <a:spcBef>
                <a:spcPct val="0"/>
              </a:spcBef>
              <a:buClrTx/>
              <a:buFontTx/>
              <a:buNone/>
            </a:pPr>
            <a:endParaRPr lang="en-US" altLang="en-US" sz="1800">
              <a:solidFill>
                <a:schemeClr val="accent5"/>
              </a:solidFill>
              <a:latin typeface="Verdana" panose="020B0604030504040204" pitchFamily="34" charset="0"/>
            </a:endParaRPr>
          </a:p>
        </p:txBody>
      </p:sp>
      <p:grpSp>
        <p:nvGrpSpPr>
          <p:cNvPr id="133" name="Group 58"/>
          <p:cNvGrpSpPr>
            <a:grpSpLocks/>
          </p:cNvGrpSpPr>
          <p:nvPr/>
        </p:nvGrpSpPr>
        <p:grpSpPr bwMode="auto">
          <a:xfrm>
            <a:off x="2544762" y="3190002"/>
            <a:ext cx="1804988" cy="1293813"/>
            <a:chOff x="492" y="2057"/>
            <a:chExt cx="1231" cy="815"/>
          </a:xfrm>
        </p:grpSpPr>
        <p:sp>
          <p:nvSpPr>
            <p:cNvPr id="148" name="Line 59"/>
            <p:cNvSpPr>
              <a:spLocks noChangeShapeType="1"/>
            </p:cNvSpPr>
            <p:nvPr/>
          </p:nvSpPr>
          <p:spPr bwMode="auto">
            <a:xfrm flipV="1">
              <a:off x="492" y="2559"/>
              <a:ext cx="0" cy="31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149" name="Line 60"/>
            <p:cNvSpPr>
              <a:spLocks noChangeShapeType="1"/>
            </p:cNvSpPr>
            <p:nvPr/>
          </p:nvSpPr>
          <p:spPr bwMode="auto">
            <a:xfrm flipV="1">
              <a:off x="492" y="2323"/>
              <a:ext cx="1231" cy="23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150" name="Line 61"/>
            <p:cNvSpPr>
              <a:spLocks noChangeShapeType="1"/>
            </p:cNvSpPr>
            <p:nvPr/>
          </p:nvSpPr>
          <p:spPr bwMode="auto">
            <a:xfrm flipV="1">
              <a:off x="1723" y="2057"/>
              <a:ext cx="0" cy="26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grpSp>
      <p:grpSp>
        <p:nvGrpSpPr>
          <p:cNvPr id="134" name="Group 62"/>
          <p:cNvGrpSpPr>
            <a:grpSpLocks/>
          </p:cNvGrpSpPr>
          <p:nvPr/>
        </p:nvGrpSpPr>
        <p:grpSpPr bwMode="auto">
          <a:xfrm flipH="1">
            <a:off x="2549525" y="3213814"/>
            <a:ext cx="1803400" cy="1293813"/>
            <a:chOff x="492" y="2057"/>
            <a:chExt cx="1231" cy="815"/>
          </a:xfrm>
        </p:grpSpPr>
        <p:sp>
          <p:nvSpPr>
            <p:cNvPr id="145" name="Line 63"/>
            <p:cNvSpPr>
              <a:spLocks noChangeShapeType="1"/>
            </p:cNvSpPr>
            <p:nvPr/>
          </p:nvSpPr>
          <p:spPr bwMode="auto">
            <a:xfrm flipV="1">
              <a:off x="492" y="2559"/>
              <a:ext cx="0" cy="31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146" name="Line 64"/>
            <p:cNvSpPr>
              <a:spLocks noChangeShapeType="1"/>
            </p:cNvSpPr>
            <p:nvPr/>
          </p:nvSpPr>
          <p:spPr bwMode="auto">
            <a:xfrm flipV="1">
              <a:off x="492" y="2323"/>
              <a:ext cx="1231" cy="23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147" name="Line 65"/>
            <p:cNvSpPr>
              <a:spLocks noChangeShapeType="1"/>
            </p:cNvSpPr>
            <p:nvPr/>
          </p:nvSpPr>
          <p:spPr bwMode="auto">
            <a:xfrm flipV="1">
              <a:off x="1723" y="2057"/>
              <a:ext cx="0" cy="26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grpSp>
      <p:sp>
        <p:nvSpPr>
          <p:cNvPr id="135" name="Text Box 66"/>
          <p:cNvSpPr txBox="1">
            <a:spLocks noChangeArrowheads="1"/>
          </p:cNvSpPr>
          <p:nvPr/>
        </p:nvSpPr>
        <p:spPr bwMode="auto">
          <a:xfrm>
            <a:off x="2363787" y="4483814"/>
            <a:ext cx="390525" cy="51911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2"/>
              </a:buClr>
              <a:buFont typeface="Wingdings" panose="05000000000000000000" pitchFamily="2" charset="2"/>
              <a:buChar char="o"/>
              <a:defRPr sz="2200">
                <a:solidFill>
                  <a:schemeClr val="hlink"/>
                </a:solidFill>
                <a:latin typeface="Comic Sans MS" panose="030F0702030302020204" pitchFamily="66" charset="0"/>
              </a:defRPr>
            </a:lvl1pPr>
            <a:lvl2pPr marL="742950" indent="-285750" eaLnBrk="0" hangingPunct="0">
              <a:spcBef>
                <a:spcPct val="20000"/>
              </a:spcBef>
              <a:buClr>
                <a:schemeClr val="accent2"/>
              </a:buClr>
              <a:buFont typeface="Wingdings" panose="05000000000000000000" pitchFamily="2" charset="2"/>
              <a:buChar char="n"/>
              <a:defRPr sz="2000">
                <a:solidFill>
                  <a:schemeClr val="tx1"/>
                </a:solidFill>
                <a:latin typeface="Comic Sans MS" panose="030F0702030302020204" pitchFamily="66" charset="0"/>
              </a:defRPr>
            </a:lvl2pPr>
            <a:lvl3pPr marL="1143000" indent="-228600" eaLnBrk="0" hangingPunct="0">
              <a:spcBef>
                <a:spcPct val="20000"/>
              </a:spcBef>
              <a:buClr>
                <a:schemeClr val="accent2"/>
              </a:buClr>
              <a:buFont typeface="Wingdings" panose="05000000000000000000" pitchFamily="2" charset="2"/>
              <a:buChar char="o"/>
              <a:defRPr sz="1900">
                <a:solidFill>
                  <a:schemeClr val="hlink"/>
                </a:solidFill>
                <a:latin typeface="Comic Sans MS" panose="030F0702030302020204" pitchFamily="66" charset="0"/>
              </a:defRPr>
            </a:lvl3pPr>
            <a:lvl4pPr marL="1600200" indent="-228600" eaLnBrk="0" hangingPunct="0">
              <a:spcBef>
                <a:spcPct val="20000"/>
              </a:spcBef>
              <a:buClr>
                <a:schemeClr val="accent2"/>
              </a:buClr>
              <a:buFont typeface="Wingdings" panose="05000000000000000000" pitchFamily="2" charset="2"/>
              <a:buChar char="n"/>
              <a:defRPr sz="1600">
                <a:solidFill>
                  <a:schemeClr val="tx1"/>
                </a:solidFill>
                <a:latin typeface="Comic Sans MS" panose="030F0702030302020204" pitchFamily="66" charset="0"/>
              </a:defRPr>
            </a:lvl4pPr>
            <a:lvl5pPr marL="2057400" indent="-228600" eaLnBrk="0" hangingPunct="0">
              <a:spcBef>
                <a:spcPct val="25000"/>
              </a:spcBef>
              <a:buClr>
                <a:schemeClr val="accent2"/>
              </a:buClr>
              <a:buFont typeface="Wingdings" panose="05000000000000000000" pitchFamily="2" charset="2"/>
              <a:buChar char="§"/>
              <a:defRPr sz="1600">
                <a:solidFill>
                  <a:schemeClr val="hlink"/>
                </a:solidFill>
                <a:latin typeface="Comic Sans MS" panose="030F0702030302020204" pitchFamily="66"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9pPr>
          </a:lstStyle>
          <a:p>
            <a:pPr algn="ctr">
              <a:spcBef>
                <a:spcPct val="50000"/>
              </a:spcBef>
              <a:buClrTx/>
              <a:buFontTx/>
              <a:buNone/>
            </a:pPr>
            <a:r>
              <a:rPr lang="en-US" altLang="en-US" sz="2800" b="1">
                <a:solidFill>
                  <a:schemeClr val="accent5"/>
                </a:solidFill>
                <a:latin typeface="Times New Roman" panose="02020603050405020304" pitchFamily="18" charset="0"/>
              </a:rPr>
              <a:t>1</a:t>
            </a:r>
          </a:p>
        </p:txBody>
      </p:sp>
      <p:sp>
        <p:nvSpPr>
          <p:cNvPr id="136" name="Text Box 67"/>
          <p:cNvSpPr txBox="1">
            <a:spLocks noChangeArrowheads="1"/>
          </p:cNvSpPr>
          <p:nvPr/>
        </p:nvSpPr>
        <p:spPr bwMode="auto">
          <a:xfrm>
            <a:off x="4141787" y="2658189"/>
            <a:ext cx="390525" cy="51911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2"/>
              </a:buClr>
              <a:buFont typeface="Wingdings" panose="05000000000000000000" pitchFamily="2" charset="2"/>
              <a:buChar char="o"/>
              <a:defRPr sz="2200">
                <a:solidFill>
                  <a:schemeClr val="hlink"/>
                </a:solidFill>
                <a:latin typeface="Comic Sans MS" panose="030F0702030302020204" pitchFamily="66" charset="0"/>
              </a:defRPr>
            </a:lvl1pPr>
            <a:lvl2pPr marL="742950" indent="-285750" eaLnBrk="0" hangingPunct="0">
              <a:spcBef>
                <a:spcPct val="20000"/>
              </a:spcBef>
              <a:buClr>
                <a:schemeClr val="accent2"/>
              </a:buClr>
              <a:buFont typeface="Wingdings" panose="05000000000000000000" pitchFamily="2" charset="2"/>
              <a:buChar char="n"/>
              <a:defRPr sz="2000">
                <a:solidFill>
                  <a:schemeClr val="tx1"/>
                </a:solidFill>
                <a:latin typeface="Comic Sans MS" panose="030F0702030302020204" pitchFamily="66" charset="0"/>
              </a:defRPr>
            </a:lvl2pPr>
            <a:lvl3pPr marL="1143000" indent="-228600" eaLnBrk="0" hangingPunct="0">
              <a:spcBef>
                <a:spcPct val="20000"/>
              </a:spcBef>
              <a:buClr>
                <a:schemeClr val="accent2"/>
              </a:buClr>
              <a:buFont typeface="Wingdings" panose="05000000000000000000" pitchFamily="2" charset="2"/>
              <a:buChar char="o"/>
              <a:defRPr sz="1900">
                <a:solidFill>
                  <a:schemeClr val="hlink"/>
                </a:solidFill>
                <a:latin typeface="Comic Sans MS" panose="030F0702030302020204" pitchFamily="66" charset="0"/>
              </a:defRPr>
            </a:lvl3pPr>
            <a:lvl4pPr marL="1600200" indent="-228600" eaLnBrk="0" hangingPunct="0">
              <a:spcBef>
                <a:spcPct val="20000"/>
              </a:spcBef>
              <a:buClr>
                <a:schemeClr val="accent2"/>
              </a:buClr>
              <a:buFont typeface="Wingdings" panose="05000000000000000000" pitchFamily="2" charset="2"/>
              <a:buChar char="n"/>
              <a:defRPr sz="1600">
                <a:solidFill>
                  <a:schemeClr val="tx1"/>
                </a:solidFill>
                <a:latin typeface="Comic Sans MS" panose="030F0702030302020204" pitchFamily="66" charset="0"/>
              </a:defRPr>
            </a:lvl4pPr>
            <a:lvl5pPr marL="2057400" indent="-228600" eaLnBrk="0" hangingPunct="0">
              <a:spcBef>
                <a:spcPct val="25000"/>
              </a:spcBef>
              <a:buClr>
                <a:schemeClr val="accent2"/>
              </a:buClr>
              <a:buFont typeface="Wingdings" panose="05000000000000000000" pitchFamily="2" charset="2"/>
              <a:buChar char="§"/>
              <a:defRPr sz="1600">
                <a:solidFill>
                  <a:schemeClr val="hlink"/>
                </a:solidFill>
                <a:latin typeface="Comic Sans MS" panose="030F0702030302020204" pitchFamily="66"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9pPr>
          </a:lstStyle>
          <a:p>
            <a:pPr algn="ctr">
              <a:spcBef>
                <a:spcPct val="50000"/>
              </a:spcBef>
              <a:buClrTx/>
              <a:buFontTx/>
              <a:buNone/>
            </a:pPr>
            <a:r>
              <a:rPr lang="en-US" altLang="en-US" sz="2800" b="1">
                <a:solidFill>
                  <a:schemeClr val="accent5"/>
                </a:solidFill>
                <a:latin typeface="Times New Roman" panose="02020603050405020304" pitchFamily="18" charset="0"/>
              </a:rPr>
              <a:t>1</a:t>
            </a:r>
          </a:p>
        </p:txBody>
      </p:sp>
      <p:sp>
        <p:nvSpPr>
          <p:cNvPr id="137" name="Text Box 68"/>
          <p:cNvSpPr txBox="1">
            <a:spLocks noChangeArrowheads="1"/>
          </p:cNvSpPr>
          <p:nvPr/>
        </p:nvSpPr>
        <p:spPr bwMode="auto">
          <a:xfrm>
            <a:off x="2359025" y="2672477"/>
            <a:ext cx="388938" cy="51911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2"/>
              </a:buClr>
              <a:buFont typeface="Wingdings" panose="05000000000000000000" pitchFamily="2" charset="2"/>
              <a:buChar char="o"/>
              <a:defRPr sz="2200">
                <a:solidFill>
                  <a:schemeClr val="hlink"/>
                </a:solidFill>
                <a:latin typeface="Comic Sans MS" panose="030F0702030302020204" pitchFamily="66" charset="0"/>
              </a:defRPr>
            </a:lvl1pPr>
            <a:lvl2pPr marL="742950" indent="-285750" eaLnBrk="0" hangingPunct="0">
              <a:spcBef>
                <a:spcPct val="20000"/>
              </a:spcBef>
              <a:buClr>
                <a:schemeClr val="accent2"/>
              </a:buClr>
              <a:buFont typeface="Wingdings" panose="05000000000000000000" pitchFamily="2" charset="2"/>
              <a:buChar char="n"/>
              <a:defRPr sz="2000">
                <a:solidFill>
                  <a:schemeClr val="tx1"/>
                </a:solidFill>
                <a:latin typeface="Comic Sans MS" panose="030F0702030302020204" pitchFamily="66" charset="0"/>
              </a:defRPr>
            </a:lvl2pPr>
            <a:lvl3pPr marL="1143000" indent="-228600" eaLnBrk="0" hangingPunct="0">
              <a:spcBef>
                <a:spcPct val="20000"/>
              </a:spcBef>
              <a:buClr>
                <a:schemeClr val="accent2"/>
              </a:buClr>
              <a:buFont typeface="Wingdings" panose="05000000000000000000" pitchFamily="2" charset="2"/>
              <a:buChar char="o"/>
              <a:defRPr sz="1900">
                <a:solidFill>
                  <a:schemeClr val="hlink"/>
                </a:solidFill>
                <a:latin typeface="Comic Sans MS" panose="030F0702030302020204" pitchFamily="66" charset="0"/>
              </a:defRPr>
            </a:lvl3pPr>
            <a:lvl4pPr marL="1600200" indent="-228600" eaLnBrk="0" hangingPunct="0">
              <a:spcBef>
                <a:spcPct val="20000"/>
              </a:spcBef>
              <a:buClr>
                <a:schemeClr val="accent2"/>
              </a:buClr>
              <a:buFont typeface="Wingdings" panose="05000000000000000000" pitchFamily="2" charset="2"/>
              <a:buChar char="n"/>
              <a:defRPr sz="1600">
                <a:solidFill>
                  <a:schemeClr val="tx1"/>
                </a:solidFill>
                <a:latin typeface="Comic Sans MS" panose="030F0702030302020204" pitchFamily="66" charset="0"/>
              </a:defRPr>
            </a:lvl4pPr>
            <a:lvl5pPr marL="2057400" indent="-228600" eaLnBrk="0" hangingPunct="0">
              <a:spcBef>
                <a:spcPct val="25000"/>
              </a:spcBef>
              <a:buClr>
                <a:schemeClr val="accent2"/>
              </a:buClr>
              <a:buFont typeface="Wingdings" panose="05000000000000000000" pitchFamily="2" charset="2"/>
              <a:buChar char="§"/>
              <a:defRPr sz="1600">
                <a:solidFill>
                  <a:schemeClr val="hlink"/>
                </a:solidFill>
                <a:latin typeface="Comic Sans MS" panose="030F0702030302020204" pitchFamily="66"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9pPr>
          </a:lstStyle>
          <a:p>
            <a:pPr algn="ctr">
              <a:spcBef>
                <a:spcPct val="50000"/>
              </a:spcBef>
              <a:buClrTx/>
              <a:buFontTx/>
              <a:buNone/>
            </a:pPr>
            <a:r>
              <a:rPr lang="en-US" altLang="en-US" sz="2800" b="1">
                <a:solidFill>
                  <a:schemeClr val="accent5"/>
                </a:solidFill>
                <a:latin typeface="Times New Roman" panose="02020603050405020304" pitchFamily="18" charset="0"/>
              </a:rPr>
              <a:t>0</a:t>
            </a:r>
          </a:p>
        </p:txBody>
      </p:sp>
      <p:sp>
        <p:nvSpPr>
          <p:cNvPr id="138" name="Text Box 69"/>
          <p:cNvSpPr txBox="1">
            <a:spLocks noChangeArrowheads="1"/>
          </p:cNvSpPr>
          <p:nvPr/>
        </p:nvSpPr>
        <p:spPr bwMode="auto">
          <a:xfrm>
            <a:off x="4159250" y="4494927"/>
            <a:ext cx="390525" cy="51911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2"/>
              </a:buClr>
              <a:buFont typeface="Wingdings" panose="05000000000000000000" pitchFamily="2" charset="2"/>
              <a:buChar char="o"/>
              <a:defRPr sz="2200">
                <a:solidFill>
                  <a:schemeClr val="hlink"/>
                </a:solidFill>
                <a:latin typeface="Comic Sans MS" panose="030F0702030302020204" pitchFamily="66" charset="0"/>
              </a:defRPr>
            </a:lvl1pPr>
            <a:lvl2pPr marL="742950" indent="-285750" eaLnBrk="0" hangingPunct="0">
              <a:spcBef>
                <a:spcPct val="20000"/>
              </a:spcBef>
              <a:buClr>
                <a:schemeClr val="accent2"/>
              </a:buClr>
              <a:buFont typeface="Wingdings" panose="05000000000000000000" pitchFamily="2" charset="2"/>
              <a:buChar char="n"/>
              <a:defRPr sz="2000">
                <a:solidFill>
                  <a:schemeClr val="tx1"/>
                </a:solidFill>
                <a:latin typeface="Comic Sans MS" panose="030F0702030302020204" pitchFamily="66" charset="0"/>
              </a:defRPr>
            </a:lvl2pPr>
            <a:lvl3pPr marL="1143000" indent="-228600" eaLnBrk="0" hangingPunct="0">
              <a:spcBef>
                <a:spcPct val="20000"/>
              </a:spcBef>
              <a:buClr>
                <a:schemeClr val="accent2"/>
              </a:buClr>
              <a:buFont typeface="Wingdings" panose="05000000000000000000" pitchFamily="2" charset="2"/>
              <a:buChar char="o"/>
              <a:defRPr sz="1900">
                <a:solidFill>
                  <a:schemeClr val="hlink"/>
                </a:solidFill>
                <a:latin typeface="Comic Sans MS" panose="030F0702030302020204" pitchFamily="66" charset="0"/>
              </a:defRPr>
            </a:lvl3pPr>
            <a:lvl4pPr marL="1600200" indent="-228600" eaLnBrk="0" hangingPunct="0">
              <a:spcBef>
                <a:spcPct val="20000"/>
              </a:spcBef>
              <a:buClr>
                <a:schemeClr val="accent2"/>
              </a:buClr>
              <a:buFont typeface="Wingdings" panose="05000000000000000000" pitchFamily="2" charset="2"/>
              <a:buChar char="n"/>
              <a:defRPr sz="1600">
                <a:solidFill>
                  <a:schemeClr val="tx1"/>
                </a:solidFill>
                <a:latin typeface="Comic Sans MS" panose="030F0702030302020204" pitchFamily="66" charset="0"/>
              </a:defRPr>
            </a:lvl4pPr>
            <a:lvl5pPr marL="2057400" indent="-228600" eaLnBrk="0" hangingPunct="0">
              <a:spcBef>
                <a:spcPct val="25000"/>
              </a:spcBef>
              <a:buClr>
                <a:schemeClr val="accent2"/>
              </a:buClr>
              <a:buFont typeface="Wingdings" panose="05000000000000000000" pitchFamily="2" charset="2"/>
              <a:buChar char="§"/>
              <a:defRPr sz="1600">
                <a:solidFill>
                  <a:schemeClr val="hlink"/>
                </a:solidFill>
                <a:latin typeface="Comic Sans MS" panose="030F0702030302020204" pitchFamily="66"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9pPr>
          </a:lstStyle>
          <a:p>
            <a:pPr algn="ctr">
              <a:spcBef>
                <a:spcPct val="50000"/>
              </a:spcBef>
              <a:buClrTx/>
              <a:buFontTx/>
              <a:buNone/>
            </a:pPr>
            <a:r>
              <a:rPr lang="en-US" altLang="en-US" sz="2800" b="1">
                <a:solidFill>
                  <a:schemeClr val="accent5"/>
                </a:solidFill>
                <a:latin typeface="Times New Roman" panose="02020603050405020304" pitchFamily="18" charset="0"/>
              </a:rPr>
              <a:t>0</a:t>
            </a:r>
          </a:p>
        </p:txBody>
      </p:sp>
      <p:grpSp>
        <p:nvGrpSpPr>
          <p:cNvPr id="139" name="Group 70"/>
          <p:cNvGrpSpPr>
            <a:grpSpLocks/>
          </p:cNvGrpSpPr>
          <p:nvPr/>
        </p:nvGrpSpPr>
        <p:grpSpPr bwMode="auto">
          <a:xfrm>
            <a:off x="8040687" y="4050427"/>
            <a:ext cx="1457325" cy="519113"/>
            <a:chOff x="4164" y="2665"/>
            <a:chExt cx="995" cy="327"/>
          </a:xfrm>
        </p:grpSpPr>
        <p:sp>
          <p:nvSpPr>
            <p:cNvPr id="143" name="Text Box 71"/>
            <p:cNvSpPr txBox="1">
              <a:spLocks noChangeArrowheads="1"/>
            </p:cNvSpPr>
            <p:nvPr/>
          </p:nvSpPr>
          <p:spPr bwMode="auto">
            <a:xfrm>
              <a:off x="4164" y="2665"/>
              <a:ext cx="995" cy="32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2"/>
                </a:buClr>
                <a:buFont typeface="Wingdings" panose="05000000000000000000" pitchFamily="2" charset="2"/>
                <a:buChar char="o"/>
                <a:defRPr sz="2200">
                  <a:solidFill>
                    <a:schemeClr val="hlink"/>
                  </a:solidFill>
                  <a:latin typeface="Comic Sans MS" panose="030F0702030302020204" pitchFamily="66" charset="0"/>
                </a:defRPr>
              </a:lvl1pPr>
              <a:lvl2pPr marL="742950" indent="-285750" eaLnBrk="0" hangingPunct="0">
                <a:spcBef>
                  <a:spcPct val="20000"/>
                </a:spcBef>
                <a:buClr>
                  <a:schemeClr val="accent2"/>
                </a:buClr>
                <a:buFont typeface="Wingdings" panose="05000000000000000000" pitchFamily="2" charset="2"/>
                <a:buChar char="n"/>
                <a:defRPr sz="2000">
                  <a:solidFill>
                    <a:schemeClr val="tx1"/>
                  </a:solidFill>
                  <a:latin typeface="Comic Sans MS" panose="030F0702030302020204" pitchFamily="66" charset="0"/>
                </a:defRPr>
              </a:lvl2pPr>
              <a:lvl3pPr marL="1143000" indent="-228600" eaLnBrk="0" hangingPunct="0">
                <a:spcBef>
                  <a:spcPct val="20000"/>
                </a:spcBef>
                <a:buClr>
                  <a:schemeClr val="accent2"/>
                </a:buClr>
                <a:buFont typeface="Wingdings" panose="05000000000000000000" pitchFamily="2" charset="2"/>
                <a:buChar char="o"/>
                <a:defRPr sz="1900">
                  <a:solidFill>
                    <a:schemeClr val="hlink"/>
                  </a:solidFill>
                  <a:latin typeface="Comic Sans MS" panose="030F0702030302020204" pitchFamily="66" charset="0"/>
                </a:defRPr>
              </a:lvl3pPr>
              <a:lvl4pPr marL="1600200" indent="-228600" eaLnBrk="0" hangingPunct="0">
                <a:spcBef>
                  <a:spcPct val="20000"/>
                </a:spcBef>
                <a:buClr>
                  <a:schemeClr val="accent2"/>
                </a:buClr>
                <a:buFont typeface="Wingdings" panose="05000000000000000000" pitchFamily="2" charset="2"/>
                <a:buChar char="n"/>
                <a:defRPr sz="1600">
                  <a:solidFill>
                    <a:schemeClr val="tx1"/>
                  </a:solidFill>
                  <a:latin typeface="Comic Sans MS" panose="030F0702030302020204" pitchFamily="66" charset="0"/>
                </a:defRPr>
              </a:lvl4pPr>
              <a:lvl5pPr marL="2057400" indent="-228600" eaLnBrk="0" hangingPunct="0">
                <a:spcBef>
                  <a:spcPct val="25000"/>
                </a:spcBef>
                <a:buClr>
                  <a:schemeClr val="accent2"/>
                </a:buClr>
                <a:buFont typeface="Wingdings" panose="05000000000000000000" pitchFamily="2" charset="2"/>
                <a:buChar char="§"/>
                <a:defRPr sz="1600">
                  <a:solidFill>
                    <a:schemeClr val="hlink"/>
                  </a:solidFill>
                  <a:latin typeface="Comic Sans MS" panose="030F0702030302020204" pitchFamily="66"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9pPr>
            </a:lstStyle>
            <a:p>
              <a:pPr algn="ctr">
                <a:spcBef>
                  <a:spcPct val="50000"/>
                </a:spcBef>
                <a:buClrTx/>
                <a:buFontTx/>
                <a:buNone/>
              </a:pPr>
              <a:r>
                <a:rPr lang="en-US" altLang="en-US" sz="2800" b="1" dirty="0">
                  <a:solidFill>
                    <a:srgbClr val="C00000"/>
                  </a:solidFill>
                  <a:latin typeface="Times New Roman" panose="02020603050405020304" pitchFamily="18" charset="0"/>
                </a:rPr>
                <a:t>1         0</a:t>
              </a:r>
            </a:p>
          </p:txBody>
        </p:sp>
        <p:sp>
          <p:nvSpPr>
            <p:cNvPr id="144" name="Line 72"/>
            <p:cNvSpPr>
              <a:spLocks noChangeShapeType="1"/>
            </p:cNvSpPr>
            <p:nvPr/>
          </p:nvSpPr>
          <p:spPr bwMode="auto">
            <a:xfrm>
              <a:off x="4486" y="2840"/>
              <a:ext cx="364" cy="0"/>
            </a:xfrm>
            <a:prstGeom prst="line">
              <a:avLst/>
            </a:prstGeom>
            <a:noFill/>
            <a:ln w="28575">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grpSp>
      <p:sp>
        <p:nvSpPr>
          <p:cNvPr id="140" name="Oval 73"/>
          <p:cNvSpPr>
            <a:spLocks noChangeArrowheads="1"/>
          </p:cNvSpPr>
          <p:nvPr/>
        </p:nvSpPr>
        <p:spPr bwMode="auto">
          <a:xfrm>
            <a:off x="7585075" y="3926602"/>
            <a:ext cx="141288" cy="146050"/>
          </a:xfrm>
          <a:prstGeom prst="ellipse">
            <a:avLst/>
          </a:prstGeom>
          <a:solidFill>
            <a:srgbClr val="FF99FF"/>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accent2"/>
              </a:buClr>
              <a:buFont typeface="Wingdings" panose="05000000000000000000" pitchFamily="2" charset="2"/>
              <a:buChar char="o"/>
              <a:defRPr sz="2200">
                <a:solidFill>
                  <a:schemeClr val="hlink"/>
                </a:solidFill>
                <a:latin typeface="Comic Sans MS" panose="030F0702030302020204" pitchFamily="66" charset="0"/>
              </a:defRPr>
            </a:lvl1pPr>
            <a:lvl2pPr marL="742950" indent="-285750" eaLnBrk="0" hangingPunct="0">
              <a:spcBef>
                <a:spcPct val="20000"/>
              </a:spcBef>
              <a:buClr>
                <a:schemeClr val="accent2"/>
              </a:buClr>
              <a:buFont typeface="Wingdings" panose="05000000000000000000" pitchFamily="2" charset="2"/>
              <a:buChar char="n"/>
              <a:defRPr sz="2000">
                <a:solidFill>
                  <a:schemeClr val="tx1"/>
                </a:solidFill>
                <a:latin typeface="Comic Sans MS" panose="030F0702030302020204" pitchFamily="66" charset="0"/>
              </a:defRPr>
            </a:lvl2pPr>
            <a:lvl3pPr marL="1143000" indent="-228600" eaLnBrk="0" hangingPunct="0">
              <a:spcBef>
                <a:spcPct val="20000"/>
              </a:spcBef>
              <a:buClr>
                <a:schemeClr val="accent2"/>
              </a:buClr>
              <a:buFont typeface="Wingdings" panose="05000000000000000000" pitchFamily="2" charset="2"/>
              <a:buChar char="o"/>
              <a:defRPr sz="1900">
                <a:solidFill>
                  <a:schemeClr val="hlink"/>
                </a:solidFill>
                <a:latin typeface="Comic Sans MS" panose="030F0702030302020204" pitchFamily="66" charset="0"/>
              </a:defRPr>
            </a:lvl3pPr>
            <a:lvl4pPr marL="1600200" indent="-228600" eaLnBrk="0" hangingPunct="0">
              <a:spcBef>
                <a:spcPct val="20000"/>
              </a:spcBef>
              <a:buClr>
                <a:schemeClr val="accent2"/>
              </a:buClr>
              <a:buFont typeface="Wingdings" panose="05000000000000000000" pitchFamily="2" charset="2"/>
              <a:buChar char="n"/>
              <a:defRPr sz="1600">
                <a:solidFill>
                  <a:schemeClr val="tx1"/>
                </a:solidFill>
                <a:latin typeface="Comic Sans MS" panose="030F0702030302020204" pitchFamily="66" charset="0"/>
              </a:defRPr>
            </a:lvl4pPr>
            <a:lvl5pPr marL="2057400" indent="-228600" eaLnBrk="0" hangingPunct="0">
              <a:spcBef>
                <a:spcPct val="25000"/>
              </a:spcBef>
              <a:buClr>
                <a:schemeClr val="accent2"/>
              </a:buClr>
              <a:buFont typeface="Wingdings" panose="05000000000000000000" pitchFamily="2" charset="2"/>
              <a:buChar char="§"/>
              <a:defRPr sz="1600">
                <a:solidFill>
                  <a:schemeClr val="hlink"/>
                </a:solidFill>
                <a:latin typeface="Comic Sans MS" panose="030F0702030302020204" pitchFamily="66"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9pPr>
          </a:lstStyle>
          <a:p>
            <a:pPr algn="ctr">
              <a:spcBef>
                <a:spcPct val="0"/>
              </a:spcBef>
              <a:buClrTx/>
              <a:buFontTx/>
              <a:buNone/>
            </a:pPr>
            <a:endParaRPr lang="en-US" altLang="en-US" sz="2800" b="1">
              <a:solidFill>
                <a:schemeClr val="accent5"/>
              </a:solidFill>
              <a:latin typeface="Times New Roman" panose="02020603050405020304" pitchFamily="18" charset="0"/>
            </a:endParaRPr>
          </a:p>
        </p:txBody>
      </p:sp>
      <p:sp>
        <p:nvSpPr>
          <p:cNvPr id="141" name="Line 74"/>
          <p:cNvSpPr>
            <a:spLocks noChangeShapeType="1"/>
          </p:cNvSpPr>
          <p:nvPr/>
        </p:nvSpPr>
        <p:spPr bwMode="auto">
          <a:xfrm flipV="1">
            <a:off x="7770812" y="3343989"/>
            <a:ext cx="633413" cy="561975"/>
          </a:xfrm>
          <a:prstGeom prst="line">
            <a:avLst/>
          </a:prstGeom>
          <a:noFill/>
          <a:ln w="571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chemeClr val="accent5"/>
              </a:solidFill>
            </a:endParaRPr>
          </a:p>
        </p:txBody>
      </p:sp>
      <p:sp>
        <p:nvSpPr>
          <p:cNvPr id="142" name="Text Box 75"/>
          <p:cNvSpPr txBox="1">
            <a:spLocks noChangeArrowheads="1"/>
          </p:cNvSpPr>
          <p:nvPr/>
        </p:nvSpPr>
        <p:spPr bwMode="auto">
          <a:xfrm>
            <a:off x="8477250" y="2237502"/>
            <a:ext cx="1573213" cy="120015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2"/>
              </a:buClr>
              <a:buFont typeface="Wingdings" panose="05000000000000000000" pitchFamily="2" charset="2"/>
              <a:buChar char="o"/>
              <a:defRPr sz="2200">
                <a:solidFill>
                  <a:schemeClr val="hlink"/>
                </a:solidFill>
                <a:latin typeface="Comic Sans MS" panose="030F0702030302020204" pitchFamily="66" charset="0"/>
              </a:defRPr>
            </a:lvl1pPr>
            <a:lvl2pPr marL="742950" indent="-285750" eaLnBrk="0" hangingPunct="0">
              <a:spcBef>
                <a:spcPct val="20000"/>
              </a:spcBef>
              <a:buClr>
                <a:schemeClr val="accent2"/>
              </a:buClr>
              <a:buFont typeface="Wingdings" panose="05000000000000000000" pitchFamily="2" charset="2"/>
              <a:buChar char="n"/>
              <a:defRPr sz="2000">
                <a:solidFill>
                  <a:schemeClr val="tx1"/>
                </a:solidFill>
                <a:latin typeface="Comic Sans MS" panose="030F0702030302020204" pitchFamily="66" charset="0"/>
              </a:defRPr>
            </a:lvl2pPr>
            <a:lvl3pPr marL="1143000" indent="-228600" eaLnBrk="0" hangingPunct="0">
              <a:spcBef>
                <a:spcPct val="20000"/>
              </a:spcBef>
              <a:buClr>
                <a:schemeClr val="accent2"/>
              </a:buClr>
              <a:buFont typeface="Wingdings" panose="05000000000000000000" pitchFamily="2" charset="2"/>
              <a:buChar char="o"/>
              <a:defRPr sz="1900">
                <a:solidFill>
                  <a:schemeClr val="hlink"/>
                </a:solidFill>
                <a:latin typeface="Comic Sans MS" panose="030F0702030302020204" pitchFamily="66" charset="0"/>
              </a:defRPr>
            </a:lvl3pPr>
            <a:lvl4pPr marL="1600200" indent="-228600" eaLnBrk="0" hangingPunct="0">
              <a:spcBef>
                <a:spcPct val="20000"/>
              </a:spcBef>
              <a:buClr>
                <a:schemeClr val="accent2"/>
              </a:buClr>
              <a:buFont typeface="Wingdings" panose="05000000000000000000" pitchFamily="2" charset="2"/>
              <a:buChar char="n"/>
              <a:defRPr sz="1600">
                <a:solidFill>
                  <a:schemeClr val="tx1"/>
                </a:solidFill>
                <a:latin typeface="Comic Sans MS" panose="030F0702030302020204" pitchFamily="66" charset="0"/>
              </a:defRPr>
            </a:lvl4pPr>
            <a:lvl5pPr marL="2057400" indent="-228600" eaLnBrk="0" hangingPunct="0">
              <a:spcBef>
                <a:spcPct val="25000"/>
              </a:spcBef>
              <a:buClr>
                <a:schemeClr val="accent2"/>
              </a:buClr>
              <a:buFont typeface="Wingdings" panose="05000000000000000000" pitchFamily="2" charset="2"/>
              <a:buChar char="§"/>
              <a:defRPr sz="1600">
                <a:solidFill>
                  <a:schemeClr val="hlink"/>
                </a:solidFill>
                <a:latin typeface="Comic Sans MS" panose="030F0702030302020204" pitchFamily="66"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1600">
                <a:solidFill>
                  <a:schemeClr val="hlink"/>
                </a:solidFill>
                <a:latin typeface="Comic Sans MS" panose="030F0702030302020204" pitchFamily="66" charset="0"/>
              </a:defRPr>
            </a:lvl9pPr>
          </a:lstStyle>
          <a:p>
            <a:pPr algn="ctr">
              <a:spcBef>
                <a:spcPct val="50000"/>
              </a:spcBef>
              <a:buClrTx/>
              <a:buFontTx/>
              <a:buNone/>
            </a:pPr>
            <a:r>
              <a:rPr lang="en-US" altLang="en-US" sz="2400" b="1" dirty="0">
                <a:solidFill>
                  <a:srgbClr val="C00000"/>
                </a:solidFill>
              </a:rPr>
              <a:t>Highly energetic particle</a:t>
            </a:r>
          </a:p>
        </p:txBody>
      </p:sp>
    </p:spTree>
    <p:extLst>
      <p:ext uri="{BB962C8B-B14F-4D97-AF65-F5344CB8AC3E}">
        <p14:creationId xmlns:p14="http://schemas.microsoft.com/office/powerpoint/2010/main" val="27110656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TMR (full triplication)</a:t>
            </a:r>
            <a:endParaRPr lang="en-GB" dirty="0"/>
          </a:p>
        </p:txBody>
      </p:sp>
      <p:sp>
        <p:nvSpPr>
          <p:cNvPr id="4" name="Date Placeholder 3"/>
          <p:cNvSpPr>
            <a:spLocks noGrp="1"/>
          </p:cNvSpPr>
          <p:nvPr>
            <p:ph type="dt" sz="half" idx="10"/>
          </p:nvPr>
        </p:nvSpPr>
        <p:spPr/>
        <p:txBody>
          <a:bodyPr/>
          <a:lstStyle/>
          <a:p>
            <a:r>
              <a:rPr lang="en-GB" dirty="0" smtClean="0"/>
              <a:t>Ecole de Microélectronique IN2P3</a:t>
            </a:r>
            <a:endParaRPr lang="en-GB" dirty="0"/>
          </a:p>
        </p:txBody>
      </p:sp>
      <p:sp>
        <p:nvSpPr>
          <p:cNvPr id="5" name="Footer Placeholder 4"/>
          <p:cNvSpPr>
            <a:spLocks noGrp="1"/>
          </p:cNvSpPr>
          <p:nvPr>
            <p:ph type="ftr" sz="quarter" idx="11"/>
          </p:nvPr>
        </p:nvSpPr>
        <p:spPr/>
        <p:txBody>
          <a:bodyPr/>
          <a:lstStyle/>
          <a:p>
            <a:r>
              <a:rPr lang="en-GB" dirty="0"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23</a:t>
            </a:fld>
            <a:endParaRPr lang="en-GB" dirty="0"/>
          </a:p>
        </p:txBody>
      </p:sp>
      <p:sp>
        <p:nvSpPr>
          <p:cNvPr id="7" name="Rectangle 6"/>
          <p:cNvSpPr/>
          <p:nvPr/>
        </p:nvSpPr>
        <p:spPr>
          <a:xfrm>
            <a:off x="7040052" y="1424829"/>
            <a:ext cx="7620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Reg</a:t>
            </a:r>
            <a:endParaRPr lang="en-GB" dirty="0"/>
          </a:p>
        </p:txBody>
      </p:sp>
      <p:sp>
        <p:nvSpPr>
          <p:cNvPr id="8" name="Cloud 7"/>
          <p:cNvSpPr/>
          <p:nvPr/>
        </p:nvSpPr>
        <p:spPr>
          <a:xfrm>
            <a:off x="5058852" y="1462929"/>
            <a:ext cx="990600" cy="9906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logic</a:t>
            </a:r>
            <a:endParaRPr lang="en-GB" dirty="0"/>
          </a:p>
        </p:txBody>
      </p:sp>
      <p:cxnSp>
        <p:nvCxnSpPr>
          <p:cNvPr id="9" name="Straight Connector 8"/>
          <p:cNvCxnSpPr>
            <a:stCxn id="8" idx="0"/>
            <a:endCxn id="7" idx="1"/>
          </p:cNvCxnSpPr>
          <p:nvPr/>
        </p:nvCxnSpPr>
        <p:spPr>
          <a:xfrm>
            <a:off x="6048627" y="1958229"/>
            <a:ext cx="991425" cy="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259252" y="1196229"/>
            <a:ext cx="0" cy="762000"/>
          </a:xfrm>
          <a:prstGeom prst="line">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3002280" y="1197085"/>
            <a:ext cx="8964" cy="426999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002280" y="1196229"/>
            <a:ext cx="525697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040052" y="3336105"/>
            <a:ext cx="7620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Reg</a:t>
            </a:r>
            <a:endParaRPr lang="en-GB" dirty="0"/>
          </a:p>
        </p:txBody>
      </p:sp>
      <p:sp>
        <p:nvSpPr>
          <p:cNvPr id="14" name="Cloud 13"/>
          <p:cNvSpPr/>
          <p:nvPr/>
        </p:nvSpPr>
        <p:spPr>
          <a:xfrm>
            <a:off x="5058852" y="3374205"/>
            <a:ext cx="990600" cy="9906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logic</a:t>
            </a:r>
            <a:endParaRPr lang="en-GB" dirty="0"/>
          </a:p>
        </p:txBody>
      </p:sp>
      <p:cxnSp>
        <p:nvCxnSpPr>
          <p:cNvPr id="15" name="Straight Connector 14"/>
          <p:cNvCxnSpPr>
            <a:stCxn id="14" idx="0"/>
            <a:endCxn id="13" idx="1"/>
          </p:cNvCxnSpPr>
          <p:nvPr/>
        </p:nvCxnSpPr>
        <p:spPr>
          <a:xfrm>
            <a:off x="6048627" y="3869505"/>
            <a:ext cx="991425" cy="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259252" y="3107505"/>
            <a:ext cx="0" cy="762000"/>
          </a:xfrm>
          <a:prstGeom prst="line">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773680" y="3107505"/>
            <a:ext cx="5485572" cy="0"/>
          </a:xfrm>
          <a:prstGeom prst="line">
            <a:avLst/>
          </a:prstGeom>
          <a:ln w="19050">
            <a:headEnd type="ova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7040052" y="5247381"/>
            <a:ext cx="7620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Reg</a:t>
            </a:r>
            <a:endParaRPr lang="en-GB" dirty="0"/>
          </a:p>
        </p:txBody>
      </p:sp>
      <p:sp>
        <p:nvSpPr>
          <p:cNvPr id="19" name="Cloud 18"/>
          <p:cNvSpPr/>
          <p:nvPr/>
        </p:nvSpPr>
        <p:spPr>
          <a:xfrm>
            <a:off x="5058852" y="5285481"/>
            <a:ext cx="990600" cy="9906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logic</a:t>
            </a:r>
            <a:endParaRPr lang="en-GB" dirty="0"/>
          </a:p>
        </p:txBody>
      </p:sp>
      <p:cxnSp>
        <p:nvCxnSpPr>
          <p:cNvPr id="20" name="Straight Connector 19"/>
          <p:cNvCxnSpPr>
            <a:stCxn id="19" idx="0"/>
            <a:endCxn id="18" idx="1"/>
          </p:cNvCxnSpPr>
          <p:nvPr/>
        </p:nvCxnSpPr>
        <p:spPr>
          <a:xfrm>
            <a:off x="6048627" y="5780781"/>
            <a:ext cx="991425" cy="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259252" y="5018781"/>
            <a:ext cx="0" cy="762000"/>
          </a:xfrm>
          <a:prstGeom prst="line">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549562" y="5018781"/>
            <a:ext cx="5709690" cy="0"/>
          </a:xfrm>
          <a:prstGeom prst="line">
            <a:avLst/>
          </a:prstGeom>
          <a:ln w="19050">
            <a:head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659880" y="2269305"/>
            <a:ext cx="380171" cy="0"/>
          </a:xfrm>
          <a:prstGeom prst="line">
            <a:avLst/>
          </a:prstGeom>
          <a:ln w="190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483016" y="2002593"/>
            <a:ext cx="445956" cy="276999"/>
          </a:xfrm>
          <a:prstGeom prst="rect">
            <a:avLst/>
          </a:prstGeom>
          <a:noFill/>
        </p:spPr>
        <p:txBody>
          <a:bodyPr wrap="none" rtlCol="0">
            <a:spAutoFit/>
          </a:bodyPr>
          <a:lstStyle/>
          <a:p>
            <a:r>
              <a:rPr lang="en-GB" sz="1200" dirty="0" smtClean="0">
                <a:solidFill>
                  <a:srgbClr val="C00000"/>
                </a:solidFill>
              </a:rPr>
              <a:t>clkA</a:t>
            </a:r>
            <a:endParaRPr lang="en-GB" sz="1200" dirty="0">
              <a:solidFill>
                <a:srgbClr val="C00000"/>
              </a:solidFill>
            </a:endParaRPr>
          </a:p>
        </p:txBody>
      </p:sp>
      <p:cxnSp>
        <p:nvCxnSpPr>
          <p:cNvPr id="25" name="Straight Connector 24"/>
          <p:cNvCxnSpPr/>
          <p:nvPr/>
        </p:nvCxnSpPr>
        <p:spPr>
          <a:xfrm>
            <a:off x="6659880" y="4212417"/>
            <a:ext cx="380171" cy="0"/>
          </a:xfrm>
          <a:prstGeom prst="line">
            <a:avLst/>
          </a:prstGeom>
          <a:ln w="190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483016" y="3945705"/>
            <a:ext cx="439544" cy="276999"/>
          </a:xfrm>
          <a:prstGeom prst="rect">
            <a:avLst/>
          </a:prstGeom>
          <a:noFill/>
        </p:spPr>
        <p:txBody>
          <a:bodyPr wrap="none" rtlCol="0">
            <a:spAutoFit/>
          </a:bodyPr>
          <a:lstStyle/>
          <a:p>
            <a:r>
              <a:rPr lang="en-GB" sz="1200" dirty="0" smtClean="0">
                <a:solidFill>
                  <a:srgbClr val="C00000"/>
                </a:solidFill>
              </a:rPr>
              <a:t>clkB</a:t>
            </a:r>
            <a:endParaRPr lang="en-GB" sz="1200" dirty="0">
              <a:solidFill>
                <a:srgbClr val="C00000"/>
              </a:solidFill>
            </a:endParaRPr>
          </a:p>
        </p:txBody>
      </p:sp>
      <p:cxnSp>
        <p:nvCxnSpPr>
          <p:cNvPr id="27" name="Straight Connector 26"/>
          <p:cNvCxnSpPr/>
          <p:nvPr/>
        </p:nvCxnSpPr>
        <p:spPr>
          <a:xfrm>
            <a:off x="6659880" y="6117417"/>
            <a:ext cx="380171" cy="0"/>
          </a:xfrm>
          <a:prstGeom prst="line">
            <a:avLst/>
          </a:prstGeom>
          <a:ln w="190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483016" y="5850705"/>
            <a:ext cx="437940" cy="276999"/>
          </a:xfrm>
          <a:prstGeom prst="rect">
            <a:avLst/>
          </a:prstGeom>
          <a:noFill/>
        </p:spPr>
        <p:txBody>
          <a:bodyPr wrap="none" rtlCol="0">
            <a:spAutoFit/>
          </a:bodyPr>
          <a:lstStyle/>
          <a:p>
            <a:r>
              <a:rPr lang="en-GB" sz="1200" dirty="0" smtClean="0">
                <a:solidFill>
                  <a:srgbClr val="C00000"/>
                </a:solidFill>
              </a:rPr>
              <a:t>clkC</a:t>
            </a:r>
            <a:endParaRPr lang="en-GB" sz="1200" dirty="0">
              <a:solidFill>
                <a:srgbClr val="C00000"/>
              </a:solidFill>
            </a:endParaRPr>
          </a:p>
        </p:txBody>
      </p:sp>
      <p:cxnSp>
        <p:nvCxnSpPr>
          <p:cNvPr id="29" name="Straight Connector 28"/>
          <p:cNvCxnSpPr/>
          <p:nvPr/>
        </p:nvCxnSpPr>
        <p:spPr>
          <a:xfrm>
            <a:off x="4646148" y="2237031"/>
            <a:ext cx="495713" cy="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373880" y="1960032"/>
            <a:ext cx="683200" cy="276999"/>
          </a:xfrm>
          <a:prstGeom prst="rect">
            <a:avLst/>
          </a:prstGeom>
          <a:noFill/>
        </p:spPr>
        <p:txBody>
          <a:bodyPr wrap="none" rtlCol="0">
            <a:spAutoFit/>
          </a:bodyPr>
          <a:lstStyle/>
          <a:p>
            <a:r>
              <a:rPr lang="en-GB" sz="1200" dirty="0" smtClean="0">
                <a:solidFill>
                  <a:schemeClr val="tx2"/>
                </a:solidFill>
              </a:rPr>
              <a:t>inA[K:0]</a:t>
            </a:r>
            <a:endParaRPr lang="en-GB" sz="1200" dirty="0">
              <a:solidFill>
                <a:schemeClr val="tx2"/>
              </a:solidFill>
            </a:endParaRPr>
          </a:p>
        </p:txBody>
      </p:sp>
      <p:cxnSp>
        <p:nvCxnSpPr>
          <p:cNvPr id="31" name="Straight Connector 30"/>
          <p:cNvCxnSpPr/>
          <p:nvPr/>
        </p:nvCxnSpPr>
        <p:spPr>
          <a:xfrm>
            <a:off x="4646148" y="4146504"/>
            <a:ext cx="495713" cy="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646148" y="6051504"/>
            <a:ext cx="495713" cy="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3535680" y="1431105"/>
            <a:ext cx="7620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Voter</a:t>
            </a:r>
            <a:endParaRPr lang="en-GB" dirty="0"/>
          </a:p>
        </p:txBody>
      </p:sp>
      <p:cxnSp>
        <p:nvCxnSpPr>
          <p:cNvPr id="34" name="Straight Connector 33"/>
          <p:cNvCxnSpPr/>
          <p:nvPr/>
        </p:nvCxnSpPr>
        <p:spPr>
          <a:xfrm>
            <a:off x="3002280" y="1676827"/>
            <a:ext cx="533400" cy="0"/>
          </a:xfrm>
          <a:prstGeom prst="line">
            <a:avLst/>
          </a:prstGeom>
          <a:ln w="19050">
            <a:headEnd type="oval"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773680" y="1973494"/>
            <a:ext cx="762000" cy="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545080" y="2270161"/>
            <a:ext cx="990600" cy="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778162" y="1973494"/>
            <a:ext cx="4482" cy="379025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2545080" y="2270161"/>
            <a:ext cx="8964" cy="378134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a:endCxn id="8" idx="2"/>
          </p:cNvCxnSpPr>
          <p:nvPr/>
        </p:nvCxnSpPr>
        <p:spPr>
          <a:xfrm>
            <a:off x="4261879" y="1958229"/>
            <a:ext cx="800046" cy="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3535680" y="3336105"/>
            <a:ext cx="7620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Voter</a:t>
            </a:r>
            <a:endParaRPr lang="en-GB" dirty="0"/>
          </a:p>
        </p:txBody>
      </p:sp>
      <p:cxnSp>
        <p:nvCxnSpPr>
          <p:cNvPr id="41" name="Straight Connector 40"/>
          <p:cNvCxnSpPr/>
          <p:nvPr/>
        </p:nvCxnSpPr>
        <p:spPr>
          <a:xfrm>
            <a:off x="4261879" y="3863229"/>
            <a:ext cx="800046" cy="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3535680" y="5241105"/>
            <a:ext cx="7620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Voter</a:t>
            </a:r>
            <a:endParaRPr lang="en-GB" dirty="0"/>
          </a:p>
        </p:txBody>
      </p:sp>
      <p:cxnSp>
        <p:nvCxnSpPr>
          <p:cNvPr id="43" name="Straight Connector 42"/>
          <p:cNvCxnSpPr/>
          <p:nvPr/>
        </p:nvCxnSpPr>
        <p:spPr>
          <a:xfrm>
            <a:off x="4261879" y="5768229"/>
            <a:ext cx="800046" cy="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006762" y="3571955"/>
            <a:ext cx="533400" cy="0"/>
          </a:xfrm>
          <a:prstGeom prst="line">
            <a:avLst/>
          </a:prstGeom>
          <a:ln w="19050">
            <a:headEnd type="oval"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778162" y="3868622"/>
            <a:ext cx="762000" cy="0"/>
          </a:xfrm>
          <a:prstGeom prst="line">
            <a:avLst/>
          </a:prstGeom>
          <a:ln w="19050">
            <a:headEnd type="oval"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549562" y="4165289"/>
            <a:ext cx="990600" cy="0"/>
          </a:xfrm>
          <a:prstGeom prst="line">
            <a:avLst/>
          </a:prstGeom>
          <a:ln w="19050">
            <a:headEnd type="oval"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011244" y="5467083"/>
            <a:ext cx="533400" cy="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782644" y="5763750"/>
            <a:ext cx="762000" cy="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554044" y="6060417"/>
            <a:ext cx="990600" cy="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8488680" y="1680188"/>
            <a:ext cx="800219" cy="276999"/>
          </a:xfrm>
          <a:prstGeom prst="rect">
            <a:avLst/>
          </a:prstGeom>
          <a:noFill/>
        </p:spPr>
        <p:txBody>
          <a:bodyPr wrap="none" rtlCol="0">
            <a:spAutoFit/>
          </a:bodyPr>
          <a:lstStyle/>
          <a:p>
            <a:r>
              <a:rPr lang="en-GB" sz="1200" dirty="0" smtClean="0">
                <a:solidFill>
                  <a:schemeClr val="tx2"/>
                </a:solidFill>
              </a:rPr>
              <a:t>outA[N:0]</a:t>
            </a:r>
            <a:endParaRPr lang="en-GB" sz="1200" dirty="0">
              <a:solidFill>
                <a:schemeClr val="tx2"/>
              </a:solidFill>
            </a:endParaRPr>
          </a:p>
        </p:txBody>
      </p:sp>
      <p:cxnSp>
        <p:nvCxnSpPr>
          <p:cNvPr id="51" name="Straight Arrow Connector 50"/>
          <p:cNvCxnSpPr/>
          <p:nvPr/>
        </p:nvCxnSpPr>
        <p:spPr>
          <a:xfrm flipV="1">
            <a:off x="7802052" y="1957187"/>
            <a:ext cx="1601028" cy="1043"/>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8412480" y="1888979"/>
            <a:ext cx="76200" cy="13849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6406816" y="1126979"/>
            <a:ext cx="76200" cy="13849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8471677" y="3592506"/>
            <a:ext cx="793807" cy="276999"/>
          </a:xfrm>
          <a:prstGeom prst="rect">
            <a:avLst/>
          </a:prstGeom>
          <a:noFill/>
        </p:spPr>
        <p:txBody>
          <a:bodyPr wrap="none" rtlCol="0">
            <a:spAutoFit/>
          </a:bodyPr>
          <a:lstStyle/>
          <a:p>
            <a:r>
              <a:rPr lang="en-GB" sz="1200" dirty="0" smtClean="0">
                <a:solidFill>
                  <a:schemeClr val="tx2"/>
                </a:solidFill>
              </a:rPr>
              <a:t>outB[N:0]</a:t>
            </a:r>
            <a:endParaRPr lang="en-GB" sz="1200" dirty="0">
              <a:solidFill>
                <a:schemeClr val="tx2"/>
              </a:solidFill>
            </a:endParaRPr>
          </a:p>
        </p:txBody>
      </p:sp>
      <p:cxnSp>
        <p:nvCxnSpPr>
          <p:cNvPr id="55" name="Straight Arrow Connector 54"/>
          <p:cNvCxnSpPr/>
          <p:nvPr/>
        </p:nvCxnSpPr>
        <p:spPr>
          <a:xfrm flipV="1">
            <a:off x="7785049" y="3869505"/>
            <a:ext cx="1601028" cy="1043"/>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8395477" y="3801297"/>
            <a:ext cx="76200" cy="13849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8454674" y="5504824"/>
            <a:ext cx="792205" cy="276999"/>
          </a:xfrm>
          <a:prstGeom prst="rect">
            <a:avLst/>
          </a:prstGeom>
          <a:noFill/>
        </p:spPr>
        <p:txBody>
          <a:bodyPr wrap="none" rtlCol="0">
            <a:spAutoFit/>
          </a:bodyPr>
          <a:lstStyle/>
          <a:p>
            <a:r>
              <a:rPr lang="en-GB" sz="1200" dirty="0" smtClean="0">
                <a:solidFill>
                  <a:schemeClr val="tx2"/>
                </a:solidFill>
              </a:rPr>
              <a:t>outC[N:0]</a:t>
            </a:r>
            <a:endParaRPr lang="en-GB" sz="1200" dirty="0">
              <a:solidFill>
                <a:schemeClr val="tx2"/>
              </a:solidFill>
            </a:endParaRPr>
          </a:p>
        </p:txBody>
      </p:sp>
      <p:cxnSp>
        <p:nvCxnSpPr>
          <p:cNvPr id="58" name="Straight Arrow Connector 57"/>
          <p:cNvCxnSpPr/>
          <p:nvPr/>
        </p:nvCxnSpPr>
        <p:spPr>
          <a:xfrm flipV="1">
            <a:off x="7768046" y="5781823"/>
            <a:ext cx="1601028" cy="1043"/>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8378474" y="5713615"/>
            <a:ext cx="76200" cy="13849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6431280" y="3037012"/>
            <a:ext cx="76200" cy="13849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6455744" y="4954602"/>
            <a:ext cx="76200" cy="13849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5531130" y="919229"/>
            <a:ext cx="926600" cy="276999"/>
          </a:xfrm>
          <a:prstGeom prst="rect">
            <a:avLst/>
          </a:prstGeom>
          <a:noFill/>
        </p:spPr>
        <p:txBody>
          <a:bodyPr wrap="none" rtlCol="0">
            <a:spAutoFit/>
          </a:bodyPr>
          <a:lstStyle/>
          <a:p>
            <a:r>
              <a:rPr lang="en-GB" sz="1200" dirty="0" smtClean="0">
                <a:solidFill>
                  <a:schemeClr val="tx2"/>
                </a:solidFill>
              </a:rPr>
              <a:t>stateA[M:0]</a:t>
            </a:r>
            <a:endParaRPr lang="en-GB" sz="1200" dirty="0">
              <a:solidFill>
                <a:schemeClr val="tx2"/>
              </a:solidFill>
            </a:endParaRPr>
          </a:p>
        </p:txBody>
      </p:sp>
      <p:sp>
        <p:nvSpPr>
          <p:cNvPr id="63" name="TextBox 62"/>
          <p:cNvSpPr txBox="1"/>
          <p:nvPr/>
        </p:nvSpPr>
        <p:spPr>
          <a:xfrm>
            <a:off x="5554152" y="2830506"/>
            <a:ext cx="920188" cy="276999"/>
          </a:xfrm>
          <a:prstGeom prst="rect">
            <a:avLst/>
          </a:prstGeom>
          <a:noFill/>
        </p:spPr>
        <p:txBody>
          <a:bodyPr wrap="none" rtlCol="0">
            <a:spAutoFit/>
          </a:bodyPr>
          <a:lstStyle/>
          <a:p>
            <a:r>
              <a:rPr lang="en-GB" sz="1200" dirty="0" smtClean="0">
                <a:solidFill>
                  <a:schemeClr val="tx2"/>
                </a:solidFill>
              </a:rPr>
              <a:t>stateB[M:0]</a:t>
            </a:r>
            <a:endParaRPr lang="en-GB" sz="1200" dirty="0">
              <a:solidFill>
                <a:schemeClr val="tx2"/>
              </a:solidFill>
            </a:endParaRPr>
          </a:p>
        </p:txBody>
      </p:sp>
      <p:sp>
        <p:nvSpPr>
          <p:cNvPr id="64" name="TextBox 63"/>
          <p:cNvSpPr txBox="1"/>
          <p:nvPr/>
        </p:nvSpPr>
        <p:spPr>
          <a:xfrm>
            <a:off x="5577174" y="4741783"/>
            <a:ext cx="918585" cy="276999"/>
          </a:xfrm>
          <a:prstGeom prst="rect">
            <a:avLst/>
          </a:prstGeom>
          <a:noFill/>
        </p:spPr>
        <p:txBody>
          <a:bodyPr wrap="none" rtlCol="0">
            <a:spAutoFit/>
          </a:bodyPr>
          <a:lstStyle/>
          <a:p>
            <a:r>
              <a:rPr lang="en-GB" sz="1200" dirty="0" smtClean="0">
                <a:solidFill>
                  <a:schemeClr val="tx2"/>
                </a:solidFill>
              </a:rPr>
              <a:t>stateC[M:0]</a:t>
            </a:r>
            <a:endParaRPr lang="en-GB" sz="1200" dirty="0">
              <a:solidFill>
                <a:schemeClr val="tx2"/>
              </a:solidFill>
            </a:endParaRPr>
          </a:p>
        </p:txBody>
      </p:sp>
      <p:sp>
        <p:nvSpPr>
          <p:cNvPr id="65" name="TextBox 64"/>
          <p:cNvSpPr txBox="1"/>
          <p:nvPr/>
        </p:nvSpPr>
        <p:spPr>
          <a:xfrm>
            <a:off x="4405250" y="3883833"/>
            <a:ext cx="683200" cy="276999"/>
          </a:xfrm>
          <a:prstGeom prst="rect">
            <a:avLst/>
          </a:prstGeom>
          <a:noFill/>
        </p:spPr>
        <p:txBody>
          <a:bodyPr wrap="none" rtlCol="0">
            <a:spAutoFit/>
          </a:bodyPr>
          <a:lstStyle/>
          <a:p>
            <a:r>
              <a:rPr lang="en-GB" sz="1200" dirty="0" smtClean="0">
                <a:solidFill>
                  <a:schemeClr val="tx2"/>
                </a:solidFill>
              </a:rPr>
              <a:t>inB[K:0]</a:t>
            </a:r>
            <a:endParaRPr lang="en-GB" sz="1200" dirty="0">
              <a:solidFill>
                <a:schemeClr val="tx2"/>
              </a:solidFill>
            </a:endParaRPr>
          </a:p>
        </p:txBody>
      </p:sp>
      <p:sp>
        <p:nvSpPr>
          <p:cNvPr id="66" name="TextBox 65"/>
          <p:cNvSpPr txBox="1"/>
          <p:nvPr/>
        </p:nvSpPr>
        <p:spPr>
          <a:xfrm>
            <a:off x="4380846" y="5768229"/>
            <a:ext cx="683200" cy="276999"/>
          </a:xfrm>
          <a:prstGeom prst="rect">
            <a:avLst/>
          </a:prstGeom>
          <a:noFill/>
        </p:spPr>
        <p:txBody>
          <a:bodyPr wrap="none" rtlCol="0">
            <a:spAutoFit/>
          </a:bodyPr>
          <a:lstStyle/>
          <a:p>
            <a:r>
              <a:rPr lang="en-GB" sz="1200" dirty="0" smtClean="0">
                <a:solidFill>
                  <a:schemeClr val="tx2"/>
                </a:solidFill>
              </a:rPr>
              <a:t>inC[K:0]</a:t>
            </a:r>
            <a:endParaRPr lang="en-GB" sz="1200" dirty="0">
              <a:solidFill>
                <a:schemeClr val="tx2"/>
              </a:solidFill>
            </a:endParaRPr>
          </a:p>
        </p:txBody>
      </p:sp>
    </p:spTree>
    <p:extLst>
      <p:ext uri="{BB962C8B-B14F-4D97-AF65-F5344CB8AC3E}">
        <p14:creationId xmlns:p14="http://schemas.microsoft.com/office/powerpoint/2010/main" val="5238077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TID Robust </a:t>
            </a:r>
            <a:r>
              <a:rPr lang="en-US" dirty="0" smtClean="0"/>
              <a:t>Design: Impact on Performance (1/2)</a:t>
            </a:r>
            <a:endParaRPr lang="en-GB" dirty="0"/>
          </a:p>
        </p:txBody>
      </p:sp>
      <p:sp>
        <p:nvSpPr>
          <p:cNvPr id="3" name="Content Placeholder 2"/>
          <p:cNvSpPr>
            <a:spLocks noGrp="1"/>
          </p:cNvSpPr>
          <p:nvPr>
            <p:ph idx="1"/>
          </p:nvPr>
        </p:nvSpPr>
        <p:spPr/>
        <p:txBody>
          <a:bodyPr/>
          <a:lstStyle/>
          <a:p>
            <a:pPr marL="0" indent="0">
              <a:buNone/>
            </a:pPr>
            <a:r>
              <a:rPr lang="en-GB" b="1" dirty="0" smtClean="0"/>
              <a:t>Case study:</a:t>
            </a:r>
          </a:p>
          <a:p>
            <a:r>
              <a:rPr lang="en-GB" dirty="0" smtClean="0"/>
              <a:t>In the LpGBT, for frame alignment, a special frequency pre-scaler is needed:</a:t>
            </a:r>
          </a:p>
          <a:p>
            <a:pPr lvl="1"/>
            <a:r>
              <a:rPr lang="en-GB" dirty="0" smtClean="0"/>
              <a:t>Normally divides by 2 but, upon request, executes a single divide by 3 cycle</a:t>
            </a:r>
          </a:p>
          <a:p>
            <a:pPr lvl="1"/>
            <a:r>
              <a:rPr lang="en-GB" dirty="0" smtClean="0"/>
              <a:t>The pre-scaler waits for the request to be released before it is ready to accept the next one</a:t>
            </a:r>
          </a:p>
          <a:p>
            <a:pPr lvl="1"/>
            <a:r>
              <a:rPr lang="en-GB" dirty="0" smtClean="0"/>
              <a:t>It works at the down-link clock frequency: 2.56 GHz</a:t>
            </a:r>
          </a:p>
          <a:p>
            <a:pPr lvl="1"/>
            <a:r>
              <a:rPr lang="en-GB" dirty="0" smtClean="0"/>
              <a:t>The pre-scaler allows to shift the received down-link frame by 390 ps at a time</a:t>
            </a:r>
          </a:p>
          <a:p>
            <a:r>
              <a:rPr lang="en-GB" dirty="0" smtClean="0"/>
              <a:t>A logic synthesizer was used to synthesise the pre-scaler under two conditions:</a:t>
            </a:r>
          </a:p>
          <a:p>
            <a:pPr lvl="1"/>
            <a:r>
              <a:rPr lang="en-GB" dirty="0" smtClean="0"/>
              <a:t>Relaxed target frequency: 100 MHz</a:t>
            </a:r>
          </a:p>
          <a:p>
            <a:pPr lvl="1"/>
            <a:r>
              <a:rPr lang="en-GB" dirty="0" smtClean="0"/>
              <a:t>Target operation frequency: 2.56 GHz</a:t>
            </a:r>
          </a:p>
          <a:p>
            <a:pPr lvl="1"/>
            <a:r>
              <a:rPr lang="en-GB" dirty="0" smtClean="0"/>
              <a:t>In both cases non-TMR and TMR logic was synthesised</a:t>
            </a:r>
          </a:p>
          <a:p>
            <a:endParaRPr lang="en-GB" dirty="0" smtClean="0"/>
          </a:p>
          <a:p>
            <a:endParaRPr lang="en-GB" dirty="0"/>
          </a:p>
        </p:txBody>
      </p:sp>
      <p:sp>
        <p:nvSpPr>
          <p:cNvPr id="4" name="Date Placeholder 3"/>
          <p:cNvSpPr>
            <a:spLocks noGrp="1"/>
          </p:cNvSpPr>
          <p:nvPr>
            <p:ph type="dt" sz="half" idx="10"/>
          </p:nvPr>
        </p:nvSpPr>
        <p:spPr/>
        <p:txBody>
          <a:bodyPr/>
          <a:lstStyle/>
          <a:p>
            <a:r>
              <a:rPr lang="en-GB" dirty="0" smtClean="0"/>
              <a:t>Ecole de Microélectronique IN2P3</a:t>
            </a:r>
            <a:endParaRPr lang="en-GB" dirty="0"/>
          </a:p>
        </p:txBody>
      </p:sp>
      <p:sp>
        <p:nvSpPr>
          <p:cNvPr id="5" name="Footer Placeholder 4"/>
          <p:cNvSpPr>
            <a:spLocks noGrp="1"/>
          </p:cNvSpPr>
          <p:nvPr>
            <p:ph type="ftr" sz="quarter" idx="11"/>
          </p:nvPr>
        </p:nvSpPr>
        <p:spPr/>
        <p:txBody>
          <a:bodyPr/>
          <a:lstStyle/>
          <a:p>
            <a:r>
              <a:rPr lang="en-GB" dirty="0"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24</a:t>
            </a:fld>
            <a:endParaRPr lang="en-GB"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5065442"/>
            <a:ext cx="8382000" cy="1143000"/>
          </a:xfrm>
          <a:prstGeom prst="rect">
            <a:avLst/>
          </a:prstGeom>
        </p:spPr>
      </p:pic>
    </p:spTree>
    <p:extLst>
      <p:ext uri="{BB962C8B-B14F-4D97-AF65-F5344CB8AC3E}">
        <p14:creationId xmlns:p14="http://schemas.microsoft.com/office/powerpoint/2010/main" val="18399193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TID Robust Design: Impact on Performance </a:t>
            </a:r>
            <a:r>
              <a:rPr lang="en-US" dirty="0" smtClean="0"/>
              <a:t>(2/2</a:t>
            </a:r>
            <a:r>
              <a:rPr lang="en-US" dirty="0"/>
              <a:t>)</a:t>
            </a:r>
            <a:endParaRPr lang="en-GB" dirty="0"/>
          </a:p>
        </p:txBody>
      </p:sp>
      <p:sp>
        <p:nvSpPr>
          <p:cNvPr id="12" name="Content Placeholder 11"/>
          <p:cNvSpPr>
            <a:spLocks noGrp="1"/>
          </p:cNvSpPr>
          <p:nvPr>
            <p:ph sz="half" idx="1"/>
          </p:nvPr>
        </p:nvSpPr>
        <p:spPr>
          <a:xfrm>
            <a:off x="838199" y="866774"/>
            <a:ext cx="5475052" cy="5572125"/>
          </a:xfrm>
        </p:spPr>
        <p:txBody>
          <a:bodyPr>
            <a:normAutofit fontScale="62500" lnSpcReduction="20000"/>
          </a:bodyPr>
          <a:lstStyle/>
          <a:p>
            <a:r>
              <a:rPr lang="en-US" dirty="0" smtClean="0"/>
              <a:t>Gate count:</a:t>
            </a:r>
          </a:p>
          <a:p>
            <a:pPr lvl="1"/>
            <a:r>
              <a:rPr lang="en-US" dirty="0" smtClean="0"/>
              <a:t>No TMR: 32 Gates</a:t>
            </a:r>
          </a:p>
          <a:p>
            <a:pPr lvl="1"/>
            <a:r>
              <a:rPr lang="en-US" dirty="0" smtClean="0"/>
              <a:t>TMR (full): 157 Gates </a:t>
            </a:r>
            <a:r>
              <a:rPr lang="en-US" dirty="0" smtClean="0">
                <a:solidFill>
                  <a:schemeClr val="bg1">
                    <a:lumMod val="50000"/>
                  </a:schemeClr>
                </a:solidFill>
              </a:rPr>
              <a:t>[x4.9]</a:t>
            </a:r>
          </a:p>
          <a:p>
            <a:pPr lvl="2"/>
            <a:r>
              <a:rPr lang="en-US" dirty="0" smtClean="0"/>
              <a:t>Besides triplicating the logic, the registers, the clocks and adding voters, additional buffers are needed to account for the higher loading of the signals!</a:t>
            </a:r>
          </a:p>
          <a:p>
            <a:r>
              <a:rPr lang="en-US" dirty="0" smtClean="0"/>
              <a:t>As a consequence:</a:t>
            </a:r>
          </a:p>
          <a:p>
            <a:pPr lvl="1"/>
            <a:r>
              <a:rPr lang="en-US" dirty="0" smtClean="0"/>
              <a:t>TMR can </a:t>
            </a:r>
            <a:r>
              <a:rPr lang="en-US" u="sng" dirty="0" smtClean="0"/>
              <a:t>increase the power dissipation</a:t>
            </a:r>
            <a:r>
              <a:rPr lang="en-US" dirty="0" smtClean="0"/>
              <a:t> by 4.0 to 4.9 times!</a:t>
            </a:r>
          </a:p>
          <a:p>
            <a:pPr lvl="1"/>
            <a:r>
              <a:rPr lang="en-US" dirty="0" smtClean="0"/>
              <a:t>TMR </a:t>
            </a:r>
            <a:r>
              <a:rPr lang="en-US" u="sng" dirty="0" smtClean="0"/>
              <a:t>reduces the operation frequency</a:t>
            </a:r>
            <a:r>
              <a:rPr lang="en-US" dirty="0" smtClean="0"/>
              <a:t> by a factor between 1.4 to 1.5</a:t>
            </a:r>
          </a:p>
          <a:p>
            <a:r>
              <a:rPr lang="en-US" dirty="0" smtClean="0"/>
              <a:t>The large device libraries, 12TLVT and 18TLVT (ELT), are the only ones capable of achieving the target operation frequency for this particular circuit with a TMR implementation!</a:t>
            </a:r>
          </a:p>
          <a:p>
            <a:r>
              <a:rPr lang="en-US" dirty="0" smtClean="0"/>
              <a:t>The 18TLVT library has an edge on radiation tolerance so it was selected for the high speed circuits of the LpGBT!</a:t>
            </a:r>
          </a:p>
          <a:p>
            <a:r>
              <a:rPr lang="en-US" dirty="0" smtClean="0"/>
              <a:t>The smaller libraries, 7T and 9T have prohibitive degradation with radiation and can only be used in circuits for which the timing margin is very relaxed</a:t>
            </a:r>
          </a:p>
          <a:p>
            <a:pPr lvl="1"/>
            <a:r>
              <a:rPr lang="en-US" dirty="0" smtClean="0"/>
              <a:t>Notice that, using HVT libraries (or smaller size) does not always pays off in terms of dynamic power if high frequency operation is the target. Larger amounts of buffering and slower rise and fall times (“high short circuit current”) might degrade the power consumption figure.</a:t>
            </a:r>
            <a:endParaRPr lang="en-GB" dirty="0"/>
          </a:p>
        </p:txBody>
      </p:sp>
      <p:sp>
        <p:nvSpPr>
          <p:cNvPr id="4" name="Date Placeholder 3"/>
          <p:cNvSpPr>
            <a:spLocks noGrp="1"/>
          </p:cNvSpPr>
          <p:nvPr>
            <p:ph type="dt" sz="half" idx="10"/>
          </p:nvPr>
        </p:nvSpPr>
        <p:spPr/>
        <p:txBody>
          <a:bodyPr/>
          <a:lstStyle/>
          <a:p>
            <a:r>
              <a:rPr lang="en-GB" dirty="0" smtClean="0"/>
              <a:t>Ecole de Microélectronique IN2P3</a:t>
            </a:r>
            <a:endParaRPr lang="en-GB" dirty="0"/>
          </a:p>
        </p:txBody>
      </p:sp>
      <p:sp>
        <p:nvSpPr>
          <p:cNvPr id="5" name="Footer Placeholder 4"/>
          <p:cNvSpPr>
            <a:spLocks noGrp="1"/>
          </p:cNvSpPr>
          <p:nvPr>
            <p:ph type="ftr" sz="quarter" idx="11"/>
          </p:nvPr>
        </p:nvSpPr>
        <p:spPr/>
        <p:txBody>
          <a:bodyPr/>
          <a:lstStyle/>
          <a:p>
            <a:r>
              <a:rPr lang="en-GB" dirty="0"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25</a:t>
            </a:fld>
            <a:endParaRPr lang="en-GB" dirty="0"/>
          </a:p>
        </p:txBody>
      </p:sp>
      <p:sp>
        <p:nvSpPr>
          <p:cNvPr id="14" name="TextBox 13"/>
          <p:cNvSpPr txBox="1"/>
          <p:nvPr/>
        </p:nvSpPr>
        <p:spPr>
          <a:xfrm>
            <a:off x="6554224" y="861473"/>
            <a:ext cx="1207125" cy="27699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spAutoFit/>
          </a:bodyPr>
          <a:lstStyle/>
          <a:p>
            <a:r>
              <a:rPr lang="en-GB" sz="1200" dirty="0" smtClean="0">
                <a:solidFill>
                  <a:schemeClr val="accent5">
                    <a:lumMod val="50000"/>
                  </a:schemeClr>
                </a:solidFill>
              </a:rPr>
              <a:t>Target: 100 MHz</a:t>
            </a:r>
            <a:endParaRPr lang="en-GB" sz="1200" dirty="0">
              <a:solidFill>
                <a:schemeClr val="accent5">
                  <a:lumMod val="50000"/>
                </a:schemeClr>
              </a:solidFill>
            </a:endParaRPr>
          </a:p>
        </p:txBody>
      </p:sp>
      <p:sp>
        <p:nvSpPr>
          <p:cNvPr id="15" name="TextBox 14"/>
          <p:cNvSpPr txBox="1"/>
          <p:nvPr/>
        </p:nvSpPr>
        <p:spPr>
          <a:xfrm>
            <a:off x="6554224" y="3713733"/>
            <a:ext cx="1211935" cy="27699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spAutoFit/>
          </a:bodyPr>
          <a:lstStyle/>
          <a:p>
            <a:r>
              <a:rPr lang="en-GB" sz="1200" dirty="0" smtClean="0">
                <a:solidFill>
                  <a:schemeClr val="accent5">
                    <a:lumMod val="50000"/>
                  </a:schemeClr>
                </a:solidFill>
              </a:rPr>
              <a:t>Target: 2.56 GHz</a:t>
            </a:r>
            <a:endParaRPr lang="en-GB" sz="1200" dirty="0">
              <a:solidFill>
                <a:schemeClr val="accent5">
                  <a:lumMod val="50000"/>
                </a:schemeClr>
              </a:solidFill>
            </a:endParaRPr>
          </a:p>
        </p:txBody>
      </p:sp>
      <p:pic>
        <p:nvPicPr>
          <p:cNvPr id="7" name="Picture 6"/>
          <p:cNvPicPr>
            <a:picLocks noChangeAspect="1"/>
          </p:cNvPicPr>
          <p:nvPr/>
        </p:nvPicPr>
        <p:blipFill>
          <a:blip r:embed="rId3"/>
          <a:stretch>
            <a:fillRect/>
          </a:stretch>
        </p:blipFill>
        <p:spPr>
          <a:xfrm>
            <a:off x="7352785" y="1252231"/>
            <a:ext cx="3997009" cy="2306535"/>
          </a:xfrm>
          <a:prstGeom prst="rect">
            <a:avLst/>
          </a:prstGeom>
        </p:spPr>
      </p:pic>
      <p:pic>
        <p:nvPicPr>
          <p:cNvPr id="8" name="Picture 7"/>
          <p:cNvPicPr>
            <a:picLocks noChangeAspect="1"/>
          </p:cNvPicPr>
          <p:nvPr/>
        </p:nvPicPr>
        <p:blipFill>
          <a:blip r:embed="rId4"/>
          <a:stretch>
            <a:fillRect/>
          </a:stretch>
        </p:blipFill>
        <p:spPr>
          <a:xfrm>
            <a:off x="7352786" y="4104491"/>
            <a:ext cx="3997009" cy="2306535"/>
          </a:xfrm>
          <a:prstGeom prst="rect">
            <a:avLst/>
          </a:prstGeom>
        </p:spPr>
      </p:pic>
      <p:sp>
        <p:nvSpPr>
          <p:cNvPr id="9" name="Freeform 8"/>
          <p:cNvSpPr/>
          <p:nvPr/>
        </p:nvSpPr>
        <p:spPr>
          <a:xfrm>
            <a:off x="9542834" y="2023353"/>
            <a:ext cx="77821" cy="301558"/>
          </a:xfrm>
          <a:custGeom>
            <a:avLst/>
            <a:gdLst>
              <a:gd name="connsiteX0" fmla="*/ 0 w 77821"/>
              <a:gd name="connsiteY0" fmla="*/ 0 h 301558"/>
              <a:gd name="connsiteX1" fmla="*/ 77821 w 77821"/>
              <a:gd name="connsiteY1" fmla="*/ 175098 h 301558"/>
              <a:gd name="connsiteX2" fmla="*/ 0 w 77821"/>
              <a:gd name="connsiteY2" fmla="*/ 301558 h 301558"/>
            </a:gdLst>
            <a:ahLst/>
            <a:cxnLst>
              <a:cxn ang="0">
                <a:pos x="connsiteX0" y="connsiteY0"/>
              </a:cxn>
              <a:cxn ang="0">
                <a:pos x="connsiteX1" y="connsiteY1"/>
              </a:cxn>
              <a:cxn ang="0">
                <a:pos x="connsiteX2" y="connsiteY2"/>
              </a:cxn>
            </a:cxnLst>
            <a:rect l="l" t="t" r="r" b="b"/>
            <a:pathLst>
              <a:path w="77821" h="301558">
                <a:moveTo>
                  <a:pt x="0" y="0"/>
                </a:moveTo>
                <a:cubicBezTo>
                  <a:pt x="38910" y="62419"/>
                  <a:pt x="77821" y="124838"/>
                  <a:pt x="77821" y="175098"/>
                </a:cubicBezTo>
                <a:cubicBezTo>
                  <a:pt x="77821" y="225358"/>
                  <a:pt x="38910" y="263458"/>
                  <a:pt x="0" y="301558"/>
                </a:cubicBez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Freeform 15"/>
          <p:cNvSpPr/>
          <p:nvPr/>
        </p:nvSpPr>
        <p:spPr>
          <a:xfrm>
            <a:off x="9542833" y="2591843"/>
            <a:ext cx="77821" cy="301558"/>
          </a:xfrm>
          <a:custGeom>
            <a:avLst/>
            <a:gdLst>
              <a:gd name="connsiteX0" fmla="*/ 0 w 77821"/>
              <a:gd name="connsiteY0" fmla="*/ 0 h 301558"/>
              <a:gd name="connsiteX1" fmla="*/ 77821 w 77821"/>
              <a:gd name="connsiteY1" fmla="*/ 175098 h 301558"/>
              <a:gd name="connsiteX2" fmla="*/ 0 w 77821"/>
              <a:gd name="connsiteY2" fmla="*/ 301558 h 301558"/>
            </a:gdLst>
            <a:ahLst/>
            <a:cxnLst>
              <a:cxn ang="0">
                <a:pos x="connsiteX0" y="connsiteY0"/>
              </a:cxn>
              <a:cxn ang="0">
                <a:pos x="connsiteX1" y="connsiteY1"/>
              </a:cxn>
              <a:cxn ang="0">
                <a:pos x="connsiteX2" y="connsiteY2"/>
              </a:cxn>
            </a:cxnLst>
            <a:rect l="l" t="t" r="r" b="b"/>
            <a:pathLst>
              <a:path w="77821" h="301558">
                <a:moveTo>
                  <a:pt x="0" y="0"/>
                </a:moveTo>
                <a:cubicBezTo>
                  <a:pt x="38910" y="62419"/>
                  <a:pt x="77821" y="124838"/>
                  <a:pt x="77821" y="175098"/>
                </a:cubicBezTo>
                <a:cubicBezTo>
                  <a:pt x="77821" y="225358"/>
                  <a:pt x="38910" y="263458"/>
                  <a:pt x="0" y="301558"/>
                </a:cubicBez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1" name="Straight Arrow Connector 10"/>
          <p:cNvCxnSpPr/>
          <p:nvPr/>
        </p:nvCxnSpPr>
        <p:spPr>
          <a:xfrm flipV="1">
            <a:off x="6067425" y="2743200"/>
            <a:ext cx="3475408" cy="2819400"/>
          </a:xfrm>
          <a:prstGeom prst="straightConnector1">
            <a:avLst/>
          </a:prstGeom>
          <a:ln w="12700">
            <a:solidFill>
              <a:srgbClr val="FFC00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6067425" y="2174133"/>
            <a:ext cx="3475408" cy="3388467"/>
          </a:xfrm>
          <a:prstGeom prst="straightConnector1">
            <a:avLst/>
          </a:prstGeom>
          <a:ln w="12700">
            <a:solidFill>
              <a:schemeClr val="accent4"/>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3" name="Freeform 22"/>
          <p:cNvSpPr/>
          <p:nvPr/>
        </p:nvSpPr>
        <p:spPr>
          <a:xfrm>
            <a:off x="9503921" y="3295771"/>
            <a:ext cx="77822" cy="194973"/>
          </a:xfrm>
          <a:custGeom>
            <a:avLst/>
            <a:gdLst>
              <a:gd name="connsiteX0" fmla="*/ 0 w 77821"/>
              <a:gd name="connsiteY0" fmla="*/ 0 h 301558"/>
              <a:gd name="connsiteX1" fmla="*/ 77821 w 77821"/>
              <a:gd name="connsiteY1" fmla="*/ 175098 h 301558"/>
              <a:gd name="connsiteX2" fmla="*/ 0 w 77821"/>
              <a:gd name="connsiteY2" fmla="*/ 301558 h 301558"/>
            </a:gdLst>
            <a:ahLst/>
            <a:cxnLst>
              <a:cxn ang="0">
                <a:pos x="connsiteX0" y="connsiteY0"/>
              </a:cxn>
              <a:cxn ang="0">
                <a:pos x="connsiteX1" y="connsiteY1"/>
              </a:cxn>
              <a:cxn ang="0">
                <a:pos x="connsiteX2" y="connsiteY2"/>
              </a:cxn>
            </a:cxnLst>
            <a:rect l="l" t="t" r="r" b="b"/>
            <a:pathLst>
              <a:path w="77821" h="301558">
                <a:moveTo>
                  <a:pt x="0" y="0"/>
                </a:moveTo>
                <a:cubicBezTo>
                  <a:pt x="38910" y="62419"/>
                  <a:pt x="77821" y="124838"/>
                  <a:pt x="77821" y="175098"/>
                </a:cubicBezTo>
                <a:cubicBezTo>
                  <a:pt x="77821" y="225358"/>
                  <a:pt x="38910" y="263458"/>
                  <a:pt x="0" y="301558"/>
                </a:cubicBez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4" name="Straight Arrow Connector 23"/>
          <p:cNvCxnSpPr/>
          <p:nvPr/>
        </p:nvCxnSpPr>
        <p:spPr>
          <a:xfrm>
            <a:off x="5800725" y="2478761"/>
            <a:ext cx="3516953" cy="910867"/>
          </a:xfrm>
          <a:prstGeom prst="straightConnector1">
            <a:avLst/>
          </a:prstGeom>
          <a:ln w="12700">
            <a:solidFill>
              <a:schemeClr val="accent4"/>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7" name="Freeform 26"/>
          <p:cNvSpPr/>
          <p:nvPr/>
        </p:nvSpPr>
        <p:spPr>
          <a:xfrm>
            <a:off x="11197955" y="3323187"/>
            <a:ext cx="77822" cy="194973"/>
          </a:xfrm>
          <a:custGeom>
            <a:avLst/>
            <a:gdLst>
              <a:gd name="connsiteX0" fmla="*/ 0 w 77821"/>
              <a:gd name="connsiteY0" fmla="*/ 0 h 301558"/>
              <a:gd name="connsiteX1" fmla="*/ 77821 w 77821"/>
              <a:gd name="connsiteY1" fmla="*/ 175098 h 301558"/>
              <a:gd name="connsiteX2" fmla="*/ 0 w 77821"/>
              <a:gd name="connsiteY2" fmla="*/ 301558 h 301558"/>
            </a:gdLst>
            <a:ahLst/>
            <a:cxnLst>
              <a:cxn ang="0">
                <a:pos x="connsiteX0" y="connsiteY0"/>
              </a:cxn>
              <a:cxn ang="0">
                <a:pos x="connsiteX1" y="connsiteY1"/>
              </a:cxn>
              <a:cxn ang="0">
                <a:pos x="connsiteX2" y="connsiteY2"/>
              </a:cxn>
            </a:cxnLst>
            <a:rect l="l" t="t" r="r" b="b"/>
            <a:pathLst>
              <a:path w="77821" h="301558">
                <a:moveTo>
                  <a:pt x="0" y="0"/>
                </a:moveTo>
                <a:cubicBezTo>
                  <a:pt x="38910" y="62419"/>
                  <a:pt x="77821" y="124838"/>
                  <a:pt x="77821" y="175098"/>
                </a:cubicBezTo>
                <a:cubicBezTo>
                  <a:pt x="77821" y="225358"/>
                  <a:pt x="38910" y="263458"/>
                  <a:pt x="0" y="301558"/>
                </a:cubicBez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8" name="Straight Arrow Connector 27"/>
          <p:cNvCxnSpPr/>
          <p:nvPr/>
        </p:nvCxnSpPr>
        <p:spPr>
          <a:xfrm>
            <a:off x="6116775" y="2848420"/>
            <a:ext cx="4856025" cy="572253"/>
          </a:xfrm>
          <a:prstGeom prst="straightConnector1">
            <a:avLst/>
          </a:prstGeom>
          <a:ln w="12700">
            <a:solidFill>
              <a:schemeClr val="accent4"/>
            </a:solidFill>
            <a:prstDash val="lg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14357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CML - TID</a:t>
            </a:r>
            <a:endParaRPr lang="en-GB" dirty="0"/>
          </a:p>
        </p:txBody>
      </p:sp>
      <p:sp>
        <p:nvSpPr>
          <p:cNvPr id="7" name="Content Placeholder 6"/>
          <p:cNvSpPr>
            <a:spLocks noGrp="1"/>
          </p:cNvSpPr>
          <p:nvPr>
            <p:ph sz="half" idx="1"/>
          </p:nvPr>
        </p:nvSpPr>
        <p:spPr/>
        <p:txBody>
          <a:bodyPr>
            <a:normAutofit fontScale="92500" lnSpcReduction="10000"/>
          </a:bodyPr>
          <a:lstStyle/>
          <a:p>
            <a:r>
              <a:rPr lang="en-US" dirty="0" smtClean="0"/>
              <a:t>CML gates offer the best speed potential in “CMOS” circuits:</a:t>
            </a:r>
          </a:p>
          <a:p>
            <a:pPr lvl="1"/>
            <a:r>
              <a:rPr lang="en-US" dirty="0" smtClean="0"/>
              <a:t>Only NMOS transistors used;</a:t>
            </a:r>
          </a:p>
          <a:p>
            <a:pPr lvl="1"/>
            <a:r>
              <a:rPr lang="en-US" dirty="0" smtClean="0"/>
              <a:t>Loads are resistors:</a:t>
            </a:r>
          </a:p>
          <a:p>
            <a:pPr lvl="2"/>
            <a:r>
              <a:rPr lang="en-US" dirty="0"/>
              <a:t>V</a:t>
            </a:r>
            <a:r>
              <a:rPr lang="en-US" dirty="0" smtClean="0"/>
              <a:t>ery low parasitic capacitance, compared with C</a:t>
            </a:r>
            <a:r>
              <a:rPr lang="en-US" baseline="-25000" dirty="0" smtClean="0"/>
              <a:t>db</a:t>
            </a:r>
            <a:r>
              <a:rPr lang="en-US" dirty="0" smtClean="0"/>
              <a:t> of the PMOS transistors</a:t>
            </a:r>
          </a:p>
          <a:p>
            <a:pPr lvl="1"/>
            <a:r>
              <a:rPr lang="en-US" dirty="0" smtClean="0"/>
              <a:t>Speed to a large extent set by the RC time constant in the drain circuit:</a:t>
            </a:r>
          </a:p>
          <a:p>
            <a:pPr lvl="2"/>
            <a:r>
              <a:rPr lang="en-US" dirty="0" smtClean="0"/>
              <a:t>If I</a:t>
            </a:r>
            <a:r>
              <a:rPr lang="en-US" baseline="-25000" dirty="0" smtClean="0"/>
              <a:t>T</a:t>
            </a:r>
            <a:r>
              <a:rPr lang="en-US" dirty="0" smtClean="0"/>
              <a:t> (or </a:t>
            </a:r>
            <a:r>
              <a:rPr lang="en-US" dirty="0" smtClean="0">
                <a:latin typeface="Symbol" panose="05050102010706020507" pitchFamily="18" charset="2"/>
              </a:rPr>
              <a:t>D</a:t>
            </a:r>
            <a:r>
              <a:rPr lang="en-US" dirty="0" smtClean="0"/>
              <a:t>V) are stabilized the delay suffers little variation with the process parameters!</a:t>
            </a:r>
          </a:p>
          <a:p>
            <a:pPr lvl="2"/>
            <a:r>
              <a:rPr lang="en-US" dirty="0" smtClean="0"/>
              <a:t>Thus in principle robust against TID</a:t>
            </a:r>
          </a:p>
          <a:p>
            <a:r>
              <a:rPr lang="en-US" dirty="0" smtClean="0"/>
              <a:t>Main disadvantages:</a:t>
            </a:r>
          </a:p>
          <a:p>
            <a:pPr lvl="1"/>
            <a:r>
              <a:rPr lang="en-US" dirty="0"/>
              <a:t>Requires </a:t>
            </a:r>
            <a:r>
              <a:rPr lang="en-US" dirty="0" smtClean="0"/>
              <a:t>a bias circuit</a:t>
            </a:r>
          </a:p>
          <a:p>
            <a:pPr lvl="1"/>
            <a:r>
              <a:rPr lang="en-US" dirty="0" smtClean="0"/>
              <a:t>Relatively large power consumption!</a:t>
            </a:r>
          </a:p>
          <a:p>
            <a:pPr lvl="2"/>
            <a:r>
              <a:rPr lang="en-US" dirty="0" smtClean="0"/>
              <a:t>DC power consumption</a:t>
            </a:r>
          </a:p>
          <a:p>
            <a:pPr lvl="1"/>
            <a:r>
              <a:rPr lang="en-US" dirty="0" smtClean="0"/>
              <a:t>Relatively large area</a:t>
            </a:r>
          </a:p>
          <a:p>
            <a:pPr lvl="1"/>
            <a:endParaRPr lang="en-GB" dirty="0"/>
          </a:p>
        </p:txBody>
      </p:sp>
      <p:sp>
        <p:nvSpPr>
          <p:cNvPr id="4" name="Date Placeholder 3"/>
          <p:cNvSpPr>
            <a:spLocks noGrp="1"/>
          </p:cNvSpPr>
          <p:nvPr>
            <p:ph type="dt" sz="half" idx="10"/>
          </p:nvPr>
        </p:nvSpPr>
        <p:spPr/>
        <p:txBody>
          <a:bodyPr/>
          <a:lstStyle/>
          <a:p>
            <a:r>
              <a:rPr lang="en-GB" dirty="0" smtClean="0"/>
              <a:t>Ecole de Microélectronique IN2P3</a:t>
            </a:r>
            <a:endParaRPr lang="en-GB" dirty="0"/>
          </a:p>
        </p:txBody>
      </p:sp>
      <p:sp>
        <p:nvSpPr>
          <p:cNvPr id="5" name="Footer Placeholder 4"/>
          <p:cNvSpPr>
            <a:spLocks noGrp="1"/>
          </p:cNvSpPr>
          <p:nvPr>
            <p:ph type="ftr" sz="quarter" idx="11"/>
          </p:nvPr>
        </p:nvSpPr>
        <p:spPr/>
        <p:txBody>
          <a:bodyPr/>
          <a:lstStyle/>
          <a:p>
            <a:r>
              <a:rPr lang="en-GB" dirty="0"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26</a:t>
            </a:fld>
            <a:endParaRPr lang="en-GB" dirty="0"/>
          </a:p>
        </p:txBody>
      </p:sp>
      <p:grpSp>
        <p:nvGrpSpPr>
          <p:cNvPr id="9" name="Group 8"/>
          <p:cNvGrpSpPr/>
          <p:nvPr/>
        </p:nvGrpSpPr>
        <p:grpSpPr>
          <a:xfrm>
            <a:off x="6291122" y="1346941"/>
            <a:ext cx="2319478" cy="2157161"/>
            <a:chOff x="450558" y="1196752"/>
            <a:chExt cx="2319478" cy="2157161"/>
          </a:xfrm>
        </p:grpSpPr>
        <p:cxnSp>
          <p:nvCxnSpPr>
            <p:cNvPr id="10" name="Straight Connector 301"/>
            <p:cNvCxnSpPr>
              <a:cxnSpLocks noChangeShapeType="1"/>
            </p:cNvCxnSpPr>
            <p:nvPr/>
          </p:nvCxnSpPr>
          <p:spPr bwMode="auto">
            <a:xfrm>
              <a:off x="1259632" y="2204864"/>
              <a:ext cx="142611" cy="1592"/>
            </a:xfrm>
            <a:prstGeom prst="line">
              <a:avLst/>
            </a:prstGeom>
            <a:noFill/>
            <a:ln w="19050" algn="ctr">
              <a:solidFill>
                <a:schemeClr val="tx1"/>
              </a:solidFill>
              <a:round/>
              <a:headEnd/>
              <a:tailEnd/>
            </a:ln>
          </p:spPr>
        </p:cxnSp>
        <p:cxnSp>
          <p:nvCxnSpPr>
            <p:cNvPr id="11" name="Straight Connector 344"/>
            <p:cNvCxnSpPr>
              <a:cxnSpLocks noChangeShapeType="1"/>
            </p:cNvCxnSpPr>
            <p:nvPr/>
          </p:nvCxnSpPr>
          <p:spPr bwMode="auto">
            <a:xfrm flipV="1">
              <a:off x="1401763" y="1864608"/>
              <a:ext cx="1885" cy="340256"/>
            </a:xfrm>
            <a:prstGeom prst="line">
              <a:avLst/>
            </a:prstGeom>
            <a:noFill/>
            <a:ln w="19050" algn="ctr">
              <a:solidFill>
                <a:schemeClr val="tx1"/>
              </a:solidFill>
              <a:round/>
              <a:headEnd/>
              <a:tailEnd/>
            </a:ln>
          </p:spPr>
        </p:cxnSp>
        <p:sp>
          <p:nvSpPr>
            <p:cNvPr id="12" name="TextBox 69"/>
            <p:cNvSpPr txBox="1">
              <a:spLocks noChangeArrowheads="1"/>
            </p:cNvSpPr>
            <p:nvPr/>
          </p:nvSpPr>
          <p:spPr bwMode="auto">
            <a:xfrm>
              <a:off x="2162872" y="1838012"/>
              <a:ext cx="474810" cy="276999"/>
            </a:xfrm>
            <a:prstGeom prst="rect">
              <a:avLst/>
            </a:prstGeom>
            <a:noFill/>
            <a:ln w="9525">
              <a:noFill/>
              <a:miter lim="800000"/>
              <a:headEnd/>
              <a:tailEnd/>
            </a:ln>
          </p:spPr>
          <p:txBody>
            <a:bodyPr wrap="none">
              <a:spAutoFit/>
            </a:bodyPr>
            <a:lstStyle/>
            <a:p>
              <a:pPr>
                <a:buFont typeface="Wingdings" pitchFamily="2" charset="2"/>
                <a:buNone/>
              </a:pPr>
              <a:r>
                <a:rPr lang="en-US" sz="1200" dirty="0" smtClean="0">
                  <a:solidFill>
                    <a:srgbClr val="002060"/>
                  </a:solidFill>
                </a:rPr>
                <a:t>out+</a:t>
              </a:r>
              <a:endParaRPr lang="en-US" sz="1200" dirty="0">
                <a:solidFill>
                  <a:srgbClr val="002060"/>
                </a:solidFill>
              </a:endParaRPr>
            </a:p>
          </p:txBody>
        </p:sp>
        <p:sp>
          <p:nvSpPr>
            <p:cNvPr id="13" name="TextBox 69"/>
            <p:cNvSpPr txBox="1">
              <a:spLocks noChangeArrowheads="1"/>
            </p:cNvSpPr>
            <p:nvPr/>
          </p:nvSpPr>
          <p:spPr bwMode="auto">
            <a:xfrm>
              <a:off x="450558" y="2219550"/>
              <a:ext cx="377026" cy="276999"/>
            </a:xfrm>
            <a:prstGeom prst="rect">
              <a:avLst/>
            </a:prstGeom>
            <a:noFill/>
            <a:ln w="9525">
              <a:noFill/>
              <a:miter lim="800000"/>
              <a:headEnd/>
              <a:tailEnd/>
            </a:ln>
          </p:spPr>
          <p:txBody>
            <a:bodyPr wrap="none">
              <a:spAutoFit/>
            </a:bodyPr>
            <a:lstStyle/>
            <a:p>
              <a:pPr>
                <a:buFont typeface="Wingdings" pitchFamily="2" charset="2"/>
                <a:buNone/>
              </a:pPr>
              <a:r>
                <a:rPr lang="en-US" sz="1200" dirty="0" smtClean="0">
                  <a:solidFill>
                    <a:srgbClr val="002060"/>
                  </a:solidFill>
                </a:rPr>
                <a:t>in+</a:t>
              </a:r>
              <a:endParaRPr lang="en-US" sz="1200" dirty="0">
                <a:solidFill>
                  <a:srgbClr val="002060"/>
                </a:solidFill>
              </a:endParaRPr>
            </a:p>
          </p:txBody>
        </p:sp>
        <p:cxnSp>
          <p:nvCxnSpPr>
            <p:cNvPr id="14" name="Straight Connector 303"/>
            <p:cNvCxnSpPr>
              <a:cxnSpLocks noChangeShapeType="1"/>
            </p:cNvCxnSpPr>
            <p:nvPr/>
          </p:nvCxnSpPr>
          <p:spPr bwMode="auto">
            <a:xfrm flipV="1">
              <a:off x="1401763" y="1201383"/>
              <a:ext cx="1885" cy="234602"/>
            </a:xfrm>
            <a:prstGeom prst="line">
              <a:avLst/>
            </a:prstGeom>
            <a:noFill/>
            <a:ln w="19050" algn="ctr">
              <a:solidFill>
                <a:schemeClr val="tx1"/>
              </a:solidFill>
              <a:round/>
              <a:headEnd/>
              <a:tailEnd type="oval"/>
            </a:ln>
          </p:spPr>
        </p:cxnSp>
        <p:cxnSp>
          <p:nvCxnSpPr>
            <p:cNvPr id="15" name="Straight Connector 314"/>
            <p:cNvCxnSpPr>
              <a:cxnSpLocks noChangeShapeType="1"/>
            </p:cNvCxnSpPr>
            <p:nvPr/>
          </p:nvCxnSpPr>
          <p:spPr bwMode="auto">
            <a:xfrm>
              <a:off x="1085878" y="1988840"/>
              <a:ext cx="317770" cy="0"/>
            </a:xfrm>
            <a:prstGeom prst="line">
              <a:avLst/>
            </a:prstGeom>
            <a:noFill/>
            <a:ln w="19050" algn="ctr">
              <a:solidFill>
                <a:schemeClr val="tx1"/>
              </a:solidFill>
              <a:round/>
              <a:headEnd/>
              <a:tailEnd type="oval" w="med" len="med"/>
            </a:ln>
          </p:spPr>
        </p:cxnSp>
        <p:cxnSp>
          <p:nvCxnSpPr>
            <p:cNvPr id="16" name="Straight Connector 298"/>
            <p:cNvCxnSpPr>
              <a:cxnSpLocks noChangeShapeType="1"/>
            </p:cNvCxnSpPr>
            <p:nvPr/>
          </p:nvCxnSpPr>
          <p:spPr bwMode="auto">
            <a:xfrm>
              <a:off x="1172550" y="1199606"/>
              <a:ext cx="879170" cy="0"/>
            </a:xfrm>
            <a:prstGeom prst="line">
              <a:avLst/>
            </a:prstGeom>
            <a:noFill/>
            <a:ln w="19050" algn="ctr">
              <a:solidFill>
                <a:schemeClr val="tx1"/>
              </a:solidFill>
              <a:round/>
              <a:headEnd/>
              <a:tailEnd/>
            </a:ln>
          </p:spPr>
        </p:cxnSp>
        <p:grpSp>
          <p:nvGrpSpPr>
            <p:cNvPr id="17" name="Group 35"/>
            <p:cNvGrpSpPr>
              <a:grpSpLocks/>
            </p:cNvGrpSpPr>
            <p:nvPr/>
          </p:nvGrpSpPr>
          <p:grpSpPr bwMode="auto">
            <a:xfrm>
              <a:off x="1331640" y="1435983"/>
              <a:ext cx="71437" cy="428625"/>
              <a:chOff x="4786314" y="2071678"/>
              <a:chExt cx="71438" cy="428628"/>
            </a:xfrm>
          </p:grpSpPr>
          <p:cxnSp>
            <p:nvCxnSpPr>
              <p:cNvPr id="53" name="Straight Connector 306"/>
              <p:cNvCxnSpPr>
                <a:cxnSpLocks noChangeShapeType="1"/>
              </p:cNvCxnSpPr>
              <p:nvPr/>
            </p:nvCxnSpPr>
            <p:spPr bwMode="auto">
              <a:xfrm rot="16200000" flipV="1">
                <a:off x="4786314" y="2428868"/>
                <a:ext cx="71438" cy="71438"/>
              </a:xfrm>
              <a:prstGeom prst="line">
                <a:avLst/>
              </a:prstGeom>
              <a:noFill/>
              <a:ln w="19050" algn="ctr">
                <a:solidFill>
                  <a:schemeClr val="tx1"/>
                </a:solidFill>
                <a:round/>
                <a:headEnd/>
                <a:tailEnd/>
              </a:ln>
            </p:spPr>
          </p:cxnSp>
          <p:cxnSp>
            <p:nvCxnSpPr>
              <p:cNvPr id="54" name="Straight Connector 307"/>
              <p:cNvCxnSpPr>
                <a:cxnSpLocks noChangeShapeType="1"/>
              </p:cNvCxnSpPr>
              <p:nvPr/>
            </p:nvCxnSpPr>
            <p:spPr bwMode="auto">
              <a:xfrm rot="10800000" flipV="1">
                <a:off x="4786314" y="2357430"/>
                <a:ext cx="71438" cy="71438"/>
              </a:xfrm>
              <a:prstGeom prst="line">
                <a:avLst/>
              </a:prstGeom>
              <a:noFill/>
              <a:ln w="19050" algn="ctr">
                <a:solidFill>
                  <a:schemeClr val="tx1"/>
                </a:solidFill>
                <a:round/>
                <a:headEnd/>
                <a:tailEnd/>
              </a:ln>
            </p:spPr>
          </p:cxnSp>
          <p:cxnSp>
            <p:nvCxnSpPr>
              <p:cNvPr id="55" name="Straight Connector 308"/>
              <p:cNvCxnSpPr>
                <a:cxnSpLocks noChangeShapeType="1"/>
              </p:cNvCxnSpPr>
              <p:nvPr/>
            </p:nvCxnSpPr>
            <p:spPr bwMode="auto">
              <a:xfrm rot="16200000" flipV="1">
                <a:off x="4786314" y="2285992"/>
                <a:ext cx="71438" cy="71438"/>
              </a:xfrm>
              <a:prstGeom prst="line">
                <a:avLst/>
              </a:prstGeom>
              <a:noFill/>
              <a:ln w="19050" algn="ctr">
                <a:solidFill>
                  <a:schemeClr val="tx1"/>
                </a:solidFill>
                <a:round/>
                <a:headEnd/>
                <a:tailEnd/>
              </a:ln>
            </p:spPr>
          </p:cxnSp>
          <p:cxnSp>
            <p:nvCxnSpPr>
              <p:cNvPr id="56" name="Straight Connector 309"/>
              <p:cNvCxnSpPr>
                <a:cxnSpLocks noChangeShapeType="1"/>
              </p:cNvCxnSpPr>
              <p:nvPr/>
            </p:nvCxnSpPr>
            <p:spPr bwMode="auto">
              <a:xfrm rot="10800000" flipV="1">
                <a:off x="4786314" y="2214554"/>
                <a:ext cx="71438" cy="71438"/>
              </a:xfrm>
              <a:prstGeom prst="line">
                <a:avLst/>
              </a:prstGeom>
              <a:noFill/>
              <a:ln w="19050" algn="ctr">
                <a:solidFill>
                  <a:schemeClr val="tx1"/>
                </a:solidFill>
                <a:round/>
                <a:headEnd/>
                <a:tailEnd/>
              </a:ln>
            </p:spPr>
          </p:cxnSp>
          <p:cxnSp>
            <p:nvCxnSpPr>
              <p:cNvPr id="57" name="Straight Connector 310"/>
              <p:cNvCxnSpPr>
                <a:cxnSpLocks noChangeShapeType="1"/>
              </p:cNvCxnSpPr>
              <p:nvPr/>
            </p:nvCxnSpPr>
            <p:spPr bwMode="auto">
              <a:xfrm rot="16200000" flipV="1">
                <a:off x="4786314" y="2143116"/>
                <a:ext cx="71438" cy="71438"/>
              </a:xfrm>
              <a:prstGeom prst="line">
                <a:avLst/>
              </a:prstGeom>
              <a:noFill/>
              <a:ln w="19050" algn="ctr">
                <a:solidFill>
                  <a:schemeClr val="tx1"/>
                </a:solidFill>
                <a:round/>
                <a:headEnd/>
                <a:tailEnd/>
              </a:ln>
            </p:spPr>
          </p:cxnSp>
          <p:cxnSp>
            <p:nvCxnSpPr>
              <p:cNvPr id="58" name="Straight Connector 311"/>
              <p:cNvCxnSpPr>
                <a:cxnSpLocks noChangeShapeType="1"/>
              </p:cNvCxnSpPr>
              <p:nvPr/>
            </p:nvCxnSpPr>
            <p:spPr bwMode="auto">
              <a:xfrm rot="10800000" flipV="1">
                <a:off x="4786314" y="2071678"/>
                <a:ext cx="71438" cy="71438"/>
              </a:xfrm>
              <a:prstGeom prst="line">
                <a:avLst/>
              </a:prstGeom>
              <a:noFill/>
              <a:ln w="19050" algn="ctr">
                <a:solidFill>
                  <a:schemeClr val="tx1"/>
                </a:solidFill>
                <a:round/>
                <a:headEnd/>
                <a:tailEnd/>
              </a:ln>
            </p:spPr>
          </p:cxnSp>
        </p:grpSp>
        <p:sp>
          <p:nvSpPr>
            <p:cNvPr id="18" name="TextBox 17"/>
            <p:cNvSpPr txBox="1"/>
            <p:nvPr/>
          </p:nvSpPr>
          <p:spPr>
            <a:xfrm>
              <a:off x="998795" y="1510915"/>
              <a:ext cx="332142" cy="307777"/>
            </a:xfrm>
            <a:prstGeom prst="rect">
              <a:avLst/>
            </a:prstGeom>
            <a:noFill/>
          </p:spPr>
          <p:txBody>
            <a:bodyPr wrap="none" rtlCol="0">
              <a:spAutoFit/>
            </a:bodyPr>
            <a:lstStyle/>
            <a:p>
              <a:r>
                <a:rPr lang="en-GB" sz="1400" dirty="0" smtClean="0">
                  <a:solidFill>
                    <a:srgbClr val="002060"/>
                  </a:solidFill>
                </a:rPr>
                <a:t>R</a:t>
              </a:r>
              <a:r>
                <a:rPr lang="en-GB" sz="1400" baseline="-25000" dirty="0" smtClean="0">
                  <a:solidFill>
                    <a:srgbClr val="002060"/>
                  </a:solidFill>
                </a:rPr>
                <a:t>L</a:t>
              </a:r>
              <a:endParaRPr lang="en-GB" sz="1400" baseline="-25000" dirty="0">
                <a:solidFill>
                  <a:srgbClr val="002060"/>
                </a:solidFill>
              </a:endParaRPr>
            </a:p>
          </p:txBody>
        </p:sp>
        <p:cxnSp>
          <p:nvCxnSpPr>
            <p:cNvPr id="19" name="Straight Connector 300"/>
            <p:cNvCxnSpPr>
              <a:cxnSpLocks noChangeShapeType="1"/>
            </p:cNvCxnSpPr>
            <p:nvPr/>
          </p:nvCxnSpPr>
          <p:spPr bwMode="auto">
            <a:xfrm>
              <a:off x="1187624" y="2204864"/>
              <a:ext cx="0" cy="287360"/>
            </a:xfrm>
            <a:prstGeom prst="line">
              <a:avLst/>
            </a:prstGeom>
            <a:noFill/>
            <a:ln w="19050" algn="ctr">
              <a:solidFill>
                <a:schemeClr val="tx1"/>
              </a:solidFill>
              <a:round/>
              <a:headEnd/>
              <a:tailEnd/>
            </a:ln>
          </p:spPr>
        </p:cxnSp>
        <p:cxnSp>
          <p:nvCxnSpPr>
            <p:cNvPr id="20" name="Straight Connector 300"/>
            <p:cNvCxnSpPr>
              <a:cxnSpLocks noChangeShapeType="1"/>
            </p:cNvCxnSpPr>
            <p:nvPr/>
          </p:nvCxnSpPr>
          <p:spPr bwMode="auto">
            <a:xfrm>
              <a:off x="1259632" y="2204864"/>
              <a:ext cx="0" cy="287360"/>
            </a:xfrm>
            <a:prstGeom prst="line">
              <a:avLst/>
            </a:prstGeom>
            <a:noFill/>
            <a:ln w="19050" algn="ctr">
              <a:solidFill>
                <a:schemeClr val="tx1"/>
              </a:solidFill>
              <a:round/>
              <a:headEnd/>
              <a:tailEnd/>
            </a:ln>
          </p:spPr>
        </p:cxnSp>
        <p:cxnSp>
          <p:nvCxnSpPr>
            <p:cNvPr id="21" name="Straight Connector 301"/>
            <p:cNvCxnSpPr>
              <a:cxnSpLocks noChangeShapeType="1"/>
            </p:cNvCxnSpPr>
            <p:nvPr/>
          </p:nvCxnSpPr>
          <p:spPr bwMode="auto">
            <a:xfrm>
              <a:off x="1259632" y="2491304"/>
              <a:ext cx="142611" cy="1592"/>
            </a:xfrm>
            <a:prstGeom prst="line">
              <a:avLst/>
            </a:prstGeom>
            <a:noFill/>
            <a:ln w="19050" algn="ctr">
              <a:solidFill>
                <a:schemeClr val="tx1"/>
              </a:solidFill>
              <a:round/>
              <a:headEnd/>
              <a:tailEnd/>
            </a:ln>
          </p:spPr>
        </p:cxnSp>
        <p:cxnSp>
          <p:nvCxnSpPr>
            <p:cNvPr id="22" name="Straight Connector 303"/>
            <p:cNvCxnSpPr>
              <a:cxnSpLocks noChangeShapeType="1"/>
            </p:cNvCxnSpPr>
            <p:nvPr/>
          </p:nvCxnSpPr>
          <p:spPr bwMode="auto">
            <a:xfrm rot="5400000">
              <a:off x="1332805" y="2563740"/>
              <a:ext cx="143272" cy="1585"/>
            </a:xfrm>
            <a:prstGeom prst="line">
              <a:avLst/>
            </a:prstGeom>
            <a:noFill/>
            <a:ln w="19050" algn="ctr">
              <a:solidFill>
                <a:schemeClr val="tx1"/>
              </a:solidFill>
              <a:round/>
              <a:headEnd/>
              <a:tailEnd/>
            </a:ln>
          </p:spPr>
        </p:cxnSp>
        <p:cxnSp>
          <p:nvCxnSpPr>
            <p:cNvPr id="23" name="Straight Connector 298"/>
            <p:cNvCxnSpPr>
              <a:cxnSpLocks noChangeShapeType="1"/>
            </p:cNvCxnSpPr>
            <p:nvPr/>
          </p:nvCxnSpPr>
          <p:spPr bwMode="auto">
            <a:xfrm flipV="1">
              <a:off x="1403648" y="2636169"/>
              <a:ext cx="432048" cy="743"/>
            </a:xfrm>
            <a:prstGeom prst="line">
              <a:avLst/>
            </a:prstGeom>
            <a:noFill/>
            <a:ln w="19050" algn="ctr">
              <a:solidFill>
                <a:schemeClr val="tx1"/>
              </a:solidFill>
              <a:round/>
              <a:headEnd/>
              <a:tailEnd/>
            </a:ln>
          </p:spPr>
        </p:cxnSp>
        <p:cxnSp>
          <p:nvCxnSpPr>
            <p:cNvPr id="24" name="Straight Connector 298"/>
            <p:cNvCxnSpPr>
              <a:cxnSpLocks noChangeShapeType="1"/>
            </p:cNvCxnSpPr>
            <p:nvPr/>
          </p:nvCxnSpPr>
          <p:spPr bwMode="auto">
            <a:xfrm>
              <a:off x="827584" y="2348880"/>
              <a:ext cx="360040" cy="0"/>
            </a:xfrm>
            <a:prstGeom prst="line">
              <a:avLst/>
            </a:prstGeom>
            <a:noFill/>
            <a:ln w="19050" algn="ctr">
              <a:solidFill>
                <a:schemeClr val="tx1"/>
              </a:solidFill>
              <a:round/>
              <a:headEnd/>
              <a:tailEnd/>
            </a:ln>
          </p:spPr>
        </p:cxnSp>
        <p:cxnSp>
          <p:nvCxnSpPr>
            <p:cNvPr id="25" name="Straight Connector 303"/>
            <p:cNvCxnSpPr>
              <a:cxnSpLocks noChangeShapeType="1"/>
            </p:cNvCxnSpPr>
            <p:nvPr/>
          </p:nvCxnSpPr>
          <p:spPr bwMode="auto">
            <a:xfrm rot="5400000">
              <a:off x="1763267" y="2564483"/>
              <a:ext cx="143272" cy="1585"/>
            </a:xfrm>
            <a:prstGeom prst="line">
              <a:avLst/>
            </a:prstGeom>
            <a:noFill/>
            <a:ln w="19050" algn="ctr">
              <a:solidFill>
                <a:schemeClr val="tx1"/>
              </a:solidFill>
              <a:round/>
              <a:headEnd/>
              <a:tailEnd/>
            </a:ln>
          </p:spPr>
        </p:cxnSp>
        <p:cxnSp>
          <p:nvCxnSpPr>
            <p:cNvPr id="26" name="Straight Connector 301"/>
            <p:cNvCxnSpPr>
              <a:cxnSpLocks noChangeShapeType="1"/>
            </p:cNvCxnSpPr>
            <p:nvPr/>
          </p:nvCxnSpPr>
          <p:spPr bwMode="auto">
            <a:xfrm>
              <a:off x="1837101" y="2492896"/>
              <a:ext cx="142611" cy="1592"/>
            </a:xfrm>
            <a:prstGeom prst="line">
              <a:avLst/>
            </a:prstGeom>
            <a:noFill/>
            <a:ln w="19050" algn="ctr">
              <a:solidFill>
                <a:schemeClr val="tx1"/>
              </a:solidFill>
              <a:round/>
              <a:headEnd/>
              <a:tailEnd/>
            </a:ln>
          </p:spPr>
        </p:cxnSp>
        <p:cxnSp>
          <p:nvCxnSpPr>
            <p:cNvPr id="27" name="Straight Connector 300"/>
            <p:cNvCxnSpPr>
              <a:cxnSpLocks noChangeShapeType="1"/>
            </p:cNvCxnSpPr>
            <p:nvPr/>
          </p:nvCxnSpPr>
          <p:spPr bwMode="auto">
            <a:xfrm>
              <a:off x="2051720" y="2204864"/>
              <a:ext cx="0" cy="287360"/>
            </a:xfrm>
            <a:prstGeom prst="line">
              <a:avLst/>
            </a:prstGeom>
            <a:noFill/>
            <a:ln w="19050" algn="ctr">
              <a:solidFill>
                <a:schemeClr val="tx1"/>
              </a:solidFill>
              <a:round/>
              <a:headEnd/>
              <a:tailEnd/>
            </a:ln>
          </p:spPr>
        </p:cxnSp>
        <p:cxnSp>
          <p:nvCxnSpPr>
            <p:cNvPr id="28" name="Straight Connector 300"/>
            <p:cNvCxnSpPr>
              <a:cxnSpLocks noChangeShapeType="1"/>
            </p:cNvCxnSpPr>
            <p:nvPr/>
          </p:nvCxnSpPr>
          <p:spPr bwMode="auto">
            <a:xfrm>
              <a:off x="1979712" y="2204864"/>
              <a:ext cx="0" cy="287360"/>
            </a:xfrm>
            <a:prstGeom prst="line">
              <a:avLst/>
            </a:prstGeom>
            <a:noFill/>
            <a:ln w="19050" algn="ctr">
              <a:solidFill>
                <a:schemeClr val="tx1"/>
              </a:solidFill>
              <a:round/>
              <a:headEnd/>
              <a:tailEnd/>
            </a:ln>
          </p:spPr>
        </p:cxnSp>
        <p:cxnSp>
          <p:nvCxnSpPr>
            <p:cNvPr id="29" name="Straight Connector 301"/>
            <p:cNvCxnSpPr>
              <a:cxnSpLocks noChangeShapeType="1"/>
            </p:cNvCxnSpPr>
            <p:nvPr/>
          </p:nvCxnSpPr>
          <p:spPr bwMode="auto">
            <a:xfrm>
              <a:off x="1837101" y="2203272"/>
              <a:ext cx="142611" cy="1592"/>
            </a:xfrm>
            <a:prstGeom prst="line">
              <a:avLst/>
            </a:prstGeom>
            <a:noFill/>
            <a:ln w="19050" algn="ctr">
              <a:solidFill>
                <a:schemeClr val="tx1"/>
              </a:solidFill>
              <a:round/>
              <a:headEnd/>
              <a:tailEnd/>
            </a:ln>
          </p:spPr>
        </p:cxnSp>
        <p:cxnSp>
          <p:nvCxnSpPr>
            <p:cNvPr id="30" name="Straight Connector 344"/>
            <p:cNvCxnSpPr>
              <a:cxnSpLocks noChangeShapeType="1"/>
            </p:cNvCxnSpPr>
            <p:nvPr/>
          </p:nvCxnSpPr>
          <p:spPr bwMode="auto">
            <a:xfrm flipV="1">
              <a:off x="1833811" y="1864608"/>
              <a:ext cx="1885" cy="340256"/>
            </a:xfrm>
            <a:prstGeom prst="line">
              <a:avLst/>
            </a:prstGeom>
            <a:noFill/>
            <a:ln w="19050" algn="ctr">
              <a:solidFill>
                <a:schemeClr val="tx1"/>
              </a:solidFill>
              <a:round/>
              <a:headEnd/>
              <a:tailEnd/>
            </a:ln>
          </p:spPr>
        </p:cxnSp>
        <p:grpSp>
          <p:nvGrpSpPr>
            <p:cNvPr id="31" name="Group 35"/>
            <p:cNvGrpSpPr>
              <a:grpSpLocks/>
            </p:cNvGrpSpPr>
            <p:nvPr/>
          </p:nvGrpSpPr>
          <p:grpSpPr bwMode="auto">
            <a:xfrm flipH="1" flipV="1">
              <a:off x="1836267" y="1437016"/>
              <a:ext cx="71437" cy="428625"/>
              <a:chOff x="4786314" y="2071678"/>
              <a:chExt cx="71438" cy="428628"/>
            </a:xfrm>
          </p:grpSpPr>
          <p:cxnSp>
            <p:nvCxnSpPr>
              <p:cNvPr id="47" name="Straight Connector 306"/>
              <p:cNvCxnSpPr>
                <a:cxnSpLocks noChangeShapeType="1"/>
              </p:cNvCxnSpPr>
              <p:nvPr/>
            </p:nvCxnSpPr>
            <p:spPr bwMode="auto">
              <a:xfrm rot="16200000" flipV="1">
                <a:off x="4786314" y="2428868"/>
                <a:ext cx="71438" cy="71438"/>
              </a:xfrm>
              <a:prstGeom prst="line">
                <a:avLst/>
              </a:prstGeom>
              <a:noFill/>
              <a:ln w="19050" algn="ctr">
                <a:solidFill>
                  <a:schemeClr val="tx1"/>
                </a:solidFill>
                <a:round/>
                <a:headEnd/>
                <a:tailEnd/>
              </a:ln>
            </p:spPr>
          </p:cxnSp>
          <p:cxnSp>
            <p:nvCxnSpPr>
              <p:cNvPr id="48" name="Straight Connector 307"/>
              <p:cNvCxnSpPr>
                <a:cxnSpLocks noChangeShapeType="1"/>
              </p:cNvCxnSpPr>
              <p:nvPr/>
            </p:nvCxnSpPr>
            <p:spPr bwMode="auto">
              <a:xfrm rot="10800000" flipV="1">
                <a:off x="4786314" y="2357430"/>
                <a:ext cx="71438" cy="71438"/>
              </a:xfrm>
              <a:prstGeom prst="line">
                <a:avLst/>
              </a:prstGeom>
              <a:noFill/>
              <a:ln w="19050" algn="ctr">
                <a:solidFill>
                  <a:schemeClr val="tx1"/>
                </a:solidFill>
                <a:round/>
                <a:headEnd/>
                <a:tailEnd/>
              </a:ln>
            </p:spPr>
          </p:cxnSp>
          <p:cxnSp>
            <p:nvCxnSpPr>
              <p:cNvPr id="49" name="Straight Connector 308"/>
              <p:cNvCxnSpPr>
                <a:cxnSpLocks noChangeShapeType="1"/>
              </p:cNvCxnSpPr>
              <p:nvPr/>
            </p:nvCxnSpPr>
            <p:spPr bwMode="auto">
              <a:xfrm rot="16200000" flipV="1">
                <a:off x="4786314" y="2285992"/>
                <a:ext cx="71438" cy="71438"/>
              </a:xfrm>
              <a:prstGeom prst="line">
                <a:avLst/>
              </a:prstGeom>
              <a:noFill/>
              <a:ln w="19050" algn="ctr">
                <a:solidFill>
                  <a:schemeClr val="tx1"/>
                </a:solidFill>
                <a:round/>
                <a:headEnd/>
                <a:tailEnd/>
              </a:ln>
            </p:spPr>
          </p:cxnSp>
          <p:cxnSp>
            <p:nvCxnSpPr>
              <p:cNvPr id="50" name="Straight Connector 309"/>
              <p:cNvCxnSpPr>
                <a:cxnSpLocks noChangeShapeType="1"/>
              </p:cNvCxnSpPr>
              <p:nvPr/>
            </p:nvCxnSpPr>
            <p:spPr bwMode="auto">
              <a:xfrm rot="10800000" flipV="1">
                <a:off x="4786314" y="2214554"/>
                <a:ext cx="71438" cy="71438"/>
              </a:xfrm>
              <a:prstGeom prst="line">
                <a:avLst/>
              </a:prstGeom>
              <a:noFill/>
              <a:ln w="19050" algn="ctr">
                <a:solidFill>
                  <a:schemeClr val="tx1"/>
                </a:solidFill>
                <a:round/>
                <a:headEnd/>
                <a:tailEnd/>
              </a:ln>
            </p:spPr>
          </p:cxnSp>
          <p:cxnSp>
            <p:nvCxnSpPr>
              <p:cNvPr id="51" name="Straight Connector 310"/>
              <p:cNvCxnSpPr>
                <a:cxnSpLocks noChangeShapeType="1"/>
              </p:cNvCxnSpPr>
              <p:nvPr/>
            </p:nvCxnSpPr>
            <p:spPr bwMode="auto">
              <a:xfrm rot="16200000" flipV="1">
                <a:off x="4786314" y="2143116"/>
                <a:ext cx="71438" cy="71438"/>
              </a:xfrm>
              <a:prstGeom prst="line">
                <a:avLst/>
              </a:prstGeom>
              <a:noFill/>
              <a:ln w="19050" algn="ctr">
                <a:solidFill>
                  <a:schemeClr val="tx1"/>
                </a:solidFill>
                <a:round/>
                <a:headEnd/>
                <a:tailEnd/>
              </a:ln>
            </p:spPr>
          </p:cxnSp>
          <p:cxnSp>
            <p:nvCxnSpPr>
              <p:cNvPr id="52" name="Straight Connector 311"/>
              <p:cNvCxnSpPr>
                <a:cxnSpLocks noChangeShapeType="1"/>
              </p:cNvCxnSpPr>
              <p:nvPr/>
            </p:nvCxnSpPr>
            <p:spPr bwMode="auto">
              <a:xfrm rot="10800000" flipV="1">
                <a:off x="4786314" y="2071678"/>
                <a:ext cx="71438" cy="71438"/>
              </a:xfrm>
              <a:prstGeom prst="line">
                <a:avLst/>
              </a:prstGeom>
              <a:noFill/>
              <a:ln w="19050" algn="ctr">
                <a:solidFill>
                  <a:schemeClr val="tx1"/>
                </a:solidFill>
                <a:round/>
                <a:headEnd/>
                <a:tailEnd/>
              </a:ln>
            </p:spPr>
          </p:cxnSp>
        </p:grpSp>
        <p:cxnSp>
          <p:nvCxnSpPr>
            <p:cNvPr id="32" name="Straight Connector 303"/>
            <p:cNvCxnSpPr>
              <a:cxnSpLocks noChangeShapeType="1"/>
            </p:cNvCxnSpPr>
            <p:nvPr/>
          </p:nvCxnSpPr>
          <p:spPr bwMode="auto">
            <a:xfrm flipV="1">
              <a:off x="1833811" y="1196752"/>
              <a:ext cx="1885" cy="234602"/>
            </a:xfrm>
            <a:prstGeom prst="line">
              <a:avLst/>
            </a:prstGeom>
            <a:noFill/>
            <a:ln w="19050" algn="ctr">
              <a:solidFill>
                <a:schemeClr val="tx1"/>
              </a:solidFill>
              <a:round/>
              <a:headEnd/>
              <a:tailEnd type="oval"/>
            </a:ln>
          </p:spPr>
        </p:cxnSp>
        <p:cxnSp>
          <p:nvCxnSpPr>
            <p:cNvPr id="33" name="Straight Connector 303"/>
            <p:cNvCxnSpPr>
              <a:cxnSpLocks noChangeShapeType="1"/>
            </p:cNvCxnSpPr>
            <p:nvPr/>
          </p:nvCxnSpPr>
          <p:spPr bwMode="auto">
            <a:xfrm flipV="1">
              <a:off x="1617787" y="2636912"/>
              <a:ext cx="1885" cy="234602"/>
            </a:xfrm>
            <a:prstGeom prst="line">
              <a:avLst/>
            </a:prstGeom>
            <a:noFill/>
            <a:ln w="19050" algn="ctr">
              <a:solidFill>
                <a:schemeClr val="tx1"/>
              </a:solidFill>
              <a:round/>
              <a:headEnd/>
              <a:tailEnd type="oval"/>
            </a:ln>
          </p:spPr>
        </p:cxnSp>
        <p:cxnSp>
          <p:nvCxnSpPr>
            <p:cNvPr id="34" name="Straight Connector 314"/>
            <p:cNvCxnSpPr>
              <a:cxnSpLocks noChangeShapeType="1"/>
            </p:cNvCxnSpPr>
            <p:nvPr/>
          </p:nvCxnSpPr>
          <p:spPr bwMode="auto">
            <a:xfrm flipH="1">
              <a:off x="1835696" y="1988840"/>
              <a:ext cx="317770" cy="0"/>
            </a:xfrm>
            <a:prstGeom prst="line">
              <a:avLst/>
            </a:prstGeom>
            <a:noFill/>
            <a:ln w="19050" algn="ctr">
              <a:solidFill>
                <a:schemeClr val="tx1"/>
              </a:solidFill>
              <a:round/>
              <a:headEnd/>
              <a:tailEnd type="oval" w="med" len="med"/>
            </a:ln>
          </p:spPr>
        </p:cxnSp>
        <p:sp>
          <p:nvSpPr>
            <p:cNvPr id="35" name="TextBox 34"/>
            <p:cNvSpPr txBox="1"/>
            <p:nvPr/>
          </p:nvSpPr>
          <p:spPr>
            <a:xfrm>
              <a:off x="1917110" y="1484784"/>
              <a:ext cx="332142" cy="307777"/>
            </a:xfrm>
            <a:prstGeom prst="rect">
              <a:avLst/>
            </a:prstGeom>
            <a:noFill/>
          </p:spPr>
          <p:txBody>
            <a:bodyPr wrap="none" rtlCol="0">
              <a:spAutoFit/>
            </a:bodyPr>
            <a:lstStyle/>
            <a:p>
              <a:r>
                <a:rPr lang="en-GB" sz="1400" dirty="0" smtClean="0">
                  <a:solidFill>
                    <a:srgbClr val="002060"/>
                  </a:solidFill>
                </a:rPr>
                <a:t>R</a:t>
              </a:r>
              <a:r>
                <a:rPr lang="en-GB" sz="1400" baseline="-25000" dirty="0" smtClean="0">
                  <a:solidFill>
                    <a:srgbClr val="002060"/>
                  </a:solidFill>
                </a:rPr>
                <a:t>L</a:t>
              </a:r>
              <a:endParaRPr lang="en-GB" sz="1400" baseline="-25000" dirty="0">
                <a:solidFill>
                  <a:srgbClr val="002060"/>
                </a:solidFill>
              </a:endParaRPr>
            </a:p>
          </p:txBody>
        </p:sp>
        <p:cxnSp>
          <p:nvCxnSpPr>
            <p:cNvPr id="36" name="Straight Connector 298"/>
            <p:cNvCxnSpPr>
              <a:cxnSpLocks noChangeShapeType="1"/>
            </p:cNvCxnSpPr>
            <p:nvPr/>
          </p:nvCxnSpPr>
          <p:spPr bwMode="auto">
            <a:xfrm>
              <a:off x="2051720" y="2348880"/>
              <a:ext cx="360040" cy="0"/>
            </a:xfrm>
            <a:prstGeom prst="line">
              <a:avLst/>
            </a:prstGeom>
            <a:noFill/>
            <a:ln w="19050" algn="ctr">
              <a:solidFill>
                <a:schemeClr val="tx1"/>
              </a:solidFill>
              <a:round/>
              <a:headEnd/>
              <a:tailEnd/>
            </a:ln>
          </p:spPr>
        </p:cxnSp>
        <p:grpSp>
          <p:nvGrpSpPr>
            <p:cNvPr id="37" name="Group 36"/>
            <p:cNvGrpSpPr/>
            <p:nvPr/>
          </p:nvGrpSpPr>
          <p:grpSpPr>
            <a:xfrm>
              <a:off x="1475656" y="2877381"/>
              <a:ext cx="288032" cy="262909"/>
              <a:chOff x="3131840" y="2491304"/>
              <a:chExt cx="288032" cy="262909"/>
            </a:xfrm>
          </p:grpSpPr>
          <p:sp>
            <p:nvSpPr>
              <p:cNvPr id="45" name="Oval 44"/>
              <p:cNvSpPr/>
              <p:nvPr/>
            </p:nvSpPr>
            <p:spPr>
              <a:xfrm>
                <a:off x="3131840" y="2491304"/>
                <a:ext cx="288032" cy="26290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6" name="Straight Arrow Connector 45"/>
              <p:cNvCxnSpPr/>
              <p:nvPr/>
            </p:nvCxnSpPr>
            <p:spPr>
              <a:xfrm>
                <a:off x="3275856" y="2565700"/>
                <a:ext cx="0" cy="142424"/>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38" name="Straight Connector 303"/>
            <p:cNvCxnSpPr>
              <a:cxnSpLocks noChangeShapeType="1"/>
            </p:cNvCxnSpPr>
            <p:nvPr/>
          </p:nvCxnSpPr>
          <p:spPr bwMode="auto">
            <a:xfrm rot="5400000">
              <a:off x="1539706" y="3209304"/>
              <a:ext cx="143272" cy="1585"/>
            </a:xfrm>
            <a:prstGeom prst="line">
              <a:avLst/>
            </a:prstGeom>
            <a:noFill/>
            <a:ln w="19050" algn="ctr">
              <a:solidFill>
                <a:schemeClr val="tx1"/>
              </a:solidFill>
              <a:round/>
              <a:headEnd/>
              <a:tailEnd/>
            </a:ln>
          </p:spPr>
        </p:cxnSp>
        <p:sp>
          <p:nvSpPr>
            <p:cNvPr id="39" name="Isosceles Triangle 341"/>
            <p:cNvSpPr>
              <a:spLocks noChangeArrowheads="1"/>
            </p:cNvSpPr>
            <p:nvPr/>
          </p:nvSpPr>
          <p:spPr bwMode="auto">
            <a:xfrm flipV="1">
              <a:off x="1541268" y="3282476"/>
              <a:ext cx="142875" cy="71437"/>
            </a:xfrm>
            <a:prstGeom prst="triangle">
              <a:avLst>
                <a:gd name="adj" fmla="val 50000"/>
              </a:avLst>
            </a:prstGeom>
            <a:noFill/>
            <a:ln w="19050" algn="ctr">
              <a:solidFill>
                <a:schemeClr val="tx1"/>
              </a:solidFill>
              <a:round/>
              <a:headEnd/>
              <a:tailEnd/>
            </a:ln>
          </p:spPr>
          <p:txBody>
            <a:bodyPr/>
            <a:lstStyle/>
            <a:p>
              <a:endParaRPr lang="en-US" dirty="0"/>
            </a:p>
          </p:txBody>
        </p:sp>
        <p:sp>
          <p:nvSpPr>
            <p:cNvPr id="40" name="TextBox 69"/>
            <p:cNvSpPr txBox="1">
              <a:spLocks noChangeArrowheads="1"/>
            </p:cNvSpPr>
            <p:nvPr/>
          </p:nvSpPr>
          <p:spPr bwMode="auto">
            <a:xfrm>
              <a:off x="671264" y="1839006"/>
              <a:ext cx="444352" cy="276999"/>
            </a:xfrm>
            <a:prstGeom prst="rect">
              <a:avLst/>
            </a:prstGeom>
            <a:noFill/>
            <a:ln w="9525">
              <a:noFill/>
              <a:miter lim="800000"/>
              <a:headEnd/>
              <a:tailEnd/>
            </a:ln>
          </p:spPr>
          <p:txBody>
            <a:bodyPr wrap="none">
              <a:spAutoFit/>
            </a:bodyPr>
            <a:lstStyle/>
            <a:p>
              <a:pPr>
                <a:buFont typeface="Wingdings" pitchFamily="2" charset="2"/>
                <a:buNone/>
              </a:pPr>
              <a:r>
                <a:rPr lang="en-US" sz="1200" dirty="0" smtClean="0">
                  <a:solidFill>
                    <a:srgbClr val="002060"/>
                  </a:solidFill>
                </a:rPr>
                <a:t>out-</a:t>
              </a:r>
              <a:endParaRPr lang="en-US" sz="1200" dirty="0">
                <a:solidFill>
                  <a:srgbClr val="002060"/>
                </a:solidFill>
              </a:endParaRPr>
            </a:p>
          </p:txBody>
        </p:sp>
        <p:sp>
          <p:nvSpPr>
            <p:cNvPr id="41" name="TextBox 69"/>
            <p:cNvSpPr txBox="1">
              <a:spLocks noChangeArrowheads="1"/>
            </p:cNvSpPr>
            <p:nvPr/>
          </p:nvSpPr>
          <p:spPr bwMode="auto">
            <a:xfrm>
              <a:off x="2420260" y="2201941"/>
              <a:ext cx="349776" cy="276999"/>
            </a:xfrm>
            <a:prstGeom prst="rect">
              <a:avLst/>
            </a:prstGeom>
            <a:noFill/>
            <a:ln w="9525">
              <a:noFill/>
              <a:miter lim="800000"/>
              <a:headEnd/>
              <a:tailEnd/>
            </a:ln>
          </p:spPr>
          <p:txBody>
            <a:bodyPr wrap="none">
              <a:spAutoFit/>
            </a:bodyPr>
            <a:lstStyle/>
            <a:p>
              <a:pPr>
                <a:buFont typeface="Wingdings" pitchFamily="2" charset="2"/>
                <a:buNone/>
              </a:pPr>
              <a:r>
                <a:rPr lang="en-US" sz="1200" dirty="0" smtClean="0">
                  <a:solidFill>
                    <a:srgbClr val="002060"/>
                  </a:solidFill>
                </a:rPr>
                <a:t>in-</a:t>
              </a:r>
              <a:endParaRPr lang="en-US" sz="1200" dirty="0">
                <a:solidFill>
                  <a:srgbClr val="002060"/>
                </a:solidFill>
              </a:endParaRPr>
            </a:p>
          </p:txBody>
        </p:sp>
        <p:sp>
          <p:nvSpPr>
            <p:cNvPr id="42" name="TextBox 41"/>
            <p:cNvSpPr txBox="1"/>
            <p:nvPr/>
          </p:nvSpPr>
          <p:spPr>
            <a:xfrm>
              <a:off x="2352026" y="1419774"/>
              <a:ext cx="285656" cy="369332"/>
            </a:xfrm>
            <a:prstGeom prst="rect">
              <a:avLst/>
            </a:prstGeom>
            <a:noFill/>
          </p:spPr>
          <p:txBody>
            <a:bodyPr wrap="none" rtlCol="0">
              <a:spAutoFit/>
            </a:bodyPr>
            <a:lstStyle/>
            <a:p>
              <a:r>
                <a:rPr lang="en-GB" dirty="0" smtClean="0">
                  <a:solidFill>
                    <a:srgbClr val="002060"/>
                  </a:solidFill>
                  <a:latin typeface="Symbol" pitchFamily="18" charset="2"/>
                  <a:cs typeface="Arial" pitchFamily="34" charset="0"/>
                </a:rPr>
                <a:t>t</a:t>
              </a:r>
              <a:endParaRPr lang="en-GB" dirty="0">
                <a:solidFill>
                  <a:srgbClr val="002060"/>
                </a:solidFill>
                <a:latin typeface="Symbol" pitchFamily="18" charset="2"/>
                <a:cs typeface="Arial" pitchFamily="34" charset="0"/>
              </a:endParaRPr>
            </a:p>
          </p:txBody>
        </p:sp>
        <p:cxnSp>
          <p:nvCxnSpPr>
            <p:cNvPr id="43" name="Straight Arrow Connector 42"/>
            <p:cNvCxnSpPr>
              <a:stCxn id="42" idx="2"/>
            </p:cNvCxnSpPr>
            <p:nvPr/>
          </p:nvCxnSpPr>
          <p:spPr>
            <a:xfrm flipH="1">
              <a:off x="1994581" y="1789106"/>
              <a:ext cx="500273" cy="115403"/>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800860" y="2869100"/>
              <a:ext cx="287258" cy="307777"/>
            </a:xfrm>
            <a:prstGeom prst="rect">
              <a:avLst/>
            </a:prstGeom>
            <a:noFill/>
          </p:spPr>
          <p:txBody>
            <a:bodyPr wrap="none" rtlCol="0">
              <a:spAutoFit/>
            </a:bodyPr>
            <a:lstStyle/>
            <a:p>
              <a:r>
                <a:rPr lang="en-GB" sz="1400" dirty="0" smtClean="0">
                  <a:solidFill>
                    <a:srgbClr val="002060"/>
                  </a:solidFill>
                </a:rPr>
                <a:t>I</a:t>
              </a:r>
              <a:r>
                <a:rPr lang="en-GB" sz="1400" baseline="-25000" dirty="0" smtClean="0">
                  <a:solidFill>
                    <a:srgbClr val="002060"/>
                  </a:solidFill>
                </a:rPr>
                <a:t>T</a:t>
              </a:r>
              <a:endParaRPr lang="en-GB" sz="1400" baseline="-25000" dirty="0">
                <a:solidFill>
                  <a:srgbClr val="002060"/>
                </a:solidFill>
              </a:endParaRPr>
            </a:p>
          </p:txBody>
        </p:sp>
      </p:grpSp>
      <p:pic>
        <p:nvPicPr>
          <p:cNvPr id="91" name="Picture 90"/>
          <p:cNvPicPr>
            <a:picLocks noChangeAspect="1"/>
          </p:cNvPicPr>
          <p:nvPr/>
        </p:nvPicPr>
        <p:blipFill>
          <a:blip r:embed="rId3"/>
          <a:stretch>
            <a:fillRect/>
          </a:stretch>
        </p:blipFill>
        <p:spPr>
          <a:xfrm>
            <a:off x="6750715" y="3942377"/>
            <a:ext cx="4462659" cy="2213040"/>
          </a:xfrm>
          <a:prstGeom prst="rect">
            <a:avLst/>
          </a:prstGeom>
        </p:spPr>
      </p:pic>
      <p:pic>
        <p:nvPicPr>
          <p:cNvPr id="116" name="Picture 115"/>
          <p:cNvPicPr>
            <a:picLocks noChangeAspect="1"/>
          </p:cNvPicPr>
          <p:nvPr/>
        </p:nvPicPr>
        <p:blipFill>
          <a:blip r:embed="rId4"/>
          <a:stretch>
            <a:fillRect/>
          </a:stretch>
        </p:blipFill>
        <p:spPr>
          <a:xfrm>
            <a:off x="8719298" y="1461873"/>
            <a:ext cx="2652087" cy="1178705"/>
          </a:xfrm>
          <a:prstGeom prst="rect">
            <a:avLst/>
          </a:prstGeom>
        </p:spPr>
      </p:pic>
    </p:spTree>
    <p:extLst>
      <p:ext uri="{BB962C8B-B14F-4D97-AF65-F5344CB8AC3E}">
        <p14:creationId xmlns:p14="http://schemas.microsoft.com/office/powerpoint/2010/main" val="20461551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1" descr="Inline image 1"/>
          <p:cNvPicPr>
            <a:picLocks noChangeAspect="1" noChangeArrowheads="1"/>
          </p:cNvPicPr>
          <p:nvPr/>
        </p:nvPicPr>
        <p:blipFill rotWithShape="1">
          <a:blip r:embed="rId3">
            <a:extLst>
              <a:ext uri="{28A0092B-C50C-407E-A947-70E740481C1C}">
                <a14:useLocalDpi xmlns:a14="http://schemas.microsoft.com/office/drawing/2010/main" val="0"/>
              </a:ext>
            </a:extLst>
          </a:blip>
          <a:srcRect l="8835" t="50392" r="953" b="382"/>
          <a:stretch/>
        </p:blipFill>
        <p:spPr bwMode="auto">
          <a:xfrm>
            <a:off x="6278803" y="4279003"/>
            <a:ext cx="5147956" cy="2083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CML – Buffer Simulations</a:t>
            </a:r>
            <a:endParaRPr lang="en-GB" dirty="0"/>
          </a:p>
        </p:txBody>
      </p:sp>
      <p:sp>
        <p:nvSpPr>
          <p:cNvPr id="3" name="Content Placeholder 2"/>
          <p:cNvSpPr>
            <a:spLocks noGrp="1"/>
          </p:cNvSpPr>
          <p:nvPr>
            <p:ph sz="half" idx="1"/>
          </p:nvPr>
        </p:nvSpPr>
        <p:spPr/>
        <p:txBody>
          <a:bodyPr/>
          <a:lstStyle/>
          <a:p>
            <a:r>
              <a:rPr lang="en-GB" dirty="0" smtClean="0"/>
              <a:t>Three process corners:</a:t>
            </a:r>
          </a:p>
          <a:p>
            <a:pPr lvl="1"/>
            <a:r>
              <a:rPr lang="en-GB" dirty="0" smtClean="0"/>
              <a:t>SS, TT, FF (actives and passives)</a:t>
            </a:r>
          </a:p>
          <a:p>
            <a:pPr lvl="1"/>
            <a:r>
              <a:rPr lang="en-GB" dirty="0" smtClean="0"/>
              <a:t>Bias current </a:t>
            </a:r>
            <a:r>
              <a:rPr lang="en-GB" dirty="0" smtClean="0">
                <a:solidFill>
                  <a:schemeClr val="bg1">
                    <a:lumMod val="50000"/>
                  </a:schemeClr>
                </a:solidFill>
              </a:rPr>
              <a:t>[almost]</a:t>
            </a:r>
            <a:r>
              <a:rPr lang="en-GB" dirty="0" smtClean="0"/>
              <a:t> constant</a:t>
            </a:r>
          </a:p>
          <a:p>
            <a:pPr lvl="1"/>
            <a:r>
              <a:rPr lang="en-GB" dirty="0" smtClean="0"/>
              <a:t>Voltage and Temperature kept constant to assess the effects of process only:</a:t>
            </a:r>
          </a:p>
          <a:p>
            <a:pPr lvl="2"/>
            <a:r>
              <a:rPr lang="en-GB" dirty="0" smtClean="0"/>
              <a:t>This to “simulate” the effects TID &lt; 200 </a:t>
            </a:r>
            <a:r>
              <a:rPr lang="en-GB" dirty="0" err="1" smtClean="0"/>
              <a:t>Mrad</a:t>
            </a:r>
            <a:r>
              <a:rPr lang="en-GB" dirty="0" smtClean="0"/>
              <a:t> in the NMOS (SS process)</a:t>
            </a:r>
          </a:p>
          <a:p>
            <a:pPr lvl="1"/>
            <a:endParaRPr lang="en-GB" dirty="0"/>
          </a:p>
        </p:txBody>
      </p:sp>
      <p:sp>
        <p:nvSpPr>
          <p:cNvPr id="5" name="Date Placeholder 4"/>
          <p:cNvSpPr>
            <a:spLocks noGrp="1"/>
          </p:cNvSpPr>
          <p:nvPr>
            <p:ph type="dt" sz="half" idx="10"/>
          </p:nvPr>
        </p:nvSpPr>
        <p:spPr/>
        <p:txBody>
          <a:bodyPr/>
          <a:lstStyle/>
          <a:p>
            <a:r>
              <a:rPr lang="en-GB" dirty="0" smtClean="0"/>
              <a:t>Ecole de Microélectronique IN2P3</a:t>
            </a:r>
            <a:endParaRPr lang="en-GB" dirty="0"/>
          </a:p>
        </p:txBody>
      </p:sp>
      <p:sp>
        <p:nvSpPr>
          <p:cNvPr id="6" name="Footer Placeholder 5"/>
          <p:cNvSpPr>
            <a:spLocks noGrp="1"/>
          </p:cNvSpPr>
          <p:nvPr>
            <p:ph type="ftr" sz="quarter" idx="11"/>
          </p:nvPr>
        </p:nvSpPr>
        <p:spPr/>
        <p:txBody>
          <a:bodyPr/>
          <a:lstStyle/>
          <a:p>
            <a:r>
              <a:rPr lang="en-GB" dirty="0" smtClean="0"/>
              <a:t>Paulo.Moreira@cern.ch</a:t>
            </a:r>
            <a:endParaRPr lang="en-GB" dirty="0"/>
          </a:p>
        </p:txBody>
      </p:sp>
      <p:sp>
        <p:nvSpPr>
          <p:cNvPr id="7" name="Slide Number Placeholder 6"/>
          <p:cNvSpPr>
            <a:spLocks noGrp="1"/>
          </p:cNvSpPr>
          <p:nvPr>
            <p:ph type="sldNum" sz="quarter" idx="12"/>
          </p:nvPr>
        </p:nvSpPr>
        <p:spPr/>
        <p:txBody>
          <a:bodyPr/>
          <a:lstStyle/>
          <a:p>
            <a:fld id="{9E4E57FD-46AB-4497-A1ED-13B00B4C8F0D}" type="slidenum">
              <a:rPr lang="en-GB" smtClean="0"/>
              <a:t>27</a:t>
            </a:fld>
            <a:endParaRPr lang="en-GB" dirty="0"/>
          </a:p>
        </p:txBody>
      </p:sp>
      <p:grpSp>
        <p:nvGrpSpPr>
          <p:cNvPr id="10" name="Group 9"/>
          <p:cNvGrpSpPr/>
          <p:nvPr/>
        </p:nvGrpSpPr>
        <p:grpSpPr>
          <a:xfrm>
            <a:off x="6278803" y="1034230"/>
            <a:ext cx="2319478" cy="2157161"/>
            <a:chOff x="450558" y="1196752"/>
            <a:chExt cx="2319478" cy="2157161"/>
          </a:xfrm>
        </p:grpSpPr>
        <p:cxnSp>
          <p:nvCxnSpPr>
            <p:cNvPr id="11" name="Straight Connector 301"/>
            <p:cNvCxnSpPr>
              <a:cxnSpLocks noChangeShapeType="1"/>
            </p:cNvCxnSpPr>
            <p:nvPr/>
          </p:nvCxnSpPr>
          <p:spPr bwMode="auto">
            <a:xfrm>
              <a:off x="1259632" y="2204864"/>
              <a:ext cx="142611" cy="1592"/>
            </a:xfrm>
            <a:prstGeom prst="line">
              <a:avLst/>
            </a:prstGeom>
            <a:noFill/>
            <a:ln w="19050" algn="ctr">
              <a:solidFill>
                <a:schemeClr val="tx1"/>
              </a:solidFill>
              <a:round/>
              <a:headEnd/>
              <a:tailEnd/>
            </a:ln>
          </p:spPr>
        </p:cxnSp>
        <p:cxnSp>
          <p:nvCxnSpPr>
            <p:cNvPr id="12" name="Straight Connector 344"/>
            <p:cNvCxnSpPr>
              <a:cxnSpLocks noChangeShapeType="1"/>
            </p:cNvCxnSpPr>
            <p:nvPr/>
          </p:nvCxnSpPr>
          <p:spPr bwMode="auto">
            <a:xfrm flipV="1">
              <a:off x="1401763" y="1864608"/>
              <a:ext cx="1885" cy="340256"/>
            </a:xfrm>
            <a:prstGeom prst="line">
              <a:avLst/>
            </a:prstGeom>
            <a:noFill/>
            <a:ln w="19050" algn="ctr">
              <a:solidFill>
                <a:schemeClr val="tx1"/>
              </a:solidFill>
              <a:round/>
              <a:headEnd/>
              <a:tailEnd/>
            </a:ln>
          </p:spPr>
        </p:cxnSp>
        <p:sp>
          <p:nvSpPr>
            <p:cNvPr id="13" name="TextBox 69"/>
            <p:cNvSpPr txBox="1">
              <a:spLocks noChangeArrowheads="1"/>
            </p:cNvSpPr>
            <p:nvPr/>
          </p:nvSpPr>
          <p:spPr bwMode="auto">
            <a:xfrm>
              <a:off x="2162872" y="1838012"/>
              <a:ext cx="474810" cy="276999"/>
            </a:xfrm>
            <a:prstGeom prst="rect">
              <a:avLst/>
            </a:prstGeom>
            <a:noFill/>
            <a:ln w="9525">
              <a:noFill/>
              <a:miter lim="800000"/>
              <a:headEnd/>
              <a:tailEnd/>
            </a:ln>
          </p:spPr>
          <p:txBody>
            <a:bodyPr wrap="none">
              <a:spAutoFit/>
            </a:bodyPr>
            <a:lstStyle/>
            <a:p>
              <a:pPr>
                <a:buFont typeface="Wingdings" pitchFamily="2" charset="2"/>
                <a:buNone/>
              </a:pPr>
              <a:r>
                <a:rPr lang="en-US" sz="1200" dirty="0" smtClean="0">
                  <a:solidFill>
                    <a:srgbClr val="002060"/>
                  </a:solidFill>
                </a:rPr>
                <a:t>out+</a:t>
              </a:r>
              <a:endParaRPr lang="en-US" sz="1200" dirty="0">
                <a:solidFill>
                  <a:srgbClr val="002060"/>
                </a:solidFill>
              </a:endParaRPr>
            </a:p>
          </p:txBody>
        </p:sp>
        <p:sp>
          <p:nvSpPr>
            <p:cNvPr id="14" name="TextBox 69"/>
            <p:cNvSpPr txBox="1">
              <a:spLocks noChangeArrowheads="1"/>
            </p:cNvSpPr>
            <p:nvPr/>
          </p:nvSpPr>
          <p:spPr bwMode="auto">
            <a:xfrm>
              <a:off x="450558" y="2219550"/>
              <a:ext cx="377026" cy="276999"/>
            </a:xfrm>
            <a:prstGeom prst="rect">
              <a:avLst/>
            </a:prstGeom>
            <a:noFill/>
            <a:ln w="9525">
              <a:noFill/>
              <a:miter lim="800000"/>
              <a:headEnd/>
              <a:tailEnd/>
            </a:ln>
          </p:spPr>
          <p:txBody>
            <a:bodyPr wrap="none">
              <a:spAutoFit/>
            </a:bodyPr>
            <a:lstStyle/>
            <a:p>
              <a:pPr>
                <a:buFont typeface="Wingdings" pitchFamily="2" charset="2"/>
                <a:buNone/>
              </a:pPr>
              <a:r>
                <a:rPr lang="en-US" sz="1200" dirty="0" smtClean="0">
                  <a:solidFill>
                    <a:srgbClr val="002060"/>
                  </a:solidFill>
                </a:rPr>
                <a:t>in+</a:t>
              </a:r>
              <a:endParaRPr lang="en-US" sz="1200" dirty="0">
                <a:solidFill>
                  <a:srgbClr val="002060"/>
                </a:solidFill>
              </a:endParaRPr>
            </a:p>
          </p:txBody>
        </p:sp>
        <p:cxnSp>
          <p:nvCxnSpPr>
            <p:cNvPr id="15" name="Straight Connector 303"/>
            <p:cNvCxnSpPr>
              <a:cxnSpLocks noChangeShapeType="1"/>
            </p:cNvCxnSpPr>
            <p:nvPr/>
          </p:nvCxnSpPr>
          <p:spPr bwMode="auto">
            <a:xfrm flipV="1">
              <a:off x="1401763" y="1201383"/>
              <a:ext cx="1885" cy="234602"/>
            </a:xfrm>
            <a:prstGeom prst="line">
              <a:avLst/>
            </a:prstGeom>
            <a:noFill/>
            <a:ln w="19050" algn="ctr">
              <a:solidFill>
                <a:schemeClr val="tx1"/>
              </a:solidFill>
              <a:round/>
              <a:headEnd/>
              <a:tailEnd type="oval"/>
            </a:ln>
          </p:spPr>
        </p:cxnSp>
        <p:cxnSp>
          <p:nvCxnSpPr>
            <p:cNvPr id="16" name="Straight Connector 314"/>
            <p:cNvCxnSpPr>
              <a:cxnSpLocks noChangeShapeType="1"/>
            </p:cNvCxnSpPr>
            <p:nvPr/>
          </p:nvCxnSpPr>
          <p:spPr bwMode="auto">
            <a:xfrm>
              <a:off x="1085878" y="1988840"/>
              <a:ext cx="317770" cy="0"/>
            </a:xfrm>
            <a:prstGeom prst="line">
              <a:avLst/>
            </a:prstGeom>
            <a:noFill/>
            <a:ln w="19050" algn="ctr">
              <a:solidFill>
                <a:schemeClr val="tx1"/>
              </a:solidFill>
              <a:round/>
              <a:headEnd/>
              <a:tailEnd type="oval" w="med" len="med"/>
            </a:ln>
          </p:spPr>
        </p:cxnSp>
        <p:cxnSp>
          <p:nvCxnSpPr>
            <p:cNvPr id="17" name="Straight Connector 298"/>
            <p:cNvCxnSpPr>
              <a:cxnSpLocks noChangeShapeType="1"/>
            </p:cNvCxnSpPr>
            <p:nvPr/>
          </p:nvCxnSpPr>
          <p:spPr bwMode="auto">
            <a:xfrm>
              <a:off x="1172550" y="1199606"/>
              <a:ext cx="879170" cy="0"/>
            </a:xfrm>
            <a:prstGeom prst="line">
              <a:avLst/>
            </a:prstGeom>
            <a:noFill/>
            <a:ln w="19050" algn="ctr">
              <a:solidFill>
                <a:schemeClr val="tx1"/>
              </a:solidFill>
              <a:round/>
              <a:headEnd/>
              <a:tailEnd/>
            </a:ln>
          </p:spPr>
        </p:cxnSp>
        <p:grpSp>
          <p:nvGrpSpPr>
            <p:cNvPr id="18" name="Group 35"/>
            <p:cNvGrpSpPr>
              <a:grpSpLocks/>
            </p:cNvGrpSpPr>
            <p:nvPr/>
          </p:nvGrpSpPr>
          <p:grpSpPr bwMode="auto">
            <a:xfrm>
              <a:off x="1331640" y="1435983"/>
              <a:ext cx="71437" cy="428625"/>
              <a:chOff x="4786314" y="2071678"/>
              <a:chExt cx="71438" cy="428628"/>
            </a:xfrm>
          </p:grpSpPr>
          <p:cxnSp>
            <p:nvCxnSpPr>
              <p:cNvPr id="54" name="Straight Connector 306"/>
              <p:cNvCxnSpPr>
                <a:cxnSpLocks noChangeShapeType="1"/>
              </p:cNvCxnSpPr>
              <p:nvPr/>
            </p:nvCxnSpPr>
            <p:spPr bwMode="auto">
              <a:xfrm rot="16200000" flipV="1">
                <a:off x="4786314" y="2428868"/>
                <a:ext cx="71438" cy="71438"/>
              </a:xfrm>
              <a:prstGeom prst="line">
                <a:avLst/>
              </a:prstGeom>
              <a:noFill/>
              <a:ln w="19050" algn="ctr">
                <a:solidFill>
                  <a:schemeClr val="tx1"/>
                </a:solidFill>
                <a:round/>
                <a:headEnd/>
                <a:tailEnd/>
              </a:ln>
            </p:spPr>
          </p:cxnSp>
          <p:cxnSp>
            <p:nvCxnSpPr>
              <p:cNvPr id="55" name="Straight Connector 307"/>
              <p:cNvCxnSpPr>
                <a:cxnSpLocks noChangeShapeType="1"/>
              </p:cNvCxnSpPr>
              <p:nvPr/>
            </p:nvCxnSpPr>
            <p:spPr bwMode="auto">
              <a:xfrm rot="10800000" flipV="1">
                <a:off x="4786314" y="2357430"/>
                <a:ext cx="71438" cy="71438"/>
              </a:xfrm>
              <a:prstGeom prst="line">
                <a:avLst/>
              </a:prstGeom>
              <a:noFill/>
              <a:ln w="19050" algn="ctr">
                <a:solidFill>
                  <a:schemeClr val="tx1"/>
                </a:solidFill>
                <a:round/>
                <a:headEnd/>
                <a:tailEnd/>
              </a:ln>
            </p:spPr>
          </p:cxnSp>
          <p:cxnSp>
            <p:nvCxnSpPr>
              <p:cNvPr id="56" name="Straight Connector 308"/>
              <p:cNvCxnSpPr>
                <a:cxnSpLocks noChangeShapeType="1"/>
              </p:cNvCxnSpPr>
              <p:nvPr/>
            </p:nvCxnSpPr>
            <p:spPr bwMode="auto">
              <a:xfrm rot="16200000" flipV="1">
                <a:off x="4786314" y="2285992"/>
                <a:ext cx="71438" cy="71438"/>
              </a:xfrm>
              <a:prstGeom prst="line">
                <a:avLst/>
              </a:prstGeom>
              <a:noFill/>
              <a:ln w="19050" algn="ctr">
                <a:solidFill>
                  <a:schemeClr val="tx1"/>
                </a:solidFill>
                <a:round/>
                <a:headEnd/>
                <a:tailEnd/>
              </a:ln>
            </p:spPr>
          </p:cxnSp>
          <p:cxnSp>
            <p:nvCxnSpPr>
              <p:cNvPr id="57" name="Straight Connector 309"/>
              <p:cNvCxnSpPr>
                <a:cxnSpLocks noChangeShapeType="1"/>
              </p:cNvCxnSpPr>
              <p:nvPr/>
            </p:nvCxnSpPr>
            <p:spPr bwMode="auto">
              <a:xfrm rot="10800000" flipV="1">
                <a:off x="4786314" y="2214554"/>
                <a:ext cx="71438" cy="71438"/>
              </a:xfrm>
              <a:prstGeom prst="line">
                <a:avLst/>
              </a:prstGeom>
              <a:noFill/>
              <a:ln w="19050" algn="ctr">
                <a:solidFill>
                  <a:schemeClr val="tx1"/>
                </a:solidFill>
                <a:round/>
                <a:headEnd/>
                <a:tailEnd/>
              </a:ln>
            </p:spPr>
          </p:cxnSp>
          <p:cxnSp>
            <p:nvCxnSpPr>
              <p:cNvPr id="58" name="Straight Connector 310"/>
              <p:cNvCxnSpPr>
                <a:cxnSpLocks noChangeShapeType="1"/>
              </p:cNvCxnSpPr>
              <p:nvPr/>
            </p:nvCxnSpPr>
            <p:spPr bwMode="auto">
              <a:xfrm rot="16200000" flipV="1">
                <a:off x="4786314" y="2143116"/>
                <a:ext cx="71438" cy="71438"/>
              </a:xfrm>
              <a:prstGeom prst="line">
                <a:avLst/>
              </a:prstGeom>
              <a:noFill/>
              <a:ln w="19050" algn="ctr">
                <a:solidFill>
                  <a:schemeClr val="tx1"/>
                </a:solidFill>
                <a:round/>
                <a:headEnd/>
                <a:tailEnd/>
              </a:ln>
            </p:spPr>
          </p:cxnSp>
          <p:cxnSp>
            <p:nvCxnSpPr>
              <p:cNvPr id="59" name="Straight Connector 311"/>
              <p:cNvCxnSpPr>
                <a:cxnSpLocks noChangeShapeType="1"/>
              </p:cNvCxnSpPr>
              <p:nvPr/>
            </p:nvCxnSpPr>
            <p:spPr bwMode="auto">
              <a:xfrm rot="10800000" flipV="1">
                <a:off x="4786314" y="2071678"/>
                <a:ext cx="71438" cy="71438"/>
              </a:xfrm>
              <a:prstGeom prst="line">
                <a:avLst/>
              </a:prstGeom>
              <a:noFill/>
              <a:ln w="19050" algn="ctr">
                <a:solidFill>
                  <a:schemeClr val="tx1"/>
                </a:solidFill>
                <a:round/>
                <a:headEnd/>
                <a:tailEnd/>
              </a:ln>
            </p:spPr>
          </p:cxnSp>
        </p:grpSp>
        <p:sp>
          <p:nvSpPr>
            <p:cNvPr id="19" name="TextBox 18"/>
            <p:cNvSpPr txBox="1"/>
            <p:nvPr/>
          </p:nvSpPr>
          <p:spPr>
            <a:xfrm>
              <a:off x="998795" y="1510915"/>
              <a:ext cx="332142" cy="307777"/>
            </a:xfrm>
            <a:prstGeom prst="rect">
              <a:avLst/>
            </a:prstGeom>
            <a:noFill/>
          </p:spPr>
          <p:txBody>
            <a:bodyPr wrap="none" rtlCol="0">
              <a:spAutoFit/>
            </a:bodyPr>
            <a:lstStyle/>
            <a:p>
              <a:r>
                <a:rPr lang="en-GB" sz="1400" dirty="0" smtClean="0">
                  <a:solidFill>
                    <a:srgbClr val="002060"/>
                  </a:solidFill>
                </a:rPr>
                <a:t>R</a:t>
              </a:r>
              <a:r>
                <a:rPr lang="en-GB" sz="1400" baseline="-25000" dirty="0" smtClean="0">
                  <a:solidFill>
                    <a:srgbClr val="002060"/>
                  </a:solidFill>
                </a:rPr>
                <a:t>L</a:t>
              </a:r>
              <a:endParaRPr lang="en-GB" sz="1400" baseline="-25000" dirty="0">
                <a:solidFill>
                  <a:srgbClr val="002060"/>
                </a:solidFill>
              </a:endParaRPr>
            </a:p>
          </p:txBody>
        </p:sp>
        <p:cxnSp>
          <p:nvCxnSpPr>
            <p:cNvPr id="20" name="Straight Connector 300"/>
            <p:cNvCxnSpPr>
              <a:cxnSpLocks noChangeShapeType="1"/>
            </p:cNvCxnSpPr>
            <p:nvPr/>
          </p:nvCxnSpPr>
          <p:spPr bwMode="auto">
            <a:xfrm>
              <a:off x="1187624" y="2204864"/>
              <a:ext cx="0" cy="287360"/>
            </a:xfrm>
            <a:prstGeom prst="line">
              <a:avLst/>
            </a:prstGeom>
            <a:noFill/>
            <a:ln w="19050" algn="ctr">
              <a:solidFill>
                <a:schemeClr val="tx1"/>
              </a:solidFill>
              <a:round/>
              <a:headEnd/>
              <a:tailEnd/>
            </a:ln>
          </p:spPr>
        </p:cxnSp>
        <p:cxnSp>
          <p:nvCxnSpPr>
            <p:cNvPr id="21" name="Straight Connector 300"/>
            <p:cNvCxnSpPr>
              <a:cxnSpLocks noChangeShapeType="1"/>
            </p:cNvCxnSpPr>
            <p:nvPr/>
          </p:nvCxnSpPr>
          <p:spPr bwMode="auto">
            <a:xfrm>
              <a:off x="1259632" y="2204864"/>
              <a:ext cx="0" cy="287360"/>
            </a:xfrm>
            <a:prstGeom prst="line">
              <a:avLst/>
            </a:prstGeom>
            <a:noFill/>
            <a:ln w="19050" algn="ctr">
              <a:solidFill>
                <a:schemeClr val="tx1"/>
              </a:solidFill>
              <a:round/>
              <a:headEnd/>
              <a:tailEnd/>
            </a:ln>
          </p:spPr>
        </p:cxnSp>
        <p:cxnSp>
          <p:nvCxnSpPr>
            <p:cNvPr id="22" name="Straight Connector 301"/>
            <p:cNvCxnSpPr>
              <a:cxnSpLocks noChangeShapeType="1"/>
            </p:cNvCxnSpPr>
            <p:nvPr/>
          </p:nvCxnSpPr>
          <p:spPr bwMode="auto">
            <a:xfrm>
              <a:off x="1259632" y="2491304"/>
              <a:ext cx="142611" cy="1592"/>
            </a:xfrm>
            <a:prstGeom prst="line">
              <a:avLst/>
            </a:prstGeom>
            <a:noFill/>
            <a:ln w="19050" algn="ctr">
              <a:solidFill>
                <a:schemeClr val="tx1"/>
              </a:solidFill>
              <a:round/>
              <a:headEnd/>
              <a:tailEnd/>
            </a:ln>
          </p:spPr>
        </p:cxnSp>
        <p:cxnSp>
          <p:nvCxnSpPr>
            <p:cNvPr id="23" name="Straight Connector 303"/>
            <p:cNvCxnSpPr>
              <a:cxnSpLocks noChangeShapeType="1"/>
            </p:cNvCxnSpPr>
            <p:nvPr/>
          </p:nvCxnSpPr>
          <p:spPr bwMode="auto">
            <a:xfrm rot="5400000">
              <a:off x="1332805" y="2563740"/>
              <a:ext cx="143272" cy="1585"/>
            </a:xfrm>
            <a:prstGeom prst="line">
              <a:avLst/>
            </a:prstGeom>
            <a:noFill/>
            <a:ln w="19050" algn="ctr">
              <a:solidFill>
                <a:schemeClr val="tx1"/>
              </a:solidFill>
              <a:round/>
              <a:headEnd/>
              <a:tailEnd/>
            </a:ln>
          </p:spPr>
        </p:cxnSp>
        <p:cxnSp>
          <p:nvCxnSpPr>
            <p:cNvPr id="24" name="Straight Connector 298"/>
            <p:cNvCxnSpPr>
              <a:cxnSpLocks noChangeShapeType="1"/>
            </p:cNvCxnSpPr>
            <p:nvPr/>
          </p:nvCxnSpPr>
          <p:spPr bwMode="auto">
            <a:xfrm flipV="1">
              <a:off x="1403648" y="2636169"/>
              <a:ext cx="432048" cy="743"/>
            </a:xfrm>
            <a:prstGeom prst="line">
              <a:avLst/>
            </a:prstGeom>
            <a:noFill/>
            <a:ln w="19050" algn="ctr">
              <a:solidFill>
                <a:schemeClr val="tx1"/>
              </a:solidFill>
              <a:round/>
              <a:headEnd/>
              <a:tailEnd/>
            </a:ln>
          </p:spPr>
        </p:cxnSp>
        <p:cxnSp>
          <p:nvCxnSpPr>
            <p:cNvPr id="25" name="Straight Connector 298"/>
            <p:cNvCxnSpPr>
              <a:cxnSpLocks noChangeShapeType="1"/>
            </p:cNvCxnSpPr>
            <p:nvPr/>
          </p:nvCxnSpPr>
          <p:spPr bwMode="auto">
            <a:xfrm>
              <a:off x="827584" y="2348880"/>
              <a:ext cx="360040" cy="0"/>
            </a:xfrm>
            <a:prstGeom prst="line">
              <a:avLst/>
            </a:prstGeom>
            <a:noFill/>
            <a:ln w="19050" algn="ctr">
              <a:solidFill>
                <a:schemeClr val="tx1"/>
              </a:solidFill>
              <a:round/>
              <a:headEnd/>
              <a:tailEnd/>
            </a:ln>
          </p:spPr>
        </p:cxnSp>
        <p:cxnSp>
          <p:nvCxnSpPr>
            <p:cNvPr id="26" name="Straight Connector 303"/>
            <p:cNvCxnSpPr>
              <a:cxnSpLocks noChangeShapeType="1"/>
            </p:cNvCxnSpPr>
            <p:nvPr/>
          </p:nvCxnSpPr>
          <p:spPr bwMode="auto">
            <a:xfrm rot="5400000">
              <a:off x="1763267" y="2564483"/>
              <a:ext cx="143272" cy="1585"/>
            </a:xfrm>
            <a:prstGeom prst="line">
              <a:avLst/>
            </a:prstGeom>
            <a:noFill/>
            <a:ln w="19050" algn="ctr">
              <a:solidFill>
                <a:schemeClr val="tx1"/>
              </a:solidFill>
              <a:round/>
              <a:headEnd/>
              <a:tailEnd/>
            </a:ln>
          </p:spPr>
        </p:cxnSp>
        <p:cxnSp>
          <p:nvCxnSpPr>
            <p:cNvPr id="27" name="Straight Connector 301"/>
            <p:cNvCxnSpPr>
              <a:cxnSpLocks noChangeShapeType="1"/>
            </p:cNvCxnSpPr>
            <p:nvPr/>
          </p:nvCxnSpPr>
          <p:spPr bwMode="auto">
            <a:xfrm>
              <a:off x="1837101" y="2492896"/>
              <a:ext cx="142611" cy="1592"/>
            </a:xfrm>
            <a:prstGeom prst="line">
              <a:avLst/>
            </a:prstGeom>
            <a:noFill/>
            <a:ln w="19050" algn="ctr">
              <a:solidFill>
                <a:schemeClr val="tx1"/>
              </a:solidFill>
              <a:round/>
              <a:headEnd/>
              <a:tailEnd/>
            </a:ln>
          </p:spPr>
        </p:cxnSp>
        <p:cxnSp>
          <p:nvCxnSpPr>
            <p:cNvPr id="28" name="Straight Connector 300"/>
            <p:cNvCxnSpPr>
              <a:cxnSpLocks noChangeShapeType="1"/>
            </p:cNvCxnSpPr>
            <p:nvPr/>
          </p:nvCxnSpPr>
          <p:spPr bwMode="auto">
            <a:xfrm>
              <a:off x="2051720" y="2204864"/>
              <a:ext cx="0" cy="287360"/>
            </a:xfrm>
            <a:prstGeom prst="line">
              <a:avLst/>
            </a:prstGeom>
            <a:noFill/>
            <a:ln w="19050" algn="ctr">
              <a:solidFill>
                <a:schemeClr val="tx1"/>
              </a:solidFill>
              <a:round/>
              <a:headEnd/>
              <a:tailEnd/>
            </a:ln>
          </p:spPr>
        </p:cxnSp>
        <p:cxnSp>
          <p:nvCxnSpPr>
            <p:cNvPr id="29" name="Straight Connector 300"/>
            <p:cNvCxnSpPr>
              <a:cxnSpLocks noChangeShapeType="1"/>
            </p:cNvCxnSpPr>
            <p:nvPr/>
          </p:nvCxnSpPr>
          <p:spPr bwMode="auto">
            <a:xfrm>
              <a:off x="1979712" y="2204864"/>
              <a:ext cx="0" cy="287360"/>
            </a:xfrm>
            <a:prstGeom prst="line">
              <a:avLst/>
            </a:prstGeom>
            <a:noFill/>
            <a:ln w="19050" algn="ctr">
              <a:solidFill>
                <a:schemeClr val="tx1"/>
              </a:solidFill>
              <a:round/>
              <a:headEnd/>
              <a:tailEnd/>
            </a:ln>
          </p:spPr>
        </p:cxnSp>
        <p:cxnSp>
          <p:nvCxnSpPr>
            <p:cNvPr id="30" name="Straight Connector 301"/>
            <p:cNvCxnSpPr>
              <a:cxnSpLocks noChangeShapeType="1"/>
            </p:cNvCxnSpPr>
            <p:nvPr/>
          </p:nvCxnSpPr>
          <p:spPr bwMode="auto">
            <a:xfrm>
              <a:off x="1837101" y="2203272"/>
              <a:ext cx="142611" cy="1592"/>
            </a:xfrm>
            <a:prstGeom prst="line">
              <a:avLst/>
            </a:prstGeom>
            <a:noFill/>
            <a:ln w="19050" algn="ctr">
              <a:solidFill>
                <a:schemeClr val="tx1"/>
              </a:solidFill>
              <a:round/>
              <a:headEnd/>
              <a:tailEnd/>
            </a:ln>
          </p:spPr>
        </p:cxnSp>
        <p:cxnSp>
          <p:nvCxnSpPr>
            <p:cNvPr id="31" name="Straight Connector 344"/>
            <p:cNvCxnSpPr>
              <a:cxnSpLocks noChangeShapeType="1"/>
            </p:cNvCxnSpPr>
            <p:nvPr/>
          </p:nvCxnSpPr>
          <p:spPr bwMode="auto">
            <a:xfrm flipV="1">
              <a:off x="1833811" y="1864608"/>
              <a:ext cx="1885" cy="340256"/>
            </a:xfrm>
            <a:prstGeom prst="line">
              <a:avLst/>
            </a:prstGeom>
            <a:noFill/>
            <a:ln w="19050" algn="ctr">
              <a:solidFill>
                <a:schemeClr val="tx1"/>
              </a:solidFill>
              <a:round/>
              <a:headEnd/>
              <a:tailEnd/>
            </a:ln>
          </p:spPr>
        </p:cxnSp>
        <p:grpSp>
          <p:nvGrpSpPr>
            <p:cNvPr id="32" name="Group 35"/>
            <p:cNvGrpSpPr>
              <a:grpSpLocks/>
            </p:cNvGrpSpPr>
            <p:nvPr/>
          </p:nvGrpSpPr>
          <p:grpSpPr bwMode="auto">
            <a:xfrm flipH="1" flipV="1">
              <a:off x="1836267" y="1437016"/>
              <a:ext cx="71437" cy="428625"/>
              <a:chOff x="4786314" y="2071678"/>
              <a:chExt cx="71438" cy="428628"/>
            </a:xfrm>
          </p:grpSpPr>
          <p:cxnSp>
            <p:nvCxnSpPr>
              <p:cNvPr id="48" name="Straight Connector 306"/>
              <p:cNvCxnSpPr>
                <a:cxnSpLocks noChangeShapeType="1"/>
              </p:cNvCxnSpPr>
              <p:nvPr/>
            </p:nvCxnSpPr>
            <p:spPr bwMode="auto">
              <a:xfrm rot="16200000" flipV="1">
                <a:off x="4786314" y="2428868"/>
                <a:ext cx="71438" cy="71438"/>
              </a:xfrm>
              <a:prstGeom prst="line">
                <a:avLst/>
              </a:prstGeom>
              <a:noFill/>
              <a:ln w="19050" algn="ctr">
                <a:solidFill>
                  <a:schemeClr val="tx1"/>
                </a:solidFill>
                <a:round/>
                <a:headEnd/>
                <a:tailEnd/>
              </a:ln>
            </p:spPr>
          </p:cxnSp>
          <p:cxnSp>
            <p:nvCxnSpPr>
              <p:cNvPr id="49" name="Straight Connector 307"/>
              <p:cNvCxnSpPr>
                <a:cxnSpLocks noChangeShapeType="1"/>
              </p:cNvCxnSpPr>
              <p:nvPr/>
            </p:nvCxnSpPr>
            <p:spPr bwMode="auto">
              <a:xfrm rot="10800000" flipV="1">
                <a:off x="4786314" y="2357430"/>
                <a:ext cx="71438" cy="71438"/>
              </a:xfrm>
              <a:prstGeom prst="line">
                <a:avLst/>
              </a:prstGeom>
              <a:noFill/>
              <a:ln w="19050" algn="ctr">
                <a:solidFill>
                  <a:schemeClr val="tx1"/>
                </a:solidFill>
                <a:round/>
                <a:headEnd/>
                <a:tailEnd/>
              </a:ln>
            </p:spPr>
          </p:cxnSp>
          <p:cxnSp>
            <p:nvCxnSpPr>
              <p:cNvPr id="50" name="Straight Connector 308"/>
              <p:cNvCxnSpPr>
                <a:cxnSpLocks noChangeShapeType="1"/>
              </p:cNvCxnSpPr>
              <p:nvPr/>
            </p:nvCxnSpPr>
            <p:spPr bwMode="auto">
              <a:xfrm rot="16200000" flipV="1">
                <a:off x="4786314" y="2285992"/>
                <a:ext cx="71438" cy="71438"/>
              </a:xfrm>
              <a:prstGeom prst="line">
                <a:avLst/>
              </a:prstGeom>
              <a:noFill/>
              <a:ln w="19050" algn="ctr">
                <a:solidFill>
                  <a:schemeClr val="tx1"/>
                </a:solidFill>
                <a:round/>
                <a:headEnd/>
                <a:tailEnd/>
              </a:ln>
            </p:spPr>
          </p:cxnSp>
          <p:cxnSp>
            <p:nvCxnSpPr>
              <p:cNvPr id="51" name="Straight Connector 309"/>
              <p:cNvCxnSpPr>
                <a:cxnSpLocks noChangeShapeType="1"/>
              </p:cNvCxnSpPr>
              <p:nvPr/>
            </p:nvCxnSpPr>
            <p:spPr bwMode="auto">
              <a:xfrm rot="10800000" flipV="1">
                <a:off x="4786314" y="2214554"/>
                <a:ext cx="71438" cy="71438"/>
              </a:xfrm>
              <a:prstGeom prst="line">
                <a:avLst/>
              </a:prstGeom>
              <a:noFill/>
              <a:ln w="19050" algn="ctr">
                <a:solidFill>
                  <a:schemeClr val="tx1"/>
                </a:solidFill>
                <a:round/>
                <a:headEnd/>
                <a:tailEnd/>
              </a:ln>
            </p:spPr>
          </p:cxnSp>
          <p:cxnSp>
            <p:nvCxnSpPr>
              <p:cNvPr id="52" name="Straight Connector 310"/>
              <p:cNvCxnSpPr>
                <a:cxnSpLocks noChangeShapeType="1"/>
              </p:cNvCxnSpPr>
              <p:nvPr/>
            </p:nvCxnSpPr>
            <p:spPr bwMode="auto">
              <a:xfrm rot="16200000" flipV="1">
                <a:off x="4786314" y="2143116"/>
                <a:ext cx="71438" cy="71438"/>
              </a:xfrm>
              <a:prstGeom prst="line">
                <a:avLst/>
              </a:prstGeom>
              <a:noFill/>
              <a:ln w="19050" algn="ctr">
                <a:solidFill>
                  <a:schemeClr val="tx1"/>
                </a:solidFill>
                <a:round/>
                <a:headEnd/>
                <a:tailEnd/>
              </a:ln>
            </p:spPr>
          </p:cxnSp>
          <p:cxnSp>
            <p:nvCxnSpPr>
              <p:cNvPr id="53" name="Straight Connector 311"/>
              <p:cNvCxnSpPr>
                <a:cxnSpLocks noChangeShapeType="1"/>
              </p:cNvCxnSpPr>
              <p:nvPr/>
            </p:nvCxnSpPr>
            <p:spPr bwMode="auto">
              <a:xfrm rot="10800000" flipV="1">
                <a:off x="4786314" y="2071678"/>
                <a:ext cx="71438" cy="71438"/>
              </a:xfrm>
              <a:prstGeom prst="line">
                <a:avLst/>
              </a:prstGeom>
              <a:noFill/>
              <a:ln w="19050" algn="ctr">
                <a:solidFill>
                  <a:schemeClr val="tx1"/>
                </a:solidFill>
                <a:round/>
                <a:headEnd/>
                <a:tailEnd/>
              </a:ln>
            </p:spPr>
          </p:cxnSp>
        </p:grpSp>
        <p:cxnSp>
          <p:nvCxnSpPr>
            <p:cNvPr id="33" name="Straight Connector 303"/>
            <p:cNvCxnSpPr>
              <a:cxnSpLocks noChangeShapeType="1"/>
            </p:cNvCxnSpPr>
            <p:nvPr/>
          </p:nvCxnSpPr>
          <p:spPr bwMode="auto">
            <a:xfrm flipV="1">
              <a:off x="1833811" y="1196752"/>
              <a:ext cx="1885" cy="234602"/>
            </a:xfrm>
            <a:prstGeom prst="line">
              <a:avLst/>
            </a:prstGeom>
            <a:noFill/>
            <a:ln w="19050" algn="ctr">
              <a:solidFill>
                <a:schemeClr val="tx1"/>
              </a:solidFill>
              <a:round/>
              <a:headEnd/>
              <a:tailEnd type="oval"/>
            </a:ln>
          </p:spPr>
        </p:cxnSp>
        <p:cxnSp>
          <p:nvCxnSpPr>
            <p:cNvPr id="34" name="Straight Connector 303"/>
            <p:cNvCxnSpPr>
              <a:cxnSpLocks noChangeShapeType="1"/>
            </p:cNvCxnSpPr>
            <p:nvPr/>
          </p:nvCxnSpPr>
          <p:spPr bwMode="auto">
            <a:xfrm flipV="1">
              <a:off x="1617787" y="2636912"/>
              <a:ext cx="1885" cy="234602"/>
            </a:xfrm>
            <a:prstGeom prst="line">
              <a:avLst/>
            </a:prstGeom>
            <a:noFill/>
            <a:ln w="19050" algn="ctr">
              <a:solidFill>
                <a:schemeClr val="tx1"/>
              </a:solidFill>
              <a:round/>
              <a:headEnd/>
              <a:tailEnd type="oval"/>
            </a:ln>
          </p:spPr>
        </p:cxnSp>
        <p:cxnSp>
          <p:nvCxnSpPr>
            <p:cNvPr id="35" name="Straight Connector 314"/>
            <p:cNvCxnSpPr>
              <a:cxnSpLocks noChangeShapeType="1"/>
            </p:cNvCxnSpPr>
            <p:nvPr/>
          </p:nvCxnSpPr>
          <p:spPr bwMode="auto">
            <a:xfrm flipH="1">
              <a:off x="1835696" y="1988840"/>
              <a:ext cx="317770" cy="0"/>
            </a:xfrm>
            <a:prstGeom prst="line">
              <a:avLst/>
            </a:prstGeom>
            <a:noFill/>
            <a:ln w="19050" algn="ctr">
              <a:solidFill>
                <a:schemeClr val="tx1"/>
              </a:solidFill>
              <a:round/>
              <a:headEnd/>
              <a:tailEnd type="oval" w="med" len="med"/>
            </a:ln>
          </p:spPr>
        </p:cxnSp>
        <p:sp>
          <p:nvSpPr>
            <p:cNvPr id="36" name="TextBox 35"/>
            <p:cNvSpPr txBox="1"/>
            <p:nvPr/>
          </p:nvSpPr>
          <p:spPr>
            <a:xfrm>
              <a:off x="1917110" y="1484784"/>
              <a:ext cx="332142" cy="307777"/>
            </a:xfrm>
            <a:prstGeom prst="rect">
              <a:avLst/>
            </a:prstGeom>
            <a:noFill/>
          </p:spPr>
          <p:txBody>
            <a:bodyPr wrap="none" rtlCol="0">
              <a:spAutoFit/>
            </a:bodyPr>
            <a:lstStyle/>
            <a:p>
              <a:r>
                <a:rPr lang="en-GB" sz="1400" dirty="0" smtClean="0">
                  <a:solidFill>
                    <a:srgbClr val="002060"/>
                  </a:solidFill>
                </a:rPr>
                <a:t>R</a:t>
              </a:r>
              <a:r>
                <a:rPr lang="en-GB" sz="1400" baseline="-25000" dirty="0" smtClean="0">
                  <a:solidFill>
                    <a:srgbClr val="002060"/>
                  </a:solidFill>
                </a:rPr>
                <a:t>L</a:t>
              </a:r>
              <a:endParaRPr lang="en-GB" sz="1400" baseline="-25000" dirty="0">
                <a:solidFill>
                  <a:srgbClr val="002060"/>
                </a:solidFill>
              </a:endParaRPr>
            </a:p>
          </p:txBody>
        </p:sp>
        <p:cxnSp>
          <p:nvCxnSpPr>
            <p:cNvPr id="37" name="Straight Connector 298"/>
            <p:cNvCxnSpPr>
              <a:cxnSpLocks noChangeShapeType="1"/>
            </p:cNvCxnSpPr>
            <p:nvPr/>
          </p:nvCxnSpPr>
          <p:spPr bwMode="auto">
            <a:xfrm>
              <a:off x="2051720" y="2348880"/>
              <a:ext cx="360040" cy="0"/>
            </a:xfrm>
            <a:prstGeom prst="line">
              <a:avLst/>
            </a:prstGeom>
            <a:noFill/>
            <a:ln w="19050" algn="ctr">
              <a:solidFill>
                <a:schemeClr val="tx1"/>
              </a:solidFill>
              <a:round/>
              <a:headEnd/>
              <a:tailEnd/>
            </a:ln>
          </p:spPr>
        </p:cxnSp>
        <p:grpSp>
          <p:nvGrpSpPr>
            <p:cNvPr id="38" name="Group 37"/>
            <p:cNvGrpSpPr/>
            <p:nvPr/>
          </p:nvGrpSpPr>
          <p:grpSpPr>
            <a:xfrm>
              <a:off x="1475656" y="2877381"/>
              <a:ext cx="288032" cy="262909"/>
              <a:chOff x="3131840" y="2491304"/>
              <a:chExt cx="288032" cy="262909"/>
            </a:xfrm>
          </p:grpSpPr>
          <p:sp>
            <p:nvSpPr>
              <p:cNvPr id="46" name="Oval 45"/>
              <p:cNvSpPr/>
              <p:nvPr/>
            </p:nvSpPr>
            <p:spPr>
              <a:xfrm>
                <a:off x="3131840" y="2491304"/>
                <a:ext cx="288032" cy="26290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7" name="Straight Arrow Connector 46"/>
              <p:cNvCxnSpPr/>
              <p:nvPr/>
            </p:nvCxnSpPr>
            <p:spPr>
              <a:xfrm>
                <a:off x="3275856" y="2565700"/>
                <a:ext cx="0" cy="142424"/>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39" name="Straight Connector 303"/>
            <p:cNvCxnSpPr>
              <a:cxnSpLocks noChangeShapeType="1"/>
            </p:cNvCxnSpPr>
            <p:nvPr/>
          </p:nvCxnSpPr>
          <p:spPr bwMode="auto">
            <a:xfrm rot="5400000">
              <a:off x="1539706" y="3209304"/>
              <a:ext cx="143272" cy="1585"/>
            </a:xfrm>
            <a:prstGeom prst="line">
              <a:avLst/>
            </a:prstGeom>
            <a:noFill/>
            <a:ln w="19050" algn="ctr">
              <a:solidFill>
                <a:schemeClr val="tx1"/>
              </a:solidFill>
              <a:round/>
              <a:headEnd/>
              <a:tailEnd/>
            </a:ln>
          </p:spPr>
        </p:cxnSp>
        <p:sp>
          <p:nvSpPr>
            <p:cNvPr id="40" name="Isosceles Triangle 341"/>
            <p:cNvSpPr>
              <a:spLocks noChangeArrowheads="1"/>
            </p:cNvSpPr>
            <p:nvPr/>
          </p:nvSpPr>
          <p:spPr bwMode="auto">
            <a:xfrm flipV="1">
              <a:off x="1541268" y="3282476"/>
              <a:ext cx="142875" cy="71437"/>
            </a:xfrm>
            <a:prstGeom prst="triangle">
              <a:avLst>
                <a:gd name="adj" fmla="val 50000"/>
              </a:avLst>
            </a:prstGeom>
            <a:noFill/>
            <a:ln w="19050" algn="ctr">
              <a:solidFill>
                <a:schemeClr val="tx1"/>
              </a:solidFill>
              <a:round/>
              <a:headEnd/>
              <a:tailEnd/>
            </a:ln>
          </p:spPr>
          <p:txBody>
            <a:bodyPr/>
            <a:lstStyle/>
            <a:p>
              <a:endParaRPr lang="en-US" dirty="0"/>
            </a:p>
          </p:txBody>
        </p:sp>
        <p:sp>
          <p:nvSpPr>
            <p:cNvPr id="41" name="TextBox 69"/>
            <p:cNvSpPr txBox="1">
              <a:spLocks noChangeArrowheads="1"/>
            </p:cNvSpPr>
            <p:nvPr/>
          </p:nvSpPr>
          <p:spPr bwMode="auto">
            <a:xfrm>
              <a:off x="671264" y="1839006"/>
              <a:ext cx="444352" cy="276999"/>
            </a:xfrm>
            <a:prstGeom prst="rect">
              <a:avLst/>
            </a:prstGeom>
            <a:noFill/>
            <a:ln w="9525">
              <a:noFill/>
              <a:miter lim="800000"/>
              <a:headEnd/>
              <a:tailEnd/>
            </a:ln>
          </p:spPr>
          <p:txBody>
            <a:bodyPr wrap="none">
              <a:spAutoFit/>
            </a:bodyPr>
            <a:lstStyle/>
            <a:p>
              <a:pPr>
                <a:buFont typeface="Wingdings" pitchFamily="2" charset="2"/>
                <a:buNone/>
              </a:pPr>
              <a:r>
                <a:rPr lang="en-US" sz="1200" dirty="0" smtClean="0">
                  <a:solidFill>
                    <a:srgbClr val="002060"/>
                  </a:solidFill>
                </a:rPr>
                <a:t>out-</a:t>
              </a:r>
              <a:endParaRPr lang="en-US" sz="1200" dirty="0">
                <a:solidFill>
                  <a:srgbClr val="002060"/>
                </a:solidFill>
              </a:endParaRPr>
            </a:p>
          </p:txBody>
        </p:sp>
        <p:sp>
          <p:nvSpPr>
            <p:cNvPr id="42" name="TextBox 69"/>
            <p:cNvSpPr txBox="1">
              <a:spLocks noChangeArrowheads="1"/>
            </p:cNvSpPr>
            <p:nvPr/>
          </p:nvSpPr>
          <p:spPr bwMode="auto">
            <a:xfrm>
              <a:off x="2420260" y="2201941"/>
              <a:ext cx="349776" cy="276999"/>
            </a:xfrm>
            <a:prstGeom prst="rect">
              <a:avLst/>
            </a:prstGeom>
            <a:noFill/>
            <a:ln w="9525">
              <a:noFill/>
              <a:miter lim="800000"/>
              <a:headEnd/>
              <a:tailEnd/>
            </a:ln>
          </p:spPr>
          <p:txBody>
            <a:bodyPr wrap="none">
              <a:spAutoFit/>
            </a:bodyPr>
            <a:lstStyle/>
            <a:p>
              <a:pPr>
                <a:buFont typeface="Wingdings" pitchFamily="2" charset="2"/>
                <a:buNone/>
              </a:pPr>
              <a:r>
                <a:rPr lang="en-US" sz="1200" dirty="0" smtClean="0">
                  <a:solidFill>
                    <a:srgbClr val="002060"/>
                  </a:solidFill>
                </a:rPr>
                <a:t>in-</a:t>
              </a:r>
              <a:endParaRPr lang="en-US" sz="1200" dirty="0">
                <a:solidFill>
                  <a:srgbClr val="002060"/>
                </a:solidFill>
              </a:endParaRPr>
            </a:p>
          </p:txBody>
        </p:sp>
        <p:sp>
          <p:nvSpPr>
            <p:cNvPr id="43" name="TextBox 42"/>
            <p:cNvSpPr txBox="1"/>
            <p:nvPr/>
          </p:nvSpPr>
          <p:spPr>
            <a:xfrm>
              <a:off x="2352026" y="1419774"/>
              <a:ext cx="285656" cy="369332"/>
            </a:xfrm>
            <a:prstGeom prst="rect">
              <a:avLst/>
            </a:prstGeom>
            <a:noFill/>
          </p:spPr>
          <p:txBody>
            <a:bodyPr wrap="none" rtlCol="0">
              <a:spAutoFit/>
            </a:bodyPr>
            <a:lstStyle/>
            <a:p>
              <a:r>
                <a:rPr lang="en-GB" dirty="0" smtClean="0">
                  <a:solidFill>
                    <a:srgbClr val="002060"/>
                  </a:solidFill>
                  <a:latin typeface="Symbol" pitchFamily="18" charset="2"/>
                  <a:cs typeface="Arial" pitchFamily="34" charset="0"/>
                </a:rPr>
                <a:t>t</a:t>
              </a:r>
              <a:endParaRPr lang="en-GB" dirty="0">
                <a:solidFill>
                  <a:srgbClr val="002060"/>
                </a:solidFill>
                <a:latin typeface="Symbol" pitchFamily="18" charset="2"/>
                <a:cs typeface="Arial" pitchFamily="34" charset="0"/>
              </a:endParaRPr>
            </a:p>
          </p:txBody>
        </p:sp>
        <p:cxnSp>
          <p:nvCxnSpPr>
            <p:cNvPr id="44" name="Straight Arrow Connector 43"/>
            <p:cNvCxnSpPr>
              <a:stCxn id="43" idx="2"/>
            </p:cNvCxnSpPr>
            <p:nvPr/>
          </p:nvCxnSpPr>
          <p:spPr>
            <a:xfrm flipH="1">
              <a:off x="1994581" y="1789106"/>
              <a:ext cx="500273" cy="115403"/>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800860" y="2869100"/>
              <a:ext cx="287258" cy="307777"/>
            </a:xfrm>
            <a:prstGeom prst="rect">
              <a:avLst/>
            </a:prstGeom>
            <a:noFill/>
          </p:spPr>
          <p:txBody>
            <a:bodyPr wrap="none" rtlCol="0">
              <a:spAutoFit/>
            </a:bodyPr>
            <a:lstStyle/>
            <a:p>
              <a:r>
                <a:rPr lang="en-GB" sz="1400" dirty="0" smtClean="0">
                  <a:solidFill>
                    <a:srgbClr val="002060"/>
                  </a:solidFill>
                </a:rPr>
                <a:t>I</a:t>
              </a:r>
              <a:r>
                <a:rPr lang="en-GB" sz="1400" baseline="-25000" dirty="0" smtClean="0">
                  <a:solidFill>
                    <a:srgbClr val="002060"/>
                  </a:solidFill>
                </a:rPr>
                <a:t>T</a:t>
              </a:r>
              <a:endParaRPr lang="en-GB" sz="1400" baseline="-25000" dirty="0">
                <a:solidFill>
                  <a:srgbClr val="002060"/>
                </a:solidFill>
              </a:endParaRPr>
            </a:p>
          </p:txBody>
        </p:sp>
      </p:grpSp>
      <p:grpSp>
        <p:nvGrpSpPr>
          <p:cNvPr id="1027" name="Group 1026"/>
          <p:cNvGrpSpPr/>
          <p:nvPr/>
        </p:nvGrpSpPr>
        <p:grpSpPr>
          <a:xfrm>
            <a:off x="8077497" y="3011594"/>
            <a:ext cx="2981526" cy="586154"/>
            <a:chOff x="8854251" y="2034267"/>
            <a:chExt cx="2981526" cy="586154"/>
          </a:xfrm>
        </p:grpSpPr>
        <p:cxnSp>
          <p:nvCxnSpPr>
            <p:cNvPr id="69" name="Straight Connector 68"/>
            <p:cNvCxnSpPr/>
            <p:nvPr/>
          </p:nvCxnSpPr>
          <p:spPr>
            <a:xfrm>
              <a:off x="8854251" y="2498733"/>
              <a:ext cx="570538" cy="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1025" name="Group 1024"/>
            <p:cNvGrpSpPr/>
            <p:nvPr/>
          </p:nvGrpSpPr>
          <p:grpSpPr>
            <a:xfrm>
              <a:off x="9205256" y="2034267"/>
              <a:ext cx="968145" cy="586154"/>
              <a:chOff x="9205256" y="2034267"/>
              <a:chExt cx="968145" cy="586154"/>
            </a:xfrm>
          </p:grpSpPr>
          <p:cxnSp>
            <p:nvCxnSpPr>
              <p:cNvPr id="66" name="Straight Connector 65"/>
              <p:cNvCxnSpPr/>
              <p:nvPr/>
            </p:nvCxnSpPr>
            <p:spPr>
              <a:xfrm>
                <a:off x="9602863" y="2492144"/>
                <a:ext cx="57053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0" name="Oval 59"/>
              <p:cNvSpPr/>
              <p:nvPr/>
            </p:nvSpPr>
            <p:spPr>
              <a:xfrm>
                <a:off x="9566249" y="2454015"/>
                <a:ext cx="73228" cy="732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2" name="Straight Connector 61"/>
              <p:cNvCxnSpPr/>
              <p:nvPr/>
            </p:nvCxnSpPr>
            <p:spPr>
              <a:xfrm flipV="1">
                <a:off x="9602863" y="2134555"/>
                <a:ext cx="0" cy="7322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Isosceles Triangle 7"/>
              <p:cNvSpPr/>
              <p:nvPr/>
            </p:nvSpPr>
            <p:spPr>
              <a:xfrm rot="5400000">
                <a:off x="9261230" y="2051521"/>
                <a:ext cx="586154" cy="55164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024" name="Straight Connector 1023"/>
              <p:cNvCxnSpPr/>
              <p:nvPr/>
            </p:nvCxnSpPr>
            <p:spPr>
              <a:xfrm>
                <a:off x="9602863" y="2126700"/>
                <a:ext cx="57053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9205256" y="2462119"/>
                <a:ext cx="73228" cy="732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71" name="Group 70"/>
            <p:cNvGrpSpPr/>
            <p:nvPr/>
          </p:nvGrpSpPr>
          <p:grpSpPr>
            <a:xfrm>
              <a:off x="10036444" y="2034267"/>
              <a:ext cx="968145" cy="586154"/>
              <a:chOff x="9205256" y="2034267"/>
              <a:chExt cx="968145" cy="586154"/>
            </a:xfrm>
          </p:grpSpPr>
          <p:cxnSp>
            <p:nvCxnSpPr>
              <p:cNvPr id="72" name="Straight Connector 71"/>
              <p:cNvCxnSpPr/>
              <p:nvPr/>
            </p:nvCxnSpPr>
            <p:spPr>
              <a:xfrm>
                <a:off x="9602863" y="2492144"/>
                <a:ext cx="57053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3" name="Oval 72"/>
              <p:cNvSpPr/>
              <p:nvPr/>
            </p:nvSpPr>
            <p:spPr>
              <a:xfrm>
                <a:off x="9566249" y="2454015"/>
                <a:ext cx="73228" cy="732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4" name="Straight Connector 73"/>
              <p:cNvCxnSpPr/>
              <p:nvPr/>
            </p:nvCxnSpPr>
            <p:spPr>
              <a:xfrm flipV="1">
                <a:off x="9602863" y="2134555"/>
                <a:ext cx="0" cy="7322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5" name="Isosceles Triangle 74"/>
              <p:cNvSpPr/>
              <p:nvPr/>
            </p:nvSpPr>
            <p:spPr>
              <a:xfrm rot="5400000">
                <a:off x="9261230" y="2051521"/>
                <a:ext cx="586154" cy="55164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6" name="Straight Connector 75"/>
              <p:cNvCxnSpPr/>
              <p:nvPr/>
            </p:nvCxnSpPr>
            <p:spPr>
              <a:xfrm>
                <a:off x="9602863" y="2126700"/>
                <a:ext cx="57053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7" name="Oval 76"/>
              <p:cNvSpPr/>
              <p:nvPr/>
            </p:nvSpPr>
            <p:spPr>
              <a:xfrm>
                <a:off x="9205256" y="2462119"/>
                <a:ext cx="73228" cy="732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78" name="Group 77"/>
            <p:cNvGrpSpPr/>
            <p:nvPr/>
          </p:nvGrpSpPr>
          <p:grpSpPr>
            <a:xfrm>
              <a:off x="10867632" y="2034267"/>
              <a:ext cx="968145" cy="586154"/>
              <a:chOff x="9205256" y="2034267"/>
              <a:chExt cx="968145" cy="586154"/>
            </a:xfrm>
          </p:grpSpPr>
          <p:cxnSp>
            <p:nvCxnSpPr>
              <p:cNvPr id="79" name="Straight Connector 78"/>
              <p:cNvCxnSpPr/>
              <p:nvPr/>
            </p:nvCxnSpPr>
            <p:spPr>
              <a:xfrm>
                <a:off x="9602863" y="2492144"/>
                <a:ext cx="57053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0" name="Oval 79"/>
              <p:cNvSpPr/>
              <p:nvPr/>
            </p:nvSpPr>
            <p:spPr>
              <a:xfrm>
                <a:off x="9566249" y="2454015"/>
                <a:ext cx="73228" cy="732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81" name="Straight Connector 80"/>
              <p:cNvCxnSpPr/>
              <p:nvPr/>
            </p:nvCxnSpPr>
            <p:spPr>
              <a:xfrm flipV="1">
                <a:off x="9602863" y="2134555"/>
                <a:ext cx="0" cy="7322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2" name="Isosceles Triangle 81"/>
              <p:cNvSpPr/>
              <p:nvPr/>
            </p:nvSpPr>
            <p:spPr>
              <a:xfrm rot="5400000">
                <a:off x="9261230" y="2051521"/>
                <a:ext cx="586154" cy="55164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83" name="Straight Connector 82"/>
              <p:cNvCxnSpPr/>
              <p:nvPr/>
            </p:nvCxnSpPr>
            <p:spPr>
              <a:xfrm>
                <a:off x="9602863" y="2126700"/>
                <a:ext cx="57053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4" name="Oval 83"/>
              <p:cNvSpPr/>
              <p:nvPr/>
            </p:nvSpPr>
            <p:spPr>
              <a:xfrm>
                <a:off x="9205256" y="2462119"/>
                <a:ext cx="73228" cy="732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85" name="Straight Connector 84"/>
            <p:cNvCxnSpPr/>
            <p:nvPr/>
          </p:nvCxnSpPr>
          <p:spPr>
            <a:xfrm>
              <a:off x="8854251" y="2126700"/>
              <a:ext cx="570538" cy="0"/>
            </a:xfrm>
            <a:prstGeom prst="line">
              <a:avLst/>
            </a:prstGeom>
            <a:ln w="12700"/>
          </p:spPr>
          <p:style>
            <a:lnRef idx="1">
              <a:schemeClr val="accent1"/>
            </a:lnRef>
            <a:fillRef idx="0">
              <a:schemeClr val="accent1"/>
            </a:fillRef>
            <a:effectRef idx="0">
              <a:schemeClr val="accent1"/>
            </a:effectRef>
            <a:fontRef idx="minor">
              <a:schemeClr val="tx1"/>
            </a:fontRef>
          </p:style>
        </p:cxnSp>
      </p:grpSp>
      <p:cxnSp>
        <p:nvCxnSpPr>
          <p:cNvPr id="1029" name="Straight Connector 1028"/>
          <p:cNvCxnSpPr/>
          <p:nvPr/>
        </p:nvCxnSpPr>
        <p:spPr>
          <a:xfrm flipV="1">
            <a:off x="9116399" y="2814030"/>
            <a:ext cx="0" cy="91350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9957019" y="2813158"/>
            <a:ext cx="0" cy="91350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30" name="TextBox 1029"/>
          <p:cNvSpPr txBox="1"/>
          <p:nvPr/>
        </p:nvSpPr>
        <p:spPr>
          <a:xfrm>
            <a:off x="9126129" y="1028163"/>
            <a:ext cx="1221809" cy="369332"/>
          </a:xfrm>
          <a:prstGeom prst="rect">
            <a:avLst/>
          </a:prstGeom>
          <a:noFill/>
        </p:spPr>
        <p:txBody>
          <a:bodyPr wrap="none" rtlCol="0">
            <a:spAutoFit/>
          </a:bodyPr>
          <a:lstStyle/>
          <a:p>
            <a:r>
              <a:rPr lang="en-US" dirty="0" smtClean="0"/>
              <a:t>R</a:t>
            </a:r>
            <a:r>
              <a:rPr lang="en-US" baseline="-25000" dirty="0" smtClean="0"/>
              <a:t>L</a:t>
            </a:r>
            <a:r>
              <a:rPr lang="en-US" dirty="0" smtClean="0"/>
              <a:t> = 1.2 k</a:t>
            </a:r>
            <a:r>
              <a:rPr lang="en-US" dirty="0" smtClean="0">
                <a:latin typeface="Symbol" panose="05050102010706020507" pitchFamily="18" charset="2"/>
              </a:rPr>
              <a:t>W</a:t>
            </a:r>
            <a:endParaRPr lang="en-GB" dirty="0">
              <a:latin typeface="Symbol" panose="05050102010706020507" pitchFamily="18" charset="2"/>
            </a:endParaRPr>
          </a:p>
        </p:txBody>
      </p:sp>
      <p:sp>
        <p:nvSpPr>
          <p:cNvPr id="91" name="TextBox 90"/>
          <p:cNvSpPr txBox="1"/>
          <p:nvPr/>
        </p:nvSpPr>
        <p:spPr>
          <a:xfrm>
            <a:off x="9130546" y="1741256"/>
            <a:ext cx="1208985" cy="369332"/>
          </a:xfrm>
          <a:prstGeom prst="rect">
            <a:avLst/>
          </a:prstGeom>
          <a:noFill/>
        </p:spPr>
        <p:txBody>
          <a:bodyPr wrap="none" rtlCol="0">
            <a:spAutoFit/>
          </a:bodyPr>
          <a:lstStyle/>
          <a:p>
            <a:r>
              <a:rPr lang="en-US" dirty="0" smtClean="0"/>
              <a:t>I</a:t>
            </a:r>
            <a:r>
              <a:rPr lang="en-US" baseline="-25000" dirty="0" smtClean="0"/>
              <a:t>T</a:t>
            </a:r>
            <a:r>
              <a:rPr lang="en-US" dirty="0" smtClean="0"/>
              <a:t> = 500 </a:t>
            </a:r>
            <a:r>
              <a:rPr lang="en-US" dirty="0" smtClean="0">
                <a:latin typeface="Symbol" panose="05050102010706020507" pitchFamily="18" charset="2"/>
              </a:rPr>
              <a:t>m</a:t>
            </a:r>
            <a:r>
              <a:rPr lang="en-US" dirty="0" smtClean="0"/>
              <a:t>A</a:t>
            </a:r>
            <a:endParaRPr lang="en-GB" dirty="0">
              <a:latin typeface="Symbol" panose="05050102010706020507" pitchFamily="18" charset="2"/>
            </a:endParaRPr>
          </a:p>
        </p:txBody>
      </p:sp>
      <p:sp>
        <p:nvSpPr>
          <p:cNvPr id="1031" name="TextBox 1030"/>
          <p:cNvSpPr txBox="1"/>
          <p:nvPr/>
        </p:nvSpPr>
        <p:spPr>
          <a:xfrm>
            <a:off x="9126129" y="1411928"/>
            <a:ext cx="2300630" cy="369332"/>
          </a:xfrm>
          <a:prstGeom prst="rect">
            <a:avLst/>
          </a:prstGeom>
          <a:noFill/>
        </p:spPr>
        <p:txBody>
          <a:bodyPr wrap="none" rtlCol="0">
            <a:spAutoFit/>
          </a:bodyPr>
          <a:lstStyle/>
          <a:p>
            <a:r>
              <a:rPr lang="en-US" dirty="0" smtClean="0"/>
              <a:t>W/L = 2.4 </a:t>
            </a:r>
            <a:r>
              <a:rPr lang="en-US" dirty="0" smtClean="0">
                <a:latin typeface="Symbol" panose="05050102010706020507" pitchFamily="18" charset="2"/>
              </a:rPr>
              <a:t>m</a:t>
            </a:r>
            <a:r>
              <a:rPr lang="en-US" dirty="0" smtClean="0"/>
              <a:t>m / 60 nm</a:t>
            </a:r>
            <a:endParaRPr lang="en-GB" dirty="0"/>
          </a:p>
        </p:txBody>
      </p:sp>
      <p:cxnSp>
        <p:nvCxnSpPr>
          <p:cNvPr id="1033" name="Straight Arrow Connector 1032"/>
          <p:cNvCxnSpPr/>
          <p:nvPr/>
        </p:nvCxnSpPr>
        <p:spPr>
          <a:xfrm flipH="1">
            <a:off x="9332918" y="3512674"/>
            <a:ext cx="551646" cy="75146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5" name="Straight Arrow Connector 1034"/>
          <p:cNvCxnSpPr/>
          <p:nvPr/>
        </p:nvCxnSpPr>
        <p:spPr>
          <a:xfrm>
            <a:off x="9126129" y="2931679"/>
            <a:ext cx="830890" cy="0"/>
          </a:xfrm>
          <a:prstGeom prst="straightConnector1">
            <a:avLst/>
          </a:prstGeom>
          <a:ln>
            <a:solidFill>
              <a:schemeClr val="bg1">
                <a:lumMod val="50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036" name="TextBox 1035"/>
          <p:cNvSpPr txBox="1"/>
          <p:nvPr/>
        </p:nvSpPr>
        <p:spPr>
          <a:xfrm>
            <a:off x="9345655" y="2568861"/>
            <a:ext cx="404278" cy="369332"/>
          </a:xfrm>
          <a:prstGeom prst="rect">
            <a:avLst/>
          </a:prstGeom>
          <a:noFill/>
        </p:spPr>
        <p:txBody>
          <a:bodyPr wrap="none" rtlCol="0">
            <a:spAutoFit/>
          </a:bodyPr>
          <a:lstStyle/>
          <a:p>
            <a:r>
              <a:rPr lang="en-US" dirty="0" smtClean="0">
                <a:latin typeface="Symbol" panose="05050102010706020507" pitchFamily="18" charset="2"/>
              </a:rPr>
              <a:t>D</a:t>
            </a:r>
            <a:r>
              <a:rPr lang="en-US" dirty="0" smtClean="0"/>
              <a:t>t</a:t>
            </a:r>
            <a:endParaRPr lang="en-GB" dirty="0"/>
          </a:p>
        </p:txBody>
      </p:sp>
      <p:sp>
        <p:nvSpPr>
          <p:cNvPr id="1037" name="TextBox 1036"/>
          <p:cNvSpPr txBox="1"/>
          <p:nvPr/>
        </p:nvSpPr>
        <p:spPr>
          <a:xfrm>
            <a:off x="10525099" y="2473647"/>
            <a:ext cx="535339" cy="369332"/>
          </a:xfrm>
          <a:prstGeom prst="rect">
            <a:avLst/>
          </a:prstGeom>
          <a:noFill/>
        </p:spPr>
        <p:txBody>
          <a:bodyPr wrap="none" rtlCol="0">
            <a:spAutoFit/>
          </a:bodyPr>
          <a:lstStyle/>
          <a:p>
            <a:r>
              <a:rPr lang="en-US" dirty="0" smtClean="0"/>
              <a:t>t</a:t>
            </a:r>
            <a:r>
              <a:rPr lang="en-US" baseline="-25000" dirty="0" smtClean="0"/>
              <a:t>r</a:t>
            </a:r>
            <a:r>
              <a:rPr lang="en-US" dirty="0" smtClean="0"/>
              <a:t>, t</a:t>
            </a:r>
            <a:r>
              <a:rPr lang="en-US" baseline="-25000" dirty="0" smtClean="0"/>
              <a:t>f</a:t>
            </a:r>
            <a:endParaRPr lang="en-GB" baseline="-25000" dirty="0"/>
          </a:p>
        </p:txBody>
      </p:sp>
      <p:cxnSp>
        <p:nvCxnSpPr>
          <p:cNvPr id="99" name="Straight Arrow Connector 98"/>
          <p:cNvCxnSpPr>
            <a:stCxn id="1037" idx="1"/>
          </p:cNvCxnSpPr>
          <p:nvPr/>
        </p:nvCxnSpPr>
        <p:spPr>
          <a:xfrm flipH="1">
            <a:off x="10014064" y="2658313"/>
            <a:ext cx="511035" cy="403709"/>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39" name="TextBox 1038"/>
          <p:cNvSpPr txBox="1"/>
          <p:nvPr/>
        </p:nvSpPr>
        <p:spPr>
          <a:xfrm>
            <a:off x="10138995" y="3101201"/>
            <a:ext cx="401072" cy="369332"/>
          </a:xfrm>
          <a:prstGeom prst="rect">
            <a:avLst/>
          </a:prstGeom>
          <a:noFill/>
        </p:spPr>
        <p:txBody>
          <a:bodyPr wrap="none" rtlCol="0">
            <a:spAutoFit/>
          </a:bodyPr>
          <a:lstStyle/>
          <a:p>
            <a:r>
              <a:rPr lang="en-US" dirty="0" smtClean="0">
                <a:solidFill>
                  <a:schemeClr val="bg1"/>
                </a:solidFill>
              </a:rPr>
              <a:t>x2</a:t>
            </a:r>
            <a:endParaRPr lang="en-GB" dirty="0">
              <a:solidFill>
                <a:schemeClr val="bg1"/>
              </a:solidFill>
            </a:endParaRPr>
          </a:p>
        </p:txBody>
      </p:sp>
      <p:sp>
        <p:nvSpPr>
          <p:cNvPr id="1040" name="TextBox 1039"/>
          <p:cNvSpPr txBox="1"/>
          <p:nvPr/>
        </p:nvSpPr>
        <p:spPr>
          <a:xfrm>
            <a:off x="7908309" y="3920732"/>
            <a:ext cx="348172" cy="307777"/>
          </a:xfrm>
          <a:prstGeom prst="rect">
            <a:avLst/>
          </a:prstGeom>
          <a:noFill/>
        </p:spPr>
        <p:txBody>
          <a:bodyPr wrap="none" rtlCol="0">
            <a:spAutoFit/>
          </a:bodyPr>
          <a:lstStyle/>
          <a:p>
            <a:r>
              <a:rPr lang="en-US" sz="1400" dirty="0" smtClean="0">
                <a:solidFill>
                  <a:schemeClr val="accent5"/>
                </a:solidFill>
              </a:rPr>
              <a:t>FF</a:t>
            </a:r>
            <a:endParaRPr lang="en-GB" sz="1400" dirty="0">
              <a:solidFill>
                <a:schemeClr val="accent5"/>
              </a:solidFill>
            </a:endParaRPr>
          </a:p>
        </p:txBody>
      </p:sp>
      <p:cxnSp>
        <p:nvCxnSpPr>
          <p:cNvPr id="1043" name="Straight Arrow Connector 1042"/>
          <p:cNvCxnSpPr>
            <a:stCxn id="1040" idx="1"/>
          </p:cNvCxnSpPr>
          <p:nvPr/>
        </p:nvCxnSpPr>
        <p:spPr>
          <a:xfrm flipH="1">
            <a:off x="7652073" y="4074621"/>
            <a:ext cx="256236" cy="447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6565951" y="4123779"/>
            <a:ext cx="363433" cy="307777"/>
          </a:xfrm>
          <a:prstGeom prst="rect">
            <a:avLst/>
          </a:prstGeom>
          <a:noFill/>
        </p:spPr>
        <p:txBody>
          <a:bodyPr wrap="none" rtlCol="0">
            <a:spAutoFit/>
          </a:bodyPr>
          <a:lstStyle/>
          <a:p>
            <a:r>
              <a:rPr lang="en-US" sz="1400" dirty="0" smtClean="0">
                <a:solidFill>
                  <a:schemeClr val="accent5"/>
                </a:solidFill>
              </a:rPr>
              <a:t>TT</a:t>
            </a:r>
            <a:endParaRPr lang="en-GB" sz="1400" dirty="0">
              <a:solidFill>
                <a:schemeClr val="accent5"/>
              </a:solidFill>
            </a:endParaRPr>
          </a:p>
        </p:txBody>
      </p:sp>
      <p:cxnSp>
        <p:nvCxnSpPr>
          <p:cNvPr id="107" name="Straight Arrow Connector 106"/>
          <p:cNvCxnSpPr>
            <a:stCxn id="106" idx="3"/>
          </p:cNvCxnSpPr>
          <p:nvPr/>
        </p:nvCxnSpPr>
        <p:spPr>
          <a:xfrm>
            <a:off x="6929384" y="4277668"/>
            <a:ext cx="516648" cy="1246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6955729" y="3831443"/>
            <a:ext cx="348172" cy="307777"/>
          </a:xfrm>
          <a:prstGeom prst="rect">
            <a:avLst/>
          </a:prstGeom>
          <a:noFill/>
        </p:spPr>
        <p:txBody>
          <a:bodyPr wrap="none" rtlCol="0">
            <a:spAutoFit/>
          </a:bodyPr>
          <a:lstStyle/>
          <a:p>
            <a:r>
              <a:rPr lang="en-US" sz="1400" dirty="0" smtClean="0">
                <a:solidFill>
                  <a:schemeClr val="accent5"/>
                </a:solidFill>
              </a:rPr>
              <a:t>SS</a:t>
            </a:r>
            <a:endParaRPr lang="en-GB" sz="1400" dirty="0">
              <a:solidFill>
                <a:schemeClr val="accent5"/>
              </a:solidFill>
            </a:endParaRPr>
          </a:p>
        </p:txBody>
      </p:sp>
      <p:cxnSp>
        <p:nvCxnSpPr>
          <p:cNvPr id="111" name="Straight Arrow Connector 110"/>
          <p:cNvCxnSpPr>
            <a:stCxn id="110" idx="3"/>
          </p:cNvCxnSpPr>
          <p:nvPr/>
        </p:nvCxnSpPr>
        <p:spPr>
          <a:xfrm>
            <a:off x="7303901" y="3985332"/>
            <a:ext cx="276064" cy="3141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50" name="TextBox 1049"/>
          <p:cNvSpPr txBox="1"/>
          <p:nvPr/>
        </p:nvSpPr>
        <p:spPr>
          <a:xfrm>
            <a:off x="301023" y="4299517"/>
            <a:ext cx="1774845" cy="276999"/>
          </a:xfrm>
          <a:prstGeom prst="rect">
            <a:avLst/>
          </a:prstGeom>
          <a:noFill/>
        </p:spPr>
        <p:txBody>
          <a:bodyPr wrap="none" rtlCol="0">
            <a:spAutoFit/>
          </a:bodyPr>
          <a:lstStyle/>
          <a:p>
            <a:r>
              <a:rPr lang="en-US" sz="1200" dirty="0" smtClean="0">
                <a:solidFill>
                  <a:schemeClr val="accent5"/>
                </a:solidFill>
              </a:rPr>
              <a:t>Power dissipation is high!</a:t>
            </a:r>
            <a:endParaRPr lang="en-GB" sz="1200" dirty="0">
              <a:solidFill>
                <a:schemeClr val="accent5"/>
              </a:solidFill>
            </a:endParaRPr>
          </a:p>
        </p:txBody>
      </p:sp>
      <p:cxnSp>
        <p:nvCxnSpPr>
          <p:cNvPr id="1052" name="Straight Arrow Connector 1051"/>
          <p:cNvCxnSpPr>
            <a:stCxn id="1050" idx="3"/>
          </p:cNvCxnSpPr>
          <p:nvPr/>
        </p:nvCxnSpPr>
        <p:spPr>
          <a:xfrm>
            <a:off x="2075868" y="4438017"/>
            <a:ext cx="447061" cy="1275032"/>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9" name="TextBox 118"/>
          <p:cNvSpPr txBox="1"/>
          <p:nvPr/>
        </p:nvSpPr>
        <p:spPr>
          <a:xfrm>
            <a:off x="2289527" y="3871300"/>
            <a:ext cx="2071144" cy="461665"/>
          </a:xfrm>
          <a:prstGeom prst="rect">
            <a:avLst/>
          </a:prstGeom>
          <a:noFill/>
        </p:spPr>
        <p:txBody>
          <a:bodyPr wrap="none" rtlCol="0">
            <a:spAutoFit/>
          </a:bodyPr>
          <a:lstStyle/>
          <a:p>
            <a:r>
              <a:rPr lang="en-US" sz="1200" dirty="0" smtClean="0">
                <a:solidFill>
                  <a:schemeClr val="accent5"/>
                </a:solidFill>
              </a:rPr>
              <a:t>Delay variation very much</a:t>
            </a:r>
            <a:r>
              <a:rPr lang="en-GB" sz="1200" dirty="0">
                <a:solidFill>
                  <a:schemeClr val="accent5"/>
                </a:solidFill>
              </a:rPr>
              <a:t/>
            </a:r>
            <a:br>
              <a:rPr lang="en-GB" sz="1200" dirty="0">
                <a:solidFill>
                  <a:schemeClr val="accent5"/>
                </a:solidFill>
              </a:rPr>
            </a:br>
            <a:r>
              <a:rPr lang="en-GB" sz="1200" dirty="0" smtClean="0">
                <a:solidFill>
                  <a:schemeClr val="accent5"/>
                </a:solidFill>
              </a:rPr>
              <a:t>dependent on the R variations</a:t>
            </a:r>
            <a:endParaRPr lang="en-US" sz="1200" dirty="0" smtClean="0">
              <a:solidFill>
                <a:schemeClr val="accent5"/>
              </a:solidFill>
            </a:endParaRPr>
          </a:p>
        </p:txBody>
      </p:sp>
      <p:cxnSp>
        <p:nvCxnSpPr>
          <p:cNvPr id="120" name="Straight Arrow Connector 119"/>
          <p:cNvCxnSpPr>
            <a:stCxn id="119" idx="3"/>
          </p:cNvCxnSpPr>
          <p:nvPr/>
        </p:nvCxnSpPr>
        <p:spPr>
          <a:xfrm>
            <a:off x="4360671" y="4102133"/>
            <a:ext cx="750886" cy="1327117"/>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6158420" y="3397280"/>
            <a:ext cx="1319592" cy="369332"/>
          </a:xfrm>
          <a:prstGeom prst="rect">
            <a:avLst/>
          </a:prstGeom>
          <a:noFill/>
          <a:ln>
            <a:solidFill>
              <a:schemeClr val="tx1"/>
            </a:solidFill>
          </a:ln>
        </p:spPr>
        <p:txBody>
          <a:bodyPr wrap="none" rtlCol="0">
            <a:spAutoFit/>
          </a:bodyPr>
          <a:lstStyle/>
          <a:p>
            <a:r>
              <a:rPr lang="en-US" dirty="0" smtClean="0"/>
              <a:t>f = 5.12 GHz</a:t>
            </a:r>
            <a:endParaRPr lang="en-GB" dirty="0">
              <a:latin typeface="Symbol" panose="05050102010706020507" pitchFamily="18" charset="2"/>
            </a:endParaRPr>
          </a:p>
        </p:txBody>
      </p:sp>
      <p:sp>
        <p:nvSpPr>
          <p:cNvPr id="61" name="Rectangle 60"/>
          <p:cNvSpPr/>
          <p:nvPr/>
        </p:nvSpPr>
        <p:spPr>
          <a:xfrm>
            <a:off x="6126797" y="4635293"/>
            <a:ext cx="5824864" cy="1200329"/>
          </a:xfrm>
          <a:prstGeom prst="rect">
            <a:avLst/>
          </a:prstGeom>
          <a:noFill/>
        </p:spPr>
        <p:txBody>
          <a:bodyPr wrap="none" lIns="91440" tIns="45720" rIns="91440" bIns="45720">
            <a:spAutoFit/>
          </a:bodyPr>
          <a:lstStyle/>
          <a:p>
            <a:pPr algn="ctr"/>
            <a:r>
              <a:rPr lang="en-GB" sz="2400" b="1" dirty="0">
                <a:ln w="6600">
                  <a:solidFill>
                    <a:schemeClr val="accent2"/>
                  </a:solidFill>
                  <a:prstDash val="solid"/>
                </a:ln>
                <a:solidFill>
                  <a:srgbClr val="FFFFFF"/>
                </a:solidFill>
                <a:effectLst>
                  <a:outerShdw dist="38100" dir="2700000" algn="tl" rotWithShape="0">
                    <a:schemeClr val="accent2"/>
                  </a:outerShdw>
                </a:effectLst>
              </a:rPr>
              <a:t>Notice that the power dissipation of </a:t>
            </a:r>
            <a:r>
              <a:rPr lang="en-GB" sz="2400" b="1" dirty="0" smtClean="0">
                <a:ln w="6600">
                  <a:solidFill>
                    <a:schemeClr val="accent2"/>
                  </a:solidFill>
                  <a:prstDash val="solid"/>
                </a:ln>
                <a:solidFill>
                  <a:srgbClr val="FFFFFF"/>
                </a:solidFill>
                <a:effectLst>
                  <a:outerShdw dist="38100" dir="2700000" algn="tl" rotWithShape="0">
                    <a:schemeClr val="accent2"/>
                  </a:outerShdw>
                </a:effectLst>
              </a:rPr>
              <a:t>a single</a:t>
            </a:r>
            <a:br>
              <a:rPr lang="en-GB" sz="2400" b="1" dirty="0" smtClean="0">
                <a:ln w="6600">
                  <a:solidFill>
                    <a:schemeClr val="accent2"/>
                  </a:solidFill>
                  <a:prstDash val="solid"/>
                </a:ln>
                <a:solidFill>
                  <a:srgbClr val="FFFFFF"/>
                </a:solidFill>
                <a:effectLst>
                  <a:outerShdw dist="38100" dir="2700000" algn="tl" rotWithShape="0">
                    <a:schemeClr val="accent2"/>
                  </a:outerShdw>
                </a:effectLst>
              </a:rPr>
            </a:br>
            <a:r>
              <a:rPr lang="en-GB" sz="2400" b="1" dirty="0" smtClean="0">
                <a:ln w="6600">
                  <a:solidFill>
                    <a:schemeClr val="accent2"/>
                  </a:solidFill>
                  <a:prstDash val="solid"/>
                </a:ln>
                <a:solidFill>
                  <a:srgbClr val="FFFFFF"/>
                </a:solidFill>
                <a:effectLst>
                  <a:outerShdw dist="38100" dir="2700000" algn="tl" rotWithShape="0">
                    <a:schemeClr val="accent2"/>
                  </a:outerShdw>
                </a:effectLst>
              </a:rPr>
              <a:t>inverter/buffer </a:t>
            </a:r>
            <a:r>
              <a:rPr lang="en-GB" sz="2400" b="1" dirty="0">
                <a:ln w="6600">
                  <a:solidFill>
                    <a:schemeClr val="accent2"/>
                  </a:solidFill>
                  <a:prstDash val="solid"/>
                </a:ln>
                <a:solidFill>
                  <a:srgbClr val="FFFFFF"/>
                </a:solidFill>
                <a:effectLst>
                  <a:outerShdw dist="38100" dir="2700000" algn="tl" rotWithShape="0">
                    <a:schemeClr val="accent2"/>
                  </a:outerShdw>
                </a:effectLst>
              </a:rPr>
              <a:t>is </a:t>
            </a:r>
            <a:r>
              <a:rPr lang="en-GB" sz="2400" b="1" dirty="0" smtClean="0">
                <a:ln w="6600">
                  <a:solidFill>
                    <a:schemeClr val="accent2"/>
                  </a:solidFill>
                  <a:prstDash val="solid"/>
                </a:ln>
                <a:solidFill>
                  <a:srgbClr val="FFFFFF"/>
                </a:solidFill>
                <a:effectLst>
                  <a:outerShdw dist="38100" dir="2700000" algn="tl" rotWithShape="0">
                    <a:schemeClr val="accent2"/>
                  </a:outerShdw>
                </a:effectLst>
              </a:rPr>
              <a:t>about ¼ of the full TMR</a:t>
            </a:r>
            <a:br>
              <a:rPr lang="en-GB" sz="2400" b="1" dirty="0" smtClean="0">
                <a:ln w="6600">
                  <a:solidFill>
                    <a:schemeClr val="accent2"/>
                  </a:solidFill>
                  <a:prstDash val="solid"/>
                </a:ln>
                <a:solidFill>
                  <a:srgbClr val="FFFFFF"/>
                </a:solidFill>
                <a:effectLst>
                  <a:outerShdw dist="38100" dir="2700000" algn="tl" rotWithShape="0">
                    <a:schemeClr val="accent2"/>
                  </a:outerShdw>
                </a:effectLst>
              </a:rPr>
            </a:br>
            <a:r>
              <a:rPr lang="en-GB" sz="2400" b="1" dirty="0" smtClean="0">
                <a:ln w="6600">
                  <a:solidFill>
                    <a:schemeClr val="accent2"/>
                  </a:solidFill>
                  <a:prstDash val="solid"/>
                </a:ln>
                <a:solidFill>
                  <a:srgbClr val="FFFFFF"/>
                </a:solidFill>
                <a:effectLst>
                  <a:outerShdw dist="38100" dir="2700000" algn="tl" rotWithShape="0">
                    <a:schemeClr val="accent2"/>
                  </a:outerShdw>
                </a:effectLst>
              </a:rPr>
              <a:t>18TLVT pre-scaler circuit </a:t>
            </a:r>
            <a:r>
              <a:rPr lang="en-GB" sz="2400" b="1" dirty="0">
                <a:ln w="6600">
                  <a:solidFill>
                    <a:schemeClr val="accent2"/>
                  </a:solidFill>
                  <a:prstDash val="solid"/>
                </a:ln>
                <a:solidFill>
                  <a:srgbClr val="FFFFFF"/>
                </a:solidFill>
                <a:effectLst>
                  <a:outerShdw dist="38100" dir="2700000" algn="tl" rotWithShape="0">
                    <a:schemeClr val="accent2"/>
                  </a:outerShdw>
                </a:effectLst>
              </a:rPr>
              <a:t>just presented</a:t>
            </a:r>
            <a:r>
              <a:rPr lang="en-GB" sz="2400" b="1" dirty="0" smtClean="0">
                <a:ln w="6600">
                  <a:solidFill>
                    <a:schemeClr val="accent2"/>
                  </a:solidFill>
                  <a:prstDash val="solid"/>
                </a:ln>
                <a:solidFill>
                  <a:srgbClr val="FFFFFF"/>
                </a:solidFill>
                <a:effectLst>
                  <a:outerShdw dist="38100" dir="2700000" algn="tl" rotWithShape="0">
                    <a:schemeClr val="accent2"/>
                  </a:outerShdw>
                </a:effectLst>
              </a:rPr>
              <a:t>!!!</a:t>
            </a:r>
            <a:endParaRPr lang="en-GB" sz="2400" b="1" dirty="0">
              <a:ln w="6600">
                <a:solidFill>
                  <a:schemeClr val="accent2"/>
                </a:solidFill>
                <a:prstDash val="solid"/>
              </a:ln>
              <a:solidFill>
                <a:srgbClr val="FFFFFF"/>
              </a:solidFill>
              <a:effectLst>
                <a:outerShdw dist="38100" dir="2700000" algn="tl" rotWithShape="0">
                  <a:schemeClr val="accent2"/>
                </a:outerShdw>
              </a:effectLst>
            </a:endParaRPr>
          </a:p>
        </p:txBody>
      </p:sp>
      <p:cxnSp>
        <p:nvCxnSpPr>
          <p:cNvPr id="112" name="Straight Arrow Connector 111"/>
          <p:cNvCxnSpPr>
            <a:stCxn id="119" idx="3"/>
          </p:cNvCxnSpPr>
          <p:nvPr/>
        </p:nvCxnSpPr>
        <p:spPr>
          <a:xfrm>
            <a:off x="4360671" y="4102133"/>
            <a:ext cx="743257" cy="2117692"/>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8" name="Picture 97"/>
          <p:cNvPicPr>
            <a:picLocks noChangeAspect="1"/>
          </p:cNvPicPr>
          <p:nvPr/>
        </p:nvPicPr>
        <p:blipFill>
          <a:blip r:embed="rId4"/>
          <a:stretch>
            <a:fillRect/>
          </a:stretch>
        </p:blipFill>
        <p:spPr>
          <a:xfrm>
            <a:off x="838200" y="4742365"/>
            <a:ext cx="5153663" cy="1624320"/>
          </a:xfrm>
          <a:prstGeom prst="rect">
            <a:avLst/>
          </a:prstGeom>
        </p:spPr>
      </p:pic>
    </p:spTree>
    <p:extLst>
      <p:ext uri="{BB962C8B-B14F-4D97-AF65-F5344CB8AC3E}">
        <p14:creationId xmlns:p14="http://schemas.microsoft.com/office/powerpoint/2010/main" val="75540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anim calcmode="lin" valueType="num">
                                      <p:cBhvr>
                                        <p:cTn id="8" dur="1000" fill="hold"/>
                                        <p:tgtEl>
                                          <p:spTgt spid="61"/>
                                        </p:tgtEl>
                                        <p:attrNameLst>
                                          <p:attrName>ppt_x</p:attrName>
                                        </p:attrNameLst>
                                      </p:cBhvr>
                                      <p:tavLst>
                                        <p:tav tm="0">
                                          <p:val>
                                            <p:strVal val="#ppt_x"/>
                                          </p:val>
                                        </p:tav>
                                        <p:tav tm="100000">
                                          <p:val>
                                            <p:strVal val="#ppt_x"/>
                                          </p:val>
                                        </p:tav>
                                      </p:tavLst>
                                    </p:anim>
                                    <p:anim calcmode="lin" valueType="num">
                                      <p:cBhvr>
                                        <p:cTn id="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Radiation Damage in Optoelectronics</a:t>
            </a:r>
          </a:p>
        </p:txBody>
      </p:sp>
      <p:sp>
        <p:nvSpPr>
          <p:cNvPr id="9" name="Content Placeholder 8"/>
          <p:cNvSpPr>
            <a:spLocks noGrp="1"/>
          </p:cNvSpPr>
          <p:nvPr>
            <p:ph idx="1"/>
          </p:nvPr>
        </p:nvSpPr>
        <p:spPr>
          <a:xfrm>
            <a:off x="838200" y="836910"/>
            <a:ext cx="10515600" cy="680337"/>
          </a:xfrm>
        </p:spPr>
        <p:txBody>
          <a:bodyPr>
            <a:normAutofit/>
          </a:bodyPr>
          <a:lstStyle/>
          <a:p>
            <a:r>
              <a:rPr lang="en-GB" sz="2000" dirty="0"/>
              <a:t>Damage mechanism dominated by Displacement Damage (DD) caused by  Non-Ionizing Energy Loss (NIEL) from heavy particles (neutral/charged hadrons, energetic leptons).</a:t>
            </a:r>
          </a:p>
          <a:p>
            <a:endParaRPr lang="en-GB" sz="2000" dirty="0"/>
          </a:p>
        </p:txBody>
      </p:sp>
      <p:sp>
        <p:nvSpPr>
          <p:cNvPr id="4" name="Date Placeholder 3"/>
          <p:cNvSpPr>
            <a:spLocks noGrp="1"/>
          </p:cNvSpPr>
          <p:nvPr>
            <p:ph type="dt" sz="half" idx="10"/>
          </p:nvPr>
        </p:nvSpPr>
        <p:spPr/>
        <p:txBody>
          <a:bodyPr/>
          <a:lstStyle/>
          <a:p>
            <a:r>
              <a:rPr lang="en-GB" dirty="0" smtClean="0"/>
              <a:t>Ecole de Microélectronique IN2P3</a:t>
            </a:r>
            <a:endParaRPr lang="en-GB" dirty="0"/>
          </a:p>
        </p:txBody>
      </p:sp>
      <p:sp>
        <p:nvSpPr>
          <p:cNvPr id="5" name="Footer Placeholder 4"/>
          <p:cNvSpPr>
            <a:spLocks noGrp="1"/>
          </p:cNvSpPr>
          <p:nvPr>
            <p:ph type="ftr" sz="quarter" idx="11"/>
          </p:nvPr>
        </p:nvSpPr>
        <p:spPr/>
        <p:txBody>
          <a:bodyPr/>
          <a:lstStyle/>
          <a:p>
            <a:r>
              <a:rPr lang="en-GB" dirty="0"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28</a:t>
            </a:fld>
            <a:endParaRPr lang="en-GB" dirty="0"/>
          </a:p>
        </p:txBody>
      </p:sp>
      <p:sp>
        <p:nvSpPr>
          <p:cNvPr id="10" name="Content Placeholder 13"/>
          <p:cNvSpPr txBox="1">
            <a:spLocks/>
          </p:cNvSpPr>
          <p:nvPr/>
        </p:nvSpPr>
        <p:spPr>
          <a:xfrm>
            <a:off x="838200" y="1500557"/>
            <a:ext cx="5152292" cy="1696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C00000"/>
              </a:buClr>
              <a:buFont typeface="Arial" panose="020B0604020202020204" pitchFamily="34" charset="0"/>
              <a:buChar char="•"/>
              <a:defRPr sz="2400" kern="1200">
                <a:solidFill>
                  <a:srgbClr val="002060"/>
                </a:solidFill>
                <a:latin typeface="+mj-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C00000"/>
              </a:buClr>
              <a:buFont typeface="Arial" panose="020B0604020202020204" pitchFamily="34" charset="0"/>
              <a:buChar char="•"/>
              <a:defRPr sz="2000" kern="1200">
                <a:solidFill>
                  <a:schemeClr val="accent5"/>
                </a:solidFill>
                <a:latin typeface="+mj-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rgbClr val="002060"/>
                </a:solidFill>
                <a:latin typeface="+mj-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C00000"/>
              </a:buClr>
              <a:buFont typeface="Arial" panose="020B0604020202020204" pitchFamily="34" charset="0"/>
              <a:buChar char="•"/>
              <a:defRPr sz="1600" kern="1200">
                <a:solidFill>
                  <a:schemeClr val="accent5"/>
                </a:solidFill>
                <a:latin typeface="+mj-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C00000"/>
              </a:buClr>
              <a:buFont typeface="Arial" panose="020B0604020202020204" pitchFamily="34" charset="0"/>
              <a:buChar char="•"/>
              <a:defRPr sz="1600" kern="1200">
                <a:solidFill>
                  <a:srgbClr val="002060"/>
                </a:solidFill>
                <a:latin typeface="+mj-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smtClean="0"/>
              <a:t>PIN - Diodes:</a:t>
            </a:r>
          </a:p>
          <a:p>
            <a:pPr lvl="1"/>
            <a:r>
              <a:rPr lang="en-GB" sz="1600" dirty="0" smtClean="0"/>
              <a:t>Increasing of the dark current by several orders of magnitude (from pA to mA)</a:t>
            </a:r>
          </a:p>
          <a:p>
            <a:pPr lvl="1"/>
            <a:r>
              <a:rPr lang="en-GB" sz="1600" dirty="0" smtClean="0"/>
              <a:t>Reduction of the responsivity (R = I</a:t>
            </a:r>
            <a:r>
              <a:rPr lang="en-GB" sz="1600" baseline="-25000" dirty="0" smtClean="0"/>
              <a:t>ph</a:t>
            </a:r>
            <a:r>
              <a:rPr lang="en-GB" sz="1600" dirty="0" smtClean="0"/>
              <a:t>/P</a:t>
            </a:r>
            <a:r>
              <a:rPr lang="en-GB" sz="1600" baseline="-25000" dirty="0" smtClean="0"/>
              <a:t>opt</a:t>
            </a:r>
            <a:r>
              <a:rPr lang="en-GB" sz="1600" dirty="0" smtClean="0"/>
              <a:t>)</a:t>
            </a:r>
          </a:p>
          <a:p>
            <a:pPr lvl="1"/>
            <a:endParaRPr lang="en-GB" sz="1600" dirty="0" smtClean="0"/>
          </a:p>
          <a:p>
            <a:endParaRPr lang="en-GB" sz="1800" dirty="0"/>
          </a:p>
        </p:txBody>
      </p:sp>
      <p:sp>
        <p:nvSpPr>
          <p:cNvPr id="11" name="Content Placeholder 2"/>
          <p:cNvSpPr txBox="1">
            <a:spLocks/>
          </p:cNvSpPr>
          <p:nvPr/>
        </p:nvSpPr>
        <p:spPr>
          <a:xfrm>
            <a:off x="6189785" y="1981200"/>
            <a:ext cx="5164015" cy="173128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70C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70C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14" name="Content Placeholder 13"/>
          <p:cNvSpPr txBox="1">
            <a:spLocks/>
          </p:cNvSpPr>
          <p:nvPr/>
        </p:nvSpPr>
        <p:spPr>
          <a:xfrm>
            <a:off x="6195646" y="1500557"/>
            <a:ext cx="5152292" cy="16961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C00000"/>
              </a:buClr>
              <a:buFont typeface="Arial" panose="020B0604020202020204" pitchFamily="34" charset="0"/>
              <a:buChar char="•"/>
              <a:defRPr sz="2400" kern="1200">
                <a:solidFill>
                  <a:srgbClr val="002060"/>
                </a:solidFill>
                <a:latin typeface="+mj-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C00000"/>
              </a:buClr>
              <a:buFont typeface="Arial" panose="020B0604020202020204" pitchFamily="34" charset="0"/>
              <a:buChar char="•"/>
              <a:defRPr sz="2000" kern="1200">
                <a:solidFill>
                  <a:schemeClr val="accent5"/>
                </a:solidFill>
                <a:latin typeface="+mj-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rgbClr val="002060"/>
                </a:solidFill>
                <a:latin typeface="+mj-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C00000"/>
              </a:buClr>
              <a:buFont typeface="Arial" panose="020B0604020202020204" pitchFamily="34" charset="0"/>
              <a:buChar char="•"/>
              <a:defRPr sz="1600" kern="1200">
                <a:solidFill>
                  <a:schemeClr val="accent5"/>
                </a:solidFill>
                <a:latin typeface="+mj-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C00000"/>
              </a:buClr>
              <a:buFont typeface="Arial" panose="020B0604020202020204" pitchFamily="34" charset="0"/>
              <a:buChar char="•"/>
              <a:defRPr sz="1600" kern="1200">
                <a:solidFill>
                  <a:srgbClr val="002060"/>
                </a:solidFill>
                <a:latin typeface="+mj-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smtClean="0"/>
              <a:t>VCSELs</a:t>
            </a:r>
            <a:r>
              <a:rPr lang="en-GB" sz="1800" b="1" dirty="0"/>
              <a:t>:</a:t>
            </a:r>
          </a:p>
          <a:p>
            <a:pPr lvl="1"/>
            <a:r>
              <a:rPr lang="en-GB" sz="1600" dirty="0"/>
              <a:t>Increase in the threshold </a:t>
            </a:r>
            <a:r>
              <a:rPr lang="en-GB" sz="1600" dirty="0" smtClean="0"/>
              <a:t>current and voltage</a:t>
            </a:r>
            <a:endParaRPr lang="en-GB" sz="1600" dirty="0"/>
          </a:p>
          <a:p>
            <a:pPr lvl="1"/>
            <a:r>
              <a:rPr lang="en-GB" sz="1600" dirty="0"/>
              <a:t>Decrease of the laser slope-efficiency (S = P</a:t>
            </a:r>
            <a:r>
              <a:rPr lang="en-GB" sz="1600" baseline="-25000" dirty="0"/>
              <a:t>opt</a:t>
            </a:r>
            <a:r>
              <a:rPr lang="en-GB" sz="1600" dirty="0"/>
              <a:t> / I</a:t>
            </a:r>
            <a:r>
              <a:rPr lang="en-GB" sz="1600" baseline="-25000" dirty="0"/>
              <a:t>mod</a:t>
            </a:r>
            <a:r>
              <a:rPr lang="en-GB" sz="1600" dirty="0"/>
              <a:t>)</a:t>
            </a:r>
          </a:p>
          <a:p>
            <a:pPr lvl="1"/>
            <a:r>
              <a:rPr lang="en-GB" sz="1600" dirty="0"/>
              <a:t>VCSELs display higher radiation tolerance than EE </a:t>
            </a:r>
            <a:r>
              <a:rPr lang="en-GB" sz="1600" dirty="0" smtClean="0"/>
              <a:t>diodes</a:t>
            </a:r>
          </a:p>
          <a:p>
            <a:endParaRPr lang="en-GB" sz="1800" dirty="0"/>
          </a:p>
        </p:txBody>
      </p:sp>
      <p:pic>
        <p:nvPicPr>
          <p:cNvPr id="15" name="Picture 14"/>
          <p:cNvPicPr>
            <a:picLocks noChangeAspect="1"/>
          </p:cNvPicPr>
          <p:nvPr/>
        </p:nvPicPr>
        <p:blipFill rotWithShape="1">
          <a:blip r:embed="rId3"/>
          <a:srcRect l="50427" r="2776"/>
          <a:stretch/>
        </p:blipFill>
        <p:spPr>
          <a:xfrm>
            <a:off x="1497364" y="2822046"/>
            <a:ext cx="3816383" cy="3709313"/>
          </a:xfrm>
          <a:prstGeom prst="rect">
            <a:avLst/>
          </a:prstGeom>
        </p:spPr>
      </p:pic>
      <p:pic>
        <p:nvPicPr>
          <p:cNvPr id="16" name="Picture 15"/>
          <p:cNvPicPr>
            <a:picLocks noChangeAspect="1"/>
          </p:cNvPicPr>
          <p:nvPr/>
        </p:nvPicPr>
        <p:blipFill rotWithShape="1">
          <a:blip r:embed="rId4"/>
          <a:srcRect l="50000"/>
          <a:stretch/>
        </p:blipFill>
        <p:spPr>
          <a:xfrm>
            <a:off x="6732995" y="2822046"/>
            <a:ext cx="4077594" cy="3734720"/>
          </a:xfrm>
          <a:prstGeom prst="rect">
            <a:avLst/>
          </a:prstGeom>
        </p:spPr>
      </p:pic>
      <p:sp>
        <p:nvSpPr>
          <p:cNvPr id="17" name="Rectangle 16"/>
          <p:cNvSpPr/>
          <p:nvPr/>
        </p:nvSpPr>
        <p:spPr>
          <a:xfrm rot="-1800000">
            <a:off x="3866311" y="4125116"/>
            <a:ext cx="4372224" cy="830997"/>
          </a:xfrm>
          <a:prstGeom prst="rect">
            <a:avLst/>
          </a:prstGeom>
          <a:noFill/>
        </p:spPr>
        <p:txBody>
          <a:bodyPr wrap="none" lIns="91440" tIns="45720" rIns="91440" bIns="45720">
            <a:spAutoFit/>
          </a:bodyPr>
          <a:lstStyle/>
          <a:p>
            <a:pPr algn="ctr"/>
            <a:r>
              <a:rPr lang="en-GB" sz="2400" b="1" dirty="0">
                <a:ln w="22225">
                  <a:solidFill>
                    <a:schemeClr val="accent2"/>
                  </a:solidFill>
                  <a:prstDash val="solid"/>
                </a:ln>
                <a:solidFill>
                  <a:schemeClr val="accent2">
                    <a:lumMod val="40000"/>
                    <a:lumOff val="60000"/>
                  </a:schemeClr>
                </a:solidFill>
              </a:rPr>
              <a:t>“Radiation Tolerance </a:t>
            </a:r>
            <a:r>
              <a:rPr lang="en-GB" sz="2400" b="1" dirty="0" smtClean="0">
                <a:ln w="22225">
                  <a:solidFill>
                    <a:schemeClr val="accent2"/>
                  </a:solidFill>
                  <a:prstDash val="solid"/>
                </a:ln>
                <a:solidFill>
                  <a:schemeClr val="accent2">
                    <a:lumMod val="40000"/>
                    <a:lumOff val="60000"/>
                  </a:schemeClr>
                </a:solidFill>
              </a:rPr>
              <a:t>Limit”</a:t>
            </a:r>
          </a:p>
          <a:p>
            <a:pPr algn="ctr"/>
            <a:r>
              <a:rPr lang="en-GB" sz="2400" b="1" dirty="0" smtClean="0">
                <a:ln w="22225">
                  <a:solidFill>
                    <a:schemeClr val="accent2"/>
                  </a:solidFill>
                  <a:prstDash val="solid"/>
                </a:ln>
                <a:solidFill>
                  <a:schemeClr val="accent2">
                    <a:lumMod val="40000"/>
                    <a:lumOff val="60000"/>
                  </a:schemeClr>
                </a:solidFill>
              </a:rPr>
              <a:t>for </a:t>
            </a:r>
            <a:r>
              <a:rPr lang="en-GB" sz="2400" b="1" dirty="0">
                <a:ln w="22225">
                  <a:solidFill>
                    <a:schemeClr val="accent2"/>
                  </a:solidFill>
                  <a:prstDash val="solid"/>
                </a:ln>
                <a:solidFill>
                  <a:schemeClr val="accent2">
                    <a:lumMod val="40000"/>
                    <a:lumOff val="60000"/>
                  </a:schemeClr>
                </a:solidFill>
              </a:rPr>
              <a:t>VCSELs and PINs: </a:t>
            </a:r>
            <a:r>
              <a:rPr lang="en-GB" sz="2400" b="1" dirty="0" smtClean="0">
                <a:ln w="22225">
                  <a:solidFill>
                    <a:schemeClr val="accent2"/>
                  </a:solidFill>
                  <a:prstDash val="solid"/>
                </a:ln>
                <a:solidFill>
                  <a:schemeClr val="accent2">
                    <a:lumMod val="40000"/>
                    <a:lumOff val="60000"/>
                  </a:schemeClr>
                </a:solidFill>
              </a:rPr>
              <a:t>~10</a:t>
            </a:r>
            <a:r>
              <a:rPr lang="en-GB" sz="2400" b="1" baseline="30000" dirty="0" smtClean="0">
                <a:ln w="22225">
                  <a:solidFill>
                    <a:schemeClr val="accent2"/>
                  </a:solidFill>
                  <a:prstDash val="solid"/>
                </a:ln>
                <a:solidFill>
                  <a:schemeClr val="accent2">
                    <a:lumMod val="40000"/>
                    <a:lumOff val="60000"/>
                  </a:schemeClr>
                </a:solidFill>
              </a:rPr>
              <a:t>15</a:t>
            </a:r>
            <a:r>
              <a:rPr lang="en-GB" sz="2400" b="1" dirty="0" smtClean="0">
                <a:ln w="22225">
                  <a:solidFill>
                    <a:schemeClr val="accent2"/>
                  </a:solidFill>
                  <a:prstDash val="solid"/>
                </a:ln>
                <a:solidFill>
                  <a:schemeClr val="accent2">
                    <a:lumMod val="40000"/>
                    <a:lumOff val="60000"/>
                  </a:schemeClr>
                </a:solidFill>
              </a:rPr>
              <a:t> </a:t>
            </a:r>
            <a:r>
              <a:rPr lang="en-GB" sz="2400" b="1" dirty="0">
                <a:ln w="22225">
                  <a:solidFill>
                    <a:schemeClr val="accent2"/>
                  </a:solidFill>
                  <a:prstDash val="solid"/>
                </a:ln>
                <a:solidFill>
                  <a:schemeClr val="accent2">
                    <a:lumMod val="40000"/>
                    <a:lumOff val="60000"/>
                  </a:schemeClr>
                </a:solidFill>
              </a:rPr>
              <a:t>n/cm</a:t>
            </a:r>
            <a:r>
              <a:rPr lang="en-GB" sz="2400" b="1" baseline="30000" dirty="0">
                <a:ln w="22225">
                  <a:solidFill>
                    <a:schemeClr val="accent2"/>
                  </a:solidFill>
                  <a:prstDash val="solid"/>
                </a:ln>
                <a:solidFill>
                  <a:schemeClr val="accent2">
                    <a:lumMod val="40000"/>
                    <a:lumOff val="60000"/>
                  </a:schemeClr>
                </a:solidFill>
              </a:rPr>
              <a:t>2</a:t>
            </a:r>
          </a:p>
        </p:txBody>
      </p:sp>
    </p:spTree>
    <p:extLst>
      <p:ext uri="{BB962C8B-B14F-4D97-AF65-F5344CB8AC3E}">
        <p14:creationId xmlns:p14="http://schemas.microsoft.com/office/powerpoint/2010/main" val="245995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dirty="0" smtClean="0"/>
              <a:t>Ecole de Microélectronique IN2P3</a:t>
            </a:r>
            <a:endParaRPr lang="en-GB" dirty="0"/>
          </a:p>
        </p:txBody>
      </p:sp>
      <p:sp>
        <p:nvSpPr>
          <p:cNvPr id="5" name="Footer Placeholder 4"/>
          <p:cNvSpPr>
            <a:spLocks noGrp="1"/>
          </p:cNvSpPr>
          <p:nvPr>
            <p:ph type="ftr" sz="quarter" idx="11"/>
          </p:nvPr>
        </p:nvSpPr>
        <p:spPr/>
        <p:txBody>
          <a:bodyPr/>
          <a:lstStyle/>
          <a:p>
            <a:r>
              <a:rPr lang="en-GB" dirty="0"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29</a:t>
            </a:fld>
            <a:endParaRPr lang="en-GB"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4180" y="1603365"/>
            <a:ext cx="6603640" cy="4063780"/>
          </a:xfrm>
          <a:prstGeom prst="rect">
            <a:avLst/>
          </a:prstGeom>
        </p:spPr>
      </p:pic>
    </p:spTree>
    <p:extLst>
      <p:ext uri="{BB962C8B-B14F-4D97-AF65-F5344CB8AC3E}">
        <p14:creationId xmlns:p14="http://schemas.microsoft.com/office/powerpoint/2010/main" val="8432987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Group 101"/>
          <p:cNvGrpSpPr/>
          <p:nvPr/>
        </p:nvGrpSpPr>
        <p:grpSpPr>
          <a:xfrm>
            <a:off x="9519606" y="2487334"/>
            <a:ext cx="403961" cy="1488849"/>
            <a:chOff x="5121076" y="2567104"/>
            <a:chExt cx="403961" cy="2455657"/>
          </a:xfrm>
        </p:grpSpPr>
        <p:sp>
          <p:nvSpPr>
            <p:cNvPr id="103" name="Arc 102"/>
            <p:cNvSpPr/>
            <p:nvPr/>
          </p:nvSpPr>
          <p:spPr>
            <a:xfrm>
              <a:off x="5124243" y="2601221"/>
              <a:ext cx="400794" cy="2421540"/>
            </a:xfrm>
            <a:prstGeom prst="arc">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04" name="Arc 103"/>
            <p:cNvSpPr/>
            <p:nvPr/>
          </p:nvSpPr>
          <p:spPr>
            <a:xfrm flipV="1">
              <a:off x="5121076" y="2567104"/>
              <a:ext cx="400794" cy="2421540"/>
            </a:xfrm>
            <a:prstGeom prst="arc">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sp>
        <p:nvSpPr>
          <p:cNvPr id="97" name="Rectangle 96"/>
          <p:cNvSpPr/>
          <p:nvPr/>
        </p:nvSpPr>
        <p:spPr>
          <a:xfrm>
            <a:off x="675673" y="1069145"/>
            <a:ext cx="7694604" cy="417871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9" name="Group 28"/>
          <p:cNvGrpSpPr/>
          <p:nvPr/>
        </p:nvGrpSpPr>
        <p:grpSpPr>
          <a:xfrm>
            <a:off x="2538965" y="1821881"/>
            <a:ext cx="403961" cy="2455657"/>
            <a:chOff x="5121076" y="2567104"/>
            <a:chExt cx="403961" cy="2455657"/>
          </a:xfrm>
        </p:grpSpPr>
        <p:sp>
          <p:nvSpPr>
            <p:cNvPr id="27" name="Arc 26"/>
            <p:cNvSpPr/>
            <p:nvPr/>
          </p:nvSpPr>
          <p:spPr>
            <a:xfrm>
              <a:off x="5124243" y="2601221"/>
              <a:ext cx="400794" cy="2421540"/>
            </a:xfrm>
            <a:prstGeom prst="arc">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8" name="Arc 27"/>
            <p:cNvSpPr/>
            <p:nvPr/>
          </p:nvSpPr>
          <p:spPr>
            <a:xfrm flipV="1">
              <a:off x="5121076" y="2567104"/>
              <a:ext cx="400794" cy="2421540"/>
            </a:xfrm>
            <a:prstGeom prst="arc">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cxnSp>
        <p:nvCxnSpPr>
          <p:cNvPr id="55" name="Straight Arrow Connector 54"/>
          <p:cNvCxnSpPr/>
          <p:nvPr/>
        </p:nvCxnSpPr>
        <p:spPr>
          <a:xfrm flipH="1">
            <a:off x="7186381" y="2274562"/>
            <a:ext cx="348526" cy="1"/>
          </a:xfrm>
          <a:prstGeom prst="straightConnector1">
            <a:avLst/>
          </a:prstGeom>
          <a:ln w="19050">
            <a:solidFill>
              <a:schemeClr val="accent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3416593" y="1266092"/>
            <a:ext cx="1957265" cy="371387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smtClean="0"/>
              <a:t>Typical Data Link in HEP – On Detector</a:t>
            </a:r>
            <a:endParaRPr lang="en-GB" dirty="0"/>
          </a:p>
        </p:txBody>
      </p:sp>
      <p:sp>
        <p:nvSpPr>
          <p:cNvPr id="4" name="Date Placeholder 3"/>
          <p:cNvSpPr>
            <a:spLocks noGrp="1"/>
          </p:cNvSpPr>
          <p:nvPr>
            <p:ph type="dt" sz="half" idx="10"/>
          </p:nvPr>
        </p:nvSpPr>
        <p:spPr/>
        <p:txBody>
          <a:bodyPr/>
          <a:lstStyle/>
          <a:p>
            <a:r>
              <a:rPr lang="en-GB" dirty="0" smtClean="0"/>
              <a:t>Ecole de Microélectronique IN2P3</a:t>
            </a:r>
            <a:endParaRPr lang="en-GB" dirty="0"/>
          </a:p>
        </p:txBody>
      </p:sp>
      <p:sp>
        <p:nvSpPr>
          <p:cNvPr id="5" name="Footer Placeholder 4"/>
          <p:cNvSpPr>
            <a:spLocks noGrp="1"/>
          </p:cNvSpPr>
          <p:nvPr>
            <p:ph type="ftr" sz="quarter" idx="11"/>
          </p:nvPr>
        </p:nvSpPr>
        <p:spPr/>
        <p:txBody>
          <a:bodyPr/>
          <a:lstStyle/>
          <a:p>
            <a:r>
              <a:rPr lang="en-GB" dirty="0"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3</a:t>
            </a:fld>
            <a:endParaRPr lang="en-GB" dirty="0"/>
          </a:p>
        </p:txBody>
      </p:sp>
      <p:sp>
        <p:nvSpPr>
          <p:cNvPr id="8" name="Rounded Rectangle 7"/>
          <p:cNvSpPr/>
          <p:nvPr/>
        </p:nvSpPr>
        <p:spPr>
          <a:xfrm>
            <a:off x="838200" y="1371702"/>
            <a:ext cx="1227083" cy="34063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Frontend</a:t>
            </a:r>
          </a:p>
          <a:p>
            <a:pPr algn="ctr"/>
            <a:r>
              <a:rPr lang="en-GB" dirty="0" smtClean="0"/>
              <a:t>Modules</a:t>
            </a:r>
          </a:p>
          <a:p>
            <a:pPr algn="ctr"/>
            <a:r>
              <a:rPr lang="en-GB" dirty="0" smtClean="0"/>
              <a:t>&amp; ASICS</a:t>
            </a:r>
            <a:endParaRPr lang="en-GB" dirty="0"/>
          </a:p>
        </p:txBody>
      </p:sp>
      <p:sp>
        <p:nvSpPr>
          <p:cNvPr id="9" name="Rounded Rectangle 8"/>
          <p:cNvSpPr/>
          <p:nvPr/>
        </p:nvSpPr>
        <p:spPr>
          <a:xfrm>
            <a:off x="3594496" y="1371701"/>
            <a:ext cx="1573925" cy="18351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Data Aggregation</a:t>
            </a:r>
          </a:p>
          <a:p>
            <a:pPr algn="ctr"/>
            <a:r>
              <a:rPr lang="en-GB" dirty="0" smtClean="0"/>
              <a:t>Control</a:t>
            </a:r>
          </a:p>
          <a:p>
            <a:pPr algn="ctr"/>
            <a:r>
              <a:rPr lang="en-GB" dirty="0" smtClean="0"/>
              <a:t>Serialization</a:t>
            </a:r>
            <a:endParaRPr lang="en-GB" dirty="0"/>
          </a:p>
        </p:txBody>
      </p:sp>
      <p:sp>
        <p:nvSpPr>
          <p:cNvPr id="10" name="Rounded Rectangle 9"/>
          <p:cNvSpPr/>
          <p:nvPr/>
        </p:nvSpPr>
        <p:spPr>
          <a:xfrm>
            <a:off x="3594495" y="3378634"/>
            <a:ext cx="1573925" cy="14006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CDR</a:t>
            </a:r>
          </a:p>
          <a:p>
            <a:pPr algn="ctr"/>
            <a:r>
              <a:rPr lang="en-GB" dirty="0" smtClean="0"/>
              <a:t>Timing</a:t>
            </a:r>
          </a:p>
          <a:p>
            <a:pPr algn="ctr"/>
            <a:r>
              <a:rPr lang="en-GB" dirty="0" smtClean="0"/>
              <a:t>Trigger</a:t>
            </a:r>
          </a:p>
          <a:p>
            <a:pPr algn="ctr"/>
            <a:r>
              <a:rPr lang="en-GB" dirty="0" smtClean="0"/>
              <a:t>Control</a:t>
            </a:r>
          </a:p>
          <a:p>
            <a:pPr algn="ctr"/>
            <a:r>
              <a:rPr lang="en-GB" dirty="0" smtClean="0"/>
              <a:t>Broadcast</a:t>
            </a:r>
            <a:endParaRPr lang="en-GB" dirty="0"/>
          </a:p>
        </p:txBody>
      </p:sp>
      <p:cxnSp>
        <p:nvCxnSpPr>
          <p:cNvPr id="20" name="Curved Connector 19"/>
          <p:cNvCxnSpPr/>
          <p:nvPr/>
        </p:nvCxnSpPr>
        <p:spPr>
          <a:xfrm flipV="1">
            <a:off x="2065283" y="2914248"/>
            <a:ext cx="1529209" cy="343588"/>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p:cNvCxnSpPr/>
          <p:nvPr/>
        </p:nvCxnSpPr>
        <p:spPr>
          <a:xfrm rot="10800000">
            <a:off x="2065285" y="3897437"/>
            <a:ext cx="1529211" cy="388071"/>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flipH="1">
            <a:off x="2514886" y="1819996"/>
            <a:ext cx="403961" cy="2455657"/>
            <a:chOff x="5121076" y="2567104"/>
            <a:chExt cx="403961" cy="2455657"/>
          </a:xfrm>
        </p:grpSpPr>
        <p:sp>
          <p:nvSpPr>
            <p:cNvPr id="31" name="Arc 30"/>
            <p:cNvSpPr/>
            <p:nvPr/>
          </p:nvSpPr>
          <p:spPr>
            <a:xfrm>
              <a:off x="5124243" y="2601221"/>
              <a:ext cx="400794" cy="2421540"/>
            </a:xfrm>
            <a:prstGeom prst="arc">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2" name="Arc 31"/>
            <p:cNvSpPr/>
            <p:nvPr/>
          </p:nvSpPr>
          <p:spPr>
            <a:xfrm flipV="1">
              <a:off x="5121076" y="2567104"/>
              <a:ext cx="400794" cy="2421540"/>
            </a:xfrm>
            <a:prstGeom prst="arc">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cxnSp>
        <p:nvCxnSpPr>
          <p:cNvPr id="34" name="Straight Connector 33"/>
          <p:cNvCxnSpPr>
            <a:stCxn id="32" idx="0"/>
          </p:cNvCxnSpPr>
          <p:nvPr/>
        </p:nvCxnSpPr>
        <p:spPr>
          <a:xfrm flipH="1">
            <a:off x="1866230" y="4241536"/>
            <a:ext cx="852220" cy="1105409"/>
          </a:xfrm>
          <a:prstGeom prst="line">
            <a:avLst/>
          </a:prstGeom>
          <a:ln>
            <a:solidFill>
              <a:schemeClr val="tx1"/>
            </a:solidFill>
            <a:prstDash val="dash"/>
            <a:headEnd type="oval"/>
            <a:tailEnd type="non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75673" y="5247857"/>
            <a:ext cx="3357201" cy="1169551"/>
          </a:xfrm>
          <a:prstGeom prst="rect">
            <a:avLst/>
          </a:prstGeom>
          <a:noFill/>
        </p:spPr>
        <p:txBody>
          <a:bodyPr wrap="none" rtlCol="0">
            <a:spAutoFit/>
          </a:bodyPr>
          <a:lstStyle/>
          <a:p>
            <a:r>
              <a:rPr lang="en-GB" sz="1400" dirty="0" smtClean="0"/>
              <a:t>Electrical links </a:t>
            </a:r>
            <a:r>
              <a:rPr lang="en-GB" sz="1400" dirty="0">
                <a:solidFill>
                  <a:schemeClr val="bg1">
                    <a:lumMod val="50000"/>
                  </a:schemeClr>
                </a:solidFill>
              </a:rPr>
              <a:t>[to </a:t>
            </a:r>
            <a:r>
              <a:rPr lang="en-GB" sz="1400" dirty="0" smtClean="0">
                <a:solidFill>
                  <a:schemeClr val="bg1">
                    <a:lumMod val="50000"/>
                  </a:schemeClr>
                </a:solidFill>
              </a:rPr>
              <a:t>the frontend electronics</a:t>
            </a:r>
            <a:r>
              <a:rPr lang="en-GB" sz="1400" dirty="0">
                <a:solidFill>
                  <a:schemeClr val="bg1">
                    <a:lumMod val="50000"/>
                  </a:schemeClr>
                </a:solidFill>
              </a:rPr>
              <a:t>] </a:t>
            </a:r>
            <a:endParaRPr lang="en-GB" sz="1400" dirty="0" smtClean="0"/>
          </a:p>
          <a:p>
            <a:r>
              <a:rPr lang="en-GB" sz="1400" dirty="0"/>
              <a:t> </a:t>
            </a:r>
            <a:r>
              <a:rPr lang="en-GB" sz="1400" dirty="0" smtClean="0"/>
              <a:t>   Data rate: 80 Mb/s to 1.28 Gb/s</a:t>
            </a:r>
            <a:br>
              <a:rPr lang="en-GB" sz="1400" dirty="0" smtClean="0"/>
            </a:br>
            <a:r>
              <a:rPr lang="en-GB" sz="1400" dirty="0" smtClean="0"/>
              <a:t>    (ATLAS pixel is considering 5 Gb/s)</a:t>
            </a:r>
          </a:p>
          <a:p>
            <a:r>
              <a:rPr lang="en-GB" sz="1400" dirty="0" smtClean="0"/>
              <a:t>    Length: few cm to 1 or 2 meters</a:t>
            </a:r>
          </a:p>
          <a:p>
            <a:endParaRPr lang="en-GB" sz="1400" dirty="0" smtClean="0"/>
          </a:p>
        </p:txBody>
      </p:sp>
      <p:cxnSp>
        <p:nvCxnSpPr>
          <p:cNvPr id="38" name="Straight Arrow Connector 37"/>
          <p:cNvCxnSpPr/>
          <p:nvPr/>
        </p:nvCxnSpPr>
        <p:spPr>
          <a:xfrm>
            <a:off x="7545363" y="3446408"/>
            <a:ext cx="0" cy="217305"/>
          </a:xfrm>
          <a:prstGeom prst="straightConnector1">
            <a:avLst/>
          </a:prstGeom>
          <a:ln w="19050">
            <a:solidFill>
              <a:schemeClr val="accent1">
                <a:lumMod val="50000"/>
              </a:schemeClr>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7545363" y="3903737"/>
            <a:ext cx="0" cy="217305"/>
          </a:xfrm>
          <a:prstGeom prst="straightConnector1">
            <a:avLst/>
          </a:prstGeom>
          <a:ln w="19050">
            <a:solidFill>
              <a:schemeClr val="accent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7536539" y="2284764"/>
            <a:ext cx="0" cy="217305"/>
          </a:xfrm>
          <a:prstGeom prst="straightConnector1">
            <a:avLst/>
          </a:prstGeom>
          <a:ln w="19050">
            <a:solidFill>
              <a:schemeClr val="accent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7536539" y="2742093"/>
            <a:ext cx="0" cy="217305"/>
          </a:xfrm>
          <a:prstGeom prst="straightConnector1">
            <a:avLst/>
          </a:prstGeom>
          <a:ln w="19050">
            <a:solidFill>
              <a:schemeClr val="accent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2" name="Isosceles Triangle 41"/>
          <p:cNvSpPr/>
          <p:nvPr/>
        </p:nvSpPr>
        <p:spPr>
          <a:xfrm flipV="1">
            <a:off x="7419522" y="2487335"/>
            <a:ext cx="216024" cy="221483"/>
          </a:xfrm>
          <a:prstGeom prst="triangl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3" name="Straight Arrow Connector 42"/>
          <p:cNvCxnSpPr/>
          <p:nvPr/>
        </p:nvCxnSpPr>
        <p:spPr>
          <a:xfrm flipH="1">
            <a:off x="7426831" y="2742093"/>
            <a:ext cx="201406" cy="0"/>
          </a:xfrm>
          <a:prstGeom prst="straightConnector1">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4" name="Isosceles Triangle 43"/>
          <p:cNvSpPr/>
          <p:nvPr/>
        </p:nvSpPr>
        <p:spPr>
          <a:xfrm flipV="1">
            <a:off x="7479379" y="2959399"/>
            <a:ext cx="100703" cy="71367"/>
          </a:xfrm>
          <a:prstGeom prst="triangle">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6" name="Straight Arrow Connector 45"/>
          <p:cNvCxnSpPr/>
          <p:nvPr/>
        </p:nvCxnSpPr>
        <p:spPr>
          <a:xfrm flipV="1">
            <a:off x="7689585" y="2454061"/>
            <a:ext cx="72008" cy="108653"/>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7689585" y="2574658"/>
            <a:ext cx="72008" cy="10865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9" name="Isosceles Triangle 48"/>
          <p:cNvSpPr/>
          <p:nvPr/>
        </p:nvSpPr>
        <p:spPr>
          <a:xfrm>
            <a:off x="7437351" y="3663713"/>
            <a:ext cx="216024" cy="221483"/>
          </a:xfrm>
          <a:prstGeom prst="triangl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0" name="Straight Arrow Connector 49"/>
          <p:cNvCxnSpPr/>
          <p:nvPr/>
        </p:nvCxnSpPr>
        <p:spPr>
          <a:xfrm flipH="1" flipV="1">
            <a:off x="7444660" y="3663713"/>
            <a:ext cx="201406" cy="0"/>
          </a:xfrm>
          <a:prstGeom prst="straightConnector1">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7736897" y="3652912"/>
            <a:ext cx="72008" cy="108653"/>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7736897" y="3773509"/>
            <a:ext cx="72008" cy="10865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7425837" y="3446408"/>
            <a:ext cx="227538" cy="0"/>
          </a:xfrm>
          <a:prstGeom prst="straightConnector1">
            <a:avLst/>
          </a:prstGeom>
          <a:ln w="19050">
            <a:solidFill>
              <a:schemeClr val="accent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7196837" y="4130070"/>
            <a:ext cx="348526" cy="1"/>
          </a:xfrm>
          <a:prstGeom prst="straightConnector1">
            <a:avLst/>
          </a:prstGeom>
          <a:ln w="19050">
            <a:solidFill>
              <a:schemeClr val="accent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7" name="Group 76"/>
          <p:cNvGrpSpPr/>
          <p:nvPr/>
        </p:nvGrpSpPr>
        <p:grpSpPr>
          <a:xfrm>
            <a:off x="6629807" y="1967838"/>
            <a:ext cx="557106" cy="618079"/>
            <a:chOff x="5922305" y="1855008"/>
            <a:chExt cx="557106" cy="618079"/>
          </a:xfrm>
        </p:grpSpPr>
        <p:sp>
          <p:nvSpPr>
            <p:cNvPr id="61" name="Isosceles Triangle 60"/>
            <p:cNvSpPr/>
            <p:nvPr/>
          </p:nvSpPr>
          <p:spPr>
            <a:xfrm rot="5400000">
              <a:off x="5897059" y="1890735"/>
              <a:ext cx="618079" cy="5466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57" name="TextBox 56"/>
            <p:cNvSpPr txBox="1"/>
            <p:nvPr/>
          </p:nvSpPr>
          <p:spPr>
            <a:xfrm>
              <a:off x="5922305" y="2010158"/>
              <a:ext cx="413896" cy="307777"/>
            </a:xfrm>
            <a:prstGeom prst="rect">
              <a:avLst/>
            </a:prstGeom>
            <a:noFill/>
          </p:spPr>
          <p:txBody>
            <a:bodyPr wrap="none" rtlCol="0">
              <a:spAutoFit/>
            </a:bodyPr>
            <a:lstStyle/>
            <a:p>
              <a:r>
                <a:rPr lang="en-GB" sz="1400" dirty="0" smtClean="0">
                  <a:solidFill>
                    <a:schemeClr val="bg1"/>
                  </a:solidFill>
                  <a:latin typeface="Arial" pitchFamily="34" charset="0"/>
                  <a:cs typeface="Arial" pitchFamily="34" charset="0"/>
                </a:rPr>
                <a:t>LD</a:t>
              </a:r>
              <a:endParaRPr lang="en-GB" sz="1400" dirty="0">
                <a:solidFill>
                  <a:schemeClr val="bg1"/>
                </a:solidFill>
                <a:latin typeface="Arial" pitchFamily="34" charset="0"/>
                <a:cs typeface="Arial" pitchFamily="34" charset="0"/>
              </a:endParaRPr>
            </a:p>
          </p:txBody>
        </p:sp>
      </p:grpSp>
      <p:grpSp>
        <p:nvGrpSpPr>
          <p:cNvPr id="76" name="Group 75"/>
          <p:cNvGrpSpPr/>
          <p:nvPr/>
        </p:nvGrpSpPr>
        <p:grpSpPr>
          <a:xfrm>
            <a:off x="6639756" y="3808779"/>
            <a:ext cx="546625" cy="618079"/>
            <a:chOff x="7493390" y="2639756"/>
            <a:chExt cx="546625" cy="618079"/>
          </a:xfrm>
        </p:grpSpPr>
        <p:sp>
          <p:nvSpPr>
            <p:cNvPr id="60" name="Isosceles Triangle 59"/>
            <p:cNvSpPr/>
            <p:nvPr/>
          </p:nvSpPr>
          <p:spPr>
            <a:xfrm rot="16200000" flipH="1">
              <a:off x="7457663" y="2675483"/>
              <a:ext cx="618079" cy="5466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59" name="TextBox 58"/>
            <p:cNvSpPr txBox="1"/>
            <p:nvPr/>
          </p:nvSpPr>
          <p:spPr>
            <a:xfrm>
              <a:off x="7593897" y="2807160"/>
              <a:ext cx="434734" cy="307777"/>
            </a:xfrm>
            <a:prstGeom prst="rect">
              <a:avLst/>
            </a:prstGeom>
            <a:noFill/>
          </p:spPr>
          <p:txBody>
            <a:bodyPr wrap="none" rtlCol="0">
              <a:spAutoFit/>
            </a:bodyPr>
            <a:lstStyle/>
            <a:p>
              <a:r>
                <a:rPr lang="en-GB" sz="1400" dirty="0" smtClean="0">
                  <a:solidFill>
                    <a:schemeClr val="bg1"/>
                  </a:solidFill>
                  <a:latin typeface="Arial" pitchFamily="34" charset="0"/>
                  <a:cs typeface="Arial" pitchFamily="34" charset="0"/>
                </a:rPr>
                <a:t>RX</a:t>
              </a:r>
              <a:endParaRPr lang="en-GB" sz="1400" dirty="0">
                <a:solidFill>
                  <a:schemeClr val="bg1"/>
                </a:solidFill>
                <a:latin typeface="Arial" pitchFamily="34" charset="0"/>
                <a:cs typeface="Arial" pitchFamily="34" charset="0"/>
              </a:endParaRPr>
            </a:p>
          </p:txBody>
        </p:sp>
      </p:grpSp>
      <p:cxnSp>
        <p:nvCxnSpPr>
          <p:cNvPr id="65" name="Curved Connector 64"/>
          <p:cNvCxnSpPr/>
          <p:nvPr/>
        </p:nvCxnSpPr>
        <p:spPr>
          <a:xfrm rot="10800000">
            <a:off x="2065283" y="3696242"/>
            <a:ext cx="1529211" cy="388071"/>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6" name="Curved Connector 65"/>
          <p:cNvCxnSpPr/>
          <p:nvPr/>
        </p:nvCxnSpPr>
        <p:spPr>
          <a:xfrm rot="10800000">
            <a:off x="2065281" y="3495047"/>
            <a:ext cx="1529211" cy="388071"/>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8" name="Curved Connector 67"/>
          <p:cNvCxnSpPr/>
          <p:nvPr/>
        </p:nvCxnSpPr>
        <p:spPr>
          <a:xfrm flipV="1">
            <a:off x="2065283" y="2742454"/>
            <a:ext cx="1529209" cy="343588"/>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9" name="Curved Connector 68"/>
          <p:cNvCxnSpPr/>
          <p:nvPr/>
        </p:nvCxnSpPr>
        <p:spPr>
          <a:xfrm flipV="1">
            <a:off x="2065283" y="2570660"/>
            <a:ext cx="1529209" cy="343588"/>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0" name="Curved Connector 69"/>
          <p:cNvCxnSpPr/>
          <p:nvPr/>
        </p:nvCxnSpPr>
        <p:spPr>
          <a:xfrm flipV="1">
            <a:off x="2065283" y="2398866"/>
            <a:ext cx="1529209" cy="343588"/>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1" name="Curved Connector 70"/>
          <p:cNvCxnSpPr/>
          <p:nvPr/>
        </p:nvCxnSpPr>
        <p:spPr>
          <a:xfrm flipV="1">
            <a:off x="2065283" y="2227072"/>
            <a:ext cx="1529209" cy="343588"/>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2" name="Curved Connector 71"/>
          <p:cNvCxnSpPr/>
          <p:nvPr/>
        </p:nvCxnSpPr>
        <p:spPr>
          <a:xfrm flipV="1">
            <a:off x="2065283" y="2055278"/>
            <a:ext cx="1529209" cy="343588"/>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3" name="Curved Connector 72"/>
          <p:cNvCxnSpPr/>
          <p:nvPr/>
        </p:nvCxnSpPr>
        <p:spPr>
          <a:xfrm flipV="1">
            <a:off x="2065283" y="1883484"/>
            <a:ext cx="1529209" cy="343588"/>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4" name="Curved Connector 73"/>
          <p:cNvCxnSpPr/>
          <p:nvPr/>
        </p:nvCxnSpPr>
        <p:spPr>
          <a:xfrm flipV="1">
            <a:off x="2065283" y="1711690"/>
            <a:ext cx="1529209" cy="343588"/>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H="1">
            <a:off x="5143903" y="2274562"/>
            <a:ext cx="1496385" cy="4627"/>
          </a:xfrm>
          <a:prstGeom prst="straightConnector1">
            <a:avLst/>
          </a:prstGeom>
          <a:ln w="19050">
            <a:solidFill>
              <a:schemeClr val="accent1">
                <a:lumMod val="5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5172707" y="4113191"/>
            <a:ext cx="1496385" cy="4627"/>
          </a:xfrm>
          <a:prstGeom prst="straightConnector1">
            <a:avLst/>
          </a:prstGeom>
          <a:ln w="19050">
            <a:solidFill>
              <a:schemeClr val="accent1">
                <a:lumMod val="5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87" name="Group 86"/>
          <p:cNvGrpSpPr/>
          <p:nvPr/>
        </p:nvGrpSpPr>
        <p:grpSpPr>
          <a:xfrm>
            <a:off x="5756919" y="2008047"/>
            <a:ext cx="403961" cy="2455657"/>
            <a:chOff x="5121076" y="2567104"/>
            <a:chExt cx="403961" cy="2455657"/>
          </a:xfrm>
        </p:grpSpPr>
        <p:sp>
          <p:nvSpPr>
            <p:cNvPr id="88" name="Arc 87"/>
            <p:cNvSpPr/>
            <p:nvPr/>
          </p:nvSpPr>
          <p:spPr>
            <a:xfrm>
              <a:off x="5124243" y="2601221"/>
              <a:ext cx="400794" cy="2421540"/>
            </a:xfrm>
            <a:prstGeom prst="arc">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89" name="Arc 88"/>
            <p:cNvSpPr/>
            <p:nvPr/>
          </p:nvSpPr>
          <p:spPr>
            <a:xfrm flipV="1">
              <a:off x="5121076" y="2567104"/>
              <a:ext cx="400794" cy="2421540"/>
            </a:xfrm>
            <a:prstGeom prst="arc">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grpSp>
        <p:nvGrpSpPr>
          <p:cNvPr id="90" name="Group 89"/>
          <p:cNvGrpSpPr/>
          <p:nvPr/>
        </p:nvGrpSpPr>
        <p:grpSpPr>
          <a:xfrm flipH="1">
            <a:off x="5732840" y="2006162"/>
            <a:ext cx="403961" cy="2455657"/>
            <a:chOff x="5121076" y="2567104"/>
            <a:chExt cx="403961" cy="2455657"/>
          </a:xfrm>
        </p:grpSpPr>
        <p:sp>
          <p:nvSpPr>
            <p:cNvPr id="91" name="Arc 90"/>
            <p:cNvSpPr/>
            <p:nvPr/>
          </p:nvSpPr>
          <p:spPr>
            <a:xfrm>
              <a:off x="5124243" y="2601221"/>
              <a:ext cx="400794" cy="2421540"/>
            </a:xfrm>
            <a:prstGeom prst="arc">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92" name="Arc 91"/>
            <p:cNvSpPr/>
            <p:nvPr/>
          </p:nvSpPr>
          <p:spPr>
            <a:xfrm flipV="1">
              <a:off x="5121076" y="2567104"/>
              <a:ext cx="400794" cy="2421540"/>
            </a:xfrm>
            <a:prstGeom prst="arc">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cxnSp>
        <p:nvCxnSpPr>
          <p:cNvPr id="93" name="Straight Connector 92"/>
          <p:cNvCxnSpPr/>
          <p:nvPr/>
        </p:nvCxnSpPr>
        <p:spPr>
          <a:xfrm flipH="1">
            <a:off x="5583343" y="4451365"/>
            <a:ext cx="373974" cy="1300571"/>
          </a:xfrm>
          <a:prstGeom prst="line">
            <a:avLst/>
          </a:prstGeom>
          <a:ln>
            <a:solidFill>
              <a:schemeClr val="tx1"/>
            </a:solidFill>
            <a:prstDash val="dash"/>
            <a:headEnd type="oval"/>
            <a:tailEnd type="none"/>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4413263" y="5640908"/>
            <a:ext cx="3019737" cy="954107"/>
          </a:xfrm>
          <a:prstGeom prst="rect">
            <a:avLst/>
          </a:prstGeom>
          <a:noFill/>
        </p:spPr>
        <p:txBody>
          <a:bodyPr wrap="none" rtlCol="0">
            <a:spAutoFit/>
          </a:bodyPr>
          <a:lstStyle/>
          <a:p>
            <a:r>
              <a:rPr lang="en-GB" sz="1400" dirty="0" smtClean="0"/>
              <a:t>Electrical links </a:t>
            </a:r>
            <a:r>
              <a:rPr lang="en-GB" sz="1400" dirty="0" smtClean="0">
                <a:solidFill>
                  <a:schemeClr val="bg1">
                    <a:lumMod val="50000"/>
                  </a:schemeClr>
                </a:solidFill>
              </a:rPr>
              <a:t>[to the optoelectronics] </a:t>
            </a:r>
            <a:endParaRPr lang="en-GB" sz="1400" dirty="0" smtClean="0"/>
          </a:p>
          <a:p>
            <a:r>
              <a:rPr lang="en-GB" sz="1400" dirty="0"/>
              <a:t> </a:t>
            </a:r>
            <a:r>
              <a:rPr lang="en-GB" sz="1400" dirty="0" smtClean="0"/>
              <a:t>   Data rate: 2.56 to 10.24 Gb/s</a:t>
            </a:r>
          </a:p>
          <a:p>
            <a:r>
              <a:rPr lang="en-GB" sz="1400" dirty="0" smtClean="0"/>
              <a:t>    Length: few </a:t>
            </a:r>
            <a:r>
              <a:rPr lang="en-GB" sz="1400" dirty="0" err="1" smtClean="0"/>
              <a:t>cms</a:t>
            </a:r>
            <a:endParaRPr lang="en-GB" sz="1400" dirty="0" smtClean="0"/>
          </a:p>
          <a:p>
            <a:endParaRPr lang="en-GB" sz="1400" dirty="0" smtClean="0"/>
          </a:p>
        </p:txBody>
      </p:sp>
      <p:cxnSp>
        <p:nvCxnSpPr>
          <p:cNvPr id="45" name="Straight Arrow Connector 44"/>
          <p:cNvCxnSpPr/>
          <p:nvPr/>
        </p:nvCxnSpPr>
        <p:spPr>
          <a:xfrm>
            <a:off x="7914832" y="2629370"/>
            <a:ext cx="3935724" cy="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9111663" y="2378303"/>
            <a:ext cx="251067" cy="2510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83" name="Straight Arrow Connector 82"/>
          <p:cNvCxnSpPr/>
          <p:nvPr/>
        </p:nvCxnSpPr>
        <p:spPr>
          <a:xfrm>
            <a:off x="7921355" y="3761565"/>
            <a:ext cx="3929201" cy="0"/>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84" name="Oval 83"/>
          <p:cNvSpPr/>
          <p:nvPr/>
        </p:nvSpPr>
        <p:spPr>
          <a:xfrm>
            <a:off x="9111663" y="3510498"/>
            <a:ext cx="251067" cy="2510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8" name="TextBox 97"/>
          <p:cNvSpPr txBox="1"/>
          <p:nvPr/>
        </p:nvSpPr>
        <p:spPr>
          <a:xfrm>
            <a:off x="9949368" y="2301032"/>
            <a:ext cx="1746440" cy="307777"/>
          </a:xfrm>
          <a:prstGeom prst="rect">
            <a:avLst/>
          </a:prstGeom>
          <a:noFill/>
        </p:spPr>
        <p:txBody>
          <a:bodyPr wrap="none" rtlCol="0">
            <a:spAutoFit/>
          </a:bodyPr>
          <a:lstStyle/>
          <a:p>
            <a:r>
              <a:rPr lang="en-GB" sz="1400" dirty="0" smtClean="0"/>
              <a:t>To the counting room</a:t>
            </a:r>
            <a:endParaRPr lang="en-GB" sz="1400" dirty="0"/>
          </a:p>
        </p:txBody>
      </p:sp>
      <p:sp>
        <p:nvSpPr>
          <p:cNvPr id="99" name="TextBox 98"/>
          <p:cNvSpPr txBox="1"/>
          <p:nvPr/>
        </p:nvSpPr>
        <p:spPr>
          <a:xfrm>
            <a:off x="9949368" y="3429650"/>
            <a:ext cx="1958293" cy="307777"/>
          </a:xfrm>
          <a:prstGeom prst="rect">
            <a:avLst/>
          </a:prstGeom>
          <a:noFill/>
        </p:spPr>
        <p:txBody>
          <a:bodyPr wrap="none" rtlCol="0">
            <a:spAutoFit/>
          </a:bodyPr>
          <a:lstStyle/>
          <a:p>
            <a:r>
              <a:rPr lang="en-GB" sz="1400" dirty="0" smtClean="0"/>
              <a:t>From the counting room</a:t>
            </a:r>
            <a:endParaRPr lang="en-GB" sz="1400" dirty="0"/>
          </a:p>
        </p:txBody>
      </p:sp>
      <p:grpSp>
        <p:nvGrpSpPr>
          <p:cNvPr id="105" name="Group 104"/>
          <p:cNvGrpSpPr/>
          <p:nvPr/>
        </p:nvGrpSpPr>
        <p:grpSpPr>
          <a:xfrm flipH="1">
            <a:off x="9496947" y="2487334"/>
            <a:ext cx="403961" cy="1488849"/>
            <a:chOff x="5121076" y="2567104"/>
            <a:chExt cx="403961" cy="2455657"/>
          </a:xfrm>
        </p:grpSpPr>
        <p:sp>
          <p:nvSpPr>
            <p:cNvPr id="106" name="Arc 105"/>
            <p:cNvSpPr/>
            <p:nvPr/>
          </p:nvSpPr>
          <p:spPr>
            <a:xfrm>
              <a:off x="5124243" y="2601221"/>
              <a:ext cx="400794" cy="2421540"/>
            </a:xfrm>
            <a:prstGeom prst="arc">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07" name="Arc 106"/>
            <p:cNvSpPr/>
            <p:nvPr/>
          </p:nvSpPr>
          <p:spPr>
            <a:xfrm flipV="1">
              <a:off x="5121076" y="2567104"/>
              <a:ext cx="400794" cy="2421540"/>
            </a:xfrm>
            <a:prstGeom prst="arc">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cxnSp>
        <p:nvCxnSpPr>
          <p:cNvPr id="108" name="Straight Connector 107"/>
          <p:cNvCxnSpPr>
            <a:endCxn id="111" idx="0"/>
          </p:cNvCxnSpPr>
          <p:nvPr/>
        </p:nvCxnSpPr>
        <p:spPr>
          <a:xfrm flipH="1">
            <a:off x="8693663" y="3955498"/>
            <a:ext cx="1027925" cy="1501830"/>
          </a:xfrm>
          <a:prstGeom prst="line">
            <a:avLst/>
          </a:prstGeom>
          <a:ln>
            <a:solidFill>
              <a:schemeClr val="tx1"/>
            </a:solidFill>
            <a:prstDash val="dash"/>
            <a:headEnd type="oval"/>
            <a:tailEnd type="none"/>
          </a:ln>
        </p:spPr>
        <p:style>
          <a:lnRef idx="1">
            <a:schemeClr val="accent1"/>
          </a:lnRef>
          <a:fillRef idx="0">
            <a:schemeClr val="accent1"/>
          </a:fillRef>
          <a:effectRef idx="0">
            <a:schemeClr val="accent1"/>
          </a:effectRef>
          <a:fontRef idx="minor">
            <a:schemeClr val="tx1"/>
          </a:fontRef>
        </p:style>
      </p:cxnSp>
      <p:sp>
        <p:nvSpPr>
          <p:cNvPr id="111" name="TextBox 110"/>
          <p:cNvSpPr txBox="1"/>
          <p:nvPr/>
        </p:nvSpPr>
        <p:spPr>
          <a:xfrm>
            <a:off x="7451111" y="5457328"/>
            <a:ext cx="2485104" cy="954107"/>
          </a:xfrm>
          <a:prstGeom prst="rect">
            <a:avLst/>
          </a:prstGeom>
          <a:noFill/>
        </p:spPr>
        <p:txBody>
          <a:bodyPr wrap="none" rtlCol="0">
            <a:spAutoFit/>
          </a:bodyPr>
          <a:lstStyle/>
          <a:p>
            <a:r>
              <a:rPr lang="en-GB" sz="1400" dirty="0" smtClean="0"/>
              <a:t>Optical links</a:t>
            </a:r>
          </a:p>
          <a:p>
            <a:r>
              <a:rPr lang="en-GB" sz="1400" dirty="0"/>
              <a:t> </a:t>
            </a:r>
            <a:r>
              <a:rPr lang="en-GB" sz="1400" dirty="0" smtClean="0"/>
              <a:t>   Data rate: 2.56 to 10.24 Gb/s</a:t>
            </a:r>
          </a:p>
          <a:p>
            <a:r>
              <a:rPr lang="en-GB" sz="1400" dirty="0" smtClean="0"/>
              <a:t>    Length: 50 to  200 m</a:t>
            </a:r>
          </a:p>
          <a:p>
            <a:endParaRPr lang="en-GB" sz="1400" dirty="0" smtClean="0"/>
          </a:p>
        </p:txBody>
      </p:sp>
      <p:sp>
        <p:nvSpPr>
          <p:cNvPr id="113" name="TextBox 112"/>
          <p:cNvSpPr txBox="1"/>
          <p:nvPr/>
        </p:nvSpPr>
        <p:spPr>
          <a:xfrm>
            <a:off x="8904347" y="1246109"/>
            <a:ext cx="2449453" cy="646331"/>
          </a:xfrm>
          <a:prstGeom prst="rect">
            <a:avLst/>
          </a:prstGeom>
          <a:noFill/>
          <a:ln>
            <a:solidFill>
              <a:schemeClr val="tx1"/>
            </a:solidFill>
          </a:ln>
        </p:spPr>
        <p:txBody>
          <a:bodyPr wrap="none" rtlCol="0">
            <a:spAutoFit/>
          </a:bodyPr>
          <a:lstStyle/>
          <a:p>
            <a:r>
              <a:rPr lang="en-GB" dirty="0" smtClean="0"/>
              <a:t>Uplink bandwidth larger</a:t>
            </a:r>
            <a:br>
              <a:rPr lang="en-GB" dirty="0" smtClean="0"/>
            </a:br>
            <a:r>
              <a:rPr lang="en-GB" dirty="0" smtClean="0"/>
              <a:t>than the down link</a:t>
            </a:r>
          </a:p>
        </p:txBody>
      </p:sp>
      <p:sp>
        <p:nvSpPr>
          <p:cNvPr id="3" name="Rectangle 2"/>
          <p:cNvSpPr/>
          <p:nvPr/>
        </p:nvSpPr>
        <p:spPr>
          <a:xfrm rot="19167503">
            <a:off x="9389311" y="5274883"/>
            <a:ext cx="3078407" cy="954107"/>
          </a:xfrm>
          <a:prstGeom prst="rect">
            <a:avLst/>
          </a:prstGeom>
          <a:noFill/>
        </p:spPr>
        <p:txBody>
          <a:bodyPr wrap="none" lIns="91440" tIns="45720" rIns="91440" bIns="45720">
            <a:spAutoFit/>
          </a:bodyPr>
          <a:lstStyle/>
          <a:p>
            <a:pPr algn="ctr"/>
            <a:r>
              <a:rPr lang="en-US" sz="2800" b="1" cap="none" spc="0" dirty="0" smtClean="0">
                <a:ln w="22225">
                  <a:solidFill>
                    <a:schemeClr val="accent2"/>
                  </a:solidFill>
                  <a:prstDash val="solid"/>
                </a:ln>
                <a:solidFill>
                  <a:schemeClr val="accent2">
                    <a:lumMod val="40000"/>
                    <a:lumOff val="60000"/>
                  </a:schemeClr>
                </a:solidFill>
                <a:effectLst/>
              </a:rPr>
              <a:t>Radiation Hardness</a:t>
            </a:r>
          </a:p>
          <a:p>
            <a:pPr algn="ctr"/>
            <a:r>
              <a:rPr lang="en-US" sz="2800" b="1" dirty="0" smtClean="0">
                <a:ln w="22225">
                  <a:solidFill>
                    <a:schemeClr val="accent2"/>
                  </a:solidFill>
                  <a:prstDash val="solid"/>
                </a:ln>
                <a:solidFill>
                  <a:schemeClr val="accent2">
                    <a:lumMod val="40000"/>
                    <a:lumOff val="60000"/>
                  </a:schemeClr>
                </a:solidFill>
              </a:rPr>
              <a:t>Required</a:t>
            </a:r>
            <a:endParaRPr lang="en-US" sz="28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3404643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LpGBT ASIC – High Speed SerDes</a:t>
            </a:r>
          </a:p>
        </p:txBody>
      </p:sp>
      <p:sp>
        <p:nvSpPr>
          <p:cNvPr id="31" name="Content Placeholder 30"/>
          <p:cNvSpPr>
            <a:spLocks noGrp="1"/>
          </p:cNvSpPr>
          <p:nvPr>
            <p:ph sz="half" idx="1"/>
          </p:nvPr>
        </p:nvSpPr>
        <p:spPr/>
        <p:txBody>
          <a:bodyPr>
            <a:normAutofit fontScale="70000" lnSpcReduction="20000"/>
          </a:bodyPr>
          <a:lstStyle/>
          <a:p>
            <a:r>
              <a:rPr lang="en-GB" dirty="0"/>
              <a:t>Data transceiver with fixed and “deterministic” latency both for up and down links.</a:t>
            </a:r>
          </a:p>
          <a:p>
            <a:pPr lvl="1"/>
            <a:r>
              <a:rPr lang="en-GB" dirty="0"/>
              <a:t>Clocks and Data</a:t>
            </a:r>
          </a:p>
          <a:p>
            <a:r>
              <a:rPr lang="en-GB" dirty="0"/>
              <a:t>Down link:</a:t>
            </a:r>
          </a:p>
          <a:p>
            <a:pPr lvl="1"/>
            <a:r>
              <a:rPr lang="en-GB" dirty="0"/>
              <a:t>2.56 Gb/s</a:t>
            </a:r>
          </a:p>
          <a:p>
            <a:pPr lvl="1"/>
            <a:r>
              <a:rPr lang="en-US" dirty="0"/>
              <a:t>FEC12</a:t>
            </a:r>
            <a:endParaRPr lang="en-GB" dirty="0"/>
          </a:p>
          <a:p>
            <a:r>
              <a:rPr lang="en-GB" dirty="0"/>
              <a:t>Up link:</a:t>
            </a:r>
          </a:p>
          <a:p>
            <a:pPr lvl="1"/>
            <a:r>
              <a:rPr lang="en-GB" dirty="0"/>
              <a:t>5.12 Gb/s or 10.24 Gb/s</a:t>
            </a:r>
          </a:p>
          <a:p>
            <a:pPr lvl="1"/>
            <a:r>
              <a:rPr lang="en-GB" dirty="0"/>
              <a:t>FEC5 or FEC12</a:t>
            </a:r>
          </a:p>
          <a:p>
            <a:r>
              <a:rPr lang="en-GB" dirty="0"/>
              <a:t>E-Links:</a:t>
            </a:r>
          </a:p>
          <a:p>
            <a:pPr lvl="1"/>
            <a:r>
              <a:rPr lang="en-GB" dirty="0"/>
              <a:t>Data rates:</a:t>
            </a:r>
          </a:p>
          <a:p>
            <a:pPr lvl="2"/>
            <a:r>
              <a:rPr lang="en-GB" dirty="0"/>
              <a:t>160 /</a:t>
            </a:r>
            <a:r>
              <a:rPr lang="en-US" dirty="0"/>
              <a:t>320 / 640 / 1280 Mb/s</a:t>
            </a:r>
          </a:p>
          <a:p>
            <a:pPr lvl="1"/>
            <a:r>
              <a:rPr lang="en-US" dirty="0"/>
              <a:t>Count:</a:t>
            </a:r>
          </a:p>
          <a:p>
            <a:pPr lvl="2"/>
            <a:r>
              <a:rPr lang="en-US" dirty="0"/>
              <a:t>FEC5</a:t>
            </a:r>
          </a:p>
          <a:p>
            <a:pPr lvl="3"/>
            <a:r>
              <a:rPr lang="en-US" dirty="0"/>
              <a:t>Up to 28 @ 160 Mb/s</a:t>
            </a:r>
          </a:p>
          <a:p>
            <a:pPr lvl="3"/>
            <a:r>
              <a:rPr lang="en-US" dirty="0"/>
              <a:t>Up to 7 @ 1.28 Gb/s</a:t>
            </a:r>
          </a:p>
          <a:p>
            <a:pPr lvl="2"/>
            <a:r>
              <a:rPr lang="en-US" dirty="0"/>
              <a:t>FEC12</a:t>
            </a:r>
            <a:endParaRPr lang="en-GB" dirty="0"/>
          </a:p>
          <a:p>
            <a:pPr lvl="3"/>
            <a:r>
              <a:rPr lang="en-US" dirty="0"/>
              <a:t>Up to 24 @ 160 Mb/s</a:t>
            </a:r>
          </a:p>
          <a:p>
            <a:pPr lvl="3"/>
            <a:r>
              <a:rPr lang="en-US" dirty="0"/>
              <a:t>Up to 6 @ 1.28 </a:t>
            </a:r>
            <a:r>
              <a:rPr lang="en-US" dirty="0" smtClean="0"/>
              <a:t>Gb/s</a:t>
            </a:r>
            <a:endParaRPr lang="en-US" dirty="0"/>
          </a:p>
        </p:txBody>
      </p:sp>
      <p:sp>
        <p:nvSpPr>
          <p:cNvPr id="32" name="Content Placeholder 31"/>
          <p:cNvSpPr>
            <a:spLocks noGrp="1"/>
          </p:cNvSpPr>
          <p:nvPr>
            <p:ph sz="half" idx="2"/>
          </p:nvPr>
        </p:nvSpPr>
        <p:spPr>
          <a:xfrm>
            <a:off x="6172200" y="3876046"/>
            <a:ext cx="5181600" cy="2562851"/>
          </a:xfrm>
        </p:spPr>
        <p:txBody>
          <a:bodyPr>
            <a:normAutofit fontScale="70000" lnSpcReduction="20000"/>
          </a:bodyPr>
          <a:lstStyle/>
          <a:p>
            <a:r>
              <a:rPr lang="en-GB" dirty="0" smtClean="0"/>
              <a:t>Power </a:t>
            </a:r>
            <a:r>
              <a:rPr lang="en-GB" dirty="0"/>
              <a:t>dissipation:</a:t>
            </a:r>
          </a:p>
          <a:p>
            <a:pPr lvl="1"/>
            <a:r>
              <a:rPr lang="en-GB" dirty="0"/>
              <a:t>Target: ≤ 500 mW @ 5.12 </a:t>
            </a:r>
            <a:r>
              <a:rPr lang="en-GB" dirty="0" smtClean="0"/>
              <a:t>Gb/s</a:t>
            </a:r>
            <a:endParaRPr lang="en-GB" dirty="0">
              <a:solidFill>
                <a:schemeClr val="bg1">
                  <a:lumMod val="50000"/>
                </a:schemeClr>
              </a:solidFill>
            </a:endParaRPr>
          </a:p>
          <a:p>
            <a:r>
              <a:rPr lang="en-GB" dirty="0"/>
              <a:t>Small Footprint:</a:t>
            </a:r>
          </a:p>
          <a:p>
            <a:pPr lvl="1"/>
            <a:r>
              <a:rPr lang="en-US" dirty="0"/>
              <a:t>Size: 9 mm x 9 mm</a:t>
            </a:r>
            <a:endParaRPr lang="en-GB" dirty="0"/>
          </a:p>
          <a:p>
            <a:pPr lvl="1"/>
            <a:r>
              <a:rPr lang="en-US" dirty="0"/>
              <a:t>Fine Pitch: 0.5 mm</a:t>
            </a:r>
          </a:p>
          <a:p>
            <a:pPr lvl="1"/>
            <a:r>
              <a:rPr lang="en-US" dirty="0"/>
              <a:t>Pin count: 289 (</a:t>
            </a:r>
            <a:r>
              <a:rPr lang="en-US" dirty="0" smtClean="0"/>
              <a:t>17 </a:t>
            </a:r>
            <a:r>
              <a:rPr lang="en-US" dirty="0"/>
              <a:t>x </a:t>
            </a:r>
            <a:r>
              <a:rPr lang="en-US" dirty="0" smtClean="0"/>
              <a:t>17)</a:t>
            </a:r>
            <a:endParaRPr lang="en-GB" dirty="0"/>
          </a:p>
          <a:p>
            <a:r>
              <a:rPr lang="en-GB" dirty="0"/>
              <a:t>Radiation tolerance:</a:t>
            </a:r>
          </a:p>
          <a:p>
            <a:pPr lvl="1"/>
            <a:r>
              <a:rPr lang="en-GB" dirty="0"/>
              <a:t>200 Mrad</a:t>
            </a:r>
          </a:p>
          <a:p>
            <a:pPr lvl="1"/>
            <a:r>
              <a:rPr lang="en-GB" dirty="0"/>
              <a:t>SEU </a:t>
            </a:r>
            <a:r>
              <a:rPr lang="en-GB" dirty="0" smtClean="0"/>
              <a:t>robust</a:t>
            </a:r>
            <a:endParaRPr lang="en-GB" dirty="0"/>
          </a:p>
        </p:txBody>
      </p:sp>
      <p:sp>
        <p:nvSpPr>
          <p:cNvPr id="4" name="Date Placeholder 3"/>
          <p:cNvSpPr>
            <a:spLocks noGrp="1"/>
          </p:cNvSpPr>
          <p:nvPr>
            <p:ph type="dt" sz="half" idx="10"/>
          </p:nvPr>
        </p:nvSpPr>
        <p:spPr/>
        <p:txBody>
          <a:bodyPr/>
          <a:lstStyle/>
          <a:p>
            <a:r>
              <a:rPr lang="en-GB" dirty="0" smtClean="0"/>
              <a:t>Ecole de Microélectronique IN2P3</a:t>
            </a:r>
            <a:endParaRPr lang="en-GB" dirty="0"/>
          </a:p>
        </p:txBody>
      </p:sp>
      <p:sp>
        <p:nvSpPr>
          <p:cNvPr id="5" name="Footer Placeholder 4"/>
          <p:cNvSpPr>
            <a:spLocks noGrp="1"/>
          </p:cNvSpPr>
          <p:nvPr>
            <p:ph type="ftr" sz="quarter" idx="11"/>
          </p:nvPr>
        </p:nvSpPr>
        <p:spPr/>
        <p:txBody>
          <a:bodyPr/>
          <a:lstStyle/>
          <a:p>
            <a:r>
              <a:rPr lang="en-GB" dirty="0"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30</a:t>
            </a:fld>
            <a:endParaRPr lang="en-GB" dirty="0"/>
          </a:p>
        </p:txBody>
      </p:sp>
      <p:sp>
        <p:nvSpPr>
          <p:cNvPr id="7" name="Rectangle 6"/>
          <p:cNvSpPr/>
          <p:nvPr/>
        </p:nvSpPr>
        <p:spPr>
          <a:xfrm>
            <a:off x="6306274" y="1171572"/>
            <a:ext cx="1077473" cy="2448272"/>
          </a:xfrm>
          <a:prstGeom prst="rect">
            <a:avLst/>
          </a:prstGeom>
          <a:solidFill>
            <a:schemeClr val="accent1">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7378754" y="1171572"/>
            <a:ext cx="2826959" cy="2448272"/>
          </a:xfrm>
          <a:prstGeom prst="rect">
            <a:avLst/>
          </a:prstGeom>
          <a:solidFill>
            <a:schemeClr val="accent1">
              <a:lumMod val="20000"/>
              <a:lumOff val="8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p:cNvSpPr/>
          <p:nvPr/>
        </p:nvSpPr>
        <p:spPr>
          <a:xfrm>
            <a:off x="6514658" y="1387596"/>
            <a:ext cx="65571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ROC</a:t>
            </a:r>
            <a:endParaRPr lang="en-GB" dirty="0"/>
          </a:p>
        </p:txBody>
      </p:sp>
      <p:sp>
        <p:nvSpPr>
          <p:cNvPr id="10" name="Rectangle 9"/>
          <p:cNvSpPr/>
          <p:nvPr/>
        </p:nvSpPr>
        <p:spPr>
          <a:xfrm>
            <a:off x="6514658" y="1880244"/>
            <a:ext cx="65571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ROC</a:t>
            </a:r>
            <a:endParaRPr lang="en-GB" dirty="0"/>
          </a:p>
        </p:txBody>
      </p:sp>
      <p:sp>
        <p:nvSpPr>
          <p:cNvPr id="11" name="Rectangle 10"/>
          <p:cNvSpPr/>
          <p:nvPr/>
        </p:nvSpPr>
        <p:spPr>
          <a:xfrm>
            <a:off x="6514658" y="2971772"/>
            <a:ext cx="65571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ROC</a:t>
            </a:r>
            <a:endParaRPr lang="en-GB" dirty="0"/>
          </a:p>
        </p:txBody>
      </p:sp>
      <p:cxnSp>
        <p:nvCxnSpPr>
          <p:cNvPr id="12" name="Straight Connector 11"/>
          <p:cNvCxnSpPr/>
          <p:nvPr/>
        </p:nvCxnSpPr>
        <p:spPr>
          <a:xfrm>
            <a:off x="6842514" y="2323700"/>
            <a:ext cx="0" cy="504056"/>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978482" y="2179684"/>
            <a:ext cx="864096"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LpGBT</a:t>
            </a:r>
            <a:endParaRPr lang="en-GB" dirty="0"/>
          </a:p>
        </p:txBody>
      </p:sp>
      <p:cxnSp>
        <p:nvCxnSpPr>
          <p:cNvPr id="14" name="Curved Connector 13"/>
          <p:cNvCxnSpPr>
            <a:stCxn id="9" idx="3"/>
          </p:cNvCxnSpPr>
          <p:nvPr/>
        </p:nvCxnSpPr>
        <p:spPr>
          <a:xfrm>
            <a:off x="7170370" y="1567616"/>
            <a:ext cx="808112" cy="756084"/>
          </a:xfrm>
          <a:prstGeom prst="curvedConnector3">
            <a:avLst/>
          </a:prstGeom>
          <a:ln w="19050">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9106946" y="2179684"/>
            <a:ext cx="360040" cy="648072"/>
            <a:chOff x="8100392" y="1844824"/>
            <a:chExt cx="360040" cy="648072"/>
          </a:xfrm>
        </p:grpSpPr>
        <p:sp>
          <p:nvSpPr>
            <p:cNvPr id="16" name="Rectangle 15"/>
            <p:cNvSpPr/>
            <p:nvPr/>
          </p:nvSpPr>
          <p:spPr>
            <a:xfrm>
              <a:off x="8100392" y="1844824"/>
              <a:ext cx="36004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Isosceles Triangle 16"/>
            <p:cNvSpPr/>
            <p:nvPr/>
          </p:nvSpPr>
          <p:spPr>
            <a:xfrm rot="5400000">
              <a:off x="8172400" y="1905424"/>
              <a:ext cx="216024" cy="257732"/>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Isosceles Triangle 17"/>
            <p:cNvSpPr/>
            <p:nvPr/>
          </p:nvSpPr>
          <p:spPr>
            <a:xfrm rot="16200000" flipH="1">
              <a:off x="8172400" y="2184010"/>
              <a:ext cx="216024" cy="257732"/>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19" name="Straight Arrow Connector 18"/>
          <p:cNvCxnSpPr/>
          <p:nvPr/>
        </p:nvCxnSpPr>
        <p:spPr>
          <a:xfrm flipH="1">
            <a:off x="8842578" y="2656308"/>
            <a:ext cx="26436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8842578" y="2395708"/>
            <a:ext cx="26436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Curved Connector 20"/>
          <p:cNvCxnSpPr>
            <a:stCxn id="10" idx="3"/>
            <a:endCxn id="13" idx="1"/>
          </p:cNvCxnSpPr>
          <p:nvPr/>
        </p:nvCxnSpPr>
        <p:spPr>
          <a:xfrm>
            <a:off x="7170370" y="2060264"/>
            <a:ext cx="808112" cy="443456"/>
          </a:xfrm>
          <a:prstGeom prst="curvedConnector3">
            <a:avLst/>
          </a:prstGeom>
          <a:ln w="1905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Curved Connector 21"/>
          <p:cNvCxnSpPr>
            <a:stCxn id="11" idx="3"/>
          </p:cNvCxnSpPr>
          <p:nvPr/>
        </p:nvCxnSpPr>
        <p:spPr>
          <a:xfrm flipV="1">
            <a:off x="7170370" y="2724558"/>
            <a:ext cx="808112" cy="427234"/>
          </a:xfrm>
          <a:prstGeom prst="curvedConnector3">
            <a:avLst/>
          </a:prstGeom>
          <a:ln w="1905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9476446" y="2395708"/>
            <a:ext cx="62440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9683956" y="2192259"/>
            <a:ext cx="236878" cy="203449"/>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5" name="Straight Connector 24"/>
          <p:cNvCxnSpPr/>
          <p:nvPr/>
        </p:nvCxnSpPr>
        <p:spPr>
          <a:xfrm>
            <a:off x="9476446" y="2651078"/>
            <a:ext cx="62440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9683956" y="2447629"/>
            <a:ext cx="236878" cy="203449"/>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p:cNvSpPr/>
          <p:nvPr/>
        </p:nvSpPr>
        <p:spPr>
          <a:xfrm>
            <a:off x="7690357" y="1328601"/>
            <a:ext cx="1786202" cy="369332"/>
          </a:xfrm>
          <a:prstGeom prst="rect">
            <a:avLst/>
          </a:prstGeom>
        </p:spPr>
        <p:txBody>
          <a:bodyPr wrap="square">
            <a:spAutoFit/>
          </a:bodyPr>
          <a:lstStyle/>
          <a:p>
            <a:r>
              <a:rPr lang="en-GB" sz="900" dirty="0"/>
              <a:t>Data rate: 160 Mb/s to </a:t>
            </a:r>
            <a:r>
              <a:rPr lang="en-GB" sz="900" dirty="0" smtClean="0"/>
              <a:t>1.28 </a:t>
            </a:r>
            <a:r>
              <a:rPr lang="en-GB" sz="900" dirty="0"/>
              <a:t>Gb/s</a:t>
            </a:r>
          </a:p>
          <a:p>
            <a:r>
              <a:rPr lang="en-GB" sz="900" dirty="0"/>
              <a:t>Length: cm to meters</a:t>
            </a:r>
          </a:p>
        </p:txBody>
      </p:sp>
      <p:cxnSp>
        <p:nvCxnSpPr>
          <p:cNvPr id="28" name="Straight Arrow Connector 27"/>
          <p:cNvCxnSpPr/>
          <p:nvPr/>
        </p:nvCxnSpPr>
        <p:spPr>
          <a:xfrm flipH="1">
            <a:off x="7446616" y="1515971"/>
            <a:ext cx="243742" cy="1819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8962930" y="3047440"/>
            <a:ext cx="1242783" cy="369332"/>
          </a:xfrm>
          <a:prstGeom prst="rect">
            <a:avLst/>
          </a:prstGeom>
        </p:spPr>
        <p:txBody>
          <a:bodyPr wrap="square">
            <a:spAutoFit/>
          </a:bodyPr>
          <a:lstStyle/>
          <a:p>
            <a:r>
              <a:rPr lang="en-GB" sz="900" dirty="0"/>
              <a:t>Data rate: </a:t>
            </a:r>
            <a:r>
              <a:rPr lang="en-GB" sz="900" dirty="0" smtClean="0"/>
              <a:t>5 - 10 </a:t>
            </a:r>
            <a:r>
              <a:rPr lang="en-GB" sz="900" dirty="0"/>
              <a:t>Gb/s</a:t>
            </a:r>
          </a:p>
          <a:p>
            <a:r>
              <a:rPr lang="en-GB" sz="900" dirty="0"/>
              <a:t>Length: </a:t>
            </a:r>
            <a:r>
              <a:rPr lang="en-GB" sz="900" dirty="0" smtClean="0"/>
              <a:t>few cm</a:t>
            </a:r>
            <a:endParaRPr lang="en-GB" sz="900" dirty="0"/>
          </a:p>
        </p:txBody>
      </p:sp>
      <p:cxnSp>
        <p:nvCxnSpPr>
          <p:cNvPr id="30" name="Straight Arrow Connector 29"/>
          <p:cNvCxnSpPr>
            <a:stCxn id="29" idx="1"/>
          </p:cNvCxnSpPr>
          <p:nvPr/>
        </p:nvCxnSpPr>
        <p:spPr>
          <a:xfrm flipV="1">
            <a:off x="8962930" y="2724558"/>
            <a:ext cx="0" cy="5075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10512323" y="1701919"/>
            <a:ext cx="1441462" cy="646331"/>
          </a:xfrm>
          <a:prstGeom prst="rect">
            <a:avLst/>
          </a:prstGeom>
        </p:spPr>
        <p:txBody>
          <a:bodyPr wrap="square">
            <a:spAutoFit/>
          </a:bodyPr>
          <a:lstStyle/>
          <a:p>
            <a:r>
              <a:rPr lang="en-GB" sz="900" dirty="0">
                <a:solidFill>
                  <a:schemeClr val="accent5"/>
                </a:solidFill>
              </a:rPr>
              <a:t>Data </a:t>
            </a:r>
            <a:r>
              <a:rPr lang="en-GB" sz="900" dirty="0" smtClean="0">
                <a:solidFill>
                  <a:schemeClr val="accent5"/>
                </a:solidFill>
              </a:rPr>
              <a:t>rate:</a:t>
            </a:r>
            <a:br>
              <a:rPr lang="en-GB" sz="900" dirty="0" smtClean="0">
                <a:solidFill>
                  <a:schemeClr val="accent5"/>
                </a:solidFill>
              </a:rPr>
            </a:br>
            <a:r>
              <a:rPr lang="en-GB" sz="900" dirty="0" smtClean="0">
                <a:solidFill>
                  <a:schemeClr val="accent5"/>
                </a:solidFill>
              </a:rPr>
              <a:t>    </a:t>
            </a:r>
            <a:r>
              <a:rPr lang="en-GB" sz="900" dirty="0">
                <a:solidFill>
                  <a:schemeClr val="accent5"/>
                </a:solidFill>
              </a:rPr>
              <a:t>R</a:t>
            </a:r>
            <a:r>
              <a:rPr lang="en-GB" sz="900" dirty="0" smtClean="0">
                <a:solidFill>
                  <a:schemeClr val="accent5"/>
                </a:solidFill>
              </a:rPr>
              <a:t>x: 2.56 Gb/s</a:t>
            </a:r>
            <a:br>
              <a:rPr lang="en-GB" sz="900" dirty="0" smtClean="0">
                <a:solidFill>
                  <a:schemeClr val="accent5"/>
                </a:solidFill>
              </a:rPr>
            </a:br>
            <a:r>
              <a:rPr lang="en-GB" sz="900" dirty="0" smtClean="0">
                <a:solidFill>
                  <a:schemeClr val="accent5"/>
                </a:solidFill>
              </a:rPr>
              <a:t>    </a:t>
            </a:r>
            <a:r>
              <a:rPr lang="en-GB" sz="900" dirty="0" err="1" smtClean="0">
                <a:solidFill>
                  <a:schemeClr val="accent5"/>
                </a:solidFill>
              </a:rPr>
              <a:t>Tx</a:t>
            </a:r>
            <a:r>
              <a:rPr lang="en-GB" sz="900" dirty="0" smtClean="0">
                <a:solidFill>
                  <a:schemeClr val="accent5"/>
                </a:solidFill>
              </a:rPr>
              <a:t>: 5.12 and 10.24 Gb/s</a:t>
            </a:r>
            <a:r>
              <a:rPr lang="en-GB" sz="900" dirty="0">
                <a:solidFill>
                  <a:schemeClr val="accent5"/>
                </a:solidFill>
              </a:rPr>
              <a:t/>
            </a:r>
            <a:br>
              <a:rPr lang="en-GB" sz="900" dirty="0">
                <a:solidFill>
                  <a:schemeClr val="accent5"/>
                </a:solidFill>
              </a:rPr>
            </a:br>
            <a:r>
              <a:rPr lang="en-GB" sz="900" dirty="0" smtClean="0">
                <a:solidFill>
                  <a:schemeClr val="accent5"/>
                </a:solidFill>
              </a:rPr>
              <a:t>Length</a:t>
            </a:r>
            <a:r>
              <a:rPr lang="en-GB" sz="900" dirty="0">
                <a:solidFill>
                  <a:schemeClr val="accent5"/>
                </a:solidFill>
              </a:rPr>
              <a:t>: </a:t>
            </a:r>
            <a:r>
              <a:rPr lang="en-GB" sz="900" dirty="0" smtClean="0">
                <a:solidFill>
                  <a:schemeClr val="accent5"/>
                </a:solidFill>
              </a:rPr>
              <a:t>&lt;200 m</a:t>
            </a:r>
            <a:endParaRPr lang="en-GB" sz="900" dirty="0">
              <a:solidFill>
                <a:schemeClr val="accent5"/>
              </a:solidFill>
            </a:endParaRPr>
          </a:p>
        </p:txBody>
      </p:sp>
      <p:cxnSp>
        <p:nvCxnSpPr>
          <p:cNvPr id="34" name="Straight Arrow Connector 33"/>
          <p:cNvCxnSpPr>
            <a:stCxn id="33" idx="1"/>
          </p:cNvCxnSpPr>
          <p:nvPr/>
        </p:nvCxnSpPr>
        <p:spPr>
          <a:xfrm flipH="1">
            <a:off x="10128344" y="2025085"/>
            <a:ext cx="383979" cy="456016"/>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980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a:t>LpGBT Block Diagram (Simplified)</a:t>
            </a:r>
          </a:p>
        </p:txBody>
      </p:sp>
      <p:sp>
        <p:nvSpPr>
          <p:cNvPr id="5" name="Date Placeholder 4"/>
          <p:cNvSpPr>
            <a:spLocks noGrp="1"/>
          </p:cNvSpPr>
          <p:nvPr>
            <p:ph type="dt" sz="half" idx="10"/>
          </p:nvPr>
        </p:nvSpPr>
        <p:spPr/>
        <p:txBody>
          <a:bodyPr/>
          <a:lstStyle/>
          <a:p>
            <a:r>
              <a:rPr lang="en-GB" smtClean="0"/>
              <a:t>Ecole de Microélectronique IN2P3</a:t>
            </a:r>
            <a:endParaRPr lang="en-GB" dirty="0"/>
          </a:p>
        </p:txBody>
      </p:sp>
      <p:sp>
        <p:nvSpPr>
          <p:cNvPr id="6" name="Footer Placeholder 5"/>
          <p:cNvSpPr>
            <a:spLocks noGrp="1"/>
          </p:cNvSpPr>
          <p:nvPr>
            <p:ph type="ftr" sz="quarter" idx="11"/>
          </p:nvPr>
        </p:nvSpPr>
        <p:spPr/>
        <p:txBody>
          <a:bodyPr/>
          <a:lstStyle/>
          <a:p>
            <a:r>
              <a:rPr lang="en-GB" smtClean="0"/>
              <a:t>Paulo.Moreira@cern.ch</a:t>
            </a:r>
            <a:endParaRPr lang="en-GB" dirty="0"/>
          </a:p>
        </p:txBody>
      </p:sp>
      <p:sp>
        <p:nvSpPr>
          <p:cNvPr id="7" name="Slide Number Placeholder 6"/>
          <p:cNvSpPr>
            <a:spLocks noGrp="1"/>
          </p:cNvSpPr>
          <p:nvPr>
            <p:ph type="sldNum" sz="quarter" idx="12"/>
          </p:nvPr>
        </p:nvSpPr>
        <p:spPr/>
        <p:txBody>
          <a:bodyPr/>
          <a:lstStyle/>
          <a:p>
            <a:fld id="{9E4E57FD-46AB-4497-A1ED-13B00B4C8F0D}" type="slidenum">
              <a:rPr lang="en-GB" smtClean="0"/>
              <a:pPr/>
              <a:t>31</a:t>
            </a:fld>
            <a:endParaRPr lang="en-GB" dirty="0"/>
          </a:p>
        </p:txBody>
      </p:sp>
      <p:cxnSp>
        <p:nvCxnSpPr>
          <p:cNvPr id="10" name="Straight Arrow Connector 9"/>
          <p:cNvCxnSpPr/>
          <p:nvPr/>
        </p:nvCxnSpPr>
        <p:spPr>
          <a:xfrm flipV="1">
            <a:off x="9439186" y="1802794"/>
            <a:ext cx="0" cy="457200"/>
          </a:xfrm>
          <a:prstGeom prst="straightConnector1">
            <a:avLst/>
          </a:prstGeom>
          <a:ln w="19050">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916359" y="2104756"/>
            <a:ext cx="1066800" cy="7620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FE</a:t>
            </a:r>
            <a:b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b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Module</a:t>
            </a: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2" name="Rectangle 11"/>
          <p:cNvSpPr/>
          <p:nvPr/>
        </p:nvSpPr>
        <p:spPr>
          <a:xfrm>
            <a:off x="1916359" y="4238356"/>
            <a:ext cx="1066800" cy="7620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FE</a:t>
            </a:r>
            <a:b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b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Module</a:t>
            </a: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3" name="Rectangle 12"/>
          <p:cNvSpPr/>
          <p:nvPr/>
        </p:nvSpPr>
        <p:spPr>
          <a:xfrm rot="10800000">
            <a:off x="4727481" y="1269396"/>
            <a:ext cx="3733800" cy="4495800"/>
          </a:xfrm>
          <a:prstGeom prst="rect">
            <a:avLst/>
          </a:prstGeom>
          <a:solidFill>
            <a:srgbClr val="4F81BD">
              <a:lumMod val="60000"/>
              <a:lumOff val="4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 name="Rectangle 13"/>
          <p:cNvSpPr/>
          <p:nvPr/>
        </p:nvSpPr>
        <p:spPr>
          <a:xfrm rot="5400000">
            <a:off x="3249859" y="3285856"/>
            <a:ext cx="3505200" cy="533400"/>
          </a:xfrm>
          <a:prstGeom prst="rect">
            <a:avLst/>
          </a:prstGeom>
          <a:solidFill>
            <a:srgbClr val="4F81BD"/>
          </a:solidFill>
          <a:ln w="25400" cap="flat" cmpd="sng" algn="ctr">
            <a:solidFill>
              <a:sysClr val="windowText" lastClr="000000"/>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Phase – Aligners + Ser/Des for E – Ports</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5" name="Rectangle 14"/>
          <p:cNvSpPr/>
          <p:nvPr/>
        </p:nvSpPr>
        <p:spPr>
          <a:xfrm>
            <a:off x="1916359" y="1037956"/>
            <a:ext cx="1066800" cy="7620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FE</a:t>
            </a:r>
            <a:b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b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Module</a:t>
            </a: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6" name="Rectangle 15"/>
          <p:cNvSpPr/>
          <p:nvPr/>
        </p:nvSpPr>
        <p:spPr>
          <a:xfrm rot="5400000">
            <a:off x="2564059" y="13046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7" name="Rectangle 16"/>
          <p:cNvSpPr/>
          <p:nvPr/>
        </p:nvSpPr>
        <p:spPr>
          <a:xfrm rot="5400000">
            <a:off x="2564059" y="23714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8" name="Rectangle 17"/>
          <p:cNvSpPr/>
          <p:nvPr/>
        </p:nvSpPr>
        <p:spPr>
          <a:xfrm rot="5400000">
            <a:off x="2564059" y="45050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9" name="Rectangle 18"/>
          <p:cNvSpPr/>
          <p:nvPr/>
        </p:nvSpPr>
        <p:spPr>
          <a:xfrm>
            <a:off x="2754559" y="5305156"/>
            <a:ext cx="1066800" cy="7620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GBT – SCA</a:t>
            </a: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0" name="Rectangle 19"/>
          <p:cNvSpPr/>
          <p:nvPr/>
        </p:nvSpPr>
        <p:spPr>
          <a:xfrm rot="5400000">
            <a:off x="3402259" y="55718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21" name="Straight Connector 20"/>
          <p:cNvCxnSpPr/>
          <p:nvPr/>
        </p:nvCxnSpPr>
        <p:spPr>
          <a:xfrm rot="5400000">
            <a:off x="1954459" y="3514456"/>
            <a:ext cx="990600" cy="0"/>
          </a:xfrm>
          <a:prstGeom prst="line">
            <a:avLst/>
          </a:prstGeom>
          <a:noFill/>
          <a:ln w="28575" cap="flat" cmpd="sng" algn="ctr">
            <a:solidFill>
              <a:sysClr val="windowText" lastClr="000000"/>
            </a:solidFill>
            <a:prstDash val="sysDot"/>
          </a:ln>
          <a:effectLst/>
        </p:spPr>
      </p:cxnSp>
      <p:sp>
        <p:nvSpPr>
          <p:cNvPr id="22" name="Rectangle 21"/>
          <p:cNvSpPr/>
          <p:nvPr/>
        </p:nvSpPr>
        <p:spPr>
          <a:xfrm>
            <a:off x="5284035" y="1271246"/>
            <a:ext cx="858663"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Phase - Shifter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3" name="Rectangle 22"/>
          <p:cNvSpPr/>
          <p:nvPr/>
        </p:nvSpPr>
        <p:spPr>
          <a:xfrm rot="5400000">
            <a:off x="4545259" y="20666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4" name="Rectangle 23"/>
          <p:cNvSpPr/>
          <p:nvPr/>
        </p:nvSpPr>
        <p:spPr>
          <a:xfrm rot="5400000">
            <a:off x="4545259" y="27524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5" name="Rectangle 24"/>
          <p:cNvSpPr/>
          <p:nvPr/>
        </p:nvSpPr>
        <p:spPr>
          <a:xfrm rot="5400000">
            <a:off x="4545259" y="41240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6" name="Rectangle 25"/>
          <p:cNvSpPr/>
          <p:nvPr/>
        </p:nvSpPr>
        <p:spPr>
          <a:xfrm rot="5400000">
            <a:off x="4545259" y="48098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27" name="Straight Connector 26"/>
          <p:cNvCxnSpPr/>
          <p:nvPr/>
        </p:nvCxnSpPr>
        <p:spPr>
          <a:xfrm rot="16200000">
            <a:off x="4507159" y="3552556"/>
            <a:ext cx="609600" cy="0"/>
          </a:xfrm>
          <a:prstGeom prst="line">
            <a:avLst/>
          </a:prstGeom>
          <a:noFill/>
          <a:ln w="28575" cap="flat" cmpd="sng" algn="ctr">
            <a:solidFill>
              <a:sysClr val="windowText" lastClr="000000"/>
            </a:solidFill>
            <a:prstDash val="sysDot"/>
          </a:ln>
          <a:effectLst/>
        </p:spPr>
      </p:cxnSp>
      <p:cxnSp>
        <p:nvCxnSpPr>
          <p:cNvPr id="28" name="Curved Connector 27"/>
          <p:cNvCxnSpPr>
            <a:stCxn id="23" idx="2"/>
            <a:endCxn id="16" idx="0"/>
          </p:cNvCxnSpPr>
          <p:nvPr/>
        </p:nvCxnSpPr>
        <p:spPr>
          <a:xfrm rot="10800000">
            <a:off x="2983159" y="1418956"/>
            <a:ext cx="1752600" cy="762000"/>
          </a:xfrm>
          <a:prstGeom prst="curvedConnector3">
            <a:avLst>
              <a:gd name="adj1" fmla="val 50000"/>
            </a:avLst>
          </a:prstGeom>
          <a:noFill/>
          <a:ln w="19050" cap="flat" cmpd="sng" algn="ctr">
            <a:solidFill>
              <a:srgbClr val="1F497D"/>
            </a:solidFill>
            <a:prstDash val="solid"/>
            <a:headEnd type="arrow" w="med" len="med"/>
            <a:tailEnd type="none" w="med" len="med"/>
          </a:ln>
          <a:effectLst/>
        </p:spPr>
      </p:cxnSp>
      <p:sp>
        <p:nvSpPr>
          <p:cNvPr id="29" name="Rectangle 28"/>
          <p:cNvSpPr/>
          <p:nvPr/>
        </p:nvSpPr>
        <p:spPr>
          <a:xfrm>
            <a:off x="7771050" y="5307997"/>
            <a:ext cx="692368"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I2C Masters</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30" name="Rectangle 29"/>
          <p:cNvSpPr/>
          <p:nvPr/>
        </p:nvSpPr>
        <p:spPr>
          <a:xfrm>
            <a:off x="5720218" y="5307997"/>
            <a:ext cx="687937"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ADC</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31" name="Rectangle 30"/>
          <p:cNvSpPr/>
          <p:nvPr/>
        </p:nvSpPr>
        <p:spPr>
          <a:xfrm>
            <a:off x="5720218" y="4852811"/>
            <a:ext cx="1371600"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Control Logic</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32" name="Rectangle 31"/>
          <p:cNvSpPr/>
          <p:nvPr/>
        </p:nvSpPr>
        <p:spPr>
          <a:xfrm>
            <a:off x="7091818" y="4852811"/>
            <a:ext cx="1371600"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Configuration</a:t>
            </a:r>
          </a:p>
          <a:p>
            <a:pPr marL="0" marR="0" lvl="0" indent="0" algn="ctr" defTabSz="914400" eaLnBrk="1" fontAlgn="auto" latinLnBrk="0" hangingPunct="1">
              <a:lnSpc>
                <a:spcPct val="100000"/>
              </a:lnSpc>
              <a:spcBef>
                <a:spcPts val="0"/>
              </a:spcBef>
              <a:spcAft>
                <a:spcPts val="0"/>
              </a:spcAft>
              <a:buClrTx/>
              <a:buSzTx/>
              <a:buFontTx/>
              <a:buNone/>
              <a:tabLst/>
              <a:defRPr/>
            </a:pPr>
            <a:r>
              <a:rPr lang="en-US" sz="900" kern="0" dirty="0" smtClean="0">
                <a:solidFill>
                  <a:sysClr val="window" lastClr="FFFFFF"/>
                </a:solidFill>
                <a:latin typeface="Calibri"/>
                <a:cs typeface="+mn-cs"/>
              </a:rPr>
              <a:t>(e-Fuses + </a:t>
            </a:r>
            <a:r>
              <a:rPr lang="en-US" sz="900" kern="0" dirty="0" err="1" smtClean="0">
                <a:solidFill>
                  <a:sysClr val="window" lastClr="FFFFFF"/>
                </a:solidFill>
                <a:latin typeface="Calibri"/>
                <a:cs typeface="+mn-cs"/>
              </a:rPr>
              <a:t>reg</a:t>
            </a:r>
            <a:r>
              <a:rPr lang="en-US" sz="900" kern="0" dirty="0" smtClean="0">
                <a:solidFill>
                  <a:sysClr val="window" lastClr="FFFFFF"/>
                </a:solidFill>
                <a:latin typeface="Calibri"/>
                <a:cs typeface="+mn-cs"/>
              </a:rPr>
              <a:t>-Bank)</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33" name="Straight Arrow Connector 32"/>
          <p:cNvCxnSpPr/>
          <p:nvPr/>
        </p:nvCxnSpPr>
        <p:spPr>
          <a:xfrm rot="5400000" flipH="1" flipV="1">
            <a:off x="6601433" y="5901240"/>
            <a:ext cx="304800" cy="4757"/>
          </a:xfrm>
          <a:prstGeom prst="straightConnector1">
            <a:avLst/>
          </a:prstGeom>
          <a:noFill/>
          <a:ln w="19050" cap="flat" cmpd="sng" algn="ctr">
            <a:solidFill>
              <a:sysClr val="windowText" lastClr="000000"/>
            </a:solidFill>
            <a:prstDash val="solid"/>
            <a:headEnd type="arrow"/>
            <a:tailEnd type="arrow"/>
          </a:ln>
          <a:effectLst/>
        </p:spPr>
      </p:cxnSp>
      <p:cxnSp>
        <p:nvCxnSpPr>
          <p:cNvPr id="34" name="Straight Arrow Connector 33"/>
          <p:cNvCxnSpPr/>
          <p:nvPr/>
        </p:nvCxnSpPr>
        <p:spPr>
          <a:xfrm>
            <a:off x="8072084" y="3762008"/>
            <a:ext cx="609600" cy="1588"/>
          </a:xfrm>
          <a:prstGeom prst="straightConnector1">
            <a:avLst/>
          </a:prstGeom>
          <a:noFill/>
          <a:ln w="19050" cap="flat" cmpd="sng" algn="ctr">
            <a:solidFill>
              <a:schemeClr val="tx2"/>
            </a:solidFill>
            <a:prstDash val="solid"/>
            <a:tailEnd type="arrow"/>
          </a:ln>
          <a:effectLst/>
        </p:spPr>
      </p:cxnSp>
      <p:sp>
        <p:nvSpPr>
          <p:cNvPr id="35" name="Isosceles Triangle 34"/>
          <p:cNvSpPr/>
          <p:nvPr/>
        </p:nvSpPr>
        <p:spPr>
          <a:xfrm rot="5400000" flipH="1">
            <a:off x="8643584" y="3571508"/>
            <a:ext cx="457200" cy="381000"/>
          </a:xfrm>
          <a:prstGeom prst="triangl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6" name="Isosceles Triangle 35"/>
          <p:cNvSpPr/>
          <p:nvPr/>
        </p:nvSpPr>
        <p:spPr>
          <a:xfrm>
            <a:off x="9292150" y="1955194"/>
            <a:ext cx="304800" cy="152400"/>
          </a:xfrm>
          <a:prstGeom prst="triangle">
            <a:avLst/>
          </a:prstGeom>
          <a:solidFill>
            <a:srgbClr val="C0504D"/>
          </a:solidFill>
          <a:ln w="2540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7" name="Straight Connector 36"/>
          <p:cNvCxnSpPr/>
          <p:nvPr/>
        </p:nvCxnSpPr>
        <p:spPr>
          <a:xfrm>
            <a:off x="9292150" y="1955194"/>
            <a:ext cx="304800" cy="0"/>
          </a:xfrm>
          <a:prstGeom prst="line">
            <a:avLst/>
          </a:prstGeom>
          <a:noFill/>
          <a:ln w="28575" cap="flat" cmpd="sng" algn="ctr">
            <a:solidFill>
              <a:schemeClr val="tx2"/>
            </a:solidFill>
            <a:prstDash val="solid"/>
          </a:ln>
          <a:effectLst/>
        </p:spPr>
      </p:cxnSp>
      <p:cxnSp>
        <p:nvCxnSpPr>
          <p:cNvPr id="38" name="Straight Connector 37"/>
          <p:cNvCxnSpPr/>
          <p:nvPr/>
        </p:nvCxnSpPr>
        <p:spPr>
          <a:xfrm>
            <a:off x="9062684" y="3762008"/>
            <a:ext cx="381000" cy="0"/>
          </a:xfrm>
          <a:prstGeom prst="line">
            <a:avLst/>
          </a:prstGeom>
          <a:noFill/>
          <a:ln w="19050" cap="flat" cmpd="sng" algn="ctr">
            <a:solidFill>
              <a:schemeClr val="tx2"/>
            </a:solidFill>
            <a:prstDash val="solid"/>
          </a:ln>
          <a:effectLst/>
        </p:spPr>
      </p:cxnSp>
      <p:cxnSp>
        <p:nvCxnSpPr>
          <p:cNvPr id="39" name="Straight Connector 38"/>
          <p:cNvCxnSpPr/>
          <p:nvPr/>
        </p:nvCxnSpPr>
        <p:spPr>
          <a:xfrm rot="5400000">
            <a:off x="9367484" y="4143008"/>
            <a:ext cx="152400" cy="0"/>
          </a:xfrm>
          <a:prstGeom prst="line">
            <a:avLst/>
          </a:prstGeom>
          <a:noFill/>
          <a:ln w="19050" cap="flat" cmpd="sng" algn="ctr">
            <a:solidFill>
              <a:schemeClr val="tx2"/>
            </a:solidFill>
            <a:prstDash val="solid"/>
            <a:headEnd type="none" w="med" len="med"/>
            <a:tailEnd type="none" w="med" len="med"/>
          </a:ln>
          <a:effectLst/>
        </p:spPr>
      </p:cxnSp>
      <p:sp>
        <p:nvSpPr>
          <p:cNvPr id="40" name="Isosceles Triangle 39"/>
          <p:cNvSpPr/>
          <p:nvPr/>
        </p:nvSpPr>
        <p:spPr>
          <a:xfrm flipV="1">
            <a:off x="9291284" y="3914408"/>
            <a:ext cx="304800" cy="152400"/>
          </a:xfrm>
          <a:prstGeom prst="triangle">
            <a:avLst/>
          </a:prstGeom>
          <a:solidFill>
            <a:srgbClr val="C0504D"/>
          </a:solidFill>
          <a:ln w="2540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41" name="Straight Connector 40"/>
          <p:cNvCxnSpPr/>
          <p:nvPr/>
        </p:nvCxnSpPr>
        <p:spPr>
          <a:xfrm rot="5400000">
            <a:off x="9367484" y="3838208"/>
            <a:ext cx="152400" cy="0"/>
          </a:xfrm>
          <a:prstGeom prst="line">
            <a:avLst/>
          </a:prstGeom>
          <a:noFill/>
          <a:ln w="19050" cap="flat" cmpd="sng" algn="ctr">
            <a:solidFill>
              <a:schemeClr val="tx2"/>
            </a:solidFill>
            <a:prstDash val="solid"/>
          </a:ln>
          <a:effectLst/>
        </p:spPr>
      </p:cxnSp>
      <p:cxnSp>
        <p:nvCxnSpPr>
          <p:cNvPr id="42" name="Straight Connector 41"/>
          <p:cNvCxnSpPr/>
          <p:nvPr/>
        </p:nvCxnSpPr>
        <p:spPr>
          <a:xfrm>
            <a:off x="9291284" y="4066808"/>
            <a:ext cx="304800" cy="0"/>
          </a:xfrm>
          <a:prstGeom prst="line">
            <a:avLst/>
          </a:prstGeom>
          <a:noFill/>
          <a:ln w="28575" cap="flat" cmpd="sng" algn="ctr">
            <a:solidFill>
              <a:schemeClr val="tx2"/>
            </a:solidFill>
            <a:prstDash val="solid"/>
          </a:ln>
          <a:effectLst/>
        </p:spPr>
      </p:cxnSp>
      <p:sp>
        <p:nvSpPr>
          <p:cNvPr id="43" name="Isosceles Triangle 42"/>
          <p:cNvSpPr/>
          <p:nvPr/>
        </p:nvSpPr>
        <p:spPr>
          <a:xfrm flipV="1">
            <a:off x="9367484" y="4219208"/>
            <a:ext cx="152400" cy="152400"/>
          </a:xfrm>
          <a:prstGeom prst="triangle">
            <a:avLst/>
          </a:prstGeom>
          <a:solidFill>
            <a:schemeClr val="tx2"/>
          </a:solidFill>
          <a:ln w="2540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44" name="Straight Connector 43"/>
          <p:cNvCxnSpPr/>
          <p:nvPr/>
        </p:nvCxnSpPr>
        <p:spPr>
          <a:xfrm>
            <a:off x="9292150" y="1802794"/>
            <a:ext cx="304800" cy="0"/>
          </a:xfrm>
          <a:prstGeom prst="line">
            <a:avLst/>
          </a:prstGeom>
          <a:noFill/>
          <a:ln w="19050" cap="flat" cmpd="sng" algn="ctr">
            <a:solidFill>
              <a:schemeClr val="tx2"/>
            </a:solidFill>
            <a:prstDash val="solid"/>
          </a:ln>
          <a:effectLst/>
        </p:spPr>
      </p:cxnSp>
      <p:cxnSp>
        <p:nvCxnSpPr>
          <p:cNvPr id="45" name="Elbow Connector 44"/>
          <p:cNvCxnSpPr>
            <a:stCxn id="29" idx="3"/>
            <a:endCxn id="35" idx="1"/>
          </p:cNvCxnSpPr>
          <p:nvPr/>
        </p:nvCxnSpPr>
        <p:spPr>
          <a:xfrm flipV="1">
            <a:off x="8463418" y="3876308"/>
            <a:ext cx="408766" cy="1660289"/>
          </a:xfrm>
          <a:prstGeom prst="bentConnector2">
            <a:avLst/>
          </a:prstGeom>
          <a:noFill/>
          <a:ln w="19050" cap="flat" cmpd="sng" algn="ctr">
            <a:solidFill>
              <a:sysClr val="windowText" lastClr="000000"/>
            </a:solidFill>
            <a:prstDash val="solid"/>
            <a:headEnd type="arrow"/>
            <a:tailEnd type="arrow"/>
          </a:ln>
          <a:effectLst/>
        </p:spPr>
      </p:cxnSp>
      <p:cxnSp>
        <p:nvCxnSpPr>
          <p:cNvPr id="46" name="Straight Arrow Connector 45"/>
          <p:cNvCxnSpPr>
            <a:stCxn id="112" idx="1"/>
          </p:cNvCxnSpPr>
          <p:nvPr/>
        </p:nvCxnSpPr>
        <p:spPr>
          <a:xfrm flipH="1">
            <a:off x="5260880" y="3016600"/>
            <a:ext cx="741934" cy="907"/>
          </a:xfrm>
          <a:prstGeom prst="straightConnector1">
            <a:avLst/>
          </a:prstGeom>
          <a:noFill/>
          <a:ln w="38100" cap="flat" cmpd="sng" algn="ctr">
            <a:solidFill>
              <a:srgbClr val="C0504D"/>
            </a:solidFill>
            <a:prstDash val="solid"/>
            <a:tailEnd type="arrow"/>
          </a:ln>
          <a:effectLst/>
        </p:spPr>
      </p:cxnSp>
      <p:cxnSp>
        <p:nvCxnSpPr>
          <p:cNvPr id="47" name="Curved Connector 46"/>
          <p:cNvCxnSpPr/>
          <p:nvPr/>
        </p:nvCxnSpPr>
        <p:spPr>
          <a:xfrm rot="10800000">
            <a:off x="2983159" y="1266556"/>
            <a:ext cx="1752600" cy="762000"/>
          </a:xfrm>
          <a:prstGeom prst="curvedConnector3">
            <a:avLst>
              <a:gd name="adj1" fmla="val 50000"/>
            </a:avLst>
          </a:prstGeom>
          <a:noFill/>
          <a:ln w="19050" cap="flat" cmpd="sng" algn="ctr">
            <a:solidFill>
              <a:srgbClr val="1F497D"/>
            </a:solidFill>
            <a:prstDash val="solid"/>
            <a:headEnd type="none" w="med" len="med"/>
            <a:tailEnd type="arrow" w="med" len="med"/>
          </a:ln>
          <a:effectLst/>
        </p:spPr>
      </p:cxnSp>
      <p:cxnSp>
        <p:nvCxnSpPr>
          <p:cNvPr id="48" name="Curved Connector 47"/>
          <p:cNvCxnSpPr/>
          <p:nvPr/>
        </p:nvCxnSpPr>
        <p:spPr>
          <a:xfrm rot="10800000">
            <a:off x="2983160" y="1571356"/>
            <a:ext cx="1752600" cy="762000"/>
          </a:xfrm>
          <a:prstGeom prst="curvedConnector3">
            <a:avLst>
              <a:gd name="adj1" fmla="val 50000"/>
            </a:avLst>
          </a:prstGeom>
          <a:noFill/>
          <a:ln w="19050" cap="flat" cmpd="sng" algn="ctr">
            <a:solidFill>
              <a:srgbClr val="C0504D"/>
            </a:solidFill>
            <a:prstDash val="solid"/>
            <a:headEnd type="none" w="med" len="med"/>
            <a:tailEnd type="arrow" w="med" len="med"/>
          </a:ln>
          <a:effectLst/>
        </p:spPr>
      </p:cxnSp>
      <p:cxnSp>
        <p:nvCxnSpPr>
          <p:cNvPr id="49" name="Curved Connector 48"/>
          <p:cNvCxnSpPr/>
          <p:nvPr/>
        </p:nvCxnSpPr>
        <p:spPr>
          <a:xfrm rot="10800000">
            <a:off x="2983161" y="2333356"/>
            <a:ext cx="1752598" cy="381000"/>
          </a:xfrm>
          <a:prstGeom prst="curvedConnector3">
            <a:avLst>
              <a:gd name="adj1" fmla="val 50000"/>
            </a:avLst>
          </a:prstGeom>
          <a:noFill/>
          <a:ln w="19050" cap="flat" cmpd="sng" algn="ctr">
            <a:solidFill>
              <a:srgbClr val="1F497D"/>
            </a:solidFill>
            <a:prstDash val="solid"/>
            <a:headEnd type="none" w="med" len="med"/>
            <a:tailEnd type="arrow" w="med" len="med"/>
          </a:ln>
          <a:effectLst/>
        </p:spPr>
      </p:cxnSp>
      <p:cxnSp>
        <p:nvCxnSpPr>
          <p:cNvPr id="50" name="Curved Connector 49"/>
          <p:cNvCxnSpPr>
            <a:endCxn id="17" idx="0"/>
          </p:cNvCxnSpPr>
          <p:nvPr/>
        </p:nvCxnSpPr>
        <p:spPr>
          <a:xfrm rot="10800000">
            <a:off x="2983159" y="2485756"/>
            <a:ext cx="1752600" cy="381000"/>
          </a:xfrm>
          <a:prstGeom prst="curvedConnector3">
            <a:avLst>
              <a:gd name="adj1" fmla="val 50000"/>
            </a:avLst>
          </a:prstGeom>
          <a:noFill/>
          <a:ln w="19050" cap="flat" cmpd="sng" algn="ctr">
            <a:solidFill>
              <a:srgbClr val="1F497D"/>
            </a:solidFill>
            <a:prstDash val="solid"/>
            <a:headEnd type="arrow" w="med" len="med"/>
            <a:tailEnd type="none" w="med" len="med"/>
          </a:ln>
          <a:effectLst/>
        </p:spPr>
      </p:cxnSp>
      <p:cxnSp>
        <p:nvCxnSpPr>
          <p:cNvPr id="51" name="Curved Connector 50"/>
          <p:cNvCxnSpPr/>
          <p:nvPr/>
        </p:nvCxnSpPr>
        <p:spPr>
          <a:xfrm rot="10800000">
            <a:off x="2983159" y="2638156"/>
            <a:ext cx="1752600" cy="381000"/>
          </a:xfrm>
          <a:prstGeom prst="curvedConnector3">
            <a:avLst>
              <a:gd name="adj1" fmla="val 50000"/>
            </a:avLst>
          </a:prstGeom>
          <a:noFill/>
          <a:ln w="19050" cap="flat" cmpd="sng" algn="ctr">
            <a:solidFill>
              <a:srgbClr val="C0504D"/>
            </a:solidFill>
            <a:prstDash val="solid"/>
            <a:headEnd type="none" w="med" len="med"/>
            <a:tailEnd type="arrow" w="med" len="med"/>
          </a:ln>
          <a:effectLst/>
        </p:spPr>
      </p:cxnSp>
      <p:cxnSp>
        <p:nvCxnSpPr>
          <p:cNvPr id="52" name="Curved Connector 51"/>
          <p:cNvCxnSpPr/>
          <p:nvPr/>
        </p:nvCxnSpPr>
        <p:spPr>
          <a:xfrm rot="10800000" flipV="1">
            <a:off x="2983159" y="4085956"/>
            <a:ext cx="1752600" cy="381000"/>
          </a:xfrm>
          <a:prstGeom prst="curvedConnector3">
            <a:avLst>
              <a:gd name="adj1" fmla="val 50000"/>
            </a:avLst>
          </a:prstGeom>
          <a:noFill/>
          <a:ln w="19050" cap="flat" cmpd="sng" algn="ctr">
            <a:solidFill>
              <a:srgbClr val="1F497D"/>
            </a:solidFill>
            <a:prstDash val="solid"/>
            <a:headEnd type="none" w="med" len="med"/>
            <a:tailEnd type="arrow" w="med" len="med"/>
          </a:ln>
          <a:effectLst/>
        </p:spPr>
      </p:cxnSp>
      <p:cxnSp>
        <p:nvCxnSpPr>
          <p:cNvPr id="53" name="Curved Connector 52"/>
          <p:cNvCxnSpPr>
            <a:endCxn id="18" idx="0"/>
          </p:cNvCxnSpPr>
          <p:nvPr/>
        </p:nvCxnSpPr>
        <p:spPr>
          <a:xfrm rot="10800000" flipV="1">
            <a:off x="2983159" y="4238356"/>
            <a:ext cx="1752600" cy="381000"/>
          </a:xfrm>
          <a:prstGeom prst="curvedConnector3">
            <a:avLst>
              <a:gd name="adj1" fmla="val 50000"/>
            </a:avLst>
          </a:prstGeom>
          <a:noFill/>
          <a:ln w="19050" cap="flat" cmpd="sng" algn="ctr">
            <a:solidFill>
              <a:srgbClr val="1F497D"/>
            </a:solidFill>
            <a:prstDash val="solid"/>
            <a:headEnd type="arrow" w="med" len="med"/>
            <a:tailEnd type="none" w="med" len="med"/>
          </a:ln>
          <a:effectLst/>
        </p:spPr>
      </p:cxnSp>
      <p:cxnSp>
        <p:nvCxnSpPr>
          <p:cNvPr id="54" name="Curved Connector 53"/>
          <p:cNvCxnSpPr/>
          <p:nvPr/>
        </p:nvCxnSpPr>
        <p:spPr>
          <a:xfrm rot="10800000" flipV="1">
            <a:off x="2983159" y="4390756"/>
            <a:ext cx="1752600" cy="381000"/>
          </a:xfrm>
          <a:prstGeom prst="curvedConnector3">
            <a:avLst>
              <a:gd name="adj1" fmla="val 50000"/>
            </a:avLst>
          </a:prstGeom>
          <a:noFill/>
          <a:ln w="19050" cap="flat" cmpd="sng" algn="ctr">
            <a:solidFill>
              <a:srgbClr val="C0504D"/>
            </a:solidFill>
            <a:prstDash val="solid"/>
            <a:headEnd type="none" w="med" len="med"/>
            <a:tailEnd type="arrow" w="med" len="med"/>
          </a:ln>
          <a:effectLst/>
        </p:spPr>
      </p:cxnSp>
      <p:cxnSp>
        <p:nvCxnSpPr>
          <p:cNvPr id="55" name="Curved Connector 54"/>
          <p:cNvCxnSpPr/>
          <p:nvPr/>
        </p:nvCxnSpPr>
        <p:spPr>
          <a:xfrm rot="10800000" flipV="1">
            <a:off x="3821361" y="4771756"/>
            <a:ext cx="914398" cy="762000"/>
          </a:xfrm>
          <a:prstGeom prst="curvedConnector3">
            <a:avLst>
              <a:gd name="adj1" fmla="val 50000"/>
            </a:avLst>
          </a:prstGeom>
          <a:noFill/>
          <a:ln w="19050" cap="flat" cmpd="sng" algn="ctr">
            <a:solidFill>
              <a:srgbClr val="1F497D"/>
            </a:solidFill>
            <a:prstDash val="solid"/>
            <a:headEnd type="none" w="med" len="med"/>
            <a:tailEnd type="arrow" w="med" len="med"/>
          </a:ln>
          <a:effectLst/>
        </p:spPr>
      </p:cxnSp>
      <p:cxnSp>
        <p:nvCxnSpPr>
          <p:cNvPr id="56" name="Curved Connector 55"/>
          <p:cNvCxnSpPr>
            <a:endCxn id="20" idx="0"/>
          </p:cNvCxnSpPr>
          <p:nvPr/>
        </p:nvCxnSpPr>
        <p:spPr>
          <a:xfrm rot="10800000" flipV="1">
            <a:off x="3821359" y="4924156"/>
            <a:ext cx="914400" cy="762000"/>
          </a:xfrm>
          <a:prstGeom prst="curvedConnector3">
            <a:avLst>
              <a:gd name="adj1" fmla="val 50000"/>
            </a:avLst>
          </a:prstGeom>
          <a:noFill/>
          <a:ln w="19050" cap="flat" cmpd="sng" algn="ctr">
            <a:solidFill>
              <a:srgbClr val="1F497D"/>
            </a:solidFill>
            <a:prstDash val="solid"/>
            <a:headEnd type="arrow" w="med" len="med"/>
            <a:tailEnd type="none" w="med" len="med"/>
          </a:ln>
          <a:effectLst/>
        </p:spPr>
      </p:cxnSp>
      <p:cxnSp>
        <p:nvCxnSpPr>
          <p:cNvPr id="57" name="Curved Connector 56"/>
          <p:cNvCxnSpPr/>
          <p:nvPr/>
        </p:nvCxnSpPr>
        <p:spPr>
          <a:xfrm rot="10800000" flipV="1">
            <a:off x="3821359" y="5076556"/>
            <a:ext cx="914400" cy="762000"/>
          </a:xfrm>
          <a:prstGeom prst="curvedConnector3">
            <a:avLst>
              <a:gd name="adj1" fmla="val 50000"/>
            </a:avLst>
          </a:prstGeom>
          <a:noFill/>
          <a:ln w="19050" cap="flat" cmpd="sng" algn="ctr">
            <a:solidFill>
              <a:srgbClr val="C0504D"/>
            </a:solidFill>
            <a:prstDash val="solid"/>
            <a:headEnd type="none" w="med" len="med"/>
            <a:tailEnd type="arrow" w="med" len="med"/>
          </a:ln>
          <a:effectLst/>
        </p:spPr>
      </p:cxnSp>
      <p:cxnSp>
        <p:nvCxnSpPr>
          <p:cNvPr id="58" name="Straight Arrow Connector 57"/>
          <p:cNvCxnSpPr>
            <a:stCxn id="59" idx="3"/>
          </p:cNvCxnSpPr>
          <p:nvPr/>
        </p:nvCxnSpPr>
        <p:spPr>
          <a:xfrm flipV="1">
            <a:off x="3872173" y="4700488"/>
            <a:ext cx="810142" cy="422979"/>
          </a:xfrm>
          <a:prstGeom prst="straightConnector1">
            <a:avLst/>
          </a:prstGeom>
          <a:noFill/>
          <a:ln w="9525" cap="flat" cmpd="sng" algn="ctr">
            <a:solidFill>
              <a:srgbClr val="4F81BD">
                <a:shade val="95000"/>
                <a:satMod val="105000"/>
              </a:srgbClr>
            </a:solidFill>
            <a:prstDash val="solid"/>
            <a:tailEnd type="arrow"/>
          </a:ln>
          <a:effectLst/>
        </p:spPr>
      </p:cxnSp>
      <p:sp>
        <p:nvSpPr>
          <p:cNvPr id="59" name="TextBox 58"/>
          <p:cNvSpPr txBox="1"/>
          <p:nvPr/>
        </p:nvSpPr>
        <p:spPr>
          <a:xfrm>
            <a:off x="2754559" y="5000356"/>
            <a:ext cx="1117614"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smtClean="0">
                <a:ln>
                  <a:noFill/>
                </a:ln>
                <a:solidFill>
                  <a:srgbClr val="1F497D"/>
                </a:solidFill>
                <a:effectLst/>
                <a:uLnTx/>
                <a:uFillTx/>
              </a:rPr>
              <a:t>One 80 Mb/s port</a:t>
            </a:r>
            <a:endParaRPr kumimoji="0" lang="en-GB" sz="1000" b="0" i="0" u="none" strike="noStrike" kern="0" cap="none" spc="0" normalizeH="0" baseline="0" noProof="0" dirty="0">
              <a:ln>
                <a:noFill/>
              </a:ln>
              <a:solidFill>
                <a:srgbClr val="1F497D"/>
              </a:solidFill>
              <a:effectLst/>
              <a:uLnTx/>
              <a:uFillTx/>
            </a:endParaRPr>
          </a:p>
        </p:txBody>
      </p:sp>
      <p:cxnSp>
        <p:nvCxnSpPr>
          <p:cNvPr id="60" name="Straight Arrow Connector 59"/>
          <p:cNvCxnSpPr>
            <a:stCxn id="66" idx="3"/>
          </p:cNvCxnSpPr>
          <p:nvPr/>
        </p:nvCxnSpPr>
        <p:spPr>
          <a:xfrm flipV="1">
            <a:off x="3919426" y="2398884"/>
            <a:ext cx="804651" cy="1496945"/>
          </a:xfrm>
          <a:prstGeom prst="straightConnector1">
            <a:avLst/>
          </a:prstGeom>
          <a:noFill/>
          <a:ln w="9525" cap="flat" cmpd="sng" algn="ctr">
            <a:solidFill>
              <a:srgbClr val="4F81BD">
                <a:shade val="95000"/>
                <a:satMod val="105000"/>
              </a:srgbClr>
            </a:solidFill>
            <a:prstDash val="solid"/>
            <a:tailEnd type="arrow"/>
          </a:ln>
          <a:effectLst/>
        </p:spPr>
      </p:cxnSp>
      <p:cxnSp>
        <p:nvCxnSpPr>
          <p:cNvPr id="61" name="Straight Arrow Connector 60"/>
          <p:cNvCxnSpPr>
            <a:stCxn id="66" idx="3"/>
          </p:cNvCxnSpPr>
          <p:nvPr/>
        </p:nvCxnSpPr>
        <p:spPr>
          <a:xfrm flipV="1">
            <a:off x="3919426" y="3148007"/>
            <a:ext cx="786677" cy="747822"/>
          </a:xfrm>
          <a:prstGeom prst="straightConnector1">
            <a:avLst/>
          </a:prstGeom>
          <a:noFill/>
          <a:ln w="9525" cap="flat" cmpd="sng" algn="ctr">
            <a:solidFill>
              <a:srgbClr val="4F81BD">
                <a:shade val="95000"/>
                <a:satMod val="105000"/>
              </a:srgbClr>
            </a:solidFill>
            <a:prstDash val="solid"/>
            <a:tailEnd type="arrow"/>
          </a:ln>
          <a:effectLst/>
        </p:spPr>
      </p:cxnSp>
      <p:cxnSp>
        <p:nvCxnSpPr>
          <p:cNvPr id="62" name="Straight Arrow Connector 61"/>
          <p:cNvCxnSpPr>
            <a:stCxn id="66" idx="3"/>
          </p:cNvCxnSpPr>
          <p:nvPr/>
        </p:nvCxnSpPr>
        <p:spPr>
          <a:xfrm>
            <a:off x="3919426" y="3895829"/>
            <a:ext cx="786677" cy="97894"/>
          </a:xfrm>
          <a:prstGeom prst="straightConnector1">
            <a:avLst/>
          </a:prstGeom>
          <a:noFill/>
          <a:ln w="9525" cap="flat" cmpd="sng" algn="ctr">
            <a:solidFill>
              <a:srgbClr val="4F81BD">
                <a:shade val="95000"/>
                <a:satMod val="105000"/>
              </a:srgbClr>
            </a:solidFill>
            <a:prstDash val="solid"/>
            <a:tailEnd type="arrow"/>
          </a:ln>
          <a:effectLst/>
        </p:spPr>
      </p:cxnSp>
      <p:sp>
        <p:nvSpPr>
          <p:cNvPr id="63" name="TextBox 62"/>
          <p:cNvSpPr txBox="1"/>
          <p:nvPr/>
        </p:nvSpPr>
        <p:spPr>
          <a:xfrm>
            <a:off x="7897499" y="6017194"/>
            <a:ext cx="401072" cy="33855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ysClr val="windowText" lastClr="000000"/>
                </a:solidFill>
                <a:effectLst/>
                <a:uLnTx/>
                <a:uFillTx/>
              </a:rPr>
              <a:t>I2C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ysClr val="windowText" lastClr="000000"/>
                </a:solidFill>
                <a:effectLst/>
                <a:uLnTx/>
                <a:uFillTx/>
              </a:rPr>
              <a:t>Ports</a:t>
            </a:r>
            <a:endParaRPr kumimoji="0" lang="en-GB" sz="800" b="0" i="0" u="none" strike="noStrike" kern="0" cap="none" spc="0" normalizeH="0" baseline="0" noProof="0" dirty="0">
              <a:ln>
                <a:noFill/>
              </a:ln>
              <a:solidFill>
                <a:sysClr val="windowText" lastClr="000000"/>
              </a:solidFill>
              <a:effectLst/>
              <a:uLnTx/>
              <a:uFillTx/>
            </a:endParaRPr>
          </a:p>
        </p:txBody>
      </p:sp>
      <p:sp>
        <p:nvSpPr>
          <p:cNvPr id="64" name="TextBox 63"/>
          <p:cNvSpPr txBox="1"/>
          <p:nvPr/>
        </p:nvSpPr>
        <p:spPr>
          <a:xfrm>
            <a:off x="5802392" y="6017194"/>
            <a:ext cx="508474" cy="21544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err="1" smtClean="0">
                <a:ln>
                  <a:noFill/>
                </a:ln>
                <a:solidFill>
                  <a:sysClr val="windowText" lastClr="000000"/>
                </a:solidFill>
                <a:effectLst/>
                <a:uLnTx/>
                <a:uFillTx/>
              </a:rPr>
              <a:t>aIn</a:t>
            </a:r>
            <a:r>
              <a:rPr kumimoji="0" lang="en-GB" sz="800" b="0" i="0" u="none" strike="noStrike" kern="0" cap="none" spc="0" normalizeH="0" baseline="0" noProof="0" dirty="0" smtClean="0">
                <a:ln>
                  <a:noFill/>
                </a:ln>
                <a:solidFill>
                  <a:sysClr val="windowText" lastClr="000000"/>
                </a:solidFill>
                <a:effectLst/>
                <a:uLnTx/>
                <a:uFillTx/>
              </a:rPr>
              <a:t>[7:0]</a:t>
            </a:r>
            <a:endParaRPr kumimoji="0" lang="en-GB" sz="800" b="0" i="0" u="none" strike="noStrike" kern="0" cap="none" spc="0" normalizeH="0" baseline="0" noProof="0" dirty="0">
              <a:ln>
                <a:noFill/>
              </a:ln>
              <a:solidFill>
                <a:sysClr val="windowText" lastClr="000000"/>
              </a:solidFill>
              <a:effectLst/>
              <a:uLnTx/>
              <a:uFillTx/>
            </a:endParaRPr>
          </a:p>
        </p:txBody>
      </p:sp>
      <p:sp>
        <p:nvSpPr>
          <p:cNvPr id="65" name="TextBox 64"/>
          <p:cNvSpPr txBox="1"/>
          <p:nvPr/>
        </p:nvSpPr>
        <p:spPr>
          <a:xfrm>
            <a:off x="6491098" y="6017194"/>
            <a:ext cx="522900" cy="21544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800" kern="0" dirty="0" smtClean="0">
                <a:solidFill>
                  <a:sysClr val="windowText" lastClr="000000"/>
                </a:solidFill>
              </a:rPr>
              <a:t>IO[15:0]</a:t>
            </a:r>
            <a:endParaRPr kumimoji="0" lang="en-GB" sz="800" b="0" i="0" u="none" strike="noStrike" kern="0" cap="none" spc="0" normalizeH="0" baseline="0" noProof="0" dirty="0" smtClean="0">
              <a:ln>
                <a:noFill/>
              </a:ln>
              <a:solidFill>
                <a:sysClr val="windowText" lastClr="000000"/>
              </a:solidFill>
              <a:effectLst/>
              <a:uLnTx/>
              <a:uFillTx/>
            </a:endParaRPr>
          </a:p>
        </p:txBody>
      </p:sp>
      <p:sp>
        <p:nvSpPr>
          <p:cNvPr id="66" name="TextBox 65"/>
          <p:cNvSpPr txBox="1"/>
          <p:nvPr/>
        </p:nvSpPr>
        <p:spPr>
          <a:xfrm>
            <a:off x="2928449" y="3618830"/>
            <a:ext cx="990977" cy="55399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smtClean="0">
                <a:ln>
                  <a:noFill/>
                </a:ln>
                <a:solidFill>
                  <a:srgbClr val="1F497D"/>
                </a:solidFill>
                <a:effectLst/>
                <a:uLnTx/>
                <a:uFillTx/>
              </a:rPr>
              <a:t>160 Mb/s</a:t>
            </a:r>
            <a:br>
              <a:rPr kumimoji="0" lang="en-GB" sz="1000" b="0" i="0" u="none" strike="noStrike" kern="0" cap="none" spc="0" normalizeH="0" baseline="0" noProof="0" dirty="0" smtClean="0">
                <a:ln>
                  <a:noFill/>
                </a:ln>
                <a:solidFill>
                  <a:srgbClr val="1F497D"/>
                </a:solidFill>
                <a:effectLst/>
                <a:uLnTx/>
                <a:uFillTx/>
              </a:rPr>
            </a:br>
            <a:r>
              <a:rPr kumimoji="0" lang="en-GB" sz="1000" b="0" i="0" u="none" strike="noStrike" kern="0" cap="none" spc="0" normalizeH="0" baseline="0" noProof="0" dirty="0" smtClean="0">
                <a:ln>
                  <a:noFill/>
                </a:ln>
                <a:solidFill>
                  <a:srgbClr val="1F497D"/>
                </a:solidFill>
                <a:effectLst/>
                <a:uLnTx/>
                <a:uFillTx/>
              </a:rPr>
              <a:t>to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smtClean="0">
                <a:ln>
                  <a:noFill/>
                </a:ln>
                <a:solidFill>
                  <a:srgbClr val="1F497D"/>
                </a:solidFill>
                <a:effectLst/>
                <a:uLnTx/>
                <a:uFillTx/>
              </a:rPr>
              <a:t>1.28 </a:t>
            </a:r>
            <a:r>
              <a:rPr lang="en-GB" sz="1000" kern="0" dirty="0">
                <a:solidFill>
                  <a:srgbClr val="1F497D"/>
                </a:solidFill>
              </a:rPr>
              <a:t>G</a:t>
            </a:r>
            <a:r>
              <a:rPr kumimoji="0" lang="en-GB" sz="1000" b="0" i="0" u="none" strike="noStrike" kern="0" cap="none" spc="0" normalizeH="0" baseline="0" noProof="0" dirty="0" smtClean="0">
                <a:ln>
                  <a:noFill/>
                </a:ln>
                <a:solidFill>
                  <a:srgbClr val="1F497D"/>
                </a:solidFill>
                <a:effectLst/>
                <a:uLnTx/>
                <a:uFillTx/>
              </a:rPr>
              <a:t>b/s ports</a:t>
            </a:r>
          </a:p>
        </p:txBody>
      </p:sp>
      <p:sp>
        <p:nvSpPr>
          <p:cNvPr id="67" name="TextBox 66"/>
          <p:cNvSpPr txBox="1"/>
          <p:nvPr/>
        </p:nvSpPr>
        <p:spPr>
          <a:xfrm>
            <a:off x="8606350" y="1802794"/>
            <a:ext cx="537327"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err="1" smtClean="0">
                <a:ln>
                  <a:noFill/>
                </a:ln>
                <a:solidFill>
                  <a:srgbClr val="1F497D"/>
                </a:solidFill>
                <a:effectLst/>
                <a:uLnTx/>
                <a:uFillTx/>
              </a:rPr>
              <a:t>LpGBTIA</a:t>
            </a:r>
            <a:endParaRPr kumimoji="0" lang="en-GB" sz="800" b="0" i="0" u="none" strike="noStrike" kern="0" cap="none" spc="0" normalizeH="0" baseline="0" noProof="0" dirty="0">
              <a:ln>
                <a:noFill/>
              </a:ln>
              <a:solidFill>
                <a:srgbClr val="1F497D"/>
              </a:solidFill>
              <a:effectLst/>
              <a:uLnTx/>
              <a:uFillTx/>
            </a:endParaRPr>
          </a:p>
        </p:txBody>
      </p:sp>
      <p:sp>
        <p:nvSpPr>
          <p:cNvPr id="68" name="TextBox 67"/>
          <p:cNvSpPr txBox="1"/>
          <p:nvPr/>
        </p:nvSpPr>
        <p:spPr>
          <a:xfrm>
            <a:off x="8605484" y="3304808"/>
            <a:ext cx="508473"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err="1" smtClean="0">
                <a:ln>
                  <a:noFill/>
                </a:ln>
                <a:solidFill>
                  <a:srgbClr val="1F497D"/>
                </a:solidFill>
                <a:effectLst/>
                <a:uLnTx/>
                <a:uFillTx/>
              </a:rPr>
              <a:t>LpGBLD</a:t>
            </a:r>
            <a:endParaRPr kumimoji="0" lang="en-GB" sz="800" b="0" i="0" u="none" strike="noStrike" kern="0" cap="none" spc="0" normalizeH="0" baseline="0" noProof="0" dirty="0">
              <a:ln>
                <a:noFill/>
              </a:ln>
              <a:solidFill>
                <a:srgbClr val="1F497D"/>
              </a:solidFill>
              <a:effectLst/>
              <a:uLnTx/>
              <a:uFillTx/>
            </a:endParaRPr>
          </a:p>
        </p:txBody>
      </p:sp>
      <p:sp>
        <p:nvSpPr>
          <p:cNvPr id="69" name="TextBox 68"/>
          <p:cNvSpPr txBox="1"/>
          <p:nvPr/>
        </p:nvSpPr>
        <p:spPr>
          <a:xfrm>
            <a:off x="7702740" y="1280191"/>
            <a:ext cx="659155"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smtClean="0">
                <a:ln>
                  <a:noFill/>
                </a:ln>
                <a:solidFill>
                  <a:srgbClr val="1F497D"/>
                </a:solidFill>
                <a:effectLst/>
                <a:uLnTx/>
                <a:uFillTx/>
              </a:rPr>
              <a:t>LpGBT</a:t>
            </a:r>
            <a:endParaRPr kumimoji="0" lang="en-GB" sz="1400" b="1" i="0" u="none" strike="noStrike" kern="0" cap="none" spc="0" normalizeH="0" baseline="0" noProof="0" dirty="0">
              <a:ln>
                <a:noFill/>
              </a:ln>
              <a:solidFill>
                <a:srgbClr val="1F497D"/>
              </a:solidFill>
              <a:effectLst/>
              <a:uLnTx/>
              <a:uFillTx/>
            </a:endParaRPr>
          </a:p>
        </p:txBody>
      </p:sp>
      <p:cxnSp>
        <p:nvCxnSpPr>
          <p:cNvPr id="70" name="Straight Arrow Connector 69"/>
          <p:cNvCxnSpPr/>
          <p:nvPr/>
        </p:nvCxnSpPr>
        <p:spPr>
          <a:xfrm rot="10800000" flipV="1">
            <a:off x="9673150" y="1878994"/>
            <a:ext cx="228600" cy="152400"/>
          </a:xfrm>
          <a:prstGeom prst="straightConnector1">
            <a:avLst/>
          </a:prstGeom>
          <a:noFill/>
          <a:ln w="9525" cap="flat" cmpd="sng" algn="ctr">
            <a:solidFill>
              <a:srgbClr val="C0504D"/>
            </a:solidFill>
            <a:prstDash val="solid"/>
            <a:tailEnd type="arrow"/>
          </a:ln>
          <a:effectLst/>
        </p:spPr>
      </p:cxnSp>
      <p:cxnSp>
        <p:nvCxnSpPr>
          <p:cNvPr id="71" name="Straight Arrow Connector 70"/>
          <p:cNvCxnSpPr/>
          <p:nvPr/>
        </p:nvCxnSpPr>
        <p:spPr>
          <a:xfrm rot="10800000" flipV="1">
            <a:off x="9673150" y="2031394"/>
            <a:ext cx="228600" cy="152400"/>
          </a:xfrm>
          <a:prstGeom prst="straightConnector1">
            <a:avLst/>
          </a:prstGeom>
          <a:noFill/>
          <a:ln w="9525" cap="flat" cmpd="sng" algn="ctr">
            <a:solidFill>
              <a:srgbClr val="C0504D"/>
            </a:solidFill>
            <a:prstDash val="solid"/>
            <a:tailEnd type="arrow"/>
          </a:ln>
          <a:effectLst/>
        </p:spPr>
      </p:cxnSp>
      <p:cxnSp>
        <p:nvCxnSpPr>
          <p:cNvPr id="72" name="Straight Arrow Connector 71"/>
          <p:cNvCxnSpPr/>
          <p:nvPr/>
        </p:nvCxnSpPr>
        <p:spPr>
          <a:xfrm rot="10800000" flipH="1">
            <a:off x="9672284" y="3685808"/>
            <a:ext cx="228600" cy="152400"/>
          </a:xfrm>
          <a:prstGeom prst="straightConnector1">
            <a:avLst/>
          </a:prstGeom>
          <a:noFill/>
          <a:ln w="9525" cap="flat" cmpd="sng" algn="ctr">
            <a:solidFill>
              <a:srgbClr val="C0504D"/>
            </a:solidFill>
            <a:prstDash val="solid"/>
            <a:tailEnd type="arrow"/>
          </a:ln>
          <a:effectLst/>
        </p:spPr>
      </p:cxnSp>
      <p:cxnSp>
        <p:nvCxnSpPr>
          <p:cNvPr id="73" name="Straight Arrow Connector 72"/>
          <p:cNvCxnSpPr/>
          <p:nvPr/>
        </p:nvCxnSpPr>
        <p:spPr>
          <a:xfrm rot="10800000" flipH="1">
            <a:off x="9672284" y="3838208"/>
            <a:ext cx="228600" cy="152400"/>
          </a:xfrm>
          <a:prstGeom prst="straightConnector1">
            <a:avLst/>
          </a:prstGeom>
          <a:noFill/>
          <a:ln w="9525" cap="flat" cmpd="sng" algn="ctr">
            <a:solidFill>
              <a:srgbClr val="C0504D"/>
            </a:solidFill>
            <a:prstDash val="solid"/>
            <a:tailEnd type="arrow"/>
          </a:ln>
          <a:effectLst/>
        </p:spPr>
      </p:cxnSp>
      <p:sp>
        <p:nvSpPr>
          <p:cNvPr id="74" name="Right Brace 73"/>
          <p:cNvSpPr/>
          <p:nvPr/>
        </p:nvSpPr>
        <p:spPr>
          <a:xfrm>
            <a:off x="3747913" y="1443667"/>
            <a:ext cx="266700" cy="401156"/>
          </a:xfrm>
          <a:prstGeom prst="rightBrace">
            <a:avLst/>
          </a:prstGeom>
          <a:noFill/>
          <a:ln w="12700" cap="flat" cmpd="sng" algn="ctr">
            <a:solidFill>
              <a:srgbClr val="4F81BD">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5" name="TextBox 74"/>
          <p:cNvSpPr txBox="1"/>
          <p:nvPr/>
        </p:nvSpPr>
        <p:spPr>
          <a:xfrm>
            <a:off x="3971367" y="1509900"/>
            <a:ext cx="465192"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rgbClr val="1F497D"/>
                </a:solidFill>
                <a:effectLst/>
                <a:uLnTx/>
                <a:uFillTx/>
              </a:rPr>
              <a:t>e-Link</a:t>
            </a:r>
          </a:p>
        </p:txBody>
      </p:sp>
      <p:sp>
        <p:nvSpPr>
          <p:cNvPr id="76" name="TextBox 75"/>
          <p:cNvSpPr txBox="1"/>
          <p:nvPr/>
        </p:nvSpPr>
        <p:spPr>
          <a:xfrm>
            <a:off x="3078679" y="3312972"/>
            <a:ext cx="447558" cy="246221"/>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smtClean="0">
                <a:ln>
                  <a:noFill/>
                </a:ln>
                <a:solidFill>
                  <a:srgbClr val="C00000"/>
                </a:solidFill>
                <a:effectLst/>
                <a:uLnTx/>
                <a:uFillTx/>
              </a:rPr>
              <a:t>clock</a:t>
            </a:r>
          </a:p>
        </p:txBody>
      </p:sp>
      <p:cxnSp>
        <p:nvCxnSpPr>
          <p:cNvPr id="77" name="Straight Arrow Connector 76"/>
          <p:cNvCxnSpPr>
            <a:stCxn id="76" idx="3"/>
          </p:cNvCxnSpPr>
          <p:nvPr/>
        </p:nvCxnSpPr>
        <p:spPr>
          <a:xfrm flipV="1">
            <a:off x="3526237" y="2902946"/>
            <a:ext cx="590143" cy="533137"/>
          </a:xfrm>
          <a:prstGeom prst="straightConnector1">
            <a:avLst/>
          </a:prstGeom>
          <a:noFill/>
          <a:ln w="9525" cap="flat" cmpd="sng" algn="ctr">
            <a:solidFill>
              <a:srgbClr val="C00000"/>
            </a:solidFill>
            <a:prstDash val="solid"/>
            <a:tailEnd type="arrow"/>
          </a:ln>
          <a:effectLst/>
        </p:spPr>
      </p:cxnSp>
      <p:sp>
        <p:nvSpPr>
          <p:cNvPr id="78" name="TextBox 77"/>
          <p:cNvSpPr txBox="1"/>
          <p:nvPr/>
        </p:nvSpPr>
        <p:spPr>
          <a:xfrm>
            <a:off x="2936011" y="3132771"/>
            <a:ext cx="590226" cy="246221"/>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1F497D"/>
                </a:solidFill>
                <a:effectLst/>
                <a:uLnTx/>
                <a:uFillTx/>
              </a:rPr>
              <a:t>data-up</a:t>
            </a:r>
            <a:endParaRPr kumimoji="0" lang="en-GB" sz="1000" b="0" i="0" u="none" strike="noStrike" kern="0" cap="none" spc="0" normalizeH="0" baseline="0" noProof="0" dirty="0" smtClean="0">
              <a:ln>
                <a:noFill/>
              </a:ln>
              <a:solidFill>
                <a:srgbClr val="1F497D"/>
              </a:solidFill>
              <a:effectLst/>
              <a:uLnTx/>
              <a:uFillTx/>
            </a:endParaRPr>
          </a:p>
        </p:txBody>
      </p:sp>
      <p:cxnSp>
        <p:nvCxnSpPr>
          <p:cNvPr id="79" name="Straight Arrow Connector 78"/>
          <p:cNvCxnSpPr>
            <a:stCxn id="78" idx="3"/>
          </p:cNvCxnSpPr>
          <p:nvPr/>
        </p:nvCxnSpPr>
        <p:spPr>
          <a:xfrm flipV="1">
            <a:off x="3526237" y="2764446"/>
            <a:ext cx="513943" cy="491436"/>
          </a:xfrm>
          <a:prstGeom prst="straightConnector1">
            <a:avLst/>
          </a:prstGeom>
          <a:noFill/>
          <a:ln w="9525" cap="flat" cmpd="sng" algn="ctr">
            <a:solidFill>
              <a:srgbClr val="4F81BD">
                <a:shade val="95000"/>
                <a:satMod val="105000"/>
              </a:srgbClr>
            </a:solidFill>
            <a:prstDash val="solid"/>
            <a:tailEnd type="arrow"/>
          </a:ln>
          <a:effectLst/>
        </p:spPr>
      </p:cxnSp>
      <p:sp>
        <p:nvSpPr>
          <p:cNvPr id="80" name="TextBox 79"/>
          <p:cNvSpPr txBox="1"/>
          <p:nvPr/>
        </p:nvSpPr>
        <p:spPr>
          <a:xfrm>
            <a:off x="2777314" y="2904171"/>
            <a:ext cx="748923" cy="246221"/>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1F497D"/>
                </a:solidFill>
                <a:effectLst/>
                <a:uLnTx/>
                <a:uFillTx/>
              </a:rPr>
              <a:t>data-down</a:t>
            </a:r>
            <a:endParaRPr kumimoji="0" lang="en-GB" sz="1000" b="0" i="0" u="none" strike="noStrike" kern="0" cap="none" spc="0" normalizeH="0" baseline="0" noProof="0" dirty="0" smtClean="0">
              <a:ln>
                <a:noFill/>
              </a:ln>
              <a:solidFill>
                <a:srgbClr val="1F497D"/>
              </a:solidFill>
              <a:effectLst/>
              <a:uLnTx/>
              <a:uFillTx/>
            </a:endParaRPr>
          </a:p>
        </p:txBody>
      </p:sp>
      <p:cxnSp>
        <p:nvCxnSpPr>
          <p:cNvPr id="81" name="Straight Arrow Connector 80"/>
          <p:cNvCxnSpPr>
            <a:stCxn id="80" idx="3"/>
          </p:cNvCxnSpPr>
          <p:nvPr/>
        </p:nvCxnSpPr>
        <p:spPr>
          <a:xfrm flipV="1">
            <a:off x="3526237" y="2612046"/>
            <a:ext cx="437743" cy="415236"/>
          </a:xfrm>
          <a:prstGeom prst="straightConnector1">
            <a:avLst/>
          </a:prstGeom>
          <a:noFill/>
          <a:ln w="9525" cap="flat" cmpd="sng" algn="ctr">
            <a:solidFill>
              <a:srgbClr val="4F81BD">
                <a:shade val="95000"/>
                <a:satMod val="105000"/>
              </a:srgbClr>
            </a:solidFill>
            <a:prstDash val="solid"/>
            <a:tailEnd type="arrow"/>
          </a:ln>
          <a:effectLst/>
        </p:spPr>
      </p:cxnSp>
      <p:grpSp>
        <p:nvGrpSpPr>
          <p:cNvPr id="82" name="Group 81"/>
          <p:cNvGrpSpPr/>
          <p:nvPr/>
        </p:nvGrpSpPr>
        <p:grpSpPr>
          <a:xfrm>
            <a:off x="8520909" y="6067156"/>
            <a:ext cx="1752600" cy="533400"/>
            <a:chOff x="-5418612" y="8588424"/>
            <a:chExt cx="1752600" cy="533400"/>
          </a:xfrm>
        </p:grpSpPr>
        <p:sp>
          <p:nvSpPr>
            <p:cNvPr id="83" name="Rectangle 82"/>
            <p:cNvSpPr/>
            <p:nvPr/>
          </p:nvSpPr>
          <p:spPr>
            <a:xfrm>
              <a:off x="-5418612" y="8588424"/>
              <a:ext cx="1752600" cy="533400"/>
            </a:xfrm>
            <a:prstGeom prst="rect">
              <a:avLst/>
            </a:prstGeom>
            <a:solidFill>
              <a:srgbClr val="4F81BD">
                <a:lumMod val="20000"/>
                <a:lumOff val="80000"/>
              </a:srgbClr>
            </a:solidFill>
            <a:ln w="25400" cap="flat" cmpd="sng" algn="ctr">
              <a:solidFill>
                <a:srgbClr val="4F81BD"/>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84" name="Straight Connector 83"/>
            <p:cNvCxnSpPr/>
            <p:nvPr/>
          </p:nvCxnSpPr>
          <p:spPr>
            <a:xfrm>
              <a:off x="-5266212" y="8740824"/>
              <a:ext cx="990600" cy="0"/>
            </a:xfrm>
            <a:prstGeom prst="line">
              <a:avLst/>
            </a:prstGeom>
            <a:noFill/>
            <a:ln w="12700" cap="flat" cmpd="sng" algn="ctr">
              <a:solidFill>
                <a:srgbClr val="1F497D"/>
              </a:solidFill>
              <a:prstDash val="solid"/>
            </a:ln>
            <a:effectLst/>
          </p:spPr>
        </p:cxnSp>
        <p:cxnSp>
          <p:nvCxnSpPr>
            <p:cNvPr id="85" name="Straight Connector 84"/>
            <p:cNvCxnSpPr/>
            <p:nvPr/>
          </p:nvCxnSpPr>
          <p:spPr>
            <a:xfrm>
              <a:off x="-5266212" y="8893224"/>
              <a:ext cx="990600" cy="0"/>
            </a:xfrm>
            <a:prstGeom prst="line">
              <a:avLst/>
            </a:prstGeom>
            <a:noFill/>
            <a:ln w="12700" cap="flat" cmpd="sng" algn="ctr">
              <a:solidFill>
                <a:sysClr val="windowText" lastClr="000000"/>
              </a:solidFill>
              <a:prstDash val="solid"/>
            </a:ln>
            <a:effectLst/>
          </p:spPr>
        </p:cxnSp>
        <p:cxnSp>
          <p:nvCxnSpPr>
            <p:cNvPr id="86" name="Straight Connector 85"/>
            <p:cNvCxnSpPr/>
            <p:nvPr/>
          </p:nvCxnSpPr>
          <p:spPr>
            <a:xfrm>
              <a:off x="-5266212" y="9045624"/>
              <a:ext cx="990600" cy="0"/>
            </a:xfrm>
            <a:prstGeom prst="line">
              <a:avLst/>
            </a:prstGeom>
            <a:noFill/>
            <a:ln w="12700" cap="flat" cmpd="sng" algn="ctr">
              <a:solidFill>
                <a:srgbClr val="C0504D"/>
              </a:solidFill>
              <a:prstDash val="solid"/>
            </a:ln>
            <a:effectLst/>
          </p:spPr>
        </p:cxnSp>
        <p:sp>
          <p:nvSpPr>
            <p:cNvPr id="87" name="TextBox 86"/>
            <p:cNvSpPr txBox="1"/>
            <p:nvPr/>
          </p:nvSpPr>
          <p:spPr>
            <a:xfrm>
              <a:off x="-4275612" y="8740824"/>
              <a:ext cx="494046"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ysClr val="windowText" lastClr="000000"/>
                  </a:solidFill>
                  <a:effectLst/>
                  <a:uLnTx/>
                  <a:uFillTx/>
                </a:rPr>
                <a:t>control</a:t>
              </a:r>
              <a:endParaRPr kumimoji="0" lang="en-GB" sz="800" b="0" i="0" u="none" strike="noStrike" kern="0" cap="none" spc="0" normalizeH="0" baseline="0" noProof="0" dirty="0">
                <a:ln>
                  <a:noFill/>
                </a:ln>
                <a:solidFill>
                  <a:sysClr val="windowText" lastClr="000000"/>
                </a:solidFill>
                <a:effectLst/>
                <a:uLnTx/>
                <a:uFillTx/>
              </a:endParaRPr>
            </a:p>
          </p:txBody>
        </p:sp>
        <p:sp>
          <p:nvSpPr>
            <p:cNvPr id="88" name="TextBox 87"/>
            <p:cNvSpPr txBox="1"/>
            <p:nvPr/>
          </p:nvSpPr>
          <p:spPr>
            <a:xfrm>
              <a:off x="-4275612" y="8588424"/>
              <a:ext cx="386644"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rgbClr val="1F497D"/>
                  </a:solidFill>
                  <a:effectLst/>
                  <a:uLnTx/>
                  <a:uFillTx/>
                </a:rPr>
                <a:t>data</a:t>
              </a:r>
              <a:endParaRPr kumimoji="0" lang="en-GB" sz="800" b="0" i="0" u="none" strike="noStrike" kern="0" cap="none" spc="0" normalizeH="0" baseline="0" noProof="0" dirty="0">
                <a:ln>
                  <a:noFill/>
                </a:ln>
                <a:solidFill>
                  <a:srgbClr val="1F497D"/>
                </a:solidFill>
                <a:effectLst/>
                <a:uLnTx/>
                <a:uFillTx/>
              </a:endParaRPr>
            </a:p>
          </p:txBody>
        </p:sp>
        <p:sp>
          <p:nvSpPr>
            <p:cNvPr id="89" name="TextBox 88"/>
            <p:cNvSpPr txBox="1"/>
            <p:nvPr/>
          </p:nvSpPr>
          <p:spPr>
            <a:xfrm>
              <a:off x="-4275612" y="8893224"/>
              <a:ext cx="470000"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rgbClr val="FF0000"/>
                  </a:solidFill>
                  <a:effectLst/>
                  <a:uLnTx/>
                  <a:uFillTx/>
                </a:rPr>
                <a:t>clocks</a:t>
              </a:r>
              <a:endParaRPr kumimoji="0" lang="en-GB" sz="800" b="0" i="0" u="none" strike="noStrike" kern="0" cap="none" spc="0" normalizeH="0" baseline="0" noProof="0" dirty="0">
                <a:ln>
                  <a:noFill/>
                </a:ln>
                <a:solidFill>
                  <a:srgbClr val="FF0000"/>
                </a:solidFill>
                <a:effectLst/>
                <a:uLnTx/>
                <a:uFillTx/>
              </a:endParaRPr>
            </a:p>
          </p:txBody>
        </p:sp>
      </p:grpSp>
      <p:grpSp>
        <p:nvGrpSpPr>
          <p:cNvPr id="90" name="Group 89"/>
          <p:cNvGrpSpPr/>
          <p:nvPr/>
        </p:nvGrpSpPr>
        <p:grpSpPr>
          <a:xfrm>
            <a:off x="7825316" y="2031395"/>
            <a:ext cx="441222" cy="457200"/>
            <a:chOff x="6066426" y="2411895"/>
            <a:chExt cx="441222" cy="457200"/>
          </a:xfrm>
        </p:grpSpPr>
        <p:sp>
          <p:nvSpPr>
            <p:cNvPr id="91" name="Isosceles Triangle 90"/>
            <p:cNvSpPr/>
            <p:nvPr/>
          </p:nvSpPr>
          <p:spPr>
            <a:xfrm rot="16200000">
              <a:off x="6028326" y="2449995"/>
              <a:ext cx="457200" cy="381000"/>
            </a:xfrm>
            <a:prstGeom prst="triangle">
              <a:avLst/>
            </a:prstGeom>
            <a:solidFill>
              <a:srgbClr val="4F81BD"/>
            </a:solidFill>
            <a:ln w="2540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92" name="TextBox 91"/>
            <p:cNvSpPr txBox="1"/>
            <p:nvPr/>
          </p:nvSpPr>
          <p:spPr>
            <a:xfrm>
              <a:off x="6149858" y="2486606"/>
              <a:ext cx="357790" cy="307777"/>
            </a:xfrm>
            <a:prstGeom prst="rect">
              <a:avLst/>
            </a:prstGeom>
            <a:noFill/>
            <a:ln>
              <a:noFill/>
            </a:ln>
          </p:spPr>
          <p:txBody>
            <a:bodyPr wrap="none" rtlCol="0">
              <a:spAutoFit/>
            </a:bodyPr>
            <a:lstStyle/>
            <a:p>
              <a:r>
                <a:rPr lang="en-GB" sz="1400" dirty="0" smtClean="0">
                  <a:solidFill>
                    <a:schemeClr val="bg1"/>
                  </a:solidFill>
                </a:rPr>
                <a:t>LR</a:t>
              </a:r>
              <a:endParaRPr lang="en-GB" sz="1400" dirty="0">
                <a:solidFill>
                  <a:schemeClr val="bg1"/>
                </a:solidFill>
              </a:endParaRPr>
            </a:p>
          </p:txBody>
        </p:sp>
      </p:grpSp>
      <p:cxnSp>
        <p:nvCxnSpPr>
          <p:cNvPr id="93" name="Straight Arrow Connector 92"/>
          <p:cNvCxnSpPr>
            <a:stCxn id="91" idx="0"/>
            <a:endCxn id="114" idx="3"/>
          </p:cNvCxnSpPr>
          <p:nvPr/>
        </p:nvCxnSpPr>
        <p:spPr>
          <a:xfrm flipH="1" flipV="1">
            <a:off x="7584371" y="2259994"/>
            <a:ext cx="240945" cy="1"/>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flipH="1">
            <a:off x="7729440" y="2260901"/>
            <a:ext cx="1" cy="542432"/>
          </a:xfrm>
          <a:prstGeom prst="straightConnector1">
            <a:avLst/>
          </a:prstGeom>
          <a:ln w="19050">
            <a:solidFill>
              <a:schemeClr val="tx2"/>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a:endCxn id="114" idx="2"/>
          </p:cNvCxnSpPr>
          <p:nvPr/>
        </p:nvCxnSpPr>
        <p:spPr>
          <a:xfrm flipV="1">
            <a:off x="7317670" y="2488594"/>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7317670" y="3252244"/>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98" idx="3"/>
          </p:cNvCxnSpPr>
          <p:nvPr/>
        </p:nvCxnSpPr>
        <p:spPr>
          <a:xfrm flipH="1">
            <a:off x="7825316" y="3004196"/>
            <a:ext cx="1360246" cy="1240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8492744" y="2804141"/>
            <a:ext cx="692818" cy="400110"/>
          </a:xfrm>
          <a:prstGeom prst="rect">
            <a:avLst/>
          </a:prstGeom>
          <a:noFill/>
        </p:spPr>
        <p:txBody>
          <a:bodyPr wrap="none" rtlCol="0">
            <a:spAutoFit/>
          </a:bodyPr>
          <a:lstStyle/>
          <a:p>
            <a:pPr algn="ctr"/>
            <a:r>
              <a:rPr lang="en-GB" sz="1000" dirty="0" smtClean="0">
                <a:solidFill>
                  <a:srgbClr val="C00000"/>
                </a:solidFill>
              </a:rPr>
              <a:t>Ref CLK</a:t>
            </a:r>
            <a:br>
              <a:rPr lang="en-GB" sz="1000" dirty="0" smtClean="0">
                <a:solidFill>
                  <a:srgbClr val="C00000"/>
                </a:solidFill>
              </a:rPr>
            </a:br>
            <a:r>
              <a:rPr lang="en-GB" sz="1000" dirty="0" smtClean="0">
                <a:solidFill>
                  <a:srgbClr val="C00000"/>
                </a:solidFill>
              </a:rPr>
              <a:t>(optional)</a:t>
            </a:r>
            <a:endParaRPr lang="en-GB" sz="1000" dirty="0">
              <a:solidFill>
                <a:srgbClr val="C00000"/>
              </a:solidFill>
            </a:endParaRPr>
          </a:p>
        </p:txBody>
      </p:sp>
      <p:cxnSp>
        <p:nvCxnSpPr>
          <p:cNvPr id="99" name="Straight Arrow Connector 98"/>
          <p:cNvCxnSpPr/>
          <p:nvPr/>
        </p:nvCxnSpPr>
        <p:spPr>
          <a:xfrm flipH="1">
            <a:off x="8208733" y="2262627"/>
            <a:ext cx="1230453" cy="0"/>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00" name="Isosceles Triangle 99"/>
          <p:cNvSpPr/>
          <p:nvPr/>
        </p:nvSpPr>
        <p:spPr>
          <a:xfrm rot="16200000">
            <a:off x="8644450" y="2069494"/>
            <a:ext cx="457200" cy="381000"/>
          </a:xfrm>
          <a:prstGeom prst="triangl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101" name="Group 100"/>
          <p:cNvGrpSpPr/>
          <p:nvPr/>
        </p:nvGrpSpPr>
        <p:grpSpPr>
          <a:xfrm flipH="1">
            <a:off x="7771050" y="3536929"/>
            <a:ext cx="441222" cy="457200"/>
            <a:chOff x="6066426" y="2411895"/>
            <a:chExt cx="441222" cy="457200"/>
          </a:xfrm>
        </p:grpSpPr>
        <p:sp>
          <p:nvSpPr>
            <p:cNvPr id="102" name="Isosceles Triangle 101"/>
            <p:cNvSpPr/>
            <p:nvPr/>
          </p:nvSpPr>
          <p:spPr>
            <a:xfrm rot="16200000">
              <a:off x="6028326" y="2449995"/>
              <a:ext cx="457200" cy="381000"/>
            </a:xfrm>
            <a:prstGeom prst="triangle">
              <a:avLst/>
            </a:prstGeom>
            <a:solidFill>
              <a:srgbClr val="4F81BD"/>
            </a:solidFill>
            <a:ln w="2540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03" name="TextBox 102"/>
            <p:cNvSpPr txBox="1"/>
            <p:nvPr/>
          </p:nvSpPr>
          <p:spPr>
            <a:xfrm>
              <a:off x="6137034" y="2486606"/>
              <a:ext cx="370614" cy="307777"/>
            </a:xfrm>
            <a:prstGeom prst="rect">
              <a:avLst/>
            </a:prstGeom>
            <a:noFill/>
            <a:ln>
              <a:noFill/>
            </a:ln>
          </p:spPr>
          <p:txBody>
            <a:bodyPr wrap="none" rtlCol="0">
              <a:spAutoFit/>
            </a:bodyPr>
            <a:lstStyle/>
            <a:p>
              <a:r>
                <a:rPr lang="en-GB" sz="1400" dirty="0" smtClean="0">
                  <a:solidFill>
                    <a:schemeClr val="bg1"/>
                  </a:solidFill>
                </a:rPr>
                <a:t>LD</a:t>
              </a:r>
              <a:endParaRPr lang="en-GB" sz="1400" dirty="0">
                <a:solidFill>
                  <a:schemeClr val="bg1"/>
                </a:solidFill>
              </a:endParaRPr>
            </a:p>
          </p:txBody>
        </p:sp>
      </p:grpSp>
      <p:cxnSp>
        <p:nvCxnSpPr>
          <p:cNvPr id="104" name="Straight Arrow Connector 103"/>
          <p:cNvCxnSpPr>
            <a:stCxn id="119" idx="3"/>
          </p:cNvCxnSpPr>
          <p:nvPr/>
        </p:nvCxnSpPr>
        <p:spPr>
          <a:xfrm>
            <a:off x="7583414" y="3765528"/>
            <a:ext cx="251343" cy="1"/>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flipV="1">
            <a:off x="6778116" y="2480071"/>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a:off x="6778116" y="3243721"/>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V="1">
            <a:off x="6281499" y="2470950"/>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a:off x="6281499" y="3234600"/>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9" name="Right Arrow 108"/>
          <p:cNvSpPr/>
          <p:nvPr/>
        </p:nvSpPr>
        <p:spPr>
          <a:xfrm>
            <a:off x="5268328" y="3613128"/>
            <a:ext cx="723917" cy="304801"/>
          </a:xfrm>
          <a:prstGeom prst="rightArrow">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10" name="Straight Arrow Connector 109"/>
          <p:cNvCxnSpPr>
            <a:endCxn id="22" idx="2"/>
          </p:cNvCxnSpPr>
          <p:nvPr/>
        </p:nvCxnSpPr>
        <p:spPr>
          <a:xfrm flipV="1">
            <a:off x="5707161" y="1728446"/>
            <a:ext cx="6206" cy="1285116"/>
          </a:xfrm>
          <a:prstGeom prst="straightConnector1">
            <a:avLst/>
          </a:prstGeom>
          <a:noFill/>
          <a:ln w="38100" cap="flat" cmpd="sng" algn="ctr">
            <a:solidFill>
              <a:srgbClr val="C0504D"/>
            </a:solidFill>
            <a:prstDash val="solid"/>
            <a:headEnd type="oval"/>
            <a:tailEnd type="arrow"/>
          </a:ln>
          <a:effectLst/>
        </p:spPr>
      </p:cxnSp>
      <p:sp>
        <p:nvSpPr>
          <p:cNvPr id="111" name="Right Arrow 110"/>
          <p:cNvSpPr/>
          <p:nvPr/>
        </p:nvSpPr>
        <p:spPr>
          <a:xfrm flipH="1">
            <a:off x="5277434" y="2107594"/>
            <a:ext cx="723917" cy="304801"/>
          </a:xfrm>
          <a:prstGeom prst="rightArrow">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2" name="Rectangle 111"/>
          <p:cNvSpPr/>
          <p:nvPr/>
        </p:nvSpPr>
        <p:spPr>
          <a:xfrm>
            <a:off x="6002814" y="2788000"/>
            <a:ext cx="1052296"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CLK Manager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3" name="Rectangle 112"/>
          <p:cNvSpPr/>
          <p:nvPr/>
        </p:nvSpPr>
        <p:spPr>
          <a:xfrm>
            <a:off x="7050970" y="2788907"/>
            <a:ext cx="782665"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CDR/PLL</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4" name="Rectangle 113"/>
          <p:cNvSpPr/>
          <p:nvPr/>
        </p:nvSpPr>
        <p:spPr>
          <a:xfrm>
            <a:off x="7050970" y="2031394"/>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dirty="0" err="1" smtClean="0">
                <a:solidFill>
                  <a:sysClr val="window" lastClr="FFFFFF"/>
                </a:solidFill>
                <a:latin typeface="Calibri"/>
              </a:rPr>
              <a:t>DeSER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5" name="Rectangle 114"/>
          <p:cNvSpPr/>
          <p:nvPr/>
        </p:nvSpPr>
        <p:spPr>
          <a:xfrm>
            <a:off x="6521060" y="2031394"/>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noProof="0" dirty="0" smtClean="0">
                <a:solidFill>
                  <a:sysClr val="window" lastClr="FFFFFF"/>
                </a:solidFill>
                <a:latin typeface="Calibri"/>
              </a:rPr>
              <a:t>DEC</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6" name="Rectangle 115"/>
          <p:cNvSpPr/>
          <p:nvPr/>
        </p:nvSpPr>
        <p:spPr>
          <a:xfrm>
            <a:off x="6003771" y="2031394"/>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dirty="0" smtClean="0">
                <a:solidFill>
                  <a:sysClr val="window" lastClr="FFFFFF"/>
                </a:solidFill>
                <a:latin typeface="Calibri"/>
              </a:rPr>
              <a:t>DSCR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7" name="Rectangle 116"/>
          <p:cNvSpPr/>
          <p:nvPr/>
        </p:nvSpPr>
        <p:spPr>
          <a:xfrm>
            <a:off x="6520103" y="3536928"/>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noProof="0" dirty="0" smtClean="0">
                <a:solidFill>
                  <a:sysClr val="window" lastClr="FFFFFF"/>
                </a:solidFill>
                <a:latin typeface="Calibri"/>
              </a:rPr>
              <a:t>ENC</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8" name="Rectangle 117"/>
          <p:cNvSpPr/>
          <p:nvPr/>
        </p:nvSpPr>
        <p:spPr>
          <a:xfrm>
            <a:off x="6002814" y="3536928"/>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dirty="0" smtClean="0">
                <a:solidFill>
                  <a:sysClr val="window" lastClr="FFFFFF"/>
                </a:solidFill>
                <a:latin typeface="Calibri"/>
              </a:rPr>
              <a:t>SCR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9" name="Rectangle 118"/>
          <p:cNvSpPr/>
          <p:nvPr/>
        </p:nvSpPr>
        <p:spPr>
          <a:xfrm>
            <a:off x="7050013" y="3536928"/>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dirty="0" smtClean="0">
                <a:solidFill>
                  <a:sysClr val="window" lastClr="FFFFFF"/>
                </a:solidFill>
                <a:latin typeface="Calibri"/>
              </a:rPr>
              <a:t>SER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20" name="Rectangle 119"/>
          <p:cNvSpPr/>
          <p:nvPr/>
        </p:nvSpPr>
        <p:spPr>
          <a:xfrm>
            <a:off x="7091818" y="5307997"/>
            <a:ext cx="685800"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I2C Slave</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121" name="Straight Arrow Connector 120"/>
          <p:cNvCxnSpPr/>
          <p:nvPr/>
        </p:nvCxnSpPr>
        <p:spPr>
          <a:xfrm rot="5400000" flipH="1" flipV="1">
            <a:off x="7847917" y="5901240"/>
            <a:ext cx="304800" cy="4757"/>
          </a:xfrm>
          <a:prstGeom prst="straightConnector1">
            <a:avLst/>
          </a:prstGeom>
          <a:noFill/>
          <a:ln w="19050" cap="flat" cmpd="sng" algn="ctr">
            <a:solidFill>
              <a:sysClr val="windowText" lastClr="000000"/>
            </a:solidFill>
            <a:prstDash val="solid"/>
            <a:headEnd type="arrow"/>
            <a:tailEnd type="arrow"/>
          </a:ln>
          <a:effectLst/>
        </p:spPr>
      </p:cxnSp>
      <p:cxnSp>
        <p:nvCxnSpPr>
          <p:cNvPr id="122" name="Straight Arrow Connector 121"/>
          <p:cNvCxnSpPr/>
          <p:nvPr/>
        </p:nvCxnSpPr>
        <p:spPr>
          <a:xfrm rot="5400000" flipH="1" flipV="1">
            <a:off x="8054679" y="5901240"/>
            <a:ext cx="304800" cy="4757"/>
          </a:xfrm>
          <a:prstGeom prst="straightConnector1">
            <a:avLst/>
          </a:prstGeom>
          <a:noFill/>
          <a:ln w="19050" cap="flat" cmpd="sng" algn="ctr">
            <a:solidFill>
              <a:sysClr val="windowText" lastClr="000000"/>
            </a:solidFill>
            <a:prstDash val="solid"/>
            <a:headEnd type="arrow"/>
            <a:tailEnd type="arrow"/>
          </a:ln>
          <a:effectLst/>
        </p:spPr>
      </p:cxnSp>
      <p:cxnSp>
        <p:nvCxnSpPr>
          <p:cNvPr id="123" name="Straight Arrow Connector 122"/>
          <p:cNvCxnSpPr/>
          <p:nvPr/>
        </p:nvCxnSpPr>
        <p:spPr>
          <a:xfrm rot="5400000" flipH="1" flipV="1">
            <a:off x="7291041" y="5901240"/>
            <a:ext cx="304800" cy="4757"/>
          </a:xfrm>
          <a:prstGeom prst="straightConnector1">
            <a:avLst/>
          </a:prstGeom>
          <a:noFill/>
          <a:ln w="19050" cap="flat" cmpd="sng" algn="ctr">
            <a:solidFill>
              <a:sysClr val="windowText" lastClr="000000"/>
            </a:solidFill>
            <a:prstDash val="solid"/>
            <a:headEnd type="arrow"/>
            <a:tailEnd type="arrow"/>
          </a:ln>
          <a:effectLst/>
        </p:spPr>
      </p:cxnSp>
      <p:sp>
        <p:nvSpPr>
          <p:cNvPr id="124" name="TextBox 123"/>
          <p:cNvSpPr txBox="1"/>
          <p:nvPr/>
        </p:nvSpPr>
        <p:spPr>
          <a:xfrm>
            <a:off x="7266174" y="6017194"/>
            <a:ext cx="360996" cy="33855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ysClr val="windowText" lastClr="000000"/>
                </a:solidFill>
                <a:effectLst/>
                <a:uLnTx/>
                <a:uFillTx/>
              </a:rPr>
              <a:t>I2C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ysClr val="windowText" lastClr="000000"/>
                </a:solidFill>
                <a:effectLst/>
                <a:uLnTx/>
                <a:uFillTx/>
              </a:rPr>
              <a:t>Port</a:t>
            </a:r>
            <a:endParaRPr kumimoji="0" lang="en-GB" sz="800" b="0" i="0" u="none" strike="noStrike" kern="0" cap="none" spc="0" normalizeH="0" baseline="0" noProof="0" dirty="0">
              <a:ln>
                <a:noFill/>
              </a:ln>
              <a:solidFill>
                <a:sysClr val="windowText" lastClr="000000"/>
              </a:solidFill>
              <a:effectLst/>
              <a:uLnTx/>
              <a:uFillTx/>
            </a:endParaRPr>
          </a:p>
        </p:txBody>
      </p:sp>
      <p:sp>
        <p:nvSpPr>
          <p:cNvPr id="125" name="Rectangle 124"/>
          <p:cNvSpPr/>
          <p:nvPr/>
        </p:nvSpPr>
        <p:spPr>
          <a:xfrm>
            <a:off x="6404949" y="5307997"/>
            <a:ext cx="687937"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dirty="0" smtClean="0">
                <a:solidFill>
                  <a:sysClr val="window" lastClr="FFFFFF"/>
                </a:solidFill>
                <a:latin typeface="Calibri"/>
              </a:rPr>
              <a:t>PIO</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126" name="Elbow Connector 125"/>
          <p:cNvCxnSpPr>
            <a:stCxn id="22" idx="0"/>
          </p:cNvCxnSpPr>
          <p:nvPr/>
        </p:nvCxnSpPr>
        <p:spPr>
          <a:xfrm rot="16200000" flipV="1">
            <a:off x="5053633" y="611512"/>
            <a:ext cx="289824" cy="1029644"/>
          </a:xfrm>
          <a:prstGeom prst="bentConnector2">
            <a:avLst/>
          </a:prstGeom>
          <a:ln w="190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rot="5400000" flipH="1" flipV="1">
            <a:off x="5908806" y="5901240"/>
            <a:ext cx="304800" cy="4757"/>
          </a:xfrm>
          <a:prstGeom prst="straightConnector1">
            <a:avLst/>
          </a:prstGeom>
          <a:noFill/>
          <a:ln w="19050" cap="flat" cmpd="sng" algn="ctr">
            <a:solidFill>
              <a:sysClr val="windowText" lastClr="000000"/>
            </a:solidFill>
            <a:prstDash val="solid"/>
            <a:headEnd type="arrow"/>
            <a:tailEnd type="arrow"/>
          </a:ln>
          <a:effectLst/>
        </p:spPr>
      </p:cxnSp>
      <p:sp>
        <p:nvSpPr>
          <p:cNvPr id="128" name="TextBox 127"/>
          <p:cNvSpPr txBox="1"/>
          <p:nvPr/>
        </p:nvSpPr>
        <p:spPr>
          <a:xfrm>
            <a:off x="9549514" y="1580513"/>
            <a:ext cx="740908" cy="261610"/>
          </a:xfrm>
          <a:prstGeom prst="rect">
            <a:avLst/>
          </a:prstGeom>
          <a:noFill/>
        </p:spPr>
        <p:txBody>
          <a:bodyPr wrap="none" rtlCol="0">
            <a:spAutoFit/>
          </a:bodyPr>
          <a:lstStyle/>
          <a:p>
            <a:pPr algn="ctr"/>
            <a:r>
              <a:rPr lang="en-GB" sz="1100" dirty="0" smtClean="0">
                <a:solidFill>
                  <a:srgbClr val="C00000"/>
                </a:solidFill>
              </a:rPr>
              <a:t>2.56 Gb/s</a:t>
            </a:r>
            <a:endParaRPr lang="en-GB" sz="1100" dirty="0">
              <a:solidFill>
                <a:srgbClr val="C00000"/>
              </a:solidFill>
            </a:endParaRPr>
          </a:p>
        </p:txBody>
      </p:sp>
      <p:sp>
        <p:nvSpPr>
          <p:cNvPr id="129" name="TextBox 128"/>
          <p:cNvSpPr txBox="1"/>
          <p:nvPr/>
        </p:nvSpPr>
        <p:spPr>
          <a:xfrm>
            <a:off x="9477506" y="3086027"/>
            <a:ext cx="813043" cy="600164"/>
          </a:xfrm>
          <a:prstGeom prst="rect">
            <a:avLst/>
          </a:prstGeom>
          <a:noFill/>
        </p:spPr>
        <p:txBody>
          <a:bodyPr wrap="none" rtlCol="0">
            <a:spAutoFit/>
          </a:bodyPr>
          <a:lstStyle/>
          <a:p>
            <a:pPr algn="ctr"/>
            <a:r>
              <a:rPr lang="en-GB" sz="1100" dirty="0" smtClean="0">
                <a:solidFill>
                  <a:srgbClr val="C00000"/>
                </a:solidFill>
              </a:rPr>
              <a:t>5.12 Gb/s</a:t>
            </a:r>
            <a:r>
              <a:rPr lang="en-GB" sz="1100" dirty="0">
                <a:solidFill>
                  <a:srgbClr val="C00000"/>
                </a:solidFill>
              </a:rPr>
              <a:t/>
            </a:r>
            <a:br>
              <a:rPr lang="en-GB" sz="1100" dirty="0">
                <a:solidFill>
                  <a:srgbClr val="C00000"/>
                </a:solidFill>
              </a:rPr>
            </a:br>
            <a:r>
              <a:rPr lang="en-GB" sz="1100" dirty="0" smtClean="0">
                <a:solidFill>
                  <a:srgbClr val="C00000"/>
                </a:solidFill>
              </a:rPr>
              <a:t>or</a:t>
            </a:r>
            <a:br>
              <a:rPr lang="en-GB" sz="1100" dirty="0" smtClean="0">
                <a:solidFill>
                  <a:srgbClr val="C00000"/>
                </a:solidFill>
              </a:rPr>
            </a:br>
            <a:r>
              <a:rPr lang="en-GB" sz="1100" dirty="0" smtClean="0">
                <a:solidFill>
                  <a:srgbClr val="C00000"/>
                </a:solidFill>
              </a:rPr>
              <a:t>10.24 Gb/s</a:t>
            </a:r>
          </a:p>
        </p:txBody>
      </p:sp>
    </p:spTree>
    <p:extLst>
      <p:ext uri="{BB962C8B-B14F-4D97-AF65-F5344CB8AC3E}">
        <p14:creationId xmlns:p14="http://schemas.microsoft.com/office/powerpoint/2010/main" val="4961130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a:t>Connecting </a:t>
            </a:r>
            <a:r>
              <a:rPr lang="en-GB" dirty="0" smtClean="0"/>
              <a:t>with </a:t>
            </a:r>
            <a:r>
              <a:rPr lang="en-GB" dirty="0"/>
              <a:t>the </a:t>
            </a:r>
            <a:r>
              <a:rPr lang="en-GB" dirty="0" smtClean="0"/>
              <a:t>Front-end Modules (ASICs)</a:t>
            </a:r>
            <a:endParaRPr lang="en-GB" dirty="0"/>
          </a:p>
        </p:txBody>
      </p:sp>
      <p:sp>
        <p:nvSpPr>
          <p:cNvPr id="5" name="Date Placeholder 4"/>
          <p:cNvSpPr>
            <a:spLocks noGrp="1"/>
          </p:cNvSpPr>
          <p:nvPr>
            <p:ph type="dt" sz="half" idx="10"/>
          </p:nvPr>
        </p:nvSpPr>
        <p:spPr/>
        <p:txBody>
          <a:bodyPr/>
          <a:lstStyle/>
          <a:p>
            <a:r>
              <a:rPr lang="en-GB" smtClean="0"/>
              <a:t>Ecole de Microélectronique IN2P3</a:t>
            </a:r>
            <a:endParaRPr lang="en-GB" dirty="0"/>
          </a:p>
        </p:txBody>
      </p:sp>
      <p:sp>
        <p:nvSpPr>
          <p:cNvPr id="6" name="Footer Placeholder 5"/>
          <p:cNvSpPr>
            <a:spLocks noGrp="1"/>
          </p:cNvSpPr>
          <p:nvPr>
            <p:ph type="ftr" sz="quarter" idx="11"/>
          </p:nvPr>
        </p:nvSpPr>
        <p:spPr/>
        <p:txBody>
          <a:bodyPr/>
          <a:lstStyle/>
          <a:p>
            <a:r>
              <a:rPr lang="en-GB" smtClean="0"/>
              <a:t>Paulo.Moreira@cern.ch</a:t>
            </a:r>
            <a:endParaRPr lang="en-GB" dirty="0"/>
          </a:p>
        </p:txBody>
      </p:sp>
      <p:sp>
        <p:nvSpPr>
          <p:cNvPr id="7" name="Slide Number Placeholder 6"/>
          <p:cNvSpPr>
            <a:spLocks noGrp="1"/>
          </p:cNvSpPr>
          <p:nvPr>
            <p:ph type="sldNum" sz="quarter" idx="12"/>
          </p:nvPr>
        </p:nvSpPr>
        <p:spPr/>
        <p:txBody>
          <a:bodyPr/>
          <a:lstStyle/>
          <a:p>
            <a:fld id="{9E4E57FD-46AB-4497-A1ED-13B00B4C8F0D}" type="slidenum">
              <a:rPr lang="en-GB" smtClean="0"/>
              <a:pPr/>
              <a:t>32</a:t>
            </a:fld>
            <a:endParaRPr lang="en-GB" dirty="0"/>
          </a:p>
        </p:txBody>
      </p:sp>
      <p:grpSp>
        <p:nvGrpSpPr>
          <p:cNvPr id="4" name="Group 3"/>
          <p:cNvGrpSpPr/>
          <p:nvPr/>
        </p:nvGrpSpPr>
        <p:grpSpPr>
          <a:xfrm>
            <a:off x="1916359" y="981422"/>
            <a:ext cx="8814805" cy="5374326"/>
            <a:chOff x="1916359" y="981422"/>
            <a:chExt cx="8814805" cy="5374326"/>
          </a:xfrm>
        </p:grpSpPr>
        <p:cxnSp>
          <p:nvCxnSpPr>
            <p:cNvPr id="10" name="Straight Arrow Connector 9"/>
            <p:cNvCxnSpPr/>
            <p:nvPr/>
          </p:nvCxnSpPr>
          <p:spPr>
            <a:xfrm flipV="1">
              <a:off x="9439186" y="1802794"/>
              <a:ext cx="0" cy="457200"/>
            </a:xfrm>
            <a:prstGeom prst="straightConnector1">
              <a:avLst/>
            </a:prstGeom>
            <a:ln w="19050">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916359" y="2104756"/>
              <a:ext cx="1066800" cy="7620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FE</a:t>
              </a:r>
              <a:b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b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Module</a:t>
              </a: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2" name="Rectangle 11"/>
            <p:cNvSpPr/>
            <p:nvPr/>
          </p:nvSpPr>
          <p:spPr>
            <a:xfrm>
              <a:off x="1916359" y="4238356"/>
              <a:ext cx="1066800" cy="7620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FE</a:t>
              </a:r>
              <a:b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b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Module</a:t>
              </a: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3" name="Rectangle 12"/>
            <p:cNvSpPr/>
            <p:nvPr/>
          </p:nvSpPr>
          <p:spPr>
            <a:xfrm rot="10800000">
              <a:off x="4727481" y="1269396"/>
              <a:ext cx="3733800" cy="4495800"/>
            </a:xfrm>
            <a:prstGeom prst="rect">
              <a:avLst/>
            </a:prstGeom>
            <a:solidFill>
              <a:srgbClr val="4F81BD">
                <a:lumMod val="60000"/>
                <a:lumOff val="4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 name="Rectangle 13"/>
            <p:cNvSpPr/>
            <p:nvPr/>
          </p:nvSpPr>
          <p:spPr>
            <a:xfrm rot="5400000">
              <a:off x="3249859" y="3285856"/>
              <a:ext cx="3505200" cy="533400"/>
            </a:xfrm>
            <a:prstGeom prst="rect">
              <a:avLst/>
            </a:prstGeom>
            <a:solidFill>
              <a:srgbClr val="4F81BD"/>
            </a:solidFill>
            <a:ln w="25400" cap="flat" cmpd="sng" algn="ctr">
              <a:solidFill>
                <a:sysClr val="windowText" lastClr="000000"/>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Phase – Aligners + Ser/Des for E – Ports</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5" name="Rectangle 14"/>
            <p:cNvSpPr/>
            <p:nvPr/>
          </p:nvSpPr>
          <p:spPr>
            <a:xfrm>
              <a:off x="1916359" y="1037956"/>
              <a:ext cx="1066800" cy="7620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FE</a:t>
              </a:r>
              <a:b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b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Module</a:t>
              </a: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6" name="Rectangle 15"/>
            <p:cNvSpPr/>
            <p:nvPr/>
          </p:nvSpPr>
          <p:spPr>
            <a:xfrm rot="5400000">
              <a:off x="2564059" y="13046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7" name="Rectangle 16"/>
            <p:cNvSpPr/>
            <p:nvPr/>
          </p:nvSpPr>
          <p:spPr>
            <a:xfrm rot="5400000">
              <a:off x="2564059" y="23714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8" name="Rectangle 17"/>
            <p:cNvSpPr/>
            <p:nvPr/>
          </p:nvSpPr>
          <p:spPr>
            <a:xfrm rot="5400000">
              <a:off x="2564059" y="45050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9" name="Rectangle 18"/>
            <p:cNvSpPr/>
            <p:nvPr/>
          </p:nvSpPr>
          <p:spPr>
            <a:xfrm>
              <a:off x="2754559" y="5305156"/>
              <a:ext cx="1066800" cy="7620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GBT – SCA</a:t>
              </a: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0" name="Rectangle 19"/>
            <p:cNvSpPr/>
            <p:nvPr/>
          </p:nvSpPr>
          <p:spPr>
            <a:xfrm rot="5400000">
              <a:off x="3402259" y="55718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21" name="Straight Connector 20"/>
            <p:cNvCxnSpPr/>
            <p:nvPr/>
          </p:nvCxnSpPr>
          <p:spPr>
            <a:xfrm rot="5400000">
              <a:off x="1954459" y="3514456"/>
              <a:ext cx="990600" cy="0"/>
            </a:xfrm>
            <a:prstGeom prst="line">
              <a:avLst/>
            </a:prstGeom>
            <a:noFill/>
            <a:ln w="28575" cap="flat" cmpd="sng" algn="ctr">
              <a:solidFill>
                <a:sysClr val="windowText" lastClr="000000"/>
              </a:solidFill>
              <a:prstDash val="sysDot"/>
            </a:ln>
            <a:effectLst/>
          </p:spPr>
        </p:cxnSp>
        <p:sp>
          <p:nvSpPr>
            <p:cNvPr id="22" name="Rectangle 21"/>
            <p:cNvSpPr/>
            <p:nvPr/>
          </p:nvSpPr>
          <p:spPr>
            <a:xfrm>
              <a:off x="5284035" y="1271246"/>
              <a:ext cx="858663"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Phase - Shifter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3" name="Rectangle 22"/>
            <p:cNvSpPr/>
            <p:nvPr/>
          </p:nvSpPr>
          <p:spPr>
            <a:xfrm rot="5400000">
              <a:off x="4545259" y="20666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4" name="Rectangle 23"/>
            <p:cNvSpPr/>
            <p:nvPr/>
          </p:nvSpPr>
          <p:spPr>
            <a:xfrm rot="5400000">
              <a:off x="4545259" y="27524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5" name="Rectangle 24"/>
            <p:cNvSpPr/>
            <p:nvPr/>
          </p:nvSpPr>
          <p:spPr>
            <a:xfrm rot="5400000">
              <a:off x="4545259" y="41240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6" name="Rectangle 25"/>
            <p:cNvSpPr/>
            <p:nvPr/>
          </p:nvSpPr>
          <p:spPr>
            <a:xfrm rot="5400000">
              <a:off x="4545259" y="48098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27" name="Straight Connector 26"/>
            <p:cNvCxnSpPr/>
            <p:nvPr/>
          </p:nvCxnSpPr>
          <p:spPr>
            <a:xfrm rot="16200000">
              <a:off x="4507159" y="3552556"/>
              <a:ext cx="609600" cy="0"/>
            </a:xfrm>
            <a:prstGeom prst="line">
              <a:avLst/>
            </a:prstGeom>
            <a:noFill/>
            <a:ln w="28575" cap="flat" cmpd="sng" algn="ctr">
              <a:solidFill>
                <a:sysClr val="windowText" lastClr="000000"/>
              </a:solidFill>
              <a:prstDash val="sysDot"/>
            </a:ln>
            <a:effectLst/>
          </p:spPr>
        </p:cxnSp>
        <p:cxnSp>
          <p:nvCxnSpPr>
            <p:cNvPr id="28" name="Curved Connector 27"/>
            <p:cNvCxnSpPr>
              <a:stCxn id="23" idx="2"/>
              <a:endCxn id="16" idx="0"/>
            </p:cNvCxnSpPr>
            <p:nvPr/>
          </p:nvCxnSpPr>
          <p:spPr>
            <a:xfrm rot="10800000">
              <a:off x="2983159" y="1418956"/>
              <a:ext cx="1752600" cy="762000"/>
            </a:xfrm>
            <a:prstGeom prst="curvedConnector3">
              <a:avLst>
                <a:gd name="adj1" fmla="val 50000"/>
              </a:avLst>
            </a:prstGeom>
            <a:noFill/>
            <a:ln w="19050" cap="flat" cmpd="sng" algn="ctr">
              <a:solidFill>
                <a:srgbClr val="1F497D"/>
              </a:solidFill>
              <a:prstDash val="solid"/>
              <a:headEnd type="arrow" w="med" len="med"/>
              <a:tailEnd type="none" w="med" len="med"/>
            </a:ln>
            <a:effectLst/>
          </p:spPr>
        </p:cxnSp>
        <p:sp>
          <p:nvSpPr>
            <p:cNvPr id="29" name="Rectangle 28"/>
            <p:cNvSpPr/>
            <p:nvPr/>
          </p:nvSpPr>
          <p:spPr>
            <a:xfrm>
              <a:off x="7771050" y="5307997"/>
              <a:ext cx="692368"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I2C Masters</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30" name="Rectangle 29"/>
            <p:cNvSpPr/>
            <p:nvPr/>
          </p:nvSpPr>
          <p:spPr>
            <a:xfrm>
              <a:off x="5720218" y="5307997"/>
              <a:ext cx="687937"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ADC</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31" name="Rectangle 30"/>
            <p:cNvSpPr/>
            <p:nvPr/>
          </p:nvSpPr>
          <p:spPr>
            <a:xfrm>
              <a:off x="5720218" y="4852811"/>
              <a:ext cx="1371600"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Control Logic</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32" name="Rectangle 31"/>
            <p:cNvSpPr/>
            <p:nvPr/>
          </p:nvSpPr>
          <p:spPr>
            <a:xfrm>
              <a:off x="7091818" y="4852811"/>
              <a:ext cx="1371600"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Configuration</a:t>
              </a:r>
            </a:p>
            <a:p>
              <a:pPr marL="0" marR="0" lvl="0" indent="0" algn="ctr" defTabSz="914400" eaLnBrk="1" fontAlgn="auto" latinLnBrk="0" hangingPunct="1">
                <a:lnSpc>
                  <a:spcPct val="100000"/>
                </a:lnSpc>
                <a:spcBef>
                  <a:spcPts val="0"/>
                </a:spcBef>
                <a:spcAft>
                  <a:spcPts val="0"/>
                </a:spcAft>
                <a:buClrTx/>
                <a:buSzTx/>
                <a:buFontTx/>
                <a:buNone/>
                <a:tabLst/>
                <a:defRPr/>
              </a:pPr>
              <a:r>
                <a:rPr lang="en-US" sz="900" kern="0" dirty="0" smtClean="0">
                  <a:solidFill>
                    <a:sysClr val="window" lastClr="FFFFFF"/>
                  </a:solidFill>
                  <a:latin typeface="Calibri"/>
                  <a:cs typeface="+mn-cs"/>
                </a:rPr>
                <a:t>(e-Fuses + </a:t>
              </a:r>
              <a:r>
                <a:rPr lang="en-US" sz="900" kern="0" dirty="0" err="1" smtClean="0">
                  <a:solidFill>
                    <a:sysClr val="window" lastClr="FFFFFF"/>
                  </a:solidFill>
                  <a:latin typeface="Calibri"/>
                  <a:cs typeface="+mn-cs"/>
                </a:rPr>
                <a:t>reg</a:t>
              </a:r>
              <a:r>
                <a:rPr lang="en-US" sz="900" kern="0" dirty="0" smtClean="0">
                  <a:solidFill>
                    <a:sysClr val="window" lastClr="FFFFFF"/>
                  </a:solidFill>
                  <a:latin typeface="Calibri"/>
                  <a:cs typeface="+mn-cs"/>
                </a:rPr>
                <a:t>-Bank)</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33" name="Straight Arrow Connector 32"/>
            <p:cNvCxnSpPr/>
            <p:nvPr/>
          </p:nvCxnSpPr>
          <p:spPr>
            <a:xfrm rot="5400000" flipH="1" flipV="1">
              <a:off x="6601433" y="5901240"/>
              <a:ext cx="304800" cy="4757"/>
            </a:xfrm>
            <a:prstGeom prst="straightConnector1">
              <a:avLst/>
            </a:prstGeom>
            <a:noFill/>
            <a:ln w="19050" cap="flat" cmpd="sng" algn="ctr">
              <a:solidFill>
                <a:sysClr val="windowText" lastClr="000000"/>
              </a:solidFill>
              <a:prstDash val="solid"/>
              <a:headEnd type="arrow"/>
              <a:tailEnd type="arrow"/>
            </a:ln>
            <a:effectLst/>
          </p:spPr>
        </p:cxnSp>
        <p:cxnSp>
          <p:nvCxnSpPr>
            <p:cNvPr id="34" name="Straight Arrow Connector 33"/>
            <p:cNvCxnSpPr/>
            <p:nvPr/>
          </p:nvCxnSpPr>
          <p:spPr>
            <a:xfrm>
              <a:off x="8072084" y="3762008"/>
              <a:ext cx="609600" cy="1588"/>
            </a:xfrm>
            <a:prstGeom prst="straightConnector1">
              <a:avLst/>
            </a:prstGeom>
            <a:noFill/>
            <a:ln w="19050" cap="flat" cmpd="sng" algn="ctr">
              <a:solidFill>
                <a:schemeClr val="tx2"/>
              </a:solidFill>
              <a:prstDash val="solid"/>
              <a:tailEnd type="arrow"/>
            </a:ln>
            <a:effectLst/>
          </p:spPr>
        </p:cxnSp>
        <p:sp>
          <p:nvSpPr>
            <p:cNvPr id="35" name="Isosceles Triangle 34"/>
            <p:cNvSpPr/>
            <p:nvPr/>
          </p:nvSpPr>
          <p:spPr>
            <a:xfrm rot="5400000" flipH="1">
              <a:off x="8643584" y="3571508"/>
              <a:ext cx="457200" cy="381000"/>
            </a:xfrm>
            <a:prstGeom prst="triangl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6" name="Isosceles Triangle 35"/>
            <p:cNvSpPr/>
            <p:nvPr/>
          </p:nvSpPr>
          <p:spPr>
            <a:xfrm>
              <a:off x="9292150" y="1955194"/>
              <a:ext cx="304800" cy="152400"/>
            </a:xfrm>
            <a:prstGeom prst="triangle">
              <a:avLst/>
            </a:prstGeom>
            <a:solidFill>
              <a:srgbClr val="C0504D"/>
            </a:solidFill>
            <a:ln w="2540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7" name="Straight Connector 36"/>
            <p:cNvCxnSpPr/>
            <p:nvPr/>
          </p:nvCxnSpPr>
          <p:spPr>
            <a:xfrm>
              <a:off x="9292150" y="1955194"/>
              <a:ext cx="304800" cy="0"/>
            </a:xfrm>
            <a:prstGeom prst="line">
              <a:avLst/>
            </a:prstGeom>
            <a:noFill/>
            <a:ln w="28575" cap="flat" cmpd="sng" algn="ctr">
              <a:solidFill>
                <a:schemeClr val="tx2"/>
              </a:solidFill>
              <a:prstDash val="solid"/>
            </a:ln>
            <a:effectLst/>
          </p:spPr>
        </p:cxnSp>
        <p:cxnSp>
          <p:nvCxnSpPr>
            <p:cNvPr id="38" name="Straight Connector 37"/>
            <p:cNvCxnSpPr/>
            <p:nvPr/>
          </p:nvCxnSpPr>
          <p:spPr>
            <a:xfrm>
              <a:off x="9062684" y="3762008"/>
              <a:ext cx="381000" cy="0"/>
            </a:xfrm>
            <a:prstGeom prst="line">
              <a:avLst/>
            </a:prstGeom>
            <a:noFill/>
            <a:ln w="19050" cap="flat" cmpd="sng" algn="ctr">
              <a:solidFill>
                <a:schemeClr val="tx2"/>
              </a:solidFill>
              <a:prstDash val="solid"/>
            </a:ln>
            <a:effectLst/>
          </p:spPr>
        </p:cxnSp>
        <p:cxnSp>
          <p:nvCxnSpPr>
            <p:cNvPr id="39" name="Straight Connector 38"/>
            <p:cNvCxnSpPr/>
            <p:nvPr/>
          </p:nvCxnSpPr>
          <p:spPr>
            <a:xfrm rot="5400000">
              <a:off x="9367484" y="4143008"/>
              <a:ext cx="152400" cy="0"/>
            </a:xfrm>
            <a:prstGeom prst="line">
              <a:avLst/>
            </a:prstGeom>
            <a:noFill/>
            <a:ln w="19050" cap="flat" cmpd="sng" algn="ctr">
              <a:solidFill>
                <a:schemeClr val="tx2"/>
              </a:solidFill>
              <a:prstDash val="solid"/>
              <a:headEnd type="none" w="med" len="med"/>
              <a:tailEnd type="none" w="med" len="med"/>
            </a:ln>
            <a:effectLst/>
          </p:spPr>
        </p:cxnSp>
        <p:sp>
          <p:nvSpPr>
            <p:cNvPr id="40" name="Isosceles Triangle 39"/>
            <p:cNvSpPr/>
            <p:nvPr/>
          </p:nvSpPr>
          <p:spPr>
            <a:xfrm flipV="1">
              <a:off x="9291284" y="3914408"/>
              <a:ext cx="304800" cy="152400"/>
            </a:xfrm>
            <a:prstGeom prst="triangle">
              <a:avLst/>
            </a:prstGeom>
            <a:solidFill>
              <a:srgbClr val="C0504D"/>
            </a:solidFill>
            <a:ln w="2540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41" name="Straight Connector 40"/>
            <p:cNvCxnSpPr/>
            <p:nvPr/>
          </p:nvCxnSpPr>
          <p:spPr>
            <a:xfrm rot="5400000">
              <a:off x="9367484" y="3838208"/>
              <a:ext cx="152400" cy="0"/>
            </a:xfrm>
            <a:prstGeom prst="line">
              <a:avLst/>
            </a:prstGeom>
            <a:noFill/>
            <a:ln w="19050" cap="flat" cmpd="sng" algn="ctr">
              <a:solidFill>
                <a:schemeClr val="tx2"/>
              </a:solidFill>
              <a:prstDash val="solid"/>
            </a:ln>
            <a:effectLst/>
          </p:spPr>
        </p:cxnSp>
        <p:cxnSp>
          <p:nvCxnSpPr>
            <p:cNvPr id="42" name="Straight Connector 41"/>
            <p:cNvCxnSpPr/>
            <p:nvPr/>
          </p:nvCxnSpPr>
          <p:spPr>
            <a:xfrm>
              <a:off x="9291284" y="4066808"/>
              <a:ext cx="304800" cy="0"/>
            </a:xfrm>
            <a:prstGeom prst="line">
              <a:avLst/>
            </a:prstGeom>
            <a:noFill/>
            <a:ln w="28575" cap="flat" cmpd="sng" algn="ctr">
              <a:solidFill>
                <a:schemeClr val="tx2"/>
              </a:solidFill>
              <a:prstDash val="solid"/>
            </a:ln>
            <a:effectLst/>
          </p:spPr>
        </p:cxnSp>
        <p:sp>
          <p:nvSpPr>
            <p:cNvPr id="43" name="Isosceles Triangle 42"/>
            <p:cNvSpPr/>
            <p:nvPr/>
          </p:nvSpPr>
          <p:spPr>
            <a:xfrm flipV="1">
              <a:off x="9367484" y="4219208"/>
              <a:ext cx="152400" cy="152400"/>
            </a:xfrm>
            <a:prstGeom prst="triangle">
              <a:avLst/>
            </a:prstGeom>
            <a:solidFill>
              <a:schemeClr val="tx2"/>
            </a:solidFill>
            <a:ln w="2540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44" name="Straight Connector 43"/>
            <p:cNvCxnSpPr/>
            <p:nvPr/>
          </p:nvCxnSpPr>
          <p:spPr>
            <a:xfrm>
              <a:off x="9292150" y="1802794"/>
              <a:ext cx="304800" cy="0"/>
            </a:xfrm>
            <a:prstGeom prst="line">
              <a:avLst/>
            </a:prstGeom>
            <a:noFill/>
            <a:ln w="19050" cap="flat" cmpd="sng" algn="ctr">
              <a:solidFill>
                <a:schemeClr val="tx2"/>
              </a:solidFill>
              <a:prstDash val="solid"/>
            </a:ln>
            <a:effectLst/>
          </p:spPr>
        </p:cxnSp>
        <p:cxnSp>
          <p:nvCxnSpPr>
            <p:cNvPr id="45" name="Elbow Connector 44"/>
            <p:cNvCxnSpPr>
              <a:stCxn id="29" idx="3"/>
              <a:endCxn id="35" idx="1"/>
            </p:cNvCxnSpPr>
            <p:nvPr/>
          </p:nvCxnSpPr>
          <p:spPr>
            <a:xfrm flipV="1">
              <a:off x="8463418" y="3876308"/>
              <a:ext cx="408766" cy="1660289"/>
            </a:xfrm>
            <a:prstGeom prst="bentConnector2">
              <a:avLst/>
            </a:prstGeom>
            <a:noFill/>
            <a:ln w="19050" cap="flat" cmpd="sng" algn="ctr">
              <a:solidFill>
                <a:sysClr val="windowText" lastClr="000000"/>
              </a:solidFill>
              <a:prstDash val="solid"/>
              <a:headEnd type="arrow"/>
              <a:tailEnd type="arrow"/>
            </a:ln>
            <a:effectLst/>
          </p:spPr>
        </p:cxnSp>
        <p:cxnSp>
          <p:nvCxnSpPr>
            <p:cNvPr id="46" name="Straight Arrow Connector 45"/>
            <p:cNvCxnSpPr>
              <a:stCxn id="112" idx="1"/>
            </p:cNvCxnSpPr>
            <p:nvPr/>
          </p:nvCxnSpPr>
          <p:spPr>
            <a:xfrm flipH="1">
              <a:off x="5260880" y="3016600"/>
              <a:ext cx="741934" cy="907"/>
            </a:xfrm>
            <a:prstGeom prst="straightConnector1">
              <a:avLst/>
            </a:prstGeom>
            <a:noFill/>
            <a:ln w="38100" cap="flat" cmpd="sng" algn="ctr">
              <a:solidFill>
                <a:srgbClr val="C0504D"/>
              </a:solidFill>
              <a:prstDash val="solid"/>
              <a:tailEnd type="arrow"/>
            </a:ln>
            <a:effectLst/>
          </p:spPr>
        </p:cxnSp>
        <p:cxnSp>
          <p:nvCxnSpPr>
            <p:cNvPr id="47" name="Curved Connector 46"/>
            <p:cNvCxnSpPr/>
            <p:nvPr/>
          </p:nvCxnSpPr>
          <p:spPr>
            <a:xfrm rot="10800000">
              <a:off x="2983159" y="1266556"/>
              <a:ext cx="1752600" cy="762000"/>
            </a:xfrm>
            <a:prstGeom prst="curvedConnector3">
              <a:avLst>
                <a:gd name="adj1" fmla="val 50000"/>
              </a:avLst>
            </a:prstGeom>
            <a:noFill/>
            <a:ln w="19050" cap="flat" cmpd="sng" algn="ctr">
              <a:solidFill>
                <a:srgbClr val="1F497D"/>
              </a:solidFill>
              <a:prstDash val="solid"/>
              <a:headEnd type="none" w="med" len="med"/>
              <a:tailEnd type="arrow" w="med" len="med"/>
            </a:ln>
            <a:effectLst/>
          </p:spPr>
        </p:cxnSp>
        <p:cxnSp>
          <p:nvCxnSpPr>
            <p:cNvPr id="48" name="Curved Connector 47"/>
            <p:cNvCxnSpPr/>
            <p:nvPr/>
          </p:nvCxnSpPr>
          <p:spPr>
            <a:xfrm rot="10800000">
              <a:off x="2983160" y="1571356"/>
              <a:ext cx="1752600" cy="762000"/>
            </a:xfrm>
            <a:prstGeom prst="curvedConnector3">
              <a:avLst>
                <a:gd name="adj1" fmla="val 50000"/>
              </a:avLst>
            </a:prstGeom>
            <a:noFill/>
            <a:ln w="19050" cap="flat" cmpd="sng" algn="ctr">
              <a:solidFill>
                <a:srgbClr val="C0504D"/>
              </a:solidFill>
              <a:prstDash val="solid"/>
              <a:headEnd type="none" w="med" len="med"/>
              <a:tailEnd type="arrow" w="med" len="med"/>
            </a:ln>
            <a:effectLst/>
          </p:spPr>
        </p:cxnSp>
        <p:cxnSp>
          <p:nvCxnSpPr>
            <p:cNvPr id="49" name="Curved Connector 48"/>
            <p:cNvCxnSpPr/>
            <p:nvPr/>
          </p:nvCxnSpPr>
          <p:spPr>
            <a:xfrm rot="10800000">
              <a:off x="2983161" y="2333356"/>
              <a:ext cx="1752598" cy="381000"/>
            </a:xfrm>
            <a:prstGeom prst="curvedConnector3">
              <a:avLst>
                <a:gd name="adj1" fmla="val 50000"/>
              </a:avLst>
            </a:prstGeom>
            <a:noFill/>
            <a:ln w="19050" cap="flat" cmpd="sng" algn="ctr">
              <a:solidFill>
                <a:srgbClr val="1F497D"/>
              </a:solidFill>
              <a:prstDash val="solid"/>
              <a:headEnd type="none" w="med" len="med"/>
              <a:tailEnd type="arrow" w="med" len="med"/>
            </a:ln>
            <a:effectLst/>
          </p:spPr>
        </p:cxnSp>
        <p:cxnSp>
          <p:nvCxnSpPr>
            <p:cNvPr id="50" name="Curved Connector 49"/>
            <p:cNvCxnSpPr>
              <a:endCxn id="17" idx="0"/>
            </p:cNvCxnSpPr>
            <p:nvPr/>
          </p:nvCxnSpPr>
          <p:spPr>
            <a:xfrm rot="10800000">
              <a:off x="2983159" y="2485756"/>
              <a:ext cx="1752600" cy="381000"/>
            </a:xfrm>
            <a:prstGeom prst="curvedConnector3">
              <a:avLst>
                <a:gd name="adj1" fmla="val 50000"/>
              </a:avLst>
            </a:prstGeom>
            <a:noFill/>
            <a:ln w="19050" cap="flat" cmpd="sng" algn="ctr">
              <a:solidFill>
                <a:srgbClr val="1F497D"/>
              </a:solidFill>
              <a:prstDash val="solid"/>
              <a:headEnd type="arrow" w="med" len="med"/>
              <a:tailEnd type="none" w="med" len="med"/>
            </a:ln>
            <a:effectLst/>
          </p:spPr>
        </p:cxnSp>
        <p:cxnSp>
          <p:nvCxnSpPr>
            <p:cNvPr id="51" name="Curved Connector 50"/>
            <p:cNvCxnSpPr/>
            <p:nvPr/>
          </p:nvCxnSpPr>
          <p:spPr>
            <a:xfrm rot="10800000">
              <a:off x="2983159" y="2638156"/>
              <a:ext cx="1752600" cy="381000"/>
            </a:xfrm>
            <a:prstGeom prst="curvedConnector3">
              <a:avLst>
                <a:gd name="adj1" fmla="val 50000"/>
              </a:avLst>
            </a:prstGeom>
            <a:noFill/>
            <a:ln w="19050" cap="flat" cmpd="sng" algn="ctr">
              <a:solidFill>
                <a:srgbClr val="C0504D"/>
              </a:solidFill>
              <a:prstDash val="solid"/>
              <a:headEnd type="none" w="med" len="med"/>
              <a:tailEnd type="arrow" w="med" len="med"/>
            </a:ln>
            <a:effectLst/>
          </p:spPr>
        </p:cxnSp>
        <p:cxnSp>
          <p:nvCxnSpPr>
            <p:cNvPr id="52" name="Curved Connector 51"/>
            <p:cNvCxnSpPr/>
            <p:nvPr/>
          </p:nvCxnSpPr>
          <p:spPr>
            <a:xfrm rot="10800000" flipV="1">
              <a:off x="2983159" y="4085956"/>
              <a:ext cx="1752600" cy="381000"/>
            </a:xfrm>
            <a:prstGeom prst="curvedConnector3">
              <a:avLst>
                <a:gd name="adj1" fmla="val 50000"/>
              </a:avLst>
            </a:prstGeom>
            <a:noFill/>
            <a:ln w="19050" cap="flat" cmpd="sng" algn="ctr">
              <a:solidFill>
                <a:srgbClr val="1F497D"/>
              </a:solidFill>
              <a:prstDash val="solid"/>
              <a:headEnd type="none" w="med" len="med"/>
              <a:tailEnd type="arrow" w="med" len="med"/>
            </a:ln>
            <a:effectLst/>
          </p:spPr>
        </p:cxnSp>
        <p:cxnSp>
          <p:nvCxnSpPr>
            <p:cNvPr id="53" name="Curved Connector 52"/>
            <p:cNvCxnSpPr>
              <a:endCxn id="18" idx="0"/>
            </p:cNvCxnSpPr>
            <p:nvPr/>
          </p:nvCxnSpPr>
          <p:spPr>
            <a:xfrm rot="10800000" flipV="1">
              <a:off x="2983159" y="4238356"/>
              <a:ext cx="1752600" cy="381000"/>
            </a:xfrm>
            <a:prstGeom prst="curvedConnector3">
              <a:avLst>
                <a:gd name="adj1" fmla="val 50000"/>
              </a:avLst>
            </a:prstGeom>
            <a:noFill/>
            <a:ln w="19050" cap="flat" cmpd="sng" algn="ctr">
              <a:solidFill>
                <a:srgbClr val="1F497D"/>
              </a:solidFill>
              <a:prstDash val="solid"/>
              <a:headEnd type="arrow" w="med" len="med"/>
              <a:tailEnd type="none" w="med" len="med"/>
            </a:ln>
            <a:effectLst/>
          </p:spPr>
        </p:cxnSp>
        <p:cxnSp>
          <p:nvCxnSpPr>
            <p:cNvPr id="54" name="Curved Connector 53"/>
            <p:cNvCxnSpPr/>
            <p:nvPr/>
          </p:nvCxnSpPr>
          <p:spPr>
            <a:xfrm rot="10800000" flipV="1">
              <a:off x="2983159" y="4390756"/>
              <a:ext cx="1752600" cy="381000"/>
            </a:xfrm>
            <a:prstGeom prst="curvedConnector3">
              <a:avLst>
                <a:gd name="adj1" fmla="val 50000"/>
              </a:avLst>
            </a:prstGeom>
            <a:noFill/>
            <a:ln w="19050" cap="flat" cmpd="sng" algn="ctr">
              <a:solidFill>
                <a:srgbClr val="C0504D"/>
              </a:solidFill>
              <a:prstDash val="solid"/>
              <a:headEnd type="none" w="med" len="med"/>
              <a:tailEnd type="arrow" w="med" len="med"/>
            </a:ln>
            <a:effectLst/>
          </p:spPr>
        </p:cxnSp>
        <p:cxnSp>
          <p:nvCxnSpPr>
            <p:cNvPr id="55" name="Curved Connector 54"/>
            <p:cNvCxnSpPr/>
            <p:nvPr/>
          </p:nvCxnSpPr>
          <p:spPr>
            <a:xfrm rot="10800000" flipV="1">
              <a:off x="3821361" y="4771756"/>
              <a:ext cx="914398" cy="762000"/>
            </a:xfrm>
            <a:prstGeom prst="curvedConnector3">
              <a:avLst>
                <a:gd name="adj1" fmla="val 50000"/>
              </a:avLst>
            </a:prstGeom>
            <a:noFill/>
            <a:ln w="19050" cap="flat" cmpd="sng" algn="ctr">
              <a:solidFill>
                <a:srgbClr val="1F497D"/>
              </a:solidFill>
              <a:prstDash val="solid"/>
              <a:headEnd type="none" w="med" len="med"/>
              <a:tailEnd type="arrow" w="med" len="med"/>
            </a:ln>
            <a:effectLst/>
          </p:spPr>
        </p:cxnSp>
        <p:cxnSp>
          <p:nvCxnSpPr>
            <p:cNvPr id="56" name="Curved Connector 55"/>
            <p:cNvCxnSpPr>
              <a:endCxn id="20" idx="0"/>
            </p:cNvCxnSpPr>
            <p:nvPr/>
          </p:nvCxnSpPr>
          <p:spPr>
            <a:xfrm rot="10800000" flipV="1">
              <a:off x="3821359" y="4924156"/>
              <a:ext cx="914400" cy="762000"/>
            </a:xfrm>
            <a:prstGeom prst="curvedConnector3">
              <a:avLst>
                <a:gd name="adj1" fmla="val 50000"/>
              </a:avLst>
            </a:prstGeom>
            <a:noFill/>
            <a:ln w="19050" cap="flat" cmpd="sng" algn="ctr">
              <a:solidFill>
                <a:srgbClr val="1F497D"/>
              </a:solidFill>
              <a:prstDash val="solid"/>
              <a:headEnd type="arrow" w="med" len="med"/>
              <a:tailEnd type="none" w="med" len="med"/>
            </a:ln>
            <a:effectLst/>
          </p:spPr>
        </p:cxnSp>
        <p:cxnSp>
          <p:nvCxnSpPr>
            <p:cNvPr id="57" name="Curved Connector 56"/>
            <p:cNvCxnSpPr/>
            <p:nvPr/>
          </p:nvCxnSpPr>
          <p:spPr>
            <a:xfrm rot="10800000" flipV="1">
              <a:off x="3821359" y="5076556"/>
              <a:ext cx="914400" cy="762000"/>
            </a:xfrm>
            <a:prstGeom prst="curvedConnector3">
              <a:avLst>
                <a:gd name="adj1" fmla="val 50000"/>
              </a:avLst>
            </a:prstGeom>
            <a:noFill/>
            <a:ln w="19050" cap="flat" cmpd="sng" algn="ctr">
              <a:solidFill>
                <a:srgbClr val="C0504D"/>
              </a:solidFill>
              <a:prstDash val="solid"/>
              <a:headEnd type="none" w="med" len="med"/>
              <a:tailEnd type="arrow" w="med" len="med"/>
            </a:ln>
            <a:effectLst/>
          </p:spPr>
        </p:cxnSp>
        <p:cxnSp>
          <p:nvCxnSpPr>
            <p:cNvPr id="58" name="Straight Arrow Connector 57"/>
            <p:cNvCxnSpPr>
              <a:stCxn id="59" idx="3"/>
            </p:cNvCxnSpPr>
            <p:nvPr/>
          </p:nvCxnSpPr>
          <p:spPr>
            <a:xfrm flipV="1">
              <a:off x="3872173" y="4700488"/>
              <a:ext cx="810142" cy="422979"/>
            </a:xfrm>
            <a:prstGeom prst="straightConnector1">
              <a:avLst/>
            </a:prstGeom>
            <a:noFill/>
            <a:ln w="9525" cap="flat" cmpd="sng" algn="ctr">
              <a:solidFill>
                <a:srgbClr val="4F81BD">
                  <a:shade val="95000"/>
                  <a:satMod val="105000"/>
                </a:srgbClr>
              </a:solidFill>
              <a:prstDash val="solid"/>
              <a:tailEnd type="arrow"/>
            </a:ln>
            <a:effectLst/>
          </p:spPr>
        </p:cxnSp>
        <p:sp>
          <p:nvSpPr>
            <p:cNvPr id="59" name="TextBox 58"/>
            <p:cNvSpPr txBox="1"/>
            <p:nvPr/>
          </p:nvSpPr>
          <p:spPr>
            <a:xfrm>
              <a:off x="2754559" y="5000356"/>
              <a:ext cx="1117614"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smtClean="0">
                  <a:ln>
                    <a:noFill/>
                  </a:ln>
                  <a:solidFill>
                    <a:srgbClr val="1F497D"/>
                  </a:solidFill>
                  <a:effectLst/>
                  <a:uLnTx/>
                  <a:uFillTx/>
                </a:rPr>
                <a:t>One 80 Mb/s port</a:t>
              </a:r>
              <a:endParaRPr kumimoji="0" lang="en-GB" sz="1000" b="0" i="0" u="none" strike="noStrike" kern="0" cap="none" spc="0" normalizeH="0" baseline="0" noProof="0" dirty="0">
                <a:ln>
                  <a:noFill/>
                </a:ln>
                <a:solidFill>
                  <a:srgbClr val="1F497D"/>
                </a:solidFill>
                <a:effectLst/>
                <a:uLnTx/>
                <a:uFillTx/>
              </a:endParaRPr>
            </a:p>
          </p:txBody>
        </p:sp>
        <p:cxnSp>
          <p:nvCxnSpPr>
            <p:cNvPr id="60" name="Straight Arrow Connector 59"/>
            <p:cNvCxnSpPr>
              <a:stCxn id="66" idx="3"/>
            </p:cNvCxnSpPr>
            <p:nvPr/>
          </p:nvCxnSpPr>
          <p:spPr>
            <a:xfrm flipV="1">
              <a:off x="3919426" y="2398884"/>
              <a:ext cx="804651" cy="1496945"/>
            </a:xfrm>
            <a:prstGeom prst="straightConnector1">
              <a:avLst/>
            </a:prstGeom>
            <a:noFill/>
            <a:ln w="9525" cap="flat" cmpd="sng" algn="ctr">
              <a:solidFill>
                <a:srgbClr val="4F81BD">
                  <a:shade val="95000"/>
                  <a:satMod val="105000"/>
                </a:srgbClr>
              </a:solidFill>
              <a:prstDash val="solid"/>
              <a:tailEnd type="arrow"/>
            </a:ln>
            <a:effectLst/>
          </p:spPr>
        </p:cxnSp>
        <p:cxnSp>
          <p:nvCxnSpPr>
            <p:cNvPr id="61" name="Straight Arrow Connector 60"/>
            <p:cNvCxnSpPr>
              <a:stCxn id="66" idx="3"/>
            </p:cNvCxnSpPr>
            <p:nvPr/>
          </p:nvCxnSpPr>
          <p:spPr>
            <a:xfrm flipV="1">
              <a:off x="3919426" y="3148007"/>
              <a:ext cx="786677" cy="747822"/>
            </a:xfrm>
            <a:prstGeom prst="straightConnector1">
              <a:avLst/>
            </a:prstGeom>
            <a:noFill/>
            <a:ln w="9525" cap="flat" cmpd="sng" algn="ctr">
              <a:solidFill>
                <a:srgbClr val="4F81BD">
                  <a:shade val="95000"/>
                  <a:satMod val="105000"/>
                </a:srgbClr>
              </a:solidFill>
              <a:prstDash val="solid"/>
              <a:tailEnd type="arrow"/>
            </a:ln>
            <a:effectLst/>
          </p:spPr>
        </p:cxnSp>
        <p:cxnSp>
          <p:nvCxnSpPr>
            <p:cNvPr id="62" name="Straight Arrow Connector 61"/>
            <p:cNvCxnSpPr>
              <a:stCxn id="66" idx="3"/>
            </p:cNvCxnSpPr>
            <p:nvPr/>
          </p:nvCxnSpPr>
          <p:spPr>
            <a:xfrm>
              <a:off x="3919426" y="3895829"/>
              <a:ext cx="786677" cy="97894"/>
            </a:xfrm>
            <a:prstGeom prst="straightConnector1">
              <a:avLst/>
            </a:prstGeom>
            <a:noFill/>
            <a:ln w="9525" cap="flat" cmpd="sng" algn="ctr">
              <a:solidFill>
                <a:srgbClr val="4F81BD">
                  <a:shade val="95000"/>
                  <a:satMod val="105000"/>
                </a:srgbClr>
              </a:solidFill>
              <a:prstDash val="solid"/>
              <a:tailEnd type="arrow"/>
            </a:ln>
            <a:effectLst/>
          </p:spPr>
        </p:cxnSp>
        <p:sp>
          <p:nvSpPr>
            <p:cNvPr id="63" name="TextBox 62"/>
            <p:cNvSpPr txBox="1"/>
            <p:nvPr/>
          </p:nvSpPr>
          <p:spPr>
            <a:xfrm>
              <a:off x="7897499" y="6017194"/>
              <a:ext cx="401072" cy="33855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ysClr val="windowText" lastClr="000000"/>
                  </a:solidFill>
                  <a:effectLst/>
                  <a:uLnTx/>
                  <a:uFillTx/>
                </a:rPr>
                <a:t>I2C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ysClr val="windowText" lastClr="000000"/>
                  </a:solidFill>
                  <a:effectLst/>
                  <a:uLnTx/>
                  <a:uFillTx/>
                </a:rPr>
                <a:t>Ports</a:t>
              </a:r>
              <a:endParaRPr kumimoji="0" lang="en-GB" sz="800" b="0" i="0" u="none" strike="noStrike" kern="0" cap="none" spc="0" normalizeH="0" baseline="0" noProof="0" dirty="0">
                <a:ln>
                  <a:noFill/>
                </a:ln>
                <a:solidFill>
                  <a:sysClr val="windowText" lastClr="000000"/>
                </a:solidFill>
                <a:effectLst/>
                <a:uLnTx/>
                <a:uFillTx/>
              </a:endParaRPr>
            </a:p>
          </p:txBody>
        </p:sp>
        <p:sp>
          <p:nvSpPr>
            <p:cNvPr id="64" name="TextBox 63"/>
            <p:cNvSpPr txBox="1"/>
            <p:nvPr/>
          </p:nvSpPr>
          <p:spPr>
            <a:xfrm>
              <a:off x="5802392" y="6017194"/>
              <a:ext cx="508474" cy="21544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err="1" smtClean="0">
                  <a:ln>
                    <a:noFill/>
                  </a:ln>
                  <a:solidFill>
                    <a:sysClr val="windowText" lastClr="000000"/>
                  </a:solidFill>
                  <a:effectLst/>
                  <a:uLnTx/>
                  <a:uFillTx/>
                </a:rPr>
                <a:t>aIn</a:t>
              </a:r>
              <a:r>
                <a:rPr kumimoji="0" lang="en-GB" sz="800" b="0" i="0" u="none" strike="noStrike" kern="0" cap="none" spc="0" normalizeH="0" baseline="0" noProof="0" dirty="0" smtClean="0">
                  <a:ln>
                    <a:noFill/>
                  </a:ln>
                  <a:solidFill>
                    <a:sysClr val="windowText" lastClr="000000"/>
                  </a:solidFill>
                  <a:effectLst/>
                  <a:uLnTx/>
                  <a:uFillTx/>
                </a:rPr>
                <a:t>[7:0]</a:t>
              </a:r>
              <a:endParaRPr kumimoji="0" lang="en-GB" sz="800" b="0" i="0" u="none" strike="noStrike" kern="0" cap="none" spc="0" normalizeH="0" baseline="0" noProof="0" dirty="0">
                <a:ln>
                  <a:noFill/>
                </a:ln>
                <a:solidFill>
                  <a:sysClr val="windowText" lastClr="000000"/>
                </a:solidFill>
                <a:effectLst/>
                <a:uLnTx/>
                <a:uFillTx/>
              </a:endParaRPr>
            </a:p>
          </p:txBody>
        </p:sp>
        <p:sp>
          <p:nvSpPr>
            <p:cNvPr id="65" name="TextBox 64"/>
            <p:cNvSpPr txBox="1"/>
            <p:nvPr/>
          </p:nvSpPr>
          <p:spPr>
            <a:xfrm>
              <a:off x="6491098" y="6017194"/>
              <a:ext cx="522900" cy="21544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800" kern="0" dirty="0" smtClean="0">
                  <a:solidFill>
                    <a:sysClr val="windowText" lastClr="000000"/>
                  </a:solidFill>
                </a:rPr>
                <a:t>IO[15:0]</a:t>
              </a:r>
              <a:endParaRPr kumimoji="0" lang="en-GB" sz="800" b="0" i="0" u="none" strike="noStrike" kern="0" cap="none" spc="0" normalizeH="0" baseline="0" noProof="0" dirty="0" smtClean="0">
                <a:ln>
                  <a:noFill/>
                </a:ln>
                <a:solidFill>
                  <a:sysClr val="windowText" lastClr="000000"/>
                </a:solidFill>
                <a:effectLst/>
                <a:uLnTx/>
                <a:uFillTx/>
              </a:endParaRPr>
            </a:p>
          </p:txBody>
        </p:sp>
        <p:sp>
          <p:nvSpPr>
            <p:cNvPr id="66" name="TextBox 65"/>
            <p:cNvSpPr txBox="1"/>
            <p:nvPr/>
          </p:nvSpPr>
          <p:spPr>
            <a:xfrm>
              <a:off x="2928449" y="3618830"/>
              <a:ext cx="990977" cy="55399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smtClean="0">
                  <a:ln>
                    <a:noFill/>
                  </a:ln>
                  <a:solidFill>
                    <a:srgbClr val="1F497D"/>
                  </a:solidFill>
                  <a:effectLst/>
                  <a:uLnTx/>
                  <a:uFillTx/>
                </a:rPr>
                <a:t>160 Mb/s</a:t>
              </a:r>
              <a:br>
                <a:rPr kumimoji="0" lang="en-GB" sz="1000" b="0" i="0" u="none" strike="noStrike" kern="0" cap="none" spc="0" normalizeH="0" baseline="0" noProof="0" dirty="0" smtClean="0">
                  <a:ln>
                    <a:noFill/>
                  </a:ln>
                  <a:solidFill>
                    <a:srgbClr val="1F497D"/>
                  </a:solidFill>
                  <a:effectLst/>
                  <a:uLnTx/>
                  <a:uFillTx/>
                </a:rPr>
              </a:br>
              <a:r>
                <a:rPr kumimoji="0" lang="en-GB" sz="1000" b="0" i="0" u="none" strike="noStrike" kern="0" cap="none" spc="0" normalizeH="0" baseline="0" noProof="0" dirty="0" smtClean="0">
                  <a:ln>
                    <a:noFill/>
                  </a:ln>
                  <a:solidFill>
                    <a:srgbClr val="1F497D"/>
                  </a:solidFill>
                  <a:effectLst/>
                  <a:uLnTx/>
                  <a:uFillTx/>
                </a:rPr>
                <a:t>to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smtClean="0">
                  <a:ln>
                    <a:noFill/>
                  </a:ln>
                  <a:solidFill>
                    <a:srgbClr val="1F497D"/>
                  </a:solidFill>
                  <a:effectLst/>
                  <a:uLnTx/>
                  <a:uFillTx/>
                </a:rPr>
                <a:t>1.28 </a:t>
              </a:r>
              <a:r>
                <a:rPr lang="en-GB" sz="1000" kern="0" dirty="0">
                  <a:solidFill>
                    <a:srgbClr val="1F497D"/>
                  </a:solidFill>
                </a:rPr>
                <a:t>G</a:t>
              </a:r>
              <a:r>
                <a:rPr kumimoji="0" lang="en-GB" sz="1000" b="0" i="0" u="none" strike="noStrike" kern="0" cap="none" spc="0" normalizeH="0" baseline="0" noProof="0" dirty="0" smtClean="0">
                  <a:ln>
                    <a:noFill/>
                  </a:ln>
                  <a:solidFill>
                    <a:srgbClr val="1F497D"/>
                  </a:solidFill>
                  <a:effectLst/>
                  <a:uLnTx/>
                  <a:uFillTx/>
                </a:rPr>
                <a:t>b/s ports</a:t>
              </a:r>
            </a:p>
          </p:txBody>
        </p:sp>
        <p:sp>
          <p:nvSpPr>
            <p:cNvPr id="67" name="TextBox 66"/>
            <p:cNvSpPr txBox="1"/>
            <p:nvPr/>
          </p:nvSpPr>
          <p:spPr>
            <a:xfrm>
              <a:off x="8606350" y="1802794"/>
              <a:ext cx="537327"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err="1" smtClean="0">
                  <a:ln>
                    <a:noFill/>
                  </a:ln>
                  <a:solidFill>
                    <a:srgbClr val="1F497D"/>
                  </a:solidFill>
                  <a:effectLst/>
                  <a:uLnTx/>
                  <a:uFillTx/>
                </a:rPr>
                <a:t>LpGBTIA</a:t>
              </a:r>
              <a:endParaRPr kumimoji="0" lang="en-GB" sz="800" b="0" i="0" u="none" strike="noStrike" kern="0" cap="none" spc="0" normalizeH="0" baseline="0" noProof="0" dirty="0">
                <a:ln>
                  <a:noFill/>
                </a:ln>
                <a:solidFill>
                  <a:srgbClr val="1F497D"/>
                </a:solidFill>
                <a:effectLst/>
                <a:uLnTx/>
                <a:uFillTx/>
              </a:endParaRPr>
            </a:p>
          </p:txBody>
        </p:sp>
        <p:sp>
          <p:nvSpPr>
            <p:cNvPr id="68" name="TextBox 67"/>
            <p:cNvSpPr txBox="1"/>
            <p:nvPr/>
          </p:nvSpPr>
          <p:spPr>
            <a:xfrm>
              <a:off x="8605484" y="3304808"/>
              <a:ext cx="508473"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err="1" smtClean="0">
                  <a:ln>
                    <a:noFill/>
                  </a:ln>
                  <a:solidFill>
                    <a:srgbClr val="1F497D"/>
                  </a:solidFill>
                  <a:effectLst/>
                  <a:uLnTx/>
                  <a:uFillTx/>
                </a:rPr>
                <a:t>LpGBLD</a:t>
              </a:r>
              <a:endParaRPr kumimoji="0" lang="en-GB" sz="800" b="0" i="0" u="none" strike="noStrike" kern="0" cap="none" spc="0" normalizeH="0" baseline="0" noProof="0" dirty="0">
                <a:ln>
                  <a:noFill/>
                </a:ln>
                <a:solidFill>
                  <a:srgbClr val="1F497D"/>
                </a:solidFill>
                <a:effectLst/>
                <a:uLnTx/>
                <a:uFillTx/>
              </a:endParaRPr>
            </a:p>
          </p:txBody>
        </p:sp>
        <p:sp>
          <p:nvSpPr>
            <p:cNvPr id="69" name="TextBox 68"/>
            <p:cNvSpPr txBox="1"/>
            <p:nvPr/>
          </p:nvSpPr>
          <p:spPr>
            <a:xfrm>
              <a:off x="7702740" y="1280191"/>
              <a:ext cx="758541"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err="1" smtClean="0">
                  <a:ln>
                    <a:noFill/>
                  </a:ln>
                  <a:solidFill>
                    <a:srgbClr val="1F497D"/>
                  </a:solidFill>
                  <a:effectLst/>
                  <a:uLnTx/>
                  <a:uFillTx/>
                </a:rPr>
                <a:t>LpGBTX</a:t>
              </a:r>
              <a:endParaRPr kumimoji="0" lang="en-GB" sz="1400" b="1" i="0" u="none" strike="noStrike" kern="0" cap="none" spc="0" normalizeH="0" baseline="0" noProof="0" dirty="0">
                <a:ln>
                  <a:noFill/>
                </a:ln>
                <a:solidFill>
                  <a:srgbClr val="1F497D"/>
                </a:solidFill>
                <a:effectLst/>
                <a:uLnTx/>
                <a:uFillTx/>
              </a:endParaRPr>
            </a:p>
          </p:txBody>
        </p:sp>
        <p:cxnSp>
          <p:nvCxnSpPr>
            <p:cNvPr id="70" name="Straight Arrow Connector 69"/>
            <p:cNvCxnSpPr/>
            <p:nvPr/>
          </p:nvCxnSpPr>
          <p:spPr>
            <a:xfrm rot="10800000" flipV="1">
              <a:off x="9673150" y="1878994"/>
              <a:ext cx="228600" cy="152400"/>
            </a:xfrm>
            <a:prstGeom prst="straightConnector1">
              <a:avLst/>
            </a:prstGeom>
            <a:noFill/>
            <a:ln w="9525" cap="flat" cmpd="sng" algn="ctr">
              <a:solidFill>
                <a:srgbClr val="C0504D"/>
              </a:solidFill>
              <a:prstDash val="solid"/>
              <a:tailEnd type="arrow"/>
            </a:ln>
            <a:effectLst/>
          </p:spPr>
        </p:cxnSp>
        <p:cxnSp>
          <p:nvCxnSpPr>
            <p:cNvPr id="71" name="Straight Arrow Connector 70"/>
            <p:cNvCxnSpPr/>
            <p:nvPr/>
          </p:nvCxnSpPr>
          <p:spPr>
            <a:xfrm rot="10800000" flipV="1">
              <a:off x="9673150" y="2031394"/>
              <a:ext cx="228600" cy="152400"/>
            </a:xfrm>
            <a:prstGeom prst="straightConnector1">
              <a:avLst/>
            </a:prstGeom>
            <a:noFill/>
            <a:ln w="9525" cap="flat" cmpd="sng" algn="ctr">
              <a:solidFill>
                <a:srgbClr val="C0504D"/>
              </a:solidFill>
              <a:prstDash val="solid"/>
              <a:tailEnd type="arrow"/>
            </a:ln>
            <a:effectLst/>
          </p:spPr>
        </p:cxnSp>
        <p:cxnSp>
          <p:nvCxnSpPr>
            <p:cNvPr id="72" name="Straight Arrow Connector 71"/>
            <p:cNvCxnSpPr/>
            <p:nvPr/>
          </p:nvCxnSpPr>
          <p:spPr>
            <a:xfrm rot="10800000" flipH="1">
              <a:off x="9672284" y="3685808"/>
              <a:ext cx="228600" cy="152400"/>
            </a:xfrm>
            <a:prstGeom prst="straightConnector1">
              <a:avLst/>
            </a:prstGeom>
            <a:noFill/>
            <a:ln w="9525" cap="flat" cmpd="sng" algn="ctr">
              <a:solidFill>
                <a:srgbClr val="C0504D"/>
              </a:solidFill>
              <a:prstDash val="solid"/>
              <a:tailEnd type="arrow"/>
            </a:ln>
            <a:effectLst/>
          </p:spPr>
        </p:cxnSp>
        <p:cxnSp>
          <p:nvCxnSpPr>
            <p:cNvPr id="73" name="Straight Arrow Connector 72"/>
            <p:cNvCxnSpPr/>
            <p:nvPr/>
          </p:nvCxnSpPr>
          <p:spPr>
            <a:xfrm rot="10800000" flipH="1">
              <a:off x="9672284" y="3838208"/>
              <a:ext cx="228600" cy="152400"/>
            </a:xfrm>
            <a:prstGeom prst="straightConnector1">
              <a:avLst/>
            </a:prstGeom>
            <a:noFill/>
            <a:ln w="9525" cap="flat" cmpd="sng" algn="ctr">
              <a:solidFill>
                <a:srgbClr val="C0504D"/>
              </a:solidFill>
              <a:prstDash val="solid"/>
              <a:tailEnd type="arrow"/>
            </a:ln>
            <a:effectLst/>
          </p:spPr>
        </p:cxnSp>
        <p:sp>
          <p:nvSpPr>
            <p:cNvPr id="74" name="Right Brace 73"/>
            <p:cNvSpPr/>
            <p:nvPr/>
          </p:nvSpPr>
          <p:spPr>
            <a:xfrm>
              <a:off x="3747913" y="1443667"/>
              <a:ext cx="266700" cy="401156"/>
            </a:xfrm>
            <a:prstGeom prst="rightBrace">
              <a:avLst/>
            </a:prstGeom>
            <a:noFill/>
            <a:ln w="12700" cap="flat" cmpd="sng" algn="ctr">
              <a:solidFill>
                <a:srgbClr val="4F81BD">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5" name="TextBox 74"/>
            <p:cNvSpPr txBox="1"/>
            <p:nvPr/>
          </p:nvSpPr>
          <p:spPr>
            <a:xfrm>
              <a:off x="3971367" y="1509900"/>
              <a:ext cx="465192"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rgbClr val="1F497D"/>
                  </a:solidFill>
                  <a:effectLst/>
                  <a:uLnTx/>
                  <a:uFillTx/>
                </a:rPr>
                <a:t>e-Link</a:t>
              </a:r>
            </a:p>
          </p:txBody>
        </p:sp>
        <p:sp>
          <p:nvSpPr>
            <p:cNvPr id="76" name="TextBox 75"/>
            <p:cNvSpPr txBox="1"/>
            <p:nvPr/>
          </p:nvSpPr>
          <p:spPr>
            <a:xfrm>
              <a:off x="3078679" y="3312972"/>
              <a:ext cx="447558" cy="246221"/>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smtClean="0">
                  <a:ln>
                    <a:noFill/>
                  </a:ln>
                  <a:solidFill>
                    <a:srgbClr val="C00000"/>
                  </a:solidFill>
                  <a:effectLst/>
                  <a:uLnTx/>
                  <a:uFillTx/>
                </a:rPr>
                <a:t>clock</a:t>
              </a:r>
            </a:p>
          </p:txBody>
        </p:sp>
        <p:cxnSp>
          <p:nvCxnSpPr>
            <p:cNvPr id="77" name="Straight Arrow Connector 76"/>
            <p:cNvCxnSpPr>
              <a:stCxn id="76" idx="3"/>
            </p:cNvCxnSpPr>
            <p:nvPr/>
          </p:nvCxnSpPr>
          <p:spPr>
            <a:xfrm flipV="1">
              <a:off x="3526237" y="2902946"/>
              <a:ext cx="590143" cy="533137"/>
            </a:xfrm>
            <a:prstGeom prst="straightConnector1">
              <a:avLst/>
            </a:prstGeom>
            <a:noFill/>
            <a:ln w="9525" cap="flat" cmpd="sng" algn="ctr">
              <a:solidFill>
                <a:srgbClr val="C00000"/>
              </a:solidFill>
              <a:prstDash val="solid"/>
              <a:tailEnd type="arrow"/>
            </a:ln>
            <a:effectLst/>
          </p:spPr>
        </p:cxnSp>
        <p:sp>
          <p:nvSpPr>
            <p:cNvPr id="78" name="TextBox 77"/>
            <p:cNvSpPr txBox="1"/>
            <p:nvPr/>
          </p:nvSpPr>
          <p:spPr>
            <a:xfrm>
              <a:off x="2936011" y="3132771"/>
              <a:ext cx="590226" cy="246221"/>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1F497D"/>
                  </a:solidFill>
                  <a:effectLst/>
                  <a:uLnTx/>
                  <a:uFillTx/>
                </a:rPr>
                <a:t>data-up</a:t>
              </a:r>
              <a:endParaRPr kumimoji="0" lang="en-GB" sz="1000" b="0" i="0" u="none" strike="noStrike" kern="0" cap="none" spc="0" normalizeH="0" baseline="0" noProof="0" dirty="0" smtClean="0">
                <a:ln>
                  <a:noFill/>
                </a:ln>
                <a:solidFill>
                  <a:srgbClr val="1F497D"/>
                </a:solidFill>
                <a:effectLst/>
                <a:uLnTx/>
                <a:uFillTx/>
              </a:endParaRPr>
            </a:p>
          </p:txBody>
        </p:sp>
        <p:cxnSp>
          <p:nvCxnSpPr>
            <p:cNvPr id="79" name="Straight Arrow Connector 78"/>
            <p:cNvCxnSpPr>
              <a:stCxn id="78" idx="3"/>
            </p:cNvCxnSpPr>
            <p:nvPr/>
          </p:nvCxnSpPr>
          <p:spPr>
            <a:xfrm flipV="1">
              <a:off x="3526237" y="2764446"/>
              <a:ext cx="513943" cy="491436"/>
            </a:xfrm>
            <a:prstGeom prst="straightConnector1">
              <a:avLst/>
            </a:prstGeom>
            <a:noFill/>
            <a:ln w="9525" cap="flat" cmpd="sng" algn="ctr">
              <a:solidFill>
                <a:srgbClr val="4F81BD">
                  <a:shade val="95000"/>
                  <a:satMod val="105000"/>
                </a:srgbClr>
              </a:solidFill>
              <a:prstDash val="solid"/>
              <a:tailEnd type="arrow"/>
            </a:ln>
            <a:effectLst/>
          </p:spPr>
        </p:cxnSp>
        <p:sp>
          <p:nvSpPr>
            <p:cNvPr id="80" name="TextBox 79"/>
            <p:cNvSpPr txBox="1"/>
            <p:nvPr/>
          </p:nvSpPr>
          <p:spPr>
            <a:xfrm>
              <a:off x="2777314" y="2904171"/>
              <a:ext cx="748923" cy="246221"/>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1F497D"/>
                  </a:solidFill>
                  <a:effectLst/>
                  <a:uLnTx/>
                  <a:uFillTx/>
                </a:rPr>
                <a:t>data-down</a:t>
              </a:r>
              <a:endParaRPr kumimoji="0" lang="en-GB" sz="1000" b="0" i="0" u="none" strike="noStrike" kern="0" cap="none" spc="0" normalizeH="0" baseline="0" noProof="0" dirty="0" smtClean="0">
                <a:ln>
                  <a:noFill/>
                </a:ln>
                <a:solidFill>
                  <a:srgbClr val="1F497D"/>
                </a:solidFill>
                <a:effectLst/>
                <a:uLnTx/>
                <a:uFillTx/>
              </a:endParaRPr>
            </a:p>
          </p:txBody>
        </p:sp>
        <p:cxnSp>
          <p:nvCxnSpPr>
            <p:cNvPr id="81" name="Straight Arrow Connector 80"/>
            <p:cNvCxnSpPr>
              <a:stCxn id="80" idx="3"/>
            </p:cNvCxnSpPr>
            <p:nvPr/>
          </p:nvCxnSpPr>
          <p:spPr>
            <a:xfrm flipV="1">
              <a:off x="3526237" y="2612046"/>
              <a:ext cx="437743" cy="415236"/>
            </a:xfrm>
            <a:prstGeom prst="straightConnector1">
              <a:avLst/>
            </a:prstGeom>
            <a:noFill/>
            <a:ln w="9525" cap="flat" cmpd="sng" algn="ctr">
              <a:solidFill>
                <a:srgbClr val="4F81BD">
                  <a:shade val="95000"/>
                  <a:satMod val="105000"/>
                </a:srgbClr>
              </a:solidFill>
              <a:prstDash val="solid"/>
              <a:tailEnd type="arrow"/>
            </a:ln>
            <a:effectLst/>
          </p:spPr>
        </p:cxnSp>
        <p:grpSp>
          <p:nvGrpSpPr>
            <p:cNvPr id="82" name="Group 81"/>
            <p:cNvGrpSpPr/>
            <p:nvPr/>
          </p:nvGrpSpPr>
          <p:grpSpPr>
            <a:xfrm>
              <a:off x="8978564" y="5684830"/>
              <a:ext cx="1752600" cy="533400"/>
              <a:chOff x="-5418612" y="8588424"/>
              <a:chExt cx="1752600" cy="533400"/>
            </a:xfrm>
          </p:grpSpPr>
          <p:sp>
            <p:nvSpPr>
              <p:cNvPr id="83" name="Rectangle 82"/>
              <p:cNvSpPr/>
              <p:nvPr/>
            </p:nvSpPr>
            <p:spPr>
              <a:xfrm>
                <a:off x="-5418612" y="8588424"/>
                <a:ext cx="1752600" cy="533400"/>
              </a:xfrm>
              <a:prstGeom prst="rect">
                <a:avLst/>
              </a:prstGeom>
              <a:solidFill>
                <a:srgbClr val="4F81BD">
                  <a:lumMod val="20000"/>
                  <a:lumOff val="80000"/>
                </a:srgbClr>
              </a:solidFill>
              <a:ln w="25400" cap="flat" cmpd="sng" algn="ctr">
                <a:solidFill>
                  <a:srgbClr val="4F81BD"/>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84" name="Straight Connector 83"/>
              <p:cNvCxnSpPr/>
              <p:nvPr/>
            </p:nvCxnSpPr>
            <p:spPr>
              <a:xfrm>
                <a:off x="-5266212" y="8740824"/>
                <a:ext cx="990600" cy="0"/>
              </a:xfrm>
              <a:prstGeom prst="line">
                <a:avLst/>
              </a:prstGeom>
              <a:noFill/>
              <a:ln w="12700" cap="flat" cmpd="sng" algn="ctr">
                <a:solidFill>
                  <a:srgbClr val="1F497D"/>
                </a:solidFill>
                <a:prstDash val="solid"/>
              </a:ln>
              <a:effectLst/>
            </p:spPr>
          </p:cxnSp>
          <p:cxnSp>
            <p:nvCxnSpPr>
              <p:cNvPr id="85" name="Straight Connector 84"/>
              <p:cNvCxnSpPr/>
              <p:nvPr/>
            </p:nvCxnSpPr>
            <p:spPr>
              <a:xfrm>
                <a:off x="-5266212" y="8893224"/>
                <a:ext cx="990600" cy="0"/>
              </a:xfrm>
              <a:prstGeom prst="line">
                <a:avLst/>
              </a:prstGeom>
              <a:noFill/>
              <a:ln w="12700" cap="flat" cmpd="sng" algn="ctr">
                <a:solidFill>
                  <a:sysClr val="windowText" lastClr="000000"/>
                </a:solidFill>
                <a:prstDash val="solid"/>
              </a:ln>
              <a:effectLst/>
            </p:spPr>
          </p:cxnSp>
          <p:cxnSp>
            <p:nvCxnSpPr>
              <p:cNvPr id="86" name="Straight Connector 85"/>
              <p:cNvCxnSpPr/>
              <p:nvPr/>
            </p:nvCxnSpPr>
            <p:spPr>
              <a:xfrm>
                <a:off x="-5266212" y="9045624"/>
                <a:ext cx="990600" cy="0"/>
              </a:xfrm>
              <a:prstGeom prst="line">
                <a:avLst/>
              </a:prstGeom>
              <a:noFill/>
              <a:ln w="12700" cap="flat" cmpd="sng" algn="ctr">
                <a:solidFill>
                  <a:srgbClr val="C0504D"/>
                </a:solidFill>
                <a:prstDash val="solid"/>
              </a:ln>
              <a:effectLst/>
            </p:spPr>
          </p:cxnSp>
          <p:sp>
            <p:nvSpPr>
              <p:cNvPr id="87" name="TextBox 86"/>
              <p:cNvSpPr txBox="1"/>
              <p:nvPr/>
            </p:nvSpPr>
            <p:spPr>
              <a:xfrm>
                <a:off x="-4275612" y="8740824"/>
                <a:ext cx="494046"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ysClr val="windowText" lastClr="000000"/>
                    </a:solidFill>
                    <a:effectLst/>
                    <a:uLnTx/>
                    <a:uFillTx/>
                  </a:rPr>
                  <a:t>control</a:t>
                </a:r>
                <a:endParaRPr kumimoji="0" lang="en-GB" sz="800" b="0" i="0" u="none" strike="noStrike" kern="0" cap="none" spc="0" normalizeH="0" baseline="0" noProof="0" dirty="0">
                  <a:ln>
                    <a:noFill/>
                  </a:ln>
                  <a:solidFill>
                    <a:sysClr val="windowText" lastClr="000000"/>
                  </a:solidFill>
                  <a:effectLst/>
                  <a:uLnTx/>
                  <a:uFillTx/>
                </a:endParaRPr>
              </a:p>
            </p:txBody>
          </p:sp>
          <p:sp>
            <p:nvSpPr>
              <p:cNvPr id="88" name="TextBox 87"/>
              <p:cNvSpPr txBox="1"/>
              <p:nvPr/>
            </p:nvSpPr>
            <p:spPr>
              <a:xfrm>
                <a:off x="-4275612" y="8588424"/>
                <a:ext cx="386644"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rgbClr val="1F497D"/>
                    </a:solidFill>
                    <a:effectLst/>
                    <a:uLnTx/>
                    <a:uFillTx/>
                  </a:rPr>
                  <a:t>data</a:t>
                </a:r>
                <a:endParaRPr kumimoji="0" lang="en-GB" sz="800" b="0" i="0" u="none" strike="noStrike" kern="0" cap="none" spc="0" normalizeH="0" baseline="0" noProof="0" dirty="0">
                  <a:ln>
                    <a:noFill/>
                  </a:ln>
                  <a:solidFill>
                    <a:srgbClr val="1F497D"/>
                  </a:solidFill>
                  <a:effectLst/>
                  <a:uLnTx/>
                  <a:uFillTx/>
                </a:endParaRPr>
              </a:p>
            </p:txBody>
          </p:sp>
          <p:sp>
            <p:nvSpPr>
              <p:cNvPr id="89" name="TextBox 88"/>
              <p:cNvSpPr txBox="1"/>
              <p:nvPr/>
            </p:nvSpPr>
            <p:spPr>
              <a:xfrm>
                <a:off x="-4275612" y="8893224"/>
                <a:ext cx="470000"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rgbClr val="FF0000"/>
                    </a:solidFill>
                    <a:effectLst/>
                    <a:uLnTx/>
                    <a:uFillTx/>
                  </a:rPr>
                  <a:t>clocks</a:t>
                </a:r>
                <a:endParaRPr kumimoji="0" lang="en-GB" sz="800" b="0" i="0" u="none" strike="noStrike" kern="0" cap="none" spc="0" normalizeH="0" baseline="0" noProof="0" dirty="0">
                  <a:ln>
                    <a:noFill/>
                  </a:ln>
                  <a:solidFill>
                    <a:srgbClr val="FF0000"/>
                  </a:solidFill>
                  <a:effectLst/>
                  <a:uLnTx/>
                  <a:uFillTx/>
                </a:endParaRPr>
              </a:p>
            </p:txBody>
          </p:sp>
        </p:grpSp>
        <p:grpSp>
          <p:nvGrpSpPr>
            <p:cNvPr id="90" name="Group 89"/>
            <p:cNvGrpSpPr/>
            <p:nvPr/>
          </p:nvGrpSpPr>
          <p:grpSpPr>
            <a:xfrm>
              <a:off x="7825316" y="2031395"/>
              <a:ext cx="441222" cy="457200"/>
              <a:chOff x="6066426" y="2411895"/>
              <a:chExt cx="441222" cy="457200"/>
            </a:xfrm>
          </p:grpSpPr>
          <p:sp>
            <p:nvSpPr>
              <p:cNvPr id="91" name="Isosceles Triangle 90"/>
              <p:cNvSpPr/>
              <p:nvPr/>
            </p:nvSpPr>
            <p:spPr>
              <a:xfrm rot="16200000">
                <a:off x="6028326" y="2449995"/>
                <a:ext cx="457200" cy="381000"/>
              </a:xfrm>
              <a:prstGeom prst="triangle">
                <a:avLst/>
              </a:prstGeom>
              <a:solidFill>
                <a:srgbClr val="4F81BD"/>
              </a:solidFill>
              <a:ln w="2540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92" name="TextBox 91"/>
              <p:cNvSpPr txBox="1"/>
              <p:nvPr/>
            </p:nvSpPr>
            <p:spPr>
              <a:xfrm>
                <a:off x="6149858" y="2486606"/>
                <a:ext cx="357790" cy="307777"/>
              </a:xfrm>
              <a:prstGeom prst="rect">
                <a:avLst/>
              </a:prstGeom>
              <a:noFill/>
              <a:ln>
                <a:noFill/>
              </a:ln>
            </p:spPr>
            <p:txBody>
              <a:bodyPr wrap="none" rtlCol="0">
                <a:spAutoFit/>
              </a:bodyPr>
              <a:lstStyle/>
              <a:p>
                <a:r>
                  <a:rPr lang="en-GB" sz="1400" dirty="0" smtClean="0">
                    <a:solidFill>
                      <a:schemeClr val="bg1"/>
                    </a:solidFill>
                  </a:rPr>
                  <a:t>LR</a:t>
                </a:r>
                <a:endParaRPr lang="en-GB" sz="1400" dirty="0">
                  <a:solidFill>
                    <a:schemeClr val="bg1"/>
                  </a:solidFill>
                </a:endParaRPr>
              </a:p>
            </p:txBody>
          </p:sp>
        </p:grpSp>
        <p:cxnSp>
          <p:nvCxnSpPr>
            <p:cNvPr id="93" name="Straight Arrow Connector 92"/>
            <p:cNvCxnSpPr>
              <a:stCxn id="91" idx="0"/>
              <a:endCxn id="114" idx="3"/>
            </p:cNvCxnSpPr>
            <p:nvPr/>
          </p:nvCxnSpPr>
          <p:spPr>
            <a:xfrm flipH="1" flipV="1">
              <a:off x="7584371" y="2259994"/>
              <a:ext cx="240945" cy="1"/>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flipH="1">
              <a:off x="7729440" y="2260901"/>
              <a:ext cx="1" cy="542432"/>
            </a:xfrm>
            <a:prstGeom prst="straightConnector1">
              <a:avLst/>
            </a:prstGeom>
            <a:ln w="19050">
              <a:solidFill>
                <a:schemeClr val="tx2"/>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a:endCxn id="114" idx="2"/>
            </p:cNvCxnSpPr>
            <p:nvPr/>
          </p:nvCxnSpPr>
          <p:spPr>
            <a:xfrm flipV="1">
              <a:off x="7317670" y="2488594"/>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7317670" y="3252244"/>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98" idx="3"/>
            </p:cNvCxnSpPr>
            <p:nvPr/>
          </p:nvCxnSpPr>
          <p:spPr>
            <a:xfrm flipH="1">
              <a:off x="7825316" y="3004196"/>
              <a:ext cx="1360246" cy="1240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8492744" y="2804141"/>
              <a:ext cx="692818" cy="400110"/>
            </a:xfrm>
            <a:prstGeom prst="rect">
              <a:avLst/>
            </a:prstGeom>
            <a:noFill/>
          </p:spPr>
          <p:txBody>
            <a:bodyPr wrap="none" rtlCol="0">
              <a:spAutoFit/>
            </a:bodyPr>
            <a:lstStyle/>
            <a:p>
              <a:pPr algn="ctr"/>
              <a:r>
                <a:rPr lang="en-GB" sz="1000" dirty="0" smtClean="0">
                  <a:solidFill>
                    <a:srgbClr val="C00000"/>
                  </a:solidFill>
                </a:rPr>
                <a:t>Ref CLK</a:t>
              </a:r>
              <a:br>
                <a:rPr lang="en-GB" sz="1000" dirty="0" smtClean="0">
                  <a:solidFill>
                    <a:srgbClr val="C00000"/>
                  </a:solidFill>
                </a:rPr>
              </a:br>
              <a:r>
                <a:rPr lang="en-GB" sz="1000" dirty="0" smtClean="0">
                  <a:solidFill>
                    <a:srgbClr val="C00000"/>
                  </a:solidFill>
                </a:rPr>
                <a:t>(optional)</a:t>
              </a:r>
              <a:endParaRPr lang="en-GB" sz="1000" dirty="0">
                <a:solidFill>
                  <a:srgbClr val="C00000"/>
                </a:solidFill>
              </a:endParaRPr>
            </a:p>
          </p:txBody>
        </p:sp>
        <p:cxnSp>
          <p:nvCxnSpPr>
            <p:cNvPr id="99" name="Straight Arrow Connector 98"/>
            <p:cNvCxnSpPr/>
            <p:nvPr/>
          </p:nvCxnSpPr>
          <p:spPr>
            <a:xfrm flipH="1">
              <a:off x="8208733" y="2262627"/>
              <a:ext cx="1230453" cy="0"/>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00" name="Isosceles Triangle 99"/>
            <p:cNvSpPr/>
            <p:nvPr/>
          </p:nvSpPr>
          <p:spPr>
            <a:xfrm rot="16200000">
              <a:off x="8644450" y="2069494"/>
              <a:ext cx="457200" cy="381000"/>
            </a:xfrm>
            <a:prstGeom prst="triangl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101" name="Group 100"/>
            <p:cNvGrpSpPr/>
            <p:nvPr/>
          </p:nvGrpSpPr>
          <p:grpSpPr>
            <a:xfrm flipH="1">
              <a:off x="7771050" y="3536929"/>
              <a:ext cx="441222" cy="457200"/>
              <a:chOff x="6066426" y="2411895"/>
              <a:chExt cx="441222" cy="457200"/>
            </a:xfrm>
          </p:grpSpPr>
          <p:sp>
            <p:nvSpPr>
              <p:cNvPr id="102" name="Isosceles Triangle 101"/>
              <p:cNvSpPr/>
              <p:nvPr/>
            </p:nvSpPr>
            <p:spPr>
              <a:xfrm rot="16200000">
                <a:off x="6028326" y="2449995"/>
                <a:ext cx="457200" cy="381000"/>
              </a:xfrm>
              <a:prstGeom prst="triangle">
                <a:avLst/>
              </a:prstGeom>
              <a:solidFill>
                <a:srgbClr val="4F81BD"/>
              </a:solidFill>
              <a:ln w="2540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03" name="TextBox 102"/>
              <p:cNvSpPr txBox="1"/>
              <p:nvPr/>
            </p:nvSpPr>
            <p:spPr>
              <a:xfrm>
                <a:off x="6137034" y="2486606"/>
                <a:ext cx="370614" cy="307777"/>
              </a:xfrm>
              <a:prstGeom prst="rect">
                <a:avLst/>
              </a:prstGeom>
              <a:noFill/>
              <a:ln>
                <a:noFill/>
              </a:ln>
            </p:spPr>
            <p:txBody>
              <a:bodyPr wrap="none" rtlCol="0">
                <a:spAutoFit/>
              </a:bodyPr>
              <a:lstStyle/>
              <a:p>
                <a:r>
                  <a:rPr lang="en-GB" sz="1400" dirty="0" smtClean="0">
                    <a:solidFill>
                      <a:schemeClr val="bg1"/>
                    </a:solidFill>
                  </a:rPr>
                  <a:t>LD</a:t>
                </a:r>
                <a:endParaRPr lang="en-GB" sz="1400" dirty="0">
                  <a:solidFill>
                    <a:schemeClr val="bg1"/>
                  </a:solidFill>
                </a:endParaRPr>
              </a:p>
            </p:txBody>
          </p:sp>
        </p:grpSp>
        <p:cxnSp>
          <p:nvCxnSpPr>
            <p:cNvPr id="104" name="Straight Arrow Connector 103"/>
            <p:cNvCxnSpPr>
              <a:stCxn id="119" idx="3"/>
            </p:cNvCxnSpPr>
            <p:nvPr/>
          </p:nvCxnSpPr>
          <p:spPr>
            <a:xfrm>
              <a:off x="7583414" y="3765528"/>
              <a:ext cx="251343" cy="1"/>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flipV="1">
              <a:off x="6778116" y="2480071"/>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a:off x="6778116" y="3243721"/>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V="1">
              <a:off x="6281499" y="2470950"/>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a:off x="6281499" y="3234600"/>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9" name="Right Arrow 108"/>
            <p:cNvSpPr/>
            <p:nvPr/>
          </p:nvSpPr>
          <p:spPr>
            <a:xfrm>
              <a:off x="5268328" y="3613128"/>
              <a:ext cx="723917" cy="304801"/>
            </a:xfrm>
            <a:prstGeom prst="rightArrow">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10" name="Straight Arrow Connector 109"/>
            <p:cNvCxnSpPr>
              <a:endCxn id="22" idx="2"/>
            </p:cNvCxnSpPr>
            <p:nvPr/>
          </p:nvCxnSpPr>
          <p:spPr>
            <a:xfrm flipV="1">
              <a:off x="5707161" y="1728446"/>
              <a:ext cx="6206" cy="1285116"/>
            </a:xfrm>
            <a:prstGeom prst="straightConnector1">
              <a:avLst/>
            </a:prstGeom>
            <a:noFill/>
            <a:ln w="38100" cap="flat" cmpd="sng" algn="ctr">
              <a:solidFill>
                <a:srgbClr val="C0504D"/>
              </a:solidFill>
              <a:prstDash val="solid"/>
              <a:headEnd type="oval"/>
              <a:tailEnd type="arrow"/>
            </a:ln>
            <a:effectLst/>
          </p:spPr>
        </p:cxnSp>
        <p:sp>
          <p:nvSpPr>
            <p:cNvPr id="111" name="Right Arrow 110"/>
            <p:cNvSpPr/>
            <p:nvPr/>
          </p:nvSpPr>
          <p:spPr>
            <a:xfrm flipH="1">
              <a:off x="5277434" y="2107594"/>
              <a:ext cx="723917" cy="304801"/>
            </a:xfrm>
            <a:prstGeom prst="rightArrow">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2" name="Rectangle 111"/>
            <p:cNvSpPr/>
            <p:nvPr/>
          </p:nvSpPr>
          <p:spPr>
            <a:xfrm>
              <a:off x="6002814" y="2788000"/>
              <a:ext cx="1052296"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CLK Manager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3" name="Rectangle 112"/>
            <p:cNvSpPr/>
            <p:nvPr/>
          </p:nvSpPr>
          <p:spPr>
            <a:xfrm>
              <a:off x="7050970" y="2788907"/>
              <a:ext cx="782665"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CDR/PLL</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4" name="Rectangle 113"/>
            <p:cNvSpPr/>
            <p:nvPr/>
          </p:nvSpPr>
          <p:spPr>
            <a:xfrm>
              <a:off x="7050970" y="2031394"/>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dirty="0" err="1" smtClean="0">
                  <a:solidFill>
                    <a:sysClr val="window" lastClr="FFFFFF"/>
                  </a:solidFill>
                  <a:latin typeface="Calibri"/>
                </a:rPr>
                <a:t>DeSER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5" name="Rectangle 114"/>
            <p:cNvSpPr/>
            <p:nvPr/>
          </p:nvSpPr>
          <p:spPr>
            <a:xfrm>
              <a:off x="6521060" y="2031394"/>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noProof="0" dirty="0" smtClean="0">
                  <a:solidFill>
                    <a:sysClr val="window" lastClr="FFFFFF"/>
                  </a:solidFill>
                  <a:latin typeface="Calibri"/>
                </a:rPr>
                <a:t>DEC</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6" name="Rectangle 115"/>
            <p:cNvSpPr/>
            <p:nvPr/>
          </p:nvSpPr>
          <p:spPr>
            <a:xfrm>
              <a:off x="6003771" y="2031394"/>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dirty="0" smtClean="0">
                  <a:solidFill>
                    <a:sysClr val="window" lastClr="FFFFFF"/>
                  </a:solidFill>
                  <a:latin typeface="Calibri"/>
                </a:rPr>
                <a:t>DSCR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7" name="Rectangle 116"/>
            <p:cNvSpPr/>
            <p:nvPr/>
          </p:nvSpPr>
          <p:spPr>
            <a:xfrm>
              <a:off x="6520103" y="3536928"/>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noProof="0" dirty="0" smtClean="0">
                  <a:solidFill>
                    <a:sysClr val="window" lastClr="FFFFFF"/>
                  </a:solidFill>
                  <a:latin typeface="Calibri"/>
                </a:rPr>
                <a:t>ENC</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8" name="Rectangle 117"/>
            <p:cNvSpPr/>
            <p:nvPr/>
          </p:nvSpPr>
          <p:spPr>
            <a:xfrm>
              <a:off x="6002814" y="3536928"/>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dirty="0" smtClean="0">
                  <a:solidFill>
                    <a:sysClr val="window" lastClr="FFFFFF"/>
                  </a:solidFill>
                  <a:latin typeface="Calibri"/>
                </a:rPr>
                <a:t>SCR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9" name="Rectangle 118"/>
            <p:cNvSpPr/>
            <p:nvPr/>
          </p:nvSpPr>
          <p:spPr>
            <a:xfrm>
              <a:off x="7050013" y="3536928"/>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dirty="0" smtClean="0">
                  <a:solidFill>
                    <a:sysClr val="window" lastClr="FFFFFF"/>
                  </a:solidFill>
                  <a:latin typeface="Calibri"/>
                </a:rPr>
                <a:t>SER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20" name="Rectangle 119"/>
            <p:cNvSpPr/>
            <p:nvPr/>
          </p:nvSpPr>
          <p:spPr>
            <a:xfrm>
              <a:off x="7091818" y="5307997"/>
              <a:ext cx="685800"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I2C Slave</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121" name="Straight Arrow Connector 120"/>
            <p:cNvCxnSpPr/>
            <p:nvPr/>
          </p:nvCxnSpPr>
          <p:spPr>
            <a:xfrm rot="5400000" flipH="1" flipV="1">
              <a:off x="7847917" y="5901240"/>
              <a:ext cx="304800" cy="4757"/>
            </a:xfrm>
            <a:prstGeom prst="straightConnector1">
              <a:avLst/>
            </a:prstGeom>
            <a:noFill/>
            <a:ln w="19050" cap="flat" cmpd="sng" algn="ctr">
              <a:solidFill>
                <a:sysClr val="windowText" lastClr="000000"/>
              </a:solidFill>
              <a:prstDash val="solid"/>
              <a:headEnd type="arrow"/>
              <a:tailEnd type="arrow"/>
            </a:ln>
            <a:effectLst/>
          </p:spPr>
        </p:cxnSp>
        <p:cxnSp>
          <p:nvCxnSpPr>
            <p:cNvPr id="122" name="Straight Arrow Connector 121"/>
            <p:cNvCxnSpPr/>
            <p:nvPr/>
          </p:nvCxnSpPr>
          <p:spPr>
            <a:xfrm rot="5400000" flipH="1" flipV="1">
              <a:off x="8054679" y="5901240"/>
              <a:ext cx="304800" cy="4757"/>
            </a:xfrm>
            <a:prstGeom prst="straightConnector1">
              <a:avLst/>
            </a:prstGeom>
            <a:noFill/>
            <a:ln w="19050" cap="flat" cmpd="sng" algn="ctr">
              <a:solidFill>
                <a:sysClr val="windowText" lastClr="000000"/>
              </a:solidFill>
              <a:prstDash val="solid"/>
              <a:headEnd type="arrow"/>
              <a:tailEnd type="arrow"/>
            </a:ln>
            <a:effectLst/>
          </p:spPr>
        </p:cxnSp>
        <p:cxnSp>
          <p:nvCxnSpPr>
            <p:cNvPr id="123" name="Straight Arrow Connector 122"/>
            <p:cNvCxnSpPr/>
            <p:nvPr/>
          </p:nvCxnSpPr>
          <p:spPr>
            <a:xfrm rot="5400000" flipH="1" flipV="1">
              <a:off x="7291041" y="5901240"/>
              <a:ext cx="304800" cy="4757"/>
            </a:xfrm>
            <a:prstGeom prst="straightConnector1">
              <a:avLst/>
            </a:prstGeom>
            <a:noFill/>
            <a:ln w="19050" cap="flat" cmpd="sng" algn="ctr">
              <a:solidFill>
                <a:sysClr val="windowText" lastClr="000000"/>
              </a:solidFill>
              <a:prstDash val="solid"/>
              <a:headEnd type="arrow"/>
              <a:tailEnd type="arrow"/>
            </a:ln>
            <a:effectLst/>
          </p:spPr>
        </p:cxnSp>
        <p:sp>
          <p:nvSpPr>
            <p:cNvPr id="124" name="TextBox 123"/>
            <p:cNvSpPr txBox="1"/>
            <p:nvPr/>
          </p:nvSpPr>
          <p:spPr>
            <a:xfrm>
              <a:off x="7266174" y="6017194"/>
              <a:ext cx="360996" cy="33855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ysClr val="windowText" lastClr="000000"/>
                  </a:solidFill>
                  <a:effectLst/>
                  <a:uLnTx/>
                  <a:uFillTx/>
                </a:rPr>
                <a:t>I2C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ysClr val="windowText" lastClr="000000"/>
                  </a:solidFill>
                  <a:effectLst/>
                  <a:uLnTx/>
                  <a:uFillTx/>
                </a:rPr>
                <a:t>Port</a:t>
              </a:r>
              <a:endParaRPr kumimoji="0" lang="en-GB" sz="800" b="0" i="0" u="none" strike="noStrike" kern="0" cap="none" spc="0" normalizeH="0" baseline="0" noProof="0" dirty="0">
                <a:ln>
                  <a:noFill/>
                </a:ln>
                <a:solidFill>
                  <a:sysClr val="windowText" lastClr="000000"/>
                </a:solidFill>
                <a:effectLst/>
                <a:uLnTx/>
                <a:uFillTx/>
              </a:endParaRPr>
            </a:p>
          </p:txBody>
        </p:sp>
        <p:sp>
          <p:nvSpPr>
            <p:cNvPr id="125" name="Rectangle 124"/>
            <p:cNvSpPr/>
            <p:nvPr/>
          </p:nvSpPr>
          <p:spPr>
            <a:xfrm>
              <a:off x="6404949" y="5307997"/>
              <a:ext cx="687937"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dirty="0" smtClean="0">
                  <a:solidFill>
                    <a:sysClr val="window" lastClr="FFFFFF"/>
                  </a:solidFill>
                  <a:latin typeface="Calibri"/>
                </a:rPr>
                <a:t>PIO</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126" name="Elbow Connector 125"/>
            <p:cNvCxnSpPr>
              <a:stCxn id="22" idx="0"/>
            </p:cNvCxnSpPr>
            <p:nvPr/>
          </p:nvCxnSpPr>
          <p:spPr>
            <a:xfrm rot="16200000" flipV="1">
              <a:off x="5053633" y="611512"/>
              <a:ext cx="289824" cy="1029644"/>
            </a:xfrm>
            <a:prstGeom prst="bentConnector2">
              <a:avLst/>
            </a:prstGeom>
            <a:ln w="190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rot="5400000" flipH="1" flipV="1">
              <a:off x="5908806" y="5901240"/>
              <a:ext cx="304800" cy="4757"/>
            </a:xfrm>
            <a:prstGeom prst="straightConnector1">
              <a:avLst/>
            </a:prstGeom>
            <a:noFill/>
            <a:ln w="19050" cap="flat" cmpd="sng" algn="ctr">
              <a:solidFill>
                <a:sysClr val="windowText" lastClr="000000"/>
              </a:solidFill>
              <a:prstDash val="solid"/>
              <a:headEnd type="arrow"/>
              <a:tailEnd type="arrow"/>
            </a:ln>
            <a:effectLst/>
          </p:spPr>
        </p:cxnSp>
        <p:sp>
          <p:nvSpPr>
            <p:cNvPr id="128" name="TextBox 127"/>
            <p:cNvSpPr txBox="1"/>
            <p:nvPr/>
          </p:nvSpPr>
          <p:spPr>
            <a:xfrm>
              <a:off x="9549514" y="1580513"/>
              <a:ext cx="740908" cy="261610"/>
            </a:xfrm>
            <a:prstGeom prst="rect">
              <a:avLst/>
            </a:prstGeom>
            <a:noFill/>
          </p:spPr>
          <p:txBody>
            <a:bodyPr wrap="none" rtlCol="0">
              <a:spAutoFit/>
            </a:bodyPr>
            <a:lstStyle/>
            <a:p>
              <a:pPr algn="ctr"/>
              <a:r>
                <a:rPr lang="en-GB" sz="1100" dirty="0" smtClean="0">
                  <a:solidFill>
                    <a:srgbClr val="C00000"/>
                  </a:solidFill>
                </a:rPr>
                <a:t>2.56 Gb/s</a:t>
              </a:r>
              <a:endParaRPr lang="en-GB" sz="1100" dirty="0">
                <a:solidFill>
                  <a:srgbClr val="C00000"/>
                </a:solidFill>
              </a:endParaRPr>
            </a:p>
          </p:txBody>
        </p:sp>
        <p:sp>
          <p:nvSpPr>
            <p:cNvPr id="129" name="TextBox 128"/>
            <p:cNvSpPr txBox="1"/>
            <p:nvPr/>
          </p:nvSpPr>
          <p:spPr>
            <a:xfrm>
              <a:off x="9477506" y="3086027"/>
              <a:ext cx="813043" cy="600164"/>
            </a:xfrm>
            <a:prstGeom prst="rect">
              <a:avLst/>
            </a:prstGeom>
            <a:noFill/>
          </p:spPr>
          <p:txBody>
            <a:bodyPr wrap="none" rtlCol="0">
              <a:spAutoFit/>
            </a:bodyPr>
            <a:lstStyle/>
            <a:p>
              <a:pPr algn="ctr"/>
              <a:r>
                <a:rPr lang="en-GB" sz="1100" dirty="0" smtClean="0">
                  <a:solidFill>
                    <a:srgbClr val="C00000"/>
                  </a:solidFill>
                </a:rPr>
                <a:t>5.12 Gb/s</a:t>
              </a:r>
              <a:r>
                <a:rPr lang="en-GB" sz="1100" dirty="0">
                  <a:solidFill>
                    <a:srgbClr val="C00000"/>
                  </a:solidFill>
                </a:rPr>
                <a:t/>
              </a:r>
              <a:br>
                <a:rPr lang="en-GB" sz="1100" dirty="0">
                  <a:solidFill>
                    <a:srgbClr val="C00000"/>
                  </a:solidFill>
                </a:rPr>
              </a:br>
              <a:r>
                <a:rPr lang="en-GB" sz="1100" dirty="0" smtClean="0">
                  <a:solidFill>
                    <a:srgbClr val="C00000"/>
                  </a:solidFill>
                </a:rPr>
                <a:t>or</a:t>
              </a:r>
              <a:br>
                <a:rPr lang="en-GB" sz="1100" dirty="0" smtClean="0">
                  <a:solidFill>
                    <a:srgbClr val="C00000"/>
                  </a:solidFill>
                </a:rPr>
              </a:br>
              <a:r>
                <a:rPr lang="en-GB" sz="1100" dirty="0" smtClean="0">
                  <a:solidFill>
                    <a:srgbClr val="C00000"/>
                  </a:solidFill>
                </a:rPr>
                <a:t>10.24 Gb/s</a:t>
              </a:r>
            </a:p>
          </p:txBody>
        </p:sp>
      </p:grpSp>
      <p:sp>
        <p:nvSpPr>
          <p:cNvPr id="130" name="Rectangle 129"/>
          <p:cNvSpPr/>
          <p:nvPr/>
        </p:nvSpPr>
        <p:spPr>
          <a:xfrm>
            <a:off x="838200" y="3263165"/>
            <a:ext cx="10515599" cy="3100594"/>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Rectangle 133"/>
          <p:cNvSpPr/>
          <p:nvPr/>
        </p:nvSpPr>
        <p:spPr>
          <a:xfrm>
            <a:off x="5052645" y="872055"/>
            <a:ext cx="6301153" cy="2391109"/>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p:cNvSpPr/>
          <p:nvPr/>
        </p:nvSpPr>
        <p:spPr>
          <a:xfrm>
            <a:off x="837860" y="874943"/>
            <a:ext cx="918427" cy="2391109"/>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p:cNvSpPr/>
          <p:nvPr/>
        </p:nvSpPr>
        <p:spPr>
          <a:xfrm>
            <a:off x="1756286" y="877831"/>
            <a:ext cx="3296357" cy="1140407"/>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742751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CLPS - eLinks</a:t>
            </a:r>
            <a:endParaRPr lang="en-GB" dirty="0"/>
          </a:p>
        </p:txBody>
      </p:sp>
      <p:sp>
        <p:nvSpPr>
          <p:cNvPr id="33" name="Content Placeholder 32"/>
          <p:cNvSpPr>
            <a:spLocks noGrp="1"/>
          </p:cNvSpPr>
          <p:nvPr>
            <p:ph sz="half" idx="1"/>
          </p:nvPr>
        </p:nvSpPr>
        <p:spPr/>
        <p:txBody>
          <a:bodyPr>
            <a:normAutofit lnSpcReduction="10000"/>
          </a:bodyPr>
          <a:lstStyle/>
          <a:p>
            <a:r>
              <a:rPr lang="en-GB" dirty="0"/>
              <a:t>Signalling: </a:t>
            </a:r>
            <a:endParaRPr lang="en-GB" dirty="0" smtClean="0"/>
          </a:p>
          <a:p>
            <a:pPr lvl="1"/>
            <a:r>
              <a:rPr lang="en-GB" b="1" dirty="0" smtClean="0"/>
              <a:t>CLPS </a:t>
            </a:r>
            <a:r>
              <a:rPr lang="en-GB" dirty="0" smtClean="0"/>
              <a:t>“CERN </a:t>
            </a:r>
            <a:r>
              <a:rPr lang="en-GB" dirty="0"/>
              <a:t>Low Power </a:t>
            </a:r>
            <a:r>
              <a:rPr lang="en-GB" dirty="0" smtClean="0"/>
              <a:t>Signalling”</a:t>
            </a:r>
          </a:p>
          <a:p>
            <a:pPr lvl="2"/>
            <a:r>
              <a:rPr lang="en-GB" sz="1600" dirty="0" smtClean="0"/>
              <a:t>[</a:t>
            </a:r>
            <a:r>
              <a:rPr lang="en-GB" sz="1600" dirty="0"/>
              <a:t>This should] </a:t>
            </a:r>
            <a:r>
              <a:rPr lang="en-GB" sz="1600" u="sng" dirty="0"/>
              <a:t>avoid any confusion with </a:t>
            </a:r>
            <a:r>
              <a:rPr lang="en-GB" sz="1600" u="sng" dirty="0" smtClean="0"/>
              <a:t>LVDS</a:t>
            </a:r>
            <a:br>
              <a:rPr lang="en-GB" sz="1600" u="sng" dirty="0" smtClean="0"/>
            </a:br>
            <a:r>
              <a:rPr lang="en-GB" sz="1600" u="sng" dirty="0" smtClean="0"/>
              <a:t>or SLVS</a:t>
            </a:r>
            <a:endParaRPr lang="en-GB" sz="1600" u="sng" dirty="0"/>
          </a:p>
          <a:p>
            <a:r>
              <a:rPr lang="en-GB" dirty="0"/>
              <a:t>Main specifications:</a:t>
            </a:r>
          </a:p>
          <a:p>
            <a:pPr lvl="1"/>
            <a:r>
              <a:rPr lang="en-US" sz="1800" dirty="0" smtClean="0"/>
              <a:t>Link type:</a:t>
            </a:r>
          </a:p>
          <a:p>
            <a:pPr lvl="2"/>
            <a:r>
              <a:rPr lang="en-US" sz="1600" dirty="0" smtClean="0"/>
              <a:t>Point – to – point</a:t>
            </a:r>
          </a:p>
          <a:p>
            <a:pPr lvl="2"/>
            <a:r>
              <a:rPr lang="en-US" sz="1600" dirty="0" smtClean="0"/>
              <a:t>Multi – drop transmitter</a:t>
            </a:r>
            <a:endParaRPr lang="en-GB" sz="1600" dirty="0" smtClean="0"/>
          </a:p>
          <a:p>
            <a:pPr lvl="1"/>
            <a:r>
              <a:rPr lang="en-GB" sz="1800" dirty="0" smtClean="0"/>
              <a:t>Max </a:t>
            </a:r>
            <a:r>
              <a:rPr lang="en-GB" sz="1800" dirty="0"/>
              <a:t>data </a:t>
            </a:r>
            <a:r>
              <a:rPr lang="en-GB" sz="1800" dirty="0" smtClean="0"/>
              <a:t>rate:</a:t>
            </a:r>
          </a:p>
          <a:p>
            <a:pPr lvl="2"/>
            <a:r>
              <a:rPr lang="en-GB" sz="1400" dirty="0" smtClean="0"/>
              <a:t>1.28 Gb/s (NRZ)</a:t>
            </a:r>
          </a:p>
          <a:p>
            <a:pPr lvl="1"/>
            <a:r>
              <a:rPr lang="en-GB" sz="1800" dirty="0" smtClean="0"/>
              <a:t>Max </a:t>
            </a:r>
            <a:r>
              <a:rPr lang="en-GB" sz="1800" dirty="0"/>
              <a:t>clock </a:t>
            </a:r>
            <a:r>
              <a:rPr lang="en-GB" sz="1800" dirty="0" smtClean="0"/>
              <a:t>frequency:</a:t>
            </a:r>
          </a:p>
          <a:p>
            <a:pPr lvl="2"/>
            <a:r>
              <a:rPr lang="en-GB" sz="1400" dirty="0" smtClean="0"/>
              <a:t>1.28 </a:t>
            </a:r>
            <a:r>
              <a:rPr lang="en-GB" sz="1400" dirty="0"/>
              <a:t>GHz</a:t>
            </a:r>
          </a:p>
          <a:p>
            <a:pPr lvl="1"/>
            <a:r>
              <a:rPr lang="en-GB" sz="1800" dirty="0" smtClean="0"/>
              <a:t>Programmable signalling </a:t>
            </a:r>
            <a:r>
              <a:rPr lang="en-GB" sz="1800" dirty="0"/>
              <a:t>level:</a:t>
            </a:r>
          </a:p>
          <a:p>
            <a:pPr lvl="2"/>
            <a:r>
              <a:rPr lang="en-GB" sz="1100" dirty="0"/>
              <a:t>100 mV to 400 mV (single-ended PP amplitude)</a:t>
            </a:r>
          </a:p>
          <a:p>
            <a:pPr lvl="2"/>
            <a:r>
              <a:rPr lang="en-GB" sz="1100" dirty="0"/>
              <a:t>200 mV to 800 mV (differential PP amplitude)</a:t>
            </a:r>
          </a:p>
          <a:p>
            <a:pPr lvl="1"/>
            <a:r>
              <a:rPr lang="en-GB" sz="1800" dirty="0"/>
              <a:t>Common mode </a:t>
            </a:r>
            <a:r>
              <a:rPr lang="en-GB" sz="1800" dirty="0" smtClean="0"/>
              <a:t>voltage:</a:t>
            </a:r>
          </a:p>
          <a:p>
            <a:pPr lvl="2"/>
            <a:r>
              <a:rPr lang="en-GB" sz="1400" dirty="0" smtClean="0"/>
              <a:t>600 mV (nominal)</a:t>
            </a:r>
          </a:p>
          <a:p>
            <a:pPr lvl="1"/>
            <a:r>
              <a:rPr lang="en-GB" sz="1800" dirty="0"/>
              <a:t>Load impedance:</a:t>
            </a:r>
          </a:p>
          <a:p>
            <a:pPr lvl="2"/>
            <a:r>
              <a:rPr lang="en-GB" sz="1400" dirty="0"/>
              <a:t>100 </a:t>
            </a:r>
            <a:r>
              <a:rPr lang="en-GB" sz="1400" dirty="0" smtClean="0">
                <a:latin typeface="Symbol" panose="05050102010706020507" pitchFamily="18" charset="2"/>
              </a:rPr>
              <a:t>W</a:t>
            </a:r>
            <a:endParaRPr lang="en-GB" sz="1800" dirty="0"/>
          </a:p>
          <a:p>
            <a:endParaRPr lang="en-GB" dirty="0"/>
          </a:p>
        </p:txBody>
      </p:sp>
      <p:sp>
        <p:nvSpPr>
          <p:cNvPr id="4" name="Date Placeholder 3"/>
          <p:cNvSpPr>
            <a:spLocks noGrp="1"/>
          </p:cNvSpPr>
          <p:nvPr>
            <p:ph type="dt" sz="half" idx="10"/>
          </p:nvPr>
        </p:nvSpPr>
        <p:spPr/>
        <p:txBody>
          <a:bodyPr/>
          <a:lstStyle/>
          <a:p>
            <a:r>
              <a:rPr lang="en-GB" dirty="0" smtClean="0"/>
              <a:t>Ecole de Microélectronique IN2P3</a:t>
            </a:r>
            <a:endParaRPr lang="en-GB" dirty="0"/>
          </a:p>
        </p:txBody>
      </p:sp>
      <p:sp>
        <p:nvSpPr>
          <p:cNvPr id="5" name="Footer Placeholder 4"/>
          <p:cNvSpPr>
            <a:spLocks noGrp="1"/>
          </p:cNvSpPr>
          <p:nvPr>
            <p:ph type="ftr" sz="quarter" idx="11"/>
          </p:nvPr>
        </p:nvSpPr>
        <p:spPr/>
        <p:txBody>
          <a:bodyPr/>
          <a:lstStyle/>
          <a:p>
            <a:r>
              <a:rPr lang="en-GB" dirty="0"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33</a:t>
            </a:fld>
            <a:endParaRPr lang="en-GB" dirty="0"/>
          </a:p>
        </p:txBody>
      </p:sp>
      <p:grpSp>
        <p:nvGrpSpPr>
          <p:cNvPr id="61" name="Group 60"/>
          <p:cNvGrpSpPr/>
          <p:nvPr/>
        </p:nvGrpSpPr>
        <p:grpSpPr>
          <a:xfrm>
            <a:off x="7123030" y="1101887"/>
            <a:ext cx="3657600" cy="2209800"/>
            <a:chOff x="5257800" y="4038600"/>
            <a:chExt cx="3657600" cy="2209800"/>
          </a:xfrm>
        </p:grpSpPr>
        <p:sp>
          <p:nvSpPr>
            <p:cNvPr id="62" name="Rectangle 61"/>
            <p:cNvSpPr/>
            <p:nvPr/>
          </p:nvSpPr>
          <p:spPr>
            <a:xfrm>
              <a:off x="5257800" y="4038600"/>
              <a:ext cx="3657600" cy="2209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3" name="Group 62"/>
            <p:cNvGrpSpPr/>
            <p:nvPr/>
          </p:nvGrpSpPr>
          <p:grpSpPr>
            <a:xfrm>
              <a:off x="5867400" y="4343400"/>
              <a:ext cx="2819400" cy="304800"/>
              <a:chOff x="5867400" y="1600200"/>
              <a:chExt cx="2819400" cy="304800"/>
            </a:xfrm>
          </p:grpSpPr>
          <p:cxnSp>
            <p:nvCxnSpPr>
              <p:cNvPr id="82" name="Straight Connector 81"/>
              <p:cNvCxnSpPr/>
              <p:nvPr/>
            </p:nvCxnSpPr>
            <p:spPr>
              <a:xfrm>
                <a:off x="5867400" y="1600200"/>
                <a:ext cx="4572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6324600" y="1600200"/>
                <a:ext cx="304800" cy="3048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6629400" y="1905000"/>
                <a:ext cx="12954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7924800" y="1600200"/>
                <a:ext cx="304800" cy="3048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8229600" y="1600200"/>
                <a:ext cx="457200" cy="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64" name="Group 63"/>
            <p:cNvGrpSpPr/>
            <p:nvPr/>
          </p:nvGrpSpPr>
          <p:grpSpPr>
            <a:xfrm flipV="1">
              <a:off x="5867400" y="4343400"/>
              <a:ext cx="2819400" cy="304800"/>
              <a:chOff x="5867400" y="1600200"/>
              <a:chExt cx="2819400" cy="304800"/>
            </a:xfrm>
          </p:grpSpPr>
          <p:cxnSp>
            <p:nvCxnSpPr>
              <p:cNvPr id="77" name="Straight Connector 76"/>
              <p:cNvCxnSpPr/>
              <p:nvPr/>
            </p:nvCxnSpPr>
            <p:spPr>
              <a:xfrm>
                <a:off x="5867400" y="1600200"/>
                <a:ext cx="4572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324600" y="1600200"/>
                <a:ext cx="304800" cy="3048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6629400" y="1905000"/>
                <a:ext cx="12954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7924800" y="1600200"/>
                <a:ext cx="304800" cy="3048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8229600" y="1600200"/>
                <a:ext cx="457200"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65" name="TextBox 64"/>
            <p:cNvSpPr txBox="1"/>
            <p:nvPr/>
          </p:nvSpPr>
          <p:spPr>
            <a:xfrm>
              <a:off x="5366697" y="4188023"/>
              <a:ext cx="534570" cy="307777"/>
            </a:xfrm>
            <a:prstGeom prst="rect">
              <a:avLst/>
            </a:prstGeom>
            <a:noFill/>
          </p:spPr>
          <p:txBody>
            <a:bodyPr wrap="none" rtlCol="0">
              <a:spAutoFit/>
            </a:bodyPr>
            <a:lstStyle/>
            <a:p>
              <a:r>
                <a:rPr lang="en-GB" sz="1400" dirty="0" smtClean="0">
                  <a:solidFill>
                    <a:schemeClr val="tx2"/>
                  </a:solidFill>
                </a:rPr>
                <a:t>V</a:t>
              </a:r>
              <a:r>
                <a:rPr lang="en-GB" sz="1400" baseline="-25000" dirty="0" smtClean="0">
                  <a:solidFill>
                    <a:schemeClr val="tx2"/>
                  </a:solidFill>
                </a:rPr>
                <a:t>out</a:t>
              </a:r>
              <a:r>
                <a:rPr lang="en-GB" sz="1400" dirty="0" smtClean="0">
                  <a:solidFill>
                    <a:schemeClr val="tx2"/>
                  </a:solidFill>
                </a:rPr>
                <a:t>+</a:t>
              </a:r>
              <a:endParaRPr lang="en-GB" sz="1400" dirty="0">
                <a:solidFill>
                  <a:schemeClr val="tx2"/>
                </a:solidFill>
              </a:endParaRPr>
            </a:p>
          </p:txBody>
        </p:sp>
        <p:sp>
          <p:nvSpPr>
            <p:cNvPr id="66" name="TextBox 65"/>
            <p:cNvSpPr txBox="1"/>
            <p:nvPr/>
          </p:nvSpPr>
          <p:spPr>
            <a:xfrm>
              <a:off x="5361294" y="4457172"/>
              <a:ext cx="499304" cy="307777"/>
            </a:xfrm>
            <a:prstGeom prst="rect">
              <a:avLst/>
            </a:prstGeom>
            <a:noFill/>
          </p:spPr>
          <p:txBody>
            <a:bodyPr wrap="none" rtlCol="0">
              <a:spAutoFit/>
            </a:bodyPr>
            <a:lstStyle/>
            <a:p>
              <a:r>
                <a:rPr lang="en-GB" sz="1400" dirty="0" smtClean="0">
                  <a:solidFill>
                    <a:schemeClr val="tx2"/>
                  </a:solidFill>
                </a:rPr>
                <a:t>V</a:t>
              </a:r>
              <a:r>
                <a:rPr lang="en-GB" sz="1400" baseline="-25000" dirty="0" smtClean="0">
                  <a:solidFill>
                    <a:schemeClr val="tx2"/>
                  </a:solidFill>
                </a:rPr>
                <a:t>out</a:t>
              </a:r>
              <a:r>
                <a:rPr lang="en-GB" sz="1400" dirty="0" smtClean="0">
                  <a:solidFill>
                    <a:schemeClr val="tx2"/>
                  </a:solidFill>
                </a:rPr>
                <a:t>-</a:t>
              </a:r>
              <a:endParaRPr lang="en-GB" sz="1400" dirty="0">
                <a:solidFill>
                  <a:schemeClr val="tx2"/>
                </a:solidFill>
              </a:endParaRPr>
            </a:p>
          </p:txBody>
        </p:sp>
        <p:cxnSp>
          <p:nvCxnSpPr>
            <p:cNvPr id="67" name="Straight Connector 66"/>
            <p:cNvCxnSpPr/>
            <p:nvPr/>
          </p:nvCxnSpPr>
          <p:spPr>
            <a:xfrm>
              <a:off x="6019800" y="4495800"/>
              <a:ext cx="2514600" cy="0"/>
            </a:xfrm>
            <a:prstGeom prst="line">
              <a:avLst/>
            </a:prstGeom>
            <a:ln>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5342475" y="5352575"/>
              <a:ext cx="2837636" cy="738664"/>
            </a:xfrm>
            <a:prstGeom prst="rect">
              <a:avLst/>
            </a:prstGeom>
            <a:noFill/>
          </p:spPr>
          <p:txBody>
            <a:bodyPr wrap="none" rtlCol="0">
              <a:spAutoFit/>
            </a:bodyPr>
            <a:lstStyle/>
            <a:p>
              <a:pPr marL="171450" indent="-171450">
                <a:buFont typeface="Wingdings" panose="05000000000000000000" pitchFamily="2" charset="2"/>
                <a:buChar char="Ø"/>
              </a:pPr>
              <a:r>
                <a:rPr lang="en-US" sz="1050" dirty="0">
                  <a:solidFill>
                    <a:srgbClr val="002060"/>
                  </a:solidFill>
                </a:rPr>
                <a:t>Single-ended PP </a:t>
              </a:r>
              <a:r>
                <a:rPr lang="en-US" sz="1050" dirty="0" smtClean="0">
                  <a:solidFill>
                    <a:srgbClr val="002060"/>
                  </a:solidFill>
                </a:rPr>
                <a:t>amplitude:</a:t>
              </a:r>
            </a:p>
            <a:p>
              <a:pPr marL="628650" lvl="1" indent="-171450">
                <a:buFont typeface="Arial" panose="020B0604020202020204" pitchFamily="34" charset="0"/>
                <a:buChar char="•"/>
              </a:pPr>
              <a:r>
                <a:rPr lang="en-US" sz="1050" dirty="0" smtClean="0">
                  <a:solidFill>
                    <a:schemeClr val="accent5"/>
                  </a:solidFill>
                </a:rPr>
                <a:t>max(V</a:t>
              </a:r>
              <a:r>
                <a:rPr lang="en-US" sz="1050" baseline="-25000" dirty="0" smtClean="0">
                  <a:solidFill>
                    <a:schemeClr val="accent5"/>
                  </a:solidFill>
                </a:rPr>
                <a:t>out</a:t>
              </a:r>
              <a:r>
                <a:rPr lang="en-US" sz="1050" dirty="0" smtClean="0">
                  <a:solidFill>
                    <a:schemeClr val="accent5"/>
                  </a:solidFill>
                </a:rPr>
                <a:t>+) – min</a:t>
              </a:r>
              <a:r>
                <a:rPr lang="en-US" sz="1050" dirty="0">
                  <a:solidFill>
                    <a:schemeClr val="accent5"/>
                  </a:solidFill>
                </a:rPr>
                <a:t>(V</a:t>
              </a:r>
              <a:r>
                <a:rPr lang="en-US" sz="1050" baseline="-25000" dirty="0">
                  <a:solidFill>
                    <a:schemeClr val="accent5"/>
                  </a:solidFill>
                </a:rPr>
                <a:t>out</a:t>
              </a:r>
              <a:r>
                <a:rPr lang="en-US" sz="1050" dirty="0" smtClean="0">
                  <a:solidFill>
                    <a:schemeClr val="accent5"/>
                  </a:solidFill>
                </a:rPr>
                <a:t>+)</a:t>
              </a:r>
            </a:p>
            <a:p>
              <a:pPr marL="171450" indent="-171450">
                <a:buFont typeface="Wingdings" panose="05000000000000000000" pitchFamily="2" charset="2"/>
                <a:buChar char="Ø"/>
              </a:pPr>
              <a:r>
                <a:rPr lang="en-US" sz="1050" dirty="0">
                  <a:solidFill>
                    <a:srgbClr val="002060"/>
                  </a:solidFill>
                </a:rPr>
                <a:t>Differential PP </a:t>
              </a:r>
              <a:r>
                <a:rPr lang="en-US" sz="1050" dirty="0" smtClean="0">
                  <a:solidFill>
                    <a:srgbClr val="002060"/>
                  </a:solidFill>
                </a:rPr>
                <a:t>amplitude:</a:t>
              </a:r>
              <a:endParaRPr lang="en-US" sz="1050" dirty="0">
                <a:solidFill>
                  <a:srgbClr val="002060"/>
                </a:solidFill>
              </a:endParaRPr>
            </a:p>
            <a:p>
              <a:pPr marL="628650" lvl="1" indent="-171450">
                <a:buFont typeface="Arial" panose="020B0604020202020204" pitchFamily="34" charset="0"/>
                <a:buChar char="•"/>
              </a:pPr>
              <a:r>
                <a:rPr lang="en-US" sz="1050" dirty="0">
                  <a:solidFill>
                    <a:schemeClr val="accent5"/>
                  </a:solidFill>
                </a:rPr>
                <a:t>max(V</a:t>
              </a:r>
              <a:r>
                <a:rPr lang="en-US" sz="1050" baseline="-25000" dirty="0">
                  <a:solidFill>
                    <a:schemeClr val="accent5"/>
                  </a:solidFill>
                </a:rPr>
                <a:t>out</a:t>
              </a:r>
              <a:r>
                <a:rPr lang="en-US" sz="1050" dirty="0">
                  <a:solidFill>
                    <a:schemeClr val="accent5"/>
                  </a:solidFill>
                </a:rPr>
                <a:t>+ -  V</a:t>
              </a:r>
              <a:r>
                <a:rPr lang="en-US" sz="1050" baseline="-25000" dirty="0">
                  <a:solidFill>
                    <a:schemeClr val="accent5"/>
                  </a:solidFill>
                </a:rPr>
                <a:t>out</a:t>
              </a:r>
              <a:r>
                <a:rPr lang="en-US" sz="1050" dirty="0">
                  <a:solidFill>
                    <a:schemeClr val="accent5"/>
                  </a:solidFill>
                </a:rPr>
                <a:t>-)  – min(V</a:t>
              </a:r>
              <a:r>
                <a:rPr lang="en-US" sz="1050" baseline="-25000" dirty="0">
                  <a:solidFill>
                    <a:schemeClr val="accent5"/>
                  </a:solidFill>
                </a:rPr>
                <a:t>out</a:t>
              </a:r>
              <a:r>
                <a:rPr lang="en-US" sz="1050" dirty="0">
                  <a:solidFill>
                    <a:schemeClr val="accent5"/>
                  </a:solidFill>
                </a:rPr>
                <a:t>+ - V</a:t>
              </a:r>
              <a:r>
                <a:rPr lang="en-US" sz="1050" baseline="-25000" dirty="0">
                  <a:solidFill>
                    <a:schemeClr val="accent5"/>
                  </a:solidFill>
                </a:rPr>
                <a:t>out</a:t>
              </a:r>
              <a:r>
                <a:rPr lang="en-US" sz="1050" dirty="0">
                  <a:solidFill>
                    <a:schemeClr val="accent5"/>
                  </a:solidFill>
                </a:rPr>
                <a:t>-</a:t>
              </a:r>
              <a:r>
                <a:rPr lang="en-US" sz="1050" dirty="0" smtClean="0">
                  <a:solidFill>
                    <a:schemeClr val="accent5"/>
                  </a:solidFill>
                </a:rPr>
                <a:t>)</a:t>
              </a:r>
              <a:endParaRPr lang="en-GB" sz="1050" dirty="0">
                <a:solidFill>
                  <a:schemeClr val="accent5"/>
                </a:solidFill>
              </a:endParaRPr>
            </a:p>
          </p:txBody>
        </p:sp>
        <p:grpSp>
          <p:nvGrpSpPr>
            <p:cNvPr id="69" name="Group 68"/>
            <p:cNvGrpSpPr/>
            <p:nvPr/>
          </p:nvGrpSpPr>
          <p:grpSpPr>
            <a:xfrm>
              <a:off x="8385981" y="5577385"/>
              <a:ext cx="152400" cy="381000"/>
              <a:chOff x="6629400" y="4267200"/>
              <a:chExt cx="152400" cy="381000"/>
            </a:xfrm>
          </p:grpSpPr>
          <p:cxnSp>
            <p:nvCxnSpPr>
              <p:cNvPr id="75" name="Straight Connector 74"/>
              <p:cNvCxnSpPr/>
              <p:nvPr/>
            </p:nvCxnSpPr>
            <p:spPr>
              <a:xfrm>
                <a:off x="6705600" y="4267200"/>
                <a:ext cx="0" cy="228600"/>
              </a:xfrm>
              <a:prstGeom prst="line">
                <a:avLst/>
              </a:prstGeom>
              <a:ln w="19050">
                <a:headEnd type="oval"/>
              </a:ln>
            </p:spPr>
            <p:style>
              <a:lnRef idx="1">
                <a:schemeClr val="accent1"/>
              </a:lnRef>
              <a:fillRef idx="0">
                <a:schemeClr val="accent1"/>
              </a:fillRef>
              <a:effectRef idx="0">
                <a:schemeClr val="accent1"/>
              </a:effectRef>
              <a:fontRef idx="minor">
                <a:schemeClr val="tx1"/>
              </a:fontRef>
            </p:style>
          </p:cxnSp>
          <p:sp>
            <p:nvSpPr>
              <p:cNvPr id="76" name="Isosceles Triangle 75"/>
              <p:cNvSpPr/>
              <p:nvPr/>
            </p:nvSpPr>
            <p:spPr>
              <a:xfrm flipV="1">
                <a:off x="6629400" y="4495800"/>
                <a:ext cx="152400" cy="152400"/>
              </a:xfrm>
              <a:prstGeom prst="triangl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0" name="TextBox 69"/>
            <p:cNvSpPr txBox="1"/>
            <p:nvPr/>
          </p:nvSpPr>
          <p:spPr>
            <a:xfrm>
              <a:off x="8180111" y="4884761"/>
              <a:ext cx="556178" cy="369332"/>
            </a:xfrm>
            <a:prstGeom prst="rect">
              <a:avLst/>
            </a:prstGeom>
            <a:noFill/>
          </p:spPr>
          <p:txBody>
            <a:bodyPr wrap="none" rtlCol="0">
              <a:spAutoFit/>
            </a:bodyPr>
            <a:lstStyle/>
            <a:p>
              <a:r>
                <a:rPr lang="en-US" dirty="0" smtClean="0">
                  <a:solidFill>
                    <a:schemeClr val="tx2"/>
                  </a:solidFill>
                </a:rPr>
                <a:t>V</a:t>
              </a:r>
              <a:r>
                <a:rPr lang="en-US" baseline="-25000" dirty="0" smtClean="0">
                  <a:solidFill>
                    <a:schemeClr val="tx2"/>
                  </a:solidFill>
                </a:rPr>
                <a:t>cm</a:t>
              </a:r>
              <a:r>
                <a:rPr lang="en-US" dirty="0" smtClean="0">
                  <a:solidFill>
                    <a:schemeClr val="tx2"/>
                  </a:solidFill>
                </a:rPr>
                <a:t>:</a:t>
              </a:r>
              <a:endParaRPr lang="en-GB" dirty="0">
                <a:solidFill>
                  <a:schemeClr val="tx2"/>
                </a:solidFill>
              </a:endParaRPr>
            </a:p>
          </p:txBody>
        </p:sp>
        <p:cxnSp>
          <p:nvCxnSpPr>
            <p:cNvPr id="71" name="Straight Arrow Connector 70"/>
            <p:cNvCxnSpPr>
              <a:stCxn id="70" idx="0"/>
            </p:cNvCxnSpPr>
            <p:nvPr/>
          </p:nvCxnSpPr>
          <p:spPr>
            <a:xfrm flipV="1">
              <a:off x="8458200" y="4495800"/>
              <a:ext cx="0" cy="388961"/>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70" idx="2"/>
            </p:cNvCxnSpPr>
            <p:nvPr/>
          </p:nvCxnSpPr>
          <p:spPr>
            <a:xfrm>
              <a:off x="8458200" y="5254093"/>
              <a:ext cx="0" cy="308507"/>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V="1">
              <a:off x="7277100" y="4339420"/>
              <a:ext cx="0" cy="308780"/>
            </a:xfrm>
            <a:prstGeom prst="straightConnector1">
              <a:avLst/>
            </a:prstGeom>
            <a:ln>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68" idx="0"/>
            </p:cNvCxnSpPr>
            <p:nvPr/>
          </p:nvCxnSpPr>
          <p:spPr>
            <a:xfrm flipV="1">
              <a:off x="6761293" y="4557092"/>
              <a:ext cx="475138" cy="795483"/>
            </a:xfrm>
            <a:prstGeom prst="straightConnector1">
              <a:avLst/>
            </a:prstGeom>
            <a:ln>
              <a:solidFill>
                <a:schemeClr val="bg1">
                  <a:lumMod val="50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cxnSp>
        <p:nvCxnSpPr>
          <p:cNvPr id="95" name="Straight Arrow Connector 94"/>
          <p:cNvCxnSpPr/>
          <p:nvPr/>
        </p:nvCxnSpPr>
        <p:spPr>
          <a:xfrm flipH="1" flipV="1">
            <a:off x="3429000" y="5514707"/>
            <a:ext cx="1152236" cy="4567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6235573" y="3534398"/>
            <a:ext cx="5432515" cy="2214364"/>
            <a:chOff x="6235573" y="3534398"/>
            <a:chExt cx="5432515" cy="2214364"/>
          </a:xfrm>
        </p:grpSpPr>
        <p:pic>
          <p:nvPicPr>
            <p:cNvPr id="58" name="Picture 57"/>
            <p:cNvPicPr>
              <a:picLocks noChangeAspect="1"/>
            </p:cNvPicPr>
            <p:nvPr/>
          </p:nvPicPr>
          <p:blipFill>
            <a:blip r:embed="rId3"/>
            <a:stretch>
              <a:fillRect/>
            </a:stretch>
          </p:blipFill>
          <p:spPr>
            <a:xfrm>
              <a:off x="6235573" y="3534398"/>
              <a:ext cx="5432515" cy="2214364"/>
            </a:xfrm>
            <a:prstGeom prst="rect">
              <a:avLst/>
            </a:prstGeom>
          </p:spPr>
        </p:pic>
        <p:sp>
          <p:nvSpPr>
            <p:cNvPr id="90" name="TextBox 89"/>
            <p:cNvSpPr txBox="1"/>
            <p:nvPr/>
          </p:nvSpPr>
          <p:spPr>
            <a:xfrm>
              <a:off x="9724516" y="5222416"/>
              <a:ext cx="1754006" cy="369332"/>
            </a:xfrm>
            <a:prstGeom prst="rect">
              <a:avLst/>
            </a:prstGeom>
            <a:noFill/>
          </p:spPr>
          <p:txBody>
            <a:bodyPr wrap="none" rtlCol="0">
              <a:spAutoFit/>
            </a:bodyPr>
            <a:lstStyle/>
            <a:p>
              <a:r>
                <a:rPr lang="en-US" sz="900" dirty="0" smtClean="0">
                  <a:solidFill>
                    <a:schemeClr val="accent5"/>
                  </a:solidFill>
                </a:rPr>
                <a:t>Termination load</a:t>
              </a:r>
              <a:r>
                <a:rPr lang="en-GB" sz="900" dirty="0" smtClean="0">
                  <a:solidFill>
                    <a:schemeClr val="accent5"/>
                  </a:solidFill>
                </a:rPr>
                <a:t> close to the last</a:t>
              </a:r>
              <a:br>
                <a:rPr lang="en-GB" sz="900" dirty="0" smtClean="0">
                  <a:solidFill>
                    <a:schemeClr val="accent5"/>
                  </a:solidFill>
                </a:rPr>
              </a:br>
              <a:r>
                <a:rPr lang="en-GB" sz="900" dirty="0" smtClean="0">
                  <a:solidFill>
                    <a:schemeClr val="accent5"/>
                  </a:solidFill>
                </a:rPr>
                <a:t>receiver</a:t>
              </a:r>
              <a:r>
                <a:rPr lang="en-GB" sz="900" dirty="0">
                  <a:solidFill>
                    <a:schemeClr val="accent5"/>
                  </a:solidFill>
                </a:rPr>
                <a:t> </a:t>
              </a:r>
              <a:r>
                <a:rPr lang="en-GB" sz="900" dirty="0" smtClean="0">
                  <a:solidFill>
                    <a:schemeClr val="accent5"/>
                  </a:solidFill>
                </a:rPr>
                <a:t>in the transmission line</a:t>
              </a:r>
              <a:endParaRPr lang="en-US" sz="900" dirty="0" smtClean="0">
                <a:solidFill>
                  <a:schemeClr val="accent5"/>
                </a:solidFill>
              </a:endParaRPr>
            </a:p>
          </p:txBody>
        </p:sp>
        <p:cxnSp>
          <p:nvCxnSpPr>
            <p:cNvPr id="92" name="Straight Arrow Connector 91"/>
            <p:cNvCxnSpPr/>
            <p:nvPr/>
          </p:nvCxnSpPr>
          <p:spPr>
            <a:xfrm flipH="1" flipV="1">
              <a:off x="10399630" y="4673610"/>
              <a:ext cx="201889" cy="5488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7381568" y="4616245"/>
              <a:ext cx="0" cy="606171"/>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7381568" y="4616245"/>
              <a:ext cx="2064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6712955" y="5171018"/>
              <a:ext cx="1337226" cy="369332"/>
            </a:xfrm>
            <a:prstGeom prst="rect">
              <a:avLst/>
            </a:prstGeom>
            <a:noFill/>
          </p:spPr>
          <p:txBody>
            <a:bodyPr wrap="none" rtlCol="0">
              <a:spAutoFit/>
            </a:bodyPr>
            <a:lstStyle/>
            <a:p>
              <a:r>
                <a:rPr lang="en-US" sz="900" dirty="0" smtClean="0">
                  <a:solidFill>
                    <a:schemeClr val="accent5"/>
                  </a:solidFill>
                </a:rPr>
                <a:t>100 </a:t>
              </a:r>
              <a:r>
                <a:rPr lang="en-US" sz="900" dirty="0" smtClean="0">
                  <a:solidFill>
                    <a:schemeClr val="accent5"/>
                  </a:solidFill>
                  <a:latin typeface="Symbol" panose="05050102010706020507" pitchFamily="18" charset="2"/>
                </a:rPr>
                <a:t>W</a:t>
              </a:r>
              <a:r>
                <a:rPr lang="en-US" sz="900" dirty="0" smtClean="0">
                  <a:solidFill>
                    <a:schemeClr val="accent5"/>
                  </a:solidFill>
                </a:rPr>
                <a:t> transmission line,</a:t>
              </a:r>
              <a:br>
                <a:rPr lang="en-US" sz="900" dirty="0" smtClean="0">
                  <a:solidFill>
                    <a:schemeClr val="accent5"/>
                  </a:solidFill>
                </a:rPr>
              </a:br>
              <a:r>
                <a:rPr lang="en-US" sz="900" dirty="0" smtClean="0">
                  <a:solidFill>
                    <a:schemeClr val="accent5"/>
                  </a:solidFill>
                </a:rPr>
                <a:t>twisted pair, etc.</a:t>
              </a:r>
            </a:p>
          </p:txBody>
        </p:sp>
      </p:grpSp>
      <p:sp>
        <p:nvSpPr>
          <p:cNvPr id="93" name="TextBox 92"/>
          <p:cNvSpPr txBox="1"/>
          <p:nvPr/>
        </p:nvSpPr>
        <p:spPr>
          <a:xfrm>
            <a:off x="4599697" y="5694474"/>
            <a:ext cx="2206053" cy="553998"/>
          </a:xfrm>
          <a:prstGeom prst="rect">
            <a:avLst/>
          </a:prstGeom>
          <a:noFill/>
          <a:ln>
            <a:solidFill>
              <a:schemeClr val="tx1"/>
            </a:solidFill>
          </a:ln>
        </p:spPr>
        <p:txBody>
          <a:bodyPr wrap="none" rtlCol="0">
            <a:spAutoFit/>
          </a:bodyPr>
          <a:lstStyle/>
          <a:p>
            <a:r>
              <a:rPr lang="en-US" sz="1000" dirty="0">
                <a:solidFill>
                  <a:schemeClr val="accent5"/>
                </a:solidFill>
              </a:rPr>
              <a:t>Common mode in the middle of </a:t>
            </a:r>
            <a:r>
              <a:rPr lang="en-US" sz="1000" dirty="0" smtClean="0">
                <a:solidFill>
                  <a:schemeClr val="accent5"/>
                </a:solidFill>
              </a:rPr>
              <a:t>the</a:t>
            </a:r>
            <a:br>
              <a:rPr lang="en-US" sz="1000" dirty="0" smtClean="0">
                <a:solidFill>
                  <a:schemeClr val="accent5"/>
                </a:solidFill>
              </a:rPr>
            </a:br>
            <a:r>
              <a:rPr lang="en-US" sz="1000" dirty="0" smtClean="0">
                <a:solidFill>
                  <a:schemeClr val="accent5"/>
                </a:solidFill>
              </a:rPr>
              <a:t>supply </a:t>
            </a:r>
            <a:r>
              <a:rPr lang="en-US" sz="1000" dirty="0">
                <a:solidFill>
                  <a:schemeClr val="accent5"/>
                </a:solidFill>
              </a:rPr>
              <a:t>(</a:t>
            </a:r>
            <a:r>
              <a:rPr lang="en-US" sz="1000" dirty="0" smtClean="0">
                <a:solidFill>
                  <a:schemeClr val="accent5"/>
                </a:solidFill>
              </a:rPr>
              <a:t>Vdd/2) for </a:t>
            </a:r>
            <a:r>
              <a:rPr lang="en-US" sz="1000" dirty="0">
                <a:solidFill>
                  <a:schemeClr val="accent5"/>
                </a:solidFill>
              </a:rPr>
              <a:t>best tolerance </a:t>
            </a:r>
            <a:r>
              <a:rPr lang="en-US" sz="1000" dirty="0" smtClean="0">
                <a:solidFill>
                  <a:schemeClr val="accent5"/>
                </a:solidFill>
              </a:rPr>
              <a:t>to</a:t>
            </a:r>
            <a:br>
              <a:rPr lang="en-US" sz="1000" dirty="0" smtClean="0">
                <a:solidFill>
                  <a:schemeClr val="accent5"/>
                </a:solidFill>
              </a:rPr>
            </a:br>
            <a:r>
              <a:rPr lang="en-US" sz="1000" dirty="0" smtClean="0">
                <a:solidFill>
                  <a:schemeClr val="accent5"/>
                </a:solidFill>
              </a:rPr>
              <a:t>ground </a:t>
            </a:r>
            <a:r>
              <a:rPr lang="en-US" sz="1000" dirty="0">
                <a:solidFill>
                  <a:schemeClr val="accent5"/>
                </a:solidFill>
              </a:rPr>
              <a:t>fluctuations between modules</a:t>
            </a:r>
            <a:r>
              <a:rPr lang="en-US" sz="1000" dirty="0" smtClean="0">
                <a:solidFill>
                  <a:schemeClr val="accent5"/>
                </a:solidFill>
              </a:rPr>
              <a:t>;</a:t>
            </a:r>
            <a:endParaRPr lang="en-US" sz="1000" dirty="0">
              <a:solidFill>
                <a:schemeClr val="accent5"/>
              </a:solidFill>
            </a:endParaRPr>
          </a:p>
        </p:txBody>
      </p:sp>
    </p:spTree>
    <p:extLst>
      <p:ext uri="{BB962C8B-B14F-4D97-AF65-F5344CB8AC3E}">
        <p14:creationId xmlns:p14="http://schemas.microsoft.com/office/powerpoint/2010/main" val="6893642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eLink Driver – eTx</a:t>
            </a:r>
            <a:endParaRPr lang="en-GB" dirty="0"/>
          </a:p>
        </p:txBody>
      </p:sp>
      <p:sp>
        <p:nvSpPr>
          <p:cNvPr id="3" name="Content Placeholder 2"/>
          <p:cNvSpPr>
            <a:spLocks noGrp="1"/>
          </p:cNvSpPr>
          <p:nvPr>
            <p:ph sz="half" idx="1"/>
          </p:nvPr>
        </p:nvSpPr>
        <p:spPr>
          <a:xfrm>
            <a:off x="838201" y="866774"/>
            <a:ext cx="4278744" cy="5572125"/>
          </a:xfrm>
        </p:spPr>
        <p:txBody>
          <a:bodyPr>
            <a:normAutofit fontScale="85000" lnSpcReduction="10000"/>
          </a:bodyPr>
          <a:lstStyle/>
          <a:p>
            <a:r>
              <a:rPr lang="en-US" sz="2200" dirty="0" smtClean="0"/>
              <a:t>Data rate:</a:t>
            </a:r>
          </a:p>
          <a:p>
            <a:pPr lvl="1"/>
            <a:r>
              <a:rPr lang="en-US" sz="1800" dirty="0" smtClean="0"/>
              <a:t>Up </a:t>
            </a:r>
            <a:r>
              <a:rPr lang="en-US" sz="1800" dirty="0"/>
              <a:t>to </a:t>
            </a:r>
            <a:r>
              <a:rPr lang="en-US" sz="1800" dirty="0" smtClean="0"/>
              <a:t>1.28 Gb/s</a:t>
            </a:r>
            <a:endParaRPr lang="en-US" sz="1800" dirty="0"/>
          </a:p>
          <a:p>
            <a:r>
              <a:rPr lang="en-US" sz="2200" dirty="0" smtClean="0"/>
              <a:t>Clock frequency:</a:t>
            </a:r>
          </a:p>
          <a:p>
            <a:pPr lvl="1"/>
            <a:r>
              <a:rPr lang="en-US" sz="1800" dirty="0"/>
              <a:t>U</a:t>
            </a:r>
            <a:r>
              <a:rPr lang="en-US" sz="1800" dirty="0" smtClean="0"/>
              <a:t>p </a:t>
            </a:r>
            <a:r>
              <a:rPr lang="en-US" sz="1800" dirty="0"/>
              <a:t>to 1.28 GHz</a:t>
            </a:r>
          </a:p>
          <a:p>
            <a:r>
              <a:rPr lang="en-GB" sz="2200" dirty="0" smtClean="0"/>
              <a:t>Driving current:</a:t>
            </a:r>
          </a:p>
          <a:p>
            <a:pPr lvl="1"/>
            <a:r>
              <a:rPr lang="en-GB" sz="1800" dirty="0" smtClean="0"/>
              <a:t>Programmable: 1 </a:t>
            </a:r>
            <a:r>
              <a:rPr lang="en-GB" sz="1800" dirty="0"/>
              <a:t>to 4 mA in 0.5 mA steps</a:t>
            </a:r>
          </a:p>
          <a:p>
            <a:r>
              <a:rPr lang="en-GB" sz="2200" dirty="0"/>
              <a:t>Receiving end </a:t>
            </a:r>
            <a:r>
              <a:rPr lang="en-GB" sz="2200" dirty="0" smtClean="0"/>
              <a:t>termination:</a:t>
            </a:r>
          </a:p>
          <a:p>
            <a:pPr lvl="1"/>
            <a:r>
              <a:rPr lang="en-GB" sz="1800" dirty="0" smtClean="0"/>
              <a:t>100 </a:t>
            </a:r>
            <a:r>
              <a:rPr lang="en-GB" sz="1800" dirty="0">
                <a:latin typeface="Symbol" panose="05050102010706020507" pitchFamily="18" charset="2"/>
              </a:rPr>
              <a:t>W</a:t>
            </a:r>
            <a:endParaRPr lang="en-US" sz="1800" dirty="0"/>
          </a:p>
          <a:p>
            <a:r>
              <a:rPr lang="en-US" sz="2200" dirty="0"/>
              <a:t>Voltage amplitude in </a:t>
            </a:r>
            <a:r>
              <a:rPr lang="en-GB" sz="2200" dirty="0"/>
              <a:t>100 </a:t>
            </a:r>
            <a:r>
              <a:rPr lang="en-GB" sz="2200" dirty="0">
                <a:latin typeface="Symbol" panose="05050102010706020507" pitchFamily="18" charset="2"/>
              </a:rPr>
              <a:t>W:</a:t>
            </a:r>
            <a:endParaRPr lang="en-US" sz="2200" dirty="0"/>
          </a:p>
          <a:p>
            <a:pPr lvl="1"/>
            <a:r>
              <a:rPr lang="en-US" sz="1800" dirty="0"/>
              <a:t>100 mV to 400 mV </a:t>
            </a:r>
            <a:r>
              <a:rPr lang="en-US" sz="1800" dirty="0" smtClean="0"/>
              <a:t>(SE </a:t>
            </a:r>
            <a:r>
              <a:rPr lang="en-US" sz="1800" dirty="0"/>
              <a:t>PP amplitude)</a:t>
            </a:r>
          </a:p>
          <a:p>
            <a:pPr lvl="1"/>
            <a:r>
              <a:rPr lang="en-US" sz="1800" dirty="0"/>
              <a:t>200 mV to 800 mV </a:t>
            </a:r>
            <a:r>
              <a:rPr lang="en-US" sz="1800" dirty="0" smtClean="0"/>
              <a:t>(DIFF </a:t>
            </a:r>
            <a:r>
              <a:rPr lang="en-US" sz="1800" dirty="0"/>
              <a:t>PP </a:t>
            </a:r>
            <a:r>
              <a:rPr lang="en-US" sz="1800" dirty="0" smtClean="0"/>
              <a:t>amplitude)</a:t>
            </a:r>
          </a:p>
          <a:p>
            <a:r>
              <a:rPr lang="en-US" sz="2200" dirty="0" smtClean="0"/>
              <a:t>Common </a:t>
            </a:r>
            <a:r>
              <a:rPr lang="en-US" sz="2200" dirty="0"/>
              <a:t>mode </a:t>
            </a:r>
            <a:r>
              <a:rPr lang="en-US" sz="2200" dirty="0" smtClean="0"/>
              <a:t>voltage:</a:t>
            </a:r>
          </a:p>
          <a:p>
            <a:pPr lvl="1"/>
            <a:r>
              <a:rPr lang="en-US" sz="1800" dirty="0" smtClean="0"/>
              <a:t>600 </a:t>
            </a:r>
            <a:r>
              <a:rPr lang="en-US" sz="1800" dirty="0"/>
              <a:t>mV</a:t>
            </a:r>
            <a:endParaRPr lang="en-GB" sz="1800" dirty="0"/>
          </a:p>
          <a:p>
            <a:r>
              <a:rPr lang="en-US" sz="2200" dirty="0"/>
              <a:t>Pre-emphasis:</a:t>
            </a:r>
          </a:p>
          <a:p>
            <a:pPr lvl="1"/>
            <a:r>
              <a:rPr lang="en-GB" sz="1800" dirty="0"/>
              <a:t>Driving current: 1 to 4 mA in 0.5 mA steps</a:t>
            </a:r>
          </a:p>
          <a:p>
            <a:pPr lvl="1"/>
            <a:r>
              <a:rPr lang="en-US" sz="1800" dirty="0"/>
              <a:t>Pulse </a:t>
            </a:r>
            <a:r>
              <a:rPr lang="en-US" sz="1800" dirty="0" smtClean="0"/>
              <a:t>width:</a:t>
            </a:r>
          </a:p>
          <a:p>
            <a:pPr lvl="2"/>
            <a:r>
              <a:rPr lang="en-US" sz="1400" dirty="0" smtClean="0"/>
              <a:t>Externally timed</a:t>
            </a:r>
          </a:p>
          <a:p>
            <a:pPr lvl="2"/>
            <a:r>
              <a:rPr lang="en-US" sz="1400" dirty="0" smtClean="0"/>
              <a:t>Self timed:  120 ps to 960 ps in steps of 120 ps</a:t>
            </a:r>
          </a:p>
          <a:p>
            <a:pPr lvl="2"/>
            <a:r>
              <a:rPr lang="en-US" sz="1400" dirty="0" smtClean="0"/>
              <a:t>Clock timed: T </a:t>
            </a:r>
            <a:r>
              <a:rPr lang="en-US" sz="1400" baseline="-25000" dirty="0"/>
              <a:t>bit</a:t>
            </a:r>
            <a:r>
              <a:rPr lang="en-US" sz="1400" dirty="0"/>
              <a:t> / 2</a:t>
            </a:r>
          </a:p>
          <a:p>
            <a:endParaRPr lang="en-GB" dirty="0"/>
          </a:p>
        </p:txBody>
      </p:sp>
      <p:pic>
        <p:nvPicPr>
          <p:cNvPr id="84" name="Content Placeholder 83"/>
          <p:cNvPicPr>
            <a:picLocks noGrp="1" noChangeAspect="1"/>
          </p:cNvPicPr>
          <p:nvPr>
            <p:ph sz="half" idx="2"/>
          </p:nvPr>
        </p:nvPicPr>
        <p:blipFill>
          <a:blip r:embed="rId3"/>
          <a:stretch>
            <a:fillRect/>
          </a:stretch>
        </p:blipFill>
        <p:spPr>
          <a:xfrm>
            <a:off x="5116945" y="1769758"/>
            <a:ext cx="6720813" cy="3828620"/>
          </a:xfrm>
          <a:prstGeom prst="rect">
            <a:avLst/>
          </a:prstGeom>
        </p:spPr>
      </p:pic>
      <p:sp>
        <p:nvSpPr>
          <p:cNvPr id="4" name="Date Placeholder 3"/>
          <p:cNvSpPr>
            <a:spLocks noGrp="1"/>
          </p:cNvSpPr>
          <p:nvPr>
            <p:ph type="dt" sz="half" idx="10"/>
          </p:nvPr>
        </p:nvSpPr>
        <p:spPr/>
        <p:txBody>
          <a:bodyPr/>
          <a:lstStyle/>
          <a:p>
            <a:r>
              <a:rPr lang="en-GB" dirty="0" smtClean="0"/>
              <a:t>Ecole de Microélectronique IN2P3</a:t>
            </a:r>
            <a:endParaRPr lang="en-GB" dirty="0"/>
          </a:p>
        </p:txBody>
      </p:sp>
      <p:sp>
        <p:nvSpPr>
          <p:cNvPr id="5" name="Footer Placeholder 4"/>
          <p:cNvSpPr>
            <a:spLocks noGrp="1"/>
          </p:cNvSpPr>
          <p:nvPr>
            <p:ph type="ftr" sz="quarter" idx="11"/>
          </p:nvPr>
        </p:nvSpPr>
        <p:spPr/>
        <p:txBody>
          <a:bodyPr/>
          <a:lstStyle/>
          <a:p>
            <a:r>
              <a:rPr lang="en-GB" dirty="0"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34</a:t>
            </a:fld>
            <a:endParaRPr lang="en-GB" dirty="0"/>
          </a:p>
        </p:txBody>
      </p:sp>
      <p:sp>
        <p:nvSpPr>
          <p:cNvPr id="85" name="TextBox 84"/>
          <p:cNvSpPr txBox="1"/>
          <p:nvPr/>
        </p:nvSpPr>
        <p:spPr>
          <a:xfrm>
            <a:off x="8885382" y="5692250"/>
            <a:ext cx="1940147" cy="369332"/>
          </a:xfrm>
          <a:prstGeom prst="rect">
            <a:avLst/>
          </a:prstGeom>
          <a:noFill/>
        </p:spPr>
        <p:txBody>
          <a:bodyPr wrap="none" rtlCol="0">
            <a:spAutoFit/>
          </a:bodyPr>
          <a:lstStyle/>
          <a:p>
            <a:r>
              <a:rPr lang="en-US" dirty="0" smtClean="0">
                <a:solidFill>
                  <a:schemeClr val="accent5"/>
                </a:solidFill>
              </a:rPr>
              <a:t>Pre-emphasis logic</a:t>
            </a:r>
            <a:endParaRPr lang="en-GB" dirty="0">
              <a:solidFill>
                <a:schemeClr val="accent5"/>
              </a:solidFill>
            </a:endParaRPr>
          </a:p>
        </p:txBody>
      </p:sp>
      <p:cxnSp>
        <p:nvCxnSpPr>
          <p:cNvPr id="87" name="Straight Arrow Connector 86"/>
          <p:cNvCxnSpPr>
            <a:stCxn id="85" idx="1"/>
          </p:cNvCxnSpPr>
          <p:nvPr/>
        </p:nvCxnSpPr>
        <p:spPr>
          <a:xfrm flipH="1" flipV="1">
            <a:off x="8229600" y="4341091"/>
            <a:ext cx="655782" cy="1535825"/>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43444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eTx Design</a:t>
            </a:r>
            <a:endParaRPr lang="en-GB" dirty="0"/>
          </a:p>
        </p:txBody>
      </p:sp>
      <p:sp>
        <p:nvSpPr>
          <p:cNvPr id="3" name="Content Placeholder 2"/>
          <p:cNvSpPr>
            <a:spLocks noGrp="1"/>
          </p:cNvSpPr>
          <p:nvPr>
            <p:ph sz="half" idx="1"/>
          </p:nvPr>
        </p:nvSpPr>
        <p:spPr>
          <a:xfrm>
            <a:off x="838200" y="866774"/>
            <a:ext cx="4454235" cy="5572125"/>
          </a:xfrm>
        </p:spPr>
        <p:txBody>
          <a:bodyPr>
            <a:normAutofit/>
          </a:bodyPr>
          <a:lstStyle/>
          <a:p>
            <a:r>
              <a:rPr lang="en-US" dirty="0" smtClean="0"/>
              <a:t>eTx output stage circuit architecture was driven by radiation tolerance considerations:</a:t>
            </a:r>
          </a:p>
          <a:p>
            <a:pPr lvl="1"/>
            <a:r>
              <a:rPr lang="en-US" dirty="0" smtClean="0"/>
              <a:t>eTx interfaces with other ASICs so it is important that its performance degrades as little as possible with TID.</a:t>
            </a:r>
          </a:p>
          <a:p>
            <a:r>
              <a:rPr lang="en-US" dirty="0" smtClean="0"/>
              <a:t>Poly resistors are insensitive to TID</a:t>
            </a:r>
          </a:p>
          <a:p>
            <a:r>
              <a:rPr lang="en-US" dirty="0" smtClean="0"/>
              <a:t>The circuit relies on having the resistors setting the current and not the transistors</a:t>
            </a:r>
          </a:p>
          <a:p>
            <a:endParaRPr lang="en-US" dirty="0" smtClean="0"/>
          </a:p>
        </p:txBody>
      </p:sp>
      <p:sp>
        <p:nvSpPr>
          <p:cNvPr id="5" name="Date Placeholder 4"/>
          <p:cNvSpPr>
            <a:spLocks noGrp="1"/>
          </p:cNvSpPr>
          <p:nvPr>
            <p:ph type="dt" sz="half" idx="10"/>
          </p:nvPr>
        </p:nvSpPr>
        <p:spPr/>
        <p:txBody>
          <a:bodyPr/>
          <a:lstStyle/>
          <a:p>
            <a:r>
              <a:rPr lang="en-GB" dirty="0" smtClean="0"/>
              <a:t>Ecole de Microélectronique IN2P3</a:t>
            </a:r>
            <a:endParaRPr lang="en-GB" dirty="0"/>
          </a:p>
        </p:txBody>
      </p:sp>
      <p:sp>
        <p:nvSpPr>
          <p:cNvPr id="6" name="Footer Placeholder 5"/>
          <p:cNvSpPr>
            <a:spLocks noGrp="1"/>
          </p:cNvSpPr>
          <p:nvPr>
            <p:ph type="ftr" sz="quarter" idx="11"/>
          </p:nvPr>
        </p:nvSpPr>
        <p:spPr/>
        <p:txBody>
          <a:bodyPr/>
          <a:lstStyle/>
          <a:p>
            <a:r>
              <a:rPr lang="en-GB" dirty="0" smtClean="0"/>
              <a:t>Paulo.Moreira@cern.ch</a:t>
            </a:r>
            <a:endParaRPr lang="en-GB" dirty="0"/>
          </a:p>
        </p:txBody>
      </p:sp>
      <p:sp>
        <p:nvSpPr>
          <p:cNvPr id="7" name="Slide Number Placeholder 6"/>
          <p:cNvSpPr>
            <a:spLocks noGrp="1"/>
          </p:cNvSpPr>
          <p:nvPr>
            <p:ph type="sldNum" sz="quarter" idx="12"/>
          </p:nvPr>
        </p:nvSpPr>
        <p:spPr/>
        <p:txBody>
          <a:bodyPr/>
          <a:lstStyle/>
          <a:p>
            <a:fld id="{9E4E57FD-46AB-4497-A1ED-13B00B4C8F0D}" type="slidenum">
              <a:rPr lang="en-GB" smtClean="0"/>
              <a:t>35</a:t>
            </a:fld>
            <a:endParaRPr lang="en-GB" dirty="0"/>
          </a:p>
        </p:txBody>
      </p:sp>
      <p:grpSp>
        <p:nvGrpSpPr>
          <p:cNvPr id="42" name="Group 41"/>
          <p:cNvGrpSpPr/>
          <p:nvPr/>
        </p:nvGrpSpPr>
        <p:grpSpPr>
          <a:xfrm>
            <a:off x="5942026" y="1898411"/>
            <a:ext cx="3148142" cy="3508850"/>
            <a:chOff x="7040165" y="1645041"/>
            <a:chExt cx="3148142" cy="3508850"/>
          </a:xfrm>
        </p:grpSpPr>
        <p:cxnSp>
          <p:nvCxnSpPr>
            <p:cNvPr id="8" name="Straight Connector 7"/>
            <p:cNvCxnSpPr/>
            <p:nvPr/>
          </p:nvCxnSpPr>
          <p:spPr>
            <a:xfrm>
              <a:off x="8949620" y="3575566"/>
              <a:ext cx="92405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9820572" y="3461266"/>
              <a:ext cx="228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0" name="Straight Connector 9"/>
            <p:cNvCxnSpPr/>
            <p:nvPr/>
          </p:nvCxnSpPr>
          <p:spPr>
            <a:xfrm>
              <a:off x="8802257" y="2414087"/>
              <a:ext cx="152400" cy="0"/>
            </a:xfrm>
            <a:prstGeom prst="line">
              <a:avLst/>
            </a:prstGeom>
            <a:ln w="1905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802257" y="2718887"/>
              <a:ext cx="1524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730836" y="2566487"/>
              <a:ext cx="99522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8802257" y="2414087"/>
              <a:ext cx="0" cy="3048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8726057" y="2414087"/>
              <a:ext cx="0" cy="3048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954657" y="2733964"/>
              <a:ext cx="0" cy="841602"/>
            </a:xfrm>
            <a:prstGeom prst="line">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8878457" y="2337887"/>
              <a:ext cx="152400" cy="0"/>
            </a:xfrm>
            <a:prstGeom prst="line">
              <a:avLst/>
            </a:prstGeom>
            <a:ln w="19050">
              <a:headEnd type="oval"/>
              <a:tailEnd type="non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8878457" y="30421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8" name="Straight Connector 17"/>
            <p:cNvCxnSpPr/>
            <p:nvPr/>
          </p:nvCxnSpPr>
          <p:spPr>
            <a:xfrm flipH="1" flipV="1">
              <a:off x="8802257" y="4755518"/>
              <a:ext cx="152400" cy="0"/>
            </a:xfrm>
            <a:prstGeom prst="line">
              <a:avLst/>
            </a:prstGeom>
            <a:ln w="1905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8802257" y="4450718"/>
              <a:ext cx="1524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730836" y="4603118"/>
              <a:ext cx="99522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802257" y="4450718"/>
              <a:ext cx="0" cy="3048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726057" y="4450718"/>
              <a:ext cx="0" cy="3048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8954657" y="3575565"/>
              <a:ext cx="0" cy="86712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flipV="1">
              <a:off x="8878457" y="4831718"/>
              <a:ext cx="152400" cy="0"/>
            </a:xfrm>
            <a:prstGeom prst="line">
              <a:avLst/>
            </a:prstGeom>
            <a:ln w="19050">
              <a:headEnd type="oval"/>
              <a:tailEnd type="non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flipV="1">
              <a:off x="8878457" y="3727965"/>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p:cNvSpPr txBox="1"/>
            <p:nvPr/>
          </p:nvSpPr>
          <p:spPr>
            <a:xfrm>
              <a:off x="9020879" y="3098328"/>
              <a:ext cx="282450" cy="307777"/>
            </a:xfrm>
            <a:prstGeom prst="rect">
              <a:avLst/>
            </a:prstGeom>
            <a:noFill/>
          </p:spPr>
          <p:txBody>
            <a:bodyPr wrap="none" rtlCol="0">
              <a:spAutoFit/>
            </a:bodyPr>
            <a:lstStyle/>
            <a:p>
              <a:r>
                <a:rPr lang="en-US" sz="1400" dirty="0" smtClean="0"/>
                <a:t>R</a:t>
              </a:r>
              <a:endParaRPr lang="en-GB" sz="1400" baseline="-25000" dirty="0"/>
            </a:p>
          </p:txBody>
        </p:sp>
        <p:cxnSp>
          <p:nvCxnSpPr>
            <p:cNvPr id="27" name="Straight Connector 26"/>
            <p:cNvCxnSpPr/>
            <p:nvPr/>
          </p:nvCxnSpPr>
          <p:spPr>
            <a:xfrm>
              <a:off x="8192657" y="2261687"/>
              <a:ext cx="138908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192657" y="4907918"/>
              <a:ext cx="1389089"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8019100" y="2041236"/>
              <a:ext cx="1632900" cy="3112655"/>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p:cNvSpPr/>
            <p:nvPr/>
          </p:nvSpPr>
          <p:spPr>
            <a:xfrm>
              <a:off x="7656751" y="1645041"/>
              <a:ext cx="2291012" cy="369332"/>
            </a:xfrm>
            <a:prstGeom prst="rect">
              <a:avLst/>
            </a:prstGeom>
          </p:spPr>
          <p:txBody>
            <a:bodyPr wrap="none">
              <a:spAutoFit/>
            </a:bodyPr>
            <a:lstStyle/>
            <a:p>
              <a:pPr algn="ctr"/>
              <a:r>
                <a:rPr lang="fr-FR" sz="1100" b="1" dirty="0">
                  <a:solidFill>
                    <a:srgbClr val="000000"/>
                  </a:solidFill>
                  <a:latin typeface="Calibri" panose="020F0502020204030204" pitchFamily="34" charset="0"/>
                </a:rPr>
                <a:t>Unit </a:t>
              </a:r>
              <a:r>
                <a:rPr lang="en-GB" sz="1100" b="1" dirty="0" smtClean="0">
                  <a:solidFill>
                    <a:srgbClr val="000000"/>
                  </a:solidFill>
                  <a:latin typeface="Calibri" panose="020F0502020204030204" pitchFamily="34" charset="0"/>
                </a:rPr>
                <a:t>cell</a:t>
              </a:r>
              <a:r>
                <a:rPr lang="fr-FR" sz="1100" b="1" dirty="0" smtClean="0">
                  <a:solidFill>
                    <a:srgbClr val="000000"/>
                  </a:solidFill>
                  <a:latin typeface="Calibri" panose="020F0502020204030204" pitchFamily="34" charset="0"/>
                </a:rPr>
                <a:t> curent:</a:t>
              </a:r>
              <a:r>
                <a:rPr lang="fr-FR" b="1" dirty="0" smtClean="0"/>
                <a:t> </a:t>
              </a:r>
              <a:r>
                <a:rPr lang="fr-FR" sz="1100" b="1" dirty="0" smtClean="0">
                  <a:solidFill>
                    <a:srgbClr val="000000"/>
                  </a:solidFill>
                  <a:latin typeface="Calibri" panose="020F0502020204030204" pitchFamily="34" charset="0"/>
                </a:rPr>
                <a:t>0.5 mA (in 100 </a:t>
              </a:r>
              <a:r>
                <a:rPr lang="fr-FR" sz="1100" b="1" dirty="0" smtClean="0">
                  <a:solidFill>
                    <a:srgbClr val="000000"/>
                  </a:solidFill>
                  <a:latin typeface="Symbol" panose="05050102010706020507" pitchFamily="18" charset="2"/>
                </a:rPr>
                <a:t>W</a:t>
              </a:r>
              <a:r>
                <a:rPr lang="fr-FR" sz="1100" b="1" dirty="0" smtClean="0">
                  <a:solidFill>
                    <a:srgbClr val="000000"/>
                  </a:solidFill>
                  <a:latin typeface="Calibri" panose="020F0502020204030204" pitchFamily="34" charset="0"/>
                </a:rPr>
                <a:t>)</a:t>
              </a:r>
              <a:r>
                <a:rPr lang="fr-FR" b="1" dirty="0" smtClean="0"/>
                <a:t> </a:t>
              </a:r>
              <a:endParaRPr lang="en-GB" b="1" dirty="0"/>
            </a:p>
          </p:txBody>
        </p:sp>
        <p:sp>
          <p:nvSpPr>
            <p:cNvPr id="31" name="TextBox 30"/>
            <p:cNvSpPr txBox="1"/>
            <p:nvPr/>
          </p:nvSpPr>
          <p:spPr>
            <a:xfrm>
              <a:off x="9006882" y="3794927"/>
              <a:ext cx="282450" cy="307777"/>
            </a:xfrm>
            <a:prstGeom prst="rect">
              <a:avLst/>
            </a:prstGeom>
            <a:noFill/>
          </p:spPr>
          <p:txBody>
            <a:bodyPr wrap="none" rtlCol="0">
              <a:spAutoFit/>
            </a:bodyPr>
            <a:lstStyle/>
            <a:p>
              <a:r>
                <a:rPr lang="en-US" sz="1400" dirty="0" smtClean="0"/>
                <a:t>R</a:t>
              </a:r>
              <a:endParaRPr lang="en-GB" sz="1400" baseline="-25000" dirty="0"/>
            </a:p>
          </p:txBody>
        </p:sp>
        <p:sp>
          <p:nvSpPr>
            <p:cNvPr id="33" name="TextBox 32"/>
            <p:cNvSpPr txBox="1"/>
            <p:nvPr/>
          </p:nvSpPr>
          <p:spPr>
            <a:xfrm>
              <a:off x="7040165" y="4447741"/>
              <a:ext cx="687689" cy="307777"/>
            </a:xfrm>
            <a:prstGeom prst="rect">
              <a:avLst/>
            </a:prstGeom>
            <a:noFill/>
          </p:spPr>
          <p:txBody>
            <a:bodyPr wrap="none" rtlCol="0">
              <a:spAutoFit/>
            </a:bodyPr>
            <a:lstStyle/>
            <a:p>
              <a:r>
                <a:rPr lang="en-GB" sz="1400" dirty="0" smtClean="0"/>
                <a:t>DOWN</a:t>
              </a:r>
              <a:endParaRPr lang="en-GB" sz="1400" dirty="0"/>
            </a:p>
          </p:txBody>
        </p:sp>
        <p:grpSp>
          <p:nvGrpSpPr>
            <p:cNvPr id="40" name="Group 39"/>
            <p:cNvGrpSpPr/>
            <p:nvPr/>
          </p:nvGrpSpPr>
          <p:grpSpPr>
            <a:xfrm>
              <a:off x="7334798" y="2407695"/>
              <a:ext cx="393056" cy="307777"/>
              <a:chOff x="7334798" y="2407695"/>
              <a:chExt cx="393056" cy="307777"/>
            </a:xfrm>
          </p:grpSpPr>
          <p:sp>
            <p:nvSpPr>
              <p:cNvPr id="32" name="TextBox 31"/>
              <p:cNvSpPr txBox="1"/>
              <p:nvPr/>
            </p:nvSpPr>
            <p:spPr>
              <a:xfrm>
                <a:off x="7334798" y="2407695"/>
                <a:ext cx="393056" cy="307777"/>
              </a:xfrm>
              <a:prstGeom prst="rect">
                <a:avLst/>
              </a:prstGeom>
              <a:noFill/>
            </p:spPr>
            <p:txBody>
              <a:bodyPr wrap="none" rtlCol="0">
                <a:spAutoFit/>
              </a:bodyPr>
              <a:lstStyle/>
              <a:p>
                <a:r>
                  <a:rPr lang="en-GB" sz="1400" dirty="0" smtClean="0"/>
                  <a:t>UP</a:t>
                </a:r>
                <a:endParaRPr lang="en-GB" sz="1400" dirty="0"/>
              </a:p>
            </p:txBody>
          </p:sp>
          <p:cxnSp>
            <p:nvCxnSpPr>
              <p:cNvPr id="34" name="Straight Connector 33"/>
              <p:cNvCxnSpPr/>
              <p:nvPr/>
            </p:nvCxnSpPr>
            <p:spPr>
              <a:xfrm>
                <a:off x="7388370" y="2420879"/>
                <a:ext cx="25262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9681437" y="3153489"/>
              <a:ext cx="506870" cy="307777"/>
            </a:xfrm>
            <a:prstGeom prst="rect">
              <a:avLst/>
            </a:prstGeom>
            <a:noFill/>
          </p:spPr>
          <p:txBody>
            <a:bodyPr wrap="none" rtlCol="0">
              <a:spAutoFit/>
            </a:bodyPr>
            <a:lstStyle/>
            <a:p>
              <a:r>
                <a:rPr lang="en-GB" sz="1400" dirty="0" smtClean="0"/>
                <a:t>OUT</a:t>
              </a:r>
              <a:endParaRPr lang="en-GB" sz="1400" dirty="0"/>
            </a:p>
          </p:txBody>
        </p:sp>
      </p:grpSp>
      <p:sp>
        <p:nvSpPr>
          <p:cNvPr id="43" name="TextBox 42"/>
          <p:cNvSpPr txBox="1"/>
          <p:nvPr/>
        </p:nvSpPr>
        <p:spPr>
          <a:xfrm>
            <a:off x="9190564" y="4854999"/>
            <a:ext cx="2345386" cy="830997"/>
          </a:xfrm>
          <a:prstGeom prst="rect">
            <a:avLst/>
          </a:prstGeom>
          <a:noFill/>
        </p:spPr>
        <p:txBody>
          <a:bodyPr wrap="none" rtlCol="0">
            <a:spAutoFit/>
          </a:bodyPr>
          <a:lstStyle/>
          <a:p>
            <a:r>
              <a:rPr lang="en-US" sz="1200" dirty="0" smtClean="0">
                <a:solidFill>
                  <a:schemeClr val="accent5"/>
                </a:solidFill>
              </a:rPr>
              <a:t>All transistor sizes have to be</a:t>
            </a:r>
            <a:br>
              <a:rPr lang="en-US" sz="1200" dirty="0" smtClean="0">
                <a:solidFill>
                  <a:schemeClr val="accent5"/>
                </a:solidFill>
              </a:rPr>
            </a:br>
            <a:r>
              <a:rPr lang="en-US" sz="1200" dirty="0" smtClean="0">
                <a:solidFill>
                  <a:schemeClr val="accent5"/>
                </a:solidFill>
              </a:rPr>
              <a:t>chosen so that the resistors</a:t>
            </a:r>
            <a:br>
              <a:rPr lang="en-US" sz="1200" dirty="0" smtClean="0">
                <a:solidFill>
                  <a:schemeClr val="accent5"/>
                </a:solidFill>
              </a:rPr>
            </a:br>
            <a:r>
              <a:rPr lang="en-US" sz="1200" dirty="0" smtClean="0">
                <a:solidFill>
                  <a:schemeClr val="accent5"/>
                </a:solidFill>
              </a:rPr>
              <a:t>set the current values (and not the</a:t>
            </a:r>
            <a:br>
              <a:rPr lang="en-US" sz="1200" dirty="0" smtClean="0">
                <a:solidFill>
                  <a:schemeClr val="accent5"/>
                </a:solidFill>
              </a:rPr>
            </a:br>
            <a:r>
              <a:rPr lang="en-US" sz="1200" dirty="0" smtClean="0">
                <a:solidFill>
                  <a:schemeClr val="accent5"/>
                </a:solidFill>
              </a:rPr>
              <a:t>transistors).</a:t>
            </a:r>
            <a:endParaRPr lang="en-GB" sz="1200" dirty="0">
              <a:solidFill>
                <a:schemeClr val="accent5"/>
              </a:solidFill>
            </a:endParaRPr>
          </a:p>
        </p:txBody>
      </p:sp>
      <p:cxnSp>
        <p:nvCxnSpPr>
          <p:cNvPr id="45" name="Straight Arrow Connector 44"/>
          <p:cNvCxnSpPr>
            <a:stCxn id="43" idx="1"/>
          </p:cNvCxnSpPr>
          <p:nvPr/>
        </p:nvCxnSpPr>
        <p:spPr>
          <a:xfrm flipH="1" flipV="1">
            <a:off x="7846417" y="2814953"/>
            <a:ext cx="1344147" cy="2455545"/>
          </a:xfrm>
          <a:prstGeom prst="straightConnector1">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43" idx="1"/>
          </p:cNvCxnSpPr>
          <p:nvPr/>
        </p:nvCxnSpPr>
        <p:spPr>
          <a:xfrm flipH="1" flipV="1">
            <a:off x="7854230" y="4854999"/>
            <a:ext cx="1336334" cy="415499"/>
          </a:xfrm>
          <a:prstGeom prst="straightConnector1">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9190564" y="1684060"/>
            <a:ext cx="2604174" cy="830997"/>
          </a:xfrm>
          <a:prstGeom prst="rect">
            <a:avLst/>
          </a:prstGeom>
          <a:noFill/>
        </p:spPr>
        <p:txBody>
          <a:bodyPr wrap="none" rtlCol="0">
            <a:spAutoFit/>
          </a:bodyPr>
          <a:lstStyle/>
          <a:p>
            <a:r>
              <a:rPr lang="en-US" sz="1200" dirty="0" smtClean="0">
                <a:solidFill>
                  <a:schemeClr val="accent5"/>
                </a:solidFill>
              </a:rPr>
              <a:t>Besides the normal P/N ratio, PMOS W</a:t>
            </a:r>
          </a:p>
          <a:p>
            <a:r>
              <a:rPr lang="en-US" sz="1200" dirty="0" smtClean="0">
                <a:solidFill>
                  <a:schemeClr val="accent5"/>
                </a:solidFill>
              </a:rPr>
              <a:t>could be set 40% to 60% bigger than</a:t>
            </a:r>
          </a:p>
          <a:p>
            <a:r>
              <a:rPr lang="en-US" sz="1200" dirty="0" smtClean="0">
                <a:solidFill>
                  <a:schemeClr val="accent5"/>
                </a:solidFill>
              </a:rPr>
              <a:t>needed to accommodate</a:t>
            </a:r>
            <a:r>
              <a:rPr lang="en-US" sz="1200" dirty="0">
                <a:solidFill>
                  <a:schemeClr val="accent5"/>
                </a:solidFill>
              </a:rPr>
              <a:t> </a:t>
            </a:r>
            <a:r>
              <a:rPr lang="en-US" sz="1200" dirty="0" smtClean="0">
                <a:solidFill>
                  <a:schemeClr val="accent5"/>
                </a:solidFill>
              </a:rPr>
              <a:t>radiation</a:t>
            </a:r>
          </a:p>
          <a:p>
            <a:r>
              <a:rPr lang="en-US" sz="1200" dirty="0" smtClean="0">
                <a:solidFill>
                  <a:schemeClr val="accent5"/>
                </a:solidFill>
              </a:rPr>
              <a:t>damage (NMOS 20% bigger)</a:t>
            </a:r>
            <a:endParaRPr lang="en-GB" sz="1200" dirty="0">
              <a:solidFill>
                <a:schemeClr val="accent5"/>
              </a:solidFill>
            </a:endParaRPr>
          </a:p>
        </p:txBody>
      </p:sp>
      <p:cxnSp>
        <p:nvCxnSpPr>
          <p:cNvPr id="52" name="Straight Arrow Connector 51"/>
          <p:cNvCxnSpPr>
            <a:stCxn id="51" idx="1"/>
          </p:cNvCxnSpPr>
          <p:nvPr/>
        </p:nvCxnSpPr>
        <p:spPr>
          <a:xfrm flipH="1">
            <a:off x="7854230" y="2099559"/>
            <a:ext cx="1336334" cy="660848"/>
          </a:xfrm>
          <a:prstGeom prst="straightConnector1">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9466682" y="2880191"/>
            <a:ext cx="2229585" cy="738664"/>
          </a:xfrm>
          <a:prstGeom prst="rect">
            <a:avLst/>
          </a:prstGeom>
          <a:noFill/>
        </p:spPr>
        <p:txBody>
          <a:bodyPr wrap="none" rtlCol="0">
            <a:spAutoFit/>
          </a:bodyPr>
          <a:lstStyle/>
          <a:p>
            <a:r>
              <a:rPr lang="en-US" sz="1400" dirty="0" smtClean="0">
                <a:solidFill>
                  <a:schemeClr val="accent5"/>
                </a:solidFill>
              </a:rPr>
              <a:t>R set the driver</a:t>
            </a:r>
          </a:p>
          <a:p>
            <a:r>
              <a:rPr lang="en-US" sz="1400" dirty="0" smtClean="0">
                <a:solidFill>
                  <a:schemeClr val="accent5"/>
                </a:solidFill>
              </a:rPr>
              <a:t>and pre-emphasis currents,</a:t>
            </a:r>
          </a:p>
          <a:p>
            <a:r>
              <a:rPr lang="en-US" sz="1400" dirty="0" smtClean="0">
                <a:solidFill>
                  <a:schemeClr val="accent5"/>
                </a:solidFill>
              </a:rPr>
              <a:t>respectively</a:t>
            </a:r>
            <a:endParaRPr lang="en-GB" sz="1400" dirty="0">
              <a:solidFill>
                <a:schemeClr val="accent5"/>
              </a:solidFill>
            </a:endParaRPr>
          </a:p>
        </p:txBody>
      </p:sp>
      <p:cxnSp>
        <p:nvCxnSpPr>
          <p:cNvPr id="56" name="Straight Arrow Connector 55"/>
          <p:cNvCxnSpPr>
            <a:stCxn id="55" idx="1"/>
            <a:endCxn id="26" idx="3"/>
          </p:cNvCxnSpPr>
          <p:nvPr/>
        </p:nvCxnSpPr>
        <p:spPr>
          <a:xfrm flipH="1">
            <a:off x="8205190" y="3249523"/>
            <a:ext cx="1261492" cy="256064"/>
          </a:xfrm>
          <a:prstGeom prst="straightConnector1">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55" idx="1"/>
            <a:endCxn id="31" idx="3"/>
          </p:cNvCxnSpPr>
          <p:nvPr/>
        </p:nvCxnSpPr>
        <p:spPr>
          <a:xfrm flipH="1">
            <a:off x="8191193" y="3249523"/>
            <a:ext cx="1275489" cy="952663"/>
          </a:xfrm>
          <a:prstGeom prst="straightConnector1">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73378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eTx Output Stage is Pseudo Differential</a:t>
            </a:r>
            <a:endParaRPr lang="en-GB" dirty="0"/>
          </a:p>
        </p:txBody>
      </p:sp>
      <p:sp>
        <p:nvSpPr>
          <p:cNvPr id="5" name="Date Placeholder 4"/>
          <p:cNvSpPr>
            <a:spLocks noGrp="1"/>
          </p:cNvSpPr>
          <p:nvPr>
            <p:ph type="dt" sz="half" idx="10"/>
          </p:nvPr>
        </p:nvSpPr>
        <p:spPr/>
        <p:txBody>
          <a:bodyPr/>
          <a:lstStyle/>
          <a:p>
            <a:r>
              <a:rPr lang="en-GB" dirty="0" smtClean="0"/>
              <a:t>Ecole de Microélectronique IN2P3</a:t>
            </a:r>
            <a:endParaRPr lang="en-GB" dirty="0"/>
          </a:p>
        </p:txBody>
      </p:sp>
      <p:sp>
        <p:nvSpPr>
          <p:cNvPr id="6" name="Footer Placeholder 5"/>
          <p:cNvSpPr>
            <a:spLocks noGrp="1"/>
          </p:cNvSpPr>
          <p:nvPr>
            <p:ph type="ftr" sz="quarter" idx="11"/>
          </p:nvPr>
        </p:nvSpPr>
        <p:spPr/>
        <p:txBody>
          <a:bodyPr/>
          <a:lstStyle/>
          <a:p>
            <a:r>
              <a:rPr lang="en-GB" dirty="0" smtClean="0"/>
              <a:t>Paulo.Moreira@cern.ch</a:t>
            </a:r>
            <a:endParaRPr lang="en-GB" dirty="0"/>
          </a:p>
        </p:txBody>
      </p:sp>
      <p:sp>
        <p:nvSpPr>
          <p:cNvPr id="7" name="Slide Number Placeholder 6"/>
          <p:cNvSpPr>
            <a:spLocks noGrp="1"/>
          </p:cNvSpPr>
          <p:nvPr>
            <p:ph type="sldNum" sz="quarter" idx="12"/>
          </p:nvPr>
        </p:nvSpPr>
        <p:spPr/>
        <p:txBody>
          <a:bodyPr/>
          <a:lstStyle/>
          <a:p>
            <a:fld id="{9E4E57FD-46AB-4497-A1ED-13B00B4C8F0D}" type="slidenum">
              <a:rPr lang="en-GB" smtClean="0"/>
              <a:t>36</a:t>
            </a:fld>
            <a:endParaRPr lang="en-GB" dirty="0"/>
          </a:p>
        </p:txBody>
      </p:sp>
      <p:grpSp>
        <p:nvGrpSpPr>
          <p:cNvPr id="137" name="Group 136"/>
          <p:cNvGrpSpPr/>
          <p:nvPr/>
        </p:nvGrpSpPr>
        <p:grpSpPr>
          <a:xfrm>
            <a:off x="838200" y="1262590"/>
            <a:ext cx="10010724" cy="3955957"/>
            <a:chOff x="838200" y="1613572"/>
            <a:chExt cx="10010724" cy="3955957"/>
          </a:xfrm>
        </p:grpSpPr>
        <p:cxnSp>
          <p:nvCxnSpPr>
            <p:cNvPr id="72" name="Straight Connector 71"/>
            <p:cNvCxnSpPr/>
            <p:nvPr/>
          </p:nvCxnSpPr>
          <p:spPr>
            <a:xfrm>
              <a:off x="5673447" y="3724939"/>
              <a:ext cx="1584999" cy="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310300" y="1794415"/>
              <a:ext cx="2621324" cy="3508850"/>
              <a:chOff x="7656751" y="1645041"/>
              <a:chExt cx="2621324" cy="3508850"/>
            </a:xfrm>
          </p:grpSpPr>
          <p:cxnSp>
            <p:nvCxnSpPr>
              <p:cNvPr id="10" name="Straight Connector 9"/>
              <p:cNvCxnSpPr/>
              <p:nvPr/>
            </p:nvCxnSpPr>
            <p:spPr>
              <a:xfrm>
                <a:off x="8949620" y="3575566"/>
                <a:ext cx="92405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9820572" y="3461266"/>
                <a:ext cx="228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2" name="Straight Connector 11"/>
              <p:cNvCxnSpPr/>
              <p:nvPr/>
            </p:nvCxnSpPr>
            <p:spPr>
              <a:xfrm>
                <a:off x="8802257" y="2414087"/>
                <a:ext cx="152400" cy="0"/>
              </a:xfrm>
              <a:prstGeom prst="line">
                <a:avLst/>
              </a:prstGeom>
              <a:ln w="1905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802257" y="2718887"/>
                <a:ext cx="1524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730836" y="2566487"/>
                <a:ext cx="99522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8802257" y="2414087"/>
                <a:ext cx="0" cy="3048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8726057" y="2414087"/>
                <a:ext cx="0" cy="3048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954657" y="2733964"/>
                <a:ext cx="0" cy="841602"/>
              </a:xfrm>
              <a:prstGeom prst="line">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8878457" y="2337887"/>
                <a:ext cx="152400" cy="0"/>
              </a:xfrm>
              <a:prstGeom prst="line">
                <a:avLst/>
              </a:prstGeom>
              <a:ln w="19050">
                <a:headEnd type="oval"/>
                <a:tailEnd type="non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8878457" y="30421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0" name="Straight Connector 19"/>
              <p:cNvCxnSpPr/>
              <p:nvPr/>
            </p:nvCxnSpPr>
            <p:spPr>
              <a:xfrm flipH="1" flipV="1">
                <a:off x="8802257" y="4755518"/>
                <a:ext cx="152400" cy="0"/>
              </a:xfrm>
              <a:prstGeom prst="line">
                <a:avLst/>
              </a:prstGeom>
              <a:ln w="1905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8802257" y="4450718"/>
                <a:ext cx="1524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730836" y="4603118"/>
                <a:ext cx="99522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802257" y="4450718"/>
                <a:ext cx="0" cy="3048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726057" y="4450718"/>
                <a:ext cx="0" cy="3048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8954657" y="3575565"/>
                <a:ext cx="0" cy="86712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V="1">
                <a:off x="8878457" y="4831718"/>
                <a:ext cx="152400" cy="0"/>
              </a:xfrm>
              <a:prstGeom prst="line">
                <a:avLst/>
              </a:prstGeom>
              <a:ln w="19050">
                <a:headEnd type="oval"/>
                <a:tailEnd type="non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flipV="1">
                <a:off x="8878457" y="3727965"/>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Box 27"/>
              <p:cNvSpPr txBox="1"/>
              <p:nvPr/>
            </p:nvSpPr>
            <p:spPr>
              <a:xfrm>
                <a:off x="9020879" y="3098328"/>
                <a:ext cx="282450" cy="307777"/>
              </a:xfrm>
              <a:prstGeom prst="rect">
                <a:avLst/>
              </a:prstGeom>
              <a:noFill/>
            </p:spPr>
            <p:txBody>
              <a:bodyPr wrap="none" rtlCol="0">
                <a:spAutoFit/>
              </a:bodyPr>
              <a:lstStyle/>
              <a:p>
                <a:r>
                  <a:rPr lang="en-US" sz="1400" dirty="0" smtClean="0"/>
                  <a:t>R</a:t>
                </a:r>
                <a:endParaRPr lang="en-GB" sz="1400" baseline="-25000" dirty="0"/>
              </a:p>
            </p:txBody>
          </p:sp>
          <p:cxnSp>
            <p:nvCxnSpPr>
              <p:cNvPr id="29" name="Straight Connector 28"/>
              <p:cNvCxnSpPr/>
              <p:nvPr/>
            </p:nvCxnSpPr>
            <p:spPr>
              <a:xfrm>
                <a:off x="8192657" y="2261687"/>
                <a:ext cx="138908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192657" y="4907918"/>
                <a:ext cx="1389089"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8019100" y="2041236"/>
                <a:ext cx="1632900" cy="3112655"/>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p:cNvSpPr/>
              <p:nvPr/>
            </p:nvSpPr>
            <p:spPr>
              <a:xfrm>
                <a:off x="7656751" y="1645041"/>
                <a:ext cx="2291012" cy="369332"/>
              </a:xfrm>
              <a:prstGeom prst="rect">
                <a:avLst/>
              </a:prstGeom>
            </p:spPr>
            <p:txBody>
              <a:bodyPr wrap="none">
                <a:spAutoFit/>
              </a:bodyPr>
              <a:lstStyle/>
              <a:p>
                <a:pPr algn="ctr"/>
                <a:r>
                  <a:rPr lang="fr-FR" sz="1100" b="1" dirty="0">
                    <a:solidFill>
                      <a:srgbClr val="000000"/>
                    </a:solidFill>
                    <a:latin typeface="Calibri" panose="020F0502020204030204" pitchFamily="34" charset="0"/>
                  </a:rPr>
                  <a:t>Unit </a:t>
                </a:r>
                <a:r>
                  <a:rPr lang="en-GB" sz="1100" b="1" dirty="0" smtClean="0">
                    <a:solidFill>
                      <a:srgbClr val="000000"/>
                    </a:solidFill>
                    <a:latin typeface="Calibri" panose="020F0502020204030204" pitchFamily="34" charset="0"/>
                  </a:rPr>
                  <a:t>cell</a:t>
                </a:r>
                <a:r>
                  <a:rPr lang="fr-FR" sz="1100" b="1" dirty="0" smtClean="0">
                    <a:solidFill>
                      <a:srgbClr val="000000"/>
                    </a:solidFill>
                    <a:latin typeface="Calibri" panose="020F0502020204030204" pitchFamily="34" charset="0"/>
                  </a:rPr>
                  <a:t> curent:</a:t>
                </a:r>
                <a:r>
                  <a:rPr lang="fr-FR" b="1" dirty="0" smtClean="0"/>
                  <a:t> </a:t>
                </a:r>
                <a:r>
                  <a:rPr lang="fr-FR" sz="1100" b="1" dirty="0" smtClean="0">
                    <a:solidFill>
                      <a:srgbClr val="000000"/>
                    </a:solidFill>
                    <a:latin typeface="Calibri" panose="020F0502020204030204" pitchFamily="34" charset="0"/>
                  </a:rPr>
                  <a:t>0.5 mA (in 100 </a:t>
                </a:r>
                <a:r>
                  <a:rPr lang="fr-FR" sz="1100" b="1" dirty="0" smtClean="0">
                    <a:solidFill>
                      <a:srgbClr val="000000"/>
                    </a:solidFill>
                    <a:latin typeface="Symbol" panose="05050102010706020507" pitchFamily="18" charset="2"/>
                  </a:rPr>
                  <a:t>W</a:t>
                </a:r>
                <a:r>
                  <a:rPr lang="fr-FR" sz="1100" b="1" dirty="0" smtClean="0">
                    <a:solidFill>
                      <a:srgbClr val="000000"/>
                    </a:solidFill>
                    <a:latin typeface="Calibri" panose="020F0502020204030204" pitchFamily="34" charset="0"/>
                  </a:rPr>
                  <a:t>)</a:t>
                </a:r>
                <a:r>
                  <a:rPr lang="fr-FR" b="1" dirty="0" smtClean="0"/>
                  <a:t> </a:t>
                </a:r>
                <a:endParaRPr lang="en-GB" b="1" dirty="0"/>
              </a:p>
            </p:txBody>
          </p:sp>
          <p:sp>
            <p:nvSpPr>
              <p:cNvPr id="33" name="TextBox 32"/>
              <p:cNvSpPr txBox="1"/>
              <p:nvPr/>
            </p:nvSpPr>
            <p:spPr>
              <a:xfrm>
                <a:off x="9006882" y="3794927"/>
                <a:ext cx="282450" cy="307777"/>
              </a:xfrm>
              <a:prstGeom prst="rect">
                <a:avLst/>
              </a:prstGeom>
              <a:noFill/>
            </p:spPr>
            <p:txBody>
              <a:bodyPr wrap="none" rtlCol="0">
                <a:spAutoFit/>
              </a:bodyPr>
              <a:lstStyle/>
              <a:p>
                <a:r>
                  <a:rPr lang="en-US" sz="1400" dirty="0" smtClean="0"/>
                  <a:t>R</a:t>
                </a:r>
                <a:endParaRPr lang="en-GB" sz="1400" baseline="-25000" dirty="0"/>
              </a:p>
            </p:txBody>
          </p:sp>
          <p:sp>
            <p:nvSpPr>
              <p:cNvPr id="36" name="TextBox 35"/>
              <p:cNvSpPr txBox="1"/>
              <p:nvPr/>
            </p:nvSpPr>
            <p:spPr>
              <a:xfrm>
                <a:off x="9681437" y="3153489"/>
                <a:ext cx="596638" cy="307777"/>
              </a:xfrm>
              <a:prstGeom prst="rect">
                <a:avLst/>
              </a:prstGeom>
              <a:noFill/>
            </p:spPr>
            <p:txBody>
              <a:bodyPr wrap="none" rtlCol="0">
                <a:spAutoFit/>
              </a:bodyPr>
              <a:lstStyle/>
              <a:p>
                <a:r>
                  <a:rPr lang="en-GB" sz="1400" dirty="0" smtClean="0"/>
                  <a:t>OUT+</a:t>
                </a:r>
                <a:endParaRPr lang="en-GB" sz="1400" dirty="0"/>
              </a:p>
            </p:txBody>
          </p:sp>
        </p:grpSp>
        <p:grpSp>
          <p:nvGrpSpPr>
            <p:cNvPr id="39" name="Group 38"/>
            <p:cNvGrpSpPr/>
            <p:nvPr/>
          </p:nvGrpSpPr>
          <p:grpSpPr>
            <a:xfrm flipH="1">
              <a:off x="6977760" y="1803702"/>
              <a:ext cx="2531556" cy="3508850"/>
              <a:chOff x="7656751" y="1645041"/>
              <a:chExt cx="2531556" cy="3508850"/>
            </a:xfrm>
          </p:grpSpPr>
          <p:cxnSp>
            <p:nvCxnSpPr>
              <p:cNvPr id="40" name="Straight Connector 39"/>
              <p:cNvCxnSpPr/>
              <p:nvPr/>
            </p:nvCxnSpPr>
            <p:spPr>
              <a:xfrm>
                <a:off x="8949620" y="3575566"/>
                <a:ext cx="92405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9820572" y="3461266"/>
                <a:ext cx="228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2" name="Straight Connector 41"/>
              <p:cNvCxnSpPr/>
              <p:nvPr/>
            </p:nvCxnSpPr>
            <p:spPr>
              <a:xfrm>
                <a:off x="8802257" y="2414087"/>
                <a:ext cx="152400" cy="0"/>
              </a:xfrm>
              <a:prstGeom prst="line">
                <a:avLst/>
              </a:prstGeom>
              <a:ln w="1905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8802257" y="2718887"/>
                <a:ext cx="1524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730836" y="2566487"/>
                <a:ext cx="99522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8802257" y="2414087"/>
                <a:ext cx="0" cy="3048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8726057" y="2414087"/>
                <a:ext cx="0" cy="3048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8954657" y="2733964"/>
                <a:ext cx="0" cy="841602"/>
              </a:xfrm>
              <a:prstGeom prst="line">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8878457" y="2337887"/>
                <a:ext cx="152400" cy="0"/>
              </a:xfrm>
              <a:prstGeom prst="line">
                <a:avLst/>
              </a:prstGeom>
              <a:ln w="19050">
                <a:headEnd type="oval"/>
                <a:tailEnd type="none"/>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8878457" y="30421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0" name="Straight Connector 49"/>
              <p:cNvCxnSpPr/>
              <p:nvPr/>
            </p:nvCxnSpPr>
            <p:spPr>
              <a:xfrm flipH="1" flipV="1">
                <a:off x="8802257" y="4755518"/>
                <a:ext cx="152400" cy="0"/>
              </a:xfrm>
              <a:prstGeom prst="line">
                <a:avLst/>
              </a:prstGeom>
              <a:ln w="1905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8802257" y="4450718"/>
                <a:ext cx="1524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7730836" y="4603118"/>
                <a:ext cx="99522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8802257" y="4450718"/>
                <a:ext cx="0" cy="3048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8726057" y="4450718"/>
                <a:ext cx="0" cy="3048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8954657" y="3575565"/>
                <a:ext cx="0" cy="86712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flipV="1">
                <a:off x="8878457" y="4831718"/>
                <a:ext cx="152400" cy="0"/>
              </a:xfrm>
              <a:prstGeom prst="line">
                <a:avLst/>
              </a:prstGeom>
              <a:ln w="19050">
                <a:headEnd type="oval"/>
                <a:tailEnd type="none"/>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flipV="1">
                <a:off x="8878457" y="3727965"/>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TextBox 57"/>
              <p:cNvSpPr txBox="1"/>
              <p:nvPr/>
            </p:nvSpPr>
            <p:spPr>
              <a:xfrm>
                <a:off x="9020879" y="3098328"/>
                <a:ext cx="282450" cy="307777"/>
              </a:xfrm>
              <a:prstGeom prst="rect">
                <a:avLst/>
              </a:prstGeom>
              <a:noFill/>
            </p:spPr>
            <p:txBody>
              <a:bodyPr wrap="none" rtlCol="0">
                <a:spAutoFit/>
              </a:bodyPr>
              <a:lstStyle/>
              <a:p>
                <a:r>
                  <a:rPr lang="en-US" sz="1400" dirty="0" smtClean="0"/>
                  <a:t>R</a:t>
                </a:r>
                <a:endParaRPr lang="en-GB" sz="1400" baseline="-25000" dirty="0"/>
              </a:p>
            </p:txBody>
          </p:sp>
          <p:cxnSp>
            <p:nvCxnSpPr>
              <p:cNvPr id="59" name="Straight Connector 58"/>
              <p:cNvCxnSpPr/>
              <p:nvPr/>
            </p:nvCxnSpPr>
            <p:spPr>
              <a:xfrm>
                <a:off x="8192657" y="2261687"/>
                <a:ext cx="138908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8192657" y="4907918"/>
                <a:ext cx="1389089"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8019100" y="2041236"/>
                <a:ext cx="1632900" cy="3112655"/>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Rectangle 61"/>
              <p:cNvSpPr/>
              <p:nvPr/>
            </p:nvSpPr>
            <p:spPr>
              <a:xfrm>
                <a:off x="7656751" y="1645041"/>
                <a:ext cx="2291012" cy="369332"/>
              </a:xfrm>
              <a:prstGeom prst="rect">
                <a:avLst/>
              </a:prstGeom>
            </p:spPr>
            <p:txBody>
              <a:bodyPr wrap="none">
                <a:spAutoFit/>
              </a:bodyPr>
              <a:lstStyle/>
              <a:p>
                <a:pPr algn="ctr"/>
                <a:r>
                  <a:rPr lang="fr-FR" sz="1100" b="1" dirty="0">
                    <a:solidFill>
                      <a:srgbClr val="000000"/>
                    </a:solidFill>
                    <a:latin typeface="Calibri" panose="020F0502020204030204" pitchFamily="34" charset="0"/>
                  </a:rPr>
                  <a:t>Unit </a:t>
                </a:r>
                <a:r>
                  <a:rPr lang="en-GB" sz="1100" b="1" dirty="0" smtClean="0">
                    <a:solidFill>
                      <a:srgbClr val="000000"/>
                    </a:solidFill>
                    <a:latin typeface="Calibri" panose="020F0502020204030204" pitchFamily="34" charset="0"/>
                  </a:rPr>
                  <a:t>cell</a:t>
                </a:r>
                <a:r>
                  <a:rPr lang="fr-FR" sz="1100" b="1" dirty="0" smtClean="0">
                    <a:solidFill>
                      <a:srgbClr val="000000"/>
                    </a:solidFill>
                    <a:latin typeface="Calibri" panose="020F0502020204030204" pitchFamily="34" charset="0"/>
                  </a:rPr>
                  <a:t> curent:</a:t>
                </a:r>
                <a:r>
                  <a:rPr lang="fr-FR" b="1" dirty="0" smtClean="0"/>
                  <a:t> </a:t>
                </a:r>
                <a:r>
                  <a:rPr lang="fr-FR" sz="1100" b="1" dirty="0" smtClean="0">
                    <a:solidFill>
                      <a:srgbClr val="000000"/>
                    </a:solidFill>
                    <a:latin typeface="Calibri" panose="020F0502020204030204" pitchFamily="34" charset="0"/>
                  </a:rPr>
                  <a:t>0.5 mA (in 100 </a:t>
                </a:r>
                <a:r>
                  <a:rPr lang="fr-FR" sz="1100" b="1" dirty="0" smtClean="0">
                    <a:solidFill>
                      <a:srgbClr val="000000"/>
                    </a:solidFill>
                    <a:latin typeface="Symbol" panose="05050102010706020507" pitchFamily="18" charset="2"/>
                  </a:rPr>
                  <a:t>W</a:t>
                </a:r>
                <a:r>
                  <a:rPr lang="fr-FR" sz="1100" b="1" dirty="0" smtClean="0">
                    <a:solidFill>
                      <a:srgbClr val="000000"/>
                    </a:solidFill>
                    <a:latin typeface="Calibri" panose="020F0502020204030204" pitchFamily="34" charset="0"/>
                  </a:rPr>
                  <a:t>)</a:t>
                </a:r>
                <a:r>
                  <a:rPr lang="fr-FR" b="1" dirty="0" smtClean="0"/>
                  <a:t> </a:t>
                </a:r>
                <a:endParaRPr lang="en-GB" b="1" dirty="0"/>
              </a:p>
            </p:txBody>
          </p:sp>
          <p:sp>
            <p:nvSpPr>
              <p:cNvPr id="63" name="TextBox 62"/>
              <p:cNvSpPr txBox="1"/>
              <p:nvPr/>
            </p:nvSpPr>
            <p:spPr>
              <a:xfrm>
                <a:off x="9006882" y="3794927"/>
                <a:ext cx="282450" cy="307777"/>
              </a:xfrm>
              <a:prstGeom prst="rect">
                <a:avLst/>
              </a:prstGeom>
              <a:noFill/>
            </p:spPr>
            <p:txBody>
              <a:bodyPr wrap="none" rtlCol="0">
                <a:spAutoFit/>
              </a:bodyPr>
              <a:lstStyle/>
              <a:p>
                <a:r>
                  <a:rPr lang="en-US" sz="1400" dirty="0" smtClean="0"/>
                  <a:t>R</a:t>
                </a:r>
                <a:endParaRPr lang="en-GB" sz="1400" baseline="-25000" dirty="0"/>
              </a:p>
            </p:txBody>
          </p:sp>
          <p:sp>
            <p:nvSpPr>
              <p:cNvPr id="66" name="TextBox 65"/>
              <p:cNvSpPr txBox="1"/>
              <p:nvPr/>
            </p:nvSpPr>
            <p:spPr>
              <a:xfrm>
                <a:off x="9626935" y="3153489"/>
                <a:ext cx="561372" cy="307777"/>
              </a:xfrm>
              <a:prstGeom prst="rect">
                <a:avLst/>
              </a:prstGeom>
              <a:noFill/>
            </p:spPr>
            <p:txBody>
              <a:bodyPr wrap="none" rtlCol="0">
                <a:spAutoFit/>
              </a:bodyPr>
              <a:lstStyle/>
              <a:p>
                <a:r>
                  <a:rPr lang="en-GB" sz="1400" dirty="0" smtClean="0"/>
                  <a:t>OUT-</a:t>
                </a:r>
                <a:endParaRPr lang="en-GB" sz="1400" dirty="0"/>
              </a:p>
            </p:txBody>
          </p:sp>
        </p:grpSp>
        <p:sp>
          <p:nvSpPr>
            <p:cNvPr id="73" name="Rectangle 72"/>
            <p:cNvSpPr/>
            <p:nvPr/>
          </p:nvSpPr>
          <p:spPr>
            <a:xfrm>
              <a:off x="6051085" y="3610640"/>
              <a:ext cx="748145" cy="228600"/>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 name="TextBox 73"/>
            <p:cNvSpPr txBox="1"/>
            <p:nvPr/>
          </p:nvSpPr>
          <p:spPr>
            <a:xfrm>
              <a:off x="6135948" y="3290078"/>
              <a:ext cx="636713" cy="307777"/>
            </a:xfrm>
            <a:prstGeom prst="rect">
              <a:avLst/>
            </a:prstGeom>
            <a:noFill/>
          </p:spPr>
          <p:txBody>
            <a:bodyPr wrap="none" rtlCol="0">
              <a:spAutoFit/>
            </a:bodyPr>
            <a:lstStyle/>
            <a:p>
              <a:r>
                <a:rPr lang="en-US" sz="1400" dirty="0" smtClean="0">
                  <a:latin typeface="Symbol" panose="05050102010706020507" pitchFamily="18" charset="2"/>
                </a:rPr>
                <a:t>100 W</a:t>
              </a:r>
              <a:endParaRPr lang="en-GB" sz="1400" dirty="0">
                <a:latin typeface="Symbol" panose="05050102010706020507" pitchFamily="18" charset="2"/>
              </a:endParaRPr>
            </a:p>
          </p:txBody>
        </p:sp>
        <p:sp>
          <p:nvSpPr>
            <p:cNvPr id="75" name="TextBox 74"/>
            <p:cNvSpPr txBox="1"/>
            <p:nvPr/>
          </p:nvSpPr>
          <p:spPr>
            <a:xfrm>
              <a:off x="5761275" y="3851117"/>
              <a:ext cx="1390124" cy="253916"/>
            </a:xfrm>
            <a:prstGeom prst="rect">
              <a:avLst/>
            </a:prstGeom>
            <a:noFill/>
          </p:spPr>
          <p:txBody>
            <a:bodyPr wrap="none" rtlCol="0">
              <a:spAutoFit/>
            </a:bodyPr>
            <a:lstStyle/>
            <a:p>
              <a:r>
                <a:rPr lang="en-US" sz="1050" dirty="0" smtClean="0"/>
                <a:t>(External termination)</a:t>
              </a:r>
              <a:endParaRPr lang="en-GB" sz="1050" dirty="0"/>
            </a:p>
          </p:txBody>
        </p:sp>
        <p:sp>
          <p:nvSpPr>
            <p:cNvPr id="76" name="Rectangle 75"/>
            <p:cNvSpPr/>
            <p:nvPr/>
          </p:nvSpPr>
          <p:spPr>
            <a:xfrm>
              <a:off x="2310358" y="2411061"/>
              <a:ext cx="1074027" cy="26462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Enabling</a:t>
              </a:r>
              <a:br>
                <a:rPr lang="en-US" dirty="0" smtClean="0"/>
              </a:br>
              <a:r>
                <a:rPr lang="en-US" dirty="0" smtClean="0"/>
                <a:t>Logic</a:t>
              </a:r>
              <a:endParaRPr lang="en-GB" dirty="0"/>
            </a:p>
          </p:txBody>
        </p:sp>
        <p:sp>
          <p:nvSpPr>
            <p:cNvPr id="77" name="Rectangle 76"/>
            <p:cNvSpPr/>
            <p:nvPr/>
          </p:nvSpPr>
          <p:spPr>
            <a:xfrm>
              <a:off x="9405442" y="2401823"/>
              <a:ext cx="1074027" cy="26462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Enabling</a:t>
              </a:r>
              <a:br>
                <a:rPr lang="en-US" dirty="0" smtClean="0"/>
              </a:br>
              <a:r>
                <a:rPr lang="en-US" dirty="0" smtClean="0"/>
                <a:t>Logic</a:t>
              </a:r>
              <a:endParaRPr lang="en-GB" dirty="0"/>
            </a:p>
          </p:txBody>
        </p:sp>
        <p:cxnSp>
          <p:nvCxnSpPr>
            <p:cNvPr id="79" name="Straight Connector 78"/>
            <p:cNvCxnSpPr/>
            <p:nvPr/>
          </p:nvCxnSpPr>
          <p:spPr>
            <a:xfrm flipH="1">
              <a:off x="1940903" y="4752492"/>
              <a:ext cx="369455" cy="0"/>
            </a:xfrm>
            <a:prstGeom prst="line">
              <a:avLst/>
            </a:prstGeom>
            <a:ln w="1905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10479469" y="4762163"/>
              <a:ext cx="369455" cy="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941872" y="4752492"/>
              <a:ext cx="0" cy="817037"/>
            </a:xfrm>
            <a:prstGeom prst="line">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0848924" y="4752491"/>
              <a:ext cx="0" cy="81703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1125794" y="5569528"/>
              <a:ext cx="972313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838200" y="5273967"/>
              <a:ext cx="1103187" cy="276999"/>
            </a:xfrm>
            <a:prstGeom prst="rect">
              <a:avLst/>
            </a:prstGeom>
            <a:noFill/>
          </p:spPr>
          <p:txBody>
            <a:bodyPr wrap="none" rtlCol="0">
              <a:spAutoFit/>
            </a:bodyPr>
            <a:lstStyle/>
            <a:p>
              <a:r>
                <a:rPr lang="en-US" sz="1200" dirty="0" smtClean="0">
                  <a:solidFill>
                    <a:schemeClr val="accent5"/>
                  </a:solidFill>
                </a:rPr>
                <a:t>enableUnitCell</a:t>
              </a:r>
              <a:endParaRPr lang="en-GB" sz="1200" dirty="0">
                <a:solidFill>
                  <a:schemeClr val="accent5"/>
                </a:solidFill>
              </a:endParaRPr>
            </a:p>
          </p:txBody>
        </p:sp>
        <p:cxnSp>
          <p:nvCxnSpPr>
            <p:cNvPr id="89" name="Straight Connector 88"/>
            <p:cNvCxnSpPr/>
            <p:nvPr/>
          </p:nvCxnSpPr>
          <p:spPr>
            <a:xfrm flipH="1">
              <a:off x="1125794" y="1898824"/>
              <a:ext cx="972313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1940903" y="2715861"/>
              <a:ext cx="369455" cy="0"/>
            </a:xfrm>
            <a:prstGeom prst="line">
              <a:avLst/>
            </a:prstGeom>
            <a:ln w="1905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10479469" y="2716678"/>
              <a:ext cx="369455" cy="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0848924" y="1898824"/>
              <a:ext cx="0" cy="81703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V="1">
              <a:off x="1940903" y="1898824"/>
              <a:ext cx="0" cy="817037"/>
            </a:xfrm>
            <a:prstGeom prst="line">
              <a:avLst/>
            </a:prstGeom>
            <a:ln w="19050">
              <a:tailEnd type="oval"/>
            </a:ln>
          </p:spPr>
          <p:style>
            <a:lnRef idx="1">
              <a:schemeClr val="accent1"/>
            </a:lnRef>
            <a:fillRef idx="0">
              <a:schemeClr val="accent1"/>
            </a:fillRef>
            <a:effectRef idx="0">
              <a:schemeClr val="accent1"/>
            </a:effectRef>
            <a:fontRef idx="minor">
              <a:schemeClr val="tx1"/>
            </a:fontRef>
          </p:style>
        </p:cxnSp>
        <p:grpSp>
          <p:nvGrpSpPr>
            <p:cNvPr id="96" name="Group 95"/>
            <p:cNvGrpSpPr/>
            <p:nvPr/>
          </p:nvGrpSpPr>
          <p:grpSpPr>
            <a:xfrm>
              <a:off x="5999598" y="1751675"/>
              <a:ext cx="410210" cy="294297"/>
              <a:chOff x="5999598" y="1770147"/>
              <a:chExt cx="410210" cy="294297"/>
            </a:xfrm>
          </p:grpSpPr>
          <p:sp>
            <p:nvSpPr>
              <p:cNvPr id="94" name="Isosceles Triangle 93"/>
              <p:cNvSpPr/>
              <p:nvPr/>
            </p:nvSpPr>
            <p:spPr>
              <a:xfrm rot="5400000">
                <a:off x="6002915" y="1766830"/>
                <a:ext cx="294297" cy="3009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5" name="Oval 94"/>
              <p:cNvSpPr/>
              <p:nvPr/>
            </p:nvSpPr>
            <p:spPr>
              <a:xfrm>
                <a:off x="6272942" y="1848863"/>
                <a:ext cx="136866" cy="1368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7" name="TextBox 96"/>
            <p:cNvSpPr txBox="1"/>
            <p:nvPr/>
          </p:nvSpPr>
          <p:spPr>
            <a:xfrm>
              <a:off x="838200" y="1613572"/>
              <a:ext cx="460319" cy="276999"/>
            </a:xfrm>
            <a:prstGeom prst="rect">
              <a:avLst/>
            </a:prstGeom>
            <a:noFill/>
          </p:spPr>
          <p:txBody>
            <a:bodyPr wrap="none" rtlCol="0">
              <a:spAutoFit/>
            </a:bodyPr>
            <a:lstStyle/>
            <a:p>
              <a:r>
                <a:rPr lang="en-US" sz="1200" dirty="0" smtClean="0">
                  <a:solidFill>
                    <a:schemeClr val="accent5"/>
                  </a:solidFill>
                </a:rPr>
                <a:t>data</a:t>
              </a:r>
              <a:endParaRPr lang="en-GB" sz="1200" dirty="0">
                <a:solidFill>
                  <a:schemeClr val="accent5"/>
                </a:solidFill>
              </a:endParaRPr>
            </a:p>
          </p:txBody>
        </p:sp>
        <p:grpSp>
          <p:nvGrpSpPr>
            <p:cNvPr id="122" name="Group 121"/>
            <p:cNvGrpSpPr/>
            <p:nvPr/>
          </p:nvGrpSpPr>
          <p:grpSpPr>
            <a:xfrm>
              <a:off x="4985014" y="2349422"/>
              <a:ext cx="2786373" cy="2484543"/>
              <a:chOff x="4956878" y="2515020"/>
              <a:chExt cx="2786373" cy="2484543"/>
            </a:xfrm>
          </p:grpSpPr>
          <p:sp>
            <p:nvSpPr>
              <p:cNvPr id="112" name="Arc 111"/>
              <p:cNvSpPr/>
              <p:nvPr/>
            </p:nvSpPr>
            <p:spPr>
              <a:xfrm flipH="1" flipV="1">
                <a:off x="4959767" y="2750678"/>
                <a:ext cx="517243" cy="517243"/>
              </a:xfrm>
              <a:prstGeom prst="arc">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13" name="Arc 112"/>
              <p:cNvSpPr/>
              <p:nvPr/>
            </p:nvSpPr>
            <p:spPr>
              <a:xfrm>
                <a:off x="7226008" y="3281861"/>
                <a:ext cx="517243" cy="517243"/>
              </a:xfrm>
              <a:prstGeom prst="arc">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115" name="Straight Connector 114"/>
              <p:cNvCxnSpPr/>
              <p:nvPr/>
            </p:nvCxnSpPr>
            <p:spPr>
              <a:xfrm>
                <a:off x="4956878" y="2515020"/>
                <a:ext cx="0" cy="49427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7743251" y="3556369"/>
                <a:ext cx="0" cy="1443194"/>
              </a:xfrm>
              <a:prstGeom prst="line">
                <a:avLst/>
              </a:prstGeom>
              <a:ln w="127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V="1">
                <a:off x="5243137" y="3266274"/>
                <a:ext cx="2241494" cy="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121" name="TextBox 120"/>
            <p:cNvSpPr txBox="1"/>
            <p:nvPr/>
          </p:nvSpPr>
          <p:spPr>
            <a:xfrm>
              <a:off x="4894583" y="2520266"/>
              <a:ext cx="391454" cy="276999"/>
            </a:xfrm>
            <a:prstGeom prst="rect">
              <a:avLst/>
            </a:prstGeom>
            <a:noFill/>
          </p:spPr>
          <p:txBody>
            <a:bodyPr wrap="none" rtlCol="0">
              <a:spAutoFit/>
            </a:bodyPr>
            <a:lstStyle/>
            <a:p>
              <a:r>
                <a:rPr lang="en-US" sz="1200" dirty="0" smtClean="0"/>
                <a:t>“1”</a:t>
              </a:r>
              <a:endParaRPr lang="en-GB" sz="1200" dirty="0"/>
            </a:p>
          </p:txBody>
        </p:sp>
        <p:grpSp>
          <p:nvGrpSpPr>
            <p:cNvPr id="123" name="Group 122"/>
            <p:cNvGrpSpPr/>
            <p:nvPr/>
          </p:nvGrpSpPr>
          <p:grpSpPr>
            <a:xfrm flipH="1">
              <a:off x="5006695" y="2455273"/>
              <a:ext cx="2786373" cy="2484543"/>
              <a:chOff x="4956878" y="2515020"/>
              <a:chExt cx="2786373" cy="2484543"/>
            </a:xfrm>
          </p:grpSpPr>
          <p:sp>
            <p:nvSpPr>
              <p:cNvPr id="124" name="Arc 123"/>
              <p:cNvSpPr/>
              <p:nvPr/>
            </p:nvSpPr>
            <p:spPr>
              <a:xfrm flipH="1" flipV="1">
                <a:off x="4959767" y="2750678"/>
                <a:ext cx="517243" cy="517243"/>
              </a:xfrm>
              <a:prstGeom prst="arc">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25" name="Arc 124"/>
              <p:cNvSpPr/>
              <p:nvPr/>
            </p:nvSpPr>
            <p:spPr>
              <a:xfrm>
                <a:off x="7226008" y="3281861"/>
                <a:ext cx="517243" cy="517243"/>
              </a:xfrm>
              <a:prstGeom prst="arc">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126" name="Straight Connector 125"/>
              <p:cNvCxnSpPr/>
              <p:nvPr/>
            </p:nvCxnSpPr>
            <p:spPr>
              <a:xfrm>
                <a:off x="4956878" y="2515020"/>
                <a:ext cx="0" cy="49427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7743251" y="3556369"/>
                <a:ext cx="0" cy="1443194"/>
              </a:xfrm>
              <a:prstGeom prst="line">
                <a:avLst/>
              </a:prstGeom>
              <a:ln w="127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V="1">
                <a:off x="5243137" y="3266274"/>
                <a:ext cx="2241494" cy="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129" name="TextBox 128"/>
            <p:cNvSpPr txBox="1"/>
            <p:nvPr/>
          </p:nvSpPr>
          <p:spPr>
            <a:xfrm>
              <a:off x="7470896" y="2414421"/>
              <a:ext cx="391454" cy="276999"/>
            </a:xfrm>
            <a:prstGeom prst="rect">
              <a:avLst/>
            </a:prstGeom>
            <a:noFill/>
          </p:spPr>
          <p:txBody>
            <a:bodyPr wrap="none" rtlCol="0">
              <a:spAutoFit/>
            </a:bodyPr>
            <a:lstStyle/>
            <a:p>
              <a:r>
                <a:rPr lang="en-US" sz="1200" dirty="0" smtClean="0"/>
                <a:t>“0”</a:t>
              </a:r>
              <a:endParaRPr lang="en-GB" sz="1200" dirty="0"/>
            </a:p>
          </p:txBody>
        </p:sp>
        <p:sp>
          <p:nvSpPr>
            <p:cNvPr id="130" name="TextBox 129"/>
            <p:cNvSpPr txBox="1"/>
            <p:nvPr/>
          </p:nvSpPr>
          <p:spPr>
            <a:xfrm>
              <a:off x="3691240" y="2437925"/>
              <a:ext cx="364202" cy="276999"/>
            </a:xfrm>
            <a:prstGeom prst="rect">
              <a:avLst/>
            </a:prstGeom>
            <a:noFill/>
          </p:spPr>
          <p:txBody>
            <a:bodyPr wrap="none" rtlCol="0">
              <a:spAutoFit/>
            </a:bodyPr>
            <a:lstStyle/>
            <a:p>
              <a:r>
                <a:rPr lang="en-US" sz="1200" dirty="0" smtClean="0"/>
                <a:t>UP</a:t>
              </a:r>
              <a:endParaRPr lang="en-GB" sz="1200" dirty="0"/>
            </a:p>
          </p:txBody>
        </p:sp>
        <p:sp>
          <p:nvSpPr>
            <p:cNvPr id="131" name="TextBox 130"/>
            <p:cNvSpPr txBox="1"/>
            <p:nvPr/>
          </p:nvSpPr>
          <p:spPr>
            <a:xfrm>
              <a:off x="3691240" y="4477562"/>
              <a:ext cx="615810" cy="276999"/>
            </a:xfrm>
            <a:prstGeom prst="rect">
              <a:avLst/>
            </a:prstGeom>
            <a:noFill/>
          </p:spPr>
          <p:txBody>
            <a:bodyPr wrap="none" rtlCol="0">
              <a:spAutoFit/>
            </a:bodyPr>
            <a:lstStyle/>
            <a:p>
              <a:r>
                <a:rPr lang="en-US" sz="1200" dirty="0" smtClean="0"/>
                <a:t>DOWN</a:t>
              </a:r>
              <a:endParaRPr lang="en-GB" sz="1200" dirty="0"/>
            </a:p>
          </p:txBody>
        </p:sp>
        <p:sp>
          <p:nvSpPr>
            <p:cNvPr id="132" name="TextBox 131"/>
            <p:cNvSpPr txBox="1"/>
            <p:nvPr/>
          </p:nvSpPr>
          <p:spPr>
            <a:xfrm>
              <a:off x="8528895" y="2435299"/>
              <a:ext cx="364202" cy="276999"/>
            </a:xfrm>
            <a:prstGeom prst="rect">
              <a:avLst/>
            </a:prstGeom>
            <a:noFill/>
          </p:spPr>
          <p:txBody>
            <a:bodyPr wrap="none" rtlCol="0">
              <a:spAutoFit/>
            </a:bodyPr>
            <a:lstStyle/>
            <a:p>
              <a:r>
                <a:rPr lang="en-US" sz="1200" dirty="0" smtClean="0"/>
                <a:t>UP</a:t>
              </a:r>
              <a:endParaRPr lang="en-GB" sz="1200" dirty="0"/>
            </a:p>
          </p:txBody>
        </p:sp>
        <p:sp>
          <p:nvSpPr>
            <p:cNvPr id="133" name="TextBox 132"/>
            <p:cNvSpPr txBox="1"/>
            <p:nvPr/>
          </p:nvSpPr>
          <p:spPr>
            <a:xfrm>
              <a:off x="8528895" y="4474936"/>
              <a:ext cx="615810" cy="276999"/>
            </a:xfrm>
            <a:prstGeom prst="rect">
              <a:avLst/>
            </a:prstGeom>
            <a:noFill/>
          </p:spPr>
          <p:txBody>
            <a:bodyPr wrap="none" rtlCol="0">
              <a:spAutoFit/>
            </a:bodyPr>
            <a:lstStyle/>
            <a:p>
              <a:r>
                <a:rPr lang="en-US" sz="1200" dirty="0" smtClean="0"/>
                <a:t>DOWN</a:t>
              </a:r>
              <a:endParaRPr lang="en-GB" sz="1200" dirty="0"/>
            </a:p>
          </p:txBody>
        </p:sp>
        <p:cxnSp>
          <p:nvCxnSpPr>
            <p:cNvPr id="135" name="Straight Connector 134"/>
            <p:cNvCxnSpPr/>
            <p:nvPr/>
          </p:nvCxnSpPr>
          <p:spPr>
            <a:xfrm>
              <a:off x="3793692" y="2474969"/>
              <a:ext cx="1487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8610600" y="2474969"/>
              <a:ext cx="1487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2" name="Group 141"/>
          <p:cNvGrpSpPr/>
          <p:nvPr/>
        </p:nvGrpSpPr>
        <p:grpSpPr>
          <a:xfrm>
            <a:off x="2948802" y="5688075"/>
            <a:ext cx="6077113" cy="369332"/>
            <a:chOff x="2948802" y="5595715"/>
            <a:chExt cx="6077113" cy="369332"/>
          </a:xfrm>
        </p:grpSpPr>
        <p:sp>
          <p:nvSpPr>
            <p:cNvPr id="138" name="TextBox 137"/>
            <p:cNvSpPr txBox="1"/>
            <p:nvPr/>
          </p:nvSpPr>
          <p:spPr>
            <a:xfrm>
              <a:off x="2948802" y="5595715"/>
              <a:ext cx="6077113" cy="369332"/>
            </a:xfrm>
            <a:prstGeom prst="rect">
              <a:avLst/>
            </a:prstGeom>
            <a:noFill/>
          </p:spPr>
          <p:txBody>
            <a:bodyPr wrap="none" rtlCol="0">
              <a:spAutoFit/>
            </a:bodyPr>
            <a:lstStyle/>
            <a:p>
              <a:r>
                <a:rPr lang="en-US" dirty="0" smtClean="0">
                  <a:solidFill>
                    <a:schemeClr val="accent5"/>
                  </a:solidFill>
                </a:rPr>
                <a:t>Unit cell can be disabled by keeping: UP = “1” and DOWN = “0”</a:t>
              </a:r>
              <a:endParaRPr lang="en-GB" dirty="0">
                <a:solidFill>
                  <a:schemeClr val="accent5"/>
                </a:solidFill>
              </a:endParaRPr>
            </a:p>
          </p:txBody>
        </p:sp>
        <p:cxnSp>
          <p:nvCxnSpPr>
            <p:cNvPr id="141" name="Straight Connector 140"/>
            <p:cNvCxnSpPr/>
            <p:nvPr/>
          </p:nvCxnSpPr>
          <p:spPr>
            <a:xfrm>
              <a:off x="6465946" y="5680364"/>
              <a:ext cx="239654"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517846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1" name="Straight Connector 210"/>
          <p:cNvCxnSpPr/>
          <p:nvPr/>
        </p:nvCxnSpPr>
        <p:spPr>
          <a:xfrm>
            <a:off x="938082" y="3621751"/>
            <a:ext cx="10501737"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p:txBody>
          <a:bodyPr/>
          <a:lstStyle/>
          <a:p>
            <a:r>
              <a:rPr lang="en-US" dirty="0" smtClean="0"/>
              <a:t>eTx Output Stage is Pseudo Differential</a:t>
            </a:r>
            <a:endParaRPr lang="en-GB" dirty="0"/>
          </a:p>
        </p:txBody>
      </p:sp>
      <p:sp>
        <p:nvSpPr>
          <p:cNvPr id="5" name="Date Placeholder 4"/>
          <p:cNvSpPr>
            <a:spLocks noGrp="1"/>
          </p:cNvSpPr>
          <p:nvPr>
            <p:ph type="dt" sz="half" idx="10"/>
          </p:nvPr>
        </p:nvSpPr>
        <p:spPr/>
        <p:txBody>
          <a:bodyPr/>
          <a:lstStyle/>
          <a:p>
            <a:r>
              <a:rPr lang="en-GB" dirty="0" smtClean="0"/>
              <a:t>Ecole de Microélectronique IN2P3</a:t>
            </a:r>
            <a:endParaRPr lang="en-GB" dirty="0"/>
          </a:p>
        </p:txBody>
      </p:sp>
      <p:sp>
        <p:nvSpPr>
          <p:cNvPr id="6" name="Footer Placeholder 5"/>
          <p:cNvSpPr>
            <a:spLocks noGrp="1"/>
          </p:cNvSpPr>
          <p:nvPr>
            <p:ph type="ftr" sz="quarter" idx="11"/>
          </p:nvPr>
        </p:nvSpPr>
        <p:spPr/>
        <p:txBody>
          <a:bodyPr/>
          <a:lstStyle/>
          <a:p>
            <a:r>
              <a:rPr lang="en-GB" dirty="0" smtClean="0"/>
              <a:t>Paulo.Moreira@cern.ch</a:t>
            </a:r>
            <a:endParaRPr lang="en-GB" dirty="0"/>
          </a:p>
        </p:txBody>
      </p:sp>
      <p:sp>
        <p:nvSpPr>
          <p:cNvPr id="7" name="Slide Number Placeholder 6"/>
          <p:cNvSpPr>
            <a:spLocks noGrp="1"/>
          </p:cNvSpPr>
          <p:nvPr>
            <p:ph type="sldNum" sz="quarter" idx="12"/>
          </p:nvPr>
        </p:nvSpPr>
        <p:spPr/>
        <p:txBody>
          <a:bodyPr/>
          <a:lstStyle/>
          <a:p>
            <a:fld id="{9E4E57FD-46AB-4497-A1ED-13B00B4C8F0D}" type="slidenum">
              <a:rPr lang="en-GB" smtClean="0"/>
              <a:t>37</a:t>
            </a:fld>
            <a:endParaRPr lang="en-GB" dirty="0"/>
          </a:p>
        </p:txBody>
      </p:sp>
      <p:grpSp>
        <p:nvGrpSpPr>
          <p:cNvPr id="209" name="Group 208"/>
          <p:cNvGrpSpPr/>
          <p:nvPr/>
        </p:nvGrpSpPr>
        <p:grpSpPr>
          <a:xfrm>
            <a:off x="2089006" y="1057597"/>
            <a:ext cx="6942586" cy="4571553"/>
            <a:chOff x="2180887" y="1085825"/>
            <a:chExt cx="6942586" cy="4571553"/>
          </a:xfrm>
        </p:grpSpPr>
        <p:grpSp>
          <p:nvGrpSpPr>
            <p:cNvPr id="83" name="Group 82"/>
            <p:cNvGrpSpPr/>
            <p:nvPr/>
          </p:nvGrpSpPr>
          <p:grpSpPr>
            <a:xfrm>
              <a:off x="2180887" y="1085825"/>
              <a:ext cx="2159330" cy="1685634"/>
              <a:chOff x="2207383" y="1090404"/>
              <a:chExt cx="2159330" cy="1685634"/>
            </a:xfrm>
          </p:grpSpPr>
          <p:grpSp>
            <p:nvGrpSpPr>
              <p:cNvPr id="78" name="Group 77"/>
              <p:cNvGrpSpPr/>
              <p:nvPr/>
            </p:nvGrpSpPr>
            <p:grpSpPr>
              <a:xfrm>
                <a:off x="2207383" y="1090404"/>
                <a:ext cx="1360054" cy="1685634"/>
                <a:chOff x="2244329" y="1090404"/>
                <a:chExt cx="1360054" cy="1685634"/>
              </a:xfrm>
            </p:grpSpPr>
            <p:sp>
              <p:nvSpPr>
                <p:cNvPr id="2" name="Rectangle 1"/>
                <p:cNvSpPr/>
                <p:nvPr/>
              </p:nvSpPr>
              <p:spPr>
                <a:xfrm>
                  <a:off x="2306674" y="1155056"/>
                  <a:ext cx="840509" cy="1163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Unit Cell</a:t>
                  </a:r>
                  <a:endParaRPr lang="en-GB" dirty="0"/>
                </a:p>
              </p:txBody>
            </p:sp>
            <p:sp>
              <p:nvSpPr>
                <p:cNvPr id="105" name="Rectangle 104"/>
                <p:cNvSpPr/>
                <p:nvPr/>
              </p:nvSpPr>
              <p:spPr>
                <a:xfrm>
                  <a:off x="2459074" y="1307456"/>
                  <a:ext cx="840509" cy="1163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Unit Cell</a:t>
                  </a:r>
                  <a:endParaRPr lang="en-GB" dirty="0"/>
                </a:p>
              </p:txBody>
            </p:sp>
            <p:sp>
              <p:nvSpPr>
                <p:cNvPr id="106" name="Rectangle 105"/>
                <p:cNvSpPr/>
                <p:nvPr/>
              </p:nvSpPr>
              <p:spPr>
                <a:xfrm>
                  <a:off x="2611474" y="1459856"/>
                  <a:ext cx="840509" cy="1163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Unit Cell</a:t>
                  </a:r>
                  <a:endParaRPr lang="en-GB" dirty="0"/>
                </a:p>
              </p:txBody>
            </p:sp>
            <p:sp>
              <p:nvSpPr>
                <p:cNvPr id="107" name="Rectangle 106"/>
                <p:cNvSpPr/>
                <p:nvPr/>
              </p:nvSpPr>
              <p:spPr>
                <a:xfrm>
                  <a:off x="2763874" y="1612256"/>
                  <a:ext cx="840509" cy="1163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Unit Cell</a:t>
                  </a:r>
                  <a:endParaRPr lang="en-GB" dirty="0"/>
                </a:p>
              </p:txBody>
            </p:sp>
            <p:sp>
              <p:nvSpPr>
                <p:cNvPr id="3" name="TextBox 2"/>
                <p:cNvSpPr txBox="1"/>
                <p:nvPr/>
              </p:nvSpPr>
              <p:spPr>
                <a:xfrm>
                  <a:off x="2244329" y="1090404"/>
                  <a:ext cx="330540" cy="276999"/>
                </a:xfrm>
                <a:prstGeom prst="rect">
                  <a:avLst/>
                </a:prstGeom>
                <a:noFill/>
              </p:spPr>
              <p:txBody>
                <a:bodyPr wrap="none" rtlCol="0">
                  <a:spAutoFit/>
                </a:bodyPr>
                <a:lstStyle/>
                <a:p>
                  <a:r>
                    <a:rPr lang="en-US" sz="1200" dirty="0" smtClean="0">
                      <a:solidFill>
                        <a:schemeClr val="bg1"/>
                      </a:solidFill>
                    </a:rPr>
                    <a:t>x1</a:t>
                  </a:r>
                  <a:endParaRPr lang="en-GB" sz="1200" dirty="0">
                    <a:solidFill>
                      <a:schemeClr val="bg1"/>
                    </a:solidFill>
                  </a:endParaRPr>
                </a:p>
              </p:txBody>
            </p:sp>
            <p:sp>
              <p:nvSpPr>
                <p:cNvPr id="109" name="TextBox 108"/>
                <p:cNvSpPr txBox="1"/>
                <p:nvPr/>
              </p:nvSpPr>
              <p:spPr>
                <a:xfrm>
                  <a:off x="2396729" y="1242804"/>
                  <a:ext cx="330540" cy="276999"/>
                </a:xfrm>
                <a:prstGeom prst="rect">
                  <a:avLst/>
                </a:prstGeom>
                <a:noFill/>
              </p:spPr>
              <p:txBody>
                <a:bodyPr wrap="none" rtlCol="0">
                  <a:spAutoFit/>
                </a:bodyPr>
                <a:lstStyle/>
                <a:p>
                  <a:r>
                    <a:rPr lang="en-US" sz="1200" dirty="0" smtClean="0">
                      <a:solidFill>
                        <a:schemeClr val="bg1"/>
                      </a:solidFill>
                    </a:rPr>
                    <a:t>x1</a:t>
                  </a:r>
                  <a:endParaRPr lang="en-GB" sz="1200" dirty="0">
                    <a:solidFill>
                      <a:schemeClr val="bg1"/>
                    </a:solidFill>
                  </a:endParaRPr>
                </a:p>
              </p:txBody>
            </p:sp>
            <p:sp>
              <p:nvSpPr>
                <p:cNvPr id="110" name="TextBox 109"/>
                <p:cNvSpPr txBox="1"/>
                <p:nvPr/>
              </p:nvSpPr>
              <p:spPr>
                <a:xfrm>
                  <a:off x="2549129" y="1395204"/>
                  <a:ext cx="330540" cy="276999"/>
                </a:xfrm>
                <a:prstGeom prst="rect">
                  <a:avLst/>
                </a:prstGeom>
                <a:noFill/>
              </p:spPr>
              <p:txBody>
                <a:bodyPr wrap="none" rtlCol="0">
                  <a:spAutoFit/>
                </a:bodyPr>
                <a:lstStyle/>
                <a:p>
                  <a:r>
                    <a:rPr lang="en-US" sz="1200" dirty="0" smtClean="0">
                      <a:solidFill>
                        <a:schemeClr val="bg1"/>
                      </a:solidFill>
                    </a:rPr>
                    <a:t>x2</a:t>
                  </a:r>
                  <a:endParaRPr lang="en-GB" sz="1200" dirty="0">
                    <a:solidFill>
                      <a:schemeClr val="bg1"/>
                    </a:solidFill>
                  </a:endParaRPr>
                </a:p>
              </p:txBody>
            </p:sp>
            <p:sp>
              <p:nvSpPr>
                <p:cNvPr id="111" name="TextBox 110"/>
                <p:cNvSpPr txBox="1"/>
                <p:nvPr/>
              </p:nvSpPr>
              <p:spPr>
                <a:xfrm>
                  <a:off x="2709086" y="1547604"/>
                  <a:ext cx="330540" cy="276999"/>
                </a:xfrm>
                <a:prstGeom prst="rect">
                  <a:avLst/>
                </a:prstGeom>
                <a:noFill/>
              </p:spPr>
              <p:txBody>
                <a:bodyPr wrap="none" rtlCol="0">
                  <a:spAutoFit/>
                </a:bodyPr>
                <a:lstStyle/>
                <a:p>
                  <a:r>
                    <a:rPr lang="en-US" sz="1200" dirty="0" smtClean="0">
                      <a:solidFill>
                        <a:schemeClr val="bg1"/>
                      </a:solidFill>
                    </a:rPr>
                    <a:t>x4</a:t>
                  </a:r>
                  <a:endParaRPr lang="en-GB" sz="1200" dirty="0">
                    <a:solidFill>
                      <a:schemeClr val="bg1"/>
                    </a:solidFill>
                  </a:endParaRPr>
                </a:p>
              </p:txBody>
            </p:sp>
          </p:grpSp>
          <p:grpSp>
            <p:nvGrpSpPr>
              <p:cNvPr id="70" name="Group 69"/>
              <p:cNvGrpSpPr/>
              <p:nvPr/>
            </p:nvGrpSpPr>
            <p:grpSpPr>
              <a:xfrm>
                <a:off x="3126623" y="1758585"/>
                <a:ext cx="1240090" cy="459419"/>
                <a:chOff x="3165654" y="1155056"/>
                <a:chExt cx="1240090" cy="459419"/>
              </a:xfrm>
            </p:grpSpPr>
            <p:cxnSp>
              <p:nvCxnSpPr>
                <p:cNvPr id="34" name="Straight Connector 33"/>
                <p:cNvCxnSpPr/>
                <p:nvPr/>
              </p:nvCxnSpPr>
              <p:spPr>
                <a:xfrm>
                  <a:off x="3962451" y="1157275"/>
                  <a:ext cx="434217" cy="4572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3165654" y="1155056"/>
                  <a:ext cx="78981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a:off x="3299583" y="1307456"/>
                  <a:ext cx="812799" cy="0"/>
                </a:xfrm>
                <a:prstGeom prst="line">
                  <a:avLst/>
                </a:prstGeom>
                <a:ln w="19050">
                  <a:headEnd type="oval"/>
                  <a:tailEnd type="none"/>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3451983" y="1459856"/>
                  <a:ext cx="812799" cy="0"/>
                </a:xfrm>
                <a:prstGeom prst="line">
                  <a:avLst/>
                </a:prstGeom>
                <a:ln w="19050">
                  <a:headEnd type="oval"/>
                  <a:tailEnd type="none"/>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a:off x="3615927" y="1612256"/>
                  <a:ext cx="789817" cy="0"/>
                </a:xfrm>
                <a:prstGeom prst="line">
                  <a:avLst/>
                </a:prstGeom>
                <a:ln w="19050"/>
              </p:spPr>
              <p:style>
                <a:lnRef idx="1">
                  <a:schemeClr val="accent1"/>
                </a:lnRef>
                <a:fillRef idx="0">
                  <a:schemeClr val="accent1"/>
                </a:fillRef>
                <a:effectRef idx="0">
                  <a:schemeClr val="accent1"/>
                </a:effectRef>
                <a:fontRef idx="minor">
                  <a:schemeClr val="tx1"/>
                </a:fontRef>
              </p:style>
            </p:cxnSp>
          </p:grpSp>
        </p:grpSp>
        <p:grpSp>
          <p:nvGrpSpPr>
            <p:cNvPr id="84" name="Group 83"/>
            <p:cNvGrpSpPr/>
            <p:nvPr/>
          </p:nvGrpSpPr>
          <p:grpSpPr>
            <a:xfrm>
              <a:off x="2180887" y="3971744"/>
              <a:ext cx="2159330" cy="1685634"/>
              <a:chOff x="2207383" y="3416564"/>
              <a:chExt cx="2159330" cy="1685634"/>
            </a:xfrm>
          </p:grpSpPr>
          <p:grpSp>
            <p:nvGrpSpPr>
              <p:cNvPr id="71" name="Group 70"/>
              <p:cNvGrpSpPr/>
              <p:nvPr/>
            </p:nvGrpSpPr>
            <p:grpSpPr>
              <a:xfrm>
                <a:off x="2207383" y="3416564"/>
                <a:ext cx="1360054" cy="1685634"/>
                <a:chOff x="2207383" y="3416564"/>
                <a:chExt cx="1360054" cy="1685634"/>
              </a:xfrm>
            </p:grpSpPr>
            <p:sp>
              <p:nvSpPr>
                <p:cNvPr id="114" name="Rectangle 113"/>
                <p:cNvSpPr/>
                <p:nvPr/>
              </p:nvSpPr>
              <p:spPr>
                <a:xfrm>
                  <a:off x="2269728" y="3481216"/>
                  <a:ext cx="840509" cy="1163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Unit Cell</a:t>
                  </a:r>
                  <a:endParaRPr lang="en-GB" dirty="0"/>
                </a:p>
              </p:txBody>
            </p:sp>
            <p:sp>
              <p:nvSpPr>
                <p:cNvPr id="117" name="Rectangle 116"/>
                <p:cNvSpPr/>
                <p:nvPr/>
              </p:nvSpPr>
              <p:spPr>
                <a:xfrm>
                  <a:off x="2422128" y="3633616"/>
                  <a:ext cx="840509" cy="1163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Unit Cell</a:t>
                  </a:r>
                  <a:endParaRPr lang="en-GB" dirty="0"/>
                </a:p>
              </p:txBody>
            </p:sp>
            <p:sp>
              <p:nvSpPr>
                <p:cNvPr id="118" name="Rectangle 117"/>
                <p:cNvSpPr/>
                <p:nvPr/>
              </p:nvSpPr>
              <p:spPr>
                <a:xfrm>
                  <a:off x="2574528" y="3786016"/>
                  <a:ext cx="840509" cy="1163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Unit Cell</a:t>
                  </a:r>
                  <a:endParaRPr lang="en-GB" dirty="0"/>
                </a:p>
              </p:txBody>
            </p:sp>
            <p:sp>
              <p:nvSpPr>
                <p:cNvPr id="120" name="Rectangle 119"/>
                <p:cNvSpPr/>
                <p:nvPr/>
              </p:nvSpPr>
              <p:spPr>
                <a:xfrm>
                  <a:off x="2726928" y="3938416"/>
                  <a:ext cx="840509" cy="1163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Unit Cell</a:t>
                  </a:r>
                  <a:endParaRPr lang="en-GB" dirty="0"/>
                </a:p>
              </p:txBody>
            </p:sp>
            <p:sp>
              <p:nvSpPr>
                <p:cNvPr id="134" name="TextBox 133"/>
                <p:cNvSpPr txBox="1"/>
                <p:nvPr/>
              </p:nvSpPr>
              <p:spPr>
                <a:xfrm>
                  <a:off x="2207383" y="3416564"/>
                  <a:ext cx="330540" cy="276999"/>
                </a:xfrm>
                <a:prstGeom prst="rect">
                  <a:avLst/>
                </a:prstGeom>
                <a:noFill/>
              </p:spPr>
              <p:txBody>
                <a:bodyPr wrap="none" rtlCol="0">
                  <a:spAutoFit/>
                </a:bodyPr>
                <a:lstStyle/>
                <a:p>
                  <a:r>
                    <a:rPr lang="en-US" sz="1200" dirty="0" smtClean="0">
                      <a:solidFill>
                        <a:schemeClr val="bg1"/>
                      </a:solidFill>
                    </a:rPr>
                    <a:t>x1</a:t>
                  </a:r>
                  <a:endParaRPr lang="en-GB" sz="1200" dirty="0">
                    <a:solidFill>
                      <a:schemeClr val="bg1"/>
                    </a:solidFill>
                  </a:endParaRPr>
                </a:p>
              </p:txBody>
            </p:sp>
            <p:sp>
              <p:nvSpPr>
                <p:cNvPr id="139" name="TextBox 138"/>
                <p:cNvSpPr txBox="1"/>
                <p:nvPr/>
              </p:nvSpPr>
              <p:spPr>
                <a:xfrm>
                  <a:off x="2359783" y="3568964"/>
                  <a:ext cx="330540" cy="276999"/>
                </a:xfrm>
                <a:prstGeom prst="rect">
                  <a:avLst/>
                </a:prstGeom>
                <a:noFill/>
              </p:spPr>
              <p:txBody>
                <a:bodyPr wrap="none" rtlCol="0">
                  <a:spAutoFit/>
                </a:bodyPr>
                <a:lstStyle/>
                <a:p>
                  <a:r>
                    <a:rPr lang="en-US" sz="1200" dirty="0" smtClean="0">
                      <a:solidFill>
                        <a:schemeClr val="bg1"/>
                      </a:solidFill>
                    </a:rPr>
                    <a:t>x1</a:t>
                  </a:r>
                  <a:endParaRPr lang="en-GB" sz="1200" dirty="0">
                    <a:solidFill>
                      <a:schemeClr val="bg1"/>
                    </a:solidFill>
                  </a:endParaRPr>
                </a:p>
              </p:txBody>
            </p:sp>
            <p:sp>
              <p:nvSpPr>
                <p:cNvPr id="140" name="TextBox 139"/>
                <p:cNvSpPr txBox="1"/>
                <p:nvPr/>
              </p:nvSpPr>
              <p:spPr>
                <a:xfrm>
                  <a:off x="2512183" y="3721364"/>
                  <a:ext cx="330540" cy="276999"/>
                </a:xfrm>
                <a:prstGeom prst="rect">
                  <a:avLst/>
                </a:prstGeom>
                <a:noFill/>
              </p:spPr>
              <p:txBody>
                <a:bodyPr wrap="none" rtlCol="0">
                  <a:spAutoFit/>
                </a:bodyPr>
                <a:lstStyle/>
                <a:p>
                  <a:r>
                    <a:rPr lang="en-US" sz="1200" dirty="0" smtClean="0">
                      <a:solidFill>
                        <a:schemeClr val="bg1"/>
                      </a:solidFill>
                    </a:rPr>
                    <a:t>x2</a:t>
                  </a:r>
                  <a:endParaRPr lang="en-GB" sz="1200" dirty="0">
                    <a:solidFill>
                      <a:schemeClr val="bg1"/>
                    </a:solidFill>
                  </a:endParaRPr>
                </a:p>
              </p:txBody>
            </p:sp>
            <p:sp>
              <p:nvSpPr>
                <p:cNvPr id="143" name="TextBox 142"/>
                <p:cNvSpPr txBox="1"/>
                <p:nvPr/>
              </p:nvSpPr>
              <p:spPr>
                <a:xfrm>
                  <a:off x="2664583" y="3873764"/>
                  <a:ext cx="330540" cy="276999"/>
                </a:xfrm>
                <a:prstGeom prst="rect">
                  <a:avLst/>
                </a:prstGeom>
                <a:noFill/>
              </p:spPr>
              <p:txBody>
                <a:bodyPr wrap="none" rtlCol="0">
                  <a:spAutoFit/>
                </a:bodyPr>
                <a:lstStyle/>
                <a:p>
                  <a:r>
                    <a:rPr lang="en-US" sz="1200" dirty="0" smtClean="0">
                      <a:solidFill>
                        <a:schemeClr val="bg1"/>
                      </a:solidFill>
                    </a:rPr>
                    <a:t>x4</a:t>
                  </a:r>
                  <a:endParaRPr lang="en-GB" sz="1200" dirty="0">
                    <a:solidFill>
                      <a:schemeClr val="bg1"/>
                    </a:solidFill>
                  </a:endParaRPr>
                </a:p>
              </p:txBody>
            </p:sp>
          </p:grpSp>
          <p:grpSp>
            <p:nvGrpSpPr>
              <p:cNvPr id="156" name="Group 155"/>
              <p:cNvGrpSpPr/>
              <p:nvPr/>
            </p:nvGrpSpPr>
            <p:grpSpPr>
              <a:xfrm>
                <a:off x="3126623" y="4060402"/>
                <a:ext cx="1240090" cy="459419"/>
                <a:chOff x="3165654" y="1155056"/>
                <a:chExt cx="1240090" cy="459419"/>
              </a:xfrm>
            </p:grpSpPr>
            <p:cxnSp>
              <p:nvCxnSpPr>
                <p:cNvPr id="157" name="Straight Connector 156"/>
                <p:cNvCxnSpPr/>
                <p:nvPr/>
              </p:nvCxnSpPr>
              <p:spPr>
                <a:xfrm>
                  <a:off x="3962451" y="1157275"/>
                  <a:ext cx="434217" cy="4572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H="1">
                  <a:off x="3165654" y="1155056"/>
                  <a:ext cx="78981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H="1">
                  <a:off x="3299583" y="1307456"/>
                  <a:ext cx="812799" cy="0"/>
                </a:xfrm>
                <a:prstGeom prst="line">
                  <a:avLst/>
                </a:prstGeom>
                <a:ln w="19050">
                  <a:headEnd type="oval"/>
                  <a:tailEnd type="none"/>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H="1">
                  <a:off x="3451983" y="1459856"/>
                  <a:ext cx="812799" cy="0"/>
                </a:xfrm>
                <a:prstGeom prst="line">
                  <a:avLst/>
                </a:prstGeom>
                <a:ln w="19050">
                  <a:headEnd type="oval"/>
                  <a:tailEnd type="none"/>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H="1">
                  <a:off x="3615927" y="1612256"/>
                  <a:ext cx="789817" cy="0"/>
                </a:xfrm>
                <a:prstGeom prst="line">
                  <a:avLst/>
                </a:prstGeom>
                <a:ln w="19050"/>
              </p:spPr>
              <p:style>
                <a:lnRef idx="1">
                  <a:schemeClr val="accent1"/>
                </a:lnRef>
                <a:fillRef idx="0">
                  <a:schemeClr val="accent1"/>
                </a:fillRef>
                <a:effectRef idx="0">
                  <a:schemeClr val="accent1"/>
                </a:effectRef>
                <a:fontRef idx="minor">
                  <a:schemeClr val="tx1"/>
                </a:fontRef>
              </p:style>
            </p:cxnSp>
          </p:grpSp>
        </p:grpSp>
        <p:grpSp>
          <p:nvGrpSpPr>
            <p:cNvPr id="87" name="Group 86"/>
            <p:cNvGrpSpPr/>
            <p:nvPr/>
          </p:nvGrpSpPr>
          <p:grpSpPr>
            <a:xfrm>
              <a:off x="6995307" y="1085825"/>
              <a:ext cx="2128166" cy="1676970"/>
              <a:chOff x="7373473" y="1085825"/>
              <a:chExt cx="2128166" cy="1676970"/>
            </a:xfrm>
          </p:grpSpPr>
          <p:grpSp>
            <p:nvGrpSpPr>
              <p:cNvPr id="82" name="Group 81"/>
              <p:cNvGrpSpPr/>
              <p:nvPr/>
            </p:nvGrpSpPr>
            <p:grpSpPr>
              <a:xfrm>
                <a:off x="8107434" y="1085825"/>
                <a:ext cx="1394205" cy="1676970"/>
                <a:chOff x="8107434" y="1085825"/>
                <a:chExt cx="1394205" cy="1676970"/>
              </a:xfrm>
            </p:grpSpPr>
            <p:sp>
              <p:nvSpPr>
                <p:cNvPr id="147" name="Rectangle 146"/>
                <p:cNvSpPr/>
                <p:nvPr/>
              </p:nvSpPr>
              <p:spPr>
                <a:xfrm>
                  <a:off x="8661130" y="1160095"/>
                  <a:ext cx="840509" cy="1163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Unit Cell</a:t>
                  </a:r>
                  <a:endParaRPr lang="en-GB" dirty="0"/>
                </a:p>
              </p:txBody>
            </p:sp>
            <p:sp>
              <p:nvSpPr>
                <p:cNvPr id="146" name="Rectangle 145"/>
                <p:cNvSpPr/>
                <p:nvPr/>
              </p:nvSpPr>
              <p:spPr>
                <a:xfrm>
                  <a:off x="8508730" y="1290877"/>
                  <a:ext cx="840509" cy="1163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Unit Cell</a:t>
                  </a:r>
                  <a:endParaRPr lang="en-GB" dirty="0"/>
                </a:p>
              </p:txBody>
            </p:sp>
            <p:sp>
              <p:nvSpPr>
                <p:cNvPr id="145" name="Rectangle 144"/>
                <p:cNvSpPr/>
                <p:nvPr/>
              </p:nvSpPr>
              <p:spPr>
                <a:xfrm>
                  <a:off x="8330841" y="1446613"/>
                  <a:ext cx="840509" cy="1163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Unit Cell</a:t>
                  </a:r>
                  <a:endParaRPr lang="en-GB" dirty="0"/>
                </a:p>
              </p:txBody>
            </p:sp>
            <p:sp>
              <p:nvSpPr>
                <p:cNvPr id="144" name="Rectangle 143"/>
                <p:cNvSpPr/>
                <p:nvPr/>
              </p:nvSpPr>
              <p:spPr>
                <a:xfrm>
                  <a:off x="8152952" y="1599013"/>
                  <a:ext cx="840509" cy="1163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Unit Cell</a:t>
                  </a:r>
                  <a:endParaRPr lang="en-GB" dirty="0"/>
                </a:p>
              </p:txBody>
            </p:sp>
            <p:sp>
              <p:nvSpPr>
                <p:cNvPr id="148" name="TextBox 147"/>
                <p:cNvSpPr txBox="1"/>
                <p:nvPr/>
              </p:nvSpPr>
              <p:spPr>
                <a:xfrm>
                  <a:off x="8666236" y="1085825"/>
                  <a:ext cx="330540" cy="276999"/>
                </a:xfrm>
                <a:prstGeom prst="rect">
                  <a:avLst/>
                </a:prstGeom>
                <a:noFill/>
              </p:spPr>
              <p:txBody>
                <a:bodyPr wrap="none" rtlCol="0">
                  <a:spAutoFit/>
                </a:bodyPr>
                <a:lstStyle/>
                <a:p>
                  <a:r>
                    <a:rPr lang="en-US" sz="1200" dirty="0" smtClean="0">
                      <a:solidFill>
                        <a:schemeClr val="bg1"/>
                      </a:solidFill>
                    </a:rPr>
                    <a:t>x1</a:t>
                  </a:r>
                  <a:endParaRPr lang="en-GB" sz="1200" dirty="0">
                    <a:solidFill>
                      <a:schemeClr val="bg1"/>
                    </a:solidFill>
                  </a:endParaRPr>
                </a:p>
              </p:txBody>
            </p:sp>
            <p:sp>
              <p:nvSpPr>
                <p:cNvPr id="149" name="TextBox 148"/>
                <p:cNvSpPr txBox="1"/>
                <p:nvPr/>
              </p:nvSpPr>
              <p:spPr>
                <a:xfrm>
                  <a:off x="8439942" y="1238225"/>
                  <a:ext cx="330540" cy="276999"/>
                </a:xfrm>
                <a:prstGeom prst="rect">
                  <a:avLst/>
                </a:prstGeom>
                <a:noFill/>
              </p:spPr>
              <p:txBody>
                <a:bodyPr wrap="none" rtlCol="0">
                  <a:spAutoFit/>
                </a:bodyPr>
                <a:lstStyle/>
                <a:p>
                  <a:r>
                    <a:rPr lang="en-US" sz="1200" dirty="0" smtClean="0">
                      <a:solidFill>
                        <a:schemeClr val="bg1"/>
                      </a:solidFill>
                    </a:rPr>
                    <a:t>x1</a:t>
                  </a:r>
                  <a:endParaRPr lang="en-GB" sz="1200" dirty="0">
                    <a:solidFill>
                      <a:schemeClr val="bg1"/>
                    </a:solidFill>
                  </a:endParaRPr>
                </a:p>
              </p:txBody>
            </p:sp>
            <p:sp>
              <p:nvSpPr>
                <p:cNvPr id="150" name="TextBox 149"/>
                <p:cNvSpPr txBox="1"/>
                <p:nvPr/>
              </p:nvSpPr>
              <p:spPr>
                <a:xfrm>
                  <a:off x="8259828" y="1390625"/>
                  <a:ext cx="330540" cy="276999"/>
                </a:xfrm>
                <a:prstGeom prst="rect">
                  <a:avLst/>
                </a:prstGeom>
                <a:noFill/>
              </p:spPr>
              <p:txBody>
                <a:bodyPr wrap="none" rtlCol="0">
                  <a:spAutoFit/>
                </a:bodyPr>
                <a:lstStyle/>
                <a:p>
                  <a:r>
                    <a:rPr lang="en-US" sz="1200" dirty="0" smtClean="0">
                      <a:solidFill>
                        <a:schemeClr val="bg1"/>
                      </a:solidFill>
                    </a:rPr>
                    <a:t>x2</a:t>
                  </a:r>
                  <a:endParaRPr lang="en-GB" sz="1200" dirty="0">
                    <a:solidFill>
                      <a:schemeClr val="bg1"/>
                    </a:solidFill>
                  </a:endParaRPr>
                </a:p>
              </p:txBody>
            </p:sp>
            <p:sp>
              <p:nvSpPr>
                <p:cNvPr id="151" name="TextBox 150"/>
                <p:cNvSpPr txBox="1"/>
                <p:nvPr/>
              </p:nvSpPr>
              <p:spPr>
                <a:xfrm>
                  <a:off x="8107434" y="1543025"/>
                  <a:ext cx="330540" cy="276999"/>
                </a:xfrm>
                <a:prstGeom prst="rect">
                  <a:avLst/>
                </a:prstGeom>
                <a:noFill/>
              </p:spPr>
              <p:txBody>
                <a:bodyPr wrap="none" rtlCol="0">
                  <a:spAutoFit/>
                </a:bodyPr>
                <a:lstStyle/>
                <a:p>
                  <a:r>
                    <a:rPr lang="en-US" sz="1200" dirty="0" smtClean="0">
                      <a:solidFill>
                        <a:schemeClr val="bg1"/>
                      </a:solidFill>
                    </a:rPr>
                    <a:t>x4</a:t>
                  </a:r>
                  <a:endParaRPr lang="en-GB" sz="1200" dirty="0">
                    <a:solidFill>
                      <a:schemeClr val="bg1"/>
                    </a:solidFill>
                  </a:endParaRPr>
                </a:p>
              </p:txBody>
            </p:sp>
          </p:grpSp>
          <p:grpSp>
            <p:nvGrpSpPr>
              <p:cNvPr id="168" name="Group 167"/>
              <p:cNvGrpSpPr/>
              <p:nvPr/>
            </p:nvGrpSpPr>
            <p:grpSpPr>
              <a:xfrm flipH="1">
                <a:off x="7373473" y="1764374"/>
                <a:ext cx="1240090" cy="459419"/>
                <a:chOff x="3165654" y="1155056"/>
                <a:chExt cx="1240090" cy="459419"/>
              </a:xfrm>
            </p:grpSpPr>
            <p:cxnSp>
              <p:nvCxnSpPr>
                <p:cNvPr id="169" name="Straight Connector 168"/>
                <p:cNvCxnSpPr/>
                <p:nvPr/>
              </p:nvCxnSpPr>
              <p:spPr>
                <a:xfrm>
                  <a:off x="3962451" y="1157275"/>
                  <a:ext cx="434217" cy="4572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H="1">
                  <a:off x="3165654" y="1155056"/>
                  <a:ext cx="78981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H="1">
                  <a:off x="3299583" y="1307456"/>
                  <a:ext cx="812799" cy="0"/>
                </a:xfrm>
                <a:prstGeom prst="line">
                  <a:avLst/>
                </a:prstGeom>
                <a:ln w="19050">
                  <a:headEnd type="oval"/>
                  <a:tailEnd type="none"/>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H="1">
                  <a:off x="3451983" y="1459856"/>
                  <a:ext cx="812799" cy="0"/>
                </a:xfrm>
                <a:prstGeom prst="line">
                  <a:avLst/>
                </a:prstGeom>
                <a:ln w="19050">
                  <a:headEnd type="oval"/>
                  <a:tailEnd type="none"/>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H="1">
                  <a:off x="3615927" y="1612256"/>
                  <a:ext cx="789817" cy="0"/>
                </a:xfrm>
                <a:prstGeom prst="line">
                  <a:avLst/>
                </a:prstGeom>
                <a:ln w="19050"/>
              </p:spPr>
              <p:style>
                <a:lnRef idx="1">
                  <a:schemeClr val="accent1"/>
                </a:lnRef>
                <a:fillRef idx="0">
                  <a:schemeClr val="accent1"/>
                </a:fillRef>
                <a:effectRef idx="0">
                  <a:schemeClr val="accent1"/>
                </a:effectRef>
                <a:fontRef idx="minor">
                  <a:schemeClr val="tx1"/>
                </a:fontRef>
              </p:style>
            </p:cxnSp>
          </p:grpSp>
        </p:grpSp>
        <p:grpSp>
          <p:nvGrpSpPr>
            <p:cNvPr id="174" name="Group 173"/>
            <p:cNvGrpSpPr/>
            <p:nvPr/>
          </p:nvGrpSpPr>
          <p:grpSpPr>
            <a:xfrm>
              <a:off x="6995307" y="3980408"/>
              <a:ext cx="2128166" cy="1676970"/>
              <a:chOff x="7373473" y="1085825"/>
              <a:chExt cx="2128166" cy="1676970"/>
            </a:xfrm>
          </p:grpSpPr>
          <p:grpSp>
            <p:nvGrpSpPr>
              <p:cNvPr id="175" name="Group 174"/>
              <p:cNvGrpSpPr/>
              <p:nvPr/>
            </p:nvGrpSpPr>
            <p:grpSpPr>
              <a:xfrm>
                <a:off x="8107434" y="1085825"/>
                <a:ext cx="1394205" cy="1676970"/>
                <a:chOff x="8107434" y="1085825"/>
                <a:chExt cx="1394205" cy="1676970"/>
              </a:xfrm>
            </p:grpSpPr>
            <p:sp>
              <p:nvSpPr>
                <p:cNvPr id="182" name="Rectangle 181"/>
                <p:cNvSpPr/>
                <p:nvPr/>
              </p:nvSpPr>
              <p:spPr>
                <a:xfrm>
                  <a:off x="8661130" y="1160095"/>
                  <a:ext cx="840509" cy="1163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Unit Cell</a:t>
                  </a:r>
                  <a:endParaRPr lang="en-GB" dirty="0"/>
                </a:p>
              </p:txBody>
            </p:sp>
            <p:sp>
              <p:nvSpPr>
                <p:cNvPr id="183" name="Rectangle 182"/>
                <p:cNvSpPr/>
                <p:nvPr/>
              </p:nvSpPr>
              <p:spPr>
                <a:xfrm>
                  <a:off x="8508730" y="1290877"/>
                  <a:ext cx="840509" cy="1163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Unit Cell</a:t>
                  </a:r>
                  <a:endParaRPr lang="en-GB" dirty="0"/>
                </a:p>
              </p:txBody>
            </p:sp>
            <p:sp>
              <p:nvSpPr>
                <p:cNvPr id="184" name="Rectangle 183"/>
                <p:cNvSpPr/>
                <p:nvPr/>
              </p:nvSpPr>
              <p:spPr>
                <a:xfrm>
                  <a:off x="8330841" y="1446613"/>
                  <a:ext cx="840509" cy="1163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Unit Cell</a:t>
                  </a:r>
                  <a:endParaRPr lang="en-GB" dirty="0"/>
                </a:p>
              </p:txBody>
            </p:sp>
            <p:sp>
              <p:nvSpPr>
                <p:cNvPr id="185" name="Rectangle 184"/>
                <p:cNvSpPr/>
                <p:nvPr/>
              </p:nvSpPr>
              <p:spPr>
                <a:xfrm>
                  <a:off x="8152952" y="1599013"/>
                  <a:ext cx="840509" cy="1163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Unit Cell</a:t>
                  </a:r>
                  <a:endParaRPr lang="en-GB" dirty="0"/>
                </a:p>
              </p:txBody>
            </p:sp>
            <p:sp>
              <p:nvSpPr>
                <p:cNvPr id="186" name="TextBox 185"/>
                <p:cNvSpPr txBox="1"/>
                <p:nvPr/>
              </p:nvSpPr>
              <p:spPr>
                <a:xfrm>
                  <a:off x="8666236" y="1085825"/>
                  <a:ext cx="330540" cy="276999"/>
                </a:xfrm>
                <a:prstGeom prst="rect">
                  <a:avLst/>
                </a:prstGeom>
                <a:noFill/>
              </p:spPr>
              <p:txBody>
                <a:bodyPr wrap="none" rtlCol="0">
                  <a:spAutoFit/>
                </a:bodyPr>
                <a:lstStyle/>
                <a:p>
                  <a:r>
                    <a:rPr lang="en-US" sz="1200" dirty="0" smtClean="0">
                      <a:solidFill>
                        <a:schemeClr val="bg1"/>
                      </a:solidFill>
                    </a:rPr>
                    <a:t>x1</a:t>
                  </a:r>
                  <a:endParaRPr lang="en-GB" sz="1200" dirty="0">
                    <a:solidFill>
                      <a:schemeClr val="bg1"/>
                    </a:solidFill>
                  </a:endParaRPr>
                </a:p>
              </p:txBody>
            </p:sp>
            <p:sp>
              <p:nvSpPr>
                <p:cNvPr id="187" name="TextBox 186"/>
                <p:cNvSpPr txBox="1"/>
                <p:nvPr/>
              </p:nvSpPr>
              <p:spPr>
                <a:xfrm>
                  <a:off x="8439942" y="1238225"/>
                  <a:ext cx="330540" cy="276999"/>
                </a:xfrm>
                <a:prstGeom prst="rect">
                  <a:avLst/>
                </a:prstGeom>
                <a:noFill/>
              </p:spPr>
              <p:txBody>
                <a:bodyPr wrap="none" rtlCol="0">
                  <a:spAutoFit/>
                </a:bodyPr>
                <a:lstStyle/>
                <a:p>
                  <a:r>
                    <a:rPr lang="en-US" sz="1200" dirty="0" smtClean="0">
                      <a:solidFill>
                        <a:schemeClr val="bg1"/>
                      </a:solidFill>
                    </a:rPr>
                    <a:t>x1</a:t>
                  </a:r>
                  <a:endParaRPr lang="en-GB" sz="1200" dirty="0">
                    <a:solidFill>
                      <a:schemeClr val="bg1"/>
                    </a:solidFill>
                  </a:endParaRPr>
                </a:p>
              </p:txBody>
            </p:sp>
            <p:sp>
              <p:nvSpPr>
                <p:cNvPr id="188" name="TextBox 187"/>
                <p:cNvSpPr txBox="1"/>
                <p:nvPr/>
              </p:nvSpPr>
              <p:spPr>
                <a:xfrm>
                  <a:off x="8259828" y="1390625"/>
                  <a:ext cx="330540" cy="276999"/>
                </a:xfrm>
                <a:prstGeom prst="rect">
                  <a:avLst/>
                </a:prstGeom>
                <a:noFill/>
              </p:spPr>
              <p:txBody>
                <a:bodyPr wrap="none" rtlCol="0">
                  <a:spAutoFit/>
                </a:bodyPr>
                <a:lstStyle/>
                <a:p>
                  <a:r>
                    <a:rPr lang="en-US" sz="1200" dirty="0" smtClean="0">
                      <a:solidFill>
                        <a:schemeClr val="bg1"/>
                      </a:solidFill>
                    </a:rPr>
                    <a:t>x2</a:t>
                  </a:r>
                  <a:endParaRPr lang="en-GB" sz="1200" dirty="0">
                    <a:solidFill>
                      <a:schemeClr val="bg1"/>
                    </a:solidFill>
                  </a:endParaRPr>
                </a:p>
              </p:txBody>
            </p:sp>
            <p:sp>
              <p:nvSpPr>
                <p:cNvPr id="189" name="TextBox 188"/>
                <p:cNvSpPr txBox="1"/>
                <p:nvPr/>
              </p:nvSpPr>
              <p:spPr>
                <a:xfrm>
                  <a:off x="8107434" y="1543025"/>
                  <a:ext cx="330540" cy="276999"/>
                </a:xfrm>
                <a:prstGeom prst="rect">
                  <a:avLst/>
                </a:prstGeom>
                <a:noFill/>
              </p:spPr>
              <p:txBody>
                <a:bodyPr wrap="none" rtlCol="0">
                  <a:spAutoFit/>
                </a:bodyPr>
                <a:lstStyle/>
                <a:p>
                  <a:r>
                    <a:rPr lang="en-US" sz="1200" dirty="0" smtClean="0">
                      <a:solidFill>
                        <a:schemeClr val="bg1"/>
                      </a:solidFill>
                    </a:rPr>
                    <a:t>x4</a:t>
                  </a:r>
                  <a:endParaRPr lang="en-GB" sz="1200" dirty="0">
                    <a:solidFill>
                      <a:schemeClr val="bg1"/>
                    </a:solidFill>
                  </a:endParaRPr>
                </a:p>
              </p:txBody>
            </p:sp>
          </p:grpSp>
          <p:grpSp>
            <p:nvGrpSpPr>
              <p:cNvPr id="176" name="Group 175"/>
              <p:cNvGrpSpPr/>
              <p:nvPr/>
            </p:nvGrpSpPr>
            <p:grpSpPr>
              <a:xfrm flipH="1">
                <a:off x="7373473" y="1764374"/>
                <a:ext cx="1240090" cy="459419"/>
                <a:chOff x="3165654" y="1155056"/>
                <a:chExt cx="1240090" cy="459419"/>
              </a:xfrm>
            </p:grpSpPr>
            <p:cxnSp>
              <p:nvCxnSpPr>
                <p:cNvPr id="177" name="Straight Connector 176"/>
                <p:cNvCxnSpPr/>
                <p:nvPr/>
              </p:nvCxnSpPr>
              <p:spPr>
                <a:xfrm>
                  <a:off x="3962451" y="1157275"/>
                  <a:ext cx="434217" cy="4572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H="1">
                  <a:off x="3165654" y="1155056"/>
                  <a:ext cx="78981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H="1">
                  <a:off x="3299583" y="1307456"/>
                  <a:ext cx="812799" cy="0"/>
                </a:xfrm>
                <a:prstGeom prst="line">
                  <a:avLst/>
                </a:prstGeom>
                <a:ln w="19050">
                  <a:headEnd type="oval"/>
                  <a:tailEnd type="none"/>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H="1">
                  <a:off x="3451983" y="1459856"/>
                  <a:ext cx="812799" cy="0"/>
                </a:xfrm>
                <a:prstGeom prst="line">
                  <a:avLst/>
                </a:prstGeom>
                <a:ln w="19050">
                  <a:headEnd type="oval"/>
                  <a:tailEnd type="none"/>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H="1">
                  <a:off x="3615927" y="1612256"/>
                  <a:ext cx="789817" cy="0"/>
                </a:xfrm>
                <a:prstGeom prst="line">
                  <a:avLst/>
                </a:prstGeom>
                <a:ln w="19050"/>
              </p:spPr>
              <p:style>
                <a:lnRef idx="1">
                  <a:schemeClr val="accent1"/>
                </a:lnRef>
                <a:fillRef idx="0">
                  <a:schemeClr val="accent1"/>
                </a:fillRef>
                <a:effectRef idx="0">
                  <a:schemeClr val="accent1"/>
                </a:effectRef>
                <a:fontRef idx="minor">
                  <a:schemeClr val="tx1"/>
                </a:fontRef>
              </p:style>
            </p:cxnSp>
          </p:grpSp>
        </p:grpSp>
        <p:grpSp>
          <p:nvGrpSpPr>
            <p:cNvPr id="100" name="Group 99"/>
            <p:cNvGrpSpPr/>
            <p:nvPr/>
          </p:nvGrpSpPr>
          <p:grpSpPr>
            <a:xfrm>
              <a:off x="4765964" y="3211377"/>
              <a:ext cx="1803553" cy="814955"/>
              <a:chOff x="5133001" y="3004881"/>
              <a:chExt cx="1803553" cy="814955"/>
            </a:xfrm>
          </p:grpSpPr>
          <p:cxnSp>
            <p:nvCxnSpPr>
              <p:cNvPr id="72" name="Straight Connector 71"/>
              <p:cNvCxnSpPr/>
              <p:nvPr/>
            </p:nvCxnSpPr>
            <p:spPr>
              <a:xfrm>
                <a:off x="5283067" y="3439742"/>
                <a:ext cx="1584999"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5660705" y="3325443"/>
                <a:ext cx="748145" cy="228600"/>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 name="TextBox 73"/>
              <p:cNvSpPr txBox="1"/>
              <p:nvPr/>
            </p:nvSpPr>
            <p:spPr>
              <a:xfrm>
                <a:off x="5745568" y="3004881"/>
                <a:ext cx="636713" cy="307777"/>
              </a:xfrm>
              <a:prstGeom prst="rect">
                <a:avLst/>
              </a:prstGeom>
              <a:noFill/>
            </p:spPr>
            <p:txBody>
              <a:bodyPr wrap="none" rtlCol="0">
                <a:spAutoFit/>
              </a:bodyPr>
              <a:lstStyle/>
              <a:p>
                <a:r>
                  <a:rPr lang="en-US" sz="1400" dirty="0" smtClean="0">
                    <a:latin typeface="Symbol" panose="05050102010706020507" pitchFamily="18" charset="2"/>
                  </a:rPr>
                  <a:t>100 W</a:t>
                </a:r>
                <a:endParaRPr lang="en-GB" sz="1400" dirty="0">
                  <a:latin typeface="Symbol" panose="05050102010706020507" pitchFamily="18" charset="2"/>
                </a:endParaRPr>
              </a:p>
            </p:txBody>
          </p:sp>
          <p:sp>
            <p:nvSpPr>
              <p:cNvPr id="75" name="TextBox 74"/>
              <p:cNvSpPr txBox="1"/>
              <p:nvPr/>
            </p:nvSpPr>
            <p:spPr>
              <a:xfrm>
                <a:off x="5370895" y="3565920"/>
                <a:ext cx="1390124" cy="253916"/>
              </a:xfrm>
              <a:prstGeom prst="rect">
                <a:avLst/>
              </a:prstGeom>
              <a:noFill/>
            </p:spPr>
            <p:txBody>
              <a:bodyPr wrap="none" rtlCol="0">
                <a:spAutoFit/>
              </a:bodyPr>
              <a:lstStyle/>
              <a:p>
                <a:r>
                  <a:rPr lang="en-US" sz="1050" dirty="0" smtClean="0"/>
                  <a:t>(External termination)</a:t>
                </a:r>
                <a:endParaRPr lang="en-GB" sz="1050" dirty="0"/>
              </a:p>
            </p:txBody>
          </p:sp>
          <p:sp>
            <p:nvSpPr>
              <p:cNvPr id="99" name="Rectangle 98"/>
              <p:cNvSpPr/>
              <p:nvPr/>
            </p:nvSpPr>
            <p:spPr>
              <a:xfrm>
                <a:off x="5133001" y="3290048"/>
                <a:ext cx="300131" cy="3001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0" name="Rectangle 189"/>
              <p:cNvSpPr/>
              <p:nvPr/>
            </p:nvSpPr>
            <p:spPr>
              <a:xfrm>
                <a:off x="6636423" y="3289676"/>
                <a:ext cx="300131" cy="3001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102" name="Straight Connector 101"/>
            <p:cNvCxnSpPr/>
            <p:nvPr/>
          </p:nvCxnSpPr>
          <p:spPr>
            <a:xfrm>
              <a:off x="4331141" y="2211206"/>
              <a:ext cx="259332" cy="0"/>
            </a:xfrm>
            <a:prstGeom prst="line">
              <a:avLst/>
            </a:prstGeom>
            <a:ln w="19050">
              <a:solidFill>
                <a:schemeClr val="accent1"/>
              </a:solidFill>
              <a:headEnd type="ova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4590313" y="2216951"/>
              <a:ext cx="0" cy="286067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4590313" y="3646384"/>
              <a:ext cx="175651" cy="0"/>
            </a:xfrm>
            <a:prstGeom prst="line">
              <a:avLst/>
            </a:prstGeom>
            <a:ln w="19050">
              <a:solidFill>
                <a:schemeClr val="accent1"/>
              </a:solidFill>
              <a:headEnd type="ova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H="1">
              <a:off x="6569517" y="3646237"/>
              <a:ext cx="175651" cy="0"/>
            </a:xfrm>
            <a:prstGeom prst="line">
              <a:avLst/>
            </a:prstGeom>
            <a:ln w="19050">
              <a:solidFill>
                <a:schemeClr val="accent1"/>
              </a:solidFill>
              <a:headEnd type="ova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4340217" y="5071879"/>
              <a:ext cx="259332" cy="0"/>
            </a:xfrm>
            <a:prstGeom prst="line">
              <a:avLst/>
            </a:prstGeom>
            <a:ln w="19050">
              <a:solidFill>
                <a:schemeClr val="accent1"/>
              </a:solidFill>
              <a:headEnd type="ova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flipH="1">
              <a:off x="6745051" y="2221574"/>
              <a:ext cx="259332" cy="0"/>
            </a:xfrm>
            <a:prstGeom prst="line">
              <a:avLst/>
            </a:prstGeom>
            <a:ln w="19050">
              <a:solidFill>
                <a:schemeClr val="accent1"/>
              </a:solidFill>
              <a:headEnd type="ova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flipH="1">
              <a:off x="6745051" y="5116157"/>
              <a:ext cx="259332" cy="0"/>
            </a:xfrm>
            <a:prstGeom prst="line">
              <a:avLst/>
            </a:prstGeom>
            <a:ln w="19050">
              <a:solidFill>
                <a:schemeClr val="accent1"/>
              </a:solidFill>
              <a:headEnd type="ova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a:off x="6745051" y="2221574"/>
              <a:ext cx="0" cy="289458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13" name="TextBox 212"/>
          <p:cNvSpPr txBox="1"/>
          <p:nvPr/>
        </p:nvSpPr>
        <p:spPr>
          <a:xfrm>
            <a:off x="5011030" y="4310355"/>
            <a:ext cx="1184940" cy="276999"/>
          </a:xfrm>
          <a:prstGeom prst="rect">
            <a:avLst/>
          </a:prstGeom>
          <a:noFill/>
        </p:spPr>
        <p:txBody>
          <a:bodyPr wrap="none" rtlCol="0">
            <a:spAutoFit/>
          </a:bodyPr>
          <a:lstStyle/>
          <a:p>
            <a:r>
              <a:rPr lang="en-US" sz="1200" dirty="0" smtClean="0">
                <a:solidFill>
                  <a:schemeClr val="accent5"/>
                </a:solidFill>
              </a:rPr>
              <a:t>Summing nodes</a:t>
            </a:r>
            <a:endParaRPr lang="en-GB" sz="1200" dirty="0">
              <a:solidFill>
                <a:schemeClr val="accent5"/>
              </a:solidFill>
            </a:endParaRPr>
          </a:p>
        </p:txBody>
      </p:sp>
      <p:cxnSp>
        <p:nvCxnSpPr>
          <p:cNvPr id="215" name="Straight Arrow Connector 214"/>
          <p:cNvCxnSpPr>
            <a:stCxn id="213" idx="3"/>
          </p:cNvCxnSpPr>
          <p:nvPr/>
        </p:nvCxnSpPr>
        <p:spPr>
          <a:xfrm flipV="1">
            <a:off x="6195970" y="3676512"/>
            <a:ext cx="408440" cy="772343"/>
          </a:xfrm>
          <a:prstGeom prst="straightConnector1">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16" name="Straight Arrow Connector 215"/>
          <p:cNvCxnSpPr>
            <a:stCxn id="213" idx="1"/>
          </p:cNvCxnSpPr>
          <p:nvPr/>
        </p:nvCxnSpPr>
        <p:spPr>
          <a:xfrm flipH="1" flipV="1">
            <a:off x="4553542" y="3668089"/>
            <a:ext cx="457488" cy="780766"/>
          </a:xfrm>
          <a:prstGeom prst="straightConnector1">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21" name="Straight Arrow Connector 220"/>
          <p:cNvCxnSpPr/>
          <p:nvPr/>
        </p:nvCxnSpPr>
        <p:spPr>
          <a:xfrm flipV="1">
            <a:off x="10676536" y="1164257"/>
            <a:ext cx="0" cy="2257947"/>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2" name="TextBox 221"/>
          <p:cNvSpPr txBox="1"/>
          <p:nvPr/>
        </p:nvSpPr>
        <p:spPr>
          <a:xfrm>
            <a:off x="3749646" y="5803713"/>
            <a:ext cx="3848618" cy="523220"/>
          </a:xfrm>
          <a:prstGeom prst="rect">
            <a:avLst/>
          </a:prstGeom>
          <a:noFill/>
        </p:spPr>
        <p:txBody>
          <a:bodyPr wrap="none" rtlCol="0">
            <a:spAutoFit/>
          </a:bodyPr>
          <a:lstStyle/>
          <a:p>
            <a:r>
              <a:rPr lang="en-US" sz="1400" dirty="0" smtClean="0"/>
              <a:t>Unit cells are grouped in a “binary” weighted form</a:t>
            </a:r>
            <a:br>
              <a:rPr lang="en-US" sz="1400" dirty="0" smtClean="0"/>
            </a:br>
            <a:r>
              <a:rPr lang="en-US" sz="1400" dirty="0" smtClean="0"/>
              <a:t>for</a:t>
            </a:r>
            <a:r>
              <a:rPr lang="en-US" sz="1400" dirty="0"/>
              <a:t> </a:t>
            </a:r>
            <a:r>
              <a:rPr lang="en-US" sz="1400" dirty="0" smtClean="0"/>
              <a:t>current programmability:</a:t>
            </a:r>
            <a:r>
              <a:rPr lang="en-GB" sz="1400" dirty="0" smtClean="0"/>
              <a:t> </a:t>
            </a:r>
            <a:r>
              <a:rPr lang="en-GB" sz="1400" dirty="0"/>
              <a:t>1x, 1x, 2x and </a:t>
            </a:r>
            <a:r>
              <a:rPr lang="en-GB" sz="1400" dirty="0" smtClean="0"/>
              <a:t>4x</a:t>
            </a:r>
            <a:endParaRPr lang="en-GB" sz="1400" dirty="0"/>
          </a:p>
        </p:txBody>
      </p:sp>
      <p:sp>
        <p:nvSpPr>
          <p:cNvPr id="223" name="TextBox 222"/>
          <p:cNvSpPr txBox="1"/>
          <p:nvPr/>
        </p:nvSpPr>
        <p:spPr>
          <a:xfrm>
            <a:off x="10676536" y="2161340"/>
            <a:ext cx="1104405" cy="338554"/>
          </a:xfrm>
          <a:prstGeom prst="rect">
            <a:avLst/>
          </a:prstGeom>
          <a:noFill/>
        </p:spPr>
        <p:txBody>
          <a:bodyPr wrap="none" rtlCol="0">
            <a:spAutoFit/>
          </a:bodyPr>
          <a:lstStyle/>
          <a:p>
            <a:r>
              <a:rPr lang="en-US" sz="1600" dirty="0" smtClean="0">
                <a:solidFill>
                  <a:schemeClr val="accent5"/>
                </a:solidFill>
              </a:rPr>
              <a:t>Driver cells</a:t>
            </a:r>
            <a:endParaRPr lang="en-GB" sz="1600" dirty="0">
              <a:solidFill>
                <a:schemeClr val="accent5"/>
              </a:solidFill>
            </a:endParaRPr>
          </a:p>
        </p:txBody>
      </p:sp>
      <p:cxnSp>
        <p:nvCxnSpPr>
          <p:cNvPr id="224" name="Straight Arrow Connector 223"/>
          <p:cNvCxnSpPr/>
          <p:nvPr/>
        </p:nvCxnSpPr>
        <p:spPr>
          <a:xfrm>
            <a:off x="10676536" y="3717440"/>
            <a:ext cx="0" cy="2257947"/>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5" name="TextBox 224"/>
          <p:cNvSpPr txBox="1"/>
          <p:nvPr/>
        </p:nvSpPr>
        <p:spPr>
          <a:xfrm>
            <a:off x="10747709" y="4720485"/>
            <a:ext cx="1310487" cy="584775"/>
          </a:xfrm>
          <a:prstGeom prst="rect">
            <a:avLst/>
          </a:prstGeom>
          <a:noFill/>
        </p:spPr>
        <p:txBody>
          <a:bodyPr wrap="none" rtlCol="0">
            <a:spAutoFit/>
          </a:bodyPr>
          <a:lstStyle/>
          <a:p>
            <a:pPr algn="ctr"/>
            <a:r>
              <a:rPr lang="en-US" sz="1600" dirty="0" smtClean="0">
                <a:solidFill>
                  <a:schemeClr val="accent5"/>
                </a:solidFill>
              </a:rPr>
              <a:t>Pre-emphasis</a:t>
            </a:r>
          </a:p>
          <a:p>
            <a:pPr algn="ctr"/>
            <a:r>
              <a:rPr lang="en-US" sz="1600" dirty="0" smtClean="0">
                <a:solidFill>
                  <a:schemeClr val="accent5"/>
                </a:solidFill>
              </a:rPr>
              <a:t>Driver cells</a:t>
            </a:r>
            <a:endParaRPr lang="en-GB" sz="1600" dirty="0">
              <a:solidFill>
                <a:schemeClr val="accent5"/>
              </a:solidFill>
            </a:endParaRPr>
          </a:p>
        </p:txBody>
      </p:sp>
      <p:cxnSp>
        <p:nvCxnSpPr>
          <p:cNvPr id="227" name="Straight Arrow Connector 226"/>
          <p:cNvCxnSpPr/>
          <p:nvPr/>
        </p:nvCxnSpPr>
        <p:spPr>
          <a:xfrm>
            <a:off x="1571174" y="2051305"/>
            <a:ext cx="580177" cy="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8" name="Straight Arrow Connector 227"/>
          <p:cNvCxnSpPr/>
          <p:nvPr/>
        </p:nvCxnSpPr>
        <p:spPr>
          <a:xfrm>
            <a:off x="1723574" y="2203705"/>
            <a:ext cx="580177" cy="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9" name="Straight Arrow Connector 228"/>
          <p:cNvCxnSpPr/>
          <p:nvPr/>
        </p:nvCxnSpPr>
        <p:spPr>
          <a:xfrm>
            <a:off x="1875974" y="2356105"/>
            <a:ext cx="580177" cy="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0" name="Straight Arrow Connector 229"/>
          <p:cNvCxnSpPr/>
          <p:nvPr/>
        </p:nvCxnSpPr>
        <p:spPr>
          <a:xfrm>
            <a:off x="2028374" y="2508505"/>
            <a:ext cx="580177" cy="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31" name="TextBox 230"/>
          <p:cNvSpPr txBox="1"/>
          <p:nvPr/>
        </p:nvSpPr>
        <p:spPr>
          <a:xfrm>
            <a:off x="654491" y="1909999"/>
            <a:ext cx="920445" cy="230832"/>
          </a:xfrm>
          <a:prstGeom prst="rect">
            <a:avLst/>
          </a:prstGeom>
          <a:noFill/>
        </p:spPr>
        <p:txBody>
          <a:bodyPr wrap="none" rtlCol="0">
            <a:spAutoFit/>
          </a:bodyPr>
          <a:lstStyle/>
          <a:p>
            <a:r>
              <a:rPr lang="en-US" sz="900" dirty="0" smtClean="0"/>
              <a:t>enableDriver[0]</a:t>
            </a:r>
            <a:endParaRPr lang="en-GB" sz="900" dirty="0"/>
          </a:p>
        </p:txBody>
      </p:sp>
      <p:sp>
        <p:nvSpPr>
          <p:cNvPr id="232" name="TextBox 231"/>
          <p:cNvSpPr txBox="1"/>
          <p:nvPr/>
        </p:nvSpPr>
        <p:spPr>
          <a:xfrm>
            <a:off x="806891" y="2062399"/>
            <a:ext cx="920445" cy="230832"/>
          </a:xfrm>
          <a:prstGeom prst="rect">
            <a:avLst/>
          </a:prstGeom>
          <a:noFill/>
        </p:spPr>
        <p:txBody>
          <a:bodyPr wrap="none" rtlCol="0">
            <a:spAutoFit/>
          </a:bodyPr>
          <a:lstStyle/>
          <a:p>
            <a:r>
              <a:rPr lang="en-US" sz="900" dirty="0" smtClean="0"/>
              <a:t>enableDriver[1]</a:t>
            </a:r>
            <a:endParaRPr lang="en-GB" sz="900" dirty="0"/>
          </a:p>
        </p:txBody>
      </p:sp>
      <p:sp>
        <p:nvSpPr>
          <p:cNvPr id="233" name="TextBox 232"/>
          <p:cNvSpPr txBox="1"/>
          <p:nvPr/>
        </p:nvSpPr>
        <p:spPr>
          <a:xfrm>
            <a:off x="959291" y="2214799"/>
            <a:ext cx="920445" cy="230832"/>
          </a:xfrm>
          <a:prstGeom prst="rect">
            <a:avLst/>
          </a:prstGeom>
          <a:noFill/>
        </p:spPr>
        <p:txBody>
          <a:bodyPr wrap="none" rtlCol="0">
            <a:spAutoFit/>
          </a:bodyPr>
          <a:lstStyle/>
          <a:p>
            <a:r>
              <a:rPr lang="en-US" sz="900" dirty="0" smtClean="0"/>
              <a:t>enableDriver[2]</a:t>
            </a:r>
            <a:endParaRPr lang="en-GB" sz="900" dirty="0"/>
          </a:p>
        </p:txBody>
      </p:sp>
      <p:sp>
        <p:nvSpPr>
          <p:cNvPr id="234" name="TextBox 233"/>
          <p:cNvSpPr txBox="1"/>
          <p:nvPr/>
        </p:nvSpPr>
        <p:spPr>
          <a:xfrm>
            <a:off x="1111691" y="2367199"/>
            <a:ext cx="920445" cy="230832"/>
          </a:xfrm>
          <a:prstGeom prst="rect">
            <a:avLst/>
          </a:prstGeom>
          <a:noFill/>
        </p:spPr>
        <p:txBody>
          <a:bodyPr wrap="none" rtlCol="0">
            <a:spAutoFit/>
          </a:bodyPr>
          <a:lstStyle/>
          <a:p>
            <a:r>
              <a:rPr lang="en-US" sz="900" dirty="0" smtClean="0"/>
              <a:t>enableDriver[3]</a:t>
            </a:r>
            <a:endParaRPr lang="en-GB" sz="900" dirty="0"/>
          </a:p>
        </p:txBody>
      </p:sp>
      <p:cxnSp>
        <p:nvCxnSpPr>
          <p:cNvPr id="235" name="Straight Arrow Connector 234"/>
          <p:cNvCxnSpPr/>
          <p:nvPr/>
        </p:nvCxnSpPr>
        <p:spPr>
          <a:xfrm>
            <a:off x="1566785" y="4942190"/>
            <a:ext cx="580177" cy="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6" name="Straight Arrow Connector 235"/>
          <p:cNvCxnSpPr/>
          <p:nvPr/>
        </p:nvCxnSpPr>
        <p:spPr>
          <a:xfrm>
            <a:off x="1719185" y="5094590"/>
            <a:ext cx="580177" cy="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7" name="Straight Arrow Connector 236"/>
          <p:cNvCxnSpPr/>
          <p:nvPr/>
        </p:nvCxnSpPr>
        <p:spPr>
          <a:xfrm>
            <a:off x="1880821" y="5246990"/>
            <a:ext cx="580177" cy="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8" name="Straight Arrow Connector 237"/>
          <p:cNvCxnSpPr/>
          <p:nvPr/>
        </p:nvCxnSpPr>
        <p:spPr>
          <a:xfrm>
            <a:off x="2033221" y="5399390"/>
            <a:ext cx="580177" cy="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39" name="TextBox 238"/>
          <p:cNvSpPr txBox="1"/>
          <p:nvPr/>
        </p:nvSpPr>
        <p:spPr>
          <a:xfrm>
            <a:off x="465382" y="4800884"/>
            <a:ext cx="1077539" cy="230832"/>
          </a:xfrm>
          <a:prstGeom prst="rect">
            <a:avLst/>
          </a:prstGeom>
          <a:noFill/>
        </p:spPr>
        <p:txBody>
          <a:bodyPr wrap="none" rtlCol="0">
            <a:spAutoFit/>
          </a:bodyPr>
          <a:lstStyle/>
          <a:p>
            <a:r>
              <a:rPr lang="en-US" sz="900" dirty="0" smtClean="0"/>
              <a:t>enablePreDriver[0]</a:t>
            </a:r>
            <a:endParaRPr lang="en-GB" sz="900" dirty="0"/>
          </a:p>
        </p:txBody>
      </p:sp>
      <p:sp>
        <p:nvSpPr>
          <p:cNvPr id="240" name="TextBox 239"/>
          <p:cNvSpPr txBox="1"/>
          <p:nvPr/>
        </p:nvSpPr>
        <p:spPr>
          <a:xfrm>
            <a:off x="617782" y="4953284"/>
            <a:ext cx="1077539" cy="230832"/>
          </a:xfrm>
          <a:prstGeom prst="rect">
            <a:avLst/>
          </a:prstGeom>
          <a:noFill/>
        </p:spPr>
        <p:txBody>
          <a:bodyPr wrap="none" rtlCol="0">
            <a:spAutoFit/>
          </a:bodyPr>
          <a:lstStyle/>
          <a:p>
            <a:r>
              <a:rPr lang="en-US" sz="900" dirty="0" smtClean="0"/>
              <a:t>enablePreDriver[1]</a:t>
            </a:r>
            <a:endParaRPr lang="en-GB" sz="900" dirty="0"/>
          </a:p>
        </p:txBody>
      </p:sp>
      <p:sp>
        <p:nvSpPr>
          <p:cNvPr id="241" name="TextBox 240"/>
          <p:cNvSpPr txBox="1"/>
          <p:nvPr/>
        </p:nvSpPr>
        <p:spPr>
          <a:xfrm>
            <a:off x="770182" y="5105684"/>
            <a:ext cx="1077539" cy="230832"/>
          </a:xfrm>
          <a:prstGeom prst="rect">
            <a:avLst/>
          </a:prstGeom>
          <a:noFill/>
        </p:spPr>
        <p:txBody>
          <a:bodyPr wrap="none" rtlCol="0">
            <a:spAutoFit/>
          </a:bodyPr>
          <a:lstStyle/>
          <a:p>
            <a:r>
              <a:rPr lang="en-US" sz="900" dirty="0" smtClean="0"/>
              <a:t>enablePreDriver[2]</a:t>
            </a:r>
            <a:endParaRPr lang="en-GB" sz="900" dirty="0"/>
          </a:p>
        </p:txBody>
      </p:sp>
      <p:sp>
        <p:nvSpPr>
          <p:cNvPr id="242" name="TextBox 241"/>
          <p:cNvSpPr txBox="1"/>
          <p:nvPr/>
        </p:nvSpPr>
        <p:spPr>
          <a:xfrm>
            <a:off x="922582" y="5258084"/>
            <a:ext cx="1077539" cy="230832"/>
          </a:xfrm>
          <a:prstGeom prst="rect">
            <a:avLst/>
          </a:prstGeom>
          <a:noFill/>
        </p:spPr>
        <p:txBody>
          <a:bodyPr wrap="none" rtlCol="0">
            <a:spAutoFit/>
          </a:bodyPr>
          <a:lstStyle/>
          <a:p>
            <a:r>
              <a:rPr lang="en-US" sz="900" dirty="0" smtClean="0"/>
              <a:t>enablePreDriver[3]</a:t>
            </a:r>
            <a:endParaRPr lang="en-GB" sz="900" dirty="0"/>
          </a:p>
        </p:txBody>
      </p:sp>
      <p:cxnSp>
        <p:nvCxnSpPr>
          <p:cNvPr id="245" name="Straight Arrow Connector 244"/>
          <p:cNvCxnSpPr/>
          <p:nvPr/>
        </p:nvCxnSpPr>
        <p:spPr>
          <a:xfrm flipH="1">
            <a:off x="9036747" y="2037874"/>
            <a:ext cx="580177" cy="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6" name="Straight Arrow Connector 245"/>
          <p:cNvCxnSpPr/>
          <p:nvPr/>
        </p:nvCxnSpPr>
        <p:spPr>
          <a:xfrm flipH="1">
            <a:off x="8865875" y="2190274"/>
            <a:ext cx="580177" cy="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7" name="Straight Arrow Connector 246"/>
          <p:cNvCxnSpPr/>
          <p:nvPr/>
        </p:nvCxnSpPr>
        <p:spPr>
          <a:xfrm flipH="1">
            <a:off x="8704239" y="2342674"/>
            <a:ext cx="580177" cy="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8" name="Straight Arrow Connector 247"/>
          <p:cNvCxnSpPr/>
          <p:nvPr/>
        </p:nvCxnSpPr>
        <p:spPr>
          <a:xfrm flipH="1">
            <a:off x="8533367" y="2495074"/>
            <a:ext cx="580177" cy="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9" name="TextBox 248"/>
          <p:cNvSpPr txBox="1"/>
          <p:nvPr/>
        </p:nvSpPr>
        <p:spPr>
          <a:xfrm flipH="1">
            <a:off x="9566982" y="1896568"/>
            <a:ext cx="920445" cy="230832"/>
          </a:xfrm>
          <a:prstGeom prst="rect">
            <a:avLst/>
          </a:prstGeom>
          <a:noFill/>
        </p:spPr>
        <p:txBody>
          <a:bodyPr wrap="none" rtlCol="0">
            <a:spAutoFit/>
          </a:bodyPr>
          <a:lstStyle/>
          <a:p>
            <a:r>
              <a:rPr lang="en-US" sz="900" dirty="0" smtClean="0"/>
              <a:t>enableDriver[0]</a:t>
            </a:r>
            <a:endParaRPr lang="en-GB" sz="900" dirty="0"/>
          </a:p>
        </p:txBody>
      </p:sp>
      <p:sp>
        <p:nvSpPr>
          <p:cNvPr id="250" name="TextBox 249"/>
          <p:cNvSpPr txBox="1"/>
          <p:nvPr/>
        </p:nvSpPr>
        <p:spPr>
          <a:xfrm flipH="1">
            <a:off x="9414582" y="2048968"/>
            <a:ext cx="920445" cy="230832"/>
          </a:xfrm>
          <a:prstGeom prst="rect">
            <a:avLst/>
          </a:prstGeom>
          <a:noFill/>
        </p:spPr>
        <p:txBody>
          <a:bodyPr wrap="none" rtlCol="0">
            <a:spAutoFit/>
          </a:bodyPr>
          <a:lstStyle/>
          <a:p>
            <a:r>
              <a:rPr lang="en-US" sz="900" dirty="0" smtClean="0"/>
              <a:t>enableDriver[1]</a:t>
            </a:r>
            <a:endParaRPr lang="en-GB" sz="900" dirty="0"/>
          </a:p>
        </p:txBody>
      </p:sp>
      <p:sp>
        <p:nvSpPr>
          <p:cNvPr id="251" name="TextBox 250"/>
          <p:cNvSpPr txBox="1"/>
          <p:nvPr/>
        </p:nvSpPr>
        <p:spPr>
          <a:xfrm flipH="1">
            <a:off x="9262182" y="2201368"/>
            <a:ext cx="920445" cy="230832"/>
          </a:xfrm>
          <a:prstGeom prst="rect">
            <a:avLst/>
          </a:prstGeom>
          <a:noFill/>
        </p:spPr>
        <p:txBody>
          <a:bodyPr wrap="none" rtlCol="0">
            <a:spAutoFit/>
          </a:bodyPr>
          <a:lstStyle/>
          <a:p>
            <a:r>
              <a:rPr lang="en-US" sz="900" dirty="0" smtClean="0"/>
              <a:t>enableDriver[2]</a:t>
            </a:r>
            <a:endParaRPr lang="en-GB" sz="900" dirty="0"/>
          </a:p>
        </p:txBody>
      </p:sp>
      <p:sp>
        <p:nvSpPr>
          <p:cNvPr id="252" name="TextBox 251"/>
          <p:cNvSpPr txBox="1"/>
          <p:nvPr/>
        </p:nvSpPr>
        <p:spPr>
          <a:xfrm flipH="1">
            <a:off x="9109782" y="2353768"/>
            <a:ext cx="920445" cy="230832"/>
          </a:xfrm>
          <a:prstGeom prst="rect">
            <a:avLst/>
          </a:prstGeom>
          <a:noFill/>
        </p:spPr>
        <p:txBody>
          <a:bodyPr wrap="none" rtlCol="0">
            <a:spAutoFit/>
          </a:bodyPr>
          <a:lstStyle/>
          <a:p>
            <a:r>
              <a:rPr lang="en-US" sz="900" dirty="0" smtClean="0"/>
              <a:t>enableDriver[3]</a:t>
            </a:r>
            <a:endParaRPr lang="en-GB" sz="900" dirty="0"/>
          </a:p>
        </p:txBody>
      </p:sp>
      <p:cxnSp>
        <p:nvCxnSpPr>
          <p:cNvPr id="253" name="Straight Arrow Connector 252"/>
          <p:cNvCxnSpPr/>
          <p:nvPr/>
        </p:nvCxnSpPr>
        <p:spPr>
          <a:xfrm flipH="1">
            <a:off x="9031900" y="4928759"/>
            <a:ext cx="580177" cy="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4" name="Straight Arrow Connector 253"/>
          <p:cNvCxnSpPr/>
          <p:nvPr/>
        </p:nvCxnSpPr>
        <p:spPr>
          <a:xfrm flipH="1">
            <a:off x="8879500" y="5081159"/>
            <a:ext cx="580177" cy="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5" name="Straight Arrow Connector 254"/>
          <p:cNvCxnSpPr/>
          <p:nvPr/>
        </p:nvCxnSpPr>
        <p:spPr>
          <a:xfrm flipH="1">
            <a:off x="8699392" y="5233559"/>
            <a:ext cx="580177" cy="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6" name="Straight Arrow Connector 255"/>
          <p:cNvCxnSpPr/>
          <p:nvPr/>
        </p:nvCxnSpPr>
        <p:spPr>
          <a:xfrm flipH="1">
            <a:off x="8528520" y="5385959"/>
            <a:ext cx="580177" cy="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57" name="TextBox 256"/>
          <p:cNvSpPr txBox="1"/>
          <p:nvPr/>
        </p:nvSpPr>
        <p:spPr>
          <a:xfrm flipH="1">
            <a:off x="9598997" y="4787453"/>
            <a:ext cx="1077539" cy="230832"/>
          </a:xfrm>
          <a:prstGeom prst="rect">
            <a:avLst/>
          </a:prstGeom>
          <a:noFill/>
        </p:spPr>
        <p:txBody>
          <a:bodyPr wrap="none" rtlCol="0">
            <a:spAutoFit/>
          </a:bodyPr>
          <a:lstStyle/>
          <a:p>
            <a:r>
              <a:rPr lang="en-US" sz="900" dirty="0" smtClean="0"/>
              <a:t>enablePreDriver[0]</a:t>
            </a:r>
            <a:endParaRPr lang="en-GB" sz="900" dirty="0"/>
          </a:p>
        </p:txBody>
      </p:sp>
      <p:sp>
        <p:nvSpPr>
          <p:cNvPr id="258" name="TextBox 257"/>
          <p:cNvSpPr txBox="1"/>
          <p:nvPr/>
        </p:nvSpPr>
        <p:spPr>
          <a:xfrm flipH="1">
            <a:off x="9446597" y="4939853"/>
            <a:ext cx="1077539" cy="230832"/>
          </a:xfrm>
          <a:prstGeom prst="rect">
            <a:avLst/>
          </a:prstGeom>
          <a:noFill/>
        </p:spPr>
        <p:txBody>
          <a:bodyPr wrap="none" rtlCol="0">
            <a:spAutoFit/>
          </a:bodyPr>
          <a:lstStyle/>
          <a:p>
            <a:r>
              <a:rPr lang="en-US" sz="900" dirty="0" smtClean="0"/>
              <a:t>enablePreDriver[1]</a:t>
            </a:r>
            <a:endParaRPr lang="en-GB" sz="900" dirty="0"/>
          </a:p>
        </p:txBody>
      </p:sp>
      <p:sp>
        <p:nvSpPr>
          <p:cNvPr id="259" name="TextBox 258"/>
          <p:cNvSpPr txBox="1"/>
          <p:nvPr/>
        </p:nvSpPr>
        <p:spPr>
          <a:xfrm flipH="1">
            <a:off x="9294197" y="5092253"/>
            <a:ext cx="1077539" cy="230832"/>
          </a:xfrm>
          <a:prstGeom prst="rect">
            <a:avLst/>
          </a:prstGeom>
          <a:noFill/>
        </p:spPr>
        <p:txBody>
          <a:bodyPr wrap="none" rtlCol="0">
            <a:spAutoFit/>
          </a:bodyPr>
          <a:lstStyle/>
          <a:p>
            <a:r>
              <a:rPr lang="en-US" sz="900" dirty="0" smtClean="0"/>
              <a:t>enablePreDriver[2]</a:t>
            </a:r>
            <a:endParaRPr lang="en-GB" sz="900" dirty="0"/>
          </a:p>
        </p:txBody>
      </p:sp>
      <p:sp>
        <p:nvSpPr>
          <p:cNvPr id="260" name="TextBox 259"/>
          <p:cNvSpPr txBox="1"/>
          <p:nvPr/>
        </p:nvSpPr>
        <p:spPr>
          <a:xfrm flipH="1">
            <a:off x="9141797" y="5244653"/>
            <a:ext cx="1077539" cy="230832"/>
          </a:xfrm>
          <a:prstGeom prst="rect">
            <a:avLst/>
          </a:prstGeom>
          <a:noFill/>
        </p:spPr>
        <p:txBody>
          <a:bodyPr wrap="none" rtlCol="0">
            <a:spAutoFit/>
          </a:bodyPr>
          <a:lstStyle/>
          <a:p>
            <a:r>
              <a:rPr lang="en-US" sz="900" dirty="0" smtClean="0"/>
              <a:t>enablePreDriver[3]</a:t>
            </a:r>
            <a:endParaRPr lang="en-GB" sz="900" dirty="0"/>
          </a:p>
        </p:txBody>
      </p:sp>
      <p:grpSp>
        <p:nvGrpSpPr>
          <p:cNvPr id="303" name="Group 302"/>
          <p:cNvGrpSpPr/>
          <p:nvPr/>
        </p:nvGrpSpPr>
        <p:grpSpPr>
          <a:xfrm>
            <a:off x="857541" y="1315276"/>
            <a:ext cx="1765503" cy="460898"/>
            <a:chOff x="838200" y="1205806"/>
            <a:chExt cx="1765503" cy="460898"/>
          </a:xfrm>
        </p:grpSpPr>
        <p:cxnSp>
          <p:nvCxnSpPr>
            <p:cNvPr id="262" name="Straight Arrow Connector 261"/>
            <p:cNvCxnSpPr/>
            <p:nvPr/>
          </p:nvCxnSpPr>
          <p:spPr>
            <a:xfrm>
              <a:off x="1566326" y="1209504"/>
              <a:ext cx="580177" cy="0"/>
            </a:xfrm>
            <a:prstGeom prst="straightConnector1">
              <a:avLst/>
            </a:prstGeom>
            <a:ln w="19050">
              <a:solidFill>
                <a:schemeClr val="accent5"/>
              </a:solidFill>
              <a:headEnd type="oval"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3" name="Straight Arrow Connector 262"/>
            <p:cNvCxnSpPr/>
            <p:nvPr/>
          </p:nvCxnSpPr>
          <p:spPr>
            <a:xfrm>
              <a:off x="1718726" y="1361904"/>
              <a:ext cx="580177" cy="0"/>
            </a:xfrm>
            <a:prstGeom prst="straightConnector1">
              <a:avLst/>
            </a:prstGeom>
            <a:ln w="19050">
              <a:solidFill>
                <a:schemeClr val="accent5"/>
              </a:solidFill>
              <a:headEnd type="oval"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4" name="Straight Arrow Connector 263"/>
            <p:cNvCxnSpPr/>
            <p:nvPr/>
          </p:nvCxnSpPr>
          <p:spPr>
            <a:xfrm>
              <a:off x="1871126" y="1514304"/>
              <a:ext cx="580177" cy="0"/>
            </a:xfrm>
            <a:prstGeom prst="straightConnector1">
              <a:avLst/>
            </a:prstGeom>
            <a:ln w="19050">
              <a:solidFill>
                <a:schemeClr val="accent5"/>
              </a:solidFill>
              <a:headEnd type="oval"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5" name="Straight Arrow Connector 264"/>
            <p:cNvCxnSpPr/>
            <p:nvPr/>
          </p:nvCxnSpPr>
          <p:spPr>
            <a:xfrm>
              <a:off x="2023526" y="1666704"/>
              <a:ext cx="580177" cy="0"/>
            </a:xfrm>
            <a:prstGeom prst="straightConnector1">
              <a:avLst/>
            </a:prstGeom>
            <a:ln w="19050">
              <a:solidFill>
                <a:schemeClr val="accent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flipH="1" flipV="1">
              <a:off x="1571174" y="1205806"/>
              <a:ext cx="452352" cy="4572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nvCxnSpPr>
          <p:spPr>
            <a:xfrm flipH="1">
              <a:off x="838200" y="1205806"/>
              <a:ext cx="723737"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277" name="TextBox 276"/>
          <p:cNvSpPr txBox="1"/>
          <p:nvPr/>
        </p:nvSpPr>
        <p:spPr>
          <a:xfrm>
            <a:off x="802137" y="1031058"/>
            <a:ext cx="509435" cy="307777"/>
          </a:xfrm>
          <a:prstGeom prst="rect">
            <a:avLst/>
          </a:prstGeom>
          <a:noFill/>
        </p:spPr>
        <p:txBody>
          <a:bodyPr wrap="none" rtlCol="0">
            <a:spAutoFit/>
          </a:bodyPr>
          <a:lstStyle/>
          <a:p>
            <a:r>
              <a:rPr lang="en-US" sz="1400" dirty="0" smtClean="0">
                <a:solidFill>
                  <a:schemeClr val="accent5"/>
                </a:solidFill>
              </a:rPr>
              <a:t>data</a:t>
            </a:r>
            <a:endParaRPr lang="en-GB" sz="1400" dirty="0">
              <a:solidFill>
                <a:schemeClr val="accent5"/>
              </a:solidFill>
            </a:endParaRPr>
          </a:p>
        </p:txBody>
      </p:sp>
      <p:grpSp>
        <p:nvGrpSpPr>
          <p:cNvPr id="304" name="Group 303"/>
          <p:cNvGrpSpPr/>
          <p:nvPr/>
        </p:nvGrpSpPr>
        <p:grpSpPr>
          <a:xfrm>
            <a:off x="855803" y="4169135"/>
            <a:ext cx="1765503" cy="460898"/>
            <a:chOff x="865123" y="4093589"/>
            <a:chExt cx="1765503" cy="460898"/>
          </a:xfrm>
        </p:grpSpPr>
        <p:cxnSp>
          <p:nvCxnSpPr>
            <p:cNvPr id="278" name="Straight Arrow Connector 277"/>
            <p:cNvCxnSpPr/>
            <p:nvPr/>
          </p:nvCxnSpPr>
          <p:spPr>
            <a:xfrm>
              <a:off x="1593249" y="4097287"/>
              <a:ext cx="580177" cy="0"/>
            </a:xfrm>
            <a:prstGeom prst="straightConnector1">
              <a:avLst/>
            </a:prstGeom>
            <a:ln w="19050">
              <a:solidFill>
                <a:schemeClr val="accent5"/>
              </a:solidFill>
              <a:headEnd type="oval"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9" name="Straight Arrow Connector 278"/>
            <p:cNvCxnSpPr/>
            <p:nvPr/>
          </p:nvCxnSpPr>
          <p:spPr>
            <a:xfrm>
              <a:off x="1745649" y="4249687"/>
              <a:ext cx="580177" cy="0"/>
            </a:xfrm>
            <a:prstGeom prst="straightConnector1">
              <a:avLst/>
            </a:prstGeom>
            <a:ln w="19050">
              <a:solidFill>
                <a:schemeClr val="accent5"/>
              </a:solidFill>
              <a:headEnd type="oval"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0" name="Straight Arrow Connector 279"/>
            <p:cNvCxnSpPr/>
            <p:nvPr/>
          </p:nvCxnSpPr>
          <p:spPr>
            <a:xfrm>
              <a:off x="1898049" y="4402087"/>
              <a:ext cx="580177" cy="0"/>
            </a:xfrm>
            <a:prstGeom prst="straightConnector1">
              <a:avLst/>
            </a:prstGeom>
            <a:ln w="19050">
              <a:solidFill>
                <a:schemeClr val="accent5"/>
              </a:solidFill>
              <a:headEnd type="oval"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1" name="Straight Arrow Connector 280"/>
            <p:cNvCxnSpPr/>
            <p:nvPr/>
          </p:nvCxnSpPr>
          <p:spPr>
            <a:xfrm>
              <a:off x="2050449" y="4554487"/>
              <a:ext cx="580177" cy="0"/>
            </a:xfrm>
            <a:prstGeom prst="straightConnector1">
              <a:avLst/>
            </a:prstGeom>
            <a:ln w="19050">
              <a:solidFill>
                <a:schemeClr val="accent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flipH="1" flipV="1">
              <a:off x="1598097" y="4093589"/>
              <a:ext cx="452352" cy="4572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flipH="1">
              <a:off x="865123" y="4093589"/>
              <a:ext cx="723737"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284" name="TextBox 283"/>
          <p:cNvSpPr txBox="1"/>
          <p:nvPr/>
        </p:nvSpPr>
        <p:spPr>
          <a:xfrm>
            <a:off x="798226" y="3881552"/>
            <a:ext cx="1144096" cy="307777"/>
          </a:xfrm>
          <a:prstGeom prst="rect">
            <a:avLst/>
          </a:prstGeom>
          <a:noFill/>
        </p:spPr>
        <p:txBody>
          <a:bodyPr wrap="none" rtlCol="0">
            <a:spAutoFit/>
          </a:bodyPr>
          <a:lstStyle/>
          <a:p>
            <a:r>
              <a:rPr lang="en-US" sz="1400" dirty="0" smtClean="0">
                <a:solidFill>
                  <a:schemeClr val="accent5"/>
                </a:solidFill>
              </a:rPr>
              <a:t>preEmpPulse</a:t>
            </a:r>
            <a:endParaRPr lang="en-GB" sz="1400" dirty="0">
              <a:solidFill>
                <a:schemeClr val="accent5"/>
              </a:solidFill>
            </a:endParaRPr>
          </a:p>
        </p:txBody>
      </p:sp>
      <p:grpSp>
        <p:nvGrpSpPr>
          <p:cNvPr id="291" name="Group 290"/>
          <p:cNvGrpSpPr/>
          <p:nvPr/>
        </p:nvGrpSpPr>
        <p:grpSpPr>
          <a:xfrm flipH="1">
            <a:off x="8537840" y="1310657"/>
            <a:ext cx="1765503" cy="460898"/>
            <a:chOff x="8326690" y="1098812"/>
            <a:chExt cx="1765503" cy="460898"/>
          </a:xfrm>
        </p:grpSpPr>
        <p:cxnSp>
          <p:nvCxnSpPr>
            <p:cNvPr id="285" name="Straight Arrow Connector 284"/>
            <p:cNvCxnSpPr/>
            <p:nvPr/>
          </p:nvCxnSpPr>
          <p:spPr>
            <a:xfrm>
              <a:off x="9054816" y="1102510"/>
              <a:ext cx="580177" cy="0"/>
            </a:xfrm>
            <a:prstGeom prst="straightConnector1">
              <a:avLst/>
            </a:prstGeom>
            <a:ln w="19050">
              <a:solidFill>
                <a:schemeClr val="accent5"/>
              </a:solidFill>
              <a:headEnd type="oval"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6" name="Straight Arrow Connector 285"/>
            <p:cNvCxnSpPr/>
            <p:nvPr/>
          </p:nvCxnSpPr>
          <p:spPr>
            <a:xfrm>
              <a:off x="9207216" y="1254910"/>
              <a:ext cx="580177" cy="0"/>
            </a:xfrm>
            <a:prstGeom prst="straightConnector1">
              <a:avLst/>
            </a:prstGeom>
            <a:ln w="19050">
              <a:solidFill>
                <a:schemeClr val="accent5"/>
              </a:solidFill>
              <a:headEnd type="oval"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7" name="Straight Arrow Connector 286"/>
            <p:cNvCxnSpPr/>
            <p:nvPr/>
          </p:nvCxnSpPr>
          <p:spPr>
            <a:xfrm>
              <a:off x="9359616" y="1407310"/>
              <a:ext cx="580177" cy="0"/>
            </a:xfrm>
            <a:prstGeom prst="straightConnector1">
              <a:avLst/>
            </a:prstGeom>
            <a:ln w="19050">
              <a:solidFill>
                <a:schemeClr val="accent5"/>
              </a:solidFill>
              <a:headEnd type="oval"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8" name="Straight Arrow Connector 287"/>
            <p:cNvCxnSpPr/>
            <p:nvPr/>
          </p:nvCxnSpPr>
          <p:spPr>
            <a:xfrm>
              <a:off x="9512016" y="1559710"/>
              <a:ext cx="580177" cy="0"/>
            </a:xfrm>
            <a:prstGeom prst="straightConnector1">
              <a:avLst/>
            </a:prstGeom>
            <a:ln w="19050">
              <a:solidFill>
                <a:schemeClr val="accent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flipH="1" flipV="1">
              <a:off x="9059664" y="1098812"/>
              <a:ext cx="452352" cy="4572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flipH="1">
              <a:off x="8326690" y="1098812"/>
              <a:ext cx="723737"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292" name="TextBox 291"/>
          <p:cNvSpPr txBox="1"/>
          <p:nvPr/>
        </p:nvSpPr>
        <p:spPr>
          <a:xfrm>
            <a:off x="9845386" y="1045104"/>
            <a:ext cx="509435" cy="307777"/>
          </a:xfrm>
          <a:prstGeom prst="rect">
            <a:avLst/>
          </a:prstGeom>
          <a:noFill/>
        </p:spPr>
        <p:txBody>
          <a:bodyPr wrap="none" rtlCol="0">
            <a:spAutoFit/>
          </a:bodyPr>
          <a:lstStyle/>
          <a:p>
            <a:r>
              <a:rPr lang="en-US" sz="1400" dirty="0" smtClean="0">
                <a:solidFill>
                  <a:schemeClr val="accent5"/>
                </a:solidFill>
              </a:rPr>
              <a:t>data</a:t>
            </a:r>
            <a:endParaRPr lang="en-GB" sz="1400" dirty="0">
              <a:solidFill>
                <a:schemeClr val="accent5"/>
              </a:solidFill>
            </a:endParaRPr>
          </a:p>
        </p:txBody>
      </p:sp>
      <p:cxnSp>
        <p:nvCxnSpPr>
          <p:cNvPr id="294" name="Straight Connector 293"/>
          <p:cNvCxnSpPr/>
          <p:nvPr/>
        </p:nvCxnSpPr>
        <p:spPr>
          <a:xfrm>
            <a:off x="9943798" y="1113013"/>
            <a:ext cx="3048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95" name="TextBox 294"/>
          <p:cNvSpPr txBox="1"/>
          <p:nvPr/>
        </p:nvSpPr>
        <p:spPr>
          <a:xfrm>
            <a:off x="9236472" y="3927833"/>
            <a:ext cx="1144096" cy="307777"/>
          </a:xfrm>
          <a:prstGeom prst="rect">
            <a:avLst/>
          </a:prstGeom>
          <a:noFill/>
        </p:spPr>
        <p:txBody>
          <a:bodyPr wrap="none" rtlCol="0">
            <a:spAutoFit/>
          </a:bodyPr>
          <a:lstStyle/>
          <a:p>
            <a:r>
              <a:rPr lang="en-US" sz="1400" dirty="0" smtClean="0">
                <a:solidFill>
                  <a:schemeClr val="accent5"/>
                </a:solidFill>
              </a:rPr>
              <a:t>preEmpPulse</a:t>
            </a:r>
            <a:endParaRPr lang="en-GB" sz="1400" dirty="0">
              <a:solidFill>
                <a:schemeClr val="accent5"/>
              </a:solidFill>
            </a:endParaRPr>
          </a:p>
        </p:txBody>
      </p:sp>
      <p:grpSp>
        <p:nvGrpSpPr>
          <p:cNvPr id="296" name="Group 295"/>
          <p:cNvGrpSpPr/>
          <p:nvPr/>
        </p:nvGrpSpPr>
        <p:grpSpPr>
          <a:xfrm flipH="1">
            <a:off x="8531304" y="4206775"/>
            <a:ext cx="1765503" cy="460898"/>
            <a:chOff x="8326690" y="1098812"/>
            <a:chExt cx="1765503" cy="460898"/>
          </a:xfrm>
        </p:grpSpPr>
        <p:cxnSp>
          <p:nvCxnSpPr>
            <p:cNvPr id="297" name="Straight Arrow Connector 296"/>
            <p:cNvCxnSpPr/>
            <p:nvPr/>
          </p:nvCxnSpPr>
          <p:spPr>
            <a:xfrm>
              <a:off x="9054816" y="1102510"/>
              <a:ext cx="580177" cy="0"/>
            </a:xfrm>
            <a:prstGeom prst="straightConnector1">
              <a:avLst/>
            </a:prstGeom>
            <a:ln w="19050">
              <a:solidFill>
                <a:schemeClr val="accent5"/>
              </a:solidFill>
              <a:headEnd type="oval"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8" name="Straight Arrow Connector 297"/>
            <p:cNvCxnSpPr/>
            <p:nvPr/>
          </p:nvCxnSpPr>
          <p:spPr>
            <a:xfrm>
              <a:off x="9207216" y="1254910"/>
              <a:ext cx="580177" cy="0"/>
            </a:xfrm>
            <a:prstGeom prst="straightConnector1">
              <a:avLst/>
            </a:prstGeom>
            <a:ln w="19050">
              <a:solidFill>
                <a:schemeClr val="accent5"/>
              </a:solidFill>
              <a:headEnd type="oval"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9" name="Straight Arrow Connector 298"/>
            <p:cNvCxnSpPr/>
            <p:nvPr/>
          </p:nvCxnSpPr>
          <p:spPr>
            <a:xfrm>
              <a:off x="9359616" y="1407310"/>
              <a:ext cx="580177" cy="0"/>
            </a:xfrm>
            <a:prstGeom prst="straightConnector1">
              <a:avLst/>
            </a:prstGeom>
            <a:ln w="19050">
              <a:solidFill>
                <a:schemeClr val="accent5"/>
              </a:solidFill>
              <a:headEnd type="oval"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0" name="Straight Arrow Connector 299"/>
            <p:cNvCxnSpPr/>
            <p:nvPr/>
          </p:nvCxnSpPr>
          <p:spPr>
            <a:xfrm>
              <a:off x="9512016" y="1559710"/>
              <a:ext cx="580177" cy="0"/>
            </a:xfrm>
            <a:prstGeom prst="straightConnector1">
              <a:avLst/>
            </a:prstGeom>
            <a:ln w="19050">
              <a:solidFill>
                <a:schemeClr val="accent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H="1" flipV="1">
              <a:off x="9059664" y="1098812"/>
              <a:ext cx="452352" cy="4572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flipH="1">
              <a:off x="8326690" y="1098812"/>
              <a:ext cx="723737"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cxnSp>
        <p:nvCxnSpPr>
          <p:cNvPr id="305" name="Straight Connector 304"/>
          <p:cNvCxnSpPr/>
          <p:nvPr/>
        </p:nvCxnSpPr>
        <p:spPr>
          <a:xfrm>
            <a:off x="9337657" y="3998104"/>
            <a:ext cx="910941"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19069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2441"/>
            <a:ext cx="10515600" cy="471782"/>
          </a:xfrm>
        </p:spPr>
        <p:txBody>
          <a:bodyPr/>
          <a:lstStyle/>
          <a:p>
            <a:r>
              <a:rPr lang="en-GB" dirty="0" smtClean="0"/>
              <a:t>eTx – Amplitude control &amp; Power Consumption</a:t>
            </a:r>
            <a:endParaRPr lang="en-GB" dirty="0"/>
          </a:p>
        </p:txBody>
      </p:sp>
      <p:sp>
        <p:nvSpPr>
          <p:cNvPr id="3" name="Date Placeholder 2"/>
          <p:cNvSpPr>
            <a:spLocks noGrp="1"/>
          </p:cNvSpPr>
          <p:nvPr>
            <p:ph type="dt" sz="half" idx="10"/>
          </p:nvPr>
        </p:nvSpPr>
        <p:spPr/>
        <p:txBody>
          <a:bodyPr/>
          <a:lstStyle/>
          <a:p>
            <a:r>
              <a:rPr lang="en-GB" dirty="0" smtClean="0"/>
              <a:t>Ecole de Microélectronique IN2P3</a:t>
            </a:r>
            <a:endParaRPr lang="en-GB" dirty="0"/>
          </a:p>
        </p:txBody>
      </p:sp>
      <p:sp>
        <p:nvSpPr>
          <p:cNvPr id="4" name="Footer Placeholder 3"/>
          <p:cNvSpPr>
            <a:spLocks noGrp="1"/>
          </p:cNvSpPr>
          <p:nvPr>
            <p:ph type="ftr" sz="quarter" idx="11"/>
          </p:nvPr>
        </p:nvSpPr>
        <p:spPr/>
        <p:txBody>
          <a:bodyPr/>
          <a:lstStyle/>
          <a:p>
            <a:r>
              <a:rPr lang="en-GB" dirty="0" smtClean="0"/>
              <a:t>Paulo.Moreira@cern.ch</a:t>
            </a:r>
            <a:endParaRPr lang="en-GB" dirty="0"/>
          </a:p>
        </p:txBody>
      </p:sp>
      <p:sp>
        <p:nvSpPr>
          <p:cNvPr id="5" name="Slide Number Placeholder 4"/>
          <p:cNvSpPr>
            <a:spLocks noGrp="1"/>
          </p:cNvSpPr>
          <p:nvPr>
            <p:ph type="sldNum" sz="quarter" idx="12"/>
          </p:nvPr>
        </p:nvSpPr>
        <p:spPr/>
        <p:txBody>
          <a:bodyPr/>
          <a:lstStyle/>
          <a:p>
            <a:fld id="{9E4E57FD-46AB-4497-A1ED-13B00B4C8F0D}" type="slidenum">
              <a:rPr lang="en-GB" smtClean="0"/>
              <a:t>38</a:t>
            </a:fld>
            <a:endParaRPr lang="en-GB"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3677" r="42424"/>
          <a:stretch/>
        </p:blipFill>
        <p:spPr>
          <a:xfrm>
            <a:off x="671941" y="901127"/>
            <a:ext cx="3455215" cy="3398620"/>
          </a:xfrm>
          <a:prstGeom prst="rect">
            <a:avLst/>
          </a:prstGeom>
        </p:spPr>
      </p:pic>
      <p:sp>
        <p:nvSpPr>
          <p:cNvPr id="9" name="TextBox 8"/>
          <p:cNvSpPr txBox="1"/>
          <p:nvPr/>
        </p:nvSpPr>
        <p:spPr>
          <a:xfrm>
            <a:off x="838200" y="744223"/>
            <a:ext cx="3433632" cy="369332"/>
          </a:xfrm>
          <a:prstGeom prst="rect">
            <a:avLst/>
          </a:prstGeom>
          <a:noFill/>
        </p:spPr>
        <p:txBody>
          <a:bodyPr wrap="none" rtlCol="0">
            <a:spAutoFit/>
          </a:bodyPr>
          <a:lstStyle/>
          <a:p>
            <a:r>
              <a:rPr lang="en-US" dirty="0" smtClean="0">
                <a:solidFill>
                  <a:schemeClr val="accent5"/>
                </a:solidFill>
              </a:rPr>
              <a:t>Differential output: 500 MHz Clock</a:t>
            </a:r>
            <a:endParaRPr lang="en-GB" dirty="0">
              <a:solidFill>
                <a:schemeClr val="accent5"/>
              </a:solidFill>
            </a:endParaRPr>
          </a:p>
        </p:txBody>
      </p:sp>
      <p:sp>
        <p:nvSpPr>
          <p:cNvPr id="10" name="TextBox 9"/>
          <p:cNvSpPr txBox="1"/>
          <p:nvPr/>
        </p:nvSpPr>
        <p:spPr>
          <a:xfrm>
            <a:off x="4539049" y="1469004"/>
            <a:ext cx="2630400" cy="369332"/>
          </a:xfrm>
          <a:prstGeom prst="rect">
            <a:avLst/>
          </a:prstGeom>
          <a:noFill/>
        </p:spPr>
        <p:txBody>
          <a:bodyPr wrap="none" rtlCol="0">
            <a:spAutoFit/>
          </a:bodyPr>
          <a:lstStyle/>
          <a:p>
            <a:r>
              <a:rPr lang="en-US" dirty="0" smtClean="0">
                <a:solidFill>
                  <a:schemeClr val="accent5"/>
                </a:solidFill>
              </a:rPr>
              <a:t>Programmable amplitude </a:t>
            </a:r>
            <a:endParaRPr lang="en-GB" dirty="0">
              <a:solidFill>
                <a:schemeClr val="accent5"/>
              </a:solidFill>
            </a:endParaRPr>
          </a:p>
        </p:txBody>
      </p:sp>
      <p:cxnSp>
        <p:nvCxnSpPr>
          <p:cNvPr id="14" name="Straight Arrow Connector 13"/>
          <p:cNvCxnSpPr>
            <a:stCxn id="10" idx="1"/>
          </p:cNvCxnSpPr>
          <p:nvPr/>
        </p:nvCxnSpPr>
        <p:spPr>
          <a:xfrm flipH="1">
            <a:off x="3295136" y="1653670"/>
            <a:ext cx="1243913" cy="4558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0" idx="1"/>
          </p:cNvCxnSpPr>
          <p:nvPr/>
        </p:nvCxnSpPr>
        <p:spPr>
          <a:xfrm flipH="1" flipV="1">
            <a:off x="3295135" y="1165188"/>
            <a:ext cx="1243914" cy="4884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070559" y="2314100"/>
            <a:ext cx="4227889" cy="1477328"/>
          </a:xfrm>
          <a:prstGeom prst="rect">
            <a:avLst/>
          </a:prstGeom>
          <a:noFill/>
          <a:ln>
            <a:solidFill>
              <a:schemeClr val="tx1"/>
            </a:solidFill>
          </a:ln>
        </p:spPr>
        <p:txBody>
          <a:bodyPr wrap="none" rtlCol="0">
            <a:spAutoFit/>
          </a:bodyPr>
          <a:lstStyle/>
          <a:p>
            <a:r>
              <a:rPr lang="en-US" dirty="0" smtClean="0"/>
              <a:t>The power consumption depends on the</a:t>
            </a:r>
            <a:br>
              <a:rPr lang="en-US" dirty="0" smtClean="0"/>
            </a:br>
            <a:r>
              <a:rPr lang="en-US" dirty="0" smtClean="0"/>
              <a:t>programmed strength (load current) and</a:t>
            </a:r>
            <a:br>
              <a:rPr lang="en-US" dirty="0" smtClean="0"/>
            </a:br>
            <a:r>
              <a:rPr lang="en-US" dirty="0" smtClean="0"/>
              <a:t>on the operation frequency. That is also on</a:t>
            </a:r>
            <a:br>
              <a:rPr lang="en-US" dirty="0" smtClean="0"/>
            </a:br>
            <a:r>
              <a:rPr lang="en-US" dirty="0" smtClean="0"/>
              <a:t>the</a:t>
            </a:r>
            <a:r>
              <a:rPr lang="en-US" dirty="0"/>
              <a:t> </a:t>
            </a:r>
            <a:r>
              <a:rPr lang="en-US" dirty="0" smtClean="0"/>
              <a:t>dynamic power dissipated in the CMOS</a:t>
            </a:r>
            <a:br>
              <a:rPr lang="en-US" dirty="0" smtClean="0"/>
            </a:br>
            <a:r>
              <a:rPr lang="en-US" dirty="0" smtClean="0"/>
              <a:t>circuits that control the output stage!</a:t>
            </a:r>
            <a:endParaRPr lang="en-GB" dirty="0"/>
          </a:p>
        </p:txBody>
      </p:sp>
      <p:pic>
        <p:nvPicPr>
          <p:cNvPr id="7" name="Picture 6"/>
          <p:cNvPicPr>
            <a:picLocks noChangeAspect="1"/>
          </p:cNvPicPr>
          <p:nvPr/>
        </p:nvPicPr>
        <p:blipFill>
          <a:blip r:embed="rId4"/>
          <a:stretch>
            <a:fillRect/>
          </a:stretch>
        </p:blipFill>
        <p:spPr>
          <a:xfrm>
            <a:off x="838200" y="4267193"/>
            <a:ext cx="10460248" cy="2260726"/>
          </a:xfrm>
          <a:prstGeom prst="rect">
            <a:avLst/>
          </a:prstGeom>
        </p:spPr>
      </p:pic>
    </p:spTree>
    <p:extLst>
      <p:ext uri="{BB962C8B-B14F-4D97-AF65-F5344CB8AC3E}">
        <p14:creationId xmlns:p14="http://schemas.microsoft.com/office/powerpoint/2010/main" val="18957726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Pre-Emphasis (1/4)</a:t>
            </a:r>
            <a:endParaRPr lang="en-GB" dirty="0"/>
          </a:p>
        </p:txBody>
      </p:sp>
      <p:sp>
        <p:nvSpPr>
          <p:cNvPr id="6" name="Content Placeholder 5"/>
          <p:cNvSpPr>
            <a:spLocks noGrp="1"/>
          </p:cNvSpPr>
          <p:nvPr>
            <p:ph sz="half" idx="1"/>
          </p:nvPr>
        </p:nvSpPr>
        <p:spPr>
          <a:xfrm>
            <a:off x="838200" y="1087572"/>
            <a:ext cx="5181600" cy="5351327"/>
          </a:xfrm>
        </p:spPr>
        <p:txBody>
          <a:bodyPr>
            <a:normAutofit fontScale="77500" lnSpcReduction="20000"/>
          </a:bodyPr>
          <a:lstStyle/>
          <a:p>
            <a:r>
              <a:rPr lang="en-GB" dirty="0"/>
              <a:t>To transmit NRZ data with little ISI the transmission channel must have a bandwidth of at least (rule of thumb):</a:t>
            </a:r>
          </a:p>
          <a:p>
            <a:pPr lvl="1"/>
            <a:r>
              <a:rPr lang="en-GB" dirty="0"/>
              <a:t>BW = 0.7 × Bit Rate</a:t>
            </a:r>
          </a:p>
          <a:p>
            <a:r>
              <a:rPr lang="en-GB" dirty="0"/>
              <a:t>For example, for transmission at</a:t>
            </a:r>
            <a:br>
              <a:rPr lang="en-GB" dirty="0"/>
            </a:br>
            <a:r>
              <a:rPr lang="en-GB" dirty="0"/>
              <a:t>5 Gb/s the bandwidth required is:</a:t>
            </a:r>
          </a:p>
          <a:p>
            <a:pPr lvl="1"/>
            <a:r>
              <a:rPr lang="en-GB" dirty="0"/>
              <a:t>BW = 0.7 × 5 Gb/s = 3.5 GHz</a:t>
            </a:r>
          </a:p>
          <a:p>
            <a:r>
              <a:rPr lang="en-GB" dirty="0"/>
              <a:t>For illustration purposes lets suppose that:</a:t>
            </a:r>
          </a:p>
          <a:p>
            <a:pPr lvl="1"/>
            <a:r>
              <a:rPr lang="en-GB" dirty="0"/>
              <a:t>The </a:t>
            </a:r>
            <a:r>
              <a:rPr lang="en-GB" dirty="0" smtClean="0"/>
              <a:t>driver </a:t>
            </a:r>
            <a:r>
              <a:rPr lang="en-GB" dirty="0"/>
              <a:t>is modelled by an ideal current source</a:t>
            </a:r>
          </a:p>
          <a:p>
            <a:pPr lvl="1"/>
            <a:r>
              <a:rPr lang="en-GB" dirty="0"/>
              <a:t>And the circuit </a:t>
            </a:r>
            <a:r>
              <a:rPr lang="en-GB" dirty="0" smtClean="0"/>
              <a:t>driven </a:t>
            </a:r>
            <a:r>
              <a:rPr lang="en-GB" dirty="0"/>
              <a:t>is modelled by a RC network with 3.5 GHz bandwidth:</a:t>
            </a:r>
          </a:p>
          <a:p>
            <a:pPr lvl="2"/>
            <a:r>
              <a:rPr lang="en-GB" dirty="0"/>
              <a:t>R = 50 </a:t>
            </a:r>
            <a:r>
              <a:rPr lang="en-GB" dirty="0">
                <a:latin typeface="Symbol" panose="05050102010706020507" pitchFamily="18" charset="2"/>
              </a:rPr>
              <a:t>W</a:t>
            </a:r>
          </a:p>
          <a:p>
            <a:pPr lvl="2"/>
            <a:r>
              <a:rPr lang="en-GB" dirty="0"/>
              <a:t>C = 0.91 pF</a:t>
            </a:r>
          </a:p>
          <a:p>
            <a:r>
              <a:rPr lang="en-GB" dirty="0"/>
              <a:t>Simulated eye-diagram:</a:t>
            </a:r>
          </a:p>
          <a:p>
            <a:pPr lvl="1"/>
            <a:r>
              <a:rPr lang="en-GB" dirty="0"/>
              <a:t>There is very little ISI:</a:t>
            </a:r>
          </a:p>
          <a:p>
            <a:pPr lvl="1"/>
            <a:r>
              <a:rPr lang="en-GB" dirty="0"/>
              <a:t>The eye is well opened vertically and horizontally</a:t>
            </a:r>
          </a:p>
          <a:p>
            <a:pPr lvl="1"/>
            <a:r>
              <a:rPr lang="en-GB" dirty="0"/>
              <a:t>The jitter is very low</a:t>
            </a:r>
          </a:p>
          <a:p>
            <a:endParaRPr lang="en-GB" dirty="0"/>
          </a:p>
        </p:txBody>
      </p:sp>
      <p:sp>
        <p:nvSpPr>
          <p:cNvPr id="3" name="Date Placeholder 2"/>
          <p:cNvSpPr>
            <a:spLocks noGrp="1"/>
          </p:cNvSpPr>
          <p:nvPr>
            <p:ph type="dt" sz="half" idx="10"/>
          </p:nvPr>
        </p:nvSpPr>
        <p:spPr/>
        <p:txBody>
          <a:bodyPr/>
          <a:lstStyle/>
          <a:p>
            <a:r>
              <a:rPr lang="en-GB" dirty="0" smtClean="0"/>
              <a:t>Ecole de Microélectronique IN2P3</a:t>
            </a:r>
            <a:endParaRPr lang="en-GB" dirty="0"/>
          </a:p>
        </p:txBody>
      </p:sp>
      <p:sp>
        <p:nvSpPr>
          <p:cNvPr id="4" name="Footer Placeholder 3"/>
          <p:cNvSpPr>
            <a:spLocks noGrp="1"/>
          </p:cNvSpPr>
          <p:nvPr>
            <p:ph type="ftr" sz="quarter" idx="11"/>
          </p:nvPr>
        </p:nvSpPr>
        <p:spPr/>
        <p:txBody>
          <a:bodyPr/>
          <a:lstStyle/>
          <a:p>
            <a:r>
              <a:rPr lang="en-GB" dirty="0" smtClean="0"/>
              <a:t>Paulo.Moreira@cern.ch</a:t>
            </a:r>
            <a:endParaRPr lang="en-GB" dirty="0"/>
          </a:p>
        </p:txBody>
      </p:sp>
      <p:sp>
        <p:nvSpPr>
          <p:cNvPr id="5" name="Slide Number Placeholder 4"/>
          <p:cNvSpPr>
            <a:spLocks noGrp="1"/>
          </p:cNvSpPr>
          <p:nvPr>
            <p:ph type="sldNum" sz="quarter" idx="12"/>
          </p:nvPr>
        </p:nvSpPr>
        <p:spPr/>
        <p:txBody>
          <a:bodyPr/>
          <a:lstStyle/>
          <a:p>
            <a:fld id="{9E4E57FD-46AB-4497-A1ED-13B00B4C8F0D}" type="slidenum">
              <a:rPr lang="en-GB" smtClean="0"/>
              <a:t>39</a:t>
            </a:fld>
            <a:endParaRPr lang="en-GB" dirty="0"/>
          </a:p>
        </p:txBody>
      </p:sp>
      <p:sp>
        <p:nvSpPr>
          <p:cNvPr id="8" name="Rectangle 7"/>
          <p:cNvSpPr/>
          <p:nvPr/>
        </p:nvSpPr>
        <p:spPr>
          <a:xfrm>
            <a:off x="8733730" y="1091687"/>
            <a:ext cx="1224136" cy="1872208"/>
          </a:xfrm>
          <a:prstGeom prst="rect">
            <a:avLst/>
          </a:prstGeom>
          <a:solidFill>
            <a:schemeClr val="bg1">
              <a:lumMod val="95000"/>
            </a:schemeClr>
          </a:solidFill>
          <a:ln>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9" name="Straight Connector 8"/>
          <p:cNvCxnSpPr/>
          <p:nvPr/>
        </p:nvCxnSpPr>
        <p:spPr>
          <a:xfrm>
            <a:off x="8193670" y="1451727"/>
            <a:ext cx="0" cy="1224136"/>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0" name="Content Placeholder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1698" y="3251927"/>
            <a:ext cx="4038600" cy="2898210"/>
          </a:xfrm>
          <a:prstGeom prst="rect">
            <a:avLst/>
          </a:prstGeom>
        </p:spPr>
      </p:pic>
      <p:sp>
        <p:nvSpPr>
          <p:cNvPr id="11" name="Rectangle 10"/>
          <p:cNvSpPr/>
          <p:nvPr/>
        </p:nvSpPr>
        <p:spPr>
          <a:xfrm>
            <a:off x="6789514" y="1811767"/>
            <a:ext cx="72008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t>Data Source</a:t>
            </a:r>
            <a:endParaRPr lang="en-GB" sz="1400" dirty="0"/>
          </a:p>
        </p:txBody>
      </p:sp>
      <p:grpSp>
        <p:nvGrpSpPr>
          <p:cNvPr id="12" name="Group 11"/>
          <p:cNvGrpSpPr/>
          <p:nvPr/>
        </p:nvGrpSpPr>
        <p:grpSpPr>
          <a:xfrm>
            <a:off x="7941642" y="1775763"/>
            <a:ext cx="504056" cy="504056"/>
            <a:chOff x="6372200" y="1628800"/>
            <a:chExt cx="504056" cy="504056"/>
          </a:xfrm>
        </p:grpSpPr>
        <p:sp>
          <p:nvSpPr>
            <p:cNvPr id="13" name="Oval 12"/>
            <p:cNvSpPr/>
            <p:nvPr/>
          </p:nvSpPr>
          <p:spPr>
            <a:xfrm>
              <a:off x="6372200" y="1628800"/>
              <a:ext cx="504056"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4" name="Straight Arrow Connector 13"/>
            <p:cNvCxnSpPr/>
            <p:nvPr/>
          </p:nvCxnSpPr>
          <p:spPr>
            <a:xfrm>
              <a:off x="6624228" y="1772816"/>
              <a:ext cx="0" cy="28803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15" name="Straight Arrow Connector 14"/>
          <p:cNvCxnSpPr>
            <a:stCxn id="11" idx="3"/>
            <a:endCxn id="13" idx="2"/>
          </p:cNvCxnSpPr>
          <p:nvPr/>
        </p:nvCxnSpPr>
        <p:spPr>
          <a:xfrm>
            <a:off x="7509594" y="2027791"/>
            <a:ext cx="432048"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193670" y="1446187"/>
            <a:ext cx="2412268" cy="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0099196" y="1143950"/>
            <a:ext cx="434734" cy="307777"/>
          </a:xfrm>
          <a:prstGeom prst="rect">
            <a:avLst/>
          </a:prstGeom>
          <a:noFill/>
        </p:spPr>
        <p:txBody>
          <a:bodyPr wrap="none" rtlCol="0">
            <a:spAutoFit/>
          </a:bodyPr>
          <a:lstStyle/>
          <a:p>
            <a:r>
              <a:rPr lang="en-GB" sz="1400" dirty="0" smtClean="0">
                <a:solidFill>
                  <a:srgbClr val="002060"/>
                </a:solidFill>
              </a:rPr>
              <a:t>out</a:t>
            </a:r>
            <a:endParaRPr lang="en-GB" sz="1400" dirty="0">
              <a:solidFill>
                <a:srgbClr val="002060"/>
              </a:solidFill>
            </a:endParaRPr>
          </a:p>
        </p:txBody>
      </p:sp>
      <p:sp>
        <p:nvSpPr>
          <p:cNvPr id="18" name="Isosceles Triangle 17"/>
          <p:cNvSpPr/>
          <p:nvPr/>
        </p:nvSpPr>
        <p:spPr>
          <a:xfrm flipV="1">
            <a:off x="8085658" y="2675863"/>
            <a:ext cx="216024" cy="14401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9" name="Straight Connector 18"/>
          <p:cNvCxnSpPr/>
          <p:nvPr/>
        </p:nvCxnSpPr>
        <p:spPr>
          <a:xfrm>
            <a:off x="9130772" y="2387831"/>
            <a:ext cx="0" cy="28803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0" name="Isosceles Triangle 19"/>
          <p:cNvSpPr/>
          <p:nvPr/>
        </p:nvSpPr>
        <p:spPr>
          <a:xfrm flipV="1">
            <a:off x="9021762" y="2675863"/>
            <a:ext cx="216024" cy="14401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1" name="Straight Connector 20"/>
          <p:cNvCxnSpPr/>
          <p:nvPr/>
        </p:nvCxnSpPr>
        <p:spPr>
          <a:xfrm>
            <a:off x="9130772" y="1451727"/>
            <a:ext cx="0" cy="288032"/>
          </a:xfrm>
          <a:prstGeom prst="line">
            <a:avLst/>
          </a:prstGeom>
          <a:ln w="19050">
            <a:headEnd type="ova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9058764" y="1739759"/>
            <a:ext cx="144016"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3" name="Straight Connector 22"/>
          <p:cNvCxnSpPr/>
          <p:nvPr/>
        </p:nvCxnSpPr>
        <p:spPr>
          <a:xfrm>
            <a:off x="9561822" y="2099799"/>
            <a:ext cx="998" cy="57606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4" name="Isosceles Triangle 23"/>
          <p:cNvSpPr/>
          <p:nvPr/>
        </p:nvSpPr>
        <p:spPr>
          <a:xfrm flipV="1">
            <a:off x="9453810" y="2675863"/>
            <a:ext cx="216024" cy="14401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5" name="Straight Connector 24"/>
          <p:cNvCxnSpPr/>
          <p:nvPr/>
        </p:nvCxnSpPr>
        <p:spPr>
          <a:xfrm flipH="1">
            <a:off x="9561822" y="1451727"/>
            <a:ext cx="998" cy="576064"/>
          </a:xfrm>
          <a:prstGeom prst="line">
            <a:avLst/>
          </a:prstGeom>
          <a:ln w="19050">
            <a:headEnd type="ova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453810" y="2024343"/>
            <a:ext cx="21602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453810" y="2099799"/>
            <a:ext cx="21602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8181111" y="1087572"/>
            <a:ext cx="1872208" cy="307777"/>
          </a:xfrm>
          <a:prstGeom prst="rect">
            <a:avLst/>
          </a:prstGeom>
        </p:spPr>
        <p:txBody>
          <a:bodyPr wrap="square">
            <a:spAutoFit/>
          </a:bodyPr>
          <a:lstStyle/>
          <a:p>
            <a:pPr lvl="1" algn="ctr"/>
            <a:r>
              <a:rPr lang="en-GB" sz="1400" dirty="0">
                <a:solidFill>
                  <a:srgbClr val="002060"/>
                </a:solidFill>
              </a:rPr>
              <a:t>BW </a:t>
            </a:r>
            <a:r>
              <a:rPr lang="en-GB" sz="1400" dirty="0" smtClean="0">
                <a:solidFill>
                  <a:srgbClr val="002060"/>
                </a:solidFill>
              </a:rPr>
              <a:t>= 3.5 GHz</a:t>
            </a:r>
            <a:endParaRPr lang="en-GB" sz="1400" dirty="0">
              <a:solidFill>
                <a:srgbClr val="002060"/>
              </a:solidFill>
            </a:endParaRPr>
          </a:p>
        </p:txBody>
      </p:sp>
    </p:spTree>
    <p:extLst>
      <p:ext uri="{BB962C8B-B14F-4D97-AF65-F5344CB8AC3E}">
        <p14:creationId xmlns:p14="http://schemas.microsoft.com/office/powerpoint/2010/main" val="16698318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p:cNvSpPr/>
          <p:nvPr/>
        </p:nvSpPr>
        <p:spPr>
          <a:xfrm>
            <a:off x="2996422" y="914400"/>
            <a:ext cx="8257736" cy="544419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Rounded Rectangle 52"/>
          <p:cNvSpPr/>
          <p:nvPr/>
        </p:nvSpPr>
        <p:spPr>
          <a:xfrm>
            <a:off x="3234891" y="1181691"/>
            <a:ext cx="1660670" cy="2208628"/>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smtClean="0"/>
              <a:t>Typical Data Link in HEP – In the Counting Room</a:t>
            </a:r>
            <a:endParaRPr lang="en-GB" dirty="0"/>
          </a:p>
        </p:txBody>
      </p:sp>
      <p:sp>
        <p:nvSpPr>
          <p:cNvPr id="4" name="Date Placeholder 3"/>
          <p:cNvSpPr>
            <a:spLocks noGrp="1"/>
          </p:cNvSpPr>
          <p:nvPr>
            <p:ph type="dt" sz="half" idx="10"/>
          </p:nvPr>
        </p:nvSpPr>
        <p:spPr/>
        <p:txBody>
          <a:bodyPr/>
          <a:lstStyle/>
          <a:p>
            <a:r>
              <a:rPr lang="en-GB" dirty="0" smtClean="0"/>
              <a:t>Ecole de Microélectronique IN2P3</a:t>
            </a:r>
            <a:endParaRPr lang="en-GB" dirty="0"/>
          </a:p>
        </p:txBody>
      </p:sp>
      <p:sp>
        <p:nvSpPr>
          <p:cNvPr id="5" name="Footer Placeholder 4"/>
          <p:cNvSpPr>
            <a:spLocks noGrp="1"/>
          </p:cNvSpPr>
          <p:nvPr>
            <p:ph type="ftr" sz="quarter" idx="11"/>
          </p:nvPr>
        </p:nvSpPr>
        <p:spPr/>
        <p:txBody>
          <a:bodyPr/>
          <a:lstStyle/>
          <a:p>
            <a:r>
              <a:rPr lang="en-GB" dirty="0"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4</a:t>
            </a:fld>
            <a:endParaRPr lang="en-GB" dirty="0"/>
          </a:p>
        </p:txBody>
      </p:sp>
      <p:grpSp>
        <p:nvGrpSpPr>
          <p:cNvPr id="49" name="Group 48"/>
          <p:cNvGrpSpPr/>
          <p:nvPr/>
        </p:nvGrpSpPr>
        <p:grpSpPr>
          <a:xfrm flipH="1">
            <a:off x="3560155" y="2201643"/>
            <a:ext cx="1131786" cy="1062928"/>
            <a:chOff x="6629807" y="1967838"/>
            <a:chExt cx="1131786" cy="1062928"/>
          </a:xfrm>
        </p:grpSpPr>
        <p:cxnSp>
          <p:nvCxnSpPr>
            <p:cNvPr id="10" name="Straight Arrow Connector 9"/>
            <p:cNvCxnSpPr/>
            <p:nvPr/>
          </p:nvCxnSpPr>
          <p:spPr>
            <a:xfrm flipH="1">
              <a:off x="7186381" y="2274562"/>
              <a:ext cx="348526" cy="1"/>
            </a:xfrm>
            <a:prstGeom prst="straightConnector1">
              <a:avLst/>
            </a:prstGeom>
            <a:ln w="190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536539" y="2284764"/>
              <a:ext cx="0" cy="217305"/>
            </a:xfrm>
            <a:prstGeom prst="straightConnector1">
              <a:avLst/>
            </a:prstGeom>
            <a:ln w="190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536539" y="2742093"/>
              <a:ext cx="0" cy="217305"/>
            </a:xfrm>
            <a:prstGeom prst="straightConnector1">
              <a:avLst/>
            </a:prstGeom>
            <a:ln w="190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Isosceles Triangle 14"/>
            <p:cNvSpPr/>
            <p:nvPr/>
          </p:nvSpPr>
          <p:spPr>
            <a:xfrm flipV="1">
              <a:off x="7419522" y="2487335"/>
              <a:ext cx="216024" cy="221483"/>
            </a:xfrm>
            <a:prstGeom prst="triangl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6" name="Straight Arrow Connector 15"/>
            <p:cNvCxnSpPr/>
            <p:nvPr/>
          </p:nvCxnSpPr>
          <p:spPr>
            <a:xfrm flipH="1">
              <a:off x="7426831" y="2742093"/>
              <a:ext cx="201406" cy="0"/>
            </a:xfrm>
            <a:prstGeom prst="straightConnector1">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Isosceles Triangle 16"/>
            <p:cNvSpPr/>
            <p:nvPr/>
          </p:nvSpPr>
          <p:spPr>
            <a:xfrm flipV="1">
              <a:off x="7479379" y="2959399"/>
              <a:ext cx="100703" cy="7136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8" name="Straight Arrow Connector 17"/>
            <p:cNvCxnSpPr/>
            <p:nvPr/>
          </p:nvCxnSpPr>
          <p:spPr>
            <a:xfrm flipV="1">
              <a:off x="7689585" y="2454061"/>
              <a:ext cx="72008" cy="108653"/>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7689585" y="2574658"/>
              <a:ext cx="72008" cy="10865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6629807" y="1967838"/>
              <a:ext cx="557106" cy="618079"/>
              <a:chOff x="5922305" y="1855008"/>
              <a:chExt cx="557106" cy="618079"/>
            </a:xfrm>
          </p:grpSpPr>
          <p:sp>
            <p:nvSpPr>
              <p:cNvPr id="27" name="Isosceles Triangle 26"/>
              <p:cNvSpPr/>
              <p:nvPr/>
            </p:nvSpPr>
            <p:spPr>
              <a:xfrm rot="5400000">
                <a:off x="5897059" y="1890735"/>
                <a:ext cx="618079" cy="5466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28" name="TextBox 27"/>
              <p:cNvSpPr txBox="1"/>
              <p:nvPr/>
            </p:nvSpPr>
            <p:spPr>
              <a:xfrm>
                <a:off x="5922305" y="2010158"/>
                <a:ext cx="413896" cy="307777"/>
              </a:xfrm>
              <a:prstGeom prst="rect">
                <a:avLst/>
              </a:prstGeom>
              <a:noFill/>
            </p:spPr>
            <p:txBody>
              <a:bodyPr wrap="none" rtlCol="0">
                <a:spAutoFit/>
              </a:bodyPr>
              <a:lstStyle/>
              <a:p>
                <a:r>
                  <a:rPr lang="en-GB" sz="1400" dirty="0" smtClean="0">
                    <a:solidFill>
                      <a:schemeClr val="bg1"/>
                    </a:solidFill>
                    <a:latin typeface="Arial" pitchFamily="34" charset="0"/>
                    <a:cs typeface="Arial" pitchFamily="34" charset="0"/>
                  </a:rPr>
                  <a:t>LD</a:t>
                </a:r>
                <a:endParaRPr lang="en-GB" sz="1400" dirty="0">
                  <a:solidFill>
                    <a:schemeClr val="bg1"/>
                  </a:solidFill>
                  <a:latin typeface="Arial" pitchFamily="34" charset="0"/>
                  <a:cs typeface="Arial" pitchFamily="34" charset="0"/>
                </a:endParaRPr>
              </a:p>
            </p:txBody>
          </p:sp>
        </p:grpSp>
      </p:grpSp>
      <p:grpSp>
        <p:nvGrpSpPr>
          <p:cNvPr id="48" name="Group 47"/>
          <p:cNvGrpSpPr/>
          <p:nvPr/>
        </p:nvGrpSpPr>
        <p:grpSpPr>
          <a:xfrm flipH="1">
            <a:off x="3501294" y="1310612"/>
            <a:ext cx="1169149" cy="980450"/>
            <a:chOff x="6639756" y="3446408"/>
            <a:chExt cx="1169149" cy="980450"/>
          </a:xfrm>
        </p:grpSpPr>
        <p:cxnSp>
          <p:nvCxnSpPr>
            <p:cNvPr id="11" name="Straight Arrow Connector 10"/>
            <p:cNvCxnSpPr/>
            <p:nvPr/>
          </p:nvCxnSpPr>
          <p:spPr>
            <a:xfrm>
              <a:off x="7545363" y="3446408"/>
              <a:ext cx="0" cy="217305"/>
            </a:xfrm>
            <a:prstGeom prst="straightConnector1">
              <a:avLst/>
            </a:prstGeom>
            <a:ln w="19050">
              <a:solidFill>
                <a:schemeClr val="accent1"/>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7545363" y="3903737"/>
              <a:ext cx="0" cy="217305"/>
            </a:xfrm>
            <a:prstGeom prst="straightConnector1">
              <a:avLst/>
            </a:prstGeom>
            <a:ln w="190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Isosceles Triangle 19"/>
            <p:cNvSpPr/>
            <p:nvPr/>
          </p:nvSpPr>
          <p:spPr>
            <a:xfrm>
              <a:off x="7437351" y="3663713"/>
              <a:ext cx="216024" cy="221483"/>
            </a:xfrm>
            <a:prstGeom prst="triangl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1" name="Straight Arrow Connector 20"/>
            <p:cNvCxnSpPr/>
            <p:nvPr/>
          </p:nvCxnSpPr>
          <p:spPr>
            <a:xfrm flipH="1" flipV="1">
              <a:off x="7444660" y="3663713"/>
              <a:ext cx="201406" cy="0"/>
            </a:xfrm>
            <a:prstGeom prst="straightConnector1">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7736897" y="3652912"/>
              <a:ext cx="72008" cy="108653"/>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7736897" y="3773509"/>
              <a:ext cx="72008" cy="10865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7425837" y="3446408"/>
              <a:ext cx="227538" cy="0"/>
            </a:xfrm>
            <a:prstGeom prst="straightConnector1">
              <a:avLst/>
            </a:prstGeom>
            <a:ln w="190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7196837" y="4130070"/>
              <a:ext cx="348526" cy="1"/>
            </a:xfrm>
            <a:prstGeom prst="straightConnector1">
              <a:avLst/>
            </a:prstGeom>
            <a:ln w="190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6639756" y="3808779"/>
              <a:ext cx="546625" cy="618079"/>
              <a:chOff x="7493390" y="2639756"/>
              <a:chExt cx="546625" cy="618079"/>
            </a:xfrm>
          </p:grpSpPr>
          <p:sp>
            <p:nvSpPr>
              <p:cNvPr id="30" name="Isosceles Triangle 29"/>
              <p:cNvSpPr/>
              <p:nvPr/>
            </p:nvSpPr>
            <p:spPr>
              <a:xfrm rot="16200000" flipH="1">
                <a:off x="7457663" y="2675483"/>
                <a:ext cx="618079" cy="5466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31" name="TextBox 30"/>
              <p:cNvSpPr txBox="1"/>
              <p:nvPr/>
            </p:nvSpPr>
            <p:spPr>
              <a:xfrm>
                <a:off x="7593897" y="2807160"/>
                <a:ext cx="434734" cy="307777"/>
              </a:xfrm>
              <a:prstGeom prst="rect">
                <a:avLst/>
              </a:prstGeom>
              <a:noFill/>
            </p:spPr>
            <p:txBody>
              <a:bodyPr wrap="none" rtlCol="0">
                <a:spAutoFit/>
              </a:bodyPr>
              <a:lstStyle/>
              <a:p>
                <a:r>
                  <a:rPr lang="en-GB" sz="1400" dirty="0" smtClean="0">
                    <a:solidFill>
                      <a:schemeClr val="bg1"/>
                    </a:solidFill>
                    <a:latin typeface="Arial" pitchFamily="34" charset="0"/>
                    <a:cs typeface="Arial" pitchFamily="34" charset="0"/>
                  </a:rPr>
                  <a:t>RX</a:t>
                </a:r>
                <a:endParaRPr lang="en-GB" sz="1400" dirty="0">
                  <a:solidFill>
                    <a:schemeClr val="bg1"/>
                  </a:solidFill>
                  <a:latin typeface="Arial" pitchFamily="34" charset="0"/>
                  <a:cs typeface="Arial" pitchFamily="34" charset="0"/>
                </a:endParaRPr>
              </a:p>
            </p:txBody>
          </p:sp>
        </p:grpSp>
      </p:grpSp>
      <p:cxnSp>
        <p:nvCxnSpPr>
          <p:cNvPr id="38" name="Straight Arrow Connector 37"/>
          <p:cNvCxnSpPr/>
          <p:nvPr/>
        </p:nvCxnSpPr>
        <p:spPr>
          <a:xfrm>
            <a:off x="910733" y="1637713"/>
            <a:ext cx="2529636" cy="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2640862" y="1386646"/>
            <a:ext cx="251067" cy="2510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0" name="Straight Arrow Connector 39"/>
          <p:cNvCxnSpPr/>
          <p:nvPr/>
        </p:nvCxnSpPr>
        <p:spPr>
          <a:xfrm>
            <a:off x="910733" y="2796519"/>
            <a:ext cx="2529636" cy="0"/>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2640862" y="2545452"/>
            <a:ext cx="251067" cy="2510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TextBox 41"/>
          <p:cNvSpPr txBox="1"/>
          <p:nvPr/>
        </p:nvSpPr>
        <p:spPr>
          <a:xfrm>
            <a:off x="997288" y="1299317"/>
            <a:ext cx="1512465" cy="307777"/>
          </a:xfrm>
          <a:prstGeom prst="rect">
            <a:avLst/>
          </a:prstGeom>
          <a:noFill/>
        </p:spPr>
        <p:txBody>
          <a:bodyPr wrap="square" rtlCol="0">
            <a:spAutoFit/>
          </a:bodyPr>
          <a:lstStyle/>
          <a:p>
            <a:r>
              <a:rPr lang="en-GB" sz="1400" dirty="0" smtClean="0"/>
              <a:t>From the detector</a:t>
            </a:r>
            <a:endParaRPr lang="en-GB" sz="1400" dirty="0"/>
          </a:p>
        </p:txBody>
      </p:sp>
      <p:sp>
        <p:nvSpPr>
          <p:cNvPr id="43" name="TextBox 42"/>
          <p:cNvSpPr txBox="1"/>
          <p:nvPr/>
        </p:nvSpPr>
        <p:spPr>
          <a:xfrm>
            <a:off x="997288" y="2474599"/>
            <a:ext cx="1300612" cy="307777"/>
          </a:xfrm>
          <a:prstGeom prst="rect">
            <a:avLst/>
          </a:prstGeom>
          <a:noFill/>
        </p:spPr>
        <p:txBody>
          <a:bodyPr wrap="none" rtlCol="0">
            <a:spAutoFit/>
          </a:bodyPr>
          <a:lstStyle/>
          <a:p>
            <a:r>
              <a:rPr lang="en-GB" sz="1400" dirty="0" smtClean="0"/>
              <a:t>To the detector</a:t>
            </a:r>
            <a:endParaRPr lang="en-GB" sz="1400" dirty="0"/>
          </a:p>
        </p:txBody>
      </p:sp>
      <p:sp>
        <p:nvSpPr>
          <p:cNvPr id="54" name="Rounded Rectangle 53"/>
          <p:cNvSpPr/>
          <p:nvPr/>
        </p:nvSpPr>
        <p:spPr>
          <a:xfrm>
            <a:off x="3234891" y="3876879"/>
            <a:ext cx="1660670" cy="2208628"/>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5" name="Group 54"/>
          <p:cNvGrpSpPr/>
          <p:nvPr/>
        </p:nvGrpSpPr>
        <p:grpSpPr>
          <a:xfrm flipH="1">
            <a:off x="3560155" y="4896831"/>
            <a:ext cx="1131786" cy="1062928"/>
            <a:chOff x="6629807" y="1967838"/>
            <a:chExt cx="1131786" cy="1062928"/>
          </a:xfrm>
        </p:grpSpPr>
        <p:cxnSp>
          <p:nvCxnSpPr>
            <p:cNvPr id="56" name="Straight Arrow Connector 55"/>
            <p:cNvCxnSpPr/>
            <p:nvPr/>
          </p:nvCxnSpPr>
          <p:spPr>
            <a:xfrm flipH="1">
              <a:off x="7186381" y="2274562"/>
              <a:ext cx="348526" cy="1"/>
            </a:xfrm>
            <a:prstGeom prst="straightConnector1">
              <a:avLst/>
            </a:prstGeom>
            <a:ln w="190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7536539" y="2284764"/>
              <a:ext cx="0" cy="217305"/>
            </a:xfrm>
            <a:prstGeom prst="straightConnector1">
              <a:avLst/>
            </a:prstGeom>
            <a:ln w="190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7536539" y="2742093"/>
              <a:ext cx="0" cy="217305"/>
            </a:xfrm>
            <a:prstGeom prst="straightConnector1">
              <a:avLst/>
            </a:prstGeom>
            <a:ln w="190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9" name="Isosceles Triangle 58"/>
            <p:cNvSpPr/>
            <p:nvPr/>
          </p:nvSpPr>
          <p:spPr>
            <a:xfrm flipV="1">
              <a:off x="7419522" y="2487335"/>
              <a:ext cx="216024" cy="221483"/>
            </a:xfrm>
            <a:prstGeom prst="triangl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0" name="Straight Arrow Connector 59"/>
            <p:cNvCxnSpPr/>
            <p:nvPr/>
          </p:nvCxnSpPr>
          <p:spPr>
            <a:xfrm flipH="1">
              <a:off x="7426831" y="2742093"/>
              <a:ext cx="201406" cy="0"/>
            </a:xfrm>
            <a:prstGeom prst="straightConnector1">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1" name="Isosceles Triangle 60"/>
            <p:cNvSpPr/>
            <p:nvPr/>
          </p:nvSpPr>
          <p:spPr>
            <a:xfrm flipV="1">
              <a:off x="7479379" y="2959399"/>
              <a:ext cx="100703" cy="7136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2" name="Straight Arrow Connector 61"/>
            <p:cNvCxnSpPr/>
            <p:nvPr/>
          </p:nvCxnSpPr>
          <p:spPr>
            <a:xfrm flipV="1">
              <a:off x="7689585" y="2454061"/>
              <a:ext cx="72008" cy="108653"/>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7689585" y="2574658"/>
              <a:ext cx="72008" cy="10865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64" name="Group 63"/>
            <p:cNvGrpSpPr/>
            <p:nvPr/>
          </p:nvGrpSpPr>
          <p:grpSpPr>
            <a:xfrm>
              <a:off x="6629807" y="1967838"/>
              <a:ext cx="557106" cy="618079"/>
              <a:chOff x="5922305" y="1855008"/>
              <a:chExt cx="557106" cy="618079"/>
            </a:xfrm>
          </p:grpSpPr>
          <p:sp>
            <p:nvSpPr>
              <p:cNvPr id="65" name="Isosceles Triangle 64"/>
              <p:cNvSpPr/>
              <p:nvPr/>
            </p:nvSpPr>
            <p:spPr>
              <a:xfrm rot="5400000">
                <a:off x="5897059" y="1890735"/>
                <a:ext cx="618079" cy="5466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66" name="TextBox 65"/>
              <p:cNvSpPr txBox="1"/>
              <p:nvPr/>
            </p:nvSpPr>
            <p:spPr>
              <a:xfrm>
                <a:off x="5922305" y="2010158"/>
                <a:ext cx="413896" cy="307777"/>
              </a:xfrm>
              <a:prstGeom prst="rect">
                <a:avLst/>
              </a:prstGeom>
              <a:noFill/>
            </p:spPr>
            <p:txBody>
              <a:bodyPr wrap="none" rtlCol="0">
                <a:spAutoFit/>
              </a:bodyPr>
              <a:lstStyle/>
              <a:p>
                <a:r>
                  <a:rPr lang="en-GB" sz="1400" dirty="0" smtClean="0">
                    <a:solidFill>
                      <a:schemeClr val="bg1"/>
                    </a:solidFill>
                    <a:latin typeface="Arial" pitchFamily="34" charset="0"/>
                    <a:cs typeface="Arial" pitchFamily="34" charset="0"/>
                  </a:rPr>
                  <a:t>LD</a:t>
                </a:r>
                <a:endParaRPr lang="en-GB" sz="1400" dirty="0">
                  <a:solidFill>
                    <a:schemeClr val="bg1"/>
                  </a:solidFill>
                  <a:latin typeface="Arial" pitchFamily="34" charset="0"/>
                  <a:cs typeface="Arial" pitchFamily="34" charset="0"/>
                </a:endParaRPr>
              </a:p>
            </p:txBody>
          </p:sp>
        </p:grpSp>
      </p:grpSp>
      <p:grpSp>
        <p:nvGrpSpPr>
          <p:cNvPr id="67" name="Group 66"/>
          <p:cNvGrpSpPr/>
          <p:nvPr/>
        </p:nvGrpSpPr>
        <p:grpSpPr>
          <a:xfrm flipH="1">
            <a:off x="3501294" y="4005800"/>
            <a:ext cx="1169149" cy="980450"/>
            <a:chOff x="6639756" y="3446408"/>
            <a:chExt cx="1169149" cy="980450"/>
          </a:xfrm>
        </p:grpSpPr>
        <p:cxnSp>
          <p:nvCxnSpPr>
            <p:cNvPr id="68" name="Straight Arrow Connector 67"/>
            <p:cNvCxnSpPr/>
            <p:nvPr/>
          </p:nvCxnSpPr>
          <p:spPr>
            <a:xfrm>
              <a:off x="7545363" y="3446408"/>
              <a:ext cx="0" cy="217305"/>
            </a:xfrm>
            <a:prstGeom prst="straightConnector1">
              <a:avLst/>
            </a:prstGeom>
            <a:ln w="19050">
              <a:solidFill>
                <a:schemeClr val="accent1"/>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7545363" y="3903737"/>
              <a:ext cx="0" cy="217305"/>
            </a:xfrm>
            <a:prstGeom prst="straightConnector1">
              <a:avLst/>
            </a:prstGeom>
            <a:ln w="190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Isosceles Triangle 69"/>
            <p:cNvSpPr/>
            <p:nvPr/>
          </p:nvSpPr>
          <p:spPr>
            <a:xfrm>
              <a:off x="7437351" y="3663713"/>
              <a:ext cx="216024" cy="221483"/>
            </a:xfrm>
            <a:prstGeom prst="triangl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1" name="Straight Arrow Connector 70"/>
            <p:cNvCxnSpPr/>
            <p:nvPr/>
          </p:nvCxnSpPr>
          <p:spPr>
            <a:xfrm flipH="1" flipV="1">
              <a:off x="7444660" y="3663713"/>
              <a:ext cx="201406" cy="0"/>
            </a:xfrm>
            <a:prstGeom prst="straightConnector1">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a:off x="7736897" y="3652912"/>
              <a:ext cx="72008" cy="108653"/>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a:off x="7736897" y="3773509"/>
              <a:ext cx="72008" cy="10865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H="1">
              <a:off x="7425837" y="3446408"/>
              <a:ext cx="227538" cy="0"/>
            </a:xfrm>
            <a:prstGeom prst="straightConnector1">
              <a:avLst/>
            </a:prstGeom>
            <a:ln w="190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H="1">
              <a:off x="7196837" y="4130070"/>
              <a:ext cx="348526" cy="1"/>
            </a:xfrm>
            <a:prstGeom prst="straightConnector1">
              <a:avLst/>
            </a:prstGeom>
            <a:ln w="190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6639756" y="3808779"/>
              <a:ext cx="546625" cy="618079"/>
              <a:chOff x="7493390" y="2639756"/>
              <a:chExt cx="546625" cy="618079"/>
            </a:xfrm>
          </p:grpSpPr>
          <p:sp>
            <p:nvSpPr>
              <p:cNvPr id="77" name="Isosceles Triangle 76"/>
              <p:cNvSpPr/>
              <p:nvPr/>
            </p:nvSpPr>
            <p:spPr>
              <a:xfrm rot="16200000" flipH="1">
                <a:off x="7457663" y="2675483"/>
                <a:ext cx="618079" cy="5466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78" name="TextBox 77"/>
              <p:cNvSpPr txBox="1"/>
              <p:nvPr/>
            </p:nvSpPr>
            <p:spPr>
              <a:xfrm>
                <a:off x="7593897" y="2807160"/>
                <a:ext cx="434734" cy="307777"/>
              </a:xfrm>
              <a:prstGeom prst="rect">
                <a:avLst/>
              </a:prstGeom>
              <a:noFill/>
            </p:spPr>
            <p:txBody>
              <a:bodyPr wrap="none" rtlCol="0">
                <a:spAutoFit/>
              </a:bodyPr>
              <a:lstStyle/>
              <a:p>
                <a:r>
                  <a:rPr lang="en-GB" sz="1400" dirty="0" smtClean="0">
                    <a:solidFill>
                      <a:schemeClr val="bg1"/>
                    </a:solidFill>
                    <a:latin typeface="Arial" pitchFamily="34" charset="0"/>
                    <a:cs typeface="Arial" pitchFamily="34" charset="0"/>
                  </a:rPr>
                  <a:t>RX</a:t>
                </a:r>
                <a:endParaRPr lang="en-GB" sz="1400" dirty="0">
                  <a:solidFill>
                    <a:schemeClr val="bg1"/>
                  </a:solidFill>
                  <a:latin typeface="Arial" pitchFamily="34" charset="0"/>
                  <a:cs typeface="Arial" pitchFamily="34" charset="0"/>
                </a:endParaRPr>
              </a:p>
            </p:txBody>
          </p:sp>
        </p:grpSp>
      </p:grpSp>
      <p:cxnSp>
        <p:nvCxnSpPr>
          <p:cNvPr id="79" name="Straight Arrow Connector 78"/>
          <p:cNvCxnSpPr/>
          <p:nvPr/>
        </p:nvCxnSpPr>
        <p:spPr>
          <a:xfrm>
            <a:off x="910733" y="4332901"/>
            <a:ext cx="2529636" cy="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0" name="Oval 79"/>
          <p:cNvSpPr/>
          <p:nvPr/>
        </p:nvSpPr>
        <p:spPr>
          <a:xfrm>
            <a:off x="2640862" y="4081834"/>
            <a:ext cx="251067" cy="2510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81" name="Straight Arrow Connector 80"/>
          <p:cNvCxnSpPr/>
          <p:nvPr/>
        </p:nvCxnSpPr>
        <p:spPr>
          <a:xfrm>
            <a:off x="910733" y="5491707"/>
            <a:ext cx="2529636" cy="0"/>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82" name="Oval 81"/>
          <p:cNvSpPr/>
          <p:nvPr/>
        </p:nvSpPr>
        <p:spPr>
          <a:xfrm>
            <a:off x="2640862" y="5240640"/>
            <a:ext cx="251067" cy="2510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86" name="Straight Connector 85"/>
          <p:cNvCxnSpPr/>
          <p:nvPr/>
        </p:nvCxnSpPr>
        <p:spPr>
          <a:xfrm>
            <a:off x="4031570" y="3464300"/>
            <a:ext cx="0" cy="36211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702195" y="2974532"/>
            <a:ext cx="0" cy="1148352"/>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3" name="Rounded Rectangle 92"/>
          <p:cNvSpPr/>
          <p:nvPr/>
        </p:nvSpPr>
        <p:spPr>
          <a:xfrm>
            <a:off x="6117260" y="1181691"/>
            <a:ext cx="3955212" cy="49038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Large Scale FPGA</a:t>
            </a:r>
          </a:p>
          <a:p>
            <a:pPr algn="ctr"/>
            <a:r>
              <a:rPr lang="en-GB" dirty="0" smtClean="0"/>
              <a:t>Communications Management</a:t>
            </a:r>
          </a:p>
          <a:p>
            <a:pPr algn="ctr"/>
            <a:r>
              <a:rPr lang="en-GB" dirty="0" smtClean="0"/>
              <a:t>Signal Processing</a:t>
            </a:r>
          </a:p>
          <a:p>
            <a:pPr algn="ctr"/>
            <a:r>
              <a:rPr lang="en-GB" dirty="0" smtClean="0"/>
              <a:t>And</a:t>
            </a:r>
          </a:p>
          <a:p>
            <a:pPr algn="ctr"/>
            <a:r>
              <a:rPr lang="en-GB" dirty="0" smtClean="0"/>
              <a:t>TTC</a:t>
            </a:r>
          </a:p>
        </p:txBody>
      </p:sp>
      <p:cxnSp>
        <p:nvCxnSpPr>
          <p:cNvPr id="95" name="Straight Arrow Connector 94"/>
          <p:cNvCxnSpPr>
            <a:stCxn id="30" idx="0"/>
          </p:cNvCxnSpPr>
          <p:nvPr/>
        </p:nvCxnSpPr>
        <p:spPr>
          <a:xfrm>
            <a:off x="4670443" y="1982023"/>
            <a:ext cx="1446817" cy="3223"/>
          </a:xfrm>
          <a:prstGeom prst="straightConnector1">
            <a:avLst/>
          </a:prstGeom>
          <a:ln w="19050">
            <a:solidFill>
              <a:schemeClr val="accent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H="1">
            <a:off x="4667054" y="2513905"/>
            <a:ext cx="1446817" cy="3223"/>
          </a:xfrm>
          <a:prstGeom prst="straightConnector1">
            <a:avLst/>
          </a:prstGeom>
          <a:ln w="19050">
            <a:solidFill>
              <a:schemeClr val="accent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4680899" y="4666126"/>
            <a:ext cx="1446817" cy="3223"/>
          </a:xfrm>
          <a:prstGeom prst="straightConnector1">
            <a:avLst/>
          </a:prstGeom>
          <a:ln w="19050">
            <a:solidFill>
              <a:schemeClr val="accent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flipH="1">
            <a:off x="4680898" y="5155909"/>
            <a:ext cx="1446817" cy="3223"/>
          </a:xfrm>
          <a:prstGeom prst="straightConnector1">
            <a:avLst/>
          </a:prstGeom>
          <a:ln w="19050">
            <a:solidFill>
              <a:schemeClr val="accent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5404306" y="2627221"/>
            <a:ext cx="0" cy="194456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1" name="Rectangle 100"/>
          <p:cNvSpPr/>
          <p:nvPr/>
        </p:nvSpPr>
        <p:spPr>
          <a:xfrm>
            <a:off x="1244166" y="2306839"/>
            <a:ext cx="9767096" cy="2585323"/>
          </a:xfrm>
          <a:prstGeom prst="rect">
            <a:avLst/>
          </a:prstGeom>
          <a:solidFill>
            <a:schemeClr val="accent4">
              <a:alpha val="44000"/>
            </a:schemeClr>
          </a:solid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Custom communication systems</a:t>
            </a:r>
            <a:b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developed for the detectors </a:t>
            </a:r>
            <a:r>
              <a:rPr lang="en-US" sz="5400" b="1" u="sng"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must</a:t>
            </a: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
            </a:r>
            <a:b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be compatible with FPGAs</a:t>
            </a:r>
          </a:p>
        </p:txBody>
      </p:sp>
      <p:sp>
        <p:nvSpPr>
          <p:cNvPr id="83" name="Rectangle 82"/>
          <p:cNvSpPr/>
          <p:nvPr/>
        </p:nvSpPr>
        <p:spPr>
          <a:xfrm rot="19167503">
            <a:off x="9133633" y="5274883"/>
            <a:ext cx="3589765" cy="954107"/>
          </a:xfrm>
          <a:prstGeom prst="rect">
            <a:avLst/>
          </a:prstGeom>
          <a:noFill/>
        </p:spPr>
        <p:txBody>
          <a:bodyPr wrap="none" lIns="91440" tIns="45720" rIns="91440" bIns="45720">
            <a:spAutoFit/>
          </a:bodyPr>
          <a:lstStyle/>
          <a:p>
            <a:pPr algn="ctr"/>
            <a:r>
              <a:rPr lang="en-US" sz="2800" b="1" u="sng" cap="none" spc="0" dirty="0" smtClean="0">
                <a:ln w="22225">
                  <a:solidFill>
                    <a:schemeClr val="accent2"/>
                  </a:solidFill>
                  <a:prstDash val="solid"/>
                </a:ln>
                <a:solidFill>
                  <a:schemeClr val="accent2">
                    <a:lumMod val="40000"/>
                    <a:lumOff val="60000"/>
                  </a:schemeClr>
                </a:solidFill>
                <a:effectLst/>
              </a:rPr>
              <a:t>No</a:t>
            </a:r>
            <a:r>
              <a:rPr lang="en-US" sz="2800" b="1" cap="none" spc="0" dirty="0" smtClean="0">
                <a:ln w="22225">
                  <a:solidFill>
                    <a:schemeClr val="accent2"/>
                  </a:solidFill>
                  <a:prstDash val="solid"/>
                </a:ln>
                <a:solidFill>
                  <a:schemeClr val="accent2">
                    <a:lumMod val="40000"/>
                    <a:lumOff val="60000"/>
                  </a:schemeClr>
                </a:solidFill>
                <a:effectLst/>
              </a:rPr>
              <a:t> Radiation Hardness</a:t>
            </a:r>
          </a:p>
          <a:p>
            <a:pPr algn="ctr"/>
            <a:r>
              <a:rPr lang="en-US" sz="2800" b="1" dirty="0" smtClean="0">
                <a:ln w="22225">
                  <a:solidFill>
                    <a:schemeClr val="accent2"/>
                  </a:solidFill>
                  <a:prstDash val="solid"/>
                </a:ln>
                <a:solidFill>
                  <a:schemeClr val="accent2">
                    <a:lumMod val="40000"/>
                    <a:lumOff val="60000"/>
                  </a:schemeClr>
                </a:solidFill>
              </a:rPr>
              <a:t>Required</a:t>
            </a:r>
            <a:endParaRPr lang="en-US" sz="28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02408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animEffect transition="in" filter="fade">
                                      <p:cBhvr>
                                        <p:cTn id="9"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is Pre-Emphasis </a:t>
            </a:r>
            <a:r>
              <a:rPr lang="en-GB" dirty="0" smtClean="0"/>
              <a:t>(2/4)</a:t>
            </a:r>
            <a:endParaRPr lang="en-GB" dirty="0"/>
          </a:p>
        </p:txBody>
      </p:sp>
      <p:sp>
        <p:nvSpPr>
          <p:cNvPr id="3" name="Content Placeholder 2"/>
          <p:cNvSpPr>
            <a:spLocks noGrp="1"/>
          </p:cNvSpPr>
          <p:nvPr>
            <p:ph sz="half" idx="1"/>
          </p:nvPr>
        </p:nvSpPr>
        <p:spPr>
          <a:xfrm>
            <a:off x="838200" y="1098575"/>
            <a:ext cx="5181600" cy="5340324"/>
          </a:xfrm>
        </p:spPr>
        <p:txBody>
          <a:bodyPr>
            <a:normAutofit fontScale="92500" lnSpcReduction="10000"/>
          </a:bodyPr>
          <a:lstStyle/>
          <a:p>
            <a:r>
              <a:rPr lang="en-GB" dirty="0"/>
              <a:t>Lets suppose now that the bandwidth of the circuit being driven is four times lower:</a:t>
            </a:r>
          </a:p>
          <a:p>
            <a:pPr lvl="1"/>
            <a:r>
              <a:rPr lang="en-GB" dirty="0"/>
              <a:t>BW = 3.5 GHz / 4 = 795 MHz</a:t>
            </a:r>
          </a:p>
          <a:p>
            <a:pPr lvl="1"/>
            <a:r>
              <a:rPr lang="en-GB" dirty="0"/>
              <a:t>R = 50 </a:t>
            </a:r>
            <a:r>
              <a:rPr lang="en-GB" dirty="0">
                <a:latin typeface="Symbol" panose="05050102010706020507" pitchFamily="18" charset="2"/>
              </a:rPr>
              <a:t>W</a:t>
            </a:r>
          </a:p>
          <a:p>
            <a:pPr lvl="1"/>
            <a:r>
              <a:rPr lang="en-GB" dirty="0"/>
              <a:t>C = 3.64 pF</a:t>
            </a:r>
          </a:p>
          <a:p>
            <a:r>
              <a:rPr lang="en-GB" dirty="0"/>
              <a:t>Simulated eye-diagram</a:t>
            </a:r>
          </a:p>
          <a:p>
            <a:pPr lvl="1"/>
            <a:r>
              <a:rPr lang="en-GB" dirty="0"/>
              <a:t>There are significant amounts of ISI:</a:t>
            </a:r>
          </a:p>
          <a:p>
            <a:pPr lvl="1"/>
            <a:r>
              <a:rPr lang="en-GB" dirty="0"/>
              <a:t>A “bit” extends for much longer than a bit period</a:t>
            </a:r>
          </a:p>
          <a:p>
            <a:pPr lvl="1"/>
            <a:r>
              <a:rPr lang="en-GB" dirty="0"/>
              <a:t>The eye-diagram is almost closed vertically and horizontally</a:t>
            </a:r>
          </a:p>
          <a:p>
            <a:pPr lvl="1"/>
            <a:r>
              <a:rPr lang="en-GB" dirty="0"/>
              <a:t>Jitter is high</a:t>
            </a:r>
          </a:p>
          <a:p>
            <a:r>
              <a:rPr lang="en-GB" dirty="0"/>
              <a:t>The BER would be “prohibitive” for such a system!</a:t>
            </a:r>
          </a:p>
          <a:p>
            <a:endParaRPr lang="en-GB" dirty="0"/>
          </a:p>
        </p:txBody>
      </p:sp>
      <p:sp>
        <p:nvSpPr>
          <p:cNvPr id="5" name="Date Placeholder 4"/>
          <p:cNvSpPr>
            <a:spLocks noGrp="1"/>
          </p:cNvSpPr>
          <p:nvPr>
            <p:ph type="dt" sz="half" idx="10"/>
          </p:nvPr>
        </p:nvSpPr>
        <p:spPr/>
        <p:txBody>
          <a:bodyPr/>
          <a:lstStyle/>
          <a:p>
            <a:r>
              <a:rPr lang="en-GB" dirty="0" smtClean="0"/>
              <a:t>Ecole de Microélectronique IN2P3</a:t>
            </a:r>
            <a:endParaRPr lang="en-GB" dirty="0"/>
          </a:p>
        </p:txBody>
      </p:sp>
      <p:sp>
        <p:nvSpPr>
          <p:cNvPr id="6" name="Footer Placeholder 5"/>
          <p:cNvSpPr>
            <a:spLocks noGrp="1"/>
          </p:cNvSpPr>
          <p:nvPr>
            <p:ph type="ftr" sz="quarter" idx="11"/>
          </p:nvPr>
        </p:nvSpPr>
        <p:spPr/>
        <p:txBody>
          <a:bodyPr/>
          <a:lstStyle/>
          <a:p>
            <a:r>
              <a:rPr lang="en-GB" dirty="0" smtClean="0"/>
              <a:t>Paulo.Moreira@cern.ch</a:t>
            </a:r>
            <a:endParaRPr lang="en-GB" dirty="0"/>
          </a:p>
        </p:txBody>
      </p:sp>
      <p:sp>
        <p:nvSpPr>
          <p:cNvPr id="7" name="Slide Number Placeholder 6"/>
          <p:cNvSpPr>
            <a:spLocks noGrp="1"/>
          </p:cNvSpPr>
          <p:nvPr>
            <p:ph type="sldNum" sz="quarter" idx="12"/>
          </p:nvPr>
        </p:nvSpPr>
        <p:spPr/>
        <p:txBody>
          <a:bodyPr/>
          <a:lstStyle/>
          <a:p>
            <a:fld id="{9E4E57FD-46AB-4497-A1ED-13B00B4C8F0D}" type="slidenum">
              <a:rPr lang="en-GB" smtClean="0"/>
              <a:t>40</a:t>
            </a:fld>
            <a:endParaRPr lang="en-GB" dirty="0"/>
          </a:p>
        </p:txBody>
      </p:sp>
      <p:sp>
        <p:nvSpPr>
          <p:cNvPr id="8" name="Rectangle 7"/>
          <p:cNvSpPr/>
          <p:nvPr/>
        </p:nvSpPr>
        <p:spPr>
          <a:xfrm>
            <a:off x="8707973" y="1098575"/>
            <a:ext cx="1224136" cy="1872208"/>
          </a:xfrm>
          <a:prstGeom prst="rect">
            <a:avLst/>
          </a:prstGeom>
          <a:solidFill>
            <a:schemeClr val="bg1">
              <a:lumMod val="95000"/>
            </a:schemeClr>
          </a:solidFill>
          <a:ln>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9" name="Straight Connector 8"/>
          <p:cNvCxnSpPr/>
          <p:nvPr/>
        </p:nvCxnSpPr>
        <p:spPr>
          <a:xfrm>
            <a:off x="8167913" y="1458615"/>
            <a:ext cx="0" cy="122413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763757" y="1818655"/>
            <a:ext cx="72008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t>Data Source</a:t>
            </a:r>
            <a:endParaRPr lang="en-GB" sz="1400" dirty="0"/>
          </a:p>
        </p:txBody>
      </p:sp>
      <p:grpSp>
        <p:nvGrpSpPr>
          <p:cNvPr id="11" name="Group 10"/>
          <p:cNvGrpSpPr/>
          <p:nvPr/>
        </p:nvGrpSpPr>
        <p:grpSpPr>
          <a:xfrm>
            <a:off x="7915885" y="1782651"/>
            <a:ext cx="504056" cy="504056"/>
            <a:chOff x="6372200" y="1628800"/>
            <a:chExt cx="504056" cy="504056"/>
          </a:xfrm>
        </p:grpSpPr>
        <p:sp>
          <p:nvSpPr>
            <p:cNvPr id="12" name="Oval 11"/>
            <p:cNvSpPr/>
            <p:nvPr/>
          </p:nvSpPr>
          <p:spPr>
            <a:xfrm>
              <a:off x="6372200" y="1628800"/>
              <a:ext cx="504056"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3" name="Straight Arrow Connector 12"/>
            <p:cNvCxnSpPr/>
            <p:nvPr/>
          </p:nvCxnSpPr>
          <p:spPr>
            <a:xfrm>
              <a:off x="6624228" y="1772816"/>
              <a:ext cx="0" cy="28803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14" name="Straight Arrow Connector 13"/>
          <p:cNvCxnSpPr>
            <a:stCxn id="10" idx="3"/>
            <a:endCxn id="12" idx="2"/>
          </p:cNvCxnSpPr>
          <p:nvPr/>
        </p:nvCxnSpPr>
        <p:spPr>
          <a:xfrm>
            <a:off x="7483837" y="2034679"/>
            <a:ext cx="432048"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167913" y="1453075"/>
            <a:ext cx="2412268" cy="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0073439" y="1150838"/>
            <a:ext cx="434734" cy="307777"/>
          </a:xfrm>
          <a:prstGeom prst="rect">
            <a:avLst/>
          </a:prstGeom>
          <a:noFill/>
        </p:spPr>
        <p:txBody>
          <a:bodyPr wrap="none" rtlCol="0">
            <a:spAutoFit/>
          </a:bodyPr>
          <a:lstStyle/>
          <a:p>
            <a:r>
              <a:rPr lang="en-GB" sz="1400" dirty="0" smtClean="0">
                <a:solidFill>
                  <a:srgbClr val="002060"/>
                </a:solidFill>
              </a:rPr>
              <a:t>out</a:t>
            </a:r>
            <a:endParaRPr lang="en-GB" sz="1400" dirty="0">
              <a:solidFill>
                <a:srgbClr val="002060"/>
              </a:solidFill>
            </a:endParaRPr>
          </a:p>
        </p:txBody>
      </p:sp>
      <p:sp>
        <p:nvSpPr>
          <p:cNvPr id="17" name="Isosceles Triangle 16"/>
          <p:cNvSpPr/>
          <p:nvPr/>
        </p:nvSpPr>
        <p:spPr>
          <a:xfrm flipV="1">
            <a:off x="8059901" y="2682751"/>
            <a:ext cx="216024" cy="14401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8" name="Straight Connector 17"/>
          <p:cNvCxnSpPr/>
          <p:nvPr/>
        </p:nvCxnSpPr>
        <p:spPr>
          <a:xfrm>
            <a:off x="9105015" y="2394719"/>
            <a:ext cx="0" cy="28803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9" name="Isosceles Triangle 18"/>
          <p:cNvSpPr/>
          <p:nvPr/>
        </p:nvSpPr>
        <p:spPr>
          <a:xfrm flipV="1">
            <a:off x="8996005" y="2682751"/>
            <a:ext cx="216024" cy="14401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0" name="Straight Connector 19"/>
          <p:cNvCxnSpPr/>
          <p:nvPr/>
        </p:nvCxnSpPr>
        <p:spPr>
          <a:xfrm>
            <a:off x="9105015" y="1458615"/>
            <a:ext cx="0" cy="288032"/>
          </a:xfrm>
          <a:prstGeom prst="line">
            <a:avLst/>
          </a:prstGeom>
          <a:ln w="19050">
            <a:headEnd type="ova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9033007" y="1746647"/>
            <a:ext cx="144016"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2" name="Straight Connector 21"/>
          <p:cNvCxnSpPr/>
          <p:nvPr/>
        </p:nvCxnSpPr>
        <p:spPr>
          <a:xfrm>
            <a:off x="9536065" y="2106687"/>
            <a:ext cx="998" cy="57606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3" name="Isosceles Triangle 22"/>
          <p:cNvSpPr/>
          <p:nvPr/>
        </p:nvSpPr>
        <p:spPr>
          <a:xfrm flipV="1">
            <a:off x="9428053" y="2682751"/>
            <a:ext cx="216024" cy="14401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4" name="Straight Connector 23"/>
          <p:cNvCxnSpPr/>
          <p:nvPr/>
        </p:nvCxnSpPr>
        <p:spPr>
          <a:xfrm flipH="1">
            <a:off x="9536065" y="1458615"/>
            <a:ext cx="998" cy="576064"/>
          </a:xfrm>
          <a:prstGeom prst="line">
            <a:avLst/>
          </a:prstGeom>
          <a:ln w="19050">
            <a:head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9428053" y="2031231"/>
            <a:ext cx="21602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428053" y="2106687"/>
            <a:ext cx="21602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8203917" y="1106390"/>
            <a:ext cx="1872208" cy="307777"/>
          </a:xfrm>
          <a:prstGeom prst="rect">
            <a:avLst/>
          </a:prstGeom>
        </p:spPr>
        <p:txBody>
          <a:bodyPr wrap="square">
            <a:spAutoFit/>
          </a:bodyPr>
          <a:lstStyle/>
          <a:p>
            <a:pPr lvl="1" algn="ctr"/>
            <a:r>
              <a:rPr lang="en-GB" sz="1400" dirty="0">
                <a:solidFill>
                  <a:srgbClr val="002060"/>
                </a:solidFill>
              </a:rPr>
              <a:t>BW </a:t>
            </a:r>
            <a:r>
              <a:rPr lang="en-GB" sz="1400" dirty="0" smtClean="0">
                <a:solidFill>
                  <a:srgbClr val="002060"/>
                </a:solidFill>
              </a:rPr>
              <a:t>= 0.8 GHz</a:t>
            </a:r>
            <a:endParaRPr lang="en-GB" sz="1400" dirty="0">
              <a:solidFill>
                <a:srgbClr val="002060"/>
              </a:solidFill>
            </a:endParaRPr>
          </a:p>
        </p:txBody>
      </p:sp>
      <p:pic>
        <p:nvPicPr>
          <p:cNvPr id="28"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941" y="3240925"/>
            <a:ext cx="4038600" cy="2898210"/>
          </a:xfrm>
          <a:prstGeom prst="rect">
            <a:avLst/>
          </a:prstGeom>
        </p:spPr>
      </p:pic>
    </p:spTree>
    <p:extLst>
      <p:ext uri="{BB962C8B-B14F-4D97-AF65-F5344CB8AC3E}">
        <p14:creationId xmlns:p14="http://schemas.microsoft.com/office/powerpoint/2010/main" val="36245081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is Pre-Emphasis </a:t>
            </a:r>
            <a:r>
              <a:rPr lang="en-GB" dirty="0" smtClean="0"/>
              <a:t>(3/4)</a:t>
            </a:r>
            <a:endParaRPr lang="en-GB" dirty="0"/>
          </a:p>
        </p:txBody>
      </p:sp>
      <p:sp>
        <p:nvSpPr>
          <p:cNvPr id="3" name="Content Placeholder 2"/>
          <p:cNvSpPr>
            <a:spLocks noGrp="1"/>
          </p:cNvSpPr>
          <p:nvPr>
            <p:ph sz="half" idx="1"/>
          </p:nvPr>
        </p:nvSpPr>
        <p:spPr/>
        <p:txBody>
          <a:bodyPr>
            <a:normAutofit fontScale="77500" lnSpcReduction="20000"/>
          </a:bodyPr>
          <a:lstStyle/>
          <a:p>
            <a:r>
              <a:rPr lang="en-GB" dirty="0"/>
              <a:t>The problem with the low bandwidth is that:</a:t>
            </a:r>
          </a:p>
          <a:p>
            <a:pPr lvl="1"/>
            <a:r>
              <a:rPr lang="en-GB" dirty="0"/>
              <a:t>For fast  successions of “0s”and “1s” the signal has no time to reach the final value before a new “0” or a new “1” is transmitted.</a:t>
            </a:r>
          </a:p>
          <a:p>
            <a:r>
              <a:rPr lang="en-GB" dirty="0"/>
              <a:t>In an RC type of circuit this can be “easily” overcome:</a:t>
            </a:r>
          </a:p>
          <a:p>
            <a:pPr lvl="1"/>
            <a:r>
              <a:rPr lang="en-GB" dirty="0"/>
              <a:t>At every “0”-</a:t>
            </a:r>
            <a:r>
              <a:rPr lang="en-GB" dirty="0" smtClean="0"/>
              <a:t>to-</a:t>
            </a:r>
            <a:r>
              <a:rPr lang="en-GB" dirty="0"/>
              <a:t>“1” or “1”-to-“0” transition drive the circuit to a higher (or lower) voltage than the final one:</a:t>
            </a:r>
          </a:p>
          <a:p>
            <a:pPr lvl="2"/>
            <a:r>
              <a:rPr lang="en-GB" dirty="0"/>
              <a:t>In our case this is accomplished by using a larger current than the final one</a:t>
            </a:r>
          </a:p>
          <a:p>
            <a:pPr lvl="1"/>
            <a:r>
              <a:rPr lang="en-GB" dirty="0"/>
              <a:t>Once the voltage reaches the desired amplitude switch to the </a:t>
            </a:r>
            <a:r>
              <a:rPr lang="en-GB" dirty="0" smtClean="0"/>
              <a:t>nominal </a:t>
            </a:r>
            <a:r>
              <a:rPr lang="en-GB" dirty="0"/>
              <a:t>current.</a:t>
            </a:r>
          </a:p>
          <a:p>
            <a:r>
              <a:rPr lang="en-GB" dirty="0"/>
              <a:t>In practice, no level crossing detection is made:</a:t>
            </a:r>
          </a:p>
          <a:p>
            <a:pPr lvl="1"/>
            <a:r>
              <a:rPr lang="en-GB" dirty="0"/>
              <a:t>Immediately after a transition and for a “short” time a current pulse is added to the </a:t>
            </a:r>
            <a:r>
              <a:rPr lang="en-GB" dirty="0" smtClean="0"/>
              <a:t>“nominal” </a:t>
            </a:r>
            <a:r>
              <a:rPr lang="en-GB" dirty="0"/>
              <a:t>modulation </a:t>
            </a:r>
            <a:r>
              <a:rPr lang="en-GB" dirty="0" smtClean="0"/>
              <a:t>current</a:t>
            </a:r>
          </a:p>
          <a:p>
            <a:pPr lvl="1"/>
            <a:r>
              <a:rPr lang="en-GB" dirty="0"/>
              <a:t>T</a:t>
            </a:r>
            <a:r>
              <a:rPr lang="en-GB" dirty="0" smtClean="0"/>
              <a:t>he pre-emphasis pulse duration is adjusted to open the eye-diagram</a:t>
            </a:r>
            <a:endParaRPr lang="en-GB" dirty="0"/>
          </a:p>
          <a:p>
            <a:endParaRPr lang="en-GB" dirty="0"/>
          </a:p>
        </p:txBody>
      </p:sp>
      <p:sp>
        <p:nvSpPr>
          <p:cNvPr id="5" name="Date Placeholder 4"/>
          <p:cNvSpPr>
            <a:spLocks noGrp="1"/>
          </p:cNvSpPr>
          <p:nvPr>
            <p:ph type="dt" sz="half" idx="10"/>
          </p:nvPr>
        </p:nvSpPr>
        <p:spPr/>
        <p:txBody>
          <a:bodyPr/>
          <a:lstStyle/>
          <a:p>
            <a:r>
              <a:rPr lang="en-GB" dirty="0" smtClean="0"/>
              <a:t>Ecole de Microélectronique IN2P3</a:t>
            </a:r>
            <a:endParaRPr lang="en-GB" dirty="0"/>
          </a:p>
        </p:txBody>
      </p:sp>
      <p:sp>
        <p:nvSpPr>
          <p:cNvPr id="6" name="Footer Placeholder 5"/>
          <p:cNvSpPr>
            <a:spLocks noGrp="1"/>
          </p:cNvSpPr>
          <p:nvPr>
            <p:ph type="ftr" sz="quarter" idx="11"/>
          </p:nvPr>
        </p:nvSpPr>
        <p:spPr/>
        <p:txBody>
          <a:bodyPr/>
          <a:lstStyle/>
          <a:p>
            <a:r>
              <a:rPr lang="en-GB" dirty="0" smtClean="0"/>
              <a:t>Paulo.Moreira@cern.ch</a:t>
            </a:r>
            <a:endParaRPr lang="en-GB" dirty="0"/>
          </a:p>
        </p:txBody>
      </p:sp>
      <p:sp>
        <p:nvSpPr>
          <p:cNvPr id="7" name="Slide Number Placeholder 6"/>
          <p:cNvSpPr>
            <a:spLocks noGrp="1"/>
          </p:cNvSpPr>
          <p:nvPr>
            <p:ph type="sldNum" sz="quarter" idx="12"/>
          </p:nvPr>
        </p:nvSpPr>
        <p:spPr/>
        <p:txBody>
          <a:bodyPr/>
          <a:lstStyle/>
          <a:p>
            <a:fld id="{9E4E57FD-46AB-4497-A1ED-13B00B4C8F0D}" type="slidenum">
              <a:rPr lang="en-GB" smtClean="0"/>
              <a:t>41</a:t>
            </a:fld>
            <a:endParaRPr lang="en-GB" dirty="0"/>
          </a:p>
        </p:txBody>
      </p:sp>
      <p:cxnSp>
        <p:nvCxnSpPr>
          <p:cNvPr id="8" name="Straight Connector 7"/>
          <p:cNvCxnSpPr/>
          <p:nvPr/>
        </p:nvCxnSpPr>
        <p:spPr>
          <a:xfrm flipH="1">
            <a:off x="7072282" y="3140968"/>
            <a:ext cx="2952328" cy="0"/>
          </a:xfrm>
          <a:prstGeom prst="line">
            <a:avLst/>
          </a:prstGeom>
          <a:ln w="285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a:off x="7290044" y="3140968"/>
            <a:ext cx="2806574" cy="2489703"/>
          </a:xfrm>
          <a:custGeom>
            <a:avLst/>
            <a:gdLst>
              <a:gd name="connsiteX0" fmla="*/ 0 w 2806574"/>
              <a:gd name="connsiteY0" fmla="*/ 2489703 h 2489703"/>
              <a:gd name="connsiteX1" fmla="*/ 104115 w 2806574"/>
              <a:gd name="connsiteY1" fmla="*/ 1964602 h 2489703"/>
              <a:gd name="connsiteX2" fmla="*/ 307818 w 2806574"/>
              <a:gd name="connsiteY2" fmla="*/ 1235798 h 2489703"/>
              <a:gd name="connsiteX3" fmla="*/ 660903 w 2806574"/>
              <a:gd name="connsiteY3" fmla="*/ 547735 h 2489703"/>
              <a:gd name="connsiteX4" fmla="*/ 1190530 w 2806574"/>
              <a:gd name="connsiteY4" fmla="*/ 158436 h 2489703"/>
              <a:gd name="connsiteX5" fmla="*/ 1769952 w 2806574"/>
              <a:gd name="connsiteY5" fmla="*/ 36214 h 2489703"/>
              <a:gd name="connsiteX6" fmla="*/ 2806574 w 2806574"/>
              <a:gd name="connsiteY6" fmla="*/ 0 h 248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6574" h="2489703">
                <a:moveTo>
                  <a:pt x="0" y="2489703"/>
                </a:moveTo>
                <a:cubicBezTo>
                  <a:pt x="26406" y="2331644"/>
                  <a:pt x="52812" y="2173586"/>
                  <a:pt x="104115" y="1964602"/>
                </a:cubicBezTo>
                <a:cubicBezTo>
                  <a:pt x="155418" y="1755618"/>
                  <a:pt x="215020" y="1471942"/>
                  <a:pt x="307818" y="1235798"/>
                </a:cubicBezTo>
                <a:cubicBezTo>
                  <a:pt x="400616" y="999654"/>
                  <a:pt x="513784" y="727295"/>
                  <a:pt x="660903" y="547735"/>
                </a:cubicBezTo>
                <a:cubicBezTo>
                  <a:pt x="808022" y="368175"/>
                  <a:pt x="1005689" y="243689"/>
                  <a:pt x="1190530" y="158436"/>
                </a:cubicBezTo>
                <a:cubicBezTo>
                  <a:pt x="1375371" y="73183"/>
                  <a:pt x="1500611" y="62620"/>
                  <a:pt x="1769952" y="36214"/>
                </a:cubicBezTo>
                <a:cubicBezTo>
                  <a:pt x="2039293" y="9808"/>
                  <a:pt x="2422933" y="4904"/>
                  <a:pt x="2806574" y="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Freeform 9"/>
          <p:cNvSpPr/>
          <p:nvPr/>
        </p:nvSpPr>
        <p:spPr>
          <a:xfrm>
            <a:off x="7290044" y="1772816"/>
            <a:ext cx="2806574" cy="3857855"/>
          </a:xfrm>
          <a:custGeom>
            <a:avLst/>
            <a:gdLst>
              <a:gd name="connsiteX0" fmla="*/ 0 w 2806574"/>
              <a:gd name="connsiteY0" fmla="*/ 2489703 h 2489703"/>
              <a:gd name="connsiteX1" fmla="*/ 104115 w 2806574"/>
              <a:gd name="connsiteY1" fmla="*/ 1964602 h 2489703"/>
              <a:gd name="connsiteX2" fmla="*/ 307818 w 2806574"/>
              <a:gd name="connsiteY2" fmla="*/ 1235798 h 2489703"/>
              <a:gd name="connsiteX3" fmla="*/ 660903 w 2806574"/>
              <a:gd name="connsiteY3" fmla="*/ 547735 h 2489703"/>
              <a:gd name="connsiteX4" fmla="*/ 1190530 w 2806574"/>
              <a:gd name="connsiteY4" fmla="*/ 158436 h 2489703"/>
              <a:gd name="connsiteX5" fmla="*/ 1769952 w 2806574"/>
              <a:gd name="connsiteY5" fmla="*/ 36214 h 2489703"/>
              <a:gd name="connsiteX6" fmla="*/ 2806574 w 2806574"/>
              <a:gd name="connsiteY6" fmla="*/ 0 h 248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6574" h="2489703">
                <a:moveTo>
                  <a:pt x="0" y="2489703"/>
                </a:moveTo>
                <a:cubicBezTo>
                  <a:pt x="26406" y="2331644"/>
                  <a:pt x="52812" y="2173586"/>
                  <a:pt x="104115" y="1964602"/>
                </a:cubicBezTo>
                <a:cubicBezTo>
                  <a:pt x="155418" y="1755618"/>
                  <a:pt x="215020" y="1471942"/>
                  <a:pt x="307818" y="1235798"/>
                </a:cubicBezTo>
                <a:cubicBezTo>
                  <a:pt x="400616" y="999654"/>
                  <a:pt x="513784" y="727295"/>
                  <a:pt x="660903" y="547735"/>
                </a:cubicBezTo>
                <a:cubicBezTo>
                  <a:pt x="808022" y="368175"/>
                  <a:pt x="1005689" y="243689"/>
                  <a:pt x="1190530" y="158436"/>
                </a:cubicBezTo>
                <a:cubicBezTo>
                  <a:pt x="1375371" y="73183"/>
                  <a:pt x="1500611" y="62620"/>
                  <a:pt x="1769952" y="36214"/>
                </a:cubicBezTo>
                <a:cubicBezTo>
                  <a:pt x="2039293" y="9808"/>
                  <a:pt x="2422933" y="4904"/>
                  <a:pt x="2806574" y="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1" name="Straight Connector 10"/>
          <p:cNvCxnSpPr/>
          <p:nvPr/>
        </p:nvCxnSpPr>
        <p:spPr>
          <a:xfrm flipH="1">
            <a:off x="6928266" y="5630671"/>
            <a:ext cx="3600400" cy="0"/>
          </a:xfrm>
          <a:prstGeom prst="line">
            <a:avLst/>
          </a:prstGeom>
          <a:ln w="28575">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290044" y="1124744"/>
            <a:ext cx="0" cy="4824536"/>
          </a:xfrm>
          <a:prstGeom prst="line">
            <a:avLst/>
          </a:prstGeom>
          <a:ln w="28575">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929363" y="5620989"/>
            <a:ext cx="684803" cy="276999"/>
          </a:xfrm>
          <a:prstGeom prst="rect">
            <a:avLst/>
          </a:prstGeom>
          <a:noFill/>
        </p:spPr>
        <p:txBody>
          <a:bodyPr wrap="none" rtlCol="0">
            <a:spAutoFit/>
          </a:bodyPr>
          <a:lstStyle/>
          <a:p>
            <a:r>
              <a:rPr lang="en-GB" sz="1200" dirty="0" smtClean="0">
                <a:solidFill>
                  <a:srgbClr val="002060"/>
                </a:solidFill>
              </a:rPr>
              <a:t>Time [s]</a:t>
            </a:r>
            <a:endParaRPr lang="en-GB" sz="1200" dirty="0">
              <a:solidFill>
                <a:srgbClr val="002060"/>
              </a:solidFill>
            </a:endParaRPr>
          </a:p>
        </p:txBody>
      </p:sp>
      <p:sp>
        <p:nvSpPr>
          <p:cNvPr id="14" name="TextBox 13"/>
          <p:cNvSpPr txBox="1"/>
          <p:nvPr/>
        </p:nvSpPr>
        <p:spPr>
          <a:xfrm rot="16200000">
            <a:off x="6610209" y="1634316"/>
            <a:ext cx="1051891" cy="276999"/>
          </a:xfrm>
          <a:prstGeom prst="rect">
            <a:avLst/>
          </a:prstGeom>
          <a:noFill/>
        </p:spPr>
        <p:txBody>
          <a:bodyPr wrap="none" rtlCol="0">
            <a:spAutoFit/>
          </a:bodyPr>
          <a:lstStyle/>
          <a:p>
            <a:r>
              <a:rPr lang="en-GB" sz="1200" dirty="0" smtClean="0">
                <a:solidFill>
                  <a:srgbClr val="002060"/>
                </a:solidFill>
              </a:rPr>
              <a:t>Amplitude [V]</a:t>
            </a:r>
            <a:endParaRPr lang="en-GB" sz="1200" dirty="0">
              <a:solidFill>
                <a:srgbClr val="002060"/>
              </a:solidFill>
            </a:endParaRPr>
          </a:p>
        </p:txBody>
      </p:sp>
      <p:cxnSp>
        <p:nvCxnSpPr>
          <p:cNvPr id="15" name="Straight Connector 14"/>
          <p:cNvCxnSpPr/>
          <p:nvPr/>
        </p:nvCxnSpPr>
        <p:spPr>
          <a:xfrm flipV="1">
            <a:off x="9808586" y="3140969"/>
            <a:ext cx="0" cy="2633908"/>
          </a:xfrm>
          <a:prstGeom prst="line">
            <a:avLst/>
          </a:prstGeom>
          <a:ln w="285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7792362" y="3140969"/>
            <a:ext cx="0" cy="2633908"/>
          </a:xfrm>
          <a:prstGeom prst="line">
            <a:avLst/>
          </a:prstGeom>
          <a:ln w="285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60750" y="2132856"/>
            <a:ext cx="1390061" cy="523220"/>
          </a:xfrm>
          <a:prstGeom prst="rect">
            <a:avLst/>
          </a:prstGeom>
          <a:noFill/>
        </p:spPr>
        <p:txBody>
          <a:bodyPr wrap="none" rtlCol="0">
            <a:spAutoFit/>
          </a:bodyPr>
          <a:lstStyle/>
          <a:p>
            <a:r>
              <a:rPr lang="en-GB" sz="1400" dirty="0" smtClean="0">
                <a:solidFill>
                  <a:srgbClr val="002060"/>
                </a:solidFill>
              </a:rPr>
              <a:t>Exponential (RC)</a:t>
            </a:r>
            <a:br>
              <a:rPr lang="en-GB" sz="1400" dirty="0" smtClean="0">
                <a:solidFill>
                  <a:srgbClr val="002060"/>
                </a:solidFill>
              </a:rPr>
            </a:br>
            <a:r>
              <a:rPr lang="en-GB" sz="1400" dirty="0" smtClean="0">
                <a:solidFill>
                  <a:srgbClr val="002060"/>
                </a:solidFill>
              </a:rPr>
              <a:t>behaviour</a:t>
            </a:r>
            <a:endParaRPr lang="en-GB" sz="1400" dirty="0">
              <a:solidFill>
                <a:srgbClr val="002060"/>
              </a:solidFill>
            </a:endParaRPr>
          </a:p>
        </p:txBody>
      </p:sp>
      <p:cxnSp>
        <p:nvCxnSpPr>
          <p:cNvPr id="18" name="Straight Arrow Connector 17"/>
          <p:cNvCxnSpPr>
            <a:stCxn id="17" idx="1"/>
            <a:endCxn id="10" idx="5"/>
          </p:cNvCxnSpPr>
          <p:nvPr/>
        </p:nvCxnSpPr>
        <p:spPr>
          <a:xfrm flipH="1" flipV="1">
            <a:off x="9059996" y="1828930"/>
            <a:ext cx="700754" cy="5655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7" idx="1"/>
            <a:endCxn id="9" idx="5"/>
          </p:cNvCxnSpPr>
          <p:nvPr/>
        </p:nvCxnSpPr>
        <p:spPr>
          <a:xfrm flipH="1">
            <a:off x="9059996" y="2394466"/>
            <a:ext cx="700754" cy="7827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727387" y="1273349"/>
            <a:ext cx="931665" cy="523220"/>
          </a:xfrm>
          <a:prstGeom prst="rect">
            <a:avLst/>
          </a:prstGeom>
          <a:noFill/>
        </p:spPr>
        <p:txBody>
          <a:bodyPr wrap="none" rtlCol="0">
            <a:spAutoFit/>
          </a:bodyPr>
          <a:lstStyle/>
          <a:p>
            <a:r>
              <a:rPr lang="en-GB" sz="1400" dirty="0" smtClean="0">
                <a:solidFill>
                  <a:srgbClr val="002060"/>
                </a:solidFill>
              </a:rPr>
              <a:t>Target</a:t>
            </a:r>
          </a:p>
          <a:p>
            <a:r>
              <a:rPr lang="en-GB" sz="1400" dirty="0" smtClean="0">
                <a:solidFill>
                  <a:srgbClr val="002060"/>
                </a:solidFill>
              </a:rPr>
              <a:t>amplitude</a:t>
            </a:r>
            <a:endParaRPr lang="en-GB" sz="1400" dirty="0">
              <a:solidFill>
                <a:srgbClr val="002060"/>
              </a:solidFill>
            </a:endParaRPr>
          </a:p>
        </p:txBody>
      </p:sp>
      <p:cxnSp>
        <p:nvCxnSpPr>
          <p:cNvPr id="21" name="Straight Arrow Connector 20"/>
          <p:cNvCxnSpPr>
            <a:stCxn id="20" idx="1"/>
          </p:cNvCxnSpPr>
          <p:nvPr/>
        </p:nvCxnSpPr>
        <p:spPr>
          <a:xfrm flipH="1">
            <a:off x="7372991" y="1534959"/>
            <a:ext cx="354396" cy="16060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633219" y="5805264"/>
            <a:ext cx="375167" cy="369332"/>
          </a:xfrm>
          <a:prstGeom prst="rect">
            <a:avLst/>
          </a:prstGeom>
          <a:noFill/>
        </p:spPr>
        <p:txBody>
          <a:bodyPr wrap="none" rtlCol="0">
            <a:spAutoFit/>
          </a:bodyPr>
          <a:lstStyle/>
          <a:p>
            <a:r>
              <a:rPr lang="en-GB" dirty="0">
                <a:solidFill>
                  <a:srgbClr val="002060"/>
                </a:solidFill>
              </a:rPr>
              <a:t>t</a:t>
            </a:r>
            <a:r>
              <a:rPr lang="en-GB" dirty="0" smtClean="0">
                <a:solidFill>
                  <a:srgbClr val="002060"/>
                </a:solidFill>
              </a:rPr>
              <a:t>’</a:t>
            </a:r>
            <a:r>
              <a:rPr lang="en-GB" baseline="-25000" dirty="0" smtClean="0">
                <a:solidFill>
                  <a:srgbClr val="002060"/>
                </a:solidFill>
              </a:rPr>
              <a:t>r</a:t>
            </a:r>
            <a:endParaRPr lang="en-GB" baseline="-25000" dirty="0">
              <a:solidFill>
                <a:srgbClr val="002060"/>
              </a:solidFill>
            </a:endParaRPr>
          </a:p>
        </p:txBody>
      </p:sp>
      <p:sp>
        <p:nvSpPr>
          <p:cNvPr id="23" name="TextBox 22"/>
          <p:cNvSpPr txBox="1"/>
          <p:nvPr/>
        </p:nvSpPr>
        <p:spPr>
          <a:xfrm>
            <a:off x="9592562" y="5805264"/>
            <a:ext cx="314510" cy="369332"/>
          </a:xfrm>
          <a:prstGeom prst="rect">
            <a:avLst/>
          </a:prstGeom>
          <a:noFill/>
        </p:spPr>
        <p:txBody>
          <a:bodyPr wrap="none" rtlCol="0">
            <a:spAutoFit/>
          </a:bodyPr>
          <a:lstStyle/>
          <a:p>
            <a:r>
              <a:rPr lang="en-GB" dirty="0" smtClean="0">
                <a:solidFill>
                  <a:srgbClr val="002060"/>
                </a:solidFill>
              </a:rPr>
              <a:t>t</a:t>
            </a:r>
            <a:r>
              <a:rPr lang="en-GB" baseline="-25000" dirty="0" smtClean="0">
                <a:solidFill>
                  <a:srgbClr val="002060"/>
                </a:solidFill>
              </a:rPr>
              <a:t>r</a:t>
            </a:r>
            <a:endParaRPr lang="en-GB" baseline="-25000" dirty="0">
              <a:solidFill>
                <a:srgbClr val="002060"/>
              </a:solidFill>
            </a:endParaRPr>
          </a:p>
        </p:txBody>
      </p:sp>
      <p:sp>
        <p:nvSpPr>
          <p:cNvPr id="24" name="TextBox 23"/>
          <p:cNvSpPr txBox="1"/>
          <p:nvPr/>
        </p:nvSpPr>
        <p:spPr>
          <a:xfrm>
            <a:off x="8490690" y="4499828"/>
            <a:ext cx="741832"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smtClean="0">
                <a:solidFill>
                  <a:srgbClr val="002060"/>
                </a:solidFill>
              </a:rPr>
              <a:t>t’</a:t>
            </a:r>
            <a:r>
              <a:rPr lang="en-GB" baseline="-25000" dirty="0" smtClean="0">
                <a:solidFill>
                  <a:srgbClr val="002060"/>
                </a:solidFill>
              </a:rPr>
              <a:t>r </a:t>
            </a:r>
            <a:r>
              <a:rPr lang="en-GB" dirty="0" smtClean="0">
                <a:solidFill>
                  <a:srgbClr val="002060"/>
                </a:solidFill>
              </a:rPr>
              <a:t>&lt; t</a:t>
            </a:r>
            <a:r>
              <a:rPr lang="en-GB" baseline="-25000" dirty="0" smtClean="0">
                <a:solidFill>
                  <a:srgbClr val="002060"/>
                </a:solidFill>
              </a:rPr>
              <a:t>r</a:t>
            </a:r>
            <a:endParaRPr lang="en-GB" baseline="-25000" dirty="0">
              <a:solidFill>
                <a:srgbClr val="002060"/>
              </a:solidFill>
            </a:endParaRPr>
          </a:p>
        </p:txBody>
      </p:sp>
      <p:cxnSp>
        <p:nvCxnSpPr>
          <p:cNvPr id="28" name="Straight Arrow Connector 27"/>
          <p:cNvCxnSpPr/>
          <p:nvPr/>
        </p:nvCxnSpPr>
        <p:spPr>
          <a:xfrm flipH="1" flipV="1">
            <a:off x="7792362" y="3140968"/>
            <a:ext cx="1094061" cy="7742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8886423" y="3726084"/>
            <a:ext cx="1751633" cy="523220"/>
          </a:xfrm>
          <a:prstGeom prst="rect">
            <a:avLst/>
          </a:prstGeom>
          <a:noFill/>
        </p:spPr>
        <p:txBody>
          <a:bodyPr wrap="none" rtlCol="0">
            <a:spAutoFit/>
          </a:bodyPr>
          <a:lstStyle/>
          <a:p>
            <a:r>
              <a:rPr lang="en-GB" sz="1400" dirty="0" smtClean="0">
                <a:solidFill>
                  <a:srgbClr val="002060"/>
                </a:solidFill>
              </a:rPr>
              <a:t>Cut the pre-emphasis</a:t>
            </a:r>
            <a:br>
              <a:rPr lang="en-GB" sz="1400" dirty="0" smtClean="0">
                <a:solidFill>
                  <a:srgbClr val="002060"/>
                </a:solidFill>
              </a:rPr>
            </a:br>
            <a:r>
              <a:rPr lang="en-GB" sz="1400" dirty="0" smtClean="0">
                <a:solidFill>
                  <a:srgbClr val="002060"/>
                </a:solidFill>
              </a:rPr>
              <a:t>pulse here!</a:t>
            </a:r>
            <a:endParaRPr lang="en-GB" sz="1400" dirty="0">
              <a:solidFill>
                <a:srgbClr val="002060"/>
              </a:solidFill>
            </a:endParaRPr>
          </a:p>
        </p:txBody>
      </p:sp>
    </p:spTree>
    <p:extLst>
      <p:ext uri="{BB962C8B-B14F-4D97-AF65-F5344CB8AC3E}">
        <p14:creationId xmlns:p14="http://schemas.microsoft.com/office/powerpoint/2010/main" val="17591489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a:t>What is Pre-Emphasis </a:t>
            </a:r>
            <a:r>
              <a:rPr lang="en-GB" dirty="0" smtClean="0"/>
              <a:t>(4/4</a:t>
            </a:r>
            <a:r>
              <a:rPr lang="en-GB" dirty="0"/>
              <a:t>)</a:t>
            </a:r>
          </a:p>
        </p:txBody>
      </p:sp>
      <p:sp>
        <p:nvSpPr>
          <p:cNvPr id="5" name="Date Placeholder 4"/>
          <p:cNvSpPr>
            <a:spLocks noGrp="1"/>
          </p:cNvSpPr>
          <p:nvPr>
            <p:ph type="dt" sz="half" idx="10"/>
          </p:nvPr>
        </p:nvSpPr>
        <p:spPr/>
        <p:txBody>
          <a:bodyPr/>
          <a:lstStyle/>
          <a:p>
            <a:r>
              <a:rPr lang="en-GB" dirty="0" smtClean="0"/>
              <a:t>Ecole de Microélectronique IN2P3</a:t>
            </a:r>
            <a:endParaRPr lang="en-GB" dirty="0"/>
          </a:p>
        </p:txBody>
      </p:sp>
      <p:sp>
        <p:nvSpPr>
          <p:cNvPr id="6" name="Footer Placeholder 5"/>
          <p:cNvSpPr>
            <a:spLocks noGrp="1"/>
          </p:cNvSpPr>
          <p:nvPr>
            <p:ph type="ftr" sz="quarter" idx="11"/>
          </p:nvPr>
        </p:nvSpPr>
        <p:spPr/>
        <p:txBody>
          <a:bodyPr/>
          <a:lstStyle/>
          <a:p>
            <a:r>
              <a:rPr lang="en-GB" dirty="0" smtClean="0"/>
              <a:t>Paulo.Moreira@cern.ch</a:t>
            </a:r>
            <a:endParaRPr lang="en-GB" dirty="0"/>
          </a:p>
        </p:txBody>
      </p:sp>
      <p:sp>
        <p:nvSpPr>
          <p:cNvPr id="7" name="Slide Number Placeholder 6"/>
          <p:cNvSpPr>
            <a:spLocks noGrp="1"/>
          </p:cNvSpPr>
          <p:nvPr>
            <p:ph type="sldNum" sz="quarter" idx="12"/>
          </p:nvPr>
        </p:nvSpPr>
        <p:spPr/>
        <p:txBody>
          <a:bodyPr/>
          <a:lstStyle/>
          <a:p>
            <a:fld id="{9E4E57FD-46AB-4497-A1ED-13B00B4C8F0D}" type="slidenum">
              <a:rPr lang="en-GB" smtClean="0"/>
              <a:t>42</a:t>
            </a:fld>
            <a:endParaRPr lang="en-GB"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4009" y="4077072"/>
            <a:ext cx="3192399" cy="2290953"/>
          </a:xfrm>
          <a:prstGeom prst="rect">
            <a:avLst/>
          </a:prstGeom>
        </p:spPr>
      </p:pic>
      <p:sp>
        <p:nvSpPr>
          <p:cNvPr id="10" name="Arc 9"/>
          <p:cNvSpPr/>
          <p:nvPr/>
        </p:nvSpPr>
        <p:spPr bwMode="auto">
          <a:xfrm>
            <a:off x="4540462" y="2612678"/>
            <a:ext cx="533400" cy="609600"/>
          </a:xfrm>
          <a:prstGeom prst="arc">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30000"/>
              </a:lnSpc>
              <a:spcBef>
                <a:spcPct val="50000"/>
              </a:spcBef>
              <a:spcAft>
                <a:spcPct val="0"/>
              </a:spcAft>
              <a:buClr>
                <a:srgbClr val="CC3300"/>
              </a:buClr>
              <a:buSzTx/>
              <a:buFont typeface="Wingdings" pitchFamily="2" charset="2"/>
              <a:buChar char="q"/>
              <a:tabLst/>
            </a:pPr>
            <a:endParaRPr kumimoji="0" lang="en-GB" sz="1800" b="0" i="0" u="none" strike="noStrike" cap="none" normalizeH="0" baseline="0" dirty="0" smtClean="0">
              <a:ln>
                <a:noFill/>
              </a:ln>
              <a:solidFill>
                <a:schemeClr val="accent2"/>
              </a:solidFill>
              <a:effectLst/>
              <a:latin typeface="Verdana" pitchFamily="34" charset="0"/>
            </a:endParaRPr>
          </a:p>
        </p:txBody>
      </p:sp>
      <p:sp>
        <p:nvSpPr>
          <p:cNvPr id="11" name="Arc 10"/>
          <p:cNvSpPr/>
          <p:nvPr/>
        </p:nvSpPr>
        <p:spPr bwMode="auto">
          <a:xfrm flipV="1">
            <a:off x="4540462" y="2612678"/>
            <a:ext cx="533400" cy="609600"/>
          </a:xfrm>
          <a:prstGeom prst="arc">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30000"/>
              </a:lnSpc>
              <a:spcBef>
                <a:spcPct val="50000"/>
              </a:spcBef>
              <a:spcAft>
                <a:spcPct val="0"/>
              </a:spcAft>
              <a:buClr>
                <a:srgbClr val="CC3300"/>
              </a:buClr>
              <a:buSzTx/>
              <a:buFont typeface="Wingdings" pitchFamily="2" charset="2"/>
              <a:buChar char="q"/>
              <a:tabLst/>
            </a:pPr>
            <a:endParaRPr kumimoji="0" lang="en-GB" sz="1800" b="0" i="0" u="none" strike="noStrike" cap="none" normalizeH="0" baseline="0" dirty="0" smtClean="0">
              <a:ln>
                <a:noFill/>
              </a:ln>
              <a:solidFill>
                <a:schemeClr val="accent2"/>
              </a:solidFill>
              <a:effectLst/>
              <a:latin typeface="Verdana" pitchFamily="34" charset="0"/>
            </a:endParaRPr>
          </a:p>
        </p:txBody>
      </p:sp>
      <p:cxnSp>
        <p:nvCxnSpPr>
          <p:cNvPr id="12" name="Straight Connector 11"/>
          <p:cNvCxnSpPr/>
          <p:nvPr/>
        </p:nvCxnSpPr>
        <p:spPr bwMode="auto">
          <a:xfrm>
            <a:off x="4464262" y="2612678"/>
            <a:ext cx="381000" cy="0"/>
          </a:xfrm>
          <a:prstGeom prst="line">
            <a:avLst/>
          </a:prstGeom>
          <a:noFill/>
          <a:ln w="19050"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a:off x="4464262" y="3222278"/>
            <a:ext cx="381000" cy="0"/>
          </a:xfrm>
          <a:prstGeom prst="line">
            <a:avLst/>
          </a:prstGeom>
          <a:noFill/>
          <a:ln w="19050"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rot="5400000" flipH="1" flipV="1">
            <a:off x="4159462" y="2917478"/>
            <a:ext cx="609600" cy="0"/>
          </a:xfrm>
          <a:prstGeom prst="line">
            <a:avLst/>
          </a:prstGeom>
          <a:noFill/>
          <a:ln w="19050" cap="flat" cmpd="sng" algn="ctr">
            <a:solidFill>
              <a:schemeClr val="tx1"/>
            </a:solidFill>
            <a:prstDash val="solid"/>
            <a:round/>
            <a:headEnd type="none" w="med" len="med"/>
            <a:tailEnd type="none" w="med" len="med"/>
          </a:ln>
          <a:effectLst/>
        </p:spPr>
      </p:cxnSp>
      <p:sp>
        <p:nvSpPr>
          <p:cNvPr id="15" name="Oval 14"/>
          <p:cNvSpPr/>
          <p:nvPr/>
        </p:nvSpPr>
        <p:spPr bwMode="auto">
          <a:xfrm>
            <a:off x="4311862" y="2993678"/>
            <a:ext cx="152400" cy="152400"/>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30000"/>
              </a:lnSpc>
              <a:spcBef>
                <a:spcPct val="50000"/>
              </a:spcBef>
              <a:spcAft>
                <a:spcPct val="0"/>
              </a:spcAft>
              <a:buClr>
                <a:srgbClr val="CC3300"/>
              </a:buClr>
              <a:buSzTx/>
              <a:buFont typeface="Wingdings" pitchFamily="2" charset="2"/>
              <a:buChar char="q"/>
              <a:tabLst/>
            </a:pPr>
            <a:endParaRPr kumimoji="0" lang="en-GB" sz="1800" b="0" i="0" u="none" strike="noStrike" cap="none" normalizeH="0" baseline="0" dirty="0" smtClean="0">
              <a:ln>
                <a:noFill/>
              </a:ln>
              <a:solidFill>
                <a:schemeClr val="accent2"/>
              </a:solidFill>
              <a:effectLst/>
              <a:latin typeface="Verdana" pitchFamily="34" charset="0"/>
            </a:endParaRPr>
          </a:p>
        </p:txBody>
      </p:sp>
      <p:sp>
        <p:nvSpPr>
          <p:cNvPr id="16" name="Arc 15"/>
          <p:cNvSpPr/>
          <p:nvPr/>
        </p:nvSpPr>
        <p:spPr bwMode="auto">
          <a:xfrm>
            <a:off x="4540462" y="3508028"/>
            <a:ext cx="533400" cy="609600"/>
          </a:xfrm>
          <a:prstGeom prst="arc">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30000"/>
              </a:lnSpc>
              <a:spcBef>
                <a:spcPct val="50000"/>
              </a:spcBef>
              <a:spcAft>
                <a:spcPct val="0"/>
              </a:spcAft>
              <a:buClr>
                <a:srgbClr val="CC3300"/>
              </a:buClr>
              <a:buSzTx/>
              <a:buFont typeface="Wingdings" pitchFamily="2" charset="2"/>
              <a:buChar char="q"/>
              <a:tabLst/>
            </a:pPr>
            <a:endParaRPr kumimoji="0" lang="en-GB" sz="1800" b="0" i="0" u="none" strike="noStrike" cap="none" normalizeH="0" baseline="0" dirty="0" smtClean="0">
              <a:ln>
                <a:noFill/>
              </a:ln>
              <a:solidFill>
                <a:schemeClr val="accent2"/>
              </a:solidFill>
              <a:effectLst/>
              <a:latin typeface="Verdana" pitchFamily="34" charset="0"/>
            </a:endParaRPr>
          </a:p>
        </p:txBody>
      </p:sp>
      <p:sp>
        <p:nvSpPr>
          <p:cNvPr id="17" name="Arc 16"/>
          <p:cNvSpPr/>
          <p:nvPr/>
        </p:nvSpPr>
        <p:spPr bwMode="auto">
          <a:xfrm flipV="1">
            <a:off x="4540462" y="3508028"/>
            <a:ext cx="533400" cy="609600"/>
          </a:xfrm>
          <a:prstGeom prst="arc">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30000"/>
              </a:lnSpc>
              <a:spcBef>
                <a:spcPct val="50000"/>
              </a:spcBef>
              <a:spcAft>
                <a:spcPct val="0"/>
              </a:spcAft>
              <a:buClr>
                <a:srgbClr val="CC3300"/>
              </a:buClr>
              <a:buSzTx/>
              <a:buFont typeface="Wingdings" pitchFamily="2" charset="2"/>
              <a:buChar char="q"/>
              <a:tabLst/>
            </a:pPr>
            <a:endParaRPr kumimoji="0" lang="en-GB" sz="1800" b="0" i="0" u="none" strike="noStrike" cap="none" normalizeH="0" baseline="0" dirty="0" smtClean="0">
              <a:ln>
                <a:noFill/>
              </a:ln>
              <a:solidFill>
                <a:schemeClr val="accent2"/>
              </a:solidFill>
              <a:effectLst/>
              <a:latin typeface="Verdana" pitchFamily="34" charset="0"/>
            </a:endParaRPr>
          </a:p>
        </p:txBody>
      </p:sp>
      <p:cxnSp>
        <p:nvCxnSpPr>
          <p:cNvPr id="18" name="Straight Connector 17"/>
          <p:cNvCxnSpPr/>
          <p:nvPr/>
        </p:nvCxnSpPr>
        <p:spPr bwMode="auto">
          <a:xfrm>
            <a:off x="4464262" y="3508028"/>
            <a:ext cx="381000" cy="0"/>
          </a:xfrm>
          <a:prstGeom prst="line">
            <a:avLst/>
          </a:prstGeom>
          <a:noFill/>
          <a:ln w="19050"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a:off x="4464262" y="4117628"/>
            <a:ext cx="381000" cy="0"/>
          </a:xfrm>
          <a:prstGeom prst="line">
            <a:avLst/>
          </a:prstGeom>
          <a:noFill/>
          <a:ln w="19050"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rot="5400000" flipH="1" flipV="1">
            <a:off x="4159462" y="3812828"/>
            <a:ext cx="609600" cy="0"/>
          </a:xfrm>
          <a:prstGeom prst="line">
            <a:avLst/>
          </a:prstGeom>
          <a:noFill/>
          <a:ln w="19050" cap="flat" cmpd="sng" algn="ctr">
            <a:solidFill>
              <a:schemeClr val="tx1"/>
            </a:solidFill>
            <a:prstDash val="solid"/>
            <a:round/>
            <a:headEnd type="none" w="med" len="med"/>
            <a:tailEnd type="none" w="med" len="med"/>
          </a:ln>
          <a:effectLst/>
        </p:spPr>
      </p:cxnSp>
      <p:sp>
        <p:nvSpPr>
          <p:cNvPr id="21" name="Oval 20"/>
          <p:cNvSpPr/>
          <p:nvPr/>
        </p:nvSpPr>
        <p:spPr bwMode="auto">
          <a:xfrm>
            <a:off x="4311862" y="3889028"/>
            <a:ext cx="152400" cy="152400"/>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30000"/>
              </a:lnSpc>
              <a:spcBef>
                <a:spcPct val="50000"/>
              </a:spcBef>
              <a:spcAft>
                <a:spcPct val="0"/>
              </a:spcAft>
              <a:buClr>
                <a:srgbClr val="CC3300"/>
              </a:buClr>
              <a:buSzTx/>
              <a:buFont typeface="Wingdings" pitchFamily="2" charset="2"/>
              <a:buChar char="q"/>
              <a:tabLst/>
            </a:pPr>
            <a:endParaRPr kumimoji="0" lang="en-GB" sz="1800" b="0" i="0" u="none" strike="noStrike" cap="none" normalizeH="0" baseline="0" dirty="0" smtClean="0">
              <a:ln>
                <a:noFill/>
              </a:ln>
              <a:solidFill>
                <a:schemeClr val="accent2"/>
              </a:solidFill>
              <a:effectLst/>
              <a:latin typeface="Verdana" pitchFamily="34" charset="0"/>
            </a:endParaRPr>
          </a:p>
        </p:txBody>
      </p:sp>
      <p:sp>
        <p:nvSpPr>
          <p:cNvPr id="22" name="Rectangle 21"/>
          <p:cNvSpPr/>
          <p:nvPr/>
        </p:nvSpPr>
        <p:spPr>
          <a:xfrm>
            <a:off x="1547553" y="1717818"/>
            <a:ext cx="720080" cy="43204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rPr>
              <a:t>Data Source</a:t>
            </a:r>
            <a:endParaRPr lang="en-GB" sz="1400" dirty="0">
              <a:solidFill>
                <a:schemeClr val="tx1"/>
              </a:solidFill>
            </a:endParaRPr>
          </a:p>
        </p:txBody>
      </p:sp>
      <p:sp>
        <p:nvSpPr>
          <p:cNvPr id="23" name="Rectangle 22"/>
          <p:cNvSpPr/>
          <p:nvPr/>
        </p:nvSpPr>
        <p:spPr>
          <a:xfrm>
            <a:off x="7380201" y="1025524"/>
            <a:ext cx="1224136" cy="1872208"/>
          </a:xfrm>
          <a:prstGeom prst="rect">
            <a:avLst/>
          </a:prstGeom>
          <a:solidFill>
            <a:schemeClr val="bg1">
              <a:lumMod val="95000"/>
            </a:schemeClr>
          </a:solidFill>
          <a:ln>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4" name="Straight Connector 23"/>
          <p:cNvCxnSpPr/>
          <p:nvPr/>
        </p:nvCxnSpPr>
        <p:spPr>
          <a:xfrm>
            <a:off x="6840141" y="1385564"/>
            <a:ext cx="0" cy="936104"/>
          </a:xfrm>
          <a:prstGeom prst="line">
            <a:avLst/>
          </a:prstGeom>
          <a:ln w="1270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075945" y="1380024"/>
            <a:ext cx="4176464" cy="0"/>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745667" y="1077787"/>
            <a:ext cx="434734" cy="307777"/>
          </a:xfrm>
          <a:prstGeom prst="rect">
            <a:avLst/>
          </a:prstGeom>
          <a:noFill/>
        </p:spPr>
        <p:txBody>
          <a:bodyPr wrap="none" rtlCol="0">
            <a:spAutoFit/>
          </a:bodyPr>
          <a:lstStyle/>
          <a:p>
            <a:r>
              <a:rPr lang="en-GB" sz="1400" dirty="0" smtClean="0">
                <a:solidFill>
                  <a:srgbClr val="002060"/>
                </a:solidFill>
              </a:rPr>
              <a:t>out</a:t>
            </a:r>
            <a:endParaRPr lang="en-GB" sz="1400" dirty="0">
              <a:solidFill>
                <a:srgbClr val="002060"/>
              </a:solidFill>
            </a:endParaRPr>
          </a:p>
        </p:txBody>
      </p:sp>
      <p:sp>
        <p:nvSpPr>
          <p:cNvPr id="27" name="Isosceles Triangle 26"/>
          <p:cNvSpPr/>
          <p:nvPr/>
        </p:nvSpPr>
        <p:spPr>
          <a:xfrm flipV="1">
            <a:off x="6732129" y="2314904"/>
            <a:ext cx="216024" cy="144016"/>
          </a:xfrm>
          <a:prstGeom prst="triangl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8" name="Straight Connector 27"/>
          <p:cNvCxnSpPr/>
          <p:nvPr/>
        </p:nvCxnSpPr>
        <p:spPr>
          <a:xfrm>
            <a:off x="7777243" y="2321668"/>
            <a:ext cx="0" cy="2880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Isosceles Triangle 28"/>
          <p:cNvSpPr/>
          <p:nvPr/>
        </p:nvSpPr>
        <p:spPr>
          <a:xfrm flipV="1">
            <a:off x="7668233" y="2609700"/>
            <a:ext cx="216024" cy="144016"/>
          </a:xfrm>
          <a:prstGeom prst="triangl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0" name="Straight Connector 29"/>
          <p:cNvCxnSpPr/>
          <p:nvPr/>
        </p:nvCxnSpPr>
        <p:spPr>
          <a:xfrm>
            <a:off x="7777243" y="1385564"/>
            <a:ext cx="0" cy="288032"/>
          </a:xfrm>
          <a:prstGeom prst="line">
            <a:avLst/>
          </a:prstGeom>
          <a:ln w="1270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7705235" y="1673596"/>
            <a:ext cx="144016" cy="64807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2" name="Straight Connector 31"/>
          <p:cNvCxnSpPr/>
          <p:nvPr/>
        </p:nvCxnSpPr>
        <p:spPr>
          <a:xfrm>
            <a:off x="8208293" y="2033636"/>
            <a:ext cx="998" cy="5760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Isosceles Triangle 32"/>
          <p:cNvSpPr/>
          <p:nvPr/>
        </p:nvSpPr>
        <p:spPr>
          <a:xfrm flipV="1">
            <a:off x="8100281" y="2609700"/>
            <a:ext cx="216024" cy="144016"/>
          </a:xfrm>
          <a:prstGeom prst="triangl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4" name="Straight Connector 33"/>
          <p:cNvCxnSpPr/>
          <p:nvPr/>
        </p:nvCxnSpPr>
        <p:spPr>
          <a:xfrm flipH="1">
            <a:off x="8208293" y="1385564"/>
            <a:ext cx="998" cy="576064"/>
          </a:xfrm>
          <a:prstGeom prst="line">
            <a:avLst/>
          </a:prstGeom>
          <a:ln w="1270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100281" y="1958180"/>
            <a:ext cx="2160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100281" y="2033636"/>
            <a:ext cx="2160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flipV="1">
            <a:off x="6658025" y="1745604"/>
            <a:ext cx="364232" cy="364530"/>
            <a:chOff x="2051720" y="2272382"/>
            <a:chExt cx="364232" cy="364530"/>
          </a:xfrm>
          <a:solidFill>
            <a:srgbClr val="FFFFFF"/>
          </a:solidFill>
        </p:grpSpPr>
        <p:sp>
          <p:nvSpPr>
            <p:cNvPr id="38" name="Oval 37"/>
            <p:cNvSpPr/>
            <p:nvPr/>
          </p:nvSpPr>
          <p:spPr>
            <a:xfrm>
              <a:off x="2051720" y="2272382"/>
              <a:ext cx="364232" cy="364530"/>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9" name="Straight Arrow Connector 38"/>
            <p:cNvCxnSpPr/>
            <p:nvPr/>
          </p:nvCxnSpPr>
          <p:spPr>
            <a:xfrm flipV="1">
              <a:off x="2233836" y="2348880"/>
              <a:ext cx="0" cy="216024"/>
            </a:xfrm>
            <a:prstGeom prst="straightConnector1">
              <a:avLst/>
            </a:prstGeom>
            <a:grpFill/>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2849972" y="3222278"/>
            <a:ext cx="785813" cy="287338"/>
            <a:chOff x="1683310" y="2351392"/>
            <a:chExt cx="785813" cy="287338"/>
          </a:xfrm>
        </p:grpSpPr>
        <p:sp>
          <p:nvSpPr>
            <p:cNvPr id="41" name="Rounded Rectangle 305"/>
            <p:cNvSpPr>
              <a:spLocks noChangeArrowheads="1"/>
            </p:cNvSpPr>
            <p:nvPr/>
          </p:nvSpPr>
          <p:spPr bwMode="auto">
            <a:xfrm>
              <a:off x="1683310" y="2351392"/>
              <a:ext cx="785813" cy="285750"/>
            </a:xfrm>
            <a:prstGeom prst="roundRect">
              <a:avLst>
                <a:gd name="adj" fmla="val 16667"/>
              </a:avLst>
            </a:prstGeom>
            <a:noFill/>
            <a:ln w="19050" algn="ctr">
              <a:solidFill>
                <a:schemeClr val="tx1"/>
              </a:solidFill>
              <a:round/>
              <a:headEnd/>
              <a:tailEnd/>
            </a:ln>
          </p:spPr>
          <p:txBody>
            <a:bodyPr/>
            <a:lstStyle/>
            <a:p>
              <a:endParaRPr lang="en-US" dirty="0"/>
            </a:p>
          </p:txBody>
        </p:sp>
        <p:sp>
          <p:nvSpPr>
            <p:cNvPr id="42" name="TextBox 306"/>
            <p:cNvSpPr txBox="1">
              <a:spLocks noChangeArrowheads="1"/>
            </p:cNvSpPr>
            <p:nvPr/>
          </p:nvSpPr>
          <p:spPr bwMode="auto">
            <a:xfrm>
              <a:off x="1934135" y="2351392"/>
              <a:ext cx="434975" cy="276999"/>
            </a:xfrm>
            <a:prstGeom prst="rect">
              <a:avLst/>
            </a:prstGeom>
            <a:noFill/>
            <a:ln w="9525">
              <a:noFill/>
              <a:miter lim="800000"/>
              <a:headEnd/>
              <a:tailEnd/>
            </a:ln>
          </p:spPr>
          <p:txBody>
            <a:bodyPr>
              <a:spAutoFit/>
            </a:bodyPr>
            <a:lstStyle/>
            <a:p>
              <a:pPr>
                <a:buFont typeface="Wingdings" pitchFamily="2" charset="2"/>
                <a:buNone/>
              </a:pPr>
              <a:r>
                <a:rPr lang="en-US" sz="1200" dirty="0">
                  <a:latin typeface="Symbol" pitchFamily="18" charset="2"/>
                </a:rPr>
                <a:t>D</a:t>
              </a:r>
              <a:r>
                <a:rPr lang="en-US" sz="1200" dirty="0"/>
                <a:t>t</a:t>
              </a:r>
            </a:p>
          </p:txBody>
        </p:sp>
        <p:cxnSp>
          <p:nvCxnSpPr>
            <p:cNvPr id="43" name="Straight Connector 308"/>
            <p:cNvCxnSpPr>
              <a:cxnSpLocks noChangeShapeType="1"/>
            </p:cNvCxnSpPr>
            <p:nvPr/>
          </p:nvCxnSpPr>
          <p:spPr bwMode="auto">
            <a:xfrm rot="5400000">
              <a:off x="1684104" y="2495061"/>
              <a:ext cx="285750" cy="1588"/>
            </a:xfrm>
            <a:prstGeom prst="line">
              <a:avLst/>
            </a:prstGeom>
            <a:noFill/>
            <a:ln w="19050" algn="ctr">
              <a:solidFill>
                <a:schemeClr val="tx1"/>
              </a:solidFill>
              <a:round/>
              <a:headEnd/>
              <a:tailEnd/>
            </a:ln>
          </p:spPr>
        </p:cxnSp>
        <p:cxnSp>
          <p:nvCxnSpPr>
            <p:cNvPr id="44" name="Straight Connector 310"/>
            <p:cNvCxnSpPr>
              <a:cxnSpLocks noChangeShapeType="1"/>
            </p:cNvCxnSpPr>
            <p:nvPr/>
          </p:nvCxnSpPr>
          <p:spPr bwMode="auto">
            <a:xfrm rot="5400000">
              <a:off x="1755542" y="2495061"/>
              <a:ext cx="285750" cy="1587"/>
            </a:xfrm>
            <a:prstGeom prst="line">
              <a:avLst/>
            </a:prstGeom>
            <a:noFill/>
            <a:ln w="19050" algn="ctr">
              <a:solidFill>
                <a:schemeClr val="tx1"/>
              </a:solidFill>
              <a:round/>
              <a:headEnd/>
              <a:tailEnd/>
            </a:ln>
          </p:spPr>
        </p:cxnSp>
      </p:grpSp>
      <p:cxnSp>
        <p:nvCxnSpPr>
          <p:cNvPr id="45" name="Straight Connector 44"/>
          <p:cNvCxnSpPr>
            <a:stCxn id="41" idx="3"/>
          </p:cNvCxnSpPr>
          <p:nvPr/>
        </p:nvCxnSpPr>
        <p:spPr>
          <a:xfrm>
            <a:off x="3635785" y="3365153"/>
            <a:ext cx="281757" cy="0"/>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3917542" y="3071466"/>
            <a:ext cx="394320" cy="1"/>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3917542" y="3692798"/>
            <a:ext cx="546719" cy="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917542" y="3071467"/>
            <a:ext cx="1" cy="62133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6827582" y="1029224"/>
            <a:ext cx="1872208" cy="307777"/>
          </a:xfrm>
          <a:prstGeom prst="rect">
            <a:avLst/>
          </a:prstGeom>
        </p:spPr>
        <p:txBody>
          <a:bodyPr wrap="square">
            <a:spAutoFit/>
          </a:bodyPr>
          <a:lstStyle/>
          <a:p>
            <a:pPr lvl="1" algn="ctr"/>
            <a:r>
              <a:rPr lang="en-GB" sz="1400" dirty="0">
                <a:solidFill>
                  <a:srgbClr val="002060"/>
                </a:solidFill>
              </a:rPr>
              <a:t>BW </a:t>
            </a:r>
            <a:r>
              <a:rPr lang="en-GB" sz="1400" dirty="0" smtClean="0">
                <a:solidFill>
                  <a:srgbClr val="002060"/>
                </a:solidFill>
              </a:rPr>
              <a:t>= 0.8 GHz</a:t>
            </a:r>
            <a:endParaRPr lang="en-GB" sz="1400" dirty="0">
              <a:solidFill>
                <a:srgbClr val="002060"/>
              </a:solidFill>
            </a:endParaRPr>
          </a:p>
        </p:txBody>
      </p:sp>
      <p:cxnSp>
        <p:nvCxnSpPr>
          <p:cNvPr id="50" name="Straight Connector 49"/>
          <p:cNvCxnSpPr/>
          <p:nvPr/>
        </p:nvCxnSpPr>
        <p:spPr>
          <a:xfrm>
            <a:off x="5940041" y="1385564"/>
            <a:ext cx="0" cy="936104"/>
          </a:xfrm>
          <a:prstGeom prst="line">
            <a:avLst/>
          </a:prstGeom>
          <a:ln w="1270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51" name="Isosceles Triangle 50"/>
          <p:cNvSpPr/>
          <p:nvPr/>
        </p:nvSpPr>
        <p:spPr>
          <a:xfrm flipV="1">
            <a:off x="5832029" y="2320877"/>
            <a:ext cx="216024" cy="144016"/>
          </a:xfrm>
          <a:prstGeom prst="triangl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2" name="Group 51"/>
          <p:cNvGrpSpPr/>
          <p:nvPr/>
        </p:nvGrpSpPr>
        <p:grpSpPr>
          <a:xfrm>
            <a:off x="5760029" y="1751577"/>
            <a:ext cx="364232" cy="364530"/>
            <a:chOff x="2051720" y="2272382"/>
            <a:chExt cx="364232" cy="364530"/>
          </a:xfrm>
          <a:solidFill>
            <a:srgbClr val="FFFFFF"/>
          </a:solidFill>
        </p:grpSpPr>
        <p:sp>
          <p:nvSpPr>
            <p:cNvPr id="53" name="Oval 52"/>
            <p:cNvSpPr/>
            <p:nvPr/>
          </p:nvSpPr>
          <p:spPr>
            <a:xfrm>
              <a:off x="2051720" y="2272382"/>
              <a:ext cx="364232" cy="364530"/>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4" name="Straight Arrow Connector 53"/>
            <p:cNvCxnSpPr/>
            <p:nvPr/>
          </p:nvCxnSpPr>
          <p:spPr>
            <a:xfrm flipV="1">
              <a:off x="2233836" y="2348880"/>
              <a:ext cx="0" cy="216024"/>
            </a:xfrm>
            <a:prstGeom prst="straightConnector1">
              <a:avLst/>
            </a:prstGeom>
            <a:grpFill/>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55" name="Straight Connector 54"/>
          <p:cNvCxnSpPr/>
          <p:nvPr/>
        </p:nvCxnSpPr>
        <p:spPr>
          <a:xfrm>
            <a:off x="5075945" y="1385564"/>
            <a:ext cx="0" cy="936104"/>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Isosceles Triangle 55"/>
          <p:cNvSpPr/>
          <p:nvPr/>
        </p:nvSpPr>
        <p:spPr>
          <a:xfrm flipV="1">
            <a:off x="4963733" y="2326850"/>
            <a:ext cx="216024" cy="144016"/>
          </a:xfrm>
          <a:prstGeom prst="triangl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7" name="Group 56"/>
          <p:cNvGrpSpPr/>
          <p:nvPr/>
        </p:nvGrpSpPr>
        <p:grpSpPr>
          <a:xfrm>
            <a:off x="4895933" y="1757550"/>
            <a:ext cx="364232" cy="364530"/>
            <a:chOff x="2051720" y="2272382"/>
            <a:chExt cx="364232" cy="364530"/>
          </a:xfrm>
          <a:solidFill>
            <a:srgbClr val="FFFFFF"/>
          </a:solidFill>
        </p:grpSpPr>
        <p:sp>
          <p:nvSpPr>
            <p:cNvPr id="58" name="Oval 57"/>
            <p:cNvSpPr/>
            <p:nvPr/>
          </p:nvSpPr>
          <p:spPr>
            <a:xfrm>
              <a:off x="2051720" y="2272382"/>
              <a:ext cx="364232" cy="364530"/>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9" name="Straight Arrow Connector 58"/>
            <p:cNvCxnSpPr/>
            <p:nvPr/>
          </p:nvCxnSpPr>
          <p:spPr>
            <a:xfrm flipV="1">
              <a:off x="2233836" y="2348880"/>
              <a:ext cx="0" cy="216024"/>
            </a:xfrm>
            <a:prstGeom prst="straightConnector1">
              <a:avLst/>
            </a:prstGeom>
            <a:grpFill/>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60" name="Straight Connector 59"/>
          <p:cNvCxnSpPr/>
          <p:nvPr/>
        </p:nvCxnSpPr>
        <p:spPr>
          <a:xfrm>
            <a:off x="2267633" y="1942060"/>
            <a:ext cx="2628300" cy="0"/>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507863" y="3366741"/>
            <a:ext cx="323245" cy="0"/>
          </a:xfrm>
          <a:prstGeom prst="line">
            <a:avLst/>
          </a:prstGeom>
          <a:ln w="12700">
            <a:solidFill>
              <a:schemeClr val="tx1"/>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2502521" y="1942060"/>
            <a:ext cx="5342" cy="2023168"/>
          </a:xfrm>
          <a:prstGeom prst="line">
            <a:avLst/>
          </a:prstGeom>
          <a:ln w="1270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5507993" y="1952581"/>
            <a:ext cx="252036" cy="0"/>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6405989" y="1927869"/>
            <a:ext cx="252036" cy="0"/>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5078049" y="2917477"/>
            <a:ext cx="429944" cy="1"/>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2507863" y="2749476"/>
            <a:ext cx="1956400" cy="1588"/>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2502521" y="3965228"/>
            <a:ext cx="1809342" cy="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507993" y="1942061"/>
            <a:ext cx="1" cy="975417"/>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5078050" y="3812829"/>
            <a:ext cx="1327939" cy="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6405989" y="1927871"/>
            <a:ext cx="0" cy="1884957"/>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5075945" y="2609700"/>
            <a:ext cx="449162" cy="307777"/>
          </a:xfrm>
          <a:prstGeom prst="rect">
            <a:avLst/>
          </a:prstGeom>
          <a:noFill/>
        </p:spPr>
        <p:txBody>
          <a:bodyPr wrap="none" rtlCol="0">
            <a:spAutoFit/>
          </a:bodyPr>
          <a:lstStyle/>
          <a:p>
            <a:r>
              <a:rPr lang="en-GB" sz="1400" dirty="0" smtClean="0">
                <a:solidFill>
                  <a:srgbClr val="002060"/>
                </a:solidFill>
              </a:rPr>
              <a:t>rise</a:t>
            </a:r>
            <a:endParaRPr lang="en-GB" sz="1400" dirty="0">
              <a:solidFill>
                <a:srgbClr val="002060"/>
              </a:solidFill>
            </a:endParaRPr>
          </a:p>
        </p:txBody>
      </p:sp>
      <p:sp>
        <p:nvSpPr>
          <p:cNvPr id="72" name="TextBox 71"/>
          <p:cNvSpPr txBox="1"/>
          <p:nvPr/>
        </p:nvSpPr>
        <p:spPr>
          <a:xfrm>
            <a:off x="5107242" y="3509616"/>
            <a:ext cx="405560" cy="307777"/>
          </a:xfrm>
          <a:prstGeom prst="rect">
            <a:avLst/>
          </a:prstGeom>
          <a:noFill/>
        </p:spPr>
        <p:txBody>
          <a:bodyPr wrap="none" rtlCol="0">
            <a:spAutoFit/>
          </a:bodyPr>
          <a:lstStyle/>
          <a:p>
            <a:r>
              <a:rPr lang="en-GB" sz="1400" dirty="0" smtClean="0">
                <a:solidFill>
                  <a:srgbClr val="002060"/>
                </a:solidFill>
              </a:rPr>
              <a:t>fall</a:t>
            </a:r>
            <a:endParaRPr lang="en-GB" sz="1400" dirty="0">
              <a:solidFill>
                <a:srgbClr val="002060"/>
              </a:solidFill>
            </a:endParaRPr>
          </a:p>
        </p:txBody>
      </p:sp>
      <p:cxnSp>
        <p:nvCxnSpPr>
          <p:cNvPr id="73" name="Straight Arrow Connector 72"/>
          <p:cNvCxnSpPr/>
          <p:nvPr/>
        </p:nvCxnSpPr>
        <p:spPr>
          <a:xfrm>
            <a:off x="4963733" y="1457572"/>
            <a:ext cx="0" cy="260246"/>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5832029" y="1457572"/>
            <a:ext cx="0" cy="260246"/>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6700325" y="1457572"/>
            <a:ext cx="0" cy="260246"/>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4522371" y="1410041"/>
            <a:ext cx="450764" cy="307777"/>
          </a:xfrm>
          <a:prstGeom prst="rect">
            <a:avLst/>
          </a:prstGeom>
          <a:noFill/>
        </p:spPr>
        <p:txBody>
          <a:bodyPr wrap="none" rtlCol="0">
            <a:spAutoFit/>
          </a:bodyPr>
          <a:lstStyle/>
          <a:p>
            <a:r>
              <a:rPr lang="en-GB" sz="1400" dirty="0" smtClean="0">
                <a:solidFill>
                  <a:srgbClr val="C00000"/>
                </a:solidFill>
              </a:rPr>
              <a:t>I</a:t>
            </a:r>
            <a:r>
              <a:rPr lang="en-GB" sz="1400" baseline="-25000" dirty="0" smtClean="0">
                <a:solidFill>
                  <a:srgbClr val="C00000"/>
                </a:solidFill>
              </a:rPr>
              <a:t>mod</a:t>
            </a:r>
            <a:endParaRPr lang="en-GB" sz="1400" baseline="-25000" dirty="0">
              <a:solidFill>
                <a:srgbClr val="C00000"/>
              </a:solidFill>
            </a:endParaRPr>
          </a:p>
        </p:txBody>
      </p:sp>
      <p:sp>
        <p:nvSpPr>
          <p:cNvPr id="77" name="TextBox 76"/>
          <p:cNvSpPr txBox="1"/>
          <p:nvPr/>
        </p:nvSpPr>
        <p:spPr>
          <a:xfrm>
            <a:off x="5435985" y="1385564"/>
            <a:ext cx="404278" cy="307777"/>
          </a:xfrm>
          <a:prstGeom prst="rect">
            <a:avLst/>
          </a:prstGeom>
          <a:noFill/>
        </p:spPr>
        <p:txBody>
          <a:bodyPr wrap="none" rtlCol="0">
            <a:spAutoFit/>
          </a:bodyPr>
          <a:lstStyle/>
          <a:p>
            <a:r>
              <a:rPr lang="en-GB" sz="1400" dirty="0" smtClean="0">
                <a:solidFill>
                  <a:srgbClr val="C00000"/>
                </a:solidFill>
              </a:rPr>
              <a:t>I</a:t>
            </a:r>
            <a:r>
              <a:rPr lang="en-GB" sz="1400" baseline="-25000" dirty="0" smtClean="0">
                <a:solidFill>
                  <a:srgbClr val="C00000"/>
                </a:solidFill>
              </a:rPr>
              <a:t>rise</a:t>
            </a:r>
            <a:endParaRPr lang="en-GB" sz="1400" baseline="-25000" dirty="0">
              <a:solidFill>
                <a:srgbClr val="C00000"/>
              </a:solidFill>
            </a:endParaRPr>
          </a:p>
        </p:txBody>
      </p:sp>
      <p:sp>
        <p:nvSpPr>
          <p:cNvPr id="78" name="TextBox 77"/>
          <p:cNvSpPr txBox="1"/>
          <p:nvPr/>
        </p:nvSpPr>
        <p:spPr>
          <a:xfrm>
            <a:off x="6355808" y="1385564"/>
            <a:ext cx="376321" cy="307777"/>
          </a:xfrm>
          <a:prstGeom prst="rect">
            <a:avLst/>
          </a:prstGeom>
          <a:noFill/>
        </p:spPr>
        <p:txBody>
          <a:bodyPr wrap="none" rtlCol="0">
            <a:spAutoFit/>
          </a:bodyPr>
          <a:lstStyle/>
          <a:p>
            <a:r>
              <a:rPr lang="en-GB" sz="1400" dirty="0" smtClean="0">
                <a:solidFill>
                  <a:srgbClr val="C00000"/>
                </a:solidFill>
              </a:rPr>
              <a:t>I</a:t>
            </a:r>
            <a:r>
              <a:rPr lang="en-GB" sz="1400" baseline="-25000" dirty="0" smtClean="0">
                <a:solidFill>
                  <a:srgbClr val="C00000"/>
                </a:solidFill>
              </a:rPr>
              <a:t>fall</a:t>
            </a:r>
            <a:endParaRPr lang="en-GB" sz="1400" baseline="-25000" dirty="0">
              <a:solidFill>
                <a:srgbClr val="C00000"/>
              </a:solidFill>
            </a:endParaRPr>
          </a:p>
        </p:txBody>
      </p:sp>
      <p:sp>
        <p:nvSpPr>
          <p:cNvPr id="79" name="TextBox 78"/>
          <p:cNvSpPr txBox="1"/>
          <p:nvPr/>
        </p:nvSpPr>
        <p:spPr>
          <a:xfrm>
            <a:off x="9407155" y="4403720"/>
            <a:ext cx="1946238" cy="1938992"/>
          </a:xfrm>
          <a:prstGeom prst="rect">
            <a:avLst/>
          </a:prstGeom>
          <a:noFill/>
        </p:spPr>
        <p:txBody>
          <a:bodyPr wrap="none" rtlCol="0">
            <a:spAutoFit/>
          </a:bodyPr>
          <a:lstStyle/>
          <a:p>
            <a:r>
              <a:rPr lang="en-GB" sz="2000" dirty="0" smtClean="0">
                <a:solidFill>
                  <a:srgbClr val="C00000"/>
                </a:solidFill>
                <a:latin typeface="Symbol" pitchFamily="18" charset="2"/>
              </a:rPr>
              <a:t>D</a:t>
            </a:r>
            <a:r>
              <a:rPr lang="en-GB" sz="2000" dirty="0" smtClean="0">
                <a:solidFill>
                  <a:srgbClr val="C00000"/>
                </a:solidFill>
              </a:rPr>
              <a:t>t = 0.5 </a:t>
            </a:r>
            <a:r>
              <a:rPr lang="en-GB" sz="2000" dirty="0">
                <a:solidFill>
                  <a:srgbClr val="C00000"/>
                </a:solidFill>
              </a:rPr>
              <a:t>× </a:t>
            </a:r>
            <a:r>
              <a:rPr lang="en-GB" sz="2000" dirty="0" smtClean="0">
                <a:solidFill>
                  <a:srgbClr val="C00000"/>
                </a:solidFill>
              </a:rPr>
              <a:t>T</a:t>
            </a:r>
          </a:p>
          <a:p>
            <a:r>
              <a:rPr lang="en-GB" sz="2000" dirty="0" smtClean="0">
                <a:solidFill>
                  <a:srgbClr val="C00000"/>
                </a:solidFill>
              </a:rPr>
              <a:t>I</a:t>
            </a:r>
            <a:r>
              <a:rPr lang="en-GB" sz="2000" baseline="-25000" dirty="0" smtClean="0">
                <a:solidFill>
                  <a:srgbClr val="C00000"/>
                </a:solidFill>
              </a:rPr>
              <a:t>mod</a:t>
            </a:r>
            <a:r>
              <a:rPr lang="en-GB" sz="2000" dirty="0" smtClean="0">
                <a:solidFill>
                  <a:srgbClr val="C00000"/>
                </a:solidFill>
              </a:rPr>
              <a:t> = “1”</a:t>
            </a:r>
          </a:p>
          <a:p>
            <a:r>
              <a:rPr lang="en-GB" sz="2000" dirty="0" smtClean="0">
                <a:solidFill>
                  <a:srgbClr val="C00000"/>
                </a:solidFill>
              </a:rPr>
              <a:t>I</a:t>
            </a:r>
            <a:r>
              <a:rPr lang="en-GB" sz="2000" baseline="-25000" dirty="0" smtClean="0">
                <a:solidFill>
                  <a:srgbClr val="C00000"/>
                </a:solidFill>
              </a:rPr>
              <a:t>rise</a:t>
            </a:r>
            <a:r>
              <a:rPr lang="en-GB" sz="2000" dirty="0" smtClean="0">
                <a:solidFill>
                  <a:srgbClr val="C00000"/>
                </a:solidFill>
              </a:rPr>
              <a:t> </a:t>
            </a:r>
            <a:r>
              <a:rPr lang="en-GB" sz="2000" dirty="0">
                <a:solidFill>
                  <a:srgbClr val="C00000"/>
                </a:solidFill>
              </a:rPr>
              <a:t>= </a:t>
            </a:r>
            <a:r>
              <a:rPr lang="en-GB" sz="2000" dirty="0" smtClean="0">
                <a:solidFill>
                  <a:srgbClr val="C00000"/>
                </a:solidFill>
              </a:rPr>
              <a:t>1.35 × </a:t>
            </a:r>
            <a:r>
              <a:rPr lang="en-GB" sz="2000" dirty="0">
                <a:solidFill>
                  <a:srgbClr val="C00000"/>
                </a:solidFill>
              </a:rPr>
              <a:t>I</a:t>
            </a:r>
            <a:r>
              <a:rPr lang="en-GB" sz="2000" baseline="-25000" dirty="0">
                <a:solidFill>
                  <a:srgbClr val="C00000"/>
                </a:solidFill>
              </a:rPr>
              <a:t>mod</a:t>
            </a:r>
            <a:endParaRPr lang="en-GB" sz="2000" dirty="0">
              <a:solidFill>
                <a:srgbClr val="C00000"/>
              </a:solidFill>
            </a:endParaRPr>
          </a:p>
          <a:p>
            <a:r>
              <a:rPr lang="en-GB" sz="2000" dirty="0" smtClean="0">
                <a:solidFill>
                  <a:srgbClr val="C00000"/>
                </a:solidFill>
              </a:rPr>
              <a:t>I</a:t>
            </a:r>
            <a:r>
              <a:rPr lang="en-GB" sz="2000" baseline="-25000" dirty="0" smtClean="0">
                <a:solidFill>
                  <a:srgbClr val="C00000"/>
                </a:solidFill>
              </a:rPr>
              <a:t>fall</a:t>
            </a:r>
            <a:r>
              <a:rPr lang="en-GB" sz="2000" dirty="0" smtClean="0">
                <a:solidFill>
                  <a:srgbClr val="C00000"/>
                </a:solidFill>
              </a:rPr>
              <a:t>  = </a:t>
            </a:r>
            <a:r>
              <a:rPr lang="en-GB" sz="2000" dirty="0">
                <a:solidFill>
                  <a:srgbClr val="C00000"/>
                </a:solidFill>
              </a:rPr>
              <a:t>1.35 × </a:t>
            </a:r>
            <a:r>
              <a:rPr lang="en-GB" sz="2000" dirty="0" smtClean="0">
                <a:solidFill>
                  <a:srgbClr val="C00000"/>
                </a:solidFill>
              </a:rPr>
              <a:t>I</a:t>
            </a:r>
            <a:r>
              <a:rPr lang="en-GB" sz="2000" baseline="-25000" dirty="0" smtClean="0">
                <a:solidFill>
                  <a:srgbClr val="C00000"/>
                </a:solidFill>
              </a:rPr>
              <a:t>mod</a:t>
            </a:r>
          </a:p>
          <a:p>
            <a:r>
              <a:rPr lang="en-GB" sz="2000" dirty="0" smtClean="0">
                <a:solidFill>
                  <a:srgbClr val="C00000"/>
                </a:solidFill>
              </a:rPr>
              <a:t>I = </a:t>
            </a:r>
            <a:r>
              <a:rPr lang="en-GB" sz="2000" dirty="0">
                <a:solidFill>
                  <a:srgbClr val="C00000"/>
                </a:solidFill>
              </a:rPr>
              <a:t>I</a:t>
            </a:r>
            <a:r>
              <a:rPr lang="en-GB" sz="2000" baseline="-25000" dirty="0">
                <a:solidFill>
                  <a:srgbClr val="C00000"/>
                </a:solidFill>
              </a:rPr>
              <a:t>mod</a:t>
            </a:r>
            <a:r>
              <a:rPr lang="en-GB" sz="2000" dirty="0">
                <a:solidFill>
                  <a:srgbClr val="C00000"/>
                </a:solidFill>
              </a:rPr>
              <a:t> </a:t>
            </a:r>
            <a:r>
              <a:rPr lang="en-GB" sz="2000" dirty="0" smtClean="0">
                <a:solidFill>
                  <a:srgbClr val="C00000"/>
                </a:solidFill>
              </a:rPr>
              <a:t>+ I</a:t>
            </a:r>
            <a:r>
              <a:rPr lang="en-GB" sz="2000" baseline="-25000" dirty="0" smtClean="0">
                <a:solidFill>
                  <a:srgbClr val="C00000"/>
                </a:solidFill>
              </a:rPr>
              <a:t>rise</a:t>
            </a:r>
            <a:r>
              <a:rPr lang="en-GB" sz="2000" dirty="0" smtClean="0">
                <a:solidFill>
                  <a:srgbClr val="C00000"/>
                </a:solidFill>
              </a:rPr>
              <a:t> + I</a:t>
            </a:r>
            <a:r>
              <a:rPr lang="en-GB" sz="2000" baseline="-25000" dirty="0" smtClean="0">
                <a:solidFill>
                  <a:srgbClr val="C00000"/>
                </a:solidFill>
              </a:rPr>
              <a:t>fall</a:t>
            </a:r>
            <a:endParaRPr lang="en-GB" sz="2000" dirty="0">
              <a:solidFill>
                <a:srgbClr val="C00000"/>
              </a:solidFill>
            </a:endParaRPr>
          </a:p>
          <a:p>
            <a:endParaRPr lang="en-GB" sz="2000" dirty="0">
              <a:solidFill>
                <a:srgbClr val="C00000"/>
              </a:solidFill>
            </a:endParaRPr>
          </a:p>
        </p:txBody>
      </p:sp>
      <p:sp>
        <p:nvSpPr>
          <p:cNvPr id="130" name="TextBox 129"/>
          <p:cNvSpPr txBox="1"/>
          <p:nvPr/>
        </p:nvSpPr>
        <p:spPr>
          <a:xfrm>
            <a:off x="7006635" y="1020909"/>
            <a:ext cx="229550" cy="307777"/>
          </a:xfrm>
          <a:prstGeom prst="rect">
            <a:avLst/>
          </a:prstGeom>
          <a:noFill/>
        </p:spPr>
        <p:txBody>
          <a:bodyPr wrap="none" rtlCol="0">
            <a:spAutoFit/>
          </a:bodyPr>
          <a:lstStyle/>
          <a:p>
            <a:r>
              <a:rPr lang="en-GB" sz="1400" dirty="0" smtClean="0">
                <a:solidFill>
                  <a:srgbClr val="C00000"/>
                </a:solidFill>
              </a:rPr>
              <a:t>I</a:t>
            </a:r>
            <a:endParaRPr lang="en-GB" sz="1400" baseline="-25000" dirty="0">
              <a:solidFill>
                <a:srgbClr val="C00000"/>
              </a:solidFill>
            </a:endParaRPr>
          </a:p>
        </p:txBody>
      </p:sp>
      <p:cxnSp>
        <p:nvCxnSpPr>
          <p:cNvPr id="131" name="Straight Arrow Connector 130"/>
          <p:cNvCxnSpPr/>
          <p:nvPr/>
        </p:nvCxnSpPr>
        <p:spPr>
          <a:xfrm rot="16200000">
            <a:off x="7164177" y="1206878"/>
            <a:ext cx="0" cy="260246"/>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32" name="Rectangle 131"/>
          <p:cNvSpPr/>
          <p:nvPr/>
        </p:nvSpPr>
        <p:spPr>
          <a:xfrm>
            <a:off x="938385" y="1248112"/>
            <a:ext cx="1938416" cy="369332"/>
          </a:xfrm>
          <a:prstGeom prst="rect">
            <a:avLst/>
          </a:prstGeom>
        </p:spPr>
        <p:txBody>
          <a:bodyPr wrap="none">
            <a:spAutoFit/>
          </a:bodyPr>
          <a:lstStyle/>
          <a:p>
            <a:pPr algn="ctr"/>
            <a:r>
              <a:rPr lang="en-GB" dirty="0" smtClean="0">
                <a:solidFill>
                  <a:schemeClr val="accent5"/>
                </a:solidFill>
              </a:rPr>
              <a:t>Data Rate: 3.5 </a:t>
            </a:r>
            <a:r>
              <a:rPr lang="en-GB" dirty="0">
                <a:solidFill>
                  <a:schemeClr val="accent5"/>
                </a:solidFill>
              </a:rPr>
              <a:t>GHz</a:t>
            </a:r>
          </a:p>
        </p:txBody>
      </p:sp>
      <p:sp>
        <p:nvSpPr>
          <p:cNvPr id="2" name="TextBox 1"/>
          <p:cNvSpPr txBox="1"/>
          <p:nvPr/>
        </p:nvSpPr>
        <p:spPr>
          <a:xfrm>
            <a:off x="9272374" y="2681708"/>
            <a:ext cx="2114618" cy="830997"/>
          </a:xfrm>
          <a:prstGeom prst="rect">
            <a:avLst/>
          </a:prstGeom>
          <a:noFill/>
          <a:ln>
            <a:solidFill>
              <a:schemeClr val="tx1"/>
            </a:solidFill>
          </a:ln>
        </p:spPr>
        <p:txBody>
          <a:bodyPr wrap="none" rtlCol="0">
            <a:spAutoFit/>
          </a:bodyPr>
          <a:lstStyle/>
          <a:p>
            <a:r>
              <a:rPr lang="en-GB" sz="1200" dirty="0" smtClean="0">
                <a:solidFill>
                  <a:schemeClr val="accent5"/>
                </a:solidFill>
              </a:rPr>
              <a:t>Remember the rule of thumb:</a:t>
            </a:r>
          </a:p>
          <a:p>
            <a:r>
              <a:rPr lang="en-GB" sz="1200" dirty="0" smtClean="0">
                <a:solidFill>
                  <a:schemeClr val="accent5"/>
                </a:solidFill>
              </a:rPr>
              <a:t>BW = 70% Bit Rate → 2.45 GHz</a:t>
            </a:r>
          </a:p>
          <a:p>
            <a:r>
              <a:rPr lang="en-GB" sz="1200" dirty="0" smtClean="0">
                <a:solidFill>
                  <a:schemeClr val="accent5"/>
                </a:solidFill>
              </a:rPr>
              <a:t>This network only has 32% of</a:t>
            </a:r>
            <a:br>
              <a:rPr lang="en-GB" sz="1200" dirty="0" smtClean="0">
                <a:solidFill>
                  <a:schemeClr val="accent5"/>
                </a:solidFill>
              </a:rPr>
            </a:br>
            <a:r>
              <a:rPr lang="en-GB" sz="1200" dirty="0" smtClean="0">
                <a:solidFill>
                  <a:schemeClr val="accent5"/>
                </a:solidFill>
              </a:rPr>
              <a:t>the required bandwidth!</a:t>
            </a:r>
            <a:endParaRPr lang="en-GB" sz="1200" dirty="0">
              <a:solidFill>
                <a:schemeClr val="accent5"/>
              </a:solidFill>
            </a:endParaRPr>
          </a:p>
        </p:txBody>
      </p:sp>
      <p:cxnSp>
        <p:nvCxnSpPr>
          <p:cNvPr id="4" name="Straight Arrow Connector 3"/>
          <p:cNvCxnSpPr>
            <a:stCxn id="2" idx="1"/>
          </p:cNvCxnSpPr>
          <p:nvPr/>
        </p:nvCxnSpPr>
        <p:spPr>
          <a:xfrm flipH="1" flipV="1">
            <a:off x="8420942" y="2275343"/>
            <a:ext cx="851432" cy="821864"/>
          </a:xfrm>
          <a:prstGeom prst="straightConnector1">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233" name="Group 232"/>
          <p:cNvGrpSpPr/>
          <p:nvPr/>
        </p:nvGrpSpPr>
        <p:grpSpPr>
          <a:xfrm>
            <a:off x="1073896" y="4388423"/>
            <a:ext cx="3899239" cy="2027488"/>
            <a:chOff x="755523" y="4438027"/>
            <a:chExt cx="3899239" cy="2027488"/>
          </a:xfrm>
        </p:grpSpPr>
        <p:cxnSp>
          <p:nvCxnSpPr>
            <p:cNvPr id="82" name="Straight Connector 81"/>
            <p:cNvCxnSpPr/>
            <p:nvPr/>
          </p:nvCxnSpPr>
          <p:spPr>
            <a:xfrm>
              <a:off x="1177152" y="4438027"/>
              <a:ext cx="0" cy="546723"/>
            </a:xfrm>
            <a:prstGeom prst="line">
              <a:avLst/>
            </a:prstGeom>
            <a:ln w="28575">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flipH="1">
              <a:off x="777048" y="4896376"/>
              <a:ext cx="3820352" cy="0"/>
            </a:xfrm>
            <a:prstGeom prst="line">
              <a:avLst/>
            </a:prstGeom>
            <a:ln w="28575">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2" name="Straight Arrow Connector 201"/>
            <p:cNvCxnSpPr/>
            <p:nvPr/>
          </p:nvCxnSpPr>
          <p:spPr>
            <a:xfrm>
              <a:off x="1167176" y="4896376"/>
              <a:ext cx="304800" cy="0"/>
            </a:xfrm>
            <a:prstGeom prst="straightConnector1">
              <a:avLst/>
            </a:prstGeom>
            <a:ln w="1905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p:nvPr/>
          </p:nvCxnSpPr>
          <p:spPr>
            <a:xfrm rot="16200000">
              <a:off x="1319576" y="4743976"/>
              <a:ext cx="304800" cy="0"/>
            </a:xfrm>
            <a:prstGeom prst="straightConnector1">
              <a:avLst/>
            </a:prstGeom>
            <a:ln w="1905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p:nvPr/>
          </p:nvCxnSpPr>
          <p:spPr>
            <a:xfrm>
              <a:off x="1471976" y="4591576"/>
              <a:ext cx="304800" cy="0"/>
            </a:xfrm>
            <a:prstGeom prst="straightConnector1">
              <a:avLst/>
            </a:prstGeom>
            <a:ln w="1905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p:nvPr/>
          </p:nvCxnSpPr>
          <p:spPr>
            <a:xfrm>
              <a:off x="1772814" y="4896376"/>
              <a:ext cx="304800" cy="0"/>
            </a:xfrm>
            <a:prstGeom prst="straightConnector1">
              <a:avLst/>
            </a:prstGeom>
            <a:ln w="1905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rot="16200000">
              <a:off x="1624376" y="4743976"/>
              <a:ext cx="304800" cy="0"/>
            </a:xfrm>
            <a:prstGeom prst="straightConnector1">
              <a:avLst/>
            </a:prstGeom>
            <a:ln w="1905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p:nvPr/>
          </p:nvCxnSpPr>
          <p:spPr>
            <a:xfrm rot="16200000">
              <a:off x="1925214" y="4743976"/>
              <a:ext cx="304800" cy="0"/>
            </a:xfrm>
            <a:prstGeom prst="straightConnector1">
              <a:avLst/>
            </a:prstGeom>
            <a:ln w="1905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2077614" y="4591575"/>
              <a:ext cx="304800" cy="0"/>
            </a:xfrm>
            <a:prstGeom prst="straightConnector1">
              <a:avLst/>
            </a:prstGeom>
            <a:ln w="1905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1" name="Straight Arrow Connector 210"/>
            <p:cNvCxnSpPr/>
            <p:nvPr/>
          </p:nvCxnSpPr>
          <p:spPr>
            <a:xfrm>
              <a:off x="2677721" y="4591575"/>
              <a:ext cx="389108" cy="0"/>
            </a:xfrm>
            <a:prstGeom prst="straightConnector1">
              <a:avLst/>
            </a:prstGeom>
            <a:ln w="1905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2" name="Straight Arrow Connector 211"/>
            <p:cNvCxnSpPr/>
            <p:nvPr/>
          </p:nvCxnSpPr>
          <p:spPr>
            <a:xfrm>
              <a:off x="2382414" y="4591575"/>
              <a:ext cx="304800" cy="0"/>
            </a:xfrm>
            <a:prstGeom prst="straightConnector1">
              <a:avLst/>
            </a:prstGeom>
            <a:ln w="1905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4" name="Straight Arrow Connector 213"/>
            <p:cNvCxnSpPr/>
            <p:nvPr/>
          </p:nvCxnSpPr>
          <p:spPr>
            <a:xfrm rot="16200000">
              <a:off x="2907338" y="4739155"/>
              <a:ext cx="304800" cy="0"/>
            </a:xfrm>
            <a:prstGeom prst="straightConnector1">
              <a:avLst/>
            </a:prstGeom>
            <a:ln w="1905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5" name="Straight Arrow Connector 214"/>
            <p:cNvCxnSpPr/>
            <p:nvPr/>
          </p:nvCxnSpPr>
          <p:spPr>
            <a:xfrm>
              <a:off x="3056486" y="4891555"/>
              <a:ext cx="672890" cy="0"/>
            </a:xfrm>
            <a:prstGeom prst="straightConnector1">
              <a:avLst/>
            </a:prstGeom>
            <a:ln w="1905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9" name="Straight Arrow Connector 218"/>
            <p:cNvCxnSpPr/>
            <p:nvPr/>
          </p:nvCxnSpPr>
          <p:spPr>
            <a:xfrm rot="16200000">
              <a:off x="3576976" y="4739155"/>
              <a:ext cx="304800" cy="0"/>
            </a:xfrm>
            <a:prstGeom prst="straightConnector1">
              <a:avLst/>
            </a:prstGeom>
            <a:ln w="1905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1" name="Straight Arrow Connector 220"/>
            <p:cNvCxnSpPr/>
            <p:nvPr/>
          </p:nvCxnSpPr>
          <p:spPr>
            <a:xfrm>
              <a:off x="3733120" y="4593925"/>
              <a:ext cx="304800" cy="0"/>
            </a:xfrm>
            <a:prstGeom prst="straightConnector1">
              <a:avLst/>
            </a:prstGeom>
            <a:ln w="1905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2" name="TextBox 221"/>
            <p:cNvSpPr txBox="1"/>
            <p:nvPr/>
          </p:nvSpPr>
          <p:spPr>
            <a:xfrm>
              <a:off x="755523" y="4465996"/>
              <a:ext cx="483417" cy="276999"/>
            </a:xfrm>
            <a:prstGeom prst="rect">
              <a:avLst/>
            </a:prstGeom>
            <a:noFill/>
          </p:spPr>
          <p:txBody>
            <a:bodyPr wrap="square" rtlCol="0">
              <a:spAutoFit/>
            </a:bodyPr>
            <a:lstStyle/>
            <a:p>
              <a:r>
                <a:rPr lang="en-GB" sz="1200" dirty="0" smtClean="0"/>
                <a:t>Data</a:t>
              </a:r>
              <a:endParaRPr lang="en-GB" sz="1200" dirty="0"/>
            </a:p>
          </p:txBody>
        </p:sp>
        <p:cxnSp>
          <p:nvCxnSpPr>
            <p:cNvPr id="81" name="Straight Connector 80"/>
            <p:cNvCxnSpPr/>
            <p:nvPr/>
          </p:nvCxnSpPr>
          <p:spPr>
            <a:xfrm flipH="1">
              <a:off x="777048" y="5720646"/>
              <a:ext cx="3877714" cy="0"/>
            </a:xfrm>
            <a:prstGeom prst="line">
              <a:avLst/>
            </a:prstGeom>
            <a:ln w="28575">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1480360" y="5540912"/>
              <a:ext cx="0" cy="36004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1480360" y="5054912"/>
              <a:ext cx="0" cy="4860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1632760" y="5054912"/>
              <a:ext cx="0" cy="4860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1632760" y="5540912"/>
              <a:ext cx="1524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1785160" y="5540912"/>
              <a:ext cx="0" cy="36004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1471976" y="5054912"/>
              <a:ext cx="1524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785160" y="5900952"/>
              <a:ext cx="0" cy="4860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946007" y="5900952"/>
              <a:ext cx="0" cy="4860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1946007" y="5900952"/>
              <a:ext cx="1524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V="1">
              <a:off x="2106791" y="5544390"/>
              <a:ext cx="0" cy="36004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V="1">
              <a:off x="2106791" y="5058390"/>
              <a:ext cx="0" cy="4860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V="1">
              <a:off x="2259191" y="5058390"/>
              <a:ext cx="0" cy="4860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2259191" y="5540912"/>
              <a:ext cx="80763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a:off x="2098407" y="5058390"/>
              <a:ext cx="1524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3867073" y="5744040"/>
              <a:ext cx="684803" cy="276999"/>
            </a:xfrm>
            <a:prstGeom prst="rect">
              <a:avLst/>
            </a:prstGeom>
            <a:noFill/>
          </p:spPr>
          <p:txBody>
            <a:bodyPr wrap="square" rtlCol="0">
              <a:spAutoFit/>
            </a:bodyPr>
            <a:lstStyle/>
            <a:p>
              <a:r>
                <a:rPr lang="en-GB" sz="1200" dirty="0" smtClean="0">
                  <a:solidFill>
                    <a:srgbClr val="002060"/>
                  </a:solidFill>
                </a:rPr>
                <a:t>Time [s]</a:t>
              </a:r>
              <a:endParaRPr lang="en-GB" sz="1200" dirty="0">
                <a:solidFill>
                  <a:srgbClr val="002060"/>
                </a:solidFill>
              </a:endParaRPr>
            </a:p>
          </p:txBody>
        </p:sp>
        <p:cxnSp>
          <p:nvCxnSpPr>
            <p:cNvPr id="107" name="Straight Connector 106"/>
            <p:cNvCxnSpPr/>
            <p:nvPr/>
          </p:nvCxnSpPr>
          <p:spPr>
            <a:xfrm>
              <a:off x="3072857" y="5900952"/>
              <a:ext cx="0" cy="4860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3233704" y="5900952"/>
              <a:ext cx="0" cy="4860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a:off x="3233704" y="5900952"/>
              <a:ext cx="48788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V="1">
              <a:off x="3072857" y="5540912"/>
              <a:ext cx="0" cy="36004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V="1">
              <a:off x="3721590" y="5558752"/>
              <a:ext cx="0" cy="36004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V="1">
              <a:off x="3721590" y="5072752"/>
              <a:ext cx="0" cy="4860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3873990" y="5072752"/>
              <a:ext cx="0" cy="4860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3873990" y="5558752"/>
              <a:ext cx="1524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H="1">
              <a:off x="3713206" y="5072752"/>
              <a:ext cx="1524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1175560" y="5900952"/>
              <a:ext cx="1524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H="1">
              <a:off x="1327960" y="5900952"/>
              <a:ext cx="1524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29" name="TextBox 128"/>
            <p:cNvSpPr txBox="1"/>
            <p:nvPr/>
          </p:nvSpPr>
          <p:spPr>
            <a:xfrm>
              <a:off x="948231" y="5095529"/>
              <a:ext cx="223138" cy="276999"/>
            </a:xfrm>
            <a:prstGeom prst="rect">
              <a:avLst/>
            </a:prstGeom>
            <a:noFill/>
          </p:spPr>
          <p:txBody>
            <a:bodyPr wrap="square" rtlCol="0">
              <a:spAutoFit/>
            </a:bodyPr>
            <a:lstStyle/>
            <a:p>
              <a:r>
                <a:rPr lang="en-GB" sz="1200" dirty="0" smtClean="0">
                  <a:solidFill>
                    <a:srgbClr val="C00000"/>
                  </a:solidFill>
                </a:rPr>
                <a:t>I</a:t>
              </a:r>
              <a:endParaRPr lang="en-GB" sz="1200" dirty="0">
                <a:solidFill>
                  <a:srgbClr val="C00000"/>
                </a:solidFill>
              </a:endParaRPr>
            </a:p>
          </p:txBody>
        </p:sp>
        <p:cxnSp>
          <p:nvCxnSpPr>
            <p:cNvPr id="152" name="Straight Connector 151"/>
            <p:cNvCxnSpPr/>
            <p:nvPr/>
          </p:nvCxnSpPr>
          <p:spPr>
            <a:xfrm flipH="1">
              <a:off x="2565317" y="5540912"/>
              <a:ext cx="1524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H="1">
              <a:off x="2871443" y="5540912"/>
              <a:ext cx="1524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1793607" y="6386401"/>
              <a:ext cx="1524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3072857" y="6379511"/>
              <a:ext cx="1524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1167176" y="5054912"/>
              <a:ext cx="0" cy="1410603"/>
            </a:xfrm>
            <a:prstGeom prst="line">
              <a:avLst/>
            </a:prstGeom>
            <a:ln w="28575">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30" name="TextBox 229"/>
            <p:cNvSpPr txBox="1"/>
            <p:nvPr/>
          </p:nvSpPr>
          <p:spPr>
            <a:xfrm>
              <a:off x="3839123" y="4859439"/>
              <a:ext cx="684803" cy="276999"/>
            </a:xfrm>
            <a:prstGeom prst="rect">
              <a:avLst/>
            </a:prstGeom>
            <a:noFill/>
          </p:spPr>
          <p:txBody>
            <a:bodyPr wrap="square" rtlCol="0">
              <a:spAutoFit/>
            </a:bodyPr>
            <a:lstStyle/>
            <a:p>
              <a:r>
                <a:rPr lang="en-GB" sz="1200" dirty="0" smtClean="0">
                  <a:solidFill>
                    <a:srgbClr val="002060"/>
                  </a:solidFill>
                </a:rPr>
                <a:t>Time [s]</a:t>
              </a:r>
              <a:endParaRPr lang="en-GB" sz="1200" dirty="0">
                <a:solidFill>
                  <a:srgbClr val="002060"/>
                </a:solidFill>
              </a:endParaRPr>
            </a:p>
          </p:txBody>
        </p:sp>
      </p:grpSp>
    </p:spTree>
    <p:extLst>
      <p:ext uri="{BB962C8B-B14F-4D97-AF65-F5344CB8AC3E}">
        <p14:creationId xmlns:p14="http://schemas.microsoft.com/office/powerpoint/2010/main" val="27660375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Arrow Connector 38"/>
          <p:cNvCxnSpPr/>
          <p:nvPr/>
        </p:nvCxnSpPr>
        <p:spPr>
          <a:xfrm>
            <a:off x="2795451" y="2496711"/>
            <a:ext cx="2167473" cy="0"/>
          </a:xfrm>
          <a:prstGeom prst="straightConnector1">
            <a:avLst/>
          </a:prstGeom>
          <a:ln w="28575">
            <a:solidFill>
              <a:srgbClr val="04D6EC"/>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2586446" y="2810599"/>
            <a:ext cx="237647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2586446" y="1478306"/>
            <a:ext cx="2376478"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In the Frequency Domain</a:t>
            </a:r>
            <a:endParaRPr lang="en-GB" dirty="0"/>
          </a:p>
        </p:txBody>
      </p:sp>
      <p:sp>
        <p:nvSpPr>
          <p:cNvPr id="3" name="Date Placeholder 2"/>
          <p:cNvSpPr>
            <a:spLocks noGrp="1"/>
          </p:cNvSpPr>
          <p:nvPr>
            <p:ph type="dt" sz="half" idx="10"/>
          </p:nvPr>
        </p:nvSpPr>
        <p:spPr/>
        <p:txBody>
          <a:bodyPr/>
          <a:lstStyle/>
          <a:p>
            <a:r>
              <a:rPr lang="en-GB" smtClean="0"/>
              <a:t>Ecole de Microélectronique IN2P3</a:t>
            </a:r>
            <a:endParaRPr lang="en-GB" dirty="0"/>
          </a:p>
        </p:txBody>
      </p:sp>
      <p:sp>
        <p:nvSpPr>
          <p:cNvPr id="4" name="Footer Placeholder 3"/>
          <p:cNvSpPr>
            <a:spLocks noGrp="1"/>
          </p:cNvSpPr>
          <p:nvPr>
            <p:ph type="ftr" sz="quarter" idx="11"/>
          </p:nvPr>
        </p:nvSpPr>
        <p:spPr/>
        <p:txBody>
          <a:bodyPr/>
          <a:lstStyle/>
          <a:p>
            <a:r>
              <a:rPr lang="en-GB" smtClean="0"/>
              <a:t>Paulo.Moreira@cern.ch</a:t>
            </a:r>
            <a:endParaRPr lang="en-GB" dirty="0"/>
          </a:p>
        </p:txBody>
      </p:sp>
      <p:sp>
        <p:nvSpPr>
          <p:cNvPr id="5" name="Slide Number Placeholder 4"/>
          <p:cNvSpPr>
            <a:spLocks noGrp="1"/>
          </p:cNvSpPr>
          <p:nvPr>
            <p:ph type="sldNum" sz="quarter" idx="12"/>
          </p:nvPr>
        </p:nvSpPr>
        <p:spPr/>
        <p:txBody>
          <a:bodyPr/>
          <a:lstStyle/>
          <a:p>
            <a:fld id="{9E4E57FD-46AB-4497-A1ED-13B00B4C8F0D}" type="slidenum">
              <a:rPr lang="en-GB" smtClean="0"/>
              <a:pPr/>
              <a:t>43</a:t>
            </a:fld>
            <a:endParaRPr lang="en-GB" dirty="0"/>
          </a:p>
        </p:txBody>
      </p:sp>
      <p:grpSp>
        <p:nvGrpSpPr>
          <p:cNvPr id="33" name="Group 32"/>
          <p:cNvGrpSpPr/>
          <p:nvPr/>
        </p:nvGrpSpPr>
        <p:grpSpPr>
          <a:xfrm>
            <a:off x="1139661" y="1316222"/>
            <a:ext cx="1235288" cy="311331"/>
            <a:chOff x="1142788" y="1208895"/>
            <a:chExt cx="1235288" cy="311331"/>
          </a:xfrm>
        </p:grpSpPr>
        <p:cxnSp>
          <p:nvCxnSpPr>
            <p:cNvPr id="7" name="Straight Connector 6"/>
            <p:cNvCxnSpPr/>
            <p:nvPr/>
          </p:nvCxnSpPr>
          <p:spPr>
            <a:xfrm>
              <a:off x="1142788" y="1520226"/>
              <a:ext cx="311331"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1298452" y="1364561"/>
              <a:ext cx="311331"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454118" y="1208895"/>
              <a:ext cx="311331"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755414" y="1208895"/>
              <a:ext cx="311331"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066745" y="1520226"/>
              <a:ext cx="311331"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1911080" y="1364561"/>
              <a:ext cx="311331"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1146056" y="2247078"/>
            <a:ext cx="1249074" cy="734400"/>
            <a:chOff x="1146056" y="2247078"/>
            <a:chExt cx="1249074" cy="734400"/>
          </a:xfrm>
        </p:grpSpPr>
        <p:cxnSp>
          <p:nvCxnSpPr>
            <p:cNvPr id="13" name="Straight Connector 12"/>
            <p:cNvCxnSpPr/>
            <p:nvPr/>
          </p:nvCxnSpPr>
          <p:spPr>
            <a:xfrm>
              <a:off x="1146056" y="2981478"/>
              <a:ext cx="3113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1090186" y="2614278"/>
              <a:ext cx="734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57386" y="2247078"/>
              <a:ext cx="3113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768717" y="2670147"/>
              <a:ext cx="3113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083799" y="2981478"/>
              <a:ext cx="3113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1924382" y="2825813"/>
              <a:ext cx="3113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767958" y="2247078"/>
              <a:ext cx="0" cy="42306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8" name="Rectangle 27"/>
          <p:cNvSpPr/>
          <p:nvPr/>
        </p:nvSpPr>
        <p:spPr>
          <a:xfrm>
            <a:off x="2990702" y="1093539"/>
            <a:ext cx="1480782" cy="769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BW</a:t>
            </a:r>
            <a:br>
              <a:rPr lang="en-US" dirty="0" smtClean="0"/>
            </a:br>
            <a:r>
              <a:rPr lang="en-US" dirty="0" smtClean="0"/>
              <a:t>70% Bit Rate</a:t>
            </a:r>
            <a:endParaRPr lang="en-GB" dirty="0"/>
          </a:p>
        </p:txBody>
      </p:sp>
      <p:sp>
        <p:nvSpPr>
          <p:cNvPr id="29" name="Rectangle 28"/>
          <p:cNvSpPr/>
          <p:nvPr/>
        </p:nvSpPr>
        <p:spPr>
          <a:xfrm>
            <a:off x="2990702" y="2288693"/>
            <a:ext cx="1480782" cy="7629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BW</a:t>
            </a:r>
          </a:p>
          <a:p>
            <a:pPr algn="ctr"/>
            <a:r>
              <a:rPr lang="en-US" dirty="0" smtClean="0"/>
              <a:t>22% Bit Rate</a:t>
            </a:r>
            <a:endParaRPr lang="en-GB" dirty="0"/>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658" y="3413454"/>
            <a:ext cx="3733333" cy="2800000"/>
          </a:xfrm>
          <a:prstGeom prst="rect">
            <a:avLst/>
          </a:prstGeom>
        </p:spPr>
      </p:pic>
      <p:cxnSp>
        <p:nvCxnSpPr>
          <p:cNvPr id="40" name="Straight Arrow Connector 39"/>
          <p:cNvCxnSpPr/>
          <p:nvPr/>
        </p:nvCxnSpPr>
        <p:spPr>
          <a:xfrm flipV="1">
            <a:off x="2795451" y="1745506"/>
            <a:ext cx="0" cy="751205"/>
          </a:xfrm>
          <a:prstGeom prst="straightConnector1">
            <a:avLst/>
          </a:prstGeom>
          <a:ln w="28575">
            <a:solidFill>
              <a:srgbClr val="04D6EC"/>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2586446" y="1749242"/>
            <a:ext cx="217718" cy="0"/>
          </a:xfrm>
          <a:prstGeom prst="straightConnector1">
            <a:avLst/>
          </a:prstGeom>
          <a:ln w="28575">
            <a:solidFill>
              <a:srgbClr val="04D6EC"/>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1419" y="1316222"/>
            <a:ext cx="6152381" cy="4600000"/>
          </a:xfrm>
          <a:prstGeom prst="rect">
            <a:avLst/>
          </a:prstGeom>
        </p:spPr>
      </p:pic>
      <p:cxnSp>
        <p:nvCxnSpPr>
          <p:cNvPr id="48" name="Straight Arrow Connector 47"/>
          <p:cNvCxnSpPr>
            <a:stCxn id="49" idx="3"/>
          </p:cNvCxnSpPr>
          <p:nvPr/>
        </p:nvCxnSpPr>
        <p:spPr>
          <a:xfrm flipV="1">
            <a:off x="6649805" y="5421086"/>
            <a:ext cx="978904" cy="666205"/>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542194" y="5933402"/>
            <a:ext cx="1107611" cy="307777"/>
          </a:xfrm>
          <a:prstGeom prst="rect">
            <a:avLst/>
          </a:prstGeom>
          <a:noFill/>
        </p:spPr>
        <p:txBody>
          <a:bodyPr wrap="none" rtlCol="0">
            <a:spAutoFit/>
          </a:bodyPr>
          <a:lstStyle/>
          <a:p>
            <a:r>
              <a:rPr lang="en-US" sz="1400" dirty="0" smtClean="0">
                <a:solidFill>
                  <a:schemeClr val="accent5"/>
                </a:solidFill>
              </a:rPr>
              <a:t>70% Bit Rate</a:t>
            </a:r>
            <a:endParaRPr lang="en-GB" sz="1400" dirty="0">
              <a:solidFill>
                <a:schemeClr val="accent5"/>
              </a:solidFill>
            </a:endParaRPr>
          </a:p>
        </p:txBody>
      </p:sp>
    </p:spTree>
    <p:extLst>
      <p:ext uri="{BB962C8B-B14F-4D97-AF65-F5344CB8AC3E}">
        <p14:creationId xmlns:p14="http://schemas.microsoft.com/office/powerpoint/2010/main" val="76405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eTx Pre-Emphasis Functions</a:t>
            </a:r>
            <a:endParaRPr lang="en-GB" dirty="0"/>
          </a:p>
        </p:txBody>
      </p:sp>
      <p:sp>
        <p:nvSpPr>
          <p:cNvPr id="3" name="Date Placeholder 2"/>
          <p:cNvSpPr>
            <a:spLocks noGrp="1"/>
          </p:cNvSpPr>
          <p:nvPr>
            <p:ph type="dt" sz="half" idx="10"/>
          </p:nvPr>
        </p:nvSpPr>
        <p:spPr/>
        <p:txBody>
          <a:bodyPr/>
          <a:lstStyle/>
          <a:p>
            <a:r>
              <a:rPr lang="en-GB" dirty="0" smtClean="0"/>
              <a:t>Ecole de Microélectronique IN2P3</a:t>
            </a:r>
            <a:endParaRPr lang="en-GB" dirty="0"/>
          </a:p>
        </p:txBody>
      </p:sp>
      <p:sp>
        <p:nvSpPr>
          <p:cNvPr id="4" name="Footer Placeholder 3"/>
          <p:cNvSpPr>
            <a:spLocks noGrp="1"/>
          </p:cNvSpPr>
          <p:nvPr>
            <p:ph type="ftr" sz="quarter" idx="11"/>
          </p:nvPr>
        </p:nvSpPr>
        <p:spPr/>
        <p:txBody>
          <a:bodyPr/>
          <a:lstStyle/>
          <a:p>
            <a:r>
              <a:rPr lang="en-GB" dirty="0" smtClean="0"/>
              <a:t>Paulo.Moreira@cern.ch</a:t>
            </a:r>
            <a:endParaRPr lang="en-GB" dirty="0"/>
          </a:p>
        </p:txBody>
      </p:sp>
      <p:sp>
        <p:nvSpPr>
          <p:cNvPr id="5" name="Slide Number Placeholder 4"/>
          <p:cNvSpPr>
            <a:spLocks noGrp="1"/>
          </p:cNvSpPr>
          <p:nvPr>
            <p:ph type="sldNum" sz="quarter" idx="12"/>
          </p:nvPr>
        </p:nvSpPr>
        <p:spPr/>
        <p:txBody>
          <a:bodyPr/>
          <a:lstStyle/>
          <a:p>
            <a:fld id="{9E4E57FD-46AB-4497-A1ED-13B00B4C8F0D}" type="slidenum">
              <a:rPr lang="en-GB" smtClean="0"/>
              <a:t>44</a:t>
            </a:fld>
            <a:endParaRPr lang="en-GB" dirty="0"/>
          </a:p>
        </p:txBody>
      </p:sp>
      <p:pic>
        <p:nvPicPr>
          <p:cNvPr id="6" name="Content Placeholder 83"/>
          <p:cNvPicPr>
            <a:picLocks noChangeAspect="1"/>
          </p:cNvPicPr>
          <p:nvPr/>
        </p:nvPicPr>
        <p:blipFill rotWithShape="1">
          <a:blip r:embed="rId3"/>
          <a:srcRect t="14906" r="29333" b="8177"/>
          <a:stretch/>
        </p:blipFill>
        <p:spPr>
          <a:xfrm>
            <a:off x="2533943" y="1480561"/>
            <a:ext cx="7124113" cy="4417256"/>
          </a:xfrm>
          <a:prstGeom prst="rect">
            <a:avLst/>
          </a:prstGeom>
        </p:spPr>
      </p:pic>
      <p:sp>
        <p:nvSpPr>
          <p:cNvPr id="7" name="TextBox 6"/>
          <p:cNvSpPr txBox="1"/>
          <p:nvPr/>
        </p:nvSpPr>
        <p:spPr>
          <a:xfrm>
            <a:off x="8610600" y="1099566"/>
            <a:ext cx="3578352" cy="923330"/>
          </a:xfrm>
          <a:prstGeom prst="rect">
            <a:avLst/>
          </a:prstGeom>
          <a:solidFill>
            <a:schemeClr val="bg1"/>
          </a:solidFill>
        </p:spPr>
        <p:txBody>
          <a:bodyPr wrap="none" rtlCol="0">
            <a:spAutoFit/>
          </a:bodyPr>
          <a:lstStyle/>
          <a:p>
            <a:r>
              <a:rPr lang="en-GB" dirty="0" smtClean="0">
                <a:solidFill>
                  <a:schemeClr val="accent5"/>
                </a:solidFill>
              </a:rPr>
              <a:t>Programmable delay line allows to</a:t>
            </a:r>
            <a:br>
              <a:rPr lang="en-GB" dirty="0" smtClean="0">
                <a:solidFill>
                  <a:schemeClr val="accent5"/>
                </a:solidFill>
              </a:rPr>
            </a:br>
            <a:r>
              <a:rPr lang="en-GB" dirty="0" smtClean="0">
                <a:solidFill>
                  <a:schemeClr val="accent5"/>
                </a:solidFill>
              </a:rPr>
              <a:t>generate pre-emphasis pulse widths</a:t>
            </a:r>
            <a:br>
              <a:rPr lang="en-GB" dirty="0" smtClean="0">
                <a:solidFill>
                  <a:schemeClr val="accent5"/>
                </a:solidFill>
              </a:rPr>
            </a:br>
            <a:r>
              <a:rPr lang="en-GB" dirty="0" smtClean="0">
                <a:solidFill>
                  <a:schemeClr val="accent5"/>
                </a:solidFill>
              </a:rPr>
              <a:t>between 120 and 960 ps</a:t>
            </a:r>
            <a:endParaRPr lang="en-GB" dirty="0">
              <a:solidFill>
                <a:schemeClr val="accent5"/>
              </a:solidFill>
            </a:endParaRPr>
          </a:p>
        </p:txBody>
      </p:sp>
      <p:cxnSp>
        <p:nvCxnSpPr>
          <p:cNvPr id="9" name="Straight Arrow Connector 8"/>
          <p:cNvCxnSpPr>
            <a:stCxn id="7" idx="1"/>
          </p:cNvCxnSpPr>
          <p:nvPr/>
        </p:nvCxnSpPr>
        <p:spPr>
          <a:xfrm flipH="1">
            <a:off x="6485206" y="1561231"/>
            <a:ext cx="2125394" cy="1350781"/>
          </a:xfrm>
          <a:prstGeom prst="straightConnector1">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04350" y="5486660"/>
            <a:ext cx="1569212" cy="923330"/>
          </a:xfrm>
          <a:prstGeom prst="rect">
            <a:avLst/>
          </a:prstGeom>
          <a:solidFill>
            <a:schemeClr val="bg1"/>
          </a:solidFill>
        </p:spPr>
        <p:txBody>
          <a:bodyPr wrap="none" rtlCol="0">
            <a:spAutoFit/>
          </a:bodyPr>
          <a:lstStyle/>
          <a:p>
            <a:r>
              <a:rPr lang="en-GB" dirty="0" smtClean="0">
                <a:solidFill>
                  <a:schemeClr val="accent5"/>
                </a:solidFill>
              </a:rPr>
              <a:t>Pre-emphasis</a:t>
            </a:r>
            <a:br>
              <a:rPr lang="en-GB" dirty="0" smtClean="0">
                <a:solidFill>
                  <a:schemeClr val="accent5"/>
                </a:solidFill>
              </a:rPr>
            </a:br>
            <a:r>
              <a:rPr lang="en-GB" dirty="0" smtClean="0">
                <a:solidFill>
                  <a:schemeClr val="accent5"/>
                </a:solidFill>
              </a:rPr>
              <a:t>amplitude </a:t>
            </a:r>
          </a:p>
          <a:p>
            <a:r>
              <a:rPr lang="en-GB" dirty="0" smtClean="0">
                <a:solidFill>
                  <a:schemeClr val="accent5"/>
                </a:solidFill>
              </a:rPr>
              <a:t>programmable</a:t>
            </a:r>
          </a:p>
        </p:txBody>
      </p:sp>
      <p:cxnSp>
        <p:nvCxnSpPr>
          <p:cNvPr id="11" name="Straight Arrow Connector 10"/>
          <p:cNvCxnSpPr>
            <a:stCxn id="10" idx="3"/>
          </p:cNvCxnSpPr>
          <p:nvPr/>
        </p:nvCxnSpPr>
        <p:spPr>
          <a:xfrm flipV="1">
            <a:off x="1773562" y="5683342"/>
            <a:ext cx="760381" cy="264983"/>
          </a:xfrm>
          <a:prstGeom prst="straightConnector1">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6423" y="4701829"/>
            <a:ext cx="1727139" cy="646331"/>
          </a:xfrm>
          <a:prstGeom prst="rect">
            <a:avLst/>
          </a:prstGeom>
          <a:solidFill>
            <a:schemeClr val="bg1"/>
          </a:solidFill>
        </p:spPr>
        <p:txBody>
          <a:bodyPr wrap="none" rtlCol="0">
            <a:spAutoFit/>
          </a:bodyPr>
          <a:lstStyle/>
          <a:p>
            <a:r>
              <a:rPr lang="en-GB" dirty="0" smtClean="0">
                <a:solidFill>
                  <a:schemeClr val="accent5"/>
                </a:solidFill>
              </a:rPr>
              <a:t>Pre-emphasis</a:t>
            </a:r>
            <a:br>
              <a:rPr lang="en-GB" dirty="0" smtClean="0">
                <a:solidFill>
                  <a:schemeClr val="accent5"/>
                </a:solidFill>
              </a:rPr>
            </a:br>
            <a:r>
              <a:rPr lang="en-GB" dirty="0" smtClean="0">
                <a:solidFill>
                  <a:schemeClr val="accent5"/>
                </a:solidFill>
              </a:rPr>
              <a:t>mode selectable</a:t>
            </a:r>
          </a:p>
        </p:txBody>
      </p:sp>
      <p:cxnSp>
        <p:nvCxnSpPr>
          <p:cNvPr id="16" name="Straight Arrow Connector 15"/>
          <p:cNvCxnSpPr>
            <a:stCxn id="15" idx="3"/>
          </p:cNvCxnSpPr>
          <p:nvPr/>
        </p:nvCxnSpPr>
        <p:spPr>
          <a:xfrm flipV="1">
            <a:off x="1773562" y="4965568"/>
            <a:ext cx="983706" cy="59427"/>
          </a:xfrm>
          <a:prstGeom prst="straightConnector1">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27790" y="3384064"/>
            <a:ext cx="1722331" cy="923330"/>
          </a:xfrm>
          <a:prstGeom prst="rect">
            <a:avLst/>
          </a:prstGeom>
          <a:solidFill>
            <a:schemeClr val="bg1"/>
          </a:solidFill>
        </p:spPr>
        <p:txBody>
          <a:bodyPr wrap="none" rtlCol="0">
            <a:spAutoFit/>
          </a:bodyPr>
          <a:lstStyle/>
          <a:p>
            <a:r>
              <a:rPr lang="en-GB" dirty="0" smtClean="0">
                <a:solidFill>
                  <a:schemeClr val="accent5"/>
                </a:solidFill>
              </a:rPr>
              <a:t>Pre-emphasis</a:t>
            </a:r>
            <a:br>
              <a:rPr lang="en-GB" dirty="0" smtClean="0">
                <a:solidFill>
                  <a:schemeClr val="accent5"/>
                </a:solidFill>
              </a:rPr>
            </a:br>
            <a:r>
              <a:rPr lang="en-GB" dirty="0" smtClean="0">
                <a:solidFill>
                  <a:schemeClr val="accent5"/>
                </a:solidFill>
              </a:rPr>
              <a:t>self-timed pulse</a:t>
            </a:r>
            <a:r>
              <a:rPr lang="en-GB" dirty="0">
                <a:solidFill>
                  <a:schemeClr val="accent5"/>
                </a:solidFill>
              </a:rPr>
              <a:t/>
            </a:r>
            <a:br>
              <a:rPr lang="en-GB" dirty="0">
                <a:solidFill>
                  <a:schemeClr val="accent5"/>
                </a:solidFill>
              </a:rPr>
            </a:br>
            <a:r>
              <a:rPr lang="en-GB" dirty="0" smtClean="0">
                <a:solidFill>
                  <a:schemeClr val="accent5"/>
                </a:solidFill>
              </a:rPr>
              <a:t>width selectable</a:t>
            </a:r>
          </a:p>
        </p:txBody>
      </p:sp>
      <p:cxnSp>
        <p:nvCxnSpPr>
          <p:cNvPr id="22" name="Straight Arrow Connector 21"/>
          <p:cNvCxnSpPr>
            <a:stCxn id="19" idx="3"/>
          </p:cNvCxnSpPr>
          <p:nvPr/>
        </p:nvCxnSpPr>
        <p:spPr>
          <a:xfrm>
            <a:off x="1850121" y="3845729"/>
            <a:ext cx="907147" cy="796674"/>
          </a:xfrm>
          <a:prstGeom prst="straightConnector1">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838200" y="2511242"/>
            <a:ext cx="2602187" cy="646331"/>
          </a:xfrm>
          <a:prstGeom prst="rect">
            <a:avLst/>
          </a:prstGeom>
          <a:solidFill>
            <a:schemeClr val="bg1"/>
          </a:solidFill>
        </p:spPr>
        <p:txBody>
          <a:bodyPr wrap="none" rtlCol="0">
            <a:spAutoFit/>
          </a:bodyPr>
          <a:lstStyle/>
          <a:p>
            <a:r>
              <a:rPr lang="en-GB" dirty="0" smtClean="0">
                <a:solidFill>
                  <a:schemeClr val="accent5"/>
                </a:solidFill>
              </a:rPr>
              <a:t>Half bit period</a:t>
            </a:r>
            <a:br>
              <a:rPr lang="en-GB" dirty="0" smtClean="0">
                <a:solidFill>
                  <a:schemeClr val="accent5"/>
                </a:solidFill>
              </a:rPr>
            </a:br>
            <a:r>
              <a:rPr lang="en-GB" dirty="0" smtClean="0">
                <a:solidFill>
                  <a:schemeClr val="accent5"/>
                </a:solidFill>
              </a:rPr>
              <a:t>pre-emphasis pulse width</a:t>
            </a:r>
          </a:p>
        </p:txBody>
      </p:sp>
      <p:sp>
        <p:nvSpPr>
          <p:cNvPr id="30" name="TextBox 29"/>
          <p:cNvSpPr txBox="1"/>
          <p:nvPr/>
        </p:nvSpPr>
        <p:spPr>
          <a:xfrm>
            <a:off x="549027" y="1288450"/>
            <a:ext cx="2602187" cy="646331"/>
          </a:xfrm>
          <a:prstGeom prst="rect">
            <a:avLst/>
          </a:prstGeom>
          <a:solidFill>
            <a:schemeClr val="bg1"/>
          </a:solidFill>
        </p:spPr>
        <p:txBody>
          <a:bodyPr wrap="none" rtlCol="0">
            <a:spAutoFit/>
          </a:bodyPr>
          <a:lstStyle/>
          <a:p>
            <a:r>
              <a:rPr lang="en-GB" dirty="0" smtClean="0">
                <a:solidFill>
                  <a:schemeClr val="accent5"/>
                </a:solidFill>
              </a:rPr>
              <a:t>“User generated”</a:t>
            </a:r>
            <a:br>
              <a:rPr lang="en-GB" dirty="0" smtClean="0">
                <a:solidFill>
                  <a:schemeClr val="accent5"/>
                </a:solidFill>
              </a:rPr>
            </a:br>
            <a:r>
              <a:rPr lang="en-GB" dirty="0" smtClean="0">
                <a:solidFill>
                  <a:schemeClr val="accent5"/>
                </a:solidFill>
              </a:rPr>
              <a:t>pre-emphasis pulse width</a:t>
            </a:r>
          </a:p>
        </p:txBody>
      </p:sp>
      <p:cxnSp>
        <p:nvCxnSpPr>
          <p:cNvPr id="31" name="Straight Arrow Connector 30"/>
          <p:cNvCxnSpPr/>
          <p:nvPr/>
        </p:nvCxnSpPr>
        <p:spPr>
          <a:xfrm>
            <a:off x="3517649" y="2834407"/>
            <a:ext cx="1907654" cy="1273359"/>
          </a:xfrm>
          <a:prstGeom prst="straightConnector1">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3151214" y="1611586"/>
            <a:ext cx="939101" cy="1107247"/>
          </a:xfrm>
          <a:prstGeom prst="straightConnector1">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231088" y="3637191"/>
            <a:ext cx="1543344" cy="646331"/>
          </a:xfrm>
          <a:prstGeom prst="rect">
            <a:avLst/>
          </a:prstGeom>
          <a:noFill/>
        </p:spPr>
        <p:txBody>
          <a:bodyPr wrap="square" rtlCol="0">
            <a:spAutoFit/>
          </a:bodyPr>
          <a:lstStyle/>
          <a:p>
            <a:r>
              <a:rPr lang="en-US" dirty="0" smtClean="0">
                <a:solidFill>
                  <a:schemeClr val="accent5"/>
                </a:solidFill>
              </a:rPr>
              <a:t>Pre-emphasis pulse</a:t>
            </a:r>
            <a:endParaRPr lang="en-GB" dirty="0">
              <a:solidFill>
                <a:schemeClr val="accent5"/>
              </a:solidFill>
            </a:endParaRPr>
          </a:p>
        </p:txBody>
      </p:sp>
      <p:cxnSp>
        <p:nvCxnSpPr>
          <p:cNvPr id="20" name="Straight Arrow Connector 19"/>
          <p:cNvCxnSpPr>
            <a:stCxn id="8" idx="1"/>
          </p:cNvCxnSpPr>
          <p:nvPr/>
        </p:nvCxnSpPr>
        <p:spPr>
          <a:xfrm flipH="1" flipV="1">
            <a:off x="9658056" y="3293007"/>
            <a:ext cx="573032" cy="667350"/>
          </a:xfrm>
          <a:prstGeom prst="straightConnector1">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69546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2987" r="43495"/>
          <a:stretch/>
        </p:blipFill>
        <p:spPr>
          <a:xfrm>
            <a:off x="6774450" y="1795520"/>
            <a:ext cx="4377129" cy="4343159"/>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5621" r="35084"/>
          <a:stretch/>
        </p:blipFill>
        <p:spPr>
          <a:xfrm>
            <a:off x="1084384" y="1922883"/>
            <a:ext cx="4958367" cy="4343159"/>
          </a:xfrm>
          <a:prstGeom prst="rect">
            <a:avLst/>
          </a:prstGeom>
        </p:spPr>
      </p:pic>
      <p:sp>
        <p:nvSpPr>
          <p:cNvPr id="2" name="Title 1"/>
          <p:cNvSpPr>
            <a:spLocks noGrp="1"/>
          </p:cNvSpPr>
          <p:nvPr>
            <p:ph type="title"/>
          </p:nvPr>
        </p:nvSpPr>
        <p:spPr/>
        <p:txBody>
          <a:bodyPr/>
          <a:lstStyle/>
          <a:p>
            <a:r>
              <a:rPr lang="en-GB" dirty="0"/>
              <a:t>eTx – </a:t>
            </a:r>
            <a:r>
              <a:rPr lang="en-GB" dirty="0" smtClean="0"/>
              <a:t>Pre-Emphasis</a:t>
            </a:r>
            <a:endParaRPr lang="en-GB" dirty="0"/>
          </a:p>
        </p:txBody>
      </p:sp>
      <p:sp>
        <p:nvSpPr>
          <p:cNvPr id="3" name="Date Placeholder 2"/>
          <p:cNvSpPr>
            <a:spLocks noGrp="1"/>
          </p:cNvSpPr>
          <p:nvPr>
            <p:ph type="dt" sz="half" idx="10"/>
          </p:nvPr>
        </p:nvSpPr>
        <p:spPr/>
        <p:txBody>
          <a:bodyPr/>
          <a:lstStyle/>
          <a:p>
            <a:r>
              <a:rPr lang="en-GB" dirty="0" smtClean="0"/>
              <a:t>Ecole de Microélectronique IN2P3</a:t>
            </a:r>
            <a:endParaRPr lang="en-GB" dirty="0"/>
          </a:p>
        </p:txBody>
      </p:sp>
      <p:sp>
        <p:nvSpPr>
          <p:cNvPr id="4" name="Footer Placeholder 3"/>
          <p:cNvSpPr>
            <a:spLocks noGrp="1"/>
          </p:cNvSpPr>
          <p:nvPr>
            <p:ph type="ftr" sz="quarter" idx="11"/>
          </p:nvPr>
        </p:nvSpPr>
        <p:spPr/>
        <p:txBody>
          <a:bodyPr/>
          <a:lstStyle/>
          <a:p>
            <a:r>
              <a:rPr lang="en-GB" dirty="0" smtClean="0"/>
              <a:t>Paulo.Moreira@cern.ch</a:t>
            </a:r>
            <a:endParaRPr lang="en-GB" dirty="0"/>
          </a:p>
        </p:txBody>
      </p:sp>
      <p:sp>
        <p:nvSpPr>
          <p:cNvPr id="5" name="Slide Number Placeholder 4"/>
          <p:cNvSpPr>
            <a:spLocks noGrp="1"/>
          </p:cNvSpPr>
          <p:nvPr>
            <p:ph type="sldNum" sz="quarter" idx="12"/>
          </p:nvPr>
        </p:nvSpPr>
        <p:spPr/>
        <p:txBody>
          <a:bodyPr/>
          <a:lstStyle/>
          <a:p>
            <a:fld id="{9E4E57FD-46AB-4497-A1ED-13B00B4C8F0D}" type="slidenum">
              <a:rPr lang="en-GB" smtClean="0"/>
              <a:t>45</a:t>
            </a:fld>
            <a:endParaRPr lang="en-GB" dirty="0"/>
          </a:p>
        </p:txBody>
      </p:sp>
      <p:sp>
        <p:nvSpPr>
          <p:cNvPr id="6" name="TextBox 5"/>
          <p:cNvSpPr txBox="1"/>
          <p:nvPr/>
        </p:nvSpPr>
        <p:spPr>
          <a:xfrm>
            <a:off x="5308765" y="884890"/>
            <a:ext cx="1574470" cy="369332"/>
          </a:xfrm>
          <a:prstGeom prst="rect">
            <a:avLst/>
          </a:prstGeom>
          <a:noFill/>
          <a:ln>
            <a:solidFill>
              <a:schemeClr val="tx1"/>
            </a:solidFill>
          </a:ln>
        </p:spPr>
        <p:txBody>
          <a:bodyPr wrap="none" rtlCol="0">
            <a:spAutoFit/>
          </a:bodyPr>
          <a:lstStyle/>
          <a:p>
            <a:r>
              <a:rPr lang="en-US" dirty="0" smtClean="0">
                <a:solidFill>
                  <a:schemeClr val="accent5"/>
                </a:solidFill>
              </a:rPr>
              <a:t>500 MHz Clock</a:t>
            </a:r>
            <a:endParaRPr lang="en-GB" dirty="0">
              <a:solidFill>
                <a:schemeClr val="accent5"/>
              </a:solidFill>
            </a:endParaRPr>
          </a:p>
        </p:txBody>
      </p:sp>
      <p:sp>
        <p:nvSpPr>
          <p:cNvPr id="16" name="Rectangle 15"/>
          <p:cNvSpPr/>
          <p:nvPr/>
        </p:nvSpPr>
        <p:spPr>
          <a:xfrm>
            <a:off x="7770055" y="3669137"/>
            <a:ext cx="780983" cy="261610"/>
          </a:xfrm>
          <a:prstGeom prst="rect">
            <a:avLst/>
          </a:prstGeom>
        </p:spPr>
        <p:txBody>
          <a:bodyPr wrap="none">
            <a:spAutoFit/>
          </a:bodyPr>
          <a:lstStyle/>
          <a:p>
            <a:r>
              <a:rPr lang="en-US" sz="1100" dirty="0" err="1" smtClean="0">
                <a:solidFill>
                  <a:schemeClr val="accent5"/>
                </a:solidFill>
              </a:rPr>
              <a:t>I</a:t>
            </a:r>
            <a:r>
              <a:rPr lang="en-US" sz="1100" baseline="-25000" dirty="0" err="1" smtClean="0">
                <a:solidFill>
                  <a:schemeClr val="accent5"/>
                </a:solidFill>
              </a:rPr>
              <a:t>pre</a:t>
            </a:r>
            <a:r>
              <a:rPr lang="en-US" sz="1100" dirty="0" smtClean="0">
                <a:solidFill>
                  <a:schemeClr val="accent5"/>
                </a:solidFill>
              </a:rPr>
              <a:t> = 0 mA</a:t>
            </a:r>
            <a:endParaRPr lang="en-GB" sz="1100" dirty="0">
              <a:solidFill>
                <a:schemeClr val="accent5"/>
              </a:solidFill>
            </a:endParaRPr>
          </a:p>
        </p:txBody>
      </p:sp>
      <p:cxnSp>
        <p:nvCxnSpPr>
          <p:cNvPr id="17" name="Straight Arrow Connector 16"/>
          <p:cNvCxnSpPr/>
          <p:nvPr/>
        </p:nvCxnSpPr>
        <p:spPr>
          <a:xfrm>
            <a:off x="8551038" y="3799942"/>
            <a:ext cx="1180104" cy="7517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9259961" y="3327212"/>
            <a:ext cx="520018" cy="8486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656553" y="3563577"/>
            <a:ext cx="1074589" cy="7793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614989" y="968763"/>
            <a:ext cx="2210862" cy="1015663"/>
          </a:xfrm>
          <a:prstGeom prst="rect">
            <a:avLst/>
          </a:prstGeom>
          <a:noFill/>
          <a:ln>
            <a:solidFill>
              <a:schemeClr val="tx1"/>
            </a:solidFill>
          </a:ln>
        </p:spPr>
        <p:txBody>
          <a:bodyPr wrap="none" rtlCol="0">
            <a:spAutoFit/>
          </a:bodyPr>
          <a:lstStyle/>
          <a:p>
            <a:r>
              <a:rPr lang="en-US" sz="1200" u="sng" dirty="0" smtClean="0">
                <a:solidFill>
                  <a:schemeClr val="accent5"/>
                </a:solidFill>
              </a:rPr>
              <a:t>With Pre-Emphasis</a:t>
            </a:r>
          </a:p>
          <a:p>
            <a:r>
              <a:rPr lang="en-US" sz="1200" dirty="0" smtClean="0">
                <a:solidFill>
                  <a:schemeClr val="accent5"/>
                </a:solidFill>
              </a:rPr>
              <a:t>    C</a:t>
            </a:r>
            <a:r>
              <a:rPr lang="en-US" sz="1200" baseline="-25000" dirty="0" smtClean="0">
                <a:solidFill>
                  <a:schemeClr val="accent5"/>
                </a:solidFill>
              </a:rPr>
              <a:t>L</a:t>
            </a:r>
            <a:r>
              <a:rPr lang="en-US" sz="1200" dirty="0" smtClean="0">
                <a:solidFill>
                  <a:schemeClr val="accent5"/>
                </a:solidFill>
              </a:rPr>
              <a:t> = 1 pF</a:t>
            </a:r>
          </a:p>
          <a:p>
            <a:r>
              <a:rPr lang="en-US" sz="1200" dirty="0" smtClean="0">
                <a:solidFill>
                  <a:schemeClr val="accent5"/>
                </a:solidFill>
              </a:rPr>
              <a:t>    Driver </a:t>
            </a:r>
            <a:r>
              <a:rPr lang="en-US" sz="1200" dirty="0">
                <a:solidFill>
                  <a:schemeClr val="accent5"/>
                </a:solidFill>
              </a:rPr>
              <a:t>Strength = 2 mA</a:t>
            </a:r>
          </a:p>
          <a:p>
            <a:r>
              <a:rPr lang="en-US" sz="1200" dirty="0">
                <a:solidFill>
                  <a:schemeClr val="accent5"/>
                </a:solidFill>
              </a:rPr>
              <a:t>    Pre-Emphasis Strength = </a:t>
            </a:r>
            <a:r>
              <a:rPr lang="en-US" sz="1200" dirty="0" smtClean="0">
                <a:solidFill>
                  <a:schemeClr val="accent5"/>
                </a:solidFill>
              </a:rPr>
              <a:t>1 mA</a:t>
            </a:r>
          </a:p>
          <a:p>
            <a:r>
              <a:rPr lang="en-US" sz="1200" dirty="0">
                <a:solidFill>
                  <a:schemeClr val="accent5"/>
                </a:solidFill>
              </a:rPr>
              <a:t> </a:t>
            </a:r>
            <a:r>
              <a:rPr lang="en-US" sz="1200" dirty="0" smtClean="0">
                <a:solidFill>
                  <a:schemeClr val="accent5"/>
                </a:solidFill>
              </a:rPr>
              <a:t>   Pulse width = T/2</a:t>
            </a:r>
            <a:endParaRPr lang="en-GB" sz="1200" dirty="0">
              <a:solidFill>
                <a:schemeClr val="accent5"/>
              </a:solidFill>
            </a:endParaRPr>
          </a:p>
        </p:txBody>
      </p:sp>
      <p:sp>
        <p:nvSpPr>
          <p:cNvPr id="21" name="TextBox 20"/>
          <p:cNvSpPr txBox="1"/>
          <p:nvPr/>
        </p:nvSpPr>
        <p:spPr>
          <a:xfrm>
            <a:off x="7727086" y="968763"/>
            <a:ext cx="3015569" cy="1015663"/>
          </a:xfrm>
          <a:prstGeom prst="rect">
            <a:avLst/>
          </a:prstGeom>
          <a:noFill/>
          <a:ln>
            <a:solidFill>
              <a:schemeClr val="tx1"/>
            </a:solidFill>
          </a:ln>
        </p:spPr>
        <p:txBody>
          <a:bodyPr wrap="none" rtlCol="0">
            <a:spAutoFit/>
          </a:bodyPr>
          <a:lstStyle/>
          <a:p>
            <a:r>
              <a:rPr lang="en-US" sz="1200" u="sng" dirty="0" smtClean="0">
                <a:solidFill>
                  <a:schemeClr val="accent5"/>
                </a:solidFill>
              </a:rPr>
              <a:t>With Pre-Emphasis</a:t>
            </a:r>
          </a:p>
          <a:p>
            <a:r>
              <a:rPr lang="en-US" sz="1200" dirty="0" smtClean="0">
                <a:solidFill>
                  <a:schemeClr val="accent5"/>
                </a:solidFill>
              </a:rPr>
              <a:t>    C</a:t>
            </a:r>
            <a:r>
              <a:rPr lang="en-US" sz="1200" baseline="-25000" dirty="0" smtClean="0">
                <a:solidFill>
                  <a:schemeClr val="accent5"/>
                </a:solidFill>
              </a:rPr>
              <a:t>L</a:t>
            </a:r>
            <a:r>
              <a:rPr lang="en-US" sz="1200" dirty="0" smtClean="0">
                <a:solidFill>
                  <a:schemeClr val="accent5"/>
                </a:solidFill>
              </a:rPr>
              <a:t> = 10 pF</a:t>
            </a:r>
          </a:p>
          <a:p>
            <a:r>
              <a:rPr lang="en-US" sz="1200" dirty="0" smtClean="0">
                <a:solidFill>
                  <a:schemeClr val="accent5"/>
                </a:solidFill>
              </a:rPr>
              <a:t>    Driver </a:t>
            </a:r>
            <a:r>
              <a:rPr lang="en-US" sz="1200" dirty="0">
                <a:solidFill>
                  <a:schemeClr val="accent5"/>
                </a:solidFill>
              </a:rPr>
              <a:t>Strength = 2 mA</a:t>
            </a:r>
          </a:p>
          <a:p>
            <a:r>
              <a:rPr lang="en-US" sz="1200" dirty="0">
                <a:solidFill>
                  <a:schemeClr val="accent5"/>
                </a:solidFill>
              </a:rPr>
              <a:t>    Pre-Emphasis Strength = </a:t>
            </a:r>
            <a:r>
              <a:rPr lang="en-US" sz="1200" dirty="0" smtClean="0">
                <a:solidFill>
                  <a:schemeClr val="accent5"/>
                </a:solidFill>
              </a:rPr>
              <a:t>0, 1, 1,5 and 2 mA</a:t>
            </a:r>
          </a:p>
          <a:p>
            <a:r>
              <a:rPr lang="en-US" sz="1200" dirty="0">
                <a:solidFill>
                  <a:schemeClr val="accent5"/>
                </a:solidFill>
              </a:rPr>
              <a:t> </a:t>
            </a:r>
            <a:r>
              <a:rPr lang="en-US" sz="1200" dirty="0" smtClean="0">
                <a:solidFill>
                  <a:schemeClr val="accent5"/>
                </a:solidFill>
              </a:rPr>
              <a:t>   Pulse width = T/2</a:t>
            </a:r>
            <a:endParaRPr lang="en-GB" sz="1200" dirty="0">
              <a:solidFill>
                <a:schemeClr val="accent5"/>
              </a:solidFill>
            </a:endParaRPr>
          </a:p>
        </p:txBody>
      </p:sp>
      <p:sp>
        <p:nvSpPr>
          <p:cNvPr id="25" name="Rectangle 24"/>
          <p:cNvSpPr/>
          <p:nvPr/>
        </p:nvSpPr>
        <p:spPr>
          <a:xfrm>
            <a:off x="7875570" y="3432772"/>
            <a:ext cx="780983" cy="261610"/>
          </a:xfrm>
          <a:prstGeom prst="rect">
            <a:avLst/>
          </a:prstGeom>
        </p:spPr>
        <p:txBody>
          <a:bodyPr wrap="none">
            <a:spAutoFit/>
          </a:bodyPr>
          <a:lstStyle/>
          <a:p>
            <a:r>
              <a:rPr lang="en-US" sz="1100" dirty="0" err="1" smtClean="0">
                <a:solidFill>
                  <a:schemeClr val="accent5"/>
                </a:solidFill>
              </a:rPr>
              <a:t>I</a:t>
            </a:r>
            <a:r>
              <a:rPr lang="en-US" sz="1100" baseline="-25000" dirty="0" err="1" smtClean="0">
                <a:solidFill>
                  <a:schemeClr val="accent5"/>
                </a:solidFill>
              </a:rPr>
              <a:t>pre</a:t>
            </a:r>
            <a:r>
              <a:rPr lang="en-US" sz="1100" dirty="0" smtClean="0">
                <a:solidFill>
                  <a:schemeClr val="accent5"/>
                </a:solidFill>
              </a:rPr>
              <a:t> = 1 mA</a:t>
            </a:r>
            <a:endParaRPr lang="en-GB" sz="1100" dirty="0">
              <a:solidFill>
                <a:schemeClr val="accent5"/>
              </a:solidFill>
            </a:endParaRPr>
          </a:p>
        </p:txBody>
      </p:sp>
      <p:sp>
        <p:nvSpPr>
          <p:cNvPr id="28" name="Rectangle 27"/>
          <p:cNvSpPr/>
          <p:nvPr/>
        </p:nvSpPr>
        <p:spPr>
          <a:xfrm>
            <a:off x="8371576" y="3196407"/>
            <a:ext cx="888385" cy="261610"/>
          </a:xfrm>
          <a:prstGeom prst="rect">
            <a:avLst/>
          </a:prstGeom>
        </p:spPr>
        <p:txBody>
          <a:bodyPr wrap="none">
            <a:spAutoFit/>
          </a:bodyPr>
          <a:lstStyle/>
          <a:p>
            <a:r>
              <a:rPr lang="en-US" sz="1100" dirty="0" err="1" smtClean="0">
                <a:solidFill>
                  <a:schemeClr val="accent5"/>
                </a:solidFill>
              </a:rPr>
              <a:t>I</a:t>
            </a:r>
            <a:r>
              <a:rPr lang="en-US" sz="1100" baseline="-25000" dirty="0" err="1" smtClean="0">
                <a:solidFill>
                  <a:schemeClr val="accent5"/>
                </a:solidFill>
              </a:rPr>
              <a:t>pre</a:t>
            </a:r>
            <a:r>
              <a:rPr lang="en-US" sz="1100" dirty="0" smtClean="0">
                <a:solidFill>
                  <a:schemeClr val="accent5"/>
                </a:solidFill>
              </a:rPr>
              <a:t> = 1.5 mA</a:t>
            </a:r>
            <a:endParaRPr lang="en-GB" sz="1100" dirty="0">
              <a:solidFill>
                <a:schemeClr val="accent5"/>
              </a:solidFill>
            </a:endParaRPr>
          </a:p>
        </p:txBody>
      </p:sp>
      <p:sp>
        <p:nvSpPr>
          <p:cNvPr id="31" name="Rectangle 30"/>
          <p:cNvSpPr/>
          <p:nvPr/>
        </p:nvSpPr>
        <p:spPr>
          <a:xfrm>
            <a:off x="10224171" y="3407527"/>
            <a:ext cx="780983" cy="261610"/>
          </a:xfrm>
          <a:prstGeom prst="rect">
            <a:avLst/>
          </a:prstGeom>
        </p:spPr>
        <p:txBody>
          <a:bodyPr wrap="none">
            <a:spAutoFit/>
          </a:bodyPr>
          <a:lstStyle/>
          <a:p>
            <a:r>
              <a:rPr lang="en-US" sz="1100" dirty="0" err="1" smtClean="0">
                <a:solidFill>
                  <a:schemeClr val="accent5"/>
                </a:solidFill>
              </a:rPr>
              <a:t>I</a:t>
            </a:r>
            <a:r>
              <a:rPr lang="en-US" sz="1100" baseline="-25000" dirty="0" err="1" smtClean="0">
                <a:solidFill>
                  <a:schemeClr val="accent5"/>
                </a:solidFill>
              </a:rPr>
              <a:t>pre</a:t>
            </a:r>
            <a:r>
              <a:rPr lang="en-US" sz="1100" dirty="0" smtClean="0">
                <a:solidFill>
                  <a:schemeClr val="accent5"/>
                </a:solidFill>
              </a:rPr>
              <a:t> = 2 mA</a:t>
            </a:r>
            <a:endParaRPr lang="en-GB" sz="1100" dirty="0">
              <a:solidFill>
                <a:schemeClr val="accent5"/>
              </a:solidFill>
            </a:endParaRPr>
          </a:p>
        </p:txBody>
      </p:sp>
      <p:cxnSp>
        <p:nvCxnSpPr>
          <p:cNvPr id="32" name="Straight Arrow Connector 31"/>
          <p:cNvCxnSpPr/>
          <p:nvPr/>
        </p:nvCxnSpPr>
        <p:spPr>
          <a:xfrm flipH="1">
            <a:off x="9926029" y="3563577"/>
            <a:ext cx="355600" cy="4916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36010" y="1254222"/>
            <a:ext cx="1470055" cy="461665"/>
          </a:xfrm>
          <a:prstGeom prst="rect">
            <a:avLst/>
          </a:prstGeom>
          <a:noFill/>
        </p:spPr>
        <p:txBody>
          <a:bodyPr wrap="square" rtlCol="0">
            <a:spAutoFit/>
          </a:bodyPr>
          <a:lstStyle/>
          <a:p>
            <a:r>
              <a:rPr lang="en-US" sz="1200" dirty="0" smtClean="0">
                <a:solidFill>
                  <a:schemeClr val="accent5"/>
                </a:solidFill>
              </a:rPr>
              <a:t>Output with low capacitive loading</a:t>
            </a:r>
            <a:endParaRPr lang="en-GB" sz="1200" dirty="0">
              <a:solidFill>
                <a:schemeClr val="accent5"/>
              </a:solidFill>
            </a:endParaRPr>
          </a:p>
        </p:txBody>
      </p:sp>
      <p:cxnSp>
        <p:nvCxnSpPr>
          <p:cNvPr id="9" name="Straight Arrow Connector 8"/>
          <p:cNvCxnSpPr/>
          <p:nvPr/>
        </p:nvCxnSpPr>
        <p:spPr>
          <a:xfrm flipV="1">
            <a:off x="2031022" y="1327638"/>
            <a:ext cx="738554" cy="157416"/>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031022" y="1485054"/>
            <a:ext cx="424962" cy="668661"/>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823883" y="1465718"/>
            <a:ext cx="1470055" cy="461665"/>
          </a:xfrm>
          <a:prstGeom prst="rect">
            <a:avLst/>
          </a:prstGeom>
          <a:noFill/>
        </p:spPr>
        <p:txBody>
          <a:bodyPr wrap="square" rtlCol="0">
            <a:spAutoFit/>
          </a:bodyPr>
          <a:lstStyle/>
          <a:p>
            <a:r>
              <a:rPr lang="en-US" sz="1200" dirty="0" smtClean="0">
                <a:solidFill>
                  <a:schemeClr val="accent5"/>
                </a:solidFill>
              </a:rPr>
              <a:t>Output with high capacitive loading</a:t>
            </a:r>
            <a:endParaRPr lang="en-GB" sz="1200" dirty="0">
              <a:solidFill>
                <a:schemeClr val="accent5"/>
              </a:solidFill>
            </a:endParaRPr>
          </a:p>
        </p:txBody>
      </p:sp>
      <p:cxnSp>
        <p:nvCxnSpPr>
          <p:cNvPr id="27" name="Straight Arrow Connector 26"/>
          <p:cNvCxnSpPr/>
          <p:nvPr/>
        </p:nvCxnSpPr>
        <p:spPr>
          <a:xfrm flipV="1">
            <a:off x="7055709" y="1335193"/>
            <a:ext cx="816138" cy="361357"/>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7055709" y="1714981"/>
            <a:ext cx="502546" cy="446289"/>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4299" y="3118398"/>
            <a:ext cx="984565" cy="646331"/>
          </a:xfrm>
          <a:prstGeom prst="rect">
            <a:avLst/>
          </a:prstGeom>
          <a:noFill/>
        </p:spPr>
        <p:txBody>
          <a:bodyPr wrap="none" rtlCol="0">
            <a:spAutoFit/>
          </a:bodyPr>
          <a:lstStyle/>
          <a:p>
            <a:pPr algn="ctr"/>
            <a:r>
              <a:rPr lang="en-US" sz="1200" dirty="0" smtClean="0">
                <a:solidFill>
                  <a:schemeClr val="accent5"/>
                </a:solidFill>
              </a:rPr>
              <a:t>Single ended</a:t>
            </a:r>
          </a:p>
          <a:p>
            <a:pPr algn="ctr"/>
            <a:endParaRPr lang="en-US" sz="1200" dirty="0" smtClean="0">
              <a:solidFill>
                <a:schemeClr val="accent5"/>
              </a:solidFill>
            </a:endParaRPr>
          </a:p>
          <a:p>
            <a:pPr algn="ctr"/>
            <a:r>
              <a:rPr lang="en-US" sz="1200" dirty="0" smtClean="0">
                <a:solidFill>
                  <a:schemeClr val="accent5"/>
                </a:solidFill>
              </a:rPr>
              <a:t>Differential</a:t>
            </a:r>
            <a:endParaRPr lang="en-GB" sz="1200" dirty="0">
              <a:solidFill>
                <a:schemeClr val="accent5"/>
              </a:solidFill>
            </a:endParaRPr>
          </a:p>
        </p:txBody>
      </p:sp>
      <p:cxnSp>
        <p:nvCxnSpPr>
          <p:cNvPr id="30" name="Straight Connector 29"/>
          <p:cNvCxnSpPr/>
          <p:nvPr/>
        </p:nvCxnSpPr>
        <p:spPr>
          <a:xfrm flipH="1">
            <a:off x="114675" y="3441564"/>
            <a:ext cx="11735131" cy="0"/>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43265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eTx – Pre-Emphasis</a:t>
            </a:r>
          </a:p>
        </p:txBody>
      </p:sp>
      <p:sp>
        <p:nvSpPr>
          <p:cNvPr id="2" name="Date Placeholder 1"/>
          <p:cNvSpPr>
            <a:spLocks noGrp="1"/>
          </p:cNvSpPr>
          <p:nvPr>
            <p:ph type="dt" sz="half" idx="10"/>
          </p:nvPr>
        </p:nvSpPr>
        <p:spPr/>
        <p:txBody>
          <a:bodyPr/>
          <a:lstStyle/>
          <a:p>
            <a:r>
              <a:rPr lang="en-GB" smtClean="0"/>
              <a:t>Ecole de Microélectronique IN2P3</a:t>
            </a:r>
            <a:endParaRPr lang="en-GB" dirty="0"/>
          </a:p>
        </p:txBody>
      </p:sp>
      <p:sp>
        <p:nvSpPr>
          <p:cNvPr id="3" name="Footer Placeholder 2"/>
          <p:cNvSpPr>
            <a:spLocks noGrp="1"/>
          </p:cNvSpPr>
          <p:nvPr>
            <p:ph type="ftr" sz="quarter" idx="11"/>
          </p:nvPr>
        </p:nvSpPr>
        <p:spPr/>
        <p:txBody>
          <a:bodyPr/>
          <a:lstStyle/>
          <a:p>
            <a:r>
              <a:rPr lang="en-GB" smtClean="0"/>
              <a:t>Paulo.Moreira@cern.ch</a:t>
            </a:r>
            <a:endParaRPr lang="en-GB" dirty="0"/>
          </a:p>
        </p:txBody>
      </p:sp>
      <p:sp>
        <p:nvSpPr>
          <p:cNvPr id="4" name="Slide Number Placeholder 3"/>
          <p:cNvSpPr>
            <a:spLocks noGrp="1"/>
          </p:cNvSpPr>
          <p:nvPr>
            <p:ph type="sldNum" sz="quarter" idx="12"/>
          </p:nvPr>
        </p:nvSpPr>
        <p:spPr/>
        <p:txBody>
          <a:bodyPr/>
          <a:lstStyle/>
          <a:p>
            <a:fld id="{9E4E57FD-46AB-4497-A1ED-13B00B4C8F0D}" type="slidenum">
              <a:rPr lang="en-GB" smtClean="0"/>
              <a:t>46</a:t>
            </a:fld>
            <a:endParaRPr lang="en-GB"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4535"/>
          <a:stretch/>
        </p:blipFill>
        <p:spPr>
          <a:xfrm>
            <a:off x="1066799" y="3170571"/>
            <a:ext cx="10058400" cy="3004959"/>
          </a:xfrm>
          <a:prstGeom prst="rect">
            <a:avLst/>
          </a:prstGeom>
        </p:spPr>
      </p:pic>
      <p:sp>
        <p:nvSpPr>
          <p:cNvPr id="7" name="TextBox 6"/>
          <p:cNvSpPr txBox="1"/>
          <p:nvPr/>
        </p:nvSpPr>
        <p:spPr>
          <a:xfrm>
            <a:off x="1516975" y="1642195"/>
            <a:ext cx="3224088" cy="1200329"/>
          </a:xfrm>
          <a:prstGeom prst="rect">
            <a:avLst/>
          </a:prstGeom>
          <a:noFill/>
          <a:ln>
            <a:solidFill>
              <a:schemeClr val="tx1"/>
            </a:solidFill>
          </a:ln>
        </p:spPr>
        <p:txBody>
          <a:bodyPr wrap="none" rtlCol="0">
            <a:spAutoFit/>
          </a:bodyPr>
          <a:lstStyle/>
          <a:p>
            <a:r>
              <a:rPr lang="en-US" u="sng" dirty="0" smtClean="0">
                <a:solidFill>
                  <a:schemeClr val="accent5"/>
                </a:solidFill>
              </a:rPr>
              <a:t>No Pre-Emphasis</a:t>
            </a:r>
          </a:p>
          <a:p>
            <a:r>
              <a:rPr lang="en-US" dirty="0" smtClean="0">
                <a:solidFill>
                  <a:schemeClr val="accent5"/>
                </a:solidFill>
              </a:rPr>
              <a:t>    Driver </a:t>
            </a:r>
            <a:r>
              <a:rPr lang="en-US" dirty="0">
                <a:solidFill>
                  <a:schemeClr val="accent5"/>
                </a:solidFill>
              </a:rPr>
              <a:t>Strength = 2 mA</a:t>
            </a:r>
          </a:p>
          <a:p>
            <a:r>
              <a:rPr lang="en-US" dirty="0">
                <a:solidFill>
                  <a:schemeClr val="accent5"/>
                </a:solidFill>
              </a:rPr>
              <a:t>    Pre-Emphasis Strength = 0 </a:t>
            </a:r>
            <a:r>
              <a:rPr lang="en-US" dirty="0" smtClean="0">
                <a:solidFill>
                  <a:schemeClr val="accent5"/>
                </a:solidFill>
              </a:rPr>
              <a:t>mA</a:t>
            </a:r>
          </a:p>
          <a:p>
            <a:r>
              <a:rPr lang="en-US" dirty="0" smtClean="0">
                <a:solidFill>
                  <a:schemeClr val="accent5"/>
                </a:solidFill>
              </a:rPr>
              <a:t>    Pulse width = </a:t>
            </a:r>
            <a:r>
              <a:rPr lang="en-US" dirty="0" err="1" smtClean="0">
                <a:solidFill>
                  <a:schemeClr val="accent5"/>
                </a:solidFill>
              </a:rPr>
              <a:t>n.a</a:t>
            </a:r>
            <a:r>
              <a:rPr lang="en-US" dirty="0" smtClean="0">
                <a:solidFill>
                  <a:schemeClr val="accent5"/>
                </a:solidFill>
              </a:rPr>
              <a:t>.</a:t>
            </a:r>
            <a:endParaRPr lang="en-GB" dirty="0">
              <a:solidFill>
                <a:schemeClr val="accent5"/>
              </a:solidFill>
            </a:endParaRPr>
          </a:p>
        </p:txBody>
      </p:sp>
      <p:sp>
        <p:nvSpPr>
          <p:cNvPr id="8" name="TextBox 7"/>
          <p:cNvSpPr txBox="1"/>
          <p:nvPr/>
        </p:nvSpPr>
        <p:spPr>
          <a:xfrm>
            <a:off x="7669297" y="1642194"/>
            <a:ext cx="3224088" cy="1200329"/>
          </a:xfrm>
          <a:prstGeom prst="rect">
            <a:avLst/>
          </a:prstGeom>
          <a:noFill/>
          <a:ln>
            <a:solidFill>
              <a:schemeClr val="tx1"/>
            </a:solidFill>
          </a:ln>
        </p:spPr>
        <p:txBody>
          <a:bodyPr wrap="none" rtlCol="0">
            <a:spAutoFit/>
          </a:bodyPr>
          <a:lstStyle/>
          <a:p>
            <a:r>
              <a:rPr lang="en-US" u="sng" dirty="0" smtClean="0">
                <a:solidFill>
                  <a:schemeClr val="accent5"/>
                </a:solidFill>
              </a:rPr>
              <a:t>With Pre-Emphasis</a:t>
            </a:r>
          </a:p>
          <a:p>
            <a:r>
              <a:rPr lang="en-US" dirty="0" smtClean="0">
                <a:solidFill>
                  <a:schemeClr val="accent5"/>
                </a:solidFill>
              </a:rPr>
              <a:t>    Driver </a:t>
            </a:r>
            <a:r>
              <a:rPr lang="en-US" dirty="0">
                <a:solidFill>
                  <a:schemeClr val="accent5"/>
                </a:solidFill>
              </a:rPr>
              <a:t>Strength = 2 mA</a:t>
            </a:r>
          </a:p>
          <a:p>
            <a:r>
              <a:rPr lang="en-US" dirty="0">
                <a:solidFill>
                  <a:schemeClr val="accent5"/>
                </a:solidFill>
              </a:rPr>
              <a:t>    Pre-Emphasis Strength = </a:t>
            </a:r>
            <a:r>
              <a:rPr lang="en-US" dirty="0" smtClean="0">
                <a:solidFill>
                  <a:schemeClr val="accent5"/>
                </a:solidFill>
              </a:rPr>
              <a:t>2 mA</a:t>
            </a:r>
          </a:p>
          <a:p>
            <a:r>
              <a:rPr lang="en-US" dirty="0">
                <a:solidFill>
                  <a:schemeClr val="accent5"/>
                </a:solidFill>
              </a:rPr>
              <a:t> </a:t>
            </a:r>
            <a:r>
              <a:rPr lang="en-US" dirty="0" smtClean="0">
                <a:solidFill>
                  <a:schemeClr val="accent5"/>
                </a:solidFill>
              </a:rPr>
              <a:t>   Pulse width = T/2</a:t>
            </a:r>
            <a:endParaRPr lang="en-GB" dirty="0">
              <a:solidFill>
                <a:schemeClr val="accent5"/>
              </a:solidFill>
            </a:endParaRPr>
          </a:p>
        </p:txBody>
      </p:sp>
      <p:sp>
        <p:nvSpPr>
          <p:cNvPr id="9" name="Rectangle 8"/>
          <p:cNvSpPr/>
          <p:nvPr/>
        </p:nvSpPr>
        <p:spPr>
          <a:xfrm>
            <a:off x="5171634" y="1033655"/>
            <a:ext cx="2067104" cy="923330"/>
          </a:xfrm>
          <a:prstGeom prst="rect">
            <a:avLst/>
          </a:prstGeom>
          <a:ln>
            <a:solidFill>
              <a:schemeClr val="tx1"/>
            </a:solidFill>
          </a:ln>
        </p:spPr>
        <p:txBody>
          <a:bodyPr wrap="none">
            <a:spAutoFit/>
          </a:bodyPr>
          <a:lstStyle/>
          <a:p>
            <a:pPr algn="ctr"/>
            <a:r>
              <a:rPr lang="en-US" dirty="0" smtClean="0">
                <a:solidFill>
                  <a:schemeClr val="accent5"/>
                </a:solidFill>
              </a:rPr>
              <a:t>Data: PRBS 7</a:t>
            </a:r>
          </a:p>
          <a:p>
            <a:pPr algn="ctr"/>
            <a:r>
              <a:rPr lang="en-US" dirty="0" smtClean="0">
                <a:solidFill>
                  <a:schemeClr val="accent5"/>
                </a:solidFill>
              </a:rPr>
              <a:t>Data rate: 2.56 Gb/s</a:t>
            </a:r>
          </a:p>
          <a:p>
            <a:pPr algn="ctr"/>
            <a:r>
              <a:rPr lang="en-US" dirty="0">
                <a:solidFill>
                  <a:schemeClr val="accent5"/>
                </a:solidFill>
              </a:rPr>
              <a:t>C</a:t>
            </a:r>
            <a:r>
              <a:rPr lang="en-US" baseline="-25000" dirty="0">
                <a:solidFill>
                  <a:schemeClr val="accent5"/>
                </a:solidFill>
              </a:rPr>
              <a:t>L</a:t>
            </a:r>
            <a:r>
              <a:rPr lang="en-US" dirty="0">
                <a:solidFill>
                  <a:schemeClr val="accent5"/>
                </a:solidFill>
              </a:rPr>
              <a:t> = 2 x </a:t>
            </a:r>
            <a:r>
              <a:rPr lang="en-US" dirty="0" smtClean="0">
                <a:solidFill>
                  <a:schemeClr val="accent5"/>
                </a:solidFill>
              </a:rPr>
              <a:t>5 pF</a:t>
            </a:r>
            <a:endParaRPr lang="en-US" dirty="0">
              <a:solidFill>
                <a:schemeClr val="accent5"/>
              </a:solidFill>
            </a:endParaRPr>
          </a:p>
        </p:txBody>
      </p:sp>
    </p:spTree>
    <p:extLst>
      <p:ext uri="{BB962C8B-B14F-4D97-AF65-F5344CB8AC3E}">
        <p14:creationId xmlns:p14="http://schemas.microsoft.com/office/powerpoint/2010/main" val="3215702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dirty="0" smtClean="0"/>
              <a:t>Ecole de Microélectronique IN2P3</a:t>
            </a:r>
            <a:endParaRPr lang="en-GB" dirty="0"/>
          </a:p>
        </p:txBody>
      </p:sp>
      <p:sp>
        <p:nvSpPr>
          <p:cNvPr id="5" name="Footer Placeholder 4"/>
          <p:cNvSpPr>
            <a:spLocks noGrp="1"/>
          </p:cNvSpPr>
          <p:nvPr>
            <p:ph type="ftr" sz="quarter" idx="11"/>
          </p:nvPr>
        </p:nvSpPr>
        <p:spPr/>
        <p:txBody>
          <a:bodyPr/>
          <a:lstStyle/>
          <a:p>
            <a:r>
              <a:rPr lang="en-GB" dirty="0"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47</a:t>
            </a:fld>
            <a:endParaRPr lang="en-GB" dirty="0"/>
          </a:p>
        </p:txBody>
      </p:sp>
      <p:sp>
        <p:nvSpPr>
          <p:cNvPr id="8" name="Rectangle 7"/>
          <p:cNvSpPr/>
          <p:nvPr/>
        </p:nvSpPr>
        <p:spPr>
          <a:xfrm>
            <a:off x="740634" y="2502640"/>
            <a:ext cx="10710753" cy="1754326"/>
          </a:xfrm>
          <a:prstGeom prst="rect">
            <a:avLst/>
          </a:prstGeom>
          <a:noFill/>
        </p:spPr>
        <p:txBody>
          <a:bodyPr wrap="none" lIns="91440" tIns="45720" rIns="91440" bIns="45720">
            <a:spAutoFit/>
          </a:bodyPr>
          <a:lstStyle/>
          <a:p>
            <a:pPr algn="ctr"/>
            <a:r>
              <a:rPr lang="en-GB" sz="5400" b="1" dirty="0" smtClean="0">
                <a:ln w="22225">
                  <a:solidFill>
                    <a:schemeClr val="accent2"/>
                  </a:solidFill>
                  <a:prstDash val="solid"/>
                </a:ln>
                <a:solidFill>
                  <a:schemeClr val="accent2">
                    <a:lumMod val="40000"/>
                    <a:lumOff val="60000"/>
                  </a:schemeClr>
                </a:solidFill>
              </a:rPr>
              <a:t>More on Practical </a:t>
            </a:r>
            <a:r>
              <a:rPr lang="en-GB" sz="5400" b="1" dirty="0" smtClean="0">
                <a:ln w="22225">
                  <a:solidFill>
                    <a:schemeClr val="accent2"/>
                  </a:solidFill>
                  <a:prstDash val="solid"/>
                </a:ln>
                <a:solidFill>
                  <a:schemeClr val="accent3">
                    <a:lumMod val="40000"/>
                    <a:lumOff val="60000"/>
                  </a:schemeClr>
                </a:solidFill>
              </a:rPr>
              <a:t>[Annoying] </a:t>
            </a:r>
            <a:r>
              <a:rPr lang="en-GB" sz="5400" b="1" dirty="0" smtClean="0">
                <a:ln w="22225">
                  <a:solidFill>
                    <a:schemeClr val="accent2"/>
                  </a:solidFill>
                  <a:prstDash val="solid"/>
                </a:ln>
                <a:solidFill>
                  <a:schemeClr val="accent2">
                    <a:lumMod val="40000"/>
                    <a:lumOff val="60000"/>
                  </a:schemeClr>
                </a:solidFill>
              </a:rPr>
              <a:t>Details</a:t>
            </a:r>
            <a:br>
              <a:rPr lang="en-GB" sz="5400" b="1" dirty="0" smtClean="0">
                <a:ln w="22225">
                  <a:solidFill>
                    <a:schemeClr val="accent2"/>
                  </a:solidFill>
                  <a:prstDash val="solid"/>
                </a:ln>
                <a:solidFill>
                  <a:schemeClr val="accent2">
                    <a:lumMod val="40000"/>
                    <a:lumOff val="60000"/>
                  </a:schemeClr>
                </a:solidFill>
              </a:rPr>
            </a:br>
            <a:r>
              <a:rPr lang="en-GB" sz="5400" b="1" dirty="0" smtClean="0">
                <a:ln w="22225">
                  <a:solidFill>
                    <a:schemeClr val="accent2"/>
                  </a:solidFill>
                  <a:prstDash val="solid"/>
                </a:ln>
                <a:solidFill>
                  <a:schemeClr val="accent2">
                    <a:lumMod val="40000"/>
                    <a:lumOff val="60000"/>
                  </a:schemeClr>
                </a:solidFill>
              </a:rPr>
              <a:t>of Designing for TID Tolerance!</a:t>
            </a:r>
          </a:p>
        </p:txBody>
      </p:sp>
    </p:spTree>
    <p:extLst>
      <p:ext uri="{BB962C8B-B14F-4D97-AF65-F5344CB8AC3E}">
        <p14:creationId xmlns:p14="http://schemas.microsoft.com/office/powerpoint/2010/main" val="40037437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Practical Aspects of TID Robustness</a:t>
            </a:r>
            <a:endParaRPr lang="en-GB" dirty="0"/>
          </a:p>
        </p:txBody>
      </p:sp>
      <p:sp>
        <p:nvSpPr>
          <p:cNvPr id="27" name="Content Placeholder 26"/>
          <p:cNvSpPr>
            <a:spLocks noGrp="1"/>
          </p:cNvSpPr>
          <p:nvPr>
            <p:ph sz="half" idx="1"/>
          </p:nvPr>
        </p:nvSpPr>
        <p:spPr/>
        <p:txBody>
          <a:bodyPr>
            <a:normAutofit fontScale="92500" lnSpcReduction="10000"/>
          </a:bodyPr>
          <a:lstStyle/>
          <a:p>
            <a:r>
              <a:rPr lang="en-US" dirty="0" smtClean="0"/>
              <a:t>ELT gates use non-minimal device sizes:</a:t>
            </a:r>
          </a:p>
          <a:p>
            <a:pPr lvl="1"/>
            <a:r>
              <a:rPr lang="en-US" dirty="0"/>
              <a:t>NMOS: W</a:t>
            </a:r>
            <a:r>
              <a:rPr lang="en-US" baseline="-25000" dirty="0"/>
              <a:t>n</a:t>
            </a:r>
            <a:r>
              <a:rPr lang="en-US" dirty="0"/>
              <a:t> = 1.42 um</a:t>
            </a:r>
          </a:p>
          <a:p>
            <a:pPr lvl="1"/>
            <a:r>
              <a:rPr lang="en-US" dirty="0"/>
              <a:t>PMOS: W</a:t>
            </a:r>
            <a:r>
              <a:rPr lang="en-US" baseline="-25000" dirty="0"/>
              <a:t>p</a:t>
            </a:r>
            <a:r>
              <a:rPr lang="en-US" dirty="0"/>
              <a:t> = 3.74 </a:t>
            </a:r>
            <a:r>
              <a:rPr lang="en-US" dirty="0" smtClean="0"/>
              <a:t>um</a:t>
            </a:r>
          </a:p>
          <a:p>
            <a:pPr lvl="1"/>
            <a:r>
              <a:rPr lang="en-US" dirty="0"/>
              <a:t>B</a:t>
            </a:r>
            <a:r>
              <a:rPr lang="en-US" dirty="0" smtClean="0"/>
              <a:t>asically dictated by the geometry constraints and balancing between NMOS and PMOS current driving</a:t>
            </a:r>
          </a:p>
          <a:p>
            <a:r>
              <a:rPr lang="en-US" dirty="0" smtClean="0"/>
              <a:t>These “large” devices will introduce noise in V</a:t>
            </a:r>
            <a:r>
              <a:rPr lang="en-US" baseline="-25000" dirty="0" smtClean="0"/>
              <a:t>dd</a:t>
            </a:r>
            <a:r>
              <a:rPr lang="en-US" dirty="0" smtClean="0"/>
              <a:t> and V</a:t>
            </a:r>
            <a:r>
              <a:rPr lang="en-US" baseline="-25000" dirty="0" smtClean="0"/>
              <a:t>ss</a:t>
            </a:r>
            <a:r>
              <a:rPr lang="en-US" dirty="0" smtClean="0"/>
              <a:t> when switching:</a:t>
            </a:r>
          </a:p>
          <a:p>
            <a:pPr lvl="1"/>
            <a:r>
              <a:rPr lang="en-US" dirty="0" smtClean="0"/>
              <a:t>They drive relatively important loading capacitances (other ELT gates)</a:t>
            </a:r>
          </a:p>
          <a:p>
            <a:pPr lvl="1"/>
            <a:r>
              <a:rPr lang="en-US" dirty="0" smtClean="0"/>
              <a:t>During the gate signal transition time they represent a low impedance between the supply and ground</a:t>
            </a:r>
          </a:p>
          <a:p>
            <a:r>
              <a:rPr lang="en-US" dirty="0" smtClean="0"/>
              <a:t>How much noise goes into the supply and ground?</a:t>
            </a:r>
            <a:endParaRPr lang="en-US" dirty="0"/>
          </a:p>
          <a:p>
            <a:pPr lvl="1"/>
            <a:endParaRPr lang="en-GB" dirty="0"/>
          </a:p>
        </p:txBody>
      </p:sp>
      <p:sp>
        <p:nvSpPr>
          <p:cNvPr id="29" name="Content Placeholder 28"/>
          <p:cNvSpPr>
            <a:spLocks noGrp="1"/>
          </p:cNvSpPr>
          <p:nvPr>
            <p:ph sz="half" idx="2"/>
          </p:nvPr>
        </p:nvSpPr>
        <p:spPr>
          <a:xfrm>
            <a:off x="6172200" y="3162608"/>
            <a:ext cx="5181600" cy="3288013"/>
          </a:xfrm>
        </p:spPr>
        <p:txBody>
          <a:bodyPr>
            <a:normAutofit fontScale="92500" lnSpcReduction="10000"/>
          </a:bodyPr>
          <a:lstStyle/>
          <a:p>
            <a:r>
              <a:rPr lang="en-US" dirty="0" smtClean="0"/>
              <a:t>Test case:</a:t>
            </a:r>
          </a:p>
          <a:p>
            <a:pPr lvl="1"/>
            <a:r>
              <a:rPr lang="en-US" dirty="0" smtClean="0"/>
              <a:t>Take the “most innocent gate” (minimum size ELT inverter – LVT)</a:t>
            </a:r>
          </a:p>
          <a:p>
            <a:pPr lvl="1"/>
            <a:r>
              <a:rPr lang="en-US" dirty="0" smtClean="0"/>
              <a:t>Load it with other gates (a reasonable number is 4)</a:t>
            </a:r>
          </a:p>
          <a:p>
            <a:pPr lvl="1"/>
            <a:r>
              <a:rPr lang="en-US" dirty="0" smtClean="0"/>
              <a:t>Drive it with a 1.28 GHz clock (that is the maximum specified frequency for the eTx)</a:t>
            </a:r>
          </a:p>
          <a:p>
            <a:pPr lvl="1"/>
            <a:r>
              <a:rPr lang="en-US" dirty="0" smtClean="0"/>
              <a:t>Measure I</a:t>
            </a:r>
            <a:r>
              <a:rPr lang="en-US" baseline="-25000" dirty="0" smtClean="0"/>
              <a:t>dd</a:t>
            </a:r>
            <a:r>
              <a:rPr lang="en-US" dirty="0" smtClean="0"/>
              <a:t> and I</a:t>
            </a:r>
            <a:r>
              <a:rPr lang="en-US" baseline="-25000" dirty="0" smtClean="0"/>
              <a:t>ss</a:t>
            </a:r>
            <a:endParaRPr lang="en-US" dirty="0" smtClean="0"/>
          </a:p>
          <a:p>
            <a:pPr lvl="1"/>
            <a:endParaRPr lang="en-GB" baseline="-25000" dirty="0"/>
          </a:p>
        </p:txBody>
      </p:sp>
      <p:sp>
        <p:nvSpPr>
          <p:cNvPr id="3" name="Date Placeholder 2"/>
          <p:cNvSpPr>
            <a:spLocks noGrp="1"/>
          </p:cNvSpPr>
          <p:nvPr>
            <p:ph type="dt" sz="half" idx="10"/>
          </p:nvPr>
        </p:nvSpPr>
        <p:spPr/>
        <p:txBody>
          <a:bodyPr/>
          <a:lstStyle/>
          <a:p>
            <a:r>
              <a:rPr lang="en-GB" dirty="0" smtClean="0"/>
              <a:t>Ecole de Microélectronique IN2P3</a:t>
            </a:r>
            <a:endParaRPr lang="en-GB" dirty="0"/>
          </a:p>
        </p:txBody>
      </p:sp>
      <p:sp>
        <p:nvSpPr>
          <p:cNvPr id="4" name="Footer Placeholder 3"/>
          <p:cNvSpPr>
            <a:spLocks noGrp="1"/>
          </p:cNvSpPr>
          <p:nvPr>
            <p:ph type="ftr" sz="quarter" idx="11"/>
          </p:nvPr>
        </p:nvSpPr>
        <p:spPr/>
        <p:txBody>
          <a:bodyPr/>
          <a:lstStyle/>
          <a:p>
            <a:r>
              <a:rPr lang="en-GB" dirty="0" smtClean="0"/>
              <a:t>Paulo.Moreira@cern.ch</a:t>
            </a:r>
            <a:endParaRPr lang="en-GB" dirty="0"/>
          </a:p>
        </p:txBody>
      </p:sp>
      <p:sp>
        <p:nvSpPr>
          <p:cNvPr id="5" name="Slide Number Placeholder 4"/>
          <p:cNvSpPr>
            <a:spLocks noGrp="1"/>
          </p:cNvSpPr>
          <p:nvPr>
            <p:ph type="sldNum" sz="quarter" idx="12"/>
          </p:nvPr>
        </p:nvSpPr>
        <p:spPr/>
        <p:txBody>
          <a:bodyPr/>
          <a:lstStyle/>
          <a:p>
            <a:fld id="{9E4E57FD-46AB-4497-A1ED-13B00B4C8F0D}" type="slidenum">
              <a:rPr lang="en-GB" smtClean="0"/>
              <a:t>48</a:t>
            </a:fld>
            <a:endParaRPr lang="en-GB" dirty="0"/>
          </a:p>
        </p:txBody>
      </p:sp>
      <p:pic>
        <p:nvPicPr>
          <p:cNvPr id="72" name="Picture 71"/>
          <p:cNvPicPr>
            <a:picLocks noChangeAspect="1"/>
          </p:cNvPicPr>
          <p:nvPr/>
        </p:nvPicPr>
        <p:blipFill>
          <a:blip r:embed="rId3"/>
          <a:stretch>
            <a:fillRect/>
          </a:stretch>
        </p:blipFill>
        <p:spPr>
          <a:xfrm>
            <a:off x="6240586" y="1481018"/>
            <a:ext cx="5044828" cy="1624981"/>
          </a:xfrm>
          <a:prstGeom prst="rect">
            <a:avLst/>
          </a:prstGeom>
        </p:spPr>
      </p:pic>
      <p:sp>
        <p:nvSpPr>
          <p:cNvPr id="73" name="TextBox 72"/>
          <p:cNvSpPr txBox="1"/>
          <p:nvPr/>
        </p:nvSpPr>
        <p:spPr>
          <a:xfrm>
            <a:off x="7097960" y="955460"/>
            <a:ext cx="3330079" cy="369332"/>
          </a:xfrm>
          <a:prstGeom prst="rect">
            <a:avLst/>
          </a:prstGeom>
          <a:noFill/>
        </p:spPr>
        <p:txBody>
          <a:bodyPr wrap="none" rtlCol="0">
            <a:spAutoFit/>
          </a:bodyPr>
          <a:lstStyle/>
          <a:p>
            <a:r>
              <a:rPr lang="en-US" dirty="0" smtClean="0"/>
              <a:t>(</a:t>
            </a:r>
            <a:r>
              <a:rPr lang="en-US" b="1" dirty="0" smtClean="0"/>
              <a:t>ELT</a:t>
            </a:r>
            <a:r>
              <a:rPr lang="en-US" dirty="0" smtClean="0"/>
              <a:t> = </a:t>
            </a:r>
            <a:r>
              <a:rPr lang="en-US" b="1" dirty="0" smtClean="0"/>
              <a:t>E</a:t>
            </a:r>
            <a:r>
              <a:rPr lang="en-US" dirty="0" smtClean="0"/>
              <a:t>nclosed </a:t>
            </a:r>
            <a:r>
              <a:rPr lang="en-US" b="1" dirty="0" smtClean="0"/>
              <a:t>L</a:t>
            </a:r>
            <a:r>
              <a:rPr lang="en-US" dirty="0" smtClean="0"/>
              <a:t>ayout </a:t>
            </a:r>
            <a:r>
              <a:rPr lang="en-US" b="1" dirty="0" smtClean="0"/>
              <a:t>T</a:t>
            </a:r>
            <a:r>
              <a:rPr lang="en-US" dirty="0" smtClean="0"/>
              <a:t>ransistor)</a:t>
            </a:r>
            <a:endParaRPr lang="en-GB" dirty="0"/>
          </a:p>
        </p:txBody>
      </p:sp>
    </p:spTree>
    <p:extLst>
      <p:ext uri="{BB962C8B-B14F-4D97-AF65-F5344CB8AC3E}">
        <p14:creationId xmlns:p14="http://schemas.microsoft.com/office/powerpoint/2010/main" val="3129038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Case Simulation</a:t>
            </a:r>
            <a:endParaRPr lang="en-GB" dirty="0"/>
          </a:p>
        </p:txBody>
      </p:sp>
      <p:sp>
        <p:nvSpPr>
          <p:cNvPr id="3" name="Content Placeholder 2"/>
          <p:cNvSpPr>
            <a:spLocks noGrp="1"/>
          </p:cNvSpPr>
          <p:nvPr>
            <p:ph sz="half" idx="1"/>
          </p:nvPr>
        </p:nvSpPr>
        <p:spPr>
          <a:xfrm>
            <a:off x="838199" y="866774"/>
            <a:ext cx="4706815" cy="5572125"/>
          </a:xfrm>
        </p:spPr>
        <p:txBody>
          <a:bodyPr>
            <a:normAutofit lnSpcReduction="10000"/>
          </a:bodyPr>
          <a:lstStyle/>
          <a:p>
            <a:r>
              <a:rPr lang="en-GB" dirty="0" smtClean="0"/>
              <a:t>Simulation conditions:</a:t>
            </a:r>
          </a:p>
          <a:p>
            <a:pPr lvl="1"/>
            <a:r>
              <a:rPr lang="en-GB" dirty="0" smtClean="0"/>
              <a:t>C0 (TT, </a:t>
            </a:r>
            <a:r>
              <a:rPr lang="en-GB" dirty="0" err="1" smtClean="0"/>
              <a:t>V</a:t>
            </a:r>
            <a:r>
              <a:rPr lang="en-GB" baseline="-25000" dirty="0" err="1" smtClean="0"/>
              <a:t>dd</a:t>
            </a:r>
            <a:r>
              <a:rPr lang="en-GB" dirty="0" smtClean="0"/>
              <a:t> = 1.2V, T = 27C) </a:t>
            </a:r>
          </a:p>
          <a:p>
            <a:pPr lvl="1"/>
            <a:r>
              <a:rPr lang="en-GB" dirty="0" smtClean="0"/>
              <a:t>C4 (FF, </a:t>
            </a:r>
            <a:r>
              <a:rPr lang="en-GB" dirty="0" err="1" smtClean="0"/>
              <a:t>V</a:t>
            </a:r>
            <a:r>
              <a:rPr lang="en-GB" baseline="-25000" dirty="0" err="1" smtClean="0"/>
              <a:t>dd</a:t>
            </a:r>
            <a:r>
              <a:rPr lang="en-GB" dirty="0" smtClean="0"/>
              <a:t> = 1.08V, T = 100C)</a:t>
            </a:r>
          </a:p>
          <a:p>
            <a:pPr lvl="1"/>
            <a:r>
              <a:rPr lang="en-GB" dirty="0" smtClean="0"/>
              <a:t>C16 (SS, </a:t>
            </a:r>
            <a:r>
              <a:rPr lang="en-GB" dirty="0" err="1" smtClean="0"/>
              <a:t>V</a:t>
            </a:r>
            <a:r>
              <a:rPr lang="en-GB" baseline="-25000" dirty="0" err="1" smtClean="0"/>
              <a:t>dd</a:t>
            </a:r>
            <a:r>
              <a:rPr lang="en-GB" dirty="0" smtClean="0"/>
              <a:t> = 1.08V, T = 100C)</a:t>
            </a:r>
          </a:p>
          <a:p>
            <a:r>
              <a:rPr lang="en-GB" dirty="0" smtClean="0"/>
              <a:t>Main observations:</a:t>
            </a:r>
          </a:p>
          <a:p>
            <a:pPr lvl="1"/>
            <a:r>
              <a:rPr lang="en-GB" dirty="0" smtClean="0"/>
              <a:t>The inverter is </a:t>
            </a:r>
            <a:r>
              <a:rPr lang="en-GB" dirty="0" smtClean="0">
                <a:solidFill>
                  <a:schemeClr val="bg1">
                    <a:lumMod val="50000"/>
                  </a:schemeClr>
                </a:solidFill>
              </a:rPr>
              <a:t>[easily]</a:t>
            </a:r>
            <a:r>
              <a:rPr lang="en-GB" dirty="0" smtClean="0"/>
              <a:t> 1.28 GHz capable </a:t>
            </a:r>
            <a:r>
              <a:rPr lang="en-GB" dirty="0" smtClean="0">
                <a:solidFill>
                  <a:schemeClr val="bg1">
                    <a:lumMod val="50000"/>
                  </a:schemeClr>
                </a:solidFill>
              </a:rPr>
              <a:t>[all corners]</a:t>
            </a:r>
          </a:p>
          <a:p>
            <a:pPr lvl="1"/>
            <a:r>
              <a:rPr lang="en-GB" dirty="0" smtClean="0"/>
              <a:t>Large peak currents go into the VSS and VDD power rails!</a:t>
            </a:r>
          </a:p>
          <a:p>
            <a:pPr lvl="2"/>
            <a:r>
              <a:rPr lang="en-GB" dirty="0" smtClean="0"/>
              <a:t>These current peaks can reach: 1.3 mA for the fastest PVT conditions! </a:t>
            </a:r>
          </a:p>
          <a:p>
            <a:pPr lvl="1"/>
            <a:r>
              <a:rPr lang="en-GB" dirty="0" smtClean="0"/>
              <a:t> This is for a simple inverter!</a:t>
            </a:r>
          </a:p>
          <a:p>
            <a:pPr lvl="2"/>
            <a:r>
              <a:rPr lang="en-US" dirty="0" smtClean="0"/>
              <a:t>What are the consequences for a complex circuit or full scale ASIC? </a:t>
            </a:r>
            <a:endParaRPr lang="en-GB" dirty="0" smtClean="0"/>
          </a:p>
        </p:txBody>
      </p:sp>
      <p:sp>
        <p:nvSpPr>
          <p:cNvPr id="5" name="Date Placeholder 4"/>
          <p:cNvSpPr>
            <a:spLocks noGrp="1"/>
          </p:cNvSpPr>
          <p:nvPr>
            <p:ph type="dt" sz="half" idx="10"/>
          </p:nvPr>
        </p:nvSpPr>
        <p:spPr/>
        <p:txBody>
          <a:bodyPr/>
          <a:lstStyle/>
          <a:p>
            <a:r>
              <a:rPr lang="en-GB" dirty="0" smtClean="0"/>
              <a:t>Ecole de Microélectronique IN2P3</a:t>
            </a:r>
            <a:endParaRPr lang="en-GB" dirty="0"/>
          </a:p>
        </p:txBody>
      </p:sp>
      <p:sp>
        <p:nvSpPr>
          <p:cNvPr id="6" name="Footer Placeholder 5"/>
          <p:cNvSpPr>
            <a:spLocks noGrp="1"/>
          </p:cNvSpPr>
          <p:nvPr>
            <p:ph type="ftr" sz="quarter" idx="11"/>
          </p:nvPr>
        </p:nvSpPr>
        <p:spPr/>
        <p:txBody>
          <a:bodyPr/>
          <a:lstStyle/>
          <a:p>
            <a:r>
              <a:rPr lang="en-GB" dirty="0" smtClean="0"/>
              <a:t>Paulo.Moreira@cern.ch</a:t>
            </a:r>
            <a:endParaRPr lang="en-GB" dirty="0"/>
          </a:p>
        </p:txBody>
      </p:sp>
      <p:sp>
        <p:nvSpPr>
          <p:cNvPr id="7" name="Slide Number Placeholder 6"/>
          <p:cNvSpPr>
            <a:spLocks noGrp="1"/>
          </p:cNvSpPr>
          <p:nvPr>
            <p:ph type="sldNum" sz="quarter" idx="12"/>
          </p:nvPr>
        </p:nvSpPr>
        <p:spPr/>
        <p:txBody>
          <a:bodyPr/>
          <a:lstStyle/>
          <a:p>
            <a:fld id="{9E4E57FD-46AB-4497-A1ED-13B00B4C8F0D}" type="slidenum">
              <a:rPr lang="en-GB" smtClean="0"/>
              <a:t>49</a:t>
            </a:fld>
            <a:endParaRPr lang="en-GB" dirty="0"/>
          </a:p>
        </p:txBody>
      </p:sp>
      <p:pic>
        <p:nvPicPr>
          <p:cNvPr id="8" name="Content Placeholder 15"/>
          <p:cNvPicPr>
            <a:picLocks noGrp="1" noChangeAspect="1"/>
          </p:cNvPicPr>
          <p:nvPr>
            <p:ph idx="1"/>
          </p:nvPr>
        </p:nvPicPr>
        <p:blipFill rotWithShape="1">
          <a:blip r:embed="rId3">
            <a:extLst>
              <a:ext uri="{28A0092B-C50C-407E-A947-70E740481C1C}">
                <a14:useLocalDpi xmlns:a14="http://schemas.microsoft.com/office/drawing/2010/main" val="0"/>
              </a:ext>
            </a:extLst>
          </a:blip>
          <a:srcRect l="18519" t="5472" b="64930"/>
          <a:stretch/>
        </p:blipFill>
        <p:spPr>
          <a:xfrm>
            <a:off x="5638800" y="1136403"/>
            <a:ext cx="5715000" cy="1398824"/>
          </a:xfrm>
        </p:spPr>
      </p:pic>
      <p:pic>
        <p:nvPicPr>
          <p:cNvPr id="9" name="Content Placeholder 10"/>
          <p:cNvPicPr>
            <a:picLocks noGrp="1" noChangeAspect="1"/>
          </p:cNvPicPr>
          <p:nvPr>
            <p:ph idx="1"/>
          </p:nvPr>
        </p:nvPicPr>
        <p:blipFill rotWithShape="1">
          <a:blip r:embed="rId4">
            <a:extLst>
              <a:ext uri="{28A0092B-C50C-407E-A947-70E740481C1C}">
                <a14:useLocalDpi xmlns:a14="http://schemas.microsoft.com/office/drawing/2010/main" val="0"/>
              </a:ext>
            </a:extLst>
          </a:blip>
          <a:srcRect l="26852" t="5722" b="64471"/>
          <a:stretch/>
        </p:blipFill>
        <p:spPr>
          <a:xfrm>
            <a:off x="5638800" y="2689077"/>
            <a:ext cx="5715000" cy="1569260"/>
          </a:xfrm>
        </p:spPr>
      </p:pic>
      <p:pic>
        <p:nvPicPr>
          <p:cNvPr id="10" name="Content Placeholder 6"/>
          <p:cNvPicPr>
            <a:picLocks noGrp="1" noChangeAspect="1"/>
          </p:cNvPicPr>
          <p:nvPr>
            <p:ph idx="1"/>
          </p:nvPr>
        </p:nvPicPr>
        <p:blipFill rotWithShape="1">
          <a:blip r:embed="rId5">
            <a:extLst>
              <a:ext uri="{28A0092B-C50C-407E-A947-70E740481C1C}">
                <a14:useLocalDpi xmlns:a14="http://schemas.microsoft.com/office/drawing/2010/main" val="0"/>
              </a:ext>
            </a:extLst>
          </a:blip>
          <a:srcRect l="26852" t="6398" b="64640"/>
          <a:stretch/>
        </p:blipFill>
        <p:spPr>
          <a:xfrm>
            <a:off x="5638800" y="4268274"/>
            <a:ext cx="5715000" cy="1524742"/>
          </a:xfrm>
        </p:spPr>
      </p:pic>
      <p:pic>
        <p:nvPicPr>
          <p:cNvPr id="11" name="Content Placeholder 6"/>
          <p:cNvPicPr>
            <a:picLocks noGrp="1" noChangeAspect="1"/>
          </p:cNvPicPr>
          <p:nvPr>
            <p:ph idx="1"/>
          </p:nvPr>
        </p:nvPicPr>
        <p:blipFill rotWithShape="1">
          <a:blip r:embed="rId5">
            <a:extLst>
              <a:ext uri="{28A0092B-C50C-407E-A947-70E740481C1C}">
                <a14:useLocalDpi xmlns:a14="http://schemas.microsoft.com/office/drawing/2010/main" val="0"/>
              </a:ext>
            </a:extLst>
          </a:blip>
          <a:srcRect l="26852" t="92514"/>
          <a:stretch/>
        </p:blipFill>
        <p:spPr>
          <a:xfrm>
            <a:off x="5638800" y="5793016"/>
            <a:ext cx="5715000" cy="394097"/>
          </a:xfrm>
        </p:spPr>
      </p:pic>
      <p:sp>
        <p:nvSpPr>
          <p:cNvPr id="12" name="Oval Callout 11"/>
          <p:cNvSpPr/>
          <p:nvPr/>
        </p:nvSpPr>
        <p:spPr>
          <a:xfrm>
            <a:off x="7443787" y="2760011"/>
            <a:ext cx="1400176" cy="254148"/>
          </a:xfrm>
          <a:prstGeom prst="wedgeEllipseCallout">
            <a:avLst>
              <a:gd name="adj1" fmla="val -59968"/>
              <a:gd name="adj2" fmla="val 1752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5"/>
                </a:solidFill>
              </a:rPr>
              <a:t>1.28 mA</a:t>
            </a:r>
            <a:endParaRPr lang="en-GB" dirty="0">
              <a:solidFill>
                <a:schemeClr val="accent5"/>
              </a:solidFill>
            </a:endParaRPr>
          </a:p>
        </p:txBody>
      </p:sp>
      <p:sp>
        <p:nvSpPr>
          <p:cNvPr id="13" name="Oval Callout 12"/>
          <p:cNvSpPr/>
          <p:nvPr/>
        </p:nvSpPr>
        <p:spPr>
          <a:xfrm>
            <a:off x="6805612" y="5538868"/>
            <a:ext cx="1462088" cy="254148"/>
          </a:xfrm>
          <a:prstGeom prst="wedgeEllipseCallout">
            <a:avLst>
              <a:gd name="adj1" fmla="val -58033"/>
              <a:gd name="adj2" fmla="val -7991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5"/>
                </a:solidFill>
              </a:rPr>
              <a:t>1.28 mA</a:t>
            </a:r>
            <a:endParaRPr lang="en-GB" dirty="0">
              <a:solidFill>
                <a:schemeClr val="accent5"/>
              </a:solidFill>
            </a:endParaRPr>
          </a:p>
        </p:txBody>
      </p:sp>
    </p:spTree>
    <p:extLst>
      <p:ext uri="{BB962C8B-B14F-4D97-AF65-F5344CB8AC3E}">
        <p14:creationId xmlns:p14="http://schemas.microsoft.com/office/powerpoint/2010/main" val="16083394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HEP Communications Idiosyncrasies</a:t>
            </a:r>
            <a:endParaRPr lang="en-GB" dirty="0"/>
          </a:p>
        </p:txBody>
      </p:sp>
      <p:sp>
        <p:nvSpPr>
          <p:cNvPr id="3" name="Content Placeholder 2"/>
          <p:cNvSpPr>
            <a:spLocks noGrp="1"/>
          </p:cNvSpPr>
          <p:nvPr>
            <p:ph idx="1"/>
          </p:nvPr>
        </p:nvSpPr>
        <p:spPr/>
        <p:txBody>
          <a:bodyPr/>
          <a:lstStyle/>
          <a:p>
            <a:r>
              <a:rPr lang="en-GB" dirty="0" smtClean="0"/>
              <a:t>Typically simpler that long haul communications systems:</a:t>
            </a:r>
          </a:p>
          <a:p>
            <a:pPr lvl="1"/>
            <a:r>
              <a:rPr lang="en-GB" dirty="0" smtClean="0"/>
              <a:t>Localized and short distance systems (&lt; 200 m)</a:t>
            </a:r>
          </a:p>
          <a:p>
            <a:pPr lvl="1"/>
            <a:r>
              <a:rPr lang="en-GB" dirty="0" smtClean="0"/>
              <a:t>Bandwidth is not at a premium!</a:t>
            </a:r>
          </a:p>
          <a:p>
            <a:r>
              <a:rPr lang="en-GB" dirty="0" smtClean="0"/>
              <a:t>However the radiation environment in which they are installed raises several challenges:</a:t>
            </a:r>
          </a:p>
          <a:p>
            <a:pPr lvl="1"/>
            <a:r>
              <a:rPr lang="en-GB" dirty="0" smtClean="0"/>
              <a:t>Total Ionizing Dose (TID) will degrade the performance of the systems to the point that they will eventually fail!</a:t>
            </a:r>
          </a:p>
          <a:p>
            <a:pPr lvl="2"/>
            <a:r>
              <a:rPr lang="en-GB" dirty="0" smtClean="0"/>
              <a:t>ASICs and Optoelectronics must be designed and qualified to guaranty “survival” during the lifetime of the detector!</a:t>
            </a:r>
          </a:p>
          <a:p>
            <a:pPr lvl="1"/>
            <a:r>
              <a:rPr lang="en-GB" dirty="0" smtClean="0"/>
              <a:t>Single Event Upsets (SEU) will disturb momentarily the operation of the systems/circuits!</a:t>
            </a:r>
          </a:p>
          <a:p>
            <a:pPr lvl="2"/>
            <a:r>
              <a:rPr lang="en-GB" dirty="0" smtClean="0"/>
              <a:t>They must be built to mitigate the effects of SEUs and avoid altogether system interrupts</a:t>
            </a:r>
          </a:p>
          <a:p>
            <a:r>
              <a:rPr lang="en-GB" dirty="0" smtClean="0"/>
              <a:t>Besides these two “peculiarities”, HEP systems are based on the same principles as the telecommunication systems:</a:t>
            </a:r>
          </a:p>
          <a:p>
            <a:pPr lvl="1"/>
            <a:r>
              <a:rPr lang="en-GB" dirty="0" smtClean="0"/>
              <a:t>And thus should be compatible with them as much as possible.</a:t>
            </a:r>
          </a:p>
          <a:p>
            <a:pPr lvl="1"/>
            <a:r>
              <a:rPr lang="en-GB" dirty="0" smtClean="0"/>
              <a:t> More specifically, with FPGAs which are the ubiquitous building blocks of HEP DAQ systems!</a:t>
            </a:r>
            <a:endParaRPr lang="en-GB" dirty="0"/>
          </a:p>
        </p:txBody>
      </p:sp>
      <p:sp>
        <p:nvSpPr>
          <p:cNvPr id="4" name="Date Placeholder 3"/>
          <p:cNvSpPr>
            <a:spLocks noGrp="1"/>
          </p:cNvSpPr>
          <p:nvPr>
            <p:ph type="dt" sz="half" idx="10"/>
          </p:nvPr>
        </p:nvSpPr>
        <p:spPr/>
        <p:txBody>
          <a:bodyPr/>
          <a:lstStyle/>
          <a:p>
            <a:r>
              <a:rPr lang="en-GB" dirty="0" smtClean="0"/>
              <a:t>Ecole de Microélectronique IN2P3</a:t>
            </a:r>
            <a:endParaRPr lang="en-GB" dirty="0"/>
          </a:p>
        </p:txBody>
      </p:sp>
      <p:sp>
        <p:nvSpPr>
          <p:cNvPr id="5" name="Footer Placeholder 4"/>
          <p:cNvSpPr>
            <a:spLocks noGrp="1"/>
          </p:cNvSpPr>
          <p:nvPr>
            <p:ph type="ftr" sz="quarter" idx="11"/>
          </p:nvPr>
        </p:nvSpPr>
        <p:spPr/>
        <p:txBody>
          <a:bodyPr/>
          <a:lstStyle/>
          <a:p>
            <a:r>
              <a:rPr lang="en-GB" dirty="0"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5</a:t>
            </a:fld>
            <a:endParaRPr lang="en-GB" dirty="0"/>
          </a:p>
        </p:txBody>
      </p:sp>
    </p:spTree>
    <p:extLst>
      <p:ext uri="{BB962C8B-B14F-4D97-AF65-F5344CB8AC3E}">
        <p14:creationId xmlns:p14="http://schemas.microsoft.com/office/powerpoint/2010/main" val="14855106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eTx Driver Supply Noise!</a:t>
            </a:r>
            <a:endParaRPr lang="en-GB" dirty="0"/>
          </a:p>
        </p:txBody>
      </p:sp>
      <p:sp>
        <p:nvSpPr>
          <p:cNvPr id="5" name="Date Placeholder 4"/>
          <p:cNvSpPr>
            <a:spLocks noGrp="1"/>
          </p:cNvSpPr>
          <p:nvPr>
            <p:ph type="dt" sz="half" idx="10"/>
          </p:nvPr>
        </p:nvSpPr>
        <p:spPr/>
        <p:txBody>
          <a:bodyPr/>
          <a:lstStyle/>
          <a:p>
            <a:r>
              <a:rPr lang="en-GB" smtClean="0"/>
              <a:t>Ecole de Microélectronique IN2P3</a:t>
            </a:r>
            <a:endParaRPr lang="en-GB" dirty="0"/>
          </a:p>
        </p:txBody>
      </p:sp>
      <p:sp>
        <p:nvSpPr>
          <p:cNvPr id="6" name="Footer Placeholder 5"/>
          <p:cNvSpPr>
            <a:spLocks noGrp="1"/>
          </p:cNvSpPr>
          <p:nvPr>
            <p:ph type="ftr" sz="quarter" idx="11"/>
          </p:nvPr>
        </p:nvSpPr>
        <p:spPr/>
        <p:txBody>
          <a:bodyPr/>
          <a:lstStyle/>
          <a:p>
            <a:r>
              <a:rPr lang="en-GB" smtClean="0"/>
              <a:t>Paulo.Moreira@cern.ch</a:t>
            </a:r>
            <a:endParaRPr lang="en-GB" dirty="0"/>
          </a:p>
        </p:txBody>
      </p:sp>
      <p:sp>
        <p:nvSpPr>
          <p:cNvPr id="7" name="Slide Number Placeholder 6"/>
          <p:cNvSpPr>
            <a:spLocks noGrp="1"/>
          </p:cNvSpPr>
          <p:nvPr>
            <p:ph type="sldNum" sz="quarter" idx="12"/>
          </p:nvPr>
        </p:nvSpPr>
        <p:spPr/>
        <p:txBody>
          <a:bodyPr/>
          <a:lstStyle/>
          <a:p>
            <a:fld id="{9E4E57FD-46AB-4497-A1ED-13B00B4C8F0D}" type="slidenum">
              <a:rPr lang="en-GB" smtClean="0"/>
              <a:t>50</a:t>
            </a:fld>
            <a:endParaRPr lang="en-GB" dirty="0"/>
          </a:p>
        </p:txBody>
      </p:sp>
      <p:pic>
        <p:nvPicPr>
          <p:cNvPr id="9" name="Content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l="21331" t="5260"/>
          <a:stretch/>
        </p:blipFill>
        <p:spPr>
          <a:xfrm>
            <a:off x="4357991" y="1128409"/>
            <a:ext cx="6477587" cy="5256516"/>
          </a:xfrm>
        </p:spPr>
      </p:pic>
      <p:cxnSp>
        <p:nvCxnSpPr>
          <p:cNvPr id="11" name="Straight Connector 10"/>
          <p:cNvCxnSpPr/>
          <p:nvPr/>
        </p:nvCxnSpPr>
        <p:spPr>
          <a:xfrm>
            <a:off x="4357991" y="5009745"/>
            <a:ext cx="6499699" cy="0"/>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83814" y="5477933"/>
            <a:ext cx="3142335" cy="523220"/>
          </a:xfrm>
          <a:prstGeom prst="rect">
            <a:avLst/>
          </a:prstGeom>
          <a:noFill/>
        </p:spPr>
        <p:txBody>
          <a:bodyPr wrap="none" rtlCol="0">
            <a:spAutoFit/>
          </a:bodyPr>
          <a:lstStyle/>
          <a:p>
            <a:r>
              <a:rPr lang="en-US" sz="1400" dirty="0" smtClean="0">
                <a:solidFill>
                  <a:schemeClr val="accent5"/>
                </a:solidFill>
              </a:rPr>
              <a:t>Current in the output stage is “constant”</a:t>
            </a:r>
            <a:br>
              <a:rPr lang="en-US" sz="1400" dirty="0" smtClean="0">
                <a:solidFill>
                  <a:schemeClr val="accent5"/>
                </a:solidFill>
              </a:rPr>
            </a:br>
            <a:r>
              <a:rPr lang="en-US" sz="1400" dirty="0" smtClean="0">
                <a:solidFill>
                  <a:schemeClr val="accent5"/>
                </a:solidFill>
              </a:rPr>
              <a:t>except when the output switches!</a:t>
            </a:r>
            <a:endParaRPr lang="en-GB" sz="1400" dirty="0">
              <a:solidFill>
                <a:schemeClr val="accent5"/>
              </a:solidFill>
            </a:endParaRPr>
          </a:p>
        </p:txBody>
      </p:sp>
      <p:cxnSp>
        <p:nvCxnSpPr>
          <p:cNvPr id="14" name="Straight Arrow Connector 13"/>
          <p:cNvCxnSpPr>
            <a:stCxn id="12" idx="3"/>
          </p:cNvCxnSpPr>
          <p:nvPr/>
        </p:nvCxnSpPr>
        <p:spPr>
          <a:xfrm flipV="1">
            <a:off x="4126149" y="5051953"/>
            <a:ext cx="437744" cy="687590"/>
          </a:xfrm>
          <a:prstGeom prst="straightConnector1">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2" idx="3"/>
          </p:cNvCxnSpPr>
          <p:nvPr/>
        </p:nvCxnSpPr>
        <p:spPr>
          <a:xfrm flipV="1">
            <a:off x="4126149" y="4927590"/>
            <a:ext cx="999809" cy="811953"/>
          </a:xfrm>
          <a:prstGeom prst="straightConnector1">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8" name="Oval Callout 17"/>
          <p:cNvSpPr/>
          <p:nvPr/>
        </p:nvSpPr>
        <p:spPr>
          <a:xfrm>
            <a:off x="5125958" y="4084387"/>
            <a:ext cx="2480554" cy="226811"/>
          </a:xfrm>
          <a:prstGeom prst="wedgeEllipseCallout">
            <a:avLst>
              <a:gd name="adj1" fmla="val 42304"/>
              <a:gd name="adj2" fmla="val 3561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Output DC level: 3.2 mA</a:t>
            </a:r>
            <a:endParaRPr lang="en-GB" sz="1200" dirty="0"/>
          </a:p>
        </p:txBody>
      </p:sp>
      <p:sp>
        <p:nvSpPr>
          <p:cNvPr id="19" name="Oval Callout 18"/>
          <p:cNvSpPr/>
          <p:nvPr/>
        </p:nvSpPr>
        <p:spPr>
          <a:xfrm>
            <a:off x="5671225" y="3234531"/>
            <a:ext cx="2389763" cy="233464"/>
          </a:xfrm>
          <a:prstGeom prst="wedgeEllipseCallout">
            <a:avLst>
              <a:gd name="adj1" fmla="val 39842"/>
              <a:gd name="adj2" fmla="val 3791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Output peak: 3.2 mA</a:t>
            </a:r>
            <a:endParaRPr lang="en-GB" sz="1200" dirty="0"/>
          </a:p>
        </p:txBody>
      </p:sp>
      <p:sp>
        <p:nvSpPr>
          <p:cNvPr id="20" name="Oval Callout 19"/>
          <p:cNvSpPr/>
          <p:nvPr/>
        </p:nvSpPr>
        <p:spPr>
          <a:xfrm>
            <a:off x="6567016" y="2064738"/>
            <a:ext cx="2643198" cy="233464"/>
          </a:xfrm>
          <a:prstGeom prst="wedgeEllipseCallout">
            <a:avLst>
              <a:gd name="adj1" fmla="val 38675"/>
              <a:gd name="adj2" fmla="val 1291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Driver logic peak: 14.4 mA</a:t>
            </a:r>
            <a:endParaRPr lang="en-GB" sz="1200" dirty="0"/>
          </a:p>
        </p:txBody>
      </p:sp>
      <p:sp>
        <p:nvSpPr>
          <p:cNvPr id="22" name="Content Placeholder 2"/>
          <p:cNvSpPr txBox="1">
            <a:spLocks/>
          </p:cNvSpPr>
          <p:nvPr/>
        </p:nvSpPr>
        <p:spPr>
          <a:xfrm>
            <a:off x="838200" y="866775"/>
            <a:ext cx="3530624" cy="388136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Clr>
                <a:srgbClr val="C00000"/>
              </a:buClr>
              <a:buFont typeface="Arial" panose="020B0604020202020204" pitchFamily="34" charset="0"/>
              <a:buChar char="•"/>
              <a:defRPr sz="2400" kern="1200">
                <a:solidFill>
                  <a:schemeClr val="accent5">
                    <a:lumMod val="50000"/>
                  </a:schemeClr>
                </a:solidFill>
                <a:latin typeface="+mj-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C00000"/>
              </a:buClr>
              <a:buFont typeface="Arial" panose="020B0604020202020204" pitchFamily="34" charset="0"/>
              <a:buChar char="•"/>
              <a:defRPr sz="2000" kern="1200">
                <a:solidFill>
                  <a:schemeClr val="accent5"/>
                </a:solidFill>
                <a:latin typeface="+mj-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accent5">
                    <a:lumMod val="50000"/>
                  </a:schemeClr>
                </a:solidFill>
                <a:latin typeface="+mj-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C00000"/>
              </a:buClr>
              <a:buFont typeface="Arial" panose="020B0604020202020204" pitchFamily="34" charset="0"/>
              <a:buChar char="•"/>
              <a:defRPr sz="1600" kern="1200">
                <a:solidFill>
                  <a:schemeClr val="accent5"/>
                </a:solidFill>
                <a:latin typeface="+mj-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C00000"/>
              </a:buClr>
              <a:buFont typeface="Arial" panose="020B0604020202020204" pitchFamily="34" charset="0"/>
              <a:buChar char="•"/>
              <a:defRPr sz="1600" kern="1200">
                <a:solidFill>
                  <a:schemeClr val="accent5">
                    <a:lumMod val="50000"/>
                  </a:schemeClr>
                </a:solidFill>
                <a:latin typeface="+mj-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The logic driving the output stage exhibits large current peaks!</a:t>
            </a:r>
          </a:p>
          <a:p>
            <a:pPr lvl="1"/>
            <a:r>
              <a:rPr lang="en-US" dirty="0" smtClean="0"/>
              <a:t>Up to 14.4 mA</a:t>
            </a:r>
          </a:p>
          <a:p>
            <a:r>
              <a:rPr lang="en-US" dirty="0" smtClean="0"/>
              <a:t>In the LpGBT there might be:</a:t>
            </a:r>
          </a:p>
          <a:p>
            <a:pPr lvl="1"/>
            <a:r>
              <a:rPr lang="en-US" dirty="0" smtClean="0"/>
              <a:t>17 Data Drivers</a:t>
            </a:r>
          </a:p>
          <a:p>
            <a:pPr lvl="1"/>
            <a:r>
              <a:rPr lang="en-US" dirty="0" smtClean="0"/>
              <a:t>33 Clock Drivers</a:t>
            </a:r>
          </a:p>
          <a:p>
            <a:pPr lvl="1"/>
            <a:r>
              <a:rPr lang="en-US" dirty="0" smtClean="0"/>
              <a:t>All working synchronously</a:t>
            </a:r>
          </a:p>
          <a:p>
            <a:r>
              <a:rPr lang="en-US" dirty="0" smtClean="0"/>
              <a:t>This could represent up to 720 mA of [noise] current being injected in the power supply and ground!</a:t>
            </a:r>
          </a:p>
          <a:p>
            <a:r>
              <a:rPr lang="en-US" dirty="0" smtClean="0"/>
              <a:t>This noise has to be mitigated!</a:t>
            </a:r>
            <a:endParaRPr lang="en-GB" dirty="0" smtClean="0"/>
          </a:p>
        </p:txBody>
      </p:sp>
    </p:spTree>
    <p:extLst>
      <p:ext uri="{BB962C8B-B14F-4D97-AF65-F5344CB8AC3E}">
        <p14:creationId xmlns:p14="http://schemas.microsoft.com/office/powerpoint/2010/main" val="20350328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eTx Driver Supply Noise!</a:t>
            </a:r>
            <a:endParaRPr lang="en-GB" dirty="0"/>
          </a:p>
        </p:txBody>
      </p:sp>
      <p:sp>
        <p:nvSpPr>
          <p:cNvPr id="3" name="Content Placeholder 2"/>
          <p:cNvSpPr>
            <a:spLocks noGrp="1"/>
          </p:cNvSpPr>
          <p:nvPr>
            <p:ph sz="half" idx="1"/>
          </p:nvPr>
        </p:nvSpPr>
        <p:spPr/>
        <p:txBody>
          <a:bodyPr>
            <a:normAutofit lnSpcReduction="10000"/>
          </a:bodyPr>
          <a:lstStyle/>
          <a:p>
            <a:r>
              <a:rPr lang="en-US" dirty="0" smtClean="0"/>
              <a:t>Solution:</a:t>
            </a:r>
          </a:p>
          <a:p>
            <a:pPr lvl="1"/>
            <a:r>
              <a:rPr lang="en-US" dirty="0" smtClean="0"/>
              <a:t>Decrease the peak amplitude by spreading the current pulse in time;</a:t>
            </a:r>
          </a:p>
          <a:p>
            <a:r>
              <a:rPr lang="en-US" dirty="0" smtClean="0"/>
              <a:t>How</a:t>
            </a:r>
          </a:p>
          <a:p>
            <a:pPr lvl="1"/>
            <a:r>
              <a:rPr lang="en-US" dirty="0" smtClean="0"/>
              <a:t>RC filter the IO supply and ground locally in the I/O cell</a:t>
            </a:r>
          </a:p>
          <a:p>
            <a:r>
              <a:rPr lang="en-US" dirty="0" smtClean="0"/>
              <a:t>For this to be effective the I/O cell must be enclosed in a deep well:</a:t>
            </a:r>
          </a:p>
          <a:p>
            <a:pPr lvl="1"/>
            <a:r>
              <a:rPr lang="en-US" dirty="0" smtClean="0"/>
              <a:t>Otherwise the substrate resistance would “short-circuit” the ground filtering</a:t>
            </a:r>
          </a:p>
          <a:p>
            <a:r>
              <a:rPr lang="en-US" dirty="0" smtClean="0"/>
              <a:t>Values adopted:</a:t>
            </a:r>
          </a:p>
          <a:p>
            <a:pPr lvl="1"/>
            <a:r>
              <a:rPr lang="en-US" dirty="0" smtClean="0"/>
              <a:t>R = 10 </a:t>
            </a:r>
            <a:r>
              <a:rPr lang="en-US" dirty="0" smtClean="0">
                <a:latin typeface="Symbol" panose="05050102010706020507" pitchFamily="18" charset="2"/>
              </a:rPr>
              <a:t>W</a:t>
            </a:r>
            <a:r>
              <a:rPr lang="en-US" dirty="0" smtClean="0"/>
              <a:t>, C = 10 pF</a:t>
            </a:r>
            <a:endParaRPr lang="en-GB" dirty="0"/>
          </a:p>
        </p:txBody>
      </p:sp>
      <p:sp>
        <p:nvSpPr>
          <p:cNvPr id="5" name="Date Placeholder 4"/>
          <p:cNvSpPr>
            <a:spLocks noGrp="1"/>
          </p:cNvSpPr>
          <p:nvPr>
            <p:ph type="dt" sz="half" idx="10"/>
          </p:nvPr>
        </p:nvSpPr>
        <p:spPr/>
        <p:txBody>
          <a:bodyPr/>
          <a:lstStyle/>
          <a:p>
            <a:r>
              <a:rPr lang="en-GB" smtClean="0"/>
              <a:t>Ecole de Microélectronique IN2P3</a:t>
            </a:r>
            <a:endParaRPr lang="en-GB" dirty="0"/>
          </a:p>
        </p:txBody>
      </p:sp>
      <p:sp>
        <p:nvSpPr>
          <p:cNvPr id="6" name="Footer Placeholder 5"/>
          <p:cNvSpPr>
            <a:spLocks noGrp="1"/>
          </p:cNvSpPr>
          <p:nvPr>
            <p:ph type="ftr" sz="quarter" idx="11"/>
          </p:nvPr>
        </p:nvSpPr>
        <p:spPr/>
        <p:txBody>
          <a:bodyPr/>
          <a:lstStyle/>
          <a:p>
            <a:r>
              <a:rPr lang="en-GB" smtClean="0"/>
              <a:t>Paulo.Moreira@cern.ch</a:t>
            </a:r>
            <a:endParaRPr lang="en-GB" dirty="0"/>
          </a:p>
        </p:txBody>
      </p:sp>
      <p:sp>
        <p:nvSpPr>
          <p:cNvPr id="7" name="Slide Number Placeholder 6"/>
          <p:cNvSpPr>
            <a:spLocks noGrp="1"/>
          </p:cNvSpPr>
          <p:nvPr>
            <p:ph type="sldNum" sz="quarter" idx="12"/>
          </p:nvPr>
        </p:nvSpPr>
        <p:spPr/>
        <p:txBody>
          <a:bodyPr/>
          <a:lstStyle/>
          <a:p>
            <a:fld id="{9E4E57FD-46AB-4497-A1ED-13B00B4C8F0D}" type="slidenum">
              <a:rPr lang="en-GB" smtClean="0"/>
              <a:t>51</a:t>
            </a:fld>
            <a:endParaRPr lang="en-GB" dirty="0"/>
          </a:p>
        </p:txBody>
      </p:sp>
      <p:pic>
        <p:nvPicPr>
          <p:cNvPr id="28" name="Content Placeholder 6"/>
          <p:cNvPicPr>
            <a:picLocks noChangeAspect="1"/>
          </p:cNvPicPr>
          <p:nvPr/>
        </p:nvPicPr>
        <p:blipFill rotWithShape="1">
          <a:blip r:embed="rId3">
            <a:extLst>
              <a:ext uri="{28A0092B-C50C-407E-A947-70E740481C1C}">
                <a14:useLocalDpi xmlns:a14="http://schemas.microsoft.com/office/drawing/2010/main" val="0"/>
              </a:ext>
            </a:extLst>
          </a:blip>
          <a:srcRect l="12907" t="3490" r="33396"/>
          <a:stretch/>
        </p:blipFill>
        <p:spPr>
          <a:xfrm>
            <a:off x="6721818" y="899975"/>
            <a:ext cx="3900793" cy="5515583"/>
          </a:xfrm>
          <a:prstGeom prst="rect">
            <a:avLst/>
          </a:prstGeom>
        </p:spPr>
      </p:pic>
      <p:sp>
        <p:nvSpPr>
          <p:cNvPr id="29" name="TextBox 28"/>
          <p:cNvSpPr txBox="1"/>
          <p:nvPr/>
        </p:nvSpPr>
        <p:spPr>
          <a:xfrm>
            <a:off x="7282781" y="1030801"/>
            <a:ext cx="590226" cy="253916"/>
          </a:xfrm>
          <a:prstGeom prst="rect">
            <a:avLst/>
          </a:prstGeom>
          <a:noFill/>
        </p:spPr>
        <p:txBody>
          <a:bodyPr wrap="none" rtlCol="0">
            <a:spAutoFit/>
          </a:bodyPr>
          <a:lstStyle/>
          <a:p>
            <a:r>
              <a:rPr lang="en-US" sz="1050" dirty="0" smtClean="0"/>
              <a:t>R = 0 </a:t>
            </a:r>
            <a:r>
              <a:rPr lang="en-US" sz="1050" dirty="0" smtClean="0">
                <a:latin typeface="Symbol" panose="05050102010706020507" pitchFamily="18" charset="2"/>
              </a:rPr>
              <a:t>W</a:t>
            </a:r>
            <a:endParaRPr lang="en-GB" sz="1050" dirty="0">
              <a:latin typeface="Symbol" panose="05050102010706020507" pitchFamily="18" charset="2"/>
            </a:endParaRPr>
          </a:p>
        </p:txBody>
      </p:sp>
      <p:sp>
        <p:nvSpPr>
          <p:cNvPr id="30" name="TextBox 29"/>
          <p:cNvSpPr txBox="1"/>
          <p:nvPr/>
        </p:nvSpPr>
        <p:spPr>
          <a:xfrm>
            <a:off x="7235642" y="2065118"/>
            <a:ext cx="590226" cy="253916"/>
          </a:xfrm>
          <a:prstGeom prst="rect">
            <a:avLst/>
          </a:prstGeom>
          <a:noFill/>
        </p:spPr>
        <p:txBody>
          <a:bodyPr wrap="none" rtlCol="0">
            <a:spAutoFit/>
          </a:bodyPr>
          <a:lstStyle/>
          <a:p>
            <a:r>
              <a:rPr lang="en-US" sz="1050" dirty="0" smtClean="0"/>
              <a:t>R = 5 </a:t>
            </a:r>
            <a:r>
              <a:rPr lang="en-US" sz="1050" dirty="0" smtClean="0">
                <a:latin typeface="Symbol" panose="05050102010706020507" pitchFamily="18" charset="2"/>
              </a:rPr>
              <a:t>W</a:t>
            </a:r>
            <a:endParaRPr lang="en-GB" sz="1050" dirty="0">
              <a:latin typeface="Symbol" panose="05050102010706020507" pitchFamily="18" charset="2"/>
            </a:endParaRPr>
          </a:p>
        </p:txBody>
      </p:sp>
      <p:cxnSp>
        <p:nvCxnSpPr>
          <p:cNvPr id="31" name="Straight Arrow Connector 30"/>
          <p:cNvCxnSpPr>
            <a:stCxn id="29" idx="3"/>
          </p:cNvCxnSpPr>
          <p:nvPr/>
        </p:nvCxnSpPr>
        <p:spPr>
          <a:xfrm>
            <a:off x="7873007" y="1157759"/>
            <a:ext cx="3241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30" idx="3"/>
          </p:cNvCxnSpPr>
          <p:nvPr/>
        </p:nvCxnSpPr>
        <p:spPr>
          <a:xfrm>
            <a:off x="7825868" y="2192076"/>
            <a:ext cx="371313" cy="1269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8501981" y="2146557"/>
            <a:ext cx="659155" cy="253916"/>
          </a:xfrm>
          <a:prstGeom prst="rect">
            <a:avLst/>
          </a:prstGeom>
          <a:noFill/>
        </p:spPr>
        <p:txBody>
          <a:bodyPr wrap="none" rtlCol="0">
            <a:spAutoFit/>
          </a:bodyPr>
          <a:lstStyle/>
          <a:p>
            <a:r>
              <a:rPr lang="en-US" sz="1050" dirty="0" smtClean="0"/>
              <a:t>R = 10 </a:t>
            </a:r>
            <a:r>
              <a:rPr lang="en-US" sz="1050" dirty="0" smtClean="0">
                <a:latin typeface="Symbol" panose="05050102010706020507" pitchFamily="18" charset="2"/>
              </a:rPr>
              <a:t>W</a:t>
            </a:r>
            <a:endParaRPr lang="en-GB" sz="1050" dirty="0">
              <a:latin typeface="Symbol" panose="05050102010706020507" pitchFamily="18" charset="2"/>
            </a:endParaRPr>
          </a:p>
        </p:txBody>
      </p:sp>
      <p:sp>
        <p:nvSpPr>
          <p:cNvPr id="34" name="TextBox 33"/>
          <p:cNvSpPr txBox="1"/>
          <p:nvPr/>
        </p:nvSpPr>
        <p:spPr>
          <a:xfrm>
            <a:off x="8568494" y="2458906"/>
            <a:ext cx="659155" cy="253916"/>
          </a:xfrm>
          <a:prstGeom prst="rect">
            <a:avLst/>
          </a:prstGeom>
          <a:noFill/>
        </p:spPr>
        <p:txBody>
          <a:bodyPr wrap="none" rtlCol="0">
            <a:spAutoFit/>
          </a:bodyPr>
          <a:lstStyle/>
          <a:p>
            <a:r>
              <a:rPr lang="en-US" sz="1050" dirty="0" smtClean="0"/>
              <a:t>R = 20 </a:t>
            </a:r>
            <a:r>
              <a:rPr lang="en-US" sz="1050" dirty="0" smtClean="0">
                <a:latin typeface="Symbol" panose="05050102010706020507" pitchFamily="18" charset="2"/>
              </a:rPr>
              <a:t>W</a:t>
            </a:r>
            <a:endParaRPr lang="en-GB" sz="1050" dirty="0">
              <a:latin typeface="Symbol" panose="05050102010706020507" pitchFamily="18" charset="2"/>
            </a:endParaRPr>
          </a:p>
        </p:txBody>
      </p:sp>
      <p:cxnSp>
        <p:nvCxnSpPr>
          <p:cNvPr id="35" name="Straight Arrow Connector 34"/>
          <p:cNvCxnSpPr>
            <a:stCxn id="33" idx="1"/>
          </p:cNvCxnSpPr>
          <p:nvPr/>
        </p:nvCxnSpPr>
        <p:spPr>
          <a:xfrm flipH="1">
            <a:off x="8273381" y="2273515"/>
            <a:ext cx="228600" cy="3123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4" idx="1"/>
          </p:cNvCxnSpPr>
          <p:nvPr/>
        </p:nvCxnSpPr>
        <p:spPr>
          <a:xfrm flipH="1">
            <a:off x="8349581" y="2585864"/>
            <a:ext cx="218913" cy="1269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282781" y="5711866"/>
            <a:ext cx="590226" cy="253916"/>
          </a:xfrm>
          <a:prstGeom prst="rect">
            <a:avLst/>
          </a:prstGeom>
          <a:noFill/>
        </p:spPr>
        <p:txBody>
          <a:bodyPr wrap="none" rtlCol="0">
            <a:spAutoFit/>
          </a:bodyPr>
          <a:lstStyle/>
          <a:p>
            <a:r>
              <a:rPr lang="en-US" sz="1050" dirty="0" smtClean="0"/>
              <a:t>R = 0 </a:t>
            </a:r>
            <a:r>
              <a:rPr lang="en-US" sz="1050" dirty="0" smtClean="0">
                <a:latin typeface="Symbol" panose="05050102010706020507" pitchFamily="18" charset="2"/>
              </a:rPr>
              <a:t>W</a:t>
            </a:r>
            <a:endParaRPr lang="en-GB" sz="1050" dirty="0">
              <a:latin typeface="Symbol" panose="05050102010706020507" pitchFamily="18" charset="2"/>
            </a:endParaRPr>
          </a:p>
        </p:txBody>
      </p:sp>
      <p:sp>
        <p:nvSpPr>
          <p:cNvPr id="38" name="TextBox 37"/>
          <p:cNvSpPr txBox="1"/>
          <p:nvPr/>
        </p:nvSpPr>
        <p:spPr>
          <a:xfrm>
            <a:off x="7140068" y="4913362"/>
            <a:ext cx="590226" cy="253916"/>
          </a:xfrm>
          <a:prstGeom prst="rect">
            <a:avLst/>
          </a:prstGeom>
          <a:noFill/>
        </p:spPr>
        <p:txBody>
          <a:bodyPr wrap="square" rtlCol="0">
            <a:spAutoFit/>
          </a:bodyPr>
          <a:lstStyle/>
          <a:p>
            <a:r>
              <a:rPr lang="en-US" sz="1050" dirty="0" smtClean="0"/>
              <a:t>R = 5 </a:t>
            </a:r>
            <a:r>
              <a:rPr lang="en-US" sz="1050" dirty="0" smtClean="0">
                <a:latin typeface="Symbol" panose="05050102010706020507" pitchFamily="18" charset="2"/>
              </a:rPr>
              <a:t>W</a:t>
            </a:r>
            <a:endParaRPr lang="en-GB" sz="1050" dirty="0">
              <a:latin typeface="Symbol" panose="05050102010706020507" pitchFamily="18" charset="2"/>
            </a:endParaRPr>
          </a:p>
        </p:txBody>
      </p:sp>
      <p:cxnSp>
        <p:nvCxnSpPr>
          <p:cNvPr id="39" name="Straight Arrow Connector 38"/>
          <p:cNvCxnSpPr>
            <a:stCxn id="37" idx="3"/>
          </p:cNvCxnSpPr>
          <p:nvPr/>
        </p:nvCxnSpPr>
        <p:spPr>
          <a:xfrm>
            <a:off x="7873007" y="5838824"/>
            <a:ext cx="3241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8" idx="3"/>
          </p:cNvCxnSpPr>
          <p:nvPr/>
        </p:nvCxnSpPr>
        <p:spPr>
          <a:xfrm flipV="1">
            <a:off x="7730294" y="4725086"/>
            <a:ext cx="543087" cy="3152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8654381" y="4471169"/>
            <a:ext cx="659155" cy="253916"/>
          </a:xfrm>
          <a:prstGeom prst="rect">
            <a:avLst/>
          </a:prstGeom>
          <a:noFill/>
        </p:spPr>
        <p:txBody>
          <a:bodyPr wrap="square" rtlCol="0">
            <a:spAutoFit/>
          </a:bodyPr>
          <a:lstStyle/>
          <a:p>
            <a:r>
              <a:rPr lang="en-US" sz="1050" dirty="0" smtClean="0"/>
              <a:t>R = 10 </a:t>
            </a:r>
            <a:r>
              <a:rPr lang="en-US" sz="1050" dirty="0" smtClean="0">
                <a:latin typeface="Symbol" panose="05050102010706020507" pitchFamily="18" charset="2"/>
              </a:rPr>
              <a:t>W</a:t>
            </a:r>
            <a:endParaRPr lang="en-GB" sz="1050" dirty="0">
              <a:latin typeface="Symbol" panose="05050102010706020507" pitchFamily="18" charset="2"/>
            </a:endParaRPr>
          </a:p>
        </p:txBody>
      </p:sp>
      <p:sp>
        <p:nvSpPr>
          <p:cNvPr id="42" name="TextBox 41"/>
          <p:cNvSpPr txBox="1"/>
          <p:nvPr/>
        </p:nvSpPr>
        <p:spPr>
          <a:xfrm>
            <a:off x="7358921" y="3743958"/>
            <a:ext cx="659155" cy="253916"/>
          </a:xfrm>
          <a:prstGeom prst="rect">
            <a:avLst/>
          </a:prstGeom>
          <a:noFill/>
        </p:spPr>
        <p:txBody>
          <a:bodyPr wrap="none" rtlCol="0">
            <a:spAutoFit/>
          </a:bodyPr>
          <a:lstStyle/>
          <a:p>
            <a:r>
              <a:rPr lang="en-US" sz="1050" dirty="0" smtClean="0"/>
              <a:t>R = 20 </a:t>
            </a:r>
            <a:r>
              <a:rPr lang="en-US" sz="1050" dirty="0" smtClean="0">
                <a:latin typeface="Symbol" panose="05050102010706020507" pitchFamily="18" charset="2"/>
              </a:rPr>
              <a:t>W</a:t>
            </a:r>
            <a:endParaRPr lang="en-GB" sz="1050" dirty="0">
              <a:latin typeface="Symbol" panose="05050102010706020507" pitchFamily="18" charset="2"/>
            </a:endParaRPr>
          </a:p>
        </p:txBody>
      </p:sp>
      <p:cxnSp>
        <p:nvCxnSpPr>
          <p:cNvPr id="43" name="Straight Arrow Connector 42"/>
          <p:cNvCxnSpPr>
            <a:stCxn id="41" idx="1"/>
          </p:cNvCxnSpPr>
          <p:nvPr/>
        </p:nvCxnSpPr>
        <p:spPr>
          <a:xfrm flipH="1" flipV="1">
            <a:off x="8349581" y="4510559"/>
            <a:ext cx="304800" cy="875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8011524" y="3879045"/>
            <a:ext cx="376157" cy="4467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140068" y="3647872"/>
            <a:ext cx="348254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9834664" y="1877438"/>
            <a:ext cx="0" cy="166343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9834664" y="3766412"/>
            <a:ext cx="0" cy="166343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9834664" y="3169312"/>
            <a:ext cx="768159" cy="369332"/>
          </a:xfrm>
          <a:prstGeom prst="rect">
            <a:avLst/>
          </a:prstGeom>
          <a:noFill/>
        </p:spPr>
        <p:txBody>
          <a:bodyPr wrap="none" rtlCol="0">
            <a:spAutoFit/>
          </a:bodyPr>
          <a:lstStyle/>
          <a:p>
            <a:r>
              <a:rPr lang="en-US" dirty="0" smtClean="0"/>
              <a:t>V</a:t>
            </a:r>
            <a:r>
              <a:rPr lang="en-US" baseline="-25000" dirty="0" smtClean="0"/>
              <a:t>DD</a:t>
            </a:r>
            <a:r>
              <a:rPr lang="en-US" dirty="0" smtClean="0"/>
              <a:t> IO</a:t>
            </a:r>
            <a:endParaRPr lang="en-GB" dirty="0"/>
          </a:p>
        </p:txBody>
      </p:sp>
      <p:sp>
        <p:nvSpPr>
          <p:cNvPr id="51" name="TextBox 50"/>
          <p:cNvSpPr txBox="1"/>
          <p:nvPr/>
        </p:nvSpPr>
        <p:spPr>
          <a:xfrm>
            <a:off x="9859381" y="3665336"/>
            <a:ext cx="718723" cy="369332"/>
          </a:xfrm>
          <a:prstGeom prst="rect">
            <a:avLst/>
          </a:prstGeom>
          <a:noFill/>
        </p:spPr>
        <p:txBody>
          <a:bodyPr wrap="none" rtlCol="0">
            <a:spAutoFit/>
          </a:bodyPr>
          <a:lstStyle/>
          <a:p>
            <a:r>
              <a:rPr lang="en-US" dirty="0" smtClean="0"/>
              <a:t>V</a:t>
            </a:r>
            <a:r>
              <a:rPr lang="en-US" baseline="-25000" dirty="0" smtClean="0"/>
              <a:t>SS</a:t>
            </a:r>
            <a:r>
              <a:rPr lang="en-US" dirty="0" smtClean="0"/>
              <a:t> IO</a:t>
            </a:r>
            <a:endParaRPr lang="en-GB" dirty="0"/>
          </a:p>
        </p:txBody>
      </p:sp>
    </p:spTree>
    <p:extLst>
      <p:ext uri="{BB962C8B-B14F-4D97-AF65-F5344CB8AC3E}">
        <p14:creationId xmlns:p14="http://schemas.microsoft.com/office/powerpoint/2010/main" val="30820065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Scheme Adopted for the I/O Power</a:t>
            </a:r>
            <a:endParaRPr lang="en-GB" dirty="0"/>
          </a:p>
        </p:txBody>
      </p:sp>
      <p:sp>
        <p:nvSpPr>
          <p:cNvPr id="5" name="Date Placeholder 4"/>
          <p:cNvSpPr>
            <a:spLocks noGrp="1"/>
          </p:cNvSpPr>
          <p:nvPr>
            <p:ph type="dt" sz="half" idx="10"/>
          </p:nvPr>
        </p:nvSpPr>
        <p:spPr/>
        <p:txBody>
          <a:bodyPr/>
          <a:lstStyle/>
          <a:p>
            <a:r>
              <a:rPr lang="en-GB" smtClean="0"/>
              <a:t>Ecole de Microélectronique IN2P3</a:t>
            </a:r>
            <a:endParaRPr lang="en-GB" dirty="0"/>
          </a:p>
        </p:txBody>
      </p:sp>
      <p:sp>
        <p:nvSpPr>
          <p:cNvPr id="6" name="Footer Placeholder 5"/>
          <p:cNvSpPr>
            <a:spLocks noGrp="1"/>
          </p:cNvSpPr>
          <p:nvPr>
            <p:ph type="ftr" sz="quarter" idx="11"/>
          </p:nvPr>
        </p:nvSpPr>
        <p:spPr/>
        <p:txBody>
          <a:bodyPr/>
          <a:lstStyle/>
          <a:p>
            <a:r>
              <a:rPr lang="en-GB" dirty="0" smtClean="0"/>
              <a:t>Paulo.Moreira@cern.ch</a:t>
            </a:r>
            <a:endParaRPr lang="en-GB" dirty="0"/>
          </a:p>
        </p:txBody>
      </p:sp>
      <p:sp>
        <p:nvSpPr>
          <p:cNvPr id="7" name="Slide Number Placeholder 6"/>
          <p:cNvSpPr>
            <a:spLocks noGrp="1"/>
          </p:cNvSpPr>
          <p:nvPr>
            <p:ph type="sldNum" sz="quarter" idx="12"/>
          </p:nvPr>
        </p:nvSpPr>
        <p:spPr/>
        <p:txBody>
          <a:bodyPr/>
          <a:lstStyle/>
          <a:p>
            <a:fld id="{9E4E57FD-46AB-4497-A1ED-13B00B4C8F0D}" type="slidenum">
              <a:rPr lang="en-GB" smtClean="0"/>
              <a:t>52</a:t>
            </a:fld>
            <a:endParaRPr lang="en-GB" dirty="0"/>
          </a:p>
        </p:txBody>
      </p:sp>
      <p:sp>
        <p:nvSpPr>
          <p:cNvPr id="9" name="Rectangle 8"/>
          <p:cNvSpPr/>
          <p:nvPr/>
        </p:nvSpPr>
        <p:spPr>
          <a:xfrm>
            <a:off x="2706931" y="1266359"/>
            <a:ext cx="6970560" cy="4590225"/>
          </a:xfrm>
          <a:prstGeom prst="rect">
            <a:avLst/>
          </a:prstGeom>
          <a:solidFill>
            <a:schemeClr val="bg1">
              <a:lumMod val="95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p:cNvCxnSpPr/>
          <p:nvPr/>
        </p:nvCxnSpPr>
        <p:spPr>
          <a:xfrm>
            <a:off x="7295401" y="1841881"/>
            <a:ext cx="0" cy="35895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368865" y="2015669"/>
            <a:ext cx="0" cy="3248648"/>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702928" y="5349609"/>
            <a:ext cx="1306768" cy="523220"/>
          </a:xfrm>
          <a:prstGeom prst="rect">
            <a:avLst/>
          </a:prstGeom>
          <a:noFill/>
        </p:spPr>
        <p:txBody>
          <a:bodyPr wrap="none" lIns="91440" tIns="45720" rIns="91440" bIns="45720">
            <a:spAutoFit/>
          </a:bodyPr>
          <a:lstStyle/>
          <a:p>
            <a:pPr algn="ctr"/>
            <a:r>
              <a:rPr lang="en-US" sz="2800" b="1" dirty="0" smtClean="0">
                <a:ln w="22225">
                  <a:solidFill>
                    <a:schemeClr val="accent2"/>
                  </a:solidFill>
                  <a:prstDash val="solid"/>
                </a:ln>
                <a:solidFill>
                  <a:schemeClr val="accent2">
                    <a:lumMod val="40000"/>
                    <a:lumOff val="60000"/>
                  </a:schemeClr>
                </a:solidFill>
              </a:rPr>
              <a:t>I/O Cell</a:t>
            </a:r>
            <a:endParaRPr lang="en-US" sz="2800" b="1" cap="none" spc="0" dirty="0">
              <a:ln w="22225">
                <a:solidFill>
                  <a:schemeClr val="accent2"/>
                </a:solidFill>
                <a:prstDash val="solid"/>
              </a:ln>
              <a:solidFill>
                <a:schemeClr val="accent2">
                  <a:lumMod val="40000"/>
                  <a:lumOff val="60000"/>
                </a:schemeClr>
              </a:solidFill>
              <a:effectLst/>
            </a:endParaRPr>
          </a:p>
        </p:txBody>
      </p:sp>
      <p:cxnSp>
        <p:nvCxnSpPr>
          <p:cNvPr id="19" name="Straight Arrow Connector 18"/>
          <p:cNvCxnSpPr/>
          <p:nvPr/>
        </p:nvCxnSpPr>
        <p:spPr>
          <a:xfrm>
            <a:off x="4666048" y="2695308"/>
            <a:ext cx="531673"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580679" y="2190778"/>
            <a:ext cx="1429445" cy="29071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I/O</a:t>
            </a:r>
          </a:p>
          <a:p>
            <a:pPr algn="ctr"/>
            <a:r>
              <a:rPr lang="en-GB" dirty="0" smtClean="0"/>
              <a:t>Circuit</a:t>
            </a:r>
            <a:endParaRPr lang="en-GB" dirty="0"/>
          </a:p>
        </p:txBody>
      </p:sp>
      <p:cxnSp>
        <p:nvCxnSpPr>
          <p:cNvPr id="21" name="Straight Arrow Connector 20"/>
          <p:cNvCxnSpPr/>
          <p:nvPr/>
        </p:nvCxnSpPr>
        <p:spPr>
          <a:xfrm>
            <a:off x="6145940" y="2695308"/>
            <a:ext cx="441586"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4666048" y="4315504"/>
            <a:ext cx="651140" cy="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5936386" y="4315504"/>
            <a:ext cx="142432"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8010124" y="3232331"/>
            <a:ext cx="1043041" cy="0"/>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8010124" y="3964028"/>
            <a:ext cx="1033314" cy="0"/>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8966104" y="3052617"/>
            <a:ext cx="304800" cy="3299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p:cNvSpPr/>
          <p:nvPr/>
        </p:nvSpPr>
        <p:spPr>
          <a:xfrm>
            <a:off x="8966104" y="3784263"/>
            <a:ext cx="304800" cy="3299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 name="Straight Arrow Connector 41"/>
          <p:cNvCxnSpPr>
            <a:stCxn id="207" idx="3"/>
          </p:cNvCxnSpPr>
          <p:nvPr/>
        </p:nvCxnSpPr>
        <p:spPr>
          <a:xfrm flipV="1">
            <a:off x="2578991" y="2763112"/>
            <a:ext cx="2102885" cy="766771"/>
          </a:xfrm>
          <a:prstGeom prst="straightConnector1">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8838202" y="2675559"/>
            <a:ext cx="560603" cy="369332"/>
          </a:xfrm>
          <a:prstGeom prst="rect">
            <a:avLst/>
          </a:prstGeom>
          <a:noFill/>
        </p:spPr>
        <p:txBody>
          <a:bodyPr wrap="none" rtlCol="0">
            <a:spAutoFit/>
          </a:bodyPr>
          <a:lstStyle/>
          <a:p>
            <a:pPr algn="ctr"/>
            <a:r>
              <a:rPr lang="en-GB" dirty="0" smtClean="0"/>
              <a:t>i/o+</a:t>
            </a:r>
            <a:endParaRPr lang="en-GB" dirty="0"/>
          </a:p>
        </p:txBody>
      </p:sp>
      <p:sp>
        <p:nvSpPr>
          <p:cNvPr id="44" name="TextBox 43"/>
          <p:cNvSpPr txBox="1"/>
          <p:nvPr/>
        </p:nvSpPr>
        <p:spPr>
          <a:xfrm>
            <a:off x="8860643" y="3429746"/>
            <a:ext cx="515719" cy="369332"/>
          </a:xfrm>
          <a:prstGeom prst="rect">
            <a:avLst/>
          </a:prstGeom>
          <a:noFill/>
        </p:spPr>
        <p:txBody>
          <a:bodyPr wrap="none" rtlCol="0">
            <a:spAutoFit/>
          </a:bodyPr>
          <a:lstStyle/>
          <a:p>
            <a:pPr algn="ctr"/>
            <a:r>
              <a:rPr lang="en-GB" dirty="0" smtClean="0"/>
              <a:t>i/o-</a:t>
            </a:r>
            <a:endParaRPr lang="en-GB" dirty="0"/>
          </a:p>
        </p:txBody>
      </p:sp>
      <p:sp>
        <p:nvSpPr>
          <p:cNvPr id="45" name="TextBox 44"/>
          <p:cNvSpPr txBox="1"/>
          <p:nvPr/>
        </p:nvSpPr>
        <p:spPr>
          <a:xfrm>
            <a:off x="8332005" y="3419110"/>
            <a:ext cx="385042" cy="246221"/>
          </a:xfrm>
          <a:prstGeom prst="rect">
            <a:avLst/>
          </a:prstGeom>
          <a:solidFill>
            <a:schemeClr val="accent1"/>
          </a:solidFill>
          <a:ln>
            <a:solidFill>
              <a:schemeClr val="tx2"/>
            </a:solidFill>
          </a:ln>
        </p:spPr>
        <p:txBody>
          <a:bodyPr wrap="none" rtlCol="0">
            <a:spAutoFit/>
          </a:bodyPr>
          <a:lstStyle/>
          <a:p>
            <a:r>
              <a:rPr lang="en-GB" sz="1000" dirty="0" smtClean="0">
                <a:solidFill>
                  <a:schemeClr val="bg1"/>
                </a:solidFill>
              </a:rPr>
              <a:t>ESD</a:t>
            </a:r>
            <a:endParaRPr lang="en-GB" sz="1000" dirty="0">
              <a:solidFill>
                <a:schemeClr val="bg1"/>
              </a:solidFill>
            </a:endParaRPr>
          </a:p>
        </p:txBody>
      </p:sp>
      <p:cxnSp>
        <p:nvCxnSpPr>
          <p:cNvPr id="46" name="Straight Connector 45"/>
          <p:cNvCxnSpPr>
            <a:stCxn id="45" idx="0"/>
          </p:cNvCxnSpPr>
          <p:nvPr/>
        </p:nvCxnSpPr>
        <p:spPr>
          <a:xfrm flipV="1">
            <a:off x="8524526" y="3233680"/>
            <a:ext cx="0" cy="185430"/>
          </a:xfrm>
          <a:prstGeom prst="line">
            <a:avLst/>
          </a:prstGeom>
          <a:ln w="19050">
            <a:headEnd type="none"/>
            <a:tailEnd type="ova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8332005" y="4151214"/>
            <a:ext cx="385042" cy="246221"/>
          </a:xfrm>
          <a:prstGeom prst="rect">
            <a:avLst/>
          </a:prstGeom>
          <a:solidFill>
            <a:schemeClr val="accent1"/>
          </a:solidFill>
          <a:ln>
            <a:solidFill>
              <a:schemeClr val="tx2"/>
            </a:solidFill>
          </a:ln>
        </p:spPr>
        <p:txBody>
          <a:bodyPr wrap="none" rtlCol="0">
            <a:spAutoFit/>
          </a:bodyPr>
          <a:lstStyle/>
          <a:p>
            <a:r>
              <a:rPr lang="en-GB" sz="1000" dirty="0" smtClean="0">
                <a:solidFill>
                  <a:schemeClr val="bg1"/>
                </a:solidFill>
              </a:rPr>
              <a:t>ESD</a:t>
            </a:r>
            <a:endParaRPr lang="en-GB" sz="1000" dirty="0">
              <a:solidFill>
                <a:schemeClr val="bg1"/>
              </a:solidFill>
            </a:endParaRPr>
          </a:p>
        </p:txBody>
      </p:sp>
      <p:cxnSp>
        <p:nvCxnSpPr>
          <p:cNvPr id="48" name="Straight Connector 47"/>
          <p:cNvCxnSpPr>
            <a:stCxn id="47" idx="0"/>
          </p:cNvCxnSpPr>
          <p:nvPr/>
        </p:nvCxnSpPr>
        <p:spPr>
          <a:xfrm flipV="1">
            <a:off x="8524526" y="3965784"/>
            <a:ext cx="0" cy="185430"/>
          </a:xfrm>
          <a:prstGeom prst="line">
            <a:avLst/>
          </a:prstGeom>
          <a:ln w="19050">
            <a:headEnd type="none"/>
            <a:tailEnd type="ova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5049819" y="1200118"/>
            <a:ext cx="0" cy="4785231"/>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2770846" y="1534684"/>
            <a:ext cx="2211644" cy="0"/>
          </a:xfrm>
          <a:prstGeom prst="straightConnector1">
            <a:avLst/>
          </a:prstGeom>
          <a:ln w="190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5100137" y="1534092"/>
            <a:ext cx="2023814" cy="0"/>
          </a:xfrm>
          <a:prstGeom prst="straightConnector1">
            <a:avLst/>
          </a:prstGeom>
          <a:ln w="190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2999446" y="1267955"/>
            <a:ext cx="1835054" cy="276999"/>
          </a:xfrm>
          <a:prstGeom prst="rect">
            <a:avLst/>
          </a:prstGeom>
          <a:noFill/>
        </p:spPr>
        <p:txBody>
          <a:bodyPr wrap="none" rtlCol="0">
            <a:spAutoFit/>
          </a:bodyPr>
          <a:lstStyle/>
          <a:p>
            <a:r>
              <a:rPr lang="en-GB" sz="1200" dirty="0" smtClean="0">
                <a:solidFill>
                  <a:srgbClr val="C00000"/>
                </a:solidFill>
              </a:rPr>
              <a:t>Digital core power domain</a:t>
            </a:r>
            <a:endParaRPr lang="en-GB" sz="1200" dirty="0">
              <a:solidFill>
                <a:srgbClr val="C00000"/>
              </a:solidFill>
            </a:endParaRPr>
          </a:p>
        </p:txBody>
      </p:sp>
      <p:sp>
        <p:nvSpPr>
          <p:cNvPr id="55" name="TextBox 54"/>
          <p:cNvSpPr txBox="1"/>
          <p:nvPr/>
        </p:nvSpPr>
        <p:spPr>
          <a:xfrm>
            <a:off x="5552735" y="1255368"/>
            <a:ext cx="1306448" cy="276999"/>
          </a:xfrm>
          <a:prstGeom prst="rect">
            <a:avLst/>
          </a:prstGeom>
          <a:noFill/>
        </p:spPr>
        <p:txBody>
          <a:bodyPr wrap="square" rtlCol="0">
            <a:spAutoFit/>
          </a:bodyPr>
          <a:lstStyle/>
          <a:p>
            <a:r>
              <a:rPr lang="en-GB" sz="1200" dirty="0" smtClean="0">
                <a:solidFill>
                  <a:srgbClr val="C00000"/>
                </a:solidFill>
              </a:rPr>
              <a:t>I/0 power domain</a:t>
            </a:r>
            <a:endParaRPr lang="en-GB" sz="1200" dirty="0">
              <a:solidFill>
                <a:srgbClr val="C00000"/>
              </a:solidFill>
            </a:endParaRPr>
          </a:p>
        </p:txBody>
      </p:sp>
      <p:sp>
        <p:nvSpPr>
          <p:cNvPr id="61" name="TextBox 60"/>
          <p:cNvSpPr txBox="1"/>
          <p:nvPr/>
        </p:nvSpPr>
        <p:spPr>
          <a:xfrm>
            <a:off x="3793619" y="775566"/>
            <a:ext cx="1084143" cy="369332"/>
          </a:xfrm>
          <a:prstGeom prst="rect">
            <a:avLst/>
          </a:prstGeom>
          <a:noFill/>
        </p:spPr>
        <p:txBody>
          <a:bodyPr wrap="none" rtlCol="0">
            <a:spAutoFit/>
          </a:bodyPr>
          <a:lstStyle/>
          <a:p>
            <a:r>
              <a:rPr lang="en-GB" dirty="0" smtClean="0"/>
              <a:t>V</a:t>
            </a:r>
            <a:r>
              <a:rPr lang="en-GB" baseline="-25000" dirty="0" smtClean="0"/>
              <a:t>DD</a:t>
            </a:r>
            <a:r>
              <a:rPr lang="en-GB" dirty="0" smtClean="0"/>
              <a:t>(Core)</a:t>
            </a:r>
            <a:endParaRPr lang="en-GB" dirty="0"/>
          </a:p>
        </p:txBody>
      </p:sp>
      <p:sp>
        <p:nvSpPr>
          <p:cNvPr id="73" name="TextBox 72"/>
          <p:cNvSpPr txBox="1"/>
          <p:nvPr/>
        </p:nvSpPr>
        <p:spPr>
          <a:xfrm>
            <a:off x="6937469" y="739500"/>
            <a:ext cx="856325" cy="369332"/>
          </a:xfrm>
          <a:prstGeom prst="rect">
            <a:avLst/>
          </a:prstGeom>
          <a:noFill/>
        </p:spPr>
        <p:txBody>
          <a:bodyPr wrap="none" rtlCol="0">
            <a:spAutoFit/>
          </a:bodyPr>
          <a:lstStyle/>
          <a:p>
            <a:r>
              <a:rPr lang="en-GB" dirty="0" smtClean="0"/>
              <a:t>V</a:t>
            </a:r>
            <a:r>
              <a:rPr lang="en-GB" baseline="-25000" dirty="0" smtClean="0"/>
              <a:t>DD</a:t>
            </a:r>
            <a:r>
              <a:rPr lang="en-GB" dirty="0" smtClean="0"/>
              <a:t>(IO)</a:t>
            </a:r>
            <a:endParaRPr lang="en-GB" dirty="0"/>
          </a:p>
        </p:txBody>
      </p:sp>
      <p:sp>
        <p:nvSpPr>
          <p:cNvPr id="74" name="Rectangle 73"/>
          <p:cNvSpPr/>
          <p:nvPr/>
        </p:nvSpPr>
        <p:spPr>
          <a:xfrm>
            <a:off x="7209675" y="1481412"/>
            <a:ext cx="171450" cy="35980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9" name="Straight Connector 78"/>
          <p:cNvCxnSpPr/>
          <p:nvPr/>
        </p:nvCxnSpPr>
        <p:spPr>
          <a:xfrm flipH="1" flipV="1">
            <a:off x="5357653" y="2015669"/>
            <a:ext cx="1940045" cy="1"/>
          </a:xfrm>
          <a:prstGeom prst="line">
            <a:avLst/>
          </a:prstGeom>
          <a:ln w="1905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flipV="1">
            <a:off x="5357653" y="5264650"/>
            <a:ext cx="1937748" cy="1"/>
          </a:xfrm>
          <a:prstGeom prst="line">
            <a:avLst/>
          </a:prstGeom>
          <a:ln w="1905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5743585" y="2010855"/>
            <a:ext cx="0" cy="3253794"/>
          </a:xfrm>
          <a:prstGeom prst="line">
            <a:avLst/>
          </a:prstGeom>
          <a:ln w="190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0" name="Isosceles Triangle 29"/>
          <p:cNvSpPr/>
          <p:nvPr/>
        </p:nvSpPr>
        <p:spPr>
          <a:xfrm rot="16200000" flipH="1">
            <a:off x="5555535" y="4130839"/>
            <a:ext cx="392368" cy="3693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p:cNvSpPr/>
          <p:nvPr/>
        </p:nvSpPr>
        <p:spPr>
          <a:xfrm>
            <a:off x="7209675" y="5418151"/>
            <a:ext cx="171450" cy="35980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7" name="Straight Connector 96"/>
          <p:cNvCxnSpPr/>
          <p:nvPr/>
        </p:nvCxnSpPr>
        <p:spPr>
          <a:xfrm>
            <a:off x="7295400" y="1066597"/>
            <a:ext cx="0" cy="4117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a:off x="5526274" y="2695308"/>
            <a:ext cx="159045" cy="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6078818" y="3327067"/>
            <a:ext cx="527709" cy="276999"/>
          </a:xfrm>
          <a:prstGeom prst="rect">
            <a:avLst/>
          </a:prstGeom>
          <a:noFill/>
        </p:spPr>
        <p:txBody>
          <a:bodyPr wrap="none" rtlCol="0">
            <a:spAutoFit/>
          </a:bodyPr>
          <a:lstStyle/>
          <a:p>
            <a:r>
              <a:rPr lang="en-US" sz="1200" dirty="0" smtClean="0">
                <a:solidFill>
                  <a:schemeClr val="accent5">
                    <a:lumMod val="50000"/>
                  </a:schemeClr>
                </a:solidFill>
              </a:rPr>
              <a:t>10 pF</a:t>
            </a:r>
            <a:endParaRPr lang="en-GB" sz="1200" dirty="0">
              <a:solidFill>
                <a:schemeClr val="accent5">
                  <a:lumMod val="50000"/>
                </a:schemeClr>
              </a:solidFill>
            </a:endParaRPr>
          </a:p>
        </p:txBody>
      </p:sp>
      <p:grpSp>
        <p:nvGrpSpPr>
          <p:cNvPr id="137" name="Group 136"/>
          <p:cNvGrpSpPr/>
          <p:nvPr/>
        </p:nvGrpSpPr>
        <p:grpSpPr>
          <a:xfrm>
            <a:off x="6023913" y="3415502"/>
            <a:ext cx="182046" cy="457681"/>
            <a:chOff x="887576" y="3418208"/>
            <a:chExt cx="182046" cy="457681"/>
          </a:xfrm>
        </p:grpSpPr>
        <p:cxnSp>
          <p:nvCxnSpPr>
            <p:cNvPr id="138" name="Straight Connector 137"/>
            <p:cNvCxnSpPr/>
            <p:nvPr/>
          </p:nvCxnSpPr>
          <p:spPr>
            <a:xfrm flipH="1">
              <a:off x="978598" y="3418208"/>
              <a:ext cx="1" cy="1820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a:off x="978598" y="3693843"/>
              <a:ext cx="1" cy="1820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rot="5400000" flipH="1">
              <a:off x="978598" y="3526931"/>
              <a:ext cx="1" cy="1820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rot="5400000" flipH="1">
              <a:off x="978598" y="3590163"/>
              <a:ext cx="1" cy="1820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42" name="Straight Connector 141"/>
          <p:cNvCxnSpPr/>
          <p:nvPr/>
        </p:nvCxnSpPr>
        <p:spPr>
          <a:xfrm>
            <a:off x="6114935" y="3713383"/>
            <a:ext cx="0" cy="1550151"/>
          </a:xfrm>
          <a:prstGeom prst="line">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V="1">
            <a:off x="6114935" y="2011320"/>
            <a:ext cx="0" cy="1550151"/>
          </a:xfrm>
          <a:prstGeom prst="line">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7295099" y="5777958"/>
            <a:ext cx="0" cy="4117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6" name="TextBox 145"/>
          <p:cNvSpPr txBox="1"/>
          <p:nvPr/>
        </p:nvSpPr>
        <p:spPr>
          <a:xfrm>
            <a:off x="6937469" y="6155454"/>
            <a:ext cx="806888" cy="369332"/>
          </a:xfrm>
          <a:prstGeom prst="rect">
            <a:avLst/>
          </a:prstGeom>
          <a:noFill/>
        </p:spPr>
        <p:txBody>
          <a:bodyPr wrap="none" rtlCol="0">
            <a:spAutoFit/>
          </a:bodyPr>
          <a:lstStyle/>
          <a:p>
            <a:r>
              <a:rPr lang="en-GB" dirty="0" smtClean="0"/>
              <a:t>V</a:t>
            </a:r>
            <a:r>
              <a:rPr lang="en-GB" baseline="-25000" dirty="0" smtClean="0"/>
              <a:t>SS</a:t>
            </a:r>
            <a:r>
              <a:rPr lang="en-GB" dirty="0" smtClean="0"/>
              <a:t>(IO)</a:t>
            </a:r>
            <a:endParaRPr lang="en-GB" dirty="0"/>
          </a:p>
        </p:txBody>
      </p:sp>
      <p:sp>
        <p:nvSpPr>
          <p:cNvPr id="18" name="Isosceles Triangle 17"/>
          <p:cNvSpPr/>
          <p:nvPr/>
        </p:nvSpPr>
        <p:spPr>
          <a:xfrm rot="5400000">
            <a:off x="5186203" y="2510490"/>
            <a:ext cx="392368" cy="3693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7" name="Straight Arrow Connector 156"/>
          <p:cNvCxnSpPr/>
          <p:nvPr/>
        </p:nvCxnSpPr>
        <p:spPr>
          <a:xfrm>
            <a:off x="5408008" y="4315504"/>
            <a:ext cx="159045" cy="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159" name="Straight Arrow Connector 158"/>
          <p:cNvCxnSpPr/>
          <p:nvPr/>
        </p:nvCxnSpPr>
        <p:spPr>
          <a:xfrm>
            <a:off x="6145940" y="4315504"/>
            <a:ext cx="434739" cy="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p:nvPr/>
        </p:nvCxnSpPr>
        <p:spPr>
          <a:xfrm>
            <a:off x="5777340" y="2695308"/>
            <a:ext cx="301478" cy="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3884968" y="2010855"/>
            <a:ext cx="0" cy="3248648"/>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p:nvPr/>
        </p:nvCxnSpPr>
        <p:spPr>
          <a:xfrm>
            <a:off x="2438351" y="2695308"/>
            <a:ext cx="1275473"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p:nvPr/>
        </p:nvCxnSpPr>
        <p:spPr>
          <a:xfrm flipH="1">
            <a:off x="2438351" y="4315504"/>
            <a:ext cx="1394941"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p:nvPr/>
        </p:nvCxnSpPr>
        <p:spPr>
          <a:xfrm flipH="1">
            <a:off x="4452489" y="4315504"/>
            <a:ext cx="142432"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4259688" y="2015769"/>
            <a:ext cx="0" cy="3253794"/>
          </a:xfrm>
          <a:prstGeom prst="line">
            <a:avLst/>
          </a:prstGeom>
          <a:ln w="190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70" name="Isosceles Triangle 169"/>
          <p:cNvSpPr/>
          <p:nvPr/>
        </p:nvSpPr>
        <p:spPr>
          <a:xfrm rot="16200000" flipH="1">
            <a:off x="4071638" y="4130839"/>
            <a:ext cx="392368" cy="3693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1" name="Straight Arrow Connector 170"/>
          <p:cNvCxnSpPr/>
          <p:nvPr/>
        </p:nvCxnSpPr>
        <p:spPr>
          <a:xfrm>
            <a:off x="4042377" y="2695308"/>
            <a:ext cx="159045" cy="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grpSp>
        <p:nvGrpSpPr>
          <p:cNvPr id="172" name="Group 171"/>
          <p:cNvGrpSpPr/>
          <p:nvPr/>
        </p:nvGrpSpPr>
        <p:grpSpPr>
          <a:xfrm>
            <a:off x="4540016" y="3410688"/>
            <a:ext cx="182046" cy="457681"/>
            <a:chOff x="887576" y="3418208"/>
            <a:chExt cx="182046" cy="457681"/>
          </a:xfrm>
        </p:grpSpPr>
        <p:cxnSp>
          <p:nvCxnSpPr>
            <p:cNvPr id="173" name="Straight Connector 172"/>
            <p:cNvCxnSpPr/>
            <p:nvPr/>
          </p:nvCxnSpPr>
          <p:spPr>
            <a:xfrm flipH="1">
              <a:off x="978598" y="3418208"/>
              <a:ext cx="1" cy="1820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H="1">
              <a:off x="978598" y="3693843"/>
              <a:ext cx="1" cy="1820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rot="5400000" flipH="1">
              <a:off x="978598" y="3526931"/>
              <a:ext cx="1" cy="1820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rot="5400000" flipH="1">
              <a:off x="978598" y="3590163"/>
              <a:ext cx="1" cy="1820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77" name="Straight Connector 176"/>
          <p:cNvCxnSpPr/>
          <p:nvPr/>
        </p:nvCxnSpPr>
        <p:spPr>
          <a:xfrm>
            <a:off x="4631038" y="3718297"/>
            <a:ext cx="0" cy="1550151"/>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V="1">
            <a:off x="4631038" y="2016234"/>
            <a:ext cx="0" cy="1550151"/>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9" name="Isosceles Triangle 178"/>
          <p:cNvSpPr/>
          <p:nvPr/>
        </p:nvSpPr>
        <p:spPr>
          <a:xfrm rot="5400000">
            <a:off x="3702306" y="2505676"/>
            <a:ext cx="392368" cy="3693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0" name="Straight Arrow Connector 179"/>
          <p:cNvCxnSpPr/>
          <p:nvPr/>
        </p:nvCxnSpPr>
        <p:spPr>
          <a:xfrm>
            <a:off x="3924111" y="4315504"/>
            <a:ext cx="159045" cy="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181" name="Straight Arrow Connector 180"/>
          <p:cNvCxnSpPr/>
          <p:nvPr/>
        </p:nvCxnSpPr>
        <p:spPr>
          <a:xfrm>
            <a:off x="4293443" y="2695308"/>
            <a:ext cx="301478" cy="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H="1">
            <a:off x="3884968" y="2013261"/>
            <a:ext cx="746070"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H="1">
            <a:off x="3892124" y="5259503"/>
            <a:ext cx="746070"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4258003" y="1108832"/>
            <a:ext cx="0" cy="9015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4252768" y="5259503"/>
            <a:ext cx="0" cy="9015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1" name="TextBox 190"/>
          <p:cNvSpPr txBox="1"/>
          <p:nvPr/>
        </p:nvSpPr>
        <p:spPr>
          <a:xfrm>
            <a:off x="3812866" y="6122965"/>
            <a:ext cx="1034707" cy="369332"/>
          </a:xfrm>
          <a:prstGeom prst="rect">
            <a:avLst/>
          </a:prstGeom>
          <a:noFill/>
        </p:spPr>
        <p:txBody>
          <a:bodyPr wrap="none" rtlCol="0">
            <a:spAutoFit/>
          </a:bodyPr>
          <a:lstStyle/>
          <a:p>
            <a:r>
              <a:rPr lang="en-GB" dirty="0" smtClean="0"/>
              <a:t>V</a:t>
            </a:r>
            <a:r>
              <a:rPr lang="en-GB" baseline="-25000" dirty="0" smtClean="0"/>
              <a:t>SS</a:t>
            </a:r>
            <a:r>
              <a:rPr lang="en-GB" dirty="0" smtClean="0"/>
              <a:t>(Core)</a:t>
            </a:r>
            <a:endParaRPr lang="en-GB" dirty="0"/>
          </a:p>
        </p:txBody>
      </p:sp>
      <p:sp>
        <p:nvSpPr>
          <p:cNvPr id="197" name="TextBox 196"/>
          <p:cNvSpPr txBox="1"/>
          <p:nvPr/>
        </p:nvSpPr>
        <p:spPr>
          <a:xfrm>
            <a:off x="2689859" y="2415749"/>
            <a:ext cx="1032655" cy="276999"/>
          </a:xfrm>
          <a:prstGeom prst="rect">
            <a:avLst/>
          </a:prstGeom>
          <a:noFill/>
        </p:spPr>
        <p:txBody>
          <a:bodyPr wrap="none" rtlCol="0">
            <a:spAutoFit/>
          </a:bodyPr>
          <a:lstStyle/>
          <a:p>
            <a:r>
              <a:rPr lang="en-GB" sz="1200" dirty="0" err="1" smtClean="0">
                <a:solidFill>
                  <a:schemeClr val="accent1"/>
                </a:solidFill>
              </a:rPr>
              <a:t>inputSignal</a:t>
            </a:r>
            <a:r>
              <a:rPr lang="en-GB" sz="1200" dirty="0" smtClean="0">
                <a:solidFill>
                  <a:schemeClr val="accent1"/>
                </a:solidFill>
              </a:rPr>
              <a:t>(s)</a:t>
            </a:r>
            <a:endParaRPr lang="en-GB" sz="1200" dirty="0">
              <a:solidFill>
                <a:schemeClr val="accent1"/>
              </a:solidFill>
            </a:endParaRPr>
          </a:p>
        </p:txBody>
      </p:sp>
      <p:sp>
        <p:nvSpPr>
          <p:cNvPr id="198" name="TextBox 197"/>
          <p:cNvSpPr txBox="1"/>
          <p:nvPr/>
        </p:nvSpPr>
        <p:spPr>
          <a:xfrm>
            <a:off x="2689859" y="4038505"/>
            <a:ext cx="1130438" cy="276999"/>
          </a:xfrm>
          <a:prstGeom prst="rect">
            <a:avLst/>
          </a:prstGeom>
          <a:noFill/>
        </p:spPr>
        <p:txBody>
          <a:bodyPr wrap="none" rtlCol="0">
            <a:spAutoFit/>
          </a:bodyPr>
          <a:lstStyle/>
          <a:p>
            <a:r>
              <a:rPr lang="en-GB" sz="1200" dirty="0" err="1" smtClean="0">
                <a:solidFill>
                  <a:schemeClr val="accent1"/>
                </a:solidFill>
              </a:rPr>
              <a:t>outputSignal</a:t>
            </a:r>
            <a:r>
              <a:rPr lang="en-GB" sz="1200" dirty="0" smtClean="0">
                <a:solidFill>
                  <a:schemeClr val="accent1"/>
                </a:solidFill>
              </a:rPr>
              <a:t>(s)</a:t>
            </a:r>
            <a:endParaRPr lang="en-GB" sz="1200" dirty="0">
              <a:solidFill>
                <a:schemeClr val="accent1"/>
              </a:solidFill>
            </a:endParaRPr>
          </a:p>
        </p:txBody>
      </p:sp>
      <mc:AlternateContent xmlns:mc="http://schemas.openxmlformats.org/markup-compatibility/2006" xmlns:a14="http://schemas.microsoft.com/office/drawing/2010/main">
        <mc:Choice Requires="a14">
          <p:sp>
            <p:nvSpPr>
              <p:cNvPr id="199" name="TextBox 198"/>
              <p:cNvSpPr txBox="1"/>
              <p:nvPr/>
            </p:nvSpPr>
            <p:spPr>
              <a:xfrm>
                <a:off x="894867" y="1661315"/>
                <a:ext cx="1195327" cy="780470"/>
              </a:xfrm>
              <a:prstGeom prst="rect">
                <a:avLst/>
              </a:prstGeom>
              <a:solidFill>
                <a:schemeClr val="bg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000" i="1" smtClean="0">
                              <a:solidFill>
                                <a:schemeClr val="accent5"/>
                              </a:solidFill>
                              <a:latin typeface="Cambria Math" panose="02040503050406030204" pitchFamily="18" charset="0"/>
                            </a:rPr>
                          </m:ctrlPr>
                        </m:sSubPr>
                        <m:e>
                          <m:r>
                            <a:rPr lang="en-GB" sz="2000" i="1" smtClean="0">
                              <a:solidFill>
                                <a:schemeClr val="accent5"/>
                              </a:solidFill>
                              <a:latin typeface="Cambria Math" panose="02040503050406030204" pitchFamily="18" charset="0"/>
                              <a:ea typeface="Cambria Math" panose="02040503050406030204" pitchFamily="18" charset="0"/>
                            </a:rPr>
                            <m:t>𝜎</m:t>
                          </m:r>
                        </m:e>
                        <m:sub>
                          <m:r>
                            <a:rPr lang="en-US" sz="2000" b="0" i="1" smtClean="0">
                              <a:solidFill>
                                <a:schemeClr val="accent5"/>
                              </a:solidFill>
                              <a:latin typeface="Cambria Math" panose="02040503050406030204" pitchFamily="18" charset="0"/>
                            </a:rPr>
                            <m:t>𝑡</m:t>
                          </m:r>
                        </m:sub>
                      </m:sSub>
                      <m:r>
                        <a:rPr lang="en-US" sz="2000" b="0" i="1" smtClean="0">
                          <a:solidFill>
                            <a:schemeClr val="accent5"/>
                          </a:solidFill>
                          <a:latin typeface="Cambria Math" panose="02040503050406030204" pitchFamily="18" charset="0"/>
                        </a:rPr>
                        <m:t>=</m:t>
                      </m:r>
                      <m:f>
                        <m:fPr>
                          <m:ctrlPr>
                            <a:rPr lang="en-US" sz="2000" b="0" i="1" smtClean="0">
                              <a:solidFill>
                                <a:schemeClr val="accent5"/>
                              </a:solidFill>
                              <a:latin typeface="Cambria Math" panose="02040503050406030204" pitchFamily="18" charset="0"/>
                            </a:rPr>
                          </m:ctrlPr>
                        </m:fPr>
                        <m:num>
                          <m:sSub>
                            <m:sSubPr>
                              <m:ctrlPr>
                                <a:rPr lang="en-US" sz="2000" b="0" i="1" smtClean="0">
                                  <a:solidFill>
                                    <a:schemeClr val="accent5"/>
                                  </a:solidFill>
                                  <a:latin typeface="Cambria Math" panose="02040503050406030204" pitchFamily="18" charset="0"/>
                                </a:rPr>
                              </m:ctrlPr>
                            </m:sSubPr>
                            <m:e>
                              <m:r>
                                <a:rPr lang="en-US" sz="2000" b="0" i="1" smtClean="0">
                                  <a:solidFill>
                                    <a:schemeClr val="accent5"/>
                                  </a:solidFill>
                                  <a:latin typeface="Cambria Math" panose="02040503050406030204" pitchFamily="18" charset="0"/>
                                  <a:ea typeface="Cambria Math" panose="02040503050406030204" pitchFamily="18" charset="0"/>
                                </a:rPr>
                                <m:t>𝜎</m:t>
                              </m:r>
                            </m:e>
                            <m:sub>
                              <m:r>
                                <a:rPr lang="en-US" sz="2000" b="0" i="1" smtClean="0">
                                  <a:solidFill>
                                    <a:schemeClr val="accent5"/>
                                  </a:solidFill>
                                  <a:latin typeface="Cambria Math" panose="02040503050406030204" pitchFamily="18" charset="0"/>
                                </a:rPr>
                                <m:t>𝑉</m:t>
                              </m:r>
                            </m:sub>
                          </m:sSub>
                        </m:num>
                        <m:den>
                          <m:d>
                            <m:dPr>
                              <m:ctrlPr>
                                <a:rPr lang="en-US" sz="2000" b="0" i="1" smtClean="0">
                                  <a:solidFill>
                                    <a:schemeClr val="accent5"/>
                                  </a:solidFill>
                                  <a:latin typeface="Cambria Math" panose="02040503050406030204" pitchFamily="18" charset="0"/>
                                </a:rPr>
                              </m:ctrlPr>
                            </m:dPr>
                            <m:e>
                              <m:f>
                                <m:fPr>
                                  <m:ctrlPr>
                                    <a:rPr lang="en-US" sz="2000" i="1">
                                      <a:solidFill>
                                        <a:schemeClr val="accent5"/>
                                      </a:solidFill>
                                      <a:latin typeface="Cambria Math" panose="02040503050406030204" pitchFamily="18" charset="0"/>
                                    </a:rPr>
                                  </m:ctrlPr>
                                </m:fPr>
                                <m:num>
                                  <m:r>
                                    <a:rPr lang="en-US" sz="2000" i="1">
                                      <a:solidFill>
                                        <a:schemeClr val="accent5"/>
                                      </a:solidFill>
                                      <a:latin typeface="Cambria Math" panose="02040503050406030204" pitchFamily="18" charset="0"/>
                                      <a:ea typeface="Cambria Math" panose="02040503050406030204" pitchFamily="18" charset="0"/>
                                    </a:rPr>
                                    <m:t>∆</m:t>
                                  </m:r>
                                  <m:r>
                                    <a:rPr lang="en-US" sz="2000" i="1">
                                      <a:solidFill>
                                        <a:schemeClr val="accent5"/>
                                      </a:solidFill>
                                      <a:latin typeface="Cambria Math" panose="02040503050406030204" pitchFamily="18" charset="0"/>
                                      <a:ea typeface="Cambria Math" panose="02040503050406030204" pitchFamily="18" charset="0"/>
                                    </a:rPr>
                                    <m:t>𝑉</m:t>
                                  </m:r>
                                </m:num>
                                <m:den>
                                  <m:r>
                                    <a:rPr lang="en-US" sz="2000" i="1">
                                      <a:solidFill>
                                        <a:schemeClr val="accent5"/>
                                      </a:solidFill>
                                      <a:latin typeface="Cambria Math" panose="02040503050406030204" pitchFamily="18" charset="0"/>
                                      <a:ea typeface="Cambria Math" panose="02040503050406030204" pitchFamily="18" charset="0"/>
                                    </a:rPr>
                                    <m:t>∆</m:t>
                                  </m:r>
                                  <m:r>
                                    <a:rPr lang="en-US" sz="2000" i="1">
                                      <a:solidFill>
                                        <a:schemeClr val="accent5"/>
                                      </a:solidFill>
                                      <a:latin typeface="Cambria Math" panose="02040503050406030204" pitchFamily="18" charset="0"/>
                                      <a:ea typeface="Cambria Math" panose="02040503050406030204" pitchFamily="18" charset="0"/>
                                    </a:rPr>
                                    <m:t>𝑡</m:t>
                                  </m:r>
                                </m:den>
                              </m:f>
                            </m:e>
                          </m:d>
                        </m:den>
                      </m:f>
                    </m:oMath>
                  </m:oMathPara>
                </a14:m>
                <a:endParaRPr lang="en-GB" sz="2000" dirty="0">
                  <a:solidFill>
                    <a:schemeClr val="accent5"/>
                  </a:solidFill>
                </a:endParaRPr>
              </a:p>
            </p:txBody>
          </p:sp>
        </mc:Choice>
        <mc:Fallback xmlns="">
          <p:sp>
            <p:nvSpPr>
              <p:cNvPr id="199" name="TextBox 198"/>
              <p:cNvSpPr txBox="1">
                <a:spLocks noRot="1" noChangeAspect="1" noMove="1" noResize="1" noEditPoints="1" noAdjustHandles="1" noChangeArrowheads="1" noChangeShapeType="1" noTextEdit="1"/>
              </p:cNvSpPr>
              <p:nvPr/>
            </p:nvSpPr>
            <p:spPr>
              <a:xfrm>
                <a:off x="894867" y="1661315"/>
                <a:ext cx="1195327" cy="780470"/>
              </a:xfrm>
              <a:prstGeom prst="rect">
                <a:avLst/>
              </a:prstGeom>
              <a:blipFill rotWithShape="0">
                <a:blip r:embed="rId3"/>
                <a:stretch>
                  <a:fillRect/>
                </a:stretch>
              </a:blipFill>
              <a:ln>
                <a:solidFill>
                  <a:schemeClr val="tx1"/>
                </a:solidFill>
              </a:ln>
            </p:spPr>
            <p:txBody>
              <a:bodyPr/>
              <a:lstStyle/>
              <a:p>
                <a:r>
                  <a:rPr lang="en-GB">
                    <a:noFill/>
                  </a:rPr>
                  <a:t> </a:t>
                </a:r>
              </a:p>
            </p:txBody>
          </p:sp>
        </mc:Fallback>
      </mc:AlternateContent>
      <p:sp>
        <p:nvSpPr>
          <p:cNvPr id="201" name="TextBox 200"/>
          <p:cNvSpPr txBox="1"/>
          <p:nvPr/>
        </p:nvSpPr>
        <p:spPr>
          <a:xfrm>
            <a:off x="7392531" y="1493278"/>
            <a:ext cx="495649" cy="276999"/>
          </a:xfrm>
          <a:prstGeom prst="rect">
            <a:avLst/>
          </a:prstGeom>
          <a:noFill/>
        </p:spPr>
        <p:txBody>
          <a:bodyPr wrap="none" rtlCol="0">
            <a:spAutoFit/>
          </a:bodyPr>
          <a:lstStyle/>
          <a:p>
            <a:r>
              <a:rPr lang="en-US" sz="1200" dirty="0" smtClean="0">
                <a:solidFill>
                  <a:schemeClr val="accent5">
                    <a:lumMod val="50000"/>
                  </a:schemeClr>
                </a:solidFill>
              </a:rPr>
              <a:t>10 </a:t>
            </a:r>
            <a:r>
              <a:rPr lang="en-US" sz="1200" dirty="0" smtClean="0">
                <a:solidFill>
                  <a:schemeClr val="accent5">
                    <a:lumMod val="50000"/>
                  </a:schemeClr>
                </a:solidFill>
                <a:latin typeface="Symbol" panose="05050102010706020507" pitchFamily="18" charset="2"/>
              </a:rPr>
              <a:t>W</a:t>
            </a:r>
            <a:endParaRPr lang="en-GB" sz="1200" dirty="0">
              <a:solidFill>
                <a:schemeClr val="accent5">
                  <a:lumMod val="50000"/>
                </a:schemeClr>
              </a:solidFill>
              <a:latin typeface="Symbol" panose="05050102010706020507" pitchFamily="18" charset="2"/>
            </a:endParaRPr>
          </a:p>
        </p:txBody>
      </p:sp>
      <p:sp>
        <p:nvSpPr>
          <p:cNvPr id="202" name="TextBox 201"/>
          <p:cNvSpPr txBox="1"/>
          <p:nvPr/>
        </p:nvSpPr>
        <p:spPr>
          <a:xfrm>
            <a:off x="7381125" y="5430816"/>
            <a:ext cx="495649" cy="276999"/>
          </a:xfrm>
          <a:prstGeom prst="rect">
            <a:avLst/>
          </a:prstGeom>
          <a:noFill/>
        </p:spPr>
        <p:txBody>
          <a:bodyPr wrap="none" rtlCol="0">
            <a:spAutoFit/>
          </a:bodyPr>
          <a:lstStyle/>
          <a:p>
            <a:r>
              <a:rPr lang="en-US" sz="1200" dirty="0" smtClean="0">
                <a:solidFill>
                  <a:schemeClr val="accent5">
                    <a:lumMod val="50000"/>
                  </a:schemeClr>
                </a:solidFill>
              </a:rPr>
              <a:t>10 </a:t>
            </a:r>
            <a:r>
              <a:rPr lang="en-US" sz="1200" dirty="0" smtClean="0">
                <a:solidFill>
                  <a:schemeClr val="accent5">
                    <a:lumMod val="50000"/>
                  </a:schemeClr>
                </a:solidFill>
                <a:latin typeface="Symbol" panose="05050102010706020507" pitchFamily="18" charset="2"/>
              </a:rPr>
              <a:t>W</a:t>
            </a:r>
            <a:endParaRPr lang="en-GB" sz="1200" dirty="0">
              <a:solidFill>
                <a:schemeClr val="accent5">
                  <a:lumMod val="50000"/>
                </a:schemeClr>
              </a:solidFill>
              <a:latin typeface="Symbol" panose="05050102010706020507" pitchFamily="18" charset="2"/>
            </a:endParaRPr>
          </a:p>
        </p:txBody>
      </p:sp>
      <p:cxnSp>
        <p:nvCxnSpPr>
          <p:cNvPr id="206" name="Straight Arrow Connector 205"/>
          <p:cNvCxnSpPr>
            <a:stCxn id="207" idx="3"/>
          </p:cNvCxnSpPr>
          <p:nvPr/>
        </p:nvCxnSpPr>
        <p:spPr>
          <a:xfrm>
            <a:off x="2578991" y="3529883"/>
            <a:ext cx="2100521" cy="707345"/>
          </a:xfrm>
          <a:prstGeom prst="straightConnector1">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07" name="TextBox 206"/>
          <p:cNvSpPr txBox="1"/>
          <p:nvPr/>
        </p:nvSpPr>
        <p:spPr>
          <a:xfrm>
            <a:off x="390956" y="2837385"/>
            <a:ext cx="2188035" cy="1384995"/>
          </a:xfrm>
          <a:prstGeom prst="rect">
            <a:avLst/>
          </a:prstGeom>
          <a:noFill/>
          <a:ln>
            <a:solidFill>
              <a:schemeClr val="tx1"/>
            </a:solidFill>
          </a:ln>
        </p:spPr>
        <p:txBody>
          <a:bodyPr wrap="none" rtlCol="0">
            <a:spAutoFit/>
          </a:bodyPr>
          <a:lstStyle/>
          <a:p>
            <a:r>
              <a:rPr lang="en-US" sz="1400" dirty="0" smtClean="0">
                <a:solidFill>
                  <a:schemeClr val="accent5">
                    <a:lumMod val="50000"/>
                  </a:schemeClr>
                </a:solidFill>
              </a:rPr>
              <a:t>Rise and fall times of the</a:t>
            </a:r>
            <a:br>
              <a:rPr lang="en-US" sz="1400" dirty="0" smtClean="0">
                <a:solidFill>
                  <a:schemeClr val="accent5">
                    <a:lumMod val="50000"/>
                  </a:schemeClr>
                </a:solidFill>
              </a:rPr>
            </a:br>
            <a:r>
              <a:rPr lang="en-US" sz="1400" dirty="0" smtClean="0">
                <a:solidFill>
                  <a:schemeClr val="accent5">
                    <a:lumMod val="50000"/>
                  </a:schemeClr>
                </a:solidFill>
              </a:rPr>
              <a:t>signals in these nodes must</a:t>
            </a:r>
            <a:br>
              <a:rPr lang="en-US" sz="1400" dirty="0" smtClean="0">
                <a:solidFill>
                  <a:schemeClr val="accent5">
                    <a:lumMod val="50000"/>
                  </a:schemeClr>
                </a:solidFill>
              </a:rPr>
            </a:br>
            <a:r>
              <a:rPr lang="en-US" sz="1400" dirty="0" smtClean="0">
                <a:solidFill>
                  <a:schemeClr val="accent5">
                    <a:lumMod val="50000"/>
                  </a:schemeClr>
                </a:solidFill>
              </a:rPr>
              <a:t>be as short as possible to</a:t>
            </a:r>
            <a:br>
              <a:rPr lang="en-US" sz="1400" dirty="0" smtClean="0">
                <a:solidFill>
                  <a:schemeClr val="accent5">
                    <a:lumMod val="50000"/>
                  </a:schemeClr>
                </a:solidFill>
              </a:rPr>
            </a:br>
            <a:r>
              <a:rPr lang="en-US" sz="1400" dirty="0" smtClean="0">
                <a:solidFill>
                  <a:schemeClr val="accent5">
                    <a:lumMod val="50000"/>
                  </a:schemeClr>
                </a:solidFill>
              </a:rPr>
              <a:t>avoid added jitter</a:t>
            </a:r>
            <a:r>
              <a:rPr lang="en-US" sz="1400" dirty="0">
                <a:solidFill>
                  <a:schemeClr val="accent5">
                    <a:lumMod val="50000"/>
                  </a:schemeClr>
                </a:solidFill>
              </a:rPr>
              <a:t> </a:t>
            </a:r>
            <a:r>
              <a:rPr lang="en-US" sz="1400" dirty="0" smtClean="0">
                <a:solidFill>
                  <a:schemeClr val="accent5">
                    <a:lumMod val="50000"/>
                  </a:schemeClr>
                </a:solidFill>
              </a:rPr>
              <a:t>due to</a:t>
            </a:r>
          </a:p>
          <a:p>
            <a:r>
              <a:rPr lang="en-US" sz="1400" dirty="0" smtClean="0">
                <a:solidFill>
                  <a:schemeClr val="accent5">
                    <a:lumMod val="50000"/>
                  </a:schemeClr>
                </a:solidFill>
              </a:rPr>
              <a:t>power supply </a:t>
            </a:r>
            <a:r>
              <a:rPr lang="en-US" sz="1400" dirty="0" smtClean="0">
                <a:solidFill>
                  <a:schemeClr val="bg1">
                    <a:lumMod val="50000"/>
                  </a:schemeClr>
                </a:solidFill>
              </a:rPr>
              <a:t>[noisy]</a:t>
            </a:r>
            <a:br>
              <a:rPr lang="en-US" sz="1400" dirty="0" smtClean="0">
                <a:solidFill>
                  <a:schemeClr val="bg1">
                    <a:lumMod val="50000"/>
                  </a:schemeClr>
                </a:solidFill>
              </a:rPr>
            </a:br>
            <a:r>
              <a:rPr lang="en-US" sz="1400" dirty="0" smtClean="0">
                <a:solidFill>
                  <a:schemeClr val="accent5">
                    <a:lumMod val="50000"/>
                  </a:schemeClr>
                </a:solidFill>
              </a:rPr>
              <a:t>domain crossing!</a:t>
            </a:r>
            <a:endParaRPr lang="en-GB" sz="1400" dirty="0">
              <a:solidFill>
                <a:schemeClr val="accent5">
                  <a:lumMod val="50000"/>
                </a:schemeClr>
              </a:solidFill>
            </a:endParaRPr>
          </a:p>
        </p:txBody>
      </p:sp>
      <p:cxnSp>
        <p:nvCxnSpPr>
          <p:cNvPr id="209" name="Straight Arrow Connector 208"/>
          <p:cNvCxnSpPr>
            <a:stCxn id="199" idx="2"/>
            <a:endCxn id="207" idx="0"/>
          </p:cNvCxnSpPr>
          <p:nvPr/>
        </p:nvCxnSpPr>
        <p:spPr>
          <a:xfrm flipH="1">
            <a:off x="1484974" y="2441785"/>
            <a:ext cx="7557" cy="3956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0" name="TextBox 209"/>
          <p:cNvSpPr txBox="1"/>
          <p:nvPr/>
        </p:nvSpPr>
        <p:spPr>
          <a:xfrm>
            <a:off x="536069" y="4789012"/>
            <a:ext cx="1912318" cy="461665"/>
          </a:xfrm>
          <a:prstGeom prst="rect">
            <a:avLst/>
          </a:prstGeom>
          <a:noFill/>
        </p:spPr>
        <p:txBody>
          <a:bodyPr wrap="none" rtlCol="0">
            <a:spAutoFit/>
          </a:bodyPr>
          <a:lstStyle/>
          <a:p>
            <a:r>
              <a:rPr lang="en-US" sz="1200" dirty="0" smtClean="0">
                <a:solidFill>
                  <a:schemeClr val="accent5">
                    <a:lumMod val="50000"/>
                  </a:schemeClr>
                </a:solidFill>
              </a:rPr>
              <a:t>Local buffers in the I/O Cell</a:t>
            </a:r>
            <a:br>
              <a:rPr lang="en-US" sz="1200" dirty="0" smtClean="0">
                <a:solidFill>
                  <a:schemeClr val="accent5">
                    <a:lumMod val="50000"/>
                  </a:schemeClr>
                </a:solidFill>
              </a:rPr>
            </a:br>
            <a:r>
              <a:rPr lang="en-US" sz="1200" dirty="0" smtClean="0">
                <a:solidFill>
                  <a:schemeClr val="accent5">
                    <a:lumMod val="50000"/>
                  </a:schemeClr>
                </a:solidFill>
              </a:rPr>
              <a:t>powered by the core power</a:t>
            </a:r>
            <a:endParaRPr lang="en-GB" sz="1200" dirty="0">
              <a:solidFill>
                <a:schemeClr val="accent5">
                  <a:lumMod val="50000"/>
                </a:schemeClr>
              </a:solidFill>
            </a:endParaRPr>
          </a:p>
        </p:txBody>
      </p:sp>
      <p:cxnSp>
        <p:nvCxnSpPr>
          <p:cNvPr id="211" name="Straight Arrow Connector 210"/>
          <p:cNvCxnSpPr>
            <a:stCxn id="210" idx="3"/>
            <a:endCxn id="179" idx="4"/>
          </p:cNvCxnSpPr>
          <p:nvPr/>
        </p:nvCxnSpPr>
        <p:spPr>
          <a:xfrm flipV="1">
            <a:off x="2448387" y="2886526"/>
            <a:ext cx="1265437" cy="2133319"/>
          </a:xfrm>
          <a:prstGeom prst="straightConnector1">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14" name="Straight Arrow Connector 213"/>
          <p:cNvCxnSpPr>
            <a:stCxn id="210" idx="3"/>
            <a:endCxn id="170" idx="5"/>
          </p:cNvCxnSpPr>
          <p:nvPr/>
        </p:nvCxnSpPr>
        <p:spPr>
          <a:xfrm flipV="1">
            <a:off x="2448387" y="4413597"/>
            <a:ext cx="1819435" cy="606248"/>
          </a:xfrm>
          <a:prstGeom prst="straightConnector1">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8614665" y="971179"/>
            <a:ext cx="3165867" cy="1384995"/>
          </a:xfrm>
          <a:prstGeom prst="rect">
            <a:avLst/>
          </a:prstGeom>
          <a:solidFill>
            <a:schemeClr val="bg1"/>
          </a:solidFill>
          <a:ln>
            <a:solidFill>
              <a:schemeClr val="bg1">
                <a:lumMod val="50000"/>
              </a:schemeClr>
            </a:solidFill>
          </a:ln>
        </p:spPr>
        <p:txBody>
          <a:bodyPr wrap="none" rtlCol="0">
            <a:spAutoFit/>
          </a:bodyPr>
          <a:lstStyle/>
          <a:p>
            <a:r>
              <a:rPr lang="en-US" sz="1400" u="sng" dirty="0" smtClean="0"/>
              <a:t>Circuit design tip:</a:t>
            </a:r>
          </a:p>
          <a:p>
            <a:r>
              <a:rPr lang="en-US" sz="1400" dirty="0" smtClean="0"/>
              <a:t>For systems trying to achieve</a:t>
            </a:r>
            <a:r>
              <a:rPr lang="en-GB" sz="1400" dirty="0"/>
              <a:t> </a:t>
            </a:r>
            <a:r>
              <a:rPr lang="en-GB" sz="1400" dirty="0" err="1" smtClean="0"/>
              <a:t>pico</a:t>
            </a:r>
            <a:r>
              <a:rPr lang="en-GB" sz="1400" dirty="0"/>
              <a:t/>
            </a:r>
            <a:br>
              <a:rPr lang="en-GB" sz="1400" dirty="0"/>
            </a:br>
            <a:r>
              <a:rPr lang="en-GB" sz="1400" dirty="0" smtClean="0"/>
              <a:t>second</a:t>
            </a:r>
            <a:r>
              <a:rPr lang="en-GB" sz="1400" dirty="0"/>
              <a:t> </a:t>
            </a:r>
            <a:r>
              <a:rPr lang="en-GB" sz="1400" dirty="0" smtClean="0"/>
              <a:t>jitter it is clear that supply noise</a:t>
            </a:r>
            <a:br>
              <a:rPr lang="en-GB" sz="1400" dirty="0" smtClean="0"/>
            </a:br>
            <a:r>
              <a:rPr lang="en-GB" sz="1400" dirty="0" smtClean="0"/>
              <a:t>must be kept low and raise and fall times</a:t>
            </a:r>
            <a:br>
              <a:rPr lang="en-GB" sz="1400" dirty="0" smtClean="0"/>
            </a:br>
            <a:r>
              <a:rPr lang="en-GB" sz="1400" dirty="0" smtClean="0"/>
              <a:t>short! (Particularly important at the</a:t>
            </a:r>
            <a:br>
              <a:rPr lang="en-GB" sz="1400" dirty="0" smtClean="0"/>
            </a:br>
            <a:r>
              <a:rPr lang="en-GB" sz="1400" dirty="0" smtClean="0"/>
              <a:t>crossings</a:t>
            </a:r>
            <a:r>
              <a:rPr lang="en-US" sz="1400" dirty="0"/>
              <a:t> </a:t>
            </a:r>
            <a:r>
              <a:rPr lang="en-US" sz="1400" dirty="0" smtClean="0"/>
              <a:t>between power domains)</a:t>
            </a:r>
            <a:endParaRPr lang="en-GB" sz="1400" dirty="0" smtClean="0"/>
          </a:p>
        </p:txBody>
      </p:sp>
      <p:sp>
        <p:nvSpPr>
          <p:cNvPr id="15" name="TextBox 14"/>
          <p:cNvSpPr txBox="1"/>
          <p:nvPr/>
        </p:nvSpPr>
        <p:spPr>
          <a:xfrm>
            <a:off x="8839066" y="4586835"/>
            <a:ext cx="3004477" cy="1600438"/>
          </a:xfrm>
          <a:prstGeom prst="rect">
            <a:avLst/>
          </a:prstGeom>
          <a:solidFill>
            <a:schemeClr val="bg1"/>
          </a:solidFill>
          <a:ln>
            <a:solidFill>
              <a:schemeClr val="tx1"/>
            </a:solidFill>
          </a:ln>
        </p:spPr>
        <p:txBody>
          <a:bodyPr wrap="none" rtlCol="0">
            <a:spAutoFit/>
          </a:bodyPr>
          <a:lstStyle/>
          <a:p>
            <a:r>
              <a:rPr lang="en-GB" sz="1400" dirty="0" smtClean="0"/>
              <a:t>Example: assume the relative</a:t>
            </a:r>
            <a:br>
              <a:rPr lang="en-GB" sz="1400" dirty="0" smtClean="0"/>
            </a:br>
            <a:r>
              <a:rPr lang="en-GB" sz="1400" dirty="0" smtClean="0"/>
              <a:t>noise between the core and IO</a:t>
            </a:r>
            <a:br>
              <a:rPr lang="en-GB" sz="1400" dirty="0" smtClean="0"/>
            </a:br>
            <a:r>
              <a:rPr lang="en-GB" sz="1400" dirty="0" smtClean="0"/>
              <a:t>supplies to be 100 mV. If jitter is</a:t>
            </a:r>
            <a:br>
              <a:rPr lang="en-GB" sz="1400" dirty="0" smtClean="0"/>
            </a:br>
            <a:r>
              <a:rPr lang="en-GB" sz="1400" dirty="0" smtClean="0"/>
              <a:t>to be kept below 1 ps</a:t>
            </a:r>
            <a:r>
              <a:rPr lang="en-GB" sz="1400" dirty="0"/>
              <a:t> </a:t>
            </a:r>
            <a:r>
              <a:rPr lang="en-GB" sz="1400" dirty="0" smtClean="0"/>
              <a:t>then the</a:t>
            </a:r>
            <a:br>
              <a:rPr lang="en-GB" sz="1400" dirty="0" smtClean="0"/>
            </a:br>
            <a:r>
              <a:rPr lang="en-GB" sz="1400" dirty="0" smtClean="0"/>
              <a:t>signal slopes should be bigger</a:t>
            </a:r>
            <a:br>
              <a:rPr lang="en-GB" sz="1400" dirty="0" smtClean="0"/>
            </a:br>
            <a:r>
              <a:rPr lang="en-GB" sz="1400" dirty="0" smtClean="0"/>
              <a:t>than 100 mV/ 1 ps.</a:t>
            </a:r>
            <a:r>
              <a:rPr lang="en-GB" sz="1400" dirty="0"/>
              <a:t> </a:t>
            </a:r>
            <a:r>
              <a:rPr lang="en-GB" sz="1400" dirty="0" smtClean="0"/>
              <a:t>For a 1.2 V supply:</a:t>
            </a:r>
          </a:p>
          <a:p>
            <a:r>
              <a:rPr lang="en-GB" sz="1400" dirty="0" err="1" smtClean="0"/>
              <a:t>t</a:t>
            </a:r>
            <a:r>
              <a:rPr lang="en-GB" sz="1400" baseline="-25000" dirty="0" err="1" smtClean="0"/>
              <a:t>r</a:t>
            </a:r>
            <a:r>
              <a:rPr lang="en-GB" sz="1400" dirty="0" smtClean="0"/>
              <a:t> = </a:t>
            </a:r>
            <a:r>
              <a:rPr lang="en-GB" sz="1400" dirty="0" err="1" smtClean="0"/>
              <a:t>t</a:t>
            </a:r>
            <a:r>
              <a:rPr lang="en-GB" sz="1400" baseline="-25000" dirty="0" err="1" smtClean="0"/>
              <a:t>f</a:t>
            </a:r>
            <a:r>
              <a:rPr lang="en-GB" sz="1400" dirty="0" smtClean="0"/>
              <a:t> &lt; 0.8*1.2 V / 100 mV/ps</a:t>
            </a:r>
            <a:r>
              <a:rPr lang="en-GB" sz="1400" dirty="0"/>
              <a:t> </a:t>
            </a:r>
            <a:r>
              <a:rPr lang="en-GB" sz="1400" dirty="0" smtClean="0"/>
              <a:t>&lt; 9.6 ps!</a:t>
            </a:r>
          </a:p>
        </p:txBody>
      </p:sp>
    </p:spTree>
    <p:extLst>
      <p:ext uri="{BB962C8B-B14F-4D97-AF65-F5344CB8AC3E}">
        <p14:creationId xmlns:p14="http://schemas.microsoft.com/office/powerpoint/2010/main" val="5759219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a:t>Receiving data from </a:t>
            </a:r>
            <a:r>
              <a:rPr lang="en-GB" dirty="0" smtClean="0"/>
              <a:t>the Front-end </a:t>
            </a:r>
            <a:r>
              <a:rPr lang="en-GB" dirty="0"/>
              <a:t>Modules (ASICs)</a:t>
            </a:r>
          </a:p>
        </p:txBody>
      </p:sp>
      <p:sp>
        <p:nvSpPr>
          <p:cNvPr id="5" name="Date Placeholder 4"/>
          <p:cNvSpPr>
            <a:spLocks noGrp="1"/>
          </p:cNvSpPr>
          <p:nvPr>
            <p:ph type="dt" sz="half" idx="10"/>
          </p:nvPr>
        </p:nvSpPr>
        <p:spPr/>
        <p:txBody>
          <a:bodyPr/>
          <a:lstStyle/>
          <a:p>
            <a:r>
              <a:rPr lang="en-GB" smtClean="0"/>
              <a:t>Ecole de Microélectronique IN2P3</a:t>
            </a:r>
            <a:endParaRPr lang="en-GB" dirty="0"/>
          </a:p>
        </p:txBody>
      </p:sp>
      <p:sp>
        <p:nvSpPr>
          <p:cNvPr id="6" name="Footer Placeholder 5"/>
          <p:cNvSpPr>
            <a:spLocks noGrp="1"/>
          </p:cNvSpPr>
          <p:nvPr>
            <p:ph type="ftr" sz="quarter" idx="11"/>
          </p:nvPr>
        </p:nvSpPr>
        <p:spPr/>
        <p:txBody>
          <a:bodyPr/>
          <a:lstStyle/>
          <a:p>
            <a:r>
              <a:rPr lang="en-GB" smtClean="0"/>
              <a:t>Paulo.Moreira@cern.ch</a:t>
            </a:r>
            <a:endParaRPr lang="en-GB" dirty="0"/>
          </a:p>
        </p:txBody>
      </p:sp>
      <p:sp>
        <p:nvSpPr>
          <p:cNvPr id="7" name="Slide Number Placeholder 6"/>
          <p:cNvSpPr>
            <a:spLocks noGrp="1"/>
          </p:cNvSpPr>
          <p:nvPr>
            <p:ph type="sldNum" sz="quarter" idx="12"/>
          </p:nvPr>
        </p:nvSpPr>
        <p:spPr/>
        <p:txBody>
          <a:bodyPr/>
          <a:lstStyle/>
          <a:p>
            <a:fld id="{9E4E57FD-46AB-4497-A1ED-13B00B4C8F0D}" type="slidenum">
              <a:rPr lang="en-GB" smtClean="0"/>
              <a:pPr/>
              <a:t>53</a:t>
            </a:fld>
            <a:endParaRPr lang="en-GB" dirty="0"/>
          </a:p>
        </p:txBody>
      </p:sp>
      <p:grpSp>
        <p:nvGrpSpPr>
          <p:cNvPr id="4" name="Group 3"/>
          <p:cNvGrpSpPr/>
          <p:nvPr/>
        </p:nvGrpSpPr>
        <p:grpSpPr>
          <a:xfrm>
            <a:off x="1916359" y="981422"/>
            <a:ext cx="8814805" cy="5374326"/>
            <a:chOff x="1916359" y="981422"/>
            <a:chExt cx="8814805" cy="5374326"/>
          </a:xfrm>
        </p:grpSpPr>
        <p:cxnSp>
          <p:nvCxnSpPr>
            <p:cNvPr id="10" name="Straight Arrow Connector 9"/>
            <p:cNvCxnSpPr/>
            <p:nvPr/>
          </p:nvCxnSpPr>
          <p:spPr>
            <a:xfrm flipV="1">
              <a:off x="9439186" y="1802794"/>
              <a:ext cx="0" cy="457200"/>
            </a:xfrm>
            <a:prstGeom prst="straightConnector1">
              <a:avLst/>
            </a:prstGeom>
            <a:ln w="19050">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916359" y="2104756"/>
              <a:ext cx="1066800" cy="7620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FE</a:t>
              </a:r>
              <a:b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b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Module</a:t>
              </a: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2" name="Rectangle 11"/>
            <p:cNvSpPr/>
            <p:nvPr/>
          </p:nvSpPr>
          <p:spPr>
            <a:xfrm>
              <a:off x="1916359" y="4238356"/>
              <a:ext cx="1066800" cy="7620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FE</a:t>
              </a:r>
              <a:b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b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Module</a:t>
              </a: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3" name="Rectangle 12"/>
            <p:cNvSpPr/>
            <p:nvPr/>
          </p:nvSpPr>
          <p:spPr>
            <a:xfrm rot="10800000">
              <a:off x="4727481" y="1269396"/>
              <a:ext cx="3733800" cy="4495800"/>
            </a:xfrm>
            <a:prstGeom prst="rect">
              <a:avLst/>
            </a:prstGeom>
            <a:solidFill>
              <a:srgbClr val="4F81BD">
                <a:lumMod val="60000"/>
                <a:lumOff val="4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 name="Rectangle 13"/>
            <p:cNvSpPr/>
            <p:nvPr/>
          </p:nvSpPr>
          <p:spPr>
            <a:xfrm rot="5400000">
              <a:off x="3249859" y="3285856"/>
              <a:ext cx="3505200" cy="533400"/>
            </a:xfrm>
            <a:prstGeom prst="rect">
              <a:avLst/>
            </a:prstGeom>
            <a:solidFill>
              <a:srgbClr val="4F81BD"/>
            </a:solidFill>
            <a:ln w="25400" cap="flat" cmpd="sng" algn="ctr">
              <a:solidFill>
                <a:sysClr val="windowText" lastClr="000000"/>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Phase – Aligners + Ser/Des for E – Ports</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5" name="Rectangle 14"/>
            <p:cNvSpPr/>
            <p:nvPr/>
          </p:nvSpPr>
          <p:spPr>
            <a:xfrm>
              <a:off x="1916359" y="1037956"/>
              <a:ext cx="1066800" cy="7620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FE</a:t>
              </a:r>
              <a:b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b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Module</a:t>
              </a: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6" name="Rectangle 15"/>
            <p:cNvSpPr/>
            <p:nvPr/>
          </p:nvSpPr>
          <p:spPr>
            <a:xfrm rot="5400000">
              <a:off x="2564059" y="13046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7" name="Rectangle 16"/>
            <p:cNvSpPr/>
            <p:nvPr/>
          </p:nvSpPr>
          <p:spPr>
            <a:xfrm rot="5400000">
              <a:off x="2564059" y="23714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8" name="Rectangle 17"/>
            <p:cNvSpPr/>
            <p:nvPr/>
          </p:nvSpPr>
          <p:spPr>
            <a:xfrm rot="5400000">
              <a:off x="2564059" y="45050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9" name="Rectangle 18"/>
            <p:cNvSpPr/>
            <p:nvPr/>
          </p:nvSpPr>
          <p:spPr>
            <a:xfrm>
              <a:off x="2754559" y="5305156"/>
              <a:ext cx="1066800" cy="7620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GBT – SCA</a:t>
              </a: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0" name="Rectangle 19"/>
            <p:cNvSpPr/>
            <p:nvPr/>
          </p:nvSpPr>
          <p:spPr>
            <a:xfrm rot="5400000">
              <a:off x="3402259" y="55718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21" name="Straight Connector 20"/>
            <p:cNvCxnSpPr/>
            <p:nvPr/>
          </p:nvCxnSpPr>
          <p:spPr>
            <a:xfrm rot="5400000">
              <a:off x="1954459" y="3514456"/>
              <a:ext cx="990600" cy="0"/>
            </a:xfrm>
            <a:prstGeom prst="line">
              <a:avLst/>
            </a:prstGeom>
            <a:noFill/>
            <a:ln w="28575" cap="flat" cmpd="sng" algn="ctr">
              <a:solidFill>
                <a:sysClr val="windowText" lastClr="000000"/>
              </a:solidFill>
              <a:prstDash val="sysDot"/>
            </a:ln>
            <a:effectLst/>
          </p:spPr>
        </p:cxnSp>
        <p:sp>
          <p:nvSpPr>
            <p:cNvPr id="22" name="Rectangle 21"/>
            <p:cNvSpPr/>
            <p:nvPr/>
          </p:nvSpPr>
          <p:spPr>
            <a:xfrm>
              <a:off x="5284035" y="1271246"/>
              <a:ext cx="858663"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Phase - Shifter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3" name="Rectangle 22"/>
            <p:cNvSpPr/>
            <p:nvPr/>
          </p:nvSpPr>
          <p:spPr>
            <a:xfrm rot="5400000">
              <a:off x="4545259" y="20666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4" name="Rectangle 23"/>
            <p:cNvSpPr/>
            <p:nvPr/>
          </p:nvSpPr>
          <p:spPr>
            <a:xfrm rot="5400000">
              <a:off x="4545259" y="27524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5" name="Rectangle 24"/>
            <p:cNvSpPr/>
            <p:nvPr/>
          </p:nvSpPr>
          <p:spPr>
            <a:xfrm rot="5400000">
              <a:off x="4545259" y="41240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6" name="Rectangle 25"/>
            <p:cNvSpPr/>
            <p:nvPr/>
          </p:nvSpPr>
          <p:spPr>
            <a:xfrm rot="5400000">
              <a:off x="4545259" y="48098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27" name="Straight Connector 26"/>
            <p:cNvCxnSpPr/>
            <p:nvPr/>
          </p:nvCxnSpPr>
          <p:spPr>
            <a:xfrm rot="16200000">
              <a:off x="4507159" y="3552556"/>
              <a:ext cx="609600" cy="0"/>
            </a:xfrm>
            <a:prstGeom prst="line">
              <a:avLst/>
            </a:prstGeom>
            <a:noFill/>
            <a:ln w="28575" cap="flat" cmpd="sng" algn="ctr">
              <a:solidFill>
                <a:sysClr val="windowText" lastClr="000000"/>
              </a:solidFill>
              <a:prstDash val="sysDot"/>
            </a:ln>
            <a:effectLst/>
          </p:spPr>
        </p:cxnSp>
        <p:cxnSp>
          <p:nvCxnSpPr>
            <p:cNvPr id="28" name="Curved Connector 27"/>
            <p:cNvCxnSpPr>
              <a:stCxn id="23" idx="2"/>
              <a:endCxn id="16" idx="0"/>
            </p:cNvCxnSpPr>
            <p:nvPr/>
          </p:nvCxnSpPr>
          <p:spPr>
            <a:xfrm rot="10800000">
              <a:off x="2983159" y="1418956"/>
              <a:ext cx="1752600" cy="762000"/>
            </a:xfrm>
            <a:prstGeom prst="curvedConnector3">
              <a:avLst>
                <a:gd name="adj1" fmla="val 50000"/>
              </a:avLst>
            </a:prstGeom>
            <a:noFill/>
            <a:ln w="19050" cap="flat" cmpd="sng" algn="ctr">
              <a:solidFill>
                <a:srgbClr val="1F497D"/>
              </a:solidFill>
              <a:prstDash val="solid"/>
              <a:headEnd type="arrow" w="med" len="med"/>
              <a:tailEnd type="none" w="med" len="med"/>
            </a:ln>
            <a:effectLst/>
          </p:spPr>
        </p:cxnSp>
        <p:sp>
          <p:nvSpPr>
            <p:cNvPr id="29" name="Rectangle 28"/>
            <p:cNvSpPr/>
            <p:nvPr/>
          </p:nvSpPr>
          <p:spPr>
            <a:xfrm>
              <a:off x="7771050" y="5307997"/>
              <a:ext cx="692368"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I2C Masters</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30" name="Rectangle 29"/>
            <p:cNvSpPr/>
            <p:nvPr/>
          </p:nvSpPr>
          <p:spPr>
            <a:xfrm>
              <a:off x="5720218" y="5307997"/>
              <a:ext cx="687937"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ADC</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31" name="Rectangle 30"/>
            <p:cNvSpPr/>
            <p:nvPr/>
          </p:nvSpPr>
          <p:spPr>
            <a:xfrm>
              <a:off x="5720218" y="4852811"/>
              <a:ext cx="1371600"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Control Logic</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32" name="Rectangle 31"/>
            <p:cNvSpPr/>
            <p:nvPr/>
          </p:nvSpPr>
          <p:spPr>
            <a:xfrm>
              <a:off x="7091818" y="4852811"/>
              <a:ext cx="1371600"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Configuration</a:t>
              </a:r>
            </a:p>
            <a:p>
              <a:pPr marL="0" marR="0" lvl="0" indent="0" algn="ctr" defTabSz="914400" eaLnBrk="1" fontAlgn="auto" latinLnBrk="0" hangingPunct="1">
                <a:lnSpc>
                  <a:spcPct val="100000"/>
                </a:lnSpc>
                <a:spcBef>
                  <a:spcPts val="0"/>
                </a:spcBef>
                <a:spcAft>
                  <a:spcPts val="0"/>
                </a:spcAft>
                <a:buClrTx/>
                <a:buSzTx/>
                <a:buFontTx/>
                <a:buNone/>
                <a:tabLst/>
                <a:defRPr/>
              </a:pPr>
              <a:r>
                <a:rPr lang="en-US" sz="900" kern="0" dirty="0" smtClean="0">
                  <a:solidFill>
                    <a:sysClr val="window" lastClr="FFFFFF"/>
                  </a:solidFill>
                  <a:latin typeface="Calibri"/>
                  <a:cs typeface="+mn-cs"/>
                </a:rPr>
                <a:t>(e-Fuses + </a:t>
              </a:r>
              <a:r>
                <a:rPr lang="en-US" sz="900" kern="0" dirty="0" err="1" smtClean="0">
                  <a:solidFill>
                    <a:sysClr val="window" lastClr="FFFFFF"/>
                  </a:solidFill>
                  <a:latin typeface="Calibri"/>
                  <a:cs typeface="+mn-cs"/>
                </a:rPr>
                <a:t>reg</a:t>
              </a:r>
              <a:r>
                <a:rPr lang="en-US" sz="900" kern="0" dirty="0" smtClean="0">
                  <a:solidFill>
                    <a:sysClr val="window" lastClr="FFFFFF"/>
                  </a:solidFill>
                  <a:latin typeface="Calibri"/>
                  <a:cs typeface="+mn-cs"/>
                </a:rPr>
                <a:t>-Bank)</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33" name="Straight Arrow Connector 32"/>
            <p:cNvCxnSpPr/>
            <p:nvPr/>
          </p:nvCxnSpPr>
          <p:spPr>
            <a:xfrm rot="5400000" flipH="1" flipV="1">
              <a:off x="6601433" y="5901240"/>
              <a:ext cx="304800" cy="4757"/>
            </a:xfrm>
            <a:prstGeom prst="straightConnector1">
              <a:avLst/>
            </a:prstGeom>
            <a:noFill/>
            <a:ln w="19050" cap="flat" cmpd="sng" algn="ctr">
              <a:solidFill>
                <a:sysClr val="windowText" lastClr="000000"/>
              </a:solidFill>
              <a:prstDash val="solid"/>
              <a:headEnd type="arrow"/>
              <a:tailEnd type="arrow"/>
            </a:ln>
            <a:effectLst/>
          </p:spPr>
        </p:cxnSp>
        <p:cxnSp>
          <p:nvCxnSpPr>
            <p:cNvPr id="34" name="Straight Arrow Connector 33"/>
            <p:cNvCxnSpPr/>
            <p:nvPr/>
          </p:nvCxnSpPr>
          <p:spPr>
            <a:xfrm>
              <a:off x="8072084" y="3762008"/>
              <a:ext cx="609600" cy="1588"/>
            </a:xfrm>
            <a:prstGeom prst="straightConnector1">
              <a:avLst/>
            </a:prstGeom>
            <a:noFill/>
            <a:ln w="19050" cap="flat" cmpd="sng" algn="ctr">
              <a:solidFill>
                <a:schemeClr val="tx2"/>
              </a:solidFill>
              <a:prstDash val="solid"/>
              <a:tailEnd type="arrow"/>
            </a:ln>
            <a:effectLst/>
          </p:spPr>
        </p:cxnSp>
        <p:sp>
          <p:nvSpPr>
            <p:cNvPr id="35" name="Isosceles Triangle 34"/>
            <p:cNvSpPr/>
            <p:nvPr/>
          </p:nvSpPr>
          <p:spPr>
            <a:xfrm rot="5400000" flipH="1">
              <a:off x="8643584" y="3571508"/>
              <a:ext cx="457200" cy="381000"/>
            </a:xfrm>
            <a:prstGeom prst="triangl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6" name="Isosceles Triangle 35"/>
            <p:cNvSpPr/>
            <p:nvPr/>
          </p:nvSpPr>
          <p:spPr>
            <a:xfrm>
              <a:off x="9292150" y="1955194"/>
              <a:ext cx="304800" cy="152400"/>
            </a:xfrm>
            <a:prstGeom prst="triangle">
              <a:avLst/>
            </a:prstGeom>
            <a:solidFill>
              <a:srgbClr val="C0504D"/>
            </a:solidFill>
            <a:ln w="2540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7" name="Straight Connector 36"/>
            <p:cNvCxnSpPr/>
            <p:nvPr/>
          </p:nvCxnSpPr>
          <p:spPr>
            <a:xfrm>
              <a:off x="9292150" y="1955194"/>
              <a:ext cx="304800" cy="0"/>
            </a:xfrm>
            <a:prstGeom prst="line">
              <a:avLst/>
            </a:prstGeom>
            <a:noFill/>
            <a:ln w="28575" cap="flat" cmpd="sng" algn="ctr">
              <a:solidFill>
                <a:schemeClr val="tx2"/>
              </a:solidFill>
              <a:prstDash val="solid"/>
            </a:ln>
            <a:effectLst/>
          </p:spPr>
        </p:cxnSp>
        <p:cxnSp>
          <p:nvCxnSpPr>
            <p:cNvPr id="38" name="Straight Connector 37"/>
            <p:cNvCxnSpPr/>
            <p:nvPr/>
          </p:nvCxnSpPr>
          <p:spPr>
            <a:xfrm>
              <a:off x="9062684" y="3762008"/>
              <a:ext cx="381000" cy="0"/>
            </a:xfrm>
            <a:prstGeom prst="line">
              <a:avLst/>
            </a:prstGeom>
            <a:noFill/>
            <a:ln w="19050" cap="flat" cmpd="sng" algn="ctr">
              <a:solidFill>
                <a:schemeClr val="tx2"/>
              </a:solidFill>
              <a:prstDash val="solid"/>
            </a:ln>
            <a:effectLst/>
          </p:spPr>
        </p:cxnSp>
        <p:cxnSp>
          <p:nvCxnSpPr>
            <p:cNvPr id="39" name="Straight Connector 38"/>
            <p:cNvCxnSpPr/>
            <p:nvPr/>
          </p:nvCxnSpPr>
          <p:spPr>
            <a:xfrm rot="5400000">
              <a:off x="9367484" y="4143008"/>
              <a:ext cx="152400" cy="0"/>
            </a:xfrm>
            <a:prstGeom prst="line">
              <a:avLst/>
            </a:prstGeom>
            <a:noFill/>
            <a:ln w="19050" cap="flat" cmpd="sng" algn="ctr">
              <a:solidFill>
                <a:schemeClr val="tx2"/>
              </a:solidFill>
              <a:prstDash val="solid"/>
              <a:headEnd type="none" w="med" len="med"/>
              <a:tailEnd type="none" w="med" len="med"/>
            </a:ln>
            <a:effectLst/>
          </p:spPr>
        </p:cxnSp>
        <p:sp>
          <p:nvSpPr>
            <p:cNvPr id="40" name="Isosceles Triangle 39"/>
            <p:cNvSpPr/>
            <p:nvPr/>
          </p:nvSpPr>
          <p:spPr>
            <a:xfrm flipV="1">
              <a:off x="9291284" y="3914408"/>
              <a:ext cx="304800" cy="152400"/>
            </a:xfrm>
            <a:prstGeom prst="triangle">
              <a:avLst/>
            </a:prstGeom>
            <a:solidFill>
              <a:srgbClr val="C0504D"/>
            </a:solidFill>
            <a:ln w="2540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41" name="Straight Connector 40"/>
            <p:cNvCxnSpPr/>
            <p:nvPr/>
          </p:nvCxnSpPr>
          <p:spPr>
            <a:xfrm rot="5400000">
              <a:off x="9367484" y="3838208"/>
              <a:ext cx="152400" cy="0"/>
            </a:xfrm>
            <a:prstGeom prst="line">
              <a:avLst/>
            </a:prstGeom>
            <a:noFill/>
            <a:ln w="19050" cap="flat" cmpd="sng" algn="ctr">
              <a:solidFill>
                <a:schemeClr val="tx2"/>
              </a:solidFill>
              <a:prstDash val="solid"/>
            </a:ln>
            <a:effectLst/>
          </p:spPr>
        </p:cxnSp>
        <p:cxnSp>
          <p:nvCxnSpPr>
            <p:cNvPr id="42" name="Straight Connector 41"/>
            <p:cNvCxnSpPr/>
            <p:nvPr/>
          </p:nvCxnSpPr>
          <p:spPr>
            <a:xfrm>
              <a:off x="9291284" y="4066808"/>
              <a:ext cx="304800" cy="0"/>
            </a:xfrm>
            <a:prstGeom prst="line">
              <a:avLst/>
            </a:prstGeom>
            <a:noFill/>
            <a:ln w="28575" cap="flat" cmpd="sng" algn="ctr">
              <a:solidFill>
                <a:schemeClr val="tx2"/>
              </a:solidFill>
              <a:prstDash val="solid"/>
            </a:ln>
            <a:effectLst/>
          </p:spPr>
        </p:cxnSp>
        <p:sp>
          <p:nvSpPr>
            <p:cNvPr id="43" name="Isosceles Triangle 42"/>
            <p:cNvSpPr/>
            <p:nvPr/>
          </p:nvSpPr>
          <p:spPr>
            <a:xfrm flipV="1">
              <a:off x="9367484" y="4219208"/>
              <a:ext cx="152400" cy="152400"/>
            </a:xfrm>
            <a:prstGeom prst="triangle">
              <a:avLst/>
            </a:prstGeom>
            <a:solidFill>
              <a:schemeClr val="tx2"/>
            </a:solidFill>
            <a:ln w="2540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44" name="Straight Connector 43"/>
            <p:cNvCxnSpPr/>
            <p:nvPr/>
          </p:nvCxnSpPr>
          <p:spPr>
            <a:xfrm>
              <a:off x="9292150" y="1802794"/>
              <a:ext cx="304800" cy="0"/>
            </a:xfrm>
            <a:prstGeom prst="line">
              <a:avLst/>
            </a:prstGeom>
            <a:noFill/>
            <a:ln w="19050" cap="flat" cmpd="sng" algn="ctr">
              <a:solidFill>
                <a:schemeClr val="tx2"/>
              </a:solidFill>
              <a:prstDash val="solid"/>
            </a:ln>
            <a:effectLst/>
          </p:spPr>
        </p:cxnSp>
        <p:cxnSp>
          <p:nvCxnSpPr>
            <p:cNvPr id="45" name="Elbow Connector 44"/>
            <p:cNvCxnSpPr>
              <a:stCxn id="29" idx="3"/>
              <a:endCxn id="35" idx="1"/>
            </p:cNvCxnSpPr>
            <p:nvPr/>
          </p:nvCxnSpPr>
          <p:spPr>
            <a:xfrm flipV="1">
              <a:off x="8463418" y="3876308"/>
              <a:ext cx="408766" cy="1660289"/>
            </a:xfrm>
            <a:prstGeom prst="bentConnector2">
              <a:avLst/>
            </a:prstGeom>
            <a:noFill/>
            <a:ln w="19050" cap="flat" cmpd="sng" algn="ctr">
              <a:solidFill>
                <a:sysClr val="windowText" lastClr="000000"/>
              </a:solidFill>
              <a:prstDash val="solid"/>
              <a:headEnd type="arrow"/>
              <a:tailEnd type="arrow"/>
            </a:ln>
            <a:effectLst/>
          </p:spPr>
        </p:cxnSp>
        <p:cxnSp>
          <p:nvCxnSpPr>
            <p:cNvPr id="46" name="Straight Arrow Connector 45"/>
            <p:cNvCxnSpPr>
              <a:stCxn id="112" idx="1"/>
            </p:cNvCxnSpPr>
            <p:nvPr/>
          </p:nvCxnSpPr>
          <p:spPr>
            <a:xfrm flipH="1">
              <a:off x="5260880" y="3016600"/>
              <a:ext cx="741934" cy="907"/>
            </a:xfrm>
            <a:prstGeom prst="straightConnector1">
              <a:avLst/>
            </a:prstGeom>
            <a:noFill/>
            <a:ln w="38100" cap="flat" cmpd="sng" algn="ctr">
              <a:solidFill>
                <a:srgbClr val="C0504D"/>
              </a:solidFill>
              <a:prstDash val="solid"/>
              <a:tailEnd type="arrow"/>
            </a:ln>
            <a:effectLst/>
          </p:spPr>
        </p:cxnSp>
        <p:cxnSp>
          <p:nvCxnSpPr>
            <p:cNvPr id="47" name="Curved Connector 46"/>
            <p:cNvCxnSpPr/>
            <p:nvPr/>
          </p:nvCxnSpPr>
          <p:spPr>
            <a:xfrm rot="10800000">
              <a:off x="2983159" y="1266556"/>
              <a:ext cx="1752600" cy="762000"/>
            </a:xfrm>
            <a:prstGeom prst="curvedConnector3">
              <a:avLst>
                <a:gd name="adj1" fmla="val 50000"/>
              </a:avLst>
            </a:prstGeom>
            <a:noFill/>
            <a:ln w="19050" cap="flat" cmpd="sng" algn="ctr">
              <a:solidFill>
                <a:srgbClr val="1F497D"/>
              </a:solidFill>
              <a:prstDash val="solid"/>
              <a:headEnd type="none" w="med" len="med"/>
              <a:tailEnd type="arrow" w="med" len="med"/>
            </a:ln>
            <a:effectLst/>
          </p:spPr>
        </p:cxnSp>
        <p:cxnSp>
          <p:nvCxnSpPr>
            <p:cNvPr id="48" name="Curved Connector 47"/>
            <p:cNvCxnSpPr/>
            <p:nvPr/>
          </p:nvCxnSpPr>
          <p:spPr>
            <a:xfrm rot="10800000">
              <a:off x="2983160" y="1571356"/>
              <a:ext cx="1752600" cy="762000"/>
            </a:xfrm>
            <a:prstGeom prst="curvedConnector3">
              <a:avLst>
                <a:gd name="adj1" fmla="val 50000"/>
              </a:avLst>
            </a:prstGeom>
            <a:noFill/>
            <a:ln w="19050" cap="flat" cmpd="sng" algn="ctr">
              <a:solidFill>
                <a:srgbClr val="C0504D"/>
              </a:solidFill>
              <a:prstDash val="solid"/>
              <a:headEnd type="none" w="med" len="med"/>
              <a:tailEnd type="arrow" w="med" len="med"/>
            </a:ln>
            <a:effectLst/>
          </p:spPr>
        </p:cxnSp>
        <p:cxnSp>
          <p:nvCxnSpPr>
            <p:cNvPr id="49" name="Curved Connector 48"/>
            <p:cNvCxnSpPr/>
            <p:nvPr/>
          </p:nvCxnSpPr>
          <p:spPr>
            <a:xfrm rot="10800000">
              <a:off x="2983161" y="2333356"/>
              <a:ext cx="1752598" cy="381000"/>
            </a:xfrm>
            <a:prstGeom prst="curvedConnector3">
              <a:avLst>
                <a:gd name="adj1" fmla="val 50000"/>
              </a:avLst>
            </a:prstGeom>
            <a:noFill/>
            <a:ln w="19050" cap="flat" cmpd="sng" algn="ctr">
              <a:solidFill>
                <a:srgbClr val="1F497D"/>
              </a:solidFill>
              <a:prstDash val="solid"/>
              <a:headEnd type="none" w="med" len="med"/>
              <a:tailEnd type="arrow" w="med" len="med"/>
            </a:ln>
            <a:effectLst/>
          </p:spPr>
        </p:cxnSp>
        <p:cxnSp>
          <p:nvCxnSpPr>
            <p:cNvPr id="50" name="Curved Connector 49"/>
            <p:cNvCxnSpPr>
              <a:endCxn id="17" idx="0"/>
            </p:cNvCxnSpPr>
            <p:nvPr/>
          </p:nvCxnSpPr>
          <p:spPr>
            <a:xfrm rot="10800000">
              <a:off x="2983159" y="2485756"/>
              <a:ext cx="1752600" cy="381000"/>
            </a:xfrm>
            <a:prstGeom prst="curvedConnector3">
              <a:avLst>
                <a:gd name="adj1" fmla="val 50000"/>
              </a:avLst>
            </a:prstGeom>
            <a:noFill/>
            <a:ln w="19050" cap="flat" cmpd="sng" algn="ctr">
              <a:solidFill>
                <a:srgbClr val="1F497D"/>
              </a:solidFill>
              <a:prstDash val="solid"/>
              <a:headEnd type="arrow" w="med" len="med"/>
              <a:tailEnd type="none" w="med" len="med"/>
            </a:ln>
            <a:effectLst/>
          </p:spPr>
        </p:cxnSp>
        <p:cxnSp>
          <p:nvCxnSpPr>
            <p:cNvPr id="51" name="Curved Connector 50"/>
            <p:cNvCxnSpPr/>
            <p:nvPr/>
          </p:nvCxnSpPr>
          <p:spPr>
            <a:xfrm rot="10800000">
              <a:off x="2983159" y="2638156"/>
              <a:ext cx="1752600" cy="381000"/>
            </a:xfrm>
            <a:prstGeom prst="curvedConnector3">
              <a:avLst>
                <a:gd name="adj1" fmla="val 50000"/>
              </a:avLst>
            </a:prstGeom>
            <a:noFill/>
            <a:ln w="19050" cap="flat" cmpd="sng" algn="ctr">
              <a:solidFill>
                <a:srgbClr val="C0504D"/>
              </a:solidFill>
              <a:prstDash val="solid"/>
              <a:headEnd type="none" w="med" len="med"/>
              <a:tailEnd type="arrow" w="med" len="med"/>
            </a:ln>
            <a:effectLst/>
          </p:spPr>
        </p:cxnSp>
        <p:cxnSp>
          <p:nvCxnSpPr>
            <p:cNvPr id="52" name="Curved Connector 51"/>
            <p:cNvCxnSpPr/>
            <p:nvPr/>
          </p:nvCxnSpPr>
          <p:spPr>
            <a:xfrm rot="10800000" flipV="1">
              <a:off x="2983159" y="4085956"/>
              <a:ext cx="1752600" cy="381000"/>
            </a:xfrm>
            <a:prstGeom prst="curvedConnector3">
              <a:avLst>
                <a:gd name="adj1" fmla="val 50000"/>
              </a:avLst>
            </a:prstGeom>
            <a:noFill/>
            <a:ln w="19050" cap="flat" cmpd="sng" algn="ctr">
              <a:solidFill>
                <a:srgbClr val="1F497D"/>
              </a:solidFill>
              <a:prstDash val="solid"/>
              <a:headEnd type="none" w="med" len="med"/>
              <a:tailEnd type="arrow" w="med" len="med"/>
            </a:ln>
            <a:effectLst/>
          </p:spPr>
        </p:cxnSp>
        <p:cxnSp>
          <p:nvCxnSpPr>
            <p:cNvPr id="53" name="Curved Connector 52"/>
            <p:cNvCxnSpPr>
              <a:endCxn id="18" idx="0"/>
            </p:cNvCxnSpPr>
            <p:nvPr/>
          </p:nvCxnSpPr>
          <p:spPr>
            <a:xfrm rot="10800000" flipV="1">
              <a:off x="2983159" y="4238356"/>
              <a:ext cx="1752600" cy="381000"/>
            </a:xfrm>
            <a:prstGeom prst="curvedConnector3">
              <a:avLst>
                <a:gd name="adj1" fmla="val 50000"/>
              </a:avLst>
            </a:prstGeom>
            <a:noFill/>
            <a:ln w="19050" cap="flat" cmpd="sng" algn="ctr">
              <a:solidFill>
                <a:srgbClr val="1F497D"/>
              </a:solidFill>
              <a:prstDash val="solid"/>
              <a:headEnd type="arrow" w="med" len="med"/>
              <a:tailEnd type="none" w="med" len="med"/>
            </a:ln>
            <a:effectLst/>
          </p:spPr>
        </p:cxnSp>
        <p:cxnSp>
          <p:nvCxnSpPr>
            <p:cNvPr id="54" name="Curved Connector 53"/>
            <p:cNvCxnSpPr/>
            <p:nvPr/>
          </p:nvCxnSpPr>
          <p:spPr>
            <a:xfrm rot="10800000" flipV="1">
              <a:off x="2983159" y="4390756"/>
              <a:ext cx="1752600" cy="381000"/>
            </a:xfrm>
            <a:prstGeom prst="curvedConnector3">
              <a:avLst>
                <a:gd name="adj1" fmla="val 50000"/>
              </a:avLst>
            </a:prstGeom>
            <a:noFill/>
            <a:ln w="19050" cap="flat" cmpd="sng" algn="ctr">
              <a:solidFill>
                <a:srgbClr val="C0504D"/>
              </a:solidFill>
              <a:prstDash val="solid"/>
              <a:headEnd type="none" w="med" len="med"/>
              <a:tailEnd type="arrow" w="med" len="med"/>
            </a:ln>
            <a:effectLst/>
          </p:spPr>
        </p:cxnSp>
        <p:cxnSp>
          <p:nvCxnSpPr>
            <p:cNvPr id="55" name="Curved Connector 54"/>
            <p:cNvCxnSpPr/>
            <p:nvPr/>
          </p:nvCxnSpPr>
          <p:spPr>
            <a:xfrm rot="10800000" flipV="1">
              <a:off x="3821361" y="4771756"/>
              <a:ext cx="914398" cy="762000"/>
            </a:xfrm>
            <a:prstGeom prst="curvedConnector3">
              <a:avLst>
                <a:gd name="adj1" fmla="val 50000"/>
              </a:avLst>
            </a:prstGeom>
            <a:noFill/>
            <a:ln w="19050" cap="flat" cmpd="sng" algn="ctr">
              <a:solidFill>
                <a:srgbClr val="1F497D"/>
              </a:solidFill>
              <a:prstDash val="solid"/>
              <a:headEnd type="none" w="med" len="med"/>
              <a:tailEnd type="arrow" w="med" len="med"/>
            </a:ln>
            <a:effectLst/>
          </p:spPr>
        </p:cxnSp>
        <p:cxnSp>
          <p:nvCxnSpPr>
            <p:cNvPr id="56" name="Curved Connector 55"/>
            <p:cNvCxnSpPr>
              <a:endCxn id="20" idx="0"/>
            </p:cNvCxnSpPr>
            <p:nvPr/>
          </p:nvCxnSpPr>
          <p:spPr>
            <a:xfrm rot="10800000" flipV="1">
              <a:off x="3821359" y="4924156"/>
              <a:ext cx="914400" cy="762000"/>
            </a:xfrm>
            <a:prstGeom prst="curvedConnector3">
              <a:avLst>
                <a:gd name="adj1" fmla="val 50000"/>
              </a:avLst>
            </a:prstGeom>
            <a:noFill/>
            <a:ln w="19050" cap="flat" cmpd="sng" algn="ctr">
              <a:solidFill>
                <a:srgbClr val="1F497D"/>
              </a:solidFill>
              <a:prstDash val="solid"/>
              <a:headEnd type="arrow" w="med" len="med"/>
              <a:tailEnd type="none" w="med" len="med"/>
            </a:ln>
            <a:effectLst/>
          </p:spPr>
        </p:cxnSp>
        <p:cxnSp>
          <p:nvCxnSpPr>
            <p:cNvPr id="57" name="Curved Connector 56"/>
            <p:cNvCxnSpPr/>
            <p:nvPr/>
          </p:nvCxnSpPr>
          <p:spPr>
            <a:xfrm rot="10800000" flipV="1">
              <a:off x="3821359" y="5076556"/>
              <a:ext cx="914400" cy="762000"/>
            </a:xfrm>
            <a:prstGeom prst="curvedConnector3">
              <a:avLst>
                <a:gd name="adj1" fmla="val 50000"/>
              </a:avLst>
            </a:prstGeom>
            <a:noFill/>
            <a:ln w="19050" cap="flat" cmpd="sng" algn="ctr">
              <a:solidFill>
                <a:srgbClr val="C0504D"/>
              </a:solidFill>
              <a:prstDash val="solid"/>
              <a:headEnd type="none" w="med" len="med"/>
              <a:tailEnd type="arrow" w="med" len="med"/>
            </a:ln>
            <a:effectLst/>
          </p:spPr>
        </p:cxnSp>
        <p:cxnSp>
          <p:nvCxnSpPr>
            <p:cNvPr id="58" name="Straight Arrow Connector 57"/>
            <p:cNvCxnSpPr>
              <a:stCxn id="59" idx="3"/>
            </p:cNvCxnSpPr>
            <p:nvPr/>
          </p:nvCxnSpPr>
          <p:spPr>
            <a:xfrm flipV="1">
              <a:off x="3872173" y="4700488"/>
              <a:ext cx="810142" cy="422979"/>
            </a:xfrm>
            <a:prstGeom prst="straightConnector1">
              <a:avLst/>
            </a:prstGeom>
            <a:noFill/>
            <a:ln w="9525" cap="flat" cmpd="sng" algn="ctr">
              <a:solidFill>
                <a:srgbClr val="4F81BD">
                  <a:shade val="95000"/>
                  <a:satMod val="105000"/>
                </a:srgbClr>
              </a:solidFill>
              <a:prstDash val="solid"/>
              <a:tailEnd type="arrow"/>
            </a:ln>
            <a:effectLst/>
          </p:spPr>
        </p:cxnSp>
        <p:sp>
          <p:nvSpPr>
            <p:cNvPr id="59" name="TextBox 58"/>
            <p:cNvSpPr txBox="1"/>
            <p:nvPr/>
          </p:nvSpPr>
          <p:spPr>
            <a:xfrm>
              <a:off x="2754559" y="5000356"/>
              <a:ext cx="1117614"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smtClean="0">
                  <a:ln>
                    <a:noFill/>
                  </a:ln>
                  <a:solidFill>
                    <a:srgbClr val="1F497D"/>
                  </a:solidFill>
                  <a:effectLst/>
                  <a:uLnTx/>
                  <a:uFillTx/>
                </a:rPr>
                <a:t>One 80 Mb/s port</a:t>
              </a:r>
              <a:endParaRPr kumimoji="0" lang="en-GB" sz="1000" b="0" i="0" u="none" strike="noStrike" kern="0" cap="none" spc="0" normalizeH="0" baseline="0" noProof="0" dirty="0">
                <a:ln>
                  <a:noFill/>
                </a:ln>
                <a:solidFill>
                  <a:srgbClr val="1F497D"/>
                </a:solidFill>
                <a:effectLst/>
                <a:uLnTx/>
                <a:uFillTx/>
              </a:endParaRPr>
            </a:p>
          </p:txBody>
        </p:sp>
        <p:cxnSp>
          <p:nvCxnSpPr>
            <p:cNvPr id="60" name="Straight Arrow Connector 59"/>
            <p:cNvCxnSpPr>
              <a:stCxn id="66" idx="3"/>
            </p:cNvCxnSpPr>
            <p:nvPr/>
          </p:nvCxnSpPr>
          <p:spPr>
            <a:xfrm flipV="1">
              <a:off x="3919426" y="2398884"/>
              <a:ext cx="804651" cy="1496945"/>
            </a:xfrm>
            <a:prstGeom prst="straightConnector1">
              <a:avLst/>
            </a:prstGeom>
            <a:noFill/>
            <a:ln w="9525" cap="flat" cmpd="sng" algn="ctr">
              <a:solidFill>
                <a:srgbClr val="4F81BD">
                  <a:shade val="95000"/>
                  <a:satMod val="105000"/>
                </a:srgbClr>
              </a:solidFill>
              <a:prstDash val="solid"/>
              <a:tailEnd type="arrow"/>
            </a:ln>
            <a:effectLst/>
          </p:spPr>
        </p:cxnSp>
        <p:cxnSp>
          <p:nvCxnSpPr>
            <p:cNvPr id="61" name="Straight Arrow Connector 60"/>
            <p:cNvCxnSpPr>
              <a:stCxn id="66" idx="3"/>
            </p:cNvCxnSpPr>
            <p:nvPr/>
          </p:nvCxnSpPr>
          <p:spPr>
            <a:xfrm flipV="1">
              <a:off x="3919426" y="3148007"/>
              <a:ext cx="786677" cy="747822"/>
            </a:xfrm>
            <a:prstGeom prst="straightConnector1">
              <a:avLst/>
            </a:prstGeom>
            <a:noFill/>
            <a:ln w="9525" cap="flat" cmpd="sng" algn="ctr">
              <a:solidFill>
                <a:srgbClr val="4F81BD">
                  <a:shade val="95000"/>
                  <a:satMod val="105000"/>
                </a:srgbClr>
              </a:solidFill>
              <a:prstDash val="solid"/>
              <a:tailEnd type="arrow"/>
            </a:ln>
            <a:effectLst/>
          </p:spPr>
        </p:cxnSp>
        <p:cxnSp>
          <p:nvCxnSpPr>
            <p:cNvPr id="62" name="Straight Arrow Connector 61"/>
            <p:cNvCxnSpPr>
              <a:stCxn id="66" idx="3"/>
            </p:cNvCxnSpPr>
            <p:nvPr/>
          </p:nvCxnSpPr>
          <p:spPr>
            <a:xfrm>
              <a:off x="3919426" y="3895829"/>
              <a:ext cx="786677" cy="97894"/>
            </a:xfrm>
            <a:prstGeom prst="straightConnector1">
              <a:avLst/>
            </a:prstGeom>
            <a:noFill/>
            <a:ln w="9525" cap="flat" cmpd="sng" algn="ctr">
              <a:solidFill>
                <a:srgbClr val="4F81BD">
                  <a:shade val="95000"/>
                  <a:satMod val="105000"/>
                </a:srgbClr>
              </a:solidFill>
              <a:prstDash val="solid"/>
              <a:tailEnd type="arrow"/>
            </a:ln>
            <a:effectLst/>
          </p:spPr>
        </p:cxnSp>
        <p:sp>
          <p:nvSpPr>
            <p:cNvPr id="63" name="TextBox 62"/>
            <p:cNvSpPr txBox="1"/>
            <p:nvPr/>
          </p:nvSpPr>
          <p:spPr>
            <a:xfrm>
              <a:off x="7897499" y="6017194"/>
              <a:ext cx="401072" cy="33855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ysClr val="windowText" lastClr="000000"/>
                  </a:solidFill>
                  <a:effectLst/>
                  <a:uLnTx/>
                  <a:uFillTx/>
                </a:rPr>
                <a:t>I2C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ysClr val="windowText" lastClr="000000"/>
                  </a:solidFill>
                  <a:effectLst/>
                  <a:uLnTx/>
                  <a:uFillTx/>
                </a:rPr>
                <a:t>Ports</a:t>
              </a:r>
              <a:endParaRPr kumimoji="0" lang="en-GB" sz="800" b="0" i="0" u="none" strike="noStrike" kern="0" cap="none" spc="0" normalizeH="0" baseline="0" noProof="0" dirty="0">
                <a:ln>
                  <a:noFill/>
                </a:ln>
                <a:solidFill>
                  <a:sysClr val="windowText" lastClr="000000"/>
                </a:solidFill>
                <a:effectLst/>
                <a:uLnTx/>
                <a:uFillTx/>
              </a:endParaRPr>
            </a:p>
          </p:txBody>
        </p:sp>
        <p:sp>
          <p:nvSpPr>
            <p:cNvPr id="64" name="TextBox 63"/>
            <p:cNvSpPr txBox="1"/>
            <p:nvPr/>
          </p:nvSpPr>
          <p:spPr>
            <a:xfrm>
              <a:off x="5802392" y="6017194"/>
              <a:ext cx="508474" cy="21544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err="1" smtClean="0">
                  <a:ln>
                    <a:noFill/>
                  </a:ln>
                  <a:solidFill>
                    <a:sysClr val="windowText" lastClr="000000"/>
                  </a:solidFill>
                  <a:effectLst/>
                  <a:uLnTx/>
                  <a:uFillTx/>
                </a:rPr>
                <a:t>aIn</a:t>
              </a:r>
              <a:r>
                <a:rPr kumimoji="0" lang="en-GB" sz="800" b="0" i="0" u="none" strike="noStrike" kern="0" cap="none" spc="0" normalizeH="0" baseline="0" noProof="0" dirty="0" smtClean="0">
                  <a:ln>
                    <a:noFill/>
                  </a:ln>
                  <a:solidFill>
                    <a:sysClr val="windowText" lastClr="000000"/>
                  </a:solidFill>
                  <a:effectLst/>
                  <a:uLnTx/>
                  <a:uFillTx/>
                </a:rPr>
                <a:t>[7:0]</a:t>
              </a:r>
              <a:endParaRPr kumimoji="0" lang="en-GB" sz="800" b="0" i="0" u="none" strike="noStrike" kern="0" cap="none" spc="0" normalizeH="0" baseline="0" noProof="0" dirty="0">
                <a:ln>
                  <a:noFill/>
                </a:ln>
                <a:solidFill>
                  <a:sysClr val="windowText" lastClr="000000"/>
                </a:solidFill>
                <a:effectLst/>
                <a:uLnTx/>
                <a:uFillTx/>
              </a:endParaRPr>
            </a:p>
          </p:txBody>
        </p:sp>
        <p:sp>
          <p:nvSpPr>
            <p:cNvPr id="65" name="TextBox 64"/>
            <p:cNvSpPr txBox="1"/>
            <p:nvPr/>
          </p:nvSpPr>
          <p:spPr>
            <a:xfrm>
              <a:off x="6491098" y="6017194"/>
              <a:ext cx="522900" cy="21544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800" kern="0" dirty="0" smtClean="0">
                  <a:solidFill>
                    <a:sysClr val="windowText" lastClr="000000"/>
                  </a:solidFill>
                </a:rPr>
                <a:t>IO[15:0]</a:t>
              </a:r>
              <a:endParaRPr kumimoji="0" lang="en-GB" sz="800" b="0" i="0" u="none" strike="noStrike" kern="0" cap="none" spc="0" normalizeH="0" baseline="0" noProof="0" dirty="0" smtClean="0">
                <a:ln>
                  <a:noFill/>
                </a:ln>
                <a:solidFill>
                  <a:sysClr val="windowText" lastClr="000000"/>
                </a:solidFill>
                <a:effectLst/>
                <a:uLnTx/>
                <a:uFillTx/>
              </a:endParaRPr>
            </a:p>
          </p:txBody>
        </p:sp>
        <p:sp>
          <p:nvSpPr>
            <p:cNvPr id="66" name="TextBox 65"/>
            <p:cNvSpPr txBox="1"/>
            <p:nvPr/>
          </p:nvSpPr>
          <p:spPr>
            <a:xfrm>
              <a:off x="2928449" y="3618830"/>
              <a:ext cx="990977" cy="55399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smtClean="0">
                  <a:ln>
                    <a:noFill/>
                  </a:ln>
                  <a:solidFill>
                    <a:srgbClr val="1F497D"/>
                  </a:solidFill>
                  <a:effectLst/>
                  <a:uLnTx/>
                  <a:uFillTx/>
                </a:rPr>
                <a:t>160 Mb/s</a:t>
              </a:r>
              <a:br>
                <a:rPr kumimoji="0" lang="en-GB" sz="1000" b="0" i="0" u="none" strike="noStrike" kern="0" cap="none" spc="0" normalizeH="0" baseline="0" noProof="0" dirty="0" smtClean="0">
                  <a:ln>
                    <a:noFill/>
                  </a:ln>
                  <a:solidFill>
                    <a:srgbClr val="1F497D"/>
                  </a:solidFill>
                  <a:effectLst/>
                  <a:uLnTx/>
                  <a:uFillTx/>
                </a:rPr>
              </a:br>
              <a:r>
                <a:rPr kumimoji="0" lang="en-GB" sz="1000" b="0" i="0" u="none" strike="noStrike" kern="0" cap="none" spc="0" normalizeH="0" baseline="0" noProof="0" dirty="0" smtClean="0">
                  <a:ln>
                    <a:noFill/>
                  </a:ln>
                  <a:solidFill>
                    <a:srgbClr val="1F497D"/>
                  </a:solidFill>
                  <a:effectLst/>
                  <a:uLnTx/>
                  <a:uFillTx/>
                </a:rPr>
                <a:t>to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smtClean="0">
                  <a:ln>
                    <a:noFill/>
                  </a:ln>
                  <a:solidFill>
                    <a:srgbClr val="1F497D"/>
                  </a:solidFill>
                  <a:effectLst/>
                  <a:uLnTx/>
                  <a:uFillTx/>
                </a:rPr>
                <a:t>1.28 </a:t>
              </a:r>
              <a:r>
                <a:rPr lang="en-GB" sz="1000" kern="0" dirty="0">
                  <a:solidFill>
                    <a:srgbClr val="1F497D"/>
                  </a:solidFill>
                </a:rPr>
                <a:t>G</a:t>
              </a:r>
              <a:r>
                <a:rPr kumimoji="0" lang="en-GB" sz="1000" b="0" i="0" u="none" strike="noStrike" kern="0" cap="none" spc="0" normalizeH="0" baseline="0" noProof="0" dirty="0" smtClean="0">
                  <a:ln>
                    <a:noFill/>
                  </a:ln>
                  <a:solidFill>
                    <a:srgbClr val="1F497D"/>
                  </a:solidFill>
                  <a:effectLst/>
                  <a:uLnTx/>
                  <a:uFillTx/>
                </a:rPr>
                <a:t>b/s ports</a:t>
              </a:r>
            </a:p>
          </p:txBody>
        </p:sp>
        <p:sp>
          <p:nvSpPr>
            <p:cNvPr id="67" name="TextBox 66"/>
            <p:cNvSpPr txBox="1"/>
            <p:nvPr/>
          </p:nvSpPr>
          <p:spPr>
            <a:xfrm>
              <a:off x="8606350" y="1802794"/>
              <a:ext cx="537327"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err="1" smtClean="0">
                  <a:ln>
                    <a:noFill/>
                  </a:ln>
                  <a:solidFill>
                    <a:srgbClr val="1F497D"/>
                  </a:solidFill>
                  <a:effectLst/>
                  <a:uLnTx/>
                  <a:uFillTx/>
                </a:rPr>
                <a:t>LpGBTIA</a:t>
              </a:r>
              <a:endParaRPr kumimoji="0" lang="en-GB" sz="800" b="0" i="0" u="none" strike="noStrike" kern="0" cap="none" spc="0" normalizeH="0" baseline="0" noProof="0" dirty="0">
                <a:ln>
                  <a:noFill/>
                </a:ln>
                <a:solidFill>
                  <a:srgbClr val="1F497D"/>
                </a:solidFill>
                <a:effectLst/>
                <a:uLnTx/>
                <a:uFillTx/>
              </a:endParaRPr>
            </a:p>
          </p:txBody>
        </p:sp>
        <p:sp>
          <p:nvSpPr>
            <p:cNvPr id="68" name="TextBox 67"/>
            <p:cNvSpPr txBox="1"/>
            <p:nvPr/>
          </p:nvSpPr>
          <p:spPr>
            <a:xfrm>
              <a:off x="8605484" y="3304808"/>
              <a:ext cx="508473"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err="1" smtClean="0">
                  <a:ln>
                    <a:noFill/>
                  </a:ln>
                  <a:solidFill>
                    <a:srgbClr val="1F497D"/>
                  </a:solidFill>
                  <a:effectLst/>
                  <a:uLnTx/>
                  <a:uFillTx/>
                </a:rPr>
                <a:t>LpGBLD</a:t>
              </a:r>
              <a:endParaRPr kumimoji="0" lang="en-GB" sz="800" b="0" i="0" u="none" strike="noStrike" kern="0" cap="none" spc="0" normalizeH="0" baseline="0" noProof="0" dirty="0">
                <a:ln>
                  <a:noFill/>
                </a:ln>
                <a:solidFill>
                  <a:srgbClr val="1F497D"/>
                </a:solidFill>
                <a:effectLst/>
                <a:uLnTx/>
                <a:uFillTx/>
              </a:endParaRPr>
            </a:p>
          </p:txBody>
        </p:sp>
        <p:sp>
          <p:nvSpPr>
            <p:cNvPr id="69" name="TextBox 68"/>
            <p:cNvSpPr txBox="1"/>
            <p:nvPr/>
          </p:nvSpPr>
          <p:spPr>
            <a:xfrm>
              <a:off x="7702740" y="1280191"/>
              <a:ext cx="758541"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err="1" smtClean="0">
                  <a:ln>
                    <a:noFill/>
                  </a:ln>
                  <a:solidFill>
                    <a:srgbClr val="1F497D"/>
                  </a:solidFill>
                  <a:effectLst/>
                  <a:uLnTx/>
                  <a:uFillTx/>
                </a:rPr>
                <a:t>LpGBTX</a:t>
              </a:r>
              <a:endParaRPr kumimoji="0" lang="en-GB" sz="1400" b="1" i="0" u="none" strike="noStrike" kern="0" cap="none" spc="0" normalizeH="0" baseline="0" noProof="0" dirty="0">
                <a:ln>
                  <a:noFill/>
                </a:ln>
                <a:solidFill>
                  <a:srgbClr val="1F497D"/>
                </a:solidFill>
                <a:effectLst/>
                <a:uLnTx/>
                <a:uFillTx/>
              </a:endParaRPr>
            </a:p>
          </p:txBody>
        </p:sp>
        <p:cxnSp>
          <p:nvCxnSpPr>
            <p:cNvPr id="70" name="Straight Arrow Connector 69"/>
            <p:cNvCxnSpPr/>
            <p:nvPr/>
          </p:nvCxnSpPr>
          <p:spPr>
            <a:xfrm rot="10800000" flipV="1">
              <a:off x="9673150" y="1878994"/>
              <a:ext cx="228600" cy="152400"/>
            </a:xfrm>
            <a:prstGeom prst="straightConnector1">
              <a:avLst/>
            </a:prstGeom>
            <a:noFill/>
            <a:ln w="9525" cap="flat" cmpd="sng" algn="ctr">
              <a:solidFill>
                <a:srgbClr val="C0504D"/>
              </a:solidFill>
              <a:prstDash val="solid"/>
              <a:tailEnd type="arrow"/>
            </a:ln>
            <a:effectLst/>
          </p:spPr>
        </p:cxnSp>
        <p:cxnSp>
          <p:nvCxnSpPr>
            <p:cNvPr id="71" name="Straight Arrow Connector 70"/>
            <p:cNvCxnSpPr/>
            <p:nvPr/>
          </p:nvCxnSpPr>
          <p:spPr>
            <a:xfrm rot="10800000" flipV="1">
              <a:off x="9673150" y="2031394"/>
              <a:ext cx="228600" cy="152400"/>
            </a:xfrm>
            <a:prstGeom prst="straightConnector1">
              <a:avLst/>
            </a:prstGeom>
            <a:noFill/>
            <a:ln w="9525" cap="flat" cmpd="sng" algn="ctr">
              <a:solidFill>
                <a:srgbClr val="C0504D"/>
              </a:solidFill>
              <a:prstDash val="solid"/>
              <a:tailEnd type="arrow"/>
            </a:ln>
            <a:effectLst/>
          </p:spPr>
        </p:cxnSp>
        <p:cxnSp>
          <p:nvCxnSpPr>
            <p:cNvPr id="72" name="Straight Arrow Connector 71"/>
            <p:cNvCxnSpPr/>
            <p:nvPr/>
          </p:nvCxnSpPr>
          <p:spPr>
            <a:xfrm rot="10800000" flipH="1">
              <a:off x="9672284" y="3685808"/>
              <a:ext cx="228600" cy="152400"/>
            </a:xfrm>
            <a:prstGeom prst="straightConnector1">
              <a:avLst/>
            </a:prstGeom>
            <a:noFill/>
            <a:ln w="9525" cap="flat" cmpd="sng" algn="ctr">
              <a:solidFill>
                <a:srgbClr val="C0504D"/>
              </a:solidFill>
              <a:prstDash val="solid"/>
              <a:tailEnd type="arrow"/>
            </a:ln>
            <a:effectLst/>
          </p:spPr>
        </p:cxnSp>
        <p:cxnSp>
          <p:nvCxnSpPr>
            <p:cNvPr id="73" name="Straight Arrow Connector 72"/>
            <p:cNvCxnSpPr/>
            <p:nvPr/>
          </p:nvCxnSpPr>
          <p:spPr>
            <a:xfrm rot="10800000" flipH="1">
              <a:off x="9672284" y="3838208"/>
              <a:ext cx="228600" cy="152400"/>
            </a:xfrm>
            <a:prstGeom prst="straightConnector1">
              <a:avLst/>
            </a:prstGeom>
            <a:noFill/>
            <a:ln w="9525" cap="flat" cmpd="sng" algn="ctr">
              <a:solidFill>
                <a:srgbClr val="C0504D"/>
              </a:solidFill>
              <a:prstDash val="solid"/>
              <a:tailEnd type="arrow"/>
            </a:ln>
            <a:effectLst/>
          </p:spPr>
        </p:cxnSp>
        <p:sp>
          <p:nvSpPr>
            <p:cNvPr id="74" name="Right Brace 73"/>
            <p:cNvSpPr/>
            <p:nvPr/>
          </p:nvSpPr>
          <p:spPr>
            <a:xfrm>
              <a:off x="3747913" y="1443667"/>
              <a:ext cx="266700" cy="401156"/>
            </a:xfrm>
            <a:prstGeom prst="rightBrace">
              <a:avLst/>
            </a:prstGeom>
            <a:noFill/>
            <a:ln w="12700" cap="flat" cmpd="sng" algn="ctr">
              <a:solidFill>
                <a:srgbClr val="4F81BD">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5" name="TextBox 74"/>
            <p:cNvSpPr txBox="1"/>
            <p:nvPr/>
          </p:nvSpPr>
          <p:spPr>
            <a:xfrm>
              <a:off x="3971367" y="1509900"/>
              <a:ext cx="465192"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rgbClr val="1F497D"/>
                  </a:solidFill>
                  <a:effectLst/>
                  <a:uLnTx/>
                  <a:uFillTx/>
                </a:rPr>
                <a:t>e-Link</a:t>
              </a:r>
            </a:p>
          </p:txBody>
        </p:sp>
        <p:sp>
          <p:nvSpPr>
            <p:cNvPr id="76" name="TextBox 75"/>
            <p:cNvSpPr txBox="1"/>
            <p:nvPr/>
          </p:nvSpPr>
          <p:spPr>
            <a:xfrm>
              <a:off x="3078679" y="3312972"/>
              <a:ext cx="447558" cy="246221"/>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smtClean="0">
                  <a:ln>
                    <a:noFill/>
                  </a:ln>
                  <a:solidFill>
                    <a:srgbClr val="C00000"/>
                  </a:solidFill>
                  <a:effectLst/>
                  <a:uLnTx/>
                  <a:uFillTx/>
                </a:rPr>
                <a:t>clock</a:t>
              </a:r>
            </a:p>
          </p:txBody>
        </p:sp>
        <p:cxnSp>
          <p:nvCxnSpPr>
            <p:cNvPr id="77" name="Straight Arrow Connector 76"/>
            <p:cNvCxnSpPr>
              <a:stCxn id="76" idx="3"/>
            </p:cNvCxnSpPr>
            <p:nvPr/>
          </p:nvCxnSpPr>
          <p:spPr>
            <a:xfrm flipV="1">
              <a:off x="3526237" y="2902946"/>
              <a:ext cx="590143" cy="533137"/>
            </a:xfrm>
            <a:prstGeom prst="straightConnector1">
              <a:avLst/>
            </a:prstGeom>
            <a:noFill/>
            <a:ln w="9525" cap="flat" cmpd="sng" algn="ctr">
              <a:solidFill>
                <a:srgbClr val="C00000"/>
              </a:solidFill>
              <a:prstDash val="solid"/>
              <a:tailEnd type="arrow"/>
            </a:ln>
            <a:effectLst/>
          </p:spPr>
        </p:cxnSp>
        <p:sp>
          <p:nvSpPr>
            <p:cNvPr id="78" name="TextBox 77"/>
            <p:cNvSpPr txBox="1"/>
            <p:nvPr/>
          </p:nvSpPr>
          <p:spPr>
            <a:xfrm>
              <a:off x="2936011" y="3132771"/>
              <a:ext cx="590226" cy="246221"/>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1F497D"/>
                  </a:solidFill>
                  <a:effectLst/>
                  <a:uLnTx/>
                  <a:uFillTx/>
                </a:rPr>
                <a:t>data-up</a:t>
              </a:r>
              <a:endParaRPr kumimoji="0" lang="en-GB" sz="1000" b="0" i="0" u="none" strike="noStrike" kern="0" cap="none" spc="0" normalizeH="0" baseline="0" noProof="0" dirty="0" smtClean="0">
                <a:ln>
                  <a:noFill/>
                </a:ln>
                <a:solidFill>
                  <a:srgbClr val="1F497D"/>
                </a:solidFill>
                <a:effectLst/>
                <a:uLnTx/>
                <a:uFillTx/>
              </a:endParaRPr>
            </a:p>
          </p:txBody>
        </p:sp>
        <p:cxnSp>
          <p:nvCxnSpPr>
            <p:cNvPr id="79" name="Straight Arrow Connector 78"/>
            <p:cNvCxnSpPr>
              <a:stCxn id="78" idx="3"/>
            </p:cNvCxnSpPr>
            <p:nvPr/>
          </p:nvCxnSpPr>
          <p:spPr>
            <a:xfrm flipV="1">
              <a:off x="3526237" y="2764446"/>
              <a:ext cx="513943" cy="491436"/>
            </a:xfrm>
            <a:prstGeom prst="straightConnector1">
              <a:avLst/>
            </a:prstGeom>
            <a:noFill/>
            <a:ln w="9525" cap="flat" cmpd="sng" algn="ctr">
              <a:solidFill>
                <a:srgbClr val="4F81BD">
                  <a:shade val="95000"/>
                  <a:satMod val="105000"/>
                </a:srgbClr>
              </a:solidFill>
              <a:prstDash val="solid"/>
              <a:tailEnd type="arrow"/>
            </a:ln>
            <a:effectLst/>
          </p:spPr>
        </p:cxnSp>
        <p:sp>
          <p:nvSpPr>
            <p:cNvPr id="80" name="TextBox 79"/>
            <p:cNvSpPr txBox="1"/>
            <p:nvPr/>
          </p:nvSpPr>
          <p:spPr>
            <a:xfrm>
              <a:off x="2777314" y="2904171"/>
              <a:ext cx="748923" cy="246221"/>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1F497D"/>
                  </a:solidFill>
                  <a:effectLst/>
                  <a:uLnTx/>
                  <a:uFillTx/>
                </a:rPr>
                <a:t>data-down</a:t>
              </a:r>
              <a:endParaRPr kumimoji="0" lang="en-GB" sz="1000" b="0" i="0" u="none" strike="noStrike" kern="0" cap="none" spc="0" normalizeH="0" baseline="0" noProof="0" dirty="0" smtClean="0">
                <a:ln>
                  <a:noFill/>
                </a:ln>
                <a:solidFill>
                  <a:srgbClr val="1F497D"/>
                </a:solidFill>
                <a:effectLst/>
                <a:uLnTx/>
                <a:uFillTx/>
              </a:endParaRPr>
            </a:p>
          </p:txBody>
        </p:sp>
        <p:cxnSp>
          <p:nvCxnSpPr>
            <p:cNvPr id="81" name="Straight Arrow Connector 80"/>
            <p:cNvCxnSpPr>
              <a:stCxn id="80" idx="3"/>
            </p:cNvCxnSpPr>
            <p:nvPr/>
          </p:nvCxnSpPr>
          <p:spPr>
            <a:xfrm flipV="1">
              <a:off x="3526237" y="2612046"/>
              <a:ext cx="437743" cy="415236"/>
            </a:xfrm>
            <a:prstGeom prst="straightConnector1">
              <a:avLst/>
            </a:prstGeom>
            <a:noFill/>
            <a:ln w="9525" cap="flat" cmpd="sng" algn="ctr">
              <a:solidFill>
                <a:srgbClr val="4F81BD">
                  <a:shade val="95000"/>
                  <a:satMod val="105000"/>
                </a:srgbClr>
              </a:solidFill>
              <a:prstDash val="solid"/>
              <a:tailEnd type="arrow"/>
            </a:ln>
            <a:effectLst/>
          </p:spPr>
        </p:cxnSp>
        <p:grpSp>
          <p:nvGrpSpPr>
            <p:cNvPr id="82" name="Group 81"/>
            <p:cNvGrpSpPr/>
            <p:nvPr/>
          </p:nvGrpSpPr>
          <p:grpSpPr>
            <a:xfrm>
              <a:off x="8978564" y="5684830"/>
              <a:ext cx="1752600" cy="533400"/>
              <a:chOff x="-5418612" y="8588424"/>
              <a:chExt cx="1752600" cy="533400"/>
            </a:xfrm>
          </p:grpSpPr>
          <p:sp>
            <p:nvSpPr>
              <p:cNvPr id="83" name="Rectangle 82"/>
              <p:cNvSpPr/>
              <p:nvPr/>
            </p:nvSpPr>
            <p:spPr>
              <a:xfrm>
                <a:off x="-5418612" y="8588424"/>
                <a:ext cx="1752600" cy="533400"/>
              </a:xfrm>
              <a:prstGeom prst="rect">
                <a:avLst/>
              </a:prstGeom>
              <a:solidFill>
                <a:srgbClr val="4F81BD">
                  <a:lumMod val="20000"/>
                  <a:lumOff val="80000"/>
                </a:srgbClr>
              </a:solidFill>
              <a:ln w="25400" cap="flat" cmpd="sng" algn="ctr">
                <a:solidFill>
                  <a:srgbClr val="4F81BD"/>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84" name="Straight Connector 83"/>
              <p:cNvCxnSpPr/>
              <p:nvPr/>
            </p:nvCxnSpPr>
            <p:spPr>
              <a:xfrm>
                <a:off x="-5266212" y="8740824"/>
                <a:ext cx="990600" cy="0"/>
              </a:xfrm>
              <a:prstGeom prst="line">
                <a:avLst/>
              </a:prstGeom>
              <a:noFill/>
              <a:ln w="12700" cap="flat" cmpd="sng" algn="ctr">
                <a:solidFill>
                  <a:srgbClr val="1F497D"/>
                </a:solidFill>
                <a:prstDash val="solid"/>
              </a:ln>
              <a:effectLst/>
            </p:spPr>
          </p:cxnSp>
          <p:cxnSp>
            <p:nvCxnSpPr>
              <p:cNvPr id="85" name="Straight Connector 84"/>
              <p:cNvCxnSpPr/>
              <p:nvPr/>
            </p:nvCxnSpPr>
            <p:spPr>
              <a:xfrm>
                <a:off x="-5266212" y="8893224"/>
                <a:ext cx="990600" cy="0"/>
              </a:xfrm>
              <a:prstGeom prst="line">
                <a:avLst/>
              </a:prstGeom>
              <a:noFill/>
              <a:ln w="12700" cap="flat" cmpd="sng" algn="ctr">
                <a:solidFill>
                  <a:sysClr val="windowText" lastClr="000000"/>
                </a:solidFill>
                <a:prstDash val="solid"/>
              </a:ln>
              <a:effectLst/>
            </p:spPr>
          </p:cxnSp>
          <p:cxnSp>
            <p:nvCxnSpPr>
              <p:cNvPr id="86" name="Straight Connector 85"/>
              <p:cNvCxnSpPr/>
              <p:nvPr/>
            </p:nvCxnSpPr>
            <p:spPr>
              <a:xfrm>
                <a:off x="-5266212" y="9045624"/>
                <a:ext cx="990600" cy="0"/>
              </a:xfrm>
              <a:prstGeom prst="line">
                <a:avLst/>
              </a:prstGeom>
              <a:noFill/>
              <a:ln w="12700" cap="flat" cmpd="sng" algn="ctr">
                <a:solidFill>
                  <a:srgbClr val="C0504D"/>
                </a:solidFill>
                <a:prstDash val="solid"/>
              </a:ln>
              <a:effectLst/>
            </p:spPr>
          </p:cxnSp>
          <p:sp>
            <p:nvSpPr>
              <p:cNvPr id="87" name="TextBox 86"/>
              <p:cNvSpPr txBox="1"/>
              <p:nvPr/>
            </p:nvSpPr>
            <p:spPr>
              <a:xfrm>
                <a:off x="-4275612" y="8740824"/>
                <a:ext cx="494046"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ysClr val="windowText" lastClr="000000"/>
                    </a:solidFill>
                    <a:effectLst/>
                    <a:uLnTx/>
                    <a:uFillTx/>
                  </a:rPr>
                  <a:t>control</a:t>
                </a:r>
                <a:endParaRPr kumimoji="0" lang="en-GB" sz="800" b="0" i="0" u="none" strike="noStrike" kern="0" cap="none" spc="0" normalizeH="0" baseline="0" noProof="0" dirty="0">
                  <a:ln>
                    <a:noFill/>
                  </a:ln>
                  <a:solidFill>
                    <a:sysClr val="windowText" lastClr="000000"/>
                  </a:solidFill>
                  <a:effectLst/>
                  <a:uLnTx/>
                  <a:uFillTx/>
                </a:endParaRPr>
              </a:p>
            </p:txBody>
          </p:sp>
          <p:sp>
            <p:nvSpPr>
              <p:cNvPr id="88" name="TextBox 87"/>
              <p:cNvSpPr txBox="1"/>
              <p:nvPr/>
            </p:nvSpPr>
            <p:spPr>
              <a:xfrm>
                <a:off x="-4275612" y="8588424"/>
                <a:ext cx="386644"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rgbClr val="1F497D"/>
                    </a:solidFill>
                    <a:effectLst/>
                    <a:uLnTx/>
                    <a:uFillTx/>
                  </a:rPr>
                  <a:t>data</a:t>
                </a:r>
                <a:endParaRPr kumimoji="0" lang="en-GB" sz="800" b="0" i="0" u="none" strike="noStrike" kern="0" cap="none" spc="0" normalizeH="0" baseline="0" noProof="0" dirty="0">
                  <a:ln>
                    <a:noFill/>
                  </a:ln>
                  <a:solidFill>
                    <a:srgbClr val="1F497D"/>
                  </a:solidFill>
                  <a:effectLst/>
                  <a:uLnTx/>
                  <a:uFillTx/>
                </a:endParaRPr>
              </a:p>
            </p:txBody>
          </p:sp>
          <p:sp>
            <p:nvSpPr>
              <p:cNvPr id="89" name="TextBox 88"/>
              <p:cNvSpPr txBox="1"/>
              <p:nvPr/>
            </p:nvSpPr>
            <p:spPr>
              <a:xfrm>
                <a:off x="-4275612" y="8893224"/>
                <a:ext cx="470000"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rgbClr val="FF0000"/>
                    </a:solidFill>
                    <a:effectLst/>
                    <a:uLnTx/>
                    <a:uFillTx/>
                  </a:rPr>
                  <a:t>clocks</a:t>
                </a:r>
                <a:endParaRPr kumimoji="0" lang="en-GB" sz="800" b="0" i="0" u="none" strike="noStrike" kern="0" cap="none" spc="0" normalizeH="0" baseline="0" noProof="0" dirty="0">
                  <a:ln>
                    <a:noFill/>
                  </a:ln>
                  <a:solidFill>
                    <a:srgbClr val="FF0000"/>
                  </a:solidFill>
                  <a:effectLst/>
                  <a:uLnTx/>
                  <a:uFillTx/>
                </a:endParaRPr>
              </a:p>
            </p:txBody>
          </p:sp>
        </p:grpSp>
        <p:grpSp>
          <p:nvGrpSpPr>
            <p:cNvPr id="90" name="Group 89"/>
            <p:cNvGrpSpPr/>
            <p:nvPr/>
          </p:nvGrpSpPr>
          <p:grpSpPr>
            <a:xfrm>
              <a:off x="7825316" y="2031395"/>
              <a:ext cx="441222" cy="457200"/>
              <a:chOff x="6066426" y="2411895"/>
              <a:chExt cx="441222" cy="457200"/>
            </a:xfrm>
          </p:grpSpPr>
          <p:sp>
            <p:nvSpPr>
              <p:cNvPr id="91" name="Isosceles Triangle 90"/>
              <p:cNvSpPr/>
              <p:nvPr/>
            </p:nvSpPr>
            <p:spPr>
              <a:xfrm rot="16200000">
                <a:off x="6028326" y="2449995"/>
                <a:ext cx="457200" cy="381000"/>
              </a:xfrm>
              <a:prstGeom prst="triangle">
                <a:avLst/>
              </a:prstGeom>
              <a:solidFill>
                <a:srgbClr val="4F81BD"/>
              </a:solidFill>
              <a:ln w="2540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92" name="TextBox 91"/>
              <p:cNvSpPr txBox="1"/>
              <p:nvPr/>
            </p:nvSpPr>
            <p:spPr>
              <a:xfrm>
                <a:off x="6149858" y="2486606"/>
                <a:ext cx="357790" cy="307777"/>
              </a:xfrm>
              <a:prstGeom prst="rect">
                <a:avLst/>
              </a:prstGeom>
              <a:noFill/>
              <a:ln>
                <a:noFill/>
              </a:ln>
            </p:spPr>
            <p:txBody>
              <a:bodyPr wrap="none" rtlCol="0">
                <a:spAutoFit/>
              </a:bodyPr>
              <a:lstStyle/>
              <a:p>
                <a:r>
                  <a:rPr lang="en-GB" sz="1400" dirty="0" smtClean="0">
                    <a:solidFill>
                      <a:schemeClr val="bg1"/>
                    </a:solidFill>
                  </a:rPr>
                  <a:t>LR</a:t>
                </a:r>
                <a:endParaRPr lang="en-GB" sz="1400" dirty="0">
                  <a:solidFill>
                    <a:schemeClr val="bg1"/>
                  </a:solidFill>
                </a:endParaRPr>
              </a:p>
            </p:txBody>
          </p:sp>
        </p:grpSp>
        <p:cxnSp>
          <p:nvCxnSpPr>
            <p:cNvPr id="93" name="Straight Arrow Connector 92"/>
            <p:cNvCxnSpPr>
              <a:stCxn id="91" idx="0"/>
              <a:endCxn id="114" idx="3"/>
            </p:cNvCxnSpPr>
            <p:nvPr/>
          </p:nvCxnSpPr>
          <p:spPr>
            <a:xfrm flipH="1" flipV="1">
              <a:off x="7584371" y="2259994"/>
              <a:ext cx="240945" cy="1"/>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flipH="1">
              <a:off x="7729440" y="2260901"/>
              <a:ext cx="1" cy="542432"/>
            </a:xfrm>
            <a:prstGeom prst="straightConnector1">
              <a:avLst/>
            </a:prstGeom>
            <a:ln w="19050">
              <a:solidFill>
                <a:schemeClr val="tx2"/>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a:endCxn id="114" idx="2"/>
            </p:cNvCxnSpPr>
            <p:nvPr/>
          </p:nvCxnSpPr>
          <p:spPr>
            <a:xfrm flipV="1">
              <a:off x="7317670" y="2488594"/>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7317670" y="3252244"/>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98" idx="3"/>
            </p:cNvCxnSpPr>
            <p:nvPr/>
          </p:nvCxnSpPr>
          <p:spPr>
            <a:xfrm flipH="1">
              <a:off x="7825316" y="3004196"/>
              <a:ext cx="1360246" cy="1240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8492744" y="2804141"/>
              <a:ext cx="692818" cy="400110"/>
            </a:xfrm>
            <a:prstGeom prst="rect">
              <a:avLst/>
            </a:prstGeom>
            <a:noFill/>
          </p:spPr>
          <p:txBody>
            <a:bodyPr wrap="none" rtlCol="0">
              <a:spAutoFit/>
            </a:bodyPr>
            <a:lstStyle/>
            <a:p>
              <a:pPr algn="ctr"/>
              <a:r>
                <a:rPr lang="en-GB" sz="1000" dirty="0" smtClean="0">
                  <a:solidFill>
                    <a:srgbClr val="C00000"/>
                  </a:solidFill>
                </a:rPr>
                <a:t>Ref CLK</a:t>
              </a:r>
              <a:br>
                <a:rPr lang="en-GB" sz="1000" dirty="0" smtClean="0">
                  <a:solidFill>
                    <a:srgbClr val="C00000"/>
                  </a:solidFill>
                </a:rPr>
              </a:br>
              <a:r>
                <a:rPr lang="en-GB" sz="1000" dirty="0" smtClean="0">
                  <a:solidFill>
                    <a:srgbClr val="C00000"/>
                  </a:solidFill>
                </a:rPr>
                <a:t>(optional)</a:t>
              </a:r>
              <a:endParaRPr lang="en-GB" sz="1000" dirty="0">
                <a:solidFill>
                  <a:srgbClr val="C00000"/>
                </a:solidFill>
              </a:endParaRPr>
            </a:p>
          </p:txBody>
        </p:sp>
        <p:cxnSp>
          <p:nvCxnSpPr>
            <p:cNvPr id="99" name="Straight Arrow Connector 98"/>
            <p:cNvCxnSpPr/>
            <p:nvPr/>
          </p:nvCxnSpPr>
          <p:spPr>
            <a:xfrm flipH="1">
              <a:off x="8208733" y="2262627"/>
              <a:ext cx="1230453" cy="0"/>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00" name="Isosceles Triangle 99"/>
            <p:cNvSpPr/>
            <p:nvPr/>
          </p:nvSpPr>
          <p:spPr>
            <a:xfrm rot="16200000">
              <a:off x="8644450" y="2069494"/>
              <a:ext cx="457200" cy="381000"/>
            </a:xfrm>
            <a:prstGeom prst="triangl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101" name="Group 100"/>
            <p:cNvGrpSpPr/>
            <p:nvPr/>
          </p:nvGrpSpPr>
          <p:grpSpPr>
            <a:xfrm flipH="1">
              <a:off x="7771050" y="3536929"/>
              <a:ext cx="441222" cy="457200"/>
              <a:chOff x="6066426" y="2411895"/>
              <a:chExt cx="441222" cy="457200"/>
            </a:xfrm>
          </p:grpSpPr>
          <p:sp>
            <p:nvSpPr>
              <p:cNvPr id="102" name="Isosceles Triangle 101"/>
              <p:cNvSpPr/>
              <p:nvPr/>
            </p:nvSpPr>
            <p:spPr>
              <a:xfrm rot="16200000">
                <a:off x="6028326" y="2449995"/>
                <a:ext cx="457200" cy="381000"/>
              </a:xfrm>
              <a:prstGeom prst="triangle">
                <a:avLst/>
              </a:prstGeom>
              <a:solidFill>
                <a:srgbClr val="4F81BD"/>
              </a:solidFill>
              <a:ln w="2540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03" name="TextBox 102"/>
              <p:cNvSpPr txBox="1"/>
              <p:nvPr/>
            </p:nvSpPr>
            <p:spPr>
              <a:xfrm>
                <a:off x="6137034" y="2486606"/>
                <a:ext cx="370614" cy="307777"/>
              </a:xfrm>
              <a:prstGeom prst="rect">
                <a:avLst/>
              </a:prstGeom>
              <a:noFill/>
              <a:ln>
                <a:noFill/>
              </a:ln>
            </p:spPr>
            <p:txBody>
              <a:bodyPr wrap="none" rtlCol="0">
                <a:spAutoFit/>
              </a:bodyPr>
              <a:lstStyle/>
              <a:p>
                <a:r>
                  <a:rPr lang="en-GB" sz="1400" dirty="0" smtClean="0">
                    <a:solidFill>
                      <a:schemeClr val="bg1"/>
                    </a:solidFill>
                  </a:rPr>
                  <a:t>LD</a:t>
                </a:r>
                <a:endParaRPr lang="en-GB" sz="1400" dirty="0">
                  <a:solidFill>
                    <a:schemeClr val="bg1"/>
                  </a:solidFill>
                </a:endParaRPr>
              </a:p>
            </p:txBody>
          </p:sp>
        </p:grpSp>
        <p:cxnSp>
          <p:nvCxnSpPr>
            <p:cNvPr id="104" name="Straight Arrow Connector 103"/>
            <p:cNvCxnSpPr>
              <a:stCxn id="119" idx="3"/>
            </p:cNvCxnSpPr>
            <p:nvPr/>
          </p:nvCxnSpPr>
          <p:spPr>
            <a:xfrm>
              <a:off x="7583414" y="3765528"/>
              <a:ext cx="251343" cy="1"/>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flipV="1">
              <a:off x="6778116" y="2480071"/>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a:off x="6778116" y="3243721"/>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V="1">
              <a:off x="6281499" y="2470950"/>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a:off x="6281499" y="3234600"/>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9" name="Right Arrow 108"/>
            <p:cNvSpPr/>
            <p:nvPr/>
          </p:nvSpPr>
          <p:spPr>
            <a:xfrm>
              <a:off x="5268328" y="3613128"/>
              <a:ext cx="723917" cy="304801"/>
            </a:xfrm>
            <a:prstGeom prst="rightArrow">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10" name="Straight Arrow Connector 109"/>
            <p:cNvCxnSpPr>
              <a:endCxn id="22" idx="2"/>
            </p:cNvCxnSpPr>
            <p:nvPr/>
          </p:nvCxnSpPr>
          <p:spPr>
            <a:xfrm flipV="1">
              <a:off x="5707161" y="1728446"/>
              <a:ext cx="6206" cy="1285116"/>
            </a:xfrm>
            <a:prstGeom prst="straightConnector1">
              <a:avLst/>
            </a:prstGeom>
            <a:noFill/>
            <a:ln w="38100" cap="flat" cmpd="sng" algn="ctr">
              <a:solidFill>
                <a:srgbClr val="C0504D"/>
              </a:solidFill>
              <a:prstDash val="solid"/>
              <a:headEnd type="oval"/>
              <a:tailEnd type="arrow"/>
            </a:ln>
            <a:effectLst/>
          </p:spPr>
        </p:cxnSp>
        <p:sp>
          <p:nvSpPr>
            <p:cNvPr id="111" name="Right Arrow 110"/>
            <p:cNvSpPr/>
            <p:nvPr/>
          </p:nvSpPr>
          <p:spPr>
            <a:xfrm flipH="1">
              <a:off x="5277434" y="2107594"/>
              <a:ext cx="723917" cy="304801"/>
            </a:xfrm>
            <a:prstGeom prst="rightArrow">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2" name="Rectangle 111"/>
            <p:cNvSpPr/>
            <p:nvPr/>
          </p:nvSpPr>
          <p:spPr>
            <a:xfrm>
              <a:off x="6002814" y="2788000"/>
              <a:ext cx="1052296"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CLK Manager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3" name="Rectangle 112"/>
            <p:cNvSpPr/>
            <p:nvPr/>
          </p:nvSpPr>
          <p:spPr>
            <a:xfrm>
              <a:off x="7050970" y="2788907"/>
              <a:ext cx="782665"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CDR/PLL</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4" name="Rectangle 113"/>
            <p:cNvSpPr/>
            <p:nvPr/>
          </p:nvSpPr>
          <p:spPr>
            <a:xfrm>
              <a:off x="7050970" y="2031394"/>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dirty="0" err="1" smtClean="0">
                  <a:solidFill>
                    <a:sysClr val="window" lastClr="FFFFFF"/>
                  </a:solidFill>
                  <a:latin typeface="Calibri"/>
                </a:rPr>
                <a:t>DeSER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5" name="Rectangle 114"/>
            <p:cNvSpPr/>
            <p:nvPr/>
          </p:nvSpPr>
          <p:spPr>
            <a:xfrm>
              <a:off x="6521060" y="2031394"/>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noProof="0" dirty="0" smtClean="0">
                  <a:solidFill>
                    <a:sysClr val="window" lastClr="FFFFFF"/>
                  </a:solidFill>
                  <a:latin typeface="Calibri"/>
                </a:rPr>
                <a:t>DEC</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6" name="Rectangle 115"/>
            <p:cNvSpPr/>
            <p:nvPr/>
          </p:nvSpPr>
          <p:spPr>
            <a:xfrm>
              <a:off x="6003771" y="2031394"/>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dirty="0" smtClean="0">
                  <a:solidFill>
                    <a:sysClr val="window" lastClr="FFFFFF"/>
                  </a:solidFill>
                  <a:latin typeface="Calibri"/>
                </a:rPr>
                <a:t>DSCR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7" name="Rectangle 116"/>
            <p:cNvSpPr/>
            <p:nvPr/>
          </p:nvSpPr>
          <p:spPr>
            <a:xfrm>
              <a:off x="6520103" y="3536928"/>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noProof="0" dirty="0" smtClean="0">
                  <a:solidFill>
                    <a:sysClr val="window" lastClr="FFFFFF"/>
                  </a:solidFill>
                  <a:latin typeface="Calibri"/>
                </a:rPr>
                <a:t>ENC</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8" name="Rectangle 117"/>
            <p:cNvSpPr/>
            <p:nvPr/>
          </p:nvSpPr>
          <p:spPr>
            <a:xfrm>
              <a:off x="6002814" y="3536928"/>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dirty="0" smtClean="0">
                  <a:solidFill>
                    <a:sysClr val="window" lastClr="FFFFFF"/>
                  </a:solidFill>
                  <a:latin typeface="Calibri"/>
                </a:rPr>
                <a:t>SCR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9" name="Rectangle 118"/>
            <p:cNvSpPr/>
            <p:nvPr/>
          </p:nvSpPr>
          <p:spPr>
            <a:xfrm>
              <a:off x="7050013" y="3536928"/>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dirty="0" smtClean="0">
                  <a:solidFill>
                    <a:sysClr val="window" lastClr="FFFFFF"/>
                  </a:solidFill>
                  <a:latin typeface="Calibri"/>
                </a:rPr>
                <a:t>SER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20" name="Rectangle 119"/>
            <p:cNvSpPr/>
            <p:nvPr/>
          </p:nvSpPr>
          <p:spPr>
            <a:xfrm>
              <a:off x="7091818" y="5307997"/>
              <a:ext cx="685800"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I2C Slave</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121" name="Straight Arrow Connector 120"/>
            <p:cNvCxnSpPr/>
            <p:nvPr/>
          </p:nvCxnSpPr>
          <p:spPr>
            <a:xfrm rot="5400000" flipH="1" flipV="1">
              <a:off x="7847917" y="5901240"/>
              <a:ext cx="304800" cy="4757"/>
            </a:xfrm>
            <a:prstGeom prst="straightConnector1">
              <a:avLst/>
            </a:prstGeom>
            <a:noFill/>
            <a:ln w="19050" cap="flat" cmpd="sng" algn="ctr">
              <a:solidFill>
                <a:sysClr val="windowText" lastClr="000000"/>
              </a:solidFill>
              <a:prstDash val="solid"/>
              <a:headEnd type="arrow"/>
              <a:tailEnd type="arrow"/>
            </a:ln>
            <a:effectLst/>
          </p:spPr>
        </p:cxnSp>
        <p:cxnSp>
          <p:nvCxnSpPr>
            <p:cNvPr id="122" name="Straight Arrow Connector 121"/>
            <p:cNvCxnSpPr/>
            <p:nvPr/>
          </p:nvCxnSpPr>
          <p:spPr>
            <a:xfrm rot="5400000" flipH="1" flipV="1">
              <a:off x="8054679" y="5901240"/>
              <a:ext cx="304800" cy="4757"/>
            </a:xfrm>
            <a:prstGeom prst="straightConnector1">
              <a:avLst/>
            </a:prstGeom>
            <a:noFill/>
            <a:ln w="19050" cap="flat" cmpd="sng" algn="ctr">
              <a:solidFill>
                <a:sysClr val="windowText" lastClr="000000"/>
              </a:solidFill>
              <a:prstDash val="solid"/>
              <a:headEnd type="arrow"/>
              <a:tailEnd type="arrow"/>
            </a:ln>
            <a:effectLst/>
          </p:spPr>
        </p:cxnSp>
        <p:cxnSp>
          <p:nvCxnSpPr>
            <p:cNvPr id="123" name="Straight Arrow Connector 122"/>
            <p:cNvCxnSpPr/>
            <p:nvPr/>
          </p:nvCxnSpPr>
          <p:spPr>
            <a:xfrm rot="5400000" flipH="1" flipV="1">
              <a:off x="7291041" y="5901240"/>
              <a:ext cx="304800" cy="4757"/>
            </a:xfrm>
            <a:prstGeom prst="straightConnector1">
              <a:avLst/>
            </a:prstGeom>
            <a:noFill/>
            <a:ln w="19050" cap="flat" cmpd="sng" algn="ctr">
              <a:solidFill>
                <a:sysClr val="windowText" lastClr="000000"/>
              </a:solidFill>
              <a:prstDash val="solid"/>
              <a:headEnd type="arrow"/>
              <a:tailEnd type="arrow"/>
            </a:ln>
            <a:effectLst/>
          </p:spPr>
        </p:cxnSp>
        <p:sp>
          <p:nvSpPr>
            <p:cNvPr id="124" name="TextBox 123"/>
            <p:cNvSpPr txBox="1"/>
            <p:nvPr/>
          </p:nvSpPr>
          <p:spPr>
            <a:xfrm>
              <a:off x="7266174" y="6017194"/>
              <a:ext cx="360996" cy="33855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ysClr val="windowText" lastClr="000000"/>
                  </a:solidFill>
                  <a:effectLst/>
                  <a:uLnTx/>
                  <a:uFillTx/>
                </a:rPr>
                <a:t>I2C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ysClr val="windowText" lastClr="000000"/>
                  </a:solidFill>
                  <a:effectLst/>
                  <a:uLnTx/>
                  <a:uFillTx/>
                </a:rPr>
                <a:t>Port</a:t>
              </a:r>
              <a:endParaRPr kumimoji="0" lang="en-GB" sz="800" b="0" i="0" u="none" strike="noStrike" kern="0" cap="none" spc="0" normalizeH="0" baseline="0" noProof="0" dirty="0">
                <a:ln>
                  <a:noFill/>
                </a:ln>
                <a:solidFill>
                  <a:sysClr val="windowText" lastClr="000000"/>
                </a:solidFill>
                <a:effectLst/>
                <a:uLnTx/>
                <a:uFillTx/>
              </a:endParaRPr>
            </a:p>
          </p:txBody>
        </p:sp>
        <p:sp>
          <p:nvSpPr>
            <p:cNvPr id="125" name="Rectangle 124"/>
            <p:cNvSpPr/>
            <p:nvPr/>
          </p:nvSpPr>
          <p:spPr>
            <a:xfrm>
              <a:off x="6404949" y="5307997"/>
              <a:ext cx="687937"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dirty="0" smtClean="0">
                  <a:solidFill>
                    <a:sysClr val="window" lastClr="FFFFFF"/>
                  </a:solidFill>
                  <a:latin typeface="Calibri"/>
                </a:rPr>
                <a:t>PIO</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126" name="Elbow Connector 125"/>
            <p:cNvCxnSpPr>
              <a:stCxn id="22" idx="0"/>
            </p:cNvCxnSpPr>
            <p:nvPr/>
          </p:nvCxnSpPr>
          <p:spPr>
            <a:xfrm rot="16200000" flipV="1">
              <a:off x="5053633" y="611512"/>
              <a:ext cx="289824" cy="1029644"/>
            </a:xfrm>
            <a:prstGeom prst="bentConnector2">
              <a:avLst/>
            </a:prstGeom>
            <a:ln w="190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rot="5400000" flipH="1" flipV="1">
              <a:off x="5908806" y="5901240"/>
              <a:ext cx="304800" cy="4757"/>
            </a:xfrm>
            <a:prstGeom prst="straightConnector1">
              <a:avLst/>
            </a:prstGeom>
            <a:noFill/>
            <a:ln w="19050" cap="flat" cmpd="sng" algn="ctr">
              <a:solidFill>
                <a:sysClr val="windowText" lastClr="000000"/>
              </a:solidFill>
              <a:prstDash val="solid"/>
              <a:headEnd type="arrow"/>
              <a:tailEnd type="arrow"/>
            </a:ln>
            <a:effectLst/>
          </p:spPr>
        </p:cxnSp>
        <p:sp>
          <p:nvSpPr>
            <p:cNvPr id="128" name="TextBox 127"/>
            <p:cNvSpPr txBox="1"/>
            <p:nvPr/>
          </p:nvSpPr>
          <p:spPr>
            <a:xfrm>
              <a:off x="9549514" y="1580513"/>
              <a:ext cx="740908" cy="261610"/>
            </a:xfrm>
            <a:prstGeom prst="rect">
              <a:avLst/>
            </a:prstGeom>
            <a:noFill/>
          </p:spPr>
          <p:txBody>
            <a:bodyPr wrap="none" rtlCol="0">
              <a:spAutoFit/>
            </a:bodyPr>
            <a:lstStyle/>
            <a:p>
              <a:pPr algn="ctr"/>
              <a:r>
                <a:rPr lang="en-GB" sz="1100" dirty="0" smtClean="0">
                  <a:solidFill>
                    <a:srgbClr val="C00000"/>
                  </a:solidFill>
                </a:rPr>
                <a:t>2.56 Gb/s</a:t>
              </a:r>
              <a:endParaRPr lang="en-GB" sz="1100" dirty="0">
                <a:solidFill>
                  <a:srgbClr val="C00000"/>
                </a:solidFill>
              </a:endParaRPr>
            </a:p>
          </p:txBody>
        </p:sp>
        <p:sp>
          <p:nvSpPr>
            <p:cNvPr id="129" name="TextBox 128"/>
            <p:cNvSpPr txBox="1"/>
            <p:nvPr/>
          </p:nvSpPr>
          <p:spPr>
            <a:xfrm>
              <a:off x="9477506" y="3086027"/>
              <a:ext cx="813043" cy="600164"/>
            </a:xfrm>
            <a:prstGeom prst="rect">
              <a:avLst/>
            </a:prstGeom>
            <a:noFill/>
          </p:spPr>
          <p:txBody>
            <a:bodyPr wrap="none" rtlCol="0">
              <a:spAutoFit/>
            </a:bodyPr>
            <a:lstStyle/>
            <a:p>
              <a:pPr algn="ctr"/>
              <a:r>
                <a:rPr lang="en-GB" sz="1100" dirty="0" smtClean="0">
                  <a:solidFill>
                    <a:srgbClr val="C00000"/>
                  </a:solidFill>
                </a:rPr>
                <a:t>5.12 Gb/s</a:t>
              </a:r>
              <a:r>
                <a:rPr lang="en-GB" sz="1100" dirty="0">
                  <a:solidFill>
                    <a:srgbClr val="C00000"/>
                  </a:solidFill>
                </a:rPr>
                <a:t/>
              </a:r>
              <a:br>
                <a:rPr lang="en-GB" sz="1100" dirty="0">
                  <a:solidFill>
                    <a:srgbClr val="C00000"/>
                  </a:solidFill>
                </a:rPr>
              </a:br>
              <a:r>
                <a:rPr lang="en-GB" sz="1100" dirty="0" smtClean="0">
                  <a:solidFill>
                    <a:srgbClr val="C00000"/>
                  </a:solidFill>
                </a:rPr>
                <a:t>or</a:t>
              </a:r>
              <a:br>
                <a:rPr lang="en-GB" sz="1100" dirty="0" smtClean="0">
                  <a:solidFill>
                    <a:srgbClr val="C00000"/>
                  </a:solidFill>
                </a:rPr>
              </a:br>
              <a:r>
                <a:rPr lang="en-GB" sz="1100" dirty="0" smtClean="0">
                  <a:solidFill>
                    <a:srgbClr val="C00000"/>
                  </a:solidFill>
                </a:rPr>
                <a:t>10.24 Gb/s</a:t>
              </a:r>
            </a:p>
          </p:txBody>
        </p:sp>
      </p:grpSp>
      <p:sp>
        <p:nvSpPr>
          <p:cNvPr id="130" name="Rectangle 129"/>
          <p:cNvSpPr/>
          <p:nvPr/>
        </p:nvSpPr>
        <p:spPr>
          <a:xfrm>
            <a:off x="5427536" y="3263165"/>
            <a:ext cx="5926262" cy="3100594"/>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Rectangle 133"/>
          <p:cNvSpPr/>
          <p:nvPr/>
        </p:nvSpPr>
        <p:spPr>
          <a:xfrm>
            <a:off x="5435616" y="872055"/>
            <a:ext cx="5918182" cy="2391109"/>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p:cNvSpPr/>
          <p:nvPr/>
        </p:nvSpPr>
        <p:spPr>
          <a:xfrm>
            <a:off x="837860" y="874943"/>
            <a:ext cx="3594112" cy="5488816"/>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p:cNvSpPr/>
          <p:nvPr/>
        </p:nvSpPr>
        <p:spPr>
          <a:xfrm>
            <a:off x="4425703" y="870120"/>
            <a:ext cx="1001833" cy="824231"/>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Rectangle 130"/>
          <p:cNvSpPr/>
          <p:nvPr/>
        </p:nvSpPr>
        <p:spPr>
          <a:xfrm>
            <a:off x="4425704" y="5457555"/>
            <a:ext cx="1001340" cy="900431"/>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9208113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Optimum Sampling</a:t>
            </a:r>
            <a:endParaRPr lang="en-GB" dirty="0"/>
          </a:p>
        </p:txBody>
      </p:sp>
      <p:pic>
        <p:nvPicPr>
          <p:cNvPr id="7" name="Content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l="5749" b="42289"/>
          <a:stretch/>
        </p:blipFill>
        <p:spPr>
          <a:xfrm>
            <a:off x="2937453" y="1721728"/>
            <a:ext cx="4297308" cy="2420228"/>
          </a:xfrm>
        </p:spPr>
      </p:pic>
      <p:sp>
        <p:nvSpPr>
          <p:cNvPr id="2" name="Date Placeholder 1"/>
          <p:cNvSpPr>
            <a:spLocks noGrp="1"/>
          </p:cNvSpPr>
          <p:nvPr>
            <p:ph type="dt" sz="half" idx="10"/>
          </p:nvPr>
        </p:nvSpPr>
        <p:spPr/>
        <p:txBody>
          <a:bodyPr/>
          <a:lstStyle/>
          <a:p>
            <a:r>
              <a:rPr lang="en-GB" smtClean="0"/>
              <a:t>Ecole de Microélectronique IN2P3</a:t>
            </a:r>
            <a:endParaRPr lang="en-GB" dirty="0"/>
          </a:p>
        </p:txBody>
      </p:sp>
      <p:sp>
        <p:nvSpPr>
          <p:cNvPr id="3" name="Footer Placeholder 2"/>
          <p:cNvSpPr>
            <a:spLocks noGrp="1"/>
          </p:cNvSpPr>
          <p:nvPr>
            <p:ph type="ftr" sz="quarter" idx="11"/>
          </p:nvPr>
        </p:nvSpPr>
        <p:spPr/>
        <p:txBody>
          <a:bodyPr/>
          <a:lstStyle/>
          <a:p>
            <a:r>
              <a:rPr lang="en-GB" smtClean="0"/>
              <a:t>Paulo.Moreira@cern.ch</a:t>
            </a:r>
            <a:endParaRPr lang="en-GB" dirty="0"/>
          </a:p>
        </p:txBody>
      </p:sp>
      <p:sp>
        <p:nvSpPr>
          <p:cNvPr id="4" name="Slide Number Placeholder 3"/>
          <p:cNvSpPr>
            <a:spLocks noGrp="1"/>
          </p:cNvSpPr>
          <p:nvPr>
            <p:ph type="sldNum" sz="quarter" idx="12"/>
          </p:nvPr>
        </p:nvSpPr>
        <p:spPr/>
        <p:txBody>
          <a:bodyPr/>
          <a:lstStyle/>
          <a:p>
            <a:fld id="{9E4E57FD-46AB-4497-A1ED-13B00B4C8F0D}" type="slidenum">
              <a:rPr lang="en-GB" smtClean="0"/>
              <a:pPr/>
              <a:t>54</a:t>
            </a:fld>
            <a:endParaRPr lang="en-GB" dirty="0"/>
          </a:p>
        </p:txBody>
      </p:sp>
      <p:sp>
        <p:nvSpPr>
          <p:cNvPr id="8" name="Rectangle 7"/>
          <p:cNvSpPr/>
          <p:nvPr/>
        </p:nvSpPr>
        <p:spPr>
          <a:xfrm>
            <a:off x="1140109" y="4276699"/>
            <a:ext cx="1705438" cy="1249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CDR</a:t>
            </a:r>
          </a:p>
          <a:p>
            <a:pPr algn="ctr"/>
            <a:r>
              <a:rPr lang="en-GB" b="1" dirty="0" smtClean="0"/>
              <a:t>C</a:t>
            </a:r>
            <a:r>
              <a:rPr lang="en-GB" dirty="0" smtClean="0"/>
              <a:t>lock and </a:t>
            </a:r>
            <a:r>
              <a:rPr lang="en-GB" b="1" dirty="0" smtClean="0"/>
              <a:t>D</a:t>
            </a:r>
            <a:r>
              <a:rPr lang="en-GB" dirty="0" smtClean="0"/>
              <a:t>ata </a:t>
            </a:r>
            <a:r>
              <a:rPr lang="en-GB" b="1" dirty="0" smtClean="0"/>
              <a:t>R</a:t>
            </a:r>
            <a:r>
              <a:rPr lang="en-GB" dirty="0" smtClean="0"/>
              <a:t>ecovery</a:t>
            </a:r>
            <a:endParaRPr lang="en-GB" dirty="0"/>
          </a:p>
        </p:txBody>
      </p:sp>
      <p:sp>
        <p:nvSpPr>
          <p:cNvPr id="9" name="Left Brace 8"/>
          <p:cNvSpPr/>
          <p:nvPr/>
        </p:nvSpPr>
        <p:spPr>
          <a:xfrm>
            <a:off x="2514872" y="1721728"/>
            <a:ext cx="302653" cy="2062957"/>
          </a:xfrm>
          <a:prstGeom prst="leftBrace">
            <a:avLst>
              <a:gd name="adj1" fmla="val 58250"/>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44" name="Elbow Connector 43"/>
          <p:cNvCxnSpPr>
            <a:stCxn id="9" idx="1"/>
            <a:endCxn id="8" idx="1"/>
          </p:cNvCxnSpPr>
          <p:nvPr/>
        </p:nvCxnSpPr>
        <p:spPr>
          <a:xfrm rot="10800000" flipV="1">
            <a:off x="1140110" y="2753206"/>
            <a:ext cx="1374763" cy="2148117"/>
          </a:xfrm>
          <a:prstGeom prst="bentConnector3">
            <a:avLst>
              <a:gd name="adj1" fmla="val 116628"/>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206583" y="1526172"/>
            <a:ext cx="0" cy="417008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8" idx="3"/>
          </p:cNvCxnSpPr>
          <p:nvPr/>
        </p:nvCxnSpPr>
        <p:spPr>
          <a:xfrm>
            <a:off x="2845547" y="4901324"/>
            <a:ext cx="40168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4801037" y="1526172"/>
            <a:ext cx="0" cy="417008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3377525" y="4397633"/>
            <a:ext cx="3658116" cy="1011678"/>
            <a:chOff x="5026431" y="3872983"/>
            <a:chExt cx="3658116" cy="1011678"/>
          </a:xfrm>
        </p:grpSpPr>
        <p:cxnSp>
          <p:nvCxnSpPr>
            <p:cNvPr id="11" name="Straight Connector 10"/>
            <p:cNvCxnSpPr/>
            <p:nvPr/>
          </p:nvCxnSpPr>
          <p:spPr>
            <a:xfrm>
              <a:off x="5935165" y="3875472"/>
              <a:ext cx="0" cy="10024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851625" y="3875472"/>
              <a:ext cx="0" cy="10024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768086" y="3875472"/>
              <a:ext cx="0" cy="10024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026431" y="3875472"/>
              <a:ext cx="90873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768086" y="4875388"/>
              <a:ext cx="91646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050218" y="3882257"/>
              <a:ext cx="0" cy="100240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655352" y="3882257"/>
              <a:ext cx="0" cy="100240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449943" y="3882256"/>
              <a:ext cx="1207813"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851625" y="3882257"/>
              <a:ext cx="91646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047084" y="4875388"/>
              <a:ext cx="1215217"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935165" y="4875388"/>
              <a:ext cx="91646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6851625" y="4303028"/>
              <a:ext cx="0" cy="164591"/>
            </a:xfrm>
            <a:prstGeom prst="line">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7049488" y="4303028"/>
              <a:ext cx="0" cy="164591"/>
            </a:xfrm>
            <a:prstGeom prst="line">
              <a:avLst/>
            </a:prstGeom>
            <a:ln w="285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6655352" y="4303028"/>
              <a:ext cx="0" cy="164591"/>
            </a:xfrm>
            <a:prstGeom prst="line">
              <a:avLst/>
            </a:prstGeom>
            <a:ln w="285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6449943" y="3882257"/>
              <a:ext cx="0" cy="100240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6449943" y="4303028"/>
              <a:ext cx="0" cy="164591"/>
            </a:xfrm>
            <a:prstGeom prst="line">
              <a:avLst/>
            </a:prstGeom>
            <a:ln w="285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262301" y="3872983"/>
              <a:ext cx="0" cy="100240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7262301" y="4293754"/>
              <a:ext cx="0" cy="164591"/>
            </a:xfrm>
            <a:prstGeom prst="line">
              <a:avLst/>
            </a:prstGeom>
            <a:ln w="285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68" name="Straight Arrow Connector 67"/>
          <p:cNvCxnSpPr/>
          <p:nvPr/>
        </p:nvCxnSpPr>
        <p:spPr>
          <a:xfrm flipV="1">
            <a:off x="5202719" y="2273937"/>
            <a:ext cx="0" cy="993913"/>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4801037" y="2418387"/>
            <a:ext cx="0" cy="714291"/>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5160039" y="923646"/>
            <a:ext cx="2520305" cy="646331"/>
          </a:xfrm>
          <a:prstGeom prst="rect">
            <a:avLst/>
          </a:prstGeom>
          <a:noFill/>
        </p:spPr>
        <p:txBody>
          <a:bodyPr wrap="none" rtlCol="0">
            <a:spAutoFit/>
          </a:bodyPr>
          <a:lstStyle/>
          <a:p>
            <a:pPr algn="ctr"/>
            <a:r>
              <a:rPr lang="en-GB" dirty="0" smtClean="0">
                <a:solidFill>
                  <a:schemeClr val="accent5"/>
                </a:solidFill>
              </a:rPr>
              <a:t>Optimum sampling point</a:t>
            </a:r>
          </a:p>
          <a:p>
            <a:pPr algn="ctr"/>
            <a:r>
              <a:rPr lang="en-GB" dirty="0" smtClean="0">
                <a:solidFill>
                  <a:schemeClr val="accent5"/>
                </a:solidFill>
              </a:rPr>
              <a:t>(highest SNR)</a:t>
            </a:r>
            <a:endParaRPr lang="en-GB" dirty="0">
              <a:solidFill>
                <a:schemeClr val="accent5"/>
              </a:solidFill>
            </a:endParaRPr>
          </a:p>
        </p:txBody>
      </p:sp>
      <p:cxnSp>
        <p:nvCxnSpPr>
          <p:cNvPr id="73" name="Straight Arrow Connector 72"/>
          <p:cNvCxnSpPr>
            <a:stCxn id="71" idx="1"/>
          </p:cNvCxnSpPr>
          <p:nvPr/>
        </p:nvCxnSpPr>
        <p:spPr>
          <a:xfrm>
            <a:off x="5160039" y="1246812"/>
            <a:ext cx="42681" cy="2793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187066" y="935808"/>
            <a:ext cx="3629713" cy="646331"/>
          </a:xfrm>
          <a:prstGeom prst="rect">
            <a:avLst/>
          </a:prstGeom>
          <a:noFill/>
        </p:spPr>
        <p:txBody>
          <a:bodyPr wrap="none" rtlCol="0">
            <a:spAutoFit/>
          </a:bodyPr>
          <a:lstStyle/>
          <a:p>
            <a:pPr algn="ctr"/>
            <a:r>
              <a:rPr lang="en-GB" dirty="0" smtClean="0">
                <a:solidFill>
                  <a:schemeClr val="accent5"/>
                </a:solidFill>
              </a:rPr>
              <a:t>Non-Optimum sampling point</a:t>
            </a:r>
          </a:p>
          <a:p>
            <a:pPr algn="ctr"/>
            <a:r>
              <a:rPr lang="en-GB" dirty="0" smtClean="0">
                <a:solidFill>
                  <a:schemeClr val="accent5"/>
                </a:solidFill>
              </a:rPr>
              <a:t>Jitter or static phase offset</a:t>
            </a:r>
            <a:r>
              <a:rPr lang="en-GB" dirty="0">
                <a:solidFill>
                  <a:schemeClr val="accent5"/>
                </a:solidFill>
              </a:rPr>
              <a:t> </a:t>
            </a:r>
            <a:r>
              <a:rPr lang="en-GB" dirty="0" smtClean="0">
                <a:solidFill>
                  <a:schemeClr val="accent5"/>
                </a:solidFill>
              </a:rPr>
              <a:t>(low SNR)</a:t>
            </a:r>
            <a:endParaRPr lang="en-GB" dirty="0">
              <a:solidFill>
                <a:schemeClr val="accent5"/>
              </a:solidFill>
            </a:endParaRPr>
          </a:p>
        </p:txBody>
      </p:sp>
      <p:cxnSp>
        <p:nvCxnSpPr>
          <p:cNvPr id="76" name="Straight Arrow Connector 75"/>
          <p:cNvCxnSpPr>
            <a:stCxn id="74" idx="3"/>
          </p:cNvCxnSpPr>
          <p:nvPr/>
        </p:nvCxnSpPr>
        <p:spPr>
          <a:xfrm>
            <a:off x="3816779" y="1258974"/>
            <a:ext cx="927710" cy="3670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3750446" y="5757199"/>
            <a:ext cx="3546484" cy="646331"/>
          </a:xfrm>
          <a:prstGeom prst="rect">
            <a:avLst/>
          </a:prstGeom>
          <a:noFill/>
        </p:spPr>
        <p:txBody>
          <a:bodyPr wrap="none" rtlCol="0">
            <a:spAutoFit/>
          </a:bodyPr>
          <a:lstStyle/>
          <a:p>
            <a:r>
              <a:rPr lang="en-GB" dirty="0" smtClean="0">
                <a:solidFill>
                  <a:schemeClr val="accent5"/>
                </a:solidFill>
              </a:rPr>
              <a:t>CDR circuit “extracts” the frequency</a:t>
            </a:r>
          </a:p>
          <a:p>
            <a:r>
              <a:rPr lang="en-GB" dirty="0" smtClean="0">
                <a:solidFill>
                  <a:schemeClr val="accent5"/>
                </a:solidFill>
              </a:rPr>
              <a:t>and phase of the incoming data.</a:t>
            </a:r>
          </a:p>
        </p:txBody>
      </p:sp>
      <p:cxnSp>
        <p:nvCxnSpPr>
          <p:cNvPr id="80" name="Straight Arrow Connector 79"/>
          <p:cNvCxnSpPr/>
          <p:nvPr/>
        </p:nvCxnSpPr>
        <p:spPr>
          <a:xfrm flipH="1" flipV="1">
            <a:off x="2848135" y="5573436"/>
            <a:ext cx="902311" cy="506929"/>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99" name="Content Placeholder 8"/>
          <p:cNvSpPr txBox="1">
            <a:spLocks/>
          </p:cNvSpPr>
          <p:nvPr/>
        </p:nvSpPr>
        <p:spPr>
          <a:xfrm>
            <a:off x="7794884" y="1049311"/>
            <a:ext cx="3558915" cy="5389587"/>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70C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70C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C00000"/>
              </a:buClr>
            </a:pPr>
            <a:r>
              <a:rPr lang="en-GB" dirty="0" smtClean="0">
                <a:solidFill>
                  <a:schemeClr val="accent5"/>
                </a:solidFill>
              </a:rPr>
              <a:t>The </a:t>
            </a:r>
            <a:r>
              <a:rPr lang="en-GB" dirty="0" err="1" smtClean="0">
                <a:solidFill>
                  <a:schemeClr val="accent5"/>
                </a:solidFill>
              </a:rPr>
              <a:t>LpGBT</a:t>
            </a:r>
            <a:r>
              <a:rPr lang="en-GB" dirty="0" smtClean="0">
                <a:solidFill>
                  <a:schemeClr val="accent5"/>
                </a:solidFill>
              </a:rPr>
              <a:t> is the clock source to the front-end modules;</a:t>
            </a:r>
          </a:p>
          <a:p>
            <a:pPr marL="285750" indent="-285750">
              <a:buClr>
                <a:srgbClr val="C00000"/>
              </a:buClr>
            </a:pPr>
            <a:r>
              <a:rPr lang="en-GB" dirty="0" smtClean="0">
                <a:solidFill>
                  <a:schemeClr val="accent5"/>
                </a:solidFill>
              </a:rPr>
              <a:t>All the clocks generated by the </a:t>
            </a:r>
            <a:r>
              <a:rPr lang="en-GB" dirty="0" err="1" smtClean="0">
                <a:solidFill>
                  <a:schemeClr val="accent5"/>
                </a:solidFill>
              </a:rPr>
              <a:t>LpGBT</a:t>
            </a:r>
            <a:r>
              <a:rPr lang="en-GB" dirty="0" smtClean="0">
                <a:solidFill>
                  <a:schemeClr val="accent5"/>
                </a:solidFill>
              </a:rPr>
              <a:t> are synchronous with the LHC machine clock;</a:t>
            </a:r>
          </a:p>
          <a:p>
            <a:pPr marL="285750" indent="-285750">
              <a:buClr>
                <a:srgbClr val="C00000"/>
              </a:buClr>
            </a:pPr>
            <a:r>
              <a:rPr lang="en-GB" dirty="0" smtClean="0">
                <a:solidFill>
                  <a:schemeClr val="accent5"/>
                </a:solidFill>
              </a:rPr>
              <a:t>Thus the </a:t>
            </a:r>
            <a:r>
              <a:rPr lang="en-GB" dirty="0" err="1" smtClean="0">
                <a:solidFill>
                  <a:schemeClr val="accent5"/>
                </a:solidFill>
              </a:rPr>
              <a:t>LpGBT</a:t>
            </a:r>
            <a:r>
              <a:rPr lang="en-GB" dirty="0" smtClean="0">
                <a:solidFill>
                  <a:schemeClr val="accent5"/>
                </a:solidFill>
              </a:rPr>
              <a:t> “knows” exactly the frequency of the incoming data!</a:t>
            </a:r>
          </a:p>
          <a:p>
            <a:pPr marL="285750" indent="-285750">
              <a:buClr>
                <a:srgbClr val="C00000"/>
              </a:buClr>
            </a:pPr>
            <a:r>
              <a:rPr lang="en-GB" dirty="0" smtClean="0">
                <a:solidFill>
                  <a:schemeClr val="accent5"/>
                </a:solidFill>
              </a:rPr>
              <a:t>A CDR circuit is thus not needed for each </a:t>
            </a:r>
            <a:r>
              <a:rPr lang="en-GB" dirty="0" err="1" smtClean="0">
                <a:solidFill>
                  <a:schemeClr val="accent5"/>
                </a:solidFill>
              </a:rPr>
              <a:t>ePort</a:t>
            </a:r>
            <a:r>
              <a:rPr lang="en-GB" dirty="0" smtClean="0">
                <a:solidFill>
                  <a:schemeClr val="accent5"/>
                </a:solidFill>
              </a:rPr>
              <a:t>.</a:t>
            </a:r>
          </a:p>
          <a:p>
            <a:pPr marL="285750" indent="-285750">
              <a:buClr>
                <a:srgbClr val="C00000"/>
              </a:buClr>
            </a:pPr>
            <a:r>
              <a:rPr lang="en-GB" dirty="0" smtClean="0">
                <a:solidFill>
                  <a:schemeClr val="accent5"/>
                </a:solidFill>
              </a:rPr>
              <a:t>However, the incoming phase of the data is not known!</a:t>
            </a:r>
          </a:p>
          <a:p>
            <a:pPr marL="285750" indent="-285750">
              <a:buClr>
                <a:srgbClr val="C00000"/>
              </a:buClr>
            </a:pPr>
            <a:r>
              <a:rPr lang="en-GB" dirty="0" smtClean="0">
                <a:solidFill>
                  <a:schemeClr val="accent5"/>
                </a:solidFill>
              </a:rPr>
              <a:t>A mechanism is thus needed to sample the incoming data at the optimum sampling point!</a:t>
            </a:r>
            <a:endParaRPr lang="en-GB" dirty="0">
              <a:solidFill>
                <a:schemeClr val="accent5"/>
              </a:solidFill>
            </a:endParaRPr>
          </a:p>
        </p:txBody>
      </p:sp>
    </p:spTree>
    <p:extLst>
      <p:ext uri="{BB962C8B-B14F-4D97-AF65-F5344CB8AC3E}">
        <p14:creationId xmlns:p14="http://schemas.microsoft.com/office/powerpoint/2010/main" val="236734991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Up </a:t>
            </a:r>
            <a:r>
              <a:rPr lang="en-GB" dirty="0" err="1"/>
              <a:t>eLink</a:t>
            </a:r>
            <a:r>
              <a:rPr lang="en-GB" dirty="0"/>
              <a:t> – Phase Alignment</a:t>
            </a:r>
          </a:p>
        </p:txBody>
      </p:sp>
      <p:sp>
        <p:nvSpPr>
          <p:cNvPr id="128" name="Content Placeholder 127"/>
          <p:cNvSpPr>
            <a:spLocks noGrp="1"/>
          </p:cNvSpPr>
          <p:nvPr>
            <p:ph sz="half" idx="2"/>
          </p:nvPr>
        </p:nvSpPr>
        <p:spPr>
          <a:xfrm>
            <a:off x="5719156" y="4463715"/>
            <a:ext cx="5634644" cy="1975183"/>
          </a:xfrm>
        </p:spPr>
        <p:txBody>
          <a:bodyPr>
            <a:normAutofit fontScale="62500" lnSpcReduction="20000"/>
          </a:bodyPr>
          <a:lstStyle/>
          <a:p>
            <a:r>
              <a:rPr lang="en-GB" dirty="0"/>
              <a:t>The phase of the incoming data signals is “unknown” in relation to the internal sampling clock!</a:t>
            </a:r>
          </a:p>
          <a:p>
            <a:r>
              <a:rPr lang="en-GB" dirty="0"/>
              <a:t>There are up to 28 </a:t>
            </a:r>
            <a:r>
              <a:rPr lang="en-GB" dirty="0" err="1"/>
              <a:t>eLink</a:t>
            </a:r>
            <a:r>
              <a:rPr lang="en-GB" dirty="0"/>
              <a:t> inputs (potentially) all with random phase offsets</a:t>
            </a:r>
          </a:p>
          <a:p>
            <a:r>
              <a:rPr lang="en-GB" dirty="0"/>
              <a:t>The solution:</a:t>
            </a:r>
          </a:p>
          <a:p>
            <a:pPr lvl="1"/>
            <a:r>
              <a:rPr lang="en-GB" dirty="0"/>
              <a:t>“Measure” the phase offset of each </a:t>
            </a:r>
            <a:r>
              <a:rPr lang="en-GB" dirty="0" err="1"/>
              <a:t>eLink</a:t>
            </a:r>
            <a:r>
              <a:rPr lang="en-GB" dirty="0"/>
              <a:t> input</a:t>
            </a:r>
          </a:p>
          <a:p>
            <a:pPr lvl="1"/>
            <a:r>
              <a:rPr lang="en-GB" dirty="0"/>
              <a:t>Delay individually each incoming bit stream to phase align it with the internal sampling clock</a:t>
            </a:r>
          </a:p>
          <a:p>
            <a:endParaRPr lang="en-GB" dirty="0"/>
          </a:p>
        </p:txBody>
      </p:sp>
      <p:sp>
        <p:nvSpPr>
          <p:cNvPr id="2" name="Date Placeholder 1"/>
          <p:cNvSpPr>
            <a:spLocks noGrp="1"/>
          </p:cNvSpPr>
          <p:nvPr>
            <p:ph type="dt" sz="half" idx="10"/>
          </p:nvPr>
        </p:nvSpPr>
        <p:spPr/>
        <p:txBody>
          <a:bodyPr/>
          <a:lstStyle/>
          <a:p>
            <a:r>
              <a:rPr lang="en-GB" smtClean="0"/>
              <a:t>Ecole de Microélectronique IN2P3</a:t>
            </a:r>
            <a:endParaRPr lang="en-GB" dirty="0"/>
          </a:p>
        </p:txBody>
      </p:sp>
      <p:sp>
        <p:nvSpPr>
          <p:cNvPr id="3" name="Footer Placeholder 2"/>
          <p:cNvSpPr>
            <a:spLocks noGrp="1"/>
          </p:cNvSpPr>
          <p:nvPr>
            <p:ph type="ftr" sz="quarter" idx="11"/>
          </p:nvPr>
        </p:nvSpPr>
        <p:spPr/>
        <p:txBody>
          <a:bodyPr/>
          <a:lstStyle/>
          <a:p>
            <a:r>
              <a:rPr lang="en-GB" smtClean="0"/>
              <a:t>Paulo.Moreira@cern.ch</a:t>
            </a:r>
            <a:endParaRPr lang="en-GB" dirty="0"/>
          </a:p>
        </p:txBody>
      </p:sp>
      <p:sp>
        <p:nvSpPr>
          <p:cNvPr id="4" name="Slide Number Placeholder 3"/>
          <p:cNvSpPr>
            <a:spLocks noGrp="1"/>
          </p:cNvSpPr>
          <p:nvPr>
            <p:ph type="sldNum" sz="quarter" idx="12"/>
          </p:nvPr>
        </p:nvSpPr>
        <p:spPr/>
        <p:txBody>
          <a:bodyPr/>
          <a:lstStyle/>
          <a:p>
            <a:fld id="{9E4E57FD-46AB-4497-A1ED-13B00B4C8F0D}" type="slidenum">
              <a:rPr lang="en-GB" smtClean="0"/>
              <a:pPr/>
              <a:t>55</a:t>
            </a:fld>
            <a:endParaRPr lang="en-GB" dirty="0"/>
          </a:p>
        </p:txBody>
      </p:sp>
      <p:pic>
        <p:nvPicPr>
          <p:cNvPr id="129" name="Content Placeholder 11" descr="phaseAlignmentFEtoGBTX"/>
          <p:cNvPicPr>
            <a:picLocks/>
          </p:cNvPicPr>
          <p:nvPr/>
        </p:nvPicPr>
        <p:blipFill>
          <a:blip r:embed="rId3" cstate="print"/>
          <a:srcRect/>
          <a:stretch>
            <a:fillRect/>
          </a:stretch>
        </p:blipFill>
        <p:spPr bwMode="auto">
          <a:xfrm>
            <a:off x="1172098" y="945866"/>
            <a:ext cx="4038600" cy="5410999"/>
          </a:xfrm>
          <a:prstGeom prst="rect">
            <a:avLst/>
          </a:prstGeom>
          <a:noFill/>
          <a:ln w="9525">
            <a:noFill/>
            <a:miter lim="800000"/>
            <a:headEnd/>
            <a:tailEnd/>
          </a:ln>
        </p:spPr>
      </p:pic>
      <p:sp>
        <p:nvSpPr>
          <p:cNvPr id="130" name="Rectangle 129"/>
          <p:cNvSpPr/>
          <p:nvPr/>
        </p:nvSpPr>
        <p:spPr>
          <a:xfrm>
            <a:off x="4561001" y="3487567"/>
            <a:ext cx="541231" cy="320432"/>
          </a:xfrm>
          <a:prstGeom prst="rect">
            <a:avLst/>
          </a:prstGeom>
          <a:solidFill>
            <a:srgbClr val="95B3D7"/>
          </a:solidFill>
          <a:ln>
            <a:solidFill>
              <a:srgbClr val="95B3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2" name="Group 131"/>
          <p:cNvGrpSpPr>
            <a:grpSpLocks noChangeAspect="1"/>
          </p:cNvGrpSpPr>
          <p:nvPr/>
        </p:nvGrpSpPr>
        <p:grpSpPr>
          <a:xfrm>
            <a:off x="6426512" y="952394"/>
            <a:ext cx="4052282" cy="3240360"/>
            <a:chOff x="4139952" y="1048857"/>
            <a:chExt cx="4507386" cy="3604279"/>
          </a:xfrm>
        </p:grpSpPr>
        <p:sp>
          <p:nvSpPr>
            <p:cNvPr id="133" name="Rectangle 132"/>
            <p:cNvSpPr/>
            <p:nvPr/>
          </p:nvSpPr>
          <p:spPr>
            <a:xfrm>
              <a:off x="6281595" y="3745235"/>
              <a:ext cx="514277" cy="79225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Rectangle 133"/>
            <p:cNvSpPr/>
            <p:nvPr/>
          </p:nvSpPr>
          <p:spPr>
            <a:xfrm>
              <a:off x="6289971" y="1534299"/>
              <a:ext cx="514277" cy="79225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5" name="Group 134"/>
            <p:cNvGrpSpPr/>
            <p:nvPr/>
          </p:nvGrpSpPr>
          <p:grpSpPr>
            <a:xfrm>
              <a:off x="5370136" y="1534299"/>
              <a:ext cx="2340825" cy="820461"/>
              <a:chOff x="5142016" y="1676522"/>
              <a:chExt cx="3901375" cy="1367435"/>
            </a:xfrm>
          </p:grpSpPr>
          <p:sp>
            <p:nvSpPr>
              <p:cNvPr id="151" name="Freeform 150"/>
              <p:cNvSpPr/>
              <p:nvPr/>
            </p:nvSpPr>
            <p:spPr>
              <a:xfrm>
                <a:off x="5142016" y="1678089"/>
                <a:ext cx="3883231" cy="1320430"/>
              </a:xfrm>
              <a:custGeom>
                <a:avLst/>
                <a:gdLst>
                  <a:gd name="connsiteX0" fmla="*/ 0 w 3883231"/>
                  <a:gd name="connsiteY0" fmla="*/ 1320430 h 1320430"/>
                  <a:gd name="connsiteX1" fmla="*/ 653142 w 3883231"/>
                  <a:gd name="connsiteY1" fmla="*/ 1100737 h 1320430"/>
                  <a:gd name="connsiteX2" fmla="*/ 1300348 w 3883231"/>
                  <a:gd name="connsiteY2" fmla="*/ 245714 h 1320430"/>
                  <a:gd name="connsiteX3" fmla="*/ 1941615 w 3883231"/>
                  <a:gd name="connsiteY3" fmla="*/ 26020 h 1320430"/>
                  <a:gd name="connsiteX4" fmla="*/ 3883231 w 3883231"/>
                  <a:gd name="connsiteY4" fmla="*/ 31958 h 1320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3231" h="1320430">
                    <a:moveTo>
                      <a:pt x="0" y="1320430"/>
                    </a:moveTo>
                    <a:cubicBezTo>
                      <a:pt x="218208" y="1300143"/>
                      <a:pt x="436417" y="1279856"/>
                      <a:pt x="653142" y="1100737"/>
                    </a:cubicBezTo>
                    <a:cubicBezTo>
                      <a:pt x="869867" y="921618"/>
                      <a:pt x="1085603" y="424833"/>
                      <a:pt x="1300348" y="245714"/>
                    </a:cubicBezTo>
                    <a:cubicBezTo>
                      <a:pt x="1515093" y="66595"/>
                      <a:pt x="1511135" y="61646"/>
                      <a:pt x="1941615" y="26020"/>
                    </a:cubicBezTo>
                    <a:cubicBezTo>
                      <a:pt x="2372095" y="-9606"/>
                      <a:pt x="3559628" y="-9606"/>
                      <a:pt x="3883231" y="3195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Freeform 151"/>
              <p:cNvSpPr/>
              <p:nvPr/>
            </p:nvSpPr>
            <p:spPr>
              <a:xfrm flipV="1">
                <a:off x="5148064" y="1700808"/>
                <a:ext cx="3883231" cy="1320430"/>
              </a:xfrm>
              <a:custGeom>
                <a:avLst/>
                <a:gdLst>
                  <a:gd name="connsiteX0" fmla="*/ 0 w 3883231"/>
                  <a:gd name="connsiteY0" fmla="*/ 1320430 h 1320430"/>
                  <a:gd name="connsiteX1" fmla="*/ 653142 w 3883231"/>
                  <a:gd name="connsiteY1" fmla="*/ 1100737 h 1320430"/>
                  <a:gd name="connsiteX2" fmla="*/ 1300348 w 3883231"/>
                  <a:gd name="connsiteY2" fmla="*/ 245714 h 1320430"/>
                  <a:gd name="connsiteX3" fmla="*/ 1941615 w 3883231"/>
                  <a:gd name="connsiteY3" fmla="*/ 26020 h 1320430"/>
                  <a:gd name="connsiteX4" fmla="*/ 3883231 w 3883231"/>
                  <a:gd name="connsiteY4" fmla="*/ 31958 h 1320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3231" h="1320430">
                    <a:moveTo>
                      <a:pt x="0" y="1320430"/>
                    </a:moveTo>
                    <a:cubicBezTo>
                      <a:pt x="218208" y="1300143"/>
                      <a:pt x="436417" y="1279856"/>
                      <a:pt x="653142" y="1100737"/>
                    </a:cubicBezTo>
                    <a:cubicBezTo>
                      <a:pt x="869867" y="921618"/>
                      <a:pt x="1085603" y="424833"/>
                      <a:pt x="1300348" y="245714"/>
                    </a:cubicBezTo>
                    <a:cubicBezTo>
                      <a:pt x="1515093" y="66595"/>
                      <a:pt x="1511135" y="61646"/>
                      <a:pt x="1941615" y="26020"/>
                    </a:cubicBezTo>
                    <a:cubicBezTo>
                      <a:pt x="2372095" y="-9606"/>
                      <a:pt x="3559628" y="-9606"/>
                      <a:pt x="3883231" y="3195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Freeform 152"/>
              <p:cNvSpPr/>
              <p:nvPr/>
            </p:nvSpPr>
            <p:spPr>
              <a:xfrm flipH="1" flipV="1">
                <a:off x="5154112" y="1723527"/>
                <a:ext cx="3883231" cy="1320430"/>
              </a:xfrm>
              <a:custGeom>
                <a:avLst/>
                <a:gdLst>
                  <a:gd name="connsiteX0" fmla="*/ 0 w 3883231"/>
                  <a:gd name="connsiteY0" fmla="*/ 1320430 h 1320430"/>
                  <a:gd name="connsiteX1" fmla="*/ 653142 w 3883231"/>
                  <a:gd name="connsiteY1" fmla="*/ 1100737 h 1320430"/>
                  <a:gd name="connsiteX2" fmla="*/ 1300348 w 3883231"/>
                  <a:gd name="connsiteY2" fmla="*/ 245714 h 1320430"/>
                  <a:gd name="connsiteX3" fmla="*/ 1941615 w 3883231"/>
                  <a:gd name="connsiteY3" fmla="*/ 26020 h 1320430"/>
                  <a:gd name="connsiteX4" fmla="*/ 3883231 w 3883231"/>
                  <a:gd name="connsiteY4" fmla="*/ 31958 h 1320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3231" h="1320430">
                    <a:moveTo>
                      <a:pt x="0" y="1320430"/>
                    </a:moveTo>
                    <a:cubicBezTo>
                      <a:pt x="218208" y="1300143"/>
                      <a:pt x="436417" y="1279856"/>
                      <a:pt x="653142" y="1100737"/>
                    </a:cubicBezTo>
                    <a:cubicBezTo>
                      <a:pt x="869867" y="921618"/>
                      <a:pt x="1085603" y="424833"/>
                      <a:pt x="1300348" y="245714"/>
                    </a:cubicBezTo>
                    <a:cubicBezTo>
                      <a:pt x="1515093" y="66595"/>
                      <a:pt x="1511135" y="61646"/>
                      <a:pt x="1941615" y="26020"/>
                    </a:cubicBezTo>
                    <a:cubicBezTo>
                      <a:pt x="2372095" y="-9606"/>
                      <a:pt x="3559628" y="-9606"/>
                      <a:pt x="3883231" y="3195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Freeform 153"/>
              <p:cNvSpPr/>
              <p:nvPr/>
            </p:nvSpPr>
            <p:spPr>
              <a:xfrm flipH="1">
                <a:off x="5160160" y="1676522"/>
                <a:ext cx="3883231" cy="1320430"/>
              </a:xfrm>
              <a:custGeom>
                <a:avLst/>
                <a:gdLst>
                  <a:gd name="connsiteX0" fmla="*/ 0 w 3883231"/>
                  <a:gd name="connsiteY0" fmla="*/ 1320430 h 1320430"/>
                  <a:gd name="connsiteX1" fmla="*/ 653142 w 3883231"/>
                  <a:gd name="connsiteY1" fmla="*/ 1100737 h 1320430"/>
                  <a:gd name="connsiteX2" fmla="*/ 1300348 w 3883231"/>
                  <a:gd name="connsiteY2" fmla="*/ 245714 h 1320430"/>
                  <a:gd name="connsiteX3" fmla="*/ 1941615 w 3883231"/>
                  <a:gd name="connsiteY3" fmla="*/ 26020 h 1320430"/>
                  <a:gd name="connsiteX4" fmla="*/ 3883231 w 3883231"/>
                  <a:gd name="connsiteY4" fmla="*/ 31958 h 1320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3231" h="1320430">
                    <a:moveTo>
                      <a:pt x="0" y="1320430"/>
                    </a:moveTo>
                    <a:cubicBezTo>
                      <a:pt x="218208" y="1300143"/>
                      <a:pt x="436417" y="1279856"/>
                      <a:pt x="653142" y="1100737"/>
                    </a:cubicBezTo>
                    <a:cubicBezTo>
                      <a:pt x="869867" y="921618"/>
                      <a:pt x="1085603" y="424833"/>
                      <a:pt x="1300348" y="245714"/>
                    </a:cubicBezTo>
                    <a:cubicBezTo>
                      <a:pt x="1515093" y="66595"/>
                      <a:pt x="1511135" y="61646"/>
                      <a:pt x="1941615" y="26020"/>
                    </a:cubicBezTo>
                    <a:cubicBezTo>
                      <a:pt x="2372095" y="-9606"/>
                      <a:pt x="3559628" y="-9606"/>
                      <a:pt x="3883231" y="3195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6" name="Freeform 135"/>
            <p:cNvSpPr/>
            <p:nvPr/>
          </p:nvSpPr>
          <p:spPr>
            <a:xfrm>
              <a:off x="5395273" y="2564904"/>
              <a:ext cx="2315688" cy="850736"/>
            </a:xfrm>
            <a:custGeom>
              <a:avLst/>
              <a:gdLst>
                <a:gd name="connsiteX0" fmla="*/ 0 w 3859480"/>
                <a:gd name="connsiteY0" fmla="*/ 1367887 h 1417894"/>
                <a:gd name="connsiteX1" fmla="*/ 1276597 w 3859480"/>
                <a:gd name="connsiteY1" fmla="*/ 1350074 h 1417894"/>
                <a:gd name="connsiteX2" fmla="*/ 1929740 w 3859480"/>
                <a:gd name="connsiteY2" fmla="*/ 708806 h 1417894"/>
                <a:gd name="connsiteX3" fmla="*/ 2588820 w 3859480"/>
                <a:gd name="connsiteY3" fmla="*/ 49726 h 1417894"/>
                <a:gd name="connsiteX4" fmla="*/ 3859480 w 3859480"/>
                <a:gd name="connsiteY4" fmla="*/ 61601 h 1417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9480" h="1417894">
                  <a:moveTo>
                    <a:pt x="0" y="1367887"/>
                  </a:moveTo>
                  <a:cubicBezTo>
                    <a:pt x="477487" y="1413904"/>
                    <a:pt x="954974" y="1459921"/>
                    <a:pt x="1276597" y="1350074"/>
                  </a:cubicBezTo>
                  <a:cubicBezTo>
                    <a:pt x="1598220" y="1240227"/>
                    <a:pt x="1929740" y="708806"/>
                    <a:pt x="1929740" y="708806"/>
                  </a:cubicBezTo>
                  <a:cubicBezTo>
                    <a:pt x="2148444" y="492081"/>
                    <a:pt x="2267197" y="157593"/>
                    <a:pt x="2588820" y="49726"/>
                  </a:cubicBezTo>
                  <a:cubicBezTo>
                    <a:pt x="2910443" y="-58141"/>
                    <a:pt x="3657600" y="39830"/>
                    <a:pt x="3859480" y="61601"/>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7" name="Group 136"/>
            <p:cNvGrpSpPr/>
            <p:nvPr/>
          </p:nvGrpSpPr>
          <p:grpSpPr>
            <a:xfrm>
              <a:off x="5940152" y="3717032"/>
              <a:ext cx="2340825" cy="820461"/>
              <a:chOff x="5142016" y="1676522"/>
              <a:chExt cx="3901375" cy="1367435"/>
            </a:xfrm>
          </p:grpSpPr>
          <p:sp>
            <p:nvSpPr>
              <p:cNvPr id="147" name="Freeform 146"/>
              <p:cNvSpPr/>
              <p:nvPr/>
            </p:nvSpPr>
            <p:spPr>
              <a:xfrm>
                <a:off x="5142016" y="1678089"/>
                <a:ext cx="3883231" cy="1320430"/>
              </a:xfrm>
              <a:custGeom>
                <a:avLst/>
                <a:gdLst>
                  <a:gd name="connsiteX0" fmla="*/ 0 w 3883231"/>
                  <a:gd name="connsiteY0" fmla="*/ 1320430 h 1320430"/>
                  <a:gd name="connsiteX1" fmla="*/ 653142 w 3883231"/>
                  <a:gd name="connsiteY1" fmla="*/ 1100737 h 1320430"/>
                  <a:gd name="connsiteX2" fmla="*/ 1300348 w 3883231"/>
                  <a:gd name="connsiteY2" fmla="*/ 245714 h 1320430"/>
                  <a:gd name="connsiteX3" fmla="*/ 1941615 w 3883231"/>
                  <a:gd name="connsiteY3" fmla="*/ 26020 h 1320430"/>
                  <a:gd name="connsiteX4" fmla="*/ 3883231 w 3883231"/>
                  <a:gd name="connsiteY4" fmla="*/ 31958 h 1320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3231" h="1320430">
                    <a:moveTo>
                      <a:pt x="0" y="1320430"/>
                    </a:moveTo>
                    <a:cubicBezTo>
                      <a:pt x="218208" y="1300143"/>
                      <a:pt x="436417" y="1279856"/>
                      <a:pt x="653142" y="1100737"/>
                    </a:cubicBezTo>
                    <a:cubicBezTo>
                      <a:pt x="869867" y="921618"/>
                      <a:pt x="1085603" y="424833"/>
                      <a:pt x="1300348" y="245714"/>
                    </a:cubicBezTo>
                    <a:cubicBezTo>
                      <a:pt x="1515093" y="66595"/>
                      <a:pt x="1511135" y="61646"/>
                      <a:pt x="1941615" y="26020"/>
                    </a:cubicBezTo>
                    <a:cubicBezTo>
                      <a:pt x="2372095" y="-9606"/>
                      <a:pt x="3559628" y="-9606"/>
                      <a:pt x="3883231" y="3195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Freeform 147"/>
              <p:cNvSpPr/>
              <p:nvPr/>
            </p:nvSpPr>
            <p:spPr>
              <a:xfrm flipV="1">
                <a:off x="5148064" y="1700808"/>
                <a:ext cx="3883231" cy="1320430"/>
              </a:xfrm>
              <a:custGeom>
                <a:avLst/>
                <a:gdLst>
                  <a:gd name="connsiteX0" fmla="*/ 0 w 3883231"/>
                  <a:gd name="connsiteY0" fmla="*/ 1320430 h 1320430"/>
                  <a:gd name="connsiteX1" fmla="*/ 653142 w 3883231"/>
                  <a:gd name="connsiteY1" fmla="*/ 1100737 h 1320430"/>
                  <a:gd name="connsiteX2" fmla="*/ 1300348 w 3883231"/>
                  <a:gd name="connsiteY2" fmla="*/ 245714 h 1320430"/>
                  <a:gd name="connsiteX3" fmla="*/ 1941615 w 3883231"/>
                  <a:gd name="connsiteY3" fmla="*/ 26020 h 1320430"/>
                  <a:gd name="connsiteX4" fmla="*/ 3883231 w 3883231"/>
                  <a:gd name="connsiteY4" fmla="*/ 31958 h 1320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3231" h="1320430">
                    <a:moveTo>
                      <a:pt x="0" y="1320430"/>
                    </a:moveTo>
                    <a:cubicBezTo>
                      <a:pt x="218208" y="1300143"/>
                      <a:pt x="436417" y="1279856"/>
                      <a:pt x="653142" y="1100737"/>
                    </a:cubicBezTo>
                    <a:cubicBezTo>
                      <a:pt x="869867" y="921618"/>
                      <a:pt x="1085603" y="424833"/>
                      <a:pt x="1300348" y="245714"/>
                    </a:cubicBezTo>
                    <a:cubicBezTo>
                      <a:pt x="1515093" y="66595"/>
                      <a:pt x="1511135" y="61646"/>
                      <a:pt x="1941615" y="26020"/>
                    </a:cubicBezTo>
                    <a:cubicBezTo>
                      <a:pt x="2372095" y="-9606"/>
                      <a:pt x="3559628" y="-9606"/>
                      <a:pt x="3883231" y="3195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Freeform 148"/>
              <p:cNvSpPr/>
              <p:nvPr/>
            </p:nvSpPr>
            <p:spPr>
              <a:xfrm flipH="1" flipV="1">
                <a:off x="5154112" y="1723527"/>
                <a:ext cx="3883231" cy="1320430"/>
              </a:xfrm>
              <a:custGeom>
                <a:avLst/>
                <a:gdLst>
                  <a:gd name="connsiteX0" fmla="*/ 0 w 3883231"/>
                  <a:gd name="connsiteY0" fmla="*/ 1320430 h 1320430"/>
                  <a:gd name="connsiteX1" fmla="*/ 653142 w 3883231"/>
                  <a:gd name="connsiteY1" fmla="*/ 1100737 h 1320430"/>
                  <a:gd name="connsiteX2" fmla="*/ 1300348 w 3883231"/>
                  <a:gd name="connsiteY2" fmla="*/ 245714 h 1320430"/>
                  <a:gd name="connsiteX3" fmla="*/ 1941615 w 3883231"/>
                  <a:gd name="connsiteY3" fmla="*/ 26020 h 1320430"/>
                  <a:gd name="connsiteX4" fmla="*/ 3883231 w 3883231"/>
                  <a:gd name="connsiteY4" fmla="*/ 31958 h 1320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3231" h="1320430">
                    <a:moveTo>
                      <a:pt x="0" y="1320430"/>
                    </a:moveTo>
                    <a:cubicBezTo>
                      <a:pt x="218208" y="1300143"/>
                      <a:pt x="436417" y="1279856"/>
                      <a:pt x="653142" y="1100737"/>
                    </a:cubicBezTo>
                    <a:cubicBezTo>
                      <a:pt x="869867" y="921618"/>
                      <a:pt x="1085603" y="424833"/>
                      <a:pt x="1300348" y="245714"/>
                    </a:cubicBezTo>
                    <a:cubicBezTo>
                      <a:pt x="1515093" y="66595"/>
                      <a:pt x="1511135" y="61646"/>
                      <a:pt x="1941615" y="26020"/>
                    </a:cubicBezTo>
                    <a:cubicBezTo>
                      <a:pt x="2372095" y="-9606"/>
                      <a:pt x="3559628" y="-9606"/>
                      <a:pt x="3883231" y="3195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Freeform 149"/>
              <p:cNvSpPr/>
              <p:nvPr/>
            </p:nvSpPr>
            <p:spPr>
              <a:xfrm flipH="1">
                <a:off x="5160160" y="1676522"/>
                <a:ext cx="3883231" cy="1320430"/>
              </a:xfrm>
              <a:custGeom>
                <a:avLst/>
                <a:gdLst>
                  <a:gd name="connsiteX0" fmla="*/ 0 w 3883231"/>
                  <a:gd name="connsiteY0" fmla="*/ 1320430 h 1320430"/>
                  <a:gd name="connsiteX1" fmla="*/ 653142 w 3883231"/>
                  <a:gd name="connsiteY1" fmla="*/ 1100737 h 1320430"/>
                  <a:gd name="connsiteX2" fmla="*/ 1300348 w 3883231"/>
                  <a:gd name="connsiteY2" fmla="*/ 245714 h 1320430"/>
                  <a:gd name="connsiteX3" fmla="*/ 1941615 w 3883231"/>
                  <a:gd name="connsiteY3" fmla="*/ 26020 h 1320430"/>
                  <a:gd name="connsiteX4" fmla="*/ 3883231 w 3883231"/>
                  <a:gd name="connsiteY4" fmla="*/ 31958 h 1320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3231" h="1320430">
                    <a:moveTo>
                      <a:pt x="0" y="1320430"/>
                    </a:moveTo>
                    <a:cubicBezTo>
                      <a:pt x="218208" y="1300143"/>
                      <a:pt x="436417" y="1279856"/>
                      <a:pt x="653142" y="1100737"/>
                    </a:cubicBezTo>
                    <a:cubicBezTo>
                      <a:pt x="869867" y="921618"/>
                      <a:pt x="1085603" y="424833"/>
                      <a:pt x="1300348" y="245714"/>
                    </a:cubicBezTo>
                    <a:cubicBezTo>
                      <a:pt x="1515093" y="66595"/>
                      <a:pt x="1511135" y="61646"/>
                      <a:pt x="1941615" y="26020"/>
                    </a:cubicBezTo>
                    <a:cubicBezTo>
                      <a:pt x="2372095" y="-9606"/>
                      <a:pt x="3559628" y="-9606"/>
                      <a:pt x="3883231" y="3195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8" name="TextBox 137"/>
            <p:cNvSpPr txBox="1"/>
            <p:nvPr/>
          </p:nvSpPr>
          <p:spPr>
            <a:xfrm>
              <a:off x="4644008" y="1844824"/>
              <a:ext cx="712118" cy="276999"/>
            </a:xfrm>
            <a:prstGeom prst="rect">
              <a:avLst/>
            </a:prstGeom>
            <a:noFill/>
          </p:spPr>
          <p:txBody>
            <a:bodyPr wrap="none" rtlCol="0">
              <a:spAutoFit/>
            </a:bodyPr>
            <a:lstStyle/>
            <a:p>
              <a:r>
                <a:rPr lang="en-GB" sz="1200" dirty="0" smtClean="0">
                  <a:solidFill>
                    <a:schemeClr val="accent1"/>
                  </a:solidFill>
                </a:rPr>
                <a:t>eLink “i”</a:t>
              </a:r>
              <a:endParaRPr lang="en-GB" sz="1200" dirty="0">
                <a:solidFill>
                  <a:schemeClr val="accent1"/>
                </a:solidFill>
              </a:endParaRPr>
            </a:p>
          </p:txBody>
        </p:sp>
        <p:sp>
          <p:nvSpPr>
            <p:cNvPr id="139" name="TextBox 138"/>
            <p:cNvSpPr txBox="1"/>
            <p:nvPr/>
          </p:nvSpPr>
          <p:spPr>
            <a:xfrm>
              <a:off x="4644008" y="4073451"/>
              <a:ext cx="713722" cy="276999"/>
            </a:xfrm>
            <a:prstGeom prst="rect">
              <a:avLst/>
            </a:prstGeom>
            <a:noFill/>
          </p:spPr>
          <p:txBody>
            <a:bodyPr wrap="none" rtlCol="0">
              <a:spAutoFit/>
            </a:bodyPr>
            <a:lstStyle/>
            <a:p>
              <a:r>
                <a:rPr lang="en-GB" sz="1200" dirty="0" smtClean="0">
                  <a:solidFill>
                    <a:schemeClr val="accent1"/>
                  </a:solidFill>
                </a:rPr>
                <a:t>eLink “j”</a:t>
              </a:r>
              <a:endParaRPr lang="en-GB" sz="1200" dirty="0">
                <a:solidFill>
                  <a:schemeClr val="accent1"/>
                </a:solidFill>
              </a:endParaRPr>
            </a:p>
          </p:txBody>
        </p:sp>
        <p:cxnSp>
          <p:nvCxnSpPr>
            <p:cNvPr id="140" name="Straight Connector 139"/>
            <p:cNvCxnSpPr/>
            <p:nvPr/>
          </p:nvCxnSpPr>
          <p:spPr>
            <a:xfrm>
              <a:off x="6535105" y="1412776"/>
              <a:ext cx="1" cy="3240360"/>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41" name="TextBox 140"/>
            <p:cNvSpPr txBox="1"/>
            <p:nvPr/>
          </p:nvSpPr>
          <p:spPr>
            <a:xfrm>
              <a:off x="4450300" y="1048857"/>
              <a:ext cx="1646413" cy="276999"/>
            </a:xfrm>
            <a:prstGeom prst="rect">
              <a:avLst/>
            </a:prstGeom>
            <a:noFill/>
          </p:spPr>
          <p:txBody>
            <a:bodyPr wrap="none" rtlCol="0">
              <a:spAutoFit/>
            </a:bodyPr>
            <a:lstStyle/>
            <a:p>
              <a:r>
                <a:rPr lang="en-GB" sz="1200" dirty="0" smtClean="0">
                  <a:solidFill>
                    <a:schemeClr val="accent1"/>
                  </a:solidFill>
                </a:rPr>
                <a:t>Good sampling instants</a:t>
              </a:r>
              <a:endParaRPr lang="en-GB" sz="1200" dirty="0">
                <a:solidFill>
                  <a:schemeClr val="accent1"/>
                </a:solidFill>
              </a:endParaRPr>
            </a:p>
          </p:txBody>
        </p:sp>
        <p:sp>
          <p:nvSpPr>
            <p:cNvPr id="142" name="TextBox 141"/>
            <p:cNvSpPr txBox="1"/>
            <p:nvPr/>
          </p:nvSpPr>
          <p:spPr>
            <a:xfrm>
              <a:off x="4139952" y="2817802"/>
              <a:ext cx="1617283" cy="308108"/>
            </a:xfrm>
            <a:prstGeom prst="rect">
              <a:avLst/>
            </a:prstGeom>
            <a:noFill/>
          </p:spPr>
          <p:txBody>
            <a:bodyPr wrap="none" rtlCol="0">
              <a:spAutoFit/>
            </a:bodyPr>
            <a:lstStyle/>
            <a:p>
              <a:r>
                <a:rPr lang="en-GB" sz="1200" dirty="0" err="1" smtClean="0">
                  <a:solidFill>
                    <a:srgbClr val="C00000"/>
                  </a:solidFill>
                </a:rPr>
                <a:t>LpGBT</a:t>
              </a:r>
              <a:r>
                <a:rPr lang="en-GB" sz="1200" dirty="0" smtClean="0">
                  <a:solidFill>
                    <a:srgbClr val="C00000"/>
                  </a:solidFill>
                </a:rPr>
                <a:t> internal clock</a:t>
              </a:r>
              <a:endParaRPr lang="en-GB" sz="1200" dirty="0">
                <a:solidFill>
                  <a:srgbClr val="C00000"/>
                </a:solidFill>
              </a:endParaRPr>
            </a:p>
          </p:txBody>
        </p:sp>
        <p:cxnSp>
          <p:nvCxnSpPr>
            <p:cNvPr id="143" name="Straight Arrow Connector 142"/>
            <p:cNvCxnSpPr>
              <a:stCxn id="142" idx="3"/>
            </p:cNvCxnSpPr>
            <p:nvPr/>
          </p:nvCxnSpPr>
          <p:spPr>
            <a:xfrm>
              <a:off x="5757235" y="2971857"/>
              <a:ext cx="110909" cy="443783"/>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a:off x="7105121" y="3197377"/>
              <a:ext cx="1542217" cy="276999"/>
            </a:xfrm>
            <a:prstGeom prst="rect">
              <a:avLst/>
            </a:prstGeom>
            <a:noFill/>
          </p:spPr>
          <p:txBody>
            <a:bodyPr wrap="none" rtlCol="0">
              <a:spAutoFit/>
            </a:bodyPr>
            <a:lstStyle/>
            <a:p>
              <a:r>
                <a:rPr lang="en-GB" sz="1200" dirty="0" smtClean="0">
                  <a:solidFill>
                    <a:schemeClr val="accent1"/>
                  </a:solidFill>
                </a:rPr>
                <a:t>Bad sampling instants</a:t>
              </a:r>
              <a:endParaRPr lang="en-GB" sz="1200" dirty="0">
                <a:solidFill>
                  <a:schemeClr val="accent1"/>
                </a:solidFill>
              </a:endParaRPr>
            </a:p>
          </p:txBody>
        </p:sp>
        <p:cxnSp>
          <p:nvCxnSpPr>
            <p:cNvPr id="145" name="Straight Arrow Connector 144"/>
            <p:cNvCxnSpPr>
              <a:stCxn id="144" idx="1"/>
            </p:cNvCxnSpPr>
            <p:nvPr/>
          </p:nvCxnSpPr>
          <p:spPr>
            <a:xfrm flipH="1">
              <a:off x="6660233" y="3335877"/>
              <a:ext cx="444888" cy="5251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a:stCxn id="141" idx="3"/>
            </p:cNvCxnSpPr>
            <p:nvPr/>
          </p:nvCxnSpPr>
          <p:spPr>
            <a:xfrm>
              <a:off x="6096713" y="1187357"/>
              <a:ext cx="347495" cy="5854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155" name="Rectangle 154"/>
          <p:cNvSpPr/>
          <p:nvPr/>
        </p:nvSpPr>
        <p:spPr>
          <a:xfrm rot="5400000">
            <a:off x="4378072" y="3289797"/>
            <a:ext cx="818459" cy="320432"/>
          </a:xfrm>
          <a:prstGeom prst="rect">
            <a:avLst/>
          </a:prstGeom>
          <a:solidFill>
            <a:srgbClr val="95B3D7"/>
          </a:solidFill>
          <a:ln>
            <a:solidFill>
              <a:srgbClr val="95B3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LpGBT</a:t>
            </a:r>
            <a:endParaRPr lang="en-GB" dirty="0"/>
          </a:p>
        </p:txBody>
      </p:sp>
      <p:sp>
        <p:nvSpPr>
          <p:cNvPr id="6" name="TextBox 5"/>
          <p:cNvSpPr txBox="1"/>
          <p:nvPr/>
        </p:nvSpPr>
        <p:spPr>
          <a:xfrm>
            <a:off x="121493" y="1917024"/>
            <a:ext cx="2195858" cy="461665"/>
          </a:xfrm>
          <a:prstGeom prst="rect">
            <a:avLst/>
          </a:prstGeom>
          <a:noFill/>
        </p:spPr>
        <p:txBody>
          <a:bodyPr wrap="none" rtlCol="0">
            <a:spAutoFit/>
          </a:bodyPr>
          <a:lstStyle/>
          <a:p>
            <a:r>
              <a:rPr lang="en-GB" sz="1200" dirty="0" smtClean="0">
                <a:solidFill>
                  <a:schemeClr val="bg1">
                    <a:lumMod val="50000"/>
                  </a:schemeClr>
                </a:solidFill>
              </a:rPr>
              <a:t>Clock (explicitly) provided to the</a:t>
            </a:r>
            <a:br>
              <a:rPr lang="en-GB" sz="1200" dirty="0" smtClean="0">
                <a:solidFill>
                  <a:schemeClr val="bg1">
                    <a:lumMod val="50000"/>
                  </a:schemeClr>
                </a:solidFill>
              </a:rPr>
            </a:br>
            <a:r>
              <a:rPr lang="en-GB" sz="1200" dirty="0" smtClean="0">
                <a:solidFill>
                  <a:schemeClr val="bg1">
                    <a:lumMod val="50000"/>
                  </a:schemeClr>
                </a:solidFill>
              </a:rPr>
              <a:t>front-end by an </a:t>
            </a:r>
            <a:r>
              <a:rPr lang="en-GB" sz="1200" dirty="0" err="1" smtClean="0">
                <a:solidFill>
                  <a:schemeClr val="bg1">
                    <a:lumMod val="50000"/>
                  </a:schemeClr>
                </a:solidFill>
              </a:rPr>
              <a:t>eLink</a:t>
            </a:r>
            <a:r>
              <a:rPr lang="en-GB" sz="1200" dirty="0" smtClean="0">
                <a:solidFill>
                  <a:schemeClr val="bg1">
                    <a:lumMod val="50000"/>
                  </a:schemeClr>
                </a:solidFill>
              </a:rPr>
              <a:t> clock.</a:t>
            </a:r>
            <a:endParaRPr lang="en-GB" sz="1200" dirty="0">
              <a:solidFill>
                <a:schemeClr val="bg1">
                  <a:lumMod val="50000"/>
                </a:schemeClr>
              </a:solidFill>
            </a:endParaRPr>
          </a:p>
        </p:txBody>
      </p:sp>
      <p:cxnSp>
        <p:nvCxnSpPr>
          <p:cNvPr id="8" name="Straight Arrow Connector 7"/>
          <p:cNvCxnSpPr/>
          <p:nvPr/>
        </p:nvCxnSpPr>
        <p:spPr>
          <a:xfrm flipV="1">
            <a:off x="2323876" y="1792508"/>
            <a:ext cx="664023" cy="333934"/>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21493" y="4088787"/>
            <a:ext cx="1981120" cy="461665"/>
          </a:xfrm>
          <a:prstGeom prst="rect">
            <a:avLst/>
          </a:prstGeom>
          <a:noFill/>
        </p:spPr>
        <p:txBody>
          <a:bodyPr wrap="none" rtlCol="0">
            <a:spAutoFit/>
          </a:bodyPr>
          <a:lstStyle/>
          <a:p>
            <a:r>
              <a:rPr lang="en-GB" sz="1200" dirty="0" smtClean="0">
                <a:solidFill>
                  <a:schemeClr val="bg1">
                    <a:lumMod val="50000"/>
                  </a:schemeClr>
                </a:solidFill>
              </a:rPr>
              <a:t>Clock embedded in the data,</a:t>
            </a:r>
            <a:br>
              <a:rPr lang="en-GB" sz="1200" dirty="0" smtClean="0">
                <a:solidFill>
                  <a:schemeClr val="bg1">
                    <a:lumMod val="50000"/>
                  </a:schemeClr>
                </a:solidFill>
              </a:rPr>
            </a:br>
            <a:r>
              <a:rPr lang="en-GB" sz="1200" dirty="0" smtClean="0">
                <a:solidFill>
                  <a:schemeClr val="bg1">
                    <a:lumMod val="50000"/>
                  </a:schemeClr>
                </a:solidFill>
              </a:rPr>
              <a:t>CDR needed at the front-end</a:t>
            </a:r>
            <a:endParaRPr lang="en-GB" sz="1200" dirty="0">
              <a:solidFill>
                <a:schemeClr val="bg1">
                  <a:lumMod val="50000"/>
                </a:schemeClr>
              </a:solidFill>
            </a:endParaRPr>
          </a:p>
        </p:txBody>
      </p:sp>
      <p:cxnSp>
        <p:nvCxnSpPr>
          <p:cNvPr id="37" name="Straight Arrow Connector 36"/>
          <p:cNvCxnSpPr/>
          <p:nvPr/>
        </p:nvCxnSpPr>
        <p:spPr>
          <a:xfrm>
            <a:off x="2101988" y="4319620"/>
            <a:ext cx="814982" cy="398753"/>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30131" y="2661734"/>
            <a:ext cx="2001317" cy="1077218"/>
          </a:xfrm>
          <a:prstGeom prst="rect">
            <a:avLst/>
          </a:prstGeom>
          <a:solidFill>
            <a:schemeClr val="bg1"/>
          </a:solidFill>
        </p:spPr>
        <p:txBody>
          <a:bodyPr wrap="none" rtlCol="0">
            <a:spAutoFit/>
          </a:bodyPr>
          <a:lstStyle/>
          <a:p>
            <a:r>
              <a:rPr lang="en-GB" sz="1600" dirty="0" smtClean="0">
                <a:solidFill>
                  <a:schemeClr val="accent5"/>
                </a:solidFill>
              </a:rPr>
              <a:t>Phase relationship</a:t>
            </a:r>
            <a:br>
              <a:rPr lang="en-GB" sz="1600" dirty="0" smtClean="0">
                <a:solidFill>
                  <a:schemeClr val="accent5"/>
                </a:solidFill>
              </a:rPr>
            </a:br>
            <a:r>
              <a:rPr lang="en-GB" sz="1600" dirty="0" smtClean="0">
                <a:solidFill>
                  <a:schemeClr val="accent5"/>
                </a:solidFill>
              </a:rPr>
              <a:t>between the received</a:t>
            </a:r>
            <a:br>
              <a:rPr lang="en-GB" sz="1600" dirty="0" smtClean="0">
                <a:solidFill>
                  <a:schemeClr val="accent5"/>
                </a:solidFill>
              </a:rPr>
            </a:br>
            <a:r>
              <a:rPr lang="en-GB" sz="1600" dirty="0" smtClean="0">
                <a:solidFill>
                  <a:schemeClr val="accent5"/>
                </a:solidFill>
              </a:rPr>
              <a:t>data and the internal</a:t>
            </a:r>
            <a:br>
              <a:rPr lang="en-GB" sz="1600" dirty="0" smtClean="0">
                <a:solidFill>
                  <a:schemeClr val="accent5"/>
                </a:solidFill>
              </a:rPr>
            </a:br>
            <a:r>
              <a:rPr lang="en-GB" sz="1600" dirty="0" smtClean="0">
                <a:solidFill>
                  <a:schemeClr val="accent5"/>
                </a:solidFill>
              </a:rPr>
              <a:t>clock unknown!</a:t>
            </a:r>
          </a:p>
        </p:txBody>
      </p:sp>
    </p:spTree>
    <p:extLst>
      <p:ext uri="{BB962C8B-B14F-4D97-AF65-F5344CB8AC3E}">
        <p14:creationId xmlns:p14="http://schemas.microsoft.com/office/powerpoint/2010/main" val="40077986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a:t>Phase aligner - </a:t>
            </a:r>
            <a:r>
              <a:rPr lang="en-GB" dirty="0" smtClean="0"/>
              <a:t>Principle </a:t>
            </a:r>
            <a:r>
              <a:rPr lang="en-GB" dirty="0"/>
              <a:t>of operation</a:t>
            </a:r>
          </a:p>
        </p:txBody>
      </p:sp>
      <p:sp>
        <p:nvSpPr>
          <p:cNvPr id="5" name="Date Placeholder 4"/>
          <p:cNvSpPr>
            <a:spLocks noGrp="1"/>
          </p:cNvSpPr>
          <p:nvPr>
            <p:ph type="dt" sz="half" idx="10"/>
          </p:nvPr>
        </p:nvSpPr>
        <p:spPr/>
        <p:txBody>
          <a:bodyPr/>
          <a:lstStyle/>
          <a:p>
            <a:r>
              <a:rPr lang="en-GB" smtClean="0"/>
              <a:t>Ecole de Microélectronique IN2P3</a:t>
            </a:r>
            <a:endParaRPr lang="en-GB" dirty="0"/>
          </a:p>
        </p:txBody>
      </p:sp>
      <p:sp>
        <p:nvSpPr>
          <p:cNvPr id="6" name="Footer Placeholder 5"/>
          <p:cNvSpPr>
            <a:spLocks noGrp="1"/>
          </p:cNvSpPr>
          <p:nvPr>
            <p:ph type="ftr" sz="quarter" idx="11"/>
          </p:nvPr>
        </p:nvSpPr>
        <p:spPr/>
        <p:txBody>
          <a:bodyPr/>
          <a:lstStyle/>
          <a:p>
            <a:r>
              <a:rPr lang="en-GB" smtClean="0"/>
              <a:t>Paulo.Moreira@cern.ch</a:t>
            </a:r>
            <a:endParaRPr lang="en-GB" dirty="0"/>
          </a:p>
        </p:txBody>
      </p:sp>
      <p:sp>
        <p:nvSpPr>
          <p:cNvPr id="7" name="Slide Number Placeholder 6"/>
          <p:cNvSpPr>
            <a:spLocks noGrp="1"/>
          </p:cNvSpPr>
          <p:nvPr>
            <p:ph type="sldNum" sz="quarter" idx="12"/>
          </p:nvPr>
        </p:nvSpPr>
        <p:spPr/>
        <p:txBody>
          <a:bodyPr/>
          <a:lstStyle/>
          <a:p>
            <a:fld id="{9E4E57FD-46AB-4497-A1ED-13B00B4C8F0D}" type="slidenum">
              <a:rPr lang="en-GB" smtClean="0"/>
              <a:pPr/>
              <a:t>56</a:t>
            </a:fld>
            <a:endParaRPr lang="en-GB" dirty="0"/>
          </a:p>
        </p:txBody>
      </p:sp>
      <p:sp>
        <p:nvSpPr>
          <p:cNvPr id="71" name="Rectangle 70"/>
          <p:cNvSpPr/>
          <p:nvPr/>
        </p:nvSpPr>
        <p:spPr>
          <a:xfrm>
            <a:off x="3329358" y="3857038"/>
            <a:ext cx="4724400" cy="1676400"/>
          </a:xfrm>
          <a:prstGeom prst="rect">
            <a:avLst/>
          </a:prstGeom>
          <a:solidFill>
            <a:srgbClr val="4F81BD">
              <a:lumMod val="40000"/>
              <a:lumOff val="60000"/>
            </a:srgbClr>
          </a:solidFill>
          <a:ln w="25400" cap="flat" cmpd="sng" algn="ctr">
            <a:solidFill>
              <a:srgbClr val="4F81BD">
                <a:shade val="5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2" name="Rectangle 71"/>
          <p:cNvSpPr/>
          <p:nvPr/>
        </p:nvSpPr>
        <p:spPr>
          <a:xfrm>
            <a:off x="2948358" y="1418638"/>
            <a:ext cx="6477000" cy="2057400"/>
          </a:xfrm>
          <a:prstGeom prst="rect">
            <a:avLst/>
          </a:prstGeom>
          <a:solidFill>
            <a:srgbClr val="1F497D">
              <a:lumMod val="20000"/>
              <a:lumOff val="80000"/>
            </a:srgbClr>
          </a:solidFill>
          <a:ln w="25400" cap="flat" cmpd="sng" algn="ctr">
            <a:solidFill>
              <a:srgbClr val="4F81BD">
                <a:shade val="5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73" name="Rectangle 72"/>
          <p:cNvSpPr/>
          <p:nvPr/>
        </p:nvSpPr>
        <p:spPr>
          <a:xfrm>
            <a:off x="2872158" y="1494838"/>
            <a:ext cx="6477000" cy="2057400"/>
          </a:xfrm>
          <a:prstGeom prst="rect">
            <a:avLst/>
          </a:prstGeom>
          <a:solidFill>
            <a:srgbClr val="1F497D">
              <a:lumMod val="20000"/>
              <a:lumOff val="80000"/>
            </a:srgbClr>
          </a:solidFill>
          <a:ln w="25400" cap="flat" cmpd="sng" algn="ctr">
            <a:solidFill>
              <a:srgbClr val="4F81BD">
                <a:shade val="5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4" name="Rectangle 73"/>
          <p:cNvSpPr/>
          <p:nvPr/>
        </p:nvSpPr>
        <p:spPr>
          <a:xfrm>
            <a:off x="2795958" y="1571038"/>
            <a:ext cx="6477000" cy="2057400"/>
          </a:xfrm>
          <a:prstGeom prst="rect">
            <a:avLst/>
          </a:prstGeom>
          <a:solidFill>
            <a:srgbClr val="1F497D">
              <a:lumMod val="20000"/>
              <a:lumOff val="80000"/>
            </a:srgbClr>
          </a:solidFill>
          <a:ln w="25400" cap="flat" cmpd="sng" algn="ctr">
            <a:solidFill>
              <a:srgbClr val="4F81BD">
                <a:shade val="5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5" name="Rectangle 74"/>
          <p:cNvSpPr/>
          <p:nvPr/>
        </p:nvSpPr>
        <p:spPr>
          <a:xfrm>
            <a:off x="2719758" y="1647238"/>
            <a:ext cx="6477000" cy="2057400"/>
          </a:xfrm>
          <a:prstGeom prst="rect">
            <a:avLst/>
          </a:prstGeom>
          <a:solidFill>
            <a:srgbClr val="1F497D">
              <a:lumMod val="20000"/>
              <a:lumOff val="80000"/>
            </a:srgbClr>
          </a:solidFill>
          <a:ln w="25400" cap="flat" cmpd="sng" algn="ctr">
            <a:solidFill>
              <a:srgbClr val="4F81BD">
                <a:shade val="5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6" name="Rectangle 75"/>
          <p:cNvSpPr/>
          <p:nvPr/>
        </p:nvSpPr>
        <p:spPr>
          <a:xfrm>
            <a:off x="2643558" y="1723438"/>
            <a:ext cx="6477000" cy="2057400"/>
          </a:xfrm>
          <a:prstGeom prst="rect">
            <a:avLst/>
          </a:prstGeom>
          <a:solidFill>
            <a:srgbClr val="1F497D">
              <a:lumMod val="20000"/>
              <a:lumOff val="80000"/>
            </a:srgbClr>
          </a:solidFill>
          <a:ln w="25400" cap="flat" cmpd="sng" algn="ctr">
            <a:solidFill>
              <a:srgbClr val="4F81BD">
                <a:shade val="5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7" name="Rectangle 76"/>
          <p:cNvSpPr/>
          <p:nvPr/>
        </p:nvSpPr>
        <p:spPr>
          <a:xfrm>
            <a:off x="4091358" y="4695238"/>
            <a:ext cx="3505200" cy="457200"/>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ysClr val="window" lastClr="FFFFFF"/>
                </a:solidFill>
                <a:effectLst/>
                <a:uLnTx/>
                <a:uFillTx/>
                <a:latin typeface="Calibri"/>
                <a:ea typeface="+mn-ea"/>
                <a:cs typeface="+mn-cs"/>
              </a:rPr>
              <a:t>Delay </a:t>
            </a:r>
            <a:r>
              <a:rPr kumimoji="0" lang="en-GB" sz="1800" b="0" i="0" u="none" strike="noStrike" kern="0" cap="none" spc="0" normalizeH="0" baseline="0" noProof="0" dirty="0" smtClean="0">
                <a:ln>
                  <a:noFill/>
                </a:ln>
                <a:solidFill>
                  <a:sysClr val="window" lastClr="FFFFFF"/>
                </a:solidFill>
                <a:effectLst/>
                <a:uLnTx/>
                <a:uFillTx/>
                <a:latin typeface="Calibri"/>
                <a:ea typeface="+mn-ea"/>
                <a:cs typeface="+mn-cs"/>
              </a:rPr>
              <a:t>Line (reference)</a:t>
            </a:r>
            <a:endParaRPr kumimoji="0" lang="en-GB"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78" name="Rectangle 77"/>
          <p:cNvSpPr/>
          <p:nvPr/>
        </p:nvSpPr>
        <p:spPr>
          <a:xfrm>
            <a:off x="4091358" y="3933238"/>
            <a:ext cx="609600" cy="457200"/>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ysClr val="window" lastClr="FFFFFF"/>
                </a:solidFill>
                <a:effectLst/>
                <a:uLnTx/>
                <a:uFillTx/>
                <a:latin typeface="Calibri"/>
                <a:ea typeface="+mn-ea"/>
                <a:cs typeface="+mn-cs"/>
              </a:rPr>
              <a:t>PD</a:t>
            </a:r>
          </a:p>
        </p:txBody>
      </p:sp>
      <p:sp>
        <p:nvSpPr>
          <p:cNvPr id="79" name="Rectangle 78"/>
          <p:cNvSpPr/>
          <p:nvPr/>
        </p:nvSpPr>
        <p:spPr>
          <a:xfrm>
            <a:off x="5005758" y="3933238"/>
            <a:ext cx="609600" cy="457200"/>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ysClr val="window" lastClr="FFFFFF"/>
                </a:solidFill>
                <a:effectLst/>
                <a:uLnTx/>
                <a:uFillTx/>
                <a:latin typeface="Calibri"/>
                <a:ea typeface="+mn-ea"/>
                <a:cs typeface="+mn-cs"/>
              </a:rPr>
              <a:t>CP</a:t>
            </a:r>
          </a:p>
        </p:txBody>
      </p:sp>
      <p:sp>
        <p:nvSpPr>
          <p:cNvPr id="80" name="Rectangle 79"/>
          <p:cNvSpPr/>
          <p:nvPr/>
        </p:nvSpPr>
        <p:spPr>
          <a:xfrm>
            <a:off x="5920158" y="3933238"/>
            <a:ext cx="609600" cy="457200"/>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ysClr val="window" lastClr="FFFFFF"/>
                </a:solidFill>
                <a:effectLst/>
                <a:uLnTx/>
                <a:uFillTx/>
                <a:latin typeface="Calibri"/>
                <a:ea typeface="+mn-ea"/>
                <a:cs typeface="+mn-cs"/>
              </a:rPr>
              <a:t>LPF</a:t>
            </a:r>
          </a:p>
        </p:txBody>
      </p:sp>
      <p:cxnSp>
        <p:nvCxnSpPr>
          <p:cNvPr id="81" name="Straight Arrow Connector 80"/>
          <p:cNvCxnSpPr>
            <a:stCxn id="78" idx="3"/>
            <a:endCxn id="79" idx="1"/>
          </p:cNvCxnSpPr>
          <p:nvPr/>
        </p:nvCxnSpPr>
        <p:spPr>
          <a:xfrm>
            <a:off x="4700958" y="4161838"/>
            <a:ext cx="304800" cy="1588"/>
          </a:xfrm>
          <a:prstGeom prst="straightConnector1">
            <a:avLst/>
          </a:prstGeom>
          <a:noFill/>
          <a:ln w="19050" cap="flat" cmpd="sng" algn="ctr">
            <a:solidFill>
              <a:sysClr val="windowText" lastClr="000000"/>
            </a:solidFill>
            <a:prstDash val="solid"/>
            <a:tailEnd type="arrow"/>
          </a:ln>
          <a:effectLst/>
        </p:spPr>
      </p:cxnSp>
      <p:cxnSp>
        <p:nvCxnSpPr>
          <p:cNvPr id="82" name="Straight Arrow Connector 81"/>
          <p:cNvCxnSpPr/>
          <p:nvPr/>
        </p:nvCxnSpPr>
        <p:spPr>
          <a:xfrm>
            <a:off x="5615358" y="4161838"/>
            <a:ext cx="304800" cy="1588"/>
          </a:xfrm>
          <a:prstGeom prst="straightConnector1">
            <a:avLst/>
          </a:prstGeom>
          <a:noFill/>
          <a:ln w="19050" cap="flat" cmpd="sng" algn="ctr">
            <a:solidFill>
              <a:sysClr val="windowText" lastClr="000000"/>
            </a:solidFill>
            <a:prstDash val="solid"/>
            <a:tailEnd type="arrow"/>
          </a:ln>
          <a:effectLst/>
        </p:spPr>
      </p:cxnSp>
      <p:cxnSp>
        <p:nvCxnSpPr>
          <p:cNvPr id="83" name="Straight Arrow Connector 82"/>
          <p:cNvCxnSpPr/>
          <p:nvPr/>
        </p:nvCxnSpPr>
        <p:spPr>
          <a:xfrm>
            <a:off x="2491158" y="4923838"/>
            <a:ext cx="1600200" cy="1588"/>
          </a:xfrm>
          <a:prstGeom prst="straightConnector1">
            <a:avLst/>
          </a:prstGeom>
          <a:noFill/>
          <a:ln w="19050" cap="flat" cmpd="sng" algn="ctr">
            <a:solidFill>
              <a:srgbClr val="C00000"/>
            </a:solidFill>
            <a:prstDash val="solid"/>
            <a:tailEnd type="arrow"/>
          </a:ln>
          <a:effectLst/>
        </p:spPr>
      </p:cxnSp>
      <p:cxnSp>
        <p:nvCxnSpPr>
          <p:cNvPr id="84" name="Straight Arrow Connector 83"/>
          <p:cNvCxnSpPr/>
          <p:nvPr/>
        </p:nvCxnSpPr>
        <p:spPr>
          <a:xfrm>
            <a:off x="3786558" y="5381038"/>
            <a:ext cx="4114800" cy="1588"/>
          </a:xfrm>
          <a:prstGeom prst="straightConnector1">
            <a:avLst/>
          </a:prstGeom>
          <a:noFill/>
          <a:ln w="19050" cap="flat" cmpd="sng" algn="ctr">
            <a:solidFill>
              <a:srgbClr val="C00000"/>
            </a:solidFill>
            <a:prstDash val="solid"/>
            <a:tailEnd type="none"/>
          </a:ln>
          <a:effectLst/>
        </p:spPr>
      </p:cxnSp>
      <p:cxnSp>
        <p:nvCxnSpPr>
          <p:cNvPr id="85" name="Straight Arrow Connector 84"/>
          <p:cNvCxnSpPr/>
          <p:nvPr/>
        </p:nvCxnSpPr>
        <p:spPr>
          <a:xfrm>
            <a:off x="3786558" y="4238038"/>
            <a:ext cx="304800" cy="1588"/>
          </a:xfrm>
          <a:prstGeom prst="straightConnector1">
            <a:avLst/>
          </a:prstGeom>
          <a:noFill/>
          <a:ln w="19050" cap="flat" cmpd="sng" algn="ctr">
            <a:solidFill>
              <a:srgbClr val="C00000"/>
            </a:solidFill>
            <a:prstDash val="solid"/>
            <a:headEnd type="none" w="med" len="med"/>
            <a:tailEnd type="arrow" w="med" len="med"/>
          </a:ln>
          <a:effectLst/>
        </p:spPr>
      </p:cxnSp>
      <p:cxnSp>
        <p:nvCxnSpPr>
          <p:cNvPr id="86" name="Straight Connector 85"/>
          <p:cNvCxnSpPr/>
          <p:nvPr/>
        </p:nvCxnSpPr>
        <p:spPr>
          <a:xfrm rot="5400000">
            <a:off x="3024558" y="4466638"/>
            <a:ext cx="914400" cy="0"/>
          </a:xfrm>
          <a:prstGeom prst="line">
            <a:avLst/>
          </a:prstGeom>
          <a:noFill/>
          <a:ln w="19050" cap="flat" cmpd="sng" algn="ctr">
            <a:solidFill>
              <a:srgbClr val="C00000"/>
            </a:solidFill>
            <a:prstDash val="solid"/>
            <a:tailEnd type="oval"/>
          </a:ln>
          <a:effectLst/>
        </p:spPr>
      </p:cxnSp>
      <p:cxnSp>
        <p:nvCxnSpPr>
          <p:cNvPr id="87" name="Straight Arrow Connector 86"/>
          <p:cNvCxnSpPr/>
          <p:nvPr/>
        </p:nvCxnSpPr>
        <p:spPr>
          <a:xfrm>
            <a:off x="7596558" y="4923838"/>
            <a:ext cx="304800" cy="1588"/>
          </a:xfrm>
          <a:prstGeom prst="straightConnector1">
            <a:avLst/>
          </a:prstGeom>
          <a:noFill/>
          <a:ln w="19050" cap="flat" cmpd="sng" algn="ctr">
            <a:solidFill>
              <a:srgbClr val="C00000"/>
            </a:solidFill>
            <a:prstDash val="solid"/>
            <a:tailEnd type="none"/>
          </a:ln>
          <a:effectLst/>
        </p:spPr>
      </p:cxnSp>
      <p:cxnSp>
        <p:nvCxnSpPr>
          <p:cNvPr id="88" name="Straight Connector 87"/>
          <p:cNvCxnSpPr/>
          <p:nvPr/>
        </p:nvCxnSpPr>
        <p:spPr>
          <a:xfrm rot="5400000">
            <a:off x="7672758" y="5152438"/>
            <a:ext cx="457200" cy="0"/>
          </a:xfrm>
          <a:prstGeom prst="line">
            <a:avLst/>
          </a:prstGeom>
          <a:noFill/>
          <a:ln w="19050" cap="flat" cmpd="sng" algn="ctr">
            <a:solidFill>
              <a:srgbClr val="C00000"/>
            </a:solidFill>
            <a:prstDash val="solid"/>
            <a:tailEnd type="none"/>
          </a:ln>
          <a:effectLst/>
        </p:spPr>
      </p:cxnSp>
      <p:cxnSp>
        <p:nvCxnSpPr>
          <p:cNvPr id="89" name="Straight Arrow Connector 88"/>
          <p:cNvCxnSpPr/>
          <p:nvPr/>
        </p:nvCxnSpPr>
        <p:spPr>
          <a:xfrm>
            <a:off x="3481758" y="4009438"/>
            <a:ext cx="609600" cy="1588"/>
          </a:xfrm>
          <a:prstGeom prst="straightConnector1">
            <a:avLst/>
          </a:prstGeom>
          <a:noFill/>
          <a:ln w="19050" cap="flat" cmpd="sng" algn="ctr">
            <a:solidFill>
              <a:srgbClr val="C00000"/>
            </a:solidFill>
            <a:prstDash val="solid"/>
            <a:headEnd type="none" w="med" len="med"/>
            <a:tailEnd type="arrow" w="med" len="med"/>
          </a:ln>
          <a:effectLst/>
        </p:spPr>
      </p:cxnSp>
      <p:cxnSp>
        <p:nvCxnSpPr>
          <p:cNvPr id="90" name="Straight Connector 89"/>
          <p:cNvCxnSpPr/>
          <p:nvPr/>
        </p:nvCxnSpPr>
        <p:spPr>
          <a:xfrm rot="5400000">
            <a:off x="3481758" y="4542838"/>
            <a:ext cx="609600" cy="0"/>
          </a:xfrm>
          <a:prstGeom prst="line">
            <a:avLst/>
          </a:prstGeom>
          <a:noFill/>
          <a:ln w="19050" cap="flat" cmpd="sng" algn="ctr">
            <a:solidFill>
              <a:srgbClr val="C00000"/>
            </a:solidFill>
            <a:prstDash val="solid"/>
            <a:tailEnd type="none"/>
          </a:ln>
          <a:effectLst/>
        </p:spPr>
      </p:cxnSp>
      <p:cxnSp>
        <p:nvCxnSpPr>
          <p:cNvPr id="91" name="Straight Connector 90"/>
          <p:cNvCxnSpPr/>
          <p:nvPr/>
        </p:nvCxnSpPr>
        <p:spPr>
          <a:xfrm rot="5400000">
            <a:off x="3596058" y="5190538"/>
            <a:ext cx="381000" cy="0"/>
          </a:xfrm>
          <a:prstGeom prst="line">
            <a:avLst/>
          </a:prstGeom>
          <a:noFill/>
          <a:ln w="19050" cap="flat" cmpd="sng" algn="ctr">
            <a:solidFill>
              <a:srgbClr val="C00000"/>
            </a:solidFill>
            <a:prstDash val="solid"/>
            <a:tailEnd type="none"/>
          </a:ln>
          <a:effectLst/>
        </p:spPr>
      </p:cxnSp>
      <p:cxnSp>
        <p:nvCxnSpPr>
          <p:cNvPr id="92" name="Straight Arrow Connector 91"/>
          <p:cNvCxnSpPr/>
          <p:nvPr/>
        </p:nvCxnSpPr>
        <p:spPr>
          <a:xfrm>
            <a:off x="6529758" y="4161838"/>
            <a:ext cx="304800" cy="1588"/>
          </a:xfrm>
          <a:prstGeom prst="straightConnector1">
            <a:avLst/>
          </a:prstGeom>
          <a:noFill/>
          <a:ln w="19050" cap="flat" cmpd="sng" algn="ctr">
            <a:solidFill>
              <a:srgbClr val="C00000"/>
            </a:solidFill>
            <a:prstDash val="solid"/>
            <a:tailEnd type="oval"/>
          </a:ln>
          <a:effectLst/>
        </p:spPr>
      </p:cxnSp>
      <p:cxnSp>
        <p:nvCxnSpPr>
          <p:cNvPr id="93" name="Straight Connector 92"/>
          <p:cNvCxnSpPr/>
          <p:nvPr/>
        </p:nvCxnSpPr>
        <p:spPr>
          <a:xfrm rot="5400000">
            <a:off x="6301158" y="4161838"/>
            <a:ext cx="1066800" cy="0"/>
          </a:xfrm>
          <a:prstGeom prst="line">
            <a:avLst/>
          </a:prstGeom>
          <a:noFill/>
          <a:ln w="19050" cap="flat" cmpd="sng" algn="ctr">
            <a:solidFill>
              <a:srgbClr val="C00000"/>
            </a:solidFill>
            <a:prstDash val="solid"/>
            <a:headEnd type="arrow" w="med" len="med"/>
            <a:tailEnd type="arrow" w="med" len="med"/>
          </a:ln>
          <a:effectLst/>
        </p:spPr>
      </p:cxnSp>
      <p:sp>
        <p:nvSpPr>
          <p:cNvPr id="94" name="Rectangle 93"/>
          <p:cNvSpPr/>
          <p:nvPr/>
        </p:nvSpPr>
        <p:spPr>
          <a:xfrm>
            <a:off x="4091358" y="3171238"/>
            <a:ext cx="3505200" cy="457200"/>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ysClr val="window" lastClr="FFFFFF"/>
                </a:solidFill>
                <a:effectLst/>
                <a:uLnTx/>
                <a:uFillTx/>
                <a:latin typeface="Calibri"/>
                <a:ea typeface="+mn-ea"/>
                <a:cs typeface="+mn-cs"/>
              </a:rPr>
              <a:t>Delay Line (replica)</a:t>
            </a:r>
          </a:p>
        </p:txBody>
      </p:sp>
      <p:sp>
        <p:nvSpPr>
          <p:cNvPr id="95" name="TextBox 94"/>
          <p:cNvSpPr txBox="1"/>
          <p:nvPr/>
        </p:nvSpPr>
        <p:spPr>
          <a:xfrm>
            <a:off x="1425880" y="4771438"/>
            <a:ext cx="1106393" cy="307777"/>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400" kern="0" dirty="0">
                <a:solidFill>
                  <a:srgbClr val="C00000"/>
                </a:solidFill>
              </a:rPr>
              <a:t>b</a:t>
            </a:r>
            <a:r>
              <a:rPr kumimoji="0" lang="en-GB" sz="1400" b="0" i="0" u="none" strike="noStrike" kern="0" cap="none" spc="0" normalizeH="0" baseline="0" noProof="0" dirty="0" err="1">
                <a:ln>
                  <a:noFill/>
                </a:ln>
                <a:solidFill>
                  <a:srgbClr val="C00000"/>
                </a:solidFill>
                <a:effectLst/>
                <a:uLnTx/>
                <a:uFillTx/>
              </a:rPr>
              <a:t>itRate</a:t>
            </a:r>
            <a:r>
              <a:rPr lang="en-GB" sz="1400" kern="0" dirty="0">
                <a:solidFill>
                  <a:srgbClr val="C00000"/>
                </a:solidFill>
              </a:rPr>
              <a:t>C</a:t>
            </a:r>
            <a:r>
              <a:rPr kumimoji="0" lang="en-GB" sz="1400" b="0" i="0" u="none" strike="noStrike" kern="0" cap="none" spc="0" normalizeH="0" baseline="0" noProof="0" dirty="0">
                <a:ln>
                  <a:noFill/>
                </a:ln>
                <a:solidFill>
                  <a:srgbClr val="C00000"/>
                </a:solidFill>
                <a:effectLst/>
                <a:uLnTx/>
                <a:uFillTx/>
              </a:rPr>
              <a:t>lock</a:t>
            </a:r>
          </a:p>
        </p:txBody>
      </p:sp>
      <p:sp>
        <p:nvSpPr>
          <p:cNvPr id="96" name="Trapezoid 95"/>
          <p:cNvSpPr/>
          <p:nvPr/>
        </p:nvSpPr>
        <p:spPr>
          <a:xfrm>
            <a:off x="4091358" y="2333038"/>
            <a:ext cx="3505200" cy="381000"/>
          </a:xfrm>
          <a:prstGeom prst="trapezoid">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ysClr val="window" lastClr="FFFFFF"/>
                </a:solidFill>
                <a:effectLst/>
                <a:uLnTx/>
                <a:uFillTx/>
                <a:latin typeface="Calibri"/>
                <a:ea typeface="+mn-ea"/>
                <a:cs typeface="+mn-cs"/>
              </a:rPr>
              <a:t>MUX</a:t>
            </a:r>
          </a:p>
        </p:txBody>
      </p:sp>
      <p:cxnSp>
        <p:nvCxnSpPr>
          <p:cNvPr id="97" name="Straight Arrow Connector 96"/>
          <p:cNvCxnSpPr/>
          <p:nvPr/>
        </p:nvCxnSpPr>
        <p:spPr>
          <a:xfrm rot="5400000" flipH="1" flipV="1">
            <a:off x="4091358" y="2942638"/>
            <a:ext cx="457200" cy="1588"/>
          </a:xfrm>
          <a:prstGeom prst="straightConnector1">
            <a:avLst/>
          </a:prstGeom>
          <a:noFill/>
          <a:ln w="19050" cap="flat" cmpd="sng" algn="ctr">
            <a:solidFill>
              <a:srgbClr val="1F497D"/>
            </a:solidFill>
            <a:prstDash val="solid"/>
            <a:tailEnd type="arrow"/>
          </a:ln>
          <a:effectLst/>
        </p:spPr>
      </p:cxnSp>
      <p:cxnSp>
        <p:nvCxnSpPr>
          <p:cNvPr id="98" name="Straight Arrow Connector 97"/>
          <p:cNvCxnSpPr/>
          <p:nvPr/>
        </p:nvCxnSpPr>
        <p:spPr>
          <a:xfrm rot="5400000" flipH="1" flipV="1">
            <a:off x="4244552" y="2941844"/>
            <a:ext cx="457200" cy="1588"/>
          </a:xfrm>
          <a:prstGeom prst="straightConnector1">
            <a:avLst/>
          </a:prstGeom>
          <a:noFill/>
          <a:ln w="19050" cap="flat" cmpd="sng" algn="ctr">
            <a:solidFill>
              <a:srgbClr val="1F497D"/>
            </a:solidFill>
            <a:prstDash val="solid"/>
            <a:tailEnd type="arrow"/>
          </a:ln>
          <a:effectLst/>
        </p:spPr>
      </p:cxnSp>
      <p:cxnSp>
        <p:nvCxnSpPr>
          <p:cNvPr id="99" name="Straight Arrow Connector 98"/>
          <p:cNvCxnSpPr/>
          <p:nvPr/>
        </p:nvCxnSpPr>
        <p:spPr>
          <a:xfrm rot="5400000" flipH="1" flipV="1">
            <a:off x="4397746" y="2941050"/>
            <a:ext cx="457200" cy="1588"/>
          </a:xfrm>
          <a:prstGeom prst="straightConnector1">
            <a:avLst/>
          </a:prstGeom>
          <a:noFill/>
          <a:ln w="19050" cap="flat" cmpd="sng" algn="ctr">
            <a:solidFill>
              <a:srgbClr val="1F497D"/>
            </a:solidFill>
            <a:prstDash val="solid"/>
            <a:tailEnd type="arrow"/>
          </a:ln>
          <a:effectLst/>
        </p:spPr>
      </p:cxnSp>
      <p:cxnSp>
        <p:nvCxnSpPr>
          <p:cNvPr id="100" name="Straight Arrow Connector 99"/>
          <p:cNvCxnSpPr/>
          <p:nvPr/>
        </p:nvCxnSpPr>
        <p:spPr>
          <a:xfrm rot="5400000" flipH="1" flipV="1">
            <a:off x="4550940" y="2940256"/>
            <a:ext cx="457200" cy="1588"/>
          </a:xfrm>
          <a:prstGeom prst="straightConnector1">
            <a:avLst/>
          </a:prstGeom>
          <a:noFill/>
          <a:ln w="19050" cap="flat" cmpd="sng" algn="ctr">
            <a:solidFill>
              <a:srgbClr val="1F497D"/>
            </a:solidFill>
            <a:prstDash val="solid"/>
            <a:tailEnd type="arrow"/>
          </a:ln>
          <a:effectLst/>
        </p:spPr>
      </p:cxnSp>
      <p:cxnSp>
        <p:nvCxnSpPr>
          <p:cNvPr id="101" name="Straight Arrow Connector 100"/>
          <p:cNvCxnSpPr/>
          <p:nvPr/>
        </p:nvCxnSpPr>
        <p:spPr>
          <a:xfrm rot="5400000" flipH="1" flipV="1">
            <a:off x="4704134" y="2939462"/>
            <a:ext cx="457200" cy="1588"/>
          </a:xfrm>
          <a:prstGeom prst="straightConnector1">
            <a:avLst/>
          </a:prstGeom>
          <a:noFill/>
          <a:ln w="19050" cap="flat" cmpd="sng" algn="ctr">
            <a:solidFill>
              <a:srgbClr val="1F497D"/>
            </a:solidFill>
            <a:prstDash val="solid"/>
            <a:tailEnd type="arrow"/>
          </a:ln>
          <a:effectLst/>
        </p:spPr>
      </p:cxnSp>
      <p:cxnSp>
        <p:nvCxnSpPr>
          <p:cNvPr id="102" name="Straight Arrow Connector 101"/>
          <p:cNvCxnSpPr/>
          <p:nvPr/>
        </p:nvCxnSpPr>
        <p:spPr>
          <a:xfrm rot="5400000" flipH="1" flipV="1">
            <a:off x="4857328" y="2938668"/>
            <a:ext cx="457200" cy="1588"/>
          </a:xfrm>
          <a:prstGeom prst="straightConnector1">
            <a:avLst/>
          </a:prstGeom>
          <a:noFill/>
          <a:ln w="19050" cap="flat" cmpd="sng" algn="ctr">
            <a:solidFill>
              <a:srgbClr val="1F497D"/>
            </a:solidFill>
            <a:prstDash val="solid"/>
            <a:tailEnd type="arrow"/>
          </a:ln>
          <a:effectLst/>
        </p:spPr>
      </p:cxnSp>
      <p:cxnSp>
        <p:nvCxnSpPr>
          <p:cNvPr id="103" name="Straight Arrow Connector 102"/>
          <p:cNvCxnSpPr/>
          <p:nvPr/>
        </p:nvCxnSpPr>
        <p:spPr>
          <a:xfrm rot="5400000" flipH="1" flipV="1">
            <a:off x="5010522" y="2937874"/>
            <a:ext cx="457200" cy="1588"/>
          </a:xfrm>
          <a:prstGeom prst="straightConnector1">
            <a:avLst/>
          </a:prstGeom>
          <a:noFill/>
          <a:ln w="19050" cap="flat" cmpd="sng" algn="ctr">
            <a:solidFill>
              <a:srgbClr val="1F497D"/>
            </a:solidFill>
            <a:prstDash val="solid"/>
            <a:tailEnd type="arrow"/>
          </a:ln>
          <a:effectLst/>
        </p:spPr>
      </p:cxnSp>
      <p:cxnSp>
        <p:nvCxnSpPr>
          <p:cNvPr id="104" name="Straight Arrow Connector 103"/>
          <p:cNvCxnSpPr/>
          <p:nvPr/>
        </p:nvCxnSpPr>
        <p:spPr>
          <a:xfrm rot="5400000" flipH="1" flipV="1">
            <a:off x="5163716" y="2937080"/>
            <a:ext cx="457200" cy="1588"/>
          </a:xfrm>
          <a:prstGeom prst="straightConnector1">
            <a:avLst/>
          </a:prstGeom>
          <a:noFill/>
          <a:ln w="19050" cap="flat" cmpd="sng" algn="ctr">
            <a:solidFill>
              <a:srgbClr val="1F497D"/>
            </a:solidFill>
            <a:prstDash val="solid"/>
            <a:tailEnd type="arrow"/>
          </a:ln>
          <a:effectLst/>
        </p:spPr>
      </p:cxnSp>
      <p:cxnSp>
        <p:nvCxnSpPr>
          <p:cNvPr id="105" name="Straight Arrow Connector 104"/>
          <p:cNvCxnSpPr/>
          <p:nvPr/>
        </p:nvCxnSpPr>
        <p:spPr>
          <a:xfrm rot="5400000" flipH="1" flipV="1">
            <a:off x="5316910" y="2936286"/>
            <a:ext cx="457200" cy="1588"/>
          </a:xfrm>
          <a:prstGeom prst="straightConnector1">
            <a:avLst/>
          </a:prstGeom>
          <a:noFill/>
          <a:ln w="19050" cap="flat" cmpd="sng" algn="ctr">
            <a:solidFill>
              <a:srgbClr val="1F497D"/>
            </a:solidFill>
            <a:prstDash val="solid"/>
            <a:tailEnd type="arrow"/>
          </a:ln>
          <a:effectLst/>
        </p:spPr>
      </p:cxnSp>
      <p:cxnSp>
        <p:nvCxnSpPr>
          <p:cNvPr id="106" name="Straight Arrow Connector 105"/>
          <p:cNvCxnSpPr/>
          <p:nvPr/>
        </p:nvCxnSpPr>
        <p:spPr>
          <a:xfrm rot="5400000" flipH="1" flipV="1">
            <a:off x="5470104" y="2935492"/>
            <a:ext cx="457200" cy="1588"/>
          </a:xfrm>
          <a:prstGeom prst="straightConnector1">
            <a:avLst/>
          </a:prstGeom>
          <a:noFill/>
          <a:ln w="19050" cap="flat" cmpd="sng" algn="ctr">
            <a:solidFill>
              <a:srgbClr val="1F497D"/>
            </a:solidFill>
            <a:prstDash val="solid"/>
            <a:tailEnd type="arrow"/>
          </a:ln>
          <a:effectLst/>
        </p:spPr>
      </p:cxnSp>
      <p:cxnSp>
        <p:nvCxnSpPr>
          <p:cNvPr id="107" name="Straight Arrow Connector 106"/>
          <p:cNvCxnSpPr/>
          <p:nvPr/>
        </p:nvCxnSpPr>
        <p:spPr>
          <a:xfrm rot="5400000" flipH="1" flipV="1">
            <a:off x="5623298" y="2934698"/>
            <a:ext cx="457200" cy="1588"/>
          </a:xfrm>
          <a:prstGeom prst="straightConnector1">
            <a:avLst/>
          </a:prstGeom>
          <a:noFill/>
          <a:ln w="19050" cap="flat" cmpd="sng" algn="ctr">
            <a:solidFill>
              <a:srgbClr val="1F497D"/>
            </a:solidFill>
            <a:prstDash val="solid"/>
            <a:tailEnd type="arrow"/>
          </a:ln>
          <a:effectLst/>
        </p:spPr>
      </p:cxnSp>
      <p:cxnSp>
        <p:nvCxnSpPr>
          <p:cNvPr id="108" name="Straight Arrow Connector 107"/>
          <p:cNvCxnSpPr/>
          <p:nvPr/>
        </p:nvCxnSpPr>
        <p:spPr>
          <a:xfrm rot="5400000" flipH="1" flipV="1">
            <a:off x="5776492" y="2933904"/>
            <a:ext cx="457200" cy="1588"/>
          </a:xfrm>
          <a:prstGeom prst="straightConnector1">
            <a:avLst/>
          </a:prstGeom>
          <a:noFill/>
          <a:ln w="19050" cap="flat" cmpd="sng" algn="ctr">
            <a:solidFill>
              <a:srgbClr val="1F497D"/>
            </a:solidFill>
            <a:prstDash val="solid"/>
            <a:tailEnd type="arrow"/>
          </a:ln>
          <a:effectLst/>
        </p:spPr>
      </p:cxnSp>
      <p:cxnSp>
        <p:nvCxnSpPr>
          <p:cNvPr id="109" name="Straight Arrow Connector 108"/>
          <p:cNvCxnSpPr/>
          <p:nvPr/>
        </p:nvCxnSpPr>
        <p:spPr>
          <a:xfrm rot="5400000" flipH="1" flipV="1">
            <a:off x="5929686" y="2933110"/>
            <a:ext cx="457200" cy="1588"/>
          </a:xfrm>
          <a:prstGeom prst="straightConnector1">
            <a:avLst/>
          </a:prstGeom>
          <a:noFill/>
          <a:ln w="19050" cap="flat" cmpd="sng" algn="ctr">
            <a:solidFill>
              <a:srgbClr val="1F497D"/>
            </a:solidFill>
            <a:prstDash val="solid"/>
            <a:tailEnd type="arrow"/>
          </a:ln>
          <a:effectLst/>
        </p:spPr>
      </p:cxnSp>
      <p:cxnSp>
        <p:nvCxnSpPr>
          <p:cNvPr id="110" name="Straight Arrow Connector 109"/>
          <p:cNvCxnSpPr/>
          <p:nvPr/>
        </p:nvCxnSpPr>
        <p:spPr>
          <a:xfrm rot="5400000" flipH="1" flipV="1">
            <a:off x="6082880" y="2932316"/>
            <a:ext cx="457200" cy="1588"/>
          </a:xfrm>
          <a:prstGeom prst="straightConnector1">
            <a:avLst/>
          </a:prstGeom>
          <a:noFill/>
          <a:ln w="19050" cap="flat" cmpd="sng" algn="ctr">
            <a:solidFill>
              <a:srgbClr val="1F497D"/>
            </a:solidFill>
            <a:prstDash val="solid"/>
            <a:tailEnd type="arrow"/>
          </a:ln>
          <a:effectLst/>
        </p:spPr>
      </p:cxnSp>
      <p:cxnSp>
        <p:nvCxnSpPr>
          <p:cNvPr id="111" name="Straight Arrow Connector 110"/>
          <p:cNvCxnSpPr/>
          <p:nvPr/>
        </p:nvCxnSpPr>
        <p:spPr>
          <a:xfrm rot="5400000" flipH="1" flipV="1">
            <a:off x="6236074" y="2931522"/>
            <a:ext cx="457200" cy="1588"/>
          </a:xfrm>
          <a:prstGeom prst="straightConnector1">
            <a:avLst/>
          </a:prstGeom>
          <a:noFill/>
          <a:ln w="19050" cap="flat" cmpd="sng" algn="ctr">
            <a:solidFill>
              <a:srgbClr val="1F497D"/>
            </a:solidFill>
            <a:prstDash val="solid"/>
            <a:tailEnd type="arrow"/>
          </a:ln>
          <a:effectLst/>
        </p:spPr>
      </p:cxnSp>
      <p:cxnSp>
        <p:nvCxnSpPr>
          <p:cNvPr id="112" name="Straight Arrow Connector 111"/>
          <p:cNvCxnSpPr/>
          <p:nvPr/>
        </p:nvCxnSpPr>
        <p:spPr>
          <a:xfrm rot="5400000" flipH="1" flipV="1">
            <a:off x="6389268" y="2930728"/>
            <a:ext cx="457200" cy="1588"/>
          </a:xfrm>
          <a:prstGeom prst="straightConnector1">
            <a:avLst/>
          </a:prstGeom>
          <a:noFill/>
          <a:ln w="19050" cap="flat" cmpd="sng" algn="ctr">
            <a:solidFill>
              <a:srgbClr val="1F497D"/>
            </a:solidFill>
            <a:prstDash val="solid"/>
            <a:tailEnd type="arrow"/>
          </a:ln>
          <a:effectLst/>
        </p:spPr>
      </p:cxnSp>
      <p:cxnSp>
        <p:nvCxnSpPr>
          <p:cNvPr id="113" name="Straight Arrow Connector 112"/>
          <p:cNvCxnSpPr/>
          <p:nvPr/>
        </p:nvCxnSpPr>
        <p:spPr>
          <a:xfrm rot="5400000" flipH="1" flipV="1">
            <a:off x="6542462" y="2929934"/>
            <a:ext cx="457200" cy="1588"/>
          </a:xfrm>
          <a:prstGeom prst="straightConnector1">
            <a:avLst/>
          </a:prstGeom>
          <a:noFill/>
          <a:ln w="19050" cap="flat" cmpd="sng" algn="ctr">
            <a:solidFill>
              <a:srgbClr val="1F497D"/>
            </a:solidFill>
            <a:prstDash val="solid"/>
            <a:tailEnd type="arrow"/>
          </a:ln>
          <a:effectLst/>
        </p:spPr>
      </p:cxnSp>
      <p:cxnSp>
        <p:nvCxnSpPr>
          <p:cNvPr id="114" name="Straight Arrow Connector 113"/>
          <p:cNvCxnSpPr/>
          <p:nvPr/>
        </p:nvCxnSpPr>
        <p:spPr>
          <a:xfrm rot="5400000" flipH="1" flipV="1">
            <a:off x="6695656" y="2929140"/>
            <a:ext cx="457200" cy="1588"/>
          </a:xfrm>
          <a:prstGeom prst="straightConnector1">
            <a:avLst/>
          </a:prstGeom>
          <a:noFill/>
          <a:ln w="19050" cap="flat" cmpd="sng" algn="ctr">
            <a:solidFill>
              <a:srgbClr val="1F497D"/>
            </a:solidFill>
            <a:prstDash val="solid"/>
            <a:tailEnd type="arrow"/>
          </a:ln>
          <a:effectLst/>
        </p:spPr>
      </p:cxnSp>
      <p:cxnSp>
        <p:nvCxnSpPr>
          <p:cNvPr id="115" name="Straight Arrow Connector 114"/>
          <p:cNvCxnSpPr/>
          <p:nvPr/>
        </p:nvCxnSpPr>
        <p:spPr>
          <a:xfrm rot="5400000" flipH="1" flipV="1">
            <a:off x="6848850" y="2928346"/>
            <a:ext cx="457200" cy="1588"/>
          </a:xfrm>
          <a:prstGeom prst="straightConnector1">
            <a:avLst/>
          </a:prstGeom>
          <a:noFill/>
          <a:ln w="19050" cap="flat" cmpd="sng" algn="ctr">
            <a:solidFill>
              <a:srgbClr val="1F497D"/>
            </a:solidFill>
            <a:prstDash val="solid"/>
            <a:tailEnd type="arrow"/>
          </a:ln>
          <a:effectLst/>
        </p:spPr>
      </p:cxnSp>
      <p:cxnSp>
        <p:nvCxnSpPr>
          <p:cNvPr id="116" name="Straight Arrow Connector 115"/>
          <p:cNvCxnSpPr/>
          <p:nvPr/>
        </p:nvCxnSpPr>
        <p:spPr>
          <a:xfrm rot="5400000" flipH="1" flipV="1">
            <a:off x="7002044" y="2927552"/>
            <a:ext cx="457200" cy="1588"/>
          </a:xfrm>
          <a:prstGeom prst="straightConnector1">
            <a:avLst/>
          </a:prstGeom>
          <a:noFill/>
          <a:ln w="19050" cap="flat" cmpd="sng" algn="ctr">
            <a:solidFill>
              <a:srgbClr val="1F497D"/>
            </a:solidFill>
            <a:prstDash val="solid"/>
            <a:tailEnd type="arrow"/>
          </a:ln>
          <a:effectLst/>
        </p:spPr>
      </p:cxnSp>
      <p:cxnSp>
        <p:nvCxnSpPr>
          <p:cNvPr id="117" name="Straight Arrow Connector 116"/>
          <p:cNvCxnSpPr/>
          <p:nvPr/>
        </p:nvCxnSpPr>
        <p:spPr>
          <a:xfrm rot="5400000" flipH="1" flipV="1">
            <a:off x="7140152" y="2926758"/>
            <a:ext cx="472286" cy="16674"/>
          </a:xfrm>
          <a:prstGeom prst="straightConnector1">
            <a:avLst/>
          </a:prstGeom>
          <a:noFill/>
          <a:ln w="19050" cap="flat" cmpd="sng" algn="ctr">
            <a:solidFill>
              <a:srgbClr val="1F497D"/>
            </a:solidFill>
            <a:prstDash val="solid"/>
            <a:tailEnd type="arrow"/>
          </a:ln>
          <a:effectLst/>
        </p:spPr>
      </p:cxnSp>
      <p:sp>
        <p:nvSpPr>
          <p:cNvPr id="118" name="Rectangle 117"/>
          <p:cNvSpPr/>
          <p:nvPr/>
        </p:nvSpPr>
        <p:spPr>
          <a:xfrm>
            <a:off x="7901358" y="2333038"/>
            <a:ext cx="1066800" cy="1295400"/>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ysClr val="window" lastClr="FFFFFF"/>
                </a:solidFill>
                <a:effectLst/>
                <a:uLnTx/>
                <a:uFillTx/>
                <a:latin typeface="Calibri"/>
                <a:ea typeface="+mn-ea"/>
                <a:cs typeface="+mn-cs"/>
              </a:rPr>
              <a:t>Phase Selection Logic</a:t>
            </a:r>
          </a:p>
        </p:txBody>
      </p:sp>
      <p:cxnSp>
        <p:nvCxnSpPr>
          <p:cNvPr id="119" name="Straight Arrow Connector 118"/>
          <p:cNvCxnSpPr/>
          <p:nvPr/>
        </p:nvCxnSpPr>
        <p:spPr>
          <a:xfrm rot="10800000">
            <a:off x="7520358" y="2561638"/>
            <a:ext cx="381000" cy="1588"/>
          </a:xfrm>
          <a:prstGeom prst="straightConnector1">
            <a:avLst/>
          </a:prstGeom>
          <a:noFill/>
          <a:ln w="19050" cap="flat" cmpd="sng" algn="ctr">
            <a:solidFill>
              <a:sysClr val="windowText" lastClr="000000"/>
            </a:solidFill>
            <a:prstDash val="solid"/>
            <a:tailEnd type="arrow"/>
          </a:ln>
          <a:effectLst/>
        </p:spPr>
      </p:cxnSp>
      <p:cxnSp>
        <p:nvCxnSpPr>
          <p:cNvPr id="120" name="Straight Arrow Connector 119"/>
          <p:cNvCxnSpPr/>
          <p:nvPr/>
        </p:nvCxnSpPr>
        <p:spPr>
          <a:xfrm rot="10800000">
            <a:off x="8968158" y="3476038"/>
            <a:ext cx="914400" cy="1588"/>
          </a:xfrm>
          <a:prstGeom prst="straightConnector1">
            <a:avLst/>
          </a:prstGeom>
          <a:noFill/>
          <a:ln w="19050" cap="flat" cmpd="sng" algn="ctr">
            <a:solidFill>
              <a:sysClr val="windowText" lastClr="000000"/>
            </a:solidFill>
            <a:prstDash val="solid"/>
            <a:tailEnd type="arrow"/>
          </a:ln>
          <a:effectLst/>
        </p:spPr>
      </p:cxnSp>
      <p:cxnSp>
        <p:nvCxnSpPr>
          <p:cNvPr id="121" name="Straight Arrow Connector 120"/>
          <p:cNvCxnSpPr/>
          <p:nvPr/>
        </p:nvCxnSpPr>
        <p:spPr>
          <a:xfrm rot="10800000">
            <a:off x="8968158" y="2561638"/>
            <a:ext cx="914400" cy="1588"/>
          </a:xfrm>
          <a:prstGeom prst="straightConnector1">
            <a:avLst/>
          </a:prstGeom>
          <a:noFill/>
          <a:ln w="19050" cap="flat" cmpd="sng" algn="ctr">
            <a:solidFill>
              <a:sysClr val="windowText" lastClr="000000"/>
            </a:solidFill>
            <a:prstDash val="solid"/>
            <a:tailEnd type="arrow"/>
          </a:ln>
          <a:effectLst/>
        </p:spPr>
      </p:cxnSp>
      <p:sp>
        <p:nvSpPr>
          <p:cNvPr id="122" name="TextBox 121"/>
          <p:cNvSpPr txBox="1"/>
          <p:nvPr/>
        </p:nvSpPr>
        <p:spPr>
          <a:xfrm>
            <a:off x="9861038" y="2406261"/>
            <a:ext cx="1364476"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dirty="0">
                <a:solidFill>
                  <a:sysClr val="windowText" lastClr="000000"/>
                </a:solidFill>
              </a:rPr>
              <a:t>trackMode [2:0]</a:t>
            </a:r>
            <a:endParaRPr kumimoji="0" lang="en-GB" sz="1400" b="0" i="0" u="none" strike="noStrike" kern="0" cap="none" spc="0" normalizeH="0" baseline="0" noProof="0" dirty="0">
              <a:ln>
                <a:noFill/>
              </a:ln>
              <a:solidFill>
                <a:sysClr val="windowText" lastClr="000000"/>
              </a:solidFill>
              <a:effectLst/>
              <a:uLnTx/>
              <a:uFillTx/>
            </a:endParaRPr>
          </a:p>
        </p:txBody>
      </p:sp>
      <p:sp>
        <p:nvSpPr>
          <p:cNvPr id="123" name="TextBox 122"/>
          <p:cNvSpPr txBox="1"/>
          <p:nvPr/>
        </p:nvSpPr>
        <p:spPr>
          <a:xfrm>
            <a:off x="9861038" y="3320661"/>
            <a:ext cx="2037737"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dirty="0">
                <a:solidFill>
                  <a:sysClr val="windowText" lastClr="000000"/>
                </a:solidFill>
              </a:rPr>
              <a:t>phaseSelectChannel [3:0]</a:t>
            </a:r>
            <a:endParaRPr kumimoji="0" lang="en-GB" sz="1400" b="0" i="0" u="none" strike="noStrike" kern="0" cap="none" spc="0" normalizeH="0" baseline="0" noProof="0" dirty="0">
              <a:ln>
                <a:noFill/>
              </a:ln>
              <a:solidFill>
                <a:sysClr val="windowText" lastClr="000000"/>
              </a:solidFill>
              <a:effectLst/>
              <a:uLnTx/>
              <a:uFillTx/>
            </a:endParaRPr>
          </a:p>
        </p:txBody>
      </p:sp>
      <p:sp>
        <p:nvSpPr>
          <p:cNvPr id="124" name="Rectangle 123"/>
          <p:cNvSpPr/>
          <p:nvPr/>
        </p:nvSpPr>
        <p:spPr>
          <a:xfrm>
            <a:off x="2719758" y="1799638"/>
            <a:ext cx="762000" cy="914400"/>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ysClr val="window" lastClr="FFFFFF"/>
                </a:solidFill>
                <a:effectLst/>
                <a:uLnTx/>
                <a:uFillTx/>
                <a:latin typeface="Calibri"/>
                <a:ea typeface="+mn-ea"/>
                <a:cs typeface="+mn-cs"/>
              </a:rPr>
              <a:t>Q     D</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a:ea typeface="+mn-ea"/>
              <a:cs typeface="+mn-cs"/>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ysClr val="window" lastClr="FFFFFF"/>
                </a:solidFill>
                <a:effectLst/>
                <a:uLnTx/>
                <a:uFillTx/>
                <a:latin typeface="Calibri"/>
                <a:ea typeface="+mn-ea"/>
                <a:cs typeface="+mn-cs"/>
              </a:rPr>
              <a:t>CK</a:t>
            </a:r>
          </a:p>
        </p:txBody>
      </p:sp>
      <p:cxnSp>
        <p:nvCxnSpPr>
          <p:cNvPr id="125" name="Straight Arrow Connector 124"/>
          <p:cNvCxnSpPr/>
          <p:nvPr/>
        </p:nvCxnSpPr>
        <p:spPr>
          <a:xfrm rot="5400000" flipH="1" flipV="1">
            <a:off x="5691558" y="2180638"/>
            <a:ext cx="304800" cy="1588"/>
          </a:xfrm>
          <a:prstGeom prst="straightConnector1">
            <a:avLst/>
          </a:prstGeom>
          <a:noFill/>
          <a:ln w="19050" cap="flat" cmpd="sng" algn="ctr">
            <a:solidFill>
              <a:srgbClr val="1F497D"/>
            </a:solidFill>
            <a:prstDash val="solid"/>
            <a:headEnd type="none" w="med" len="med"/>
            <a:tailEnd type="none" w="med" len="med"/>
          </a:ln>
          <a:effectLst/>
        </p:spPr>
      </p:cxnSp>
      <p:cxnSp>
        <p:nvCxnSpPr>
          <p:cNvPr id="126" name="Straight Connector 125"/>
          <p:cNvCxnSpPr/>
          <p:nvPr/>
        </p:nvCxnSpPr>
        <p:spPr>
          <a:xfrm rot="10800000">
            <a:off x="3481758" y="2028238"/>
            <a:ext cx="2362200" cy="0"/>
          </a:xfrm>
          <a:prstGeom prst="line">
            <a:avLst/>
          </a:prstGeom>
          <a:noFill/>
          <a:ln w="19050" cap="flat" cmpd="sng" algn="ctr">
            <a:solidFill>
              <a:srgbClr val="1F497D"/>
            </a:solidFill>
            <a:prstDash val="solid"/>
            <a:headEnd type="none" w="med" len="med"/>
            <a:tailEnd type="arrow" w="med" len="med"/>
          </a:ln>
          <a:effectLst/>
        </p:spPr>
      </p:cxnSp>
      <p:cxnSp>
        <p:nvCxnSpPr>
          <p:cNvPr id="127" name="Straight Connector 126"/>
          <p:cNvCxnSpPr/>
          <p:nvPr/>
        </p:nvCxnSpPr>
        <p:spPr>
          <a:xfrm rot="10800000">
            <a:off x="2262558" y="2028238"/>
            <a:ext cx="457200" cy="0"/>
          </a:xfrm>
          <a:prstGeom prst="line">
            <a:avLst/>
          </a:prstGeom>
          <a:noFill/>
          <a:ln w="19050" cap="flat" cmpd="sng" algn="ctr">
            <a:solidFill>
              <a:srgbClr val="1F497D"/>
            </a:solidFill>
            <a:prstDash val="solid"/>
            <a:headEnd type="none" w="med" len="med"/>
            <a:tailEnd type="arrow" w="med" len="med"/>
          </a:ln>
          <a:effectLst/>
        </p:spPr>
      </p:cxnSp>
      <p:cxnSp>
        <p:nvCxnSpPr>
          <p:cNvPr id="128" name="Straight Connector 127"/>
          <p:cNvCxnSpPr>
            <a:endCxn id="94" idx="1"/>
          </p:cNvCxnSpPr>
          <p:nvPr/>
        </p:nvCxnSpPr>
        <p:spPr>
          <a:xfrm>
            <a:off x="2338758" y="3399838"/>
            <a:ext cx="1752600" cy="0"/>
          </a:xfrm>
          <a:prstGeom prst="line">
            <a:avLst/>
          </a:prstGeom>
          <a:noFill/>
          <a:ln w="19050" cap="flat" cmpd="sng" algn="ctr">
            <a:solidFill>
              <a:srgbClr val="1F497D"/>
            </a:solidFill>
            <a:prstDash val="solid"/>
            <a:headEnd type="none" w="med" len="med"/>
            <a:tailEnd type="arrow" w="med" len="med"/>
          </a:ln>
          <a:effectLst/>
        </p:spPr>
      </p:cxnSp>
      <p:cxnSp>
        <p:nvCxnSpPr>
          <p:cNvPr id="129" name="Straight Connector 128"/>
          <p:cNvCxnSpPr/>
          <p:nvPr/>
        </p:nvCxnSpPr>
        <p:spPr>
          <a:xfrm rot="5400000">
            <a:off x="3519858" y="3742738"/>
            <a:ext cx="533400" cy="0"/>
          </a:xfrm>
          <a:prstGeom prst="line">
            <a:avLst/>
          </a:prstGeom>
          <a:noFill/>
          <a:ln w="19050" cap="flat" cmpd="sng" algn="ctr">
            <a:solidFill>
              <a:srgbClr val="C00000"/>
            </a:solidFill>
            <a:prstDash val="solid"/>
            <a:tailEnd type="oval"/>
          </a:ln>
          <a:effectLst/>
        </p:spPr>
      </p:cxnSp>
      <p:cxnSp>
        <p:nvCxnSpPr>
          <p:cNvPr id="130" name="Straight Connector 129"/>
          <p:cNvCxnSpPr/>
          <p:nvPr/>
        </p:nvCxnSpPr>
        <p:spPr>
          <a:xfrm rot="5400000">
            <a:off x="3405558" y="2942638"/>
            <a:ext cx="762000" cy="0"/>
          </a:xfrm>
          <a:prstGeom prst="line">
            <a:avLst/>
          </a:prstGeom>
          <a:noFill/>
          <a:ln w="19050" cap="flat" cmpd="sng" algn="ctr">
            <a:solidFill>
              <a:srgbClr val="C00000"/>
            </a:solidFill>
            <a:prstDash val="solid"/>
            <a:tailEnd type="none"/>
          </a:ln>
          <a:effectLst/>
        </p:spPr>
      </p:cxnSp>
      <p:cxnSp>
        <p:nvCxnSpPr>
          <p:cNvPr id="131" name="Straight Arrow Connector 130"/>
          <p:cNvCxnSpPr/>
          <p:nvPr/>
        </p:nvCxnSpPr>
        <p:spPr>
          <a:xfrm>
            <a:off x="3481758" y="2561638"/>
            <a:ext cx="304800" cy="1588"/>
          </a:xfrm>
          <a:prstGeom prst="straightConnector1">
            <a:avLst/>
          </a:prstGeom>
          <a:noFill/>
          <a:ln w="19050" cap="flat" cmpd="sng" algn="ctr">
            <a:solidFill>
              <a:srgbClr val="C00000"/>
            </a:solidFill>
            <a:prstDash val="solid"/>
            <a:tailEnd type="none"/>
          </a:ln>
          <a:effectLst/>
        </p:spPr>
      </p:cxnSp>
      <p:cxnSp>
        <p:nvCxnSpPr>
          <p:cNvPr id="132" name="Straight Connector 131"/>
          <p:cNvCxnSpPr/>
          <p:nvPr/>
        </p:nvCxnSpPr>
        <p:spPr>
          <a:xfrm rot="16200000" flipH="1">
            <a:off x="3405558" y="2561638"/>
            <a:ext cx="76200" cy="76200"/>
          </a:xfrm>
          <a:prstGeom prst="line">
            <a:avLst/>
          </a:prstGeom>
          <a:noFill/>
          <a:ln w="19050" cap="flat" cmpd="sng" algn="ctr">
            <a:solidFill>
              <a:srgbClr val="1F497D"/>
            </a:solidFill>
            <a:prstDash val="solid"/>
          </a:ln>
          <a:effectLst/>
        </p:spPr>
      </p:cxnSp>
      <p:cxnSp>
        <p:nvCxnSpPr>
          <p:cNvPr id="133" name="Straight Connector 132"/>
          <p:cNvCxnSpPr/>
          <p:nvPr/>
        </p:nvCxnSpPr>
        <p:spPr>
          <a:xfrm rot="5400000" flipH="1" flipV="1">
            <a:off x="3405558" y="2485438"/>
            <a:ext cx="76200" cy="76200"/>
          </a:xfrm>
          <a:prstGeom prst="line">
            <a:avLst/>
          </a:prstGeom>
          <a:noFill/>
          <a:ln w="19050" cap="flat" cmpd="sng" algn="ctr">
            <a:solidFill>
              <a:srgbClr val="1F497D"/>
            </a:solidFill>
            <a:prstDash val="solid"/>
          </a:ln>
          <a:effectLst/>
        </p:spPr>
      </p:cxnSp>
      <p:cxnSp>
        <p:nvCxnSpPr>
          <p:cNvPr id="134" name="Straight Arrow Connector 133"/>
          <p:cNvCxnSpPr>
            <a:endCxn id="94" idx="3"/>
          </p:cNvCxnSpPr>
          <p:nvPr/>
        </p:nvCxnSpPr>
        <p:spPr>
          <a:xfrm rot="10800000">
            <a:off x="7596558" y="3399838"/>
            <a:ext cx="304800" cy="1588"/>
          </a:xfrm>
          <a:prstGeom prst="straightConnector1">
            <a:avLst/>
          </a:prstGeom>
          <a:noFill/>
          <a:ln w="19050" cap="flat" cmpd="sng" algn="ctr">
            <a:solidFill>
              <a:sysClr val="windowText" lastClr="000000"/>
            </a:solidFill>
            <a:prstDash val="solid"/>
            <a:tailEnd type="arrow"/>
          </a:ln>
          <a:effectLst/>
        </p:spPr>
      </p:cxnSp>
      <p:sp>
        <p:nvSpPr>
          <p:cNvPr id="135" name="TextBox 134"/>
          <p:cNvSpPr txBox="1"/>
          <p:nvPr/>
        </p:nvSpPr>
        <p:spPr>
          <a:xfrm>
            <a:off x="8587158" y="1723438"/>
            <a:ext cx="542136"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1F497D"/>
                </a:solidFill>
                <a:effectLst/>
                <a:uLnTx/>
                <a:uFillTx/>
              </a:rPr>
              <a:t>(x4)</a:t>
            </a:r>
          </a:p>
        </p:txBody>
      </p:sp>
      <p:sp>
        <p:nvSpPr>
          <p:cNvPr id="136" name="TextBox 135"/>
          <p:cNvSpPr txBox="1"/>
          <p:nvPr/>
        </p:nvSpPr>
        <p:spPr>
          <a:xfrm>
            <a:off x="7587822" y="3780838"/>
            <a:ext cx="542136"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1F497D"/>
                </a:solidFill>
                <a:effectLst/>
                <a:uLnTx/>
                <a:uFillTx/>
              </a:rPr>
              <a:t>(x1)</a:t>
            </a:r>
          </a:p>
        </p:txBody>
      </p:sp>
      <p:cxnSp>
        <p:nvCxnSpPr>
          <p:cNvPr id="137" name="Straight Arrow Connector 136"/>
          <p:cNvCxnSpPr/>
          <p:nvPr/>
        </p:nvCxnSpPr>
        <p:spPr>
          <a:xfrm rot="10800000">
            <a:off x="7139358" y="4161838"/>
            <a:ext cx="1828800" cy="1588"/>
          </a:xfrm>
          <a:prstGeom prst="straightConnector1">
            <a:avLst/>
          </a:prstGeom>
          <a:noFill/>
          <a:ln w="19050" cap="flat" cmpd="sng" algn="ctr">
            <a:solidFill>
              <a:sysClr val="windowText" lastClr="000000"/>
            </a:solidFill>
            <a:prstDash val="solid"/>
            <a:headEnd type="none" w="med" len="med"/>
            <a:tailEnd type="none" w="med" len="med"/>
          </a:ln>
          <a:effectLst/>
        </p:spPr>
      </p:cxnSp>
      <p:cxnSp>
        <p:nvCxnSpPr>
          <p:cNvPr id="138" name="Straight Arrow Connector 137"/>
          <p:cNvCxnSpPr/>
          <p:nvPr/>
        </p:nvCxnSpPr>
        <p:spPr>
          <a:xfrm rot="5400000" flipH="1" flipV="1">
            <a:off x="6873452" y="3894344"/>
            <a:ext cx="533400" cy="1588"/>
          </a:xfrm>
          <a:prstGeom prst="straightConnector1">
            <a:avLst/>
          </a:prstGeom>
          <a:noFill/>
          <a:ln w="19050" cap="flat" cmpd="sng" algn="ctr">
            <a:solidFill>
              <a:sysClr val="windowText" lastClr="000000"/>
            </a:solidFill>
            <a:prstDash val="solid"/>
            <a:headEnd type="oval"/>
            <a:tailEnd type="arrow"/>
          </a:ln>
          <a:effectLst/>
        </p:spPr>
      </p:cxnSp>
      <p:cxnSp>
        <p:nvCxnSpPr>
          <p:cNvPr id="139" name="Straight Arrow Connector 138"/>
          <p:cNvCxnSpPr/>
          <p:nvPr/>
        </p:nvCxnSpPr>
        <p:spPr>
          <a:xfrm rot="5400000">
            <a:off x="6872658" y="4428538"/>
            <a:ext cx="533400" cy="1588"/>
          </a:xfrm>
          <a:prstGeom prst="straightConnector1">
            <a:avLst/>
          </a:prstGeom>
          <a:noFill/>
          <a:ln w="19050" cap="flat" cmpd="sng" algn="ctr">
            <a:solidFill>
              <a:sysClr val="windowText" lastClr="000000"/>
            </a:solidFill>
            <a:prstDash val="solid"/>
            <a:headEnd type="oval"/>
            <a:tailEnd type="arrow"/>
          </a:ln>
          <a:effectLst/>
        </p:spPr>
      </p:cxnSp>
      <p:sp>
        <p:nvSpPr>
          <p:cNvPr id="140" name="TextBox 139"/>
          <p:cNvSpPr txBox="1"/>
          <p:nvPr/>
        </p:nvSpPr>
        <p:spPr>
          <a:xfrm>
            <a:off x="8053758" y="3933238"/>
            <a:ext cx="877163" cy="2308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900" kern="0" dirty="0">
                <a:solidFill>
                  <a:sysClr val="windowText" lastClr="000000"/>
                </a:solidFill>
              </a:rPr>
              <a:t>dataRate[2:0]</a:t>
            </a:r>
            <a:endParaRPr kumimoji="0" lang="en-GB" sz="900" b="0" i="0" u="none" strike="noStrike" kern="0" cap="none" spc="0" normalizeH="0" baseline="0" noProof="0" dirty="0">
              <a:ln>
                <a:noFill/>
              </a:ln>
              <a:solidFill>
                <a:sysClr val="windowText" lastClr="000000"/>
              </a:solidFill>
              <a:effectLst/>
              <a:uLnTx/>
              <a:uFillTx/>
            </a:endParaRPr>
          </a:p>
        </p:txBody>
      </p:sp>
      <p:cxnSp>
        <p:nvCxnSpPr>
          <p:cNvPr id="141" name="Straight Arrow Connector 140"/>
          <p:cNvCxnSpPr/>
          <p:nvPr/>
        </p:nvCxnSpPr>
        <p:spPr>
          <a:xfrm rot="10800000">
            <a:off x="8968158" y="2790238"/>
            <a:ext cx="914400" cy="1588"/>
          </a:xfrm>
          <a:prstGeom prst="straightConnector1">
            <a:avLst/>
          </a:prstGeom>
          <a:noFill/>
          <a:ln w="19050" cap="flat" cmpd="sng" algn="ctr">
            <a:solidFill>
              <a:sysClr val="windowText" lastClr="000000"/>
            </a:solidFill>
            <a:prstDash val="solid"/>
            <a:tailEnd type="arrow"/>
          </a:ln>
          <a:effectLst/>
        </p:spPr>
      </p:cxnSp>
      <p:sp>
        <p:nvSpPr>
          <p:cNvPr id="142" name="TextBox 141"/>
          <p:cNvSpPr txBox="1"/>
          <p:nvPr/>
        </p:nvSpPr>
        <p:spPr>
          <a:xfrm>
            <a:off x="9861038" y="2634861"/>
            <a:ext cx="1279517"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dirty="0">
                <a:solidFill>
                  <a:sysClr val="windowText" lastClr="000000"/>
                </a:solidFill>
              </a:rPr>
              <a:t>enableChannel</a:t>
            </a:r>
            <a:endParaRPr kumimoji="0" lang="en-GB" sz="1400" b="0" i="0" u="none" strike="noStrike" kern="0" cap="none" spc="0" normalizeH="0" baseline="0" noProof="0" dirty="0">
              <a:ln>
                <a:noFill/>
              </a:ln>
              <a:solidFill>
                <a:sysClr val="windowText" lastClr="000000"/>
              </a:solidFill>
              <a:effectLst/>
              <a:uLnTx/>
              <a:uFillTx/>
            </a:endParaRPr>
          </a:p>
        </p:txBody>
      </p:sp>
      <p:cxnSp>
        <p:nvCxnSpPr>
          <p:cNvPr id="143" name="Straight Arrow Connector 142"/>
          <p:cNvCxnSpPr/>
          <p:nvPr/>
        </p:nvCxnSpPr>
        <p:spPr>
          <a:xfrm rot="10800000">
            <a:off x="8968158" y="3018838"/>
            <a:ext cx="914400" cy="1588"/>
          </a:xfrm>
          <a:prstGeom prst="straightConnector1">
            <a:avLst/>
          </a:prstGeom>
          <a:noFill/>
          <a:ln w="19050" cap="flat" cmpd="sng" algn="ctr">
            <a:solidFill>
              <a:sysClr val="windowText" lastClr="000000"/>
            </a:solidFill>
            <a:prstDash val="solid"/>
            <a:tailEnd type="arrow"/>
          </a:ln>
          <a:effectLst/>
        </p:spPr>
      </p:cxnSp>
      <p:sp>
        <p:nvSpPr>
          <p:cNvPr id="144" name="TextBox 143"/>
          <p:cNvSpPr txBox="1"/>
          <p:nvPr/>
        </p:nvSpPr>
        <p:spPr>
          <a:xfrm>
            <a:off x="9861038" y="2863461"/>
            <a:ext cx="1128835"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dirty="0">
                <a:solidFill>
                  <a:sysClr val="windowText" lastClr="000000"/>
                </a:solidFill>
              </a:rPr>
              <a:t>trainChannel</a:t>
            </a:r>
            <a:endParaRPr kumimoji="0" lang="en-GB" sz="1400" b="0" i="0" u="none" strike="noStrike" kern="0" cap="none" spc="0" normalizeH="0" baseline="0" noProof="0" dirty="0">
              <a:ln>
                <a:noFill/>
              </a:ln>
              <a:solidFill>
                <a:sysClr val="windowText" lastClr="000000"/>
              </a:solidFill>
              <a:effectLst/>
              <a:uLnTx/>
              <a:uFillTx/>
            </a:endParaRPr>
          </a:p>
        </p:txBody>
      </p:sp>
      <p:cxnSp>
        <p:nvCxnSpPr>
          <p:cNvPr id="145" name="Straight Arrow Connector 144"/>
          <p:cNvCxnSpPr/>
          <p:nvPr/>
        </p:nvCxnSpPr>
        <p:spPr>
          <a:xfrm rot="10800000">
            <a:off x="8968158" y="3247438"/>
            <a:ext cx="914400" cy="1588"/>
          </a:xfrm>
          <a:prstGeom prst="straightConnector1">
            <a:avLst/>
          </a:prstGeom>
          <a:noFill/>
          <a:ln w="19050" cap="flat" cmpd="sng" algn="ctr">
            <a:solidFill>
              <a:sysClr val="windowText" lastClr="000000"/>
            </a:solidFill>
            <a:prstDash val="solid"/>
            <a:tailEnd type="arrow"/>
          </a:ln>
          <a:effectLst/>
        </p:spPr>
      </p:cxnSp>
      <p:sp>
        <p:nvSpPr>
          <p:cNvPr id="146" name="TextBox 145"/>
          <p:cNvSpPr txBox="1"/>
          <p:nvPr/>
        </p:nvSpPr>
        <p:spPr>
          <a:xfrm>
            <a:off x="9861038" y="3092061"/>
            <a:ext cx="1156086"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dirty="0">
                <a:solidFill>
                  <a:sysClr val="windowText" lastClr="000000"/>
                </a:solidFill>
              </a:rPr>
              <a:t>resetChannel</a:t>
            </a:r>
            <a:endParaRPr kumimoji="0" lang="en-GB" sz="1400" b="0" i="0" u="none" strike="noStrike" kern="0" cap="none" spc="0" normalizeH="0" baseline="0" noProof="0" dirty="0">
              <a:ln>
                <a:noFill/>
              </a:ln>
              <a:solidFill>
                <a:sysClr val="windowText" lastClr="000000"/>
              </a:solidFill>
              <a:effectLst/>
              <a:uLnTx/>
              <a:uFillTx/>
            </a:endParaRPr>
          </a:p>
        </p:txBody>
      </p:sp>
      <p:sp>
        <p:nvSpPr>
          <p:cNvPr id="147" name="TextBox 146"/>
          <p:cNvSpPr txBox="1"/>
          <p:nvPr/>
        </p:nvSpPr>
        <p:spPr>
          <a:xfrm>
            <a:off x="8053758" y="4390438"/>
            <a:ext cx="857927" cy="2308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900" kern="0" dirty="0">
                <a:solidFill>
                  <a:sysClr val="windowText" lastClr="000000"/>
                </a:solidFill>
              </a:rPr>
              <a:t>dllConfig [3:0]</a:t>
            </a:r>
            <a:endParaRPr kumimoji="0" lang="en-GB" sz="900" b="0" i="0" u="none" strike="noStrike" kern="0" cap="none" spc="0" normalizeH="0" baseline="0" noProof="0" dirty="0">
              <a:ln>
                <a:noFill/>
              </a:ln>
              <a:solidFill>
                <a:sysClr val="windowText" lastClr="000000"/>
              </a:solidFill>
              <a:effectLst/>
              <a:uLnTx/>
              <a:uFillTx/>
            </a:endParaRPr>
          </a:p>
        </p:txBody>
      </p:sp>
      <p:cxnSp>
        <p:nvCxnSpPr>
          <p:cNvPr id="148" name="Straight Arrow Connector 147"/>
          <p:cNvCxnSpPr/>
          <p:nvPr/>
        </p:nvCxnSpPr>
        <p:spPr>
          <a:xfrm rot="10800000">
            <a:off x="8053758" y="4619038"/>
            <a:ext cx="914400" cy="1588"/>
          </a:xfrm>
          <a:prstGeom prst="straightConnector1">
            <a:avLst/>
          </a:prstGeom>
          <a:noFill/>
          <a:ln w="19050" cap="flat" cmpd="sng" algn="ctr">
            <a:solidFill>
              <a:sysClr val="windowText" lastClr="000000"/>
            </a:solidFill>
            <a:prstDash val="solid"/>
            <a:tailEnd type="arrow"/>
          </a:ln>
          <a:effectLst/>
        </p:spPr>
      </p:cxnSp>
      <p:cxnSp>
        <p:nvCxnSpPr>
          <p:cNvPr id="149" name="Straight Arrow Connector 148"/>
          <p:cNvCxnSpPr/>
          <p:nvPr/>
        </p:nvCxnSpPr>
        <p:spPr>
          <a:xfrm rot="10800000">
            <a:off x="8053758" y="5152438"/>
            <a:ext cx="914400" cy="1588"/>
          </a:xfrm>
          <a:prstGeom prst="straightConnector1">
            <a:avLst/>
          </a:prstGeom>
          <a:noFill/>
          <a:ln w="19050" cap="flat" cmpd="sng" algn="ctr">
            <a:solidFill>
              <a:sysClr val="windowText" lastClr="000000"/>
            </a:solidFill>
            <a:prstDash val="solid"/>
            <a:tailEnd type="arrow"/>
          </a:ln>
          <a:effectLst/>
        </p:spPr>
      </p:cxnSp>
      <p:sp>
        <p:nvSpPr>
          <p:cNvPr id="150" name="TextBox 149"/>
          <p:cNvSpPr txBox="1"/>
          <p:nvPr/>
        </p:nvSpPr>
        <p:spPr>
          <a:xfrm>
            <a:off x="8053758" y="4923838"/>
            <a:ext cx="601447" cy="2308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900" kern="0" dirty="0">
                <a:solidFill>
                  <a:sysClr val="windowText" lastClr="000000"/>
                </a:solidFill>
              </a:rPr>
              <a:t>dllReset</a:t>
            </a:r>
            <a:endParaRPr kumimoji="0" lang="en-GB" sz="900" b="0" i="0" u="none" strike="noStrike" kern="0" cap="none" spc="0" normalizeH="0" baseline="0" noProof="0" dirty="0">
              <a:ln>
                <a:noFill/>
              </a:ln>
              <a:solidFill>
                <a:sysClr val="windowText" lastClr="000000"/>
              </a:solidFill>
              <a:effectLst/>
              <a:uLnTx/>
              <a:uFillTx/>
            </a:endParaRPr>
          </a:p>
        </p:txBody>
      </p:sp>
      <p:sp>
        <p:nvSpPr>
          <p:cNvPr id="2" name="TextBox 1"/>
          <p:cNvSpPr txBox="1"/>
          <p:nvPr/>
        </p:nvSpPr>
        <p:spPr>
          <a:xfrm>
            <a:off x="843478" y="3181418"/>
            <a:ext cx="1451936" cy="523220"/>
          </a:xfrm>
          <a:prstGeom prst="rect">
            <a:avLst/>
          </a:prstGeom>
          <a:noFill/>
        </p:spPr>
        <p:txBody>
          <a:bodyPr wrap="none" rtlCol="0">
            <a:spAutoFit/>
          </a:bodyPr>
          <a:lstStyle/>
          <a:p>
            <a:pPr algn="ctr"/>
            <a:r>
              <a:rPr lang="en-US" sz="1400" dirty="0" smtClean="0">
                <a:solidFill>
                  <a:schemeClr val="accent5"/>
                </a:solidFill>
              </a:rPr>
              <a:t>Input Data</a:t>
            </a:r>
            <a:br>
              <a:rPr lang="en-US" sz="1400" dirty="0" smtClean="0">
                <a:solidFill>
                  <a:schemeClr val="accent5"/>
                </a:solidFill>
              </a:rPr>
            </a:br>
            <a:r>
              <a:rPr lang="en-US" sz="1400" dirty="0" smtClean="0">
                <a:solidFill>
                  <a:schemeClr val="accent5"/>
                </a:solidFill>
              </a:rPr>
              <a:t>(unknown phase)</a:t>
            </a:r>
            <a:endParaRPr lang="en-GB" sz="1400" dirty="0">
              <a:solidFill>
                <a:schemeClr val="accent5"/>
              </a:solidFill>
            </a:endParaRPr>
          </a:p>
        </p:txBody>
      </p:sp>
      <p:sp>
        <p:nvSpPr>
          <p:cNvPr id="151" name="TextBox 150"/>
          <p:cNvSpPr txBox="1"/>
          <p:nvPr/>
        </p:nvSpPr>
        <p:spPr>
          <a:xfrm>
            <a:off x="930099" y="1870339"/>
            <a:ext cx="1370312" cy="307777"/>
          </a:xfrm>
          <a:prstGeom prst="rect">
            <a:avLst/>
          </a:prstGeom>
          <a:noFill/>
        </p:spPr>
        <p:txBody>
          <a:bodyPr wrap="none" rtlCol="0">
            <a:spAutoFit/>
          </a:bodyPr>
          <a:lstStyle/>
          <a:p>
            <a:pPr algn="ctr"/>
            <a:r>
              <a:rPr lang="en-US" sz="1400" dirty="0" smtClean="0">
                <a:solidFill>
                  <a:schemeClr val="accent5"/>
                </a:solidFill>
              </a:rPr>
              <a:t>Resampled Data</a:t>
            </a:r>
            <a:endParaRPr lang="en-GB" sz="1400" dirty="0">
              <a:solidFill>
                <a:schemeClr val="accent5"/>
              </a:solidFill>
            </a:endParaRPr>
          </a:p>
        </p:txBody>
      </p:sp>
      <p:sp>
        <p:nvSpPr>
          <p:cNvPr id="3" name="TextBox 2"/>
          <p:cNvSpPr txBox="1"/>
          <p:nvPr/>
        </p:nvSpPr>
        <p:spPr>
          <a:xfrm>
            <a:off x="1482062" y="5578761"/>
            <a:ext cx="1517916" cy="369332"/>
          </a:xfrm>
          <a:prstGeom prst="rect">
            <a:avLst/>
          </a:prstGeom>
          <a:noFill/>
        </p:spPr>
        <p:txBody>
          <a:bodyPr wrap="none" rtlCol="0">
            <a:spAutoFit/>
          </a:bodyPr>
          <a:lstStyle/>
          <a:p>
            <a:r>
              <a:rPr lang="en-GB" dirty="0" smtClean="0">
                <a:solidFill>
                  <a:schemeClr val="tx2"/>
                </a:solidFill>
              </a:rPr>
              <a:t>Reference DLL</a:t>
            </a:r>
            <a:endParaRPr lang="en-GB" dirty="0">
              <a:solidFill>
                <a:schemeClr val="tx2"/>
              </a:solidFill>
            </a:endParaRPr>
          </a:p>
        </p:txBody>
      </p:sp>
      <p:cxnSp>
        <p:nvCxnSpPr>
          <p:cNvPr id="9" name="Straight Arrow Connector 8"/>
          <p:cNvCxnSpPr>
            <a:stCxn id="3" idx="3"/>
          </p:cNvCxnSpPr>
          <p:nvPr/>
        </p:nvCxnSpPr>
        <p:spPr>
          <a:xfrm flipV="1">
            <a:off x="2999978" y="5303998"/>
            <a:ext cx="581422" cy="459429"/>
          </a:xfrm>
          <a:prstGeom prst="straightConnector1">
            <a:avLst/>
          </a:prstGeom>
          <a:ln>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99998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Content Placeholder 4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90290" y="1324769"/>
            <a:ext cx="6667500" cy="4572000"/>
          </a:xfrm>
        </p:spPr>
      </p:pic>
      <p:sp>
        <p:nvSpPr>
          <p:cNvPr id="6" name="Title 5"/>
          <p:cNvSpPr>
            <a:spLocks noGrp="1"/>
          </p:cNvSpPr>
          <p:nvPr>
            <p:ph type="title"/>
          </p:nvPr>
        </p:nvSpPr>
        <p:spPr/>
        <p:txBody>
          <a:bodyPr/>
          <a:lstStyle/>
          <a:p>
            <a:r>
              <a:rPr lang="en-GB" dirty="0" smtClean="0"/>
              <a:t>Phase - Selection</a:t>
            </a:r>
            <a:endParaRPr lang="en-GB" dirty="0"/>
          </a:p>
        </p:txBody>
      </p:sp>
      <p:sp>
        <p:nvSpPr>
          <p:cNvPr id="3" name="Date Placeholder 2"/>
          <p:cNvSpPr>
            <a:spLocks noGrp="1"/>
          </p:cNvSpPr>
          <p:nvPr>
            <p:ph type="dt" sz="half" idx="10"/>
          </p:nvPr>
        </p:nvSpPr>
        <p:spPr/>
        <p:txBody>
          <a:bodyPr/>
          <a:lstStyle/>
          <a:p>
            <a:r>
              <a:rPr lang="en-GB" smtClean="0"/>
              <a:t>Ecole de Microélectronique IN2P3</a:t>
            </a:r>
            <a:endParaRPr lang="en-GB" dirty="0"/>
          </a:p>
        </p:txBody>
      </p:sp>
      <p:sp>
        <p:nvSpPr>
          <p:cNvPr id="4" name="Footer Placeholder 3"/>
          <p:cNvSpPr>
            <a:spLocks noGrp="1"/>
          </p:cNvSpPr>
          <p:nvPr>
            <p:ph type="ftr" sz="quarter" idx="11"/>
          </p:nvPr>
        </p:nvSpPr>
        <p:spPr/>
        <p:txBody>
          <a:bodyPr/>
          <a:lstStyle/>
          <a:p>
            <a:r>
              <a:rPr lang="en-GB" smtClean="0"/>
              <a:t>Paulo.Moreira@cern.ch</a:t>
            </a:r>
            <a:endParaRPr lang="en-GB" dirty="0"/>
          </a:p>
        </p:txBody>
      </p:sp>
      <p:sp>
        <p:nvSpPr>
          <p:cNvPr id="5" name="Slide Number Placeholder 4"/>
          <p:cNvSpPr>
            <a:spLocks noGrp="1"/>
          </p:cNvSpPr>
          <p:nvPr>
            <p:ph type="sldNum" sz="quarter" idx="12"/>
          </p:nvPr>
        </p:nvSpPr>
        <p:spPr/>
        <p:txBody>
          <a:bodyPr/>
          <a:lstStyle/>
          <a:p>
            <a:fld id="{9E4E57FD-46AB-4497-A1ED-13B00B4C8F0D}" type="slidenum">
              <a:rPr lang="en-GB" smtClean="0"/>
              <a:pPr/>
              <a:t>57</a:t>
            </a:fld>
            <a:endParaRPr lang="en-GB" dirty="0"/>
          </a:p>
        </p:txBody>
      </p:sp>
      <p:cxnSp>
        <p:nvCxnSpPr>
          <p:cNvPr id="10" name="Straight Connector 9"/>
          <p:cNvCxnSpPr/>
          <p:nvPr/>
        </p:nvCxnSpPr>
        <p:spPr>
          <a:xfrm flipV="1">
            <a:off x="8174669" y="1099296"/>
            <a:ext cx="0" cy="502814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884659" y="1089193"/>
            <a:ext cx="386862" cy="0"/>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620249" y="930019"/>
            <a:ext cx="456087" cy="338554"/>
          </a:xfrm>
          <a:prstGeom prst="rect">
            <a:avLst/>
          </a:prstGeom>
          <a:noFill/>
        </p:spPr>
        <p:txBody>
          <a:bodyPr wrap="none" rtlCol="0">
            <a:spAutoFit/>
          </a:bodyPr>
          <a:lstStyle/>
          <a:p>
            <a:r>
              <a:rPr lang="en-GB" sz="1600" dirty="0" smtClean="0">
                <a:solidFill>
                  <a:schemeClr val="accent5"/>
                </a:solidFill>
              </a:rPr>
              <a:t>T/8</a:t>
            </a:r>
            <a:endParaRPr lang="en-GB" sz="1600" dirty="0">
              <a:solidFill>
                <a:schemeClr val="accent5"/>
              </a:solidFill>
            </a:endParaRPr>
          </a:p>
        </p:txBody>
      </p:sp>
      <p:sp>
        <p:nvSpPr>
          <p:cNvPr id="26" name="Rectangle 25"/>
          <p:cNvSpPr/>
          <p:nvPr/>
        </p:nvSpPr>
        <p:spPr>
          <a:xfrm>
            <a:off x="5286510" y="2480807"/>
            <a:ext cx="6667500" cy="2282024"/>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ontent Placeholder 8"/>
          <p:cNvSpPr txBox="1">
            <a:spLocks/>
          </p:cNvSpPr>
          <p:nvPr/>
        </p:nvSpPr>
        <p:spPr>
          <a:xfrm>
            <a:off x="838200" y="1034068"/>
            <a:ext cx="4285726" cy="5389587"/>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70C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70C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Clr>
                <a:srgbClr val="C00000"/>
              </a:buClr>
              <a:buFont typeface="+mj-lt"/>
              <a:buAutoNum type="arabicPeriod"/>
            </a:pPr>
            <a:r>
              <a:rPr lang="en-GB" dirty="0" smtClean="0">
                <a:solidFill>
                  <a:schemeClr val="accent5"/>
                </a:solidFill>
              </a:rPr>
              <a:t>“Examine” all the phases</a:t>
            </a:r>
          </a:p>
          <a:p>
            <a:pPr marL="514350" indent="-514350">
              <a:buClr>
                <a:srgbClr val="C00000"/>
              </a:buClr>
              <a:buFont typeface="+mj-lt"/>
              <a:buAutoNum type="arabicPeriod"/>
            </a:pPr>
            <a:r>
              <a:rPr lang="en-GB" dirty="0" smtClean="0">
                <a:solidFill>
                  <a:schemeClr val="accent5"/>
                </a:solidFill>
              </a:rPr>
              <a:t>Detect where the data “edges” are in relation to the clock;</a:t>
            </a:r>
          </a:p>
          <a:p>
            <a:pPr marL="514350" indent="-514350">
              <a:buClr>
                <a:srgbClr val="C00000"/>
              </a:buClr>
              <a:buFont typeface="+mj-lt"/>
              <a:buAutoNum type="arabicPeriod"/>
            </a:pPr>
            <a:r>
              <a:rPr lang="en-GB" dirty="0" smtClean="0">
                <a:solidFill>
                  <a:schemeClr val="accent5"/>
                </a:solidFill>
              </a:rPr>
              <a:t>Choose  the phase that has the edges better </a:t>
            </a:r>
            <a:r>
              <a:rPr lang="en-GB" dirty="0" err="1" smtClean="0">
                <a:solidFill>
                  <a:schemeClr val="accent5"/>
                </a:solidFill>
              </a:rPr>
              <a:t>centered</a:t>
            </a:r>
            <a:r>
              <a:rPr lang="en-GB" dirty="0" smtClean="0">
                <a:solidFill>
                  <a:schemeClr val="accent5"/>
                </a:solidFill>
              </a:rPr>
              <a:t> around the clock</a:t>
            </a:r>
          </a:p>
          <a:p>
            <a:pPr marL="514350" indent="-514350">
              <a:buClr>
                <a:srgbClr val="C00000"/>
              </a:buClr>
              <a:buFont typeface="+mj-lt"/>
              <a:buAutoNum type="arabicPeriod"/>
            </a:pPr>
            <a:r>
              <a:rPr lang="en-GB" dirty="0" smtClean="0">
                <a:solidFill>
                  <a:schemeClr val="accent5"/>
                </a:solidFill>
              </a:rPr>
              <a:t>Once aligned, the PA can track the data phase wanders that cover virtually a full clock cycle:</a:t>
            </a:r>
          </a:p>
          <a:p>
            <a:pPr lvl="1">
              <a:buClr>
                <a:srgbClr val="C00000"/>
              </a:buClr>
            </a:pPr>
            <a:r>
              <a:rPr lang="en-GB" dirty="0" smtClean="0">
                <a:solidFill>
                  <a:schemeClr val="tx1"/>
                </a:solidFill>
              </a:rPr>
              <a:t>To allow for this the delay line covers more than one bit period: 1.75 × </a:t>
            </a:r>
            <a:r>
              <a:rPr lang="en-GB" dirty="0" err="1" smtClean="0">
                <a:solidFill>
                  <a:schemeClr val="tx1"/>
                </a:solidFill>
              </a:rPr>
              <a:t>T</a:t>
            </a:r>
            <a:r>
              <a:rPr lang="en-GB" baseline="-25000" dirty="0" err="1" smtClean="0">
                <a:solidFill>
                  <a:schemeClr val="tx1"/>
                </a:solidFill>
              </a:rPr>
              <a:t>bit</a:t>
            </a:r>
            <a:endParaRPr lang="en-GB" baseline="-25000" dirty="0" smtClean="0">
              <a:solidFill>
                <a:schemeClr val="tx1"/>
              </a:solidFill>
            </a:endParaRPr>
          </a:p>
          <a:p>
            <a:pPr lvl="1">
              <a:buClr>
                <a:srgbClr val="C00000"/>
              </a:buClr>
            </a:pPr>
            <a:r>
              <a:rPr lang="en-GB" dirty="0" smtClean="0">
                <a:solidFill>
                  <a:schemeClr val="tx1"/>
                </a:solidFill>
              </a:rPr>
              <a:t>And, during initialization only phases 4 to 11 are allowed</a:t>
            </a:r>
          </a:p>
        </p:txBody>
      </p:sp>
      <p:sp>
        <p:nvSpPr>
          <p:cNvPr id="44" name="Rectangle 43"/>
          <p:cNvSpPr/>
          <p:nvPr/>
        </p:nvSpPr>
        <p:spPr>
          <a:xfrm>
            <a:off x="7928178" y="3931558"/>
            <a:ext cx="469516" cy="231311"/>
          </a:xfrm>
          <a:prstGeom prst="rect">
            <a:avLst/>
          </a:prstGeom>
          <a:noFill/>
          <a:ln w="28575">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Straight Connector 44"/>
          <p:cNvCxnSpPr/>
          <p:nvPr/>
        </p:nvCxnSpPr>
        <p:spPr>
          <a:xfrm flipV="1">
            <a:off x="6871820" y="3959750"/>
            <a:ext cx="0" cy="2167689"/>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9544776" y="3959750"/>
            <a:ext cx="0" cy="2167689"/>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7152788" y="6030028"/>
            <a:ext cx="679994" cy="338554"/>
          </a:xfrm>
          <a:prstGeom prst="rect">
            <a:avLst/>
          </a:prstGeom>
          <a:noFill/>
        </p:spPr>
        <p:txBody>
          <a:bodyPr wrap="none" rtlCol="0">
            <a:spAutoFit/>
          </a:bodyPr>
          <a:lstStyle/>
          <a:p>
            <a:r>
              <a:rPr lang="en-GB" sz="1600" dirty="0" smtClean="0">
                <a:solidFill>
                  <a:schemeClr val="accent5"/>
                </a:solidFill>
              </a:rPr>
              <a:t>-3/8 T</a:t>
            </a:r>
            <a:endParaRPr lang="en-GB" sz="1600" dirty="0">
              <a:solidFill>
                <a:schemeClr val="accent5"/>
              </a:solidFill>
            </a:endParaRPr>
          </a:p>
        </p:txBody>
      </p:sp>
      <p:sp>
        <p:nvSpPr>
          <p:cNvPr id="54" name="TextBox 53"/>
          <p:cNvSpPr txBox="1"/>
          <p:nvPr/>
        </p:nvSpPr>
        <p:spPr>
          <a:xfrm>
            <a:off x="8593333" y="6030028"/>
            <a:ext cx="720069" cy="338554"/>
          </a:xfrm>
          <a:prstGeom prst="rect">
            <a:avLst/>
          </a:prstGeom>
          <a:noFill/>
        </p:spPr>
        <p:txBody>
          <a:bodyPr wrap="none" rtlCol="0">
            <a:spAutoFit/>
          </a:bodyPr>
          <a:lstStyle/>
          <a:p>
            <a:r>
              <a:rPr lang="en-GB" sz="1600" dirty="0">
                <a:solidFill>
                  <a:schemeClr val="accent5"/>
                </a:solidFill>
              </a:rPr>
              <a:t>+</a:t>
            </a:r>
            <a:r>
              <a:rPr lang="en-GB" sz="1600" dirty="0" smtClean="0">
                <a:solidFill>
                  <a:schemeClr val="accent5"/>
                </a:solidFill>
              </a:rPr>
              <a:t>3/8 T</a:t>
            </a:r>
            <a:endParaRPr lang="en-GB" sz="1600" dirty="0">
              <a:solidFill>
                <a:schemeClr val="accent5"/>
              </a:solidFill>
            </a:endParaRPr>
          </a:p>
        </p:txBody>
      </p:sp>
      <p:cxnSp>
        <p:nvCxnSpPr>
          <p:cNvPr id="56" name="Straight Arrow Connector 55"/>
          <p:cNvCxnSpPr/>
          <p:nvPr/>
        </p:nvCxnSpPr>
        <p:spPr>
          <a:xfrm>
            <a:off x="6926730" y="6042214"/>
            <a:ext cx="1001448"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8349129" y="6042214"/>
            <a:ext cx="1122083"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flipV="1">
            <a:off x="6492694" y="1020660"/>
            <a:ext cx="1" cy="832459"/>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flipV="1">
            <a:off x="6869833" y="1014455"/>
            <a:ext cx="1" cy="832459"/>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6081252" y="1099296"/>
            <a:ext cx="386862" cy="0"/>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941922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p:cNvSpPr/>
          <p:nvPr/>
        </p:nvSpPr>
        <p:spPr>
          <a:xfrm>
            <a:off x="2231801" y="2927911"/>
            <a:ext cx="7544697" cy="182333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2351314" y="3069936"/>
            <a:ext cx="3714161" cy="149858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p:cNvSpPr>
            <a:spLocks noGrp="1"/>
          </p:cNvSpPr>
          <p:nvPr>
            <p:ph type="title"/>
          </p:nvPr>
        </p:nvSpPr>
        <p:spPr/>
        <p:txBody>
          <a:bodyPr/>
          <a:lstStyle/>
          <a:p>
            <a:r>
              <a:rPr lang="en-US" dirty="0" smtClean="0"/>
              <a:t>Phase Generation – Principle</a:t>
            </a:r>
            <a:endParaRPr lang="en-GB" dirty="0"/>
          </a:p>
        </p:txBody>
      </p:sp>
      <p:sp>
        <p:nvSpPr>
          <p:cNvPr id="2" name="Content Placeholder 1"/>
          <p:cNvSpPr>
            <a:spLocks noGrp="1"/>
          </p:cNvSpPr>
          <p:nvPr>
            <p:ph idx="1"/>
          </p:nvPr>
        </p:nvSpPr>
        <p:spPr>
          <a:xfrm>
            <a:off x="838200" y="836909"/>
            <a:ext cx="10515600" cy="1852840"/>
          </a:xfrm>
        </p:spPr>
        <p:txBody>
          <a:bodyPr>
            <a:normAutofit fontScale="62500" lnSpcReduction="20000"/>
          </a:bodyPr>
          <a:lstStyle/>
          <a:p>
            <a:r>
              <a:rPr lang="en-US" dirty="0" smtClean="0"/>
              <a:t>The scheme depends on “accurately” matching the “unit cell delay” with the bit period:</a:t>
            </a:r>
          </a:p>
          <a:p>
            <a:pPr lvl="1"/>
            <a:r>
              <a:rPr lang="en-US" dirty="0" smtClean="0">
                <a:latin typeface="Symbol" panose="05050102010706020507" pitchFamily="18" charset="2"/>
              </a:rPr>
              <a:t>D</a:t>
            </a:r>
            <a:r>
              <a:rPr lang="en-US" dirty="0" smtClean="0"/>
              <a:t>t = </a:t>
            </a:r>
            <a:r>
              <a:rPr lang="en-US" dirty="0" err="1" smtClean="0"/>
              <a:t>T</a:t>
            </a:r>
            <a:r>
              <a:rPr lang="en-US" baseline="-25000" dirty="0" err="1" smtClean="0"/>
              <a:t>bit</a:t>
            </a:r>
            <a:r>
              <a:rPr lang="en-US" dirty="0" smtClean="0"/>
              <a:t>/8</a:t>
            </a:r>
          </a:p>
          <a:p>
            <a:r>
              <a:rPr lang="en-US" dirty="0" smtClean="0"/>
              <a:t>For that, the reference </a:t>
            </a:r>
            <a:r>
              <a:rPr lang="en-US" dirty="0"/>
              <a:t>DLL contains 16 “unit cells</a:t>
            </a:r>
            <a:r>
              <a:rPr lang="en-US" dirty="0" smtClean="0"/>
              <a:t>” and it is calibrated to twice the bit period (</a:t>
            </a:r>
            <a:r>
              <a:rPr lang="en-US" dirty="0" err="1" smtClean="0"/>
              <a:t>f</a:t>
            </a:r>
            <a:r>
              <a:rPr lang="en-US" baseline="-25000" dirty="0" err="1" smtClean="0"/>
              <a:t>bit</a:t>
            </a:r>
            <a:r>
              <a:rPr lang="en-US" dirty="0" smtClean="0"/>
              <a:t>/2):</a:t>
            </a:r>
          </a:p>
          <a:p>
            <a:pPr lvl="1"/>
            <a:r>
              <a:rPr lang="en-US" dirty="0"/>
              <a:t>L</a:t>
            </a:r>
            <a:r>
              <a:rPr lang="en-US" dirty="0" smtClean="0"/>
              <a:t>eading to </a:t>
            </a:r>
            <a:r>
              <a:rPr lang="en-US" dirty="0">
                <a:latin typeface="Symbol" panose="05050102010706020507" pitchFamily="18" charset="2"/>
              </a:rPr>
              <a:t>D</a:t>
            </a:r>
            <a:r>
              <a:rPr lang="en-US" dirty="0"/>
              <a:t>t = </a:t>
            </a:r>
            <a:r>
              <a:rPr lang="en-US" dirty="0" err="1" smtClean="0"/>
              <a:t>T</a:t>
            </a:r>
            <a:r>
              <a:rPr lang="en-US" baseline="-25000" dirty="0" err="1" smtClean="0"/>
              <a:t>bit</a:t>
            </a:r>
            <a:r>
              <a:rPr lang="en-US" dirty="0" smtClean="0"/>
              <a:t>/8</a:t>
            </a:r>
          </a:p>
          <a:p>
            <a:r>
              <a:rPr lang="en-US" dirty="0" smtClean="0"/>
              <a:t>The exception is the 160 Mb/s case where the DLL is calibrated at the same frequency as the bit rate (160 MHz):</a:t>
            </a:r>
          </a:p>
          <a:p>
            <a:pPr lvl="1"/>
            <a:r>
              <a:rPr lang="en-US" dirty="0"/>
              <a:t>Leading to </a:t>
            </a:r>
            <a:r>
              <a:rPr lang="en-US" dirty="0">
                <a:latin typeface="Symbol" panose="05050102010706020507" pitchFamily="18" charset="2"/>
              </a:rPr>
              <a:t>D</a:t>
            </a:r>
            <a:r>
              <a:rPr lang="en-US" dirty="0"/>
              <a:t>t = </a:t>
            </a:r>
            <a:r>
              <a:rPr lang="en-US" dirty="0" err="1" smtClean="0"/>
              <a:t>T</a:t>
            </a:r>
            <a:r>
              <a:rPr lang="en-US" baseline="-25000" dirty="0" err="1" smtClean="0"/>
              <a:t>bit</a:t>
            </a:r>
            <a:r>
              <a:rPr lang="en-US" dirty="0" smtClean="0"/>
              <a:t>/16</a:t>
            </a:r>
            <a:endParaRPr lang="en-US" dirty="0"/>
          </a:p>
          <a:p>
            <a:pPr lvl="1"/>
            <a:r>
              <a:rPr lang="en-US" dirty="0">
                <a:latin typeface="Symbol" panose="05050102010706020507" pitchFamily="18" charset="2"/>
              </a:rPr>
              <a:t>D</a:t>
            </a:r>
            <a:r>
              <a:rPr lang="en-US" dirty="0"/>
              <a:t>t = </a:t>
            </a:r>
            <a:r>
              <a:rPr lang="en-US" dirty="0" err="1"/>
              <a:t>T</a:t>
            </a:r>
            <a:r>
              <a:rPr lang="en-US" baseline="-25000" dirty="0" err="1"/>
              <a:t>bit</a:t>
            </a:r>
            <a:r>
              <a:rPr lang="en-US" dirty="0"/>
              <a:t>/8 requires two unit cells</a:t>
            </a:r>
          </a:p>
          <a:p>
            <a:pPr lvl="1"/>
            <a:r>
              <a:rPr lang="en-US" dirty="0" smtClean="0"/>
              <a:t>To cover </a:t>
            </a:r>
            <a:r>
              <a:rPr lang="en-GB" dirty="0"/>
              <a:t>1.75 × </a:t>
            </a:r>
            <a:r>
              <a:rPr lang="en-GB" dirty="0" err="1" smtClean="0"/>
              <a:t>T</a:t>
            </a:r>
            <a:r>
              <a:rPr lang="en-GB" baseline="-25000" dirty="0" err="1" smtClean="0"/>
              <a:t>bit</a:t>
            </a:r>
            <a:r>
              <a:rPr lang="en-US" dirty="0" smtClean="0"/>
              <a:t> the length of the delay line is doubled!</a:t>
            </a:r>
          </a:p>
          <a:p>
            <a:endParaRPr lang="en-GB" dirty="0"/>
          </a:p>
        </p:txBody>
      </p:sp>
      <p:sp>
        <p:nvSpPr>
          <p:cNvPr id="4" name="Date Placeholder 3"/>
          <p:cNvSpPr>
            <a:spLocks noGrp="1"/>
          </p:cNvSpPr>
          <p:nvPr>
            <p:ph type="dt" sz="half" idx="10"/>
          </p:nvPr>
        </p:nvSpPr>
        <p:spPr/>
        <p:txBody>
          <a:bodyPr/>
          <a:lstStyle/>
          <a:p>
            <a:r>
              <a:rPr lang="en-GB" smtClean="0"/>
              <a:t>Ecole de Microélectronique IN2P3</a:t>
            </a:r>
            <a:endParaRPr lang="en-GB" dirty="0"/>
          </a:p>
        </p:txBody>
      </p:sp>
      <p:sp>
        <p:nvSpPr>
          <p:cNvPr id="5" name="Footer Placeholder 4"/>
          <p:cNvSpPr>
            <a:spLocks noGrp="1"/>
          </p:cNvSpPr>
          <p:nvPr>
            <p:ph type="ftr" sz="quarter" idx="11"/>
          </p:nvPr>
        </p:nvSpPr>
        <p:spPr/>
        <p:txBody>
          <a:bodyPr/>
          <a:lstStyle/>
          <a:p>
            <a:r>
              <a:rPr lang="en-GB"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58</a:t>
            </a:fld>
            <a:endParaRPr lang="en-GB" dirty="0"/>
          </a:p>
        </p:txBody>
      </p:sp>
      <p:sp>
        <p:nvSpPr>
          <p:cNvPr id="8" name="Isosceles Triangle 7"/>
          <p:cNvSpPr/>
          <p:nvPr/>
        </p:nvSpPr>
        <p:spPr>
          <a:xfrm rot="5400000">
            <a:off x="2848444" y="4803591"/>
            <a:ext cx="386366" cy="41212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Isosceles Triangle 8"/>
          <p:cNvSpPr/>
          <p:nvPr/>
        </p:nvSpPr>
        <p:spPr>
          <a:xfrm rot="5400000">
            <a:off x="3528877" y="4803591"/>
            <a:ext cx="386366" cy="41212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p:cNvSpPr/>
          <p:nvPr/>
        </p:nvSpPr>
        <p:spPr>
          <a:xfrm rot="5400000">
            <a:off x="4209310" y="4803591"/>
            <a:ext cx="386366" cy="41212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rot="5400000">
            <a:off x="6951116" y="4803591"/>
            <a:ext cx="386366" cy="41212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2835565" y="5620740"/>
            <a:ext cx="605307" cy="539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PD</a:t>
            </a:r>
            <a:endParaRPr lang="en-GB" dirty="0"/>
          </a:p>
        </p:txBody>
      </p:sp>
      <p:cxnSp>
        <p:nvCxnSpPr>
          <p:cNvPr id="25" name="Straight Arrow Connector 24"/>
          <p:cNvCxnSpPr/>
          <p:nvPr/>
        </p:nvCxnSpPr>
        <p:spPr>
          <a:xfrm>
            <a:off x="1810621" y="5009653"/>
            <a:ext cx="1024944"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7350361" y="5009653"/>
            <a:ext cx="1024944"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247689" y="5009653"/>
            <a:ext cx="268309" cy="0"/>
          </a:xfrm>
          <a:prstGeom prst="straightConnector1">
            <a:avLst/>
          </a:prstGeom>
          <a:ln w="1905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3928122" y="5009653"/>
            <a:ext cx="268309" cy="0"/>
          </a:xfrm>
          <a:prstGeom prst="straightConnector1">
            <a:avLst/>
          </a:prstGeom>
          <a:ln w="1905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608555" y="5009653"/>
            <a:ext cx="268309" cy="0"/>
          </a:xfrm>
          <a:prstGeom prst="straightConnector1">
            <a:avLst/>
          </a:prstGeom>
          <a:ln w="1905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6669928" y="5009653"/>
            <a:ext cx="268309" cy="0"/>
          </a:xfrm>
          <a:prstGeom prst="straightConnector1">
            <a:avLst/>
          </a:prstGeom>
          <a:ln w="1905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876864" y="5009653"/>
            <a:ext cx="1770059"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2567256" y="5729934"/>
            <a:ext cx="268309" cy="0"/>
          </a:xfrm>
          <a:prstGeom prst="straightConnector1">
            <a:avLst/>
          </a:prstGeom>
          <a:ln w="1905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567254" y="5009654"/>
            <a:ext cx="2" cy="705197"/>
          </a:xfrm>
          <a:prstGeom prst="line">
            <a:avLst/>
          </a:prstGeom>
          <a:ln w="19050">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7668947" y="5009654"/>
            <a:ext cx="0" cy="1356637"/>
          </a:xfrm>
          <a:prstGeom prst="line">
            <a:avLst/>
          </a:prstGeom>
          <a:ln w="19050">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2567255" y="6055651"/>
            <a:ext cx="268309" cy="0"/>
          </a:xfrm>
          <a:prstGeom prst="straightConnector1">
            <a:avLst/>
          </a:prstGeom>
          <a:ln w="1905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567255" y="6366291"/>
            <a:ext cx="5101692"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16200000" flipV="1">
            <a:off x="2843077" y="5255689"/>
            <a:ext cx="268309" cy="0"/>
          </a:xfrm>
          <a:prstGeom prst="straightConnector1">
            <a:avLst/>
          </a:prstGeom>
          <a:ln w="19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16200000" flipV="1">
            <a:off x="3521508" y="5255688"/>
            <a:ext cx="268309" cy="0"/>
          </a:xfrm>
          <a:prstGeom prst="straightConnector1">
            <a:avLst/>
          </a:prstGeom>
          <a:ln w="19050">
            <a:solidFill>
              <a:schemeClr val="tx1"/>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16200000" flipV="1">
            <a:off x="4199939" y="5255687"/>
            <a:ext cx="268309" cy="0"/>
          </a:xfrm>
          <a:prstGeom prst="straightConnector1">
            <a:avLst/>
          </a:prstGeom>
          <a:ln w="19050">
            <a:solidFill>
              <a:schemeClr val="tx1"/>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16200000" flipV="1">
            <a:off x="6937741" y="5255685"/>
            <a:ext cx="268309" cy="0"/>
          </a:xfrm>
          <a:prstGeom prst="straightConnector1">
            <a:avLst/>
          </a:prstGeom>
          <a:ln w="19050">
            <a:solidFill>
              <a:schemeClr val="tx1"/>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977231" y="5389840"/>
            <a:ext cx="18996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669928" y="5389840"/>
            <a:ext cx="4035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876864" y="5389840"/>
            <a:ext cx="1770059"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2567255" y="6055652"/>
            <a:ext cx="0" cy="319966"/>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4629621" y="5389841"/>
            <a:ext cx="0" cy="507168"/>
          </a:xfrm>
          <a:prstGeom prst="line">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3765029" y="5624530"/>
            <a:ext cx="605307" cy="539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LF</a:t>
            </a:r>
            <a:endParaRPr lang="en-GB" dirty="0"/>
          </a:p>
        </p:txBody>
      </p:sp>
      <p:cxnSp>
        <p:nvCxnSpPr>
          <p:cNvPr id="60" name="Straight Connector 59"/>
          <p:cNvCxnSpPr/>
          <p:nvPr/>
        </p:nvCxnSpPr>
        <p:spPr>
          <a:xfrm>
            <a:off x="4370336" y="5890565"/>
            <a:ext cx="2592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440872" y="5897009"/>
            <a:ext cx="324157" cy="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2835564" y="4894237"/>
            <a:ext cx="242374" cy="230832"/>
          </a:xfrm>
          <a:prstGeom prst="rect">
            <a:avLst/>
          </a:prstGeom>
          <a:noFill/>
        </p:spPr>
        <p:txBody>
          <a:bodyPr wrap="none" rtlCol="0" anchor="ctr">
            <a:spAutoFit/>
          </a:bodyPr>
          <a:lstStyle/>
          <a:p>
            <a:r>
              <a:rPr lang="en-GB" sz="900" b="1" dirty="0" smtClean="0">
                <a:solidFill>
                  <a:schemeClr val="bg1"/>
                </a:solidFill>
              </a:rPr>
              <a:t>1</a:t>
            </a:r>
            <a:endParaRPr lang="en-GB" sz="900" b="1" dirty="0">
              <a:solidFill>
                <a:schemeClr val="bg1"/>
              </a:solidFill>
            </a:endParaRPr>
          </a:p>
        </p:txBody>
      </p:sp>
      <p:sp>
        <p:nvSpPr>
          <p:cNvPr id="65" name="TextBox 64"/>
          <p:cNvSpPr txBox="1"/>
          <p:nvPr/>
        </p:nvSpPr>
        <p:spPr>
          <a:xfrm>
            <a:off x="3518140" y="4894237"/>
            <a:ext cx="242374" cy="230832"/>
          </a:xfrm>
          <a:prstGeom prst="rect">
            <a:avLst/>
          </a:prstGeom>
          <a:noFill/>
        </p:spPr>
        <p:txBody>
          <a:bodyPr wrap="none" rtlCol="0" anchor="ctr">
            <a:spAutoFit/>
          </a:bodyPr>
          <a:lstStyle/>
          <a:p>
            <a:r>
              <a:rPr lang="en-GB" sz="900" b="1" dirty="0" smtClean="0">
                <a:solidFill>
                  <a:schemeClr val="bg1"/>
                </a:solidFill>
              </a:rPr>
              <a:t>2</a:t>
            </a:r>
            <a:endParaRPr lang="en-GB" sz="900" b="1" dirty="0">
              <a:solidFill>
                <a:schemeClr val="bg1"/>
              </a:solidFill>
            </a:endParaRPr>
          </a:p>
        </p:txBody>
      </p:sp>
      <p:sp>
        <p:nvSpPr>
          <p:cNvPr id="66" name="TextBox 65"/>
          <p:cNvSpPr txBox="1"/>
          <p:nvPr/>
        </p:nvSpPr>
        <p:spPr>
          <a:xfrm>
            <a:off x="4196484" y="4894237"/>
            <a:ext cx="242374" cy="230832"/>
          </a:xfrm>
          <a:prstGeom prst="rect">
            <a:avLst/>
          </a:prstGeom>
          <a:noFill/>
        </p:spPr>
        <p:txBody>
          <a:bodyPr wrap="none" rtlCol="0" anchor="ctr">
            <a:spAutoFit/>
          </a:bodyPr>
          <a:lstStyle/>
          <a:p>
            <a:r>
              <a:rPr lang="en-GB" sz="900" b="1" dirty="0" smtClean="0">
                <a:solidFill>
                  <a:schemeClr val="bg1"/>
                </a:solidFill>
              </a:rPr>
              <a:t>3</a:t>
            </a:r>
            <a:endParaRPr lang="en-GB" sz="900" b="1" dirty="0">
              <a:solidFill>
                <a:schemeClr val="bg1"/>
              </a:solidFill>
            </a:endParaRPr>
          </a:p>
        </p:txBody>
      </p:sp>
      <p:sp>
        <p:nvSpPr>
          <p:cNvPr id="67" name="TextBox 66"/>
          <p:cNvSpPr txBox="1"/>
          <p:nvPr/>
        </p:nvSpPr>
        <p:spPr>
          <a:xfrm>
            <a:off x="6935098" y="4894237"/>
            <a:ext cx="300082" cy="230832"/>
          </a:xfrm>
          <a:prstGeom prst="rect">
            <a:avLst/>
          </a:prstGeom>
          <a:noFill/>
        </p:spPr>
        <p:txBody>
          <a:bodyPr wrap="none" rtlCol="0" anchor="ctr">
            <a:spAutoFit/>
          </a:bodyPr>
          <a:lstStyle/>
          <a:p>
            <a:r>
              <a:rPr lang="en-GB" sz="900" b="1" dirty="0" smtClean="0">
                <a:solidFill>
                  <a:schemeClr val="bg1"/>
                </a:solidFill>
              </a:rPr>
              <a:t>16</a:t>
            </a:r>
            <a:endParaRPr lang="en-GB" sz="900" b="1" dirty="0">
              <a:solidFill>
                <a:schemeClr val="bg1"/>
              </a:solidFill>
            </a:endParaRPr>
          </a:p>
        </p:txBody>
      </p:sp>
      <p:sp>
        <p:nvSpPr>
          <p:cNvPr id="68" name="Isosceles Triangle 67"/>
          <p:cNvSpPr/>
          <p:nvPr/>
        </p:nvSpPr>
        <p:spPr>
          <a:xfrm rot="5400000">
            <a:off x="2848444" y="3864060"/>
            <a:ext cx="386366" cy="41212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Isosceles Triangle 68"/>
          <p:cNvSpPr/>
          <p:nvPr/>
        </p:nvSpPr>
        <p:spPr>
          <a:xfrm rot="5400000">
            <a:off x="3528877" y="3864060"/>
            <a:ext cx="386366" cy="41212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Isosceles Triangle 69"/>
          <p:cNvSpPr/>
          <p:nvPr/>
        </p:nvSpPr>
        <p:spPr>
          <a:xfrm rot="5400000">
            <a:off x="4209310" y="3864060"/>
            <a:ext cx="386366" cy="41212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Isosceles Triangle 70"/>
          <p:cNvSpPr/>
          <p:nvPr/>
        </p:nvSpPr>
        <p:spPr>
          <a:xfrm rot="5400000">
            <a:off x="5570176" y="3864060"/>
            <a:ext cx="386366" cy="41212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2" name="Straight Arrow Connector 71"/>
          <p:cNvCxnSpPr/>
          <p:nvPr/>
        </p:nvCxnSpPr>
        <p:spPr>
          <a:xfrm flipV="1">
            <a:off x="3247689" y="4069550"/>
            <a:ext cx="268309" cy="1144"/>
          </a:xfrm>
          <a:prstGeom prst="straightConnector1">
            <a:avLst/>
          </a:prstGeom>
          <a:ln w="19050">
            <a:solidFill>
              <a:schemeClr val="accent5"/>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3928122" y="4070122"/>
            <a:ext cx="268309" cy="0"/>
          </a:xfrm>
          <a:prstGeom prst="straightConnector1">
            <a:avLst/>
          </a:prstGeom>
          <a:ln w="19050">
            <a:solidFill>
              <a:schemeClr val="accent5"/>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4608555" y="4070122"/>
            <a:ext cx="268309" cy="0"/>
          </a:xfrm>
          <a:prstGeom prst="straightConnector1">
            <a:avLst/>
          </a:prstGeom>
          <a:ln w="19050">
            <a:solidFill>
              <a:schemeClr val="accent5"/>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5288988" y="4070122"/>
            <a:ext cx="268309" cy="0"/>
          </a:xfrm>
          <a:prstGeom prst="straightConnector1">
            <a:avLst/>
          </a:prstGeom>
          <a:ln w="19050">
            <a:solidFill>
              <a:schemeClr val="accent5"/>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876864" y="4070122"/>
            <a:ext cx="412124" cy="0"/>
          </a:xfrm>
          <a:prstGeom prst="line">
            <a:avLst/>
          </a:prstGeom>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rot="16200000" flipV="1">
            <a:off x="2843077" y="4305683"/>
            <a:ext cx="268309" cy="0"/>
          </a:xfrm>
          <a:prstGeom prst="straightConnector1">
            <a:avLst/>
          </a:prstGeom>
          <a:ln w="19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16200000" flipV="1">
            <a:off x="3521508" y="4305682"/>
            <a:ext cx="268309" cy="0"/>
          </a:xfrm>
          <a:prstGeom prst="straightConnector1">
            <a:avLst/>
          </a:prstGeom>
          <a:ln w="19050">
            <a:solidFill>
              <a:schemeClr val="tx1"/>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rot="16200000" flipV="1">
            <a:off x="4199939" y="4305681"/>
            <a:ext cx="268309" cy="0"/>
          </a:xfrm>
          <a:prstGeom prst="straightConnector1">
            <a:avLst/>
          </a:prstGeom>
          <a:ln w="19050">
            <a:solidFill>
              <a:schemeClr val="tx1"/>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2977231" y="4439834"/>
            <a:ext cx="18996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5288988" y="4439834"/>
            <a:ext cx="4035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4876864" y="4439834"/>
            <a:ext cx="412124"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2835564" y="3954706"/>
            <a:ext cx="242374" cy="230832"/>
          </a:xfrm>
          <a:prstGeom prst="rect">
            <a:avLst/>
          </a:prstGeom>
          <a:noFill/>
        </p:spPr>
        <p:txBody>
          <a:bodyPr wrap="none" rtlCol="0" anchor="ctr">
            <a:spAutoFit/>
          </a:bodyPr>
          <a:lstStyle/>
          <a:p>
            <a:r>
              <a:rPr lang="en-GB" sz="900" b="1" dirty="0" smtClean="0">
                <a:solidFill>
                  <a:schemeClr val="bg1"/>
                </a:solidFill>
              </a:rPr>
              <a:t>1</a:t>
            </a:r>
            <a:endParaRPr lang="en-GB" sz="900" b="1" dirty="0">
              <a:solidFill>
                <a:schemeClr val="bg1"/>
              </a:solidFill>
            </a:endParaRPr>
          </a:p>
        </p:txBody>
      </p:sp>
      <p:sp>
        <p:nvSpPr>
          <p:cNvPr id="85" name="TextBox 84"/>
          <p:cNvSpPr txBox="1"/>
          <p:nvPr/>
        </p:nvSpPr>
        <p:spPr>
          <a:xfrm>
            <a:off x="3518140" y="3954706"/>
            <a:ext cx="242374" cy="230832"/>
          </a:xfrm>
          <a:prstGeom prst="rect">
            <a:avLst/>
          </a:prstGeom>
          <a:noFill/>
        </p:spPr>
        <p:txBody>
          <a:bodyPr wrap="none" rtlCol="0" anchor="ctr">
            <a:spAutoFit/>
          </a:bodyPr>
          <a:lstStyle/>
          <a:p>
            <a:r>
              <a:rPr lang="en-GB" sz="900" b="1" dirty="0" smtClean="0">
                <a:solidFill>
                  <a:schemeClr val="bg1"/>
                </a:solidFill>
              </a:rPr>
              <a:t>2</a:t>
            </a:r>
            <a:endParaRPr lang="en-GB" sz="900" b="1" dirty="0">
              <a:solidFill>
                <a:schemeClr val="bg1"/>
              </a:solidFill>
            </a:endParaRPr>
          </a:p>
        </p:txBody>
      </p:sp>
      <p:sp>
        <p:nvSpPr>
          <p:cNvPr id="86" name="TextBox 85"/>
          <p:cNvSpPr txBox="1"/>
          <p:nvPr/>
        </p:nvSpPr>
        <p:spPr>
          <a:xfrm>
            <a:off x="4196484" y="3954706"/>
            <a:ext cx="242374" cy="230832"/>
          </a:xfrm>
          <a:prstGeom prst="rect">
            <a:avLst/>
          </a:prstGeom>
          <a:noFill/>
        </p:spPr>
        <p:txBody>
          <a:bodyPr wrap="none" rtlCol="0" anchor="ctr">
            <a:spAutoFit/>
          </a:bodyPr>
          <a:lstStyle/>
          <a:p>
            <a:r>
              <a:rPr lang="en-GB" sz="900" b="1" dirty="0" smtClean="0">
                <a:solidFill>
                  <a:schemeClr val="bg1"/>
                </a:solidFill>
              </a:rPr>
              <a:t>3</a:t>
            </a:r>
            <a:endParaRPr lang="en-GB" sz="900" b="1" dirty="0">
              <a:solidFill>
                <a:schemeClr val="bg1"/>
              </a:solidFill>
            </a:endParaRPr>
          </a:p>
        </p:txBody>
      </p:sp>
      <p:sp>
        <p:nvSpPr>
          <p:cNvPr id="87" name="TextBox 86"/>
          <p:cNvSpPr txBox="1"/>
          <p:nvPr/>
        </p:nvSpPr>
        <p:spPr>
          <a:xfrm>
            <a:off x="5554158" y="3954706"/>
            <a:ext cx="300082" cy="230832"/>
          </a:xfrm>
          <a:prstGeom prst="rect">
            <a:avLst/>
          </a:prstGeom>
          <a:noFill/>
        </p:spPr>
        <p:txBody>
          <a:bodyPr wrap="none" rtlCol="0" anchor="ctr">
            <a:spAutoFit/>
          </a:bodyPr>
          <a:lstStyle/>
          <a:p>
            <a:r>
              <a:rPr lang="en-GB" sz="900" b="1" dirty="0" smtClean="0">
                <a:solidFill>
                  <a:schemeClr val="bg1"/>
                </a:solidFill>
              </a:rPr>
              <a:t>14</a:t>
            </a:r>
            <a:endParaRPr lang="en-GB" sz="900" b="1" dirty="0">
              <a:solidFill>
                <a:schemeClr val="bg1"/>
              </a:solidFill>
            </a:endParaRPr>
          </a:p>
        </p:txBody>
      </p:sp>
      <p:cxnSp>
        <p:nvCxnSpPr>
          <p:cNvPr id="88" name="Straight Arrow Connector 87"/>
          <p:cNvCxnSpPr/>
          <p:nvPr/>
        </p:nvCxnSpPr>
        <p:spPr>
          <a:xfrm>
            <a:off x="5969421" y="4070122"/>
            <a:ext cx="268309" cy="0"/>
          </a:xfrm>
          <a:prstGeom prst="straightConnector1">
            <a:avLst/>
          </a:prstGeom>
          <a:ln w="19050">
            <a:solidFill>
              <a:schemeClr val="accent5"/>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89" name="Isosceles Triangle 88"/>
          <p:cNvSpPr/>
          <p:nvPr/>
        </p:nvSpPr>
        <p:spPr>
          <a:xfrm rot="5400000">
            <a:off x="6247678" y="3864060"/>
            <a:ext cx="386366" cy="41212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0" name="Isosceles Triangle 89"/>
          <p:cNvSpPr/>
          <p:nvPr/>
        </p:nvSpPr>
        <p:spPr>
          <a:xfrm rot="5400000">
            <a:off x="6928111" y="3864060"/>
            <a:ext cx="386366" cy="41212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Isosceles Triangle 90"/>
          <p:cNvSpPr/>
          <p:nvPr/>
        </p:nvSpPr>
        <p:spPr>
          <a:xfrm rot="5400000">
            <a:off x="7608544" y="3864060"/>
            <a:ext cx="386366" cy="41212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Isosceles Triangle 91"/>
          <p:cNvSpPr/>
          <p:nvPr/>
        </p:nvSpPr>
        <p:spPr>
          <a:xfrm rot="5400000">
            <a:off x="8969410" y="3864060"/>
            <a:ext cx="386366" cy="41212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3" name="Straight Arrow Connector 92"/>
          <p:cNvCxnSpPr/>
          <p:nvPr/>
        </p:nvCxnSpPr>
        <p:spPr>
          <a:xfrm>
            <a:off x="6646923" y="4069550"/>
            <a:ext cx="268309" cy="1144"/>
          </a:xfrm>
          <a:prstGeom prst="straightConnector1">
            <a:avLst/>
          </a:prstGeom>
          <a:ln w="19050">
            <a:solidFill>
              <a:schemeClr val="accent5"/>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a:off x="7327356" y="4070122"/>
            <a:ext cx="268309" cy="0"/>
          </a:xfrm>
          <a:prstGeom prst="straightConnector1">
            <a:avLst/>
          </a:prstGeom>
          <a:ln w="19050">
            <a:solidFill>
              <a:schemeClr val="accent5"/>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a:off x="8007789" y="4070122"/>
            <a:ext cx="268309" cy="0"/>
          </a:xfrm>
          <a:prstGeom prst="straightConnector1">
            <a:avLst/>
          </a:prstGeom>
          <a:ln w="19050">
            <a:solidFill>
              <a:schemeClr val="accent5"/>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8688222" y="4070122"/>
            <a:ext cx="268309" cy="0"/>
          </a:xfrm>
          <a:prstGeom prst="straightConnector1">
            <a:avLst/>
          </a:prstGeom>
          <a:ln w="19050">
            <a:solidFill>
              <a:schemeClr val="accent5"/>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8276098" y="4070122"/>
            <a:ext cx="412124" cy="0"/>
          </a:xfrm>
          <a:prstGeom prst="line">
            <a:avLst/>
          </a:prstGeom>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rot="16200000" flipV="1">
            <a:off x="6920742" y="4307970"/>
            <a:ext cx="268309" cy="0"/>
          </a:xfrm>
          <a:prstGeom prst="straightConnector1">
            <a:avLst/>
          </a:prstGeom>
          <a:ln w="19050">
            <a:solidFill>
              <a:schemeClr val="tx1"/>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rot="16200000" flipV="1">
            <a:off x="7599173" y="4307969"/>
            <a:ext cx="268309" cy="0"/>
          </a:xfrm>
          <a:prstGeom prst="straightConnector1">
            <a:avLst/>
          </a:prstGeom>
          <a:ln w="19050">
            <a:solidFill>
              <a:schemeClr val="tx1"/>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rot="16200000" flipV="1">
            <a:off x="8956035" y="4307967"/>
            <a:ext cx="268309" cy="0"/>
          </a:xfrm>
          <a:prstGeom prst="straightConnector1">
            <a:avLst/>
          </a:prstGeom>
          <a:ln w="19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5698033" y="4442122"/>
            <a:ext cx="2578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8688222" y="4442122"/>
            <a:ext cx="4035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8276098" y="4442122"/>
            <a:ext cx="412124"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6234798" y="3954706"/>
            <a:ext cx="300082" cy="230832"/>
          </a:xfrm>
          <a:prstGeom prst="rect">
            <a:avLst/>
          </a:prstGeom>
          <a:noFill/>
        </p:spPr>
        <p:txBody>
          <a:bodyPr wrap="none" rtlCol="0" anchor="ctr">
            <a:spAutoFit/>
          </a:bodyPr>
          <a:lstStyle/>
          <a:p>
            <a:r>
              <a:rPr lang="en-GB" sz="900" b="1" dirty="0" smtClean="0">
                <a:solidFill>
                  <a:schemeClr val="bg1"/>
                </a:solidFill>
              </a:rPr>
              <a:t>15</a:t>
            </a:r>
            <a:endParaRPr lang="en-GB" sz="900" b="1" dirty="0">
              <a:solidFill>
                <a:schemeClr val="bg1"/>
              </a:solidFill>
            </a:endParaRPr>
          </a:p>
        </p:txBody>
      </p:sp>
      <p:sp>
        <p:nvSpPr>
          <p:cNvPr id="106" name="TextBox 105"/>
          <p:cNvSpPr txBox="1"/>
          <p:nvPr/>
        </p:nvSpPr>
        <p:spPr>
          <a:xfrm>
            <a:off x="6917374" y="3954706"/>
            <a:ext cx="300082" cy="230832"/>
          </a:xfrm>
          <a:prstGeom prst="rect">
            <a:avLst/>
          </a:prstGeom>
          <a:noFill/>
        </p:spPr>
        <p:txBody>
          <a:bodyPr wrap="none" rtlCol="0" anchor="ctr">
            <a:spAutoFit/>
          </a:bodyPr>
          <a:lstStyle/>
          <a:p>
            <a:r>
              <a:rPr lang="en-GB" sz="900" b="1" dirty="0" smtClean="0">
                <a:solidFill>
                  <a:schemeClr val="bg1"/>
                </a:solidFill>
              </a:rPr>
              <a:t>16</a:t>
            </a:r>
            <a:endParaRPr lang="en-GB" sz="900" b="1" dirty="0">
              <a:solidFill>
                <a:schemeClr val="bg1"/>
              </a:solidFill>
            </a:endParaRPr>
          </a:p>
        </p:txBody>
      </p:sp>
      <p:sp>
        <p:nvSpPr>
          <p:cNvPr id="107" name="TextBox 106"/>
          <p:cNvSpPr txBox="1"/>
          <p:nvPr/>
        </p:nvSpPr>
        <p:spPr>
          <a:xfrm>
            <a:off x="7595718" y="3954706"/>
            <a:ext cx="300082" cy="230832"/>
          </a:xfrm>
          <a:prstGeom prst="rect">
            <a:avLst/>
          </a:prstGeom>
          <a:noFill/>
        </p:spPr>
        <p:txBody>
          <a:bodyPr wrap="none" rtlCol="0" anchor="ctr">
            <a:spAutoFit/>
          </a:bodyPr>
          <a:lstStyle/>
          <a:p>
            <a:r>
              <a:rPr lang="en-GB" sz="900" b="1" dirty="0" smtClean="0">
                <a:solidFill>
                  <a:schemeClr val="bg1"/>
                </a:solidFill>
              </a:rPr>
              <a:t>17</a:t>
            </a:r>
            <a:endParaRPr lang="en-GB" sz="900" b="1" dirty="0">
              <a:solidFill>
                <a:schemeClr val="bg1"/>
              </a:solidFill>
            </a:endParaRPr>
          </a:p>
        </p:txBody>
      </p:sp>
      <p:sp>
        <p:nvSpPr>
          <p:cNvPr id="108" name="TextBox 107"/>
          <p:cNvSpPr txBox="1"/>
          <p:nvPr/>
        </p:nvSpPr>
        <p:spPr>
          <a:xfrm>
            <a:off x="8953392" y="3954706"/>
            <a:ext cx="300082" cy="230832"/>
          </a:xfrm>
          <a:prstGeom prst="rect">
            <a:avLst/>
          </a:prstGeom>
          <a:noFill/>
        </p:spPr>
        <p:txBody>
          <a:bodyPr wrap="none" rtlCol="0" anchor="ctr">
            <a:spAutoFit/>
          </a:bodyPr>
          <a:lstStyle/>
          <a:p>
            <a:r>
              <a:rPr lang="en-GB" sz="900" b="1" dirty="0" smtClean="0">
                <a:solidFill>
                  <a:schemeClr val="bg1"/>
                </a:solidFill>
              </a:rPr>
              <a:t>28</a:t>
            </a:r>
            <a:endParaRPr lang="en-GB" sz="900" b="1" dirty="0">
              <a:solidFill>
                <a:schemeClr val="bg1"/>
              </a:solidFill>
            </a:endParaRPr>
          </a:p>
        </p:txBody>
      </p:sp>
      <p:cxnSp>
        <p:nvCxnSpPr>
          <p:cNvPr id="109" name="Straight Arrow Connector 108"/>
          <p:cNvCxnSpPr/>
          <p:nvPr/>
        </p:nvCxnSpPr>
        <p:spPr>
          <a:xfrm rot="16200000" flipV="1">
            <a:off x="5563879" y="4298589"/>
            <a:ext cx="268309" cy="0"/>
          </a:xfrm>
          <a:prstGeom prst="straightConnector1">
            <a:avLst/>
          </a:prstGeom>
          <a:ln w="19050">
            <a:solidFill>
              <a:schemeClr val="tx1"/>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6915232" y="5389840"/>
            <a:ext cx="67906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7733327" y="5389840"/>
            <a:ext cx="2744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7994967" y="4447208"/>
            <a:ext cx="0" cy="950006"/>
          </a:xfrm>
          <a:prstGeom prst="line">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a:off x="1810620" y="4070122"/>
            <a:ext cx="1024944" cy="0"/>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rot="16200000" flipV="1">
            <a:off x="6256053" y="4305679"/>
            <a:ext cx="268309" cy="0"/>
          </a:xfrm>
          <a:prstGeom prst="straightConnector1">
            <a:avLst/>
          </a:prstGeom>
          <a:ln w="19050">
            <a:solidFill>
              <a:schemeClr val="tx1"/>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a:off x="9368655" y="4070122"/>
            <a:ext cx="268309" cy="0"/>
          </a:xfrm>
          <a:prstGeom prst="straightConnector1">
            <a:avLst/>
          </a:prstGeom>
          <a:ln w="19050">
            <a:solidFill>
              <a:schemeClr val="accent5"/>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23" name="Rectangle 122"/>
          <p:cNvSpPr/>
          <p:nvPr/>
        </p:nvSpPr>
        <p:spPr>
          <a:xfrm>
            <a:off x="2567254" y="3271422"/>
            <a:ext cx="7069709" cy="3863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Phase - Multiplexer</a:t>
            </a:r>
            <a:endParaRPr lang="en-GB" dirty="0"/>
          </a:p>
        </p:txBody>
      </p:sp>
      <p:cxnSp>
        <p:nvCxnSpPr>
          <p:cNvPr id="124" name="Straight Arrow Connector 123"/>
          <p:cNvCxnSpPr/>
          <p:nvPr/>
        </p:nvCxnSpPr>
        <p:spPr>
          <a:xfrm flipV="1">
            <a:off x="2668944" y="3664243"/>
            <a:ext cx="0" cy="403098"/>
          </a:xfrm>
          <a:prstGeom prst="straightConnector1">
            <a:avLst/>
          </a:prstGeom>
          <a:ln w="19050">
            <a:solidFill>
              <a:schemeClr val="accent5"/>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flipV="1">
            <a:off x="3343743" y="3664243"/>
            <a:ext cx="0" cy="403098"/>
          </a:xfrm>
          <a:prstGeom prst="straightConnector1">
            <a:avLst/>
          </a:prstGeom>
          <a:ln w="19050">
            <a:solidFill>
              <a:schemeClr val="accent5"/>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flipV="1">
            <a:off x="4024176" y="3664243"/>
            <a:ext cx="0" cy="403098"/>
          </a:xfrm>
          <a:prstGeom prst="straightConnector1">
            <a:avLst/>
          </a:prstGeom>
          <a:ln w="19050">
            <a:solidFill>
              <a:schemeClr val="accent5"/>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p:nvPr/>
        </p:nvCxnSpPr>
        <p:spPr>
          <a:xfrm flipV="1">
            <a:off x="4704609" y="3664243"/>
            <a:ext cx="0" cy="403098"/>
          </a:xfrm>
          <a:prstGeom prst="straightConnector1">
            <a:avLst/>
          </a:prstGeom>
          <a:ln w="19050">
            <a:solidFill>
              <a:schemeClr val="accent5"/>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flipV="1">
            <a:off x="5385042" y="3664243"/>
            <a:ext cx="0" cy="403098"/>
          </a:xfrm>
          <a:prstGeom prst="straightConnector1">
            <a:avLst/>
          </a:prstGeom>
          <a:ln w="19050">
            <a:solidFill>
              <a:schemeClr val="accent5"/>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p:nvPr/>
        </p:nvCxnSpPr>
        <p:spPr>
          <a:xfrm flipV="1">
            <a:off x="6065475" y="3664243"/>
            <a:ext cx="0" cy="403098"/>
          </a:xfrm>
          <a:prstGeom prst="straightConnector1">
            <a:avLst/>
          </a:prstGeom>
          <a:ln w="19050">
            <a:solidFill>
              <a:schemeClr val="accent5"/>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flipV="1">
            <a:off x="6745908" y="3664243"/>
            <a:ext cx="0" cy="403098"/>
          </a:xfrm>
          <a:prstGeom prst="straightConnector1">
            <a:avLst/>
          </a:prstGeom>
          <a:ln w="19050">
            <a:solidFill>
              <a:schemeClr val="accent5"/>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p:nvPr/>
        </p:nvCxnSpPr>
        <p:spPr>
          <a:xfrm flipV="1">
            <a:off x="7426341" y="3664243"/>
            <a:ext cx="0" cy="403098"/>
          </a:xfrm>
          <a:prstGeom prst="straightConnector1">
            <a:avLst/>
          </a:prstGeom>
          <a:ln w="19050">
            <a:solidFill>
              <a:schemeClr val="accent5"/>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flipV="1">
            <a:off x="8106774" y="3664243"/>
            <a:ext cx="0" cy="403098"/>
          </a:xfrm>
          <a:prstGeom prst="straightConnector1">
            <a:avLst/>
          </a:prstGeom>
          <a:ln w="19050">
            <a:solidFill>
              <a:schemeClr val="accent5"/>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p:nvPr/>
        </p:nvCxnSpPr>
        <p:spPr>
          <a:xfrm flipV="1">
            <a:off x="8787207" y="3664243"/>
            <a:ext cx="0" cy="403098"/>
          </a:xfrm>
          <a:prstGeom prst="straightConnector1">
            <a:avLst/>
          </a:prstGeom>
          <a:ln w="19050">
            <a:solidFill>
              <a:schemeClr val="accent5"/>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flipV="1">
            <a:off x="9467640" y="3664243"/>
            <a:ext cx="0" cy="403098"/>
          </a:xfrm>
          <a:prstGeom prst="straightConnector1">
            <a:avLst/>
          </a:prstGeom>
          <a:ln w="19050">
            <a:solidFill>
              <a:schemeClr val="accent5"/>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rot="5400000" flipV="1">
            <a:off x="9838512" y="3263319"/>
            <a:ext cx="0" cy="403098"/>
          </a:xfrm>
          <a:prstGeom prst="straightConnector1">
            <a:avLst/>
          </a:prstGeom>
          <a:ln w="19050">
            <a:solidFill>
              <a:schemeClr val="accent5"/>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249762" y="3903856"/>
            <a:ext cx="578941" cy="276999"/>
          </a:xfrm>
          <a:prstGeom prst="rect">
            <a:avLst/>
          </a:prstGeom>
          <a:noFill/>
        </p:spPr>
        <p:txBody>
          <a:bodyPr wrap="none" rtlCol="0">
            <a:spAutoFit/>
          </a:bodyPr>
          <a:lstStyle/>
          <a:p>
            <a:r>
              <a:rPr lang="en-US" sz="1200" dirty="0" err="1" smtClean="0">
                <a:solidFill>
                  <a:schemeClr val="accent1"/>
                </a:solidFill>
              </a:rPr>
              <a:t>dataIn</a:t>
            </a:r>
            <a:endParaRPr lang="en-GB" sz="1200" dirty="0">
              <a:solidFill>
                <a:schemeClr val="accent1"/>
              </a:solidFill>
            </a:endParaRPr>
          </a:p>
        </p:txBody>
      </p:sp>
      <p:sp>
        <p:nvSpPr>
          <p:cNvPr id="111" name="TextBox 110"/>
          <p:cNvSpPr txBox="1"/>
          <p:nvPr/>
        </p:nvSpPr>
        <p:spPr>
          <a:xfrm>
            <a:off x="10040061" y="3326105"/>
            <a:ext cx="1196161" cy="276999"/>
          </a:xfrm>
          <a:prstGeom prst="rect">
            <a:avLst/>
          </a:prstGeom>
          <a:noFill/>
        </p:spPr>
        <p:txBody>
          <a:bodyPr wrap="none" rtlCol="0">
            <a:spAutoFit/>
          </a:bodyPr>
          <a:lstStyle/>
          <a:p>
            <a:r>
              <a:rPr lang="en-US" sz="1200" dirty="0" err="1" smtClean="0">
                <a:solidFill>
                  <a:schemeClr val="accent1"/>
                </a:solidFill>
              </a:rPr>
              <a:t>delayedDataOut</a:t>
            </a:r>
            <a:endParaRPr lang="en-GB" sz="1200" dirty="0">
              <a:solidFill>
                <a:schemeClr val="accent1"/>
              </a:solidFill>
            </a:endParaRPr>
          </a:p>
        </p:txBody>
      </p:sp>
      <p:sp>
        <p:nvSpPr>
          <p:cNvPr id="112" name="TextBox 111"/>
          <p:cNvSpPr txBox="1"/>
          <p:nvPr/>
        </p:nvSpPr>
        <p:spPr>
          <a:xfrm>
            <a:off x="1204148" y="4871153"/>
            <a:ext cx="519694" cy="276999"/>
          </a:xfrm>
          <a:prstGeom prst="rect">
            <a:avLst/>
          </a:prstGeom>
          <a:noFill/>
        </p:spPr>
        <p:txBody>
          <a:bodyPr wrap="none" rtlCol="0">
            <a:spAutoFit/>
          </a:bodyPr>
          <a:lstStyle/>
          <a:p>
            <a:r>
              <a:rPr lang="en-US" sz="1200" dirty="0" smtClean="0">
                <a:solidFill>
                  <a:srgbClr val="C00000"/>
                </a:solidFill>
              </a:rPr>
              <a:t>Clock</a:t>
            </a:r>
            <a:endParaRPr lang="en-GB" sz="1200" dirty="0">
              <a:solidFill>
                <a:srgbClr val="C00000"/>
              </a:solidFill>
            </a:endParaRPr>
          </a:p>
        </p:txBody>
      </p:sp>
      <p:sp>
        <p:nvSpPr>
          <p:cNvPr id="16" name="TextBox 15"/>
          <p:cNvSpPr txBox="1"/>
          <p:nvPr/>
        </p:nvSpPr>
        <p:spPr>
          <a:xfrm>
            <a:off x="800338" y="2814140"/>
            <a:ext cx="1167564" cy="461665"/>
          </a:xfrm>
          <a:prstGeom prst="rect">
            <a:avLst/>
          </a:prstGeom>
          <a:noFill/>
        </p:spPr>
        <p:txBody>
          <a:bodyPr wrap="none" rtlCol="0">
            <a:spAutoFit/>
          </a:bodyPr>
          <a:lstStyle/>
          <a:p>
            <a:r>
              <a:rPr lang="en-US" sz="1200" dirty="0" smtClean="0">
                <a:solidFill>
                  <a:schemeClr val="accent5"/>
                </a:solidFill>
              </a:rPr>
              <a:t>For 320, 640</a:t>
            </a:r>
          </a:p>
          <a:p>
            <a:r>
              <a:rPr lang="en-US" sz="1200" dirty="0" smtClean="0">
                <a:solidFill>
                  <a:schemeClr val="accent5"/>
                </a:solidFill>
              </a:rPr>
              <a:t>and 1280 Mb/s </a:t>
            </a:r>
            <a:endParaRPr lang="en-GB" sz="1200" dirty="0">
              <a:solidFill>
                <a:schemeClr val="accent5"/>
              </a:solidFill>
            </a:endParaRPr>
          </a:p>
        </p:txBody>
      </p:sp>
      <p:cxnSp>
        <p:nvCxnSpPr>
          <p:cNvPr id="18" name="Straight Arrow Connector 17"/>
          <p:cNvCxnSpPr>
            <a:stCxn id="16" idx="3"/>
          </p:cNvCxnSpPr>
          <p:nvPr/>
        </p:nvCxnSpPr>
        <p:spPr>
          <a:xfrm>
            <a:off x="1967902" y="3044973"/>
            <a:ext cx="599352" cy="153686"/>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2" name="Table 21"/>
          <p:cNvGraphicFramePr>
            <a:graphicFrameLocks noGrp="1"/>
          </p:cNvGraphicFramePr>
          <p:nvPr>
            <p:extLst>
              <p:ext uri="{D42A27DB-BD31-4B8C-83A1-F6EECF244321}">
                <p14:modId xmlns:p14="http://schemas.microsoft.com/office/powerpoint/2010/main" val="3437953232"/>
              </p:ext>
            </p:extLst>
          </p:nvPr>
        </p:nvGraphicFramePr>
        <p:xfrm>
          <a:off x="9017590" y="5204241"/>
          <a:ext cx="1219200" cy="1162050"/>
        </p:xfrm>
        <a:graphic>
          <a:graphicData uri="http://schemas.openxmlformats.org/drawingml/2006/table">
            <a:tbl>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tblGrid>
              <a:tr h="190500">
                <a:tc>
                  <a:txBody>
                    <a:bodyPr/>
                    <a:lstStyle/>
                    <a:p>
                      <a:pPr algn="ctr" fontAlgn="b"/>
                      <a:r>
                        <a:rPr lang="en-GB" sz="1100" b="1" i="0" u="none" strike="noStrike">
                          <a:solidFill>
                            <a:srgbClr val="FFFFFF"/>
                          </a:solidFill>
                          <a:effectLst/>
                          <a:latin typeface="Calibri" panose="020F0502020204030204" pitchFamily="34" charset="0"/>
                        </a:rPr>
                        <a:t>Bit Rate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5B9BD5"/>
                    </a:solidFill>
                  </a:tcPr>
                </a:tc>
                <a:tc>
                  <a:txBody>
                    <a:bodyPr/>
                    <a:lstStyle/>
                    <a:p>
                      <a:pPr algn="ctr" fontAlgn="b"/>
                      <a:r>
                        <a:rPr lang="en-GB" sz="1100" b="1" i="0" u="none" strike="noStrike">
                          <a:solidFill>
                            <a:srgbClr val="FFFFFF"/>
                          </a:solidFill>
                          <a:effectLst/>
                          <a:latin typeface="Calibri" panose="020F0502020204030204" pitchFamily="34" charset="0"/>
                        </a:rPr>
                        <a:t>Clock</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5B9BD5"/>
                    </a:solidFill>
                  </a:tcPr>
                </a:tc>
                <a:extLst>
                  <a:ext uri="{0D108BD9-81ED-4DB2-BD59-A6C34878D82A}">
                    <a16:rowId xmlns:a16="http://schemas.microsoft.com/office/drawing/2014/main" val="10000"/>
                  </a:ext>
                </a:extLst>
              </a:tr>
              <a:tr h="190500">
                <a:tc>
                  <a:txBody>
                    <a:bodyPr/>
                    <a:lstStyle/>
                    <a:p>
                      <a:pPr algn="ctr" fontAlgn="b"/>
                      <a:r>
                        <a:rPr lang="en-GB" sz="1100" b="1" i="0" u="none" strike="noStrike">
                          <a:solidFill>
                            <a:srgbClr val="FFFFFF"/>
                          </a:solidFill>
                          <a:effectLst/>
                          <a:latin typeface="Calibri" panose="020F0502020204030204" pitchFamily="34" charset="0"/>
                        </a:rPr>
                        <a:t>[Mb/s]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GB" sz="1100" b="1" i="0" u="none" strike="noStrike">
                          <a:solidFill>
                            <a:srgbClr val="FFFFFF"/>
                          </a:solidFill>
                          <a:effectLst/>
                          <a:latin typeface="Calibri" panose="020F0502020204030204" pitchFamily="34" charset="0"/>
                        </a:rPr>
                        <a:t>[MHz]</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10001"/>
                  </a:ext>
                </a:extLst>
              </a:tr>
              <a:tr h="190500">
                <a:tc>
                  <a:txBody>
                    <a:bodyPr/>
                    <a:lstStyle/>
                    <a:p>
                      <a:pPr algn="ctr" fontAlgn="b"/>
                      <a:r>
                        <a:rPr lang="en-GB" sz="1100" b="0" i="0" u="none" strike="noStrike">
                          <a:solidFill>
                            <a:srgbClr val="000000"/>
                          </a:solidFill>
                          <a:effectLst/>
                          <a:latin typeface="Calibri" panose="020F0502020204030204" pitchFamily="34" charset="0"/>
                        </a:rPr>
                        <a:t>160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GB" sz="1100" b="0" i="0" u="none" strike="noStrike">
                          <a:solidFill>
                            <a:srgbClr val="000000"/>
                          </a:solidFill>
                          <a:effectLst/>
                          <a:latin typeface="Calibri" panose="020F0502020204030204" pitchFamily="34" charset="0"/>
                        </a:rPr>
                        <a:t>160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2"/>
                  </a:ext>
                </a:extLst>
              </a:tr>
              <a:tr h="190500">
                <a:tc>
                  <a:txBody>
                    <a:bodyPr/>
                    <a:lstStyle/>
                    <a:p>
                      <a:pPr algn="ctr" fontAlgn="b"/>
                      <a:r>
                        <a:rPr lang="en-GB" sz="1100" b="0" i="0" u="none" strike="noStrike">
                          <a:solidFill>
                            <a:srgbClr val="000000"/>
                          </a:solidFill>
                          <a:effectLst/>
                          <a:latin typeface="Calibri" panose="020F0502020204030204" pitchFamily="34" charset="0"/>
                        </a:rPr>
                        <a:t>320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100" b="0" i="0" u="none" strike="noStrike">
                          <a:solidFill>
                            <a:srgbClr val="000000"/>
                          </a:solidFill>
                          <a:effectLst/>
                          <a:latin typeface="Calibri" panose="020F0502020204030204" pitchFamily="34" charset="0"/>
                        </a:rPr>
                        <a:t>160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003"/>
                  </a:ext>
                </a:extLst>
              </a:tr>
              <a:tr h="200025">
                <a:tc>
                  <a:txBody>
                    <a:bodyPr/>
                    <a:lstStyle/>
                    <a:p>
                      <a:pPr algn="ctr" fontAlgn="b"/>
                      <a:r>
                        <a:rPr lang="en-GB" sz="1100" b="0" i="0" u="none" strike="noStrike">
                          <a:solidFill>
                            <a:srgbClr val="000000"/>
                          </a:solidFill>
                          <a:effectLst/>
                          <a:latin typeface="Calibri" panose="020F0502020204030204" pitchFamily="34" charset="0"/>
                        </a:rPr>
                        <a:t>640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100" b="0" i="0" u="none" strike="noStrike">
                          <a:solidFill>
                            <a:srgbClr val="000000"/>
                          </a:solidFill>
                          <a:effectLst/>
                          <a:latin typeface="Calibri" panose="020F0502020204030204" pitchFamily="34" charset="0"/>
                        </a:rPr>
                        <a:t>320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004"/>
                  </a:ext>
                </a:extLst>
              </a:tr>
              <a:tr h="200025">
                <a:tc>
                  <a:txBody>
                    <a:bodyPr/>
                    <a:lstStyle/>
                    <a:p>
                      <a:pPr algn="ctr" fontAlgn="b"/>
                      <a:r>
                        <a:rPr lang="en-GB" sz="1100" b="0" i="0" u="none" strike="noStrike">
                          <a:solidFill>
                            <a:srgbClr val="000000"/>
                          </a:solidFill>
                          <a:effectLst/>
                          <a:latin typeface="Calibri" panose="020F0502020204030204" pitchFamily="34" charset="0"/>
                        </a:rPr>
                        <a:t>1280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100" b="0" i="0" u="none" strike="noStrike" dirty="0">
                          <a:solidFill>
                            <a:srgbClr val="000000"/>
                          </a:solidFill>
                          <a:effectLst/>
                          <a:latin typeface="Calibri" panose="020F0502020204030204" pitchFamily="34" charset="0"/>
                        </a:rPr>
                        <a:t>640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005"/>
                  </a:ext>
                </a:extLst>
              </a:tr>
            </a:tbl>
          </a:graphicData>
        </a:graphic>
      </p:graphicFrame>
      <p:sp>
        <p:nvSpPr>
          <p:cNvPr id="116" name="TextBox 115"/>
          <p:cNvSpPr txBox="1"/>
          <p:nvPr/>
        </p:nvSpPr>
        <p:spPr>
          <a:xfrm>
            <a:off x="10218412" y="4200780"/>
            <a:ext cx="1728358" cy="830997"/>
          </a:xfrm>
          <a:prstGeom prst="rect">
            <a:avLst/>
          </a:prstGeom>
          <a:noFill/>
        </p:spPr>
        <p:txBody>
          <a:bodyPr wrap="none" rtlCol="0">
            <a:spAutoFit/>
          </a:bodyPr>
          <a:lstStyle/>
          <a:p>
            <a:r>
              <a:rPr lang="en-US" sz="1200" dirty="0" smtClean="0">
                <a:solidFill>
                  <a:schemeClr val="accent5"/>
                </a:solidFill>
              </a:rPr>
              <a:t>For 160 Mb/s</a:t>
            </a:r>
          </a:p>
          <a:p>
            <a:r>
              <a:rPr lang="en-US" sz="1200" dirty="0" smtClean="0">
                <a:solidFill>
                  <a:schemeClr val="accent5"/>
                </a:solidFill>
              </a:rPr>
              <a:t>The multiplexer</a:t>
            </a:r>
            <a:br>
              <a:rPr lang="en-US" sz="1200" dirty="0" smtClean="0">
                <a:solidFill>
                  <a:schemeClr val="accent5"/>
                </a:solidFill>
              </a:rPr>
            </a:br>
            <a:r>
              <a:rPr lang="en-US" sz="1200" dirty="0" smtClean="0">
                <a:solidFill>
                  <a:schemeClr val="accent5"/>
                </a:solidFill>
              </a:rPr>
              <a:t>selects only the even</a:t>
            </a:r>
            <a:br>
              <a:rPr lang="en-US" sz="1200" dirty="0" smtClean="0">
                <a:solidFill>
                  <a:schemeClr val="accent5"/>
                </a:solidFill>
              </a:rPr>
            </a:br>
            <a:r>
              <a:rPr lang="en-US" sz="1200" dirty="0" smtClean="0">
                <a:solidFill>
                  <a:schemeClr val="accent5"/>
                </a:solidFill>
              </a:rPr>
              <a:t>number cells as outputs!</a:t>
            </a:r>
            <a:endParaRPr lang="en-GB" sz="1200" dirty="0">
              <a:solidFill>
                <a:schemeClr val="accent5"/>
              </a:solidFill>
            </a:endParaRPr>
          </a:p>
        </p:txBody>
      </p:sp>
      <p:cxnSp>
        <p:nvCxnSpPr>
          <p:cNvPr id="118" name="Straight Arrow Connector 117"/>
          <p:cNvCxnSpPr>
            <a:stCxn id="116" idx="1"/>
          </p:cNvCxnSpPr>
          <p:nvPr/>
        </p:nvCxnSpPr>
        <p:spPr>
          <a:xfrm flipH="1" flipV="1">
            <a:off x="9373750" y="4401893"/>
            <a:ext cx="844662" cy="214386"/>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89001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 Cell Delay</a:t>
            </a:r>
            <a:endParaRPr lang="en-GB" dirty="0"/>
          </a:p>
        </p:txBody>
      </p:sp>
      <p:sp>
        <p:nvSpPr>
          <p:cNvPr id="3" name="Content Placeholder 2"/>
          <p:cNvSpPr>
            <a:spLocks noGrp="1"/>
          </p:cNvSpPr>
          <p:nvPr>
            <p:ph idx="1"/>
          </p:nvPr>
        </p:nvSpPr>
        <p:spPr>
          <a:xfrm>
            <a:off x="838200" y="4854222"/>
            <a:ext cx="10515600" cy="1531078"/>
          </a:xfrm>
        </p:spPr>
        <p:txBody>
          <a:bodyPr/>
          <a:lstStyle/>
          <a:p>
            <a:r>
              <a:rPr lang="en-US" dirty="0" smtClean="0"/>
              <a:t>160 / 320 Mb/s: </a:t>
            </a:r>
            <a:r>
              <a:rPr lang="en-US" dirty="0" smtClean="0">
                <a:latin typeface="Symbol" panose="05050102010706020507" pitchFamily="18" charset="2"/>
              </a:rPr>
              <a:t>D</a:t>
            </a:r>
            <a:r>
              <a:rPr lang="en-US" dirty="0" smtClean="0"/>
              <a:t>t = 390.6 ps (</a:t>
            </a:r>
            <a:r>
              <a:rPr lang="en-US" dirty="0" err="1"/>
              <a:t>T</a:t>
            </a:r>
            <a:r>
              <a:rPr lang="en-US" baseline="-25000" dirty="0" err="1"/>
              <a:t>bit</a:t>
            </a:r>
            <a:r>
              <a:rPr lang="en-US" dirty="0"/>
              <a:t>/8 </a:t>
            </a:r>
            <a:r>
              <a:rPr lang="en-US" dirty="0" smtClean="0"/>
              <a:t>)</a:t>
            </a:r>
          </a:p>
          <a:p>
            <a:r>
              <a:rPr lang="en-US" dirty="0" smtClean="0"/>
              <a:t>640 Mb/s: </a:t>
            </a:r>
            <a:r>
              <a:rPr lang="en-US" dirty="0" smtClean="0">
                <a:latin typeface="Symbol" panose="05050102010706020507" pitchFamily="18" charset="2"/>
              </a:rPr>
              <a:t>D</a:t>
            </a:r>
            <a:r>
              <a:rPr lang="en-US" dirty="0" smtClean="0"/>
              <a:t>t = 195.3 </a:t>
            </a:r>
            <a:r>
              <a:rPr lang="en-US" dirty="0"/>
              <a:t>ps</a:t>
            </a:r>
          </a:p>
          <a:p>
            <a:r>
              <a:rPr lang="en-US" dirty="0" smtClean="0"/>
              <a:t>1.28 Gb/s: </a:t>
            </a:r>
            <a:r>
              <a:rPr lang="en-US" dirty="0" smtClean="0">
                <a:latin typeface="Symbol" panose="05050102010706020507" pitchFamily="18" charset="2"/>
              </a:rPr>
              <a:t>D</a:t>
            </a:r>
            <a:r>
              <a:rPr lang="en-US" dirty="0" smtClean="0"/>
              <a:t>t = 97.6 ps </a:t>
            </a:r>
            <a:r>
              <a:rPr lang="en-US" dirty="0" smtClean="0">
                <a:solidFill>
                  <a:schemeClr val="bg1">
                    <a:lumMod val="50000"/>
                  </a:schemeClr>
                </a:solidFill>
              </a:rPr>
              <a:t>[“Just about” for all process corners]</a:t>
            </a:r>
            <a:endParaRPr lang="en-US" dirty="0">
              <a:solidFill>
                <a:schemeClr val="bg1">
                  <a:lumMod val="50000"/>
                </a:schemeClr>
              </a:solidFill>
            </a:endParaRPr>
          </a:p>
          <a:p>
            <a:endParaRPr lang="en-US" dirty="0"/>
          </a:p>
          <a:p>
            <a:endParaRPr lang="en-GB" dirty="0"/>
          </a:p>
        </p:txBody>
      </p:sp>
      <p:sp>
        <p:nvSpPr>
          <p:cNvPr id="4" name="Date Placeholder 3"/>
          <p:cNvSpPr>
            <a:spLocks noGrp="1"/>
          </p:cNvSpPr>
          <p:nvPr>
            <p:ph type="dt" sz="half" idx="10"/>
          </p:nvPr>
        </p:nvSpPr>
        <p:spPr/>
        <p:txBody>
          <a:bodyPr/>
          <a:lstStyle/>
          <a:p>
            <a:r>
              <a:rPr lang="en-GB" smtClean="0"/>
              <a:t>Ecole de Microélectronique IN2P3</a:t>
            </a:r>
            <a:endParaRPr lang="en-GB" dirty="0"/>
          </a:p>
        </p:txBody>
      </p:sp>
      <p:sp>
        <p:nvSpPr>
          <p:cNvPr id="5" name="Footer Placeholder 4"/>
          <p:cNvSpPr>
            <a:spLocks noGrp="1"/>
          </p:cNvSpPr>
          <p:nvPr>
            <p:ph type="ftr" sz="quarter" idx="11"/>
          </p:nvPr>
        </p:nvSpPr>
        <p:spPr/>
        <p:txBody>
          <a:bodyPr/>
          <a:lstStyle/>
          <a:p>
            <a:r>
              <a:rPr lang="en-GB"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59</a:t>
            </a:fld>
            <a:endParaRPr lang="en-GB" dirty="0"/>
          </a:p>
        </p:txBody>
      </p:sp>
      <p:graphicFrame>
        <p:nvGraphicFramePr>
          <p:cNvPr id="7" name="Chart 6"/>
          <p:cNvGraphicFramePr>
            <a:graphicFrameLocks/>
          </p:cNvGraphicFramePr>
          <p:nvPr>
            <p:extLst>
              <p:ext uri="{D42A27DB-BD31-4B8C-83A1-F6EECF244321}">
                <p14:modId xmlns:p14="http://schemas.microsoft.com/office/powerpoint/2010/main" val="2522851638"/>
              </p:ext>
            </p:extLst>
          </p:nvPr>
        </p:nvGraphicFramePr>
        <p:xfrm>
          <a:off x="1981200" y="1105786"/>
          <a:ext cx="8229600" cy="35052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8859100" y="4854222"/>
            <a:ext cx="2891307" cy="738664"/>
          </a:xfrm>
          <a:prstGeom prst="rect">
            <a:avLst/>
          </a:prstGeom>
          <a:noFill/>
          <a:ln>
            <a:solidFill>
              <a:schemeClr val="tx1"/>
            </a:solidFill>
          </a:ln>
        </p:spPr>
        <p:txBody>
          <a:bodyPr wrap="square" rtlCol="0">
            <a:spAutoFit/>
          </a:bodyPr>
          <a:lstStyle/>
          <a:p>
            <a:r>
              <a:rPr lang="en-US" sz="1400" dirty="0" smtClean="0">
                <a:solidFill>
                  <a:schemeClr val="accent5"/>
                </a:solidFill>
              </a:rPr>
              <a:t>Probably the max data rate </a:t>
            </a:r>
            <a:r>
              <a:rPr lang="en-US" sz="1400" u="sng" dirty="0" smtClean="0">
                <a:solidFill>
                  <a:schemeClr val="accent5"/>
                </a:solidFill>
              </a:rPr>
              <a:t>this method </a:t>
            </a:r>
            <a:r>
              <a:rPr lang="en-US" sz="1400" dirty="0" smtClean="0">
                <a:solidFill>
                  <a:schemeClr val="accent5"/>
                </a:solidFill>
              </a:rPr>
              <a:t>can be comfortably used</a:t>
            </a:r>
            <a:br>
              <a:rPr lang="en-US" sz="1400" dirty="0" smtClean="0">
                <a:solidFill>
                  <a:schemeClr val="accent5"/>
                </a:solidFill>
              </a:rPr>
            </a:br>
            <a:r>
              <a:rPr lang="en-US" sz="1400" dirty="0" smtClean="0">
                <a:solidFill>
                  <a:schemeClr val="accent5"/>
                </a:solidFill>
              </a:rPr>
              <a:t>in 65 nm CMOS!</a:t>
            </a:r>
            <a:endParaRPr lang="en-GB" sz="1400" dirty="0">
              <a:solidFill>
                <a:schemeClr val="accent5"/>
              </a:solidFill>
            </a:endParaRPr>
          </a:p>
        </p:txBody>
      </p:sp>
      <p:cxnSp>
        <p:nvCxnSpPr>
          <p:cNvPr id="10" name="Straight Arrow Connector 9"/>
          <p:cNvCxnSpPr>
            <a:stCxn id="8" idx="1"/>
          </p:cNvCxnSpPr>
          <p:nvPr/>
        </p:nvCxnSpPr>
        <p:spPr>
          <a:xfrm flipH="1">
            <a:off x="7575606" y="5223554"/>
            <a:ext cx="1283494" cy="61256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86587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Outline</a:t>
            </a:r>
            <a:endParaRPr lang="en-GB" dirty="0"/>
          </a:p>
        </p:txBody>
      </p:sp>
      <p:sp>
        <p:nvSpPr>
          <p:cNvPr id="3" name="Content Placeholder 2"/>
          <p:cNvSpPr>
            <a:spLocks noGrp="1"/>
          </p:cNvSpPr>
          <p:nvPr>
            <p:ph idx="1"/>
          </p:nvPr>
        </p:nvSpPr>
        <p:spPr>
          <a:xfrm>
            <a:off x="838200" y="1073097"/>
            <a:ext cx="10515600" cy="5312203"/>
          </a:xfrm>
        </p:spPr>
        <p:txBody>
          <a:bodyPr>
            <a:normAutofit/>
          </a:bodyPr>
          <a:lstStyle/>
          <a:p>
            <a:r>
              <a:rPr lang="en-GB" sz="3200" dirty="0" smtClean="0"/>
              <a:t>Basic concepts in data transmission systems</a:t>
            </a:r>
          </a:p>
          <a:p>
            <a:pPr lvl="1"/>
            <a:r>
              <a:rPr lang="en-GB" sz="2800" dirty="0" smtClean="0"/>
              <a:t>Building blocks</a:t>
            </a:r>
          </a:p>
          <a:p>
            <a:pPr lvl="1"/>
            <a:r>
              <a:rPr lang="en-GB" sz="2800" dirty="0" smtClean="0"/>
              <a:t>Impairments</a:t>
            </a:r>
          </a:p>
          <a:p>
            <a:pPr lvl="1"/>
            <a:r>
              <a:rPr lang="en-US" sz="2800" dirty="0" smtClean="0"/>
              <a:t>Optical vs Electrical</a:t>
            </a:r>
            <a:endParaRPr lang="en-GB" sz="2800" dirty="0" smtClean="0"/>
          </a:p>
          <a:p>
            <a:r>
              <a:rPr lang="en-GB" sz="3200" dirty="0"/>
              <a:t>Radiation in electronics and optoelectronics devices</a:t>
            </a:r>
          </a:p>
          <a:p>
            <a:pPr lvl="1"/>
            <a:r>
              <a:rPr lang="en-GB" sz="2800" dirty="0"/>
              <a:t>Impact of radiation robustness on circuit </a:t>
            </a:r>
            <a:r>
              <a:rPr lang="en-GB" sz="2800" dirty="0" smtClean="0"/>
              <a:t>performance</a:t>
            </a:r>
          </a:p>
          <a:p>
            <a:r>
              <a:rPr lang="en-GB" sz="3200" dirty="0" smtClean="0"/>
              <a:t>The LpGBT – Materializing the concepts</a:t>
            </a:r>
          </a:p>
          <a:p>
            <a:r>
              <a:rPr lang="en-US" sz="3200" dirty="0" smtClean="0"/>
              <a:t>Connecting the ASICs to the world</a:t>
            </a:r>
            <a:endParaRPr lang="en-GB" sz="3200" dirty="0" smtClean="0"/>
          </a:p>
        </p:txBody>
      </p:sp>
      <p:sp>
        <p:nvSpPr>
          <p:cNvPr id="4" name="Date Placeholder 3"/>
          <p:cNvSpPr>
            <a:spLocks noGrp="1"/>
          </p:cNvSpPr>
          <p:nvPr>
            <p:ph type="dt" sz="half" idx="10"/>
          </p:nvPr>
        </p:nvSpPr>
        <p:spPr/>
        <p:txBody>
          <a:bodyPr/>
          <a:lstStyle/>
          <a:p>
            <a:r>
              <a:rPr lang="en-GB" dirty="0" smtClean="0"/>
              <a:t>Ecole de Microélectronique IN2P3</a:t>
            </a:r>
            <a:endParaRPr lang="en-GB" dirty="0"/>
          </a:p>
        </p:txBody>
      </p:sp>
      <p:sp>
        <p:nvSpPr>
          <p:cNvPr id="5" name="Footer Placeholder 4"/>
          <p:cNvSpPr>
            <a:spLocks noGrp="1"/>
          </p:cNvSpPr>
          <p:nvPr>
            <p:ph type="ftr" sz="quarter" idx="11"/>
          </p:nvPr>
        </p:nvSpPr>
        <p:spPr/>
        <p:txBody>
          <a:bodyPr/>
          <a:lstStyle/>
          <a:p>
            <a:r>
              <a:rPr lang="en-GB" dirty="0"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6</a:t>
            </a:fld>
            <a:endParaRPr lang="en-GB" dirty="0"/>
          </a:p>
        </p:txBody>
      </p:sp>
    </p:spTree>
    <p:extLst>
      <p:ext uri="{BB962C8B-B14F-4D97-AF65-F5344CB8AC3E}">
        <p14:creationId xmlns:p14="http://schemas.microsoft.com/office/powerpoint/2010/main" val="36625997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Generation – </a:t>
            </a:r>
            <a:r>
              <a:rPr lang="en-US" dirty="0" smtClean="0"/>
              <a:t>Performance (640 Mb/s)</a:t>
            </a:r>
            <a:endParaRPr lang="en-GB" dirty="0"/>
          </a:p>
        </p:txBody>
      </p:sp>
      <p:sp>
        <p:nvSpPr>
          <p:cNvPr id="4" name="Date Placeholder 3"/>
          <p:cNvSpPr>
            <a:spLocks noGrp="1"/>
          </p:cNvSpPr>
          <p:nvPr>
            <p:ph type="dt" sz="half" idx="10"/>
          </p:nvPr>
        </p:nvSpPr>
        <p:spPr/>
        <p:txBody>
          <a:bodyPr/>
          <a:lstStyle/>
          <a:p>
            <a:r>
              <a:rPr lang="en-GB" smtClean="0"/>
              <a:t>Ecole de Microélectronique IN2P3</a:t>
            </a:r>
            <a:endParaRPr lang="en-GB" dirty="0"/>
          </a:p>
        </p:txBody>
      </p:sp>
      <p:sp>
        <p:nvSpPr>
          <p:cNvPr id="5" name="Footer Placeholder 4"/>
          <p:cNvSpPr>
            <a:spLocks noGrp="1"/>
          </p:cNvSpPr>
          <p:nvPr>
            <p:ph type="ftr" sz="quarter" idx="11"/>
          </p:nvPr>
        </p:nvSpPr>
        <p:spPr/>
        <p:txBody>
          <a:bodyPr/>
          <a:lstStyle/>
          <a:p>
            <a:r>
              <a:rPr lang="en-GB"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60</a:t>
            </a:fld>
            <a:endParaRPr lang="en-GB" dirty="0"/>
          </a:p>
        </p:txBody>
      </p:sp>
      <p:sp>
        <p:nvSpPr>
          <p:cNvPr id="10" name="TextBox 9"/>
          <p:cNvSpPr txBox="1"/>
          <p:nvPr/>
        </p:nvSpPr>
        <p:spPr>
          <a:xfrm>
            <a:off x="9643277" y="2464693"/>
            <a:ext cx="1541191" cy="2308324"/>
          </a:xfrm>
          <a:prstGeom prst="rect">
            <a:avLst/>
          </a:prstGeom>
          <a:noFill/>
          <a:ln>
            <a:solidFill>
              <a:schemeClr val="tx1"/>
            </a:solidFill>
          </a:ln>
        </p:spPr>
        <p:txBody>
          <a:bodyPr wrap="none" rtlCol="0">
            <a:spAutoFit/>
          </a:bodyPr>
          <a:lstStyle/>
          <a:p>
            <a:r>
              <a:rPr lang="en-US" dirty="0" smtClean="0">
                <a:solidFill>
                  <a:schemeClr val="accent5"/>
                </a:solidFill>
              </a:rPr>
              <a:t>B   = 640 Mb/s</a:t>
            </a:r>
          </a:p>
          <a:p>
            <a:r>
              <a:rPr lang="en-US" dirty="0" smtClean="0">
                <a:solidFill>
                  <a:schemeClr val="accent5"/>
                </a:solidFill>
              </a:rPr>
              <a:t>T   = 1540.8 ps</a:t>
            </a:r>
          </a:p>
          <a:p>
            <a:r>
              <a:rPr lang="en-US" dirty="0" smtClean="0">
                <a:solidFill>
                  <a:schemeClr val="accent5"/>
                </a:solidFill>
                <a:latin typeface="Symbol" panose="05050102010706020507" pitchFamily="18" charset="2"/>
              </a:rPr>
              <a:t>D</a:t>
            </a:r>
            <a:r>
              <a:rPr lang="en-US" dirty="0" smtClean="0">
                <a:solidFill>
                  <a:schemeClr val="accent5"/>
                </a:solidFill>
              </a:rPr>
              <a:t>T </a:t>
            </a:r>
            <a:r>
              <a:rPr lang="en-US" dirty="0">
                <a:solidFill>
                  <a:schemeClr val="accent5"/>
                </a:solidFill>
              </a:rPr>
              <a:t>= </a:t>
            </a:r>
            <a:r>
              <a:rPr lang="en-US" dirty="0" smtClean="0">
                <a:solidFill>
                  <a:schemeClr val="accent5"/>
                </a:solidFill>
              </a:rPr>
              <a:t>192.6 ps</a:t>
            </a:r>
          </a:p>
          <a:p>
            <a:endParaRPr lang="en-US" dirty="0" smtClean="0">
              <a:solidFill>
                <a:schemeClr val="accent5"/>
              </a:solidFill>
            </a:endParaRPr>
          </a:p>
          <a:p>
            <a:r>
              <a:rPr lang="en-US" dirty="0" err="1" smtClean="0">
                <a:solidFill>
                  <a:schemeClr val="accent5"/>
                </a:solidFill>
              </a:rPr>
              <a:t>J</a:t>
            </a:r>
            <a:r>
              <a:rPr lang="en-US" baseline="-25000" dirty="0" err="1" smtClean="0">
                <a:solidFill>
                  <a:schemeClr val="accent5"/>
                </a:solidFill>
              </a:rPr>
              <a:t>max</a:t>
            </a:r>
            <a:r>
              <a:rPr lang="en-US" dirty="0" smtClean="0">
                <a:solidFill>
                  <a:schemeClr val="accent5"/>
                </a:solidFill>
              </a:rPr>
              <a:t> = 35.7 ps</a:t>
            </a:r>
          </a:p>
          <a:p>
            <a:endParaRPr lang="en-US" dirty="0" smtClean="0">
              <a:solidFill>
                <a:schemeClr val="accent5"/>
              </a:solidFill>
            </a:endParaRPr>
          </a:p>
          <a:p>
            <a:r>
              <a:rPr lang="en-US" dirty="0" err="1" smtClean="0">
                <a:solidFill>
                  <a:schemeClr val="accent5"/>
                </a:solidFill>
              </a:rPr>
              <a:t>J</a:t>
            </a:r>
            <a:r>
              <a:rPr lang="en-US" baseline="-25000" dirty="0" err="1" smtClean="0">
                <a:solidFill>
                  <a:schemeClr val="accent5"/>
                </a:solidFill>
              </a:rPr>
              <a:t>max</a:t>
            </a:r>
            <a:r>
              <a:rPr lang="en-US" dirty="0" smtClean="0">
                <a:solidFill>
                  <a:schemeClr val="accent5"/>
                </a:solidFill>
              </a:rPr>
              <a:t>/T  = 2%</a:t>
            </a:r>
          </a:p>
          <a:p>
            <a:r>
              <a:rPr lang="en-US" dirty="0" err="1" smtClean="0">
                <a:solidFill>
                  <a:schemeClr val="accent5"/>
                </a:solidFill>
              </a:rPr>
              <a:t>J</a:t>
            </a:r>
            <a:r>
              <a:rPr lang="en-US" baseline="-25000" dirty="0" err="1" smtClean="0">
                <a:solidFill>
                  <a:schemeClr val="accent5"/>
                </a:solidFill>
              </a:rPr>
              <a:t>max</a:t>
            </a:r>
            <a:r>
              <a:rPr lang="en-US" dirty="0" smtClean="0">
                <a:solidFill>
                  <a:schemeClr val="accent5"/>
                </a:solidFill>
              </a:rPr>
              <a:t>/</a:t>
            </a:r>
            <a:r>
              <a:rPr lang="en-US" dirty="0">
                <a:solidFill>
                  <a:schemeClr val="accent5"/>
                </a:solidFill>
                <a:latin typeface="Symbol" panose="05050102010706020507" pitchFamily="18" charset="2"/>
              </a:rPr>
              <a:t>D</a:t>
            </a:r>
            <a:r>
              <a:rPr lang="en-US" dirty="0" smtClean="0">
                <a:solidFill>
                  <a:schemeClr val="accent5"/>
                </a:solidFill>
              </a:rPr>
              <a:t>T</a:t>
            </a:r>
            <a:r>
              <a:rPr lang="en-US" dirty="0">
                <a:solidFill>
                  <a:schemeClr val="accent5"/>
                </a:solidFill>
              </a:rPr>
              <a:t>= </a:t>
            </a:r>
            <a:r>
              <a:rPr lang="en-US" dirty="0" smtClean="0">
                <a:solidFill>
                  <a:schemeClr val="accent5"/>
                </a:solidFill>
              </a:rPr>
              <a:t>18% </a:t>
            </a:r>
            <a:endParaRPr lang="en-GB" dirty="0">
              <a:solidFill>
                <a:schemeClr val="accent5"/>
              </a:solidFill>
            </a:endParaRPr>
          </a:p>
        </p:txBody>
      </p:sp>
      <p:graphicFrame>
        <p:nvGraphicFramePr>
          <p:cNvPr id="13" name="Chart 12"/>
          <p:cNvGraphicFramePr>
            <a:graphicFrameLocks/>
          </p:cNvGraphicFramePr>
          <p:nvPr>
            <p:extLst>
              <p:ext uri="{D42A27DB-BD31-4B8C-83A1-F6EECF244321}">
                <p14:modId xmlns:p14="http://schemas.microsoft.com/office/powerpoint/2010/main" val="4209804305"/>
              </p:ext>
            </p:extLst>
          </p:nvPr>
        </p:nvGraphicFramePr>
        <p:xfrm>
          <a:off x="1055511" y="875655"/>
          <a:ext cx="82296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a:graphicFrameLocks/>
          </p:cNvGraphicFramePr>
          <p:nvPr>
            <p:extLst>
              <p:ext uri="{D42A27DB-BD31-4B8C-83A1-F6EECF244321}">
                <p14:modId xmlns:p14="http://schemas.microsoft.com/office/powerpoint/2010/main" val="4105409198"/>
              </p:ext>
            </p:extLst>
          </p:nvPr>
        </p:nvGraphicFramePr>
        <p:xfrm>
          <a:off x="1055511" y="3618855"/>
          <a:ext cx="82296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581161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4" name="Straight Connector 63"/>
          <p:cNvCxnSpPr/>
          <p:nvPr/>
        </p:nvCxnSpPr>
        <p:spPr>
          <a:xfrm flipV="1">
            <a:off x="10252041" y="1272433"/>
            <a:ext cx="0" cy="609600"/>
          </a:xfrm>
          <a:prstGeom prst="line">
            <a:avLst/>
          </a:pr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V="1">
            <a:off x="9794841" y="1424833"/>
            <a:ext cx="0" cy="609600"/>
          </a:xfrm>
          <a:prstGeom prst="line">
            <a:avLst/>
          </a:pr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9337641" y="1577233"/>
            <a:ext cx="0" cy="609600"/>
          </a:xfrm>
          <a:prstGeom prst="line">
            <a:avLst/>
          </a:pr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V="1">
            <a:off x="8880441" y="1729633"/>
            <a:ext cx="0" cy="609600"/>
          </a:xfrm>
          <a:prstGeom prst="line">
            <a:avLst/>
          </a:pr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V="1">
            <a:off x="8423241" y="1882033"/>
            <a:ext cx="0" cy="609600"/>
          </a:xfrm>
          <a:prstGeom prst="line">
            <a:avLst/>
          </a:pr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7966041" y="2034433"/>
            <a:ext cx="0" cy="609600"/>
          </a:xfrm>
          <a:prstGeom prst="line">
            <a:avLst/>
          </a:pr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V="1">
            <a:off x="7508841" y="2186833"/>
            <a:ext cx="0" cy="609600"/>
          </a:xfrm>
          <a:prstGeom prst="line">
            <a:avLst/>
          </a:pr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V="1">
            <a:off x="7051641" y="2339233"/>
            <a:ext cx="0" cy="609600"/>
          </a:xfrm>
          <a:prstGeom prst="line">
            <a:avLst/>
          </a:pr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flipV="1">
            <a:off x="6594441" y="2491633"/>
            <a:ext cx="0" cy="609600"/>
          </a:xfrm>
          <a:prstGeom prst="line">
            <a:avLst/>
          </a:pr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V="1">
            <a:off x="6137241" y="2644033"/>
            <a:ext cx="0" cy="609600"/>
          </a:xfrm>
          <a:prstGeom prst="line">
            <a:avLst/>
          </a:pr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V="1">
            <a:off x="5680041" y="2796433"/>
            <a:ext cx="0" cy="609600"/>
          </a:xfrm>
          <a:prstGeom prst="line">
            <a:avLst/>
          </a:pr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flipV="1">
            <a:off x="5222841" y="2948833"/>
            <a:ext cx="0" cy="609600"/>
          </a:xfrm>
          <a:prstGeom prst="line">
            <a:avLst/>
          </a:pr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flipV="1">
            <a:off x="4765641" y="3101233"/>
            <a:ext cx="0" cy="609600"/>
          </a:xfrm>
          <a:prstGeom prst="line">
            <a:avLst/>
          </a:pr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2160067" y="4599070"/>
            <a:ext cx="9838872"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Edge Detection – Principle</a:t>
            </a:r>
            <a:endParaRPr lang="en-GB" dirty="0"/>
          </a:p>
        </p:txBody>
      </p:sp>
      <p:sp>
        <p:nvSpPr>
          <p:cNvPr id="4" name="Date Placeholder 3"/>
          <p:cNvSpPr>
            <a:spLocks noGrp="1"/>
          </p:cNvSpPr>
          <p:nvPr>
            <p:ph type="dt" sz="half" idx="10"/>
          </p:nvPr>
        </p:nvSpPr>
        <p:spPr/>
        <p:txBody>
          <a:bodyPr/>
          <a:lstStyle/>
          <a:p>
            <a:r>
              <a:rPr lang="en-GB" smtClean="0"/>
              <a:t>Ecole de Microélectronique IN2P3</a:t>
            </a:r>
            <a:endParaRPr lang="en-GB" dirty="0"/>
          </a:p>
        </p:txBody>
      </p:sp>
      <p:sp>
        <p:nvSpPr>
          <p:cNvPr id="5" name="Footer Placeholder 4"/>
          <p:cNvSpPr>
            <a:spLocks noGrp="1"/>
          </p:cNvSpPr>
          <p:nvPr>
            <p:ph type="ftr" sz="quarter" idx="11"/>
          </p:nvPr>
        </p:nvSpPr>
        <p:spPr/>
        <p:txBody>
          <a:bodyPr/>
          <a:lstStyle/>
          <a:p>
            <a:r>
              <a:rPr lang="en-GB"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61</a:t>
            </a:fld>
            <a:endParaRPr lang="en-GB" dirty="0"/>
          </a:p>
        </p:txBody>
      </p:sp>
      <p:sp>
        <p:nvSpPr>
          <p:cNvPr id="7" name="Rectangle 6"/>
          <p:cNvSpPr/>
          <p:nvPr/>
        </p:nvSpPr>
        <p:spPr>
          <a:xfrm>
            <a:off x="3775041" y="4662407"/>
            <a:ext cx="3048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spcBef>
                <a:spcPct val="0"/>
              </a:spcBef>
              <a:spcAft>
                <a:spcPct val="0"/>
              </a:spcAft>
            </a:pPr>
            <a:r>
              <a:rPr lang="en-US" sz="1000" dirty="0">
                <a:solidFill>
                  <a:srgbClr val="FFFFFF"/>
                </a:solidFill>
              </a:rPr>
              <a:t>Q</a:t>
            </a:r>
          </a:p>
          <a:p>
            <a:pPr algn="ctr" fontAlgn="base">
              <a:spcBef>
                <a:spcPct val="0"/>
              </a:spcBef>
              <a:spcAft>
                <a:spcPct val="0"/>
              </a:spcAft>
            </a:pPr>
            <a:endParaRPr lang="en-US" sz="1000" dirty="0">
              <a:solidFill>
                <a:srgbClr val="FFFFFF"/>
              </a:solidFill>
            </a:endParaRPr>
          </a:p>
          <a:p>
            <a:pPr algn="ctr" fontAlgn="base">
              <a:spcBef>
                <a:spcPct val="0"/>
              </a:spcBef>
              <a:spcAft>
                <a:spcPct val="0"/>
              </a:spcAft>
            </a:pPr>
            <a:r>
              <a:rPr lang="en-US" sz="1000" dirty="0">
                <a:solidFill>
                  <a:srgbClr val="FFFFFF"/>
                </a:solidFill>
              </a:rPr>
              <a:t>D</a:t>
            </a:r>
          </a:p>
        </p:txBody>
      </p:sp>
      <p:cxnSp>
        <p:nvCxnSpPr>
          <p:cNvPr id="8" name="Straight Connector 7"/>
          <p:cNvCxnSpPr/>
          <p:nvPr/>
        </p:nvCxnSpPr>
        <p:spPr>
          <a:xfrm rot="16200000" flipH="1">
            <a:off x="3775041" y="4891008"/>
            <a:ext cx="76200" cy="76200"/>
          </a:xfrm>
          <a:prstGeom prst="line">
            <a:avLst/>
          </a:prstGeom>
          <a:ln w="12700">
            <a:solidFill>
              <a:srgbClr val="89A4A7"/>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flipH="1" flipV="1">
            <a:off x="3775041" y="4967208"/>
            <a:ext cx="76200" cy="76200"/>
          </a:xfrm>
          <a:prstGeom prst="line">
            <a:avLst/>
          </a:prstGeom>
          <a:ln w="12700">
            <a:solidFill>
              <a:srgbClr val="89A4A7"/>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232241" y="4662407"/>
            <a:ext cx="3048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spcBef>
                <a:spcPct val="0"/>
              </a:spcBef>
              <a:spcAft>
                <a:spcPct val="0"/>
              </a:spcAft>
            </a:pPr>
            <a:r>
              <a:rPr lang="en-US" sz="1000" dirty="0">
                <a:solidFill>
                  <a:srgbClr val="FFFFFF"/>
                </a:solidFill>
              </a:rPr>
              <a:t>Q</a:t>
            </a:r>
          </a:p>
          <a:p>
            <a:pPr algn="ctr" fontAlgn="base">
              <a:spcBef>
                <a:spcPct val="0"/>
              </a:spcBef>
              <a:spcAft>
                <a:spcPct val="0"/>
              </a:spcAft>
            </a:pPr>
            <a:endParaRPr lang="en-US" sz="1000" dirty="0">
              <a:solidFill>
                <a:srgbClr val="FFFFFF"/>
              </a:solidFill>
            </a:endParaRPr>
          </a:p>
          <a:p>
            <a:pPr algn="ctr" fontAlgn="base">
              <a:spcBef>
                <a:spcPct val="0"/>
              </a:spcBef>
              <a:spcAft>
                <a:spcPct val="0"/>
              </a:spcAft>
            </a:pPr>
            <a:r>
              <a:rPr lang="en-US" sz="1000" dirty="0">
                <a:solidFill>
                  <a:srgbClr val="FFFFFF"/>
                </a:solidFill>
              </a:rPr>
              <a:t>D</a:t>
            </a:r>
          </a:p>
        </p:txBody>
      </p:sp>
      <p:cxnSp>
        <p:nvCxnSpPr>
          <p:cNvPr id="11" name="Straight Connector 10"/>
          <p:cNvCxnSpPr/>
          <p:nvPr/>
        </p:nvCxnSpPr>
        <p:spPr>
          <a:xfrm rot="16200000" flipH="1">
            <a:off x="4232241" y="4891008"/>
            <a:ext cx="76200" cy="76200"/>
          </a:xfrm>
          <a:prstGeom prst="line">
            <a:avLst/>
          </a:prstGeom>
          <a:ln w="12700">
            <a:solidFill>
              <a:srgbClr val="89A4A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flipH="1" flipV="1">
            <a:off x="4232241" y="4967208"/>
            <a:ext cx="76200" cy="76200"/>
          </a:xfrm>
          <a:prstGeom prst="line">
            <a:avLst/>
          </a:prstGeom>
          <a:ln w="12700">
            <a:solidFill>
              <a:srgbClr val="89A4A7"/>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689441" y="4662407"/>
            <a:ext cx="3048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spcBef>
                <a:spcPct val="0"/>
              </a:spcBef>
              <a:spcAft>
                <a:spcPct val="0"/>
              </a:spcAft>
            </a:pPr>
            <a:r>
              <a:rPr lang="en-US" sz="1000" dirty="0">
                <a:solidFill>
                  <a:srgbClr val="FFFFFF"/>
                </a:solidFill>
              </a:rPr>
              <a:t>Q</a:t>
            </a:r>
          </a:p>
          <a:p>
            <a:pPr algn="ctr" fontAlgn="base">
              <a:spcBef>
                <a:spcPct val="0"/>
              </a:spcBef>
              <a:spcAft>
                <a:spcPct val="0"/>
              </a:spcAft>
            </a:pPr>
            <a:endParaRPr lang="en-US" sz="1000" dirty="0">
              <a:solidFill>
                <a:srgbClr val="FFFFFF"/>
              </a:solidFill>
            </a:endParaRPr>
          </a:p>
          <a:p>
            <a:pPr algn="ctr" fontAlgn="base">
              <a:spcBef>
                <a:spcPct val="0"/>
              </a:spcBef>
              <a:spcAft>
                <a:spcPct val="0"/>
              </a:spcAft>
            </a:pPr>
            <a:r>
              <a:rPr lang="en-US" sz="1000" dirty="0">
                <a:solidFill>
                  <a:srgbClr val="FFFFFF"/>
                </a:solidFill>
              </a:rPr>
              <a:t>D</a:t>
            </a:r>
          </a:p>
        </p:txBody>
      </p:sp>
      <p:cxnSp>
        <p:nvCxnSpPr>
          <p:cNvPr id="14" name="Straight Connector 13"/>
          <p:cNvCxnSpPr/>
          <p:nvPr/>
        </p:nvCxnSpPr>
        <p:spPr>
          <a:xfrm rot="16200000" flipH="1">
            <a:off x="4689441" y="4891008"/>
            <a:ext cx="76200" cy="76200"/>
          </a:xfrm>
          <a:prstGeom prst="line">
            <a:avLst/>
          </a:prstGeom>
          <a:ln w="12700">
            <a:solidFill>
              <a:srgbClr val="89A4A7"/>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flipH="1" flipV="1">
            <a:off x="4689441" y="4967208"/>
            <a:ext cx="76200" cy="76200"/>
          </a:xfrm>
          <a:prstGeom prst="line">
            <a:avLst/>
          </a:prstGeom>
          <a:ln w="12700">
            <a:solidFill>
              <a:srgbClr val="89A4A7"/>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146641" y="4662407"/>
            <a:ext cx="3048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spcBef>
                <a:spcPct val="0"/>
              </a:spcBef>
              <a:spcAft>
                <a:spcPct val="0"/>
              </a:spcAft>
            </a:pPr>
            <a:r>
              <a:rPr lang="en-US" sz="1000" dirty="0">
                <a:solidFill>
                  <a:srgbClr val="FFFFFF"/>
                </a:solidFill>
              </a:rPr>
              <a:t>Q</a:t>
            </a:r>
          </a:p>
          <a:p>
            <a:pPr algn="ctr" fontAlgn="base">
              <a:spcBef>
                <a:spcPct val="0"/>
              </a:spcBef>
              <a:spcAft>
                <a:spcPct val="0"/>
              </a:spcAft>
            </a:pPr>
            <a:endParaRPr lang="en-US" sz="1000" dirty="0">
              <a:solidFill>
                <a:srgbClr val="FFFFFF"/>
              </a:solidFill>
            </a:endParaRPr>
          </a:p>
          <a:p>
            <a:pPr algn="ctr" fontAlgn="base">
              <a:spcBef>
                <a:spcPct val="0"/>
              </a:spcBef>
              <a:spcAft>
                <a:spcPct val="0"/>
              </a:spcAft>
            </a:pPr>
            <a:r>
              <a:rPr lang="en-US" sz="1000" dirty="0">
                <a:solidFill>
                  <a:srgbClr val="FFFFFF"/>
                </a:solidFill>
              </a:rPr>
              <a:t>D</a:t>
            </a:r>
          </a:p>
        </p:txBody>
      </p:sp>
      <p:cxnSp>
        <p:nvCxnSpPr>
          <p:cNvPr id="17" name="Straight Connector 16"/>
          <p:cNvCxnSpPr/>
          <p:nvPr/>
        </p:nvCxnSpPr>
        <p:spPr>
          <a:xfrm rot="16200000" flipH="1">
            <a:off x="5146641" y="4891008"/>
            <a:ext cx="76200" cy="76200"/>
          </a:xfrm>
          <a:prstGeom prst="line">
            <a:avLst/>
          </a:prstGeom>
          <a:ln w="12700">
            <a:solidFill>
              <a:srgbClr val="89A4A7"/>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flipH="1" flipV="1">
            <a:off x="5146641" y="4967208"/>
            <a:ext cx="76200" cy="76200"/>
          </a:xfrm>
          <a:prstGeom prst="line">
            <a:avLst/>
          </a:prstGeom>
          <a:ln w="12700">
            <a:solidFill>
              <a:srgbClr val="89A4A7"/>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603841" y="4662407"/>
            <a:ext cx="3048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spcBef>
                <a:spcPct val="0"/>
              </a:spcBef>
              <a:spcAft>
                <a:spcPct val="0"/>
              </a:spcAft>
            </a:pPr>
            <a:r>
              <a:rPr lang="en-US" sz="1000" dirty="0">
                <a:solidFill>
                  <a:srgbClr val="FFFFFF"/>
                </a:solidFill>
              </a:rPr>
              <a:t>Q</a:t>
            </a:r>
          </a:p>
          <a:p>
            <a:pPr algn="ctr" fontAlgn="base">
              <a:spcBef>
                <a:spcPct val="0"/>
              </a:spcBef>
              <a:spcAft>
                <a:spcPct val="0"/>
              </a:spcAft>
            </a:pPr>
            <a:endParaRPr lang="en-US" sz="1000" dirty="0">
              <a:solidFill>
                <a:srgbClr val="FFFFFF"/>
              </a:solidFill>
            </a:endParaRPr>
          </a:p>
          <a:p>
            <a:pPr algn="ctr" fontAlgn="base">
              <a:spcBef>
                <a:spcPct val="0"/>
              </a:spcBef>
              <a:spcAft>
                <a:spcPct val="0"/>
              </a:spcAft>
            </a:pPr>
            <a:r>
              <a:rPr lang="en-US" sz="1000" dirty="0">
                <a:solidFill>
                  <a:srgbClr val="FFFFFF"/>
                </a:solidFill>
              </a:rPr>
              <a:t>D</a:t>
            </a:r>
          </a:p>
        </p:txBody>
      </p:sp>
      <p:cxnSp>
        <p:nvCxnSpPr>
          <p:cNvPr id="20" name="Straight Connector 19"/>
          <p:cNvCxnSpPr/>
          <p:nvPr/>
        </p:nvCxnSpPr>
        <p:spPr>
          <a:xfrm rot="16200000" flipH="1">
            <a:off x="5603841" y="4891008"/>
            <a:ext cx="76200" cy="76200"/>
          </a:xfrm>
          <a:prstGeom prst="line">
            <a:avLst/>
          </a:prstGeom>
          <a:ln w="12700">
            <a:solidFill>
              <a:srgbClr val="89A4A7"/>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flipH="1" flipV="1">
            <a:off x="5603841" y="4967208"/>
            <a:ext cx="76200" cy="76200"/>
          </a:xfrm>
          <a:prstGeom prst="line">
            <a:avLst/>
          </a:prstGeom>
          <a:ln w="12700">
            <a:solidFill>
              <a:srgbClr val="89A4A7"/>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6061041" y="4662407"/>
            <a:ext cx="3048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spcBef>
                <a:spcPct val="0"/>
              </a:spcBef>
              <a:spcAft>
                <a:spcPct val="0"/>
              </a:spcAft>
            </a:pPr>
            <a:r>
              <a:rPr lang="en-US" sz="1000" dirty="0">
                <a:solidFill>
                  <a:srgbClr val="FFFFFF"/>
                </a:solidFill>
              </a:rPr>
              <a:t>Q</a:t>
            </a:r>
          </a:p>
          <a:p>
            <a:pPr algn="ctr" fontAlgn="base">
              <a:spcBef>
                <a:spcPct val="0"/>
              </a:spcBef>
              <a:spcAft>
                <a:spcPct val="0"/>
              </a:spcAft>
            </a:pPr>
            <a:endParaRPr lang="en-US" sz="1000" dirty="0">
              <a:solidFill>
                <a:srgbClr val="FFFFFF"/>
              </a:solidFill>
            </a:endParaRPr>
          </a:p>
          <a:p>
            <a:pPr algn="ctr" fontAlgn="base">
              <a:spcBef>
                <a:spcPct val="0"/>
              </a:spcBef>
              <a:spcAft>
                <a:spcPct val="0"/>
              </a:spcAft>
            </a:pPr>
            <a:r>
              <a:rPr lang="en-US" sz="1000" dirty="0">
                <a:solidFill>
                  <a:srgbClr val="FFFFFF"/>
                </a:solidFill>
              </a:rPr>
              <a:t>D</a:t>
            </a:r>
          </a:p>
        </p:txBody>
      </p:sp>
      <p:cxnSp>
        <p:nvCxnSpPr>
          <p:cNvPr id="23" name="Straight Connector 22"/>
          <p:cNvCxnSpPr/>
          <p:nvPr/>
        </p:nvCxnSpPr>
        <p:spPr>
          <a:xfrm rot="16200000" flipH="1">
            <a:off x="6061041" y="4891008"/>
            <a:ext cx="76200" cy="76200"/>
          </a:xfrm>
          <a:prstGeom prst="line">
            <a:avLst/>
          </a:prstGeom>
          <a:ln w="12700">
            <a:solidFill>
              <a:srgbClr val="89A4A7"/>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flipH="1" flipV="1">
            <a:off x="6061041" y="4967208"/>
            <a:ext cx="76200" cy="76200"/>
          </a:xfrm>
          <a:prstGeom prst="line">
            <a:avLst/>
          </a:prstGeom>
          <a:ln w="12700">
            <a:solidFill>
              <a:srgbClr val="89A4A7"/>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518241" y="4662407"/>
            <a:ext cx="3048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spcBef>
                <a:spcPct val="0"/>
              </a:spcBef>
              <a:spcAft>
                <a:spcPct val="0"/>
              </a:spcAft>
            </a:pPr>
            <a:r>
              <a:rPr lang="en-US" sz="1000" dirty="0">
                <a:solidFill>
                  <a:srgbClr val="FFFFFF"/>
                </a:solidFill>
              </a:rPr>
              <a:t>Q</a:t>
            </a:r>
          </a:p>
          <a:p>
            <a:pPr algn="ctr" fontAlgn="base">
              <a:spcBef>
                <a:spcPct val="0"/>
              </a:spcBef>
              <a:spcAft>
                <a:spcPct val="0"/>
              </a:spcAft>
            </a:pPr>
            <a:endParaRPr lang="en-US" sz="1000" dirty="0">
              <a:solidFill>
                <a:srgbClr val="FFFFFF"/>
              </a:solidFill>
            </a:endParaRPr>
          </a:p>
          <a:p>
            <a:pPr algn="ctr" fontAlgn="base">
              <a:spcBef>
                <a:spcPct val="0"/>
              </a:spcBef>
              <a:spcAft>
                <a:spcPct val="0"/>
              </a:spcAft>
            </a:pPr>
            <a:r>
              <a:rPr lang="en-US" sz="1000" dirty="0">
                <a:solidFill>
                  <a:srgbClr val="FFFFFF"/>
                </a:solidFill>
              </a:rPr>
              <a:t>D</a:t>
            </a:r>
          </a:p>
        </p:txBody>
      </p:sp>
      <p:cxnSp>
        <p:nvCxnSpPr>
          <p:cNvPr id="26" name="Straight Connector 25"/>
          <p:cNvCxnSpPr/>
          <p:nvPr/>
        </p:nvCxnSpPr>
        <p:spPr>
          <a:xfrm rot="16200000" flipH="1">
            <a:off x="6518241" y="4891008"/>
            <a:ext cx="76200" cy="76200"/>
          </a:xfrm>
          <a:prstGeom prst="line">
            <a:avLst/>
          </a:prstGeom>
          <a:ln w="12700">
            <a:solidFill>
              <a:srgbClr val="89A4A7"/>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flipH="1" flipV="1">
            <a:off x="6518241" y="4967208"/>
            <a:ext cx="76200" cy="76200"/>
          </a:xfrm>
          <a:prstGeom prst="line">
            <a:avLst/>
          </a:prstGeom>
          <a:ln w="12700">
            <a:solidFill>
              <a:srgbClr val="89A4A7"/>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6975441" y="4662407"/>
            <a:ext cx="3048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spcBef>
                <a:spcPct val="0"/>
              </a:spcBef>
              <a:spcAft>
                <a:spcPct val="0"/>
              </a:spcAft>
            </a:pPr>
            <a:r>
              <a:rPr lang="en-US" sz="1000" dirty="0">
                <a:solidFill>
                  <a:srgbClr val="FFFFFF"/>
                </a:solidFill>
              </a:rPr>
              <a:t>Q</a:t>
            </a:r>
          </a:p>
          <a:p>
            <a:pPr algn="ctr" fontAlgn="base">
              <a:spcBef>
                <a:spcPct val="0"/>
              </a:spcBef>
              <a:spcAft>
                <a:spcPct val="0"/>
              </a:spcAft>
            </a:pPr>
            <a:endParaRPr lang="en-US" sz="1000" dirty="0">
              <a:solidFill>
                <a:srgbClr val="FFFFFF"/>
              </a:solidFill>
            </a:endParaRPr>
          </a:p>
          <a:p>
            <a:pPr algn="ctr" fontAlgn="base">
              <a:spcBef>
                <a:spcPct val="0"/>
              </a:spcBef>
              <a:spcAft>
                <a:spcPct val="0"/>
              </a:spcAft>
            </a:pPr>
            <a:r>
              <a:rPr lang="en-US" sz="1000" dirty="0">
                <a:solidFill>
                  <a:srgbClr val="FFFFFF"/>
                </a:solidFill>
              </a:rPr>
              <a:t>D</a:t>
            </a:r>
          </a:p>
        </p:txBody>
      </p:sp>
      <p:cxnSp>
        <p:nvCxnSpPr>
          <p:cNvPr id="29" name="Straight Connector 28"/>
          <p:cNvCxnSpPr/>
          <p:nvPr/>
        </p:nvCxnSpPr>
        <p:spPr>
          <a:xfrm rot="16200000" flipH="1">
            <a:off x="6975441" y="4891008"/>
            <a:ext cx="76200" cy="76200"/>
          </a:xfrm>
          <a:prstGeom prst="line">
            <a:avLst/>
          </a:prstGeom>
          <a:ln w="12700">
            <a:solidFill>
              <a:srgbClr val="89A4A7"/>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flipH="1" flipV="1">
            <a:off x="6975441" y="4967208"/>
            <a:ext cx="76200" cy="76200"/>
          </a:xfrm>
          <a:prstGeom prst="line">
            <a:avLst/>
          </a:prstGeom>
          <a:ln w="12700">
            <a:solidFill>
              <a:srgbClr val="89A4A7"/>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7432641" y="4662407"/>
            <a:ext cx="3048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spcBef>
                <a:spcPct val="0"/>
              </a:spcBef>
              <a:spcAft>
                <a:spcPct val="0"/>
              </a:spcAft>
            </a:pPr>
            <a:r>
              <a:rPr lang="en-US" sz="1000" dirty="0">
                <a:solidFill>
                  <a:srgbClr val="FFFFFF"/>
                </a:solidFill>
              </a:rPr>
              <a:t>Q</a:t>
            </a:r>
          </a:p>
          <a:p>
            <a:pPr algn="ctr" fontAlgn="base">
              <a:spcBef>
                <a:spcPct val="0"/>
              </a:spcBef>
              <a:spcAft>
                <a:spcPct val="0"/>
              </a:spcAft>
            </a:pPr>
            <a:endParaRPr lang="en-US" sz="1000" dirty="0">
              <a:solidFill>
                <a:srgbClr val="FFFFFF"/>
              </a:solidFill>
            </a:endParaRPr>
          </a:p>
          <a:p>
            <a:pPr algn="ctr" fontAlgn="base">
              <a:spcBef>
                <a:spcPct val="0"/>
              </a:spcBef>
              <a:spcAft>
                <a:spcPct val="0"/>
              </a:spcAft>
            </a:pPr>
            <a:r>
              <a:rPr lang="en-US" sz="1000" dirty="0">
                <a:solidFill>
                  <a:srgbClr val="FFFFFF"/>
                </a:solidFill>
              </a:rPr>
              <a:t>D</a:t>
            </a:r>
          </a:p>
        </p:txBody>
      </p:sp>
      <p:cxnSp>
        <p:nvCxnSpPr>
          <p:cNvPr id="32" name="Straight Connector 31"/>
          <p:cNvCxnSpPr/>
          <p:nvPr/>
        </p:nvCxnSpPr>
        <p:spPr>
          <a:xfrm rot="16200000" flipH="1">
            <a:off x="7432641" y="4891008"/>
            <a:ext cx="76200" cy="76200"/>
          </a:xfrm>
          <a:prstGeom prst="line">
            <a:avLst/>
          </a:prstGeom>
          <a:ln w="12700">
            <a:solidFill>
              <a:srgbClr val="89A4A7"/>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flipH="1" flipV="1">
            <a:off x="7432641" y="4967208"/>
            <a:ext cx="76200" cy="76200"/>
          </a:xfrm>
          <a:prstGeom prst="line">
            <a:avLst/>
          </a:prstGeom>
          <a:ln w="12700">
            <a:solidFill>
              <a:srgbClr val="89A4A7"/>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7889841" y="4662407"/>
            <a:ext cx="3048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spcBef>
                <a:spcPct val="0"/>
              </a:spcBef>
              <a:spcAft>
                <a:spcPct val="0"/>
              </a:spcAft>
            </a:pPr>
            <a:r>
              <a:rPr lang="en-US" sz="1000" dirty="0">
                <a:solidFill>
                  <a:srgbClr val="FFFFFF"/>
                </a:solidFill>
              </a:rPr>
              <a:t>Q</a:t>
            </a:r>
          </a:p>
          <a:p>
            <a:pPr algn="ctr" fontAlgn="base">
              <a:spcBef>
                <a:spcPct val="0"/>
              </a:spcBef>
              <a:spcAft>
                <a:spcPct val="0"/>
              </a:spcAft>
            </a:pPr>
            <a:endParaRPr lang="en-US" sz="1000" dirty="0">
              <a:solidFill>
                <a:srgbClr val="FFFFFF"/>
              </a:solidFill>
            </a:endParaRPr>
          </a:p>
          <a:p>
            <a:pPr algn="ctr" fontAlgn="base">
              <a:spcBef>
                <a:spcPct val="0"/>
              </a:spcBef>
              <a:spcAft>
                <a:spcPct val="0"/>
              </a:spcAft>
            </a:pPr>
            <a:r>
              <a:rPr lang="en-US" sz="1000" dirty="0">
                <a:solidFill>
                  <a:srgbClr val="FFFFFF"/>
                </a:solidFill>
              </a:rPr>
              <a:t>D</a:t>
            </a:r>
          </a:p>
        </p:txBody>
      </p:sp>
      <p:cxnSp>
        <p:nvCxnSpPr>
          <p:cNvPr id="35" name="Straight Connector 34"/>
          <p:cNvCxnSpPr/>
          <p:nvPr/>
        </p:nvCxnSpPr>
        <p:spPr>
          <a:xfrm rot="16200000" flipH="1">
            <a:off x="7889841" y="4891008"/>
            <a:ext cx="76200" cy="76200"/>
          </a:xfrm>
          <a:prstGeom prst="line">
            <a:avLst/>
          </a:prstGeom>
          <a:ln w="12700">
            <a:solidFill>
              <a:srgbClr val="89A4A7"/>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flipH="1" flipV="1">
            <a:off x="7889841" y="4967208"/>
            <a:ext cx="76200" cy="76200"/>
          </a:xfrm>
          <a:prstGeom prst="line">
            <a:avLst/>
          </a:prstGeom>
          <a:ln w="12700">
            <a:solidFill>
              <a:srgbClr val="89A4A7"/>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8347041" y="4662407"/>
            <a:ext cx="3048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spcBef>
                <a:spcPct val="0"/>
              </a:spcBef>
              <a:spcAft>
                <a:spcPct val="0"/>
              </a:spcAft>
            </a:pPr>
            <a:r>
              <a:rPr lang="en-US" sz="1000" dirty="0">
                <a:solidFill>
                  <a:srgbClr val="FFFFFF"/>
                </a:solidFill>
              </a:rPr>
              <a:t>Q</a:t>
            </a:r>
          </a:p>
          <a:p>
            <a:pPr algn="ctr" fontAlgn="base">
              <a:spcBef>
                <a:spcPct val="0"/>
              </a:spcBef>
              <a:spcAft>
                <a:spcPct val="0"/>
              </a:spcAft>
            </a:pPr>
            <a:endParaRPr lang="en-US" sz="1000" dirty="0">
              <a:solidFill>
                <a:srgbClr val="FFFFFF"/>
              </a:solidFill>
            </a:endParaRPr>
          </a:p>
          <a:p>
            <a:pPr algn="ctr" fontAlgn="base">
              <a:spcBef>
                <a:spcPct val="0"/>
              </a:spcBef>
              <a:spcAft>
                <a:spcPct val="0"/>
              </a:spcAft>
            </a:pPr>
            <a:r>
              <a:rPr lang="en-US" sz="1000" dirty="0">
                <a:solidFill>
                  <a:srgbClr val="FFFFFF"/>
                </a:solidFill>
              </a:rPr>
              <a:t>D</a:t>
            </a:r>
          </a:p>
        </p:txBody>
      </p:sp>
      <p:cxnSp>
        <p:nvCxnSpPr>
          <p:cNvPr id="38" name="Straight Connector 37"/>
          <p:cNvCxnSpPr/>
          <p:nvPr/>
        </p:nvCxnSpPr>
        <p:spPr>
          <a:xfrm rot="16200000" flipH="1">
            <a:off x="8347041" y="4891008"/>
            <a:ext cx="76200" cy="76200"/>
          </a:xfrm>
          <a:prstGeom prst="line">
            <a:avLst/>
          </a:prstGeom>
          <a:ln w="12700">
            <a:solidFill>
              <a:srgbClr val="89A4A7"/>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flipH="1" flipV="1">
            <a:off x="8347041" y="4967208"/>
            <a:ext cx="76200" cy="76200"/>
          </a:xfrm>
          <a:prstGeom prst="line">
            <a:avLst/>
          </a:prstGeom>
          <a:ln w="12700">
            <a:solidFill>
              <a:srgbClr val="89A4A7"/>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8804241" y="4662407"/>
            <a:ext cx="3048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spcBef>
                <a:spcPct val="0"/>
              </a:spcBef>
              <a:spcAft>
                <a:spcPct val="0"/>
              </a:spcAft>
            </a:pPr>
            <a:r>
              <a:rPr lang="en-US" sz="1000" dirty="0">
                <a:solidFill>
                  <a:srgbClr val="FFFFFF"/>
                </a:solidFill>
              </a:rPr>
              <a:t>Q</a:t>
            </a:r>
          </a:p>
          <a:p>
            <a:pPr algn="ctr" fontAlgn="base">
              <a:spcBef>
                <a:spcPct val="0"/>
              </a:spcBef>
              <a:spcAft>
                <a:spcPct val="0"/>
              </a:spcAft>
            </a:pPr>
            <a:endParaRPr lang="en-US" sz="1000" dirty="0">
              <a:solidFill>
                <a:srgbClr val="FFFFFF"/>
              </a:solidFill>
            </a:endParaRPr>
          </a:p>
          <a:p>
            <a:pPr algn="ctr" fontAlgn="base">
              <a:spcBef>
                <a:spcPct val="0"/>
              </a:spcBef>
              <a:spcAft>
                <a:spcPct val="0"/>
              </a:spcAft>
            </a:pPr>
            <a:r>
              <a:rPr lang="en-US" sz="1000" dirty="0">
                <a:solidFill>
                  <a:srgbClr val="FFFFFF"/>
                </a:solidFill>
              </a:rPr>
              <a:t>D</a:t>
            </a:r>
          </a:p>
        </p:txBody>
      </p:sp>
      <p:cxnSp>
        <p:nvCxnSpPr>
          <p:cNvPr id="41" name="Straight Connector 40"/>
          <p:cNvCxnSpPr/>
          <p:nvPr/>
        </p:nvCxnSpPr>
        <p:spPr>
          <a:xfrm rot="16200000" flipH="1">
            <a:off x="8804241" y="4891008"/>
            <a:ext cx="76200" cy="76200"/>
          </a:xfrm>
          <a:prstGeom prst="line">
            <a:avLst/>
          </a:prstGeom>
          <a:ln w="12700">
            <a:solidFill>
              <a:srgbClr val="89A4A7"/>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flipH="1" flipV="1">
            <a:off x="8804241" y="4967208"/>
            <a:ext cx="76200" cy="76200"/>
          </a:xfrm>
          <a:prstGeom prst="line">
            <a:avLst/>
          </a:prstGeom>
          <a:ln w="12700">
            <a:solidFill>
              <a:srgbClr val="89A4A7"/>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9261441" y="4662407"/>
            <a:ext cx="3048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spcBef>
                <a:spcPct val="0"/>
              </a:spcBef>
              <a:spcAft>
                <a:spcPct val="0"/>
              </a:spcAft>
            </a:pPr>
            <a:r>
              <a:rPr lang="en-US" sz="1000" dirty="0">
                <a:solidFill>
                  <a:srgbClr val="FFFFFF"/>
                </a:solidFill>
              </a:rPr>
              <a:t>Q</a:t>
            </a:r>
          </a:p>
          <a:p>
            <a:pPr algn="ctr" fontAlgn="base">
              <a:spcBef>
                <a:spcPct val="0"/>
              </a:spcBef>
              <a:spcAft>
                <a:spcPct val="0"/>
              </a:spcAft>
            </a:pPr>
            <a:endParaRPr lang="en-US" sz="1000" dirty="0">
              <a:solidFill>
                <a:srgbClr val="FFFFFF"/>
              </a:solidFill>
            </a:endParaRPr>
          </a:p>
          <a:p>
            <a:pPr algn="ctr" fontAlgn="base">
              <a:spcBef>
                <a:spcPct val="0"/>
              </a:spcBef>
              <a:spcAft>
                <a:spcPct val="0"/>
              </a:spcAft>
            </a:pPr>
            <a:r>
              <a:rPr lang="en-US" sz="1000" dirty="0">
                <a:solidFill>
                  <a:srgbClr val="FFFFFF"/>
                </a:solidFill>
              </a:rPr>
              <a:t>D</a:t>
            </a:r>
          </a:p>
        </p:txBody>
      </p:sp>
      <p:cxnSp>
        <p:nvCxnSpPr>
          <p:cNvPr id="44" name="Straight Connector 43"/>
          <p:cNvCxnSpPr/>
          <p:nvPr/>
        </p:nvCxnSpPr>
        <p:spPr>
          <a:xfrm rot="16200000" flipH="1">
            <a:off x="9261441" y="4891008"/>
            <a:ext cx="76200" cy="76200"/>
          </a:xfrm>
          <a:prstGeom prst="line">
            <a:avLst/>
          </a:prstGeom>
          <a:ln w="12700">
            <a:solidFill>
              <a:srgbClr val="89A4A7"/>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flipH="1" flipV="1">
            <a:off x="9261441" y="4967208"/>
            <a:ext cx="76200" cy="76200"/>
          </a:xfrm>
          <a:prstGeom prst="line">
            <a:avLst/>
          </a:prstGeom>
          <a:ln w="12700">
            <a:solidFill>
              <a:srgbClr val="89A4A7"/>
            </a:solidFill>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9718641" y="4662407"/>
            <a:ext cx="3048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spcBef>
                <a:spcPct val="0"/>
              </a:spcBef>
              <a:spcAft>
                <a:spcPct val="0"/>
              </a:spcAft>
            </a:pPr>
            <a:r>
              <a:rPr lang="en-US" sz="1000" dirty="0">
                <a:solidFill>
                  <a:srgbClr val="FFFFFF"/>
                </a:solidFill>
              </a:rPr>
              <a:t>Q</a:t>
            </a:r>
          </a:p>
          <a:p>
            <a:pPr algn="ctr" fontAlgn="base">
              <a:spcBef>
                <a:spcPct val="0"/>
              </a:spcBef>
              <a:spcAft>
                <a:spcPct val="0"/>
              </a:spcAft>
            </a:pPr>
            <a:endParaRPr lang="en-US" sz="1000" dirty="0">
              <a:solidFill>
                <a:srgbClr val="FFFFFF"/>
              </a:solidFill>
            </a:endParaRPr>
          </a:p>
          <a:p>
            <a:pPr algn="ctr" fontAlgn="base">
              <a:spcBef>
                <a:spcPct val="0"/>
              </a:spcBef>
              <a:spcAft>
                <a:spcPct val="0"/>
              </a:spcAft>
            </a:pPr>
            <a:r>
              <a:rPr lang="en-US" sz="1000" dirty="0">
                <a:solidFill>
                  <a:srgbClr val="FFFFFF"/>
                </a:solidFill>
              </a:rPr>
              <a:t>D</a:t>
            </a:r>
          </a:p>
        </p:txBody>
      </p:sp>
      <p:cxnSp>
        <p:nvCxnSpPr>
          <p:cNvPr id="47" name="Straight Connector 46"/>
          <p:cNvCxnSpPr/>
          <p:nvPr/>
        </p:nvCxnSpPr>
        <p:spPr>
          <a:xfrm rot="16200000" flipH="1">
            <a:off x="9718641" y="4891008"/>
            <a:ext cx="76200" cy="76200"/>
          </a:xfrm>
          <a:prstGeom prst="line">
            <a:avLst/>
          </a:prstGeom>
          <a:ln w="12700">
            <a:solidFill>
              <a:srgbClr val="89A4A7"/>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flipH="1" flipV="1">
            <a:off x="9718641" y="4967208"/>
            <a:ext cx="76200" cy="76200"/>
          </a:xfrm>
          <a:prstGeom prst="line">
            <a:avLst/>
          </a:prstGeom>
          <a:ln w="12700">
            <a:solidFill>
              <a:srgbClr val="89A4A7"/>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endCxn id="10" idx="1"/>
          </p:cNvCxnSpPr>
          <p:nvPr/>
        </p:nvCxnSpPr>
        <p:spPr>
          <a:xfrm flipV="1">
            <a:off x="4079841" y="4967207"/>
            <a:ext cx="152400" cy="1588"/>
          </a:xfrm>
          <a:prstGeom prst="straightConnector1">
            <a:avLst/>
          </a:prstGeom>
          <a:ln w="19050">
            <a:solidFill>
              <a:srgbClr val="CC33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4537041" y="4967207"/>
            <a:ext cx="152400" cy="1588"/>
          </a:xfrm>
          <a:prstGeom prst="straightConnector1">
            <a:avLst/>
          </a:prstGeom>
          <a:ln w="19050">
            <a:solidFill>
              <a:srgbClr val="CC33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4994241" y="4967207"/>
            <a:ext cx="152400" cy="1588"/>
          </a:xfrm>
          <a:prstGeom prst="straightConnector1">
            <a:avLst/>
          </a:prstGeom>
          <a:ln w="19050">
            <a:solidFill>
              <a:srgbClr val="CC33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5451441" y="4967207"/>
            <a:ext cx="152400" cy="1588"/>
          </a:xfrm>
          <a:prstGeom prst="straightConnector1">
            <a:avLst/>
          </a:prstGeom>
          <a:ln w="19050">
            <a:solidFill>
              <a:srgbClr val="CC33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5908641" y="4967207"/>
            <a:ext cx="152400" cy="1588"/>
          </a:xfrm>
          <a:prstGeom prst="straightConnector1">
            <a:avLst/>
          </a:prstGeom>
          <a:ln w="19050">
            <a:solidFill>
              <a:srgbClr val="CC33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6365841" y="4967207"/>
            <a:ext cx="152400" cy="1588"/>
          </a:xfrm>
          <a:prstGeom prst="straightConnector1">
            <a:avLst/>
          </a:prstGeom>
          <a:ln w="19050">
            <a:solidFill>
              <a:srgbClr val="CC33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6823041" y="4967207"/>
            <a:ext cx="152400" cy="1588"/>
          </a:xfrm>
          <a:prstGeom prst="straightConnector1">
            <a:avLst/>
          </a:prstGeom>
          <a:ln w="19050">
            <a:solidFill>
              <a:srgbClr val="CC33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7280241" y="4967207"/>
            <a:ext cx="152400" cy="1588"/>
          </a:xfrm>
          <a:prstGeom prst="straightConnector1">
            <a:avLst/>
          </a:prstGeom>
          <a:ln w="19050">
            <a:solidFill>
              <a:srgbClr val="CC33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7737441" y="4967207"/>
            <a:ext cx="152400" cy="1588"/>
          </a:xfrm>
          <a:prstGeom prst="straightConnector1">
            <a:avLst/>
          </a:prstGeom>
          <a:ln w="19050">
            <a:solidFill>
              <a:srgbClr val="CC33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8194641" y="4967207"/>
            <a:ext cx="152400" cy="1588"/>
          </a:xfrm>
          <a:prstGeom prst="straightConnector1">
            <a:avLst/>
          </a:prstGeom>
          <a:ln w="19050">
            <a:solidFill>
              <a:srgbClr val="CC33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8651841" y="4967207"/>
            <a:ext cx="152400" cy="1588"/>
          </a:xfrm>
          <a:prstGeom prst="straightConnector1">
            <a:avLst/>
          </a:prstGeom>
          <a:ln w="19050">
            <a:solidFill>
              <a:srgbClr val="CC33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9109041" y="4967207"/>
            <a:ext cx="152400" cy="1588"/>
          </a:xfrm>
          <a:prstGeom prst="straightConnector1">
            <a:avLst/>
          </a:prstGeom>
          <a:ln w="19050">
            <a:solidFill>
              <a:srgbClr val="CC33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9566241" y="4967207"/>
            <a:ext cx="152400" cy="1588"/>
          </a:xfrm>
          <a:prstGeom prst="straightConnector1">
            <a:avLst/>
          </a:prstGeom>
          <a:ln w="19050">
            <a:solidFill>
              <a:srgbClr val="CC33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10099641" y="1614407"/>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spcBef>
                <a:spcPct val="0"/>
              </a:spcBef>
              <a:spcAft>
                <a:spcPct val="0"/>
              </a:spcAft>
            </a:pPr>
            <a:r>
              <a:rPr lang="en-US" sz="1200" b="1" dirty="0">
                <a:solidFill>
                  <a:srgbClr val="FFFFFF"/>
                </a:solidFill>
                <a:sym typeface="Symbol"/>
              </a:rPr>
              <a:t></a:t>
            </a:r>
            <a:endParaRPr lang="en-US" sz="1200" b="1" dirty="0">
              <a:solidFill>
                <a:srgbClr val="FFFFFF"/>
              </a:solidFill>
            </a:endParaRPr>
          </a:p>
        </p:txBody>
      </p:sp>
      <p:cxnSp>
        <p:nvCxnSpPr>
          <p:cNvPr id="63" name="Straight Connector 62"/>
          <p:cNvCxnSpPr/>
          <p:nvPr/>
        </p:nvCxnSpPr>
        <p:spPr>
          <a:xfrm flipV="1">
            <a:off x="10328241" y="1919207"/>
            <a:ext cx="0" cy="381000"/>
          </a:xfrm>
          <a:prstGeom prst="line">
            <a:avLst/>
          </a:prstGeom>
          <a:ln w="19050">
            <a:solidFill>
              <a:srgbClr val="0070C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5" name="Isosceles Triangle 64"/>
          <p:cNvSpPr/>
          <p:nvPr/>
        </p:nvSpPr>
        <p:spPr>
          <a:xfrm rot="5400000">
            <a:off x="4003641" y="5957807"/>
            <a:ext cx="30480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6" name="Isosceles Triangle 65"/>
          <p:cNvSpPr/>
          <p:nvPr/>
        </p:nvSpPr>
        <p:spPr>
          <a:xfrm rot="5400000">
            <a:off x="4460841" y="5957807"/>
            <a:ext cx="30480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7" name="Isosceles Triangle 66"/>
          <p:cNvSpPr/>
          <p:nvPr/>
        </p:nvSpPr>
        <p:spPr>
          <a:xfrm rot="5400000">
            <a:off x="4918041" y="5957807"/>
            <a:ext cx="30480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8" name="Isosceles Triangle 67"/>
          <p:cNvSpPr/>
          <p:nvPr/>
        </p:nvSpPr>
        <p:spPr>
          <a:xfrm rot="5400000">
            <a:off x="5375241" y="5957807"/>
            <a:ext cx="30480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9" name="Isosceles Triangle 68"/>
          <p:cNvSpPr/>
          <p:nvPr/>
        </p:nvSpPr>
        <p:spPr>
          <a:xfrm rot="5400000">
            <a:off x="5832441" y="5957807"/>
            <a:ext cx="30480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70" name="Isosceles Triangle 69"/>
          <p:cNvSpPr/>
          <p:nvPr/>
        </p:nvSpPr>
        <p:spPr>
          <a:xfrm rot="5400000">
            <a:off x="6289641" y="5957807"/>
            <a:ext cx="30480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71" name="Isosceles Triangle 70"/>
          <p:cNvSpPr/>
          <p:nvPr/>
        </p:nvSpPr>
        <p:spPr>
          <a:xfrm rot="5400000">
            <a:off x="6746841" y="5957807"/>
            <a:ext cx="30480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72" name="Isosceles Triangle 71"/>
          <p:cNvSpPr/>
          <p:nvPr/>
        </p:nvSpPr>
        <p:spPr>
          <a:xfrm rot="5400000">
            <a:off x="7204041" y="5957807"/>
            <a:ext cx="30480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73" name="Isosceles Triangle 72"/>
          <p:cNvSpPr/>
          <p:nvPr/>
        </p:nvSpPr>
        <p:spPr>
          <a:xfrm rot="5400000">
            <a:off x="7661241" y="5957807"/>
            <a:ext cx="30480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74" name="Isosceles Triangle 73"/>
          <p:cNvSpPr/>
          <p:nvPr/>
        </p:nvSpPr>
        <p:spPr>
          <a:xfrm rot="5400000">
            <a:off x="8118441" y="5957807"/>
            <a:ext cx="30480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75" name="Isosceles Triangle 74"/>
          <p:cNvSpPr/>
          <p:nvPr/>
        </p:nvSpPr>
        <p:spPr>
          <a:xfrm rot="5400000">
            <a:off x="8575641" y="5957807"/>
            <a:ext cx="30480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76" name="Isosceles Triangle 75"/>
          <p:cNvSpPr/>
          <p:nvPr/>
        </p:nvSpPr>
        <p:spPr>
          <a:xfrm rot="5400000">
            <a:off x="9032841" y="5957807"/>
            <a:ext cx="30480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77" name="Isosceles Triangle 76"/>
          <p:cNvSpPr/>
          <p:nvPr/>
        </p:nvSpPr>
        <p:spPr>
          <a:xfrm rot="5400000">
            <a:off x="9490041" y="5957807"/>
            <a:ext cx="30480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78" name="Isosceles Triangle 77"/>
          <p:cNvSpPr/>
          <p:nvPr/>
        </p:nvSpPr>
        <p:spPr>
          <a:xfrm rot="5400000">
            <a:off x="9947241" y="5957807"/>
            <a:ext cx="30480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79" name="Rectangle 78"/>
          <p:cNvSpPr/>
          <p:nvPr/>
        </p:nvSpPr>
        <p:spPr>
          <a:xfrm>
            <a:off x="10175841" y="4662407"/>
            <a:ext cx="3048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spcBef>
                <a:spcPct val="0"/>
              </a:spcBef>
              <a:spcAft>
                <a:spcPct val="0"/>
              </a:spcAft>
            </a:pPr>
            <a:r>
              <a:rPr lang="en-US" sz="1000" dirty="0">
                <a:solidFill>
                  <a:srgbClr val="FFFFFF"/>
                </a:solidFill>
              </a:rPr>
              <a:t>Q</a:t>
            </a:r>
          </a:p>
          <a:p>
            <a:pPr algn="ctr" fontAlgn="base">
              <a:spcBef>
                <a:spcPct val="0"/>
              </a:spcBef>
              <a:spcAft>
                <a:spcPct val="0"/>
              </a:spcAft>
            </a:pPr>
            <a:endParaRPr lang="en-US" sz="1000" dirty="0">
              <a:solidFill>
                <a:srgbClr val="FFFFFF"/>
              </a:solidFill>
            </a:endParaRPr>
          </a:p>
          <a:p>
            <a:pPr algn="ctr" fontAlgn="base">
              <a:spcBef>
                <a:spcPct val="0"/>
              </a:spcBef>
              <a:spcAft>
                <a:spcPct val="0"/>
              </a:spcAft>
            </a:pPr>
            <a:r>
              <a:rPr lang="en-US" sz="1000" dirty="0">
                <a:solidFill>
                  <a:srgbClr val="FFFFFF"/>
                </a:solidFill>
              </a:rPr>
              <a:t>D</a:t>
            </a:r>
          </a:p>
        </p:txBody>
      </p:sp>
      <p:cxnSp>
        <p:nvCxnSpPr>
          <p:cNvPr id="80" name="Straight Arrow Connector 79"/>
          <p:cNvCxnSpPr/>
          <p:nvPr/>
        </p:nvCxnSpPr>
        <p:spPr>
          <a:xfrm flipV="1">
            <a:off x="10023441" y="4967207"/>
            <a:ext cx="152400" cy="1588"/>
          </a:xfrm>
          <a:prstGeom prst="straightConnector1">
            <a:avLst/>
          </a:prstGeom>
          <a:ln w="19050">
            <a:solidFill>
              <a:srgbClr val="CC33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2632041" y="6110207"/>
            <a:ext cx="1371600" cy="0"/>
          </a:xfrm>
          <a:prstGeom prst="straightConnector1">
            <a:avLst/>
          </a:prstGeom>
          <a:ln w="190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V="1">
            <a:off x="4308441" y="6110207"/>
            <a:ext cx="152400" cy="1588"/>
          </a:xfrm>
          <a:prstGeom prst="straightConnector1">
            <a:avLst/>
          </a:prstGeom>
          <a:ln w="190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V="1">
            <a:off x="4765641" y="6110207"/>
            <a:ext cx="152400" cy="1588"/>
          </a:xfrm>
          <a:prstGeom prst="straightConnector1">
            <a:avLst/>
          </a:prstGeom>
          <a:ln w="190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V="1">
            <a:off x="5222841" y="6110207"/>
            <a:ext cx="152400" cy="1588"/>
          </a:xfrm>
          <a:prstGeom prst="straightConnector1">
            <a:avLst/>
          </a:prstGeom>
          <a:ln w="190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V="1">
            <a:off x="5680041" y="6110207"/>
            <a:ext cx="152400" cy="1588"/>
          </a:xfrm>
          <a:prstGeom prst="straightConnector1">
            <a:avLst/>
          </a:prstGeom>
          <a:ln w="190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V="1">
            <a:off x="6137241" y="6110207"/>
            <a:ext cx="152400" cy="1588"/>
          </a:xfrm>
          <a:prstGeom prst="straightConnector1">
            <a:avLst/>
          </a:prstGeom>
          <a:ln w="190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V="1">
            <a:off x="6594441" y="6110207"/>
            <a:ext cx="152400" cy="1588"/>
          </a:xfrm>
          <a:prstGeom prst="straightConnector1">
            <a:avLst/>
          </a:prstGeom>
          <a:ln w="190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V="1">
            <a:off x="7051641" y="6110207"/>
            <a:ext cx="152400" cy="1588"/>
          </a:xfrm>
          <a:prstGeom prst="straightConnector1">
            <a:avLst/>
          </a:prstGeom>
          <a:ln w="190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V="1">
            <a:off x="7508841" y="6110207"/>
            <a:ext cx="152400" cy="1588"/>
          </a:xfrm>
          <a:prstGeom prst="straightConnector1">
            <a:avLst/>
          </a:prstGeom>
          <a:ln w="190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flipV="1">
            <a:off x="7966041" y="6110207"/>
            <a:ext cx="152400" cy="1588"/>
          </a:xfrm>
          <a:prstGeom prst="straightConnector1">
            <a:avLst/>
          </a:prstGeom>
          <a:ln w="190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V="1">
            <a:off x="8423241" y="6110207"/>
            <a:ext cx="152400" cy="1588"/>
          </a:xfrm>
          <a:prstGeom prst="straightConnector1">
            <a:avLst/>
          </a:prstGeom>
          <a:ln w="190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V="1">
            <a:off x="8880441" y="6110207"/>
            <a:ext cx="152400" cy="1588"/>
          </a:xfrm>
          <a:prstGeom prst="straightConnector1">
            <a:avLst/>
          </a:prstGeom>
          <a:ln w="190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V="1">
            <a:off x="9337641" y="6110207"/>
            <a:ext cx="152400" cy="1588"/>
          </a:xfrm>
          <a:prstGeom prst="straightConnector1">
            <a:avLst/>
          </a:prstGeom>
          <a:ln w="190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flipV="1">
            <a:off x="9794841" y="6110207"/>
            <a:ext cx="152400" cy="1588"/>
          </a:xfrm>
          <a:prstGeom prst="straightConnector1">
            <a:avLst/>
          </a:prstGeom>
          <a:ln w="190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flipV="1">
            <a:off x="10252041" y="6110207"/>
            <a:ext cx="76200" cy="1588"/>
          </a:xfrm>
          <a:prstGeom prst="straightConnector1">
            <a:avLst/>
          </a:prstGeom>
          <a:ln w="190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a:endCxn id="7" idx="2"/>
          </p:cNvCxnSpPr>
          <p:nvPr/>
        </p:nvCxnSpPr>
        <p:spPr>
          <a:xfrm flipV="1">
            <a:off x="3927441" y="5272007"/>
            <a:ext cx="0" cy="457200"/>
          </a:xfrm>
          <a:prstGeom prst="straightConnector1">
            <a:avLst/>
          </a:pr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V="1">
            <a:off x="4384641" y="5272007"/>
            <a:ext cx="0" cy="457200"/>
          </a:xfrm>
          <a:prstGeom prst="straightConnector1">
            <a:avLst/>
          </a:pr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flipV="1">
            <a:off x="4841841" y="5272007"/>
            <a:ext cx="0" cy="457200"/>
          </a:xfrm>
          <a:prstGeom prst="straightConnector1">
            <a:avLst/>
          </a:pr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V="1">
            <a:off x="5299041" y="5272007"/>
            <a:ext cx="0" cy="457200"/>
          </a:xfrm>
          <a:prstGeom prst="straightConnector1">
            <a:avLst/>
          </a:pr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flipV="1">
            <a:off x="5756241" y="5272007"/>
            <a:ext cx="0" cy="457200"/>
          </a:xfrm>
          <a:prstGeom prst="straightConnector1">
            <a:avLst/>
          </a:pr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V="1">
            <a:off x="6213441" y="5272007"/>
            <a:ext cx="0" cy="457200"/>
          </a:xfrm>
          <a:prstGeom prst="straightConnector1">
            <a:avLst/>
          </a:pr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V="1">
            <a:off x="6670641" y="5272007"/>
            <a:ext cx="0" cy="457200"/>
          </a:xfrm>
          <a:prstGeom prst="straightConnector1">
            <a:avLst/>
          </a:pr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V="1">
            <a:off x="7127841" y="5272007"/>
            <a:ext cx="0" cy="457200"/>
          </a:xfrm>
          <a:prstGeom prst="straightConnector1">
            <a:avLst/>
          </a:pr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flipV="1">
            <a:off x="7585041" y="5272007"/>
            <a:ext cx="0" cy="457200"/>
          </a:xfrm>
          <a:prstGeom prst="straightConnector1">
            <a:avLst/>
          </a:pr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flipV="1">
            <a:off x="8042241" y="5272007"/>
            <a:ext cx="0" cy="457200"/>
          </a:xfrm>
          <a:prstGeom prst="straightConnector1">
            <a:avLst/>
          </a:pr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V="1">
            <a:off x="8499441" y="5272007"/>
            <a:ext cx="0" cy="457200"/>
          </a:xfrm>
          <a:prstGeom prst="straightConnector1">
            <a:avLst/>
          </a:pr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V="1">
            <a:off x="8956641" y="5272007"/>
            <a:ext cx="0" cy="457200"/>
          </a:xfrm>
          <a:prstGeom prst="straightConnector1">
            <a:avLst/>
          </a:pr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flipV="1">
            <a:off x="9413841" y="5272007"/>
            <a:ext cx="0" cy="457200"/>
          </a:xfrm>
          <a:prstGeom prst="straightConnector1">
            <a:avLst/>
          </a:pr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V="1">
            <a:off x="9871041" y="5272007"/>
            <a:ext cx="0" cy="457200"/>
          </a:xfrm>
          <a:prstGeom prst="straightConnector1">
            <a:avLst/>
          </a:pr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flipV="1">
            <a:off x="10328241" y="5272007"/>
            <a:ext cx="0" cy="457200"/>
          </a:xfrm>
          <a:prstGeom prst="straightConnector1">
            <a:avLst/>
          </a:pr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1" name="TextBox 110"/>
          <p:cNvSpPr txBox="1"/>
          <p:nvPr/>
        </p:nvSpPr>
        <p:spPr>
          <a:xfrm>
            <a:off x="2632041" y="5919707"/>
            <a:ext cx="631904" cy="215444"/>
          </a:xfrm>
          <a:prstGeom prst="rect">
            <a:avLst/>
          </a:prstGeom>
          <a:noFill/>
          <a:ln>
            <a:noFill/>
          </a:ln>
        </p:spPr>
        <p:txBody>
          <a:bodyPr wrap="none" rtlCol="0">
            <a:spAutoFit/>
          </a:bodyPr>
          <a:lstStyle/>
          <a:p>
            <a:pPr fontAlgn="base">
              <a:spcBef>
                <a:spcPct val="0"/>
              </a:spcBef>
              <a:spcAft>
                <a:spcPct val="0"/>
              </a:spcAft>
            </a:pPr>
            <a:r>
              <a:rPr lang="en-US" sz="800" dirty="0">
                <a:solidFill>
                  <a:srgbClr val="0070C0"/>
                </a:solidFill>
                <a:latin typeface="Arial" charset="0"/>
                <a:cs typeface="Arial" charset="0"/>
              </a:rPr>
              <a:t>serDataIn</a:t>
            </a:r>
          </a:p>
        </p:txBody>
      </p:sp>
      <p:sp>
        <p:nvSpPr>
          <p:cNvPr id="112" name="TextBox 28"/>
          <p:cNvSpPr txBox="1">
            <a:spLocks noChangeArrowheads="1"/>
          </p:cNvSpPr>
          <p:nvPr/>
        </p:nvSpPr>
        <p:spPr bwMode="auto">
          <a:xfrm>
            <a:off x="2747754" y="5424407"/>
            <a:ext cx="806631" cy="215444"/>
          </a:xfrm>
          <a:prstGeom prst="rect">
            <a:avLst/>
          </a:prstGeom>
          <a:noFill/>
          <a:ln w="9525">
            <a:noFill/>
            <a:miter lim="800000"/>
            <a:headEnd/>
            <a:tailEnd/>
          </a:ln>
        </p:spPr>
        <p:txBody>
          <a:bodyPr wrap="none">
            <a:spAutoFit/>
          </a:bodyPr>
          <a:lstStyle/>
          <a:p>
            <a:pPr fontAlgn="base">
              <a:spcBef>
                <a:spcPct val="0"/>
              </a:spcBef>
              <a:spcAft>
                <a:spcPct val="0"/>
              </a:spcAft>
            </a:pPr>
            <a:r>
              <a:rPr lang="en-US" sz="800" dirty="0" err="1" smtClean="0">
                <a:solidFill>
                  <a:srgbClr val="000000"/>
                </a:solidFill>
                <a:latin typeface="Arial" charset="0"/>
                <a:cs typeface="Arial" charset="0"/>
              </a:rPr>
              <a:t>dataRate</a:t>
            </a:r>
            <a:r>
              <a:rPr lang="en-US" sz="800" dirty="0" smtClean="0">
                <a:solidFill>
                  <a:srgbClr val="000000"/>
                </a:solidFill>
                <a:latin typeface="Arial" charset="0"/>
                <a:cs typeface="Arial" charset="0"/>
              </a:rPr>
              <a:t>[1:0</a:t>
            </a:r>
            <a:r>
              <a:rPr lang="en-US" sz="800" dirty="0">
                <a:solidFill>
                  <a:srgbClr val="000000"/>
                </a:solidFill>
                <a:latin typeface="Arial" charset="0"/>
                <a:cs typeface="Arial" charset="0"/>
              </a:rPr>
              <a:t>]</a:t>
            </a:r>
            <a:endParaRPr lang="en-GB" sz="800" dirty="0">
              <a:solidFill>
                <a:srgbClr val="000000"/>
              </a:solidFill>
              <a:latin typeface="Arial" charset="0"/>
              <a:cs typeface="Arial" charset="0"/>
            </a:endParaRPr>
          </a:p>
        </p:txBody>
      </p:sp>
      <p:cxnSp>
        <p:nvCxnSpPr>
          <p:cNvPr id="113" name="Straight Connector 112"/>
          <p:cNvCxnSpPr>
            <a:endCxn id="159" idx="1"/>
          </p:cNvCxnSpPr>
          <p:nvPr/>
        </p:nvCxnSpPr>
        <p:spPr>
          <a:xfrm>
            <a:off x="2632041" y="5653007"/>
            <a:ext cx="1143000" cy="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3927441" y="4433807"/>
            <a:ext cx="678180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flipV="1">
            <a:off x="3927441" y="4433807"/>
            <a:ext cx="0" cy="228600"/>
          </a:xfrm>
          <a:prstGeom prst="straightConnector1">
            <a:avLst/>
          </a:prstGeom>
          <a:ln w="190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4384641" y="4281407"/>
            <a:ext cx="632460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4841841" y="4129007"/>
            <a:ext cx="586740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5299041" y="3976607"/>
            <a:ext cx="541020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5756241" y="3824207"/>
            <a:ext cx="495300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6213441" y="3671807"/>
            <a:ext cx="449580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6670641" y="3519407"/>
            <a:ext cx="403860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7127841" y="3367007"/>
            <a:ext cx="358140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7585041" y="3214607"/>
            <a:ext cx="312420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8042241" y="3062207"/>
            <a:ext cx="266700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8499441" y="2909807"/>
            <a:ext cx="220980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8956641" y="2757407"/>
            <a:ext cx="175260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9413841" y="2605007"/>
            <a:ext cx="129540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9871041" y="2452607"/>
            <a:ext cx="83820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10328241" y="2300207"/>
            <a:ext cx="38100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a:stCxn id="10" idx="0"/>
          </p:cNvCxnSpPr>
          <p:nvPr/>
        </p:nvCxnSpPr>
        <p:spPr>
          <a:xfrm flipV="1">
            <a:off x="4384641" y="4281407"/>
            <a:ext cx="0" cy="381000"/>
          </a:xfrm>
          <a:prstGeom prst="straightConnector1">
            <a:avLst/>
          </a:prstGeom>
          <a:ln w="190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a:stCxn id="13" idx="0"/>
          </p:cNvCxnSpPr>
          <p:nvPr/>
        </p:nvCxnSpPr>
        <p:spPr>
          <a:xfrm flipV="1">
            <a:off x="4841841" y="4129007"/>
            <a:ext cx="0" cy="533400"/>
          </a:xfrm>
          <a:prstGeom prst="straightConnector1">
            <a:avLst/>
          </a:prstGeom>
          <a:ln w="190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a:stCxn id="16" idx="0"/>
          </p:cNvCxnSpPr>
          <p:nvPr/>
        </p:nvCxnSpPr>
        <p:spPr>
          <a:xfrm flipV="1">
            <a:off x="5299041" y="3976607"/>
            <a:ext cx="0" cy="685800"/>
          </a:xfrm>
          <a:prstGeom prst="straightConnector1">
            <a:avLst/>
          </a:prstGeom>
          <a:ln w="190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a:stCxn id="19" idx="0"/>
          </p:cNvCxnSpPr>
          <p:nvPr/>
        </p:nvCxnSpPr>
        <p:spPr>
          <a:xfrm flipV="1">
            <a:off x="5756241" y="3824207"/>
            <a:ext cx="0" cy="838200"/>
          </a:xfrm>
          <a:prstGeom prst="straightConnector1">
            <a:avLst/>
          </a:prstGeom>
          <a:ln w="190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a:stCxn id="22" idx="0"/>
          </p:cNvCxnSpPr>
          <p:nvPr/>
        </p:nvCxnSpPr>
        <p:spPr>
          <a:xfrm flipV="1">
            <a:off x="6213441" y="3671807"/>
            <a:ext cx="0" cy="990600"/>
          </a:xfrm>
          <a:prstGeom prst="straightConnector1">
            <a:avLst/>
          </a:prstGeom>
          <a:ln w="190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a:stCxn id="25" idx="0"/>
          </p:cNvCxnSpPr>
          <p:nvPr/>
        </p:nvCxnSpPr>
        <p:spPr>
          <a:xfrm flipV="1">
            <a:off x="6670641" y="3519407"/>
            <a:ext cx="0" cy="1143000"/>
          </a:xfrm>
          <a:prstGeom prst="straightConnector1">
            <a:avLst/>
          </a:prstGeom>
          <a:ln w="190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a:stCxn id="28" idx="0"/>
          </p:cNvCxnSpPr>
          <p:nvPr/>
        </p:nvCxnSpPr>
        <p:spPr>
          <a:xfrm flipV="1">
            <a:off x="7127841" y="3367007"/>
            <a:ext cx="0" cy="1295400"/>
          </a:xfrm>
          <a:prstGeom prst="straightConnector1">
            <a:avLst/>
          </a:prstGeom>
          <a:ln w="190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a:stCxn id="31" idx="0"/>
          </p:cNvCxnSpPr>
          <p:nvPr/>
        </p:nvCxnSpPr>
        <p:spPr>
          <a:xfrm flipV="1">
            <a:off x="7585041" y="3214607"/>
            <a:ext cx="0" cy="1447800"/>
          </a:xfrm>
          <a:prstGeom prst="straightConnector1">
            <a:avLst/>
          </a:prstGeom>
          <a:ln w="190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a:stCxn id="34" idx="0"/>
          </p:cNvCxnSpPr>
          <p:nvPr/>
        </p:nvCxnSpPr>
        <p:spPr>
          <a:xfrm flipV="1">
            <a:off x="8042241" y="3062207"/>
            <a:ext cx="0" cy="1600200"/>
          </a:xfrm>
          <a:prstGeom prst="straightConnector1">
            <a:avLst/>
          </a:prstGeom>
          <a:ln w="190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a:stCxn id="37" idx="0"/>
          </p:cNvCxnSpPr>
          <p:nvPr/>
        </p:nvCxnSpPr>
        <p:spPr>
          <a:xfrm flipV="1">
            <a:off x="8499441" y="2909807"/>
            <a:ext cx="0" cy="1752600"/>
          </a:xfrm>
          <a:prstGeom prst="straightConnector1">
            <a:avLst/>
          </a:prstGeom>
          <a:ln w="190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a:stCxn id="40" idx="0"/>
          </p:cNvCxnSpPr>
          <p:nvPr/>
        </p:nvCxnSpPr>
        <p:spPr>
          <a:xfrm flipV="1">
            <a:off x="8956641" y="2757407"/>
            <a:ext cx="0" cy="1905000"/>
          </a:xfrm>
          <a:prstGeom prst="straightConnector1">
            <a:avLst/>
          </a:prstGeom>
          <a:ln w="190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a:stCxn id="43" idx="0"/>
          </p:cNvCxnSpPr>
          <p:nvPr/>
        </p:nvCxnSpPr>
        <p:spPr>
          <a:xfrm flipV="1">
            <a:off x="9413841" y="2605007"/>
            <a:ext cx="0" cy="2057400"/>
          </a:xfrm>
          <a:prstGeom prst="straightConnector1">
            <a:avLst/>
          </a:prstGeom>
          <a:ln w="190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a:stCxn id="46" idx="0"/>
          </p:cNvCxnSpPr>
          <p:nvPr/>
        </p:nvCxnSpPr>
        <p:spPr>
          <a:xfrm flipV="1">
            <a:off x="9871041" y="2452607"/>
            <a:ext cx="0" cy="2209800"/>
          </a:xfrm>
          <a:prstGeom prst="straightConnector1">
            <a:avLst/>
          </a:prstGeom>
          <a:ln w="190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a:stCxn id="79" idx="0"/>
          </p:cNvCxnSpPr>
          <p:nvPr/>
        </p:nvCxnSpPr>
        <p:spPr>
          <a:xfrm flipV="1">
            <a:off x="10328241" y="2300207"/>
            <a:ext cx="0" cy="2362200"/>
          </a:xfrm>
          <a:prstGeom prst="straightConnector1">
            <a:avLst/>
          </a:prstGeom>
          <a:ln w="190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flipV="1">
            <a:off x="3927441" y="5653007"/>
            <a:ext cx="0" cy="457200"/>
          </a:xfrm>
          <a:prstGeom prst="straightConnector1">
            <a:avLst/>
          </a:prstGeom>
          <a:ln w="19050">
            <a:solidFill>
              <a:srgbClr val="0070C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a:xfrm flipV="1">
            <a:off x="4384641" y="5653007"/>
            <a:ext cx="0" cy="457200"/>
          </a:xfrm>
          <a:prstGeom prst="straightConnector1">
            <a:avLst/>
          </a:prstGeom>
          <a:ln w="19050">
            <a:solidFill>
              <a:srgbClr val="0070C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a:xfrm flipV="1">
            <a:off x="4841841" y="5653007"/>
            <a:ext cx="0" cy="457200"/>
          </a:xfrm>
          <a:prstGeom prst="straightConnector1">
            <a:avLst/>
          </a:prstGeom>
          <a:ln w="19050">
            <a:solidFill>
              <a:srgbClr val="0070C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a:xfrm flipV="1">
            <a:off x="5299041" y="5653007"/>
            <a:ext cx="0" cy="457200"/>
          </a:xfrm>
          <a:prstGeom prst="straightConnector1">
            <a:avLst/>
          </a:prstGeom>
          <a:ln w="19050">
            <a:solidFill>
              <a:srgbClr val="0070C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a:xfrm flipV="1">
            <a:off x="5756241" y="5653007"/>
            <a:ext cx="0" cy="457200"/>
          </a:xfrm>
          <a:prstGeom prst="straightConnector1">
            <a:avLst/>
          </a:prstGeom>
          <a:ln w="19050">
            <a:solidFill>
              <a:srgbClr val="0070C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p:nvPr/>
        </p:nvCxnSpPr>
        <p:spPr>
          <a:xfrm flipV="1">
            <a:off x="6213441" y="5653007"/>
            <a:ext cx="0" cy="457200"/>
          </a:xfrm>
          <a:prstGeom prst="straightConnector1">
            <a:avLst/>
          </a:prstGeom>
          <a:ln w="19050">
            <a:solidFill>
              <a:srgbClr val="0070C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a:xfrm flipV="1">
            <a:off x="6670641" y="5653007"/>
            <a:ext cx="0" cy="457200"/>
          </a:xfrm>
          <a:prstGeom prst="straightConnector1">
            <a:avLst/>
          </a:prstGeom>
          <a:ln w="19050">
            <a:solidFill>
              <a:srgbClr val="0070C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a:xfrm flipV="1">
            <a:off x="7127841" y="5653007"/>
            <a:ext cx="0" cy="457200"/>
          </a:xfrm>
          <a:prstGeom prst="straightConnector1">
            <a:avLst/>
          </a:prstGeom>
          <a:ln w="19050">
            <a:solidFill>
              <a:srgbClr val="0070C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p:nvPr/>
        </p:nvCxnSpPr>
        <p:spPr>
          <a:xfrm flipV="1">
            <a:off x="7585041" y="5653007"/>
            <a:ext cx="0" cy="457200"/>
          </a:xfrm>
          <a:prstGeom prst="straightConnector1">
            <a:avLst/>
          </a:prstGeom>
          <a:ln w="19050">
            <a:solidFill>
              <a:srgbClr val="0070C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flipV="1">
            <a:off x="8042241" y="5653007"/>
            <a:ext cx="0" cy="457200"/>
          </a:xfrm>
          <a:prstGeom prst="straightConnector1">
            <a:avLst/>
          </a:prstGeom>
          <a:ln w="19050">
            <a:solidFill>
              <a:srgbClr val="0070C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a:xfrm flipV="1">
            <a:off x="8499441" y="5653007"/>
            <a:ext cx="0" cy="457200"/>
          </a:xfrm>
          <a:prstGeom prst="straightConnector1">
            <a:avLst/>
          </a:prstGeom>
          <a:ln w="19050">
            <a:solidFill>
              <a:srgbClr val="0070C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p:nvPr/>
        </p:nvCxnSpPr>
        <p:spPr>
          <a:xfrm flipV="1">
            <a:off x="8956641" y="5653007"/>
            <a:ext cx="0" cy="457200"/>
          </a:xfrm>
          <a:prstGeom prst="straightConnector1">
            <a:avLst/>
          </a:prstGeom>
          <a:ln w="19050">
            <a:solidFill>
              <a:srgbClr val="0070C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p:nvPr/>
        </p:nvCxnSpPr>
        <p:spPr>
          <a:xfrm flipV="1">
            <a:off x="9413841" y="5653007"/>
            <a:ext cx="0" cy="457200"/>
          </a:xfrm>
          <a:prstGeom prst="straightConnector1">
            <a:avLst/>
          </a:prstGeom>
          <a:ln w="19050">
            <a:solidFill>
              <a:srgbClr val="0070C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7" name="Straight Arrow Connector 156"/>
          <p:cNvCxnSpPr/>
          <p:nvPr/>
        </p:nvCxnSpPr>
        <p:spPr>
          <a:xfrm flipV="1">
            <a:off x="9871041" y="5653007"/>
            <a:ext cx="0" cy="457200"/>
          </a:xfrm>
          <a:prstGeom prst="straightConnector1">
            <a:avLst/>
          </a:prstGeom>
          <a:ln w="19050">
            <a:solidFill>
              <a:srgbClr val="0070C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p:nvPr/>
        </p:nvCxnSpPr>
        <p:spPr>
          <a:xfrm flipV="1">
            <a:off x="10328241" y="5653007"/>
            <a:ext cx="0" cy="457200"/>
          </a:xfrm>
          <a:prstGeom prst="straightConnector1">
            <a:avLst/>
          </a:prstGeom>
          <a:ln w="190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9" name="Rectangle 158"/>
          <p:cNvSpPr/>
          <p:nvPr/>
        </p:nvSpPr>
        <p:spPr>
          <a:xfrm>
            <a:off x="3775041" y="5500607"/>
            <a:ext cx="67056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dirty="0">
                <a:solidFill>
                  <a:srgbClr val="FFFFFF"/>
                </a:solidFill>
              </a:rPr>
              <a:t>Data Rate Switch</a:t>
            </a:r>
          </a:p>
        </p:txBody>
      </p:sp>
      <p:cxnSp>
        <p:nvCxnSpPr>
          <p:cNvPr id="160" name="Straight Connector 159"/>
          <p:cNvCxnSpPr/>
          <p:nvPr/>
        </p:nvCxnSpPr>
        <p:spPr>
          <a:xfrm flipV="1">
            <a:off x="10175841" y="1919207"/>
            <a:ext cx="0" cy="685800"/>
          </a:xfrm>
          <a:prstGeom prst="line">
            <a:avLst/>
          </a:prstGeom>
          <a:ln w="19050">
            <a:solidFill>
              <a:srgbClr val="0070C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1" name="Rectangle 160"/>
          <p:cNvSpPr/>
          <p:nvPr/>
        </p:nvSpPr>
        <p:spPr>
          <a:xfrm>
            <a:off x="9642441" y="1766807"/>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spcBef>
                <a:spcPct val="0"/>
              </a:spcBef>
              <a:spcAft>
                <a:spcPct val="0"/>
              </a:spcAft>
            </a:pPr>
            <a:r>
              <a:rPr lang="en-US" sz="1200" b="1" dirty="0">
                <a:solidFill>
                  <a:srgbClr val="FFFFFF"/>
                </a:solidFill>
                <a:sym typeface="Symbol"/>
              </a:rPr>
              <a:t></a:t>
            </a:r>
            <a:endParaRPr lang="en-US" sz="1200" b="1" dirty="0">
              <a:solidFill>
                <a:srgbClr val="FFFFFF"/>
              </a:solidFill>
            </a:endParaRPr>
          </a:p>
        </p:txBody>
      </p:sp>
      <p:cxnSp>
        <p:nvCxnSpPr>
          <p:cNvPr id="162" name="Straight Connector 161"/>
          <p:cNvCxnSpPr/>
          <p:nvPr/>
        </p:nvCxnSpPr>
        <p:spPr>
          <a:xfrm flipV="1">
            <a:off x="9871041" y="2071607"/>
            <a:ext cx="0" cy="381000"/>
          </a:xfrm>
          <a:prstGeom prst="line">
            <a:avLst/>
          </a:prstGeom>
          <a:ln w="19050">
            <a:solidFill>
              <a:srgbClr val="0070C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V="1">
            <a:off x="9718641" y="2071607"/>
            <a:ext cx="0" cy="685800"/>
          </a:xfrm>
          <a:prstGeom prst="line">
            <a:avLst/>
          </a:prstGeom>
          <a:ln w="19050">
            <a:solidFill>
              <a:srgbClr val="0070C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5" name="TextBox 164"/>
          <p:cNvSpPr txBox="1"/>
          <p:nvPr/>
        </p:nvSpPr>
        <p:spPr>
          <a:xfrm>
            <a:off x="10217261" y="1207273"/>
            <a:ext cx="466794" cy="246221"/>
          </a:xfrm>
          <a:prstGeom prst="rect">
            <a:avLst/>
          </a:prstGeom>
          <a:noFill/>
        </p:spPr>
        <p:txBody>
          <a:bodyPr wrap="none" rtlCol="0">
            <a:spAutoFit/>
          </a:bodyPr>
          <a:lstStyle/>
          <a:p>
            <a:pPr fontAlgn="base">
              <a:spcBef>
                <a:spcPct val="0"/>
              </a:spcBef>
              <a:spcAft>
                <a:spcPct val="0"/>
              </a:spcAft>
            </a:pPr>
            <a:r>
              <a:rPr lang="en-US" sz="1000" dirty="0">
                <a:solidFill>
                  <a:srgbClr val="0070C0"/>
                </a:solidFill>
                <a:latin typeface="Arial" charset="0"/>
                <a:cs typeface="Arial" charset="0"/>
              </a:rPr>
              <a:t>e[13]</a:t>
            </a:r>
            <a:endParaRPr lang="en-GB" sz="1000" dirty="0">
              <a:solidFill>
                <a:srgbClr val="0070C0"/>
              </a:solidFill>
              <a:latin typeface="Arial" charset="0"/>
              <a:cs typeface="Arial" charset="0"/>
            </a:endParaRPr>
          </a:p>
        </p:txBody>
      </p:sp>
      <p:sp>
        <p:nvSpPr>
          <p:cNvPr id="166" name="Rectangle 165"/>
          <p:cNvSpPr/>
          <p:nvPr/>
        </p:nvSpPr>
        <p:spPr>
          <a:xfrm>
            <a:off x="9185241" y="1919207"/>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spcBef>
                <a:spcPct val="0"/>
              </a:spcBef>
              <a:spcAft>
                <a:spcPct val="0"/>
              </a:spcAft>
            </a:pPr>
            <a:r>
              <a:rPr lang="en-US" sz="1200" b="1" dirty="0">
                <a:solidFill>
                  <a:srgbClr val="FFFFFF"/>
                </a:solidFill>
                <a:sym typeface="Symbol"/>
              </a:rPr>
              <a:t></a:t>
            </a:r>
            <a:endParaRPr lang="en-US" sz="1200" b="1" dirty="0">
              <a:solidFill>
                <a:srgbClr val="FFFFFF"/>
              </a:solidFill>
            </a:endParaRPr>
          </a:p>
        </p:txBody>
      </p:sp>
      <p:cxnSp>
        <p:nvCxnSpPr>
          <p:cNvPr id="167" name="Straight Connector 166"/>
          <p:cNvCxnSpPr/>
          <p:nvPr/>
        </p:nvCxnSpPr>
        <p:spPr>
          <a:xfrm flipV="1">
            <a:off x="9413841" y="2224007"/>
            <a:ext cx="0" cy="381000"/>
          </a:xfrm>
          <a:prstGeom prst="line">
            <a:avLst/>
          </a:prstGeom>
          <a:ln w="19050">
            <a:solidFill>
              <a:srgbClr val="0070C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9261441" y="2224007"/>
            <a:ext cx="0" cy="685800"/>
          </a:xfrm>
          <a:prstGeom prst="line">
            <a:avLst/>
          </a:prstGeom>
          <a:ln w="19050">
            <a:solidFill>
              <a:srgbClr val="0070C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0" name="TextBox 169"/>
          <p:cNvSpPr txBox="1"/>
          <p:nvPr/>
        </p:nvSpPr>
        <p:spPr>
          <a:xfrm>
            <a:off x="9771140" y="1330614"/>
            <a:ext cx="466794" cy="246221"/>
          </a:xfrm>
          <a:prstGeom prst="rect">
            <a:avLst/>
          </a:prstGeom>
          <a:noFill/>
        </p:spPr>
        <p:txBody>
          <a:bodyPr wrap="none" rtlCol="0">
            <a:spAutoFit/>
          </a:bodyPr>
          <a:lstStyle/>
          <a:p>
            <a:pPr fontAlgn="base">
              <a:spcBef>
                <a:spcPct val="0"/>
              </a:spcBef>
              <a:spcAft>
                <a:spcPct val="0"/>
              </a:spcAft>
            </a:pPr>
            <a:r>
              <a:rPr lang="en-US" sz="1000" dirty="0">
                <a:solidFill>
                  <a:srgbClr val="0070C0"/>
                </a:solidFill>
                <a:latin typeface="Arial" charset="0"/>
                <a:cs typeface="Arial" charset="0"/>
              </a:rPr>
              <a:t>e[12]</a:t>
            </a:r>
            <a:endParaRPr lang="en-GB" sz="1000" dirty="0">
              <a:solidFill>
                <a:srgbClr val="0070C0"/>
              </a:solidFill>
              <a:latin typeface="Arial" charset="0"/>
              <a:cs typeface="Arial" charset="0"/>
            </a:endParaRPr>
          </a:p>
        </p:txBody>
      </p:sp>
      <p:sp>
        <p:nvSpPr>
          <p:cNvPr id="171" name="Rectangle 170"/>
          <p:cNvSpPr/>
          <p:nvPr/>
        </p:nvSpPr>
        <p:spPr>
          <a:xfrm>
            <a:off x="8728041" y="2071607"/>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spcBef>
                <a:spcPct val="0"/>
              </a:spcBef>
              <a:spcAft>
                <a:spcPct val="0"/>
              </a:spcAft>
            </a:pPr>
            <a:r>
              <a:rPr lang="en-US" sz="1200" b="1" dirty="0">
                <a:solidFill>
                  <a:srgbClr val="FFFFFF"/>
                </a:solidFill>
                <a:sym typeface="Symbol"/>
              </a:rPr>
              <a:t></a:t>
            </a:r>
            <a:endParaRPr lang="en-US" sz="1200" b="1" dirty="0">
              <a:solidFill>
                <a:srgbClr val="FFFFFF"/>
              </a:solidFill>
            </a:endParaRPr>
          </a:p>
        </p:txBody>
      </p:sp>
      <p:cxnSp>
        <p:nvCxnSpPr>
          <p:cNvPr id="172" name="Straight Connector 171"/>
          <p:cNvCxnSpPr/>
          <p:nvPr/>
        </p:nvCxnSpPr>
        <p:spPr>
          <a:xfrm flipV="1">
            <a:off x="8956641" y="2376407"/>
            <a:ext cx="0" cy="381000"/>
          </a:xfrm>
          <a:prstGeom prst="line">
            <a:avLst/>
          </a:prstGeom>
          <a:ln w="19050">
            <a:solidFill>
              <a:srgbClr val="0070C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V="1">
            <a:off x="8804241" y="2376407"/>
            <a:ext cx="0" cy="685800"/>
          </a:xfrm>
          <a:prstGeom prst="line">
            <a:avLst/>
          </a:prstGeom>
          <a:ln w="19050">
            <a:solidFill>
              <a:srgbClr val="0070C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5" name="TextBox 174"/>
          <p:cNvSpPr txBox="1"/>
          <p:nvPr/>
        </p:nvSpPr>
        <p:spPr>
          <a:xfrm>
            <a:off x="9313940" y="1475631"/>
            <a:ext cx="466794" cy="246221"/>
          </a:xfrm>
          <a:prstGeom prst="rect">
            <a:avLst/>
          </a:prstGeom>
          <a:noFill/>
        </p:spPr>
        <p:txBody>
          <a:bodyPr wrap="none" rtlCol="0">
            <a:spAutoFit/>
          </a:bodyPr>
          <a:lstStyle/>
          <a:p>
            <a:pPr fontAlgn="base">
              <a:spcBef>
                <a:spcPct val="0"/>
              </a:spcBef>
              <a:spcAft>
                <a:spcPct val="0"/>
              </a:spcAft>
            </a:pPr>
            <a:r>
              <a:rPr lang="en-US" sz="1000" dirty="0">
                <a:solidFill>
                  <a:srgbClr val="0070C0"/>
                </a:solidFill>
                <a:latin typeface="Arial" charset="0"/>
                <a:cs typeface="Arial" charset="0"/>
              </a:rPr>
              <a:t>e[11]</a:t>
            </a:r>
            <a:endParaRPr lang="en-GB" sz="1000" dirty="0">
              <a:solidFill>
                <a:srgbClr val="0070C0"/>
              </a:solidFill>
              <a:latin typeface="Arial" charset="0"/>
              <a:cs typeface="Arial" charset="0"/>
            </a:endParaRPr>
          </a:p>
        </p:txBody>
      </p:sp>
      <p:sp>
        <p:nvSpPr>
          <p:cNvPr id="176" name="Rectangle 175"/>
          <p:cNvSpPr/>
          <p:nvPr/>
        </p:nvSpPr>
        <p:spPr>
          <a:xfrm>
            <a:off x="8270841" y="2224007"/>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spcBef>
                <a:spcPct val="0"/>
              </a:spcBef>
              <a:spcAft>
                <a:spcPct val="0"/>
              </a:spcAft>
            </a:pPr>
            <a:r>
              <a:rPr lang="en-US" sz="1200" b="1" dirty="0">
                <a:solidFill>
                  <a:srgbClr val="FFFFFF"/>
                </a:solidFill>
                <a:sym typeface="Symbol"/>
              </a:rPr>
              <a:t></a:t>
            </a:r>
            <a:endParaRPr lang="en-US" sz="1200" b="1" dirty="0">
              <a:solidFill>
                <a:srgbClr val="FFFFFF"/>
              </a:solidFill>
            </a:endParaRPr>
          </a:p>
        </p:txBody>
      </p:sp>
      <p:cxnSp>
        <p:nvCxnSpPr>
          <p:cNvPr id="177" name="Straight Connector 176"/>
          <p:cNvCxnSpPr/>
          <p:nvPr/>
        </p:nvCxnSpPr>
        <p:spPr>
          <a:xfrm flipV="1">
            <a:off x="8499441" y="2528807"/>
            <a:ext cx="0" cy="381000"/>
          </a:xfrm>
          <a:prstGeom prst="line">
            <a:avLst/>
          </a:prstGeom>
          <a:ln w="19050">
            <a:solidFill>
              <a:srgbClr val="0070C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V="1">
            <a:off x="8347041" y="2528807"/>
            <a:ext cx="0" cy="685800"/>
          </a:xfrm>
          <a:prstGeom prst="line">
            <a:avLst/>
          </a:prstGeom>
          <a:ln w="19050">
            <a:solidFill>
              <a:srgbClr val="0070C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0" name="TextBox 179"/>
          <p:cNvSpPr txBox="1"/>
          <p:nvPr/>
        </p:nvSpPr>
        <p:spPr>
          <a:xfrm>
            <a:off x="8856740" y="1628031"/>
            <a:ext cx="466794" cy="246221"/>
          </a:xfrm>
          <a:prstGeom prst="rect">
            <a:avLst/>
          </a:prstGeom>
          <a:noFill/>
        </p:spPr>
        <p:txBody>
          <a:bodyPr wrap="none" rtlCol="0">
            <a:spAutoFit/>
          </a:bodyPr>
          <a:lstStyle/>
          <a:p>
            <a:pPr fontAlgn="base">
              <a:spcBef>
                <a:spcPct val="0"/>
              </a:spcBef>
              <a:spcAft>
                <a:spcPct val="0"/>
              </a:spcAft>
            </a:pPr>
            <a:r>
              <a:rPr lang="en-US" sz="1000" dirty="0">
                <a:solidFill>
                  <a:srgbClr val="0070C0"/>
                </a:solidFill>
                <a:latin typeface="Arial" charset="0"/>
                <a:cs typeface="Arial" charset="0"/>
              </a:rPr>
              <a:t>e[10]</a:t>
            </a:r>
            <a:endParaRPr lang="en-GB" sz="1000" dirty="0">
              <a:solidFill>
                <a:srgbClr val="0070C0"/>
              </a:solidFill>
              <a:latin typeface="Arial" charset="0"/>
              <a:cs typeface="Arial" charset="0"/>
            </a:endParaRPr>
          </a:p>
        </p:txBody>
      </p:sp>
      <p:sp>
        <p:nvSpPr>
          <p:cNvPr id="181" name="Rectangle 180"/>
          <p:cNvSpPr/>
          <p:nvPr/>
        </p:nvSpPr>
        <p:spPr>
          <a:xfrm>
            <a:off x="7813641" y="2376407"/>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spcBef>
                <a:spcPct val="0"/>
              </a:spcBef>
              <a:spcAft>
                <a:spcPct val="0"/>
              </a:spcAft>
            </a:pPr>
            <a:r>
              <a:rPr lang="en-US" sz="1200" b="1" dirty="0">
                <a:solidFill>
                  <a:srgbClr val="FFFFFF"/>
                </a:solidFill>
                <a:sym typeface="Symbol"/>
              </a:rPr>
              <a:t></a:t>
            </a:r>
            <a:endParaRPr lang="en-US" sz="1200" b="1" dirty="0">
              <a:solidFill>
                <a:srgbClr val="FFFFFF"/>
              </a:solidFill>
            </a:endParaRPr>
          </a:p>
        </p:txBody>
      </p:sp>
      <p:cxnSp>
        <p:nvCxnSpPr>
          <p:cNvPr id="182" name="Straight Connector 181"/>
          <p:cNvCxnSpPr/>
          <p:nvPr/>
        </p:nvCxnSpPr>
        <p:spPr>
          <a:xfrm flipV="1">
            <a:off x="8042241" y="2681207"/>
            <a:ext cx="0" cy="381000"/>
          </a:xfrm>
          <a:prstGeom prst="line">
            <a:avLst/>
          </a:prstGeom>
          <a:ln w="19050">
            <a:solidFill>
              <a:srgbClr val="0070C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V="1">
            <a:off x="7889841" y="2681207"/>
            <a:ext cx="0" cy="685800"/>
          </a:xfrm>
          <a:prstGeom prst="line">
            <a:avLst/>
          </a:prstGeom>
          <a:ln w="19050">
            <a:solidFill>
              <a:srgbClr val="0070C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5" name="TextBox 184"/>
          <p:cNvSpPr txBox="1"/>
          <p:nvPr/>
        </p:nvSpPr>
        <p:spPr>
          <a:xfrm>
            <a:off x="8430009" y="1780431"/>
            <a:ext cx="396262" cy="246221"/>
          </a:xfrm>
          <a:prstGeom prst="rect">
            <a:avLst/>
          </a:prstGeom>
          <a:noFill/>
        </p:spPr>
        <p:txBody>
          <a:bodyPr wrap="none" rtlCol="0">
            <a:spAutoFit/>
          </a:bodyPr>
          <a:lstStyle/>
          <a:p>
            <a:pPr fontAlgn="base">
              <a:spcBef>
                <a:spcPct val="0"/>
              </a:spcBef>
              <a:spcAft>
                <a:spcPct val="0"/>
              </a:spcAft>
            </a:pPr>
            <a:r>
              <a:rPr lang="en-US" sz="1000" dirty="0">
                <a:solidFill>
                  <a:srgbClr val="0070C0"/>
                </a:solidFill>
                <a:latin typeface="Arial" charset="0"/>
                <a:cs typeface="Arial" charset="0"/>
              </a:rPr>
              <a:t>e[9]</a:t>
            </a:r>
            <a:endParaRPr lang="en-GB" sz="1000" dirty="0">
              <a:solidFill>
                <a:srgbClr val="0070C0"/>
              </a:solidFill>
              <a:latin typeface="Arial" charset="0"/>
              <a:cs typeface="Arial" charset="0"/>
            </a:endParaRPr>
          </a:p>
        </p:txBody>
      </p:sp>
      <p:sp>
        <p:nvSpPr>
          <p:cNvPr id="186" name="Rectangle 185"/>
          <p:cNvSpPr/>
          <p:nvPr/>
        </p:nvSpPr>
        <p:spPr>
          <a:xfrm>
            <a:off x="7356441" y="2528807"/>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spcBef>
                <a:spcPct val="0"/>
              </a:spcBef>
              <a:spcAft>
                <a:spcPct val="0"/>
              </a:spcAft>
            </a:pPr>
            <a:r>
              <a:rPr lang="en-US" sz="1200" b="1" dirty="0">
                <a:solidFill>
                  <a:srgbClr val="FFFFFF"/>
                </a:solidFill>
                <a:sym typeface="Symbol"/>
              </a:rPr>
              <a:t></a:t>
            </a:r>
            <a:endParaRPr lang="en-US" sz="1200" b="1" dirty="0">
              <a:solidFill>
                <a:srgbClr val="FFFFFF"/>
              </a:solidFill>
            </a:endParaRPr>
          </a:p>
        </p:txBody>
      </p:sp>
      <p:cxnSp>
        <p:nvCxnSpPr>
          <p:cNvPr id="187" name="Straight Connector 186"/>
          <p:cNvCxnSpPr/>
          <p:nvPr/>
        </p:nvCxnSpPr>
        <p:spPr>
          <a:xfrm flipV="1">
            <a:off x="7585041" y="2833607"/>
            <a:ext cx="0" cy="381000"/>
          </a:xfrm>
          <a:prstGeom prst="line">
            <a:avLst/>
          </a:prstGeom>
          <a:ln w="19050">
            <a:solidFill>
              <a:srgbClr val="0070C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V="1">
            <a:off x="7432641" y="2833607"/>
            <a:ext cx="0" cy="685800"/>
          </a:xfrm>
          <a:prstGeom prst="line">
            <a:avLst/>
          </a:prstGeom>
          <a:ln w="19050">
            <a:solidFill>
              <a:srgbClr val="0070C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0" name="TextBox 189"/>
          <p:cNvSpPr txBox="1"/>
          <p:nvPr/>
        </p:nvSpPr>
        <p:spPr>
          <a:xfrm>
            <a:off x="7972809" y="1932831"/>
            <a:ext cx="396262" cy="246221"/>
          </a:xfrm>
          <a:prstGeom prst="rect">
            <a:avLst/>
          </a:prstGeom>
          <a:noFill/>
        </p:spPr>
        <p:txBody>
          <a:bodyPr wrap="none" rtlCol="0">
            <a:spAutoFit/>
          </a:bodyPr>
          <a:lstStyle/>
          <a:p>
            <a:pPr fontAlgn="base">
              <a:spcBef>
                <a:spcPct val="0"/>
              </a:spcBef>
              <a:spcAft>
                <a:spcPct val="0"/>
              </a:spcAft>
            </a:pPr>
            <a:r>
              <a:rPr lang="en-US" sz="1000" dirty="0">
                <a:solidFill>
                  <a:srgbClr val="0070C0"/>
                </a:solidFill>
                <a:latin typeface="Arial" charset="0"/>
                <a:cs typeface="Arial" charset="0"/>
              </a:rPr>
              <a:t>e[8]</a:t>
            </a:r>
            <a:endParaRPr lang="en-GB" sz="1000" dirty="0">
              <a:solidFill>
                <a:srgbClr val="0070C0"/>
              </a:solidFill>
              <a:latin typeface="Arial" charset="0"/>
              <a:cs typeface="Arial" charset="0"/>
            </a:endParaRPr>
          </a:p>
        </p:txBody>
      </p:sp>
      <p:sp>
        <p:nvSpPr>
          <p:cNvPr id="191" name="Rectangle 190"/>
          <p:cNvSpPr/>
          <p:nvPr/>
        </p:nvSpPr>
        <p:spPr>
          <a:xfrm>
            <a:off x="6899241" y="2681207"/>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spcBef>
                <a:spcPct val="0"/>
              </a:spcBef>
              <a:spcAft>
                <a:spcPct val="0"/>
              </a:spcAft>
            </a:pPr>
            <a:r>
              <a:rPr lang="en-US" sz="1200" b="1" dirty="0">
                <a:solidFill>
                  <a:srgbClr val="FFFFFF"/>
                </a:solidFill>
                <a:sym typeface="Symbol"/>
              </a:rPr>
              <a:t></a:t>
            </a:r>
            <a:endParaRPr lang="en-US" sz="1200" b="1" dirty="0">
              <a:solidFill>
                <a:srgbClr val="FFFFFF"/>
              </a:solidFill>
            </a:endParaRPr>
          </a:p>
        </p:txBody>
      </p:sp>
      <p:cxnSp>
        <p:nvCxnSpPr>
          <p:cNvPr id="192" name="Straight Connector 191"/>
          <p:cNvCxnSpPr/>
          <p:nvPr/>
        </p:nvCxnSpPr>
        <p:spPr>
          <a:xfrm flipV="1">
            <a:off x="7127841" y="2986007"/>
            <a:ext cx="0" cy="381000"/>
          </a:xfrm>
          <a:prstGeom prst="line">
            <a:avLst/>
          </a:prstGeom>
          <a:ln w="19050">
            <a:solidFill>
              <a:srgbClr val="0070C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V="1">
            <a:off x="6975441" y="2986007"/>
            <a:ext cx="0" cy="685800"/>
          </a:xfrm>
          <a:prstGeom prst="line">
            <a:avLst/>
          </a:prstGeom>
          <a:ln w="19050">
            <a:solidFill>
              <a:srgbClr val="0070C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5" name="TextBox 194"/>
          <p:cNvSpPr txBox="1"/>
          <p:nvPr/>
        </p:nvSpPr>
        <p:spPr>
          <a:xfrm>
            <a:off x="7551020" y="2085231"/>
            <a:ext cx="396262" cy="246221"/>
          </a:xfrm>
          <a:prstGeom prst="rect">
            <a:avLst/>
          </a:prstGeom>
          <a:noFill/>
        </p:spPr>
        <p:txBody>
          <a:bodyPr wrap="none" rtlCol="0">
            <a:spAutoFit/>
          </a:bodyPr>
          <a:lstStyle/>
          <a:p>
            <a:pPr fontAlgn="base">
              <a:spcBef>
                <a:spcPct val="0"/>
              </a:spcBef>
              <a:spcAft>
                <a:spcPct val="0"/>
              </a:spcAft>
            </a:pPr>
            <a:r>
              <a:rPr lang="en-US" sz="1000" dirty="0">
                <a:solidFill>
                  <a:srgbClr val="0070C0"/>
                </a:solidFill>
                <a:latin typeface="Arial" charset="0"/>
                <a:cs typeface="Arial" charset="0"/>
              </a:rPr>
              <a:t>e[7]</a:t>
            </a:r>
            <a:endParaRPr lang="en-GB" sz="1000" dirty="0">
              <a:solidFill>
                <a:srgbClr val="0070C0"/>
              </a:solidFill>
              <a:latin typeface="Arial" charset="0"/>
              <a:cs typeface="Arial" charset="0"/>
            </a:endParaRPr>
          </a:p>
        </p:txBody>
      </p:sp>
      <p:sp>
        <p:nvSpPr>
          <p:cNvPr id="196" name="Rectangle 195"/>
          <p:cNvSpPr/>
          <p:nvPr/>
        </p:nvSpPr>
        <p:spPr>
          <a:xfrm>
            <a:off x="6442041" y="2833607"/>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spcBef>
                <a:spcPct val="0"/>
              </a:spcBef>
              <a:spcAft>
                <a:spcPct val="0"/>
              </a:spcAft>
            </a:pPr>
            <a:r>
              <a:rPr lang="en-US" sz="1200" b="1" dirty="0">
                <a:solidFill>
                  <a:srgbClr val="FFFFFF"/>
                </a:solidFill>
                <a:sym typeface="Symbol"/>
              </a:rPr>
              <a:t></a:t>
            </a:r>
            <a:endParaRPr lang="en-US" sz="1200" b="1" dirty="0">
              <a:solidFill>
                <a:srgbClr val="FFFFFF"/>
              </a:solidFill>
            </a:endParaRPr>
          </a:p>
        </p:txBody>
      </p:sp>
      <p:cxnSp>
        <p:nvCxnSpPr>
          <p:cNvPr id="197" name="Straight Connector 196"/>
          <p:cNvCxnSpPr/>
          <p:nvPr/>
        </p:nvCxnSpPr>
        <p:spPr>
          <a:xfrm flipV="1">
            <a:off x="6670641" y="3138407"/>
            <a:ext cx="0" cy="381000"/>
          </a:xfrm>
          <a:prstGeom prst="line">
            <a:avLst/>
          </a:prstGeom>
          <a:ln w="19050">
            <a:solidFill>
              <a:srgbClr val="0070C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V="1">
            <a:off x="6518241" y="3138407"/>
            <a:ext cx="0" cy="685800"/>
          </a:xfrm>
          <a:prstGeom prst="line">
            <a:avLst/>
          </a:prstGeom>
          <a:ln w="19050">
            <a:solidFill>
              <a:srgbClr val="0070C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0" name="TextBox 199"/>
          <p:cNvSpPr txBox="1"/>
          <p:nvPr/>
        </p:nvSpPr>
        <p:spPr>
          <a:xfrm>
            <a:off x="7093820" y="2237631"/>
            <a:ext cx="396262" cy="246221"/>
          </a:xfrm>
          <a:prstGeom prst="rect">
            <a:avLst/>
          </a:prstGeom>
          <a:noFill/>
        </p:spPr>
        <p:txBody>
          <a:bodyPr wrap="none" rtlCol="0">
            <a:spAutoFit/>
          </a:bodyPr>
          <a:lstStyle/>
          <a:p>
            <a:pPr fontAlgn="base">
              <a:spcBef>
                <a:spcPct val="0"/>
              </a:spcBef>
              <a:spcAft>
                <a:spcPct val="0"/>
              </a:spcAft>
            </a:pPr>
            <a:r>
              <a:rPr lang="en-US" sz="1000" dirty="0">
                <a:solidFill>
                  <a:srgbClr val="0070C0"/>
                </a:solidFill>
                <a:latin typeface="Arial" charset="0"/>
                <a:cs typeface="Arial" charset="0"/>
              </a:rPr>
              <a:t>e[6]</a:t>
            </a:r>
            <a:endParaRPr lang="en-GB" sz="1000" dirty="0">
              <a:solidFill>
                <a:srgbClr val="0070C0"/>
              </a:solidFill>
              <a:latin typeface="Arial" charset="0"/>
              <a:cs typeface="Arial" charset="0"/>
            </a:endParaRPr>
          </a:p>
        </p:txBody>
      </p:sp>
      <p:sp>
        <p:nvSpPr>
          <p:cNvPr id="201" name="Rectangle 200"/>
          <p:cNvSpPr/>
          <p:nvPr/>
        </p:nvSpPr>
        <p:spPr>
          <a:xfrm>
            <a:off x="5984841" y="2986007"/>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spcBef>
                <a:spcPct val="0"/>
              </a:spcBef>
              <a:spcAft>
                <a:spcPct val="0"/>
              </a:spcAft>
            </a:pPr>
            <a:r>
              <a:rPr lang="en-US" sz="1200" b="1" dirty="0">
                <a:solidFill>
                  <a:srgbClr val="FFFFFF"/>
                </a:solidFill>
                <a:sym typeface="Symbol"/>
              </a:rPr>
              <a:t></a:t>
            </a:r>
            <a:endParaRPr lang="en-US" sz="1200" b="1" dirty="0">
              <a:solidFill>
                <a:srgbClr val="FFFFFF"/>
              </a:solidFill>
            </a:endParaRPr>
          </a:p>
        </p:txBody>
      </p:sp>
      <p:cxnSp>
        <p:nvCxnSpPr>
          <p:cNvPr id="202" name="Straight Connector 201"/>
          <p:cNvCxnSpPr/>
          <p:nvPr/>
        </p:nvCxnSpPr>
        <p:spPr>
          <a:xfrm flipV="1">
            <a:off x="6213441" y="3290807"/>
            <a:ext cx="0" cy="381000"/>
          </a:xfrm>
          <a:prstGeom prst="line">
            <a:avLst/>
          </a:prstGeom>
          <a:ln w="19050">
            <a:solidFill>
              <a:srgbClr val="0070C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V="1">
            <a:off x="6061041" y="3290807"/>
            <a:ext cx="0" cy="685800"/>
          </a:xfrm>
          <a:prstGeom prst="line">
            <a:avLst/>
          </a:prstGeom>
          <a:ln w="19050">
            <a:solidFill>
              <a:srgbClr val="0070C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5" name="TextBox 204"/>
          <p:cNvSpPr txBox="1"/>
          <p:nvPr/>
        </p:nvSpPr>
        <p:spPr>
          <a:xfrm>
            <a:off x="6636620" y="2390031"/>
            <a:ext cx="396262" cy="246221"/>
          </a:xfrm>
          <a:prstGeom prst="rect">
            <a:avLst/>
          </a:prstGeom>
          <a:noFill/>
        </p:spPr>
        <p:txBody>
          <a:bodyPr wrap="none" rtlCol="0">
            <a:spAutoFit/>
          </a:bodyPr>
          <a:lstStyle/>
          <a:p>
            <a:pPr fontAlgn="base">
              <a:spcBef>
                <a:spcPct val="0"/>
              </a:spcBef>
              <a:spcAft>
                <a:spcPct val="0"/>
              </a:spcAft>
            </a:pPr>
            <a:r>
              <a:rPr lang="en-US" sz="1000" dirty="0">
                <a:solidFill>
                  <a:srgbClr val="0070C0"/>
                </a:solidFill>
                <a:latin typeface="Arial" charset="0"/>
                <a:cs typeface="Arial" charset="0"/>
              </a:rPr>
              <a:t>e[5]</a:t>
            </a:r>
            <a:endParaRPr lang="en-GB" sz="1000" dirty="0">
              <a:solidFill>
                <a:srgbClr val="0070C0"/>
              </a:solidFill>
              <a:latin typeface="Arial" charset="0"/>
              <a:cs typeface="Arial" charset="0"/>
            </a:endParaRPr>
          </a:p>
        </p:txBody>
      </p:sp>
      <p:sp>
        <p:nvSpPr>
          <p:cNvPr id="206" name="Rectangle 205"/>
          <p:cNvSpPr/>
          <p:nvPr/>
        </p:nvSpPr>
        <p:spPr>
          <a:xfrm>
            <a:off x="5527641" y="3138407"/>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spcBef>
                <a:spcPct val="0"/>
              </a:spcBef>
              <a:spcAft>
                <a:spcPct val="0"/>
              </a:spcAft>
            </a:pPr>
            <a:r>
              <a:rPr lang="en-US" sz="1200" b="1" dirty="0">
                <a:solidFill>
                  <a:srgbClr val="FFFFFF"/>
                </a:solidFill>
                <a:sym typeface="Symbol"/>
              </a:rPr>
              <a:t></a:t>
            </a:r>
            <a:endParaRPr lang="en-US" sz="1200" b="1" dirty="0">
              <a:solidFill>
                <a:srgbClr val="FFFFFF"/>
              </a:solidFill>
            </a:endParaRPr>
          </a:p>
        </p:txBody>
      </p:sp>
      <p:cxnSp>
        <p:nvCxnSpPr>
          <p:cNvPr id="207" name="Straight Connector 206"/>
          <p:cNvCxnSpPr/>
          <p:nvPr/>
        </p:nvCxnSpPr>
        <p:spPr>
          <a:xfrm flipV="1">
            <a:off x="5756241" y="3443207"/>
            <a:ext cx="0" cy="381000"/>
          </a:xfrm>
          <a:prstGeom prst="line">
            <a:avLst/>
          </a:prstGeom>
          <a:ln w="19050">
            <a:solidFill>
              <a:srgbClr val="0070C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flipV="1">
            <a:off x="5603841" y="3443207"/>
            <a:ext cx="0" cy="685800"/>
          </a:xfrm>
          <a:prstGeom prst="line">
            <a:avLst/>
          </a:prstGeom>
          <a:ln w="19050">
            <a:solidFill>
              <a:srgbClr val="0070C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0" name="TextBox 209"/>
          <p:cNvSpPr txBox="1"/>
          <p:nvPr/>
        </p:nvSpPr>
        <p:spPr>
          <a:xfrm>
            <a:off x="6179420" y="2542431"/>
            <a:ext cx="396262" cy="246221"/>
          </a:xfrm>
          <a:prstGeom prst="rect">
            <a:avLst/>
          </a:prstGeom>
          <a:noFill/>
        </p:spPr>
        <p:txBody>
          <a:bodyPr wrap="none" rtlCol="0">
            <a:spAutoFit/>
          </a:bodyPr>
          <a:lstStyle/>
          <a:p>
            <a:pPr fontAlgn="base">
              <a:spcBef>
                <a:spcPct val="0"/>
              </a:spcBef>
              <a:spcAft>
                <a:spcPct val="0"/>
              </a:spcAft>
            </a:pPr>
            <a:r>
              <a:rPr lang="en-US" sz="1000" dirty="0">
                <a:solidFill>
                  <a:srgbClr val="0070C0"/>
                </a:solidFill>
                <a:latin typeface="Arial" charset="0"/>
                <a:cs typeface="Arial" charset="0"/>
              </a:rPr>
              <a:t>e[4]</a:t>
            </a:r>
            <a:endParaRPr lang="en-GB" sz="1000" dirty="0">
              <a:solidFill>
                <a:srgbClr val="0070C0"/>
              </a:solidFill>
              <a:latin typeface="Arial" charset="0"/>
              <a:cs typeface="Arial" charset="0"/>
            </a:endParaRPr>
          </a:p>
        </p:txBody>
      </p:sp>
      <p:sp>
        <p:nvSpPr>
          <p:cNvPr id="211" name="Rectangle 210"/>
          <p:cNvSpPr/>
          <p:nvPr/>
        </p:nvSpPr>
        <p:spPr>
          <a:xfrm>
            <a:off x="5070441" y="3290807"/>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spcBef>
                <a:spcPct val="0"/>
              </a:spcBef>
              <a:spcAft>
                <a:spcPct val="0"/>
              </a:spcAft>
            </a:pPr>
            <a:r>
              <a:rPr lang="en-US" sz="1200" b="1" dirty="0">
                <a:solidFill>
                  <a:srgbClr val="FFFFFF"/>
                </a:solidFill>
                <a:sym typeface="Symbol"/>
              </a:rPr>
              <a:t></a:t>
            </a:r>
            <a:endParaRPr lang="en-US" sz="1200" b="1" dirty="0">
              <a:solidFill>
                <a:srgbClr val="FFFFFF"/>
              </a:solidFill>
            </a:endParaRPr>
          </a:p>
        </p:txBody>
      </p:sp>
      <p:cxnSp>
        <p:nvCxnSpPr>
          <p:cNvPr id="212" name="Straight Connector 211"/>
          <p:cNvCxnSpPr/>
          <p:nvPr/>
        </p:nvCxnSpPr>
        <p:spPr>
          <a:xfrm flipV="1">
            <a:off x="5299041" y="3595607"/>
            <a:ext cx="0" cy="381000"/>
          </a:xfrm>
          <a:prstGeom prst="line">
            <a:avLst/>
          </a:prstGeom>
          <a:ln w="19050">
            <a:solidFill>
              <a:srgbClr val="0070C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V="1">
            <a:off x="5146641" y="3595607"/>
            <a:ext cx="0" cy="685800"/>
          </a:xfrm>
          <a:prstGeom prst="line">
            <a:avLst/>
          </a:prstGeom>
          <a:ln w="19050">
            <a:solidFill>
              <a:srgbClr val="0070C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5" name="TextBox 214"/>
          <p:cNvSpPr txBox="1"/>
          <p:nvPr/>
        </p:nvSpPr>
        <p:spPr>
          <a:xfrm>
            <a:off x="5722220" y="2694831"/>
            <a:ext cx="396262" cy="246221"/>
          </a:xfrm>
          <a:prstGeom prst="rect">
            <a:avLst/>
          </a:prstGeom>
          <a:noFill/>
        </p:spPr>
        <p:txBody>
          <a:bodyPr wrap="none" rtlCol="0">
            <a:spAutoFit/>
          </a:bodyPr>
          <a:lstStyle/>
          <a:p>
            <a:pPr fontAlgn="base">
              <a:spcBef>
                <a:spcPct val="0"/>
              </a:spcBef>
              <a:spcAft>
                <a:spcPct val="0"/>
              </a:spcAft>
            </a:pPr>
            <a:r>
              <a:rPr lang="en-US" sz="1000" dirty="0">
                <a:solidFill>
                  <a:srgbClr val="0070C0"/>
                </a:solidFill>
                <a:latin typeface="Arial" charset="0"/>
                <a:cs typeface="Arial" charset="0"/>
              </a:rPr>
              <a:t>e[3]</a:t>
            </a:r>
            <a:endParaRPr lang="en-GB" sz="1000" dirty="0">
              <a:solidFill>
                <a:srgbClr val="0070C0"/>
              </a:solidFill>
              <a:latin typeface="Arial" charset="0"/>
              <a:cs typeface="Arial" charset="0"/>
            </a:endParaRPr>
          </a:p>
        </p:txBody>
      </p:sp>
      <p:sp>
        <p:nvSpPr>
          <p:cNvPr id="216" name="Rectangle 215"/>
          <p:cNvSpPr/>
          <p:nvPr/>
        </p:nvSpPr>
        <p:spPr>
          <a:xfrm>
            <a:off x="4613241" y="3443207"/>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spcBef>
                <a:spcPct val="0"/>
              </a:spcBef>
              <a:spcAft>
                <a:spcPct val="0"/>
              </a:spcAft>
            </a:pPr>
            <a:r>
              <a:rPr lang="en-US" sz="1200" b="1" dirty="0">
                <a:solidFill>
                  <a:srgbClr val="FFFFFF"/>
                </a:solidFill>
                <a:sym typeface="Symbol"/>
              </a:rPr>
              <a:t></a:t>
            </a:r>
            <a:endParaRPr lang="en-US" sz="1200" b="1" dirty="0">
              <a:solidFill>
                <a:srgbClr val="FFFFFF"/>
              </a:solidFill>
            </a:endParaRPr>
          </a:p>
        </p:txBody>
      </p:sp>
      <p:cxnSp>
        <p:nvCxnSpPr>
          <p:cNvPr id="217" name="Straight Connector 216"/>
          <p:cNvCxnSpPr/>
          <p:nvPr/>
        </p:nvCxnSpPr>
        <p:spPr>
          <a:xfrm flipV="1">
            <a:off x="4841841" y="3748007"/>
            <a:ext cx="0" cy="381000"/>
          </a:xfrm>
          <a:prstGeom prst="line">
            <a:avLst/>
          </a:prstGeom>
          <a:ln w="19050">
            <a:solidFill>
              <a:srgbClr val="0070C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V="1">
            <a:off x="4689441" y="3748007"/>
            <a:ext cx="0" cy="685800"/>
          </a:xfrm>
          <a:prstGeom prst="line">
            <a:avLst/>
          </a:prstGeom>
          <a:ln w="19050">
            <a:solidFill>
              <a:srgbClr val="0070C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0" name="TextBox 219"/>
          <p:cNvSpPr txBox="1"/>
          <p:nvPr/>
        </p:nvSpPr>
        <p:spPr>
          <a:xfrm>
            <a:off x="5265020" y="2847231"/>
            <a:ext cx="396262" cy="246221"/>
          </a:xfrm>
          <a:prstGeom prst="rect">
            <a:avLst/>
          </a:prstGeom>
          <a:noFill/>
        </p:spPr>
        <p:txBody>
          <a:bodyPr wrap="none" rtlCol="0">
            <a:spAutoFit/>
          </a:bodyPr>
          <a:lstStyle/>
          <a:p>
            <a:pPr fontAlgn="base">
              <a:spcBef>
                <a:spcPct val="0"/>
              </a:spcBef>
              <a:spcAft>
                <a:spcPct val="0"/>
              </a:spcAft>
            </a:pPr>
            <a:r>
              <a:rPr lang="en-US" sz="1000" dirty="0">
                <a:solidFill>
                  <a:srgbClr val="0070C0"/>
                </a:solidFill>
                <a:latin typeface="Arial" charset="0"/>
                <a:cs typeface="Arial" charset="0"/>
              </a:rPr>
              <a:t>e[2]</a:t>
            </a:r>
            <a:endParaRPr lang="en-GB" sz="1000" dirty="0">
              <a:solidFill>
                <a:srgbClr val="0070C0"/>
              </a:solidFill>
              <a:latin typeface="Arial" charset="0"/>
              <a:cs typeface="Arial" charset="0"/>
            </a:endParaRPr>
          </a:p>
        </p:txBody>
      </p:sp>
      <p:sp>
        <p:nvSpPr>
          <p:cNvPr id="221" name="TextBox 220"/>
          <p:cNvSpPr txBox="1"/>
          <p:nvPr/>
        </p:nvSpPr>
        <p:spPr>
          <a:xfrm>
            <a:off x="4807820" y="2999631"/>
            <a:ext cx="396262" cy="246221"/>
          </a:xfrm>
          <a:prstGeom prst="rect">
            <a:avLst/>
          </a:prstGeom>
          <a:noFill/>
        </p:spPr>
        <p:txBody>
          <a:bodyPr wrap="none" rtlCol="0">
            <a:spAutoFit/>
          </a:bodyPr>
          <a:lstStyle/>
          <a:p>
            <a:pPr fontAlgn="base">
              <a:spcBef>
                <a:spcPct val="0"/>
              </a:spcBef>
              <a:spcAft>
                <a:spcPct val="0"/>
              </a:spcAft>
            </a:pPr>
            <a:r>
              <a:rPr lang="en-US" sz="1000" dirty="0">
                <a:solidFill>
                  <a:srgbClr val="0070C0"/>
                </a:solidFill>
                <a:latin typeface="Arial" charset="0"/>
                <a:cs typeface="Arial" charset="0"/>
              </a:rPr>
              <a:t>e[1]</a:t>
            </a:r>
            <a:endParaRPr lang="en-GB" sz="1000" dirty="0">
              <a:solidFill>
                <a:srgbClr val="0070C0"/>
              </a:solidFill>
              <a:latin typeface="Arial" charset="0"/>
              <a:cs typeface="Arial" charset="0"/>
            </a:endParaRPr>
          </a:p>
        </p:txBody>
      </p:sp>
      <p:sp>
        <p:nvSpPr>
          <p:cNvPr id="222" name="Trapezoid 221"/>
          <p:cNvSpPr/>
          <p:nvPr/>
        </p:nvSpPr>
        <p:spPr>
          <a:xfrm rot="5400000">
            <a:off x="9641679" y="3215369"/>
            <a:ext cx="2438400" cy="303276"/>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cxnSp>
        <p:nvCxnSpPr>
          <p:cNvPr id="223" name="Straight Connector 222"/>
          <p:cNvCxnSpPr/>
          <p:nvPr/>
        </p:nvCxnSpPr>
        <p:spPr>
          <a:xfrm>
            <a:off x="11014041" y="3367007"/>
            <a:ext cx="609600" cy="0"/>
          </a:xfrm>
          <a:prstGeom prst="line">
            <a:avLst/>
          </a:pr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4" name="Straight Arrow Connector 223"/>
          <p:cNvCxnSpPr/>
          <p:nvPr/>
        </p:nvCxnSpPr>
        <p:spPr>
          <a:xfrm>
            <a:off x="10861641" y="1233407"/>
            <a:ext cx="0" cy="91440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5" name="TextBox 28"/>
          <p:cNvSpPr txBox="1">
            <a:spLocks noChangeArrowheads="1"/>
          </p:cNvSpPr>
          <p:nvPr/>
        </p:nvSpPr>
        <p:spPr bwMode="auto">
          <a:xfrm rot="5400000">
            <a:off x="10397863" y="1620985"/>
            <a:ext cx="1143002" cy="215444"/>
          </a:xfrm>
          <a:prstGeom prst="rect">
            <a:avLst/>
          </a:prstGeom>
          <a:noFill/>
          <a:ln w="9525">
            <a:noFill/>
            <a:miter lim="800000"/>
            <a:headEnd/>
            <a:tailEnd/>
          </a:ln>
        </p:spPr>
        <p:txBody>
          <a:bodyPr wrap="square">
            <a:spAutoFit/>
          </a:bodyPr>
          <a:lstStyle/>
          <a:p>
            <a:pPr fontAlgn="base">
              <a:spcBef>
                <a:spcPct val="0"/>
              </a:spcBef>
              <a:spcAft>
                <a:spcPct val="0"/>
              </a:spcAft>
            </a:pPr>
            <a:r>
              <a:rPr lang="en-US" sz="800" dirty="0" err="1">
                <a:solidFill>
                  <a:srgbClr val="000000"/>
                </a:solidFill>
                <a:latin typeface="Arial" charset="0"/>
                <a:cs typeface="Arial" charset="0"/>
              </a:rPr>
              <a:t>sampleSelect</a:t>
            </a:r>
            <a:r>
              <a:rPr lang="en-US" sz="800" dirty="0">
                <a:solidFill>
                  <a:srgbClr val="000000"/>
                </a:solidFill>
                <a:latin typeface="Arial" charset="0"/>
                <a:cs typeface="Arial" charset="0"/>
              </a:rPr>
              <a:t> [2:0]</a:t>
            </a:r>
            <a:endParaRPr lang="en-GB" sz="800" dirty="0">
              <a:solidFill>
                <a:srgbClr val="000000"/>
              </a:solidFill>
              <a:latin typeface="Arial" charset="0"/>
              <a:cs typeface="Arial" charset="0"/>
            </a:endParaRPr>
          </a:p>
        </p:txBody>
      </p:sp>
      <p:sp>
        <p:nvSpPr>
          <p:cNvPr id="226" name="TextBox 225"/>
          <p:cNvSpPr txBox="1"/>
          <p:nvPr/>
        </p:nvSpPr>
        <p:spPr>
          <a:xfrm>
            <a:off x="10969364" y="3120786"/>
            <a:ext cx="837089" cy="246221"/>
          </a:xfrm>
          <a:prstGeom prst="rect">
            <a:avLst/>
          </a:prstGeom>
          <a:noFill/>
        </p:spPr>
        <p:txBody>
          <a:bodyPr wrap="none" rtlCol="0">
            <a:spAutoFit/>
          </a:bodyPr>
          <a:lstStyle/>
          <a:p>
            <a:pPr fontAlgn="base">
              <a:spcBef>
                <a:spcPct val="0"/>
              </a:spcBef>
              <a:spcAft>
                <a:spcPct val="0"/>
              </a:spcAft>
            </a:pPr>
            <a:r>
              <a:rPr lang="en-US" sz="1000" dirty="0" err="1">
                <a:solidFill>
                  <a:srgbClr val="0070C0"/>
                </a:solidFill>
                <a:latin typeface="Arial" charset="0"/>
                <a:cs typeface="Arial" charset="0"/>
              </a:rPr>
              <a:t>serDataOut</a:t>
            </a:r>
            <a:endParaRPr lang="en-GB" sz="1000" dirty="0">
              <a:solidFill>
                <a:srgbClr val="0070C0"/>
              </a:solidFill>
              <a:latin typeface="Arial" charset="0"/>
              <a:cs typeface="Arial" charset="0"/>
            </a:endParaRPr>
          </a:p>
        </p:txBody>
      </p:sp>
      <p:cxnSp>
        <p:nvCxnSpPr>
          <p:cNvPr id="227" name="Straight Arrow Connector 226"/>
          <p:cNvCxnSpPr/>
          <p:nvPr/>
        </p:nvCxnSpPr>
        <p:spPr>
          <a:xfrm>
            <a:off x="3317841" y="4967207"/>
            <a:ext cx="457200" cy="0"/>
          </a:xfrm>
          <a:prstGeom prst="straightConnector1">
            <a:avLst/>
          </a:prstGeom>
          <a:ln w="19050">
            <a:solidFill>
              <a:srgbClr val="CC33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8" name="Straight Arrow Connector 227"/>
          <p:cNvCxnSpPr>
            <a:stCxn id="230" idx="3"/>
            <a:endCxn id="229" idx="0"/>
          </p:cNvCxnSpPr>
          <p:nvPr/>
        </p:nvCxnSpPr>
        <p:spPr>
          <a:xfrm>
            <a:off x="2712293" y="4346517"/>
            <a:ext cx="346309" cy="392090"/>
          </a:xfrm>
          <a:prstGeom prst="straightConnector1">
            <a:avLst/>
          </a:prstGeom>
          <a:ln w="127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29" name="TextBox 228"/>
          <p:cNvSpPr txBox="1">
            <a:spLocks noChangeArrowheads="1"/>
          </p:cNvSpPr>
          <p:nvPr/>
        </p:nvSpPr>
        <p:spPr bwMode="auto">
          <a:xfrm>
            <a:off x="2632042" y="4738607"/>
            <a:ext cx="853119" cy="215444"/>
          </a:xfrm>
          <a:prstGeom prst="rect">
            <a:avLst/>
          </a:prstGeom>
          <a:noFill/>
          <a:ln w="9525">
            <a:noFill/>
            <a:miter lim="800000"/>
            <a:headEnd/>
            <a:tailEnd/>
          </a:ln>
        </p:spPr>
        <p:txBody>
          <a:bodyPr wrap="none">
            <a:spAutoFit/>
          </a:bodyPr>
          <a:lstStyle/>
          <a:p>
            <a:pPr fontAlgn="base">
              <a:spcBef>
                <a:spcPct val="0"/>
              </a:spcBef>
              <a:spcAft>
                <a:spcPct val="0"/>
              </a:spcAft>
            </a:pPr>
            <a:r>
              <a:rPr lang="en-US" sz="800" dirty="0" err="1">
                <a:solidFill>
                  <a:srgbClr val="C00000"/>
                </a:solidFill>
                <a:latin typeface="Arial" charset="0"/>
                <a:cs typeface="Arial" charset="0"/>
              </a:rPr>
              <a:t>samplingClock</a:t>
            </a:r>
            <a:endParaRPr lang="en-GB" sz="800" dirty="0">
              <a:solidFill>
                <a:srgbClr val="C00000"/>
              </a:solidFill>
              <a:latin typeface="Arial" charset="0"/>
              <a:cs typeface="Arial" charset="0"/>
            </a:endParaRPr>
          </a:p>
        </p:txBody>
      </p:sp>
      <p:sp>
        <p:nvSpPr>
          <p:cNvPr id="230" name="Rectangle 229"/>
          <p:cNvSpPr/>
          <p:nvPr/>
        </p:nvSpPr>
        <p:spPr>
          <a:xfrm>
            <a:off x="1314323" y="4031046"/>
            <a:ext cx="1397970" cy="630942"/>
          </a:xfrm>
          <a:prstGeom prst="rect">
            <a:avLst/>
          </a:prstGeom>
          <a:ln>
            <a:solidFill>
              <a:schemeClr val="tx1"/>
            </a:solidFill>
          </a:ln>
        </p:spPr>
        <p:txBody>
          <a:bodyPr wrap="square">
            <a:spAutoFit/>
          </a:bodyPr>
          <a:lstStyle/>
          <a:p>
            <a:pPr fontAlgn="base">
              <a:spcBef>
                <a:spcPct val="0"/>
              </a:spcBef>
              <a:spcAft>
                <a:spcPct val="0"/>
              </a:spcAft>
            </a:pPr>
            <a:r>
              <a:rPr lang="en-US" sz="700" dirty="0" smtClean="0">
                <a:solidFill>
                  <a:srgbClr val="0070C0"/>
                </a:solidFill>
                <a:latin typeface="Arial" charset="0"/>
                <a:cs typeface="Arial" charset="0"/>
              </a:rPr>
              <a:t>Idle</a:t>
            </a:r>
            <a:r>
              <a:rPr lang="en-US" sz="700" dirty="0">
                <a:solidFill>
                  <a:srgbClr val="0070C0"/>
                </a:solidFill>
                <a:latin typeface="Arial" charset="0"/>
                <a:cs typeface="Arial" charset="0"/>
              </a:rPr>
              <a:t>: </a:t>
            </a:r>
            <a:r>
              <a:rPr lang="en-US" sz="700" dirty="0" err="1">
                <a:solidFill>
                  <a:srgbClr val="0070C0"/>
                </a:solidFill>
                <a:latin typeface="Arial" charset="0"/>
                <a:cs typeface="Arial" charset="0"/>
              </a:rPr>
              <a:t>shiftClock</a:t>
            </a:r>
            <a:r>
              <a:rPr lang="en-US" sz="700" dirty="0">
                <a:solidFill>
                  <a:srgbClr val="0070C0"/>
                </a:solidFill>
                <a:latin typeface="Arial" charset="0"/>
                <a:cs typeface="Arial" charset="0"/>
              </a:rPr>
              <a:t> = 1’b1</a:t>
            </a:r>
          </a:p>
          <a:p>
            <a:pPr fontAlgn="base">
              <a:spcBef>
                <a:spcPct val="0"/>
              </a:spcBef>
              <a:spcAft>
                <a:spcPct val="0"/>
              </a:spcAft>
            </a:pPr>
            <a:r>
              <a:rPr lang="en-US" sz="700" dirty="0" smtClean="0">
                <a:solidFill>
                  <a:srgbClr val="0070C0"/>
                </a:solidFill>
                <a:latin typeface="Arial" charset="0"/>
                <a:cs typeface="Arial" charset="0"/>
              </a:rPr>
              <a:t>160 Mb/s, clock </a:t>
            </a:r>
            <a:r>
              <a:rPr lang="en-US" sz="700" dirty="0">
                <a:solidFill>
                  <a:srgbClr val="0070C0"/>
                </a:solidFill>
                <a:latin typeface="Arial" charset="0"/>
                <a:cs typeface="Arial" charset="0"/>
              </a:rPr>
              <a:t>= </a:t>
            </a:r>
            <a:r>
              <a:rPr lang="en-US" sz="700" dirty="0" smtClean="0">
                <a:solidFill>
                  <a:srgbClr val="0070C0"/>
                </a:solidFill>
                <a:latin typeface="Arial" charset="0"/>
                <a:cs typeface="Arial" charset="0"/>
              </a:rPr>
              <a:t>160MHz</a:t>
            </a:r>
            <a:endParaRPr lang="en-US" sz="700" dirty="0">
              <a:solidFill>
                <a:srgbClr val="0070C0"/>
              </a:solidFill>
              <a:latin typeface="Arial" charset="0"/>
              <a:cs typeface="Arial" charset="0"/>
            </a:endParaRPr>
          </a:p>
          <a:p>
            <a:pPr fontAlgn="base">
              <a:spcBef>
                <a:spcPct val="0"/>
              </a:spcBef>
              <a:spcAft>
                <a:spcPct val="0"/>
              </a:spcAft>
            </a:pPr>
            <a:r>
              <a:rPr lang="en-US" sz="700" dirty="0" smtClean="0">
                <a:solidFill>
                  <a:srgbClr val="0070C0"/>
                </a:solidFill>
                <a:latin typeface="Arial" charset="0"/>
                <a:cs typeface="Arial" charset="0"/>
              </a:rPr>
              <a:t>320 Mb/s, lock </a:t>
            </a:r>
            <a:r>
              <a:rPr lang="en-US" sz="700" dirty="0">
                <a:solidFill>
                  <a:srgbClr val="0070C0"/>
                </a:solidFill>
                <a:latin typeface="Arial" charset="0"/>
                <a:cs typeface="Arial" charset="0"/>
              </a:rPr>
              <a:t>= </a:t>
            </a:r>
            <a:r>
              <a:rPr lang="en-US" sz="700" dirty="0" smtClean="0">
                <a:solidFill>
                  <a:srgbClr val="0070C0"/>
                </a:solidFill>
                <a:latin typeface="Arial" charset="0"/>
                <a:cs typeface="Arial" charset="0"/>
              </a:rPr>
              <a:t>320MHz</a:t>
            </a:r>
            <a:endParaRPr lang="en-US" sz="700" dirty="0">
              <a:solidFill>
                <a:srgbClr val="0070C0"/>
              </a:solidFill>
              <a:latin typeface="Arial" charset="0"/>
              <a:cs typeface="Arial" charset="0"/>
            </a:endParaRPr>
          </a:p>
          <a:p>
            <a:pPr fontAlgn="base">
              <a:spcBef>
                <a:spcPct val="0"/>
              </a:spcBef>
              <a:spcAft>
                <a:spcPct val="0"/>
              </a:spcAft>
            </a:pPr>
            <a:r>
              <a:rPr lang="en-US" sz="700" dirty="0" smtClean="0">
                <a:solidFill>
                  <a:srgbClr val="0070C0"/>
                </a:solidFill>
                <a:latin typeface="Arial" charset="0"/>
                <a:cs typeface="Arial" charset="0"/>
              </a:rPr>
              <a:t>640 Mb/s, clock </a:t>
            </a:r>
            <a:r>
              <a:rPr lang="en-US" sz="700" dirty="0">
                <a:solidFill>
                  <a:srgbClr val="0070C0"/>
                </a:solidFill>
                <a:latin typeface="Arial" charset="0"/>
                <a:cs typeface="Arial" charset="0"/>
              </a:rPr>
              <a:t>= </a:t>
            </a:r>
            <a:r>
              <a:rPr lang="en-US" sz="700" dirty="0" smtClean="0">
                <a:solidFill>
                  <a:srgbClr val="0070C0"/>
                </a:solidFill>
                <a:latin typeface="Arial" charset="0"/>
                <a:cs typeface="Arial" charset="0"/>
              </a:rPr>
              <a:t>640MHz</a:t>
            </a:r>
            <a:endParaRPr lang="en-US" sz="700" dirty="0">
              <a:solidFill>
                <a:srgbClr val="0070C0"/>
              </a:solidFill>
              <a:latin typeface="Arial" charset="0"/>
              <a:cs typeface="Arial" charset="0"/>
            </a:endParaRPr>
          </a:p>
          <a:p>
            <a:pPr fontAlgn="base">
              <a:spcBef>
                <a:spcPct val="0"/>
              </a:spcBef>
              <a:spcAft>
                <a:spcPct val="0"/>
              </a:spcAft>
            </a:pPr>
            <a:r>
              <a:rPr lang="en-US" sz="700" dirty="0" smtClean="0">
                <a:solidFill>
                  <a:srgbClr val="0070C0"/>
                </a:solidFill>
                <a:latin typeface="Arial" charset="0"/>
                <a:cs typeface="Arial" charset="0"/>
              </a:rPr>
              <a:t>1.28 Gb/s, clock </a:t>
            </a:r>
            <a:r>
              <a:rPr lang="en-US" sz="700" dirty="0">
                <a:solidFill>
                  <a:srgbClr val="0070C0"/>
                </a:solidFill>
                <a:latin typeface="Arial" charset="0"/>
                <a:cs typeface="Arial" charset="0"/>
              </a:rPr>
              <a:t>= </a:t>
            </a:r>
            <a:r>
              <a:rPr lang="en-US" sz="700" dirty="0" smtClean="0">
                <a:solidFill>
                  <a:srgbClr val="0070C0"/>
                </a:solidFill>
                <a:latin typeface="Arial" charset="0"/>
                <a:cs typeface="Arial" charset="0"/>
              </a:rPr>
              <a:t>1280MHz</a:t>
            </a:r>
            <a:endParaRPr lang="en-GB" sz="700" dirty="0">
              <a:solidFill>
                <a:srgbClr val="0070C0"/>
              </a:solidFill>
              <a:latin typeface="Arial" charset="0"/>
              <a:cs typeface="Arial" charset="0"/>
            </a:endParaRPr>
          </a:p>
        </p:txBody>
      </p:sp>
      <p:cxnSp>
        <p:nvCxnSpPr>
          <p:cNvPr id="239" name="Straight Arrow Connector 238"/>
          <p:cNvCxnSpPr/>
          <p:nvPr/>
        </p:nvCxnSpPr>
        <p:spPr>
          <a:xfrm flipV="1">
            <a:off x="11101598" y="3892425"/>
            <a:ext cx="0" cy="610019"/>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0" name="Straight Arrow Connector 239"/>
          <p:cNvCxnSpPr/>
          <p:nvPr/>
        </p:nvCxnSpPr>
        <p:spPr>
          <a:xfrm>
            <a:off x="11101598" y="4688133"/>
            <a:ext cx="0" cy="610019"/>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1" name="TextBox 240"/>
          <p:cNvSpPr txBox="1"/>
          <p:nvPr/>
        </p:nvSpPr>
        <p:spPr>
          <a:xfrm>
            <a:off x="11097730" y="4197434"/>
            <a:ext cx="1052724" cy="276999"/>
          </a:xfrm>
          <a:prstGeom prst="rect">
            <a:avLst/>
          </a:prstGeom>
          <a:noFill/>
        </p:spPr>
        <p:txBody>
          <a:bodyPr wrap="none" rtlCol="0">
            <a:spAutoFit/>
          </a:bodyPr>
          <a:lstStyle/>
          <a:p>
            <a:r>
              <a:rPr lang="en-US" sz="1200" dirty="0" smtClean="0"/>
              <a:t>Standard cells</a:t>
            </a:r>
            <a:endParaRPr lang="en-GB" sz="1200" dirty="0"/>
          </a:p>
        </p:txBody>
      </p:sp>
      <p:sp>
        <p:nvSpPr>
          <p:cNvPr id="242" name="TextBox 241"/>
          <p:cNvSpPr txBox="1"/>
          <p:nvPr/>
        </p:nvSpPr>
        <p:spPr>
          <a:xfrm>
            <a:off x="11097730" y="4682347"/>
            <a:ext cx="901209" cy="276999"/>
          </a:xfrm>
          <a:prstGeom prst="rect">
            <a:avLst/>
          </a:prstGeom>
          <a:noFill/>
        </p:spPr>
        <p:txBody>
          <a:bodyPr wrap="none" rtlCol="0">
            <a:spAutoFit/>
          </a:bodyPr>
          <a:lstStyle/>
          <a:p>
            <a:r>
              <a:rPr lang="en-US" sz="1200" dirty="0" smtClean="0"/>
              <a:t>Full custom</a:t>
            </a:r>
            <a:endParaRPr lang="en-GB" sz="1200" dirty="0"/>
          </a:p>
        </p:txBody>
      </p:sp>
      <p:pic>
        <p:nvPicPr>
          <p:cNvPr id="232" name="Picture 2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34" y="997399"/>
            <a:ext cx="5238408" cy="2014772"/>
          </a:xfrm>
          <a:prstGeom prst="rect">
            <a:avLst/>
          </a:prstGeom>
        </p:spPr>
      </p:pic>
      <p:cxnSp>
        <p:nvCxnSpPr>
          <p:cNvPr id="236" name="Straight Connector 235"/>
          <p:cNvCxnSpPr/>
          <p:nvPr/>
        </p:nvCxnSpPr>
        <p:spPr>
          <a:xfrm flipV="1">
            <a:off x="2625691" y="914062"/>
            <a:ext cx="0" cy="2148145"/>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flipV="1">
            <a:off x="4771991" y="914062"/>
            <a:ext cx="0" cy="2148145"/>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719112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Chart 24"/>
          <p:cNvGraphicFramePr>
            <a:graphicFrameLocks/>
          </p:cNvGraphicFramePr>
          <p:nvPr>
            <p:extLst>
              <p:ext uri="{D42A27DB-BD31-4B8C-83A1-F6EECF244321}">
                <p14:modId xmlns:p14="http://schemas.microsoft.com/office/powerpoint/2010/main" val="2108597102"/>
              </p:ext>
            </p:extLst>
          </p:nvPr>
        </p:nvGraphicFramePr>
        <p:xfrm>
          <a:off x="6324600" y="988545"/>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smtClean="0"/>
              <a:t>Phase Alignment vs Power Dissipation </a:t>
            </a:r>
            <a:r>
              <a:rPr lang="en-US" dirty="0"/>
              <a:t>(1.28 Gb/s)</a:t>
            </a:r>
            <a:endParaRPr lang="en-GB" dirty="0"/>
          </a:p>
        </p:txBody>
      </p:sp>
      <p:sp>
        <p:nvSpPr>
          <p:cNvPr id="7" name="Content Placeholder 6"/>
          <p:cNvSpPr>
            <a:spLocks noGrp="1"/>
          </p:cNvSpPr>
          <p:nvPr>
            <p:ph sz="half" idx="1"/>
          </p:nvPr>
        </p:nvSpPr>
        <p:spPr/>
        <p:txBody>
          <a:bodyPr>
            <a:normAutofit fontScale="85000" lnSpcReduction="20000"/>
          </a:bodyPr>
          <a:lstStyle/>
          <a:p>
            <a:r>
              <a:rPr lang="en-US" dirty="0" smtClean="0"/>
              <a:t>Three modes of operation:</a:t>
            </a:r>
          </a:p>
          <a:p>
            <a:pPr lvl="1"/>
            <a:r>
              <a:rPr lang="en-US" dirty="0"/>
              <a:t>Automatic </a:t>
            </a:r>
            <a:r>
              <a:rPr lang="en-US" dirty="0" smtClean="0"/>
              <a:t>phase tracking</a:t>
            </a:r>
          </a:p>
          <a:p>
            <a:pPr lvl="1"/>
            <a:r>
              <a:rPr lang="en-US" dirty="0" smtClean="0"/>
              <a:t>Training with learned static phase</a:t>
            </a:r>
          </a:p>
          <a:p>
            <a:pPr lvl="1"/>
            <a:r>
              <a:rPr lang="en-US" dirty="0" smtClean="0"/>
              <a:t>Static phase selection</a:t>
            </a:r>
          </a:p>
          <a:p>
            <a:r>
              <a:rPr lang="en-US" dirty="0"/>
              <a:t>Automatic </a:t>
            </a:r>
            <a:r>
              <a:rPr lang="en-US" dirty="0" smtClean="0"/>
              <a:t>phase tracking requires the lock state machine to constantly monitor the edge transitions and update the phase selection when necessary</a:t>
            </a:r>
          </a:p>
          <a:p>
            <a:r>
              <a:rPr lang="en-US" dirty="0" smtClean="0"/>
              <a:t>Static phase-selection requires the operator to select the proper phase (the selection is unlikely to change during a full run).</a:t>
            </a:r>
          </a:p>
          <a:p>
            <a:r>
              <a:rPr lang="en-US" dirty="0" smtClean="0"/>
              <a:t>In this mode, it is possible to reduce the power consumption by:</a:t>
            </a:r>
          </a:p>
          <a:p>
            <a:pPr marL="914400" lvl="1" indent="-457200">
              <a:buFont typeface="+mj-lt"/>
              <a:buAutoNum type="arabicPeriod"/>
            </a:pPr>
            <a:r>
              <a:rPr lang="en-US" dirty="0" smtClean="0"/>
              <a:t>Disable the delay-line outputs, except the one required</a:t>
            </a:r>
          </a:p>
          <a:p>
            <a:pPr marL="914400" lvl="1" indent="-457200">
              <a:buFont typeface="+mj-lt"/>
              <a:buAutoNum type="arabicPeriod"/>
            </a:pPr>
            <a:r>
              <a:rPr lang="en-US" dirty="0" smtClean="0"/>
              <a:t>Prevent the signal from propagating further though the delay line.</a:t>
            </a:r>
          </a:p>
          <a:p>
            <a:endParaRPr lang="en-US" dirty="0" smtClean="0"/>
          </a:p>
          <a:p>
            <a:endParaRPr lang="en-GB" dirty="0"/>
          </a:p>
        </p:txBody>
      </p:sp>
      <p:sp>
        <p:nvSpPr>
          <p:cNvPr id="4" name="Date Placeholder 3"/>
          <p:cNvSpPr>
            <a:spLocks noGrp="1"/>
          </p:cNvSpPr>
          <p:nvPr>
            <p:ph type="dt" sz="half" idx="10"/>
          </p:nvPr>
        </p:nvSpPr>
        <p:spPr/>
        <p:txBody>
          <a:bodyPr/>
          <a:lstStyle/>
          <a:p>
            <a:r>
              <a:rPr lang="en-GB" smtClean="0"/>
              <a:t>Ecole de Microélectronique IN2P3</a:t>
            </a:r>
            <a:endParaRPr lang="en-GB" dirty="0"/>
          </a:p>
        </p:txBody>
      </p:sp>
      <p:sp>
        <p:nvSpPr>
          <p:cNvPr id="5" name="Footer Placeholder 4"/>
          <p:cNvSpPr>
            <a:spLocks noGrp="1"/>
          </p:cNvSpPr>
          <p:nvPr>
            <p:ph type="ftr" sz="quarter" idx="11"/>
          </p:nvPr>
        </p:nvSpPr>
        <p:spPr/>
        <p:txBody>
          <a:bodyPr/>
          <a:lstStyle/>
          <a:p>
            <a:r>
              <a:rPr lang="en-GB"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62</a:t>
            </a:fld>
            <a:endParaRPr lang="en-GB" dirty="0"/>
          </a:p>
        </p:txBody>
      </p:sp>
      <p:sp>
        <p:nvSpPr>
          <p:cNvPr id="13" name="TextBox 12"/>
          <p:cNvSpPr txBox="1"/>
          <p:nvPr/>
        </p:nvSpPr>
        <p:spPr>
          <a:xfrm>
            <a:off x="7746891" y="1668197"/>
            <a:ext cx="2043508" cy="307777"/>
          </a:xfrm>
          <a:prstGeom prst="rect">
            <a:avLst/>
          </a:prstGeom>
          <a:solidFill>
            <a:schemeClr val="bg1"/>
          </a:solidFill>
        </p:spPr>
        <p:txBody>
          <a:bodyPr wrap="none" rtlCol="0">
            <a:spAutoFit/>
          </a:bodyPr>
          <a:lstStyle/>
          <a:p>
            <a:r>
              <a:rPr lang="en-US" sz="1400" dirty="0">
                <a:solidFill>
                  <a:schemeClr val="accent5"/>
                </a:solidFill>
              </a:rPr>
              <a:t>Automatic phase tracking</a:t>
            </a:r>
            <a:endParaRPr lang="en-GB" sz="1400" dirty="0">
              <a:solidFill>
                <a:schemeClr val="accent5"/>
              </a:solidFill>
            </a:endParaRPr>
          </a:p>
        </p:txBody>
      </p:sp>
      <p:cxnSp>
        <p:nvCxnSpPr>
          <p:cNvPr id="15" name="Straight Arrow Connector 14"/>
          <p:cNvCxnSpPr>
            <a:stCxn id="13" idx="3"/>
          </p:cNvCxnSpPr>
          <p:nvPr/>
        </p:nvCxnSpPr>
        <p:spPr>
          <a:xfrm flipV="1">
            <a:off x="9790399" y="1668197"/>
            <a:ext cx="776548" cy="1538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20" idx="1"/>
          </p:cNvCxnSpPr>
          <p:nvPr/>
        </p:nvCxnSpPr>
        <p:spPr>
          <a:xfrm flipH="1">
            <a:off x="10395198" y="2215135"/>
            <a:ext cx="431800" cy="2866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0826998" y="1845803"/>
            <a:ext cx="1245406" cy="738664"/>
          </a:xfrm>
          <a:prstGeom prst="rect">
            <a:avLst/>
          </a:prstGeom>
          <a:solidFill>
            <a:schemeClr val="bg1"/>
          </a:solidFill>
        </p:spPr>
        <p:txBody>
          <a:bodyPr wrap="none" rtlCol="0">
            <a:spAutoFit/>
          </a:bodyPr>
          <a:lstStyle/>
          <a:p>
            <a:r>
              <a:rPr lang="en-US" sz="1400" dirty="0" smtClean="0">
                <a:solidFill>
                  <a:schemeClr val="accent5"/>
                </a:solidFill>
              </a:rPr>
              <a:t>Max is 82%</a:t>
            </a:r>
            <a:br>
              <a:rPr lang="en-US" sz="1400" dirty="0" smtClean="0">
                <a:solidFill>
                  <a:schemeClr val="accent5"/>
                </a:solidFill>
              </a:rPr>
            </a:br>
            <a:r>
              <a:rPr lang="en-US" sz="1400" dirty="0" smtClean="0">
                <a:solidFill>
                  <a:schemeClr val="accent5"/>
                </a:solidFill>
              </a:rPr>
              <a:t>of automatic</a:t>
            </a:r>
            <a:br>
              <a:rPr lang="en-US" sz="1400" dirty="0" smtClean="0">
                <a:solidFill>
                  <a:schemeClr val="accent5"/>
                </a:solidFill>
              </a:rPr>
            </a:br>
            <a:r>
              <a:rPr lang="en-US" sz="1400" dirty="0">
                <a:solidFill>
                  <a:schemeClr val="accent5"/>
                </a:solidFill>
              </a:rPr>
              <a:t>phase tracking</a:t>
            </a:r>
            <a:endParaRPr lang="en-GB" sz="1400" dirty="0">
              <a:solidFill>
                <a:schemeClr val="accent5"/>
              </a:solidFill>
            </a:endParaRPr>
          </a:p>
        </p:txBody>
      </p:sp>
      <p:graphicFrame>
        <p:nvGraphicFramePr>
          <p:cNvPr id="26" name="Table 25"/>
          <p:cNvGraphicFramePr>
            <a:graphicFrameLocks noGrp="1"/>
          </p:cNvGraphicFramePr>
          <p:nvPr>
            <p:extLst>
              <p:ext uri="{D42A27DB-BD31-4B8C-83A1-F6EECF244321}">
                <p14:modId xmlns:p14="http://schemas.microsoft.com/office/powerpoint/2010/main" val="3762187807"/>
              </p:ext>
            </p:extLst>
          </p:nvPr>
        </p:nvGraphicFramePr>
        <p:xfrm>
          <a:off x="6575780" y="4223593"/>
          <a:ext cx="4320820" cy="1809344"/>
        </p:xfrm>
        <a:graphic>
          <a:graphicData uri="http://schemas.openxmlformats.org/drawingml/2006/table">
            <a:tbl>
              <a:tblPr>
                <a:tableStyleId>{5C22544A-7EE6-4342-B048-85BDC9FD1C3A}</a:tableStyleId>
              </a:tblPr>
              <a:tblGrid>
                <a:gridCol w="1080205">
                  <a:extLst>
                    <a:ext uri="{9D8B030D-6E8A-4147-A177-3AD203B41FA5}">
                      <a16:colId xmlns:a16="http://schemas.microsoft.com/office/drawing/2014/main" val="20000"/>
                    </a:ext>
                  </a:extLst>
                </a:gridCol>
                <a:gridCol w="1080205">
                  <a:extLst>
                    <a:ext uri="{9D8B030D-6E8A-4147-A177-3AD203B41FA5}">
                      <a16:colId xmlns:a16="http://schemas.microsoft.com/office/drawing/2014/main" val="20001"/>
                    </a:ext>
                  </a:extLst>
                </a:gridCol>
                <a:gridCol w="1080205">
                  <a:extLst>
                    <a:ext uri="{9D8B030D-6E8A-4147-A177-3AD203B41FA5}">
                      <a16:colId xmlns:a16="http://schemas.microsoft.com/office/drawing/2014/main" val="20002"/>
                    </a:ext>
                  </a:extLst>
                </a:gridCol>
                <a:gridCol w="1080205">
                  <a:extLst>
                    <a:ext uri="{9D8B030D-6E8A-4147-A177-3AD203B41FA5}">
                      <a16:colId xmlns:a16="http://schemas.microsoft.com/office/drawing/2014/main" val="20003"/>
                    </a:ext>
                  </a:extLst>
                </a:gridCol>
              </a:tblGrid>
              <a:tr h="279053">
                <a:tc gridSpan="4">
                  <a:txBody>
                    <a:bodyPr/>
                    <a:lstStyle/>
                    <a:p>
                      <a:pPr algn="ctr" fontAlgn="b"/>
                      <a:r>
                        <a:rPr lang="en-GB" sz="1700" u="none" strike="noStrike">
                          <a:effectLst/>
                        </a:rPr>
                        <a:t>Delay Line power dissipation [mW]</a:t>
                      </a:r>
                      <a:endParaRPr lang="en-GB" sz="1700" b="0" i="0" u="none" strike="noStrike">
                        <a:solidFill>
                          <a:srgbClr val="000000"/>
                        </a:solidFill>
                        <a:effectLst/>
                        <a:latin typeface="Calibri" panose="020F0502020204030204" pitchFamily="34" charset="0"/>
                      </a:endParaRPr>
                    </a:p>
                  </a:txBody>
                  <a:tcPr marL="15003" marR="15003" marT="15003" marB="0" anchor="b"/>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300057">
                <a:tc>
                  <a:txBody>
                    <a:bodyPr/>
                    <a:lstStyle/>
                    <a:p>
                      <a:pPr algn="r" fontAlgn="b"/>
                      <a:r>
                        <a:rPr lang="en-GB" sz="1700" u="none" strike="noStrike">
                          <a:effectLst/>
                        </a:rPr>
                        <a:t>Mode</a:t>
                      </a:r>
                      <a:endParaRPr lang="en-GB" sz="1700" b="0" i="0" u="none" strike="noStrike">
                        <a:solidFill>
                          <a:srgbClr val="000000"/>
                        </a:solidFill>
                        <a:effectLst/>
                        <a:latin typeface="Calibri" panose="020F0502020204030204" pitchFamily="34" charset="0"/>
                      </a:endParaRPr>
                    </a:p>
                  </a:txBody>
                  <a:tcPr marL="15003" marR="15003" marT="15003" marB="0" anchor="b"/>
                </a:tc>
                <a:tc gridSpan="2">
                  <a:txBody>
                    <a:bodyPr/>
                    <a:lstStyle/>
                    <a:p>
                      <a:pPr algn="ctr" fontAlgn="b"/>
                      <a:r>
                        <a:rPr lang="en-GB" sz="1700" u="none" strike="noStrike">
                          <a:effectLst/>
                        </a:rPr>
                        <a:t>Static</a:t>
                      </a:r>
                      <a:endParaRPr lang="en-GB" sz="1700" b="0" i="0" u="none" strike="noStrike">
                        <a:solidFill>
                          <a:srgbClr val="000000"/>
                        </a:solidFill>
                        <a:effectLst/>
                        <a:latin typeface="Calibri" panose="020F0502020204030204" pitchFamily="34" charset="0"/>
                      </a:endParaRPr>
                    </a:p>
                  </a:txBody>
                  <a:tcPr marL="15003" marR="15003" marT="15003" marB="0" anchor="b"/>
                </a:tc>
                <a:tc hMerge="1">
                  <a:txBody>
                    <a:bodyPr/>
                    <a:lstStyle/>
                    <a:p>
                      <a:endParaRPr lang="en-GB"/>
                    </a:p>
                  </a:txBody>
                  <a:tcPr/>
                </a:tc>
                <a:tc>
                  <a:txBody>
                    <a:bodyPr/>
                    <a:lstStyle/>
                    <a:p>
                      <a:pPr algn="ctr" fontAlgn="b"/>
                      <a:r>
                        <a:rPr lang="en-GB" sz="1700" u="none" strike="noStrike">
                          <a:effectLst/>
                        </a:rPr>
                        <a:t>Automatic</a:t>
                      </a:r>
                      <a:endParaRPr lang="en-GB" sz="1700" b="0" i="0" u="none" strike="noStrike">
                        <a:solidFill>
                          <a:srgbClr val="000000"/>
                        </a:solidFill>
                        <a:effectLst/>
                        <a:latin typeface="Calibri" panose="020F0502020204030204" pitchFamily="34" charset="0"/>
                      </a:endParaRPr>
                    </a:p>
                  </a:txBody>
                  <a:tcPr marL="15003" marR="15003" marT="15003" marB="0" anchor="b"/>
                </a:tc>
                <a:extLst>
                  <a:ext uri="{0D108BD9-81ED-4DB2-BD59-A6C34878D82A}">
                    <a16:rowId xmlns:a16="http://schemas.microsoft.com/office/drawing/2014/main" val="10001"/>
                  </a:ext>
                </a:extLst>
              </a:tr>
              <a:tr h="315060">
                <a:tc>
                  <a:txBody>
                    <a:bodyPr/>
                    <a:lstStyle/>
                    <a:p>
                      <a:pPr algn="l" fontAlgn="b"/>
                      <a:r>
                        <a:rPr lang="en-GB" sz="1700" u="none" strike="noStrike">
                          <a:effectLst/>
                        </a:rPr>
                        <a:t>Corner</a:t>
                      </a:r>
                      <a:endParaRPr lang="en-GB" sz="1700" b="0" i="0" u="none" strike="noStrike">
                        <a:solidFill>
                          <a:srgbClr val="000000"/>
                        </a:solidFill>
                        <a:effectLst/>
                        <a:latin typeface="Calibri" panose="020F0502020204030204" pitchFamily="34" charset="0"/>
                      </a:endParaRPr>
                    </a:p>
                  </a:txBody>
                  <a:tcPr marL="15003" marR="15003" marT="15003" marB="0" anchor="b"/>
                </a:tc>
                <a:tc>
                  <a:txBody>
                    <a:bodyPr/>
                    <a:lstStyle/>
                    <a:p>
                      <a:pPr algn="ctr" fontAlgn="b"/>
                      <a:r>
                        <a:rPr lang="en-GB" sz="1700" u="none" strike="noStrike">
                          <a:effectLst/>
                        </a:rPr>
                        <a:t>1st Tap</a:t>
                      </a:r>
                      <a:endParaRPr lang="en-GB" sz="1700" b="0" i="0" u="none" strike="noStrike">
                        <a:solidFill>
                          <a:srgbClr val="000000"/>
                        </a:solidFill>
                        <a:effectLst/>
                        <a:latin typeface="Calibri" panose="020F0502020204030204" pitchFamily="34" charset="0"/>
                      </a:endParaRPr>
                    </a:p>
                  </a:txBody>
                  <a:tcPr marL="15003" marR="15003" marT="15003" marB="0" anchor="b"/>
                </a:tc>
                <a:tc>
                  <a:txBody>
                    <a:bodyPr/>
                    <a:lstStyle/>
                    <a:p>
                      <a:pPr algn="ctr" fontAlgn="b"/>
                      <a:r>
                        <a:rPr lang="en-GB" sz="1700" u="none" strike="noStrike">
                          <a:effectLst/>
                        </a:rPr>
                        <a:t>Last Tap</a:t>
                      </a:r>
                      <a:endParaRPr lang="en-GB" sz="1700" b="0" i="0" u="none" strike="noStrike">
                        <a:solidFill>
                          <a:srgbClr val="000000"/>
                        </a:solidFill>
                        <a:effectLst/>
                        <a:latin typeface="Calibri" panose="020F0502020204030204" pitchFamily="34" charset="0"/>
                      </a:endParaRPr>
                    </a:p>
                  </a:txBody>
                  <a:tcPr marL="15003" marR="15003" marT="15003" marB="0" anchor="b"/>
                </a:tc>
                <a:tc>
                  <a:txBody>
                    <a:bodyPr/>
                    <a:lstStyle/>
                    <a:p>
                      <a:pPr algn="l" fontAlgn="b"/>
                      <a:r>
                        <a:rPr lang="en-GB" sz="1700" u="none" strike="noStrike">
                          <a:effectLst/>
                        </a:rPr>
                        <a:t> </a:t>
                      </a:r>
                      <a:endParaRPr lang="en-GB" sz="1700" b="0" i="0" u="none" strike="noStrike">
                        <a:solidFill>
                          <a:srgbClr val="000000"/>
                        </a:solidFill>
                        <a:effectLst/>
                        <a:latin typeface="Calibri" panose="020F0502020204030204" pitchFamily="34" charset="0"/>
                      </a:endParaRPr>
                    </a:p>
                  </a:txBody>
                  <a:tcPr marL="15003" marR="15003" marT="15003" marB="0" anchor="b"/>
                </a:tc>
                <a:extLst>
                  <a:ext uri="{0D108BD9-81ED-4DB2-BD59-A6C34878D82A}">
                    <a16:rowId xmlns:a16="http://schemas.microsoft.com/office/drawing/2014/main" val="10002"/>
                  </a:ext>
                </a:extLst>
              </a:tr>
              <a:tr h="300057">
                <a:tc>
                  <a:txBody>
                    <a:bodyPr/>
                    <a:lstStyle/>
                    <a:p>
                      <a:pPr algn="l" fontAlgn="b"/>
                      <a:r>
                        <a:rPr lang="en-GB" sz="1700" u="none" strike="noStrike">
                          <a:effectLst/>
                        </a:rPr>
                        <a:t>C0</a:t>
                      </a:r>
                      <a:endParaRPr lang="en-GB" sz="1700" b="0" i="0" u="none" strike="noStrike">
                        <a:solidFill>
                          <a:srgbClr val="000000"/>
                        </a:solidFill>
                        <a:effectLst/>
                        <a:latin typeface="Calibri" panose="020F0502020204030204" pitchFamily="34" charset="0"/>
                      </a:endParaRPr>
                    </a:p>
                  </a:txBody>
                  <a:tcPr marL="15003" marR="15003" marT="15003" marB="0" anchor="b"/>
                </a:tc>
                <a:tc>
                  <a:txBody>
                    <a:bodyPr/>
                    <a:lstStyle/>
                    <a:p>
                      <a:pPr algn="ctr" fontAlgn="b"/>
                      <a:r>
                        <a:rPr lang="en-GB" sz="1700" u="none" strike="noStrike">
                          <a:effectLst/>
                        </a:rPr>
                        <a:t>2.7</a:t>
                      </a:r>
                      <a:endParaRPr lang="en-GB" sz="1700" b="0" i="0" u="none" strike="noStrike">
                        <a:solidFill>
                          <a:srgbClr val="000000"/>
                        </a:solidFill>
                        <a:effectLst/>
                        <a:latin typeface="Calibri" panose="020F0502020204030204" pitchFamily="34" charset="0"/>
                      </a:endParaRPr>
                    </a:p>
                  </a:txBody>
                  <a:tcPr marL="15003" marR="15003" marT="15003" marB="0" anchor="b"/>
                </a:tc>
                <a:tc>
                  <a:txBody>
                    <a:bodyPr/>
                    <a:lstStyle/>
                    <a:p>
                      <a:pPr algn="ctr" fontAlgn="b"/>
                      <a:r>
                        <a:rPr lang="en-GB" sz="1700" u="none" strike="noStrike">
                          <a:effectLst/>
                        </a:rPr>
                        <a:t>3.4</a:t>
                      </a:r>
                      <a:endParaRPr lang="en-GB" sz="1700" b="0" i="0" u="none" strike="noStrike">
                        <a:solidFill>
                          <a:srgbClr val="000000"/>
                        </a:solidFill>
                        <a:effectLst/>
                        <a:latin typeface="Calibri" panose="020F0502020204030204" pitchFamily="34" charset="0"/>
                      </a:endParaRPr>
                    </a:p>
                  </a:txBody>
                  <a:tcPr marL="15003" marR="15003" marT="15003" marB="0" anchor="b"/>
                </a:tc>
                <a:tc>
                  <a:txBody>
                    <a:bodyPr/>
                    <a:lstStyle/>
                    <a:p>
                      <a:pPr algn="ctr" fontAlgn="b"/>
                      <a:r>
                        <a:rPr lang="en-GB" sz="1700" u="none" strike="noStrike">
                          <a:effectLst/>
                        </a:rPr>
                        <a:t>4.3</a:t>
                      </a:r>
                      <a:endParaRPr lang="en-GB" sz="1700" b="0" i="0" u="none" strike="noStrike">
                        <a:solidFill>
                          <a:srgbClr val="000000"/>
                        </a:solidFill>
                        <a:effectLst/>
                        <a:latin typeface="Calibri" panose="020F0502020204030204" pitchFamily="34" charset="0"/>
                      </a:endParaRPr>
                    </a:p>
                  </a:txBody>
                  <a:tcPr marL="15003" marR="15003" marT="15003" marB="0" anchor="b"/>
                </a:tc>
                <a:extLst>
                  <a:ext uri="{0D108BD9-81ED-4DB2-BD59-A6C34878D82A}">
                    <a16:rowId xmlns:a16="http://schemas.microsoft.com/office/drawing/2014/main" val="10003"/>
                  </a:ext>
                </a:extLst>
              </a:tr>
              <a:tr h="300057">
                <a:tc>
                  <a:txBody>
                    <a:bodyPr/>
                    <a:lstStyle/>
                    <a:p>
                      <a:pPr algn="l" fontAlgn="b"/>
                      <a:r>
                        <a:rPr lang="en-GB" sz="1700" u="none" strike="noStrike">
                          <a:effectLst/>
                        </a:rPr>
                        <a:t>C2</a:t>
                      </a:r>
                      <a:endParaRPr lang="en-GB" sz="1700" b="0" i="0" u="none" strike="noStrike">
                        <a:solidFill>
                          <a:srgbClr val="000000"/>
                        </a:solidFill>
                        <a:effectLst/>
                        <a:latin typeface="Calibri" panose="020F0502020204030204" pitchFamily="34" charset="0"/>
                      </a:endParaRPr>
                    </a:p>
                  </a:txBody>
                  <a:tcPr marL="15003" marR="15003" marT="15003" marB="0" anchor="b"/>
                </a:tc>
                <a:tc>
                  <a:txBody>
                    <a:bodyPr/>
                    <a:lstStyle/>
                    <a:p>
                      <a:pPr algn="ctr" fontAlgn="b"/>
                      <a:r>
                        <a:rPr lang="en-GB" sz="1700" u="none" strike="noStrike">
                          <a:effectLst/>
                        </a:rPr>
                        <a:t>6.7</a:t>
                      </a:r>
                      <a:endParaRPr lang="en-GB" sz="1700" b="0" i="0" u="none" strike="noStrike">
                        <a:solidFill>
                          <a:srgbClr val="000000"/>
                        </a:solidFill>
                        <a:effectLst/>
                        <a:latin typeface="Calibri" panose="020F0502020204030204" pitchFamily="34" charset="0"/>
                      </a:endParaRPr>
                    </a:p>
                  </a:txBody>
                  <a:tcPr marL="15003" marR="15003" marT="15003" marB="0" anchor="b"/>
                </a:tc>
                <a:tc>
                  <a:txBody>
                    <a:bodyPr/>
                    <a:lstStyle/>
                    <a:p>
                      <a:pPr algn="ctr" fontAlgn="b"/>
                      <a:r>
                        <a:rPr lang="en-GB" sz="1700" u="none" strike="noStrike">
                          <a:effectLst/>
                        </a:rPr>
                        <a:t>7.9</a:t>
                      </a:r>
                      <a:endParaRPr lang="en-GB" sz="1700" b="0" i="0" u="none" strike="noStrike">
                        <a:solidFill>
                          <a:srgbClr val="000000"/>
                        </a:solidFill>
                        <a:effectLst/>
                        <a:latin typeface="Calibri" panose="020F0502020204030204" pitchFamily="34" charset="0"/>
                      </a:endParaRPr>
                    </a:p>
                  </a:txBody>
                  <a:tcPr marL="15003" marR="15003" marT="15003" marB="0" anchor="b"/>
                </a:tc>
                <a:tc>
                  <a:txBody>
                    <a:bodyPr/>
                    <a:lstStyle/>
                    <a:p>
                      <a:pPr algn="ctr" fontAlgn="b"/>
                      <a:r>
                        <a:rPr lang="en-GB" sz="1700" u="none" strike="noStrike">
                          <a:effectLst/>
                        </a:rPr>
                        <a:t>9.2</a:t>
                      </a:r>
                      <a:endParaRPr lang="en-GB" sz="1700" b="0" i="0" u="none" strike="noStrike">
                        <a:solidFill>
                          <a:srgbClr val="000000"/>
                        </a:solidFill>
                        <a:effectLst/>
                        <a:latin typeface="Calibri" panose="020F0502020204030204" pitchFamily="34" charset="0"/>
                      </a:endParaRPr>
                    </a:p>
                  </a:txBody>
                  <a:tcPr marL="15003" marR="15003" marT="15003" marB="0" anchor="b"/>
                </a:tc>
                <a:extLst>
                  <a:ext uri="{0D108BD9-81ED-4DB2-BD59-A6C34878D82A}">
                    <a16:rowId xmlns:a16="http://schemas.microsoft.com/office/drawing/2014/main" val="10004"/>
                  </a:ext>
                </a:extLst>
              </a:tr>
              <a:tr h="315060">
                <a:tc>
                  <a:txBody>
                    <a:bodyPr/>
                    <a:lstStyle/>
                    <a:p>
                      <a:pPr algn="l" fontAlgn="b"/>
                      <a:r>
                        <a:rPr lang="en-GB" sz="1700" u="none" strike="noStrike">
                          <a:effectLst/>
                        </a:rPr>
                        <a:t>C15</a:t>
                      </a:r>
                      <a:endParaRPr lang="en-GB" sz="1700" b="0" i="0" u="none" strike="noStrike">
                        <a:solidFill>
                          <a:srgbClr val="000000"/>
                        </a:solidFill>
                        <a:effectLst/>
                        <a:latin typeface="Calibri" panose="020F0502020204030204" pitchFamily="34" charset="0"/>
                      </a:endParaRPr>
                    </a:p>
                  </a:txBody>
                  <a:tcPr marL="15003" marR="15003" marT="15003" marB="0" anchor="b"/>
                </a:tc>
                <a:tc>
                  <a:txBody>
                    <a:bodyPr/>
                    <a:lstStyle/>
                    <a:p>
                      <a:pPr algn="ctr" fontAlgn="b"/>
                      <a:r>
                        <a:rPr lang="en-GB" sz="1700" u="none" strike="noStrike">
                          <a:effectLst/>
                        </a:rPr>
                        <a:t>1.8</a:t>
                      </a:r>
                      <a:endParaRPr lang="en-GB" sz="1700" b="0" i="0" u="none" strike="noStrike">
                        <a:solidFill>
                          <a:srgbClr val="000000"/>
                        </a:solidFill>
                        <a:effectLst/>
                        <a:latin typeface="Calibri" panose="020F0502020204030204" pitchFamily="34" charset="0"/>
                      </a:endParaRPr>
                    </a:p>
                  </a:txBody>
                  <a:tcPr marL="15003" marR="15003" marT="15003" marB="0" anchor="b"/>
                </a:tc>
                <a:tc>
                  <a:txBody>
                    <a:bodyPr/>
                    <a:lstStyle/>
                    <a:p>
                      <a:pPr algn="ctr" fontAlgn="b"/>
                      <a:r>
                        <a:rPr lang="en-GB" sz="1700" u="none" strike="noStrike">
                          <a:effectLst/>
                        </a:rPr>
                        <a:t>2.3</a:t>
                      </a:r>
                      <a:endParaRPr lang="en-GB" sz="1700" b="0" i="0" u="none" strike="noStrike">
                        <a:solidFill>
                          <a:srgbClr val="000000"/>
                        </a:solidFill>
                        <a:effectLst/>
                        <a:latin typeface="Calibri" panose="020F0502020204030204" pitchFamily="34" charset="0"/>
                      </a:endParaRPr>
                    </a:p>
                  </a:txBody>
                  <a:tcPr marL="15003" marR="15003" marT="15003" marB="0" anchor="b"/>
                </a:tc>
                <a:tc>
                  <a:txBody>
                    <a:bodyPr/>
                    <a:lstStyle/>
                    <a:p>
                      <a:pPr algn="ctr" fontAlgn="b"/>
                      <a:r>
                        <a:rPr lang="en-GB" sz="1700" u="none" strike="noStrike" dirty="0">
                          <a:effectLst/>
                        </a:rPr>
                        <a:t>3.0</a:t>
                      </a:r>
                      <a:endParaRPr lang="en-GB" sz="1700" b="0" i="0" u="none" strike="noStrike" dirty="0">
                        <a:solidFill>
                          <a:srgbClr val="000000"/>
                        </a:solidFill>
                        <a:effectLst/>
                        <a:latin typeface="Calibri" panose="020F0502020204030204" pitchFamily="34" charset="0"/>
                      </a:endParaRPr>
                    </a:p>
                  </a:txBody>
                  <a:tcPr marL="15003" marR="15003" marT="15003" marB="0" anchor="b"/>
                </a:tc>
                <a:extLst>
                  <a:ext uri="{0D108BD9-81ED-4DB2-BD59-A6C34878D82A}">
                    <a16:rowId xmlns:a16="http://schemas.microsoft.com/office/drawing/2014/main" val="10005"/>
                  </a:ext>
                </a:extLst>
              </a:tr>
            </a:tbl>
          </a:graphicData>
        </a:graphic>
      </p:graphicFrame>
      <p:cxnSp>
        <p:nvCxnSpPr>
          <p:cNvPr id="28" name="Straight Connector 27"/>
          <p:cNvCxnSpPr/>
          <p:nvPr/>
        </p:nvCxnSpPr>
        <p:spPr>
          <a:xfrm>
            <a:off x="6575780" y="4497085"/>
            <a:ext cx="1089376" cy="6311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01405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Details That Count!</a:t>
            </a:r>
            <a:endParaRPr lang="en-GB" dirty="0"/>
          </a:p>
        </p:txBody>
      </p:sp>
      <p:sp>
        <p:nvSpPr>
          <p:cNvPr id="5" name="Date Placeholder 4"/>
          <p:cNvSpPr>
            <a:spLocks noGrp="1"/>
          </p:cNvSpPr>
          <p:nvPr>
            <p:ph type="dt" sz="half" idx="10"/>
          </p:nvPr>
        </p:nvSpPr>
        <p:spPr/>
        <p:txBody>
          <a:bodyPr/>
          <a:lstStyle/>
          <a:p>
            <a:r>
              <a:rPr lang="en-GB" smtClean="0"/>
              <a:t>Ecole de Microélectronique IN2P3</a:t>
            </a:r>
            <a:endParaRPr lang="en-GB" dirty="0"/>
          </a:p>
        </p:txBody>
      </p:sp>
      <p:sp>
        <p:nvSpPr>
          <p:cNvPr id="6" name="Footer Placeholder 5"/>
          <p:cNvSpPr>
            <a:spLocks noGrp="1"/>
          </p:cNvSpPr>
          <p:nvPr>
            <p:ph type="ftr" sz="quarter" idx="11"/>
          </p:nvPr>
        </p:nvSpPr>
        <p:spPr/>
        <p:txBody>
          <a:bodyPr/>
          <a:lstStyle/>
          <a:p>
            <a:r>
              <a:rPr lang="en-GB" smtClean="0"/>
              <a:t>Paulo.Moreira@cern.ch</a:t>
            </a:r>
            <a:endParaRPr lang="en-GB" dirty="0"/>
          </a:p>
        </p:txBody>
      </p:sp>
      <p:sp>
        <p:nvSpPr>
          <p:cNvPr id="7" name="Slide Number Placeholder 6"/>
          <p:cNvSpPr>
            <a:spLocks noGrp="1"/>
          </p:cNvSpPr>
          <p:nvPr>
            <p:ph type="sldNum" sz="quarter" idx="12"/>
          </p:nvPr>
        </p:nvSpPr>
        <p:spPr>
          <a:xfrm>
            <a:off x="8596803" y="6524786"/>
            <a:ext cx="2743200" cy="196689"/>
          </a:xfrm>
        </p:spPr>
        <p:txBody>
          <a:bodyPr/>
          <a:lstStyle/>
          <a:p>
            <a:fld id="{9E4E57FD-46AB-4497-A1ED-13B00B4C8F0D}" type="slidenum">
              <a:rPr lang="en-GB" smtClean="0"/>
              <a:pPr/>
              <a:t>63</a:t>
            </a:fld>
            <a:endParaRPr lang="en-GB" dirty="0"/>
          </a:p>
        </p:txBody>
      </p:sp>
      <p:grpSp>
        <p:nvGrpSpPr>
          <p:cNvPr id="28" name="Group 27"/>
          <p:cNvGrpSpPr/>
          <p:nvPr/>
        </p:nvGrpSpPr>
        <p:grpSpPr>
          <a:xfrm>
            <a:off x="7744153" y="949377"/>
            <a:ext cx="2193438" cy="904953"/>
            <a:chOff x="7744153" y="1107423"/>
            <a:chExt cx="2193438" cy="904953"/>
          </a:xfrm>
        </p:grpSpPr>
        <p:sp>
          <p:nvSpPr>
            <p:cNvPr id="14" name="Rectangle 13"/>
            <p:cNvSpPr/>
            <p:nvPr/>
          </p:nvSpPr>
          <p:spPr>
            <a:xfrm>
              <a:off x="7744153" y="1116021"/>
              <a:ext cx="2193438" cy="89635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Isosceles Triangle 7"/>
            <p:cNvSpPr/>
            <p:nvPr/>
          </p:nvSpPr>
          <p:spPr>
            <a:xfrm rot="5400000">
              <a:off x="8403227" y="1440867"/>
              <a:ext cx="386366" cy="41212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p:cNvCxnSpPr/>
            <p:nvPr/>
          </p:nvCxnSpPr>
          <p:spPr>
            <a:xfrm rot="5400000" flipV="1">
              <a:off x="8188799" y="1445380"/>
              <a:ext cx="0" cy="403098"/>
            </a:xfrm>
            <a:prstGeom prst="straightConnector1">
              <a:avLst/>
            </a:prstGeom>
            <a:ln w="19050">
              <a:solidFill>
                <a:schemeClr val="accent5"/>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9148443" y="1243831"/>
              <a:ext cx="0" cy="403098"/>
            </a:xfrm>
            <a:prstGeom prst="straightConnector1">
              <a:avLst/>
            </a:prstGeom>
            <a:ln w="19050">
              <a:solidFill>
                <a:schemeClr val="accent5"/>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8802472" y="1646929"/>
              <a:ext cx="770481" cy="0"/>
            </a:xfrm>
            <a:prstGeom prst="straightConnector1">
              <a:avLst/>
            </a:prstGeom>
            <a:ln w="19050">
              <a:solidFill>
                <a:schemeClr val="accent5"/>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744153" y="1107423"/>
              <a:ext cx="785793" cy="307777"/>
            </a:xfrm>
            <a:prstGeom prst="rect">
              <a:avLst/>
            </a:prstGeom>
            <a:noFill/>
          </p:spPr>
          <p:txBody>
            <a:bodyPr wrap="none" rtlCol="0">
              <a:spAutoFit/>
            </a:bodyPr>
            <a:lstStyle/>
            <a:p>
              <a:r>
                <a:rPr lang="en-US" sz="1400" dirty="0" smtClean="0"/>
                <a:t>Unit cell</a:t>
              </a:r>
              <a:endParaRPr lang="en-GB" sz="1400" dirty="0"/>
            </a:p>
          </p:txBody>
        </p:sp>
      </p:grpSp>
      <p:grpSp>
        <p:nvGrpSpPr>
          <p:cNvPr id="29" name="Group 28"/>
          <p:cNvGrpSpPr/>
          <p:nvPr/>
        </p:nvGrpSpPr>
        <p:grpSpPr>
          <a:xfrm>
            <a:off x="7256053" y="2257427"/>
            <a:ext cx="3169638" cy="1004711"/>
            <a:chOff x="6787785" y="2935110"/>
            <a:chExt cx="3169638" cy="1004711"/>
          </a:xfrm>
        </p:grpSpPr>
        <p:sp>
          <p:nvSpPr>
            <p:cNvPr id="27" name="Rectangle 26"/>
            <p:cNvSpPr/>
            <p:nvPr/>
          </p:nvSpPr>
          <p:spPr>
            <a:xfrm>
              <a:off x="7059459" y="3058599"/>
              <a:ext cx="1205747" cy="769869"/>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6787785" y="2935110"/>
              <a:ext cx="3169638" cy="100471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Isosceles Triangle 15"/>
            <p:cNvSpPr/>
            <p:nvPr/>
          </p:nvSpPr>
          <p:spPr>
            <a:xfrm rot="5400000">
              <a:off x="7344908" y="3260910"/>
              <a:ext cx="386366" cy="41212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Arrow Connector 16"/>
            <p:cNvCxnSpPr/>
            <p:nvPr/>
          </p:nvCxnSpPr>
          <p:spPr>
            <a:xfrm rot="5400000" flipV="1">
              <a:off x="7130480" y="3265423"/>
              <a:ext cx="0" cy="403098"/>
            </a:xfrm>
            <a:prstGeom prst="straightConnector1">
              <a:avLst/>
            </a:prstGeom>
            <a:ln w="19050">
              <a:solidFill>
                <a:schemeClr val="accent5"/>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8090124" y="3063874"/>
              <a:ext cx="0" cy="403098"/>
            </a:xfrm>
            <a:prstGeom prst="straightConnector1">
              <a:avLst/>
            </a:prstGeom>
            <a:ln w="19050">
              <a:solidFill>
                <a:schemeClr val="accent5"/>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744153" y="3466972"/>
              <a:ext cx="770481" cy="0"/>
            </a:xfrm>
            <a:prstGeom prst="straightConnector1">
              <a:avLst/>
            </a:prstGeom>
            <a:ln w="19050">
              <a:solidFill>
                <a:schemeClr val="accent5"/>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7744153" y="3412507"/>
              <a:ext cx="108930" cy="1089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Isosceles Triangle 20"/>
            <p:cNvSpPr/>
            <p:nvPr/>
          </p:nvSpPr>
          <p:spPr>
            <a:xfrm rot="5400000">
              <a:off x="8527513" y="3260910"/>
              <a:ext cx="386366" cy="41212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Arrow Connector 22"/>
            <p:cNvCxnSpPr/>
            <p:nvPr/>
          </p:nvCxnSpPr>
          <p:spPr>
            <a:xfrm flipV="1">
              <a:off x="9272729" y="3063874"/>
              <a:ext cx="0" cy="403098"/>
            </a:xfrm>
            <a:prstGeom prst="straightConnector1">
              <a:avLst/>
            </a:prstGeom>
            <a:ln w="19050">
              <a:solidFill>
                <a:schemeClr val="accent5"/>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8926758" y="3466972"/>
              <a:ext cx="770481" cy="0"/>
            </a:xfrm>
            <a:prstGeom prst="straightConnector1">
              <a:avLst/>
            </a:prstGeom>
            <a:ln w="19050">
              <a:solidFill>
                <a:schemeClr val="accent5"/>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8926758" y="3412507"/>
              <a:ext cx="108930" cy="1089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Straight Connector 32"/>
          <p:cNvCxnSpPr/>
          <p:nvPr/>
        </p:nvCxnSpPr>
        <p:spPr>
          <a:xfrm flipH="1">
            <a:off x="7256053" y="1854330"/>
            <a:ext cx="488100" cy="40309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9937591" y="1843369"/>
            <a:ext cx="488100" cy="40309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24" name="Group 123"/>
          <p:cNvGrpSpPr/>
          <p:nvPr/>
        </p:nvGrpSpPr>
        <p:grpSpPr>
          <a:xfrm>
            <a:off x="6508376" y="3522773"/>
            <a:ext cx="4679577" cy="2916126"/>
            <a:chOff x="6508376" y="3522773"/>
            <a:chExt cx="4679577" cy="2916126"/>
          </a:xfrm>
        </p:grpSpPr>
        <p:grpSp>
          <p:nvGrpSpPr>
            <p:cNvPr id="122" name="Group 121"/>
            <p:cNvGrpSpPr/>
            <p:nvPr/>
          </p:nvGrpSpPr>
          <p:grpSpPr>
            <a:xfrm>
              <a:off x="6700982" y="3522773"/>
              <a:ext cx="4294365" cy="2874162"/>
              <a:chOff x="6522596" y="3456701"/>
              <a:chExt cx="4294365" cy="2874162"/>
            </a:xfrm>
          </p:grpSpPr>
          <p:cxnSp>
            <p:nvCxnSpPr>
              <p:cNvPr id="109" name="Straight Connector 108"/>
              <p:cNvCxnSpPr/>
              <p:nvPr/>
            </p:nvCxnSpPr>
            <p:spPr>
              <a:xfrm>
                <a:off x="10214113" y="5090730"/>
                <a:ext cx="0" cy="1150376"/>
              </a:xfrm>
              <a:prstGeom prst="line">
                <a:avLst/>
              </a:prstGeom>
              <a:ln w="19050">
                <a:solidFill>
                  <a:srgbClr val="C00000"/>
                </a:solidFill>
                <a:headEnd type="none"/>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10214113" y="3865538"/>
                <a:ext cx="0" cy="1144002"/>
              </a:xfrm>
              <a:prstGeom prst="line">
                <a:avLst/>
              </a:prstGeom>
              <a:ln w="19050">
                <a:solidFill>
                  <a:srgbClr val="C00000"/>
                </a:solidFill>
                <a:headEnd type="none"/>
              </a:ln>
            </p:spPr>
            <p:style>
              <a:lnRef idx="1">
                <a:schemeClr val="accent1"/>
              </a:lnRef>
              <a:fillRef idx="0">
                <a:schemeClr val="accent1"/>
              </a:fillRef>
              <a:effectRef idx="0">
                <a:schemeClr val="accent1"/>
              </a:effectRef>
              <a:fontRef idx="minor">
                <a:schemeClr val="tx1"/>
              </a:fontRef>
            </p:style>
          </p:cxnSp>
          <p:sp>
            <p:nvSpPr>
              <p:cNvPr id="112" name="Flowchart: Merge 111"/>
              <p:cNvSpPr/>
              <p:nvPr/>
            </p:nvSpPr>
            <p:spPr>
              <a:xfrm>
                <a:off x="10138844" y="6241106"/>
                <a:ext cx="150537" cy="89757"/>
              </a:xfrm>
              <a:prstGeom prst="flowChartMerg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5" name="Straight Connector 104"/>
              <p:cNvCxnSpPr/>
              <p:nvPr/>
            </p:nvCxnSpPr>
            <p:spPr>
              <a:xfrm>
                <a:off x="8982902" y="5463116"/>
                <a:ext cx="0" cy="771886"/>
              </a:xfrm>
              <a:prstGeom prst="line">
                <a:avLst/>
              </a:prstGeom>
              <a:ln w="19050">
                <a:solidFill>
                  <a:srgbClr val="C00000"/>
                </a:solidFill>
                <a:headEnd type="none"/>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8982902" y="4371263"/>
                <a:ext cx="0" cy="632173"/>
              </a:xfrm>
              <a:prstGeom prst="line">
                <a:avLst/>
              </a:prstGeom>
              <a:ln w="19050">
                <a:solidFill>
                  <a:srgbClr val="C00000"/>
                </a:solidFill>
                <a:head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7148586" y="4018486"/>
                <a:ext cx="130211" cy="25121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7148586" y="4213412"/>
                <a:ext cx="0" cy="1664587"/>
              </a:xfrm>
              <a:prstGeom prst="line">
                <a:avLst/>
              </a:prstGeom>
              <a:ln w="19050">
                <a:solidFill>
                  <a:srgbClr val="C00000"/>
                </a:solidFill>
                <a:headEnd type="oval"/>
              </a:ln>
            </p:spPr>
            <p:style>
              <a:lnRef idx="1">
                <a:schemeClr val="accent1"/>
              </a:lnRef>
              <a:fillRef idx="0">
                <a:schemeClr val="accent1"/>
              </a:fillRef>
              <a:effectRef idx="0">
                <a:schemeClr val="accent1"/>
              </a:effectRef>
              <a:fontRef idx="minor">
                <a:schemeClr val="tx1"/>
              </a:fontRef>
            </p:style>
          </p:cxnSp>
          <p:sp>
            <p:nvSpPr>
              <p:cNvPr id="38" name="Isosceles Triangle 37"/>
              <p:cNvSpPr/>
              <p:nvPr/>
            </p:nvSpPr>
            <p:spPr>
              <a:xfrm rot="5400000">
                <a:off x="6938573" y="4830203"/>
                <a:ext cx="386366" cy="41212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9" name="Straight Arrow Connector 38"/>
              <p:cNvCxnSpPr/>
              <p:nvPr/>
            </p:nvCxnSpPr>
            <p:spPr>
              <a:xfrm rot="5400000" flipV="1">
                <a:off x="6724145" y="4834716"/>
                <a:ext cx="0" cy="403098"/>
              </a:xfrm>
              <a:prstGeom prst="straightConnector1">
                <a:avLst/>
              </a:prstGeom>
              <a:ln w="19050">
                <a:solidFill>
                  <a:schemeClr val="accent5"/>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7337818" y="5036265"/>
                <a:ext cx="3479143" cy="0"/>
              </a:xfrm>
              <a:prstGeom prst="straightConnector1">
                <a:avLst/>
              </a:prstGeom>
              <a:ln w="19050">
                <a:solidFill>
                  <a:schemeClr val="accent5"/>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7337818" y="4981800"/>
                <a:ext cx="108930" cy="1089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0" name="Group 49"/>
              <p:cNvGrpSpPr/>
              <p:nvPr/>
            </p:nvGrpSpPr>
            <p:grpSpPr>
              <a:xfrm>
                <a:off x="7020746" y="4503102"/>
                <a:ext cx="258051" cy="258051"/>
                <a:chOff x="7895349" y="4474602"/>
                <a:chExt cx="258051" cy="258051"/>
              </a:xfrm>
            </p:grpSpPr>
            <p:sp>
              <p:nvSpPr>
                <p:cNvPr id="49" name="Oval 48"/>
                <p:cNvSpPr/>
                <p:nvPr/>
              </p:nvSpPr>
              <p:spPr>
                <a:xfrm>
                  <a:off x="7895349" y="4474602"/>
                  <a:ext cx="258051" cy="2580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Straight Arrow Connector 47"/>
                <p:cNvCxnSpPr/>
                <p:nvPr/>
              </p:nvCxnSpPr>
              <p:spPr>
                <a:xfrm>
                  <a:off x="8024374" y="4490738"/>
                  <a:ext cx="0" cy="22577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a:off x="7020746" y="5311377"/>
                <a:ext cx="258051" cy="258051"/>
                <a:chOff x="7895349" y="4474602"/>
                <a:chExt cx="258051" cy="258051"/>
              </a:xfrm>
            </p:grpSpPr>
            <p:sp>
              <p:nvSpPr>
                <p:cNvPr id="52" name="Oval 51"/>
                <p:cNvSpPr/>
                <p:nvPr/>
              </p:nvSpPr>
              <p:spPr>
                <a:xfrm>
                  <a:off x="7895349" y="4474602"/>
                  <a:ext cx="258051" cy="2580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3" name="Straight Arrow Connector 52"/>
                <p:cNvCxnSpPr/>
                <p:nvPr/>
              </p:nvCxnSpPr>
              <p:spPr>
                <a:xfrm>
                  <a:off x="8024374" y="4490738"/>
                  <a:ext cx="0" cy="22577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56" name="Isosceles Triangle 55"/>
              <p:cNvSpPr/>
              <p:nvPr/>
            </p:nvSpPr>
            <p:spPr>
              <a:xfrm rot="5400000">
                <a:off x="7952570" y="5215246"/>
                <a:ext cx="386366" cy="41212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p:cNvSpPr/>
              <p:nvPr/>
            </p:nvSpPr>
            <p:spPr>
              <a:xfrm>
                <a:off x="8351815" y="5366843"/>
                <a:ext cx="108930" cy="1089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Arrow Connector 57"/>
              <p:cNvCxnSpPr/>
              <p:nvPr/>
            </p:nvCxnSpPr>
            <p:spPr>
              <a:xfrm>
                <a:off x="7551760" y="5414065"/>
                <a:ext cx="389925" cy="0"/>
              </a:xfrm>
              <a:prstGeom prst="straightConnector1">
                <a:avLst/>
              </a:prstGeom>
              <a:ln w="19050">
                <a:solidFill>
                  <a:schemeClr val="accent5"/>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7551760" y="5036265"/>
                <a:ext cx="0" cy="385043"/>
              </a:xfrm>
              <a:prstGeom prst="line">
                <a:avLst/>
              </a:prstGeom>
              <a:ln w="19050">
                <a:solidFill>
                  <a:schemeClr val="accent5"/>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63" name="Flowchart: Delay 62"/>
              <p:cNvSpPr/>
              <p:nvPr/>
            </p:nvSpPr>
            <p:spPr>
              <a:xfrm>
                <a:off x="8825599" y="5665571"/>
                <a:ext cx="433372" cy="386366"/>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Oval 63"/>
              <p:cNvSpPr/>
              <p:nvPr/>
            </p:nvSpPr>
            <p:spPr>
              <a:xfrm>
                <a:off x="9258971" y="5804289"/>
                <a:ext cx="108930" cy="1089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Flowchart: Delay 65"/>
              <p:cNvSpPr/>
              <p:nvPr/>
            </p:nvSpPr>
            <p:spPr>
              <a:xfrm>
                <a:off x="10045863" y="5665571"/>
                <a:ext cx="433372" cy="386366"/>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p:cNvSpPr/>
              <p:nvPr/>
            </p:nvSpPr>
            <p:spPr>
              <a:xfrm>
                <a:off x="10479235" y="5804289"/>
                <a:ext cx="108930" cy="1089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8" name="Straight Arrow Connector 67"/>
              <p:cNvCxnSpPr/>
              <p:nvPr/>
            </p:nvCxnSpPr>
            <p:spPr>
              <a:xfrm>
                <a:off x="9817067" y="5757199"/>
                <a:ext cx="228796" cy="0"/>
              </a:xfrm>
              <a:prstGeom prst="straightConnector1">
                <a:avLst/>
              </a:prstGeom>
              <a:ln w="19050">
                <a:solidFill>
                  <a:schemeClr val="accent5"/>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8596803" y="5762642"/>
                <a:ext cx="228796" cy="0"/>
              </a:xfrm>
              <a:prstGeom prst="straightConnector1">
                <a:avLst/>
              </a:prstGeom>
              <a:ln w="19050">
                <a:solidFill>
                  <a:schemeClr val="accent5"/>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8596803" y="5963231"/>
                <a:ext cx="228796" cy="0"/>
              </a:xfrm>
              <a:prstGeom prst="straightConnector1">
                <a:avLst/>
              </a:prstGeom>
              <a:ln w="19050">
                <a:solidFill>
                  <a:schemeClr val="tx1"/>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9817067" y="5963231"/>
                <a:ext cx="228796" cy="0"/>
              </a:xfrm>
              <a:prstGeom prst="straightConnector1">
                <a:avLst/>
              </a:prstGeom>
              <a:ln w="19050">
                <a:solidFill>
                  <a:schemeClr val="tx1"/>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9367901" y="5857903"/>
                <a:ext cx="228796" cy="0"/>
              </a:xfrm>
              <a:prstGeom prst="straightConnector1">
                <a:avLst/>
              </a:prstGeom>
              <a:ln w="19050">
                <a:solidFill>
                  <a:schemeClr val="accent5"/>
                </a:solidFill>
                <a:prstDash val="solid"/>
                <a:headEnd type="none"/>
                <a:tailEnd type="diamond"/>
              </a:ln>
            </p:spPr>
            <p:style>
              <a:lnRef idx="1">
                <a:schemeClr val="accent1"/>
              </a:lnRef>
              <a:fillRef idx="0">
                <a:schemeClr val="accent1"/>
              </a:fillRef>
              <a:effectRef idx="0">
                <a:schemeClr val="accent1"/>
              </a:effectRef>
              <a:fontRef idx="minor">
                <a:schemeClr val="tx1"/>
              </a:fontRef>
            </p:style>
          </p:cxnSp>
          <p:sp>
            <p:nvSpPr>
              <p:cNvPr id="74" name="Flowchart: Merge 73"/>
              <p:cNvSpPr/>
              <p:nvPr/>
            </p:nvSpPr>
            <p:spPr>
              <a:xfrm>
                <a:off x="7071760" y="5834048"/>
                <a:ext cx="150537" cy="89757"/>
              </a:xfrm>
              <a:prstGeom prst="flowChartMerg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5" name="Straight Arrow Connector 74"/>
              <p:cNvCxnSpPr/>
              <p:nvPr/>
            </p:nvCxnSpPr>
            <p:spPr>
              <a:xfrm>
                <a:off x="10588165" y="5857903"/>
                <a:ext cx="228796" cy="0"/>
              </a:xfrm>
              <a:prstGeom prst="straightConnector1">
                <a:avLst/>
              </a:prstGeom>
              <a:ln w="19050">
                <a:solidFill>
                  <a:schemeClr val="accent5"/>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8460745" y="5421308"/>
                <a:ext cx="1356322" cy="0"/>
              </a:xfrm>
              <a:prstGeom prst="straightConnector1">
                <a:avLst/>
              </a:prstGeom>
              <a:ln w="19050">
                <a:solidFill>
                  <a:schemeClr val="accent5"/>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9817067" y="5421308"/>
                <a:ext cx="0" cy="33589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8596410" y="5421308"/>
                <a:ext cx="0" cy="335891"/>
              </a:xfrm>
              <a:prstGeom prst="line">
                <a:avLst/>
              </a:prstGeom>
              <a:ln w="19050">
                <a:solidFill>
                  <a:schemeClr val="accent5"/>
                </a:solidFill>
                <a:headEnd type="ova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596410" y="5963231"/>
                <a:ext cx="0" cy="1913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9827378" y="5971613"/>
                <a:ext cx="0" cy="1913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8501972" y="6067305"/>
                <a:ext cx="0" cy="1913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5400000">
                <a:off x="9731686" y="6062513"/>
                <a:ext cx="0" cy="1913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7848184" y="6024497"/>
                <a:ext cx="607859" cy="276999"/>
              </a:xfrm>
              <a:prstGeom prst="rect">
                <a:avLst/>
              </a:prstGeom>
              <a:noFill/>
            </p:spPr>
            <p:txBody>
              <a:bodyPr wrap="none" rtlCol="0">
                <a:spAutoFit/>
              </a:bodyPr>
              <a:lstStyle/>
              <a:p>
                <a:r>
                  <a:rPr lang="en-US" sz="1200" dirty="0" smtClean="0"/>
                  <a:t>enable</a:t>
                </a:r>
                <a:endParaRPr lang="en-GB" sz="1200" dirty="0"/>
              </a:p>
            </p:txBody>
          </p:sp>
          <p:sp>
            <p:nvSpPr>
              <p:cNvPr id="89" name="TextBox 88"/>
              <p:cNvSpPr txBox="1"/>
              <p:nvPr/>
            </p:nvSpPr>
            <p:spPr>
              <a:xfrm>
                <a:off x="9086302" y="6017499"/>
                <a:ext cx="607859" cy="276999"/>
              </a:xfrm>
              <a:prstGeom prst="rect">
                <a:avLst/>
              </a:prstGeom>
              <a:noFill/>
            </p:spPr>
            <p:txBody>
              <a:bodyPr wrap="none" rtlCol="0">
                <a:spAutoFit/>
              </a:bodyPr>
              <a:lstStyle/>
              <a:p>
                <a:r>
                  <a:rPr lang="en-US" sz="1200" dirty="0" smtClean="0"/>
                  <a:t>enable</a:t>
                </a:r>
                <a:endParaRPr lang="en-GB" sz="1200" dirty="0"/>
              </a:p>
            </p:txBody>
          </p:sp>
          <p:cxnSp>
            <p:nvCxnSpPr>
              <p:cNvPr id="91" name="Straight Connector 90"/>
              <p:cNvCxnSpPr/>
              <p:nvPr/>
            </p:nvCxnSpPr>
            <p:spPr>
              <a:xfrm>
                <a:off x="7939691" y="6067305"/>
                <a:ext cx="41212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7149478" y="3712590"/>
                <a:ext cx="0" cy="305896"/>
              </a:xfrm>
              <a:prstGeom prst="line">
                <a:avLst/>
              </a:prstGeom>
              <a:ln w="19050">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7148586" y="3865538"/>
                <a:ext cx="3065527" cy="0"/>
              </a:xfrm>
              <a:prstGeom prst="line">
                <a:avLst/>
              </a:prstGeom>
              <a:ln w="19050">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7150681" y="4371263"/>
                <a:ext cx="1832220" cy="0"/>
              </a:xfrm>
              <a:prstGeom prst="line">
                <a:avLst/>
              </a:prstGeom>
              <a:ln w="19050">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8982902" y="5072571"/>
                <a:ext cx="0" cy="302750"/>
              </a:xfrm>
              <a:prstGeom prst="line">
                <a:avLst/>
              </a:prstGeom>
              <a:ln w="19050">
                <a:solidFill>
                  <a:srgbClr val="C00000"/>
                </a:solidFill>
                <a:headEnd type="none"/>
              </a:ln>
            </p:spPr>
            <p:style>
              <a:lnRef idx="1">
                <a:schemeClr val="accent1"/>
              </a:lnRef>
              <a:fillRef idx="0">
                <a:schemeClr val="accent1"/>
              </a:fillRef>
              <a:effectRef idx="0">
                <a:schemeClr val="accent1"/>
              </a:effectRef>
              <a:fontRef idx="minor">
                <a:schemeClr val="tx1"/>
              </a:fontRef>
            </p:style>
          </p:cxnSp>
          <p:sp>
            <p:nvSpPr>
              <p:cNvPr id="108" name="Flowchart: Merge 107"/>
              <p:cNvSpPr/>
              <p:nvPr/>
            </p:nvSpPr>
            <p:spPr>
              <a:xfrm>
                <a:off x="8907633" y="6235002"/>
                <a:ext cx="150537" cy="89757"/>
              </a:xfrm>
              <a:prstGeom prst="flowChartMerg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TextBox 115"/>
              <p:cNvSpPr txBox="1"/>
              <p:nvPr/>
            </p:nvSpPr>
            <p:spPr>
              <a:xfrm>
                <a:off x="6948897" y="3456701"/>
                <a:ext cx="396262" cy="276999"/>
              </a:xfrm>
              <a:prstGeom prst="rect">
                <a:avLst/>
              </a:prstGeom>
              <a:noFill/>
            </p:spPr>
            <p:txBody>
              <a:bodyPr wrap="none" rtlCol="0">
                <a:spAutoFit/>
              </a:bodyPr>
              <a:lstStyle/>
              <a:p>
                <a:r>
                  <a:rPr lang="en-US" sz="1200" dirty="0" smtClean="0">
                    <a:solidFill>
                      <a:srgbClr val="C00000"/>
                    </a:solidFill>
                  </a:rPr>
                  <a:t>V</a:t>
                </a:r>
                <a:r>
                  <a:rPr lang="en-US" sz="1200" baseline="-25000" dirty="0" smtClean="0">
                    <a:solidFill>
                      <a:srgbClr val="C00000"/>
                    </a:solidFill>
                  </a:rPr>
                  <a:t>DD</a:t>
                </a:r>
                <a:endParaRPr lang="en-GB" sz="1200" baseline="-25000" dirty="0">
                  <a:solidFill>
                    <a:srgbClr val="C00000"/>
                  </a:solidFill>
                </a:endParaRPr>
              </a:p>
            </p:txBody>
          </p:sp>
        </p:grpSp>
        <p:sp>
          <p:nvSpPr>
            <p:cNvPr id="123" name="Rectangle 122"/>
            <p:cNvSpPr/>
            <p:nvPr/>
          </p:nvSpPr>
          <p:spPr>
            <a:xfrm>
              <a:off x="6508376" y="3522773"/>
              <a:ext cx="4679577" cy="29161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25" name="Straight Connector 124"/>
          <p:cNvCxnSpPr/>
          <p:nvPr/>
        </p:nvCxnSpPr>
        <p:spPr>
          <a:xfrm flipH="1">
            <a:off x="6508377" y="3143132"/>
            <a:ext cx="1015168" cy="39060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8733474" y="3152997"/>
            <a:ext cx="2454479" cy="36901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35" name="TextBox 134"/>
          <p:cNvSpPr txBox="1"/>
          <p:nvPr/>
        </p:nvSpPr>
        <p:spPr>
          <a:xfrm>
            <a:off x="6834781" y="5997162"/>
            <a:ext cx="975716" cy="276999"/>
          </a:xfrm>
          <a:prstGeom prst="rect">
            <a:avLst/>
          </a:prstGeom>
          <a:noFill/>
        </p:spPr>
        <p:txBody>
          <a:bodyPr wrap="none" rtlCol="0">
            <a:spAutoFit/>
          </a:bodyPr>
          <a:lstStyle/>
          <a:p>
            <a:r>
              <a:rPr lang="en-US" sz="1200" dirty="0" smtClean="0">
                <a:solidFill>
                  <a:schemeClr val="accent1"/>
                </a:solidFill>
              </a:rPr>
              <a:t>Dummy gate</a:t>
            </a:r>
            <a:endParaRPr lang="en-GB" sz="1200" dirty="0">
              <a:solidFill>
                <a:schemeClr val="accent1"/>
              </a:solidFill>
            </a:endParaRPr>
          </a:p>
        </p:txBody>
      </p:sp>
      <p:cxnSp>
        <p:nvCxnSpPr>
          <p:cNvPr id="137" name="Straight Arrow Connector 136"/>
          <p:cNvCxnSpPr>
            <a:stCxn id="135" idx="3"/>
            <a:endCxn id="63" idx="1"/>
          </p:cNvCxnSpPr>
          <p:nvPr/>
        </p:nvCxnSpPr>
        <p:spPr>
          <a:xfrm flipV="1">
            <a:off x="7810497" y="5924826"/>
            <a:ext cx="1193488" cy="210836"/>
          </a:xfrm>
          <a:prstGeom prst="straightConnector1">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43" name="Content Placeholder 6"/>
          <p:cNvSpPr>
            <a:spLocks noGrp="1"/>
          </p:cNvSpPr>
          <p:nvPr>
            <p:ph sz="half" idx="1"/>
          </p:nvPr>
        </p:nvSpPr>
        <p:spPr>
          <a:xfrm>
            <a:off x="838200" y="923220"/>
            <a:ext cx="5181600" cy="3310114"/>
          </a:xfrm>
        </p:spPr>
        <p:txBody>
          <a:bodyPr>
            <a:normAutofit fontScale="62500" lnSpcReduction="20000"/>
          </a:bodyPr>
          <a:lstStyle/>
          <a:p>
            <a:r>
              <a:rPr lang="en-US" dirty="0" smtClean="0"/>
              <a:t>In the “</a:t>
            </a:r>
            <a:r>
              <a:rPr lang="en-US" u="sng" dirty="0" smtClean="0"/>
              <a:t>Training mode</a:t>
            </a:r>
            <a:r>
              <a:rPr lang="en-US" dirty="0" smtClean="0"/>
              <a:t>”, the circuit switches from “automatic” to “Static phase”, disabling the unused outputs and stopping the propagation of the signal further down the delay-line.</a:t>
            </a:r>
          </a:p>
          <a:p>
            <a:r>
              <a:rPr lang="en-US" dirty="0" smtClean="0"/>
              <a:t>However, the absolute value of the “unit” cell delay is affected up to 8% even if careful buffering is added!</a:t>
            </a:r>
          </a:p>
          <a:p>
            <a:r>
              <a:rPr lang="en-US" dirty="0" smtClean="0"/>
              <a:t>To avoid this, a dummy gate is added and enabled each time the output gate is disabled.</a:t>
            </a:r>
          </a:p>
          <a:p>
            <a:r>
              <a:rPr lang="en-US" dirty="0" smtClean="0"/>
              <a:t>This allows to maintain the same loading conditions for all the cells and minimizes the delay mismatch!</a:t>
            </a:r>
          </a:p>
          <a:p>
            <a:pPr lvl="1"/>
            <a:r>
              <a:rPr lang="en-US" dirty="0" smtClean="0"/>
              <a:t>Less than 0.2% in C0</a:t>
            </a:r>
          </a:p>
          <a:p>
            <a:endParaRPr lang="en-GB" dirty="0"/>
          </a:p>
        </p:txBody>
      </p:sp>
      <p:pic>
        <p:nvPicPr>
          <p:cNvPr id="145" name="Picture 144"/>
          <p:cNvPicPr>
            <a:picLocks noChangeAspect="1"/>
          </p:cNvPicPr>
          <p:nvPr/>
        </p:nvPicPr>
        <p:blipFill>
          <a:blip r:embed="rId3"/>
          <a:stretch>
            <a:fillRect/>
          </a:stretch>
        </p:blipFill>
        <p:spPr>
          <a:xfrm>
            <a:off x="838199" y="4084559"/>
            <a:ext cx="5321021" cy="2167824"/>
          </a:xfrm>
          <a:prstGeom prst="rect">
            <a:avLst/>
          </a:prstGeom>
        </p:spPr>
      </p:pic>
      <p:sp>
        <p:nvSpPr>
          <p:cNvPr id="3" name="TextBox 2"/>
          <p:cNvSpPr txBox="1"/>
          <p:nvPr/>
        </p:nvSpPr>
        <p:spPr>
          <a:xfrm>
            <a:off x="10589228" y="3856534"/>
            <a:ext cx="1304843" cy="830997"/>
          </a:xfrm>
          <a:prstGeom prst="rect">
            <a:avLst/>
          </a:prstGeom>
          <a:solidFill>
            <a:schemeClr val="bg1"/>
          </a:solidFill>
          <a:ln>
            <a:solidFill>
              <a:schemeClr val="tx1"/>
            </a:solidFill>
          </a:ln>
        </p:spPr>
        <p:txBody>
          <a:bodyPr wrap="square" rtlCol="0">
            <a:spAutoFit/>
          </a:bodyPr>
          <a:lstStyle/>
          <a:p>
            <a:r>
              <a:rPr lang="en-GB" sz="1200" dirty="0" smtClean="0"/>
              <a:t>Enabled on the active cells for which the output is not used</a:t>
            </a:r>
            <a:endParaRPr lang="en-GB" sz="1200" dirty="0"/>
          </a:p>
        </p:txBody>
      </p:sp>
      <p:cxnSp>
        <p:nvCxnSpPr>
          <p:cNvPr id="9" name="Straight Arrow Connector 8"/>
          <p:cNvCxnSpPr>
            <a:stCxn id="3" idx="1"/>
          </p:cNvCxnSpPr>
          <p:nvPr/>
        </p:nvCxnSpPr>
        <p:spPr>
          <a:xfrm flipH="1">
            <a:off x="9395026" y="4272033"/>
            <a:ext cx="1194202" cy="1404295"/>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697224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Phase – Aligner Layout</a:t>
            </a:r>
            <a:endParaRPr lang="en-GB" dirty="0"/>
          </a:p>
        </p:txBody>
      </p:sp>
      <p:sp>
        <p:nvSpPr>
          <p:cNvPr id="4" name="Date Placeholder 3"/>
          <p:cNvSpPr>
            <a:spLocks noGrp="1"/>
          </p:cNvSpPr>
          <p:nvPr>
            <p:ph type="dt" sz="half" idx="10"/>
          </p:nvPr>
        </p:nvSpPr>
        <p:spPr/>
        <p:txBody>
          <a:bodyPr/>
          <a:lstStyle/>
          <a:p>
            <a:r>
              <a:rPr lang="en-GB" smtClean="0"/>
              <a:t>Ecole de Microélectronique IN2P3</a:t>
            </a:r>
            <a:endParaRPr lang="en-GB" dirty="0"/>
          </a:p>
        </p:txBody>
      </p:sp>
      <p:sp>
        <p:nvSpPr>
          <p:cNvPr id="5" name="Footer Placeholder 4"/>
          <p:cNvSpPr>
            <a:spLocks noGrp="1"/>
          </p:cNvSpPr>
          <p:nvPr>
            <p:ph type="ftr" sz="quarter" idx="11"/>
          </p:nvPr>
        </p:nvSpPr>
        <p:spPr/>
        <p:txBody>
          <a:bodyPr/>
          <a:lstStyle/>
          <a:p>
            <a:r>
              <a:rPr lang="en-GB"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64</a:t>
            </a:fld>
            <a:endParaRPr lang="en-GB"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2795" y="2110816"/>
            <a:ext cx="8382000" cy="2741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Connector 8"/>
          <p:cNvCxnSpPr/>
          <p:nvPr/>
        </p:nvCxnSpPr>
        <p:spPr>
          <a:xfrm>
            <a:off x="1842795" y="2140452"/>
            <a:ext cx="152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842795" y="4830502"/>
            <a:ext cx="152043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842795" y="2110817"/>
            <a:ext cx="0" cy="27196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366795" y="2140452"/>
            <a:ext cx="0" cy="11432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366795" y="3283680"/>
            <a:ext cx="603046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366795" y="3698208"/>
            <a:ext cx="6030468" cy="0"/>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366795" y="3687275"/>
            <a:ext cx="0" cy="11432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397263" y="3687273"/>
            <a:ext cx="0" cy="113229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401835" y="2140453"/>
            <a:ext cx="0" cy="113229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176795" y="3283682"/>
            <a:ext cx="0" cy="403593"/>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3671595" y="2151388"/>
            <a:ext cx="5715000" cy="10713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3676675" y="3748233"/>
            <a:ext cx="5709920" cy="10713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p:cNvCxnSpPr/>
          <p:nvPr/>
        </p:nvCxnSpPr>
        <p:spPr>
          <a:xfrm>
            <a:off x="9397263" y="2151386"/>
            <a:ext cx="82753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0224795" y="2151388"/>
            <a:ext cx="0" cy="266818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9401835" y="4809634"/>
            <a:ext cx="8229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929655" y="1684344"/>
            <a:ext cx="2020490" cy="369332"/>
          </a:xfrm>
          <a:prstGeom prst="rect">
            <a:avLst/>
          </a:prstGeom>
          <a:noFill/>
        </p:spPr>
        <p:txBody>
          <a:bodyPr wrap="none" rtlCol="0">
            <a:spAutoFit/>
          </a:bodyPr>
          <a:lstStyle/>
          <a:p>
            <a:r>
              <a:rPr lang="en-US" dirty="0"/>
              <a:t>2 replica delay lines</a:t>
            </a:r>
          </a:p>
        </p:txBody>
      </p:sp>
      <p:sp>
        <p:nvSpPr>
          <p:cNvPr id="26" name="TextBox 25"/>
          <p:cNvSpPr txBox="1"/>
          <p:nvPr/>
        </p:nvSpPr>
        <p:spPr>
          <a:xfrm>
            <a:off x="2071395" y="1684344"/>
            <a:ext cx="522900" cy="369332"/>
          </a:xfrm>
          <a:prstGeom prst="rect">
            <a:avLst/>
          </a:prstGeom>
          <a:noFill/>
        </p:spPr>
        <p:txBody>
          <a:bodyPr wrap="none" rtlCol="0">
            <a:spAutoFit/>
          </a:bodyPr>
          <a:lstStyle/>
          <a:p>
            <a:r>
              <a:rPr lang="en-US" dirty="0"/>
              <a:t>DLL</a:t>
            </a:r>
          </a:p>
        </p:txBody>
      </p:sp>
      <p:sp>
        <p:nvSpPr>
          <p:cNvPr id="27" name="TextBox 26"/>
          <p:cNvSpPr txBox="1"/>
          <p:nvPr/>
        </p:nvSpPr>
        <p:spPr>
          <a:xfrm>
            <a:off x="5957595" y="4852446"/>
            <a:ext cx="2020490" cy="369332"/>
          </a:xfrm>
          <a:prstGeom prst="rect">
            <a:avLst/>
          </a:prstGeom>
          <a:noFill/>
        </p:spPr>
        <p:txBody>
          <a:bodyPr wrap="none" rtlCol="0">
            <a:spAutoFit/>
          </a:bodyPr>
          <a:lstStyle/>
          <a:p>
            <a:r>
              <a:rPr lang="en-US" dirty="0"/>
              <a:t>2 replica delay lines</a:t>
            </a:r>
          </a:p>
        </p:txBody>
      </p:sp>
      <p:cxnSp>
        <p:nvCxnSpPr>
          <p:cNvPr id="28" name="Straight Connector 27"/>
          <p:cNvCxnSpPr/>
          <p:nvPr/>
        </p:nvCxnSpPr>
        <p:spPr>
          <a:xfrm>
            <a:off x="1606513" y="2110817"/>
            <a:ext cx="0" cy="2741629"/>
          </a:xfrm>
          <a:prstGeom prst="line">
            <a:avLst/>
          </a:prstGeom>
          <a:ln w="1905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842795" y="1670888"/>
            <a:ext cx="8382000" cy="0"/>
          </a:xfrm>
          <a:prstGeom prst="line">
            <a:avLst/>
          </a:prstGeom>
          <a:ln w="1905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rot="16200000">
            <a:off x="913534" y="3378901"/>
            <a:ext cx="1016625" cy="369332"/>
          </a:xfrm>
          <a:prstGeom prst="rect">
            <a:avLst/>
          </a:prstGeom>
          <a:noFill/>
        </p:spPr>
        <p:txBody>
          <a:bodyPr wrap="none" rtlCol="0">
            <a:spAutoFit/>
          </a:bodyPr>
          <a:lstStyle/>
          <a:p>
            <a:r>
              <a:rPr lang="en-US" dirty="0"/>
              <a:t>109.8</a:t>
            </a:r>
            <a:r>
              <a:rPr lang="en-US" altLang="zh-CN" dirty="0"/>
              <a:t>um</a:t>
            </a:r>
            <a:endParaRPr lang="en-US" dirty="0"/>
          </a:p>
        </p:txBody>
      </p:sp>
      <p:sp>
        <p:nvSpPr>
          <p:cNvPr id="31" name="TextBox 30"/>
          <p:cNvSpPr txBox="1"/>
          <p:nvPr/>
        </p:nvSpPr>
        <p:spPr>
          <a:xfrm>
            <a:off x="5512470" y="1301556"/>
            <a:ext cx="1016625" cy="369332"/>
          </a:xfrm>
          <a:prstGeom prst="rect">
            <a:avLst/>
          </a:prstGeom>
          <a:noFill/>
        </p:spPr>
        <p:txBody>
          <a:bodyPr wrap="none" rtlCol="0">
            <a:spAutoFit/>
          </a:bodyPr>
          <a:lstStyle/>
          <a:p>
            <a:r>
              <a:rPr lang="en-US" dirty="0"/>
              <a:t>624.6um</a:t>
            </a:r>
          </a:p>
        </p:txBody>
      </p:sp>
      <p:cxnSp>
        <p:nvCxnSpPr>
          <p:cNvPr id="32" name="Straight Arrow Connector 31"/>
          <p:cNvCxnSpPr/>
          <p:nvPr/>
        </p:nvCxnSpPr>
        <p:spPr>
          <a:xfrm flipV="1">
            <a:off x="8981378" y="3506258"/>
            <a:ext cx="414825" cy="162805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8392932" y="5166265"/>
            <a:ext cx="915635" cy="369332"/>
          </a:xfrm>
          <a:prstGeom prst="rect">
            <a:avLst/>
          </a:prstGeom>
          <a:noFill/>
        </p:spPr>
        <p:txBody>
          <a:bodyPr wrap="none" rtlCol="0">
            <a:spAutoFit/>
          </a:bodyPr>
          <a:lstStyle/>
          <a:p>
            <a:r>
              <a:rPr lang="en-US" dirty="0"/>
              <a:t>LPF Cap</a:t>
            </a:r>
          </a:p>
        </p:txBody>
      </p:sp>
    </p:spTree>
    <p:extLst>
      <p:ext uri="{BB962C8B-B14F-4D97-AF65-F5344CB8AC3E}">
        <p14:creationId xmlns:p14="http://schemas.microsoft.com/office/powerpoint/2010/main" val="328150036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Connecting With the Counting Room</a:t>
            </a:r>
            <a:endParaRPr lang="en-GB" dirty="0"/>
          </a:p>
        </p:txBody>
      </p:sp>
      <p:sp>
        <p:nvSpPr>
          <p:cNvPr id="5" name="Date Placeholder 4"/>
          <p:cNvSpPr>
            <a:spLocks noGrp="1"/>
          </p:cNvSpPr>
          <p:nvPr>
            <p:ph type="dt" sz="half" idx="10"/>
          </p:nvPr>
        </p:nvSpPr>
        <p:spPr/>
        <p:txBody>
          <a:bodyPr/>
          <a:lstStyle/>
          <a:p>
            <a:r>
              <a:rPr lang="en-GB" smtClean="0"/>
              <a:t>Ecole de Microélectronique IN2P3</a:t>
            </a:r>
            <a:endParaRPr lang="en-GB" dirty="0"/>
          </a:p>
        </p:txBody>
      </p:sp>
      <p:sp>
        <p:nvSpPr>
          <p:cNvPr id="6" name="Footer Placeholder 5"/>
          <p:cNvSpPr>
            <a:spLocks noGrp="1"/>
          </p:cNvSpPr>
          <p:nvPr>
            <p:ph type="ftr" sz="quarter" idx="11"/>
          </p:nvPr>
        </p:nvSpPr>
        <p:spPr/>
        <p:txBody>
          <a:bodyPr/>
          <a:lstStyle/>
          <a:p>
            <a:r>
              <a:rPr lang="en-GB" smtClean="0"/>
              <a:t>Paulo.Moreira@cern.ch</a:t>
            </a:r>
            <a:endParaRPr lang="en-GB" dirty="0"/>
          </a:p>
        </p:txBody>
      </p:sp>
      <p:sp>
        <p:nvSpPr>
          <p:cNvPr id="7" name="Slide Number Placeholder 6"/>
          <p:cNvSpPr>
            <a:spLocks noGrp="1"/>
          </p:cNvSpPr>
          <p:nvPr>
            <p:ph type="sldNum" sz="quarter" idx="12"/>
          </p:nvPr>
        </p:nvSpPr>
        <p:spPr/>
        <p:txBody>
          <a:bodyPr/>
          <a:lstStyle/>
          <a:p>
            <a:fld id="{9E4E57FD-46AB-4497-A1ED-13B00B4C8F0D}" type="slidenum">
              <a:rPr lang="en-GB" smtClean="0"/>
              <a:pPr/>
              <a:t>65</a:t>
            </a:fld>
            <a:endParaRPr lang="en-GB" dirty="0"/>
          </a:p>
        </p:txBody>
      </p:sp>
      <p:grpSp>
        <p:nvGrpSpPr>
          <p:cNvPr id="4" name="Group 3"/>
          <p:cNvGrpSpPr/>
          <p:nvPr/>
        </p:nvGrpSpPr>
        <p:grpSpPr>
          <a:xfrm>
            <a:off x="1916359" y="981422"/>
            <a:ext cx="8814805" cy="5374326"/>
            <a:chOff x="1916359" y="981422"/>
            <a:chExt cx="8814805" cy="5374326"/>
          </a:xfrm>
        </p:grpSpPr>
        <p:cxnSp>
          <p:nvCxnSpPr>
            <p:cNvPr id="10" name="Straight Arrow Connector 9"/>
            <p:cNvCxnSpPr/>
            <p:nvPr/>
          </p:nvCxnSpPr>
          <p:spPr>
            <a:xfrm flipV="1">
              <a:off x="9439186" y="1802794"/>
              <a:ext cx="0" cy="457200"/>
            </a:xfrm>
            <a:prstGeom prst="straightConnector1">
              <a:avLst/>
            </a:prstGeom>
            <a:ln w="19050">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916359" y="2104756"/>
              <a:ext cx="1066800" cy="7620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FE</a:t>
              </a:r>
              <a:b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b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Module</a:t>
              </a: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2" name="Rectangle 11"/>
            <p:cNvSpPr/>
            <p:nvPr/>
          </p:nvSpPr>
          <p:spPr>
            <a:xfrm>
              <a:off x="1916359" y="4238356"/>
              <a:ext cx="1066800" cy="7620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FE</a:t>
              </a:r>
              <a:b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b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Module</a:t>
              </a: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3" name="Rectangle 12"/>
            <p:cNvSpPr/>
            <p:nvPr/>
          </p:nvSpPr>
          <p:spPr>
            <a:xfrm rot="10800000">
              <a:off x="4727481" y="1269396"/>
              <a:ext cx="3733800" cy="4495800"/>
            </a:xfrm>
            <a:prstGeom prst="rect">
              <a:avLst/>
            </a:prstGeom>
            <a:solidFill>
              <a:srgbClr val="4F81BD">
                <a:lumMod val="60000"/>
                <a:lumOff val="4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 name="Rectangle 13"/>
            <p:cNvSpPr/>
            <p:nvPr/>
          </p:nvSpPr>
          <p:spPr>
            <a:xfrm rot="5400000">
              <a:off x="3249859" y="3285856"/>
              <a:ext cx="3505200" cy="533400"/>
            </a:xfrm>
            <a:prstGeom prst="rect">
              <a:avLst/>
            </a:prstGeom>
            <a:solidFill>
              <a:srgbClr val="4F81BD"/>
            </a:solidFill>
            <a:ln w="25400" cap="flat" cmpd="sng" algn="ctr">
              <a:solidFill>
                <a:sysClr val="windowText" lastClr="000000"/>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Phase – Aligners + Ser/Des for E – Ports</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5" name="Rectangle 14"/>
            <p:cNvSpPr/>
            <p:nvPr/>
          </p:nvSpPr>
          <p:spPr>
            <a:xfrm>
              <a:off x="1916359" y="1037956"/>
              <a:ext cx="1066800" cy="7620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FE</a:t>
              </a:r>
              <a:b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b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Module</a:t>
              </a: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6" name="Rectangle 15"/>
            <p:cNvSpPr/>
            <p:nvPr/>
          </p:nvSpPr>
          <p:spPr>
            <a:xfrm rot="5400000">
              <a:off x="2564059" y="13046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7" name="Rectangle 16"/>
            <p:cNvSpPr/>
            <p:nvPr/>
          </p:nvSpPr>
          <p:spPr>
            <a:xfrm rot="5400000">
              <a:off x="2564059" y="23714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8" name="Rectangle 17"/>
            <p:cNvSpPr/>
            <p:nvPr/>
          </p:nvSpPr>
          <p:spPr>
            <a:xfrm rot="5400000">
              <a:off x="2564059" y="45050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9" name="Rectangle 18"/>
            <p:cNvSpPr/>
            <p:nvPr/>
          </p:nvSpPr>
          <p:spPr>
            <a:xfrm>
              <a:off x="2754559" y="5305156"/>
              <a:ext cx="1066800" cy="7620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GBT – SCA</a:t>
              </a: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0" name="Rectangle 19"/>
            <p:cNvSpPr/>
            <p:nvPr/>
          </p:nvSpPr>
          <p:spPr>
            <a:xfrm rot="5400000">
              <a:off x="3402259" y="55718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21" name="Straight Connector 20"/>
            <p:cNvCxnSpPr/>
            <p:nvPr/>
          </p:nvCxnSpPr>
          <p:spPr>
            <a:xfrm rot="5400000">
              <a:off x="1954459" y="3514456"/>
              <a:ext cx="990600" cy="0"/>
            </a:xfrm>
            <a:prstGeom prst="line">
              <a:avLst/>
            </a:prstGeom>
            <a:noFill/>
            <a:ln w="28575" cap="flat" cmpd="sng" algn="ctr">
              <a:solidFill>
                <a:sysClr val="windowText" lastClr="000000"/>
              </a:solidFill>
              <a:prstDash val="sysDot"/>
            </a:ln>
            <a:effectLst/>
          </p:spPr>
        </p:cxnSp>
        <p:sp>
          <p:nvSpPr>
            <p:cNvPr id="22" name="Rectangle 21"/>
            <p:cNvSpPr/>
            <p:nvPr/>
          </p:nvSpPr>
          <p:spPr>
            <a:xfrm>
              <a:off x="5284035" y="1271246"/>
              <a:ext cx="858663"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Phase - Shifter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3" name="Rectangle 22"/>
            <p:cNvSpPr/>
            <p:nvPr/>
          </p:nvSpPr>
          <p:spPr>
            <a:xfrm rot="5400000">
              <a:off x="4545259" y="20666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4" name="Rectangle 23"/>
            <p:cNvSpPr/>
            <p:nvPr/>
          </p:nvSpPr>
          <p:spPr>
            <a:xfrm rot="5400000">
              <a:off x="4545259" y="27524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5" name="Rectangle 24"/>
            <p:cNvSpPr/>
            <p:nvPr/>
          </p:nvSpPr>
          <p:spPr>
            <a:xfrm rot="5400000">
              <a:off x="4545259" y="41240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6" name="Rectangle 25"/>
            <p:cNvSpPr/>
            <p:nvPr/>
          </p:nvSpPr>
          <p:spPr>
            <a:xfrm rot="5400000">
              <a:off x="4545259" y="48098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27" name="Straight Connector 26"/>
            <p:cNvCxnSpPr/>
            <p:nvPr/>
          </p:nvCxnSpPr>
          <p:spPr>
            <a:xfrm rot="16200000">
              <a:off x="4507159" y="3552556"/>
              <a:ext cx="609600" cy="0"/>
            </a:xfrm>
            <a:prstGeom prst="line">
              <a:avLst/>
            </a:prstGeom>
            <a:noFill/>
            <a:ln w="28575" cap="flat" cmpd="sng" algn="ctr">
              <a:solidFill>
                <a:sysClr val="windowText" lastClr="000000"/>
              </a:solidFill>
              <a:prstDash val="sysDot"/>
            </a:ln>
            <a:effectLst/>
          </p:spPr>
        </p:cxnSp>
        <p:cxnSp>
          <p:nvCxnSpPr>
            <p:cNvPr id="28" name="Curved Connector 27"/>
            <p:cNvCxnSpPr>
              <a:stCxn id="23" idx="2"/>
              <a:endCxn id="16" idx="0"/>
            </p:cNvCxnSpPr>
            <p:nvPr/>
          </p:nvCxnSpPr>
          <p:spPr>
            <a:xfrm rot="10800000">
              <a:off x="2983159" y="1418956"/>
              <a:ext cx="1752600" cy="762000"/>
            </a:xfrm>
            <a:prstGeom prst="curvedConnector3">
              <a:avLst>
                <a:gd name="adj1" fmla="val 50000"/>
              </a:avLst>
            </a:prstGeom>
            <a:noFill/>
            <a:ln w="19050" cap="flat" cmpd="sng" algn="ctr">
              <a:solidFill>
                <a:srgbClr val="1F497D"/>
              </a:solidFill>
              <a:prstDash val="solid"/>
              <a:headEnd type="arrow" w="med" len="med"/>
              <a:tailEnd type="none" w="med" len="med"/>
            </a:ln>
            <a:effectLst/>
          </p:spPr>
        </p:cxnSp>
        <p:sp>
          <p:nvSpPr>
            <p:cNvPr id="29" name="Rectangle 28"/>
            <p:cNvSpPr/>
            <p:nvPr/>
          </p:nvSpPr>
          <p:spPr>
            <a:xfrm>
              <a:off x="7771050" y="5307997"/>
              <a:ext cx="692368"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I2C Masters</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30" name="Rectangle 29"/>
            <p:cNvSpPr/>
            <p:nvPr/>
          </p:nvSpPr>
          <p:spPr>
            <a:xfrm>
              <a:off x="5720218" y="5307997"/>
              <a:ext cx="687937"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ADC</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31" name="Rectangle 30"/>
            <p:cNvSpPr/>
            <p:nvPr/>
          </p:nvSpPr>
          <p:spPr>
            <a:xfrm>
              <a:off x="5720218" y="4852811"/>
              <a:ext cx="1371600"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Control Logic</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32" name="Rectangle 31"/>
            <p:cNvSpPr/>
            <p:nvPr/>
          </p:nvSpPr>
          <p:spPr>
            <a:xfrm>
              <a:off x="7091818" y="4852811"/>
              <a:ext cx="1371600"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Configuration</a:t>
              </a:r>
            </a:p>
            <a:p>
              <a:pPr marL="0" marR="0" lvl="0" indent="0" algn="ctr" defTabSz="914400" eaLnBrk="1" fontAlgn="auto" latinLnBrk="0" hangingPunct="1">
                <a:lnSpc>
                  <a:spcPct val="100000"/>
                </a:lnSpc>
                <a:spcBef>
                  <a:spcPts val="0"/>
                </a:spcBef>
                <a:spcAft>
                  <a:spcPts val="0"/>
                </a:spcAft>
                <a:buClrTx/>
                <a:buSzTx/>
                <a:buFontTx/>
                <a:buNone/>
                <a:tabLst/>
                <a:defRPr/>
              </a:pPr>
              <a:r>
                <a:rPr lang="en-US" sz="900" kern="0" dirty="0" smtClean="0">
                  <a:solidFill>
                    <a:sysClr val="window" lastClr="FFFFFF"/>
                  </a:solidFill>
                  <a:latin typeface="Calibri"/>
                  <a:cs typeface="+mn-cs"/>
                </a:rPr>
                <a:t>(e-Fuses + </a:t>
              </a:r>
              <a:r>
                <a:rPr lang="en-US" sz="900" kern="0" dirty="0" err="1" smtClean="0">
                  <a:solidFill>
                    <a:sysClr val="window" lastClr="FFFFFF"/>
                  </a:solidFill>
                  <a:latin typeface="Calibri"/>
                  <a:cs typeface="+mn-cs"/>
                </a:rPr>
                <a:t>reg</a:t>
              </a:r>
              <a:r>
                <a:rPr lang="en-US" sz="900" kern="0" dirty="0" smtClean="0">
                  <a:solidFill>
                    <a:sysClr val="window" lastClr="FFFFFF"/>
                  </a:solidFill>
                  <a:latin typeface="Calibri"/>
                  <a:cs typeface="+mn-cs"/>
                </a:rPr>
                <a:t>-Bank)</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33" name="Straight Arrow Connector 32"/>
            <p:cNvCxnSpPr/>
            <p:nvPr/>
          </p:nvCxnSpPr>
          <p:spPr>
            <a:xfrm rot="5400000" flipH="1" flipV="1">
              <a:off x="6601433" y="5901240"/>
              <a:ext cx="304800" cy="4757"/>
            </a:xfrm>
            <a:prstGeom prst="straightConnector1">
              <a:avLst/>
            </a:prstGeom>
            <a:noFill/>
            <a:ln w="19050" cap="flat" cmpd="sng" algn="ctr">
              <a:solidFill>
                <a:sysClr val="windowText" lastClr="000000"/>
              </a:solidFill>
              <a:prstDash val="solid"/>
              <a:headEnd type="arrow"/>
              <a:tailEnd type="arrow"/>
            </a:ln>
            <a:effectLst/>
          </p:spPr>
        </p:cxnSp>
        <p:cxnSp>
          <p:nvCxnSpPr>
            <p:cNvPr id="34" name="Straight Arrow Connector 33"/>
            <p:cNvCxnSpPr/>
            <p:nvPr/>
          </p:nvCxnSpPr>
          <p:spPr>
            <a:xfrm>
              <a:off x="8072084" y="3762008"/>
              <a:ext cx="609600" cy="1588"/>
            </a:xfrm>
            <a:prstGeom prst="straightConnector1">
              <a:avLst/>
            </a:prstGeom>
            <a:noFill/>
            <a:ln w="19050" cap="flat" cmpd="sng" algn="ctr">
              <a:solidFill>
                <a:schemeClr val="tx2"/>
              </a:solidFill>
              <a:prstDash val="solid"/>
              <a:tailEnd type="arrow"/>
            </a:ln>
            <a:effectLst/>
          </p:spPr>
        </p:cxnSp>
        <p:sp>
          <p:nvSpPr>
            <p:cNvPr id="35" name="Isosceles Triangle 34"/>
            <p:cNvSpPr/>
            <p:nvPr/>
          </p:nvSpPr>
          <p:spPr>
            <a:xfrm rot="5400000" flipH="1">
              <a:off x="8643584" y="3571508"/>
              <a:ext cx="457200" cy="381000"/>
            </a:xfrm>
            <a:prstGeom prst="triangl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6" name="Isosceles Triangle 35"/>
            <p:cNvSpPr/>
            <p:nvPr/>
          </p:nvSpPr>
          <p:spPr>
            <a:xfrm>
              <a:off x="9292150" y="1955194"/>
              <a:ext cx="304800" cy="152400"/>
            </a:xfrm>
            <a:prstGeom prst="triangle">
              <a:avLst/>
            </a:prstGeom>
            <a:solidFill>
              <a:srgbClr val="C0504D"/>
            </a:solidFill>
            <a:ln w="2540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7" name="Straight Connector 36"/>
            <p:cNvCxnSpPr/>
            <p:nvPr/>
          </p:nvCxnSpPr>
          <p:spPr>
            <a:xfrm>
              <a:off x="9292150" y="1955194"/>
              <a:ext cx="304800" cy="0"/>
            </a:xfrm>
            <a:prstGeom prst="line">
              <a:avLst/>
            </a:prstGeom>
            <a:noFill/>
            <a:ln w="28575" cap="flat" cmpd="sng" algn="ctr">
              <a:solidFill>
                <a:schemeClr val="tx2"/>
              </a:solidFill>
              <a:prstDash val="solid"/>
            </a:ln>
            <a:effectLst/>
          </p:spPr>
        </p:cxnSp>
        <p:cxnSp>
          <p:nvCxnSpPr>
            <p:cNvPr id="38" name="Straight Connector 37"/>
            <p:cNvCxnSpPr/>
            <p:nvPr/>
          </p:nvCxnSpPr>
          <p:spPr>
            <a:xfrm>
              <a:off x="9062684" y="3762008"/>
              <a:ext cx="381000" cy="0"/>
            </a:xfrm>
            <a:prstGeom prst="line">
              <a:avLst/>
            </a:prstGeom>
            <a:noFill/>
            <a:ln w="19050" cap="flat" cmpd="sng" algn="ctr">
              <a:solidFill>
                <a:schemeClr val="tx2"/>
              </a:solidFill>
              <a:prstDash val="solid"/>
            </a:ln>
            <a:effectLst/>
          </p:spPr>
        </p:cxnSp>
        <p:cxnSp>
          <p:nvCxnSpPr>
            <p:cNvPr id="39" name="Straight Connector 38"/>
            <p:cNvCxnSpPr/>
            <p:nvPr/>
          </p:nvCxnSpPr>
          <p:spPr>
            <a:xfrm rot="5400000">
              <a:off x="9367484" y="4143008"/>
              <a:ext cx="152400" cy="0"/>
            </a:xfrm>
            <a:prstGeom prst="line">
              <a:avLst/>
            </a:prstGeom>
            <a:noFill/>
            <a:ln w="19050" cap="flat" cmpd="sng" algn="ctr">
              <a:solidFill>
                <a:schemeClr val="tx2"/>
              </a:solidFill>
              <a:prstDash val="solid"/>
              <a:headEnd type="none" w="med" len="med"/>
              <a:tailEnd type="none" w="med" len="med"/>
            </a:ln>
            <a:effectLst/>
          </p:spPr>
        </p:cxnSp>
        <p:sp>
          <p:nvSpPr>
            <p:cNvPr id="40" name="Isosceles Triangle 39"/>
            <p:cNvSpPr/>
            <p:nvPr/>
          </p:nvSpPr>
          <p:spPr>
            <a:xfrm flipV="1">
              <a:off x="9291284" y="3914408"/>
              <a:ext cx="304800" cy="152400"/>
            </a:xfrm>
            <a:prstGeom prst="triangle">
              <a:avLst/>
            </a:prstGeom>
            <a:solidFill>
              <a:srgbClr val="C0504D"/>
            </a:solidFill>
            <a:ln w="2540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41" name="Straight Connector 40"/>
            <p:cNvCxnSpPr/>
            <p:nvPr/>
          </p:nvCxnSpPr>
          <p:spPr>
            <a:xfrm rot="5400000">
              <a:off x="9367484" y="3838208"/>
              <a:ext cx="152400" cy="0"/>
            </a:xfrm>
            <a:prstGeom prst="line">
              <a:avLst/>
            </a:prstGeom>
            <a:noFill/>
            <a:ln w="19050" cap="flat" cmpd="sng" algn="ctr">
              <a:solidFill>
                <a:schemeClr val="tx2"/>
              </a:solidFill>
              <a:prstDash val="solid"/>
            </a:ln>
            <a:effectLst/>
          </p:spPr>
        </p:cxnSp>
        <p:cxnSp>
          <p:nvCxnSpPr>
            <p:cNvPr id="42" name="Straight Connector 41"/>
            <p:cNvCxnSpPr/>
            <p:nvPr/>
          </p:nvCxnSpPr>
          <p:spPr>
            <a:xfrm>
              <a:off x="9291284" y="4066808"/>
              <a:ext cx="304800" cy="0"/>
            </a:xfrm>
            <a:prstGeom prst="line">
              <a:avLst/>
            </a:prstGeom>
            <a:noFill/>
            <a:ln w="28575" cap="flat" cmpd="sng" algn="ctr">
              <a:solidFill>
                <a:schemeClr val="tx2"/>
              </a:solidFill>
              <a:prstDash val="solid"/>
            </a:ln>
            <a:effectLst/>
          </p:spPr>
        </p:cxnSp>
        <p:sp>
          <p:nvSpPr>
            <p:cNvPr id="43" name="Isosceles Triangle 42"/>
            <p:cNvSpPr/>
            <p:nvPr/>
          </p:nvSpPr>
          <p:spPr>
            <a:xfrm flipV="1">
              <a:off x="9367484" y="4219208"/>
              <a:ext cx="152400" cy="152400"/>
            </a:xfrm>
            <a:prstGeom prst="triangle">
              <a:avLst/>
            </a:prstGeom>
            <a:solidFill>
              <a:schemeClr val="tx2"/>
            </a:solidFill>
            <a:ln w="2540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44" name="Straight Connector 43"/>
            <p:cNvCxnSpPr/>
            <p:nvPr/>
          </p:nvCxnSpPr>
          <p:spPr>
            <a:xfrm>
              <a:off x="9292150" y="1802794"/>
              <a:ext cx="304800" cy="0"/>
            </a:xfrm>
            <a:prstGeom prst="line">
              <a:avLst/>
            </a:prstGeom>
            <a:noFill/>
            <a:ln w="19050" cap="flat" cmpd="sng" algn="ctr">
              <a:solidFill>
                <a:schemeClr val="tx2"/>
              </a:solidFill>
              <a:prstDash val="solid"/>
            </a:ln>
            <a:effectLst/>
          </p:spPr>
        </p:cxnSp>
        <p:cxnSp>
          <p:nvCxnSpPr>
            <p:cNvPr id="45" name="Elbow Connector 44"/>
            <p:cNvCxnSpPr>
              <a:stCxn id="29" idx="3"/>
              <a:endCxn id="35" idx="1"/>
            </p:cNvCxnSpPr>
            <p:nvPr/>
          </p:nvCxnSpPr>
          <p:spPr>
            <a:xfrm flipV="1">
              <a:off x="8463418" y="3876308"/>
              <a:ext cx="408766" cy="1660289"/>
            </a:xfrm>
            <a:prstGeom prst="bentConnector2">
              <a:avLst/>
            </a:prstGeom>
            <a:noFill/>
            <a:ln w="19050" cap="flat" cmpd="sng" algn="ctr">
              <a:solidFill>
                <a:sysClr val="windowText" lastClr="000000"/>
              </a:solidFill>
              <a:prstDash val="solid"/>
              <a:headEnd type="arrow"/>
              <a:tailEnd type="arrow"/>
            </a:ln>
            <a:effectLst/>
          </p:spPr>
        </p:cxnSp>
        <p:cxnSp>
          <p:nvCxnSpPr>
            <p:cNvPr id="46" name="Straight Arrow Connector 45"/>
            <p:cNvCxnSpPr>
              <a:stCxn id="112" idx="1"/>
            </p:cNvCxnSpPr>
            <p:nvPr/>
          </p:nvCxnSpPr>
          <p:spPr>
            <a:xfrm flipH="1">
              <a:off x="5260880" y="3016600"/>
              <a:ext cx="741934" cy="907"/>
            </a:xfrm>
            <a:prstGeom prst="straightConnector1">
              <a:avLst/>
            </a:prstGeom>
            <a:noFill/>
            <a:ln w="38100" cap="flat" cmpd="sng" algn="ctr">
              <a:solidFill>
                <a:srgbClr val="C0504D"/>
              </a:solidFill>
              <a:prstDash val="solid"/>
              <a:tailEnd type="arrow"/>
            </a:ln>
            <a:effectLst/>
          </p:spPr>
        </p:cxnSp>
        <p:cxnSp>
          <p:nvCxnSpPr>
            <p:cNvPr id="47" name="Curved Connector 46"/>
            <p:cNvCxnSpPr/>
            <p:nvPr/>
          </p:nvCxnSpPr>
          <p:spPr>
            <a:xfrm rot="10800000">
              <a:off x="2983159" y="1266556"/>
              <a:ext cx="1752600" cy="762000"/>
            </a:xfrm>
            <a:prstGeom prst="curvedConnector3">
              <a:avLst>
                <a:gd name="adj1" fmla="val 50000"/>
              </a:avLst>
            </a:prstGeom>
            <a:noFill/>
            <a:ln w="19050" cap="flat" cmpd="sng" algn="ctr">
              <a:solidFill>
                <a:srgbClr val="1F497D"/>
              </a:solidFill>
              <a:prstDash val="solid"/>
              <a:headEnd type="none" w="med" len="med"/>
              <a:tailEnd type="arrow" w="med" len="med"/>
            </a:ln>
            <a:effectLst/>
          </p:spPr>
        </p:cxnSp>
        <p:cxnSp>
          <p:nvCxnSpPr>
            <p:cNvPr id="48" name="Curved Connector 47"/>
            <p:cNvCxnSpPr/>
            <p:nvPr/>
          </p:nvCxnSpPr>
          <p:spPr>
            <a:xfrm rot="10800000">
              <a:off x="2983160" y="1571356"/>
              <a:ext cx="1752600" cy="762000"/>
            </a:xfrm>
            <a:prstGeom prst="curvedConnector3">
              <a:avLst>
                <a:gd name="adj1" fmla="val 50000"/>
              </a:avLst>
            </a:prstGeom>
            <a:noFill/>
            <a:ln w="19050" cap="flat" cmpd="sng" algn="ctr">
              <a:solidFill>
                <a:srgbClr val="C0504D"/>
              </a:solidFill>
              <a:prstDash val="solid"/>
              <a:headEnd type="none" w="med" len="med"/>
              <a:tailEnd type="arrow" w="med" len="med"/>
            </a:ln>
            <a:effectLst/>
          </p:spPr>
        </p:cxnSp>
        <p:cxnSp>
          <p:nvCxnSpPr>
            <p:cNvPr id="49" name="Curved Connector 48"/>
            <p:cNvCxnSpPr/>
            <p:nvPr/>
          </p:nvCxnSpPr>
          <p:spPr>
            <a:xfrm rot="10800000">
              <a:off x="2983161" y="2333356"/>
              <a:ext cx="1752598" cy="381000"/>
            </a:xfrm>
            <a:prstGeom prst="curvedConnector3">
              <a:avLst>
                <a:gd name="adj1" fmla="val 50000"/>
              </a:avLst>
            </a:prstGeom>
            <a:noFill/>
            <a:ln w="19050" cap="flat" cmpd="sng" algn="ctr">
              <a:solidFill>
                <a:srgbClr val="1F497D"/>
              </a:solidFill>
              <a:prstDash val="solid"/>
              <a:headEnd type="none" w="med" len="med"/>
              <a:tailEnd type="arrow" w="med" len="med"/>
            </a:ln>
            <a:effectLst/>
          </p:spPr>
        </p:cxnSp>
        <p:cxnSp>
          <p:nvCxnSpPr>
            <p:cNvPr id="50" name="Curved Connector 49"/>
            <p:cNvCxnSpPr>
              <a:endCxn id="17" idx="0"/>
            </p:cNvCxnSpPr>
            <p:nvPr/>
          </p:nvCxnSpPr>
          <p:spPr>
            <a:xfrm rot="10800000">
              <a:off x="2983159" y="2485756"/>
              <a:ext cx="1752600" cy="381000"/>
            </a:xfrm>
            <a:prstGeom prst="curvedConnector3">
              <a:avLst>
                <a:gd name="adj1" fmla="val 50000"/>
              </a:avLst>
            </a:prstGeom>
            <a:noFill/>
            <a:ln w="19050" cap="flat" cmpd="sng" algn="ctr">
              <a:solidFill>
                <a:srgbClr val="1F497D"/>
              </a:solidFill>
              <a:prstDash val="solid"/>
              <a:headEnd type="arrow" w="med" len="med"/>
              <a:tailEnd type="none" w="med" len="med"/>
            </a:ln>
            <a:effectLst/>
          </p:spPr>
        </p:cxnSp>
        <p:cxnSp>
          <p:nvCxnSpPr>
            <p:cNvPr id="51" name="Curved Connector 50"/>
            <p:cNvCxnSpPr/>
            <p:nvPr/>
          </p:nvCxnSpPr>
          <p:spPr>
            <a:xfrm rot="10800000">
              <a:off x="2983159" y="2638156"/>
              <a:ext cx="1752600" cy="381000"/>
            </a:xfrm>
            <a:prstGeom prst="curvedConnector3">
              <a:avLst>
                <a:gd name="adj1" fmla="val 50000"/>
              </a:avLst>
            </a:prstGeom>
            <a:noFill/>
            <a:ln w="19050" cap="flat" cmpd="sng" algn="ctr">
              <a:solidFill>
                <a:srgbClr val="C0504D"/>
              </a:solidFill>
              <a:prstDash val="solid"/>
              <a:headEnd type="none" w="med" len="med"/>
              <a:tailEnd type="arrow" w="med" len="med"/>
            </a:ln>
            <a:effectLst/>
          </p:spPr>
        </p:cxnSp>
        <p:cxnSp>
          <p:nvCxnSpPr>
            <p:cNvPr id="52" name="Curved Connector 51"/>
            <p:cNvCxnSpPr/>
            <p:nvPr/>
          </p:nvCxnSpPr>
          <p:spPr>
            <a:xfrm rot="10800000" flipV="1">
              <a:off x="2983159" y="4085956"/>
              <a:ext cx="1752600" cy="381000"/>
            </a:xfrm>
            <a:prstGeom prst="curvedConnector3">
              <a:avLst>
                <a:gd name="adj1" fmla="val 50000"/>
              </a:avLst>
            </a:prstGeom>
            <a:noFill/>
            <a:ln w="19050" cap="flat" cmpd="sng" algn="ctr">
              <a:solidFill>
                <a:srgbClr val="1F497D"/>
              </a:solidFill>
              <a:prstDash val="solid"/>
              <a:headEnd type="none" w="med" len="med"/>
              <a:tailEnd type="arrow" w="med" len="med"/>
            </a:ln>
            <a:effectLst/>
          </p:spPr>
        </p:cxnSp>
        <p:cxnSp>
          <p:nvCxnSpPr>
            <p:cNvPr id="53" name="Curved Connector 52"/>
            <p:cNvCxnSpPr>
              <a:endCxn id="18" idx="0"/>
            </p:cNvCxnSpPr>
            <p:nvPr/>
          </p:nvCxnSpPr>
          <p:spPr>
            <a:xfrm rot="10800000" flipV="1">
              <a:off x="2983159" y="4238356"/>
              <a:ext cx="1752600" cy="381000"/>
            </a:xfrm>
            <a:prstGeom prst="curvedConnector3">
              <a:avLst>
                <a:gd name="adj1" fmla="val 50000"/>
              </a:avLst>
            </a:prstGeom>
            <a:noFill/>
            <a:ln w="19050" cap="flat" cmpd="sng" algn="ctr">
              <a:solidFill>
                <a:srgbClr val="1F497D"/>
              </a:solidFill>
              <a:prstDash val="solid"/>
              <a:headEnd type="arrow" w="med" len="med"/>
              <a:tailEnd type="none" w="med" len="med"/>
            </a:ln>
            <a:effectLst/>
          </p:spPr>
        </p:cxnSp>
        <p:cxnSp>
          <p:nvCxnSpPr>
            <p:cNvPr id="54" name="Curved Connector 53"/>
            <p:cNvCxnSpPr/>
            <p:nvPr/>
          </p:nvCxnSpPr>
          <p:spPr>
            <a:xfrm rot="10800000" flipV="1">
              <a:off x="2983159" y="4390756"/>
              <a:ext cx="1752600" cy="381000"/>
            </a:xfrm>
            <a:prstGeom prst="curvedConnector3">
              <a:avLst>
                <a:gd name="adj1" fmla="val 50000"/>
              </a:avLst>
            </a:prstGeom>
            <a:noFill/>
            <a:ln w="19050" cap="flat" cmpd="sng" algn="ctr">
              <a:solidFill>
                <a:srgbClr val="C0504D"/>
              </a:solidFill>
              <a:prstDash val="solid"/>
              <a:headEnd type="none" w="med" len="med"/>
              <a:tailEnd type="arrow" w="med" len="med"/>
            </a:ln>
            <a:effectLst/>
          </p:spPr>
        </p:cxnSp>
        <p:cxnSp>
          <p:nvCxnSpPr>
            <p:cNvPr id="55" name="Curved Connector 54"/>
            <p:cNvCxnSpPr/>
            <p:nvPr/>
          </p:nvCxnSpPr>
          <p:spPr>
            <a:xfrm rot="10800000" flipV="1">
              <a:off x="3821361" y="4771756"/>
              <a:ext cx="914398" cy="762000"/>
            </a:xfrm>
            <a:prstGeom prst="curvedConnector3">
              <a:avLst>
                <a:gd name="adj1" fmla="val 50000"/>
              </a:avLst>
            </a:prstGeom>
            <a:noFill/>
            <a:ln w="19050" cap="flat" cmpd="sng" algn="ctr">
              <a:solidFill>
                <a:srgbClr val="1F497D"/>
              </a:solidFill>
              <a:prstDash val="solid"/>
              <a:headEnd type="none" w="med" len="med"/>
              <a:tailEnd type="arrow" w="med" len="med"/>
            </a:ln>
            <a:effectLst/>
          </p:spPr>
        </p:cxnSp>
        <p:cxnSp>
          <p:nvCxnSpPr>
            <p:cNvPr id="56" name="Curved Connector 55"/>
            <p:cNvCxnSpPr>
              <a:endCxn id="20" idx="0"/>
            </p:cNvCxnSpPr>
            <p:nvPr/>
          </p:nvCxnSpPr>
          <p:spPr>
            <a:xfrm rot="10800000" flipV="1">
              <a:off x="3821359" y="4924156"/>
              <a:ext cx="914400" cy="762000"/>
            </a:xfrm>
            <a:prstGeom prst="curvedConnector3">
              <a:avLst>
                <a:gd name="adj1" fmla="val 50000"/>
              </a:avLst>
            </a:prstGeom>
            <a:noFill/>
            <a:ln w="19050" cap="flat" cmpd="sng" algn="ctr">
              <a:solidFill>
                <a:srgbClr val="1F497D"/>
              </a:solidFill>
              <a:prstDash val="solid"/>
              <a:headEnd type="arrow" w="med" len="med"/>
              <a:tailEnd type="none" w="med" len="med"/>
            </a:ln>
            <a:effectLst/>
          </p:spPr>
        </p:cxnSp>
        <p:cxnSp>
          <p:nvCxnSpPr>
            <p:cNvPr id="57" name="Curved Connector 56"/>
            <p:cNvCxnSpPr/>
            <p:nvPr/>
          </p:nvCxnSpPr>
          <p:spPr>
            <a:xfrm rot="10800000" flipV="1">
              <a:off x="3821359" y="5076556"/>
              <a:ext cx="914400" cy="762000"/>
            </a:xfrm>
            <a:prstGeom prst="curvedConnector3">
              <a:avLst>
                <a:gd name="adj1" fmla="val 50000"/>
              </a:avLst>
            </a:prstGeom>
            <a:noFill/>
            <a:ln w="19050" cap="flat" cmpd="sng" algn="ctr">
              <a:solidFill>
                <a:srgbClr val="C0504D"/>
              </a:solidFill>
              <a:prstDash val="solid"/>
              <a:headEnd type="none" w="med" len="med"/>
              <a:tailEnd type="arrow" w="med" len="med"/>
            </a:ln>
            <a:effectLst/>
          </p:spPr>
        </p:cxnSp>
        <p:cxnSp>
          <p:nvCxnSpPr>
            <p:cNvPr id="58" name="Straight Arrow Connector 57"/>
            <p:cNvCxnSpPr>
              <a:stCxn id="59" idx="3"/>
            </p:cNvCxnSpPr>
            <p:nvPr/>
          </p:nvCxnSpPr>
          <p:spPr>
            <a:xfrm flipV="1">
              <a:off x="3872173" y="4700488"/>
              <a:ext cx="810142" cy="422979"/>
            </a:xfrm>
            <a:prstGeom prst="straightConnector1">
              <a:avLst/>
            </a:prstGeom>
            <a:noFill/>
            <a:ln w="9525" cap="flat" cmpd="sng" algn="ctr">
              <a:solidFill>
                <a:srgbClr val="4F81BD">
                  <a:shade val="95000"/>
                  <a:satMod val="105000"/>
                </a:srgbClr>
              </a:solidFill>
              <a:prstDash val="solid"/>
              <a:tailEnd type="arrow"/>
            </a:ln>
            <a:effectLst/>
          </p:spPr>
        </p:cxnSp>
        <p:sp>
          <p:nvSpPr>
            <p:cNvPr id="59" name="TextBox 58"/>
            <p:cNvSpPr txBox="1"/>
            <p:nvPr/>
          </p:nvSpPr>
          <p:spPr>
            <a:xfrm>
              <a:off x="2754559" y="5000356"/>
              <a:ext cx="1117614"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smtClean="0">
                  <a:ln>
                    <a:noFill/>
                  </a:ln>
                  <a:solidFill>
                    <a:srgbClr val="1F497D"/>
                  </a:solidFill>
                  <a:effectLst/>
                  <a:uLnTx/>
                  <a:uFillTx/>
                </a:rPr>
                <a:t>One 80 Mb/s port</a:t>
              </a:r>
              <a:endParaRPr kumimoji="0" lang="en-GB" sz="1000" b="0" i="0" u="none" strike="noStrike" kern="0" cap="none" spc="0" normalizeH="0" baseline="0" noProof="0" dirty="0">
                <a:ln>
                  <a:noFill/>
                </a:ln>
                <a:solidFill>
                  <a:srgbClr val="1F497D"/>
                </a:solidFill>
                <a:effectLst/>
                <a:uLnTx/>
                <a:uFillTx/>
              </a:endParaRPr>
            </a:p>
          </p:txBody>
        </p:sp>
        <p:cxnSp>
          <p:nvCxnSpPr>
            <p:cNvPr id="60" name="Straight Arrow Connector 59"/>
            <p:cNvCxnSpPr>
              <a:stCxn id="66" idx="3"/>
            </p:cNvCxnSpPr>
            <p:nvPr/>
          </p:nvCxnSpPr>
          <p:spPr>
            <a:xfrm flipV="1">
              <a:off x="3919426" y="2398884"/>
              <a:ext cx="804651" cy="1496945"/>
            </a:xfrm>
            <a:prstGeom prst="straightConnector1">
              <a:avLst/>
            </a:prstGeom>
            <a:noFill/>
            <a:ln w="9525" cap="flat" cmpd="sng" algn="ctr">
              <a:solidFill>
                <a:srgbClr val="4F81BD">
                  <a:shade val="95000"/>
                  <a:satMod val="105000"/>
                </a:srgbClr>
              </a:solidFill>
              <a:prstDash val="solid"/>
              <a:tailEnd type="arrow"/>
            </a:ln>
            <a:effectLst/>
          </p:spPr>
        </p:cxnSp>
        <p:cxnSp>
          <p:nvCxnSpPr>
            <p:cNvPr id="61" name="Straight Arrow Connector 60"/>
            <p:cNvCxnSpPr>
              <a:stCxn id="66" idx="3"/>
            </p:cNvCxnSpPr>
            <p:nvPr/>
          </p:nvCxnSpPr>
          <p:spPr>
            <a:xfrm flipV="1">
              <a:off x="3919426" y="3148007"/>
              <a:ext cx="786677" cy="747822"/>
            </a:xfrm>
            <a:prstGeom prst="straightConnector1">
              <a:avLst/>
            </a:prstGeom>
            <a:noFill/>
            <a:ln w="9525" cap="flat" cmpd="sng" algn="ctr">
              <a:solidFill>
                <a:srgbClr val="4F81BD">
                  <a:shade val="95000"/>
                  <a:satMod val="105000"/>
                </a:srgbClr>
              </a:solidFill>
              <a:prstDash val="solid"/>
              <a:tailEnd type="arrow"/>
            </a:ln>
            <a:effectLst/>
          </p:spPr>
        </p:cxnSp>
        <p:cxnSp>
          <p:nvCxnSpPr>
            <p:cNvPr id="62" name="Straight Arrow Connector 61"/>
            <p:cNvCxnSpPr>
              <a:stCxn id="66" idx="3"/>
            </p:cNvCxnSpPr>
            <p:nvPr/>
          </p:nvCxnSpPr>
          <p:spPr>
            <a:xfrm>
              <a:off x="3919426" y="3895829"/>
              <a:ext cx="786677" cy="97894"/>
            </a:xfrm>
            <a:prstGeom prst="straightConnector1">
              <a:avLst/>
            </a:prstGeom>
            <a:noFill/>
            <a:ln w="9525" cap="flat" cmpd="sng" algn="ctr">
              <a:solidFill>
                <a:srgbClr val="4F81BD">
                  <a:shade val="95000"/>
                  <a:satMod val="105000"/>
                </a:srgbClr>
              </a:solidFill>
              <a:prstDash val="solid"/>
              <a:tailEnd type="arrow"/>
            </a:ln>
            <a:effectLst/>
          </p:spPr>
        </p:cxnSp>
        <p:sp>
          <p:nvSpPr>
            <p:cNvPr id="63" name="TextBox 62"/>
            <p:cNvSpPr txBox="1"/>
            <p:nvPr/>
          </p:nvSpPr>
          <p:spPr>
            <a:xfrm>
              <a:off x="7897499" y="6017194"/>
              <a:ext cx="401072" cy="33855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ysClr val="windowText" lastClr="000000"/>
                  </a:solidFill>
                  <a:effectLst/>
                  <a:uLnTx/>
                  <a:uFillTx/>
                </a:rPr>
                <a:t>I2C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ysClr val="windowText" lastClr="000000"/>
                  </a:solidFill>
                  <a:effectLst/>
                  <a:uLnTx/>
                  <a:uFillTx/>
                </a:rPr>
                <a:t>Ports</a:t>
              </a:r>
              <a:endParaRPr kumimoji="0" lang="en-GB" sz="800" b="0" i="0" u="none" strike="noStrike" kern="0" cap="none" spc="0" normalizeH="0" baseline="0" noProof="0" dirty="0">
                <a:ln>
                  <a:noFill/>
                </a:ln>
                <a:solidFill>
                  <a:sysClr val="windowText" lastClr="000000"/>
                </a:solidFill>
                <a:effectLst/>
                <a:uLnTx/>
                <a:uFillTx/>
              </a:endParaRPr>
            </a:p>
          </p:txBody>
        </p:sp>
        <p:sp>
          <p:nvSpPr>
            <p:cNvPr id="64" name="TextBox 63"/>
            <p:cNvSpPr txBox="1"/>
            <p:nvPr/>
          </p:nvSpPr>
          <p:spPr>
            <a:xfrm>
              <a:off x="5802392" y="6017194"/>
              <a:ext cx="508474" cy="21544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err="1" smtClean="0">
                  <a:ln>
                    <a:noFill/>
                  </a:ln>
                  <a:solidFill>
                    <a:sysClr val="windowText" lastClr="000000"/>
                  </a:solidFill>
                  <a:effectLst/>
                  <a:uLnTx/>
                  <a:uFillTx/>
                </a:rPr>
                <a:t>aIn</a:t>
              </a:r>
              <a:r>
                <a:rPr kumimoji="0" lang="en-GB" sz="800" b="0" i="0" u="none" strike="noStrike" kern="0" cap="none" spc="0" normalizeH="0" baseline="0" noProof="0" dirty="0" smtClean="0">
                  <a:ln>
                    <a:noFill/>
                  </a:ln>
                  <a:solidFill>
                    <a:sysClr val="windowText" lastClr="000000"/>
                  </a:solidFill>
                  <a:effectLst/>
                  <a:uLnTx/>
                  <a:uFillTx/>
                </a:rPr>
                <a:t>[7:0]</a:t>
              </a:r>
              <a:endParaRPr kumimoji="0" lang="en-GB" sz="800" b="0" i="0" u="none" strike="noStrike" kern="0" cap="none" spc="0" normalizeH="0" baseline="0" noProof="0" dirty="0">
                <a:ln>
                  <a:noFill/>
                </a:ln>
                <a:solidFill>
                  <a:sysClr val="windowText" lastClr="000000"/>
                </a:solidFill>
                <a:effectLst/>
                <a:uLnTx/>
                <a:uFillTx/>
              </a:endParaRPr>
            </a:p>
          </p:txBody>
        </p:sp>
        <p:sp>
          <p:nvSpPr>
            <p:cNvPr id="65" name="TextBox 64"/>
            <p:cNvSpPr txBox="1"/>
            <p:nvPr/>
          </p:nvSpPr>
          <p:spPr>
            <a:xfrm>
              <a:off x="6491098" y="6017194"/>
              <a:ext cx="522900" cy="21544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800" kern="0" dirty="0" smtClean="0">
                  <a:solidFill>
                    <a:sysClr val="windowText" lastClr="000000"/>
                  </a:solidFill>
                </a:rPr>
                <a:t>IO[15:0]</a:t>
              </a:r>
              <a:endParaRPr kumimoji="0" lang="en-GB" sz="800" b="0" i="0" u="none" strike="noStrike" kern="0" cap="none" spc="0" normalizeH="0" baseline="0" noProof="0" dirty="0" smtClean="0">
                <a:ln>
                  <a:noFill/>
                </a:ln>
                <a:solidFill>
                  <a:sysClr val="windowText" lastClr="000000"/>
                </a:solidFill>
                <a:effectLst/>
                <a:uLnTx/>
                <a:uFillTx/>
              </a:endParaRPr>
            </a:p>
          </p:txBody>
        </p:sp>
        <p:sp>
          <p:nvSpPr>
            <p:cNvPr id="66" name="TextBox 65"/>
            <p:cNvSpPr txBox="1"/>
            <p:nvPr/>
          </p:nvSpPr>
          <p:spPr>
            <a:xfrm>
              <a:off x="2928449" y="3618830"/>
              <a:ext cx="990977" cy="55399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smtClean="0">
                  <a:ln>
                    <a:noFill/>
                  </a:ln>
                  <a:solidFill>
                    <a:srgbClr val="1F497D"/>
                  </a:solidFill>
                  <a:effectLst/>
                  <a:uLnTx/>
                  <a:uFillTx/>
                </a:rPr>
                <a:t>160 Mb/s</a:t>
              </a:r>
              <a:br>
                <a:rPr kumimoji="0" lang="en-GB" sz="1000" b="0" i="0" u="none" strike="noStrike" kern="0" cap="none" spc="0" normalizeH="0" baseline="0" noProof="0" dirty="0" smtClean="0">
                  <a:ln>
                    <a:noFill/>
                  </a:ln>
                  <a:solidFill>
                    <a:srgbClr val="1F497D"/>
                  </a:solidFill>
                  <a:effectLst/>
                  <a:uLnTx/>
                  <a:uFillTx/>
                </a:rPr>
              </a:br>
              <a:r>
                <a:rPr kumimoji="0" lang="en-GB" sz="1000" b="0" i="0" u="none" strike="noStrike" kern="0" cap="none" spc="0" normalizeH="0" baseline="0" noProof="0" dirty="0" smtClean="0">
                  <a:ln>
                    <a:noFill/>
                  </a:ln>
                  <a:solidFill>
                    <a:srgbClr val="1F497D"/>
                  </a:solidFill>
                  <a:effectLst/>
                  <a:uLnTx/>
                  <a:uFillTx/>
                </a:rPr>
                <a:t>to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smtClean="0">
                  <a:ln>
                    <a:noFill/>
                  </a:ln>
                  <a:solidFill>
                    <a:srgbClr val="1F497D"/>
                  </a:solidFill>
                  <a:effectLst/>
                  <a:uLnTx/>
                  <a:uFillTx/>
                </a:rPr>
                <a:t>1.28 </a:t>
              </a:r>
              <a:r>
                <a:rPr lang="en-GB" sz="1000" kern="0" dirty="0">
                  <a:solidFill>
                    <a:srgbClr val="1F497D"/>
                  </a:solidFill>
                </a:rPr>
                <a:t>G</a:t>
              </a:r>
              <a:r>
                <a:rPr kumimoji="0" lang="en-GB" sz="1000" b="0" i="0" u="none" strike="noStrike" kern="0" cap="none" spc="0" normalizeH="0" baseline="0" noProof="0" dirty="0" smtClean="0">
                  <a:ln>
                    <a:noFill/>
                  </a:ln>
                  <a:solidFill>
                    <a:srgbClr val="1F497D"/>
                  </a:solidFill>
                  <a:effectLst/>
                  <a:uLnTx/>
                  <a:uFillTx/>
                </a:rPr>
                <a:t>b/s ports</a:t>
              </a:r>
            </a:p>
          </p:txBody>
        </p:sp>
        <p:sp>
          <p:nvSpPr>
            <p:cNvPr id="67" name="TextBox 66"/>
            <p:cNvSpPr txBox="1"/>
            <p:nvPr/>
          </p:nvSpPr>
          <p:spPr>
            <a:xfrm>
              <a:off x="8606350" y="1802794"/>
              <a:ext cx="537327"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err="1" smtClean="0">
                  <a:ln>
                    <a:noFill/>
                  </a:ln>
                  <a:solidFill>
                    <a:srgbClr val="1F497D"/>
                  </a:solidFill>
                  <a:effectLst/>
                  <a:uLnTx/>
                  <a:uFillTx/>
                </a:rPr>
                <a:t>LpGBTIA</a:t>
              </a:r>
              <a:endParaRPr kumimoji="0" lang="en-GB" sz="800" b="0" i="0" u="none" strike="noStrike" kern="0" cap="none" spc="0" normalizeH="0" baseline="0" noProof="0" dirty="0">
                <a:ln>
                  <a:noFill/>
                </a:ln>
                <a:solidFill>
                  <a:srgbClr val="1F497D"/>
                </a:solidFill>
                <a:effectLst/>
                <a:uLnTx/>
                <a:uFillTx/>
              </a:endParaRPr>
            </a:p>
          </p:txBody>
        </p:sp>
        <p:sp>
          <p:nvSpPr>
            <p:cNvPr id="68" name="TextBox 67"/>
            <p:cNvSpPr txBox="1"/>
            <p:nvPr/>
          </p:nvSpPr>
          <p:spPr>
            <a:xfrm>
              <a:off x="8605484" y="3304808"/>
              <a:ext cx="508473"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err="1" smtClean="0">
                  <a:ln>
                    <a:noFill/>
                  </a:ln>
                  <a:solidFill>
                    <a:srgbClr val="1F497D"/>
                  </a:solidFill>
                  <a:effectLst/>
                  <a:uLnTx/>
                  <a:uFillTx/>
                </a:rPr>
                <a:t>LpGBLD</a:t>
              </a:r>
              <a:endParaRPr kumimoji="0" lang="en-GB" sz="800" b="0" i="0" u="none" strike="noStrike" kern="0" cap="none" spc="0" normalizeH="0" baseline="0" noProof="0" dirty="0">
                <a:ln>
                  <a:noFill/>
                </a:ln>
                <a:solidFill>
                  <a:srgbClr val="1F497D"/>
                </a:solidFill>
                <a:effectLst/>
                <a:uLnTx/>
                <a:uFillTx/>
              </a:endParaRPr>
            </a:p>
          </p:txBody>
        </p:sp>
        <p:sp>
          <p:nvSpPr>
            <p:cNvPr id="69" name="TextBox 68"/>
            <p:cNvSpPr txBox="1"/>
            <p:nvPr/>
          </p:nvSpPr>
          <p:spPr>
            <a:xfrm>
              <a:off x="7702740" y="1280191"/>
              <a:ext cx="758541"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err="1" smtClean="0">
                  <a:ln>
                    <a:noFill/>
                  </a:ln>
                  <a:solidFill>
                    <a:srgbClr val="1F497D"/>
                  </a:solidFill>
                  <a:effectLst/>
                  <a:uLnTx/>
                  <a:uFillTx/>
                </a:rPr>
                <a:t>LpGBTX</a:t>
              </a:r>
              <a:endParaRPr kumimoji="0" lang="en-GB" sz="1400" b="1" i="0" u="none" strike="noStrike" kern="0" cap="none" spc="0" normalizeH="0" baseline="0" noProof="0" dirty="0">
                <a:ln>
                  <a:noFill/>
                </a:ln>
                <a:solidFill>
                  <a:srgbClr val="1F497D"/>
                </a:solidFill>
                <a:effectLst/>
                <a:uLnTx/>
                <a:uFillTx/>
              </a:endParaRPr>
            </a:p>
          </p:txBody>
        </p:sp>
        <p:cxnSp>
          <p:nvCxnSpPr>
            <p:cNvPr id="70" name="Straight Arrow Connector 69"/>
            <p:cNvCxnSpPr/>
            <p:nvPr/>
          </p:nvCxnSpPr>
          <p:spPr>
            <a:xfrm rot="10800000" flipV="1">
              <a:off x="9673150" y="1878994"/>
              <a:ext cx="228600" cy="152400"/>
            </a:xfrm>
            <a:prstGeom prst="straightConnector1">
              <a:avLst/>
            </a:prstGeom>
            <a:noFill/>
            <a:ln w="9525" cap="flat" cmpd="sng" algn="ctr">
              <a:solidFill>
                <a:srgbClr val="C0504D"/>
              </a:solidFill>
              <a:prstDash val="solid"/>
              <a:tailEnd type="arrow"/>
            </a:ln>
            <a:effectLst/>
          </p:spPr>
        </p:cxnSp>
        <p:cxnSp>
          <p:nvCxnSpPr>
            <p:cNvPr id="71" name="Straight Arrow Connector 70"/>
            <p:cNvCxnSpPr/>
            <p:nvPr/>
          </p:nvCxnSpPr>
          <p:spPr>
            <a:xfrm rot="10800000" flipV="1">
              <a:off x="9673150" y="2031394"/>
              <a:ext cx="228600" cy="152400"/>
            </a:xfrm>
            <a:prstGeom prst="straightConnector1">
              <a:avLst/>
            </a:prstGeom>
            <a:noFill/>
            <a:ln w="9525" cap="flat" cmpd="sng" algn="ctr">
              <a:solidFill>
                <a:srgbClr val="C0504D"/>
              </a:solidFill>
              <a:prstDash val="solid"/>
              <a:tailEnd type="arrow"/>
            </a:ln>
            <a:effectLst/>
          </p:spPr>
        </p:cxnSp>
        <p:cxnSp>
          <p:nvCxnSpPr>
            <p:cNvPr id="72" name="Straight Arrow Connector 71"/>
            <p:cNvCxnSpPr/>
            <p:nvPr/>
          </p:nvCxnSpPr>
          <p:spPr>
            <a:xfrm rot="10800000" flipH="1">
              <a:off x="9672284" y="3685808"/>
              <a:ext cx="228600" cy="152400"/>
            </a:xfrm>
            <a:prstGeom prst="straightConnector1">
              <a:avLst/>
            </a:prstGeom>
            <a:noFill/>
            <a:ln w="9525" cap="flat" cmpd="sng" algn="ctr">
              <a:solidFill>
                <a:srgbClr val="C0504D"/>
              </a:solidFill>
              <a:prstDash val="solid"/>
              <a:tailEnd type="arrow"/>
            </a:ln>
            <a:effectLst/>
          </p:spPr>
        </p:cxnSp>
        <p:cxnSp>
          <p:nvCxnSpPr>
            <p:cNvPr id="73" name="Straight Arrow Connector 72"/>
            <p:cNvCxnSpPr/>
            <p:nvPr/>
          </p:nvCxnSpPr>
          <p:spPr>
            <a:xfrm rot="10800000" flipH="1">
              <a:off x="9672284" y="3838208"/>
              <a:ext cx="228600" cy="152400"/>
            </a:xfrm>
            <a:prstGeom prst="straightConnector1">
              <a:avLst/>
            </a:prstGeom>
            <a:noFill/>
            <a:ln w="9525" cap="flat" cmpd="sng" algn="ctr">
              <a:solidFill>
                <a:srgbClr val="C0504D"/>
              </a:solidFill>
              <a:prstDash val="solid"/>
              <a:tailEnd type="arrow"/>
            </a:ln>
            <a:effectLst/>
          </p:spPr>
        </p:cxnSp>
        <p:sp>
          <p:nvSpPr>
            <p:cNvPr id="74" name="Right Brace 73"/>
            <p:cNvSpPr/>
            <p:nvPr/>
          </p:nvSpPr>
          <p:spPr>
            <a:xfrm>
              <a:off x="3747913" y="1443667"/>
              <a:ext cx="266700" cy="401156"/>
            </a:xfrm>
            <a:prstGeom prst="rightBrace">
              <a:avLst/>
            </a:prstGeom>
            <a:noFill/>
            <a:ln w="12700" cap="flat" cmpd="sng" algn="ctr">
              <a:solidFill>
                <a:srgbClr val="4F81BD">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5" name="TextBox 74"/>
            <p:cNvSpPr txBox="1"/>
            <p:nvPr/>
          </p:nvSpPr>
          <p:spPr>
            <a:xfrm>
              <a:off x="3971367" y="1509900"/>
              <a:ext cx="465192"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rgbClr val="1F497D"/>
                  </a:solidFill>
                  <a:effectLst/>
                  <a:uLnTx/>
                  <a:uFillTx/>
                </a:rPr>
                <a:t>e-Link</a:t>
              </a:r>
            </a:p>
          </p:txBody>
        </p:sp>
        <p:sp>
          <p:nvSpPr>
            <p:cNvPr id="76" name="TextBox 75"/>
            <p:cNvSpPr txBox="1"/>
            <p:nvPr/>
          </p:nvSpPr>
          <p:spPr>
            <a:xfrm>
              <a:off x="3078679" y="3312972"/>
              <a:ext cx="447558" cy="246221"/>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smtClean="0">
                  <a:ln>
                    <a:noFill/>
                  </a:ln>
                  <a:solidFill>
                    <a:srgbClr val="C00000"/>
                  </a:solidFill>
                  <a:effectLst/>
                  <a:uLnTx/>
                  <a:uFillTx/>
                </a:rPr>
                <a:t>clock</a:t>
              </a:r>
            </a:p>
          </p:txBody>
        </p:sp>
        <p:cxnSp>
          <p:nvCxnSpPr>
            <p:cNvPr id="77" name="Straight Arrow Connector 76"/>
            <p:cNvCxnSpPr>
              <a:stCxn id="76" idx="3"/>
            </p:cNvCxnSpPr>
            <p:nvPr/>
          </p:nvCxnSpPr>
          <p:spPr>
            <a:xfrm flipV="1">
              <a:off x="3526237" y="2902946"/>
              <a:ext cx="590143" cy="533137"/>
            </a:xfrm>
            <a:prstGeom prst="straightConnector1">
              <a:avLst/>
            </a:prstGeom>
            <a:noFill/>
            <a:ln w="9525" cap="flat" cmpd="sng" algn="ctr">
              <a:solidFill>
                <a:srgbClr val="C00000"/>
              </a:solidFill>
              <a:prstDash val="solid"/>
              <a:tailEnd type="arrow"/>
            </a:ln>
            <a:effectLst/>
          </p:spPr>
        </p:cxnSp>
        <p:sp>
          <p:nvSpPr>
            <p:cNvPr id="78" name="TextBox 77"/>
            <p:cNvSpPr txBox="1"/>
            <p:nvPr/>
          </p:nvSpPr>
          <p:spPr>
            <a:xfrm>
              <a:off x="2936011" y="3132771"/>
              <a:ext cx="590226" cy="246221"/>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1F497D"/>
                  </a:solidFill>
                  <a:effectLst/>
                  <a:uLnTx/>
                  <a:uFillTx/>
                </a:rPr>
                <a:t>data-up</a:t>
              </a:r>
              <a:endParaRPr kumimoji="0" lang="en-GB" sz="1000" b="0" i="0" u="none" strike="noStrike" kern="0" cap="none" spc="0" normalizeH="0" baseline="0" noProof="0" dirty="0" smtClean="0">
                <a:ln>
                  <a:noFill/>
                </a:ln>
                <a:solidFill>
                  <a:srgbClr val="1F497D"/>
                </a:solidFill>
                <a:effectLst/>
                <a:uLnTx/>
                <a:uFillTx/>
              </a:endParaRPr>
            </a:p>
          </p:txBody>
        </p:sp>
        <p:cxnSp>
          <p:nvCxnSpPr>
            <p:cNvPr id="79" name="Straight Arrow Connector 78"/>
            <p:cNvCxnSpPr>
              <a:stCxn id="78" idx="3"/>
            </p:cNvCxnSpPr>
            <p:nvPr/>
          </p:nvCxnSpPr>
          <p:spPr>
            <a:xfrm flipV="1">
              <a:off x="3526237" y="2764446"/>
              <a:ext cx="513943" cy="491436"/>
            </a:xfrm>
            <a:prstGeom prst="straightConnector1">
              <a:avLst/>
            </a:prstGeom>
            <a:noFill/>
            <a:ln w="9525" cap="flat" cmpd="sng" algn="ctr">
              <a:solidFill>
                <a:srgbClr val="4F81BD">
                  <a:shade val="95000"/>
                  <a:satMod val="105000"/>
                </a:srgbClr>
              </a:solidFill>
              <a:prstDash val="solid"/>
              <a:tailEnd type="arrow"/>
            </a:ln>
            <a:effectLst/>
          </p:spPr>
        </p:cxnSp>
        <p:sp>
          <p:nvSpPr>
            <p:cNvPr id="80" name="TextBox 79"/>
            <p:cNvSpPr txBox="1"/>
            <p:nvPr/>
          </p:nvSpPr>
          <p:spPr>
            <a:xfrm>
              <a:off x="2777314" y="2904171"/>
              <a:ext cx="748923" cy="246221"/>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1F497D"/>
                  </a:solidFill>
                  <a:effectLst/>
                  <a:uLnTx/>
                  <a:uFillTx/>
                </a:rPr>
                <a:t>data-down</a:t>
              </a:r>
              <a:endParaRPr kumimoji="0" lang="en-GB" sz="1000" b="0" i="0" u="none" strike="noStrike" kern="0" cap="none" spc="0" normalizeH="0" baseline="0" noProof="0" dirty="0" smtClean="0">
                <a:ln>
                  <a:noFill/>
                </a:ln>
                <a:solidFill>
                  <a:srgbClr val="1F497D"/>
                </a:solidFill>
                <a:effectLst/>
                <a:uLnTx/>
                <a:uFillTx/>
              </a:endParaRPr>
            </a:p>
          </p:txBody>
        </p:sp>
        <p:cxnSp>
          <p:nvCxnSpPr>
            <p:cNvPr id="81" name="Straight Arrow Connector 80"/>
            <p:cNvCxnSpPr>
              <a:stCxn id="80" idx="3"/>
            </p:cNvCxnSpPr>
            <p:nvPr/>
          </p:nvCxnSpPr>
          <p:spPr>
            <a:xfrm flipV="1">
              <a:off x="3526237" y="2612046"/>
              <a:ext cx="437743" cy="415236"/>
            </a:xfrm>
            <a:prstGeom prst="straightConnector1">
              <a:avLst/>
            </a:prstGeom>
            <a:noFill/>
            <a:ln w="9525" cap="flat" cmpd="sng" algn="ctr">
              <a:solidFill>
                <a:srgbClr val="4F81BD">
                  <a:shade val="95000"/>
                  <a:satMod val="105000"/>
                </a:srgbClr>
              </a:solidFill>
              <a:prstDash val="solid"/>
              <a:tailEnd type="arrow"/>
            </a:ln>
            <a:effectLst/>
          </p:spPr>
        </p:cxnSp>
        <p:grpSp>
          <p:nvGrpSpPr>
            <p:cNvPr id="82" name="Group 81"/>
            <p:cNvGrpSpPr/>
            <p:nvPr/>
          </p:nvGrpSpPr>
          <p:grpSpPr>
            <a:xfrm>
              <a:off x="8978564" y="5684830"/>
              <a:ext cx="1752600" cy="533400"/>
              <a:chOff x="-5418612" y="8588424"/>
              <a:chExt cx="1752600" cy="533400"/>
            </a:xfrm>
          </p:grpSpPr>
          <p:sp>
            <p:nvSpPr>
              <p:cNvPr id="83" name="Rectangle 82"/>
              <p:cNvSpPr/>
              <p:nvPr/>
            </p:nvSpPr>
            <p:spPr>
              <a:xfrm>
                <a:off x="-5418612" y="8588424"/>
                <a:ext cx="1752600" cy="533400"/>
              </a:xfrm>
              <a:prstGeom prst="rect">
                <a:avLst/>
              </a:prstGeom>
              <a:solidFill>
                <a:srgbClr val="4F81BD">
                  <a:lumMod val="20000"/>
                  <a:lumOff val="80000"/>
                </a:srgbClr>
              </a:solidFill>
              <a:ln w="25400" cap="flat" cmpd="sng" algn="ctr">
                <a:solidFill>
                  <a:srgbClr val="4F81BD"/>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84" name="Straight Connector 83"/>
              <p:cNvCxnSpPr/>
              <p:nvPr/>
            </p:nvCxnSpPr>
            <p:spPr>
              <a:xfrm>
                <a:off x="-5266212" y="8740824"/>
                <a:ext cx="990600" cy="0"/>
              </a:xfrm>
              <a:prstGeom prst="line">
                <a:avLst/>
              </a:prstGeom>
              <a:noFill/>
              <a:ln w="12700" cap="flat" cmpd="sng" algn="ctr">
                <a:solidFill>
                  <a:srgbClr val="1F497D"/>
                </a:solidFill>
                <a:prstDash val="solid"/>
              </a:ln>
              <a:effectLst/>
            </p:spPr>
          </p:cxnSp>
          <p:cxnSp>
            <p:nvCxnSpPr>
              <p:cNvPr id="85" name="Straight Connector 84"/>
              <p:cNvCxnSpPr/>
              <p:nvPr/>
            </p:nvCxnSpPr>
            <p:spPr>
              <a:xfrm>
                <a:off x="-5266212" y="8893224"/>
                <a:ext cx="990600" cy="0"/>
              </a:xfrm>
              <a:prstGeom prst="line">
                <a:avLst/>
              </a:prstGeom>
              <a:noFill/>
              <a:ln w="12700" cap="flat" cmpd="sng" algn="ctr">
                <a:solidFill>
                  <a:sysClr val="windowText" lastClr="000000"/>
                </a:solidFill>
                <a:prstDash val="solid"/>
              </a:ln>
              <a:effectLst/>
            </p:spPr>
          </p:cxnSp>
          <p:cxnSp>
            <p:nvCxnSpPr>
              <p:cNvPr id="86" name="Straight Connector 85"/>
              <p:cNvCxnSpPr/>
              <p:nvPr/>
            </p:nvCxnSpPr>
            <p:spPr>
              <a:xfrm>
                <a:off x="-5266212" y="9045624"/>
                <a:ext cx="990600" cy="0"/>
              </a:xfrm>
              <a:prstGeom prst="line">
                <a:avLst/>
              </a:prstGeom>
              <a:noFill/>
              <a:ln w="12700" cap="flat" cmpd="sng" algn="ctr">
                <a:solidFill>
                  <a:srgbClr val="C0504D"/>
                </a:solidFill>
                <a:prstDash val="solid"/>
              </a:ln>
              <a:effectLst/>
            </p:spPr>
          </p:cxnSp>
          <p:sp>
            <p:nvSpPr>
              <p:cNvPr id="87" name="TextBox 86"/>
              <p:cNvSpPr txBox="1"/>
              <p:nvPr/>
            </p:nvSpPr>
            <p:spPr>
              <a:xfrm>
                <a:off x="-4275612" y="8740824"/>
                <a:ext cx="494046"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ysClr val="windowText" lastClr="000000"/>
                    </a:solidFill>
                    <a:effectLst/>
                    <a:uLnTx/>
                    <a:uFillTx/>
                  </a:rPr>
                  <a:t>control</a:t>
                </a:r>
                <a:endParaRPr kumimoji="0" lang="en-GB" sz="800" b="0" i="0" u="none" strike="noStrike" kern="0" cap="none" spc="0" normalizeH="0" baseline="0" noProof="0" dirty="0">
                  <a:ln>
                    <a:noFill/>
                  </a:ln>
                  <a:solidFill>
                    <a:sysClr val="windowText" lastClr="000000"/>
                  </a:solidFill>
                  <a:effectLst/>
                  <a:uLnTx/>
                  <a:uFillTx/>
                </a:endParaRPr>
              </a:p>
            </p:txBody>
          </p:sp>
          <p:sp>
            <p:nvSpPr>
              <p:cNvPr id="88" name="TextBox 87"/>
              <p:cNvSpPr txBox="1"/>
              <p:nvPr/>
            </p:nvSpPr>
            <p:spPr>
              <a:xfrm>
                <a:off x="-4275612" y="8588424"/>
                <a:ext cx="386644"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rgbClr val="1F497D"/>
                    </a:solidFill>
                    <a:effectLst/>
                    <a:uLnTx/>
                    <a:uFillTx/>
                  </a:rPr>
                  <a:t>data</a:t>
                </a:r>
                <a:endParaRPr kumimoji="0" lang="en-GB" sz="800" b="0" i="0" u="none" strike="noStrike" kern="0" cap="none" spc="0" normalizeH="0" baseline="0" noProof="0" dirty="0">
                  <a:ln>
                    <a:noFill/>
                  </a:ln>
                  <a:solidFill>
                    <a:srgbClr val="1F497D"/>
                  </a:solidFill>
                  <a:effectLst/>
                  <a:uLnTx/>
                  <a:uFillTx/>
                </a:endParaRPr>
              </a:p>
            </p:txBody>
          </p:sp>
          <p:sp>
            <p:nvSpPr>
              <p:cNvPr id="89" name="TextBox 88"/>
              <p:cNvSpPr txBox="1"/>
              <p:nvPr/>
            </p:nvSpPr>
            <p:spPr>
              <a:xfrm>
                <a:off x="-4275612" y="8893224"/>
                <a:ext cx="470000"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rgbClr val="FF0000"/>
                    </a:solidFill>
                    <a:effectLst/>
                    <a:uLnTx/>
                    <a:uFillTx/>
                  </a:rPr>
                  <a:t>clocks</a:t>
                </a:r>
                <a:endParaRPr kumimoji="0" lang="en-GB" sz="800" b="0" i="0" u="none" strike="noStrike" kern="0" cap="none" spc="0" normalizeH="0" baseline="0" noProof="0" dirty="0">
                  <a:ln>
                    <a:noFill/>
                  </a:ln>
                  <a:solidFill>
                    <a:srgbClr val="FF0000"/>
                  </a:solidFill>
                  <a:effectLst/>
                  <a:uLnTx/>
                  <a:uFillTx/>
                </a:endParaRPr>
              </a:p>
            </p:txBody>
          </p:sp>
        </p:grpSp>
        <p:grpSp>
          <p:nvGrpSpPr>
            <p:cNvPr id="90" name="Group 89"/>
            <p:cNvGrpSpPr/>
            <p:nvPr/>
          </p:nvGrpSpPr>
          <p:grpSpPr>
            <a:xfrm>
              <a:off x="7825316" y="2031395"/>
              <a:ext cx="441222" cy="457200"/>
              <a:chOff x="6066426" y="2411895"/>
              <a:chExt cx="441222" cy="457200"/>
            </a:xfrm>
          </p:grpSpPr>
          <p:sp>
            <p:nvSpPr>
              <p:cNvPr id="91" name="Isosceles Triangle 90"/>
              <p:cNvSpPr/>
              <p:nvPr/>
            </p:nvSpPr>
            <p:spPr>
              <a:xfrm rot="16200000">
                <a:off x="6028326" y="2449995"/>
                <a:ext cx="457200" cy="381000"/>
              </a:xfrm>
              <a:prstGeom prst="triangle">
                <a:avLst/>
              </a:prstGeom>
              <a:solidFill>
                <a:srgbClr val="4F81BD"/>
              </a:solidFill>
              <a:ln w="2540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92" name="TextBox 91"/>
              <p:cNvSpPr txBox="1"/>
              <p:nvPr/>
            </p:nvSpPr>
            <p:spPr>
              <a:xfrm>
                <a:off x="6149858" y="2486606"/>
                <a:ext cx="357790" cy="307777"/>
              </a:xfrm>
              <a:prstGeom prst="rect">
                <a:avLst/>
              </a:prstGeom>
              <a:noFill/>
              <a:ln>
                <a:noFill/>
              </a:ln>
            </p:spPr>
            <p:txBody>
              <a:bodyPr wrap="none" rtlCol="0">
                <a:spAutoFit/>
              </a:bodyPr>
              <a:lstStyle/>
              <a:p>
                <a:r>
                  <a:rPr lang="en-GB" sz="1400" dirty="0" smtClean="0">
                    <a:solidFill>
                      <a:schemeClr val="bg1"/>
                    </a:solidFill>
                  </a:rPr>
                  <a:t>LR</a:t>
                </a:r>
                <a:endParaRPr lang="en-GB" sz="1400" dirty="0">
                  <a:solidFill>
                    <a:schemeClr val="bg1"/>
                  </a:solidFill>
                </a:endParaRPr>
              </a:p>
            </p:txBody>
          </p:sp>
        </p:grpSp>
        <p:cxnSp>
          <p:nvCxnSpPr>
            <p:cNvPr id="93" name="Straight Arrow Connector 92"/>
            <p:cNvCxnSpPr>
              <a:stCxn id="91" idx="0"/>
              <a:endCxn id="114" idx="3"/>
            </p:cNvCxnSpPr>
            <p:nvPr/>
          </p:nvCxnSpPr>
          <p:spPr>
            <a:xfrm flipH="1" flipV="1">
              <a:off x="7584371" y="2259994"/>
              <a:ext cx="240945" cy="1"/>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flipH="1">
              <a:off x="7729440" y="2260901"/>
              <a:ext cx="1" cy="542432"/>
            </a:xfrm>
            <a:prstGeom prst="straightConnector1">
              <a:avLst/>
            </a:prstGeom>
            <a:ln w="19050">
              <a:solidFill>
                <a:schemeClr val="tx2"/>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a:endCxn id="114" idx="2"/>
            </p:cNvCxnSpPr>
            <p:nvPr/>
          </p:nvCxnSpPr>
          <p:spPr>
            <a:xfrm flipV="1">
              <a:off x="7317670" y="2488594"/>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7317670" y="3252244"/>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98" idx="3"/>
            </p:cNvCxnSpPr>
            <p:nvPr/>
          </p:nvCxnSpPr>
          <p:spPr>
            <a:xfrm flipH="1">
              <a:off x="7825316" y="3004196"/>
              <a:ext cx="1360246" cy="1240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8492744" y="2804141"/>
              <a:ext cx="692818" cy="400110"/>
            </a:xfrm>
            <a:prstGeom prst="rect">
              <a:avLst/>
            </a:prstGeom>
            <a:noFill/>
          </p:spPr>
          <p:txBody>
            <a:bodyPr wrap="none" rtlCol="0">
              <a:spAutoFit/>
            </a:bodyPr>
            <a:lstStyle/>
            <a:p>
              <a:pPr algn="ctr"/>
              <a:r>
                <a:rPr lang="en-GB" sz="1000" dirty="0" smtClean="0">
                  <a:solidFill>
                    <a:srgbClr val="C00000"/>
                  </a:solidFill>
                </a:rPr>
                <a:t>Ref CLK</a:t>
              </a:r>
              <a:br>
                <a:rPr lang="en-GB" sz="1000" dirty="0" smtClean="0">
                  <a:solidFill>
                    <a:srgbClr val="C00000"/>
                  </a:solidFill>
                </a:rPr>
              </a:br>
              <a:r>
                <a:rPr lang="en-GB" sz="1000" dirty="0" smtClean="0">
                  <a:solidFill>
                    <a:srgbClr val="C00000"/>
                  </a:solidFill>
                </a:rPr>
                <a:t>(optional)</a:t>
              </a:r>
              <a:endParaRPr lang="en-GB" sz="1000" dirty="0">
                <a:solidFill>
                  <a:srgbClr val="C00000"/>
                </a:solidFill>
              </a:endParaRPr>
            </a:p>
          </p:txBody>
        </p:sp>
        <p:cxnSp>
          <p:nvCxnSpPr>
            <p:cNvPr id="99" name="Straight Arrow Connector 98"/>
            <p:cNvCxnSpPr/>
            <p:nvPr/>
          </p:nvCxnSpPr>
          <p:spPr>
            <a:xfrm flipH="1">
              <a:off x="8208733" y="2262627"/>
              <a:ext cx="1230453" cy="0"/>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00" name="Isosceles Triangle 99"/>
            <p:cNvSpPr/>
            <p:nvPr/>
          </p:nvSpPr>
          <p:spPr>
            <a:xfrm rot="16200000">
              <a:off x="8644450" y="2069494"/>
              <a:ext cx="457200" cy="381000"/>
            </a:xfrm>
            <a:prstGeom prst="triangl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101" name="Group 100"/>
            <p:cNvGrpSpPr/>
            <p:nvPr/>
          </p:nvGrpSpPr>
          <p:grpSpPr>
            <a:xfrm flipH="1">
              <a:off x="7771050" y="3536929"/>
              <a:ext cx="441222" cy="457200"/>
              <a:chOff x="6066426" y="2411895"/>
              <a:chExt cx="441222" cy="457200"/>
            </a:xfrm>
          </p:grpSpPr>
          <p:sp>
            <p:nvSpPr>
              <p:cNvPr id="102" name="Isosceles Triangle 101"/>
              <p:cNvSpPr/>
              <p:nvPr/>
            </p:nvSpPr>
            <p:spPr>
              <a:xfrm rot="16200000">
                <a:off x="6028326" y="2449995"/>
                <a:ext cx="457200" cy="381000"/>
              </a:xfrm>
              <a:prstGeom prst="triangle">
                <a:avLst/>
              </a:prstGeom>
              <a:solidFill>
                <a:srgbClr val="4F81BD"/>
              </a:solidFill>
              <a:ln w="2540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03" name="TextBox 102"/>
              <p:cNvSpPr txBox="1"/>
              <p:nvPr/>
            </p:nvSpPr>
            <p:spPr>
              <a:xfrm>
                <a:off x="6137034" y="2486606"/>
                <a:ext cx="370614" cy="307777"/>
              </a:xfrm>
              <a:prstGeom prst="rect">
                <a:avLst/>
              </a:prstGeom>
              <a:noFill/>
              <a:ln>
                <a:noFill/>
              </a:ln>
            </p:spPr>
            <p:txBody>
              <a:bodyPr wrap="none" rtlCol="0">
                <a:spAutoFit/>
              </a:bodyPr>
              <a:lstStyle/>
              <a:p>
                <a:r>
                  <a:rPr lang="en-GB" sz="1400" dirty="0" smtClean="0">
                    <a:solidFill>
                      <a:schemeClr val="bg1"/>
                    </a:solidFill>
                  </a:rPr>
                  <a:t>LD</a:t>
                </a:r>
                <a:endParaRPr lang="en-GB" sz="1400" dirty="0">
                  <a:solidFill>
                    <a:schemeClr val="bg1"/>
                  </a:solidFill>
                </a:endParaRPr>
              </a:p>
            </p:txBody>
          </p:sp>
        </p:grpSp>
        <p:cxnSp>
          <p:nvCxnSpPr>
            <p:cNvPr id="104" name="Straight Arrow Connector 103"/>
            <p:cNvCxnSpPr>
              <a:stCxn id="119" idx="3"/>
            </p:cNvCxnSpPr>
            <p:nvPr/>
          </p:nvCxnSpPr>
          <p:spPr>
            <a:xfrm>
              <a:off x="7583414" y="3765528"/>
              <a:ext cx="251343" cy="1"/>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flipV="1">
              <a:off x="6778116" y="2480071"/>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a:off x="6778116" y="3243721"/>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V="1">
              <a:off x="6281499" y="2470950"/>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a:off x="6281499" y="3234600"/>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9" name="Right Arrow 108"/>
            <p:cNvSpPr/>
            <p:nvPr/>
          </p:nvSpPr>
          <p:spPr>
            <a:xfrm>
              <a:off x="5268328" y="3613128"/>
              <a:ext cx="723917" cy="304801"/>
            </a:xfrm>
            <a:prstGeom prst="rightArrow">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10" name="Straight Arrow Connector 109"/>
            <p:cNvCxnSpPr>
              <a:endCxn id="22" idx="2"/>
            </p:cNvCxnSpPr>
            <p:nvPr/>
          </p:nvCxnSpPr>
          <p:spPr>
            <a:xfrm flipV="1">
              <a:off x="5707161" y="1728446"/>
              <a:ext cx="6206" cy="1285116"/>
            </a:xfrm>
            <a:prstGeom prst="straightConnector1">
              <a:avLst/>
            </a:prstGeom>
            <a:noFill/>
            <a:ln w="38100" cap="flat" cmpd="sng" algn="ctr">
              <a:solidFill>
                <a:srgbClr val="C0504D"/>
              </a:solidFill>
              <a:prstDash val="solid"/>
              <a:headEnd type="oval"/>
              <a:tailEnd type="arrow"/>
            </a:ln>
            <a:effectLst/>
          </p:spPr>
        </p:cxnSp>
        <p:sp>
          <p:nvSpPr>
            <p:cNvPr id="111" name="Right Arrow 110"/>
            <p:cNvSpPr/>
            <p:nvPr/>
          </p:nvSpPr>
          <p:spPr>
            <a:xfrm flipH="1">
              <a:off x="5277434" y="2107594"/>
              <a:ext cx="723917" cy="304801"/>
            </a:xfrm>
            <a:prstGeom prst="rightArrow">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2" name="Rectangle 111"/>
            <p:cNvSpPr/>
            <p:nvPr/>
          </p:nvSpPr>
          <p:spPr>
            <a:xfrm>
              <a:off x="6002814" y="2788000"/>
              <a:ext cx="1052296"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CLK Manager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3" name="Rectangle 112"/>
            <p:cNvSpPr/>
            <p:nvPr/>
          </p:nvSpPr>
          <p:spPr>
            <a:xfrm>
              <a:off x="7050970" y="2788907"/>
              <a:ext cx="782665"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CDR/PLL</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4" name="Rectangle 113"/>
            <p:cNvSpPr/>
            <p:nvPr/>
          </p:nvSpPr>
          <p:spPr>
            <a:xfrm>
              <a:off x="7050970" y="2031394"/>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dirty="0" err="1" smtClean="0">
                  <a:solidFill>
                    <a:sysClr val="window" lastClr="FFFFFF"/>
                  </a:solidFill>
                  <a:latin typeface="Calibri"/>
                </a:rPr>
                <a:t>DeSER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5" name="Rectangle 114"/>
            <p:cNvSpPr/>
            <p:nvPr/>
          </p:nvSpPr>
          <p:spPr>
            <a:xfrm>
              <a:off x="6521060" y="2031394"/>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noProof="0" dirty="0" smtClean="0">
                  <a:solidFill>
                    <a:sysClr val="window" lastClr="FFFFFF"/>
                  </a:solidFill>
                  <a:latin typeface="Calibri"/>
                </a:rPr>
                <a:t>DEC</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6" name="Rectangle 115"/>
            <p:cNvSpPr/>
            <p:nvPr/>
          </p:nvSpPr>
          <p:spPr>
            <a:xfrm>
              <a:off x="6003771" y="2031394"/>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dirty="0" smtClean="0">
                  <a:solidFill>
                    <a:sysClr val="window" lastClr="FFFFFF"/>
                  </a:solidFill>
                  <a:latin typeface="Calibri"/>
                </a:rPr>
                <a:t>DSCR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7" name="Rectangle 116"/>
            <p:cNvSpPr/>
            <p:nvPr/>
          </p:nvSpPr>
          <p:spPr>
            <a:xfrm>
              <a:off x="6520103" y="3536928"/>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noProof="0" dirty="0" smtClean="0">
                  <a:solidFill>
                    <a:sysClr val="window" lastClr="FFFFFF"/>
                  </a:solidFill>
                  <a:latin typeface="Calibri"/>
                </a:rPr>
                <a:t>ENC</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8" name="Rectangle 117"/>
            <p:cNvSpPr/>
            <p:nvPr/>
          </p:nvSpPr>
          <p:spPr>
            <a:xfrm>
              <a:off x="6002814" y="3536928"/>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dirty="0" smtClean="0">
                  <a:solidFill>
                    <a:sysClr val="window" lastClr="FFFFFF"/>
                  </a:solidFill>
                  <a:latin typeface="Calibri"/>
                </a:rPr>
                <a:t>SCR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9" name="Rectangle 118"/>
            <p:cNvSpPr/>
            <p:nvPr/>
          </p:nvSpPr>
          <p:spPr>
            <a:xfrm>
              <a:off x="7050013" y="3536928"/>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dirty="0" smtClean="0">
                  <a:solidFill>
                    <a:sysClr val="window" lastClr="FFFFFF"/>
                  </a:solidFill>
                  <a:latin typeface="Calibri"/>
                </a:rPr>
                <a:t>SER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20" name="Rectangle 119"/>
            <p:cNvSpPr/>
            <p:nvPr/>
          </p:nvSpPr>
          <p:spPr>
            <a:xfrm>
              <a:off x="7091818" y="5307997"/>
              <a:ext cx="685800"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I2C Slave</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121" name="Straight Arrow Connector 120"/>
            <p:cNvCxnSpPr/>
            <p:nvPr/>
          </p:nvCxnSpPr>
          <p:spPr>
            <a:xfrm rot="5400000" flipH="1" flipV="1">
              <a:off x="7847917" y="5901240"/>
              <a:ext cx="304800" cy="4757"/>
            </a:xfrm>
            <a:prstGeom prst="straightConnector1">
              <a:avLst/>
            </a:prstGeom>
            <a:noFill/>
            <a:ln w="19050" cap="flat" cmpd="sng" algn="ctr">
              <a:solidFill>
                <a:sysClr val="windowText" lastClr="000000"/>
              </a:solidFill>
              <a:prstDash val="solid"/>
              <a:headEnd type="arrow"/>
              <a:tailEnd type="arrow"/>
            </a:ln>
            <a:effectLst/>
          </p:spPr>
        </p:cxnSp>
        <p:cxnSp>
          <p:nvCxnSpPr>
            <p:cNvPr id="122" name="Straight Arrow Connector 121"/>
            <p:cNvCxnSpPr/>
            <p:nvPr/>
          </p:nvCxnSpPr>
          <p:spPr>
            <a:xfrm rot="5400000" flipH="1" flipV="1">
              <a:off x="8054679" y="5901240"/>
              <a:ext cx="304800" cy="4757"/>
            </a:xfrm>
            <a:prstGeom prst="straightConnector1">
              <a:avLst/>
            </a:prstGeom>
            <a:noFill/>
            <a:ln w="19050" cap="flat" cmpd="sng" algn="ctr">
              <a:solidFill>
                <a:sysClr val="windowText" lastClr="000000"/>
              </a:solidFill>
              <a:prstDash val="solid"/>
              <a:headEnd type="arrow"/>
              <a:tailEnd type="arrow"/>
            </a:ln>
            <a:effectLst/>
          </p:spPr>
        </p:cxnSp>
        <p:cxnSp>
          <p:nvCxnSpPr>
            <p:cNvPr id="123" name="Straight Arrow Connector 122"/>
            <p:cNvCxnSpPr/>
            <p:nvPr/>
          </p:nvCxnSpPr>
          <p:spPr>
            <a:xfrm rot="5400000" flipH="1" flipV="1">
              <a:off x="7291041" y="5901240"/>
              <a:ext cx="304800" cy="4757"/>
            </a:xfrm>
            <a:prstGeom prst="straightConnector1">
              <a:avLst/>
            </a:prstGeom>
            <a:noFill/>
            <a:ln w="19050" cap="flat" cmpd="sng" algn="ctr">
              <a:solidFill>
                <a:sysClr val="windowText" lastClr="000000"/>
              </a:solidFill>
              <a:prstDash val="solid"/>
              <a:headEnd type="arrow"/>
              <a:tailEnd type="arrow"/>
            </a:ln>
            <a:effectLst/>
          </p:spPr>
        </p:cxnSp>
        <p:sp>
          <p:nvSpPr>
            <p:cNvPr id="124" name="TextBox 123"/>
            <p:cNvSpPr txBox="1"/>
            <p:nvPr/>
          </p:nvSpPr>
          <p:spPr>
            <a:xfrm>
              <a:off x="7266174" y="6017194"/>
              <a:ext cx="360996" cy="33855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ysClr val="windowText" lastClr="000000"/>
                  </a:solidFill>
                  <a:effectLst/>
                  <a:uLnTx/>
                  <a:uFillTx/>
                </a:rPr>
                <a:t>I2C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ysClr val="windowText" lastClr="000000"/>
                  </a:solidFill>
                  <a:effectLst/>
                  <a:uLnTx/>
                  <a:uFillTx/>
                </a:rPr>
                <a:t>Port</a:t>
              </a:r>
              <a:endParaRPr kumimoji="0" lang="en-GB" sz="800" b="0" i="0" u="none" strike="noStrike" kern="0" cap="none" spc="0" normalizeH="0" baseline="0" noProof="0" dirty="0">
                <a:ln>
                  <a:noFill/>
                </a:ln>
                <a:solidFill>
                  <a:sysClr val="windowText" lastClr="000000"/>
                </a:solidFill>
                <a:effectLst/>
                <a:uLnTx/>
                <a:uFillTx/>
              </a:endParaRPr>
            </a:p>
          </p:txBody>
        </p:sp>
        <p:sp>
          <p:nvSpPr>
            <p:cNvPr id="125" name="Rectangle 124"/>
            <p:cNvSpPr/>
            <p:nvPr/>
          </p:nvSpPr>
          <p:spPr>
            <a:xfrm>
              <a:off x="6404949" y="5307997"/>
              <a:ext cx="687937"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dirty="0" smtClean="0">
                  <a:solidFill>
                    <a:sysClr val="window" lastClr="FFFFFF"/>
                  </a:solidFill>
                  <a:latin typeface="Calibri"/>
                </a:rPr>
                <a:t>PIO</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126" name="Elbow Connector 125"/>
            <p:cNvCxnSpPr>
              <a:stCxn id="22" idx="0"/>
            </p:cNvCxnSpPr>
            <p:nvPr/>
          </p:nvCxnSpPr>
          <p:spPr>
            <a:xfrm rot="16200000" flipV="1">
              <a:off x="5053633" y="611512"/>
              <a:ext cx="289824" cy="1029644"/>
            </a:xfrm>
            <a:prstGeom prst="bentConnector2">
              <a:avLst/>
            </a:prstGeom>
            <a:ln w="190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rot="5400000" flipH="1" flipV="1">
              <a:off x="5908806" y="5901240"/>
              <a:ext cx="304800" cy="4757"/>
            </a:xfrm>
            <a:prstGeom prst="straightConnector1">
              <a:avLst/>
            </a:prstGeom>
            <a:noFill/>
            <a:ln w="19050" cap="flat" cmpd="sng" algn="ctr">
              <a:solidFill>
                <a:sysClr val="windowText" lastClr="000000"/>
              </a:solidFill>
              <a:prstDash val="solid"/>
              <a:headEnd type="arrow"/>
              <a:tailEnd type="arrow"/>
            </a:ln>
            <a:effectLst/>
          </p:spPr>
        </p:cxnSp>
        <p:sp>
          <p:nvSpPr>
            <p:cNvPr id="128" name="TextBox 127"/>
            <p:cNvSpPr txBox="1"/>
            <p:nvPr/>
          </p:nvSpPr>
          <p:spPr>
            <a:xfrm>
              <a:off x="9549514" y="1580513"/>
              <a:ext cx="740908" cy="261610"/>
            </a:xfrm>
            <a:prstGeom prst="rect">
              <a:avLst/>
            </a:prstGeom>
            <a:noFill/>
          </p:spPr>
          <p:txBody>
            <a:bodyPr wrap="none" rtlCol="0">
              <a:spAutoFit/>
            </a:bodyPr>
            <a:lstStyle/>
            <a:p>
              <a:pPr algn="ctr"/>
              <a:r>
                <a:rPr lang="en-GB" sz="1100" dirty="0" smtClean="0">
                  <a:solidFill>
                    <a:srgbClr val="C00000"/>
                  </a:solidFill>
                </a:rPr>
                <a:t>2.56 Gb/s</a:t>
              </a:r>
              <a:endParaRPr lang="en-GB" sz="1100" dirty="0">
                <a:solidFill>
                  <a:srgbClr val="C00000"/>
                </a:solidFill>
              </a:endParaRPr>
            </a:p>
          </p:txBody>
        </p:sp>
        <p:sp>
          <p:nvSpPr>
            <p:cNvPr id="129" name="TextBox 128"/>
            <p:cNvSpPr txBox="1"/>
            <p:nvPr/>
          </p:nvSpPr>
          <p:spPr>
            <a:xfrm>
              <a:off x="9477506" y="3086027"/>
              <a:ext cx="813043" cy="600164"/>
            </a:xfrm>
            <a:prstGeom prst="rect">
              <a:avLst/>
            </a:prstGeom>
            <a:noFill/>
          </p:spPr>
          <p:txBody>
            <a:bodyPr wrap="none" rtlCol="0">
              <a:spAutoFit/>
            </a:bodyPr>
            <a:lstStyle/>
            <a:p>
              <a:pPr algn="ctr"/>
              <a:r>
                <a:rPr lang="en-GB" sz="1100" dirty="0" smtClean="0">
                  <a:solidFill>
                    <a:srgbClr val="C00000"/>
                  </a:solidFill>
                </a:rPr>
                <a:t>5.12 Gb/s</a:t>
              </a:r>
              <a:r>
                <a:rPr lang="en-GB" sz="1100" dirty="0">
                  <a:solidFill>
                    <a:srgbClr val="C00000"/>
                  </a:solidFill>
                </a:rPr>
                <a:t/>
              </a:r>
              <a:br>
                <a:rPr lang="en-GB" sz="1100" dirty="0">
                  <a:solidFill>
                    <a:srgbClr val="C00000"/>
                  </a:solidFill>
                </a:rPr>
              </a:br>
              <a:r>
                <a:rPr lang="en-GB" sz="1100" dirty="0" smtClean="0">
                  <a:solidFill>
                    <a:srgbClr val="C00000"/>
                  </a:solidFill>
                </a:rPr>
                <a:t>or</a:t>
              </a:r>
              <a:br>
                <a:rPr lang="en-GB" sz="1100" dirty="0" smtClean="0">
                  <a:solidFill>
                    <a:srgbClr val="C00000"/>
                  </a:solidFill>
                </a:rPr>
              </a:br>
              <a:r>
                <a:rPr lang="en-GB" sz="1100" dirty="0" smtClean="0">
                  <a:solidFill>
                    <a:srgbClr val="C00000"/>
                  </a:solidFill>
                </a:rPr>
                <a:t>10.24 Gb/s</a:t>
              </a:r>
            </a:p>
          </p:txBody>
        </p:sp>
      </p:grpSp>
      <p:sp>
        <p:nvSpPr>
          <p:cNvPr id="130" name="Rectangle 129"/>
          <p:cNvSpPr/>
          <p:nvPr/>
        </p:nvSpPr>
        <p:spPr>
          <a:xfrm>
            <a:off x="7057530" y="870120"/>
            <a:ext cx="4296267" cy="5493639"/>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p:cNvSpPr/>
          <p:nvPr/>
        </p:nvSpPr>
        <p:spPr>
          <a:xfrm>
            <a:off x="837859" y="874943"/>
            <a:ext cx="5014971" cy="5488816"/>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p:cNvSpPr/>
          <p:nvPr/>
        </p:nvSpPr>
        <p:spPr>
          <a:xfrm>
            <a:off x="5860549" y="870120"/>
            <a:ext cx="1196981" cy="999139"/>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Rectangle 130"/>
          <p:cNvSpPr/>
          <p:nvPr/>
        </p:nvSpPr>
        <p:spPr>
          <a:xfrm>
            <a:off x="5860549" y="4194579"/>
            <a:ext cx="1196981" cy="2163407"/>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p:cNvSpPr/>
          <p:nvPr/>
        </p:nvSpPr>
        <p:spPr>
          <a:xfrm>
            <a:off x="5856017" y="2700692"/>
            <a:ext cx="1196981" cy="646586"/>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3712521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 Speed Links</a:t>
            </a:r>
            <a:endParaRPr lang="en-GB" dirty="0"/>
          </a:p>
        </p:txBody>
      </p:sp>
      <p:sp>
        <p:nvSpPr>
          <p:cNvPr id="3" name="Content Placeholder 2"/>
          <p:cNvSpPr>
            <a:spLocks noGrp="1"/>
          </p:cNvSpPr>
          <p:nvPr>
            <p:ph sz="half" idx="1"/>
          </p:nvPr>
        </p:nvSpPr>
        <p:spPr/>
        <p:txBody>
          <a:bodyPr>
            <a:normAutofit fontScale="92500"/>
          </a:bodyPr>
          <a:lstStyle/>
          <a:p>
            <a:r>
              <a:rPr lang="en-US" dirty="0" smtClean="0"/>
              <a:t>The LpGBT supports the following data rates:</a:t>
            </a:r>
          </a:p>
          <a:p>
            <a:pPr lvl="1"/>
            <a:r>
              <a:rPr lang="en-US" dirty="0" smtClean="0"/>
              <a:t>Down link: 2.56 Gb/s</a:t>
            </a:r>
          </a:p>
          <a:p>
            <a:pPr lvl="1"/>
            <a:r>
              <a:rPr lang="en-US" dirty="0" smtClean="0"/>
              <a:t>Up-link: 5.12 / 10.24 Gb/s</a:t>
            </a:r>
          </a:p>
          <a:p>
            <a:r>
              <a:rPr lang="en-US" dirty="0" smtClean="0"/>
              <a:t>In all cases data is transmitted as a frame composed of:</a:t>
            </a:r>
          </a:p>
          <a:p>
            <a:pPr lvl="1"/>
            <a:r>
              <a:rPr lang="en-US" dirty="0" smtClean="0"/>
              <a:t>Header</a:t>
            </a:r>
          </a:p>
          <a:p>
            <a:pPr lvl="1"/>
            <a:r>
              <a:rPr lang="en-US" dirty="0" smtClean="0"/>
              <a:t>The data field</a:t>
            </a:r>
          </a:p>
          <a:p>
            <a:pPr lvl="1"/>
            <a:r>
              <a:rPr lang="en-US" dirty="0" smtClean="0"/>
              <a:t>A forward error correction field:</a:t>
            </a:r>
            <a:br>
              <a:rPr lang="en-US" dirty="0" smtClean="0"/>
            </a:br>
            <a:r>
              <a:rPr lang="en-US" dirty="0" smtClean="0"/>
              <a:t>FEC5 / FEC12</a:t>
            </a:r>
          </a:p>
          <a:p>
            <a:r>
              <a:rPr lang="en-US" dirty="0"/>
              <a:t>T</a:t>
            </a:r>
            <a:r>
              <a:rPr lang="en-US" dirty="0" smtClean="0"/>
              <a:t>he data field is scrambled to allow for CDR at no </a:t>
            </a:r>
            <a:r>
              <a:rPr lang="en-US" dirty="0" smtClean="0">
                <a:solidFill>
                  <a:schemeClr val="bg1">
                    <a:lumMod val="50000"/>
                  </a:schemeClr>
                </a:solidFill>
              </a:rPr>
              <a:t>[additional] </a:t>
            </a:r>
            <a:r>
              <a:rPr lang="en-US" dirty="0" smtClean="0"/>
              <a:t>bandwidth penalty</a:t>
            </a:r>
          </a:p>
          <a:p>
            <a:r>
              <a:rPr lang="en-US" dirty="0" smtClean="0"/>
              <a:t>Efficiency = # data bits/# frame bits</a:t>
            </a:r>
          </a:p>
          <a:p>
            <a:pPr lvl="2"/>
            <a:endParaRPr lang="en-US" dirty="0" smtClean="0"/>
          </a:p>
        </p:txBody>
      </p:sp>
      <p:graphicFrame>
        <p:nvGraphicFramePr>
          <p:cNvPr id="13" name="Content Placeholder 12"/>
          <p:cNvGraphicFramePr>
            <a:graphicFrameLocks noGrp="1"/>
          </p:cNvGraphicFramePr>
          <p:nvPr>
            <p:ph sz="half" idx="2"/>
            <p:extLst>
              <p:ext uri="{D42A27DB-BD31-4B8C-83A1-F6EECF244321}">
                <p14:modId xmlns:p14="http://schemas.microsoft.com/office/powerpoint/2010/main" val="2665285850"/>
              </p:ext>
            </p:extLst>
          </p:nvPr>
        </p:nvGraphicFramePr>
        <p:xfrm>
          <a:off x="6171573" y="3834895"/>
          <a:ext cx="5182226" cy="2061633"/>
        </p:xfrm>
        <a:graphic>
          <a:graphicData uri="http://schemas.openxmlformats.org/drawingml/2006/table">
            <a:tbl>
              <a:tblPr/>
              <a:tblGrid>
                <a:gridCol w="1197336">
                  <a:extLst>
                    <a:ext uri="{9D8B030D-6E8A-4147-A177-3AD203B41FA5}">
                      <a16:colId xmlns:a16="http://schemas.microsoft.com/office/drawing/2014/main" val="20000"/>
                    </a:ext>
                  </a:extLst>
                </a:gridCol>
                <a:gridCol w="796978">
                  <a:extLst>
                    <a:ext uri="{9D8B030D-6E8A-4147-A177-3AD203B41FA5}">
                      <a16:colId xmlns:a16="http://schemas.microsoft.com/office/drawing/2014/main" val="20001"/>
                    </a:ext>
                  </a:extLst>
                </a:gridCol>
                <a:gridCol w="796978">
                  <a:extLst>
                    <a:ext uri="{9D8B030D-6E8A-4147-A177-3AD203B41FA5}">
                      <a16:colId xmlns:a16="http://schemas.microsoft.com/office/drawing/2014/main" val="20002"/>
                    </a:ext>
                  </a:extLst>
                </a:gridCol>
                <a:gridCol w="796978">
                  <a:extLst>
                    <a:ext uri="{9D8B030D-6E8A-4147-A177-3AD203B41FA5}">
                      <a16:colId xmlns:a16="http://schemas.microsoft.com/office/drawing/2014/main" val="20003"/>
                    </a:ext>
                  </a:extLst>
                </a:gridCol>
                <a:gridCol w="796978">
                  <a:extLst>
                    <a:ext uri="{9D8B030D-6E8A-4147-A177-3AD203B41FA5}">
                      <a16:colId xmlns:a16="http://schemas.microsoft.com/office/drawing/2014/main" val="20004"/>
                    </a:ext>
                  </a:extLst>
                </a:gridCol>
                <a:gridCol w="796978">
                  <a:extLst>
                    <a:ext uri="{9D8B030D-6E8A-4147-A177-3AD203B41FA5}">
                      <a16:colId xmlns:a16="http://schemas.microsoft.com/office/drawing/2014/main" val="20005"/>
                    </a:ext>
                  </a:extLst>
                </a:gridCol>
              </a:tblGrid>
              <a:tr h="236581">
                <a:tc>
                  <a:txBody>
                    <a:bodyPr/>
                    <a:lstStyle/>
                    <a:p>
                      <a:pPr algn="l" fontAlgn="b"/>
                      <a:r>
                        <a:rPr lang="en-GB" sz="1300" b="0" i="0" u="none" strike="noStrike">
                          <a:solidFill>
                            <a:srgbClr val="000000"/>
                          </a:solidFill>
                          <a:effectLst/>
                          <a:latin typeface="Calibri" panose="020F0502020204030204" pitchFamily="34" charset="0"/>
                        </a:rPr>
                        <a:t> </a:t>
                      </a:r>
                    </a:p>
                  </a:txBody>
                  <a:tcPr marL="11266" marR="11266" marT="112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GB" sz="1300" b="1" i="0" u="none" strike="noStrike">
                          <a:solidFill>
                            <a:srgbClr val="000000"/>
                          </a:solidFill>
                          <a:effectLst/>
                          <a:latin typeface="Calibri" panose="020F0502020204030204" pitchFamily="34" charset="0"/>
                        </a:rPr>
                        <a:t>Down-link</a:t>
                      </a:r>
                    </a:p>
                  </a:txBody>
                  <a:tcPr marL="11266" marR="11266" marT="112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4">
                  <a:txBody>
                    <a:bodyPr/>
                    <a:lstStyle/>
                    <a:p>
                      <a:pPr algn="ctr" fontAlgn="b"/>
                      <a:r>
                        <a:rPr lang="en-GB" sz="1300" b="1" i="0" u="none" strike="noStrike">
                          <a:solidFill>
                            <a:srgbClr val="000000"/>
                          </a:solidFill>
                          <a:effectLst/>
                          <a:latin typeface="Calibri" panose="020F0502020204030204" pitchFamily="34" charset="0"/>
                        </a:rPr>
                        <a:t>Up-Link</a:t>
                      </a:r>
                    </a:p>
                  </a:txBody>
                  <a:tcPr marL="11266" marR="11266" marT="112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225315">
                <a:tc>
                  <a:txBody>
                    <a:bodyPr/>
                    <a:lstStyle/>
                    <a:p>
                      <a:pPr algn="l" fontAlgn="b"/>
                      <a:r>
                        <a:rPr lang="en-GB" sz="1300" b="0" i="0" u="none" strike="noStrike">
                          <a:solidFill>
                            <a:srgbClr val="000000"/>
                          </a:solidFill>
                          <a:effectLst/>
                          <a:latin typeface="Calibri" panose="020F0502020204030204" pitchFamily="34" charset="0"/>
                        </a:rPr>
                        <a:t> </a:t>
                      </a:r>
                    </a:p>
                  </a:txBody>
                  <a:tcPr marL="11266" marR="11266" marT="112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300" b="1" i="0" u="none" strike="noStrike">
                          <a:solidFill>
                            <a:srgbClr val="000000"/>
                          </a:solidFill>
                          <a:effectLst/>
                          <a:latin typeface="Calibri" panose="020F0502020204030204" pitchFamily="34" charset="0"/>
                        </a:rPr>
                        <a:t>2.56 Gb/s</a:t>
                      </a:r>
                    </a:p>
                  </a:txBody>
                  <a:tcPr marL="11266" marR="11266" marT="112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algn="ctr" fontAlgn="b"/>
                      <a:r>
                        <a:rPr lang="en-GB" sz="1300" b="1" i="0" u="none" strike="noStrike">
                          <a:solidFill>
                            <a:srgbClr val="000000"/>
                          </a:solidFill>
                          <a:effectLst/>
                          <a:latin typeface="Calibri" panose="020F0502020204030204" pitchFamily="34" charset="0"/>
                        </a:rPr>
                        <a:t>5.12 Gb/s</a:t>
                      </a:r>
                    </a:p>
                  </a:txBody>
                  <a:tcPr marL="11266" marR="11266" marT="112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GB"/>
                    </a:p>
                  </a:txBody>
                  <a:tcPr/>
                </a:tc>
                <a:tc gridSpan="2">
                  <a:txBody>
                    <a:bodyPr/>
                    <a:lstStyle/>
                    <a:p>
                      <a:pPr algn="ctr" fontAlgn="b"/>
                      <a:r>
                        <a:rPr lang="en-GB" sz="1300" b="1" i="0" u="none" strike="noStrike">
                          <a:solidFill>
                            <a:srgbClr val="000000"/>
                          </a:solidFill>
                          <a:effectLst/>
                          <a:latin typeface="Calibri" panose="020F0502020204030204" pitchFamily="34" charset="0"/>
                        </a:rPr>
                        <a:t>10.24 Gb/s</a:t>
                      </a:r>
                    </a:p>
                  </a:txBody>
                  <a:tcPr marL="11266" marR="11266" marT="112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GB"/>
                    </a:p>
                  </a:txBody>
                  <a:tcPr/>
                </a:tc>
                <a:extLst>
                  <a:ext uri="{0D108BD9-81ED-4DB2-BD59-A6C34878D82A}">
                    <a16:rowId xmlns:a16="http://schemas.microsoft.com/office/drawing/2014/main" val="10001"/>
                  </a:ext>
                </a:extLst>
              </a:tr>
              <a:tr h="236581">
                <a:tc>
                  <a:txBody>
                    <a:bodyPr/>
                    <a:lstStyle/>
                    <a:p>
                      <a:pPr algn="l" fontAlgn="b"/>
                      <a:r>
                        <a:rPr lang="en-GB" sz="1300" b="0" i="0" u="none" strike="noStrike">
                          <a:solidFill>
                            <a:srgbClr val="000000"/>
                          </a:solidFill>
                          <a:effectLst/>
                          <a:latin typeface="Calibri" panose="020F0502020204030204" pitchFamily="34" charset="0"/>
                        </a:rPr>
                        <a:t> </a:t>
                      </a:r>
                    </a:p>
                  </a:txBody>
                  <a:tcPr marL="11266" marR="11266" marT="112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GB" sz="1300" b="1" i="0" u="none" strike="noStrike">
                          <a:solidFill>
                            <a:srgbClr val="000000"/>
                          </a:solidFill>
                          <a:effectLst/>
                          <a:latin typeface="Calibri" panose="020F0502020204030204" pitchFamily="34" charset="0"/>
                        </a:rPr>
                        <a:t> </a:t>
                      </a:r>
                    </a:p>
                  </a:txBody>
                  <a:tcPr marL="11266" marR="11266" marT="112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GB" sz="1300" b="1" i="0" u="none" strike="noStrike">
                          <a:solidFill>
                            <a:srgbClr val="000000"/>
                          </a:solidFill>
                          <a:effectLst/>
                          <a:latin typeface="Calibri" panose="020F0502020204030204" pitchFamily="34" charset="0"/>
                        </a:rPr>
                        <a:t>FEC5</a:t>
                      </a:r>
                    </a:p>
                  </a:txBody>
                  <a:tcPr marL="11266" marR="11266" marT="11266"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GB" sz="1300" b="1" i="0" u="none" strike="noStrike">
                          <a:solidFill>
                            <a:srgbClr val="000000"/>
                          </a:solidFill>
                          <a:effectLst/>
                          <a:latin typeface="Calibri" panose="020F0502020204030204" pitchFamily="34" charset="0"/>
                        </a:rPr>
                        <a:t>FEC12</a:t>
                      </a:r>
                    </a:p>
                  </a:txBody>
                  <a:tcPr marL="11266" marR="11266" marT="11266"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GB" sz="1300" b="1" i="0" u="none" strike="noStrike">
                          <a:solidFill>
                            <a:srgbClr val="000000"/>
                          </a:solidFill>
                          <a:effectLst/>
                          <a:latin typeface="Calibri" panose="020F0502020204030204" pitchFamily="34" charset="0"/>
                        </a:rPr>
                        <a:t>FEC5</a:t>
                      </a:r>
                    </a:p>
                  </a:txBody>
                  <a:tcPr marL="11266" marR="11266" marT="11266"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GB" sz="1300" b="1" i="0" u="none" strike="noStrike">
                          <a:solidFill>
                            <a:srgbClr val="000000"/>
                          </a:solidFill>
                          <a:effectLst/>
                          <a:latin typeface="Calibri" panose="020F0502020204030204" pitchFamily="34" charset="0"/>
                        </a:rPr>
                        <a:t>FEC12</a:t>
                      </a:r>
                    </a:p>
                  </a:txBody>
                  <a:tcPr marL="11266" marR="11266" marT="11266"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5315">
                <a:tc>
                  <a:txBody>
                    <a:bodyPr/>
                    <a:lstStyle/>
                    <a:p>
                      <a:pPr algn="l" fontAlgn="b"/>
                      <a:r>
                        <a:rPr lang="en-GB" sz="1300" b="1" i="0" u="none" strike="noStrike">
                          <a:solidFill>
                            <a:srgbClr val="000000"/>
                          </a:solidFill>
                          <a:effectLst/>
                          <a:latin typeface="Calibri" panose="020F0502020204030204" pitchFamily="34" charset="0"/>
                        </a:rPr>
                        <a:t>Frame [bits]</a:t>
                      </a:r>
                    </a:p>
                  </a:txBody>
                  <a:tcPr marL="11266" marR="11266" marT="112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GB" sz="1300" b="0" i="0" u="none" strike="noStrike">
                          <a:solidFill>
                            <a:srgbClr val="000000"/>
                          </a:solidFill>
                          <a:effectLst/>
                          <a:latin typeface="Calibri" panose="020F0502020204030204" pitchFamily="34" charset="0"/>
                        </a:rPr>
                        <a:t>64</a:t>
                      </a:r>
                    </a:p>
                  </a:txBody>
                  <a:tcPr marL="11266" marR="11266" marT="112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algn="ctr" fontAlgn="b"/>
                      <a:r>
                        <a:rPr lang="en-GB" sz="1300" b="0" i="0" u="none" strike="noStrike">
                          <a:solidFill>
                            <a:srgbClr val="000000"/>
                          </a:solidFill>
                          <a:effectLst/>
                          <a:latin typeface="Calibri" panose="020F0502020204030204" pitchFamily="34" charset="0"/>
                        </a:rPr>
                        <a:t>128</a:t>
                      </a:r>
                    </a:p>
                  </a:txBody>
                  <a:tcPr marL="11266" marR="11266" marT="112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GB"/>
                    </a:p>
                  </a:txBody>
                  <a:tcPr/>
                </a:tc>
                <a:tc gridSpan="2">
                  <a:txBody>
                    <a:bodyPr/>
                    <a:lstStyle/>
                    <a:p>
                      <a:pPr algn="ctr" fontAlgn="b"/>
                      <a:r>
                        <a:rPr lang="en-GB" sz="1300" b="0" i="0" u="none" strike="noStrike">
                          <a:solidFill>
                            <a:srgbClr val="000000"/>
                          </a:solidFill>
                          <a:effectLst/>
                          <a:latin typeface="Calibri" panose="020F0502020204030204" pitchFamily="34" charset="0"/>
                        </a:rPr>
                        <a:t>256</a:t>
                      </a:r>
                    </a:p>
                  </a:txBody>
                  <a:tcPr marL="11266" marR="11266" marT="112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GB"/>
                    </a:p>
                  </a:txBody>
                  <a:tcPr/>
                </a:tc>
                <a:extLst>
                  <a:ext uri="{0D108BD9-81ED-4DB2-BD59-A6C34878D82A}">
                    <a16:rowId xmlns:a16="http://schemas.microsoft.com/office/drawing/2014/main" val="10003"/>
                  </a:ext>
                </a:extLst>
              </a:tr>
              <a:tr h="225315">
                <a:tc>
                  <a:txBody>
                    <a:bodyPr/>
                    <a:lstStyle/>
                    <a:p>
                      <a:pPr algn="l" fontAlgn="b"/>
                      <a:r>
                        <a:rPr lang="en-GB" sz="1300" b="1" i="0" u="none" strike="noStrike">
                          <a:solidFill>
                            <a:srgbClr val="000000"/>
                          </a:solidFill>
                          <a:effectLst/>
                          <a:latin typeface="Calibri" panose="020F0502020204030204" pitchFamily="34" charset="0"/>
                        </a:rPr>
                        <a:t>Header [bits]</a:t>
                      </a:r>
                    </a:p>
                  </a:txBody>
                  <a:tcPr marL="11266" marR="11266" marT="112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300" b="0" i="0" u="none" strike="noStrike">
                          <a:solidFill>
                            <a:srgbClr val="000000"/>
                          </a:solidFill>
                          <a:effectLst/>
                          <a:latin typeface="Calibri" panose="020F0502020204030204" pitchFamily="34" charset="0"/>
                        </a:rPr>
                        <a:t>4</a:t>
                      </a:r>
                    </a:p>
                  </a:txBody>
                  <a:tcPr marL="11266" marR="11266" marT="112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algn="ctr" fontAlgn="b"/>
                      <a:r>
                        <a:rPr lang="en-GB" sz="1300" b="0" i="0" u="none" strike="noStrike">
                          <a:solidFill>
                            <a:srgbClr val="000000"/>
                          </a:solidFill>
                          <a:effectLst/>
                          <a:latin typeface="Calibri" panose="020F0502020204030204" pitchFamily="34" charset="0"/>
                        </a:rPr>
                        <a:t>2</a:t>
                      </a:r>
                    </a:p>
                  </a:txBody>
                  <a:tcPr marL="11266" marR="11266" marT="112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GB"/>
                    </a:p>
                  </a:txBody>
                  <a:tcPr/>
                </a:tc>
                <a:tc gridSpan="2">
                  <a:txBody>
                    <a:bodyPr/>
                    <a:lstStyle/>
                    <a:p>
                      <a:pPr algn="ctr" fontAlgn="b"/>
                      <a:r>
                        <a:rPr lang="en-GB" sz="1300" b="0" i="0" u="none" strike="noStrike">
                          <a:solidFill>
                            <a:srgbClr val="000000"/>
                          </a:solidFill>
                          <a:effectLst/>
                          <a:latin typeface="Calibri" panose="020F0502020204030204" pitchFamily="34" charset="0"/>
                        </a:rPr>
                        <a:t>2</a:t>
                      </a:r>
                    </a:p>
                  </a:txBody>
                  <a:tcPr marL="11266" marR="11266" marT="112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GB"/>
                    </a:p>
                  </a:txBody>
                  <a:tcPr/>
                </a:tc>
                <a:extLst>
                  <a:ext uri="{0D108BD9-81ED-4DB2-BD59-A6C34878D82A}">
                    <a16:rowId xmlns:a16="http://schemas.microsoft.com/office/drawing/2014/main" val="10004"/>
                  </a:ext>
                </a:extLst>
              </a:tr>
              <a:tr h="225315">
                <a:tc>
                  <a:txBody>
                    <a:bodyPr/>
                    <a:lstStyle/>
                    <a:p>
                      <a:pPr algn="l" fontAlgn="b"/>
                      <a:r>
                        <a:rPr lang="en-GB" sz="1300" b="1" i="0" u="none" strike="noStrike">
                          <a:solidFill>
                            <a:srgbClr val="000000"/>
                          </a:solidFill>
                          <a:effectLst/>
                          <a:latin typeface="Calibri" panose="020F0502020204030204" pitchFamily="34" charset="0"/>
                        </a:rPr>
                        <a:t>Data [bits]</a:t>
                      </a:r>
                    </a:p>
                  </a:txBody>
                  <a:tcPr marL="11266" marR="11266" marT="112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300" b="0" i="0" u="none" strike="noStrike">
                          <a:solidFill>
                            <a:srgbClr val="000000"/>
                          </a:solidFill>
                          <a:effectLst/>
                          <a:latin typeface="Calibri" panose="020F0502020204030204" pitchFamily="34" charset="0"/>
                        </a:rPr>
                        <a:t>36</a:t>
                      </a:r>
                    </a:p>
                  </a:txBody>
                  <a:tcPr marL="11266" marR="11266" marT="112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300" b="0" i="0" u="none" strike="noStrike">
                          <a:solidFill>
                            <a:srgbClr val="000000"/>
                          </a:solidFill>
                          <a:effectLst/>
                          <a:latin typeface="Calibri" panose="020F0502020204030204" pitchFamily="34" charset="0"/>
                        </a:rPr>
                        <a:t>116</a:t>
                      </a:r>
                    </a:p>
                  </a:txBody>
                  <a:tcPr marL="11266" marR="11266" marT="1126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GB" sz="1300" b="0" i="0" u="none" strike="noStrike">
                          <a:solidFill>
                            <a:srgbClr val="000000"/>
                          </a:solidFill>
                          <a:effectLst/>
                          <a:latin typeface="Calibri" panose="020F0502020204030204" pitchFamily="34" charset="0"/>
                        </a:rPr>
                        <a:t>102</a:t>
                      </a:r>
                    </a:p>
                  </a:txBody>
                  <a:tcPr marL="11266" marR="11266" marT="1126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300" b="0" i="0" u="none" strike="noStrike">
                          <a:solidFill>
                            <a:srgbClr val="000000"/>
                          </a:solidFill>
                          <a:effectLst/>
                          <a:latin typeface="Calibri" panose="020F0502020204030204" pitchFamily="34" charset="0"/>
                        </a:rPr>
                        <a:t>232</a:t>
                      </a:r>
                    </a:p>
                  </a:txBody>
                  <a:tcPr marL="11266" marR="11266" marT="1126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GB" sz="1300" b="0" i="0" u="none" strike="noStrike">
                          <a:solidFill>
                            <a:srgbClr val="000000"/>
                          </a:solidFill>
                          <a:effectLst/>
                          <a:latin typeface="Calibri" panose="020F0502020204030204" pitchFamily="34" charset="0"/>
                        </a:rPr>
                        <a:t>204</a:t>
                      </a:r>
                    </a:p>
                  </a:txBody>
                  <a:tcPr marL="11266" marR="11266" marT="11266"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225315">
                <a:tc>
                  <a:txBody>
                    <a:bodyPr/>
                    <a:lstStyle/>
                    <a:p>
                      <a:pPr algn="l" fontAlgn="b"/>
                      <a:r>
                        <a:rPr lang="en-GB" sz="1300" b="1" i="0" u="none" strike="noStrike">
                          <a:solidFill>
                            <a:srgbClr val="000000"/>
                          </a:solidFill>
                          <a:effectLst/>
                          <a:latin typeface="Calibri" panose="020F0502020204030204" pitchFamily="34" charset="0"/>
                        </a:rPr>
                        <a:t>FEC [bits]</a:t>
                      </a:r>
                    </a:p>
                  </a:txBody>
                  <a:tcPr marL="11266" marR="11266" marT="112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300" b="0" i="0" u="none" strike="noStrike">
                          <a:solidFill>
                            <a:srgbClr val="000000"/>
                          </a:solidFill>
                          <a:effectLst/>
                          <a:latin typeface="Calibri" panose="020F0502020204030204" pitchFamily="34" charset="0"/>
                        </a:rPr>
                        <a:t>24</a:t>
                      </a:r>
                    </a:p>
                  </a:txBody>
                  <a:tcPr marL="11266" marR="11266" marT="112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300" b="0" i="0" u="none" strike="noStrike">
                          <a:solidFill>
                            <a:srgbClr val="000000"/>
                          </a:solidFill>
                          <a:effectLst/>
                          <a:latin typeface="Calibri" panose="020F0502020204030204" pitchFamily="34" charset="0"/>
                        </a:rPr>
                        <a:t>10</a:t>
                      </a:r>
                    </a:p>
                  </a:txBody>
                  <a:tcPr marL="11266" marR="11266" marT="1126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GB" sz="1300" b="0" i="0" u="none" strike="noStrike">
                          <a:solidFill>
                            <a:srgbClr val="000000"/>
                          </a:solidFill>
                          <a:effectLst/>
                          <a:latin typeface="Calibri" panose="020F0502020204030204" pitchFamily="34" charset="0"/>
                        </a:rPr>
                        <a:t>24</a:t>
                      </a:r>
                    </a:p>
                  </a:txBody>
                  <a:tcPr marL="11266" marR="11266" marT="1126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300" b="0" i="0" u="none" strike="noStrike">
                          <a:solidFill>
                            <a:srgbClr val="000000"/>
                          </a:solidFill>
                          <a:effectLst/>
                          <a:latin typeface="Calibri" panose="020F0502020204030204" pitchFamily="34" charset="0"/>
                        </a:rPr>
                        <a:t>20</a:t>
                      </a:r>
                    </a:p>
                  </a:txBody>
                  <a:tcPr marL="11266" marR="11266" marT="1126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GB" sz="1300" b="0" i="0" u="none" strike="noStrike">
                          <a:solidFill>
                            <a:srgbClr val="000000"/>
                          </a:solidFill>
                          <a:effectLst/>
                          <a:latin typeface="Calibri" panose="020F0502020204030204" pitchFamily="34" charset="0"/>
                        </a:rPr>
                        <a:t>48</a:t>
                      </a:r>
                    </a:p>
                  </a:txBody>
                  <a:tcPr marL="11266" marR="11266" marT="11266"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225315">
                <a:tc>
                  <a:txBody>
                    <a:bodyPr/>
                    <a:lstStyle/>
                    <a:p>
                      <a:pPr algn="l" fontAlgn="b"/>
                      <a:r>
                        <a:rPr lang="en-GB" sz="1300" b="1" i="0" u="none" strike="noStrike">
                          <a:solidFill>
                            <a:srgbClr val="000000"/>
                          </a:solidFill>
                          <a:effectLst/>
                          <a:latin typeface="Calibri" panose="020F0502020204030204" pitchFamily="34" charset="0"/>
                        </a:rPr>
                        <a:t>Correction [bits]</a:t>
                      </a:r>
                    </a:p>
                  </a:txBody>
                  <a:tcPr marL="11266" marR="11266" marT="112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300" b="0" i="0" u="none" strike="noStrike">
                          <a:solidFill>
                            <a:srgbClr val="000000"/>
                          </a:solidFill>
                          <a:effectLst/>
                          <a:latin typeface="Calibri" panose="020F0502020204030204" pitchFamily="34" charset="0"/>
                        </a:rPr>
                        <a:t>12</a:t>
                      </a:r>
                    </a:p>
                  </a:txBody>
                  <a:tcPr marL="11266" marR="11266" marT="112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300" b="0" i="0" u="none" strike="noStrike">
                          <a:solidFill>
                            <a:srgbClr val="000000"/>
                          </a:solidFill>
                          <a:effectLst/>
                          <a:latin typeface="Calibri" panose="020F0502020204030204" pitchFamily="34" charset="0"/>
                        </a:rPr>
                        <a:t>5</a:t>
                      </a:r>
                    </a:p>
                  </a:txBody>
                  <a:tcPr marL="11266" marR="11266" marT="1126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GB" sz="1300" b="0" i="0" u="none" strike="noStrike">
                          <a:solidFill>
                            <a:srgbClr val="000000"/>
                          </a:solidFill>
                          <a:effectLst/>
                          <a:latin typeface="Calibri" panose="020F0502020204030204" pitchFamily="34" charset="0"/>
                        </a:rPr>
                        <a:t>12</a:t>
                      </a:r>
                    </a:p>
                  </a:txBody>
                  <a:tcPr marL="11266" marR="11266" marT="1126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300" b="0" i="0" u="none" strike="noStrike">
                          <a:solidFill>
                            <a:srgbClr val="000000"/>
                          </a:solidFill>
                          <a:effectLst/>
                          <a:latin typeface="Calibri" panose="020F0502020204030204" pitchFamily="34" charset="0"/>
                        </a:rPr>
                        <a:t>10</a:t>
                      </a:r>
                    </a:p>
                  </a:txBody>
                  <a:tcPr marL="11266" marR="11266" marT="1126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GB" sz="1300" b="0" i="0" u="none" strike="noStrike">
                          <a:solidFill>
                            <a:srgbClr val="000000"/>
                          </a:solidFill>
                          <a:effectLst/>
                          <a:latin typeface="Calibri" panose="020F0502020204030204" pitchFamily="34" charset="0"/>
                        </a:rPr>
                        <a:t>24</a:t>
                      </a:r>
                    </a:p>
                  </a:txBody>
                  <a:tcPr marL="11266" marR="11266" marT="11266"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236581">
                <a:tc>
                  <a:txBody>
                    <a:bodyPr/>
                    <a:lstStyle/>
                    <a:p>
                      <a:pPr algn="l" fontAlgn="b"/>
                      <a:r>
                        <a:rPr lang="en-GB" sz="1300" b="1" i="0" u="none" strike="noStrike">
                          <a:solidFill>
                            <a:srgbClr val="000000"/>
                          </a:solidFill>
                          <a:effectLst/>
                          <a:latin typeface="Calibri" panose="020F0502020204030204" pitchFamily="34" charset="0"/>
                        </a:rPr>
                        <a:t>Efficiency</a:t>
                      </a:r>
                    </a:p>
                  </a:txBody>
                  <a:tcPr marL="11266" marR="11266" marT="112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GB" sz="1300" b="0" i="0" u="none" strike="noStrike">
                          <a:solidFill>
                            <a:srgbClr val="000000"/>
                          </a:solidFill>
                          <a:effectLst/>
                          <a:latin typeface="Calibri" panose="020F0502020204030204" pitchFamily="34" charset="0"/>
                        </a:rPr>
                        <a:t>56%</a:t>
                      </a:r>
                    </a:p>
                  </a:txBody>
                  <a:tcPr marL="11266" marR="11266" marT="112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GB" sz="1300" b="0" i="0" u="none" strike="noStrike">
                          <a:solidFill>
                            <a:srgbClr val="000000"/>
                          </a:solidFill>
                          <a:effectLst/>
                          <a:latin typeface="Calibri" panose="020F0502020204030204" pitchFamily="34" charset="0"/>
                        </a:rPr>
                        <a:t>91%</a:t>
                      </a:r>
                    </a:p>
                  </a:txBody>
                  <a:tcPr marL="11266" marR="11266" marT="11266"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GB" sz="1300" b="0" i="0" u="none" strike="noStrike">
                          <a:solidFill>
                            <a:srgbClr val="000000"/>
                          </a:solidFill>
                          <a:effectLst/>
                          <a:latin typeface="Calibri" panose="020F0502020204030204" pitchFamily="34" charset="0"/>
                        </a:rPr>
                        <a:t>80%</a:t>
                      </a:r>
                    </a:p>
                  </a:txBody>
                  <a:tcPr marL="11266" marR="11266" marT="11266"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GB" sz="1300" b="0" i="0" u="none" strike="noStrike">
                          <a:solidFill>
                            <a:srgbClr val="000000"/>
                          </a:solidFill>
                          <a:effectLst/>
                          <a:latin typeface="Calibri" panose="020F0502020204030204" pitchFamily="34" charset="0"/>
                        </a:rPr>
                        <a:t>91%</a:t>
                      </a:r>
                    </a:p>
                  </a:txBody>
                  <a:tcPr marL="11266" marR="11266" marT="11266"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GB" sz="1300" b="0" i="0" u="none" strike="noStrike" dirty="0">
                          <a:solidFill>
                            <a:srgbClr val="000000"/>
                          </a:solidFill>
                          <a:effectLst/>
                          <a:latin typeface="Calibri" panose="020F0502020204030204" pitchFamily="34" charset="0"/>
                        </a:rPr>
                        <a:t>80%</a:t>
                      </a:r>
                    </a:p>
                  </a:txBody>
                  <a:tcPr marL="11266" marR="11266" marT="11266"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4" name="Date Placeholder 3"/>
          <p:cNvSpPr>
            <a:spLocks noGrp="1"/>
          </p:cNvSpPr>
          <p:nvPr>
            <p:ph type="dt" sz="half" idx="10"/>
          </p:nvPr>
        </p:nvSpPr>
        <p:spPr/>
        <p:txBody>
          <a:bodyPr/>
          <a:lstStyle/>
          <a:p>
            <a:r>
              <a:rPr lang="en-GB" smtClean="0"/>
              <a:t>Ecole de Microélectronique IN2P3</a:t>
            </a:r>
            <a:endParaRPr lang="en-GB" dirty="0"/>
          </a:p>
        </p:txBody>
      </p:sp>
      <p:sp>
        <p:nvSpPr>
          <p:cNvPr id="5" name="Footer Placeholder 4"/>
          <p:cNvSpPr>
            <a:spLocks noGrp="1"/>
          </p:cNvSpPr>
          <p:nvPr>
            <p:ph type="ftr" sz="quarter" idx="11"/>
          </p:nvPr>
        </p:nvSpPr>
        <p:spPr/>
        <p:txBody>
          <a:bodyPr/>
          <a:lstStyle/>
          <a:p>
            <a:r>
              <a:rPr lang="en-GB" dirty="0"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66</a:t>
            </a:fld>
            <a:endParaRPr lang="en-GB" dirty="0"/>
          </a:p>
        </p:txBody>
      </p:sp>
      <p:grpSp>
        <p:nvGrpSpPr>
          <p:cNvPr id="11" name="Group 10"/>
          <p:cNvGrpSpPr/>
          <p:nvPr/>
        </p:nvGrpSpPr>
        <p:grpSpPr>
          <a:xfrm>
            <a:off x="6095999" y="1952338"/>
            <a:ext cx="5181600" cy="360040"/>
            <a:chOff x="6172200" y="1573488"/>
            <a:chExt cx="5181600" cy="360040"/>
          </a:xfrm>
        </p:grpSpPr>
        <p:sp>
          <p:nvSpPr>
            <p:cNvPr id="8" name="Rectangle 7"/>
            <p:cNvSpPr/>
            <p:nvPr/>
          </p:nvSpPr>
          <p:spPr>
            <a:xfrm>
              <a:off x="6172200" y="1573488"/>
              <a:ext cx="354192" cy="360040"/>
            </a:xfrm>
            <a:prstGeom prst="rect">
              <a:avLst/>
            </a:prstGeom>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H</a:t>
              </a:r>
              <a:endParaRPr lang="en-GB" dirty="0"/>
            </a:p>
          </p:txBody>
        </p:sp>
        <p:sp>
          <p:nvSpPr>
            <p:cNvPr id="9" name="Rectangle 8"/>
            <p:cNvSpPr/>
            <p:nvPr/>
          </p:nvSpPr>
          <p:spPr>
            <a:xfrm>
              <a:off x="6526392" y="1573488"/>
              <a:ext cx="3896984" cy="360040"/>
            </a:xfrm>
            <a:prstGeom prst="rect">
              <a:avLst/>
            </a:prstGeom>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Message</a:t>
              </a:r>
              <a:endParaRPr lang="en-GB" dirty="0"/>
            </a:p>
          </p:txBody>
        </p:sp>
        <p:sp>
          <p:nvSpPr>
            <p:cNvPr id="10" name="Rectangle 9"/>
            <p:cNvSpPr/>
            <p:nvPr/>
          </p:nvSpPr>
          <p:spPr>
            <a:xfrm>
              <a:off x="10366478" y="1573488"/>
              <a:ext cx="987322" cy="360040"/>
            </a:xfrm>
            <a:prstGeom prst="rect">
              <a:avLst/>
            </a:prstGeom>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FEC</a:t>
              </a:r>
              <a:endParaRPr lang="en-GB" dirty="0"/>
            </a:p>
          </p:txBody>
        </p:sp>
      </p:grpSp>
      <p:sp>
        <p:nvSpPr>
          <p:cNvPr id="14" name="TextBox 13"/>
          <p:cNvSpPr txBox="1"/>
          <p:nvPr/>
        </p:nvSpPr>
        <p:spPr>
          <a:xfrm>
            <a:off x="9043418" y="3012935"/>
            <a:ext cx="2675831" cy="46166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GB" sz="1200" dirty="0" smtClean="0">
                <a:solidFill>
                  <a:srgbClr val="002060"/>
                </a:solidFill>
              </a:rPr>
              <a:t>Forward Error Correction</a:t>
            </a:r>
          </a:p>
          <a:p>
            <a:r>
              <a:rPr lang="en-US" sz="1200" dirty="0" smtClean="0">
                <a:solidFill>
                  <a:srgbClr val="002060"/>
                </a:solidFill>
              </a:rPr>
              <a:t>(Allows to correct transmission errors)</a:t>
            </a:r>
            <a:endParaRPr lang="en-GB" sz="1200" dirty="0" smtClean="0">
              <a:solidFill>
                <a:srgbClr val="002060"/>
              </a:solidFill>
            </a:endParaRPr>
          </a:p>
        </p:txBody>
      </p:sp>
      <p:cxnSp>
        <p:nvCxnSpPr>
          <p:cNvPr id="15" name="Straight Arrow Connector 14"/>
          <p:cNvCxnSpPr>
            <a:stCxn id="14" idx="0"/>
            <a:endCxn id="10" idx="2"/>
          </p:cNvCxnSpPr>
          <p:nvPr/>
        </p:nvCxnSpPr>
        <p:spPr>
          <a:xfrm flipV="1">
            <a:off x="10381334" y="2312378"/>
            <a:ext cx="402604" cy="700557"/>
          </a:xfrm>
          <a:prstGeom prst="straightConnector1">
            <a:avLst/>
          </a:prstGeom>
          <a:ln w="127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450191" y="2828269"/>
            <a:ext cx="2162836" cy="46166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spAutoFit/>
          </a:bodyPr>
          <a:lstStyle/>
          <a:p>
            <a:r>
              <a:rPr lang="en-GB" sz="1200" dirty="0" smtClean="0">
                <a:solidFill>
                  <a:srgbClr val="002060"/>
                </a:solidFill>
              </a:rPr>
              <a:t>Header</a:t>
            </a:r>
          </a:p>
          <a:p>
            <a:r>
              <a:rPr lang="en-US" sz="1200" dirty="0" smtClean="0">
                <a:solidFill>
                  <a:srgbClr val="002060"/>
                </a:solidFill>
              </a:rPr>
              <a:t>(Delimits the frame boundaries)</a:t>
            </a:r>
            <a:endParaRPr lang="en-GB" sz="1200" dirty="0" smtClean="0">
              <a:solidFill>
                <a:srgbClr val="002060"/>
              </a:solidFill>
            </a:endParaRPr>
          </a:p>
        </p:txBody>
      </p:sp>
      <p:cxnSp>
        <p:nvCxnSpPr>
          <p:cNvPr id="21" name="Straight Arrow Connector 20"/>
          <p:cNvCxnSpPr>
            <a:stCxn id="20" idx="1"/>
            <a:endCxn id="8" idx="2"/>
          </p:cNvCxnSpPr>
          <p:nvPr/>
        </p:nvCxnSpPr>
        <p:spPr>
          <a:xfrm flipH="1" flipV="1">
            <a:off x="6273095" y="2312378"/>
            <a:ext cx="177096" cy="746724"/>
          </a:xfrm>
          <a:prstGeom prst="straightConnector1">
            <a:avLst/>
          </a:prstGeom>
          <a:ln w="127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177828" y="993334"/>
            <a:ext cx="1404808" cy="46166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spAutoFit/>
          </a:bodyPr>
          <a:lstStyle/>
          <a:p>
            <a:r>
              <a:rPr lang="en-GB" sz="1200" dirty="0" smtClean="0">
                <a:solidFill>
                  <a:srgbClr val="002060"/>
                </a:solidFill>
              </a:rPr>
              <a:t>Data</a:t>
            </a:r>
          </a:p>
          <a:p>
            <a:r>
              <a:rPr lang="en-US" sz="1200" dirty="0" smtClean="0">
                <a:solidFill>
                  <a:srgbClr val="002060"/>
                </a:solidFill>
              </a:rPr>
              <a:t>(User data payload)</a:t>
            </a:r>
            <a:endParaRPr lang="en-GB" sz="1200" dirty="0" smtClean="0">
              <a:solidFill>
                <a:srgbClr val="002060"/>
              </a:solidFill>
            </a:endParaRPr>
          </a:p>
        </p:txBody>
      </p:sp>
      <p:cxnSp>
        <p:nvCxnSpPr>
          <p:cNvPr id="28" name="Straight Arrow Connector 27"/>
          <p:cNvCxnSpPr>
            <a:stCxn id="27" idx="1"/>
            <a:endCxn id="9" idx="0"/>
          </p:cNvCxnSpPr>
          <p:nvPr/>
        </p:nvCxnSpPr>
        <p:spPr>
          <a:xfrm flipH="1">
            <a:off x="8398683" y="1224167"/>
            <a:ext cx="779145" cy="728171"/>
          </a:xfrm>
          <a:prstGeom prst="straightConnector1">
            <a:avLst/>
          </a:prstGeom>
          <a:ln w="127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395301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order of operations is important</a:t>
            </a:r>
            <a:endParaRPr lang="en-GB" dirty="0"/>
          </a:p>
        </p:txBody>
      </p:sp>
      <p:sp>
        <p:nvSpPr>
          <p:cNvPr id="3" name="Date Placeholder 2"/>
          <p:cNvSpPr>
            <a:spLocks noGrp="1"/>
          </p:cNvSpPr>
          <p:nvPr>
            <p:ph type="dt" sz="half" idx="10"/>
          </p:nvPr>
        </p:nvSpPr>
        <p:spPr/>
        <p:txBody>
          <a:bodyPr/>
          <a:lstStyle/>
          <a:p>
            <a:r>
              <a:rPr lang="en-GB" smtClean="0"/>
              <a:t>Ecole de Microélectronique IN2P3</a:t>
            </a:r>
            <a:endParaRPr lang="en-GB" dirty="0"/>
          </a:p>
        </p:txBody>
      </p:sp>
      <p:sp>
        <p:nvSpPr>
          <p:cNvPr id="4" name="Footer Placeholder 3"/>
          <p:cNvSpPr>
            <a:spLocks noGrp="1"/>
          </p:cNvSpPr>
          <p:nvPr>
            <p:ph type="ftr" sz="quarter" idx="11"/>
          </p:nvPr>
        </p:nvSpPr>
        <p:spPr/>
        <p:txBody>
          <a:bodyPr/>
          <a:lstStyle/>
          <a:p>
            <a:r>
              <a:rPr lang="en-GB" smtClean="0"/>
              <a:t>Paulo.Moreira@cern.ch</a:t>
            </a:r>
            <a:endParaRPr lang="en-GB" dirty="0"/>
          </a:p>
        </p:txBody>
      </p:sp>
      <p:sp>
        <p:nvSpPr>
          <p:cNvPr id="5" name="Slide Number Placeholder 4"/>
          <p:cNvSpPr>
            <a:spLocks noGrp="1"/>
          </p:cNvSpPr>
          <p:nvPr>
            <p:ph type="sldNum" sz="quarter" idx="12"/>
          </p:nvPr>
        </p:nvSpPr>
        <p:spPr/>
        <p:txBody>
          <a:bodyPr/>
          <a:lstStyle/>
          <a:p>
            <a:fld id="{9E4E57FD-46AB-4497-A1ED-13B00B4C8F0D}" type="slidenum">
              <a:rPr lang="en-GB" smtClean="0"/>
              <a:pPr/>
              <a:t>67</a:t>
            </a:fld>
            <a:endParaRPr lang="en-GB" dirty="0"/>
          </a:p>
        </p:txBody>
      </p:sp>
      <p:sp>
        <p:nvSpPr>
          <p:cNvPr id="6" name="Rectangle 5"/>
          <p:cNvSpPr/>
          <p:nvPr/>
        </p:nvSpPr>
        <p:spPr>
          <a:xfrm>
            <a:off x="2054579" y="1555047"/>
            <a:ext cx="1322286" cy="6181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Scrambler</a:t>
            </a:r>
            <a:endParaRPr lang="en-GB" sz="1600" dirty="0"/>
          </a:p>
        </p:txBody>
      </p:sp>
      <p:cxnSp>
        <p:nvCxnSpPr>
          <p:cNvPr id="8" name="Straight Arrow Connector 7"/>
          <p:cNvCxnSpPr>
            <a:stCxn id="45" idx="3"/>
          </p:cNvCxnSpPr>
          <p:nvPr/>
        </p:nvCxnSpPr>
        <p:spPr>
          <a:xfrm>
            <a:off x="6856184" y="1150778"/>
            <a:ext cx="4497616" cy="0"/>
          </a:xfrm>
          <a:prstGeom prst="straightConnector1">
            <a:avLst/>
          </a:prstGeom>
          <a:ln w="190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992684" y="2165723"/>
            <a:ext cx="1231641" cy="6181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FEC</a:t>
            </a:r>
          </a:p>
          <a:p>
            <a:pPr algn="ctr"/>
            <a:r>
              <a:rPr lang="en-US" sz="1600" dirty="0" smtClean="0"/>
              <a:t>Coding</a:t>
            </a:r>
            <a:endParaRPr lang="en-GB" sz="1600" dirty="0"/>
          </a:p>
        </p:txBody>
      </p:sp>
      <p:sp>
        <p:nvSpPr>
          <p:cNvPr id="13" name="Rectangle 12"/>
          <p:cNvSpPr/>
          <p:nvPr/>
        </p:nvSpPr>
        <p:spPr>
          <a:xfrm>
            <a:off x="5858806" y="1572118"/>
            <a:ext cx="1491343" cy="12419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Interleaving</a:t>
            </a:r>
            <a:endParaRPr lang="en-GB" sz="1600" dirty="0"/>
          </a:p>
        </p:txBody>
      </p:sp>
      <p:sp>
        <p:nvSpPr>
          <p:cNvPr id="14" name="Rectangle 13"/>
          <p:cNvSpPr/>
          <p:nvPr/>
        </p:nvSpPr>
        <p:spPr>
          <a:xfrm>
            <a:off x="7965970" y="1572118"/>
            <a:ext cx="1491343" cy="18601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Serializer</a:t>
            </a:r>
            <a:endParaRPr lang="en-GB" sz="1600" dirty="0"/>
          </a:p>
        </p:txBody>
      </p:sp>
      <p:cxnSp>
        <p:nvCxnSpPr>
          <p:cNvPr id="18" name="Straight Arrow Connector 17"/>
          <p:cNvCxnSpPr/>
          <p:nvPr/>
        </p:nvCxnSpPr>
        <p:spPr>
          <a:xfrm>
            <a:off x="1532064" y="1863715"/>
            <a:ext cx="522515"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165233" y="1551698"/>
            <a:ext cx="889346" cy="307777"/>
          </a:xfrm>
          <a:prstGeom prst="rect">
            <a:avLst/>
          </a:prstGeom>
          <a:noFill/>
        </p:spPr>
        <p:txBody>
          <a:bodyPr wrap="none" rtlCol="0">
            <a:spAutoFit/>
          </a:bodyPr>
          <a:lstStyle/>
          <a:p>
            <a:r>
              <a:rPr lang="en-US" sz="1400" dirty="0" smtClean="0">
                <a:solidFill>
                  <a:schemeClr val="accent5"/>
                </a:solidFill>
              </a:rPr>
              <a:t>data[N:0]</a:t>
            </a:r>
            <a:endParaRPr lang="en-GB" sz="1400" dirty="0">
              <a:solidFill>
                <a:schemeClr val="accent5"/>
              </a:solidFill>
            </a:endParaRPr>
          </a:p>
        </p:txBody>
      </p:sp>
      <p:cxnSp>
        <p:nvCxnSpPr>
          <p:cNvPr id="24" name="Straight Arrow Connector 23"/>
          <p:cNvCxnSpPr/>
          <p:nvPr/>
        </p:nvCxnSpPr>
        <p:spPr>
          <a:xfrm>
            <a:off x="3376864" y="1881282"/>
            <a:ext cx="2481942"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697791" y="2497362"/>
            <a:ext cx="294893"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3697791" y="1879896"/>
            <a:ext cx="0" cy="617466"/>
          </a:xfrm>
          <a:prstGeom prst="line">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224325" y="2497362"/>
            <a:ext cx="634481"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7350149" y="1897926"/>
            <a:ext cx="634481"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7331489" y="3217601"/>
            <a:ext cx="634481"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647713" y="3063712"/>
            <a:ext cx="702436" cy="307777"/>
          </a:xfrm>
          <a:prstGeom prst="rect">
            <a:avLst/>
          </a:prstGeom>
          <a:noFill/>
        </p:spPr>
        <p:txBody>
          <a:bodyPr wrap="none" rtlCol="0">
            <a:spAutoFit/>
          </a:bodyPr>
          <a:lstStyle/>
          <a:p>
            <a:r>
              <a:rPr lang="en-US" sz="1400" dirty="0" smtClean="0">
                <a:solidFill>
                  <a:schemeClr val="accent5"/>
                </a:solidFill>
              </a:rPr>
              <a:t>header</a:t>
            </a:r>
            <a:endParaRPr lang="en-GB" sz="1400" dirty="0">
              <a:solidFill>
                <a:schemeClr val="accent5"/>
              </a:solidFill>
            </a:endParaRPr>
          </a:p>
        </p:txBody>
      </p:sp>
      <p:cxnSp>
        <p:nvCxnSpPr>
          <p:cNvPr id="39" name="Straight Arrow Connector 38"/>
          <p:cNvCxnSpPr/>
          <p:nvPr/>
        </p:nvCxnSpPr>
        <p:spPr>
          <a:xfrm>
            <a:off x="9457313" y="2497362"/>
            <a:ext cx="634481"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9457313" y="2189585"/>
            <a:ext cx="929422" cy="307777"/>
          </a:xfrm>
          <a:prstGeom prst="rect">
            <a:avLst/>
          </a:prstGeom>
          <a:noFill/>
        </p:spPr>
        <p:txBody>
          <a:bodyPr wrap="none" rtlCol="0">
            <a:spAutoFit/>
          </a:bodyPr>
          <a:lstStyle/>
          <a:p>
            <a:r>
              <a:rPr lang="en-US" sz="1400" dirty="0" err="1" smtClean="0">
                <a:solidFill>
                  <a:schemeClr val="accent5"/>
                </a:solidFill>
              </a:rPr>
              <a:t>serialData</a:t>
            </a:r>
            <a:endParaRPr lang="en-GB" sz="1400" dirty="0">
              <a:solidFill>
                <a:schemeClr val="accent5"/>
              </a:solidFill>
            </a:endParaRPr>
          </a:p>
        </p:txBody>
      </p:sp>
      <p:cxnSp>
        <p:nvCxnSpPr>
          <p:cNvPr id="44" name="Straight Arrow Connector 43"/>
          <p:cNvCxnSpPr>
            <a:endCxn id="45" idx="1"/>
          </p:cNvCxnSpPr>
          <p:nvPr/>
        </p:nvCxnSpPr>
        <p:spPr>
          <a:xfrm flipV="1">
            <a:off x="838200" y="1150778"/>
            <a:ext cx="4497615" cy="2076"/>
          </a:xfrm>
          <a:prstGeom prst="straightConnector1">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5335815" y="998110"/>
            <a:ext cx="1520369" cy="305335"/>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Up-Link</a:t>
            </a:r>
            <a:endParaRPr lang="en-GB" dirty="0">
              <a:solidFill>
                <a:schemeClr val="tx1"/>
              </a:solidFill>
            </a:endParaRPr>
          </a:p>
        </p:txBody>
      </p:sp>
      <p:sp>
        <p:nvSpPr>
          <p:cNvPr id="48" name="Rectangle 47"/>
          <p:cNvSpPr/>
          <p:nvPr/>
        </p:nvSpPr>
        <p:spPr>
          <a:xfrm>
            <a:off x="2132254" y="4491748"/>
            <a:ext cx="1244659" cy="6181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t>DeScrambler</a:t>
            </a:r>
            <a:endParaRPr lang="en-GB" sz="1600" dirty="0"/>
          </a:p>
        </p:txBody>
      </p:sp>
      <p:sp>
        <p:nvSpPr>
          <p:cNvPr id="49" name="Rectangle 48"/>
          <p:cNvSpPr/>
          <p:nvPr/>
        </p:nvSpPr>
        <p:spPr>
          <a:xfrm>
            <a:off x="3992733" y="4508820"/>
            <a:ext cx="1231641" cy="121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FEC</a:t>
            </a:r>
          </a:p>
          <a:p>
            <a:pPr algn="ctr"/>
            <a:r>
              <a:rPr lang="en-US" sz="1600" dirty="0" err="1" smtClean="0"/>
              <a:t>DeCoding</a:t>
            </a:r>
            <a:endParaRPr lang="en-US" sz="1600" dirty="0" smtClean="0"/>
          </a:p>
          <a:p>
            <a:pPr algn="ctr"/>
            <a:r>
              <a:rPr lang="en-US" sz="1200" dirty="0" smtClean="0"/>
              <a:t>(error detection</a:t>
            </a:r>
            <a:br>
              <a:rPr lang="en-US" sz="1200" dirty="0" smtClean="0"/>
            </a:br>
            <a:r>
              <a:rPr lang="en-US" sz="1200" dirty="0" smtClean="0"/>
              <a:t>/correction)</a:t>
            </a:r>
            <a:endParaRPr lang="en-GB" sz="1200" dirty="0"/>
          </a:p>
        </p:txBody>
      </p:sp>
      <p:sp>
        <p:nvSpPr>
          <p:cNvPr id="50" name="Rectangle 49"/>
          <p:cNvSpPr/>
          <p:nvPr/>
        </p:nvSpPr>
        <p:spPr>
          <a:xfrm>
            <a:off x="5858855" y="4508819"/>
            <a:ext cx="1491343" cy="12419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t>DeInterleaving</a:t>
            </a:r>
            <a:endParaRPr lang="en-GB" sz="1600" dirty="0"/>
          </a:p>
        </p:txBody>
      </p:sp>
      <p:sp>
        <p:nvSpPr>
          <p:cNvPr id="51" name="Rectangle 50"/>
          <p:cNvSpPr/>
          <p:nvPr/>
        </p:nvSpPr>
        <p:spPr>
          <a:xfrm>
            <a:off x="7966019" y="4508819"/>
            <a:ext cx="1491343" cy="18601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CDR &amp;</a:t>
            </a:r>
          </a:p>
          <a:p>
            <a:pPr algn="ctr"/>
            <a:r>
              <a:rPr lang="en-US" sz="1600" dirty="0" err="1" smtClean="0"/>
              <a:t>DeSerializer</a:t>
            </a:r>
            <a:endParaRPr lang="en-GB" sz="1600" dirty="0"/>
          </a:p>
        </p:txBody>
      </p:sp>
      <p:cxnSp>
        <p:nvCxnSpPr>
          <p:cNvPr id="52" name="Straight Arrow Connector 51"/>
          <p:cNvCxnSpPr/>
          <p:nvPr/>
        </p:nvCxnSpPr>
        <p:spPr>
          <a:xfrm flipH="1">
            <a:off x="1609739" y="4803765"/>
            <a:ext cx="522515"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1242908" y="4491748"/>
            <a:ext cx="889346" cy="307777"/>
          </a:xfrm>
          <a:prstGeom prst="rect">
            <a:avLst/>
          </a:prstGeom>
          <a:noFill/>
        </p:spPr>
        <p:txBody>
          <a:bodyPr wrap="none" rtlCol="0">
            <a:spAutoFit/>
          </a:bodyPr>
          <a:lstStyle/>
          <a:p>
            <a:r>
              <a:rPr lang="en-US" sz="1400" dirty="0" smtClean="0">
                <a:solidFill>
                  <a:schemeClr val="accent5"/>
                </a:solidFill>
              </a:rPr>
              <a:t>data[N:0]</a:t>
            </a:r>
            <a:endParaRPr lang="en-GB" sz="1400" dirty="0">
              <a:solidFill>
                <a:schemeClr val="accent5"/>
              </a:solidFill>
            </a:endParaRPr>
          </a:p>
        </p:txBody>
      </p:sp>
      <p:cxnSp>
        <p:nvCxnSpPr>
          <p:cNvPr id="57" name="Straight Arrow Connector 56"/>
          <p:cNvCxnSpPr/>
          <p:nvPr/>
        </p:nvCxnSpPr>
        <p:spPr>
          <a:xfrm flipH="1">
            <a:off x="5224325" y="5126286"/>
            <a:ext cx="634481"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a:off x="7350198" y="4834627"/>
            <a:ext cx="634481"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7331538" y="6154302"/>
            <a:ext cx="634481"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6647762" y="6000413"/>
            <a:ext cx="702436" cy="307777"/>
          </a:xfrm>
          <a:prstGeom prst="rect">
            <a:avLst/>
          </a:prstGeom>
          <a:noFill/>
        </p:spPr>
        <p:txBody>
          <a:bodyPr wrap="none" rtlCol="0">
            <a:spAutoFit/>
          </a:bodyPr>
          <a:lstStyle/>
          <a:p>
            <a:r>
              <a:rPr lang="en-US" sz="1400" dirty="0" smtClean="0">
                <a:solidFill>
                  <a:schemeClr val="accent5"/>
                </a:solidFill>
              </a:rPr>
              <a:t>header</a:t>
            </a:r>
            <a:endParaRPr lang="en-GB" sz="1400" dirty="0">
              <a:solidFill>
                <a:schemeClr val="accent5"/>
              </a:solidFill>
            </a:endParaRPr>
          </a:p>
        </p:txBody>
      </p:sp>
      <p:cxnSp>
        <p:nvCxnSpPr>
          <p:cNvPr id="61" name="Straight Arrow Connector 60"/>
          <p:cNvCxnSpPr/>
          <p:nvPr/>
        </p:nvCxnSpPr>
        <p:spPr>
          <a:xfrm flipH="1">
            <a:off x="9457362" y="5434063"/>
            <a:ext cx="634481"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9457362" y="5126286"/>
            <a:ext cx="929422" cy="307777"/>
          </a:xfrm>
          <a:prstGeom prst="rect">
            <a:avLst/>
          </a:prstGeom>
          <a:noFill/>
        </p:spPr>
        <p:txBody>
          <a:bodyPr wrap="none" rtlCol="0">
            <a:spAutoFit/>
          </a:bodyPr>
          <a:lstStyle/>
          <a:p>
            <a:r>
              <a:rPr lang="en-US" sz="1400" dirty="0" err="1" smtClean="0">
                <a:solidFill>
                  <a:schemeClr val="accent5"/>
                </a:solidFill>
              </a:rPr>
              <a:t>serialData</a:t>
            </a:r>
            <a:endParaRPr lang="en-GB" sz="1400" dirty="0">
              <a:solidFill>
                <a:schemeClr val="accent5"/>
              </a:solidFill>
            </a:endParaRPr>
          </a:p>
        </p:txBody>
      </p:sp>
      <p:cxnSp>
        <p:nvCxnSpPr>
          <p:cNvPr id="65" name="Straight Arrow Connector 64"/>
          <p:cNvCxnSpPr>
            <a:stCxn id="67" idx="3"/>
          </p:cNvCxnSpPr>
          <p:nvPr/>
        </p:nvCxnSpPr>
        <p:spPr>
          <a:xfrm>
            <a:off x="6856184" y="3978279"/>
            <a:ext cx="4497616" cy="0"/>
          </a:xfrm>
          <a:prstGeom prst="straightConnector1">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endCxn id="67" idx="1"/>
          </p:cNvCxnSpPr>
          <p:nvPr/>
        </p:nvCxnSpPr>
        <p:spPr>
          <a:xfrm flipV="1">
            <a:off x="838200" y="3978279"/>
            <a:ext cx="4497615" cy="2076"/>
          </a:xfrm>
          <a:prstGeom prst="straightConnector1">
            <a:avLst/>
          </a:prstGeom>
          <a:ln w="1905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5335815" y="3825611"/>
            <a:ext cx="1520369" cy="305335"/>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Down-Link</a:t>
            </a:r>
            <a:endParaRPr lang="en-GB" dirty="0">
              <a:solidFill>
                <a:schemeClr val="tx1"/>
              </a:solidFill>
            </a:endParaRPr>
          </a:p>
        </p:txBody>
      </p:sp>
      <p:cxnSp>
        <p:nvCxnSpPr>
          <p:cNvPr id="68" name="Straight Arrow Connector 67"/>
          <p:cNvCxnSpPr/>
          <p:nvPr/>
        </p:nvCxnSpPr>
        <p:spPr>
          <a:xfrm flipH="1">
            <a:off x="3376864" y="4799525"/>
            <a:ext cx="634481"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632850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Scrambling</a:t>
            </a:r>
            <a:endParaRPr lang="en-GB" dirty="0"/>
          </a:p>
        </p:txBody>
      </p:sp>
      <p:sp>
        <p:nvSpPr>
          <p:cNvPr id="3" name="Content Placeholder 2"/>
          <p:cNvSpPr>
            <a:spLocks noGrp="1"/>
          </p:cNvSpPr>
          <p:nvPr>
            <p:ph sz="half" idx="1"/>
          </p:nvPr>
        </p:nvSpPr>
        <p:spPr>
          <a:xfrm>
            <a:off x="838200" y="896579"/>
            <a:ext cx="10515600" cy="2771069"/>
          </a:xfrm>
        </p:spPr>
        <p:txBody>
          <a:bodyPr>
            <a:normAutofit fontScale="77500" lnSpcReduction="20000"/>
          </a:bodyPr>
          <a:lstStyle/>
          <a:p>
            <a:r>
              <a:rPr lang="en-US" dirty="0" smtClean="0"/>
              <a:t>Converts a bit stream into a “random” sequence of bits</a:t>
            </a:r>
          </a:p>
          <a:p>
            <a:r>
              <a:rPr lang="en-US" dirty="0" smtClean="0"/>
              <a:t>Objective:</a:t>
            </a:r>
          </a:p>
          <a:p>
            <a:pPr lvl="1"/>
            <a:r>
              <a:rPr lang="en-US" dirty="0" smtClean="0"/>
              <a:t>Remove the “DC” contents of the data (so called DC balance)</a:t>
            </a:r>
          </a:p>
          <a:p>
            <a:r>
              <a:rPr lang="en-US" dirty="0" smtClean="0"/>
              <a:t>Needed for:</a:t>
            </a:r>
          </a:p>
          <a:p>
            <a:pPr lvl="1"/>
            <a:r>
              <a:rPr lang="en-US" dirty="0" smtClean="0"/>
              <a:t>Transmission over an “AC” coupled channel</a:t>
            </a:r>
          </a:p>
          <a:p>
            <a:pPr lvl="1"/>
            <a:r>
              <a:rPr lang="en-US" dirty="0" smtClean="0"/>
              <a:t>Guaranty enough transitions so that the receiver can recover the clock from the data</a:t>
            </a:r>
          </a:p>
          <a:p>
            <a:r>
              <a:rPr lang="en-US" dirty="0" smtClean="0"/>
              <a:t>Scrambler/</a:t>
            </a:r>
            <a:r>
              <a:rPr lang="en-US" dirty="0" err="1" smtClean="0"/>
              <a:t>DeScramblers</a:t>
            </a:r>
            <a:r>
              <a:rPr lang="en-US" dirty="0" smtClean="0"/>
              <a:t> types:</a:t>
            </a:r>
          </a:p>
          <a:p>
            <a:pPr lvl="1"/>
            <a:r>
              <a:rPr lang="en-US" dirty="0" smtClean="0"/>
              <a:t>Synchronous</a:t>
            </a:r>
          </a:p>
          <a:p>
            <a:pPr lvl="1"/>
            <a:r>
              <a:rPr lang="en-US" dirty="0" smtClean="0"/>
              <a:t>Self-synchronizing (used in the LpGBT)</a:t>
            </a:r>
          </a:p>
          <a:p>
            <a:pPr lvl="1"/>
            <a:endParaRPr lang="en-GB" dirty="0"/>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101089" y="3667648"/>
            <a:ext cx="7344544" cy="2753250"/>
          </a:xfrm>
        </p:spPr>
      </p:pic>
      <p:sp>
        <p:nvSpPr>
          <p:cNvPr id="5" name="Date Placeholder 4"/>
          <p:cNvSpPr>
            <a:spLocks noGrp="1"/>
          </p:cNvSpPr>
          <p:nvPr>
            <p:ph type="dt" sz="half" idx="10"/>
          </p:nvPr>
        </p:nvSpPr>
        <p:spPr/>
        <p:txBody>
          <a:bodyPr/>
          <a:lstStyle/>
          <a:p>
            <a:r>
              <a:rPr lang="en-GB" smtClean="0"/>
              <a:t>Ecole de Microélectronique IN2P3</a:t>
            </a:r>
            <a:endParaRPr lang="en-GB" dirty="0"/>
          </a:p>
        </p:txBody>
      </p:sp>
      <p:sp>
        <p:nvSpPr>
          <p:cNvPr id="6" name="Footer Placeholder 5"/>
          <p:cNvSpPr>
            <a:spLocks noGrp="1"/>
          </p:cNvSpPr>
          <p:nvPr>
            <p:ph type="ftr" sz="quarter" idx="11"/>
          </p:nvPr>
        </p:nvSpPr>
        <p:spPr/>
        <p:txBody>
          <a:bodyPr/>
          <a:lstStyle/>
          <a:p>
            <a:r>
              <a:rPr lang="en-GB" smtClean="0"/>
              <a:t>Paulo.Moreira@cern.ch</a:t>
            </a:r>
            <a:endParaRPr lang="en-GB" dirty="0"/>
          </a:p>
        </p:txBody>
      </p:sp>
      <p:sp>
        <p:nvSpPr>
          <p:cNvPr id="7" name="Slide Number Placeholder 6"/>
          <p:cNvSpPr>
            <a:spLocks noGrp="1"/>
          </p:cNvSpPr>
          <p:nvPr>
            <p:ph type="sldNum" sz="quarter" idx="12"/>
          </p:nvPr>
        </p:nvSpPr>
        <p:spPr/>
        <p:txBody>
          <a:bodyPr/>
          <a:lstStyle/>
          <a:p>
            <a:fld id="{9E4E57FD-46AB-4497-A1ED-13B00B4C8F0D}" type="slidenum">
              <a:rPr lang="en-GB" smtClean="0"/>
              <a:pPr/>
              <a:t>68</a:t>
            </a:fld>
            <a:endParaRPr lang="en-GB" dirty="0"/>
          </a:p>
        </p:txBody>
      </p:sp>
      <p:sp>
        <p:nvSpPr>
          <p:cNvPr id="9" name="TextBox 8"/>
          <p:cNvSpPr txBox="1"/>
          <p:nvPr/>
        </p:nvSpPr>
        <p:spPr>
          <a:xfrm>
            <a:off x="9649985" y="5830307"/>
            <a:ext cx="1359988" cy="307777"/>
          </a:xfrm>
          <a:prstGeom prst="rect">
            <a:avLst/>
          </a:prstGeom>
          <a:noFill/>
          <a:ln>
            <a:solidFill>
              <a:schemeClr val="tx1"/>
            </a:solidFill>
          </a:ln>
        </p:spPr>
        <p:txBody>
          <a:bodyPr wrap="none" rtlCol="0">
            <a:spAutoFit/>
          </a:bodyPr>
          <a:lstStyle/>
          <a:p>
            <a:r>
              <a:rPr lang="en-US" sz="1400" dirty="0" smtClean="0">
                <a:solidFill>
                  <a:schemeClr val="accent5"/>
                </a:solidFill>
              </a:rPr>
              <a:t>Scrambler order</a:t>
            </a:r>
            <a:endParaRPr lang="en-GB" sz="1400" dirty="0">
              <a:solidFill>
                <a:schemeClr val="accent5"/>
              </a:solidFill>
            </a:endParaRPr>
          </a:p>
        </p:txBody>
      </p:sp>
      <p:cxnSp>
        <p:nvCxnSpPr>
          <p:cNvPr id="11" name="Straight Arrow Connector 10"/>
          <p:cNvCxnSpPr>
            <a:stCxn id="9" idx="1"/>
          </p:cNvCxnSpPr>
          <p:nvPr/>
        </p:nvCxnSpPr>
        <p:spPr>
          <a:xfrm flipH="1">
            <a:off x="8841705" y="5984196"/>
            <a:ext cx="808280" cy="225685"/>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992809" y="3034493"/>
            <a:ext cx="1989391" cy="738664"/>
          </a:xfrm>
          <a:prstGeom prst="rect">
            <a:avLst/>
          </a:prstGeom>
          <a:solidFill>
            <a:schemeClr val="bg1"/>
          </a:solidFill>
          <a:ln>
            <a:solidFill>
              <a:schemeClr val="tx1"/>
            </a:solidFill>
          </a:ln>
          <a:effectLst>
            <a:outerShdw blurRad="50800" dist="38100" algn="l" rotWithShape="0">
              <a:prstClr val="black">
                <a:alpha val="40000"/>
              </a:prstClr>
            </a:outerShdw>
          </a:effectLst>
        </p:spPr>
        <p:txBody>
          <a:bodyPr wrap="none" rtlCol="0">
            <a:spAutoFit/>
          </a:bodyPr>
          <a:lstStyle/>
          <a:p>
            <a:r>
              <a:rPr lang="en-US" sz="1400" dirty="0" smtClean="0">
                <a:solidFill>
                  <a:schemeClr val="accent5"/>
                </a:solidFill>
              </a:rPr>
              <a:t>Serial scramblers require</a:t>
            </a:r>
            <a:br>
              <a:rPr lang="en-US" sz="1400" dirty="0" smtClean="0">
                <a:solidFill>
                  <a:schemeClr val="accent5"/>
                </a:solidFill>
              </a:rPr>
            </a:br>
            <a:r>
              <a:rPr lang="en-US" sz="1400" dirty="0" smtClean="0">
                <a:solidFill>
                  <a:schemeClr val="accent5"/>
                </a:solidFill>
              </a:rPr>
              <a:t>the shift registers to run </a:t>
            </a:r>
            <a:br>
              <a:rPr lang="en-US" sz="1400" dirty="0" smtClean="0">
                <a:solidFill>
                  <a:schemeClr val="accent5"/>
                </a:solidFill>
              </a:rPr>
            </a:br>
            <a:r>
              <a:rPr lang="en-US" sz="1400" dirty="0" smtClean="0">
                <a:solidFill>
                  <a:schemeClr val="accent5"/>
                </a:solidFill>
              </a:rPr>
              <a:t>at the bit rate!</a:t>
            </a:r>
            <a:endParaRPr lang="en-GB" sz="1400" dirty="0">
              <a:solidFill>
                <a:schemeClr val="accent5"/>
              </a:solidFill>
            </a:endParaRPr>
          </a:p>
        </p:txBody>
      </p:sp>
    </p:spTree>
    <p:extLst>
      <p:ext uri="{BB962C8B-B14F-4D97-AF65-F5344CB8AC3E}">
        <p14:creationId xmlns:p14="http://schemas.microsoft.com/office/powerpoint/2010/main" val="272350341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 Implementation</a:t>
            </a:r>
            <a:endParaRPr lang="en-GB"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3536258495"/>
              </p:ext>
            </p:extLst>
          </p:nvPr>
        </p:nvGraphicFramePr>
        <p:xfrm>
          <a:off x="1431039" y="4502084"/>
          <a:ext cx="4991101" cy="1552575"/>
        </p:xfrm>
        <a:graphic>
          <a:graphicData uri="http://schemas.openxmlformats.org/drawingml/2006/table">
            <a:tbl>
              <a:tblPr/>
              <a:tblGrid>
                <a:gridCol w="1432806">
                  <a:extLst>
                    <a:ext uri="{9D8B030D-6E8A-4147-A177-3AD203B41FA5}">
                      <a16:colId xmlns:a16="http://schemas.microsoft.com/office/drawing/2014/main" val="20000"/>
                    </a:ext>
                  </a:extLst>
                </a:gridCol>
                <a:gridCol w="711659">
                  <a:extLst>
                    <a:ext uri="{9D8B030D-6E8A-4147-A177-3AD203B41FA5}">
                      <a16:colId xmlns:a16="http://schemas.microsoft.com/office/drawing/2014/main" val="20001"/>
                    </a:ext>
                  </a:extLst>
                </a:gridCol>
                <a:gridCol w="711659">
                  <a:extLst>
                    <a:ext uri="{9D8B030D-6E8A-4147-A177-3AD203B41FA5}">
                      <a16:colId xmlns:a16="http://schemas.microsoft.com/office/drawing/2014/main" val="20002"/>
                    </a:ext>
                  </a:extLst>
                </a:gridCol>
                <a:gridCol w="711659">
                  <a:extLst>
                    <a:ext uri="{9D8B030D-6E8A-4147-A177-3AD203B41FA5}">
                      <a16:colId xmlns:a16="http://schemas.microsoft.com/office/drawing/2014/main" val="20003"/>
                    </a:ext>
                  </a:extLst>
                </a:gridCol>
                <a:gridCol w="711659">
                  <a:extLst>
                    <a:ext uri="{9D8B030D-6E8A-4147-A177-3AD203B41FA5}">
                      <a16:colId xmlns:a16="http://schemas.microsoft.com/office/drawing/2014/main" val="20004"/>
                    </a:ext>
                  </a:extLst>
                </a:gridCol>
                <a:gridCol w="711659">
                  <a:extLst>
                    <a:ext uri="{9D8B030D-6E8A-4147-A177-3AD203B41FA5}">
                      <a16:colId xmlns:a16="http://schemas.microsoft.com/office/drawing/2014/main" val="20005"/>
                    </a:ext>
                  </a:extLst>
                </a:gridCol>
              </a:tblGrid>
              <a:tr h="200025">
                <a:tc>
                  <a:txBody>
                    <a:bodyPr/>
                    <a:lstStyle/>
                    <a:p>
                      <a:pPr algn="l" fontAlgn="b"/>
                      <a:r>
                        <a:rPr lang="en-GB"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GB" sz="1100" b="1" i="0" u="none" strike="noStrike">
                          <a:solidFill>
                            <a:srgbClr val="000000"/>
                          </a:solidFill>
                          <a:effectLst/>
                          <a:latin typeface="Calibri" panose="020F0502020204030204" pitchFamily="34" charset="0"/>
                        </a:rPr>
                        <a:t>Down-link</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4">
                  <a:txBody>
                    <a:bodyPr/>
                    <a:lstStyle/>
                    <a:p>
                      <a:pPr algn="ctr" fontAlgn="b"/>
                      <a:r>
                        <a:rPr lang="en-GB" sz="1100" b="1" i="0" u="none" strike="noStrike">
                          <a:solidFill>
                            <a:srgbClr val="000000"/>
                          </a:solidFill>
                          <a:effectLst/>
                          <a:latin typeface="Calibri" panose="020F0502020204030204" pitchFamily="34" charset="0"/>
                        </a:rPr>
                        <a:t>Up-Link</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190500">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100" b="1" i="0" u="none" strike="noStrike">
                          <a:solidFill>
                            <a:srgbClr val="000000"/>
                          </a:solidFill>
                          <a:effectLst/>
                          <a:latin typeface="Calibri" panose="020F0502020204030204" pitchFamily="34" charset="0"/>
                        </a:rPr>
                        <a:t>2.56 Gb/s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algn="ctr" fontAlgn="b"/>
                      <a:r>
                        <a:rPr lang="en-GB" sz="1100" b="1" i="0" u="none" strike="noStrike">
                          <a:solidFill>
                            <a:srgbClr val="000000"/>
                          </a:solidFill>
                          <a:effectLst/>
                          <a:latin typeface="Calibri" panose="020F0502020204030204" pitchFamily="34" charset="0"/>
                        </a:rPr>
                        <a:t>5.12 Gb/s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GB"/>
                    </a:p>
                  </a:txBody>
                  <a:tcPr/>
                </a:tc>
                <a:tc gridSpan="2">
                  <a:txBody>
                    <a:bodyPr/>
                    <a:lstStyle/>
                    <a:p>
                      <a:pPr algn="ctr" fontAlgn="b"/>
                      <a:r>
                        <a:rPr lang="en-GB" sz="1100" b="1" i="0" u="none" strike="noStrike">
                          <a:solidFill>
                            <a:srgbClr val="000000"/>
                          </a:solidFill>
                          <a:effectLst/>
                          <a:latin typeface="Calibri" panose="020F0502020204030204" pitchFamily="34" charset="0"/>
                        </a:rPr>
                        <a:t>10.24 Gb/s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GB"/>
                    </a:p>
                  </a:txBody>
                  <a:tcPr/>
                </a:tc>
                <a:extLst>
                  <a:ext uri="{0D108BD9-81ED-4DB2-BD59-A6C34878D82A}">
                    <a16:rowId xmlns:a16="http://schemas.microsoft.com/office/drawing/2014/main" val="10001"/>
                  </a:ext>
                </a:extLst>
              </a:tr>
              <a:tr h="200025">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GB" sz="1100" b="1"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GB" sz="1100" b="1" i="0" u="none" strike="noStrike">
                          <a:solidFill>
                            <a:srgbClr val="000000"/>
                          </a:solidFill>
                          <a:effectLst/>
                          <a:latin typeface="Calibri" panose="020F0502020204030204" pitchFamily="34" charset="0"/>
                        </a:rPr>
                        <a:t>FEC5</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GB" sz="1100" b="1" i="0" u="none" strike="noStrike">
                          <a:solidFill>
                            <a:srgbClr val="000000"/>
                          </a:solidFill>
                          <a:effectLst/>
                          <a:latin typeface="Calibri" panose="020F0502020204030204" pitchFamily="34" charset="0"/>
                        </a:rPr>
                        <a:t>FEC12</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GB" sz="1100" b="1" i="0" u="none" strike="noStrike">
                          <a:solidFill>
                            <a:srgbClr val="000000"/>
                          </a:solidFill>
                          <a:effectLst/>
                          <a:latin typeface="Calibri" panose="020F0502020204030204" pitchFamily="34" charset="0"/>
                        </a:rPr>
                        <a:t>FEC5</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GB" sz="1100" b="1" i="0" u="none" strike="noStrike">
                          <a:solidFill>
                            <a:srgbClr val="000000"/>
                          </a:solidFill>
                          <a:effectLst/>
                          <a:latin typeface="Calibri" panose="020F0502020204030204" pitchFamily="34" charset="0"/>
                        </a:rPr>
                        <a:t>FEC12</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0500">
                <a:tc>
                  <a:txBody>
                    <a:bodyPr/>
                    <a:lstStyle/>
                    <a:p>
                      <a:pPr algn="l" fontAlgn="b"/>
                      <a:r>
                        <a:rPr lang="en-GB" sz="1100" b="1" i="0" u="none" strike="noStrike">
                          <a:solidFill>
                            <a:srgbClr val="000000"/>
                          </a:solidFill>
                          <a:effectLst/>
                          <a:latin typeface="Calibri" panose="020F0502020204030204" pitchFamily="34" charset="0"/>
                        </a:rPr>
                        <a:t>Data [bits]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GB" sz="1100" b="0" i="0" u="none" strike="noStrike">
                          <a:solidFill>
                            <a:srgbClr val="000000"/>
                          </a:solidFill>
                          <a:effectLst/>
                          <a:latin typeface="Calibri" panose="020F0502020204030204" pitchFamily="34" charset="0"/>
                        </a:rPr>
                        <a:t>36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GB" sz="1100" b="0" i="0" u="none" strike="noStrike">
                          <a:solidFill>
                            <a:srgbClr val="000000"/>
                          </a:solidFill>
                          <a:effectLst/>
                          <a:latin typeface="Calibri" panose="020F0502020204030204" pitchFamily="34" charset="0"/>
                        </a:rPr>
                        <a:t>116</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GB" sz="1100" b="0" i="0" u="none" strike="noStrike">
                          <a:solidFill>
                            <a:srgbClr val="000000"/>
                          </a:solidFill>
                          <a:effectLst/>
                          <a:latin typeface="Calibri" panose="020F0502020204030204" pitchFamily="34" charset="0"/>
                        </a:rPr>
                        <a:t>102</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GB" sz="1100" b="0" i="0" u="none" strike="noStrike">
                          <a:solidFill>
                            <a:srgbClr val="000000"/>
                          </a:solidFill>
                          <a:effectLst/>
                          <a:latin typeface="Calibri" panose="020F0502020204030204" pitchFamily="34" charset="0"/>
                        </a:rPr>
                        <a:t>232</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GB" sz="1100" b="0" i="0" u="none" strike="noStrike">
                          <a:solidFill>
                            <a:srgbClr val="000000"/>
                          </a:solidFill>
                          <a:effectLst/>
                          <a:latin typeface="Calibri" panose="020F0502020204030204" pitchFamily="34" charset="0"/>
                        </a:rPr>
                        <a:t>204</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3"/>
                  </a:ext>
                </a:extLst>
              </a:tr>
              <a:tr h="190500">
                <a:tc>
                  <a:txBody>
                    <a:bodyPr/>
                    <a:lstStyle/>
                    <a:p>
                      <a:pPr algn="l" fontAlgn="b"/>
                      <a:r>
                        <a:rPr lang="en-GB" sz="1100" b="1" i="0" u="none" strike="noStrike">
                          <a:solidFill>
                            <a:srgbClr val="000000"/>
                          </a:solidFill>
                          <a:effectLst/>
                          <a:latin typeface="Calibri" panose="020F0502020204030204" pitchFamily="34" charset="0"/>
                        </a:rPr>
                        <a:t>Scrambler width [bits]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100" b="0" i="0" u="none" strike="noStrike">
                          <a:solidFill>
                            <a:srgbClr val="000000"/>
                          </a:solidFill>
                          <a:effectLst/>
                          <a:latin typeface="Calibri" panose="020F0502020204030204" pitchFamily="34" charset="0"/>
                        </a:rPr>
                        <a:t>36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100" b="0" i="0" u="none" strike="noStrike">
                          <a:solidFill>
                            <a:srgbClr val="000000"/>
                          </a:solidFill>
                          <a:effectLst/>
                          <a:latin typeface="Calibri" panose="020F0502020204030204" pitchFamily="34" charset="0"/>
                        </a:rPr>
                        <a:t>58</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GB" sz="1100" b="0" i="0" u="none" strike="noStrike">
                          <a:solidFill>
                            <a:srgbClr val="000000"/>
                          </a:solidFill>
                          <a:effectLst/>
                          <a:latin typeface="Calibri" panose="020F0502020204030204" pitchFamily="34" charset="0"/>
                        </a:rPr>
                        <a:t>51</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100" b="0" i="0" u="none" strike="noStrike">
                          <a:solidFill>
                            <a:srgbClr val="000000"/>
                          </a:solidFill>
                          <a:effectLst/>
                          <a:latin typeface="Calibri" panose="020F0502020204030204" pitchFamily="34" charset="0"/>
                        </a:rPr>
                        <a:t>58</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GB" sz="1100" b="0" i="0" u="none" strike="noStrike">
                          <a:solidFill>
                            <a:srgbClr val="000000"/>
                          </a:solidFill>
                          <a:effectLst/>
                          <a:latin typeface="Calibri" panose="020F0502020204030204" pitchFamily="34" charset="0"/>
                        </a:rPr>
                        <a:t>51</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190500">
                <a:tc>
                  <a:txBody>
                    <a:bodyPr/>
                    <a:lstStyle/>
                    <a:p>
                      <a:pPr algn="l" fontAlgn="b"/>
                      <a:r>
                        <a:rPr lang="en-GB" sz="1100" b="1" i="0" u="none" strike="noStrike">
                          <a:solidFill>
                            <a:srgbClr val="000000"/>
                          </a:solidFill>
                          <a:effectLst/>
                          <a:latin typeface="Calibri" panose="020F0502020204030204" pitchFamily="34" charset="0"/>
                        </a:rPr>
                        <a:t>Scrambler order</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100" b="0" i="0" u="none" strike="noStrike">
                          <a:solidFill>
                            <a:srgbClr val="000000"/>
                          </a:solidFill>
                          <a:effectLst/>
                          <a:latin typeface="Calibri" panose="020F0502020204030204" pitchFamily="34" charset="0"/>
                        </a:rPr>
                        <a:t>36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100" b="0" i="0" u="none" strike="noStrike">
                          <a:solidFill>
                            <a:srgbClr val="000000"/>
                          </a:solidFill>
                          <a:effectLst/>
                          <a:latin typeface="Calibri" panose="020F0502020204030204" pitchFamily="34" charset="0"/>
                        </a:rPr>
                        <a:t>58</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GB" sz="1100" b="0" i="0" u="none" strike="noStrike">
                          <a:solidFill>
                            <a:srgbClr val="000000"/>
                          </a:solidFill>
                          <a:effectLst/>
                          <a:latin typeface="Calibri" panose="020F0502020204030204" pitchFamily="34" charset="0"/>
                        </a:rPr>
                        <a:t>49</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100" b="0" i="0" u="none" strike="noStrike">
                          <a:solidFill>
                            <a:srgbClr val="000000"/>
                          </a:solidFill>
                          <a:effectLst/>
                          <a:latin typeface="Calibri" panose="020F0502020204030204" pitchFamily="34" charset="0"/>
                        </a:rPr>
                        <a:t>58</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GB" sz="1100" b="0" i="0" u="none" strike="noStrike">
                          <a:solidFill>
                            <a:srgbClr val="000000"/>
                          </a:solidFill>
                          <a:effectLst/>
                          <a:latin typeface="Calibri" panose="020F0502020204030204" pitchFamily="34" charset="0"/>
                        </a:rPr>
                        <a:t>49</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190500">
                <a:tc>
                  <a:txBody>
                    <a:bodyPr/>
                    <a:lstStyle/>
                    <a:p>
                      <a:pPr algn="l" fontAlgn="b"/>
                      <a:r>
                        <a:rPr lang="en-GB" sz="1100" b="1" i="0" u="none" strike="noStrike">
                          <a:solidFill>
                            <a:srgbClr val="000000"/>
                          </a:solidFill>
                          <a:effectLst/>
                          <a:latin typeface="Calibri" panose="020F0502020204030204" pitchFamily="34" charset="0"/>
                        </a:rPr>
                        <a:t>Number of scramblers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100" b="0" i="0" u="none" strike="noStrike">
                          <a:solidFill>
                            <a:srgbClr val="000000"/>
                          </a:solidFill>
                          <a:effectLst/>
                          <a:latin typeface="Calibri" panose="020F0502020204030204" pitchFamily="34" charset="0"/>
                        </a:rPr>
                        <a:t>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algn="ctr" fontAlgn="b"/>
                      <a:r>
                        <a:rPr lang="en-GB" sz="1100" b="0" i="0" u="none" strike="noStrike">
                          <a:solidFill>
                            <a:srgbClr val="000000"/>
                          </a:solidFill>
                          <a:effectLst/>
                          <a:latin typeface="Calibri" panose="020F0502020204030204" pitchFamily="34" charset="0"/>
                        </a:rPr>
                        <a:t>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GB"/>
                    </a:p>
                  </a:txBody>
                  <a:tcPr/>
                </a:tc>
                <a:tc gridSpan="2">
                  <a:txBody>
                    <a:bodyPr/>
                    <a:lstStyle/>
                    <a:p>
                      <a:pPr algn="ctr" fontAlgn="b"/>
                      <a:r>
                        <a:rPr lang="en-GB" sz="1100" b="0" i="0" u="none" strike="noStrike">
                          <a:solidFill>
                            <a:srgbClr val="000000"/>
                          </a:solidFill>
                          <a:effectLst/>
                          <a:latin typeface="Calibri" panose="020F0502020204030204" pitchFamily="34" charset="0"/>
                        </a:rPr>
                        <a:t>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GB"/>
                    </a:p>
                  </a:txBody>
                  <a:tcPr/>
                </a:tc>
                <a:extLst>
                  <a:ext uri="{0D108BD9-81ED-4DB2-BD59-A6C34878D82A}">
                    <a16:rowId xmlns:a16="http://schemas.microsoft.com/office/drawing/2014/main" val="10006"/>
                  </a:ext>
                </a:extLst>
              </a:tr>
              <a:tr h="200025">
                <a:tc>
                  <a:txBody>
                    <a:bodyPr/>
                    <a:lstStyle/>
                    <a:p>
                      <a:pPr algn="l" fontAlgn="b"/>
                      <a:r>
                        <a:rPr lang="en-GB" sz="1100" b="1" i="0" u="none" strike="noStrike">
                          <a:solidFill>
                            <a:srgbClr val="000000"/>
                          </a:solidFill>
                          <a:effectLst/>
                          <a:latin typeface="Calibri" panose="020F0502020204030204" pitchFamily="34" charset="0"/>
                        </a:rPr>
                        <a:t>Recursive equation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eq 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eq 2</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err="1">
                          <a:solidFill>
                            <a:srgbClr val="000000"/>
                          </a:solidFill>
                          <a:effectLst/>
                          <a:latin typeface="Calibri" panose="020F0502020204030204" pitchFamily="34" charset="0"/>
                        </a:rPr>
                        <a:t>eq</a:t>
                      </a:r>
                      <a:r>
                        <a:rPr lang="en-GB" sz="1100" b="0" i="0" u="none" strike="noStrike" dirty="0">
                          <a:solidFill>
                            <a:srgbClr val="000000"/>
                          </a:solidFill>
                          <a:effectLst/>
                          <a:latin typeface="Calibri" panose="020F0502020204030204" pitchFamily="34" charset="0"/>
                        </a:rPr>
                        <a:t> 3</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eq 2</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err="1">
                          <a:solidFill>
                            <a:srgbClr val="000000"/>
                          </a:solidFill>
                          <a:effectLst/>
                          <a:latin typeface="Calibri" panose="020F0502020204030204" pitchFamily="34" charset="0"/>
                        </a:rPr>
                        <a:t>eq</a:t>
                      </a:r>
                      <a:r>
                        <a:rPr lang="en-GB" sz="1100" b="0" i="0" u="none" strike="noStrike" dirty="0">
                          <a:solidFill>
                            <a:srgbClr val="000000"/>
                          </a:solidFill>
                          <a:effectLst/>
                          <a:latin typeface="Calibri" panose="020F0502020204030204" pitchFamily="34" charset="0"/>
                        </a:rPr>
                        <a:t> 3</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5" name="Date Placeholder 4"/>
          <p:cNvSpPr>
            <a:spLocks noGrp="1"/>
          </p:cNvSpPr>
          <p:nvPr>
            <p:ph type="dt" sz="half" idx="10"/>
          </p:nvPr>
        </p:nvSpPr>
        <p:spPr/>
        <p:txBody>
          <a:bodyPr/>
          <a:lstStyle/>
          <a:p>
            <a:r>
              <a:rPr lang="en-GB" smtClean="0"/>
              <a:t>Ecole de Microélectronique IN2P3</a:t>
            </a:r>
            <a:endParaRPr lang="en-GB" dirty="0"/>
          </a:p>
        </p:txBody>
      </p:sp>
      <p:sp>
        <p:nvSpPr>
          <p:cNvPr id="6" name="Footer Placeholder 5"/>
          <p:cNvSpPr>
            <a:spLocks noGrp="1"/>
          </p:cNvSpPr>
          <p:nvPr>
            <p:ph type="ftr" sz="quarter" idx="11"/>
          </p:nvPr>
        </p:nvSpPr>
        <p:spPr/>
        <p:txBody>
          <a:bodyPr/>
          <a:lstStyle/>
          <a:p>
            <a:r>
              <a:rPr lang="en-GB" smtClean="0"/>
              <a:t>Paulo.Moreira@cern.ch</a:t>
            </a:r>
            <a:endParaRPr lang="en-GB" dirty="0"/>
          </a:p>
        </p:txBody>
      </p:sp>
      <p:sp>
        <p:nvSpPr>
          <p:cNvPr id="7" name="Slide Number Placeholder 6"/>
          <p:cNvSpPr>
            <a:spLocks noGrp="1"/>
          </p:cNvSpPr>
          <p:nvPr>
            <p:ph type="sldNum" sz="quarter" idx="12"/>
          </p:nvPr>
        </p:nvSpPr>
        <p:spPr/>
        <p:txBody>
          <a:bodyPr/>
          <a:lstStyle/>
          <a:p>
            <a:fld id="{9E4E57FD-46AB-4497-A1ED-13B00B4C8F0D}" type="slidenum">
              <a:rPr lang="en-GB" smtClean="0"/>
              <a:pPr/>
              <a:t>69</a:t>
            </a:fld>
            <a:endParaRPr lang="en-GB" dirty="0"/>
          </a:p>
        </p:txBody>
      </p:sp>
      <p:sp>
        <p:nvSpPr>
          <p:cNvPr id="12" name="Rectangle 11"/>
          <p:cNvSpPr/>
          <p:nvPr/>
        </p:nvSpPr>
        <p:spPr>
          <a:xfrm flipH="1">
            <a:off x="2856478" y="3243473"/>
            <a:ext cx="533400" cy="59452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spcBef>
                <a:spcPct val="0"/>
              </a:spcBef>
              <a:spcAft>
                <a:spcPct val="0"/>
              </a:spcAft>
            </a:pPr>
            <a:r>
              <a:rPr lang="en-US" sz="1000" dirty="0" smtClean="0">
                <a:solidFill>
                  <a:schemeClr val="tx1"/>
                </a:solidFill>
              </a:rPr>
              <a:t>Q      D</a:t>
            </a:r>
          </a:p>
          <a:p>
            <a:pPr algn="ctr" fontAlgn="base">
              <a:spcBef>
                <a:spcPct val="0"/>
              </a:spcBef>
              <a:spcAft>
                <a:spcPct val="0"/>
              </a:spcAft>
            </a:pPr>
            <a:endParaRPr lang="en-US" sz="1000" dirty="0">
              <a:solidFill>
                <a:schemeClr val="tx1"/>
              </a:solidFill>
            </a:endParaRPr>
          </a:p>
          <a:p>
            <a:pPr fontAlgn="base">
              <a:spcBef>
                <a:spcPct val="0"/>
              </a:spcBef>
              <a:spcAft>
                <a:spcPct val="0"/>
              </a:spcAft>
            </a:pPr>
            <a:r>
              <a:rPr lang="en-US" sz="1000" dirty="0" smtClean="0">
                <a:solidFill>
                  <a:schemeClr val="tx1"/>
                </a:solidFill>
              </a:rPr>
              <a:t>CK</a:t>
            </a:r>
            <a:endParaRPr lang="en-US" sz="1000" dirty="0">
              <a:solidFill>
                <a:schemeClr val="tx1"/>
              </a:solidFill>
            </a:endParaRPr>
          </a:p>
        </p:txBody>
      </p:sp>
      <p:cxnSp>
        <p:nvCxnSpPr>
          <p:cNvPr id="13" name="Straight Connector 12"/>
          <p:cNvCxnSpPr/>
          <p:nvPr/>
        </p:nvCxnSpPr>
        <p:spPr>
          <a:xfrm flipH="1">
            <a:off x="2870302" y="3678495"/>
            <a:ext cx="76200" cy="76200"/>
          </a:xfrm>
          <a:prstGeom prst="line">
            <a:avLst/>
          </a:prstGeom>
          <a:no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2862155" y="3609822"/>
            <a:ext cx="76200" cy="76200"/>
          </a:xfrm>
          <a:prstGeom prst="line">
            <a:avLst/>
          </a:prstGeom>
          <a:noFill/>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2653459" y="1854003"/>
            <a:ext cx="1020213" cy="467672"/>
            <a:chOff x="5029200" y="2362201"/>
            <a:chExt cx="1020213" cy="467672"/>
          </a:xfrm>
        </p:grpSpPr>
        <p:sp>
          <p:nvSpPr>
            <p:cNvPr id="16" name="Freeform 15"/>
            <p:cNvSpPr/>
            <p:nvPr/>
          </p:nvSpPr>
          <p:spPr>
            <a:xfrm>
              <a:off x="5239382" y="2362201"/>
              <a:ext cx="515704" cy="229322"/>
            </a:xfrm>
            <a:custGeom>
              <a:avLst/>
              <a:gdLst>
                <a:gd name="connsiteX0" fmla="*/ 0 w 515704"/>
                <a:gd name="connsiteY0" fmla="*/ 0 h 151677"/>
                <a:gd name="connsiteX1" fmla="*/ 320690 w 515704"/>
                <a:gd name="connsiteY1" fmla="*/ 34669 h 151677"/>
                <a:gd name="connsiteX2" fmla="*/ 515704 w 515704"/>
                <a:gd name="connsiteY2" fmla="*/ 151677 h 151677"/>
              </a:gdLst>
              <a:ahLst/>
              <a:cxnLst>
                <a:cxn ang="0">
                  <a:pos x="connsiteX0" y="connsiteY0"/>
                </a:cxn>
                <a:cxn ang="0">
                  <a:pos x="connsiteX1" y="connsiteY1"/>
                </a:cxn>
                <a:cxn ang="0">
                  <a:pos x="connsiteX2" y="connsiteY2"/>
                </a:cxn>
              </a:cxnLst>
              <a:rect l="l" t="t" r="r" b="b"/>
              <a:pathLst>
                <a:path w="515704" h="151677">
                  <a:moveTo>
                    <a:pt x="0" y="0"/>
                  </a:moveTo>
                  <a:cubicBezTo>
                    <a:pt x="117369" y="4695"/>
                    <a:pt x="234739" y="9390"/>
                    <a:pt x="320690" y="34669"/>
                  </a:cubicBezTo>
                  <a:cubicBezTo>
                    <a:pt x="406641" y="59948"/>
                    <a:pt x="461172" y="105812"/>
                    <a:pt x="515704" y="151677"/>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16"/>
            <p:cNvSpPr/>
            <p:nvPr/>
          </p:nvSpPr>
          <p:spPr>
            <a:xfrm flipV="1">
              <a:off x="5239382" y="2591882"/>
              <a:ext cx="515704" cy="227517"/>
            </a:xfrm>
            <a:custGeom>
              <a:avLst/>
              <a:gdLst>
                <a:gd name="connsiteX0" fmla="*/ 0 w 515704"/>
                <a:gd name="connsiteY0" fmla="*/ 0 h 151677"/>
                <a:gd name="connsiteX1" fmla="*/ 320690 w 515704"/>
                <a:gd name="connsiteY1" fmla="*/ 34669 h 151677"/>
                <a:gd name="connsiteX2" fmla="*/ 515704 w 515704"/>
                <a:gd name="connsiteY2" fmla="*/ 151677 h 151677"/>
              </a:gdLst>
              <a:ahLst/>
              <a:cxnLst>
                <a:cxn ang="0">
                  <a:pos x="connsiteX0" y="connsiteY0"/>
                </a:cxn>
                <a:cxn ang="0">
                  <a:pos x="connsiteX1" y="connsiteY1"/>
                </a:cxn>
                <a:cxn ang="0">
                  <a:pos x="connsiteX2" y="connsiteY2"/>
                </a:cxn>
              </a:cxnLst>
              <a:rect l="l" t="t" r="r" b="b"/>
              <a:pathLst>
                <a:path w="515704" h="151677">
                  <a:moveTo>
                    <a:pt x="0" y="0"/>
                  </a:moveTo>
                  <a:cubicBezTo>
                    <a:pt x="117369" y="4695"/>
                    <a:pt x="234739" y="9390"/>
                    <a:pt x="320690" y="34669"/>
                  </a:cubicBezTo>
                  <a:cubicBezTo>
                    <a:pt x="406641" y="59948"/>
                    <a:pt x="461172" y="105812"/>
                    <a:pt x="515704" y="151677"/>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17"/>
            <p:cNvSpPr/>
            <p:nvPr/>
          </p:nvSpPr>
          <p:spPr>
            <a:xfrm>
              <a:off x="5243716" y="2370506"/>
              <a:ext cx="52003" cy="459367"/>
            </a:xfrm>
            <a:custGeom>
              <a:avLst/>
              <a:gdLst>
                <a:gd name="connsiteX0" fmla="*/ 0 w 52003"/>
                <a:gd name="connsiteY0" fmla="*/ 0 h 459367"/>
                <a:gd name="connsiteX1" fmla="*/ 52003 w 52003"/>
                <a:gd name="connsiteY1" fmla="*/ 238351 h 459367"/>
                <a:gd name="connsiteX2" fmla="*/ 0 w 52003"/>
                <a:gd name="connsiteY2" fmla="*/ 459367 h 459367"/>
              </a:gdLst>
              <a:ahLst/>
              <a:cxnLst>
                <a:cxn ang="0">
                  <a:pos x="connsiteX0" y="connsiteY0"/>
                </a:cxn>
                <a:cxn ang="0">
                  <a:pos x="connsiteX1" y="connsiteY1"/>
                </a:cxn>
                <a:cxn ang="0">
                  <a:pos x="connsiteX2" y="connsiteY2"/>
                </a:cxn>
              </a:cxnLst>
              <a:rect l="l" t="t" r="r" b="b"/>
              <a:pathLst>
                <a:path w="52003" h="459367">
                  <a:moveTo>
                    <a:pt x="0" y="0"/>
                  </a:moveTo>
                  <a:cubicBezTo>
                    <a:pt x="26001" y="80895"/>
                    <a:pt x="52003" y="161790"/>
                    <a:pt x="52003" y="238351"/>
                  </a:cubicBezTo>
                  <a:cubicBezTo>
                    <a:pt x="52003" y="314912"/>
                    <a:pt x="13723" y="414586"/>
                    <a:pt x="0" y="459367"/>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18"/>
            <p:cNvSpPr/>
            <p:nvPr/>
          </p:nvSpPr>
          <p:spPr>
            <a:xfrm>
              <a:off x="5185212" y="2362201"/>
              <a:ext cx="52003" cy="459367"/>
            </a:xfrm>
            <a:custGeom>
              <a:avLst/>
              <a:gdLst>
                <a:gd name="connsiteX0" fmla="*/ 0 w 52003"/>
                <a:gd name="connsiteY0" fmla="*/ 0 h 459367"/>
                <a:gd name="connsiteX1" fmla="*/ 52003 w 52003"/>
                <a:gd name="connsiteY1" fmla="*/ 238351 h 459367"/>
                <a:gd name="connsiteX2" fmla="*/ 0 w 52003"/>
                <a:gd name="connsiteY2" fmla="*/ 459367 h 459367"/>
              </a:gdLst>
              <a:ahLst/>
              <a:cxnLst>
                <a:cxn ang="0">
                  <a:pos x="connsiteX0" y="connsiteY0"/>
                </a:cxn>
                <a:cxn ang="0">
                  <a:pos x="connsiteX1" y="connsiteY1"/>
                </a:cxn>
                <a:cxn ang="0">
                  <a:pos x="connsiteX2" y="connsiteY2"/>
                </a:cxn>
              </a:cxnLst>
              <a:rect l="l" t="t" r="r" b="b"/>
              <a:pathLst>
                <a:path w="52003" h="459367">
                  <a:moveTo>
                    <a:pt x="0" y="0"/>
                  </a:moveTo>
                  <a:cubicBezTo>
                    <a:pt x="26001" y="80895"/>
                    <a:pt x="52003" y="161790"/>
                    <a:pt x="52003" y="238351"/>
                  </a:cubicBezTo>
                  <a:cubicBezTo>
                    <a:pt x="52003" y="314912"/>
                    <a:pt x="13723" y="414586"/>
                    <a:pt x="0" y="459367"/>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5755086" y="2532654"/>
              <a:ext cx="112314" cy="114117"/>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Connector 20"/>
            <p:cNvCxnSpPr/>
            <p:nvPr/>
          </p:nvCxnSpPr>
          <p:spPr>
            <a:xfrm flipH="1">
              <a:off x="5029200" y="2476862"/>
              <a:ext cx="18201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029200" y="2705640"/>
              <a:ext cx="18201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5867400" y="2595500"/>
              <a:ext cx="182013"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2501059" y="1625403"/>
            <a:ext cx="1295400" cy="91440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2501059" y="2938673"/>
            <a:ext cx="1295400" cy="124460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Connector 25"/>
          <p:cNvCxnSpPr/>
          <p:nvPr/>
        </p:nvCxnSpPr>
        <p:spPr>
          <a:xfrm>
            <a:off x="3389878" y="3357773"/>
            <a:ext cx="192787" cy="0"/>
          </a:xfrm>
          <a:prstGeom prst="line">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671838" y="3681620"/>
            <a:ext cx="19278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642685" y="3370473"/>
            <a:ext cx="192787" cy="0"/>
          </a:xfrm>
          <a:prstGeom prst="line">
            <a:avLst/>
          </a:prstGeom>
          <a:ln w="1905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40" idx="0"/>
            <a:endCxn id="25" idx="3"/>
          </p:cNvCxnSpPr>
          <p:nvPr/>
        </p:nvCxnSpPr>
        <p:spPr>
          <a:xfrm flipH="1">
            <a:off x="3796459" y="1899211"/>
            <a:ext cx="820412" cy="1661762"/>
          </a:xfrm>
          <a:prstGeom prst="bentConnector3">
            <a:avLst>
              <a:gd name="adj1" fmla="val -52168"/>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4" idx="3"/>
          </p:cNvCxnSpPr>
          <p:nvPr/>
        </p:nvCxnSpPr>
        <p:spPr>
          <a:xfrm>
            <a:off x="3796459" y="2082603"/>
            <a:ext cx="68580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1882942" y="1968664"/>
            <a:ext cx="60960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614907" y="1711863"/>
            <a:ext cx="657552" cy="261610"/>
          </a:xfrm>
          <a:prstGeom prst="rect">
            <a:avLst/>
          </a:prstGeom>
          <a:noFill/>
          <a:ln w="19050">
            <a:noFill/>
          </a:ln>
        </p:spPr>
        <p:txBody>
          <a:bodyPr wrap="none" rtlCol="0">
            <a:spAutoFit/>
          </a:bodyPr>
          <a:lstStyle/>
          <a:p>
            <a:r>
              <a:rPr lang="en-US" sz="1100" dirty="0" smtClean="0">
                <a:solidFill>
                  <a:schemeClr val="accent1"/>
                </a:solidFill>
              </a:rPr>
              <a:t>D</a:t>
            </a:r>
            <a:r>
              <a:rPr lang="en-US" sz="1100" baseline="-25000" dirty="0" smtClean="0">
                <a:solidFill>
                  <a:schemeClr val="accent1"/>
                </a:solidFill>
              </a:rPr>
              <a:t>i+1</a:t>
            </a:r>
            <a:r>
              <a:rPr lang="en-US" sz="1100" dirty="0" smtClean="0">
                <a:solidFill>
                  <a:schemeClr val="accent1"/>
                </a:solidFill>
              </a:rPr>
              <a:t>[n:0]</a:t>
            </a:r>
            <a:endParaRPr lang="en-GB" sz="1100" dirty="0">
              <a:solidFill>
                <a:schemeClr val="accent1"/>
              </a:solidFill>
            </a:endParaRPr>
          </a:p>
        </p:txBody>
      </p:sp>
      <p:sp>
        <p:nvSpPr>
          <p:cNvPr id="33" name="TextBox 32"/>
          <p:cNvSpPr txBox="1"/>
          <p:nvPr/>
        </p:nvSpPr>
        <p:spPr>
          <a:xfrm>
            <a:off x="3789326" y="1821073"/>
            <a:ext cx="635110" cy="261610"/>
          </a:xfrm>
          <a:prstGeom prst="rect">
            <a:avLst/>
          </a:prstGeom>
          <a:noFill/>
          <a:ln w="19050">
            <a:noFill/>
          </a:ln>
        </p:spPr>
        <p:txBody>
          <a:bodyPr wrap="none" rtlCol="0">
            <a:spAutoFit/>
          </a:bodyPr>
          <a:lstStyle/>
          <a:p>
            <a:r>
              <a:rPr lang="en-US" sz="1100" dirty="0" smtClean="0">
                <a:solidFill>
                  <a:schemeClr val="accent1"/>
                </a:solidFill>
              </a:rPr>
              <a:t>S</a:t>
            </a:r>
            <a:r>
              <a:rPr lang="en-US" sz="1100" baseline="-25000" dirty="0" smtClean="0">
                <a:solidFill>
                  <a:schemeClr val="accent1"/>
                </a:solidFill>
              </a:rPr>
              <a:t>i+1</a:t>
            </a:r>
            <a:r>
              <a:rPr lang="en-US" sz="1100" dirty="0" smtClean="0">
                <a:solidFill>
                  <a:schemeClr val="accent1"/>
                </a:solidFill>
              </a:rPr>
              <a:t>[n:0]</a:t>
            </a:r>
            <a:endParaRPr lang="en-GB" sz="1100" dirty="0">
              <a:solidFill>
                <a:schemeClr val="accent1"/>
              </a:solidFill>
            </a:endParaRPr>
          </a:p>
        </p:txBody>
      </p:sp>
      <p:sp>
        <p:nvSpPr>
          <p:cNvPr id="34" name="TextBox 33"/>
          <p:cNvSpPr txBox="1"/>
          <p:nvPr/>
        </p:nvSpPr>
        <p:spPr>
          <a:xfrm>
            <a:off x="1614907" y="2016663"/>
            <a:ext cx="550151" cy="261610"/>
          </a:xfrm>
          <a:prstGeom prst="rect">
            <a:avLst/>
          </a:prstGeom>
          <a:noFill/>
          <a:ln w="19050">
            <a:noFill/>
          </a:ln>
        </p:spPr>
        <p:txBody>
          <a:bodyPr wrap="none" rtlCol="0">
            <a:spAutoFit/>
          </a:bodyPr>
          <a:lstStyle/>
          <a:p>
            <a:r>
              <a:rPr lang="en-US" sz="1100" dirty="0" smtClean="0">
                <a:solidFill>
                  <a:schemeClr val="accent1"/>
                </a:solidFill>
              </a:rPr>
              <a:t>X</a:t>
            </a:r>
            <a:r>
              <a:rPr lang="en-US" sz="1100" baseline="-25000" dirty="0" smtClean="0">
                <a:solidFill>
                  <a:schemeClr val="accent1"/>
                </a:solidFill>
              </a:rPr>
              <a:t>i</a:t>
            </a:r>
            <a:r>
              <a:rPr lang="en-US" sz="1100" dirty="0" smtClean="0">
                <a:solidFill>
                  <a:schemeClr val="accent1"/>
                </a:solidFill>
              </a:rPr>
              <a:t>[k:1]</a:t>
            </a:r>
            <a:endParaRPr lang="en-GB" sz="1100" dirty="0">
              <a:solidFill>
                <a:schemeClr val="accent1"/>
              </a:solidFill>
            </a:endParaRPr>
          </a:p>
        </p:txBody>
      </p:sp>
      <p:sp>
        <p:nvSpPr>
          <p:cNvPr id="35" name="TextBox 34"/>
          <p:cNvSpPr txBox="1"/>
          <p:nvPr/>
        </p:nvSpPr>
        <p:spPr>
          <a:xfrm>
            <a:off x="1614907" y="3540663"/>
            <a:ext cx="356188" cy="261610"/>
          </a:xfrm>
          <a:prstGeom prst="rect">
            <a:avLst/>
          </a:prstGeom>
          <a:noFill/>
          <a:ln w="19050">
            <a:noFill/>
          </a:ln>
        </p:spPr>
        <p:txBody>
          <a:bodyPr wrap="none" rtlCol="0">
            <a:spAutoFit/>
          </a:bodyPr>
          <a:lstStyle/>
          <a:p>
            <a:r>
              <a:rPr lang="en-US" sz="1100" dirty="0" err="1" smtClean="0">
                <a:solidFill>
                  <a:schemeClr val="accent1"/>
                </a:solidFill>
              </a:rPr>
              <a:t>Clk</a:t>
            </a:r>
            <a:endParaRPr lang="en-GB" sz="1100" dirty="0">
              <a:solidFill>
                <a:schemeClr val="accent1"/>
              </a:solidFill>
            </a:endParaRPr>
          </a:p>
        </p:txBody>
      </p:sp>
      <p:cxnSp>
        <p:nvCxnSpPr>
          <p:cNvPr id="36" name="Straight Arrow Connector 35"/>
          <p:cNvCxnSpPr/>
          <p:nvPr/>
        </p:nvCxnSpPr>
        <p:spPr>
          <a:xfrm>
            <a:off x="1891459" y="3810627"/>
            <a:ext cx="60960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34" idx="2"/>
          </p:cNvCxnSpPr>
          <p:nvPr/>
        </p:nvCxnSpPr>
        <p:spPr>
          <a:xfrm>
            <a:off x="1889983" y="2278273"/>
            <a:ext cx="580842"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1889982" y="3382608"/>
            <a:ext cx="580843" cy="0"/>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891459" y="2278273"/>
            <a:ext cx="0" cy="110433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0" name="Trapezoid 39"/>
          <p:cNvSpPr/>
          <p:nvPr/>
        </p:nvSpPr>
        <p:spPr>
          <a:xfrm rot="5400000">
            <a:off x="4282865" y="1831905"/>
            <a:ext cx="533400" cy="134611"/>
          </a:xfrm>
          <a:prstGeom prst="trapezoid">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 name="Straight Arrow Connector 40"/>
          <p:cNvCxnSpPr/>
          <p:nvPr/>
        </p:nvCxnSpPr>
        <p:spPr>
          <a:xfrm>
            <a:off x="4253659" y="1719392"/>
            <a:ext cx="22860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272459" y="1516273"/>
            <a:ext cx="0" cy="452391"/>
          </a:xfrm>
          <a:prstGeom prst="line">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2272459" y="1516273"/>
            <a:ext cx="1981200" cy="5785"/>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253659" y="1516273"/>
            <a:ext cx="0" cy="20311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16200000" flipV="1">
            <a:off x="4191718" y="2280001"/>
            <a:ext cx="25771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4027425" y="2318102"/>
            <a:ext cx="572593" cy="261610"/>
          </a:xfrm>
          <a:prstGeom prst="rect">
            <a:avLst/>
          </a:prstGeom>
          <a:noFill/>
          <a:ln w="19050">
            <a:noFill/>
          </a:ln>
        </p:spPr>
        <p:txBody>
          <a:bodyPr wrap="none" rtlCol="0">
            <a:spAutoFit/>
          </a:bodyPr>
          <a:lstStyle/>
          <a:p>
            <a:r>
              <a:rPr lang="en-US" sz="1100" dirty="0" smtClean="0"/>
              <a:t>bypass</a:t>
            </a:r>
            <a:endParaRPr lang="en-GB" sz="1100" dirty="0"/>
          </a:p>
        </p:txBody>
      </p:sp>
      <p:cxnSp>
        <p:nvCxnSpPr>
          <p:cNvPr id="47" name="Straight Arrow Connector 46"/>
          <p:cNvCxnSpPr/>
          <p:nvPr/>
        </p:nvCxnSpPr>
        <p:spPr>
          <a:xfrm>
            <a:off x="5091859" y="2730092"/>
            <a:ext cx="446667"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889982" y="2731586"/>
            <a:ext cx="3125677" cy="0"/>
          </a:xfrm>
          <a:prstGeom prst="line">
            <a:avLst/>
          </a:prstGeom>
          <a:ln w="19050">
            <a:headEnd type="oval"/>
            <a:tailEnd type="non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015659" y="2464448"/>
            <a:ext cx="540533" cy="261610"/>
          </a:xfrm>
          <a:prstGeom prst="rect">
            <a:avLst/>
          </a:prstGeom>
          <a:noFill/>
          <a:ln w="19050">
            <a:noFill/>
          </a:ln>
        </p:spPr>
        <p:txBody>
          <a:bodyPr wrap="none" rtlCol="0">
            <a:spAutoFit/>
          </a:bodyPr>
          <a:lstStyle/>
          <a:p>
            <a:r>
              <a:rPr lang="en-US" sz="1100" dirty="0" smtClean="0">
                <a:solidFill>
                  <a:schemeClr val="accent1"/>
                </a:solidFill>
              </a:rPr>
              <a:t>S</a:t>
            </a:r>
            <a:r>
              <a:rPr lang="en-US" sz="1100" baseline="-25000" dirty="0" smtClean="0">
                <a:solidFill>
                  <a:schemeClr val="accent1"/>
                </a:solidFill>
              </a:rPr>
              <a:t>i</a:t>
            </a:r>
            <a:r>
              <a:rPr lang="en-US" sz="1100" dirty="0" smtClean="0">
                <a:solidFill>
                  <a:schemeClr val="accent1"/>
                </a:solidFill>
              </a:rPr>
              <a:t>[n:0]</a:t>
            </a:r>
            <a:endParaRPr lang="en-GB" sz="1100" dirty="0">
              <a:solidFill>
                <a:schemeClr val="accent1"/>
              </a:solidFill>
            </a:endParaRPr>
          </a:p>
        </p:txBody>
      </p:sp>
      <p:grpSp>
        <p:nvGrpSpPr>
          <p:cNvPr id="50" name="Group 49"/>
          <p:cNvGrpSpPr/>
          <p:nvPr/>
        </p:nvGrpSpPr>
        <p:grpSpPr>
          <a:xfrm>
            <a:off x="7947268" y="3168180"/>
            <a:ext cx="533400" cy="594520"/>
            <a:chOff x="4038600" y="1843881"/>
            <a:chExt cx="533400" cy="594520"/>
          </a:xfrm>
          <a:noFill/>
        </p:grpSpPr>
        <p:sp>
          <p:nvSpPr>
            <p:cNvPr id="51" name="Rectangle 50"/>
            <p:cNvSpPr/>
            <p:nvPr/>
          </p:nvSpPr>
          <p:spPr>
            <a:xfrm>
              <a:off x="4038600" y="1843881"/>
              <a:ext cx="533400" cy="594520"/>
            </a:xfrm>
            <a:prstGeom prst="rect">
              <a:avLst/>
            </a:prstGeom>
            <a:gr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base">
                <a:spcBef>
                  <a:spcPct val="0"/>
                </a:spcBef>
                <a:spcAft>
                  <a:spcPct val="0"/>
                </a:spcAft>
              </a:pPr>
              <a:r>
                <a:rPr lang="en-US" sz="1000" dirty="0" smtClean="0">
                  <a:solidFill>
                    <a:schemeClr val="tx1"/>
                  </a:solidFill>
                </a:rPr>
                <a:t>D      Q</a:t>
              </a:r>
              <a:endParaRPr lang="en-US" sz="1000" dirty="0">
                <a:solidFill>
                  <a:schemeClr val="tx1"/>
                </a:solidFill>
              </a:endParaRPr>
            </a:p>
            <a:p>
              <a:pPr fontAlgn="base">
                <a:spcBef>
                  <a:spcPct val="0"/>
                </a:spcBef>
                <a:spcAft>
                  <a:spcPct val="0"/>
                </a:spcAft>
              </a:pPr>
              <a:endParaRPr lang="en-US" sz="1000" dirty="0" smtClean="0">
                <a:solidFill>
                  <a:schemeClr val="tx1"/>
                </a:solidFill>
              </a:endParaRPr>
            </a:p>
            <a:p>
              <a:pPr fontAlgn="base">
                <a:spcBef>
                  <a:spcPct val="0"/>
                </a:spcBef>
                <a:spcAft>
                  <a:spcPct val="0"/>
                </a:spcAft>
              </a:pPr>
              <a:r>
                <a:rPr lang="en-US" sz="1000" dirty="0" smtClean="0">
                  <a:solidFill>
                    <a:schemeClr val="tx1"/>
                  </a:solidFill>
                </a:rPr>
                <a:t>CK</a:t>
              </a:r>
              <a:endParaRPr lang="en-US" sz="1000" dirty="0">
                <a:solidFill>
                  <a:schemeClr val="tx1"/>
                </a:solidFill>
              </a:endParaRPr>
            </a:p>
          </p:txBody>
        </p:sp>
        <p:cxnSp>
          <p:nvCxnSpPr>
            <p:cNvPr id="52" name="Straight Connector 51"/>
            <p:cNvCxnSpPr/>
            <p:nvPr/>
          </p:nvCxnSpPr>
          <p:spPr>
            <a:xfrm>
              <a:off x="4038600" y="2209800"/>
              <a:ext cx="76200" cy="7620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4038600" y="2282028"/>
              <a:ext cx="76200" cy="7620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7744249" y="1872780"/>
            <a:ext cx="1020213" cy="467672"/>
            <a:chOff x="5029200" y="2362201"/>
            <a:chExt cx="1020213" cy="467672"/>
          </a:xfrm>
        </p:grpSpPr>
        <p:sp>
          <p:nvSpPr>
            <p:cNvPr id="55" name="Freeform 54"/>
            <p:cNvSpPr/>
            <p:nvPr/>
          </p:nvSpPr>
          <p:spPr>
            <a:xfrm>
              <a:off x="5239382" y="2362201"/>
              <a:ext cx="515704" cy="229322"/>
            </a:xfrm>
            <a:custGeom>
              <a:avLst/>
              <a:gdLst>
                <a:gd name="connsiteX0" fmla="*/ 0 w 515704"/>
                <a:gd name="connsiteY0" fmla="*/ 0 h 151677"/>
                <a:gd name="connsiteX1" fmla="*/ 320690 w 515704"/>
                <a:gd name="connsiteY1" fmla="*/ 34669 h 151677"/>
                <a:gd name="connsiteX2" fmla="*/ 515704 w 515704"/>
                <a:gd name="connsiteY2" fmla="*/ 151677 h 151677"/>
              </a:gdLst>
              <a:ahLst/>
              <a:cxnLst>
                <a:cxn ang="0">
                  <a:pos x="connsiteX0" y="connsiteY0"/>
                </a:cxn>
                <a:cxn ang="0">
                  <a:pos x="connsiteX1" y="connsiteY1"/>
                </a:cxn>
                <a:cxn ang="0">
                  <a:pos x="connsiteX2" y="connsiteY2"/>
                </a:cxn>
              </a:cxnLst>
              <a:rect l="l" t="t" r="r" b="b"/>
              <a:pathLst>
                <a:path w="515704" h="151677">
                  <a:moveTo>
                    <a:pt x="0" y="0"/>
                  </a:moveTo>
                  <a:cubicBezTo>
                    <a:pt x="117369" y="4695"/>
                    <a:pt x="234739" y="9390"/>
                    <a:pt x="320690" y="34669"/>
                  </a:cubicBezTo>
                  <a:cubicBezTo>
                    <a:pt x="406641" y="59948"/>
                    <a:pt x="461172" y="105812"/>
                    <a:pt x="515704" y="151677"/>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Freeform 55"/>
            <p:cNvSpPr/>
            <p:nvPr/>
          </p:nvSpPr>
          <p:spPr>
            <a:xfrm flipV="1">
              <a:off x="5239382" y="2591882"/>
              <a:ext cx="515704" cy="227517"/>
            </a:xfrm>
            <a:custGeom>
              <a:avLst/>
              <a:gdLst>
                <a:gd name="connsiteX0" fmla="*/ 0 w 515704"/>
                <a:gd name="connsiteY0" fmla="*/ 0 h 151677"/>
                <a:gd name="connsiteX1" fmla="*/ 320690 w 515704"/>
                <a:gd name="connsiteY1" fmla="*/ 34669 h 151677"/>
                <a:gd name="connsiteX2" fmla="*/ 515704 w 515704"/>
                <a:gd name="connsiteY2" fmla="*/ 151677 h 151677"/>
              </a:gdLst>
              <a:ahLst/>
              <a:cxnLst>
                <a:cxn ang="0">
                  <a:pos x="connsiteX0" y="connsiteY0"/>
                </a:cxn>
                <a:cxn ang="0">
                  <a:pos x="connsiteX1" y="connsiteY1"/>
                </a:cxn>
                <a:cxn ang="0">
                  <a:pos x="connsiteX2" y="connsiteY2"/>
                </a:cxn>
              </a:cxnLst>
              <a:rect l="l" t="t" r="r" b="b"/>
              <a:pathLst>
                <a:path w="515704" h="151677">
                  <a:moveTo>
                    <a:pt x="0" y="0"/>
                  </a:moveTo>
                  <a:cubicBezTo>
                    <a:pt x="117369" y="4695"/>
                    <a:pt x="234739" y="9390"/>
                    <a:pt x="320690" y="34669"/>
                  </a:cubicBezTo>
                  <a:cubicBezTo>
                    <a:pt x="406641" y="59948"/>
                    <a:pt x="461172" y="105812"/>
                    <a:pt x="515704" y="151677"/>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Freeform 56"/>
            <p:cNvSpPr/>
            <p:nvPr/>
          </p:nvSpPr>
          <p:spPr>
            <a:xfrm>
              <a:off x="5243716" y="2370506"/>
              <a:ext cx="52003" cy="459367"/>
            </a:xfrm>
            <a:custGeom>
              <a:avLst/>
              <a:gdLst>
                <a:gd name="connsiteX0" fmla="*/ 0 w 52003"/>
                <a:gd name="connsiteY0" fmla="*/ 0 h 459367"/>
                <a:gd name="connsiteX1" fmla="*/ 52003 w 52003"/>
                <a:gd name="connsiteY1" fmla="*/ 238351 h 459367"/>
                <a:gd name="connsiteX2" fmla="*/ 0 w 52003"/>
                <a:gd name="connsiteY2" fmla="*/ 459367 h 459367"/>
              </a:gdLst>
              <a:ahLst/>
              <a:cxnLst>
                <a:cxn ang="0">
                  <a:pos x="connsiteX0" y="connsiteY0"/>
                </a:cxn>
                <a:cxn ang="0">
                  <a:pos x="connsiteX1" y="connsiteY1"/>
                </a:cxn>
                <a:cxn ang="0">
                  <a:pos x="connsiteX2" y="connsiteY2"/>
                </a:cxn>
              </a:cxnLst>
              <a:rect l="l" t="t" r="r" b="b"/>
              <a:pathLst>
                <a:path w="52003" h="459367">
                  <a:moveTo>
                    <a:pt x="0" y="0"/>
                  </a:moveTo>
                  <a:cubicBezTo>
                    <a:pt x="26001" y="80895"/>
                    <a:pt x="52003" y="161790"/>
                    <a:pt x="52003" y="238351"/>
                  </a:cubicBezTo>
                  <a:cubicBezTo>
                    <a:pt x="52003" y="314912"/>
                    <a:pt x="13723" y="414586"/>
                    <a:pt x="0" y="459367"/>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Freeform 57"/>
            <p:cNvSpPr/>
            <p:nvPr/>
          </p:nvSpPr>
          <p:spPr>
            <a:xfrm>
              <a:off x="5185212" y="2362201"/>
              <a:ext cx="52003" cy="459367"/>
            </a:xfrm>
            <a:custGeom>
              <a:avLst/>
              <a:gdLst>
                <a:gd name="connsiteX0" fmla="*/ 0 w 52003"/>
                <a:gd name="connsiteY0" fmla="*/ 0 h 459367"/>
                <a:gd name="connsiteX1" fmla="*/ 52003 w 52003"/>
                <a:gd name="connsiteY1" fmla="*/ 238351 h 459367"/>
                <a:gd name="connsiteX2" fmla="*/ 0 w 52003"/>
                <a:gd name="connsiteY2" fmla="*/ 459367 h 459367"/>
              </a:gdLst>
              <a:ahLst/>
              <a:cxnLst>
                <a:cxn ang="0">
                  <a:pos x="connsiteX0" y="connsiteY0"/>
                </a:cxn>
                <a:cxn ang="0">
                  <a:pos x="connsiteX1" y="connsiteY1"/>
                </a:cxn>
                <a:cxn ang="0">
                  <a:pos x="connsiteX2" y="connsiteY2"/>
                </a:cxn>
              </a:cxnLst>
              <a:rect l="l" t="t" r="r" b="b"/>
              <a:pathLst>
                <a:path w="52003" h="459367">
                  <a:moveTo>
                    <a:pt x="0" y="0"/>
                  </a:moveTo>
                  <a:cubicBezTo>
                    <a:pt x="26001" y="80895"/>
                    <a:pt x="52003" y="161790"/>
                    <a:pt x="52003" y="238351"/>
                  </a:cubicBezTo>
                  <a:cubicBezTo>
                    <a:pt x="52003" y="314912"/>
                    <a:pt x="13723" y="414586"/>
                    <a:pt x="0" y="459367"/>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p:cNvSpPr/>
            <p:nvPr/>
          </p:nvSpPr>
          <p:spPr>
            <a:xfrm>
              <a:off x="5755086" y="2532654"/>
              <a:ext cx="112314" cy="114117"/>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0" name="Straight Connector 59"/>
            <p:cNvCxnSpPr/>
            <p:nvPr/>
          </p:nvCxnSpPr>
          <p:spPr>
            <a:xfrm flipH="1">
              <a:off x="5029200" y="2476862"/>
              <a:ext cx="18201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5029200" y="2705640"/>
              <a:ext cx="18201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5867400" y="2595500"/>
              <a:ext cx="182013"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63" name="Rectangle 62"/>
          <p:cNvSpPr/>
          <p:nvPr/>
        </p:nvSpPr>
        <p:spPr>
          <a:xfrm>
            <a:off x="7591849" y="1644180"/>
            <a:ext cx="1295400" cy="91440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p:cNvSpPr/>
          <p:nvPr/>
        </p:nvSpPr>
        <p:spPr>
          <a:xfrm>
            <a:off x="7591849" y="2863380"/>
            <a:ext cx="1295400" cy="124460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5" name="Straight Connector 64"/>
          <p:cNvCxnSpPr/>
          <p:nvPr/>
        </p:nvCxnSpPr>
        <p:spPr>
          <a:xfrm>
            <a:off x="8480668" y="3282480"/>
            <a:ext cx="19278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7744249" y="3631726"/>
            <a:ext cx="19278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7733475" y="3295180"/>
            <a:ext cx="19278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63" idx="3"/>
          </p:cNvCxnSpPr>
          <p:nvPr/>
        </p:nvCxnSpPr>
        <p:spPr>
          <a:xfrm>
            <a:off x="8887249" y="2101380"/>
            <a:ext cx="43521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6973732" y="1987441"/>
            <a:ext cx="60960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8798349" y="1865170"/>
            <a:ext cx="627095" cy="261610"/>
          </a:xfrm>
          <a:prstGeom prst="rect">
            <a:avLst/>
          </a:prstGeom>
          <a:noFill/>
          <a:ln w="19050">
            <a:noFill/>
          </a:ln>
        </p:spPr>
        <p:txBody>
          <a:bodyPr wrap="none" rtlCol="0">
            <a:spAutoFit/>
          </a:bodyPr>
          <a:lstStyle/>
          <a:p>
            <a:r>
              <a:rPr lang="en-US" sz="1100" dirty="0" err="1" smtClean="0">
                <a:solidFill>
                  <a:schemeClr val="accent1"/>
                </a:solidFill>
              </a:rPr>
              <a:t>DS</a:t>
            </a:r>
            <a:r>
              <a:rPr lang="en-US" sz="1100" baseline="-25000" dirty="0" err="1" smtClean="0">
                <a:solidFill>
                  <a:schemeClr val="accent1"/>
                </a:solidFill>
              </a:rPr>
              <a:t>i</a:t>
            </a:r>
            <a:r>
              <a:rPr lang="en-US" sz="1100" dirty="0" smtClean="0">
                <a:solidFill>
                  <a:schemeClr val="accent1"/>
                </a:solidFill>
              </a:rPr>
              <a:t>[n:0]</a:t>
            </a:r>
            <a:endParaRPr lang="en-GB" sz="1100" dirty="0">
              <a:solidFill>
                <a:schemeClr val="accent1"/>
              </a:solidFill>
            </a:endParaRPr>
          </a:p>
        </p:txBody>
      </p:sp>
      <p:sp>
        <p:nvSpPr>
          <p:cNvPr id="71" name="TextBox 70"/>
          <p:cNvSpPr txBox="1"/>
          <p:nvPr/>
        </p:nvSpPr>
        <p:spPr>
          <a:xfrm>
            <a:off x="6740949" y="1751398"/>
            <a:ext cx="540533" cy="261610"/>
          </a:xfrm>
          <a:prstGeom prst="rect">
            <a:avLst/>
          </a:prstGeom>
          <a:noFill/>
          <a:ln w="19050">
            <a:noFill/>
          </a:ln>
        </p:spPr>
        <p:txBody>
          <a:bodyPr wrap="none" rtlCol="0">
            <a:spAutoFit/>
          </a:bodyPr>
          <a:lstStyle/>
          <a:p>
            <a:r>
              <a:rPr lang="en-US" sz="1100" dirty="0" smtClean="0">
                <a:solidFill>
                  <a:schemeClr val="accent1"/>
                </a:solidFill>
              </a:rPr>
              <a:t>S</a:t>
            </a:r>
            <a:r>
              <a:rPr lang="en-US" sz="1100" baseline="-25000" dirty="0" smtClean="0">
                <a:solidFill>
                  <a:schemeClr val="accent1"/>
                </a:solidFill>
              </a:rPr>
              <a:t>i</a:t>
            </a:r>
            <a:r>
              <a:rPr lang="en-US" sz="1100" dirty="0" smtClean="0">
                <a:solidFill>
                  <a:schemeClr val="accent1"/>
                </a:solidFill>
              </a:rPr>
              <a:t>[n:0]</a:t>
            </a:r>
            <a:endParaRPr lang="en-GB" sz="1100" dirty="0">
              <a:solidFill>
                <a:schemeClr val="accent1"/>
              </a:solidFill>
            </a:endParaRPr>
          </a:p>
        </p:txBody>
      </p:sp>
      <p:sp>
        <p:nvSpPr>
          <p:cNvPr id="72" name="TextBox 71"/>
          <p:cNvSpPr txBox="1"/>
          <p:nvPr/>
        </p:nvSpPr>
        <p:spPr>
          <a:xfrm>
            <a:off x="8848850" y="2470957"/>
            <a:ext cx="540533" cy="261610"/>
          </a:xfrm>
          <a:prstGeom prst="rect">
            <a:avLst/>
          </a:prstGeom>
          <a:noFill/>
          <a:ln w="19050">
            <a:noFill/>
          </a:ln>
        </p:spPr>
        <p:txBody>
          <a:bodyPr wrap="none" rtlCol="0">
            <a:spAutoFit/>
          </a:bodyPr>
          <a:lstStyle/>
          <a:p>
            <a:r>
              <a:rPr lang="en-US" sz="1100" dirty="0" smtClean="0">
                <a:solidFill>
                  <a:schemeClr val="accent1"/>
                </a:solidFill>
              </a:rPr>
              <a:t>X</a:t>
            </a:r>
            <a:r>
              <a:rPr lang="en-US" sz="1100" baseline="-25000" dirty="0" smtClean="0">
                <a:solidFill>
                  <a:schemeClr val="accent1"/>
                </a:solidFill>
              </a:rPr>
              <a:t>i</a:t>
            </a:r>
            <a:r>
              <a:rPr lang="en-US" sz="1100" dirty="0" smtClean="0">
                <a:solidFill>
                  <a:schemeClr val="accent1"/>
                </a:solidFill>
              </a:rPr>
              <a:t>[k:1]</a:t>
            </a:r>
            <a:endParaRPr lang="en-GB" sz="1100" dirty="0">
              <a:solidFill>
                <a:schemeClr val="accent1"/>
              </a:solidFill>
            </a:endParaRPr>
          </a:p>
        </p:txBody>
      </p:sp>
      <p:sp>
        <p:nvSpPr>
          <p:cNvPr id="73" name="TextBox 72"/>
          <p:cNvSpPr txBox="1"/>
          <p:nvPr/>
        </p:nvSpPr>
        <p:spPr>
          <a:xfrm>
            <a:off x="6740949" y="3465370"/>
            <a:ext cx="356188" cy="261610"/>
          </a:xfrm>
          <a:prstGeom prst="rect">
            <a:avLst/>
          </a:prstGeom>
          <a:noFill/>
          <a:ln w="19050">
            <a:noFill/>
          </a:ln>
        </p:spPr>
        <p:txBody>
          <a:bodyPr wrap="none" rtlCol="0">
            <a:spAutoFit/>
          </a:bodyPr>
          <a:lstStyle/>
          <a:p>
            <a:r>
              <a:rPr lang="en-US" sz="1100" dirty="0" err="1" smtClean="0">
                <a:solidFill>
                  <a:schemeClr val="accent1"/>
                </a:solidFill>
              </a:rPr>
              <a:t>Clk</a:t>
            </a:r>
            <a:endParaRPr lang="en-GB" sz="1100" dirty="0">
              <a:solidFill>
                <a:schemeClr val="accent1"/>
              </a:solidFill>
            </a:endParaRPr>
          </a:p>
        </p:txBody>
      </p:sp>
      <p:cxnSp>
        <p:nvCxnSpPr>
          <p:cNvPr id="74" name="Straight Arrow Connector 73"/>
          <p:cNvCxnSpPr/>
          <p:nvPr/>
        </p:nvCxnSpPr>
        <p:spPr>
          <a:xfrm>
            <a:off x="6982249" y="3709935"/>
            <a:ext cx="60960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75" name="Elbow Connector 74"/>
          <p:cNvCxnSpPr>
            <a:stCxn id="64" idx="3"/>
            <a:endCxn id="63" idx="2"/>
          </p:cNvCxnSpPr>
          <p:nvPr/>
        </p:nvCxnSpPr>
        <p:spPr>
          <a:xfrm flipH="1" flipV="1">
            <a:off x="8239549" y="2558580"/>
            <a:ext cx="647700" cy="927100"/>
          </a:xfrm>
          <a:prstGeom prst="bentConnector4">
            <a:avLst>
              <a:gd name="adj1" fmla="val -35294"/>
              <a:gd name="adj2" fmla="val 8356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350549" y="1987441"/>
            <a:ext cx="0" cy="109109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7350549" y="3066581"/>
            <a:ext cx="198366"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78" name="Trapezoid 77"/>
          <p:cNvSpPr/>
          <p:nvPr/>
        </p:nvSpPr>
        <p:spPr>
          <a:xfrm rot="5400000">
            <a:off x="9124446" y="1839068"/>
            <a:ext cx="533400" cy="134611"/>
          </a:xfrm>
          <a:prstGeom prst="trapezoid">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p:cNvSpPr/>
          <p:nvPr/>
        </p:nvSpPr>
        <p:spPr>
          <a:xfrm>
            <a:off x="9696334" y="1616446"/>
            <a:ext cx="1295400" cy="124460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0" name="Straight Arrow Connector 79"/>
          <p:cNvCxnSpPr/>
          <p:nvPr/>
        </p:nvCxnSpPr>
        <p:spPr>
          <a:xfrm>
            <a:off x="9458452" y="1906373"/>
            <a:ext cx="22860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9083820" y="1726555"/>
            <a:ext cx="238647"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7350549" y="1523436"/>
            <a:ext cx="0" cy="452391"/>
          </a:xfrm>
          <a:prstGeom prst="line">
            <a:avLst/>
          </a:prstGeom>
          <a:ln w="19050">
            <a:headEnd type="none"/>
            <a:tailEnd type="oval"/>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7341267" y="1529221"/>
            <a:ext cx="1742553" cy="0"/>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9083820" y="1523436"/>
            <a:ext cx="0" cy="20311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10991734" y="2173074"/>
            <a:ext cx="22860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7341267" y="3709935"/>
            <a:ext cx="0" cy="46617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7332780" y="4176111"/>
            <a:ext cx="2125672" cy="0"/>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9458452" y="2640955"/>
            <a:ext cx="0" cy="15351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a:off x="9458452" y="2640955"/>
            <a:ext cx="257715"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rot="16200000" flipV="1">
            <a:off x="9260526" y="2287164"/>
            <a:ext cx="25771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9096233" y="2325265"/>
            <a:ext cx="572593" cy="261610"/>
          </a:xfrm>
          <a:prstGeom prst="rect">
            <a:avLst/>
          </a:prstGeom>
          <a:noFill/>
          <a:ln w="19050">
            <a:noFill/>
          </a:ln>
        </p:spPr>
        <p:txBody>
          <a:bodyPr wrap="none" rtlCol="0">
            <a:spAutoFit/>
          </a:bodyPr>
          <a:lstStyle/>
          <a:p>
            <a:r>
              <a:rPr lang="en-US" sz="1100" dirty="0" smtClean="0"/>
              <a:t>bypass</a:t>
            </a:r>
            <a:endParaRPr lang="en-GB" sz="1100" dirty="0"/>
          </a:p>
        </p:txBody>
      </p:sp>
      <p:sp>
        <p:nvSpPr>
          <p:cNvPr id="93" name="Rectangle 92"/>
          <p:cNvSpPr/>
          <p:nvPr/>
        </p:nvSpPr>
        <p:spPr>
          <a:xfrm flipH="1">
            <a:off x="10093749" y="1975827"/>
            <a:ext cx="533400" cy="59452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spcBef>
                <a:spcPct val="0"/>
              </a:spcBef>
              <a:spcAft>
                <a:spcPct val="0"/>
              </a:spcAft>
            </a:pPr>
            <a:r>
              <a:rPr lang="en-US" sz="1000" dirty="0" smtClean="0">
                <a:solidFill>
                  <a:schemeClr val="tx1"/>
                </a:solidFill>
              </a:rPr>
              <a:t>D      Q</a:t>
            </a:r>
            <a:endParaRPr lang="en-US" sz="1000" dirty="0">
              <a:solidFill>
                <a:schemeClr val="tx1"/>
              </a:solidFill>
            </a:endParaRPr>
          </a:p>
          <a:p>
            <a:pPr algn="ctr" fontAlgn="base">
              <a:spcBef>
                <a:spcPct val="0"/>
              </a:spcBef>
              <a:spcAft>
                <a:spcPct val="0"/>
              </a:spcAft>
            </a:pPr>
            <a:endParaRPr lang="en-US" sz="1000" dirty="0">
              <a:solidFill>
                <a:schemeClr val="tx1"/>
              </a:solidFill>
            </a:endParaRPr>
          </a:p>
          <a:p>
            <a:pPr fontAlgn="base">
              <a:spcBef>
                <a:spcPct val="0"/>
              </a:spcBef>
              <a:spcAft>
                <a:spcPct val="0"/>
              </a:spcAft>
            </a:pPr>
            <a:r>
              <a:rPr lang="en-US" sz="1000" dirty="0" smtClean="0">
                <a:solidFill>
                  <a:schemeClr val="tx1"/>
                </a:solidFill>
              </a:rPr>
              <a:t>CK</a:t>
            </a:r>
            <a:endParaRPr lang="en-US" sz="1000" dirty="0">
              <a:solidFill>
                <a:schemeClr val="tx1"/>
              </a:solidFill>
            </a:endParaRPr>
          </a:p>
        </p:txBody>
      </p:sp>
      <p:cxnSp>
        <p:nvCxnSpPr>
          <p:cNvPr id="94" name="Straight Connector 93"/>
          <p:cNvCxnSpPr/>
          <p:nvPr/>
        </p:nvCxnSpPr>
        <p:spPr>
          <a:xfrm>
            <a:off x="10098778" y="2341746"/>
            <a:ext cx="76200" cy="76200"/>
          </a:xfrm>
          <a:prstGeom prst="line">
            <a:avLst/>
          </a:prstGeom>
          <a:no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V="1">
            <a:off x="10098778" y="2413974"/>
            <a:ext cx="76200" cy="76200"/>
          </a:xfrm>
          <a:prstGeom prst="line">
            <a:avLst/>
          </a:prstGeom>
          <a:no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10627149" y="2090127"/>
            <a:ext cx="192787" cy="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9900962" y="2408715"/>
            <a:ext cx="19278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9879956" y="2102827"/>
            <a:ext cx="192787" cy="0"/>
          </a:xfrm>
          <a:prstGeom prst="line">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7591849" y="4878714"/>
            <a:ext cx="3047629" cy="923330"/>
          </a:xfrm>
          <a:prstGeom prst="rect">
            <a:avLst/>
          </a:prstGeom>
          <a:solidFill>
            <a:schemeClr val="bg1"/>
          </a:solidFill>
          <a:ln>
            <a:solidFill>
              <a:schemeClr val="tx1"/>
            </a:solidFill>
          </a:ln>
          <a:effectLst>
            <a:outerShdw blurRad="50800" dist="38100" algn="l" rotWithShape="0">
              <a:prstClr val="black">
                <a:alpha val="40000"/>
              </a:prstClr>
            </a:outerShdw>
          </a:effectLst>
        </p:spPr>
        <p:txBody>
          <a:bodyPr wrap="none" rtlCol="0">
            <a:spAutoFit/>
          </a:bodyPr>
          <a:lstStyle/>
          <a:p>
            <a:r>
              <a:rPr lang="en-US" dirty="0" err="1" smtClean="0">
                <a:solidFill>
                  <a:schemeClr val="accent5"/>
                </a:solidFill>
              </a:rPr>
              <a:t>eq</a:t>
            </a:r>
            <a:r>
              <a:rPr lang="en-US" dirty="0" smtClean="0">
                <a:solidFill>
                  <a:schemeClr val="accent5"/>
                </a:solidFill>
              </a:rPr>
              <a:t> 1: </a:t>
            </a:r>
            <a:r>
              <a:rPr lang="en-US" dirty="0">
                <a:solidFill>
                  <a:schemeClr val="accent5"/>
                </a:solidFill>
              </a:rPr>
              <a:t>S</a:t>
            </a:r>
            <a:r>
              <a:rPr lang="en-US" baseline="-25000" dirty="0">
                <a:solidFill>
                  <a:schemeClr val="accent5"/>
                </a:solidFill>
              </a:rPr>
              <a:t>i</a:t>
            </a:r>
            <a:r>
              <a:rPr lang="en-US" dirty="0">
                <a:solidFill>
                  <a:schemeClr val="accent5"/>
                </a:solidFill>
              </a:rPr>
              <a:t> = D</a:t>
            </a:r>
            <a:r>
              <a:rPr lang="en-US" baseline="-25000" dirty="0">
                <a:solidFill>
                  <a:schemeClr val="accent5"/>
                </a:solidFill>
              </a:rPr>
              <a:t>i</a:t>
            </a:r>
            <a:r>
              <a:rPr lang="en-US" dirty="0">
                <a:solidFill>
                  <a:schemeClr val="accent5"/>
                </a:solidFill>
              </a:rPr>
              <a:t> xnor S</a:t>
            </a:r>
            <a:r>
              <a:rPr lang="en-US" baseline="-25000" dirty="0">
                <a:solidFill>
                  <a:schemeClr val="accent5"/>
                </a:solidFill>
              </a:rPr>
              <a:t>i-25</a:t>
            </a:r>
            <a:r>
              <a:rPr lang="en-US" dirty="0">
                <a:solidFill>
                  <a:schemeClr val="accent5"/>
                </a:solidFill>
              </a:rPr>
              <a:t> xnor S</a:t>
            </a:r>
            <a:r>
              <a:rPr lang="en-US" baseline="-25000" dirty="0">
                <a:solidFill>
                  <a:schemeClr val="accent5"/>
                </a:solidFill>
              </a:rPr>
              <a:t>i-36</a:t>
            </a:r>
            <a:endParaRPr lang="en-US" dirty="0">
              <a:solidFill>
                <a:schemeClr val="accent5"/>
              </a:solidFill>
            </a:endParaRPr>
          </a:p>
          <a:p>
            <a:r>
              <a:rPr lang="en-US" dirty="0" err="1" smtClean="0">
                <a:solidFill>
                  <a:schemeClr val="accent5"/>
                </a:solidFill>
              </a:rPr>
              <a:t>eq</a:t>
            </a:r>
            <a:r>
              <a:rPr lang="en-US" dirty="0" smtClean="0">
                <a:solidFill>
                  <a:schemeClr val="accent5"/>
                </a:solidFill>
              </a:rPr>
              <a:t> 2: </a:t>
            </a:r>
            <a:r>
              <a:rPr lang="en-US" dirty="0">
                <a:solidFill>
                  <a:schemeClr val="accent5"/>
                </a:solidFill>
              </a:rPr>
              <a:t>S</a:t>
            </a:r>
            <a:r>
              <a:rPr lang="en-US" baseline="-25000" dirty="0">
                <a:solidFill>
                  <a:schemeClr val="accent5"/>
                </a:solidFill>
              </a:rPr>
              <a:t>i</a:t>
            </a:r>
            <a:r>
              <a:rPr lang="en-US" dirty="0">
                <a:solidFill>
                  <a:schemeClr val="accent5"/>
                </a:solidFill>
              </a:rPr>
              <a:t> = D</a:t>
            </a:r>
            <a:r>
              <a:rPr lang="en-US" baseline="-25000" dirty="0">
                <a:solidFill>
                  <a:schemeClr val="accent5"/>
                </a:solidFill>
              </a:rPr>
              <a:t>i</a:t>
            </a:r>
            <a:r>
              <a:rPr lang="en-US" dirty="0">
                <a:solidFill>
                  <a:schemeClr val="accent5"/>
                </a:solidFill>
              </a:rPr>
              <a:t> xnor S</a:t>
            </a:r>
            <a:r>
              <a:rPr lang="en-US" baseline="-25000" dirty="0">
                <a:solidFill>
                  <a:schemeClr val="accent5"/>
                </a:solidFill>
              </a:rPr>
              <a:t>i-39</a:t>
            </a:r>
            <a:r>
              <a:rPr lang="en-US" dirty="0">
                <a:solidFill>
                  <a:schemeClr val="accent5"/>
                </a:solidFill>
              </a:rPr>
              <a:t> xnor S</a:t>
            </a:r>
            <a:r>
              <a:rPr lang="en-US" baseline="-25000" dirty="0">
                <a:solidFill>
                  <a:schemeClr val="accent5"/>
                </a:solidFill>
              </a:rPr>
              <a:t>i-58</a:t>
            </a:r>
            <a:endParaRPr lang="en-US" dirty="0">
              <a:solidFill>
                <a:schemeClr val="accent5"/>
              </a:solidFill>
            </a:endParaRPr>
          </a:p>
          <a:p>
            <a:r>
              <a:rPr lang="en-US" dirty="0" err="1" smtClean="0">
                <a:solidFill>
                  <a:schemeClr val="accent5"/>
                </a:solidFill>
              </a:rPr>
              <a:t>eq</a:t>
            </a:r>
            <a:r>
              <a:rPr lang="en-US" dirty="0" smtClean="0">
                <a:solidFill>
                  <a:schemeClr val="accent5"/>
                </a:solidFill>
              </a:rPr>
              <a:t> 3: </a:t>
            </a:r>
            <a:r>
              <a:rPr lang="en-US" dirty="0">
                <a:solidFill>
                  <a:schemeClr val="accent5"/>
                </a:solidFill>
              </a:rPr>
              <a:t>S</a:t>
            </a:r>
            <a:r>
              <a:rPr lang="en-US" baseline="-25000" dirty="0">
                <a:solidFill>
                  <a:schemeClr val="accent5"/>
                </a:solidFill>
              </a:rPr>
              <a:t>i</a:t>
            </a:r>
            <a:r>
              <a:rPr lang="en-US" dirty="0">
                <a:solidFill>
                  <a:schemeClr val="accent5"/>
                </a:solidFill>
              </a:rPr>
              <a:t> = D</a:t>
            </a:r>
            <a:r>
              <a:rPr lang="en-US" baseline="-25000" dirty="0">
                <a:solidFill>
                  <a:schemeClr val="accent5"/>
                </a:solidFill>
              </a:rPr>
              <a:t>i</a:t>
            </a:r>
            <a:r>
              <a:rPr lang="en-US" dirty="0">
                <a:solidFill>
                  <a:schemeClr val="accent5"/>
                </a:solidFill>
              </a:rPr>
              <a:t> xnor S</a:t>
            </a:r>
            <a:r>
              <a:rPr lang="en-US" baseline="-25000" dirty="0">
                <a:solidFill>
                  <a:schemeClr val="accent5"/>
                </a:solidFill>
              </a:rPr>
              <a:t>i-40</a:t>
            </a:r>
            <a:r>
              <a:rPr lang="en-US" dirty="0">
                <a:solidFill>
                  <a:schemeClr val="accent5"/>
                </a:solidFill>
              </a:rPr>
              <a:t> xnor S</a:t>
            </a:r>
            <a:r>
              <a:rPr lang="en-US" baseline="-25000" dirty="0">
                <a:solidFill>
                  <a:schemeClr val="accent5"/>
                </a:solidFill>
              </a:rPr>
              <a:t>i-49</a:t>
            </a:r>
            <a:r>
              <a:rPr lang="en-US" dirty="0">
                <a:solidFill>
                  <a:schemeClr val="accent5"/>
                </a:solidFill>
              </a:rPr>
              <a:t> </a:t>
            </a:r>
            <a:endParaRPr lang="en-GB" dirty="0">
              <a:solidFill>
                <a:schemeClr val="accent5"/>
              </a:solidFill>
            </a:endParaRPr>
          </a:p>
        </p:txBody>
      </p:sp>
      <p:sp>
        <p:nvSpPr>
          <p:cNvPr id="102" name="TextBox 101"/>
          <p:cNvSpPr txBox="1"/>
          <p:nvPr/>
        </p:nvSpPr>
        <p:spPr>
          <a:xfrm>
            <a:off x="2698609" y="917603"/>
            <a:ext cx="1128899" cy="369332"/>
          </a:xfrm>
          <a:prstGeom prst="rect">
            <a:avLst/>
          </a:prstGeom>
          <a:solidFill>
            <a:schemeClr val="bg1"/>
          </a:solidFill>
          <a:ln>
            <a:solidFill>
              <a:schemeClr val="tx1"/>
            </a:solidFill>
          </a:ln>
          <a:effectLst>
            <a:outerShdw blurRad="50800" dist="38100" algn="l" rotWithShape="0">
              <a:prstClr val="black">
                <a:alpha val="40000"/>
              </a:prstClr>
            </a:outerShdw>
          </a:effectLst>
        </p:spPr>
        <p:txBody>
          <a:bodyPr wrap="none" rtlCol="0">
            <a:spAutoFit/>
          </a:bodyPr>
          <a:lstStyle/>
          <a:p>
            <a:r>
              <a:rPr lang="en-US" dirty="0" smtClean="0"/>
              <a:t>Scrambler</a:t>
            </a:r>
            <a:endParaRPr lang="en-GB" dirty="0"/>
          </a:p>
        </p:txBody>
      </p:sp>
      <p:sp>
        <p:nvSpPr>
          <p:cNvPr id="103" name="TextBox 102"/>
          <p:cNvSpPr txBox="1"/>
          <p:nvPr/>
        </p:nvSpPr>
        <p:spPr>
          <a:xfrm>
            <a:off x="8364493" y="917603"/>
            <a:ext cx="1386983" cy="369332"/>
          </a:xfrm>
          <a:prstGeom prst="rect">
            <a:avLst/>
          </a:prstGeom>
          <a:solidFill>
            <a:schemeClr val="bg1"/>
          </a:solidFill>
          <a:ln>
            <a:solidFill>
              <a:schemeClr val="tx1"/>
            </a:solidFill>
          </a:ln>
          <a:effectLst>
            <a:outerShdw blurRad="50800" dist="38100" algn="l" rotWithShape="0">
              <a:prstClr val="black">
                <a:alpha val="40000"/>
              </a:prstClr>
            </a:outerShdw>
          </a:effectLst>
        </p:spPr>
        <p:txBody>
          <a:bodyPr wrap="none" rtlCol="0">
            <a:spAutoFit/>
          </a:bodyPr>
          <a:lstStyle/>
          <a:p>
            <a:r>
              <a:rPr lang="en-US" dirty="0" err="1" smtClean="0"/>
              <a:t>DeScrambler</a:t>
            </a:r>
            <a:endParaRPr lang="en-GB" dirty="0"/>
          </a:p>
        </p:txBody>
      </p:sp>
    </p:spTree>
    <p:extLst>
      <p:ext uri="{BB962C8B-B14F-4D97-AF65-F5344CB8AC3E}">
        <p14:creationId xmlns:p14="http://schemas.microsoft.com/office/powerpoint/2010/main" val="15322945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dirty="0" smtClean="0"/>
              <a:t>Ecole de Microélectronique IN2P3</a:t>
            </a:r>
            <a:endParaRPr lang="en-GB" dirty="0"/>
          </a:p>
        </p:txBody>
      </p:sp>
      <p:sp>
        <p:nvSpPr>
          <p:cNvPr id="5" name="Footer Placeholder 4"/>
          <p:cNvSpPr>
            <a:spLocks noGrp="1"/>
          </p:cNvSpPr>
          <p:nvPr>
            <p:ph type="ftr" sz="quarter" idx="11"/>
          </p:nvPr>
        </p:nvSpPr>
        <p:spPr/>
        <p:txBody>
          <a:bodyPr/>
          <a:lstStyle/>
          <a:p>
            <a:r>
              <a:rPr lang="en-GB" dirty="0"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7</a:t>
            </a:fld>
            <a:endParaRPr lang="en-GB" dirty="0"/>
          </a:p>
        </p:txBody>
      </p:sp>
      <p:sp>
        <p:nvSpPr>
          <p:cNvPr id="7" name="Rectangle 6"/>
          <p:cNvSpPr/>
          <p:nvPr/>
        </p:nvSpPr>
        <p:spPr>
          <a:xfrm>
            <a:off x="2146713" y="2967335"/>
            <a:ext cx="7898574" cy="1754326"/>
          </a:xfrm>
          <a:prstGeom prst="rect">
            <a:avLst/>
          </a:prstGeom>
          <a:noFill/>
        </p:spPr>
        <p:txBody>
          <a:bodyPr wrap="none" lIns="91440" tIns="45720" rIns="91440" bIns="45720">
            <a:spAutoFit/>
          </a:bodyPr>
          <a:lstStyle/>
          <a:p>
            <a:pPr algn="ctr"/>
            <a:r>
              <a:rPr lang="en-GB" sz="5400" b="1" dirty="0" smtClean="0">
                <a:ln w="22225">
                  <a:solidFill>
                    <a:schemeClr val="accent2"/>
                  </a:solidFill>
                  <a:prstDash val="solid"/>
                </a:ln>
                <a:solidFill>
                  <a:schemeClr val="accent2">
                    <a:lumMod val="40000"/>
                    <a:lumOff val="60000"/>
                  </a:schemeClr>
                </a:solidFill>
              </a:rPr>
              <a:t>Data Transmission </a:t>
            </a:r>
            <a:r>
              <a:rPr lang="en-GB" sz="5400" b="1" dirty="0">
                <a:ln w="22225">
                  <a:solidFill>
                    <a:schemeClr val="accent2"/>
                  </a:solidFill>
                  <a:prstDash val="solid"/>
                </a:ln>
                <a:solidFill>
                  <a:schemeClr val="accent2">
                    <a:lumMod val="40000"/>
                    <a:lumOff val="60000"/>
                  </a:schemeClr>
                </a:solidFill>
              </a:rPr>
              <a:t>S</a:t>
            </a:r>
            <a:r>
              <a:rPr lang="en-GB" sz="5400" b="1" dirty="0" smtClean="0">
                <a:ln w="22225">
                  <a:solidFill>
                    <a:schemeClr val="accent2"/>
                  </a:solidFill>
                  <a:prstDash val="solid"/>
                </a:ln>
                <a:solidFill>
                  <a:schemeClr val="accent2">
                    <a:lumMod val="40000"/>
                    <a:lumOff val="60000"/>
                  </a:schemeClr>
                </a:solidFill>
              </a:rPr>
              <a:t>ystems</a:t>
            </a:r>
          </a:p>
          <a:p>
            <a:pPr algn="ctr"/>
            <a:r>
              <a:rPr lang="en-GB" sz="5400" b="1" dirty="0">
                <a:ln w="22225">
                  <a:solidFill>
                    <a:schemeClr val="accent2"/>
                  </a:solidFill>
                  <a:prstDash val="solid"/>
                </a:ln>
                <a:solidFill>
                  <a:schemeClr val="accent2">
                    <a:lumMod val="40000"/>
                    <a:lumOff val="60000"/>
                  </a:schemeClr>
                </a:solidFill>
              </a:rPr>
              <a:t>Basic </a:t>
            </a:r>
            <a:r>
              <a:rPr lang="en-GB" sz="5400" b="1" dirty="0" smtClean="0">
                <a:ln w="22225">
                  <a:solidFill>
                    <a:schemeClr val="accent2"/>
                  </a:solidFill>
                  <a:prstDash val="solid"/>
                </a:ln>
                <a:solidFill>
                  <a:schemeClr val="accent2">
                    <a:lumMod val="40000"/>
                    <a:lumOff val="60000"/>
                  </a:schemeClr>
                </a:solidFill>
              </a:rPr>
              <a:t>Concepts</a:t>
            </a:r>
            <a:endParaRPr lang="en-GB" sz="54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49483426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 Correction Codes</a:t>
            </a:r>
            <a:endParaRPr lang="en-GB" dirty="0"/>
          </a:p>
        </p:txBody>
      </p:sp>
      <p:sp>
        <p:nvSpPr>
          <p:cNvPr id="3" name="Content Placeholder 2"/>
          <p:cNvSpPr>
            <a:spLocks noGrp="1"/>
          </p:cNvSpPr>
          <p:nvPr>
            <p:ph idx="1"/>
          </p:nvPr>
        </p:nvSpPr>
        <p:spPr>
          <a:xfrm>
            <a:off x="838200" y="836909"/>
            <a:ext cx="10515600" cy="3757308"/>
          </a:xfrm>
        </p:spPr>
        <p:txBody>
          <a:bodyPr/>
          <a:lstStyle/>
          <a:p>
            <a:r>
              <a:rPr lang="en-GB" dirty="0" smtClean="0"/>
              <a:t>Due to Noise, Intersymbol Interference or SEUs </a:t>
            </a:r>
            <a:r>
              <a:rPr lang="en-US" dirty="0" smtClean="0"/>
              <a:t>information </a:t>
            </a:r>
            <a:r>
              <a:rPr lang="en-US" dirty="0"/>
              <a:t>might be corrupted as it passes through a </a:t>
            </a:r>
            <a:r>
              <a:rPr lang="en-US" dirty="0" smtClean="0"/>
              <a:t>channel</a:t>
            </a:r>
          </a:p>
          <a:p>
            <a:r>
              <a:rPr lang="en-US" u="sng" dirty="0"/>
              <a:t>Forward </a:t>
            </a:r>
            <a:r>
              <a:rPr lang="en-US" u="sng" dirty="0" smtClean="0"/>
              <a:t>Error Correction</a:t>
            </a:r>
            <a:r>
              <a:rPr lang="en-US" dirty="0" smtClean="0"/>
              <a:t> (FEC) gives </a:t>
            </a:r>
            <a:r>
              <a:rPr lang="en-US" dirty="0"/>
              <a:t>the possibility of correcting errors without asking back the transmitted </a:t>
            </a:r>
            <a:r>
              <a:rPr lang="en-US" dirty="0" smtClean="0"/>
              <a:t>information</a:t>
            </a:r>
          </a:p>
          <a:p>
            <a:r>
              <a:rPr lang="en-US" dirty="0" smtClean="0"/>
              <a:t>This is achieved by adding “parity” bits to the transmitted data</a:t>
            </a:r>
          </a:p>
          <a:p>
            <a:r>
              <a:rPr lang="en-US" dirty="0" smtClean="0"/>
              <a:t>Bandwidth is tradeoff against transmission robustness</a:t>
            </a:r>
            <a:endParaRPr lang="en-US" dirty="0"/>
          </a:p>
          <a:p>
            <a:endParaRPr lang="en-US" dirty="0"/>
          </a:p>
          <a:p>
            <a:endParaRPr lang="en-GB" dirty="0"/>
          </a:p>
        </p:txBody>
      </p:sp>
      <p:sp>
        <p:nvSpPr>
          <p:cNvPr id="4" name="Date Placeholder 3"/>
          <p:cNvSpPr>
            <a:spLocks noGrp="1"/>
          </p:cNvSpPr>
          <p:nvPr>
            <p:ph type="dt" sz="half" idx="10"/>
          </p:nvPr>
        </p:nvSpPr>
        <p:spPr/>
        <p:txBody>
          <a:bodyPr/>
          <a:lstStyle/>
          <a:p>
            <a:r>
              <a:rPr lang="en-GB" smtClean="0"/>
              <a:t>Ecole de Microélectronique IN2P3</a:t>
            </a:r>
            <a:endParaRPr lang="en-GB" dirty="0"/>
          </a:p>
        </p:txBody>
      </p:sp>
      <p:sp>
        <p:nvSpPr>
          <p:cNvPr id="5" name="Footer Placeholder 4"/>
          <p:cNvSpPr>
            <a:spLocks noGrp="1"/>
          </p:cNvSpPr>
          <p:nvPr>
            <p:ph type="ftr" sz="quarter" idx="11"/>
          </p:nvPr>
        </p:nvSpPr>
        <p:spPr/>
        <p:txBody>
          <a:bodyPr/>
          <a:lstStyle/>
          <a:p>
            <a:r>
              <a:rPr lang="en-GB"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70</a:t>
            </a:fld>
            <a:endParaRPr lang="en-GB" dirty="0"/>
          </a:p>
        </p:txBody>
      </p:sp>
      <p:sp>
        <p:nvSpPr>
          <p:cNvPr id="7" name="Rectangle 6"/>
          <p:cNvSpPr/>
          <p:nvPr/>
        </p:nvSpPr>
        <p:spPr>
          <a:xfrm>
            <a:off x="1192387" y="4600356"/>
            <a:ext cx="1406324" cy="960699"/>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source</a:t>
            </a:r>
          </a:p>
        </p:txBody>
      </p:sp>
      <p:sp>
        <p:nvSpPr>
          <p:cNvPr id="8" name="Rectangle 7"/>
          <p:cNvSpPr/>
          <p:nvPr/>
        </p:nvSpPr>
        <p:spPr>
          <a:xfrm>
            <a:off x="9377618" y="4600356"/>
            <a:ext cx="1406324" cy="960699"/>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sink</a:t>
            </a:r>
          </a:p>
        </p:txBody>
      </p:sp>
      <p:sp>
        <p:nvSpPr>
          <p:cNvPr id="9" name="Rectangle 8"/>
          <p:cNvSpPr/>
          <p:nvPr/>
        </p:nvSpPr>
        <p:spPr>
          <a:xfrm>
            <a:off x="3223745" y="4594566"/>
            <a:ext cx="1406324" cy="960699"/>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encoding</a:t>
            </a:r>
          </a:p>
        </p:txBody>
      </p:sp>
      <p:sp>
        <p:nvSpPr>
          <p:cNvPr id="10" name="Rectangle 9"/>
          <p:cNvSpPr/>
          <p:nvPr/>
        </p:nvSpPr>
        <p:spPr>
          <a:xfrm>
            <a:off x="7346259" y="4594565"/>
            <a:ext cx="1406324" cy="960699"/>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decoding</a:t>
            </a:r>
          </a:p>
        </p:txBody>
      </p:sp>
      <p:sp>
        <p:nvSpPr>
          <p:cNvPr id="11" name="Rectangle 10"/>
          <p:cNvSpPr/>
          <p:nvPr/>
        </p:nvSpPr>
        <p:spPr>
          <a:xfrm>
            <a:off x="5285002" y="4594566"/>
            <a:ext cx="1406324" cy="960699"/>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channel</a:t>
            </a:r>
          </a:p>
        </p:txBody>
      </p:sp>
      <p:cxnSp>
        <p:nvCxnSpPr>
          <p:cNvPr id="12" name="Straight Arrow Connector 11"/>
          <p:cNvCxnSpPr>
            <a:stCxn id="7" idx="3"/>
            <a:endCxn id="9" idx="1"/>
          </p:cNvCxnSpPr>
          <p:nvPr/>
        </p:nvCxnSpPr>
        <p:spPr>
          <a:xfrm flipV="1">
            <a:off x="2598711" y="5074916"/>
            <a:ext cx="625034" cy="579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p:cNvCxnSpPr>
          <p:nvPr/>
        </p:nvCxnSpPr>
        <p:spPr>
          <a:xfrm>
            <a:off x="4573642" y="5074914"/>
            <a:ext cx="7113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a:stCxn id="11" idx="3"/>
          </p:cNvCxnSpPr>
          <p:nvPr/>
        </p:nvCxnSpPr>
        <p:spPr>
          <a:xfrm flipV="1">
            <a:off x="6691326" y="5074914"/>
            <a:ext cx="641527" cy="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a:endCxn id="8" idx="1"/>
          </p:cNvCxnSpPr>
          <p:nvPr/>
        </p:nvCxnSpPr>
        <p:spPr>
          <a:xfrm>
            <a:off x="8765989" y="5074912"/>
            <a:ext cx="611629" cy="579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573572" y="4195251"/>
            <a:ext cx="2156498" cy="400110"/>
          </a:xfrm>
          <a:prstGeom prst="rect">
            <a:avLst/>
          </a:prstGeom>
          <a:noFill/>
        </p:spPr>
        <p:txBody>
          <a:bodyPr wrap="square" rtlCol="0">
            <a:spAutoFit/>
          </a:bodyPr>
          <a:lstStyle/>
          <a:p>
            <a:r>
              <a:rPr lang="en-US" sz="2000" dirty="0"/>
              <a:t>1101</a:t>
            </a:r>
            <a:endParaRPr lang="en-GB" sz="2000" dirty="0"/>
          </a:p>
        </p:txBody>
      </p:sp>
      <p:sp>
        <p:nvSpPr>
          <p:cNvPr id="17" name="TextBox 16"/>
          <p:cNvSpPr txBox="1"/>
          <p:nvPr/>
        </p:nvSpPr>
        <p:spPr>
          <a:xfrm>
            <a:off x="4401496" y="4157911"/>
            <a:ext cx="1943456" cy="369332"/>
          </a:xfrm>
          <a:prstGeom prst="rect">
            <a:avLst/>
          </a:prstGeom>
          <a:noFill/>
        </p:spPr>
        <p:txBody>
          <a:bodyPr wrap="square" rtlCol="0">
            <a:spAutoFit/>
          </a:bodyPr>
          <a:lstStyle/>
          <a:p>
            <a:r>
              <a:rPr lang="en-US" dirty="0"/>
              <a:t>1101XXX</a:t>
            </a:r>
            <a:endParaRPr lang="en-GB" dirty="0"/>
          </a:p>
        </p:txBody>
      </p:sp>
      <p:sp>
        <p:nvSpPr>
          <p:cNvPr id="18" name="TextBox 17"/>
          <p:cNvSpPr txBox="1"/>
          <p:nvPr/>
        </p:nvSpPr>
        <p:spPr>
          <a:xfrm>
            <a:off x="2714069" y="4647974"/>
            <a:ext cx="2447925" cy="369332"/>
          </a:xfrm>
          <a:prstGeom prst="rect">
            <a:avLst/>
          </a:prstGeom>
          <a:noFill/>
        </p:spPr>
        <p:txBody>
          <a:bodyPr wrap="square" rtlCol="0">
            <a:spAutoFit/>
          </a:bodyPr>
          <a:lstStyle/>
          <a:p>
            <a:r>
              <a:rPr lang="en-US" dirty="0"/>
              <a:t>m</a:t>
            </a:r>
            <a:endParaRPr lang="en-GB" dirty="0"/>
          </a:p>
        </p:txBody>
      </p:sp>
      <p:sp>
        <p:nvSpPr>
          <p:cNvPr id="19" name="TextBox 18"/>
          <p:cNvSpPr txBox="1"/>
          <p:nvPr/>
        </p:nvSpPr>
        <p:spPr>
          <a:xfrm>
            <a:off x="4745427" y="4675700"/>
            <a:ext cx="2447925" cy="369332"/>
          </a:xfrm>
          <a:prstGeom prst="rect">
            <a:avLst/>
          </a:prstGeom>
          <a:noFill/>
        </p:spPr>
        <p:txBody>
          <a:bodyPr wrap="square" rtlCol="0">
            <a:spAutoFit/>
          </a:bodyPr>
          <a:lstStyle/>
          <a:p>
            <a:r>
              <a:rPr lang="en-US" dirty="0"/>
              <a:t>c</a:t>
            </a:r>
            <a:endParaRPr lang="en-GB" dirty="0"/>
          </a:p>
        </p:txBody>
      </p:sp>
      <p:sp>
        <p:nvSpPr>
          <p:cNvPr id="20" name="TextBox 19"/>
          <p:cNvSpPr txBox="1"/>
          <p:nvPr/>
        </p:nvSpPr>
        <p:spPr>
          <a:xfrm>
            <a:off x="6884075" y="4652968"/>
            <a:ext cx="2447925" cy="369332"/>
          </a:xfrm>
          <a:prstGeom prst="rect">
            <a:avLst/>
          </a:prstGeom>
          <a:noFill/>
        </p:spPr>
        <p:txBody>
          <a:bodyPr wrap="square" rtlCol="0">
            <a:spAutoFit/>
          </a:bodyPr>
          <a:lstStyle/>
          <a:p>
            <a:r>
              <a:rPr lang="en-US" dirty="0"/>
              <a:t>r</a:t>
            </a:r>
            <a:endParaRPr lang="en-GB" dirty="0"/>
          </a:p>
        </p:txBody>
      </p:sp>
      <p:sp>
        <p:nvSpPr>
          <p:cNvPr id="21" name="TextBox 20"/>
          <p:cNvSpPr txBox="1"/>
          <p:nvPr/>
        </p:nvSpPr>
        <p:spPr>
          <a:xfrm>
            <a:off x="8905875" y="4640609"/>
            <a:ext cx="2447925" cy="369332"/>
          </a:xfrm>
          <a:prstGeom prst="rect">
            <a:avLst/>
          </a:prstGeom>
          <a:noFill/>
        </p:spPr>
        <p:txBody>
          <a:bodyPr wrap="square" rtlCol="0">
            <a:spAutoFit/>
          </a:bodyPr>
          <a:lstStyle/>
          <a:p>
            <a:r>
              <a:rPr lang="en-US" dirty="0"/>
              <a:t>d</a:t>
            </a:r>
            <a:endParaRPr lang="en-GB" dirty="0"/>
          </a:p>
        </p:txBody>
      </p:sp>
      <p:sp>
        <p:nvSpPr>
          <p:cNvPr id="22" name="Left Brace 21"/>
          <p:cNvSpPr/>
          <p:nvPr/>
        </p:nvSpPr>
        <p:spPr>
          <a:xfrm rot="5400000">
            <a:off x="2856086" y="3890258"/>
            <a:ext cx="95732" cy="609751"/>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 name="TextBox 22"/>
          <p:cNvSpPr txBox="1"/>
          <p:nvPr/>
        </p:nvSpPr>
        <p:spPr>
          <a:xfrm>
            <a:off x="2439364" y="3742918"/>
            <a:ext cx="1161555" cy="369332"/>
          </a:xfrm>
          <a:prstGeom prst="rect">
            <a:avLst/>
          </a:prstGeom>
          <a:noFill/>
        </p:spPr>
        <p:txBody>
          <a:bodyPr wrap="square" rtlCol="0">
            <a:spAutoFit/>
          </a:bodyPr>
          <a:lstStyle/>
          <a:p>
            <a:r>
              <a:rPr lang="en-US" b="1" dirty="0"/>
              <a:t>k bits = 4</a:t>
            </a:r>
            <a:endParaRPr lang="en-GB" b="1" dirty="0"/>
          </a:p>
        </p:txBody>
      </p:sp>
      <p:sp>
        <p:nvSpPr>
          <p:cNvPr id="24" name="Left Brace 23"/>
          <p:cNvSpPr/>
          <p:nvPr/>
        </p:nvSpPr>
        <p:spPr>
          <a:xfrm rot="5400000">
            <a:off x="4871628" y="3742282"/>
            <a:ext cx="130542" cy="89064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TextBox 24"/>
          <p:cNvSpPr txBox="1"/>
          <p:nvPr/>
        </p:nvSpPr>
        <p:spPr>
          <a:xfrm>
            <a:off x="4263881" y="3740595"/>
            <a:ext cx="1329569" cy="369332"/>
          </a:xfrm>
          <a:prstGeom prst="rect">
            <a:avLst/>
          </a:prstGeom>
          <a:noFill/>
        </p:spPr>
        <p:txBody>
          <a:bodyPr wrap="square" rtlCol="0">
            <a:spAutoFit/>
          </a:bodyPr>
          <a:lstStyle/>
          <a:p>
            <a:r>
              <a:rPr lang="en-US" b="1" dirty="0"/>
              <a:t>n bits = 7</a:t>
            </a:r>
            <a:endParaRPr lang="en-GB" b="1" dirty="0"/>
          </a:p>
        </p:txBody>
      </p:sp>
      <p:sp>
        <p:nvSpPr>
          <p:cNvPr id="26" name="TextBox 25"/>
          <p:cNvSpPr txBox="1"/>
          <p:nvPr/>
        </p:nvSpPr>
        <p:spPr>
          <a:xfrm>
            <a:off x="6557994" y="4153232"/>
            <a:ext cx="1113123" cy="369332"/>
          </a:xfrm>
          <a:prstGeom prst="rect">
            <a:avLst/>
          </a:prstGeom>
          <a:noFill/>
        </p:spPr>
        <p:txBody>
          <a:bodyPr wrap="square" rtlCol="0">
            <a:spAutoFit/>
          </a:bodyPr>
          <a:lstStyle/>
          <a:p>
            <a:r>
              <a:rPr lang="en-US" dirty="0"/>
              <a:t>1</a:t>
            </a:r>
            <a:r>
              <a:rPr lang="en-US" dirty="0">
                <a:solidFill>
                  <a:srgbClr val="FF0000"/>
                </a:solidFill>
              </a:rPr>
              <a:t>0</a:t>
            </a:r>
            <a:r>
              <a:rPr lang="en-US" dirty="0"/>
              <a:t>01XXX</a:t>
            </a:r>
            <a:endParaRPr lang="en-GB" dirty="0"/>
          </a:p>
        </p:txBody>
      </p:sp>
      <p:sp>
        <p:nvSpPr>
          <p:cNvPr id="27" name="TextBox 26"/>
          <p:cNvSpPr txBox="1"/>
          <p:nvPr/>
        </p:nvSpPr>
        <p:spPr>
          <a:xfrm>
            <a:off x="8736625" y="4142668"/>
            <a:ext cx="775833" cy="400110"/>
          </a:xfrm>
          <a:prstGeom prst="rect">
            <a:avLst/>
          </a:prstGeom>
          <a:noFill/>
        </p:spPr>
        <p:txBody>
          <a:bodyPr wrap="square" rtlCol="0">
            <a:spAutoFit/>
          </a:bodyPr>
          <a:lstStyle/>
          <a:p>
            <a:r>
              <a:rPr lang="en-US" sz="2000" dirty="0"/>
              <a:t>1</a:t>
            </a:r>
            <a:r>
              <a:rPr lang="en-US" sz="2000" dirty="0">
                <a:solidFill>
                  <a:srgbClr val="00B050"/>
                </a:solidFill>
              </a:rPr>
              <a:t>1</a:t>
            </a:r>
            <a:r>
              <a:rPr lang="en-US" sz="2000" dirty="0"/>
              <a:t>01</a:t>
            </a:r>
            <a:endParaRPr lang="en-GB" sz="2000" dirty="0"/>
          </a:p>
        </p:txBody>
      </p:sp>
    </p:spTree>
    <p:extLst>
      <p:ext uri="{BB962C8B-B14F-4D97-AF65-F5344CB8AC3E}">
        <p14:creationId xmlns:p14="http://schemas.microsoft.com/office/powerpoint/2010/main" val="268136889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Reed-Solomon </a:t>
            </a:r>
            <a:r>
              <a:rPr lang="en-US" dirty="0" smtClean="0"/>
              <a:t>Codes</a:t>
            </a:r>
            <a:endParaRPr lang="en-GB" dirty="0"/>
          </a:p>
        </p:txBody>
      </p:sp>
      <mc:AlternateContent xmlns:mc="http://schemas.openxmlformats.org/markup-compatibility/2006" xmlns:a14="http://schemas.microsoft.com/office/drawing/2010/main">
        <mc:Choice Requires="a14">
          <p:sp>
            <p:nvSpPr>
              <p:cNvPr id="7" name="Content Placeholder 6"/>
              <p:cNvSpPr>
                <a:spLocks noGrp="1"/>
              </p:cNvSpPr>
              <p:nvPr>
                <p:ph sz="half" idx="1"/>
              </p:nvPr>
            </p:nvSpPr>
            <p:spPr/>
            <p:txBody>
              <a:bodyPr>
                <a:normAutofit/>
              </a:bodyPr>
              <a:lstStyle/>
              <a:p>
                <a:r>
                  <a:rPr lang="en-US" dirty="0" smtClean="0"/>
                  <a:t>Non-binary code:</a:t>
                </a:r>
              </a:p>
              <a:p>
                <a:pPr lvl="1"/>
                <a:r>
                  <a:rPr lang="en-US" dirty="0"/>
                  <a:t>B</a:t>
                </a:r>
                <a:r>
                  <a:rPr lang="en-US" dirty="0" smtClean="0"/>
                  <a:t>ased </a:t>
                </a:r>
                <a:r>
                  <a:rPr lang="en-US" dirty="0"/>
                  <a:t>on symbols of length </a:t>
                </a:r>
                <a:r>
                  <a:rPr lang="en-US" b="1" dirty="0" smtClean="0"/>
                  <a:t>m</a:t>
                </a:r>
                <a:r>
                  <a:rPr lang="en-US" dirty="0" smtClean="0"/>
                  <a:t>-bits</a:t>
                </a:r>
                <a:endParaRPr lang="en-US" dirty="0"/>
              </a:p>
              <a:p>
                <a:r>
                  <a:rPr lang="en-US" b="1" dirty="0"/>
                  <a:t>k</a:t>
                </a:r>
                <a:r>
                  <a:rPr lang="en-US" dirty="0"/>
                  <a:t>-symbols of message are encoded into a </a:t>
                </a:r>
                <a:r>
                  <a:rPr lang="en-US" b="1" dirty="0"/>
                  <a:t>n</a:t>
                </a:r>
                <a:r>
                  <a:rPr lang="en-US" dirty="0"/>
                  <a:t>-symbol </a:t>
                </a:r>
                <a:r>
                  <a:rPr lang="en-US" dirty="0" smtClean="0"/>
                  <a:t>code word:</a:t>
                </a:r>
                <a:endParaRPr lang="en-US" dirty="0"/>
              </a:p>
              <a:p>
                <a:pPr marL="457200" lvl="1"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𝑛</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2</m:t>
                          </m:r>
                        </m:e>
                        <m:sup>
                          <m:r>
                            <a:rPr lang="en-US" i="1">
                              <a:latin typeface="Cambria Math" panose="02040503050406030204" pitchFamily="18" charset="0"/>
                            </a:rPr>
                            <m:t>𝑚</m:t>
                          </m:r>
                        </m:sup>
                      </m:sSup>
                      <m:r>
                        <a:rPr lang="en-US" i="1">
                          <a:latin typeface="Cambria Math" panose="02040503050406030204" pitchFamily="18" charset="0"/>
                        </a:rPr>
                        <m:t>−1</m:t>
                      </m:r>
                    </m:oMath>
                  </m:oMathPara>
                </a14:m>
                <a:endParaRPr lang="en-US" dirty="0" smtClean="0"/>
              </a:p>
              <a:p>
                <a:r>
                  <a:rPr lang="en-US" dirty="0" smtClean="0"/>
                  <a:t>The number of parity symbols is:</a:t>
                </a:r>
              </a:p>
              <a:p>
                <a:pPr marL="457200" lvl="1"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𝑛</m:t>
                      </m:r>
                      <m:r>
                        <a:rPr lang="en-US" i="1">
                          <a:latin typeface="Cambria Math" panose="02040503050406030204" pitchFamily="18" charset="0"/>
                        </a:rPr>
                        <m:t>−</m:t>
                      </m:r>
                      <m:r>
                        <a:rPr lang="en-US" i="1">
                          <a:latin typeface="Cambria Math" panose="02040503050406030204" pitchFamily="18" charset="0"/>
                        </a:rPr>
                        <m:t>𝑘</m:t>
                      </m:r>
                    </m:oMath>
                  </m:oMathPara>
                </a14:m>
                <a:endParaRPr lang="en-US" dirty="0"/>
              </a:p>
              <a:p>
                <a:r>
                  <a:rPr lang="en-US" dirty="0" smtClean="0"/>
                  <a:t>Allowing to correct up to</a:t>
                </a:r>
              </a:p>
              <a:p>
                <a:pPr marL="457200" lvl="1" indent="0">
                  <a:buNone/>
                </a:pPr>
                <a:r>
                  <a:rPr lang="en-US" i="1" dirty="0"/>
                  <a:t>	</a:t>
                </a:r>
                <a:r>
                  <a:rPr lang="en-US" i="1" dirty="0" smtClean="0"/>
                  <a:t>         t = </a:t>
                </a:r>
                <a14:m>
                  <m:oMath xmlns:m="http://schemas.openxmlformats.org/officeDocument/2006/math">
                    <m:r>
                      <a:rPr lang="en-US" b="0" i="1" smtClean="0">
                        <a:latin typeface="Cambria Math" panose="02040503050406030204" pitchFamily="18" charset="0"/>
                      </a:rPr>
                      <m:t>(</m:t>
                    </m:r>
                    <m:r>
                      <a:rPr lang="en-US" i="1">
                        <a:latin typeface="Cambria Math" panose="02040503050406030204" pitchFamily="18" charset="0"/>
                      </a:rPr>
                      <m:t>𝑛</m:t>
                    </m:r>
                    <m:r>
                      <a:rPr lang="en-US" i="1">
                        <a:latin typeface="Cambria Math" panose="02040503050406030204" pitchFamily="18" charset="0"/>
                      </a:rPr>
                      <m:t>−</m:t>
                    </m:r>
                    <m:r>
                      <a:rPr lang="en-US" i="1">
                        <a:latin typeface="Cambria Math" panose="02040503050406030204" pitchFamily="18" charset="0"/>
                      </a:rPr>
                      <m:t>𝑘</m:t>
                    </m:r>
                    <m:r>
                      <a:rPr lang="en-US" b="0" i="1" smtClean="0">
                        <a:latin typeface="Cambria Math" panose="02040503050406030204" pitchFamily="18" charset="0"/>
                      </a:rPr>
                      <m:t>)/2</m:t>
                    </m:r>
                  </m:oMath>
                </a14:m>
                <a:endParaRPr lang="en-US" b="0" i="1" dirty="0" smtClean="0"/>
              </a:p>
              <a:p>
                <a:pPr marL="0" indent="0">
                  <a:buNone/>
                </a:pPr>
                <a:r>
                  <a:rPr lang="en-US" dirty="0" smtClean="0"/>
                  <a:t>   symbols</a:t>
                </a:r>
                <a:endParaRPr lang="en-US" b="0" dirty="0" smtClean="0"/>
              </a:p>
              <a:p>
                <a:endParaRPr lang="en-GB" dirty="0"/>
              </a:p>
            </p:txBody>
          </p:sp>
        </mc:Choice>
        <mc:Fallback xmlns="">
          <p:sp>
            <p:nvSpPr>
              <p:cNvPr id="7" name="Content Placeholder 6"/>
              <p:cNvSpPr>
                <a:spLocks noGrp="1" noRot="1" noChangeAspect="1" noMove="1" noResize="1" noEditPoints="1" noAdjustHandles="1" noChangeArrowheads="1" noChangeShapeType="1" noTextEdit="1"/>
              </p:cNvSpPr>
              <p:nvPr>
                <p:ph sz="half" idx="1"/>
              </p:nvPr>
            </p:nvSpPr>
            <p:spPr>
              <a:blipFill rotWithShape="0">
                <a:blip r:embed="rId3"/>
                <a:stretch>
                  <a:fillRect l="-2118" t="-1751" r="-1294"/>
                </a:stretch>
              </a:blipFill>
            </p:spPr>
            <p:txBody>
              <a:bodyPr/>
              <a:lstStyle/>
              <a:p>
                <a:r>
                  <a:rPr lang="en-GB">
                    <a:noFill/>
                  </a:rPr>
                  <a:t> </a:t>
                </a:r>
              </a:p>
            </p:txBody>
          </p:sp>
        </mc:Fallback>
      </mc:AlternateContent>
      <p:sp>
        <p:nvSpPr>
          <p:cNvPr id="8" name="Content Placeholder 7"/>
          <p:cNvSpPr>
            <a:spLocks noGrp="1"/>
          </p:cNvSpPr>
          <p:nvPr>
            <p:ph sz="half" idx="2"/>
          </p:nvPr>
        </p:nvSpPr>
        <p:spPr/>
        <p:txBody>
          <a:bodyPr>
            <a:normAutofit/>
          </a:bodyPr>
          <a:lstStyle/>
          <a:p>
            <a:r>
              <a:rPr lang="en-US" dirty="0" smtClean="0"/>
              <a:t>Example:</a:t>
            </a:r>
          </a:p>
          <a:p>
            <a:pPr lvl="1"/>
            <a:r>
              <a:rPr lang="en-US" dirty="0" smtClean="0"/>
              <a:t>RS(7,5)</a:t>
            </a:r>
          </a:p>
          <a:p>
            <a:pPr lvl="2"/>
            <a:r>
              <a:rPr lang="en-US" dirty="0" smtClean="0"/>
              <a:t>n = 7 (code word length)</a:t>
            </a:r>
          </a:p>
          <a:p>
            <a:pPr lvl="2"/>
            <a:r>
              <a:rPr lang="en-US" dirty="0" smtClean="0"/>
              <a:t>k = 5 (symbols to be coded)</a:t>
            </a:r>
          </a:p>
          <a:p>
            <a:pPr lvl="1"/>
            <a:r>
              <a:rPr lang="en-US" dirty="0" smtClean="0"/>
              <a:t>m = log</a:t>
            </a:r>
            <a:r>
              <a:rPr lang="en-US" baseline="-25000" dirty="0" smtClean="0"/>
              <a:t>2</a:t>
            </a:r>
            <a:r>
              <a:rPr lang="en-US" dirty="0" smtClean="0"/>
              <a:t>(7+1) = 3 bits</a:t>
            </a:r>
          </a:p>
          <a:p>
            <a:pPr lvl="1"/>
            <a:r>
              <a:rPr lang="en-US" dirty="0" smtClean="0"/>
              <a:t>Error correction capability:</a:t>
            </a:r>
          </a:p>
          <a:p>
            <a:pPr lvl="2"/>
            <a:r>
              <a:rPr lang="en-US" dirty="0" smtClean="0"/>
              <a:t>t = (7-5)/2 = 1 symbol</a:t>
            </a:r>
          </a:p>
        </p:txBody>
      </p:sp>
      <p:sp>
        <p:nvSpPr>
          <p:cNvPr id="4" name="Date Placeholder 3"/>
          <p:cNvSpPr>
            <a:spLocks noGrp="1"/>
          </p:cNvSpPr>
          <p:nvPr>
            <p:ph type="dt" sz="half" idx="10"/>
          </p:nvPr>
        </p:nvSpPr>
        <p:spPr/>
        <p:txBody>
          <a:bodyPr/>
          <a:lstStyle/>
          <a:p>
            <a:r>
              <a:rPr lang="en-GB" smtClean="0"/>
              <a:t>Ecole de Microélectronique IN2P3</a:t>
            </a:r>
            <a:endParaRPr lang="en-GB" dirty="0"/>
          </a:p>
        </p:txBody>
      </p:sp>
      <p:sp>
        <p:nvSpPr>
          <p:cNvPr id="5" name="Footer Placeholder 4"/>
          <p:cNvSpPr>
            <a:spLocks noGrp="1"/>
          </p:cNvSpPr>
          <p:nvPr>
            <p:ph type="ftr" sz="quarter" idx="11"/>
          </p:nvPr>
        </p:nvSpPr>
        <p:spPr/>
        <p:txBody>
          <a:bodyPr/>
          <a:lstStyle/>
          <a:p>
            <a:r>
              <a:rPr lang="en-GB"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71</a:t>
            </a:fld>
            <a:endParaRPr lang="en-GB" dirty="0"/>
          </a:p>
        </p:txBody>
      </p:sp>
      <p:sp>
        <p:nvSpPr>
          <p:cNvPr id="9" name="Rectangle 8"/>
          <p:cNvSpPr/>
          <p:nvPr/>
        </p:nvSpPr>
        <p:spPr>
          <a:xfrm>
            <a:off x="6311923" y="4722178"/>
            <a:ext cx="605452" cy="359973"/>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S0</a:t>
            </a:r>
          </a:p>
        </p:txBody>
      </p:sp>
      <p:sp>
        <p:nvSpPr>
          <p:cNvPr id="10" name="Rectangle 9"/>
          <p:cNvSpPr/>
          <p:nvPr/>
        </p:nvSpPr>
        <p:spPr>
          <a:xfrm>
            <a:off x="6917375" y="4722177"/>
            <a:ext cx="605452" cy="359973"/>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S1</a:t>
            </a:r>
          </a:p>
        </p:txBody>
      </p:sp>
      <p:sp>
        <p:nvSpPr>
          <p:cNvPr id="11" name="Rectangle 10"/>
          <p:cNvSpPr/>
          <p:nvPr/>
        </p:nvSpPr>
        <p:spPr>
          <a:xfrm>
            <a:off x="7522827" y="4722178"/>
            <a:ext cx="605452" cy="359973"/>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S2</a:t>
            </a:r>
          </a:p>
        </p:txBody>
      </p:sp>
      <p:sp>
        <p:nvSpPr>
          <p:cNvPr id="12" name="Rectangle 11"/>
          <p:cNvSpPr/>
          <p:nvPr/>
        </p:nvSpPr>
        <p:spPr>
          <a:xfrm>
            <a:off x="8128279" y="4722177"/>
            <a:ext cx="605452" cy="359973"/>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S3</a:t>
            </a:r>
          </a:p>
        </p:txBody>
      </p:sp>
      <p:sp>
        <p:nvSpPr>
          <p:cNvPr id="13" name="Rectangle 12"/>
          <p:cNvSpPr/>
          <p:nvPr/>
        </p:nvSpPr>
        <p:spPr>
          <a:xfrm>
            <a:off x="8733731" y="4722178"/>
            <a:ext cx="605452" cy="359973"/>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S4</a:t>
            </a:r>
          </a:p>
        </p:txBody>
      </p:sp>
      <p:sp>
        <p:nvSpPr>
          <p:cNvPr id="14" name="Rectangle 13"/>
          <p:cNvSpPr/>
          <p:nvPr/>
        </p:nvSpPr>
        <p:spPr>
          <a:xfrm>
            <a:off x="9339183" y="4722177"/>
            <a:ext cx="605452" cy="359973"/>
          </a:xfrm>
          <a:prstGeom prst="rect">
            <a:avLst/>
          </a:prstGeom>
          <a:solidFill>
            <a:srgbClr val="FFC000">
              <a:alpha val="99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S5</a:t>
            </a:r>
          </a:p>
        </p:txBody>
      </p:sp>
      <p:sp>
        <p:nvSpPr>
          <p:cNvPr id="15" name="Rectangle 14"/>
          <p:cNvSpPr/>
          <p:nvPr/>
        </p:nvSpPr>
        <p:spPr>
          <a:xfrm>
            <a:off x="9944635" y="4722178"/>
            <a:ext cx="605452" cy="359973"/>
          </a:xfrm>
          <a:prstGeom prst="rect">
            <a:avLst/>
          </a:prstGeom>
          <a:solidFill>
            <a:srgbClr val="FFC000">
              <a:alpha val="99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S6</a:t>
            </a:r>
          </a:p>
        </p:txBody>
      </p:sp>
      <p:sp>
        <p:nvSpPr>
          <p:cNvPr id="17" name="Left Brace 16"/>
          <p:cNvSpPr/>
          <p:nvPr/>
        </p:nvSpPr>
        <p:spPr>
          <a:xfrm rot="16200000" flipV="1">
            <a:off x="8279677" y="3268245"/>
            <a:ext cx="302653" cy="4238164"/>
          </a:xfrm>
          <a:prstGeom prst="leftBrace">
            <a:avLst>
              <a:gd name="adj1" fmla="val 58250"/>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TextBox 17"/>
          <p:cNvSpPr txBox="1"/>
          <p:nvPr/>
        </p:nvSpPr>
        <p:spPr>
          <a:xfrm>
            <a:off x="8108639" y="5624541"/>
            <a:ext cx="644728" cy="369332"/>
          </a:xfrm>
          <a:prstGeom prst="rect">
            <a:avLst/>
          </a:prstGeom>
          <a:noFill/>
        </p:spPr>
        <p:txBody>
          <a:bodyPr wrap="none" rtlCol="0">
            <a:spAutoFit/>
          </a:bodyPr>
          <a:lstStyle/>
          <a:p>
            <a:r>
              <a:rPr lang="en-US" dirty="0" smtClean="0"/>
              <a:t>n = 7</a:t>
            </a:r>
            <a:endParaRPr lang="en-GB" dirty="0"/>
          </a:p>
        </p:txBody>
      </p:sp>
      <p:sp>
        <p:nvSpPr>
          <p:cNvPr id="19" name="TextBox 18"/>
          <p:cNvSpPr txBox="1"/>
          <p:nvPr/>
        </p:nvSpPr>
        <p:spPr>
          <a:xfrm>
            <a:off x="7501184" y="3872806"/>
            <a:ext cx="627095" cy="369332"/>
          </a:xfrm>
          <a:prstGeom prst="rect">
            <a:avLst/>
          </a:prstGeom>
          <a:noFill/>
        </p:spPr>
        <p:txBody>
          <a:bodyPr wrap="none" rtlCol="0">
            <a:spAutoFit/>
          </a:bodyPr>
          <a:lstStyle/>
          <a:p>
            <a:r>
              <a:rPr lang="en-US" dirty="0"/>
              <a:t>k</a:t>
            </a:r>
            <a:r>
              <a:rPr lang="en-US" dirty="0" smtClean="0"/>
              <a:t> = 5</a:t>
            </a:r>
            <a:endParaRPr lang="en-GB" dirty="0"/>
          </a:p>
        </p:txBody>
      </p:sp>
      <p:sp>
        <p:nvSpPr>
          <p:cNvPr id="20" name="Left Brace 19"/>
          <p:cNvSpPr/>
          <p:nvPr/>
        </p:nvSpPr>
        <p:spPr>
          <a:xfrm rot="5400000">
            <a:off x="7675720" y="2981790"/>
            <a:ext cx="302653" cy="3024272"/>
          </a:xfrm>
          <a:prstGeom prst="leftBrace">
            <a:avLst>
              <a:gd name="adj1" fmla="val 58250"/>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TextBox 20"/>
          <p:cNvSpPr txBox="1"/>
          <p:nvPr/>
        </p:nvSpPr>
        <p:spPr>
          <a:xfrm>
            <a:off x="9641909" y="3872806"/>
            <a:ext cx="639919" cy="369332"/>
          </a:xfrm>
          <a:prstGeom prst="rect">
            <a:avLst/>
          </a:prstGeom>
          <a:noFill/>
        </p:spPr>
        <p:txBody>
          <a:bodyPr wrap="none" rtlCol="0">
            <a:spAutoFit/>
          </a:bodyPr>
          <a:lstStyle/>
          <a:p>
            <a:r>
              <a:rPr lang="en-US" dirty="0" smtClean="0"/>
              <a:t>7 – 5</a:t>
            </a:r>
            <a:endParaRPr lang="en-GB" dirty="0"/>
          </a:p>
        </p:txBody>
      </p:sp>
      <p:sp>
        <p:nvSpPr>
          <p:cNvPr id="22" name="Left Brace 21"/>
          <p:cNvSpPr/>
          <p:nvPr/>
        </p:nvSpPr>
        <p:spPr>
          <a:xfrm rot="5400000">
            <a:off x="9794885" y="3881091"/>
            <a:ext cx="302653" cy="1207748"/>
          </a:xfrm>
          <a:prstGeom prst="leftBrace">
            <a:avLst>
              <a:gd name="adj1" fmla="val 58250"/>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 name="TextBox 22"/>
          <p:cNvSpPr txBox="1"/>
          <p:nvPr/>
        </p:nvSpPr>
        <p:spPr>
          <a:xfrm>
            <a:off x="9540116" y="5692503"/>
            <a:ext cx="1225015" cy="369332"/>
          </a:xfrm>
          <a:prstGeom prst="rect">
            <a:avLst/>
          </a:prstGeom>
          <a:noFill/>
        </p:spPr>
        <p:txBody>
          <a:bodyPr wrap="none" rtlCol="0">
            <a:spAutoFit/>
          </a:bodyPr>
          <a:lstStyle/>
          <a:p>
            <a:r>
              <a:rPr lang="en-US" dirty="0" smtClean="0"/>
              <a:t>m = 3 - bits</a:t>
            </a:r>
            <a:endParaRPr lang="en-GB" dirty="0"/>
          </a:p>
        </p:txBody>
      </p:sp>
      <p:cxnSp>
        <p:nvCxnSpPr>
          <p:cNvPr id="25" name="Straight Arrow Connector 24"/>
          <p:cNvCxnSpPr>
            <a:endCxn id="15" idx="2"/>
          </p:cNvCxnSpPr>
          <p:nvPr/>
        </p:nvCxnSpPr>
        <p:spPr>
          <a:xfrm flipV="1">
            <a:off x="9891660" y="5082151"/>
            <a:ext cx="355701" cy="607187"/>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4" idx="2"/>
          </p:cNvCxnSpPr>
          <p:nvPr/>
        </p:nvCxnSpPr>
        <p:spPr>
          <a:xfrm flipH="1" flipV="1">
            <a:off x="9641909" y="5082150"/>
            <a:ext cx="237880" cy="610354"/>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endCxn id="13" idx="2"/>
          </p:cNvCxnSpPr>
          <p:nvPr/>
        </p:nvCxnSpPr>
        <p:spPr>
          <a:xfrm flipH="1" flipV="1">
            <a:off x="9036457" y="5082151"/>
            <a:ext cx="855203" cy="607187"/>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9" idx="2"/>
          </p:cNvCxnSpPr>
          <p:nvPr/>
        </p:nvCxnSpPr>
        <p:spPr>
          <a:xfrm flipH="1" flipV="1">
            <a:off x="6614649" y="5082151"/>
            <a:ext cx="3264498" cy="607187"/>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856946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LpGBT Down Link</a:t>
            </a:r>
            <a:endParaRPr lang="en-GB" dirty="0"/>
          </a:p>
        </p:txBody>
      </p:sp>
      <p:sp>
        <p:nvSpPr>
          <p:cNvPr id="3" name="Content Placeholder 2"/>
          <p:cNvSpPr>
            <a:spLocks noGrp="1"/>
          </p:cNvSpPr>
          <p:nvPr>
            <p:ph idx="1"/>
          </p:nvPr>
        </p:nvSpPr>
        <p:spPr/>
        <p:txBody>
          <a:bodyPr/>
          <a:lstStyle/>
          <a:p>
            <a:r>
              <a:rPr lang="en-US" dirty="0"/>
              <a:t>Down-link </a:t>
            </a:r>
            <a:r>
              <a:rPr lang="en-US" dirty="0" smtClean="0"/>
              <a:t>FEC:</a:t>
            </a:r>
          </a:p>
          <a:p>
            <a:pPr lvl="1"/>
            <a:r>
              <a:rPr lang="en-US" dirty="0" smtClean="0"/>
              <a:t>4 codes interleaved</a:t>
            </a:r>
          </a:p>
          <a:p>
            <a:pPr lvl="1"/>
            <a:r>
              <a:rPr lang="en-US" dirty="0" smtClean="0"/>
              <a:t>RS(5,3), m = 3 bits</a:t>
            </a:r>
          </a:p>
          <a:p>
            <a:pPr lvl="2"/>
            <a:r>
              <a:rPr lang="en-US" dirty="0" smtClean="0"/>
              <a:t>This code is a “shortened” </a:t>
            </a:r>
            <a:r>
              <a:rPr lang="en-US" dirty="0"/>
              <a:t>version </a:t>
            </a:r>
            <a:r>
              <a:rPr lang="en-US" dirty="0" smtClean="0"/>
              <a:t>of RS(7,5)</a:t>
            </a:r>
          </a:p>
          <a:p>
            <a:pPr lvl="2"/>
            <a:r>
              <a:rPr lang="en-US" dirty="0" smtClean="0"/>
              <a:t>Due to frame size restrictions only 5 out of the 7 symbols are transmitted!</a:t>
            </a:r>
          </a:p>
          <a:p>
            <a:pPr lvl="3"/>
            <a:r>
              <a:rPr lang="en-US" dirty="0" smtClean="0"/>
              <a:t>“Missing” symbols have to be used at coding time and assume received (known) by the decoder</a:t>
            </a:r>
          </a:p>
          <a:p>
            <a:r>
              <a:rPr lang="en-US" dirty="0" smtClean="0"/>
              <a:t>This </a:t>
            </a:r>
            <a:r>
              <a:rPr lang="en-US" dirty="0"/>
              <a:t>code can correct:</a:t>
            </a:r>
          </a:p>
          <a:p>
            <a:pPr lvl="1"/>
            <a:r>
              <a:rPr lang="en-US" dirty="0"/>
              <a:t>Any random error in a frame of 36 bits (not considering parity bits)</a:t>
            </a:r>
          </a:p>
          <a:p>
            <a:pPr lvl="1"/>
            <a:r>
              <a:rPr lang="en-US" dirty="0"/>
              <a:t>Any </a:t>
            </a:r>
            <a:r>
              <a:rPr lang="en-US" dirty="0" smtClean="0"/>
              <a:t>burst </a:t>
            </a:r>
            <a:r>
              <a:rPr lang="en-US" dirty="0"/>
              <a:t>error of length </a:t>
            </a:r>
            <a:r>
              <a:rPr lang="en-US" dirty="0" smtClean="0"/>
              <a:t>10 bits</a:t>
            </a:r>
            <a:endParaRPr lang="en-US" dirty="0"/>
          </a:p>
          <a:p>
            <a:pPr lvl="1"/>
            <a:r>
              <a:rPr lang="en-US" dirty="0"/>
              <a:t>It can decode </a:t>
            </a:r>
            <a:r>
              <a:rPr lang="en-US" dirty="0" smtClean="0"/>
              <a:t>burst </a:t>
            </a:r>
            <a:r>
              <a:rPr lang="en-US" dirty="0"/>
              <a:t>errors of length </a:t>
            </a:r>
            <a:r>
              <a:rPr lang="en-US" dirty="0" smtClean="0"/>
              <a:t>12 bits </a:t>
            </a:r>
            <a:r>
              <a:rPr lang="en-US" dirty="0"/>
              <a:t>if it is contained in the boundary of four </a:t>
            </a:r>
            <a:r>
              <a:rPr lang="en-US" dirty="0" smtClean="0"/>
              <a:t>symbols</a:t>
            </a:r>
            <a:endParaRPr lang="en-US" dirty="0"/>
          </a:p>
        </p:txBody>
      </p:sp>
      <p:sp>
        <p:nvSpPr>
          <p:cNvPr id="5" name="Date Placeholder 4"/>
          <p:cNvSpPr>
            <a:spLocks noGrp="1"/>
          </p:cNvSpPr>
          <p:nvPr>
            <p:ph type="dt" sz="half" idx="10"/>
          </p:nvPr>
        </p:nvSpPr>
        <p:spPr/>
        <p:txBody>
          <a:bodyPr/>
          <a:lstStyle/>
          <a:p>
            <a:r>
              <a:rPr lang="en-GB" smtClean="0"/>
              <a:t>Ecole de Microélectronique IN2P3</a:t>
            </a:r>
            <a:endParaRPr lang="en-GB" dirty="0"/>
          </a:p>
        </p:txBody>
      </p:sp>
      <p:sp>
        <p:nvSpPr>
          <p:cNvPr id="6" name="Footer Placeholder 5"/>
          <p:cNvSpPr>
            <a:spLocks noGrp="1"/>
          </p:cNvSpPr>
          <p:nvPr>
            <p:ph type="ftr" sz="quarter" idx="11"/>
          </p:nvPr>
        </p:nvSpPr>
        <p:spPr/>
        <p:txBody>
          <a:bodyPr/>
          <a:lstStyle/>
          <a:p>
            <a:r>
              <a:rPr lang="en-GB" smtClean="0"/>
              <a:t>Paulo.Moreira@cern.ch</a:t>
            </a:r>
            <a:endParaRPr lang="en-GB" dirty="0"/>
          </a:p>
        </p:txBody>
      </p:sp>
      <p:sp>
        <p:nvSpPr>
          <p:cNvPr id="7" name="Slide Number Placeholder 6"/>
          <p:cNvSpPr>
            <a:spLocks noGrp="1"/>
          </p:cNvSpPr>
          <p:nvPr>
            <p:ph type="sldNum" sz="quarter" idx="12"/>
          </p:nvPr>
        </p:nvSpPr>
        <p:spPr/>
        <p:txBody>
          <a:bodyPr/>
          <a:lstStyle/>
          <a:p>
            <a:fld id="{9E4E57FD-46AB-4497-A1ED-13B00B4C8F0D}" type="slidenum">
              <a:rPr lang="en-GB" smtClean="0"/>
              <a:pPr/>
              <a:t>72</a:t>
            </a:fld>
            <a:endParaRPr lang="en-GB" dirty="0"/>
          </a:p>
        </p:txBody>
      </p:sp>
      <p:sp>
        <p:nvSpPr>
          <p:cNvPr id="8" name="Rectangle 7"/>
          <p:cNvSpPr/>
          <p:nvPr/>
        </p:nvSpPr>
        <p:spPr>
          <a:xfrm>
            <a:off x="838200" y="4840552"/>
            <a:ext cx="843985" cy="300460"/>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682185" y="4840552"/>
            <a:ext cx="843985" cy="30046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526170" y="4840552"/>
            <a:ext cx="843985" cy="300460"/>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370155" y="4840552"/>
            <a:ext cx="843985" cy="300460"/>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214140" y="4840552"/>
            <a:ext cx="843985" cy="300460"/>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058125" y="4840552"/>
            <a:ext cx="843985" cy="30046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902110" y="4840552"/>
            <a:ext cx="843985" cy="300460"/>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746095" y="4840552"/>
            <a:ext cx="843985" cy="300460"/>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828521" y="4840552"/>
            <a:ext cx="843985" cy="300460"/>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672506" y="4840552"/>
            <a:ext cx="843985" cy="300460"/>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8038229" y="4772966"/>
            <a:ext cx="736600" cy="368046"/>
          </a:xfrm>
          <a:prstGeom prst="rect">
            <a:avLst/>
          </a:prstGeom>
          <a:noFill/>
        </p:spPr>
        <p:txBody>
          <a:bodyPr wrap="square" rtlCol="0">
            <a:spAutoFit/>
          </a:bodyPr>
          <a:lstStyle/>
          <a:p>
            <a:r>
              <a:rPr lang="en-US" dirty="0"/>
              <a:t>…</a:t>
            </a:r>
          </a:p>
        </p:txBody>
      </p:sp>
      <p:sp>
        <p:nvSpPr>
          <p:cNvPr id="19" name="TextBox 18"/>
          <p:cNvSpPr txBox="1"/>
          <p:nvPr/>
        </p:nvSpPr>
        <p:spPr>
          <a:xfrm>
            <a:off x="896771" y="4809326"/>
            <a:ext cx="1122680" cy="369332"/>
          </a:xfrm>
          <a:prstGeom prst="rect">
            <a:avLst/>
          </a:prstGeom>
          <a:noFill/>
        </p:spPr>
        <p:txBody>
          <a:bodyPr wrap="square" rtlCol="0">
            <a:spAutoFit/>
          </a:bodyPr>
          <a:lstStyle/>
          <a:p>
            <a:r>
              <a:rPr lang="en-US" dirty="0"/>
              <a:t>  S0</a:t>
            </a:r>
          </a:p>
        </p:txBody>
      </p:sp>
      <p:sp>
        <p:nvSpPr>
          <p:cNvPr id="20" name="TextBox 19"/>
          <p:cNvSpPr txBox="1"/>
          <p:nvPr/>
        </p:nvSpPr>
        <p:spPr>
          <a:xfrm>
            <a:off x="2637456" y="4804497"/>
            <a:ext cx="599136" cy="369332"/>
          </a:xfrm>
          <a:prstGeom prst="rect">
            <a:avLst/>
          </a:prstGeom>
          <a:noFill/>
        </p:spPr>
        <p:txBody>
          <a:bodyPr wrap="square" rtlCol="0">
            <a:spAutoFit/>
          </a:bodyPr>
          <a:lstStyle/>
          <a:p>
            <a:r>
              <a:rPr lang="en-US" dirty="0"/>
              <a:t>  S0</a:t>
            </a:r>
          </a:p>
        </p:txBody>
      </p:sp>
      <p:sp>
        <p:nvSpPr>
          <p:cNvPr id="21" name="TextBox 20"/>
          <p:cNvSpPr txBox="1"/>
          <p:nvPr/>
        </p:nvSpPr>
        <p:spPr>
          <a:xfrm>
            <a:off x="4356389" y="4811968"/>
            <a:ext cx="1122680" cy="369332"/>
          </a:xfrm>
          <a:prstGeom prst="rect">
            <a:avLst/>
          </a:prstGeom>
          <a:noFill/>
        </p:spPr>
        <p:txBody>
          <a:bodyPr wrap="square" rtlCol="0">
            <a:spAutoFit/>
          </a:bodyPr>
          <a:lstStyle/>
          <a:p>
            <a:r>
              <a:rPr lang="en-US" dirty="0"/>
              <a:t>  S1</a:t>
            </a:r>
          </a:p>
        </p:txBody>
      </p:sp>
      <p:sp>
        <p:nvSpPr>
          <p:cNvPr id="22" name="TextBox 21"/>
          <p:cNvSpPr txBox="1"/>
          <p:nvPr/>
        </p:nvSpPr>
        <p:spPr>
          <a:xfrm>
            <a:off x="6017872" y="4811968"/>
            <a:ext cx="594660" cy="369332"/>
          </a:xfrm>
          <a:prstGeom prst="rect">
            <a:avLst/>
          </a:prstGeom>
          <a:noFill/>
        </p:spPr>
        <p:txBody>
          <a:bodyPr wrap="square" rtlCol="0">
            <a:spAutoFit/>
          </a:bodyPr>
          <a:lstStyle/>
          <a:p>
            <a:r>
              <a:rPr lang="en-US" dirty="0"/>
              <a:t>  S1</a:t>
            </a:r>
          </a:p>
        </p:txBody>
      </p:sp>
      <p:sp>
        <p:nvSpPr>
          <p:cNvPr id="23" name="TextBox 22"/>
          <p:cNvSpPr txBox="1"/>
          <p:nvPr/>
        </p:nvSpPr>
        <p:spPr>
          <a:xfrm>
            <a:off x="8908392" y="4811968"/>
            <a:ext cx="601467" cy="369332"/>
          </a:xfrm>
          <a:prstGeom prst="rect">
            <a:avLst/>
          </a:prstGeom>
          <a:noFill/>
        </p:spPr>
        <p:txBody>
          <a:bodyPr wrap="square" rtlCol="0">
            <a:spAutoFit/>
          </a:bodyPr>
          <a:lstStyle/>
          <a:p>
            <a:r>
              <a:rPr lang="en-US" dirty="0"/>
              <a:t>  S4</a:t>
            </a:r>
          </a:p>
        </p:txBody>
      </p:sp>
      <p:sp>
        <p:nvSpPr>
          <p:cNvPr id="24" name="TextBox 23"/>
          <p:cNvSpPr txBox="1"/>
          <p:nvPr/>
        </p:nvSpPr>
        <p:spPr>
          <a:xfrm>
            <a:off x="1740756" y="4813969"/>
            <a:ext cx="674128" cy="369332"/>
          </a:xfrm>
          <a:prstGeom prst="rect">
            <a:avLst/>
          </a:prstGeom>
          <a:noFill/>
        </p:spPr>
        <p:txBody>
          <a:bodyPr wrap="square" rtlCol="0">
            <a:spAutoFit/>
          </a:bodyPr>
          <a:lstStyle/>
          <a:p>
            <a:r>
              <a:rPr lang="en-US" dirty="0"/>
              <a:t>  </a:t>
            </a:r>
            <a:r>
              <a:rPr lang="en-US" dirty="0" smtClean="0"/>
              <a:t>S0</a:t>
            </a:r>
            <a:endParaRPr lang="en-US" dirty="0"/>
          </a:p>
        </p:txBody>
      </p:sp>
      <p:sp>
        <p:nvSpPr>
          <p:cNvPr id="25" name="TextBox 24"/>
          <p:cNvSpPr txBox="1"/>
          <p:nvPr/>
        </p:nvSpPr>
        <p:spPr>
          <a:xfrm>
            <a:off x="3481441" y="4809140"/>
            <a:ext cx="1122680" cy="369332"/>
          </a:xfrm>
          <a:prstGeom prst="rect">
            <a:avLst/>
          </a:prstGeom>
          <a:noFill/>
        </p:spPr>
        <p:txBody>
          <a:bodyPr wrap="square" rtlCol="0">
            <a:spAutoFit/>
          </a:bodyPr>
          <a:lstStyle/>
          <a:p>
            <a:r>
              <a:rPr lang="en-US" dirty="0"/>
              <a:t>  S0</a:t>
            </a:r>
          </a:p>
        </p:txBody>
      </p:sp>
      <p:sp>
        <p:nvSpPr>
          <p:cNvPr id="26" name="TextBox 25"/>
          <p:cNvSpPr txBox="1"/>
          <p:nvPr/>
        </p:nvSpPr>
        <p:spPr>
          <a:xfrm>
            <a:off x="5200374" y="4816611"/>
            <a:ext cx="595378" cy="369332"/>
          </a:xfrm>
          <a:prstGeom prst="rect">
            <a:avLst/>
          </a:prstGeom>
          <a:noFill/>
        </p:spPr>
        <p:txBody>
          <a:bodyPr wrap="square" rtlCol="0">
            <a:spAutoFit/>
          </a:bodyPr>
          <a:lstStyle/>
          <a:p>
            <a:r>
              <a:rPr lang="en-US" dirty="0"/>
              <a:t>  S1</a:t>
            </a:r>
          </a:p>
        </p:txBody>
      </p:sp>
      <p:sp>
        <p:nvSpPr>
          <p:cNvPr id="27" name="TextBox 26"/>
          <p:cNvSpPr txBox="1"/>
          <p:nvPr/>
        </p:nvSpPr>
        <p:spPr>
          <a:xfrm>
            <a:off x="6861857" y="4816611"/>
            <a:ext cx="1122680" cy="369332"/>
          </a:xfrm>
          <a:prstGeom prst="rect">
            <a:avLst/>
          </a:prstGeom>
          <a:noFill/>
        </p:spPr>
        <p:txBody>
          <a:bodyPr wrap="square" rtlCol="0">
            <a:spAutoFit/>
          </a:bodyPr>
          <a:lstStyle/>
          <a:p>
            <a:r>
              <a:rPr lang="en-US" dirty="0"/>
              <a:t>  S1</a:t>
            </a:r>
          </a:p>
        </p:txBody>
      </p:sp>
      <p:sp>
        <p:nvSpPr>
          <p:cNvPr id="28" name="TextBox 27"/>
          <p:cNvSpPr txBox="1"/>
          <p:nvPr/>
        </p:nvSpPr>
        <p:spPr>
          <a:xfrm>
            <a:off x="9752377" y="4816611"/>
            <a:ext cx="1122680" cy="369332"/>
          </a:xfrm>
          <a:prstGeom prst="rect">
            <a:avLst/>
          </a:prstGeom>
          <a:noFill/>
        </p:spPr>
        <p:txBody>
          <a:bodyPr wrap="square" rtlCol="0">
            <a:spAutoFit/>
          </a:bodyPr>
          <a:lstStyle/>
          <a:p>
            <a:r>
              <a:rPr lang="en-US" dirty="0"/>
              <a:t>  S4</a:t>
            </a:r>
          </a:p>
        </p:txBody>
      </p:sp>
      <p:grpSp>
        <p:nvGrpSpPr>
          <p:cNvPr id="38" name="Group 37"/>
          <p:cNvGrpSpPr/>
          <p:nvPr/>
        </p:nvGrpSpPr>
        <p:grpSpPr>
          <a:xfrm>
            <a:off x="838200" y="5511469"/>
            <a:ext cx="10515600" cy="377716"/>
            <a:chOff x="1316943" y="5391702"/>
            <a:chExt cx="10515600" cy="377716"/>
          </a:xfrm>
        </p:grpSpPr>
        <p:sp>
          <p:nvSpPr>
            <p:cNvPr id="29" name="Rectangle 28"/>
            <p:cNvSpPr/>
            <p:nvPr/>
          </p:nvSpPr>
          <p:spPr>
            <a:xfrm>
              <a:off x="1316943" y="5434522"/>
              <a:ext cx="843985" cy="300460"/>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992790" y="5434522"/>
              <a:ext cx="843985" cy="30046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2155161" y="5391702"/>
              <a:ext cx="1661776" cy="369332"/>
            </a:xfrm>
            <a:prstGeom prst="rect">
              <a:avLst/>
            </a:prstGeom>
            <a:noFill/>
          </p:spPr>
          <p:txBody>
            <a:bodyPr wrap="square" rtlCol="0">
              <a:spAutoFit/>
            </a:bodyPr>
            <a:lstStyle/>
            <a:p>
              <a:r>
                <a:rPr lang="en-US" dirty="0"/>
                <a:t>Symbols of RS0</a:t>
              </a:r>
            </a:p>
          </p:txBody>
        </p:sp>
        <p:sp>
          <p:nvSpPr>
            <p:cNvPr id="32" name="TextBox 31"/>
            <p:cNvSpPr txBox="1"/>
            <p:nvPr/>
          </p:nvSpPr>
          <p:spPr>
            <a:xfrm>
              <a:off x="4831005" y="5400086"/>
              <a:ext cx="1661483" cy="369332"/>
            </a:xfrm>
            <a:prstGeom prst="rect">
              <a:avLst/>
            </a:prstGeom>
            <a:noFill/>
          </p:spPr>
          <p:txBody>
            <a:bodyPr wrap="square" rtlCol="0">
              <a:spAutoFit/>
            </a:bodyPr>
            <a:lstStyle/>
            <a:p>
              <a:r>
                <a:rPr lang="en-US" dirty="0"/>
                <a:t>Symbols of RS1</a:t>
              </a:r>
            </a:p>
          </p:txBody>
        </p:sp>
        <p:sp>
          <p:nvSpPr>
            <p:cNvPr id="33" name="Rectangle 32"/>
            <p:cNvSpPr/>
            <p:nvPr/>
          </p:nvSpPr>
          <p:spPr>
            <a:xfrm>
              <a:off x="6668344" y="5434522"/>
              <a:ext cx="843985" cy="300460"/>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7506556" y="5400086"/>
              <a:ext cx="1658133" cy="369332"/>
            </a:xfrm>
            <a:prstGeom prst="rect">
              <a:avLst/>
            </a:prstGeom>
            <a:noFill/>
          </p:spPr>
          <p:txBody>
            <a:bodyPr wrap="square" rtlCol="0">
              <a:spAutoFit/>
            </a:bodyPr>
            <a:lstStyle/>
            <a:p>
              <a:r>
                <a:rPr lang="en-US" dirty="0"/>
                <a:t>Symbols of RS3</a:t>
              </a:r>
            </a:p>
          </p:txBody>
        </p:sp>
        <p:grpSp>
          <p:nvGrpSpPr>
            <p:cNvPr id="37" name="Group 36"/>
            <p:cNvGrpSpPr/>
            <p:nvPr/>
          </p:nvGrpSpPr>
          <p:grpSpPr>
            <a:xfrm>
              <a:off x="9340548" y="5400086"/>
              <a:ext cx="2491995" cy="369332"/>
              <a:chOff x="9340548" y="5400086"/>
              <a:chExt cx="2491995" cy="369332"/>
            </a:xfrm>
          </p:grpSpPr>
          <p:sp>
            <p:nvSpPr>
              <p:cNvPr id="34" name="Rectangle 33"/>
              <p:cNvSpPr/>
              <p:nvPr/>
            </p:nvSpPr>
            <p:spPr>
              <a:xfrm>
                <a:off x="9340548" y="5434522"/>
                <a:ext cx="843985" cy="300460"/>
              </a:xfrm>
              <a:prstGeom prst="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0184771" y="5400086"/>
                <a:ext cx="1647772" cy="369332"/>
              </a:xfrm>
              <a:prstGeom prst="rect">
                <a:avLst/>
              </a:prstGeom>
              <a:noFill/>
            </p:spPr>
            <p:txBody>
              <a:bodyPr wrap="square" rtlCol="0">
                <a:spAutoFit/>
              </a:bodyPr>
              <a:lstStyle/>
              <a:p>
                <a:r>
                  <a:rPr lang="en-US" dirty="0"/>
                  <a:t>Symbols of RS4</a:t>
                </a:r>
              </a:p>
            </p:txBody>
          </p:sp>
        </p:grpSp>
      </p:grpSp>
    </p:spTree>
    <p:extLst>
      <p:ext uri="{BB962C8B-B14F-4D97-AF65-F5344CB8AC3E}">
        <p14:creationId xmlns:p14="http://schemas.microsoft.com/office/powerpoint/2010/main" val="332179713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a:t>
            </a:r>
            <a:r>
              <a:rPr lang="en-US" dirty="0" err="1" smtClean="0"/>
              <a:t>LpGBT</a:t>
            </a:r>
            <a:r>
              <a:rPr lang="en-US" dirty="0" smtClean="0"/>
              <a:t> </a:t>
            </a:r>
            <a:r>
              <a:rPr lang="en-US" dirty="0"/>
              <a:t>Down </a:t>
            </a:r>
            <a:r>
              <a:rPr lang="en-US" dirty="0" smtClean="0"/>
              <a:t>Link </a:t>
            </a:r>
            <a:r>
              <a:rPr lang="en-US" dirty="0"/>
              <a:t>(</a:t>
            </a:r>
            <a:r>
              <a:rPr lang="en-US" dirty="0" err="1" smtClean="0"/>
              <a:t>LpGBT</a:t>
            </a:r>
            <a:r>
              <a:rPr lang="en-US" dirty="0" smtClean="0"/>
              <a:t>-FPGA)</a:t>
            </a:r>
            <a:endParaRPr lang="en-GB" dirty="0"/>
          </a:p>
        </p:txBody>
      </p:sp>
      <p:sp>
        <p:nvSpPr>
          <p:cNvPr id="4" name="Date Placeholder 3"/>
          <p:cNvSpPr>
            <a:spLocks noGrp="1"/>
          </p:cNvSpPr>
          <p:nvPr>
            <p:ph type="dt" sz="half" idx="10"/>
          </p:nvPr>
        </p:nvSpPr>
        <p:spPr/>
        <p:txBody>
          <a:bodyPr/>
          <a:lstStyle/>
          <a:p>
            <a:r>
              <a:rPr lang="en-GB" smtClean="0"/>
              <a:t>Ecole de Microélectronique IN2P3</a:t>
            </a:r>
            <a:endParaRPr lang="en-GB" dirty="0"/>
          </a:p>
        </p:txBody>
      </p:sp>
      <p:sp>
        <p:nvSpPr>
          <p:cNvPr id="5" name="Footer Placeholder 4"/>
          <p:cNvSpPr>
            <a:spLocks noGrp="1"/>
          </p:cNvSpPr>
          <p:nvPr>
            <p:ph type="ftr" sz="quarter" idx="11"/>
          </p:nvPr>
        </p:nvSpPr>
        <p:spPr/>
        <p:txBody>
          <a:bodyPr/>
          <a:lstStyle/>
          <a:p>
            <a:r>
              <a:rPr lang="en-GB"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73</a:t>
            </a:fld>
            <a:endParaRPr lang="en-GB" dirty="0"/>
          </a:p>
        </p:txBody>
      </p:sp>
      <p:pic>
        <p:nvPicPr>
          <p:cNvPr id="51" name="Content Placeholder 50"/>
          <p:cNvPicPr>
            <a:picLocks noGrp="1" noChangeAspect="1"/>
          </p:cNvPicPr>
          <p:nvPr>
            <p:ph idx="1"/>
          </p:nvPr>
        </p:nvPicPr>
        <p:blipFill>
          <a:blip r:embed="rId3"/>
          <a:stretch>
            <a:fillRect/>
          </a:stretch>
        </p:blipFill>
        <p:spPr>
          <a:xfrm>
            <a:off x="5016814" y="2295187"/>
            <a:ext cx="6068748" cy="3122455"/>
          </a:xfrm>
          <a:prstGeom prst="rect">
            <a:avLst/>
          </a:prstGeom>
        </p:spPr>
      </p:pic>
      <p:pic>
        <p:nvPicPr>
          <p:cNvPr id="52" name="Picture 51"/>
          <p:cNvPicPr>
            <a:picLocks noChangeAspect="1"/>
          </p:cNvPicPr>
          <p:nvPr/>
        </p:nvPicPr>
        <p:blipFill>
          <a:blip r:embed="rId4"/>
          <a:stretch>
            <a:fillRect/>
          </a:stretch>
        </p:blipFill>
        <p:spPr>
          <a:xfrm>
            <a:off x="752611" y="2295187"/>
            <a:ext cx="4224284" cy="2777883"/>
          </a:xfrm>
          <a:prstGeom prst="rect">
            <a:avLst/>
          </a:prstGeom>
        </p:spPr>
      </p:pic>
      <p:sp>
        <p:nvSpPr>
          <p:cNvPr id="54" name="Rectangle 53"/>
          <p:cNvSpPr/>
          <p:nvPr/>
        </p:nvSpPr>
        <p:spPr>
          <a:xfrm>
            <a:off x="4436974" y="1423590"/>
            <a:ext cx="3716426" cy="3499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5"/>
                </a:solidFill>
              </a:rPr>
              <a:t>System dominated by random noise</a:t>
            </a:r>
            <a:endParaRPr lang="en-GB" dirty="0">
              <a:solidFill>
                <a:schemeClr val="accent5"/>
              </a:solidFill>
            </a:endParaRPr>
          </a:p>
        </p:txBody>
      </p:sp>
      <p:cxnSp>
        <p:nvCxnSpPr>
          <p:cNvPr id="12" name="Straight Connector 11"/>
          <p:cNvCxnSpPr/>
          <p:nvPr/>
        </p:nvCxnSpPr>
        <p:spPr>
          <a:xfrm>
            <a:off x="7956164" y="3124200"/>
            <a:ext cx="0" cy="2495550"/>
          </a:xfrm>
          <a:prstGeom prst="line">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7956164" y="3423684"/>
            <a:ext cx="0" cy="834656"/>
          </a:xfrm>
          <a:prstGeom prst="straightConnector1">
            <a:avLst/>
          </a:prstGeom>
          <a:ln w="28575">
            <a:solidFill>
              <a:schemeClr val="accent2"/>
            </a:solidFill>
            <a:headEnd type="oval"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7962515" y="5637410"/>
            <a:ext cx="1" cy="302734"/>
          </a:xfrm>
          <a:prstGeom prst="line">
            <a:avLst/>
          </a:prstGeom>
          <a:ln w="1905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a:off x="9001499" y="3003740"/>
            <a:ext cx="0" cy="2495550"/>
          </a:xfrm>
          <a:prstGeom prst="line">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7962514" y="4258340"/>
            <a:ext cx="1185530" cy="0"/>
          </a:xfrm>
          <a:prstGeom prst="straightConnector1">
            <a:avLst/>
          </a:prstGeom>
          <a:ln w="28575">
            <a:solidFill>
              <a:schemeClr val="accent2"/>
            </a:solidFill>
            <a:headEnd type="oval"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0812607" y="5788776"/>
            <a:ext cx="497038" cy="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1309646" y="4251514"/>
            <a:ext cx="0" cy="153726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324612" y="4253995"/>
            <a:ext cx="985035" cy="1"/>
          </a:xfrm>
          <a:prstGeom prst="line">
            <a:avLst/>
          </a:prstGeom>
          <a:ln w="1905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7457290" y="5930084"/>
            <a:ext cx="497038" cy="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131838" y="5701936"/>
            <a:ext cx="2545312" cy="461665"/>
          </a:xfrm>
          <a:prstGeom prst="rect">
            <a:avLst/>
          </a:prstGeom>
          <a:solidFill>
            <a:schemeClr val="bg1"/>
          </a:solidFill>
          <a:ln>
            <a:solidFill>
              <a:schemeClr val="tx1"/>
            </a:solidFill>
          </a:ln>
          <a:effectLst>
            <a:outerShdw blurRad="50800" dist="38100" algn="l" rotWithShape="0">
              <a:prstClr val="black">
                <a:alpha val="40000"/>
              </a:prstClr>
            </a:outerShdw>
          </a:effectLst>
        </p:spPr>
        <p:txBody>
          <a:bodyPr wrap="none" rtlCol="0">
            <a:spAutoFit/>
          </a:bodyPr>
          <a:lstStyle/>
          <a:p>
            <a:r>
              <a:rPr lang="en-GB" sz="1200" dirty="0" smtClean="0">
                <a:solidFill>
                  <a:schemeClr val="accent5">
                    <a:lumMod val="50000"/>
                  </a:schemeClr>
                </a:solidFill>
              </a:rPr>
              <a:t>For the same optical power</a:t>
            </a:r>
            <a:br>
              <a:rPr lang="en-GB" sz="1200" dirty="0" smtClean="0">
                <a:solidFill>
                  <a:schemeClr val="accent5">
                    <a:lumMod val="50000"/>
                  </a:schemeClr>
                </a:solidFill>
              </a:rPr>
            </a:br>
            <a:r>
              <a:rPr lang="en-GB" sz="1200" dirty="0" smtClean="0">
                <a:solidFill>
                  <a:schemeClr val="accent5">
                    <a:lumMod val="50000"/>
                  </a:schemeClr>
                </a:solidFill>
              </a:rPr>
              <a:t>the BER can be dramatically improved</a:t>
            </a:r>
            <a:endParaRPr lang="en-GB" sz="1200" dirty="0">
              <a:solidFill>
                <a:schemeClr val="accent5">
                  <a:lumMod val="50000"/>
                </a:schemeClr>
              </a:solidFill>
            </a:endParaRPr>
          </a:p>
        </p:txBody>
      </p:sp>
      <p:sp>
        <p:nvSpPr>
          <p:cNvPr id="20" name="TextBox 19"/>
          <p:cNvSpPr txBox="1"/>
          <p:nvPr/>
        </p:nvSpPr>
        <p:spPr>
          <a:xfrm>
            <a:off x="8831435" y="5465610"/>
            <a:ext cx="1981171" cy="64633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GB" sz="1200" dirty="0" smtClean="0">
                <a:solidFill>
                  <a:schemeClr val="accent5">
                    <a:lumMod val="50000"/>
                  </a:schemeClr>
                </a:solidFill>
              </a:rPr>
              <a:t>For a target BER, the margin on the optical power budget margin is increased.</a:t>
            </a:r>
            <a:endParaRPr lang="en-GB" sz="1200" dirty="0">
              <a:solidFill>
                <a:schemeClr val="accent5">
                  <a:lumMod val="50000"/>
                </a:schemeClr>
              </a:solidFill>
            </a:endParaRPr>
          </a:p>
        </p:txBody>
      </p:sp>
    </p:spTree>
    <p:extLst>
      <p:ext uri="{BB962C8B-B14F-4D97-AF65-F5344CB8AC3E}">
        <p14:creationId xmlns:p14="http://schemas.microsoft.com/office/powerpoint/2010/main" val="409065755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Experimental: GBTX Down - Link</a:t>
            </a:r>
            <a:endParaRPr lang="en-GB" dirty="0"/>
          </a:p>
        </p:txBody>
      </p:sp>
      <p:sp>
        <p:nvSpPr>
          <p:cNvPr id="3" name="Content Placeholder 2"/>
          <p:cNvSpPr>
            <a:spLocks noGrp="1"/>
          </p:cNvSpPr>
          <p:nvPr>
            <p:ph sz="half" idx="1"/>
          </p:nvPr>
        </p:nvSpPr>
        <p:spPr/>
        <p:txBody>
          <a:bodyPr>
            <a:normAutofit fontScale="85000" lnSpcReduction="20000"/>
          </a:bodyPr>
          <a:lstStyle/>
          <a:p>
            <a:r>
              <a:rPr lang="en-GB" dirty="0"/>
              <a:t>Radiation levels at 20 cm radius from the beam:</a:t>
            </a:r>
          </a:p>
          <a:p>
            <a:pPr lvl="1"/>
            <a:r>
              <a:rPr lang="en-GB" dirty="0"/>
              <a:t>2 ×10</a:t>
            </a:r>
            <a:r>
              <a:rPr lang="en-GB" baseline="30000" dirty="0"/>
              <a:t>15</a:t>
            </a:r>
            <a:r>
              <a:rPr lang="en-GB" dirty="0"/>
              <a:t> neutrons/cm2</a:t>
            </a:r>
          </a:p>
          <a:p>
            <a:pPr lvl="1"/>
            <a:r>
              <a:rPr lang="en-GB" dirty="0"/>
              <a:t>1 × 10</a:t>
            </a:r>
            <a:r>
              <a:rPr lang="en-GB" baseline="30000" dirty="0"/>
              <a:t>15</a:t>
            </a:r>
            <a:r>
              <a:rPr lang="en-GB" dirty="0"/>
              <a:t> hadrons/cm2</a:t>
            </a:r>
          </a:p>
          <a:p>
            <a:pPr lvl="1"/>
            <a:r>
              <a:rPr lang="en-GB" dirty="0" smtClean="0"/>
              <a:t>50 Mrad </a:t>
            </a:r>
            <a:r>
              <a:rPr lang="en-GB" dirty="0"/>
              <a:t>total dose</a:t>
            </a:r>
          </a:p>
          <a:p>
            <a:r>
              <a:rPr lang="en-GB" dirty="0"/>
              <a:t>High rates of Single Event Upsets (SEU) are expected for SLHC links:</a:t>
            </a:r>
          </a:p>
          <a:p>
            <a:pPr lvl="1"/>
            <a:r>
              <a:rPr lang="en-GB" dirty="0"/>
              <a:t>Particle “detection” by Photodiodes used in optical receivers</a:t>
            </a:r>
          </a:p>
          <a:p>
            <a:pPr lvl="1"/>
            <a:r>
              <a:rPr lang="en-GB" dirty="0"/>
              <a:t>SEUs on R</a:t>
            </a:r>
            <a:r>
              <a:rPr lang="en-GB" dirty="0" smtClean="0"/>
              <a:t>eceivers</a:t>
            </a:r>
            <a:r>
              <a:rPr lang="en-GB" dirty="0"/>
              <a:t>,</a:t>
            </a:r>
          </a:p>
          <a:p>
            <a:pPr lvl="1"/>
            <a:r>
              <a:rPr lang="en-GB" dirty="0"/>
              <a:t>SEUs on Laser-drivers</a:t>
            </a:r>
          </a:p>
          <a:p>
            <a:pPr lvl="1"/>
            <a:r>
              <a:rPr lang="en-GB" dirty="0"/>
              <a:t>SEUs on SERDES circuits</a:t>
            </a:r>
          </a:p>
          <a:p>
            <a:r>
              <a:rPr lang="en-GB" dirty="0"/>
              <a:t>Experimental results confirmed that:</a:t>
            </a:r>
          </a:p>
          <a:p>
            <a:pPr lvl="1"/>
            <a:r>
              <a:rPr lang="en-GB" dirty="0"/>
              <a:t>Error correction is mandatory to achieve error-rates ≤ 10</a:t>
            </a:r>
            <a:r>
              <a:rPr lang="en-GB" baseline="30000" dirty="0"/>
              <a:t>-12</a:t>
            </a:r>
          </a:p>
          <a:p>
            <a:r>
              <a:rPr lang="en-GB" dirty="0"/>
              <a:t>Upsets lasting for multiple bit periods will occur on PIN detectors!</a:t>
            </a:r>
          </a:p>
          <a:p>
            <a:r>
              <a:rPr lang="en-GB" dirty="0"/>
              <a:t>Upset lasting for multiple frames can occur in commercial TIAs</a:t>
            </a:r>
          </a:p>
          <a:p>
            <a:endParaRPr lang="en-GB" dirty="0"/>
          </a:p>
        </p:txBody>
      </p:sp>
      <p:sp>
        <p:nvSpPr>
          <p:cNvPr id="5" name="Date Placeholder 4"/>
          <p:cNvSpPr>
            <a:spLocks noGrp="1"/>
          </p:cNvSpPr>
          <p:nvPr>
            <p:ph type="dt" sz="half" idx="10"/>
          </p:nvPr>
        </p:nvSpPr>
        <p:spPr/>
        <p:txBody>
          <a:bodyPr/>
          <a:lstStyle/>
          <a:p>
            <a:r>
              <a:rPr lang="en-GB" smtClean="0"/>
              <a:t>Ecole de Microélectronique IN2P3</a:t>
            </a:r>
            <a:endParaRPr lang="en-GB" dirty="0"/>
          </a:p>
        </p:txBody>
      </p:sp>
      <p:sp>
        <p:nvSpPr>
          <p:cNvPr id="6" name="Footer Placeholder 5"/>
          <p:cNvSpPr>
            <a:spLocks noGrp="1"/>
          </p:cNvSpPr>
          <p:nvPr>
            <p:ph type="ftr" sz="quarter" idx="11"/>
          </p:nvPr>
        </p:nvSpPr>
        <p:spPr/>
        <p:txBody>
          <a:bodyPr/>
          <a:lstStyle/>
          <a:p>
            <a:r>
              <a:rPr lang="en-GB" smtClean="0"/>
              <a:t>Paulo.Moreira@cern.ch</a:t>
            </a:r>
            <a:endParaRPr lang="en-GB" dirty="0"/>
          </a:p>
        </p:txBody>
      </p:sp>
      <p:sp>
        <p:nvSpPr>
          <p:cNvPr id="7" name="Slide Number Placeholder 6"/>
          <p:cNvSpPr>
            <a:spLocks noGrp="1"/>
          </p:cNvSpPr>
          <p:nvPr>
            <p:ph type="sldNum" sz="quarter" idx="12"/>
          </p:nvPr>
        </p:nvSpPr>
        <p:spPr/>
        <p:txBody>
          <a:bodyPr/>
          <a:lstStyle/>
          <a:p>
            <a:fld id="{9E4E57FD-46AB-4497-A1ED-13B00B4C8F0D}" type="slidenum">
              <a:rPr lang="en-GB" smtClean="0"/>
              <a:pPr/>
              <a:t>74</a:t>
            </a:fld>
            <a:endParaRPr lang="en-GB" dirty="0"/>
          </a:p>
        </p:txBody>
      </p:sp>
      <p:sp>
        <p:nvSpPr>
          <p:cNvPr id="8" name="TextBox 7"/>
          <p:cNvSpPr txBox="1"/>
          <p:nvPr/>
        </p:nvSpPr>
        <p:spPr>
          <a:xfrm>
            <a:off x="6975888" y="5929192"/>
            <a:ext cx="3614836" cy="46166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spAutoFit/>
          </a:bodyPr>
          <a:lstStyle/>
          <a:p>
            <a:r>
              <a:rPr lang="en-GB" sz="1200" dirty="0" smtClean="0">
                <a:solidFill>
                  <a:srgbClr val="002060"/>
                </a:solidFill>
              </a:rPr>
              <a:t>No </a:t>
            </a:r>
            <a:r>
              <a:rPr lang="en-GB" sz="1200" dirty="0">
                <a:solidFill>
                  <a:srgbClr val="002060"/>
                </a:solidFill>
              </a:rPr>
              <a:t>errors were observed in the FEC-coded </a:t>
            </a:r>
            <a:r>
              <a:rPr lang="en-GB" sz="1200" dirty="0" smtClean="0">
                <a:solidFill>
                  <a:srgbClr val="002060"/>
                </a:solidFill>
              </a:rPr>
              <a:t>data-stream</a:t>
            </a:r>
            <a:br>
              <a:rPr lang="en-GB" sz="1200" dirty="0" smtClean="0">
                <a:solidFill>
                  <a:srgbClr val="002060"/>
                </a:solidFill>
              </a:rPr>
            </a:br>
            <a:r>
              <a:rPr lang="en-GB" sz="1200" dirty="0" smtClean="0">
                <a:solidFill>
                  <a:srgbClr val="002060"/>
                </a:solidFill>
              </a:rPr>
              <a:t>in the SEU </a:t>
            </a:r>
            <a:r>
              <a:rPr lang="en-GB" sz="1200" dirty="0">
                <a:solidFill>
                  <a:srgbClr val="002060"/>
                </a:solidFill>
              </a:rPr>
              <a:t>dominated region </a:t>
            </a:r>
            <a:r>
              <a:rPr lang="en-GB" sz="1200" dirty="0" smtClean="0">
                <a:solidFill>
                  <a:srgbClr val="002060"/>
                </a:solidFill>
              </a:rPr>
              <a:t>with </a:t>
            </a:r>
            <a:r>
              <a:rPr lang="en-GB" sz="1200" dirty="0">
                <a:solidFill>
                  <a:srgbClr val="002060"/>
                </a:solidFill>
              </a:rPr>
              <a:t>beam </a:t>
            </a:r>
            <a:r>
              <a:rPr lang="en-GB" sz="1200" dirty="0" smtClean="0">
                <a:solidFill>
                  <a:srgbClr val="002060"/>
                </a:solidFill>
              </a:rPr>
              <a:t>on!</a:t>
            </a:r>
          </a:p>
        </p:txBody>
      </p:sp>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1300" y="2018975"/>
            <a:ext cx="4384013" cy="3884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7186346" y="995331"/>
            <a:ext cx="3184205" cy="95410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spAutoFit/>
          </a:bodyPr>
          <a:lstStyle/>
          <a:p>
            <a:r>
              <a:rPr lang="en-GB" sz="1400" dirty="0" smtClean="0">
                <a:solidFill>
                  <a:srgbClr val="002060"/>
                </a:solidFill>
              </a:rPr>
              <a:t>Test conditions:</a:t>
            </a:r>
          </a:p>
          <a:p>
            <a:pPr marL="285750" indent="-285750">
              <a:buClr>
                <a:srgbClr val="C00000"/>
              </a:buClr>
              <a:buFont typeface="Arial" pitchFamily="34" charset="0"/>
              <a:buChar char="•"/>
            </a:pPr>
            <a:r>
              <a:rPr lang="en-GB" sz="1400" dirty="0" smtClean="0">
                <a:solidFill>
                  <a:srgbClr val="002060"/>
                </a:solidFill>
              </a:rPr>
              <a:t>70 </a:t>
            </a:r>
            <a:r>
              <a:rPr lang="en-GB" sz="1400" dirty="0">
                <a:solidFill>
                  <a:srgbClr val="002060"/>
                </a:solidFill>
              </a:rPr>
              <a:t>MeV proton </a:t>
            </a:r>
            <a:r>
              <a:rPr lang="en-GB" sz="1400" dirty="0" smtClean="0">
                <a:solidFill>
                  <a:srgbClr val="002060"/>
                </a:solidFill>
              </a:rPr>
              <a:t>beam</a:t>
            </a:r>
          </a:p>
          <a:p>
            <a:pPr marL="285750" indent="-285750">
              <a:buClr>
                <a:srgbClr val="C00000"/>
              </a:buClr>
              <a:buFont typeface="Arial" pitchFamily="34" charset="0"/>
              <a:buChar char="•"/>
            </a:pPr>
            <a:r>
              <a:rPr lang="en-GB" sz="1400" dirty="0" smtClean="0">
                <a:solidFill>
                  <a:srgbClr val="002060"/>
                </a:solidFill>
              </a:rPr>
              <a:t>Flux </a:t>
            </a:r>
            <a:r>
              <a:rPr lang="en-GB" sz="1400" dirty="0">
                <a:solidFill>
                  <a:srgbClr val="002060"/>
                </a:solidFill>
              </a:rPr>
              <a:t>of 2 × 10</a:t>
            </a:r>
            <a:r>
              <a:rPr lang="en-GB" sz="1400" baseline="30000" dirty="0">
                <a:solidFill>
                  <a:srgbClr val="002060"/>
                </a:solidFill>
              </a:rPr>
              <a:t>8</a:t>
            </a:r>
            <a:r>
              <a:rPr lang="en-GB" sz="1400" dirty="0">
                <a:solidFill>
                  <a:srgbClr val="002060"/>
                </a:solidFill>
              </a:rPr>
              <a:t> </a:t>
            </a:r>
            <a:r>
              <a:rPr lang="en-GB" sz="1400" dirty="0" smtClean="0">
                <a:solidFill>
                  <a:srgbClr val="002060"/>
                </a:solidFill>
              </a:rPr>
              <a:t>p/cm</a:t>
            </a:r>
            <a:r>
              <a:rPr lang="en-GB" sz="1400" baseline="30000" dirty="0" smtClean="0">
                <a:solidFill>
                  <a:srgbClr val="002060"/>
                </a:solidFill>
              </a:rPr>
              <a:t>2</a:t>
            </a:r>
            <a:r>
              <a:rPr lang="en-GB" sz="1400" dirty="0" smtClean="0">
                <a:solidFill>
                  <a:srgbClr val="002060"/>
                </a:solidFill>
              </a:rPr>
              <a:t>/s</a:t>
            </a:r>
          </a:p>
          <a:p>
            <a:pPr marL="285750" indent="-285750">
              <a:buClr>
                <a:srgbClr val="C00000"/>
              </a:buClr>
              <a:buFont typeface="Arial" pitchFamily="34" charset="0"/>
              <a:buChar char="•"/>
            </a:pPr>
            <a:r>
              <a:rPr lang="en-GB" sz="1400" dirty="0" smtClean="0">
                <a:solidFill>
                  <a:srgbClr val="002060"/>
                </a:solidFill>
              </a:rPr>
              <a:t>≈ 2 × </a:t>
            </a:r>
            <a:r>
              <a:rPr lang="en-GB" sz="1400" dirty="0">
                <a:solidFill>
                  <a:srgbClr val="002060"/>
                </a:solidFill>
              </a:rPr>
              <a:t>the </a:t>
            </a:r>
            <a:r>
              <a:rPr lang="en-GB" sz="1400" dirty="0" smtClean="0">
                <a:solidFill>
                  <a:srgbClr val="002060"/>
                </a:solidFill>
              </a:rPr>
              <a:t>flux in the HL-LHC </a:t>
            </a:r>
            <a:r>
              <a:rPr lang="en-GB" sz="1400" dirty="0">
                <a:solidFill>
                  <a:srgbClr val="002060"/>
                </a:solidFill>
              </a:rPr>
              <a:t>trackers  </a:t>
            </a:r>
          </a:p>
        </p:txBody>
      </p:sp>
      <p:grpSp>
        <p:nvGrpSpPr>
          <p:cNvPr id="11" name="Group 10"/>
          <p:cNvGrpSpPr/>
          <p:nvPr/>
        </p:nvGrpSpPr>
        <p:grpSpPr>
          <a:xfrm>
            <a:off x="7535876" y="2472808"/>
            <a:ext cx="2663155" cy="2951748"/>
            <a:chOff x="5469469" y="2204864"/>
            <a:chExt cx="2663155" cy="2951748"/>
          </a:xfrm>
        </p:grpSpPr>
        <p:sp>
          <p:nvSpPr>
            <p:cNvPr id="12" name="TextBox 11"/>
            <p:cNvSpPr txBox="1"/>
            <p:nvPr/>
          </p:nvSpPr>
          <p:spPr>
            <a:xfrm>
              <a:off x="6712042" y="4941168"/>
              <a:ext cx="1420582" cy="215444"/>
            </a:xfrm>
            <a:prstGeom prst="rect">
              <a:avLst/>
            </a:prstGeom>
            <a:noFill/>
          </p:spPr>
          <p:txBody>
            <a:bodyPr wrap="none" rtlCol="0">
              <a:spAutoFit/>
            </a:bodyPr>
            <a:lstStyle/>
            <a:p>
              <a:r>
                <a:rPr lang="en-GB" sz="800" dirty="0" smtClean="0"/>
                <a:t>(J. Troska, et al., TWEPP 2011)</a:t>
              </a:r>
              <a:endParaRPr lang="en-GB" sz="800" dirty="0"/>
            </a:p>
          </p:txBody>
        </p:sp>
        <p:sp>
          <p:nvSpPr>
            <p:cNvPr id="13" name="TextBox 12"/>
            <p:cNvSpPr txBox="1"/>
            <p:nvPr/>
          </p:nvSpPr>
          <p:spPr>
            <a:xfrm>
              <a:off x="5469469" y="4437112"/>
              <a:ext cx="614271" cy="215444"/>
            </a:xfrm>
            <a:prstGeom prst="rect">
              <a:avLst/>
            </a:prstGeom>
            <a:noFill/>
          </p:spPr>
          <p:txBody>
            <a:bodyPr wrap="none" rtlCol="0">
              <a:spAutoFit/>
            </a:bodyPr>
            <a:lstStyle/>
            <a:p>
              <a:r>
                <a:rPr lang="en-GB" sz="800" dirty="0" smtClean="0"/>
                <a:t>(beam on)</a:t>
              </a:r>
              <a:endParaRPr lang="en-GB" sz="800" dirty="0"/>
            </a:p>
          </p:txBody>
        </p:sp>
        <p:cxnSp>
          <p:nvCxnSpPr>
            <p:cNvPr id="14" name="Straight Connector 13"/>
            <p:cNvCxnSpPr/>
            <p:nvPr/>
          </p:nvCxnSpPr>
          <p:spPr>
            <a:xfrm>
              <a:off x="6510288" y="2204864"/>
              <a:ext cx="0" cy="2951748"/>
            </a:xfrm>
            <a:prstGeom prst="line">
              <a:avLst/>
            </a:prstGeom>
            <a:ln w="190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510288" y="3717032"/>
              <a:ext cx="1014040" cy="0"/>
            </a:xfrm>
            <a:prstGeom prst="straightConnector1">
              <a:avLst/>
            </a:prstGeom>
            <a:ln>
              <a:headEnd type="ova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465153" y="3501588"/>
              <a:ext cx="827471" cy="215444"/>
            </a:xfrm>
            <a:prstGeom prst="rect">
              <a:avLst/>
            </a:prstGeom>
            <a:noFill/>
          </p:spPr>
          <p:txBody>
            <a:bodyPr wrap="none" rtlCol="0">
              <a:spAutoFit/>
            </a:bodyPr>
            <a:lstStyle/>
            <a:p>
              <a:r>
                <a:rPr lang="en-GB" sz="800" dirty="0" smtClean="0">
                  <a:solidFill>
                    <a:srgbClr val="002060"/>
                  </a:solidFill>
                </a:rPr>
                <a:t>SEU dominated</a:t>
              </a:r>
              <a:endParaRPr lang="en-GB" sz="800" dirty="0">
                <a:solidFill>
                  <a:srgbClr val="002060"/>
                </a:solidFill>
              </a:endParaRPr>
            </a:p>
          </p:txBody>
        </p:sp>
        <p:cxnSp>
          <p:nvCxnSpPr>
            <p:cNvPr id="17" name="Straight Arrow Connector 16"/>
            <p:cNvCxnSpPr/>
            <p:nvPr/>
          </p:nvCxnSpPr>
          <p:spPr>
            <a:xfrm flipH="1">
              <a:off x="5469469" y="5013176"/>
              <a:ext cx="1040819" cy="0"/>
            </a:xfrm>
            <a:prstGeom prst="straightConnector1">
              <a:avLst/>
            </a:prstGeom>
            <a:ln>
              <a:headEnd type="ova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508104" y="4797732"/>
              <a:ext cx="920445" cy="215444"/>
            </a:xfrm>
            <a:prstGeom prst="rect">
              <a:avLst/>
            </a:prstGeom>
            <a:noFill/>
          </p:spPr>
          <p:txBody>
            <a:bodyPr wrap="none" rtlCol="0">
              <a:spAutoFit/>
            </a:bodyPr>
            <a:lstStyle/>
            <a:p>
              <a:r>
                <a:rPr lang="en-GB" sz="800" dirty="0" smtClean="0">
                  <a:solidFill>
                    <a:srgbClr val="002060"/>
                  </a:solidFill>
                </a:rPr>
                <a:t>NOISE dominated</a:t>
              </a:r>
              <a:endParaRPr lang="en-GB" sz="800" dirty="0">
                <a:solidFill>
                  <a:srgbClr val="002060"/>
                </a:solidFill>
              </a:endParaRPr>
            </a:p>
          </p:txBody>
        </p:sp>
      </p:grpSp>
      <p:cxnSp>
        <p:nvCxnSpPr>
          <p:cNvPr id="19" name="Straight Arrow Connector 18"/>
          <p:cNvCxnSpPr/>
          <p:nvPr/>
        </p:nvCxnSpPr>
        <p:spPr>
          <a:xfrm flipV="1">
            <a:off x="7574511" y="5065677"/>
            <a:ext cx="1477125" cy="863515"/>
          </a:xfrm>
          <a:prstGeom prst="straightConnector1">
            <a:avLst/>
          </a:prstGeom>
          <a:ln w="127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16852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High-Speed </a:t>
            </a:r>
            <a:r>
              <a:rPr lang="en-GB" dirty="0" err="1" smtClean="0"/>
              <a:t>Serializer</a:t>
            </a:r>
            <a:endParaRPr lang="en-GB" dirty="0"/>
          </a:p>
        </p:txBody>
      </p:sp>
      <p:sp>
        <p:nvSpPr>
          <p:cNvPr id="5" name="Date Placeholder 4"/>
          <p:cNvSpPr>
            <a:spLocks noGrp="1"/>
          </p:cNvSpPr>
          <p:nvPr>
            <p:ph type="dt" sz="half" idx="10"/>
          </p:nvPr>
        </p:nvSpPr>
        <p:spPr/>
        <p:txBody>
          <a:bodyPr/>
          <a:lstStyle/>
          <a:p>
            <a:r>
              <a:rPr lang="en-GB" smtClean="0"/>
              <a:t>Ecole de Microélectronique IN2P3</a:t>
            </a:r>
            <a:endParaRPr lang="en-GB" dirty="0"/>
          </a:p>
        </p:txBody>
      </p:sp>
      <p:sp>
        <p:nvSpPr>
          <p:cNvPr id="6" name="Footer Placeholder 5"/>
          <p:cNvSpPr>
            <a:spLocks noGrp="1"/>
          </p:cNvSpPr>
          <p:nvPr>
            <p:ph type="ftr" sz="quarter" idx="11"/>
          </p:nvPr>
        </p:nvSpPr>
        <p:spPr/>
        <p:txBody>
          <a:bodyPr/>
          <a:lstStyle/>
          <a:p>
            <a:r>
              <a:rPr lang="en-GB" smtClean="0"/>
              <a:t>Paulo.Moreira@cern.ch</a:t>
            </a:r>
            <a:endParaRPr lang="en-GB" dirty="0"/>
          </a:p>
        </p:txBody>
      </p:sp>
      <p:sp>
        <p:nvSpPr>
          <p:cNvPr id="7" name="Slide Number Placeholder 6"/>
          <p:cNvSpPr>
            <a:spLocks noGrp="1"/>
          </p:cNvSpPr>
          <p:nvPr>
            <p:ph type="sldNum" sz="quarter" idx="12"/>
          </p:nvPr>
        </p:nvSpPr>
        <p:spPr/>
        <p:txBody>
          <a:bodyPr/>
          <a:lstStyle/>
          <a:p>
            <a:fld id="{9E4E57FD-46AB-4497-A1ED-13B00B4C8F0D}" type="slidenum">
              <a:rPr lang="en-GB" smtClean="0"/>
              <a:pPr/>
              <a:t>75</a:t>
            </a:fld>
            <a:endParaRPr lang="en-GB" dirty="0"/>
          </a:p>
        </p:txBody>
      </p:sp>
      <p:grpSp>
        <p:nvGrpSpPr>
          <p:cNvPr id="4" name="Group 3"/>
          <p:cNvGrpSpPr/>
          <p:nvPr/>
        </p:nvGrpSpPr>
        <p:grpSpPr>
          <a:xfrm>
            <a:off x="1916359" y="981422"/>
            <a:ext cx="8814805" cy="5374326"/>
            <a:chOff x="1916359" y="981422"/>
            <a:chExt cx="8814805" cy="5374326"/>
          </a:xfrm>
        </p:grpSpPr>
        <p:cxnSp>
          <p:nvCxnSpPr>
            <p:cNvPr id="10" name="Straight Arrow Connector 9"/>
            <p:cNvCxnSpPr/>
            <p:nvPr/>
          </p:nvCxnSpPr>
          <p:spPr>
            <a:xfrm flipV="1">
              <a:off x="9439186" y="1802794"/>
              <a:ext cx="0" cy="457200"/>
            </a:xfrm>
            <a:prstGeom prst="straightConnector1">
              <a:avLst/>
            </a:prstGeom>
            <a:ln w="19050">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916359" y="2104756"/>
              <a:ext cx="1066800" cy="7620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FE</a:t>
              </a:r>
              <a:b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b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Module</a:t>
              </a: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2" name="Rectangle 11"/>
            <p:cNvSpPr/>
            <p:nvPr/>
          </p:nvSpPr>
          <p:spPr>
            <a:xfrm>
              <a:off x="1916359" y="4238356"/>
              <a:ext cx="1066800" cy="7620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FE</a:t>
              </a:r>
              <a:b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b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Module</a:t>
              </a: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3" name="Rectangle 12"/>
            <p:cNvSpPr/>
            <p:nvPr/>
          </p:nvSpPr>
          <p:spPr>
            <a:xfrm rot="10800000">
              <a:off x="4727481" y="1269396"/>
              <a:ext cx="3733800" cy="4495800"/>
            </a:xfrm>
            <a:prstGeom prst="rect">
              <a:avLst/>
            </a:prstGeom>
            <a:solidFill>
              <a:srgbClr val="4F81BD">
                <a:lumMod val="60000"/>
                <a:lumOff val="4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 name="Rectangle 13"/>
            <p:cNvSpPr/>
            <p:nvPr/>
          </p:nvSpPr>
          <p:spPr>
            <a:xfrm rot="5400000">
              <a:off x="3249859" y="3285856"/>
              <a:ext cx="3505200" cy="533400"/>
            </a:xfrm>
            <a:prstGeom prst="rect">
              <a:avLst/>
            </a:prstGeom>
            <a:solidFill>
              <a:srgbClr val="4F81BD"/>
            </a:solidFill>
            <a:ln w="25400" cap="flat" cmpd="sng" algn="ctr">
              <a:solidFill>
                <a:sysClr val="windowText" lastClr="000000"/>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Phase – Aligners + Ser/Des for E – Ports</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5" name="Rectangle 14"/>
            <p:cNvSpPr/>
            <p:nvPr/>
          </p:nvSpPr>
          <p:spPr>
            <a:xfrm>
              <a:off x="1916359" y="1037956"/>
              <a:ext cx="1066800" cy="7620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FE</a:t>
              </a:r>
              <a:b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b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Module</a:t>
              </a: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6" name="Rectangle 15"/>
            <p:cNvSpPr/>
            <p:nvPr/>
          </p:nvSpPr>
          <p:spPr>
            <a:xfrm rot="5400000">
              <a:off x="2564059" y="13046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7" name="Rectangle 16"/>
            <p:cNvSpPr/>
            <p:nvPr/>
          </p:nvSpPr>
          <p:spPr>
            <a:xfrm rot="5400000">
              <a:off x="2564059" y="23714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8" name="Rectangle 17"/>
            <p:cNvSpPr/>
            <p:nvPr/>
          </p:nvSpPr>
          <p:spPr>
            <a:xfrm rot="5400000">
              <a:off x="2564059" y="45050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9" name="Rectangle 18"/>
            <p:cNvSpPr/>
            <p:nvPr/>
          </p:nvSpPr>
          <p:spPr>
            <a:xfrm>
              <a:off x="2754559" y="5305156"/>
              <a:ext cx="1066800" cy="7620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GBT – SCA</a:t>
              </a: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0" name="Rectangle 19"/>
            <p:cNvSpPr/>
            <p:nvPr/>
          </p:nvSpPr>
          <p:spPr>
            <a:xfrm rot="5400000">
              <a:off x="3402259" y="55718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21" name="Straight Connector 20"/>
            <p:cNvCxnSpPr/>
            <p:nvPr/>
          </p:nvCxnSpPr>
          <p:spPr>
            <a:xfrm rot="5400000">
              <a:off x="1954459" y="3514456"/>
              <a:ext cx="990600" cy="0"/>
            </a:xfrm>
            <a:prstGeom prst="line">
              <a:avLst/>
            </a:prstGeom>
            <a:noFill/>
            <a:ln w="28575" cap="flat" cmpd="sng" algn="ctr">
              <a:solidFill>
                <a:sysClr val="windowText" lastClr="000000"/>
              </a:solidFill>
              <a:prstDash val="sysDot"/>
            </a:ln>
            <a:effectLst/>
          </p:spPr>
        </p:cxnSp>
        <p:sp>
          <p:nvSpPr>
            <p:cNvPr id="22" name="Rectangle 21"/>
            <p:cNvSpPr/>
            <p:nvPr/>
          </p:nvSpPr>
          <p:spPr>
            <a:xfrm>
              <a:off x="5284035" y="1271246"/>
              <a:ext cx="858663"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Phase - Shifter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3" name="Rectangle 22"/>
            <p:cNvSpPr/>
            <p:nvPr/>
          </p:nvSpPr>
          <p:spPr>
            <a:xfrm rot="5400000">
              <a:off x="4545259" y="20666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4" name="Rectangle 23"/>
            <p:cNvSpPr/>
            <p:nvPr/>
          </p:nvSpPr>
          <p:spPr>
            <a:xfrm rot="5400000">
              <a:off x="4545259" y="27524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5" name="Rectangle 24"/>
            <p:cNvSpPr/>
            <p:nvPr/>
          </p:nvSpPr>
          <p:spPr>
            <a:xfrm rot="5400000">
              <a:off x="4545259" y="41240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6" name="Rectangle 25"/>
            <p:cNvSpPr/>
            <p:nvPr/>
          </p:nvSpPr>
          <p:spPr>
            <a:xfrm rot="5400000">
              <a:off x="4545259" y="48098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27" name="Straight Connector 26"/>
            <p:cNvCxnSpPr/>
            <p:nvPr/>
          </p:nvCxnSpPr>
          <p:spPr>
            <a:xfrm rot="16200000">
              <a:off x="4507159" y="3552556"/>
              <a:ext cx="609600" cy="0"/>
            </a:xfrm>
            <a:prstGeom prst="line">
              <a:avLst/>
            </a:prstGeom>
            <a:noFill/>
            <a:ln w="28575" cap="flat" cmpd="sng" algn="ctr">
              <a:solidFill>
                <a:sysClr val="windowText" lastClr="000000"/>
              </a:solidFill>
              <a:prstDash val="sysDot"/>
            </a:ln>
            <a:effectLst/>
          </p:spPr>
        </p:cxnSp>
        <p:cxnSp>
          <p:nvCxnSpPr>
            <p:cNvPr id="28" name="Curved Connector 27"/>
            <p:cNvCxnSpPr>
              <a:stCxn id="23" idx="2"/>
              <a:endCxn id="16" idx="0"/>
            </p:cNvCxnSpPr>
            <p:nvPr/>
          </p:nvCxnSpPr>
          <p:spPr>
            <a:xfrm rot="10800000">
              <a:off x="2983159" y="1418956"/>
              <a:ext cx="1752600" cy="762000"/>
            </a:xfrm>
            <a:prstGeom prst="curvedConnector3">
              <a:avLst>
                <a:gd name="adj1" fmla="val 50000"/>
              </a:avLst>
            </a:prstGeom>
            <a:noFill/>
            <a:ln w="19050" cap="flat" cmpd="sng" algn="ctr">
              <a:solidFill>
                <a:srgbClr val="1F497D"/>
              </a:solidFill>
              <a:prstDash val="solid"/>
              <a:headEnd type="arrow" w="med" len="med"/>
              <a:tailEnd type="none" w="med" len="med"/>
            </a:ln>
            <a:effectLst/>
          </p:spPr>
        </p:cxnSp>
        <p:sp>
          <p:nvSpPr>
            <p:cNvPr id="29" name="Rectangle 28"/>
            <p:cNvSpPr/>
            <p:nvPr/>
          </p:nvSpPr>
          <p:spPr>
            <a:xfrm>
              <a:off x="7771050" y="5307997"/>
              <a:ext cx="692368"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I2C Masters</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30" name="Rectangle 29"/>
            <p:cNvSpPr/>
            <p:nvPr/>
          </p:nvSpPr>
          <p:spPr>
            <a:xfrm>
              <a:off x="5720218" y="5307997"/>
              <a:ext cx="687937"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ADC</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31" name="Rectangle 30"/>
            <p:cNvSpPr/>
            <p:nvPr/>
          </p:nvSpPr>
          <p:spPr>
            <a:xfrm>
              <a:off x="5720218" y="4852811"/>
              <a:ext cx="1371600"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Control Logic</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32" name="Rectangle 31"/>
            <p:cNvSpPr/>
            <p:nvPr/>
          </p:nvSpPr>
          <p:spPr>
            <a:xfrm>
              <a:off x="7091818" y="4852811"/>
              <a:ext cx="1371600"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Configuration</a:t>
              </a:r>
            </a:p>
            <a:p>
              <a:pPr marL="0" marR="0" lvl="0" indent="0" algn="ctr" defTabSz="914400" eaLnBrk="1" fontAlgn="auto" latinLnBrk="0" hangingPunct="1">
                <a:lnSpc>
                  <a:spcPct val="100000"/>
                </a:lnSpc>
                <a:spcBef>
                  <a:spcPts val="0"/>
                </a:spcBef>
                <a:spcAft>
                  <a:spcPts val="0"/>
                </a:spcAft>
                <a:buClrTx/>
                <a:buSzTx/>
                <a:buFontTx/>
                <a:buNone/>
                <a:tabLst/>
                <a:defRPr/>
              </a:pPr>
              <a:r>
                <a:rPr lang="en-US" sz="900" kern="0" dirty="0" smtClean="0">
                  <a:solidFill>
                    <a:sysClr val="window" lastClr="FFFFFF"/>
                  </a:solidFill>
                  <a:latin typeface="Calibri"/>
                  <a:cs typeface="+mn-cs"/>
                </a:rPr>
                <a:t>(e-Fuses + </a:t>
              </a:r>
              <a:r>
                <a:rPr lang="en-US" sz="900" kern="0" dirty="0" err="1" smtClean="0">
                  <a:solidFill>
                    <a:sysClr val="window" lastClr="FFFFFF"/>
                  </a:solidFill>
                  <a:latin typeface="Calibri"/>
                  <a:cs typeface="+mn-cs"/>
                </a:rPr>
                <a:t>reg</a:t>
              </a:r>
              <a:r>
                <a:rPr lang="en-US" sz="900" kern="0" dirty="0" smtClean="0">
                  <a:solidFill>
                    <a:sysClr val="window" lastClr="FFFFFF"/>
                  </a:solidFill>
                  <a:latin typeface="Calibri"/>
                  <a:cs typeface="+mn-cs"/>
                </a:rPr>
                <a:t>-Bank)</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33" name="Straight Arrow Connector 32"/>
            <p:cNvCxnSpPr/>
            <p:nvPr/>
          </p:nvCxnSpPr>
          <p:spPr>
            <a:xfrm rot="5400000" flipH="1" flipV="1">
              <a:off x="6601433" y="5901240"/>
              <a:ext cx="304800" cy="4757"/>
            </a:xfrm>
            <a:prstGeom prst="straightConnector1">
              <a:avLst/>
            </a:prstGeom>
            <a:noFill/>
            <a:ln w="19050" cap="flat" cmpd="sng" algn="ctr">
              <a:solidFill>
                <a:sysClr val="windowText" lastClr="000000"/>
              </a:solidFill>
              <a:prstDash val="solid"/>
              <a:headEnd type="arrow"/>
              <a:tailEnd type="arrow"/>
            </a:ln>
            <a:effectLst/>
          </p:spPr>
        </p:cxnSp>
        <p:cxnSp>
          <p:nvCxnSpPr>
            <p:cNvPr id="34" name="Straight Arrow Connector 33"/>
            <p:cNvCxnSpPr/>
            <p:nvPr/>
          </p:nvCxnSpPr>
          <p:spPr>
            <a:xfrm>
              <a:off x="8072084" y="3762008"/>
              <a:ext cx="609600" cy="1588"/>
            </a:xfrm>
            <a:prstGeom prst="straightConnector1">
              <a:avLst/>
            </a:prstGeom>
            <a:noFill/>
            <a:ln w="19050" cap="flat" cmpd="sng" algn="ctr">
              <a:solidFill>
                <a:schemeClr val="tx2"/>
              </a:solidFill>
              <a:prstDash val="solid"/>
              <a:tailEnd type="arrow"/>
            </a:ln>
            <a:effectLst/>
          </p:spPr>
        </p:cxnSp>
        <p:sp>
          <p:nvSpPr>
            <p:cNvPr id="35" name="Isosceles Triangle 34"/>
            <p:cNvSpPr/>
            <p:nvPr/>
          </p:nvSpPr>
          <p:spPr>
            <a:xfrm rot="5400000" flipH="1">
              <a:off x="8643584" y="3571508"/>
              <a:ext cx="457200" cy="381000"/>
            </a:xfrm>
            <a:prstGeom prst="triangl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6" name="Isosceles Triangle 35"/>
            <p:cNvSpPr/>
            <p:nvPr/>
          </p:nvSpPr>
          <p:spPr>
            <a:xfrm>
              <a:off x="9292150" y="1955194"/>
              <a:ext cx="304800" cy="152400"/>
            </a:xfrm>
            <a:prstGeom prst="triangle">
              <a:avLst/>
            </a:prstGeom>
            <a:solidFill>
              <a:srgbClr val="C0504D"/>
            </a:solidFill>
            <a:ln w="2540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7" name="Straight Connector 36"/>
            <p:cNvCxnSpPr/>
            <p:nvPr/>
          </p:nvCxnSpPr>
          <p:spPr>
            <a:xfrm>
              <a:off x="9292150" y="1955194"/>
              <a:ext cx="304800" cy="0"/>
            </a:xfrm>
            <a:prstGeom prst="line">
              <a:avLst/>
            </a:prstGeom>
            <a:noFill/>
            <a:ln w="28575" cap="flat" cmpd="sng" algn="ctr">
              <a:solidFill>
                <a:schemeClr val="tx2"/>
              </a:solidFill>
              <a:prstDash val="solid"/>
            </a:ln>
            <a:effectLst/>
          </p:spPr>
        </p:cxnSp>
        <p:cxnSp>
          <p:nvCxnSpPr>
            <p:cNvPr id="38" name="Straight Connector 37"/>
            <p:cNvCxnSpPr/>
            <p:nvPr/>
          </p:nvCxnSpPr>
          <p:spPr>
            <a:xfrm>
              <a:off x="9062684" y="3762008"/>
              <a:ext cx="381000" cy="0"/>
            </a:xfrm>
            <a:prstGeom prst="line">
              <a:avLst/>
            </a:prstGeom>
            <a:noFill/>
            <a:ln w="19050" cap="flat" cmpd="sng" algn="ctr">
              <a:solidFill>
                <a:schemeClr val="tx2"/>
              </a:solidFill>
              <a:prstDash val="solid"/>
            </a:ln>
            <a:effectLst/>
          </p:spPr>
        </p:cxnSp>
        <p:cxnSp>
          <p:nvCxnSpPr>
            <p:cNvPr id="39" name="Straight Connector 38"/>
            <p:cNvCxnSpPr/>
            <p:nvPr/>
          </p:nvCxnSpPr>
          <p:spPr>
            <a:xfrm rot="5400000">
              <a:off x="9367484" y="4143008"/>
              <a:ext cx="152400" cy="0"/>
            </a:xfrm>
            <a:prstGeom prst="line">
              <a:avLst/>
            </a:prstGeom>
            <a:noFill/>
            <a:ln w="19050" cap="flat" cmpd="sng" algn="ctr">
              <a:solidFill>
                <a:schemeClr val="tx2"/>
              </a:solidFill>
              <a:prstDash val="solid"/>
              <a:headEnd type="none" w="med" len="med"/>
              <a:tailEnd type="none" w="med" len="med"/>
            </a:ln>
            <a:effectLst/>
          </p:spPr>
        </p:cxnSp>
        <p:sp>
          <p:nvSpPr>
            <p:cNvPr id="40" name="Isosceles Triangle 39"/>
            <p:cNvSpPr/>
            <p:nvPr/>
          </p:nvSpPr>
          <p:spPr>
            <a:xfrm flipV="1">
              <a:off x="9291284" y="3914408"/>
              <a:ext cx="304800" cy="152400"/>
            </a:xfrm>
            <a:prstGeom prst="triangle">
              <a:avLst/>
            </a:prstGeom>
            <a:solidFill>
              <a:srgbClr val="C0504D"/>
            </a:solidFill>
            <a:ln w="2540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41" name="Straight Connector 40"/>
            <p:cNvCxnSpPr/>
            <p:nvPr/>
          </p:nvCxnSpPr>
          <p:spPr>
            <a:xfrm rot="5400000">
              <a:off x="9367484" y="3838208"/>
              <a:ext cx="152400" cy="0"/>
            </a:xfrm>
            <a:prstGeom prst="line">
              <a:avLst/>
            </a:prstGeom>
            <a:noFill/>
            <a:ln w="19050" cap="flat" cmpd="sng" algn="ctr">
              <a:solidFill>
                <a:schemeClr val="tx2"/>
              </a:solidFill>
              <a:prstDash val="solid"/>
            </a:ln>
            <a:effectLst/>
          </p:spPr>
        </p:cxnSp>
        <p:cxnSp>
          <p:nvCxnSpPr>
            <p:cNvPr id="42" name="Straight Connector 41"/>
            <p:cNvCxnSpPr/>
            <p:nvPr/>
          </p:nvCxnSpPr>
          <p:spPr>
            <a:xfrm>
              <a:off x="9291284" y="4066808"/>
              <a:ext cx="304800" cy="0"/>
            </a:xfrm>
            <a:prstGeom prst="line">
              <a:avLst/>
            </a:prstGeom>
            <a:noFill/>
            <a:ln w="28575" cap="flat" cmpd="sng" algn="ctr">
              <a:solidFill>
                <a:schemeClr val="tx2"/>
              </a:solidFill>
              <a:prstDash val="solid"/>
            </a:ln>
            <a:effectLst/>
          </p:spPr>
        </p:cxnSp>
        <p:sp>
          <p:nvSpPr>
            <p:cNvPr id="43" name="Isosceles Triangle 42"/>
            <p:cNvSpPr/>
            <p:nvPr/>
          </p:nvSpPr>
          <p:spPr>
            <a:xfrm flipV="1">
              <a:off x="9367484" y="4219208"/>
              <a:ext cx="152400" cy="152400"/>
            </a:xfrm>
            <a:prstGeom prst="triangle">
              <a:avLst/>
            </a:prstGeom>
            <a:solidFill>
              <a:schemeClr val="tx2"/>
            </a:solidFill>
            <a:ln w="2540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44" name="Straight Connector 43"/>
            <p:cNvCxnSpPr/>
            <p:nvPr/>
          </p:nvCxnSpPr>
          <p:spPr>
            <a:xfrm>
              <a:off x="9292150" y="1802794"/>
              <a:ext cx="304800" cy="0"/>
            </a:xfrm>
            <a:prstGeom prst="line">
              <a:avLst/>
            </a:prstGeom>
            <a:noFill/>
            <a:ln w="19050" cap="flat" cmpd="sng" algn="ctr">
              <a:solidFill>
                <a:schemeClr val="tx2"/>
              </a:solidFill>
              <a:prstDash val="solid"/>
            </a:ln>
            <a:effectLst/>
          </p:spPr>
        </p:cxnSp>
        <p:cxnSp>
          <p:nvCxnSpPr>
            <p:cNvPr id="45" name="Elbow Connector 44"/>
            <p:cNvCxnSpPr>
              <a:stCxn id="29" idx="3"/>
              <a:endCxn id="35" idx="1"/>
            </p:cNvCxnSpPr>
            <p:nvPr/>
          </p:nvCxnSpPr>
          <p:spPr>
            <a:xfrm flipV="1">
              <a:off x="8463418" y="3876308"/>
              <a:ext cx="408766" cy="1660289"/>
            </a:xfrm>
            <a:prstGeom prst="bentConnector2">
              <a:avLst/>
            </a:prstGeom>
            <a:noFill/>
            <a:ln w="19050" cap="flat" cmpd="sng" algn="ctr">
              <a:solidFill>
                <a:sysClr val="windowText" lastClr="000000"/>
              </a:solidFill>
              <a:prstDash val="solid"/>
              <a:headEnd type="arrow"/>
              <a:tailEnd type="arrow"/>
            </a:ln>
            <a:effectLst/>
          </p:spPr>
        </p:cxnSp>
        <p:cxnSp>
          <p:nvCxnSpPr>
            <p:cNvPr id="46" name="Straight Arrow Connector 45"/>
            <p:cNvCxnSpPr>
              <a:stCxn id="112" idx="1"/>
            </p:cNvCxnSpPr>
            <p:nvPr/>
          </p:nvCxnSpPr>
          <p:spPr>
            <a:xfrm flipH="1">
              <a:off x="5260880" y="3016600"/>
              <a:ext cx="741934" cy="907"/>
            </a:xfrm>
            <a:prstGeom prst="straightConnector1">
              <a:avLst/>
            </a:prstGeom>
            <a:noFill/>
            <a:ln w="38100" cap="flat" cmpd="sng" algn="ctr">
              <a:solidFill>
                <a:srgbClr val="C0504D"/>
              </a:solidFill>
              <a:prstDash val="solid"/>
              <a:tailEnd type="arrow"/>
            </a:ln>
            <a:effectLst/>
          </p:spPr>
        </p:cxnSp>
        <p:cxnSp>
          <p:nvCxnSpPr>
            <p:cNvPr id="47" name="Curved Connector 46"/>
            <p:cNvCxnSpPr/>
            <p:nvPr/>
          </p:nvCxnSpPr>
          <p:spPr>
            <a:xfrm rot="10800000">
              <a:off x="2983159" y="1266556"/>
              <a:ext cx="1752600" cy="762000"/>
            </a:xfrm>
            <a:prstGeom prst="curvedConnector3">
              <a:avLst>
                <a:gd name="adj1" fmla="val 50000"/>
              </a:avLst>
            </a:prstGeom>
            <a:noFill/>
            <a:ln w="19050" cap="flat" cmpd="sng" algn="ctr">
              <a:solidFill>
                <a:srgbClr val="1F497D"/>
              </a:solidFill>
              <a:prstDash val="solid"/>
              <a:headEnd type="none" w="med" len="med"/>
              <a:tailEnd type="arrow" w="med" len="med"/>
            </a:ln>
            <a:effectLst/>
          </p:spPr>
        </p:cxnSp>
        <p:cxnSp>
          <p:nvCxnSpPr>
            <p:cNvPr id="48" name="Curved Connector 47"/>
            <p:cNvCxnSpPr/>
            <p:nvPr/>
          </p:nvCxnSpPr>
          <p:spPr>
            <a:xfrm rot="10800000">
              <a:off x="2983160" y="1571356"/>
              <a:ext cx="1752600" cy="762000"/>
            </a:xfrm>
            <a:prstGeom prst="curvedConnector3">
              <a:avLst>
                <a:gd name="adj1" fmla="val 50000"/>
              </a:avLst>
            </a:prstGeom>
            <a:noFill/>
            <a:ln w="19050" cap="flat" cmpd="sng" algn="ctr">
              <a:solidFill>
                <a:srgbClr val="C0504D"/>
              </a:solidFill>
              <a:prstDash val="solid"/>
              <a:headEnd type="none" w="med" len="med"/>
              <a:tailEnd type="arrow" w="med" len="med"/>
            </a:ln>
            <a:effectLst/>
          </p:spPr>
        </p:cxnSp>
        <p:cxnSp>
          <p:nvCxnSpPr>
            <p:cNvPr id="49" name="Curved Connector 48"/>
            <p:cNvCxnSpPr/>
            <p:nvPr/>
          </p:nvCxnSpPr>
          <p:spPr>
            <a:xfrm rot="10800000">
              <a:off x="2983161" y="2333356"/>
              <a:ext cx="1752598" cy="381000"/>
            </a:xfrm>
            <a:prstGeom prst="curvedConnector3">
              <a:avLst>
                <a:gd name="adj1" fmla="val 50000"/>
              </a:avLst>
            </a:prstGeom>
            <a:noFill/>
            <a:ln w="19050" cap="flat" cmpd="sng" algn="ctr">
              <a:solidFill>
                <a:srgbClr val="1F497D"/>
              </a:solidFill>
              <a:prstDash val="solid"/>
              <a:headEnd type="none" w="med" len="med"/>
              <a:tailEnd type="arrow" w="med" len="med"/>
            </a:ln>
            <a:effectLst/>
          </p:spPr>
        </p:cxnSp>
        <p:cxnSp>
          <p:nvCxnSpPr>
            <p:cNvPr id="50" name="Curved Connector 49"/>
            <p:cNvCxnSpPr>
              <a:endCxn id="17" idx="0"/>
            </p:cNvCxnSpPr>
            <p:nvPr/>
          </p:nvCxnSpPr>
          <p:spPr>
            <a:xfrm rot="10800000">
              <a:off x="2983159" y="2485756"/>
              <a:ext cx="1752600" cy="381000"/>
            </a:xfrm>
            <a:prstGeom prst="curvedConnector3">
              <a:avLst>
                <a:gd name="adj1" fmla="val 50000"/>
              </a:avLst>
            </a:prstGeom>
            <a:noFill/>
            <a:ln w="19050" cap="flat" cmpd="sng" algn="ctr">
              <a:solidFill>
                <a:srgbClr val="1F497D"/>
              </a:solidFill>
              <a:prstDash val="solid"/>
              <a:headEnd type="arrow" w="med" len="med"/>
              <a:tailEnd type="none" w="med" len="med"/>
            </a:ln>
            <a:effectLst/>
          </p:spPr>
        </p:cxnSp>
        <p:cxnSp>
          <p:nvCxnSpPr>
            <p:cNvPr id="51" name="Curved Connector 50"/>
            <p:cNvCxnSpPr/>
            <p:nvPr/>
          </p:nvCxnSpPr>
          <p:spPr>
            <a:xfrm rot="10800000">
              <a:off x="2983159" y="2638156"/>
              <a:ext cx="1752600" cy="381000"/>
            </a:xfrm>
            <a:prstGeom prst="curvedConnector3">
              <a:avLst>
                <a:gd name="adj1" fmla="val 50000"/>
              </a:avLst>
            </a:prstGeom>
            <a:noFill/>
            <a:ln w="19050" cap="flat" cmpd="sng" algn="ctr">
              <a:solidFill>
                <a:srgbClr val="C0504D"/>
              </a:solidFill>
              <a:prstDash val="solid"/>
              <a:headEnd type="none" w="med" len="med"/>
              <a:tailEnd type="arrow" w="med" len="med"/>
            </a:ln>
            <a:effectLst/>
          </p:spPr>
        </p:cxnSp>
        <p:cxnSp>
          <p:nvCxnSpPr>
            <p:cNvPr id="52" name="Curved Connector 51"/>
            <p:cNvCxnSpPr/>
            <p:nvPr/>
          </p:nvCxnSpPr>
          <p:spPr>
            <a:xfrm rot="10800000" flipV="1">
              <a:off x="2983159" y="4085956"/>
              <a:ext cx="1752600" cy="381000"/>
            </a:xfrm>
            <a:prstGeom prst="curvedConnector3">
              <a:avLst>
                <a:gd name="adj1" fmla="val 50000"/>
              </a:avLst>
            </a:prstGeom>
            <a:noFill/>
            <a:ln w="19050" cap="flat" cmpd="sng" algn="ctr">
              <a:solidFill>
                <a:srgbClr val="1F497D"/>
              </a:solidFill>
              <a:prstDash val="solid"/>
              <a:headEnd type="none" w="med" len="med"/>
              <a:tailEnd type="arrow" w="med" len="med"/>
            </a:ln>
            <a:effectLst/>
          </p:spPr>
        </p:cxnSp>
        <p:cxnSp>
          <p:nvCxnSpPr>
            <p:cNvPr id="53" name="Curved Connector 52"/>
            <p:cNvCxnSpPr>
              <a:endCxn id="18" idx="0"/>
            </p:cNvCxnSpPr>
            <p:nvPr/>
          </p:nvCxnSpPr>
          <p:spPr>
            <a:xfrm rot="10800000" flipV="1">
              <a:off x="2983159" y="4238356"/>
              <a:ext cx="1752600" cy="381000"/>
            </a:xfrm>
            <a:prstGeom prst="curvedConnector3">
              <a:avLst>
                <a:gd name="adj1" fmla="val 50000"/>
              </a:avLst>
            </a:prstGeom>
            <a:noFill/>
            <a:ln w="19050" cap="flat" cmpd="sng" algn="ctr">
              <a:solidFill>
                <a:srgbClr val="1F497D"/>
              </a:solidFill>
              <a:prstDash val="solid"/>
              <a:headEnd type="arrow" w="med" len="med"/>
              <a:tailEnd type="none" w="med" len="med"/>
            </a:ln>
            <a:effectLst/>
          </p:spPr>
        </p:cxnSp>
        <p:cxnSp>
          <p:nvCxnSpPr>
            <p:cNvPr id="54" name="Curved Connector 53"/>
            <p:cNvCxnSpPr/>
            <p:nvPr/>
          </p:nvCxnSpPr>
          <p:spPr>
            <a:xfrm rot="10800000" flipV="1">
              <a:off x="2983159" y="4390756"/>
              <a:ext cx="1752600" cy="381000"/>
            </a:xfrm>
            <a:prstGeom prst="curvedConnector3">
              <a:avLst>
                <a:gd name="adj1" fmla="val 50000"/>
              </a:avLst>
            </a:prstGeom>
            <a:noFill/>
            <a:ln w="19050" cap="flat" cmpd="sng" algn="ctr">
              <a:solidFill>
                <a:srgbClr val="C0504D"/>
              </a:solidFill>
              <a:prstDash val="solid"/>
              <a:headEnd type="none" w="med" len="med"/>
              <a:tailEnd type="arrow" w="med" len="med"/>
            </a:ln>
            <a:effectLst/>
          </p:spPr>
        </p:cxnSp>
        <p:cxnSp>
          <p:nvCxnSpPr>
            <p:cNvPr id="55" name="Curved Connector 54"/>
            <p:cNvCxnSpPr/>
            <p:nvPr/>
          </p:nvCxnSpPr>
          <p:spPr>
            <a:xfrm rot="10800000" flipV="1">
              <a:off x="3821361" y="4771756"/>
              <a:ext cx="914398" cy="762000"/>
            </a:xfrm>
            <a:prstGeom prst="curvedConnector3">
              <a:avLst>
                <a:gd name="adj1" fmla="val 50000"/>
              </a:avLst>
            </a:prstGeom>
            <a:noFill/>
            <a:ln w="19050" cap="flat" cmpd="sng" algn="ctr">
              <a:solidFill>
                <a:srgbClr val="1F497D"/>
              </a:solidFill>
              <a:prstDash val="solid"/>
              <a:headEnd type="none" w="med" len="med"/>
              <a:tailEnd type="arrow" w="med" len="med"/>
            </a:ln>
            <a:effectLst/>
          </p:spPr>
        </p:cxnSp>
        <p:cxnSp>
          <p:nvCxnSpPr>
            <p:cNvPr id="56" name="Curved Connector 55"/>
            <p:cNvCxnSpPr>
              <a:endCxn id="20" idx="0"/>
            </p:cNvCxnSpPr>
            <p:nvPr/>
          </p:nvCxnSpPr>
          <p:spPr>
            <a:xfrm rot="10800000" flipV="1">
              <a:off x="3821359" y="4924156"/>
              <a:ext cx="914400" cy="762000"/>
            </a:xfrm>
            <a:prstGeom prst="curvedConnector3">
              <a:avLst>
                <a:gd name="adj1" fmla="val 50000"/>
              </a:avLst>
            </a:prstGeom>
            <a:noFill/>
            <a:ln w="19050" cap="flat" cmpd="sng" algn="ctr">
              <a:solidFill>
                <a:srgbClr val="1F497D"/>
              </a:solidFill>
              <a:prstDash val="solid"/>
              <a:headEnd type="arrow" w="med" len="med"/>
              <a:tailEnd type="none" w="med" len="med"/>
            </a:ln>
            <a:effectLst/>
          </p:spPr>
        </p:cxnSp>
        <p:cxnSp>
          <p:nvCxnSpPr>
            <p:cNvPr id="57" name="Curved Connector 56"/>
            <p:cNvCxnSpPr/>
            <p:nvPr/>
          </p:nvCxnSpPr>
          <p:spPr>
            <a:xfrm rot="10800000" flipV="1">
              <a:off x="3821359" y="5076556"/>
              <a:ext cx="914400" cy="762000"/>
            </a:xfrm>
            <a:prstGeom prst="curvedConnector3">
              <a:avLst>
                <a:gd name="adj1" fmla="val 50000"/>
              </a:avLst>
            </a:prstGeom>
            <a:noFill/>
            <a:ln w="19050" cap="flat" cmpd="sng" algn="ctr">
              <a:solidFill>
                <a:srgbClr val="C0504D"/>
              </a:solidFill>
              <a:prstDash val="solid"/>
              <a:headEnd type="none" w="med" len="med"/>
              <a:tailEnd type="arrow" w="med" len="med"/>
            </a:ln>
            <a:effectLst/>
          </p:spPr>
        </p:cxnSp>
        <p:cxnSp>
          <p:nvCxnSpPr>
            <p:cNvPr id="58" name="Straight Arrow Connector 57"/>
            <p:cNvCxnSpPr>
              <a:stCxn id="59" idx="3"/>
            </p:cNvCxnSpPr>
            <p:nvPr/>
          </p:nvCxnSpPr>
          <p:spPr>
            <a:xfrm flipV="1">
              <a:off x="3872173" y="4700488"/>
              <a:ext cx="810142" cy="422979"/>
            </a:xfrm>
            <a:prstGeom prst="straightConnector1">
              <a:avLst/>
            </a:prstGeom>
            <a:noFill/>
            <a:ln w="9525" cap="flat" cmpd="sng" algn="ctr">
              <a:solidFill>
                <a:srgbClr val="4F81BD">
                  <a:shade val="95000"/>
                  <a:satMod val="105000"/>
                </a:srgbClr>
              </a:solidFill>
              <a:prstDash val="solid"/>
              <a:tailEnd type="arrow"/>
            </a:ln>
            <a:effectLst/>
          </p:spPr>
        </p:cxnSp>
        <p:sp>
          <p:nvSpPr>
            <p:cNvPr id="59" name="TextBox 58"/>
            <p:cNvSpPr txBox="1"/>
            <p:nvPr/>
          </p:nvSpPr>
          <p:spPr>
            <a:xfrm>
              <a:off x="2754559" y="5000356"/>
              <a:ext cx="1117614"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smtClean="0">
                  <a:ln>
                    <a:noFill/>
                  </a:ln>
                  <a:solidFill>
                    <a:srgbClr val="1F497D"/>
                  </a:solidFill>
                  <a:effectLst/>
                  <a:uLnTx/>
                  <a:uFillTx/>
                </a:rPr>
                <a:t>One 80 Mb/s port</a:t>
              </a:r>
              <a:endParaRPr kumimoji="0" lang="en-GB" sz="1000" b="0" i="0" u="none" strike="noStrike" kern="0" cap="none" spc="0" normalizeH="0" baseline="0" noProof="0" dirty="0">
                <a:ln>
                  <a:noFill/>
                </a:ln>
                <a:solidFill>
                  <a:srgbClr val="1F497D"/>
                </a:solidFill>
                <a:effectLst/>
                <a:uLnTx/>
                <a:uFillTx/>
              </a:endParaRPr>
            </a:p>
          </p:txBody>
        </p:sp>
        <p:cxnSp>
          <p:nvCxnSpPr>
            <p:cNvPr id="60" name="Straight Arrow Connector 59"/>
            <p:cNvCxnSpPr>
              <a:stCxn id="66" idx="3"/>
            </p:cNvCxnSpPr>
            <p:nvPr/>
          </p:nvCxnSpPr>
          <p:spPr>
            <a:xfrm flipV="1">
              <a:off x="3919426" y="2398884"/>
              <a:ext cx="804651" cy="1496945"/>
            </a:xfrm>
            <a:prstGeom prst="straightConnector1">
              <a:avLst/>
            </a:prstGeom>
            <a:noFill/>
            <a:ln w="9525" cap="flat" cmpd="sng" algn="ctr">
              <a:solidFill>
                <a:srgbClr val="4F81BD">
                  <a:shade val="95000"/>
                  <a:satMod val="105000"/>
                </a:srgbClr>
              </a:solidFill>
              <a:prstDash val="solid"/>
              <a:tailEnd type="arrow"/>
            </a:ln>
            <a:effectLst/>
          </p:spPr>
        </p:cxnSp>
        <p:cxnSp>
          <p:nvCxnSpPr>
            <p:cNvPr id="61" name="Straight Arrow Connector 60"/>
            <p:cNvCxnSpPr>
              <a:stCxn id="66" idx="3"/>
            </p:cNvCxnSpPr>
            <p:nvPr/>
          </p:nvCxnSpPr>
          <p:spPr>
            <a:xfrm flipV="1">
              <a:off x="3919426" y="3148007"/>
              <a:ext cx="786677" cy="747822"/>
            </a:xfrm>
            <a:prstGeom prst="straightConnector1">
              <a:avLst/>
            </a:prstGeom>
            <a:noFill/>
            <a:ln w="9525" cap="flat" cmpd="sng" algn="ctr">
              <a:solidFill>
                <a:srgbClr val="4F81BD">
                  <a:shade val="95000"/>
                  <a:satMod val="105000"/>
                </a:srgbClr>
              </a:solidFill>
              <a:prstDash val="solid"/>
              <a:tailEnd type="arrow"/>
            </a:ln>
            <a:effectLst/>
          </p:spPr>
        </p:cxnSp>
        <p:cxnSp>
          <p:nvCxnSpPr>
            <p:cNvPr id="62" name="Straight Arrow Connector 61"/>
            <p:cNvCxnSpPr>
              <a:stCxn id="66" idx="3"/>
            </p:cNvCxnSpPr>
            <p:nvPr/>
          </p:nvCxnSpPr>
          <p:spPr>
            <a:xfrm>
              <a:off x="3919426" y="3895829"/>
              <a:ext cx="786677" cy="97894"/>
            </a:xfrm>
            <a:prstGeom prst="straightConnector1">
              <a:avLst/>
            </a:prstGeom>
            <a:noFill/>
            <a:ln w="9525" cap="flat" cmpd="sng" algn="ctr">
              <a:solidFill>
                <a:srgbClr val="4F81BD">
                  <a:shade val="95000"/>
                  <a:satMod val="105000"/>
                </a:srgbClr>
              </a:solidFill>
              <a:prstDash val="solid"/>
              <a:tailEnd type="arrow"/>
            </a:ln>
            <a:effectLst/>
          </p:spPr>
        </p:cxnSp>
        <p:sp>
          <p:nvSpPr>
            <p:cNvPr id="63" name="TextBox 62"/>
            <p:cNvSpPr txBox="1"/>
            <p:nvPr/>
          </p:nvSpPr>
          <p:spPr>
            <a:xfrm>
              <a:off x="7897499" y="6017194"/>
              <a:ext cx="401072" cy="33855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ysClr val="windowText" lastClr="000000"/>
                  </a:solidFill>
                  <a:effectLst/>
                  <a:uLnTx/>
                  <a:uFillTx/>
                </a:rPr>
                <a:t>I2C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ysClr val="windowText" lastClr="000000"/>
                  </a:solidFill>
                  <a:effectLst/>
                  <a:uLnTx/>
                  <a:uFillTx/>
                </a:rPr>
                <a:t>Ports</a:t>
              </a:r>
              <a:endParaRPr kumimoji="0" lang="en-GB" sz="800" b="0" i="0" u="none" strike="noStrike" kern="0" cap="none" spc="0" normalizeH="0" baseline="0" noProof="0" dirty="0">
                <a:ln>
                  <a:noFill/>
                </a:ln>
                <a:solidFill>
                  <a:sysClr val="windowText" lastClr="000000"/>
                </a:solidFill>
                <a:effectLst/>
                <a:uLnTx/>
                <a:uFillTx/>
              </a:endParaRPr>
            </a:p>
          </p:txBody>
        </p:sp>
        <p:sp>
          <p:nvSpPr>
            <p:cNvPr id="64" name="TextBox 63"/>
            <p:cNvSpPr txBox="1"/>
            <p:nvPr/>
          </p:nvSpPr>
          <p:spPr>
            <a:xfrm>
              <a:off x="5802392" y="6017194"/>
              <a:ext cx="508474" cy="21544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err="1" smtClean="0">
                  <a:ln>
                    <a:noFill/>
                  </a:ln>
                  <a:solidFill>
                    <a:sysClr val="windowText" lastClr="000000"/>
                  </a:solidFill>
                  <a:effectLst/>
                  <a:uLnTx/>
                  <a:uFillTx/>
                </a:rPr>
                <a:t>aIn</a:t>
              </a:r>
              <a:r>
                <a:rPr kumimoji="0" lang="en-GB" sz="800" b="0" i="0" u="none" strike="noStrike" kern="0" cap="none" spc="0" normalizeH="0" baseline="0" noProof="0" dirty="0" smtClean="0">
                  <a:ln>
                    <a:noFill/>
                  </a:ln>
                  <a:solidFill>
                    <a:sysClr val="windowText" lastClr="000000"/>
                  </a:solidFill>
                  <a:effectLst/>
                  <a:uLnTx/>
                  <a:uFillTx/>
                </a:rPr>
                <a:t>[7:0]</a:t>
              </a:r>
              <a:endParaRPr kumimoji="0" lang="en-GB" sz="800" b="0" i="0" u="none" strike="noStrike" kern="0" cap="none" spc="0" normalizeH="0" baseline="0" noProof="0" dirty="0">
                <a:ln>
                  <a:noFill/>
                </a:ln>
                <a:solidFill>
                  <a:sysClr val="windowText" lastClr="000000"/>
                </a:solidFill>
                <a:effectLst/>
                <a:uLnTx/>
                <a:uFillTx/>
              </a:endParaRPr>
            </a:p>
          </p:txBody>
        </p:sp>
        <p:sp>
          <p:nvSpPr>
            <p:cNvPr id="65" name="TextBox 64"/>
            <p:cNvSpPr txBox="1"/>
            <p:nvPr/>
          </p:nvSpPr>
          <p:spPr>
            <a:xfrm>
              <a:off x="6491098" y="6017194"/>
              <a:ext cx="522900" cy="21544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800" kern="0" dirty="0" smtClean="0">
                  <a:solidFill>
                    <a:sysClr val="windowText" lastClr="000000"/>
                  </a:solidFill>
                </a:rPr>
                <a:t>IO[15:0]</a:t>
              </a:r>
              <a:endParaRPr kumimoji="0" lang="en-GB" sz="800" b="0" i="0" u="none" strike="noStrike" kern="0" cap="none" spc="0" normalizeH="0" baseline="0" noProof="0" dirty="0" smtClean="0">
                <a:ln>
                  <a:noFill/>
                </a:ln>
                <a:solidFill>
                  <a:sysClr val="windowText" lastClr="000000"/>
                </a:solidFill>
                <a:effectLst/>
                <a:uLnTx/>
                <a:uFillTx/>
              </a:endParaRPr>
            </a:p>
          </p:txBody>
        </p:sp>
        <p:sp>
          <p:nvSpPr>
            <p:cNvPr id="66" name="TextBox 65"/>
            <p:cNvSpPr txBox="1"/>
            <p:nvPr/>
          </p:nvSpPr>
          <p:spPr>
            <a:xfrm>
              <a:off x="2928449" y="3618830"/>
              <a:ext cx="990977" cy="55399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smtClean="0">
                  <a:ln>
                    <a:noFill/>
                  </a:ln>
                  <a:solidFill>
                    <a:srgbClr val="1F497D"/>
                  </a:solidFill>
                  <a:effectLst/>
                  <a:uLnTx/>
                  <a:uFillTx/>
                </a:rPr>
                <a:t>160 Mb/s</a:t>
              </a:r>
              <a:br>
                <a:rPr kumimoji="0" lang="en-GB" sz="1000" b="0" i="0" u="none" strike="noStrike" kern="0" cap="none" spc="0" normalizeH="0" baseline="0" noProof="0" dirty="0" smtClean="0">
                  <a:ln>
                    <a:noFill/>
                  </a:ln>
                  <a:solidFill>
                    <a:srgbClr val="1F497D"/>
                  </a:solidFill>
                  <a:effectLst/>
                  <a:uLnTx/>
                  <a:uFillTx/>
                </a:rPr>
              </a:br>
              <a:r>
                <a:rPr kumimoji="0" lang="en-GB" sz="1000" b="0" i="0" u="none" strike="noStrike" kern="0" cap="none" spc="0" normalizeH="0" baseline="0" noProof="0" dirty="0" smtClean="0">
                  <a:ln>
                    <a:noFill/>
                  </a:ln>
                  <a:solidFill>
                    <a:srgbClr val="1F497D"/>
                  </a:solidFill>
                  <a:effectLst/>
                  <a:uLnTx/>
                  <a:uFillTx/>
                </a:rPr>
                <a:t>to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smtClean="0">
                  <a:ln>
                    <a:noFill/>
                  </a:ln>
                  <a:solidFill>
                    <a:srgbClr val="1F497D"/>
                  </a:solidFill>
                  <a:effectLst/>
                  <a:uLnTx/>
                  <a:uFillTx/>
                </a:rPr>
                <a:t>1.28 </a:t>
              </a:r>
              <a:r>
                <a:rPr lang="en-GB" sz="1000" kern="0" dirty="0">
                  <a:solidFill>
                    <a:srgbClr val="1F497D"/>
                  </a:solidFill>
                </a:rPr>
                <a:t>G</a:t>
              </a:r>
              <a:r>
                <a:rPr kumimoji="0" lang="en-GB" sz="1000" b="0" i="0" u="none" strike="noStrike" kern="0" cap="none" spc="0" normalizeH="0" baseline="0" noProof="0" dirty="0" smtClean="0">
                  <a:ln>
                    <a:noFill/>
                  </a:ln>
                  <a:solidFill>
                    <a:srgbClr val="1F497D"/>
                  </a:solidFill>
                  <a:effectLst/>
                  <a:uLnTx/>
                  <a:uFillTx/>
                </a:rPr>
                <a:t>b/s ports</a:t>
              </a:r>
            </a:p>
          </p:txBody>
        </p:sp>
        <p:sp>
          <p:nvSpPr>
            <p:cNvPr id="67" name="TextBox 66"/>
            <p:cNvSpPr txBox="1"/>
            <p:nvPr/>
          </p:nvSpPr>
          <p:spPr>
            <a:xfrm>
              <a:off x="8606350" y="1802794"/>
              <a:ext cx="537327"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err="1" smtClean="0">
                  <a:ln>
                    <a:noFill/>
                  </a:ln>
                  <a:solidFill>
                    <a:srgbClr val="1F497D"/>
                  </a:solidFill>
                  <a:effectLst/>
                  <a:uLnTx/>
                  <a:uFillTx/>
                </a:rPr>
                <a:t>LpGBTIA</a:t>
              </a:r>
              <a:endParaRPr kumimoji="0" lang="en-GB" sz="800" b="0" i="0" u="none" strike="noStrike" kern="0" cap="none" spc="0" normalizeH="0" baseline="0" noProof="0" dirty="0">
                <a:ln>
                  <a:noFill/>
                </a:ln>
                <a:solidFill>
                  <a:srgbClr val="1F497D"/>
                </a:solidFill>
                <a:effectLst/>
                <a:uLnTx/>
                <a:uFillTx/>
              </a:endParaRPr>
            </a:p>
          </p:txBody>
        </p:sp>
        <p:sp>
          <p:nvSpPr>
            <p:cNvPr id="68" name="TextBox 67"/>
            <p:cNvSpPr txBox="1"/>
            <p:nvPr/>
          </p:nvSpPr>
          <p:spPr>
            <a:xfrm>
              <a:off x="8605484" y="3304808"/>
              <a:ext cx="508473"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err="1" smtClean="0">
                  <a:ln>
                    <a:noFill/>
                  </a:ln>
                  <a:solidFill>
                    <a:srgbClr val="1F497D"/>
                  </a:solidFill>
                  <a:effectLst/>
                  <a:uLnTx/>
                  <a:uFillTx/>
                </a:rPr>
                <a:t>LpGBLD</a:t>
              </a:r>
              <a:endParaRPr kumimoji="0" lang="en-GB" sz="800" b="0" i="0" u="none" strike="noStrike" kern="0" cap="none" spc="0" normalizeH="0" baseline="0" noProof="0" dirty="0">
                <a:ln>
                  <a:noFill/>
                </a:ln>
                <a:solidFill>
                  <a:srgbClr val="1F497D"/>
                </a:solidFill>
                <a:effectLst/>
                <a:uLnTx/>
                <a:uFillTx/>
              </a:endParaRPr>
            </a:p>
          </p:txBody>
        </p:sp>
        <p:sp>
          <p:nvSpPr>
            <p:cNvPr id="69" name="TextBox 68"/>
            <p:cNvSpPr txBox="1"/>
            <p:nvPr/>
          </p:nvSpPr>
          <p:spPr>
            <a:xfrm>
              <a:off x="7702740" y="1280191"/>
              <a:ext cx="758541"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err="1" smtClean="0">
                  <a:ln>
                    <a:noFill/>
                  </a:ln>
                  <a:solidFill>
                    <a:srgbClr val="1F497D"/>
                  </a:solidFill>
                  <a:effectLst/>
                  <a:uLnTx/>
                  <a:uFillTx/>
                </a:rPr>
                <a:t>LpGBTX</a:t>
              </a:r>
              <a:endParaRPr kumimoji="0" lang="en-GB" sz="1400" b="1" i="0" u="none" strike="noStrike" kern="0" cap="none" spc="0" normalizeH="0" baseline="0" noProof="0" dirty="0">
                <a:ln>
                  <a:noFill/>
                </a:ln>
                <a:solidFill>
                  <a:srgbClr val="1F497D"/>
                </a:solidFill>
                <a:effectLst/>
                <a:uLnTx/>
                <a:uFillTx/>
              </a:endParaRPr>
            </a:p>
          </p:txBody>
        </p:sp>
        <p:cxnSp>
          <p:nvCxnSpPr>
            <p:cNvPr id="70" name="Straight Arrow Connector 69"/>
            <p:cNvCxnSpPr/>
            <p:nvPr/>
          </p:nvCxnSpPr>
          <p:spPr>
            <a:xfrm rot="10800000" flipV="1">
              <a:off x="9673150" y="1878994"/>
              <a:ext cx="228600" cy="152400"/>
            </a:xfrm>
            <a:prstGeom prst="straightConnector1">
              <a:avLst/>
            </a:prstGeom>
            <a:noFill/>
            <a:ln w="9525" cap="flat" cmpd="sng" algn="ctr">
              <a:solidFill>
                <a:srgbClr val="C0504D"/>
              </a:solidFill>
              <a:prstDash val="solid"/>
              <a:tailEnd type="arrow"/>
            </a:ln>
            <a:effectLst/>
          </p:spPr>
        </p:cxnSp>
        <p:cxnSp>
          <p:nvCxnSpPr>
            <p:cNvPr id="71" name="Straight Arrow Connector 70"/>
            <p:cNvCxnSpPr/>
            <p:nvPr/>
          </p:nvCxnSpPr>
          <p:spPr>
            <a:xfrm rot="10800000" flipV="1">
              <a:off x="9673150" y="2031394"/>
              <a:ext cx="228600" cy="152400"/>
            </a:xfrm>
            <a:prstGeom prst="straightConnector1">
              <a:avLst/>
            </a:prstGeom>
            <a:noFill/>
            <a:ln w="9525" cap="flat" cmpd="sng" algn="ctr">
              <a:solidFill>
                <a:srgbClr val="C0504D"/>
              </a:solidFill>
              <a:prstDash val="solid"/>
              <a:tailEnd type="arrow"/>
            </a:ln>
            <a:effectLst/>
          </p:spPr>
        </p:cxnSp>
        <p:cxnSp>
          <p:nvCxnSpPr>
            <p:cNvPr id="72" name="Straight Arrow Connector 71"/>
            <p:cNvCxnSpPr/>
            <p:nvPr/>
          </p:nvCxnSpPr>
          <p:spPr>
            <a:xfrm rot="10800000" flipH="1">
              <a:off x="9672284" y="3685808"/>
              <a:ext cx="228600" cy="152400"/>
            </a:xfrm>
            <a:prstGeom prst="straightConnector1">
              <a:avLst/>
            </a:prstGeom>
            <a:noFill/>
            <a:ln w="9525" cap="flat" cmpd="sng" algn="ctr">
              <a:solidFill>
                <a:srgbClr val="C0504D"/>
              </a:solidFill>
              <a:prstDash val="solid"/>
              <a:tailEnd type="arrow"/>
            </a:ln>
            <a:effectLst/>
          </p:spPr>
        </p:cxnSp>
        <p:cxnSp>
          <p:nvCxnSpPr>
            <p:cNvPr id="73" name="Straight Arrow Connector 72"/>
            <p:cNvCxnSpPr/>
            <p:nvPr/>
          </p:nvCxnSpPr>
          <p:spPr>
            <a:xfrm rot="10800000" flipH="1">
              <a:off x="9672284" y="3838208"/>
              <a:ext cx="228600" cy="152400"/>
            </a:xfrm>
            <a:prstGeom prst="straightConnector1">
              <a:avLst/>
            </a:prstGeom>
            <a:noFill/>
            <a:ln w="9525" cap="flat" cmpd="sng" algn="ctr">
              <a:solidFill>
                <a:srgbClr val="C0504D"/>
              </a:solidFill>
              <a:prstDash val="solid"/>
              <a:tailEnd type="arrow"/>
            </a:ln>
            <a:effectLst/>
          </p:spPr>
        </p:cxnSp>
        <p:sp>
          <p:nvSpPr>
            <p:cNvPr id="74" name="Right Brace 73"/>
            <p:cNvSpPr/>
            <p:nvPr/>
          </p:nvSpPr>
          <p:spPr>
            <a:xfrm>
              <a:off x="3747913" y="1443667"/>
              <a:ext cx="266700" cy="401156"/>
            </a:xfrm>
            <a:prstGeom prst="rightBrace">
              <a:avLst/>
            </a:prstGeom>
            <a:noFill/>
            <a:ln w="12700" cap="flat" cmpd="sng" algn="ctr">
              <a:solidFill>
                <a:srgbClr val="4F81BD">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5" name="TextBox 74"/>
            <p:cNvSpPr txBox="1"/>
            <p:nvPr/>
          </p:nvSpPr>
          <p:spPr>
            <a:xfrm>
              <a:off x="3971367" y="1509900"/>
              <a:ext cx="465192"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rgbClr val="1F497D"/>
                  </a:solidFill>
                  <a:effectLst/>
                  <a:uLnTx/>
                  <a:uFillTx/>
                </a:rPr>
                <a:t>e-Link</a:t>
              </a:r>
            </a:p>
          </p:txBody>
        </p:sp>
        <p:sp>
          <p:nvSpPr>
            <p:cNvPr id="76" name="TextBox 75"/>
            <p:cNvSpPr txBox="1"/>
            <p:nvPr/>
          </p:nvSpPr>
          <p:spPr>
            <a:xfrm>
              <a:off x="3078679" y="3312972"/>
              <a:ext cx="447558" cy="246221"/>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smtClean="0">
                  <a:ln>
                    <a:noFill/>
                  </a:ln>
                  <a:solidFill>
                    <a:srgbClr val="C00000"/>
                  </a:solidFill>
                  <a:effectLst/>
                  <a:uLnTx/>
                  <a:uFillTx/>
                </a:rPr>
                <a:t>clock</a:t>
              </a:r>
            </a:p>
          </p:txBody>
        </p:sp>
        <p:cxnSp>
          <p:nvCxnSpPr>
            <p:cNvPr id="77" name="Straight Arrow Connector 76"/>
            <p:cNvCxnSpPr>
              <a:stCxn id="76" idx="3"/>
            </p:cNvCxnSpPr>
            <p:nvPr/>
          </p:nvCxnSpPr>
          <p:spPr>
            <a:xfrm flipV="1">
              <a:off x="3526237" y="2902946"/>
              <a:ext cx="590143" cy="533137"/>
            </a:xfrm>
            <a:prstGeom prst="straightConnector1">
              <a:avLst/>
            </a:prstGeom>
            <a:noFill/>
            <a:ln w="9525" cap="flat" cmpd="sng" algn="ctr">
              <a:solidFill>
                <a:srgbClr val="C00000"/>
              </a:solidFill>
              <a:prstDash val="solid"/>
              <a:tailEnd type="arrow"/>
            </a:ln>
            <a:effectLst/>
          </p:spPr>
        </p:cxnSp>
        <p:sp>
          <p:nvSpPr>
            <p:cNvPr id="78" name="TextBox 77"/>
            <p:cNvSpPr txBox="1"/>
            <p:nvPr/>
          </p:nvSpPr>
          <p:spPr>
            <a:xfrm>
              <a:off x="2936011" y="3132771"/>
              <a:ext cx="590226" cy="246221"/>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1F497D"/>
                  </a:solidFill>
                  <a:effectLst/>
                  <a:uLnTx/>
                  <a:uFillTx/>
                </a:rPr>
                <a:t>data-up</a:t>
              </a:r>
              <a:endParaRPr kumimoji="0" lang="en-GB" sz="1000" b="0" i="0" u="none" strike="noStrike" kern="0" cap="none" spc="0" normalizeH="0" baseline="0" noProof="0" dirty="0" smtClean="0">
                <a:ln>
                  <a:noFill/>
                </a:ln>
                <a:solidFill>
                  <a:srgbClr val="1F497D"/>
                </a:solidFill>
                <a:effectLst/>
                <a:uLnTx/>
                <a:uFillTx/>
              </a:endParaRPr>
            </a:p>
          </p:txBody>
        </p:sp>
        <p:cxnSp>
          <p:nvCxnSpPr>
            <p:cNvPr id="79" name="Straight Arrow Connector 78"/>
            <p:cNvCxnSpPr>
              <a:stCxn id="78" idx="3"/>
            </p:cNvCxnSpPr>
            <p:nvPr/>
          </p:nvCxnSpPr>
          <p:spPr>
            <a:xfrm flipV="1">
              <a:off x="3526237" y="2764446"/>
              <a:ext cx="513943" cy="491436"/>
            </a:xfrm>
            <a:prstGeom prst="straightConnector1">
              <a:avLst/>
            </a:prstGeom>
            <a:noFill/>
            <a:ln w="9525" cap="flat" cmpd="sng" algn="ctr">
              <a:solidFill>
                <a:srgbClr val="4F81BD">
                  <a:shade val="95000"/>
                  <a:satMod val="105000"/>
                </a:srgbClr>
              </a:solidFill>
              <a:prstDash val="solid"/>
              <a:tailEnd type="arrow"/>
            </a:ln>
            <a:effectLst/>
          </p:spPr>
        </p:cxnSp>
        <p:sp>
          <p:nvSpPr>
            <p:cNvPr id="80" name="TextBox 79"/>
            <p:cNvSpPr txBox="1"/>
            <p:nvPr/>
          </p:nvSpPr>
          <p:spPr>
            <a:xfrm>
              <a:off x="2777314" y="2904171"/>
              <a:ext cx="748923" cy="246221"/>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1F497D"/>
                  </a:solidFill>
                  <a:effectLst/>
                  <a:uLnTx/>
                  <a:uFillTx/>
                </a:rPr>
                <a:t>data-down</a:t>
              </a:r>
              <a:endParaRPr kumimoji="0" lang="en-GB" sz="1000" b="0" i="0" u="none" strike="noStrike" kern="0" cap="none" spc="0" normalizeH="0" baseline="0" noProof="0" dirty="0" smtClean="0">
                <a:ln>
                  <a:noFill/>
                </a:ln>
                <a:solidFill>
                  <a:srgbClr val="1F497D"/>
                </a:solidFill>
                <a:effectLst/>
                <a:uLnTx/>
                <a:uFillTx/>
              </a:endParaRPr>
            </a:p>
          </p:txBody>
        </p:sp>
        <p:cxnSp>
          <p:nvCxnSpPr>
            <p:cNvPr id="81" name="Straight Arrow Connector 80"/>
            <p:cNvCxnSpPr>
              <a:stCxn id="80" idx="3"/>
            </p:cNvCxnSpPr>
            <p:nvPr/>
          </p:nvCxnSpPr>
          <p:spPr>
            <a:xfrm flipV="1">
              <a:off x="3526237" y="2612046"/>
              <a:ext cx="437743" cy="415236"/>
            </a:xfrm>
            <a:prstGeom prst="straightConnector1">
              <a:avLst/>
            </a:prstGeom>
            <a:noFill/>
            <a:ln w="9525" cap="flat" cmpd="sng" algn="ctr">
              <a:solidFill>
                <a:srgbClr val="4F81BD">
                  <a:shade val="95000"/>
                  <a:satMod val="105000"/>
                </a:srgbClr>
              </a:solidFill>
              <a:prstDash val="solid"/>
              <a:tailEnd type="arrow"/>
            </a:ln>
            <a:effectLst/>
          </p:spPr>
        </p:cxnSp>
        <p:grpSp>
          <p:nvGrpSpPr>
            <p:cNvPr id="82" name="Group 81"/>
            <p:cNvGrpSpPr/>
            <p:nvPr/>
          </p:nvGrpSpPr>
          <p:grpSpPr>
            <a:xfrm>
              <a:off x="8978564" y="5684830"/>
              <a:ext cx="1752600" cy="533400"/>
              <a:chOff x="-5418612" y="8588424"/>
              <a:chExt cx="1752600" cy="533400"/>
            </a:xfrm>
          </p:grpSpPr>
          <p:sp>
            <p:nvSpPr>
              <p:cNvPr id="83" name="Rectangle 82"/>
              <p:cNvSpPr/>
              <p:nvPr/>
            </p:nvSpPr>
            <p:spPr>
              <a:xfrm>
                <a:off x="-5418612" y="8588424"/>
                <a:ext cx="1752600" cy="533400"/>
              </a:xfrm>
              <a:prstGeom prst="rect">
                <a:avLst/>
              </a:prstGeom>
              <a:solidFill>
                <a:srgbClr val="4F81BD">
                  <a:lumMod val="20000"/>
                  <a:lumOff val="80000"/>
                </a:srgbClr>
              </a:solidFill>
              <a:ln w="25400" cap="flat" cmpd="sng" algn="ctr">
                <a:solidFill>
                  <a:srgbClr val="4F81BD"/>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84" name="Straight Connector 83"/>
              <p:cNvCxnSpPr/>
              <p:nvPr/>
            </p:nvCxnSpPr>
            <p:spPr>
              <a:xfrm>
                <a:off x="-5266212" y="8740824"/>
                <a:ext cx="990600" cy="0"/>
              </a:xfrm>
              <a:prstGeom prst="line">
                <a:avLst/>
              </a:prstGeom>
              <a:noFill/>
              <a:ln w="12700" cap="flat" cmpd="sng" algn="ctr">
                <a:solidFill>
                  <a:srgbClr val="1F497D"/>
                </a:solidFill>
                <a:prstDash val="solid"/>
              </a:ln>
              <a:effectLst/>
            </p:spPr>
          </p:cxnSp>
          <p:cxnSp>
            <p:nvCxnSpPr>
              <p:cNvPr id="85" name="Straight Connector 84"/>
              <p:cNvCxnSpPr/>
              <p:nvPr/>
            </p:nvCxnSpPr>
            <p:spPr>
              <a:xfrm>
                <a:off x="-5266212" y="8893224"/>
                <a:ext cx="990600" cy="0"/>
              </a:xfrm>
              <a:prstGeom prst="line">
                <a:avLst/>
              </a:prstGeom>
              <a:noFill/>
              <a:ln w="12700" cap="flat" cmpd="sng" algn="ctr">
                <a:solidFill>
                  <a:sysClr val="windowText" lastClr="000000"/>
                </a:solidFill>
                <a:prstDash val="solid"/>
              </a:ln>
              <a:effectLst/>
            </p:spPr>
          </p:cxnSp>
          <p:cxnSp>
            <p:nvCxnSpPr>
              <p:cNvPr id="86" name="Straight Connector 85"/>
              <p:cNvCxnSpPr/>
              <p:nvPr/>
            </p:nvCxnSpPr>
            <p:spPr>
              <a:xfrm>
                <a:off x="-5266212" y="9045624"/>
                <a:ext cx="990600" cy="0"/>
              </a:xfrm>
              <a:prstGeom prst="line">
                <a:avLst/>
              </a:prstGeom>
              <a:noFill/>
              <a:ln w="12700" cap="flat" cmpd="sng" algn="ctr">
                <a:solidFill>
                  <a:srgbClr val="C0504D"/>
                </a:solidFill>
                <a:prstDash val="solid"/>
              </a:ln>
              <a:effectLst/>
            </p:spPr>
          </p:cxnSp>
          <p:sp>
            <p:nvSpPr>
              <p:cNvPr id="87" name="TextBox 86"/>
              <p:cNvSpPr txBox="1"/>
              <p:nvPr/>
            </p:nvSpPr>
            <p:spPr>
              <a:xfrm>
                <a:off x="-4275612" y="8740824"/>
                <a:ext cx="494046"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ysClr val="windowText" lastClr="000000"/>
                    </a:solidFill>
                    <a:effectLst/>
                    <a:uLnTx/>
                    <a:uFillTx/>
                  </a:rPr>
                  <a:t>control</a:t>
                </a:r>
                <a:endParaRPr kumimoji="0" lang="en-GB" sz="800" b="0" i="0" u="none" strike="noStrike" kern="0" cap="none" spc="0" normalizeH="0" baseline="0" noProof="0" dirty="0">
                  <a:ln>
                    <a:noFill/>
                  </a:ln>
                  <a:solidFill>
                    <a:sysClr val="windowText" lastClr="000000"/>
                  </a:solidFill>
                  <a:effectLst/>
                  <a:uLnTx/>
                  <a:uFillTx/>
                </a:endParaRPr>
              </a:p>
            </p:txBody>
          </p:sp>
          <p:sp>
            <p:nvSpPr>
              <p:cNvPr id="88" name="TextBox 87"/>
              <p:cNvSpPr txBox="1"/>
              <p:nvPr/>
            </p:nvSpPr>
            <p:spPr>
              <a:xfrm>
                <a:off x="-4275612" y="8588424"/>
                <a:ext cx="386644"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rgbClr val="1F497D"/>
                    </a:solidFill>
                    <a:effectLst/>
                    <a:uLnTx/>
                    <a:uFillTx/>
                  </a:rPr>
                  <a:t>data</a:t>
                </a:r>
                <a:endParaRPr kumimoji="0" lang="en-GB" sz="800" b="0" i="0" u="none" strike="noStrike" kern="0" cap="none" spc="0" normalizeH="0" baseline="0" noProof="0" dirty="0">
                  <a:ln>
                    <a:noFill/>
                  </a:ln>
                  <a:solidFill>
                    <a:srgbClr val="1F497D"/>
                  </a:solidFill>
                  <a:effectLst/>
                  <a:uLnTx/>
                  <a:uFillTx/>
                </a:endParaRPr>
              </a:p>
            </p:txBody>
          </p:sp>
          <p:sp>
            <p:nvSpPr>
              <p:cNvPr id="89" name="TextBox 88"/>
              <p:cNvSpPr txBox="1"/>
              <p:nvPr/>
            </p:nvSpPr>
            <p:spPr>
              <a:xfrm>
                <a:off x="-4275612" y="8893224"/>
                <a:ext cx="470000"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rgbClr val="FF0000"/>
                    </a:solidFill>
                    <a:effectLst/>
                    <a:uLnTx/>
                    <a:uFillTx/>
                  </a:rPr>
                  <a:t>clocks</a:t>
                </a:r>
                <a:endParaRPr kumimoji="0" lang="en-GB" sz="800" b="0" i="0" u="none" strike="noStrike" kern="0" cap="none" spc="0" normalizeH="0" baseline="0" noProof="0" dirty="0">
                  <a:ln>
                    <a:noFill/>
                  </a:ln>
                  <a:solidFill>
                    <a:srgbClr val="FF0000"/>
                  </a:solidFill>
                  <a:effectLst/>
                  <a:uLnTx/>
                  <a:uFillTx/>
                </a:endParaRPr>
              </a:p>
            </p:txBody>
          </p:sp>
        </p:grpSp>
        <p:grpSp>
          <p:nvGrpSpPr>
            <p:cNvPr id="90" name="Group 89"/>
            <p:cNvGrpSpPr/>
            <p:nvPr/>
          </p:nvGrpSpPr>
          <p:grpSpPr>
            <a:xfrm>
              <a:off x="7825316" y="2031395"/>
              <a:ext cx="441222" cy="457200"/>
              <a:chOff x="6066426" y="2411895"/>
              <a:chExt cx="441222" cy="457200"/>
            </a:xfrm>
          </p:grpSpPr>
          <p:sp>
            <p:nvSpPr>
              <p:cNvPr id="91" name="Isosceles Triangle 90"/>
              <p:cNvSpPr/>
              <p:nvPr/>
            </p:nvSpPr>
            <p:spPr>
              <a:xfrm rot="16200000">
                <a:off x="6028326" y="2449995"/>
                <a:ext cx="457200" cy="381000"/>
              </a:xfrm>
              <a:prstGeom prst="triangle">
                <a:avLst/>
              </a:prstGeom>
              <a:solidFill>
                <a:srgbClr val="4F81BD"/>
              </a:solidFill>
              <a:ln w="2540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92" name="TextBox 91"/>
              <p:cNvSpPr txBox="1"/>
              <p:nvPr/>
            </p:nvSpPr>
            <p:spPr>
              <a:xfrm>
                <a:off x="6149858" y="2486606"/>
                <a:ext cx="357790" cy="307777"/>
              </a:xfrm>
              <a:prstGeom prst="rect">
                <a:avLst/>
              </a:prstGeom>
              <a:noFill/>
              <a:ln>
                <a:noFill/>
              </a:ln>
            </p:spPr>
            <p:txBody>
              <a:bodyPr wrap="none" rtlCol="0">
                <a:spAutoFit/>
              </a:bodyPr>
              <a:lstStyle/>
              <a:p>
                <a:r>
                  <a:rPr lang="en-GB" sz="1400" dirty="0" smtClean="0">
                    <a:solidFill>
                      <a:schemeClr val="bg1"/>
                    </a:solidFill>
                  </a:rPr>
                  <a:t>LR</a:t>
                </a:r>
                <a:endParaRPr lang="en-GB" sz="1400" dirty="0">
                  <a:solidFill>
                    <a:schemeClr val="bg1"/>
                  </a:solidFill>
                </a:endParaRPr>
              </a:p>
            </p:txBody>
          </p:sp>
        </p:grpSp>
        <p:cxnSp>
          <p:nvCxnSpPr>
            <p:cNvPr id="93" name="Straight Arrow Connector 92"/>
            <p:cNvCxnSpPr>
              <a:stCxn id="91" idx="0"/>
              <a:endCxn id="114" idx="3"/>
            </p:cNvCxnSpPr>
            <p:nvPr/>
          </p:nvCxnSpPr>
          <p:spPr>
            <a:xfrm flipH="1" flipV="1">
              <a:off x="7584371" y="2259994"/>
              <a:ext cx="240945" cy="1"/>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flipH="1">
              <a:off x="7729440" y="2260901"/>
              <a:ext cx="1" cy="542432"/>
            </a:xfrm>
            <a:prstGeom prst="straightConnector1">
              <a:avLst/>
            </a:prstGeom>
            <a:ln w="19050">
              <a:solidFill>
                <a:schemeClr val="tx2"/>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a:endCxn id="114" idx="2"/>
            </p:cNvCxnSpPr>
            <p:nvPr/>
          </p:nvCxnSpPr>
          <p:spPr>
            <a:xfrm flipV="1">
              <a:off x="7317670" y="2488594"/>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7317670" y="3252244"/>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98" idx="3"/>
            </p:cNvCxnSpPr>
            <p:nvPr/>
          </p:nvCxnSpPr>
          <p:spPr>
            <a:xfrm flipH="1">
              <a:off x="7825316" y="3004196"/>
              <a:ext cx="1360246" cy="1240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8492744" y="2804141"/>
              <a:ext cx="692818" cy="400110"/>
            </a:xfrm>
            <a:prstGeom prst="rect">
              <a:avLst/>
            </a:prstGeom>
            <a:noFill/>
          </p:spPr>
          <p:txBody>
            <a:bodyPr wrap="none" rtlCol="0">
              <a:spAutoFit/>
            </a:bodyPr>
            <a:lstStyle/>
            <a:p>
              <a:pPr algn="ctr"/>
              <a:r>
                <a:rPr lang="en-GB" sz="1000" dirty="0" smtClean="0">
                  <a:solidFill>
                    <a:srgbClr val="C00000"/>
                  </a:solidFill>
                </a:rPr>
                <a:t>Ref CLK</a:t>
              </a:r>
              <a:br>
                <a:rPr lang="en-GB" sz="1000" dirty="0" smtClean="0">
                  <a:solidFill>
                    <a:srgbClr val="C00000"/>
                  </a:solidFill>
                </a:rPr>
              </a:br>
              <a:r>
                <a:rPr lang="en-GB" sz="1000" dirty="0" smtClean="0">
                  <a:solidFill>
                    <a:srgbClr val="C00000"/>
                  </a:solidFill>
                </a:rPr>
                <a:t>(optional)</a:t>
              </a:r>
              <a:endParaRPr lang="en-GB" sz="1000" dirty="0">
                <a:solidFill>
                  <a:srgbClr val="C00000"/>
                </a:solidFill>
              </a:endParaRPr>
            </a:p>
          </p:txBody>
        </p:sp>
        <p:cxnSp>
          <p:nvCxnSpPr>
            <p:cNvPr id="99" name="Straight Arrow Connector 98"/>
            <p:cNvCxnSpPr/>
            <p:nvPr/>
          </p:nvCxnSpPr>
          <p:spPr>
            <a:xfrm flipH="1">
              <a:off x="8208733" y="2262627"/>
              <a:ext cx="1230453" cy="0"/>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00" name="Isosceles Triangle 99"/>
            <p:cNvSpPr/>
            <p:nvPr/>
          </p:nvSpPr>
          <p:spPr>
            <a:xfrm rot="16200000">
              <a:off x="8644450" y="2069494"/>
              <a:ext cx="457200" cy="381000"/>
            </a:xfrm>
            <a:prstGeom prst="triangl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101" name="Group 100"/>
            <p:cNvGrpSpPr/>
            <p:nvPr/>
          </p:nvGrpSpPr>
          <p:grpSpPr>
            <a:xfrm flipH="1">
              <a:off x="7771050" y="3536929"/>
              <a:ext cx="441222" cy="457200"/>
              <a:chOff x="6066426" y="2411895"/>
              <a:chExt cx="441222" cy="457200"/>
            </a:xfrm>
          </p:grpSpPr>
          <p:sp>
            <p:nvSpPr>
              <p:cNvPr id="102" name="Isosceles Triangle 101"/>
              <p:cNvSpPr/>
              <p:nvPr/>
            </p:nvSpPr>
            <p:spPr>
              <a:xfrm rot="16200000">
                <a:off x="6028326" y="2449995"/>
                <a:ext cx="457200" cy="381000"/>
              </a:xfrm>
              <a:prstGeom prst="triangle">
                <a:avLst/>
              </a:prstGeom>
              <a:solidFill>
                <a:srgbClr val="4F81BD"/>
              </a:solidFill>
              <a:ln w="2540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03" name="TextBox 102"/>
              <p:cNvSpPr txBox="1"/>
              <p:nvPr/>
            </p:nvSpPr>
            <p:spPr>
              <a:xfrm>
                <a:off x="6137034" y="2486606"/>
                <a:ext cx="370614" cy="307777"/>
              </a:xfrm>
              <a:prstGeom prst="rect">
                <a:avLst/>
              </a:prstGeom>
              <a:noFill/>
              <a:ln>
                <a:noFill/>
              </a:ln>
            </p:spPr>
            <p:txBody>
              <a:bodyPr wrap="none" rtlCol="0">
                <a:spAutoFit/>
              </a:bodyPr>
              <a:lstStyle/>
              <a:p>
                <a:r>
                  <a:rPr lang="en-GB" sz="1400" dirty="0" smtClean="0">
                    <a:solidFill>
                      <a:schemeClr val="bg1"/>
                    </a:solidFill>
                  </a:rPr>
                  <a:t>LD</a:t>
                </a:r>
                <a:endParaRPr lang="en-GB" sz="1400" dirty="0">
                  <a:solidFill>
                    <a:schemeClr val="bg1"/>
                  </a:solidFill>
                </a:endParaRPr>
              </a:p>
            </p:txBody>
          </p:sp>
        </p:grpSp>
        <p:cxnSp>
          <p:nvCxnSpPr>
            <p:cNvPr id="104" name="Straight Arrow Connector 103"/>
            <p:cNvCxnSpPr>
              <a:stCxn id="119" idx="3"/>
            </p:cNvCxnSpPr>
            <p:nvPr/>
          </p:nvCxnSpPr>
          <p:spPr>
            <a:xfrm>
              <a:off x="7583414" y="3765528"/>
              <a:ext cx="251343" cy="1"/>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flipV="1">
              <a:off x="6778116" y="2480071"/>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a:off x="6778116" y="3243721"/>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V="1">
              <a:off x="6281499" y="2470950"/>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a:off x="6281499" y="3234600"/>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9" name="Right Arrow 108"/>
            <p:cNvSpPr/>
            <p:nvPr/>
          </p:nvSpPr>
          <p:spPr>
            <a:xfrm>
              <a:off x="5268328" y="3613128"/>
              <a:ext cx="723917" cy="304801"/>
            </a:xfrm>
            <a:prstGeom prst="rightArrow">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10" name="Straight Arrow Connector 109"/>
            <p:cNvCxnSpPr>
              <a:endCxn id="22" idx="2"/>
            </p:cNvCxnSpPr>
            <p:nvPr/>
          </p:nvCxnSpPr>
          <p:spPr>
            <a:xfrm flipV="1">
              <a:off x="5707161" y="1728446"/>
              <a:ext cx="6206" cy="1285116"/>
            </a:xfrm>
            <a:prstGeom prst="straightConnector1">
              <a:avLst/>
            </a:prstGeom>
            <a:noFill/>
            <a:ln w="38100" cap="flat" cmpd="sng" algn="ctr">
              <a:solidFill>
                <a:srgbClr val="C0504D"/>
              </a:solidFill>
              <a:prstDash val="solid"/>
              <a:headEnd type="oval"/>
              <a:tailEnd type="arrow"/>
            </a:ln>
            <a:effectLst/>
          </p:spPr>
        </p:cxnSp>
        <p:sp>
          <p:nvSpPr>
            <p:cNvPr id="111" name="Right Arrow 110"/>
            <p:cNvSpPr/>
            <p:nvPr/>
          </p:nvSpPr>
          <p:spPr>
            <a:xfrm flipH="1">
              <a:off x="5277434" y="2107594"/>
              <a:ext cx="723917" cy="304801"/>
            </a:xfrm>
            <a:prstGeom prst="rightArrow">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2" name="Rectangle 111"/>
            <p:cNvSpPr/>
            <p:nvPr/>
          </p:nvSpPr>
          <p:spPr>
            <a:xfrm>
              <a:off x="6002814" y="2788000"/>
              <a:ext cx="1052296"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CLK Manager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3" name="Rectangle 112"/>
            <p:cNvSpPr/>
            <p:nvPr/>
          </p:nvSpPr>
          <p:spPr>
            <a:xfrm>
              <a:off x="7050970" y="2788907"/>
              <a:ext cx="782665"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CDR/PLL</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4" name="Rectangle 113"/>
            <p:cNvSpPr/>
            <p:nvPr/>
          </p:nvSpPr>
          <p:spPr>
            <a:xfrm>
              <a:off x="7050970" y="2031394"/>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dirty="0" err="1" smtClean="0">
                  <a:solidFill>
                    <a:sysClr val="window" lastClr="FFFFFF"/>
                  </a:solidFill>
                  <a:latin typeface="Calibri"/>
                </a:rPr>
                <a:t>DeSER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5" name="Rectangle 114"/>
            <p:cNvSpPr/>
            <p:nvPr/>
          </p:nvSpPr>
          <p:spPr>
            <a:xfrm>
              <a:off x="6521060" y="2031394"/>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noProof="0" dirty="0" smtClean="0">
                  <a:solidFill>
                    <a:sysClr val="window" lastClr="FFFFFF"/>
                  </a:solidFill>
                  <a:latin typeface="Calibri"/>
                </a:rPr>
                <a:t>DEC</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6" name="Rectangle 115"/>
            <p:cNvSpPr/>
            <p:nvPr/>
          </p:nvSpPr>
          <p:spPr>
            <a:xfrm>
              <a:off x="6003771" y="2031394"/>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dirty="0" smtClean="0">
                  <a:solidFill>
                    <a:sysClr val="window" lastClr="FFFFFF"/>
                  </a:solidFill>
                  <a:latin typeface="Calibri"/>
                </a:rPr>
                <a:t>DSCR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7" name="Rectangle 116"/>
            <p:cNvSpPr/>
            <p:nvPr/>
          </p:nvSpPr>
          <p:spPr>
            <a:xfrm>
              <a:off x="6520103" y="3536928"/>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noProof="0" dirty="0" smtClean="0">
                  <a:solidFill>
                    <a:sysClr val="window" lastClr="FFFFFF"/>
                  </a:solidFill>
                  <a:latin typeface="Calibri"/>
                </a:rPr>
                <a:t>ENC</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8" name="Rectangle 117"/>
            <p:cNvSpPr/>
            <p:nvPr/>
          </p:nvSpPr>
          <p:spPr>
            <a:xfrm>
              <a:off x="6002814" y="3536928"/>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dirty="0" smtClean="0">
                  <a:solidFill>
                    <a:sysClr val="window" lastClr="FFFFFF"/>
                  </a:solidFill>
                  <a:latin typeface="Calibri"/>
                </a:rPr>
                <a:t>SCR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9" name="Rectangle 118"/>
            <p:cNvSpPr/>
            <p:nvPr/>
          </p:nvSpPr>
          <p:spPr>
            <a:xfrm>
              <a:off x="7050013" y="3536928"/>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dirty="0" smtClean="0">
                  <a:solidFill>
                    <a:sysClr val="window" lastClr="FFFFFF"/>
                  </a:solidFill>
                  <a:latin typeface="Calibri"/>
                </a:rPr>
                <a:t>SER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20" name="Rectangle 119"/>
            <p:cNvSpPr/>
            <p:nvPr/>
          </p:nvSpPr>
          <p:spPr>
            <a:xfrm>
              <a:off x="7091818" y="5307997"/>
              <a:ext cx="685800"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I2C Slave</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121" name="Straight Arrow Connector 120"/>
            <p:cNvCxnSpPr/>
            <p:nvPr/>
          </p:nvCxnSpPr>
          <p:spPr>
            <a:xfrm rot="5400000" flipH="1" flipV="1">
              <a:off x="7847917" y="5901240"/>
              <a:ext cx="304800" cy="4757"/>
            </a:xfrm>
            <a:prstGeom prst="straightConnector1">
              <a:avLst/>
            </a:prstGeom>
            <a:noFill/>
            <a:ln w="19050" cap="flat" cmpd="sng" algn="ctr">
              <a:solidFill>
                <a:sysClr val="windowText" lastClr="000000"/>
              </a:solidFill>
              <a:prstDash val="solid"/>
              <a:headEnd type="arrow"/>
              <a:tailEnd type="arrow"/>
            </a:ln>
            <a:effectLst/>
          </p:spPr>
        </p:cxnSp>
        <p:cxnSp>
          <p:nvCxnSpPr>
            <p:cNvPr id="122" name="Straight Arrow Connector 121"/>
            <p:cNvCxnSpPr/>
            <p:nvPr/>
          </p:nvCxnSpPr>
          <p:spPr>
            <a:xfrm rot="5400000" flipH="1" flipV="1">
              <a:off x="8054679" y="5901240"/>
              <a:ext cx="304800" cy="4757"/>
            </a:xfrm>
            <a:prstGeom prst="straightConnector1">
              <a:avLst/>
            </a:prstGeom>
            <a:noFill/>
            <a:ln w="19050" cap="flat" cmpd="sng" algn="ctr">
              <a:solidFill>
                <a:sysClr val="windowText" lastClr="000000"/>
              </a:solidFill>
              <a:prstDash val="solid"/>
              <a:headEnd type="arrow"/>
              <a:tailEnd type="arrow"/>
            </a:ln>
            <a:effectLst/>
          </p:spPr>
        </p:cxnSp>
        <p:cxnSp>
          <p:nvCxnSpPr>
            <p:cNvPr id="123" name="Straight Arrow Connector 122"/>
            <p:cNvCxnSpPr/>
            <p:nvPr/>
          </p:nvCxnSpPr>
          <p:spPr>
            <a:xfrm rot="5400000" flipH="1" flipV="1">
              <a:off x="7291041" y="5901240"/>
              <a:ext cx="304800" cy="4757"/>
            </a:xfrm>
            <a:prstGeom prst="straightConnector1">
              <a:avLst/>
            </a:prstGeom>
            <a:noFill/>
            <a:ln w="19050" cap="flat" cmpd="sng" algn="ctr">
              <a:solidFill>
                <a:sysClr val="windowText" lastClr="000000"/>
              </a:solidFill>
              <a:prstDash val="solid"/>
              <a:headEnd type="arrow"/>
              <a:tailEnd type="arrow"/>
            </a:ln>
            <a:effectLst/>
          </p:spPr>
        </p:cxnSp>
        <p:sp>
          <p:nvSpPr>
            <p:cNvPr id="124" name="TextBox 123"/>
            <p:cNvSpPr txBox="1"/>
            <p:nvPr/>
          </p:nvSpPr>
          <p:spPr>
            <a:xfrm>
              <a:off x="7266174" y="6017194"/>
              <a:ext cx="360996" cy="33855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ysClr val="windowText" lastClr="000000"/>
                  </a:solidFill>
                  <a:effectLst/>
                  <a:uLnTx/>
                  <a:uFillTx/>
                </a:rPr>
                <a:t>I2C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ysClr val="windowText" lastClr="000000"/>
                  </a:solidFill>
                  <a:effectLst/>
                  <a:uLnTx/>
                  <a:uFillTx/>
                </a:rPr>
                <a:t>Port</a:t>
              </a:r>
              <a:endParaRPr kumimoji="0" lang="en-GB" sz="800" b="0" i="0" u="none" strike="noStrike" kern="0" cap="none" spc="0" normalizeH="0" baseline="0" noProof="0" dirty="0">
                <a:ln>
                  <a:noFill/>
                </a:ln>
                <a:solidFill>
                  <a:sysClr val="windowText" lastClr="000000"/>
                </a:solidFill>
                <a:effectLst/>
                <a:uLnTx/>
                <a:uFillTx/>
              </a:endParaRPr>
            </a:p>
          </p:txBody>
        </p:sp>
        <p:sp>
          <p:nvSpPr>
            <p:cNvPr id="125" name="Rectangle 124"/>
            <p:cNvSpPr/>
            <p:nvPr/>
          </p:nvSpPr>
          <p:spPr>
            <a:xfrm>
              <a:off x="6404949" y="5307997"/>
              <a:ext cx="687937"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dirty="0" smtClean="0">
                  <a:solidFill>
                    <a:sysClr val="window" lastClr="FFFFFF"/>
                  </a:solidFill>
                  <a:latin typeface="Calibri"/>
                </a:rPr>
                <a:t>PIO</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126" name="Elbow Connector 125"/>
            <p:cNvCxnSpPr>
              <a:stCxn id="22" idx="0"/>
            </p:cNvCxnSpPr>
            <p:nvPr/>
          </p:nvCxnSpPr>
          <p:spPr>
            <a:xfrm rot="16200000" flipV="1">
              <a:off x="5053633" y="611512"/>
              <a:ext cx="289824" cy="1029644"/>
            </a:xfrm>
            <a:prstGeom prst="bentConnector2">
              <a:avLst/>
            </a:prstGeom>
            <a:ln w="190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rot="5400000" flipH="1" flipV="1">
              <a:off x="5908806" y="5901240"/>
              <a:ext cx="304800" cy="4757"/>
            </a:xfrm>
            <a:prstGeom prst="straightConnector1">
              <a:avLst/>
            </a:prstGeom>
            <a:noFill/>
            <a:ln w="19050" cap="flat" cmpd="sng" algn="ctr">
              <a:solidFill>
                <a:sysClr val="windowText" lastClr="000000"/>
              </a:solidFill>
              <a:prstDash val="solid"/>
              <a:headEnd type="arrow"/>
              <a:tailEnd type="arrow"/>
            </a:ln>
            <a:effectLst/>
          </p:spPr>
        </p:cxnSp>
        <p:sp>
          <p:nvSpPr>
            <p:cNvPr id="128" name="TextBox 127"/>
            <p:cNvSpPr txBox="1"/>
            <p:nvPr/>
          </p:nvSpPr>
          <p:spPr>
            <a:xfrm>
              <a:off x="9549514" y="1580513"/>
              <a:ext cx="740908" cy="261610"/>
            </a:xfrm>
            <a:prstGeom prst="rect">
              <a:avLst/>
            </a:prstGeom>
            <a:noFill/>
          </p:spPr>
          <p:txBody>
            <a:bodyPr wrap="none" rtlCol="0">
              <a:spAutoFit/>
            </a:bodyPr>
            <a:lstStyle/>
            <a:p>
              <a:pPr algn="ctr"/>
              <a:r>
                <a:rPr lang="en-GB" sz="1100" dirty="0" smtClean="0">
                  <a:solidFill>
                    <a:srgbClr val="C00000"/>
                  </a:solidFill>
                </a:rPr>
                <a:t>2.56 Gb/s</a:t>
              </a:r>
              <a:endParaRPr lang="en-GB" sz="1100" dirty="0">
                <a:solidFill>
                  <a:srgbClr val="C00000"/>
                </a:solidFill>
              </a:endParaRPr>
            </a:p>
          </p:txBody>
        </p:sp>
        <p:sp>
          <p:nvSpPr>
            <p:cNvPr id="129" name="TextBox 128"/>
            <p:cNvSpPr txBox="1"/>
            <p:nvPr/>
          </p:nvSpPr>
          <p:spPr>
            <a:xfrm>
              <a:off x="9477506" y="3086027"/>
              <a:ext cx="813043" cy="600164"/>
            </a:xfrm>
            <a:prstGeom prst="rect">
              <a:avLst/>
            </a:prstGeom>
            <a:noFill/>
          </p:spPr>
          <p:txBody>
            <a:bodyPr wrap="none" rtlCol="0">
              <a:spAutoFit/>
            </a:bodyPr>
            <a:lstStyle/>
            <a:p>
              <a:pPr algn="ctr"/>
              <a:r>
                <a:rPr lang="en-GB" sz="1100" dirty="0" smtClean="0">
                  <a:solidFill>
                    <a:srgbClr val="C00000"/>
                  </a:solidFill>
                </a:rPr>
                <a:t>5.12 Gb/s</a:t>
              </a:r>
              <a:r>
                <a:rPr lang="en-GB" sz="1100" dirty="0">
                  <a:solidFill>
                    <a:srgbClr val="C00000"/>
                  </a:solidFill>
                </a:rPr>
                <a:t/>
              </a:r>
              <a:br>
                <a:rPr lang="en-GB" sz="1100" dirty="0">
                  <a:solidFill>
                    <a:srgbClr val="C00000"/>
                  </a:solidFill>
                </a:rPr>
              </a:br>
              <a:r>
                <a:rPr lang="en-GB" sz="1100" dirty="0" smtClean="0">
                  <a:solidFill>
                    <a:srgbClr val="C00000"/>
                  </a:solidFill>
                </a:rPr>
                <a:t>or</a:t>
              </a:r>
              <a:br>
                <a:rPr lang="en-GB" sz="1100" dirty="0" smtClean="0">
                  <a:solidFill>
                    <a:srgbClr val="C00000"/>
                  </a:solidFill>
                </a:rPr>
              </a:br>
              <a:r>
                <a:rPr lang="en-GB" sz="1100" dirty="0" smtClean="0">
                  <a:solidFill>
                    <a:srgbClr val="C00000"/>
                  </a:solidFill>
                </a:rPr>
                <a:t>10.24 Gb/s</a:t>
              </a:r>
            </a:p>
          </p:txBody>
        </p:sp>
      </p:grpSp>
      <p:sp>
        <p:nvSpPr>
          <p:cNvPr id="130" name="Rectangle 129"/>
          <p:cNvSpPr/>
          <p:nvPr/>
        </p:nvSpPr>
        <p:spPr>
          <a:xfrm>
            <a:off x="7636218" y="870120"/>
            <a:ext cx="3717579" cy="5493639"/>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p:cNvSpPr/>
          <p:nvPr/>
        </p:nvSpPr>
        <p:spPr>
          <a:xfrm>
            <a:off x="837859" y="874943"/>
            <a:ext cx="6205359" cy="5488816"/>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p:cNvSpPr/>
          <p:nvPr/>
        </p:nvSpPr>
        <p:spPr>
          <a:xfrm>
            <a:off x="7043217" y="870120"/>
            <a:ext cx="604244" cy="2508872"/>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Rectangle 130"/>
          <p:cNvSpPr/>
          <p:nvPr/>
        </p:nvSpPr>
        <p:spPr>
          <a:xfrm>
            <a:off x="7035375" y="4192134"/>
            <a:ext cx="608163" cy="2163407"/>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542669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Serializer</a:t>
            </a:r>
            <a:endParaRPr lang="en-GB" dirty="0"/>
          </a:p>
        </p:txBody>
      </p:sp>
      <p:sp>
        <p:nvSpPr>
          <p:cNvPr id="8" name="Content Placeholder 7"/>
          <p:cNvSpPr>
            <a:spLocks noGrp="1"/>
          </p:cNvSpPr>
          <p:nvPr>
            <p:ph sz="half" idx="1"/>
          </p:nvPr>
        </p:nvSpPr>
        <p:spPr/>
        <p:txBody>
          <a:bodyPr/>
          <a:lstStyle/>
          <a:p>
            <a:r>
              <a:rPr lang="en-US" dirty="0" smtClean="0"/>
              <a:t>The LpGBT transmitter works at two data rates:</a:t>
            </a:r>
          </a:p>
          <a:p>
            <a:pPr lvl="1"/>
            <a:r>
              <a:rPr lang="en-US" dirty="0" smtClean="0"/>
              <a:t>5.12 Gb/s and 10.24 Gb/s</a:t>
            </a:r>
          </a:p>
          <a:p>
            <a:r>
              <a:rPr lang="en-US" dirty="0" smtClean="0"/>
              <a:t>This means that the Serializer has to convert the parallel data at 40 MHz into a serial bit stream:</a:t>
            </a:r>
          </a:p>
          <a:p>
            <a:pPr lvl="1"/>
            <a:r>
              <a:rPr lang="en-US" dirty="0" smtClean="0"/>
              <a:t>128 – bits @ 5.12 Gb/s</a:t>
            </a:r>
          </a:p>
          <a:p>
            <a:pPr lvl="1"/>
            <a:r>
              <a:rPr lang="en-US" dirty="0" smtClean="0"/>
              <a:t>256 – bits @ 10.24 Gb/s</a:t>
            </a:r>
          </a:p>
          <a:p>
            <a:r>
              <a:rPr lang="en-US" dirty="0" smtClean="0"/>
              <a:t>So what is a Serializer?</a:t>
            </a:r>
          </a:p>
          <a:p>
            <a:pPr lvl="1"/>
            <a:r>
              <a:rPr lang="en-US" dirty="0" smtClean="0"/>
              <a:t>A “glorified” name for a shift register!</a:t>
            </a:r>
            <a:endParaRPr lang="en-GB" dirty="0"/>
          </a:p>
        </p:txBody>
      </p:sp>
      <p:sp>
        <p:nvSpPr>
          <p:cNvPr id="5" name="Date Placeholder 4"/>
          <p:cNvSpPr>
            <a:spLocks noGrp="1"/>
          </p:cNvSpPr>
          <p:nvPr>
            <p:ph type="dt" sz="half" idx="10"/>
          </p:nvPr>
        </p:nvSpPr>
        <p:spPr/>
        <p:txBody>
          <a:bodyPr/>
          <a:lstStyle/>
          <a:p>
            <a:r>
              <a:rPr lang="en-GB" smtClean="0"/>
              <a:t>Ecole de Microélectronique IN2P3</a:t>
            </a:r>
            <a:endParaRPr lang="en-GB" dirty="0"/>
          </a:p>
        </p:txBody>
      </p:sp>
      <p:sp>
        <p:nvSpPr>
          <p:cNvPr id="6" name="Footer Placeholder 5"/>
          <p:cNvSpPr>
            <a:spLocks noGrp="1"/>
          </p:cNvSpPr>
          <p:nvPr>
            <p:ph type="ftr" sz="quarter" idx="11"/>
          </p:nvPr>
        </p:nvSpPr>
        <p:spPr/>
        <p:txBody>
          <a:bodyPr/>
          <a:lstStyle/>
          <a:p>
            <a:r>
              <a:rPr lang="en-GB" smtClean="0"/>
              <a:t>Paulo.Moreira@cern.ch</a:t>
            </a:r>
            <a:endParaRPr lang="en-GB" dirty="0"/>
          </a:p>
        </p:txBody>
      </p:sp>
      <p:sp>
        <p:nvSpPr>
          <p:cNvPr id="7" name="Slide Number Placeholder 6"/>
          <p:cNvSpPr>
            <a:spLocks noGrp="1"/>
          </p:cNvSpPr>
          <p:nvPr>
            <p:ph type="sldNum" sz="quarter" idx="12"/>
          </p:nvPr>
        </p:nvSpPr>
        <p:spPr/>
        <p:txBody>
          <a:bodyPr/>
          <a:lstStyle/>
          <a:p>
            <a:fld id="{9E4E57FD-46AB-4497-A1ED-13B00B4C8F0D}" type="slidenum">
              <a:rPr lang="en-GB" smtClean="0"/>
              <a:pPr/>
              <a:t>76</a:t>
            </a:fld>
            <a:endParaRPr lang="en-GB" dirty="0"/>
          </a:p>
        </p:txBody>
      </p:sp>
      <p:pic>
        <p:nvPicPr>
          <p:cNvPr id="17" name="Content Placeholder 1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40680" y="3897693"/>
            <a:ext cx="5913120" cy="2168144"/>
          </a:xfrm>
        </p:spPr>
      </p:pic>
      <p:grpSp>
        <p:nvGrpSpPr>
          <p:cNvPr id="54" name="Group 53"/>
          <p:cNvGrpSpPr/>
          <p:nvPr/>
        </p:nvGrpSpPr>
        <p:grpSpPr>
          <a:xfrm>
            <a:off x="6466547" y="1114240"/>
            <a:ext cx="4440506" cy="2382136"/>
            <a:chOff x="6479061" y="977240"/>
            <a:chExt cx="4440506" cy="2382136"/>
          </a:xfrm>
        </p:grpSpPr>
        <p:sp>
          <p:nvSpPr>
            <p:cNvPr id="12" name="Rectangle 11"/>
            <p:cNvSpPr/>
            <p:nvPr/>
          </p:nvSpPr>
          <p:spPr>
            <a:xfrm>
              <a:off x="9470597" y="1865970"/>
              <a:ext cx="640080" cy="905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   Q</a:t>
              </a:r>
            </a:p>
            <a:p>
              <a:pPr algn="ctr"/>
              <a:endParaRPr lang="en-US" dirty="0" smtClean="0"/>
            </a:p>
            <a:p>
              <a:r>
                <a:rPr lang="en-US" dirty="0" smtClean="0"/>
                <a:t>CK</a:t>
              </a:r>
              <a:endParaRPr lang="en-GB" dirty="0"/>
            </a:p>
          </p:txBody>
        </p:sp>
        <p:cxnSp>
          <p:nvCxnSpPr>
            <p:cNvPr id="14" name="Straight Arrow Connector 13"/>
            <p:cNvCxnSpPr/>
            <p:nvPr/>
          </p:nvCxnSpPr>
          <p:spPr>
            <a:xfrm>
              <a:off x="10110677" y="2067138"/>
              <a:ext cx="798576"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907460" y="2067138"/>
              <a:ext cx="590569"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Flowchart: Manual Operation 14"/>
            <p:cNvSpPr/>
            <p:nvPr/>
          </p:nvSpPr>
          <p:spPr>
            <a:xfrm rot="16200000">
              <a:off x="8365392" y="1757980"/>
              <a:ext cx="808257" cy="283464"/>
            </a:xfrm>
            <a:prstGeom prst="flowChartManualOpe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3" name="Straight Arrow Connector 22"/>
            <p:cNvCxnSpPr/>
            <p:nvPr/>
          </p:nvCxnSpPr>
          <p:spPr>
            <a:xfrm rot="16200000">
              <a:off x="9943037" y="1667850"/>
              <a:ext cx="798576" cy="0"/>
            </a:xfrm>
            <a:prstGeom prst="straightConnector1">
              <a:avLst/>
            </a:prstGeom>
            <a:ln w="19050">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8325590" y="1268562"/>
              <a:ext cx="2016735" cy="0"/>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8325590" y="1736430"/>
              <a:ext cx="302198"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325590" y="1253805"/>
              <a:ext cx="0" cy="482625"/>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8605774" y="1583435"/>
              <a:ext cx="301686" cy="646331"/>
            </a:xfrm>
            <a:prstGeom prst="rect">
              <a:avLst/>
            </a:prstGeom>
            <a:noFill/>
          </p:spPr>
          <p:txBody>
            <a:bodyPr wrap="none" rtlCol="0">
              <a:spAutoFit/>
            </a:bodyPr>
            <a:lstStyle/>
            <a:p>
              <a:r>
                <a:rPr lang="en-US" dirty="0" smtClean="0">
                  <a:solidFill>
                    <a:schemeClr val="bg1"/>
                  </a:solidFill>
                </a:rPr>
                <a:t>0</a:t>
              </a:r>
            </a:p>
            <a:p>
              <a:r>
                <a:rPr lang="en-US" dirty="0" smtClean="0">
                  <a:solidFill>
                    <a:schemeClr val="bg1"/>
                  </a:solidFill>
                </a:rPr>
                <a:t>1</a:t>
              </a:r>
              <a:endParaRPr lang="en-GB" dirty="0">
                <a:solidFill>
                  <a:schemeClr val="bg1"/>
                </a:solidFill>
              </a:endParaRPr>
            </a:p>
          </p:txBody>
        </p:sp>
        <p:cxnSp>
          <p:nvCxnSpPr>
            <p:cNvPr id="35" name="Straight Arrow Connector 34"/>
            <p:cNvCxnSpPr/>
            <p:nvPr/>
          </p:nvCxnSpPr>
          <p:spPr>
            <a:xfrm>
              <a:off x="6629787" y="2609831"/>
              <a:ext cx="798576"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6629787" y="3009119"/>
              <a:ext cx="2155340" cy="0"/>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16200000">
              <a:off x="8385839" y="2609831"/>
              <a:ext cx="798576"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9106138" y="2609831"/>
              <a:ext cx="364459"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428363" y="1860287"/>
              <a:ext cx="640080" cy="905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   Q</a:t>
              </a:r>
            </a:p>
            <a:p>
              <a:pPr algn="ctr"/>
              <a:endParaRPr lang="en-US" dirty="0" smtClean="0"/>
            </a:p>
            <a:p>
              <a:r>
                <a:rPr lang="en-US" dirty="0" smtClean="0"/>
                <a:t>CK</a:t>
              </a:r>
              <a:endParaRPr lang="en-GB" dirty="0"/>
            </a:p>
          </p:txBody>
        </p:sp>
        <p:cxnSp>
          <p:nvCxnSpPr>
            <p:cNvPr id="42" name="Straight Arrow Connector 41"/>
            <p:cNvCxnSpPr/>
            <p:nvPr/>
          </p:nvCxnSpPr>
          <p:spPr>
            <a:xfrm>
              <a:off x="8068443" y="2067138"/>
              <a:ext cx="590569"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0330944" y="1759361"/>
              <a:ext cx="588623" cy="307777"/>
            </a:xfrm>
            <a:prstGeom prst="rect">
              <a:avLst/>
            </a:prstGeom>
            <a:noFill/>
          </p:spPr>
          <p:txBody>
            <a:bodyPr wrap="none" rtlCol="0">
              <a:spAutoFit/>
            </a:bodyPr>
            <a:lstStyle/>
            <a:p>
              <a:r>
                <a:rPr lang="en-US" sz="1400" dirty="0" smtClean="0">
                  <a:solidFill>
                    <a:schemeClr val="accent5"/>
                  </a:solidFill>
                </a:rPr>
                <a:t>SR[N]</a:t>
              </a:r>
              <a:endParaRPr lang="en-GB" sz="1400" dirty="0">
                <a:solidFill>
                  <a:schemeClr val="accent5"/>
                </a:solidFill>
              </a:endParaRPr>
            </a:p>
          </p:txBody>
        </p:sp>
        <p:sp>
          <p:nvSpPr>
            <p:cNvPr id="44" name="TextBox 43"/>
            <p:cNvSpPr txBox="1"/>
            <p:nvPr/>
          </p:nvSpPr>
          <p:spPr>
            <a:xfrm>
              <a:off x="9061050" y="977240"/>
              <a:ext cx="776175" cy="276999"/>
            </a:xfrm>
            <a:prstGeom prst="rect">
              <a:avLst/>
            </a:prstGeom>
            <a:noFill/>
          </p:spPr>
          <p:txBody>
            <a:bodyPr wrap="none" rtlCol="0">
              <a:spAutoFit/>
            </a:bodyPr>
            <a:lstStyle/>
            <a:p>
              <a:r>
                <a:rPr lang="en-US" sz="1200" dirty="0" smtClean="0">
                  <a:solidFill>
                    <a:schemeClr val="accent5"/>
                  </a:solidFill>
                </a:rPr>
                <a:t>SR[N-1:0]</a:t>
              </a:r>
              <a:endParaRPr lang="en-GB" sz="1200" dirty="0">
                <a:solidFill>
                  <a:schemeClr val="accent5"/>
                </a:solidFill>
              </a:endParaRPr>
            </a:p>
          </p:txBody>
        </p:sp>
        <p:cxnSp>
          <p:nvCxnSpPr>
            <p:cNvPr id="45" name="Straight Arrow Connector 44"/>
            <p:cNvCxnSpPr/>
            <p:nvPr/>
          </p:nvCxnSpPr>
          <p:spPr>
            <a:xfrm>
              <a:off x="6629787" y="3326324"/>
              <a:ext cx="2476351" cy="0"/>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9106138" y="2609831"/>
              <a:ext cx="0" cy="716493"/>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479063" y="2347592"/>
              <a:ext cx="949299" cy="276999"/>
            </a:xfrm>
            <a:prstGeom prst="rect">
              <a:avLst/>
            </a:prstGeom>
            <a:noFill/>
          </p:spPr>
          <p:txBody>
            <a:bodyPr wrap="none" rtlCol="0">
              <a:spAutoFit/>
            </a:bodyPr>
            <a:lstStyle/>
            <a:p>
              <a:r>
                <a:rPr lang="en-US" sz="1200" dirty="0" smtClean="0">
                  <a:solidFill>
                    <a:schemeClr val="accent5"/>
                  </a:solidFill>
                </a:rPr>
                <a:t>clock40MHz</a:t>
              </a:r>
              <a:endParaRPr lang="en-GB" sz="1200" dirty="0">
                <a:solidFill>
                  <a:schemeClr val="accent5"/>
                </a:solidFill>
              </a:endParaRPr>
            </a:p>
          </p:txBody>
        </p:sp>
        <p:sp>
          <p:nvSpPr>
            <p:cNvPr id="52" name="TextBox 51"/>
            <p:cNvSpPr txBox="1"/>
            <p:nvPr/>
          </p:nvSpPr>
          <p:spPr>
            <a:xfrm>
              <a:off x="6479062" y="2765543"/>
              <a:ext cx="455574" cy="276999"/>
            </a:xfrm>
            <a:prstGeom prst="rect">
              <a:avLst/>
            </a:prstGeom>
            <a:noFill/>
          </p:spPr>
          <p:txBody>
            <a:bodyPr wrap="none" rtlCol="0">
              <a:spAutoFit/>
            </a:bodyPr>
            <a:lstStyle/>
            <a:p>
              <a:r>
                <a:rPr lang="en-US" sz="1200" dirty="0" smtClean="0">
                  <a:solidFill>
                    <a:schemeClr val="accent5"/>
                  </a:solidFill>
                </a:rPr>
                <a:t>load</a:t>
              </a:r>
              <a:endParaRPr lang="en-GB" sz="1200" dirty="0">
                <a:solidFill>
                  <a:schemeClr val="accent5"/>
                </a:solidFill>
              </a:endParaRPr>
            </a:p>
          </p:txBody>
        </p:sp>
        <p:sp>
          <p:nvSpPr>
            <p:cNvPr id="53" name="TextBox 52"/>
            <p:cNvSpPr txBox="1"/>
            <p:nvPr/>
          </p:nvSpPr>
          <p:spPr>
            <a:xfrm>
              <a:off x="6479061" y="3082377"/>
              <a:ext cx="915635" cy="276999"/>
            </a:xfrm>
            <a:prstGeom prst="rect">
              <a:avLst/>
            </a:prstGeom>
            <a:noFill/>
          </p:spPr>
          <p:txBody>
            <a:bodyPr wrap="none" rtlCol="0">
              <a:spAutoFit/>
            </a:bodyPr>
            <a:lstStyle/>
            <a:p>
              <a:r>
                <a:rPr lang="en-US" sz="1200" dirty="0" smtClean="0">
                  <a:solidFill>
                    <a:schemeClr val="accent5"/>
                  </a:solidFill>
                </a:rPr>
                <a:t>clock10GHz</a:t>
              </a:r>
              <a:endParaRPr lang="en-GB" sz="1200" dirty="0">
                <a:solidFill>
                  <a:schemeClr val="accent5"/>
                </a:solidFill>
              </a:endParaRPr>
            </a:p>
          </p:txBody>
        </p:sp>
      </p:grpSp>
      <p:sp>
        <p:nvSpPr>
          <p:cNvPr id="31" name="TextBox 30"/>
          <p:cNvSpPr txBox="1"/>
          <p:nvPr/>
        </p:nvSpPr>
        <p:spPr>
          <a:xfrm>
            <a:off x="9471703" y="1720257"/>
            <a:ext cx="615874" cy="276999"/>
          </a:xfrm>
          <a:prstGeom prst="rect">
            <a:avLst/>
          </a:prstGeom>
          <a:noFill/>
        </p:spPr>
        <p:txBody>
          <a:bodyPr wrap="none" rtlCol="0">
            <a:spAutoFit/>
          </a:bodyPr>
          <a:lstStyle/>
          <a:p>
            <a:pPr algn="ctr"/>
            <a:r>
              <a:rPr lang="en-US" sz="1200" dirty="0" smtClean="0">
                <a:solidFill>
                  <a:schemeClr val="bg1">
                    <a:lumMod val="50000"/>
                  </a:schemeClr>
                </a:solidFill>
              </a:rPr>
              <a:t>(x 256)</a:t>
            </a:r>
            <a:endParaRPr lang="en-GB" sz="1200" dirty="0">
              <a:solidFill>
                <a:schemeClr val="bg1">
                  <a:lumMod val="50000"/>
                </a:schemeClr>
              </a:solidFill>
            </a:endParaRPr>
          </a:p>
        </p:txBody>
      </p:sp>
      <p:sp>
        <p:nvSpPr>
          <p:cNvPr id="32" name="TextBox 31"/>
          <p:cNvSpPr txBox="1"/>
          <p:nvPr/>
        </p:nvSpPr>
        <p:spPr>
          <a:xfrm>
            <a:off x="7410720" y="1717835"/>
            <a:ext cx="615874" cy="276999"/>
          </a:xfrm>
          <a:prstGeom prst="rect">
            <a:avLst/>
          </a:prstGeom>
          <a:noFill/>
        </p:spPr>
        <p:txBody>
          <a:bodyPr wrap="none" rtlCol="0">
            <a:spAutoFit/>
          </a:bodyPr>
          <a:lstStyle/>
          <a:p>
            <a:pPr algn="ctr"/>
            <a:r>
              <a:rPr lang="en-US" sz="1200" dirty="0" smtClean="0">
                <a:solidFill>
                  <a:schemeClr val="bg1">
                    <a:lumMod val="50000"/>
                  </a:schemeClr>
                </a:solidFill>
              </a:rPr>
              <a:t>(x 256)</a:t>
            </a:r>
            <a:endParaRPr lang="en-GB" sz="1200" dirty="0">
              <a:solidFill>
                <a:schemeClr val="bg1">
                  <a:lumMod val="50000"/>
                </a:schemeClr>
              </a:solidFill>
            </a:endParaRPr>
          </a:p>
        </p:txBody>
      </p:sp>
    </p:spTree>
    <p:extLst>
      <p:ext uri="{BB962C8B-B14F-4D97-AF65-F5344CB8AC3E}">
        <p14:creationId xmlns:p14="http://schemas.microsoft.com/office/powerpoint/2010/main" val="319663207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Should a Serializer be Implemented as a Shift Register?</a:t>
            </a:r>
            <a:endParaRPr lang="en-GB" dirty="0"/>
          </a:p>
        </p:txBody>
      </p:sp>
      <p:sp>
        <p:nvSpPr>
          <p:cNvPr id="3" name="Content Placeholder 2"/>
          <p:cNvSpPr>
            <a:spLocks noGrp="1"/>
          </p:cNvSpPr>
          <p:nvPr>
            <p:ph sz="half" idx="1"/>
          </p:nvPr>
        </p:nvSpPr>
        <p:spPr/>
        <p:txBody>
          <a:bodyPr>
            <a:normAutofit fontScale="92500" lnSpcReduction="20000"/>
          </a:bodyPr>
          <a:lstStyle/>
          <a:p>
            <a:r>
              <a:rPr lang="en-US" dirty="0" smtClean="0"/>
              <a:t>10 Gb/s, LpGBT case:</a:t>
            </a:r>
          </a:p>
          <a:p>
            <a:pPr lvl="1"/>
            <a:r>
              <a:rPr lang="en-US" dirty="0" smtClean="0"/>
              <a:t>256 registers running at 40 MHz</a:t>
            </a:r>
          </a:p>
          <a:p>
            <a:pPr lvl="1"/>
            <a:r>
              <a:rPr lang="en-US" dirty="0" smtClean="0"/>
              <a:t>256 registers running at 10 GHz</a:t>
            </a:r>
          </a:p>
          <a:p>
            <a:pPr lvl="1"/>
            <a:r>
              <a:rPr lang="en-US" dirty="0" smtClean="0"/>
              <a:t>256 Multiplexers</a:t>
            </a:r>
          </a:p>
          <a:p>
            <a:pPr lvl="2"/>
            <a:r>
              <a:rPr lang="en-US" dirty="0" smtClean="0"/>
              <a:t>MUX has to react to 100 ps pulse</a:t>
            </a:r>
          </a:p>
          <a:p>
            <a:pPr lvl="2"/>
            <a:r>
              <a:rPr lang="en-US" dirty="0" smtClean="0"/>
              <a:t>MUX is reducing the setup time for the shift register</a:t>
            </a:r>
          </a:p>
          <a:p>
            <a:pPr lvl="1"/>
            <a:r>
              <a:rPr lang="en-US" dirty="0" smtClean="0"/>
              <a:t>Timing between the “load” and the 10 GHz clock is critical!</a:t>
            </a:r>
          </a:p>
          <a:p>
            <a:r>
              <a:rPr lang="en-US" dirty="0" smtClean="0"/>
              <a:t>FFs:</a:t>
            </a:r>
          </a:p>
          <a:p>
            <a:pPr lvl="1"/>
            <a:r>
              <a:rPr lang="en-US" dirty="0" smtClean="0"/>
              <a:t>Total of 512 need</a:t>
            </a:r>
          </a:p>
          <a:p>
            <a:pPr lvl="1"/>
            <a:r>
              <a:rPr lang="en-US" dirty="0" smtClean="0"/>
              <a:t>All the FFs in the shift register need to be 10 GHz capable </a:t>
            </a:r>
            <a:r>
              <a:rPr lang="en-US" dirty="0" smtClean="0">
                <a:solidFill>
                  <a:schemeClr val="bg1">
                    <a:lumMod val="50000"/>
                  </a:schemeClr>
                </a:solidFill>
              </a:rPr>
              <a:t>[not the input register]</a:t>
            </a:r>
          </a:p>
          <a:p>
            <a:r>
              <a:rPr lang="en-US" dirty="0" smtClean="0"/>
              <a:t>And how about power consumption?</a:t>
            </a:r>
          </a:p>
          <a:p>
            <a:pPr lvl="1"/>
            <a:r>
              <a:rPr lang="en-US" dirty="0" smtClean="0"/>
              <a:t>Power </a:t>
            </a:r>
            <a:r>
              <a:rPr lang="en-US" dirty="0" smtClean="0">
                <a:solidFill>
                  <a:schemeClr val="bg1">
                    <a:lumMod val="50000"/>
                  </a:schemeClr>
                </a:solidFill>
              </a:rPr>
              <a:t>[in CMOS] </a:t>
            </a:r>
            <a:r>
              <a:rPr lang="en-US" dirty="0" smtClean="0"/>
              <a:t>consumption is proportional to frequency</a:t>
            </a:r>
            <a:endParaRPr lang="en-GB" dirty="0"/>
          </a:p>
        </p:txBody>
      </p:sp>
      <p:sp>
        <p:nvSpPr>
          <p:cNvPr id="5" name="Date Placeholder 4"/>
          <p:cNvSpPr>
            <a:spLocks noGrp="1"/>
          </p:cNvSpPr>
          <p:nvPr>
            <p:ph type="dt" sz="half" idx="10"/>
          </p:nvPr>
        </p:nvSpPr>
        <p:spPr/>
        <p:txBody>
          <a:bodyPr/>
          <a:lstStyle/>
          <a:p>
            <a:r>
              <a:rPr lang="en-GB" smtClean="0"/>
              <a:t>Ecole de Microélectronique IN2P3</a:t>
            </a:r>
            <a:endParaRPr lang="en-GB" dirty="0"/>
          </a:p>
        </p:txBody>
      </p:sp>
      <p:sp>
        <p:nvSpPr>
          <p:cNvPr id="6" name="Footer Placeholder 5"/>
          <p:cNvSpPr>
            <a:spLocks noGrp="1"/>
          </p:cNvSpPr>
          <p:nvPr>
            <p:ph type="ftr" sz="quarter" idx="11"/>
          </p:nvPr>
        </p:nvSpPr>
        <p:spPr/>
        <p:txBody>
          <a:bodyPr/>
          <a:lstStyle/>
          <a:p>
            <a:r>
              <a:rPr lang="en-GB" smtClean="0"/>
              <a:t>Paulo.Moreira@cern.ch</a:t>
            </a:r>
            <a:endParaRPr lang="en-GB" dirty="0"/>
          </a:p>
        </p:txBody>
      </p:sp>
      <p:sp>
        <p:nvSpPr>
          <p:cNvPr id="7" name="Slide Number Placeholder 6"/>
          <p:cNvSpPr>
            <a:spLocks noGrp="1"/>
          </p:cNvSpPr>
          <p:nvPr>
            <p:ph type="sldNum" sz="quarter" idx="12"/>
          </p:nvPr>
        </p:nvSpPr>
        <p:spPr/>
        <p:txBody>
          <a:bodyPr/>
          <a:lstStyle/>
          <a:p>
            <a:fld id="{9E4E57FD-46AB-4497-A1ED-13B00B4C8F0D}" type="slidenum">
              <a:rPr lang="en-GB" smtClean="0"/>
              <a:pPr/>
              <a:t>77</a:t>
            </a:fld>
            <a:endParaRPr lang="en-GB" dirty="0"/>
          </a:p>
        </p:txBody>
      </p:sp>
      <p:sp>
        <p:nvSpPr>
          <p:cNvPr id="9" name="Rectangle 8"/>
          <p:cNvSpPr/>
          <p:nvPr/>
        </p:nvSpPr>
        <p:spPr>
          <a:xfrm>
            <a:off x="9458083" y="2002970"/>
            <a:ext cx="640080" cy="905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   Q</a:t>
            </a:r>
          </a:p>
          <a:p>
            <a:pPr algn="ctr"/>
            <a:endParaRPr lang="en-US" dirty="0" smtClean="0"/>
          </a:p>
          <a:p>
            <a:r>
              <a:rPr lang="en-US" dirty="0" smtClean="0"/>
              <a:t>CK</a:t>
            </a:r>
            <a:endParaRPr lang="en-GB" dirty="0"/>
          </a:p>
        </p:txBody>
      </p:sp>
      <p:cxnSp>
        <p:nvCxnSpPr>
          <p:cNvPr id="10" name="Straight Arrow Connector 9"/>
          <p:cNvCxnSpPr/>
          <p:nvPr/>
        </p:nvCxnSpPr>
        <p:spPr>
          <a:xfrm>
            <a:off x="10098163" y="2204138"/>
            <a:ext cx="798576"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8894946" y="2204138"/>
            <a:ext cx="590569"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Flowchart: Manual Operation 11"/>
          <p:cNvSpPr/>
          <p:nvPr/>
        </p:nvSpPr>
        <p:spPr>
          <a:xfrm rot="16200000">
            <a:off x="8352878" y="1894980"/>
            <a:ext cx="808257" cy="283464"/>
          </a:xfrm>
          <a:prstGeom prst="flowChartManualOpe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3" name="Straight Arrow Connector 12"/>
          <p:cNvCxnSpPr/>
          <p:nvPr/>
        </p:nvCxnSpPr>
        <p:spPr>
          <a:xfrm rot="16200000">
            <a:off x="9930523" y="1804850"/>
            <a:ext cx="798576" cy="0"/>
          </a:xfrm>
          <a:prstGeom prst="straightConnector1">
            <a:avLst/>
          </a:prstGeom>
          <a:ln w="19050">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8313076" y="1405562"/>
            <a:ext cx="2016735" cy="0"/>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313076" y="1873430"/>
            <a:ext cx="302198"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8313076" y="1390805"/>
            <a:ext cx="0" cy="482625"/>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593260" y="1720435"/>
            <a:ext cx="301686" cy="646331"/>
          </a:xfrm>
          <a:prstGeom prst="rect">
            <a:avLst/>
          </a:prstGeom>
          <a:noFill/>
        </p:spPr>
        <p:txBody>
          <a:bodyPr wrap="none" rtlCol="0">
            <a:spAutoFit/>
          </a:bodyPr>
          <a:lstStyle/>
          <a:p>
            <a:r>
              <a:rPr lang="en-US" dirty="0" smtClean="0">
                <a:solidFill>
                  <a:schemeClr val="bg1"/>
                </a:solidFill>
              </a:rPr>
              <a:t>0</a:t>
            </a:r>
          </a:p>
          <a:p>
            <a:r>
              <a:rPr lang="en-US" dirty="0" smtClean="0">
                <a:solidFill>
                  <a:schemeClr val="bg1"/>
                </a:solidFill>
              </a:rPr>
              <a:t>1</a:t>
            </a:r>
            <a:endParaRPr lang="en-GB" dirty="0">
              <a:solidFill>
                <a:schemeClr val="bg1"/>
              </a:solidFill>
            </a:endParaRPr>
          </a:p>
        </p:txBody>
      </p:sp>
      <p:cxnSp>
        <p:nvCxnSpPr>
          <p:cNvPr id="18" name="Straight Arrow Connector 17"/>
          <p:cNvCxnSpPr/>
          <p:nvPr/>
        </p:nvCxnSpPr>
        <p:spPr>
          <a:xfrm>
            <a:off x="6617273" y="2746831"/>
            <a:ext cx="798576"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617273" y="3146119"/>
            <a:ext cx="2155340" cy="0"/>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6200000">
            <a:off x="8373325" y="2746831"/>
            <a:ext cx="798576"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9093624" y="2746831"/>
            <a:ext cx="364459"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7415849" y="1997287"/>
            <a:ext cx="640080" cy="905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   Q</a:t>
            </a:r>
          </a:p>
          <a:p>
            <a:pPr algn="ctr"/>
            <a:endParaRPr lang="en-US" dirty="0" smtClean="0"/>
          </a:p>
          <a:p>
            <a:r>
              <a:rPr lang="en-US" dirty="0" smtClean="0"/>
              <a:t>CK</a:t>
            </a:r>
            <a:endParaRPr lang="en-GB" dirty="0"/>
          </a:p>
        </p:txBody>
      </p:sp>
      <p:cxnSp>
        <p:nvCxnSpPr>
          <p:cNvPr id="23" name="Straight Arrow Connector 22"/>
          <p:cNvCxnSpPr/>
          <p:nvPr/>
        </p:nvCxnSpPr>
        <p:spPr>
          <a:xfrm>
            <a:off x="8055929" y="2204138"/>
            <a:ext cx="590569"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0318430" y="1896361"/>
            <a:ext cx="588623" cy="307777"/>
          </a:xfrm>
          <a:prstGeom prst="rect">
            <a:avLst/>
          </a:prstGeom>
          <a:noFill/>
        </p:spPr>
        <p:txBody>
          <a:bodyPr wrap="none" rtlCol="0">
            <a:spAutoFit/>
          </a:bodyPr>
          <a:lstStyle/>
          <a:p>
            <a:r>
              <a:rPr lang="en-US" sz="1400" dirty="0" smtClean="0">
                <a:solidFill>
                  <a:schemeClr val="accent5"/>
                </a:solidFill>
              </a:rPr>
              <a:t>SR[N]</a:t>
            </a:r>
            <a:endParaRPr lang="en-GB" sz="1400" dirty="0">
              <a:solidFill>
                <a:schemeClr val="accent5"/>
              </a:solidFill>
            </a:endParaRPr>
          </a:p>
        </p:txBody>
      </p:sp>
      <p:sp>
        <p:nvSpPr>
          <p:cNvPr id="25" name="TextBox 24"/>
          <p:cNvSpPr txBox="1"/>
          <p:nvPr/>
        </p:nvSpPr>
        <p:spPr>
          <a:xfrm>
            <a:off x="8850908" y="1113806"/>
            <a:ext cx="989373" cy="276999"/>
          </a:xfrm>
          <a:prstGeom prst="rect">
            <a:avLst/>
          </a:prstGeom>
          <a:noFill/>
        </p:spPr>
        <p:txBody>
          <a:bodyPr wrap="none" rtlCol="0">
            <a:spAutoFit/>
          </a:bodyPr>
          <a:lstStyle/>
          <a:p>
            <a:r>
              <a:rPr lang="en-US" sz="1200" dirty="0" smtClean="0">
                <a:solidFill>
                  <a:schemeClr val="accent5"/>
                </a:solidFill>
              </a:rPr>
              <a:t>{SR[N-1:0],0}</a:t>
            </a:r>
            <a:endParaRPr lang="en-GB" sz="1200" dirty="0">
              <a:solidFill>
                <a:schemeClr val="accent5"/>
              </a:solidFill>
            </a:endParaRPr>
          </a:p>
        </p:txBody>
      </p:sp>
      <p:cxnSp>
        <p:nvCxnSpPr>
          <p:cNvPr id="26" name="Straight Arrow Connector 25"/>
          <p:cNvCxnSpPr/>
          <p:nvPr/>
        </p:nvCxnSpPr>
        <p:spPr>
          <a:xfrm>
            <a:off x="6617273" y="3463324"/>
            <a:ext cx="2476351" cy="0"/>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9093624" y="2746831"/>
            <a:ext cx="0" cy="716493"/>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466549" y="2484592"/>
            <a:ext cx="949299" cy="276999"/>
          </a:xfrm>
          <a:prstGeom prst="rect">
            <a:avLst/>
          </a:prstGeom>
          <a:noFill/>
        </p:spPr>
        <p:txBody>
          <a:bodyPr wrap="none" rtlCol="0">
            <a:spAutoFit/>
          </a:bodyPr>
          <a:lstStyle/>
          <a:p>
            <a:r>
              <a:rPr lang="en-US" sz="1200" dirty="0" smtClean="0">
                <a:solidFill>
                  <a:schemeClr val="accent5"/>
                </a:solidFill>
              </a:rPr>
              <a:t>clock40MHz</a:t>
            </a:r>
            <a:endParaRPr lang="en-GB" sz="1200" dirty="0">
              <a:solidFill>
                <a:schemeClr val="accent5"/>
              </a:solidFill>
            </a:endParaRPr>
          </a:p>
        </p:txBody>
      </p:sp>
      <p:sp>
        <p:nvSpPr>
          <p:cNvPr id="29" name="TextBox 28"/>
          <p:cNvSpPr txBox="1"/>
          <p:nvPr/>
        </p:nvSpPr>
        <p:spPr>
          <a:xfrm>
            <a:off x="6466548" y="2902543"/>
            <a:ext cx="455574" cy="276999"/>
          </a:xfrm>
          <a:prstGeom prst="rect">
            <a:avLst/>
          </a:prstGeom>
          <a:noFill/>
        </p:spPr>
        <p:txBody>
          <a:bodyPr wrap="none" rtlCol="0">
            <a:spAutoFit/>
          </a:bodyPr>
          <a:lstStyle/>
          <a:p>
            <a:r>
              <a:rPr lang="en-US" sz="1200" dirty="0" smtClean="0">
                <a:solidFill>
                  <a:schemeClr val="accent5"/>
                </a:solidFill>
              </a:rPr>
              <a:t>load</a:t>
            </a:r>
            <a:endParaRPr lang="en-GB" sz="1200" dirty="0">
              <a:solidFill>
                <a:schemeClr val="accent5"/>
              </a:solidFill>
            </a:endParaRPr>
          </a:p>
        </p:txBody>
      </p:sp>
      <p:sp>
        <p:nvSpPr>
          <p:cNvPr id="30" name="TextBox 29"/>
          <p:cNvSpPr txBox="1"/>
          <p:nvPr/>
        </p:nvSpPr>
        <p:spPr>
          <a:xfrm>
            <a:off x="6466547" y="3219377"/>
            <a:ext cx="915635" cy="276999"/>
          </a:xfrm>
          <a:prstGeom prst="rect">
            <a:avLst/>
          </a:prstGeom>
          <a:noFill/>
        </p:spPr>
        <p:txBody>
          <a:bodyPr wrap="none" rtlCol="0">
            <a:spAutoFit/>
          </a:bodyPr>
          <a:lstStyle/>
          <a:p>
            <a:r>
              <a:rPr lang="en-US" sz="1200" dirty="0" smtClean="0">
                <a:solidFill>
                  <a:schemeClr val="accent5"/>
                </a:solidFill>
              </a:rPr>
              <a:t>clock10GHz</a:t>
            </a:r>
            <a:endParaRPr lang="en-GB" sz="1200" dirty="0">
              <a:solidFill>
                <a:schemeClr val="accent5"/>
              </a:solidFill>
            </a:endParaRPr>
          </a:p>
        </p:txBody>
      </p:sp>
      <mc:AlternateContent xmlns:mc="http://schemas.openxmlformats.org/markup-compatibility/2006" xmlns:a14="http://schemas.microsoft.com/office/drawing/2010/main">
        <mc:Choice Requires="a14">
          <p:sp>
            <p:nvSpPr>
              <p:cNvPr id="32" name="TextBox 31"/>
              <p:cNvSpPr txBox="1"/>
              <p:nvPr/>
            </p:nvSpPr>
            <p:spPr>
              <a:xfrm>
                <a:off x="6547012" y="4503709"/>
                <a:ext cx="4910703" cy="520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=256 ∙ </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10.24 </m:t>
                          </m:r>
                          <m:r>
                            <a:rPr lang="en-US" b="0" i="1" smtClean="0">
                              <a:latin typeface="Cambria Math" panose="02040503050406030204" pitchFamily="18" charset="0"/>
                              <a:ea typeface="Cambria Math" panose="02040503050406030204" pitchFamily="18" charset="0"/>
                            </a:rPr>
                            <m:t>𝐺𝐻𝑧</m:t>
                          </m:r>
                        </m:num>
                        <m:den>
                          <m:r>
                            <a:rPr lang="en-US" b="0" i="1" smtClean="0">
                              <a:latin typeface="Cambria Math" panose="02040503050406030204" pitchFamily="18" charset="0"/>
                              <a:ea typeface="Cambria Math" panose="02040503050406030204" pitchFamily="18" charset="0"/>
                            </a:rPr>
                            <m:t>256</m:t>
                          </m:r>
                        </m:den>
                      </m:f>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0</m:t>
                          </m:r>
                        </m:sub>
                      </m:sSub>
                      <m:r>
                        <a:rPr lang="en-US" b="0" i="1" smtClean="0">
                          <a:latin typeface="Cambria Math" panose="02040503050406030204" pitchFamily="18" charset="0"/>
                          <a:ea typeface="Cambria Math" panose="02040503050406030204" pitchFamily="18" charset="0"/>
                        </a:rPr>
                        <m:t>+256 ∙</m:t>
                      </m:r>
                      <m:r>
                        <a:rPr lang="en-US" i="1">
                          <a:latin typeface="Cambria Math" panose="02040503050406030204" pitchFamily="18" charset="0"/>
                          <a:ea typeface="Cambria Math" panose="02040503050406030204" pitchFamily="18" charset="0"/>
                        </a:rPr>
                        <m:t>10</m:t>
                      </m:r>
                      <m:r>
                        <a:rPr lang="en-US" b="0" i="1" smtClean="0">
                          <a:latin typeface="Cambria Math" panose="02040503050406030204" pitchFamily="18" charset="0"/>
                          <a:ea typeface="Cambria Math" panose="02040503050406030204" pitchFamily="18" charset="0"/>
                        </a:rPr>
                        <m:t>.24 </m:t>
                      </m:r>
                      <m:r>
                        <a:rPr lang="en-US" i="1">
                          <a:latin typeface="Cambria Math" panose="02040503050406030204" pitchFamily="18" charset="0"/>
                          <a:ea typeface="Cambria Math" panose="02040503050406030204" pitchFamily="18" charset="0"/>
                        </a:rPr>
                        <m:t>𝐺𝐻𝑧</m:t>
                      </m:r>
                      <m:r>
                        <a:rPr lang="en-US"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𝑃</m:t>
                          </m:r>
                        </m:e>
                        <m:sub>
                          <m:r>
                            <a:rPr lang="en-US" i="1">
                              <a:latin typeface="Cambria Math" panose="02040503050406030204" pitchFamily="18" charset="0"/>
                              <a:ea typeface="Cambria Math" panose="02040503050406030204" pitchFamily="18" charset="0"/>
                            </a:rPr>
                            <m:t>0</m:t>
                          </m:r>
                        </m:sub>
                      </m:sSub>
                    </m:oMath>
                  </m:oMathPara>
                </a14:m>
                <a:endParaRPr lang="en-GB" dirty="0"/>
              </a:p>
            </p:txBody>
          </p:sp>
        </mc:Choice>
        <mc:Fallback xmlns="">
          <p:sp>
            <p:nvSpPr>
              <p:cNvPr id="32" name="TextBox 31"/>
              <p:cNvSpPr txBox="1">
                <a:spLocks noRot="1" noChangeAspect="1" noMove="1" noResize="1" noEditPoints="1" noAdjustHandles="1" noChangeArrowheads="1" noChangeShapeType="1" noTextEdit="1"/>
              </p:cNvSpPr>
              <p:nvPr/>
            </p:nvSpPr>
            <p:spPr>
              <a:xfrm>
                <a:off x="6547012" y="4503709"/>
                <a:ext cx="4910703" cy="520463"/>
              </a:xfrm>
              <a:prstGeom prst="rect">
                <a:avLst/>
              </a:prstGeom>
              <a:blipFill rotWithShape="0">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7254706" y="5509086"/>
                <a:ext cx="3286156" cy="276999"/>
              </a:xfrm>
              <a:prstGeom prst="rect">
                <a:avLst/>
              </a:prstGeom>
              <a:solidFill>
                <a:schemeClr val="bg1"/>
              </a:solidFill>
              <a:ln>
                <a:solidFill>
                  <a:schemeClr val="tx1"/>
                </a:solidFill>
              </a:ln>
              <a:effectLst>
                <a:outerShdw blurRad="50800" dist="38100" algn="l" rotWithShape="0">
                  <a:prstClr val="black">
                    <a:alpha val="40000"/>
                  </a:prstClr>
                </a:outerShdw>
              </a:effectLst>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256+1</m:t>
                          </m:r>
                        </m:e>
                      </m:d>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10</m:t>
                      </m:r>
                      <m:r>
                        <a:rPr lang="en-US" b="0" i="1" smtClean="0">
                          <a:latin typeface="Cambria Math" panose="02040503050406030204" pitchFamily="18" charset="0"/>
                          <a:ea typeface="Cambria Math" panose="02040503050406030204" pitchFamily="18" charset="0"/>
                        </a:rPr>
                        <m:t>.24 </m:t>
                      </m:r>
                      <m:r>
                        <a:rPr lang="en-US" i="1">
                          <a:latin typeface="Cambria Math" panose="02040503050406030204" pitchFamily="18" charset="0"/>
                          <a:ea typeface="Cambria Math" panose="02040503050406030204" pitchFamily="18" charset="0"/>
                        </a:rPr>
                        <m:t>𝐺𝐻𝑧</m:t>
                      </m:r>
                      <m:r>
                        <a:rPr lang="en-US"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𝑃</m:t>
                          </m:r>
                        </m:e>
                        <m:sub>
                          <m:r>
                            <a:rPr lang="en-US" i="1">
                              <a:latin typeface="Cambria Math" panose="02040503050406030204" pitchFamily="18" charset="0"/>
                              <a:ea typeface="Cambria Math" panose="02040503050406030204" pitchFamily="18" charset="0"/>
                            </a:rPr>
                            <m:t>0</m:t>
                          </m:r>
                        </m:sub>
                      </m:sSub>
                    </m:oMath>
                  </m:oMathPara>
                </a14:m>
                <a:endParaRPr lang="en-GB" dirty="0"/>
              </a:p>
            </p:txBody>
          </p:sp>
        </mc:Choice>
        <mc:Fallback xmlns="">
          <p:sp>
            <p:nvSpPr>
              <p:cNvPr id="33" name="TextBox 32"/>
              <p:cNvSpPr txBox="1">
                <a:spLocks noRot="1" noChangeAspect="1" noMove="1" noResize="1" noEditPoints="1" noAdjustHandles="1" noChangeArrowheads="1" noChangeShapeType="1" noTextEdit="1"/>
              </p:cNvSpPr>
              <p:nvPr/>
            </p:nvSpPr>
            <p:spPr>
              <a:xfrm>
                <a:off x="7254706" y="5509086"/>
                <a:ext cx="3286156" cy="276999"/>
              </a:xfrm>
              <a:prstGeom prst="rect">
                <a:avLst/>
              </a:prstGeom>
              <a:blipFill rotWithShape="0">
                <a:blip r:embed="rId4"/>
                <a:stretch>
                  <a:fillRect/>
                </a:stretch>
              </a:blipFill>
              <a:ln>
                <a:solidFill>
                  <a:schemeClr val="tx1"/>
                </a:solidFill>
              </a:ln>
              <a:effectLst>
                <a:outerShdw blurRad="50800" dist="38100" algn="l" rotWithShape="0">
                  <a:prstClr val="black">
                    <a:alpha val="40000"/>
                  </a:prstClr>
                </a:outerShdw>
              </a:effectLst>
            </p:spPr>
            <p:txBody>
              <a:bodyPr/>
              <a:lstStyle/>
              <a:p>
                <a:r>
                  <a:rPr lang="en-GB">
                    <a:noFill/>
                  </a:rPr>
                  <a:t> </a:t>
                </a:r>
              </a:p>
            </p:txBody>
          </p:sp>
        </mc:Fallback>
      </mc:AlternateContent>
      <p:sp>
        <p:nvSpPr>
          <p:cNvPr id="34" name="TextBox 33"/>
          <p:cNvSpPr txBox="1"/>
          <p:nvPr/>
        </p:nvSpPr>
        <p:spPr>
          <a:xfrm>
            <a:off x="9738262" y="3845017"/>
            <a:ext cx="1521250" cy="276999"/>
          </a:xfrm>
          <a:prstGeom prst="rect">
            <a:avLst/>
          </a:prstGeom>
          <a:noFill/>
          <a:ln>
            <a:solidFill>
              <a:schemeClr val="tx1"/>
            </a:solidFill>
          </a:ln>
        </p:spPr>
        <p:txBody>
          <a:bodyPr wrap="none" rtlCol="0">
            <a:spAutoFit/>
          </a:bodyPr>
          <a:lstStyle/>
          <a:p>
            <a:r>
              <a:rPr lang="en-US" sz="1200" dirty="0" smtClean="0">
                <a:solidFill>
                  <a:schemeClr val="accent5"/>
                </a:solidFill>
              </a:rPr>
              <a:t>FF power in </a:t>
            </a:r>
            <a:r>
              <a:rPr lang="en-US" sz="1200" dirty="0" err="1" smtClean="0">
                <a:solidFill>
                  <a:schemeClr val="accent5"/>
                </a:solidFill>
              </a:rPr>
              <a:t>mW</a:t>
            </a:r>
            <a:r>
              <a:rPr lang="en-US" sz="1200" dirty="0" smtClean="0">
                <a:solidFill>
                  <a:schemeClr val="accent5"/>
                </a:solidFill>
              </a:rPr>
              <a:t>/GHz</a:t>
            </a:r>
            <a:endParaRPr lang="en-GB" sz="1200" dirty="0">
              <a:solidFill>
                <a:schemeClr val="accent5"/>
              </a:solidFill>
            </a:endParaRPr>
          </a:p>
        </p:txBody>
      </p:sp>
      <p:cxnSp>
        <p:nvCxnSpPr>
          <p:cNvPr id="36" name="Straight Arrow Connector 35"/>
          <p:cNvCxnSpPr>
            <a:stCxn id="34" idx="1"/>
          </p:cNvCxnSpPr>
          <p:nvPr/>
        </p:nvCxnSpPr>
        <p:spPr>
          <a:xfrm flipH="1">
            <a:off x="9091491" y="3983517"/>
            <a:ext cx="646771" cy="666542"/>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6698838" y="4015003"/>
            <a:ext cx="665567" cy="276999"/>
          </a:xfrm>
          <a:prstGeom prst="rect">
            <a:avLst/>
          </a:prstGeom>
          <a:noFill/>
          <a:ln>
            <a:solidFill>
              <a:schemeClr val="tx1"/>
            </a:solidFill>
          </a:ln>
        </p:spPr>
        <p:txBody>
          <a:bodyPr wrap="none" rtlCol="0">
            <a:spAutoFit/>
          </a:bodyPr>
          <a:lstStyle/>
          <a:p>
            <a:r>
              <a:rPr lang="en-US" sz="1200" dirty="0" smtClean="0">
                <a:solidFill>
                  <a:schemeClr val="accent5"/>
                </a:solidFill>
              </a:rPr>
              <a:t>40 MHz</a:t>
            </a:r>
            <a:endParaRPr lang="en-GB" sz="1200" dirty="0">
              <a:solidFill>
                <a:schemeClr val="accent5"/>
              </a:solidFill>
            </a:endParaRPr>
          </a:p>
        </p:txBody>
      </p:sp>
      <p:cxnSp>
        <p:nvCxnSpPr>
          <p:cNvPr id="38" name="Straight Arrow Connector 37"/>
          <p:cNvCxnSpPr>
            <a:stCxn id="37" idx="3"/>
          </p:cNvCxnSpPr>
          <p:nvPr/>
        </p:nvCxnSpPr>
        <p:spPr>
          <a:xfrm>
            <a:off x="7364405" y="4153503"/>
            <a:ext cx="575911" cy="28539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7424757" y="1734875"/>
            <a:ext cx="615874" cy="276999"/>
          </a:xfrm>
          <a:prstGeom prst="rect">
            <a:avLst/>
          </a:prstGeom>
          <a:noFill/>
        </p:spPr>
        <p:txBody>
          <a:bodyPr wrap="none" rtlCol="0">
            <a:spAutoFit/>
          </a:bodyPr>
          <a:lstStyle/>
          <a:p>
            <a:pPr algn="ctr"/>
            <a:r>
              <a:rPr lang="en-US" sz="1200" dirty="0" smtClean="0">
                <a:solidFill>
                  <a:schemeClr val="bg1">
                    <a:lumMod val="50000"/>
                  </a:schemeClr>
                </a:solidFill>
              </a:rPr>
              <a:t>(x 256)</a:t>
            </a:r>
            <a:endParaRPr lang="en-GB" sz="1200" dirty="0">
              <a:solidFill>
                <a:schemeClr val="bg1">
                  <a:lumMod val="50000"/>
                </a:schemeClr>
              </a:solidFill>
            </a:endParaRPr>
          </a:p>
        </p:txBody>
      </p:sp>
      <p:sp>
        <p:nvSpPr>
          <p:cNvPr id="45" name="TextBox 44"/>
          <p:cNvSpPr txBox="1"/>
          <p:nvPr/>
        </p:nvSpPr>
        <p:spPr>
          <a:xfrm>
            <a:off x="9471703" y="1720257"/>
            <a:ext cx="615874" cy="276999"/>
          </a:xfrm>
          <a:prstGeom prst="rect">
            <a:avLst/>
          </a:prstGeom>
          <a:noFill/>
        </p:spPr>
        <p:txBody>
          <a:bodyPr wrap="none" rtlCol="0">
            <a:spAutoFit/>
          </a:bodyPr>
          <a:lstStyle/>
          <a:p>
            <a:pPr algn="ctr"/>
            <a:r>
              <a:rPr lang="en-US" sz="1200" dirty="0" smtClean="0">
                <a:solidFill>
                  <a:schemeClr val="bg1">
                    <a:lumMod val="50000"/>
                  </a:schemeClr>
                </a:solidFill>
              </a:rPr>
              <a:t>(x 256)</a:t>
            </a:r>
            <a:endParaRPr lang="en-GB" sz="1200" dirty="0">
              <a:solidFill>
                <a:schemeClr val="bg1">
                  <a:lumMod val="50000"/>
                </a:schemeClr>
              </a:solidFill>
            </a:endParaRPr>
          </a:p>
        </p:txBody>
      </p:sp>
      <p:sp>
        <p:nvSpPr>
          <p:cNvPr id="46" name="TextBox 45"/>
          <p:cNvSpPr txBox="1"/>
          <p:nvPr/>
        </p:nvSpPr>
        <p:spPr>
          <a:xfrm>
            <a:off x="8475617" y="1404167"/>
            <a:ext cx="615874" cy="276999"/>
          </a:xfrm>
          <a:prstGeom prst="rect">
            <a:avLst/>
          </a:prstGeom>
          <a:noFill/>
        </p:spPr>
        <p:txBody>
          <a:bodyPr wrap="none" rtlCol="0">
            <a:spAutoFit/>
          </a:bodyPr>
          <a:lstStyle/>
          <a:p>
            <a:pPr algn="ctr"/>
            <a:r>
              <a:rPr lang="en-US" sz="1200" dirty="0" smtClean="0">
                <a:solidFill>
                  <a:schemeClr val="bg1">
                    <a:lumMod val="50000"/>
                  </a:schemeClr>
                </a:solidFill>
              </a:rPr>
              <a:t>(x 256)</a:t>
            </a:r>
            <a:endParaRPr lang="en-GB" sz="1200" dirty="0">
              <a:solidFill>
                <a:schemeClr val="bg1">
                  <a:lumMod val="50000"/>
                </a:schemeClr>
              </a:solidFill>
            </a:endParaRPr>
          </a:p>
        </p:txBody>
      </p:sp>
      <p:sp>
        <p:nvSpPr>
          <p:cNvPr id="4" name="Rectangle 3"/>
          <p:cNvSpPr/>
          <p:nvPr/>
        </p:nvSpPr>
        <p:spPr>
          <a:xfrm>
            <a:off x="7514311" y="6022540"/>
            <a:ext cx="2761269" cy="276999"/>
          </a:xfrm>
          <a:prstGeom prst="rect">
            <a:avLst/>
          </a:prstGeom>
        </p:spPr>
        <p:txBody>
          <a:bodyPr wrap="none">
            <a:spAutoFit/>
          </a:bodyPr>
          <a:lstStyle/>
          <a:p>
            <a:r>
              <a:rPr lang="nl-NL" sz="1200" dirty="0" smtClean="0">
                <a:solidFill>
                  <a:schemeClr val="accent5"/>
                </a:solidFill>
                <a:latin typeface="Tahoma" panose="020B0604030504040204" pitchFamily="34" charset="0"/>
              </a:rPr>
              <a:t>P(LpGBT) = 257 </a:t>
            </a:r>
            <a:r>
              <a:rPr lang="nl-NL" sz="1200" dirty="0">
                <a:solidFill>
                  <a:schemeClr val="accent5"/>
                </a:solidFill>
                <a:latin typeface="Tahoma" panose="020B0604030504040204" pitchFamily="34" charset="0"/>
              </a:rPr>
              <a:t>x 260uW = </a:t>
            </a:r>
            <a:r>
              <a:rPr lang="nl-NL" sz="1200" dirty="0" smtClean="0">
                <a:solidFill>
                  <a:schemeClr val="accent5"/>
                </a:solidFill>
                <a:latin typeface="Tahoma" panose="020B0604030504040204" pitchFamily="34" charset="0"/>
              </a:rPr>
              <a:t>66.8 </a:t>
            </a:r>
            <a:r>
              <a:rPr lang="nl-NL" sz="1200" dirty="0">
                <a:solidFill>
                  <a:schemeClr val="accent5"/>
                </a:solidFill>
                <a:latin typeface="Tahoma" panose="020B0604030504040204" pitchFamily="34" charset="0"/>
              </a:rPr>
              <a:t>mW</a:t>
            </a:r>
            <a:endParaRPr lang="en-GB" sz="1200" dirty="0">
              <a:solidFill>
                <a:schemeClr val="accent5"/>
              </a:solidFill>
            </a:endParaRPr>
          </a:p>
        </p:txBody>
      </p:sp>
    </p:spTree>
    <p:extLst>
      <p:ext uri="{BB962C8B-B14F-4D97-AF65-F5344CB8AC3E}">
        <p14:creationId xmlns:p14="http://schemas.microsoft.com/office/powerpoint/2010/main" val="299910831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“Multi – Level Serializer”</a:t>
            </a:r>
            <a:endParaRPr lang="en-GB" dirty="0"/>
          </a:p>
        </p:txBody>
      </p:sp>
      <p:sp>
        <p:nvSpPr>
          <p:cNvPr id="268" name="Content Placeholder 267"/>
          <p:cNvSpPr>
            <a:spLocks noGrp="1"/>
          </p:cNvSpPr>
          <p:nvPr>
            <p:ph sz="half" idx="1"/>
          </p:nvPr>
        </p:nvSpPr>
        <p:spPr>
          <a:xfrm>
            <a:off x="838200" y="4290420"/>
            <a:ext cx="5181600" cy="2226536"/>
          </a:xfrm>
        </p:spPr>
        <p:txBody>
          <a:bodyPr>
            <a:normAutofit fontScale="70000" lnSpcReduction="20000"/>
          </a:bodyPr>
          <a:lstStyle/>
          <a:p>
            <a:r>
              <a:rPr lang="en-US" dirty="0" smtClean="0">
                <a:solidFill>
                  <a:srgbClr val="0070C0"/>
                </a:solidFill>
              </a:rPr>
              <a:t>Next level:</a:t>
            </a:r>
          </a:p>
          <a:p>
            <a:pPr lvl="1"/>
            <a:r>
              <a:rPr lang="en-US" dirty="0" smtClean="0">
                <a:solidFill>
                  <a:schemeClr val="tx1"/>
                </a:solidFill>
              </a:rPr>
              <a:t>Has half the number of FF</a:t>
            </a:r>
          </a:p>
          <a:p>
            <a:pPr lvl="1"/>
            <a:r>
              <a:rPr lang="en-US" dirty="0" smtClean="0">
                <a:solidFill>
                  <a:schemeClr val="tx1"/>
                </a:solidFill>
              </a:rPr>
              <a:t>Runs twice as fast</a:t>
            </a:r>
          </a:p>
          <a:p>
            <a:r>
              <a:rPr lang="en-US" dirty="0" smtClean="0">
                <a:solidFill>
                  <a:srgbClr val="0070C0"/>
                </a:solidFill>
              </a:rPr>
              <a:t>The power per Serialization level remains constant:</a:t>
            </a:r>
          </a:p>
          <a:p>
            <a:pPr marL="457200" lvl="1" indent="0">
              <a:buNone/>
            </a:pPr>
            <a:r>
              <a:rPr lang="en-US" dirty="0" smtClean="0"/>
              <a:t> </a:t>
            </a:r>
          </a:p>
        </p:txBody>
      </p:sp>
      <p:sp>
        <p:nvSpPr>
          <p:cNvPr id="269" name="Content Placeholder 268"/>
          <p:cNvSpPr>
            <a:spLocks noGrp="1"/>
          </p:cNvSpPr>
          <p:nvPr>
            <p:ph sz="half" idx="2"/>
          </p:nvPr>
        </p:nvSpPr>
        <p:spPr>
          <a:xfrm>
            <a:off x="6172200" y="4284252"/>
            <a:ext cx="5181600" cy="2232704"/>
          </a:xfrm>
        </p:spPr>
        <p:txBody>
          <a:bodyPr>
            <a:normAutofit fontScale="70000" lnSpcReduction="20000"/>
          </a:bodyPr>
          <a:lstStyle/>
          <a:p>
            <a:r>
              <a:rPr lang="en-US" dirty="0" smtClean="0">
                <a:solidFill>
                  <a:srgbClr val="0070C0"/>
                </a:solidFill>
              </a:rPr>
              <a:t>Ten levels are needed to go from 40 MHz to 10.24 GHz</a:t>
            </a:r>
          </a:p>
          <a:p>
            <a:r>
              <a:rPr lang="en-US" dirty="0" smtClean="0">
                <a:solidFill>
                  <a:srgbClr val="0070C0"/>
                </a:solidFill>
              </a:rPr>
              <a:t>The Serializer power is:</a:t>
            </a:r>
            <a:endParaRPr lang="en-GB" dirty="0" smtClean="0">
              <a:solidFill>
                <a:srgbClr val="0070C0"/>
              </a:solidFill>
            </a:endParaRPr>
          </a:p>
          <a:p>
            <a:pPr marL="457200" lvl="1" indent="0">
              <a:buNone/>
            </a:pPr>
            <a:r>
              <a:rPr lang="en-US" dirty="0" smtClean="0"/>
              <a:t> </a:t>
            </a:r>
            <a:br>
              <a:rPr lang="en-US" dirty="0" smtClean="0"/>
            </a:br>
            <a:endParaRPr lang="en-US" dirty="0"/>
          </a:p>
          <a:p>
            <a:r>
              <a:rPr lang="en-US" dirty="0" smtClean="0">
                <a:solidFill>
                  <a:srgbClr val="0070C0"/>
                </a:solidFill>
              </a:rPr>
              <a:t>Although this architecture requires “twice” as much FFs (1023), it only requires 10/257 = 3.9% of the power consumption!!!</a:t>
            </a:r>
          </a:p>
        </p:txBody>
      </p:sp>
      <p:sp>
        <p:nvSpPr>
          <p:cNvPr id="5" name="Date Placeholder 4"/>
          <p:cNvSpPr>
            <a:spLocks noGrp="1"/>
          </p:cNvSpPr>
          <p:nvPr>
            <p:ph type="dt" sz="half" idx="10"/>
          </p:nvPr>
        </p:nvSpPr>
        <p:spPr/>
        <p:txBody>
          <a:bodyPr/>
          <a:lstStyle/>
          <a:p>
            <a:r>
              <a:rPr lang="en-GB" smtClean="0"/>
              <a:t>Ecole de Microélectronique IN2P3</a:t>
            </a:r>
            <a:endParaRPr lang="en-GB" dirty="0"/>
          </a:p>
        </p:txBody>
      </p:sp>
      <p:sp>
        <p:nvSpPr>
          <p:cNvPr id="6" name="Footer Placeholder 5"/>
          <p:cNvSpPr>
            <a:spLocks noGrp="1"/>
          </p:cNvSpPr>
          <p:nvPr>
            <p:ph type="ftr" sz="quarter" idx="11"/>
          </p:nvPr>
        </p:nvSpPr>
        <p:spPr/>
        <p:txBody>
          <a:bodyPr/>
          <a:lstStyle/>
          <a:p>
            <a:r>
              <a:rPr lang="en-GB" smtClean="0"/>
              <a:t>Paulo.Moreira@cern.ch</a:t>
            </a:r>
            <a:endParaRPr lang="en-GB" dirty="0"/>
          </a:p>
        </p:txBody>
      </p:sp>
      <p:sp>
        <p:nvSpPr>
          <p:cNvPr id="7" name="Slide Number Placeholder 6"/>
          <p:cNvSpPr>
            <a:spLocks noGrp="1"/>
          </p:cNvSpPr>
          <p:nvPr>
            <p:ph type="sldNum" sz="quarter" idx="12"/>
          </p:nvPr>
        </p:nvSpPr>
        <p:spPr/>
        <p:txBody>
          <a:bodyPr/>
          <a:lstStyle/>
          <a:p>
            <a:fld id="{9E4E57FD-46AB-4497-A1ED-13B00B4C8F0D}" type="slidenum">
              <a:rPr lang="en-GB" smtClean="0"/>
              <a:pPr/>
              <a:t>78</a:t>
            </a:fld>
            <a:endParaRPr lang="en-GB" dirty="0"/>
          </a:p>
        </p:txBody>
      </p:sp>
      <p:sp>
        <p:nvSpPr>
          <p:cNvPr id="12" name="Flowchart: Manual Operation 11"/>
          <p:cNvSpPr/>
          <p:nvPr/>
        </p:nvSpPr>
        <p:spPr>
          <a:xfrm rot="16200000">
            <a:off x="2253660" y="1840807"/>
            <a:ext cx="808257" cy="283464"/>
          </a:xfrm>
          <a:prstGeom prst="flowChartManualOpe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p:cNvSpPr txBox="1"/>
          <p:nvPr/>
        </p:nvSpPr>
        <p:spPr>
          <a:xfrm>
            <a:off x="2494042" y="1666262"/>
            <a:ext cx="301686" cy="646331"/>
          </a:xfrm>
          <a:prstGeom prst="rect">
            <a:avLst/>
          </a:prstGeom>
          <a:noFill/>
        </p:spPr>
        <p:txBody>
          <a:bodyPr wrap="none" rtlCol="0">
            <a:spAutoFit/>
          </a:bodyPr>
          <a:lstStyle/>
          <a:p>
            <a:r>
              <a:rPr lang="en-US" dirty="0" smtClean="0">
                <a:solidFill>
                  <a:schemeClr val="bg1"/>
                </a:solidFill>
              </a:rPr>
              <a:t>1</a:t>
            </a:r>
          </a:p>
          <a:p>
            <a:r>
              <a:rPr lang="en-US" dirty="0" smtClean="0">
                <a:solidFill>
                  <a:schemeClr val="bg1"/>
                </a:solidFill>
              </a:rPr>
              <a:t>0</a:t>
            </a:r>
            <a:endParaRPr lang="en-GB" dirty="0">
              <a:solidFill>
                <a:schemeClr val="bg1"/>
              </a:solidFill>
            </a:endParaRPr>
          </a:p>
        </p:txBody>
      </p:sp>
      <p:cxnSp>
        <p:nvCxnSpPr>
          <p:cNvPr id="20" name="Straight Arrow Connector 19"/>
          <p:cNvCxnSpPr/>
          <p:nvPr/>
        </p:nvCxnSpPr>
        <p:spPr>
          <a:xfrm flipV="1">
            <a:off x="2637321" y="2312594"/>
            <a:ext cx="0" cy="1279983"/>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449403" y="2399054"/>
            <a:ext cx="640080" cy="905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   Q</a:t>
            </a:r>
          </a:p>
          <a:p>
            <a:pPr algn="ctr"/>
            <a:endParaRPr lang="en-US" dirty="0" smtClean="0"/>
          </a:p>
          <a:p>
            <a:r>
              <a:rPr lang="en-US" dirty="0" smtClean="0"/>
              <a:t>CK</a:t>
            </a:r>
            <a:endParaRPr lang="en-GB" dirty="0"/>
          </a:p>
        </p:txBody>
      </p:sp>
      <p:cxnSp>
        <p:nvCxnSpPr>
          <p:cNvPr id="26" name="Straight Arrow Connector 25"/>
          <p:cNvCxnSpPr/>
          <p:nvPr/>
        </p:nvCxnSpPr>
        <p:spPr>
          <a:xfrm>
            <a:off x="847774" y="3584038"/>
            <a:ext cx="1789547" cy="0"/>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00640" y="3304310"/>
            <a:ext cx="665567" cy="276999"/>
          </a:xfrm>
          <a:prstGeom prst="rect">
            <a:avLst/>
          </a:prstGeom>
          <a:noFill/>
        </p:spPr>
        <p:txBody>
          <a:bodyPr wrap="none" rtlCol="0">
            <a:spAutoFit/>
          </a:bodyPr>
          <a:lstStyle/>
          <a:p>
            <a:r>
              <a:rPr lang="en-US" sz="1200" dirty="0" smtClean="0">
                <a:solidFill>
                  <a:schemeClr val="accent5"/>
                </a:solidFill>
              </a:rPr>
              <a:t>40 MHz</a:t>
            </a:r>
            <a:endParaRPr lang="en-GB" sz="1200" dirty="0">
              <a:solidFill>
                <a:schemeClr val="accent5"/>
              </a:solidFill>
            </a:endParaRPr>
          </a:p>
        </p:txBody>
      </p:sp>
      <p:sp>
        <p:nvSpPr>
          <p:cNvPr id="31" name="TextBox 30"/>
          <p:cNvSpPr txBox="1"/>
          <p:nvPr/>
        </p:nvSpPr>
        <p:spPr>
          <a:xfrm>
            <a:off x="1473609" y="2136642"/>
            <a:ext cx="615874" cy="276999"/>
          </a:xfrm>
          <a:prstGeom prst="rect">
            <a:avLst/>
          </a:prstGeom>
          <a:noFill/>
        </p:spPr>
        <p:txBody>
          <a:bodyPr wrap="none" rtlCol="0">
            <a:spAutoFit/>
          </a:bodyPr>
          <a:lstStyle/>
          <a:p>
            <a:pPr algn="ctr"/>
            <a:r>
              <a:rPr lang="en-US" sz="1200" dirty="0" smtClean="0">
                <a:solidFill>
                  <a:schemeClr val="bg1">
                    <a:lumMod val="50000"/>
                  </a:schemeClr>
                </a:solidFill>
              </a:rPr>
              <a:t>(x 128)</a:t>
            </a:r>
            <a:endParaRPr lang="en-GB" sz="1200" dirty="0">
              <a:solidFill>
                <a:schemeClr val="bg1">
                  <a:lumMod val="50000"/>
                </a:schemeClr>
              </a:solidFill>
            </a:endParaRPr>
          </a:p>
        </p:txBody>
      </p:sp>
      <p:sp>
        <p:nvSpPr>
          <p:cNvPr id="34" name="Rectangle 33"/>
          <p:cNvSpPr/>
          <p:nvPr/>
        </p:nvSpPr>
        <p:spPr>
          <a:xfrm>
            <a:off x="1449403" y="1146094"/>
            <a:ext cx="640080" cy="905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   Q</a:t>
            </a:r>
          </a:p>
          <a:p>
            <a:pPr algn="ctr"/>
            <a:endParaRPr lang="en-US" dirty="0" smtClean="0"/>
          </a:p>
          <a:p>
            <a:r>
              <a:rPr lang="en-US" dirty="0" smtClean="0"/>
              <a:t>CK</a:t>
            </a:r>
            <a:endParaRPr lang="en-GB" dirty="0"/>
          </a:p>
        </p:txBody>
      </p:sp>
      <p:sp>
        <p:nvSpPr>
          <p:cNvPr id="36" name="TextBox 35"/>
          <p:cNvSpPr txBox="1"/>
          <p:nvPr/>
        </p:nvSpPr>
        <p:spPr>
          <a:xfrm>
            <a:off x="1473609" y="883682"/>
            <a:ext cx="615874" cy="276999"/>
          </a:xfrm>
          <a:prstGeom prst="rect">
            <a:avLst/>
          </a:prstGeom>
          <a:noFill/>
        </p:spPr>
        <p:txBody>
          <a:bodyPr wrap="none" rtlCol="0">
            <a:spAutoFit/>
          </a:bodyPr>
          <a:lstStyle/>
          <a:p>
            <a:pPr algn="ctr"/>
            <a:r>
              <a:rPr lang="en-US" sz="1200" dirty="0" smtClean="0">
                <a:solidFill>
                  <a:schemeClr val="bg1">
                    <a:lumMod val="50000"/>
                  </a:schemeClr>
                </a:solidFill>
              </a:rPr>
              <a:t>(x 128)</a:t>
            </a:r>
            <a:endParaRPr lang="en-GB" sz="1200" dirty="0">
              <a:solidFill>
                <a:schemeClr val="bg1">
                  <a:lumMod val="50000"/>
                </a:schemeClr>
              </a:solidFill>
            </a:endParaRPr>
          </a:p>
        </p:txBody>
      </p:sp>
      <p:cxnSp>
        <p:nvCxnSpPr>
          <p:cNvPr id="37" name="Straight Arrow Connector 36"/>
          <p:cNvCxnSpPr/>
          <p:nvPr/>
        </p:nvCxnSpPr>
        <p:spPr>
          <a:xfrm>
            <a:off x="847774" y="1352945"/>
            <a:ext cx="590569"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867742" y="2605905"/>
            <a:ext cx="590569"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2317520" y="2230925"/>
            <a:ext cx="0" cy="387785"/>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2308322" y="1361484"/>
            <a:ext cx="0" cy="387785"/>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2317500" y="2230925"/>
            <a:ext cx="218885"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2317500" y="1749269"/>
            <a:ext cx="218885"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2089483" y="2611873"/>
            <a:ext cx="218885" cy="0"/>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2089483" y="1352945"/>
            <a:ext cx="218885" cy="0"/>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1254724" y="3141682"/>
            <a:ext cx="218885"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2795728" y="1955417"/>
            <a:ext cx="218885" cy="0"/>
          </a:xfrm>
          <a:prstGeom prst="straightConnector1">
            <a:avLst/>
          </a:prstGeom>
          <a:ln w="19050">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1254724" y="3141683"/>
            <a:ext cx="0" cy="442355"/>
          </a:xfrm>
          <a:prstGeom prst="straightConnector1">
            <a:avLst/>
          </a:prstGeom>
          <a:ln w="19050">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2307069" y="1325602"/>
            <a:ext cx="615874" cy="276999"/>
          </a:xfrm>
          <a:prstGeom prst="rect">
            <a:avLst/>
          </a:prstGeom>
          <a:noFill/>
        </p:spPr>
        <p:txBody>
          <a:bodyPr wrap="none" rtlCol="0">
            <a:spAutoFit/>
          </a:bodyPr>
          <a:lstStyle/>
          <a:p>
            <a:pPr algn="ctr"/>
            <a:r>
              <a:rPr lang="en-US" sz="1200" dirty="0" smtClean="0">
                <a:solidFill>
                  <a:schemeClr val="bg1">
                    <a:lumMod val="50000"/>
                  </a:schemeClr>
                </a:solidFill>
              </a:rPr>
              <a:t>(x 128)</a:t>
            </a:r>
            <a:endParaRPr lang="en-GB" sz="1200" dirty="0">
              <a:solidFill>
                <a:schemeClr val="bg1">
                  <a:lumMod val="50000"/>
                </a:schemeClr>
              </a:solidFill>
            </a:endParaRPr>
          </a:p>
        </p:txBody>
      </p:sp>
      <p:sp>
        <p:nvSpPr>
          <p:cNvPr id="151" name="TextBox 150"/>
          <p:cNvSpPr txBox="1"/>
          <p:nvPr/>
        </p:nvSpPr>
        <p:spPr>
          <a:xfrm>
            <a:off x="200343" y="1067408"/>
            <a:ext cx="1249060" cy="276999"/>
          </a:xfrm>
          <a:prstGeom prst="rect">
            <a:avLst/>
          </a:prstGeom>
          <a:noFill/>
        </p:spPr>
        <p:txBody>
          <a:bodyPr wrap="none" rtlCol="0">
            <a:spAutoFit/>
          </a:bodyPr>
          <a:lstStyle/>
          <a:p>
            <a:r>
              <a:rPr lang="en-US" sz="1200" dirty="0" smtClean="0">
                <a:solidFill>
                  <a:schemeClr val="accent1"/>
                </a:solidFill>
              </a:rPr>
              <a:t>D[257, 255, …, 1]</a:t>
            </a:r>
            <a:endParaRPr lang="en-GB" sz="1200" dirty="0">
              <a:solidFill>
                <a:schemeClr val="accent1"/>
              </a:solidFill>
            </a:endParaRPr>
          </a:p>
        </p:txBody>
      </p:sp>
      <p:sp>
        <p:nvSpPr>
          <p:cNvPr id="152" name="TextBox 151"/>
          <p:cNvSpPr txBox="1"/>
          <p:nvPr/>
        </p:nvSpPr>
        <p:spPr>
          <a:xfrm>
            <a:off x="195889" y="2326627"/>
            <a:ext cx="1249060" cy="276999"/>
          </a:xfrm>
          <a:prstGeom prst="rect">
            <a:avLst/>
          </a:prstGeom>
          <a:noFill/>
        </p:spPr>
        <p:txBody>
          <a:bodyPr wrap="none" rtlCol="0">
            <a:spAutoFit/>
          </a:bodyPr>
          <a:lstStyle/>
          <a:p>
            <a:r>
              <a:rPr lang="en-US" sz="1200" dirty="0" smtClean="0">
                <a:solidFill>
                  <a:schemeClr val="accent1"/>
                </a:solidFill>
              </a:rPr>
              <a:t>D[256, 254, …, 0]</a:t>
            </a:r>
            <a:endParaRPr lang="en-GB" sz="1200" dirty="0">
              <a:solidFill>
                <a:schemeClr val="accent1"/>
              </a:solidFill>
            </a:endParaRPr>
          </a:p>
        </p:txBody>
      </p:sp>
      <p:sp>
        <p:nvSpPr>
          <p:cNvPr id="153" name="Flowchart: Manual Operation 152"/>
          <p:cNvSpPr/>
          <p:nvPr/>
        </p:nvSpPr>
        <p:spPr>
          <a:xfrm rot="16200000">
            <a:off x="4400531" y="1838528"/>
            <a:ext cx="808257" cy="283464"/>
          </a:xfrm>
          <a:prstGeom prst="flowChartManualOpe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4" name="TextBox 153"/>
          <p:cNvSpPr txBox="1"/>
          <p:nvPr/>
        </p:nvSpPr>
        <p:spPr>
          <a:xfrm>
            <a:off x="4640913" y="1663983"/>
            <a:ext cx="301686" cy="646331"/>
          </a:xfrm>
          <a:prstGeom prst="rect">
            <a:avLst/>
          </a:prstGeom>
          <a:noFill/>
        </p:spPr>
        <p:txBody>
          <a:bodyPr wrap="none" rtlCol="0">
            <a:spAutoFit/>
          </a:bodyPr>
          <a:lstStyle/>
          <a:p>
            <a:r>
              <a:rPr lang="en-US" dirty="0" smtClean="0">
                <a:solidFill>
                  <a:schemeClr val="bg1"/>
                </a:solidFill>
              </a:rPr>
              <a:t>1</a:t>
            </a:r>
          </a:p>
          <a:p>
            <a:r>
              <a:rPr lang="en-US" dirty="0" smtClean="0">
                <a:solidFill>
                  <a:schemeClr val="bg1"/>
                </a:solidFill>
              </a:rPr>
              <a:t>0</a:t>
            </a:r>
            <a:endParaRPr lang="en-GB" dirty="0">
              <a:solidFill>
                <a:schemeClr val="bg1"/>
              </a:solidFill>
            </a:endParaRPr>
          </a:p>
        </p:txBody>
      </p:sp>
      <p:cxnSp>
        <p:nvCxnSpPr>
          <p:cNvPr id="155" name="Straight Arrow Connector 154"/>
          <p:cNvCxnSpPr/>
          <p:nvPr/>
        </p:nvCxnSpPr>
        <p:spPr>
          <a:xfrm flipV="1">
            <a:off x="4784192" y="2310315"/>
            <a:ext cx="0" cy="1279983"/>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3596274" y="2396775"/>
            <a:ext cx="640080" cy="905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   Q</a:t>
            </a:r>
          </a:p>
          <a:p>
            <a:pPr algn="ctr"/>
            <a:endParaRPr lang="en-US" dirty="0" smtClean="0"/>
          </a:p>
          <a:p>
            <a:r>
              <a:rPr lang="en-US" dirty="0" smtClean="0"/>
              <a:t>CK</a:t>
            </a:r>
            <a:endParaRPr lang="en-GB" dirty="0"/>
          </a:p>
        </p:txBody>
      </p:sp>
      <p:cxnSp>
        <p:nvCxnSpPr>
          <p:cNvPr id="157" name="Straight Arrow Connector 156"/>
          <p:cNvCxnSpPr/>
          <p:nvPr/>
        </p:nvCxnSpPr>
        <p:spPr>
          <a:xfrm>
            <a:off x="2994645" y="3581759"/>
            <a:ext cx="1789547" cy="0"/>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8" name="TextBox 157"/>
          <p:cNvSpPr txBox="1"/>
          <p:nvPr/>
        </p:nvSpPr>
        <p:spPr>
          <a:xfrm>
            <a:off x="3659753" y="2134363"/>
            <a:ext cx="537328" cy="276999"/>
          </a:xfrm>
          <a:prstGeom prst="rect">
            <a:avLst/>
          </a:prstGeom>
          <a:noFill/>
        </p:spPr>
        <p:txBody>
          <a:bodyPr wrap="none" rtlCol="0">
            <a:spAutoFit/>
          </a:bodyPr>
          <a:lstStyle/>
          <a:p>
            <a:pPr algn="ctr"/>
            <a:r>
              <a:rPr lang="en-US" sz="1200" dirty="0" smtClean="0">
                <a:solidFill>
                  <a:schemeClr val="bg1">
                    <a:lumMod val="50000"/>
                  </a:schemeClr>
                </a:solidFill>
              </a:rPr>
              <a:t>(x 64)</a:t>
            </a:r>
            <a:endParaRPr lang="en-GB" sz="1200" dirty="0">
              <a:solidFill>
                <a:schemeClr val="bg1">
                  <a:lumMod val="50000"/>
                </a:schemeClr>
              </a:solidFill>
            </a:endParaRPr>
          </a:p>
        </p:txBody>
      </p:sp>
      <p:sp>
        <p:nvSpPr>
          <p:cNvPr id="159" name="Rectangle 158"/>
          <p:cNvSpPr/>
          <p:nvPr/>
        </p:nvSpPr>
        <p:spPr>
          <a:xfrm>
            <a:off x="3596274" y="1143815"/>
            <a:ext cx="640080" cy="905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   Q</a:t>
            </a:r>
          </a:p>
          <a:p>
            <a:pPr algn="ctr"/>
            <a:endParaRPr lang="en-US" dirty="0" smtClean="0"/>
          </a:p>
          <a:p>
            <a:r>
              <a:rPr lang="en-US" dirty="0" smtClean="0"/>
              <a:t>CK</a:t>
            </a:r>
            <a:endParaRPr lang="en-GB" dirty="0"/>
          </a:p>
        </p:txBody>
      </p:sp>
      <p:sp>
        <p:nvSpPr>
          <p:cNvPr id="160" name="TextBox 159"/>
          <p:cNvSpPr txBox="1"/>
          <p:nvPr/>
        </p:nvSpPr>
        <p:spPr>
          <a:xfrm>
            <a:off x="3659753" y="881403"/>
            <a:ext cx="537328" cy="276999"/>
          </a:xfrm>
          <a:prstGeom prst="rect">
            <a:avLst/>
          </a:prstGeom>
          <a:noFill/>
        </p:spPr>
        <p:txBody>
          <a:bodyPr wrap="none" rtlCol="0">
            <a:spAutoFit/>
          </a:bodyPr>
          <a:lstStyle/>
          <a:p>
            <a:pPr algn="ctr"/>
            <a:r>
              <a:rPr lang="en-US" sz="1200" dirty="0" smtClean="0">
                <a:solidFill>
                  <a:schemeClr val="bg1">
                    <a:lumMod val="50000"/>
                  </a:schemeClr>
                </a:solidFill>
              </a:rPr>
              <a:t>(x 64)</a:t>
            </a:r>
            <a:endParaRPr lang="en-GB" sz="1200" dirty="0">
              <a:solidFill>
                <a:schemeClr val="bg1">
                  <a:lumMod val="50000"/>
                </a:schemeClr>
              </a:solidFill>
            </a:endParaRPr>
          </a:p>
        </p:txBody>
      </p:sp>
      <p:cxnSp>
        <p:nvCxnSpPr>
          <p:cNvPr id="161" name="Straight Arrow Connector 160"/>
          <p:cNvCxnSpPr/>
          <p:nvPr/>
        </p:nvCxnSpPr>
        <p:spPr>
          <a:xfrm>
            <a:off x="3014613" y="1351755"/>
            <a:ext cx="590569"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p:nvPr/>
        </p:nvCxnSpPr>
        <p:spPr>
          <a:xfrm>
            <a:off x="3014613" y="2603626"/>
            <a:ext cx="590569"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p:nvPr/>
        </p:nvCxnSpPr>
        <p:spPr>
          <a:xfrm flipV="1">
            <a:off x="4464391" y="2228646"/>
            <a:ext cx="0" cy="387785"/>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p:nvPr/>
        </p:nvCxnSpPr>
        <p:spPr>
          <a:xfrm flipV="1">
            <a:off x="4455193" y="1359205"/>
            <a:ext cx="0" cy="387785"/>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5" name="Straight Arrow Connector 164"/>
          <p:cNvCxnSpPr/>
          <p:nvPr/>
        </p:nvCxnSpPr>
        <p:spPr>
          <a:xfrm>
            <a:off x="4464371" y="2228646"/>
            <a:ext cx="218885"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p:nvPr/>
        </p:nvCxnSpPr>
        <p:spPr>
          <a:xfrm>
            <a:off x="4464371" y="1746990"/>
            <a:ext cx="218885"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p:nvPr/>
        </p:nvCxnSpPr>
        <p:spPr>
          <a:xfrm>
            <a:off x="4245486" y="2603626"/>
            <a:ext cx="218885" cy="0"/>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p:nvPr/>
        </p:nvCxnSpPr>
        <p:spPr>
          <a:xfrm>
            <a:off x="4236354" y="1350666"/>
            <a:ext cx="218885" cy="0"/>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p:nvPr/>
        </p:nvCxnSpPr>
        <p:spPr>
          <a:xfrm>
            <a:off x="3401595" y="3139403"/>
            <a:ext cx="218885"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p:nvPr/>
        </p:nvCxnSpPr>
        <p:spPr>
          <a:xfrm>
            <a:off x="4942599" y="1953138"/>
            <a:ext cx="218885" cy="0"/>
          </a:xfrm>
          <a:prstGeom prst="straightConnector1">
            <a:avLst/>
          </a:prstGeom>
          <a:ln w="19050">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p:nvPr/>
        </p:nvCxnSpPr>
        <p:spPr>
          <a:xfrm flipV="1">
            <a:off x="3401595" y="3139404"/>
            <a:ext cx="0" cy="442355"/>
          </a:xfrm>
          <a:prstGeom prst="straightConnector1">
            <a:avLst/>
          </a:prstGeom>
          <a:ln w="19050">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72" name="TextBox 171"/>
          <p:cNvSpPr txBox="1"/>
          <p:nvPr/>
        </p:nvSpPr>
        <p:spPr>
          <a:xfrm>
            <a:off x="4493213" y="1323323"/>
            <a:ext cx="537328" cy="276999"/>
          </a:xfrm>
          <a:prstGeom prst="rect">
            <a:avLst/>
          </a:prstGeom>
          <a:noFill/>
        </p:spPr>
        <p:txBody>
          <a:bodyPr wrap="none" rtlCol="0">
            <a:spAutoFit/>
          </a:bodyPr>
          <a:lstStyle/>
          <a:p>
            <a:pPr algn="ctr"/>
            <a:r>
              <a:rPr lang="en-US" sz="1200" dirty="0" smtClean="0">
                <a:solidFill>
                  <a:schemeClr val="bg1">
                    <a:lumMod val="50000"/>
                  </a:schemeClr>
                </a:solidFill>
              </a:rPr>
              <a:t>(x 64)</a:t>
            </a:r>
            <a:endParaRPr lang="en-GB" sz="1200" dirty="0">
              <a:solidFill>
                <a:schemeClr val="bg1">
                  <a:lumMod val="50000"/>
                </a:schemeClr>
              </a:solidFill>
            </a:endParaRPr>
          </a:p>
        </p:txBody>
      </p:sp>
      <p:sp>
        <p:nvSpPr>
          <p:cNvPr id="193" name="Flowchart: Manual Operation 192"/>
          <p:cNvSpPr/>
          <p:nvPr/>
        </p:nvSpPr>
        <p:spPr>
          <a:xfrm rot="16200000">
            <a:off x="7406321" y="1825050"/>
            <a:ext cx="808257" cy="283464"/>
          </a:xfrm>
          <a:prstGeom prst="flowChartManualOpe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4" name="TextBox 193"/>
          <p:cNvSpPr txBox="1"/>
          <p:nvPr/>
        </p:nvSpPr>
        <p:spPr>
          <a:xfrm>
            <a:off x="7646703" y="1650505"/>
            <a:ext cx="301686" cy="646331"/>
          </a:xfrm>
          <a:prstGeom prst="rect">
            <a:avLst/>
          </a:prstGeom>
          <a:noFill/>
        </p:spPr>
        <p:txBody>
          <a:bodyPr wrap="none" rtlCol="0">
            <a:spAutoFit/>
          </a:bodyPr>
          <a:lstStyle/>
          <a:p>
            <a:r>
              <a:rPr lang="en-US" dirty="0" smtClean="0">
                <a:solidFill>
                  <a:schemeClr val="bg1"/>
                </a:solidFill>
              </a:rPr>
              <a:t>1</a:t>
            </a:r>
          </a:p>
          <a:p>
            <a:r>
              <a:rPr lang="en-US" dirty="0" smtClean="0">
                <a:solidFill>
                  <a:schemeClr val="bg1"/>
                </a:solidFill>
              </a:rPr>
              <a:t>0</a:t>
            </a:r>
            <a:endParaRPr lang="en-GB" dirty="0">
              <a:solidFill>
                <a:schemeClr val="bg1"/>
              </a:solidFill>
            </a:endParaRPr>
          </a:p>
        </p:txBody>
      </p:sp>
      <p:cxnSp>
        <p:nvCxnSpPr>
          <p:cNvPr id="195" name="Straight Arrow Connector 194"/>
          <p:cNvCxnSpPr/>
          <p:nvPr/>
        </p:nvCxnSpPr>
        <p:spPr>
          <a:xfrm flipV="1">
            <a:off x="7789982" y="2296837"/>
            <a:ext cx="0" cy="1279983"/>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6" name="Rectangle 195"/>
          <p:cNvSpPr/>
          <p:nvPr/>
        </p:nvSpPr>
        <p:spPr>
          <a:xfrm>
            <a:off x="6602064" y="2383297"/>
            <a:ext cx="640080" cy="905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   Q</a:t>
            </a:r>
          </a:p>
          <a:p>
            <a:pPr algn="ctr"/>
            <a:endParaRPr lang="en-US" dirty="0" smtClean="0"/>
          </a:p>
          <a:p>
            <a:r>
              <a:rPr lang="en-US" dirty="0" smtClean="0"/>
              <a:t>CK</a:t>
            </a:r>
            <a:endParaRPr lang="en-GB" dirty="0"/>
          </a:p>
        </p:txBody>
      </p:sp>
      <p:cxnSp>
        <p:nvCxnSpPr>
          <p:cNvPr id="197" name="Straight Arrow Connector 196"/>
          <p:cNvCxnSpPr/>
          <p:nvPr/>
        </p:nvCxnSpPr>
        <p:spPr>
          <a:xfrm>
            <a:off x="6000435" y="3568281"/>
            <a:ext cx="1789547" cy="0"/>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8" name="TextBox 197"/>
          <p:cNvSpPr txBox="1"/>
          <p:nvPr/>
        </p:nvSpPr>
        <p:spPr>
          <a:xfrm>
            <a:off x="6704817" y="2120885"/>
            <a:ext cx="458780" cy="276999"/>
          </a:xfrm>
          <a:prstGeom prst="rect">
            <a:avLst/>
          </a:prstGeom>
          <a:noFill/>
        </p:spPr>
        <p:txBody>
          <a:bodyPr wrap="none" rtlCol="0">
            <a:spAutoFit/>
          </a:bodyPr>
          <a:lstStyle/>
          <a:p>
            <a:pPr algn="ctr"/>
            <a:r>
              <a:rPr lang="en-US" sz="1200" dirty="0" smtClean="0">
                <a:solidFill>
                  <a:schemeClr val="bg1">
                    <a:lumMod val="50000"/>
                  </a:schemeClr>
                </a:solidFill>
              </a:rPr>
              <a:t>(x 2)</a:t>
            </a:r>
            <a:endParaRPr lang="en-GB" sz="1200" dirty="0">
              <a:solidFill>
                <a:schemeClr val="bg1">
                  <a:lumMod val="50000"/>
                </a:schemeClr>
              </a:solidFill>
            </a:endParaRPr>
          </a:p>
        </p:txBody>
      </p:sp>
      <p:sp>
        <p:nvSpPr>
          <p:cNvPr id="199" name="Rectangle 198"/>
          <p:cNvSpPr/>
          <p:nvPr/>
        </p:nvSpPr>
        <p:spPr>
          <a:xfrm>
            <a:off x="6602064" y="1130337"/>
            <a:ext cx="640080" cy="905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   Q</a:t>
            </a:r>
          </a:p>
          <a:p>
            <a:pPr algn="ctr"/>
            <a:endParaRPr lang="en-US" dirty="0" smtClean="0"/>
          </a:p>
          <a:p>
            <a:r>
              <a:rPr lang="en-US" dirty="0" smtClean="0"/>
              <a:t>CK</a:t>
            </a:r>
            <a:endParaRPr lang="en-GB" dirty="0"/>
          </a:p>
        </p:txBody>
      </p:sp>
      <p:sp>
        <p:nvSpPr>
          <p:cNvPr id="200" name="TextBox 199"/>
          <p:cNvSpPr txBox="1"/>
          <p:nvPr/>
        </p:nvSpPr>
        <p:spPr>
          <a:xfrm>
            <a:off x="6704817" y="867925"/>
            <a:ext cx="458780" cy="276999"/>
          </a:xfrm>
          <a:prstGeom prst="rect">
            <a:avLst/>
          </a:prstGeom>
          <a:noFill/>
        </p:spPr>
        <p:txBody>
          <a:bodyPr wrap="none" rtlCol="0">
            <a:spAutoFit/>
          </a:bodyPr>
          <a:lstStyle/>
          <a:p>
            <a:pPr algn="ctr"/>
            <a:r>
              <a:rPr lang="en-US" sz="1200" dirty="0" smtClean="0">
                <a:solidFill>
                  <a:schemeClr val="bg1">
                    <a:lumMod val="50000"/>
                  </a:schemeClr>
                </a:solidFill>
              </a:rPr>
              <a:t>(x 2)</a:t>
            </a:r>
            <a:endParaRPr lang="en-GB" sz="1200" dirty="0">
              <a:solidFill>
                <a:schemeClr val="bg1">
                  <a:lumMod val="50000"/>
                </a:schemeClr>
              </a:solidFill>
            </a:endParaRPr>
          </a:p>
        </p:txBody>
      </p:sp>
      <p:cxnSp>
        <p:nvCxnSpPr>
          <p:cNvPr id="201" name="Straight Arrow Connector 200"/>
          <p:cNvCxnSpPr/>
          <p:nvPr/>
        </p:nvCxnSpPr>
        <p:spPr>
          <a:xfrm>
            <a:off x="6000435" y="1337188"/>
            <a:ext cx="590569"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2" name="Straight Arrow Connector 201"/>
          <p:cNvCxnSpPr/>
          <p:nvPr/>
        </p:nvCxnSpPr>
        <p:spPr>
          <a:xfrm>
            <a:off x="6011495" y="2587868"/>
            <a:ext cx="590569"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3" name="Straight Arrow Connector 202"/>
          <p:cNvCxnSpPr/>
          <p:nvPr/>
        </p:nvCxnSpPr>
        <p:spPr>
          <a:xfrm flipV="1">
            <a:off x="7470181" y="2215168"/>
            <a:ext cx="0" cy="387785"/>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4" name="Straight Arrow Connector 203"/>
          <p:cNvCxnSpPr/>
          <p:nvPr/>
        </p:nvCxnSpPr>
        <p:spPr>
          <a:xfrm flipV="1">
            <a:off x="7460983" y="1345727"/>
            <a:ext cx="0" cy="387785"/>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p:nvPr/>
        </p:nvCxnSpPr>
        <p:spPr>
          <a:xfrm>
            <a:off x="7470161" y="2215168"/>
            <a:ext cx="218885"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p:nvPr/>
        </p:nvCxnSpPr>
        <p:spPr>
          <a:xfrm>
            <a:off x="7470161" y="1733512"/>
            <a:ext cx="218885"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p:nvPr/>
        </p:nvCxnSpPr>
        <p:spPr>
          <a:xfrm>
            <a:off x="7251276" y="2590148"/>
            <a:ext cx="218885" cy="0"/>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7242144" y="1337188"/>
            <a:ext cx="218885" cy="0"/>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p:nvPr/>
        </p:nvCxnSpPr>
        <p:spPr>
          <a:xfrm>
            <a:off x="6407385" y="3125925"/>
            <a:ext cx="218885"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7948389" y="1939660"/>
            <a:ext cx="218885" cy="0"/>
          </a:xfrm>
          <a:prstGeom prst="straightConnector1">
            <a:avLst/>
          </a:prstGeom>
          <a:ln w="19050">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11" name="Straight Arrow Connector 210"/>
          <p:cNvCxnSpPr/>
          <p:nvPr/>
        </p:nvCxnSpPr>
        <p:spPr>
          <a:xfrm flipV="1">
            <a:off x="6407385" y="3125926"/>
            <a:ext cx="0" cy="442355"/>
          </a:xfrm>
          <a:prstGeom prst="straightConnector1">
            <a:avLst/>
          </a:prstGeom>
          <a:ln w="19050">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212" name="TextBox 211"/>
          <p:cNvSpPr txBox="1"/>
          <p:nvPr/>
        </p:nvSpPr>
        <p:spPr>
          <a:xfrm>
            <a:off x="7538277" y="1309845"/>
            <a:ext cx="458780" cy="276999"/>
          </a:xfrm>
          <a:prstGeom prst="rect">
            <a:avLst/>
          </a:prstGeom>
          <a:noFill/>
        </p:spPr>
        <p:txBody>
          <a:bodyPr wrap="none" rtlCol="0">
            <a:spAutoFit/>
          </a:bodyPr>
          <a:lstStyle/>
          <a:p>
            <a:pPr algn="ctr"/>
            <a:r>
              <a:rPr lang="en-US" sz="1200" dirty="0" smtClean="0">
                <a:solidFill>
                  <a:schemeClr val="bg1">
                    <a:lumMod val="50000"/>
                  </a:schemeClr>
                </a:solidFill>
              </a:rPr>
              <a:t>(x 2)</a:t>
            </a:r>
            <a:endParaRPr lang="en-GB" sz="1200" dirty="0">
              <a:solidFill>
                <a:schemeClr val="bg1">
                  <a:lumMod val="50000"/>
                </a:schemeClr>
              </a:solidFill>
            </a:endParaRPr>
          </a:p>
        </p:txBody>
      </p:sp>
      <p:sp>
        <p:nvSpPr>
          <p:cNvPr id="213" name="Flowchart: Manual Operation 212"/>
          <p:cNvSpPr/>
          <p:nvPr/>
        </p:nvSpPr>
        <p:spPr>
          <a:xfrm rot="16200000">
            <a:off x="9553192" y="1822771"/>
            <a:ext cx="808257" cy="283464"/>
          </a:xfrm>
          <a:prstGeom prst="flowChartManualOpe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4" name="TextBox 213"/>
          <p:cNvSpPr txBox="1"/>
          <p:nvPr/>
        </p:nvSpPr>
        <p:spPr>
          <a:xfrm>
            <a:off x="9793574" y="1648226"/>
            <a:ext cx="301686" cy="646331"/>
          </a:xfrm>
          <a:prstGeom prst="rect">
            <a:avLst/>
          </a:prstGeom>
          <a:noFill/>
        </p:spPr>
        <p:txBody>
          <a:bodyPr wrap="none" rtlCol="0">
            <a:spAutoFit/>
          </a:bodyPr>
          <a:lstStyle/>
          <a:p>
            <a:r>
              <a:rPr lang="en-US" dirty="0" smtClean="0">
                <a:solidFill>
                  <a:schemeClr val="bg1"/>
                </a:solidFill>
              </a:rPr>
              <a:t>1</a:t>
            </a:r>
          </a:p>
          <a:p>
            <a:r>
              <a:rPr lang="en-US" dirty="0" smtClean="0">
                <a:solidFill>
                  <a:schemeClr val="bg1"/>
                </a:solidFill>
              </a:rPr>
              <a:t>0</a:t>
            </a:r>
            <a:endParaRPr lang="en-GB" dirty="0">
              <a:solidFill>
                <a:schemeClr val="bg1"/>
              </a:solidFill>
            </a:endParaRPr>
          </a:p>
        </p:txBody>
      </p:sp>
      <p:cxnSp>
        <p:nvCxnSpPr>
          <p:cNvPr id="215" name="Straight Arrow Connector 214"/>
          <p:cNvCxnSpPr/>
          <p:nvPr/>
        </p:nvCxnSpPr>
        <p:spPr>
          <a:xfrm flipV="1">
            <a:off x="9936853" y="2294558"/>
            <a:ext cx="0" cy="1279983"/>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6" name="Rectangle 215"/>
          <p:cNvSpPr/>
          <p:nvPr/>
        </p:nvSpPr>
        <p:spPr>
          <a:xfrm>
            <a:off x="8748935" y="2381018"/>
            <a:ext cx="640080" cy="905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   Q</a:t>
            </a:r>
          </a:p>
          <a:p>
            <a:pPr algn="ctr"/>
            <a:endParaRPr lang="en-US" dirty="0" smtClean="0"/>
          </a:p>
          <a:p>
            <a:r>
              <a:rPr lang="en-US" dirty="0" smtClean="0"/>
              <a:t>CK</a:t>
            </a:r>
            <a:endParaRPr lang="en-GB" dirty="0"/>
          </a:p>
        </p:txBody>
      </p:sp>
      <p:cxnSp>
        <p:nvCxnSpPr>
          <p:cNvPr id="217" name="Straight Arrow Connector 216"/>
          <p:cNvCxnSpPr/>
          <p:nvPr/>
        </p:nvCxnSpPr>
        <p:spPr>
          <a:xfrm>
            <a:off x="8147306" y="3566002"/>
            <a:ext cx="1789547" cy="0"/>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8" name="TextBox 217"/>
          <p:cNvSpPr txBox="1"/>
          <p:nvPr/>
        </p:nvSpPr>
        <p:spPr>
          <a:xfrm>
            <a:off x="8851688" y="2118606"/>
            <a:ext cx="458780" cy="276999"/>
          </a:xfrm>
          <a:prstGeom prst="rect">
            <a:avLst/>
          </a:prstGeom>
          <a:noFill/>
        </p:spPr>
        <p:txBody>
          <a:bodyPr wrap="none" rtlCol="0">
            <a:spAutoFit/>
          </a:bodyPr>
          <a:lstStyle/>
          <a:p>
            <a:pPr algn="ctr"/>
            <a:r>
              <a:rPr lang="en-US" sz="1200" dirty="0" smtClean="0">
                <a:solidFill>
                  <a:schemeClr val="bg1">
                    <a:lumMod val="50000"/>
                  </a:schemeClr>
                </a:solidFill>
              </a:rPr>
              <a:t>(x 1)</a:t>
            </a:r>
            <a:endParaRPr lang="en-GB" sz="1200" dirty="0">
              <a:solidFill>
                <a:schemeClr val="bg1">
                  <a:lumMod val="50000"/>
                </a:schemeClr>
              </a:solidFill>
            </a:endParaRPr>
          </a:p>
        </p:txBody>
      </p:sp>
      <p:sp>
        <p:nvSpPr>
          <p:cNvPr id="219" name="Rectangle 218"/>
          <p:cNvSpPr/>
          <p:nvPr/>
        </p:nvSpPr>
        <p:spPr>
          <a:xfrm>
            <a:off x="8748935" y="1128058"/>
            <a:ext cx="640080" cy="905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   Q</a:t>
            </a:r>
          </a:p>
          <a:p>
            <a:pPr algn="ctr"/>
            <a:endParaRPr lang="en-US" dirty="0" smtClean="0"/>
          </a:p>
          <a:p>
            <a:r>
              <a:rPr lang="en-US" dirty="0" smtClean="0"/>
              <a:t>CK</a:t>
            </a:r>
            <a:endParaRPr lang="en-GB" dirty="0"/>
          </a:p>
        </p:txBody>
      </p:sp>
      <p:sp>
        <p:nvSpPr>
          <p:cNvPr id="220" name="TextBox 219"/>
          <p:cNvSpPr txBox="1"/>
          <p:nvPr/>
        </p:nvSpPr>
        <p:spPr>
          <a:xfrm>
            <a:off x="8851688" y="865646"/>
            <a:ext cx="458780" cy="276999"/>
          </a:xfrm>
          <a:prstGeom prst="rect">
            <a:avLst/>
          </a:prstGeom>
          <a:noFill/>
        </p:spPr>
        <p:txBody>
          <a:bodyPr wrap="none" rtlCol="0">
            <a:spAutoFit/>
          </a:bodyPr>
          <a:lstStyle/>
          <a:p>
            <a:pPr algn="ctr"/>
            <a:r>
              <a:rPr lang="en-US" sz="1200" dirty="0" smtClean="0">
                <a:solidFill>
                  <a:schemeClr val="bg1">
                    <a:lumMod val="50000"/>
                  </a:schemeClr>
                </a:solidFill>
              </a:rPr>
              <a:t>(x 1)</a:t>
            </a:r>
            <a:endParaRPr lang="en-GB" sz="1200" dirty="0">
              <a:solidFill>
                <a:schemeClr val="bg1">
                  <a:lumMod val="50000"/>
                </a:schemeClr>
              </a:solidFill>
            </a:endParaRPr>
          </a:p>
        </p:txBody>
      </p:sp>
      <p:cxnSp>
        <p:nvCxnSpPr>
          <p:cNvPr id="221" name="Straight Arrow Connector 220"/>
          <p:cNvCxnSpPr/>
          <p:nvPr/>
        </p:nvCxnSpPr>
        <p:spPr>
          <a:xfrm>
            <a:off x="8167273" y="1335998"/>
            <a:ext cx="590569"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2" name="Straight Arrow Connector 221"/>
          <p:cNvCxnSpPr/>
          <p:nvPr/>
        </p:nvCxnSpPr>
        <p:spPr>
          <a:xfrm>
            <a:off x="8167274" y="2587869"/>
            <a:ext cx="590569"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3" name="Straight Arrow Connector 222"/>
          <p:cNvCxnSpPr/>
          <p:nvPr/>
        </p:nvCxnSpPr>
        <p:spPr>
          <a:xfrm flipV="1">
            <a:off x="9617052" y="2212889"/>
            <a:ext cx="0" cy="387785"/>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4" name="Straight Arrow Connector 223"/>
          <p:cNvCxnSpPr/>
          <p:nvPr/>
        </p:nvCxnSpPr>
        <p:spPr>
          <a:xfrm flipV="1">
            <a:off x="9607854" y="1343448"/>
            <a:ext cx="0" cy="387785"/>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5" name="Straight Arrow Connector 224"/>
          <p:cNvCxnSpPr/>
          <p:nvPr/>
        </p:nvCxnSpPr>
        <p:spPr>
          <a:xfrm>
            <a:off x="9617032" y="2212889"/>
            <a:ext cx="218885"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6" name="Straight Arrow Connector 225"/>
          <p:cNvCxnSpPr/>
          <p:nvPr/>
        </p:nvCxnSpPr>
        <p:spPr>
          <a:xfrm>
            <a:off x="9617032" y="1731233"/>
            <a:ext cx="218885"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7" name="Straight Arrow Connector 226"/>
          <p:cNvCxnSpPr/>
          <p:nvPr/>
        </p:nvCxnSpPr>
        <p:spPr>
          <a:xfrm>
            <a:off x="9398147" y="2587869"/>
            <a:ext cx="218885" cy="0"/>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8" name="Straight Arrow Connector 227"/>
          <p:cNvCxnSpPr/>
          <p:nvPr/>
        </p:nvCxnSpPr>
        <p:spPr>
          <a:xfrm>
            <a:off x="9389015" y="1334909"/>
            <a:ext cx="218885" cy="0"/>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9" name="Straight Arrow Connector 228"/>
          <p:cNvCxnSpPr/>
          <p:nvPr/>
        </p:nvCxnSpPr>
        <p:spPr>
          <a:xfrm>
            <a:off x="8554256" y="3123646"/>
            <a:ext cx="218885"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0" name="Straight Arrow Connector 229"/>
          <p:cNvCxnSpPr/>
          <p:nvPr/>
        </p:nvCxnSpPr>
        <p:spPr>
          <a:xfrm>
            <a:off x="10095260" y="1937381"/>
            <a:ext cx="523020"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1" name="Straight Arrow Connector 230"/>
          <p:cNvCxnSpPr/>
          <p:nvPr/>
        </p:nvCxnSpPr>
        <p:spPr>
          <a:xfrm flipV="1">
            <a:off x="8554256" y="3123647"/>
            <a:ext cx="0" cy="442355"/>
          </a:xfrm>
          <a:prstGeom prst="straightConnector1">
            <a:avLst/>
          </a:prstGeom>
          <a:ln w="19050">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232" name="TextBox 231"/>
          <p:cNvSpPr txBox="1"/>
          <p:nvPr/>
        </p:nvSpPr>
        <p:spPr>
          <a:xfrm>
            <a:off x="9685148" y="1307566"/>
            <a:ext cx="458780" cy="276999"/>
          </a:xfrm>
          <a:prstGeom prst="rect">
            <a:avLst/>
          </a:prstGeom>
          <a:noFill/>
        </p:spPr>
        <p:txBody>
          <a:bodyPr wrap="none" rtlCol="0">
            <a:spAutoFit/>
          </a:bodyPr>
          <a:lstStyle/>
          <a:p>
            <a:pPr algn="ctr"/>
            <a:r>
              <a:rPr lang="en-US" sz="1200" dirty="0" smtClean="0">
                <a:solidFill>
                  <a:schemeClr val="bg1">
                    <a:lumMod val="50000"/>
                  </a:schemeClr>
                </a:solidFill>
              </a:rPr>
              <a:t>(x 1)</a:t>
            </a:r>
            <a:endParaRPr lang="en-GB" sz="1200" dirty="0">
              <a:solidFill>
                <a:schemeClr val="bg1">
                  <a:lumMod val="50000"/>
                </a:schemeClr>
              </a:solidFill>
            </a:endParaRPr>
          </a:p>
        </p:txBody>
      </p:sp>
      <p:sp>
        <p:nvSpPr>
          <p:cNvPr id="233" name="TextBox 232"/>
          <p:cNvSpPr txBox="1"/>
          <p:nvPr/>
        </p:nvSpPr>
        <p:spPr>
          <a:xfrm>
            <a:off x="2803774" y="3288553"/>
            <a:ext cx="665567" cy="276999"/>
          </a:xfrm>
          <a:prstGeom prst="rect">
            <a:avLst/>
          </a:prstGeom>
          <a:noFill/>
        </p:spPr>
        <p:txBody>
          <a:bodyPr wrap="none" rtlCol="0">
            <a:spAutoFit/>
          </a:bodyPr>
          <a:lstStyle/>
          <a:p>
            <a:r>
              <a:rPr lang="en-US" sz="1200" dirty="0" smtClean="0">
                <a:solidFill>
                  <a:schemeClr val="accent5"/>
                </a:solidFill>
              </a:rPr>
              <a:t>80 MHz</a:t>
            </a:r>
            <a:endParaRPr lang="en-GB" sz="1200" dirty="0">
              <a:solidFill>
                <a:schemeClr val="accent5"/>
              </a:solidFill>
            </a:endParaRPr>
          </a:p>
        </p:txBody>
      </p:sp>
      <p:cxnSp>
        <p:nvCxnSpPr>
          <p:cNvPr id="234" name="Straight Arrow Connector 233"/>
          <p:cNvCxnSpPr/>
          <p:nvPr/>
        </p:nvCxnSpPr>
        <p:spPr>
          <a:xfrm>
            <a:off x="5792610" y="1949993"/>
            <a:ext cx="218885" cy="0"/>
          </a:xfrm>
          <a:prstGeom prst="straightConnector1">
            <a:avLst/>
          </a:prstGeom>
          <a:ln w="19050">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35" name="Straight Arrow Connector 234"/>
          <p:cNvCxnSpPr/>
          <p:nvPr/>
        </p:nvCxnSpPr>
        <p:spPr>
          <a:xfrm flipV="1">
            <a:off x="3014613" y="1338728"/>
            <a:ext cx="0" cy="1258061"/>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7" name="Straight Arrow Connector 236"/>
          <p:cNvCxnSpPr/>
          <p:nvPr/>
        </p:nvCxnSpPr>
        <p:spPr>
          <a:xfrm flipV="1">
            <a:off x="6004223" y="1329807"/>
            <a:ext cx="0" cy="1258061"/>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8" name="Straight Arrow Connector 237"/>
          <p:cNvCxnSpPr/>
          <p:nvPr/>
        </p:nvCxnSpPr>
        <p:spPr>
          <a:xfrm flipV="1">
            <a:off x="8167274" y="1337188"/>
            <a:ext cx="0" cy="1258061"/>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9" name="Rectangle 238"/>
          <p:cNvSpPr/>
          <p:nvPr/>
        </p:nvSpPr>
        <p:spPr>
          <a:xfrm>
            <a:off x="10594074" y="1717485"/>
            <a:ext cx="640080" cy="905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   Q</a:t>
            </a:r>
          </a:p>
          <a:p>
            <a:pPr algn="ctr"/>
            <a:endParaRPr lang="en-US" dirty="0" smtClean="0"/>
          </a:p>
          <a:p>
            <a:r>
              <a:rPr lang="en-US" dirty="0" smtClean="0"/>
              <a:t>CK</a:t>
            </a:r>
            <a:endParaRPr lang="en-GB" dirty="0"/>
          </a:p>
        </p:txBody>
      </p:sp>
      <p:cxnSp>
        <p:nvCxnSpPr>
          <p:cNvPr id="240" name="Straight Arrow Connector 239"/>
          <p:cNvCxnSpPr/>
          <p:nvPr/>
        </p:nvCxnSpPr>
        <p:spPr>
          <a:xfrm>
            <a:off x="10399395" y="2460113"/>
            <a:ext cx="218885"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1" name="Straight Arrow Connector 240"/>
          <p:cNvCxnSpPr/>
          <p:nvPr/>
        </p:nvCxnSpPr>
        <p:spPr>
          <a:xfrm flipV="1">
            <a:off x="10399395" y="2460115"/>
            <a:ext cx="0" cy="1105437"/>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2" name="Straight Arrow Connector 241"/>
          <p:cNvCxnSpPr/>
          <p:nvPr/>
        </p:nvCxnSpPr>
        <p:spPr>
          <a:xfrm>
            <a:off x="11234154" y="1932706"/>
            <a:ext cx="285056"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4" name="Straight Arrow Connector 243"/>
          <p:cNvCxnSpPr/>
          <p:nvPr/>
        </p:nvCxnSpPr>
        <p:spPr>
          <a:xfrm>
            <a:off x="10222475" y="3565552"/>
            <a:ext cx="176920" cy="0"/>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8" name="Straight Arrow Connector 247"/>
          <p:cNvCxnSpPr/>
          <p:nvPr/>
        </p:nvCxnSpPr>
        <p:spPr>
          <a:xfrm>
            <a:off x="5190981" y="1946136"/>
            <a:ext cx="590569" cy="0"/>
          </a:xfrm>
          <a:prstGeom prst="straightConnector1">
            <a:avLst/>
          </a:prstGeom>
          <a:ln w="19050">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9" name="TextBox 248"/>
          <p:cNvSpPr txBox="1"/>
          <p:nvPr/>
        </p:nvSpPr>
        <p:spPr>
          <a:xfrm>
            <a:off x="9910668" y="3294300"/>
            <a:ext cx="827471" cy="276999"/>
          </a:xfrm>
          <a:prstGeom prst="rect">
            <a:avLst/>
          </a:prstGeom>
          <a:noFill/>
        </p:spPr>
        <p:txBody>
          <a:bodyPr wrap="none" rtlCol="0">
            <a:spAutoFit/>
          </a:bodyPr>
          <a:lstStyle/>
          <a:p>
            <a:r>
              <a:rPr lang="en-US" sz="1200" dirty="0" smtClean="0">
                <a:solidFill>
                  <a:schemeClr val="accent5"/>
                </a:solidFill>
              </a:rPr>
              <a:t>10.24 GHz</a:t>
            </a:r>
            <a:endParaRPr lang="en-GB" sz="1200" dirty="0">
              <a:solidFill>
                <a:schemeClr val="accent5"/>
              </a:solidFill>
            </a:endParaRPr>
          </a:p>
        </p:txBody>
      </p:sp>
      <p:sp>
        <p:nvSpPr>
          <p:cNvPr id="250" name="TextBox 249"/>
          <p:cNvSpPr txBox="1"/>
          <p:nvPr/>
        </p:nvSpPr>
        <p:spPr>
          <a:xfrm>
            <a:off x="7885684" y="3288553"/>
            <a:ext cx="748923" cy="276999"/>
          </a:xfrm>
          <a:prstGeom prst="rect">
            <a:avLst/>
          </a:prstGeom>
          <a:noFill/>
        </p:spPr>
        <p:txBody>
          <a:bodyPr wrap="none" rtlCol="0">
            <a:spAutoFit/>
          </a:bodyPr>
          <a:lstStyle/>
          <a:p>
            <a:r>
              <a:rPr lang="en-US" sz="1200" dirty="0" smtClean="0">
                <a:solidFill>
                  <a:schemeClr val="accent5"/>
                </a:solidFill>
              </a:rPr>
              <a:t>5.12 GHz</a:t>
            </a:r>
            <a:endParaRPr lang="en-GB" sz="1200" dirty="0">
              <a:solidFill>
                <a:schemeClr val="accent5"/>
              </a:solidFill>
            </a:endParaRPr>
          </a:p>
        </p:txBody>
      </p:sp>
      <p:sp>
        <p:nvSpPr>
          <p:cNvPr id="251" name="TextBox 250"/>
          <p:cNvSpPr txBox="1"/>
          <p:nvPr/>
        </p:nvSpPr>
        <p:spPr>
          <a:xfrm>
            <a:off x="5693728" y="3322972"/>
            <a:ext cx="748923" cy="276999"/>
          </a:xfrm>
          <a:prstGeom prst="rect">
            <a:avLst/>
          </a:prstGeom>
          <a:noFill/>
        </p:spPr>
        <p:txBody>
          <a:bodyPr wrap="none" rtlCol="0">
            <a:spAutoFit/>
          </a:bodyPr>
          <a:lstStyle/>
          <a:p>
            <a:r>
              <a:rPr lang="en-US" sz="1200" dirty="0" smtClean="0">
                <a:solidFill>
                  <a:schemeClr val="accent5"/>
                </a:solidFill>
              </a:rPr>
              <a:t>2.56 GHz</a:t>
            </a:r>
            <a:endParaRPr lang="en-GB" sz="1200" dirty="0">
              <a:solidFill>
                <a:schemeClr val="accent5"/>
              </a:solidFill>
            </a:endParaRPr>
          </a:p>
        </p:txBody>
      </p:sp>
      <p:sp>
        <p:nvSpPr>
          <p:cNvPr id="252" name="TextBox 251"/>
          <p:cNvSpPr txBox="1"/>
          <p:nvPr/>
        </p:nvSpPr>
        <p:spPr>
          <a:xfrm>
            <a:off x="3272632" y="3757521"/>
            <a:ext cx="5195718" cy="307777"/>
          </a:xfrm>
          <a:prstGeom prst="rect">
            <a:avLst/>
          </a:prstGeom>
          <a:noFill/>
          <a:ln w="19050">
            <a:solidFill>
              <a:schemeClr val="tx1"/>
            </a:solidFill>
          </a:ln>
        </p:spPr>
        <p:txBody>
          <a:bodyPr wrap="none" rtlCol="0">
            <a:spAutoFit/>
          </a:bodyPr>
          <a:lstStyle/>
          <a:p>
            <a:r>
              <a:rPr lang="en-US" sz="1400" dirty="0" smtClean="0">
                <a:solidFill>
                  <a:schemeClr val="accent1"/>
                </a:solidFill>
              </a:rPr>
              <a:t>Next Serializer level has half the number of FF and runs twice as fast!</a:t>
            </a:r>
            <a:endParaRPr lang="en-GB" sz="1400" dirty="0">
              <a:solidFill>
                <a:schemeClr val="accent1"/>
              </a:solidFill>
            </a:endParaRPr>
          </a:p>
        </p:txBody>
      </p:sp>
      <p:cxnSp>
        <p:nvCxnSpPr>
          <p:cNvPr id="253" name="Straight Arrow Connector 252"/>
          <p:cNvCxnSpPr/>
          <p:nvPr/>
        </p:nvCxnSpPr>
        <p:spPr>
          <a:xfrm>
            <a:off x="5052041" y="3565552"/>
            <a:ext cx="590569" cy="0"/>
          </a:xfrm>
          <a:prstGeom prst="straightConnector1">
            <a:avLst/>
          </a:prstGeom>
          <a:ln w="19050">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a:stCxn id="252" idx="1"/>
          </p:cNvCxnSpPr>
          <p:nvPr/>
        </p:nvCxnSpPr>
        <p:spPr>
          <a:xfrm flipH="1" flipV="1">
            <a:off x="1121496" y="3911409"/>
            <a:ext cx="2151136"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flipH="1" flipV="1">
            <a:off x="8453441" y="3913583"/>
            <a:ext cx="2151136" cy="1"/>
          </a:xfrm>
          <a:prstGeom prst="line">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57" name="TextBox 256"/>
          <p:cNvSpPr txBox="1"/>
          <p:nvPr/>
        </p:nvSpPr>
        <p:spPr>
          <a:xfrm>
            <a:off x="10548487" y="998053"/>
            <a:ext cx="979564" cy="307777"/>
          </a:xfrm>
          <a:prstGeom prst="rect">
            <a:avLst/>
          </a:prstGeom>
          <a:noFill/>
          <a:ln>
            <a:solidFill>
              <a:schemeClr val="tx1"/>
            </a:solidFill>
          </a:ln>
        </p:spPr>
        <p:txBody>
          <a:bodyPr wrap="none" rtlCol="0">
            <a:spAutoFit/>
          </a:bodyPr>
          <a:lstStyle/>
          <a:p>
            <a:r>
              <a:rPr lang="en-US" sz="1400" dirty="0" smtClean="0">
                <a:solidFill>
                  <a:schemeClr val="accent1"/>
                </a:solidFill>
              </a:rPr>
              <a:t>10.24 Gb/s</a:t>
            </a:r>
            <a:endParaRPr lang="en-GB" sz="1400" dirty="0">
              <a:solidFill>
                <a:schemeClr val="accent1"/>
              </a:solidFill>
            </a:endParaRPr>
          </a:p>
        </p:txBody>
      </p:sp>
      <p:cxnSp>
        <p:nvCxnSpPr>
          <p:cNvPr id="259" name="Straight Arrow Connector 258"/>
          <p:cNvCxnSpPr>
            <a:stCxn id="257" idx="2"/>
          </p:cNvCxnSpPr>
          <p:nvPr/>
        </p:nvCxnSpPr>
        <p:spPr>
          <a:xfrm flipH="1">
            <a:off x="10280981" y="1305830"/>
            <a:ext cx="757288" cy="599854"/>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1" name="Straight Arrow Connector 260"/>
          <p:cNvCxnSpPr>
            <a:stCxn id="257" idx="2"/>
          </p:cNvCxnSpPr>
          <p:nvPr/>
        </p:nvCxnSpPr>
        <p:spPr>
          <a:xfrm>
            <a:off x="11038269" y="1305830"/>
            <a:ext cx="315531" cy="558516"/>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0" name="TextBox 269"/>
              <p:cNvSpPr txBox="1"/>
              <p:nvPr/>
            </p:nvSpPr>
            <p:spPr>
              <a:xfrm>
                <a:off x="1958041" y="5676949"/>
                <a:ext cx="2113143" cy="276999"/>
              </a:xfrm>
              <a:prstGeom prst="rect">
                <a:avLst/>
              </a:prstGeom>
              <a:solidFill>
                <a:schemeClr val="bg1"/>
              </a:solidFill>
              <a:ln>
                <a:noFill/>
              </a:ln>
              <a:effectLst/>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𝐿</m:t>
                          </m:r>
                        </m:sub>
                      </m:sSub>
                      <m:r>
                        <a:rPr lang="en-US" b="0" i="1"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10</m:t>
                      </m:r>
                      <m:r>
                        <a:rPr lang="en-US" b="0" i="1" smtClean="0">
                          <a:latin typeface="Cambria Math" panose="02040503050406030204" pitchFamily="18" charset="0"/>
                          <a:ea typeface="Cambria Math" panose="02040503050406030204" pitchFamily="18" charset="0"/>
                        </a:rPr>
                        <m:t>.24 </m:t>
                      </m:r>
                      <m:r>
                        <a:rPr lang="en-US" i="1">
                          <a:latin typeface="Cambria Math" panose="02040503050406030204" pitchFamily="18" charset="0"/>
                          <a:ea typeface="Cambria Math" panose="02040503050406030204" pitchFamily="18" charset="0"/>
                        </a:rPr>
                        <m:t>𝐺𝐻𝑧</m:t>
                      </m:r>
                      <m:r>
                        <a:rPr lang="en-US"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𝑃</m:t>
                          </m:r>
                        </m:e>
                        <m:sub>
                          <m:r>
                            <a:rPr lang="en-US" i="1">
                              <a:latin typeface="Cambria Math" panose="02040503050406030204" pitchFamily="18" charset="0"/>
                              <a:ea typeface="Cambria Math" panose="02040503050406030204" pitchFamily="18" charset="0"/>
                            </a:rPr>
                            <m:t>0</m:t>
                          </m:r>
                        </m:sub>
                      </m:sSub>
                    </m:oMath>
                  </m:oMathPara>
                </a14:m>
                <a:endParaRPr lang="en-GB" dirty="0"/>
              </a:p>
            </p:txBody>
          </p:sp>
        </mc:Choice>
        <mc:Fallback xmlns="">
          <p:sp>
            <p:nvSpPr>
              <p:cNvPr id="270" name="TextBox 269"/>
              <p:cNvSpPr txBox="1">
                <a:spLocks noRot="1" noChangeAspect="1" noMove="1" noResize="1" noEditPoints="1" noAdjustHandles="1" noChangeArrowheads="1" noChangeShapeType="1" noTextEdit="1"/>
              </p:cNvSpPr>
              <p:nvPr/>
            </p:nvSpPr>
            <p:spPr>
              <a:xfrm>
                <a:off x="1958041" y="5676949"/>
                <a:ext cx="2113143" cy="276999"/>
              </a:xfrm>
              <a:prstGeom prst="rect">
                <a:avLst/>
              </a:prstGeom>
              <a:blipFill rotWithShape="0">
                <a:blip r:embed="rId3"/>
                <a:stretch>
                  <a:fillRect l="-2017" r="-865" b="-15217"/>
                </a:stretch>
              </a:blipFill>
              <a:ln>
                <a:noFill/>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1" name="TextBox 270"/>
              <p:cNvSpPr txBox="1"/>
              <p:nvPr/>
            </p:nvSpPr>
            <p:spPr>
              <a:xfrm>
                <a:off x="7506603" y="5200164"/>
                <a:ext cx="2562368" cy="276999"/>
              </a:xfrm>
              <a:prstGeom prst="rect">
                <a:avLst/>
              </a:prstGeom>
              <a:solidFill>
                <a:schemeClr val="bg1"/>
              </a:solidFill>
              <a:ln>
                <a:solidFill>
                  <a:schemeClr val="tx1"/>
                </a:solidFill>
              </a:ln>
              <a:effectLst>
                <a:outerShdw blurRad="50800" dist="38100" algn="l" rotWithShape="0">
                  <a:prstClr val="black">
                    <a:alpha val="40000"/>
                  </a:prstClr>
                </a:outerShdw>
              </a:effectLst>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=10×10.24 </m:t>
                      </m:r>
                      <m:r>
                        <a:rPr lang="en-US" i="1">
                          <a:latin typeface="Cambria Math" panose="02040503050406030204" pitchFamily="18" charset="0"/>
                          <a:ea typeface="Cambria Math" panose="02040503050406030204" pitchFamily="18" charset="0"/>
                        </a:rPr>
                        <m:t>𝐺𝐻𝑧</m:t>
                      </m:r>
                      <m:r>
                        <a:rPr lang="en-US"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𝑃</m:t>
                          </m:r>
                        </m:e>
                        <m:sub>
                          <m:r>
                            <a:rPr lang="en-US" i="1">
                              <a:latin typeface="Cambria Math" panose="02040503050406030204" pitchFamily="18" charset="0"/>
                              <a:ea typeface="Cambria Math" panose="02040503050406030204" pitchFamily="18" charset="0"/>
                            </a:rPr>
                            <m:t>0</m:t>
                          </m:r>
                        </m:sub>
                      </m:sSub>
                    </m:oMath>
                  </m:oMathPara>
                </a14:m>
                <a:endParaRPr lang="en-GB" dirty="0"/>
              </a:p>
            </p:txBody>
          </p:sp>
        </mc:Choice>
        <mc:Fallback xmlns="">
          <p:sp>
            <p:nvSpPr>
              <p:cNvPr id="271" name="TextBox 270"/>
              <p:cNvSpPr txBox="1">
                <a:spLocks noRot="1" noChangeAspect="1" noMove="1" noResize="1" noEditPoints="1" noAdjustHandles="1" noChangeArrowheads="1" noChangeShapeType="1" noTextEdit="1"/>
              </p:cNvSpPr>
              <p:nvPr/>
            </p:nvSpPr>
            <p:spPr>
              <a:xfrm>
                <a:off x="7506603" y="5200164"/>
                <a:ext cx="2562368" cy="276999"/>
              </a:xfrm>
              <a:prstGeom prst="rect">
                <a:avLst/>
              </a:prstGeom>
              <a:blipFill rotWithShape="0">
                <a:blip r:embed="rId4"/>
                <a:stretch>
                  <a:fillRect/>
                </a:stretch>
              </a:blipFill>
              <a:ln>
                <a:solidFill>
                  <a:schemeClr val="tx1"/>
                </a:solidFill>
              </a:ln>
              <a:effectLst>
                <a:outerShdw blurRad="50800" dist="38100" algn="l" rotWithShape="0">
                  <a:prstClr val="black">
                    <a:alpha val="40000"/>
                  </a:prstClr>
                </a:outerShdw>
              </a:effectLst>
            </p:spPr>
            <p:txBody>
              <a:bodyPr/>
              <a:lstStyle/>
              <a:p>
                <a:r>
                  <a:rPr lang="en-GB">
                    <a:noFill/>
                  </a:rPr>
                  <a:t> </a:t>
                </a:r>
              </a:p>
            </p:txBody>
          </p:sp>
        </mc:Fallback>
      </mc:AlternateContent>
    </p:spTree>
    <p:extLst>
      <p:ext uri="{BB962C8B-B14F-4D97-AF65-F5344CB8AC3E}">
        <p14:creationId xmlns:p14="http://schemas.microsoft.com/office/powerpoint/2010/main" val="428776057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LpGBT</a:t>
            </a:r>
            <a:r>
              <a:rPr lang="en-GB" dirty="0" smtClean="0"/>
              <a:t> </a:t>
            </a:r>
            <a:r>
              <a:rPr lang="en-GB" dirty="0" err="1" smtClean="0"/>
              <a:t>Serializer</a:t>
            </a:r>
            <a:endParaRPr lang="en-GB" dirty="0"/>
          </a:p>
        </p:txBody>
      </p:sp>
      <p:sp>
        <p:nvSpPr>
          <p:cNvPr id="3" name="Content Placeholder 2"/>
          <p:cNvSpPr>
            <a:spLocks noGrp="1"/>
          </p:cNvSpPr>
          <p:nvPr>
            <p:ph sz="half" idx="1"/>
          </p:nvPr>
        </p:nvSpPr>
        <p:spPr/>
        <p:txBody>
          <a:bodyPr>
            <a:normAutofit fontScale="92500" lnSpcReduction="10000"/>
          </a:bodyPr>
          <a:lstStyle/>
          <a:p>
            <a:r>
              <a:rPr lang="en-GB" dirty="0" smtClean="0"/>
              <a:t>Since the clock frequency increases with the serialization level, it is possible to optimize the speed-power at each level:</a:t>
            </a:r>
          </a:p>
          <a:p>
            <a:pPr lvl="1"/>
            <a:r>
              <a:rPr lang="en-GB" dirty="0" smtClean="0"/>
              <a:t>Not possible for the simple shift register</a:t>
            </a:r>
          </a:p>
          <a:p>
            <a:r>
              <a:rPr lang="en-US" dirty="0" smtClean="0"/>
              <a:t>And a similar power saving goes in the clock tree!</a:t>
            </a:r>
            <a:endParaRPr lang="en-GB" dirty="0" smtClean="0"/>
          </a:p>
          <a:p>
            <a:r>
              <a:rPr lang="en-GB" dirty="0" smtClean="0"/>
              <a:t>Also </a:t>
            </a:r>
            <a:r>
              <a:rPr lang="en-GB" u="sng" dirty="0" smtClean="0"/>
              <a:t>only</a:t>
            </a:r>
            <a:r>
              <a:rPr lang="en-GB" dirty="0" smtClean="0"/>
              <a:t> the last 2 / 3 stages are timing critical</a:t>
            </a:r>
          </a:p>
          <a:p>
            <a:r>
              <a:rPr lang="en-GB" dirty="0" smtClean="0"/>
              <a:t>The LpGBT does not use the last “resampling” stage at 10.24 GHz.</a:t>
            </a:r>
          </a:p>
          <a:p>
            <a:r>
              <a:rPr lang="en-GB" dirty="0" smtClean="0"/>
              <a:t>At the output of the last MUX the signal is already at 10.24 Gb/s</a:t>
            </a:r>
          </a:p>
          <a:p>
            <a:pPr lvl="1"/>
            <a:r>
              <a:rPr lang="en-GB" dirty="0" smtClean="0"/>
              <a:t>Double data rate</a:t>
            </a:r>
            <a:endParaRPr lang="en-GB" dirty="0"/>
          </a:p>
        </p:txBody>
      </p:sp>
      <p:sp>
        <p:nvSpPr>
          <p:cNvPr id="4" name="Content Placeholder 3"/>
          <p:cNvSpPr>
            <a:spLocks noGrp="1"/>
          </p:cNvSpPr>
          <p:nvPr>
            <p:ph sz="half" idx="2"/>
          </p:nvPr>
        </p:nvSpPr>
        <p:spPr>
          <a:xfrm>
            <a:off x="6172200" y="4227885"/>
            <a:ext cx="5181600" cy="2211013"/>
          </a:xfrm>
        </p:spPr>
        <p:txBody>
          <a:bodyPr>
            <a:normAutofit fontScale="92500" lnSpcReduction="10000"/>
          </a:bodyPr>
          <a:lstStyle/>
          <a:p>
            <a:r>
              <a:rPr lang="en-GB" dirty="0" smtClean="0"/>
              <a:t>Low jitter requires thus the last MUX to be fast and the 5.12 GHz clock to have “perfect” duty-cycle</a:t>
            </a:r>
            <a:endParaRPr lang="en-GB" dirty="0"/>
          </a:p>
        </p:txBody>
      </p:sp>
      <p:sp>
        <p:nvSpPr>
          <p:cNvPr id="5" name="Date Placeholder 4"/>
          <p:cNvSpPr>
            <a:spLocks noGrp="1"/>
          </p:cNvSpPr>
          <p:nvPr>
            <p:ph type="dt" sz="half" idx="10"/>
          </p:nvPr>
        </p:nvSpPr>
        <p:spPr/>
        <p:txBody>
          <a:bodyPr/>
          <a:lstStyle/>
          <a:p>
            <a:r>
              <a:rPr lang="en-GB" smtClean="0"/>
              <a:t>Ecole de Microélectronique IN2P3</a:t>
            </a:r>
            <a:endParaRPr lang="en-GB" dirty="0"/>
          </a:p>
        </p:txBody>
      </p:sp>
      <p:sp>
        <p:nvSpPr>
          <p:cNvPr id="6" name="Footer Placeholder 5"/>
          <p:cNvSpPr>
            <a:spLocks noGrp="1"/>
          </p:cNvSpPr>
          <p:nvPr>
            <p:ph type="ftr" sz="quarter" idx="11"/>
          </p:nvPr>
        </p:nvSpPr>
        <p:spPr/>
        <p:txBody>
          <a:bodyPr/>
          <a:lstStyle/>
          <a:p>
            <a:r>
              <a:rPr lang="en-GB" smtClean="0"/>
              <a:t>Paulo.Moreira@cern.ch</a:t>
            </a:r>
            <a:endParaRPr lang="en-GB" dirty="0"/>
          </a:p>
        </p:txBody>
      </p:sp>
      <p:sp>
        <p:nvSpPr>
          <p:cNvPr id="7" name="Slide Number Placeholder 6"/>
          <p:cNvSpPr>
            <a:spLocks noGrp="1"/>
          </p:cNvSpPr>
          <p:nvPr>
            <p:ph type="sldNum" sz="quarter" idx="12"/>
          </p:nvPr>
        </p:nvSpPr>
        <p:spPr/>
        <p:txBody>
          <a:bodyPr/>
          <a:lstStyle/>
          <a:p>
            <a:fld id="{9E4E57FD-46AB-4497-A1ED-13B00B4C8F0D}" type="slidenum">
              <a:rPr lang="en-GB" smtClean="0"/>
              <a:pPr/>
              <a:t>79</a:t>
            </a:fld>
            <a:endParaRPr lang="en-GB" dirty="0"/>
          </a:p>
        </p:txBody>
      </p:sp>
      <p:sp>
        <p:nvSpPr>
          <p:cNvPr id="8" name="Flowchart: Manual Operation 7"/>
          <p:cNvSpPr/>
          <p:nvPr/>
        </p:nvSpPr>
        <p:spPr>
          <a:xfrm rot="16200000">
            <a:off x="7967854" y="2122364"/>
            <a:ext cx="808257" cy="283464"/>
          </a:xfrm>
          <a:prstGeom prst="flowChartManualOpe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8208236" y="1947819"/>
            <a:ext cx="301686" cy="646331"/>
          </a:xfrm>
          <a:prstGeom prst="rect">
            <a:avLst/>
          </a:prstGeom>
          <a:noFill/>
        </p:spPr>
        <p:txBody>
          <a:bodyPr wrap="none" rtlCol="0">
            <a:spAutoFit/>
          </a:bodyPr>
          <a:lstStyle/>
          <a:p>
            <a:r>
              <a:rPr lang="en-US" dirty="0" smtClean="0">
                <a:solidFill>
                  <a:schemeClr val="bg1"/>
                </a:solidFill>
              </a:rPr>
              <a:t>1</a:t>
            </a:r>
          </a:p>
          <a:p>
            <a:r>
              <a:rPr lang="en-US" dirty="0" smtClean="0">
                <a:solidFill>
                  <a:schemeClr val="bg1"/>
                </a:solidFill>
              </a:rPr>
              <a:t>0</a:t>
            </a:r>
            <a:endParaRPr lang="en-GB" dirty="0">
              <a:solidFill>
                <a:schemeClr val="bg1"/>
              </a:solidFill>
            </a:endParaRPr>
          </a:p>
        </p:txBody>
      </p:sp>
      <p:cxnSp>
        <p:nvCxnSpPr>
          <p:cNvPr id="10" name="Straight Arrow Connector 9"/>
          <p:cNvCxnSpPr/>
          <p:nvPr/>
        </p:nvCxnSpPr>
        <p:spPr>
          <a:xfrm flipV="1">
            <a:off x="8351515" y="2594151"/>
            <a:ext cx="0" cy="1279983"/>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163597" y="2680611"/>
            <a:ext cx="640080" cy="905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   Q</a:t>
            </a:r>
          </a:p>
          <a:p>
            <a:pPr algn="ctr"/>
            <a:endParaRPr lang="en-US" dirty="0" smtClean="0"/>
          </a:p>
          <a:p>
            <a:r>
              <a:rPr lang="en-US" dirty="0" smtClean="0"/>
              <a:t>CK</a:t>
            </a:r>
            <a:endParaRPr lang="en-GB" dirty="0"/>
          </a:p>
        </p:txBody>
      </p:sp>
      <p:cxnSp>
        <p:nvCxnSpPr>
          <p:cNvPr id="12" name="Straight Arrow Connector 11"/>
          <p:cNvCxnSpPr/>
          <p:nvPr/>
        </p:nvCxnSpPr>
        <p:spPr>
          <a:xfrm>
            <a:off x="6561968" y="3865595"/>
            <a:ext cx="1789547" cy="0"/>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66350" y="2418199"/>
            <a:ext cx="458780" cy="276999"/>
          </a:xfrm>
          <a:prstGeom prst="rect">
            <a:avLst/>
          </a:prstGeom>
          <a:noFill/>
        </p:spPr>
        <p:txBody>
          <a:bodyPr wrap="none" rtlCol="0">
            <a:spAutoFit/>
          </a:bodyPr>
          <a:lstStyle/>
          <a:p>
            <a:pPr algn="ctr"/>
            <a:r>
              <a:rPr lang="en-US" sz="1200" dirty="0" smtClean="0">
                <a:solidFill>
                  <a:schemeClr val="bg1">
                    <a:lumMod val="50000"/>
                  </a:schemeClr>
                </a:solidFill>
              </a:rPr>
              <a:t>(x 2)</a:t>
            </a:r>
            <a:endParaRPr lang="en-GB" sz="1200" dirty="0">
              <a:solidFill>
                <a:schemeClr val="bg1">
                  <a:lumMod val="50000"/>
                </a:schemeClr>
              </a:solidFill>
            </a:endParaRPr>
          </a:p>
        </p:txBody>
      </p:sp>
      <p:sp>
        <p:nvSpPr>
          <p:cNvPr id="14" name="Rectangle 13"/>
          <p:cNvSpPr/>
          <p:nvPr/>
        </p:nvSpPr>
        <p:spPr>
          <a:xfrm>
            <a:off x="7163597" y="1427651"/>
            <a:ext cx="640080" cy="905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   Q</a:t>
            </a:r>
          </a:p>
          <a:p>
            <a:pPr algn="ctr"/>
            <a:endParaRPr lang="en-US" dirty="0" smtClean="0"/>
          </a:p>
          <a:p>
            <a:r>
              <a:rPr lang="en-US" dirty="0" smtClean="0"/>
              <a:t>CK</a:t>
            </a:r>
            <a:endParaRPr lang="en-GB" dirty="0"/>
          </a:p>
        </p:txBody>
      </p:sp>
      <p:sp>
        <p:nvSpPr>
          <p:cNvPr id="15" name="TextBox 14"/>
          <p:cNvSpPr txBox="1"/>
          <p:nvPr/>
        </p:nvSpPr>
        <p:spPr>
          <a:xfrm>
            <a:off x="6704817" y="867925"/>
            <a:ext cx="458780" cy="276999"/>
          </a:xfrm>
          <a:prstGeom prst="rect">
            <a:avLst/>
          </a:prstGeom>
          <a:noFill/>
        </p:spPr>
        <p:txBody>
          <a:bodyPr wrap="none" rtlCol="0">
            <a:spAutoFit/>
          </a:bodyPr>
          <a:lstStyle/>
          <a:p>
            <a:pPr algn="ctr"/>
            <a:r>
              <a:rPr lang="en-US" sz="1200" dirty="0" smtClean="0">
                <a:solidFill>
                  <a:schemeClr val="bg1">
                    <a:lumMod val="50000"/>
                  </a:schemeClr>
                </a:solidFill>
              </a:rPr>
              <a:t>(x 2)</a:t>
            </a:r>
            <a:endParaRPr lang="en-GB" sz="1200" dirty="0">
              <a:solidFill>
                <a:schemeClr val="bg1">
                  <a:lumMod val="50000"/>
                </a:schemeClr>
              </a:solidFill>
            </a:endParaRPr>
          </a:p>
        </p:txBody>
      </p:sp>
      <p:cxnSp>
        <p:nvCxnSpPr>
          <p:cNvPr id="16" name="Straight Arrow Connector 15"/>
          <p:cNvCxnSpPr/>
          <p:nvPr/>
        </p:nvCxnSpPr>
        <p:spPr>
          <a:xfrm>
            <a:off x="6561968" y="1634502"/>
            <a:ext cx="590569"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573028" y="2885182"/>
            <a:ext cx="590569"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8031714" y="2512482"/>
            <a:ext cx="0" cy="387785"/>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8022516" y="1643041"/>
            <a:ext cx="0" cy="387785"/>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8031694" y="2512482"/>
            <a:ext cx="218885"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8031694" y="2030826"/>
            <a:ext cx="218885"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7812809" y="2887462"/>
            <a:ext cx="218885" cy="0"/>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7803677" y="1634502"/>
            <a:ext cx="218885" cy="0"/>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968918" y="3423239"/>
            <a:ext cx="218885"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8509922" y="2236974"/>
            <a:ext cx="218885" cy="0"/>
          </a:xfrm>
          <a:prstGeom prst="straightConnector1">
            <a:avLst/>
          </a:prstGeom>
          <a:ln w="19050">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6968918" y="3423240"/>
            <a:ext cx="0" cy="442355"/>
          </a:xfrm>
          <a:prstGeom prst="straightConnector1">
            <a:avLst/>
          </a:prstGeom>
          <a:ln w="19050">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8099810" y="1607159"/>
            <a:ext cx="458780" cy="276999"/>
          </a:xfrm>
          <a:prstGeom prst="rect">
            <a:avLst/>
          </a:prstGeom>
          <a:noFill/>
        </p:spPr>
        <p:txBody>
          <a:bodyPr wrap="none" rtlCol="0">
            <a:spAutoFit/>
          </a:bodyPr>
          <a:lstStyle/>
          <a:p>
            <a:pPr algn="ctr"/>
            <a:r>
              <a:rPr lang="en-US" sz="1200" dirty="0" smtClean="0">
                <a:solidFill>
                  <a:schemeClr val="bg1">
                    <a:lumMod val="50000"/>
                  </a:schemeClr>
                </a:solidFill>
              </a:rPr>
              <a:t>(x 2)</a:t>
            </a:r>
            <a:endParaRPr lang="en-GB" sz="1200" dirty="0">
              <a:solidFill>
                <a:schemeClr val="bg1">
                  <a:lumMod val="50000"/>
                </a:schemeClr>
              </a:solidFill>
            </a:endParaRPr>
          </a:p>
        </p:txBody>
      </p:sp>
      <p:sp>
        <p:nvSpPr>
          <p:cNvPr id="28" name="Flowchart: Manual Operation 27"/>
          <p:cNvSpPr/>
          <p:nvPr/>
        </p:nvSpPr>
        <p:spPr>
          <a:xfrm rot="16200000">
            <a:off x="10114725" y="2120085"/>
            <a:ext cx="808257" cy="283464"/>
          </a:xfrm>
          <a:prstGeom prst="flowChartManualOpe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TextBox 28"/>
          <p:cNvSpPr txBox="1"/>
          <p:nvPr/>
        </p:nvSpPr>
        <p:spPr>
          <a:xfrm>
            <a:off x="10355107" y="1945540"/>
            <a:ext cx="301686" cy="646331"/>
          </a:xfrm>
          <a:prstGeom prst="rect">
            <a:avLst/>
          </a:prstGeom>
          <a:noFill/>
        </p:spPr>
        <p:txBody>
          <a:bodyPr wrap="none" rtlCol="0">
            <a:spAutoFit/>
          </a:bodyPr>
          <a:lstStyle/>
          <a:p>
            <a:r>
              <a:rPr lang="en-US" dirty="0" smtClean="0">
                <a:solidFill>
                  <a:schemeClr val="bg1"/>
                </a:solidFill>
              </a:rPr>
              <a:t>1</a:t>
            </a:r>
          </a:p>
          <a:p>
            <a:r>
              <a:rPr lang="en-US" dirty="0" smtClean="0">
                <a:solidFill>
                  <a:schemeClr val="bg1"/>
                </a:solidFill>
              </a:rPr>
              <a:t>0</a:t>
            </a:r>
            <a:endParaRPr lang="en-GB" dirty="0">
              <a:solidFill>
                <a:schemeClr val="bg1"/>
              </a:solidFill>
            </a:endParaRPr>
          </a:p>
        </p:txBody>
      </p:sp>
      <p:cxnSp>
        <p:nvCxnSpPr>
          <p:cNvPr id="30" name="Straight Arrow Connector 29"/>
          <p:cNvCxnSpPr/>
          <p:nvPr/>
        </p:nvCxnSpPr>
        <p:spPr>
          <a:xfrm flipV="1">
            <a:off x="10498386" y="2591872"/>
            <a:ext cx="0" cy="1279983"/>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9310468" y="2678332"/>
            <a:ext cx="640080" cy="905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   Q</a:t>
            </a:r>
          </a:p>
          <a:p>
            <a:pPr algn="ctr"/>
            <a:endParaRPr lang="en-US" dirty="0" smtClean="0"/>
          </a:p>
          <a:p>
            <a:r>
              <a:rPr lang="en-US" dirty="0" smtClean="0"/>
              <a:t>CK</a:t>
            </a:r>
            <a:endParaRPr lang="en-GB" dirty="0"/>
          </a:p>
        </p:txBody>
      </p:sp>
      <p:cxnSp>
        <p:nvCxnSpPr>
          <p:cNvPr id="32" name="Straight Arrow Connector 31"/>
          <p:cNvCxnSpPr/>
          <p:nvPr/>
        </p:nvCxnSpPr>
        <p:spPr>
          <a:xfrm>
            <a:off x="8708839" y="3863316"/>
            <a:ext cx="1789547" cy="0"/>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9413221" y="2415920"/>
            <a:ext cx="458780" cy="276999"/>
          </a:xfrm>
          <a:prstGeom prst="rect">
            <a:avLst/>
          </a:prstGeom>
          <a:noFill/>
        </p:spPr>
        <p:txBody>
          <a:bodyPr wrap="none" rtlCol="0">
            <a:spAutoFit/>
          </a:bodyPr>
          <a:lstStyle/>
          <a:p>
            <a:pPr algn="ctr"/>
            <a:r>
              <a:rPr lang="en-US" sz="1200" dirty="0" smtClean="0">
                <a:solidFill>
                  <a:schemeClr val="bg1">
                    <a:lumMod val="50000"/>
                  </a:schemeClr>
                </a:solidFill>
              </a:rPr>
              <a:t>(x 1)</a:t>
            </a:r>
            <a:endParaRPr lang="en-GB" sz="1200" dirty="0">
              <a:solidFill>
                <a:schemeClr val="bg1">
                  <a:lumMod val="50000"/>
                </a:schemeClr>
              </a:solidFill>
            </a:endParaRPr>
          </a:p>
        </p:txBody>
      </p:sp>
      <p:sp>
        <p:nvSpPr>
          <p:cNvPr id="34" name="Rectangle 33"/>
          <p:cNvSpPr/>
          <p:nvPr/>
        </p:nvSpPr>
        <p:spPr>
          <a:xfrm>
            <a:off x="9310468" y="1425372"/>
            <a:ext cx="640080" cy="905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   Q</a:t>
            </a:r>
          </a:p>
          <a:p>
            <a:pPr algn="ctr"/>
            <a:endParaRPr lang="en-US" dirty="0" smtClean="0"/>
          </a:p>
          <a:p>
            <a:r>
              <a:rPr lang="en-US" dirty="0" smtClean="0"/>
              <a:t>CK</a:t>
            </a:r>
            <a:endParaRPr lang="en-GB" dirty="0"/>
          </a:p>
        </p:txBody>
      </p:sp>
      <p:sp>
        <p:nvSpPr>
          <p:cNvPr id="35" name="TextBox 34"/>
          <p:cNvSpPr txBox="1"/>
          <p:nvPr/>
        </p:nvSpPr>
        <p:spPr>
          <a:xfrm>
            <a:off x="8851688" y="865646"/>
            <a:ext cx="458780" cy="276999"/>
          </a:xfrm>
          <a:prstGeom prst="rect">
            <a:avLst/>
          </a:prstGeom>
          <a:noFill/>
        </p:spPr>
        <p:txBody>
          <a:bodyPr wrap="none" rtlCol="0">
            <a:spAutoFit/>
          </a:bodyPr>
          <a:lstStyle/>
          <a:p>
            <a:pPr algn="ctr"/>
            <a:r>
              <a:rPr lang="en-US" sz="1200" dirty="0" smtClean="0">
                <a:solidFill>
                  <a:schemeClr val="bg1">
                    <a:lumMod val="50000"/>
                  </a:schemeClr>
                </a:solidFill>
              </a:rPr>
              <a:t>(x 1)</a:t>
            </a:r>
            <a:endParaRPr lang="en-GB" sz="1200" dirty="0">
              <a:solidFill>
                <a:schemeClr val="bg1">
                  <a:lumMod val="50000"/>
                </a:schemeClr>
              </a:solidFill>
            </a:endParaRPr>
          </a:p>
        </p:txBody>
      </p:sp>
      <p:cxnSp>
        <p:nvCxnSpPr>
          <p:cNvPr id="36" name="Straight Arrow Connector 35"/>
          <p:cNvCxnSpPr/>
          <p:nvPr/>
        </p:nvCxnSpPr>
        <p:spPr>
          <a:xfrm>
            <a:off x="8728806" y="1633312"/>
            <a:ext cx="590569"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8728807" y="2885183"/>
            <a:ext cx="590569"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10178585" y="2510203"/>
            <a:ext cx="0" cy="387785"/>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10169387" y="1640762"/>
            <a:ext cx="0" cy="387785"/>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10178565" y="2510203"/>
            <a:ext cx="218885"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10178565" y="2028547"/>
            <a:ext cx="218885"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9959680" y="2885183"/>
            <a:ext cx="218885" cy="0"/>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9950548" y="1632223"/>
            <a:ext cx="218885" cy="0"/>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9115789" y="3420960"/>
            <a:ext cx="218885"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10656793" y="2234695"/>
            <a:ext cx="523020"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9115789" y="3420961"/>
            <a:ext cx="0" cy="442355"/>
          </a:xfrm>
          <a:prstGeom prst="straightConnector1">
            <a:avLst/>
          </a:prstGeom>
          <a:ln w="19050">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10246681" y="1604880"/>
            <a:ext cx="458780" cy="276999"/>
          </a:xfrm>
          <a:prstGeom prst="rect">
            <a:avLst/>
          </a:prstGeom>
          <a:noFill/>
        </p:spPr>
        <p:txBody>
          <a:bodyPr wrap="none" rtlCol="0">
            <a:spAutoFit/>
          </a:bodyPr>
          <a:lstStyle/>
          <a:p>
            <a:pPr algn="ctr"/>
            <a:r>
              <a:rPr lang="en-US" sz="1200" dirty="0" smtClean="0">
                <a:solidFill>
                  <a:schemeClr val="bg1">
                    <a:lumMod val="50000"/>
                  </a:schemeClr>
                </a:solidFill>
              </a:rPr>
              <a:t>(x 1)</a:t>
            </a:r>
            <a:endParaRPr lang="en-GB" sz="1200" dirty="0">
              <a:solidFill>
                <a:schemeClr val="bg1">
                  <a:lumMod val="50000"/>
                </a:schemeClr>
              </a:solidFill>
            </a:endParaRPr>
          </a:p>
        </p:txBody>
      </p:sp>
      <p:cxnSp>
        <p:nvCxnSpPr>
          <p:cNvPr id="48" name="Straight Arrow Connector 47"/>
          <p:cNvCxnSpPr/>
          <p:nvPr/>
        </p:nvCxnSpPr>
        <p:spPr>
          <a:xfrm>
            <a:off x="6354143" y="2247307"/>
            <a:ext cx="218885" cy="0"/>
          </a:xfrm>
          <a:prstGeom prst="straightConnector1">
            <a:avLst/>
          </a:prstGeom>
          <a:ln w="19050">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6565756" y="1627121"/>
            <a:ext cx="0" cy="1258061"/>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8728807" y="1634502"/>
            <a:ext cx="0" cy="1258061"/>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8447217" y="3585867"/>
            <a:ext cx="748923" cy="276999"/>
          </a:xfrm>
          <a:prstGeom prst="rect">
            <a:avLst/>
          </a:prstGeom>
          <a:noFill/>
        </p:spPr>
        <p:txBody>
          <a:bodyPr wrap="none" rtlCol="0">
            <a:spAutoFit/>
          </a:bodyPr>
          <a:lstStyle/>
          <a:p>
            <a:r>
              <a:rPr lang="en-US" sz="1200" dirty="0" smtClean="0">
                <a:solidFill>
                  <a:schemeClr val="accent5"/>
                </a:solidFill>
              </a:rPr>
              <a:t>5.12 GHz</a:t>
            </a:r>
            <a:endParaRPr lang="en-GB" sz="1200" dirty="0">
              <a:solidFill>
                <a:schemeClr val="accent5"/>
              </a:solidFill>
            </a:endParaRPr>
          </a:p>
        </p:txBody>
      </p:sp>
      <p:sp>
        <p:nvSpPr>
          <p:cNvPr id="58" name="TextBox 57"/>
          <p:cNvSpPr txBox="1"/>
          <p:nvPr/>
        </p:nvSpPr>
        <p:spPr>
          <a:xfrm>
            <a:off x="6255261" y="3620286"/>
            <a:ext cx="748923" cy="276999"/>
          </a:xfrm>
          <a:prstGeom prst="rect">
            <a:avLst/>
          </a:prstGeom>
          <a:noFill/>
        </p:spPr>
        <p:txBody>
          <a:bodyPr wrap="none" rtlCol="0">
            <a:spAutoFit/>
          </a:bodyPr>
          <a:lstStyle/>
          <a:p>
            <a:r>
              <a:rPr lang="en-US" sz="1200" dirty="0" smtClean="0">
                <a:solidFill>
                  <a:schemeClr val="accent5"/>
                </a:solidFill>
              </a:rPr>
              <a:t>2.56 GHz</a:t>
            </a:r>
            <a:endParaRPr lang="en-GB" sz="1200" dirty="0">
              <a:solidFill>
                <a:schemeClr val="accent5"/>
              </a:solidFill>
            </a:endParaRPr>
          </a:p>
        </p:txBody>
      </p:sp>
      <p:sp>
        <p:nvSpPr>
          <p:cNvPr id="59" name="TextBox 58"/>
          <p:cNvSpPr txBox="1"/>
          <p:nvPr/>
        </p:nvSpPr>
        <p:spPr>
          <a:xfrm>
            <a:off x="11110020" y="1295367"/>
            <a:ext cx="979564" cy="307777"/>
          </a:xfrm>
          <a:prstGeom prst="rect">
            <a:avLst/>
          </a:prstGeom>
          <a:noFill/>
          <a:ln>
            <a:solidFill>
              <a:schemeClr val="tx1"/>
            </a:solidFill>
          </a:ln>
        </p:spPr>
        <p:txBody>
          <a:bodyPr wrap="none" rtlCol="0">
            <a:spAutoFit/>
          </a:bodyPr>
          <a:lstStyle/>
          <a:p>
            <a:r>
              <a:rPr lang="en-US" sz="1400" dirty="0" smtClean="0">
                <a:solidFill>
                  <a:schemeClr val="accent1"/>
                </a:solidFill>
              </a:rPr>
              <a:t>10.24 Gb/s</a:t>
            </a:r>
            <a:endParaRPr lang="en-GB" sz="1400" dirty="0">
              <a:solidFill>
                <a:schemeClr val="accent1"/>
              </a:solidFill>
            </a:endParaRPr>
          </a:p>
        </p:txBody>
      </p:sp>
      <p:cxnSp>
        <p:nvCxnSpPr>
          <p:cNvPr id="60" name="Straight Arrow Connector 59"/>
          <p:cNvCxnSpPr>
            <a:stCxn id="59" idx="2"/>
          </p:cNvCxnSpPr>
          <p:nvPr/>
        </p:nvCxnSpPr>
        <p:spPr>
          <a:xfrm flipH="1">
            <a:off x="10842514" y="1603144"/>
            <a:ext cx="757288" cy="599854"/>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34436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Why Digital Communications?</a:t>
            </a:r>
            <a:endParaRPr lang="en-GB" dirty="0"/>
          </a:p>
        </p:txBody>
      </p:sp>
      <p:sp>
        <p:nvSpPr>
          <p:cNvPr id="6" name="Content Placeholder 5"/>
          <p:cNvSpPr>
            <a:spLocks noGrp="1"/>
          </p:cNvSpPr>
          <p:nvPr>
            <p:ph idx="1"/>
          </p:nvPr>
        </p:nvSpPr>
        <p:spPr/>
        <p:txBody>
          <a:bodyPr/>
          <a:lstStyle/>
          <a:p>
            <a:r>
              <a:rPr lang="en-GB" dirty="0"/>
              <a:t>Digital communication systems are widely used for data acquisition, trigger and control links in HEP:</a:t>
            </a:r>
          </a:p>
          <a:p>
            <a:pPr lvl="1"/>
            <a:r>
              <a:rPr lang="en-GB" dirty="0"/>
              <a:t>A few exceptions: e.g. the CMS tracker data links</a:t>
            </a:r>
          </a:p>
          <a:p>
            <a:r>
              <a:rPr lang="en-GB" dirty="0"/>
              <a:t>Advantages:</a:t>
            </a:r>
          </a:p>
          <a:p>
            <a:pPr lvl="1"/>
            <a:r>
              <a:rPr lang="en-GB" dirty="0"/>
              <a:t>Digital communications can be done virtually error free</a:t>
            </a:r>
          </a:p>
          <a:p>
            <a:pPr lvl="2"/>
            <a:r>
              <a:rPr lang="en-GB" dirty="0"/>
              <a:t>When appropriate codes are used, transmission errors can be:</a:t>
            </a:r>
          </a:p>
          <a:p>
            <a:pPr lvl="3"/>
            <a:r>
              <a:rPr lang="en-GB" dirty="0"/>
              <a:t>Detected</a:t>
            </a:r>
          </a:p>
          <a:p>
            <a:pPr lvl="3"/>
            <a:r>
              <a:rPr lang="en-GB" dirty="0"/>
              <a:t>Corrected</a:t>
            </a:r>
          </a:p>
          <a:p>
            <a:pPr lvl="1"/>
            <a:r>
              <a:rPr lang="en-GB" dirty="0"/>
              <a:t>They are “natural” for digital systems</a:t>
            </a:r>
          </a:p>
          <a:p>
            <a:pPr lvl="1"/>
            <a:r>
              <a:rPr lang="en-GB" dirty="0"/>
              <a:t>Easy handling of multiple data sources and destinations</a:t>
            </a:r>
          </a:p>
          <a:p>
            <a:pPr lvl="1"/>
            <a:r>
              <a:rPr lang="en-GB" dirty="0"/>
              <a:t>Easy re-routing between multiple sources and </a:t>
            </a:r>
            <a:r>
              <a:rPr lang="en-GB" dirty="0" smtClean="0"/>
              <a:t>destination</a:t>
            </a:r>
            <a:endParaRPr lang="en-GB" dirty="0"/>
          </a:p>
        </p:txBody>
      </p:sp>
      <p:sp>
        <p:nvSpPr>
          <p:cNvPr id="2" name="Date Placeholder 1"/>
          <p:cNvSpPr>
            <a:spLocks noGrp="1"/>
          </p:cNvSpPr>
          <p:nvPr>
            <p:ph type="dt" sz="half" idx="10"/>
          </p:nvPr>
        </p:nvSpPr>
        <p:spPr/>
        <p:txBody>
          <a:bodyPr/>
          <a:lstStyle/>
          <a:p>
            <a:r>
              <a:rPr lang="en-GB" dirty="0" smtClean="0"/>
              <a:t>Ecole de Microélectronique IN2P3</a:t>
            </a:r>
            <a:endParaRPr lang="en-GB" dirty="0"/>
          </a:p>
        </p:txBody>
      </p:sp>
      <p:sp>
        <p:nvSpPr>
          <p:cNvPr id="3" name="Footer Placeholder 2"/>
          <p:cNvSpPr>
            <a:spLocks noGrp="1"/>
          </p:cNvSpPr>
          <p:nvPr>
            <p:ph type="ftr" sz="quarter" idx="11"/>
          </p:nvPr>
        </p:nvSpPr>
        <p:spPr/>
        <p:txBody>
          <a:bodyPr/>
          <a:lstStyle/>
          <a:p>
            <a:r>
              <a:rPr lang="en-GB" dirty="0" smtClean="0"/>
              <a:t>Paulo.Moreira@cern.ch</a:t>
            </a:r>
            <a:endParaRPr lang="en-GB" dirty="0"/>
          </a:p>
        </p:txBody>
      </p:sp>
      <p:sp>
        <p:nvSpPr>
          <p:cNvPr id="4" name="Slide Number Placeholder 3"/>
          <p:cNvSpPr>
            <a:spLocks noGrp="1"/>
          </p:cNvSpPr>
          <p:nvPr>
            <p:ph type="sldNum" sz="quarter" idx="12"/>
          </p:nvPr>
        </p:nvSpPr>
        <p:spPr/>
        <p:txBody>
          <a:bodyPr/>
          <a:lstStyle/>
          <a:p>
            <a:fld id="{9E4E57FD-46AB-4497-A1ED-13B00B4C8F0D}" type="slidenum">
              <a:rPr lang="en-GB" smtClean="0"/>
              <a:t>8</a:t>
            </a:fld>
            <a:endParaRPr lang="en-GB" dirty="0"/>
          </a:p>
        </p:txBody>
      </p:sp>
    </p:spTree>
    <p:extLst>
      <p:ext uri="{BB962C8B-B14F-4D97-AF65-F5344CB8AC3E}">
        <p14:creationId xmlns:p14="http://schemas.microsoft.com/office/powerpoint/2010/main" val="260202035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0" name="Straight Connector 189"/>
          <p:cNvCxnSpPr/>
          <p:nvPr/>
        </p:nvCxnSpPr>
        <p:spPr>
          <a:xfrm>
            <a:off x="8650405" y="1129552"/>
            <a:ext cx="0" cy="5297236"/>
          </a:xfrm>
          <a:prstGeom prst="line">
            <a:avLst/>
          </a:prstGeom>
          <a:ln w="2857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94" name="Freeform 93"/>
          <p:cNvSpPr/>
          <p:nvPr/>
        </p:nvSpPr>
        <p:spPr>
          <a:xfrm>
            <a:off x="1680702" y="1520990"/>
            <a:ext cx="5923939" cy="1946063"/>
          </a:xfrm>
          <a:custGeom>
            <a:avLst/>
            <a:gdLst>
              <a:gd name="connsiteX0" fmla="*/ 7495 w 4616971"/>
              <a:gd name="connsiteY0" fmla="*/ 0 h 1356610"/>
              <a:gd name="connsiteX1" fmla="*/ 4616971 w 4616971"/>
              <a:gd name="connsiteY1" fmla="*/ 0 h 1356610"/>
              <a:gd name="connsiteX2" fmla="*/ 4616971 w 4616971"/>
              <a:gd name="connsiteY2" fmla="*/ 1356610 h 1356610"/>
              <a:gd name="connsiteX3" fmla="*/ 0 w 4616971"/>
              <a:gd name="connsiteY3" fmla="*/ 1356610 h 1356610"/>
              <a:gd name="connsiteX4" fmla="*/ 7495 w 4616971"/>
              <a:gd name="connsiteY4" fmla="*/ 0 h 1356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6971" h="1356610">
                <a:moveTo>
                  <a:pt x="7495" y="0"/>
                </a:moveTo>
                <a:lnTo>
                  <a:pt x="4616971" y="0"/>
                </a:lnTo>
                <a:lnTo>
                  <a:pt x="4616971" y="1356610"/>
                </a:lnTo>
                <a:lnTo>
                  <a:pt x="0" y="1356610"/>
                </a:lnTo>
                <a:cubicBezTo>
                  <a:pt x="2498" y="904407"/>
                  <a:pt x="4997" y="452203"/>
                  <a:pt x="7495" y="0"/>
                </a:cubicBezTo>
                <a:close/>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smtClean="0"/>
              <a:t>5.12 and 10.24 Gb/s</a:t>
            </a:r>
            <a:endParaRPr lang="en-GB" dirty="0"/>
          </a:p>
        </p:txBody>
      </p:sp>
      <p:sp>
        <p:nvSpPr>
          <p:cNvPr id="5" name="Date Placeholder 4"/>
          <p:cNvSpPr>
            <a:spLocks noGrp="1"/>
          </p:cNvSpPr>
          <p:nvPr>
            <p:ph type="dt" sz="half" idx="10"/>
          </p:nvPr>
        </p:nvSpPr>
        <p:spPr/>
        <p:txBody>
          <a:bodyPr/>
          <a:lstStyle/>
          <a:p>
            <a:r>
              <a:rPr lang="en-GB" smtClean="0"/>
              <a:t>Ecole de Microélectronique IN2P3</a:t>
            </a:r>
            <a:endParaRPr lang="en-GB" dirty="0"/>
          </a:p>
        </p:txBody>
      </p:sp>
      <p:sp>
        <p:nvSpPr>
          <p:cNvPr id="6" name="Footer Placeholder 5"/>
          <p:cNvSpPr>
            <a:spLocks noGrp="1"/>
          </p:cNvSpPr>
          <p:nvPr>
            <p:ph type="ftr" sz="quarter" idx="11"/>
          </p:nvPr>
        </p:nvSpPr>
        <p:spPr/>
        <p:txBody>
          <a:bodyPr/>
          <a:lstStyle/>
          <a:p>
            <a:r>
              <a:rPr lang="en-GB" smtClean="0"/>
              <a:t>Paulo.Moreira@cern.ch</a:t>
            </a:r>
            <a:endParaRPr lang="en-GB" dirty="0"/>
          </a:p>
        </p:txBody>
      </p:sp>
      <p:sp>
        <p:nvSpPr>
          <p:cNvPr id="7" name="Slide Number Placeholder 6"/>
          <p:cNvSpPr>
            <a:spLocks noGrp="1"/>
          </p:cNvSpPr>
          <p:nvPr>
            <p:ph type="sldNum" sz="quarter" idx="12"/>
          </p:nvPr>
        </p:nvSpPr>
        <p:spPr/>
        <p:txBody>
          <a:bodyPr/>
          <a:lstStyle/>
          <a:p>
            <a:fld id="{9E4E57FD-46AB-4497-A1ED-13B00B4C8F0D}" type="slidenum">
              <a:rPr lang="en-GB" smtClean="0"/>
              <a:pPr/>
              <a:t>80</a:t>
            </a:fld>
            <a:endParaRPr lang="en-GB" dirty="0"/>
          </a:p>
        </p:txBody>
      </p:sp>
      <p:cxnSp>
        <p:nvCxnSpPr>
          <p:cNvPr id="8" name="Straight Connector 7"/>
          <p:cNvCxnSpPr/>
          <p:nvPr/>
        </p:nvCxnSpPr>
        <p:spPr>
          <a:xfrm flipH="1">
            <a:off x="3155617" y="1961899"/>
            <a:ext cx="1028967" cy="0"/>
          </a:xfrm>
          <a:prstGeom prst="line">
            <a:avLst/>
          </a:prstGeom>
          <a:ln w="19050">
            <a:solidFill>
              <a:schemeClr val="accent5"/>
            </a:solidFill>
            <a:head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3448127" y="2520081"/>
            <a:ext cx="736457" cy="0"/>
          </a:xfrm>
          <a:prstGeom prst="line">
            <a:avLst/>
          </a:prstGeom>
          <a:ln w="19050">
            <a:solidFill>
              <a:schemeClr val="accent5"/>
            </a:solidFill>
            <a:headEnd type="non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146233" y="3732030"/>
            <a:ext cx="1040621" cy="0"/>
          </a:xfrm>
          <a:prstGeom prst="line">
            <a:avLst/>
          </a:prstGeom>
          <a:ln w="19050">
            <a:solidFill>
              <a:schemeClr val="accent5"/>
            </a:solidFill>
            <a:head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3666543" y="4290212"/>
            <a:ext cx="520311" cy="0"/>
          </a:xfrm>
          <a:prstGeom prst="line">
            <a:avLst/>
          </a:prstGeom>
          <a:ln w="19050">
            <a:solidFill>
              <a:schemeClr val="accent5"/>
            </a:solidFill>
            <a:head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057520" y="4024439"/>
            <a:ext cx="173694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7230790" y="2245454"/>
            <a:ext cx="56367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057520" y="2245454"/>
            <a:ext cx="563670" cy="0"/>
          </a:xfrm>
          <a:prstGeom prst="line">
            <a:avLst/>
          </a:prstGeom>
          <a:ln w="1905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72394" y="2266699"/>
            <a:ext cx="853931" cy="0"/>
          </a:xfrm>
          <a:prstGeom prst="line">
            <a:avLst/>
          </a:prstGeom>
          <a:ln w="1905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72395" y="4012007"/>
            <a:ext cx="870988"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790098" y="5787949"/>
            <a:ext cx="2781147"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772812" y="2946399"/>
            <a:ext cx="563670" cy="0"/>
          </a:xfrm>
          <a:prstGeom prst="line">
            <a:avLst/>
          </a:prstGeom>
          <a:ln w="19050">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903644" y="6226457"/>
            <a:ext cx="0" cy="19011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5095829" y="6413319"/>
            <a:ext cx="806085" cy="0"/>
          </a:xfrm>
          <a:prstGeom prst="line">
            <a:avLst/>
          </a:prstGeom>
          <a:ln w="19050">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5403347" y="6062725"/>
            <a:ext cx="292510" cy="0"/>
          </a:xfrm>
          <a:prstGeom prst="line">
            <a:avLst/>
          </a:prstGeom>
          <a:ln w="19050">
            <a:head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571245" y="3371640"/>
            <a:ext cx="0" cy="2392456"/>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2252290" y="1952611"/>
            <a:ext cx="29251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5433134" y="2093054"/>
            <a:ext cx="609600" cy="762000"/>
          </a:xfrm>
          <a:prstGeom prst="rect">
            <a:avLst/>
          </a:prstGeom>
          <a:solidFill>
            <a:schemeClr val="accent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D  Q</a:t>
            </a:r>
          </a:p>
          <a:p>
            <a:pPr algn="ctr"/>
            <a:endParaRPr lang="en-GB" dirty="0"/>
          </a:p>
        </p:txBody>
      </p:sp>
      <p:cxnSp>
        <p:nvCxnSpPr>
          <p:cNvPr id="28" name="Straight Connector 27"/>
          <p:cNvCxnSpPr/>
          <p:nvPr/>
        </p:nvCxnSpPr>
        <p:spPr>
          <a:xfrm>
            <a:off x="5445424" y="2626454"/>
            <a:ext cx="152400" cy="76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5445424" y="2702654"/>
            <a:ext cx="152400" cy="76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5150873" y="2702654"/>
            <a:ext cx="0" cy="388086"/>
          </a:xfrm>
          <a:prstGeom prst="line">
            <a:avLst/>
          </a:prstGeom>
          <a:ln w="19050">
            <a:solidFill>
              <a:srgbClr val="C00000"/>
            </a:solidFill>
            <a:head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150873" y="4426744"/>
            <a:ext cx="292510" cy="0"/>
          </a:xfrm>
          <a:prstGeom prst="line">
            <a:avLst/>
          </a:prstGeom>
          <a:ln w="190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6621190" y="2093054"/>
            <a:ext cx="609600" cy="762000"/>
          </a:xfrm>
          <a:prstGeom prst="rect">
            <a:avLst/>
          </a:prstGeom>
          <a:solidFill>
            <a:schemeClr val="accent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D  Q</a:t>
            </a:r>
            <a:endParaRPr lang="en-GB" dirty="0"/>
          </a:p>
          <a:p>
            <a:r>
              <a:rPr lang="en-GB" dirty="0" smtClean="0"/>
              <a:t>L</a:t>
            </a:r>
            <a:endParaRPr lang="en-GB" dirty="0"/>
          </a:p>
        </p:txBody>
      </p:sp>
      <p:cxnSp>
        <p:nvCxnSpPr>
          <p:cNvPr id="33" name="Straight Connector 32"/>
          <p:cNvCxnSpPr/>
          <p:nvPr/>
        </p:nvCxnSpPr>
        <p:spPr>
          <a:xfrm flipV="1">
            <a:off x="6340725" y="2702654"/>
            <a:ext cx="0" cy="38100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Trapezoid 33"/>
          <p:cNvSpPr/>
          <p:nvPr/>
        </p:nvSpPr>
        <p:spPr>
          <a:xfrm rot="5400000">
            <a:off x="3905493" y="2063808"/>
            <a:ext cx="939182" cy="381000"/>
          </a:xfrm>
          <a:prstGeom prst="trapezoid">
            <a:avLst/>
          </a:prstGeom>
          <a:solidFill>
            <a:schemeClr val="accent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Connector 36"/>
          <p:cNvCxnSpPr/>
          <p:nvPr/>
        </p:nvCxnSpPr>
        <p:spPr>
          <a:xfrm flipH="1">
            <a:off x="2416758" y="2894136"/>
            <a:ext cx="128042"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endCxn id="67" idx="2"/>
          </p:cNvCxnSpPr>
          <p:nvPr/>
        </p:nvCxnSpPr>
        <p:spPr>
          <a:xfrm flipV="1">
            <a:off x="1978417" y="3852936"/>
            <a:ext cx="57905" cy="23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2416758" y="4747665"/>
            <a:ext cx="128042"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49" name="Trapezoid 48"/>
          <p:cNvSpPr/>
          <p:nvPr/>
        </p:nvSpPr>
        <p:spPr>
          <a:xfrm rot="5400000">
            <a:off x="5416766" y="5609257"/>
            <a:ext cx="939182" cy="381000"/>
          </a:xfrm>
          <a:prstGeom prst="trapezoid">
            <a:avLst/>
          </a:prstGeom>
          <a:solidFill>
            <a:schemeClr val="accent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1" name="Straight Connector 50"/>
          <p:cNvCxnSpPr/>
          <p:nvPr/>
        </p:nvCxnSpPr>
        <p:spPr>
          <a:xfrm flipH="1">
            <a:off x="5144523" y="3098777"/>
            <a:ext cx="118591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5447920" y="3876453"/>
            <a:ext cx="609600" cy="762000"/>
          </a:xfrm>
          <a:prstGeom prst="rect">
            <a:avLst/>
          </a:prstGeom>
          <a:solidFill>
            <a:schemeClr val="accent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D  Q</a:t>
            </a:r>
          </a:p>
          <a:p>
            <a:pPr algn="ctr"/>
            <a:endParaRPr lang="en-GB" dirty="0"/>
          </a:p>
        </p:txBody>
      </p:sp>
      <p:cxnSp>
        <p:nvCxnSpPr>
          <p:cNvPr id="54" name="Straight Connector 53"/>
          <p:cNvCxnSpPr/>
          <p:nvPr/>
        </p:nvCxnSpPr>
        <p:spPr>
          <a:xfrm>
            <a:off x="5424988" y="4350544"/>
            <a:ext cx="152400" cy="76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5424988" y="4426744"/>
            <a:ext cx="152400" cy="76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6340725" y="2710228"/>
            <a:ext cx="280465" cy="0"/>
          </a:xfrm>
          <a:prstGeom prst="line">
            <a:avLst/>
          </a:prstGeom>
          <a:ln w="19050">
            <a:solidFill>
              <a:srgbClr val="C00000"/>
            </a:solidFill>
            <a:head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5144523" y="2710228"/>
            <a:ext cx="280465" cy="0"/>
          </a:xfrm>
          <a:prstGeom prst="line">
            <a:avLst/>
          </a:prstGeom>
          <a:ln w="19050">
            <a:solidFill>
              <a:srgbClr val="C00000"/>
            </a:solidFill>
            <a:headEnd type="none"/>
          </a:ln>
        </p:spPr>
        <p:style>
          <a:lnRef idx="1">
            <a:schemeClr val="accent1"/>
          </a:lnRef>
          <a:fillRef idx="0">
            <a:schemeClr val="accent1"/>
          </a:fillRef>
          <a:effectRef idx="0">
            <a:schemeClr val="accent1"/>
          </a:effectRef>
          <a:fontRef idx="minor">
            <a:schemeClr val="tx1"/>
          </a:fontRef>
        </p:style>
      </p:cxnSp>
      <p:sp>
        <p:nvSpPr>
          <p:cNvPr id="59" name="Trapezoid 58"/>
          <p:cNvSpPr/>
          <p:nvPr/>
        </p:nvSpPr>
        <p:spPr>
          <a:xfrm rot="5400000">
            <a:off x="8100974" y="2769037"/>
            <a:ext cx="939182" cy="381000"/>
          </a:xfrm>
          <a:prstGeom prst="trapezoid">
            <a:avLst/>
          </a:prstGeom>
          <a:solidFill>
            <a:schemeClr val="accent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0" name="Straight Connector 59"/>
          <p:cNvCxnSpPr/>
          <p:nvPr/>
        </p:nvCxnSpPr>
        <p:spPr>
          <a:xfrm>
            <a:off x="7794460" y="2245454"/>
            <a:ext cx="0" cy="402245"/>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7794460" y="2647699"/>
            <a:ext cx="563670" cy="0"/>
          </a:xfrm>
          <a:prstGeom prst="line">
            <a:avLst/>
          </a:prstGeom>
          <a:ln w="1905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794460" y="3246830"/>
            <a:ext cx="0" cy="78128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7794460" y="3246830"/>
            <a:ext cx="563670" cy="0"/>
          </a:xfrm>
          <a:prstGeom prst="line">
            <a:avLst/>
          </a:prstGeom>
          <a:ln w="1905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5161622" y="4426745"/>
            <a:ext cx="0" cy="1096479"/>
          </a:xfrm>
          <a:prstGeom prst="line">
            <a:avLst/>
          </a:prstGeom>
          <a:ln w="19050">
            <a:solidFill>
              <a:srgbClr val="C0000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1685905" y="1691001"/>
            <a:ext cx="415498" cy="261610"/>
          </a:xfrm>
          <a:prstGeom prst="rect">
            <a:avLst/>
          </a:prstGeom>
          <a:noFill/>
        </p:spPr>
        <p:txBody>
          <a:bodyPr wrap="none" rtlCol="0">
            <a:spAutoFit/>
          </a:bodyPr>
          <a:lstStyle/>
          <a:p>
            <a:r>
              <a:rPr lang="en-GB" sz="1100" dirty="0" smtClean="0">
                <a:solidFill>
                  <a:schemeClr val="tx2"/>
                </a:solidFill>
              </a:rPr>
              <a:t>P[2]</a:t>
            </a:r>
            <a:endParaRPr lang="en-GB" sz="1100" dirty="0">
              <a:solidFill>
                <a:schemeClr val="tx2"/>
              </a:solidFill>
            </a:endParaRPr>
          </a:p>
        </p:txBody>
      </p:sp>
      <p:sp>
        <p:nvSpPr>
          <p:cNvPr id="66" name="TextBox 65"/>
          <p:cNvSpPr txBox="1"/>
          <p:nvPr/>
        </p:nvSpPr>
        <p:spPr>
          <a:xfrm>
            <a:off x="1685905" y="2626454"/>
            <a:ext cx="415498" cy="261610"/>
          </a:xfrm>
          <a:prstGeom prst="rect">
            <a:avLst/>
          </a:prstGeom>
          <a:noFill/>
        </p:spPr>
        <p:txBody>
          <a:bodyPr wrap="none" rtlCol="0">
            <a:spAutoFit/>
          </a:bodyPr>
          <a:lstStyle/>
          <a:p>
            <a:r>
              <a:rPr lang="en-GB" sz="1100" dirty="0" smtClean="0">
                <a:solidFill>
                  <a:schemeClr val="tx2"/>
                </a:solidFill>
              </a:rPr>
              <a:t>P[0]</a:t>
            </a:r>
            <a:endParaRPr lang="en-GB" sz="1100" dirty="0">
              <a:solidFill>
                <a:schemeClr val="tx2"/>
              </a:solidFill>
            </a:endParaRPr>
          </a:p>
        </p:txBody>
      </p:sp>
      <p:sp>
        <p:nvSpPr>
          <p:cNvPr id="67" name="TextBox 66"/>
          <p:cNvSpPr txBox="1"/>
          <p:nvPr/>
        </p:nvSpPr>
        <p:spPr>
          <a:xfrm>
            <a:off x="1685905" y="3591326"/>
            <a:ext cx="700833" cy="261610"/>
          </a:xfrm>
          <a:prstGeom prst="rect">
            <a:avLst/>
          </a:prstGeom>
          <a:noFill/>
        </p:spPr>
        <p:txBody>
          <a:bodyPr wrap="none" rtlCol="0">
            <a:spAutoFit/>
          </a:bodyPr>
          <a:lstStyle/>
          <a:p>
            <a:r>
              <a:rPr lang="en-GB" sz="1100" dirty="0" smtClean="0">
                <a:solidFill>
                  <a:schemeClr val="tx2"/>
                </a:solidFill>
              </a:rPr>
              <a:t>P[3]/P[1]</a:t>
            </a:r>
            <a:endParaRPr lang="en-GB" sz="1100" dirty="0">
              <a:solidFill>
                <a:schemeClr val="tx2"/>
              </a:solidFill>
            </a:endParaRPr>
          </a:p>
        </p:txBody>
      </p:sp>
      <p:sp>
        <p:nvSpPr>
          <p:cNvPr id="68" name="TextBox 67"/>
          <p:cNvSpPr txBox="1"/>
          <p:nvPr/>
        </p:nvSpPr>
        <p:spPr>
          <a:xfrm>
            <a:off x="1685905" y="4469460"/>
            <a:ext cx="700833" cy="261610"/>
          </a:xfrm>
          <a:prstGeom prst="rect">
            <a:avLst/>
          </a:prstGeom>
          <a:noFill/>
        </p:spPr>
        <p:txBody>
          <a:bodyPr wrap="none" rtlCol="0">
            <a:spAutoFit/>
          </a:bodyPr>
          <a:lstStyle/>
          <a:p>
            <a:r>
              <a:rPr lang="en-GB" sz="1100" dirty="0" smtClean="0">
                <a:solidFill>
                  <a:schemeClr val="tx2"/>
                </a:solidFill>
              </a:rPr>
              <a:t>P[1]/P[0]</a:t>
            </a:r>
            <a:endParaRPr lang="en-GB" sz="1100" dirty="0">
              <a:solidFill>
                <a:schemeClr val="tx2"/>
              </a:solidFill>
            </a:endParaRPr>
          </a:p>
        </p:txBody>
      </p:sp>
      <p:sp>
        <p:nvSpPr>
          <p:cNvPr id="69" name="TextBox 68"/>
          <p:cNvSpPr txBox="1"/>
          <p:nvPr/>
        </p:nvSpPr>
        <p:spPr>
          <a:xfrm>
            <a:off x="6123881" y="1984254"/>
            <a:ext cx="320922" cy="261610"/>
          </a:xfrm>
          <a:prstGeom prst="rect">
            <a:avLst/>
          </a:prstGeom>
          <a:noFill/>
        </p:spPr>
        <p:txBody>
          <a:bodyPr wrap="none" rtlCol="0">
            <a:spAutoFit/>
          </a:bodyPr>
          <a:lstStyle/>
          <a:p>
            <a:r>
              <a:rPr lang="en-GB" sz="1100" dirty="0" smtClean="0">
                <a:solidFill>
                  <a:schemeClr val="tx2"/>
                </a:solidFill>
              </a:rPr>
              <a:t>S0</a:t>
            </a:r>
            <a:endParaRPr lang="en-GB" sz="1100" dirty="0">
              <a:solidFill>
                <a:schemeClr val="tx2"/>
              </a:solidFill>
            </a:endParaRPr>
          </a:p>
        </p:txBody>
      </p:sp>
      <p:sp>
        <p:nvSpPr>
          <p:cNvPr id="70" name="TextBox 69"/>
          <p:cNvSpPr txBox="1"/>
          <p:nvPr/>
        </p:nvSpPr>
        <p:spPr>
          <a:xfrm>
            <a:off x="7254747" y="1964226"/>
            <a:ext cx="391454" cy="261610"/>
          </a:xfrm>
          <a:prstGeom prst="rect">
            <a:avLst/>
          </a:prstGeom>
          <a:noFill/>
        </p:spPr>
        <p:txBody>
          <a:bodyPr wrap="none" rtlCol="0">
            <a:spAutoFit/>
          </a:bodyPr>
          <a:lstStyle/>
          <a:p>
            <a:r>
              <a:rPr lang="en-GB" sz="1100" dirty="0" smtClean="0">
                <a:solidFill>
                  <a:schemeClr val="tx2"/>
                </a:solidFill>
              </a:rPr>
              <a:t>S0*</a:t>
            </a:r>
            <a:endParaRPr lang="en-GB" sz="1100" dirty="0">
              <a:solidFill>
                <a:schemeClr val="tx2"/>
              </a:solidFill>
            </a:endParaRPr>
          </a:p>
        </p:txBody>
      </p:sp>
      <p:sp>
        <p:nvSpPr>
          <p:cNvPr id="71" name="TextBox 70"/>
          <p:cNvSpPr txBox="1"/>
          <p:nvPr/>
        </p:nvSpPr>
        <p:spPr>
          <a:xfrm>
            <a:off x="6109972" y="3750397"/>
            <a:ext cx="320922" cy="261610"/>
          </a:xfrm>
          <a:prstGeom prst="rect">
            <a:avLst/>
          </a:prstGeom>
          <a:noFill/>
        </p:spPr>
        <p:txBody>
          <a:bodyPr wrap="none" rtlCol="0">
            <a:spAutoFit/>
          </a:bodyPr>
          <a:lstStyle/>
          <a:p>
            <a:r>
              <a:rPr lang="en-GB" sz="1100" dirty="0" smtClean="0">
                <a:solidFill>
                  <a:schemeClr val="tx2"/>
                </a:solidFill>
              </a:rPr>
              <a:t>S1</a:t>
            </a:r>
            <a:endParaRPr lang="en-GB" sz="1100" dirty="0">
              <a:solidFill>
                <a:schemeClr val="tx2"/>
              </a:solidFill>
            </a:endParaRPr>
          </a:p>
        </p:txBody>
      </p:sp>
      <p:sp>
        <p:nvSpPr>
          <p:cNvPr id="72" name="TextBox 71"/>
          <p:cNvSpPr txBox="1"/>
          <p:nvPr/>
        </p:nvSpPr>
        <p:spPr>
          <a:xfrm>
            <a:off x="9703574" y="2405130"/>
            <a:ext cx="572593" cy="261610"/>
          </a:xfrm>
          <a:prstGeom prst="rect">
            <a:avLst/>
          </a:prstGeom>
          <a:noFill/>
        </p:spPr>
        <p:txBody>
          <a:bodyPr wrap="none" rtlCol="0">
            <a:spAutoFit/>
          </a:bodyPr>
          <a:lstStyle/>
          <a:p>
            <a:r>
              <a:rPr lang="en-GB" sz="1100" dirty="0" err="1" smtClean="0">
                <a:solidFill>
                  <a:schemeClr val="tx2"/>
                </a:solidFill>
              </a:rPr>
              <a:t>serOut</a:t>
            </a:r>
            <a:endParaRPr lang="en-GB" sz="1100" dirty="0">
              <a:solidFill>
                <a:schemeClr val="tx2"/>
              </a:solidFill>
            </a:endParaRPr>
          </a:p>
        </p:txBody>
      </p:sp>
      <p:sp>
        <p:nvSpPr>
          <p:cNvPr id="73" name="TextBox 72"/>
          <p:cNvSpPr txBox="1"/>
          <p:nvPr/>
        </p:nvSpPr>
        <p:spPr>
          <a:xfrm>
            <a:off x="6941294" y="5547077"/>
            <a:ext cx="716863" cy="261610"/>
          </a:xfrm>
          <a:prstGeom prst="rect">
            <a:avLst/>
          </a:prstGeom>
          <a:noFill/>
        </p:spPr>
        <p:txBody>
          <a:bodyPr wrap="none" rtlCol="0">
            <a:spAutoFit/>
          </a:bodyPr>
          <a:lstStyle/>
          <a:p>
            <a:r>
              <a:rPr lang="en-GB" sz="1100" dirty="0" smtClean="0">
                <a:solidFill>
                  <a:srgbClr val="C00000"/>
                </a:solidFill>
              </a:rPr>
              <a:t>clk5G12*</a:t>
            </a:r>
            <a:endParaRPr lang="en-GB" sz="1100" dirty="0">
              <a:solidFill>
                <a:srgbClr val="C00000"/>
              </a:solidFill>
            </a:endParaRPr>
          </a:p>
        </p:txBody>
      </p:sp>
      <p:sp>
        <p:nvSpPr>
          <p:cNvPr id="75" name="TextBox 74"/>
          <p:cNvSpPr txBox="1"/>
          <p:nvPr/>
        </p:nvSpPr>
        <p:spPr>
          <a:xfrm>
            <a:off x="4351448" y="5305316"/>
            <a:ext cx="646331" cy="261610"/>
          </a:xfrm>
          <a:prstGeom prst="rect">
            <a:avLst/>
          </a:prstGeom>
          <a:noFill/>
        </p:spPr>
        <p:txBody>
          <a:bodyPr wrap="none" rtlCol="0">
            <a:spAutoFit/>
          </a:bodyPr>
          <a:lstStyle/>
          <a:p>
            <a:r>
              <a:rPr lang="en-GB" sz="1100" dirty="0" smtClean="0">
                <a:solidFill>
                  <a:srgbClr val="C00000"/>
                </a:solidFill>
              </a:rPr>
              <a:t>clk5G12</a:t>
            </a:r>
            <a:endParaRPr lang="en-GB" sz="1100" dirty="0">
              <a:solidFill>
                <a:srgbClr val="C00000"/>
              </a:solidFill>
            </a:endParaRPr>
          </a:p>
        </p:txBody>
      </p:sp>
      <p:sp>
        <p:nvSpPr>
          <p:cNvPr id="77" name="TextBox 76"/>
          <p:cNvSpPr txBox="1"/>
          <p:nvPr/>
        </p:nvSpPr>
        <p:spPr>
          <a:xfrm>
            <a:off x="4514985" y="6165178"/>
            <a:ext cx="896399" cy="261610"/>
          </a:xfrm>
          <a:prstGeom prst="rect">
            <a:avLst/>
          </a:prstGeom>
          <a:noFill/>
        </p:spPr>
        <p:txBody>
          <a:bodyPr wrap="none" rtlCol="0">
            <a:spAutoFit/>
          </a:bodyPr>
          <a:lstStyle/>
          <a:p>
            <a:r>
              <a:rPr lang="en-GB" sz="1100" dirty="0" smtClean="0"/>
              <a:t>select10G24</a:t>
            </a:r>
            <a:endParaRPr lang="en-GB" sz="1100" dirty="0"/>
          </a:p>
        </p:txBody>
      </p:sp>
      <p:sp>
        <p:nvSpPr>
          <p:cNvPr id="79" name="TextBox 78"/>
          <p:cNvSpPr txBox="1"/>
          <p:nvPr/>
        </p:nvSpPr>
        <p:spPr>
          <a:xfrm>
            <a:off x="5653200" y="5425438"/>
            <a:ext cx="292068" cy="769441"/>
          </a:xfrm>
          <a:prstGeom prst="rect">
            <a:avLst/>
          </a:prstGeom>
          <a:noFill/>
        </p:spPr>
        <p:txBody>
          <a:bodyPr wrap="none" rtlCol="0">
            <a:spAutoFit/>
          </a:bodyPr>
          <a:lstStyle/>
          <a:p>
            <a:r>
              <a:rPr lang="en-GB" sz="1100" dirty="0" smtClean="0">
                <a:solidFill>
                  <a:schemeClr val="bg1"/>
                </a:solidFill>
              </a:rPr>
              <a:t>I1</a:t>
            </a:r>
          </a:p>
          <a:p>
            <a:endParaRPr lang="en-GB" sz="1100" dirty="0">
              <a:solidFill>
                <a:schemeClr val="bg1"/>
              </a:solidFill>
            </a:endParaRPr>
          </a:p>
          <a:p>
            <a:endParaRPr lang="en-GB" sz="1100" dirty="0" smtClean="0">
              <a:solidFill>
                <a:schemeClr val="bg1"/>
              </a:solidFill>
            </a:endParaRPr>
          </a:p>
          <a:p>
            <a:r>
              <a:rPr lang="en-GB" sz="1100" dirty="0" smtClean="0">
                <a:solidFill>
                  <a:schemeClr val="bg1"/>
                </a:solidFill>
              </a:rPr>
              <a:t>I0</a:t>
            </a:r>
            <a:endParaRPr lang="en-GB" sz="1100" dirty="0">
              <a:solidFill>
                <a:schemeClr val="bg1"/>
              </a:solidFill>
            </a:endParaRPr>
          </a:p>
        </p:txBody>
      </p:sp>
      <p:sp>
        <p:nvSpPr>
          <p:cNvPr id="80" name="TextBox 79"/>
          <p:cNvSpPr txBox="1"/>
          <p:nvPr/>
        </p:nvSpPr>
        <p:spPr>
          <a:xfrm>
            <a:off x="8342917" y="2572590"/>
            <a:ext cx="292068" cy="769441"/>
          </a:xfrm>
          <a:prstGeom prst="rect">
            <a:avLst/>
          </a:prstGeom>
          <a:noFill/>
        </p:spPr>
        <p:txBody>
          <a:bodyPr wrap="none" rtlCol="0">
            <a:spAutoFit/>
          </a:bodyPr>
          <a:lstStyle/>
          <a:p>
            <a:r>
              <a:rPr lang="en-GB" sz="1100" dirty="0" smtClean="0">
                <a:solidFill>
                  <a:schemeClr val="bg1"/>
                </a:solidFill>
              </a:rPr>
              <a:t>I1</a:t>
            </a:r>
          </a:p>
          <a:p>
            <a:endParaRPr lang="en-GB" sz="1100" dirty="0">
              <a:solidFill>
                <a:schemeClr val="bg1"/>
              </a:solidFill>
            </a:endParaRPr>
          </a:p>
          <a:p>
            <a:endParaRPr lang="en-GB" sz="1100" dirty="0" smtClean="0">
              <a:solidFill>
                <a:schemeClr val="bg1"/>
              </a:solidFill>
            </a:endParaRPr>
          </a:p>
          <a:p>
            <a:r>
              <a:rPr lang="en-GB" sz="1100" dirty="0" smtClean="0">
                <a:solidFill>
                  <a:schemeClr val="bg1"/>
                </a:solidFill>
              </a:rPr>
              <a:t>I0</a:t>
            </a:r>
            <a:endParaRPr lang="en-GB" sz="1100" dirty="0">
              <a:solidFill>
                <a:schemeClr val="bg1"/>
              </a:solidFill>
            </a:endParaRPr>
          </a:p>
        </p:txBody>
      </p:sp>
      <p:sp>
        <p:nvSpPr>
          <p:cNvPr id="81" name="TextBox 80"/>
          <p:cNvSpPr txBox="1"/>
          <p:nvPr/>
        </p:nvSpPr>
        <p:spPr>
          <a:xfrm>
            <a:off x="4156325" y="1851791"/>
            <a:ext cx="292068" cy="769441"/>
          </a:xfrm>
          <a:prstGeom prst="rect">
            <a:avLst/>
          </a:prstGeom>
          <a:noFill/>
        </p:spPr>
        <p:txBody>
          <a:bodyPr wrap="none" rtlCol="0">
            <a:spAutoFit/>
          </a:bodyPr>
          <a:lstStyle/>
          <a:p>
            <a:r>
              <a:rPr lang="en-GB" sz="1100" dirty="0" smtClean="0">
                <a:solidFill>
                  <a:schemeClr val="bg1"/>
                </a:solidFill>
              </a:rPr>
              <a:t>I1</a:t>
            </a:r>
          </a:p>
          <a:p>
            <a:endParaRPr lang="en-GB" sz="1100" dirty="0">
              <a:solidFill>
                <a:schemeClr val="bg1"/>
              </a:solidFill>
            </a:endParaRPr>
          </a:p>
          <a:p>
            <a:endParaRPr lang="en-GB" sz="1100" dirty="0" smtClean="0">
              <a:solidFill>
                <a:schemeClr val="bg1"/>
              </a:solidFill>
            </a:endParaRPr>
          </a:p>
          <a:p>
            <a:r>
              <a:rPr lang="en-GB" sz="1100" dirty="0" smtClean="0">
                <a:solidFill>
                  <a:schemeClr val="bg1"/>
                </a:solidFill>
              </a:rPr>
              <a:t>I0</a:t>
            </a:r>
            <a:endParaRPr lang="en-GB" sz="1100" dirty="0">
              <a:solidFill>
                <a:schemeClr val="bg1"/>
              </a:solidFill>
            </a:endParaRPr>
          </a:p>
        </p:txBody>
      </p:sp>
      <p:sp>
        <p:nvSpPr>
          <p:cNvPr id="84" name="TextBox 83"/>
          <p:cNvSpPr txBox="1"/>
          <p:nvPr/>
        </p:nvSpPr>
        <p:spPr>
          <a:xfrm>
            <a:off x="5349119" y="5787949"/>
            <a:ext cx="372218" cy="261610"/>
          </a:xfrm>
          <a:prstGeom prst="rect">
            <a:avLst/>
          </a:prstGeom>
          <a:noFill/>
        </p:spPr>
        <p:txBody>
          <a:bodyPr wrap="none" rtlCol="0">
            <a:spAutoFit/>
          </a:bodyPr>
          <a:lstStyle/>
          <a:p>
            <a:r>
              <a:rPr lang="en-GB" sz="1100" dirty="0" smtClean="0">
                <a:solidFill>
                  <a:schemeClr val="tx2"/>
                </a:solidFill>
              </a:rPr>
              <a:t>“0”</a:t>
            </a:r>
            <a:endParaRPr lang="en-GB" sz="1100" dirty="0">
              <a:solidFill>
                <a:schemeClr val="tx2"/>
              </a:solidFill>
            </a:endParaRPr>
          </a:p>
        </p:txBody>
      </p:sp>
      <p:sp>
        <p:nvSpPr>
          <p:cNvPr id="85" name="TextBox 84"/>
          <p:cNvSpPr txBox="1"/>
          <p:nvPr/>
        </p:nvSpPr>
        <p:spPr>
          <a:xfrm>
            <a:off x="4759270" y="2016855"/>
            <a:ext cx="393056" cy="261610"/>
          </a:xfrm>
          <a:prstGeom prst="rect">
            <a:avLst/>
          </a:prstGeom>
          <a:noFill/>
        </p:spPr>
        <p:txBody>
          <a:bodyPr wrap="none" rtlCol="0">
            <a:spAutoFit/>
          </a:bodyPr>
          <a:lstStyle/>
          <a:p>
            <a:r>
              <a:rPr lang="en-GB" sz="1100" dirty="0" smtClean="0">
                <a:solidFill>
                  <a:schemeClr val="tx2"/>
                </a:solidFill>
              </a:rPr>
              <a:t>S20</a:t>
            </a:r>
            <a:endParaRPr lang="en-GB" sz="1100" dirty="0">
              <a:solidFill>
                <a:schemeClr val="tx2"/>
              </a:solidFill>
            </a:endParaRPr>
          </a:p>
        </p:txBody>
      </p:sp>
      <p:sp>
        <p:nvSpPr>
          <p:cNvPr id="86" name="TextBox 85"/>
          <p:cNvSpPr txBox="1"/>
          <p:nvPr/>
        </p:nvSpPr>
        <p:spPr>
          <a:xfrm>
            <a:off x="4757633" y="3743849"/>
            <a:ext cx="393056" cy="261610"/>
          </a:xfrm>
          <a:prstGeom prst="rect">
            <a:avLst/>
          </a:prstGeom>
          <a:noFill/>
        </p:spPr>
        <p:txBody>
          <a:bodyPr wrap="none" rtlCol="0">
            <a:spAutoFit/>
          </a:bodyPr>
          <a:lstStyle/>
          <a:p>
            <a:r>
              <a:rPr lang="en-GB" sz="1100" dirty="0" smtClean="0">
                <a:solidFill>
                  <a:schemeClr val="tx2"/>
                </a:solidFill>
              </a:rPr>
              <a:t>S31</a:t>
            </a:r>
            <a:endParaRPr lang="en-GB" sz="1100" dirty="0">
              <a:solidFill>
                <a:schemeClr val="tx2"/>
              </a:solidFill>
            </a:endParaRPr>
          </a:p>
        </p:txBody>
      </p:sp>
      <p:sp>
        <p:nvSpPr>
          <p:cNvPr id="88" name="TextBox 87"/>
          <p:cNvSpPr txBox="1"/>
          <p:nvPr/>
        </p:nvSpPr>
        <p:spPr>
          <a:xfrm>
            <a:off x="1334335" y="5299788"/>
            <a:ext cx="646331" cy="261610"/>
          </a:xfrm>
          <a:prstGeom prst="rect">
            <a:avLst/>
          </a:prstGeom>
          <a:noFill/>
        </p:spPr>
        <p:txBody>
          <a:bodyPr wrap="none" rtlCol="0">
            <a:spAutoFit/>
          </a:bodyPr>
          <a:lstStyle/>
          <a:p>
            <a:r>
              <a:rPr lang="en-GB" sz="1100" dirty="0" smtClean="0">
                <a:solidFill>
                  <a:srgbClr val="C00000"/>
                </a:solidFill>
              </a:rPr>
              <a:t>clk2G56</a:t>
            </a:r>
            <a:endParaRPr lang="en-GB" sz="1100" dirty="0">
              <a:solidFill>
                <a:srgbClr val="C00000"/>
              </a:solidFill>
            </a:endParaRPr>
          </a:p>
        </p:txBody>
      </p:sp>
      <p:sp>
        <p:nvSpPr>
          <p:cNvPr id="93" name="TextBox 92"/>
          <p:cNvSpPr txBox="1"/>
          <p:nvPr/>
        </p:nvSpPr>
        <p:spPr>
          <a:xfrm>
            <a:off x="9334993" y="5161317"/>
            <a:ext cx="2205540" cy="954107"/>
          </a:xfrm>
          <a:prstGeom prst="rect">
            <a:avLst/>
          </a:prstGeom>
          <a:noFill/>
          <a:ln>
            <a:solidFill>
              <a:schemeClr val="tx1"/>
            </a:solidFill>
          </a:ln>
        </p:spPr>
        <p:txBody>
          <a:bodyPr wrap="none" rtlCol="0">
            <a:spAutoFit/>
          </a:bodyPr>
          <a:lstStyle/>
          <a:p>
            <a:r>
              <a:rPr lang="en-GB" sz="1400" dirty="0" err="1">
                <a:solidFill>
                  <a:schemeClr val="accent5">
                    <a:lumMod val="50000"/>
                  </a:schemeClr>
                </a:solidFill>
              </a:rPr>
              <a:t>Serializer</a:t>
            </a:r>
            <a:r>
              <a:rPr lang="en-GB" sz="1400" dirty="0">
                <a:solidFill>
                  <a:schemeClr val="accent5">
                    <a:lumMod val="50000"/>
                  </a:schemeClr>
                </a:solidFill>
              </a:rPr>
              <a:t> 2-to-1:</a:t>
            </a:r>
          </a:p>
          <a:p>
            <a:pPr marL="285750" indent="-285750">
              <a:buClr>
                <a:srgbClr val="C00000"/>
              </a:buClr>
              <a:buFont typeface="Arial" panose="020B0604020202020204" pitchFamily="34" charset="0"/>
              <a:buChar char="•"/>
            </a:pPr>
            <a:r>
              <a:rPr lang="en-GB" sz="1400" dirty="0" smtClean="0">
                <a:solidFill>
                  <a:schemeClr val="accent5">
                    <a:lumMod val="50000"/>
                  </a:schemeClr>
                </a:solidFill>
              </a:rPr>
              <a:t>2.56 </a:t>
            </a:r>
            <a:r>
              <a:rPr lang="en-GB" sz="1400" dirty="0">
                <a:solidFill>
                  <a:schemeClr val="accent5">
                    <a:lumMod val="50000"/>
                  </a:schemeClr>
                </a:solidFill>
              </a:rPr>
              <a:t>Gb/s to 5.12 Gb/s </a:t>
            </a:r>
            <a:endParaRPr lang="en-GB" sz="1400" dirty="0" smtClean="0">
              <a:solidFill>
                <a:schemeClr val="accent5">
                  <a:lumMod val="50000"/>
                </a:schemeClr>
              </a:solidFill>
            </a:endParaRPr>
          </a:p>
          <a:p>
            <a:r>
              <a:rPr lang="en-GB" sz="1400" dirty="0" err="1">
                <a:solidFill>
                  <a:schemeClr val="accent5">
                    <a:lumMod val="50000"/>
                  </a:schemeClr>
                </a:solidFill>
              </a:rPr>
              <a:t>Serializer</a:t>
            </a:r>
            <a:r>
              <a:rPr lang="en-GB" sz="1400" dirty="0">
                <a:solidFill>
                  <a:schemeClr val="accent5">
                    <a:lumMod val="50000"/>
                  </a:schemeClr>
                </a:solidFill>
              </a:rPr>
              <a:t> </a:t>
            </a:r>
            <a:r>
              <a:rPr lang="en-GB" sz="1400" dirty="0" smtClean="0">
                <a:solidFill>
                  <a:schemeClr val="accent5">
                    <a:lumMod val="50000"/>
                  </a:schemeClr>
                </a:solidFill>
              </a:rPr>
              <a:t>4-to-1</a:t>
            </a:r>
            <a:r>
              <a:rPr lang="en-GB" sz="1400" dirty="0">
                <a:solidFill>
                  <a:schemeClr val="accent5">
                    <a:lumMod val="50000"/>
                  </a:schemeClr>
                </a:solidFill>
              </a:rPr>
              <a:t>:</a:t>
            </a:r>
          </a:p>
          <a:p>
            <a:pPr marL="285750" indent="-285750">
              <a:buClr>
                <a:srgbClr val="C00000"/>
              </a:buClr>
              <a:buFont typeface="Arial" panose="020B0604020202020204" pitchFamily="34" charset="0"/>
              <a:buChar char="•"/>
            </a:pPr>
            <a:r>
              <a:rPr lang="en-GB" sz="1400" dirty="0" smtClean="0">
                <a:solidFill>
                  <a:schemeClr val="accent5">
                    <a:lumMod val="50000"/>
                  </a:schemeClr>
                </a:solidFill>
              </a:rPr>
              <a:t>2.56 Gb/s to 10.24 Gb/s</a:t>
            </a:r>
            <a:endParaRPr lang="en-GB" sz="1400" dirty="0">
              <a:solidFill>
                <a:schemeClr val="accent5">
                  <a:lumMod val="50000"/>
                </a:schemeClr>
              </a:solidFill>
            </a:endParaRPr>
          </a:p>
        </p:txBody>
      </p:sp>
      <p:cxnSp>
        <p:nvCxnSpPr>
          <p:cNvPr id="95" name="Straight Arrow Connector 94"/>
          <p:cNvCxnSpPr>
            <a:stCxn id="164" idx="1"/>
            <a:endCxn id="70" idx="3"/>
          </p:cNvCxnSpPr>
          <p:nvPr/>
        </p:nvCxnSpPr>
        <p:spPr>
          <a:xfrm flipH="1">
            <a:off x="7646201" y="1543361"/>
            <a:ext cx="1624417" cy="55167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flipV="1">
            <a:off x="9546099" y="3128805"/>
            <a:ext cx="0" cy="28894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9" name="Trapezoid 98"/>
          <p:cNvSpPr/>
          <p:nvPr/>
        </p:nvSpPr>
        <p:spPr>
          <a:xfrm rot="5400000">
            <a:off x="9052201" y="2509702"/>
            <a:ext cx="939182" cy="381000"/>
          </a:xfrm>
          <a:prstGeom prst="trapezoid">
            <a:avLst/>
          </a:prstGeom>
          <a:solidFill>
            <a:schemeClr val="accent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TextBox 99"/>
          <p:cNvSpPr txBox="1"/>
          <p:nvPr/>
        </p:nvSpPr>
        <p:spPr>
          <a:xfrm>
            <a:off x="9280320" y="2303898"/>
            <a:ext cx="292068" cy="769441"/>
          </a:xfrm>
          <a:prstGeom prst="rect">
            <a:avLst/>
          </a:prstGeom>
          <a:noFill/>
        </p:spPr>
        <p:txBody>
          <a:bodyPr wrap="none" rtlCol="0">
            <a:spAutoFit/>
          </a:bodyPr>
          <a:lstStyle/>
          <a:p>
            <a:r>
              <a:rPr lang="en-GB" sz="1100" dirty="0" smtClean="0">
                <a:solidFill>
                  <a:schemeClr val="bg1"/>
                </a:solidFill>
              </a:rPr>
              <a:t>I1</a:t>
            </a:r>
          </a:p>
          <a:p>
            <a:endParaRPr lang="en-GB" sz="1100" dirty="0">
              <a:solidFill>
                <a:schemeClr val="bg1"/>
              </a:solidFill>
            </a:endParaRPr>
          </a:p>
          <a:p>
            <a:endParaRPr lang="en-GB" sz="1100" dirty="0" smtClean="0">
              <a:solidFill>
                <a:schemeClr val="bg1"/>
              </a:solidFill>
            </a:endParaRPr>
          </a:p>
          <a:p>
            <a:r>
              <a:rPr lang="en-GB" sz="1100" dirty="0" smtClean="0">
                <a:solidFill>
                  <a:schemeClr val="bg1"/>
                </a:solidFill>
              </a:rPr>
              <a:t>I0</a:t>
            </a:r>
            <a:endParaRPr lang="en-GB" sz="1100" dirty="0">
              <a:solidFill>
                <a:schemeClr val="bg1"/>
              </a:solidFill>
            </a:endParaRPr>
          </a:p>
        </p:txBody>
      </p:sp>
      <p:cxnSp>
        <p:nvCxnSpPr>
          <p:cNvPr id="101" name="Straight Connector 100"/>
          <p:cNvCxnSpPr/>
          <p:nvPr/>
        </p:nvCxnSpPr>
        <p:spPr>
          <a:xfrm>
            <a:off x="9730273" y="2688618"/>
            <a:ext cx="563670" cy="0"/>
          </a:xfrm>
          <a:prstGeom prst="line">
            <a:avLst/>
          </a:prstGeom>
          <a:ln w="19050">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9054647" y="2435123"/>
            <a:ext cx="281835" cy="0"/>
          </a:xfrm>
          <a:prstGeom prst="line">
            <a:avLst/>
          </a:prstGeom>
          <a:ln w="19050">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10013377" y="1860285"/>
            <a:ext cx="840295" cy="261610"/>
          </a:xfrm>
          <a:prstGeom prst="rect">
            <a:avLst/>
          </a:prstGeom>
          <a:noFill/>
        </p:spPr>
        <p:txBody>
          <a:bodyPr wrap="none" rtlCol="0">
            <a:spAutoFit/>
          </a:bodyPr>
          <a:lstStyle/>
          <a:p>
            <a:r>
              <a:rPr lang="en-GB" sz="1100" dirty="0" err="1" smtClean="0">
                <a:solidFill>
                  <a:schemeClr val="tx2"/>
                </a:solidFill>
              </a:rPr>
              <a:t>rxLoopback</a:t>
            </a:r>
            <a:endParaRPr lang="en-GB" sz="1100" dirty="0">
              <a:solidFill>
                <a:schemeClr val="tx2"/>
              </a:solidFill>
            </a:endParaRPr>
          </a:p>
        </p:txBody>
      </p:sp>
      <p:sp>
        <p:nvSpPr>
          <p:cNvPr id="104" name="TextBox 103"/>
          <p:cNvSpPr txBox="1"/>
          <p:nvPr/>
        </p:nvSpPr>
        <p:spPr>
          <a:xfrm rot="16200000">
            <a:off x="9140283" y="3631076"/>
            <a:ext cx="813043" cy="246221"/>
          </a:xfrm>
          <a:prstGeom prst="rect">
            <a:avLst/>
          </a:prstGeom>
          <a:noFill/>
        </p:spPr>
        <p:txBody>
          <a:bodyPr wrap="none" rtlCol="0">
            <a:spAutoFit/>
          </a:bodyPr>
          <a:lstStyle/>
          <a:p>
            <a:r>
              <a:rPr lang="en-GB" sz="1000" dirty="0" err="1" smtClean="0"/>
              <a:t>enLoopback</a:t>
            </a:r>
            <a:endParaRPr lang="en-GB" sz="1000" dirty="0"/>
          </a:p>
        </p:txBody>
      </p:sp>
      <p:sp>
        <p:nvSpPr>
          <p:cNvPr id="109" name="Rectangle 108"/>
          <p:cNvSpPr/>
          <p:nvPr/>
        </p:nvSpPr>
        <p:spPr>
          <a:xfrm>
            <a:off x="2546017" y="1677055"/>
            <a:ext cx="609600" cy="762000"/>
          </a:xfrm>
          <a:prstGeom prst="rect">
            <a:avLst/>
          </a:prstGeom>
          <a:solidFill>
            <a:schemeClr val="accent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D  Q</a:t>
            </a:r>
          </a:p>
          <a:p>
            <a:pPr algn="ctr"/>
            <a:endParaRPr lang="en-GB" dirty="0"/>
          </a:p>
        </p:txBody>
      </p:sp>
      <p:cxnSp>
        <p:nvCxnSpPr>
          <p:cNvPr id="110" name="Straight Connector 109"/>
          <p:cNvCxnSpPr/>
          <p:nvPr/>
        </p:nvCxnSpPr>
        <p:spPr>
          <a:xfrm>
            <a:off x="2548843" y="2151146"/>
            <a:ext cx="152400" cy="76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V="1">
            <a:off x="2548843" y="2227346"/>
            <a:ext cx="152400" cy="76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2" name="Rectangle 111"/>
          <p:cNvSpPr/>
          <p:nvPr/>
        </p:nvSpPr>
        <p:spPr>
          <a:xfrm>
            <a:off x="2542889" y="2624686"/>
            <a:ext cx="609600" cy="762000"/>
          </a:xfrm>
          <a:prstGeom prst="rect">
            <a:avLst/>
          </a:prstGeom>
          <a:solidFill>
            <a:schemeClr val="accent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D  Q</a:t>
            </a:r>
          </a:p>
          <a:p>
            <a:pPr algn="ctr"/>
            <a:endParaRPr lang="en-GB" dirty="0"/>
          </a:p>
        </p:txBody>
      </p:sp>
      <p:cxnSp>
        <p:nvCxnSpPr>
          <p:cNvPr id="113" name="Straight Connector 112"/>
          <p:cNvCxnSpPr/>
          <p:nvPr/>
        </p:nvCxnSpPr>
        <p:spPr>
          <a:xfrm>
            <a:off x="2545715" y="3098777"/>
            <a:ext cx="152400" cy="76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2545715" y="3174977"/>
            <a:ext cx="152400" cy="76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5" name="Rectangle 114"/>
          <p:cNvSpPr/>
          <p:nvPr/>
        </p:nvSpPr>
        <p:spPr>
          <a:xfrm>
            <a:off x="2539761" y="3572317"/>
            <a:ext cx="609600" cy="762000"/>
          </a:xfrm>
          <a:prstGeom prst="rect">
            <a:avLst/>
          </a:prstGeom>
          <a:solidFill>
            <a:schemeClr val="accent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D  Q</a:t>
            </a:r>
          </a:p>
          <a:p>
            <a:pPr algn="ctr"/>
            <a:endParaRPr lang="en-GB" dirty="0"/>
          </a:p>
        </p:txBody>
      </p:sp>
      <p:cxnSp>
        <p:nvCxnSpPr>
          <p:cNvPr id="116" name="Straight Connector 115"/>
          <p:cNvCxnSpPr/>
          <p:nvPr/>
        </p:nvCxnSpPr>
        <p:spPr>
          <a:xfrm>
            <a:off x="2542587" y="4046408"/>
            <a:ext cx="152400" cy="76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2542587" y="4122608"/>
            <a:ext cx="152400" cy="76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8" name="Rectangle 117"/>
          <p:cNvSpPr/>
          <p:nvPr/>
        </p:nvSpPr>
        <p:spPr>
          <a:xfrm>
            <a:off x="2536633" y="4519948"/>
            <a:ext cx="609600" cy="762000"/>
          </a:xfrm>
          <a:prstGeom prst="rect">
            <a:avLst/>
          </a:prstGeom>
          <a:solidFill>
            <a:schemeClr val="accent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D  Q</a:t>
            </a:r>
          </a:p>
          <a:p>
            <a:pPr algn="ctr"/>
            <a:endParaRPr lang="en-GB" dirty="0"/>
          </a:p>
        </p:txBody>
      </p:sp>
      <p:cxnSp>
        <p:nvCxnSpPr>
          <p:cNvPr id="119" name="Straight Connector 118"/>
          <p:cNvCxnSpPr/>
          <p:nvPr/>
        </p:nvCxnSpPr>
        <p:spPr>
          <a:xfrm>
            <a:off x="2539459" y="4994039"/>
            <a:ext cx="152400" cy="76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2539459" y="5070239"/>
            <a:ext cx="152400" cy="76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a:off x="3155617" y="2842650"/>
            <a:ext cx="292510" cy="0"/>
          </a:xfrm>
          <a:prstGeom prst="line">
            <a:avLst/>
          </a:prstGeom>
          <a:ln w="19050">
            <a:solidFill>
              <a:schemeClr val="accent5"/>
            </a:solidFill>
            <a:headEnd type="none"/>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3448127" y="2520081"/>
            <a:ext cx="0" cy="323416"/>
          </a:xfrm>
          <a:prstGeom prst="line">
            <a:avLst/>
          </a:prstGeom>
          <a:ln w="19050">
            <a:solidFill>
              <a:schemeClr val="accent5"/>
            </a:solidFill>
            <a:head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V="1">
            <a:off x="4375084" y="2681789"/>
            <a:ext cx="0" cy="211365"/>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V="1">
            <a:off x="4381894" y="4428733"/>
            <a:ext cx="0" cy="211365"/>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H="1">
            <a:off x="1333122" y="5523224"/>
            <a:ext cx="2297121"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3630243" y="2893154"/>
            <a:ext cx="0" cy="2638559"/>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3155617" y="4676399"/>
            <a:ext cx="292510" cy="0"/>
          </a:xfrm>
          <a:prstGeom prst="line">
            <a:avLst/>
          </a:prstGeom>
          <a:ln w="19050">
            <a:solidFill>
              <a:schemeClr val="accent5"/>
            </a:solidFill>
            <a:headEnd type="none"/>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3448127" y="4290212"/>
            <a:ext cx="0" cy="387034"/>
          </a:xfrm>
          <a:prstGeom prst="line">
            <a:avLst/>
          </a:prstGeom>
          <a:ln w="19050">
            <a:solidFill>
              <a:schemeClr val="accent5"/>
            </a:solidFill>
            <a:headEnd type="none"/>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3448127" y="4299977"/>
            <a:ext cx="122957" cy="0"/>
          </a:xfrm>
          <a:prstGeom prst="line">
            <a:avLst/>
          </a:prstGeom>
          <a:ln w="19050">
            <a:solidFill>
              <a:schemeClr val="accent5"/>
            </a:solidFill>
            <a:headEnd type="none"/>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3634188" y="2894351"/>
            <a:ext cx="740896" cy="0"/>
          </a:xfrm>
          <a:prstGeom prst="line">
            <a:avLst/>
          </a:prstGeom>
          <a:ln w="19050">
            <a:solidFill>
              <a:srgbClr val="C00000"/>
            </a:solidFill>
            <a:headEnd type="none"/>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a:off x="3630243" y="4627933"/>
            <a:ext cx="751651" cy="0"/>
          </a:xfrm>
          <a:prstGeom prst="line">
            <a:avLst/>
          </a:prstGeom>
          <a:ln w="19050">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flipV="1">
            <a:off x="2373391" y="2236511"/>
            <a:ext cx="0" cy="3295203"/>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flipH="1">
            <a:off x="2373391" y="2232129"/>
            <a:ext cx="165387" cy="0"/>
          </a:xfrm>
          <a:prstGeom prst="line">
            <a:avLst/>
          </a:prstGeom>
          <a:ln w="19050">
            <a:solidFill>
              <a:srgbClr val="C00000"/>
            </a:solidFill>
            <a:headEnd type="none"/>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H="1">
            <a:off x="2376283" y="3169793"/>
            <a:ext cx="165387" cy="0"/>
          </a:xfrm>
          <a:prstGeom prst="line">
            <a:avLst/>
          </a:prstGeom>
          <a:ln w="19050">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a:off x="2373391" y="4134065"/>
            <a:ext cx="165387" cy="0"/>
          </a:xfrm>
          <a:prstGeom prst="line">
            <a:avLst/>
          </a:prstGeom>
          <a:ln w="19050">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2370499" y="5098337"/>
            <a:ext cx="165387" cy="0"/>
          </a:xfrm>
          <a:prstGeom prst="line">
            <a:avLst/>
          </a:prstGeom>
          <a:ln w="19050">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a:off x="1980666" y="1952611"/>
            <a:ext cx="29251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H="1">
            <a:off x="1980666" y="2894136"/>
            <a:ext cx="29251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H="1">
            <a:off x="1980666" y="3855259"/>
            <a:ext cx="29251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H="1">
            <a:off x="1980666" y="4747665"/>
            <a:ext cx="29251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64" name="TextBox 163"/>
          <p:cNvSpPr txBox="1"/>
          <p:nvPr/>
        </p:nvSpPr>
        <p:spPr>
          <a:xfrm>
            <a:off x="9270618" y="1312528"/>
            <a:ext cx="2496133" cy="461665"/>
          </a:xfrm>
          <a:prstGeom prst="rect">
            <a:avLst/>
          </a:prstGeom>
          <a:noFill/>
        </p:spPr>
        <p:txBody>
          <a:bodyPr wrap="none" rtlCol="0">
            <a:spAutoFit/>
          </a:bodyPr>
          <a:lstStyle/>
          <a:p>
            <a:r>
              <a:rPr lang="en-GB" sz="1200" dirty="0" smtClean="0">
                <a:solidFill>
                  <a:schemeClr val="accent5">
                    <a:lumMod val="50000"/>
                  </a:schemeClr>
                </a:solidFill>
              </a:rPr>
              <a:t>For 5.12 Gb/s this branch is off (clock</a:t>
            </a:r>
            <a:br>
              <a:rPr lang="en-GB" sz="1200" dirty="0" smtClean="0">
                <a:solidFill>
                  <a:schemeClr val="accent5">
                    <a:lumMod val="50000"/>
                  </a:schemeClr>
                </a:solidFill>
              </a:rPr>
            </a:br>
            <a:r>
              <a:rPr lang="en-GB" sz="1200" dirty="0" smtClean="0">
                <a:solidFill>
                  <a:schemeClr val="accent5">
                    <a:lumMod val="50000"/>
                  </a:schemeClr>
                </a:solidFill>
              </a:rPr>
              <a:t>off) and the multiplexer “static”</a:t>
            </a:r>
            <a:endParaRPr lang="en-GB" sz="1200" dirty="0">
              <a:solidFill>
                <a:schemeClr val="accent5">
                  <a:lumMod val="50000"/>
                </a:schemeClr>
              </a:solidFill>
            </a:endParaRPr>
          </a:p>
        </p:txBody>
      </p:sp>
      <p:cxnSp>
        <p:nvCxnSpPr>
          <p:cNvPr id="166" name="Straight Arrow Connector 165"/>
          <p:cNvCxnSpPr>
            <a:stCxn id="164" idx="1"/>
          </p:cNvCxnSpPr>
          <p:nvPr/>
        </p:nvCxnSpPr>
        <p:spPr>
          <a:xfrm flipH="1">
            <a:off x="8536564" y="1543361"/>
            <a:ext cx="734054" cy="89545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H="1">
            <a:off x="2414545" y="3852936"/>
            <a:ext cx="128042"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41" name="Trapezoid 40"/>
          <p:cNvSpPr/>
          <p:nvPr/>
        </p:nvSpPr>
        <p:spPr>
          <a:xfrm rot="5400000">
            <a:off x="3907763" y="3833939"/>
            <a:ext cx="939182" cy="381000"/>
          </a:xfrm>
          <a:prstGeom prst="trapezoid">
            <a:avLst/>
          </a:prstGeom>
          <a:solidFill>
            <a:schemeClr val="accent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TextBox 81"/>
          <p:cNvSpPr txBox="1"/>
          <p:nvPr/>
        </p:nvSpPr>
        <p:spPr>
          <a:xfrm>
            <a:off x="4156325" y="3634991"/>
            <a:ext cx="292068" cy="769441"/>
          </a:xfrm>
          <a:prstGeom prst="rect">
            <a:avLst/>
          </a:prstGeom>
          <a:noFill/>
        </p:spPr>
        <p:txBody>
          <a:bodyPr wrap="none" rtlCol="0">
            <a:spAutoFit/>
          </a:bodyPr>
          <a:lstStyle/>
          <a:p>
            <a:r>
              <a:rPr lang="en-GB" sz="1100" dirty="0" smtClean="0">
                <a:solidFill>
                  <a:schemeClr val="bg1"/>
                </a:solidFill>
              </a:rPr>
              <a:t>I1</a:t>
            </a:r>
          </a:p>
          <a:p>
            <a:endParaRPr lang="en-GB" sz="1100" dirty="0">
              <a:solidFill>
                <a:schemeClr val="bg1"/>
              </a:solidFill>
            </a:endParaRPr>
          </a:p>
          <a:p>
            <a:endParaRPr lang="en-GB" sz="1100" dirty="0" smtClean="0">
              <a:solidFill>
                <a:schemeClr val="bg1"/>
              </a:solidFill>
            </a:endParaRPr>
          </a:p>
          <a:p>
            <a:r>
              <a:rPr lang="en-GB" sz="1100" dirty="0" smtClean="0">
                <a:solidFill>
                  <a:schemeClr val="bg1"/>
                </a:solidFill>
              </a:rPr>
              <a:t>I0</a:t>
            </a:r>
            <a:endParaRPr lang="en-GB" sz="1100" dirty="0">
              <a:solidFill>
                <a:schemeClr val="bg1"/>
              </a:solidFill>
            </a:endParaRPr>
          </a:p>
        </p:txBody>
      </p:sp>
      <p:cxnSp>
        <p:nvCxnSpPr>
          <p:cNvPr id="180" name="Straight Connector 179"/>
          <p:cNvCxnSpPr/>
          <p:nvPr/>
        </p:nvCxnSpPr>
        <p:spPr>
          <a:xfrm flipH="1">
            <a:off x="4302359" y="5523224"/>
            <a:ext cx="139349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6347534" y="3095748"/>
            <a:ext cx="0" cy="2692201"/>
          </a:xfrm>
          <a:prstGeom prst="line">
            <a:avLst/>
          </a:prstGeom>
          <a:ln w="19050">
            <a:solidFill>
              <a:srgbClr val="C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p:nvPr/>
        </p:nvCxnSpPr>
        <p:spPr>
          <a:xfrm flipH="1">
            <a:off x="7629835" y="1185216"/>
            <a:ext cx="840956"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p:nvPr/>
        </p:nvCxnSpPr>
        <p:spPr>
          <a:xfrm>
            <a:off x="8786259" y="1185216"/>
            <a:ext cx="840956"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97" name="TextBox 196"/>
          <p:cNvSpPr txBox="1"/>
          <p:nvPr/>
        </p:nvSpPr>
        <p:spPr>
          <a:xfrm>
            <a:off x="7819438" y="963580"/>
            <a:ext cx="570990" cy="276999"/>
          </a:xfrm>
          <a:prstGeom prst="rect">
            <a:avLst/>
          </a:prstGeom>
          <a:noFill/>
        </p:spPr>
        <p:txBody>
          <a:bodyPr wrap="none" rtlCol="0">
            <a:spAutoFit/>
          </a:bodyPr>
          <a:lstStyle/>
          <a:p>
            <a:r>
              <a:rPr lang="en-GB" sz="1200" dirty="0" smtClean="0">
                <a:solidFill>
                  <a:schemeClr val="accent5">
                    <a:lumMod val="50000"/>
                  </a:schemeClr>
                </a:solidFill>
              </a:rPr>
              <a:t>CMOS</a:t>
            </a:r>
            <a:endParaRPr lang="en-GB" sz="1200" dirty="0">
              <a:solidFill>
                <a:schemeClr val="accent5">
                  <a:lumMod val="50000"/>
                </a:schemeClr>
              </a:solidFill>
            </a:endParaRPr>
          </a:p>
        </p:txBody>
      </p:sp>
      <p:sp>
        <p:nvSpPr>
          <p:cNvPr id="198" name="TextBox 197"/>
          <p:cNvSpPr txBox="1"/>
          <p:nvPr/>
        </p:nvSpPr>
        <p:spPr>
          <a:xfrm>
            <a:off x="8978974" y="954240"/>
            <a:ext cx="461986" cy="276999"/>
          </a:xfrm>
          <a:prstGeom prst="rect">
            <a:avLst/>
          </a:prstGeom>
          <a:noFill/>
        </p:spPr>
        <p:txBody>
          <a:bodyPr wrap="none" rtlCol="0">
            <a:spAutoFit/>
          </a:bodyPr>
          <a:lstStyle/>
          <a:p>
            <a:r>
              <a:rPr lang="en-GB" sz="1200" dirty="0" smtClean="0">
                <a:solidFill>
                  <a:schemeClr val="accent5">
                    <a:lumMod val="50000"/>
                  </a:schemeClr>
                </a:solidFill>
              </a:rPr>
              <a:t>CML</a:t>
            </a:r>
            <a:endParaRPr lang="en-GB" sz="1200" dirty="0">
              <a:solidFill>
                <a:schemeClr val="accent5">
                  <a:lumMod val="50000"/>
                </a:schemeClr>
              </a:solidFill>
            </a:endParaRPr>
          </a:p>
        </p:txBody>
      </p:sp>
      <p:cxnSp>
        <p:nvCxnSpPr>
          <p:cNvPr id="201" name="Straight Connector 200"/>
          <p:cNvCxnSpPr/>
          <p:nvPr/>
        </p:nvCxnSpPr>
        <p:spPr>
          <a:xfrm>
            <a:off x="9054647" y="2029183"/>
            <a:ext cx="0" cy="402245"/>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H="1">
            <a:off x="9049457" y="2029456"/>
            <a:ext cx="983144" cy="0"/>
          </a:xfrm>
          <a:prstGeom prst="line">
            <a:avLst/>
          </a:prstGeom>
          <a:ln w="1905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8" name="TextBox 207"/>
          <p:cNvSpPr txBox="1"/>
          <p:nvPr/>
        </p:nvSpPr>
        <p:spPr>
          <a:xfrm>
            <a:off x="9049457" y="4260074"/>
            <a:ext cx="1974771" cy="461665"/>
          </a:xfrm>
          <a:prstGeom prst="rect">
            <a:avLst/>
          </a:prstGeom>
          <a:noFill/>
        </p:spPr>
        <p:txBody>
          <a:bodyPr wrap="none" rtlCol="0">
            <a:spAutoFit/>
          </a:bodyPr>
          <a:lstStyle/>
          <a:p>
            <a:r>
              <a:rPr lang="en-GB" sz="1200" dirty="0" smtClean="0">
                <a:solidFill>
                  <a:schemeClr val="accent5">
                    <a:lumMod val="50000"/>
                  </a:schemeClr>
                </a:solidFill>
              </a:rPr>
              <a:t>The (fast) MUX also converts</a:t>
            </a:r>
            <a:br>
              <a:rPr lang="en-GB" sz="1200" dirty="0" smtClean="0">
                <a:solidFill>
                  <a:schemeClr val="accent5">
                    <a:lumMod val="50000"/>
                  </a:schemeClr>
                </a:solidFill>
              </a:rPr>
            </a:br>
            <a:r>
              <a:rPr lang="en-GB" sz="1200" dirty="0" smtClean="0">
                <a:solidFill>
                  <a:schemeClr val="accent5">
                    <a:lumMod val="50000"/>
                  </a:schemeClr>
                </a:solidFill>
              </a:rPr>
              <a:t>from CMOS to CML</a:t>
            </a:r>
            <a:endParaRPr lang="en-GB" sz="1200" dirty="0">
              <a:solidFill>
                <a:schemeClr val="accent5">
                  <a:lumMod val="50000"/>
                </a:schemeClr>
              </a:solidFill>
            </a:endParaRPr>
          </a:p>
        </p:txBody>
      </p:sp>
      <p:cxnSp>
        <p:nvCxnSpPr>
          <p:cNvPr id="210" name="Straight Arrow Connector 209"/>
          <p:cNvCxnSpPr>
            <a:stCxn id="208" idx="1"/>
          </p:cNvCxnSpPr>
          <p:nvPr/>
        </p:nvCxnSpPr>
        <p:spPr>
          <a:xfrm flipH="1" flipV="1">
            <a:off x="8772813" y="3429129"/>
            <a:ext cx="276644" cy="106177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1" name="TextBox 210"/>
          <p:cNvSpPr txBox="1"/>
          <p:nvPr/>
        </p:nvSpPr>
        <p:spPr>
          <a:xfrm>
            <a:off x="7254443" y="4370260"/>
            <a:ext cx="789255" cy="276999"/>
          </a:xfrm>
          <a:prstGeom prst="rect">
            <a:avLst/>
          </a:prstGeom>
          <a:noFill/>
          <a:ln>
            <a:solidFill>
              <a:schemeClr val="tx1"/>
            </a:solidFill>
          </a:ln>
        </p:spPr>
        <p:txBody>
          <a:bodyPr wrap="none" rtlCol="0">
            <a:spAutoFit/>
          </a:bodyPr>
          <a:lstStyle/>
          <a:p>
            <a:r>
              <a:rPr lang="en-GB" sz="1200" dirty="0" smtClean="0">
                <a:solidFill>
                  <a:schemeClr val="accent5">
                    <a:lumMod val="50000"/>
                  </a:schemeClr>
                </a:solidFill>
              </a:rPr>
              <a:t>5.12 Gb/s</a:t>
            </a:r>
            <a:endParaRPr lang="en-GB" sz="1200" dirty="0">
              <a:solidFill>
                <a:schemeClr val="accent5">
                  <a:lumMod val="50000"/>
                </a:schemeClr>
              </a:solidFill>
            </a:endParaRPr>
          </a:p>
        </p:txBody>
      </p:sp>
      <p:cxnSp>
        <p:nvCxnSpPr>
          <p:cNvPr id="213" name="Straight Arrow Connector 212"/>
          <p:cNvCxnSpPr>
            <a:stCxn id="211" idx="1"/>
          </p:cNvCxnSpPr>
          <p:nvPr/>
        </p:nvCxnSpPr>
        <p:spPr>
          <a:xfrm flipH="1" flipV="1">
            <a:off x="6925991" y="4046408"/>
            <a:ext cx="328452" cy="462352"/>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326393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Fast Multiplexer</a:t>
            </a:r>
            <a:endParaRPr lang="en-GB" dirty="0"/>
          </a:p>
        </p:txBody>
      </p:sp>
      <p:sp>
        <p:nvSpPr>
          <p:cNvPr id="78" name="Content Placeholder 77"/>
          <p:cNvSpPr>
            <a:spLocks noGrp="1"/>
          </p:cNvSpPr>
          <p:nvPr>
            <p:ph sz="half" idx="1"/>
          </p:nvPr>
        </p:nvSpPr>
        <p:spPr>
          <a:xfrm>
            <a:off x="838199" y="866775"/>
            <a:ext cx="5294971" cy="3296990"/>
          </a:xfrm>
        </p:spPr>
        <p:txBody>
          <a:bodyPr>
            <a:normAutofit lnSpcReduction="10000"/>
          </a:bodyPr>
          <a:lstStyle/>
          <a:p>
            <a:r>
              <a:rPr lang="en-GB" dirty="0"/>
              <a:t>Basically an AOI gate!</a:t>
            </a:r>
          </a:p>
          <a:p>
            <a:r>
              <a:rPr lang="en-GB" dirty="0"/>
              <a:t>Advantages:</a:t>
            </a:r>
          </a:p>
          <a:p>
            <a:pPr lvl="1"/>
            <a:r>
              <a:rPr lang="en-GB" dirty="0"/>
              <a:t>Simplicity</a:t>
            </a:r>
          </a:p>
          <a:p>
            <a:pPr lvl="1"/>
            <a:r>
              <a:rPr lang="en-GB" dirty="0"/>
              <a:t>Speed potential of CML</a:t>
            </a:r>
          </a:p>
          <a:p>
            <a:pPr>
              <a:buClr>
                <a:srgbClr val="C00000"/>
              </a:buClr>
            </a:pPr>
            <a:r>
              <a:rPr lang="en-GB" dirty="0"/>
              <a:t>Disadvantages:</a:t>
            </a:r>
          </a:p>
          <a:p>
            <a:pPr lvl="1"/>
            <a:r>
              <a:rPr lang="en-GB" dirty="0" smtClean="0"/>
              <a:t>“Perfect” </a:t>
            </a:r>
            <a:r>
              <a:rPr lang="en-GB" dirty="0"/>
              <a:t>symmetry between select </a:t>
            </a:r>
            <a:r>
              <a:rPr lang="en-GB" dirty="0" smtClean="0"/>
              <a:t> and ~select required for low duty-cycle distortion</a:t>
            </a:r>
            <a:endParaRPr lang="en-GB" dirty="0"/>
          </a:p>
          <a:p>
            <a:endParaRPr lang="en-GB" dirty="0"/>
          </a:p>
        </p:txBody>
      </p:sp>
      <p:sp>
        <p:nvSpPr>
          <p:cNvPr id="3" name="Date Placeholder 2"/>
          <p:cNvSpPr>
            <a:spLocks noGrp="1"/>
          </p:cNvSpPr>
          <p:nvPr>
            <p:ph type="dt" sz="half" idx="10"/>
          </p:nvPr>
        </p:nvSpPr>
        <p:spPr/>
        <p:txBody>
          <a:bodyPr/>
          <a:lstStyle/>
          <a:p>
            <a:r>
              <a:rPr lang="en-US" smtClean="0"/>
              <a:t>http://cern.ch/proj-gbt</a:t>
            </a:r>
            <a:endParaRPr lang="en-US" dirty="0"/>
          </a:p>
        </p:txBody>
      </p:sp>
      <p:sp>
        <p:nvSpPr>
          <p:cNvPr id="4" name="Footer Placeholder 3"/>
          <p:cNvSpPr>
            <a:spLocks noGrp="1"/>
          </p:cNvSpPr>
          <p:nvPr>
            <p:ph type="ftr" sz="quarter" idx="11"/>
          </p:nvPr>
        </p:nvSpPr>
        <p:spPr/>
        <p:txBody>
          <a:bodyPr/>
          <a:lstStyle/>
          <a:p>
            <a:r>
              <a:rPr lang="en-US" dirty="0" smtClean="0"/>
              <a:t>LpGBTX Block Diagrams</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81</a:t>
            </a:fld>
            <a:endParaRPr lang="en-US" dirty="0"/>
          </a:p>
        </p:txBody>
      </p:sp>
      <p:cxnSp>
        <p:nvCxnSpPr>
          <p:cNvPr id="7" name="Straight Connector 6"/>
          <p:cNvCxnSpPr/>
          <p:nvPr/>
        </p:nvCxnSpPr>
        <p:spPr>
          <a:xfrm>
            <a:off x="8898372" y="2637374"/>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974572" y="2637374"/>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flipV="1">
            <a:off x="8822172" y="2713574"/>
            <a:ext cx="0" cy="15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flipV="1">
            <a:off x="9050772" y="2867419"/>
            <a:ext cx="0" cy="15240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flipV="1">
            <a:off x="9050772" y="2556118"/>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flipV="1">
            <a:off x="9129139" y="2479918"/>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flipV="1">
            <a:off x="9126972" y="2942174"/>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898863" y="2022718"/>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975063" y="2022718"/>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flipV="1">
            <a:off x="8822663" y="2098918"/>
            <a:ext cx="0" cy="15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flipV="1">
            <a:off x="9051263" y="2252763"/>
            <a:ext cx="0" cy="15240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flipV="1">
            <a:off x="9051263" y="1941462"/>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0800000" flipV="1">
            <a:off x="9129630" y="1865262"/>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0800000" flipV="1">
            <a:off x="9127463" y="2327518"/>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490993" y="2678868"/>
            <a:ext cx="271229" cy="230832"/>
          </a:xfrm>
          <a:prstGeom prst="rect">
            <a:avLst/>
          </a:prstGeom>
          <a:noFill/>
          <a:ln w="19050">
            <a:noFill/>
          </a:ln>
        </p:spPr>
        <p:txBody>
          <a:bodyPr wrap="none" rtlCol="0">
            <a:spAutoFit/>
          </a:bodyPr>
          <a:lstStyle/>
          <a:p>
            <a:pPr algn="r"/>
            <a:r>
              <a:rPr lang="en-GB" sz="900" dirty="0"/>
              <a:t>I1</a:t>
            </a:r>
          </a:p>
        </p:txBody>
      </p:sp>
      <p:sp>
        <p:nvSpPr>
          <p:cNvPr id="27" name="TextBox 26"/>
          <p:cNvSpPr txBox="1"/>
          <p:nvPr/>
        </p:nvSpPr>
        <p:spPr>
          <a:xfrm>
            <a:off x="8272984" y="2060813"/>
            <a:ext cx="458780" cy="230832"/>
          </a:xfrm>
          <a:prstGeom prst="rect">
            <a:avLst/>
          </a:prstGeom>
          <a:noFill/>
          <a:ln w="19050">
            <a:noFill/>
          </a:ln>
        </p:spPr>
        <p:txBody>
          <a:bodyPr wrap="none" rtlCol="0">
            <a:spAutoFit/>
          </a:bodyPr>
          <a:lstStyle/>
          <a:p>
            <a:pPr algn="r"/>
            <a:r>
              <a:rPr lang="en-GB" sz="900" dirty="0"/>
              <a:t>select</a:t>
            </a:r>
          </a:p>
        </p:txBody>
      </p:sp>
      <p:cxnSp>
        <p:nvCxnSpPr>
          <p:cNvPr id="30" name="Straight Connector 29"/>
          <p:cNvCxnSpPr/>
          <p:nvPr/>
        </p:nvCxnSpPr>
        <p:spPr>
          <a:xfrm flipH="1">
            <a:off x="9675041" y="2637374"/>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9598841" y="2637374"/>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6200000" flipH="1" flipV="1">
            <a:off x="9751241" y="2713574"/>
            <a:ext cx="0" cy="15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flipV="1">
            <a:off x="9522641" y="2867419"/>
            <a:ext cx="0" cy="15240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16200000" flipH="1" flipV="1">
            <a:off x="9522641" y="2556118"/>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flipH="1" flipV="1">
            <a:off x="9444274" y="2479918"/>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flipH="1" flipV="1">
            <a:off x="9446441" y="2942174"/>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9672874" y="2022718"/>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9596674" y="2022718"/>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flipV="1">
            <a:off x="9749074" y="2098918"/>
            <a:ext cx="0" cy="15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flipV="1">
            <a:off x="9520474" y="2252763"/>
            <a:ext cx="0" cy="15240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6200000" flipH="1" flipV="1">
            <a:off x="9520474" y="1941462"/>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flipH="1" flipV="1">
            <a:off x="9442107" y="1865262"/>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flipH="1" flipV="1">
            <a:off x="9444274" y="2327518"/>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6200000" flipH="1" flipV="1">
            <a:off x="9198613" y="1794112"/>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flipV="1">
            <a:off x="9370240" y="1793572"/>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9296924" y="1575174"/>
            <a:ext cx="0" cy="295139"/>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61" name="Group 60"/>
          <p:cNvGrpSpPr/>
          <p:nvPr/>
        </p:nvGrpSpPr>
        <p:grpSpPr>
          <a:xfrm>
            <a:off x="9091039" y="3096694"/>
            <a:ext cx="76200" cy="73357"/>
            <a:chOff x="2091166" y="4541704"/>
            <a:chExt cx="76200" cy="73357"/>
          </a:xfrm>
        </p:grpSpPr>
        <p:cxnSp>
          <p:nvCxnSpPr>
            <p:cNvPr id="54" name="Straight Connector 53"/>
            <p:cNvCxnSpPr/>
            <p:nvPr/>
          </p:nvCxnSpPr>
          <p:spPr>
            <a:xfrm>
              <a:off x="2091166" y="4541704"/>
              <a:ext cx="76200" cy="144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flipV="1">
              <a:off x="2091166" y="4544976"/>
              <a:ext cx="38100" cy="6825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2129266" y="4546805"/>
              <a:ext cx="38100" cy="6825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57" name="Rectangle 56"/>
          <p:cNvSpPr/>
          <p:nvPr/>
        </p:nvSpPr>
        <p:spPr>
          <a:xfrm>
            <a:off x="9255940" y="1273177"/>
            <a:ext cx="76200" cy="30479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p:cNvCxnSpPr/>
          <p:nvPr/>
        </p:nvCxnSpPr>
        <p:spPr>
          <a:xfrm rot="10800000" flipH="1">
            <a:off x="9294040" y="1120777"/>
            <a:ext cx="0" cy="152400"/>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9167239" y="1120777"/>
            <a:ext cx="236768"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2" name="Group 61"/>
          <p:cNvGrpSpPr/>
          <p:nvPr/>
        </p:nvGrpSpPr>
        <p:grpSpPr>
          <a:xfrm>
            <a:off x="9404007" y="3094575"/>
            <a:ext cx="76200" cy="73357"/>
            <a:chOff x="2091166" y="4541704"/>
            <a:chExt cx="76200" cy="73357"/>
          </a:xfrm>
        </p:grpSpPr>
        <p:cxnSp>
          <p:nvCxnSpPr>
            <p:cNvPr id="63" name="Straight Connector 62"/>
            <p:cNvCxnSpPr/>
            <p:nvPr/>
          </p:nvCxnSpPr>
          <p:spPr>
            <a:xfrm>
              <a:off x="2091166" y="4541704"/>
              <a:ext cx="76200" cy="144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flipV="1">
              <a:off x="2091166" y="4544976"/>
              <a:ext cx="38100" cy="6825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129266" y="4546805"/>
              <a:ext cx="38100" cy="6825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66" name="TextBox 65"/>
          <p:cNvSpPr txBox="1"/>
          <p:nvPr/>
        </p:nvSpPr>
        <p:spPr>
          <a:xfrm>
            <a:off x="9813898" y="2062918"/>
            <a:ext cx="516487" cy="230832"/>
          </a:xfrm>
          <a:prstGeom prst="rect">
            <a:avLst/>
          </a:prstGeom>
          <a:noFill/>
          <a:ln w="19050">
            <a:noFill/>
          </a:ln>
        </p:spPr>
        <p:txBody>
          <a:bodyPr wrap="none" rtlCol="0">
            <a:spAutoFit/>
          </a:bodyPr>
          <a:lstStyle/>
          <a:p>
            <a:r>
              <a:rPr lang="en-GB" sz="900" dirty="0"/>
              <a:t>~select</a:t>
            </a:r>
          </a:p>
        </p:txBody>
      </p:sp>
      <p:sp>
        <p:nvSpPr>
          <p:cNvPr id="67" name="TextBox 66"/>
          <p:cNvSpPr txBox="1"/>
          <p:nvPr/>
        </p:nvSpPr>
        <p:spPr>
          <a:xfrm>
            <a:off x="9844355" y="2670429"/>
            <a:ext cx="271229" cy="230832"/>
          </a:xfrm>
          <a:prstGeom prst="rect">
            <a:avLst/>
          </a:prstGeom>
          <a:noFill/>
          <a:ln w="19050">
            <a:noFill/>
          </a:ln>
        </p:spPr>
        <p:txBody>
          <a:bodyPr wrap="none" rtlCol="0">
            <a:spAutoFit/>
          </a:bodyPr>
          <a:lstStyle/>
          <a:p>
            <a:r>
              <a:rPr lang="en-GB" sz="900" dirty="0"/>
              <a:t>I0</a:t>
            </a:r>
          </a:p>
        </p:txBody>
      </p:sp>
      <p:cxnSp>
        <p:nvCxnSpPr>
          <p:cNvPr id="68" name="Straight Connector 67"/>
          <p:cNvCxnSpPr/>
          <p:nvPr/>
        </p:nvCxnSpPr>
        <p:spPr>
          <a:xfrm flipH="1">
            <a:off x="9296292" y="1717918"/>
            <a:ext cx="300383" cy="0"/>
          </a:xfrm>
          <a:prstGeom prst="line">
            <a:avLst/>
          </a:prstGeom>
          <a:ln w="19050">
            <a:solidFill>
              <a:schemeClr val="tx1"/>
            </a:solidFill>
            <a:headEnd type="arrow" w="med" len="med"/>
            <a:tailEnd type="oval" w="med" len="med"/>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9573125" y="1599974"/>
            <a:ext cx="240772" cy="230832"/>
          </a:xfrm>
          <a:prstGeom prst="rect">
            <a:avLst/>
          </a:prstGeom>
          <a:noFill/>
          <a:ln w="19050">
            <a:noFill/>
          </a:ln>
        </p:spPr>
        <p:txBody>
          <a:bodyPr wrap="none" rtlCol="0">
            <a:spAutoFit/>
          </a:bodyPr>
          <a:lstStyle/>
          <a:p>
            <a:r>
              <a:rPr lang="en-GB" sz="900" dirty="0"/>
              <a:t>Y</a:t>
            </a:r>
          </a:p>
        </p:txBody>
      </p:sp>
      <p:sp>
        <p:nvSpPr>
          <p:cNvPr id="75" name="TextBox 74"/>
          <p:cNvSpPr txBox="1"/>
          <p:nvPr/>
        </p:nvSpPr>
        <p:spPr>
          <a:xfrm>
            <a:off x="8153400" y="3548074"/>
            <a:ext cx="2433680" cy="307777"/>
          </a:xfrm>
          <a:prstGeom prst="rect">
            <a:avLst/>
          </a:prstGeom>
          <a:solidFill>
            <a:schemeClr val="bg1"/>
          </a:solidFill>
          <a:effectLst>
            <a:glow rad="101600">
              <a:schemeClr val="accent2">
                <a:satMod val="175000"/>
                <a:alpha val="40000"/>
              </a:schemeClr>
            </a:glow>
          </a:effectLst>
        </p:spPr>
        <p:txBody>
          <a:bodyPr wrap="none" rtlCol="0">
            <a:spAutoFit/>
          </a:bodyPr>
          <a:lstStyle/>
          <a:p>
            <a:r>
              <a:rPr lang="en-GB" sz="1400" dirty="0"/>
              <a:t>Y = ~(I1 &amp; </a:t>
            </a:r>
            <a:r>
              <a:rPr lang="en-GB" sz="1400" dirty="0">
                <a:latin typeface="Calibri" panose="020F0502020204030204" pitchFamily="34" charset="0"/>
              </a:rPr>
              <a:t>select + I0 &amp; ~select)</a:t>
            </a:r>
            <a:endParaRPr lang="en-GB" sz="1400" dirty="0"/>
          </a:p>
        </p:txBody>
      </p:sp>
      <p:pic>
        <p:nvPicPr>
          <p:cNvPr id="81" name="Content Placeholder 80"/>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867380" y="4257589"/>
            <a:ext cx="7957894" cy="2058075"/>
          </a:xfrm>
          <a:prstGeom prst="rect">
            <a:avLst/>
          </a:prstGeom>
        </p:spPr>
      </p:pic>
    </p:spTree>
    <p:extLst>
      <p:ext uri="{BB962C8B-B14F-4D97-AF65-F5344CB8AC3E}">
        <p14:creationId xmlns:p14="http://schemas.microsoft.com/office/powerpoint/2010/main" val="344611019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Fast </a:t>
            </a:r>
            <a:r>
              <a:rPr lang="en-GB" dirty="0" smtClean="0"/>
              <a:t>Multiplexer</a:t>
            </a:r>
            <a:endParaRPr lang="en-GB" dirty="0"/>
          </a:p>
        </p:txBody>
      </p:sp>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981201" y="3141152"/>
            <a:ext cx="3294857" cy="3397714"/>
          </a:xfrm>
        </p:spPr>
      </p:pic>
      <p:sp>
        <p:nvSpPr>
          <p:cNvPr id="5" name="Date Placeholder 4"/>
          <p:cNvSpPr>
            <a:spLocks noGrp="1"/>
          </p:cNvSpPr>
          <p:nvPr>
            <p:ph type="dt" sz="half" idx="10"/>
          </p:nvPr>
        </p:nvSpPr>
        <p:spPr/>
        <p:txBody>
          <a:bodyPr/>
          <a:lstStyle/>
          <a:p>
            <a:r>
              <a:rPr lang="en-US" smtClean="0"/>
              <a:t>http://cern.ch/proj-gbt</a:t>
            </a:r>
            <a:endParaRPr lang="en-US" dirty="0"/>
          </a:p>
        </p:txBody>
      </p:sp>
      <p:sp>
        <p:nvSpPr>
          <p:cNvPr id="6" name="Footer Placeholder 5"/>
          <p:cNvSpPr>
            <a:spLocks noGrp="1"/>
          </p:cNvSpPr>
          <p:nvPr>
            <p:ph type="ftr" sz="quarter" idx="11"/>
          </p:nvPr>
        </p:nvSpPr>
        <p:spPr/>
        <p:txBody>
          <a:bodyPr/>
          <a:lstStyle/>
          <a:p>
            <a:r>
              <a:rPr lang="en-US" dirty="0" smtClean="0"/>
              <a:t>LpGBTX Block Diagrams</a:t>
            </a:r>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82</a:t>
            </a:fld>
            <a:endParaRPr lang="en-US" dirty="0"/>
          </a:p>
        </p:txBody>
      </p:sp>
      <p:sp>
        <p:nvSpPr>
          <p:cNvPr id="109" name="TextBox 108"/>
          <p:cNvSpPr txBox="1"/>
          <p:nvPr/>
        </p:nvSpPr>
        <p:spPr>
          <a:xfrm>
            <a:off x="6069104" y="906136"/>
            <a:ext cx="1831335" cy="738664"/>
          </a:xfrm>
          <a:prstGeom prst="rect">
            <a:avLst/>
          </a:prstGeom>
          <a:noFill/>
        </p:spPr>
        <p:txBody>
          <a:bodyPr wrap="none" rtlCol="0">
            <a:spAutoFit/>
          </a:bodyPr>
          <a:lstStyle/>
          <a:p>
            <a:r>
              <a:rPr lang="en-GB" sz="1400" dirty="0">
                <a:solidFill>
                  <a:schemeClr val="tx2"/>
                </a:solidFill>
              </a:rPr>
              <a:t>Voltages in these</a:t>
            </a:r>
          </a:p>
          <a:p>
            <a:r>
              <a:rPr lang="en-GB" sz="1400" dirty="0">
                <a:solidFill>
                  <a:schemeClr val="tx2"/>
                </a:solidFill>
              </a:rPr>
              <a:t>nodes depends on</a:t>
            </a:r>
          </a:p>
          <a:p>
            <a:r>
              <a:rPr lang="en-GB" sz="1400" dirty="0">
                <a:solidFill>
                  <a:schemeClr val="tx2"/>
                </a:solidFill>
              </a:rPr>
              <a:t>the history of I1 and I0</a:t>
            </a:r>
          </a:p>
        </p:txBody>
      </p:sp>
      <p:cxnSp>
        <p:nvCxnSpPr>
          <p:cNvPr id="112" name="Straight Arrow Connector 111"/>
          <p:cNvCxnSpPr>
            <a:stCxn id="109" idx="2"/>
          </p:cNvCxnSpPr>
          <p:nvPr/>
        </p:nvCxnSpPr>
        <p:spPr>
          <a:xfrm>
            <a:off x="6984771" y="1644800"/>
            <a:ext cx="1326966" cy="7195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a:stCxn id="109" idx="2"/>
          </p:cNvCxnSpPr>
          <p:nvPr/>
        </p:nvCxnSpPr>
        <p:spPr>
          <a:xfrm>
            <a:off x="6984772" y="1644800"/>
            <a:ext cx="997665" cy="7195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213044" y="3098134"/>
            <a:ext cx="2736711" cy="369332"/>
          </a:xfrm>
          <a:prstGeom prst="rect">
            <a:avLst/>
          </a:prstGeom>
          <a:solidFill>
            <a:schemeClr val="bg1"/>
          </a:solidFill>
        </p:spPr>
        <p:txBody>
          <a:bodyPr wrap="none" rtlCol="0">
            <a:spAutoFit/>
          </a:bodyPr>
          <a:lstStyle/>
          <a:p>
            <a:pPr algn="ctr"/>
            <a:r>
              <a:rPr lang="en-US" b="1" i="1" dirty="0" smtClean="0">
                <a:solidFill>
                  <a:schemeClr val="tx2"/>
                </a:solidFill>
              </a:rPr>
              <a:t>C0 </a:t>
            </a:r>
            <a:r>
              <a:rPr lang="en-US" b="1" i="1" dirty="0">
                <a:solidFill>
                  <a:schemeClr val="tx2"/>
                </a:solidFill>
              </a:rPr>
              <a:t>(TT, T = 27C, </a:t>
            </a:r>
            <a:r>
              <a:rPr lang="en-US" b="1" i="1" dirty="0" err="1">
                <a:solidFill>
                  <a:schemeClr val="tx2"/>
                </a:solidFill>
              </a:rPr>
              <a:t>V</a:t>
            </a:r>
            <a:r>
              <a:rPr lang="en-US" b="1" i="1" baseline="-25000" dirty="0" err="1">
                <a:solidFill>
                  <a:schemeClr val="tx2"/>
                </a:solidFill>
              </a:rPr>
              <a:t>dd</a:t>
            </a:r>
            <a:r>
              <a:rPr lang="en-US" b="1" i="1" dirty="0">
                <a:solidFill>
                  <a:schemeClr val="tx2"/>
                </a:solidFill>
              </a:rPr>
              <a:t> = 1.2V) </a:t>
            </a:r>
            <a:endParaRPr lang="en-GB" b="1" i="1" dirty="0">
              <a:solidFill>
                <a:schemeClr val="tx2"/>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0800" y="3141152"/>
            <a:ext cx="3480000" cy="3397714"/>
          </a:xfrm>
          <a:prstGeom prst="rect">
            <a:avLst/>
          </a:prstGeom>
        </p:spPr>
      </p:pic>
      <p:cxnSp>
        <p:nvCxnSpPr>
          <p:cNvPr id="11" name="Straight Arrow Connector 10"/>
          <p:cNvCxnSpPr/>
          <p:nvPr/>
        </p:nvCxnSpPr>
        <p:spPr>
          <a:xfrm flipV="1">
            <a:off x="3429000" y="3626223"/>
            <a:ext cx="0" cy="1066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a:off x="3428117" y="5074023"/>
            <a:ext cx="0" cy="1066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975910" y="4692768"/>
            <a:ext cx="904415" cy="369332"/>
          </a:xfrm>
          <a:prstGeom prst="rect">
            <a:avLst/>
          </a:prstGeom>
          <a:noFill/>
        </p:spPr>
        <p:txBody>
          <a:bodyPr wrap="none" rtlCol="0">
            <a:spAutoFit/>
          </a:bodyPr>
          <a:lstStyle/>
          <a:p>
            <a:pPr algn="ctr"/>
            <a:r>
              <a:rPr lang="en-US" dirty="0">
                <a:solidFill>
                  <a:schemeClr val="accent1"/>
                </a:solidFill>
              </a:rPr>
              <a:t>500 mV</a:t>
            </a:r>
            <a:endParaRPr lang="en-GB" dirty="0">
              <a:solidFill>
                <a:schemeClr val="accent1"/>
              </a:solidFill>
            </a:endParaRPr>
          </a:p>
        </p:txBody>
      </p:sp>
      <p:cxnSp>
        <p:nvCxnSpPr>
          <p:cNvPr id="111" name="Straight Arrow Connector 110"/>
          <p:cNvCxnSpPr/>
          <p:nvPr/>
        </p:nvCxnSpPr>
        <p:spPr>
          <a:xfrm>
            <a:off x="3888654" y="4660734"/>
            <a:ext cx="2403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flipH="1">
            <a:off x="4234246" y="4667611"/>
            <a:ext cx="2403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4474615" y="4546580"/>
            <a:ext cx="1199367" cy="230832"/>
          </a:xfrm>
          <a:prstGeom prst="rect">
            <a:avLst/>
          </a:prstGeom>
          <a:noFill/>
        </p:spPr>
        <p:txBody>
          <a:bodyPr wrap="none" rtlCol="0">
            <a:spAutoFit/>
          </a:bodyPr>
          <a:lstStyle/>
          <a:p>
            <a:r>
              <a:rPr lang="en-US" sz="900" dirty="0">
                <a:solidFill>
                  <a:schemeClr val="accent1"/>
                </a:solidFill>
              </a:rPr>
              <a:t>Data dependent jitter</a:t>
            </a:r>
            <a:endParaRPr lang="en-GB" sz="900" dirty="0">
              <a:solidFill>
                <a:schemeClr val="accent1"/>
              </a:solidFill>
            </a:endParaRPr>
          </a:p>
        </p:txBody>
      </p:sp>
      <p:sp>
        <p:nvSpPr>
          <p:cNvPr id="116" name="TextBox 115"/>
          <p:cNvSpPr txBox="1"/>
          <p:nvPr/>
        </p:nvSpPr>
        <p:spPr>
          <a:xfrm>
            <a:off x="6979512" y="3091841"/>
            <a:ext cx="3038844" cy="369332"/>
          </a:xfrm>
          <a:prstGeom prst="rect">
            <a:avLst/>
          </a:prstGeom>
          <a:solidFill>
            <a:schemeClr val="bg1"/>
          </a:solidFill>
        </p:spPr>
        <p:txBody>
          <a:bodyPr wrap="none" rtlCol="0">
            <a:spAutoFit/>
          </a:bodyPr>
          <a:lstStyle/>
          <a:p>
            <a:pPr algn="ctr"/>
            <a:r>
              <a:rPr lang="en-US" b="1" i="1" dirty="0" smtClean="0">
                <a:solidFill>
                  <a:schemeClr val="tx2"/>
                </a:solidFill>
              </a:rPr>
              <a:t>C16 </a:t>
            </a:r>
            <a:r>
              <a:rPr lang="en-US" b="1" i="1" dirty="0">
                <a:solidFill>
                  <a:schemeClr val="tx2"/>
                </a:solidFill>
              </a:rPr>
              <a:t>(SS, T = 100C, </a:t>
            </a:r>
            <a:r>
              <a:rPr lang="en-US" b="1" i="1" dirty="0" err="1">
                <a:solidFill>
                  <a:schemeClr val="tx2"/>
                </a:solidFill>
              </a:rPr>
              <a:t>V</a:t>
            </a:r>
            <a:r>
              <a:rPr lang="en-US" b="1" i="1" baseline="-25000" dirty="0" err="1">
                <a:solidFill>
                  <a:schemeClr val="tx2"/>
                </a:solidFill>
              </a:rPr>
              <a:t>dd</a:t>
            </a:r>
            <a:r>
              <a:rPr lang="en-US" b="1" i="1" dirty="0">
                <a:solidFill>
                  <a:schemeClr val="tx2"/>
                </a:solidFill>
              </a:rPr>
              <a:t> = 1.08V)</a:t>
            </a:r>
            <a:endParaRPr lang="en-GB" b="1" i="1" dirty="0">
              <a:solidFill>
                <a:schemeClr val="tx2"/>
              </a:solidFill>
            </a:endParaRPr>
          </a:p>
        </p:txBody>
      </p:sp>
      <p:cxnSp>
        <p:nvCxnSpPr>
          <p:cNvPr id="117" name="Straight Arrow Connector 116"/>
          <p:cNvCxnSpPr>
            <a:stCxn id="119" idx="0"/>
          </p:cNvCxnSpPr>
          <p:nvPr/>
        </p:nvCxnSpPr>
        <p:spPr>
          <a:xfrm flipV="1">
            <a:off x="8762118" y="3566823"/>
            <a:ext cx="883" cy="973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a:stCxn id="119" idx="2"/>
          </p:cNvCxnSpPr>
          <p:nvPr/>
        </p:nvCxnSpPr>
        <p:spPr>
          <a:xfrm>
            <a:off x="8762117" y="5186955"/>
            <a:ext cx="0" cy="8944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9" name="TextBox 118"/>
          <p:cNvSpPr txBox="1"/>
          <p:nvPr/>
        </p:nvSpPr>
        <p:spPr>
          <a:xfrm>
            <a:off x="8309910" y="4540624"/>
            <a:ext cx="904414" cy="646331"/>
          </a:xfrm>
          <a:prstGeom prst="rect">
            <a:avLst/>
          </a:prstGeom>
          <a:noFill/>
        </p:spPr>
        <p:txBody>
          <a:bodyPr wrap="none" rtlCol="0">
            <a:spAutoFit/>
          </a:bodyPr>
          <a:lstStyle/>
          <a:p>
            <a:pPr algn="ctr"/>
            <a:r>
              <a:rPr lang="en-US" dirty="0">
                <a:solidFill>
                  <a:schemeClr val="accent1"/>
                </a:solidFill>
              </a:rPr>
              <a:t>320 mV</a:t>
            </a:r>
          </a:p>
          <a:p>
            <a:pPr algn="ctr"/>
            <a:r>
              <a:rPr lang="en-US" dirty="0">
                <a:solidFill>
                  <a:schemeClr val="bg1">
                    <a:lumMod val="50000"/>
                  </a:schemeClr>
                </a:solidFill>
              </a:rPr>
              <a:t>(64%)</a:t>
            </a:r>
            <a:endParaRPr lang="en-GB" dirty="0">
              <a:solidFill>
                <a:schemeClr val="bg1">
                  <a:lumMod val="50000"/>
                </a:schemeClr>
              </a:solidFill>
            </a:endParaRPr>
          </a:p>
        </p:txBody>
      </p:sp>
      <p:sp>
        <p:nvSpPr>
          <p:cNvPr id="16" name="TextBox 15"/>
          <p:cNvSpPr txBox="1"/>
          <p:nvPr/>
        </p:nvSpPr>
        <p:spPr>
          <a:xfrm>
            <a:off x="1946798" y="867199"/>
            <a:ext cx="3443122" cy="2031325"/>
          </a:xfrm>
          <a:prstGeom prst="rect">
            <a:avLst/>
          </a:prstGeom>
          <a:noFill/>
        </p:spPr>
        <p:txBody>
          <a:bodyPr wrap="none" rtlCol="0">
            <a:spAutoFit/>
          </a:bodyPr>
          <a:lstStyle/>
          <a:p>
            <a:pPr marL="285750" indent="-285750">
              <a:buClr>
                <a:srgbClr val="C00000"/>
              </a:buClr>
              <a:buFont typeface="Arial" panose="020B0604020202020204" pitchFamily="34" charset="0"/>
              <a:buChar char="•"/>
            </a:pPr>
            <a:r>
              <a:rPr lang="en-US" dirty="0">
                <a:solidFill>
                  <a:schemeClr val="accent1"/>
                </a:solidFill>
              </a:rPr>
              <a:t>Advantage:</a:t>
            </a:r>
          </a:p>
          <a:p>
            <a:pPr marL="742950" lvl="1" indent="-285750">
              <a:buClr>
                <a:srgbClr val="C00000"/>
              </a:buClr>
              <a:buFont typeface="Arial" panose="020B0604020202020204" pitchFamily="34" charset="0"/>
              <a:buChar char="•"/>
            </a:pPr>
            <a:r>
              <a:rPr lang="en-US" dirty="0" smtClean="0"/>
              <a:t>A “natural” building block</a:t>
            </a:r>
            <a:br>
              <a:rPr lang="en-US" dirty="0" smtClean="0"/>
            </a:br>
            <a:r>
              <a:rPr lang="en-US" dirty="0" smtClean="0"/>
              <a:t>for “double </a:t>
            </a:r>
            <a:r>
              <a:rPr lang="en-US" dirty="0"/>
              <a:t>data </a:t>
            </a:r>
            <a:r>
              <a:rPr lang="en-US" dirty="0" smtClean="0"/>
              <a:t>rate”</a:t>
            </a:r>
            <a:endParaRPr lang="en-US" dirty="0"/>
          </a:p>
          <a:p>
            <a:pPr marL="285750" indent="-285750">
              <a:buClr>
                <a:srgbClr val="C00000"/>
              </a:buClr>
              <a:buFont typeface="Arial" panose="020B0604020202020204" pitchFamily="34" charset="0"/>
              <a:buChar char="•"/>
            </a:pPr>
            <a:r>
              <a:rPr lang="en-US" dirty="0">
                <a:solidFill>
                  <a:schemeClr val="accent1"/>
                </a:solidFill>
              </a:rPr>
              <a:t>Disadvantages:</a:t>
            </a:r>
          </a:p>
          <a:p>
            <a:pPr marL="742950" lvl="1" indent="-285750">
              <a:buClr>
                <a:srgbClr val="C00000"/>
              </a:buClr>
              <a:buFont typeface="Arial" panose="020B0604020202020204" pitchFamily="34" charset="0"/>
              <a:buChar char="•"/>
            </a:pPr>
            <a:r>
              <a:rPr lang="en-US" dirty="0"/>
              <a:t>Data dependent jitter</a:t>
            </a:r>
          </a:p>
          <a:p>
            <a:pPr marL="742950" lvl="1" indent="-285750">
              <a:buClr>
                <a:srgbClr val="C00000"/>
              </a:buClr>
              <a:buFont typeface="Arial" panose="020B0604020202020204" pitchFamily="34" charset="0"/>
              <a:buChar char="•"/>
            </a:pPr>
            <a:r>
              <a:rPr lang="en-US" dirty="0"/>
              <a:t>Amplitude “badly defined”</a:t>
            </a:r>
          </a:p>
          <a:p>
            <a:endParaRPr lang="en-GB" dirty="0">
              <a:solidFill>
                <a:schemeClr val="accent1"/>
              </a:solidFill>
            </a:endParaRPr>
          </a:p>
        </p:txBody>
      </p:sp>
      <p:sp>
        <p:nvSpPr>
          <p:cNvPr id="120" name="TextBox 119"/>
          <p:cNvSpPr txBox="1"/>
          <p:nvPr/>
        </p:nvSpPr>
        <p:spPr>
          <a:xfrm>
            <a:off x="9468763" y="1308358"/>
            <a:ext cx="1617751" cy="1169551"/>
          </a:xfrm>
          <a:prstGeom prst="rect">
            <a:avLst/>
          </a:prstGeom>
          <a:noFill/>
        </p:spPr>
        <p:txBody>
          <a:bodyPr wrap="none" rtlCol="0">
            <a:spAutoFit/>
          </a:bodyPr>
          <a:lstStyle/>
          <a:p>
            <a:r>
              <a:rPr lang="en-GB" sz="1400" dirty="0">
                <a:solidFill>
                  <a:schemeClr val="tx2"/>
                </a:solidFill>
              </a:rPr>
              <a:t>Amplitude depends</a:t>
            </a:r>
          </a:p>
          <a:p>
            <a:r>
              <a:rPr lang="en-GB" sz="1400" dirty="0">
                <a:solidFill>
                  <a:schemeClr val="tx2"/>
                </a:solidFill>
              </a:rPr>
              <a:t>on the relative</a:t>
            </a:r>
          </a:p>
          <a:p>
            <a:r>
              <a:rPr lang="en-GB" sz="1400" dirty="0">
                <a:solidFill>
                  <a:schemeClr val="tx2"/>
                </a:solidFill>
              </a:rPr>
              <a:t>“strength” of the</a:t>
            </a:r>
          </a:p>
          <a:p>
            <a:r>
              <a:rPr lang="en-US" sz="1400" dirty="0">
                <a:solidFill>
                  <a:schemeClr val="tx2"/>
                </a:solidFill>
              </a:rPr>
              <a:t>resistors and the</a:t>
            </a:r>
            <a:br>
              <a:rPr lang="en-US" sz="1400" dirty="0">
                <a:solidFill>
                  <a:schemeClr val="tx2"/>
                </a:solidFill>
              </a:rPr>
            </a:br>
            <a:r>
              <a:rPr lang="en-US" sz="1400" dirty="0">
                <a:solidFill>
                  <a:schemeClr val="tx2"/>
                </a:solidFill>
              </a:rPr>
              <a:t>transistors</a:t>
            </a:r>
            <a:endParaRPr lang="en-GB" sz="1400" dirty="0">
              <a:solidFill>
                <a:schemeClr val="tx2"/>
              </a:solidFill>
            </a:endParaRPr>
          </a:p>
        </p:txBody>
      </p:sp>
      <p:cxnSp>
        <p:nvCxnSpPr>
          <p:cNvPr id="18" name="Straight Arrow Connector 17"/>
          <p:cNvCxnSpPr>
            <a:stCxn id="120" idx="1"/>
          </p:cNvCxnSpPr>
          <p:nvPr/>
        </p:nvCxnSpPr>
        <p:spPr>
          <a:xfrm flipH="1" flipV="1">
            <a:off x="8311738" y="1308357"/>
            <a:ext cx="1157025" cy="5847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20" idx="1"/>
          </p:cNvCxnSpPr>
          <p:nvPr/>
        </p:nvCxnSpPr>
        <p:spPr>
          <a:xfrm flipH="1">
            <a:off x="8631618" y="1893134"/>
            <a:ext cx="837144" cy="1960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20" idx="1"/>
          </p:cNvCxnSpPr>
          <p:nvPr/>
        </p:nvCxnSpPr>
        <p:spPr>
          <a:xfrm flipH="1">
            <a:off x="8658406" y="1893134"/>
            <a:ext cx="810357" cy="6286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7182315" y="963706"/>
            <a:ext cx="2057400" cy="2049273"/>
            <a:chOff x="4999412" y="762000"/>
            <a:chExt cx="2057400" cy="2049273"/>
          </a:xfrm>
        </p:grpSpPr>
        <p:cxnSp>
          <p:nvCxnSpPr>
            <p:cNvPr id="59" name="Straight Connector 58"/>
            <p:cNvCxnSpPr/>
            <p:nvPr/>
          </p:nvCxnSpPr>
          <p:spPr>
            <a:xfrm>
              <a:off x="5624800" y="2278597"/>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701000" y="2278597"/>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5400000" flipV="1">
              <a:off x="5548600" y="2354797"/>
              <a:ext cx="0" cy="15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flipV="1">
              <a:off x="5777200" y="2508642"/>
              <a:ext cx="0" cy="15240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flipV="1">
              <a:off x="5777200" y="2197341"/>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0800000" flipV="1">
              <a:off x="5855567" y="2121141"/>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10800000" flipV="1">
              <a:off x="5853400" y="2583397"/>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5625291" y="1663941"/>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701491" y="1663941"/>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flipV="1">
              <a:off x="5549091" y="1740141"/>
              <a:ext cx="0" cy="15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flipV="1">
              <a:off x="5777691" y="1893986"/>
              <a:ext cx="0" cy="15240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flipV="1">
              <a:off x="5777691" y="1582685"/>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0800000" flipV="1">
              <a:off x="5856058" y="1506485"/>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0800000" flipV="1">
              <a:off x="5853891" y="1968741"/>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5217420" y="2320091"/>
              <a:ext cx="271229" cy="230832"/>
            </a:xfrm>
            <a:prstGeom prst="rect">
              <a:avLst/>
            </a:prstGeom>
            <a:noFill/>
            <a:ln w="19050">
              <a:noFill/>
            </a:ln>
          </p:spPr>
          <p:txBody>
            <a:bodyPr wrap="none" rtlCol="0">
              <a:spAutoFit/>
            </a:bodyPr>
            <a:lstStyle/>
            <a:p>
              <a:pPr algn="r"/>
              <a:r>
                <a:rPr lang="en-GB" sz="900" dirty="0"/>
                <a:t>I1</a:t>
              </a:r>
            </a:p>
          </p:txBody>
        </p:sp>
        <p:sp>
          <p:nvSpPr>
            <p:cNvPr id="74" name="TextBox 73"/>
            <p:cNvSpPr txBox="1"/>
            <p:nvPr/>
          </p:nvSpPr>
          <p:spPr>
            <a:xfrm>
              <a:off x="4999412" y="1702036"/>
              <a:ext cx="458780" cy="230832"/>
            </a:xfrm>
            <a:prstGeom prst="rect">
              <a:avLst/>
            </a:prstGeom>
            <a:noFill/>
            <a:ln w="19050">
              <a:noFill/>
            </a:ln>
          </p:spPr>
          <p:txBody>
            <a:bodyPr wrap="none" rtlCol="0">
              <a:spAutoFit/>
            </a:bodyPr>
            <a:lstStyle/>
            <a:p>
              <a:pPr algn="r"/>
              <a:r>
                <a:rPr lang="en-GB" sz="900" dirty="0"/>
                <a:t>select</a:t>
              </a:r>
            </a:p>
          </p:txBody>
        </p:sp>
        <p:cxnSp>
          <p:nvCxnSpPr>
            <p:cNvPr id="75" name="Straight Connector 74"/>
            <p:cNvCxnSpPr/>
            <p:nvPr/>
          </p:nvCxnSpPr>
          <p:spPr>
            <a:xfrm flipH="1">
              <a:off x="6401469" y="2278597"/>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6325269" y="2278597"/>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6200000" flipH="1" flipV="1">
              <a:off x="6477669" y="2354797"/>
              <a:ext cx="0" cy="15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flipV="1">
              <a:off x="6249069" y="2508642"/>
              <a:ext cx="0" cy="15240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6200000" flipH="1" flipV="1">
              <a:off x="6249069" y="2197341"/>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10800000" flipH="1" flipV="1">
              <a:off x="6170702" y="2121141"/>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0800000" flipH="1" flipV="1">
              <a:off x="6172869" y="2583397"/>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a:off x="6399302" y="1663941"/>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6323102" y="1663941"/>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flipV="1">
              <a:off x="6475502" y="1740141"/>
              <a:ext cx="0" cy="15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flipV="1">
              <a:off x="6246902" y="1893986"/>
              <a:ext cx="0" cy="15240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16200000" flipH="1" flipV="1">
              <a:off x="6246902" y="1582685"/>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0800000" flipH="1" flipV="1">
              <a:off x="6168535" y="1506485"/>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10800000" flipH="1" flipV="1">
              <a:off x="6170702" y="1968741"/>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16200000" flipH="1" flipV="1">
              <a:off x="5925041" y="1435335"/>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flipV="1">
              <a:off x="6096668" y="1434795"/>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6023352" y="1216396"/>
              <a:ext cx="0" cy="295139"/>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92" name="Group 91"/>
            <p:cNvGrpSpPr/>
            <p:nvPr/>
          </p:nvGrpSpPr>
          <p:grpSpPr>
            <a:xfrm>
              <a:off x="5817467" y="2737916"/>
              <a:ext cx="76200" cy="73357"/>
              <a:chOff x="2091166" y="4541704"/>
              <a:chExt cx="76200" cy="73357"/>
            </a:xfrm>
          </p:grpSpPr>
          <p:cxnSp>
            <p:nvCxnSpPr>
              <p:cNvPr id="93" name="Straight Connector 92"/>
              <p:cNvCxnSpPr/>
              <p:nvPr/>
            </p:nvCxnSpPr>
            <p:spPr>
              <a:xfrm>
                <a:off x="2091166" y="4541704"/>
                <a:ext cx="76200" cy="144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flipV="1">
                <a:off x="2091166" y="4544976"/>
                <a:ext cx="38100" cy="6825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V="1">
                <a:off x="2129266" y="4546805"/>
                <a:ext cx="38100" cy="6825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96" name="Rectangle 95"/>
            <p:cNvSpPr/>
            <p:nvPr/>
          </p:nvSpPr>
          <p:spPr>
            <a:xfrm>
              <a:off x="5982368" y="914400"/>
              <a:ext cx="76200" cy="30479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7" name="Straight Connector 96"/>
            <p:cNvCxnSpPr/>
            <p:nvPr/>
          </p:nvCxnSpPr>
          <p:spPr>
            <a:xfrm rot="10800000" flipH="1">
              <a:off x="6020468" y="762000"/>
              <a:ext cx="0" cy="152400"/>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5855566" y="762000"/>
              <a:ext cx="312969"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9" name="Group 98"/>
            <p:cNvGrpSpPr/>
            <p:nvPr/>
          </p:nvGrpSpPr>
          <p:grpSpPr>
            <a:xfrm>
              <a:off x="6130435" y="2735797"/>
              <a:ext cx="76200" cy="73357"/>
              <a:chOff x="2091166" y="4541704"/>
              <a:chExt cx="76200" cy="73357"/>
            </a:xfrm>
          </p:grpSpPr>
          <p:cxnSp>
            <p:nvCxnSpPr>
              <p:cNvPr id="100" name="Straight Connector 99"/>
              <p:cNvCxnSpPr/>
              <p:nvPr/>
            </p:nvCxnSpPr>
            <p:spPr>
              <a:xfrm>
                <a:off x="2091166" y="4541704"/>
                <a:ext cx="76200" cy="144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flipV="1">
                <a:off x="2091166" y="4544976"/>
                <a:ext cx="38100" cy="6825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V="1">
                <a:off x="2129266" y="4546805"/>
                <a:ext cx="38100" cy="6825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3" name="TextBox 102"/>
            <p:cNvSpPr txBox="1"/>
            <p:nvPr/>
          </p:nvSpPr>
          <p:spPr>
            <a:xfrm>
              <a:off x="6540325" y="1704141"/>
              <a:ext cx="516487" cy="230832"/>
            </a:xfrm>
            <a:prstGeom prst="rect">
              <a:avLst/>
            </a:prstGeom>
            <a:noFill/>
            <a:ln w="19050">
              <a:noFill/>
            </a:ln>
          </p:spPr>
          <p:txBody>
            <a:bodyPr wrap="none" rtlCol="0">
              <a:spAutoFit/>
            </a:bodyPr>
            <a:lstStyle/>
            <a:p>
              <a:r>
                <a:rPr lang="en-GB" sz="900" dirty="0"/>
                <a:t>~select</a:t>
              </a:r>
            </a:p>
          </p:txBody>
        </p:sp>
        <p:sp>
          <p:nvSpPr>
            <p:cNvPr id="104" name="TextBox 103"/>
            <p:cNvSpPr txBox="1"/>
            <p:nvPr/>
          </p:nvSpPr>
          <p:spPr>
            <a:xfrm>
              <a:off x="6570782" y="2311652"/>
              <a:ext cx="271229" cy="230832"/>
            </a:xfrm>
            <a:prstGeom prst="rect">
              <a:avLst/>
            </a:prstGeom>
            <a:noFill/>
            <a:ln w="19050">
              <a:noFill/>
            </a:ln>
          </p:spPr>
          <p:txBody>
            <a:bodyPr wrap="none" rtlCol="0">
              <a:spAutoFit/>
            </a:bodyPr>
            <a:lstStyle/>
            <a:p>
              <a:r>
                <a:rPr lang="en-GB" sz="900" dirty="0"/>
                <a:t>I0</a:t>
              </a:r>
            </a:p>
          </p:txBody>
        </p:sp>
        <p:cxnSp>
          <p:nvCxnSpPr>
            <p:cNvPr id="105" name="Straight Connector 104"/>
            <p:cNvCxnSpPr/>
            <p:nvPr/>
          </p:nvCxnSpPr>
          <p:spPr>
            <a:xfrm flipH="1">
              <a:off x="6022719" y="1359141"/>
              <a:ext cx="300383" cy="0"/>
            </a:xfrm>
            <a:prstGeom prst="line">
              <a:avLst/>
            </a:prstGeom>
            <a:ln w="19050">
              <a:solidFill>
                <a:schemeClr val="tx1"/>
              </a:solidFill>
              <a:headEnd type="arrow" w="med" len="med"/>
              <a:tailEnd type="oval" w="med" len="med"/>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6299553" y="1241197"/>
              <a:ext cx="240772" cy="230832"/>
            </a:xfrm>
            <a:prstGeom prst="rect">
              <a:avLst/>
            </a:prstGeom>
            <a:noFill/>
            <a:ln w="19050">
              <a:noFill/>
            </a:ln>
          </p:spPr>
          <p:txBody>
            <a:bodyPr wrap="none" rtlCol="0">
              <a:spAutoFit/>
            </a:bodyPr>
            <a:lstStyle/>
            <a:p>
              <a:r>
                <a:rPr lang="en-GB" sz="900" dirty="0"/>
                <a:t>Y</a:t>
              </a:r>
            </a:p>
          </p:txBody>
        </p:sp>
        <p:sp>
          <p:nvSpPr>
            <p:cNvPr id="3" name="TextBox 2"/>
            <p:cNvSpPr txBox="1"/>
            <p:nvPr/>
          </p:nvSpPr>
          <p:spPr>
            <a:xfrm>
              <a:off x="5662476" y="2320205"/>
              <a:ext cx="292068" cy="230832"/>
            </a:xfrm>
            <a:prstGeom prst="rect">
              <a:avLst/>
            </a:prstGeom>
            <a:noFill/>
          </p:spPr>
          <p:txBody>
            <a:bodyPr wrap="none" rtlCol="0">
              <a:spAutoFit/>
            </a:bodyPr>
            <a:lstStyle/>
            <a:p>
              <a:r>
                <a:rPr lang="en-US" sz="900" dirty="0">
                  <a:solidFill>
                    <a:schemeClr val="accent1"/>
                  </a:solidFill>
                </a:rPr>
                <a:t>1x</a:t>
              </a:r>
              <a:endParaRPr lang="en-GB" sz="900" dirty="0">
                <a:solidFill>
                  <a:schemeClr val="accent1"/>
                </a:solidFill>
              </a:endParaRPr>
            </a:p>
          </p:txBody>
        </p:sp>
        <p:sp>
          <p:nvSpPr>
            <p:cNvPr id="108" name="TextBox 107"/>
            <p:cNvSpPr txBox="1"/>
            <p:nvPr/>
          </p:nvSpPr>
          <p:spPr>
            <a:xfrm>
              <a:off x="6071302" y="2315423"/>
              <a:ext cx="292068" cy="230832"/>
            </a:xfrm>
            <a:prstGeom prst="rect">
              <a:avLst/>
            </a:prstGeom>
            <a:noFill/>
          </p:spPr>
          <p:txBody>
            <a:bodyPr wrap="none" rtlCol="0">
              <a:spAutoFit/>
            </a:bodyPr>
            <a:lstStyle/>
            <a:p>
              <a:r>
                <a:rPr lang="en-US" sz="900" dirty="0">
                  <a:solidFill>
                    <a:schemeClr val="accent1"/>
                  </a:solidFill>
                </a:rPr>
                <a:t>1x</a:t>
              </a:r>
              <a:endParaRPr lang="en-GB" sz="900" dirty="0">
                <a:solidFill>
                  <a:schemeClr val="accent1"/>
                </a:solidFill>
              </a:endParaRPr>
            </a:p>
          </p:txBody>
        </p:sp>
        <p:sp>
          <p:nvSpPr>
            <p:cNvPr id="121" name="TextBox 120"/>
            <p:cNvSpPr txBox="1"/>
            <p:nvPr/>
          </p:nvSpPr>
          <p:spPr>
            <a:xfrm>
              <a:off x="5662431" y="1703667"/>
              <a:ext cx="292068" cy="230832"/>
            </a:xfrm>
            <a:prstGeom prst="rect">
              <a:avLst/>
            </a:prstGeom>
            <a:noFill/>
          </p:spPr>
          <p:txBody>
            <a:bodyPr wrap="none" rtlCol="0">
              <a:spAutoFit/>
            </a:bodyPr>
            <a:lstStyle/>
            <a:p>
              <a:r>
                <a:rPr lang="en-US" sz="900" dirty="0">
                  <a:solidFill>
                    <a:schemeClr val="accent1"/>
                  </a:solidFill>
                </a:rPr>
                <a:t>1x</a:t>
              </a:r>
              <a:endParaRPr lang="en-GB" sz="900" dirty="0">
                <a:solidFill>
                  <a:schemeClr val="accent1"/>
                </a:solidFill>
              </a:endParaRPr>
            </a:p>
          </p:txBody>
        </p:sp>
        <p:sp>
          <p:nvSpPr>
            <p:cNvPr id="122" name="TextBox 121"/>
            <p:cNvSpPr txBox="1"/>
            <p:nvPr/>
          </p:nvSpPr>
          <p:spPr>
            <a:xfrm>
              <a:off x="6071257" y="1698885"/>
              <a:ext cx="292068" cy="230832"/>
            </a:xfrm>
            <a:prstGeom prst="rect">
              <a:avLst/>
            </a:prstGeom>
            <a:noFill/>
          </p:spPr>
          <p:txBody>
            <a:bodyPr wrap="none" rtlCol="0">
              <a:spAutoFit/>
            </a:bodyPr>
            <a:lstStyle/>
            <a:p>
              <a:r>
                <a:rPr lang="en-US" sz="900" dirty="0">
                  <a:solidFill>
                    <a:schemeClr val="accent1"/>
                  </a:solidFill>
                </a:rPr>
                <a:t>1x</a:t>
              </a:r>
              <a:endParaRPr lang="en-GB" sz="900" dirty="0">
                <a:solidFill>
                  <a:schemeClr val="accent1"/>
                </a:solidFill>
              </a:endParaRPr>
            </a:p>
          </p:txBody>
        </p:sp>
        <p:sp>
          <p:nvSpPr>
            <p:cNvPr id="12" name="TextBox 11"/>
            <p:cNvSpPr txBox="1"/>
            <p:nvPr/>
          </p:nvSpPr>
          <p:spPr>
            <a:xfrm>
              <a:off x="5594990" y="963997"/>
              <a:ext cx="409086" cy="230832"/>
            </a:xfrm>
            <a:prstGeom prst="rect">
              <a:avLst/>
            </a:prstGeom>
            <a:noFill/>
          </p:spPr>
          <p:txBody>
            <a:bodyPr wrap="none" rtlCol="0">
              <a:spAutoFit/>
            </a:bodyPr>
            <a:lstStyle/>
            <a:p>
              <a:r>
                <a:rPr lang="en-US" sz="900" dirty="0">
                  <a:solidFill>
                    <a:schemeClr val="accent1"/>
                  </a:solidFill>
                </a:rPr>
                <a:t>1k </a:t>
              </a:r>
              <a:r>
                <a:rPr lang="en-US" sz="900" dirty="0">
                  <a:solidFill>
                    <a:schemeClr val="accent1"/>
                  </a:solidFill>
                  <a:latin typeface="Symbol" panose="05050102010706020507" pitchFamily="18" charset="2"/>
                </a:rPr>
                <a:t>W</a:t>
              </a:r>
              <a:endParaRPr lang="en-GB" sz="900" dirty="0">
                <a:solidFill>
                  <a:schemeClr val="accent1"/>
                </a:solidFill>
                <a:latin typeface="Symbol" panose="05050102010706020507" pitchFamily="18" charset="2"/>
              </a:endParaRPr>
            </a:p>
          </p:txBody>
        </p:sp>
      </p:grpSp>
      <p:sp>
        <p:nvSpPr>
          <p:cNvPr id="15" name="TextBox 14"/>
          <p:cNvSpPr txBox="1"/>
          <p:nvPr/>
        </p:nvSpPr>
        <p:spPr>
          <a:xfrm>
            <a:off x="6942639" y="4368024"/>
            <a:ext cx="1001300" cy="523220"/>
          </a:xfrm>
          <a:prstGeom prst="rect">
            <a:avLst/>
          </a:prstGeom>
          <a:noFill/>
        </p:spPr>
        <p:txBody>
          <a:bodyPr wrap="none" rtlCol="0">
            <a:spAutoFit/>
          </a:bodyPr>
          <a:lstStyle/>
          <a:p>
            <a:r>
              <a:rPr lang="en-US" sz="1400" dirty="0" err="1">
                <a:solidFill>
                  <a:schemeClr val="accent1"/>
                </a:solidFill>
              </a:rPr>
              <a:t>t</a:t>
            </a:r>
            <a:r>
              <a:rPr lang="en-US" sz="1400" baseline="-25000" dirty="0" err="1">
                <a:solidFill>
                  <a:schemeClr val="accent1"/>
                </a:solidFill>
              </a:rPr>
              <a:t>r</a:t>
            </a:r>
            <a:r>
              <a:rPr lang="en-US" sz="1400" dirty="0">
                <a:solidFill>
                  <a:schemeClr val="accent1"/>
                </a:solidFill>
              </a:rPr>
              <a:t> = 40.2 ps</a:t>
            </a:r>
          </a:p>
          <a:p>
            <a:r>
              <a:rPr lang="en-US" sz="1400" dirty="0" err="1">
                <a:solidFill>
                  <a:schemeClr val="accent1"/>
                </a:solidFill>
              </a:rPr>
              <a:t>t</a:t>
            </a:r>
            <a:r>
              <a:rPr lang="en-US" sz="1400" baseline="-25000" dirty="0" err="1">
                <a:solidFill>
                  <a:schemeClr val="accent1"/>
                </a:solidFill>
              </a:rPr>
              <a:t>f</a:t>
            </a:r>
            <a:r>
              <a:rPr lang="en-US" sz="1400" dirty="0">
                <a:solidFill>
                  <a:schemeClr val="accent1"/>
                </a:solidFill>
              </a:rPr>
              <a:t> = 32.6 ps</a:t>
            </a:r>
            <a:endParaRPr lang="en-GB" sz="1400" dirty="0">
              <a:solidFill>
                <a:schemeClr val="accent1"/>
              </a:solidFill>
            </a:endParaRPr>
          </a:p>
        </p:txBody>
      </p:sp>
      <p:sp>
        <p:nvSpPr>
          <p:cNvPr id="10" name="TextBox 9"/>
          <p:cNvSpPr txBox="1"/>
          <p:nvPr/>
        </p:nvSpPr>
        <p:spPr>
          <a:xfrm>
            <a:off x="280899" y="3472334"/>
            <a:ext cx="1369286" cy="307777"/>
          </a:xfrm>
          <a:prstGeom prst="rect">
            <a:avLst/>
          </a:prstGeom>
          <a:noFill/>
        </p:spPr>
        <p:txBody>
          <a:bodyPr wrap="none" rtlCol="0">
            <a:spAutoFit/>
          </a:bodyPr>
          <a:lstStyle/>
          <a:p>
            <a:r>
              <a:rPr lang="en-GB" sz="1400" dirty="0" smtClean="0">
                <a:solidFill>
                  <a:srgbClr val="002060"/>
                </a:solidFill>
              </a:rPr>
              <a:t>“Typical corner”</a:t>
            </a:r>
            <a:endParaRPr lang="en-GB" sz="1400" dirty="0">
              <a:solidFill>
                <a:srgbClr val="002060"/>
              </a:solidFill>
            </a:endParaRPr>
          </a:p>
        </p:txBody>
      </p:sp>
      <p:cxnSp>
        <p:nvCxnSpPr>
          <p:cNvPr id="19" name="Straight Arrow Connector 18"/>
          <p:cNvCxnSpPr>
            <a:stCxn id="10" idx="3"/>
            <a:endCxn id="9" idx="1"/>
          </p:cNvCxnSpPr>
          <p:nvPr/>
        </p:nvCxnSpPr>
        <p:spPr>
          <a:xfrm flipV="1">
            <a:off x="1650185" y="3282800"/>
            <a:ext cx="562859" cy="343423"/>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10367238" y="3552150"/>
            <a:ext cx="1298304" cy="307777"/>
          </a:xfrm>
          <a:prstGeom prst="rect">
            <a:avLst/>
          </a:prstGeom>
          <a:noFill/>
        </p:spPr>
        <p:txBody>
          <a:bodyPr wrap="none" rtlCol="0">
            <a:spAutoFit/>
          </a:bodyPr>
          <a:lstStyle/>
          <a:p>
            <a:r>
              <a:rPr lang="en-GB" sz="1400" dirty="0" smtClean="0">
                <a:solidFill>
                  <a:srgbClr val="002060"/>
                </a:solidFill>
              </a:rPr>
              <a:t>“Worst corner”</a:t>
            </a:r>
            <a:endParaRPr lang="en-GB" sz="1400" dirty="0">
              <a:solidFill>
                <a:srgbClr val="002060"/>
              </a:solidFill>
            </a:endParaRPr>
          </a:p>
        </p:txBody>
      </p:sp>
      <p:cxnSp>
        <p:nvCxnSpPr>
          <p:cNvPr id="23" name="Straight Arrow Connector 22"/>
          <p:cNvCxnSpPr>
            <a:stCxn id="110" idx="1"/>
            <a:endCxn id="116" idx="3"/>
          </p:cNvCxnSpPr>
          <p:nvPr/>
        </p:nvCxnSpPr>
        <p:spPr>
          <a:xfrm flipH="1" flipV="1">
            <a:off x="10018356" y="3276507"/>
            <a:ext cx="348882" cy="429532"/>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031017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Signal Anatomy </a:t>
            </a:r>
            <a:endParaRPr lang="en-GB" dirty="0"/>
          </a:p>
        </p:txBody>
      </p:sp>
      <p:sp>
        <p:nvSpPr>
          <p:cNvPr id="5" name="Date Placeholder 4"/>
          <p:cNvSpPr>
            <a:spLocks noGrp="1"/>
          </p:cNvSpPr>
          <p:nvPr>
            <p:ph type="dt" sz="half" idx="10"/>
          </p:nvPr>
        </p:nvSpPr>
        <p:spPr/>
        <p:txBody>
          <a:bodyPr/>
          <a:lstStyle/>
          <a:p>
            <a:r>
              <a:rPr lang="en-US" smtClean="0"/>
              <a:t>http://cern.ch/proj-gbt</a:t>
            </a:r>
            <a:endParaRPr lang="en-US" dirty="0"/>
          </a:p>
        </p:txBody>
      </p:sp>
      <p:sp>
        <p:nvSpPr>
          <p:cNvPr id="6" name="Footer Placeholder 5"/>
          <p:cNvSpPr>
            <a:spLocks noGrp="1"/>
          </p:cNvSpPr>
          <p:nvPr>
            <p:ph type="ftr" sz="quarter" idx="11"/>
          </p:nvPr>
        </p:nvSpPr>
        <p:spPr/>
        <p:txBody>
          <a:bodyPr/>
          <a:lstStyle/>
          <a:p>
            <a:r>
              <a:rPr lang="en-US" smtClean="0"/>
              <a:t>LpGBTX Block Diagrams</a:t>
            </a:r>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83</a:t>
            </a:fld>
            <a:endParaRPr lang="en-US" dirty="0"/>
          </a:p>
        </p:txBody>
      </p:sp>
      <p:pic>
        <p:nvPicPr>
          <p:cNvPr id="62"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497731" y="1968669"/>
            <a:ext cx="4038600" cy="4164674"/>
          </a:xfrm>
        </p:spPr>
      </p:pic>
      <p:sp>
        <p:nvSpPr>
          <p:cNvPr id="102" name="TextBox 101"/>
          <p:cNvSpPr txBox="1"/>
          <p:nvPr/>
        </p:nvSpPr>
        <p:spPr>
          <a:xfrm>
            <a:off x="4061425" y="2422505"/>
            <a:ext cx="516488" cy="230832"/>
          </a:xfrm>
          <a:prstGeom prst="rect">
            <a:avLst/>
          </a:prstGeom>
          <a:noFill/>
          <a:ln w="19050">
            <a:noFill/>
          </a:ln>
        </p:spPr>
        <p:txBody>
          <a:bodyPr wrap="none" rtlCol="0">
            <a:spAutoFit/>
          </a:bodyPr>
          <a:lstStyle/>
          <a:p>
            <a:r>
              <a:rPr lang="en-GB" sz="900" dirty="0"/>
              <a:t>~select</a:t>
            </a:r>
          </a:p>
        </p:txBody>
      </p:sp>
      <p:grpSp>
        <p:nvGrpSpPr>
          <p:cNvPr id="201" name="Group 200"/>
          <p:cNvGrpSpPr/>
          <p:nvPr/>
        </p:nvGrpSpPr>
        <p:grpSpPr>
          <a:xfrm>
            <a:off x="1817349" y="990601"/>
            <a:ext cx="2565553" cy="3114571"/>
            <a:chOff x="866226" y="990600"/>
            <a:chExt cx="2565553" cy="3114571"/>
          </a:xfrm>
        </p:grpSpPr>
        <p:cxnSp>
          <p:nvCxnSpPr>
            <p:cNvPr id="64" name="Straight Connector 63"/>
            <p:cNvCxnSpPr/>
            <p:nvPr/>
          </p:nvCxnSpPr>
          <p:spPr>
            <a:xfrm>
              <a:off x="1599875" y="3295588"/>
              <a:ext cx="0" cy="4632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725590" y="3295588"/>
              <a:ext cx="0" cy="4632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flipV="1">
              <a:off x="1474161" y="3401497"/>
              <a:ext cx="0" cy="2514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flipV="1">
              <a:off x="1851304" y="3635317"/>
              <a:ext cx="0" cy="251429"/>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flipV="1">
              <a:off x="1851304" y="3162189"/>
              <a:ext cx="0" cy="251429"/>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0800000" flipV="1">
              <a:off x="1980593" y="3056279"/>
              <a:ext cx="0" cy="231624"/>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10800000" flipV="1">
              <a:off x="1977018" y="3758836"/>
              <a:ext cx="0" cy="231624"/>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1600685" y="2361408"/>
              <a:ext cx="0" cy="4632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1726400" y="2361408"/>
              <a:ext cx="0" cy="4632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5400000" flipV="1">
              <a:off x="1474971" y="2467317"/>
              <a:ext cx="0" cy="2514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5400000" flipV="1">
              <a:off x="1852114" y="2701137"/>
              <a:ext cx="0" cy="251429"/>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5400000" flipV="1">
              <a:off x="1852114" y="2228009"/>
              <a:ext cx="0" cy="251429"/>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0800000" flipV="1">
              <a:off x="1981403" y="2122100"/>
              <a:ext cx="0" cy="231624"/>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0800000" flipV="1">
              <a:off x="1977828" y="2824656"/>
              <a:ext cx="0" cy="231624"/>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1104026" y="3358652"/>
              <a:ext cx="271228" cy="230832"/>
            </a:xfrm>
            <a:prstGeom prst="rect">
              <a:avLst/>
            </a:prstGeom>
            <a:noFill/>
            <a:ln w="19050">
              <a:noFill/>
            </a:ln>
          </p:spPr>
          <p:txBody>
            <a:bodyPr wrap="none" rtlCol="0">
              <a:spAutoFit/>
            </a:bodyPr>
            <a:lstStyle/>
            <a:p>
              <a:pPr algn="r"/>
              <a:r>
                <a:rPr lang="en-GB" sz="900" dirty="0"/>
                <a:t>I1</a:t>
              </a:r>
            </a:p>
          </p:txBody>
        </p:sp>
        <p:sp>
          <p:nvSpPr>
            <p:cNvPr id="79" name="TextBox 78"/>
            <p:cNvSpPr txBox="1"/>
            <p:nvPr/>
          </p:nvSpPr>
          <p:spPr>
            <a:xfrm>
              <a:off x="866226" y="2419306"/>
              <a:ext cx="458780" cy="230832"/>
            </a:xfrm>
            <a:prstGeom prst="rect">
              <a:avLst/>
            </a:prstGeom>
            <a:noFill/>
            <a:ln w="19050">
              <a:noFill/>
            </a:ln>
          </p:spPr>
          <p:txBody>
            <a:bodyPr wrap="none" rtlCol="0">
              <a:spAutoFit/>
            </a:bodyPr>
            <a:lstStyle/>
            <a:p>
              <a:pPr algn="r"/>
              <a:r>
                <a:rPr lang="en-GB" sz="900" dirty="0"/>
                <a:t>select</a:t>
              </a:r>
            </a:p>
          </p:txBody>
        </p:sp>
        <p:cxnSp>
          <p:nvCxnSpPr>
            <p:cNvPr id="80" name="Straight Connector 79"/>
            <p:cNvCxnSpPr/>
            <p:nvPr/>
          </p:nvCxnSpPr>
          <p:spPr>
            <a:xfrm flipH="1">
              <a:off x="2881219" y="3295588"/>
              <a:ext cx="0" cy="4632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2755505" y="3295588"/>
              <a:ext cx="0" cy="4632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6200000" flipH="1" flipV="1">
              <a:off x="3006933" y="3401497"/>
              <a:ext cx="0" cy="2514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16200000" flipH="1" flipV="1">
              <a:off x="2629791" y="3635317"/>
              <a:ext cx="0" cy="251429"/>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flipV="1">
              <a:off x="2629791" y="3162189"/>
              <a:ext cx="0" cy="251429"/>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0800000" flipH="1" flipV="1">
              <a:off x="2500501" y="3056279"/>
              <a:ext cx="0" cy="231624"/>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10800000" flipH="1" flipV="1">
              <a:off x="2504076" y="3758836"/>
              <a:ext cx="0" cy="231624"/>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2877644" y="2361408"/>
              <a:ext cx="0" cy="4632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2751930" y="2361408"/>
              <a:ext cx="0" cy="4632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16200000" flipH="1" flipV="1">
              <a:off x="3003358" y="2467317"/>
              <a:ext cx="0" cy="2514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flipV="1">
              <a:off x="2626215" y="2701137"/>
              <a:ext cx="0" cy="251429"/>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16200000" flipH="1" flipV="1">
              <a:off x="2626215" y="2228009"/>
              <a:ext cx="0" cy="251429"/>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10800000" flipH="1" flipV="1">
              <a:off x="2496926" y="2122100"/>
              <a:ext cx="0" cy="231624"/>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rot="10800000" flipH="1" flipV="1">
              <a:off x="2500501" y="2824656"/>
              <a:ext cx="0" cy="231624"/>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16200000" flipH="1" flipV="1">
              <a:off x="2095211" y="2004060"/>
              <a:ext cx="0" cy="251429"/>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rot="16200000" flipH="1" flipV="1">
              <a:off x="2378360" y="2003240"/>
              <a:ext cx="0" cy="251429"/>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257404" y="1681210"/>
              <a:ext cx="0" cy="448565"/>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97" name="Group 96"/>
            <p:cNvGrpSpPr/>
            <p:nvPr/>
          </p:nvGrpSpPr>
          <p:grpSpPr>
            <a:xfrm>
              <a:off x="1917736" y="3993680"/>
              <a:ext cx="125714" cy="111491"/>
              <a:chOff x="2091166" y="4541704"/>
              <a:chExt cx="76200" cy="73357"/>
            </a:xfrm>
          </p:grpSpPr>
          <p:cxnSp>
            <p:nvCxnSpPr>
              <p:cNvPr id="114" name="Straight Connector 113"/>
              <p:cNvCxnSpPr/>
              <p:nvPr/>
            </p:nvCxnSpPr>
            <p:spPr>
              <a:xfrm>
                <a:off x="2091166" y="4541704"/>
                <a:ext cx="76200" cy="144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flipV="1">
                <a:off x="2091166" y="4544976"/>
                <a:ext cx="38100" cy="6825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2129266" y="4546805"/>
                <a:ext cx="38100" cy="6825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98" name="Rectangle 97"/>
            <p:cNvSpPr/>
            <p:nvPr/>
          </p:nvSpPr>
          <p:spPr>
            <a:xfrm>
              <a:off x="2189789" y="1222224"/>
              <a:ext cx="125714" cy="46323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9" name="Straight Connector 98"/>
            <p:cNvCxnSpPr/>
            <p:nvPr/>
          </p:nvCxnSpPr>
          <p:spPr>
            <a:xfrm rot="10800000" flipH="1">
              <a:off x="2252646" y="990600"/>
              <a:ext cx="0" cy="231624"/>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1980592" y="990600"/>
              <a:ext cx="516334"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01" name="Group 100"/>
            <p:cNvGrpSpPr/>
            <p:nvPr/>
          </p:nvGrpSpPr>
          <p:grpSpPr>
            <a:xfrm>
              <a:off x="2434069" y="3990459"/>
              <a:ext cx="125714" cy="111491"/>
              <a:chOff x="2091166" y="4541704"/>
              <a:chExt cx="76200" cy="73357"/>
            </a:xfrm>
          </p:grpSpPr>
          <p:cxnSp>
            <p:nvCxnSpPr>
              <p:cNvPr id="111" name="Straight Connector 110"/>
              <p:cNvCxnSpPr/>
              <p:nvPr/>
            </p:nvCxnSpPr>
            <p:spPr>
              <a:xfrm>
                <a:off x="2091166" y="4541704"/>
                <a:ext cx="76200" cy="144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flipV="1">
                <a:off x="2091166" y="4544976"/>
                <a:ext cx="38100" cy="6825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V="1">
                <a:off x="2129266" y="4546805"/>
                <a:ext cx="38100" cy="6825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3" name="TextBox 102"/>
            <p:cNvSpPr txBox="1"/>
            <p:nvPr/>
          </p:nvSpPr>
          <p:spPr>
            <a:xfrm>
              <a:off x="3160551" y="3345826"/>
              <a:ext cx="271228" cy="230832"/>
            </a:xfrm>
            <a:prstGeom prst="rect">
              <a:avLst/>
            </a:prstGeom>
            <a:noFill/>
            <a:ln w="19050">
              <a:noFill/>
            </a:ln>
          </p:spPr>
          <p:txBody>
            <a:bodyPr wrap="none" rtlCol="0">
              <a:spAutoFit/>
            </a:bodyPr>
            <a:lstStyle/>
            <a:p>
              <a:r>
                <a:rPr lang="en-GB" sz="900" dirty="0"/>
                <a:t>I0</a:t>
              </a:r>
            </a:p>
          </p:txBody>
        </p:sp>
        <p:cxnSp>
          <p:nvCxnSpPr>
            <p:cNvPr id="104" name="Straight Connector 103"/>
            <p:cNvCxnSpPr/>
            <p:nvPr/>
          </p:nvCxnSpPr>
          <p:spPr>
            <a:xfrm flipH="1">
              <a:off x="2256360" y="1898160"/>
              <a:ext cx="495570" cy="0"/>
            </a:xfrm>
            <a:prstGeom prst="line">
              <a:avLst/>
            </a:prstGeom>
            <a:ln w="19050">
              <a:solidFill>
                <a:schemeClr val="tx1"/>
              </a:solidFill>
              <a:headEnd type="arrow" w="med" len="med"/>
              <a:tailEnd type="oval" w="med" len="med"/>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2713079" y="1718904"/>
              <a:ext cx="240772" cy="230832"/>
            </a:xfrm>
            <a:prstGeom prst="rect">
              <a:avLst/>
            </a:prstGeom>
            <a:noFill/>
            <a:ln w="19050">
              <a:noFill/>
            </a:ln>
          </p:spPr>
          <p:txBody>
            <a:bodyPr wrap="none" rtlCol="0">
              <a:spAutoFit/>
            </a:bodyPr>
            <a:lstStyle/>
            <a:p>
              <a:r>
                <a:rPr lang="en-GB" sz="900" dirty="0"/>
                <a:t>Y</a:t>
              </a:r>
            </a:p>
          </p:txBody>
        </p:sp>
        <p:sp>
          <p:nvSpPr>
            <p:cNvPr id="106" name="TextBox 105"/>
            <p:cNvSpPr txBox="1"/>
            <p:nvPr/>
          </p:nvSpPr>
          <p:spPr>
            <a:xfrm>
              <a:off x="1662033" y="3535372"/>
              <a:ext cx="292068" cy="230832"/>
            </a:xfrm>
            <a:prstGeom prst="rect">
              <a:avLst/>
            </a:prstGeom>
            <a:noFill/>
          </p:spPr>
          <p:txBody>
            <a:bodyPr wrap="none" rtlCol="0">
              <a:spAutoFit/>
            </a:bodyPr>
            <a:lstStyle/>
            <a:p>
              <a:r>
                <a:rPr lang="en-US" sz="900" dirty="0">
                  <a:solidFill>
                    <a:schemeClr val="accent1"/>
                  </a:solidFill>
                </a:rPr>
                <a:t>1x</a:t>
              </a:r>
              <a:endParaRPr lang="en-GB" sz="900" dirty="0">
                <a:solidFill>
                  <a:schemeClr val="accent1"/>
                </a:solidFill>
              </a:endParaRPr>
            </a:p>
          </p:txBody>
        </p:sp>
        <p:sp>
          <p:nvSpPr>
            <p:cNvPr id="107" name="TextBox 106"/>
            <p:cNvSpPr txBox="1"/>
            <p:nvPr/>
          </p:nvSpPr>
          <p:spPr>
            <a:xfrm>
              <a:off x="2514600" y="3528104"/>
              <a:ext cx="292066" cy="230832"/>
            </a:xfrm>
            <a:prstGeom prst="rect">
              <a:avLst/>
            </a:prstGeom>
            <a:noFill/>
          </p:spPr>
          <p:txBody>
            <a:bodyPr wrap="none" rtlCol="0">
              <a:spAutoFit/>
            </a:bodyPr>
            <a:lstStyle/>
            <a:p>
              <a:pPr algn="r"/>
              <a:r>
                <a:rPr lang="en-US" sz="900" dirty="0">
                  <a:solidFill>
                    <a:schemeClr val="accent1"/>
                  </a:solidFill>
                </a:rPr>
                <a:t>1x</a:t>
              </a:r>
              <a:endParaRPr lang="en-GB" sz="900" dirty="0">
                <a:solidFill>
                  <a:schemeClr val="accent1"/>
                </a:solidFill>
              </a:endParaRPr>
            </a:p>
          </p:txBody>
        </p:sp>
        <p:sp>
          <p:nvSpPr>
            <p:cNvPr id="108" name="TextBox 107"/>
            <p:cNvSpPr txBox="1"/>
            <p:nvPr/>
          </p:nvSpPr>
          <p:spPr>
            <a:xfrm>
              <a:off x="1661959" y="2620972"/>
              <a:ext cx="292068" cy="230832"/>
            </a:xfrm>
            <a:prstGeom prst="rect">
              <a:avLst/>
            </a:prstGeom>
            <a:noFill/>
          </p:spPr>
          <p:txBody>
            <a:bodyPr wrap="none" rtlCol="0">
              <a:spAutoFit/>
            </a:bodyPr>
            <a:lstStyle/>
            <a:p>
              <a:r>
                <a:rPr lang="en-US" sz="900" dirty="0">
                  <a:solidFill>
                    <a:schemeClr val="accent1"/>
                  </a:solidFill>
                </a:rPr>
                <a:t>1x</a:t>
              </a:r>
              <a:endParaRPr lang="en-GB" sz="900" dirty="0">
                <a:solidFill>
                  <a:schemeClr val="accent1"/>
                </a:solidFill>
              </a:endParaRPr>
            </a:p>
          </p:txBody>
        </p:sp>
        <p:sp>
          <p:nvSpPr>
            <p:cNvPr id="109" name="TextBox 108"/>
            <p:cNvSpPr txBox="1"/>
            <p:nvPr/>
          </p:nvSpPr>
          <p:spPr>
            <a:xfrm>
              <a:off x="2514600" y="2588568"/>
              <a:ext cx="292066" cy="230832"/>
            </a:xfrm>
            <a:prstGeom prst="rect">
              <a:avLst/>
            </a:prstGeom>
            <a:noFill/>
          </p:spPr>
          <p:txBody>
            <a:bodyPr wrap="none" rtlCol="0">
              <a:spAutoFit/>
            </a:bodyPr>
            <a:lstStyle/>
            <a:p>
              <a:pPr algn="r"/>
              <a:r>
                <a:rPr lang="en-US" sz="900" dirty="0">
                  <a:solidFill>
                    <a:schemeClr val="accent1"/>
                  </a:solidFill>
                </a:rPr>
                <a:t>1x</a:t>
              </a:r>
              <a:endParaRPr lang="en-GB" sz="900" dirty="0">
                <a:solidFill>
                  <a:schemeClr val="accent1"/>
                </a:solidFill>
              </a:endParaRPr>
            </a:p>
          </p:txBody>
        </p:sp>
        <p:sp>
          <p:nvSpPr>
            <p:cNvPr id="110" name="TextBox 109"/>
            <p:cNvSpPr txBox="1"/>
            <p:nvPr/>
          </p:nvSpPr>
          <p:spPr>
            <a:xfrm>
              <a:off x="1550695" y="1297604"/>
              <a:ext cx="409086" cy="230832"/>
            </a:xfrm>
            <a:prstGeom prst="rect">
              <a:avLst/>
            </a:prstGeom>
            <a:noFill/>
          </p:spPr>
          <p:txBody>
            <a:bodyPr wrap="none" rtlCol="0">
              <a:spAutoFit/>
            </a:bodyPr>
            <a:lstStyle/>
            <a:p>
              <a:r>
                <a:rPr lang="en-US" sz="900" dirty="0">
                  <a:solidFill>
                    <a:schemeClr val="accent1"/>
                  </a:solidFill>
                </a:rPr>
                <a:t>1k </a:t>
              </a:r>
              <a:r>
                <a:rPr lang="en-US" sz="900" dirty="0">
                  <a:solidFill>
                    <a:schemeClr val="accent1"/>
                  </a:solidFill>
                  <a:latin typeface="Symbol" panose="05050102010706020507" pitchFamily="18" charset="2"/>
                </a:rPr>
                <a:t>W</a:t>
              </a:r>
              <a:endParaRPr lang="en-GB" sz="900" dirty="0">
                <a:solidFill>
                  <a:schemeClr val="accent1"/>
                </a:solidFill>
                <a:latin typeface="Symbol" panose="05050102010706020507" pitchFamily="18" charset="2"/>
              </a:endParaRPr>
            </a:p>
          </p:txBody>
        </p:sp>
        <p:sp>
          <p:nvSpPr>
            <p:cNvPr id="117" name="Freeform 116"/>
            <p:cNvSpPr/>
            <p:nvPr/>
          </p:nvSpPr>
          <p:spPr>
            <a:xfrm flipH="1">
              <a:off x="1927485" y="2279497"/>
              <a:ext cx="179936" cy="614597"/>
            </a:xfrm>
            <a:custGeom>
              <a:avLst/>
              <a:gdLst>
                <a:gd name="connsiteX0" fmla="*/ 14990 w 179936"/>
                <a:gd name="connsiteY0" fmla="*/ 0 h 614597"/>
                <a:gd name="connsiteX1" fmla="*/ 179882 w 179936"/>
                <a:gd name="connsiteY1" fmla="*/ 292308 h 614597"/>
                <a:gd name="connsiteX2" fmla="*/ 0 w 179936"/>
                <a:gd name="connsiteY2" fmla="*/ 614597 h 614597"/>
              </a:gdLst>
              <a:ahLst/>
              <a:cxnLst>
                <a:cxn ang="0">
                  <a:pos x="connsiteX0" y="connsiteY0"/>
                </a:cxn>
                <a:cxn ang="0">
                  <a:pos x="connsiteX1" y="connsiteY1"/>
                </a:cxn>
                <a:cxn ang="0">
                  <a:pos x="connsiteX2" y="connsiteY2"/>
                </a:cxn>
              </a:cxnLst>
              <a:rect l="l" t="t" r="r" b="b"/>
              <a:pathLst>
                <a:path w="179936" h="614597">
                  <a:moveTo>
                    <a:pt x="14990" y="0"/>
                  </a:moveTo>
                  <a:cubicBezTo>
                    <a:pt x="98685" y="94937"/>
                    <a:pt x="182380" y="189875"/>
                    <a:pt x="179882" y="292308"/>
                  </a:cubicBezTo>
                  <a:cubicBezTo>
                    <a:pt x="177384" y="394741"/>
                    <a:pt x="88692" y="504669"/>
                    <a:pt x="0" y="614597"/>
                  </a:cubicBez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Freeform 117"/>
            <p:cNvSpPr/>
            <p:nvPr/>
          </p:nvSpPr>
          <p:spPr>
            <a:xfrm>
              <a:off x="2373389" y="2282024"/>
              <a:ext cx="179936" cy="614597"/>
            </a:xfrm>
            <a:custGeom>
              <a:avLst/>
              <a:gdLst>
                <a:gd name="connsiteX0" fmla="*/ 14990 w 179936"/>
                <a:gd name="connsiteY0" fmla="*/ 0 h 614597"/>
                <a:gd name="connsiteX1" fmla="*/ 179882 w 179936"/>
                <a:gd name="connsiteY1" fmla="*/ 292308 h 614597"/>
                <a:gd name="connsiteX2" fmla="*/ 0 w 179936"/>
                <a:gd name="connsiteY2" fmla="*/ 614597 h 614597"/>
              </a:gdLst>
              <a:ahLst/>
              <a:cxnLst>
                <a:cxn ang="0">
                  <a:pos x="connsiteX0" y="connsiteY0"/>
                </a:cxn>
                <a:cxn ang="0">
                  <a:pos x="connsiteX1" y="connsiteY1"/>
                </a:cxn>
                <a:cxn ang="0">
                  <a:pos x="connsiteX2" y="connsiteY2"/>
                </a:cxn>
              </a:cxnLst>
              <a:rect l="l" t="t" r="r" b="b"/>
              <a:pathLst>
                <a:path w="179936" h="614597">
                  <a:moveTo>
                    <a:pt x="14990" y="0"/>
                  </a:moveTo>
                  <a:cubicBezTo>
                    <a:pt x="98685" y="94937"/>
                    <a:pt x="182380" y="189875"/>
                    <a:pt x="179882" y="292308"/>
                  </a:cubicBezTo>
                  <a:cubicBezTo>
                    <a:pt x="177384" y="394741"/>
                    <a:pt x="88692" y="504669"/>
                    <a:pt x="0" y="614597"/>
                  </a:cubicBez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TextBox 118"/>
            <p:cNvSpPr txBox="1"/>
            <p:nvPr/>
          </p:nvSpPr>
          <p:spPr>
            <a:xfrm>
              <a:off x="1925218" y="2947840"/>
              <a:ext cx="324128" cy="253916"/>
            </a:xfrm>
            <a:prstGeom prst="rect">
              <a:avLst/>
            </a:prstGeom>
            <a:noFill/>
          </p:spPr>
          <p:txBody>
            <a:bodyPr wrap="none" rtlCol="0">
              <a:spAutoFit/>
            </a:bodyPr>
            <a:lstStyle/>
            <a:p>
              <a:r>
                <a:rPr lang="en-US" sz="1050" dirty="0">
                  <a:solidFill>
                    <a:schemeClr val="accent1"/>
                  </a:solidFill>
                </a:rPr>
                <a:t>n1</a:t>
              </a:r>
              <a:endParaRPr lang="en-GB" sz="1050" dirty="0">
                <a:solidFill>
                  <a:schemeClr val="accent1"/>
                </a:solidFill>
              </a:endParaRPr>
            </a:p>
          </p:txBody>
        </p:sp>
        <p:sp>
          <p:nvSpPr>
            <p:cNvPr id="120" name="TextBox 119"/>
            <p:cNvSpPr txBox="1"/>
            <p:nvPr/>
          </p:nvSpPr>
          <p:spPr>
            <a:xfrm>
              <a:off x="2212859" y="2942700"/>
              <a:ext cx="324128" cy="253916"/>
            </a:xfrm>
            <a:prstGeom prst="rect">
              <a:avLst/>
            </a:prstGeom>
            <a:noFill/>
          </p:spPr>
          <p:txBody>
            <a:bodyPr wrap="none" rtlCol="0">
              <a:spAutoFit/>
            </a:bodyPr>
            <a:lstStyle/>
            <a:p>
              <a:r>
                <a:rPr lang="en-US" sz="1050" dirty="0">
                  <a:solidFill>
                    <a:schemeClr val="accent1"/>
                  </a:solidFill>
                </a:rPr>
                <a:t>n0</a:t>
              </a:r>
              <a:endParaRPr lang="en-GB" sz="1050" dirty="0">
                <a:solidFill>
                  <a:schemeClr val="accent1"/>
                </a:solidFill>
              </a:endParaRPr>
            </a:p>
          </p:txBody>
        </p:sp>
      </p:grpSp>
      <p:cxnSp>
        <p:nvCxnSpPr>
          <p:cNvPr id="123" name="Straight Arrow Connector 122"/>
          <p:cNvCxnSpPr>
            <a:stCxn id="174" idx="3"/>
          </p:cNvCxnSpPr>
          <p:nvPr/>
        </p:nvCxnSpPr>
        <p:spPr>
          <a:xfrm flipV="1">
            <a:off x="5241781" y="5138979"/>
            <a:ext cx="2091733" cy="223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flipV="1">
            <a:off x="5250145" y="4769023"/>
            <a:ext cx="3896177" cy="5932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838201" y="4413977"/>
            <a:ext cx="4403580" cy="1896552"/>
            <a:chOff x="838201" y="4413977"/>
            <a:chExt cx="4403580" cy="1896552"/>
          </a:xfrm>
        </p:grpSpPr>
        <p:cxnSp>
          <p:nvCxnSpPr>
            <p:cNvPr id="152" name="Straight Connector 151"/>
            <p:cNvCxnSpPr/>
            <p:nvPr/>
          </p:nvCxnSpPr>
          <p:spPr>
            <a:xfrm>
              <a:off x="1954728" y="6013360"/>
              <a:ext cx="1310834" cy="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a:off x="919195" y="4445858"/>
              <a:ext cx="4157933" cy="646331"/>
            </a:xfrm>
            <a:prstGeom prst="rect">
              <a:avLst/>
            </a:prstGeom>
            <a:noFill/>
          </p:spPr>
          <p:txBody>
            <a:bodyPr wrap="none" rtlCol="0">
              <a:spAutoFit/>
            </a:bodyPr>
            <a:lstStyle/>
            <a:p>
              <a:r>
                <a:rPr lang="en-US" sz="1200" dirty="0">
                  <a:solidFill>
                    <a:schemeClr val="accent1"/>
                  </a:solidFill>
                </a:rPr>
                <a:t>For the short period that both “select” and “~select” transistors</a:t>
              </a:r>
              <a:br>
                <a:rPr lang="en-US" sz="1200" dirty="0">
                  <a:solidFill>
                    <a:schemeClr val="accent1"/>
                  </a:solidFill>
                </a:rPr>
              </a:br>
              <a:r>
                <a:rPr lang="en-US" sz="1200" dirty="0">
                  <a:solidFill>
                    <a:schemeClr val="accent1"/>
                  </a:solidFill>
                </a:rPr>
                <a:t>are weakly turned on, the resistor pulls node “Y” high!</a:t>
              </a:r>
            </a:p>
            <a:p>
              <a:r>
                <a:rPr lang="en-US" sz="1200" dirty="0">
                  <a:solidFill>
                    <a:schemeClr val="accent1"/>
                  </a:solidFill>
                </a:rPr>
                <a:t>The height depends on the states of “I0” or “I1” inputs. </a:t>
              </a:r>
              <a:endParaRPr lang="en-GB" sz="1200" dirty="0">
                <a:solidFill>
                  <a:schemeClr val="accent1"/>
                </a:solidFill>
              </a:endParaRPr>
            </a:p>
          </p:txBody>
        </p:sp>
        <p:cxnSp>
          <p:nvCxnSpPr>
            <p:cNvPr id="127" name="Straight Arrow Connector 126"/>
            <p:cNvCxnSpPr/>
            <p:nvPr/>
          </p:nvCxnSpPr>
          <p:spPr>
            <a:xfrm>
              <a:off x="1954728" y="6133343"/>
              <a:ext cx="15730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flipV="1">
              <a:off x="2015495" y="5200964"/>
              <a:ext cx="0" cy="10783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2015495" y="5593516"/>
              <a:ext cx="1250067" cy="533402"/>
              <a:chOff x="457200" y="4648200"/>
              <a:chExt cx="1250067" cy="533402"/>
            </a:xfrm>
          </p:grpSpPr>
          <p:cxnSp>
            <p:nvCxnSpPr>
              <p:cNvPr id="131" name="Straight Connector 130"/>
              <p:cNvCxnSpPr/>
              <p:nvPr/>
            </p:nvCxnSpPr>
            <p:spPr>
              <a:xfrm flipV="1">
                <a:off x="457200" y="4648200"/>
                <a:ext cx="1524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H="1" flipV="1">
                <a:off x="769717" y="4648200"/>
                <a:ext cx="1524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609600" y="4648200"/>
                <a:ext cx="16011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922117" y="5181600"/>
                <a:ext cx="16011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V="1">
                <a:off x="1082233" y="4648202"/>
                <a:ext cx="1524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flipV="1">
                <a:off x="1394750" y="4648202"/>
                <a:ext cx="1524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1234633" y="4648202"/>
                <a:ext cx="16011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1547150" y="5181602"/>
                <a:ext cx="160117"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41" name="Group 140"/>
            <p:cNvGrpSpPr/>
            <p:nvPr/>
          </p:nvGrpSpPr>
          <p:grpSpPr>
            <a:xfrm flipV="1">
              <a:off x="2029773" y="5597692"/>
              <a:ext cx="1250067" cy="533402"/>
              <a:chOff x="457200" y="4648200"/>
              <a:chExt cx="1250067" cy="533402"/>
            </a:xfrm>
          </p:grpSpPr>
          <p:cxnSp>
            <p:nvCxnSpPr>
              <p:cNvPr id="142" name="Straight Connector 141"/>
              <p:cNvCxnSpPr/>
              <p:nvPr/>
            </p:nvCxnSpPr>
            <p:spPr>
              <a:xfrm flipV="1">
                <a:off x="457200" y="4648200"/>
                <a:ext cx="152400" cy="5334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flipV="1">
                <a:off x="769717" y="4648200"/>
                <a:ext cx="152400" cy="5334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609600" y="4648200"/>
                <a:ext cx="160117"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922117" y="5181600"/>
                <a:ext cx="160117"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V="1">
                <a:off x="1082233" y="4648202"/>
                <a:ext cx="152400" cy="5334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H="1" flipV="1">
                <a:off x="1394750" y="4648202"/>
                <a:ext cx="152400" cy="5334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1234633" y="4648202"/>
                <a:ext cx="160117"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1547150" y="5181602"/>
                <a:ext cx="160117"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53" name="TextBox 152"/>
            <p:cNvSpPr txBox="1"/>
            <p:nvPr/>
          </p:nvSpPr>
          <p:spPr>
            <a:xfrm>
              <a:off x="1676943" y="5860413"/>
              <a:ext cx="338554" cy="253916"/>
            </a:xfrm>
            <a:prstGeom prst="rect">
              <a:avLst/>
            </a:prstGeom>
            <a:noFill/>
          </p:spPr>
          <p:txBody>
            <a:bodyPr wrap="none" rtlCol="0">
              <a:spAutoFit/>
            </a:bodyPr>
            <a:lstStyle/>
            <a:p>
              <a:r>
                <a:rPr lang="en-US" sz="1050" dirty="0">
                  <a:solidFill>
                    <a:schemeClr val="accent1"/>
                  </a:solidFill>
                </a:rPr>
                <a:t>V</a:t>
              </a:r>
              <a:r>
                <a:rPr lang="en-US" sz="1050" baseline="-25000" dirty="0">
                  <a:solidFill>
                    <a:schemeClr val="accent1"/>
                  </a:solidFill>
                </a:rPr>
                <a:t>th</a:t>
              </a:r>
              <a:endParaRPr lang="en-GB" sz="1050" baseline="-25000" dirty="0">
                <a:solidFill>
                  <a:schemeClr val="accent1"/>
                </a:solidFill>
              </a:endParaRPr>
            </a:p>
          </p:txBody>
        </p:sp>
        <p:cxnSp>
          <p:nvCxnSpPr>
            <p:cNvPr id="158" name="Straight Connector 157"/>
            <p:cNvCxnSpPr/>
            <p:nvPr/>
          </p:nvCxnSpPr>
          <p:spPr>
            <a:xfrm>
              <a:off x="2680175" y="5200964"/>
              <a:ext cx="0" cy="1038053"/>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2777495" y="5200964"/>
              <a:ext cx="0" cy="1038053"/>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3" name="Rectangle 162"/>
            <p:cNvSpPr/>
            <p:nvPr/>
          </p:nvSpPr>
          <p:spPr>
            <a:xfrm>
              <a:off x="1560849" y="5597692"/>
              <a:ext cx="458779" cy="230832"/>
            </a:xfrm>
            <a:prstGeom prst="rect">
              <a:avLst/>
            </a:prstGeom>
          </p:spPr>
          <p:txBody>
            <a:bodyPr wrap="none">
              <a:spAutoFit/>
            </a:bodyPr>
            <a:lstStyle/>
            <a:p>
              <a:pPr algn="r"/>
              <a:r>
                <a:rPr lang="en-GB" sz="900" dirty="0">
                  <a:solidFill>
                    <a:schemeClr val="accent1"/>
                  </a:solidFill>
                </a:rPr>
                <a:t>select</a:t>
              </a:r>
            </a:p>
          </p:txBody>
        </p:sp>
        <p:sp>
          <p:nvSpPr>
            <p:cNvPr id="164" name="Rectangle 163"/>
            <p:cNvSpPr/>
            <p:nvPr/>
          </p:nvSpPr>
          <p:spPr>
            <a:xfrm>
              <a:off x="1501111" y="5482276"/>
              <a:ext cx="516488" cy="230832"/>
            </a:xfrm>
            <a:prstGeom prst="rect">
              <a:avLst/>
            </a:prstGeom>
          </p:spPr>
          <p:txBody>
            <a:bodyPr wrap="none">
              <a:spAutoFit/>
            </a:bodyPr>
            <a:lstStyle/>
            <a:p>
              <a:pPr algn="r"/>
              <a:r>
                <a:rPr lang="en-GB" sz="900" dirty="0">
                  <a:solidFill>
                    <a:srgbClr val="C00000"/>
                  </a:solidFill>
                </a:rPr>
                <a:t>~select</a:t>
              </a:r>
            </a:p>
          </p:txBody>
        </p:sp>
        <p:cxnSp>
          <p:nvCxnSpPr>
            <p:cNvPr id="168" name="Straight Arrow Connector 167"/>
            <p:cNvCxnSpPr/>
            <p:nvPr/>
          </p:nvCxnSpPr>
          <p:spPr>
            <a:xfrm>
              <a:off x="2511712" y="5321184"/>
              <a:ext cx="16846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p:nvPr/>
          </p:nvCxnSpPr>
          <p:spPr>
            <a:xfrm flipH="1">
              <a:off x="2777495" y="5321184"/>
              <a:ext cx="16846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0" name="Rectangle 169"/>
            <p:cNvSpPr/>
            <p:nvPr/>
          </p:nvSpPr>
          <p:spPr>
            <a:xfrm>
              <a:off x="2929934" y="5138979"/>
              <a:ext cx="2092086" cy="400110"/>
            </a:xfrm>
            <a:prstGeom prst="rect">
              <a:avLst/>
            </a:prstGeom>
          </p:spPr>
          <p:txBody>
            <a:bodyPr wrap="square">
              <a:spAutoFit/>
            </a:bodyPr>
            <a:lstStyle/>
            <a:p>
              <a:r>
                <a:rPr lang="en-US" sz="1000" dirty="0">
                  <a:solidFill>
                    <a:schemeClr val="accent1"/>
                  </a:solidFill>
                </a:rPr>
                <a:t>“select” and “~select” transistors weakly turned on during this phase</a:t>
              </a:r>
              <a:endParaRPr lang="en-GB" sz="1000" dirty="0"/>
            </a:p>
          </p:txBody>
        </p:sp>
        <p:sp>
          <p:nvSpPr>
            <p:cNvPr id="174" name="Rectangle 173"/>
            <p:cNvSpPr/>
            <p:nvPr/>
          </p:nvSpPr>
          <p:spPr>
            <a:xfrm>
              <a:off x="838201" y="4413977"/>
              <a:ext cx="4403580" cy="189655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5" name="TextBox 184"/>
          <p:cNvSpPr txBox="1"/>
          <p:nvPr/>
        </p:nvSpPr>
        <p:spPr>
          <a:xfrm>
            <a:off x="4669283" y="1007037"/>
            <a:ext cx="4253793" cy="830997"/>
          </a:xfrm>
          <a:prstGeom prst="rect">
            <a:avLst/>
          </a:prstGeom>
          <a:noFill/>
        </p:spPr>
        <p:txBody>
          <a:bodyPr wrap="none" rtlCol="0">
            <a:spAutoFit/>
          </a:bodyPr>
          <a:lstStyle/>
          <a:p>
            <a:r>
              <a:rPr lang="en-US" sz="1200" dirty="0" smtClean="0">
                <a:solidFill>
                  <a:schemeClr val="accent1"/>
                </a:solidFill>
              </a:rPr>
              <a:t>When </a:t>
            </a:r>
            <a:r>
              <a:rPr lang="en-US" sz="1200" dirty="0">
                <a:solidFill>
                  <a:schemeClr val="accent1"/>
                </a:solidFill>
              </a:rPr>
              <a:t>“select” or “~select” transistors turn on, there is</a:t>
            </a:r>
            <a:br>
              <a:rPr lang="en-US" sz="1200" dirty="0">
                <a:solidFill>
                  <a:schemeClr val="accent1"/>
                </a:solidFill>
              </a:rPr>
            </a:br>
            <a:r>
              <a:rPr lang="en-US" sz="1200" dirty="0">
                <a:solidFill>
                  <a:schemeClr val="accent1"/>
                </a:solidFill>
              </a:rPr>
              <a:t>charge sharing between node “Y” and nodes “n0” or “n1”, pulling</a:t>
            </a:r>
            <a:br>
              <a:rPr lang="en-US" sz="1200" dirty="0">
                <a:solidFill>
                  <a:schemeClr val="accent1"/>
                </a:solidFill>
              </a:rPr>
            </a:br>
            <a:r>
              <a:rPr lang="en-US" sz="1200" dirty="0">
                <a:solidFill>
                  <a:schemeClr val="accent1"/>
                </a:solidFill>
              </a:rPr>
              <a:t>node “Y” down. The amount of charge shared depends on the</a:t>
            </a:r>
            <a:br>
              <a:rPr lang="en-US" sz="1200" dirty="0">
                <a:solidFill>
                  <a:schemeClr val="accent1"/>
                </a:solidFill>
              </a:rPr>
            </a:br>
            <a:r>
              <a:rPr lang="en-US" sz="1200" dirty="0">
                <a:solidFill>
                  <a:schemeClr val="accent1"/>
                </a:solidFill>
              </a:rPr>
              <a:t>history of nodes “n0” and “n1”. </a:t>
            </a:r>
            <a:endParaRPr lang="en-GB" sz="1200" dirty="0">
              <a:solidFill>
                <a:schemeClr val="accent1"/>
              </a:solidFill>
            </a:endParaRPr>
          </a:p>
        </p:txBody>
      </p:sp>
      <p:cxnSp>
        <p:nvCxnSpPr>
          <p:cNvPr id="191" name="Straight Arrow Connector 190"/>
          <p:cNvCxnSpPr>
            <a:stCxn id="185" idx="2"/>
          </p:cNvCxnSpPr>
          <p:nvPr/>
        </p:nvCxnSpPr>
        <p:spPr>
          <a:xfrm>
            <a:off x="6796180" y="1838034"/>
            <a:ext cx="554131" cy="6210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a:stCxn id="185" idx="2"/>
          </p:cNvCxnSpPr>
          <p:nvPr/>
        </p:nvCxnSpPr>
        <p:spPr>
          <a:xfrm>
            <a:off x="6796180" y="1838034"/>
            <a:ext cx="535746" cy="9117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3" name="Straight Arrow Connector 202"/>
          <p:cNvCxnSpPr>
            <a:endCxn id="117" idx="0"/>
          </p:cNvCxnSpPr>
          <p:nvPr/>
        </p:nvCxnSpPr>
        <p:spPr>
          <a:xfrm flipH="1">
            <a:off x="3043554" y="1422537"/>
            <a:ext cx="1641369" cy="8569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a:endCxn id="118" idx="0"/>
          </p:cNvCxnSpPr>
          <p:nvPr/>
        </p:nvCxnSpPr>
        <p:spPr>
          <a:xfrm flipH="1">
            <a:off x="3339502" y="1422536"/>
            <a:ext cx="1345421" cy="8594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79055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7660" y="3128091"/>
            <a:ext cx="3480000" cy="3397714"/>
          </a:xfrm>
          <a:prstGeom prst="rect">
            <a:avLst/>
          </a:prstGeom>
        </p:spPr>
      </p:pic>
      <p:sp>
        <p:nvSpPr>
          <p:cNvPr id="2" name="Title 1"/>
          <p:cNvSpPr>
            <a:spLocks noGrp="1"/>
          </p:cNvSpPr>
          <p:nvPr>
            <p:ph type="title"/>
          </p:nvPr>
        </p:nvSpPr>
        <p:spPr/>
        <p:txBody>
          <a:bodyPr/>
          <a:lstStyle/>
          <a:p>
            <a:r>
              <a:rPr lang="en-GB" dirty="0" smtClean="0"/>
              <a:t>Improving Data Dependent Jitter</a:t>
            </a:r>
            <a:endParaRPr lang="en-GB" dirty="0"/>
          </a:p>
        </p:txBody>
      </p:sp>
      <p:pic>
        <p:nvPicPr>
          <p:cNvPr id="3" name="Content Placeholder 2"/>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1981201" y="3128091"/>
            <a:ext cx="3294857" cy="3397714"/>
          </a:xfrm>
        </p:spPr>
      </p:pic>
      <p:sp>
        <p:nvSpPr>
          <p:cNvPr id="5" name="Date Placeholder 4"/>
          <p:cNvSpPr>
            <a:spLocks noGrp="1"/>
          </p:cNvSpPr>
          <p:nvPr>
            <p:ph type="dt" sz="half" idx="10"/>
          </p:nvPr>
        </p:nvSpPr>
        <p:spPr/>
        <p:txBody>
          <a:bodyPr/>
          <a:lstStyle/>
          <a:p>
            <a:r>
              <a:rPr lang="en-US" smtClean="0"/>
              <a:t>http://cern.ch/proj-gbt</a:t>
            </a:r>
            <a:endParaRPr lang="en-US" dirty="0"/>
          </a:p>
        </p:txBody>
      </p:sp>
      <p:sp>
        <p:nvSpPr>
          <p:cNvPr id="6" name="Footer Placeholder 5"/>
          <p:cNvSpPr>
            <a:spLocks noGrp="1"/>
          </p:cNvSpPr>
          <p:nvPr>
            <p:ph type="ftr" sz="quarter" idx="11"/>
          </p:nvPr>
        </p:nvSpPr>
        <p:spPr/>
        <p:txBody>
          <a:bodyPr/>
          <a:lstStyle/>
          <a:p>
            <a:r>
              <a:rPr lang="en-US" dirty="0" smtClean="0"/>
              <a:t>LpGBTX Block Diagrams</a:t>
            </a:r>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84</a:t>
            </a:fld>
            <a:endParaRPr lang="en-US" dirty="0"/>
          </a:p>
        </p:txBody>
      </p:sp>
      <p:sp>
        <p:nvSpPr>
          <p:cNvPr id="97" name="TextBox 96"/>
          <p:cNvSpPr txBox="1"/>
          <p:nvPr/>
        </p:nvSpPr>
        <p:spPr>
          <a:xfrm>
            <a:off x="1954906" y="1064027"/>
            <a:ext cx="2140714" cy="954107"/>
          </a:xfrm>
          <a:prstGeom prst="rect">
            <a:avLst/>
          </a:prstGeom>
          <a:noFill/>
        </p:spPr>
        <p:txBody>
          <a:bodyPr wrap="none" rtlCol="0">
            <a:spAutoFit/>
          </a:bodyPr>
          <a:lstStyle/>
          <a:p>
            <a:r>
              <a:rPr lang="en-GB" sz="1400" dirty="0">
                <a:solidFill>
                  <a:schemeClr val="tx2"/>
                </a:solidFill>
              </a:rPr>
              <a:t>History in theses nodes is</a:t>
            </a:r>
            <a:br>
              <a:rPr lang="en-GB" sz="1400" dirty="0">
                <a:solidFill>
                  <a:schemeClr val="tx2"/>
                </a:solidFill>
              </a:rPr>
            </a:br>
            <a:r>
              <a:rPr lang="en-GB" sz="1400" dirty="0">
                <a:solidFill>
                  <a:schemeClr val="tx2"/>
                </a:solidFill>
              </a:rPr>
              <a:t>cleared while the branch is</a:t>
            </a:r>
            <a:br>
              <a:rPr lang="en-GB" sz="1400" dirty="0">
                <a:solidFill>
                  <a:schemeClr val="tx2"/>
                </a:solidFill>
              </a:rPr>
            </a:br>
            <a:r>
              <a:rPr lang="en-GB" sz="1400" dirty="0">
                <a:solidFill>
                  <a:schemeClr val="tx2"/>
                </a:solidFill>
              </a:rPr>
              <a:t>“inactive” reducing</a:t>
            </a:r>
          </a:p>
          <a:p>
            <a:r>
              <a:rPr lang="en-GB" sz="1400" dirty="0">
                <a:solidFill>
                  <a:schemeClr val="tx2"/>
                </a:solidFill>
              </a:rPr>
              <a:t>the data dependent jitter</a:t>
            </a:r>
          </a:p>
        </p:txBody>
      </p:sp>
      <p:cxnSp>
        <p:nvCxnSpPr>
          <p:cNvPr id="99" name="Straight Arrow Connector 98"/>
          <p:cNvCxnSpPr>
            <a:stCxn id="97" idx="3"/>
          </p:cNvCxnSpPr>
          <p:nvPr/>
        </p:nvCxnSpPr>
        <p:spPr>
          <a:xfrm>
            <a:off x="4095621" y="1541080"/>
            <a:ext cx="2934405" cy="7069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97" idx="3"/>
          </p:cNvCxnSpPr>
          <p:nvPr/>
        </p:nvCxnSpPr>
        <p:spPr>
          <a:xfrm>
            <a:off x="4095620" y="1541081"/>
            <a:ext cx="859536" cy="7485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3422670" y="3229914"/>
            <a:ext cx="527709" cy="369332"/>
          </a:xfrm>
          <a:prstGeom prst="rect">
            <a:avLst/>
          </a:prstGeom>
          <a:noFill/>
        </p:spPr>
        <p:txBody>
          <a:bodyPr wrap="none" rtlCol="0">
            <a:spAutoFit/>
          </a:bodyPr>
          <a:lstStyle/>
          <a:p>
            <a:pPr algn="ctr"/>
            <a:r>
              <a:rPr lang="en-US" b="1" i="1" dirty="0" smtClean="0">
                <a:solidFill>
                  <a:schemeClr val="tx2"/>
                </a:solidFill>
              </a:rPr>
              <a:t> </a:t>
            </a:r>
            <a:r>
              <a:rPr lang="en-US" b="1" i="1" dirty="0">
                <a:solidFill>
                  <a:schemeClr val="tx2"/>
                </a:solidFill>
              </a:rPr>
              <a:t>C0 </a:t>
            </a:r>
            <a:endParaRPr lang="en-GB" b="1" i="1" dirty="0">
              <a:solidFill>
                <a:schemeClr val="tx2"/>
              </a:solidFill>
            </a:endParaRPr>
          </a:p>
        </p:txBody>
      </p:sp>
      <p:sp>
        <p:nvSpPr>
          <p:cNvPr id="92" name="TextBox 91"/>
          <p:cNvSpPr txBox="1"/>
          <p:nvPr/>
        </p:nvSpPr>
        <p:spPr>
          <a:xfrm>
            <a:off x="8155259" y="3222149"/>
            <a:ext cx="644728" cy="369332"/>
          </a:xfrm>
          <a:prstGeom prst="rect">
            <a:avLst/>
          </a:prstGeom>
          <a:noFill/>
        </p:spPr>
        <p:txBody>
          <a:bodyPr wrap="none" rtlCol="0">
            <a:spAutoFit/>
          </a:bodyPr>
          <a:lstStyle/>
          <a:p>
            <a:pPr algn="ctr"/>
            <a:r>
              <a:rPr lang="en-US" b="1" i="1" dirty="0" smtClean="0">
                <a:solidFill>
                  <a:schemeClr val="tx2"/>
                </a:solidFill>
              </a:rPr>
              <a:t> </a:t>
            </a:r>
            <a:r>
              <a:rPr lang="en-US" b="1" i="1" dirty="0">
                <a:solidFill>
                  <a:schemeClr val="tx2"/>
                </a:solidFill>
              </a:rPr>
              <a:t>C16 </a:t>
            </a:r>
            <a:endParaRPr lang="en-GB" b="1" i="1" dirty="0">
              <a:solidFill>
                <a:schemeClr val="tx2"/>
              </a:solidFill>
            </a:endParaRPr>
          </a:p>
        </p:txBody>
      </p:sp>
      <p:cxnSp>
        <p:nvCxnSpPr>
          <p:cNvPr id="93" name="Straight Arrow Connector 92"/>
          <p:cNvCxnSpPr/>
          <p:nvPr/>
        </p:nvCxnSpPr>
        <p:spPr>
          <a:xfrm flipH="1">
            <a:off x="4267200" y="4697424"/>
            <a:ext cx="2403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4419600" y="4576393"/>
            <a:ext cx="1444626" cy="230832"/>
          </a:xfrm>
          <a:prstGeom prst="rect">
            <a:avLst/>
          </a:prstGeom>
          <a:noFill/>
        </p:spPr>
        <p:txBody>
          <a:bodyPr wrap="none" rtlCol="0">
            <a:spAutoFit/>
          </a:bodyPr>
          <a:lstStyle/>
          <a:p>
            <a:r>
              <a:rPr lang="en-US" sz="900" dirty="0">
                <a:solidFill>
                  <a:schemeClr val="accent1"/>
                </a:solidFill>
              </a:rPr>
              <a:t>“No” data dependent jitter</a:t>
            </a:r>
            <a:endParaRPr lang="en-GB" sz="900" dirty="0">
              <a:solidFill>
                <a:schemeClr val="accent1"/>
              </a:solidFill>
            </a:endParaRPr>
          </a:p>
        </p:txBody>
      </p:sp>
      <p:cxnSp>
        <p:nvCxnSpPr>
          <p:cNvPr id="98" name="Straight Arrow Connector 97"/>
          <p:cNvCxnSpPr/>
          <p:nvPr/>
        </p:nvCxnSpPr>
        <p:spPr>
          <a:xfrm>
            <a:off x="3957716" y="4697424"/>
            <a:ext cx="2403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flipV="1">
            <a:off x="3505200" y="3625792"/>
            <a:ext cx="0" cy="1066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a:off x="3504317" y="5035561"/>
            <a:ext cx="0" cy="1066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3052110" y="4678162"/>
            <a:ext cx="904415" cy="369332"/>
          </a:xfrm>
          <a:prstGeom prst="rect">
            <a:avLst/>
          </a:prstGeom>
          <a:noFill/>
        </p:spPr>
        <p:txBody>
          <a:bodyPr wrap="none" rtlCol="0">
            <a:spAutoFit/>
          </a:bodyPr>
          <a:lstStyle/>
          <a:p>
            <a:pPr algn="ctr"/>
            <a:r>
              <a:rPr lang="en-US" dirty="0">
                <a:solidFill>
                  <a:schemeClr val="accent1"/>
                </a:solidFill>
              </a:rPr>
              <a:t>485 mV</a:t>
            </a:r>
            <a:endParaRPr lang="en-GB" dirty="0">
              <a:solidFill>
                <a:schemeClr val="accent1"/>
              </a:solidFill>
            </a:endParaRPr>
          </a:p>
        </p:txBody>
      </p:sp>
      <p:cxnSp>
        <p:nvCxnSpPr>
          <p:cNvPr id="104" name="Straight Arrow Connector 103"/>
          <p:cNvCxnSpPr/>
          <p:nvPr/>
        </p:nvCxnSpPr>
        <p:spPr>
          <a:xfrm flipV="1">
            <a:off x="8839200" y="3581401"/>
            <a:ext cx="0" cy="9538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a:stCxn id="106" idx="2"/>
          </p:cNvCxnSpPr>
          <p:nvPr/>
        </p:nvCxnSpPr>
        <p:spPr>
          <a:xfrm>
            <a:off x="8838317" y="5181600"/>
            <a:ext cx="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8386110" y="4535270"/>
            <a:ext cx="904415" cy="646331"/>
          </a:xfrm>
          <a:prstGeom prst="rect">
            <a:avLst/>
          </a:prstGeom>
          <a:noFill/>
        </p:spPr>
        <p:txBody>
          <a:bodyPr wrap="none" rtlCol="0">
            <a:spAutoFit/>
          </a:bodyPr>
          <a:lstStyle/>
          <a:p>
            <a:pPr algn="ctr"/>
            <a:r>
              <a:rPr lang="en-US" dirty="0">
                <a:solidFill>
                  <a:schemeClr val="accent1"/>
                </a:solidFill>
              </a:rPr>
              <a:t>325 mV</a:t>
            </a:r>
            <a:br>
              <a:rPr lang="en-US" dirty="0">
                <a:solidFill>
                  <a:schemeClr val="accent1"/>
                </a:solidFill>
              </a:rPr>
            </a:br>
            <a:r>
              <a:rPr lang="en-US" dirty="0">
                <a:solidFill>
                  <a:schemeClr val="bg1">
                    <a:lumMod val="50000"/>
                  </a:schemeClr>
                </a:solidFill>
              </a:rPr>
              <a:t>(67%)</a:t>
            </a:r>
            <a:endParaRPr lang="en-GB" dirty="0">
              <a:solidFill>
                <a:schemeClr val="bg1">
                  <a:lumMod val="50000"/>
                </a:schemeClr>
              </a:solidFill>
            </a:endParaRPr>
          </a:p>
        </p:txBody>
      </p:sp>
      <p:grpSp>
        <p:nvGrpSpPr>
          <p:cNvPr id="57" name="Group 56"/>
          <p:cNvGrpSpPr/>
          <p:nvPr/>
        </p:nvGrpSpPr>
        <p:grpSpPr>
          <a:xfrm>
            <a:off x="4198084" y="918889"/>
            <a:ext cx="3771303" cy="2060925"/>
            <a:chOff x="2799055" y="756438"/>
            <a:chExt cx="3771303" cy="2060925"/>
          </a:xfrm>
        </p:grpSpPr>
        <p:cxnSp>
          <p:nvCxnSpPr>
            <p:cNvPr id="9" name="Straight Connector 8"/>
            <p:cNvCxnSpPr/>
            <p:nvPr/>
          </p:nvCxnSpPr>
          <p:spPr>
            <a:xfrm>
              <a:off x="3424443" y="2284687"/>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500643" y="2284687"/>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flipV="1">
              <a:off x="3348243" y="2360887"/>
              <a:ext cx="0" cy="15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flipV="1">
              <a:off x="3576843" y="2514732"/>
              <a:ext cx="0" cy="15240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flipV="1">
              <a:off x="3576843" y="2203431"/>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flipV="1">
              <a:off x="3655210" y="2127231"/>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flipV="1">
              <a:off x="3653043" y="2589487"/>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424934" y="1670031"/>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501134" y="1670031"/>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272534" y="1822431"/>
              <a:ext cx="119397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flipV="1">
              <a:off x="3577334" y="1900076"/>
              <a:ext cx="0" cy="15240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flipV="1">
              <a:off x="3577334" y="1588775"/>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0800000" flipV="1">
              <a:off x="3655701" y="1512575"/>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0800000" flipV="1">
              <a:off x="3653534" y="1974831"/>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017063" y="2326181"/>
              <a:ext cx="271229" cy="230832"/>
            </a:xfrm>
            <a:prstGeom prst="rect">
              <a:avLst/>
            </a:prstGeom>
            <a:noFill/>
            <a:ln w="19050">
              <a:noFill/>
            </a:ln>
          </p:spPr>
          <p:txBody>
            <a:bodyPr wrap="none" rtlCol="0">
              <a:spAutoFit/>
            </a:bodyPr>
            <a:lstStyle/>
            <a:p>
              <a:pPr algn="r"/>
              <a:r>
                <a:rPr lang="en-GB" sz="900" dirty="0"/>
                <a:t>I1</a:t>
              </a:r>
            </a:p>
          </p:txBody>
        </p:sp>
        <p:sp>
          <p:nvSpPr>
            <p:cNvPr id="24" name="TextBox 23"/>
            <p:cNvSpPr txBox="1"/>
            <p:nvPr/>
          </p:nvSpPr>
          <p:spPr>
            <a:xfrm>
              <a:off x="2799055" y="1708126"/>
              <a:ext cx="458780" cy="230832"/>
            </a:xfrm>
            <a:prstGeom prst="rect">
              <a:avLst/>
            </a:prstGeom>
            <a:noFill/>
            <a:ln w="19050">
              <a:noFill/>
            </a:ln>
          </p:spPr>
          <p:txBody>
            <a:bodyPr wrap="none" rtlCol="0">
              <a:spAutoFit/>
            </a:bodyPr>
            <a:lstStyle/>
            <a:p>
              <a:pPr algn="r"/>
              <a:r>
                <a:rPr lang="en-GB" sz="900" dirty="0"/>
                <a:t>select</a:t>
              </a:r>
            </a:p>
          </p:txBody>
        </p:sp>
        <p:cxnSp>
          <p:nvCxnSpPr>
            <p:cNvPr id="25" name="Straight Connector 24"/>
            <p:cNvCxnSpPr/>
            <p:nvPr/>
          </p:nvCxnSpPr>
          <p:spPr>
            <a:xfrm flipH="1">
              <a:off x="4283713" y="2284687"/>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207513" y="2284687"/>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flipV="1">
              <a:off x="4359913" y="2360887"/>
              <a:ext cx="0" cy="15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flipV="1">
              <a:off x="4131313" y="2514732"/>
              <a:ext cx="0" cy="15240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flipV="1">
              <a:off x="4131313" y="2203431"/>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flipH="1" flipV="1">
              <a:off x="4052946" y="2127231"/>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flipH="1" flipV="1">
              <a:off x="4055113" y="2589487"/>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5901472" y="1664271"/>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825272" y="1664271"/>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4859893" y="1816671"/>
              <a:ext cx="119397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flipV="1">
              <a:off x="5749072" y="1894316"/>
              <a:ext cx="0" cy="15240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6200000" flipH="1" flipV="1">
              <a:off x="5749072" y="1583015"/>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flipH="1" flipV="1">
              <a:off x="5670705" y="1506815"/>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flipH="1" flipV="1">
              <a:off x="5672872" y="1969071"/>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3653043" y="1512575"/>
              <a:ext cx="2015081"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654322" y="1210834"/>
              <a:ext cx="0" cy="295139"/>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3617110" y="2744006"/>
              <a:ext cx="76200" cy="73357"/>
              <a:chOff x="2091166" y="4541704"/>
              <a:chExt cx="76200" cy="73357"/>
            </a:xfrm>
          </p:grpSpPr>
          <p:cxnSp>
            <p:nvCxnSpPr>
              <p:cNvPr id="54" name="Straight Connector 53"/>
              <p:cNvCxnSpPr/>
              <p:nvPr/>
            </p:nvCxnSpPr>
            <p:spPr>
              <a:xfrm>
                <a:off x="2091166" y="4541704"/>
                <a:ext cx="76200" cy="144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flipV="1">
                <a:off x="2091166" y="4544976"/>
                <a:ext cx="38100" cy="6825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2129266" y="4546805"/>
                <a:ext cx="38100" cy="6825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3" name="Rectangle 42"/>
            <p:cNvSpPr/>
            <p:nvPr/>
          </p:nvSpPr>
          <p:spPr>
            <a:xfrm>
              <a:off x="4613338" y="908838"/>
              <a:ext cx="76200" cy="30479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 name="Straight Connector 43"/>
            <p:cNvCxnSpPr/>
            <p:nvPr/>
          </p:nvCxnSpPr>
          <p:spPr>
            <a:xfrm rot="10800000" flipH="1">
              <a:off x="4651438" y="756438"/>
              <a:ext cx="0" cy="152400"/>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486536" y="756438"/>
              <a:ext cx="312969"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4012679" y="2741887"/>
              <a:ext cx="76200" cy="73357"/>
              <a:chOff x="2091166" y="4541704"/>
              <a:chExt cx="76200" cy="73357"/>
            </a:xfrm>
          </p:grpSpPr>
          <p:cxnSp>
            <p:nvCxnSpPr>
              <p:cNvPr id="51" name="Straight Connector 50"/>
              <p:cNvCxnSpPr/>
              <p:nvPr/>
            </p:nvCxnSpPr>
            <p:spPr>
              <a:xfrm>
                <a:off x="2091166" y="4541704"/>
                <a:ext cx="76200" cy="144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flipV="1">
                <a:off x="2091166" y="4544976"/>
                <a:ext cx="38100" cy="6825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2129266" y="4546805"/>
                <a:ext cx="38100" cy="6825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7" name="TextBox 46"/>
            <p:cNvSpPr txBox="1"/>
            <p:nvPr/>
          </p:nvSpPr>
          <p:spPr>
            <a:xfrm>
              <a:off x="6053871" y="1689469"/>
              <a:ext cx="516487" cy="230832"/>
            </a:xfrm>
            <a:prstGeom prst="rect">
              <a:avLst/>
            </a:prstGeom>
            <a:noFill/>
            <a:ln w="19050">
              <a:noFill/>
            </a:ln>
          </p:spPr>
          <p:txBody>
            <a:bodyPr wrap="none" rtlCol="0">
              <a:spAutoFit/>
            </a:bodyPr>
            <a:lstStyle/>
            <a:p>
              <a:r>
                <a:rPr lang="en-GB" sz="900" dirty="0"/>
                <a:t>~select</a:t>
              </a:r>
            </a:p>
          </p:txBody>
        </p:sp>
        <p:sp>
          <p:nvSpPr>
            <p:cNvPr id="48" name="TextBox 47"/>
            <p:cNvSpPr txBox="1"/>
            <p:nvPr/>
          </p:nvSpPr>
          <p:spPr>
            <a:xfrm>
              <a:off x="6065561" y="2315206"/>
              <a:ext cx="271229" cy="230832"/>
            </a:xfrm>
            <a:prstGeom prst="rect">
              <a:avLst/>
            </a:prstGeom>
            <a:noFill/>
            <a:ln w="19050">
              <a:noFill/>
            </a:ln>
          </p:spPr>
          <p:txBody>
            <a:bodyPr wrap="none" rtlCol="0">
              <a:spAutoFit/>
            </a:bodyPr>
            <a:lstStyle/>
            <a:p>
              <a:r>
                <a:rPr lang="en-GB" sz="900" dirty="0"/>
                <a:t>I0</a:t>
              </a:r>
            </a:p>
          </p:txBody>
        </p:sp>
        <p:cxnSp>
          <p:nvCxnSpPr>
            <p:cNvPr id="49" name="Straight Connector 48"/>
            <p:cNvCxnSpPr/>
            <p:nvPr/>
          </p:nvCxnSpPr>
          <p:spPr>
            <a:xfrm flipH="1">
              <a:off x="4653689" y="1353579"/>
              <a:ext cx="300383" cy="0"/>
            </a:xfrm>
            <a:prstGeom prst="line">
              <a:avLst/>
            </a:prstGeom>
            <a:ln w="19050">
              <a:solidFill>
                <a:schemeClr val="tx1"/>
              </a:solidFill>
              <a:headEnd type="arrow" w="med" len="med"/>
              <a:tailEnd type="oval" w="med" len="med"/>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4921403" y="1245600"/>
              <a:ext cx="240772" cy="230832"/>
            </a:xfrm>
            <a:prstGeom prst="rect">
              <a:avLst/>
            </a:prstGeom>
            <a:noFill/>
            <a:ln w="19050">
              <a:noFill/>
            </a:ln>
          </p:spPr>
          <p:txBody>
            <a:bodyPr wrap="none" rtlCol="0">
              <a:spAutoFit/>
            </a:bodyPr>
            <a:lstStyle/>
            <a:p>
              <a:r>
                <a:rPr lang="en-GB" sz="900" dirty="0"/>
                <a:t>Y</a:t>
              </a:r>
            </a:p>
          </p:txBody>
        </p:sp>
        <p:cxnSp>
          <p:nvCxnSpPr>
            <p:cNvPr id="60" name="Straight Connector 59"/>
            <p:cNvCxnSpPr/>
            <p:nvPr/>
          </p:nvCxnSpPr>
          <p:spPr>
            <a:xfrm flipH="1">
              <a:off x="3653043" y="2127231"/>
              <a:ext cx="397736" cy="0"/>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5041789" y="2284687"/>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5117989" y="2284687"/>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flipV="1">
              <a:off x="4965589" y="2360887"/>
              <a:ext cx="0" cy="15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flipV="1">
              <a:off x="5194189" y="2514732"/>
              <a:ext cx="0" cy="15240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flipV="1">
              <a:off x="5194189" y="2203431"/>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0800000" flipV="1">
              <a:off x="5272556" y="2127231"/>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0800000" flipV="1">
              <a:off x="5270389" y="2589487"/>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0" name="Group 69"/>
            <p:cNvGrpSpPr/>
            <p:nvPr/>
          </p:nvGrpSpPr>
          <p:grpSpPr>
            <a:xfrm>
              <a:off x="5234456" y="2744006"/>
              <a:ext cx="76200" cy="73357"/>
              <a:chOff x="2091166" y="4541704"/>
              <a:chExt cx="76200" cy="73357"/>
            </a:xfrm>
          </p:grpSpPr>
          <p:cxnSp>
            <p:nvCxnSpPr>
              <p:cNvPr id="71" name="Straight Connector 70"/>
              <p:cNvCxnSpPr/>
              <p:nvPr/>
            </p:nvCxnSpPr>
            <p:spPr>
              <a:xfrm>
                <a:off x="2091166" y="4541704"/>
                <a:ext cx="76200" cy="144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flipV="1">
                <a:off x="2091166" y="4544976"/>
                <a:ext cx="38100" cy="6825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2129266" y="4546805"/>
                <a:ext cx="38100" cy="6825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74" name="Straight Connector 73"/>
            <p:cNvCxnSpPr/>
            <p:nvPr/>
          </p:nvCxnSpPr>
          <p:spPr>
            <a:xfrm>
              <a:off x="5270388" y="2127231"/>
              <a:ext cx="397736" cy="0"/>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5902031" y="2278223"/>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5825831" y="2278223"/>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6200000" flipH="1" flipV="1">
              <a:off x="5978231" y="2354423"/>
              <a:ext cx="0" cy="15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flipV="1">
              <a:off x="5749631" y="2508268"/>
              <a:ext cx="0" cy="15240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6200000" flipH="1" flipV="1">
              <a:off x="5749631" y="2196967"/>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10800000" flipH="1" flipV="1">
              <a:off x="5671264" y="2120767"/>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0800000" flipH="1" flipV="1">
              <a:off x="5673431" y="2583023"/>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82" name="Group 81"/>
            <p:cNvGrpSpPr/>
            <p:nvPr/>
          </p:nvGrpSpPr>
          <p:grpSpPr>
            <a:xfrm>
              <a:off x="5630997" y="2735423"/>
              <a:ext cx="76200" cy="73357"/>
              <a:chOff x="2091166" y="4541704"/>
              <a:chExt cx="76200" cy="73357"/>
            </a:xfrm>
          </p:grpSpPr>
          <p:cxnSp>
            <p:nvCxnSpPr>
              <p:cNvPr id="83" name="Straight Connector 82"/>
              <p:cNvCxnSpPr/>
              <p:nvPr/>
            </p:nvCxnSpPr>
            <p:spPr>
              <a:xfrm>
                <a:off x="2091166" y="4541704"/>
                <a:ext cx="76200" cy="144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flipV="1">
                <a:off x="2091166" y="4544976"/>
                <a:ext cx="38100" cy="6825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2129266" y="4546805"/>
                <a:ext cx="38100" cy="6825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88" name="Straight Connector 87"/>
            <p:cNvCxnSpPr/>
            <p:nvPr/>
          </p:nvCxnSpPr>
          <p:spPr>
            <a:xfrm>
              <a:off x="4466513" y="2146669"/>
              <a:ext cx="422876" cy="290418"/>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4434783" y="2149587"/>
              <a:ext cx="422876" cy="290418"/>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466513" y="1823542"/>
              <a:ext cx="0" cy="322941"/>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857659" y="1823542"/>
              <a:ext cx="0" cy="322941"/>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5105445" y="2320205"/>
              <a:ext cx="292068" cy="230832"/>
            </a:xfrm>
            <a:prstGeom prst="rect">
              <a:avLst/>
            </a:prstGeom>
            <a:noFill/>
          </p:spPr>
          <p:txBody>
            <a:bodyPr wrap="none" rtlCol="0">
              <a:spAutoFit/>
            </a:bodyPr>
            <a:lstStyle/>
            <a:p>
              <a:r>
                <a:rPr lang="en-US" sz="900" dirty="0">
                  <a:solidFill>
                    <a:schemeClr val="accent1"/>
                  </a:solidFill>
                </a:rPr>
                <a:t>1x</a:t>
              </a:r>
              <a:endParaRPr lang="en-GB" sz="900" dirty="0">
                <a:solidFill>
                  <a:schemeClr val="accent1"/>
                </a:solidFill>
              </a:endParaRPr>
            </a:p>
          </p:txBody>
        </p:sp>
        <p:sp>
          <p:nvSpPr>
            <p:cNvPr id="108" name="TextBox 107"/>
            <p:cNvSpPr txBox="1"/>
            <p:nvPr/>
          </p:nvSpPr>
          <p:spPr>
            <a:xfrm>
              <a:off x="5514271" y="2315423"/>
              <a:ext cx="292068" cy="230832"/>
            </a:xfrm>
            <a:prstGeom prst="rect">
              <a:avLst/>
            </a:prstGeom>
            <a:noFill/>
          </p:spPr>
          <p:txBody>
            <a:bodyPr wrap="none" rtlCol="0">
              <a:spAutoFit/>
            </a:bodyPr>
            <a:lstStyle/>
            <a:p>
              <a:r>
                <a:rPr lang="en-US" sz="900" dirty="0">
                  <a:solidFill>
                    <a:schemeClr val="accent1"/>
                  </a:solidFill>
                </a:rPr>
                <a:t>1x</a:t>
              </a:r>
              <a:endParaRPr lang="en-GB" sz="900" dirty="0">
                <a:solidFill>
                  <a:schemeClr val="accent1"/>
                </a:solidFill>
              </a:endParaRPr>
            </a:p>
          </p:txBody>
        </p:sp>
        <p:sp>
          <p:nvSpPr>
            <p:cNvPr id="110" name="TextBox 109"/>
            <p:cNvSpPr txBox="1"/>
            <p:nvPr/>
          </p:nvSpPr>
          <p:spPr>
            <a:xfrm>
              <a:off x="5514226" y="1623935"/>
              <a:ext cx="292068" cy="230832"/>
            </a:xfrm>
            <a:prstGeom prst="rect">
              <a:avLst/>
            </a:prstGeom>
            <a:noFill/>
          </p:spPr>
          <p:txBody>
            <a:bodyPr wrap="none" rtlCol="0">
              <a:spAutoFit/>
            </a:bodyPr>
            <a:lstStyle/>
            <a:p>
              <a:r>
                <a:rPr lang="en-US" sz="900" dirty="0">
                  <a:solidFill>
                    <a:schemeClr val="accent1"/>
                  </a:solidFill>
                </a:rPr>
                <a:t>1x</a:t>
              </a:r>
              <a:endParaRPr lang="en-GB" sz="900" dirty="0">
                <a:solidFill>
                  <a:schemeClr val="accent1"/>
                </a:solidFill>
              </a:endParaRPr>
            </a:p>
          </p:txBody>
        </p:sp>
        <p:sp>
          <p:nvSpPr>
            <p:cNvPr id="111" name="TextBox 110"/>
            <p:cNvSpPr txBox="1"/>
            <p:nvPr/>
          </p:nvSpPr>
          <p:spPr>
            <a:xfrm>
              <a:off x="3490106" y="2322493"/>
              <a:ext cx="292068" cy="230832"/>
            </a:xfrm>
            <a:prstGeom prst="rect">
              <a:avLst/>
            </a:prstGeom>
            <a:noFill/>
          </p:spPr>
          <p:txBody>
            <a:bodyPr wrap="none" rtlCol="0">
              <a:spAutoFit/>
            </a:bodyPr>
            <a:lstStyle/>
            <a:p>
              <a:r>
                <a:rPr lang="en-US" sz="900" dirty="0">
                  <a:solidFill>
                    <a:schemeClr val="accent1"/>
                  </a:solidFill>
                </a:rPr>
                <a:t>1x</a:t>
              </a:r>
              <a:endParaRPr lang="en-GB" sz="900" dirty="0">
                <a:solidFill>
                  <a:schemeClr val="accent1"/>
                </a:solidFill>
              </a:endParaRPr>
            </a:p>
          </p:txBody>
        </p:sp>
        <p:sp>
          <p:nvSpPr>
            <p:cNvPr id="112" name="TextBox 111"/>
            <p:cNvSpPr txBox="1"/>
            <p:nvPr/>
          </p:nvSpPr>
          <p:spPr>
            <a:xfrm>
              <a:off x="3898932" y="2317711"/>
              <a:ext cx="292068" cy="230832"/>
            </a:xfrm>
            <a:prstGeom prst="rect">
              <a:avLst/>
            </a:prstGeom>
            <a:noFill/>
          </p:spPr>
          <p:txBody>
            <a:bodyPr wrap="none" rtlCol="0">
              <a:spAutoFit/>
            </a:bodyPr>
            <a:lstStyle/>
            <a:p>
              <a:r>
                <a:rPr lang="en-US" sz="900" dirty="0">
                  <a:solidFill>
                    <a:schemeClr val="accent1"/>
                  </a:solidFill>
                </a:rPr>
                <a:t>1x</a:t>
              </a:r>
              <a:endParaRPr lang="en-GB" sz="900" dirty="0">
                <a:solidFill>
                  <a:schemeClr val="accent1"/>
                </a:solidFill>
              </a:endParaRPr>
            </a:p>
          </p:txBody>
        </p:sp>
        <p:sp>
          <p:nvSpPr>
            <p:cNvPr id="113" name="TextBox 112"/>
            <p:cNvSpPr txBox="1"/>
            <p:nvPr/>
          </p:nvSpPr>
          <p:spPr>
            <a:xfrm>
              <a:off x="3490061" y="1631005"/>
              <a:ext cx="292068" cy="230832"/>
            </a:xfrm>
            <a:prstGeom prst="rect">
              <a:avLst/>
            </a:prstGeom>
            <a:noFill/>
          </p:spPr>
          <p:txBody>
            <a:bodyPr wrap="none" rtlCol="0">
              <a:spAutoFit/>
            </a:bodyPr>
            <a:lstStyle/>
            <a:p>
              <a:r>
                <a:rPr lang="en-US" sz="900" dirty="0">
                  <a:solidFill>
                    <a:schemeClr val="accent1"/>
                  </a:solidFill>
                </a:rPr>
                <a:t>1x</a:t>
              </a:r>
              <a:endParaRPr lang="en-GB" sz="900" dirty="0">
                <a:solidFill>
                  <a:schemeClr val="accent1"/>
                </a:solidFill>
              </a:endParaRPr>
            </a:p>
          </p:txBody>
        </p:sp>
        <p:sp>
          <p:nvSpPr>
            <p:cNvPr id="40" name="Rectangle 39"/>
            <p:cNvSpPr/>
            <p:nvPr/>
          </p:nvSpPr>
          <p:spPr>
            <a:xfrm>
              <a:off x="4239344" y="929931"/>
              <a:ext cx="409086" cy="230832"/>
            </a:xfrm>
            <a:prstGeom prst="rect">
              <a:avLst/>
            </a:prstGeom>
          </p:spPr>
          <p:txBody>
            <a:bodyPr wrap="none">
              <a:spAutoFit/>
            </a:bodyPr>
            <a:lstStyle/>
            <a:p>
              <a:pPr lvl="0"/>
              <a:r>
                <a:rPr lang="en-US" sz="900" dirty="0">
                  <a:solidFill>
                    <a:srgbClr val="4F81BD"/>
                  </a:solidFill>
                </a:rPr>
                <a:t>1k </a:t>
              </a:r>
              <a:r>
                <a:rPr lang="en-US" sz="900" dirty="0">
                  <a:solidFill>
                    <a:srgbClr val="4F81BD"/>
                  </a:solidFill>
                  <a:latin typeface="Symbol" panose="05050102010706020507" pitchFamily="18" charset="2"/>
                </a:rPr>
                <a:t>W</a:t>
              </a:r>
              <a:endParaRPr lang="en-GB" sz="900" dirty="0">
                <a:solidFill>
                  <a:srgbClr val="4F81BD"/>
                </a:solidFill>
                <a:latin typeface="Symbol" panose="05050102010706020507" pitchFamily="18" charset="2"/>
              </a:endParaRPr>
            </a:p>
          </p:txBody>
        </p:sp>
      </p:grpSp>
      <p:sp>
        <p:nvSpPr>
          <p:cNvPr id="115" name="TextBox 114"/>
          <p:cNvSpPr txBox="1"/>
          <p:nvPr/>
        </p:nvSpPr>
        <p:spPr>
          <a:xfrm>
            <a:off x="6942639" y="4247001"/>
            <a:ext cx="1001300" cy="523220"/>
          </a:xfrm>
          <a:prstGeom prst="rect">
            <a:avLst/>
          </a:prstGeom>
          <a:noFill/>
        </p:spPr>
        <p:txBody>
          <a:bodyPr wrap="none" rtlCol="0">
            <a:spAutoFit/>
          </a:bodyPr>
          <a:lstStyle/>
          <a:p>
            <a:r>
              <a:rPr lang="en-US" sz="1400" dirty="0" err="1">
                <a:solidFill>
                  <a:schemeClr val="accent1"/>
                </a:solidFill>
              </a:rPr>
              <a:t>t</a:t>
            </a:r>
            <a:r>
              <a:rPr lang="en-US" sz="1400" baseline="-25000" dirty="0" err="1">
                <a:solidFill>
                  <a:schemeClr val="accent1"/>
                </a:solidFill>
              </a:rPr>
              <a:t>r</a:t>
            </a:r>
            <a:r>
              <a:rPr lang="en-US" sz="1400" dirty="0">
                <a:solidFill>
                  <a:schemeClr val="accent1"/>
                </a:solidFill>
              </a:rPr>
              <a:t> = 46.0 ps</a:t>
            </a:r>
          </a:p>
          <a:p>
            <a:r>
              <a:rPr lang="en-US" sz="1400" dirty="0" err="1">
                <a:solidFill>
                  <a:schemeClr val="accent1"/>
                </a:solidFill>
              </a:rPr>
              <a:t>t</a:t>
            </a:r>
            <a:r>
              <a:rPr lang="en-US" sz="1400" baseline="-25000" dirty="0" err="1">
                <a:solidFill>
                  <a:schemeClr val="accent1"/>
                </a:solidFill>
              </a:rPr>
              <a:t>f</a:t>
            </a:r>
            <a:r>
              <a:rPr lang="en-US" sz="1400" dirty="0">
                <a:solidFill>
                  <a:schemeClr val="accent1"/>
                </a:solidFill>
              </a:rPr>
              <a:t> = 35.2 ps</a:t>
            </a:r>
            <a:endParaRPr lang="en-GB" sz="1400" dirty="0">
              <a:solidFill>
                <a:schemeClr val="accent1"/>
              </a:solidFill>
            </a:endParaRPr>
          </a:p>
        </p:txBody>
      </p:sp>
      <p:sp>
        <p:nvSpPr>
          <p:cNvPr id="116" name="TextBox 115"/>
          <p:cNvSpPr txBox="1"/>
          <p:nvPr/>
        </p:nvSpPr>
        <p:spPr>
          <a:xfrm>
            <a:off x="330694" y="2749108"/>
            <a:ext cx="1561646" cy="415498"/>
          </a:xfrm>
          <a:prstGeom prst="rect">
            <a:avLst/>
          </a:prstGeom>
          <a:noFill/>
        </p:spPr>
        <p:txBody>
          <a:bodyPr wrap="none" rtlCol="0">
            <a:spAutoFit/>
          </a:bodyPr>
          <a:lstStyle/>
          <a:p>
            <a:r>
              <a:rPr lang="en-GB" sz="1050" dirty="0">
                <a:solidFill>
                  <a:schemeClr val="tx2"/>
                </a:solidFill>
              </a:rPr>
              <a:t>Always the same amount</a:t>
            </a:r>
            <a:br>
              <a:rPr lang="en-GB" sz="1050" dirty="0">
                <a:solidFill>
                  <a:schemeClr val="tx2"/>
                </a:solidFill>
              </a:rPr>
            </a:br>
            <a:r>
              <a:rPr lang="en-GB" sz="1050" dirty="0">
                <a:solidFill>
                  <a:schemeClr val="tx2"/>
                </a:solidFill>
              </a:rPr>
              <a:t>of charge sharing!</a:t>
            </a:r>
          </a:p>
        </p:txBody>
      </p:sp>
      <p:cxnSp>
        <p:nvCxnSpPr>
          <p:cNvPr id="8" name="Straight Arrow Connector 7"/>
          <p:cNvCxnSpPr>
            <a:stCxn id="116" idx="2"/>
          </p:cNvCxnSpPr>
          <p:nvPr/>
        </p:nvCxnSpPr>
        <p:spPr>
          <a:xfrm>
            <a:off x="1111517" y="3164606"/>
            <a:ext cx="1644257" cy="7307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344734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730797" y="3118133"/>
            <a:ext cx="3480000" cy="3397714"/>
          </a:xfrm>
        </p:spPr>
      </p:pic>
      <p:pic>
        <p:nvPicPr>
          <p:cNvPr id="12" name="Content Placeholder 7"/>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981201" y="3118133"/>
            <a:ext cx="3294857" cy="3397714"/>
          </a:xfrm>
        </p:spPr>
      </p:pic>
      <p:sp>
        <p:nvSpPr>
          <p:cNvPr id="2" name="Title 1"/>
          <p:cNvSpPr>
            <a:spLocks noGrp="1"/>
          </p:cNvSpPr>
          <p:nvPr>
            <p:ph type="title"/>
          </p:nvPr>
        </p:nvSpPr>
        <p:spPr/>
        <p:txBody>
          <a:bodyPr/>
          <a:lstStyle/>
          <a:p>
            <a:r>
              <a:rPr lang="en-GB" dirty="0" smtClean="0"/>
              <a:t>“Amplitude Stabilization”</a:t>
            </a:r>
            <a:endParaRPr lang="en-GB" dirty="0"/>
          </a:p>
        </p:txBody>
      </p:sp>
      <p:sp>
        <p:nvSpPr>
          <p:cNvPr id="5" name="Date Placeholder 4"/>
          <p:cNvSpPr>
            <a:spLocks noGrp="1"/>
          </p:cNvSpPr>
          <p:nvPr>
            <p:ph type="dt" sz="half" idx="10"/>
          </p:nvPr>
        </p:nvSpPr>
        <p:spPr/>
        <p:txBody>
          <a:bodyPr/>
          <a:lstStyle/>
          <a:p>
            <a:r>
              <a:rPr lang="en-US" dirty="0" smtClean="0"/>
              <a:t>http://cern.ch/proj-gbt</a:t>
            </a:r>
            <a:endParaRPr lang="en-US" dirty="0"/>
          </a:p>
        </p:txBody>
      </p:sp>
      <p:sp>
        <p:nvSpPr>
          <p:cNvPr id="6" name="Footer Placeholder 5"/>
          <p:cNvSpPr>
            <a:spLocks noGrp="1"/>
          </p:cNvSpPr>
          <p:nvPr>
            <p:ph type="ftr" sz="quarter" idx="11"/>
          </p:nvPr>
        </p:nvSpPr>
        <p:spPr/>
        <p:txBody>
          <a:bodyPr/>
          <a:lstStyle/>
          <a:p>
            <a:r>
              <a:rPr lang="en-US" dirty="0" smtClean="0"/>
              <a:t>LpGBTX Block Diagrams</a:t>
            </a:r>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85</a:t>
            </a:fld>
            <a:endParaRPr lang="en-US" dirty="0"/>
          </a:p>
        </p:txBody>
      </p:sp>
      <p:sp>
        <p:nvSpPr>
          <p:cNvPr id="10" name="TextBox 9"/>
          <p:cNvSpPr txBox="1"/>
          <p:nvPr/>
        </p:nvSpPr>
        <p:spPr>
          <a:xfrm>
            <a:off x="3489236" y="2903487"/>
            <a:ext cx="474809" cy="369332"/>
          </a:xfrm>
          <a:prstGeom prst="rect">
            <a:avLst/>
          </a:prstGeom>
          <a:solidFill>
            <a:schemeClr val="bg1"/>
          </a:solidFill>
        </p:spPr>
        <p:txBody>
          <a:bodyPr wrap="none" rtlCol="0">
            <a:spAutoFit/>
          </a:bodyPr>
          <a:lstStyle/>
          <a:p>
            <a:pPr algn="ctr"/>
            <a:r>
              <a:rPr lang="en-US" b="1" i="1" dirty="0" smtClean="0">
                <a:solidFill>
                  <a:schemeClr val="tx2"/>
                </a:solidFill>
              </a:rPr>
              <a:t>C0 </a:t>
            </a:r>
            <a:endParaRPr lang="en-GB" b="1" i="1" dirty="0">
              <a:solidFill>
                <a:schemeClr val="tx2"/>
              </a:solidFill>
            </a:endParaRPr>
          </a:p>
        </p:txBody>
      </p:sp>
      <p:sp>
        <p:nvSpPr>
          <p:cNvPr id="11" name="TextBox 10"/>
          <p:cNvSpPr txBox="1"/>
          <p:nvPr/>
        </p:nvSpPr>
        <p:spPr>
          <a:xfrm>
            <a:off x="8174882" y="2895600"/>
            <a:ext cx="591829" cy="369332"/>
          </a:xfrm>
          <a:prstGeom prst="rect">
            <a:avLst/>
          </a:prstGeom>
          <a:solidFill>
            <a:schemeClr val="bg1"/>
          </a:solidFill>
        </p:spPr>
        <p:txBody>
          <a:bodyPr wrap="none" rtlCol="0">
            <a:spAutoFit/>
          </a:bodyPr>
          <a:lstStyle/>
          <a:p>
            <a:pPr algn="ctr"/>
            <a:r>
              <a:rPr lang="en-US" b="1" i="1" dirty="0" smtClean="0">
                <a:solidFill>
                  <a:schemeClr val="tx2"/>
                </a:solidFill>
              </a:rPr>
              <a:t>C16 </a:t>
            </a:r>
            <a:endParaRPr lang="en-GB" b="1" i="1" dirty="0">
              <a:solidFill>
                <a:schemeClr val="tx2"/>
              </a:solidFill>
            </a:endParaRPr>
          </a:p>
        </p:txBody>
      </p:sp>
      <p:cxnSp>
        <p:nvCxnSpPr>
          <p:cNvPr id="14" name="Straight Arrow Connector 13"/>
          <p:cNvCxnSpPr/>
          <p:nvPr/>
        </p:nvCxnSpPr>
        <p:spPr>
          <a:xfrm flipV="1">
            <a:off x="3505200" y="3657600"/>
            <a:ext cx="0" cy="10349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504317" y="5035561"/>
            <a:ext cx="0" cy="1066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052110" y="4678162"/>
            <a:ext cx="904415" cy="369332"/>
          </a:xfrm>
          <a:prstGeom prst="rect">
            <a:avLst/>
          </a:prstGeom>
          <a:noFill/>
        </p:spPr>
        <p:txBody>
          <a:bodyPr wrap="none" rtlCol="0">
            <a:spAutoFit/>
          </a:bodyPr>
          <a:lstStyle/>
          <a:p>
            <a:pPr algn="ctr"/>
            <a:r>
              <a:rPr lang="en-US" dirty="0">
                <a:solidFill>
                  <a:schemeClr val="accent1"/>
                </a:solidFill>
              </a:rPr>
              <a:t>485 mV</a:t>
            </a:r>
            <a:endParaRPr lang="en-GB" dirty="0">
              <a:solidFill>
                <a:schemeClr val="accent1"/>
              </a:solidFill>
            </a:endParaRPr>
          </a:p>
        </p:txBody>
      </p:sp>
      <p:cxnSp>
        <p:nvCxnSpPr>
          <p:cNvPr id="17" name="Straight Arrow Connector 16"/>
          <p:cNvCxnSpPr/>
          <p:nvPr/>
        </p:nvCxnSpPr>
        <p:spPr>
          <a:xfrm flipV="1">
            <a:off x="8838317" y="3611381"/>
            <a:ext cx="0" cy="9538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9" idx="2"/>
          </p:cNvCxnSpPr>
          <p:nvPr/>
        </p:nvCxnSpPr>
        <p:spPr>
          <a:xfrm>
            <a:off x="8838317" y="5294533"/>
            <a:ext cx="0" cy="9143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386110" y="4648201"/>
            <a:ext cx="904415" cy="646331"/>
          </a:xfrm>
          <a:prstGeom prst="rect">
            <a:avLst/>
          </a:prstGeom>
          <a:noFill/>
        </p:spPr>
        <p:txBody>
          <a:bodyPr wrap="none" rtlCol="0">
            <a:spAutoFit/>
          </a:bodyPr>
          <a:lstStyle/>
          <a:p>
            <a:pPr algn="ctr"/>
            <a:r>
              <a:rPr lang="en-US" dirty="0">
                <a:solidFill>
                  <a:schemeClr val="accent1"/>
                </a:solidFill>
              </a:rPr>
              <a:t>394 mV</a:t>
            </a:r>
          </a:p>
          <a:p>
            <a:pPr algn="ctr"/>
            <a:r>
              <a:rPr lang="en-US" dirty="0">
                <a:solidFill>
                  <a:schemeClr val="bg1">
                    <a:lumMod val="50000"/>
                  </a:schemeClr>
                </a:solidFill>
              </a:rPr>
              <a:t>(81%)</a:t>
            </a:r>
            <a:endParaRPr lang="en-GB" dirty="0">
              <a:solidFill>
                <a:schemeClr val="bg1">
                  <a:lumMod val="50000"/>
                </a:schemeClr>
              </a:solidFill>
            </a:endParaRPr>
          </a:p>
        </p:txBody>
      </p:sp>
      <p:grpSp>
        <p:nvGrpSpPr>
          <p:cNvPr id="118" name="Group 117"/>
          <p:cNvGrpSpPr/>
          <p:nvPr/>
        </p:nvGrpSpPr>
        <p:grpSpPr>
          <a:xfrm>
            <a:off x="4323056" y="950833"/>
            <a:ext cx="3771303" cy="2054788"/>
            <a:chOff x="2799055" y="762575"/>
            <a:chExt cx="3771303" cy="2054788"/>
          </a:xfrm>
        </p:grpSpPr>
        <p:cxnSp>
          <p:nvCxnSpPr>
            <p:cNvPr id="28" name="Straight Connector 27"/>
            <p:cNvCxnSpPr/>
            <p:nvPr/>
          </p:nvCxnSpPr>
          <p:spPr>
            <a:xfrm>
              <a:off x="3424443" y="2284687"/>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500643" y="2284687"/>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flipV="1">
              <a:off x="3348243" y="2360887"/>
              <a:ext cx="0" cy="15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flipV="1">
              <a:off x="3576843" y="2514732"/>
              <a:ext cx="0" cy="15240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flipV="1">
              <a:off x="3576843" y="2203431"/>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0800000" flipV="1">
              <a:off x="3655210" y="2127231"/>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10800000" flipV="1">
              <a:off x="3653043" y="2589487"/>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424934" y="1670031"/>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501134" y="1670031"/>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272534" y="1822431"/>
              <a:ext cx="119397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flipV="1">
              <a:off x="3577334" y="1900076"/>
              <a:ext cx="0" cy="15240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flipV="1">
              <a:off x="3577334" y="1588775"/>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0800000" flipV="1">
              <a:off x="3655701" y="1512575"/>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0800000" flipV="1">
              <a:off x="3653534" y="1974831"/>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017063" y="2326181"/>
              <a:ext cx="271229" cy="230832"/>
            </a:xfrm>
            <a:prstGeom prst="rect">
              <a:avLst/>
            </a:prstGeom>
            <a:noFill/>
            <a:ln w="19050">
              <a:noFill/>
            </a:ln>
          </p:spPr>
          <p:txBody>
            <a:bodyPr wrap="none" rtlCol="0">
              <a:spAutoFit/>
            </a:bodyPr>
            <a:lstStyle/>
            <a:p>
              <a:pPr algn="r"/>
              <a:r>
                <a:rPr lang="en-GB" sz="900" dirty="0"/>
                <a:t>I1</a:t>
              </a:r>
            </a:p>
          </p:txBody>
        </p:sp>
        <p:sp>
          <p:nvSpPr>
            <p:cNvPr id="43" name="TextBox 42"/>
            <p:cNvSpPr txBox="1"/>
            <p:nvPr/>
          </p:nvSpPr>
          <p:spPr>
            <a:xfrm>
              <a:off x="2799055" y="1708126"/>
              <a:ext cx="458780" cy="230832"/>
            </a:xfrm>
            <a:prstGeom prst="rect">
              <a:avLst/>
            </a:prstGeom>
            <a:noFill/>
            <a:ln w="19050">
              <a:noFill/>
            </a:ln>
          </p:spPr>
          <p:txBody>
            <a:bodyPr wrap="none" rtlCol="0">
              <a:spAutoFit/>
            </a:bodyPr>
            <a:lstStyle/>
            <a:p>
              <a:pPr algn="r"/>
              <a:r>
                <a:rPr lang="en-GB" sz="900" dirty="0"/>
                <a:t>select</a:t>
              </a:r>
            </a:p>
          </p:txBody>
        </p:sp>
        <p:cxnSp>
          <p:nvCxnSpPr>
            <p:cNvPr id="44" name="Straight Connector 43"/>
            <p:cNvCxnSpPr/>
            <p:nvPr/>
          </p:nvCxnSpPr>
          <p:spPr>
            <a:xfrm flipH="1">
              <a:off x="4283713" y="2284687"/>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207513" y="2284687"/>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flipV="1">
              <a:off x="4359913" y="2360887"/>
              <a:ext cx="0" cy="15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flipV="1">
              <a:off x="4131313" y="2514732"/>
              <a:ext cx="0" cy="15240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flipV="1">
              <a:off x="4131313" y="2203431"/>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flipH="1" flipV="1">
              <a:off x="4052946" y="2127231"/>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flipH="1" flipV="1">
              <a:off x="4055113" y="2589487"/>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5901472" y="1664271"/>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5825272" y="1664271"/>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859893" y="1816671"/>
              <a:ext cx="119397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flipV="1">
              <a:off x="5749072" y="1894316"/>
              <a:ext cx="0" cy="15240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flipV="1">
              <a:off x="5749072" y="1583015"/>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flipH="1" flipV="1">
              <a:off x="5670705" y="1506815"/>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flipH="1" flipV="1">
              <a:off x="5672872" y="1969071"/>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3653043" y="1512575"/>
              <a:ext cx="2015081"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4857659" y="1217435"/>
              <a:ext cx="0" cy="295139"/>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3617110" y="2744006"/>
              <a:ext cx="76200" cy="73357"/>
              <a:chOff x="2091166" y="4541704"/>
              <a:chExt cx="76200" cy="73357"/>
            </a:xfrm>
          </p:grpSpPr>
          <p:cxnSp>
            <p:nvCxnSpPr>
              <p:cNvPr id="100" name="Straight Connector 99"/>
              <p:cNvCxnSpPr/>
              <p:nvPr/>
            </p:nvCxnSpPr>
            <p:spPr>
              <a:xfrm>
                <a:off x="2091166" y="4541704"/>
                <a:ext cx="76200" cy="144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flipV="1">
                <a:off x="2091166" y="4544976"/>
                <a:ext cx="38100" cy="6825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V="1">
                <a:off x="2129266" y="4546805"/>
                <a:ext cx="38100" cy="6825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61" name="Rectangle 60"/>
            <p:cNvSpPr/>
            <p:nvPr/>
          </p:nvSpPr>
          <p:spPr>
            <a:xfrm>
              <a:off x="4816675" y="1066806"/>
              <a:ext cx="76200" cy="30479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2" name="Straight Connector 61"/>
            <p:cNvCxnSpPr/>
            <p:nvPr/>
          </p:nvCxnSpPr>
          <p:spPr>
            <a:xfrm rot="10800000" flipH="1">
              <a:off x="4854775" y="914399"/>
              <a:ext cx="0" cy="152400"/>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660583" y="914399"/>
              <a:ext cx="464158" cy="0"/>
            </a:xfrm>
            <a:prstGeom prst="line">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4" name="Group 63"/>
            <p:cNvGrpSpPr/>
            <p:nvPr/>
          </p:nvGrpSpPr>
          <p:grpSpPr>
            <a:xfrm>
              <a:off x="4012679" y="2741887"/>
              <a:ext cx="76200" cy="73357"/>
              <a:chOff x="2091166" y="4541704"/>
              <a:chExt cx="76200" cy="73357"/>
            </a:xfrm>
          </p:grpSpPr>
          <p:cxnSp>
            <p:nvCxnSpPr>
              <p:cNvPr id="97" name="Straight Connector 96"/>
              <p:cNvCxnSpPr/>
              <p:nvPr/>
            </p:nvCxnSpPr>
            <p:spPr>
              <a:xfrm>
                <a:off x="2091166" y="4541704"/>
                <a:ext cx="76200" cy="144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flipV="1">
                <a:off x="2091166" y="4544976"/>
                <a:ext cx="38100" cy="6825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V="1">
                <a:off x="2129266" y="4546805"/>
                <a:ext cx="38100" cy="6825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65" name="TextBox 64"/>
            <p:cNvSpPr txBox="1"/>
            <p:nvPr/>
          </p:nvSpPr>
          <p:spPr>
            <a:xfrm>
              <a:off x="6053871" y="1689469"/>
              <a:ext cx="516487" cy="230832"/>
            </a:xfrm>
            <a:prstGeom prst="rect">
              <a:avLst/>
            </a:prstGeom>
            <a:noFill/>
            <a:ln w="19050">
              <a:noFill/>
            </a:ln>
          </p:spPr>
          <p:txBody>
            <a:bodyPr wrap="none" rtlCol="0">
              <a:spAutoFit/>
            </a:bodyPr>
            <a:lstStyle/>
            <a:p>
              <a:r>
                <a:rPr lang="en-GB" sz="900" dirty="0"/>
                <a:t>~select</a:t>
              </a:r>
            </a:p>
          </p:txBody>
        </p:sp>
        <p:sp>
          <p:nvSpPr>
            <p:cNvPr id="66" name="TextBox 65"/>
            <p:cNvSpPr txBox="1"/>
            <p:nvPr/>
          </p:nvSpPr>
          <p:spPr>
            <a:xfrm>
              <a:off x="6065561" y="2315206"/>
              <a:ext cx="271229" cy="230832"/>
            </a:xfrm>
            <a:prstGeom prst="rect">
              <a:avLst/>
            </a:prstGeom>
            <a:noFill/>
            <a:ln w="19050">
              <a:noFill/>
            </a:ln>
          </p:spPr>
          <p:txBody>
            <a:bodyPr wrap="none" rtlCol="0">
              <a:spAutoFit/>
            </a:bodyPr>
            <a:lstStyle/>
            <a:p>
              <a:r>
                <a:rPr lang="en-GB" sz="900" dirty="0"/>
                <a:t>I0</a:t>
              </a:r>
            </a:p>
          </p:txBody>
        </p:sp>
        <p:sp>
          <p:nvSpPr>
            <p:cNvPr id="68" name="TextBox 67"/>
            <p:cNvSpPr txBox="1"/>
            <p:nvPr/>
          </p:nvSpPr>
          <p:spPr>
            <a:xfrm>
              <a:off x="5079903" y="801882"/>
              <a:ext cx="240772" cy="230832"/>
            </a:xfrm>
            <a:prstGeom prst="rect">
              <a:avLst/>
            </a:prstGeom>
            <a:noFill/>
            <a:ln w="19050">
              <a:noFill/>
            </a:ln>
          </p:spPr>
          <p:txBody>
            <a:bodyPr wrap="none" rtlCol="0">
              <a:spAutoFit/>
            </a:bodyPr>
            <a:lstStyle/>
            <a:p>
              <a:r>
                <a:rPr lang="en-GB" sz="900" dirty="0"/>
                <a:t>Y</a:t>
              </a:r>
            </a:p>
          </p:txBody>
        </p:sp>
        <p:cxnSp>
          <p:nvCxnSpPr>
            <p:cNvPr id="69" name="Straight Connector 68"/>
            <p:cNvCxnSpPr/>
            <p:nvPr/>
          </p:nvCxnSpPr>
          <p:spPr>
            <a:xfrm flipH="1">
              <a:off x="3653043" y="2127231"/>
              <a:ext cx="397736" cy="0"/>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041789" y="2284687"/>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5117989" y="2284687"/>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5400000" flipV="1">
              <a:off x="4965589" y="2360887"/>
              <a:ext cx="0" cy="15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5400000" flipV="1">
              <a:off x="5194189" y="2514732"/>
              <a:ext cx="0" cy="15240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5400000" flipV="1">
              <a:off x="5194189" y="2203431"/>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0800000" flipV="1">
              <a:off x="5272556" y="2127231"/>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0800000" flipV="1">
              <a:off x="5270389" y="2589487"/>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7" name="Group 76"/>
            <p:cNvGrpSpPr/>
            <p:nvPr/>
          </p:nvGrpSpPr>
          <p:grpSpPr>
            <a:xfrm>
              <a:off x="5234456" y="2744006"/>
              <a:ext cx="76200" cy="73357"/>
              <a:chOff x="2091166" y="4541704"/>
              <a:chExt cx="76200" cy="73357"/>
            </a:xfrm>
          </p:grpSpPr>
          <p:cxnSp>
            <p:nvCxnSpPr>
              <p:cNvPr id="94" name="Straight Connector 93"/>
              <p:cNvCxnSpPr/>
              <p:nvPr/>
            </p:nvCxnSpPr>
            <p:spPr>
              <a:xfrm>
                <a:off x="2091166" y="4541704"/>
                <a:ext cx="76200" cy="144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flipV="1">
                <a:off x="2091166" y="4544976"/>
                <a:ext cx="38100" cy="6825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V="1">
                <a:off x="2129266" y="4546805"/>
                <a:ext cx="38100" cy="6825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78" name="Straight Connector 77"/>
            <p:cNvCxnSpPr/>
            <p:nvPr/>
          </p:nvCxnSpPr>
          <p:spPr>
            <a:xfrm>
              <a:off x="5270388" y="2127231"/>
              <a:ext cx="397736" cy="0"/>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5902031" y="2278223"/>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5825831" y="2278223"/>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flipV="1">
              <a:off x="5978231" y="2354423"/>
              <a:ext cx="0" cy="15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6200000" flipH="1" flipV="1">
              <a:off x="5749631" y="2508268"/>
              <a:ext cx="0" cy="15240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16200000" flipH="1" flipV="1">
              <a:off x="5749631" y="2196967"/>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0800000" flipH="1" flipV="1">
              <a:off x="5671264" y="2120767"/>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0800000" flipH="1" flipV="1">
              <a:off x="5673431" y="2583023"/>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86" name="Group 85"/>
            <p:cNvGrpSpPr/>
            <p:nvPr/>
          </p:nvGrpSpPr>
          <p:grpSpPr>
            <a:xfrm>
              <a:off x="5630997" y="2735423"/>
              <a:ext cx="76200" cy="73357"/>
              <a:chOff x="2091166" y="4541704"/>
              <a:chExt cx="76200" cy="73357"/>
            </a:xfrm>
          </p:grpSpPr>
          <p:cxnSp>
            <p:nvCxnSpPr>
              <p:cNvPr id="91" name="Straight Connector 90"/>
              <p:cNvCxnSpPr/>
              <p:nvPr/>
            </p:nvCxnSpPr>
            <p:spPr>
              <a:xfrm>
                <a:off x="2091166" y="4541704"/>
                <a:ext cx="76200" cy="144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flipV="1">
                <a:off x="2091166" y="4544976"/>
                <a:ext cx="38100" cy="6825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V="1">
                <a:off x="2129266" y="4546805"/>
                <a:ext cx="38100" cy="6825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87" name="Straight Connector 86"/>
            <p:cNvCxnSpPr/>
            <p:nvPr/>
          </p:nvCxnSpPr>
          <p:spPr>
            <a:xfrm>
              <a:off x="4466513" y="2146669"/>
              <a:ext cx="422876" cy="290418"/>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4434783" y="2149587"/>
              <a:ext cx="422876" cy="290418"/>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4466513" y="1823542"/>
              <a:ext cx="0" cy="322941"/>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4857659" y="1823542"/>
              <a:ext cx="0" cy="322941"/>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105445" y="2320205"/>
              <a:ext cx="292068" cy="230832"/>
            </a:xfrm>
            <a:prstGeom prst="rect">
              <a:avLst/>
            </a:prstGeom>
            <a:noFill/>
          </p:spPr>
          <p:txBody>
            <a:bodyPr wrap="none" rtlCol="0">
              <a:spAutoFit/>
            </a:bodyPr>
            <a:lstStyle/>
            <a:p>
              <a:r>
                <a:rPr lang="en-US" sz="900" dirty="0">
                  <a:solidFill>
                    <a:schemeClr val="accent1"/>
                  </a:solidFill>
                </a:rPr>
                <a:t>1x</a:t>
              </a:r>
              <a:endParaRPr lang="en-GB" sz="900" dirty="0">
                <a:solidFill>
                  <a:schemeClr val="accent1"/>
                </a:solidFill>
              </a:endParaRPr>
            </a:p>
          </p:txBody>
        </p:sp>
        <p:sp>
          <p:nvSpPr>
            <p:cNvPr id="23" name="TextBox 22"/>
            <p:cNvSpPr txBox="1"/>
            <p:nvPr/>
          </p:nvSpPr>
          <p:spPr>
            <a:xfrm>
              <a:off x="5514271" y="2315423"/>
              <a:ext cx="292068" cy="230832"/>
            </a:xfrm>
            <a:prstGeom prst="rect">
              <a:avLst/>
            </a:prstGeom>
            <a:noFill/>
          </p:spPr>
          <p:txBody>
            <a:bodyPr wrap="none" rtlCol="0">
              <a:spAutoFit/>
            </a:bodyPr>
            <a:lstStyle/>
            <a:p>
              <a:r>
                <a:rPr lang="en-US" sz="900" dirty="0">
                  <a:solidFill>
                    <a:schemeClr val="accent1"/>
                  </a:solidFill>
                </a:rPr>
                <a:t>2x</a:t>
              </a:r>
              <a:endParaRPr lang="en-GB" sz="900" dirty="0">
                <a:solidFill>
                  <a:schemeClr val="accent1"/>
                </a:solidFill>
              </a:endParaRPr>
            </a:p>
          </p:txBody>
        </p:sp>
        <p:sp>
          <p:nvSpPr>
            <p:cNvPr id="24" name="TextBox 23"/>
            <p:cNvSpPr txBox="1"/>
            <p:nvPr/>
          </p:nvSpPr>
          <p:spPr>
            <a:xfrm>
              <a:off x="5514226" y="1623935"/>
              <a:ext cx="292068" cy="230832"/>
            </a:xfrm>
            <a:prstGeom prst="rect">
              <a:avLst/>
            </a:prstGeom>
            <a:noFill/>
          </p:spPr>
          <p:txBody>
            <a:bodyPr wrap="none" rtlCol="0">
              <a:spAutoFit/>
            </a:bodyPr>
            <a:lstStyle/>
            <a:p>
              <a:r>
                <a:rPr lang="en-US" sz="900" dirty="0">
                  <a:solidFill>
                    <a:schemeClr val="accent1"/>
                  </a:solidFill>
                </a:rPr>
                <a:t>2x</a:t>
              </a:r>
              <a:endParaRPr lang="en-GB" sz="900" dirty="0">
                <a:solidFill>
                  <a:schemeClr val="accent1"/>
                </a:solidFill>
              </a:endParaRPr>
            </a:p>
          </p:txBody>
        </p:sp>
        <p:sp>
          <p:nvSpPr>
            <p:cNvPr id="25" name="TextBox 24"/>
            <p:cNvSpPr txBox="1"/>
            <p:nvPr/>
          </p:nvSpPr>
          <p:spPr>
            <a:xfrm>
              <a:off x="3490106" y="2322493"/>
              <a:ext cx="292068" cy="230832"/>
            </a:xfrm>
            <a:prstGeom prst="rect">
              <a:avLst/>
            </a:prstGeom>
            <a:noFill/>
          </p:spPr>
          <p:txBody>
            <a:bodyPr wrap="none" rtlCol="0">
              <a:spAutoFit/>
            </a:bodyPr>
            <a:lstStyle/>
            <a:p>
              <a:r>
                <a:rPr lang="en-US" sz="900" dirty="0">
                  <a:solidFill>
                    <a:schemeClr val="accent1"/>
                  </a:solidFill>
                </a:rPr>
                <a:t>2x</a:t>
              </a:r>
              <a:endParaRPr lang="en-GB" sz="900" dirty="0">
                <a:solidFill>
                  <a:schemeClr val="accent1"/>
                </a:solidFill>
              </a:endParaRPr>
            </a:p>
          </p:txBody>
        </p:sp>
        <p:sp>
          <p:nvSpPr>
            <p:cNvPr id="26" name="TextBox 25"/>
            <p:cNvSpPr txBox="1"/>
            <p:nvPr/>
          </p:nvSpPr>
          <p:spPr>
            <a:xfrm>
              <a:off x="3898932" y="2317711"/>
              <a:ext cx="292068" cy="230832"/>
            </a:xfrm>
            <a:prstGeom prst="rect">
              <a:avLst/>
            </a:prstGeom>
            <a:noFill/>
          </p:spPr>
          <p:txBody>
            <a:bodyPr wrap="none" rtlCol="0">
              <a:spAutoFit/>
            </a:bodyPr>
            <a:lstStyle/>
            <a:p>
              <a:r>
                <a:rPr lang="en-US" sz="900" dirty="0">
                  <a:solidFill>
                    <a:schemeClr val="accent1"/>
                  </a:solidFill>
                </a:rPr>
                <a:t>1x</a:t>
              </a:r>
              <a:endParaRPr lang="en-GB" sz="900" dirty="0">
                <a:solidFill>
                  <a:schemeClr val="accent1"/>
                </a:solidFill>
              </a:endParaRPr>
            </a:p>
          </p:txBody>
        </p:sp>
        <p:sp>
          <p:nvSpPr>
            <p:cNvPr id="27" name="TextBox 26"/>
            <p:cNvSpPr txBox="1"/>
            <p:nvPr/>
          </p:nvSpPr>
          <p:spPr>
            <a:xfrm>
              <a:off x="3490061" y="1631005"/>
              <a:ext cx="292068" cy="230832"/>
            </a:xfrm>
            <a:prstGeom prst="rect">
              <a:avLst/>
            </a:prstGeom>
            <a:noFill/>
          </p:spPr>
          <p:txBody>
            <a:bodyPr wrap="none" rtlCol="0">
              <a:spAutoFit/>
            </a:bodyPr>
            <a:lstStyle/>
            <a:p>
              <a:r>
                <a:rPr lang="en-US" sz="900" dirty="0">
                  <a:solidFill>
                    <a:schemeClr val="accent1"/>
                  </a:solidFill>
                </a:rPr>
                <a:t>2x</a:t>
              </a:r>
              <a:endParaRPr lang="en-GB" sz="900" dirty="0">
                <a:solidFill>
                  <a:schemeClr val="accent1"/>
                </a:solidFill>
              </a:endParaRPr>
            </a:p>
          </p:txBody>
        </p:sp>
        <p:sp>
          <p:nvSpPr>
            <p:cNvPr id="103" name="Rectangle 102"/>
            <p:cNvSpPr/>
            <p:nvPr/>
          </p:nvSpPr>
          <p:spPr>
            <a:xfrm>
              <a:off x="4428413" y="914975"/>
              <a:ext cx="76200" cy="30479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4" name="Straight Connector 103"/>
            <p:cNvCxnSpPr/>
            <p:nvPr/>
          </p:nvCxnSpPr>
          <p:spPr>
            <a:xfrm rot="10800000" flipH="1">
              <a:off x="4466513" y="762575"/>
              <a:ext cx="0" cy="152400"/>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4301611" y="762575"/>
              <a:ext cx="312969"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466513" y="1211675"/>
              <a:ext cx="0" cy="15992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660583" y="914399"/>
              <a:ext cx="0" cy="45060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a:off x="4458096" y="1365004"/>
              <a:ext cx="202487"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6" name="Rectangle 115"/>
            <p:cNvSpPr/>
            <p:nvPr/>
          </p:nvSpPr>
          <p:spPr>
            <a:xfrm>
              <a:off x="4057306" y="967540"/>
              <a:ext cx="409086" cy="230832"/>
            </a:xfrm>
            <a:prstGeom prst="rect">
              <a:avLst/>
            </a:prstGeom>
          </p:spPr>
          <p:txBody>
            <a:bodyPr wrap="none">
              <a:spAutoFit/>
            </a:bodyPr>
            <a:lstStyle/>
            <a:p>
              <a:pPr lvl="0"/>
              <a:r>
                <a:rPr lang="en-US" sz="900" dirty="0">
                  <a:solidFill>
                    <a:srgbClr val="4F81BD"/>
                  </a:solidFill>
                </a:rPr>
                <a:t>1k </a:t>
              </a:r>
              <a:r>
                <a:rPr lang="en-US" sz="900" dirty="0">
                  <a:solidFill>
                    <a:srgbClr val="4F81BD"/>
                  </a:solidFill>
                  <a:latin typeface="Symbol" panose="05050102010706020507" pitchFamily="18" charset="2"/>
                </a:rPr>
                <a:t>W</a:t>
              </a:r>
              <a:endParaRPr lang="en-GB" sz="900" dirty="0">
                <a:solidFill>
                  <a:srgbClr val="4F81BD"/>
                </a:solidFill>
                <a:latin typeface="Symbol" panose="05050102010706020507" pitchFamily="18" charset="2"/>
              </a:endParaRPr>
            </a:p>
          </p:txBody>
        </p:sp>
        <p:sp>
          <p:nvSpPr>
            <p:cNvPr id="117" name="Rectangle 116"/>
            <p:cNvSpPr/>
            <p:nvPr/>
          </p:nvSpPr>
          <p:spPr>
            <a:xfrm>
              <a:off x="4900902" y="1098071"/>
              <a:ext cx="553357" cy="230832"/>
            </a:xfrm>
            <a:prstGeom prst="rect">
              <a:avLst/>
            </a:prstGeom>
          </p:spPr>
          <p:txBody>
            <a:bodyPr wrap="none">
              <a:spAutoFit/>
            </a:bodyPr>
            <a:lstStyle/>
            <a:p>
              <a:pPr lvl="0"/>
              <a:r>
                <a:rPr lang="en-US" sz="900" dirty="0">
                  <a:solidFill>
                    <a:srgbClr val="4F81BD"/>
                  </a:solidFill>
                </a:rPr>
                <a:t>0.86k </a:t>
              </a:r>
              <a:r>
                <a:rPr lang="en-US" sz="900" dirty="0">
                  <a:solidFill>
                    <a:srgbClr val="4F81BD"/>
                  </a:solidFill>
                  <a:latin typeface="Symbol" panose="05050102010706020507" pitchFamily="18" charset="2"/>
                </a:rPr>
                <a:t>W</a:t>
              </a:r>
              <a:endParaRPr lang="en-GB" sz="900" dirty="0">
                <a:solidFill>
                  <a:srgbClr val="4F81BD"/>
                </a:solidFill>
                <a:latin typeface="Symbol" panose="05050102010706020507" pitchFamily="18" charset="2"/>
              </a:endParaRPr>
            </a:p>
          </p:txBody>
        </p:sp>
      </p:grpSp>
      <p:sp>
        <p:nvSpPr>
          <p:cNvPr id="108" name="TextBox 107"/>
          <p:cNvSpPr txBox="1"/>
          <p:nvPr/>
        </p:nvSpPr>
        <p:spPr>
          <a:xfrm>
            <a:off x="6942639" y="4247001"/>
            <a:ext cx="1001300" cy="523220"/>
          </a:xfrm>
          <a:prstGeom prst="rect">
            <a:avLst/>
          </a:prstGeom>
          <a:noFill/>
        </p:spPr>
        <p:txBody>
          <a:bodyPr wrap="none" rtlCol="0">
            <a:spAutoFit/>
          </a:bodyPr>
          <a:lstStyle/>
          <a:p>
            <a:r>
              <a:rPr lang="en-US" sz="1400" dirty="0" err="1">
                <a:solidFill>
                  <a:schemeClr val="accent1"/>
                </a:solidFill>
              </a:rPr>
              <a:t>t</a:t>
            </a:r>
            <a:r>
              <a:rPr lang="en-US" sz="1400" baseline="-25000" dirty="0" err="1">
                <a:solidFill>
                  <a:schemeClr val="accent1"/>
                </a:solidFill>
              </a:rPr>
              <a:t>r</a:t>
            </a:r>
            <a:r>
              <a:rPr lang="en-US" sz="1400" dirty="0">
                <a:solidFill>
                  <a:schemeClr val="accent1"/>
                </a:solidFill>
              </a:rPr>
              <a:t> = 46.0 ps</a:t>
            </a:r>
          </a:p>
          <a:p>
            <a:r>
              <a:rPr lang="en-US" sz="1400" dirty="0" err="1">
                <a:solidFill>
                  <a:schemeClr val="accent1"/>
                </a:solidFill>
              </a:rPr>
              <a:t>t</a:t>
            </a:r>
            <a:r>
              <a:rPr lang="en-US" sz="1400" baseline="-25000" dirty="0" err="1">
                <a:solidFill>
                  <a:schemeClr val="accent1"/>
                </a:solidFill>
              </a:rPr>
              <a:t>f</a:t>
            </a:r>
            <a:r>
              <a:rPr lang="en-US" sz="1400" dirty="0">
                <a:solidFill>
                  <a:schemeClr val="accent1"/>
                </a:solidFill>
              </a:rPr>
              <a:t> = 27.3 ps</a:t>
            </a:r>
            <a:endParaRPr lang="en-GB" sz="1400" dirty="0">
              <a:solidFill>
                <a:schemeClr val="accent1"/>
              </a:solidFill>
            </a:endParaRPr>
          </a:p>
        </p:txBody>
      </p:sp>
      <p:sp>
        <p:nvSpPr>
          <p:cNvPr id="110" name="Rectangle 109"/>
          <p:cNvSpPr/>
          <p:nvPr/>
        </p:nvSpPr>
        <p:spPr>
          <a:xfrm>
            <a:off x="4853276" y="1636058"/>
            <a:ext cx="444146" cy="1219201"/>
          </a:xfrm>
          <a:prstGeom prst="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TextBox 110"/>
          <p:cNvSpPr txBox="1"/>
          <p:nvPr/>
        </p:nvSpPr>
        <p:spPr>
          <a:xfrm>
            <a:off x="3404214" y="1245745"/>
            <a:ext cx="1077539" cy="253916"/>
          </a:xfrm>
          <a:prstGeom prst="rect">
            <a:avLst/>
          </a:prstGeom>
          <a:noFill/>
        </p:spPr>
        <p:txBody>
          <a:bodyPr wrap="none" rtlCol="0">
            <a:spAutoFit/>
          </a:bodyPr>
          <a:lstStyle/>
          <a:p>
            <a:r>
              <a:rPr lang="en-US" sz="1050" dirty="0">
                <a:solidFill>
                  <a:schemeClr val="accent1"/>
                </a:solidFill>
              </a:rPr>
              <a:t>x2 -&gt; small “R</a:t>
            </a:r>
            <a:r>
              <a:rPr lang="en-US" sz="1050" baseline="-25000" dirty="0">
                <a:solidFill>
                  <a:schemeClr val="accent1"/>
                </a:solidFill>
              </a:rPr>
              <a:t>on</a:t>
            </a:r>
            <a:r>
              <a:rPr lang="en-US" sz="1050" dirty="0">
                <a:solidFill>
                  <a:schemeClr val="accent1"/>
                </a:solidFill>
              </a:rPr>
              <a:t>”</a:t>
            </a:r>
            <a:endParaRPr lang="en-GB" sz="1050" dirty="0">
              <a:solidFill>
                <a:schemeClr val="accent1"/>
              </a:solidFill>
            </a:endParaRPr>
          </a:p>
        </p:txBody>
      </p:sp>
      <p:cxnSp>
        <p:nvCxnSpPr>
          <p:cNvPr id="112" name="Straight Arrow Connector 111"/>
          <p:cNvCxnSpPr>
            <a:stCxn id="111" idx="3"/>
          </p:cNvCxnSpPr>
          <p:nvPr/>
        </p:nvCxnSpPr>
        <p:spPr>
          <a:xfrm>
            <a:off x="4481752" y="1372703"/>
            <a:ext cx="529298" cy="3662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a:stCxn id="114" idx="1"/>
          </p:cNvCxnSpPr>
          <p:nvPr/>
        </p:nvCxnSpPr>
        <p:spPr>
          <a:xfrm flipH="1">
            <a:off x="6534745" y="1167502"/>
            <a:ext cx="751545" cy="1563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4" name="TextBox 113"/>
          <p:cNvSpPr txBox="1"/>
          <p:nvPr/>
        </p:nvSpPr>
        <p:spPr>
          <a:xfrm>
            <a:off x="7286289" y="1040543"/>
            <a:ext cx="1552028" cy="253916"/>
          </a:xfrm>
          <a:prstGeom prst="rect">
            <a:avLst/>
          </a:prstGeom>
          <a:noFill/>
        </p:spPr>
        <p:txBody>
          <a:bodyPr wrap="none" rtlCol="0">
            <a:spAutoFit/>
          </a:bodyPr>
          <a:lstStyle/>
          <a:p>
            <a:r>
              <a:rPr lang="en-US" sz="1050" dirty="0">
                <a:solidFill>
                  <a:schemeClr val="accent1"/>
                </a:solidFill>
              </a:rPr>
              <a:t>(basically) sets “</a:t>
            </a:r>
            <a:r>
              <a:rPr lang="en-US" sz="1050" dirty="0" err="1">
                <a:solidFill>
                  <a:schemeClr val="accent1"/>
                </a:solidFill>
              </a:rPr>
              <a:t>R</a:t>
            </a:r>
            <a:r>
              <a:rPr lang="en-US" sz="1050" baseline="-25000" dirty="0" err="1">
                <a:solidFill>
                  <a:schemeClr val="accent1"/>
                </a:solidFill>
              </a:rPr>
              <a:t>pull</a:t>
            </a:r>
            <a:r>
              <a:rPr lang="en-US" sz="1050" baseline="-25000" dirty="0">
                <a:solidFill>
                  <a:schemeClr val="accent1"/>
                </a:solidFill>
              </a:rPr>
              <a:t> down</a:t>
            </a:r>
            <a:r>
              <a:rPr lang="en-US" sz="1050" dirty="0">
                <a:solidFill>
                  <a:schemeClr val="accent1"/>
                </a:solidFill>
              </a:rPr>
              <a:t>”</a:t>
            </a:r>
            <a:endParaRPr lang="en-GB" sz="1050" dirty="0">
              <a:solidFill>
                <a:schemeClr val="accent1"/>
              </a:solidFill>
            </a:endParaRPr>
          </a:p>
        </p:txBody>
      </p:sp>
    </p:spTree>
    <p:extLst>
      <p:ext uri="{BB962C8B-B14F-4D97-AF65-F5344CB8AC3E}">
        <p14:creationId xmlns:p14="http://schemas.microsoft.com/office/powerpoint/2010/main" val="110492246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Rectangle 226"/>
          <p:cNvSpPr/>
          <p:nvPr/>
        </p:nvSpPr>
        <p:spPr>
          <a:xfrm>
            <a:off x="7632939" y="1389732"/>
            <a:ext cx="2699427" cy="2644385"/>
          </a:xfrm>
          <a:prstGeom prst="rect">
            <a:avLst/>
          </a:prstGeom>
          <a:noFill/>
          <a:ln w="12700">
            <a:solidFill>
              <a:schemeClr val="bg1">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6" name="Straight Connector 215"/>
          <p:cNvCxnSpPr/>
          <p:nvPr/>
        </p:nvCxnSpPr>
        <p:spPr>
          <a:xfrm>
            <a:off x="8516094" y="4498428"/>
            <a:ext cx="0" cy="1083569"/>
          </a:xfrm>
          <a:prstGeom prst="line">
            <a:avLst/>
          </a:prstGeom>
          <a:ln w="19050">
            <a:solidFill>
              <a:schemeClr val="accent5"/>
            </a:solidFill>
            <a:headEnd type="ova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GB" dirty="0"/>
              <a:t>5.12 and 10.24 Gb/s</a:t>
            </a:r>
          </a:p>
        </p:txBody>
      </p:sp>
      <p:sp>
        <p:nvSpPr>
          <p:cNvPr id="3" name="Content Placeholder 2"/>
          <p:cNvSpPr>
            <a:spLocks noGrp="1"/>
          </p:cNvSpPr>
          <p:nvPr>
            <p:ph sz="half" idx="1"/>
          </p:nvPr>
        </p:nvSpPr>
        <p:spPr/>
        <p:txBody>
          <a:bodyPr/>
          <a:lstStyle/>
          <a:p>
            <a:r>
              <a:rPr lang="en-GB" dirty="0" smtClean="0"/>
              <a:t>For 10.24 Gb/s operation “select” and “~select” alternately select the “I1” and “I0” inputs </a:t>
            </a:r>
          </a:p>
          <a:p>
            <a:r>
              <a:rPr lang="en-GB" dirty="0" smtClean="0"/>
              <a:t>For 5.12 Gb/s operation the “select” input is kept at “0” and the “~select” at “1”. The input “I0” passes thus inverted to the output.</a:t>
            </a:r>
          </a:p>
          <a:p>
            <a:r>
              <a:rPr lang="en-GB" dirty="0" smtClean="0"/>
              <a:t>The circuit is single ended! To interface with the CML logic, two circuits used as “pseudo differential” are needed!</a:t>
            </a:r>
            <a:endParaRPr lang="en-GB" dirty="0"/>
          </a:p>
        </p:txBody>
      </p:sp>
      <p:sp>
        <p:nvSpPr>
          <p:cNvPr id="5" name="Date Placeholder 4"/>
          <p:cNvSpPr>
            <a:spLocks noGrp="1"/>
          </p:cNvSpPr>
          <p:nvPr>
            <p:ph type="dt" sz="half" idx="10"/>
          </p:nvPr>
        </p:nvSpPr>
        <p:spPr/>
        <p:txBody>
          <a:bodyPr/>
          <a:lstStyle/>
          <a:p>
            <a:r>
              <a:rPr lang="en-GB" smtClean="0"/>
              <a:t>Ecole de Microélectronique IN2P3</a:t>
            </a:r>
            <a:endParaRPr lang="en-GB" dirty="0"/>
          </a:p>
        </p:txBody>
      </p:sp>
      <p:sp>
        <p:nvSpPr>
          <p:cNvPr id="6" name="Footer Placeholder 5"/>
          <p:cNvSpPr>
            <a:spLocks noGrp="1"/>
          </p:cNvSpPr>
          <p:nvPr>
            <p:ph type="ftr" sz="quarter" idx="11"/>
          </p:nvPr>
        </p:nvSpPr>
        <p:spPr/>
        <p:txBody>
          <a:bodyPr/>
          <a:lstStyle/>
          <a:p>
            <a:r>
              <a:rPr lang="en-GB" smtClean="0"/>
              <a:t>Paulo.Moreira@cern.ch</a:t>
            </a:r>
            <a:endParaRPr lang="en-GB" dirty="0"/>
          </a:p>
        </p:txBody>
      </p:sp>
      <p:sp>
        <p:nvSpPr>
          <p:cNvPr id="7" name="Slide Number Placeholder 6"/>
          <p:cNvSpPr>
            <a:spLocks noGrp="1"/>
          </p:cNvSpPr>
          <p:nvPr>
            <p:ph type="sldNum" sz="quarter" idx="12"/>
          </p:nvPr>
        </p:nvSpPr>
        <p:spPr/>
        <p:txBody>
          <a:bodyPr/>
          <a:lstStyle/>
          <a:p>
            <a:fld id="{9E4E57FD-46AB-4497-A1ED-13B00B4C8F0D}" type="slidenum">
              <a:rPr lang="en-GB" smtClean="0"/>
              <a:pPr/>
              <a:t>86</a:t>
            </a:fld>
            <a:endParaRPr lang="en-GB" dirty="0"/>
          </a:p>
        </p:txBody>
      </p:sp>
      <p:grpSp>
        <p:nvGrpSpPr>
          <p:cNvPr id="102" name="Group 101"/>
          <p:cNvGrpSpPr/>
          <p:nvPr/>
        </p:nvGrpSpPr>
        <p:grpSpPr>
          <a:xfrm>
            <a:off x="7102662" y="1313532"/>
            <a:ext cx="3771303" cy="2506225"/>
            <a:chOff x="6938642" y="1112630"/>
            <a:chExt cx="3771303" cy="2506225"/>
          </a:xfrm>
        </p:grpSpPr>
        <p:cxnSp>
          <p:nvCxnSpPr>
            <p:cNvPr id="9" name="Straight Connector 8"/>
            <p:cNvCxnSpPr/>
            <p:nvPr/>
          </p:nvCxnSpPr>
          <p:spPr>
            <a:xfrm>
              <a:off x="7564030" y="3086179"/>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640230" y="3086179"/>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flipV="1">
              <a:off x="7487830" y="3162379"/>
              <a:ext cx="0" cy="15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flipV="1">
              <a:off x="7716430" y="3316224"/>
              <a:ext cx="0" cy="15240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flipV="1">
              <a:off x="7716430" y="3004923"/>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flipV="1">
              <a:off x="7794797" y="2928723"/>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flipV="1">
              <a:off x="7792630" y="3390979"/>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564521" y="2471523"/>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640721" y="2471523"/>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412121" y="2623923"/>
              <a:ext cx="119397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flipV="1">
              <a:off x="7716921" y="2701568"/>
              <a:ext cx="0" cy="15240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flipV="1">
              <a:off x="7716921" y="2390267"/>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0800000" flipV="1">
              <a:off x="7795288" y="2314067"/>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0800000" flipV="1">
              <a:off x="7793121" y="2776323"/>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156650" y="3127673"/>
              <a:ext cx="271229" cy="230832"/>
            </a:xfrm>
            <a:prstGeom prst="rect">
              <a:avLst/>
            </a:prstGeom>
            <a:noFill/>
            <a:ln w="19050">
              <a:noFill/>
            </a:ln>
          </p:spPr>
          <p:txBody>
            <a:bodyPr wrap="none" rtlCol="0">
              <a:spAutoFit/>
            </a:bodyPr>
            <a:lstStyle/>
            <a:p>
              <a:pPr algn="r"/>
              <a:r>
                <a:rPr lang="en-GB" sz="900" dirty="0"/>
                <a:t>I1</a:t>
              </a:r>
            </a:p>
          </p:txBody>
        </p:sp>
        <p:sp>
          <p:nvSpPr>
            <p:cNvPr id="24" name="TextBox 23"/>
            <p:cNvSpPr txBox="1"/>
            <p:nvPr/>
          </p:nvSpPr>
          <p:spPr>
            <a:xfrm>
              <a:off x="6938642" y="2509618"/>
              <a:ext cx="458780" cy="230832"/>
            </a:xfrm>
            <a:prstGeom prst="rect">
              <a:avLst/>
            </a:prstGeom>
            <a:noFill/>
            <a:ln w="19050">
              <a:noFill/>
            </a:ln>
          </p:spPr>
          <p:txBody>
            <a:bodyPr wrap="none" rtlCol="0">
              <a:spAutoFit/>
            </a:bodyPr>
            <a:lstStyle/>
            <a:p>
              <a:pPr algn="r"/>
              <a:r>
                <a:rPr lang="en-GB" sz="900" dirty="0"/>
                <a:t>select</a:t>
              </a:r>
            </a:p>
          </p:txBody>
        </p:sp>
        <p:cxnSp>
          <p:nvCxnSpPr>
            <p:cNvPr id="25" name="Straight Connector 24"/>
            <p:cNvCxnSpPr/>
            <p:nvPr/>
          </p:nvCxnSpPr>
          <p:spPr>
            <a:xfrm flipH="1">
              <a:off x="8423300" y="3086179"/>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8347100" y="3086179"/>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flipV="1">
              <a:off x="8499500" y="3162379"/>
              <a:ext cx="0" cy="15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flipV="1">
              <a:off x="8270900" y="3316224"/>
              <a:ext cx="0" cy="15240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flipV="1">
              <a:off x="8270900" y="3004923"/>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flipH="1" flipV="1">
              <a:off x="8192533" y="2928723"/>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flipH="1" flipV="1">
              <a:off x="8194700" y="3390979"/>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10041059" y="2465763"/>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9964859" y="2465763"/>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8999480" y="2618163"/>
              <a:ext cx="119397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flipV="1">
              <a:off x="9888659" y="2695808"/>
              <a:ext cx="0" cy="15240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6200000" flipH="1" flipV="1">
              <a:off x="9888659" y="2384507"/>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flipH="1" flipV="1">
              <a:off x="9810292" y="2308307"/>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flipH="1" flipV="1">
              <a:off x="9812459" y="2770563"/>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7792630" y="2314067"/>
              <a:ext cx="2015081"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8784310" y="2021821"/>
              <a:ext cx="0" cy="295139"/>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7756697" y="3545498"/>
              <a:ext cx="76200" cy="73357"/>
              <a:chOff x="2091166" y="4541704"/>
              <a:chExt cx="76200" cy="73357"/>
            </a:xfrm>
          </p:grpSpPr>
          <p:cxnSp>
            <p:nvCxnSpPr>
              <p:cNvPr id="94" name="Straight Connector 93"/>
              <p:cNvCxnSpPr/>
              <p:nvPr/>
            </p:nvCxnSpPr>
            <p:spPr>
              <a:xfrm>
                <a:off x="2091166" y="4541704"/>
                <a:ext cx="76200" cy="144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flipV="1">
                <a:off x="2091166" y="4544976"/>
                <a:ext cx="38100" cy="6825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V="1">
                <a:off x="2129266" y="4546805"/>
                <a:ext cx="38100" cy="6825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2" name="Rectangle 41"/>
            <p:cNvSpPr/>
            <p:nvPr/>
          </p:nvSpPr>
          <p:spPr>
            <a:xfrm>
              <a:off x="8743326" y="1871192"/>
              <a:ext cx="76200" cy="30479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Connector 42"/>
            <p:cNvCxnSpPr/>
            <p:nvPr/>
          </p:nvCxnSpPr>
          <p:spPr>
            <a:xfrm rot="10800000" flipH="1">
              <a:off x="8781426" y="1718785"/>
              <a:ext cx="0" cy="152400"/>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8778058" y="1718785"/>
              <a:ext cx="464158" cy="0"/>
            </a:xfrm>
            <a:prstGeom prst="line">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5" name="Group 44"/>
            <p:cNvGrpSpPr/>
            <p:nvPr/>
          </p:nvGrpSpPr>
          <p:grpSpPr>
            <a:xfrm>
              <a:off x="8152266" y="3543379"/>
              <a:ext cx="76200" cy="73357"/>
              <a:chOff x="2091166" y="4541704"/>
              <a:chExt cx="76200" cy="73357"/>
            </a:xfrm>
          </p:grpSpPr>
          <p:cxnSp>
            <p:nvCxnSpPr>
              <p:cNvPr id="91" name="Straight Connector 90"/>
              <p:cNvCxnSpPr/>
              <p:nvPr/>
            </p:nvCxnSpPr>
            <p:spPr>
              <a:xfrm>
                <a:off x="2091166" y="4541704"/>
                <a:ext cx="76200" cy="144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flipV="1">
                <a:off x="2091166" y="4544976"/>
                <a:ext cx="38100" cy="6825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V="1">
                <a:off x="2129266" y="4546805"/>
                <a:ext cx="38100" cy="6825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6" name="TextBox 45"/>
            <p:cNvSpPr txBox="1"/>
            <p:nvPr/>
          </p:nvSpPr>
          <p:spPr>
            <a:xfrm>
              <a:off x="10193458" y="2490961"/>
              <a:ext cx="516487" cy="230832"/>
            </a:xfrm>
            <a:prstGeom prst="rect">
              <a:avLst/>
            </a:prstGeom>
            <a:noFill/>
            <a:ln w="19050">
              <a:noFill/>
            </a:ln>
          </p:spPr>
          <p:txBody>
            <a:bodyPr wrap="none" rtlCol="0">
              <a:spAutoFit/>
            </a:bodyPr>
            <a:lstStyle/>
            <a:p>
              <a:r>
                <a:rPr lang="en-GB" sz="900" dirty="0"/>
                <a:t>~select</a:t>
              </a:r>
            </a:p>
          </p:txBody>
        </p:sp>
        <p:sp>
          <p:nvSpPr>
            <p:cNvPr id="47" name="TextBox 46"/>
            <p:cNvSpPr txBox="1"/>
            <p:nvPr/>
          </p:nvSpPr>
          <p:spPr>
            <a:xfrm>
              <a:off x="10205148" y="3116698"/>
              <a:ext cx="271229" cy="230832"/>
            </a:xfrm>
            <a:prstGeom prst="rect">
              <a:avLst/>
            </a:prstGeom>
            <a:noFill/>
            <a:ln w="19050">
              <a:noFill/>
            </a:ln>
          </p:spPr>
          <p:txBody>
            <a:bodyPr wrap="none" rtlCol="0">
              <a:spAutoFit/>
            </a:bodyPr>
            <a:lstStyle/>
            <a:p>
              <a:r>
                <a:rPr lang="en-GB" sz="900" dirty="0"/>
                <a:t>I0</a:t>
              </a:r>
            </a:p>
          </p:txBody>
        </p:sp>
        <p:sp>
          <p:nvSpPr>
            <p:cNvPr id="48" name="TextBox 47"/>
            <p:cNvSpPr txBox="1"/>
            <p:nvPr/>
          </p:nvSpPr>
          <p:spPr>
            <a:xfrm>
              <a:off x="9197378" y="1606268"/>
              <a:ext cx="240772" cy="230832"/>
            </a:xfrm>
            <a:prstGeom prst="rect">
              <a:avLst/>
            </a:prstGeom>
            <a:noFill/>
            <a:ln w="19050">
              <a:noFill/>
            </a:ln>
          </p:spPr>
          <p:txBody>
            <a:bodyPr wrap="none" rtlCol="0">
              <a:spAutoFit/>
            </a:bodyPr>
            <a:lstStyle/>
            <a:p>
              <a:r>
                <a:rPr lang="en-GB" sz="900" dirty="0"/>
                <a:t>Y</a:t>
              </a:r>
            </a:p>
          </p:txBody>
        </p:sp>
        <p:cxnSp>
          <p:nvCxnSpPr>
            <p:cNvPr id="49" name="Straight Connector 48"/>
            <p:cNvCxnSpPr/>
            <p:nvPr/>
          </p:nvCxnSpPr>
          <p:spPr>
            <a:xfrm flipH="1">
              <a:off x="7792630" y="2928723"/>
              <a:ext cx="397736" cy="0"/>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9181376" y="3086179"/>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9257576" y="3086179"/>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flipV="1">
              <a:off x="9105176" y="3162379"/>
              <a:ext cx="0" cy="15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flipV="1">
              <a:off x="9333776" y="3316224"/>
              <a:ext cx="0" cy="15240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flipV="1">
              <a:off x="9333776" y="3004923"/>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0800000" flipV="1">
              <a:off x="9412143" y="2928723"/>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flipV="1">
              <a:off x="9409976" y="3390979"/>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7" name="Group 56"/>
            <p:cNvGrpSpPr/>
            <p:nvPr/>
          </p:nvGrpSpPr>
          <p:grpSpPr>
            <a:xfrm>
              <a:off x="9374043" y="3545498"/>
              <a:ext cx="76200" cy="73357"/>
              <a:chOff x="2091166" y="4541704"/>
              <a:chExt cx="76200" cy="73357"/>
            </a:xfrm>
          </p:grpSpPr>
          <p:cxnSp>
            <p:nvCxnSpPr>
              <p:cNvPr id="88" name="Straight Connector 87"/>
              <p:cNvCxnSpPr/>
              <p:nvPr/>
            </p:nvCxnSpPr>
            <p:spPr>
              <a:xfrm>
                <a:off x="2091166" y="4541704"/>
                <a:ext cx="76200" cy="144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flipV="1">
                <a:off x="2091166" y="4544976"/>
                <a:ext cx="38100" cy="6825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2129266" y="4546805"/>
                <a:ext cx="38100" cy="6825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58" name="Straight Connector 57"/>
            <p:cNvCxnSpPr/>
            <p:nvPr/>
          </p:nvCxnSpPr>
          <p:spPr>
            <a:xfrm>
              <a:off x="9409975" y="2928723"/>
              <a:ext cx="397736" cy="0"/>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10041618" y="3079715"/>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9965418" y="3079715"/>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flipV="1">
              <a:off x="10117818" y="3155915"/>
              <a:ext cx="0" cy="15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flipV="1">
              <a:off x="9889218" y="3309760"/>
              <a:ext cx="0" cy="15240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16200000" flipH="1" flipV="1">
              <a:off x="9889218" y="2998459"/>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0800000" flipH="1" flipV="1">
              <a:off x="9810851" y="2922259"/>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10800000" flipH="1" flipV="1">
              <a:off x="9813018" y="3384515"/>
              <a:ext cx="0" cy="1524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9770584" y="3536915"/>
              <a:ext cx="76200" cy="73357"/>
              <a:chOff x="2091166" y="4541704"/>
              <a:chExt cx="76200" cy="73357"/>
            </a:xfrm>
          </p:grpSpPr>
          <p:cxnSp>
            <p:nvCxnSpPr>
              <p:cNvPr id="85" name="Straight Connector 84"/>
              <p:cNvCxnSpPr/>
              <p:nvPr/>
            </p:nvCxnSpPr>
            <p:spPr>
              <a:xfrm>
                <a:off x="2091166" y="4541704"/>
                <a:ext cx="76200" cy="144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flipV="1">
                <a:off x="2091166" y="4544976"/>
                <a:ext cx="38100" cy="6825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2129266" y="4546805"/>
                <a:ext cx="38100" cy="6825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67" name="Straight Connector 66"/>
            <p:cNvCxnSpPr/>
            <p:nvPr/>
          </p:nvCxnSpPr>
          <p:spPr>
            <a:xfrm>
              <a:off x="8606100" y="2948161"/>
              <a:ext cx="422876" cy="290418"/>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8574370" y="2951079"/>
              <a:ext cx="422876" cy="290418"/>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8606100" y="2625034"/>
              <a:ext cx="0" cy="322941"/>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8997246" y="2625034"/>
              <a:ext cx="0" cy="322941"/>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7" name="Rectangle 76"/>
            <p:cNvSpPr/>
            <p:nvPr/>
          </p:nvSpPr>
          <p:spPr>
            <a:xfrm>
              <a:off x="8743326" y="1265030"/>
              <a:ext cx="76200" cy="30479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8" name="Straight Connector 77"/>
            <p:cNvCxnSpPr/>
            <p:nvPr/>
          </p:nvCxnSpPr>
          <p:spPr>
            <a:xfrm rot="10800000" flipH="1">
              <a:off x="8781426" y="1112630"/>
              <a:ext cx="0" cy="152400"/>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8616524" y="1112630"/>
              <a:ext cx="312969"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8781426" y="1561730"/>
              <a:ext cx="0" cy="15992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8" name="Freeform 107"/>
          <p:cNvSpPr/>
          <p:nvPr/>
        </p:nvSpPr>
        <p:spPr>
          <a:xfrm>
            <a:off x="9037676" y="1989945"/>
            <a:ext cx="1733384" cy="1494845"/>
          </a:xfrm>
          <a:custGeom>
            <a:avLst/>
            <a:gdLst>
              <a:gd name="connsiteX0" fmla="*/ 1733384 w 1733384"/>
              <a:gd name="connsiteY0" fmla="*/ 1494845 h 1494845"/>
              <a:gd name="connsiteX1" fmla="*/ 1033670 w 1733384"/>
              <a:gd name="connsiteY1" fmla="*/ 1494845 h 1494845"/>
              <a:gd name="connsiteX2" fmla="*/ 1033670 w 1733384"/>
              <a:gd name="connsiteY2" fmla="*/ 453224 h 1494845"/>
              <a:gd name="connsiteX3" fmla="*/ 0 w 1733384"/>
              <a:gd name="connsiteY3" fmla="*/ 453224 h 1494845"/>
              <a:gd name="connsiteX4" fmla="*/ 0 w 1733384"/>
              <a:gd name="connsiteY4" fmla="*/ 0 h 1494845"/>
              <a:gd name="connsiteX5" fmla="*/ 652007 w 1733384"/>
              <a:gd name="connsiteY5" fmla="*/ 0 h 149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3384" h="1494845">
                <a:moveTo>
                  <a:pt x="1733384" y="1494845"/>
                </a:moveTo>
                <a:lnTo>
                  <a:pt x="1033670" y="1494845"/>
                </a:lnTo>
                <a:lnTo>
                  <a:pt x="1033670" y="453224"/>
                </a:lnTo>
                <a:lnTo>
                  <a:pt x="0" y="453224"/>
                </a:lnTo>
                <a:lnTo>
                  <a:pt x="0" y="0"/>
                </a:lnTo>
                <a:lnTo>
                  <a:pt x="652007" y="0"/>
                </a:lnTo>
              </a:path>
            </a:pathLst>
          </a:custGeom>
          <a:noFill/>
          <a:ln>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TextBox 108"/>
          <p:cNvSpPr txBox="1"/>
          <p:nvPr/>
        </p:nvSpPr>
        <p:spPr>
          <a:xfrm>
            <a:off x="10753338" y="3221061"/>
            <a:ext cx="979692" cy="523220"/>
          </a:xfrm>
          <a:prstGeom prst="rect">
            <a:avLst/>
          </a:prstGeom>
          <a:noFill/>
        </p:spPr>
        <p:txBody>
          <a:bodyPr wrap="none" rtlCol="0">
            <a:spAutoFit/>
          </a:bodyPr>
          <a:lstStyle/>
          <a:p>
            <a:r>
              <a:rPr lang="en-GB" sz="1400" dirty="0" smtClean="0">
                <a:solidFill>
                  <a:srgbClr val="002060"/>
                </a:solidFill>
              </a:rPr>
              <a:t>5.12 Gb/s</a:t>
            </a:r>
            <a:br>
              <a:rPr lang="en-GB" sz="1400" dirty="0" smtClean="0">
                <a:solidFill>
                  <a:srgbClr val="002060"/>
                </a:solidFill>
              </a:rPr>
            </a:br>
            <a:r>
              <a:rPr lang="en-GB" sz="1400" dirty="0" smtClean="0">
                <a:solidFill>
                  <a:srgbClr val="002060"/>
                </a:solidFill>
              </a:rPr>
              <a:t>signal</a:t>
            </a:r>
            <a:r>
              <a:rPr lang="en-GB" sz="1400" dirty="0">
                <a:solidFill>
                  <a:srgbClr val="002060"/>
                </a:solidFill>
              </a:rPr>
              <a:t> </a:t>
            </a:r>
            <a:r>
              <a:rPr lang="en-GB" sz="1400" dirty="0" smtClean="0">
                <a:solidFill>
                  <a:srgbClr val="002060"/>
                </a:solidFill>
              </a:rPr>
              <a:t>path</a:t>
            </a:r>
            <a:endParaRPr lang="en-GB" sz="1400" dirty="0">
              <a:solidFill>
                <a:srgbClr val="002060"/>
              </a:solidFill>
            </a:endParaRPr>
          </a:p>
        </p:txBody>
      </p:sp>
      <p:sp>
        <p:nvSpPr>
          <p:cNvPr id="191" name="TextBox 190"/>
          <p:cNvSpPr txBox="1"/>
          <p:nvPr/>
        </p:nvSpPr>
        <p:spPr>
          <a:xfrm>
            <a:off x="6494526" y="870379"/>
            <a:ext cx="1642694" cy="307777"/>
          </a:xfrm>
          <a:prstGeom prst="rect">
            <a:avLst/>
          </a:prstGeom>
          <a:noFill/>
          <a:ln>
            <a:solidFill>
              <a:schemeClr val="tx1"/>
            </a:solidFill>
          </a:ln>
        </p:spPr>
        <p:txBody>
          <a:bodyPr wrap="none" rtlCol="0">
            <a:spAutoFit/>
          </a:bodyPr>
          <a:lstStyle/>
          <a:p>
            <a:r>
              <a:rPr lang="en-GB" sz="1400" dirty="0" smtClean="0">
                <a:solidFill>
                  <a:srgbClr val="002060"/>
                </a:solidFill>
              </a:rPr>
              <a:t>5.12 Gb/s operation</a:t>
            </a:r>
            <a:endParaRPr lang="en-GB" sz="1400" dirty="0">
              <a:solidFill>
                <a:srgbClr val="002060"/>
              </a:solidFill>
            </a:endParaRPr>
          </a:p>
        </p:txBody>
      </p:sp>
      <p:sp>
        <p:nvSpPr>
          <p:cNvPr id="192" name="Rectangle 191"/>
          <p:cNvSpPr/>
          <p:nvPr/>
        </p:nvSpPr>
        <p:spPr>
          <a:xfrm>
            <a:off x="9297088" y="4348341"/>
            <a:ext cx="721118" cy="9410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chemeClr val="accent1"/>
                </a:solidFill>
              </a:rPr>
              <a:t>~</a:t>
            </a:r>
            <a:r>
              <a:rPr lang="en-GB" sz="1400" dirty="0" smtClean="0"/>
              <a:t>I1</a:t>
            </a:r>
          </a:p>
          <a:p>
            <a:r>
              <a:rPr lang="en-GB" sz="1400" dirty="0" smtClean="0">
                <a:solidFill>
                  <a:schemeClr val="accent1"/>
                </a:solidFill>
              </a:rPr>
              <a:t>~</a:t>
            </a:r>
            <a:r>
              <a:rPr lang="en-GB" sz="1400" dirty="0" smtClean="0"/>
              <a:t>I0</a:t>
            </a:r>
          </a:p>
          <a:p>
            <a:r>
              <a:rPr lang="en-GB" sz="1400" dirty="0" smtClean="0">
                <a:solidFill>
                  <a:schemeClr val="accent1"/>
                </a:solidFill>
              </a:rPr>
              <a:t>~</a:t>
            </a:r>
            <a:r>
              <a:rPr lang="en-GB" sz="1400" dirty="0" smtClean="0"/>
              <a:t>Select</a:t>
            </a:r>
          </a:p>
          <a:p>
            <a:r>
              <a:rPr lang="en-GB" sz="1400" dirty="0" smtClean="0"/>
              <a:t>~Select </a:t>
            </a:r>
            <a:endParaRPr lang="en-GB" sz="1400" dirty="0"/>
          </a:p>
        </p:txBody>
      </p:sp>
      <p:sp>
        <p:nvSpPr>
          <p:cNvPr id="193" name="TextBox 192"/>
          <p:cNvSpPr txBox="1"/>
          <p:nvPr/>
        </p:nvSpPr>
        <p:spPr>
          <a:xfrm>
            <a:off x="10010803" y="4567553"/>
            <a:ext cx="643126" cy="261610"/>
          </a:xfrm>
          <a:prstGeom prst="rect">
            <a:avLst/>
          </a:prstGeom>
          <a:noFill/>
        </p:spPr>
        <p:txBody>
          <a:bodyPr wrap="none" rtlCol="0">
            <a:spAutoFit/>
          </a:bodyPr>
          <a:lstStyle/>
          <a:p>
            <a:pPr algn="r"/>
            <a:r>
              <a:rPr lang="en-GB" sz="1100" dirty="0" smtClean="0">
                <a:solidFill>
                  <a:schemeClr val="tx2"/>
                </a:solidFill>
              </a:rPr>
              <a:t>~</a:t>
            </a:r>
            <a:r>
              <a:rPr lang="en-GB" sz="1100" dirty="0" err="1" smtClean="0">
                <a:solidFill>
                  <a:schemeClr val="tx2"/>
                </a:solidFill>
              </a:rPr>
              <a:t>serOut</a:t>
            </a:r>
            <a:endParaRPr lang="en-GB" sz="1100" dirty="0">
              <a:solidFill>
                <a:schemeClr val="tx2"/>
              </a:solidFill>
            </a:endParaRPr>
          </a:p>
        </p:txBody>
      </p:sp>
      <p:cxnSp>
        <p:nvCxnSpPr>
          <p:cNvPr id="195" name="Straight Connector 194"/>
          <p:cNvCxnSpPr/>
          <p:nvPr/>
        </p:nvCxnSpPr>
        <p:spPr>
          <a:xfrm>
            <a:off x="7962070" y="4494630"/>
            <a:ext cx="1335018"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7962070" y="4695109"/>
            <a:ext cx="1335018"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a:off x="8760497" y="4930590"/>
            <a:ext cx="536591"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8955331" y="5148654"/>
            <a:ext cx="341757"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10023034" y="4818880"/>
            <a:ext cx="632483" cy="0"/>
          </a:xfrm>
          <a:prstGeom prst="line">
            <a:avLst/>
          </a:prstGeom>
          <a:ln w="19050">
            <a:solidFill>
              <a:schemeClr val="accent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1" name="Rectangle 200"/>
          <p:cNvSpPr/>
          <p:nvPr/>
        </p:nvSpPr>
        <p:spPr>
          <a:xfrm>
            <a:off x="9297088" y="5435708"/>
            <a:ext cx="721118" cy="9410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chemeClr val="accent1"/>
                </a:solidFill>
              </a:rPr>
              <a:t>~</a:t>
            </a:r>
            <a:r>
              <a:rPr lang="en-GB" sz="1400" dirty="0" smtClean="0"/>
              <a:t>I1</a:t>
            </a:r>
          </a:p>
          <a:p>
            <a:r>
              <a:rPr lang="en-GB" sz="1400" dirty="0" smtClean="0">
                <a:solidFill>
                  <a:schemeClr val="accent1"/>
                </a:solidFill>
              </a:rPr>
              <a:t>~</a:t>
            </a:r>
            <a:r>
              <a:rPr lang="en-GB" sz="1400" dirty="0" smtClean="0"/>
              <a:t>I0</a:t>
            </a:r>
          </a:p>
          <a:p>
            <a:r>
              <a:rPr lang="en-GB" sz="1400" dirty="0" smtClean="0">
                <a:solidFill>
                  <a:schemeClr val="accent1"/>
                </a:solidFill>
              </a:rPr>
              <a:t>~</a:t>
            </a:r>
            <a:r>
              <a:rPr lang="en-GB" sz="1400" dirty="0" smtClean="0"/>
              <a:t>Select</a:t>
            </a:r>
          </a:p>
          <a:p>
            <a:r>
              <a:rPr lang="en-GB" sz="1400" dirty="0" smtClean="0"/>
              <a:t>~Select </a:t>
            </a:r>
            <a:endParaRPr lang="en-GB" sz="1400" dirty="0"/>
          </a:p>
        </p:txBody>
      </p:sp>
      <p:cxnSp>
        <p:nvCxnSpPr>
          <p:cNvPr id="202" name="Straight Connector 201"/>
          <p:cNvCxnSpPr/>
          <p:nvPr/>
        </p:nvCxnSpPr>
        <p:spPr>
          <a:xfrm>
            <a:off x="8516094" y="5581997"/>
            <a:ext cx="780994"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8304107" y="5782476"/>
            <a:ext cx="992981"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7962070" y="6017957"/>
            <a:ext cx="133501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a:off x="7962070" y="6236021"/>
            <a:ext cx="133501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a:off x="10023034" y="5906247"/>
            <a:ext cx="632483" cy="0"/>
          </a:xfrm>
          <a:prstGeom prst="line">
            <a:avLst/>
          </a:prstGeom>
          <a:ln w="19050">
            <a:solidFill>
              <a:schemeClr val="accent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a:off x="8963433" y="5148654"/>
            <a:ext cx="0" cy="1087367"/>
          </a:xfrm>
          <a:prstGeom prst="line">
            <a:avLst/>
          </a:prstGeom>
          <a:ln w="19050">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8760497" y="4930590"/>
            <a:ext cx="0" cy="1087367"/>
          </a:xfrm>
          <a:prstGeom prst="line">
            <a:avLst/>
          </a:prstGeom>
          <a:ln w="19050">
            <a:solidFill>
              <a:srgbClr val="C00000"/>
            </a:solidFill>
            <a:tailEnd type="oval"/>
          </a:ln>
        </p:spPr>
        <p:style>
          <a:lnRef idx="1">
            <a:schemeClr val="accent1"/>
          </a:lnRef>
          <a:fillRef idx="0">
            <a:schemeClr val="accent1"/>
          </a:fillRef>
          <a:effectRef idx="0">
            <a:schemeClr val="accent1"/>
          </a:effectRef>
          <a:fontRef idx="minor">
            <a:schemeClr val="tx1"/>
          </a:fontRef>
        </p:style>
      </p:cxnSp>
      <p:sp>
        <p:nvSpPr>
          <p:cNvPr id="212" name="TextBox 211"/>
          <p:cNvSpPr txBox="1"/>
          <p:nvPr/>
        </p:nvSpPr>
        <p:spPr>
          <a:xfrm>
            <a:off x="7239242" y="6110745"/>
            <a:ext cx="787395" cy="261610"/>
          </a:xfrm>
          <a:prstGeom prst="rect">
            <a:avLst/>
          </a:prstGeom>
          <a:noFill/>
        </p:spPr>
        <p:txBody>
          <a:bodyPr wrap="none" rtlCol="0">
            <a:spAutoFit/>
          </a:bodyPr>
          <a:lstStyle/>
          <a:p>
            <a:pPr algn="r"/>
            <a:r>
              <a:rPr lang="en-GB" sz="1100" dirty="0" smtClean="0">
                <a:solidFill>
                  <a:srgbClr val="C00000"/>
                </a:solidFill>
              </a:rPr>
              <a:t>~clk5G12*</a:t>
            </a:r>
            <a:endParaRPr lang="en-GB" sz="1100" dirty="0">
              <a:solidFill>
                <a:srgbClr val="C00000"/>
              </a:solidFill>
            </a:endParaRPr>
          </a:p>
        </p:txBody>
      </p:sp>
      <p:sp>
        <p:nvSpPr>
          <p:cNvPr id="213" name="TextBox 212"/>
          <p:cNvSpPr txBox="1"/>
          <p:nvPr/>
        </p:nvSpPr>
        <p:spPr>
          <a:xfrm>
            <a:off x="7301672" y="5889789"/>
            <a:ext cx="716863" cy="261610"/>
          </a:xfrm>
          <a:prstGeom prst="rect">
            <a:avLst/>
          </a:prstGeom>
          <a:noFill/>
        </p:spPr>
        <p:txBody>
          <a:bodyPr wrap="none" rtlCol="0">
            <a:spAutoFit/>
          </a:bodyPr>
          <a:lstStyle/>
          <a:p>
            <a:pPr algn="r"/>
            <a:r>
              <a:rPr lang="en-GB" sz="1100" dirty="0" smtClean="0">
                <a:solidFill>
                  <a:srgbClr val="C00000"/>
                </a:solidFill>
              </a:rPr>
              <a:t>clk5G12*</a:t>
            </a:r>
            <a:endParaRPr lang="en-GB" sz="1100" dirty="0">
              <a:solidFill>
                <a:srgbClr val="C00000"/>
              </a:solidFill>
            </a:endParaRPr>
          </a:p>
        </p:txBody>
      </p:sp>
      <p:sp>
        <p:nvSpPr>
          <p:cNvPr id="214" name="Isosceles Triangle 213"/>
          <p:cNvSpPr/>
          <p:nvPr/>
        </p:nvSpPr>
        <p:spPr>
          <a:xfrm flipV="1">
            <a:off x="8442358" y="5011746"/>
            <a:ext cx="151521" cy="15935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Oval 214"/>
          <p:cNvSpPr/>
          <p:nvPr/>
        </p:nvSpPr>
        <p:spPr>
          <a:xfrm>
            <a:off x="8480238" y="5176674"/>
            <a:ext cx="75760" cy="7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0" name="Straight Connector 219"/>
          <p:cNvCxnSpPr/>
          <p:nvPr/>
        </p:nvCxnSpPr>
        <p:spPr>
          <a:xfrm>
            <a:off x="8304107" y="4691312"/>
            <a:ext cx="0" cy="1083569"/>
          </a:xfrm>
          <a:prstGeom prst="line">
            <a:avLst/>
          </a:prstGeom>
          <a:ln w="19050">
            <a:solidFill>
              <a:schemeClr val="accent5"/>
            </a:solidFill>
            <a:headEnd type="oval"/>
          </a:ln>
        </p:spPr>
        <p:style>
          <a:lnRef idx="1">
            <a:schemeClr val="accent1"/>
          </a:lnRef>
          <a:fillRef idx="0">
            <a:schemeClr val="accent1"/>
          </a:fillRef>
          <a:effectRef idx="0">
            <a:schemeClr val="accent1"/>
          </a:effectRef>
          <a:fontRef idx="minor">
            <a:schemeClr val="tx1"/>
          </a:fontRef>
        </p:style>
      </p:cxnSp>
      <p:sp>
        <p:nvSpPr>
          <p:cNvPr id="221" name="Isosceles Triangle 220"/>
          <p:cNvSpPr/>
          <p:nvPr/>
        </p:nvSpPr>
        <p:spPr>
          <a:xfrm flipV="1">
            <a:off x="8230371" y="5204630"/>
            <a:ext cx="151521" cy="15935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Oval 221"/>
          <p:cNvSpPr/>
          <p:nvPr/>
        </p:nvSpPr>
        <p:spPr>
          <a:xfrm>
            <a:off x="8268251" y="5369558"/>
            <a:ext cx="75760" cy="7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TextBox 223"/>
          <p:cNvSpPr txBox="1"/>
          <p:nvPr/>
        </p:nvSpPr>
        <p:spPr>
          <a:xfrm>
            <a:off x="10081336" y="5655160"/>
            <a:ext cx="572593" cy="261610"/>
          </a:xfrm>
          <a:prstGeom prst="rect">
            <a:avLst/>
          </a:prstGeom>
          <a:noFill/>
        </p:spPr>
        <p:txBody>
          <a:bodyPr wrap="none" rtlCol="0">
            <a:spAutoFit/>
          </a:bodyPr>
          <a:lstStyle/>
          <a:p>
            <a:pPr algn="r"/>
            <a:r>
              <a:rPr lang="en-GB" sz="1100" dirty="0" err="1" smtClean="0">
                <a:solidFill>
                  <a:schemeClr val="tx2"/>
                </a:solidFill>
              </a:rPr>
              <a:t>serOut</a:t>
            </a:r>
            <a:endParaRPr lang="en-GB" sz="1100" dirty="0">
              <a:solidFill>
                <a:schemeClr val="tx2"/>
              </a:solidFill>
            </a:endParaRPr>
          </a:p>
        </p:txBody>
      </p:sp>
      <p:sp>
        <p:nvSpPr>
          <p:cNvPr id="225" name="TextBox 224"/>
          <p:cNvSpPr txBox="1"/>
          <p:nvPr/>
        </p:nvSpPr>
        <p:spPr>
          <a:xfrm>
            <a:off x="7575750" y="4351920"/>
            <a:ext cx="391454" cy="261610"/>
          </a:xfrm>
          <a:prstGeom prst="rect">
            <a:avLst/>
          </a:prstGeom>
          <a:noFill/>
        </p:spPr>
        <p:txBody>
          <a:bodyPr wrap="none" rtlCol="0">
            <a:spAutoFit/>
          </a:bodyPr>
          <a:lstStyle/>
          <a:p>
            <a:r>
              <a:rPr lang="en-GB" sz="1100" dirty="0" smtClean="0">
                <a:solidFill>
                  <a:schemeClr val="tx2"/>
                </a:solidFill>
              </a:rPr>
              <a:t>S0*</a:t>
            </a:r>
            <a:endParaRPr lang="en-GB" sz="1100" dirty="0">
              <a:solidFill>
                <a:schemeClr val="tx2"/>
              </a:solidFill>
            </a:endParaRPr>
          </a:p>
        </p:txBody>
      </p:sp>
      <p:sp>
        <p:nvSpPr>
          <p:cNvPr id="226" name="TextBox 225"/>
          <p:cNvSpPr txBox="1"/>
          <p:nvPr/>
        </p:nvSpPr>
        <p:spPr>
          <a:xfrm>
            <a:off x="7575750" y="4558284"/>
            <a:ext cx="320922" cy="261610"/>
          </a:xfrm>
          <a:prstGeom prst="rect">
            <a:avLst/>
          </a:prstGeom>
          <a:noFill/>
        </p:spPr>
        <p:txBody>
          <a:bodyPr wrap="none" rtlCol="0">
            <a:spAutoFit/>
          </a:bodyPr>
          <a:lstStyle/>
          <a:p>
            <a:r>
              <a:rPr lang="en-GB" sz="1100" dirty="0" smtClean="0">
                <a:solidFill>
                  <a:schemeClr val="tx2"/>
                </a:solidFill>
              </a:rPr>
              <a:t>S1</a:t>
            </a:r>
            <a:endParaRPr lang="en-GB" sz="1100" dirty="0">
              <a:solidFill>
                <a:schemeClr val="tx2"/>
              </a:solidFill>
            </a:endParaRPr>
          </a:p>
        </p:txBody>
      </p:sp>
      <p:cxnSp>
        <p:nvCxnSpPr>
          <p:cNvPr id="229" name="Straight Arrow Connector 228"/>
          <p:cNvCxnSpPr>
            <a:stCxn id="227" idx="2"/>
          </p:cNvCxnSpPr>
          <p:nvPr/>
        </p:nvCxnSpPr>
        <p:spPr>
          <a:xfrm>
            <a:off x="8982653" y="4034117"/>
            <a:ext cx="790210" cy="460513"/>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1" name="Straight Arrow Connector 230"/>
          <p:cNvCxnSpPr>
            <a:stCxn id="227" idx="2"/>
          </p:cNvCxnSpPr>
          <p:nvPr/>
        </p:nvCxnSpPr>
        <p:spPr>
          <a:xfrm>
            <a:off x="8982653" y="4034117"/>
            <a:ext cx="777836" cy="1607585"/>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2" name="TextBox 231"/>
          <p:cNvSpPr txBox="1"/>
          <p:nvPr/>
        </p:nvSpPr>
        <p:spPr>
          <a:xfrm>
            <a:off x="10816922" y="5160420"/>
            <a:ext cx="1073755" cy="276999"/>
          </a:xfrm>
          <a:prstGeom prst="rect">
            <a:avLst/>
          </a:prstGeom>
          <a:noFill/>
        </p:spPr>
        <p:txBody>
          <a:bodyPr wrap="none" rtlCol="0">
            <a:spAutoFit/>
          </a:bodyPr>
          <a:lstStyle/>
          <a:p>
            <a:r>
              <a:rPr lang="en-GB" sz="1200" dirty="0" smtClean="0">
                <a:solidFill>
                  <a:srgbClr val="002060"/>
                </a:solidFill>
              </a:rPr>
              <a:t>“pseudo CML”</a:t>
            </a:r>
            <a:endParaRPr lang="en-GB" sz="1200" dirty="0">
              <a:solidFill>
                <a:srgbClr val="002060"/>
              </a:solidFill>
            </a:endParaRPr>
          </a:p>
        </p:txBody>
      </p:sp>
      <p:cxnSp>
        <p:nvCxnSpPr>
          <p:cNvPr id="234" name="Straight Arrow Connector 233"/>
          <p:cNvCxnSpPr>
            <a:stCxn id="232" idx="1"/>
          </p:cNvCxnSpPr>
          <p:nvPr/>
        </p:nvCxnSpPr>
        <p:spPr>
          <a:xfrm flipH="1" flipV="1">
            <a:off x="10579132" y="4957612"/>
            <a:ext cx="237790" cy="34130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5" name="Straight Arrow Connector 234"/>
          <p:cNvCxnSpPr/>
          <p:nvPr/>
        </p:nvCxnSpPr>
        <p:spPr>
          <a:xfrm flipH="1">
            <a:off x="10571176" y="5298919"/>
            <a:ext cx="237790" cy="34130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081713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High Speed Line – Driver</a:t>
            </a:r>
            <a:endParaRPr lang="en-GB" dirty="0"/>
          </a:p>
        </p:txBody>
      </p:sp>
      <p:sp>
        <p:nvSpPr>
          <p:cNvPr id="5" name="Date Placeholder 4"/>
          <p:cNvSpPr>
            <a:spLocks noGrp="1"/>
          </p:cNvSpPr>
          <p:nvPr>
            <p:ph type="dt" sz="half" idx="10"/>
          </p:nvPr>
        </p:nvSpPr>
        <p:spPr/>
        <p:txBody>
          <a:bodyPr/>
          <a:lstStyle/>
          <a:p>
            <a:r>
              <a:rPr lang="en-GB" smtClean="0"/>
              <a:t>Ecole de Microélectronique IN2P3</a:t>
            </a:r>
            <a:endParaRPr lang="en-GB" dirty="0"/>
          </a:p>
        </p:txBody>
      </p:sp>
      <p:sp>
        <p:nvSpPr>
          <p:cNvPr id="6" name="Footer Placeholder 5"/>
          <p:cNvSpPr>
            <a:spLocks noGrp="1"/>
          </p:cNvSpPr>
          <p:nvPr>
            <p:ph type="ftr" sz="quarter" idx="11"/>
          </p:nvPr>
        </p:nvSpPr>
        <p:spPr/>
        <p:txBody>
          <a:bodyPr/>
          <a:lstStyle/>
          <a:p>
            <a:r>
              <a:rPr lang="en-GB" smtClean="0"/>
              <a:t>Paulo.Moreira@cern.ch</a:t>
            </a:r>
            <a:endParaRPr lang="en-GB" dirty="0"/>
          </a:p>
        </p:txBody>
      </p:sp>
      <p:sp>
        <p:nvSpPr>
          <p:cNvPr id="7" name="Slide Number Placeholder 6"/>
          <p:cNvSpPr>
            <a:spLocks noGrp="1"/>
          </p:cNvSpPr>
          <p:nvPr>
            <p:ph type="sldNum" sz="quarter" idx="12"/>
          </p:nvPr>
        </p:nvSpPr>
        <p:spPr/>
        <p:txBody>
          <a:bodyPr/>
          <a:lstStyle/>
          <a:p>
            <a:fld id="{9E4E57FD-46AB-4497-A1ED-13B00B4C8F0D}" type="slidenum">
              <a:rPr lang="en-GB" smtClean="0"/>
              <a:pPr/>
              <a:t>87</a:t>
            </a:fld>
            <a:endParaRPr lang="en-GB" dirty="0"/>
          </a:p>
        </p:txBody>
      </p:sp>
      <p:grpSp>
        <p:nvGrpSpPr>
          <p:cNvPr id="4" name="Group 3"/>
          <p:cNvGrpSpPr/>
          <p:nvPr/>
        </p:nvGrpSpPr>
        <p:grpSpPr>
          <a:xfrm>
            <a:off x="1916359" y="981422"/>
            <a:ext cx="8814805" cy="5374326"/>
            <a:chOff x="1916359" y="981422"/>
            <a:chExt cx="8814805" cy="5374326"/>
          </a:xfrm>
        </p:grpSpPr>
        <p:cxnSp>
          <p:nvCxnSpPr>
            <p:cNvPr id="10" name="Straight Arrow Connector 9"/>
            <p:cNvCxnSpPr/>
            <p:nvPr/>
          </p:nvCxnSpPr>
          <p:spPr>
            <a:xfrm flipV="1">
              <a:off x="9439186" y="1802794"/>
              <a:ext cx="0" cy="457200"/>
            </a:xfrm>
            <a:prstGeom prst="straightConnector1">
              <a:avLst/>
            </a:prstGeom>
            <a:ln w="19050">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916359" y="2104756"/>
              <a:ext cx="1066800" cy="7620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FE</a:t>
              </a:r>
              <a:b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b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Module</a:t>
              </a: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2" name="Rectangle 11"/>
            <p:cNvSpPr/>
            <p:nvPr/>
          </p:nvSpPr>
          <p:spPr>
            <a:xfrm>
              <a:off x="1916359" y="4238356"/>
              <a:ext cx="1066800" cy="7620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FE</a:t>
              </a:r>
              <a:b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b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Module</a:t>
              </a: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3" name="Rectangle 12"/>
            <p:cNvSpPr/>
            <p:nvPr/>
          </p:nvSpPr>
          <p:spPr>
            <a:xfrm rot="10800000">
              <a:off x="4727481" y="1269396"/>
              <a:ext cx="3733800" cy="4495800"/>
            </a:xfrm>
            <a:prstGeom prst="rect">
              <a:avLst/>
            </a:prstGeom>
            <a:solidFill>
              <a:srgbClr val="4F81BD">
                <a:lumMod val="60000"/>
                <a:lumOff val="4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 name="Rectangle 13"/>
            <p:cNvSpPr/>
            <p:nvPr/>
          </p:nvSpPr>
          <p:spPr>
            <a:xfrm rot="5400000">
              <a:off x="3249859" y="3285856"/>
              <a:ext cx="3505200" cy="533400"/>
            </a:xfrm>
            <a:prstGeom prst="rect">
              <a:avLst/>
            </a:prstGeom>
            <a:solidFill>
              <a:srgbClr val="4F81BD"/>
            </a:solidFill>
            <a:ln w="25400" cap="flat" cmpd="sng" algn="ctr">
              <a:solidFill>
                <a:sysClr val="windowText" lastClr="000000"/>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Phase – Aligners + Ser/Des for E – Ports</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5" name="Rectangle 14"/>
            <p:cNvSpPr/>
            <p:nvPr/>
          </p:nvSpPr>
          <p:spPr>
            <a:xfrm>
              <a:off x="1916359" y="1037956"/>
              <a:ext cx="1066800" cy="7620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FE</a:t>
              </a:r>
              <a:b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b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Module</a:t>
              </a: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6" name="Rectangle 15"/>
            <p:cNvSpPr/>
            <p:nvPr/>
          </p:nvSpPr>
          <p:spPr>
            <a:xfrm rot="5400000">
              <a:off x="2564059" y="13046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7" name="Rectangle 16"/>
            <p:cNvSpPr/>
            <p:nvPr/>
          </p:nvSpPr>
          <p:spPr>
            <a:xfrm rot="5400000">
              <a:off x="2564059" y="23714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8" name="Rectangle 17"/>
            <p:cNvSpPr/>
            <p:nvPr/>
          </p:nvSpPr>
          <p:spPr>
            <a:xfrm rot="5400000">
              <a:off x="2564059" y="45050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9" name="Rectangle 18"/>
            <p:cNvSpPr/>
            <p:nvPr/>
          </p:nvSpPr>
          <p:spPr>
            <a:xfrm>
              <a:off x="2754559" y="5305156"/>
              <a:ext cx="1066800" cy="7620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GBT – SCA</a:t>
              </a: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0" name="Rectangle 19"/>
            <p:cNvSpPr/>
            <p:nvPr/>
          </p:nvSpPr>
          <p:spPr>
            <a:xfrm rot="5400000">
              <a:off x="3402259" y="55718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21" name="Straight Connector 20"/>
            <p:cNvCxnSpPr/>
            <p:nvPr/>
          </p:nvCxnSpPr>
          <p:spPr>
            <a:xfrm rot="5400000">
              <a:off x="1954459" y="3514456"/>
              <a:ext cx="990600" cy="0"/>
            </a:xfrm>
            <a:prstGeom prst="line">
              <a:avLst/>
            </a:prstGeom>
            <a:noFill/>
            <a:ln w="28575" cap="flat" cmpd="sng" algn="ctr">
              <a:solidFill>
                <a:sysClr val="windowText" lastClr="000000"/>
              </a:solidFill>
              <a:prstDash val="sysDot"/>
            </a:ln>
            <a:effectLst/>
          </p:spPr>
        </p:cxnSp>
        <p:sp>
          <p:nvSpPr>
            <p:cNvPr id="22" name="Rectangle 21"/>
            <p:cNvSpPr/>
            <p:nvPr/>
          </p:nvSpPr>
          <p:spPr>
            <a:xfrm>
              <a:off x="5284035" y="1271246"/>
              <a:ext cx="858663"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Phase - Shifter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3" name="Rectangle 22"/>
            <p:cNvSpPr/>
            <p:nvPr/>
          </p:nvSpPr>
          <p:spPr>
            <a:xfrm rot="5400000">
              <a:off x="4545259" y="20666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4" name="Rectangle 23"/>
            <p:cNvSpPr/>
            <p:nvPr/>
          </p:nvSpPr>
          <p:spPr>
            <a:xfrm rot="5400000">
              <a:off x="4545259" y="27524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5" name="Rectangle 24"/>
            <p:cNvSpPr/>
            <p:nvPr/>
          </p:nvSpPr>
          <p:spPr>
            <a:xfrm rot="5400000">
              <a:off x="4545259" y="41240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6" name="Rectangle 25"/>
            <p:cNvSpPr/>
            <p:nvPr/>
          </p:nvSpPr>
          <p:spPr>
            <a:xfrm rot="5400000">
              <a:off x="4545259" y="48098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27" name="Straight Connector 26"/>
            <p:cNvCxnSpPr/>
            <p:nvPr/>
          </p:nvCxnSpPr>
          <p:spPr>
            <a:xfrm rot="16200000">
              <a:off x="4507159" y="3552556"/>
              <a:ext cx="609600" cy="0"/>
            </a:xfrm>
            <a:prstGeom prst="line">
              <a:avLst/>
            </a:prstGeom>
            <a:noFill/>
            <a:ln w="28575" cap="flat" cmpd="sng" algn="ctr">
              <a:solidFill>
                <a:sysClr val="windowText" lastClr="000000"/>
              </a:solidFill>
              <a:prstDash val="sysDot"/>
            </a:ln>
            <a:effectLst/>
          </p:spPr>
        </p:cxnSp>
        <p:cxnSp>
          <p:nvCxnSpPr>
            <p:cNvPr id="28" name="Curved Connector 27"/>
            <p:cNvCxnSpPr>
              <a:stCxn id="23" idx="2"/>
              <a:endCxn id="16" idx="0"/>
            </p:cNvCxnSpPr>
            <p:nvPr/>
          </p:nvCxnSpPr>
          <p:spPr>
            <a:xfrm rot="10800000">
              <a:off x="2983159" y="1418956"/>
              <a:ext cx="1752600" cy="762000"/>
            </a:xfrm>
            <a:prstGeom prst="curvedConnector3">
              <a:avLst>
                <a:gd name="adj1" fmla="val 50000"/>
              </a:avLst>
            </a:prstGeom>
            <a:noFill/>
            <a:ln w="19050" cap="flat" cmpd="sng" algn="ctr">
              <a:solidFill>
                <a:srgbClr val="1F497D"/>
              </a:solidFill>
              <a:prstDash val="solid"/>
              <a:headEnd type="arrow" w="med" len="med"/>
              <a:tailEnd type="none" w="med" len="med"/>
            </a:ln>
            <a:effectLst/>
          </p:spPr>
        </p:cxnSp>
        <p:sp>
          <p:nvSpPr>
            <p:cNvPr id="29" name="Rectangle 28"/>
            <p:cNvSpPr/>
            <p:nvPr/>
          </p:nvSpPr>
          <p:spPr>
            <a:xfrm>
              <a:off x="7771050" y="5307997"/>
              <a:ext cx="692368"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I2C Masters</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30" name="Rectangle 29"/>
            <p:cNvSpPr/>
            <p:nvPr/>
          </p:nvSpPr>
          <p:spPr>
            <a:xfrm>
              <a:off x="5720218" y="5307997"/>
              <a:ext cx="687937"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ADC</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31" name="Rectangle 30"/>
            <p:cNvSpPr/>
            <p:nvPr/>
          </p:nvSpPr>
          <p:spPr>
            <a:xfrm>
              <a:off x="5720218" y="4852811"/>
              <a:ext cx="1371600"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Control Logic</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32" name="Rectangle 31"/>
            <p:cNvSpPr/>
            <p:nvPr/>
          </p:nvSpPr>
          <p:spPr>
            <a:xfrm>
              <a:off x="7091818" y="4852811"/>
              <a:ext cx="1371600"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Configuration</a:t>
              </a:r>
            </a:p>
            <a:p>
              <a:pPr marL="0" marR="0" lvl="0" indent="0" algn="ctr" defTabSz="914400" eaLnBrk="1" fontAlgn="auto" latinLnBrk="0" hangingPunct="1">
                <a:lnSpc>
                  <a:spcPct val="100000"/>
                </a:lnSpc>
                <a:spcBef>
                  <a:spcPts val="0"/>
                </a:spcBef>
                <a:spcAft>
                  <a:spcPts val="0"/>
                </a:spcAft>
                <a:buClrTx/>
                <a:buSzTx/>
                <a:buFontTx/>
                <a:buNone/>
                <a:tabLst/>
                <a:defRPr/>
              </a:pPr>
              <a:r>
                <a:rPr lang="en-US" sz="900" kern="0" dirty="0" smtClean="0">
                  <a:solidFill>
                    <a:sysClr val="window" lastClr="FFFFFF"/>
                  </a:solidFill>
                  <a:latin typeface="Calibri"/>
                  <a:cs typeface="+mn-cs"/>
                </a:rPr>
                <a:t>(e-Fuses + </a:t>
              </a:r>
              <a:r>
                <a:rPr lang="en-US" sz="900" kern="0" dirty="0" err="1" smtClean="0">
                  <a:solidFill>
                    <a:sysClr val="window" lastClr="FFFFFF"/>
                  </a:solidFill>
                  <a:latin typeface="Calibri"/>
                  <a:cs typeface="+mn-cs"/>
                </a:rPr>
                <a:t>reg</a:t>
              </a:r>
              <a:r>
                <a:rPr lang="en-US" sz="900" kern="0" dirty="0" smtClean="0">
                  <a:solidFill>
                    <a:sysClr val="window" lastClr="FFFFFF"/>
                  </a:solidFill>
                  <a:latin typeface="Calibri"/>
                  <a:cs typeface="+mn-cs"/>
                </a:rPr>
                <a:t>-Bank)</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33" name="Straight Arrow Connector 32"/>
            <p:cNvCxnSpPr/>
            <p:nvPr/>
          </p:nvCxnSpPr>
          <p:spPr>
            <a:xfrm rot="5400000" flipH="1" flipV="1">
              <a:off x="6601433" y="5901240"/>
              <a:ext cx="304800" cy="4757"/>
            </a:xfrm>
            <a:prstGeom prst="straightConnector1">
              <a:avLst/>
            </a:prstGeom>
            <a:noFill/>
            <a:ln w="19050" cap="flat" cmpd="sng" algn="ctr">
              <a:solidFill>
                <a:sysClr val="windowText" lastClr="000000"/>
              </a:solidFill>
              <a:prstDash val="solid"/>
              <a:headEnd type="arrow"/>
              <a:tailEnd type="arrow"/>
            </a:ln>
            <a:effectLst/>
          </p:spPr>
        </p:cxnSp>
        <p:cxnSp>
          <p:nvCxnSpPr>
            <p:cNvPr id="34" name="Straight Arrow Connector 33"/>
            <p:cNvCxnSpPr/>
            <p:nvPr/>
          </p:nvCxnSpPr>
          <p:spPr>
            <a:xfrm>
              <a:off x="8072084" y="3762008"/>
              <a:ext cx="609600" cy="1588"/>
            </a:xfrm>
            <a:prstGeom prst="straightConnector1">
              <a:avLst/>
            </a:prstGeom>
            <a:noFill/>
            <a:ln w="19050" cap="flat" cmpd="sng" algn="ctr">
              <a:solidFill>
                <a:schemeClr val="tx2"/>
              </a:solidFill>
              <a:prstDash val="solid"/>
              <a:tailEnd type="arrow"/>
            </a:ln>
            <a:effectLst/>
          </p:spPr>
        </p:cxnSp>
        <p:sp>
          <p:nvSpPr>
            <p:cNvPr id="35" name="Isosceles Triangle 34"/>
            <p:cNvSpPr/>
            <p:nvPr/>
          </p:nvSpPr>
          <p:spPr>
            <a:xfrm rot="5400000" flipH="1">
              <a:off x="8643584" y="3571508"/>
              <a:ext cx="457200" cy="381000"/>
            </a:xfrm>
            <a:prstGeom prst="triangl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6" name="Isosceles Triangle 35"/>
            <p:cNvSpPr/>
            <p:nvPr/>
          </p:nvSpPr>
          <p:spPr>
            <a:xfrm>
              <a:off x="9292150" y="1955194"/>
              <a:ext cx="304800" cy="152400"/>
            </a:xfrm>
            <a:prstGeom prst="triangle">
              <a:avLst/>
            </a:prstGeom>
            <a:solidFill>
              <a:srgbClr val="C0504D"/>
            </a:solidFill>
            <a:ln w="2540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7" name="Straight Connector 36"/>
            <p:cNvCxnSpPr/>
            <p:nvPr/>
          </p:nvCxnSpPr>
          <p:spPr>
            <a:xfrm>
              <a:off x="9292150" y="1955194"/>
              <a:ext cx="304800" cy="0"/>
            </a:xfrm>
            <a:prstGeom prst="line">
              <a:avLst/>
            </a:prstGeom>
            <a:noFill/>
            <a:ln w="28575" cap="flat" cmpd="sng" algn="ctr">
              <a:solidFill>
                <a:schemeClr val="tx2"/>
              </a:solidFill>
              <a:prstDash val="solid"/>
            </a:ln>
            <a:effectLst/>
          </p:spPr>
        </p:cxnSp>
        <p:cxnSp>
          <p:nvCxnSpPr>
            <p:cNvPr id="38" name="Straight Connector 37"/>
            <p:cNvCxnSpPr/>
            <p:nvPr/>
          </p:nvCxnSpPr>
          <p:spPr>
            <a:xfrm>
              <a:off x="9062684" y="3762008"/>
              <a:ext cx="381000" cy="0"/>
            </a:xfrm>
            <a:prstGeom prst="line">
              <a:avLst/>
            </a:prstGeom>
            <a:noFill/>
            <a:ln w="19050" cap="flat" cmpd="sng" algn="ctr">
              <a:solidFill>
                <a:schemeClr val="tx2"/>
              </a:solidFill>
              <a:prstDash val="solid"/>
            </a:ln>
            <a:effectLst/>
          </p:spPr>
        </p:cxnSp>
        <p:cxnSp>
          <p:nvCxnSpPr>
            <p:cNvPr id="39" name="Straight Connector 38"/>
            <p:cNvCxnSpPr/>
            <p:nvPr/>
          </p:nvCxnSpPr>
          <p:spPr>
            <a:xfrm rot="5400000">
              <a:off x="9367484" y="4143008"/>
              <a:ext cx="152400" cy="0"/>
            </a:xfrm>
            <a:prstGeom prst="line">
              <a:avLst/>
            </a:prstGeom>
            <a:noFill/>
            <a:ln w="19050" cap="flat" cmpd="sng" algn="ctr">
              <a:solidFill>
                <a:schemeClr val="tx2"/>
              </a:solidFill>
              <a:prstDash val="solid"/>
              <a:headEnd type="none" w="med" len="med"/>
              <a:tailEnd type="none" w="med" len="med"/>
            </a:ln>
            <a:effectLst/>
          </p:spPr>
        </p:cxnSp>
        <p:sp>
          <p:nvSpPr>
            <p:cNvPr id="40" name="Isosceles Triangle 39"/>
            <p:cNvSpPr/>
            <p:nvPr/>
          </p:nvSpPr>
          <p:spPr>
            <a:xfrm flipV="1">
              <a:off x="9291284" y="3914408"/>
              <a:ext cx="304800" cy="152400"/>
            </a:xfrm>
            <a:prstGeom prst="triangle">
              <a:avLst/>
            </a:prstGeom>
            <a:solidFill>
              <a:srgbClr val="C0504D"/>
            </a:solidFill>
            <a:ln w="2540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41" name="Straight Connector 40"/>
            <p:cNvCxnSpPr/>
            <p:nvPr/>
          </p:nvCxnSpPr>
          <p:spPr>
            <a:xfrm rot="5400000">
              <a:off x="9367484" y="3838208"/>
              <a:ext cx="152400" cy="0"/>
            </a:xfrm>
            <a:prstGeom prst="line">
              <a:avLst/>
            </a:prstGeom>
            <a:noFill/>
            <a:ln w="19050" cap="flat" cmpd="sng" algn="ctr">
              <a:solidFill>
                <a:schemeClr val="tx2"/>
              </a:solidFill>
              <a:prstDash val="solid"/>
            </a:ln>
            <a:effectLst/>
          </p:spPr>
        </p:cxnSp>
        <p:cxnSp>
          <p:nvCxnSpPr>
            <p:cNvPr id="42" name="Straight Connector 41"/>
            <p:cNvCxnSpPr/>
            <p:nvPr/>
          </p:nvCxnSpPr>
          <p:spPr>
            <a:xfrm>
              <a:off x="9291284" y="4066808"/>
              <a:ext cx="304800" cy="0"/>
            </a:xfrm>
            <a:prstGeom prst="line">
              <a:avLst/>
            </a:prstGeom>
            <a:noFill/>
            <a:ln w="28575" cap="flat" cmpd="sng" algn="ctr">
              <a:solidFill>
                <a:schemeClr val="tx2"/>
              </a:solidFill>
              <a:prstDash val="solid"/>
            </a:ln>
            <a:effectLst/>
          </p:spPr>
        </p:cxnSp>
        <p:sp>
          <p:nvSpPr>
            <p:cNvPr id="43" name="Isosceles Triangle 42"/>
            <p:cNvSpPr/>
            <p:nvPr/>
          </p:nvSpPr>
          <p:spPr>
            <a:xfrm flipV="1">
              <a:off x="9367484" y="4219208"/>
              <a:ext cx="152400" cy="152400"/>
            </a:xfrm>
            <a:prstGeom prst="triangle">
              <a:avLst/>
            </a:prstGeom>
            <a:solidFill>
              <a:schemeClr val="tx2"/>
            </a:solidFill>
            <a:ln w="2540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44" name="Straight Connector 43"/>
            <p:cNvCxnSpPr/>
            <p:nvPr/>
          </p:nvCxnSpPr>
          <p:spPr>
            <a:xfrm>
              <a:off x="9292150" y="1802794"/>
              <a:ext cx="304800" cy="0"/>
            </a:xfrm>
            <a:prstGeom prst="line">
              <a:avLst/>
            </a:prstGeom>
            <a:noFill/>
            <a:ln w="19050" cap="flat" cmpd="sng" algn="ctr">
              <a:solidFill>
                <a:schemeClr val="tx2"/>
              </a:solidFill>
              <a:prstDash val="solid"/>
            </a:ln>
            <a:effectLst/>
          </p:spPr>
        </p:cxnSp>
        <p:cxnSp>
          <p:nvCxnSpPr>
            <p:cNvPr id="45" name="Elbow Connector 44"/>
            <p:cNvCxnSpPr>
              <a:stCxn id="29" idx="3"/>
              <a:endCxn id="35" idx="1"/>
            </p:cNvCxnSpPr>
            <p:nvPr/>
          </p:nvCxnSpPr>
          <p:spPr>
            <a:xfrm flipV="1">
              <a:off x="8463418" y="3876308"/>
              <a:ext cx="408766" cy="1660289"/>
            </a:xfrm>
            <a:prstGeom prst="bentConnector2">
              <a:avLst/>
            </a:prstGeom>
            <a:noFill/>
            <a:ln w="19050" cap="flat" cmpd="sng" algn="ctr">
              <a:solidFill>
                <a:sysClr val="windowText" lastClr="000000"/>
              </a:solidFill>
              <a:prstDash val="solid"/>
              <a:headEnd type="arrow"/>
              <a:tailEnd type="arrow"/>
            </a:ln>
            <a:effectLst/>
          </p:spPr>
        </p:cxnSp>
        <p:cxnSp>
          <p:nvCxnSpPr>
            <p:cNvPr id="46" name="Straight Arrow Connector 45"/>
            <p:cNvCxnSpPr>
              <a:stCxn id="112" idx="1"/>
            </p:cNvCxnSpPr>
            <p:nvPr/>
          </p:nvCxnSpPr>
          <p:spPr>
            <a:xfrm flipH="1">
              <a:off x="5260880" y="3016600"/>
              <a:ext cx="741934" cy="907"/>
            </a:xfrm>
            <a:prstGeom prst="straightConnector1">
              <a:avLst/>
            </a:prstGeom>
            <a:noFill/>
            <a:ln w="38100" cap="flat" cmpd="sng" algn="ctr">
              <a:solidFill>
                <a:srgbClr val="C0504D"/>
              </a:solidFill>
              <a:prstDash val="solid"/>
              <a:tailEnd type="arrow"/>
            </a:ln>
            <a:effectLst/>
          </p:spPr>
        </p:cxnSp>
        <p:cxnSp>
          <p:nvCxnSpPr>
            <p:cNvPr id="47" name="Curved Connector 46"/>
            <p:cNvCxnSpPr/>
            <p:nvPr/>
          </p:nvCxnSpPr>
          <p:spPr>
            <a:xfrm rot="10800000">
              <a:off x="2983159" y="1266556"/>
              <a:ext cx="1752600" cy="762000"/>
            </a:xfrm>
            <a:prstGeom prst="curvedConnector3">
              <a:avLst>
                <a:gd name="adj1" fmla="val 50000"/>
              </a:avLst>
            </a:prstGeom>
            <a:noFill/>
            <a:ln w="19050" cap="flat" cmpd="sng" algn="ctr">
              <a:solidFill>
                <a:srgbClr val="1F497D"/>
              </a:solidFill>
              <a:prstDash val="solid"/>
              <a:headEnd type="none" w="med" len="med"/>
              <a:tailEnd type="arrow" w="med" len="med"/>
            </a:ln>
            <a:effectLst/>
          </p:spPr>
        </p:cxnSp>
        <p:cxnSp>
          <p:nvCxnSpPr>
            <p:cNvPr id="48" name="Curved Connector 47"/>
            <p:cNvCxnSpPr/>
            <p:nvPr/>
          </p:nvCxnSpPr>
          <p:spPr>
            <a:xfrm rot="10800000">
              <a:off x="2983160" y="1571356"/>
              <a:ext cx="1752600" cy="762000"/>
            </a:xfrm>
            <a:prstGeom prst="curvedConnector3">
              <a:avLst>
                <a:gd name="adj1" fmla="val 50000"/>
              </a:avLst>
            </a:prstGeom>
            <a:noFill/>
            <a:ln w="19050" cap="flat" cmpd="sng" algn="ctr">
              <a:solidFill>
                <a:srgbClr val="C0504D"/>
              </a:solidFill>
              <a:prstDash val="solid"/>
              <a:headEnd type="none" w="med" len="med"/>
              <a:tailEnd type="arrow" w="med" len="med"/>
            </a:ln>
            <a:effectLst/>
          </p:spPr>
        </p:cxnSp>
        <p:cxnSp>
          <p:nvCxnSpPr>
            <p:cNvPr id="49" name="Curved Connector 48"/>
            <p:cNvCxnSpPr/>
            <p:nvPr/>
          </p:nvCxnSpPr>
          <p:spPr>
            <a:xfrm rot="10800000">
              <a:off x="2983161" y="2333356"/>
              <a:ext cx="1752598" cy="381000"/>
            </a:xfrm>
            <a:prstGeom prst="curvedConnector3">
              <a:avLst>
                <a:gd name="adj1" fmla="val 50000"/>
              </a:avLst>
            </a:prstGeom>
            <a:noFill/>
            <a:ln w="19050" cap="flat" cmpd="sng" algn="ctr">
              <a:solidFill>
                <a:srgbClr val="1F497D"/>
              </a:solidFill>
              <a:prstDash val="solid"/>
              <a:headEnd type="none" w="med" len="med"/>
              <a:tailEnd type="arrow" w="med" len="med"/>
            </a:ln>
            <a:effectLst/>
          </p:spPr>
        </p:cxnSp>
        <p:cxnSp>
          <p:nvCxnSpPr>
            <p:cNvPr id="50" name="Curved Connector 49"/>
            <p:cNvCxnSpPr>
              <a:endCxn id="17" idx="0"/>
            </p:cNvCxnSpPr>
            <p:nvPr/>
          </p:nvCxnSpPr>
          <p:spPr>
            <a:xfrm rot="10800000">
              <a:off x="2983159" y="2485756"/>
              <a:ext cx="1752600" cy="381000"/>
            </a:xfrm>
            <a:prstGeom prst="curvedConnector3">
              <a:avLst>
                <a:gd name="adj1" fmla="val 50000"/>
              </a:avLst>
            </a:prstGeom>
            <a:noFill/>
            <a:ln w="19050" cap="flat" cmpd="sng" algn="ctr">
              <a:solidFill>
                <a:srgbClr val="1F497D"/>
              </a:solidFill>
              <a:prstDash val="solid"/>
              <a:headEnd type="arrow" w="med" len="med"/>
              <a:tailEnd type="none" w="med" len="med"/>
            </a:ln>
            <a:effectLst/>
          </p:spPr>
        </p:cxnSp>
        <p:cxnSp>
          <p:nvCxnSpPr>
            <p:cNvPr id="51" name="Curved Connector 50"/>
            <p:cNvCxnSpPr/>
            <p:nvPr/>
          </p:nvCxnSpPr>
          <p:spPr>
            <a:xfrm rot="10800000">
              <a:off x="2983159" y="2638156"/>
              <a:ext cx="1752600" cy="381000"/>
            </a:xfrm>
            <a:prstGeom prst="curvedConnector3">
              <a:avLst>
                <a:gd name="adj1" fmla="val 50000"/>
              </a:avLst>
            </a:prstGeom>
            <a:noFill/>
            <a:ln w="19050" cap="flat" cmpd="sng" algn="ctr">
              <a:solidFill>
                <a:srgbClr val="C0504D"/>
              </a:solidFill>
              <a:prstDash val="solid"/>
              <a:headEnd type="none" w="med" len="med"/>
              <a:tailEnd type="arrow" w="med" len="med"/>
            </a:ln>
            <a:effectLst/>
          </p:spPr>
        </p:cxnSp>
        <p:cxnSp>
          <p:nvCxnSpPr>
            <p:cNvPr id="52" name="Curved Connector 51"/>
            <p:cNvCxnSpPr/>
            <p:nvPr/>
          </p:nvCxnSpPr>
          <p:spPr>
            <a:xfrm rot="10800000" flipV="1">
              <a:off x="2983159" y="4085956"/>
              <a:ext cx="1752600" cy="381000"/>
            </a:xfrm>
            <a:prstGeom prst="curvedConnector3">
              <a:avLst>
                <a:gd name="adj1" fmla="val 50000"/>
              </a:avLst>
            </a:prstGeom>
            <a:noFill/>
            <a:ln w="19050" cap="flat" cmpd="sng" algn="ctr">
              <a:solidFill>
                <a:srgbClr val="1F497D"/>
              </a:solidFill>
              <a:prstDash val="solid"/>
              <a:headEnd type="none" w="med" len="med"/>
              <a:tailEnd type="arrow" w="med" len="med"/>
            </a:ln>
            <a:effectLst/>
          </p:spPr>
        </p:cxnSp>
        <p:cxnSp>
          <p:nvCxnSpPr>
            <p:cNvPr id="53" name="Curved Connector 52"/>
            <p:cNvCxnSpPr>
              <a:endCxn id="18" idx="0"/>
            </p:cNvCxnSpPr>
            <p:nvPr/>
          </p:nvCxnSpPr>
          <p:spPr>
            <a:xfrm rot="10800000" flipV="1">
              <a:off x="2983159" y="4238356"/>
              <a:ext cx="1752600" cy="381000"/>
            </a:xfrm>
            <a:prstGeom prst="curvedConnector3">
              <a:avLst>
                <a:gd name="adj1" fmla="val 50000"/>
              </a:avLst>
            </a:prstGeom>
            <a:noFill/>
            <a:ln w="19050" cap="flat" cmpd="sng" algn="ctr">
              <a:solidFill>
                <a:srgbClr val="1F497D"/>
              </a:solidFill>
              <a:prstDash val="solid"/>
              <a:headEnd type="arrow" w="med" len="med"/>
              <a:tailEnd type="none" w="med" len="med"/>
            </a:ln>
            <a:effectLst/>
          </p:spPr>
        </p:cxnSp>
        <p:cxnSp>
          <p:nvCxnSpPr>
            <p:cNvPr id="54" name="Curved Connector 53"/>
            <p:cNvCxnSpPr/>
            <p:nvPr/>
          </p:nvCxnSpPr>
          <p:spPr>
            <a:xfrm rot="10800000" flipV="1">
              <a:off x="2983159" y="4390756"/>
              <a:ext cx="1752600" cy="381000"/>
            </a:xfrm>
            <a:prstGeom prst="curvedConnector3">
              <a:avLst>
                <a:gd name="adj1" fmla="val 50000"/>
              </a:avLst>
            </a:prstGeom>
            <a:noFill/>
            <a:ln w="19050" cap="flat" cmpd="sng" algn="ctr">
              <a:solidFill>
                <a:srgbClr val="C0504D"/>
              </a:solidFill>
              <a:prstDash val="solid"/>
              <a:headEnd type="none" w="med" len="med"/>
              <a:tailEnd type="arrow" w="med" len="med"/>
            </a:ln>
            <a:effectLst/>
          </p:spPr>
        </p:cxnSp>
        <p:cxnSp>
          <p:nvCxnSpPr>
            <p:cNvPr id="55" name="Curved Connector 54"/>
            <p:cNvCxnSpPr/>
            <p:nvPr/>
          </p:nvCxnSpPr>
          <p:spPr>
            <a:xfrm rot="10800000" flipV="1">
              <a:off x="3821361" y="4771756"/>
              <a:ext cx="914398" cy="762000"/>
            </a:xfrm>
            <a:prstGeom prst="curvedConnector3">
              <a:avLst>
                <a:gd name="adj1" fmla="val 50000"/>
              </a:avLst>
            </a:prstGeom>
            <a:noFill/>
            <a:ln w="19050" cap="flat" cmpd="sng" algn="ctr">
              <a:solidFill>
                <a:srgbClr val="1F497D"/>
              </a:solidFill>
              <a:prstDash val="solid"/>
              <a:headEnd type="none" w="med" len="med"/>
              <a:tailEnd type="arrow" w="med" len="med"/>
            </a:ln>
            <a:effectLst/>
          </p:spPr>
        </p:cxnSp>
        <p:cxnSp>
          <p:nvCxnSpPr>
            <p:cNvPr id="56" name="Curved Connector 55"/>
            <p:cNvCxnSpPr>
              <a:endCxn id="20" idx="0"/>
            </p:cNvCxnSpPr>
            <p:nvPr/>
          </p:nvCxnSpPr>
          <p:spPr>
            <a:xfrm rot="10800000" flipV="1">
              <a:off x="3821359" y="4924156"/>
              <a:ext cx="914400" cy="762000"/>
            </a:xfrm>
            <a:prstGeom prst="curvedConnector3">
              <a:avLst>
                <a:gd name="adj1" fmla="val 50000"/>
              </a:avLst>
            </a:prstGeom>
            <a:noFill/>
            <a:ln w="19050" cap="flat" cmpd="sng" algn="ctr">
              <a:solidFill>
                <a:srgbClr val="1F497D"/>
              </a:solidFill>
              <a:prstDash val="solid"/>
              <a:headEnd type="arrow" w="med" len="med"/>
              <a:tailEnd type="none" w="med" len="med"/>
            </a:ln>
            <a:effectLst/>
          </p:spPr>
        </p:cxnSp>
        <p:cxnSp>
          <p:nvCxnSpPr>
            <p:cNvPr id="57" name="Curved Connector 56"/>
            <p:cNvCxnSpPr/>
            <p:nvPr/>
          </p:nvCxnSpPr>
          <p:spPr>
            <a:xfrm rot="10800000" flipV="1">
              <a:off x="3821359" y="5076556"/>
              <a:ext cx="914400" cy="762000"/>
            </a:xfrm>
            <a:prstGeom prst="curvedConnector3">
              <a:avLst>
                <a:gd name="adj1" fmla="val 50000"/>
              </a:avLst>
            </a:prstGeom>
            <a:noFill/>
            <a:ln w="19050" cap="flat" cmpd="sng" algn="ctr">
              <a:solidFill>
                <a:srgbClr val="C0504D"/>
              </a:solidFill>
              <a:prstDash val="solid"/>
              <a:headEnd type="none" w="med" len="med"/>
              <a:tailEnd type="arrow" w="med" len="med"/>
            </a:ln>
            <a:effectLst/>
          </p:spPr>
        </p:cxnSp>
        <p:cxnSp>
          <p:nvCxnSpPr>
            <p:cNvPr id="58" name="Straight Arrow Connector 57"/>
            <p:cNvCxnSpPr>
              <a:stCxn id="59" idx="3"/>
            </p:cNvCxnSpPr>
            <p:nvPr/>
          </p:nvCxnSpPr>
          <p:spPr>
            <a:xfrm flipV="1">
              <a:off x="3872173" y="4700488"/>
              <a:ext cx="810142" cy="422979"/>
            </a:xfrm>
            <a:prstGeom prst="straightConnector1">
              <a:avLst/>
            </a:prstGeom>
            <a:noFill/>
            <a:ln w="9525" cap="flat" cmpd="sng" algn="ctr">
              <a:solidFill>
                <a:srgbClr val="4F81BD">
                  <a:shade val="95000"/>
                  <a:satMod val="105000"/>
                </a:srgbClr>
              </a:solidFill>
              <a:prstDash val="solid"/>
              <a:tailEnd type="arrow"/>
            </a:ln>
            <a:effectLst/>
          </p:spPr>
        </p:cxnSp>
        <p:sp>
          <p:nvSpPr>
            <p:cNvPr id="59" name="TextBox 58"/>
            <p:cNvSpPr txBox="1"/>
            <p:nvPr/>
          </p:nvSpPr>
          <p:spPr>
            <a:xfrm>
              <a:off x="2754559" y="5000356"/>
              <a:ext cx="1117614"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smtClean="0">
                  <a:ln>
                    <a:noFill/>
                  </a:ln>
                  <a:solidFill>
                    <a:srgbClr val="1F497D"/>
                  </a:solidFill>
                  <a:effectLst/>
                  <a:uLnTx/>
                  <a:uFillTx/>
                </a:rPr>
                <a:t>One 80 Mb/s port</a:t>
              </a:r>
              <a:endParaRPr kumimoji="0" lang="en-GB" sz="1000" b="0" i="0" u="none" strike="noStrike" kern="0" cap="none" spc="0" normalizeH="0" baseline="0" noProof="0" dirty="0">
                <a:ln>
                  <a:noFill/>
                </a:ln>
                <a:solidFill>
                  <a:srgbClr val="1F497D"/>
                </a:solidFill>
                <a:effectLst/>
                <a:uLnTx/>
                <a:uFillTx/>
              </a:endParaRPr>
            </a:p>
          </p:txBody>
        </p:sp>
        <p:cxnSp>
          <p:nvCxnSpPr>
            <p:cNvPr id="60" name="Straight Arrow Connector 59"/>
            <p:cNvCxnSpPr>
              <a:stCxn id="66" idx="3"/>
            </p:cNvCxnSpPr>
            <p:nvPr/>
          </p:nvCxnSpPr>
          <p:spPr>
            <a:xfrm flipV="1">
              <a:off x="3919426" y="2398884"/>
              <a:ext cx="804651" cy="1496945"/>
            </a:xfrm>
            <a:prstGeom prst="straightConnector1">
              <a:avLst/>
            </a:prstGeom>
            <a:noFill/>
            <a:ln w="9525" cap="flat" cmpd="sng" algn="ctr">
              <a:solidFill>
                <a:srgbClr val="4F81BD">
                  <a:shade val="95000"/>
                  <a:satMod val="105000"/>
                </a:srgbClr>
              </a:solidFill>
              <a:prstDash val="solid"/>
              <a:tailEnd type="arrow"/>
            </a:ln>
            <a:effectLst/>
          </p:spPr>
        </p:cxnSp>
        <p:cxnSp>
          <p:nvCxnSpPr>
            <p:cNvPr id="61" name="Straight Arrow Connector 60"/>
            <p:cNvCxnSpPr>
              <a:stCxn id="66" idx="3"/>
            </p:cNvCxnSpPr>
            <p:nvPr/>
          </p:nvCxnSpPr>
          <p:spPr>
            <a:xfrm flipV="1">
              <a:off x="3919426" y="3148007"/>
              <a:ext cx="786677" cy="747822"/>
            </a:xfrm>
            <a:prstGeom prst="straightConnector1">
              <a:avLst/>
            </a:prstGeom>
            <a:noFill/>
            <a:ln w="9525" cap="flat" cmpd="sng" algn="ctr">
              <a:solidFill>
                <a:srgbClr val="4F81BD">
                  <a:shade val="95000"/>
                  <a:satMod val="105000"/>
                </a:srgbClr>
              </a:solidFill>
              <a:prstDash val="solid"/>
              <a:tailEnd type="arrow"/>
            </a:ln>
            <a:effectLst/>
          </p:spPr>
        </p:cxnSp>
        <p:cxnSp>
          <p:nvCxnSpPr>
            <p:cNvPr id="62" name="Straight Arrow Connector 61"/>
            <p:cNvCxnSpPr>
              <a:stCxn id="66" idx="3"/>
            </p:cNvCxnSpPr>
            <p:nvPr/>
          </p:nvCxnSpPr>
          <p:spPr>
            <a:xfrm>
              <a:off x="3919426" y="3895829"/>
              <a:ext cx="786677" cy="97894"/>
            </a:xfrm>
            <a:prstGeom prst="straightConnector1">
              <a:avLst/>
            </a:prstGeom>
            <a:noFill/>
            <a:ln w="9525" cap="flat" cmpd="sng" algn="ctr">
              <a:solidFill>
                <a:srgbClr val="4F81BD">
                  <a:shade val="95000"/>
                  <a:satMod val="105000"/>
                </a:srgbClr>
              </a:solidFill>
              <a:prstDash val="solid"/>
              <a:tailEnd type="arrow"/>
            </a:ln>
            <a:effectLst/>
          </p:spPr>
        </p:cxnSp>
        <p:sp>
          <p:nvSpPr>
            <p:cNvPr id="63" name="TextBox 62"/>
            <p:cNvSpPr txBox="1"/>
            <p:nvPr/>
          </p:nvSpPr>
          <p:spPr>
            <a:xfrm>
              <a:off x="7897499" y="6017194"/>
              <a:ext cx="401072" cy="33855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ysClr val="windowText" lastClr="000000"/>
                  </a:solidFill>
                  <a:effectLst/>
                  <a:uLnTx/>
                  <a:uFillTx/>
                </a:rPr>
                <a:t>I2C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ysClr val="windowText" lastClr="000000"/>
                  </a:solidFill>
                  <a:effectLst/>
                  <a:uLnTx/>
                  <a:uFillTx/>
                </a:rPr>
                <a:t>Ports</a:t>
              </a:r>
              <a:endParaRPr kumimoji="0" lang="en-GB" sz="800" b="0" i="0" u="none" strike="noStrike" kern="0" cap="none" spc="0" normalizeH="0" baseline="0" noProof="0" dirty="0">
                <a:ln>
                  <a:noFill/>
                </a:ln>
                <a:solidFill>
                  <a:sysClr val="windowText" lastClr="000000"/>
                </a:solidFill>
                <a:effectLst/>
                <a:uLnTx/>
                <a:uFillTx/>
              </a:endParaRPr>
            </a:p>
          </p:txBody>
        </p:sp>
        <p:sp>
          <p:nvSpPr>
            <p:cNvPr id="64" name="TextBox 63"/>
            <p:cNvSpPr txBox="1"/>
            <p:nvPr/>
          </p:nvSpPr>
          <p:spPr>
            <a:xfrm>
              <a:off x="5802392" y="6017194"/>
              <a:ext cx="508474" cy="21544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err="1" smtClean="0">
                  <a:ln>
                    <a:noFill/>
                  </a:ln>
                  <a:solidFill>
                    <a:sysClr val="windowText" lastClr="000000"/>
                  </a:solidFill>
                  <a:effectLst/>
                  <a:uLnTx/>
                  <a:uFillTx/>
                </a:rPr>
                <a:t>aIn</a:t>
              </a:r>
              <a:r>
                <a:rPr kumimoji="0" lang="en-GB" sz="800" b="0" i="0" u="none" strike="noStrike" kern="0" cap="none" spc="0" normalizeH="0" baseline="0" noProof="0" dirty="0" smtClean="0">
                  <a:ln>
                    <a:noFill/>
                  </a:ln>
                  <a:solidFill>
                    <a:sysClr val="windowText" lastClr="000000"/>
                  </a:solidFill>
                  <a:effectLst/>
                  <a:uLnTx/>
                  <a:uFillTx/>
                </a:rPr>
                <a:t>[7:0]</a:t>
              </a:r>
              <a:endParaRPr kumimoji="0" lang="en-GB" sz="800" b="0" i="0" u="none" strike="noStrike" kern="0" cap="none" spc="0" normalizeH="0" baseline="0" noProof="0" dirty="0">
                <a:ln>
                  <a:noFill/>
                </a:ln>
                <a:solidFill>
                  <a:sysClr val="windowText" lastClr="000000"/>
                </a:solidFill>
                <a:effectLst/>
                <a:uLnTx/>
                <a:uFillTx/>
              </a:endParaRPr>
            </a:p>
          </p:txBody>
        </p:sp>
        <p:sp>
          <p:nvSpPr>
            <p:cNvPr id="65" name="TextBox 64"/>
            <p:cNvSpPr txBox="1"/>
            <p:nvPr/>
          </p:nvSpPr>
          <p:spPr>
            <a:xfrm>
              <a:off x="6491098" y="6017194"/>
              <a:ext cx="522900" cy="21544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800" kern="0" dirty="0" smtClean="0">
                  <a:solidFill>
                    <a:sysClr val="windowText" lastClr="000000"/>
                  </a:solidFill>
                </a:rPr>
                <a:t>IO[15:0]</a:t>
              </a:r>
              <a:endParaRPr kumimoji="0" lang="en-GB" sz="800" b="0" i="0" u="none" strike="noStrike" kern="0" cap="none" spc="0" normalizeH="0" baseline="0" noProof="0" dirty="0" smtClean="0">
                <a:ln>
                  <a:noFill/>
                </a:ln>
                <a:solidFill>
                  <a:sysClr val="windowText" lastClr="000000"/>
                </a:solidFill>
                <a:effectLst/>
                <a:uLnTx/>
                <a:uFillTx/>
              </a:endParaRPr>
            </a:p>
          </p:txBody>
        </p:sp>
        <p:sp>
          <p:nvSpPr>
            <p:cNvPr id="66" name="TextBox 65"/>
            <p:cNvSpPr txBox="1"/>
            <p:nvPr/>
          </p:nvSpPr>
          <p:spPr>
            <a:xfrm>
              <a:off x="2928449" y="3618830"/>
              <a:ext cx="990977" cy="55399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smtClean="0">
                  <a:ln>
                    <a:noFill/>
                  </a:ln>
                  <a:solidFill>
                    <a:srgbClr val="1F497D"/>
                  </a:solidFill>
                  <a:effectLst/>
                  <a:uLnTx/>
                  <a:uFillTx/>
                </a:rPr>
                <a:t>160 Mb/s</a:t>
              </a:r>
              <a:br>
                <a:rPr kumimoji="0" lang="en-GB" sz="1000" b="0" i="0" u="none" strike="noStrike" kern="0" cap="none" spc="0" normalizeH="0" baseline="0" noProof="0" dirty="0" smtClean="0">
                  <a:ln>
                    <a:noFill/>
                  </a:ln>
                  <a:solidFill>
                    <a:srgbClr val="1F497D"/>
                  </a:solidFill>
                  <a:effectLst/>
                  <a:uLnTx/>
                  <a:uFillTx/>
                </a:rPr>
              </a:br>
              <a:r>
                <a:rPr kumimoji="0" lang="en-GB" sz="1000" b="0" i="0" u="none" strike="noStrike" kern="0" cap="none" spc="0" normalizeH="0" baseline="0" noProof="0" dirty="0" smtClean="0">
                  <a:ln>
                    <a:noFill/>
                  </a:ln>
                  <a:solidFill>
                    <a:srgbClr val="1F497D"/>
                  </a:solidFill>
                  <a:effectLst/>
                  <a:uLnTx/>
                  <a:uFillTx/>
                </a:rPr>
                <a:t>to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smtClean="0">
                  <a:ln>
                    <a:noFill/>
                  </a:ln>
                  <a:solidFill>
                    <a:srgbClr val="1F497D"/>
                  </a:solidFill>
                  <a:effectLst/>
                  <a:uLnTx/>
                  <a:uFillTx/>
                </a:rPr>
                <a:t>1.28 </a:t>
              </a:r>
              <a:r>
                <a:rPr lang="en-GB" sz="1000" kern="0" dirty="0">
                  <a:solidFill>
                    <a:srgbClr val="1F497D"/>
                  </a:solidFill>
                </a:rPr>
                <a:t>G</a:t>
              </a:r>
              <a:r>
                <a:rPr kumimoji="0" lang="en-GB" sz="1000" b="0" i="0" u="none" strike="noStrike" kern="0" cap="none" spc="0" normalizeH="0" baseline="0" noProof="0" dirty="0" smtClean="0">
                  <a:ln>
                    <a:noFill/>
                  </a:ln>
                  <a:solidFill>
                    <a:srgbClr val="1F497D"/>
                  </a:solidFill>
                  <a:effectLst/>
                  <a:uLnTx/>
                  <a:uFillTx/>
                </a:rPr>
                <a:t>b/s ports</a:t>
              </a:r>
            </a:p>
          </p:txBody>
        </p:sp>
        <p:sp>
          <p:nvSpPr>
            <p:cNvPr id="67" name="TextBox 66"/>
            <p:cNvSpPr txBox="1"/>
            <p:nvPr/>
          </p:nvSpPr>
          <p:spPr>
            <a:xfrm>
              <a:off x="8606350" y="1802794"/>
              <a:ext cx="537327"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err="1" smtClean="0">
                  <a:ln>
                    <a:noFill/>
                  </a:ln>
                  <a:solidFill>
                    <a:srgbClr val="1F497D"/>
                  </a:solidFill>
                  <a:effectLst/>
                  <a:uLnTx/>
                  <a:uFillTx/>
                </a:rPr>
                <a:t>LpGBTIA</a:t>
              </a:r>
              <a:endParaRPr kumimoji="0" lang="en-GB" sz="800" b="0" i="0" u="none" strike="noStrike" kern="0" cap="none" spc="0" normalizeH="0" baseline="0" noProof="0" dirty="0">
                <a:ln>
                  <a:noFill/>
                </a:ln>
                <a:solidFill>
                  <a:srgbClr val="1F497D"/>
                </a:solidFill>
                <a:effectLst/>
                <a:uLnTx/>
                <a:uFillTx/>
              </a:endParaRPr>
            </a:p>
          </p:txBody>
        </p:sp>
        <p:sp>
          <p:nvSpPr>
            <p:cNvPr id="68" name="TextBox 67"/>
            <p:cNvSpPr txBox="1"/>
            <p:nvPr/>
          </p:nvSpPr>
          <p:spPr>
            <a:xfrm>
              <a:off x="8605484" y="3304808"/>
              <a:ext cx="508473"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err="1" smtClean="0">
                  <a:ln>
                    <a:noFill/>
                  </a:ln>
                  <a:solidFill>
                    <a:srgbClr val="1F497D"/>
                  </a:solidFill>
                  <a:effectLst/>
                  <a:uLnTx/>
                  <a:uFillTx/>
                </a:rPr>
                <a:t>LpGBLD</a:t>
              </a:r>
              <a:endParaRPr kumimoji="0" lang="en-GB" sz="800" b="0" i="0" u="none" strike="noStrike" kern="0" cap="none" spc="0" normalizeH="0" baseline="0" noProof="0" dirty="0">
                <a:ln>
                  <a:noFill/>
                </a:ln>
                <a:solidFill>
                  <a:srgbClr val="1F497D"/>
                </a:solidFill>
                <a:effectLst/>
                <a:uLnTx/>
                <a:uFillTx/>
              </a:endParaRPr>
            </a:p>
          </p:txBody>
        </p:sp>
        <p:sp>
          <p:nvSpPr>
            <p:cNvPr id="69" name="TextBox 68"/>
            <p:cNvSpPr txBox="1"/>
            <p:nvPr/>
          </p:nvSpPr>
          <p:spPr>
            <a:xfrm>
              <a:off x="7702740" y="1280191"/>
              <a:ext cx="758541"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err="1" smtClean="0">
                  <a:ln>
                    <a:noFill/>
                  </a:ln>
                  <a:solidFill>
                    <a:srgbClr val="1F497D"/>
                  </a:solidFill>
                  <a:effectLst/>
                  <a:uLnTx/>
                  <a:uFillTx/>
                </a:rPr>
                <a:t>LpGBTX</a:t>
              </a:r>
              <a:endParaRPr kumimoji="0" lang="en-GB" sz="1400" b="1" i="0" u="none" strike="noStrike" kern="0" cap="none" spc="0" normalizeH="0" baseline="0" noProof="0" dirty="0">
                <a:ln>
                  <a:noFill/>
                </a:ln>
                <a:solidFill>
                  <a:srgbClr val="1F497D"/>
                </a:solidFill>
                <a:effectLst/>
                <a:uLnTx/>
                <a:uFillTx/>
              </a:endParaRPr>
            </a:p>
          </p:txBody>
        </p:sp>
        <p:cxnSp>
          <p:nvCxnSpPr>
            <p:cNvPr id="70" name="Straight Arrow Connector 69"/>
            <p:cNvCxnSpPr/>
            <p:nvPr/>
          </p:nvCxnSpPr>
          <p:spPr>
            <a:xfrm rot="10800000" flipV="1">
              <a:off x="9673150" y="1878994"/>
              <a:ext cx="228600" cy="152400"/>
            </a:xfrm>
            <a:prstGeom prst="straightConnector1">
              <a:avLst/>
            </a:prstGeom>
            <a:noFill/>
            <a:ln w="9525" cap="flat" cmpd="sng" algn="ctr">
              <a:solidFill>
                <a:srgbClr val="C0504D"/>
              </a:solidFill>
              <a:prstDash val="solid"/>
              <a:tailEnd type="arrow"/>
            </a:ln>
            <a:effectLst/>
          </p:spPr>
        </p:cxnSp>
        <p:cxnSp>
          <p:nvCxnSpPr>
            <p:cNvPr id="71" name="Straight Arrow Connector 70"/>
            <p:cNvCxnSpPr/>
            <p:nvPr/>
          </p:nvCxnSpPr>
          <p:spPr>
            <a:xfrm rot="10800000" flipV="1">
              <a:off x="9673150" y="2031394"/>
              <a:ext cx="228600" cy="152400"/>
            </a:xfrm>
            <a:prstGeom prst="straightConnector1">
              <a:avLst/>
            </a:prstGeom>
            <a:noFill/>
            <a:ln w="9525" cap="flat" cmpd="sng" algn="ctr">
              <a:solidFill>
                <a:srgbClr val="C0504D"/>
              </a:solidFill>
              <a:prstDash val="solid"/>
              <a:tailEnd type="arrow"/>
            </a:ln>
            <a:effectLst/>
          </p:spPr>
        </p:cxnSp>
        <p:cxnSp>
          <p:nvCxnSpPr>
            <p:cNvPr id="72" name="Straight Arrow Connector 71"/>
            <p:cNvCxnSpPr/>
            <p:nvPr/>
          </p:nvCxnSpPr>
          <p:spPr>
            <a:xfrm rot="10800000" flipH="1">
              <a:off x="9672284" y="3685808"/>
              <a:ext cx="228600" cy="152400"/>
            </a:xfrm>
            <a:prstGeom prst="straightConnector1">
              <a:avLst/>
            </a:prstGeom>
            <a:noFill/>
            <a:ln w="9525" cap="flat" cmpd="sng" algn="ctr">
              <a:solidFill>
                <a:srgbClr val="C0504D"/>
              </a:solidFill>
              <a:prstDash val="solid"/>
              <a:tailEnd type="arrow"/>
            </a:ln>
            <a:effectLst/>
          </p:spPr>
        </p:cxnSp>
        <p:cxnSp>
          <p:nvCxnSpPr>
            <p:cNvPr id="73" name="Straight Arrow Connector 72"/>
            <p:cNvCxnSpPr/>
            <p:nvPr/>
          </p:nvCxnSpPr>
          <p:spPr>
            <a:xfrm rot="10800000" flipH="1">
              <a:off x="9672284" y="3838208"/>
              <a:ext cx="228600" cy="152400"/>
            </a:xfrm>
            <a:prstGeom prst="straightConnector1">
              <a:avLst/>
            </a:prstGeom>
            <a:noFill/>
            <a:ln w="9525" cap="flat" cmpd="sng" algn="ctr">
              <a:solidFill>
                <a:srgbClr val="C0504D"/>
              </a:solidFill>
              <a:prstDash val="solid"/>
              <a:tailEnd type="arrow"/>
            </a:ln>
            <a:effectLst/>
          </p:spPr>
        </p:cxnSp>
        <p:sp>
          <p:nvSpPr>
            <p:cNvPr id="74" name="Right Brace 73"/>
            <p:cNvSpPr/>
            <p:nvPr/>
          </p:nvSpPr>
          <p:spPr>
            <a:xfrm>
              <a:off x="3747913" y="1443667"/>
              <a:ext cx="266700" cy="401156"/>
            </a:xfrm>
            <a:prstGeom prst="rightBrace">
              <a:avLst/>
            </a:prstGeom>
            <a:noFill/>
            <a:ln w="12700" cap="flat" cmpd="sng" algn="ctr">
              <a:solidFill>
                <a:srgbClr val="4F81BD">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5" name="TextBox 74"/>
            <p:cNvSpPr txBox="1"/>
            <p:nvPr/>
          </p:nvSpPr>
          <p:spPr>
            <a:xfrm>
              <a:off x="3971367" y="1509900"/>
              <a:ext cx="465192"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rgbClr val="1F497D"/>
                  </a:solidFill>
                  <a:effectLst/>
                  <a:uLnTx/>
                  <a:uFillTx/>
                </a:rPr>
                <a:t>e-Link</a:t>
              </a:r>
            </a:p>
          </p:txBody>
        </p:sp>
        <p:sp>
          <p:nvSpPr>
            <p:cNvPr id="76" name="TextBox 75"/>
            <p:cNvSpPr txBox="1"/>
            <p:nvPr/>
          </p:nvSpPr>
          <p:spPr>
            <a:xfrm>
              <a:off x="3078679" y="3312972"/>
              <a:ext cx="447558" cy="246221"/>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smtClean="0">
                  <a:ln>
                    <a:noFill/>
                  </a:ln>
                  <a:solidFill>
                    <a:srgbClr val="C00000"/>
                  </a:solidFill>
                  <a:effectLst/>
                  <a:uLnTx/>
                  <a:uFillTx/>
                </a:rPr>
                <a:t>clock</a:t>
              </a:r>
            </a:p>
          </p:txBody>
        </p:sp>
        <p:cxnSp>
          <p:nvCxnSpPr>
            <p:cNvPr id="77" name="Straight Arrow Connector 76"/>
            <p:cNvCxnSpPr>
              <a:stCxn id="76" idx="3"/>
            </p:cNvCxnSpPr>
            <p:nvPr/>
          </p:nvCxnSpPr>
          <p:spPr>
            <a:xfrm flipV="1">
              <a:off x="3526237" y="2902946"/>
              <a:ext cx="590143" cy="533137"/>
            </a:xfrm>
            <a:prstGeom prst="straightConnector1">
              <a:avLst/>
            </a:prstGeom>
            <a:noFill/>
            <a:ln w="9525" cap="flat" cmpd="sng" algn="ctr">
              <a:solidFill>
                <a:srgbClr val="C00000"/>
              </a:solidFill>
              <a:prstDash val="solid"/>
              <a:tailEnd type="arrow"/>
            </a:ln>
            <a:effectLst/>
          </p:spPr>
        </p:cxnSp>
        <p:sp>
          <p:nvSpPr>
            <p:cNvPr id="78" name="TextBox 77"/>
            <p:cNvSpPr txBox="1"/>
            <p:nvPr/>
          </p:nvSpPr>
          <p:spPr>
            <a:xfrm>
              <a:off x="2936011" y="3132771"/>
              <a:ext cx="590226" cy="246221"/>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1F497D"/>
                  </a:solidFill>
                  <a:effectLst/>
                  <a:uLnTx/>
                  <a:uFillTx/>
                </a:rPr>
                <a:t>data-up</a:t>
              </a:r>
              <a:endParaRPr kumimoji="0" lang="en-GB" sz="1000" b="0" i="0" u="none" strike="noStrike" kern="0" cap="none" spc="0" normalizeH="0" baseline="0" noProof="0" dirty="0" smtClean="0">
                <a:ln>
                  <a:noFill/>
                </a:ln>
                <a:solidFill>
                  <a:srgbClr val="1F497D"/>
                </a:solidFill>
                <a:effectLst/>
                <a:uLnTx/>
                <a:uFillTx/>
              </a:endParaRPr>
            </a:p>
          </p:txBody>
        </p:sp>
        <p:cxnSp>
          <p:nvCxnSpPr>
            <p:cNvPr id="79" name="Straight Arrow Connector 78"/>
            <p:cNvCxnSpPr>
              <a:stCxn id="78" idx="3"/>
            </p:cNvCxnSpPr>
            <p:nvPr/>
          </p:nvCxnSpPr>
          <p:spPr>
            <a:xfrm flipV="1">
              <a:off x="3526237" y="2764446"/>
              <a:ext cx="513943" cy="491436"/>
            </a:xfrm>
            <a:prstGeom prst="straightConnector1">
              <a:avLst/>
            </a:prstGeom>
            <a:noFill/>
            <a:ln w="9525" cap="flat" cmpd="sng" algn="ctr">
              <a:solidFill>
                <a:srgbClr val="4F81BD">
                  <a:shade val="95000"/>
                  <a:satMod val="105000"/>
                </a:srgbClr>
              </a:solidFill>
              <a:prstDash val="solid"/>
              <a:tailEnd type="arrow"/>
            </a:ln>
            <a:effectLst/>
          </p:spPr>
        </p:cxnSp>
        <p:sp>
          <p:nvSpPr>
            <p:cNvPr id="80" name="TextBox 79"/>
            <p:cNvSpPr txBox="1"/>
            <p:nvPr/>
          </p:nvSpPr>
          <p:spPr>
            <a:xfrm>
              <a:off x="2777314" y="2904171"/>
              <a:ext cx="748923" cy="246221"/>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1F497D"/>
                  </a:solidFill>
                  <a:effectLst/>
                  <a:uLnTx/>
                  <a:uFillTx/>
                </a:rPr>
                <a:t>data-down</a:t>
              </a:r>
              <a:endParaRPr kumimoji="0" lang="en-GB" sz="1000" b="0" i="0" u="none" strike="noStrike" kern="0" cap="none" spc="0" normalizeH="0" baseline="0" noProof="0" dirty="0" smtClean="0">
                <a:ln>
                  <a:noFill/>
                </a:ln>
                <a:solidFill>
                  <a:srgbClr val="1F497D"/>
                </a:solidFill>
                <a:effectLst/>
                <a:uLnTx/>
                <a:uFillTx/>
              </a:endParaRPr>
            </a:p>
          </p:txBody>
        </p:sp>
        <p:cxnSp>
          <p:nvCxnSpPr>
            <p:cNvPr id="81" name="Straight Arrow Connector 80"/>
            <p:cNvCxnSpPr>
              <a:stCxn id="80" idx="3"/>
            </p:cNvCxnSpPr>
            <p:nvPr/>
          </p:nvCxnSpPr>
          <p:spPr>
            <a:xfrm flipV="1">
              <a:off x="3526237" y="2612046"/>
              <a:ext cx="437743" cy="415236"/>
            </a:xfrm>
            <a:prstGeom prst="straightConnector1">
              <a:avLst/>
            </a:prstGeom>
            <a:noFill/>
            <a:ln w="9525" cap="flat" cmpd="sng" algn="ctr">
              <a:solidFill>
                <a:srgbClr val="4F81BD">
                  <a:shade val="95000"/>
                  <a:satMod val="105000"/>
                </a:srgbClr>
              </a:solidFill>
              <a:prstDash val="solid"/>
              <a:tailEnd type="arrow"/>
            </a:ln>
            <a:effectLst/>
          </p:spPr>
        </p:cxnSp>
        <p:grpSp>
          <p:nvGrpSpPr>
            <p:cNvPr id="82" name="Group 81"/>
            <p:cNvGrpSpPr/>
            <p:nvPr/>
          </p:nvGrpSpPr>
          <p:grpSpPr>
            <a:xfrm>
              <a:off x="8978564" y="5684830"/>
              <a:ext cx="1752600" cy="533400"/>
              <a:chOff x="-5418612" y="8588424"/>
              <a:chExt cx="1752600" cy="533400"/>
            </a:xfrm>
          </p:grpSpPr>
          <p:sp>
            <p:nvSpPr>
              <p:cNvPr id="83" name="Rectangle 82"/>
              <p:cNvSpPr/>
              <p:nvPr/>
            </p:nvSpPr>
            <p:spPr>
              <a:xfrm>
                <a:off x="-5418612" y="8588424"/>
                <a:ext cx="1752600" cy="533400"/>
              </a:xfrm>
              <a:prstGeom prst="rect">
                <a:avLst/>
              </a:prstGeom>
              <a:solidFill>
                <a:srgbClr val="4F81BD">
                  <a:lumMod val="20000"/>
                  <a:lumOff val="80000"/>
                </a:srgbClr>
              </a:solidFill>
              <a:ln w="25400" cap="flat" cmpd="sng" algn="ctr">
                <a:solidFill>
                  <a:srgbClr val="4F81BD"/>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84" name="Straight Connector 83"/>
              <p:cNvCxnSpPr/>
              <p:nvPr/>
            </p:nvCxnSpPr>
            <p:spPr>
              <a:xfrm>
                <a:off x="-5266212" y="8740824"/>
                <a:ext cx="990600" cy="0"/>
              </a:xfrm>
              <a:prstGeom prst="line">
                <a:avLst/>
              </a:prstGeom>
              <a:noFill/>
              <a:ln w="12700" cap="flat" cmpd="sng" algn="ctr">
                <a:solidFill>
                  <a:srgbClr val="1F497D"/>
                </a:solidFill>
                <a:prstDash val="solid"/>
              </a:ln>
              <a:effectLst/>
            </p:spPr>
          </p:cxnSp>
          <p:cxnSp>
            <p:nvCxnSpPr>
              <p:cNvPr id="85" name="Straight Connector 84"/>
              <p:cNvCxnSpPr/>
              <p:nvPr/>
            </p:nvCxnSpPr>
            <p:spPr>
              <a:xfrm>
                <a:off x="-5266212" y="8893224"/>
                <a:ext cx="990600" cy="0"/>
              </a:xfrm>
              <a:prstGeom prst="line">
                <a:avLst/>
              </a:prstGeom>
              <a:noFill/>
              <a:ln w="12700" cap="flat" cmpd="sng" algn="ctr">
                <a:solidFill>
                  <a:sysClr val="windowText" lastClr="000000"/>
                </a:solidFill>
                <a:prstDash val="solid"/>
              </a:ln>
              <a:effectLst/>
            </p:spPr>
          </p:cxnSp>
          <p:cxnSp>
            <p:nvCxnSpPr>
              <p:cNvPr id="86" name="Straight Connector 85"/>
              <p:cNvCxnSpPr/>
              <p:nvPr/>
            </p:nvCxnSpPr>
            <p:spPr>
              <a:xfrm>
                <a:off x="-5266212" y="9045624"/>
                <a:ext cx="990600" cy="0"/>
              </a:xfrm>
              <a:prstGeom prst="line">
                <a:avLst/>
              </a:prstGeom>
              <a:noFill/>
              <a:ln w="12700" cap="flat" cmpd="sng" algn="ctr">
                <a:solidFill>
                  <a:srgbClr val="C0504D"/>
                </a:solidFill>
                <a:prstDash val="solid"/>
              </a:ln>
              <a:effectLst/>
            </p:spPr>
          </p:cxnSp>
          <p:sp>
            <p:nvSpPr>
              <p:cNvPr id="87" name="TextBox 86"/>
              <p:cNvSpPr txBox="1"/>
              <p:nvPr/>
            </p:nvSpPr>
            <p:spPr>
              <a:xfrm>
                <a:off x="-4275612" y="8740824"/>
                <a:ext cx="494046"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ysClr val="windowText" lastClr="000000"/>
                    </a:solidFill>
                    <a:effectLst/>
                    <a:uLnTx/>
                    <a:uFillTx/>
                  </a:rPr>
                  <a:t>control</a:t>
                </a:r>
                <a:endParaRPr kumimoji="0" lang="en-GB" sz="800" b="0" i="0" u="none" strike="noStrike" kern="0" cap="none" spc="0" normalizeH="0" baseline="0" noProof="0" dirty="0">
                  <a:ln>
                    <a:noFill/>
                  </a:ln>
                  <a:solidFill>
                    <a:sysClr val="windowText" lastClr="000000"/>
                  </a:solidFill>
                  <a:effectLst/>
                  <a:uLnTx/>
                  <a:uFillTx/>
                </a:endParaRPr>
              </a:p>
            </p:txBody>
          </p:sp>
          <p:sp>
            <p:nvSpPr>
              <p:cNvPr id="88" name="TextBox 87"/>
              <p:cNvSpPr txBox="1"/>
              <p:nvPr/>
            </p:nvSpPr>
            <p:spPr>
              <a:xfrm>
                <a:off x="-4275612" y="8588424"/>
                <a:ext cx="386644"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rgbClr val="1F497D"/>
                    </a:solidFill>
                    <a:effectLst/>
                    <a:uLnTx/>
                    <a:uFillTx/>
                  </a:rPr>
                  <a:t>data</a:t>
                </a:r>
                <a:endParaRPr kumimoji="0" lang="en-GB" sz="800" b="0" i="0" u="none" strike="noStrike" kern="0" cap="none" spc="0" normalizeH="0" baseline="0" noProof="0" dirty="0">
                  <a:ln>
                    <a:noFill/>
                  </a:ln>
                  <a:solidFill>
                    <a:srgbClr val="1F497D"/>
                  </a:solidFill>
                  <a:effectLst/>
                  <a:uLnTx/>
                  <a:uFillTx/>
                </a:endParaRPr>
              </a:p>
            </p:txBody>
          </p:sp>
          <p:sp>
            <p:nvSpPr>
              <p:cNvPr id="89" name="TextBox 88"/>
              <p:cNvSpPr txBox="1"/>
              <p:nvPr/>
            </p:nvSpPr>
            <p:spPr>
              <a:xfrm>
                <a:off x="-4275612" y="8893224"/>
                <a:ext cx="470000"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rgbClr val="FF0000"/>
                    </a:solidFill>
                    <a:effectLst/>
                    <a:uLnTx/>
                    <a:uFillTx/>
                  </a:rPr>
                  <a:t>clocks</a:t>
                </a:r>
                <a:endParaRPr kumimoji="0" lang="en-GB" sz="800" b="0" i="0" u="none" strike="noStrike" kern="0" cap="none" spc="0" normalizeH="0" baseline="0" noProof="0" dirty="0">
                  <a:ln>
                    <a:noFill/>
                  </a:ln>
                  <a:solidFill>
                    <a:srgbClr val="FF0000"/>
                  </a:solidFill>
                  <a:effectLst/>
                  <a:uLnTx/>
                  <a:uFillTx/>
                </a:endParaRPr>
              </a:p>
            </p:txBody>
          </p:sp>
        </p:grpSp>
        <p:grpSp>
          <p:nvGrpSpPr>
            <p:cNvPr id="90" name="Group 89"/>
            <p:cNvGrpSpPr/>
            <p:nvPr/>
          </p:nvGrpSpPr>
          <p:grpSpPr>
            <a:xfrm>
              <a:off x="7825316" y="2031395"/>
              <a:ext cx="441222" cy="457200"/>
              <a:chOff x="6066426" y="2411895"/>
              <a:chExt cx="441222" cy="457200"/>
            </a:xfrm>
          </p:grpSpPr>
          <p:sp>
            <p:nvSpPr>
              <p:cNvPr id="91" name="Isosceles Triangle 90"/>
              <p:cNvSpPr/>
              <p:nvPr/>
            </p:nvSpPr>
            <p:spPr>
              <a:xfrm rot="16200000">
                <a:off x="6028326" y="2449995"/>
                <a:ext cx="457200" cy="381000"/>
              </a:xfrm>
              <a:prstGeom prst="triangle">
                <a:avLst/>
              </a:prstGeom>
              <a:solidFill>
                <a:srgbClr val="4F81BD"/>
              </a:solidFill>
              <a:ln w="2540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92" name="TextBox 91"/>
              <p:cNvSpPr txBox="1"/>
              <p:nvPr/>
            </p:nvSpPr>
            <p:spPr>
              <a:xfrm>
                <a:off x="6149858" y="2486606"/>
                <a:ext cx="357790" cy="307777"/>
              </a:xfrm>
              <a:prstGeom prst="rect">
                <a:avLst/>
              </a:prstGeom>
              <a:noFill/>
              <a:ln>
                <a:noFill/>
              </a:ln>
            </p:spPr>
            <p:txBody>
              <a:bodyPr wrap="none" rtlCol="0">
                <a:spAutoFit/>
              </a:bodyPr>
              <a:lstStyle/>
              <a:p>
                <a:r>
                  <a:rPr lang="en-GB" sz="1400" dirty="0" smtClean="0">
                    <a:solidFill>
                      <a:schemeClr val="bg1"/>
                    </a:solidFill>
                  </a:rPr>
                  <a:t>LR</a:t>
                </a:r>
                <a:endParaRPr lang="en-GB" sz="1400" dirty="0">
                  <a:solidFill>
                    <a:schemeClr val="bg1"/>
                  </a:solidFill>
                </a:endParaRPr>
              </a:p>
            </p:txBody>
          </p:sp>
        </p:grpSp>
        <p:cxnSp>
          <p:nvCxnSpPr>
            <p:cNvPr id="93" name="Straight Arrow Connector 92"/>
            <p:cNvCxnSpPr>
              <a:stCxn id="91" idx="0"/>
              <a:endCxn id="114" idx="3"/>
            </p:cNvCxnSpPr>
            <p:nvPr/>
          </p:nvCxnSpPr>
          <p:spPr>
            <a:xfrm flipH="1" flipV="1">
              <a:off x="7584371" y="2259994"/>
              <a:ext cx="240945" cy="1"/>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flipH="1">
              <a:off x="7729440" y="2260901"/>
              <a:ext cx="1" cy="542432"/>
            </a:xfrm>
            <a:prstGeom prst="straightConnector1">
              <a:avLst/>
            </a:prstGeom>
            <a:ln w="19050">
              <a:solidFill>
                <a:schemeClr val="tx2"/>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a:endCxn id="114" idx="2"/>
            </p:cNvCxnSpPr>
            <p:nvPr/>
          </p:nvCxnSpPr>
          <p:spPr>
            <a:xfrm flipV="1">
              <a:off x="7317670" y="2488594"/>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7317670" y="3252244"/>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98" idx="3"/>
            </p:cNvCxnSpPr>
            <p:nvPr/>
          </p:nvCxnSpPr>
          <p:spPr>
            <a:xfrm flipH="1">
              <a:off x="7825316" y="3004196"/>
              <a:ext cx="1360246" cy="1240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8492744" y="2804141"/>
              <a:ext cx="692818" cy="400110"/>
            </a:xfrm>
            <a:prstGeom prst="rect">
              <a:avLst/>
            </a:prstGeom>
            <a:noFill/>
          </p:spPr>
          <p:txBody>
            <a:bodyPr wrap="none" rtlCol="0">
              <a:spAutoFit/>
            </a:bodyPr>
            <a:lstStyle/>
            <a:p>
              <a:pPr algn="ctr"/>
              <a:r>
                <a:rPr lang="en-GB" sz="1000" dirty="0" smtClean="0">
                  <a:solidFill>
                    <a:srgbClr val="C00000"/>
                  </a:solidFill>
                </a:rPr>
                <a:t>Ref CLK</a:t>
              </a:r>
              <a:br>
                <a:rPr lang="en-GB" sz="1000" dirty="0" smtClean="0">
                  <a:solidFill>
                    <a:srgbClr val="C00000"/>
                  </a:solidFill>
                </a:rPr>
              </a:br>
              <a:r>
                <a:rPr lang="en-GB" sz="1000" dirty="0" smtClean="0">
                  <a:solidFill>
                    <a:srgbClr val="C00000"/>
                  </a:solidFill>
                </a:rPr>
                <a:t>(optional)</a:t>
              </a:r>
              <a:endParaRPr lang="en-GB" sz="1000" dirty="0">
                <a:solidFill>
                  <a:srgbClr val="C00000"/>
                </a:solidFill>
              </a:endParaRPr>
            </a:p>
          </p:txBody>
        </p:sp>
        <p:cxnSp>
          <p:nvCxnSpPr>
            <p:cNvPr id="99" name="Straight Arrow Connector 98"/>
            <p:cNvCxnSpPr/>
            <p:nvPr/>
          </p:nvCxnSpPr>
          <p:spPr>
            <a:xfrm flipH="1">
              <a:off x="8208733" y="2262627"/>
              <a:ext cx="1230453" cy="0"/>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00" name="Isosceles Triangle 99"/>
            <p:cNvSpPr/>
            <p:nvPr/>
          </p:nvSpPr>
          <p:spPr>
            <a:xfrm rot="16200000">
              <a:off x="8644450" y="2069494"/>
              <a:ext cx="457200" cy="381000"/>
            </a:xfrm>
            <a:prstGeom prst="triangl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101" name="Group 100"/>
            <p:cNvGrpSpPr/>
            <p:nvPr/>
          </p:nvGrpSpPr>
          <p:grpSpPr>
            <a:xfrm flipH="1">
              <a:off x="7771050" y="3536929"/>
              <a:ext cx="441222" cy="457200"/>
              <a:chOff x="6066426" y="2411895"/>
              <a:chExt cx="441222" cy="457200"/>
            </a:xfrm>
          </p:grpSpPr>
          <p:sp>
            <p:nvSpPr>
              <p:cNvPr id="102" name="Isosceles Triangle 101"/>
              <p:cNvSpPr/>
              <p:nvPr/>
            </p:nvSpPr>
            <p:spPr>
              <a:xfrm rot="16200000">
                <a:off x="6028326" y="2449995"/>
                <a:ext cx="457200" cy="381000"/>
              </a:xfrm>
              <a:prstGeom prst="triangle">
                <a:avLst/>
              </a:prstGeom>
              <a:solidFill>
                <a:srgbClr val="4F81BD"/>
              </a:solidFill>
              <a:ln w="2540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03" name="TextBox 102"/>
              <p:cNvSpPr txBox="1"/>
              <p:nvPr/>
            </p:nvSpPr>
            <p:spPr>
              <a:xfrm>
                <a:off x="6137034" y="2486606"/>
                <a:ext cx="370614" cy="307777"/>
              </a:xfrm>
              <a:prstGeom prst="rect">
                <a:avLst/>
              </a:prstGeom>
              <a:noFill/>
              <a:ln>
                <a:noFill/>
              </a:ln>
            </p:spPr>
            <p:txBody>
              <a:bodyPr wrap="none" rtlCol="0">
                <a:spAutoFit/>
              </a:bodyPr>
              <a:lstStyle/>
              <a:p>
                <a:r>
                  <a:rPr lang="en-GB" sz="1400" dirty="0" smtClean="0">
                    <a:solidFill>
                      <a:schemeClr val="bg1"/>
                    </a:solidFill>
                  </a:rPr>
                  <a:t>LD</a:t>
                </a:r>
                <a:endParaRPr lang="en-GB" sz="1400" dirty="0">
                  <a:solidFill>
                    <a:schemeClr val="bg1"/>
                  </a:solidFill>
                </a:endParaRPr>
              </a:p>
            </p:txBody>
          </p:sp>
        </p:grpSp>
        <p:cxnSp>
          <p:nvCxnSpPr>
            <p:cNvPr id="104" name="Straight Arrow Connector 103"/>
            <p:cNvCxnSpPr>
              <a:stCxn id="119" idx="3"/>
            </p:cNvCxnSpPr>
            <p:nvPr/>
          </p:nvCxnSpPr>
          <p:spPr>
            <a:xfrm>
              <a:off x="7583414" y="3765528"/>
              <a:ext cx="251343" cy="1"/>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flipV="1">
              <a:off x="6778116" y="2480071"/>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a:off x="6778116" y="3243721"/>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V="1">
              <a:off x="6281499" y="2470950"/>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a:off x="6281499" y="3234600"/>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9" name="Right Arrow 108"/>
            <p:cNvSpPr/>
            <p:nvPr/>
          </p:nvSpPr>
          <p:spPr>
            <a:xfrm>
              <a:off x="5268328" y="3613128"/>
              <a:ext cx="723917" cy="304801"/>
            </a:xfrm>
            <a:prstGeom prst="rightArrow">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10" name="Straight Arrow Connector 109"/>
            <p:cNvCxnSpPr>
              <a:endCxn id="22" idx="2"/>
            </p:cNvCxnSpPr>
            <p:nvPr/>
          </p:nvCxnSpPr>
          <p:spPr>
            <a:xfrm flipV="1">
              <a:off x="5707161" y="1728446"/>
              <a:ext cx="6206" cy="1285116"/>
            </a:xfrm>
            <a:prstGeom prst="straightConnector1">
              <a:avLst/>
            </a:prstGeom>
            <a:noFill/>
            <a:ln w="38100" cap="flat" cmpd="sng" algn="ctr">
              <a:solidFill>
                <a:srgbClr val="C0504D"/>
              </a:solidFill>
              <a:prstDash val="solid"/>
              <a:headEnd type="oval"/>
              <a:tailEnd type="arrow"/>
            </a:ln>
            <a:effectLst/>
          </p:spPr>
        </p:cxnSp>
        <p:sp>
          <p:nvSpPr>
            <p:cNvPr id="111" name="Right Arrow 110"/>
            <p:cNvSpPr/>
            <p:nvPr/>
          </p:nvSpPr>
          <p:spPr>
            <a:xfrm flipH="1">
              <a:off x="5277434" y="2107594"/>
              <a:ext cx="723917" cy="304801"/>
            </a:xfrm>
            <a:prstGeom prst="rightArrow">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2" name="Rectangle 111"/>
            <p:cNvSpPr/>
            <p:nvPr/>
          </p:nvSpPr>
          <p:spPr>
            <a:xfrm>
              <a:off x="6002814" y="2788000"/>
              <a:ext cx="1052296"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CLK Manager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3" name="Rectangle 112"/>
            <p:cNvSpPr/>
            <p:nvPr/>
          </p:nvSpPr>
          <p:spPr>
            <a:xfrm>
              <a:off x="7050970" y="2788907"/>
              <a:ext cx="782665"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CDR/PLL</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4" name="Rectangle 113"/>
            <p:cNvSpPr/>
            <p:nvPr/>
          </p:nvSpPr>
          <p:spPr>
            <a:xfrm>
              <a:off x="7050970" y="2031394"/>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dirty="0" err="1" smtClean="0">
                  <a:solidFill>
                    <a:sysClr val="window" lastClr="FFFFFF"/>
                  </a:solidFill>
                  <a:latin typeface="Calibri"/>
                </a:rPr>
                <a:t>DeSER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5" name="Rectangle 114"/>
            <p:cNvSpPr/>
            <p:nvPr/>
          </p:nvSpPr>
          <p:spPr>
            <a:xfrm>
              <a:off x="6521060" y="2031394"/>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noProof="0" dirty="0" smtClean="0">
                  <a:solidFill>
                    <a:sysClr val="window" lastClr="FFFFFF"/>
                  </a:solidFill>
                  <a:latin typeface="Calibri"/>
                </a:rPr>
                <a:t>DEC</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6" name="Rectangle 115"/>
            <p:cNvSpPr/>
            <p:nvPr/>
          </p:nvSpPr>
          <p:spPr>
            <a:xfrm>
              <a:off x="6003771" y="2031394"/>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dirty="0" smtClean="0">
                  <a:solidFill>
                    <a:sysClr val="window" lastClr="FFFFFF"/>
                  </a:solidFill>
                  <a:latin typeface="Calibri"/>
                </a:rPr>
                <a:t>DSCR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7" name="Rectangle 116"/>
            <p:cNvSpPr/>
            <p:nvPr/>
          </p:nvSpPr>
          <p:spPr>
            <a:xfrm>
              <a:off x="6520103" y="3536928"/>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noProof="0" dirty="0" smtClean="0">
                  <a:solidFill>
                    <a:sysClr val="window" lastClr="FFFFFF"/>
                  </a:solidFill>
                  <a:latin typeface="Calibri"/>
                </a:rPr>
                <a:t>ENC</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8" name="Rectangle 117"/>
            <p:cNvSpPr/>
            <p:nvPr/>
          </p:nvSpPr>
          <p:spPr>
            <a:xfrm>
              <a:off x="6002814" y="3536928"/>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dirty="0" smtClean="0">
                  <a:solidFill>
                    <a:sysClr val="window" lastClr="FFFFFF"/>
                  </a:solidFill>
                  <a:latin typeface="Calibri"/>
                </a:rPr>
                <a:t>SCR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9" name="Rectangle 118"/>
            <p:cNvSpPr/>
            <p:nvPr/>
          </p:nvSpPr>
          <p:spPr>
            <a:xfrm>
              <a:off x="7050013" y="3536928"/>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dirty="0" smtClean="0">
                  <a:solidFill>
                    <a:sysClr val="window" lastClr="FFFFFF"/>
                  </a:solidFill>
                  <a:latin typeface="Calibri"/>
                </a:rPr>
                <a:t>SER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20" name="Rectangle 119"/>
            <p:cNvSpPr/>
            <p:nvPr/>
          </p:nvSpPr>
          <p:spPr>
            <a:xfrm>
              <a:off x="7091818" y="5307997"/>
              <a:ext cx="685800"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I2C Slave</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121" name="Straight Arrow Connector 120"/>
            <p:cNvCxnSpPr/>
            <p:nvPr/>
          </p:nvCxnSpPr>
          <p:spPr>
            <a:xfrm rot="5400000" flipH="1" flipV="1">
              <a:off x="7847917" y="5901240"/>
              <a:ext cx="304800" cy="4757"/>
            </a:xfrm>
            <a:prstGeom prst="straightConnector1">
              <a:avLst/>
            </a:prstGeom>
            <a:noFill/>
            <a:ln w="19050" cap="flat" cmpd="sng" algn="ctr">
              <a:solidFill>
                <a:sysClr val="windowText" lastClr="000000"/>
              </a:solidFill>
              <a:prstDash val="solid"/>
              <a:headEnd type="arrow"/>
              <a:tailEnd type="arrow"/>
            </a:ln>
            <a:effectLst/>
          </p:spPr>
        </p:cxnSp>
        <p:cxnSp>
          <p:nvCxnSpPr>
            <p:cNvPr id="122" name="Straight Arrow Connector 121"/>
            <p:cNvCxnSpPr/>
            <p:nvPr/>
          </p:nvCxnSpPr>
          <p:spPr>
            <a:xfrm rot="5400000" flipH="1" flipV="1">
              <a:off x="8054679" y="5901240"/>
              <a:ext cx="304800" cy="4757"/>
            </a:xfrm>
            <a:prstGeom prst="straightConnector1">
              <a:avLst/>
            </a:prstGeom>
            <a:noFill/>
            <a:ln w="19050" cap="flat" cmpd="sng" algn="ctr">
              <a:solidFill>
                <a:sysClr val="windowText" lastClr="000000"/>
              </a:solidFill>
              <a:prstDash val="solid"/>
              <a:headEnd type="arrow"/>
              <a:tailEnd type="arrow"/>
            </a:ln>
            <a:effectLst/>
          </p:spPr>
        </p:cxnSp>
        <p:cxnSp>
          <p:nvCxnSpPr>
            <p:cNvPr id="123" name="Straight Arrow Connector 122"/>
            <p:cNvCxnSpPr/>
            <p:nvPr/>
          </p:nvCxnSpPr>
          <p:spPr>
            <a:xfrm rot="5400000" flipH="1" flipV="1">
              <a:off x="7291041" y="5901240"/>
              <a:ext cx="304800" cy="4757"/>
            </a:xfrm>
            <a:prstGeom prst="straightConnector1">
              <a:avLst/>
            </a:prstGeom>
            <a:noFill/>
            <a:ln w="19050" cap="flat" cmpd="sng" algn="ctr">
              <a:solidFill>
                <a:sysClr val="windowText" lastClr="000000"/>
              </a:solidFill>
              <a:prstDash val="solid"/>
              <a:headEnd type="arrow"/>
              <a:tailEnd type="arrow"/>
            </a:ln>
            <a:effectLst/>
          </p:spPr>
        </p:cxnSp>
        <p:sp>
          <p:nvSpPr>
            <p:cNvPr id="124" name="TextBox 123"/>
            <p:cNvSpPr txBox="1"/>
            <p:nvPr/>
          </p:nvSpPr>
          <p:spPr>
            <a:xfrm>
              <a:off x="7266174" y="6017194"/>
              <a:ext cx="360996" cy="33855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ysClr val="windowText" lastClr="000000"/>
                  </a:solidFill>
                  <a:effectLst/>
                  <a:uLnTx/>
                  <a:uFillTx/>
                </a:rPr>
                <a:t>I2C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ysClr val="windowText" lastClr="000000"/>
                  </a:solidFill>
                  <a:effectLst/>
                  <a:uLnTx/>
                  <a:uFillTx/>
                </a:rPr>
                <a:t>Port</a:t>
              </a:r>
              <a:endParaRPr kumimoji="0" lang="en-GB" sz="800" b="0" i="0" u="none" strike="noStrike" kern="0" cap="none" spc="0" normalizeH="0" baseline="0" noProof="0" dirty="0">
                <a:ln>
                  <a:noFill/>
                </a:ln>
                <a:solidFill>
                  <a:sysClr val="windowText" lastClr="000000"/>
                </a:solidFill>
                <a:effectLst/>
                <a:uLnTx/>
                <a:uFillTx/>
              </a:endParaRPr>
            </a:p>
          </p:txBody>
        </p:sp>
        <p:sp>
          <p:nvSpPr>
            <p:cNvPr id="125" name="Rectangle 124"/>
            <p:cNvSpPr/>
            <p:nvPr/>
          </p:nvSpPr>
          <p:spPr>
            <a:xfrm>
              <a:off x="6404949" y="5307997"/>
              <a:ext cx="687937"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dirty="0" smtClean="0">
                  <a:solidFill>
                    <a:sysClr val="window" lastClr="FFFFFF"/>
                  </a:solidFill>
                  <a:latin typeface="Calibri"/>
                </a:rPr>
                <a:t>PIO</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126" name="Elbow Connector 125"/>
            <p:cNvCxnSpPr>
              <a:stCxn id="22" idx="0"/>
            </p:cNvCxnSpPr>
            <p:nvPr/>
          </p:nvCxnSpPr>
          <p:spPr>
            <a:xfrm rot="16200000" flipV="1">
              <a:off x="5053633" y="611512"/>
              <a:ext cx="289824" cy="1029644"/>
            </a:xfrm>
            <a:prstGeom prst="bentConnector2">
              <a:avLst/>
            </a:prstGeom>
            <a:ln w="190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rot="5400000" flipH="1" flipV="1">
              <a:off x="5908806" y="5901240"/>
              <a:ext cx="304800" cy="4757"/>
            </a:xfrm>
            <a:prstGeom prst="straightConnector1">
              <a:avLst/>
            </a:prstGeom>
            <a:noFill/>
            <a:ln w="19050" cap="flat" cmpd="sng" algn="ctr">
              <a:solidFill>
                <a:sysClr val="windowText" lastClr="000000"/>
              </a:solidFill>
              <a:prstDash val="solid"/>
              <a:headEnd type="arrow"/>
              <a:tailEnd type="arrow"/>
            </a:ln>
            <a:effectLst/>
          </p:spPr>
        </p:cxnSp>
        <p:sp>
          <p:nvSpPr>
            <p:cNvPr id="128" name="TextBox 127"/>
            <p:cNvSpPr txBox="1"/>
            <p:nvPr/>
          </p:nvSpPr>
          <p:spPr>
            <a:xfrm>
              <a:off x="9549514" y="1580513"/>
              <a:ext cx="740908" cy="261610"/>
            </a:xfrm>
            <a:prstGeom prst="rect">
              <a:avLst/>
            </a:prstGeom>
            <a:noFill/>
          </p:spPr>
          <p:txBody>
            <a:bodyPr wrap="none" rtlCol="0">
              <a:spAutoFit/>
            </a:bodyPr>
            <a:lstStyle/>
            <a:p>
              <a:pPr algn="ctr"/>
              <a:r>
                <a:rPr lang="en-GB" sz="1100" dirty="0" smtClean="0">
                  <a:solidFill>
                    <a:srgbClr val="C00000"/>
                  </a:solidFill>
                </a:rPr>
                <a:t>2.56 Gb/s</a:t>
              </a:r>
              <a:endParaRPr lang="en-GB" sz="1100" dirty="0">
                <a:solidFill>
                  <a:srgbClr val="C00000"/>
                </a:solidFill>
              </a:endParaRPr>
            </a:p>
          </p:txBody>
        </p:sp>
        <p:sp>
          <p:nvSpPr>
            <p:cNvPr id="129" name="TextBox 128"/>
            <p:cNvSpPr txBox="1"/>
            <p:nvPr/>
          </p:nvSpPr>
          <p:spPr>
            <a:xfrm>
              <a:off x="9477506" y="3086027"/>
              <a:ext cx="813043" cy="600164"/>
            </a:xfrm>
            <a:prstGeom prst="rect">
              <a:avLst/>
            </a:prstGeom>
            <a:noFill/>
          </p:spPr>
          <p:txBody>
            <a:bodyPr wrap="none" rtlCol="0">
              <a:spAutoFit/>
            </a:bodyPr>
            <a:lstStyle/>
            <a:p>
              <a:pPr algn="ctr"/>
              <a:r>
                <a:rPr lang="en-GB" sz="1100" dirty="0" smtClean="0">
                  <a:solidFill>
                    <a:srgbClr val="C00000"/>
                  </a:solidFill>
                </a:rPr>
                <a:t>5.12 Gb/s</a:t>
              </a:r>
              <a:r>
                <a:rPr lang="en-GB" sz="1100" dirty="0">
                  <a:solidFill>
                    <a:srgbClr val="C00000"/>
                  </a:solidFill>
                </a:rPr>
                <a:t/>
              </a:r>
              <a:br>
                <a:rPr lang="en-GB" sz="1100" dirty="0">
                  <a:solidFill>
                    <a:srgbClr val="C00000"/>
                  </a:solidFill>
                </a:rPr>
              </a:br>
              <a:r>
                <a:rPr lang="en-GB" sz="1100" dirty="0" smtClean="0">
                  <a:solidFill>
                    <a:srgbClr val="C00000"/>
                  </a:solidFill>
                </a:rPr>
                <a:t>or</a:t>
              </a:r>
              <a:br>
                <a:rPr lang="en-GB" sz="1100" dirty="0" smtClean="0">
                  <a:solidFill>
                    <a:srgbClr val="C00000"/>
                  </a:solidFill>
                </a:rPr>
              </a:br>
              <a:r>
                <a:rPr lang="en-GB" sz="1100" dirty="0" smtClean="0">
                  <a:solidFill>
                    <a:srgbClr val="C00000"/>
                  </a:solidFill>
                </a:rPr>
                <a:t>10.24 Gb/s</a:t>
              </a:r>
            </a:p>
          </p:txBody>
        </p:sp>
      </p:grpSp>
      <p:sp>
        <p:nvSpPr>
          <p:cNvPr id="130" name="Rectangle 129"/>
          <p:cNvSpPr/>
          <p:nvPr/>
        </p:nvSpPr>
        <p:spPr>
          <a:xfrm>
            <a:off x="8342762" y="870120"/>
            <a:ext cx="3011035" cy="5493639"/>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p:cNvSpPr/>
          <p:nvPr/>
        </p:nvSpPr>
        <p:spPr>
          <a:xfrm>
            <a:off x="837859" y="874943"/>
            <a:ext cx="6903653" cy="5488816"/>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p:cNvSpPr/>
          <p:nvPr/>
        </p:nvSpPr>
        <p:spPr>
          <a:xfrm>
            <a:off x="7741512" y="870119"/>
            <a:ext cx="599114" cy="258570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Rectangle 130"/>
          <p:cNvSpPr/>
          <p:nvPr/>
        </p:nvSpPr>
        <p:spPr>
          <a:xfrm>
            <a:off x="7739841" y="4064946"/>
            <a:ext cx="601852" cy="2290595"/>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9102386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 – Driver Topology</a:t>
            </a:r>
            <a:endParaRPr lang="en-GB" dirty="0"/>
          </a:p>
        </p:txBody>
      </p:sp>
      <p:sp>
        <p:nvSpPr>
          <p:cNvPr id="4" name="Date Placeholder 3"/>
          <p:cNvSpPr>
            <a:spLocks noGrp="1"/>
          </p:cNvSpPr>
          <p:nvPr>
            <p:ph type="dt" sz="half" idx="10"/>
          </p:nvPr>
        </p:nvSpPr>
        <p:spPr/>
        <p:txBody>
          <a:bodyPr/>
          <a:lstStyle/>
          <a:p>
            <a:r>
              <a:rPr lang="en-GB" smtClean="0"/>
              <a:t>Ecole de Microélectronique IN2P3</a:t>
            </a:r>
            <a:endParaRPr lang="en-GB" dirty="0"/>
          </a:p>
        </p:txBody>
      </p:sp>
      <p:sp>
        <p:nvSpPr>
          <p:cNvPr id="5" name="Footer Placeholder 4"/>
          <p:cNvSpPr>
            <a:spLocks noGrp="1"/>
          </p:cNvSpPr>
          <p:nvPr>
            <p:ph type="ftr" sz="quarter" idx="11"/>
          </p:nvPr>
        </p:nvSpPr>
        <p:spPr/>
        <p:txBody>
          <a:bodyPr/>
          <a:lstStyle/>
          <a:p>
            <a:r>
              <a:rPr lang="en-GB"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88</a:t>
            </a:fld>
            <a:endParaRPr lang="en-GB" dirty="0"/>
          </a:p>
        </p:txBody>
      </p:sp>
      <p:graphicFrame>
        <p:nvGraphicFramePr>
          <p:cNvPr id="8" name="对象 17"/>
          <p:cNvGraphicFramePr>
            <a:graphicFrameLocks noGrp="1" noChangeAspect="1"/>
          </p:cNvGraphicFramePr>
          <p:nvPr>
            <p:ph idx="1"/>
            <p:extLst>
              <p:ext uri="{D42A27DB-BD31-4B8C-83A1-F6EECF244321}">
                <p14:modId xmlns:p14="http://schemas.microsoft.com/office/powerpoint/2010/main" val="3999498635"/>
              </p:ext>
            </p:extLst>
          </p:nvPr>
        </p:nvGraphicFramePr>
        <p:xfrm>
          <a:off x="1071316" y="881217"/>
          <a:ext cx="10049367" cy="5548312"/>
        </p:xfrm>
        <a:graphic>
          <a:graphicData uri="http://schemas.openxmlformats.org/presentationml/2006/ole">
            <mc:AlternateContent xmlns:mc="http://schemas.openxmlformats.org/markup-compatibility/2006">
              <mc:Choice xmlns:v="urn:schemas-microsoft-com:vml" Requires="v">
                <p:oleObj spid="_x0000_s1181" name="Visio" r:id="rId4" imgW="12628970" imgH="6972300" progId="Visio.Drawing.11">
                  <p:embed/>
                </p:oleObj>
              </mc:Choice>
              <mc:Fallback>
                <p:oleObj name="Visio" r:id="rId4" imgW="12628970" imgH="6972300" progId="Visio.Drawing.11">
                  <p:embed/>
                  <p:pic>
                    <p:nvPicPr>
                      <p:cNvPr id="0" name=""/>
                      <p:cNvPicPr>
                        <a:picLocks noChangeAspect="1" noChangeArrowheads="1"/>
                      </p:cNvPicPr>
                      <p:nvPr/>
                    </p:nvPicPr>
                    <p:blipFill>
                      <a:blip r:embed="rId5"/>
                      <a:srcRect/>
                      <a:stretch>
                        <a:fillRect/>
                      </a:stretch>
                    </p:blipFill>
                    <p:spPr bwMode="auto">
                      <a:xfrm>
                        <a:off x="1071316" y="881217"/>
                        <a:ext cx="10049367" cy="5548312"/>
                      </a:xfrm>
                      <a:prstGeom prst="rect">
                        <a:avLst/>
                      </a:prstGeom>
                      <a:noFill/>
                    </p:spPr>
                  </p:pic>
                </p:oleObj>
              </mc:Fallback>
            </mc:AlternateContent>
          </a:graphicData>
        </a:graphic>
      </p:graphicFrame>
      <p:sp>
        <p:nvSpPr>
          <p:cNvPr id="13" name="TextBox 12"/>
          <p:cNvSpPr txBox="1"/>
          <p:nvPr/>
        </p:nvSpPr>
        <p:spPr>
          <a:xfrm>
            <a:off x="1783551" y="1211182"/>
            <a:ext cx="1726324" cy="523220"/>
          </a:xfrm>
          <a:prstGeom prst="rect">
            <a:avLst/>
          </a:prstGeom>
          <a:noFill/>
        </p:spPr>
        <p:txBody>
          <a:bodyPr wrap="square" rtlCol="0">
            <a:spAutoFit/>
          </a:bodyPr>
          <a:lstStyle/>
          <a:p>
            <a:r>
              <a:rPr lang="en-US" sz="1400" dirty="0" smtClean="0">
                <a:solidFill>
                  <a:srgbClr val="2E07BD"/>
                </a:solidFill>
                <a:latin typeface="+mj-lt"/>
                <a:cs typeface="Times New Roman" panose="02020603050405020304" pitchFamily="18" charset="0"/>
              </a:rPr>
              <a:t>Accommodate the</a:t>
            </a:r>
            <a:br>
              <a:rPr lang="en-US" sz="1400" dirty="0" smtClean="0">
                <a:solidFill>
                  <a:srgbClr val="2E07BD"/>
                </a:solidFill>
                <a:latin typeface="+mj-lt"/>
                <a:cs typeface="Times New Roman" panose="02020603050405020304" pitchFamily="18" charset="0"/>
              </a:rPr>
            </a:br>
            <a:r>
              <a:rPr lang="en-US" sz="1400" dirty="0" smtClean="0">
                <a:solidFill>
                  <a:srgbClr val="2E07BD"/>
                </a:solidFill>
                <a:latin typeface="+mj-lt"/>
                <a:cs typeface="Times New Roman" panose="02020603050405020304" pitchFamily="18" charset="0"/>
              </a:rPr>
              <a:t>large capacitive load</a:t>
            </a:r>
          </a:p>
        </p:txBody>
      </p:sp>
      <p:cxnSp>
        <p:nvCxnSpPr>
          <p:cNvPr id="14" name="直接箭头连接符 33"/>
          <p:cNvCxnSpPr/>
          <p:nvPr/>
        </p:nvCxnSpPr>
        <p:spPr bwMode="auto">
          <a:xfrm>
            <a:off x="2646713" y="1734402"/>
            <a:ext cx="1639413" cy="687236"/>
          </a:xfrm>
          <a:prstGeom prst="straightConnector1">
            <a:avLst/>
          </a:prstGeom>
          <a:noFill/>
          <a:ln w="19050" cap="flat" cmpd="sng" algn="ctr">
            <a:solidFill>
              <a:schemeClr val="bg1">
                <a:lumMod val="75000"/>
              </a:schemeClr>
            </a:solidFill>
            <a:prstDash val="solid"/>
            <a:round/>
            <a:headEnd type="none" w="med" len="med"/>
            <a:tailEnd type="arrow" w="med" len="med"/>
          </a:ln>
          <a:effectLst/>
        </p:spPr>
      </p:cxnSp>
      <p:sp>
        <p:nvSpPr>
          <p:cNvPr id="15" name="TextBox 14"/>
          <p:cNvSpPr txBox="1"/>
          <p:nvPr/>
        </p:nvSpPr>
        <p:spPr>
          <a:xfrm>
            <a:off x="2793745" y="5117931"/>
            <a:ext cx="1897071" cy="523220"/>
          </a:xfrm>
          <a:prstGeom prst="rect">
            <a:avLst/>
          </a:prstGeom>
          <a:noFill/>
        </p:spPr>
        <p:txBody>
          <a:bodyPr wrap="square" rtlCol="0">
            <a:spAutoFit/>
          </a:bodyPr>
          <a:lstStyle/>
          <a:p>
            <a:r>
              <a:rPr lang="en-US" sz="1400" dirty="0" smtClean="0">
                <a:solidFill>
                  <a:srgbClr val="2E07BD"/>
                </a:solidFill>
                <a:latin typeface="+mj-lt"/>
                <a:cs typeface="Times New Roman" panose="02020603050405020304" pitchFamily="18" charset="0"/>
              </a:rPr>
              <a:t>RC delay to generate</a:t>
            </a:r>
            <a:br>
              <a:rPr lang="en-US" sz="1400" dirty="0" smtClean="0">
                <a:solidFill>
                  <a:srgbClr val="2E07BD"/>
                </a:solidFill>
                <a:latin typeface="+mj-lt"/>
                <a:cs typeface="Times New Roman" panose="02020603050405020304" pitchFamily="18" charset="0"/>
              </a:rPr>
            </a:br>
            <a:r>
              <a:rPr lang="en-US" sz="1400" dirty="0" smtClean="0">
                <a:solidFill>
                  <a:srgbClr val="2E07BD"/>
                </a:solidFill>
                <a:latin typeface="+mj-lt"/>
                <a:cs typeface="Times New Roman" panose="02020603050405020304" pitchFamily="18" charset="0"/>
              </a:rPr>
              <a:t>the pre-emphasis pulse</a:t>
            </a:r>
          </a:p>
        </p:txBody>
      </p:sp>
      <p:cxnSp>
        <p:nvCxnSpPr>
          <p:cNvPr id="16" name="直接箭头连接符 36"/>
          <p:cNvCxnSpPr>
            <a:stCxn id="15" idx="3"/>
          </p:cNvCxnSpPr>
          <p:nvPr/>
        </p:nvCxnSpPr>
        <p:spPr bwMode="auto">
          <a:xfrm flipV="1">
            <a:off x="4690816" y="4795024"/>
            <a:ext cx="1565018" cy="584517"/>
          </a:xfrm>
          <a:prstGeom prst="straightConnector1">
            <a:avLst/>
          </a:prstGeom>
          <a:noFill/>
          <a:ln w="19050" cap="flat" cmpd="sng" algn="ctr">
            <a:solidFill>
              <a:schemeClr val="bg1">
                <a:lumMod val="50000"/>
              </a:schemeClr>
            </a:solidFill>
            <a:prstDash val="solid"/>
            <a:round/>
            <a:headEnd type="none" w="med" len="med"/>
            <a:tailEnd type="arrow" w="med" len="med"/>
          </a:ln>
          <a:effectLst/>
        </p:spPr>
      </p:cxnSp>
      <p:sp>
        <p:nvSpPr>
          <p:cNvPr id="17" name="TextBox 16"/>
          <p:cNvSpPr txBox="1"/>
          <p:nvPr/>
        </p:nvSpPr>
        <p:spPr>
          <a:xfrm>
            <a:off x="8610600" y="5273324"/>
            <a:ext cx="1180171" cy="523220"/>
          </a:xfrm>
          <a:prstGeom prst="rect">
            <a:avLst/>
          </a:prstGeom>
          <a:noFill/>
        </p:spPr>
        <p:txBody>
          <a:bodyPr wrap="square" rtlCol="0">
            <a:spAutoFit/>
          </a:bodyPr>
          <a:lstStyle/>
          <a:p>
            <a:r>
              <a:rPr lang="en-US" sz="1400" dirty="0" smtClean="0">
                <a:solidFill>
                  <a:srgbClr val="2E07BD"/>
                </a:solidFill>
                <a:latin typeface="+mj-lt"/>
                <a:cs typeface="Times New Roman" panose="02020603050405020304" pitchFamily="18" charset="0"/>
              </a:rPr>
              <a:t>Pre-emphasis</a:t>
            </a:r>
            <a:br>
              <a:rPr lang="en-US" sz="1400" dirty="0" smtClean="0">
                <a:solidFill>
                  <a:srgbClr val="2E07BD"/>
                </a:solidFill>
                <a:latin typeface="+mj-lt"/>
                <a:cs typeface="Times New Roman" panose="02020603050405020304" pitchFamily="18" charset="0"/>
              </a:rPr>
            </a:br>
            <a:r>
              <a:rPr lang="en-US" sz="1400" dirty="0" smtClean="0">
                <a:solidFill>
                  <a:srgbClr val="2E07BD"/>
                </a:solidFill>
                <a:latin typeface="+mj-lt"/>
                <a:cs typeface="Times New Roman" panose="02020603050405020304" pitchFamily="18" charset="0"/>
              </a:rPr>
              <a:t>current</a:t>
            </a:r>
            <a:r>
              <a:rPr lang="en-US" sz="1400" dirty="0">
                <a:solidFill>
                  <a:srgbClr val="2E07BD"/>
                </a:solidFill>
                <a:latin typeface="+mj-lt"/>
                <a:cs typeface="Times New Roman" panose="02020603050405020304" pitchFamily="18" charset="0"/>
              </a:rPr>
              <a:t> </a:t>
            </a:r>
            <a:r>
              <a:rPr lang="en-US" sz="1400" dirty="0" smtClean="0">
                <a:solidFill>
                  <a:srgbClr val="2E07BD"/>
                </a:solidFill>
                <a:latin typeface="+mj-lt"/>
                <a:cs typeface="Times New Roman" panose="02020603050405020304" pitchFamily="18" charset="0"/>
              </a:rPr>
              <a:t>driver</a:t>
            </a:r>
          </a:p>
        </p:txBody>
      </p:sp>
      <p:cxnSp>
        <p:nvCxnSpPr>
          <p:cNvPr id="18" name="直接箭头连接符 41"/>
          <p:cNvCxnSpPr>
            <a:stCxn id="17" idx="1"/>
          </p:cNvCxnSpPr>
          <p:nvPr/>
        </p:nvCxnSpPr>
        <p:spPr bwMode="auto">
          <a:xfrm flipH="1" flipV="1">
            <a:off x="7294316" y="4795024"/>
            <a:ext cx="1316284" cy="739910"/>
          </a:xfrm>
          <a:prstGeom prst="straightConnector1">
            <a:avLst/>
          </a:prstGeom>
          <a:noFill/>
          <a:ln w="19050" cap="flat" cmpd="sng" algn="ctr">
            <a:solidFill>
              <a:schemeClr val="bg1">
                <a:lumMod val="50000"/>
              </a:schemeClr>
            </a:solidFill>
            <a:prstDash val="solid"/>
            <a:round/>
            <a:headEnd type="none" w="med" len="med"/>
            <a:tailEnd type="arrow" w="med" len="med"/>
          </a:ln>
          <a:effectLst/>
        </p:spPr>
      </p:cxnSp>
      <p:sp>
        <p:nvSpPr>
          <p:cNvPr id="19" name="TextBox 18"/>
          <p:cNvSpPr txBox="1"/>
          <p:nvPr/>
        </p:nvSpPr>
        <p:spPr>
          <a:xfrm>
            <a:off x="8335227" y="1165015"/>
            <a:ext cx="1923895" cy="307777"/>
          </a:xfrm>
          <a:prstGeom prst="rect">
            <a:avLst/>
          </a:prstGeom>
          <a:noFill/>
        </p:spPr>
        <p:txBody>
          <a:bodyPr wrap="square" rtlCol="0">
            <a:spAutoFit/>
          </a:bodyPr>
          <a:lstStyle/>
          <a:p>
            <a:r>
              <a:rPr lang="en-US" sz="1400" dirty="0" smtClean="0">
                <a:solidFill>
                  <a:srgbClr val="2E07BD"/>
                </a:solidFill>
                <a:latin typeface="+mj-lt"/>
                <a:cs typeface="Times New Roman" panose="02020603050405020304" pitchFamily="18" charset="0"/>
              </a:rPr>
              <a:t>On-chip 100 </a:t>
            </a:r>
            <a:r>
              <a:rPr lang="el-GR" sz="1400" dirty="0" smtClean="0">
                <a:solidFill>
                  <a:srgbClr val="2E07BD"/>
                </a:solidFill>
                <a:latin typeface="+mj-lt"/>
                <a:cs typeface="Times New Roman"/>
              </a:rPr>
              <a:t>Ω</a:t>
            </a:r>
            <a:r>
              <a:rPr lang="en-US" sz="1400" dirty="0" smtClean="0">
                <a:solidFill>
                  <a:srgbClr val="2E07BD"/>
                </a:solidFill>
                <a:latin typeface="+mj-lt"/>
                <a:cs typeface="Times New Roman"/>
              </a:rPr>
              <a:t> matching</a:t>
            </a:r>
            <a:endParaRPr lang="en-US" sz="1400" dirty="0" smtClean="0">
              <a:solidFill>
                <a:srgbClr val="2E07BD"/>
              </a:solidFill>
              <a:latin typeface="+mj-lt"/>
              <a:cs typeface="Times New Roman" panose="02020603050405020304" pitchFamily="18" charset="0"/>
            </a:endParaRPr>
          </a:p>
        </p:txBody>
      </p:sp>
      <p:cxnSp>
        <p:nvCxnSpPr>
          <p:cNvPr id="20" name="直接箭头连接符 44"/>
          <p:cNvCxnSpPr>
            <a:stCxn id="19" idx="1"/>
          </p:cNvCxnSpPr>
          <p:nvPr/>
        </p:nvCxnSpPr>
        <p:spPr bwMode="auto">
          <a:xfrm flipH="1">
            <a:off x="7437863" y="1318904"/>
            <a:ext cx="897364" cy="1347443"/>
          </a:xfrm>
          <a:prstGeom prst="straightConnector1">
            <a:avLst/>
          </a:prstGeom>
          <a:noFill/>
          <a:ln w="19050" cap="flat" cmpd="sng" algn="ctr">
            <a:solidFill>
              <a:schemeClr val="bg1">
                <a:lumMod val="50000"/>
              </a:schemeClr>
            </a:solidFill>
            <a:prstDash val="solid"/>
            <a:round/>
            <a:headEnd type="none" w="med" len="med"/>
            <a:tailEnd type="arrow" w="med" len="med"/>
          </a:ln>
          <a:effectLst/>
        </p:spPr>
      </p:cxnSp>
      <p:sp>
        <p:nvSpPr>
          <p:cNvPr id="21" name="TextBox 20"/>
          <p:cNvSpPr txBox="1"/>
          <p:nvPr/>
        </p:nvSpPr>
        <p:spPr>
          <a:xfrm>
            <a:off x="2355722" y="2666347"/>
            <a:ext cx="939681" cy="261610"/>
          </a:xfrm>
          <a:prstGeom prst="rect">
            <a:avLst/>
          </a:prstGeom>
          <a:solidFill>
            <a:schemeClr val="bg1"/>
          </a:solidFill>
        </p:spPr>
        <p:txBody>
          <a:bodyPr wrap="none" rtlCol="0">
            <a:spAutoFit/>
          </a:bodyPr>
          <a:lstStyle/>
          <a:p>
            <a:r>
              <a:rPr lang="en-US" sz="1100" b="1" dirty="0" smtClean="0">
                <a:latin typeface="Times New Roman" panose="02020603050405020304" pitchFamily="18" charset="0"/>
                <a:cs typeface="Times New Roman" panose="02020603050405020304" pitchFamily="18" charset="0"/>
              </a:rPr>
              <a:t>Buffer Stage</a:t>
            </a:r>
            <a:endParaRPr lang="en-GB" sz="1100" b="1" dirty="0">
              <a:latin typeface="Times New Roman" panose="02020603050405020304" pitchFamily="18" charset="0"/>
              <a:cs typeface="Times New Roman" panose="02020603050405020304" pitchFamily="18" charset="0"/>
            </a:endParaRPr>
          </a:p>
        </p:txBody>
      </p:sp>
      <p:sp>
        <p:nvSpPr>
          <p:cNvPr id="22" name="Isosceles Triangle 21"/>
          <p:cNvSpPr/>
          <p:nvPr/>
        </p:nvSpPr>
        <p:spPr>
          <a:xfrm rot="5400000">
            <a:off x="3293675" y="2599595"/>
            <a:ext cx="218169" cy="40188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直接箭头连接符 33"/>
          <p:cNvCxnSpPr>
            <a:stCxn id="13" idx="2"/>
          </p:cNvCxnSpPr>
          <p:nvPr/>
        </p:nvCxnSpPr>
        <p:spPr bwMode="auto">
          <a:xfrm flipH="1">
            <a:off x="2531327" y="1734402"/>
            <a:ext cx="115386" cy="798054"/>
          </a:xfrm>
          <a:prstGeom prst="straightConnector1">
            <a:avLst/>
          </a:prstGeom>
          <a:noFill/>
          <a:ln w="19050" cap="flat" cmpd="sng" algn="ctr">
            <a:solidFill>
              <a:schemeClr val="bg1">
                <a:lumMod val="75000"/>
              </a:schemeClr>
            </a:solidFill>
            <a:prstDash val="solid"/>
            <a:round/>
            <a:headEnd type="none" w="med" len="med"/>
            <a:tailEnd type="arrow" w="med" len="med"/>
          </a:ln>
          <a:effectLst/>
        </p:spPr>
      </p:cxnSp>
      <p:cxnSp>
        <p:nvCxnSpPr>
          <p:cNvPr id="7" name="Straight Arrow Connector 6"/>
          <p:cNvCxnSpPr/>
          <p:nvPr/>
        </p:nvCxnSpPr>
        <p:spPr>
          <a:xfrm flipH="1">
            <a:off x="8277367" y="2421638"/>
            <a:ext cx="5390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038249" y="2061109"/>
            <a:ext cx="1073243" cy="307777"/>
          </a:xfrm>
          <a:prstGeom prst="rect">
            <a:avLst/>
          </a:prstGeom>
          <a:noFill/>
        </p:spPr>
        <p:txBody>
          <a:bodyPr wrap="none" rtlCol="0">
            <a:spAutoFit/>
          </a:bodyPr>
          <a:lstStyle/>
          <a:p>
            <a:r>
              <a:rPr lang="en-GB" sz="1400" dirty="0" smtClean="0">
                <a:solidFill>
                  <a:schemeClr val="accent5"/>
                </a:solidFill>
              </a:rPr>
              <a:t>I</a:t>
            </a:r>
            <a:r>
              <a:rPr lang="en-GB" sz="1400" baseline="-25000" dirty="0" smtClean="0">
                <a:solidFill>
                  <a:schemeClr val="accent5"/>
                </a:solidFill>
              </a:rPr>
              <a:t>max</a:t>
            </a:r>
            <a:r>
              <a:rPr lang="en-GB" sz="1400" dirty="0" smtClean="0">
                <a:solidFill>
                  <a:schemeClr val="accent5"/>
                </a:solidFill>
              </a:rPr>
              <a:t> = 12 mA</a:t>
            </a:r>
            <a:endParaRPr lang="en-GB" sz="1400" dirty="0">
              <a:solidFill>
                <a:schemeClr val="accent5"/>
              </a:solidFill>
            </a:endParaRPr>
          </a:p>
        </p:txBody>
      </p:sp>
      <p:cxnSp>
        <p:nvCxnSpPr>
          <p:cNvPr id="23" name="Straight Arrow Connector 22"/>
          <p:cNvCxnSpPr/>
          <p:nvPr/>
        </p:nvCxnSpPr>
        <p:spPr>
          <a:xfrm flipH="1">
            <a:off x="8065683" y="4082116"/>
            <a:ext cx="5390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740745" y="3775067"/>
            <a:ext cx="981872" cy="307777"/>
          </a:xfrm>
          <a:prstGeom prst="rect">
            <a:avLst/>
          </a:prstGeom>
          <a:noFill/>
        </p:spPr>
        <p:txBody>
          <a:bodyPr wrap="none" rtlCol="0">
            <a:spAutoFit/>
          </a:bodyPr>
          <a:lstStyle/>
          <a:p>
            <a:r>
              <a:rPr lang="en-GB" sz="1400" dirty="0" smtClean="0">
                <a:solidFill>
                  <a:schemeClr val="accent5"/>
                </a:solidFill>
              </a:rPr>
              <a:t>I</a:t>
            </a:r>
            <a:r>
              <a:rPr lang="en-GB" sz="1400" baseline="-25000" dirty="0" smtClean="0">
                <a:solidFill>
                  <a:schemeClr val="accent5"/>
                </a:solidFill>
              </a:rPr>
              <a:t>max</a:t>
            </a:r>
            <a:r>
              <a:rPr lang="en-GB" sz="1400" dirty="0" smtClean="0">
                <a:solidFill>
                  <a:schemeClr val="accent5"/>
                </a:solidFill>
              </a:rPr>
              <a:t> = 8 mA</a:t>
            </a:r>
            <a:endParaRPr lang="en-GB" sz="1400" dirty="0">
              <a:solidFill>
                <a:schemeClr val="accent5"/>
              </a:solidFill>
            </a:endParaRPr>
          </a:p>
        </p:txBody>
      </p:sp>
    </p:spTree>
    <p:extLst>
      <p:ext uri="{BB962C8B-B14F-4D97-AF65-F5344CB8AC3E}">
        <p14:creationId xmlns:p14="http://schemas.microsoft.com/office/powerpoint/2010/main" val="290221909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Bandwidth Broadening using </a:t>
            </a:r>
            <a:r>
              <a:rPr lang="en-GB" dirty="0" smtClean="0"/>
              <a:t>Inductive </a:t>
            </a:r>
            <a:r>
              <a:rPr lang="en-GB" dirty="0"/>
              <a:t>Peaking (1/2)</a:t>
            </a:r>
          </a:p>
        </p:txBody>
      </p:sp>
      <p:sp>
        <p:nvSpPr>
          <p:cNvPr id="7" name="Content Placeholder 6"/>
          <p:cNvSpPr>
            <a:spLocks noGrp="1"/>
          </p:cNvSpPr>
          <p:nvPr>
            <p:ph sz="half" idx="1"/>
          </p:nvPr>
        </p:nvSpPr>
        <p:spPr>
          <a:xfrm>
            <a:off x="838200" y="866775"/>
            <a:ext cx="6132810" cy="2786062"/>
          </a:xfrm>
        </p:spPr>
        <p:txBody>
          <a:bodyPr>
            <a:normAutofit fontScale="77500" lnSpcReduction="20000"/>
          </a:bodyPr>
          <a:lstStyle/>
          <a:p>
            <a:r>
              <a:rPr lang="en-US" dirty="0"/>
              <a:t>Add an inductor in series with the load resistor</a:t>
            </a:r>
          </a:p>
          <a:p>
            <a:r>
              <a:rPr lang="en-US" dirty="0"/>
              <a:t>The bandwidth can be extended up to 1.85 times</a:t>
            </a:r>
          </a:p>
          <a:p>
            <a:r>
              <a:rPr lang="en-US" dirty="0"/>
              <a:t>For optimum group delay response the BW gain is 1.6 times</a:t>
            </a:r>
          </a:p>
          <a:p>
            <a:r>
              <a:rPr lang="en-US" dirty="0"/>
              <a:t>The circuit displays a second order transfer function</a:t>
            </a:r>
          </a:p>
          <a:p>
            <a:pPr lvl="1"/>
            <a:r>
              <a:rPr lang="en-US" dirty="0"/>
              <a:t>The frequency response is characterized by the ratio </a:t>
            </a:r>
            <a:r>
              <a:rPr lang="en-US" b="1" dirty="0"/>
              <a:t>“m”</a:t>
            </a:r>
          </a:p>
          <a:p>
            <a:endParaRPr lang="en-GB" sz="2000" dirty="0"/>
          </a:p>
          <a:p>
            <a:endParaRPr lang="en-GB" dirty="0"/>
          </a:p>
        </p:txBody>
      </p:sp>
      <p:sp>
        <p:nvSpPr>
          <p:cNvPr id="4" name="Date Placeholder 3"/>
          <p:cNvSpPr>
            <a:spLocks noGrp="1"/>
          </p:cNvSpPr>
          <p:nvPr>
            <p:ph type="dt" sz="half" idx="10"/>
          </p:nvPr>
        </p:nvSpPr>
        <p:spPr/>
        <p:txBody>
          <a:bodyPr/>
          <a:lstStyle/>
          <a:p>
            <a:r>
              <a:rPr lang="en-GB" smtClean="0"/>
              <a:t>Ecole de Microélectronique IN2P3</a:t>
            </a:r>
            <a:endParaRPr lang="en-GB" dirty="0"/>
          </a:p>
        </p:txBody>
      </p:sp>
      <p:sp>
        <p:nvSpPr>
          <p:cNvPr id="5" name="Footer Placeholder 4"/>
          <p:cNvSpPr>
            <a:spLocks noGrp="1"/>
          </p:cNvSpPr>
          <p:nvPr>
            <p:ph type="ftr" sz="quarter" idx="11"/>
          </p:nvPr>
        </p:nvSpPr>
        <p:spPr/>
        <p:txBody>
          <a:bodyPr/>
          <a:lstStyle/>
          <a:p>
            <a:r>
              <a:rPr lang="en-GB"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89</a:t>
            </a:fld>
            <a:endParaRPr lang="en-GB"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7789" y="3407510"/>
            <a:ext cx="3547222"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cstate="print"/>
          <a:srcRect/>
          <a:stretch>
            <a:fillRect/>
          </a:stretch>
        </p:blipFill>
        <p:spPr bwMode="auto">
          <a:xfrm>
            <a:off x="7746748" y="1132557"/>
            <a:ext cx="1639345" cy="2556112"/>
          </a:xfrm>
          <a:prstGeom prst="rect">
            <a:avLst/>
          </a:prstGeom>
          <a:noFill/>
          <a:ln w="19050">
            <a:noFill/>
            <a:miter lim="800000"/>
            <a:headEnd/>
            <a:tailEnd/>
          </a:ln>
        </p:spPr>
      </p:pic>
      <p:pic>
        <p:nvPicPr>
          <p:cNvPr id="11" name="Picture 4"/>
          <p:cNvPicPr>
            <a:picLocks noChangeAspect="1" noChangeArrowheads="1"/>
          </p:cNvPicPr>
          <p:nvPr/>
        </p:nvPicPr>
        <p:blipFill>
          <a:blip r:embed="rId5" cstate="print"/>
          <a:srcRect/>
          <a:stretch>
            <a:fillRect/>
          </a:stretch>
        </p:blipFill>
        <p:spPr bwMode="auto">
          <a:xfrm>
            <a:off x="6971010" y="4160388"/>
            <a:ext cx="3279179" cy="2228753"/>
          </a:xfrm>
          <a:prstGeom prst="rect">
            <a:avLst/>
          </a:prstGeom>
          <a:noFill/>
          <a:ln w="19050">
            <a:noFill/>
            <a:miter lim="800000"/>
            <a:headEnd/>
            <a:tailEnd/>
          </a:ln>
        </p:spPr>
      </p:pic>
    </p:spTree>
    <p:extLst>
      <p:ext uri="{BB962C8B-B14F-4D97-AF65-F5344CB8AC3E}">
        <p14:creationId xmlns:p14="http://schemas.microsoft.com/office/powerpoint/2010/main" val="6447348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Optical Link Architecture</a:t>
            </a:r>
          </a:p>
        </p:txBody>
      </p:sp>
      <p:sp>
        <p:nvSpPr>
          <p:cNvPr id="4" name="Date Placeholder 3"/>
          <p:cNvSpPr>
            <a:spLocks noGrp="1"/>
          </p:cNvSpPr>
          <p:nvPr>
            <p:ph type="dt" sz="half" idx="10"/>
          </p:nvPr>
        </p:nvSpPr>
        <p:spPr/>
        <p:txBody>
          <a:bodyPr/>
          <a:lstStyle/>
          <a:p>
            <a:r>
              <a:rPr lang="en-GB" dirty="0" smtClean="0"/>
              <a:t>Ecole de Microélectronique IN2P3</a:t>
            </a:r>
            <a:endParaRPr lang="en-GB" dirty="0"/>
          </a:p>
        </p:txBody>
      </p:sp>
      <p:sp>
        <p:nvSpPr>
          <p:cNvPr id="5" name="Footer Placeholder 4"/>
          <p:cNvSpPr>
            <a:spLocks noGrp="1"/>
          </p:cNvSpPr>
          <p:nvPr>
            <p:ph type="ftr" sz="quarter" idx="11"/>
          </p:nvPr>
        </p:nvSpPr>
        <p:spPr/>
        <p:txBody>
          <a:bodyPr/>
          <a:lstStyle/>
          <a:p>
            <a:r>
              <a:rPr lang="en-GB" dirty="0"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9</a:t>
            </a:fld>
            <a:endParaRPr lang="en-GB" dirty="0"/>
          </a:p>
        </p:txBody>
      </p:sp>
      <p:sp>
        <p:nvSpPr>
          <p:cNvPr id="7" name="Right Arrow 6"/>
          <p:cNvSpPr/>
          <p:nvPr/>
        </p:nvSpPr>
        <p:spPr>
          <a:xfrm>
            <a:off x="3213392" y="1130159"/>
            <a:ext cx="575795"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smtClean="0"/>
              <a:t>DATA</a:t>
            </a:r>
            <a:endParaRPr lang="en-GB" sz="900" dirty="0"/>
          </a:p>
        </p:txBody>
      </p:sp>
      <p:sp>
        <p:nvSpPr>
          <p:cNvPr id="8" name="Rectangle 7"/>
          <p:cNvSpPr/>
          <p:nvPr/>
        </p:nvSpPr>
        <p:spPr>
          <a:xfrm>
            <a:off x="3693257" y="1129684"/>
            <a:ext cx="576064"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t>SER</a:t>
            </a:r>
            <a:endParaRPr lang="en-GB" sz="1600" dirty="0"/>
          </a:p>
        </p:txBody>
      </p:sp>
      <p:cxnSp>
        <p:nvCxnSpPr>
          <p:cNvPr id="9" name="Straight Arrow Connector 8"/>
          <p:cNvCxnSpPr/>
          <p:nvPr/>
        </p:nvCxnSpPr>
        <p:spPr>
          <a:xfrm>
            <a:off x="3163310" y="2024601"/>
            <a:ext cx="529947"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261209" y="1783502"/>
            <a:ext cx="421910" cy="230832"/>
          </a:xfrm>
          <a:prstGeom prst="rect">
            <a:avLst/>
          </a:prstGeom>
          <a:noFill/>
        </p:spPr>
        <p:txBody>
          <a:bodyPr wrap="none" rtlCol="0">
            <a:spAutoFit/>
          </a:bodyPr>
          <a:lstStyle/>
          <a:p>
            <a:r>
              <a:rPr lang="en-GB" sz="900" dirty="0" smtClean="0">
                <a:latin typeface="Arial" pitchFamily="34" charset="0"/>
                <a:cs typeface="Arial" pitchFamily="34" charset="0"/>
              </a:rPr>
              <a:t>DAV</a:t>
            </a:r>
            <a:endParaRPr lang="en-GB" sz="900" dirty="0">
              <a:latin typeface="Arial" pitchFamily="34" charset="0"/>
              <a:cs typeface="Arial" pitchFamily="34" charset="0"/>
            </a:endParaRPr>
          </a:p>
        </p:txBody>
      </p:sp>
      <p:cxnSp>
        <p:nvCxnSpPr>
          <p:cNvPr id="11" name="Straight Arrow Connector 10"/>
          <p:cNvCxnSpPr/>
          <p:nvPr/>
        </p:nvCxnSpPr>
        <p:spPr>
          <a:xfrm>
            <a:off x="4275193" y="1306251"/>
            <a:ext cx="266690" cy="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rot="16200000">
            <a:off x="3141116" y="2811063"/>
            <a:ext cx="576064" cy="757342"/>
            <a:chOff x="1162472" y="3356992"/>
            <a:chExt cx="576064" cy="757342"/>
          </a:xfrm>
        </p:grpSpPr>
        <p:sp>
          <p:nvSpPr>
            <p:cNvPr id="13" name="Rectangle 12"/>
            <p:cNvSpPr/>
            <p:nvPr/>
          </p:nvSpPr>
          <p:spPr>
            <a:xfrm>
              <a:off x="1162472" y="3356992"/>
              <a:ext cx="576064" cy="7573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4" name="Group 13"/>
            <p:cNvGrpSpPr/>
            <p:nvPr/>
          </p:nvGrpSpPr>
          <p:grpSpPr>
            <a:xfrm>
              <a:off x="1237259" y="3411034"/>
              <a:ext cx="423033" cy="647616"/>
              <a:chOff x="4148967" y="3073470"/>
              <a:chExt cx="423033" cy="647616"/>
            </a:xfrm>
          </p:grpSpPr>
          <p:sp>
            <p:nvSpPr>
              <p:cNvPr id="15" name="Rectangle 14"/>
              <p:cNvSpPr/>
              <p:nvPr/>
            </p:nvSpPr>
            <p:spPr>
              <a:xfrm>
                <a:off x="4148967" y="3341874"/>
                <a:ext cx="423033" cy="108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6" name="Straight Connector 15"/>
              <p:cNvCxnSpPr/>
              <p:nvPr/>
            </p:nvCxnSpPr>
            <p:spPr>
              <a:xfrm>
                <a:off x="4148967" y="3284984"/>
                <a:ext cx="42303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148967" y="3501008"/>
                <a:ext cx="42303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360482" y="3073470"/>
                <a:ext cx="1" cy="2115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355975" y="3509572"/>
                <a:ext cx="1" cy="2115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0" name="Straight Connector 19"/>
          <p:cNvCxnSpPr>
            <a:stCxn id="13" idx="3"/>
          </p:cNvCxnSpPr>
          <p:nvPr/>
        </p:nvCxnSpPr>
        <p:spPr>
          <a:xfrm flipV="1">
            <a:off x="3429148" y="2600665"/>
            <a:ext cx="0" cy="301037"/>
          </a:xfrm>
          <a:prstGeom prst="line">
            <a:avLst/>
          </a:prstGeom>
          <a:ln w="19050">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21" name="Elbow Connector 20"/>
          <p:cNvCxnSpPr>
            <a:endCxn id="8" idx="2"/>
          </p:cNvCxnSpPr>
          <p:nvPr/>
        </p:nvCxnSpPr>
        <p:spPr>
          <a:xfrm flipV="1">
            <a:off x="3383521" y="2281812"/>
            <a:ext cx="597768" cy="318853"/>
          </a:xfrm>
          <a:prstGeom prst="bentConnector2">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Elbow Connector 21"/>
          <p:cNvCxnSpPr/>
          <p:nvPr/>
        </p:nvCxnSpPr>
        <p:spPr>
          <a:xfrm flipH="1" flipV="1">
            <a:off x="2829161" y="2282287"/>
            <a:ext cx="597768" cy="318853"/>
          </a:xfrm>
          <a:prstGeom prst="bentConnector2">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8718011" y="2896789"/>
            <a:ext cx="757342" cy="576064"/>
            <a:chOff x="3151816" y="3857110"/>
            <a:chExt cx="757342" cy="576064"/>
          </a:xfrm>
        </p:grpSpPr>
        <p:sp>
          <p:nvSpPr>
            <p:cNvPr id="24" name="Rectangle 23"/>
            <p:cNvSpPr/>
            <p:nvPr/>
          </p:nvSpPr>
          <p:spPr>
            <a:xfrm rot="16200000">
              <a:off x="3242455" y="3766471"/>
              <a:ext cx="576064" cy="7573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5" name="Group 24"/>
            <p:cNvGrpSpPr/>
            <p:nvPr/>
          </p:nvGrpSpPr>
          <p:grpSpPr>
            <a:xfrm>
              <a:off x="3323278" y="3936087"/>
              <a:ext cx="425681" cy="412807"/>
              <a:chOff x="1331640" y="4077072"/>
              <a:chExt cx="425681" cy="412807"/>
            </a:xfrm>
          </p:grpSpPr>
          <p:sp>
            <p:nvSpPr>
              <p:cNvPr id="28" name="Freeform 27"/>
              <p:cNvSpPr>
                <a:spLocks noChangeAspect="1"/>
              </p:cNvSpPr>
              <p:nvPr/>
            </p:nvSpPr>
            <p:spPr>
              <a:xfrm>
                <a:off x="1382852" y="4175058"/>
                <a:ext cx="323255" cy="216834"/>
              </a:xfrm>
              <a:custGeom>
                <a:avLst/>
                <a:gdLst>
                  <a:gd name="connsiteX0" fmla="*/ 0 w 431007"/>
                  <a:gd name="connsiteY0" fmla="*/ 146773 h 289112"/>
                  <a:gd name="connsiteX1" fmla="*/ 102394 w 431007"/>
                  <a:gd name="connsiteY1" fmla="*/ 3898 h 289112"/>
                  <a:gd name="connsiteX2" fmla="*/ 319088 w 431007"/>
                  <a:gd name="connsiteY2" fmla="*/ 284885 h 289112"/>
                  <a:gd name="connsiteX3" fmla="*/ 431007 w 431007"/>
                  <a:gd name="connsiteY3" fmla="*/ 146773 h 289112"/>
                </a:gdLst>
                <a:ahLst/>
                <a:cxnLst>
                  <a:cxn ang="0">
                    <a:pos x="connsiteX0" y="connsiteY0"/>
                  </a:cxn>
                  <a:cxn ang="0">
                    <a:pos x="connsiteX1" y="connsiteY1"/>
                  </a:cxn>
                  <a:cxn ang="0">
                    <a:pos x="connsiteX2" y="connsiteY2"/>
                  </a:cxn>
                  <a:cxn ang="0">
                    <a:pos x="connsiteX3" y="connsiteY3"/>
                  </a:cxn>
                </a:cxnLst>
                <a:rect l="l" t="t" r="r" b="b"/>
                <a:pathLst>
                  <a:path w="431007" h="289112">
                    <a:moveTo>
                      <a:pt x="0" y="146773"/>
                    </a:moveTo>
                    <a:cubicBezTo>
                      <a:pt x="24606" y="63826"/>
                      <a:pt x="49213" y="-19121"/>
                      <a:pt x="102394" y="3898"/>
                    </a:cubicBezTo>
                    <a:cubicBezTo>
                      <a:pt x="155575" y="26917"/>
                      <a:pt x="264319" y="261073"/>
                      <a:pt x="319088" y="284885"/>
                    </a:cubicBezTo>
                    <a:cubicBezTo>
                      <a:pt x="373857" y="308697"/>
                      <a:pt x="402432" y="227735"/>
                      <a:pt x="431007" y="146773"/>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Oval 28"/>
              <p:cNvSpPr/>
              <p:nvPr/>
            </p:nvSpPr>
            <p:spPr>
              <a:xfrm>
                <a:off x="1331640" y="4077072"/>
                <a:ext cx="425681" cy="41280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26" name="Straight Connector 25"/>
            <p:cNvCxnSpPr/>
            <p:nvPr/>
          </p:nvCxnSpPr>
          <p:spPr>
            <a:xfrm>
              <a:off x="3225552" y="4146638"/>
              <a:ext cx="9517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748959" y="4149080"/>
              <a:ext cx="9517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0" name="Straight Arrow Connector 29"/>
          <p:cNvCxnSpPr>
            <a:stCxn id="62" idx="0"/>
          </p:cNvCxnSpPr>
          <p:nvPr/>
        </p:nvCxnSpPr>
        <p:spPr>
          <a:xfrm>
            <a:off x="7646759" y="1992578"/>
            <a:ext cx="508491" cy="1071"/>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8519832" y="2052253"/>
            <a:ext cx="669776"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9111448" y="2579755"/>
            <a:ext cx="0" cy="301037"/>
          </a:xfrm>
          <a:prstGeom prst="line">
            <a:avLst/>
          </a:prstGeom>
          <a:ln w="19050">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33" name="Elbow Connector 32"/>
          <p:cNvCxnSpPr/>
          <p:nvPr/>
        </p:nvCxnSpPr>
        <p:spPr>
          <a:xfrm flipV="1">
            <a:off x="9111448" y="2260902"/>
            <a:ext cx="597768" cy="318853"/>
          </a:xfrm>
          <a:prstGeom prst="bentConnector2">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Elbow Connector 33"/>
          <p:cNvCxnSpPr/>
          <p:nvPr/>
        </p:nvCxnSpPr>
        <p:spPr>
          <a:xfrm flipH="1" flipV="1">
            <a:off x="8511461" y="2261377"/>
            <a:ext cx="597768" cy="318853"/>
          </a:xfrm>
          <a:prstGeom prst="bentConnector2">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7816914" y="1992578"/>
            <a:ext cx="0" cy="1203394"/>
          </a:xfrm>
          <a:prstGeom prst="straightConnector1">
            <a:avLst/>
          </a:prstGeom>
          <a:ln w="19050">
            <a:headEnd type="oval"/>
            <a:tailEnd type="non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7816914" y="3203353"/>
            <a:ext cx="901097" cy="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6979594" y="1319015"/>
            <a:ext cx="0" cy="217305"/>
          </a:xfrm>
          <a:prstGeom prst="straightConnector1">
            <a:avLst/>
          </a:prstGeom>
          <a:ln w="19050">
            <a:solidFill>
              <a:schemeClr val="accent1"/>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6979594" y="1776344"/>
            <a:ext cx="0" cy="217305"/>
          </a:xfrm>
          <a:prstGeom prst="straightConnector1">
            <a:avLst/>
          </a:prstGeom>
          <a:ln w="190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5098415" y="1321583"/>
            <a:ext cx="0" cy="217305"/>
          </a:xfrm>
          <a:prstGeom prst="straightConnector1">
            <a:avLst/>
          </a:prstGeom>
          <a:ln w="190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5098415" y="1778912"/>
            <a:ext cx="0" cy="217305"/>
          </a:xfrm>
          <a:prstGeom prst="straightConnector1">
            <a:avLst/>
          </a:prstGeom>
          <a:ln w="190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Isosceles Triangle 40"/>
          <p:cNvSpPr/>
          <p:nvPr/>
        </p:nvSpPr>
        <p:spPr>
          <a:xfrm flipV="1">
            <a:off x="4981398" y="1524154"/>
            <a:ext cx="216024" cy="221483"/>
          </a:xfrm>
          <a:prstGeom prst="triangl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2" name="Straight Arrow Connector 41"/>
          <p:cNvCxnSpPr/>
          <p:nvPr/>
        </p:nvCxnSpPr>
        <p:spPr>
          <a:xfrm flipH="1">
            <a:off x="4988707" y="1778912"/>
            <a:ext cx="201406" cy="0"/>
          </a:xfrm>
          <a:prstGeom prst="straightConnector1">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Isosceles Triangle 42"/>
          <p:cNvSpPr/>
          <p:nvPr/>
        </p:nvSpPr>
        <p:spPr>
          <a:xfrm flipV="1">
            <a:off x="5041255" y="1996218"/>
            <a:ext cx="100703" cy="7136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4" name="Straight Arrow Connector 43"/>
          <p:cNvCxnSpPr/>
          <p:nvPr/>
        </p:nvCxnSpPr>
        <p:spPr>
          <a:xfrm>
            <a:off x="5420822" y="1611477"/>
            <a:ext cx="1224763" cy="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5251461" y="1490880"/>
            <a:ext cx="72008" cy="108653"/>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5251461" y="1611477"/>
            <a:ext cx="72008" cy="10865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5907670" y="1360410"/>
            <a:ext cx="251067" cy="2510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Isosceles Triangle 47"/>
          <p:cNvSpPr/>
          <p:nvPr/>
        </p:nvSpPr>
        <p:spPr>
          <a:xfrm>
            <a:off x="6871582" y="1536320"/>
            <a:ext cx="216024" cy="221483"/>
          </a:xfrm>
          <a:prstGeom prst="triangl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9" name="Straight Arrow Connector 48"/>
          <p:cNvCxnSpPr/>
          <p:nvPr/>
        </p:nvCxnSpPr>
        <p:spPr>
          <a:xfrm flipH="1" flipV="1">
            <a:off x="6878891" y="1536320"/>
            <a:ext cx="201406" cy="0"/>
          </a:xfrm>
          <a:prstGeom prst="straightConnector1">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6747219" y="1536320"/>
            <a:ext cx="72008" cy="108653"/>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6747219" y="1656917"/>
            <a:ext cx="72008" cy="10865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6860068" y="1319015"/>
            <a:ext cx="227538" cy="0"/>
          </a:xfrm>
          <a:prstGeom prst="straightConnector1">
            <a:avLst/>
          </a:prstGeom>
          <a:ln w="190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6967471" y="1993649"/>
            <a:ext cx="348526" cy="1"/>
          </a:xfrm>
          <a:prstGeom prst="straightConnector1">
            <a:avLst/>
          </a:prstGeom>
          <a:ln w="190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4748257" y="1311381"/>
            <a:ext cx="348526" cy="1"/>
          </a:xfrm>
          <a:prstGeom prst="straightConnector1">
            <a:avLst/>
          </a:prstGeom>
          <a:ln w="190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5" name="Isosceles Triangle 54"/>
          <p:cNvSpPr/>
          <p:nvPr/>
        </p:nvSpPr>
        <p:spPr>
          <a:xfrm rot="5400000">
            <a:off x="4564247" y="1110310"/>
            <a:ext cx="351139" cy="388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56" name="Rectangle 55"/>
          <p:cNvSpPr/>
          <p:nvPr/>
        </p:nvSpPr>
        <p:spPr>
          <a:xfrm>
            <a:off x="2181089" y="1130159"/>
            <a:ext cx="1057279"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t>Digital</a:t>
            </a:r>
            <a:br>
              <a:rPr lang="en-GB" sz="1400" dirty="0" smtClean="0"/>
            </a:br>
            <a:r>
              <a:rPr lang="en-GB" sz="1400" dirty="0" smtClean="0"/>
              <a:t>System</a:t>
            </a:r>
          </a:p>
          <a:p>
            <a:pPr algn="ctr"/>
            <a:r>
              <a:rPr lang="en-GB" sz="1200" dirty="0" smtClean="0">
                <a:solidFill>
                  <a:schemeClr val="tx1">
                    <a:lumMod val="95000"/>
                    <a:lumOff val="5000"/>
                  </a:schemeClr>
                </a:solidFill>
              </a:rPr>
              <a:t>(data source)</a:t>
            </a:r>
            <a:endParaRPr lang="en-GB" sz="1200" dirty="0">
              <a:solidFill>
                <a:schemeClr val="tx1">
                  <a:lumMod val="95000"/>
                  <a:lumOff val="5000"/>
                </a:schemeClr>
              </a:solidFill>
            </a:endParaRPr>
          </a:p>
        </p:txBody>
      </p:sp>
      <p:sp>
        <p:nvSpPr>
          <p:cNvPr id="57" name="TextBox 56"/>
          <p:cNvSpPr txBox="1"/>
          <p:nvPr/>
        </p:nvSpPr>
        <p:spPr>
          <a:xfrm>
            <a:off x="4471693" y="1151792"/>
            <a:ext cx="413896" cy="307777"/>
          </a:xfrm>
          <a:prstGeom prst="rect">
            <a:avLst/>
          </a:prstGeom>
          <a:noFill/>
        </p:spPr>
        <p:txBody>
          <a:bodyPr wrap="none" rtlCol="0">
            <a:spAutoFit/>
          </a:bodyPr>
          <a:lstStyle/>
          <a:p>
            <a:r>
              <a:rPr lang="en-GB" sz="1400" dirty="0" smtClean="0">
                <a:solidFill>
                  <a:schemeClr val="bg1"/>
                </a:solidFill>
                <a:latin typeface="Arial" pitchFamily="34" charset="0"/>
                <a:cs typeface="Arial" pitchFamily="34" charset="0"/>
              </a:rPr>
              <a:t>LD</a:t>
            </a:r>
            <a:endParaRPr lang="en-GB" sz="1400" dirty="0">
              <a:solidFill>
                <a:schemeClr val="bg1"/>
              </a:solidFill>
              <a:latin typeface="Arial" pitchFamily="34" charset="0"/>
              <a:cs typeface="Arial" pitchFamily="34" charset="0"/>
            </a:endParaRPr>
          </a:p>
        </p:txBody>
      </p:sp>
      <p:sp>
        <p:nvSpPr>
          <p:cNvPr id="58" name="Right Arrow 57"/>
          <p:cNvSpPr/>
          <p:nvPr/>
        </p:nvSpPr>
        <p:spPr>
          <a:xfrm>
            <a:off x="8715612" y="1157296"/>
            <a:ext cx="575795"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smtClean="0"/>
              <a:t>DATA</a:t>
            </a:r>
            <a:endParaRPr lang="en-GB" sz="900" dirty="0"/>
          </a:p>
        </p:txBody>
      </p:sp>
      <p:sp>
        <p:nvSpPr>
          <p:cNvPr id="59" name="Rectangle 58"/>
          <p:cNvSpPr/>
          <p:nvPr/>
        </p:nvSpPr>
        <p:spPr>
          <a:xfrm>
            <a:off x="8155250" y="1140936"/>
            <a:ext cx="576064" cy="11612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t>DES</a:t>
            </a:r>
            <a:endParaRPr lang="en-GB" sz="1400" dirty="0"/>
          </a:p>
        </p:txBody>
      </p:sp>
      <p:sp>
        <p:nvSpPr>
          <p:cNvPr id="60" name="TextBox 59"/>
          <p:cNvSpPr txBox="1"/>
          <p:nvPr/>
        </p:nvSpPr>
        <p:spPr>
          <a:xfrm>
            <a:off x="8739303" y="1829403"/>
            <a:ext cx="421910" cy="230832"/>
          </a:xfrm>
          <a:prstGeom prst="rect">
            <a:avLst/>
          </a:prstGeom>
          <a:noFill/>
        </p:spPr>
        <p:txBody>
          <a:bodyPr wrap="none" rtlCol="0">
            <a:spAutoFit/>
          </a:bodyPr>
          <a:lstStyle/>
          <a:p>
            <a:r>
              <a:rPr lang="en-GB" sz="900" dirty="0" smtClean="0">
                <a:latin typeface="Arial" pitchFamily="34" charset="0"/>
                <a:cs typeface="Arial" pitchFamily="34" charset="0"/>
              </a:rPr>
              <a:t>DAV</a:t>
            </a:r>
            <a:endParaRPr lang="en-GB" sz="900" dirty="0">
              <a:latin typeface="Arial" pitchFamily="34" charset="0"/>
              <a:cs typeface="Arial" pitchFamily="34" charset="0"/>
            </a:endParaRPr>
          </a:p>
        </p:txBody>
      </p:sp>
      <p:sp>
        <p:nvSpPr>
          <p:cNvPr id="61" name="Rectangle 60"/>
          <p:cNvSpPr/>
          <p:nvPr/>
        </p:nvSpPr>
        <p:spPr>
          <a:xfrm>
            <a:off x="9177115" y="1146333"/>
            <a:ext cx="852846"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t>Digital</a:t>
            </a:r>
            <a:br>
              <a:rPr lang="en-GB" sz="1400" dirty="0" smtClean="0"/>
            </a:br>
            <a:r>
              <a:rPr lang="en-GB" sz="1400" dirty="0" smtClean="0"/>
              <a:t>System</a:t>
            </a:r>
          </a:p>
          <a:p>
            <a:pPr algn="ctr"/>
            <a:r>
              <a:rPr lang="en-GB" sz="1200" dirty="0" smtClean="0">
                <a:solidFill>
                  <a:schemeClr val="tx1">
                    <a:lumMod val="95000"/>
                    <a:lumOff val="5000"/>
                  </a:schemeClr>
                </a:solidFill>
              </a:rPr>
              <a:t>(data sink)</a:t>
            </a:r>
            <a:endParaRPr lang="en-GB" sz="1200" dirty="0">
              <a:solidFill>
                <a:schemeClr val="tx1">
                  <a:lumMod val="95000"/>
                  <a:lumOff val="5000"/>
                </a:schemeClr>
              </a:solidFill>
            </a:endParaRPr>
          </a:p>
        </p:txBody>
      </p:sp>
      <p:sp>
        <p:nvSpPr>
          <p:cNvPr id="62" name="Isosceles Triangle 61"/>
          <p:cNvSpPr/>
          <p:nvPr/>
        </p:nvSpPr>
        <p:spPr>
          <a:xfrm rot="5400000">
            <a:off x="7276890" y="1798278"/>
            <a:ext cx="351139" cy="388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63" name="TextBox 62"/>
          <p:cNvSpPr txBox="1"/>
          <p:nvPr/>
        </p:nvSpPr>
        <p:spPr>
          <a:xfrm>
            <a:off x="7184336" y="1839760"/>
            <a:ext cx="434734" cy="307777"/>
          </a:xfrm>
          <a:prstGeom prst="rect">
            <a:avLst/>
          </a:prstGeom>
          <a:noFill/>
        </p:spPr>
        <p:txBody>
          <a:bodyPr wrap="none" rtlCol="0">
            <a:spAutoFit/>
          </a:bodyPr>
          <a:lstStyle/>
          <a:p>
            <a:r>
              <a:rPr lang="en-GB" sz="1400" dirty="0" smtClean="0">
                <a:solidFill>
                  <a:schemeClr val="bg1"/>
                </a:solidFill>
                <a:latin typeface="Arial" pitchFamily="34" charset="0"/>
                <a:cs typeface="Arial" pitchFamily="34" charset="0"/>
              </a:rPr>
              <a:t>RX</a:t>
            </a:r>
            <a:endParaRPr lang="en-GB" sz="1400" dirty="0">
              <a:solidFill>
                <a:schemeClr val="bg1"/>
              </a:solidFill>
              <a:latin typeface="Arial" pitchFamily="34" charset="0"/>
              <a:cs typeface="Arial" pitchFamily="34" charset="0"/>
            </a:endParaRPr>
          </a:p>
        </p:txBody>
      </p:sp>
      <p:sp>
        <p:nvSpPr>
          <p:cNvPr id="64" name="Rectangle 63"/>
          <p:cNvSpPr/>
          <p:nvPr/>
        </p:nvSpPr>
        <p:spPr>
          <a:xfrm rot="16200000">
            <a:off x="3054600" y="3982969"/>
            <a:ext cx="423033" cy="108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5" name="Straight Connector 64"/>
          <p:cNvCxnSpPr/>
          <p:nvPr/>
        </p:nvCxnSpPr>
        <p:spPr>
          <a:xfrm rot="16200000">
            <a:off x="2943704" y="4036975"/>
            <a:ext cx="42303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a:off x="3159728" y="4036975"/>
            <a:ext cx="42303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395828" y="4659673"/>
            <a:ext cx="618369" cy="1"/>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a:off x="2813025" y="4860846"/>
            <a:ext cx="402346"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3027930" y="5062020"/>
            <a:ext cx="159986"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180330" y="4659674"/>
            <a:ext cx="159986"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a:off x="2986743" y="4860847"/>
            <a:ext cx="402346"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a:off x="3134783" y="4860847"/>
            <a:ext cx="402346"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3348077" y="5062020"/>
            <a:ext cx="308026"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a:off x="3454930" y="4860847"/>
            <a:ext cx="402346"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3652874" y="4659674"/>
            <a:ext cx="159986"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a:off x="3627037" y="4860847"/>
            <a:ext cx="402346"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6200000">
            <a:off x="4095224" y="4860847"/>
            <a:ext cx="402346"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4308519" y="4659673"/>
            <a:ext cx="308025" cy="1"/>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6200000">
            <a:off x="4415371" y="4860847"/>
            <a:ext cx="402346"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4628665" y="5062020"/>
            <a:ext cx="159986"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4781065" y="4659674"/>
            <a:ext cx="159986"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6200000">
            <a:off x="4587478" y="4860847"/>
            <a:ext cx="402346"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16200000">
            <a:off x="4735518" y="4860847"/>
            <a:ext cx="402346"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4948812" y="5062020"/>
            <a:ext cx="308026"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5256838" y="4659674"/>
            <a:ext cx="159986"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16200000">
            <a:off x="5055665" y="4860847"/>
            <a:ext cx="402346"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5421359" y="4659674"/>
            <a:ext cx="327733"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16200000">
            <a:off x="5547919" y="4860847"/>
            <a:ext cx="402346"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5749092" y="5062020"/>
            <a:ext cx="320147"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6061653" y="4659674"/>
            <a:ext cx="475773"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16200000">
            <a:off x="5868066" y="4860847"/>
            <a:ext cx="402346"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6545666" y="4659674"/>
            <a:ext cx="316267"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rot="16200000">
            <a:off x="6656400" y="4860847"/>
            <a:ext cx="402346"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6869694" y="5062020"/>
            <a:ext cx="308026"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rot="16200000">
            <a:off x="6976547" y="4860847"/>
            <a:ext cx="402346"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7177720" y="4659674"/>
            <a:ext cx="492254"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a:off x="7662388" y="4659674"/>
            <a:ext cx="475773"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rot="16200000">
            <a:off x="7936988" y="4860847"/>
            <a:ext cx="402346"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8150282" y="5062020"/>
            <a:ext cx="308026"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16200000">
            <a:off x="8257135" y="4860847"/>
            <a:ext cx="402346"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8458308" y="4659674"/>
            <a:ext cx="324507"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rot="16200000">
            <a:off x="8577282" y="4860847"/>
            <a:ext cx="402346"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8790576" y="5062020"/>
            <a:ext cx="159986"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a:off x="8942976" y="4659674"/>
            <a:ext cx="869676"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16200000">
            <a:off x="8749389" y="4860847"/>
            <a:ext cx="402346"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flipV="1">
            <a:off x="3838012" y="5062019"/>
            <a:ext cx="458385" cy="1"/>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3311938" y="4056841"/>
            <a:ext cx="907621" cy="276999"/>
          </a:xfrm>
          <a:prstGeom prst="rect">
            <a:avLst/>
          </a:prstGeom>
          <a:noFill/>
        </p:spPr>
        <p:txBody>
          <a:bodyPr wrap="none" rtlCol="0">
            <a:spAutoFit/>
          </a:bodyPr>
          <a:lstStyle/>
          <a:p>
            <a:r>
              <a:rPr lang="en-GB" sz="1200" dirty="0" smtClean="0">
                <a:solidFill>
                  <a:srgbClr val="002060"/>
                </a:solidFill>
              </a:rPr>
              <a:t>H: 1001000</a:t>
            </a:r>
            <a:endParaRPr lang="en-GB" sz="1200" dirty="0">
              <a:solidFill>
                <a:srgbClr val="002060"/>
              </a:solidFill>
            </a:endParaRPr>
          </a:p>
        </p:txBody>
      </p:sp>
      <p:sp>
        <p:nvSpPr>
          <p:cNvPr id="108" name="Left Brace 107"/>
          <p:cNvSpPr/>
          <p:nvPr/>
        </p:nvSpPr>
        <p:spPr>
          <a:xfrm rot="5400000">
            <a:off x="3651190" y="3832524"/>
            <a:ext cx="178619" cy="1112840"/>
          </a:xfrm>
          <a:prstGeom prst="leftBrac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09" name="Left Brace 108"/>
          <p:cNvSpPr/>
          <p:nvPr/>
        </p:nvSpPr>
        <p:spPr>
          <a:xfrm rot="5400000">
            <a:off x="4774434" y="3832525"/>
            <a:ext cx="178619" cy="1112840"/>
          </a:xfrm>
          <a:prstGeom prst="leftBrac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10" name="TextBox 109"/>
          <p:cNvSpPr txBox="1"/>
          <p:nvPr/>
        </p:nvSpPr>
        <p:spPr>
          <a:xfrm>
            <a:off x="4483943" y="4056841"/>
            <a:ext cx="846707" cy="276999"/>
          </a:xfrm>
          <a:prstGeom prst="rect">
            <a:avLst/>
          </a:prstGeom>
          <a:noFill/>
        </p:spPr>
        <p:txBody>
          <a:bodyPr wrap="none" rtlCol="0">
            <a:spAutoFit/>
          </a:bodyPr>
          <a:lstStyle/>
          <a:p>
            <a:r>
              <a:rPr lang="en-GB" sz="1200" dirty="0" smtClean="0">
                <a:solidFill>
                  <a:srgbClr val="002060"/>
                </a:solidFill>
              </a:rPr>
              <a:t>i: 1101001</a:t>
            </a:r>
            <a:endParaRPr lang="en-GB" sz="1200" dirty="0">
              <a:solidFill>
                <a:srgbClr val="002060"/>
              </a:solidFill>
            </a:endParaRPr>
          </a:p>
        </p:txBody>
      </p:sp>
      <p:sp>
        <p:nvSpPr>
          <p:cNvPr id="111" name="Left Brace 110"/>
          <p:cNvSpPr/>
          <p:nvPr/>
        </p:nvSpPr>
        <p:spPr>
          <a:xfrm rot="5400000">
            <a:off x="5891696" y="3832526"/>
            <a:ext cx="178619" cy="1112840"/>
          </a:xfrm>
          <a:prstGeom prst="leftBrac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12" name="TextBox 111"/>
          <p:cNvSpPr txBox="1"/>
          <p:nvPr/>
        </p:nvSpPr>
        <p:spPr>
          <a:xfrm>
            <a:off x="5564180" y="4056841"/>
            <a:ext cx="883575" cy="276999"/>
          </a:xfrm>
          <a:prstGeom prst="rect">
            <a:avLst/>
          </a:prstGeom>
          <a:noFill/>
        </p:spPr>
        <p:txBody>
          <a:bodyPr wrap="none" rtlCol="0">
            <a:spAutoFit/>
          </a:bodyPr>
          <a:lstStyle/>
          <a:p>
            <a:r>
              <a:rPr lang="en-GB" sz="1200" dirty="0" smtClean="0">
                <a:solidFill>
                  <a:srgbClr val="002060"/>
                </a:solidFill>
              </a:rPr>
              <a:t>g: 1100111</a:t>
            </a:r>
            <a:endParaRPr lang="en-GB" sz="1200" dirty="0">
              <a:solidFill>
                <a:srgbClr val="002060"/>
              </a:solidFill>
            </a:endParaRPr>
          </a:p>
        </p:txBody>
      </p:sp>
      <p:sp>
        <p:nvSpPr>
          <p:cNvPr id="113" name="Left Brace 112"/>
          <p:cNvSpPr/>
          <p:nvPr/>
        </p:nvSpPr>
        <p:spPr>
          <a:xfrm rot="5400000">
            <a:off x="7012777" y="3828220"/>
            <a:ext cx="178619" cy="1112840"/>
          </a:xfrm>
          <a:prstGeom prst="leftBrac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14" name="TextBox 113"/>
          <p:cNvSpPr txBox="1"/>
          <p:nvPr/>
        </p:nvSpPr>
        <p:spPr>
          <a:xfrm>
            <a:off x="6689152" y="4056841"/>
            <a:ext cx="883575" cy="276999"/>
          </a:xfrm>
          <a:prstGeom prst="rect">
            <a:avLst/>
          </a:prstGeom>
          <a:noFill/>
        </p:spPr>
        <p:txBody>
          <a:bodyPr wrap="none" rtlCol="0">
            <a:spAutoFit/>
          </a:bodyPr>
          <a:lstStyle/>
          <a:p>
            <a:r>
              <a:rPr lang="en-GB" sz="1200" dirty="0" smtClean="0">
                <a:solidFill>
                  <a:srgbClr val="002060"/>
                </a:solidFill>
              </a:rPr>
              <a:t>g: 1100111</a:t>
            </a:r>
            <a:endParaRPr lang="en-GB" sz="1200" dirty="0">
              <a:solidFill>
                <a:srgbClr val="002060"/>
              </a:solidFill>
            </a:endParaRPr>
          </a:p>
        </p:txBody>
      </p:sp>
      <p:sp>
        <p:nvSpPr>
          <p:cNvPr id="115" name="Left Brace 114"/>
          <p:cNvSpPr/>
          <p:nvPr/>
        </p:nvSpPr>
        <p:spPr>
          <a:xfrm rot="5400000">
            <a:off x="8129498" y="3832527"/>
            <a:ext cx="178619" cy="1112840"/>
          </a:xfrm>
          <a:prstGeom prst="leftBrac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16" name="TextBox 115"/>
          <p:cNvSpPr txBox="1"/>
          <p:nvPr/>
        </p:nvSpPr>
        <p:spPr>
          <a:xfrm>
            <a:off x="7796428" y="4056841"/>
            <a:ext cx="872355" cy="276999"/>
          </a:xfrm>
          <a:prstGeom prst="rect">
            <a:avLst/>
          </a:prstGeom>
          <a:noFill/>
        </p:spPr>
        <p:txBody>
          <a:bodyPr wrap="none" rtlCol="0">
            <a:spAutoFit/>
          </a:bodyPr>
          <a:lstStyle/>
          <a:p>
            <a:r>
              <a:rPr lang="en-GB" sz="1200" dirty="0" smtClean="0">
                <a:solidFill>
                  <a:srgbClr val="002060"/>
                </a:solidFill>
              </a:rPr>
              <a:t>s: 1110011</a:t>
            </a:r>
            <a:endParaRPr lang="en-GB" sz="1200" dirty="0">
              <a:solidFill>
                <a:srgbClr val="002060"/>
              </a:solidFill>
            </a:endParaRPr>
          </a:p>
        </p:txBody>
      </p:sp>
      <p:sp>
        <p:nvSpPr>
          <p:cNvPr id="117" name="TextBox 116"/>
          <p:cNvSpPr txBox="1"/>
          <p:nvPr/>
        </p:nvSpPr>
        <p:spPr>
          <a:xfrm>
            <a:off x="2438753" y="4692688"/>
            <a:ext cx="415498" cy="276999"/>
          </a:xfrm>
          <a:prstGeom prst="rect">
            <a:avLst/>
          </a:prstGeom>
          <a:noFill/>
        </p:spPr>
        <p:txBody>
          <a:bodyPr wrap="none" rtlCol="0">
            <a:spAutoFit/>
          </a:bodyPr>
          <a:lstStyle/>
          <a:p>
            <a:r>
              <a:rPr lang="en-GB" sz="1200" dirty="0" smtClean="0">
                <a:solidFill>
                  <a:srgbClr val="002060"/>
                </a:solidFill>
              </a:rPr>
              <a:t>Idle</a:t>
            </a:r>
            <a:endParaRPr lang="en-GB" sz="1200" dirty="0">
              <a:solidFill>
                <a:srgbClr val="002060"/>
              </a:solidFill>
            </a:endParaRPr>
          </a:p>
        </p:txBody>
      </p:sp>
      <p:sp>
        <p:nvSpPr>
          <p:cNvPr id="118" name="TextBox 117"/>
          <p:cNvSpPr txBox="1"/>
          <p:nvPr/>
        </p:nvSpPr>
        <p:spPr>
          <a:xfrm>
            <a:off x="9048933" y="4722347"/>
            <a:ext cx="415498" cy="276999"/>
          </a:xfrm>
          <a:prstGeom prst="rect">
            <a:avLst/>
          </a:prstGeom>
          <a:noFill/>
        </p:spPr>
        <p:txBody>
          <a:bodyPr wrap="none" rtlCol="0">
            <a:spAutoFit/>
          </a:bodyPr>
          <a:lstStyle/>
          <a:p>
            <a:r>
              <a:rPr lang="en-GB" sz="1200" dirty="0" smtClean="0">
                <a:solidFill>
                  <a:srgbClr val="002060"/>
                </a:solidFill>
              </a:rPr>
              <a:t>Idle</a:t>
            </a:r>
            <a:endParaRPr lang="en-GB" sz="1200" dirty="0">
              <a:solidFill>
                <a:srgbClr val="002060"/>
              </a:solidFill>
            </a:endParaRPr>
          </a:p>
        </p:txBody>
      </p:sp>
      <p:sp>
        <p:nvSpPr>
          <p:cNvPr id="119" name="TextBox 118"/>
          <p:cNvSpPr txBox="1"/>
          <p:nvPr/>
        </p:nvSpPr>
        <p:spPr>
          <a:xfrm>
            <a:off x="9109229" y="4282948"/>
            <a:ext cx="507896" cy="276999"/>
          </a:xfrm>
          <a:prstGeom prst="rect">
            <a:avLst/>
          </a:prstGeom>
          <a:noFill/>
        </p:spPr>
        <p:txBody>
          <a:bodyPr wrap="none" rtlCol="0">
            <a:spAutoFit/>
          </a:bodyPr>
          <a:lstStyle/>
          <a:p>
            <a:r>
              <a:rPr lang="en-GB" sz="1200" dirty="0" smtClean="0">
                <a:solidFill>
                  <a:srgbClr val="002060"/>
                </a:solidFill>
              </a:rPr>
              <a:t>STOP</a:t>
            </a:r>
            <a:endParaRPr lang="en-GB" sz="1200" dirty="0">
              <a:solidFill>
                <a:srgbClr val="002060"/>
              </a:solidFill>
            </a:endParaRPr>
          </a:p>
        </p:txBody>
      </p:sp>
      <p:sp>
        <p:nvSpPr>
          <p:cNvPr id="120" name="TextBox 119"/>
          <p:cNvSpPr txBox="1"/>
          <p:nvPr/>
        </p:nvSpPr>
        <p:spPr>
          <a:xfrm>
            <a:off x="2258546" y="4257328"/>
            <a:ext cx="482568" cy="276999"/>
          </a:xfrm>
          <a:prstGeom prst="rect">
            <a:avLst/>
          </a:prstGeom>
          <a:noFill/>
        </p:spPr>
        <p:txBody>
          <a:bodyPr wrap="none" rtlCol="0">
            <a:spAutoFit/>
          </a:bodyPr>
          <a:lstStyle/>
          <a:p>
            <a:r>
              <a:rPr lang="en-GB" sz="1200" dirty="0" smtClean="0">
                <a:solidFill>
                  <a:srgbClr val="002060"/>
                </a:solidFill>
              </a:rPr>
              <a:t>Start</a:t>
            </a:r>
            <a:endParaRPr lang="en-GB" sz="1200" dirty="0">
              <a:solidFill>
                <a:srgbClr val="002060"/>
              </a:solidFill>
            </a:endParaRPr>
          </a:p>
        </p:txBody>
      </p:sp>
      <p:cxnSp>
        <p:nvCxnSpPr>
          <p:cNvPr id="121" name="Straight Arrow Connector 120"/>
          <p:cNvCxnSpPr>
            <a:stCxn id="120" idx="3"/>
          </p:cNvCxnSpPr>
          <p:nvPr/>
        </p:nvCxnSpPr>
        <p:spPr>
          <a:xfrm>
            <a:off x="2741114" y="4395828"/>
            <a:ext cx="362365" cy="2968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a:stCxn id="119" idx="1"/>
          </p:cNvCxnSpPr>
          <p:nvPr/>
        </p:nvCxnSpPr>
        <p:spPr>
          <a:xfrm flipH="1">
            <a:off x="8861574" y="4421448"/>
            <a:ext cx="247655" cy="2712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4788652" y="5043358"/>
            <a:ext cx="0" cy="52272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4941052" y="5046382"/>
            <a:ext cx="0" cy="52272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a:off x="4449341" y="5307746"/>
            <a:ext cx="33931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flipH="1">
            <a:off x="4953397" y="5307744"/>
            <a:ext cx="33931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7" name="TextBox 126"/>
          <p:cNvSpPr txBox="1"/>
          <p:nvPr/>
        </p:nvSpPr>
        <p:spPr>
          <a:xfrm>
            <a:off x="5280492" y="5166220"/>
            <a:ext cx="260008" cy="276999"/>
          </a:xfrm>
          <a:prstGeom prst="rect">
            <a:avLst/>
          </a:prstGeom>
          <a:noFill/>
        </p:spPr>
        <p:txBody>
          <a:bodyPr wrap="none" rtlCol="0">
            <a:spAutoFit/>
          </a:bodyPr>
          <a:lstStyle/>
          <a:p>
            <a:r>
              <a:rPr lang="en-GB" sz="1200" dirty="0" smtClean="0">
                <a:solidFill>
                  <a:srgbClr val="002060"/>
                </a:solidFill>
              </a:rPr>
              <a:t>T</a:t>
            </a:r>
            <a:endParaRPr lang="en-GB" sz="1200" dirty="0">
              <a:solidFill>
                <a:srgbClr val="002060"/>
              </a:solidFill>
            </a:endParaRPr>
          </a:p>
        </p:txBody>
      </p:sp>
      <p:sp>
        <p:nvSpPr>
          <p:cNvPr id="128" name="TextBox 127"/>
          <p:cNvSpPr txBox="1"/>
          <p:nvPr/>
        </p:nvSpPr>
        <p:spPr>
          <a:xfrm>
            <a:off x="2798400" y="5884258"/>
            <a:ext cx="1044004" cy="276999"/>
          </a:xfrm>
          <a:prstGeom prst="rect">
            <a:avLst/>
          </a:prstGeom>
          <a:noFill/>
        </p:spPr>
        <p:txBody>
          <a:bodyPr wrap="none" rtlCol="0">
            <a:spAutoFit/>
          </a:bodyPr>
          <a:lstStyle/>
          <a:p>
            <a:r>
              <a:rPr lang="en-GB" sz="1200" dirty="0" smtClean="0">
                <a:solidFill>
                  <a:srgbClr val="002060"/>
                </a:solidFill>
              </a:rPr>
              <a:t>Bit-Rate = 1/T</a:t>
            </a:r>
            <a:endParaRPr lang="en-GB" sz="1200" dirty="0">
              <a:solidFill>
                <a:srgbClr val="002060"/>
              </a:solidFill>
            </a:endParaRPr>
          </a:p>
        </p:txBody>
      </p:sp>
      <p:sp>
        <p:nvSpPr>
          <p:cNvPr id="129" name="TextBox 128"/>
          <p:cNvSpPr txBox="1"/>
          <p:nvPr/>
        </p:nvSpPr>
        <p:spPr>
          <a:xfrm>
            <a:off x="4590520" y="5602641"/>
            <a:ext cx="2207656" cy="738664"/>
          </a:xfrm>
          <a:prstGeom prst="rect">
            <a:avLst/>
          </a:prstGeom>
          <a:noFill/>
        </p:spPr>
        <p:txBody>
          <a:bodyPr wrap="none" rtlCol="0">
            <a:spAutoFit/>
          </a:bodyPr>
          <a:lstStyle/>
          <a:p>
            <a:r>
              <a:rPr lang="en-GB" sz="1050" dirty="0" smtClean="0">
                <a:solidFill>
                  <a:srgbClr val="002060"/>
                </a:solidFill>
              </a:rPr>
              <a:t>Frame, 37 bits:</a:t>
            </a:r>
          </a:p>
          <a:p>
            <a:pPr marL="285750" indent="-285750">
              <a:buClr>
                <a:srgbClr val="C00000"/>
              </a:buClr>
              <a:buFont typeface="Arial" pitchFamily="34" charset="0"/>
              <a:buChar char="•"/>
            </a:pPr>
            <a:r>
              <a:rPr lang="en-GB" sz="1050" dirty="0" smtClean="0">
                <a:solidFill>
                  <a:srgbClr val="002060"/>
                </a:solidFill>
              </a:rPr>
              <a:t>35 data bits</a:t>
            </a:r>
          </a:p>
          <a:p>
            <a:pPr marL="285750" indent="-285750">
              <a:buClr>
                <a:srgbClr val="C00000"/>
              </a:buClr>
              <a:buFont typeface="Arial" pitchFamily="34" charset="0"/>
              <a:buChar char="•"/>
            </a:pPr>
            <a:r>
              <a:rPr lang="en-GB" sz="1050" dirty="0" smtClean="0">
                <a:solidFill>
                  <a:srgbClr val="002060"/>
                </a:solidFill>
              </a:rPr>
              <a:t>2 control bits</a:t>
            </a:r>
          </a:p>
          <a:p>
            <a:pPr marL="285750" indent="-285750">
              <a:buClr>
                <a:srgbClr val="C00000"/>
              </a:buClr>
              <a:buFont typeface="Arial" pitchFamily="34" charset="0"/>
              <a:buChar char="•"/>
            </a:pPr>
            <a:r>
              <a:rPr lang="en-GB" sz="1050" dirty="0" smtClean="0">
                <a:solidFill>
                  <a:srgbClr val="002060"/>
                </a:solidFill>
              </a:rPr>
              <a:t>“Code efficiency” : 35/37 = 94%</a:t>
            </a:r>
            <a:endParaRPr lang="en-GB" sz="1050" dirty="0">
              <a:solidFill>
                <a:srgbClr val="002060"/>
              </a:solidFill>
            </a:endParaRPr>
          </a:p>
        </p:txBody>
      </p:sp>
      <p:grpSp>
        <p:nvGrpSpPr>
          <p:cNvPr id="130" name="Group 129"/>
          <p:cNvGrpSpPr/>
          <p:nvPr/>
        </p:nvGrpSpPr>
        <p:grpSpPr>
          <a:xfrm>
            <a:off x="7182522" y="5263048"/>
            <a:ext cx="159986" cy="402346"/>
            <a:chOff x="2119349" y="5277648"/>
            <a:chExt cx="159986" cy="402346"/>
          </a:xfrm>
        </p:grpSpPr>
        <p:cxnSp>
          <p:nvCxnSpPr>
            <p:cNvPr id="131" name="Straight Connector 130"/>
            <p:cNvCxnSpPr/>
            <p:nvPr/>
          </p:nvCxnSpPr>
          <p:spPr>
            <a:xfrm rot="16200000">
              <a:off x="1921405" y="5478821"/>
              <a:ext cx="4023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H="1">
              <a:off x="2119349" y="5277648"/>
              <a:ext cx="802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rot="16200000">
              <a:off x="1998386" y="5478821"/>
              <a:ext cx="4023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H="1">
              <a:off x="2199559" y="5671483"/>
              <a:ext cx="7977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5" name="Group 134"/>
          <p:cNvGrpSpPr/>
          <p:nvPr/>
        </p:nvGrpSpPr>
        <p:grpSpPr>
          <a:xfrm>
            <a:off x="7650387" y="5263048"/>
            <a:ext cx="159986" cy="402346"/>
            <a:chOff x="2119349" y="5277648"/>
            <a:chExt cx="159986" cy="402346"/>
          </a:xfrm>
        </p:grpSpPr>
        <p:cxnSp>
          <p:nvCxnSpPr>
            <p:cNvPr id="136" name="Straight Connector 135"/>
            <p:cNvCxnSpPr/>
            <p:nvPr/>
          </p:nvCxnSpPr>
          <p:spPr>
            <a:xfrm rot="16200000">
              <a:off x="1921405" y="5478821"/>
              <a:ext cx="4023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2119349" y="5277648"/>
              <a:ext cx="802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16200000">
              <a:off x="1998386" y="5478821"/>
              <a:ext cx="4023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a:off x="2199559" y="5671483"/>
              <a:ext cx="7977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0" name="Group 139"/>
          <p:cNvGrpSpPr/>
          <p:nvPr/>
        </p:nvGrpSpPr>
        <p:grpSpPr>
          <a:xfrm>
            <a:off x="7810373" y="5263048"/>
            <a:ext cx="159986" cy="402346"/>
            <a:chOff x="2119349" y="5277648"/>
            <a:chExt cx="159986" cy="402346"/>
          </a:xfrm>
        </p:grpSpPr>
        <p:cxnSp>
          <p:nvCxnSpPr>
            <p:cNvPr id="141" name="Straight Connector 140"/>
            <p:cNvCxnSpPr/>
            <p:nvPr/>
          </p:nvCxnSpPr>
          <p:spPr>
            <a:xfrm rot="16200000">
              <a:off x="1921405" y="5478821"/>
              <a:ext cx="4023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H="1">
              <a:off x="2119349" y="5277648"/>
              <a:ext cx="802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rot="16200000">
              <a:off x="1998386" y="5478821"/>
              <a:ext cx="4023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2199559" y="5671483"/>
              <a:ext cx="7977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5" name="Group 144"/>
          <p:cNvGrpSpPr/>
          <p:nvPr/>
        </p:nvGrpSpPr>
        <p:grpSpPr>
          <a:xfrm>
            <a:off x="7970359" y="5263048"/>
            <a:ext cx="159986" cy="402346"/>
            <a:chOff x="2119349" y="5277648"/>
            <a:chExt cx="159986" cy="402346"/>
          </a:xfrm>
        </p:grpSpPr>
        <p:cxnSp>
          <p:nvCxnSpPr>
            <p:cNvPr id="146" name="Straight Connector 145"/>
            <p:cNvCxnSpPr/>
            <p:nvPr/>
          </p:nvCxnSpPr>
          <p:spPr>
            <a:xfrm rot="16200000">
              <a:off x="1921405" y="5478821"/>
              <a:ext cx="4023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H="1">
              <a:off x="2119349" y="5277648"/>
              <a:ext cx="802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16200000">
              <a:off x="1998386" y="5478821"/>
              <a:ext cx="4023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H="1">
              <a:off x="2199559" y="5671483"/>
              <a:ext cx="7977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0" name="Group 149"/>
          <p:cNvGrpSpPr/>
          <p:nvPr/>
        </p:nvGrpSpPr>
        <p:grpSpPr>
          <a:xfrm>
            <a:off x="8130345" y="5263048"/>
            <a:ext cx="159986" cy="402346"/>
            <a:chOff x="2119349" y="5277648"/>
            <a:chExt cx="159986" cy="402346"/>
          </a:xfrm>
        </p:grpSpPr>
        <p:cxnSp>
          <p:nvCxnSpPr>
            <p:cNvPr id="151" name="Straight Connector 150"/>
            <p:cNvCxnSpPr/>
            <p:nvPr/>
          </p:nvCxnSpPr>
          <p:spPr>
            <a:xfrm rot="16200000">
              <a:off x="1921405" y="5478821"/>
              <a:ext cx="4023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H="1">
              <a:off x="2119349" y="5277648"/>
              <a:ext cx="802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rot="16200000">
              <a:off x="1998386" y="5478821"/>
              <a:ext cx="4023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2199559" y="5671483"/>
              <a:ext cx="7977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5" name="Group 154"/>
          <p:cNvGrpSpPr/>
          <p:nvPr/>
        </p:nvGrpSpPr>
        <p:grpSpPr>
          <a:xfrm>
            <a:off x="8290331" y="5263048"/>
            <a:ext cx="159986" cy="402346"/>
            <a:chOff x="2119349" y="5277648"/>
            <a:chExt cx="159986" cy="402346"/>
          </a:xfrm>
        </p:grpSpPr>
        <p:cxnSp>
          <p:nvCxnSpPr>
            <p:cNvPr id="156" name="Straight Connector 155"/>
            <p:cNvCxnSpPr/>
            <p:nvPr/>
          </p:nvCxnSpPr>
          <p:spPr>
            <a:xfrm rot="16200000">
              <a:off x="1921405" y="5478821"/>
              <a:ext cx="4023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H="1">
              <a:off x="2119349" y="5277648"/>
              <a:ext cx="802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rot="16200000">
              <a:off x="1998386" y="5478821"/>
              <a:ext cx="4023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H="1">
              <a:off x="2199559" y="5671483"/>
              <a:ext cx="7977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0" name="Group 159"/>
          <p:cNvGrpSpPr/>
          <p:nvPr/>
        </p:nvGrpSpPr>
        <p:grpSpPr>
          <a:xfrm>
            <a:off x="7332030" y="5263048"/>
            <a:ext cx="159986" cy="402346"/>
            <a:chOff x="2119349" y="5277648"/>
            <a:chExt cx="159986" cy="402346"/>
          </a:xfrm>
        </p:grpSpPr>
        <p:cxnSp>
          <p:nvCxnSpPr>
            <p:cNvPr id="161" name="Straight Connector 160"/>
            <p:cNvCxnSpPr/>
            <p:nvPr/>
          </p:nvCxnSpPr>
          <p:spPr>
            <a:xfrm rot="16200000">
              <a:off x="1921405" y="5478821"/>
              <a:ext cx="4023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H="1">
              <a:off x="2119349" y="5277648"/>
              <a:ext cx="802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rot="16200000">
              <a:off x="1998386" y="5478821"/>
              <a:ext cx="4023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H="1">
              <a:off x="2199559" y="5671483"/>
              <a:ext cx="7977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p:nvGrpSpPr>
        <p:grpSpPr>
          <a:xfrm>
            <a:off x="7492016" y="5263048"/>
            <a:ext cx="159986" cy="402346"/>
            <a:chOff x="2119349" y="5277648"/>
            <a:chExt cx="159986" cy="402346"/>
          </a:xfrm>
        </p:grpSpPr>
        <p:cxnSp>
          <p:nvCxnSpPr>
            <p:cNvPr id="166" name="Straight Connector 165"/>
            <p:cNvCxnSpPr/>
            <p:nvPr/>
          </p:nvCxnSpPr>
          <p:spPr>
            <a:xfrm rot="16200000">
              <a:off x="1921405" y="5478821"/>
              <a:ext cx="4023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H="1">
              <a:off x="2119349" y="5277648"/>
              <a:ext cx="802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rot="16200000">
              <a:off x="1998386" y="5478821"/>
              <a:ext cx="4023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H="1">
              <a:off x="2199559" y="5671483"/>
              <a:ext cx="7977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p:nvGrpSpPr>
        <p:grpSpPr>
          <a:xfrm>
            <a:off x="8758196" y="5263048"/>
            <a:ext cx="159986" cy="402346"/>
            <a:chOff x="2119349" y="5277648"/>
            <a:chExt cx="159986" cy="402346"/>
          </a:xfrm>
        </p:grpSpPr>
        <p:cxnSp>
          <p:nvCxnSpPr>
            <p:cNvPr id="171" name="Straight Connector 170"/>
            <p:cNvCxnSpPr/>
            <p:nvPr/>
          </p:nvCxnSpPr>
          <p:spPr>
            <a:xfrm rot="16200000">
              <a:off x="1921405" y="5478821"/>
              <a:ext cx="4023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H="1">
              <a:off x="2119349" y="5277648"/>
              <a:ext cx="802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16200000">
              <a:off x="1998386" y="5478821"/>
              <a:ext cx="4023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H="1">
              <a:off x="2199559" y="5671483"/>
              <a:ext cx="7977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p:nvGrpSpPr>
        <p:grpSpPr>
          <a:xfrm>
            <a:off x="8918182" y="5263048"/>
            <a:ext cx="159986" cy="402346"/>
            <a:chOff x="2119349" y="5277648"/>
            <a:chExt cx="159986" cy="402346"/>
          </a:xfrm>
        </p:grpSpPr>
        <p:cxnSp>
          <p:nvCxnSpPr>
            <p:cNvPr id="176" name="Straight Connector 175"/>
            <p:cNvCxnSpPr/>
            <p:nvPr/>
          </p:nvCxnSpPr>
          <p:spPr>
            <a:xfrm rot="16200000">
              <a:off x="1921405" y="5478821"/>
              <a:ext cx="4023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flipH="1">
              <a:off x="2119349" y="5277648"/>
              <a:ext cx="802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16200000">
              <a:off x="1998386" y="5478821"/>
              <a:ext cx="4023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H="1">
              <a:off x="2199559" y="5671483"/>
              <a:ext cx="7977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p:nvGrpSpPr>
        <p:grpSpPr>
          <a:xfrm>
            <a:off x="9078168" y="5263048"/>
            <a:ext cx="159986" cy="402346"/>
            <a:chOff x="2119349" y="5277648"/>
            <a:chExt cx="159986" cy="402346"/>
          </a:xfrm>
        </p:grpSpPr>
        <p:cxnSp>
          <p:nvCxnSpPr>
            <p:cNvPr id="181" name="Straight Connector 180"/>
            <p:cNvCxnSpPr/>
            <p:nvPr/>
          </p:nvCxnSpPr>
          <p:spPr>
            <a:xfrm rot="16200000">
              <a:off x="1921405" y="5478821"/>
              <a:ext cx="4023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H="1">
              <a:off x="2119349" y="5277648"/>
              <a:ext cx="802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a:off x="1998386" y="5478821"/>
              <a:ext cx="4023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H="1">
              <a:off x="2199559" y="5671483"/>
              <a:ext cx="7977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85" name="Group 184"/>
          <p:cNvGrpSpPr/>
          <p:nvPr/>
        </p:nvGrpSpPr>
        <p:grpSpPr>
          <a:xfrm>
            <a:off x="9238154" y="5263048"/>
            <a:ext cx="159986" cy="402346"/>
            <a:chOff x="2119349" y="5277648"/>
            <a:chExt cx="159986" cy="402346"/>
          </a:xfrm>
        </p:grpSpPr>
        <p:cxnSp>
          <p:nvCxnSpPr>
            <p:cNvPr id="186" name="Straight Connector 185"/>
            <p:cNvCxnSpPr/>
            <p:nvPr/>
          </p:nvCxnSpPr>
          <p:spPr>
            <a:xfrm rot="16200000">
              <a:off x="1921405" y="5478821"/>
              <a:ext cx="4023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H="1">
              <a:off x="2119349" y="5277648"/>
              <a:ext cx="802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a:off x="1998386" y="5478821"/>
              <a:ext cx="4023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H="1">
              <a:off x="2199559" y="5671483"/>
              <a:ext cx="7977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90" name="Group 189"/>
          <p:cNvGrpSpPr/>
          <p:nvPr/>
        </p:nvGrpSpPr>
        <p:grpSpPr>
          <a:xfrm>
            <a:off x="8439839" y="5263048"/>
            <a:ext cx="159986" cy="402346"/>
            <a:chOff x="2119349" y="5277648"/>
            <a:chExt cx="159986" cy="402346"/>
          </a:xfrm>
        </p:grpSpPr>
        <p:cxnSp>
          <p:nvCxnSpPr>
            <p:cNvPr id="191" name="Straight Connector 190"/>
            <p:cNvCxnSpPr/>
            <p:nvPr/>
          </p:nvCxnSpPr>
          <p:spPr>
            <a:xfrm rot="16200000">
              <a:off x="1921405" y="5478821"/>
              <a:ext cx="4023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H="1">
              <a:off x="2119349" y="5277648"/>
              <a:ext cx="802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rot="16200000">
              <a:off x="1998386" y="5478821"/>
              <a:ext cx="4023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H="1">
              <a:off x="2199559" y="5671483"/>
              <a:ext cx="7977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95" name="Group 194"/>
          <p:cNvGrpSpPr/>
          <p:nvPr/>
        </p:nvGrpSpPr>
        <p:grpSpPr>
          <a:xfrm>
            <a:off x="8599825" y="5263048"/>
            <a:ext cx="159986" cy="402346"/>
            <a:chOff x="2119349" y="5277648"/>
            <a:chExt cx="159986" cy="402346"/>
          </a:xfrm>
        </p:grpSpPr>
        <p:cxnSp>
          <p:nvCxnSpPr>
            <p:cNvPr id="196" name="Straight Connector 195"/>
            <p:cNvCxnSpPr/>
            <p:nvPr/>
          </p:nvCxnSpPr>
          <p:spPr>
            <a:xfrm rot="16200000">
              <a:off x="1921405" y="5478821"/>
              <a:ext cx="4023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flipH="1">
              <a:off x="2119349" y="5277648"/>
              <a:ext cx="802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rot="16200000">
              <a:off x="1998386" y="5478821"/>
              <a:ext cx="4023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H="1">
              <a:off x="2199559" y="5671483"/>
              <a:ext cx="7977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0" name="Group 199"/>
          <p:cNvGrpSpPr/>
          <p:nvPr/>
        </p:nvGrpSpPr>
        <p:grpSpPr>
          <a:xfrm>
            <a:off x="2689865" y="5263048"/>
            <a:ext cx="159986" cy="402346"/>
            <a:chOff x="2119349" y="5277648"/>
            <a:chExt cx="159986" cy="402346"/>
          </a:xfrm>
        </p:grpSpPr>
        <p:cxnSp>
          <p:nvCxnSpPr>
            <p:cNvPr id="201" name="Straight Connector 200"/>
            <p:cNvCxnSpPr/>
            <p:nvPr/>
          </p:nvCxnSpPr>
          <p:spPr>
            <a:xfrm rot="16200000">
              <a:off x="1921405" y="5478821"/>
              <a:ext cx="4023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H="1">
              <a:off x="2119349" y="5277648"/>
              <a:ext cx="802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rot="16200000">
              <a:off x="1998386" y="5478821"/>
              <a:ext cx="4023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H="1">
              <a:off x="2199559" y="5671483"/>
              <a:ext cx="7977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p:nvGrpSpPr>
        <p:grpSpPr>
          <a:xfrm>
            <a:off x="2849851" y="5263048"/>
            <a:ext cx="159986" cy="402346"/>
            <a:chOff x="2119349" y="5277648"/>
            <a:chExt cx="159986" cy="402346"/>
          </a:xfrm>
        </p:grpSpPr>
        <p:cxnSp>
          <p:nvCxnSpPr>
            <p:cNvPr id="206" name="Straight Connector 205"/>
            <p:cNvCxnSpPr/>
            <p:nvPr/>
          </p:nvCxnSpPr>
          <p:spPr>
            <a:xfrm rot="16200000">
              <a:off x="1921405" y="5478821"/>
              <a:ext cx="4023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flipH="1">
              <a:off x="2119349" y="5277648"/>
              <a:ext cx="802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rot="16200000">
              <a:off x="1998386" y="5478821"/>
              <a:ext cx="4023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flipH="1">
              <a:off x="2199559" y="5671483"/>
              <a:ext cx="7977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p:nvGrpSpPr>
        <p:grpSpPr>
          <a:xfrm>
            <a:off x="3009837" y="5263048"/>
            <a:ext cx="159986" cy="402346"/>
            <a:chOff x="2119349" y="5277648"/>
            <a:chExt cx="159986" cy="402346"/>
          </a:xfrm>
        </p:grpSpPr>
        <p:cxnSp>
          <p:nvCxnSpPr>
            <p:cNvPr id="211" name="Straight Connector 210"/>
            <p:cNvCxnSpPr/>
            <p:nvPr/>
          </p:nvCxnSpPr>
          <p:spPr>
            <a:xfrm rot="16200000">
              <a:off x="1921405" y="5478821"/>
              <a:ext cx="4023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flipH="1">
              <a:off x="2119349" y="5277648"/>
              <a:ext cx="802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16200000">
              <a:off x="1998386" y="5478821"/>
              <a:ext cx="4023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H="1">
              <a:off x="2199559" y="5671483"/>
              <a:ext cx="7977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p:nvGrpSpPr>
        <p:grpSpPr>
          <a:xfrm>
            <a:off x="3169823" y="5263048"/>
            <a:ext cx="159986" cy="402346"/>
            <a:chOff x="2119349" y="5277648"/>
            <a:chExt cx="159986" cy="402346"/>
          </a:xfrm>
        </p:grpSpPr>
        <p:cxnSp>
          <p:nvCxnSpPr>
            <p:cNvPr id="216" name="Straight Connector 215"/>
            <p:cNvCxnSpPr/>
            <p:nvPr/>
          </p:nvCxnSpPr>
          <p:spPr>
            <a:xfrm rot="16200000">
              <a:off x="1921405" y="5478821"/>
              <a:ext cx="4023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H="1">
              <a:off x="2119349" y="5277648"/>
              <a:ext cx="802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a:off x="1998386" y="5478821"/>
              <a:ext cx="4023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H="1">
              <a:off x="2199559" y="5671483"/>
              <a:ext cx="7977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0" name="Group 219"/>
          <p:cNvGrpSpPr/>
          <p:nvPr/>
        </p:nvGrpSpPr>
        <p:grpSpPr>
          <a:xfrm>
            <a:off x="2371508" y="5263048"/>
            <a:ext cx="159986" cy="402346"/>
            <a:chOff x="2119349" y="5277648"/>
            <a:chExt cx="159986" cy="402346"/>
          </a:xfrm>
        </p:grpSpPr>
        <p:cxnSp>
          <p:nvCxnSpPr>
            <p:cNvPr id="221" name="Straight Connector 220"/>
            <p:cNvCxnSpPr/>
            <p:nvPr/>
          </p:nvCxnSpPr>
          <p:spPr>
            <a:xfrm rot="16200000">
              <a:off x="1921405" y="5478821"/>
              <a:ext cx="4023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H="1">
              <a:off x="2119349" y="5277648"/>
              <a:ext cx="802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16200000">
              <a:off x="1998386" y="5478821"/>
              <a:ext cx="4023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H="1">
              <a:off x="2199559" y="5671483"/>
              <a:ext cx="7977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5" name="Group 224"/>
          <p:cNvGrpSpPr/>
          <p:nvPr/>
        </p:nvGrpSpPr>
        <p:grpSpPr>
          <a:xfrm>
            <a:off x="2531494" y="5263048"/>
            <a:ext cx="159986" cy="402346"/>
            <a:chOff x="2119349" y="5277648"/>
            <a:chExt cx="159986" cy="402346"/>
          </a:xfrm>
        </p:grpSpPr>
        <p:cxnSp>
          <p:nvCxnSpPr>
            <p:cNvPr id="226" name="Straight Connector 225"/>
            <p:cNvCxnSpPr/>
            <p:nvPr/>
          </p:nvCxnSpPr>
          <p:spPr>
            <a:xfrm rot="16200000">
              <a:off x="1921405" y="5478821"/>
              <a:ext cx="4023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H="1">
              <a:off x="2119349" y="5277648"/>
              <a:ext cx="802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a:off x="1998386" y="5478821"/>
              <a:ext cx="4023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flipH="1">
              <a:off x="2199559" y="5671483"/>
              <a:ext cx="7977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30" name="Straight Connector 229"/>
          <p:cNvCxnSpPr/>
          <p:nvPr/>
        </p:nvCxnSpPr>
        <p:spPr>
          <a:xfrm>
            <a:off x="3371244" y="5493990"/>
            <a:ext cx="3716362"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31" name="Freeform 230"/>
          <p:cNvSpPr/>
          <p:nvPr/>
        </p:nvSpPr>
        <p:spPr>
          <a:xfrm>
            <a:off x="9341706" y="3582594"/>
            <a:ext cx="537002" cy="1856263"/>
          </a:xfrm>
          <a:custGeom>
            <a:avLst/>
            <a:gdLst>
              <a:gd name="connsiteX0" fmla="*/ 206734 w 537002"/>
              <a:gd name="connsiteY0" fmla="*/ 0 h 2242268"/>
              <a:gd name="connsiteX1" fmla="*/ 532737 w 537002"/>
              <a:gd name="connsiteY1" fmla="*/ 1288111 h 2242268"/>
              <a:gd name="connsiteX2" fmla="*/ 0 w 537002"/>
              <a:gd name="connsiteY2" fmla="*/ 2242268 h 2242268"/>
            </a:gdLst>
            <a:ahLst/>
            <a:cxnLst>
              <a:cxn ang="0">
                <a:pos x="connsiteX0" y="connsiteY0"/>
              </a:cxn>
              <a:cxn ang="0">
                <a:pos x="connsiteX1" y="connsiteY1"/>
              </a:cxn>
              <a:cxn ang="0">
                <a:pos x="connsiteX2" y="connsiteY2"/>
              </a:cxn>
            </a:cxnLst>
            <a:rect l="l" t="t" r="r" b="b"/>
            <a:pathLst>
              <a:path w="537002" h="2242268">
                <a:moveTo>
                  <a:pt x="206734" y="0"/>
                </a:moveTo>
                <a:cubicBezTo>
                  <a:pt x="386963" y="457200"/>
                  <a:pt x="567193" y="914400"/>
                  <a:pt x="532737" y="1288111"/>
                </a:cubicBezTo>
                <a:cubicBezTo>
                  <a:pt x="498281" y="1661822"/>
                  <a:pt x="249140" y="1952045"/>
                  <a:pt x="0" y="2242268"/>
                </a:cubicBezTo>
              </a:path>
            </a:pathLst>
          </a:custGeom>
          <a:noFill/>
          <a:ln>
            <a:solidFill>
              <a:schemeClr val="tx1">
                <a:lumMod val="50000"/>
                <a:lumOff val="50000"/>
              </a:schemeClr>
            </a:solidFill>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2" name="Freeform 231"/>
          <p:cNvSpPr/>
          <p:nvPr/>
        </p:nvSpPr>
        <p:spPr>
          <a:xfrm>
            <a:off x="1841304" y="3228395"/>
            <a:ext cx="1131407" cy="2242268"/>
          </a:xfrm>
          <a:custGeom>
            <a:avLst/>
            <a:gdLst>
              <a:gd name="connsiteX0" fmla="*/ 1131407 w 1131407"/>
              <a:gd name="connsiteY0" fmla="*/ 0 h 2242268"/>
              <a:gd name="connsiteX1" fmla="*/ 26176 w 1131407"/>
              <a:gd name="connsiteY1" fmla="*/ 1463040 h 2242268"/>
              <a:gd name="connsiteX2" fmla="*/ 455546 w 1131407"/>
              <a:gd name="connsiteY2" fmla="*/ 2242268 h 2242268"/>
            </a:gdLst>
            <a:ahLst/>
            <a:cxnLst>
              <a:cxn ang="0">
                <a:pos x="connsiteX0" y="connsiteY0"/>
              </a:cxn>
              <a:cxn ang="0">
                <a:pos x="connsiteX1" y="connsiteY1"/>
              </a:cxn>
              <a:cxn ang="0">
                <a:pos x="connsiteX2" y="connsiteY2"/>
              </a:cxn>
            </a:cxnLst>
            <a:rect l="l" t="t" r="r" b="b"/>
            <a:pathLst>
              <a:path w="1131407" h="2242268">
                <a:moveTo>
                  <a:pt x="1131407" y="0"/>
                </a:moveTo>
                <a:cubicBezTo>
                  <a:pt x="635113" y="544664"/>
                  <a:pt x="138819" y="1089329"/>
                  <a:pt x="26176" y="1463040"/>
                </a:cubicBezTo>
                <a:cubicBezTo>
                  <a:pt x="-86468" y="1836751"/>
                  <a:pt x="184539" y="2039509"/>
                  <a:pt x="455546" y="2242268"/>
                </a:cubicBezTo>
              </a:path>
            </a:pathLst>
          </a:custGeom>
          <a:noFill/>
          <a:ln>
            <a:solidFill>
              <a:schemeClr val="tx1">
                <a:lumMod val="50000"/>
                <a:lumOff val="50000"/>
              </a:schemeClr>
            </a:solidFill>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4570597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Bandwidth Broadening using </a:t>
            </a:r>
            <a:r>
              <a:rPr lang="en-GB" dirty="0"/>
              <a:t>Inductive Peaking</a:t>
            </a:r>
            <a:r>
              <a:rPr lang="en-GB" dirty="0" smtClean="0"/>
              <a:t> </a:t>
            </a:r>
            <a:r>
              <a:rPr lang="en-GB" dirty="0"/>
              <a:t>(2/2)</a:t>
            </a:r>
          </a:p>
        </p:txBody>
      </p:sp>
      <p:sp>
        <p:nvSpPr>
          <p:cNvPr id="8" name="Content Placeholder 7"/>
          <p:cNvSpPr>
            <a:spLocks noGrp="1"/>
          </p:cNvSpPr>
          <p:nvPr>
            <p:ph idx="1"/>
          </p:nvPr>
        </p:nvSpPr>
        <p:spPr/>
        <p:txBody>
          <a:bodyPr/>
          <a:lstStyle/>
          <a:p>
            <a:pPr marL="0" indent="0">
              <a:buNone/>
            </a:pPr>
            <a:r>
              <a:rPr lang="en-GB" b="1" dirty="0">
                <a:solidFill>
                  <a:srgbClr val="002060"/>
                </a:solidFill>
              </a:rPr>
              <a:t>Power optimization:</a:t>
            </a:r>
            <a:endParaRPr lang="en-GB" dirty="0"/>
          </a:p>
          <a:p>
            <a:r>
              <a:rPr lang="en-GB" dirty="0">
                <a:solidFill>
                  <a:srgbClr val="002060"/>
                </a:solidFill>
              </a:rPr>
              <a:t>For a CML stage the bandwidth can be enhanced by increasing the tail current:</a:t>
            </a:r>
          </a:p>
          <a:p>
            <a:pPr lvl="1"/>
            <a:r>
              <a:rPr lang="en-GB" dirty="0">
                <a:solidFill>
                  <a:srgbClr val="002060"/>
                </a:solidFill>
              </a:rPr>
              <a:t>By reducing R</a:t>
            </a:r>
            <a:r>
              <a:rPr lang="en-GB" baseline="-25000" dirty="0">
                <a:solidFill>
                  <a:srgbClr val="002060"/>
                </a:solidFill>
              </a:rPr>
              <a:t>L</a:t>
            </a:r>
            <a:r>
              <a:rPr lang="en-GB" dirty="0">
                <a:solidFill>
                  <a:srgbClr val="002060"/>
                </a:solidFill>
              </a:rPr>
              <a:t> at fixed </a:t>
            </a:r>
            <a:r>
              <a:rPr lang="en-GB" dirty="0">
                <a:solidFill>
                  <a:srgbClr val="002060"/>
                </a:solidFill>
                <a:latin typeface="Symbol" pitchFamily="18" charset="2"/>
              </a:rPr>
              <a:t>D</a:t>
            </a:r>
            <a:r>
              <a:rPr lang="en-GB" dirty="0">
                <a:solidFill>
                  <a:srgbClr val="002060"/>
                </a:solidFill>
              </a:rPr>
              <a:t>V</a:t>
            </a:r>
          </a:p>
          <a:p>
            <a:r>
              <a:rPr lang="en-GB" dirty="0">
                <a:solidFill>
                  <a:srgbClr val="002060"/>
                </a:solidFill>
              </a:rPr>
              <a:t>Or, for by using inductive peaking for a given current and R</a:t>
            </a:r>
            <a:r>
              <a:rPr lang="en-GB" baseline="-25000" dirty="0">
                <a:solidFill>
                  <a:srgbClr val="002060"/>
                </a:solidFill>
              </a:rPr>
              <a:t>L</a:t>
            </a:r>
            <a:endParaRPr lang="en-GB" dirty="0">
              <a:solidFill>
                <a:srgbClr val="002060"/>
              </a:solidFill>
            </a:endParaRPr>
          </a:p>
          <a:p>
            <a:r>
              <a:rPr lang="en-GB" dirty="0" smtClean="0">
                <a:solidFill>
                  <a:srgbClr val="002060"/>
                </a:solidFill>
              </a:rPr>
              <a:t>A specified </a:t>
            </a:r>
            <a:r>
              <a:rPr lang="en-GB" dirty="0">
                <a:solidFill>
                  <a:srgbClr val="002060"/>
                </a:solidFill>
              </a:rPr>
              <a:t>bandwidth can </a:t>
            </a:r>
            <a:r>
              <a:rPr lang="en-GB" dirty="0" smtClean="0">
                <a:solidFill>
                  <a:srgbClr val="002060"/>
                </a:solidFill>
              </a:rPr>
              <a:t>thus be </a:t>
            </a:r>
            <a:r>
              <a:rPr lang="en-GB" dirty="0">
                <a:solidFill>
                  <a:srgbClr val="002060"/>
                </a:solidFill>
              </a:rPr>
              <a:t>achieved with lower current if inductive peaking is used</a:t>
            </a:r>
            <a:r>
              <a:rPr lang="en-GB" dirty="0" smtClean="0">
                <a:solidFill>
                  <a:srgbClr val="002060"/>
                </a:solidFill>
              </a:rPr>
              <a:t>.</a:t>
            </a:r>
            <a:endParaRPr lang="en-GB" dirty="0">
              <a:solidFill>
                <a:srgbClr val="002060"/>
              </a:solidFill>
            </a:endParaRPr>
          </a:p>
          <a:p>
            <a:endParaRPr lang="en-GB" dirty="0"/>
          </a:p>
        </p:txBody>
      </p:sp>
      <p:sp>
        <p:nvSpPr>
          <p:cNvPr id="5" name="Date Placeholder 4"/>
          <p:cNvSpPr>
            <a:spLocks noGrp="1"/>
          </p:cNvSpPr>
          <p:nvPr>
            <p:ph type="dt" sz="half" idx="10"/>
          </p:nvPr>
        </p:nvSpPr>
        <p:spPr/>
        <p:txBody>
          <a:bodyPr/>
          <a:lstStyle/>
          <a:p>
            <a:r>
              <a:rPr lang="en-GB" smtClean="0"/>
              <a:t>Ecole de Microélectronique IN2P3</a:t>
            </a:r>
            <a:endParaRPr lang="en-GB" dirty="0"/>
          </a:p>
        </p:txBody>
      </p:sp>
      <p:sp>
        <p:nvSpPr>
          <p:cNvPr id="6" name="Footer Placeholder 5"/>
          <p:cNvSpPr>
            <a:spLocks noGrp="1"/>
          </p:cNvSpPr>
          <p:nvPr>
            <p:ph type="ftr" sz="quarter" idx="11"/>
          </p:nvPr>
        </p:nvSpPr>
        <p:spPr/>
        <p:txBody>
          <a:bodyPr/>
          <a:lstStyle/>
          <a:p>
            <a:r>
              <a:rPr lang="en-GB" smtClean="0"/>
              <a:t>Paulo.Moreira@cern.ch</a:t>
            </a:r>
            <a:endParaRPr lang="en-GB" dirty="0"/>
          </a:p>
        </p:txBody>
      </p:sp>
      <p:sp>
        <p:nvSpPr>
          <p:cNvPr id="7" name="Slide Number Placeholder 6"/>
          <p:cNvSpPr>
            <a:spLocks noGrp="1"/>
          </p:cNvSpPr>
          <p:nvPr>
            <p:ph type="sldNum" sz="quarter" idx="12"/>
          </p:nvPr>
        </p:nvSpPr>
        <p:spPr/>
        <p:txBody>
          <a:bodyPr/>
          <a:lstStyle/>
          <a:p>
            <a:fld id="{9E4E57FD-46AB-4497-A1ED-13B00B4C8F0D}" type="slidenum">
              <a:rPr lang="en-GB" smtClean="0"/>
              <a:pPr/>
              <a:t>90</a:t>
            </a:fld>
            <a:endParaRPr lang="en-GB" dirty="0"/>
          </a:p>
        </p:txBody>
      </p:sp>
      <p:grpSp>
        <p:nvGrpSpPr>
          <p:cNvPr id="9" name="Group 8"/>
          <p:cNvGrpSpPr/>
          <p:nvPr/>
        </p:nvGrpSpPr>
        <p:grpSpPr>
          <a:xfrm>
            <a:off x="2367089" y="4072860"/>
            <a:ext cx="2319478" cy="2157161"/>
            <a:chOff x="1388426" y="1412776"/>
            <a:chExt cx="2319478" cy="2157161"/>
          </a:xfrm>
        </p:grpSpPr>
        <p:cxnSp>
          <p:nvCxnSpPr>
            <p:cNvPr id="10" name="Straight Connector 301"/>
            <p:cNvCxnSpPr>
              <a:cxnSpLocks noChangeShapeType="1"/>
            </p:cNvCxnSpPr>
            <p:nvPr/>
          </p:nvCxnSpPr>
          <p:spPr bwMode="auto">
            <a:xfrm>
              <a:off x="2197500" y="2420888"/>
              <a:ext cx="142611" cy="1592"/>
            </a:xfrm>
            <a:prstGeom prst="line">
              <a:avLst/>
            </a:prstGeom>
            <a:noFill/>
            <a:ln w="19050" algn="ctr">
              <a:solidFill>
                <a:schemeClr val="tx1"/>
              </a:solidFill>
              <a:round/>
              <a:headEnd/>
              <a:tailEnd/>
            </a:ln>
          </p:spPr>
        </p:cxnSp>
        <p:cxnSp>
          <p:nvCxnSpPr>
            <p:cNvPr id="11" name="Straight Connector 344"/>
            <p:cNvCxnSpPr>
              <a:cxnSpLocks noChangeShapeType="1"/>
            </p:cNvCxnSpPr>
            <p:nvPr/>
          </p:nvCxnSpPr>
          <p:spPr bwMode="auto">
            <a:xfrm flipV="1">
              <a:off x="2339631" y="2080632"/>
              <a:ext cx="1885" cy="340256"/>
            </a:xfrm>
            <a:prstGeom prst="line">
              <a:avLst/>
            </a:prstGeom>
            <a:noFill/>
            <a:ln w="19050" algn="ctr">
              <a:solidFill>
                <a:schemeClr val="tx1"/>
              </a:solidFill>
              <a:round/>
              <a:headEnd/>
              <a:tailEnd/>
            </a:ln>
          </p:spPr>
        </p:cxnSp>
        <p:sp>
          <p:nvSpPr>
            <p:cNvPr id="12" name="TextBox 69"/>
            <p:cNvSpPr txBox="1">
              <a:spLocks noChangeArrowheads="1"/>
            </p:cNvSpPr>
            <p:nvPr/>
          </p:nvSpPr>
          <p:spPr bwMode="auto">
            <a:xfrm>
              <a:off x="3100740" y="2054036"/>
              <a:ext cx="474810" cy="276999"/>
            </a:xfrm>
            <a:prstGeom prst="rect">
              <a:avLst/>
            </a:prstGeom>
            <a:noFill/>
            <a:ln w="9525">
              <a:noFill/>
              <a:miter lim="800000"/>
              <a:headEnd/>
              <a:tailEnd/>
            </a:ln>
          </p:spPr>
          <p:txBody>
            <a:bodyPr wrap="none">
              <a:spAutoFit/>
            </a:bodyPr>
            <a:lstStyle/>
            <a:p>
              <a:pPr>
                <a:buFont typeface="Wingdings" pitchFamily="2" charset="2"/>
                <a:buNone/>
              </a:pPr>
              <a:r>
                <a:rPr lang="en-US" sz="1200" dirty="0" smtClean="0">
                  <a:solidFill>
                    <a:srgbClr val="002060"/>
                  </a:solidFill>
                </a:rPr>
                <a:t>out+</a:t>
              </a:r>
              <a:endParaRPr lang="en-US" sz="1200" dirty="0">
                <a:solidFill>
                  <a:srgbClr val="002060"/>
                </a:solidFill>
              </a:endParaRPr>
            </a:p>
          </p:txBody>
        </p:sp>
        <p:sp>
          <p:nvSpPr>
            <p:cNvPr id="13" name="TextBox 69"/>
            <p:cNvSpPr txBox="1">
              <a:spLocks noChangeArrowheads="1"/>
            </p:cNvSpPr>
            <p:nvPr/>
          </p:nvSpPr>
          <p:spPr bwMode="auto">
            <a:xfrm>
              <a:off x="1388426" y="2435574"/>
              <a:ext cx="377026" cy="276999"/>
            </a:xfrm>
            <a:prstGeom prst="rect">
              <a:avLst/>
            </a:prstGeom>
            <a:noFill/>
            <a:ln w="9525">
              <a:noFill/>
              <a:miter lim="800000"/>
              <a:headEnd/>
              <a:tailEnd/>
            </a:ln>
          </p:spPr>
          <p:txBody>
            <a:bodyPr wrap="none">
              <a:spAutoFit/>
            </a:bodyPr>
            <a:lstStyle/>
            <a:p>
              <a:pPr>
                <a:buFont typeface="Wingdings" pitchFamily="2" charset="2"/>
                <a:buNone/>
              </a:pPr>
              <a:r>
                <a:rPr lang="en-US" sz="1200" dirty="0" smtClean="0">
                  <a:solidFill>
                    <a:srgbClr val="002060"/>
                  </a:solidFill>
                </a:rPr>
                <a:t>in+</a:t>
              </a:r>
              <a:endParaRPr lang="en-US" sz="1200" dirty="0">
                <a:solidFill>
                  <a:srgbClr val="002060"/>
                </a:solidFill>
              </a:endParaRPr>
            </a:p>
          </p:txBody>
        </p:sp>
        <p:cxnSp>
          <p:nvCxnSpPr>
            <p:cNvPr id="14" name="Straight Connector 303"/>
            <p:cNvCxnSpPr>
              <a:cxnSpLocks noChangeShapeType="1"/>
            </p:cNvCxnSpPr>
            <p:nvPr/>
          </p:nvCxnSpPr>
          <p:spPr bwMode="auto">
            <a:xfrm flipV="1">
              <a:off x="2339631" y="1417407"/>
              <a:ext cx="1885" cy="234602"/>
            </a:xfrm>
            <a:prstGeom prst="line">
              <a:avLst/>
            </a:prstGeom>
            <a:noFill/>
            <a:ln w="19050" algn="ctr">
              <a:solidFill>
                <a:schemeClr val="tx1"/>
              </a:solidFill>
              <a:round/>
              <a:headEnd/>
              <a:tailEnd type="oval"/>
            </a:ln>
          </p:spPr>
        </p:cxnSp>
        <p:cxnSp>
          <p:nvCxnSpPr>
            <p:cNvPr id="15" name="Straight Connector 314"/>
            <p:cNvCxnSpPr>
              <a:cxnSpLocks noChangeShapeType="1"/>
            </p:cNvCxnSpPr>
            <p:nvPr/>
          </p:nvCxnSpPr>
          <p:spPr bwMode="auto">
            <a:xfrm>
              <a:off x="2023746" y="2204864"/>
              <a:ext cx="317770" cy="0"/>
            </a:xfrm>
            <a:prstGeom prst="line">
              <a:avLst/>
            </a:prstGeom>
            <a:noFill/>
            <a:ln w="19050" algn="ctr">
              <a:solidFill>
                <a:schemeClr val="tx1"/>
              </a:solidFill>
              <a:round/>
              <a:headEnd/>
              <a:tailEnd type="oval" w="med" len="med"/>
            </a:ln>
          </p:spPr>
        </p:cxnSp>
        <p:cxnSp>
          <p:nvCxnSpPr>
            <p:cNvPr id="16" name="Straight Connector 298"/>
            <p:cNvCxnSpPr>
              <a:cxnSpLocks noChangeShapeType="1"/>
            </p:cNvCxnSpPr>
            <p:nvPr/>
          </p:nvCxnSpPr>
          <p:spPr bwMode="auto">
            <a:xfrm>
              <a:off x="2110418" y="1415630"/>
              <a:ext cx="879170" cy="0"/>
            </a:xfrm>
            <a:prstGeom prst="line">
              <a:avLst/>
            </a:prstGeom>
            <a:noFill/>
            <a:ln w="19050" algn="ctr">
              <a:solidFill>
                <a:schemeClr val="tx1"/>
              </a:solidFill>
              <a:round/>
              <a:headEnd/>
              <a:tailEnd/>
            </a:ln>
          </p:spPr>
        </p:cxnSp>
        <p:grpSp>
          <p:nvGrpSpPr>
            <p:cNvPr id="17" name="Group 35"/>
            <p:cNvGrpSpPr>
              <a:grpSpLocks/>
            </p:cNvGrpSpPr>
            <p:nvPr/>
          </p:nvGrpSpPr>
          <p:grpSpPr bwMode="auto">
            <a:xfrm>
              <a:off x="2269508" y="1652007"/>
              <a:ext cx="71437" cy="428625"/>
              <a:chOff x="4786314" y="2071678"/>
              <a:chExt cx="71438" cy="428628"/>
            </a:xfrm>
          </p:grpSpPr>
          <p:cxnSp>
            <p:nvCxnSpPr>
              <p:cNvPr id="51" name="Straight Connector 306"/>
              <p:cNvCxnSpPr>
                <a:cxnSpLocks noChangeShapeType="1"/>
              </p:cNvCxnSpPr>
              <p:nvPr/>
            </p:nvCxnSpPr>
            <p:spPr bwMode="auto">
              <a:xfrm rot="16200000" flipV="1">
                <a:off x="4786314" y="2428868"/>
                <a:ext cx="71438" cy="71438"/>
              </a:xfrm>
              <a:prstGeom prst="line">
                <a:avLst/>
              </a:prstGeom>
              <a:noFill/>
              <a:ln w="19050" algn="ctr">
                <a:solidFill>
                  <a:schemeClr val="tx1"/>
                </a:solidFill>
                <a:round/>
                <a:headEnd/>
                <a:tailEnd/>
              </a:ln>
            </p:spPr>
          </p:cxnSp>
          <p:cxnSp>
            <p:nvCxnSpPr>
              <p:cNvPr id="52" name="Straight Connector 307"/>
              <p:cNvCxnSpPr>
                <a:cxnSpLocks noChangeShapeType="1"/>
              </p:cNvCxnSpPr>
              <p:nvPr/>
            </p:nvCxnSpPr>
            <p:spPr bwMode="auto">
              <a:xfrm rot="10800000" flipV="1">
                <a:off x="4786314" y="2357430"/>
                <a:ext cx="71438" cy="71438"/>
              </a:xfrm>
              <a:prstGeom prst="line">
                <a:avLst/>
              </a:prstGeom>
              <a:noFill/>
              <a:ln w="19050" algn="ctr">
                <a:solidFill>
                  <a:schemeClr val="tx1"/>
                </a:solidFill>
                <a:round/>
                <a:headEnd/>
                <a:tailEnd/>
              </a:ln>
            </p:spPr>
          </p:cxnSp>
          <p:cxnSp>
            <p:nvCxnSpPr>
              <p:cNvPr id="53" name="Straight Connector 308"/>
              <p:cNvCxnSpPr>
                <a:cxnSpLocks noChangeShapeType="1"/>
              </p:cNvCxnSpPr>
              <p:nvPr/>
            </p:nvCxnSpPr>
            <p:spPr bwMode="auto">
              <a:xfrm rot="16200000" flipV="1">
                <a:off x="4786314" y="2285992"/>
                <a:ext cx="71438" cy="71438"/>
              </a:xfrm>
              <a:prstGeom prst="line">
                <a:avLst/>
              </a:prstGeom>
              <a:noFill/>
              <a:ln w="19050" algn="ctr">
                <a:solidFill>
                  <a:schemeClr val="tx1"/>
                </a:solidFill>
                <a:round/>
                <a:headEnd/>
                <a:tailEnd/>
              </a:ln>
            </p:spPr>
          </p:cxnSp>
          <p:cxnSp>
            <p:nvCxnSpPr>
              <p:cNvPr id="54" name="Straight Connector 309"/>
              <p:cNvCxnSpPr>
                <a:cxnSpLocks noChangeShapeType="1"/>
              </p:cNvCxnSpPr>
              <p:nvPr/>
            </p:nvCxnSpPr>
            <p:spPr bwMode="auto">
              <a:xfrm rot="10800000" flipV="1">
                <a:off x="4786314" y="2214554"/>
                <a:ext cx="71438" cy="71438"/>
              </a:xfrm>
              <a:prstGeom prst="line">
                <a:avLst/>
              </a:prstGeom>
              <a:noFill/>
              <a:ln w="19050" algn="ctr">
                <a:solidFill>
                  <a:schemeClr val="tx1"/>
                </a:solidFill>
                <a:round/>
                <a:headEnd/>
                <a:tailEnd/>
              </a:ln>
            </p:spPr>
          </p:cxnSp>
          <p:cxnSp>
            <p:nvCxnSpPr>
              <p:cNvPr id="55" name="Straight Connector 310"/>
              <p:cNvCxnSpPr>
                <a:cxnSpLocks noChangeShapeType="1"/>
              </p:cNvCxnSpPr>
              <p:nvPr/>
            </p:nvCxnSpPr>
            <p:spPr bwMode="auto">
              <a:xfrm rot="16200000" flipV="1">
                <a:off x="4786314" y="2143116"/>
                <a:ext cx="71438" cy="71438"/>
              </a:xfrm>
              <a:prstGeom prst="line">
                <a:avLst/>
              </a:prstGeom>
              <a:noFill/>
              <a:ln w="19050" algn="ctr">
                <a:solidFill>
                  <a:schemeClr val="tx1"/>
                </a:solidFill>
                <a:round/>
                <a:headEnd/>
                <a:tailEnd/>
              </a:ln>
            </p:spPr>
          </p:cxnSp>
          <p:cxnSp>
            <p:nvCxnSpPr>
              <p:cNvPr id="56" name="Straight Connector 311"/>
              <p:cNvCxnSpPr>
                <a:cxnSpLocks noChangeShapeType="1"/>
              </p:cNvCxnSpPr>
              <p:nvPr/>
            </p:nvCxnSpPr>
            <p:spPr bwMode="auto">
              <a:xfrm rot="10800000" flipV="1">
                <a:off x="4786314" y="2071678"/>
                <a:ext cx="71438" cy="71438"/>
              </a:xfrm>
              <a:prstGeom prst="line">
                <a:avLst/>
              </a:prstGeom>
              <a:noFill/>
              <a:ln w="19050" algn="ctr">
                <a:solidFill>
                  <a:schemeClr val="tx1"/>
                </a:solidFill>
                <a:round/>
                <a:headEnd/>
                <a:tailEnd/>
              </a:ln>
            </p:spPr>
          </p:cxnSp>
        </p:grpSp>
        <p:sp>
          <p:nvSpPr>
            <p:cNvPr id="18" name="TextBox 17"/>
            <p:cNvSpPr txBox="1"/>
            <p:nvPr/>
          </p:nvSpPr>
          <p:spPr>
            <a:xfrm>
              <a:off x="1936663" y="1726939"/>
              <a:ext cx="332142" cy="307777"/>
            </a:xfrm>
            <a:prstGeom prst="rect">
              <a:avLst/>
            </a:prstGeom>
            <a:noFill/>
          </p:spPr>
          <p:txBody>
            <a:bodyPr wrap="none" rtlCol="0">
              <a:spAutoFit/>
            </a:bodyPr>
            <a:lstStyle/>
            <a:p>
              <a:r>
                <a:rPr lang="en-GB" sz="1400" dirty="0" err="1" smtClean="0">
                  <a:solidFill>
                    <a:srgbClr val="002060"/>
                  </a:solidFill>
                </a:rPr>
                <a:t>R</a:t>
              </a:r>
              <a:r>
                <a:rPr lang="en-GB" sz="1400" baseline="-25000" dirty="0" err="1" smtClean="0">
                  <a:solidFill>
                    <a:srgbClr val="002060"/>
                  </a:solidFill>
                </a:rPr>
                <a:t>L</a:t>
              </a:r>
              <a:endParaRPr lang="en-GB" sz="1400" baseline="-25000" dirty="0">
                <a:solidFill>
                  <a:srgbClr val="002060"/>
                </a:solidFill>
              </a:endParaRPr>
            </a:p>
          </p:txBody>
        </p:sp>
        <p:cxnSp>
          <p:nvCxnSpPr>
            <p:cNvPr id="19" name="Straight Connector 300"/>
            <p:cNvCxnSpPr>
              <a:cxnSpLocks noChangeShapeType="1"/>
            </p:cNvCxnSpPr>
            <p:nvPr/>
          </p:nvCxnSpPr>
          <p:spPr bwMode="auto">
            <a:xfrm>
              <a:off x="2125492" y="2420888"/>
              <a:ext cx="0" cy="287360"/>
            </a:xfrm>
            <a:prstGeom prst="line">
              <a:avLst/>
            </a:prstGeom>
            <a:noFill/>
            <a:ln w="19050" algn="ctr">
              <a:solidFill>
                <a:schemeClr val="tx1"/>
              </a:solidFill>
              <a:round/>
              <a:headEnd/>
              <a:tailEnd/>
            </a:ln>
          </p:spPr>
        </p:cxnSp>
        <p:cxnSp>
          <p:nvCxnSpPr>
            <p:cNvPr id="20" name="Straight Connector 300"/>
            <p:cNvCxnSpPr>
              <a:cxnSpLocks noChangeShapeType="1"/>
            </p:cNvCxnSpPr>
            <p:nvPr/>
          </p:nvCxnSpPr>
          <p:spPr bwMode="auto">
            <a:xfrm>
              <a:off x="2197500" y="2420888"/>
              <a:ext cx="0" cy="287360"/>
            </a:xfrm>
            <a:prstGeom prst="line">
              <a:avLst/>
            </a:prstGeom>
            <a:noFill/>
            <a:ln w="19050" algn="ctr">
              <a:solidFill>
                <a:schemeClr val="tx1"/>
              </a:solidFill>
              <a:round/>
              <a:headEnd/>
              <a:tailEnd/>
            </a:ln>
          </p:spPr>
        </p:cxnSp>
        <p:cxnSp>
          <p:nvCxnSpPr>
            <p:cNvPr id="21" name="Straight Connector 301"/>
            <p:cNvCxnSpPr>
              <a:cxnSpLocks noChangeShapeType="1"/>
            </p:cNvCxnSpPr>
            <p:nvPr/>
          </p:nvCxnSpPr>
          <p:spPr bwMode="auto">
            <a:xfrm>
              <a:off x="2197500" y="2707328"/>
              <a:ext cx="142611" cy="1592"/>
            </a:xfrm>
            <a:prstGeom prst="line">
              <a:avLst/>
            </a:prstGeom>
            <a:noFill/>
            <a:ln w="19050" algn="ctr">
              <a:solidFill>
                <a:schemeClr val="tx1"/>
              </a:solidFill>
              <a:round/>
              <a:headEnd/>
              <a:tailEnd/>
            </a:ln>
          </p:spPr>
        </p:cxnSp>
        <p:cxnSp>
          <p:nvCxnSpPr>
            <p:cNvPr id="22" name="Straight Connector 303"/>
            <p:cNvCxnSpPr>
              <a:cxnSpLocks noChangeShapeType="1"/>
            </p:cNvCxnSpPr>
            <p:nvPr/>
          </p:nvCxnSpPr>
          <p:spPr bwMode="auto">
            <a:xfrm rot="5400000">
              <a:off x="2270673" y="2779764"/>
              <a:ext cx="143272" cy="1585"/>
            </a:xfrm>
            <a:prstGeom prst="line">
              <a:avLst/>
            </a:prstGeom>
            <a:noFill/>
            <a:ln w="19050" algn="ctr">
              <a:solidFill>
                <a:schemeClr val="tx1"/>
              </a:solidFill>
              <a:round/>
              <a:headEnd/>
              <a:tailEnd/>
            </a:ln>
          </p:spPr>
        </p:cxnSp>
        <p:cxnSp>
          <p:nvCxnSpPr>
            <p:cNvPr id="23" name="Straight Connector 298"/>
            <p:cNvCxnSpPr>
              <a:cxnSpLocks noChangeShapeType="1"/>
            </p:cNvCxnSpPr>
            <p:nvPr/>
          </p:nvCxnSpPr>
          <p:spPr bwMode="auto">
            <a:xfrm flipV="1">
              <a:off x="2341516" y="2852193"/>
              <a:ext cx="432048" cy="743"/>
            </a:xfrm>
            <a:prstGeom prst="line">
              <a:avLst/>
            </a:prstGeom>
            <a:noFill/>
            <a:ln w="19050" algn="ctr">
              <a:solidFill>
                <a:schemeClr val="tx1"/>
              </a:solidFill>
              <a:round/>
              <a:headEnd/>
              <a:tailEnd/>
            </a:ln>
          </p:spPr>
        </p:cxnSp>
        <p:cxnSp>
          <p:nvCxnSpPr>
            <p:cNvPr id="24" name="Straight Connector 298"/>
            <p:cNvCxnSpPr>
              <a:cxnSpLocks noChangeShapeType="1"/>
            </p:cNvCxnSpPr>
            <p:nvPr/>
          </p:nvCxnSpPr>
          <p:spPr bwMode="auto">
            <a:xfrm>
              <a:off x="1765452" y="2564904"/>
              <a:ext cx="360040" cy="0"/>
            </a:xfrm>
            <a:prstGeom prst="line">
              <a:avLst/>
            </a:prstGeom>
            <a:noFill/>
            <a:ln w="19050" algn="ctr">
              <a:solidFill>
                <a:schemeClr val="tx1"/>
              </a:solidFill>
              <a:round/>
              <a:headEnd/>
              <a:tailEnd/>
            </a:ln>
          </p:spPr>
        </p:cxnSp>
        <p:cxnSp>
          <p:nvCxnSpPr>
            <p:cNvPr id="25" name="Straight Connector 303"/>
            <p:cNvCxnSpPr>
              <a:cxnSpLocks noChangeShapeType="1"/>
            </p:cNvCxnSpPr>
            <p:nvPr/>
          </p:nvCxnSpPr>
          <p:spPr bwMode="auto">
            <a:xfrm rot="5400000">
              <a:off x="2701135" y="2780507"/>
              <a:ext cx="143272" cy="1585"/>
            </a:xfrm>
            <a:prstGeom prst="line">
              <a:avLst/>
            </a:prstGeom>
            <a:noFill/>
            <a:ln w="19050" algn="ctr">
              <a:solidFill>
                <a:schemeClr val="tx1"/>
              </a:solidFill>
              <a:round/>
              <a:headEnd/>
              <a:tailEnd/>
            </a:ln>
          </p:spPr>
        </p:cxnSp>
        <p:cxnSp>
          <p:nvCxnSpPr>
            <p:cNvPr id="26" name="Straight Connector 301"/>
            <p:cNvCxnSpPr>
              <a:cxnSpLocks noChangeShapeType="1"/>
            </p:cNvCxnSpPr>
            <p:nvPr/>
          </p:nvCxnSpPr>
          <p:spPr bwMode="auto">
            <a:xfrm>
              <a:off x="2774969" y="2708920"/>
              <a:ext cx="142611" cy="1592"/>
            </a:xfrm>
            <a:prstGeom prst="line">
              <a:avLst/>
            </a:prstGeom>
            <a:noFill/>
            <a:ln w="19050" algn="ctr">
              <a:solidFill>
                <a:schemeClr val="tx1"/>
              </a:solidFill>
              <a:round/>
              <a:headEnd/>
              <a:tailEnd/>
            </a:ln>
          </p:spPr>
        </p:cxnSp>
        <p:cxnSp>
          <p:nvCxnSpPr>
            <p:cNvPr id="27" name="Straight Connector 300"/>
            <p:cNvCxnSpPr>
              <a:cxnSpLocks noChangeShapeType="1"/>
            </p:cNvCxnSpPr>
            <p:nvPr/>
          </p:nvCxnSpPr>
          <p:spPr bwMode="auto">
            <a:xfrm>
              <a:off x="2989588" y="2420888"/>
              <a:ext cx="0" cy="287360"/>
            </a:xfrm>
            <a:prstGeom prst="line">
              <a:avLst/>
            </a:prstGeom>
            <a:noFill/>
            <a:ln w="19050" algn="ctr">
              <a:solidFill>
                <a:schemeClr val="tx1"/>
              </a:solidFill>
              <a:round/>
              <a:headEnd/>
              <a:tailEnd/>
            </a:ln>
          </p:spPr>
        </p:cxnSp>
        <p:cxnSp>
          <p:nvCxnSpPr>
            <p:cNvPr id="28" name="Straight Connector 300"/>
            <p:cNvCxnSpPr>
              <a:cxnSpLocks noChangeShapeType="1"/>
            </p:cNvCxnSpPr>
            <p:nvPr/>
          </p:nvCxnSpPr>
          <p:spPr bwMode="auto">
            <a:xfrm>
              <a:off x="2917580" y="2420888"/>
              <a:ext cx="0" cy="287360"/>
            </a:xfrm>
            <a:prstGeom prst="line">
              <a:avLst/>
            </a:prstGeom>
            <a:noFill/>
            <a:ln w="19050" algn="ctr">
              <a:solidFill>
                <a:schemeClr val="tx1"/>
              </a:solidFill>
              <a:round/>
              <a:headEnd/>
              <a:tailEnd/>
            </a:ln>
          </p:spPr>
        </p:cxnSp>
        <p:cxnSp>
          <p:nvCxnSpPr>
            <p:cNvPr id="29" name="Straight Connector 301"/>
            <p:cNvCxnSpPr>
              <a:cxnSpLocks noChangeShapeType="1"/>
            </p:cNvCxnSpPr>
            <p:nvPr/>
          </p:nvCxnSpPr>
          <p:spPr bwMode="auto">
            <a:xfrm>
              <a:off x="2774969" y="2419296"/>
              <a:ext cx="142611" cy="1592"/>
            </a:xfrm>
            <a:prstGeom prst="line">
              <a:avLst/>
            </a:prstGeom>
            <a:noFill/>
            <a:ln w="19050" algn="ctr">
              <a:solidFill>
                <a:schemeClr val="tx1"/>
              </a:solidFill>
              <a:round/>
              <a:headEnd/>
              <a:tailEnd/>
            </a:ln>
          </p:spPr>
        </p:cxnSp>
        <p:cxnSp>
          <p:nvCxnSpPr>
            <p:cNvPr id="30" name="Straight Connector 344"/>
            <p:cNvCxnSpPr>
              <a:cxnSpLocks noChangeShapeType="1"/>
            </p:cNvCxnSpPr>
            <p:nvPr/>
          </p:nvCxnSpPr>
          <p:spPr bwMode="auto">
            <a:xfrm flipV="1">
              <a:off x="2771679" y="2080632"/>
              <a:ext cx="1885" cy="340256"/>
            </a:xfrm>
            <a:prstGeom prst="line">
              <a:avLst/>
            </a:prstGeom>
            <a:noFill/>
            <a:ln w="19050" algn="ctr">
              <a:solidFill>
                <a:schemeClr val="tx1"/>
              </a:solidFill>
              <a:round/>
              <a:headEnd/>
              <a:tailEnd/>
            </a:ln>
          </p:spPr>
        </p:cxnSp>
        <p:grpSp>
          <p:nvGrpSpPr>
            <p:cNvPr id="31" name="Group 35"/>
            <p:cNvGrpSpPr>
              <a:grpSpLocks/>
            </p:cNvGrpSpPr>
            <p:nvPr/>
          </p:nvGrpSpPr>
          <p:grpSpPr bwMode="auto">
            <a:xfrm flipH="1" flipV="1">
              <a:off x="2774135" y="1653040"/>
              <a:ext cx="71437" cy="428625"/>
              <a:chOff x="4786314" y="2071678"/>
              <a:chExt cx="71438" cy="428628"/>
            </a:xfrm>
          </p:grpSpPr>
          <p:cxnSp>
            <p:nvCxnSpPr>
              <p:cNvPr id="45" name="Straight Connector 306"/>
              <p:cNvCxnSpPr>
                <a:cxnSpLocks noChangeShapeType="1"/>
              </p:cNvCxnSpPr>
              <p:nvPr/>
            </p:nvCxnSpPr>
            <p:spPr bwMode="auto">
              <a:xfrm rot="16200000" flipV="1">
                <a:off x="4786314" y="2428868"/>
                <a:ext cx="71438" cy="71438"/>
              </a:xfrm>
              <a:prstGeom prst="line">
                <a:avLst/>
              </a:prstGeom>
              <a:noFill/>
              <a:ln w="19050" algn="ctr">
                <a:solidFill>
                  <a:schemeClr val="tx1"/>
                </a:solidFill>
                <a:round/>
                <a:headEnd/>
                <a:tailEnd/>
              </a:ln>
            </p:spPr>
          </p:cxnSp>
          <p:cxnSp>
            <p:nvCxnSpPr>
              <p:cNvPr id="46" name="Straight Connector 307"/>
              <p:cNvCxnSpPr>
                <a:cxnSpLocks noChangeShapeType="1"/>
              </p:cNvCxnSpPr>
              <p:nvPr/>
            </p:nvCxnSpPr>
            <p:spPr bwMode="auto">
              <a:xfrm rot="10800000" flipV="1">
                <a:off x="4786314" y="2357430"/>
                <a:ext cx="71438" cy="71438"/>
              </a:xfrm>
              <a:prstGeom prst="line">
                <a:avLst/>
              </a:prstGeom>
              <a:noFill/>
              <a:ln w="19050" algn="ctr">
                <a:solidFill>
                  <a:schemeClr val="tx1"/>
                </a:solidFill>
                <a:round/>
                <a:headEnd/>
                <a:tailEnd/>
              </a:ln>
            </p:spPr>
          </p:cxnSp>
          <p:cxnSp>
            <p:nvCxnSpPr>
              <p:cNvPr id="47" name="Straight Connector 308"/>
              <p:cNvCxnSpPr>
                <a:cxnSpLocks noChangeShapeType="1"/>
              </p:cNvCxnSpPr>
              <p:nvPr/>
            </p:nvCxnSpPr>
            <p:spPr bwMode="auto">
              <a:xfrm rot="16200000" flipV="1">
                <a:off x="4786314" y="2285992"/>
                <a:ext cx="71438" cy="71438"/>
              </a:xfrm>
              <a:prstGeom prst="line">
                <a:avLst/>
              </a:prstGeom>
              <a:noFill/>
              <a:ln w="19050" algn="ctr">
                <a:solidFill>
                  <a:schemeClr val="tx1"/>
                </a:solidFill>
                <a:round/>
                <a:headEnd/>
                <a:tailEnd/>
              </a:ln>
            </p:spPr>
          </p:cxnSp>
          <p:cxnSp>
            <p:nvCxnSpPr>
              <p:cNvPr id="48" name="Straight Connector 309"/>
              <p:cNvCxnSpPr>
                <a:cxnSpLocks noChangeShapeType="1"/>
              </p:cNvCxnSpPr>
              <p:nvPr/>
            </p:nvCxnSpPr>
            <p:spPr bwMode="auto">
              <a:xfrm rot="10800000" flipV="1">
                <a:off x="4786314" y="2214554"/>
                <a:ext cx="71438" cy="71438"/>
              </a:xfrm>
              <a:prstGeom prst="line">
                <a:avLst/>
              </a:prstGeom>
              <a:noFill/>
              <a:ln w="19050" algn="ctr">
                <a:solidFill>
                  <a:schemeClr val="tx1"/>
                </a:solidFill>
                <a:round/>
                <a:headEnd/>
                <a:tailEnd/>
              </a:ln>
            </p:spPr>
          </p:cxnSp>
          <p:cxnSp>
            <p:nvCxnSpPr>
              <p:cNvPr id="49" name="Straight Connector 310"/>
              <p:cNvCxnSpPr>
                <a:cxnSpLocks noChangeShapeType="1"/>
              </p:cNvCxnSpPr>
              <p:nvPr/>
            </p:nvCxnSpPr>
            <p:spPr bwMode="auto">
              <a:xfrm rot="16200000" flipV="1">
                <a:off x="4786314" y="2143116"/>
                <a:ext cx="71438" cy="71438"/>
              </a:xfrm>
              <a:prstGeom prst="line">
                <a:avLst/>
              </a:prstGeom>
              <a:noFill/>
              <a:ln w="19050" algn="ctr">
                <a:solidFill>
                  <a:schemeClr val="tx1"/>
                </a:solidFill>
                <a:round/>
                <a:headEnd/>
                <a:tailEnd/>
              </a:ln>
            </p:spPr>
          </p:cxnSp>
          <p:cxnSp>
            <p:nvCxnSpPr>
              <p:cNvPr id="50" name="Straight Connector 311"/>
              <p:cNvCxnSpPr>
                <a:cxnSpLocks noChangeShapeType="1"/>
              </p:cNvCxnSpPr>
              <p:nvPr/>
            </p:nvCxnSpPr>
            <p:spPr bwMode="auto">
              <a:xfrm rot="10800000" flipV="1">
                <a:off x="4786314" y="2071678"/>
                <a:ext cx="71438" cy="71438"/>
              </a:xfrm>
              <a:prstGeom prst="line">
                <a:avLst/>
              </a:prstGeom>
              <a:noFill/>
              <a:ln w="19050" algn="ctr">
                <a:solidFill>
                  <a:schemeClr val="tx1"/>
                </a:solidFill>
                <a:round/>
                <a:headEnd/>
                <a:tailEnd/>
              </a:ln>
            </p:spPr>
          </p:cxnSp>
        </p:grpSp>
        <p:cxnSp>
          <p:nvCxnSpPr>
            <p:cNvPr id="32" name="Straight Connector 303"/>
            <p:cNvCxnSpPr>
              <a:cxnSpLocks noChangeShapeType="1"/>
            </p:cNvCxnSpPr>
            <p:nvPr/>
          </p:nvCxnSpPr>
          <p:spPr bwMode="auto">
            <a:xfrm flipV="1">
              <a:off x="2771679" y="1412776"/>
              <a:ext cx="1885" cy="234602"/>
            </a:xfrm>
            <a:prstGeom prst="line">
              <a:avLst/>
            </a:prstGeom>
            <a:noFill/>
            <a:ln w="19050" algn="ctr">
              <a:solidFill>
                <a:schemeClr val="tx1"/>
              </a:solidFill>
              <a:round/>
              <a:headEnd/>
              <a:tailEnd type="oval"/>
            </a:ln>
          </p:spPr>
        </p:cxnSp>
        <p:cxnSp>
          <p:nvCxnSpPr>
            <p:cNvPr id="33" name="Straight Connector 303"/>
            <p:cNvCxnSpPr>
              <a:cxnSpLocks noChangeShapeType="1"/>
            </p:cNvCxnSpPr>
            <p:nvPr/>
          </p:nvCxnSpPr>
          <p:spPr bwMode="auto">
            <a:xfrm flipV="1">
              <a:off x="2555655" y="2852936"/>
              <a:ext cx="1885" cy="234602"/>
            </a:xfrm>
            <a:prstGeom prst="line">
              <a:avLst/>
            </a:prstGeom>
            <a:noFill/>
            <a:ln w="19050" algn="ctr">
              <a:solidFill>
                <a:schemeClr val="tx1"/>
              </a:solidFill>
              <a:round/>
              <a:headEnd/>
              <a:tailEnd type="oval"/>
            </a:ln>
          </p:spPr>
        </p:cxnSp>
        <p:cxnSp>
          <p:nvCxnSpPr>
            <p:cNvPr id="34" name="Straight Connector 314"/>
            <p:cNvCxnSpPr>
              <a:cxnSpLocks noChangeShapeType="1"/>
            </p:cNvCxnSpPr>
            <p:nvPr/>
          </p:nvCxnSpPr>
          <p:spPr bwMode="auto">
            <a:xfrm flipH="1">
              <a:off x="2773564" y="2204864"/>
              <a:ext cx="317770" cy="0"/>
            </a:xfrm>
            <a:prstGeom prst="line">
              <a:avLst/>
            </a:prstGeom>
            <a:noFill/>
            <a:ln w="19050" algn="ctr">
              <a:solidFill>
                <a:schemeClr val="tx1"/>
              </a:solidFill>
              <a:round/>
              <a:headEnd/>
              <a:tailEnd type="oval" w="med" len="med"/>
            </a:ln>
          </p:spPr>
        </p:cxnSp>
        <p:sp>
          <p:nvSpPr>
            <p:cNvPr id="35" name="TextBox 34"/>
            <p:cNvSpPr txBox="1"/>
            <p:nvPr/>
          </p:nvSpPr>
          <p:spPr>
            <a:xfrm>
              <a:off x="2854978" y="1700808"/>
              <a:ext cx="332142" cy="307777"/>
            </a:xfrm>
            <a:prstGeom prst="rect">
              <a:avLst/>
            </a:prstGeom>
            <a:noFill/>
          </p:spPr>
          <p:txBody>
            <a:bodyPr wrap="none" rtlCol="0">
              <a:spAutoFit/>
            </a:bodyPr>
            <a:lstStyle/>
            <a:p>
              <a:r>
                <a:rPr lang="en-GB" sz="1400" dirty="0" err="1" smtClean="0">
                  <a:solidFill>
                    <a:srgbClr val="002060"/>
                  </a:solidFill>
                </a:rPr>
                <a:t>R</a:t>
              </a:r>
              <a:r>
                <a:rPr lang="en-GB" sz="1400" baseline="-25000" dirty="0" err="1" smtClean="0">
                  <a:solidFill>
                    <a:srgbClr val="002060"/>
                  </a:solidFill>
                </a:rPr>
                <a:t>L</a:t>
              </a:r>
              <a:endParaRPr lang="en-GB" sz="1400" baseline="-25000" dirty="0">
                <a:solidFill>
                  <a:srgbClr val="002060"/>
                </a:solidFill>
              </a:endParaRPr>
            </a:p>
          </p:txBody>
        </p:sp>
        <p:cxnSp>
          <p:nvCxnSpPr>
            <p:cNvPr id="36" name="Straight Connector 298"/>
            <p:cNvCxnSpPr>
              <a:cxnSpLocks noChangeShapeType="1"/>
            </p:cNvCxnSpPr>
            <p:nvPr/>
          </p:nvCxnSpPr>
          <p:spPr bwMode="auto">
            <a:xfrm>
              <a:off x="2989588" y="2564904"/>
              <a:ext cx="360040" cy="0"/>
            </a:xfrm>
            <a:prstGeom prst="line">
              <a:avLst/>
            </a:prstGeom>
            <a:noFill/>
            <a:ln w="19050" algn="ctr">
              <a:solidFill>
                <a:schemeClr val="tx1"/>
              </a:solidFill>
              <a:round/>
              <a:headEnd/>
              <a:tailEnd/>
            </a:ln>
          </p:spPr>
        </p:cxnSp>
        <p:grpSp>
          <p:nvGrpSpPr>
            <p:cNvPr id="37" name="Group 36"/>
            <p:cNvGrpSpPr/>
            <p:nvPr/>
          </p:nvGrpSpPr>
          <p:grpSpPr>
            <a:xfrm>
              <a:off x="2413524" y="3093405"/>
              <a:ext cx="288032" cy="262909"/>
              <a:chOff x="3131840" y="2491304"/>
              <a:chExt cx="288032" cy="262909"/>
            </a:xfrm>
          </p:grpSpPr>
          <p:sp>
            <p:nvSpPr>
              <p:cNvPr id="43" name="Oval 42"/>
              <p:cNvSpPr/>
              <p:nvPr/>
            </p:nvSpPr>
            <p:spPr>
              <a:xfrm>
                <a:off x="3131840" y="2491304"/>
                <a:ext cx="288032" cy="26290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 name="Straight Arrow Connector 43"/>
              <p:cNvCxnSpPr/>
              <p:nvPr/>
            </p:nvCxnSpPr>
            <p:spPr>
              <a:xfrm>
                <a:off x="3275856" y="2565700"/>
                <a:ext cx="0" cy="142424"/>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38" name="Straight Connector 303"/>
            <p:cNvCxnSpPr>
              <a:cxnSpLocks noChangeShapeType="1"/>
            </p:cNvCxnSpPr>
            <p:nvPr/>
          </p:nvCxnSpPr>
          <p:spPr bwMode="auto">
            <a:xfrm rot="5400000">
              <a:off x="2477574" y="3425328"/>
              <a:ext cx="143272" cy="1585"/>
            </a:xfrm>
            <a:prstGeom prst="line">
              <a:avLst/>
            </a:prstGeom>
            <a:noFill/>
            <a:ln w="19050" algn="ctr">
              <a:solidFill>
                <a:schemeClr val="tx1"/>
              </a:solidFill>
              <a:round/>
              <a:headEnd/>
              <a:tailEnd/>
            </a:ln>
          </p:spPr>
        </p:cxnSp>
        <p:sp>
          <p:nvSpPr>
            <p:cNvPr id="39" name="Isosceles Triangle 341"/>
            <p:cNvSpPr>
              <a:spLocks noChangeArrowheads="1"/>
            </p:cNvSpPr>
            <p:nvPr/>
          </p:nvSpPr>
          <p:spPr bwMode="auto">
            <a:xfrm flipV="1">
              <a:off x="2479136" y="3498500"/>
              <a:ext cx="142875" cy="71437"/>
            </a:xfrm>
            <a:prstGeom prst="triangle">
              <a:avLst>
                <a:gd name="adj" fmla="val 50000"/>
              </a:avLst>
            </a:prstGeom>
            <a:noFill/>
            <a:ln w="19050" algn="ctr">
              <a:solidFill>
                <a:schemeClr val="tx1"/>
              </a:solidFill>
              <a:round/>
              <a:headEnd/>
              <a:tailEnd/>
            </a:ln>
          </p:spPr>
          <p:txBody>
            <a:bodyPr/>
            <a:lstStyle/>
            <a:p>
              <a:endParaRPr lang="en-US"/>
            </a:p>
          </p:txBody>
        </p:sp>
        <p:sp>
          <p:nvSpPr>
            <p:cNvPr id="40" name="TextBox 69"/>
            <p:cNvSpPr txBox="1">
              <a:spLocks noChangeArrowheads="1"/>
            </p:cNvSpPr>
            <p:nvPr/>
          </p:nvSpPr>
          <p:spPr bwMode="auto">
            <a:xfrm>
              <a:off x="1609132" y="2055030"/>
              <a:ext cx="444352" cy="276999"/>
            </a:xfrm>
            <a:prstGeom prst="rect">
              <a:avLst/>
            </a:prstGeom>
            <a:noFill/>
            <a:ln w="9525">
              <a:noFill/>
              <a:miter lim="800000"/>
              <a:headEnd/>
              <a:tailEnd/>
            </a:ln>
          </p:spPr>
          <p:txBody>
            <a:bodyPr wrap="none">
              <a:spAutoFit/>
            </a:bodyPr>
            <a:lstStyle/>
            <a:p>
              <a:pPr>
                <a:buFont typeface="Wingdings" pitchFamily="2" charset="2"/>
                <a:buNone/>
              </a:pPr>
              <a:r>
                <a:rPr lang="en-US" sz="1200" dirty="0" smtClean="0">
                  <a:solidFill>
                    <a:srgbClr val="002060"/>
                  </a:solidFill>
                </a:rPr>
                <a:t>out-</a:t>
              </a:r>
              <a:endParaRPr lang="en-US" sz="1200" dirty="0">
                <a:solidFill>
                  <a:srgbClr val="002060"/>
                </a:solidFill>
              </a:endParaRPr>
            </a:p>
          </p:txBody>
        </p:sp>
        <p:sp>
          <p:nvSpPr>
            <p:cNvPr id="41" name="TextBox 69"/>
            <p:cNvSpPr txBox="1">
              <a:spLocks noChangeArrowheads="1"/>
            </p:cNvSpPr>
            <p:nvPr/>
          </p:nvSpPr>
          <p:spPr bwMode="auto">
            <a:xfrm>
              <a:off x="3358128" y="2417965"/>
              <a:ext cx="349776" cy="276999"/>
            </a:xfrm>
            <a:prstGeom prst="rect">
              <a:avLst/>
            </a:prstGeom>
            <a:noFill/>
            <a:ln w="9525">
              <a:noFill/>
              <a:miter lim="800000"/>
              <a:headEnd/>
              <a:tailEnd/>
            </a:ln>
          </p:spPr>
          <p:txBody>
            <a:bodyPr wrap="none">
              <a:spAutoFit/>
            </a:bodyPr>
            <a:lstStyle/>
            <a:p>
              <a:pPr>
                <a:buFont typeface="Wingdings" pitchFamily="2" charset="2"/>
                <a:buNone/>
              </a:pPr>
              <a:r>
                <a:rPr lang="en-US" sz="1200" dirty="0" smtClean="0">
                  <a:solidFill>
                    <a:srgbClr val="002060"/>
                  </a:solidFill>
                </a:rPr>
                <a:t>in-</a:t>
              </a:r>
              <a:endParaRPr lang="en-US" sz="1200" dirty="0">
                <a:solidFill>
                  <a:srgbClr val="002060"/>
                </a:solidFill>
              </a:endParaRPr>
            </a:p>
          </p:txBody>
        </p:sp>
        <p:sp>
          <p:nvSpPr>
            <p:cNvPr id="42" name="TextBox 41"/>
            <p:cNvSpPr txBox="1"/>
            <p:nvPr/>
          </p:nvSpPr>
          <p:spPr>
            <a:xfrm>
              <a:off x="2738728" y="3085124"/>
              <a:ext cx="287258" cy="307777"/>
            </a:xfrm>
            <a:prstGeom prst="rect">
              <a:avLst/>
            </a:prstGeom>
            <a:noFill/>
          </p:spPr>
          <p:txBody>
            <a:bodyPr wrap="none" rtlCol="0">
              <a:spAutoFit/>
            </a:bodyPr>
            <a:lstStyle/>
            <a:p>
              <a:r>
                <a:rPr lang="en-GB" sz="1400" dirty="0" smtClean="0">
                  <a:solidFill>
                    <a:srgbClr val="002060"/>
                  </a:solidFill>
                </a:rPr>
                <a:t>I</a:t>
              </a:r>
              <a:r>
                <a:rPr lang="en-GB" sz="1400" baseline="-25000" dirty="0" smtClean="0">
                  <a:solidFill>
                    <a:srgbClr val="002060"/>
                  </a:solidFill>
                </a:rPr>
                <a:t>T</a:t>
              </a:r>
              <a:endParaRPr lang="en-GB" sz="1400" baseline="-25000" dirty="0">
                <a:solidFill>
                  <a:srgbClr val="002060"/>
                </a:solidFill>
              </a:endParaRPr>
            </a:p>
          </p:txBody>
        </p:sp>
      </p:grpSp>
      <p:grpSp>
        <p:nvGrpSpPr>
          <p:cNvPr id="57" name="Group 56"/>
          <p:cNvGrpSpPr/>
          <p:nvPr/>
        </p:nvGrpSpPr>
        <p:grpSpPr>
          <a:xfrm>
            <a:off x="7320351" y="3411451"/>
            <a:ext cx="2319478" cy="2820548"/>
            <a:chOff x="5580112" y="1555842"/>
            <a:chExt cx="2319478" cy="2820548"/>
          </a:xfrm>
        </p:grpSpPr>
        <p:sp>
          <p:nvSpPr>
            <p:cNvPr id="58" name="Arc 57"/>
            <p:cNvSpPr/>
            <p:nvPr/>
          </p:nvSpPr>
          <p:spPr>
            <a:xfrm>
              <a:off x="6876256" y="1779852"/>
              <a:ext cx="144016" cy="144016"/>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9" name="Arc 58"/>
            <p:cNvSpPr/>
            <p:nvPr/>
          </p:nvSpPr>
          <p:spPr>
            <a:xfrm flipV="1">
              <a:off x="6876256" y="1779852"/>
              <a:ext cx="144016" cy="144016"/>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0" name="Arc 59"/>
            <p:cNvSpPr/>
            <p:nvPr/>
          </p:nvSpPr>
          <p:spPr>
            <a:xfrm>
              <a:off x="6876256" y="1932252"/>
              <a:ext cx="144016" cy="144016"/>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1" name="Arc 60"/>
            <p:cNvSpPr/>
            <p:nvPr/>
          </p:nvSpPr>
          <p:spPr>
            <a:xfrm flipV="1">
              <a:off x="6876256" y="1932252"/>
              <a:ext cx="144016" cy="144016"/>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2" name="Arc 61"/>
            <p:cNvSpPr/>
            <p:nvPr/>
          </p:nvSpPr>
          <p:spPr>
            <a:xfrm>
              <a:off x="6876256" y="2084652"/>
              <a:ext cx="144016" cy="144016"/>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3" name="Arc 62"/>
            <p:cNvSpPr/>
            <p:nvPr/>
          </p:nvSpPr>
          <p:spPr>
            <a:xfrm flipV="1">
              <a:off x="6876256" y="2084652"/>
              <a:ext cx="144016" cy="144016"/>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64" name="Straight Connector 301"/>
            <p:cNvCxnSpPr>
              <a:cxnSpLocks noChangeShapeType="1"/>
            </p:cNvCxnSpPr>
            <p:nvPr/>
          </p:nvCxnSpPr>
          <p:spPr bwMode="auto">
            <a:xfrm>
              <a:off x="6389186" y="3227341"/>
              <a:ext cx="142611" cy="1592"/>
            </a:xfrm>
            <a:prstGeom prst="line">
              <a:avLst/>
            </a:prstGeom>
            <a:noFill/>
            <a:ln w="19050" algn="ctr">
              <a:solidFill>
                <a:schemeClr val="tx1"/>
              </a:solidFill>
              <a:round/>
              <a:headEnd/>
              <a:tailEnd/>
            </a:ln>
          </p:spPr>
        </p:cxnSp>
        <p:cxnSp>
          <p:nvCxnSpPr>
            <p:cNvPr id="65" name="Straight Connector 344"/>
            <p:cNvCxnSpPr>
              <a:cxnSpLocks noChangeShapeType="1"/>
            </p:cNvCxnSpPr>
            <p:nvPr/>
          </p:nvCxnSpPr>
          <p:spPr bwMode="auto">
            <a:xfrm flipV="1">
              <a:off x="6531317" y="2887085"/>
              <a:ext cx="1885" cy="340256"/>
            </a:xfrm>
            <a:prstGeom prst="line">
              <a:avLst/>
            </a:prstGeom>
            <a:noFill/>
            <a:ln w="19050" algn="ctr">
              <a:solidFill>
                <a:schemeClr val="tx1"/>
              </a:solidFill>
              <a:round/>
              <a:headEnd/>
              <a:tailEnd/>
            </a:ln>
          </p:spPr>
        </p:cxnSp>
        <p:sp>
          <p:nvSpPr>
            <p:cNvPr id="66" name="TextBox 69"/>
            <p:cNvSpPr txBox="1">
              <a:spLocks noChangeArrowheads="1"/>
            </p:cNvSpPr>
            <p:nvPr/>
          </p:nvSpPr>
          <p:spPr bwMode="auto">
            <a:xfrm>
              <a:off x="7292426" y="2860489"/>
              <a:ext cx="474810" cy="276999"/>
            </a:xfrm>
            <a:prstGeom prst="rect">
              <a:avLst/>
            </a:prstGeom>
            <a:noFill/>
            <a:ln w="9525">
              <a:noFill/>
              <a:miter lim="800000"/>
              <a:headEnd/>
              <a:tailEnd/>
            </a:ln>
          </p:spPr>
          <p:txBody>
            <a:bodyPr wrap="none">
              <a:spAutoFit/>
            </a:bodyPr>
            <a:lstStyle/>
            <a:p>
              <a:pPr>
                <a:buFont typeface="Wingdings" pitchFamily="2" charset="2"/>
                <a:buNone/>
              </a:pPr>
              <a:r>
                <a:rPr lang="en-US" sz="1200" dirty="0" smtClean="0">
                  <a:solidFill>
                    <a:srgbClr val="002060"/>
                  </a:solidFill>
                </a:rPr>
                <a:t>out+</a:t>
              </a:r>
              <a:endParaRPr lang="en-US" sz="1200" dirty="0">
                <a:solidFill>
                  <a:srgbClr val="002060"/>
                </a:solidFill>
              </a:endParaRPr>
            </a:p>
          </p:txBody>
        </p:sp>
        <p:sp>
          <p:nvSpPr>
            <p:cNvPr id="67" name="TextBox 69"/>
            <p:cNvSpPr txBox="1">
              <a:spLocks noChangeArrowheads="1"/>
            </p:cNvSpPr>
            <p:nvPr/>
          </p:nvSpPr>
          <p:spPr bwMode="auto">
            <a:xfrm>
              <a:off x="5580112" y="3242027"/>
              <a:ext cx="377026" cy="276999"/>
            </a:xfrm>
            <a:prstGeom prst="rect">
              <a:avLst/>
            </a:prstGeom>
            <a:noFill/>
            <a:ln w="9525">
              <a:noFill/>
              <a:miter lim="800000"/>
              <a:headEnd/>
              <a:tailEnd/>
            </a:ln>
          </p:spPr>
          <p:txBody>
            <a:bodyPr wrap="none">
              <a:spAutoFit/>
            </a:bodyPr>
            <a:lstStyle/>
            <a:p>
              <a:pPr>
                <a:buFont typeface="Wingdings" pitchFamily="2" charset="2"/>
                <a:buNone/>
              </a:pPr>
              <a:r>
                <a:rPr lang="en-US" sz="1200" dirty="0" smtClean="0">
                  <a:solidFill>
                    <a:srgbClr val="002060"/>
                  </a:solidFill>
                </a:rPr>
                <a:t>in+</a:t>
              </a:r>
              <a:endParaRPr lang="en-US" sz="1200" dirty="0">
                <a:solidFill>
                  <a:srgbClr val="002060"/>
                </a:solidFill>
              </a:endParaRPr>
            </a:p>
          </p:txBody>
        </p:sp>
        <p:cxnSp>
          <p:nvCxnSpPr>
            <p:cNvPr id="68" name="Straight Connector 303"/>
            <p:cNvCxnSpPr>
              <a:cxnSpLocks noChangeShapeType="1"/>
            </p:cNvCxnSpPr>
            <p:nvPr/>
          </p:nvCxnSpPr>
          <p:spPr bwMode="auto">
            <a:xfrm flipV="1">
              <a:off x="6529731" y="1560473"/>
              <a:ext cx="1885" cy="234602"/>
            </a:xfrm>
            <a:prstGeom prst="line">
              <a:avLst/>
            </a:prstGeom>
            <a:noFill/>
            <a:ln w="19050" algn="ctr">
              <a:solidFill>
                <a:schemeClr val="tx1"/>
              </a:solidFill>
              <a:round/>
              <a:headEnd/>
              <a:tailEnd type="oval"/>
            </a:ln>
          </p:spPr>
        </p:cxnSp>
        <p:cxnSp>
          <p:nvCxnSpPr>
            <p:cNvPr id="69" name="Straight Connector 314"/>
            <p:cNvCxnSpPr>
              <a:cxnSpLocks noChangeShapeType="1"/>
            </p:cNvCxnSpPr>
            <p:nvPr/>
          </p:nvCxnSpPr>
          <p:spPr bwMode="auto">
            <a:xfrm>
              <a:off x="6215432" y="3011317"/>
              <a:ext cx="317770" cy="0"/>
            </a:xfrm>
            <a:prstGeom prst="line">
              <a:avLst/>
            </a:prstGeom>
            <a:noFill/>
            <a:ln w="19050" algn="ctr">
              <a:solidFill>
                <a:schemeClr val="tx1"/>
              </a:solidFill>
              <a:round/>
              <a:headEnd/>
              <a:tailEnd type="oval" w="med" len="med"/>
            </a:ln>
          </p:spPr>
        </p:cxnSp>
        <p:cxnSp>
          <p:nvCxnSpPr>
            <p:cNvPr id="70" name="Straight Connector 298"/>
            <p:cNvCxnSpPr>
              <a:cxnSpLocks noChangeShapeType="1"/>
            </p:cNvCxnSpPr>
            <p:nvPr/>
          </p:nvCxnSpPr>
          <p:spPr bwMode="auto">
            <a:xfrm>
              <a:off x="6300518" y="1558696"/>
              <a:ext cx="879170" cy="0"/>
            </a:xfrm>
            <a:prstGeom prst="line">
              <a:avLst/>
            </a:prstGeom>
            <a:noFill/>
            <a:ln w="19050" algn="ctr">
              <a:solidFill>
                <a:schemeClr val="tx1"/>
              </a:solidFill>
              <a:round/>
              <a:headEnd/>
              <a:tailEnd/>
            </a:ln>
          </p:spPr>
        </p:cxnSp>
        <p:grpSp>
          <p:nvGrpSpPr>
            <p:cNvPr id="71" name="Group 35"/>
            <p:cNvGrpSpPr>
              <a:grpSpLocks/>
            </p:cNvGrpSpPr>
            <p:nvPr/>
          </p:nvGrpSpPr>
          <p:grpSpPr bwMode="auto">
            <a:xfrm>
              <a:off x="6461194" y="2458460"/>
              <a:ext cx="71437" cy="428625"/>
              <a:chOff x="4786314" y="2071678"/>
              <a:chExt cx="71438" cy="428628"/>
            </a:xfrm>
          </p:grpSpPr>
          <p:cxnSp>
            <p:nvCxnSpPr>
              <p:cNvPr id="115" name="Straight Connector 306"/>
              <p:cNvCxnSpPr>
                <a:cxnSpLocks noChangeShapeType="1"/>
              </p:cNvCxnSpPr>
              <p:nvPr/>
            </p:nvCxnSpPr>
            <p:spPr bwMode="auto">
              <a:xfrm rot="16200000" flipV="1">
                <a:off x="4786314" y="2428868"/>
                <a:ext cx="71438" cy="71438"/>
              </a:xfrm>
              <a:prstGeom prst="line">
                <a:avLst/>
              </a:prstGeom>
              <a:noFill/>
              <a:ln w="19050" algn="ctr">
                <a:solidFill>
                  <a:schemeClr val="tx1"/>
                </a:solidFill>
                <a:round/>
                <a:headEnd/>
                <a:tailEnd/>
              </a:ln>
            </p:spPr>
          </p:cxnSp>
          <p:cxnSp>
            <p:nvCxnSpPr>
              <p:cNvPr id="116" name="Straight Connector 307"/>
              <p:cNvCxnSpPr>
                <a:cxnSpLocks noChangeShapeType="1"/>
              </p:cNvCxnSpPr>
              <p:nvPr/>
            </p:nvCxnSpPr>
            <p:spPr bwMode="auto">
              <a:xfrm rot="10800000" flipV="1">
                <a:off x="4786314" y="2357430"/>
                <a:ext cx="71438" cy="71438"/>
              </a:xfrm>
              <a:prstGeom prst="line">
                <a:avLst/>
              </a:prstGeom>
              <a:noFill/>
              <a:ln w="19050" algn="ctr">
                <a:solidFill>
                  <a:schemeClr val="tx1"/>
                </a:solidFill>
                <a:round/>
                <a:headEnd/>
                <a:tailEnd/>
              </a:ln>
            </p:spPr>
          </p:cxnSp>
          <p:cxnSp>
            <p:nvCxnSpPr>
              <p:cNvPr id="117" name="Straight Connector 308"/>
              <p:cNvCxnSpPr>
                <a:cxnSpLocks noChangeShapeType="1"/>
              </p:cNvCxnSpPr>
              <p:nvPr/>
            </p:nvCxnSpPr>
            <p:spPr bwMode="auto">
              <a:xfrm rot="16200000" flipV="1">
                <a:off x="4786314" y="2285992"/>
                <a:ext cx="71438" cy="71438"/>
              </a:xfrm>
              <a:prstGeom prst="line">
                <a:avLst/>
              </a:prstGeom>
              <a:noFill/>
              <a:ln w="19050" algn="ctr">
                <a:solidFill>
                  <a:schemeClr val="tx1"/>
                </a:solidFill>
                <a:round/>
                <a:headEnd/>
                <a:tailEnd/>
              </a:ln>
            </p:spPr>
          </p:cxnSp>
          <p:cxnSp>
            <p:nvCxnSpPr>
              <p:cNvPr id="118" name="Straight Connector 309"/>
              <p:cNvCxnSpPr>
                <a:cxnSpLocks noChangeShapeType="1"/>
              </p:cNvCxnSpPr>
              <p:nvPr/>
            </p:nvCxnSpPr>
            <p:spPr bwMode="auto">
              <a:xfrm rot="10800000" flipV="1">
                <a:off x="4786314" y="2214554"/>
                <a:ext cx="71438" cy="71438"/>
              </a:xfrm>
              <a:prstGeom prst="line">
                <a:avLst/>
              </a:prstGeom>
              <a:noFill/>
              <a:ln w="19050" algn="ctr">
                <a:solidFill>
                  <a:schemeClr val="tx1"/>
                </a:solidFill>
                <a:round/>
                <a:headEnd/>
                <a:tailEnd/>
              </a:ln>
            </p:spPr>
          </p:cxnSp>
          <p:cxnSp>
            <p:nvCxnSpPr>
              <p:cNvPr id="119" name="Straight Connector 310"/>
              <p:cNvCxnSpPr>
                <a:cxnSpLocks noChangeShapeType="1"/>
              </p:cNvCxnSpPr>
              <p:nvPr/>
            </p:nvCxnSpPr>
            <p:spPr bwMode="auto">
              <a:xfrm rot="16200000" flipV="1">
                <a:off x="4786314" y="2143116"/>
                <a:ext cx="71438" cy="71438"/>
              </a:xfrm>
              <a:prstGeom prst="line">
                <a:avLst/>
              </a:prstGeom>
              <a:noFill/>
              <a:ln w="19050" algn="ctr">
                <a:solidFill>
                  <a:schemeClr val="tx1"/>
                </a:solidFill>
                <a:round/>
                <a:headEnd/>
                <a:tailEnd/>
              </a:ln>
            </p:spPr>
          </p:cxnSp>
          <p:cxnSp>
            <p:nvCxnSpPr>
              <p:cNvPr id="120" name="Straight Connector 311"/>
              <p:cNvCxnSpPr>
                <a:cxnSpLocks noChangeShapeType="1"/>
              </p:cNvCxnSpPr>
              <p:nvPr/>
            </p:nvCxnSpPr>
            <p:spPr bwMode="auto">
              <a:xfrm rot="10800000" flipV="1">
                <a:off x="4786314" y="2071678"/>
                <a:ext cx="71438" cy="71438"/>
              </a:xfrm>
              <a:prstGeom prst="line">
                <a:avLst/>
              </a:prstGeom>
              <a:noFill/>
              <a:ln w="19050" algn="ctr">
                <a:solidFill>
                  <a:schemeClr val="tx1"/>
                </a:solidFill>
                <a:round/>
                <a:headEnd/>
                <a:tailEnd/>
              </a:ln>
            </p:spPr>
          </p:cxnSp>
        </p:grpSp>
        <p:sp>
          <p:nvSpPr>
            <p:cNvPr id="72" name="TextBox 71"/>
            <p:cNvSpPr txBox="1"/>
            <p:nvPr/>
          </p:nvSpPr>
          <p:spPr>
            <a:xfrm>
              <a:off x="6128349" y="2533392"/>
              <a:ext cx="332142" cy="307777"/>
            </a:xfrm>
            <a:prstGeom prst="rect">
              <a:avLst/>
            </a:prstGeom>
            <a:noFill/>
          </p:spPr>
          <p:txBody>
            <a:bodyPr wrap="none" rtlCol="0">
              <a:spAutoFit/>
            </a:bodyPr>
            <a:lstStyle/>
            <a:p>
              <a:r>
                <a:rPr lang="en-GB" sz="1400" dirty="0" err="1" smtClean="0">
                  <a:solidFill>
                    <a:srgbClr val="002060"/>
                  </a:solidFill>
                </a:rPr>
                <a:t>R</a:t>
              </a:r>
              <a:r>
                <a:rPr lang="en-GB" sz="1400" baseline="-25000" dirty="0" err="1" smtClean="0">
                  <a:solidFill>
                    <a:srgbClr val="002060"/>
                  </a:solidFill>
                </a:rPr>
                <a:t>L</a:t>
              </a:r>
              <a:endParaRPr lang="en-GB" sz="1400" baseline="-25000" dirty="0">
                <a:solidFill>
                  <a:srgbClr val="002060"/>
                </a:solidFill>
              </a:endParaRPr>
            </a:p>
          </p:txBody>
        </p:sp>
        <p:cxnSp>
          <p:nvCxnSpPr>
            <p:cNvPr id="73" name="Straight Connector 300"/>
            <p:cNvCxnSpPr>
              <a:cxnSpLocks noChangeShapeType="1"/>
            </p:cNvCxnSpPr>
            <p:nvPr/>
          </p:nvCxnSpPr>
          <p:spPr bwMode="auto">
            <a:xfrm>
              <a:off x="6317178" y="3227341"/>
              <a:ext cx="0" cy="287360"/>
            </a:xfrm>
            <a:prstGeom prst="line">
              <a:avLst/>
            </a:prstGeom>
            <a:noFill/>
            <a:ln w="19050" algn="ctr">
              <a:solidFill>
                <a:schemeClr val="tx1"/>
              </a:solidFill>
              <a:round/>
              <a:headEnd/>
              <a:tailEnd/>
            </a:ln>
          </p:spPr>
        </p:cxnSp>
        <p:cxnSp>
          <p:nvCxnSpPr>
            <p:cNvPr id="74" name="Straight Connector 300"/>
            <p:cNvCxnSpPr>
              <a:cxnSpLocks noChangeShapeType="1"/>
            </p:cNvCxnSpPr>
            <p:nvPr/>
          </p:nvCxnSpPr>
          <p:spPr bwMode="auto">
            <a:xfrm>
              <a:off x="6389186" y="3227341"/>
              <a:ext cx="0" cy="287360"/>
            </a:xfrm>
            <a:prstGeom prst="line">
              <a:avLst/>
            </a:prstGeom>
            <a:noFill/>
            <a:ln w="19050" algn="ctr">
              <a:solidFill>
                <a:schemeClr val="tx1"/>
              </a:solidFill>
              <a:round/>
              <a:headEnd/>
              <a:tailEnd/>
            </a:ln>
          </p:spPr>
        </p:cxnSp>
        <p:cxnSp>
          <p:nvCxnSpPr>
            <p:cNvPr id="75" name="Straight Connector 301"/>
            <p:cNvCxnSpPr>
              <a:cxnSpLocks noChangeShapeType="1"/>
            </p:cNvCxnSpPr>
            <p:nvPr/>
          </p:nvCxnSpPr>
          <p:spPr bwMode="auto">
            <a:xfrm>
              <a:off x="6389186" y="3513781"/>
              <a:ext cx="142611" cy="1592"/>
            </a:xfrm>
            <a:prstGeom prst="line">
              <a:avLst/>
            </a:prstGeom>
            <a:noFill/>
            <a:ln w="19050" algn="ctr">
              <a:solidFill>
                <a:schemeClr val="tx1"/>
              </a:solidFill>
              <a:round/>
              <a:headEnd/>
              <a:tailEnd/>
            </a:ln>
          </p:spPr>
        </p:cxnSp>
        <p:cxnSp>
          <p:nvCxnSpPr>
            <p:cNvPr id="76" name="Straight Connector 303"/>
            <p:cNvCxnSpPr>
              <a:cxnSpLocks noChangeShapeType="1"/>
            </p:cNvCxnSpPr>
            <p:nvPr/>
          </p:nvCxnSpPr>
          <p:spPr bwMode="auto">
            <a:xfrm rot="5400000">
              <a:off x="6462359" y="3586217"/>
              <a:ext cx="143272" cy="1585"/>
            </a:xfrm>
            <a:prstGeom prst="line">
              <a:avLst/>
            </a:prstGeom>
            <a:noFill/>
            <a:ln w="19050" algn="ctr">
              <a:solidFill>
                <a:schemeClr val="tx1"/>
              </a:solidFill>
              <a:round/>
              <a:headEnd/>
              <a:tailEnd/>
            </a:ln>
          </p:spPr>
        </p:cxnSp>
        <p:cxnSp>
          <p:nvCxnSpPr>
            <p:cNvPr id="77" name="Straight Connector 298"/>
            <p:cNvCxnSpPr>
              <a:cxnSpLocks noChangeShapeType="1"/>
            </p:cNvCxnSpPr>
            <p:nvPr/>
          </p:nvCxnSpPr>
          <p:spPr bwMode="auto">
            <a:xfrm flipV="1">
              <a:off x="6533202" y="3658646"/>
              <a:ext cx="432048" cy="743"/>
            </a:xfrm>
            <a:prstGeom prst="line">
              <a:avLst/>
            </a:prstGeom>
            <a:noFill/>
            <a:ln w="19050" algn="ctr">
              <a:solidFill>
                <a:schemeClr val="tx1"/>
              </a:solidFill>
              <a:round/>
              <a:headEnd/>
              <a:tailEnd/>
            </a:ln>
          </p:spPr>
        </p:cxnSp>
        <p:cxnSp>
          <p:nvCxnSpPr>
            <p:cNvPr id="78" name="Straight Connector 298"/>
            <p:cNvCxnSpPr>
              <a:cxnSpLocks noChangeShapeType="1"/>
            </p:cNvCxnSpPr>
            <p:nvPr/>
          </p:nvCxnSpPr>
          <p:spPr bwMode="auto">
            <a:xfrm>
              <a:off x="5957138" y="3371357"/>
              <a:ext cx="360040" cy="0"/>
            </a:xfrm>
            <a:prstGeom prst="line">
              <a:avLst/>
            </a:prstGeom>
            <a:noFill/>
            <a:ln w="19050" algn="ctr">
              <a:solidFill>
                <a:schemeClr val="tx1"/>
              </a:solidFill>
              <a:round/>
              <a:headEnd/>
              <a:tailEnd/>
            </a:ln>
          </p:spPr>
        </p:cxnSp>
        <p:cxnSp>
          <p:nvCxnSpPr>
            <p:cNvPr id="79" name="Straight Connector 303"/>
            <p:cNvCxnSpPr>
              <a:cxnSpLocks noChangeShapeType="1"/>
            </p:cNvCxnSpPr>
            <p:nvPr/>
          </p:nvCxnSpPr>
          <p:spPr bwMode="auto">
            <a:xfrm rot="5400000">
              <a:off x="6892821" y="3586960"/>
              <a:ext cx="143272" cy="1585"/>
            </a:xfrm>
            <a:prstGeom prst="line">
              <a:avLst/>
            </a:prstGeom>
            <a:noFill/>
            <a:ln w="19050" algn="ctr">
              <a:solidFill>
                <a:schemeClr val="tx1"/>
              </a:solidFill>
              <a:round/>
              <a:headEnd/>
              <a:tailEnd/>
            </a:ln>
          </p:spPr>
        </p:cxnSp>
        <p:cxnSp>
          <p:nvCxnSpPr>
            <p:cNvPr id="80" name="Straight Connector 301"/>
            <p:cNvCxnSpPr>
              <a:cxnSpLocks noChangeShapeType="1"/>
            </p:cNvCxnSpPr>
            <p:nvPr/>
          </p:nvCxnSpPr>
          <p:spPr bwMode="auto">
            <a:xfrm>
              <a:off x="6966655" y="3515373"/>
              <a:ext cx="142611" cy="1592"/>
            </a:xfrm>
            <a:prstGeom prst="line">
              <a:avLst/>
            </a:prstGeom>
            <a:noFill/>
            <a:ln w="19050" algn="ctr">
              <a:solidFill>
                <a:schemeClr val="tx1"/>
              </a:solidFill>
              <a:round/>
              <a:headEnd/>
              <a:tailEnd/>
            </a:ln>
          </p:spPr>
        </p:cxnSp>
        <p:cxnSp>
          <p:nvCxnSpPr>
            <p:cNvPr id="81" name="Straight Connector 300"/>
            <p:cNvCxnSpPr>
              <a:cxnSpLocks noChangeShapeType="1"/>
            </p:cNvCxnSpPr>
            <p:nvPr/>
          </p:nvCxnSpPr>
          <p:spPr bwMode="auto">
            <a:xfrm>
              <a:off x="7181274" y="3227341"/>
              <a:ext cx="0" cy="287360"/>
            </a:xfrm>
            <a:prstGeom prst="line">
              <a:avLst/>
            </a:prstGeom>
            <a:noFill/>
            <a:ln w="19050" algn="ctr">
              <a:solidFill>
                <a:schemeClr val="tx1"/>
              </a:solidFill>
              <a:round/>
              <a:headEnd/>
              <a:tailEnd/>
            </a:ln>
          </p:spPr>
        </p:cxnSp>
        <p:cxnSp>
          <p:nvCxnSpPr>
            <p:cNvPr id="82" name="Straight Connector 300"/>
            <p:cNvCxnSpPr>
              <a:cxnSpLocks noChangeShapeType="1"/>
            </p:cNvCxnSpPr>
            <p:nvPr/>
          </p:nvCxnSpPr>
          <p:spPr bwMode="auto">
            <a:xfrm>
              <a:off x="7109266" y="3227341"/>
              <a:ext cx="0" cy="287360"/>
            </a:xfrm>
            <a:prstGeom prst="line">
              <a:avLst/>
            </a:prstGeom>
            <a:noFill/>
            <a:ln w="19050" algn="ctr">
              <a:solidFill>
                <a:schemeClr val="tx1"/>
              </a:solidFill>
              <a:round/>
              <a:headEnd/>
              <a:tailEnd/>
            </a:ln>
          </p:spPr>
        </p:cxnSp>
        <p:cxnSp>
          <p:nvCxnSpPr>
            <p:cNvPr id="83" name="Straight Connector 301"/>
            <p:cNvCxnSpPr>
              <a:cxnSpLocks noChangeShapeType="1"/>
            </p:cNvCxnSpPr>
            <p:nvPr/>
          </p:nvCxnSpPr>
          <p:spPr bwMode="auto">
            <a:xfrm>
              <a:off x="6966655" y="3225749"/>
              <a:ext cx="142611" cy="1592"/>
            </a:xfrm>
            <a:prstGeom prst="line">
              <a:avLst/>
            </a:prstGeom>
            <a:noFill/>
            <a:ln w="19050" algn="ctr">
              <a:solidFill>
                <a:schemeClr val="tx1"/>
              </a:solidFill>
              <a:round/>
              <a:headEnd/>
              <a:tailEnd/>
            </a:ln>
          </p:spPr>
        </p:cxnSp>
        <p:cxnSp>
          <p:nvCxnSpPr>
            <p:cNvPr id="84" name="Straight Connector 344"/>
            <p:cNvCxnSpPr>
              <a:cxnSpLocks noChangeShapeType="1"/>
            </p:cNvCxnSpPr>
            <p:nvPr/>
          </p:nvCxnSpPr>
          <p:spPr bwMode="auto">
            <a:xfrm flipV="1">
              <a:off x="6963365" y="2887085"/>
              <a:ext cx="1885" cy="340256"/>
            </a:xfrm>
            <a:prstGeom prst="line">
              <a:avLst/>
            </a:prstGeom>
            <a:noFill/>
            <a:ln w="19050" algn="ctr">
              <a:solidFill>
                <a:schemeClr val="tx1"/>
              </a:solidFill>
              <a:round/>
              <a:headEnd/>
              <a:tailEnd/>
            </a:ln>
          </p:spPr>
        </p:cxnSp>
        <p:grpSp>
          <p:nvGrpSpPr>
            <p:cNvPr id="85" name="Group 35"/>
            <p:cNvGrpSpPr>
              <a:grpSpLocks/>
            </p:cNvGrpSpPr>
            <p:nvPr/>
          </p:nvGrpSpPr>
          <p:grpSpPr bwMode="auto">
            <a:xfrm flipH="1" flipV="1">
              <a:off x="6965821" y="2459493"/>
              <a:ext cx="71437" cy="428625"/>
              <a:chOff x="4786314" y="2071678"/>
              <a:chExt cx="71438" cy="428628"/>
            </a:xfrm>
          </p:grpSpPr>
          <p:cxnSp>
            <p:nvCxnSpPr>
              <p:cNvPr id="109" name="Straight Connector 306"/>
              <p:cNvCxnSpPr>
                <a:cxnSpLocks noChangeShapeType="1"/>
              </p:cNvCxnSpPr>
              <p:nvPr/>
            </p:nvCxnSpPr>
            <p:spPr bwMode="auto">
              <a:xfrm rot="16200000" flipV="1">
                <a:off x="4786314" y="2428868"/>
                <a:ext cx="71438" cy="71438"/>
              </a:xfrm>
              <a:prstGeom prst="line">
                <a:avLst/>
              </a:prstGeom>
              <a:noFill/>
              <a:ln w="19050" algn="ctr">
                <a:solidFill>
                  <a:schemeClr val="tx1"/>
                </a:solidFill>
                <a:round/>
                <a:headEnd/>
                <a:tailEnd/>
              </a:ln>
            </p:spPr>
          </p:cxnSp>
          <p:cxnSp>
            <p:nvCxnSpPr>
              <p:cNvPr id="110" name="Straight Connector 307"/>
              <p:cNvCxnSpPr>
                <a:cxnSpLocks noChangeShapeType="1"/>
              </p:cNvCxnSpPr>
              <p:nvPr/>
            </p:nvCxnSpPr>
            <p:spPr bwMode="auto">
              <a:xfrm rot="10800000" flipV="1">
                <a:off x="4786314" y="2357430"/>
                <a:ext cx="71438" cy="71438"/>
              </a:xfrm>
              <a:prstGeom prst="line">
                <a:avLst/>
              </a:prstGeom>
              <a:noFill/>
              <a:ln w="19050" algn="ctr">
                <a:solidFill>
                  <a:schemeClr val="tx1"/>
                </a:solidFill>
                <a:round/>
                <a:headEnd/>
                <a:tailEnd/>
              </a:ln>
            </p:spPr>
          </p:cxnSp>
          <p:cxnSp>
            <p:nvCxnSpPr>
              <p:cNvPr id="111" name="Straight Connector 308"/>
              <p:cNvCxnSpPr>
                <a:cxnSpLocks noChangeShapeType="1"/>
              </p:cNvCxnSpPr>
              <p:nvPr/>
            </p:nvCxnSpPr>
            <p:spPr bwMode="auto">
              <a:xfrm rot="16200000" flipV="1">
                <a:off x="4786314" y="2285992"/>
                <a:ext cx="71438" cy="71438"/>
              </a:xfrm>
              <a:prstGeom prst="line">
                <a:avLst/>
              </a:prstGeom>
              <a:noFill/>
              <a:ln w="19050" algn="ctr">
                <a:solidFill>
                  <a:schemeClr val="tx1"/>
                </a:solidFill>
                <a:round/>
                <a:headEnd/>
                <a:tailEnd/>
              </a:ln>
            </p:spPr>
          </p:cxnSp>
          <p:cxnSp>
            <p:nvCxnSpPr>
              <p:cNvPr id="112" name="Straight Connector 309"/>
              <p:cNvCxnSpPr>
                <a:cxnSpLocks noChangeShapeType="1"/>
              </p:cNvCxnSpPr>
              <p:nvPr/>
            </p:nvCxnSpPr>
            <p:spPr bwMode="auto">
              <a:xfrm rot="10800000" flipV="1">
                <a:off x="4786314" y="2214554"/>
                <a:ext cx="71438" cy="71438"/>
              </a:xfrm>
              <a:prstGeom prst="line">
                <a:avLst/>
              </a:prstGeom>
              <a:noFill/>
              <a:ln w="19050" algn="ctr">
                <a:solidFill>
                  <a:schemeClr val="tx1"/>
                </a:solidFill>
                <a:round/>
                <a:headEnd/>
                <a:tailEnd/>
              </a:ln>
            </p:spPr>
          </p:cxnSp>
          <p:cxnSp>
            <p:nvCxnSpPr>
              <p:cNvPr id="113" name="Straight Connector 310"/>
              <p:cNvCxnSpPr>
                <a:cxnSpLocks noChangeShapeType="1"/>
              </p:cNvCxnSpPr>
              <p:nvPr/>
            </p:nvCxnSpPr>
            <p:spPr bwMode="auto">
              <a:xfrm rot="16200000" flipV="1">
                <a:off x="4786314" y="2143116"/>
                <a:ext cx="71438" cy="71438"/>
              </a:xfrm>
              <a:prstGeom prst="line">
                <a:avLst/>
              </a:prstGeom>
              <a:noFill/>
              <a:ln w="19050" algn="ctr">
                <a:solidFill>
                  <a:schemeClr val="tx1"/>
                </a:solidFill>
                <a:round/>
                <a:headEnd/>
                <a:tailEnd/>
              </a:ln>
            </p:spPr>
          </p:cxnSp>
          <p:cxnSp>
            <p:nvCxnSpPr>
              <p:cNvPr id="114" name="Straight Connector 311"/>
              <p:cNvCxnSpPr>
                <a:cxnSpLocks noChangeShapeType="1"/>
              </p:cNvCxnSpPr>
              <p:nvPr/>
            </p:nvCxnSpPr>
            <p:spPr bwMode="auto">
              <a:xfrm rot="10800000" flipV="1">
                <a:off x="4786314" y="2071678"/>
                <a:ext cx="71438" cy="71438"/>
              </a:xfrm>
              <a:prstGeom prst="line">
                <a:avLst/>
              </a:prstGeom>
              <a:noFill/>
              <a:ln w="19050" algn="ctr">
                <a:solidFill>
                  <a:schemeClr val="tx1"/>
                </a:solidFill>
                <a:round/>
                <a:headEnd/>
                <a:tailEnd/>
              </a:ln>
            </p:spPr>
          </p:cxnSp>
        </p:grpSp>
        <p:cxnSp>
          <p:nvCxnSpPr>
            <p:cNvPr id="86" name="Straight Connector 303"/>
            <p:cNvCxnSpPr>
              <a:cxnSpLocks noChangeShapeType="1"/>
            </p:cNvCxnSpPr>
            <p:nvPr/>
          </p:nvCxnSpPr>
          <p:spPr bwMode="auto">
            <a:xfrm flipV="1">
              <a:off x="6961779" y="1555842"/>
              <a:ext cx="1885" cy="234602"/>
            </a:xfrm>
            <a:prstGeom prst="line">
              <a:avLst/>
            </a:prstGeom>
            <a:noFill/>
            <a:ln w="19050" algn="ctr">
              <a:solidFill>
                <a:schemeClr val="tx1"/>
              </a:solidFill>
              <a:round/>
              <a:headEnd/>
              <a:tailEnd type="oval"/>
            </a:ln>
          </p:spPr>
        </p:cxnSp>
        <p:cxnSp>
          <p:nvCxnSpPr>
            <p:cNvPr id="87" name="Straight Connector 303"/>
            <p:cNvCxnSpPr>
              <a:cxnSpLocks noChangeShapeType="1"/>
            </p:cNvCxnSpPr>
            <p:nvPr/>
          </p:nvCxnSpPr>
          <p:spPr bwMode="auto">
            <a:xfrm flipV="1">
              <a:off x="6747341" y="3659389"/>
              <a:ext cx="1885" cy="234602"/>
            </a:xfrm>
            <a:prstGeom prst="line">
              <a:avLst/>
            </a:prstGeom>
            <a:noFill/>
            <a:ln w="19050" algn="ctr">
              <a:solidFill>
                <a:schemeClr val="tx1"/>
              </a:solidFill>
              <a:round/>
              <a:headEnd/>
              <a:tailEnd type="oval"/>
            </a:ln>
          </p:spPr>
        </p:cxnSp>
        <p:cxnSp>
          <p:nvCxnSpPr>
            <p:cNvPr id="88" name="Straight Connector 314"/>
            <p:cNvCxnSpPr>
              <a:cxnSpLocks noChangeShapeType="1"/>
            </p:cNvCxnSpPr>
            <p:nvPr/>
          </p:nvCxnSpPr>
          <p:spPr bwMode="auto">
            <a:xfrm flipH="1">
              <a:off x="6965250" y="3011317"/>
              <a:ext cx="317770" cy="0"/>
            </a:xfrm>
            <a:prstGeom prst="line">
              <a:avLst/>
            </a:prstGeom>
            <a:noFill/>
            <a:ln w="19050" algn="ctr">
              <a:solidFill>
                <a:schemeClr val="tx1"/>
              </a:solidFill>
              <a:round/>
              <a:headEnd/>
              <a:tailEnd type="oval" w="med" len="med"/>
            </a:ln>
          </p:spPr>
        </p:cxnSp>
        <p:sp>
          <p:nvSpPr>
            <p:cNvPr id="89" name="TextBox 88"/>
            <p:cNvSpPr txBox="1"/>
            <p:nvPr/>
          </p:nvSpPr>
          <p:spPr>
            <a:xfrm>
              <a:off x="7046664" y="2507261"/>
              <a:ext cx="332142" cy="307777"/>
            </a:xfrm>
            <a:prstGeom prst="rect">
              <a:avLst/>
            </a:prstGeom>
            <a:noFill/>
          </p:spPr>
          <p:txBody>
            <a:bodyPr wrap="none" rtlCol="0">
              <a:spAutoFit/>
            </a:bodyPr>
            <a:lstStyle/>
            <a:p>
              <a:r>
                <a:rPr lang="en-GB" sz="1400" dirty="0" err="1" smtClean="0">
                  <a:solidFill>
                    <a:srgbClr val="002060"/>
                  </a:solidFill>
                </a:rPr>
                <a:t>R</a:t>
              </a:r>
              <a:r>
                <a:rPr lang="en-GB" sz="1400" baseline="-25000" dirty="0" err="1" smtClean="0">
                  <a:solidFill>
                    <a:srgbClr val="002060"/>
                  </a:solidFill>
                </a:rPr>
                <a:t>L</a:t>
              </a:r>
              <a:endParaRPr lang="en-GB" sz="1400" baseline="-25000" dirty="0">
                <a:solidFill>
                  <a:srgbClr val="002060"/>
                </a:solidFill>
              </a:endParaRPr>
            </a:p>
          </p:txBody>
        </p:sp>
        <p:cxnSp>
          <p:nvCxnSpPr>
            <p:cNvPr id="90" name="Straight Connector 298"/>
            <p:cNvCxnSpPr>
              <a:cxnSpLocks noChangeShapeType="1"/>
            </p:cNvCxnSpPr>
            <p:nvPr/>
          </p:nvCxnSpPr>
          <p:spPr bwMode="auto">
            <a:xfrm>
              <a:off x="7181274" y="3371357"/>
              <a:ext cx="360040" cy="0"/>
            </a:xfrm>
            <a:prstGeom prst="line">
              <a:avLst/>
            </a:prstGeom>
            <a:noFill/>
            <a:ln w="19050" algn="ctr">
              <a:solidFill>
                <a:schemeClr val="tx1"/>
              </a:solidFill>
              <a:round/>
              <a:headEnd/>
              <a:tailEnd/>
            </a:ln>
          </p:spPr>
        </p:cxnSp>
        <p:grpSp>
          <p:nvGrpSpPr>
            <p:cNvPr id="91" name="Group 90"/>
            <p:cNvGrpSpPr/>
            <p:nvPr/>
          </p:nvGrpSpPr>
          <p:grpSpPr>
            <a:xfrm>
              <a:off x="6605210" y="3899858"/>
              <a:ext cx="288032" cy="262909"/>
              <a:chOff x="3131840" y="2491304"/>
              <a:chExt cx="288032" cy="262909"/>
            </a:xfrm>
          </p:grpSpPr>
          <p:sp>
            <p:nvSpPr>
              <p:cNvPr id="107" name="Oval 106"/>
              <p:cNvSpPr/>
              <p:nvPr/>
            </p:nvSpPr>
            <p:spPr>
              <a:xfrm>
                <a:off x="3131840" y="2491304"/>
                <a:ext cx="288032" cy="26290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8" name="Straight Arrow Connector 107"/>
              <p:cNvCxnSpPr/>
              <p:nvPr/>
            </p:nvCxnSpPr>
            <p:spPr>
              <a:xfrm>
                <a:off x="3275856" y="2565700"/>
                <a:ext cx="0" cy="142424"/>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92" name="Straight Connector 303"/>
            <p:cNvCxnSpPr>
              <a:cxnSpLocks noChangeShapeType="1"/>
            </p:cNvCxnSpPr>
            <p:nvPr/>
          </p:nvCxnSpPr>
          <p:spPr bwMode="auto">
            <a:xfrm rot="5400000">
              <a:off x="6669260" y="4231781"/>
              <a:ext cx="143272" cy="1585"/>
            </a:xfrm>
            <a:prstGeom prst="line">
              <a:avLst/>
            </a:prstGeom>
            <a:noFill/>
            <a:ln w="19050" algn="ctr">
              <a:solidFill>
                <a:schemeClr val="tx1"/>
              </a:solidFill>
              <a:round/>
              <a:headEnd/>
              <a:tailEnd/>
            </a:ln>
          </p:spPr>
        </p:cxnSp>
        <p:sp>
          <p:nvSpPr>
            <p:cNvPr id="93" name="Isosceles Triangle 341"/>
            <p:cNvSpPr>
              <a:spLocks noChangeArrowheads="1"/>
            </p:cNvSpPr>
            <p:nvPr/>
          </p:nvSpPr>
          <p:spPr bwMode="auto">
            <a:xfrm flipV="1">
              <a:off x="6670822" y="4304953"/>
              <a:ext cx="142875" cy="71437"/>
            </a:xfrm>
            <a:prstGeom prst="triangle">
              <a:avLst>
                <a:gd name="adj" fmla="val 50000"/>
              </a:avLst>
            </a:prstGeom>
            <a:noFill/>
            <a:ln w="19050" algn="ctr">
              <a:solidFill>
                <a:schemeClr val="tx1"/>
              </a:solidFill>
              <a:round/>
              <a:headEnd/>
              <a:tailEnd/>
            </a:ln>
          </p:spPr>
          <p:txBody>
            <a:bodyPr/>
            <a:lstStyle/>
            <a:p>
              <a:endParaRPr lang="en-US"/>
            </a:p>
          </p:txBody>
        </p:sp>
        <p:sp>
          <p:nvSpPr>
            <p:cNvPr id="94" name="TextBox 69"/>
            <p:cNvSpPr txBox="1">
              <a:spLocks noChangeArrowheads="1"/>
            </p:cNvSpPr>
            <p:nvPr/>
          </p:nvSpPr>
          <p:spPr bwMode="auto">
            <a:xfrm>
              <a:off x="5800818" y="2861483"/>
              <a:ext cx="444352" cy="276999"/>
            </a:xfrm>
            <a:prstGeom prst="rect">
              <a:avLst/>
            </a:prstGeom>
            <a:noFill/>
            <a:ln w="9525">
              <a:noFill/>
              <a:miter lim="800000"/>
              <a:headEnd/>
              <a:tailEnd/>
            </a:ln>
          </p:spPr>
          <p:txBody>
            <a:bodyPr wrap="none">
              <a:spAutoFit/>
            </a:bodyPr>
            <a:lstStyle/>
            <a:p>
              <a:pPr>
                <a:buFont typeface="Wingdings" pitchFamily="2" charset="2"/>
                <a:buNone/>
              </a:pPr>
              <a:r>
                <a:rPr lang="en-US" sz="1200" dirty="0" smtClean="0">
                  <a:solidFill>
                    <a:srgbClr val="002060"/>
                  </a:solidFill>
                </a:rPr>
                <a:t>out-</a:t>
              </a:r>
              <a:endParaRPr lang="en-US" sz="1200" dirty="0">
                <a:solidFill>
                  <a:srgbClr val="002060"/>
                </a:solidFill>
              </a:endParaRPr>
            </a:p>
          </p:txBody>
        </p:sp>
        <p:sp>
          <p:nvSpPr>
            <p:cNvPr id="95" name="TextBox 69"/>
            <p:cNvSpPr txBox="1">
              <a:spLocks noChangeArrowheads="1"/>
            </p:cNvSpPr>
            <p:nvPr/>
          </p:nvSpPr>
          <p:spPr bwMode="auto">
            <a:xfrm>
              <a:off x="7549814" y="3224418"/>
              <a:ext cx="349776" cy="276999"/>
            </a:xfrm>
            <a:prstGeom prst="rect">
              <a:avLst/>
            </a:prstGeom>
            <a:noFill/>
            <a:ln w="9525">
              <a:noFill/>
              <a:miter lim="800000"/>
              <a:headEnd/>
              <a:tailEnd/>
            </a:ln>
          </p:spPr>
          <p:txBody>
            <a:bodyPr wrap="none">
              <a:spAutoFit/>
            </a:bodyPr>
            <a:lstStyle/>
            <a:p>
              <a:pPr>
                <a:buFont typeface="Wingdings" pitchFamily="2" charset="2"/>
                <a:buNone/>
              </a:pPr>
              <a:r>
                <a:rPr lang="en-US" sz="1200" dirty="0" smtClean="0">
                  <a:solidFill>
                    <a:srgbClr val="002060"/>
                  </a:solidFill>
                </a:rPr>
                <a:t>in-</a:t>
              </a:r>
              <a:endParaRPr lang="en-US" sz="1200" dirty="0">
                <a:solidFill>
                  <a:srgbClr val="002060"/>
                </a:solidFill>
              </a:endParaRPr>
            </a:p>
          </p:txBody>
        </p:sp>
        <p:sp>
          <p:nvSpPr>
            <p:cNvPr id="96" name="TextBox 95"/>
            <p:cNvSpPr txBox="1"/>
            <p:nvPr/>
          </p:nvSpPr>
          <p:spPr>
            <a:xfrm>
              <a:off x="6930414" y="3891577"/>
              <a:ext cx="287258" cy="307777"/>
            </a:xfrm>
            <a:prstGeom prst="rect">
              <a:avLst/>
            </a:prstGeom>
            <a:noFill/>
          </p:spPr>
          <p:txBody>
            <a:bodyPr wrap="none" rtlCol="0">
              <a:spAutoFit/>
            </a:bodyPr>
            <a:lstStyle/>
            <a:p>
              <a:r>
                <a:rPr lang="en-GB" sz="1400" dirty="0" smtClean="0">
                  <a:solidFill>
                    <a:srgbClr val="002060"/>
                  </a:solidFill>
                </a:rPr>
                <a:t>I</a:t>
              </a:r>
              <a:r>
                <a:rPr lang="en-GB" sz="1400" baseline="-25000" dirty="0" smtClean="0">
                  <a:solidFill>
                    <a:srgbClr val="002060"/>
                  </a:solidFill>
                </a:rPr>
                <a:t>T</a:t>
              </a:r>
              <a:endParaRPr lang="en-GB" sz="1400" baseline="-25000" dirty="0">
                <a:solidFill>
                  <a:srgbClr val="002060"/>
                </a:solidFill>
              </a:endParaRPr>
            </a:p>
          </p:txBody>
        </p:sp>
        <p:cxnSp>
          <p:nvCxnSpPr>
            <p:cNvPr id="97" name="Straight Connector 303"/>
            <p:cNvCxnSpPr>
              <a:cxnSpLocks noChangeShapeType="1"/>
            </p:cNvCxnSpPr>
            <p:nvPr/>
          </p:nvCxnSpPr>
          <p:spPr bwMode="auto">
            <a:xfrm flipV="1">
              <a:off x="6973265" y="2223858"/>
              <a:ext cx="1885" cy="234602"/>
            </a:xfrm>
            <a:prstGeom prst="line">
              <a:avLst/>
            </a:prstGeom>
            <a:noFill/>
            <a:ln w="19050" algn="ctr">
              <a:solidFill>
                <a:schemeClr val="tx1"/>
              </a:solidFill>
              <a:round/>
              <a:headEnd/>
              <a:tailEnd type="none"/>
            </a:ln>
          </p:spPr>
        </p:cxnSp>
        <p:cxnSp>
          <p:nvCxnSpPr>
            <p:cNvPr id="98" name="Straight Connector 303"/>
            <p:cNvCxnSpPr>
              <a:cxnSpLocks noChangeShapeType="1"/>
            </p:cNvCxnSpPr>
            <p:nvPr/>
          </p:nvCxnSpPr>
          <p:spPr bwMode="auto">
            <a:xfrm flipV="1">
              <a:off x="6532110" y="2221529"/>
              <a:ext cx="1885" cy="234602"/>
            </a:xfrm>
            <a:prstGeom prst="line">
              <a:avLst/>
            </a:prstGeom>
            <a:noFill/>
            <a:ln w="19050" algn="ctr">
              <a:solidFill>
                <a:schemeClr val="tx1"/>
              </a:solidFill>
              <a:round/>
              <a:headEnd/>
              <a:tailEnd type="none"/>
            </a:ln>
          </p:spPr>
        </p:cxnSp>
        <p:sp>
          <p:nvSpPr>
            <p:cNvPr id="99" name="Arc 98"/>
            <p:cNvSpPr/>
            <p:nvPr/>
          </p:nvSpPr>
          <p:spPr>
            <a:xfrm flipH="1">
              <a:off x="6462780" y="1781538"/>
              <a:ext cx="144016" cy="144016"/>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0" name="Arc 99"/>
            <p:cNvSpPr/>
            <p:nvPr/>
          </p:nvSpPr>
          <p:spPr>
            <a:xfrm flipH="1" flipV="1">
              <a:off x="6462780" y="1781538"/>
              <a:ext cx="144016" cy="144016"/>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1" name="Arc 100"/>
            <p:cNvSpPr/>
            <p:nvPr/>
          </p:nvSpPr>
          <p:spPr>
            <a:xfrm flipH="1">
              <a:off x="6462780" y="1933938"/>
              <a:ext cx="144016" cy="144016"/>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2" name="Arc 101"/>
            <p:cNvSpPr/>
            <p:nvPr/>
          </p:nvSpPr>
          <p:spPr>
            <a:xfrm flipH="1" flipV="1">
              <a:off x="6462780" y="1933938"/>
              <a:ext cx="144016" cy="144016"/>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3" name="Arc 102"/>
            <p:cNvSpPr/>
            <p:nvPr/>
          </p:nvSpPr>
          <p:spPr>
            <a:xfrm flipH="1">
              <a:off x="6462780" y="2086338"/>
              <a:ext cx="144016" cy="144016"/>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4" name="Arc 103"/>
            <p:cNvSpPr/>
            <p:nvPr/>
          </p:nvSpPr>
          <p:spPr>
            <a:xfrm flipH="1" flipV="1">
              <a:off x="6462780" y="2086338"/>
              <a:ext cx="144016" cy="144016"/>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5" name="TextBox 104"/>
            <p:cNvSpPr txBox="1"/>
            <p:nvPr/>
          </p:nvSpPr>
          <p:spPr>
            <a:xfrm>
              <a:off x="6114678" y="1878301"/>
              <a:ext cx="322524" cy="307777"/>
            </a:xfrm>
            <a:prstGeom prst="rect">
              <a:avLst/>
            </a:prstGeom>
            <a:noFill/>
          </p:spPr>
          <p:txBody>
            <a:bodyPr wrap="none" rtlCol="0">
              <a:spAutoFit/>
            </a:bodyPr>
            <a:lstStyle/>
            <a:p>
              <a:r>
                <a:rPr lang="en-GB" sz="1400" dirty="0" smtClean="0">
                  <a:solidFill>
                    <a:srgbClr val="002060"/>
                  </a:solidFill>
                </a:rPr>
                <a:t>L</a:t>
              </a:r>
              <a:r>
                <a:rPr lang="en-GB" sz="1400" baseline="-25000" dirty="0" smtClean="0">
                  <a:solidFill>
                    <a:srgbClr val="002060"/>
                  </a:solidFill>
                </a:rPr>
                <a:t>P</a:t>
              </a:r>
              <a:endParaRPr lang="en-GB" sz="1400" baseline="-25000" dirty="0">
                <a:solidFill>
                  <a:srgbClr val="002060"/>
                </a:solidFill>
              </a:endParaRPr>
            </a:p>
          </p:txBody>
        </p:sp>
        <p:sp>
          <p:nvSpPr>
            <p:cNvPr id="106" name="TextBox 105"/>
            <p:cNvSpPr txBox="1"/>
            <p:nvPr/>
          </p:nvSpPr>
          <p:spPr>
            <a:xfrm>
              <a:off x="7037960" y="1853546"/>
              <a:ext cx="322524" cy="307777"/>
            </a:xfrm>
            <a:prstGeom prst="rect">
              <a:avLst/>
            </a:prstGeom>
            <a:noFill/>
          </p:spPr>
          <p:txBody>
            <a:bodyPr wrap="none" rtlCol="0">
              <a:spAutoFit/>
            </a:bodyPr>
            <a:lstStyle/>
            <a:p>
              <a:r>
                <a:rPr lang="en-GB" sz="1400" dirty="0" smtClean="0">
                  <a:solidFill>
                    <a:srgbClr val="002060"/>
                  </a:solidFill>
                </a:rPr>
                <a:t>L</a:t>
              </a:r>
              <a:r>
                <a:rPr lang="en-GB" sz="1400" baseline="-25000" dirty="0" smtClean="0">
                  <a:solidFill>
                    <a:srgbClr val="002060"/>
                  </a:solidFill>
                </a:rPr>
                <a:t>P</a:t>
              </a:r>
              <a:endParaRPr lang="en-GB" sz="1400" baseline="-25000" dirty="0">
                <a:solidFill>
                  <a:srgbClr val="002060"/>
                </a:solidFill>
              </a:endParaRPr>
            </a:p>
          </p:txBody>
        </p:sp>
      </p:grpSp>
    </p:spTree>
    <p:extLst>
      <p:ext uri="{BB962C8B-B14F-4D97-AF65-F5344CB8AC3E}">
        <p14:creationId xmlns:p14="http://schemas.microsoft.com/office/powerpoint/2010/main" val="61994318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a:t>
            </a:r>
            <a:r>
              <a:rPr lang="en-US" baseline="30000" dirty="0" smtClean="0"/>
              <a:t>nd</a:t>
            </a:r>
            <a:r>
              <a:rPr lang="en-US" dirty="0" smtClean="0"/>
              <a:t> Buffer </a:t>
            </a:r>
            <a:r>
              <a:rPr lang="en-US" dirty="0"/>
              <a:t>Stage</a:t>
            </a:r>
            <a:endParaRPr lang="en-GB" dirty="0"/>
          </a:p>
        </p:txBody>
      </p:sp>
      <p:sp>
        <p:nvSpPr>
          <p:cNvPr id="4" name="Date Placeholder 3"/>
          <p:cNvSpPr>
            <a:spLocks noGrp="1"/>
          </p:cNvSpPr>
          <p:nvPr>
            <p:ph type="dt" sz="half" idx="10"/>
          </p:nvPr>
        </p:nvSpPr>
        <p:spPr/>
        <p:txBody>
          <a:bodyPr/>
          <a:lstStyle/>
          <a:p>
            <a:r>
              <a:rPr lang="en-GB" smtClean="0"/>
              <a:t>Ecole de Microélectronique IN2P3</a:t>
            </a:r>
            <a:endParaRPr lang="en-GB" dirty="0"/>
          </a:p>
        </p:txBody>
      </p:sp>
      <p:sp>
        <p:nvSpPr>
          <p:cNvPr id="5" name="Footer Placeholder 4"/>
          <p:cNvSpPr>
            <a:spLocks noGrp="1"/>
          </p:cNvSpPr>
          <p:nvPr>
            <p:ph type="ftr" sz="quarter" idx="11"/>
          </p:nvPr>
        </p:nvSpPr>
        <p:spPr/>
        <p:txBody>
          <a:bodyPr/>
          <a:lstStyle/>
          <a:p>
            <a:r>
              <a:rPr lang="en-GB"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91</a:t>
            </a:fld>
            <a:endParaRPr lang="en-GB" dirty="0"/>
          </a:p>
        </p:txBody>
      </p:sp>
      <p:graphicFrame>
        <p:nvGraphicFramePr>
          <p:cNvPr id="7" name="对象 9"/>
          <p:cNvGraphicFramePr>
            <a:graphicFrameLocks noChangeAspect="1"/>
          </p:cNvGraphicFramePr>
          <p:nvPr>
            <p:extLst>
              <p:ext uri="{D42A27DB-BD31-4B8C-83A1-F6EECF244321}">
                <p14:modId xmlns:p14="http://schemas.microsoft.com/office/powerpoint/2010/main" val="3722079320"/>
              </p:ext>
            </p:extLst>
          </p:nvPr>
        </p:nvGraphicFramePr>
        <p:xfrm>
          <a:off x="1700410" y="1920678"/>
          <a:ext cx="3761980" cy="4203699"/>
        </p:xfrm>
        <a:graphic>
          <a:graphicData uri="http://schemas.openxmlformats.org/presentationml/2006/ole">
            <mc:AlternateContent xmlns:mc="http://schemas.openxmlformats.org/markup-compatibility/2006">
              <mc:Choice xmlns:v="urn:schemas-microsoft-com:vml" Requires="v">
                <p:oleObj spid="_x0000_s2348" name="Visio" r:id="rId4" imgW="4870866" imgH="5436140" progId="Visio.Drawing.11">
                  <p:embed/>
                </p:oleObj>
              </mc:Choice>
              <mc:Fallback>
                <p:oleObj name="Visio" r:id="rId4" imgW="4870866" imgH="5436140"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0410" y="1920678"/>
                        <a:ext cx="3761980" cy="4203699"/>
                      </a:xfrm>
                      <a:prstGeom prst="rect">
                        <a:avLst/>
                      </a:prstGeom>
                      <a:noFill/>
                    </p:spPr>
                  </p:pic>
                </p:oleObj>
              </mc:Fallback>
            </mc:AlternateContent>
          </a:graphicData>
        </a:graphic>
      </p:graphicFrame>
      <p:pic>
        <p:nvPicPr>
          <p:cNvPr id="8" name="Picture 49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5759" y="1740280"/>
            <a:ext cx="3232150" cy="3996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直接箭头连接符 19"/>
          <p:cNvCxnSpPr/>
          <p:nvPr/>
        </p:nvCxnSpPr>
        <p:spPr bwMode="auto">
          <a:xfrm>
            <a:off x="6393059" y="1666677"/>
            <a:ext cx="3232150" cy="0"/>
          </a:xfrm>
          <a:prstGeom prst="straightConnector1">
            <a:avLst/>
          </a:prstGeom>
          <a:noFill/>
          <a:ln w="19050" cap="flat" cmpd="sng" algn="ctr">
            <a:solidFill>
              <a:srgbClr val="FF0000"/>
            </a:solidFill>
            <a:prstDash val="solid"/>
            <a:round/>
            <a:headEnd type="arrow"/>
            <a:tailEnd type="arrow"/>
          </a:ln>
          <a:effectLst/>
        </p:spPr>
      </p:cxnSp>
      <p:sp>
        <p:nvSpPr>
          <p:cNvPr id="10" name="TextBox 9"/>
          <p:cNvSpPr txBox="1"/>
          <p:nvPr/>
        </p:nvSpPr>
        <p:spPr>
          <a:xfrm>
            <a:off x="7644009" y="1374577"/>
            <a:ext cx="797013" cy="307777"/>
          </a:xfrm>
          <a:prstGeom prst="rect">
            <a:avLst/>
          </a:prstGeom>
          <a:noFill/>
        </p:spPr>
        <p:txBody>
          <a:bodyPr wrap="none" rtlCol="0">
            <a:spAutoFit/>
          </a:bodyPr>
          <a:lstStyle/>
          <a:p>
            <a:r>
              <a:rPr lang="en-US" dirty="0" smtClean="0">
                <a:solidFill>
                  <a:srgbClr val="FF0000"/>
                </a:solidFill>
              </a:rPr>
              <a:t>190 µm</a:t>
            </a:r>
            <a:endParaRPr lang="en-US" dirty="0">
              <a:solidFill>
                <a:srgbClr val="FF0000"/>
              </a:solidFill>
            </a:endParaRPr>
          </a:p>
        </p:txBody>
      </p:sp>
      <p:cxnSp>
        <p:nvCxnSpPr>
          <p:cNvPr id="11" name="直接箭头连接符 25"/>
          <p:cNvCxnSpPr/>
          <p:nvPr/>
        </p:nvCxnSpPr>
        <p:spPr bwMode="auto">
          <a:xfrm>
            <a:off x="9752209" y="1682354"/>
            <a:ext cx="12700" cy="4054671"/>
          </a:xfrm>
          <a:prstGeom prst="straightConnector1">
            <a:avLst/>
          </a:prstGeom>
          <a:noFill/>
          <a:ln w="28575" cap="flat" cmpd="sng" algn="ctr">
            <a:solidFill>
              <a:srgbClr val="FF0000"/>
            </a:solidFill>
            <a:prstDash val="solid"/>
            <a:round/>
            <a:headEnd type="arrow"/>
            <a:tailEnd type="arrow"/>
          </a:ln>
          <a:effectLst/>
        </p:spPr>
      </p:cxnSp>
      <p:sp>
        <p:nvSpPr>
          <p:cNvPr id="12" name="TextBox 11"/>
          <p:cNvSpPr txBox="1"/>
          <p:nvPr/>
        </p:nvSpPr>
        <p:spPr>
          <a:xfrm>
            <a:off x="9866509" y="3584763"/>
            <a:ext cx="797013" cy="307777"/>
          </a:xfrm>
          <a:prstGeom prst="rect">
            <a:avLst/>
          </a:prstGeom>
          <a:noFill/>
        </p:spPr>
        <p:txBody>
          <a:bodyPr wrap="none" rtlCol="0">
            <a:spAutoFit/>
          </a:bodyPr>
          <a:lstStyle/>
          <a:p>
            <a:r>
              <a:rPr lang="en-US" dirty="0" smtClean="0">
                <a:solidFill>
                  <a:srgbClr val="FF0000"/>
                </a:solidFill>
              </a:rPr>
              <a:t>235 µm</a:t>
            </a:r>
            <a:endParaRPr lang="en-US" dirty="0">
              <a:solidFill>
                <a:srgbClr val="FF0000"/>
              </a:solidFill>
            </a:endParaRPr>
          </a:p>
        </p:txBody>
      </p:sp>
      <p:graphicFrame>
        <p:nvGraphicFramePr>
          <p:cNvPr id="13" name="对象 13"/>
          <p:cNvGraphicFramePr>
            <a:graphicFrameLocks noChangeAspect="1"/>
          </p:cNvGraphicFramePr>
          <p:nvPr>
            <p:extLst>
              <p:ext uri="{D42A27DB-BD31-4B8C-83A1-F6EECF244321}">
                <p14:modId xmlns:p14="http://schemas.microsoft.com/office/powerpoint/2010/main" val="2257639445"/>
              </p:ext>
            </p:extLst>
          </p:nvPr>
        </p:nvGraphicFramePr>
        <p:xfrm>
          <a:off x="2589409" y="1113333"/>
          <a:ext cx="2463800" cy="855663"/>
        </p:xfrm>
        <a:graphic>
          <a:graphicData uri="http://schemas.openxmlformats.org/presentationml/2006/ole">
            <mc:AlternateContent xmlns:mc="http://schemas.openxmlformats.org/markup-compatibility/2006">
              <mc:Choice xmlns:v="urn:schemas-microsoft-com:vml" Requires="v">
                <p:oleObj spid="_x0000_s2349" name="Visio" r:id="rId7" imgW="2962764" imgH="1031672" progId="Visio.Drawing.11">
                  <p:embed/>
                </p:oleObj>
              </mc:Choice>
              <mc:Fallback>
                <p:oleObj name="Visio" r:id="rId7" imgW="2962764" imgH="1031672" progId="Visio.Drawing.11">
                  <p:embed/>
                  <p:pic>
                    <p:nvPicPr>
                      <p:cNvPr id="0" name=""/>
                      <p:cNvPicPr>
                        <a:picLocks noChangeAspect="1" noChangeArrowheads="1"/>
                      </p:cNvPicPr>
                      <p:nvPr/>
                    </p:nvPicPr>
                    <p:blipFill>
                      <a:blip r:embed="rId8"/>
                      <a:srcRect/>
                      <a:stretch>
                        <a:fillRect/>
                      </a:stretch>
                    </p:blipFill>
                    <p:spPr bwMode="auto">
                      <a:xfrm>
                        <a:off x="2589409" y="1113333"/>
                        <a:ext cx="24638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6788605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Modulation Stage</a:t>
            </a:r>
            <a:endParaRPr lang="en-GB" dirty="0"/>
          </a:p>
        </p:txBody>
      </p:sp>
      <p:sp>
        <p:nvSpPr>
          <p:cNvPr id="3" name="Date Placeholder 2"/>
          <p:cNvSpPr>
            <a:spLocks noGrp="1"/>
          </p:cNvSpPr>
          <p:nvPr>
            <p:ph type="dt" sz="half" idx="10"/>
          </p:nvPr>
        </p:nvSpPr>
        <p:spPr/>
        <p:txBody>
          <a:bodyPr/>
          <a:lstStyle/>
          <a:p>
            <a:r>
              <a:rPr lang="en-GB" smtClean="0"/>
              <a:t>Ecole de Microélectronique IN2P3</a:t>
            </a:r>
            <a:endParaRPr lang="en-GB" dirty="0"/>
          </a:p>
        </p:txBody>
      </p:sp>
      <p:sp>
        <p:nvSpPr>
          <p:cNvPr id="4" name="Footer Placeholder 3"/>
          <p:cNvSpPr>
            <a:spLocks noGrp="1"/>
          </p:cNvSpPr>
          <p:nvPr>
            <p:ph type="ftr" sz="quarter" idx="11"/>
          </p:nvPr>
        </p:nvSpPr>
        <p:spPr/>
        <p:txBody>
          <a:bodyPr/>
          <a:lstStyle/>
          <a:p>
            <a:r>
              <a:rPr lang="en-GB" smtClean="0"/>
              <a:t>Paulo.Moreira@cern.ch</a:t>
            </a:r>
            <a:endParaRPr lang="en-GB" dirty="0"/>
          </a:p>
        </p:txBody>
      </p:sp>
      <p:sp>
        <p:nvSpPr>
          <p:cNvPr id="5" name="Slide Number Placeholder 4"/>
          <p:cNvSpPr>
            <a:spLocks noGrp="1"/>
          </p:cNvSpPr>
          <p:nvPr>
            <p:ph type="sldNum" sz="quarter" idx="12"/>
          </p:nvPr>
        </p:nvSpPr>
        <p:spPr/>
        <p:txBody>
          <a:bodyPr/>
          <a:lstStyle/>
          <a:p>
            <a:fld id="{9E4E57FD-46AB-4497-A1ED-13B00B4C8F0D}" type="slidenum">
              <a:rPr lang="en-GB" smtClean="0"/>
              <a:pPr/>
              <a:t>92</a:t>
            </a:fld>
            <a:endParaRPr lang="en-GB" dirty="0"/>
          </a:p>
        </p:txBody>
      </p:sp>
      <p:graphicFrame>
        <p:nvGraphicFramePr>
          <p:cNvPr id="6" name="对象 9"/>
          <p:cNvGraphicFramePr>
            <a:graphicFrameLocks noChangeAspect="1"/>
          </p:cNvGraphicFramePr>
          <p:nvPr>
            <p:extLst>
              <p:ext uri="{D42A27DB-BD31-4B8C-83A1-F6EECF244321}">
                <p14:modId xmlns:p14="http://schemas.microsoft.com/office/powerpoint/2010/main" val="435924085"/>
              </p:ext>
            </p:extLst>
          </p:nvPr>
        </p:nvGraphicFramePr>
        <p:xfrm>
          <a:off x="1851723" y="2139594"/>
          <a:ext cx="3479799" cy="3888385"/>
        </p:xfrm>
        <a:graphic>
          <a:graphicData uri="http://schemas.openxmlformats.org/presentationml/2006/ole">
            <mc:AlternateContent xmlns:mc="http://schemas.openxmlformats.org/markup-compatibility/2006">
              <mc:Choice xmlns:v="urn:schemas-microsoft-com:vml" Requires="v">
                <p:oleObj spid="_x0000_s3372" name="Visio" r:id="rId4" imgW="4870866" imgH="5436140" progId="Visio.Drawing.11">
                  <p:embed/>
                </p:oleObj>
              </mc:Choice>
              <mc:Fallback>
                <p:oleObj name="Visio" r:id="rId4" imgW="4870866" imgH="5436140"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1723" y="2139594"/>
                        <a:ext cx="3479799" cy="3888385"/>
                      </a:xfrm>
                      <a:prstGeom prst="rect">
                        <a:avLst/>
                      </a:prstGeom>
                      <a:noFill/>
                    </p:spPr>
                  </p:pic>
                </p:oleObj>
              </mc:Fallback>
            </mc:AlternateContent>
          </a:graphicData>
        </a:graphic>
      </p:graphicFrame>
      <p:cxnSp>
        <p:nvCxnSpPr>
          <p:cNvPr id="7" name="直接箭头连接符 19"/>
          <p:cNvCxnSpPr/>
          <p:nvPr/>
        </p:nvCxnSpPr>
        <p:spPr bwMode="auto">
          <a:xfrm>
            <a:off x="6404672" y="1700267"/>
            <a:ext cx="3232150" cy="0"/>
          </a:xfrm>
          <a:prstGeom prst="straightConnector1">
            <a:avLst/>
          </a:prstGeom>
          <a:noFill/>
          <a:ln w="19050" cap="flat" cmpd="sng" algn="ctr">
            <a:solidFill>
              <a:srgbClr val="FF0000"/>
            </a:solidFill>
            <a:prstDash val="solid"/>
            <a:round/>
            <a:headEnd type="arrow"/>
            <a:tailEnd type="arrow"/>
          </a:ln>
          <a:effectLst/>
        </p:spPr>
      </p:cxnSp>
      <p:sp>
        <p:nvSpPr>
          <p:cNvPr id="8" name="TextBox 7"/>
          <p:cNvSpPr txBox="1"/>
          <p:nvPr/>
        </p:nvSpPr>
        <p:spPr>
          <a:xfrm>
            <a:off x="7655622" y="1408167"/>
            <a:ext cx="797013" cy="307777"/>
          </a:xfrm>
          <a:prstGeom prst="rect">
            <a:avLst/>
          </a:prstGeom>
          <a:noFill/>
        </p:spPr>
        <p:txBody>
          <a:bodyPr wrap="none" rtlCol="0">
            <a:spAutoFit/>
          </a:bodyPr>
          <a:lstStyle/>
          <a:p>
            <a:r>
              <a:rPr lang="en-US" dirty="0" smtClean="0">
                <a:solidFill>
                  <a:srgbClr val="FF0000"/>
                </a:solidFill>
              </a:rPr>
              <a:t>150 µm</a:t>
            </a:r>
            <a:endParaRPr lang="en-US" dirty="0">
              <a:solidFill>
                <a:srgbClr val="FF0000"/>
              </a:solidFill>
            </a:endParaRPr>
          </a:p>
        </p:txBody>
      </p:sp>
      <p:cxnSp>
        <p:nvCxnSpPr>
          <p:cNvPr id="9" name="直接箭头连接符 25"/>
          <p:cNvCxnSpPr/>
          <p:nvPr/>
        </p:nvCxnSpPr>
        <p:spPr bwMode="auto">
          <a:xfrm>
            <a:off x="9763822" y="1715944"/>
            <a:ext cx="12700" cy="4054671"/>
          </a:xfrm>
          <a:prstGeom prst="straightConnector1">
            <a:avLst/>
          </a:prstGeom>
          <a:noFill/>
          <a:ln w="28575" cap="flat" cmpd="sng" algn="ctr">
            <a:solidFill>
              <a:srgbClr val="FF0000"/>
            </a:solidFill>
            <a:prstDash val="solid"/>
            <a:round/>
            <a:headEnd type="arrow"/>
            <a:tailEnd type="arrow"/>
          </a:ln>
          <a:effectLst/>
        </p:spPr>
      </p:cxnSp>
      <p:sp>
        <p:nvSpPr>
          <p:cNvPr id="10" name="TextBox 9"/>
          <p:cNvSpPr txBox="1"/>
          <p:nvPr/>
        </p:nvSpPr>
        <p:spPr>
          <a:xfrm>
            <a:off x="9878122" y="3618353"/>
            <a:ext cx="797013" cy="307777"/>
          </a:xfrm>
          <a:prstGeom prst="rect">
            <a:avLst/>
          </a:prstGeom>
          <a:noFill/>
        </p:spPr>
        <p:txBody>
          <a:bodyPr wrap="none" rtlCol="0">
            <a:spAutoFit/>
          </a:bodyPr>
          <a:lstStyle/>
          <a:p>
            <a:r>
              <a:rPr lang="en-US" dirty="0" smtClean="0">
                <a:solidFill>
                  <a:srgbClr val="FF0000"/>
                </a:solidFill>
              </a:rPr>
              <a:t>200 µm</a:t>
            </a:r>
            <a:endParaRPr lang="en-US" dirty="0">
              <a:solidFill>
                <a:srgbClr val="FF0000"/>
              </a:solidFill>
            </a:endParaRPr>
          </a:p>
        </p:txBody>
      </p:sp>
      <p:pic>
        <p:nvPicPr>
          <p:cNvPr id="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5472" y="1784304"/>
            <a:ext cx="3181350" cy="4063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2" name="对象 13"/>
          <p:cNvGraphicFramePr>
            <a:graphicFrameLocks noChangeAspect="1"/>
          </p:cNvGraphicFramePr>
          <p:nvPr>
            <p:extLst>
              <p:ext uri="{D42A27DB-BD31-4B8C-83A1-F6EECF244321}">
                <p14:modId xmlns:p14="http://schemas.microsoft.com/office/powerpoint/2010/main" val="134323466"/>
              </p:ext>
            </p:extLst>
          </p:nvPr>
        </p:nvGraphicFramePr>
        <p:xfrm>
          <a:off x="2613722" y="1209730"/>
          <a:ext cx="2463800" cy="855662"/>
        </p:xfrm>
        <a:graphic>
          <a:graphicData uri="http://schemas.openxmlformats.org/presentationml/2006/ole">
            <mc:AlternateContent xmlns:mc="http://schemas.openxmlformats.org/markup-compatibility/2006">
              <mc:Choice xmlns:v="urn:schemas-microsoft-com:vml" Requires="v">
                <p:oleObj spid="_x0000_s3373" name="Visio" r:id="rId7" imgW="2962764" imgH="1031672" progId="Visio.Drawing.11">
                  <p:embed/>
                </p:oleObj>
              </mc:Choice>
              <mc:Fallback>
                <p:oleObj name="Visio" r:id="rId7" imgW="2962764" imgH="1031672" progId="Visio.Drawing.11">
                  <p:embed/>
                  <p:pic>
                    <p:nvPicPr>
                      <p:cNvPr id="0" name=""/>
                      <p:cNvPicPr>
                        <a:picLocks noChangeAspect="1" noChangeArrowheads="1"/>
                      </p:cNvPicPr>
                      <p:nvPr/>
                    </p:nvPicPr>
                    <p:blipFill>
                      <a:blip r:embed="rId8"/>
                      <a:srcRect/>
                      <a:stretch>
                        <a:fillRect/>
                      </a:stretch>
                    </p:blipFill>
                    <p:spPr bwMode="auto">
                      <a:xfrm>
                        <a:off x="2613722" y="1209730"/>
                        <a:ext cx="2463800"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9322811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Delay “Stage”</a:t>
            </a:r>
            <a:endParaRPr lang="en-GB" dirty="0"/>
          </a:p>
        </p:txBody>
      </p:sp>
      <p:sp>
        <p:nvSpPr>
          <p:cNvPr id="3" name="Date Placeholder 2"/>
          <p:cNvSpPr>
            <a:spLocks noGrp="1"/>
          </p:cNvSpPr>
          <p:nvPr>
            <p:ph type="dt" sz="half" idx="10"/>
          </p:nvPr>
        </p:nvSpPr>
        <p:spPr/>
        <p:txBody>
          <a:bodyPr/>
          <a:lstStyle/>
          <a:p>
            <a:r>
              <a:rPr lang="en-GB" smtClean="0"/>
              <a:t>Ecole de Microélectronique IN2P3</a:t>
            </a:r>
            <a:endParaRPr lang="en-GB" dirty="0"/>
          </a:p>
        </p:txBody>
      </p:sp>
      <p:sp>
        <p:nvSpPr>
          <p:cNvPr id="4" name="Footer Placeholder 3"/>
          <p:cNvSpPr>
            <a:spLocks noGrp="1"/>
          </p:cNvSpPr>
          <p:nvPr>
            <p:ph type="ftr" sz="quarter" idx="11"/>
          </p:nvPr>
        </p:nvSpPr>
        <p:spPr/>
        <p:txBody>
          <a:bodyPr/>
          <a:lstStyle/>
          <a:p>
            <a:r>
              <a:rPr lang="en-GB" smtClean="0"/>
              <a:t>Paulo.Moreira@cern.ch</a:t>
            </a:r>
            <a:endParaRPr lang="en-GB" dirty="0"/>
          </a:p>
        </p:txBody>
      </p:sp>
      <p:sp>
        <p:nvSpPr>
          <p:cNvPr id="5" name="Slide Number Placeholder 4"/>
          <p:cNvSpPr>
            <a:spLocks noGrp="1"/>
          </p:cNvSpPr>
          <p:nvPr>
            <p:ph type="sldNum" sz="quarter" idx="12"/>
          </p:nvPr>
        </p:nvSpPr>
        <p:spPr/>
        <p:txBody>
          <a:bodyPr/>
          <a:lstStyle/>
          <a:p>
            <a:fld id="{9E4E57FD-46AB-4497-A1ED-13B00B4C8F0D}" type="slidenum">
              <a:rPr lang="en-GB" smtClean="0"/>
              <a:pPr/>
              <a:t>93</a:t>
            </a:fld>
            <a:endParaRPr lang="en-GB" dirty="0"/>
          </a:p>
        </p:txBody>
      </p:sp>
      <p:graphicFrame>
        <p:nvGraphicFramePr>
          <p:cNvPr id="6" name="对象 4"/>
          <p:cNvGraphicFramePr>
            <a:graphicFrameLocks noChangeAspect="1"/>
          </p:cNvGraphicFramePr>
          <p:nvPr>
            <p:extLst>
              <p:ext uri="{D42A27DB-BD31-4B8C-83A1-F6EECF244321}">
                <p14:modId xmlns:p14="http://schemas.microsoft.com/office/powerpoint/2010/main" val="252221270"/>
              </p:ext>
            </p:extLst>
          </p:nvPr>
        </p:nvGraphicFramePr>
        <p:xfrm>
          <a:off x="2730011" y="1063393"/>
          <a:ext cx="7156164" cy="3957461"/>
        </p:xfrm>
        <a:graphic>
          <a:graphicData uri="http://schemas.openxmlformats.org/presentationml/2006/ole">
            <mc:AlternateContent xmlns:mc="http://schemas.openxmlformats.org/markup-compatibility/2006">
              <mc:Choice xmlns:v="urn:schemas-microsoft-com:vml" Requires="v">
                <p:oleObj spid="_x0000_s4396" name="Visio" r:id="rId4" imgW="12628970" imgH="6972300" progId="Visio.Drawing.11">
                  <p:embed/>
                </p:oleObj>
              </mc:Choice>
              <mc:Fallback>
                <p:oleObj name="Visio" r:id="rId4" imgW="12628970" imgH="6972300" progId="Visio.Drawing.11">
                  <p:embed/>
                  <p:pic>
                    <p:nvPicPr>
                      <p:cNvPr id="0" name=""/>
                      <p:cNvPicPr>
                        <a:picLocks noChangeAspect="1" noChangeArrowheads="1"/>
                      </p:cNvPicPr>
                      <p:nvPr/>
                    </p:nvPicPr>
                    <p:blipFill>
                      <a:blip r:embed="rId5"/>
                      <a:srcRect/>
                      <a:stretch>
                        <a:fillRect/>
                      </a:stretch>
                    </p:blipFill>
                    <p:spPr bwMode="auto">
                      <a:xfrm>
                        <a:off x="2730011" y="1063393"/>
                        <a:ext cx="7156164" cy="3957461"/>
                      </a:xfrm>
                      <a:prstGeom prst="rect">
                        <a:avLst/>
                      </a:prstGeom>
                      <a:noFill/>
                      <a:ln>
                        <a:noFill/>
                      </a:ln>
                    </p:spPr>
                  </p:pic>
                </p:oleObj>
              </mc:Fallback>
            </mc:AlternateContent>
          </a:graphicData>
        </a:graphic>
      </p:graphicFrame>
      <p:graphicFrame>
        <p:nvGraphicFramePr>
          <p:cNvPr id="7" name="对象 9"/>
          <p:cNvGraphicFramePr>
            <a:graphicFrameLocks noChangeAspect="1"/>
          </p:cNvGraphicFramePr>
          <p:nvPr>
            <p:extLst>
              <p:ext uri="{D42A27DB-BD31-4B8C-83A1-F6EECF244321}">
                <p14:modId xmlns:p14="http://schemas.microsoft.com/office/powerpoint/2010/main" val="516097861"/>
              </p:ext>
            </p:extLst>
          </p:nvPr>
        </p:nvGraphicFramePr>
        <p:xfrm>
          <a:off x="1732775" y="3933592"/>
          <a:ext cx="2844800" cy="2591194"/>
        </p:xfrm>
        <a:graphic>
          <a:graphicData uri="http://schemas.openxmlformats.org/presentationml/2006/ole">
            <mc:AlternateContent xmlns:mc="http://schemas.openxmlformats.org/markup-compatibility/2006">
              <mc:Choice xmlns:v="urn:schemas-microsoft-com:vml" Requires="v">
                <p:oleObj spid="_x0000_s4397" name="Visio" r:id="rId6" imgW="4909977" imgH="4477696" progId="Visio.Drawing.11">
                  <p:embed/>
                </p:oleObj>
              </mc:Choice>
              <mc:Fallback>
                <p:oleObj name="Visio" r:id="rId6" imgW="4909977" imgH="4477696"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2775" y="3933592"/>
                        <a:ext cx="2844800" cy="2591194"/>
                      </a:xfrm>
                      <a:prstGeom prst="rect">
                        <a:avLst/>
                      </a:prstGeom>
                      <a:noFill/>
                      <a:ln>
                        <a:solidFill>
                          <a:srgbClr val="FF0000"/>
                        </a:solidFill>
                      </a:ln>
                    </p:spPr>
                  </p:pic>
                </p:oleObj>
              </mc:Fallback>
            </mc:AlternateContent>
          </a:graphicData>
        </a:graphic>
      </p:graphicFrame>
      <p:cxnSp>
        <p:nvCxnSpPr>
          <p:cNvPr id="8" name="直接箭头连接符 11"/>
          <p:cNvCxnSpPr/>
          <p:nvPr/>
        </p:nvCxnSpPr>
        <p:spPr bwMode="auto">
          <a:xfrm flipH="1">
            <a:off x="4466450" y="3856052"/>
            <a:ext cx="1943100" cy="482600"/>
          </a:xfrm>
          <a:prstGeom prst="straightConnector1">
            <a:avLst/>
          </a:prstGeom>
          <a:noFill/>
          <a:ln w="19050" cap="flat" cmpd="sng" algn="ctr">
            <a:solidFill>
              <a:schemeClr val="bg1">
                <a:lumMod val="50000"/>
              </a:schemeClr>
            </a:solidFill>
            <a:prstDash val="solid"/>
            <a:round/>
            <a:headEnd type="none" w="med" len="med"/>
            <a:tailEnd type="arrow" w="med" len="med"/>
          </a:ln>
          <a:effectLst/>
        </p:spPr>
      </p:cxnSp>
      <p:sp>
        <p:nvSpPr>
          <p:cNvPr id="9" name="圆角矩形 13"/>
          <p:cNvSpPr/>
          <p:nvPr/>
        </p:nvSpPr>
        <p:spPr bwMode="auto">
          <a:xfrm>
            <a:off x="3637775" y="4555893"/>
            <a:ext cx="368300" cy="1308100"/>
          </a:xfrm>
          <a:prstGeom prst="roundRect">
            <a:avLst/>
          </a:prstGeom>
          <a:noFill/>
          <a:ln w="127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Arial" charset="0"/>
            </a:endParaRPr>
          </a:p>
        </p:txBody>
      </p:sp>
      <p:cxnSp>
        <p:nvCxnSpPr>
          <p:cNvPr id="10" name="直接箭头连接符 15"/>
          <p:cNvCxnSpPr/>
          <p:nvPr/>
        </p:nvCxnSpPr>
        <p:spPr bwMode="auto">
          <a:xfrm flipH="1" flipV="1">
            <a:off x="3821925" y="5209943"/>
            <a:ext cx="1289050" cy="450850"/>
          </a:xfrm>
          <a:prstGeom prst="straightConnector1">
            <a:avLst/>
          </a:prstGeom>
          <a:noFill/>
          <a:ln w="19050" cap="flat" cmpd="sng" algn="ctr">
            <a:solidFill>
              <a:schemeClr val="bg1">
                <a:lumMod val="50000"/>
              </a:schemeClr>
            </a:solidFill>
            <a:prstDash val="solid"/>
            <a:round/>
            <a:headEnd type="none" w="med" len="med"/>
            <a:tailEnd type="arrow"/>
          </a:ln>
          <a:effectLst/>
        </p:spPr>
      </p:cxnSp>
      <p:sp>
        <p:nvSpPr>
          <p:cNvPr id="11" name="TextBox 10"/>
          <p:cNvSpPr txBox="1"/>
          <p:nvPr/>
        </p:nvSpPr>
        <p:spPr>
          <a:xfrm>
            <a:off x="5110975" y="5501786"/>
            <a:ext cx="4092082" cy="369332"/>
          </a:xfrm>
          <a:prstGeom prst="rect">
            <a:avLst/>
          </a:prstGeom>
          <a:noFill/>
        </p:spPr>
        <p:txBody>
          <a:bodyPr wrap="none" rtlCol="0">
            <a:spAutoFit/>
          </a:bodyPr>
          <a:lstStyle/>
          <a:p>
            <a:r>
              <a:rPr lang="en-US" dirty="0" smtClean="0">
                <a:solidFill>
                  <a:srgbClr val="0070C0"/>
                </a:solidFill>
                <a:latin typeface="+mj-lt"/>
                <a:cs typeface="Times New Roman" panose="02020603050405020304" pitchFamily="18" charset="0"/>
              </a:rPr>
              <a:t>Parasitic capacitance from </a:t>
            </a:r>
            <a:r>
              <a:rPr lang="en-US" dirty="0">
                <a:solidFill>
                  <a:srgbClr val="0070C0"/>
                </a:solidFill>
                <a:latin typeface="+mj-lt"/>
                <a:cs typeface="Times New Roman" panose="02020603050405020304" pitchFamily="18" charset="0"/>
              </a:rPr>
              <a:t>E</a:t>
            </a:r>
            <a:r>
              <a:rPr lang="en-US" dirty="0" smtClean="0">
                <a:solidFill>
                  <a:srgbClr val="0070C0"/>
                </a:solidFill>
                <a:latin typeface="+mj-lt"/>
                <a:cs typeface="Times New Roman" panose="02020603050405020304" pitchFamily="18" charset="0"/>
              </a:rPr>
              <a:t>mphasis Stage</a:t>
            </a:r>
            <a:endParaRPr lang="en-US" dirty="0">
              <a:solidFill>
                <a:srgbClr val="0070C0"/>
              </a:solidFill>
              <a:latin typeface="+mj-lt"/>
              <a:cs typeface="Times New Roman" panose="02020603050405020304" pitchFamily="18" charset="0"/>
            </a:endParaRPr>
          </a:p>
        </p:txBody>
      </p:sp>
    </p:spTree>
    <p:extLst>
      <p:ext uri="{BB962C8B-B14F-4D97-AF65-F5344CB8AC3E}">
        <p14:creationId xmlns:p14="http://schemas.microsoft.com/office/powerpoint/2010/main" val="323067112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Gb/s </a:t>
            </a:r>
            <a:r>
              <a:rPr lang="en-US" dirty="0"/>
              <a:t>Post-layout </a:t>
            </a:r>
            <a:r>
              <a:rPr lang="en-US" dirty="0" smtClean="0"/>
              <a:t>Simulations</a:t>
            </a:r>
            <a:endParaRPr lang="en-GB" dirty="0"/>
          </a:p>
        </p:txBody>
      </p:sp>
      <p:sp>
        <p:nvSpPr>
          <p:cNvPr id="3" name="Date Placeholder 2"/>
          <p:cNvSpPr>
            <a:spLocks noGrp="1"/>
          </p:cNvSpPr>
          <p:nvPr>
            <p:ph type="dt" sz="half" idx="10"/>
          </p:nvPr>
        </p:nvSpPr>
        <p:spPr/>
        <p:txBody>
          <a:bodyPr/>
          <a:lstStyle/>
          <a:p>
            <a:r>
              <a:rPr lang="en-GB" smtClean="0"/>
              <a:t>Ecole de Microélectronique IN2P3</a:t>
            </a:r>
            <a:endParaRPr lang="en-GB" dirty="0"/>
          </a:p>
        </p:txBody>
      </p:sp>
      <p:sp>
        <p:nvSpPr>
          <p:cNvPr id="4" name="Footer Placeholder 3"/>
          <p:cNvSpPr>
            <a:spLocks noGrp="1"/>
          </p:cNvSpPr>
          <p:nvPr>
            <p:ph type="ftr" sz="quarter" idx="11"/>
          </p:nvPr>
        </p:nvSpPr>
        <p:spPr/>
        <p:txBody>
          <a:bodyPr/>
          <a:lstStyle/>
          <a:p>
            <a:r>
              <a:rPr lang="en-GB" smtClean="0"/>
              <a:t>Paulo.Moreira@cern.ch</a:t>
            </a:r>
            <a:endParaRPr lang="en-GB" dirty="0"/>
          </a:p>
        </p:txBody>
      </p:sp>
      <p:sp>
        <p:nvSpPr>
          <p:cNvPr id="5" name="Slide Number Placeholder 4"/>
          <p:cNvSpPr>
            <a:spLocks noGrp="1"/>
          </p:cNvSpPr>
          <p:nvPr>
            <p:ph type="sldNum" sz="quarter" idx="12"/>
          </p:nvPr>
        </p:nvSpPr>
        <p:spPr/>
        <p:txBody>
          <a:bodyPr/>
          <a:lstStyle/>
          <a:p>
            <a:fld id="{9E4E57FD-46AB-4497-A1ED-13B00B4C8F0D}" type="slidenum">
              <a:rPr lang="en-GB" smtClean="0"/>
              <a:pPr/>
              <a:t>94</a:t>
            </a:fld>
            <a:endParaRPr lang="en-GB"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5455" y="969874"/>
            <a:ext cx="8001002" cy="5297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552" y="1147314"/>
            <a:ext cx="1498819" cy="1102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999628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Gb/s Pre-Emphasis</a:t>
            </a:r>
            <a:endParaRPr lang="en-GB" dirty="0"/>
          </a:p>
        </p:txBody>
      </p:sp>
      <p:sp>
        <p:nvSpPr>
          <p:cNvPr id="3" name="Date Placeholder 2"/>
          <p:cNvSpPr>
            <a:spLocks noGrp="1"/>
          </p:cNvSpPr>
          <p:nvPr>
            <p:ph type="dt" sz="half" idx="10"/>
          </p:nvPr>
        </p:nvSpPr>
        <p:spPr/>
        <p:txBody>
          <a:bodyPr/>
          <a:lstStyle/>
          <a:p>
            <a:r>
              <a:rPr lang="en-GB" smtClean="0"/>
              <a:t>Ecole de Microélectronique IN2P3</a:t>
            </a:r>
            <a:endParaRPr lang="en-GB" dirty="0"/>
          </a:p>
        </p:txBody>
      </p:sp>
      <p:sp>
        <p:nvSpPr>
          <p:cNvPr id="4" name="Footer Placeholder 3"/>
          <p:cNvSpPr>
            <a:spLocks noGrp="1"/>
          </p:cNvSpPr>
          <p:nvPr>
            <p:ph type="ftr" sz="quarter" idx="11"/>
          </p:nvPr>
        </p:nvSpPr>
        <p:spPr/>
        <p:txBody>
          <a:bodyPr/>
          <a:lstStyle/>
          <a:p>
            <a:r>
              <a:rPr lang="en-GB" smtClean="0"/>
              <a:t>Paulo.Moreira@cern.ch</a:t>
            </a:r>
            <a:endParaRPr lang="en-GB" dirty="0"/>
          </a:p>
        </p:txBody>
      </p:sp>
      <p:sp>
        <p:nvSpPr>
          <p:cNvPr id="5" name="Slide Number Placeholder 4"/>
          <p:cNvSpPr>
            <a:spLocks noGrp="1"/>
          </p:cNvSpPr>
          <p:nvPr>
            <p:ph type="sldNum" sz="quarter" idx="12"/>
          </p:nvPr>
        </p:nvSpPr>
        <p:spPr/>
        <p:txBody>
          <a:bodyPr/>
          <a:lstStyle/>
          <a:p>
            <a:fld id="{9E4E57FD-46AB-4497-A1ED-13B00B4C8F0D}" type="slidenum">
              <a:rPr lang="en-GB" smtClean="0"/>
              <a:pPr/>
              <a:t>95</a:t>
            </a:fld>
            <a:endParaRPr lang="en-GB" dirty="0"/>
          </a:p>
        </p:txBody>
      </p:sp>
      <p:sp>
        <p:nvSpPr>
          <p:cNvPr id="9" name="TextBox 8"/>
          <p:cNvSpPr txBox="1"/>
          <p:nvPr/>
        </p:nvSpPr>
        <p:spPr>
          <a:xfrm>
            <a:off x="903163" y="1627844"/>
            <a:ext cx="1627768" cy="1200329"/>
          </a:xfrm>
          <a:prstGeom prst="rect">
            <a:avLst/>
          </a:prstGeom>
          <a:noFill/>
        </p:spPr>
        <p:txBody>
          <a:bodyPr wrap="square" rtlCol="0">
            <a:spAutoFit/>
          </a:bodyPr>
          <a:lstStyle/>
          <a:p>
            <a:r>
              <a:rPr lang="en-US" sz="1200" dirty="0" err="1">
                <a:solidFill>
                  <a:srgbClr val="0070C0"/>
                </a:solidFill>
                <a:cs typeface="Times New Roman" panose="02020603050405020304" pitchFamily="18" charset="0"/>
              </a:rPr>
              <a:t>I</a:t>
            </a:r>
            <a:r>
              <a:rPr lang="en-US" sz="1200" baseline="-25000" dirty="0" err="1">
                <a:solidFill>
                  <a:srgbClr val="0070C0"/>
                </a:solidFill>
                <a:cs typeface="Times New Roman" panose="02020603050405020304" pitchFamily="18" charset="0"/>
              </a:rPr>
              <a:t>cc</a:t>
            </a:r>
            <a:r>
              <a:rPr lang="en-US" sz="1200" dirty="0">
                <a:solidFill>
                  <a:srgbClr val="0070C0"/>
                </a:solidFill>
                <a:cs typeface="Times New Roman" panose="02020603050405020304" pitchFamily="18" charset="0"/>
              </a:rPr>
              <a:t> = 40 </a:t>
            </a:r>
            <a:r>
              <a:rPr lang="en-US" sz="1200" dirty="0" smtClean="0">
                <a:solidFill>
                  <a:srgbClr val="0070C0"/>
                </a:solidFill>
                <a:cs typeface="Times New Roman" panose="02020603050405020304" pitchFamily="18" charset="0"/>
              </a:rPr>
              <a:t>mA</a:t>
            </a:r>
          </a:p>
          <a:p>
            <a:r>
              <a:rPr lang="en-US" sz="1200" dirty="0" err="1" smtClean="0">
                <a:solidFill>
                  <a:srgbClr val="0070C0"/>
                </a:solidFill>
                <a:cs typeface="Times New Roman" panose="02020603050405020304" pitchFamily="18" charset="0"/>
              </a:rPr>
              <a:t>I</a:t>
            </a:r>
            <a:r>
              <a:rPr lang="en-US" sz="1200" baseline="-25000" dirty="0" err="1" smtClean="0">
                <a:solidFill>
                  <a:srgbClr val="0070C0"/>
                </a:solidFill>
                <a:cs typeface="Times New Roman" panose="02020603050405020304" pitchFamily="18" charset="0"/>
              </a:rPr>
              <a:t>mod</a:t>
            </a:r>
            <a:r>
              <a:rPr lang="en-US" sz="1200" dirty="0" smtClean="0">
                <a:solidFill>
                  <a:srgbClr val="0070C0"/>
                </a:solidFill>
                <a:cs typeface="Times New Roman" panose="02020603050405020304" pitchFamily="18" charset="0"/>
              </a:rPr>
              <a:t> = 12 mA</a:t>
            </a:r>
          </a:p>
          <a:p>
            <a:r>
              <a:rPr lang="en-US" sz="1200" dirty="0" err="1" smtClean="0">
                <a:solidFill>
                  <a:srgbClr val="0070C0"/>
                </a:solidFill>
                <a:cs typeface="Times New Roman" panose="02020603050405020304" pitchFamily="18" charset="0"/>
              </a:rPr>
              <a:t>I</a:t>
            </a:r>
            <a:r>
              <a:rPr lang="en-US" sz="1200" baseline="-25000" dirty="0" err="1" smtClean="0">
                <a:solidFill>
                  <a:srgbClr val="0070C0"/>
                </a:solidFill>
                <a:cs typeface="Times New Roman" panose="02020603050405020304" pitchFamily="18" charset="0"/>
              </a:rPr>
              <a:t>pre</a:t>
            </a:r>
            <a:r>
              <a:rPr lang="en-US" sz="1200" dirty="0" smtClean="0">
                <a:solidFill>
                  <a:srgbClr val="0070C0"/>
                </a:solidFill>
                <a:cs typeface="Times New Roman" panose="02020603050405020304" pitchFamily="18" charset="0"/>
              </a:rPr>
              <a:t> = 8 mA</a:t>
            </a:r>
          </a:p>
          <a:p>
            <a:r>
              <a:rPr lang="en-US" sz="1200" dirty="0" err="1" smtClean="0">
                <a:solidFill>
                  <a:srgbClr val="0070C0"/>
                </a:solidFill>
                <a:cs typeface="Times New Roman" panose="02020603050405020304" pitchFamily="18" charset="0"/>
              </a:rPr>
              <a:t>C</a:t>
            </a:r>
            <a:r>
              <a:rPr lang="en-US" sz="1200" baseline="-25000" dirty="0" err="1" smtClean="0">
                <a:solidFill>
                  <a:srgbClr val="0070C0"/>
                </a:solidFill>
                <a:cs typeface="Times New Roman" panose="02020603050405020304" pitchFamily="18" charset="0"/>
              </a:rPr>
              <a:t>out</a:t>
            </a:r>
            <a:r>
              <a:rPr lang="en-US" sz="1200" dirty="0" smtClean="0">
                <a:solidFill>
                  <a:srgbClr val="0070C0"/>
                </a:solidFill>
                <a:cs typeface="Times New Roman" panose="02020603050405020304" pitchFamily="18" charset="0"/>
              </a:rPr>
              <a:t> = 500 </a:t>
            </a:r>
            <a:r>
              <a:rPr lang="en-US" sz="1200" dirty="0" err="1" smtClean="0">
                <a:solidFill>
                  <a:srgbClr val="0070C0"/>
                </a:solidFill>
                <a:cs typeface="Times New Roman" panose="02020603050405020304" pitchFamily="18" charset="0"/>
              </a:rPr>
              <a:t>fF</a:t>
            </a:r>
            <a:endParaRPr lang="en-US" sz="1200" dirty="0" smtClean="0">
              <a:solidFill>
                <a:srgbClr val="0070C0"/>
              </a:solidFill>
              <a:cs typeface="Times New Roman" panose="02020603050405020304" pitchFamily="18" charset="0"/>
            </a:endParaRPr>
          </a:p>
          <a:p>
            <a:r>
              <a:rPr lang="en-US" sz="1200" dirty="0" smtClean="0">
                <a:solidFill>
                  <a:srgbClr val="0070C0"/>
                </a:solidFill>
                <a:cs typeface="Times New Roman" panose="02020603050405020304" pitchFamily="18" charset="0"/>
              </a:rPr>
              <a:t>Process:</a:t>
            </a:r>
          </a:p>
          <a:p>
            <a:r>
              <a:rPr lang="en-US" sz="1200" dirty="0" smtClean="0">
                <a:solidFill>
                  <a:srgbClr val="0070C0"/>
                </a:solidFill>
                <a:cs typeface="Times New Roman" panose="02020603050405020304" pitchFamily="18" charset="0"/>
              </a:rPr>
              <a:t> SS_100C_1.2V</a:t>
            </a:r>
            <a:endParaRPr lang="en-US" sz="1200" dirty="0">
              <a:solidFill>
                <a:srgbClr val="0070C0"/>
              </a:solidFill>
              <a:cs typeface="Times New Roman" panose="02020603050405020304" pitchFamily="18" charset="0"/>
            </a:endParaRP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166" y="1029140"/>
            <a:ext cx="1712424" cy="448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2166" y="1057388"/>
            <a:ext cx="8115300" cy="5122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8015112" y="902949"/>
            <a:ext cx="3934176" cy="5431809"/>
            <a:chOff x="8015112" y="902949"/>
            <a:chExt cx="3934176" cy="5431809"/>
          </a:xfrm>
        </p:grpSpPr>
        <p:sp>
          <p:nvSpPr>
            <p:cNvPr id="133" name="Rectangle 132"/>
            <p:cNvSpPr/>
            <p:nvPr/>
          </p:nvSpPr>
          <p:spPr>
            <a:xfrm>
              <a:off x="8019721" y="902949"/>
              <a:ext cx="3200400" cy="5431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5" name="Group 64"/>
            <p:cNvGrpSpPr/>
            <p:nvPr/>
          </p:nvGrpSpPr>
          <p:grpSpPr>
            <a:xfrm>
              <a:off x="8015112" y="1514520"/>
              <a:ext cx="3911622" cy="4662279"/>
              <a:chOff x="6576148" y="1224501"/>
              <a:chExt cx="3911622" cy="4662279"/>
            </a:xfrm>
          </p:grpSpPr>
          <p:sp>
            <p:nvSpPr>
              <p:cNvPr id="66" name="Rectangle 65"/>
              <p:cNvSpPr/>
              <p:nvPr/>
            </p:nvSpPr>
            <p:spPr>
              <a:xfrm>
                <a:off x="6576148" y="1224501"/>
                <a:ext cx="3911301" cy="4662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7" name="Group 66"/>
              <p:cNvGrpSpPr/>
              <p:nvPr/>
            </p:nvGrpSpPr>
            <p:grpSpPr>
              <a:xfrm>
                <a:off x="6576148" y="1224501"/>
                <a:ext cx="3911622" cy="4662279"/>
                <a:chOff x="6576148" y="1224501"/>
                <a:chExt cx="3911622" cy="4662279"/>
              </a:xfrm>
            </p:grpSpPr>
            <p:cxnSp>
              <p:nvCxnSpPr>
                <p:cNvPr id="68" name="Straight Arrow Connector 67"/>
                <p:cNvCxnSpPr/>
                <p:nvPr/>
              </p:nvCxnSpPr>
              <p:spPr>
                <a:xfrm>
                  <a:off x="6591310" y="3356776"/>
                  <a:ext cx="3896139"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7024477" y="1224501"/>
                  <a:ext cx="0" cy="124443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7529444" y="1459004"/>
                  <a:ext cx="50496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a:off x="7276960" y="1711488"/>
                  <a:ext cx="50496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6591631" y="1956021"/>
                  <a:ext cx="3896139"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8034412" y="1459004"/>
                  <a:ext cx="50496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8539380" y="2468940"/>
                  <a:ext cx="50496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5400000">
                  <a:off x="8286896" y="1711488"/>
                  <a:ext cx="50496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5400000">
                  <a:off x="8286896" y="2216456"/>
                  <a:ext cx="50496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9044348" y="2468940"/>
                  <a:ext cx="50496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9299584" y="2216456"/>
                  <a:ext cx="50496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9549316" y="1459004"/>
                  <a:ext cx="50496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9296832" y="1711488"/>
                  <a:ext cx="50496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7024476" y="2468940"/>
                  <a:ext cx="50496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8034412" y="3356776"/>
                  <a:ext cx="0" cy="27697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7024476" y="3079806"/>
                  <a:ext cx="50496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7529444" y="3079806"/>
                  <a:ext cx="50496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8034412" y="3633746"/>
                  <a:ext cx="50496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8539380" y="3633746"/>
                  <a:ext cx="50496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9044348" y="3356776"/>
                  <a:ext cx="0" cy="27697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0054284" y="3356776"/>
                  <a:ext cx="0" cy="27697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9044348" y="3079806"/>
                  <a:ext cx="0" cy="27697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0054284" y="3079806"/>
                  <a:ext cx="0" cy="27697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9044348" y="3079806"/>
                  <a:ext cx="50496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9549316" y="3079806"/>
                  <a:ext cx="50496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V="1">
                  <a:off x="7013374" y="2734556"/>
                  <a:ext cx="0" cy="124443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8034412" y="3079806"/>
                  <a:ext cx="0" cy="27697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rot="5400000">
                  <a:off x="7276960" y="2208505"/>
                  <a:ext cx="50496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6658671" y="1274338"/>
                  <a:ext cx="365806" cy="369332"/>
                </a:xfrm>
                <a:prstGeom prst="rect">
                  <a:avLst/>
                </a:prstGeom>
                <a:noFill/>
              </p:spPr>
              <p:txBody>
                <a:bodyPr wrap="none" rtlCol="0">
                  <a:spAutoFit/>
                </a:bodyPr>
                <a:lstStyle/>
                <a:p>
                  <a:r>
                    <a:rPr lang="en-GB" dirty="0" err="1" smtClean="0">
                      <a:solidFill>
                        <a:schemeClr val="tx2"/>
                      </a:solidFill>
                    </a:rPr>
                    <a:t>I</a:t>
                  </a:r>
                  <a:r>
                    <a:rPr lang="en-GB" baseline="-25000" dirty="0" err="1" smtClean="0">
                      <a:solidFill>
                        <a:schemeClr val="tx2"/>
                      </a:solidFill>
                    </a:rPr>
                    <a:t>m</a:t>
                  </a:r>
                  <a:endParaRPr lang="en-GB" baseline="-25000" dirty="0">
                    <a:solidFill>
                      <a:schemeClr val="tx2"/>
                    </a:solidFill>
                  </a:endParaRPr>
                </a:p>
              </p:txBody>
            </p:sp>
            <p:sp>
              <p:nvSpPr>
                <p:cNvPr id="97" name="TextBox 96"/>
                <p:cNvSpPr txBox="1"/>
                <p:nvPr/>
              </p:nvSpPr>
              <p:spPr>
                <a:xfrm>
                  <a:off x="6594221" y="2781290"/>
                  <a:ext cx="450316" cy="369332"/>
                </a:xfrm>
                <a:prstGeom prst="rect">
                  <a:avLst/>
                </a:prstGeom>
                <a:noFill/>
              </p:spPr>
              <p:txBody>
                <a:bodyPr wrap="none" rtlCol="0">
                  <a:spAutoFit/>
                </a:bodyPr>
                <a:lstStyle/>
                <a:p>
                  <a:r>
                    <a:rPr lang="en-GB" dirty="0" err="1" smtClean="0">
                      <a:solidFill>
                        <a:schemeClr val="tx2"/>
                      </a:solidFill>
                    </a:rPr>
                    <a:t>I</a:t>
                  </a:r>
                  <a:r>
                    <a:rPr lang="en-GB" baseline="-25000" dirty="0" err="1" smtClean="0">
                      <a:solidFill>
                        <a:schemeClr val="tx2"/>
                      </a:solidFill>
                    </a:rPr>
                    <a:t>pre</a:t>
                  </a:r>
                  <a:endParaRPr lang="en-GB" baseline="-25000" dirty="0">
                    <a:solidFill>
                      <a:schemeClr val="tx2"/>
                    </a:solidFill>
                  </a:endParaRPr>
                </a:p>
              </p:txBody>
            </p:sp>
            <p:cxnSp>
              <p:nvCxnSpPr>
                <p:cNvPr id="98" name="Straight Arrow Connector 97"/>
                <p:cNvCxnSpPr/>
                <p:nvPr/>
              </p:nvCxnSpPr>
              <p:spPr>
                <a:xfrm flipV="1">
                  <a:off x="7008994" y="4365371"/>
                  <a:ext cx="0" cy="124443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7513961" y="4322904"/>
                  <a:ext cx="50496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5400000">
                  <a:off x="7261477" y="4852358"/>
                  <a:ext cx="50496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a:off x="6576148" y="5096891"/>
                  <a:ext cx="3896139"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8018929" y="4599874"/>
                  <a:ext cx="50496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8523897" y="5886780"/>
                  <a:ext cx="50496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5400000">
                  <a:off x="8271413" y="4852358"/>
                  <a:ext cx="50496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5400000">
                  <a:off x="8271413" y="5357326"/>
                  <a:ext cx="50496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9028865" y="5609810"/>
                  <a:ext cx="50496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rot="5400000">
                  <a:off x="9284101" y="5357326"/>
                  <a:ext cx="50496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9533833" y="4599874"/>
                  <a:ext cx="50496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5400000">
                  <a:off x="9281349" y="4852358"/>
                  <a:ext cx="50496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7005993" y="5621471"/>
                  <a:ext cx="50496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1" name="TextBox 110"/>
                <p:cNvSpPr txBox="1"/>
                <p:nvPr/>
              </p:nvSpPr>
              <p:spPr>
                <a:xfrm>
                  <a:off x="6643188" y="4415208"/>
                  <a:ext cx="455574" cy="369332"/>
                </a:xfrm>
                <a:prstGeom prst="rect">
                  <a:avLst/>
                </a:prstGeom>
                <a:noFill/>
              </p:spPr>
              <p:txBody>
                <a:bodyPr wrap="none" rtlCol="0">
                  <a:spAutoFit/>
                </a:bodyPr>
                <a:lstStyle/>
                <a:p>
                  <a:r>
                    <a:rPr lang="en-GB" dirty="0" err="1" smtClean="0">
                      <a:solidFill>
                        <a:schemeClr val="tx2"/>
                      </a:solidFill>
                    </a:rPr>
                    <a:t>I</a:t>
                  </a:r>
                  <a:r>
                    <a:rPr lang="en-GB" baseline="-25000" dirty="0" err="1" smtClean="0">
                      <a:solidFill>
                        <a:schemeClr val="tx2"/>
                      </a:solidFill>
                    </a:rPr>
                    <a:t>out</a:t>
                  </a:r>
                  <a:endParaRPr lang="en-GB" baseline="-25000" dirty="0">
                    <a:solidFill>
                      <a:schemeClr val="tx2"/>
                    </a:solidFill>
                  </a:endParaRPr>
                </a:p>
              </p:txBody>
            </p:sp>
            <p:cxnSp>
              <p:nvCxnSpPr>
                <p:cNvPr id="112" name="Straight Connector 111"/>
                <p:cNvCxnSpPr/>
                <p:nvPr/>
              </p:nvCxnSpPr>
              <p:spPr>
                <a:xfrm>
                  <a:off x="7513961" y="5104842"/>
                  <a:ext cx="0" cy="50496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8018929" y="4322904"/>
                  <a:ext cx="0" cy="27697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7513961" y="4322904"/>
                  <a:ext cx="0" cy="27697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8523897" y="5609810"/>
                  <a:ext cx="0" cy="27697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9037269" y="5609810"/>
                  <a:ext cx="0" cy="27697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120" name="TextBox 119"/>
                <p:cNvSpPr txBox="1"/>
                <p:nvPr/>
              </p:nvSpPr>
              <p:spPr>
                <a:xfrm>
                  <a:off x="9154409" y="2782705"/>
                  <a:ext cx="2657806" cy="298415"/>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fr-CH" b="0" i="1" smtClean="0">
                                <a:latin typeface="Cambria Math" panose="02040503050406030204" pitchFamily="18" charset="0"/>
                              </a:rPr>
                              <m:t>𝐼</m:t>
                            </m:r>
                          </m:e>
                          <m:sub>
                            <m:r>
                              <a:rPr lang="fr-CH" b="0" i="1" smtClean="0">
                                <a:latin typeface="Cambria Math" panose="02040503050406030204" pitchFamily="18" charset="0"/>
                              </a:rPr>
                              <m:t>𝑝𝑟𝑒</m:t>
                            </m:r>
                          </m:sub>
                        </m:sSub>
                        <m:d>
                          <m:dPr>
                            <m:ctrlPr>
                              <a:rPr lang="en-GB" i="1" smtClean="0">
                                <a:latin typeface="Cambria Math" panose="02040503050406030204" pitchFamily="18" charset="0"/>
                              </a:rPr>
                            </m:ctrlPr>
                          </m:dPr>
                          <m:e>
                            <m:r>
                              <a:rPr lang="fr-CH" b="0" i="1" smtClean="0">
                                <a:latin typeface="Cambria Math" panose="02040503050406030204" pitchFamily="18" charset="0"/>
                              </a:rPr>
                              <m:t>𝑡</m:t>
                            </m:r>
                          </m:e>
                        </m:d>
                        <m:r>
                          <a:rPr lang="fr-CH" b="0" i="0" smtClean="0">
                            <a:latin typeface="Cambria Math" panose="02040503050406030204" pitchFamily="18" charset="0"/>
                          </a:rPr>
                          <m:t>=</m:t>
                        </m:r>
                        <m:sSub>
                          <m:sSubPr>
                            <m:ctrlPr>
                              <a:rPr lang="en-GB" i="1">
                                <a:latin typeface="Cambria Math" panose="02040503050406030204" pitchFamily="18" charset="0"/>
                              </a:rPr>
                            </m:ctrlPr>
                          </m:sSubPr>
                          <m:e>
                            <m:r>
                              <a:rPr lang="fr-CH" b="0" i="1" smtClean="0">
                                <a:latin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𝛼</m:t>
                            </m:r>
                            <m:r>
                              <a:rPr lang="fr-CH" b="0" i="1" smtClean="0">
                                <a:latin typeface="Cambria Math" panose="02040503050406030204" pitchFamily="18" charset="0"/>
                                <a:ea typeface="Cambria Math" panose="02040503050406030204" pitchFamily="18" charset="0"/>
                              </a:rPr>
                              <m:t>∙</m:t>
                            </m:r>
                            <m:r>
                              <a:rPr lang="fr-CH" i="1">
                                <a:latin typeface="Cambria Math" panose="02040503050406030204" pitchFamily="18" charset="0"/>
                              </a:rPr>
                              <m:t>𝐼</m:t>
                            </m:r>
                          </m:e>
                          <m:sub>
                            <m:r>
                              <a:rPr lang="fr-CH" b="0" i="1" smtClean="0">
                                <a:latin typeface="Cambria Math" panose="02040503050406030204" pitchFamily="18" charset="0"/>
                              </a:rPr>
                              <m:t>𝑚</m:t>
                            </m:r>
                          </m:sub>
                        </m:sSub>
                        <m:d>
                          <m:dPr>
                            <m:ctrlPr>
                              <a:rPr lang="en-GB" i="1">
                                <a:latin typeface="Cambria Math" panose="02040503050406030204" pitchFamily="18" charset="0"/>
                              </a:rPr>
                            </m:ctrlPr>
                          </m:dPr>
                          <m:e>
                            <m:r>
                              <a:rPr lang="fr-CH" i="1">
                                <a:latin typeface="Cambria Math" panose="02040503050406030204" pitchFamily="18" charset="0"/>
                              </a:rPr>
                              <m:t>𝑡</m:t>
                            </m:r>
                            <m:r>
                              <a:rPr lang="fr-CH" b="0" i="1" smtClean="0">
                                <a:latin typeface="Cambria Math" panose="02040503050406030204" pitchFamily="18" charset="0"/>
                              </a:rPr>
                              <m:t>−</m:t>
                            </m:r>
                            <m:r>
                              <a:rPr lang="fr-CH" b="0"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𝑡</m:t>
                            </m:r>
                          </m:e>
                        </m:d>
                      </m:oMath>
                    </m:oMathPara>
                  </a14:m>
                  <a:endParaRPr lang="en-GB" dirty="0"/>
                </a:p>
              </p:txBody>
            </p:sp>
          </mc:Choice>
          <mc:Fallback xmlns="">
            <p:sp>
              <p:nvSpPr>
                <p:cNvPr id="120" name="TextBox 119"/>
                <p:cNvSpPr txBox="1">
                  <a:spLocks noRot="1" noChangeAspect="1" noMove="1" noResize="1" noEditPoints="1" noAdjustHandles="1" noChangeArrowheads="1" noChangeShapeType="1" noTextEdit="1"/>
                </p:cNvSpPr>
                <p:nvPr/>
              </p:nvSpPr>
              <p:spPr>
                <a:xfrm>
                  <a:off x="9154409" y="2782705"/>
                  <a:ext cx="2657806" cy="298415"/>
                </a:xfrm>
                <a:prstGeom prst="rect">
                  <a:avLst/>
                </a:prstGeom>
                <a:blipFill rotWithShape="0">
                  <a:blip r:embed="rId5"/>
                  <a:stretch>
                    <a:fillRect b="-20408"/>
                  </a:stretch>
                </a:blipFill>
                <a:ln>
                  <a:noFill/>
                </a:ln>
              </p:spPr>
              <p:txBody>
                <a:bodyPr/>
                <a:lstStyle/>
                <a:p>
                  <a:r>
                    <a:rPr lang="en-GB">
                      <a:noFill/>
                    </a:rPr>
                    <a:t> </a:t>
                  </a:r>
                </a:p>
              </p:txBody>
            </p:sp>
          </mc:Fallback>
        </mc:AlternateContent>
        <p:cxnSp>
          <p:nvCxnSpPr>
            <p:cNvPr id="121" name="Straight Arrow Connector 120"/>
            <p:cNvCxnSpPr>
              <a:stCxn id="120" idx="1"/>
            </p:cNvCxnSpPr>
            <p:nvPr/>
          </p:nvCxnSpPr>
          <p:spPr>
            <a:xfrm flipH="1">
              <a:off x="8599901" y="2931913"/>
              <a:ext cx="554508" cy="421573"/>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5" name="TextBox 124"/>
                <p:cNvSpPr txBox="1"/>
                <p:nvPr/>
              </p:nvSpPr>
              <p:spPr>
                <a:xfrm>
                  <a:off x="9687132" y="1237446"/>
                  <a:ext cx="585673"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fr-CH" b="0" i="1" smtClean="0">
                                <a:latin typeface="Cambria Math" panose="02040503050406030204" pitchFamily="18" charset="0"/>
                              </a:rPr>
                              <m:t>𝐼</m:t>
                            </m:r>
                          </m:e>
                          <m:sub>
                            <m:r>
                              <a:rPr lang="fr-CH" b="0" i="1" smtClean="0">
                                <a:latin typeface="Cambria Math" panose="02040503050406030204" pitchFamily="18" charset="0"/>
                              </a:rPr>
                              <m:t>𝑚</m:t>
                            </m:r>
                          </m:sub>
                        </m:sSub>
                        <m:d>
                          <m:dPr>
                            <m:ctrlPr>
                              <a:rPr lang="en-GB" i="1" smtClean="0">
                                <a:latin typeface="Cambria Math" panose="02040503050406030204" pitchFamily="18" charset="0"/>
                              </a:rPr>
                            </m:ctrlPr>
                          </m:dPr>
                          <m:e>
                            <m:r>
                              <a:rPr lang="fr-CH" b="0" i="1" smtClean="0">
                                <a:latin typeface="Cambria Math" panose="02040503050406030204" pitchFamily="18" charset="0"/>
                              </a:rPr>
                              <m:t>𝑡</m:t>
                            </m:r>
                          </m:e>
                        </m:d>
                      </m:oMath>
                    </m:oMathPara>
                  </a14:m>
                  <a:endParaRPr lang="en-GB" dirty="0"/>
                </a:p>
              </p:txBody>
            </p:sp>
          </mc:Choice>
          <mc:Fallback xmlns="">
            <p:sp>
              <p:nvSpPr>
                <p:cNvPr id="125" name="TextBox 124"/>
                <p:cNvSpPr txBox="1">
                  <a:spLocks noRot="1" noChangeAspect="1" noMove="1" noResize="1" noEditPoints="1" noAdjustHandles="1" noChangeArrowheads="1" noChangeShapeType="1" noTextEdit="1"/>
                </p:cNvSpPr>
                <p:nvPr/>
              </p:nvSpPr>
              <p:spPr>
                <a:xfrm>
                  <a:off x="9687132" y="1237446"/>
                  <a:ext cx="585673" cy="276999"/>
                </a:xfrm>
                <a:prstGeom prst="rect">
                  <a:avLst/>
                </a:prstGeom>
                <a:blipFill rotWithShape="0">
                  <a:blip r:embed="rId6"/>
                  <a:stretch>
                    <a:fillRect l="-8333" b="-11111"/>
                  </a:stretch>
                </a:blipFill>
                <a:ln>
                  <a:noFill/>
                </a:ln>
              </p:spPr>
              <p:txBody>
                <a:bodyPr/>
                <a:lstStyle/>
                <a:p>
                  <a:r>
                    <a:rPr lang="en-GB">
                      <a:noFill/>
                    </a:rPr>
                    <a:t> </a:t>
                  </a:r>
                </a:p>
              </p:txBody>
            </p:sp>
          </mc:Fallback>
        </mc:AlternateContent>
        <p:cxnSp>
          <p:nvCxnSpPr>
            <p:cNvPr id="126" name="Straight Arrow Connector 125"/>
            <p:cNvCxnSpPr/>
            <p:nvPr/>
          </p:nvCxnSpPr>
          <p:spPr>
            <a:xfrm flipH="1">
              <a:off x="9108417" y="1383245"/>
              <a:ext cx="489486" cy="304425"/>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flipH="1">
              <a:off x="8951097" y="4331145"/>
              <a:ext cx="646806" cy="238774"/>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0" name="TextBox 129"/>
                <p:cNvSpPr txBox="1"/>
                <p:nvPr/>
              </p:nvSpPr>
              <p:spPr>
                <a:xfrm>
                  <a:off x="9651479" y="4193762"/>
                  <a:ext cx="2297809" cy="298415"/>
                </a:xfrm>
                <a:prstGeom prst="rect">
                  <a:avLst/>
                </a:prstGeom>
                <a:noFill/>
                <a:ln>
                  <a:noFill/>
                </a:ln>
              </p:spPr>
              <p:txBody>
                <a:bodyPr wrap="none" lIns="0" tIns="0" rIns="0" bIns="0" rtlCol="0">
                  <a:spAutoFit/>
                </a:bodyPr>
                <a:lstStyle/>
                <a:p>
                  <a14:m>
                    <m:oMath xmlns:m="http://schemas.openxmlformats.org/officeDocument/2006/math">
                      <m:sSub>
                        <m:sSubPr>
                          <m:ctrlPr>
                            <a:rPr lang="en-GB" i="1" smtClean="0">
                              <a:latin typeface="Cambria Math" panose="02040503050406030204" pitchFamily="18" charset="0"/>
                            </a:rPr>
                          </m:ctrlPr>
                        </m:sSubPr>
                        <m:e>
                          <m:r>
                            <a:rPr lang="fr-CH" b="0" i="1" smtClean="0">
                              <a:latin typeface="Cambria Math" panose="02040503050406030204" pitchFamily="18" charset="0"/>
                            </a:rPr>
                            <m:t>𝐼</m:t>
                          </m:r>
                        </m:e>
                        <m:sub>
                          <m:r>
                            <a:rPr lang="fr-CH" b="0" i="1" smtClean="0">
                              <a:latin typeface="Cambria Math" panose="02040503050406030204" pitchFamily="18" charset="0"/>
                            </a:rPr>
                            <m:t>𝑜𝑢𝑡</m:t>
                          </m:r>
                        </m:sub>
                      </m:sSub>
                      <m:d>
                        <m:dPr>
                          <m:ctrlPr>
                            <a:rPr lang="en-GB" i="1" smtClean="0">
                              <a:latin typeface="Cambria Math" panose="02040503050406030204" pitchFamily="18" charset="0"/>
                            </a:rPr>
                          </m:ctrlPr>
                        </m:dPr>
                        <m:e>
                          <m:r>
                            <a:rPr lang="fr-CH" b="0" i="1" smtClean="0">
                              <a:latin typeface="Cambria Math" panose="02040503050406030204" pitchFamily="18" charset="0"/>
                            </a:rPr>
                            <m:t>𝑡</m:t>
                          </m:r>
                        </m:e>
                      </m:d>
                    </m:oMath>
                  </a14:m>
                  <a:r>
                    <a:rPr lang="en-GB" dirty="0" smtClean="0"/>
                    <a:t> = </a:t>
                  </a:r>
                  <a14:m>
                    <m:oMath xmlns:m="http://schemas.openxmlformats.org/officeDocument/2006/math">
                      <m:sSub>
                        <m:sSubPr>
                          <m:ctrlPr>
                            <a:rPr lang="en-GB" i="1">
                              <a:latin typeface="Cambria Math" panose="02040503050406030204" pitchFamily="18" charset="0"/>
                            </a:rPr>
                          </m:ctrlPr>
                        </m:sSubPr>
                        <m:e>
                          <m:r>
                            <a:rPr lang="fr-CH" i="1">
                              <a:latin typeface="Cambria Math" panose="02040503050406030204" pitchFamily="18" charset="0"/>
                            </a:rPr>
                            <m:t>𝐼</m:t>
                          </m:r>
                        </m:e>
                        <m:sub>
                          <m:r>
                            <a:rPr lang="fr-CH" i="1">
                              <a:latin typeface="Cambria Math" panose="02040503050406030204" pitchFamily="18" charset="0"/>
                            </a:rPr>
                            <m:t>𝑚</m:t>
                          </m:r>
                        </m:sub>
                      </m:sSub>
                      <m:d>
                        <m:dPr>
                          <m:ctrlPr>
                            <a:rPr lang="en-GB" i="1">
                              <a:latin typeface="Cambria Math" panose="02040503050406030204" pitchFamily="18" charset="0"/>
                            </a:rPr>
                          </m:ctrlPr>
                        </m:dPr>
                        <m:e>
                          <m:r>
                            <a:rPr lang="fr-CH" i="1">
                              <a:latin typeface="Cambria Math" panose="02040503050406030204" pitchFamily="18" charset="0"/>
                            </a:rPr>
                            <m:t>𝑡</m:t>
                          </m:r>
                        </m:e>
                      </m:d>
                    </m:oMath>
                  </a14:m>
                  <a:r>
                    <a:rPr lang="en-GB" dirty="0" smtClean="0"/>
                    <a:t> +</a:t>
                  </a:r>
                  <a14:m>
                    <m:oMath xmlns:m="http://schemas.openxmlformats.org/officeDocument/2006/math">
                      <m:sSub>
                        <m:sSubPr>
                          <m:ctrlPr>
                            <a:rPr lang="en-GB" i="1">
                              <a:latin typeface="Cambria Math" panose="02040503050406030204" pitchFamily="18" charset="0"/>
                            </a:rPr>
                          </m:ctrlPr>
                        </m:sSubPr>
                        <m:e>
                          <m:r>
                            <a:rPr lang="fr-CH" b="0" i="1" smtClean="0">
                              <a:latin typeface="Cambria Math" panose="02040503050406030204" pitchFamily="18" charset="0"/>
                            </a:rPr>
                            <m:t> </m:t>
                          </m:r>
                          <m:r>
                            <a:rPr lang="fr-CH" i="1">
                              <a:latin typeface="Cambria Math" panose="02040503050406030204" pitchFamily="18" charset="0"/>
                            </a:rPr>
                            <m:t>𝐼</m:t>
                          </m:r>
                        </m:e>
                        <m:sub>
                          <m:r>
                            <a:rPr lang="fr-CH" b="0" i="1" smtClean="0">
                              <a:latin typeface="Cambria Math" panose="02040503050406030204" pitchFamily="18" charset="0"/>
                            </a:rPr>
                            <m:t>𝑝𝑟𝑒</m:t>
                          </m:r>
                        </m:sub>
                      </m:sSub>
                      <m:d>
                        <m:dPr>
                          <m:ctrlPr>
                            <a:rPr lang="en-GB" i="1">
                              <a:latin typeface="Cambria Math" panose="02040503050406030204" pitchFamily="18" charset="0"/>
                            </a:rPr>
                          </m:ctrlPr>
                        </m:dPr>
                        <m:e>
                          <m:r>
                            <a:rPr lang="fr-CH" i="1">
                              <a:latin typeface="Cambria Math" panose="02040503050406030204" pitchFamily="18" charset="0"/>
                            </a:rPr>
                            <m:t>𝑡</m:t>
                          </m:r>
                        </m:e>
                      </m:d>
                    </m:oMath>
                  </a14:m>
                  <a:endParaRPr lang="en-GB" dirty="0"/>
                </a:p>
              </p:txBody>
            </p:sp>
          </mc:Choice>
          <mc:Fallback xmlns="">
            <p:sp>
              <p:nvSpPr>
                <p:cNvPr id="130" name="TextBox 129"/>
                <p:cNvSpPr txBox="1">
                  <a:spLocks noRot="1" noChangeAspect="1" noMove="1" noResize="1" noEditPoints="1" noAdjustHandles="1" noChangeArrowheads="1" noChangeShapeType="1" noTextEdit="1"/>
                </p:cNvSpPr>
                <p:nvPr/>
              </p:nvSpPr>
              <p:spPr>
                <a:xfrm>
                  <a:off x="9651479" y="4193762"/>
                  <a:ext cx="2297809" cy="298415"/>
                </a:xfrm>
                <a:prstGeom prst="rect">
                  <a:avLst/>
                </a:prstGeom>
                <a:blipFill rotWithShape="0">
                  <a:blip r:embed="rId7"/>
                  <a:stretch>
                    <a:fillRect l="-3448" t="-24490" b="-40816"/>
                  </a:stretch>
                </a:blipFill>
                <a:ln>
                  <a:noFill/>
                </a:ln>
              </p:spPr>
              <p:txBody>
                <a:bodyPr/>
                <a:lstStyle/>
                <a:p>
                  <a:r>
                    <a:rPr lang="en-GB">
                      <a:noFill/>
                    </a:rPr>
                    <a:t> </a:t>
                  </a:r>
                </a:p>
              </p:txBody>
            </p:sp>
          </mc:Fallback>
        </mc:AlternateContent>
      </p:grpSp>
      <p:sp>
        <p:nvSpPr>
          <p:cNvPr id="134" name="TextBox 133"/>
          <p:cNvSpPr txBox="1"/>
          <p:nvPr/>
        </p:nvSpPr>
        <p:spPr>
          <a:xfrm>
            <a:off x="4191041" y="1267361"/>
            <a:ext cx="1089465" cy="307777"/>
          </a:xfrm>
          <a:prstGeom prst="rect">
            <a:avLst/>
          </a:prstGeom>
          <a:noFill/>
        </p:spPr>
        <p:txBody>
          <a:bodyPr wrap="none" rtlCol="0">
            <a:spAutoFit/>
          </a:bodyPr>
          <a:lstStyle/>
          <a:p>
            <a:r>
              <a:rPr lang="en-GB" sz="1400" dirty="0" smtClean="0">
                <a:solidFill>
                  <a:schemeClr val="accent5"/>
                </a:solidFill>
              </a:rPr>
              <a:t>“long” delay</a:t>
            </a:r>
            <a:endParaRPr lang="en-GB" sz="1400" dirty="0">
              <a:solidFill>
                <a:schemeClr val="accent5"/>
              </a:solidFill>
            </a:endParaRPr>
          </a:p>
        </p:txBody>
      </p:sp>
      <p:cxnSp>
        <p:nvCxnSpPr>
          <p:cNvPr id="136" name="Straight Arrow Connector 135"/>
          <p:cNvCxnSpPr/>
          <p:nvPr/>
        </p:nvCxnSpPr>
        <p:spPr>
          <a:xfrm flipH="1">
            <a:off x="3784286" y="1415626"/>
            <a:ext cx="446520" cy="37307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7" name="TextBox 136"/>
          <p:cNvSpPr txBox="1"/>
          <p:nvPr/>
        </p:nvSpPr>
        <p:spPr>
          <a:xfrm>
            <a:off x="4191041" y="1789254"/>
            <a:ext cx="1197444" cy="307777"/>
          </a:xfrm>
          <a:prstGeom prst="rect">
            <a:avLst/>
          </a:prstGeom>
          <a:noFill/>
        </p:spPr>
        <p:txBody>
          <a:bodyPr wrap="none" rtlCol="0">
            <a:spAutoFit/>
          </a:bodyPr>
          <a:lstStyle/>
          <a:p>
            <a:r>
              <a:rPr lang="en-GB" sz="1400" dirty="0" smtClean="0">
                <a:solidFill>
                  <a:schemeClr val="accent5"/>
                </a:solidFill>
              </a:rPr>
              <a:t>“short” delay</a:t>
            </a:r>
            <a:endParaRPr lang="en-GB" sz="1400" dirty="0">
              <a:solidFill>
                <a:schemeClr val="accent5"/>
              </a:solidFill>
            </a:endParaRPr>
          </a:p>
        </p:txBody>
      </p:sp>
      <p:cxnSp>
        <p:nvCxnSpPr>
          <p:cNvPr id="138" name="Straight Arrow Connector 137"/>
          <p:cNvCxnSpPr/>
          <p:nvPr/>
        </p:nvCxnSpPr>
        <p:spPr>
          <a:xfrm flipH="1">
            <a:off x="3784286" y="1920594"/>
            <a:ext cx="446520" cy="37307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0283" y="4717444"/>
            <a:ext cx="4190329" cy="1569660"/>
          </a:xfrm>
          <a:prstGeom prst="rect">
            <a:avLst/>
          </a:prstGeom>
          <a:solidFill>
            <a:schemeClr val="bg1"/>
          </a:solidFill>
          <a:ln>
            <a:solidFill>
              <a:schemeClr val="tx1"/>
            </a:solidFill>
          </a:ln>
        </p:spPr>
        <p:txBody>
          <a:bodyPr wrap="square" rtlCol="0">
            <a:spAutoFit/>
          </a:bodyPr>
          <a:lstStyle/>
          <a:p>
            <a:r>
              <a:rPr lang="en-US" sz="1200" b="1" dirty="0" smtClean="0"/>
              <a:t>Advantage:</a:t>
            </a:r>
          </a:p>
          <a:p>
            <a:pPr marL="285750" indent="-285750">
              <a:buClr>
                <a:srgbClr val="C00000"/>
              </a:buClr>
              <a:buFont typeface="Arial" panose="020B0604020202020204" pitchFamily="34" charset="0"/>
              <a:buChar char="•"/>
            </a:pPr>
            <a:r>
              <a:rPr lang="en-US" sz="1200" dirty="0" smtClean="0">
                <a:solidFill>
                  <a:schemeClr val="accent5"/>
                </a:solidFill>
              </a:rPr>
              <a:t>Pre-emphasis is made by subtracting the “bit stream” to itself after inversion and scaling!</a:t>
            </a:r>
          </a:p>
          <a:p>
            <a:pPr marL="285750" indent="-285750">
              <a:buClr>
                <a:srgbClr val="C00000"/>
              </a:buClr>
              <a:buFont typeface="Arial" panose="020B0604020202020204" pitchFamily="34" charset="0"/>
              <a:buChar char="•"/>
            </a:pPr>
            <a:r>
              <a:rPr lang="en-US" sz="1200" dirty="0" smtClean="0">
                <a:solidFill>
                  <a:schemeClr val="accent5"/>
                </a:solidFill>
              </a:rPr>
              <a:t>No narrow pulses required (as needed for the eTx scheme)</a:t>
            </a:r>
          </a:p>
          <a:p>
            <a:r>
              <a:rPr lang="en-US" sz="1200" b="1" dirty="0" smtClean="0"/>
              <a:t>Disadvantage:</a:t>
            </a:r>
          </a:p>
          <a:p>
            <a:pPr marL="285750" indent="-285750">
              <a:buClr>
                <a:srgbClr val="C00000"/>
              </a:buClr>
              <a:buFont typeface="Arial" panose="020B0604020202020204" pitchFamily="34" charset="0"/>
              <a:buChar char="•"/>
            </a:pPr>
            <a:r>
              <a:rPr lang="en-US" sz="1200" dirty="0" smtClean="0">
                <a:solidFill>
                  <a:schemeClr val="accent5"/>
                </a:solidFill>
              </a:rPr>
              <a:t>The pre-emphasis is done by reducing the amplitude rather than peaking the signal during the pre-emphasis phase.</a:t>
            </a:r>
          </a:p>
          <a:p>
            <a:pPr marL="285750" indent="-285750">
              <a:buClr>
                <a:srgbClr val="C00000"/>
              </a:buClr>
              <a:buFont typeface="Arial" panose="020B0604020202020204" pitchFamily="34" charset="0"/>
              <a:buChar char="•"/>
            </a:pPr>
            <a:r>
              <a:rPr lang="en-US" sz="1200" dirty="0">
                <a:solidFill>
                  <a:schemeClr val="accent5"/>
                </a:solidFill>
              </a:rPr>
              <a:t>The driver consumes in permanence </a:t>
            </a:r>
            <a:r>
              <a:rPr lang="en-US" sz="1200" dirty="0" err="1">
                <a:solidFill>
                  <a:schemeClr val="accent5"/>
                </a:solidFill>
              </a:rPr>
              <a:t>I</a:t>
            </a:r>
            <a:r>
              <a:rPr lang="en-US" sz="1200" baseline="-25000" dirty="0" err="1">
                <a:solidFill>
                  <a:schemeClr val="accent5"/>
                </a:solidFill>
              </a:rPr>
              <a:t>m</a:t>
            </a:r>
            <a:r>
              <a:rPr lang="en-US" sz="1200" dirty="0">
                <a:solidFill>
                  <a:schemeClr val="accent5"/>
                </a:solidFill>
              </a:rPr>
              <a:t> + </a:t>
            </a:r>
            <a:r>
              <a:rPr lang="en-US" sz="1200" dirty="0" err="1">
                <a:solidFill>
                  <a:schemeClr val="accent5"/>
                </a:solidFill>
              </a:rPr>
              <a:t>I</a:t>
            </a:r>
            <a:r>
              <a:rPr lang="en-US" sz="1200" baseline="-25000" dirty="0" err="1">
                <a:solidFill>
                  <a:schemeClr val="accent5"/>
                </a:solidFill>
              </a:rPr>
              <a:t>pre</a:t>
            </a:r>
            <a:r>
              <a:rPr lang="en-US" sz="1200" dirty="0" smtClean="0">
                <a:solidFill>
                  <a:schemeClr val="accent5"/>
                </a:solidFill>
              </a:rPr>
              <a:t>.</a:t>
            </a:r>
            <a:endParaRPr lang="en-US" sz="1200" dirty="0">
              <a:solidFill>
                <a:schemeClr val="accent5"/>
              </a:solidFill>
            </a:endParaRPr>
          </a:p>
        </p:txBody>
      </p:sp>
    </p:spTree>
    <p:extLst>
      <p:ext uri="{BB962C8B-B14F-4D97-AF65-F5344CB8AC3E}">
        <p14:creationId xmlns:p14="http://schemas.microsoft.com/office/powerpoint/2010/main" val="142119005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High-Speed Line Receiver</a:t>
            </a:r>
            <a:endParaRPr lang="en-GB" dirty="0"/>
          </a:p>
        </p:txBody>
      </p:sp>
      <p:sp>
        <p:nvSpPr>
          <p:cNvPr id="5" name="Date Placeholder 4"/>
          <p:cNvSpPr>
            <a:spLocks noGrp="1"/>
          </p:cNvSpPr>
          <p:nvPr>
            <p:ph type="dt" sz="half" idx="10"/>
          </p:nvPr>
        </p:nvSpPr>
        <p:spPr/>
        <p:txBody>
          <a:bodyPr/>
          <a:lstStyle/>
          <a:p>
            <a:r>
              <a:rPr lang="en-GB" smtClean="0"/>
              <a:t>Ecole de Microélectronique IN2P3</a:t>
            </a:r>
            <a:endParaRPr lang="en-GB" dirty="0"/>
          </a:p>
        </p:txBody>
      </p:sp>
      <p:sp>
        <p:nvSpPr>
          <p:cNvPr id="6" name="Footer Placeholder 5"/>
          <p:cNvSpPr>
            <a:spLocks noGrp="1"/>
          </p:cNvSpPr>
          <p:nvPr>
            <p:ph type="ftr" sz="quarter" idx="11"/>
          </p:nvPr>
        </p:nvSpPr>
        <p:spPr/>
        <p:txBody>
          <a:bodyPr/>
          <a:lstStyle/>
          <a:p>
            <a:r>
              <a:rPr lang="en-GB" smtClean="0"/>
              <a:t>Paulo.Moreira@cern.ch</a:t>
            </a:r>
            <a:endParaRPr lang="en-GB" dirty="0"/>
          </a:p>
        </p:txBody>
      </p:sp>
      <p:sp>
        <p:nvSpPr>
          <p:cNvPr id="7" name="Slide Number Placeholder 6"/>
          <p:cNvSpPr>
            <a:spLocks noGrp="1"/>
          </p:cNvSpPr>
          <p:nvPr>
            <p:ph type="sldNum" sz="quarter" idx="12"/>
          </p:nvPr>
        </p:nvSpPr>
        <p:spPr/>
        <p:txBody>
          <a:bodyPr/>
          <a:lstStyle/>
          <a:p>
            <a:fld id="{9E4E57FD-46AB-4497-A1ED-13B00B4C8F0D}" type="slidenum">
              <a:rPr lang="en-GB" smtClean="0"/>
              <a:pPr/>
              <a:t>96</a:t>
            </a:fld>
            <a:endParaRPr lang="en-GB" dirty="0"/>
          </a:p>
        </p:txBody>
      </p:sp>
      <p:grpSp>
        <p:nvGrpSpPr>
          <p:cNvPr id="4" name="Group 3"/>
          <p:cNvGrpSpPr/>
          <p:nvPr/>
        </p:nvGrpSpPr>
        <p:grpSpPr>
          <a:xfrm>
            <a:off x="1916359" y="981422"/>
            <a:ext cx="8814805" cy="5374326"/>
            <a:chOff x="1916359" y="981422"/>
            <a:chExt cx="8814805" cy="5374326"/>
          </a:xfrm>
        </p:grpSpPr>
        <p:cxnSp>
          <p:nvCxnSpPr>
            <p:cNvPr id="10" name="Straight Arrow Connector 9"/>
            <p:cNvCxnSpPr/>
            <p:nvPr/>
          </p:nvCxnSpPr>
          <p:spPr>
            <a:xfrm flipV="1">
              <a:off x="9439186" y="1802794"/>
              <a:ext cx="0" cy="457200"/>
            </a:xfrm>
            <a:prstGeom prst="straightConnector1">
              <a:avLst/>
            </a:prstGeom>
            <a:ln w="19050">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916359" y="2104756"/>
              <a:ext cx="1066800" cy="7620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FE</a:t>
              </a:r>
              <a:b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b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Module</a:t>
              </a: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2" name="Rectangle 11"/>
            <p:cNvSpPr/>
            <p:nvPr/>
          </p:nvSpPr>
          <p:spPr>
            <a:xfrm>
              <a:off x="1916359" y="4238356"/>
              <a:ext cx="1066800" cy="7620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FE</a:t>
              </a:r>
              <a:b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b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Module</a:t>
              </a: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3" name="Rectangle 12"/>
            <p:cNvSpPr/>
            <p:nvPr/>
          </p:nvSpPr>
          <p:spPr>
            <a:xfrm rot="10800000">
              <a:off x="4727481" y="1269396"/>
              <a:ext cx="3733800" cy="4495800"/>
            </a:xfrm>
            <a:prstGeom prst="rect">
              <a:avLst/>
            </a:prstGeom>
            <a:solidFill>
              <a:srgbClr val="4F81BD">
                <a:lumMod val="60000"/>
                <a:lumOff val="4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 name="Rectangle 13"/>
            <p:cNvSpPr/>
            <p:nvPr/>
          </p:nvSpPr>
          <p:spPr>
            <a:xfrm rot="5400000">
              <a:off x="3249859" y="3285856"/>
              <a:ext cx="3505200" cy="533400"/>
            </a:xfrm>
            <a:prstGeom prst="rect">
              <a:avLst/>
            </a:prstGeom>
            <a:solidFill>
              <a:srgbClr val="4F81BD"/>
            </a:solidFill>
            <a:ln w="25400" cap="flat" cmpd="sng" algn="ctr">
              <a:solidFill>
                <a:sysClr val="windowText" lastClr="000000"/>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Phase – Aligners + Ser/Des for E – Ports</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5" name="Rectangle 14"/>
            <p:cNvSpPr/>
            <p:nvPr/>
          </p:nvSpPr>
          <p:spPr>
            <a:xfrm>
              <a:off x="1916359" y="1037956"/>
              <a:ext cx="1066800" cy="7620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FE</a:t>
              </a:r>
              <a:b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b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Module</a:t>
              </a: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6" name="Rectangle 15"/>
            <p:cNvSpPr/>
            <p:nvPr/>
          </p:nvSpPr>
          <p:spPr>
            <a:xfrm rot="5400000">
              <a:off x="2564059" y="13046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7" name="Rectangle 16"/>
            <p:cNvSpPr/>
            <p:nvPr/>
          </p:nvSpPr>
          <p:spPr>
            <a:xfrm rot="5400000">
              <a:off x="2564059" y="23714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8" name="Rectangle 17"/>
            <p:cNvSpPr/>
            <p:nvPr/>
          </p:nvSpPr>
          <p:spPr>
            <a:xfrm rot="5400000">
              <a:off x="2564059" y="45050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9" name="Rectangle 18"/>
            <p:cNvSpPr/>
            <p:nvPr/>
          </p:nvSpPr>
          <p:spPr>
            <a:xfrm>
              <a:off x="2754559" y="5305156"/>
              <a:ext cx="1066800" cy="7620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smtClean="0">
                  <a:ln>
                    <a:noFill/>
                  </a:ln>
                  <a:solidFill>
                    <a:sysClr val="window" lastClr="FFFFFF"/>
                  </a:solidFill>
                  <a:effectLst/>
                  <a:uLnTx/>
                  <a:uFillTx/>
                  <a:latin typeface="Calibri"/>
                  <a:ea typeface="+mn-ea"/>
                  <a:cs typeface="+mn-cs"/>
                </a:rPr>
                <a:t>GBT – SCA</a:t>
              </a: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0" name="Rectangle 19"/>
            <p:cNvSpPr/>
            <p:nvPr/>
          </p:nvSpPr>
          <p:spPr>
            <a:xfrm rot="5400000">
              <a:off x="3402259" y="55718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21" name="Straight Connector 20"/>
            <p:cNvCxnSpPr/>
            <p:nvPr/>
          </p:nvCxnSpPr>
          <p:spPr>
            <a:xfrm rot="5400000">
              <a:off x="1954459" y="3514456"/>
              <a:ext cx="990600" cy="0"/>
            </a:xfrm>
            <a:prstGeom prst="line">
              <a:avLst/>
            </a:prstGeom>
            <a:noFill/>
            <a:ln w="28575" cap="flat" cmpd="sng" algn="ctr">
              <a:solidFill>
                <a:sysClr val="windowText" lastClr="000000"/>
              </a:solidFill>
              <a:prstDash val="sysDot"/>
            </a:ln>
            <a:effectLst/>
          </p:spPr>
        </p:cxnSp>
        <p:sp>
          <p:nvSpPr>
            <p:cNvPr id="22" name="Rectangle 21"/>
            <p:cNvSpPr/>
            <p:nvPr/>
          </p:nvSpPr>
          <p:spPr>
            <a:xfrm>
              <a:off x="5284035" y="1271246"/>
              <a:ext cx="858663"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Phase - Shifter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3" name="Rectangle 22"/>
            <p:cNvSpPr/>
            <p:nvPr/>
          </p:nvSpPr>
          <p:spPr>
            <a:xfrm rot="5400000">
              <a:off x="4545259" y="20666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4" name="Rectangle 23"/>
            <p:cNvSpPr/>
            <p:nvPr/>
          </p:nvSpPr>
          <p:spPr>
            <a:xfrm rot="5400000">
              <a:off x="4545259" y="27524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5" name="Rectangle 24"/>
            <p:cNvSpPr/>
            <p:nvPr/>
          </p:nvSpPr>
          <p:spPr>
            <a:xfrm rot="5400000">
              <a:off x="4545259" y="41240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6" name="Rectangle 25"/>
            <p:cNvSpPr/>
            <p:nvPr/>
          </p:nvSpPr>
          <p:spPr>
            <a:xfrm rot="5400000">
              <a:off x="4545259" y="4809856"/>
              <a:ext cx="609600" cy="228600"/>
            </a:xfrm>
            <a:prstGeom prst="rect">
              <a:avLst/>
            </a:prstGeom>
            <a:solidFill>
              <a:srgbClr val="C0504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E – Port</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27" name="Straight Connector 26"/>
            <p:cNvCxnSpPr/>
            <p:nvPr/>
          </p:nvCxnSpPr>
          <p:spPr>
            <a:xfrm rot="16200000">
              <a:off x="4507159" y="3552556"/>
              <a:ext cx="609600" cy="0"/>
            </a:xfrm>
            <a:prstGeom prst="line">
              <a:avLst/>
            </a:prstGeom>
            <a:noFill/>
            <a:ln w="28575" cap="flat" cmpd="sng" algn="ctr">
              <a:solidFill>
                <a:sysClr val="windowText" lastClr="000000"/>
              </a:solidFill>
              <a:prstDash val="sysDot"/>
            </a:ln>
            <a:effectLst/>
          </p:spPr>
        </p:cxnSp>
        <p:cxnSp>
          <p:nvCxnSpPr>
            <p:cNvPr id="28" name="Curved Connector 27"/>
            <p:cNvCxnSpPr>
              <a:stCxn id="23" idx="2"/>
              <a:endCxn id="16" idx="0"/>
            </p:cNvCxnSpPr>
            <p:nvPr/>
          </p:nvCxnSpPr>
          <p:spPr>
            <a:xfrm rot="10800000">
              <a:off x="2983159" y="1418956"/>
              <a:ext cx="1752600" cy="762000"/>
            </a:xfrm>
            <a:prstGeom prst="curvedConnector3">
              <a:avLst>
                <a:gd name="adj1" fmla="val 50000"/>
              </a:avLst>
            </a:prstGeom>
            <a:noFill/>
            <a:ln w="19050" cap="flat" cmpd="sng" algn="ctr">
              <a:solidFill>
                <a:srgbClr val="1F497D"/>
              </a:solidFill>
              <a:prstDash val="solid"/>
              <a:headEnd type="arrow" w="med" len="med"/>
              <a:tailEnd type="none" w="med" len="med"/>
            </a:ln>
            <a:effectLst/>
          </p:spPr>
        </p:cxnSp>
        <p:sp>
          <p:nvSpPr>
            <p:cNvPr id="29" name="Rectangle 28"/>
            <p:cNvSpPr/>
            <p:nvPr/>
          </p:nvSpPr>
          <p:spPr>
            <a:xfrm>
              <a:off x="7771050" y="5307997"/>
              <a:ext cx="692368"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I2C Masters</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30" name="Rectangle 29"/>
            <p:cNvSpPr/>
            <p:nvPr/>
          </p:nvSpPr>
          <p:spPr>
            <a:xfrm>
              <a:off x="5720218" y="5307997"/>
              <a:ext cx="687937"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ADC</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31" name="Rectangle 30"/>
            <p:cNvSpPr/>
            <p:nvPr/>
          </p:nvSpPr>
          <p:spPr>
            <a:xfrm>
              <a:off x="5720218" y="4852811"/>
              <a:ext cx="1371600"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Control Logic</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32" name="Rectangle 31"/>
            <p:cNvSpPr/>
            <p:nvPr/>
          </p:nvSpPr>
          <p:spPr>
            <a:xfrm>
              <a:off x="7091818" y="4852811"/>
              <a:ext cx="1371600"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Configuration</a:t>
              </a:r>
            </a:p>
            <a:p>
              <a:pPr marL="0" marR="0" lvl="0" indent="0" algn="ctr" defTabSz="914400" eaLnBrk="1" fontAlgn="auto" latinLnBrk="0" hangingPunct="1">
                <a:lnSpc>
                  <a:spcPct val="100000"/>
                </a:lnSpc>
                <a:spcBef>
                  <a:spcPts val="0"/>
                </a:spcBef>
                <a:spcAft>
                  <a:spcPts val="0"/>
                </a:spcAft>
                <a:buClrTx/>
                <a:buSzTx/>
                <a:buFontTx/>
                <a:buNone/>
                <a:tabLst/>
                <a:defRPr/>
              </a:pPr>
              <a:r>
                <a:rPr lang="en-US" sz="900" kern="0" dirty="0" smtClean="0">
                  <a:solidFill>
                    <a:sysClr val="window" lastClr="FFFFFF"/>
                  </a:solidFill>
                  <a:latin typeface="Calibri"/>
                  <a:cs typeface="+mn-cs"/>
                </a:rPr>
                <a:t>(e-Fuses + </a:t>
              </a:r>
              <a:r>
                <a:rPr lang="en-US" sz="900" kern="0" dirty="0" err="1" smtClean="0">
                  <a:solidFill>
                    <a:sysClr val="window" lastClr="FFFFFF"/>
                  </a:solidFill>
                  <a:latin typeface="Calibri"/>
                  <a:cs typeface="+mn-cs"/>
                </a:rPr>
                <a:t>reg</a:t>
              </a:r>
              <a:r>
                <a:rPr lang="en-US" sz="900" kern="0" dirty="0" smtClean="0">
                  <a:solidFill>
                    <a:sysClr val="window" lastClr="FFFFFF"/>
                  </a:solidFill>
                  <a:latin typeface="Calibri"/>
                  <a:cs typeface="+mn-cs"/>
                </a:rPr>
                <a:t>-Bank)</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33" name="Straight Arrow Connector 32"/>
            <p:cNvCxnSpPr/>
            <p:nvPr/>
          </p:nvCxnSpPr>
          <p:spPr>
            <a:xfrm rot="5400000" flipH="1" flipV="1">
              <a:off x="6601433" y="5901240"/>
              <a:ext cx="304800" cy="4757"/>
            </a:xfrm>
            <a:prstGeom prst="straightConnector1">
              <a:avLst/>
            </a:prstGeom>
            <a:noFill/>
            <a:ln w="19050" cap="flat" cmpd="sng" algn="ctr">
              <a:solidFill>
                <a:sysClr val="windowText" lastClr="000000"/>
              </a:solidFill>
              <a:prstDash val="solid"/>
              <a:headEnd type="arrow"/>
              <a:tailEnd type="arrow"/>
            </a:ln>
            <a:effectLst/>
          </p:spPr>
        </p:cxnSp>
        <p:cxnSp>
          <p:nvCxnSpPr>
            <p:cNvPr id="34" name="Straight Arrow Connector 33"/>
            <p:cNvCxnSpPr/>
            <p:nvPr/>
          </p:nvCxnSpPr>
          <p:spPr>
            <a:xfrm>
              <a:off x="8072084" y="3762008"/>
              <a:ext cx="609600" cy="1588"/>
            </a:xfrm>
            <a:prstGeom prst="straightConnector1">
              <a:avLst/>
            </a:prstGeom>
            <a:noFill/>
            <a:ln w="19050" cap="flat" cmpd="sng" algn="ctr">
              <a:solidFill>
                <a:schemeClr val="tx2"/>
              </a:solidFill>
              <a:prstDash val="solid"/>
              <a:tailEnd type="arrow"/>
            </a:ln>
            <a:effectLst/>
          </p:spPr>
        </p:cxnSp>
        <p:sp>
          <p:nvSpPr>
            <p:cNvPr id="35" name="Isosceles Triangle 34"/>
            <p:cNvSpPr/>
            <p:nvPr/>
          </p:nvSpPr>
          <p:spPr>
            <a:xfrm rot="5400000" flipH="1">
              <a:off x="8643584" y="3571508"/>
              <a:ext cx="457200" cy="381000"/>
            </a:xfrm>
            <a:prstGeom prst="triangl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6" name="Isosceles Triangle 35"/>
            <p:cNvSpPr/>
            <p:nvPr/>
          </p:nvSpPr>
          <p:spPr>
            <a:xfrm>
              <a:off x="9292150" y="1955194"/>
              <a:ext cx="304800" cy="152400"/>
            </a:xfrm>
            <a:prstGeom prst="triangle">
              <a:avLst/>
            </a:prstGeom>
            <a:solidFill>
              <a:srgbClr val="C0504D"/>
            </a:solidFill>
            <a:ln w="2540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7" name="Straight Connector 36"/>
            <p:cNvCxnSpPr/>
            <p:nvPr/>
          </p:nvCxnSpPr>
          <p:spPr>
            <a:xfrm>
              <a:off x="9292150" y="1955194"/>
              <a:ext cx="304800" cy="0"/>
            </a:xfrm>
            <a:prstGeom prst="line">
              <a:avLst/>
            </a:prstGeom>
            <a:noFill/>
            <a:ln w="28575" cap="flat" cmpd="sng" algn="ctr">
              <a:solidFill>
                <a:schemeClr val="tx2"/>
              </a:solidFill>
              <a:prstDash val="solid"/>
            </a:ln>
            <a:effectLst/>
          </p:spPr>
        </p:cxnSp>
        <p:cxnSp>
          <p:nvCxnSpPr>
            <p:cNvPr id="38" name="Straight Connector 37"/>
            <p:cNvCxnSpPr/>
            <p:nvPr/>
          </p:nvCxnSpPr>
          <p:spPr>
            <a:xfrm>
              <a:off x="9062684" y="3762008"/>
              <a:ext cx="381000" cy="0"/>
            </a:xfrm>
            <a:prstGeom prst="line">
              <a:avLst/>
            </a:prstGeom>
            <a:noFill/>
            <a:ln w="19050" cap="flat" cmpd="sng" algn="ctr">
              <a:solidFill>
                <a:schemeClr val="tx2"/>
              </a:solidFill>
              <a:prstDash val="solid"/>
            </a:ln>
            <a:effectLst/>
          </p:spPr>
        </p:cxnSp>
        <p:cxnSp>
          <p:nvCxnSpPr>
            <p:cNvPr id="39" name="Straight Connector 38"/>
            <p:cNvCxnSpPr/>
            <p:nvPr/>
          </p:nvCxnSpPr>
          <p:spPr>
            <a:xfrm rot="5400000">
              <a:off x="9367484" y="4143008"/>
              <a:ext cx="152400" cy="0"/>
            </a:xfrm>
            <a:prstGeom prst="line">
              <a:avLst/>
            </a:prstGeom>
            <a:noFill/>
            <a:ln w="19050" cap="flat" cmpd="sng" algn="ctr">
              <a:solidFill>
                <a:schemeClr val="tx2"/>
              </a:solidFill>
              <a:prstDash val="solid"/>
              <a:headEnd type="none" w="med" len="med"/>
              <a:tailEnd type="none" w="med" len="med"/>
            </a:ln>
            <a:effectLst/>
          </p:spPr>
        </p:cxnSp>
        <p:sp>
          <p:nvSpPr>
            <p:cNvPr id="40" name="Isosceles Triangle 39"/>
            <p:cNvSpPr/>
            <p:nvPr/>
          </p:nvSpPr>
          <p:spPr>
            <a:xfrm flipV="1">
              <a:off x="9291284" y="3914408"/>
              <a:ext cx="304800" cy="152400"/>
            </a:xfrm>
            <a:prstGeom prst="triangle">
              <a:avLst/>
            </a:prstGeom>
            <a:solidFill>
              <a:srgbClr val="C0504D"/>
            </a:solidFill>
            <a:ln w="2540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41" name="Straight Connector 40"/>
            <p:cNvCxnSpPr/>
            <p:nvPr/>
          </p:nvCxnSpPr>
          <p:spPr>
            <a:xfrm rot="5400000">
              <a:off x="9367484" y="3838208"/>
              <a:ext cx="152400" cy="0"/>
            </a:xfrm>
            <a:prstGeom prst="line">
              <a:avLst/>
            </a:prstGeom>
            <a:noFill/>
            <a:ln w="19050" cap="flat" cmpd="sng" algn="ctr">
              <a:solidFill>
                <a:schemeClr val="tx2"/>
              </a:solidFill>
              <a:prstDash val="solid"/>
            </a:ln>
            <a:effectLst/>
          </p:spPr>
        </p:cxnSp>
        <p:cxnSp>
          <p:nvCxnSpPr>
            <p:cNvPr id="42" name="Straight Connector 41"/>
            <p:cNvCxnSpPr/>
            <p:nvPr/>
          </p:nvCxnSpPr>
          <p:spPr>
            <a:xfrm>
              <a:off x="9291284" y="4066808"/>
              <a:ext cx="304800" cy="0"/>
            </a:xfrm>
            <a:prstGeom prst="line">
              <a:avLst/>
            </a:prstGeom>
            <a:noFill/>
            <a:ln w="28575" cap="flat" cmpd="sng" algn="ctr">
              <a:solidFill>
                <a:schemeClr val="tx2"/>
              </a:solidFill>
              <a:prstDash val="solid"/>
            </a:ln>
            <a:effectLst/>
          </p:spPr>
        </p:cxnSp>
        <p:sp>
          <p:nvSpPr>
            <p:cNvPr id="43" name="Isosceles Triangle 42"/>
            <p:cNvSpPr/>
            <p:nvPr/>
          </p:nvSpPr>
          <p:spPr>
            <a:xfrm flipV="1">
              <a:off x="9367484" y="4219208"/>
              <a:ext cx="152400" cy="152400"/>
            </a:xfrm>
            <a:prstGeom prst="triangle">
              <a:avLst/>
            </a:prstGeom>
            <a:solidFill>
              <a:schemeClr val="tx2"/>
            </a:solidFill>
            <a:ln w="2540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44" name="Straight Connector 43"/>
            <p:cNvCxnSpPr/>
            <p:nvPr/>
          </p:nvCxnSpPr>
          <p:spPr>
            <a:xfrm>
              <a:off x="9292150" y="1802794"/>
              <a:ext cx="304800" cy="0"/>
            </a:xfrm>
            <a:prstGeom prst="line">
              <a:avLst/>
            </a:prstGeom>
            <a:noFill/>
            <a:ln w="19050" cap="flat" cmpd="sng" algn="ctr">
              <a:solidFill>
                <a:schemeClr val="tx2"/>
              </a:solidFill>
              <a:prstDash val="solid"/>
            </a:ln>
            <a:effectLst/>
          </p:spPr>
        </p:cxnSp>
        <p:cxnSp>
          <p:nvCxnSpPr>
            <p:cNvPr id="45" name="Elbow Connector 44"/>
            <p:cNvCxnSpPr>
              <a:stCxn id="29" idx="3"/>
              <a:endCxn id="35" idx="1"/>
            </p:cNvCxnSpPr>
            <p:nvPr/>
          </p:nvCxnSpPr>
          <p:spPr>
            <a:xfrm flipV="1">
              <a:off x="8463418" y="3876308"/>
              <a:ext cx="408766" cy="1660289"/>
            </a:xfrm>
            <a:prstGeom prst="bentConnector2">
              <a:avLst/>
            </a:prstGeom>
            <a:noFill/>
            <a:ln w="19050" cap="flat" cmpd="sng" algn="ctr">
              <a:solidFill>
                <a:sysClr val="windowText" lastClr="000000"/>
              </a:solidFill>
              <a:prstDash val="solid"/>
              <a:headEnd type="arrow"/>
              <a:tailEnd type="arrow"/>
            </a:ln>
            <a:effectLst/>
          </p:spPr>
        </p:cxnSp>
        <p:cxnSp>
          <p:nvCxnSpPr>
            <p:cNvPr id="46" name="Straight Arrow Connector 45"/>
            <p:cNvCxnSpPr>
              <a:stCxn id="112" idx="1"/>
            </p:cNvCxnSpPr>
            <p:nvPr/>
          </p:nvCxnSpPr>
          <p:spPr>
            <a:xfrm flipH="1">
              <a:off x="5260880" y="3016600"/>
              <a:ext cx="741934" cy="907"/>
            </a:xfrm>
            <a:prstGeom prst="straightConnector1">
              <a:avLst/>
            </a:prstGeom>
            <a:noFill/>
            <a:ln w="38100" cap="flat" cmpd="sng" algn="ctr">
              <a:solidFill>
                <a:srgbClr val="C0504D"/>
              </a:solidFill>
              <a:prstDash val="solid"/>
              <a:tailEnd type="arrow"/>
            </a:ln>
            <a:effectLst/>
          </p:spPr>
        </p:cxnSp>
        <p:cxnSp>
          <p:nvCxnSpPr>
            <p:cNvPr id="47" name="Curved Connector 46"/>
            <p:cNvCxnSpPr/>
            <p:nvPr/>
          </p:nvCxnSpPr>
          <p:spPr>
            <a:xfrm rot="10800000">
              <a:off x="2983159" y="1266556"/>
              <a:ext cx="1752600" cy="762000"/>
            </a:xfrm>
            <a:prstGeom prst="curvedConnector3">
              <a:avLst>
                <a:gd name="adj1" fmla="val 50000"/>
              </a:avLst>
            </a:prstGeom>
            <a:noFill/>
            <a:ln w="19050" cap="flat" cmpd="sng" algn="ctr">
              <a:solidFill>
                <a:srgbClr val="1F497D"/>
              </a:solidFill>
              <a:prstDash val="solid"/>
              <a:headEnd type="none" w="med" len="med"/>
              <a:tailEnd type="arrow" w="med" len="med"/>
            </a:ln>
            <a:effectLst/>
          </p:spPr>
        </p:cxnSp>
        <p:cxnSp>
          <p:nvCxnSpPr>
            <p:cNvPr id="48" name="Curved Connector 47"/>
            <p:cNvCxnSpPr/>
            <p:nvPr/>
          </p:nvCxnSpPr>
          <p:spPr>
            <a:xfrm rot="10800000">
              <a:off x="2983160" y="1571356"/>
              <a:ext cx="1752600" cy="762000"/>
            </a:xfrm>
            <a:prstGeom prst="curvedConnector3">
              <a:avLst>
                <a:gd name="adj1" fmla="val 50000"/>
              </a:avLst>
            </a:prstGeom>
            <a:noFill/>
            <a:ln w="19050" cap="flat" cmpd="sng" algn="ctr">
              <a:solidFill>
                <a:srgbClr val="C0504D"/>
              </a:solidFill>
              <a:prstDash val="solid"/>
              <a:headEnd type="none" w="med" len="med"/>
              <a:tailEnd type="arrow" w="med" len="med"/>
            </a:ln>
            <a:effectLst/>
          </p:spPr>
        </p:cxnSp>
        <p:cxnSp>
          <p:nvCxnSpPr>
            <p:cNvPr id="49" name="Curved Connector 48"/>
            <p:cNvCxnSpPr/>
            <p:nvPr/>
          </p:nvCxnSpPr>
          <p:spPr>
            <a:xfrm rot="10800000">
              <a:off x="2983161" y="2333356"/>
              <a:ext cx="1752598" cy="381000"/>
            </a:xfrm>
            <a:prstGeom prst="curvedConnector3">
              <a:avLst>
                <a:gd name="adj1" fmla="val 50000"/>
              </a:avLst>
            </a:prstGeom>
            <a:noFill/>
            <a:ln w="19050" cap="flat" cmpd="sng" algn="ctr">
              <a:solidFill>
                <a:srgbClr val="1F497D"/>
              </a:solidFill>
              <a:prstDash val="solid"/>
              <a:headEnd type="none" w="med" len="med"/>
              <a:tailEnd type="arrow" w="med" len="med"/>
            </a:ln>
            <a:effectLst/>
          </p:spPr>
        </p:cxnSp>
        <p:cxnSp>
          <p:nvCxnSpPr>
            <p:cNvPr id="50" name="Curved Connector 49"/>
            <p:cNvCxnSpPr>
              <a:endCxn id="17" idx="0"/>
            </p:cNvCxnSpPr>
            <p:nvPr/>
          </p:nvCxnSpPr>
          <p:spPr>
            <a:xfrm rot="10800000">
              <a:off x="2983159" y="2485756"/>
              <a:ext cx="1752600" cy="381000"/>
            </a:xfrm>
            <a:prstGeom prst="curvedConnector3">
              <a:avLst>
                <a:gd name="adj1" fmla="val 50000"/>
              </a:avLst>
            </a:prstGeom>
            <a:noFill/>
            <a:ln w="19050" cap="flat" cmpd="sng" algn="ctr">
              <a:solidFill>
                <a:srgbClr val="1F497D"/>
              </a:solidFill>
              <a:prstDash val="solid"/>
              <a:headEnd type="arrow" w="med" len="med"/>
              <a:tailEnd type="none" w="med" len="med"/>
            </a:ln>
            <a:effectLst/>
          </p:spPr>
        </p:cxnSp>
        <p:cxnSp>
          <p:nvCxnSpPr>
            <p:cNvPr id="51" name="Curved Connector 50"/>
            <p:cNvCxnSpPr/>
            <p:nvPr/>
          </p:nvCxnSpPr>
          <p:spPr>
            <a:xfrm rot="10800000">
              <a:off x="2983159" y="2638156"/>
              <a:ext cx="1752600" cy="381000"/>
            </a:xfrm>
            <a:prstGeom prst="curvedConnector3">
              <a:avLst>
                <a:gd name="adj1" fmla="val 50000"/>
              </a:avLst>
            </a:prstGeom>
            <a:noFill/>
            <a:ln w="19050" cap="flat" cmpd="sng" algn="ctr">
              <a:solidFill>
                <a:srgbClr val="C0504D"/>
              </a:solidFill>
              <a:prstDash val="solid"/>
              <a:headEnd type="none" w="med" len="med"/>
              <a:tailEnd type="arrow" w="med" len="med"/>
            </a:ln>
            <a:effectLst/>
          </p:spPr>
        </p:cxnSp>
        <p:cxnSp>
          <p:nvCxnSpPr>
            <p:cNvPr id="52" name="Curved Connector 51"/>
            <p:cNvCxnSpPr/>
            <p:nvPr/>
          </p:nvCxnSpPr>
          <p:spPr>
            <a:xfrm rot="10800000" flipV="1">
              <a:off x="2983159" y="4085956"/>
              <a:ext cx="1752600" cy="381000"/>
            </a:xfrm>
            <a:prstGeom prst="curvedConnector3">
              <a:avLst>
                <a:gd name="adj1" fmla="val 50000"/>
              </a:avLst>
            </a:prstGeom>
            <a:noFill/>
            <a:ln w="19050" cap="flat" cmpd="sng" algn="ctr">
              <a:solidFill>
                <a:srgbClr val="1F497D"/>
              </a:solidFill>
              <a:prstDash val="solid"/>
              <a:headEnd type="none" w="med" len="med"/>
              <a:tailEnd type="arrow" w="med" len="med"/>
            </a:ln>
            <a:effectLst/>
          </p:spPr>
        </p:cxnSp>
        <p:cxnSp>
          <p:nvCxnSpPr>
            <p:cNvPr id="53" name="Curved Connector 52"/>
            <p:cNvCxnSpPr>
              <a:endCxn id="18" idx="0"/>
            </p:cNvCxnSpPr>
            <p:nvPr/>
          </p:nvCxnSpPr>
          <p:spPr>
            <a:xfrm rot="10800000" flipV="1">
              <a:off x="2983159" y="4238356"/>
              <a:ext cx="1752600" cy="381000"/>
            </a:xfrm>
            <a:prstGeom prst="curvedConnector3">
              <a:avLst>
                <a:gd name="adj1" fmla="val 50000"/>
              </a:avLst>
            </a:prstGeom>
            <a:noFill/>
            <a:ln w="19050" cap="flat" cmpd="sng" algn="ctr">
              <a:solidFill>
                <a:srgbClr val="1F497D"/>
              </a:solidFill>
              <a:prstDash val="solid"/>
              <a:headEnd type="arrow" w="med" len="med"/>
              <a:tailEnd type="none" w="med" len="med"/>
            </a:ln>
            <a:effectLst/>
          </p:spPr>
        </p:cxnSp>
        <p:cxnSp>
          <p:nvCxnSpPr>
            <p:cNvPr id="54" name="Curved Connector 53"/>
            <p:cNvCxnSpPr/>
            <p:nvPr/>
          </p:nvCxnSpPr>
          <p:spPr>
            <a:xfrm rot="10800000" flipV="1">
              <a:off x="2983159" y="4390756"/>
              <a:ext cx="1752600" cy="381000"/>
            </a:xfrm>
            <a:prstGeom prst="curvedConnector3">
              <a:avLst>
                <a:gd name="adj1" fmla="val 50000"/>
              </a:avLst>
            </a:prstGeom>
            <a:noFill/>
            <a:ln w="19050" cap="flat" cmpd="sng" algn="ctr">
              <a:solidFill>
                <a:srgbClr val="C0504D"/>
              </a:solidFill>
              <a:prstDash val="solid"/>
              <a:headEnd type="none" w="med" len="med"/>
              <a:tailEnd type="arrow" w="med" len="med"/>
            </a:ln>
            <a:effectLst/>
          </p:spPr>
        </p:cxnSp>
        <p:cxnSp>
          <p:nvCxnSpPr>
            <p:cNvPr id="55" name="Curved Connector 54"/>
            <p:cNvCxnSpPr/>
            <p:nvPr/>
          </p:nvCxnSpPr>
          <p:spPr>
            <a:xfrm rot="10800000" flipV="1">
              <a:off x="3821361" y="4771756"/>
              <a:ext cx="914398" cy="762000"/>
            </a:xfrm>
            <a:prstGeom prst="curvedConnector3">
              <a:avLst>
                <a:gd name="adj1" fmla="val 50000"/>
              </a:avLst>
            </a:prstGeom>
            <a:noFill/>
            <a:ln w="19050" cap="flat" cmpd="sng" algn="ctr">
              <a:solidFill>
                <a:srgbClr val="1F497D"/>
              </a:solidFill>
              <a:prstDash val="solid"/>
              <a:headEnd type="none" w="med" len="med"/>
              <a:tailEnd type="arrow" w="med" len="med"/>
            </a:ln>
            <a:effectLst/>
          </p:spPr>
        </p:cxnSp>
        <p:cxnSp>
          <p:nvCxnSpPr>
            <p:cNvPr id="56" name="Curved Connector 55"/>
            <p:cNvCxnSpPr>
              <a:endCxn id="20" idx="0"/>
            </p:cNvCxnSpPr>
            <p:nvPr/>
          </p:nvCxnSpPr>
          <p:spPr>
            <a:xfrm rot="10800000" flipV="1">
              <a:off x="3821359" y="4924156"/>
              <a:ext cx="914400" cy="762000"/>
            </a:xfrm>
            <a:prstGeom prst="curvedConnector3">
              <a:avLst>
                <a:gd name="adj1" fmla="val 50000"/>
              </a:avLst>
            </a:prstGeom>
            <a:noFill/>
            <a:ln w="19050" cap="flat" cmpd="sng" algn="ctr">
              <a:solidFill>
                <a:srgbClr val="1F497D"/>
              </a:solidFill>
              <a:prstDash val="solid"/>
              <a:headEnd type="arrow" w="med" len="med"/>
              <a:tailEnd type="none" w="med" len="med"/>
            </a:ln>
            <a:effectLst/>
          </p:spPr>
        </p:cxnSp>
        <p:cxnSp>
          <p:nvCxnSpPr>
            <p:cNvPr id="57" name="Curved Connector 56"/>
            <p:cNvCxnSpPr/>
            <p:nvPr/>
          </p:nvCxnSpPr>
          <p:spPr>
            <a:xfrm rot="10800000" flipV="1">
              <a:off x="3821359" y="5076556"/>
              <a:ext cx="914400" cy="762000"/>
            </a:xfrm>
            <a:prstGeom prst="curvedConnector3">
              <a:avLst>
                <a:gd name="adj1" fmla="val 50000"/>
              </a:avLst>
            </a:prstGeom>
            <a:noFill/>
            <a:ln w="19050" cap="flat" cmpd="sng" algn="ctr">
              <a:solidFill>
                <a:srgbClr val="C0504D"/>
              </a:solidFill>
              <a:prstDash val="solid"/>
              <a:headEnd type="none" w="med" len="med"/>
              <a:tailEnd type="arrow" w="med" len="med"/>
            </a:ln>
            <a:effectLst/>
          </p:spPr>
        </p:cxnSp>
        <p:cxnSp>
          <p:nvCxnSpPr>
            <p:cNvPr id="58" name="Straight Arrow Connector 57"/>
            <p:cNvCxnSpPr>
              <a:stCxn id="59" idx="3"/>
            </p:cNvCxnSpPr>
            <p:nvPr/>
          </p:nvCxnSpPr>
          <p:spPr>
            <a:xfrm flipV="1">
              <a:off x="3872173" y="4700488"/>
              <a:ext cx="810142" cy="422979"/>
            </a:xfrm>
            <a:prstGeom prst="straightConnector1">
              <a:avLst/>
            </a:prstGeom>
            <a:noFill/>
            <a:ln w="9525" cap="flat" cmpd="sng" algn="ctr">
              <a:solidFill>
                <a:srgbClr val="4F81BD">
                  <a:shade val="95000"/>
                  <a:satMod val="105000"/>
                </a:srgbClr>
              </a:solidFill>
              <a:prstDash val="solid"/>
              <a:tailEnd type="arrow"/>
            </a:ln>
            <a:effectLst/>
          </p:spPr>
        </p:cxnSp>
        <p:sp>
          <p:nvSpPr>
            <p:cNvPr id="59" name="TextBox 58"/>
            <p:cNvSpPr txBox="1"/>
            <p:nvPr/>
          </p:nvSpPr>
          <p:spPr>
            <a:xfrm>
              <a:off x="2754559" y="5000356"/>
              <a:ext cx="1117614"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smtClean="0">
                  <a:ln>
                    <a:noFill/>
                  </a:ln>
                  <a:solidFill>
                    <a:srgbClr val="1F497D"/>
                  </a:solidFill>
                  <a:effectLst/>
                  <a:uLnTx/>
                  <a:uFillTx/>
                </a:rPr>
                <a:t>One 80 Mb/s port</a:t>
              </a:r>
              <a:endParaRPr kumimoji="0" lang="en-GB" sz="1000" b="0" i="0" u="none" strike="noStrike" kern="0" cap="none" spc="0" normalizeH="0" baseline="0" noProof="0" dirty="0">
                <a:ln>
                  <a:noFill/>
                </a:ln>
                <a:solidFill>
                  <a:srgbClr val="1F497D"/>
                </a:solidFill>
                <a:effectLst/>
                <a:uLnTx/>
                <a:uFillTx/>
              </a:endParaRPr>
            </a:p>
          </p:txBody>
        </p:sp>
        <p:cxnSp>
          <p:nvCxnSpPr>
            <p:cNvPr id="60" name="Straight Arrow Connector 59"/>
            <p:cNvCxnSpPr>
              <a:stCxn id="66" idx="3"/>
            </p:cNvCxnSpPr>
            <p:nvPr/>
          </p:nvCxnSpPr>
          <p:spPr>
            <a:xfrm flipV="1">
              <a:off x="3919426" y="2398884"/>
              <a:ext cx="804651" cy="1496945"/>
            </a:xfrm>
            <a:prstGeom prst="straightConnector1">
              <a:avLst/>
            </a:prstGeom>
            <a:noFill/>
            <a:ln w="9525" cap="flat" cmpd="sng" algn="ctr">
              <a:solidFill>
                <a:srgbClr val="4F81BD">
                  <a:shade val="95000"/>
                  <a:satMod val="105000"/>
                </a:srgbClr>
              </a:solidFill>
              <a:prstDash val="solid"/>
              <a:tailEnd type="arrow"/>
            </a:ln>
            <a:effectLst/>
          </p:spPr>
        </p:cxnSp>
        <p:cxnSp>
          <p:nvCxnSpPr>
            <p:cNvPr id="61" name="Straight Arrow Connector 60"/>
            <p:cNvCxnSpPr>
              <a:stCxn id="66" idx="3"/>
            </p:cNvCxnSpPr>
            <p:nvPr/>
          </p:nvCxnSpPr>
          <p:spPr>
            <a:xfrm flipV="1">
              <a:off x="3919426" y="3148007"/>
              <a:ext cx="786677" cy="747822"/>
            </a:xfrm>
            <a:prstGeom prst="straightConnector1">
              <a:avLst/>
            </a:prstGeom>
            <a:noFill/>
            <a:ln w="9525" cap="flat" cmpd="sng" algn="ctr">
              <a:solidFill>
                <a:srgbClr val="4F81BD">
                  <a:shade val="95000"/>
                  <a:satMod val="105000"/>
                </a:srgbClr>
              </a:solidFill>
              <a:prstDash val="solid"/>
              <a:tailEnd type="arrow"/>
            </a:ln>
            <a:effectLst/>
          </p:spPr>
        </p:cxnSp>
        <p:cxnSp>
          <p:nvCxnSpPr>
            <p:cNvPr id="62" name="Straight Arrow Connector 61"/>
            <p:cNvCxnSpPr>
              <a:stCxn id="66" idx="3"/>
            </p:cNvCxnSpPr>
            <p:nvPr/>
          </p:nvCxnSpPr>
          <p:spPr>
            <a:xfrm>
              <a:off x="3919426" y="3895829"/>
              <a:ext cx="786677" cy="97894"/>
            </a:xfrm>
            <a:prstGeom prst="straightConnector1">
              <a:avLst/>
            </a:prstGeom>
            <a:noFill/>
            <a:ln w="9525" cap="flat" cmpd="sng" algn="ctr">
              <a:solidFill>
                <a:srgbClr val="4F81BD">
                  <a:shade val="95000"/>
                  <a:satMod val="105000"/>
                </a:srgbClr>
              </a:solidFill>
              <a:prstDash val="solid"/>
              <a:tailEnd type="arrow"/>
            </a:ln>
            <a:effectLst/>
          </p:spPr>
        </p:cxnSp>
        <p:sp>
          <p:nvSpPr>
            <p:cNvPr id="63" name="TextBox 62"/>
            <p:cNvSpPr txBox="1"/>
            <p:nvPr/>
          </p:nvSpPr>
          <p:spPr>
            <a:xfrm>
              <a:off x="7897499" y="6017194"/>
              <a:ext cx="401072" cy="33855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ysClr val="windowText" lastClr="000000"/>
                  </a:solidFill>
                  <a:effectLst/>
                  <a:uLnTx/>
                  <a:uFillTx/>
                </a:rPr>
                <a:t>I2C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ysClr val="windowText" lastClr="000000"/>
                  </a:solidFill>
                  <a:effectLst/>
                  <a:uLnTx/>
                  <a:uFillTx/>
                </a:rPr>
                <a:t>Ports</a:t>
              </a:r>
              <a:endParaRPr kumimoji="0" lang="en-GB" sz="800" b="0" i="0" u="none" strike="noStrike" kern="0" cap="none" spc="0" normalizeH="0" baseline="0" noProof="0" dirty="0">
                <a:ln>
                  <a:noFill/>
                </a:ln>
                <a:solidFill>
                  <a:sysClr val="windowText" lastClr="000000"/>
                </a:solidFill>
                <a:effectLst/>
                <a:uLnTx/>
                <a:uFillTx/>
              </a:endParaRPr>
            </a:p>
          </p:txBody>
        </p:sp>
        <p:sp>
          <p:nvSpPr>
            <p:cNvPr id="64" name="TextBox 63"/>
            <p:cNvSpPr txBox="1"/>
            <p:nvPr/>
          </p:nvSpPr>
          <p:spPr>
            <a:xfrm>
              <a:off x="5802392" y="6017194"/>
              <a:ext cx="508474" cy="21544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err="1" smtClean="0">
                  <a:ln>
                    <a:noFill/>
                  </a:ln>
                  <a:solidFill>
                    <a:sysClr val="windowText" lastClr="000000"/>
                  </a:solidFill>
                  <a:effectLst/>
                  <a:uLnTx/>
                  <a:uFillTx/>
                </a:rPr>
                <a:t>aIn</a:t>
              </a:r>
              <a:r>
                <a:rPr kumimoji="0" lang="en-GB" sz="800" b="0" i="0" u="none" strike="noStrike" kern="0" cap="none" spc="0" normalizeH="0" baseline="0" noProof="0" dirty="0" smtClean="0">
                  <a:ln>
                    <a:noFill/>
                  </a:ln>
                  <a:solidFill>
                    <a:sysClr val="windowText" lastClr="000000"/>
                  </a:solidFill>
                  <a:effectLst/>
                  <a:uLnTx/>
                  <a:uFillTx/>
                </a:rPr>
                <a:t>[7:0]</a:t>
              </a:r>
              <a:endParaRPr kumimoji="0" lang="en-GB" sz="800" b="0" i="0" u="none" strike="noStrike" kern="0" cap="none" spc="0" normalizeH="0" baseline="0" noProof="0" dirty="0">
                <a:ln>
                  <a:noFill/>
                </a:ln>
                <a:solidFill>
                  <a:sysClr val="windowText" lastClr="000000"/>
                </a:solidFill>
                <a:effectLst/>
                <a:uLnTx/>
                <a:uFillTx/>
              </a:endParaRPr>
            </a:p>
          </p:txBody>
        </p:sp>
        <p:sp>
          <p:nvSpPr>
            <p:cNvPr id="65" name="TextBox 64"/>
            <p:cNvSpPr txBox="1"/>
            <p:nvPr/>
          </p:nvSpPr>
          <p:spPr>
            <a:xfrm>
              <a:off x="6491098" y="6017194"/>
              <a:ext cx="522900" cy="21544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800" kern="0" dirty="0" smtClean="0">
                  <a:solidFill>
                    <a:sysClr val="windowText" lastClr="000000"/>
                  </a:solidFill>
                </a:rPr>
                <a:t>IO[15:0]</a:t>
              </a:r>
              <a:endParaRPr kumimoji="0" lang="en-GB" sz="800" b="0" i="0" u="none" strike="noStrike" kern="0" cap="none" spc="0" normalizeH="0" baseline="0" noProof="0" dirty="0" smtClean="0">
                <a:ln>
                  <a:noFill/>
                </a:ln>
                <a:solidFill>
                  <a:sysClr val="windowText" lastClr="000000"/>
                </a:solidFill>
                <a:effectLst/>
                <a:uLnTx/>
                <a:uFillTx/>
              </a:endParaRPr>
            </a:p>
          </p:txBody>
        </p:sp>
        <p:sp>
          <p:nvSpPr>
            <p:cNvPr id="66" name="TextBox 65"/>
            <p:cNvSpPr txBox="1"/>
            <p:nvPr/>
          </p:nvSpPr>
          <p:spPr>
            <a:xfrm>
              <a:off x="2928449" y="3618830"/>
              <a:ext cx="990977" cy="55399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smtClean="0">
                  <a:ln>
                    <a:noFill/>
                  </a:ln>
                  <a:solidFill>
                    <a:srgbClr val="1F497D"/>
                  </a:solidFill>
                  <a:effectLst/>
                  <a:uLnTx/>
                  <a:uFillTx/>
                </a:rPr>
                <a:t>160 Mb/s</a:t>
              </a:r>
              <a:br>
                <a:rPr kumimoji="0" lang="en-GB" sz="1000" b="0" i="0" u="none" strike="noStrike" kern="0" cap="none" spc="0" normalizeH="0" baseline="0" noProof="0" dirty="0" smtClean="0">
                  <a:ln>
                    <a:noFill/>
                  </a:ln>
                  <a:solidFill>
                    <a:srgbClr val="1F497D"/>
                  </a:solidFill>
                  <a:effectLst/>
                  <a:uLnTx/>
                  <a:uFillTx/>
                </a:rPr>
              </a:br>
              <a:r>
                <a:rPr kumimoji="0" lang="en-GB" sz="1000" b="0" i="0" u="none" strike="noStrike" kern="0" cap="none" spc="0" normalizeH="0" baseline="0" noProof="0" dirty="0" smtClean="0">
                  <a:ln>
                    <a:noFill/>
                  </a:ln>
                  <a:solidFill>
                    <a:srgbClr val="1F497D"/>
                  </a:solidFill>
                  <a:effectLst/>
                  <a:uLnTx/>
                  <a:uFillTx/>
                </a:rPr>
                <a:t>to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smtClean="0">
                  <a:ln>
                    <a:noFill/>
                  </a:ln>
                  <a:solidFill>
                    <a:srgbClr val="1F497D"/>
                  </a:solidFill>
                  <a:effectLst/>
                  <a:uLnTx/>
                  <a:uFillTx/>
                </a:rPr>
                <a:t>1.28 </a:t>
              </a:r>
              <a:r>
                <a:rPr lang="en-GB" sz="1000" kern="0" dirty="0">
                  <a:solidFill>
                    <a:srgbClr val="1F497D"/>
                  </a:solidFill>
                </a:rPr>
                <a:t>G</a:t>
              </a:r>
              <a:r>
                <a:rPr kumimoji="0" lang="en-GB" sz="1000" b="0" i="0" u="none" strike="noStrike" kern="0" cap="none" spc="0" normalizeH="0" baseline="0" noProof="0" dirty="0" smtClean="0">
                  <a:ln>
                    <a:noFill/>
                  </a:ln>
                  <a:solidFill>
                    <a:srgbClr val="1F497D"/>
                  </a:solidFill>
                  <a:effectLst/>
                  <a:uLnTx/>
                  <a:uFillTx/>
                </a:rPr>
                <a:t>b/s ports</a:t>
              </a:r>
            </a:p>
          </p:txBody>
        </p:sp>
        <p:sp>
          <p:nvSpPr>
            <p:cNvPr id="67" name="TextBox 66"/>
            <p:cNvSpPr txBox="1"/>
            <p:nvPr/>
          </p:nvSpPr>
          <p:spPr>
            <a:xfrm>
              <a:off x="8606350" y="1802794"/>
              <a:ext cx="537327"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err="1" smtClean="0">
                  <a:ln>
                    <a:noFill/>
                  </a:ln>
                  <a:solidFill>
                    <a:srgbClr val="1F497D"/>
                  </a:solidFill>
                  <a:effectLst/>
                  <a:uLnTx/>
                  <a:uFillTx/>
                </a:rPr>
                <a:t>LpGBTIA</a:t>
              </a:r>
              <a:endParaRPr kumimoji="0" lang="en-GB" sz="800" b="0" i="0" u="none" strike="noStrike" kern="0" cap="none" spc="0" normalizeH="0" baseline="0" noProof="0" dirty="0">
                <a:ln>
                  <a:noFill/>
                </a:ln>
                <a:solidFill>
                  <a:srgbClr val="1F497D"/>
                </a:solidFill>
                <a:effectLst/>
                <a:uLnTx/>
                <a:uFillTx/>
              </a:endParaRPr>
            </a:p>
          </p:txBody>
        </p:sp>
        <p:sp>
          <p:nvSpPr>
            <p:cNvPr id="68" name="TextBox 67"/>
            <p:cNvSpPr txBox="1"/>
            <p:nvPr/>
          </p:nvSpPr>
          <p:spPr>
            <a:xfrm>
              <a:off x="8605484" y="3304808"/>
              <a:ext cx="508473"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err="1" smtClean="0">
                  <a:ln>
                    <a:noFill/>
                  </a:ln>
                  <a:solidFill>
                    <a:srgbClr val="1F497D"/>
                  </a:solidFill>
                  <a:effectLst/>
                  <a:uLnTx/>
                  <a:uFillTx/>
                </a:rPr>
                <a:t>LpGBLD</a:t>
              </a:r>
              <a:endParaRPr kumimoji="0" lang="en-GB" sz="800" b="0" i="0" u="none" strike="noStrike" kern="0" cap="none" spc="0" normalizeH="0" baseline="0" noProof="0" dirty="0">
                <a:ln>
                  <a:noFill/>
                </a:ln>
                <a:solidFill>
                  <a:srgbClr val="1F497D"/>
                </a:solidFill>
                <a:effectLst/>
                <a:uLnTx/>
                <a:uFillTx/>
              </a:endParaRPr>
            </a:p>
          </p:txBody>
        </p:sp>
        <p:sp>
          <p:nvSpPr>
            <p:cNvPr id="69" name="TextBox 68"/>
            <p:cNvSpPr txBox="1"/>
            <p:nvPr/>
          </p:nvSpPr>
          <p:spPr>
            <a:xfrm>
              <a:off x="7702740" y="1280191"/>
              <a:ext cx="758541"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err="1" smtClean="0">
                  <a:ln>
                    <a:noFill/>
                  </a:ln>
                  <a:solidFill>
                    <a:srgbClr val="1F497D"/>
                  </a:solidFill>
                  <a:effectLst/>
                  <a:uLnTx/>
                  <a:uFillTx/>
                </a:rPr>
                <a:t>LpGBTX</a:t>
              </a:r>
              <a:endParaRPr kumimoji="0" lang="en-GB" sz="1400" b="1" i="0" u="none" strike="noStrike" kern="0" cap="none" spc="0" normalizeH="0" baseline="0" noProof="0" dirty="0">
                <a:ln>
                  <a:noFill/>
                </a:ln>
                <a:solidFill>
                  <a:srgbClr val="1F497D"/>
                </a:solidFill>
                <a:effectLst/>
                <a:uLnTx/>
                <a:uFillTx/>
              </a:endParaRPr>
            </a:p>
          </p:txBody>
        </p:sp>
        <p:cxnSp>
          <p:nvCxnSpPr>
            <p:cNvPr id="70" name="Straight Arrow Connector 69"/>
            <p:cNvCxnSpPr/>
            <p:nvPr/>
          </p:nvCxnSpPr>
          <p:spPr>
            <a:xfrm rot="10800000" flipV="1">
              <a:off x="9673150" y="1878994"/>
              <a:ext cx="228600" cy="152400"/>
            </a:xfrm>
            <a:prstGeom prst="straightConnector1">
              <a:avLst/>
            </a:prstGeom>
            <a:noFill/>
            <a:ln w="9525" cap="flat" cmpd="sng" algn="ctr">
              <a:solidFill>
                <a:srgbClr val="C0504D"/>
              </a:solidFill>
              <a:prstDash val="solid"/>
              <a:tailEnd type="arrow"/>
            </a:ln>
            <a:effectLst/>
          </p:spPr>
        </p:cxnSp>
        <p:cxnSp>
          <p:nvCxnSpPr>
            <p:cNvPr id="71" name="Straight Arrow Connector 70"/>
            <p:cNvCxnSpPr/>
            <p:nvPr/>
          </p:nvCxnSpPr>
          <p:spPr>
            <a:xfrm rot="10800000" flipV="1">
              <a:off x="9673150" y="2031394"/>
              <a:ext cx="228600" cy="152400"/>
            </a:xfrm>
            <a:prstGeom prst="straightConnector1">
              <a:avLst/>
            </a:prstGeom>
            <a:noFill/>
            <a:ln w="9525" cap="flat" cmpd="sng" algn="ctr">
              <a:solidFill>
                <a:srgbClr val="C0504D"/>
              </a:solidFill>
              <a:prstDash val="solid"/>
              <a:tailEnd type="arrow"/>
            </a:ln>
            <a:effectLst/>
          </p:spPr>
        </p:cxnSp>
        <p:cxnSp>
          <p:nvCxnSpPr>
            <p:cNvPr id="72" name="Straight Arrow Connector 71"/>
            <p:cNvCxnSpPr/>
            <p:nvPr/>
          </p:nvCxnSpPr>
          <p:spPr>
            <a:xfrm rot="10800000" flipH="1">
              <a:off x="9672284" y="3685808"/>
              <a:ext cx="228600" cy="152400"/>
            </a:xfrm>
            <a:prstGeom prst="straightConnector1">
              <a:avLst/>
            </a:prstGeom>
            <a:noFill/>
            <a:ln w="9525" cap="flat" cmpd="sng" algn="ctr">
              <a:solidFill>
                <a:srgbClr val="C0504D"/>
              </a:solidFill>
              <a:prstDash val="solid"/>
              <a:tailEnd type="arrow"/>
            </a:ln>
            <a:effectLst/>
          </p:spPr>
        </p:cxnSp>
        <p:cxnSp>
          <p:nvCxnSpPr>
            <p:cNvPr id="73" name="Straight Arrow Connector 72"/>
            <p:cNvCxnSpPr/>
            <p:nvPr/>
          </p:nvCxnSpPr>
          <p:spPr>
            <a:xfrm rot="10800000" flipH="1">
              <a:off x="9672284" y="3838208"/>
              <a:ext cx="228600" cy="152400"/>
            </a:xfrm>
            <a:prstGeom prst="straightConnector1">
              <a:avLst/>
            </a:prstGeom>
            <a:noFill/>
            <a:ln w="9525" cap="flat" cmpd="sng" algn="ctr">
              <a:solidFill>
                <a:srgbClr val="C0504D"/>
              </a:solidFill>
              <a:prstDash val="solid"/>
              <a:tailEnd type="arrow"/>
            </a:ln>
            <a:effectLst/>
          </p:spPr>
        </p:cxnSp>
        <p:sp>
          <p:nvSpPr>
            <p:cNvPr id="74" name="Right Brace 73"/>
            <p:cNvSpPr/>
            <p:nvPr/>
          </p:nvSpPr>
          <p:spPr>
            <a:xfrm>
              <a:off x="3747913" y="1443667"/>
              <a:ext cx="266700" cy="401156"/>
            </a:xfrm>
            <a:prstGeom prst="rightBrace">
              <a:avLst/>
            </a:prstGeom>
            <a:noFill/>
            <a:ln w="12700" cap="flat" cmpd="sng" algn="ctr">
              <a:solidFill>
                <a:srgbClr val="4F81BD">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5" name="TextBox 74"/>
            <p:cNvSpPr txBox="1"/>
            <p:nvPr/>
          </p:nvSpPr>
          <p:spPr>
            <a:xfrm>
              <a:off x="3971367" y="1509900"/>
              <a:ext cx="465192"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rgbClr val="1F497D"/>
                  </a:solidFill>
                  <a:effectLst/>
                  <a:uLnTx/>
                  <a:uFillTx/>
                </a:rPr>
                <a:t>e-Link</a:t>
              </a:r>
            </a:p>
          </p:txBody>
        </p:sp>
        <p:sp>
          <p:nvSpPr>
            <p:cNvPr id="76" name="TextBox 75"/>
            <p:cNvSpPr txBox="1"/>
            <p:nvPr/>
          </p:nvSpPr>
          <p:spPr>
            <a:xfrm>
              <a:off x="3078679" y="3312972"/>
              <a:ext cx="447558" cy="246221"/>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smtClean="0">
                  <a:ln>
                    <a:noFill/>
                  </a:ln>
                  <a:solidFill>
                    <a:srgbClr val="C00000"/>
                  </a:solidFill>
                  <a:effectLst/>
                  <a:uLnTx/>
                  <a:uFillTx/>
                </a:rPr>
                <a:t>clock</a:t>
              </a:r>
            </a:p>
          </p:txBody>
        </p:sp>
        <p:cxnSp>
          <p:nvCxnSpPr>
            <p:cNvPr id="77" name="Straight Arrow Connector 76"/>
            <p:cNvCxnSpPr>
              <a:stCxn id="76" idx="3"/>
            </p:cNvCxnSpPr>
            <p:nvPr/>
          </p:nvCxnSpPr>
          <p:spPr>
            <a:xfrm flipV="1">
              <a:off x="3526237" y="2902946"/>
              <a:ext cx="590143" cy="533137"/>
            </a:xfrm>
            <a:prstGeom prst="straightConnector1">
              <a:avLst/>
            </a:prstGeom>
            <a:noFill/>
            <a:ln w="9525" cap="flat" cmpd="sng" algn="ctr">
              <a:solidFill>
                <a:srgbClr val="C00000"/>
              </a:solidFill>
              <a:prstDash val="solid"/>
              <a:tailEnd type="arrow"/>
            </a:ln>
            <a:effectLst/>
          </p:spPr>
        </p:cxnSp>
        <p:sp>
          <p:nvSpPr>
            <p:cNvPr id="78" name="TextBox 77"/>
            <p:cNvSpPr txBox="1"/>
            <p:nvPr/>
          </p:nvSpPr>
          <p:spPr>
            <a:xfrm>
              <a:off x="2936011" y="3132771"/>
              <a:ext cx="590226" cy="246221"/>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1F497D"/>
                  </a:solidFill>
                  <a:effectLst/>
                  <a:uLnTx/>
                  <a:uFillTx/>
                </a:rPr>
                <a:t>data-up</a:t>
              </a:r>
              <a:endParaRPr kumimoji="0" lang="en-GB" sz="1000" b="0" i="0" u="none" strike="noStrike" kern="0" cap="none" spc="0" normalizeH="0" baseline="0" noProof="0" dirty="0" smtClean="0">
                <a:ln>
                  <a:noFill/>
                </a:ln>
                <a:solidFill>
                  <a:srgbClr val="1F497D"/>
                </a:solidFill>
                <a:effectLst/>
                <a:uLnTx/>
                <a:uFillTx/>
              </a:endParaRPr>
            </a:p>
          </p:txBody>
        </p:sp>
        <p:cxnSp>
          <p:nvCxnSpPr>
            <p:cNvPr id="79" name="Straight Arrow Connector 78"/>
            <p:cNvCxnSpPr>
              <a:stCxn id="78" idx="3"/>
            </p:cNvCxnSpPr>
            <p:nvPr/>
          </p:nvCxnSpPr>
          <p:spPr>
            <a:xfrm flipV="1">
              <a:off x="3526237" y="2764446"/>
              <a:ext cx="513943" cy="491436"/>
            </a:xfrm>
            <a:prstGeom prst="straightConnector1">
              <a:avLst/>
            </a:prstGeom>
            <a:noFill/>
            <a:ln w="9525" cap="flat" cmpd="sng" algn="ctr">
              <a:solidFill>
                <a:srgbClr val="4F81BD">
                  <a:shade val="95000"/>
                  <a:satMod val="105000"/>
                </a:srgbClr>
              </a:solidFill>
              <a:prstDash val="solid"/>
              <a:tailEnd type="arrow"/>
            </a:ln>
            <a:effectLst/>
          </p:spPr>
        </p:cxnSp>
        <p:sp>
          <p:nvSpPr>
            <p:cNvPr id="80" name="TextBox 79"/>
            <p:cNvSpPr txBox="1"/>
            <p:nvPr/>
          </p:nvSpPr>
          <p:spPr>
            <a:xfrm>
              <a:off x="2777314" y="2904171"/>
              <a:ext cx="748923" cy="246221"/>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1F497D"/>
                  </a:solidFill>
                  <a:effectLst/>
                  <a:uLnTx/>
                  <a:uFillTx/>
                </a:rPr>
                <a:t>data-down</a:t>
              </a:r>
              <a:endParaRPr kumimoji="0" lang="en-GB" sz="1000" b="0" i="0" u="none" strike="noStrike" kern="0" cap="none" spc="0" normalizeH="0" baseline="0" noProof="0" dirty="0" smtClean="0">
                <a:ln>
                  <a:noFill/>
                </a:ln>
                <a:solidFill>
                  <a:srgbClr val="1F497D"/>
                </a:solidFill>
                <a:effectLst/>
                <a:uLnTx/>
                <a:uFillTx/>
              </a:endParaRPr>
            </a:p>
          </p:txBody>
        </p:sp>
        <p:cxnSp>
          <p:nvCxnSpPr>
            <p:cNvPr id="81" name="Straight Arrow Connector 80"/>
            <p:cNvCxnSpPr>
              <a:stCxn id="80" idx="3"/>
            </p:cNvCxnSpPr>
            <p:nvPr/>
          </p:nvCxnSpPr>
          <p:spPr>
            <a:xfrm flipV="1">
              <a:off x="3526237" y="2612046"/>
              <a:ext cx="437743" cy="415236"/>
            </a:xfrm>
            <a:prstGeom prst="straightConnector1">
              <a:avLst/>
            </a:prstGeom>
            <a:noFill/>
            <a:ln w="9525" cap="flat" cmpd="sng" algn="ctr">
              <a:solidFill>
                <a:srgbClr val="4F81BD">
                  <a:shade val="95000"/>
                  <a:satMod val="105000"/>
                </a:srgbClr>
              </a:solidFill>
              <a:prstDash val="solid"/>
              <a:tailEnd type="arrow"/>
            </a:ln>
            <a:effectLst/>
          </p:spPr>
        </p:cxnSp>
        <p:grpSp>
          <p:nvGrpSpPr>
            <p:cNvPr id="82" name="Group 81"/>
            <p:cNvGrpSpPr/>
            <p:nvPr/>
          </p:nvGrpSpPr>
          <p:grpSpPr>
            <a:xfrm>
              <a:off x="8978564" y="5684830"/>
              <a:ext cx="1752600" cy="533400"/>
              <a:chOff x="-5418612" y="8588424"/>
              <a:chExt cx="1752600" cy="533400"/>
            </a:xfrm>
          </p:grpSpPr>
          <p:sp>
            <p:nvSpPr>
              <p:cNvPr id="83" name="Rectangle 82"/>
              <p:cNvSpPr/>
              <p:nvPr/>
            </p:nvSpPr>
            <p:spPr>
              <a:xfrm>
                <a:off x="-5418612" y="8588424"/>
                <a:ext cx="1752600" cy="533400"/>
              </a:xfrm>
              <a:prstGeom prst="rect">
                <a:avLst/>
              </a:prstGeom>
              <a:solidFill>
                <a:srgbClr val="4F81BD">
                  <a:lumMod val="20000"/>
                  <a:lumOff val="80000"/>
                </a:srgbClr>
              </a:solidFill>
              <a:ln w="25400" cap="flat" cmpd="sng" algn="ctr">
                <a:solidFill>
                  <a:srgbClr val="4F81BD"/>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84" name="Straight Connector 83"/>
              <p:cNvCxnSpPr/>
              <p:nvPr/>
            </p:nvCxnSpPr>
            <p:spPr>
              <a:xfrm>
                <a:off x="-5266212" y="8740824"/>
                <a:ext cx="990600" cy="0"/>
              </a:xfrm>
              <a:prstGeom prst="line">
                <a:avLst/>
              </a:prstGeom>
              <a:noFill/>
              <a:ln w="12700" cap="flat" cmpd="sng" algn="ctr">
                <a:solidFill>
                  <a:srgbClr val="1F497D"/>
                </a:solidFill>
                <a:prstDash val="solid"/>
              </a:ln>
              <a:effectLst/>
            </p:spPr>
          </p:cxnSp>
          <p:cxnSp>
            <p:nvCxnSpPr>
              <p:cNvPr id="85" name="Straight Connector 84"/>
              <p:cNvCxnSpPr/>
              <p:nvPr/>
            </p:nvCxnSpPr>
            <p:spPr>
              <a:xfrm>
                <a:off x="-5266212" y="8893224"/>
                <a:ext cx="990600" cy="0"/>
              </a:xfrm>
              <a:prstGeom prst="line">
                <a:avLst/>
              </a:prstGeom>
              <a:noFill/>
              <a:ln w="12700" cap="flat" cmpd="sng" algn="ctr">
                <a:solidFill>
                  <a:sysClr val="windowText" lastClr="000000"/>
                </a:solidFill>
                <a:prstDash val="solid"/>
              </a:ln>
              <a:effectLst/>
            </p:spPr>
          </p:cxnSp>
          <p:cxnSp>
            <p:nvCxnSpPr>
              <p:cNvPr id="86" name="Straight Connector 85"/>
              <p:cNvCxnSpPr/>
              <p:nvPr/>
            </p:nvCxnSpPr>
            <p:spPr>
              <a:xfrm>
                <a:off x="-5266212" y="9045624"/>
                <a:ext cx="990600" cy="0"/>
              </a:xfrm>
              <a:prstGeom prst="line">
                <a:avLst/>
              </a:prstGeom>
              <a:noFill/>
              <a:ln w="12700" cap="flat" cmpd="sng" algn="ctr">
                <a:solidFill>
                  <a:srgbClr val="C0504D"/>
                </a:solidFill>
                <a:prstDash val="solid"/>
              </a:ln>
              <a:effectLst/>
            </p:spPr>
          </p:cxnSp>
          <p:sp>
            <p:nvSpPr>
              <p:cNvPr id="87" name="TextBox 86"/>
              <p:cNvSpPr txBox="1"/>
              <p:nvPr/>
            </p:nvSpPr>
            <p:spPr>
              <a:xfrm>
                <a:off x="-4275612" y="8740824"/>
                <a:ext cx="494046"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ysClr val="windowText" lastClr="000000"/>
                    </a:solidFill>
                    <a:effectLst/>
                    <a:uLnTx/>
                    <a:uFillTx/>
                  </a:rPr>
                  <a:t>control</a:t>
                </a:r>
                <a:endParaRPr kumimoji="0" lang="en-GB" sz="800" b="0" i="0" u="none" strike="noStrike" kern="0" cap="none" spc="0" normalizeH="0" baseline="0" noProof="0" dirty="0">
                  <a:ln>
                    <a:noFill/>
                  </a:ln>
                  <a:solidFill>
                    <a:sysClr val="windowText" lastClr="000000"/>
                  </a:solidFill>
                  <a:effectLst/>
                  <a:uLnTx/>
                  <a:uFillTx/>
                </a:endParaRPr>
              </a:p>
            </p:txBody>
          </p:sp>
          <p:sp>
            <p:nvSpPr>
              <p:cNvPr id="88" name="TextBox 87"/>
              <p:cNvSpPr txBox="1"/>
              <p:nvPr/>
            </p:nvSpPr>
            <p:spPr>
              <a:xfrm>
                <a:off x="-4275612" y="8588424"/>
                <a:ext cx="386644"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rgbClr val="1F497D"/>
                    </a:solidFill>
                    <a:effectLst/>
                    <a:uLnTx/>
                    <a:uFillTx/>
                  </a:rPr>
                  <a:t>data</a:t>
                </a:r>
                <a:endParaRPr kumimoji="0" lang="en-GB" sz="800" b="0" i="0" u="none" strike="noStrike" kern="0" cap="none" spc="0" normalizeH="0" baseline="0" noProof="0" dirty="0">
                  <a:ln>
                    <a:noFill/>
                  </a:ln>
                  <a:solidFill>
                    <a:srgbClr val="1F497D"/>
                  </a:solidFill>
                  <a:effectLst/>
                  <a:uLnTx/>
                  <a:uFillTx/>
                </a:endParaRPr>
              </a:p>
            </p:txBody>
          </p:sp>
          <p:sp>
            <p:nvSpPr>
              <p:cNvPr id="89" name="TextBox 88"/>
              <p:cNvSpPr txBox="1"/>
              <p:nvPr/>
            </p:nvSpPr>
            <p:spPr>
              <a:xfrm>
                <a:off x="-4275612" y="8893224"/>
                <a:ext cx="470000"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rgbClr val="FF0000"/>
                    </a:solidFill>
                    <a:effectLst/>
                    <a:uLnTx/>
                    <a:uFillTx/>
                  </a:rPr>
                  <a:t>clocks</a:t>
                </a:r>
                <a:endParaRPr kumimoji="0" lang="en-GB" sz="800" b="0" i="0" u="none" strike="noStrike" kern="0" cap="none" spc="0" normalizeH="0" baseline="0" noProof="0" dirty="0">
                  <a:ln>
                    <a:noFill/>
                  </a:ln>
                  <a:solidFill>
                    <a:srgbClr val="FF0000"/>
                  </a:solidFill>
                  <a:effectLst/>
                  <a:uLnTx/>
                  <a:uFillTx/>
                </a:endParaRPr>
              </a:p>
            </p:txBody>
          </p:sp>
        </p:grpSp>
        <p:grpSp>
          <p:nvGrpSpPr>
            <p:cNvPr id="90" name="Group 89"/>
            <p:cNvGrpSpPr/>
            <p:nvPr/>
          </p:nvGrpSpPr>
          <p:grpSpPr>
            <a:xfrm>
              <a:off x="7825316" y="2031395"/>
              <a:ext cx="441222" cy="457200"/>
              <a:chOff x="6066426" y="2411895"/>
              <a:chExt cx="441222" cy="457200"/>
            </a:xfrm>
          </p:grpSpPr>
          <p:sp>
            <p:nvSpPr>
              <p:cNvPr id="91" name="Isosceles Triangle 90"/>
              <p:cNvSpPr/>
              <p:nvPr/>
            </p:nvSpPr>
            <p:spPr>
              <a:xfrm rot="16200000">
                <a:off x="6028326" y="2449995"/>
                <a:ext cx="457200" cy="381000"/>
              </a:xfrm>
              <a:prstGeom prst="triangle">
                <a:avLst/>
              </a:prstGeom>
              <a:solidFill>
                <a:srgbClr val="4F81BD"/>
              </a:solidFill>
              <a:ln w="2540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92" name="TextBox 91"/>
              <p:cNvSpPr txBox="1"/>
              <p:nvPr/>
            </p:nvSpPr>
            <p:spPr>
              <a:xfrm>
                <a:off x="6149858" y="2486606"/>
                <a:ext cx="357790" cy="307777"/>
              </a:xfrm>
              <a:prstGeom prst="rect">
                <a:avLst/>
              </a:prstGeom>
              <a:noFill/>
              <a:ln>
                <a:noFill/>
              </a:ln>
            </p:spPr>
            <p:txBody>
              <a:bodyPr wrap="none" rtlCol="0">
                <a:spAutoFit/>
              </a:bodyPr>
              <a:lstStyle/>
              <a:p>
                <a:r>
                  <a:rPr lang="en-GB" sz="1400" dirty="0" smtClean="0">
                    <a:solidFill>
                      <a:schemeClr val="bg1"/>
                    </a:solidFill>
                  </a:rPr>
                  <a:t>LR</a:t>
                </a:r>
                <a:endParaRPr lang="en-GB" sz="1400" dirty="0">
                  <a:solidFill>
                    <a:schemeClr val="bg1"/>
                  </a:solidFill>
                </a:endParaRPr>
              </a:p>
            </p:txBody>
          </p:sp>
        </p:grpSp>
        <p:cxnSp>
          <p:nvCxnSpPr>
            <p:cNvPr id="93" name="Straight Arrow Connector 92"/>
            <p:cNvCxnSpPr>
              <a:stCxn id="91" idx="0"/>
              <a:endCxn id="114" idx="3"/>
            </p:cNvCxnSpPr>
            <p:nvPr/>
          </p:nvCxnSpPr>
          <p:spPr>
            <a:xfrm flipH="1" flipV="1">
              <a:off x="7584371" y="2259994"/>
              <a:ext cx="240945" cy="1"/>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flipH="1">
              <a:off x="7729440" y="2260901"/>
              <a:ext cx="1" cy="542432"/>
            </a:xfrm>
            <a:prstGeom prst="straightConnector1">
              <a:avLst/>
            </a:prstGeom>
            <a:ln w="19050">
              <a:solidFill>
                <a:schemeClr val="tx2"/>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a:endCxn id="114" idx="2"/>
            </p:cNvCxnSpPr>
            <p:nvPr/>
          </p:nvCxnSpPr>
          <p:spPr>
            <a:xfrm flipV="1">
              <a:off x="7317670" y="2488594"/>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7317670" y="3252244"/>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98" idx="3"/>
            </p:cNvCxnSpPr>
            <p:nvPr/>
          </p:nvCxnSpPr>
          <p:spPr>
            <a:xfrm flipH="1">
              <a:off x="7825316" y="3004196"/>
              <a:ext cx="1360246" cy="1240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8492744" y="2804141"/>
              <a:ext cx="692818" cy="400110"/>
            </a:xfrm>
            <a:prstGeom prst="rect">
              <a:avLst/>
            </a:prstGeom>
            <a:noFill/>
          </p:spPr>
          <p:txBody>
            <a:bodyPr wrap="none" rtlCol="0">
              <a:spAutoFit/>
            </a:bodyPr>
            <a:lstStyle/>
            <a:p>
              <a:pPr algn="ctr"/>
              <a:r>
                <a:rPr lang="en-GB" sz="1000" dirty="0" smtClean="0">
                  <a:solidFill>
                    <a:srgbClr val="C00000"/>
                  </a:solidFill>
                </a:rPr>
                <a:t>Ref CLK</a:t>
              </a:r>
              <a:br>
                <a:rPr lang="en-GB" sz="1000" dirty="0" smtClean="0">
                  <a:solidFill>
                    <a:srgbClr val="C00000"/>
                  </a:solidFill>
                </a:rPr>
              </a:br>
              <a:r>
                <a:rPr lang="en-GB" sz="1000" dirty="0" smtClean="0">
                  <a:solidFill>
                    <a:srgbClr val="C00000"/>
                  </a:solidFill>
                </a:rPr>
                <a:t>(optional)</a:t>
              </a:r>
              <a:endParaRPr lang="en-GB" sz="1000" dirty="0">
                <a:solidFill>
                  <a:srgbClr val="C00000"/>
                </a:solidFill>
              </a:endParaRPr>
            </a:p>
          </p:txBody>
        </p:sp>
        <p:cxnSp>
          <p:nvCxnSpPr>
            <p:cNvPr id="99" name="Straight Arrow Connector 98"/>
            <p:cNvCxnSpPr/>
            <p:nvPr/>
          </p:nvCxnSpPr>
          <p:spPr>
            <a:xfrm flipH="1">
              <a:off x="8208733" y="2262627"/>
              <a:ext cx="1230453" cy="0"/>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00" name="Isosceles Triangle 99"/>
            <p:cNvSpPr/>
            <p:nvPr/>
          </p:nvSpPr>
          <p:spPr>
            <a:xfrm rot="16200000">
              <a:off x="8644450" y="2069494"/>
              <a:ext cx="457200" cy="381000"/>
            </a:xfrm>
            <a:prstGeom prst="triangl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101" name="Group 100"/>
            <p:cNvGrpSpPr/>
            <p:nvPr/>
          </p:nvGrpSpPr>
          <p:grpSpPr>
            <a:xfrm flipH="1">
              <a:off x="7771050" y="3536929"/>
              <a:ext cx="441222" cy="457200"/>
              <a:chOff x="6066426" y="2411895"/>
              <a:chExt cx="441222" cy="457200"/>
            </a:xfrm>
          </p:grpSpPr>
          <p:sp>
            <p:nvSpPr>
              <p:cNvPr id="102" name="Isosceles Triangle 101"/>
              <p:cNvSpPr/>
              <p:nvPr/>
            </p:nvSpPr>
            <p:spPr>
              <a:xfrm rot="16200000">
                <a:off x="6028326" y="2449995"/>
                <a:ext cx="457200" cy="381000"/>
              </a:xfrm>
              <a:prstGeom prst="triangle">
                <a:avLst/>
              </a:prstGeom>
              <a:solidFill>
                <a:srgbClr val="4F81BD"/>
              </a:solidFill>
              <a:ln w="2540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03" name="TextBox 102"/>
              <p:cNvSpPr txBox="1"/>
              <p:nvPr/>
            </p:nvSpPr>
            <p:spPr>
              <a:xfrm>
                <a:off x="6137034" y="2486606"/>
                <a:ext cx="370614" cy="307777"/>
              </a:xfrm>
              <a:prstGeom prst="rect">
                <a:avLst/>
              </a:prstGeom>
              <a:noFill/>
              <a:ln>
                <a:noFill/>
              </a:ln>
            </p:spPr>
            <p:txBody>
              <a:bodyPr wrap="none" rtlCol="0">
                <a:spAutoFit/>
              </a:bodyPr>
              <a:lstStyle/>
              <a:p>
                <a:r>
                  <a:rPr lang="en-GB" sz="1400" dirty="0" smtClean="0">
                    <a:solidFill>
                      <a:schemeClr val="bg1"/>
                    </a:solidFill>
                  </a:rPr>
                  <a:t>LD</a:t>
                </a:r>
                <a:endParaRPr lang="en-GB" sz="1400" dirty="0">
                  <a:solidFill>
                    <a:schemeClr val="bg1"/>
                  </a:solidFill>
                </a:endParaRPr>
              </a:p>
            </p:txBody>
          </p:sp>
        </p:grpSp>
        <p:cxnSp>
          <p:nvCxnSpPr>
            <p:cNvPr id="104" name="Straight Arrow Connector 103"/>
            <p:cNvCxnSpPr>
              <a:stCxn id="119" idx="3"/>
            </p:cNvCxnSpPr>
            <p:nvPr/>
          </p:nvCxnSpPr>
          <p:spPr>
            <a:xfrm>
              <a:off x="7583414" y="3765528"/>
              <a:ext cx="251343" cy="1"/>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flipV="1">
              <a:off x="6778116" y="2480071"/>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a:off x="6778116" y="3243721"/>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V="1">
              <a:off x="6281499" y="2470950"/>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a:off x="6281499" y="3234600"/>
              <a:ext cx="1" cy="300312"/>
            </a:xfrm>
            <a:prstGeom prst="straightConnector1">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9" name="Right Arrow 108"/>
            <p:cNvSpPr/>
            <p:nvPr/>
          </p:nvSpPr>
          <p:spPr>
            <a:xfrm>
              <a:off x="5268328" y="3613128"/>
              <a:ext cx="723917" cy="304801"/>
            </a:xfrm>
            <a:prstGeom prst="rightArrow">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10" name="Straight Arrow Connector 109"/>
            <p:cNvCxnSpPr>
              <a:endCxn id="22" idx="2"/>
            </p:cNvCxnSpPr>
            <p:nvPr/>
          </p:nvCxnSpPr>
          <p:spPr>
            <a:xfrm flipV="1">
              <a:off x="5707161" y="1728446"/>
              <a:ext cx="6206" cy="1285116"/>
            </a:xfrm>
            <a:prstGeom prst="straightConnector1">
              <a:avLst/>
            </a:prstGeom>
            <a:noFill/>
            <a:ln w="38100" cap="flat" cmpd="sng" algn="ctr">
              <a:solidFill>
                <a:srgbClr val="C0504D"/>
              </a:solidFill>
              <a:prstDash val="solid"/>
              <a:headEnd type="oval"/>
              <a:tailEnd type="arrow"/>
            </a:ln>
            <a:effectLst/>
          </p:spPr>
        </p:cxnSp>
        <p:sp>
          <p:nvSpPr>
            <p:cNvPr id="111" name="Right Arrow 110"/>
            <p:cNvSpPr/>
            <p:nvPr/>
          </p:nvSpPr>
          <p:spPr>
            <a:xfrm flipH="1">
              <a:off x="5277434" y="2107594"/>
              <a:ext cx="723917" cy="304801"/>
            </a:xfrm>
            <a:prstGeom prst="rightArrow">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2" name="Rectangle 111"/>
            <p:cNvSpPr/>
            <p:nvPr/>
          </p:nvSpPr>
          <p:spPr>
            <a:xfrm>
              <a:off x="6002814" y="2788000"/>
              <a:ext cx="1052296"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CLK Manager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3" name="Rectangle 112"/>
            <p:cNvSpPr/>
            <p:nvPr/>
          </p:nvSpPr>
          <p:spPr>
            <a:xfrm>
              <a:off x="7050970" y="2788907"/>
              <a:ext cx="782665"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CDR/PLL</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4" name="Rectangle 113"/>
            <p:cNvSpPr/>
            <p:nvPr/>
          </p:nvSpPr>
          <p:spPr>
            <a:xfrm>
              <a:off x="7050970" y="2031394"/>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dirty="0" err="1" smtClean="0">
                  <a:solidFill>
                    <a:sysClr val="window" lastClr="FFFFFF"/>
                  </a:solidFill>
                  <a:latin typeface="Calibri"/>
                </a:rPr>
                <a:t>DeSER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5" name="Rectangle 114"/>
            <p:cNvSpPr/>
            <p:nvPr/>
          </p:nvSpPr>
          <p:spPr>
            <a:xfrm>
              <a:off x="6521060" y="2031394"/>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noProof="0" dirty="0" smtClean="0">
                  <a:solidFill>
                    <a:sysClr val="window" lastClr="FFFFFF"/>
                  </a:solidFill>
                  <a:latin typeface="Calibri"/>
                </a:rPr>
                <a:t>DEC</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6" name="Rectangle 115"/>
            <p:cNvSpPr/>
            <p:nvPr/>
          </p:nvSpPr>
          <p:spPr>
            <a:xfrm>
              <a:off x="6003771" y="2031394"/>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dirty="0" smtClean="0">
                  <a:solidFill>
                    <a:sysClr val="window" lastClr="FFFFFF"/>
                  </a:solidFill>
                  <a:latin typeface="Calibri"/>
                </a:rPr>
                <a:t>DSCR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7" name="Rectangle 116"/>
            <p:cNvSpPr/>
            <p:nvPr/>
          </p:nvSpPr>
          <p:spPr>
            <a:xfrm>
              <a:off x="6520103" y="3536928"/>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noProof="0" dirty="0" smtClean="0">
                  <a:solidFill>
                    <a:sysClr val="window" lastClr="FFFFFF"/>
                  </a:solidFill>
                  <a:latin typeface="Calibri"/>
                </a:rPr>
                <a:t>ENC</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8" name="Rectangle 117"/>
            <p:cNvSpPr/>
            <p:nvPr/>
          </p:nvSpPr>
          <p:spPr>
            <a:xfrm>
              <a:off x="6002814" y="3536928"/>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dirty="0" smtClean="0">
                  <a:solidFill>
                    <a:sysClr val="window" lastClr="FFFFFF"/>
                  </a:solidFill>
                  <a:latin typeface="Calibri"/>
                </a:rPr>
                <a:t>SCR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9" name="Rectangle 118"/>
            <p:cNvSpPr/>
            <p:nvPr/>
          </p:nvSpPr>
          <p:spPr>
            <a:xfrm>
              <a:off x="7050013" y="3536928"/>
              <a:ext cx="533401"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dirty="0" smtClean="0">
                  <a:solidFill>
                    <a:sysClr val="window" lastClr="FFFFFF"/>
                  </a:solidFill>
                  <a:latin typeface="Calibri"/>
                </a:rPr>
                <a:t>SER</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20" name="Rectangle 119"/>
            <p:cNvSpPr/>
            <p:nvPr/>
          </p:nvSpPr>
          <p:spPr>
            <a:xfrm>
              <a:off x="7091818" y="5307997"/>
              <a:ext cx="685800"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ysClr val="window" lastClr="FFFFFF"/>
                  </a:solidFill>
                  <a:effectLst/>
                  <a:uLnTx/>
                  <a:uFillTx/>
                  <a:latin typeface="Calibri"/>
                  <a:ea typeface="+mn-ea"/>
                  <a:cs typeface="+mn-cs"/>
                </a:rPr>
                <a:t>I2C Slave</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121" name="Straight Arrow Connector 120"/>
            <p:cNvCxnSpPr/>
            <p:nvPr/>
          </p:nvCxnSpPr>
          <p:spPr>
            <a:xfrm rot="5400000" flipH="1" flipV="1">
              <a:off x="7847917" y="5901240"/>
              <a:ext cx="304800" cy="4757"/>
            </a:xfrm>
            <a:prstGeom prst="straightConnector1">
              <a:avLst/>
            </a:prstGeom>
            <a:noFill/>
            <a:ln w="19050" cap="flat" cmpd="sng" algn="ctr">
              <a:solidFill>
                <a:sysClr val="windowText" lastClr="000000"/>
              </a:solidFill>
              <a:prstDash val="solid"/>
              <a:headEnd type="arrow"/>
              <a:tailEnd type="arrow"/>
            </a:ln>
            <a:effectLst/>
          </p:spPr>
        </p:cxnSp>
        <p:cxnSp>
          <p:nvCxnSpPr>
            <p:cNvPr id="122" name="Straight Arrow Connector 121"/>
            <p:cNvCxnSpPr/>
            <p:nvPr/>
          </p:nvCxnSpPr>
          <p:spPr>
            <a:xfrm rot="5400000" flipH="1" flipV="1">
              <a:off x="8054679" y="5901240"/>
              <a:ext cx="304800" cy="4757"/>
            </a:xfrm>
            <a:prstGeom prst="straightConnector1">
              <a:avLst/>
            </a:prstGeom>
            <a:noFill/>
            <a:ln w="19050" cap="flat" cmpd="sng" algn="ctr">
              <a:solidFill>
                <a:sysClr val="windowText" lastClr="000000"/>
              </a:solidFill>
              <a:prstDash val="solid"/>
              <a:headEnd type="arrow"/>
              <a:tailEnd type="arrow"/>
            </a:ln>
            <a:effectLst/>
          </p:spPr>
        </p:cxnSp>
        <p:cxnSp>
          <p:nvCxnSpPr>
            <p:cNvPr id="123" name="Straight Arrow Connector 122"/>
            <p:cNvCxnSpPr/>
            <p:nvPr/>
          </p:nvCxnSpPr>
          <p:spPr>
            <a:xfrm rot="5400000" flipH="1" flipV="1">
              <a:off x="7291041" y="5901240"/>
              <a:ext cx="304800" cy="4757"/>
            </a:xfrm>
            <a:prstGeom prst="straightConnector1">
              <a:avLst/>
            </a:prstGeom>
            <a:noFill/>
            <a:ln w="19050" cap="flat" cmpd="sng" algn="ctr">
              <a:solidFill>
                <a:sysClr val="windowText" lastClr="000000"/>
              </a:solidFill>
              <a:prstDash val="solid"/>
              <a:headEnd type="arrow"/>
              <a:tailEnd type="arrow"/>
            </a:ln>
            <a:effectLst/>
          </p:spPr>
        </p:cxnSp>
        <p:sp>
          <p:nvSpPr>
            <p:cNvPr id="124" name="TextBox 123"/>
            <p:cNvSpPr txBox="1"/>
            <p:nvPr/>
          </p:nvSpPr>
          <p:spPr>
            <a:xfrm>
              <a:off x="7266174" y="6017194"/>
              <a:ext cx="360996" cy="33855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ysClr val="windowText" lastClr="000000"/>
                  </a:solidFill>
                  <a:effectLst/>
                  <a:uLnTx/>
                  <a:uFillTx/>
                </a:rPr>
                <a:t>I2C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ysClr val="windowText" lastClr="000000"/>
                  </a:solidFill>
                  <a:effectLst/>
                  <a:uLnTx/>
                  <a:uFillTx/>
                </a:rPr>
                <a:t>Port</a:t>
              </a:r>
              <a:endParaRPr kumimoji="0" lang="en-GB" sz="800" b="0" i="0" u="none" strike="noStrike" kern="0" cap="none" spc="0" normalizeH="0" baseline="0" noProof="0" dirty="0">
                <a:ln>
                  <a:noFill/>
                </a:ln>
                <a:solidFill>
                  <a:sysClr val="windowText" lastClr="000000"/>
                </a:solidFill>
                <a:effectLst/>
                <a:uLnTx/>
                <a:uFillTx/>
              </a:endParaRPr>
            </a:p>
          </p:txBody>
        </p:sp>
        <p:sp>
          <p:nvSpPr>
            <p:cNvPr id="125" name="Rectangle 124"/>
            <p:cNvSpPr/>
            <p:nvPr/>
          </p:nvSpPr>
          <p:spPr>
            <a:xfrm>
              <a:off x="6404949" y="5307997"/>
              <a:ext cx="687937" cy="457200"/>
            </a:xfrm>
            <a:prstGeom prst="rect">
              <a:avLst/>
            </a:prstGeom>
            <a:solidFill>
              <a:srgbClr val="4F81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kern="0" dirty="0" smtClean="0">
                  <a:solidFill>
                    <a:sysClr val="window" lastClr="FFFFFF"/>
                  </a:solidFill>
                  <a:latin typeface="Calibri"/>
                </a:rPr>
                <a:t>PIO</a:t>
              </a:r>
              <a:endParaRPr kumimoji="0" lang="en-GB" sz="9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126" name="Elbow Connector 125"/>
            <p:cNvCxnSpPr>
              <a:stCxn id="22" idx="0"/>
            </p:cNvCxnSpPr>
            <p:nvPr/>
          </p:nvCxnSpPr>
          <p:spPr>
            <a:xfrm rot="16200000" flipV="1">
              <a:off x="5053633" y="611512"/>
              <a:ext cx="289824" cy="1029644"/>
            </a:xfrm>
            <a:prstGeom prst="bentConnector2">
              <a:avLst/>
            </a:prstGeom>
            <a:ln w="190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rot="5400000" flipH="1" flipV="1">
              <a:off x="5908806" y="5901240"/>
              <a:ext cx="304800" cy="4757"/>
            </a:xfrm>
            <a:prstGeom prst="straightConnector1">
              <a:avLst/>
            </a:prstGeom>
            <a:noFill/>
            <a:ln w="19050" cap="flat" cmpd="sng" algn="ctr">
              <a:solidFill>
                <a:sysClr val="windowText" lastClr="000000"/>
              </a:solidFill>
              <a:prstDash val="solid"/>
              <a:headEnd type="arrow"/>
              <a:tailEnd type="arrow"/>
            </a:ln>
            <a:effectLst/>
          </p:spPr>
        </p:cxnSp>
        <p:sp>
          <p:nvSpPr>
            <p:cNvPr id="128" name="TextBox 127"/>
            <p:cNvSpPr txBox="1"/>
            <p:nvPr/>
          </p:nvSpPr>
          <p:spPr>
            <a:xfrm>
              <a:off x="9549514" y="1580513"/>
              <a:ext cx="740908" cy="261610"/>
            </a:xfrm>
            <a:prstGeom prst="rect">
              <a:avLst/>
            </a:prstGeom>
            <a:noFill/>
          </p:spPr>
          <p:txBody>
            <a:bodyPr wrap="none" rtlCol="0">
              <a:spAutoFit/>
            </a:bodyPr>
            <a:lstStyle/>
            <a:p>
              <a:pPr algn="ctr"/>
              <a:r>
                <a:rPr lang="en-GB" sz="1100" dirty="0" smtClean="0">
                  <a:solidFill>
                    <a:srgbClr val="C00000"/>
                  </a:solidFill>
                </a:rPr>
                <a:t>2.56 Gb/s</a:t>
              </a:r>
              <a:endParaRPr lang="en-GB" sz="1100" dirty="0">
                <a:solidFill>
                  <a:srgbClr val="C00000"/>
                </a:solidFill>
              </a:endParaRPr>
            </a:p>
          </p:txBody>
        </p:sp>
        <p:sp>
          <p:nvSpPr>
            <p:cNvPr id="129" name="TextBox 128"/>
            <p:cNvSpPr txBox="1"/>
            <p:nvPr/>
          </p:nvSpPr>
          <p:spPr>
            <a:xfrm>
              <a:off x="9477506" y="3086027"/>
              <a:ext cx="813043" cy="600164"/>
            </a:xfrm>
            <a:prstGeom prst="rect">
              <a:avLst/>
            </a:prstGeom>
            <a:noFill/>
          </p:spPr>
          <p:txBody>
            <a:bodyPr wrap="none" rtlCol="0">
              <a:spAutoFit/>
            </a:bodyPr>
            <a:lstStyle/>
            <a:p>
              <a:pPr algn="ctr"/>
              <a:r>
                <a:rPr lang="en-GB" sz="1100" dirty="0" smtClean="0">
                  <a:solidFill>
                    <a:srgbClr val="C00000"/>
                  </a:solidFill>
                </a:rPr>
                <a:t>5.12 Gb/s</a:t>
              </a:r>
              <a:r>
                <a:rPr lang="en-GB" sz="1100" dirty="0">
                  <a:solidFill>
                    <a:srgbClr val="C00000"/>
                  </a:solidFill>
                </a:rPr>
                <a:t/>
              </a:r>
              <a:br>
                <a:rPr lang="en-GB" sz="1100" dirty="0">
                  <a:solidFill>
                    <a:srgbClr val="C00000"/>
                  </a:solidFill>
                </a:rPr>
              </a:br>
              <a:r>
                <a:rPr lang="en-GB" sz="1100" dirty="0" smtClean="0">
                  <a:solidFill>
                    <a:srgbClr val="C00000"/>
                  </a:solidFill>
                </a:rPr>
                <a:t>or</a:t>
              </a:r>
              <a:br>
                <a:rPr lang="en-GB" sz="1100" dirty="0" smtClean="0">
                  <a:solidFill>
                    <a:srgbClr val="C00000"/>
                  </a:solidFill>
                </a:rPr>
              </a:br>
              <a:r>
                <a:rPr lang="en-GB" sz="1100" dirty="0" smtClean="0">
                  <a:solidFill>
                    <a:srgbClr val="C00000"/>
                  </a:solidFill>
                </a:rPr>
                <a:t>10.24 Gb/s</a:t>
              </a:r>
            </a:p>
          </p:txBody>
        </p:sp>
      </p:grpSp>
      <p:sp>
        <p:nvSpPr>
          <p:cNvPr id="130" name="Rectangle 129"/>
          <p:cNvSpPr/>
          <p:nvPr/>
        </p:nvSpPr>
        <p:spPr>
          <a:xfrm>
            <a:off x="8342762" y="870120"/>
            <a:ext cx="3011035" cy="5493639"/>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p:cNvSpPr/>
          <p:nvPr/>
        </p:nvSpPr>
        <p:spPr>
          <a:xfrm>
            <a:off x="837859" y="874943"/>
            <a:ext cx="6903653" cy="5488816"/>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p:cNvSpPr/>
          <p:nvPr/>
        </p:nvSpPr>
        <p:spPr>
          <a:xfrm>
            <a:off x="7741512" y="870120"/>
            <a:ext cx="599114" cy="103798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Rectangle 130"/>
          <p:cNvSpPr/>
          <p:nvPr/>
        </p:nvSpPr>
        <p:spPr>
          <a:xfrm>
            <a:off x="7739841" y="2611890"/>
            <a:ext cx="601852" cy="3743652"/>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322698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Equalization</a:t>
            </a:r>
            <a:endParaRPr lang="en-GB" dirty="0"/>
          </a:p>
        </p:txBody>
      </p:sp>
      <p:sp>
        <p:nvSpPr>
          <p:cNvPr id="3" name="Date Placeholder 2"/>
          <p:cNvSpPr>
            <a:spLocks noGrp="1"/>
          </p:cNvSpPr>
          <p:nvPr>
            <p:ph type="dt" sz="half" idx="10"/>
          </p:nvPr>
        </p:nvSpPr>
        <p:spPr/>
        <p:txBody>
          <a:bodyPr/>
          <a:lstStyle/>
          <a:p>
            <a:r>
              <a:rPr lang="en-GB" smtClean="0"/>
              <a:t>Ecole de Microélectronique IN2P3</a:t>
            </a:r>
            <a:endParaRPr lang="en-GB" dirty="0"/>
          </a:p>
        </p:txBody>
      </p:sp>
      <p:sp>
        <p:nvSpPr>
          <p:cNvPr id="4" name="Footer Placeholder 3"/>
          <p:cNvSpPr>
            <a:spLocks noGrp="1"/>
          </p:cNvSpPr>
          <p:nvPr>
            <p:ph type="ftr" sz="quarter" idx="11"/>
          </p:nvPr>
        </p:nvSpPr>
        <p:spPr/>
        <p:txBody>
          <a:bodyPr/>
          <a:lstStyle/>
          <a:p>
            <a:r>
              <a:rPr lang="en-GB" smtClean="0"/>
              <a:t>Paulo.Moreira@cern.ch</a:t>
            </a:r>
            <a:endParaRPr lang="en-GB" dirty="0"/>
          </a:p>
        </p:txBody>
      </p:sp>
      <p:sp>
        <p:nvSpPr>
          <p:cNvPr id="5" name="Slide Number Placeholder 4"/>
          <p:cNvSpPr>
            <a:spLocks noGrp="1"/>
          </p:cNvSpPr>
          <p:nvPr>
            <p:ph type="sldNum" sz="quarter" idx="12"/>
          </p:nvPr>
        </p:nvSpPr>
        <p:spPr/>
        <p:txBody>
          <a:bodyPr/>
          <a:lstStyle/>
          <a:p>
            <a:fld id="{9E4E57FD-46AB-4497-A1ED-13B00B4C8F0D}" type="slidenum">
              <a:rPr lang="en-GB" smtClean="0"/>
              <a:pPr/>
              <a:t>97</a:t>
            </a:fld>
            <a:endParaRPr lang="en-GB"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383" y="1805371"/>
            <a:ext cx="5667375" cy="3971925"/>
          </a:xfrm>
          <a:prstGeom prst="rect">
            <a:avLst/>
          </a:prstGeom>
        </p:spPr>
      </p:pic>
      <p:sp>
        <p:nvSpPr>
          <p:cNvPr id="7" name="TextBox 6"/>
          <p:cNvSpPr txBox="1"/>
          <p:nvPr/>
        </p:nvSpPr>
        <p:spPr>
          <a:xfrm>
            <a:off x="1981405" y="1460414"/>
            <a:ext cx="3533018" cy="369332"/>
          </a:xfrm>
          <a:prstGeom prst="rect">
            <a:avLst/>
          </a:prstGeom>
          <a:solidFill>
            <a:schemeClr val="bg1"/>
          </a:solidFill>
          <a:ln>
            <a:solidFill>
              <a:schemeClr val="tx1"/>
            </a:solidFill>
          </a:ln>
          <a:effectLst>
            <a:outerShdw blurRad="50800" dist="38100" algn="l" rotWithShape="0">
              <a:prstClr val="black">
                <a:alpha val="40000"/>
              </a:prstClr>
            </a:outerShdw>
          </a:effectLst>
        </p:spPr>
        <p:txBody>
          <a:bodyPr wrap="none" rtlCol="0">
            <a:spAutoFit/>
          </a:bodyPr>
          <a:lstStyle/>
          <a:p>
            <a:pPr algn="ctr"/>
            <a:r>
              <a:rPr lang="en-US" dirty="0" smtClean="0">
                <a:solidFill>
                  <a:schemeClr val="accent5"/>
                </a:solidFill>
              </a:rPr>
              <a:t>100 cm Differential Strip Line in FR4</a:t>
            </a:r>
            <a:endParaRPr lang="en-GB" dirty="0">
              <a:solidFill>
                <a:schemeClr val="accent5"/>
              </a:solidFill>
            </a:endParaRPr>
          </a:p>
        </p:txBody>
      </p:sp>
      <p:cxnSp>
        <p:nvCxnSpPr>
          <p:cNvPr id="11" name="Straight Connector 10"/>
          <p:cNvCxnSpPr/>
          <p:nvPr/>
        </p:nvCxnSpPr>
        <p:spPr>
          <a:xfrm>
            <a:off x="8475980" y="2537460"/>
            <a:ext cx="0" cy="506823"/>
          </a:xfrm>
          <a:prstGeom prst="line">
            <a:avLst/>
          </a:prstGeom>
          <a:ln w="1905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407800" y="3090390"/>
            <a:ext cx="776175" cy="369332"/>
          </a:xfrm>
          <a:prstGeom prst="rect">
            <a:avLst/>
          </a:prstGeom>
          <a:noFill/>
        </p:spPr>
        <p:txBody>
          <a:bodyPr wrap="none" rtlCol="0">
            <a:spAutoFit/>
          </a:bodyPr>
          <a:lstStyle/>
          <a:p>
            <a:r>
              <a:rPr lang="en-US" dirty="0" smtClean="0">
                <a:solidFill>
                  <a:schemeClr val="accent5"/>
                </a:solidFill>
              </a:rPr>
              <a:t>3.5 dB</a:t>
            </a:r>
            <a:endParaRPr lang="en-GB" dirty="0">
              <a:solidFill>
                <a:schemeClr val="accent5"/>
              </a:solidFill>
            </a:endParaRPr>
          </a:p>
        </p:txBody>
      </p:sp>
      <p:cxnSp>
        <p:nvCxnSpPr>
          <p:cNvPr id="19" name="Straight Arrow Connector 18"/>
          <p:cNvCxnSpPr/>
          <p:nvPr/>
        </p:nvCxnSpPr>
        <p:spPr>
          <a:xfrm flipV="1">
            <a:off x="8009247" y="2818130"/>
            <a:ext cx="466733" cy="456926"/>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3454302" y="3090390"/>
            <a:ext cx="95535" cy="95535"/>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4130141" y="2513872"/>
            <a:ext cx="1965859" cy="276999"/>
          </a:xfrm>
          <a:prstGeom prst="rect">
            <a:avLst/>
          </a:prstGeom>
          <a:noFill/>
        </p:spPr>
        <p:txBody>
          <a:bodyPr wrap="none" rtlCol="0">
            <a:spAutoFit/>
          </a:bodyPr>
          <a:lstStyle/>
          <a:p>
            <a:r>
              <a:rPr lang="en-GB" sz="1200" dirty="0" smtClean="0">
                <a:solidFill>
                  <a:schemeClr val="accent5"/>
                </a:solidFill>
              </a:rPr>
              <a:t>7 GHz (10 Gb/s) → -27 dB !!!</a:t>
            </a:r>
            <a:endParaRPr lang="en-GB" sz="1200" dirty="0">
              <a:solidFill>
                <a:schemeClr val="accent5"/>
              </a:solidFill>
            </a:endParaRPr>
          </a:p>
        </p:txBody>
      </p:sp>
      <p:cxnSp>
        <p:nvCxnSpPr>
          <p:cNvPr id="14" name="Straight Arrow Connector 13"/>
          <p:cNvCxnSpPr>
            <a:stCxn id="12" idx="1"/>
          </p:cNvCxnSpPr>
          <p:nvPr/>
        </p:nvCxnSpPr>
        <p:spPr>
          <a:xfrm flipH="1">
            <a:off x="3549837" y="2652372"/>
            <a:ext cx="580304" cy="43801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6257040" y="1554294"/>
            <a:ext cx="5923809" cy="4419048"/>
            <a:chOff x="6257040" y="1554294"/>
            <a:chExt cx="5923809" cy="4419048"/>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7040" y="1554294"/>
              <a:ext cx="5923809" cy="4419048"/>
            </a:xfrm>
            <a:prstGeom prst="rect">
              <a:avLst/>
            </a:prstGeom>
          </p:spPr>
        </p:pic>
        <p:sp>
          <p:nvSpPr>
            <p:cNvPr id="9" name="TextBox 8"/>
            <p:cNvSpPr txBox="1"/>
            <p:nvPr/>
          </p:nvSpPr>
          <p:spPr>
            <a:xfrm>
              <a:off x="10622417" y="2271250"/>
              <a:ext cx="740908" cy="189195"/>
            </a:xfrm>
            <a:prstGeom prst="rect">
              <a:avLst/>
            </a:prstGeom>
            <a:solidFill>
              <a:schemeClr val="bg1"/>
            </a:solidFill>
          </p:spPr>
          <p:txBody>
            <a:bodyPr wrap="none" rtlCol="0" anchor="ctr">
              <a:spAutoFit/>
            </a:bodyPr>
            <a:lstStyle/>
            <a:p>
              <a:r>
                <a:rPr lang="en-GB" sz="1200" b="1" dirty="0" smtClean="0"/>
                <a:t>(100 cm)</a:t>
              </a:r>
              <a:endParaRPr lang="en-GB" sz="1200" b="1" dirty="0"/>
            </a:p>
          </p:txBody>
        </p:sp>
      </p:grpSp>
    </p:spTree>
    <p:extLst>
      <p:ext uri="{BB962C8B-B14F-4D97-AF65-F5344CB8AC3E}">
        <p14:creationId xmlns:p14="http://schemas.microsoft.com/office/powerpoint/2010/main" val="137333379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Pass – Filter Equalization </a:t>
            </a:r>
            <a:endParaRPr lang="en-GB" dirty="0"/>
          </a:p>
        </p:txBody>
      </p:sp>
      <p:sp>
        <p:nvSpPr>
          <p:cNvPr id="3" name="Date Placeholder 2"/>
          <p:cNvSpPr>
            <a:spLocks noGrp="1"/>
          </p:cNvSpPr>
          <p:nvPr>
            <p:ph type="dt" sz="half" idx="10"/>
          </p:nvPr>
        </p:nvSpPr>
        <p:spPr/>
        <p:txBody>
          <a:bodyPr/>
          <a:lstStyle/>
          <a:p>
            <a:r>
              <a:rPr lang="en-GB" smtClean="0"/>
              <a:t>Ecole de Microélectronique IN2P3</a:t>
            </a:r>
            <a:endParaRPr lang="en-GB" dirty="0"/>
          </a:p>
        </p:txBody>
      </p:sp>
      <p:sp>
        <p:nvSpPr>
          <p:cNvPr id="4" name="Footer Placeholder 3"/>
          <p:cNvSpPr>
            <a:spLocks noGrp="1"/>
          </p:cNvSpPr>
          <p:nvPr>
            <p:ph type="ftr" sz="quarter" idx="11"/>
          </p:nvPr>
        </p:nvSpPr>
        <p:spPr/>
        <p:txBody>
          <a:bodyPr/>
          <a:lstStyle/>
          <a:p>
            <a:r>
              <a:rPr lang="en-GB" smtClean="0"/>
              <a:t>Paulo.Moreira@cern.ch</a:t>
            </a:r>
            <a:endParaRPr lang="en-GB" dirty="0"/>
          </a:p>
        </p:txBody>
      </p:sp>
      <p:sp>
        <p:nvSpPr>
          <p:cNvPr id="5" name="Slide Number Placeholder 4"/>
          <p:cNvSpPr>
            <a:spLocks noGrp="1"/>
          </p:cNvSpPr>
          <p:nvPr>
            <p:ph type="sldNum" sz="quarter" idx="12"/>
          </p:nvPr>
        </p:nvSpPr>
        <p:spPr/>
        <p:txBody>
          <a:bodyPr/>
          <a:lstStyle/>
          <a:p>
            <a:fld id="{9E4E57FD-46AB-4497-A1ED-13B00B4C8F0D}" type="slidenum">
              <a:rPr lang="en-GB" smtClean="0"/>
              <a:pPr/>
              <a:t>98</a:t>
            </a:fld>
            <a:endParaRPr lang="en-GB" dirty="0"/>
          </a:p>
        </p:txBody>
      </p:sp>
      <p:sp>
        <p:nvSpPr>
          <p:cNvPr id="6" name="Rectangle 5"/>
          <p:cNvSpPr/>
          <p:nvPr/>
        </p:nvSpPr>
        <p:spPr>
          <a:xfrm>
            <a:off x="864979" y="1338362"/>
            <a:ext cx="799329" cy="7917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Driver</a:t>
            </a:r>
            <a:endParaRPr lang="en-GB" dirty="0"/>
          </a:p>
        </p:txBody>
      </p:sp>
      <p:sp>
        <p:nvSpPr>
          <p:cNvPr id="7" name="Rectangle 6"/>
          <p:cNvSpPr/>
          <p:nvPr/>
        </p:nvSpPr>
        <p:spPr>
          <a:xfrm>
            <a:off x="2131720" y="1338362"/>
            <a:ext cx="1424566" cy="7917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Transmission</a:t>
            </a:r>
            <a:br>
              <a:rPr lang="en-US" dirty="0" smtClean="0"/>
            </a:br>
            <a:r>
              <a:rPr lang="en-US" dirty="0" smtClean="0"/>
              <a:t>Line</a:t>
            </a:r>
            <a:endParaRPr lang="en-GB" dirty="0"/>
          </a:p>
        </p:txBody>
      </p:sp>
      <p:sp>
        <p:nvSpPr>
          <p:cNvPr id="8" name="Rectangle 7"/>
          <p:cNvSpPr/>
          <p:nvPr/>
        </p:nvSpPr>
        <p:spPr>
          <a:xfrm>
            <a:off x="4023698" y="1338362"/>
            <a:ext cx="1193755" cy="7917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Equalizer</a:t>
            </a:r>
            <a:endParaRPr lang="en-GB" dirty="0"/>
          </a:p>
        </p:txBody>
      </p:sp>
      <p:grpSp>
        <p:nvGrpSpPr>
          <p:cNvPr id="11" name="Group 10"/>
          <p:cNvGrpSpPr/>
          <p:nvPr/>
        </p:nvGrpSpPr>
        <p:grpSpPr>
          <a:xfrm>
            <a:off x="5684865" y="1187821"/>
            <a:ext cx="936703" cy="1092819"/>
            <a:chOff x="8051180" y="1260088"/>
            <a:chExt cx="936703" cy="1092819"/>
          </a:xfrm>
        </p:grpSpPr>
        <p:sp>
          <p:nvSpPr>
            <p:cNvPr id="9" name="Isosceles Triangle 8"/>
            <p:cNvSpPr/>
            <p:nvPr/>
          </p:nvSpPr>
          <p:spPr>
            <a:xfrm rot="5400000">
              <a:off x="7973122" y="1338146"/>
              <a:ext cx="1092819" cy="93670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p:cNvSpPr txBox="1"/>
            <p:nvPr/>
          </p:nvSpPr>
          <p:spPr>
            <a:xfrm>
              <a:off x="8153400" y="1621831"/>
              <a:ext cx="429926" cy="369332"/>
            </a:xfrm>
            <a:prstGeom prst="rect">
              <a:avLst/>
            </a:prstGeom>
            <a:noFill/>
          </p:spPr>
          <p:txBody>
            <a:bodyPr wrap="none" rtlCol="0">
              <a:spAutoFit/>
            </a:bodyPr>
            <a:lstStyle/>
            <a:p>
              <a:r>
                <a:rPr lang="en-US" dirty="0" smtClean="0">
                  <a:solidFill>
                    <a:schemeClr val="bg1"/>
                  </a:solidFill>
                </a:rPr>
                <a:t>RX</a:t>
              </a:r>
              <a:endParaRPr lang="en-GB" dirty="0">
                <a:solidFill>
                  <a:schemeClr val="bg1"/>
                </a:solidFill>
              </a:endParaRPr>
            </a:p>
          </p:txBody>
        </p:sp>
      </p:grpSp>
      <p:cxnSp>
        <p:nvCxnSpPr>
          <p:cNvPr id="15" name="Straight Arrow Connector 14"/>
          <p:cNvCxnSpPr>
            <a:stCxn id="6" idx="3"/>
            <a:endCxn id="7" idx="1"/>
          </p:cNvCxnSpPr>
          <p:nvPr/>
        </p:nvCxnSpPr>
        <p:spPr>
          <a:xfrm>
            <a:off x="1664308" y="1734231"/>
            <a:ext cx="467412"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7" idx="3"/>
            <a:endCxn id="8" idx="1"/>
          </p:cNvCxnSpPr>
          <p:nvPr/>
        </p:nvCxnSpPr>
        <p:spPr>
          <a:xfrm>
            <a:off x="3556286" y="1734231"/>
            <a:ext cx="467412"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761" y="3199227"/>
            <a:ext cx="2833688" cy="1985963"/>
          </a:xfrm>
          <a:prstGeom prst="rect">
            <a:avLst/>
          </a:prstGeom>
        </p:spPr>
      </p:pic>
      <p:cxnSp>
        <p:nvCxnSpPr>
          <p:cNvPr id="20" name="Straight Arrow Connector 19"/>
          <p:cNvCxnSpPr>
            <a:stCxn id="18" idx="0"/>
            <a:endCxn id="7" idx="2"/>
          </p:cNvCxnSpPr>
          <p:nvPr/>
        </p:nvCxnSpPr>
        <p:spPr>
          <a:xfrm flipV="1">
            <a:off x="1605605" y="2130099"/>
            <a:ext cx="1238398" cy="106912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p:cNvSpPr txBox="1"/>
              <p:nvPr/>
            </p:nvSpPr>
            <p:spPr>
              <a:xfrm>
                <a:off x="571293" y="5543700"/>
                <a:ext cx="3120854" cy="5767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𝐻</m:t>
                      </m:r>
                      <m:d>
                        <m:dPr>
                          <m:ctrlPr>
                            <a:rPr lang="en-US" b="0" i="1" smtClean="0">
                              <a:latin typeface="Cambria Math" panose="02040503050406030204" pitchFamily="18" charset="0"/>
                            </a:rPr>
                          </m:ctrlPr>
                        </m:dPr>
                        <m:e>
                          <m:r>
                            <a:rPr lang="en-US" b="0" i="1" smtClean="0">
                              <a:latin typeface="Cambria Math" panose="02040503050406030204" pitchFamily="18" charset="0"/>
                            </a:rPr>
                            <m:t>𝑠</m:t>
                          </m:r>
                        </m:e>
                      </m:d>
                      <m:r>
                        <a:rPr lang="en-US" b="0" i="1" smtClean="0">
                          <a:latin typeface="Cambria Math" panose="02040503050406030204" pitchFamily="18" charset="0"/>
                        </a:rPr>
                        <m:t>= </m:t>
                      </m:r>
                      <m:r>
                        <a:rPr lang="en-US" b="0" i="1" smtClean="0">
                          <a:latin typeface="Cambria Math" panose="02040503050406030204" pitchFamily="18" charset="0"/>
                        </a:rPr>
                        <m:t>𝐾</m:t>
                      </m:r>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rPr>
                                <m:t>𝑍</m:t>
                              </m:r>
                            </m:sub>
                          </m:sSub>
                          <m:r>
                            <a:rPr lang="en-US" b="0" i="1" smtClean="0">
                              <a:latin typeface="Cambria Math" panose="02040503050406030204" pitchFamily="18" charset="0"/>
                            </a:rPr>
                            <m:t>)</m:t>
                          </m:r>
                        </m:num>
                        <m:den>
                          <m:r>
                            <a:rPr lang="en-US" i="1">
                              <a:latin typeface="Cambria Math" panose="02040503050406030204" pitchFamily="18" charset="0"/>
                            </a:rPr>
                            <m:t>(</m:t>
                          </m:r>
                          <m:r>
                            <a:rPr lang="en-US" i="1">
                              <a:latin typeface="Cambria Math" panose="02040503050406030204" pitchFamily="18" charset="0"/>
                            </a:rPr>
                            <m:t>𝑠</m:t>
                          </m:r>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rPr>
                                <m:t>𝑃</m:t>
                              </m:r>
                              <m:r>
                                <a:rPr lang="en-US" b="0" i="1" smtClean="0">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rPr>
                            <m:t>𝑠</m:t>
                          </m:r>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rPr>
                                <m:t>𝑃</m:t>
                              </m:r>
                              <m:r>
                                <a:rPr lang="en-US" b="0" i="1" smtClean="0">
                                  <a:latin typeface="Cambria Math" panose="02040503050406030204" pitchFamily="18" charset="0"/>
                                </a:rPr>
                                <m:t>2</m:t>
                              </m:r>
                            </m:sub>
                          </m:sSub>
                          <m:r>
                            <a:rPr lang="en-US" i="1">
                              <a:latin typeface="Cambria Math" panose="02040503050406030204" pitchFamily="18" charset="0"/>
                            </a:rPr>
                            <m:t>)</m:t>
                          </m:r>
                        </m:den>
                      </m:f>
                    </m:oMath>
                  </m:oMathPara>
                </a14:m>
                <a:endParaRPr lang="en-GB" dirty="0"/>
              </a:p>
            </p:txBody>
          </p:sp>
        </mc:Choice>
        <mc:Fallback xmlns="">
          <p:sp>
            <p:nvSpPr>
              <p:cNvPr id="21" name="TextBox 20"/>
              <p:cNvSpPr txBox="1">
                <a:spLocks noRot="1" noChangeAspect="1" noMove="1" noResize="1" noEditPoints="1" noAdjustHandles="1" noChangeArrowheads="1" noChangeShapeType="1" noTextEdit="1"/>
              </p:cNvSpPr>
              <p:nvPr/>
            </p:nvSpPr>
            <p:spPr>
              <a:xfrm>
                <a:off x="571293" y="5543700"/>
                <a:ext cx="3120854" cy="576761"/>
              </a:xfrm>
              <a:prstGeom prst="rect">
                <a:avLst/>
              </a:prstGeom>
              <a:blipFill rotWithShape="0">
                <a:blip r:embed="rId4"/>
                <a:stretch>
                  <a:fillRect/>
                </a:stretch>
              </a:blipFill>
            </p:spPr>
            <p:txBody>
              <a:bodyPr/>
              <a:lstStyle/>
              <a:p>
                <a:r>
                  <a:rPr lang="en-GB">
                    <a:noFill/>
                  </a:rPr>
                  <a:t> </a:t>
                </a:r>
              </a:p>
            </p:txBody>
          </p:sp>
        </mc:Fallback>
      </mc:AlternateContent>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1568" y="2992208"/>
            <a:ext cx="3200000" cy="2400000"/>
          </a:xfrm>
          <a:prstGeom prst="rect">
            <a:avLst/>
          </a:prstGeom>
        </p:spPr>
      </p:pic>
      <p:cxnSp>
        <p:nvCxnSpPr>
          <p:cNvPr id="25" name="Straight Arrow Connector 24"/>
          <p:cNvCxnSpPr>
            <a:stCxn id="24" idx="0"/>
            <a:endCxn id="8" idx="2"/>
          </p:cNvCxnSpPr>
          <p:nvPr/>
        </p:nvCxnSpPr>
        <p:spPr>
          <a:xfrm flipH="1" flipV="1">
            <a:off x="4620576" y="2130099"/>
            <a:ext cx="400992" cy="862109"/>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8" idx="3"/>
            <a:endCxn id="9" idx="3"/>
          </p:cNvCxnSpPr>
          <p:nvPr/>
        </p:nvCxnSpPr>
        <p:spPr>
          <a:xfrm>
            <a:off x="5217453" y="1734231"/>
            <a:ext cx="467412"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21" idx="3"/>
          </p:cNvCxnSpPr>
          <p:nvPr/>
        </p:nvCxnSpPr>
        <p:spPr>
          <a:xfrm flipV="1">
            <a:off x="3692147" y="4251960"/>
            <a:ext cx="1007869" cy="1580121"/>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5404513" y="1734232"/>
            <a:ext cx="1378424" cy="1104502"/>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6515091" y="2070833"/>
            <a:ext cx="5657000" cy="4242750"/>
            <a:chOff x="6515091" y="2070833"/>
            <a:chExt cx="5657000" cy="4242750"/>
          </a:xfrm>
        </p:grpSpPr>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5091" y="2070833"/>
              <a:ext cx="5657000" cy="4242750"/>
            </a:xfrm>
            <a:prstGeom prst="rect">
              <a:avLst/>
            </a:prstGeom>
          </p:spPr>
        </p:pic>
        <p:sp>
          <p:nvSpPr>
            <p:cNvPr id="12" name="Rectangle 11"/>
            <p:cNvSpPr/>
            <p:nvPr/>
          </p:nvSpPr>
          <p:spPr>
            <a:xfrm>
              <a:off x="9530695" y="5100228"/>
              <a:ext cx="832279" cy="307777"/>
            </a:xfrm>
            <a:prstGeom prst="rect">
              <a:avLst/>
            </a:prstGeom>
            <a:solidFill>
              <a:schemeClr val="bg1"/>
            </a:solidFill>
          </p:spPr>
          <p:txBody>
            <a:bodyPr wrap="none">
              <a:spAutoFit/>
            </a:bodyPr>
            <a:lstStyle/>
            <a:p>
              <a:r>
                <a:rPr lang="en-GB" sz="1400" b="1" dirty="0"/>
                <a:t>(100 cm)</a:t>
              </a:r>
            </a:p>
          </p:txBody>
        </p:sp>
      </p:grpSp>
    </p:spTree>
    <p:extLst>
      <p:ext uri="{BB962C8B-B14F-4D97-AF65-F5344CB8AC3E}">
        <p14:creationId xmlns:p14="http://schemas.microsoft.com/office/powerpoint/2010/main" val="339234170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Equalization vs Pre-Emphasis</a:t>
            </a:r>
            <a:endParaRPr lang="en-GB" dirty="0"/>
          </a:p>
        </p:txBody>
      </p:sp>
      <p:sp>
        <p:nvSpPr>
          <p:cNvPr id="3" name="Content Placeholder 2"/>
          <p:cNvSpPr>
            <a:spLocks noGrp="1"/>
          </p:cNvSpPr>
          <p:nvPr>
            <p:ph idx="1"/>
          </p:nvPr>
        </p:nvSpPr>
        <p:spPr>
          <a:xfrm>
            <a:off x="838200" y="903249"/>
            <a:ext cx="10515600" cy="5482051"/>
          </a:xfrm>
        </p:spPr>
        <p:txBody>
          <a:bodyPr>
            <a:normAutofit/>
          </a:bodyPr>
          <a:lstStyle/>
          <a:p>
            <a:r>
              <a:rPr lang="en-US" dirty="0" smtClean="0"/>
              <a:t>Both pre-emphasis and Equalization are attempts to restore the baseband signal spectrum</a:t>
            </a:r>
          </a:p>
          <a:p>
            <a:r>
              <a:rPr lang="en-US" dirty="0" smtClean="0"/>
              <a:t>Pre-emphasis (done at the transmitter):</a:t>
            </a:r>
          </a:p>
          <a:p>
            <a:pPr lvl="1"/>
            <a:r>
              <a:rPr lang="en-US" dirty="0"/>
              <a:t>T</a:t>
            </a:r>
            <a:r>
              <a:rPr lang="en-US" dirty="0" smtClean="0"/>
              <a:t>ries to generate a wave shape with an “exaggerated” spectral contents at the frequencies that are most attenuated by the channel </a:t>
            </a:r>
            <a:r>
              <a:rPr lang="en-US" dirty="0" smtClean="0">
                <a:solidFill>
                  <a:schemeClr val="bg1">
                    <a:lumMod val="50000"/>
                  </a:schemeClr>
                </a:solidFill>
              </a:rPr>
              <a:t>[typically the high </a:t>
            </a:r>
            <a:r>
              <a:rPr lang="en-US" dirty="0">
                <a:solidFill>
                  <a:schemeClr val="bg1">
                    <a:lumMod val="50000"/>
                  </a:schemeClr>
                </a:solidFill>
              </a:rPr>
              <a:t>frequencies</a:t>
            </a:r>
            <a:r>
              <a:rPr lang="en-US" dirty="0" smtClean="0">
                <a:solidFill>
                  <a:schemeClr val="bg1">
                    <a:lumMod val="50000"/>
                  </a:schemeClr>
                </a:solidFill>
              </a:rPr>
              <a:t>]</a:t>
            </a:r>
          </a:p>
          <a:p>
            <a:pPr lvl="1"/>
            <a:r>
              <a:rPr lang="en-US" u="sng" dirty="0" smtClean="0"/>
              <a:t>No degradation of the SNR</a:t>
            </a:r>
          </a:p>
          <a:p>
            <a:r>
              <a:rPr lang="en-US" dirty="0" smtClean="0"/>
              <a:t>Equalization (done at the receiver):</a:t>
            </a:r>
          </a:p>
          <a:p>
            <a:pPr lvl="1"/>
            <a:r>
              <a:rPr lang="en-US" dirty="0" smtClean="0"/>
              <a:t>Amplifies more the high frequency contents of the spectrum than the low frequency. It is an attempt to achieve a combined response of the channel and equalizer that will approach a </a:t>
            </a:r>
            <a:r>
              <a:rPr lang="en-GB" dirty="0" smtClean="0"/>
              <a:t>channel </a:t>
            </a:r>
            <a:r>
              <a:rPr lang="en-GB" dirty="0"/>
              <a:t>that has no </a:t>
            </a:r>
            <a:r>
              <a:rPr lang="en-GB" dirty="0" err="1" smtClean="0"/>
              <a:t>intersymbol</a:t>
            </a:r>
            <a:r>
              <a:rPr lang="en-GB" dirty="0" smtClean="0"/>
              <a:t> interference</a:t>
            </a:r>
          </a:p>
          <a:p>
            <a:pPr lvl="1"/>
            <a:r>
              <a:rPr lang="en-US" u="sng" dirty="0" smtClean="0"/>
              <a:t>Degradation of the SNR</a:t>
            </a:r>
            <a:endParaRPr lang="en-GB" dirty="0" smtClean="0"/>
          </a:p>
          <a:p>
            <a:r>
              <a:rPr lang="en-GB" dirty="0" smtClean="0"/>
              <a:t>Because of the SNR degradation resulting from equalization, the best approach is to </a:t>
            </a:r>
            <a:r>
              <a:rPr lang="en-GB" u="sng" dirty="0" smtClean="0"/>
              <a:t>combine pre-emphasis and equalization</a:t>
            </a:r>
            <a:r>
              <a:rPr lang="en-GB" dirty="0" smtClean="0"/>
              <a:t>:</a:t>
            </a:r>
          </a:p>
          <a:p>
            <a:pPr lvl="1"/>
            <a:r>
              <a:rPr lang="en-GB" dirty="0" smtClean="0"/>
              <a:t>Enhance </a:t>
            </a:r>
            <a:r>
              <a:rPr lang="en-GB" dirty="0"/>
              <a:t>the transmitted high frequency content rather than do all the high frequency peaking at the receiver </a:t>
            </a:r>
            <a:r>
              <a:rPr lang="en-GB" dirty="0" smtClean="0"/>
              <a:t>side</a:t>
            </a:r>
            <a:endParaRPr lang="en-GB" dirty="0"/>
          </a:p>
        </p:txBody>
      </p:sp>
      <p:sp>
        <p:nvSpPr>
          <p:cNvPr id="4" name="Date Placeholder 3"/>
          <p:cNvSpPr>
            <a:spLocks noGrp="1"/>
          </p:cNvSpPr>
          <p:nvPr>
            <p:ph type="dt" sz="half" idx="10"/>
          </p:nvPr>
        </p:nvSpPr>
        <p:spPr/>
        <p:txBody>
          <a:bodyPr/>
          <a:lstStyle/>
          <a:p>
            <a:r>
              <a:rPr lang="en-GB" smtClean="0"/>
              <a:t>Ecole de Microélectronique IN2P3</a:t>
            </a:r>
            <a:endParaRPr lang="en-GB" dirty="0"/>
          </a:p>
        </p:txBody>
      </p:sp>
      <p:sp>
        <p:nvSpPr>
          <p:cNvPr id="5" name="Footer Placeholder 4"/>
          <p:cNvSpPr>
            <a:spLocks noGrp="1"/>
          </p:cNvSpPr>
          <p:nvPr>
            <p:ph type="ftr" sz="quarter" idx="11"/>
          </p:nvPr>
        </p:nvSpPr>
        <p:spPr/>
        <p:txBody>
          <a:bodyPr/>
          <a:lstStyle/>
          <a:p>
            <a:r>
              <a:rPr lang="en-GB" smtClean="0"/>
              <a:t>Paulo.Moreira@cern.ch</a:t>
            </a:r>
            <a:endParaRPr lang="en-GB" dirty="0"/>
          </a:p>
        </p:txBody>
      </p:sp>
      <p:sp>
        <p:nvSpPr>
          <p:cNvPr id="6" name="Slide Number Placeholder 5"/>
          <p:cNvSpPr>
            <a:spLocks noGrp="1"/>
          </p:cNvSpPr>
          <p:nvPr>
            <p:ph type="sldNum" sz="quarter" idx="12"/>
          </p:nvPr>
        </p:nvSpPr>
        <p:spPr/>
        <p:txBody>
          <a:bodyPr/>
          <a:lstStyle/>
          <a:p>
            <a:fld id="{9E4E57FD-46AB-4497-A1ED-13B00B4C8F0D}" type="slidenum">
              <a:rPr lang="en-GB" smtClean="0"/>
              <a:pPr/>
              <a:t>99</a:t>
            </a:fld>
            <a:endParaRPr lang="en-GB" dirty="0"/>
          </a:p>
        </p:txBody>
      </p:sp>
    </p:spTree>
    <p:extLst>
      <p:ext uri="{BB962C8B-B14F-4D97-AF65-F5344CB8AC3E}">
        <p14:creationId xmlns:p14="http://schemas.microsoft.com/office/powerpoint/2010/main" val="37563118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7936</TotalTime>
  <Words>12581</Words>
  <Application>Microsoft Office PowerPoint</Application>
  <PresentationFormat>Widescreen</PresentationFormat>
  <Paragraphs>3495</Paragraphs>
  <Slides>132</Slides>
  <Notes>114</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132</vt:i4>
      </vt:variant>
    </vt:vector>
  </HeadingPairs>
  <TitlesOfParts>
    <vt:vector size="147" baseType="lpstr">
      <vt:lpstr>宋体</vt:lpstr>
      <vt:lpstr>Arial</vt:lpstr>
      <vt:lpstr>Berlin Sans FB Demi</vt:lpstr>
      <vt:lpstr>Calibri</vt:lpstr>
      <vt:lpstr>Calibri Light</vt:lpstr>
      <vt:lpstr>Calibri-Bold</vt:lpstr>
      <vt:lpstr>Cambria Math</vt:lpstr>
      <vt:lpstr>Comic Sans MS</vt:lpstr>
      <vt:lpstr>Symbol</vt:lpstr>
      <vt:lpstr>Tahoma</vt:lpstr>
      <vt:lpstr>Times New Roman</vt:lpstr>
      <vt:lpstr>Verdana</vt:lpstr>
      <vt:lpstr>Wingdings</vt:lpstr>
      <vt:lpstr>Office Theme</vt:lpstr>
      <vt:lpstr>Visio</vt:lpstr>
      <vt:lpstr>Inside the LpGBT</vt:lpstr>
      <vt:lpstr>Introduction</vt:lpstr>
      <vt:lpstr>Typical Data Link in HEP – On Detector</vt:lpstr>
      <vt:lpstr>Typical Data Link in HEP – In the Counting Room</vt:lpstr>
      <vt:lpstr>HEP Communications Idiosyncrasies</vt:lpstr>
      <vt:lpstr>Outline</vt:lpstr>
      <vt:lpstr>PowerPoint Presentation</vt:lpstr>
      <vt:lpstr>Why Digital Communications?</vt:lpstr>
      <vt:lpstr>Optical Link Architecture</vt:lpstr>
      <vt:lpstr>BW – Limited Channel (1/2)</vt:lpstr>
      <vt:lpstr>BW – Limited Channel (2/2)</vt:lpstr>
      <vt:lpstr>Noise - Amplitude</vt:lpstr>
      <vt:lpstr>Noise - Jitter</vt:lpstr>
      <vt:lpstr>Jitter</vt:lpstr>
      <vt:lpstr>Error Control Coding</vt:lpstr>
      <vt:lpstr>Line Coding</vt:lpstr>
      <vt:lpstr>Why Optical Links in HEP?</vt:lpstr>
      <vt:lpstr>Optical vs Electrical</vt:lpstr>
      <vt:lpstr>PowerPoint Presentation</vt:lpstr>
      <vt:lpstr>Radiation (TID) In CMOS Circuits (65 nm)</vt:lpstr>
      <vt:lpstr>Standard Cell Libraries TID Sensitivity</vt:lpstr>
      <vt:lpstr>Single Event Upsets</vt:lpstr>
      <vt:lpstr>TMR (full triplication)</vt:lpstr>
      <vt:lpstr>TID Robust Design: Impact on Performance (1/2)</vt:lpstr>
      <vt:lpstr>TID Robust Design: Impact on Performance (2/2)</vt:lpstr>
      <vt:lpstr>CML - TID</vt:lpstr>
      <vt:lpstr>CML – Buffer Simulations</vt:lpstr>
      <vt:lpstr>Radiation Damage in Optoelectronics</vt:lpstr>
      <vt:lpstr>PowerPoint Presentation</vt:lpstr>
      <vt:lpstr>LpGBT ASIC – High Speed SerDes</vt:lpstr>
      <vt:lpstr>LpGBT Block Diagram (Simplified)</vt:lpstr>
      <vt:lpstr>Connecting with the Front-end Modules (ASICs)</vt:lpstr>
      <vt:lpstr>CLPS - eLinks</vt:lpstr>
      <vt:lpstr>eLink Driver – eTx</vt:lpstr>
      <vt:lpstr>eTx Design</vt:lpstr>
      <vt:lpstr>eTx Output Stage is Pseudo Differential</vt:lpstr>
      <vt:lpstr>eTx Output Stage is Pseudo Differential</vt:lpstr>
      <vt:lpstr>eTx – Amplitude control &amp; Power Consumption</vt:lpstr>
      <vt:lpstr>What is Pre-Emphasis (1/4)</vt:lpstr>
      <vt:lpstr>What is Pre-Emphasis (2/4)</vt:lpstr>
      <vt:lpstr>What is Pre-Emphasis (3/4)</vt:lpstr>
      <vt:lpstr>What is Pre-Emphasis (4/4)</vt:lpstr>
      <vt:lpstr>In the Frequency Domain</vt:lpstr>
      <vt:lpstr>eTx Pre-Emphasis Functions</vt:lpstr>
      <vt:lpstr>eTx – Pre-Emphasis</vt:lpstr>
      <vt:lpstr>eTx – Pre-Emphasis</vt:lpstr>
      <vt:lpstr>PowerPoint Presentation</vt:lpstr>
      <vt:lpstr>Some Practical Aspects of TID Robustness</vt:lpstr>
      <vt:lpstr>Test Case Simulation</vt:lpstr>
      <vt:lpstr>eTx Driver Supply Noise!</vt:lpstr>
      <vt:lpstr>eTx Driver Supply Noise!</vt:lpstr>
      <vt:lpstr>Scheme Adopted for the I/O Power</vt:lpstr>
      <vt:lpstr>Receiving data from the Front-end Modules (ASICs)</vt:lpstr>
      <vt:lpstr>Optimum Sampling</vt:lpstr>
      <vt:lpstr>Up eLink – Phase Alignment</vt:lpstr>
      <vt:lpstr>Phase aligner - Principle of operation</vt:lpstr>
      <vt:lpstr>Phase - Selection</vt:lpstr>
      <vt:lpstr>Phase Generation – Principle</vt:lpstr>
      <vt:lpstr>Unit Cell Delay</vt:lpstr>
      <vt:lpstr>Phase Generation – Performance (640 Mb/s)</vt:lpstr>
      <vt:lpstr>Edge Detection – Principle</vt:lpstr>
      <vt:lpstr>Phase Alignment vs Power Dissipation (1.28 Gb/s)</vt:lpstr>
      <vt:lpstr>Details That Count!</vt:lpstr>
      <vt:lpstr>Phase – Aligner Layout</vt:lpstr>
      <vt:lpstr>Connecting With the Counting Room</vt:lpstr>
      <vt:lpstr>High – Speed Links</vt:lpstr>
      <vt:lpstr>The order of operations is important</vt:lpstr>
      <vt:lpstr>Scrambling</vt:lpstr>
      <vt:lpstr>Parallel Implementation</vt:lpstr>
      <vt:lpstr>Error Correction Codes</vt:lpstr>
      <vt:lpstr>Reed-Solomon Codes</vt:lpstr>
      <vt:lpstr>LpGBT Down Link</vt:lpstr>
      <vt:lpstr>Experimental: LpGBT Down Link (LpGBT-FPGA)</vt:lpstr>
      <vt:lpstr>Experimental: GBTX Down - Link</vt:lpstr>
      <vt:lpstr>High-Speed Serializer</vt:lpstr>
      <vt:lpstr>Serializer</vt:lpstr>
      <vt:lpstr>Should a Serializer be Implemented as a Shift Register?</vt:lpstr>
      <vt:lpstr>“Multi – Level Serializer”</vt:lpstr>
      <vt:lpstr>LpGBT Serializer</vt:lpstr>
      <vt:lpstr>5.12 and 10.24 Gb/s</vt:lpstr>
      <vt:lpstr>Fast Multiplexer</vt:lpstr>
      <vt:lpstr>Fast Multiplexer</vt:lpstr>
      <vt:lpstr>Signal Anatomy </vt:lpstr>
      <vt:lpstr>Improving Data Dependent Jitter</vt:lpstr>
      <vt:lpstr>“Amplitude Stabilization”</vt:lpstr>
      <vt:lpstr>5.12 and 10.24 Gb/s</vt:lpstr>
      <vt:lpstr>High Speed Line – Driver</vt:lpstr>
      <vt:lpstr>Line – Driver Topology</vt:lpstr>
      <vt:lpstr>Bandwidth Broadening using Inductive Peaking (1/2)</vt:lpstr>
      <vt:lpstr>Bandwidth Broadening using Inductive Peaking (2/2)</vt:lpstr>
      <vt:lpstr>2nd Buffer Stage</vt:lpstr>
      <vt:lpstr>Modulation Stage</vt:lpstr>
      <vt:lpstr>Delay “Stage”</vt:lpstr>
      <vt:lpstr>10 Gb/s Post-layout Simulations</vt:lpstr>
      <vt:lpstr>10 Gb/s Pre-Emphasis</vt:lpstr>
      <vt:lpstr>High-Speed Line Receiver</vt:lpstr>
      <vt:lpstr>Equalization</vt:lpstr>
      <vt:lpstr>High Pass – Filter Equalization </vt:lpstr>
      <vt:lpstr>Equalization vs Pre-Emphasis</vt:lpstr>
      <vt:lpstr>The Equalizer in the LpGBT</vt:lpstr>
      <vt:lpstr>Equalizer Stage – RC Degenerated Differential Pair</vt:lpstr>
      <vt:lpstr>First Stage Gain</vt:lpstr>
      <vt:lpstr>75 cm Coaxial Cable</vt:lpstr>
      <vt:lpstr>Eye Opening Monitor</vt:lpstr>
      <vt:lpstr>Eye Opening Monitor</vt:lpstr>
      <vt:lpstr>Eye Opening Monitor</vt:lpstr>
      <vt:lpstr>EOM in the lpGBT</vt:lpstr>
      <vt:lpstr>EOM in the lpGBT (y-axis)</vt:lpstr>
      <vt:lpstr>EOM in the lpGBT (x-axis)</vt:lpstr>
      <vt:lpstr>EOM in the lpGBT (x-axis)</vt:lpstr>
      <vt:lpstr>Clock and Data Recovery</vt:lpstr>
      <vt:lpstr>PLL/CDR</vt:lpstr>
      <vt:lpstr>The LpGBT</vt:lpstr>
      <vt:lpstr>Reference-Less Locking</vt:lpstr>
      <vt:lpstr>TID Radiation: Topology Matters (1/2)</vt:lpstr>
      <vt:lpstr>TID Radiation: Topology Matters (2/2)</vt:lpstr>
      <vt:lpstr>SEU Radiation: Topology Matters – Round 1</vt:lpstr>
      <vt:lpstr>TID Radiation: Topology Matters – Round 2</vt:lpstr>
      <vt:lpstr>Clock Recovery</vt:lpstr>
      <vt:lpstr>Alexander Phase Detector - Principle</vt:lpstr>
      <vt:lpstr>Alexander Phase Detector</vt:lpstr>
      <vt:lpstr>PowerPoint Presentation</vt:lpstr>
      <vt:lpstr>Reaching the ASIC</vt:lpstr>
      <vt:lpstr>“Build” Models</vt:lpstr>
      <vt:lpstr>Fully Model the Signal Path</vt:lpstr>
      <vt:lpstr>Unpopulated Board (no GBTX)</vt:lpstr>
      <vt:lpstr>Fully Populated Board</vt:lpstr>
      <vt:lpstr>Checking the Models</vt:lpstr>
      <vt:lpstr>Schrodinger In High Frequency Electronics!?</vt:lpstr>
      <vt:lpstr>“Virtual Probe” - Simulation</vt:lpstr>
      <vt:lpstr>Improving the Package</vt:lpstr>
      <vt:lpstr>Credits</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Paulo Rodrigues Simoes Moreira</dc:creator>
  <cp:lastModifiedBy>Paulo Rodrigues Simoes Moreira</cp:lastModifiedBy>
  <cp:revision>806</cp:revision>
  <cp:lastPrinted>2017-04-26T13:57:31Z</cp:lastPrinted>
  <dcterms:created xsi:type="dcterms:W3CDTF">2017-04-22T20:21:37Z</dcterms:created>
  <dcterms:modified xsi:type="dcterms:W3CDTF">2018-06-19T07:25:01Z</dcterms:modified>
</cp:coreProperties>
</file>