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6"/>
  </p:notesMasterIdLst>
  <p:sldIdLst>
    <p:sldId id="306" r:id="rId2"/>
    <p:sldId id="308" r:id="rId3"/>
    <p:sldId id="307" r:id="rId4"/>
    <p:sldId id="309" r:id="rId5"/>
    <p:sldId id="310" r:id="rId6"/>
    <p:sldId id="311" r:id="rId7"/>
    <p:sldId id="316" r:id="rId8"/>
    <p:sldId id="363" r:id="rId9"/>
    <p:sldId id="373" r:id="rId10"/>
    <p:sldId id="362" r:id="rId11"/>
    <p:sldId id="326" r:id="rId12"/>
    <p:sldId id="365" r:id="rId13"/>
    <p:sldId id="366" r:id="rId14"/>
    <p:sldId id="367" r:id="rId15"/>
    <p:sldId id="357" r:id="rId16"/>
    <p:sldId id="358" r:id="rId17"/>
    <p:sldId id="374" r:id="rId18"/>
    <p:sldId id="327" r:id="rId19"/>
    <p:sldId id="328" r:id="rId20"/>
    <p:sldId id="361" r:id="rId21"/>
    <p:sldId id="378" r:id="rId22"/>
    <p:sldId id="330" r:id="rId23"/>
    <p:sldId id="375" r:id="rId24"/>
    <p:sldId id="376" r:id="rId25"/>
    <p:sldId id="377" r:id="rId26"/>
    <p:sldId id="370" r:id="rId27"/>
    <p:sldId id="329" r:id="rId28"/>
    <p:sldId id="332" r:id="rId29"/>
    <p:sldId id="331" r:id="rId30"/>
    <p:sldId id="333" r:id="rId31"/>
    <p:sldId id="325" r:id="rId32"/>
    <p:sldId id="313" r:id="rId33"/>
    <p:sldId id="356" r:id="rId34"/>
    <p:sldId id="315" r:id="rId35"/>
    <p:sldId id="317" r:id="rId36"/>
    <p:sldId id="322" r:id="rId37"/>
    <p:sldId id="314" r:id="rId38"/>
    <p:sldId id="319" r:id="rId39"/>
    <p:sldId id="323" r:id="rId40"/>
    <p:sldId id="324" r:id="rId41"/>
    <p:sldId id="318" r:id="rId42"/>
    <p:sldId id="368" r:id="rId43"/>
    <p:sldId id="369" r:id="rId44"/>
    <p:sldId id="334" r:id="rId45"/>
    <p:sldId id="364" r:id="rId46"/>
    <p:sldId id="337" r:id="rId47"/>
    <p:sldId id="338" r:id="rId48"/>
    <p:sldId id="339" r:id="rId49"/>
    <p:sldId id="341" r:id="rId50"/>
    <p:sldId id="342" r:id="rId51"/>
    <p:sldId id="343" r:id="rId52"/>
    <p:sldId id="359" r:id="rId53"/>
    <p:sldId id="344" r:id="rId54"/>
    <p:sldId id="345" r:id="rId55"/>
    <p:sldId id="360" r:id="rId56"/>
    <p:sldId id="346" r:id="rId57"/>
    <p:sldId id="352" r:id="rId58"/>
    <p:sldId id="353" r:id="rId59"/>
    <p:sldId id="350" r:id="rId60"/>
    <p:sldId id="347" r:id="rId61"/>
    <p:sldId id="348" r:id="rId62"/>
    <p:sldId id="349" r:id="rId63"/>
    <p:sldId id="372" r:id="rId64"/>
    <p:sldId id="371" r:id="rId6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FF00"/>
    <a:srgbClr val="3333FF"/>
    <a:srgbClr val="33CCFF"/>
    <a:srgbClr val="00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102" autoAdjust="0"/>
    <p:restoredTop sz="94660"/>
  </p:normalViewPr>
  <p:slideViewPr>
    <p:cSldViewPr snapToGrid="0">
      <p:cViewPr varScale="1">
        <p:scale>
          <a:sx n="92" d="100"/>
          <a:sy n="92" d="100"/>
        </p:scale>
        <p:origin x="1098" y="90"/>
      </p:cViewPr>
      <p:guideLst/>
    </p:cSldViewPr>
  </p:slideViewPr>
  <p:notesTextViewPr>
    <p:cViewPr>
      <p:scale>
        <a:sx n="1" d="1"/>
        <a:sy n="1" d="1"/>
      </p:scale>
      <p:origin x="0" y="0"/>
    </p:cViewPr>
  </p:notesTextViewPr>
  <p:sorterViewPr>
    <p:cViewPr>
      <p:scale>
        <a:sx n="100" d="100"/>
        <a:sy n="100" d="100"/>
      </p:scale>
      <p:origin x="0" y="-717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41A3E1-6399-4B2A-8555-5103445039A2}" type="datetimeFigureOut">
              <a:rPr lang="it-IT" smtClean="0"/>
              <a:t>19/06/2018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E3940B-E87A-4419-B1D9-B65624A4F25B}" type="slidenum">
              <a:rPr lang="it-IT" smtClean="0"/>
              <a:t>‹N›</a:t>
            </a:fld>
            <a:endParaRPr lang="it-IT"/>
          </a:p>
        </p:txBody>
      </p:sp>
    </p:spTree>
    <p:extLst>
      <p:ext uri="{BB962C8B-B14F-4D97-AF65-F5344CB8AC3E}">
        <p14:creationId xmlns:p14="http://schemas.microsoft.com/office/powerpoint/2010/main" val="542276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CBE3940B-E87A-4419-B1D9-B65624A4F25B}" type="slidenum">
              <a:rPr lang="it-IT" smtClean="0"/>
              <a:t>1</a:t>
            </a:fld>
            <a:endParaRPr lang="it-IT"/>
          </a:p>
        </p:txBody>
      </p:sp>
    </p:spTree>
    <p:extLst>
      <p:ext uri="{BB962C8B-B14F-4D97-AF65-F5344CB8AC3E}">
        <p14:creationId xmlns:p14="http://schemas.microsoft.com/office/powerpoint/2010/main" val="3551865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DC15F5A-901F-4081-B5D7-1E2E8816D4A9}" type="datetime1">
              <a:rPr lang="it-IT" smtClean="0"/>
              <a:t>19/06/2018</a:t>
            </a:fld>
            <a:endParaRPr lang="it-IT"/>
          </a:p>
        </p:txBody>
      </p:sp>
      <p:sp>
        <p:nvSpPr>
          <p:cNvPr id="5" name="Segnaposto piè di pagina 4"/>
          <p:cNvSpPr>
            <a:spLocks noGrp="1"/>
          </p:cNvSpPr>
          <p:nvPr>
            <p:ph type="ftr" sz="quarter" idx="11"/>
          </p:nvPr>
        </p:nvSpPr>
        <p:spPr/>
        <p:txBody>
          <a:bodyPr/>
          <a:lstStyle/>
          <a:p>
            <a:r>
              <a:rPr lang="it-IT" smtClean="0"/>
              <a:t>GBTx ASIC</a:t>
            </a:r>
            <a:endParaRPr lang="it-IT"/>
          </a:p>
        </p:txBody>
      </p:sp>
      <p:sp>
        <p:nvSpPr>
          <p:cNvPr id="6" name="Segnaposto numero diapositiva 5"/>
          <p:cNvSpPr>
            <a:spLocks noGrp="1"/>
          </p:cNvSpPr>
          <p:nvPr>
            <p:ph type="sldNum" sz="quarter" idx="12"/>
          </p:nvPr>
        </p:nvSpPr>
        <p:spPr/>
        <p:txBody>
          <a:bodyPr/>
          <a:lstStyle/>
          <a:p>
            <a:fld id="{786DD88D-FDF5-41B5-8814-15F281AE5E46}" type="slidenum">
              <a:rPr lang="it-IT" smtClean="0"/>
              <a:t>‹N›</a:t>
            </a:fld>
            <a:endParaRPr lang="it-IT"/>
          </a:p>
        </p:txBody>
      </p:sp>
    </p:spTree>
    <p:extLst>
      <p:ext uri="{BB962C8B-B14F-4D97-AF65-F5344CB8AC3E}">
        <p14:creationId xmlns:p14="http://schemas.microsoft.com/office/powerpoint/2010/main" val="3658156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05CE930-778C-4827-ABA8-EFB16648EAC9}" type="datetime1">
              <a:rPr lang="it-IT" smtClean="0"/>
              <a:t>19/06/2018</a:t>
            </a:fld>
            <a:endParaRPr lang="it-IT"/>
          </a:p>
        </p:txBody>
      </p:sp>
      <p:sp>
        <p:nvSpPr>
          <p:cNvPr id="5" name="Segnaposto piè di pagina 4"/>
          <p:cNvSpPr>
            <a:spLocks noGrp="1"/>
          </p:cNvSpPr>
          <p:nvPr>
            <p:ph type="ftr" sz="quarter" idx="11"/>
          </p:nvPr>
        </p:nvSpPr>
        <p:spPr/>
        <p:txBody>
          <a:bodyPr/>
          <a:lstStyle/>
          <a:p>
            <a:r>
              <a:rPr lang="it-IT" smtClean="0"/>
              <a:t>GBTx ASIC</a:t>
            </a:r>
            <a:endParaRPr lang="it-IT"/>
          </a:p>
        </p:txBody>
      </p:sp>
      <p:sp>
        <p:nvSpPr>
          <p:cNvPr id="6" name="Segnaposto numero diapositiva 5"/>
          <p:cNvSpPr>
            <a:spLocks noGrp="1"/>
          </p:cNvSpPr>
          <p:nvPr>
            <p:ph type="sldNum" sz="quarter" idx="12"/>
          </p:nvPr>
        </p:nvSpPr>
        <p:spPr/>
        <p:txBody>
          <a:bodyPr/>
          <a:lstStyle/>
          <a:p>
            <a:fld id="{786DD88D-FDF5-41B5-8814-15F281AE5E46}" type="slidenum">
              <a:rPr lang="it-IT" smtClean="0"/>
              <a:t>‹N›</a:t>
            </a:fld>
            <a:endParaRPr lang="it-IT"/>
          </a:p>
        </p:txBody>
      </p:sp>
    </p:spTree>
    <p:extLst>
      <p:ext uri="{BB962C8B-B14F-4D97-AF65-F5344CB8AC3E}">
        <p14:creationId xmlns:p14="http://schemas.microsoft.com/office/powerpoint/2010/main" val="1868753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5AF27C0-86CF-420F-84A7-8ECE6018A802}" type="datetime1">
              <a:rPr lang="it-IT" smtClean="0"/>
              <a:t>19/06/2018</a:t>
            </a:fld>
            <a:endParaRPr lang="it-IT"/>
          </a:p>
        </p:txBody>
      </p:sp>
      <p:sp>
        <p:nvSpPr>
          <p:cNvPr id="5" name="Segnaposto piè di pagina 4"/>
          <p:cNvSpPr>
            <a:spLocks noGrp="1"/>
          </p:cNvSpPr>
          <p:nvPr>
            <p:ph type="ftr" sz="quarter" idx="11"/>
          </p:nvPr>
        </p:nvSpPr>
        <p:spPr/>
        <p:txBody>
          <a:bodyPr/>
          <a:lstStyle/>
          <a:p>
            <a:r>
              <a:rPr lang="it-IT" smtClean="0"/>
              <a:t>GBTx ASIC</a:t>
            </a:r>
            <a:endParaRPr lang="it-IT"/>
          </a:p>
        </p:txBody>
      </p:sp>
      <p:sp>
        <p:nvSpPr>
          <p:cNvPr id="6" name="Segnaposto numero diapositiva 5"/>
          <p:cNvSpPr>
            <a:spLocks noGrp="1"/>
          </p:cNvSpPr>
          <p:nvPr>
            <p:ph type="sldNum" sz="quarter" idx="12"/>
          </p:nvPr>
        </p:nvSpPr>
        <p:spPr/>
        <p:txBody>
          <a:bodyPr/>
          <a:lstStyle/>
          <a:p>
            <a:fld id="{786DD88D-FDF5-41B5-8814-15F281AE5E46}" type="slidenum">
              <a:rPr lang="it-IT" smtClean="0"/>
              <a:t>‹N›</a:t>
            </a:fld>
            <a:endParaRPr lang="it-IT"/>
          </a:p>
        </p:txBody>
      </p:sp>
    </p:spTree>
    <p:extLst>
      <p:ext uri="{BB962C8B-B14F-4D97-AF65-F5344CB8AC3E}">
        <p14:creationId xmlns:p14="http://schemas.microsoft.com/office/powerpoint/2010/main" val="1171307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60EE0B2-A7C6-4DAE-B246-59BF68A9A95F}" type="datetime1">
              <a:rPr lang="it-IT" smtClean="0"/>
              <a:t>19/06/2018</a:t>
            </a:fld>
            <a:endParaRPr lang="it-IT"/>
          </a:p>
        </p:txBody>
      </p:sp>
      <p:sp>
        <p:nvSpPr>
          <p:cNvPr id="5" name="Segnaposto piè di pagina 4"/>
          <p:cNvSpPr>
            <a:spLocks noGrp="1"/>
          </p:cNvSpPr>
          <p:nvPr>
            <p:ph type="ftr" sz="quarter" idx="11"/>
          </p:nvPr>
        </p:nvSpPr>
        <p:spPr/>
        <p:txBody>
          <a:bodyPr/>
          <a:lstStyle/>
          <a:p>
            <a:r>
              <a:rPr lang="it-IT" smtClean="0"/>
              <a:t>GBTx ASIC</a:t>
            </a:r>
            <a:endParaRPr lang="it-IT"/>
          </a:p>
        </p:txBody>
      </p:sp>
      <p:sp>
        <p:nvSpPr>
          <p:cNvPr id="6" name="Segnaposto numero diapositiva 5"/>
          <p:cNvSpPr>
            <a:spLocks noGrp="1"/>
          </p:cNvSpPr>
          <p:nvPr>
            <p:ph type="sldNum" sz="quarter" idx="12"/>
          </p:nvPr>
        </p:nvSpPr>
        <p:spPr/>
        <p:txBody>
          <a:bodyPr/>
          <a:lstStyle/>
          <a:p>
            <a:fld id="{786DD88D-FDF5-41B5-8814-15F281AE5E46}" type="slidenum">
              <a:rPr lang="it-IT" smtClean="0"/>
              <a:t>‹N›</a:t>
            </a:fld>
            <a:endParaRPr lang="it-IT"/>
          </a:p>
        </p:txBody>
      </p:sp>
    </p:spTree>
    <p:extLst>
      <p:ext uri="{BB962C8B-B14F-4D97-AF65-F5344CB8AC3E}">
        <p14:creationId xmlns:p14="http://schemas.microsoft.com/office/powerpoint/2010/main" val="330611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6E7EA655-E5D6-4B74-B1FC-510E0BF04DFE}" type="datetime1">
              <a:rPr lang="it-IT" smtClean="0"/>
              <a:t>19/06/2018</a:t>
            </a:fld>
            <a:endParaRPr lang="it-IT"/>
          </a:p>
        </p:txBody>
      </p:sp>
      <p:sp>
        <p:nvSpPr>
          <p:cNvPr id="5" name="Segnaposto piè di pagina 4"/>
          <p:cNvSpPr>
            <a:spLocks noGrp="1"/>
          </p:cNvSpPr>
          <p:nvPr>
            <p:ph type="ftr" sz="quarter" idx="11"/>
          </p:nvPr>
        </p:nvSpPr>
        <p:spPr/>
        <p:txBody>
          <a:bodyPr/>
          <a:lstStyle/>
          <a:p>
            <a:r>
              <a:rPr lang="it-IT" smtClean="0"/>
              <a:t>GBTx ASIC</a:t>
            </a:r>
            <a:endParaRPr lang="it-IT"/>
          </a:p>
        </p:txBody>
      </p:sp>
      <p:sp>
        <p:nvSpPr>
          <p:cNvPr id="6" name="Segnaposto numero diapositiva 5"/>
          <p:cNvSpPr>
            <a:spLocks noGrp="1"/>
          </p:cNvSpPr>
          <p:nvPr>
            <p:ph type="sldNum" sz="quarter" idx="12"/>
          </p:nvPr>
        </p:nvSpPr>
        <p:spPr/>
        <p:txBody>
          <a:bodyPr/>
          <a:lstStyle/>
          <a:p>
            <a:fld id="{786DD88D-FDF5-41B5-8814-15F281AE5E46}" type="slidenum">
              <a:rPr lang="it-IT" smtClean="0"/>
              <a:t>‹N›</a:t>
            </a:fld>
            <a:endParaRPr lang="it-IT"/>
          </a:p>
        </p:txBody>
      </p:sp>
    </p:spTree>
    <p:extLst>
      <p:ext uri="{BB962C8B-B14F-4D97-AF65-F5344CB8AC3E}">
        <p14:creationId xmlns:p14="http://schemas.microsoft.com/office/powerpoint/2010/main" val="41679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B0FA7E6-DD1F-464E-9FF8-B641760C5D86}" type="datetime1">
              <a:rPr lang="it-IT" smtClean="0"/>
              <a:t>19/06/2018</a:t>
            </a:fld>
            <a:endParaRPr lang="it-IT"/>
          </a:p>
        </p:txBody>
      </p:sp>
      <p:sp>
        <p:nvSpPr>
          <p:cNvPr id="6" name="Segnaposto piè di pagina 5"/>
          <p:cNvSpPr>
            <a:spLocks noGrp="1"/>
          </p:cNvSpPr>
          <p:nvPr>
            <p:ph type="ftr" sz="quarter" idx="11"/>
          </p:nvPr>
        </p:nvSpPr>
        <p:spPr/>
        <p:txBody>
          <a:bodyPr/>
          <a:lstStyle/>
          <a:p>
            <a:r>
              <a:rPr lang="it-IT" smtClean="0"/>
              <a:t>GBTx ASIC</a:t>
            </a:r>
            <a:endParaRPr lang="it-IT"/>
          </a:p>
        </p:txBody>
      </p:sp>
      <p:sp>
        <p:nvSpPr>
          <p:cNvPr id="7" name="Segnaposto numero diapositiva 6"/>
          <p:cNvSpPr>
            <a:spLocks noGrp="1"/>
          </p:cNvSpPr>
          <p:nvPr>
            <p:ph type="sldNum" sz="quarter" idx="12"/>
          </p:nvPr>
        </p:nvSpPr>
        <p:spPr/>
        <p:txBody>
          <a:bodyPr/>
          <a:lstStyle/>
          <a:p>
            <a:fld id="{786DD88D-FDF5-41B5-8814-15F281AE5E46}" type="slidenum">
              <a:rPr lang="it-IT" smtClean="0"/>
              <a:t>‹N›</a:t>
            </a:fld>
            <a:endParaRPr lang="it-IT"/>
          </a:p>
        </p:txBody>
      </p:sp>
    </p:spTree>
    <p:extLst>
      <p:ext uri="{BB962C8B-B14F-4D97-AF65-F5344CB8AC3E}">
        <p14:creationId xmlns:p14="http://schemas.microsoft.com/office/powerpoint/2010/main" val="141957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D041063-3BC2-4F6F-8C56-D9EE67EE04F9}" type="datetime1">
              <a:rPr lang="it-IT" smtClean="0"/>
              <a:t>19/06/2018</a:t>
            </a:fld>
            <a:endParaRPr lang="it-IT"/>
          </a:p>
        </p:txBody>
      </p:sp>
      <p:sp>
        <p:nvSpPr>
          <p:cNvPr id="8" name="Segnaposto piè di pagina 7"/>
          <p:cNvSpPr>
            <a:spLocks noGrp="1"/>
          </p:cNvSpPr>
          <p:nvPr>
            <p:ph type="ftr" sz="quarter" idx="11"/>
          </p:nvPr>
        </p:nvSpPr>
        <p:spPr/>
        <p:txBody>
          <a:bodyPr/>
          <a:lstStyle/>
          <a:p>
            <a:r>
              <a:rPr lang="it-IT" smtClean="0"/>
              <a:t>GBTx ASIC</a:t>
            </a:r>
            <a:endParaRPr lang="it-IT"/>
          </a:p>
        </p:txBody>
      </p:sp>
      <p:sp>
        <p:nvSpPr>
          <p:cNvPr id="9" name="Segnaposto numero diapositiva 8"/>
          <p:cNvSpPr>
            <a:spLocks noGrp="1"/>
          </p:cNvSpPr>
          <p:nvPr>
            <p:ph type="sldNum" sz="quarter" idx="12"/>
          </p:nvPr>
        </p:nvSpPr>
        <p:spPr/>
        <p:txBody>
          <a:bodyPr/>
          <a:lstStyle/>
          <a:p>
            <a:fld id="{786DD88D-FDF5-41B5-8814-15F281AE5E46}" type="slidenum">
              <a:rPr lang="it-IT" smtClean="0"/>
              <a:t>‹N›</a:t>
            </a:fld>
            <a:endParaRPr lang="it-IT"/>
          </a:p>
        </p:txBody>
      </p:sp>
    </p:spTree>
    <p:extLst>
      <p:ext uri="{BB962C8B-B14F-4D97-AF65-F5344CB8AC3E}">
        <p14:creationId xmlns:p14="http://schemas.microsoft.com/office/powerpoint/2010/main" val="377728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15D7CD4-E992-4389-A1ED-98B17523AAF3}" type="datetime1">
              <a:rPr lang="it-IT" smtClean="0"/>
              <a:t>19/06/2018</a:t>
            </a:fld>
            <a:endParaRPr lang="it-IT"/>
          </a:p>
        </p:txBody>
      </p:sp>
      <p:sp>
        <p:nvSpPr>
          <p:cNvPr id="4" name="Segnaposto piè di pagina 3"/>
          <p:cNvSpPr>
            <a:spLocks noGrp="1"/>
          </p:cNvSpPr>
          <p:nvPr>
            <p:ph type="ftr" sz="quarter" idx="11"/>
          </p:nvPr>
        </p:nvSpPr>
        <p:spPr/>
        <p:txBody>
          <a:bodyPr/>
          <a:lstStyle/>
          <a:p>
            <a:r>
              <a:rPr lang="it-IT" smtClean="0"/>
              <a:t>GBTx ASIC</a:t>
            </a:r>
            <a:endParaRPr lang="it-IT"/>
          </a:p>
        </p:txBody>
      </p:sp>
      <p:sp>
        <p:nvSpPr>
          <p:cNvPr id="5" name="Segnaposto numero diapositiva 4"/>
          <p:cNvSpPr>
            <a:spLocks noGrp="1"/>
          </p:cNvSpPr>
          <p:nvPr>
            <p:ph type="sldNum" sz="quarter" idx="12"/>
          </p:nvPr>
        </p:nvSpPr>
        <p:spPr/>
        <p:txBody>
          <a:bodyPr/>
          <a:lstStyle/>
          <a:p>
            <a:fld id="{786DD88D-FDF5-41B5-8814-15F281AE5E46}" type="slidenum">
              <a:rPr lang="it-IT" smtClean="0"/>
              <a:t>‹N›</a:t>
            </a:fld>
            <a:endParaRPr lang="it-IT"/>
          </a:p>
        </p:txBody>
      </p:sp>
    </p:spTree>
    <p:extLst>
      <p:ext uri="{BB962C8B-B14F-4D97-AF65-F5344CB8AC3E}">
        <p14:creationId xmlns:p14="http://schemas.microsoft.com/office/powerpoint/2010/main" val="3495240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7138B16-BD2C-460F-A02A-06A964640D33}" type="datetime1">
              <a:rPr lang="it-IT" smtClean="0"/>
              <a:t>19/06/2018</a:t>
            </a:fld>
            <a:endParaRPr lang="it-IT"/>
          </a:p>
        </p:txBody>
      </p:sp>
      <p:sp>
        <p:nvSpPr>
          <p:cNvPr id="3" name="Segnaposto piè di pagina 2"/>
          <p:cNvSpPr>
            <a:spLocks noGrp="1"/>
          </p:cNvSpPr>
          <p:nvPr>
            <p:ph type="ftr" sz="quarter" idx="11"/>
          </p:nvPr>
        </p:nvSpPr>
        <p:spPr/>
        <p:txBody>
          <a:bodyPr/>
          <a:lstStyle/>
          <a:p>
            <a:r>
              <a:rPr lang="it-IT" smtClean="0"/>
              <a:t>GBTx ASIC</a:t>
            </a:r>
            <a:endParaRPr lang="it-IT"/>
          </a:p>
        </p:txBody>
      </p:sp>
      <p:sp>
        <p:nvSpPr>
          <p:cNvPr id="4" name="Segnaposto numero diapositiva 3"/>
          <p:cNvSpPr>
            <a:spLocks noGrp="1"/>
          </p:cNvSpPr>
          <p:nvPr>
            <p:ph type="sldNum" sz="quarter" idx="12"/>
          </p:nvPr>
        </p:nvSpPr>
        <p:spPr/>
        <p:txBody>
          <a:bodyPr/>
          <a:lstStyle/>
          <a:p>
            <a:fld id="{786DD88D-FDF5-41B5-8814-15F281AE5E46}" type="slidenum">
              <a:rPr lang="it-IT" smtClean="0"/>
              <a:t>‹N›</a:t>
            </a:fld>
            <a:endParaRPr lang="it-IT"/>
          </a:p>
        </p:txBody>
      </p:sp>
    </p:spTree>
    <p:extLst>
      <p:ext uri="{BB962C8B-B14F-4D97-AF65-F5344CB8AC3E}">
        <p14:creationId xmlns:p14="http://schemas.microsoft.com/office/powerpoint/2010/main" val="64221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3BD59512-7A72-461D-9B3D-748F9B772996}" type="datetime1">
              <a:rPr lang="it-IT" smtClean="0"/>
              <a:t>19/06/2018</a:t>
            </a:fld>
            <a:endParaRPr lang="it-IT"/>
          </a:p>
        </p:txBody>
      </p:sp>
      <p:sp>
        <p:nvSpPr>
          <p:cNvPr id="6" name="Segnaposto piè di pagina 5"/>
          <p:cNvSpPr>
            <a:spLocks noGrp="1"/>
          </p:cNvSpPr>
          <p:nvPr>
            <p:ph type="ftr" sz="quarter" idx="11"/>
          </p:nvPr>
        </p:nvSpPr>
        <p:spPr/>
        <p:txBody>
          <a:bodyPr/>
          <a:lstStyle/>
          <a:p>
            <a:r>
              <a:rPr lang="it-IT" smtClean="0"/>
              <a:t>GBTx ASIC</a:t>
            </a:r>
            <a:endParaRPr lang="it-IT"/>
          </a:p>
        </p:txBody>
      </p:sp>
      <p:sp>
        <p:nvSpPr>
          <p:cNvPr id="7" name="Segnaposto numero diapositiva 6"/>
          <p:cNvSpPr>
            <a:spLocks noGrp="1"/>
          </p:cNvSpPr>
          <p:nvPr>
            <p:ph type="sldNum" sz="quarter" idx="12"/>
          </p:nvPr>
        </p:nvSpPr>
        <p:spPr/>
        <p:txBody>
          <a:bodyPr/>
          <a:lstStyle/>
          <a:p>
            <a:fld id="{786DD88D-FDF5-41B5-8814-15F281AE5E46}" type="slidenum">
              <a:rPr lang="it-IT" smtClean="0"/>
              <a:t>‹N›</a:t>
            </a:fld>
            <a:endParaRPr lang="it-IT"/>
          </a:p>
        </p:txBody>
      </p:sp>
    </p:spTree>
    <p:extLst>
      <p:ext uri="{BB962C8B-B14F-4D97-AF65-F5344CB8AC3E}">
        <p14:creationId xmlns:p14="http://schemas.microsoft.com/office/powerpoint/2010/main" val="163982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8F2E0CDA-873B-4EB6-AE46-C84697BDA637}" type="datetime1">
              <a:rPr lang="it-IT" smtClean="0"/>
              <a:t>19/06/2018</a:t>
            </a:fld>
            <a:endParaRPr lang="it-IT"/>
          </a:p>
        </p:txBody>
      </p:sp>
      <p:sp>
        <p:nvSpPr>
          <p:cNvPr id="6" name="Segnaposto piè di pagina 5"/>
          <p:cNvSpPr>
            <a:spLocks noGrp="1"/>
          </p:cNvSpPr>
          <p:nvPr>
            <p:ph type="ftr" sz="quarter" idx="11"/>
          </p:nvPr>
        </p:nvSpPr>
        <p:spPr/>
        <p:txBody>
          <a:bodyPr/>
          <a:lstStyle/>
          <a:p>
            <a:r>
              <a:rPr lang="it-IT" smtClean="0"/>
              <a:t>GBTx ASIC</a:t>
            </a:r>
            <a:endParaRPr lang="it-IT"/>
          </a:p>
        </p:txBody>
      </p:sp>
      <p:sp>
        <p:nvSpPr>
          <p:cNvPr id="7" name="Segnaposto numero diapositiva 6"/>
          <p:cNvSpPr>
            <a:spLocks noGrp="1"/>
          </p:cNvSpPr>
          <p:nvPr>
            <p:ph type="sldNum" sz="quarter" idx="12"/>
          </p:nvPr>
        </p:nvSpPr>
        <p:spPr/>
        <p:txBody>
          <a:bodyPr/>
          <a:lstStyle/>
          <a:p>
            <a:fld id="{786DD88D-FDF5-41B5-8814-15F281AE5E46}" type="slidenum">
              <a:rPr lang="it-IT" smtClean="0"/>
              <a:t>‹N›</a:t>
            </a:fld>
            <a:endParaRPr lang="it-IT"/>
          </a:p>
        </p:txBody>
      </p:sp>
    </p:spTree>
    <p:extLst>
      <p:ext uri="{BB962C8B-B14F-4D97-AF65-F5344CB8AC3E}">
        <p14:creationId xmlns:p14="http://schemas.microsoft.com/office/powerpoint/2010/main" val="1516887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2FA1B-709B-490A-B947-3BE2BD8AD6EC}" type="datetime1">
              <a:rPr lang="it-IT" smtClean="0"/>
              <a:t>19/06/2018</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GBTx ASIC</a:t>
            </a: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DD88D-FDF5-41B5-8814-15F281AE5E46}" type="slidenum">
              <a:rPr lang="it-IT" smtClean="0"/>
              <a:t>‹N›</a:t>
            </a:fld>
            <a:endParaRPr lang="it-IT"/>
          </a:p>
        </p:txBody>
      </p:sp>
    </p:spTree>
    <p:extLst>
      <p:ext uri="{BB962C8B-B14F-4D97-AF65-F5344CB8AC3E}">
        <p14:creationId xmlns:p14="http://schemas.microsoft.com/office/powerpoint/2010/main" val="2405902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hyperlink" Target="https://gbtx-configuration.web.cern.ch/"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5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p:cNvSpPr txBox="1">
            <a:spLocks noChangeArrowheads="1"/>
          </p:cNvSpPr>
          <p:nvPr/>
        </p:nvSpPr>
        <p:spPr bwMode="auto">
          <a:xfrm>
            <a:off x="1776412" y="2096078"/>
            <a:ext cx="8639175" cy="677863"/>
          </a:xfrm>
          <a:prstGeom prst="rect">
            <a:avLst/>
          </a:prstGeom>
          <a:noFill/>
          <a:ln w="9525">
            <a:noFill/>
            <a:miter lim="800000"/>
            <a:headEnd/>
            <a:tailEnd/>
          </a:ln>
        </p:spPr>
        <p:txBody>
          <a:bodyPr>
            <a:spAutoFit/>
          </a:bodyPr>
          <a:lstStyle/>
          <a:p>
            <a:pPr algn="ctr"/>
            <a:r>
              <a:rPr lang="en-US" sz="3800" b="1" dirty="0" smtClean="0">
                <a:solidFill>
                  <a:srgbClr val="0000FF"/>
                </a:solidFill>
              </a:rPr>
              <a:t>GBTx ASIC</a:t>
            </a:r>
            <a:endParaRPr lang="it-IT" sz="3800" b="1" dirty="0">
              <a:solidFill>
                <a:srgbClr val="0000FF"/>
              </a:solidFill>
            </a:endParaRPr>
          </a:p>
        </p:txBody>
      </p:sp>
      <p:pic>
        <p:nvPicPr>
          <p:cNvPr id="4" name="Picture 2"/>
          <p:cNvPicPr>
            <a:picLocks noChangeAspect="1" noChangeArrowheads="1"/>
          </p:cNvPicPr>
          <p:nvPr/>
        </p:nvPicPr>
        <p:blipFill>
          <a:blip r:embed="rId3" cstate="print"/>
          <a:srcRect/>
          <a:stretch>
            <a:fillRect/>
          </a:stretch>
        </p:blipFill>
        <p:spPr bwMode="auto">
          <a:xfrm>
            <a:off x="810924" y="411164"/>
            <a:ext cx="1571625" cy="1000125"/>
          </a:xfrm>
          <a:prstGeom prst="rect">
            <a:avLst/>
          </a:prstGeom>
          <a:noFill/>
          <a:ln w="9525">
            <a:noFill/>
            <a:miter lim="800000"/>
            <a:headEnd/>
            <a:tailEnd/>
          </a:ln>
        </p:spPr>
      </p:pic>
      <p:sp>
        <p:nvSpPr>
          <p:cNvPr id="5" name="Sottotitolo 2"/>
          <p:cNvSpPr txBox="1">
            <a:spLocks/>
          </p:cNvSpPr>
          <p:nvPr/>
        </p:nvSpPr>
        <p:spPr>
          <a:xfrm>
            <a:off x="2895600" y="3881437"/>
            <a:ext cx="6400800" cy="971117"/>
          </a:xfrm>
          <a:prstGeom prst="rect">
            <a:avLst/>
          </a:prstGeom>
        </p:spPr>
        <p:txBody>
          <a:bodyPr/>
          <a:lstStyle/>
          <a:p>
            <a:pPr marL="342900" indent="-342900" algn="ctr" eaLnBrk="0" hangingPunct="0">
              <a:spcBef>
                <a:spcPct val="20000"/>
              </a:spcBef>
              <a:defRPr/>
            </a:pPr>
            <a:r>
              <a:rPr lang="en-US" sz="2400" kern="0" dirty="0">
                <a:latin typeface="Times New Roman" panose="02020603050405020304" pitchFamily="18" charset="0"/>
                <a:cs typeface="Times New Roman" panose="02020603050405020304" pitchFamily="18" charset="0"/>
              </a:rPr>
              <a:t>Davide </a:t>
            </a:r>
            <a:r>
              <a:rPr lang="en-US" sz="2400" kern="0" dirty="0" smtClean="0">
                <a:latin typeface="Times New Roman" panose="02020603050405020304" pitchFamily="18" charset="0"/>
                <a:cs typeface="Times New Roman" panose="02020603050405020304" pitchFamily="18" charset="0"/>
              </a:rPr>
              <a:t>Falchieri</a:t>
            </a:r>
          </a:p>
          <a:p>
            <a:pPr marL="342900" indent="-342900" algn="ctr" eaLnBrk="0" hangingPunct="0">
              <a:spcBef>
                <a:spcPct val="20000"/>
              </a:spcBef>
              <a:defRPr/>
            </a:pPr>
            <a:r>
              <a:rPr lang="en-US" sz="2400" kern="0" dirty="0" smtClean="0">
                <a:latin typeface="Times New Roman" panose="02020603050405020304" pitchFamily="18" charset="0"/>
                <a:cs typeface="Times New Roman" panose="02020603050405020304" pitchFamily="18" charset="0"/>
              </a:rPr>
              <a:t>INFN Bologna</a:t>
            </a:r>
            <a:endParaRPr lang="it-IT" sz="2400" kern="0" dirty="0">
              <a:latin typeface="Times New Roman" panose="02020603050405020304" pitchFamily="18" charset="0"/>
              <a:cs typeface="Times New Roman" panose="02020603050405020304" pitchFamily="18" charset="0"/>
            </a:endParaRPr>
          </a:p>
        </p:txBody>
      </p:sp>
      <p:sp>
        <p:nvSpPr>
          <p:cNvPr id="6" name="Sottotitolo 2"/>
          <p:cNvSpPr txBox="1">
            <a:spLocks/>
          </p:cNvSpPr>
          <p:nvPr/>
        </p:nvSpPr>
        <p:spPr>
          <a:xfrm>
            <a:off x="1220643" y="5960050"/>
            <a:ext cx="9750712" cy="401638"/>
          </a:xfrm>
          <a:prstGeom prst="rect">
            <a:avLst/>
          </a:prstGeom>
          <a:ln>
            <a:solidFill>
              <a:schemeClr val="bg1"/>
            </a:solidFill>
          </a:ln>
        </p:spPr>
        <p:txBody>
          <a:bodyPr/>
          <a:lstStyle/>
          <a:p>
            <a:pPr marL="342900" indent="-342900" algn="ctr" eaLnBrk="0" hangingPunct="0">
              <a:spcBef>
                <a:spcPct val="20000"/>
              </a:spcBef>
              <a:defRPr/>
            </a:pPr>
            <a:r>
              <a:rPr lang="it-IT" sz="2000" kern="0" dirty="0" smtClean="0">
                <a:solidFill>
                  <a:srgbClr val="0000CC"/>
                </a:solidFill>
                <a:latin typeface="+mn-lt"/>
              </a:rPr>
              <a:t>Corso nazionale INFN </a:t>
            </a:r>
            <a:r>
              <a:rPr lang="it-IT" sz="2000" kern="0" dirty="0" smtClean="0">
                <a:solidFill>
                  <a:srgbClr val="0000CC"/>
                </a:solidFill>
              </a:rPr>
              <a:t>"</a:t>
            </a:r>
            <a:r>
              <a:rPr lang="en-US" sz="2000" kern="0" dirty="0">
                <a:solidFill>
                  <a:srgbClr val="0000CC"/>
                </a:solidFill>
              </a:rPr>
              <a:t>Optoelectronic conversion in the data transmission from detectors</a:t>
            </a:r>
            <a:r>
              <a:rPr lang="it-IT" sz="2000" kern="0" dirty="0" smtClean="0">
                <a:solidFill>
                  <a:srgbClr val="0000CC"/>
                </a:solidFill>
              </a:rPr>
              <a:t>"</a:t>
            </a:r>
            <a:endParaRPr lang="it-IT" sz="2000" kern="0" dirty="0">
              <a:solidFill>
                <a:srgbClr val="0000CC"/>
              </a:solidFill>
              <a:latin typeface="+mn-lt"/>
            </a:endParaRPr>
          </a:p>
        </p:txBody>
      </p:sp>
    </p:spTree>
    <p:extLst>
      <p:ext uri="{BB962C8B-B14F-4D97-AF65-F5344CB8AC3E}">
        <p14:creationId xmlns:p14="http://schemas.microsoft.com/office/powerpoint/2010/main" val="2748910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10</a:t>
            </a:fld>
            <a:endParaRPr lang="it-IT"/>
          </a:p>
        </p:txBody>
      </p:sp>
      <p:sp>
        <p:nvSpPr>
          <p:cNvPr id="4" name="CasellaDiTesto 3"/>
          <p:cNvSpPr txBox="1"/>
          <p:nvPr/>
        </p:nvSpPr>
        <p:spPr>
          <a:xfrm>
            <a:off x="4287633" y="231203"/>
            <a:ext cx="4015843"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GBTx configuration pins</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5" name="CasellaDiTesto 4"/>
          <p:cNvSpPr txBox="1"/>
          <p:nvPr/>
        </p:nvSpPr>
        <p:spPr>
          <a:xfrm>
            <a:off x="5798127" y="1345523"/>
            <a:ext cx="1510145" cy="4401205"/>
          </a:xfrm>
          <a:prstGeom prst="rect">
            <a:avLst/>
          </a:prstGeom>
          <a:solidFill>
            <a:srgbClr val="33CCFF"/>
          </a:solidFill>
          <a:ln w="19050">
            <a:solidFill>
              <a:schemeClr val="tx1"/>
            </a:solidFill>
          </a:ln>
        </p:spPr>
        <p:txBody>
          <a:bodyPr wrap="square" rtlCol="0">
            <a:spAutoFit/>
          </a:bodyPr>
          <a:lstStyle/>
          <a:p>
            <a:pPr algn="ctr"/>
            <a:endParaRPr lang="en-US" sz="2000" dirty="0" smtClean="0">
              <a:latin typeface="Times New Roman" panose="02020603050405020304" pitchFamily="18" charset="0"/>
              <a:cs typeface="Times New Roman" panose="02020603050405020304" pitchFamily="18" charset="0"/>
            </a:endParaRPr>
          </a:p>
          <a:p>
            <a:pPr algn="ctr"/>
            <a:endParaRPr lang="en-US" sz="2000" dirty="0" smtClean="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p>
            <a:pPr algn="ctr"/>
            <a:endParaRPr lang="en-US" sz="2000" dirty="0" smtClean="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p>
            <a:pPr algn="ctr"/>
            <a:endParaRPr lang="en-US" sz="2000" dirty="0" smtClean="0">
              <a:latin typeface="Times New Roman" panose="02020603050405020304" pitchFamily="18" charset="0"/>
              <a:cs typeface="Times New Roman" panose="02020603050405020304" pitchFamily="18" charset="0"/>
            </a:endParaRPr>
          </a:p>
          <a:p>
            <a:pPr algn="ctr"/>
            <a:r>
              <a:rPr lang="en-US" sz="2000" dirty="0" smtClean="0">
                <a:latin typeface="Times New Roman" panose="02020603050405020304" pitchFamily="18" charset="0"/>
                <a:cs typeface="Times New Roman" panose="02020603050405020304" pitchFamily="18" charset="0"/>
              </a:rPr>
              <a:t>GBTx</a:t>
            </a:r>
          </a:p>
          <a:p>
            <a:pPr algn="ctr"/>
            <a:endParaRPr lang="en-US" sz="2000" dirty="0">
              <a:latin typeface="Times New Roman" panose="02020603050405020304" pitchFamily="18" charset="0"/>
              <a:cs typeface="Times New Roman" panose="02020603050405020304" pitchFamily="18" charset="0"/>
            </a:endParaRPr>
          </a:p>
          <a:p>
            <a:pPr algn="ctr"/>
            <a:endParaRPr lang="en-US" sz="2000" dirty="0" smtClean="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p>
            <a:pPr algn="ctr"/>
            <a:endParaRPr lang="en-US" sz="2000" dirty="0" smtClean="0">
              <a:latin typeface="Times New Roman" panose="02020603050405020304" pitchFamily="18" charset="0"/>
              <a:cs typeface="Times New Roman" panose="02020603050405020304" pitchFamily="18" charset="0"/>
            </a:endParaRPr>
          </a:p>
          <a:p>
            <a:pPr algn="ctr"/>
            <a:endParaRPr lang="en-US" sz="2000" dirty="0" smtClean="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p>
            <a:pPr algn="ctr"/>
            <a:endParaRPr lang="it-IT" sz="2000" dirty="0">
              <a:latin typeface="Times New Roman" panose="02020603050405020304" pitchFamily="18" charset="0"/>
              <a:cs typeface="Times New Roman" panose="02020603050405020304" pitchFamily="18" charset="0"/>
            </a:endParaRPr>
          </a:p>
        </p:txBody>
      </p:sp>
      <p:cxnSp>
        <p:nvCxnSpPr>
          <p:cNvPr id="6" name="Connettore 2 5"/>
          <p:cNvCxnSpPr/>
          <p:nvPr/>
        </p:nvCxnSpPr>
        <p:spPr>
          <a:xfrm>
            <a:off x="4828308" y="1804873"/>
            <a:ext cx="96981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3518654" y="1589034"/>
            <a:ext cx="1309654" cy="369332"/>
          </a:xfrm>
          <a:prstGeom prst="rect">
            <a:avLst/>
          </a:prstGeom>
          <a:noFill/>
        </p:spPr>
        <p:txBody>
          <a:bodyPr wrap="none" rtlCol="0">
            <a:spAutoFit/>
          </a:bodyPr>
          <a:lstStyle/>
          <a:p>
            <a:r>
              <a:rPr lang="en-US" i="1" dirty="0" smtClean="0"/>
              <a:t>configSelect</a:t>
            </a:r>
            <a:endParaRPr lang="it-IT" dirty="0"/>
          </a:p>
        </p:txBody>
      </p:sp>
      <p:cxnSp>
        <p:nvCxnSpPr>
          <p:cNvPr id="8" name="Connettore 2 7"/>
          <p:cNvCxnSpPr/>
          <p:nvPr/>
        </p:nvCxnSpPr>
        <p:spPr>
          <a:xfrm>
            <a:off x="4828308" y="2174205"/>
            <a:ext cx="96981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3518654" y="1958366"/>
            <a:ext cx="1270284" cy="369332"/>
          </a:xfrm>
          <a:prstGeom prst="rect">
            <a:avLst/>
          </a:prstGeom>
          <a:noFill/>
        </p:spPr>
        <p:txBody>
          <a:bodyPr wrap="none" rtlCol="0">
            <a:spAutoFit/>
          </a:bodyPr>
          <a:lstStyle/>
          <a:p>
            <a:r>
              <a:rPr lang="en-US" i="1" dirty="0" smtClean="0"/>
              <a:t>efusePower</a:t>
            </a:r>
            <a:endParaRPr lang="it-IT" dirty="0"/>
          </a:p>
        </p:txBody>
      </p:sp>
      <p:sp>
        <p:nvSpPr>
          <p:cNvPr id="10" name="CasellaDiTesto 9"/>
          <p:cNvSpPr txBox="1"/>
          <p:nvPr/>
        </p:nvSpPr>
        <p:spPr>
          <a:xfrm>
            <a:off x="797906" y="1851039"/>
            <a:ext cx="2520257" cy="584775"/>
          </a:xfrm>
          <a:prstGeom prst="rect">
            <a:avLst/>
          </a:prstGeom>
          <a:noFill/>
        </p:spPr>
        <p:txBody>
          <a:bodyPr wrap="square" rtlCol="0">
            <a:spAutoFit/>
          </a:bodyPr>
          <a:lstStyle/>
          <a:p>
            <a:pPr algn="ctr"/>
            <a:r>
              <a:rPr lang="en-US" sz="1600" dirty="0" smtClean="0">
                <a:latin typeface="Times New Roman" panose="02020603050405020304" pitchFamily="18" charset="0"/>
                <a:cs typeface="Times New Roman" panose="02020603050405020304" pitchFamily="18" charset="0"/>
              </a:rPr>
              <a:t>3.3V during fuse prog, 1.5V otherwise</a:t>
            </a:r>
            <a:endParaRPr lang="it-IT" sz="1600" dirty="0">
              <a:latin typeface="Times New Roman" panose="02020603050405020304" pitchFamily="18" charset="0"/>
              <a:cs typeface="Times New Roman" panose="02020603050405020304" pitchFamily="18" charset="0"/>
            </a:endParaRPr>
          </a:p>
        </p:txBody>
      </p:sp>
      <p:cxnSp>
        <p:nvCxnSpPr>
          <p:cNvPr id="11" name="Connettore 2 10"/>
          <p:cNvCxnSpPr/>
          <p:nvPr/>
        </p:nvCxnSpPr>
        <p:spPr>
          <a:xfrm>
            <a:off x="4828308" y="2552479"/>
            <a:ext cx="96981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3134316" y="2312704"/>
            <a:ext cx="1690527" cy="369332"/>
          </a:xfrm>
          <a:prstGeom prst="rect">
            <a:avLst/>
          </a:prstGeom>
          <a:noFill/>
        </p:spPr>
        <p:txBody>
          <a:bodyPr wrap="none" rtlCol="0">
            <a:spAutoFit/>
          </a:bodyPr>
          <a:lstStyle/>
          <a:p>
            <a:r>
              <a:rPr lang="en-US" i="1" dirty="0" smtClean="0"/>
              <a:t>efuseWritePulse</a:t>
            </a:r>
            <a:endParaRPr lang="it-IT" dirty="0"/>
          </a:p>
        </p:txBody>
      </p:sp>
      <p:cxnSp>
        <p:nvCxnSpPr>
          <p:cNvPr id="13" name="Connettore 2 12"/>
          <p:cNvCxnSpPr/>
          <p:nvPr/>
        </p:nvCxnSpPr>
        <p:spPr>
          <a:xfrm>
            <a:off x="4828308" y="2939559"/>
            <a:ext cx="96981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3443988" y="2691099"/>
            <a:ext cx="1233030" cy="369332"/>
          </a:xfrm>
          <a:prstGeom prst="rect">
            <a:avLst/>
          </a:prstGeom>
          <a:noFill/>
        </p:spPr>
        <p:txBody>
          <a:bodyPr wrap="none" rtlCol="0">
            <a:spAutoFit/>
          </a:bodyPr>
          <a:lstStyle/>
          <a:p>
            <a:r>
              <a:rPr lang="en-US" i="1" dirty="0" smtClean="0"/>
              <a:t>I2c address</a:t>
            </a:r>
            <a:endParaRPr lang="it-IT" dirty="0"/>
          </a:p>
        </p:txBody>
      </p:sp>
      <p:cxnSp>
        <p:nvCxnSpPr>
          <p:cNvPr id="16" name="Connettore 1 15"/>
          <p:cNvCxnSpPr/>
          <p:nvPr/>
        </p:nvCxnSpPr>
        <p:spPr>
          <a:xfrm flipV="1">
            <a:off x="5216237" y="2854983"/>
            <a:ext cx="138544" cy="1846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5086729" y="2607589"/>
            <a:ext cx="301686" cy="369332"/>
          </a:xfrm>
          <a:prstGeom prst="rect">
            <a:avLst/>
          </a:prstGeom>
          <a:noFill/>
        </p:spPr>
        <p:txBody>
          <a:bodyPr wrap="none" rtlCol="0">
            <a:spAutoFit/>
          </a:bodyPr>
          <a:lstStyle/>
          <a:p>
            <a:r>
              <a:rPr lang="en-US" dirty="0" smtClean="0"/>
              <a:t>4</a:t>
            </a:r>
            <a:endParaRPr lang="it-IT" dirty="0"/>
          </a:p>
        </p:txBody>
      </p:sp>
      <p:cxnSp>
        <p:nvCxnSpPr>
          <p:cNvPr id="19" name="Connettore 2 18"/>
          <p:cNvCxnSpPr/>
          <p:nvPr/>
        </p:nvCxnSpPr>
        <p:spPr>
          <a:xfrm>
            <a:off x="4828308" y="3353747"/>
            <a:ext cx="96981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3720875" y="3084505"/>
            <a:ext cx="715260" cy="369332"/>
          </a:xfrm>
          <a:prstGeom prst="rect">
            <a:avLst/>
          </a:prstGeom>
          <a:noFill/>
        </p:spPr>
        <p:txBody>
          <a:bodyPr wrap="none" rtlCol="0">
            <a:spAutoFit/>
          </a:bodyPr>
          <a:lstStyle/>
          <a:p>
            <a:r>
              <a:rPr lang="en-US" i="1" dirty="0" smtClean="0"/>
              <a:t>mode</a:t>
            </a:r>
            <a:endParaRPr lang="it-IT" dirty="0"/>
          </a:p>
        </p:txBody>
      </p:sp>
      <p:cxnSp>
        <p:nvCxnSpPr>
          <p:cNvPr id="21" name="Connettore 1 20"/>
          <p:cNvCxnSpPr/>
          <p:nvPr/>
        </p:nvCxnSpPr>
        <p:spPr>
          <a:xfrm flipV="1">
            <a:off x="5216237" y="3269171"/>
            <a:ext cx="138544" cy="1846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5086729" y="3021777"/>
            <a:ext cx="301686" cy="369332"/>
          </a:xfrm>
          <a:prstGeom prst="rect">
            <a:avLst/>
          </a:prstGeom>
          <a:noFill/>
        </p:spPr>
        <p:txBody>
          <a:bodyPr wrap="none" rtlCol="0">
            <a:spAutoFit/>
          </a:bodyPr>
          <a:lstStyle/>
          <a:p>
            <a:r>
              <a:rPr lang="en-US" dirty="0" smtClean="0"/>
              <a:t>4</a:t>
            </a:r>
            <a:endParaRPr lang="it-IT" dirty="0"/>
          </a:p>
        </p:txBody>
      </p:sp>
      <p:sp>
        <p:nvSpPr>
          <p:cNvPr id="23" name="CasellaDiTesto 22"/>
          <p:cNvSpPr txBox="1"/>
          <p:nvPr/>
        </p:nvSpPr>
        <p:spPr>
          <a:xfrm>
            <a:off x="805965" y="3086978"/>
            <a:ext cx="2520257" cy="369332"/>
          </a:xfrm>
          <a:prstGeom prst="rect">
            <a:avLst/>
          </a:prstGeom>
          <a:solidFill>
            <a:srgbClr val="FFFF99"/>
          </a:solid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transceiver modes</a:t>
            </a:r>
            <a:endParaRPr lang="it-IT" dirty="0">
              <a:latin typeface="Times New Roman" panose="02020603050405020304" pitchFamily="18" charset="0"/>
              <a:cs typeface="Times New Roman" panose="02020603050405020304" pitchFamily="18" charset="0"/>
            </a:endParaRPr>
          </a:p>
        </p:txBody>
      </p:sp>
      <p:cxnSp>
        <p:nvCxnSpPr>
          <p:cNvPr id="24" name="Connettore 2 23"/>
          <p:cNvCxnSpPr/>
          <p:nvPr/>
        </p:nvCxnSpPr>
        <p:spPr>
          <a:xfrm>
            <a:off x="4828308" y="3704913"/>
            <a:ext cx="96981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3442080" y="3477911"/>
            <a:ext cx="1272849" cy="369332"/>
          </a:xfrm>
          <a:prstGeom prst="rect">
            <a:avLst/>
          </a:prstGeom>
          <a:noFill/>
        </p:spPr>
        <p:txBody>
          <a:bodyPr wrap="none" rtlCol="0">
            <a:spAutoFit/>
          </a:bodyPr>
          <a:lstStyle/>
          <a:p>
            <a:r>
              <a:rPr lang="en-US" i="1" dirty="0" smtClean="0"/>
              <a:t>refClkSelect</a:t>
            </a:r>
            <a:endParaRPr lang="it-IT" dirty="0"/>
          </a:p>
        </p:txBody>
      </p:sp>
      <p:cxnSp>
        <p:nvCxnSpPr>
          <p:cNvPr id="26" name="Connettore 2 25"/>
          <p:cNvCxnSpPr/>
          <p:nvPr/>
        </p:nvCxnSpPr>
        <p:spPr>
          <a:xfrm>
            <a:off x="7308272" y="1659399"/>
            <a:ext cx="96981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8317461" y="1443560"/>
            <a:ext cx="1279517" cy="369332"/>
          </a:xfrm>
          <a:prstGeom prst="rect">
            <a:avLst/>
          </a:prstGeom>
          <a:noFill/>
        </p:spPr>
        <p:txBody>
          <a:bodyPr wrap="none" rtlCol="0">
            <a:spAutoFit/>
          </a:bodyPr>
          <a:lstStyle/>
          <a:p>
            <a:r>
              <a:rPr lang="en-US" i="1" dirty="0" smtClean="0"/>
              <a:t>rxDataValid</a:t>
            </a:r>
            <a:endParaRPr lang="it-IT" dirty="0"/>
          </a:p>
        </p:txBody>
      </p:sp>
      <p:cxnSp>
        <p:nvCxnSpPr>
          <p:cNvPr id="28" name="Connettore 2 27"/>
          <p:cNvCxnSpPr/>
          <p:nvPr/>
        </p:nvCxnSpPr>
        <p:spPr>
          <a:xfrm>
            <a:off x="4828308" y="4117201"/>
            <a:ext cx="96981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CasellaDiTesto 28"/>
          <p:cNvSpPr txBox="1"/>
          <p:nvPr/>
        </p:nvSpPr>
        <p:spPr>
          <a:xfrm>
            <a:off x="3393396" y="3889145"/>
            <a:ext cx="1324402" cy="369332"/>
          </a:xfrm>
          <a:prstGeom prst="rect">
            <a:avLst/>
          </a:prstGeom>
          <a:noFill/>
        </p:spPr>
        <p:txBody>
          <a:bodyPr wrap="none" rtlCol="0">
            <a:spAutoFit/>
          </a:bodyPr>
          <a:lstStyle/>
          <a:p>
            <a:r>
              <a:rPr lang="en-US" i="1" dirty="0" smtClean="0"/>
              <a:t>rxLockMode</a:t>
            </a:r>
            <a:endParaRPr lang="it-IT" dirty="0"/>
          </a:p>
        </p:txBody>
      </p:sp>
      <p:cxnSp>
        <p:nvCxnSpPr>
          <p:cNvPr id="30" name="Connettore 2 29"/>
          <p:cNvCxnSpPr/>
          <p:nvPr/>
        </p:nvCxnSpPr>
        <p:spPr>
          <a:xfrm>
            <a:off x="7296748" y="2029654"/>
            <a:ext cx="96981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CasellaDiTesto 30"/>
          <p:cNvSpPr txBox="1"/>
          <p:nvPr/>
        </p:nvSpPr>
        <p:spPr>
          <a:xfrm>
            <a:off x="8305937" y="1813815"/>
            <a:ext cx="708848" cy="369332"/>
          </a:xfrm>
          <a:prstGeom prst="rect">
            <a:avLst/>
          </a:prstGeom>
          <a:noFill/>
        </p:spPr>
        <p:txBody>
          <a:bodyPr wrap="none" rtlCol="0">
            <a:spAutoFit/>
          </a:bodyPr>
          <a:lstStyle/>
          <a:p>
            <a:r>
              <a:rPr lang="en-US" i="1" dirty="0" smtClean="0"/>
              <a:t>rxRdy</a:t>
            </a:r>
            <a:endParaRPr lang="it-IT" dirty="0"/>
          </a:p>
        </p:txBody>
      </p:sp>
      <p:cxnSp>
        <p:nvCxnSpPr>
          <p:cNvPr id="32" name="Connettore 2 31"/>
          <p:cNvCxnSpPr/>
          <p:nvPr/>
        </p:nvCxnSpPr>
        <p:spPr>
          <a:xfrm>
            <a:off x="4830962" y="4488507"/>
            <a:ext cx="96981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CasellaDiTesto 32"/>
          <p:cNvSpPr txBox="1"/>
          <p:nvPr/>
        </p:nvSpPr>
        <p:spPr>
          <a:xfrm>
            <a:off x="3513407" y="4273786"/>
            <a:ext cx="1122359" cy="369332"/>
          </a:xfrm>
          <a:prstGeom prst="rect">
            <a:avLst/>
          </a:prstGeom>
          <a:noFill/>
        </p:spPr>
        <p:txBody>
          <a:bodyPr wrap="none" rtlCol="0">
            <a:spAutoFit/>
          </a:bodyPr>
          <a:lstStyle/>
          <a:p>
            <a:r>
              <a:rPr lang="en-US" i="1" dirty="0" smtClean="0"/>
              <a:t>autoReset</a:t>
            </a:r>
            <a:endParaRPr lang="it-IT" dirty="0"/>
          </a:p>
        </p:txBody>
      </p:sp>
      <p:cxnSp>
        <p:nvCxnSpPr>
          <p:cNvPr id="35" name="Connettore 2 34"/>
          <p:cNvCxnSpPr/>
          <p:nvPr/>
        </p:nvCxnSpPr>
        <p:spPr>
          <a:xfrm>
            <a:off x="4828308" y="4862917"/>
            <a:ext cx="96981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CasellaDiTesto 35"/>
          <p:cNvSpPr txBox="1"/>
          <p:nvPr/>
        </p:nvSpPr>
        <p:spPr>
          <a:xfrm>
            <a:off x="3327771" y="4641999"/>
            <a:ext cx="1452449" cy="369332"/>
          </a:xfrm>
          <a:prstGeom prst="rect">
            <a:avLst/>
          </a:prstGeom>
          <a:noFill/>
        </p:spPr>
        <p:txBody>
          <a:bodyPr wrap="none" rtlCol="0">
            <a:spAutoFit/>
          </a:bodyPr>
          <a:lstStyle/>
          <a:p>
            <a:r>
              <a:rPr lang="en-US" i="1" dirty="0" smtClean="0"/>
              <a:t>stateOverride</a:t>
            </a:r>
            <a:endParaRPr lang="it-IT" dirty="0"/>
          </a:p>
        </p:txBody>
      </p:sp>
      <p:sp>
        <p:nvSpPr>
          <p:cNvPr id="37" name="CasellaDiTesto 36"/>
          <p:cNvSpPr txBox="1"/>
          <p:nvPr/>
        </p:nvSpPr>
        <p:spPr>
          <a:xfrm>
            <a:off x="769212" y="4509289"/>
            <a:ext cx="2520257" cy="646331"/>
          </a:xfrm>
          <a:prstGeom prst="rect">
            <a:avLst/>
          </a:prstGeom>
          <a:solidFill>
            <a:srgbClr val="FFFF99"/>
          </a:solid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disables automatic power-up FSM</a:t>
            </a:r>
            <a:endParaRPr lang="it-IT" dirty="0">
              <a:latin typeface="Times New Roman" panose="02020603050405020304" pitchFamily="18" charset="0"/>
              <a:cs typeface="Times New Roman" panose="02020603050405020304" pitchFamily="18" charset="0"/>
            </a:endParaRPr>
          </a:p>
        </p:txBody>
      </p:sp>
      <p:cxnSp>
        <p:nvCxnSpPr>
          <p:cNvPr id="38" name="Connettore 2 37"/>
          <p:cNvCxnSpPr/>
          <p:nvPr/>
        </p:nvCxnSpPr>
        <p:spPr>
          <a:xfrm>
            <a:off x="4828308" y="5298687"/>
            <a:ext cx="96981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CasellaDiTesto 38"/>
          <p:cNvSpPr txBox="1"/>
          <p:nvPr/>
        </p:nvSpPr>
        <p:spPr>
          <a:xfrm>
            <a:off x="3421706" y="5079853"/>
            <a:ext cx="1277594" cy="369332"/>
          </a:xfrm>
          <a:prstGeom prst="rect">
            <a:avLst/>
          </a:prstGeom>
          <a:noFill/>
        </p:spPr>
        <p:txBody>
          <a:bodyPr wrap="none" rtlCol="0">
            <a:spAutoFit/>
          </a:bodyPr>
          <a:lstStyle/>
          <a:p>
            <a:r>
              <a:rPr lang="en-US" i="1" dirty="0"/>
              <a:t>t</a:t>
            </a:r>
            <a:r>
              <a:rPr lang="en-US" i="1" dirty="0" smtClean="0"/>
              <a:t>xDataValid</a:t>
            </a:r>
            <a:endParaRPr lang="it-IT" dirty="0"/>
          </a:p>
        </p:txBody>
      </p:sp>
      <p:cxnSp>
        <p:nvCxnSpPr>
          <p:cNvPr id="40" name="Connettore 2 39"/>
          <p:cNvCxnSpPr/>
          <p:nvPr/>
        </p:nvCxnSpPr>
        <p:spPr>
          <a:xfrm>
            <a:off x="7294287" y="2462115"/>
            <a:ext cx="96981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CasellaDiTesto 40"/>
          <p:cNvSpPr txBox="1"/>
          <p:nvPr/>
        </p:nvSpPr>
        <p:spPr>
          <a:xfrm>
            <a:off x="8303476" y="2246276"/>
            <a:ext cx="706925" cy="369332"/>
          </a:xfrm>
          <a:prstGeom prst="rect">
            <a:avLst/>
          </a:prstGeom>
          <a:noFill/>
        </p:spPr>
        <p:txBody>
          <a:bodyPr wrap="none" rtlCol="0">
            <a:spAutoFit/>
          </a:bodyPr>
          <a:lstStyle/>
          <a:p>
            <a:r>
              <a:rPr lang="en-US" i="1" dirty="0"/>
              <a:t>t</a:t>
            </a:r>
            <a:r>
              <a:rPr lang="en-US" i="1" dirty="0" smtClean="0"/>
              <a:t>xRdy</a:t>
            </a:r>
            <a:endParaRPr lang="it-IT" dirty="0"/>
          </a:p>
        </p:txBody>
      </p:sp>
      <p:cxnSp>
        <p:nvCxnSpPr>
          <p:cNvPr id="44" name="Connettore 2 43"/>
          <p:cNvCxnSpPr/>
          <p:nvPr/>
        </p:nvCxnSpPr>
        <p:spPr>
          <a:xfrm>
            <a:off x="7294287" y="3096104"/>
            <a:ext cx="96981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CasellaDiTesto 44"/>
          <p:cNvSpPr txBox="1"/>
          <p:nvPr/>
        </p:nvSpPr>
        <p:spPr>
          <a:xfrm>
            <a:off x="8303476" y="2880265"/>
            <a:ext cx="863891" cy="369332"/>
          </a:xfrm>
          <a:prstGeom prst="rect">
            <a:avLst/>
          </a:prstGeom>
          <a:noFill/>
        </p:spPr>
        <p:txBody>
          <a:bodyPr wrap="none" rtlCol="0">
            <a:spAutoFit/>
          </a:bodyPr>
          <a:lstStyle/>
          <a:p>
            <a:r>
              <a:rPr lang="en-US" i="1" dirty="0" smtClean="0"/>
              <a:t>ldReset</a:t>
            </a:r>
            <a:endParaRPr lang="it-IT" dirty="0"/>
          </a:p>
        </p:txBody>
      </p:sp>
      <p:cxnSp>
        <p:nvCxnSpPr>
          <p:cNvPr id="46" name="Connettore 2 45"/>
          <p:cNvCxnSpPr/>
          <p:nvPr/>
        </p:nvCxnSpPr>
        <p:spPr>
          <a:xfrm>
            <a:off x="7294287" y="3508580"/>
            <a:ext cx="96981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CasellaDiTesto 46"/>
          <p:cNvSpPr txBox="1"/>
          <p:nvPr/>
        </p:nvSpPr>
        <p:spPr>
          <a:xfrm>
            <a:off x="8303476" y="3292741"/>
            <a:ext cx="609462" cy="369332"/>
          </a:xfrm>
          <a:prstGeom prst="rect">
            <a:avLst/>
          </a:prstGeom>
          <a:noFill/>
        </p:spPr>
        <p:txBody>
          <a:bodyPr wrap="none" rtlCol="0">
            <a:spAutoFit/>
          </a:bodyPr>
          <a:lstStyle/>
          <a:p>
            <a:r>
              <a:rPr lang="en-US" i="1" dirty="0" smtClean="0"/>
              <a:t>ldScl</a:t>
            </a:r>
            <a:endParaRPr lang="it-IT" dirty="0"/>
          </a:p>
        </p:txBody>
      </p:sp>
      <p:cxnSp>
        <p:nvCxnSpPr>
          <p:cNvPr id="48" name="Connettore 2 47"/>
          <p:cNvCxnSpPr/>
          <p:nvPr/>
        </p:nvCxnSpPr>
        <p:spPr>
          <a:xfrm>
            <a:off x="7305618" y="3901847"/>
            <a:ext cx="969819"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CasellaDiTesto 48"/>
          <p:cNvSpPr txBox="1"/>
          <p:nvPr/>
        </p:nvSpPr>
        <p:spPr>
          <a:xfrm>
            <a:off x="8314807" y="3686008"/>
            <a:ext cx="697627" cy="369332"/>
          </a:xfrm>
          <a:prstGeom prst="rect">
            <a:avLst/>
          </a:prstGeom>
          <a:noFill/>
        </p:spPr>
        <p:txBody>
          <a:bodyPr wrap="none" rtlCol="0">
            <a:spAutoFit/>
          </a:bodyPr>
          <a:lstStyle/>
          <a:p>
            <a:r>
              <a:rPr lang="en-US" i="1" dirty="0" smtClean="0"/>
              <a:t>ldSda</a:t>
            </a:r>
            <a:endParaRPr lang="it-IT" dirty="0"/>
          </a:p>
        </p:txBody>
      </p:sp>
      <p:pic>
        <p:nvPicPr>
          <p:cNvPr id="50" name="Immagine 49"/>
          <p:cNvPicPr>
            <a:picLocks noChangeAspect="1"/>
          </p:cNvPicPr>
          <p:nvPr/>
        </p:nvPicPr>
        <p:blipFill>
          <a:blip r:embed="rId2"/>
          <a:stretch>
            <a:fillRect/>
          </a:stretch>
        </p:blipFill>
        <p:spPr>
          <a:xfrm>
            <a:off x="9780177" y="2962882"/>
            <a:ext cx="1110395" cy="1099718"/>
          </a:xfrm>
          <a:prstGeom prst="rect">
            <a:avLst/>
          </a:prstGeom>
        </p:spPr>
      </p:pic>
      <p:sp>
        <p:nvSpPr>
          <p:cNvPr id="51" name="CasellaDiTesto 50"/>
          <p:cNvSpPr txBox="1"/>
          <p:nvPr/>
        </p:nvSpPr>
        <p:spPr>
          <a:xfrm>
            <a:off x="805964" y="1574554"/>
            <a:ext cx="2520257" cy="338554"/>
          </a:xfrm>
          <a:prstGeom prst="rect">
            <a:avLst/>
          </a:prstGeom>
          <a:solidFill>
            <a:srgbClr val="FFFF99"/>
          </a:solidFill>
        </p:spPr>
        <p:txBody>
          <a:bodyPr wrap="square" rtlCol="0">
            <a:spAutoFit/>
          </a:bodyPr>
          <a:lstStyle/>
          <a:p>
            <a:pPr algn="ctr"/>
            <a:r>
              <a:rPr lang="en-US" sz="1600" dirty="0" smtClean="0">
                <a:latin typeface="Times New Roman" panose="02020603050405020304" pitchFamily="18" charset="0"/>
                <a:cs typeface="Times New Roman" panose="02020603050405020304" pitchFamily="18" charset="0"/>
              </a:rPr>
              <a:t>selects I2C or IC</a:t>
            </a:r>
            <a:endParaRPr lang="it-IT" sz="1600" dirty="0">
              <a:latin typeface="Times New Roman" panose="02020603050405020304" pitchFamily="18" charset="0"/>
              <a:cs typeface="Times New Roman" panose="02020603050405020304" pitchFamily="18" charset="0"/>
            </a:endParaRPr>
          </a:p>
        </p:txBody>
      </p:sp>
      <p:sp>
        <p:nvSpPr>
          <p:cNvPr id="52" name="CasellaDiTesto 51"/>
          <p:cNvSpPr txBox="1"/>
          <p:nvPr/>
        </p:nvSpPr>
        <p:spPr>
          <a:xfrm>
            <a:off x="805963" y="3482530"/>
            <a:ext cx="2520257" cy="338554"/>
          </a:xfrm>
          <a:prstGeom prst="rect">
            <a:avLst/>
          </a:prstGeom>
          <a:noFill/>
        </p:spPr>
        <p:txBody>
          <a:bodyPr wrap="square" rtlCol="0">
            <a:spAutoFit/>
          </a:bodyPr>
          <a:lstStyle/>
          <a:p>
            <a:pPr algn="ctr"/>
            <a:r>
              <a:rPr lang="en-US" sz="1600" dirty="0" smtClean="0">
                <a:latin typeface="Times New Roman" panose="02020603050405020304" pitchFamily="18" charset="0"/>
                <a:cs typeface="Times New Roman" panose="02020603050405020304" pitchFamily="18" charset="0"/>
              </a:rPr>
              <a:t>selects the reference clock</a:t>
            </a:r>
            <a:endParaRPr lang="it-IT" sz="1600" dirty="0">
              <a:latin typeface="Times New Roman" panose="02020603050405020304" pitchFamily="18" charset="0"/>
              <a:cs typeface="Times New Roman" panose="02020603050405020304" pitchFamily="18" charset="0"/>
            </a:endParaRPr>
          </a:p>
        </p:txBody>
      </p:sp>
      <p:cxnSp>
        <p:nvCxnSpPr>
          <p:cNvPr id="53" name="Connettore 2 52"/>
          <p:cNvCxnSpPr/>
          <p:nvPr/>
        </p:nvCxnSpPr>
        <p:spPr>
          <a:xfrm>
            <a:off x="7314882" y="4764266"/>
            <a:ext cx="96981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CasellaDiTesto 53"/>
          <p:cNvSpPr txBox="1"/>
          <p:nvPr/>
        </p:nvSpPr>
        <p:spPr>
          <a:xfrm>
            <a:off x="8324071" y="4548427"/>
            <a:ext cx="1390124" cy="369332"/>
          </a:xfrm>
          <a:prstGeom prst="rect">
            <a:avLst/>
          </a:prstGeom>
          <a:noFill/>
        </p:spPr>
        <p:txBody>
          <a:bodyPr wrap="none" rtlCol="0">
            <a:spAutoFit/>
          </a:bodyPr>
          <a:lstStyle/>
          <a:p>
            <a:r>
              <a:rPr lang="en-US" i="1" dirty="0">
                <a:cs typeface="Calibri Light" panose="020F0302020204030204" pitchFamily="34" charset="0"/>
              </a:rPr>
              <a:t>testClockOut</a:t>
            </a:r>
            <a:endParaRPr lang="it-IT" dirty="0">
              <a:cs typeface="Calibri Light" panose="020F0302020204030204" pitchFamily="34" charset="0"/>
            </a:endParaRPr>
          </a:p>
        </p:txBody>
      </p:sp>
      <p:cxnSp>
        <p:nvCxnSpPr>
          <p:cNvPr id="55" name="Connettore 2 54"/>
          <p:cNvCxnSpPr/>
          <p:nvPr/>
        </p:nvCxnSpPr>
        <p:spPr>
          <a:xfrm>
            <a:off x="7314882" y="5176742"/>
            <a:ext cx="96981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CasellaDiTesto 55"/>
          <p:cNvSpPr txBox="1"/>
          <p:nvPr/>
        </p:nvSpPr>
        <p:spPr>
          <a:xfrm>
            <a:off x="8324071" y="4960903"/>
            <a:ext cx="1194301" cy="369332"/>
          </a:xfrm>
          <a:prstGeom prst="rect">
            <a:avLst/>
          </a:prstGeom>
          <a:noFill/>
        </p:spPr>
        <p:txBody>
          <a:bodyPr wrap="none" rtlCol="0">
            <a:spAutoFit/>
          </a:bodyPr>
          <a:lstStyle/>
          <a:p>
            <a:r>
              <a:rPr lang="en-US" i="1" dirty="0">
                <a:cs typeface="Calibri Light" panose="020F0302020204030204" pitchFamily="34" charset="0"/>
              </a:rPr>
              <a:t>testOutput</a:t>
            </a:r>
            <a:endParaRPr lang="it-IT" dirty="0">
              <a:cs typeface="Calibri Light" panose="020F0302020204030204" pitchFamily="34" charset="0"/>
            </a:endParaRPr>
          </a:p>
        </p:txBody>
      </p:sp>
      <p:cxnSp>
        <p:nvCxnSpPr>
          <p:cNvPr id="57" name="Connettore 1 56"/>
          <p:cNvCxnSpPr/>
          <p:nvPr/>
        </p:nvCxnSpPr>
        <p:spPr>
          <a:xfrm flipV="1">
            <a:off x="5161144" y="4024304"/>
            <a:ext cx="138544" cy="1846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CasellaDiTesto 57"/>
          <p:cNvSpPr txBox="1"/>
          <p:nvPr/>
        </p:nvSpPr>
        <p:spPr>
          <a:xfrm>
            <a:off x="5068680" y="3726070"/>
            <a:ext cx="301686" cy="369332"/>
          </a:xfrm>
          <a:prstGeom prst="rect">
            <a:avLst/>
          </a:prstGeom>
          <a:noFill/>
        </p:spPr>
        <p:txBody>
          <a:bodyPr wrap="none" rtlCol="0">
            <a:spAutoFit/>
          </a:bodyPr>
          <a:lstStyle/>
          <a:p>
            <a:r>
              <a:rPr lang="en-US" dirty="0" smtClean="0"/>
              <a:t>2</a:t>
            </a:r>
            <a:endParaRPr lang="it-IT" dirty="0"/>
          </a:p>
        </p:txBody>
      </p:sp>
    </p:spTree>
    <p:extLst>
      <p:ext uri="{BB962C8B-B14F-4D97-AF65-F5344CB8AC3E}">
        <p14:creationId xmlns:p14="http://schemas.microsoft.com/office/powerpoint/2010/main" val="3774963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11</a:t>
            </a:fld>
            <a:endParaRPr lang="it-IT"/>
          </a:p>
        </p:txBody>
      </p:sp>
      <p:sp>
        <p:nvSpPr>
          <p:cNvPr id="4" name="CasellaDiTesto 3"/>
          <p:cNvSpPr txBox="1"/>
          <p:nvPr/>
        </p:nvSpPr>
        <p:spPr>
          <a:xfrm>
            <a:off x="5230958" y="1608093"/>
            <a:ext cx="1510145" cy="1015663"/>
          </a:xfrm>
          <a:prstGeom prst="rect">
            <a:avLst/>
          </a:prstGeom>
          <a:solidFill>
            <a:srgbClr val="FFFF99"/>
          </a:solidFill>
          <a:ln w="19050">
            <a:solidFill>
              <a:schemeClr val="tx1"/>
            </a:solidFill>
          </a:ln>
        </p:spPr>
        <p:txBody>
          <a:bodyPr wrap="square" rtlCol="0">
            <a:spAutoFit/>
          </a:bodyPr>
          <a:lstStyle/>
          <a:p>
            <a:pPr algn="ctr"/>
            <a:endParaRPr lang="en-US" sz="2000" dirty="0" smtClean="0">
              <a:latin typeface="Times New Roman" panose="02020603050405020304" pitchFamily="18" charset="0"/>
              <a:cs typeface="Times New Roman" panose="02020603050405020304" pitchFamily="18" charset="0"/>
            </a:endParaRPr>
          </a:p>
          <a:p>
            <a:pPr algn="ctr"/>
            <a:r>
              <a:rPr lang="en-US" sz="2000" dirty="0" smtClean="0">
                <a:latin typeface="Times New Roman" panose="02020603050405020304" pitchFamily="18" charset="0"/>
                <a:cs typeface="Times New Roman" panose="02020603050405020304" pitchFamily="18" charset="0"/>
              </a:rPr>
              <a:t>GBTx</a:t>
            </a:r>
          </a:p>
          <a:p>
            <a:pPr algn="ctr"/>
            <a:endParaRPr lang="it-IT" sz="2000" dirty="0">
              <a:latin typeface="Times New Roman" panose="02020603050405020304" pitchFamily="18" charset="0"/>
              <a:cs typeface="Times New Roman" panose="02020603050405020304" pitchFamily="18" charset="0"/>
            </a:endParaRPr>
          </a:p>
        </p:txBody>
      </p:sp>
      <p:sp>
        <p:nvSpPr>
          <p:cNvPr id="5" name="CasellaDiTesto 4"/>
          <p:cNvSpPr txBox="1"/>
          <p:nvPr/>
        </p:nvSpPr>
        <p:spPr>
          <a:xfrm>
            <a:off x="4499608" y="212681"/>
            <a:ext cx="3286477"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GBTx configuration</a:t>
            </a:r>
            <a:endParaRPr lang="it-IT" sz="2800" b="1" dirty="0">
              <a:solidFill>
                <a:srgbClr val="0000FF"/>
              </a:solidFill>
              <a:latin typeface="Times New Roman" panose="02020603050405020304" pitchFamily="18" charset="0"/>
              <a:cs typeface="Times New Roman" panose="02020603050405020304" pitchFamily="18" charset="0"/>
            </a:endParaRPr>
          </a:p>
        </p:txBody>
      </p:sp>
      <p:cxnSp>
        <p:nvCxnSpPr>
          <p:cNvPr id="7" name="Connettore 1 6"/>
          <p:cNvCxnSpPr/>
          <p:nvPr/>
        </p:nvCxnSpPr>
        <p:spPr>
          <a:xfrm flipV="1">
            <a:off x="6806643" y="2268494"/>
            <a:ext cx="7172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flipV="1">
            <a:off x="6806643" y="2154024"/>
            <a:ext cx="7172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e 8"/>
          <p:cNvSpPr/>
          <p:nvPr/>
        </p:nvSpPr>
        <p:spPr>
          <a:xfrm>
            <a:off x="7040573" y="1939195"/>
            <a:ext cx="249382" cy="20072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7589425" y="1646192"/>
            <a:ext cx="1510145" cy="1015663"/>
          </a:xfrm>
          <a:prstGeom prst="rect">
            <a:avLst/>
          </a:prstGeom>
          <a:solidFill>
            <a:srgbClr val="FFFF99"/>
          </a:solidFill>
          <a:ln w="19050">
            <a:solidFill>
              <a:schemeClr val="tx1"/>
            </a:solidFill>
          </a:ln>
        </p:spPr>
        <p:txBody>
          <a:bodyPr wrap="square" rtlCol="0">
            <a:spAutoFit/>
          </a:bodyPr>
          <a:lstStyle/>
          <a:p>
            <a:pPr algn="ctr"/>
            <a:endParaRPr lang="en-US" sz="2000" dirty="0" smtClean="0">
              <a:latin typeface="Times New Roman" panose="02020603050405020304" pitchFamily="18" charset="0"/>
              <a:cs typeface="Times New Roman" panose="02020603050405020304" pitchFamily="18" charset="0"/>
            </a:endParaRPr>
          </a:p>
          <a:p>
            <a:pPr algn="ctr"/>
            <a:r>
              <a:rPr lang="en-US" sz="2000" dirty="0" smtClean="0">
                <a:latin typeface="Times New Roman" panose="02020603050405020304" pitchFamily="18" charset="0"/>
                <a:cs typeface="Times New Roman" panose="02020603050405020304" pitchFamily="18" charset="0"/>
              </a:rPr>
              <a:t>GBT FPGA</a:t>
            </a:r>
          </a:p>
          <a:p>
            <a:pPr algn="ctr"/>
            <a:endParaRPr lang="it-IT" sz="2000" dirty="0">
              <a:latin typeface="Times New Roman" panose="02020603050405020304" pitchFamily="18" charset="0"/>
              <a:cs typeface="Times New Roman" panose="02020603050405020304" pitchFamily="18" charset="0"/>
            </a:endParaRPr>
          </a:p>
        </p:txBody>
      </p:sp>
      <p:cxnSp>
        <p:nvCxnSpPr>
          <p:cNvPr id="12" name="Connettore 2 11"/>
          <p:cNvCxnSpPr/>
          <p:nvPr/>
        </p:nvCxnSpPr>
        <p:spPr>
          <a:xfrm>
            <a:off x="4261139" y="2115924"/>
            <a:ext cx="96981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2709699" y="1792758"/>
            <a:ext cx="1485900" cy="646331"/>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configuration pins</a:t>
            </a:r>
            <a:endParaRPr lang="it-IT" dirty="0">
              <a:latin typeface="Times New Roman" panose="02020603050405020304" pitchFamily="18" charset="0"/>
              <a:cs typeface="Times New Roman" panose="02020603050405020304" pitchFamily="18" charset="0"/>
            </a:endParaRPr>
          </a:p>
        </p:txBody>
      </p:sp>
      <p:sp>
        <p:nvSpPr>
          <p:cNvPr id="14" name="CasellaDiTesto 13"/>
          <p:cNvSpPr txBox="1"/>
          <p:nvPr/>
        </p:nvSpPr>
        <p:spPr>
          <a:xfrm>
            <a:off x="5552961" y="1449209"/>
            <a:ext cx="1311578" cy="369332"/>
          </a:xfrm>
          <a:prstGeom prst="rect">
            <a:avLst/>
          </a:prstGeom>
          <a:solidFill>
            <a:srgbClr val="FFC000"/>
          </a:solidFill>
        </p:spPr>
        <p:txBody>
          <a:bodyPr wrap="none" rtlCol="0">
            <a:spAutoFit/>
          </a:bodyPr>
          <a:lstStyle/>
          <a:p>
            <a:r>
              <a:rPr lang="en-US" dirty="0" smtClean="0"/>
              <a:t>E-Fuse bank</a:t>
            </a:r>
            <a:endParaRPr lang="it-IT" dirty="0"/>
          </a:p>
        </p:txBody>
      </p:sp>
      <p:cxnSp>
        <p:nvCxnSpPr>
          <p:cNvPr id="15" name="Connettore 2 14"/>
          <p:cNvCxnSpPr/>
          <p:nvPr/>
        </p:nvCxnSpPr>
        <p:spPr>
          <a:xfrm rot="16200000">
            <a:off x="5501121" y="3174108"/>
            <a:ext cx="96981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5744618" y="3743091"/>
            <a:ext cx="530915" cy="369332"/>
          </a:xfrm>
          <a:prstGeom prst="rect">
            <a:avLst/>
          </a:prstGeom>
          <a:solidFill>
            <a:srgbClr val="33CCFF"/>
          </a:solidFill>
        </p:spPr>
        <p:txBody>
          <a:bodyPr wrap="none" rtlCol="0">
            <a:spAutoFit/>
          </a:bodyPr>
          <a:lstStyle/>
          <a:p>
            <a:r>
              <a:rPr lang="en-US" dirty="0" smtClean="0">
                <a:latin typeface="Times New Roman" panose="02020603050405020304" pitchFamily="18" charset="0"/>
                <a:cs typeface="Times New Roman" panose="02020603050405020304" pitchFamily="18" charset="0"/>
              </a:rPr>
              <a:t>I2C</a:t>
            </a:r>
            <a:endParaRPr lang="it-IT" dirty="0">
              <a:latin typeface="Times New Roman" panose="02020603050405020304" pitchFamily="18" charset="0"/>
              <a:cs typeface="Times New Roman" panose="02020603050405020304" pitchFamily="18" charset="0"/>
            </a:endParaRPr>
          </a:p>
        </p:txBody>
      </p:sp>
      <p:cxnSp>
        <p:nvCxnSpPr>
          <p:cNvPr id="17" name="Connettore 2 16"/>
          <p:cNvCxnSpPr/>
          <p:nvPr/>
        </p:nvCxnSpPr>
        <p:spPr>
          <a:xfrm flipH="1">
            <a:off x="6741102" y="2439089"/>
            <a:ext cx="84832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7024851" y="2477189"/>
            <a:ext cx="415498" cy="369332"/>
          </a:xfrm>
          <a:prstGeom prst="rect">
            <a:avLst/>
          </a:prstGeom>
          <a:solidFill>
            <a:srgbClr val="33CCFF"/>
          </a:solidFill>
        </p:spPr>
        <p:txBody>
          <a:bodyPr wrap="none" rtlCol="0">
            <a:spAutoFit/>
          </a:bodyPr>
          <a:lstStyle/>
          <a:p>
            <a:r>
              <a:rPr lang="en-US" dirty="0" smtClean="0">
                <a:latin typeface="Times New Roman" panose="02020603050405020304" pitchFamily="18" charset="0"/>
                <a:cs typeface="Times New Roman" panose="02020603050405020304" pitchFamily="18" charset="0"/>
              </a:rPr>
              <a:t>IC</a:t>
            </a:r>
            <a:endParaRPr lang="it-IT" dirty="0">
              <a:latin typeface="Times New Roman" panose="02020603050405020304" pitchFamily="18" charset="0"/>
              <a:cs typeface="Times New Roman" panose="02020603050405020304" pitchFamily="18" charset="0"/>
            </a:endParaRPr>
          </a:p>
        </p:txBody>
      </p:sp>
      <p:sp>
        <p:nvSpPr>
          <p:cNvPr id="20" name="Rettangolo 19"/>
          <p:cNvSpPr/>
          <p:nvPr/>
        </p:nvSpPr>
        <p:spPr>
          <a:xfrm>
            <a:off x="1267708" y="4351607"/>
            <a:ext cx="9771187" cy="1754326"/>
          </a:xfrm>
          <a:prstGeom prst="rect">
            <a:avLst/>
          </a:prstGeom>
        </p:spPr>
        <p:txBody>
          <a:bodyPr wrap="square">
            <a:spAutoFit/>
          </a:bodyPr>
          <a:lstStyle/>
          <a:p>
            <a:pPr algn="just"/>
            <a:r>
              <a:rPr lang="en-US" dirty="0" smtClean="0">
                <a:solidFill>
                  <a:srgbClr val="000000"/>
                </a:solidFill>
                <a:latin typeface="Times New Roman" panose="02020603050405020304" pitchFamily="18" charset="0"/>
                <a:cs typeface="Times New Roman" panose="02020603050405020304" pitchFamily="18" charset="0"/>
              </a:rPr>
              <a:t>The </a:t>
            </a:r>
            <a:r>
              <a:rPr lang="en-US" dirty="0">
                <a:solidFill>
                  <a:srgbClr val="000000"/>
                </a:solidFill>
                <a:latin typeface="Times New Roman" panose="02020603050405020304" pitchFamily="18" charset="0"/>
                <a:cs typeface="Times New Roman" panose="02020603050405020304" pitchFamily="18" charset="0"/>
              </a:rPr>
              <a:t>basic transceiver modes are selected via </a:t>
            </a:r>
            <a:r>
              <a:rPr lang="en-US" u="sng" dirty="0">
                <a:solidFill>
                  <a:srgbClr val="000000"/>
                </a:solidFill>
                <a:latin typeface="Times New Roman" panose="02020603050405020304" pitchFamily="18" charset="0"/>
                <a:cs typeface="Times New Roman" panose="02020603050405020304" pitchFamily="18" charset="0"/>
              </a:rPr>
              <a:t>dedicated configuration pins</a:t>
            </a:r>
            <a:r>
              <a:rPr lang="en-US" dirty="0">
                <a:solidFill>
                  <a:srgbClr val="000000"/>
                </a:solidFill>
                <a:latin typeface="Times New Roman" panose="02020603050405020304" pitchFamily="18" charset="0"/>
                <a:cs typeface="Times New Roman" panose="02020603050405020304" pitchFamily="18" charset="0"/>
              </a:rPr>
              <a:t> that must be hardwired in the user application according to the use of the </a:t>
            </a:r>
            <a:r>
              <a:rPr lang="en-US" dirty="0" smtClean="0">
                <a:solidFill>
                  <a:srgbClr val="000000"/>
                </a:solidFill>
                <a:latin typeface="Times New Roman" panose="02020603050405020304" pitchFamily="18" charset="0"/>
                <a:cs typeface="Times New Roman" panose="02020603050405020304" pitchFamily="18" charset="0"/>
              </a:rPr>
              <a:t>GBTx. </a:t>
            </a:r>
            <a:r>
              <a:rPr lang="en-US" dirty="0">
                <a:solidFill>
                  <a:srgbClr val="000000"/>
                </a:solidFill>
                <a:latin typeface="Times New Roman" panose="02020603050405020304" pitchFamily="18" charset="0"/>
                <a:cs typeface="Times New Roman" panose="02020603050405020304" pitchFamily="18" charset="0"/>
              </a:rPr>
              <a:t>Further default configuration of the </a:t>
            </a:r>
            <a:r>
              <a:rPr lang="en-US" dirty="0" smtClean="0">
                <a:solidFill>
                  <a:srgbClr val="000000"/>
                </a:solidFill>
                <a:latin typeface="Times New Roman" panose="02020603050405020304" pitchFamily="18" charset="0"/>
                <a:cs typeface="Times New Roman" panose="02020603050405020304" pitchFamily="18" charset="0"/>
              </a:rPr>
              <a:t>GBTx </a:t>
            </a:r>
            <a:r>
              <a:rPr lang="en-US" dirty="0">
                <a:solidFill>
                  <a:srgbClr val="000000"/>
                </a:solidFill>
                <a:latin typeface="Times New Roman" panose="02020603050405020304" pitchFamily="18" charset="0"/>
                <a:cs typeface="Times New Roman" panose="02020603050405020304" pitchFamily="18" charset="0"/>
              </a:rPr>
              <a:t>is loaded from its internal E-Fuse </a:t>
            </a:r>
            <a:r>
              <a:rPr lang="en-US" dirty="0" smtClean="0">
                <a:solidFill>
                  <a:srgbClr val="000000"/>
                </a:solidFill>
                <a:latin typeface="Times New Roman" panose="02020603050405020304" pitchFamily="18" charset="0"/>
                <a:cs typeface="Times New Roman" panose="02020603050405020304" pitchFamily="18" charset="0"/>
              </a:rPr>
              <a:t>bank </a:t>
            </a:r>
            <a:r>
              <a:rPr lang="en-US" dirty="0" smtClean="0">
                <a:solidFill>
                  <a:srgbClr val="000000"/>
                </a:solidFill>
                <a:latin typeface="Times New Roman" panose="02020603050405020304" pitchFamily="18" charset="0"/>
                <a:cs typeface="Times New Roman" panose="02020603050405020304" pitchFamily="18" charset="0"/>
              </a:rPr>
              <a:t>at power-up into the register bank.</a:t>
            </a:r>
          </a:p>
          <a:p>
            <a:pPr algn="just"/>
            <a:r>
              <a:rPr lang="en-US" dirty="0">
                <a:latin typeface="Times New Roman" panose="02020603050405020304" pitchFamily="18" charset="0"/>
                <a:cs typeface="Times New Roman" panose="02020603050405020304" pitchFamily="18" charset="0"/>
              </a:rPr>
              <a:t>The selection of IC or I2C is made using the pin </a:t>
            </a:r>
            <a:r>
              <a:rPr lang="en-US" i="1" dirty="0" smtClean="0">
                <a:latin typeface="Times New Roman" panose="02020603050405020304" pitchFamily="18" charset="0"/>
                <a:cs typeface="Times New Roman" panose="02020603050405020304" pitchFamily="18" charset="0"/>
              </a:rPr>
              <a:t>configSelect</a:t>
            </a:r>
            <a:r>
              <a:rPr lang="en-US" dirty="0" smtClean="0">
                <a:latin typeface="Times New Roman" panose="02020603050405020304" pitchFamily="18" charset="0"/>
                <a:cs typeface="Times New Roman" panose="02020603050405020304" pitchFamily="18" charset="0"/>
              </a:rPr>
              <a:t>.</a:t>
            </a:r>
            <a:endParaRPr lang="en-US" dirty="0" smtClean="0">
              <a:solidFill>
                <a:srgbClr val="000000"/>
              </a:solidFill>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In all modes the </a:t>
            </a:r>
            <a:r>
              <a:rPr lang="en-US" b="1" dirty="0" smtClean="0">
                <a:latin typeface="Times New Roman" panose="02020603050405020304" pitchFamily="18" charset="0"/>
                <a:cs typeface="Times New Roman" panose="02020603050405020304" pitchFamily="18" charset="0"/>
              </a:rPr>
              <a:t>GBTx </a:t>
            </a:r>
            <a:r>
              <a:rPr lang="en-US" b="1" dirty="0">
                <a:latin typeface="Times New Roman" panose="02020603050405020304" pitchFamily="18" charset="0"/>
                <a:cs typeface="Times New Roman" panose="02020603050405020304" pitchFamily="18" charset="0"/>
              </a:rPr>
              <a:t>needs a local clock reference (from the on-package quartz crystal </a:t>
            </a:r>
            <a:r>
              <a:rPr lang="en-US" b="1" dirty="0" smtClean="0">
                <a:latin typeface="Times New Roman" panose="02020603050405020304" pitchFamily="18" charset="0"/>
                <a:cs typeface="Times New Roman" panose="02020603050405020304" pitchFamily="18" charset="0"/>
              </a:rPr>
              <a:t>XTAL </a:t>
            </a:r>
            <a:r>
              <a:rPr lang="en-US" b="1" dirty="0">
                <a:latin typeface="Times New Roman" panose="02020603050405020304" pitchFamily="18" charset="0"/>
                <a:cs typeface="Times New Roman" panose="02020603050405020304" pitchFamily="18" charset="0"/>
              </a:rPr>
              <a:t>or from an external reference) to correctly initialize itself and the optical link. </a:t>
            </a:r>
            <a:r>
              <a:rPr lang="en-US" b="1" dirty="0" smtClean="0">
                <a:solidFill>
                  <a:srgbClr val="000000"/>
                </a:solidFill>
                <a:latin typeface="Times New Roman" panose="02020603050405020304" pitchFamily="18" charset="0"/>
                <a:cs typeface="Times New Roman" panose="02020603050405020304" pitchFamily="18" charset="0"/>
              </a:rPr>
              <a:t> </a:t>
            </a:r>
            <a:endParaRPr lang="it-IT" b="1" dirty="0">
              <a:latin typeface="Times New Roman" panose="02020603050405020304" pitchFamily="18" charset="0"/>
              <a:cs typeface="Times New Roman" panose="02020603050405020304" pitchFamily="18" charset="0"/>
            </a:endParaRPr>
          </a:p>
        </p:txBody>
      </p:sp>
      <p:sp>
        <p:nvSpPr>
          <p:cNvPr id="21" name="CasellaDiTesto 20"/>
          <p:cNvSpPr txBox="1"/>
          <p:nvPr/>
        </p:nvSpPr>
        <p:spPr>
          <a:xfrm>
            <a:off x="5456668" y="2311659"/>
            <a:ext cx="1407693" cy="369332"/>
          </a:xfrm>
          <a:prstGeom prst="rect">
            <a:avLst/>
          </a:prstGeom>
          <a:solidFill>
            <a:srgbClr val="FFC000"/>
          </a:solidFill>
        </p:spPr>
        <p:txBody>
          <a:bodyPr wrap="none" rtlCol="0">
            <a:spAutoFit/>
          </a:bodyPr>
          <a:lstStyle/>
          <a:p>
            <a:r>
              <a:rPr lang="en-US" dirty="0" smtClean="0"/>
              <a:t>register bank</a:t>
            </a:r>
            <a:endParaRPr lang="it-IT" dirty="0"/>
          </a:p>
        </p:txBody>
      </p:sp>
    </p:spTree>
    <p:extLst>
      <p:ext uri="{BB962C8B-B14F-4D97-AF65-F5344CB8AC3E}">
        <p14:creationId xmlns:p14="http://schemas.microsoft.com/office/powerpoint/2010/main" val="2546234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12</a:t>
            </a:fld>
            <a:endParaRPr lang="it-IT"/>
          </a:p>
        </p:txBody>
      </p:sp>
      <p:sp>
        <p:nvSpPr>
          <p:cNvPr id="4" name="CasellaDiTesto 3"/>
          <p:cNvSpPr txBox="1"/>
          <p:nvPr/>
        </p:nvSpPr>
        <p:spPr>
          <a:xfrm>
            <a:off x="4499608" y="212681"/>
            <a:ext cx="3241465"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GBTx register bank</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5" name="CasellaDiTesto 4"/>
          <p:cNvSpPr txBox="1"/>
          <p:nvPr/>
        </p:nvSpPr>
        <p:spPr>
          <a:xfrm>
            <a:off x="4695567" y="1696994"/>
            <a:ext cx="1858970" cy="369332"/>
          </a:xfrm>
          <a:prstGeom prst="rect">
            <a:avLst/>
          </a:prstGeom>
          <a:solidFill>
            <a:srgbClr val="FFFF99"/>
          </a:solidFill>
          <a:ln w="19050">
            <a:solidFill>
              <a:schemeClr val="tx1"/>
            </a:solidFill>
          </a:ln>
        </p:spPr>
        <p:txBody>
          <a:bodyPr wrap="none" rtlCol="0">
            <a:spAutoFit/>
          </a:bodyPr>
          <a:lstStyle/>
          <a:p>
            <a:r>
              <a:rPr lang="en-US" dirty="0" smtClean="0">
                <a:latin typeface="Times New Roman" panose="02020603050405020304" pitchFamily="18" charset="0"/>
                <a:cs typeface="Times New Roman" panose="02020603050405020304" pitchFamily="18" charset="0"/>
              </a:rPr>
              <a:t>366 R/W registers</a:t>
            </a:r>
            <a:endParaRPr lang="en-US" dirty="0">
              <a:latin typeface="Times New Roman" panose="02020603050405020304" pitchFamily="18" charset="0"/>
              <a:cs typeface="Times New Roman" panose="02020603050405020304" pitchFamily="18" charset="0"/>
            </a:endParaRPr>
          </a:p>
        </p:txBody>
      </p:sp>
      <p:sp>
        <p:nvSpPr>
          <p:cNvPr id="6" name="CasellaDiTesto 5"/>
          <p:cNvSpPr txBox="1"/>
          <p:nvPr/>
        </p:nvSpPr>
        <p:spPr>
          <a:xfrm>
            <a:off x="4629664" y="4901514"/>
            <a:ext cx="1954381" cy="369332"/>
          </a:xfrm>
          <a:prstGeom prst="rect">
            <a:avLst/>
          </a:prstGeom>
          <a:solidFill>
            <a:srgbClr val="FFFF99"/>
          </a:solidFill>
          <a:ln w="19050">
            <a:solidFill>
              <a:schemeClr val="tx1"/>
            </a:solidFill>
          </a:ln>
        </p:spPr>
        <p:txBody>
          <a:bodyPr wrap="none" rtlCol="0">
            <a:spAutoFit/>
          </a:bodyPr>
          <a:lstStyle/>
          <a:p>
            <a:r>
              <a:rPr lang="en-US" dirty="0" smtClean="0">
                <a:latin typeface="Times New Roman" panose="02020603050405020304" pitchFamily="18" charset="0"/>
                <a:cs typeface="Times New Roman" panose="02020603050405020304" pitchFamily="18" charset="0"/>
              </a:rPr>
              <a:t>70 R-only registers</a:t>
            </a:r>
            <a:endParaRPr lang="en-US" dirty="0">
              <a:latin typeface="Times New Roman" panose="02020603050405020304" pitchFamily="18" charset="0"/>
              <a:cs typeface="Times New Roman" panose="02020603050405020304" pitchFamily="18" charset="0"/>
            </a:endParaRPr>
          </a:p>
        </p:txBody>
      </p:sp>
      <p:sp>
        <p:nvSpPr>
          <p:cNvPr id="7" name="CasellaDiTesto 6"/>
          <p:cNvSpPr txBox="1"/>
          <p:nvPr/>
        </p:nvSpPr>
        <p:spPr>
          <a:xfrm>
            <a:off x="8798010" y="527223"/>
            <a:ext cx="1542089" cy="5632311"/>
          </a:xfrm>
          <a:prstGeom prst="rect">
            <a:avLst/>
          </a:prstGeom>
          <a:noFill/>
        </p:spPr>
        <p:txBody>
          <a:bodyPr wrap="none" rtlCol="0">
            <a:spAutoFit/>
          </a:bodyPr>
          <a:lstStyle/>
          <a:p>
            <a:r>
              <a:rPr lang="en-US" b="1" u="sng" dirty="0" smtClean="0"/>
              <a:t>categories:</a:t>
            </a:r>
          </a:p>
          <a:p>
            <a:r>
              <a:rPr lang="en-US" dirty="0" smtClean="0"/>
              <a:t>clock manager</a:t>
            </a:r>
          </a:p>
          <a:p>
            <a:r>
              <a:rPr lang="en-US" dirty="0" smtClean="0"/>
              <a:t>test outputs</a:t>
            </a:r>
          </a:p>
          <a:p>
            <a:r>
              <a:rPr lang="en-US" dirty="0" err="1" smtClean="0"/>
              <a:t>Ios</a:t>
            </a:r>
            <a:endParaRPr lang="en-US" dirty="0" smtClean="0"/>
          </a:p>
          <a:p>
            <a:r>
              <a:rPr lang="en-US" dirty="0" smtClean="0"/>
              <a:t>EPLL-TX</a:t>
            </a:r>
          </a:p>
          <a:p>
            <a:r>
              <a:rPr lang="en-US" dirty="0" smtClean="0"/>
              <a:t>EPLL-RX</a:t>
            </a:r>
            <a:endParaRPr lang="en-US" dirty="0"/>
          </a:p>
          <a:p>
            <a:r>
              <a:rPr lang="en-US" dirty="0" smtClean="0"/>
              <a:t>XPLL</a:t>
            </a:r>
          </a:p>
          <a:p>
            <a:r>
              <a:rPr lang="en-US" dirty="0" smtClean="0"/>
              <a:t>phase shifter</a:t>
            </a:r>
          </a:p>
          <a:p>
            <a:r>
              <a:rPr lang="en-US" dirty="0" smtClean="0"/>
              <a:t>serializer</a:t>
            </a:r>
          </a:p>
          <a:p>
            <a:r>
              <a:rPr lang="en-US" dirty="0" smtClean="0"/>
              <a:t>deserializer</a:t>
            </a:r>
          </a:p>
          <a:p>
            <a:r>
              <a:rPr lang="en-US" dirty="0" smtClean="0"/>
              <a:t>TX logic</a:t>
            </a:r>
          </a:p>
          <a:p>
            <a:r>
              <a:rPr lang="en-US" dirty="0"/>
              <a:t>RX logic</a:t>
            </a:r>
          </a:p>
          <a:p>
            <a:r>
              <a:rPr lang="en-US" dirty="0" smtClean="0"/>
              <a:t>TX control</a:t>
            </a:r>
          </a:p>
          <a:p>
            <a:r>
              <a:rPr lang="en-US" dirty="0" smtClean="0"/>
              <a:t>RX control</a:t>
            </a:r>
          </a:p>
          <a:p>
            <a:r>
              <a:rPr lang="en-US" dirty="0" smtClean="0"/>
              <a:t>power-up</a:t>
            </a:r>
          </a:p>
          <a:p>
            <a:r>
              <a:rPr lang="en-US" dirty="0" smtClean="0"/>
              <a:t>GBLD access</a:t>
            </a:r>
          </a:p>
          <a:p>
            <a:r>
              <a:rPr lang="en-US" dirty="0" err="1" smtClean="0"/>
              <a:t>EportRX</a:t>
            </a:r>
            <a:endParaRPr lang="en-US" dirty="0" smtClean="0"/>
          </a:p>
          <a:p>
            <a:r>
              <a:rPr lang="en-US" dirty="0" err="1" smtClean="0"/>
              <a:t>EportTX</a:t>
            </a:r>
            <a:endParaRPr lang="en-US" dirty="0" smtClean="0"/>
          </a:p>
          <a:p>
            <a:r>
              <a:rPr lang="en-US" dirty="0" err="1" smtClean="0"/>
              <a:t>Eport</a:t>
            </a:r>
            <a:r>
              <a:rPr lang="en-US" dirty="0" smtClean="0"/>
              <a:t>-EC</a:t>
            </a:r>
          </a:p>
          <a:p>
            <a:r>
              <a:rPr lang="en-US" dirty="0" err="1" smtClean="0"/>
              <a:t>Efuses</a:t>
            </a:r>
            <a:endParaRPr lang="en-US" dirty="0"/>
          </a:p>
        </p:txBody>
      </p:sp>
      <p:cxnSp>
        <p:nvCxnSpPr>
          <p:cNvPr id="9" name="Connettore 1 8"/>
          <p:cNvCxnSpPr>
            <a:stCxn id="5" idx="3"/>
          </p:cNvCxnSpPr>
          <p:nvPr/>
        </p:nvCxnSpPr>
        <p:spPr>
          <a:xfrm flipV="1">
            <a:off x="6554537" y="881448"/>
            <a:ext cx="2144620" cy="10002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a:endCxn id="5" idx="3"/>
          </p:cNvCxnSpPr>
          <p:nvPr/>
        </p:nvCxnSpPr>
        <p:spPr>
          <a:xfrm flipH="1" flipV="1">
            <a:off x="6554537" y="1881660"/>
            <a:ext cx="2251712" cy="41154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5511112" y="3220995"/>
            <a:ext cx="386644"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6641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13</a:t>
            </a:fld>
            <a:endParaRPr lang="it-IT"/>
          </a:p>
        </p:txBody>
      </p:sp>
      <p:sp>
        <p:nvSpPr>
          <p:cNvPr id="4" name="CasellaDiTesto 3"/>
          <p:cNvSpPr txBox="1"/>
          <p:nvPr/>
        </p:nvSpPr>
        <p:spPr>
          <a:xfrm>
            <a:off x="4499608" y="212681"/>
            <a:ext cx="3241465"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GBTx register bank</a:t>
            </a:r>
            <a:endParaRPr lang="it-IT" sz="2800" b="1" dirty="0">
              <a:solidFill>
                <a:srgbClr val="0000FF"/>
              </a:solidFill>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2"/>
          <a:stretch>
            <a:fillRect/>
          </a:stretch>
        </p:blipFill>
        <p:spPr>
          <a:xfrm>
            <a:off x="619291" y="3180132"/>
            <a:ext cx="4623267" cy="906193"/>
          </a:xfrm>
          <a:prstGeom prst="rect">
            <a:avLst/>
          </a:prstGeom>
        </p:spPr>
      </p:pic>
      <p:pic>
        <p:nvPicPr>
          <p:cNvPr id="6" name="Immagine 5"/>
          <p:cNvPicPr>
            <a:picLocks noChangeAspect="1"/>
          </p:cNvPicPr>
          <p:nvPr/>
        </p:nvPicPr>
        <p:blipFill rotWithShape="1">
          <a:blip r:embed="rId3"/>
          <a:srcRect b="77741"/>
          <a:stretch/>
        </p:blipFill>
        <p:spPr>
          <a:xfrm>
            <a:off x="653066" y="4788722"/>
            <a:ext cx="4486275" cy="322261"/>
          </a:xfrm>
          <a:prstGeom prst="rect">
            <a:avLst/>
          </a:prstGeom>
        </p:spPr>
      </p:pic>
      <p:pic>
        <p:nvPicPr>
          <p:cNvPr id="7" name="Immagine 6"/>
          <p:cNvPicPr>
            <a:picLocks noChangeAspect="1"/>
          </p:cNvPicPr>
          <p:nvPr/>
        </p:nvPicPr>
        <p:blipFill>
          <a:blip r:embed="rId4"/>
          <a:stretch>
            <a:fillRect/>
          </a:stretch>
        </p:blipFill>
        <p:spPr>
          <a:xfrm>
            <a:off x="5567961" y="1567368"/>
            <a:ext cx="6035836" cy="4607390"/>
          </a:xfrm>
          <a:prstGeom prst="rect">
            <a:avLst/>
          </a:prstGeom>
        </p:spPr>
      </p:pic>
      <p:sp>
        <p:nvSpPr>
          <p:cNvPr id="8" name="TextBox 11"/>
          <p:cNvSpPr txBox="1"/>
          <p:nvPr/>
        </p:nvSpPr>
        <p:spPr>
          <a:xfrm>
            <a:off x="2485447" y="2789119"/>
            <a:ext cx="800632" cy="369332"/>
          </a:xfrm>
          <a:prstGeom prst="rect">
            <a:avLst/>
          </a:prstGeom>
          <a:solidFill>
            <a:srgbClr val="FFFF00"/>
          </a:solidFill>
        </p:spPr>
        <p:txBody>
          <a:bodyPr wrap="none" rtlCol="0">
            <a:spAutoFit/>
          </a:bodyPr>
          <a:lstStyle/>
          <a:p>
            <a:r>
              <a:rPr lang="en-US" dirty="0" smtClean="0"/>
              <a:t>CLOCK</a:t>
            </a:r>
            <a:endParaRPr lang="en-US" dirty="0"/>
          </a:p>
        </p:txBody>
      </p:sp>
      <p:sp>
        <p:nvSpPr>
          <p:cNvPr id="9" name="TextBox 12"/>
          <p:cNvSpPr txBox="1"/>
          <p:nvPr/>
        </p:nvSpPr>
        <p:spPr>
          <a:xfrm>
            <a:off x="2149422" y="4390866"/>
            <a:ext cx="1620957" cy="369332"/>
          </a:xfrm>
          <a:prstGeom prst="rect">
            <a:avLst/>
          </a:prstGeom>
          <a:solidFill>
            <a:srgbClr val="FFFF00"/>
          </a:solidFill>
        </p:spPr>
        <p:txBody>
          <a:bodyPr wrap="none" rtlCol="0">
            <a:spAutoFit/>
          </a:bodyPr>
          <a:lstStyle/>
          <a:p>
            <a:r>
              <a:rPr lang="en-US" dirty="0" smtClean="0"/>
              <a:t>PHASE SHIFTER</a:t>
            </a:r>
            <a:endParaRPr lang="en-US" dirty="0"/>
          </a:p>
        </p:txBody>
      </p:sp>
      <p:sp>
        <p:nvSpPr>
          <p:cNvPr id="10" name="TextBox 13"/>
          <p:cNvSpPr txBox="1"/>
          <p:nvPr/>
        </p:nvSpPr>
        <p:spPr>
          <a:xfrm>
            <a:off x="8274908" y="1182095"/>
            <a:ext cx="1391663" cy="369332"/>
          </a:xfrm>
          <a:prstGeom prst="rect">
            <a:avLst/>
          </a:prstGeom>
          <a:solidFill>
            <a:srgbClr val="FFFF00"/>
          </a:solidFill>
        </p:spPr>
        <p:txBody>
          <a:bodyPr wrap="none" rtlCol="0">
            <a:spAutoFit/>
          </a:bodyPr>
          <a:lstStyle/>
          <a:p>
            <a:r>
              <a:rPr lang="en-US" dirty="0" smtClean="0"/>
              <a:t>E-port </a:t>
            </a:r>
            <a:r>
              <a:rPr lang="en-US" dirty="0" err="1" smtClean="0"/>
              <a:t>config</a:t>
            </a:r>
            <a:endParaRPr lang="en-US" dirty="0"/>
          </a:p>
        </p:txBody>
      </p:sp>
      <p:sp>
        <p:nvSpPr>
          <p:cNvPr id="11" name="Title 1"/>
          <p:cNvSpPr txBox="1">
            <a:spLocks/>
          </p:cNvSpPr>
          <p:nvPr/>
        </p:nvSpPr>
        <p:spPr>
          <a:xfrm>
            <a:off x="333632" y="974357"/>
            <a:ext cx="5844746" cy="3519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latin typeface="Times New Roman" panose="02020603050405020304" pitchFamily="18" charset="0"/>
                <a:cs typeface="Times New Roman" panose="02020603050405020304" pitchFamily="18" charset="0"/>
              </a:rPr>
              <a:t>old Web site: </a:t>
            </a:r>
            <a:r>
              <a:rPr lang="en-US" sz="2000" b="1" dirty="0" smtClean="0">
                <a:latin typeface="Times New Roman" panose="02020603050405020304" pitchFamily="18" charset="0"/>
                <a:cs typeface="Times New Roman" panose="02020603050405020304" pitchFamily="18" charset="0"/>
                <a:hlinkClick r:id="rId5"/>
              </a:rPr>
              <a:t>https://gbtx-configuration.web.cern.ch</a:t>
            </a:r>
            <a:endParaRPr lang="en-US" sz="2000" b="1"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(no longer available)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833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14</a:t>
            </a:fld>
            <a:endParaRPr lang="it-IT"/>
          </a:p>
        </p:txBody>
      </p:sp>
      <p:sp>
        <p:nvSpPr>
          <p:cNvPr id="4" name="CasellaDiTesto 3"/>
          <p:cNvSpPr txBox="1"/>
          <p:nvPr/>
        </p:nvSpPr>
        <p:spPr>
          <a:xfrm>
            <a:off x="4499608" y="212681"/>
            <a:ext cx="3241465"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GBTx register bank</a:t>
            </a:r>
            <a:endParaRPr lang="it-IT" sz="2800" b="1" dirty="0">
              <a:solidFill>
                <a:srgbClr val="0000FF"/>
              </a:solidFill>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2"/>
          <a:stretch>
            <a:fillRect/>
          </a:stretch>
        </p:blipFill>
        <p:spPr>
          <a:xfrm>
            <a:off x="1771135" y="724393"/>
            <a:ext cx="9078931" cy="5894709"/>
          </a:xfrm>
          <a:prstGeom prst="rect">
            <a:avLst/>
          </a:prstGeom>
        </p:spPr>
      </p:pic>
      <p:sp>
        <p:nvSpPr>
          <p:cNvPr id="6" name="Rettangolo 5"/>
          <p:cNvSpPr/>
          <p:nvPr/>
        </p:nvSpPr>
        <p:spPr>
          <a:xfrm>
            <a:off x="1828800" y="939114"/>
            <a:ext cx="1812324" cy="5189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ttangolo 6"/>
          <p:cNvSpPr/>
          <p:nvPr/>
        </p:nvSpPr>
        <p:spPr>
          <a:xfrm>
            <a:off x="1713470" y="1474573"/>
            <a:ext cx="4695568" cy="1977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tangolo 7"/>
          <p:cNvSpPr/>
          <p:nvPr/>
        </p:nvSpPr>
        <p:spPr>
          <a:xfrm>
            <a:off x="5486400" y="922638"/>
            <a:ext cx="4473146" cy="5025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p:cNvSpPr/>
          <p:nvPr/>
        </p:nvSpPr>
        <p:spPr>
          <a:xfrm>
            <a:off x="1828800" y="6076934"/>
            <a:ext cx="7282248" cy="369332"/>
          </a:xfrm>
          <a:prstGeom prst="rect">
            <a:avLst/>
          </a:prstGeom>
        </p:spPr>
        <p:txBody>
          <a:bodyPr wrap="square">
            <a:spAutoFit/>
          </a:bodyPr>
          <a:lstStyle/>
          <a:p>
            <a:pPr algn="ctr"/>
            <a:r>
              <a:rPr lang="en-US" b="1" dirty="0">
                <a:latin typeface="Times New Roman" panose="02020603050405020304" pitchFamily="18" charset="0"/>
                <a:cs typeface="Times New Roman" panose="02020603050405020304" pitchFamily="18" charset="0"/>
              </a:rPr>
              <a:t>https://espace.cern.ch/GBT-Project/VLDB/Control/Forms/AllItems.aspx</a:t>
            </a:r>
          </a:p>
        </p:txBody>
      </p:sp>
      <p:sp>
        <p:nvSpPr>
          <p:cNvPr id="10" name="Title 1"/>
          <p:cNvSpPr txBox="1">
            <a:spLocks/>
          </p:cNvSpPr>
          <p:nvPr/>
        </p:nvSpPr>
        <p:spPr>
          <a:xfrm>
            <a:off x="350107" y="3445709"/>
            <a:ext cx="1272746" cy="5661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smtClean="0">
                <a:latin typeface="Times New Roman" panose="02020603050405020304" pitchFamily="18" charset="0"/>
                <a:cs typeface="Times New Roman" panose="02020603050405020304" pitchFamily="18" charset="0"/>
              </a:rPr>
              <a:t>new SW tool</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2662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15</a:t>
            </a:fld>
            <a:endParaRPr lang="it-IT"/>
          </a:p>
        </p:txBody>
      </p:sp>
      <p:sp>
        <p:nvSpPr>
          <p:cNvPr id="4" name="CasellaDiTesto 3"/>
          <p:cNvSpPr txBox="1"/>
          <p:nvPr/>
        </p:nvSpPr>
        <p:spPr>
          <a:xfrm>
            <a:off x="4398323" y="310709"/>
            <a:ext cx="3395353"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GBTx register access</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5" name="CasellaDiTesto 4"/>
          <p:cNvSpPr txBox="1"/>
          <p:nvPr/>
        </p:nvSpPr>
        <p:spPr>
          <a:xfrm>
            <a:off x="2909454" y="1563901"/>
            <a:ext cx="466794" cy="430887"/>
          </a:xfrm>
          <a:prstGeom prst="rect">
            <a:avLst/>
          </a:prstGeom>
          <a:solidFill>
            <a:srgbClr val="33CCFF"/>
          </a:solidFill>
          <a:ln>
            <a:solidFill>
              <a:schemeClr val="tx1"/>
            </a:solidFill>
          </a:ln>
        </p:spPr>
        <p:txBody>
          <a:bodyPr wrap="none" rtlCol="0">
            <a:spAutoFit/>
          </a:bodyPr>
          <a:lstStyle/>
          <a:p>
            <a:r>
              <a:rPr lang="en-US" sz="2200" dirty="0" smtClean="0">
                <a:latin typeface="Times New Roman" panose="02020603050405020304" pitchFamily="18" charset="0"/>
                <a:cs typeface="Times New Roman" panose="02020603050405020304" pitchFamily="18" charset="0"/>
              </a:rPr>
              <a:t>IC</a:t>
            </a:r>
            <a:endParaRPr lang="it-IT" sz="2200" dirty="0">
              <a:latin typeface="Times New Roman" panose="02020603050405020304" pitchFamily="18" charset="0"/>
              <a:cs typeface="Times New Roman" panose="02020603050405020304" pitchFamily="18" charset="0"/>
            </a:endParaRPr>
          </a:p>
        </p:txBody>
      </p:sp>
      <p:sp>
        <p:nvSpPr>
          <p:cNvPr id="6" name="CasellaDiTesto 5"/>
          <p:cNvSpPr txBox="1"/>
          <p:nvPr/>
        </p:nvSpPr>
        <p:spPr>
          <a:xfrm>
            <a:off x="8153400" y="1563900"/>
            <a:ext cx="607859" cy="430887"/>
          </a:xfrm>
          <a:prstGeom prst="rect">
            <a:avLst/>
          </a:prstGeom>
          <a:solidFill>
            <a:srgbClr val="33CCFF"/>
          </a:solidFill>
          <a:ln>
            <a:solidFill>
              <a:schemeClr val="tx1"/>
            </a:solidFill>
          </a:ln>
        </p:spPr>
        <p:txBody>
          <a:bodyPr wrap="none" rtlCol="0">
            <a:spAutoFit/>
          </a:bodyPr>
          <a:lstStyle/>
          <a:p>
            <a:r>
              <a:rPr lang="en-US" sz="2200" dirty="0" smtClean="0">
                <a:latin typeface="Times New Roman" panose="02020603050405020304" pitchFamily="18" charset="0"/>
                <a:cs typeface="Times New Roman" panose="02020603050405020304" pitchFamily="18" charset="0"/>
              </a:rPr>
              <a:t>I2C</a:t>
            </a:r>
            <a:endParaRPr lang="it-IT" sz="2200" dirty="0">
              <a:latin typeface="Times New Roman" panose="02020603050405020304" pitchFamily="18" charset="0"/>
              <a:cs typeface="Times New Roman" panose="02020603050405020304" pitchFamily="18" charset="0"/>
            </a:endParaRPr>
          </a:p>
        </p:txBody>
      </p:sp>
      <p:sp>
        <p:nvSpPr>
          <p:cNvPr id="7" name="CasellaDiTesto 6"/>
          <p:cNvSpPr txBox="1"/>
          <p:nvPr/>
        </p:nvSpPr>
        <p:spPr>
          <a:xfrm>
            <a:off x="2104120" y="1044355"/>
            <a:ext cx="2007216"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configSelect</a:t>
            </a:r>
            <a:r>
              <a:rPr lang="en-US" dirty="0" smtClean="0">
                <a:latin typeface="Times New Roman" panose="02020603050405020304" pitchFamily="18" charset="0"/>
                <a:cs typeface="Times New Roman" panose="02020603050405020304" pitchFamily="18" charset="0"/>
              </a:rPr>
              <a:t> pin = 0</a:t>
            </a:r>
            <a:endParaRPr lang="it-IT" dirty="0">
              <a:latin typeface="Times New Roman" panose="02020603050405020304" pitchFamily="18" charset="0"/>
              <a:cs typeface="Times New Roman" panose="02020603050405020304" pitchFamily="18" charset="0"/>
            </a:endParaRPr>
          </a:p>
        </p:txBody>
      </p:sp>
      <p:sp>
        <p:nvSpPr>
          <p:cNvPr id="8" name="CasellaDiTesto 7"/>
          <p:cNvSpPr txBox="1"/>
          <p:nvPr/>
        </p:nvSpPr>
        <p:spPr>
          <a:xfrm>
            <a:off x="7356716" y="1044355"/>
            <a:ext cx="2007216"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configSelect</a:t>
            </a:r>
            <a:r>
              <a:rPr lang="en-US" dirty="0" smtClean="0">
                <a:latin typeface="Times New Roman" panose="02020603050405020304" pitchFamily="18" charset="0"/>
                <a:cs typeface="Times New Roman" panose="02020603050405020304" pitchFamily="18" charset="0"/>
              </a:rPr>
              <a:t> pin = 1</a:t>
            </a:r>
            <a:endParaRPr lang="it-IT" dirty="0">
              <a:latin typeface="Times New Roman" panose="02020603050405020304" pitchFamily="18" charset="0"/>
              <a:cs typeface="Times New Roman" panose="02020603050405020304" pitchFamily="18" charset="0"/>
            </a:endParaRPr>
          </a:p>
        </p:txBody>
      </p:sp>
      <p:sp>
        <p:nvSpPr>
          <p:cNvPr id="9" name="Rettangolo 8"/>
          <p:cNvSpPr/>
          <p:nvPr/>
        </p:nvSpPr>
        <p:spPr>
          <a:xfrm>
            <a:off x="827011" y="2132501"/>
            <a:ext cx="5098473" cy="1200329"/>
          </a:xfrm>
          <a:prstGeom prst="rect">
            <a:avLst/>
          </a:prstGeom>
        </p:spPr>
        <p:txBody>
          <a:bodyPr wrap="square">
            <a:spAutoFit/>
          </a:bodyPr>
          <a:lstStyle/>
          <a:p>
            <a:pPr algn="just"/>
            <a:r>
              <a:rPr lang="en-US" dirty="0">
                <a:solidFill>
                  <a:srgbClr val="000000"/>
                </a:solidFill>
                <a:latin typeface="Times New Roman" panose="02020603050405020304" pitchFamily="18" charset="0"/>
                <a:cs typeface="Times New Roman" panose="02020603050405020304" pitchFamily="18" charset="0"/>
              </a:rPr>
              <a:t>The two bits IC[1:0] of the SC field in the received GBT frame contain the configuration data. These are de-multiplexed to form 8-bit words which follow a frame-based protocol. </a:t>
            </a:r>
            <a:endParaRPr lang="it-IT" dirty="0">
              <a:latin typeface="Times New Roman" panose="02020603050405020304" pitchFamily="18" charset="0"/>
              <a:cs typeface="Times New Roman" panose="02020603050405020304" pitchFamily="18" charset="0"/>
            </a:endParaRPr>
          </a:p>
        </p:txBody>
      </p:sp>
      <p:pic>
        <p:nvPicPr>
          <p:cNvPr id="10" name="Immagine 9"/>
          <p:cNvPicPr>
            <a:picLocks noChangeAspect="1"/>
          </p:cNvPicPr>
          <p:nvPr/>
        </p:nvPicPr>
        <p:blipFill>
          <a:blip r:embed="rId2"/>
          <a:stretch>
            <a:fillRect/>
          </a:stretch>
        </p:blipFill>
        <p:spPr>
          <a:xfrm>
            <a:off x="960292" y="3475922"/>
            <a:ext cx="3898323" cy="2880428"/>
          </a:xfrm>
          <a:prstGeom prst="rect">
            <a:avLst/>
          </a:prstGeom>
          <a:ln w="19050">
            <a:solidFill>
              <a:schemeClr val="tx1"/>
            </a:solidFill>
          </a:ln>
        </p:spPr>
      </p:pic>
      <p:sp>
        <p:nvSpPr>
          <p:cNvPr id="11" name="Rettangolo 10"/>
          <p:cNvSpPr/>
          <p:nvPr/>
        </p:nvSpPr>
        <p:spPr>
          <a:xfrm>
            <a:off x="6241471" y="2154254"/>
            <a:ext cx="5257801" cy="1754326"/>
          </a:xfrm>
          <a:prstGeom prst="rect">
            <a:avLst/>
          </a:prstGeom>
        </p:spPr>
        <p:txBody>
          <a:bodyPr wrap="square">
            <a:spAutoFit/>
          </a:bodyPr>
          <a:lstStyle/>
          <a:p>
            <a:pPr algn="just"/>
            <a:r>
              <a:rPr lang="en-US" dirty="0">
                <a:solidFill>
                  <a:srgbClr val="000000"/>
                </a:solidFill>
                <a:latin typeface="Times New Roman" panose="02020603050405020304" pitchFamily="18" charset="0"/>
                <a:cs typeface="Times New Roman" panose="02020603050405020304" pitchFamily="18" charset="0"/>
              </a:rPr>
              <a:t>The I2C slave port allows </a:t>
            </a:r>
            <a:r>
              <a:rPr lang="en-US" dirty="0" smtClean="0">
                <a:solidFill>
                  <a:srgbClr val="000000"/>
                </a:solidFill>
                <a:latin typeface="Times New Roman" panose="02020603050405020304" pitchFamily="18" charset="0"/>
                <a:cs typeface="Times New Roman" panose="02020603050405020304" pitchFamily="18" charset="0"/>
              </a:rPr>
              <a:t>to write </a:t>
            </a:r>
            <a:r>
              <a:rPr lang="en-US" dirty="0">
                <a:solidFill>
                  <a:srgbClr val="000000"/>
                </a:solidFill>
                <a:latin typeface="Times New Roman" panose="02020603050405020304" pitchFamily="18" charset="0"/>
                <a:cs typeface="Times New Roman" panose="02020603050405020304" pitchFamily="18" charset="0"/>
              </a:rPr>
              <a:t>and </a:t>
            </a:r>
            <a:r>
              <a:rPr lang="en-US" dirty="0" smtClean="0">
                <a:solidFill>
                  <a:srgbClr val="000000"/>
                </a:solidFill>
                <a:latin typeface="Times New Roman" panose="02020603050405020304" pitchFamily="18" charset="0"/>
                <a:cs typeface="Times New Roman" panose="02020603050405020304" pitchFamily="18" charset="0"/>
              </a:rPr>
              <a:t>read the GBTx </a:t>
            </a:r>
            <a:r>
              <a:rPr lang="en-US" dirty="0">
                <a:solidFill>
                  <a:srgbClr val="000000"/>
                </a:solidFill>
                <a:latin typeface="Times New Roman" panose="02020603050405020304" pitchFamily="18" charset="0"/>
                <a:cs typeface="Times New Roman" panose="02020603050405020304" pitchFamily="18" charset="0"/>
              </a:rPr>
              <a:t>configuration registers. This can be used when the </a:t>
            </a:r>
            <a:r>
              <a:rPr lang="en-US" dirty="0" smtClean="0">
                <a:solidFill>
                  <a:srgbClr val="000000"/>
                </a:solidFill>
                <a:latin typeface="Times New Roman" panose="02020603050405020304" pitchFamily="18" charset="0"/>
                <a:cs typeface="Times New Roman" panose="02020603050405020304" pitchFamily="18" charset="0"/>
              </a:rPr>
              <a:t>GBTx </a:t>
            </a:r>
            <a:r>
              <a:rPr lang="en-US" dirty="0">
                <a:solidFill>
                  <a:srgbClr val="000000"/>
                </a:solidFill>
                <a:latin typeface="Times New Roman" panose="02020603050405020304" pitchFamily="18" charset="0"/>
                <a:cs typeface="Times New Roman" panose="02020603050405020304" pitchFamily="18" charset="0"/>
              </a:rPr>
              <a:t>is operated in any </a:t>
            </a:r>
            <a:r>
              <a:rPr lang="en-US" dirty="0" smtClean="0">
                <a:solidFill>
                  <a:srgbClr val="000000"/>
                </a:solidFill>
                <a:latin typeface="Times New Roman" panose="02020603050405020304" pitchFamily="18" charset="0"/>
                <a:cs typeface="Times New Roman" panose="02020603050405020304" pitchFamily="18" charset="0"/>
              </a:rPr>
              <a:t>mode. </a:t>
            </a:r>
            <a:r>
              <a:rPr lang="en-US" dirty="0">
                <a:solidFill>
                  <a:srgbClr val="000000"/>
                </a:solidFill>
                <a:latin typeface="Times New Roman" panose="02020603050405020304" pitchFamily="18" charset="0"/>
                <a:cs typeface="Times New Roman" panose="02020603050405020304" pitchFamily="18" charset="0"/>
              </a:rPr>
              <a:t>The </a:t>
            </a:r>
            <a:r>
              <a:rPr lang="en-US" dirty="0" smtClean="0">
                <a:solidFill>
                  <a:srgbClr val="000000"/>
                </a:solidFill>
                <a:latin typeface="Times New Roman" panose="02020603050405020304" pitchFamily="18" charset="0"/>
                <a:cs typeface="Times New Roman" panose="02020603050405020304" pitchFamily="18" charset="0"/>
              </a:rPr>
              <a:t>GBTx </a:t>
            </a:r>
            <a:r>
              <a:rPr lang="en-US" dirty="0">
                <a:solidFill>
                  <a:srgbClr val="000000"/>
                </a:solidFill>
                <a:latin typeface="Times New Roman" panose="02020603050405020304" pitchFamily="18" charset="0"/>
                <a:cs typeface="Times New Roman" panose="02020603050405020304" pitchFamily="18" charset="0"/>
              </a:rPr>
              <a:t>is equipped with a standard I2C slave </a:t>
            </a:r>
            <a:r>
              <a:rPr lang="en-US" dirty="0" smtClean="0">
                <a:solidFill>
                  <a:srgbClr val="000000"/>
                </a:solidFill>
                <a:latin typeface="Times New Roman" panose="02020603050405020304" pitchFamily="18" charset="0"/>
                <a:cs typeface="Times New Roman" panose="02020603050405020304" pitchFamily="18" charset="0"/>
              </a:rPr>
              <a:t>interface </a:t>
            </a:r>
            <a:r>
              <a:rPr lang="en-US" dirty="0">
                <a:solidFill>
                  <a:srgbClr val="000000"/>
                </a:solidFill>
                <a:latin typeface="Times New Roman" panose="02020603050405020304" pitchFamily="18" charset="0"/>
                <a:cs typeface="Times New Roman" panose="02020603050405020304" pitchFamily="18" charset="0"/>
              </a:rPr>
              <a:t>and is accessed by an I2C master, for example the GBT-SCA, transmitting data with the correct address. </a:t>
            </a:r>
            <a:endParaRPr lang="it-IT" dirty="0">
              <a:latin typeface="Times New Roman" panose="02020603050405020304" pitchFamily="18" charset="0"/>
              <a:cs typeface="Times New Roman" panose="02020603050405020304" pitchFamily="18" charset="0"/>
            </a:endParaRPr>
          </a:p>
        </p:txBody>
      </p:sp>
      <p:pic>
        <p:nvPicPr>
          <p:cNvPr id="12" name="Immagine 11"/>
          <p:cNvPicPr>
            <a:picLocks noChangeAspect="1"/>
          </p:cNvPicPr>
          <p:nvPr/>
        </p:nvPicPr>
        <p:blipFill>
          <a:blip r:embed="rId3"/>
          <a:stretch>
            <a:fillRect/>
          </a:stretch>
        </p:blipFill>
        <p:spPr>
          <a:xfrm>
            <a:off x="5461288" y="4358833"/>
            <a:ext cx="6298623" cy="1364702"/>
          </a:xfrm>
          <a:prstGeom prst="rect">
            <a:avLst/>
          </a:prstGeom>
          <a:ln w="19050">
            <a:solidFill>
              <a:schemeClr val="tx1"/>
            </a:solidFill>
          </a:ln>
        </p:spPr>
      </p:pic>
      <p:sp>
        <p:nvSpPr>
          <p:cNvPr id="13" name="CasellaDiTesto 12"/>
          <p:cNvSpPr txBox="1"/>
          <p:nvPr/>
        </p:nvSpPr>
        <p:spPr>
          <a:xfrm>
            <a:off x="7292809" y="3960998"/>
            <a:ext cx="2689391" cy="369332"/>
          </a:xfrm>
          <a:prstGeom prst="rect">
            <a:avLst/>
          </a:prstGeom>
          <a:noFill/>
        </p:spPr>
        <p:txBody>
          <a:bodyPr wrap="none" rtlCol="0">
            <a:spAutoFit/>
          </a:bodyPr>
          <a:lstStyle/>
          <a:p>
            <a:r>
              <a:rPr lang="en-US" dirty="0" smtClean="0"/>
              <a:t>Write to register operation</a:t>
            </a:r>
            <a:endParaRPr lang="it-IT" dirty="0"/>
          </a:p>
        </p:txBody>
      </p:sp>
    </p:spTree>
    <p:extLst>
      <p:ext uri="{BB962C8B-B14F-4D97-AF65-F5344CB8AC3E}">
        <p14:creationId xmlns:p14="http://schemas.microsoft.com/office/powerpoint/2010/main" val="3244524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16</a:t>
            </a:fld>
            <a:endParaRPr lang="it-IT"/>
          </a:p>
        </p:txBody>
      </p:sp>
      <p:pic>
        <p:nvPicPr>
          <p:cNvPr id="4" name="Immagine 3"/>
          <p:cNvPicPr>
            <a:picLocks noChangeAspect="1"/>
          </p:cNvPicPr>
          <p:nvPr/>
        </p:nvPicPr>
        <p:blipFill>
          <a:blip r:embed="rId2"/>
          <a:stretch>
            <a:fillRect/>
          </a:stretch>
        </p:blipFill>
        <p:spPr>
          <a:xfrm>
            <a:off x="1724891" y="3647214"/>
            <a:ext cx="9018010" cy="2511130"/>
          </a:xfrm>
          <a:prstGeom prst="rect">
            <a:avLst/>
          </a:prstGeom>
        </p:spPr>
      </p:pic>
      <p:sp>
        <p:nvSpPr>
          <p:cNvPr id="5" name="CasellaDiTesto 4"/>
          <p:cNvSpPr txBox="1"/>
          <p:nvPr/>
        </p:nvSpPr>
        <p:spPr>
          <a:xfrm>
            <a:off x="3120241" y="383445"/>
            <a:ext cx="6392904"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GBLD register access through the GBTx</a:t>
            </a:r>
            <a:endParaRPr lang="it-IT" sz="2800" b="1" dirty="0">
              <a:solidFill>
                <a:srgbClr val="0000FF"/>
              </a:solidFill>
              <a:latin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a:blip r:embed="rId3"/>
          <a:stretch>
            <a:fillRect/>
          </a:stretch>
        </p:blipFill>
        <p:spPr>
          <a:xfrm>
            <a:off x="813089" y="1290637"/>
            <a:ext cx="5162550" cy="1762125"/>
          </a:xfrm>
          <a:prstGeom prst="rect">
            <a:avLst/>
          </a:prstGeom>
        </p:spPr>
      </p:pic>
      <p:sp>
        <p:nvSpPr>
          <p:cNvPr id="7" name="CasellaDiTesto 6"/>
          <p:cNvSpPr txBox="1"/>
          <p:nvPr/>
        </p:nvSpPr>
        <p:spPr>
          <a:xfrm>
            <a:off x="1503218" y="2327564"/>
            <a:ext cx="1204176" cy="369332"/>
          </a:xfrm>
          <a:prstGeom prst="rect">
            <a:avLst/>
          </a:prstGeom>
          <a:solidFill>
            <a:srgbClr val="FFFF99"/>
          </a:solid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I2C master</a:t>
            </a:r>
            <a:endParaRPr lang="it-IT" dirty="0">
              <a:latin typeface="Times New Roman" panose="02020603050405020304" pitchFamily="18" charset="0"/>
              <a:cs typeface="Times New Roman" panose="02020603050405020304" pitchFamily="18" charset="0"/>
            </a:endParaRPr>
          </a:p>
        </p:txBody>
      </p:sp>
      <p:sp>
        <p:nvSpPr>
          <p:cNvPr id="8" name="Rettangolo 7"/>
          <p:cNvSpPr/>
          <p:nvPr/>
        </p:nvSpPr>
        <p:spPr>
          <a:xfrm>
            <a:off x="6233896" y="1290637"/>
            <a:ext cx="5378161" cy="1754326"/>
          </a:xfrm>
          <a:prstGeom prst="rect">
            <a:avLst/>
          </a:prstGeom>
        </p:spPr>
        <p:txBody>
          <a:bodyPr wrap="square">
            <a:spAutoFit/>
          </a:bodyPr>
          <a:lstStyle/>
          <a:p>
            <a:pPr algn="just"/>
            <a:r>
              <a:rPr lang="en-US" dirty="0" smtClean="0">
                <a:solidFill>
                  <a:srgbClr val="000000"/>
                </a:solidFill>
                <a:latin typeface="Times New Roman" panose="02020603050405020304" pitchFamily="18" charset="0"/>
                <a:cs typeface="Times New Roman" panose="02020603050405020304" pitchFamily="18" charset="0"/>
              </a:rPr>
              <a:t>7 registers </a:t>
            </a:r>
            <a:r>
              <a:rPr lang="en-US" dirty="0">
                <a:solidFill>
                  <a:srgbClr val="000000"/>
                </a:solidFill>
                <a:latin typeface="Times New Roman" panose="02020603050405020304" pitchFamily="18" charset="0"/>
                <a:cs typeface="Times New Roman" panose="02020603050405020304" pitchFamily="18" charset="0"/>
              </a:rPr>
              <a:t>in the </a:t>
            </a:r>
            <a:r>
              <a:rPr lang="en-US" dirty="0" smtClean="0">
                <a:solidFill>
                  <a:srgbClr val="000000"/>
                </a:solidFill>
                <a:latin typeface="Times New Roman" panose="02020603050405020304" pitchFamily="18" charset="0"/>
                <a:cs typeface="Times New Roman" panose="02020603050405020304" pitchFamily="18" charset="0"/>
              </a:rPr>
              <a:t>GBTx </a:t>
            </a:r>
            <a:r>
              <a:rPr lang="en-US" dirty="0">
                <a:solidFill>
                  <a:srgbClr val="000000"/>
                </a:solidFill>
                <a:latin typeface="Times New Roman" panose="02020603050405020304" pitchFamily="18" charset="0"/>
                <a:cs typeface="Times New Roman" panose="02020603050405020304" pitchFamily="18" charset="0"/>
              </a:rPr>
              <a:t>are reserved for storing the values to write to the GBLD. These can be accessed by a normal write to the </a:t>
            </a:r>
            <a:r>
              <a:rPr lang="en-US" dirty="0" smtClean="0">
                <a:solidFill>
                  <a:srgbClr val="000000"/>
                </a:solidFill>
                <a:latin typeface="Times New Roman" panose="02020603050405020304" pitchFamily="18" charset="0"/>
                <a:cs typeface="Times New Roman" panose="02020603050405020304" pitchFamily="18" charset="0"/>
              </a:rPr>
              <a:t>GBTx </a:t>
            </a:r>
            <a:r>
              <a:rPr lang="en-US" dirty="0">
                <a:solidFill>
                  <a:srgbClr val="000000"/>
                </a:solidFill>
                <a:latin typeface="Times New Roman" panose="02020603050405020304" pitchFamily="18" charset="0"/>
                <a:cs typeface="Times New Roman" panose="02020603050405020304" pitchFamily="18" charset="0"/>
              </a:rPr>
              <a:t>by the IC interface </a:t>
            </a:r>
            <a:r>
              <a:rPr lang="en-US" dirty="0" smtClean="0">
                <a:solidFill>
                  <a:srgbClr val="000000"/>
                </a:solidFill>
                <a:latin typeface="Times New Roman" panose="02020603050405020304" pitchFamily="18" charset="0"/>
                <a:cs typeface="Times New Roman" panose="02020603050405020304" pitchFamily="18" charset="0"/>
              </a:rPr>
              <a:t>or </a:t>
            </a:r>
            <a:r>
              <a:rPr lang="en-US" dirty="0">
                <a:solidFill>
                  <a:srgbClr val="000000"/>
                </a:solidFill>
                <a:latin typeface="Times New Roman" panose="02020603050405020304" pitchFamily="18" charset="0"/>
                <a:cs typeface="Times New Roman" panose="02020603050405020304" pitchFamily="18" charset="0"/>
              </a:rPr>
              <a:t>by </a:t>
            </a:r>
            <a:r>
              <a:rPr lang="en-US" dirty="0" smtClean="0">
                <a:solidFill>
                  <a:srgbClr val="000000"/>
                </a:solidFill>
                <a:latin typeface="Times New Roman" panose="02020603050405020304" pitchFamily="18" charset="0"/>
                <a:cs typeface="Times New Roman" panose="02020603050405020304" pitchFamily="18" charset="0"/>
              </a:rPr>
              <a:t>I2C. </a:t>
            </a:r>
            <a:r>
              <a:rPr lang="en-US" dirty="0">
                <a:solidFill>
                  <a:srgbClr val="000000"/>
                </a:solidFill>
                <a:latin typeface="Times New Roman" panose="02020603050405020304" pitchFamily="18" charset="0"/>
                <a:cs typeface="Times New Roman" panose="02020603050405020304" pitchFamily="18" charset="0"/>
              </a:rPr>
              <a:t>These values are then transmitted to the GBLD by accessing a reserved memory address within the </a:t>
            </a:r>
            <a:r>
              <a:rPr lang="en-US" dirty="0" smtClean="0">
                <a:solidFill>
                  <a:srgbClr val="000000"/>
                </a:solidFill>
                <a:latin typeface="Times New Roman" panose="02020603050405020304" pitchFamily="18" charset="0"/>
                <a:cs typeface="Times New Roman" panose="02020603050405020304" pitchFamily="18" charset="0"/>
              </a:rPr>
              <a:t>GBTx, </a:t>
            </a:r>
            <a:r>
              <a:rPr lang="en-US" dirty="0">
                <a:solidFill>
                  <a:srgbClr val="000000"/>
                </a:solidFill>
                <a:latin typeface="Times New Roman" panose="02020603050405020304" pitchFamily="18" charset="0"/>
                <a:cs typeface="Times New Roman" panose="02020603050405020304" pitchFamily="18" charset="0"/>
              </a:rPr>
              <a:t>again either through I2C or the IC interface. </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7315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17</a:t>
            </a:fld>
            <a:endParaRPr lang="it-IT"/>
          </a:p>
        </p:txBody>
      </p:sp>
      <p:sp>
        <p:nvSpPr>
          <p:cNvPr id="4" name="CasellaDiTesto 3"/>
          <p:cNvSpPr txBox="1"/>
          <p:nvPr/>
        </p:nvSpPr>
        <p:spPr>
          <a:xfrm>
            <a:off x="4304763" y="2909854"/>
            <a:ext cx="3983719"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GBTx transceiver modes</a:t>
            </a:r>
            <a:endParaRPr lang="it-IT"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0908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18</a:t>
            </a:fld>
            <a:endParaRPr lang="it-IT"/>
          </a:p>
        </p:txBody>
      </p:sp>
      <p:pic>
        <p:nvPicPr>
          <p:cNvPr id="4" name="Immagine 3"/>
          <p:cNvPicPr>
            <a:picLocks noChangeAspect="1"/>
          </p:cNvPicPr>
          <p:nvPr/>
        </p:nvPicPr>
        <p:blipFill>
          <a:blip r:embed="rId2"/>
          <a:stretch>
            <a:fillRect/>
          </a:stretch>
        </p:blipFill>
        <p:spPr>
          <a:xfrm>
            <a:off x="871536" y="793783"/>
            <a:ext cx="10220325" cy="2181225"/>
          </a:xfrm>
          <a:prstGeom prst="rect">
            <a:avLst/>
          </a:prstGeom>
        </p:spPr>
      </p:pic>
      <p:sp>
        <p:nvSpPr>
          <p:cNvPr id="5" name="CasellaDiTesto 4"/>
          <p:cNvSpPr txBox="1"/>
          <p:nvPr/>
        </p:nvSpPr>
        <p:spPr>
          <a:xfrm>
            <a:off x="4169681" y="270563"/>
            <a:ext cx="3983719"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GBTx transceiver modes</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6" name="Freccia a destra 5"/>
          <p:cNvSpPr/>
          <p:nvPr/>
        </p:nvSpPr>
        <p:spPr>
          <a:xfrm>
            <a:off x="5863666" y="1317003"/>
            <a:ext cx="595747"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3569787" y="2975008"/>
            <a:ext cx="4823821"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no clock coming from the off-detector electronics</a:t>
            </a:r>
            <a:endParaRPr lang="it-IT" dirty="0">
              <a:latin typeface="Times New Roman" panose="02020603050405020304" pitchFamily="18" charset="0"/>
              <a:cs typeface="Times New Roman" panose="02020603050405020304" pitchFamily="18" charset="0"/>
            </a:endParaRPr>
          </a:p>
        </p:txBody>
      </p:sp>
      <p:pic>
        <p:nvPicPr>
          <p:cNvPr id="8" name="Immagine 7"/>
          <p:cNvPicPr>
            <a:picLocks noChangeAspect="1"/>
          </p:cNvPicPr>
          <p:nvPr/>
        </p:nvPicPr>
        <p:blipFill>
          <a:blip r:embed="rId3"/>
          <a:stretch>
            <a:fillRect/>
          </a:stretch>
        </p:blipFill>
        <p:spPr>
          <a:xfrm>
            <a:off x="954664" y="3644884"/>
            <a:ext cx="10040216" cy="2119183"/>
          </a:xfrm>
          <a:prstGeom prst="rect">
            <a:avLst/>
          </a:prstGeom>
        </p:spPr>
      </p:pic>
      <p:sp>
        <p:nvSpPr>
          <p:cNvPr id="9" name="Rettangolo 8"/>
          <p:cNvSpPr/>
          <p:nvPr/>
        </p:nvSpPr>
        <p:spPr>
          <a:xfrm>
            <a:off x="1444337" y="5622288"/>
            <a:ext cx="9550543" cy="646331"/>
          </a:xfrm>
          <a:prstGeom prst="rect">
            <a:avLst/>
          </a:prstGeom>
        </p:spPr>
        <p:txBody>
          <a:bodyPr wrap="square">
            <a:spAutoFit/>
          </a:bodyPr>
          <a:lstStyle/>
          <a:p>
            <a:pPr algn="ctr"/>
            <a:r>
              <a:rPr lang="en-US" dirty="0">
                <a:solidFill>
                  <a:srgbClr val="000000"/>
                </a:solidFill>
                <a:latin typeface="Times New Roman" panose="02020603050405020304" pitchFamily="18" charset="0"/>
                <a:cs typeface="Times New Roman" panose="02020603050405020304" pitchFamily="18" charset="0"/>
              </a:rPr>
              <a:t>the GBTX works as a simple link receiver, receiving data and the clock reference from the counting room through the optical </a:t>
            </a:r>
            <a:r>
              <a:rPr lang="en-US" dirty="0" smtClean="0">
                <a:solidFill>
                  <a:srgbClr val="000000"/>
                </a:solidFill>
                <a:latin typeface="Times New Roman" panose="02020603050405020304" pitchFamily="18" charset="0"/>
                <a:cs typeface="Times New Roman" panose="02020603050405020304" pitchFamily="18" charset="0"/>
              </a:rPr>
              <a:t>fiber channel</a:t>
            </a:r>
            <a:endParaRPr lang="it-IT" dirty="0">
              <a:latin typeface="Times New Roman" panose="02020603050405020304" pitchFamily="18" charset="0"/>
              <a:cs typeface="Times New Roman" panose="02020603050405020304" pitchFamily="18" charset="0"/>
            </a:endParaRPr>
          </a:p>
        </p:txBody>
      </p:sp>
      <p:sp>
        <p:nvSpPr>
          <p:cNvPr id="10" name="Freccia a destra 9"/>
          <p:cNvSpPr/>
          <p:nvPr/>
        </p:nvSpPr>
        <p:spPr>
          <a:xfrm flipH="1">
            <a:off x="5839688" y="3973340"/>
            <a:ext cx="595747"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9572368" y="3369276"/>
            <a:ext cx="1447832" cy="369332"/>
          </a:xfrm>
          <a:prstGeom prst="rect">
            <a:avLst/>
          </a:prstGeom>
          <a:noFill/>
        </p:spPr>
        <p:txBody>
          <a:bodyPr wrap="non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System CLK</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1985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19</a:t>
            </a:fld>
            <a:endParaRPr lang="it-IT"/>
          </a:p>
        </p:txBody>
      </p:sp>
      <p:pic>
        <p:nvPicPr>
          <p:cNvPr id="4" name="Immagine 3"/>
          <p:cNvPicPr>
            <a:picLocks noChangeAspect="1"/>
          </p:cNvPicPr>
          <p:nvPr/>
        </p:nvPicPr>
        <p:blipFill>
          <a:blip r:embed="rId2"/>
          <a:stretch>
            <a:fillRect/>
          </a:stretch>
        </p:blipFill>
        <p:spPr>
          <a:xfrm>
            <a:off x="875434" y="2220988"/>
            <a:ext cx="10191750" cy="2133600"/>
          </a:xfrm>
          <a:prstGeom prst="rect">
            <a:avLst/>
          </a:prstGeom>
        </p:spPr>
      </p:pic>
      <p:sp>
        <p:nvSpPr>
          <p:cNvPr id="5" name="CasellaDiTesto 4"/>
          <p:cNvSpPr txBox="1"/>
          <p:nvPr/>
        </p:nvSpPr>
        <p:spPr>
          <a:xfrm>
            <a:off x="4169681" y="270563"/>
            <a:ext cx="3983719"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GBTx transceiver modes</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6" name="Freccia bidirezionale orizzontale 5"/>
          <p:cNvSpPr/>
          <p:nvPr/>
        </p:nvSpPr>
        <p:spPr>
          <a:xfrm>
            <a:off x="5815445" y="2633160"/>
            <a:ext cx="623455" cy="32211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875434" y="4457495"/>
            <a:ext cx="10377921" cy="369332"/>
          </a:xfrm>
          <a:prstGeom prst="rect">
            <a:avLst/>
          </a:prstGeom>
        </p:spPr>
        <p:txBody>
          <a:bodyPr wrap="square">
            <a:spAutoFit/>
          </a:bodyPr>
          <a:lstStyle/>
          <a:p>
            <a:pPr algn="ctr"/>
            <a:r>
              <a:rPr lang="en-US" dirty="0">
                <a:solidFill>
                  <a:srgbClr val="000000"/>
                </a:solidFill>
                <a:latin typeface="Times New Roman" panose="02020603050405020304" pitchFamily="18" charset="0"/>
                <a:cs typeface="Times New Roman" panose="02020603050405020304" pitchFamily="18" charset="0"/>
              </a:rPr>
              <a:t>The </a:t>
            </a:r>
            <a:r>
              <a:rPr lang="en-US" dirty="0" smtClean="0">
                <a:solidFill>
                  <a:srgbClr val="000000"/>
                </a:solidFill>
                <a:latin typeface="Times New Roman" panose="02020603050405020304" pitchFamily="18" charset="0"/>
                <a:cs typeface="Times New Roman" panose="02020603050405020304" pitchFamily="18" charset="0"/>
              </a:rPr>
              <a:t>GBTx </a:t>
            </a:r>
            <a:r>
              <a:rPr lang="en-US" dirty="0">
                <a:solidFill>
                  <a:srgbClr val="000000"/>
                </a:solidFill>
                <a:latin typeface="Times New Roman" panose="02020603050405020304" pitchFamily="18" charset="0"/>
                <a:cs typeface="Times New Roman" panose="02020603050405020304" pitchFamily="18" charset="0"/>
              </a:rPr>
              <a:t>delivers the global system clock reference, coming from the counting room, to all </a:t>
            </a:r>
            <a:r>
              <a:rPr lang="en-US" dirty="0" smtClean="0">
                <a:solidFill>
                  <a:srgbClr val="000000"/>
                </a:solidFill>
                <a:latin typeface="Times New Roman" panose="02020603050405020304" pitchFamily="18" charset="0"/>
                <a:cs typeface="Times New Roman" panose="02020603050405020304" pitchFamily="18" charset="0"/>
              </a:rPr>
              <a:t>front-ends </a:t>
            </a:r>
            <a:endParaRPr lang="it-IT" dirty="0">
              <a:latin typeface="Times New Roman" panose="02020603050405020304" pitchFamily="18" charset="0"/>
              <a:cs typeface="Times New Roman" panose="02020603050405020304" pitchFamily="18" charset="0"/>
            </a:endParaRPr>
          </a:p>
        </p:txBody>
      </p:sp>
      <p:sp>
        <p:nvSpPr>
          <p:cNvPr id="8" name="CasellaDiTesto 7"/>
          <p:cNvSpPr txBox="1"/>
          <p:nvPr/>
        </p:nvSpPr>
        <p:spPr>
          <a:xfrm>
            <a:off x="9516856" y="1973197"/>
            <a:ext cx="1447832" cy="369332"/>
          </a:xfrm>
          <a:prstGeom prst="rect">
            <a:avLst/>
          </a:prstGeom>
          <a:noFill/>
        </p:spPr>
        <p:txBody>
          <a:bodyPr wrap="non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System CLK</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3321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2</a:t>
            </a:fld>
            <a:endParaRPr lang="it-IT"/>
          </a:p>
        </p:txBody>
      </p:sp>
      <p:sp>
        <p:nvSpPr>
          <p:cNvPr id="4" name="CasellaDiTesto 3"/>
          <p:cNvSpPr txBox="1"/>
          <p:nvPr/>
        </p:nvSpPr>
        <p:spPr>
          <a:xfrm>
            <a:off x="3928850" y="278093"/>
            <a:ext cx="4378122"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Radiation-hard optical link</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5" name="CasellaDiTesto 4"/>
          <p:cNvSpPr txBox="1"/>
          <p:nvPr/>
        </p:nvSpPr>
        <p:spPr>
          <a:xfrm>
            <a:off x="4983397" y="3736972"/>
            <a:ext cx="1834126" cy="707886"/>
          </a:xfrm>
          <a:prstGeom prst="rect">
            <a:avLst/>
          </a:prstGeom>
          <a:solidFill>
            <a:srgbClr val="FFFF99"/>
          </a:solid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front-end electronics</a:t>
            </a:r>
            <a:endParaRPr lang="it-IT" sz="2000" dirty="0">
              <a:latin typeface="Times New Roman" panose="02020603050405020304" pitchFamily="18" charset="0"/>
              <a:cs typeface="Times New Roman" panose="02020603050405020304" pitchFamily="18" charset="0"/>
            </a:endParaRPr>
          </a:p>
        </p:txBody>
      </p:sp>
      <p:sp>
        <p:nvSpPr>
          <p:cNvPr id="7" name="CasellaDiTesto 6"/>
          <p:cNvSpPr txBox="1"/>
          <p:nvPr/>
        </p:nvSpPr>
        <p:spPr>
          <a:xfrm>
            <a:off x="4983397" y="2725878"/>
            <a:ext cx="1834126" cy="400110"/>
          </a:xfrm>
          <a:prstGeom prst="rect">
            <a:avLst/>
          </a:prstGeom>
          <a:solidFill>
            <a:srgbClr val="FFFF99"/>
          </a:solid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optical link</a:t>
            </a:r>
            <a:endParaRPr lang="it-IT" sz="2000" dirty="0">
              <a:latin typeface="Times New Roman" panose="02020603050405020304" pitchFamily="18" charset="0"/>
              <a:cs typeface="Times New Roman" panose="02020603050405020304" pitchFamily="18" charset="0"/>
            </a:endParaRPr>
          </a:p>
        </p:txBody>
      </p:sp>
      <p:sp>
        <p:nvSpPr>
          <p:cNvPr id="8" name="Freccia bidirezionale verticale 7"/>
          <p:cNvSpPr/>
          <p:nvPr/>
        </p:nvSpPr>
        <p:spPr>
          <a:xfrm>
            <a:off x="5769785" y="2095995"/>
            <a:ext cx="261350" cy="5715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bidirezionale verticale 8"/>
          <p:cNvSpPr/>
          <p:nvPr/>
        </p:nvSpPr>
        <p:spPr>
          <a:xfrm>
            <a:off x="5769785" y="3132663"/>
            <a:ext cx="261350" cy="5715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4983397" y="1355300"/>
            <a:ext cx="1834126" cy="707886"/>
          </a:xfrm>
          <a:prstGeom prst="rect">
            <a:avLst/>
          </a:prstGeom>
          <a:solidFill>
            <a:srgbClr val="FFFF99"/>
          </a:solid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off-detector electronics</a:t>
            </a:r>
            <a:endParaRPr lang="it-IT" sz="2000" dirty="0">
              <a:latin typeface="Times New Roman" panose="02020603050405020304" pitchFamily="18" charset="0"/>
              <a:cs typeface="Times New Roman" panose="02020603050405020304" pitchFamily="18" charset="0"/>
            </a:endParaRPr>
          </a:p>
        </p:txBody>
      </p:sp>
      <p:cxnSp>
        <p:nvCxnSpPr>
          <p:cNvPr id="12" name="Connettore 2 11"/>
          <p:cNvCxnSpPr/>
          <p:nvPr/>
        </p:nvCxnSpPr>
        <p:spPr>
          <a:xfrm>
            <a:off x="3397828" y="1355300"/>
            <a:ext cx="0" cy="3089558"/>
          </a:xfrm>
          <a:prstGeom prst="straightConnector1">
            <a:avLst/>
          </a:prstGeom>
          <a:ln w="1905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2028937" y="2715413"/>
            <a:ext cx="1116716" cy="369332"/>
          </a:xfrm>
          <a:prstGeom prst="rect">
            <a:avLst/>
          </a:prstGeom>
          <a:noFill/>
        </p:spPr>
        <p:txBody>
          <a:bodyPr wrap="none" rtlCol="0">
            <a:spAutoFit/>
          </a:bodyPr>
          <a:lstStyle/>
          <a:p>
            <a:r>
              <a:rPr lang="en-US" dirty="0" smtClean="0"/>
              <a:t>down-link</a:t>
            </a:r>
            <a:endParaRPr lang="it-IT" dirty="0"/>
          </a:p>
        </p:txBody>
      </p:sp>
      <p:cxnSp>
        <p:nvCxnSpPr>
          <p:cNvPr id="14" name="Connettore 2 13"/>
          <p:cNvCxnSpPr/>
          <p:nvPr/>
        </p:nvCxnSpPr>
        <p:spPr>
          <a:xfrm>
            <a:off x="9446506" y="1403218"/>
            <a:ext cx="0" cy="3089558"/>
          </a:xfrm>
          <a:prstGeom prst="straightConnector1">
            <a:avLst/>
          </a:prstGeom>
          <a:ln w="19050">
            <a:solidFill>
              <a:schemeClr val="tx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9732816" y="2741267"/>
            <a:ext cx="830677" cy="369332"/>
          </a:xfrm>
          <a:prstGeom prst="rect">
            <a:avLst/>
          </a:prstGeom>
          <a:noFill/>
        </p:spPr>
        <p:txBody>
          <a:bodyPr wrap="none" rtlCol="0">
            <a:spAutoFit/>
          </a:bodyPr>
          <a:lstStyle/>
          <a:p>
            <a:r>
              <a:rPr lang="en-US" dirty="0" smtClean="0"/>
              <a:t>up-link</a:t>
            </a:r>
            <a:endParaRPr lang="it-IT" dirty="0"/>
          </a:p>
        </p:txBody>
      </p:sp>
      <p:sp>
        <p:nvSpPr>
          <p:cNvPr id="16" name="CasellaDiTesto 15"/>
          <p:cNvSpPr txBox="1"/>
          <p:nvPr/>
        </p:nvSpPr>
        <p:spPr>
          <a:xfrm>
            <a:off x="862446" y="4602024"/>
            <a:ext cx="4806380" cy="1754326"/>
          </a:xfrm>
          <a:prstGeom prst="rect">
            <a:avLst/>
          </a:prstGeom>
          <a:noFill/>
        </p:spPr>
        <p:txBody>
          <a:bodyPr wrap="none" rtlCol="0">
            <a:spAutoFit/>
          </a:bodyPr>
          <a:lstStyle/>
          <a:p>
            <a:r>
              <a:rPr lang="en-US" dirty="0" smtClean="0"/>
              <a:t>Requirements on the optical link:</a:t>
            </a:r>
          </a:p>
          <a:p>
            <a:pPr marL="742950" lvl="1" indent="-285750">
              <a:buFont typeface="Arial" panose="020B0604020202020204" pitchFamily="34" charset="0"/>
              <a:buChar char="•"/>
            </a:pPr>
            <a:r>
              <a:rPr lang="en-US" dirty="0" smtClean="0"/>
              <a:t>radiation-hard</a:t>
            </a:r>
          </a:p>
          <a:p>
            <a:pPr marL="742950" lvl="1" indent="-285750">
              <a:buFont typeface="Arial" panose="020B0604020202020204" pitchFamily="34" charset="0"/>
              <a:buChar char="•"/>
            </a:pPr>
            <a:r>
              <a:rPr lang="en-US" dirty="0" smtClean="0"/>
              <a:t>high bandwidth</a:t>
            </a:r>
          </a:p>
          <a:p>
            <a:pPr marL="742950" lvl="1" indent="-285750">
              <a:buFont typeface="Arial" panose="020B0604020202020204" pitchFamily="34" charset="0"/>
              <a:buChar char="•"/>
            </a:pPr>
            <a:r>
              <a:rPr lang="en-US" dirty="0" smtClean="0"/>
              <a:t>able to self-recover errors</a:t>
            </a:r>
          </a:p>
          <a:p>
            <a:pPr marL="742950" lvl="1" indent="-285750">
              <a:buFont typeface="Arial" panose="020B0604020202020204" pitchFamily="34" charset="0"/>
              <a:buChar char="•"/>
            </a:pPr>
            <a:r>
              <a:rPr lang="en-US" dirty="0" smtClean="0"/>
              <a:t>able to transmit:</a:t>
            </a:r>
          </a:p>
          <a:p>
            <a:pPr marL="1200150" lvl="2" indent="-285750">
              <a:buFont typeface="Arial" panose="020B0604020202020204" pitchFamily="34" charset="0"/>
              <a:buChar char="•"/>
            </a:pPr>
            <a:r>
              <a:rPr lang="en-US" dirty="0" smtClean="0"/>
              <a:t>clock + data + triggers + slow control</a:t>
            </a:r>
          </a:p>
        </p:txBody>
      </p:sp>
      <p:sp>
        <p:nvSpPr>
          <p:cNvPr id="17" name="Rettangolo 16"/>
          <p:cNvSpPr/>
          <p:nvPr/>
        </p:nvSpPr>
        <p:spPr>
          <a:xfrm>
            <a:off x="6223507" y="2197079"/>
            <a:ext cx="2702284" cy="369332"/>
          </a:xfrm>
          <a:prstGeom prst="rect">
            <a:avLst/>
          </a:prstGeom>
        </p:spPr>
        <p:txBody>
          <a:bodyPr wrap="square">
            <a:spAutoFit/>
          </a:bodyPr>
          <a:lstStyle/>
          <a:p>
            <a:pPr algn="ctr"/>
            <a:r>
              <a:rPr lang="en-US" dirty="0">
                <a:solidFill>
                  <a:srgbClr val="FF0000"/>
                </a:solidFill>
              </a:rPr>
              <a:t>clock</a:t>
            </a:r>
            <a:r>
              <a:rPr lang="en-US" dirty="0"/>
              <a:t> + data + </a:t>
            </a:r>
            <a:r>
              <a:rPr lang="en-US" dirty="0" smtClean="0"/>
              <a:t>triggers + SC</a:t>
            </a:r>
            <a:endParaRPr lang="it-IT" dirty="0"/>
          </a:p>
        </p:txBody>
      </p:sp>
      <p:sp>
        <p:nvSpPr>
          <p:cNvPr id="18" name="Rettangolo 17"/>
          <p:cNvSpPr/>
          <p:nvPr/>
        </p:nvSpPr>
        <p:spPr>
          <a:xfrm>
            <a:off x="6223507" y="3225888"/>
            <a:ext cx="2702284" cy="369332"/>
          </a:xfrm>
          <a:prstGeom prst="rect">
            <a:avLst/>
          </a:prstGeom>
        </p:spPr>
        <p:txBody>
          <a:bodyPr wrap="square">
            <a:spAutoFit/>
          </a:bodyPr>
          <a:lstStyle/>
          <a:p>
            <a:pPr algn="ctr"/>
            <a:r>
              <a:rPr lang="en-US" dirty="0">
                <a:solidFill>
                  <a:srgbClr val="FF0000"/>
                </a:solidFill>
              </a:rPr>
              <a:t>clock</a:t>
            </a:r>
            <a:r>
              <a:rPr lang="en-US" dirty="0"/>
              <a:t> + data + </a:t>
            </a:r>
            <a:r>
              <a:rPr lang="en-US" dirty="0" smtClean="0"/>
              <a:t>triggers + SC</a:t>
            </a:r>
            <a:endParaRPr lang="it-IT" dirty="0"/>
          </a:p>
        </p:txBody>
      </p:sp>
      <p:cxnSp>
        <p:nvCxnSpPr>
          <p:cNvPr id="20" name="Connettore 1 19"/>
          <p:cNvCxnSpPr/>
          <p:nvPr/>
        </p:nvCxnSpPr>
        <p:spPr>
          <a:xfrm>
            <a:off x="3470563" y="2925933"/>
            <a:ext cx="147127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6835702" y="2947997"/>
            <a:ext cx="261080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5" name="Picture 2" descr="Image result for radiation warn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9481" y="3704162"/>
            <a:ext cx="898064" cy="78861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radiation warn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9512" y="3654600"/>
            <a:ext cx="898064" cy="788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7909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20</a:t>
            </a:fld>
            <a:endParaRPr lang="it-IT"/>
          </a:p>
        </p:txBody>
      </p:sp>
      <p:pic>
        <p:nvPicPr>
          <p:cNvPr id="4" name="Immagine 3"/>
          <p:cNvPicPr>
            <a:picLocks noChangeAspect="1"/>
          </p:cNvPicPr>
          <p:nvPr/>
        </p:nvPicPr>
        <p:blipFill>
          <a:blip r:embed="rId2"/>
          <a:stretch>
            <a:fillRect/>
          </a:stretch>
        </p:blipFill>
        <p:spPr>
          <a:xfrm>
            <a:off x="331927" y="1953489"/>
            <a:ext cx="5653478" cy="3658815"/>
          </a:xfrm>
          <a:prstGeom prst="rect">
            <a:avLst/>
          </a:prstGeom>
        </p:spPr>
      </p:pic>
      <p:pic>
        <p:nvPicPr>
          <p:cNvPr id="5" name="Immagine 4"/>
          <p:cNvPicPr>
            <a:picLocks noChangeAspect="1"/>
          </p:cNvPicPr>
          <p:nvPr/>
        </p:nvPicPr>
        <p:blipFill>
          <a:blip r:embed="rId3"/>
          <a:stretch>
            <a:fillRect/>
          </a:stretch>
        </p:blipFill>
        <p:spPr>
          <a:xfrm>
            <a:off x="6314209" y="1953489"/>
            <a:ext cx="5124450" cy="3658815"/>
          </a:xfrm>
          <a:prstGeom prst="rect">
            <a:avLst/>
          </a:prstGeom>
        </p:spPr>
      </p:pic>
      <p:pic>
        <p:nvPicPr>
          <p:cNvPr id="6" name="Immagine 5"/>
          <p:cNvPicPr>
            <a:picLocks noChangeAspect="1"/>
          </p:cNvPicPr>
          <p:nvPr/>
        </p:nvPicPr>
        <p:blipFill rotWithShape="1">
          <a:blip r:embed="rId2"/>
          <a:srcRect b="89965"/>
          <a:stretch/>
        </p:blipFill>
        <p:spPr>
          <a:xfrm>
            <a:off x="6314209" y="1586342"/>
            <a:ext cx="5124450" cy="332791"/>
          </a:xfrm>
          <a:prstGeom prst="rect">
            <a:avLst/>
          </a:prstGeom>
        </p:spPr>
      </p:pic>
      <p:sp>
        <p:nvSpPr>
          <p:cNvPr id="7" name="CasellaDiTesto 6"/>
          <p:cNvSpPr txBox="1"/>
          <p:nvPr/>
        </p:nvSpPr>
        <p:spPr>
          <a:xfrm>
            <a:off x="4460532" y="233805"/>
            <a:ext cx="3049746"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Transceiver modes</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8" name="Rettangolo 7"/>
          <p:cNvSpPr/>
          <p:nvPr/>
        </p:nvSpPr>
        <p:spPr>
          <a:xfrm>
            <a:off x="4613564" y="1953489"/>
            <a:ext cx="1371841" cy="4779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10169238" y="1586342"/>
            <a:ext cx="1269422" cy="3327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1503249" y="2483428"/>
            <a:ext cx="646331"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GBT</a:t>
            </a:r>
            <a:endParaRPr lang="it-IT" dirty="0">
              <a:latin typeface="Times New Roman" panose="02020603050405020304" pitchFamily="18" charset="0"/>
              <a:cs typeface="Times New Roman" panose="02020603050405020304" pitchFamily="18" charset="0"/>
            </a:endParaRPr>
          </a:p>
        </p:txBody>
      </p:sp>
      <p:sp>
        <p:nvSpPr>
          <p:cNvPr id="12" name="CasellaDiTesto 11"/>
          <p:cNvSpPr txBox="1"/>
          <p:nvPr/>
        </p:nvSpPr>
        <p:spPr>
          <a:xfrm>
            <a:off x="1503248" y="2951021"/>
            <a:ext cx="646331"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GBT</a:t>
            </a:r>
            <a:endParaRPr lang="it-IT" dirty="0">
              <a:latin typeface="Times New Roman" panose="02020603050405020304" pitchFamily="18" charset="0"/>
              <a:cs typeface="Times New Roman" panose="02020603050405020304" pitchFamily="18" charset="0"/>
            </a:endParaRPr>
          </a:p>
        </p:txBody>
      </p:sp>
      <p:sp>
        <p:nvSpPr>
          <p:cNvPr id="13" name="CasellaDiTesto 12"/>
          <p:cNvSpPr txBox="1"/>
          <p:nvPr/>
        </p:nvSpPr>
        <p:spPr>
          <a:xfrm>
            <a:off x="1503247" y="3413564"/>
            <a:ext cx="646331"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GBT</a:t>
            </a:r>
            <a:endParaRPr lang="it-IT" dirty="0">
              <a:latin typeface="Times New Roman" panose="02020603050405020304" pitchFamily="18" charset="0"/>
              <a:cs typeface="Times New Roman" panose="02020603050405020304" pitchFamily="18" charset="0"/>
            </a:endParaRPr>
          </a:p>
        </p:txBody>
      </p:sp>
      <p:sp>
        <p:nvSpPr>
          <p:cNvPr id="14" name="CasellaDiTesto 13"/>
          <p:cNvSpPr txBox="1"/>
          <p:nvPr/>
        </p:nvSpPr>
        <p:spPr>
          <a:xfrm>
            <a:off x="1503246" y="3850292"/>
            <a:ext cx="646331"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GBT</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8402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21</a:t>
            </a:fld>
            <a:endParaRPr lang="it-IT"/>
          </a:p>
        </p:txBody>
      </p:sp>
      <p:sp>
        <p:nvSpPr>
          <p:cNvPr id="4" name="CasellaDiTesto 3"/>
          <p:cNvSpPr txBox="1"/>
          <p:nvPr/>
        </p:nvSpPr>
        <p:spPr>
          <a:xfrm>
            <a:off x="4232027" y="141693"/>
            <a:ext cx="4243469"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GBTx encoding / decoding</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5" name="CasellaDiTesto 4"/>
          <p:cNvSpPr txBox="1"/>
          <p:nvPr/>
        </p:nvSpPr>
        <p:spPr>
          <a:xfrm>
            <a:off x="4210813" y="2867891"/>
            <a:ext cx="954107" cy="1015663"/>
          </a:xfrm>
          <a:prstGeom prst="rect">
            <a:avLst/>
          </a:prstGeom>
          <a:solidFill>
            <a:srgbClr val="FFFF99"/>
          </a:solidFill>
        </p:spPr>
        <p:txBody>
          <a:bodyPr wrap="none" rtlCol="0">
            <a:spAutoFit/>
          </a:bodyPr>
          <a:lstStyle/>
          <a:p>
            <a:pPr algn="ctr"/>
            <a:endParaRPr lang="en-US"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GBTx</a:t>
            </a:r>
          </a:p>
          <a:p>
            <a:pPr algn="ctr"/>
            <a:endParaRPr lang="it-IT" dirty="0">
              <a:latin typeface="Times New Roman" panose="02020603050405020304" pitchFamily="18" charset="0"/>
              <a:cs typeface="Times New Roman" panose="02020603050405020304" pitchFamily="18" charset="0"/>
            </a:endParaRPr>
          </a:p>
        </p:txBody>
      </p:sp>
      <p:sp>
        <p:nvSpPr>
          <p:cNvPr id="6" name="CasellaDiTesto 5"/>
          <p:cNvSpPr txBox="1"/>
          <p:nvPr/>
        </p:nvSpPr>
        <p:spPr>
          <a:xfrm>
            <a:off x="6189300" y="2867891"/>
            <a:ext cx="1660263" cy="1015663"/>
          </a:xfrm>
          <a:prstGeom prst="rect">
            <a:avLst/>
          </a:prstGeom>
          <a:solidFill>
            <a:srgbClr val="FFFF99"/>
          </a:solidFill>
        </p:spPr>
        <p:txBody>
          <a:bodyPr wrap="none" rtlCol="0">
            <a:spAutoFit/>
          </a:bodyPr>
          <a:lstStyle/>
          <a:p>
            <a:pPr algn="ctr"/>
            <a:endParaRPr lang="en-US"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GBT FPGA</a:t>
            </a:r>
          </a:p>
          <a:p>
            <a:pPr algn="ctr"/>
            <a:endParaRPr lang="it-IT" dirty="0">
              <a:latin typeface="Times New Roman" panose="02020603050405020304" pitchFamily="18" charset="0"/>
              <a:cs typeface="Times New Roman" panose="02020603050405020304" pitchFamily="18" charset="0"/>
            </a:endParaRPr>
          </a:p>
        </p:txBody>
      </p:sp>
      <p:sp>
        <p:nvSpPr>
          <p:cNvPr id="11" name="CasellaDiTesto 10"/>
          <p:cNvSpPr txBox="1"/>
          <p:nvPr/>
        </p:nvSpPr>
        <p:spPr>
          <a:xfrm>
            <a:off x="1787000" y="3144890"/>
            <a:ext cx="1505540"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data pattern in</a:t>
            </a:r>
            <a:endParaRPr lang="it-IT" dirty="0">
              <a:latin typeface="Times New Roman" panose="02020603050405020304" pitchFamily="18" charset="0"/>
              <a:cs typeface="Times New Roman" panose="02020603050405020304" pitchFamily="18" charset="0"/>
            </a:endParaRPr>
          </a:p>
        </p:txBody>
      </p:sp>
      <p:sp>
        <p:nvSpPr>
          <p:cNvPr id="12" name="CasellaDiTesto 11"/>
          <p:cNvSpPr txBox="1"/>
          <p:nvPr/>
        </p:nvSpPr>
        <p:spPr>
          <a:xfrm>
            <a:off x="8631382" y="3144890"/>
            <a:ext cx="1620957"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data pattern out</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3293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22</a:t>
            </a:fld>
            <a:endParaRPr lang="it-IT"/>
          </a:p>
        </p:txBody>
      </p:sp>
      <p:pic>
        <p:nvPicPr>
          <p:cNvPr id="4" name="Immagine 3"/>
          <p:cNvPicPr>
            <a:picLocks noChangeAspect="1"/>
          </p:cNvPicPr>
          <p:nvPr/>
        </p:nvPicPr>
        <p:blipFill>
          <a:blip r:embed="rId2"/>
          <a:stretch>
            <a:fillRect/>
          </a:stretch>
        </p:blipFill>
        <p:spPr>
          <a:xfrm>
            <a:off x="1361208" y="716920"/>
            <a:ext cx="9686059" cy="5514161"/>
          </a:xfrm>
          <a:prstGeom prst="rect">
            <a:avLst/>
          </a:prstGeom>
        </p:spPr>
      </p:pic>
      <p:sp>
        <p:nvSpPr>
          <p:cNvPr id="5" name="CasellaDiTesto 4"/>
          <p:cNvSpPr txBox="1"/>
          <p:nvPr/>
        </p:nvSpPr>
        <p:spPr>
          <a:xfrm>
            <a:off x="4232027" y="141693"/>
            <a:ext cx="4243469"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GBTx encoding / decoding</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6" name="CasellaDiTesto 5"/>
          <p:cNvSpPr txBox="1"/>
          <p:nvPr/>
        </p:nvSpPr>
        <p:spPr>
          <a:xfrm>
            <a:off x="7491549" y="5987018"/>
            <a:ext cx="2909771" cy="369332"/>
          </a:xfrm>
          <a:prstGeom prst="rect">
            <a:avLst/>
          </a:prstGeom>
          <a:solidFill>
            <a:srgbClr val="FFFF99"/>
          </a:solid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RS: Reed Solomon algorithm</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3596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23</a:t>
            </a:fld>
            <a:endParaRPr lang="it-IT"/>
          </a:p>
        </p:txBody>
      </p:sp>
      <p:sp>
        <p:nvSpPr>
          <p:cNvPr id="4" name="CasellaDiTesto 3"/>
          <p:cNvSpPr txBox="1"/>
          <p:nvPr/>
        </p:nvSpPr>
        <p:spPr>
          <a:xfrm>
            <a:off x="4813792" y="164760"/>
            <a:ext cx="2884123"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GBTx: </a:t>
            </a:r>
            <a:r>
              <a:rPr lang="en-US" sz="2800" b="1" dirty="0" smtClean="0">
                <a:solidFill>
                  <a:srgbClr val="0000FF"/>
                </a:solidFill>
                <a:latin typeface="Times New Roman" panose="02020603050405020304" pitchFamily="18" charset="0"/>
                <a:cs typeface="Times New Roman" panose="02020603050405020304" pitchFamily="18" charset="0"/>
              </a:rPr>
              <a:t>scrambler</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5" name="Rettangolo 4"/>
          <p:cNvSpPr/>
          <p:nvPr/>
        </p:nvSpPr>
        <p:spPr>
          <a:xfrm>
            <a:off x="947350" y="995106"/>
            <a:ext cx="8723871" cy="2031325"/>
          </a:xfrm>
          <a:prstGeom prst="rect">
            <a:avLst/>
          </a:prstGeom>
        </p:spPr>
        <p:txBody>
          <a:bodyPr wrap="square">
            <a:spAutoFit/>
          </a:bodyPr>
          <a:lstStyle/>
          <a:p>
            <a:pPr marL="342900" indent="-3429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Aim of the scrambling:</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reduce </a:t>
            </a:r>
            <a:r>
              <a:rPr lang="en-US" dirty="0">
                <a:latin typeface="Times New Roman" panose="02020603050405020304" pitchFamily="18" charset="0"/>
                <a:cs typeface="Times New Roman" panose="02020603050405020304" pitchFamily="18" charset="0"/>
              </a:rPr>
              <a:t>the occurrence of long sequences of '0' (or '1') only;</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achieve </a:t>
            </a:r>
            <a:r>
              <a:rPr lang="en-US" dirty="0">
                <a:latin typeface="Times New Roman" panose="02020603050405020304" pitchFamily="18" charset="0"/>
                <a:cs typeface="Times New Roman" panose="02020603050405020304" pitchFamily="18" charset="0"/>
              </a:rPr>
              <a:t>a good DC-balance</a:t>
            </a:r>
          </a:p>
          <a:p>
            <a:pPr marL="342900" indent="-3429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Scrambler </a:t>
            </a:r>
            <a:r>
              <a:rPr lang="en-US" b="1" dirty="0" smtClean="0">
                <a:latin typeface="Times New Roman" panose="02020603050405020304" pitchFamily="18" charset="0"/>
                <a:cs typeface="Times New Roman" panose="02020603050405020304" pitchFamily="18" charset="0"/>
              </a:rPr>
              <a:t>features:</a:t>
            </a:r>
            <a:endParaRPr lang="en-US" b="1"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doesn't </a:t>
            </a:r>
            <a:r>
              <a:rPr lang="en-US" dirty="0">
                <a:latin typeface="Times New Roman" panose="02020603050405020304" pitchFamily="18" charset="0"/>
                <a:cs typeface="Times New Roman" panose="02020603050405020304" pitchFamily="18" charset="0"/>
              </a:rPr>
              <a:t>add any redundancy/overhead</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has </a:t>
            </a:r>
            <a:r>
              <a:rPr lang="en-US" dirty="0">
                <a:latin typeface="Times New Roman" panose="02020603050405020304" pitchFamily="18" charset="0"/>
                <a:cs typeface="Times New Roman" panose="02020603050405020304" pitchFamily="18" charset="0"/>
              </a:rPr>
              <a:t>a latency of 1 clock cycle</a:t>
            </a:r>
          </a:p>
          <a:p>
            <a:pPr marL="742950" lvl="1" indent="-285750">
              <a:buFont typeface="Arial" panose="020B0604020202020204" pitchFamily="34" charset="0"/>
              <a:buChar char="•"/>
            </a:pPr>
            <a:r>
              <a:rPr lang="pt-BR" dirty="0" smtClean="0">
                <a:latin typeface="Times New Roman" panose="02020603050405020304" pitchFamily="18" charset="0"/>
                <a:cs typeface="Times New Roman" panose="02020603050405020304" pitchFamily="18" charset="0"/>
              </a:rPr>
              <a:t>generates </a:t>
            </a:r>
            <a:r>
              <a:rPr lang="pt-BR" dirty="0">
                <a:latin typeface="Times New Roman" panose="02020603050405020304" pitchFamily="18" charset="0"/>
                <a:cs typeface="Times New Roman" panose="02020603050405020304" pitchFamily="18" charset="0"/>
              </a:rPr>
              <a:t>a pseudo random signal</a:t>
            </a:r>
            <a:endParaRPr lang="en-US" dirty="0">
              <a:latin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a:blip r:embed="rId2"/>
          <a:stretch>
            <a:fillRect/>
          </a:stretch>
        </p:blipFill>
        <p:spPr>
          <a:xfrm>
            <a:off x="1828799" y="3517829"/>
            <a:ext cx="9080285" cy="2347123"/>
          </a:xfrm>
          <a:prstGeom prst="rect">
            <a:avLst/>
          </a:prstGeom>
        </p:spPr>
      </p:pic>
    </p:spTree>
    <p:extLst>
      <p:ext uri="{BB962C8B-B14F-4D97-AF65-F5344CB8AC3E}">
        <p14:creationId xmlns:p14="http://schemas.microsoft.com/office/powerpoint/2010/main" val="3630832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24</a:t>
            </a:fld>
            <a:endParaRPr lang="it-IT"/>
          </a:p>
        </p:txBody>
      </p:sp>
      <p:sp>
        <p:nvSpPr>
          <p:cNvPr id="4" name="CasellaDiTesto 3"/>
          <p:cNvSpPr txBox="1"/>
          <p:nvPr/>
        </p:nvSpPr>
        <p:spPr>
          <a:xfrm>
            <a:off x="3769210" y="232583"/>
            <a:ext cx="4841390"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GBTx: </a:t>
            </a:r>
            <a:r>
              <a:rPr lang="en-US" sz="2800" b="1" dirty="0" smtClean="0">
                <a:solidFill>
                  <a:srgbClr val="0000FF"/>
                </a:solidFill>
                <a:latin typeface="Times New Roman" panose="02020603050405020304" pitchFamily="18" charset="0"/>
                <a:cs typeface="Times New Roman" panose="02020603050405020304" pitchFamily="18" charset="0"/>
              </a:rPr>
              <a:t>Reed Solomon encoder</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5" name="Rettangolo 4"/>
          <p:cNvSpPr/>
          <p:nvPr/>
        </p:nvSpPr>
        <p:spPr>
          <a:xfrm>
            <a:off x="1141128" y="807754"/>
            <a:ext cx="8748584" cy="1815882"/>
          </a:xfrm>
          <a:prstGeom prst="rect">
            <a:avLst/>
          </a:prstGeom>
        </p:spPr>
        <p:txBody>
          <a:bodyPr wrap="square">
            <a:spAutoFit/>
          </a:bodyPr>
          <a:lstStyle/>
          <a:p>
            <a:pPr marL="342900" indent="-3429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Aim of the Reed Solomon encoding:</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protect </a:t>
            </a:r>
            <a:r>
              <a:rPr lang="en-US" dirty="0">
                <a:latin typeface="Times New Roman" panose="02020603050405020304" pitchFamily="18" charset="0"/>
                <a:cs typeface="Times New Roman" panose="02020603050405020304" pitchFamily="18" charset="0"/>
              </a:rPr>
              <a:t>the data against transmission errors</a:t>
            </a:r>
          </a:p>
          <a:p>
            <a:pPr marL="342900" indent="-3429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Reed Solomon encoder </a:t>
            </a:r>
            <a:r>
              <a:rPr lang="en-US" b="1" dirty="0" smtClean="0">
                <a:latin typeface="Times New Roman" panose="02020603050405020304" pitchFamily="18" charset="0"/>
                <a:cs typeface="Times New Roman" panose="02020603050405020304" pitchFamily="18" charset="0"/>
              </a:rPr>
              <a:t>features:</a:t>
            </a:r>
            <a:endParaRPr lang="en-US" b="1"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composed </a:t>
            </a:r>
            <a:r>
              <a:rPr lang="en-US" dirty="0">
                <a:latin typeface="Times New Roman" panose="02020603050405020304" pitchFamily="18" charset="0"/>
                <a:cs typeface="Times New Roman" panose="02020603050405020304" pitchFamily="18" charset="0"/>
              </a:rPr>
              <a:t>of 2 RS encoder (15,11), symbol = 4 bits</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only </a:t>
            </a:r>
            <a:r>
              <a:rPr lang="en-US" dirty="0">
                <a:latin typeface="Times New Roman" panose="02020603050405020304" pitchFamily="18" charset="0"/>
                <a:cs typeface="Times New Roman" panose="02020603050405020304" pitchFamily="18" charset="0"/>
              </a:rPr>
              <a:t>combinatorial logic</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allows </a:t>
            </a:r>
            <a:r>
              <a:rPr lang="en-US" dirty="0">
                <a:latin typeface="Times New Roman" panose="02020603050405020304" pitchFamily="18" charset="0"/>
                <a:cs typeface="Times New Roman" panose="02020603050405020304" pitchFamily="18" charset="0"/>
              </a:rPr>
              <a:t>to correct up to 2 symbols (8 consecutive bits for example)</a:t>
            </a:r>
          </a:p>
        </p:txBody>
      </p:sp>
      <p:pic>
        <p:nvPicPr>
          <p:cNvPr id="6" name="Immagine 5"/>
          <p:cNvPicPr>
            <a:picLocks noChangeAspect="1"/>
          </p:cNvPicPr>
          <p:nvPr/>
        </p:nvPicPr>
        <p:blipFill>
          <a:blip r:embed="rId2"/>
          <a:stretch>
            <a:fillRect/>
          </a:stretch>
        </p:blipFill>
        <p:spPr>
          <a:xfrm>
            <a:off x="1801162" y="2620569"/>
            <a:ext cx="8284947" cy="2836924"/>
          </a:xfrm>
          <a:prstGeom prst="rect">
            <a:avLst/>
          </a:prstGeom>
        </p:spPr>
      </p:pic>
      <p:sp>
        <p:nvSpPr>
          <p:cNvPr id="7" name="Rettangolo 6"/>
          <p:cNvSpPr/>
          <p:nvPr/>
        </p:nvSpPr>
        <p:spPr>
          <a:xfrm>
            <a:off x="412172" y="5433020"/>
            <a:ext cx="11367655" cy="923330"/>
          </a:xfrm>
          <a:prstGeom prst="rect">
            <a:avLst/>
          </a:prstGeom>
        </p:spPr>
        <p:txBody>
          <a:bodyPr wrap="square">
            <a:spAutoFit/>
          </a:bodyPr>
          <a:lstStyle/>
          <a:p>
            <a:pPr algn="ctr"/>
            <a:r>
              <a:rPr lang="en-US" b="1" dirty="0" smtClean="0">
                <a:solidFill>
                  <a:srgbClr val="000000"/>
                </a:solidFill>
                <a:latin typeface="Times New Roman" panose="02020603050405020304" pitchFamily="18" charset="0"/>
                <a:cs typeface="Times New Roman" panose="02020603050405020304" pitchFamily="18" charset="0"/>
              </a:rPr>
              <a:t>FEC</a:t>
            </a:r>
            <a:r>
              <a:rPr lang="en-US" dirty="0" smtClean="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(Forward Error Correction) is </a:t>
            </a:r>
            <a:r>
              <a:rPr lang="en-US" dirty="0">
                <a:solidFill>
                  <a:srgbClr val="000000"/>
                </a:solidFill>
                <a:latin typeface="Times New Roman" panose="02020603050405020304" pitchFamily="18" charset="0"/>
                <a:cs typeface="Times New Roman" panose="02020603050405020304" pitchFamily="18" charset="0"/>
              </a:rPr>
              <a:t>built </a:t>
            </a:r>
            <a:r>
              <a:rPr lang="en-US" u="sng" dirty="0">
                <a:solidFill>
                  <a:srgbClr val="000000"/>
                </a:solidFill>
                <a:latin typeface="Times New Roman" panose="02020603050405020304" pitchFamily="18" charset="0"/>
                <a:cs typeface="Times New Roman" panose="02020603050405020304" pitchFamily="18" charset="0"/>
              </a:rPr>
              <a:t>by interleaving two Reed-Solomon </a:t>
            </a:r>
            <a:r>
              <a:rPr lang="en-US" u="sng" dirty="0" smtClean="0">
                <a:solidFill>
                  <a:srgbClr val="000000"/>
                </a:solidFill>
                <a:latin typeface="Times New Roman" panose="02020603050405020304" pitchFamily="18" charset="0"/>
                <a:cs typeface="Times New Roman" panose="02020603050405020304" pitchFamily="18" charset="0"/>
              </a:rPr>
              <a:t>encoded </a:t>
            </a:r>
            <a:r>
              <a:rPr lang="en-US" u="sng" dirty="0">
                <a:solidFill>
                  <a:srgbClr val="000000"/>
                </a:solidFill>
                <a:latin typeface="Times New Roman" panose="02020603050405020304" pitchFamily="18" charset="0"/>
                <a:cs typeface="Times New Roman" panose="02020603050405020304" pitchFamily="18" charset="0"/>
              </a:rPr>
              <a:t>words with 4-bit symbols</a:t>
            </a:r>
            <a:r>
              <a:rPr lang="en-US" dirty="0">
                <a:solidFill>
                  <a:srgbClr val="000000"/>
                </a:solidFill>
                <a:latin typeface="Times New Roman" panose="02020603050405020304" pitchFamily="18" charset="0"/>
                <a:cs typeface="Times New Roman" panose="02020603050405020304" pitchFamily="18" charset="0"/>
              </a:rPr>
              <a:t>, each capable of correcting a double symbol error. This </a:t>
            </a:r>
            <a:r>
              <a:rPr lang="en-US" dirty="0" smtClean="0">
                <a:solidFill>
                  <a:srgbClr val="000000"/>
                </a:solidFill>
                <a:latin typeface="Times New Roman" panose="02020603050405020304" pitchFamily="18" charset="0"/>
                <a:cs typeface="Times New Roman" panose="02020603050405020304" pitchFamily="18" charset="0"/>
              </a:rPr>
              <a:t>means </a:t>
            </a:r>
            <a:r>
              <a:rPr lang="en-US" dirty="0">
                <a:solidFill>
                  <a:srgbClr val="000000"/>
                </a:solidFill>
                <a:latin typeface="Times New Roman" panose="02020603050405020304" pitchFamily="18" charset="0"/>
                <a:cs typeface="Times New Roman" panose="02020603050405020304" pitchFamily="18" charset="0"/>
              </a:rPr>
              <a:t>that a sequence of up to 16 consecutive corrupted bits can be corrected. </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1996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25</a:t>
            </a:fld>
            <a:endParaRPr lang="it-IT"/>
          </a:p>
        </p:txBody>
      </p:sp>
      <p:sp>
        <p:nvSpPr>
          <p:cNvPr id="4" name="CasellaDiTesto 3"/>
          <p:cNvSpPr txBox="1"/>
          <p:nvPr/>
        </p:nvSpPr>
        <p:spPr>
          <a:xfrm>
            <a:off x="4339181" y="283947"/>
            <a:ext cx="3002745"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GBTx: </a:t>
            </a:r>
            <a:r>
              <a:rPr lang="en-US" sz="2800" b="1" dirty="0">
                <a:solidFill>
                  <a:srgbClr val="0000FF"/>
                </a:solidFill>
                <a:latin typeface="Times New Roman" panose="02020603050405020304" pitchFamily="18" charset="0"/>
                <a:cs typeface="Times New Roman" panose="02020603050405020304" pitchFamily="18" charset="0"/>
              </a:rPr>
              <a:t>i</a:t>
            </a:r>
            <a:r>
              <a:rPr lang="en-US" sz="2800" b="1" dirty="0" smtClean="0">
                <a:solidFill>
                  <a:srgbClr val="0000FF"/>
                </a:solidFill>
                <a:latin typeface="Times New Roman" panose="02020603050405020304" pitchFamily="18" charset="0"/>
                <a:cs typeface="Times New Roman" panose="02020603050405020304" pitchFamily="18" charset="0"/>
              </a:rPr>
              <a:t>nterleaver</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5" name="Rettangolo 4"/>
          <p:cNvSpPr/>
          <p:nvPr/>
        </p:nvSpPr>
        <p:spPr>
          <a:xfrm>
            <a:off x="1042648" y="1006745"/>
            <a:ext cx="9992497" cy="2092881"/>
          </a:xfrm>
          <a:prstGeom prst="rect">
            <a:avLst/>
          </a:prstGeom>
        </p:spPr>
        <p:txBody>
          <a:bodyPr wrap="square">
            <a:spAutoFit/>
          </a:bodyPr>
          <a:lstStyle/>
          <a:p>
            <a:pPr marL="342900" indent="-3429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Aim of the interleaving:</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improve </a:t>
            </a:r>
            <a:r>
              <a:rPr lang="en-US" dirty="0">
                <a:latin typeface="Times New Roman" panose="02020603050405020304" pitchFamily="18" charset="0"/>
                <a:cs typeface="Times New Roman" panose="02020603050405020304" pitchFamily="18" charset="0"/>
              </a:rPr>
              <a:t>the capacity of the code to correct long burst of errors</a:t>
            </a:r>
          </a:p>
          <a:p>
            <a:pPr marL="342900" indent="-3429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Interleaver characteristics:</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interleaving </a:t>
            </a:r>
            <a:r>
              <a:rPr lang="en-US" dirty="0">
                <a:latin typeface="Times New Roman" panose="02020603050405020304" pitchFamily="18" charset="0"/>
                <a:cs typeface="Times New Roman" panose="02020603050405020304" pitchFamily="18" charset="0"/>
              </a:rPr>
              <a:t>made at a symbol level (4 bits)</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only </a:t>
            </a:r>
            <a:r>
              <a:rPr lang="en-US" dirty="0">
                <a:latin typeface="Times New Roman" panose="02020603050405020304" pitchFamily="18" charset="0"/>
                <a:cs typeface="Times New Roman" panose="02020603050405020304" pitchFamily="18" charset="0"/>
              </a:rPr>
              <a:t>“routing”, no clock </a:t>
            </a:r>
            <a:r>
              <a:rPr lang="en-US" dirty="0" smtClean="0">
                <a:latin typeface="Times New Roman" panose="02020603050405020304" pitchFamily="18" charset="0"/>
                <a:cs typeface="Times New Roman" panose="02020603050405020304" pitchFamily="18" charset="0"/>
              </a:rPr>
              <a:t>cycles</a:t>
            </a: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increases </a:t>
            </a:r>
            <a:r>
              <a:rPr lang="en-US" dirty="0">
                <a:latin typeface="Times New Roman" panose="02020603050405020304" pitchFamily="18" charset="0"/>
                <a:cs typeface="Times New Roman" panose="02020603050405020304" pitchFamily="18" charset="0"/>
              </a:rPr>
              <a:t>the code correction capability from 2 to 4 consecutive </a:t>
            </a:r>
            <a:r>
              <a:rPr lang="en-US" dirty="0" smtClean="0">
                <a:latin typeface="Times New Roman" panose="02020603050405020304" pitchFamily="18" charset="0"/>
                <a:cs typeface="Times New Roman" panose="02020603050405020304" pitchFamily="18" charset="0"/>
              </a:rPr>
              <a:t>symbols (16 </a:t>
            </a:r>
            <a:r>
              <a:rPr lang="en-US" dirty="0">
                <a:latin typeface="Times New Roman" panose="02020603050405020304" pitchFamily="18" charset="0"/>
                <a:cs typeface="Times New Roman" panose="02020603050405020304" pitchFamily="18" charset="0"/>
              </a:rPr>
              <a:t>consecutive bits) without increasing overhead</a:t>
            </a:r>
          </a:p>
        </p:txBody>
      </p:sp>
      <p:pic>
        <p:nvPicPr>
          <p:cNvPr id="6" name="Immagine 5"/>
          <p:cNvPicPr>
            <a:picLocks noChangeAspect="1"/>
          </p:cNvPicPr>
          <p:nvPr/>
        </p:nvPicPr>
        <p:blipFill rotWithShape="1">
          <a:blip r:embed="rId2"/>
          <a:srcRect t="1560"/>
          <a:stretch/>
        </p:blipFill>
        <p:spPr>
          <a:xfrm>
            <a:off x="2344227" y="3238897"/>
            <a:ext cx="7885927" cy="2944019"/>
          </a:xfrm>
          <a:prstGeom prst="rect">
            <a:avLst/>
          </a:prstGeom>
        </p:spPr>
      </p:pic>
    </p:spTree>
    <p:extLst>
      <p:ext uri="{BB962C8B-B14F-4D97-AF65-F5344CB8AC3E}">
        <p14:creationId xmlns:p14="http://schemas.microsoft.com/office/powerpoint/2010/main" val="4164116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26</a:t>
            </a:fld>
            <a:endParaRPr lang="it-IT"/>
          </a:p>
        </p:txBody>
      </p:sp>
      <p:pic>
        <p:nvPicPr>
          <p:cNvPr id="4" name="Immagine 3"/>
          <p:cNvPicPr>
            <a:picLocks noChangeAspect="1"/>
          </p:cNvPicPr>
          <p:nvPr/>
        </p:nvPicPr>
        <p:blipFill>
          <a:blip r:embed="rId2"/>
          <a:stretch>
            <a:fillRect/>
          </a:stretch>
        </p:blipFill>
        <p:spPr>
          <a:xfrm>
            <a:off x="1375718" y="896726"/>
            <a:ext cx="9313519" cy="5307009"/>
          </a:xfrm>
          <a:prstGeom prst="rect">
            <a:avLst/>
          </a:prstGeom>
        </p:spPr>
      </p:pic>
      <p:sp>
        <p:nvSpPr>
          <p:cNvPr id="5" name="CasellaDiTesto 4"/>
          <p:cNvSpPr txBox="1"/>
          <p:nvPr/>
        </p:nvSpPr>
        <p:spPr>
          <a:xfrm>
            <a:off x="4965195" y="215834"/>
            <a:ext cx="2587568"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GBTx encoding</a:t>
            </a:r>
            <a:endParaRPr lang="it-IT"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7922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27</a:t>
            </a:fld>
            <a:endParaRPr lang="it-IT"/>
          </a:p>
        </p:txBody>
      </p:sp>
      <p:pic>
        <p:nvPicPr>
          <p:cNvPr id="4" name="Immagine 3"/>
          <p:cNvPicPr>
            <a:picLocks noChangeAspect="1"/>
          </p:cNvPicPr>
          <p:nvPr/>
        </p:nvPicPr>
        <p:blipFill>
          <a:blip r:embed="rId2"/>
          <a:stretch>
            <a:fillRect/>
          </a:stretch>
        </p:blipFill>
        <p:spPr>
          <a:xfrm>
            <a:off x="1243446" y="737792"/>
            <a:ext cx="10106025" cy="4210050"/>
          </a:xfrm>
          <a:prstGeom prst="rect">
            <a:avLst/>
          </a:prstGeom>
        </p:spPr>
      </p:pic>
      <p:sp>
        <p:nvSpPr>
          <p:cNvPr id="5" name="CasellaDiTesto 4"/>
          <p:cNvSpPr txBox="1"/>
          <p:nvPr/>
        </p:nvSpPr>
        <p:spPr>
          <a:xfrm>
            <a:off x="4458372" y="188645"/>
            <a:ext cx="3275256"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GBTx frame format</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6" name="CasellaDiTesto 5"/>
          <p:cNvSpPr txBox="1"/>
          <p:nvPr/>
        </p:nvSpPr>
        <p:spPr>
          <a:xfrm>
            <a:off x="9829800" y="2234046"/>
            <a:ext cx="523413" cy="369332"/>
          </a:xfrm>
          <a:prstGeom prst="rect">
            <a:avLst/>
          </a:prstGeom>
          <a:solidFill>
            <a:srgbClr val="FFFF99"/>
          </a:solidFill>
        </p:spPr>
        <p:txBody>
          <a:bodyPr wrap="none" rtlCol="0">
            <a:spAutoFit/>
          </a:bodyPr>
          <a:lstStyle/>
          <a:p>
            <a:r>
              <a:rPr lang="en-US" dirty="0" smtClean="0"/>
              <a:t>FEC</a:t>
            </a:r>
            <a:endParaRPr lang="it-IT" dirty="0"/>
          </a:p>
        </p:txBody>
      </p:sp>
      <p:sp>
        <p:nvSpPr>
          <p:cNvPr id="7" name="CasellaDiTesto 6"/>
          <p:cNvSpPr txBox="1"/>
          <p:nvPr/>
        </p:nvSpPr>
        <p:spPr>
          <a:xfrm>
            <a:off x="1243446" y="3519055"/>
            <a:ext cx="849913" cy="369332"/>
          </a:xfrm>
          <a:prstGeom prst="rect">
            <a:avLst/>
          </a:prstGeom>
          <a:solidFill>
            <a:srgbClr val="FFFF99"/>
          </a:solidFill>
        </p:spPr>
        <p:txBody>
          <a:bodyPr wrap="none" rtlCol="0">
            <a:spAutoFit/>
          </a:bodyPr>
          <a:lstStyle/>
          <a:p>
            <a:r>
              <a:rPr lang="en-US" dirty="0" smtClean="0"/>
              <a:t>header</a:t>
            </a:r>
            <a:endParaRPr lang="it-IT" dirty="0"/>
          </a:p>
        </p:txBody>
      </p:sp>
      <p:sp>
        <p:nvSpPr>
          <p:cNvPr id="8" name="CasellaDiTesto 7"/>
          <p:cNvSpPr txBox="1"/>
          <p:nvPr/>
        </p:nvSpPr>
        <p:spPr>
          <a:xfrm>
            <a:off x="4621655" y="4942656"/>
            <a:ext cx="2916632" cy="369332"/>
          </a:xfrm>
          <a:prstGeom prst="rect">
            <a:avLst/>
          </a:prstGeom>
          <a:noFill/>
        </p:spPr>
        <p:txBody>
          <a:bodyPr wrap="none" rtlCol="0">
            <a:spAutoFit/>
          </a:bodyPr>
          <a:lstStyle/>
          <a:p>
            <a:r>
              <a:rPr lang="en-US" dirty="0" smtClean="0"/>
              <a:t>120 bit @ 40 MHz = </a:t>
            </a:r>
            <a:r>
              <a:rPr lang="en-US" b="1" dirty="0" smtClean="0"/>
              <a:t>4.8 </a:t>
            </a:r>
            <a:r>
              <a:rPr lang="en-US" b="1" dirty="0" err="1" smtClean="0"/>
              <a:t>Gbps</a:t>
            </a:r>
            <a:endParaRPr lang="it-IT" b="1" dirty="0"/>
          </a:p>
        </p:txBody>
      </p:sp>
      <p:sp>
        <p:nvSpPr>
          <p:cNvPr id="9" name="CasellaDiTesto 8"/>
          <p:cNvSpPr txBox="1"/>
          <p:nvPr/>
        </p:nvSpPr>
        <p:spPr>
          <a:xfrm>
            <a:off x="8932178" y="3372656"/>
            <a:ext cx="2557111"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Forward Error Correction</a:t>
            </a:r>
            <a:endParaRPr lang="it-IT" dirty="0">
              <a:latin typeface="Times New Roman" panose="02020603050405020304" pitchFamily="18" charset="0"/>
              <a:cs typeface="Times New Roman" panose="02020603050405020304" pitchFamily="18" charset="0"/>
            </a:endParaRPr>
          </a:p>
        </p:txBody>
      </p:sp>
      <p:sp>
        <p:nvSpPr>
          <p:cNvPr id="10" name="CasellaDiTesto 9"/>
          <p:cNvSpPr txBox="1"/>
          <p:nvPr/>
        </p:nvSpPr>
        <p:spPr>
          <a:xfrm>
            <a:off x="4621655" y="5313374"/>
            <a:ext cx="2948692" cy="369332"/>
          </a:xfrm>
          <a:prstGeom prst="rect">
            <a:avLst/>
          </a:prstGeom>
          <a:noFill/>
        </p:spPr>
        <p:txBody>
          <a:bodyPr wrap="none" rtlCol="0">
            <a:spAutoFit/>
          </a:bodyPr>
          <a:lstStyle/>
          <a:p>
            <a:pPr algn="ctr"/>
            <a:r>
              <a:rPr lang="en-US" dirty="0" smtClean="0"/>
              <a:t>84 bit @ 40 MHz = </a:t>
            </a:r>
            <a:r>
              <a:rPr lang="en-US" b="1" dirty="0" smtClean="0"/>
              <a:t>3.36 </a:t>
            </a:r>
            <a:r>
              <a:rPr lang="en-US" b="1" dirty="0" err="1" smtClean="0"/>
              <a:t>Gbps</a:t>
            </a:r>
            <a:endParaRPr lang="it-IT" b="1" dirty="0"/>
          </a:p>
        </p:txBody>
      </p:sp>
      <p:sp>
        <p:nvSpPr>
          <p:cNvPr id="11" name="CasellaDiTesto 10"/>
          <p:cNvSpPr txBox="1"/>
          <p:nvPr/>
        </p:nvSpPr>
        <p:spPr>
          <a:xfrm>
            <a:off x="8295776" y="4986096"/>
            <a:ext cx="1686424"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total bandwidth</a:t>
            </a:r>
            <a:endParaRPr lang="it-IT" dirty="0">
              <a:latin typeface="Times New Roman" panose="02020603050405020304" pitchFamily="18" charset="0"/>
              <a:cs typeface="Times New Roman" panose="02020603050405020304" pitchFamily="18" charset="0"/>
            </a:endParaRPr>
          </a:p>
        </p:txBody>
      </p:sp>
      <p:sp>
        <p:nvSpPr>
          <p:cNvPr id="12" name="CasellaDiTesto 11"/>
          <p:cNvSpPr txBox="1"/>
          <p:nvPr/>
        </p:nvSpPr>
        <p:spPr>
          <a:xfrm>
            <a:off x="8151643" y="5311988"/>
            <a:ext cx="2059090"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effective bandwidth</a:t>
            </a:r>
            <a:endParaRPr lang="it-IT" dirty="0">
              <a:latin typeface="Times New Roman" panose="02020603050405020304" pitchFamily="18" charset="0"/>
              <a:cs typeface="Times New Roman" panose="02020603050405020304" pitchFamily="18" charset="0"/>
            </a:endParaRPr>
          </a:p>
        </p:txBody>
      </p:sp>
      <p:sp>
        <p:nvSpPr>
          <p:cNvPr id="13" name="Rettangolo 12"/>
          <p:cNvSpPr/>
          <p:nvPr/>
        </p:nvSpPr>
        <p:spPr>
          <a:xfrm>
            <a:off x="2157379" y="5708633"/>
            <a:ext cx="8278157" cy="646331"/>
          </a:xfrm>
          <a:prstGeom prst="rect">
            <a:avLst/>
          </a:prstGeom>
        </p:spPr>
        <p:txBody>
          <a:bodyPr wrap="square">
            <a:spAutoFit/>
          </a:bodyPr>
          <a:lstStyle/>
          <a:p>
            <a:pPr algn="ctr"/>
            <a:r>
              <a:rPr lang="en-US" dirty="0">
                <a:solidFill>
                  <a:srgbClr val="000000"/>
                </a:solidFill>
                <a:latin typeface="Times New Roman" panose="02020603050405020304" pitchFamily="18" charset="0"/>
                <a:cs typeface="Times New Roman" panose="02020603050405020304" pitchFamily="18" charset="0"/>
              </a:rPr>
              <a:t>Data transmitted has </a:t>
            </a:r>
            <a:r>
              <a:rPr lang="en-US" b="1" dirty="0">
                <a:solidFill>
                  <a:srgbClr val="000000"/>
                </a:solidFill>
                <a:latin typeface="Times New Roman" panose="02020603050405020304" pitchFamily="18" charset="0"/>
                <a:cs typeface="Times New Roman" panose="02020603050405020304" pitchFamily="18" charset="0"/>
              </a:rPr>
              <a:t>fixed latency </a:t>
            </a:r>
            <a:r>
              <a:rPr lang="en-US" dirty="0">
                <a:solidFill>
                  <a:srgbClr val="000000"/>
                </a:solidFill>
                <a:latin typeface="Times New Roman" panose="02020603050405020304" pitchFamily="18" charset="0"/>
                <a:cs typeface="Times New Roman" panose="02020603050405020304" pitchFamily="18" charset="0"/>
              </a:rPr>
              <a:t>in both directions enabling its efficient use for trigger information and timing control </a:t>
            </a:r>
            <a:endParaRPr lang="it-IT" dirty="0">
              <a:latin typeface="Times New Roman" panose="02020603050405020304" pitchFamily="18" charset="0"/>
              <a:cs typeface="Times New Roman" panose="02020603050405020304" pitchFamily="18" charset="0"/>
            </a:endParaRPr>
          </a:p>
        </p:txBody>
      </p:sp>
      <p:sp>
        <p:nvSpPr>
          <p:cNvPr id="14" name="CasellaDiTesto 13"/>
          <p:cNvSpPr txBox="1"/>
          <p:nvPr/>
        </p:nvSpPr>
        <p:spPr>
          <a:xfrm>
            <a:off x="1266750" y="4116203"/>
            <a:ext cx="1781257" cy="430887"/>
          </a:xfrm>
          <a:prstGeom prst="rect">
            <a:avLst/>
          </a:prstGeom>
          <a:noFill/>
        </p:spPr>
        <p:txBody>
          <a:bodyPr wrap="none" rtlCol="0">
            <a:spAutoFit/>
          </a:bodyPr>
          <a:lstStyle/>
          <a:p>
            <a:r>
              <a:rPr lang="en-US" sz="2200" b="1" dirty="0" smtClean="0">
                <a:latin typeface="Times New Roman" panose="02020603050405020304" pitchFamily="18" charset="0"/>
                <a:cs typeface="Times New Roman" panose="02020603050405020304" pitchFamily="18" charset="0"/>
              </a:rPr>
              <a:t>SC = IC +EC</a:t>
            </a:r>
            <a:endParaRPr lang="it-IT" sz="2200" b="1" dirty="0">
              <a:latin typeface="Times New Roman" panose="02020603050405020304" pitchFamily="18" charset="0"/>
              <a:cs typeface="Times New Roman" panose="02020603050405020304" pitchFamily="18" charset="0"/>
            </a:endParaRPr>
          </a:p>
        </p:txBody>
      </p:sp>
      <p:sp>
        <p:nvSpPr>
          <p:cNvPr id="15" name="CasellaDiTesto 14"/>
          <p:cNvSpPr txBox="1"/>
          <p:nvPr/>
        </p:nvSpPr>
        <p:spPr>
          <a:xfrm>
            <a:off x="491537" y="4817557"/>
            <a:ext cx="1665841" cy="369332"/>
          </a:xfrm>
          <a:prstGeom prst="rect">
            <a:avLst/>
          </a:prstGeom>
          <a:solidFill>
            <a:srgbClr val="FFFF99"/>
          </a:solid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Internal </a:t>
            </a:r>
            <a:r>
              <a:rPr lang="en-US" dirty="0" smtClean="0">
                <a:latin typeface="Times New Roman" panose="02020603050405020304" pitchFamily="18" charset="0"/>
                <a:cs typeface="Times New Roman" panose="02020603050405020304" pitchFamily="18" charset="0"/>
              </a:rPr>
              <a:t>Control</a:t>
            </a:r>
            <a:endParaRPr lang="it-IT" dirty="0">
              <a:latin typeface="Times New Roman" panose="02020603050405020304" pitchFamily="18" charset="0"/>
              <a:cs typeface="Times New Roman" panose="02020603050405020304" pitchFamily="18" charset="0"/>
            </a:endParaRPr>
          </a:p>
        </p:txBody>
      </p:sp>
      <p:sp>
        <p:nvSpPr>
          <p:cNvPr id="16" name="CasellaDiTesto 15"/>
          <p:cNvSpPr txBox="1"/>
          <p:nvPr/>
        </p:nvSpPr>
        <p:spPr>
          <a:xfrm>
            <a:off x="447538" y="5355428"/>
            <a:ext cx="3326552" cy="369332"/>
          </a:xfrm>
          <a:prstGeom prst="rect">
            <a:avLst/>
          </a:prstGeom>
          <a:solidFill>
            <a:srgbClr val="FFFF99"/>
          </a:solid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External Slow Control (like SCA)</a:t>
            </a:r>
            <a:endParaRPr lang="it-IT" dirty="0">
              <a:latin typeface="Times New Roman" panose="02020603050405020304" pitchFamily="18" charset="0"/>
              <a:cs typeface="Times New Roman" panose="02020603050405020304" pitchFamily="18" charset="0"/>
            </a:endParaRPr>
          </a:p>
        </p:txBody>
      </p:sp>
      <p:cxnSp>
        <p:nvCxnSpPr>
          <p:cNvPr id="17" name="Connettore 2 16"/>
          <p:cNvCxnSpPr>
            <a:stCxn id="14" idx="2"/>
            <a:endCxn id="15" idx="0"/>
          </p:cNvCxnSpPr>
          <p:nvPr/>
        </p:nvCxnSpPr>
        <p:spPr>
          <a:xfrm flipH="1">
            <a:off x="1324458" y="4547090"/>
            <a:ext cx="832921" cy="2704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p:cNvCxnSpPr>
            <a:endCxn id="16" idx="0"/>
          </p:cNvCxnSpPr>
          <p:nvPr/>
        </p:nvCxnSpPr>
        <p:spPr>
          <a:xfrm flipH="1">
            <a:off x="2110814" y="4489104"/>
            <a:ext cx="659921" cy="8663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4210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28</a:t>
            </a:fld>
            <a:endParaRPr lang="it-IT"/>
          </a:p>
        </p:txBody>
      </p:sp>
      <p:pic>
        <p:nvPicPr>
          <p:cNvPr id="4" name="Immagine 3"/>
          <p:cNvPicPr>
            <a:picLocks noChangeAspect="1"/>
          </p:cNvPicPr>
          <p:nvPr/>
        </p:nvPicPr>
        <p:blipFill>
          <a:blip r:embed="rId2"/>
          <a:stretch>
            <a:fillRect/>
          </a:stretch>
        </p:blipFill>
        <p:spPr>
          <a:xfrm>
            <a:off x="1128496" y="763260"/>
            <a:ext cx="9935007" cy="5056796"/>
          </a:xfrm>
          <a:prstGeom prst="rect">
            <a:avLst/>
          </a:prstGeom>
        </p:spPr>
      </p:pic>
      <p:sp>
        <p:nvSpPr>
          <p:cNvPr id="5" name="CasellaDiTesto 4"/>
          <p:cNvSpPr txBox="1"/>
          <p:nvPr/>
        </p:nvSpPr>
        <p:spPr>
          <a:xfrm>
            <a:off x="3897450" y="240040"/>
            <a:ext cx="4713150"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GBTx wide bus frame format</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6" name="CasellaDiTesto 5"/>
          <p:cNvSpPr txBox="1"/>
          <p:nvPr/>
        </p:nvSpPr>
        <p:spPr>
          <a:xfrm>
            <a:off x="2906506" y="5955259"/>
            <a:ext cx="6695038"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forward error correction functionality is traded off for bandwidth </a:t>
            </a:r>
            <a:endParaRPr lang="it-IT" dirty="0">
              <a:latin typeface="Times New Roman" panose="02020603050405020304" pitchFamily="18" charset="0"/>
              <a:cs typeface="Times New Roman" panose="02020603050405020304" pitchFamily="18" charset="0"/>
            </a:endParaRPr>
          </a:p>
        </p:txBody>
      </p:sp>
      <p:sp>
        <p:nvSpPr>
          <p:cNvPr id="7" name="CasellaDiTesto 6"/>
          <p:cNvSpPr txBox="1"/>
          <p:nvPr/>
        </p:nvSpPr>
        <p:spPr>
          <a:xfrm>
            <a:off x="7284027" y="797644"/>
            <a:ext cx="2787943" cy="369332"/>
          </a:xfrm>
          <a:prstGeom prst="rect">
            <a:avLst/>
          </a:prstGeom>
          <a:solidFill>
            <a:srgbClr val="FFFF99"/>
          </a:solidFill>
        </p:spPr>
        <p:txBody>
          <a:bodyPr wrap="none" rtlCol="0">
            <a:spAutoFit/>
          </a:bodyPr>
          <a:lstStyle/>
          <a:p>
            <a:r>
              <a:rPr lang="en-US" dirty="0" smtClean="0">
                <a:latin typeface="Times New Roman" panose="02020603050405020304" pitchFamily="18" charset="0"/>
                <a:cs typeface="Times New Roman" panose="02020603050405020304" pitchFamily="18" charset="0"/>
              </a:rPr>
              <a:t>only for the </a:t>
            </a:r>
            <a:r>
              <a:rPr lang="en-US" dirty="0" smtClean="0">
                <a:latin typeface="Times New Roman" panose="02020603050405020304" pitchFamily="18" charset="0"/>
                <a:cs typeface="Times New Roman" panose="02020603050405020304" pitchFamily="18" charset="0"/>
              </a:rPr>
              <a:t>uplink direction</a:t>
            </a:r>
            <a:endParaRPr lang="it-IT" dirty="0">
              <a:latin typeface="Times New Roman" panose="02020603050405020304" pitchFamily="18" charset="0"/>
              <a:cs typeface="Times New Roman" panose="02020603050405020304" pitchFamily="18" charset="0"/>
            </a:endParaRPr>
          </a:p>
        </p:txBody>
      </p:sp>
      <p:sp>
        <p:nvSpPr>
          <p:cNvPr id="8" name="Rettangolo 7"/>
          <p:cNvSpPr/>
          <p:nvPr/>
        </p:nvSpPr>
        <p:spPr>
          <a:xfrm>
            <a:off x="583669" y="4548215"/>
            <a:ext cx="5922819" cy="1200329"/>
          </a:xfrm>
          <a:prstGeom prst="rect">
            <a:avLst/>
          </a:prstGeom>
          <a:solidFill>
            <a:srgbClr val="FFFF99"/>
          </a:solidFill>
        </p:spPr>
        <p:txBody>
          <a:bodyPr wrap="square">
            <a:spAutoFit/>
          </a:bodyPr>
          <a:lstStyle/>
          <a:p>
            <a:pPr algn="ctr"/>
            <a:r>
              <a:rPr lang="en-US" dirty="0">
                <a:solidFill>
                  <a:srgbClr val="000000"/>
                </a:solidFill>
                <a:latin typeface="Times New Roman" panose="02020603050405020304" pitchFamily="18" charset="0"/>
                <a:cs typeface="Times New Roman" panose="02020603050405020304" pitchFamily="18" charset="0"/>
              </a:rPr>
              <a:t>The additional 32 bits dIn[111:80] are made available on pins normally used as outputs in groups 3 and 4, implying that in this mode when </a:t>
            </a:r>
            <a:r>
              <a:rPr lang="en-US" dirty="0" smtClean="0">
                <a:solidFill>
                  <a:srgbClr val="000000"/>
                </a:solidFill>
                <a:latin typeface="Times New Roman" panose="02020603050405020304" pitchFamily="18" charset="0"/>
                <a:cs typeface="Times New Roman" panose="02020603050405020304" pitchFamily="18" charset="0"/>
              </a:rPr>
              <a:t>operating </a:t>
            </a:r>
            <a:r>
              <a:rPr lang="en-US" dirty="0">
                <a:solidFill>
                  <a:srgbClr val="000000"/>
                </a:solidFill>
                <a:latin typeface="Times New Roman" panose="02020603050405020304" pitchFamily="18" charset="0"/>
                <a:cs typeface="Times New Roman" panose="02020603050405020304" pitchFamily="18" charset="0"/>
              </a:rPr>
              <a:t>the E-Links at 80 Mb/s fewer output data bits will be available on the downlink E-links </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8623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29</a:t>
            </a:fld>
            <a:endParaRPr lang="it-IT"/>
          </a:p>
        </p:txBody>
      </p:sp>
      <p:sp>
        <p:nvSpPr>
          <p:cNvPr id="4" name="CasellaDiTesto 3"/>
          <p:cNvSpPr txBox="1"/>
          <p:nvPr/>
        </p:nvSpPr>
        <p:spPr>
          <a:xfrm>
            <a:off x="4949000" y="193648"/>
            <a:ext cx="2108269"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Frame fields</a:t>
            </a:r>
            <a:endParaRPr lang="it-IT" sz="2800" b="1" dirty="0">
              <a:solidFill>
                <a:srgbClr val="0000FF"/>
              </a:solidFill>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2"/>
          <a:stretch>
            <a:fillRect/>
          </a:stretch>
        </p:blipFill>
        <p:spPr>
          <a:xfrm>
            <a:off x="4846477" y="1060306"/>
            <a:ext cx="2286000" cy="1266825"/>
          </a:xfrm>
          <a:prstGeom prst="rect">
            <a:avLst/>
          </a:prstGeom>
        </p:spPr>
      </p:pic>
      <p:sp>
        <p:nvSpPr>
          <p:cNvPr id="6" name="Rettangolo 5"/>
          <p:cNvSpPr/>
          <p:nvPr/>
        </p:nvSpPr>
        <p:spPr>
          <a:xfrm>
            <a:off x="883227" y="2513829"/>
            <a:ext cx="10879282" cy="1477328"/>
          </a:xfrm>
          <a:prstGeom prst="rect">
            <a:avLst/>
          </a:prstGeom>
        </p:spPr>
        <p:txBody>
          <a:bodyPr wrap="square">
            <a:spAutoFit/>
          </a:bodyPr>
          <a:lstStyle/>
          <a:p>
            <a:pPr algn="just"/>
            <a:r>
              <a:rPr lang="en-US" u="sng" dirty="0">
                <a:solidFill>
                  <a:srgbClr val="000000"/>
                </a:solidFill>
                <a:latin typeface="Times New Roman" panose="02020603050405020304" pitchFamily="18" charset="0"/>
                <a:cs typeface="Times New Roman" panose="02020603050405020304" pitchFamily="18" charset="0"/>
              </a:rPr>
              <a:t>A 4-bit header field is transmitted at the beginning of each frame</a:t>
            </a:r>
            <a:r>
              <a:rPr lang="en-US" dirty="0">
                <a:solidFill>
                  <a:srgbClr val="000000"/>
                </a:solidFill>
                <a:latin typeface="Times New Roman" panose="02020603050405020304" pitchFamily="18" charset="0"/>
                <a:cs typeface="Times New Roman" panose="02020603050405020304" pitchFamily="18" charset="0"/>
              </a:rPr>
              <a:t>. The header field is required to synchronize the data stream at the frame </a:t>
            </a:r>
            <a:r>
              <a:rPr lang="en-US" dirty="0" smtClean="0">
                <a:solidFill>
                  <a:srgbClr val="000000"/>
                </a:solidFill>
                <a:latin typeface="Times New Roman" panose="02020603050405020304" pitchFamily="18" charset="0"/>
                <a:cs typeface="Times New Roman" panose="02020603050405020304" pitchFamily="18" charset="0"/>
              </a:rPr>
              <a:t>level: </a:t>
            </a:r>
          </a:p>
          <a:p>
            <a:pPr marL="1200150" lvl="2" indent="-285750" algn="just">
              <a:buFont typeface="Arial" panose="020B0604020202020204" pitchFamily="34" charset="0"/>
              <a:buChar char="•"/>
            </a:pPr>
            <a:r>
              <a:rPr lang="en-US" dirty="0" smtClean="0">
                <a:solidFill>
                  <a:srgbClr val="000000"/>
                </a:solidFill>
                <a:latin typeface="Times New Roman" panose="02020603050405020304" pitchFamily="18" charset="0"/>
                <a:cs typeface="Times New Roman" panose="02020603050405020304" pitchFamily="18" charset="0"/>
              </a:rPr>
              <a:t>repeated </a:t>
            </a:r>
            <a:r>
              <a:rPr lang="en-US" dirty="0">
                <a:solidFill>
                  <a:srgbClr val="000000"/>
                </a:solidFill>
                <a:latin typeface="Times New Roman" panose="02020603050405020304" pitchFamily="18" charset="0"/>
                <a:cs typeface="Times New Roman" panose="02020603050405020304" pitchFamily="18" charset="0"/>
              </a:rPr>
              <a:t>recognition of a valid header indicates correct frame-locking. </a:t>
            </a:r>
            <a:endParaRPr lang="en-US" dirty="0" smtClean="0">
              <a:solidFill>
                <a:srgbClr val="000000"/>
              </a:solidFill>
              <a:latin typeface="Times New Roman" panose="02020603050405020304" pitchFamily="18" charset="0"/>
              <a:cs typeface="Times New Roman" panose="02020603050405020304" pitchFamily="18" charset="0"/>
            </a:endParaRPr>
          </a:p>
          <a:p>
            <a:pPr marL="1200150" lvl="2" indent="-285750" algn="just">
              <a:buFont typeface="Arial" panose="020B0604020202020204" pitchFamily="34" charset="0"/>
              <a:buChar char="•"/>
            </a:pPr>
            <a:r>
              <a:rPr lang="en-US" dirty="0" smtClean="0">
                <a:solidFill>
                  <a:srgbClr val="000000"/>
                </a:solidFill>
                <a:latin typeface="Times New Roman" panose="02020603050405020304" pitchFamily="18" charset="0"/>
                <a:cs typeface="Times New Roman" panose="02020603050405020304" pitchFamily="18" charset="0"/>
              </a:rPr>
              <a:t>repeated </a:t>
            </a:r>
            <a:r>
              <a:rPr lang="en-US" dirty="0">
                <a:solidFill>
                  <a:srgbClr val="000000"/>
                </a:solidFill>
                <a:latin typeface="Times New Roman" panose="02020603050405020304" pitchFamily="18" charset="0"/>
                <a:cs typeface="Times New Roman" panose="02020603050405020304" pitchFamily="18" charset="0"/>
              </a:rPr>
              <a:t>non-valid header recognition indicates that frame synchronization has been lost and that a frame synchronization cycle has to be initiated. </a:t>
            </a:r>
            <a:endParaRPr lang="it-IT" dirty="0">
              <a:latin typeface="Times New Roman" panose="02020603050405020304" pitchFamily="18" charset="0"/>
              <a:cs typeface="Times New Roman" panose="02020603050405020304" pitchFamily="18" charset="0"/>
            </a:endParaRPr>
          </a:p>
        </p:txBody>
      </p:sp>
      <p:sp>
        <p:nvSpPr>
          <p:cNvPr id="7" name="CasellaDiTesto 6"/>
          <p:cNvSpPr txBox="1"/>
          <p:nvPr/>
        </p:nvSpPr>
        <p:spPr>
          <a:xfrm>
            <a:off x="2510566" y="1693718"/>
            <a:ext cx="1986441"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DC-balanced codes</a:t>
            </a:r>
            <a:endParaRPr lang="it-IT" dirty="0">
              <a:latin typeface="Times New Roman" panose="02020603050405020304" pitchFamily="18" charset="0"/>
              <a:cs typeface="Times New Roman" panose="02020603050405020304" pitchFamily="18" charset="0"/>
            </a:endParaRPr>
          </a:p>
        </p:txBody>
      </p:sp>
      <p:sp>
        <p:nvSpPr>
          <p:cNvPr id="8" name="CasellaDiTesto 7"/>
          <p:cNvSpPr txBox="1"/>
          <p:nvPr/>
        </p:nvSpPr>
        <p:spPr>
          <a:xfrm>
            <a:off x="7213019" y="1900934"/>
            <a:ext cx="3240119"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txDataValid</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1, rxDataValid = 1</a:t>
            </a:r>
            <a:endParaRPr lang="it-IT" dirty="0">
              <a:latin typeface="Times New Roman" panose="02020603050405020304" pitchFamily="18" charset="0"/>
              <a:cs typeface="Times New Roman" panose="02020603050405020304" pitchFamily="18" charset="0"/>
            </a:endParaRPr>
          </a:p>
        </p:txBody>
      </p:sp>
      <p:sp>
        <p:nvSpPr>
          <p:cNvPr id="9" name="CasellaDiTesto 8"/>
          <p:cNvSpPr txBox="1"/>
          <p:nvPr/>
        </p:nvSpPr>
        <p:spPr>
          <a:xfrm>
            <a:off x="7213019" y="1544934"/>
            <a:ext cx="3240119"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txDataValid</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0, rxDataValid = 0</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4253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3</a:t>
            </a:fld>
            <a:endParaRPr lang="it-IT"/>
          </a:p>
        </p:txBody>
      </p:sp>
      <p:sp>
        <p:nvSpPr>
          <p:cNvPr id="53" name="CasellaDiTesto 52"/>
          <p:cNvSpPr txBox="1"/>
          <p:nvPr/>
        </p:nvSpPr>
        <p:spPr>
          <a:xfrm>
            <a:off x="3927417" y="214842"/>
            <a:ext cx="4378122"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Radiation-hard optical link</a:t>
            </a:r>
            <a:endParaRPr lang="it-IT" sz="2800" b="1" dirty="0">
              <a:solidFill>
                <a:srgbClr val="0000FF"/>
              </a:solidFill>
              <a:latin typeface="Times New Roman" panose="02020603050405020304" pitchFamily="18" charset="0"/>
              <a:cs typeface="Times New Roman" panose="02020603050405020304" pitchFamily="18" charset="0"/>
            </a:endParaRPr>
          </a:p>
        </p:txBody>
      </p:sp>
      <p:pic>
        <p:nvPicPr>
          <p:cNvPr id="58" name="Immagine 57"/>
          <p:cNvPicPr>
            <a:picLocks noChangeAspect="1"/>
          </p:cNvPicPr>
          <p:nvPr/>
        </p:nvPicPr>
        <p:blipFill rotWithShape="1">
          <a:blip r:embed="rId2"/>
          <a:srcRect b="3400"/>
          <a:stretch/>
        </p:blipFill>
        <p:spPr>
          <a:xfrm>
            <a:off x="3762395" y="4191513"/>
            <a:ext cx="1485900" cy="1913842"/>
          </a:xfrm>
          <a:prstGeom prst="rect">
            <a:avLst/>
          </a:prstGeom>
        </p:spPr>
      </p:pic>
      <p:pic>
        <p:nvPicPr>
          <p:cNvPr id="59" name="Immagine 58"/>
          <p:cNvPicPr>
            <a:picLocks noChangeAspect="1"/>
          </p:cNvPicPr>
          <p:nvPr/>
        </p:nvPicPr>
        <p:blipFill>
          <a:blip r:embed="rId3"/>
          <a:stretch>
            <a:fillRect/>
          </a:stretch>
        </p:blipFill>
        <p:spPr>
          <a:xfrm>
            <a:off x="7505020" y="4162787"/>
            <a:ext cx="1981200" cy="1962150"/>
          </a:xfrm>
          <a:prstGeom prst="rect">
            <a:avLst/>
          </a:prstGeom>
        </p:spPr>
      </p:pic>
      <p:pic>
        <p:nvPicPr>
          <p:cNvPr id="60" name="Immagine 59"/>
          <p:cNvPicPr>
            <a:picLocks noChangeAspect="1"/>
          </p:cNvPicPr>
          <p:nvPr/>
        </p:nvPicPr>
        <p:blipFill>
          <a:blip r:embed="rId4"/>
          <a:stretch>
            <a:fillRect/>
          </a:stretch>
        </p:blipFill>
        <p:spPr>
          <a:xfrm>
            <a:off x="802793" y="4049682"/>
            <a:ext cx="2190750" cy="2190750"/>
          </a:xfrm>
          <a:prstGeom prst="rect">
            <a:avLst/>
          </a:prstGeom>
        </p:spPr>
      </p:pic>
      <p:sp>
        <p:nvSpPr>
          <p:cNvPr id="61" name="CasellaDiTesto 60"/>
          <p:cNvSpPr txBox="1"/>
          <p:nvPr/>
        </p:nvSpPr>
        <p:spPr>
          <a:xfrm>
            <a:off x="1572341" y="3716327"/>
            <a:ext cx="787395"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GBTx</a:t>
            </a:r>
            <a:endParaRPr lang="it-IT" b="1" dirty="0">
              <a:latin typeface="Times New Roman" panose="02020603050405020304" pitchFamily="18" charset="0"/>
              <a:cs typeface="Times New Roman" panose="02020603050405020304" pitchFamily="18" charset="0"/>
            </a:endParaRPr>
          </a:p>
        </p:txBody>
      </p:sp>
      <p:sp>
        <p:nvSpPr>
          <p:cNvPr id="62" name="CasellaDiTesto 61"/>
          <p:cNvSpPr txBox="1"/>
          <p:nvPr/>
        </p:nvSpPr>
        <p:spPr>
          <a:xfrm>
            <a:off x="4043340" y="3793058"/>
            <a:ext cx="928459"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GBTIA</a:t>
            </a:r>
            <a:endParaRPr lang="it-IT" b="1" dirty="0">
              <a:latin typeface="Times New Roman" panose="02020603050405020304" pitchFamily="18" charset="0"/>
              <a:cs typeface="Times New Roman" panose="02020603050405020304" pitchFamily="18" charset="0"/>
            </a:endParaRPr>
          </a:p>
        </p:txBody>
      </p:sp>
      <p:sp>
        <p:nvSpPr>
          <p:cNvPr id="63" name="CasellaDiTesto 62"/>
          <p:cNvSpPr txBox="1"/>
          <p:nvPr/>
        </p:nvSpPr>
        <p:spPr>
          <a:xfrm>
            <a:off x="8076274" y="3781948"/>
            <a:ext cx="838691"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GBLD</a:t>
            </a:r>
            <a:endParaRPr lang="it-IT" b="1" dirty="0">
              <a:latin typeface="Times New Roman" panose="02020603050405020304" pitchFamily="18" charset="0"/>
              <a:cs typeface="Times New Roman" panose="02020603050405020304" pitchFamily="18" charset="0"/>
            </a:endParaRPr>
          </a:p>
        </p:txBody>
      </p:sp>
      <p:sp>
        <p:nvSpPr>
          <p:cNvPr id="54" name="Rettangolo 53"/>
          <p:cNvSpPr/>
          <p:nvPr/>
        </p:nvSpPr>
        <p:spPr>
          <a:xfrm>
            <a:off x="5345907" y="4117382"/>
            <a:ext cx="1541143" cy="2062103"/>
          </a:xfrm>
          <a:prstGeom prst="rect">
            <a:avLst/>
          </a:prstGeom>
        </p:spPr>
        <p:txBody>
          <a:bodyPr wrap="square">
            <a:spAutoFit/>
          </a:bodyPr>
          <a:lstStyle/>
          <a:p>
            <a:pPr algn="ctr"/>
            <a:r>
              <a:rPr lang="en-US" sz="1600" dirty="0" smtClean="0">
                <a:latin typeface="Times New Roman" panose="02020603050405020304" pitchFamily="18" charset="0"/>
                <a:cs typeface="Times New Roman" panose="02020603050405020304" pitchFamily="18" charset="0"/>
              </a:rPr>
              <a:t>4.8 Gb/s Transimpedance Amplifier:</a:t>
            </a:r>
          </a:p>
          <a:p>
            <a:pPr algn="ctr"/>
            <a:r>
              <a:rPr lang="en-US" sz="1600" dirty="0" smtClean="0">
                <a:latin typeface="Times New Roman" panose="02020603050405020304" pitchFamily="18" charset="0"/>
                <a:cs typeface="Times New Roman" panose="02020603050405020304" pitchFamily="18" charset="0"/>
              </a:rPr>
              <a:t>it amplifies the weak photo-current</a:t>
            </a:r>
          </a:p>
          <a:p>
            <a:pPr algn="ctr"/>
            <a:r>
              <a:rPr lang="en-US" sz="1600" dirty="0" smtClean="0">
                <a:latin typeface="Times New Roman" panose="02020603050405020304" pitchFamily="18" charset="0"/>
                <a:cs typeface="Times New Roman" panose="02020603050405020304" pitchFamily="18" charset="0"/>
              </a:rPr>
              <a:t>detected by the PIN diode</a:t>
            </a:r>
            <a:endParaRPr lang="en-US" sz="1600" dirty="0">
              <a:latin typeface="Times New Roman" panose="02020603050405020304" pitchFamily="18" charset="0"/>
              <a:cs typeface="Times New Roman" panose="02020603050405020304" pitchFamily="18" charset="0"/>
            </a:endParaRPr>
          </a:p>
        </p:txBody>
      </p:sp>
      <p:sp>
        <p:nvSpPr>
          <p:cNvPr id="55" name="Rettangolo 54"/>
          <p:cNvSpPr/>
          <p:nvPr/>
        </p:nvSpPr>
        <p:spPr>
          <a:xfrm>
            <a:off x="9548612" y="4359032"/>
            <a:ext cx="1704744" cy="1569660"/>
          </a:xfrm>
          <a:prstGeom prst="rect">
            <a:avLst/>
          </a:prstGeom>
        </p:spPr>
        <p:txBody>
          <a:bodyPr wrap="square">
            <a:spAutoFit/>
          </a:bodyPr>
          <a:lstStyle/>
          <a:p>
            <a:r>
              <a:rPr lang="en-US" sz="1600" dirty="0" smtClean="0">
                <a:latin typeface="Times New Roman" panose="02020603050405020304" pitchFamily="18" charset="0"/>
                <a:cs typeface="Times New Roman" panose="02020603050405020304" pitchFamily="18" charset="0"/>
              </a:rPr>
              <a:t>4.8 Gb/s Laser Driver:</a:t>
            </a:r>
          </a:p>
          <a:p>
            <a:r>
              <a:rPr lang="en-US" sz="1600" dirty="0" smtClean="0">
                <a:latin typeface="Times New Roman" panose="02020603050405020304" pitchFamily="18" charset="0"/>
                <a:cs typeface="Times New Roman" panose="02020603050405020304" pitchFamily="18" charset="0"/>
              </a:rPr>
              <a:t>it modulates laser current to achieve</a:t>
            </a:r>
          </a:p>
          <a:p>
            <a:r>
              <a:rPr lang="en-US" sz="1600" dirty="0" smtClean="0">
                <a:latin typeface="Times New Roman" panose="02020603050405020304" pitchFamily="18" charset="0"/>
                <a:cs typeface="Times New Roman" panose="02020603050405020304" pitchFamily="18" charset="0"/>
              </a:rPr>
              <a:t>electro-optical conversion</a:t>
            </a:r>
            <a:endParaRPr lang="en-US" sz="1600" dirty="0">
              <a:latin typeface="Times New Roman" panose="02020603050405020304" pitchFamily="18" charset="0"/>
              <a:cs typeface="Times New Roman" panose="02020603050405020304" pitchFamily="18" charset="0"/>
            </a:endParaRPr>
          </a:p>
        </p:txBody>
      </p:sp>
      <p:pic>
        <p:nvPicPr>
          <p:cNvPr id="56" name="Immagine 55"/>
          <p:cNvPicPr>
            <a:picLocks noChangeAspect="1"/>
          </p:cNvPicPr>
          <p:nvPr/>
        </p:nvPicPr>
        <p:blipFill>
          <a:blip r:embed="rId5"/>
          <a:stretch>
            <a:fillRect/>
          </a:stretch>
        </p:blipFill>
        <p:spPr>
          <a:xfrm>
            <a:off x="1815103" y="771436"/>
            <a:ext cx="8561793" cy="2927740"/>
          </a:xfrm>
          <a:prstGeom prst="rect">
            <a:avLst/>
          </a:prstGeom>
        </p:spPr>
      </p:pic>
      <p:sp>
        <p:nvSpPr>
          <p:cNvPr id="4" name="CasellaDiTesto 3"/>
          <p:cNvSpPr txBox="1"/>
          <p:nvPr/>
        </p:nvSpPr>
        <p:spPr>
          <a:xfrm>
            <a:off x="7809471" y="1771135"/>
            <a:ext cx="807308" cy="646331"/>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GBT FPGA</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47609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30</a:t>
            </a:fld>
            <a:endParaRPr lang="it-IT"/>
          </a:p>
        </p:txBody>
      </p:sp>
      <p:sp>
        <p:nvSpPr>
          <p:cNvPr id="4" name="CasellaDiTesto 3"/>
          <p:cNvSpPr txBox="1"/>
          <p:nvPr/>
        </p:nvSpPr>
        <p:spPr>
          <a:xfrm>
            <a:off x="4457699" y="295193"/>
            <a:ext cx="3754554"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Frame detection modes</a:t>
            </a:r>
            <a:endParaRPr lang="it-IT" sz="2800" b="1" dirty="0">
              <a:solidFill>
                <a:srgbClr val="0000FF"/>
              </a:solidFill>
              <a:latin typeface="Times New Roman" panose="02020603050405020304" pitchFamily="18" charset="0"/>
              <a:cs typeface="Times New Roman" panose="02020603050405020304" pitchFamily="18" charset="0"/>
            </a:endParaRPr>
          </a:p>
        </p:txBody>
      </p:sp>
      <p:grpSp>
        <p:nvGrpSpPr>
          <p:cNvPr id="9" name="Gruppo 8"/>
          <p:cNvGrpSpPr/>
          <p:nvPr/>
        </p:nvGrpSpPr>
        <p:grpSpPr>
          <a:xfrm>
            <a:off x="1288472" y="2032440"/>
            <a:ext cx="3169227" cy="706582"/>
            <a:chOff x="4208318" y="1974273"/>
            <a:chExt cx="3169227" cy="706582"/>
          </a:xfrm>
        </p:grpSpPr>
        <p:sp>
          <p:nvSpPr>
            <p:cNvPr id="7" name="Ovale 6"/>
            <p:cNvSpPr/>
            <p:nvPr/>
          </p:nvSpPr>
          <p:spPr>
            <a:xfrm>
              <a:off x="4208318" y="1974273"/>
              <a:ext cx="3169227" cy="706582"/>
            </a:xfrm>
            <a:prstGeom prst="ellipse">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4593641" y="2130136"/>
              <a:ext cx="2472152"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frame lock acquisition</a:t>
              </a:r>
              <a:endParaRPr lang="it-IT" sz="2000" dirty="0">
                <a:latin typeface="Times New Roman" panose="02020603050405020304" pitchFamily="18" charset="0"/>
                <a:cs typeface="Times New Roman" panose="02020603050405020304" pitchFamily="18" charset="0"/>
              </a:endParaRPr>
            </a:p>
          </p:txBody>
        </p:sp>
      </p:grpSp>
      <p:grpSp>
        <p:nvGrpSpPr>
          <p:cNvPr id="10" name="Gruppo 9"/>
          <p:cNvGrpSpPr/>
          <p:nvPr/>
        </p:nvGrpSpPr>
        <p:grpSpPr>
          <a:xfrm>
            <a:off x="1288472" y="3703667"/>
            <a:ext cx="3169227" cy="706582"/>
            <a:chOff x="4208317" y="3167518"/>
            <a:chExt cx="3169227" cy="706582"/>
          </a:xfrm>
        </p:grpSpPr>
        <p:sp>
          <p:nvSpPr>
            <p:cNvPr id="8" name="Ovale 7"/>
            <p:cNvSpPr/>
            <p:nvPr/>
          </p:nvSpPr>
          <p:spPr>
            <a:xfrm>
              <a:off x="4208317" y="3167518"/>
              <a:ext cx="3169227" cy="706582"/>
            </a:xfrm>
            <a:prstGeom prst="ellipse">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894978" y="3320754"/>
              <a:ext cx="1683474"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frame tracking</a:t>
              </a:r>
              <a:endParaRPr lang="it-IT" sz="2000" dirty="0">
                <a:latin typeface="Times New Roman" panose="02020603050405020304" pitchFamily="18" charset="0"/>
                <a:cs typeface="Times New Roman" panose="02020603050405020304" pitchFamily="18" charset="0"/>
              </a:endParaRPr>
            </a:p>
          </p:txBody>
        </p:sp>
      </p:grpSp>
      <p:cxnSp>
        <p:nvCxnSpPr>
          <p:cNvPr id="12" name="Connettore 2 11"/>
          <p:cNvCxnSpPr>
            <a:stCxn id="7" idx="4"/>
            <a:endCxn id="8" idx="0"/>
          </p:cNvCxnSpPr>
          <p:nvPr/>
        </p:nvCxnSpPr>
        <p:spPr>
          <a:xfrm>
            <a:off x="2873086" y="2739022"/>
            <a:ext cx="0" cy="964645"/>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Figura a mano libera 15"/>
          <p:cNvSpPr/>
          <p:nvPr/>
        </p:nvSpPr>
        <p:spPr>
          <a:xfrm>
            <a:off x="4177145" y="1783058"/>
            <a:ext cx="1517492" cy="1247745"/>
          </a:xfrm>
          <a:custGeom>
            <a:avLst/>
            <a:gdLst>
              <a:gd name="connsiteX0" fmla="*/ 0 w 1517492"/>
              <a:gd name="connsiteY0" fmla="*/ 824138 h 1251001"/>
              <a:gd name="connsiteX1" fmla="*/ 602673 w 1517492"/>
              <a:gd name="connsiteY1" fmla="*/ 1239774 h 1251001"/>
              <a:gd name="connsiteX2" fmla="*/ 1246909 w 1517492"/>
              <a:gd name="connsiteY2" fmla="*/ 1073520 h 1251001"/>
              <a:gd name="connsiteX3" fmla="*/ 1517073 w 1517492"/>
              <a:gd name="connsiteY3" fmla="*/ 460456 h 1251001"/>
              <a:gd name="connsiteX4" fmla="*/ 1194954 w 1517492"/>
              <a:gd name="connsiteY4" fmla="*/ 117556 h 1251001"/>
              <a:gd name="connsiteX5" fmla="*/ 727364 w 1517492"/>
              <a:gd name="connsiteY5" fmla="*/ 44820 h 1251001"/>
              <a:gd name="connsiteX6" fmla="*/ 384464 w 1517492"/>
              <a:gd name="connsiteY6" fmla="*/ 13647 h 1251001"/>
              <a:gd name="connsiteX7" fmla="*/ 145473 w 1517492"/>
              <a:gd name="connsiteY7" fmla="*/ 273420 h 1251001"/>
              <a:gd name="connsiteX8" fmla="*/ 93518 w 1517492"/>
              <a:gd name="connsiteY8" fmla="*/ 418892 h 125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7492" h="1251001">
                <a:moveTo>
                  <a:pt x="0" y="824138"/>
                </a:moveTo>
                <a:cubicBezTo>
                  <a:pt x="197427" y="1011174"/>
                  <a:pt x="394855" y="1198210"/>
                  <a:pt x="602673" y="1239774"/>
                </a:cubicBezTo>
                <a:cubicBezTo>
                  <a:pt x="810491" y="1281338"/>
                  <a:pt x="1094509" y="1203406"/>
                  <a:pt x="1246909" y="1073520"/>
                </a:cubicBezTo>
                <a:cubicBezTo>
                  <a:pt x="1399309" y="943634"/>
                  <a:pt x="1525732" y="619783"/>
                  <a:pt x="1517073" y="460456"/>
                </a:cubicBezTo>
                <a:cubicBezTo>
                  <a:pt x="1508414" y="301129"/>
                  <a:pt x="1326572" y="186829"/>
                  <a:pt x="1194954" y="117556"/>
                </a:cubicBezTo>
                <a:cubicBezTo>
                  <a:pt x="1063336" y="48283"/>
                  <a:pt x="862445" y="62138"/>
                  <a:pt x="727364" y="44820"/>
                </a:cubicBezTo>
                <a:cubicBezTo>
                  <a:pt x="592283" y="27502"/>
                  <a:pt x="481446" y="-24453"/>
                  <a:pt x="384464" y="13647"/>
                </a:cubicBezTo>
                <a:cubicBezTo>
                  <a:pt x="287482" y="51747"/>
                  <a:pt x="193964" y="205879"/>
                  <a:pt x="145473" y="273420"/>
                </a:cubicBezTo>
                <a:cubicBezTo>
                  <a:pt x="96982" y="340961"/>
                  <a:pt x="105641" y="392915"/>
                  <a:pt x="93518" y="418892"/>
                </a:cubicBezTo>
              </a:path>
            </a:pathLst>
          </a:custGeom>
          <a:no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igura a mano libera 17"/>
          <p:cNvSpPr/>
          <p:nvPr/>
        </p:nvSpPr>
        <p:spPr>
          <a:xfrm>
            <a:off x="4166752" y="3464031"/>
            <a:ext cx="1517492" cy="1247745"/>
          </a:xfrm>
          <a:custGeom>
            <a:avLst/>
            <a:gdLst>
              <a:gd name="connsiteX0" fmla="*/ 0 w 1517492"/>
              <a:gd name="connsiteY0" fmla="*/ 824138 h 1251001"/>
              <a:gd name="connsiteX1" fmla="*/ 602673 w 1517492"/>
              <a:gd name="connsiteY1" fmla="*/ 1239774 h 1251001"/>
              <a:gd name="connsiteX2" fmla="*/ 1246909 w 1517492"/>
              <a:gd name="connsiteY2" fmla="*/ 1073520 h 1251001"/>
              <a:gd name="connsiteX3" fmla="*/ 1517073 w 1517492"/>
              <a:gd name="connsiteY3" fmla="*/ 460456 h 1251001"/>
              <a:gd name="connsiteX4" fmla="*/ 1194954 w 1517492"/>
              <a:gd name="connsiteY4" fmla="*/ 117556 h 1251001"/>
              <a:gd name="connsiteX5" fmla="*/ 727364 w 1517492"/>
              <a:gd name="connsiteY5" fmla="*/ 44820 h 1251001"/>
              <a:gd name="connsiteX6" fmla="*/ 384464 w 1517492"/>
              <a:gd name="connsiteY6" fmla="*/ 13647 h 1251001"/>
              <a:gd name="connsiteX7" fmla="*/ 145473 w 1517492"/>
              <a:gd name="connsiteY7" fmla="*/ 273420 h 1251001"/>
              <a:gd name="connsiteX8" fmla="*/ 93518 w 1517492"/>
              <a:gd name="connsiteY8" fmla="*/ 418892 h 125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7492" h="1251001">
                <a:moveTo>
                  <a:pt x="0" y="824138"/>
                </a:moveTo>
                <a:cubicBezTo>
                  <a:pt x="197427" y="1011174"/>
                  <a:pt x="394855" y="1198210"/>
                  <a:pt x="602673" y="1239774"/>
                </a:cubicBezTo>
                <a:cubicBezTo>
                  <a:pt x="810491" y="1281338"/>
                  <a:pt x="1094509" y="1203406"/>
                  <a:pt x="1246909" y="1073520"/>
                </a:cubicBezTo>
                <a:cubicBezTo>
                  <a:pt x="1399309" y="943634"/>
                  <a:pt x="1525732" y="619783"/>
                  <a:pt x="1517073" y="460456"/>
                </a:cubicBezTo>
                <a:cubicBezTo>
                  <a:pt x="1508414" y="301129"/>
                  <a:pt x="1326572" y="186829"/>
                  <a:pt x="1194954" y="117556"/>
                </a:cubicBezTo>
                <a:cubicBezTo>
                  <a:pt x="1063336" y="48283"/>
                  <a:pt x="862445" y="62138"/>
                  <a:pt x="727364" y="44820"/>
                </a:cubicBezTo>
                <a:cubicBezTo>
                  <a:pt x="592283" y="27502"/>
                  <a:pt x="481446" y="-24453"/>
                  <a:pt x="384464" y="13647"/>
                </a:cubicBezTo>
                <a:cubicBezTo>
                  <a:pt x="287482" y="51747"/>
                  <a:pt x="193964" y="205879"/>
                  <a:pt x="145473" y="273420"/>
                </a:cubicBezTo>
                <a:cubicBezTo>
                  <a:pt x="96982" y="340961"/>
                  <a:pt x="105641" y="392915"/>
                  <a:pt x="93518" y="418892"/>
                </a:cubicBezTo>
              </a:path>
            </a:pathLst>
          </a:custGeom>
          <a:no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0" name="Connettore 4 19"/>
          <p:cNvCxnSpPr>
            <a:stCxn id="8" idx="2"/>
            <a:endCxn id="7" idx="2"/>
          </p:cNvCxnSpPr>
          <p:nvPr/>
        </p:nvCxnSpPr>
        <p:spPr>
          <a:xfrm rot="10800000">
            <a:off x="1288472" y="2385732"/>
            <a:ext cx="12700" cy="1671227"/>
          </a:xfrm>
          <a:prstGeom prst="bentConnector3">
            <a:avLst>
              <a:gd name="adj1" fmla="val 5072724"/>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ttangolo 21"/>
          <p:cNvSpPr/>
          <p:nvPr/>
        </p:nvSpPr>
        <p:spPr>
          <a:xfrm>
            <a:off x="5937118" y="983330"/>
            <a:ext cx="5763046" cy="2031325"/>
          </a:xfrm>
          <a:prstGeom prst="rect">
            <a:avLst/>
          </a:prstGeom>
          <a:ln>
            <a:solidFill>
              <a:schemeClr val="tx1"/>
            </a:solidFill>
          </a:ln>
        </p:spPr>
        <p:txBody>
          <a:bodyPr wrap="square">
            <a:spAutoFit/>
          </a:bodyPr>
          <a:lstStyle/>
          <a:p>
            <a:pPr algn="just"/>
            <a:r>
              <a:rPr lang="en-US" dirty="0">
                <a:solidFill>
                  <a:srgbClr val="000000"/>
                </a:solidFill>
                <a:latin typeface="Times New Roman" panose="02020603050405020304" pitchFamily="18" charset="0"/>
                <a:cs typeface="Times New Roman" panose="02020603050405020304" pitchFamily="18" charset="0"/>
              </a:rPr>
              <a:t>For each received frame the four bits in the header position are checked for header validity (both data and idle frame headers are considered valid). If </a:t>
            </a:r>
            <a:r>
              <a:rPr lang="en-US" b="1" dirty="0">
                <a:solidFill>
                  <a:srgbClr val="000000"/>
                </a:solidFill>
                <a:latin typeface="Times New Roman" panose="02020603050405020304" pitchFamily="18" charset="0"/>
                <a:cs typeface="Times New Roman" panose="02020603050405020304" pitchFamily="18" charset="0"/>
              </a:rPr>
              <a:t>NHF</a:t>
            </a:r>
            <a:r>
              <a:rPr lang="en-US" dirty="0">
                <a:solidFill>
                  <a:srgbClr val="000000"/>
                </a:solidFill>
                <a:latin typeface="Times New Roman" panose="02020603050405020304" pitchFamily="18" charset="0"/>
                <a:cs typeface="Times New Roman" panose="02020603050405020304" pitchFamily="18" charset="0"/>
              </a:rPr>
              <a:t> consecutive frames contain a valid header the frame is considered locked. Otherwise, the frame is shifted by one bit and the valid header checking procedure is repeated. After frame-lock is achieved, the receiver switches to the frame-tracking mode. </a:t>
            </a:r>
            <a:endParaRPr lang="it-IT" dirty="0">
              <a:latin typeface="Times New Roman" panose="02020603050405020304" pitchFamily="18" charset="0"/>
              <a:cs typeface="Times New Roman" panose="02020603050405020304" pitchFamily="18" charset="0"/>
            </a:endParaRPr>
          </a:p>
        </p:txBody>
      </p:sp>
      <p:sp>
        <p:nvSpPr>
          <p:cNvPr id="23" name="CasellaDiTesto 22"/>
          <p:cNvSpPr txBox="1"/>
          <p:nvPr/>
        </p:nvSpPr>
        <p:spPr>
          <a:xfrm>
            <a:off x="2890113" y="3014655"/>
            <a:ext cx="1450846" cy="369332"/>
          </a:xfrm>
          <a:prstGeom prst="rect">
            <a:avLst/>
          </a:prstGeom>
          <a:noFill/>
        </p:spPr>
        <p:txBody>
          <a:bodyPr wrap="none" rtlCol="0">
            <a:spAutoFit/>
          </a:bodyPr>
          <a:lstStyle/>
          <a:p>
            <a:r>
              <a:rPr lang="en-US" dirty="0" smtClean="0"/>
              <a:t>lock achieved</a:t>
            </a:r>
            <a:endParaRPr lang="it-IT" dirty="0"/>
          </a:p>
        </p:txBody>
      </p:sp>
      <p:sp>
        <p:nvSpPr>
          <p:cNvPr id="24" name="Rettangolo 23"/>
          <p:cNvSpPr/>
          <p:nvPr/>
        </p:nvSpPr>
        <p:spPr>
          <a:xfrm>
            <a:off x="5937118" y="3221344"/>
            <a:ext cx="5763046" cy="3139321"/>
          </a:xfrm>
          <a:prstGeom prst="rect">
            <a:avLst/>
          </a:prstGeom>
          <a:ln>
            <a:solidFill>
              <a:schemeClr val="tx1"/>
            </a:solidFill>
          </a:ln>
        </p:spPr>
        <p:txBody>
          <a:bodyPr wrap="square">
            <a:spAutoFit/>
          </a:bodyPr>
          <a:lstStyle/>
          <a:p>
            <a:pPr algn="just"/>
            <a:r>
              <a:rPr lang="en-US" dirty="0" smtClean="0">
                <a:solidFill>
                  <a:srgbClr val="000000"/>
                </a:solidFill>
                <a:latin typeface="Times New Roman" panose="02020603050405020304" pitchFamily="18" charset="0"/>
                <a:cs typeface="Times New Roman" panose="02020603050405020304" pitchFamily="18" charset="0"/>
              </a:rPr>
              <a:t>In </a:t>
            </a:r>
            <a:r>
              <a:rPr lang="en-US" dirty="0">
                <a:solidFill>
                  <a:srgbClr val="000000"/>
                </a:solidFill>
                <a:latin typeface="Times New Roman" panose="02020603050405020304" pitchFamily="18" charset="0"/>
                <a:cs typeface="Times New Roman" panose="02020603050405020304" pitchFamily="18" charset="0"/>
              </a:rPr>
              <a:t>this mode the receiver strives to maintain frame synchronization. It checks the validity of the headers and counts the number of invalid headers received in consecutive frames after the first invalid header has been detected. If the number of invalid headers received in consecutive frames is bigger than </a:t>
            </a:r>
            <a:r>
              <a:rPr lang="en-US" b="1" dirty="0" smtClean="0">
                <a:solidFill>
                  <a:srgbClr val="000000"/>
                </a:solidFill>
                <a:latin typeface="Times New Roman" panose="02020603050405020304" pitchFamily="18" charset="0"/>
                <a:cs typeface="Times New Roman" panose="02020603050405020304" pitchFamily="18" charset="0"/>
              </a:rPr>
              <a:t>NMIH</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then the receiver re-enters the frame-lock acquisition mode. </a:t>
            </a:r>
            <a:endParaRPr lang="en-US" dirty="0" smtClean="0">
              <a:solidFill>
                <a:srgbClr val="000000"/>
              </a:solidFill>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If, after detection of one or more invalid headers (that don’t exceed NMIH), a specified minimum number of consecutive valid headers (</a:t>
            </a:r>
            <a:r>
              <a:rPr lang="en-US" b="1" dirty="0">
                <a:latin typeface="Times New Roman" panose="02020603050405020304" pitchFamily="18" charset="0"/>
                <a:cs typeface="Times New Roman" panose="02020603050405020304" pitchFamily="18" charset="0"/>
              </a:rPr>
              <a:t>NMVH</a:t>
            </a:r>
            <a:r>
              <a:rPr lang="en-US" dirty="0">
                <a:latin typeface="Times New Roman" panose="02020603050405020304" pitchFamily="18" charset="0"/>
                <a:cs typeface="Times New Roman" panose="02020603050405020304" pitchFamily="18" charset="0"/>
              </a:rPr>
              <a:t>) are detected, then the count of invalid errors is reset to zero.</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593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31</a:t>
            </a:fld>
            <a:endParaRPr lang="it-IT"/>
          </a:p>
        </p:txBody>
      </p:sp>
      <p:sp>
        <p:nvSpPr>
          <p:cNvPr id="4" name="CasellaDiTesto 3"/>
          <p:cNvSpPr txBox="1"/>
          <p:nvPr/>
        </p:nvSpPr>
        <p:spPr>
          <a:xfrm>
            <a:off x="5380904" y="2889073"/>
            <a:ext cx="1282723"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E-links</a:t>
            </a:r>
            <a:endParaRPr lang="it-IT" sz="2800" b="1" dirty="0">
              <a:solidFill>
                <a:srgbClr val="0000FF"/>
              </a:solidFill>
              <a:latin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a:blip r:embed="rId2"/>
          <a:stretch>
            <a:fillRect/>
          </a:stretch>
        </p:blipFill>
        <p:spPr>
          <a:xfrm>
            <a:off x="5388405" y="4435835"/>
            <a:ext cx="1517277" cy="1517277"/>
          </a:xfrm>
          <a:prstGeom prst="rect">
            <a:avLst/>
          </a:prstGeom>
        </p:spPr>
      </p:pic>
    </p:spTree>
    <p:extLst>
      <p:ext uri="{BB962C8B-B14F-4D97-AF65-F5344CB8AC3E}">
        <p14:creationId xmlns:p14="http://schemas.microsoft.com/office/powerpoint/2010/main" val="1437323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32</a:t>
            </a:fld>
            <a:endParaRPr lang="it-IT"/>
          </a:p>
        </p:txBody>
      </p:sp>
      <p:sp>
        <p:nvSpPr>
          <p:cNvPr id="5" name="CasellaDiTesto 4"/>
          <p:cNvSpPr txBox="1"/>
          <p:nvPr/>
        </p:nvSpPr>
        <p:spPr>
          <a:xfrm>
            <a:off x="3766230" y="83668"/>
            <a:ext cx="4424609"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E-Links: duplex serial links</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8" name="CasellaDiTesto 7"/>
          <p:cNvSpPr txBox="1"/>
          <p:nvPr/>
        </p:nvSpPr>
        <p:spPr>
          <a:xfrm>
            <a:off x="4153662" y="5361519"/>
            <a:ext cx="1510145" cy="707886"/>
          </a:xfrm>
          <a:prstGeom prst="rect">
            <a:avLst/>
          </a:prstGeom>
          <a:solidFill>
            <a:srgbClr val="FFFF99"/>
          </a:solidFill>
          <a:ln w="19050">
            <a:solidFill>
              <a:schemeClr val="tx1"/>
            </a:solidFill>
          </a:ln>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front</a:t>
            </a:r>
          </a:p>
          <a:p>
            <a:pPr algn="ctr"/>
            <a:r>
              <a:rPr lang="en-US" sz="2000" dirty="0" smtClean="0">
                <a:latin typeface="Times New Roman" panose="02020603050405020304" pitchFamily="18" charset="0"/>
                <a:cs typeface="Times New Roman" panose="02020603050405020304" pitchFamily="18" charset="0"/>
              </a:rPr>
              <a:t>end</a:t>
            </a:r>
            <a:endParaRPr lang="it-IT" sz="2000" dirty="0">
              <a:latin typeface="Times New Roman" panose="02020603050405020304" pitchFamily="18" charset="0"/>
              <a:cs typeface="Times New Roman" panose="02020603050405020304" pitchFamily="18" charset="0"/>
            </a:endParaRPr>
          </a:p>
        </p:txBody>
      </p:sp>
      <p:sp>
        <p:nvSpPr>
          <p:cNvPr id="9" name="CasellaDiTesto 8"/>
          <p:cNvSpPr txBox="1"/>
          <p:nvPr/>
        </p:nvSpPr>
        <p:spPr>
          <a:xfrm>
            <a:off x="7435766" y="5197543"/>
            <a:ext cx="1510145" cy="1015663"/>
          </a:xfrm>
          <a:prstGeom prst="rect">
            <a:avLst/>
          </a:prstGeom>
          <a:solidFill>
            <a:srgbClr val="FFFF99"/>
          </a:solidFill>
          <a:ln w="19050">
            <a:solidFill>
              <a:schemeClr val="tx1"/>
            </a:solidFill>
          </a:ln>
        </p:spPr>
        <p:txBody>
          <a:bodyPr wrap="square" rtlCol="0">
            <a:spAutoFit/>
          </a:bodyPr>
          <a:lstStyle/>
          <a:p>
            <a:pPr algn="ctr"/>
            <a:endParaRPr lang="en-US" sz="2000" dirty="0" smtClean="0">
              <a:latin typeface="Times New Roman" panose="02020603050405020304" pitchFamily="18" charset="0"/>
              <a:cs typeface="Times New Roman" panose="02020603050405020304" pitchFamily="18" charset="0"/>
            </a:endParaRPr>
          </a:p>
          <a:p>
            <a:pPr algn="ctr"/>
            <a:r>
              <a:rPr lang="en-US" sz="2000" dirty="0" smtClean="0">
                <a:latin typeface="Times New Roman" panose="02020603050405020304" pitchFamily="18" charset="0"/>
                <a:cs typeface="Times New Roman" panose="02020603050405020304" pitchFamily="18" charset="0"/>
              </a:rPr>
              <a:t>GBTx</a:t>
            </a:r>
          </a:p>
          <a:p>
            <a:pPr algn="ctr"/>
            <a:endParaRPr lang="it-IT" sz="2000" dirty="0">
              <a:latin typeface="Times New Roman" panose="02020603050405020304" pitchFamily="18" charset="0"/>
              <a:cs typeface="Times New Roman" panose="02020603050405020304" pitchFamily="18" charset="0"/>
            </a:endParaRPr>
          </a:p>
        </p:txBody>
      </p:sp>
      <p:cxnSp>
        <p:nvCxnSpPr>
          <p:cNvPr id="11" name="Connettore 2 10"/>
          <p:cNvCxnSpPr/>
          <p:nvPr/>
        </p:nvCxnSpPr>
        <p:spPr>
          <a:xfrm>
            <a:off x="5704595" y="5442974"/>
            <a:ext cx="1678278" cy="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H="1">
            <a:off x="5704595" y="5750750"/>
            <a:ext cx="167827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5704595" y="6069405"/>
            <a:ext cx="167827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ttangolo 13"/>
          <p:cNvSpPr/>
          <p:nvPr/>
        </p:nvSpPr>
        <p:spPr>
          <a:xfrm>
            <a:off x="5960694" y="5100997"/>
            <a:ext cx="1265090" cy="369332"/>
          </a:xfrm>
          <a:prstGeom prst="rect">
            <a:avLst/>
          </a:prstGeom>
        </p:spPr>
        <p:txBody>
          <a:bodyPr wrap="none">
            <a:spAutoFit/>
          </a:bodyPr>
          <a:lstStyle/>
          <a:p>
            <a:pPr algn="ctr"/>
            <a:r>
              <a:rPr lang="en-US" dirty="0"/>
              <a:t>dClk+/dClk-</a:t>
            </a:r>
          </a:p>
        </p:txBody>
      </p:sp>
      <p:sp>
        <p:nvSpPr>
          <p:cNvPr id="15" name="Rettangolo 14"/>
          <p:cNvSpPr/>
          <p:nvPr/>
        </p:nvSpPr>
        <p:spPr>
          <a:xfrm>
            <a:off x="5879118" y="5427585"/>
            <a:ext cx="1406154" cy="369332"/>
          </a:xfrm>
          <a:prstGeom prst="rect">
            <a:avLst/>
          </a:prstGeom>
        </p:spPr>
        <p:txBody>
          <a:bodyPr wrap="none">
            <a:spAutoFit/>
          </a:bodyPr>
          <a:lstStyle/>
          <a:p>
            <a:pPr algn="ctr"/>
            <a:r>
              <a:rPr lang="en-US" dirty="0" smtClean="0"/>
              <a:t>dOut+/dOut-</a:t>
            </a:r>
            <a:endParaRPr lang="en-US" dirty="0"/>
          </a:p>
        </p:txBody>
      </p:sp>
      <p:sp>
        <p:nvSpPr>
          <p:cNvPr id="16" name="Rettangolo 15"/>
          <p:cNvSpPr/>
          <p:nvPr/>
        </p:nvSpPr>
        <p:spPr>
          <a:xfrm>
            <a:off x="6044249" y="5736115"/>
            <a:ext cx="1063113" cy="369332"/>
          </a:xfrm>
          <a:prstGeom prst="rect">
            <a:avLst/>
          </a:prstGeom>
        </p:spPr>
        <p:txBody>
          <a:bodyPr wrap="none">
            <a:spAutoFit/>
          </a:bodyPr>
          <a:lstStyle/>
          <a:p>
            <a:pPr algn="ctr"/>
            <a:r>
              <a:rPr lang="en-US" dirty="0" smtClean="0"/>
              <a:t>dIn+/dIn-</a:t>
            </a:r>
            <a:endParaRPr lang="en-US" dirty="0"/>
          </a:p>
        </p:txBody>
      </p:sp>
      <p:sp>
        <p:nvSpPr>
          <p:cNvPr id="19" name="Content Placeholder 2"/>
          <p:cNvSpPr txBox="1">
            <a:spLocks/>
          </p:cNvSpPr>
          <p:nvPr/>
        </p:nvSpPr>
        <p:spPr>
          <a:xfrm>
            <a:off x="8610600" y="1130675"/>
            <a:ext cx="3334265" cy="406190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000000"/>
                </a:solidFill>
                <a:latin typeface="Times New Roman" panose="02020603050405020304" pitchFamily="18" charset="0"/>
                <a:cs typeface="Times New Roman" panose="02020603050405020304" pitchFamily="18" charset="0"/>
              </a:rPr>
              <a:t>Overall in the GBTx </a:t>
            </a:r>
            <a:r>
              <a:rPr lang="en-US" sz="1800" dirty="0" smtClean="0">
                <a:solidFill>
                  <a:srgbClr val="000000"/>
                </a:solidFill>
                <a:latin typeface="Times New Roman" panose="02020603050405020304" pitchFamily="18" charset="0"/>
                <a:cs typeface="Times New Roman" panose="02020603050405020304" pitchFamily="18" charset="0"/>
              </a:rPr>
              <a:t>240 </a:t>
            </a:r>
            <a:r>
              <a:rPr lang="en-US" sz="1800" dirty="0">
                <a:solidFill>
                  <a:srgbClr val="000000"/>
                </a:solidFill>
                <a:latin typeface="Times New Roman" panose="02020603050405020304" pitchFamily="18" charset="0"/>
                <a:cs typeface="Times New Roman" panose="02020603050405020304" pitchFamily="18" charset="0"/>
              </a:rPr>
              <a:t>pins are dedicated to </a:t>
            </a:r>
            <a:r>
              <a:rPr lang="en-US" sz="1800" dirty="0" smtClean="0">
                <a:solidFill>
                  <a:srgbClr val="000000"/>
                </a:solidFill>
                <a:latin typeface="Times New Roman" panose="02020603050405020304" pitchFamily="18" charset="0"/>
                <a:cs typeface="Times New Roman" panose="02020603050405020304" pitchFamily="18" charset="0"/>
              </a:rPr>
              <a:t>E-Links. </a:t>
            </a:r>
            <a:endParaRPr lang="en-GB" sz="1800" dirty="0" smtClean="0">
              <a:latin typeface="Times New Roman" panose="02020603050405020304" pitchFamily="18" charset="0"/>
              <a:cs typeface="Times New Roman" panose="02020603050405020304" pitchFamily="18" charset="0"/>
            </a:endParaRPr>
          </a:p>
          <a:p>
            <a:r>
              <a:rPr lang="en-GB" sz="1800" dirty="0" smtClean="0">
                <a:latin typeface="Times New Roman" panose="02020603050405020304" pitchFamily="18" charset="0"/>
                <a:cs typeface="Times New Roman" panose="02020603050405020304" pitchFamily="18" charset="0"/>
              </a:rPr>
              <a:t>40 bi-directional e-Links</a:t>
            </a:r>
          </a:p>
          <a:p>
            <a:pPr lvl="1"/>
            <a:r>
              <a:rPr lang="en-GB" sz="1800" dirty="0" smtClean="0">
                <a:latin typeface="Times New Roman" panose="02020603050405020304" pitchFamily="18" charset="0"/>
                <a:cs typeface="Times New Roman" panose="02020603050405020304" pitchFamily="18" charset="0"/>
              </a:rPr>
              <a:t>up to 40 @ 80 Mb/s</a:t>
            </a:r>
          </a:p>
          <a:p>
            <a:pPr lvl="1"/>
            <a:r>
              <a:rPr lang="en-GB" sz="1800" dirty="0" smtClean="0">
                <a:latin typeface="Times New Roman" panose="02020603050405020304" pitchFamily="18" charset="0"/>
                <a:cs typeface="Times New Roman" panose="02020603050405020304" pitchFamily="18" charset="0"/>
              </a:rPr>
              <a:t>up to 20 @ 160 Mb/s</a:t>
            </a:r>
          </a:p>
          <a:p>
            <a:pPr lvl="1"/>
            <a:r>
              <a:rPr lang="en-GB" sz="1800" dirty="0" smtClean="0">
                <a:latin typeface="Times New Roman" panose="02020603050405020304" pitchFamily="18" charset="0"/>
                <a:cs typeface="Times New Roman" panose="02020603050405020304" pitchFamily="18" charset="0"/>
              </a:rPr>
              <a:t>up to 10 @ 320 Mb/s</a:t>
            </a:r>
          </a:p>
          <a:p>
            <a:r>
              <a:rPr lang="en-GB" sz="1800" dirty="0" smtClean="0">
                <a:latin typeface="Times New Roman" panose="02020603050405020304" pitchFamily="18" charset="0"/>
                <a:cs typeface="Times New Roman" panose="02020603050405020304" pitchFamily="18" charset="0"/>
              </a:rPr>
              <a:t>e-Port data rate can be set independently for:</a:t>
            </a:r>
          </a:p>
          <a:p>
            <a:pPr lvl="1"/>
            <a:r>
              <a:rPr lang="en-GB" sz="1800" dirty="0" smtClean="0">
                <a:latin typeface="Times New Roman" panose="02020603050405020304" pitchFamily="18" charset="0"/>
                <a:cs typeface="Times New Roman" panose="02020603050405020304" pitchFamily="18" charset="0"/>
              </a:rPr>
              <a:t>each group</a:t>
            </a:r>
          </a:p>
          <a:p>
            <a:r>
              <a:rPr lang="en-GB" sz="1800" dirty="0" smtClean="0">
                <a:latin typeface="Times New Roman" panose="02020603050405020304" pitchFamily="18" charset="0"/>
                <a:cs typeface="Times New Roman" panose="02020603050405020304" pitchFamily="18" charset="0"/>
              </a:rPr>
              <a:t>1 </a:t>
            </a:r>
            <a:r>
              <a:rPr lang="en-GB" sz="1800" dirty="0" smtClean="0">
                <a:latin typeface="Times New Roman" panose="02020603050405020304" pitchFamily="18" charset="0"/>
                <a:cs typeface="Times New Roman" panose="02020603050405020304" pitchFamily="18" charset="0"/>
              </a:rPr>
              <a:t>bi-directional e-Link:</a:t>
            </a:r>
          </a:p>
          <a:p>
            <a:pPr lvl="1"/>
            <a:r>
              <a:rPr lang="en-GB" sz="1800" dirty="0" smtClean="0">
                <a:latin typeface="Times New Roman" panose="02020603050405020304" pitchFamily="18" charset="0"/>
                <a:cs typeface="Times New Roman" panose="02020603050405020304" pitchFamily="18" charset="0"/>
              </a:rPr>
              <a:t>80 Mb/s</a:t>
            </a:r>
          </a:p>
        </p:txBody>
      </p:sp>
      <p:grpSp>
        <p:nvGrpSpPr>
          <p:cNvPr id="18" name="Group 137"/>
          <p:cNvGrpSpPr/>
          <p:nvPr/>
        </p:nvGrpSpPr>
        <p:grpSpPr>
          <a:xfrm>
            <a:off x="535304" y="480371"/>
            <a:ext cx="8075296" cy="4506650"/>
            <a:chOff x="539552" y="1268760"/>
            <a:chExt cx="8075296" cy="4506650"/>
          </a:xfrm>
        </p:grpSpPr>
        <p:sp>
          <p:nvSpPr>
            <p:cNvPr id="20" name="Rectangle 9"/>
            <p:cNvSpPr/>
            <p:nvPr/>
          </p:nvSpPr>
          <p:spPr>
            <a:xfrm>
              <a:off x="539552" y="1268760"/>
              <a:ext cx="100811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Frontend</a:t>
              </a:r>
            </a:p>
            <a:p>
              <a:pPr algn="ctr"/>
              <a:r>
                <a:rPr lang="en-GB" sz="1200" dirty="0" smtClean="0"/>
                <a:t>Module</a:t>
              </a:r>
              <a:endParaRPr lang="en-GB" sz="1200" dirty="0"/>
            </a:p>
          </p:txBody>
        </p:sp>
        <p:sp>
          <p:nvSpPr>
            <p:cNvPr id="21" name="Rectangle 15"/>
            <p:cNvSpPr/>
            <p:nvPr/>
          </p:nvSpPr>
          <p:spPr>
            <a:xfrm>
              <a:off x="3318119" y="2537653"/>
              <a:ext cx="3198097" cy="280581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16"/>
            <p:cNvSpPr/>
            <p:nvPr/>
          </p:nvSpPr>
          <p:spPr>
            <a:xfrm>
              <a:off x="539552" y="1935859"/>
              <a:ext cx="100811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Frontend</a:t>
              </a:r>
            </a:p>
            <a:p>
              <a:pPr algn="ctr"/>
              <a:r>
                <a:rPr lang="en-GB" sz="1200" dirty="0" smtClean="0"/>
                <a:t>Module</a:t>
              </a:r>
              <a:endParaRPr lang="en-GB" sz="1200" dirty="0"/>
            </a:p>
          </p:txBody>
        </p:sp>
        <p:sp>
          <p:nvSpPr>
            <p:cNvPr id="23" name="Rectangle 17"/>
            <p:cNvSpPr/>
            <p:nvPr/>
          </p:nvSpPr>
          <p:spPr>
            <a:xfrm>
              <a:off x="539552" y="2602958"/>
              <a:ext cx="100811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Frontend</a:t>
              </a:r>
            </a:p>
            <a:p>
              <a:pPr algn="ctr"/>
              <a:r>
                <a:rPr lang="en-GB" sz="1200" dirty="0" smtClean="0"/>
                <a:t>Module</a:t>
              </a:r>
              <a:endParaRPr lang="en-GB" sz="1200" dirty="0"/>
            </a:p>
          </p:txBody>
        </p:sp>
        <p:sp>
          <p:nvSpPr>
            <p:cNvPr id="24" name="Rectangle 20"/>
            <p:cNvSpPr/>
            <p:nvPr/>
          </p:nvSpPr>
          <p:spPr>
            <a:xfrm>
              <a:off x="539552" y="4604255"/>
              <a:ext cx="100811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Frontend</a:t>
              </a:r>
            </a:p>
            <a:p>
              <a:pPr algn="ctr"/>
              <a:r>
                <a:rPr lang="en-GB" sz="1200" dirty="0" smtClean="0"/>
                <a:t>Module</a:t>
              </a:r>
              <a:endParaRPr lang="en-GB" sz="1200" dirty="0"/>
            </a:p>
          </p:txBody>
        </p:sp>
        <p:sp>
          <p:nvSpPr>
            <p:cNvPr id="25" name="Rectangle 21"/>
            <p:cNvSpPr/>
            <p:nvPr/>
          </p:nvSpPr>
          <p:spPr>
            <a:xfrm>
              <a:off x="539552" y="5271354"/>
              <a:ext cx="100811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GBT-SCA</a:t>
              </a:r>
              <a:endParaRPr lang="en-GB" sz="1200" dirty="0"/>
            </a:p>
          </p:txBody>
        </p:sp>
        <p:cxnSp>
          <p:nvCxnSpPr>
            <p:cNvPr id="26" name="Straight Connector 23"/>
            <p:cNvCxnSpPr/>
            <p:nvPr/>
          </p:nvCxnSpPr>
          <p:spPr>
            <a:xfrm>
              <a:off x="1043608" y="3261857"/>
              <a:ext cx="0" cy="117525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27" name="Rectangle 25"/>
            <p:cNvSpPr/>
            <p:nvPr/>
          </p:nvSpPr>
          <p:spPr>
            <a:xfrm>
              <a:off x="3534143" y="4604255"/>
              <a:ext cx="100811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IC Control</a:t>
              </a:r>
              <a:endParaRPr lang="en-GB" sz="1200" dirty="0"/>
            </a:p>
          </p:txBody>
        </p:sp>
        <p:sp>
          <p:nvSpPr>
            <p:cNvPr id="28" name="Right Brace 26"/>
            <p:cNvSpPr/>
            <p:nvPr/>
          </p:nvSpPr>
          <p:spPr>
            <a:xfrm>
              <a:off x="5563462" y="3143018"/>
              <a:ext cx="288032" cy="1294094"/>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9" name="Straight Connector 29"/>
            <p:cNvCxnSpPr/>
            <p:nvPr/>
          </p:nvCxnSpPr>
          <p:spPr>
            <a:xfrm>
              <a:off x="1547664" y="2854986"/>
              <a:ext cx="3323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31"/>
            <p:cNvCxnSpPr/>
            <p:nvPr/>
          </p:nvCxnSpPr>
          <p:spPr>
            <a:xfrm>
              <a:off x="1555928" y="1514810"/>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2"/>
            <p:cNvCxnSpPr/>
            <p:nvPr/>
          </p:nvCxnSpPr>
          <p:spPr>
            <a:xfrm>
              <a:off x="1542620" y="2185876"/>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2" name="Arc 35"/>
            <p:cNvSpPr/>
            <p:nvPr/>
          </p:nvSpPr>
          <p:spPr>
            <a:xfrm>
              <a:off x="1691680" y="2854986"/>
              <a:ext cx="351776" cy="351776"/>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9"/>
            <p:cNvSpPr/>
            <p:nvPr/>
          </p:nvSpPr>
          <p:spPr>
            <a:xfrm>
              <a:off x="2008029" y="2185876"/>
              <a:ext cx="351776" cy="351776"/>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4" name="Straight Connector 41"/>
            <p:cNvCxnSpPr/>
            <p:nvPr/>
          </p:nvCxnSpPr>
          <p:spPr>
            <a:xfrm>
              <a:off x="2204000" y="1520788"/>
              <a:ext cx="3323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5" name="Arc 42"/>
            <p:cNvSpPr/>
            <p:nvPr/>
          </p:nvSpPr>
          <p:spPr>
            <a:xfrm>
              <a:off x="2360874" y="1515132"/>
              <a:ext cx="351776" cy="351776"/>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6" name="Straight Connector 43"/>
            <p:cNvCxnSpPr/>
            <p:nvPr/>
          </p:nvCxnSpPr>
          <p:spPr>
            <a:xfrm>
              <a:off x="1555928" y="5523382"/>
              <a:ext cx="9803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Straight Connector 44"/>
            <p:cNvCxnSpPr/>
            <p:nvPr/>
          </p:nvCxnSpPr>
          <p:spPr>
            <a:xfrm flipV="1">
              <a:off x="1535845" y="4858266"/>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8" name="Arc 45"/>
            <p:cNvSpPr/>
            <p:nvPr/>
          </p:nvSpPr>
          <p:spPr>
            <a:xfrm flipV="1">
              <a:off x="2001254" y="4509120"/>
              <a:ext cx="351776" cy="351776"/>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Arc 46"/>
            <p:cNvSpPr/>
            <p:nvPr/>
          </p:nvSpPr>
          <p:spPr>
            <a:xfrm flipV="1">
              <a:off x="2360874" y="5167583"/>
              <a:ext cx="351776" cy="351776"/>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0" name="Straight Connector 48"/>
            <p:cNvCxnSpPr>
              <a:stCxn id="55" idx="0"/>
            </p:cNvCxnSpPr>
            <p:nvPr/>
          </p:nvCxnSpPr>
          <p:spPr>
            <a:xfrm flipV="1">
              <a:off x="2883944" y="3255756"/>
              <a:ext cx="2679518" cy="911"/>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9"/>
            <p:cNvCxnSpPr>
              <a:stCxn id="52" idx="0"/>
            </p:cNvCxnSpPr>
            <p:nvPr/>
          </p:nvCxnSpPr>
          <p:spPr>
            <a:xfrm flipV="1">
              <a:off x="2534295" y="3408158"/>
              <a:ext cx="3039558" cy="6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50"/>
            <p:cNvCxnSpPr>
              <a:stCxn id="50" idx="0"/>
            </p:cNvCxnSpPr>
            <p:nvPr/>
          </p:nvCxnSpPr>
          <p:spPr>
            <a:xfrm flipV="1">
              <a:off x="2225481" y="3560557"/>
              <a:ext cx="3337981" cy="2068"/>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Connector 53"/>
            <p:cNvCxnSpPr/>
            <p:nvPr/>
          </p:nvCxnSpPr>
          <p:spPr>
            <a:xfrm>
              <a:off x="2536300" y="4015455"/>
              <a:ext cx="3027162" cy="2301"/>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Connector 54"/>
            <p:cNvCxnSpPr/>
            <p:nvPr/>
          </p:nvCxnSpPr>
          <p:spPr>
            <a:xfrm>
              <a:off x="2886071" y="4170156"/>
              <a:ext cx="2677391" cy="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55"/>
            <p:cNvCxnSpPr/>
            <p:nvPr/>
          </p:nvCxnSpPr>
          <p:spPr>
            <a:xfrm>
              <a:off x="5231162" y="4322556"/>
              <a:ext cx="332300" cy="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Arc 62"/>
            <p:cNvSpPr/>
            <p:nvPr/>
          </p:nvSpPr>
          <p:spPr>
            <a:xfrm flipV="1">
              <a:off x="4706324" y="4498729"/>
              <a:ext cx="351776" cy="351776"/>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7" name="Straight Connector 63"/>
            <p:cNvCxnSpPr/>
            <p:nvPr/>
          </p:nvCxnSpPr>
          <p:spPr>
            <a:xfrm>
              <a:off x="4542255" y="4856283"/>
              <a:ext cx="3323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8" name="Arc 64"/>
            <p:cNvSpPr/>
            <p:nvPr/>
          </p:nvSpPr>
          <p:spPr>
            <a:xfrm flipH="1">
              <a:off x="5058100" y="4322841"/>
              <a:ext cx="351776" cy="351776"/>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9" name="Straight Connector 66"/>
            <p:cNvCxnSpPr>
              <a:stCxn id="48" idx="2"/>
              <a:endCxn id="46" idx="2"/>
            </p:cNvCxnSpPr>
            <p:nvPr/>
          </p:nvCxnSpPr>
          <p:spPr>
            <a:xfrm>
              <a:off x="5058100" y="4498729"/>
              <a:ext cx="0" cy="1758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0" name="Arc 67"/>
            <p:cNvSpPr/>
            <p:nvPr/>
          </p:nvSpPr>
          <p:spPr>
            <a:xfrm flipH="1" flipV="1">
              <a:off x="2049593" y="3210849"/>
              <a:ext cx="351776" cy="351776"/>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1" name="Straight Connector 73"/>
            <p:cNvCxnSpPr>
              <a:endCxn id="50" idx="2"/>
            </p:cNvCxnSpPr>
            <p:nvPr/>
          </p:nvCxnSpPr>
          <p:spPr>
            <a:xfrm>
              <a:off x="2046114" y="3030874"/>
              <a:ext cx="3479" cy="35586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2" name="Arc 74"/>
            <p:cNvSpPr/>
            <p:nvPr/>
          </p:nvSpPr>
          <p:spPr>
            <a:xfrm flipH="1" flipV="1">
              <a:off x="2358407" y="3056442"/>
              <a:ext cx="351776" cy="351776"/>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3" name="Straight Connector 86"/>
            <p:cNvCxnSpPr>
              <a:stCxn id="33" idx="2"/>
              <a:endCxn id="52" idx="2"/>
            </p:cNvCxnSpPr>
            <p:nvPr/>
          </p:nvCxnSpPr>
          <p:spPr>
            <a:xfrm flipH="1">
              <a:off x="2358407" y="2361764"/>
              <a:ext cx="1398" cy="8705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4" name="Rectangle 87"/>
            <p:cNvSpPr/>
            <p:nvPr/>
          </p:nvSpPr>
          <p:spPr>
            <a:xfrm>
              <a:off x="5397312" y="3030874"/>
              <a:ext cx="513095" cy="1478246"/>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Arc 88"/>
            <p:cNvSpPr/>
            <p:nvPr/>
          </p:nvSpPr>
          <p:spPr>
            <a:xfrm flipH="1" flipV="1">
              <a:off x="2708056" y="2904891"/>
              <a:ext cx="351776" cy="351776"/>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6" name="Straight Connector 91"/>
            <p:cNvCxnSpPr>
              <a:stCxn id="55" idx="2"/>
            </p:cNvCxnSpPr>
            <p:nvPr/>
          </p:nvCxnSpPr>
          <p:spPr>
            <a:xfrm flipV="1">
              <a:off x="2708056" y="1691020"/>
              <a:ext cx="0" cy="138975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7" name="Arc 95"/>
            <p:cNvSpPr/>
            <p:nvPr/>
          </p:nvSpPr>
          <p:spPr>
            <a:xfrm flipH="1">
              <a:off x="2360534" y="4015455"/>
              <a:ext cx="351776" cy="351776"/>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Arc 96"/>
            <p:cNvSpPr/>
            <p:nvPr/>
          </p:nvSpPr>
          <p:spPr>
            <a:xfrm flipH="1">
              <a:off x="2710183" y="4169133"/>
              <a:ext cx="351776" cy="351776"/>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9" name="Straight Connector 101"/>
            <p:cNvCxnSpPr>
              <a:stCxn id="57" idx="2"/>
              <a:endCxn id="38" idx="2"/>
            </p:cNvCxnSpPr>
            <p:nvPr/>
          </p:nvCxnSpPr>
          <p:spPr>
            <a:xfrm flipH="1">
              <a:off x="2353030" y="4191343"/>
              <a:ext cx="7504" cy="4936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0" name="Straight Connector 104"/>
            <p:cNvCxnSpPr>
              <a:stCxn id="58" idx="2"/>
              <a:endCxn id="39" idx="2"/>
            </p:cNvCxnSpPr>
            <p:nvPr/>
          </p:nvCxnSpPr>
          <p:spPr>
            <a:xfrm>
              <a:off x="2710183" y="4345021"/>
              <a:ext cx="2467" cy="9984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1" name="Straight Connector 105"/>
            <p:cNvCxnSpPr/>
            <p:nvPr/>
          </p:nvCxnSpPr>
          <p:spPr>
            <a:xfrm>
              <a:off x="4110207" y="3666505"/>
              <a:ext cx="0" cy="23537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62" name="Straight Arrow Connector 119"/>
            <p:cNvCxnSpPr>
              <a:stCxn id="67" idx="0"/>
            </p:cNvCxnSpPr>
            <p:nvPr/>
          </p:nvCxnSpPr>
          <p:spPr>
            <a:xfrm flipV="1">
              <a:off x="7416315" y="3769997"/>
              <a:ext cx="1116125" cy="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3" name="TextBox 120"/>
            <p:cNvSpPr txBox="1"/>
            <p:nvPr/>
          </p:nvSpPr>
          <p:spPr>
            <a:xfrm>
              <a:off x="3318119" y="2537653"/>
              <a:ext cx="682623" cy="369332"/>
            </a:xfrm>
            <a:prstGeom prst="rect">
              <a:avLst/>
            </a:prstGeom>
            <a:noFill/>
          </p:spPr>
          <p:txBody>
            <a:bodyPr wrap="none" rtlCol="0">
              <a:spAutoFit/>
            </a:bodyPr>
            <a:lstStyle/>
            <a:p>
              <a:r>
                <a:rPr lang="en-GB" dirty="0" smtClean="0">
                  <a:solidFill>
                    <a:srgbClr val="0070C0"/>
                  </a:solidFill>
                </a:rPr>
                <a:t>GBTX</a:t>
              </a:r>
              <a:endParaRPr lang="en-GB" dirty="0">
                <a:solidFill>
                  <a:srgbClr val="0070C0"/>
                </a:solidFill>
              </a:endParaRPr>
            </a:p>
          </p:txBody>
        </p:sp>
        <p:sp>
          <p:nvSpPr>
            <p:cNvPr id="64" name="TextBox 121"/>
            <p:cNvSpPr txBox="1"/>
            <p:nvPr/>
          </p:nvSpPr>
          <p:spPr>
            <a:xfrm>
              <a:off x="3006406" y="1486104"/>
              <a:ext cx="2029723" cy="461665"/>
            </a:xfrm>
            <a:prstGeom prst="rect">
              <a:avLst/>
            </a:prstGeom>
            <a:noFill/>
          </p:spPr>
          <p:txBody>
            <a:bodyPr wrap="none" rtlCol="0">
              <a:spAutoFit/>
            </a:bodyPr>
            <a:lstStyle/>
            <a:p>
              <a:pPr algn="ctr"/>
              <a:r>
                <a:rPr lang="en-GB" sz="1200" dirty="0" smtClean="0">
                  <a:solidFill>
                    <a:srgbClr val="0070C0"/>
                  </a:solidFill>
                  <a:latin typeface="Times New Roman" panose="02020603050405020304" pitchFamily="18" charset="0"/>
                  <a:cs typeface="Times New Roman" panose="02020603050405020304" pitchFamily="18" charset="0"/>
                </a:rPr>
                <a:t>eLinks: 80 /160 / 320 Mbps</a:t>
              </a:r>
            </a:p>
            <a:p>
              <a:pPr algn="ctr"/>
              <a:r>
                <a:rPr lang="en-GB" sz="1200" dirty="0">
                  <a:solidFill>
                    <a:srgbClr val="0070C0"/>
                  </a:solidFill>
                  <a:latin typeface="Times New Roman" panose="02020603050405020304" pitchFamily="18" charset="0"/>
                  <a:cs typeface="Times New Roman" panose="02020603050405020304" pitchFamily="18" charset="0"/>
                </a:rPr>
                <a:t>Data and clock line (optional</a:t>
              </a:r>
              <a:r>
                <a:rPr lang="en-GB" sz="1200" dirty="0" smtClean="0">
                  <a:solidFill>
                    <a:srgbClr val="0070C0"/>
                  </a:solidFill>
                  <a:latin typeface="Times New Roman" panose="02020603050405020304" pitchFamily="18" charset="0"/>
                  <a:cs typeface="Times New Roman" panose="02020603050405020304" pitchFamily="18" charset="0"/>
                </a:rPr>
                <a:t>)</a:t>
              </a:r>
              <a:endParaRPr lang="en-GB" sz="1200" dirty="0">
                <a:solidFill>
                  <a:srgbClr val="0070C0"/>
                </a:solidFill>
                <a:latin typeface="Times New Roman" panose="02020603050405020304" pitchFamily="18" charset="0"/>
                <a:cs typeface="Times New Roman" panose="02020603050405020304" pitchFamily="18" charset="0"/>
              </a:endParaRPr>
            </a:p>
          </p:txBody>
        </p:sp>
        <p:sp>
          <p:nvSpPr>
            <p:cNvPr id="65" name="TextBox 124"/>
            <p:cNvSpPr txBox="1"/>
            <p:nvPr/>
          </p:nvSpPr>
          <p:spPr>
            <a:xfrm>
              <a:off x="5214636" y="2716486"/>
              <a:ext cx="878446" cy="276999"/>
            </a:xfrm>
            <a:prstGeom prst="rect">
              <a:avLst/>
            </a:prstGeom>
            <a:noFill/>
          </p:spPr>
          <p:txBody>
            <a:bodyPr wrap="none" rtlCol="0">
              <a:spAutoFit/>
            </a:bodyPr>
            <a:lstStyle/>
            <a:p>
              <a:r>
                <a:rPr lang="en-GB" sz="1200" dirty="0" smtClean="0">
                  <a:solidFill>
                    <a:srgbClr val="0070C0"/>
                  </a:solidFill>
                </a:rPr>
                <a:t>GBT-Frame</a:t>
              </a:r>
              <a:endParaRPr lang="en-GB" sz="1200" dirty="0">
                <a:solidFill>
                  <a:srgbClr val="0070C0"/>
                </a:solidFill>
              </a:endParaRPr>
            </a:p>
          </p:txBody>
        </p:sp>
        <p:sp>
          <p:nvSpPr>
            <p:cNvPr id="66" name="TextBox 125"/>
            <p:cNvSpPr txBox="1"/>
            <p:nvPr/>
          </p:nvSpPr>
          <p:spPr>
            <a:xfrm>
              <a:off x="7416315" y="3446831"/>
              <a:ext cx="1198533" cy="646331"/>
            </a:xfrm>
            <a:prstGeom prst="rect">
              <a:avLst/>
            </a:prstGeom>
            <a:noFill/>
          </p:spPr>
          <p:txBody>
            <a:bodyPr wrap="none" rtlCol="0">
              <a:spAutoFit/>
            </a:bodyPr>
            <a:lstStyle/>
            <a:p>
              <a:r>
                <a:rPr lang="en-GB" sz="1200" dirty="0" smtClean="0">
                  <a:solidFill>
                    <a:srgbClr val="C00000"/>
                  </a:solidFill>
                </a:rPr>
                <a:t>4.8 Gbps</a:t>
              </a:r>
            </a:p>
            <a:p>
              <a:endParaRPr lang="en-GB" sz="1200" dirty="0">
                <a:solidFill>
                  <a:srgbClr val="C00000"/>
                </a:solidFill>
              </a:endParaRPr>
            </a:p>
            <a:p>
              <a:r>
                <a:rPr lang="en-GB" sz="1200" dirty="0" smtClean="0">
                  <a:solidFill>
                    <a:srgbClr val="C00000"/>
                  </a:solidFill>
                </a:rPr>
                <a:t>optical-fibre link</a:t>
              </a:r>
              <a:endParaRPr lang="en-GB" sz="1200" dirty="0">
                <a:solidFill>
                  <a:srgbClr val="C00000"/>
                </a:solidFill>
              </a:endParaRPr>
            </a:p>
          </p:txBody>
        </p:sp>
        <p:sp>
          <p:nvSpPr>
            <p:cNvPr id="67" name="Isosceles Triangle 127"/>
            <p:cNvSpPr/>
            <p:nvPr/>
          </p:nvSpPr>
          <p:spPr>
            <a:xfrm rot="5400000">
              <a:off x="7052675" y="3586378"/>
              <a:ext cx="360040" cy="36723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8" name="Straight Arrow Connector 128"/>
            <p:cNvCxnSpPr>
              <a:endCxn id="67" idx="3"/>
            </p:cNvCxnSpPr>
            <p:nvPr/>
          </p:nvCxnSpPr>
          <p:spPr>
            <a:xfrm>
              <a:off x="5910407" y="3769997"/>
              <a:ext cx="1138669" cy="1"/>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136"/>
            <p:cNvCxnSpPr/>
            <p:nvPr/>
          </p:nvCxnSpPr>
          <p:spPr>
            <a:xfrm flipH="1">
              <a:off x="2694232" y="1946558"/>
              <a:ext cx="365600" cy="3279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7643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33</a:t>
            </a:fld>
            <a:endParaRPr lang="it-IT"/>
          </a:p>
        </p:txBody>
      </p:sp>
      <p:pic>
        <p:nvPicPr>
          <p:cNvPr id="4" name="Immagine 3"/>
          <p:cNvPicPr>
            <a:picLocks noChangeAspect="1"/>
          </p:cNvPicPr>
          <p:nvPr/>
        </p:nvPicPr>
        <p:blipFill>
          <a:blip r:embed="rId2"/>
          <a:stretch>
            <a:fillRect/>
          </a:stretch>
        </p:blipFill>
        <p:spPr>
          <a:xfrm>
            <a:off x="1436374" y="1034979"/>
            <a:ext cx="4640485" cy="2728231"/>
          </a:xfrm>
          <a:prstGeom prst="rect">
            <a:avLst/>
          </a:prstGeom>
          <a:ln w="19050">
            <a:solidFill>
              <a:schemeClr val="tx1"/>
            </a:solidFill>
          </a:ln>
        </p:spPr>
      </p:pic>
      <p:sp>
        <p:nvSpPr>
          <p:cNvPr id="5" name="CasellaDiTesto 4"/>
          <p:cNvSpPr txBox="1"/>
          <p:nvPr/>
        </p:nvSpPr>
        <p:spPr>
          <a:xfrm>
            <a:off x="4160407" y="240624"/>
            <a:ext cx="4450193"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e-Port drivers and receivers</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6" name="CasellaDiTesto 5"/>
          <p:cNvSpPr txBox="1"/>
          <p:nvPr/>
        </p:nvSpPr>
        <p:spPr>
          <a:xfrm>
            <a:off x="6633379" y="1534119"/>
            <a:ext cx="779060" cy="369332"/>
          </a:xfrm>
          <a:prstGeom prst="rect">
            <a:avLst/>
          </a:prstGeom>
          <a:noFill/>
        </p:spPr>
        <p:txBody>
          <a:bodyPr wrap="none" rtlCol="0">
            <a:spAutoFit/>
          </a:bodyPr>
          <a:lstStyle/>
          <a:p>
            <a:pPr algn="ctr"/>
            <a:r>
              <a:rPr lang="en-US" b="1" dirty="0" smtClean="0">
                <a:latin typeface="Times New Roman" panose="02020603050405020304" pitchFamily="18" charset="0"/>
                <a:cs typeface="Times New Roman" panose="02020603050405020304" pitchFamily="18" charset="0"/>
              </a:rPr>
              <a:t>LVDS</a:t>
            </a:r>
            <a:endParaRPr lang="it-IT" b="1" dirty="0">
              <a:latin typeface="Times New Roman" panose="02020603050405020304" pitchFamily="18" charset="0"/>
              <a:cs typeface="Times New Roman" panose="02020603050405020304" pitchFamily="18" charset="0"/>
            </a:endParaRPr>
          </a:p>
        </p:txBody>
      </p:sp>
      <p:sp>
        <p:nvSpPr>
          <p:cNvPr id="7" name="CasellaDiTesto 6"/>
          <p:cNvSpPr txBox="1"/>
          <p:nvPr/>
        </p:nvSpPr>
        <p:spPr>
          <a:xfrm>
            <a:off x="6652616" y="2947625"/>
            <a:ext cx="740587" cy="369332"/>
          </a:xfrm>
          <a:prstGeom prst="rect">
            <a:avLst/>
          </a:prstGeom>
          <a:noFill/>
        </p:spPr>
        <p:txBody>
          <a:bodyPr wrap="none" rtlCol="0">
            <a:spAutoFit/>
          </a:bodyPr>
          <a:lstStyle/>
          <a:p>
            <a:pPr algn="ctr"/>
            <a:r>
              <a:rPr lang="en-US" b="1" dirty="0" smtClean="0">
                <a:latin typeface="Times New Roman" panose="02020603050405020304" pitchFamily="18" charset="0"/>
                <a:cs typeface="Times New Roman" panose="02020603050405020304" pitchFamily="18" charset="0"/>
              </a:rPr>
              <a:t>SLVS</a:t>
            </a:r>
            <a:endParaRPr lang="it-IT" b="1" dirty="0">
              <a:latin typeface="Times New Roman" panose="02020603050405020304" pitchFamily="18" charset="0"/>
              <a:cs typeface="Times New Roman" panose="02020603050405020304" pitchFamily="18" charset="0"/>
            </a:endParaRPr>
          </a:p>
        </p:txBody>
      </p:sp>
      <p:cxnSp>
        <p:nvCxnSpPr>
          <p:cNvPr id="9" name="Connettore 1 8"/>
          <p:cNvCxnSpPr/>
          <p:nvPr/>
        </p:nvCxnSpPr>
        <p:spPr>
          <a:xfrm flipV="1">
            <a:off x="8039100" y="941837"/>
            <a:ext cx="457200" cy="10494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flipH="1" flipV="1">
            <a:off x="7992826" y="952229"/>
            <a:ext cx="503474" cy="1039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flipV="1">
            <a:off x="10316152" y="941837"/>
            <a:ext cx="457200" cy="10494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flipH="1" flipV="1">
            <a:off x="10301051" y="952229"/>
            <a:ext cx="503474" cy="1039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a:off x="8496300" y="941837"/>
            <a:ext cx="18047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8496300" y="1991319"/>
            <a:ext cx="18047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a:off x="7720445" y="1450992"/>
            <a:ext cx="3408219"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11044002" y="1196100"/>
            <a:ext cx="607859" cy="369332"/>
          </a:xfrm>
          <a:prstGeom prst="rect">
            <a:avLst/>
          </a:prstGeom>
          <a:noFill/>
        </p:spPr>
        <p:txBody>
          <a:bodyPr wrap="none" rtlCol="0">
            <a:spAutoFit/>
          </a:bodyPr>
          <a:lstStyle/>
          <a:p>
            <a:r>
              <a:rPr lang="en-US" dirty="0" smtClean="0"/>
              <a:t>1.2V</a:t>
            </a:r>
            <a:endParaRPr lang="it-IT" dirty="0"/>
          </a:p>
        </p:txBody>
      </p:sp>
      <p:cxnSp>
        <p:nvCxnSpPr>
          <p:cNvPr id="22" name="Connettore 1 21"/>
          <p:cNvCxnSpPr/>
          <p:nvPr/>
        </p:nvCxnSpPr>
        <p:spPr>
          <a:xfrm>
            <a:off x="8905009" y="941837"/>
            <a:ext cx="0" cy="524741"/>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a:off x="8901545" y="1461383"/>
            <a:ext cx="0" cy="524741"/>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CasellaDiTesto 23"/>
          <p:cNvSpPr txBox="1"/>
          <p:nvPr/>
        </p:nvSpPr>
        <p:spPr>
          <a:xfrm>
            <a:off x="8942639" y="1027335"/>
            <a:ext cx="1122423"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+ 400 mV</a:t>
            </a:r>
            <a:endParaRPr lang="it-IT" dirty="0">
              <a:latin typeface="Times New Roman" panose="02020603050405020304" pitchFamily="18" charset="0"/>
              <a:cs typeface="Times New Roman" panose="02020603050405020304" pitchFamily="18" charset="0"/>
            </a:endParaRPr>
          </a:p>
        </p:txBody>
      </p:sp>
      <p:sp>
        <p:nvSpPr>
          <p:cNvPr id="25" name="CasellaDiTesto 24"/>
          <p:cNvSpPr txBox="1"/>
          <p:nvPr/>
        </p:nvSpPr>
        <p:spPr>
          <a:xfrm>
            <a:off x="8975837" y="1552076"/>
            <a:ext cx="1069525"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- 400 mV</a:t>
            </a:r>
            <a:endParaRPr lang="it-IT" dirty="0">
              <a:latin typeface="Times New Roman" panose="02020603050405020304" pitchFamily="18" charset="0"/>
              <a:cs typeface="Times New Roman" panose="02020603050405020304" pitchFamily="18" charset="0"/>
            </a:endParaRPr>
          </a:p>
        </p:txBody>
      </p:sp>
      <p:cxnSp>
        <p:nvCxnSpPr>
          <p:cNvPr id="26" name="Connettore 1 25"/>
          <p:cNvCxnSpPr/>
          <p:nvPr/>
        </p:nvCxnSpPr>
        <p:spPr>
          <a:xfrm flipV="1">
            <a:off x="8054201" y="2657850"/>
            <a:ext cx="457200" cy="10494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ttore 1 26"/>
          <p:cNvCxnSpPr/>
          <p:nvPr/>
        </p:nvCxnSpPr>
        <p:spPr>
          <a:xfrm flipH="1" flipV="1">
            <a:off x="8007927" y="2668242"/>
            <a:ext cx="503474" cy="1039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ttore 1 27"/>
          <p:cNvCxnSpPr/>
          <p:nvPr/>
        </p:nvCxnSpPr>
        <p:spPr>
          <a:xfrm flipV="1">
            <a:off x="10331253" y="2657850"/>
            <a:ext cx="457200" cy="10494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ttore 1 28"/>
          <p:cNvCxnSpPr/>
          <p:nvPr/>
        </p:nvCxnSpPr>
        <p:spPr>
          <a:xfrm flipH="1" flipV="1">
            <a:off x="10316152" y="2668242"/>
            <a:ext cx="503474" cy="1039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ttore 1 29"/>
          <p:cNvCxnSpPr/>
          <p:nvPr/>
        </p:nvCxnSpPr>
        <p:spPr>
          <a:xfrm>
            <a:off x="8511401" y="2657850"/>
            <a:ext cx="18047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a:off x="8511401" y="3707332"/>
            <a:ext cx="18047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1 31"/>
          <p:cNvCxnSpPr/>
          <p:nvPr/>
        </p:nvCxnSpPr>
        <p:spPr>
          <a:xfrm>
            <a:off x="7735546" y="3167005"/>
            <a:ext cx="3408219"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3" name="CasellaDiTesto 32"/>
          <p:cNvSpPr txBox="1"/>
          <p:nvPr/>
        </p:nvSpPr>
        <p:spPr>
          <a:xfrm>
            <a:off x="11108531" y="2928588"/>
            <a:ext cx="607859" cy="369332"/>
          </a:xfrm>
          <a:prstGeom prst="rect">
            <a:avLst/>
          </a:prstGeom>
          <a:noFill/>
        </p:spPr>
        <p:txBody>
          <a:bodyPr wrap="none" rtlCol="0">
            <a:spAutoFit/>
          </a:bodyPr>
          <a:lstStyle/>
          <a:p>
            <a:r>
              <a:rPr lang="en-US" dirty="0"/>
              <a:t>0</a:t>
            </a:r>
            <a:r>
              <a:rPr lang="en-US" dirty="0" smtClean="0"/>
              <a:t>.2V</a:t>
            </a:r>
            <a:endParaRPr lang="it-IT" dirty="0"/>
          </a:p>
        </p:txBody>
      </p:sp>
      <p:cxnSp>
        <p:nvCxnSpPr>
          <p:cNvPr id="34" name="Connettore 1 33"/>
          <p:cNvCxnSpPr/>
          <p:nvPr/>
        </p:nvCxnSpPr>
        <p:spPr>
          <a:xfrm>
            <a:off x="8920110" y="2657850"/>
            <a:ext cx="0" cy="524741"/>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Connettore 1 34"/>
          <p:cNvCxnSpPr/>
          <p:nvPr/>
        </p:nvCxnSpPr>
        <p:spPr>
          <a:xfrm>
            <a:off x="8916646" y="3177396"/>
            <a:ext cx="0" cy="524741"/>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CasellaDiTesto 35"/>
          <p:cNvSpPr txBox="1"/>
          <p:nvPr/>
        </p:nvSpPr>
        <p:spPr>
          <a:xfrm>
            <a:off x="8957740" y="2743348"/>
            <a:ext cx="1122423"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+ 200 mV</a:t>
            </a:r>
            <a:endParaRPr lang="it-IT" dirty="0">
              <a:latin typeface="Times New Roman" panose="02020603050405020304" pitchFamily="18" charset="0"/>
              <a:cs typeface="Times New Roman" panose="02020603050405020304" pitchFamily="18" charset="0"/>
            </a:endParaRPr>
          </a:p>
        </p:txBody>
      </p:sp>
      <p:sp>
        <p:nvSpPr>
          <p:cNvPr id="37" name="CasellaDiTesto 36"/>
          <p:cNvSpPr txBox="1"/>
          <p:nvPr/>
        </p:nvSpPr>
        <p:spPr>
          <a:xfrm>
            <a:off x="8990938" y="3268089"/>
            <a:ext cx="1069525"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- 200 mV</a:t>
            </a:r>
            <a:endParaRPr lang="it-IT" dirty="0">
              <a:latin typeface="Times New Roman" panose="02020603050405020304" pitchFamily="18" charset="0"/>
              <a:cs typeface="Times New Roman" panose="02020603050405020304" pitchFamily="18" charset="0"/>
            </a:endParaRPr>
          </a:p>
        </p:txBody>
      </p:sp>
      <p:pic>
        <p:nvPicPr>
          <p:cNvPr id="38" name="Immagine 37"/>
          <p:cNvPicPr>
            <a:picLocks noChangeAspect="1"/>
          </p:cNvPicPr>
          <p:nvPr/>
        </p:nvPicPr>
        <p:blipFill>
          <a:blip r:embed="rId3"/>
          <a:stretch>
            <a:fillRect/>
          </a:stretch>
        </p:blipFill>
        <p:spPr>
          <a:xfrm>
            <a:off x="1100963" y="3950069"/>
            <a:ext cx="5311305" cy="2219421"/>
          </a:xfrm>
          <a:prstGeom prst="rect">
            <a:avLst/>
          </a:prstGeom>
          <a:ln w="19050">
            <a:solidFill>
              <a:schemeClr val="tx1"/>
            </a:solidFill>
          </a:ln>
        </p:spPr>
      </p:pic>
      <p:sp>
        <p:nvSpPr>
          <p:cNvPr id="39" name="CasellaDiTesto 38"/>
          <p:cNvSpPr txBox="1"/>
          <p:nvPr/>
        </p:nvSpPr>
        <p:spPr>
          <a:xfrm>
            <a:off x="1100963" y="5174673"/>
            <a:ext cx="1589809" cy="646331"/>
          </a:xfrm>
          <a:prstGeom prst="rect">
            <a:avLst/>
          </a:prstGeom>
          <a:noFill/>
        </p:spPr>
        <p:txBody>
          <a:bodyPr wrap="square" rtlCol="0">
            <a:spAutoFit/>
          </a:bodyPr>
          <a:lstStyle/>
          <a:p>
            <a:pPr algn="ctr"/>
            <a:r>
              <a:rPr lang="en-US" dirty="0" smtClean="0"/>
              <a:t>programmable output current</a:t>
            </a:r>
            <a:endParaRPr lang="it-IT" dirty="0"/>
          </a:p>
        </p:txBody>
      </p:sp>
      <p:sp>
        <p:nvSpPr>
          <p:cNvPr id="40" name="CasellaDiTesto 39"/>
          <p:cNvSpPr txBox="1"/>
          <p:nvPr/>
        </p:nvSpPr>
        <p:spPr>
          <a:xfrm>
            <a:off x="6667717" y="4880273"/>
            <a:ext cx="740587" cy="369332"/>
          </a:xfrm>
          <a:prstGeom prst="rect">
            <a:avLst/>
          </a:prstGeom>
          <a:noFill/>
        </p:spPr>
        <p:txBody>
          <a:bodyPr wrap="none" rtlCol="0">
            <a:spAutoFit/>
          </a:bodyPr>
          <a:lstStyle/>
          <a:p>
            <a:pPr algn="ctr"/>
            <a:r>
              <a:rPr lang="en-US" b="1" dirty="0" smtClean="0">
                <a:latin typeface="Times New Roman" panose="02020603050405020304" pitchFamily="18" charset="0"/>
                <a:cs typeface="Times New Roman" panose="02020603050405020304" pitchFamily="18" charset="0"/>
              </a:rPr>
              <a:t>SLVS</a:t>
            </a:r>
            <a:endParaRPr lang="it-IT" b="1" dirty="0">
              <a:latin typeface="Times New Roman" panose="02020603050405020304" pitchFamily="18" charset="0"/>
              <a:cs typeface="Times New Roman" panose="02020603050405020304" pitchFamily="18" charset="0"/>
            </a:endParaRPr>
          </a:p>
        </p:txBody>
      </p:sp>
      <p:cxnSp>
        <p:nvCxnSpPr>
          <p:cNvPr id="41" name="Connettore 1 40"/>
          <p:cNvCxnSpPr/>
          <p:nvPr/>
        </p:nvCxnSpPr>
        <p:spPr>
          <a:xfrm flipV="1">
            <a:off x="8069302" y="4590498"/>
            <a:ext cx="457200" cy="10494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nettore 1 41"/>
          <p:cNvCxnSpPr/>
          <p:nvPr/>
        </p:nvCxnSpPr>
        <p:spPr>
          <a:xfrm flipH="1" flipV="1">
            <a:off x="8023028" y="4600890"/>
            <a:ext cx="503474" cy="1039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ttore 1 42"/>
          <p:cNvCxnSpPr/>
          <p:nvPr/>
        </p:nvCxnSpPr>
        <p:spPr>
          <a:xfrm flipV="1">
            <a:off x="10346354" y="4590498"/>
            <a:ext cx="457200" cy="10494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ttore 1 43"/>
          <p:cNvCxnSpPr/>
          <p:nvPr/>
        </p:nvCxnSpPr>
        <p:spPr>
          <a:xfrm flipH="1" flipV="1">
            <a:off x="10331253" y="4600890"/>
            <a:ext cx="503474" cy="1039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nettore 1 44"/>
          <p:cNvCxnSpPr/>
          <p:nvPr/>
        </p:nvCxnSpPr>
        <p:spPr>
          <a:xfrm>
            <a:off x="8526502" y="4590498"/>
            <a:ext cx="18047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ttore 1 45"/>
          <p:cNvCxnSpPr/>
          <p:nvPr/>
        </p:nvCxnSpPr>
        <p:spPr>
          <a:xfrm>
            <a:off x="8526502" y="5639980"/>
            <a:ext cx="18047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ttore 1 46"/>
          <p:cNvCxnSpPr/>
          <p:nvPr/>
        </p:nvCxnSpPr>
        <p:spPr>
          <a:xfrm>
            <a:off x="7750647" y="5099653"/>
            <a:ext cx="3408219"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48" name="CasellaDiTesto 47"/>
          <p:cNvSpPr txBox="1"/>
          <p:nvPr/>
        </p:nvSpPr>
        <p:spPr>
          <a:xfrm>
            <a:off x="11090680" y="4844761"/>
            <a:ext cx="607859" cy="369332"/>
          </a:xfrm>
          <a:prstGeom prst="rect">
            <a:avLst/>
          </a:prstGeom>
          <a:noFill/>
        </p:spPr>
        <p:txBody>
          <a:bodyPr wrap="none" rtlCol="0">
            <a:spAutoFit/>
          </a:bodyPr>
          <a:lstStyle/>
          <a:p>
            <a:r>
              <a:rPr lang="en-US" dirty="0"/>
              <a:t>0</a:t>
            </a:r>
            <a:r>
              <a:rPr lang="en-US" dirty="0" smtClean="0"/>
              <a:t>.2V</a:t>
            </a:r>
            <a:endParaRPr lang="it-IT" dirty="0"/>
          </a:p>
        </p:txBody>
      </p:sp>
      <p:cxnSp>
        <p:nvCxnSpPr>
          <p:cNvPr id="49" name="Connettore 1 48"/>
          <p:cNvCxnSpPr/>
          <p:nvPr/>
        </p:nvCxnSpPr>
        <p:spPr>
          <a:xfrm>
            <a:off x="8935211" y="4590498"/>
            <a:ext cx="0" cy="524741"/>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Connettore 1 49"/>
          <p:cNvCxnSpPr/>
          <p:nvPr/>
        </p:nvCxnSpPr>
        <p:spPr>
          <a:xfrm>
            <a:off x="8931747" y="5110044"/>
            <a:ext cx="0" cy="524741"/>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CasellaDiTesto 50"/>
          <p:cNvSpPr txBox="1"/>
          <p:nvPr/>
        </p:nvSpPr>
        <p:spPr>
          <a:xfrm>
            <a:off x="8972841" y="4675996"/>
            <a:ext cx="1122423"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+ 200 mV</a:t>
            </a:r>
            <a:endParaRPr lang="it-IT" dirty="0">
              <a:latin typeface="Times New Roman" panose="02020603050405020304" pitchFamily="18" charset="0"/>
              <a:cs typeface="Times New Roman" panose="02020603050405020304" pitchFamily="18" charset="0"/>
            </a:endParaRPr>
          </a:p>
        </p:txBody>
      </p:sp>
      <p:sp>
        <p:nvSpPr>
          <p:cNvPr id="52" name="CasellaDiTesto 51"/>
          <p:cNvSpPr txBox="1"/>
          <p:nvPr/>
        </p:nvSpPr>
        <p:spPr>
          <a:xfrm>
            <a:off x="9006039" y="5200737"/>
            <a:ext cx="1069525"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- 200 mV</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4432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34</a:t>
            </a:fld>
            <a:endParaRPr lang="it-IT"/>
          </a:p>
        </p:txBody>
      </p:sp>
      <p:sp>
        <p:nvSpPr>
          <p:cNvPr id="4" name="CasellaDiTesto 3"/>
          <p:cNvSpPr txBox="1"/>
          <p:nvPr/>
        </p:nvSpPr>
        <p:spPr>
          <a:xfrm>
            <a:off x="883248" y="988311"/>
            <a:ext cx="1510145" cy="707886"/>
          </a:xfrm>
          <a:prstGeom prst="rect">
            <a:avLst/>
          </a:prstGeom>
          <a:solidFill>
            <a:srgbClr val="FFFF99"/>
          </a:solidFill>
          <a:ln w="19050">
            <a:solidFill>
              <a:schemeClr val="tx1"/>
            </a:solidFill>
          </a:ln>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front</a:t>
            </a:r>
          </a:p>
          <a:p>
            <a:pPr algn="ctr"/>
            <a:r>
              <a:rPr lang="en-US" sz="2000" dirty="0" smtClean="0">
                <a:latin typeface="Times New Roman" panose="02020603050405020304" pitchFamily="18" charset="0"/>
                <a:cs typeface="Times New Roman" panose="02020603050405020304" pitchFamily="18" charset="0"/>
              </a:rPr>
              <a:t>end</a:t>
            </a:r>
            <a:endParaRPr lang="it-IT" sz="2000" dirty="0">
              <a:latin typeface="Times New Roman" panose="02020603050405020304" pitchFamily="18" charset="0"/>
              <a:cs typeface="Times New Roman" panose="02020603050405020304" pitchFamily="18" charset="0"/>
            </a:endParaRPr>
          </a:p>
        </p:txBody>
      </p:sp>
      <p:sp>
        <p:nvSpPr>
          <p:cNvPr id="5" name="CasellaDiTesto 4"/>
          <p:cNvSpPr txBox="1"/>
          <p:nvPr/>
        </p:nvSpPr>
        <p:spPr>
          <a:xfrm>
            <a:off x="4165352" y="824335"/>
            <a:ext cx="1510145" cy="1015663"/>
          </a:xfrm>
          <a:prstGeom prst="rect">
            <a:avLst/>
          </a:prstGeom>
          <a:solidFill>
            <a:srgbClr val="33CCFF"/>
          </a:solidFill>
          <a:ln w="19050">
            <a:solidFill>
              <a:schemeClr val="tx1"/>
            </a:solidFill>
          </a:ln>
        </p:spPr>
        <p:txBody>
          <a:bodyPr wrap="square" rtlCol="0">
            <a:spAutoFit/>
          </a:bodyPr>
          <a:lstStyle/>
          <a:p>
            <a:pPr algn="ctr"/>
            <a:endParaRPr lang="en-US" sz="2000" dirty="0" smtClean="0">
              <a:latin typeface="Times New Roman" panose="02020603050405020304" pitchFamily="18" charset="0"/>
              <a:cs typeface="Times New Roman" panose="02020603050405020304" pitchFamily="18" charset="0"/>
            </a:endParaRPr>
          </a:p>
          <a:p>
            <a:pPr algn="ctr"/>
            <a:r>
              <a:rPr lang="en-US" sz="2000" dirty="0" smtClean="0">
                <a:latin typeface="Times New Roman" panose="02020603050405020304" pitchFamily="18" charset="0"/>
                <a:cs typeface="Times New Roman" panose="02020603050405020304" pitchFamily="18" charset="0"/>
              </a:rPr>
              <a:t>GBTx</a:t>
            </a:r>
          </a:p>
          <a:p>
            <a:pPr algn="ctr"/>
            <a:endParaRPr lang="it-IT" sz="2000" dirty="0">
              <a:latin typeface="Times New Roman" panose="02020603050405020304" pitchFamily="18" charset="0"/>
              <a:cs typeface="Times New Roman" panose="02020603050405020304" pitchFamily="18" charset="0"/>
            </a:endParaRPr>
          </a:p>
        </p:txBody>
      </p:sp>
      <p:cxnSp>
        <p:nvCxnSpPr>
          <p:cNvPr id="6" name="Connettore 2 5"/>
          <p:cNvCxnSpPr/>
          <p:nvPr/>
        </p:nvCxnSpPr>
        <p:spPr>
          <a:xfrm>
            <a:off x="2434181" y="1069766"/>
            <a:ext cx="1678278" cy="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a:off x="2434181" y="1377542"/>
            <a:ext cx="167827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flipH="1">
            <a:off x="2434181" y="1696197"/>
            <a:ext cx="167827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flipV="1">
            <a:off x="3168472" y="957138"/>
            <a:ext cx="176646" cy="2171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3004275" y="649645"/>
            <a:ext cx="418704" cy="369332"/>
          </a:xfrm>
          <a:prstGeom prst="rect">
            <a:avLst/>
          </a:prstGeom>
          <a:noFill/>
        </p:spPr>
        <p:txBody>
          <a:bodyPr wrap="none" rtlCol="0">
            <a:spAutoFit/>
          </a:bodyPr>
          <a:lstStyle/>
          <a:p>
            <a:r>
              <a:rPr lang="en-US" dirty="0" smtClean="0"/>
              <a:t>40</a:t>
            </a:r>
            <a:endParaRPr lang="it-IT" dirty="0"/>
          </a:p>
        </p:txBody>
      </p:sp>
      <p:cxnSp>
        <p:nvCxnSpPr>
          <p:cNvPr id="15" name="Connettore 1 14"/>
          <p:cNvCxnSpPr/>
          <p:nvPr/>
        </p:nvCxnSpPr>
        <p:spPr>
          <a:xfrm flipV="1">
            <a:off x="3178863" y="1268977"/>
            <a:ext cx="176646" cy="2171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3014666" y="1055003"/>
            <a:ext cx="418704" cy="369332"/>
          </a:xfrm>
          <a:prstGeom prst="rect">
            <a:avLst/>
          </a:prstGeom>
          <a:noFill/>
        </p:spPr>
        <p:txBody>
          <a:bodyPr wrap="none" rtlCol="0">
            <a:spAutoFit/>
          </a:bodyPr>
          <a:lstStyle/>
          <a:p>
            <a:r>
              <a:rPr lang="en-US" dirty="0" smtClean="0"/>
              <a:t>40</a:t>
            </a:r>
            <a:endParaRPr lang="it-IT" dirty="0"/>
          </a:p>
        </p:txBody>
      </p:sp>
      <p:sp>
        <p:nvSpPr>
          <p:cNvPr id="17" name="CasellaDiTesto 16"/>
          <p:cNvSpPr txBox="1"/>
          <p:nvPr/>
        </p:nvSpPr>
        <p:spPr>
          <a:xfrm>
            <a:off x="2496904" y="1360730"/>
            <a:ext cx="1691489" cy="369332"/>
          </a:xfrm>
          <a:prstGeom prst="rect">
            <a:avLst/>
          </a:prstGeom>
          <a:noFill/>
        </p:spPr>
        <p:txBody>
          <a:bodyPr wrap="none" rtlCol="0">
            <a:spAutoFit/>
          </a:bodyPr>
          <a:lstStyle/>
          <a:p>
            <a:r>
              <a:rPr lang="en-US" dirty="0" smtClean="0"/>
              <a:t>clock @ 40 MHz</a:t>
            </a:r>
            <a:endParaRPr lang="it-IT" dirty="0"/>
          </a:p>
        </p:txBody>
      </p:sp>
      <p:sp>
        <p:nvSpPr>
          <p:cNvPr id="18" name="CasellaDiTesto 17"/>
          <p:cNvSpPr txBox="1"/>
          <p:nvPr/>
        </p:nvSpPr>
        <p:spPr>
          <a:xfrm>
            <a:off x="3402574" y="132079"/>
            <a:ext cx="5668475"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E-Link connections to the front-end</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19" name="CasellaDiTesto 18"/>
          <p:cNvSpPr txBox="1"/>
          <p:nvPr/>
        </p:nvSpPr>
        <p:spPr>
          <a:xfrm>
            <a:off x="7134447" y="3786907"/>
            <a:ext cx="1510145" cy="1015663"/>
          </a:xfrm>
          <a:prstGeom prst="rect">
            <a:avLst/>
          </a:prstGeom>
          <a:solidFill>
            <a:srgbClr val="33CCFF"/>
          </a:solidFill>
          <a:ln w="19050">
            <a:solidFill>
              <a:schemeClr val="tx1"/>
            </a:solidFill>
          </a:ln>
        </p:spPr>
        <p:txBody>
          <a:bodyPr wrap="square" rtlCol="0">
            <a:spAutoFit/>
          </a:bodyPr>
          <a:lstStyle/>
          <a:p>
            <a:pPr algn="ctr"/>
            <a:endParaRPr lang="en-US" sz="2000" dirty="0" smtClean="0">
              <a:latin typeface="Times New Roman" panose="02020603050405020304" pitchFamily="18" charset="0"/>
              <a:cs typeface="Times New Roman" panose="02020603050405020304" pitchFamily="18" charset="0"/>
            </a:endParaRPr>
          </a:p>
          <a:p>
            <a:pPr algn="ctr"/>
            <a:r>
              <a:rPr lang="en-US" sz="2000" dirty="0" smtClean="0">
                <a:latin typeface="Times New Roman" panose="02020603050405020304" pitchFamily="18" charset="0"/>
                <a:cs typeface="Times New Roman" panose="02020603050405020304" pitchFamily="18" charset="0"/>
              </a:rPr>
              <a:t>GBTx</a:t>
            </a:r>
          </a:p>
          <a:p>
            <a:pPr algn="ctr"/>
            <a:endParaRPr lang="it-IT" sz="2000" dirty="0">
              <a:latin typeface="Times New Roman" panose="02020603050405020304" pitchFamily="18" charset="0"/>
              <a:cs typeface="Times New Roman" panose="02020603050405020304" pitchFamily="18" charset="0"/>
            </a:endParaRPr>
          </a:p>
        </p:txBody>
      </p:sp>
      <p:sp>
        <p:nvSpPr>
          <p:cNvPr id="20" name="CasellaDiTesto 19"/>
          <p:cNvSpPr txBox="1"/>
          <p:nvPr/>
        </p:nvSpPr>
        <p:spPr>
          <a:xfrm>
            <a:off x="2265994" y="2208173"/>
            <a:ext cx="1510145" cy="707886"/>
          </a:xfrm>
          <a:prstGeom prst="rect">
            <a:avLst/>
          </a:prstGeom>
          <a:solidFill>
            <a:srgbClr val="FFFF99"/>
          </a:solidFill>
          <a:ln w="19050">
            <a:solidFill>
              <a:schemeClr val="tx1"/>
            </a:solidFill>
          </a:ln>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front</a:t>
            </a:r>
          </a:p>
          <a:p>
            <a:pPr algn="ctr"/>
            <a:r>
              <a:rPr lang="en-US" sz="2000" dirty="0" smtClean="0">
                <a:latin typeface="Times New Roman" panose="02020603050405020304" pitchFamily="18" charset="0"/>
                <a:cs typeface="Times New Roman" panose="02020603050405020304" pitchFamily="18" charset="0"/>
              </a:rPr>
              <a:t>end</a:t>
            </a:r>
            <a:endParaRPr lang="it-IT" sz="2000" dirty="0">
              <a:latin typeface="Times New Roman" panose="02020603050405020304" pitchFamily="18" charset="0"/>
              <a:cs typeface="Times New Roman" panose="02020603050405020304" pitchFamily="18" charset="0"/>
            </a:endParaRPr>
          </a:p>
        </p:txBody>
      </p:sp>
      <p:cxnSp>
        <p:nvCxnSpPr>
          <p:cNvPr id="21" name="Connettore 2 20"/>
          <p:cNvCxnSpPr/>
          <p:nvPr/>
        </p:nvCxnSpPr>
        <p:spPr>
          <a:xfrm>
            <a:off x="3806536" y="2300019"/>
            <a:ext cx="1678278" cy="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flipH="1">
            <a:off x="3816927" y="2597404"/>
            <a:ext cx="167827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a:off x="3816927" y="2916059"/>
            <a:ext cx="167827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ttangolo 23"/>
          <p:cNvSpPr/>
          <p:nvPr/>
        </p:nvSpPr>
        <p:spPr>
          <a:xfrm>
            <a:off x="4062635" y="1958042"/>
            <a:ext cx="1265090" cy="369332"/>
          </a:xfrm>
          <a:prstGeom prst="rect">
            <a:avLst/>
          </a:prstGeom>
        </p:spPr>
        <p:txBody>
          <a:bodyPr wrap="none">
            <a:spAutoFit/>
          </a:bodyPr>
          <a:lstStyle/>
          <a:p>
            <a:pPr algn="ctr"/>
            <a:r>
              <a:rPr lang="en-US" dirty="0"/>
              <a:t>dClk+/dClk-</a:t>
            </a:r>
          </a:p>
        </p:txBody>
      </p:sp>
      <p:sp>
        <p:nvSpPr>
          <p:cNvPr id="25" name="Rettangolo 24"/>
          <p:cNvSpPr/>
          <p:nvPr/>
        </p:nvSpPr>
        <p:spPr>
          <a:xfrm>
            <a:off x="3991450" y="2274239"/>
            <a:ext cx="1406154" cy="369332"/>
          </a:xfrm>
          <a:prstGeom prst="rect">
            <a:avLst/>
          </a:prstGeom>
        </p:spPr>
        <p:txBody>
          <a:bodyPr wrap="none">
            <a:spAutoFit/>
          </a:bodyPr>
          <a:lstStyle/>
          <a:p>
            <a:pPr algn="ctr"/>
            <a:r>
              <a:rPr lang="en-US" dirty="0" smtClean="0"/>
              <a:t>dOut+/dOut-</a:t>
            </a:r>
            <a:endParaRPr lang="en-US" dirty="0"/>
          </a:p>
        </p:txBody>
      </p:sp>
      <p:sp>
        <p:nvSpPr>
          <p:cNvPr id="26" name="Rettangolo 25"/>
          <p:cNvSpPr/>
          <p:nvPr/>
        </p:nvSpPr>
        <p:spPr>
          <a:xfrm>
            <a:off x="4156581" y="2582769"/>
            <a:ext cx="1063113" cy="369332"/>
          </a:xfrm>
          <a:prstGeom prst="rect">
            <a:avLst/>
          </a:prstGeom>
        </p:spPr>
        <p:txBody>
          <a:bodyPr wrap="none">
            <a:spAutoFit/>
          </a:bodyPr>
          <a:lstStyle/>
          <a:p>
            <a:pPr algn="ctr"/>
            <a:r>
              <a:rPr lang="en-US" dirty="0" smtClean="0"/>
              <a:t>dIn+/dIn-</a:t>
            </a:r>
            <a:endParaRPr lang="en-US" dirty="0"/>
          </a:p>
        </p:txBody>
      </p:sp>
      <p:sp>
        <p:nvSpPr>
          <p:cNvPr id="27" name="CasellaDiTesto 26"/>
          <p:cNvSpPr txBox="1"/>
          <p:nvPr/>
        </p:nvSpPr>
        <p:spPr>
          <a:xfrm>
            <a:off x="2265994" y="3270755"/>
            <a:ext cx="1510145" cy="707886"/>
          </a:xfrm>
          <a:prstGeom prst="rect">
            <a:avLst/>
          </a:prstGeom>
          <a:solidFill>
            <a:srgbClr val="FFFF99"/>
          </a:solidFill>
          <a:ln w="19050">
            <a:solidFill>
              <a:schemeClr val="tx1"/>
            </a:solidFill>
          </a:ln>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front</a:t>
            </a:r>
          </a:p>
          <a:p>
            <a:pPr algn="ctr"/>
            <a:r>
              <a:rPr lang="en-US" sz="2000" dirty="0" smtClean="0">
                <a:latin typeface="Times New Roman" panose="02020603050405020304" pitchFamily="18" charset="0"/>
                <a:cs typeface="Times New Roman" panose="02020603050405020304" pitchFamily="18" charset="0"/>
              </a:rPr>
              <a:t>end</a:t>
            </a:r>
            <a:endParaRPr lang="it-IT" sz="2000" dirty="0">
              <a:latin typeface="Times New Roman" panose="02020603050405020304" pitchFamily="18" charset="0"/>
              <a:cs typeface="Times New Roman" panose="02020603050405020304" pitchFamily="18" charset="0"/>
            </a:endParaRPr>
          </a:p>
        </p:txBody>
      </p:sp>
      <p:cxnSp>
        <p:nvCxnSpPr>
          <p:cNvPr id="28" name="Connettore 2 27"/>
          <p:cNvCxnSpPr/>
          <p:nvPr/>
        </p:nvCxnSpPr>
        <p:spPr>
          <a:xfrm>
            <a:off x="3816927" y="3352210"/>
            <a:ext cx="1678278" cy="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flipH="1">
            <a:off x="3816927" y="3659986"/>
            <a:ext cx="167827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p:cNvCxnSpPr/>
          <p:nvPr/>
        </p:nvCxnSpPr>
        <p:spPr>
          <a:xfrm>
            <a:off x="3816927" y="3978641"/>
            <a:ext cx="167827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ttangolo 30"/>
          <p:cNvSpPr/>
          <p:nvPr/>
        </p:nvSpPr>
        <p:spPr>
          <a:xfrm>
            <a:off x="4073026" y="3010233"/>
            <a:ext cx="1265090" cy="369332"/>
          </a:xfrm>
          <a:prstGeom prst="rect">
            <a:avLst/>
          </a:prstGeom>
        </p:spPr>
        <p:txBody>
          <a:bodyPr wrap="none">
            <a:spAutoFit/>
          </a:bodyPr>
          <a:lstStyle/>
          <a:p>
            <a:pPr algn="ctr"/>
            <a:r>
              <a:rPr lang="en-US" dirty="0"/>
              <a:t>dClk+/dClk-</a:t>
            </a:r>
          </a:p>
        </p:txBody>
      </p:sp>
      <p:sp>
        <p:nvSpPr>
          <p:cNvPr id="32" name="Rettangolo 31"/>
          <p:cNvSpPr/>
          <p:nvPr/>
        </p:nvSpPr>
        <p:spPr>
          <a:xfrm>
            <a:off x="3991450" y="3336821"/>
            <a:ext cx="1406154" cy="369332"/>
          </a:xfrm>
          <a:prstGeom prst="rect">
            <a:avLst/>
          </a:prstGeom>
        </p:spPr>
        <p:txBody>
          <a:bodyPr wrap="none">
            <a:spAutoFit/>
          </a:bodyPr>
          <a:lstStyle/>
          <a:p>
            <a:pPr algn="ctr"/>
            <a:r>
              <a:rPr lang="en-US" dirty="0" smtClean="0"/>
              <a:t>dOut+/dOut-</a:t>
            </a:r>
            <a:endParaRPr lang="en-US" dirty="0"/>
          </a:p>
        </p:txBody>
      </p:sp>
      <p:sp>
        <p:nvSpPr>
          <p:cNvPr id="33" name="Rettangolo 32"/>
          <p:cNvSpPr/>
          <p:nvPr/>
        </p:nvSpPr>
        <p:spPr>
          <a:xfrm>
            <a:off x="4156581" y="3645351"/>
            <a:ext cx="1063113" cy="369332"/>
          </a:xfrm>
          <a:prstGeom prst="rect">
            <a:avLst/>
          </a:prstGeom>
        </p:spPr>
        <p:txBody>
          <a:bodyPr wrap="none">
            <a:spAutoFit/>
          </a:bodyPr>
          <a:lstStyle/>
          <a:p>
            <a:pPr algn="ctr"/>
            <a:r>
              <a:rPr lang="en-US" dirty="0" smtClean="0"/>
              <a:t>dIn+/dIn-</a:t>
            </a:r>
            <a:endParaRPr lang="en-US" dirty="0"/>
          </a:p>
        </p:txBody>
      </p:sp>
      <p:sp>
        <p:nvSpPr>
          <p:cNvPr id="34" name="CasellaDiTesto 33"/>
          <p:cNvSpPr txBox="1"/>
          <p:nvPr/>
        </p:nvSpPr>
        <p:spPr>
          <a:xfrm>
            <a:off x="2265994" y="4294739"/>
            <a:ext cx="1510145" cy="707886"/>
          </a:xfrm>
          <a:prstGeom prst="rect">
            <a:avLst/>
          </a:prstGeom>
          <a:solidFill>
            <a:srgbClr val="FFFF99"/>
          </a:solidFill>
          <a:ln w="19050">
            <a:solidFill>
              <a:schemeClr val="tx1"/>
            </a:solidFill>
          </a:ln>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front</a:t>
            </a:r>
          </a:p>
          <a:p>
            <a:pPr algn="ctr"/>
            <a:r>
              <a:rPr lang="en-US" sz="2000" dirty="0" smtClean="0">
                <a:latin typeface="Times New Roman" panose="02020603050405020304" pitchFamily="18" charset="0"/>
                <a:cs typeface="Times New Roman" panose="02020603050405020304" pitchFamily="18" charset="0"/>
              </a:rPr>
              <a:t>end</a:t>
            </a:r>
            <a:endParaRPr lang="it-IT" sz="2000" dirty="0">
              <a:latin typeface="Times New Roman" panose="02020603050405020304" pitchFamily="18" charset="0"/>
              <a:cs typeface="Times New Roman" panose="02020603050405020304" pitchFamily="18" charset="0"/>
            </a:endParaRPr>
          </a:p>
        </p:txBody>
      </p:sp>
      <p:cxnSp>
        <p:nvCxnSpPr>
          <p:cNvPr id="35" name="Connettore 2 34"/>
          <p:cNvCxnSpPr/>
          <p:nvPr/>
        </p:nvCxnSpPr>
        <p:spPr>
          <a:xfrm>
            <a:off x="3816927" y="4376194"/>
            <a:ext cx="1678278" cy="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flipH="1">
            <a:off x="3816927" y="4683970"/>
            <a:ext cx="167827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ttore 2 36"/>
          <p:cNvCxnSpPr/>
          <p:nvPr/>
        </p:nvCxnSpPr>
        <p:spPr>
          <a:xfrm>
            <a:off x="3816927" y="5002625"/>
            <a:ext cx="167827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ttangolo 37"/>
          <p:cNvSpPr/>
          <p:nvPr/>
        </p:nvSpPr>
        <p:spPr>
          <a:xfrm>
            <a:off x="4073026" y="4034217"/>
            <a:ext cx="1265090" cy="369332"/>
          </a:xfrm>
          <a:prstGeom prst="rect">
            <a:avLst/>
          </a:prstGeom>
        </p:spPr>
        <p:txBody>
          <a:bodyPr wrap="none">
            <a:spAutoFit/>
          </a:bodyPr>
          <a:lstStyle/>
          <a:p>
            <a:pPr algn="ctr"/>
            <a:r>
              <a:rPr lang="en-US" dirty="0"/>
              <a:t>dClk+/dClk-</a:t>
            </a:r>
          </a:p>
        </p:txBody>
      </p:sp>
      <p:sp>
        <p:nvSpPr>
          <p:cNvPr id="39" name="Rettangolo 38"/>
          <p:cNvSpPr/>
          <p:nvPr/>
        </p:nvSpPr>
        <p:spPr>
          <a:xfrm>
            <a:off x="3991450" y="4360805"/>
            <a:ext cx="1406154" cy="369332"/>
          </a:xfrm>
          <a:prstGeom prst="rect">
            <a:avLst/>
          </a:prstGeom>
        </p:spPr>
        <p:txBody>
          <a:bodyPr wrap="none">
            <a:spAutoFit/>
          </a:bodyPr>
          <a:lstStyle/>
          <a:p>
            <a:pPr algn="ctr"/>
            <a:r>
              <a:rPr lang="en-US" dirty="0" smtClean="0"/>
              <a:t>dOut+/dOut-</a:t>
            </a:r>
            <a:endParaRPr lang="en-US" dirty="0"/>
          </a:p>
        </p:txBody>
      </p:sp>
      <p:sp>
        <p:nvSpPr>
          <p:cNvPr id="40" name="Rettangolo 39"/>
          <p:cNvSpPr/>
          <p:nvPr/>
        </p:nvSpPr>
        <p:spPr>
          <a:xfrm>
            <a:off x="4156581" y="4669335"/>
            <a:ext cx="1063113" cy="369332"/>
          </a:xfrm>
          <a:prstGeom prst="rect">
            <a:avLst/>
          </a:prstGeom>
        </p:spPr>
        <p:txBody>
          <a:bodyPr wrap="none">
            <a:spAutoFit/>
          </a:bodyPr>
          <a:lstStyle/>
          <a:p>
            <a:pPr algn="ctr"/>
            <a:r>
              <a:rPr lang="en-US" dirty="0" smtClean="0"/>
              <a:t>dIn+/dIn-</a:t>
            </a:r>
            <a:endParaRPr lang="en-US" dirty="0"/>
          </a:p>
        </p:txBody>
      </p:sp>
      <p:sp>
        <p:nvSpPr>
          <p:cNvPr id="41" name="CasellaDiTesto 40"/>
          <p:cNvSpPr txBox="1"/>
          <p:nvPr/>
        </p:nvSpPr>
        <p:spPr>
          <a:xfrm>
            <a:off x="2259239" y="5722415"/>
            <a:ext cx="1510145" cy="707886"/>
          </a:xfrm>
          <a:prstGeom prst="rect">
            <a:avLst/>
          </a:prstGeom>
          <a:solidFill>
            <a:srgbClr val="FFFF99"/>
          </a:solidFill>
          <a:ln w="19050">
            <a:solidFill>
              <a:schemeClr val="tx1"/>
            </a:solidFill>
          </a:ln>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front</a:t>
            </a:r>
          </a:p>
          <a:p>
            <a:pPr algn="ctr"/>
            <a:r>
              <a:rPr lang="en-US" sz="2000" dirty="0" smtClean="0">
                <a:latin typeface="Times New Roman" panose="02020603050405020304" pitchFamily="18" charset="0"/>
                <a:cs typeface="Times New Roman" panose="02020603050405020304" pitchFamily="18" charset="0"/>
              </a:rPr>
              <a:t>end</a:t>
            </a:r>
            <a:endParaRPr lang="it-IT" sz="2000" dirty="0">
              <a:latin typeface="Times New Roman" panose="02020603050405020304" pitchFamily="18" charset="0"/>
              <a:cs typeface="Times New Roman" panose="02020603050405020304" pitchFamily="18" charset="0"/>
            </a:endParaRPr>
          </a:p>
        </p:txBody>
      </p:sp>
      <p:cxnSp>
        <p:nvCxnSpPr>
          <p:cNvPr id="42" name="Connettore 2 41"/>
          <p:cNvCxnSpPr/>
          <p:nvPr/>
        </p:nvCxnSpPr>
        <p:spPr>
          <a:xfrm>
            <a:off x="3810172" y="5803870"/>
            <a:ext cx="1678278" cy="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Connettore 2 42"/>
          <p:cNvCxnSpPr/>
          <p:nvPr/>
        </p:nvCxnSpPr>
        <p:spPr>
          <a:xfrm flipH="1">
            <a:off x="3810172" y="6111646"/>
            <a:ext cx="167827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ttore 2 43"/>
          <p:cNvCxnSpPr/>
          <p:nvPr/>
        </p:nvCxnSpPr>
        <p:spPr>
          <a:xfrm>
            <a:off x="3810172" y="6430301"/>
            <a:ext cx="167827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Rettangolo 44"/>
          <p:cNvSpPr/>
          <p:nvPr/>
        </p:nvSpPr>
        <p:spPr>
          <a:xfrm>
            <a:off x="4066271" y="5461893"/>
            <a:ext cx="1265090" cy="369332"/>
          </a:xfrm>
          <a:prstGeom prst="rect">
            <a:avLst/>
          </a:prstGeom>
        </p:spPr>
        <p:txBody>
          <a:bodyPr wrap="none">
            <a:spAutoFit/>
          </a:bodyPr>
          <a:lstStyle/>
          <a:p>
            <a:pPr algn="ctr"/>
            <a:r>
              <a:rPr lang="en-US" dirty="0"/>
              <a:t>dClk+/dClk-</a:t>
            </a:r>
          </a:p>
        </p:txBody>
      </p:sp>
      <p:sp>
        <p:nvSpPr>
          <p:cNvPr id="46" name="Rettangolo 45"/>
          <p:cNvSpPr/>
          <p:nvPr/>
        </p:nvSpPr>
        <p:spPr>
          <a:xfrm>
            <a:off x="3984695" y="5788481"/>
            <a:ext cx="1406154" cy="369332"/>
          </a:xfrm>
          <a:prstGeom prst="rect">
            <a:avLst/>
          </a:prstGeom>
        </p:spPr>
        <p:txBody>
          <a:bodyPr wrap="none">
            <a:spAutoFit/>
          </a:bodyPr>
          <a:lstStyle/>
          <a:p>
            <a:pPr algn="ctr"/>
            <a:r>
              <a:rPr lang="en-US" dirty="0" smtClean="0"/>
              <a:t>dOut+/dOut-</a:t>
            </a:r>
            <a:endParaRPr lang="en-US" dirty="0"/>
          </a:p>
        </p:txBody>
      </p:sp>
      <p:sp>
        <p:nvSpPr>
          <p:cNvPr id="47" name="Rettangolo 46"/>
          <p:cNvSpPr/>
          <p:nvPr/>
        </p:nvSpPr>
        <p:spPr>
          <a:xfrm>
            <a:off x="4149826" y="6097011"/>
            <a:ext cx="1063113" cy="369332"/>
          </a:xfrm>
          <a:prstGeom prst="rect">
            <a:avLst/>
          </a:prstGeom>
        </p:spPr>
        <p:txBody>
          <a:bodyPr wrap="none">
            <a:spAutoFit/>
          </a:bodyPr>
          <a:lstStyle/>
          <a:p>
            <a:pPr algn="ctr"/>
            <a:r>
              <a:rPr lang="en-US" dirty="0" smtClean="0"/>
              <a:t>dIn+/dIn-</a:t>
            </a:r>
            <a:endParaRPr lang="en-US" dirty="0"/>
          </a:p>
        </p:txBody>
      </p:sp>
      <p:sp>
        <p:nvSpPr>
          <p:cNvPr id="48" name="CasellaDiTesto 47"/>
          <p:cNvSpPr txBox="1"/>
          <p:nvPr/>
        </p:nvSpPr>
        <p:spPr>
          <a:xfrm>
            <a:off x="2774844" y="5087890"/>
            <a:ext cx="492443"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t>
            </a:r>
            <a:endParaRPr lang="it-IT" sz="2400" b="1" dirty="0">
              <a:latin typeface="Times New Roman" panose="02020603050405020304" pitchFamily="18" charset="0"/>
              <a:cs typeface="Times New Roman" panose="02020603050405020304" pitchFamily="18" charset="0"/>
            </a:endParaRPr>
          </a:p>
        </p:txBody>
      </p:sp>
      <p:cxnSp>
        <p:nvCxnSpPr>
          <p:cNvPr id="50" name="Connettore 1 49"/>
          <p:cNvCxnSpPr/>
          <p:nvPr/>
        </p:nvCxnSpPr>
        <p:spPr>
          <a:xfrm>
            <a:off x="5675497" y="2208173"/>
            <a:ext cx="1458950" cy="15787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nettore 1 50"/>
          <p:cNvCxnSpPr/>
          <p:nvPr/>
        </p:nvCxnSpPr>
        <p:spPr>
          <a:xfrm flipH="1">
            <a:off x="5690892" y="4802570"/>
            <a:ext cx="1436800" cy="16637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CasellaDiTesto 52"/>
          <p:cNvSpPr txBox="1"/>
          <p:nvPr/>
        </p:nvSpPr>
        <p:spPr>
          <a:xfrm>
            <a:off x="534545" y="3979373"/>
            <a:ext cx="1123004" cy="646331"/>
          </a:xfrm>
          <a:prstGeom prst="rect">
            <a:avLst/>
          </a:prstGeom>
          <a:noFill/>
        </p:spPr>
        <p:txBody>
          <a:bodyPr wrap="square" rtlCol="0">
            <a:spAutoFit/>
          </a:bodyPr>
          <a:lstStyle/>
          <a:p>
            <a:pPr algn="ctr"/>
            <a:r>
              <a:rPr lang="en-US" dirty="0" smtClean="0"/>
              <a:t>x 40 front end chips</a:t>
            </a:r>
            <a:endParaRPr lang="it-IT" dirty="0"/>
          </a:p>
        </p:txBody>
      </p:sp>
      <p:sp>
        <p:nvSpPr>
          <p:cNvPr id="54" name="Parentesi graffa aperta 53"/>
          <p:cNvSpPr/>
          <p:nvPr/>
        </p:nvSpPr>
        <p:spPr>
          <a:xfrm>
            <a:off x="1749756" y="2208173"/>
            <a:ext cx="307644" cy="422212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5" name="CasellaDiTesto 54"/>
          <p:cNvSpPr txBox="1"/>
          <p:nvPr/>
        </p:nvSpPr>
        <p:spPr>
          <a:xfrm>
            <a:off x="483568" y="4695395"/>
            <a:ext cx="1241237" cy="369332"/>
          </a:xfrm>
          <a:prstGeom prst="rect">
            <a:avLst/>
          </a:prstGeom>
          <a:noFill/>
        </p:spPr>
        <p:txBody>
          <a:bodyPr wrap="none" rtlCol="0">
            <a:spAutoFit/>
          </a:bodyPr>
          <a:lstStyle/>
          <a:p>
            <a:r>
              <a:rPr lang="en-US" b="1" dirty="0" smtClean="0"/>
              <a:t>@ 80 Mb/s</a:t>
            </a:r>
            <a:endParaRPr lang="it-IT" b="1" dirty="0"/>
          </a:p>
        </p:txBody>
      </p:sp>
      <p:pic>
        <p:nvPicPr>
          <p:cNvPr id="56" name="Immagine 55"/>
          <p:cNvPicPr>
            <a:picLocks noChangeAspect="1"/>
          </p:cNvPicPr>
          <p:nvPr/>
        </p:nvPicPr>
        <p:blipFill>
          <a:blip r:embed="rId2"/>
          <a:stretch>
            <a:fillRect/>
          </a:stretch>
        </p:blipFill>
        <p:spPr>
          <a:xfrm>
            <a:off x="6176576" y="751540"/>
            <a:ext cx="5671705" cy="1522699"/>
          </a:xfrm>
          <a:prstGeom prst="rect">
            <a:avLst/>
          </a:prstGeom>
        </p:spPr>
      </p:pic>
      <p:sp>
        <p:nvSpPr>
          <p:cNvPr id="57" name="CasellaDiTesto 56"/>
          <p:cNvSpPr txBox="1"/>
          <p:nvPr/>
        </p:nvSpPr>
        <p:spPr>
          <a:xfrm>
            <a:off x="11274136" y="1328223"/>
            <a:ext cx="453970" cy="369332"/>
          </a:xfrm>
          <a:prstGeom prst="rect">
            <a:avLst/>
          </a:prstGeom>
          <a:noFill/>
        </p:spPr>
        <p:txBody>
          <a:bodyPr wrap="none" rtlCol="0">
            <a:spAutoFit/>
          </a:bodyPr>
          <a:lstStyle/>
          <a:p>
            <a:r>
              <a:rPr lang="en-US" dirty="0" smtClean="0"/>
              <a:t>x 5</a:t>
            </a:r>
            <a:endParaRPr lang="it-IT" dirty="0"/>
          </a:p>
        </p:txBody>
      </p:sp>
      <p:sp>
        <p:nvSpPr>
          <p:cNvPr id="58" name="CasellaDiTesto 57"/>
          <p:cNvSpPr txBox="1"/>
          <p:nvPr/>
        </p:nvSpPr>
        <p:spPr>
          <a:xfrm>
            <a:off x="11274136" y="1616565"/>
            <a:ext cx="453970" cy="369332"/>
          </a:xfrm>
          <a:prstGeom prst="rect">
            <a:avLst/>
          </a:prstGeom>
          <a:noFill/>
        </p:spPr>
        <p:txBody>
          <a:bodyPr wrap="none" rtlCol="0">
            <a:spAutoFit/>
          </a:bodyPr>
          <a:lstStyle/>
          <a:p>
            <a:r>
              <a:rPr lang="en-US" dirty="0" smtClean="0"/>
              <a:t>x 5</a:t>
            </a:r>
            <a:endParaRPr lang="it-IT" dirty="0"/>
          </a:p>
        </p:txBody>
      </p:sp>
      <p:sp>
        <p:nvSpPr>
          <p:cNvPr id="59" name="CasellaDiTesto 58"/>
          <p:cNvSpPr txBox="1"/>
          <p:nvPr/>
        </p:nvSpPr>
        <p:spPr>
          <a:xfrm>
            <a:off x="11274136" y="1897472"/>
            <a:ext cx="453970" cy="369332"/>
          </a:xfrm>
          <a:prstGeom prst="rect">
            <a:avLst/>
          </a:prstGeom>
          <a:noFill/>
        </p:spPr>
        <p:txBody>
          <a:bodyPr wrap="none" rtlCol="0">
            <a:spAutoFit/>
          </a:bodyPr>
          <a:lstStyle/>
          <a:p>
            <a:r>
              <a:rPr lang="en-US" dirty="0" smtClean="0"/>
              <a:t>x 5</a:t>
            </a:r>
            <a:endParaRPr lang="it-IT" dirty="0"/>
          </a:p>
        </p:txBody>
      </p:sp>
      <p:sp>
        <p:nvSpPr>
          <p:cNvPr id="60" name="CasellaDiTesto 59"/>
          <p:cNvSpPr txBox="1"/>
          <p:nvPr/>
        </p:nvSpPr>
        <p:spPr>
          <a:xfrm>
            <a:off x="2650462" y="1689381"/>
            <a:ext cx="1241237" cy="369332"/>
          </a:xfrm>
          <a:prstGeom prst="rect">
            <a:avLst/>
          </a:prstGeom>
          <a:noFill/>
        </p:spPr>
        <p:txBody>
          <a:bodyPr wrap="none" rtlCol="0">
            <a:spAutoFit/>
          </a:bodyPr>
          <a:lstStyle/>
          <a:p>
            <a:r>
              <a:rPr lang="en-US" b="1" dirty="0" smtClean="0"/>
              <a:t>@ 80 Mb/s</a:t>
            </a:r>
            <a:endParaRPr lang="it-IT" b="1" dirty="0"/>
          </a:p>
        </p:txBody>
      </p:sp>
      <p:sp>
        <p:nvSpPr>
          <p:cNvPr id="9" name="CasellaDiTesto 8"/>
          <p:cNvSpPr txBox="1"/>
          <p:nvPr/>
        </p:nvSpPr>
        <p:spPr>
          <a:xfrm>
            <a:off x="7211524" y="5963801"/>
            <a:ext cx="3929281"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Each front-end contributes 2 bits per BC</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6958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GBTx ASIC</a:t>
            </a:r>
            <a:endParaRPr lang="it-IT" dirty="0"/>
          </a:p>
        </p:txBody>
      </p:sp>
      <p:sp>
        <p:nvSpPr>
          <p:cNvPr id="3" name="Segnaposto numero diapositiva 2"/>
          <p:cNvSpPr>
            <a:spLocks noGrp="1"/>
          </p:cNvSpPr>
          <p:nvPr>
            <p:ph type="sldNum" sz="quarter" idx="12"/>
          </p:nvPr>
        </p:nvSpPr>
        <p:spPr/>
        <p:txBody>
          <a:bodyPr/>
          <a:lstStyle/>
          <a:p>
            <a:fld id="{786DD88D-FDF5-41B5-8814-15F281AE5E46}" type="slidenum">
              <a:rPr lang="it-IT" smtClean="0"/>
              <a:t>35</a:t>
            </a:fld>
            <a:endParaRPr lang="it-IT"/>
          </a:p>
        </p:txBody>
      </p:sp>
      <p:sp>
        <p:nvSpPr>
          <p:cNvPr id="4" name="CasellaDiTesto 3"/>
          <p:cNvSpPr txBox="1"/>
          <p:nvPr/>
        </p:nvSpPr>
        <p:spPr>
          <a:xfrm>
            <a:off x="4850753" y="3138992"/>
            <a:ext cx="867705" cy="1015663"/>
          </a:xfrm>
          <a:prstGeom prst="rect">
            <a:avLst/>
          </a:prstGeom>
          <a:solidFill>
            <a:srgbClr val="33CCFF"/>
          </a:solidFill>
          <a:ln w="19050">
            <a:solidFill>
              <a:schemeClr val="tx1"/>
            </a:solidFill>
          </a:ln>
        </p:spPr>
        <p:txBody>
          <a:bodyPr wrap="square" rtlCol="0">
            <a:spAutoFit/>
          </a:bodyPr>
          <a:lstStyle/>
          <a:p>
            <a:pPr algn="ctr"/>
            <a:endParaRPr lang="en-US" sz="2000" dirty="0" smtClean="0">
              <a:latin typeface="Times New Roman" panose="02020603050405020304" pitchFamily="18" charset="0"/>
              <a:cs typeface="Times New Roman" panose="02020603050405020304" pitchFamily="18" charset="0"/>
            </a:endParaRPr>
          </a:p>
          <a:p>
            <a:pPr algn="ctr"/>
            <a:r>
              <a:rPr lang="en-US" sz="2000" dirty="0" smtClean="0">
                <a:latin typeface="Times New Roman" panose="02020603050405020304" pitchFamily="18" charset="0"/>
                <a:cs typeface="Times New Roman" panose="02020603050405020304" pitchFamily="18" charset="0"/>
              </a:rPr>
              <a:t>GBTx</a:t>
            </a:r>
          </a:p>
          <a:p>
            <a:pPr algn="ctr"/>
            <a:endParaRPr lang="it-IT" sz="2000" dirty="0">
              <a:latin typeface="Times New Roman" panose="02020603050405020304" pitchFamily="18" charset="0"/>
              <a:cs typeface="Times New Roman" panose="02020603050405020304" pitchFamily="18" charset="0"/>
            </a:endParaRPr>
          </a:p>
        </p:txBody>
      </p:sp>
      <p:sp>
        <p:nvSpPr>
          <p:cNvPr id="5" name="CasellaDiTesto 4"/>
          <p:cNvSpPr txBox="1"/>
          <p:nvPr/>
        </p:nvSpPr>
        <p:spPr>
          <a:xfrm>
            <a:off x="1303099" y="1504587"/>
            <a:ext cx="1510145" cy="707886"/>
          </a:xfrm>
          <a:prstGeom prst="rect">
            <a:avLst/>
          </a:prstGeom>
          <a:solidFill>
            <a:srgbClr val="FFFF99"/>
          </a:solidFill>
          <a:ln w="19050">
            <a:solidFill>
              <a:schemeClr val="tx1"/>
            </a:solidFill>
          </a:ln>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front</a:t>
            </a:r>
          </a:p>
          <a:p>
            <a:pPr algn="ctr"/>
            <a:r>
              <a:rPr lang="en-US" sz="2000" dirty="0" smtClean="0">
                <a:latin typeface="Times New Roman" panose="02020603050405020304" pitchFamily="18" charset="0"/>
                <a:cs typeface="Times New Roman" panose="02020603050405020304" pitchFamily="18" charset="0"/>
              </a:rPr>
              <a:t>end</a:t>
            </a:r>
            <a:endParaRPr lang="it-IT" sz="2000" dirty="0">
              <a:latin typeface="Times New Roman" panose="02020603050405020304" pitchFamily="18" charset="0"/>
              <a:cs typeface="Times New Roman" panose="02020603050405020304" pitchFamily="18" charset="0"/>
            </a:endParaRPr>
          </a:p>
        </p:txBody>
      </p:sp>
      <p:cxnSp>
        <p:nvCxnSpPr>
          <p:cNvPr id="6" name="Connettore 2 5"/>
          <p:cNvCxnSpPr/>
          <p:nvPr/>
        </p:nvCxnSpPr>
        <p:spPr>
          <a:xfrm>
            <a:off x="2843641" y="1596433"/>
            <a:ext cx="1678278" cy="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flipH="1">
            <a:off x="2854032" y="1893818"/>
            <a:ext cx="167827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a:off x="2854032" y="2212473"/>
            <a:ext cx="167827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ttangolo 8"/>
          <p:cNvSpPr/>
          <p:nvPr/>
        </p:nvSpPr>
        <p:spPr>
          <a:xfrm>
            <a:off x="3028555" y="1570653"/>
            <a:ext cx="1406154" cy="369332"/>
          </a:xfrm>
          <a:prstGeom prst="rect">
            <a:avLst/>
          </a:prstGeom>
        </p:spPr>
        <p:txBody>
          <a:bodyPr wrap="none">
            <a:spAutoFit/>
          </a:bodyPr>
          <a:lstStyle/>
          <a:p>
            <a:pPr algn="ctr"/>
            <a:r>
              <a:rPr lang="en-US" dirty="0" smtClean="0"/>
              <a:t>dOut+/dOut-</a:t>
            </a:r>
            <a:endParaRPr lang="en-US" dirty="0"/>
          </a:p>
        </p:txBody>
      </p:sp>
      <p:sp>
        <p:nvSpPr>
          <p:cNvPr id="10" name="Rettangolo 9"/>
          <p:cNvSpPr/>
          <p:nvPr/>
        </p:nvSpPr>
        <p:spPr>
          <a:xfrm>
            <a:off x="3193686" y="1879183"/>
            <a:ext cx="1063113" cy="369332"/>
          </a:xfrm>
          <a:prstGeom prst="rect">
            <a:avLst/>
          </a:prstGeom>
        </p:spPr>
        <p:txBody>
          <a:bodyPr wrap="none">
            <a:spAutoFit/>
          </a:bodyPr>
          <a:lstStyle/>
          <a:p>
            <a:pPr algn="ctr"/>
            <a:r>
              <a:rPr lang="en-US" dirty="0" smtClean="0"/>
              <a:t>dIn+/dIn-</a:t>
            </a:r>
            <a:endParaRPr lang="en-US" dirty="0"/>
          </a:p>
        </p:txBody>
      </p:sp>
      <p:sp>
        <p:nvSpPr>
          <p:cNvPr id="11" name="CasellaDiTesto 10"/>
          <p:cNvSpPr txBox="1"/>
          <p:nvPr/>
        </p:nvSpPr>
        <p:spPr>
          <a:xfrm>
            <a:off x="1303099" y="2567169"/>
            <a:ext cx="1510145" cy="707886"/>
          </a:xfrm>
          <a:prstGeom prst="rect">
            <a:avLst/>
          </a:prstGeom>
          <a:solidFill>
            <a:srgbClr val="FFFF99"/>
          </a:solidFill>
          <a:ln w="19050">
            <a:solidFill>
              <a:schemeClr val="tx1"/>
            </a:solidFill>
          </a:ln>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front</a:t>
            </a:r>
          </a:p>
          <a:p>
            <a:pPr algn="ctr"/>
            <a:r>
              <a:rPr lang="en-US" sz="2000" dirty="0" smtClean="0">
                <a:latin typeface="Times New Roman" panose="02020603050405020304" pitchFamily="18" charset="0"/>
                <a:cs typeface="Times New Roman" panose="02020603050405020304" pitchFamily="18" charset="0"/>
              </a:rPr>
              <a:t>end</a:t>
            </a:r>
            <a:endParaRPr lang="it-IT" sz="2000" dirty="0">
              <a:latin typeface="Times New Roman" panose="02020603050405020304" pitchFamily="18" charset="0"/>
              <a:cs typeface="Times New Roman" panose="02020603050405020304" pitchFamily="18" charset="0"/>
            </a:endParaRPr>
          </a:p>
        </p:txBody>
      </p:sp>
      <p:cxnSp>
        <p:nvCxnSpPr>
          <p:cNvPr id="12" name="Connettore 2 11"/>
          <p:cNvCxnSpPr/>
          <p:nvPr/>
        </p:nvCxnSpPr>
        <p:spPr>
          <a:xfrm>
            <a:off x="2854032" y="2648624"/>
            <a:ext cx="1678278" cy="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flipH="1">
            <a:off x="2854032" y="2956400"/>
            <a:ext cx="167827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2854032" y="3275055"/>
            <a:ext cx="167827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3110131" y="2306647"/>
            <a:ext cx="1265090" cy="369332"/>
          </a:xfrm>
          <a:prstGeom prst="rect">
            <a:avLst/>
          </a:prstGeom>
        </p:spPr>
        <p:txBody>
          <a:bodyPr wrap="none">
            <a:spAutoFit/>
          </a:bodyPr>
          <a:lstStyle/>
          <a:p>
            <a:pPr algn="ctr"/>
            <a:r>
              <a:rPr lang="en-US" dirty="0"/>
              <a:t>dClk+/dClk-</a:t>
            </a:r>
          </a:p>
        </p:txBody>
      </p:sp>
      <p:sp>
        <p:nvSpPr>
          <p:cNvPr id="16" name="Rettangolo 15"/>
          <p:cNvSpPr/>
          <p:nvPr/>
        </p:nvSpPr>
        <p:spPr>
          <a:xfrm>
            <a:off x="3028555" y="2633235"/>
            <a:ext cx="1406154" cy="369332"/>
          </a:xfrm>
          <a:prstGeom prst="rect">
            <a:avLst/>
          </a:prstGeom>
        </p:spPr>
        <p:txBody>
          <a:bodyPr wrap="none">
            <a:spAutoFit/>
          </a:bodyPr>
          <a:lstStyle/>
          <a:p>
            <a:pPr algn="ctr"/>
            <a:r>
              <a:rPr lang="en-US" dirty="0" smtClean="0"/>
              <a:t>dOut+/dOut-</a:t>
            </a:r>
            <a:endParaRPr lang="en-US" dirty="0"/>
          </a:p>
        </p:txBody>
      </p:sp>
      <p:sp>
        <p:nvSpPr>
          <p:cNvPr id="17" name="Rettangolo 16"/>
          <p:cNvSpPr/>
          <p:nvPr/>
        </p:nvSpPr>
        <p:spPr>
          <a:xfrm>
            <a:off x="3193686" y="2941765"/>
            <a:ext cx="1063113" cy="369332"/>
          </a:xfrm>
          <a:prstGeom prst="rect">
            <a:avLst/>
          </a:prstGeom>
        </p:spPr>
        <p:txBody>
          <a:bodyPr wrap="none">
            <a:spAutoFit/>
          </a:bodyPr>
          <a:lstStyle/>
          <a:p>
            <a:pPr algn="ctr"/>
            <a:r>
              <a:rPr lang="en-US" dirty="0" smtClean="0"/>
              <a:t>dIn+/dIn-</a:t>
            </a:r>
            <a:endParaRPr lang="en-US" dirty="0"/>
          </a:p>
        </p:txBody>
      </p:sp>
      <p:sp>
        <p:nvSpPr>
          <p:cNvPr id="18" name="CasellaDiTesto 17"/>
          <p:cNvSpPr txBox="1"/>
          <p:nvPr/>
        </p:nvSpPr>
        <p:spPr>
          <a:xfrm>
            <a:off x="1303099" y="3591153"/>
            <a:ext cx="1510145" cy="707886"/>
          </a:xfrm>
          <a:prstGeom prst="rect">
            <a:avLst/>
          </a:prstGeom>
          <a:solidFill>
            <a:srgbClr val="FFFF99"/>
          </a:solidFill>
          <a:ln w="19050">
            <a:solidFill>
              <a:schemeClr val="tx1"/>
            </a:solidFill>
          </a:ln>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front</a:t>
            </a:r>
          </a:p>
          <a:p>
            <a:pPr algn="ctr"/>
            <a:r>
              <a:rPr lang="en-US" sz="2000" dirty="0" smtClean="0">
                <a:latin typeface="Times New Roman" panose="02020603050405020304" pitchFamily="18" charset="0"/>
                <a:cs typeface="Times New Roman" panose="02020603050405020304" pitchFamily="18" charset="0"/>
              </a:rPr>
              <a:t>end</a:t>
            </a:r>
            <a:endParaRPr lang="it-IT" sz="2000" dirty="0">
              <a:latin typeface="Times New Roman" panose="02020603050405020304" pitchFamily="18" charset="0"/>
              <a:cs typeface="Times New Roman" panose="02020603050405020304" pitchFamily="18" charset="0"/>
            </a:endParaRPr>
          </a:p>
        </p:txBody>
      </p:sp>
      <p:cxnSp>
        <p:nvCxnSpPr>
          <p:cNvPr id="19" name="Connettore 2 18"/>
          <p:cNvCxnSpPr/>
          <p:nvPr/>
        </p:nvCxnSpPr>
        <p:spPr>
          <a:xfrm>
            <a:off x="2854032" y="3672608"/>
            <a:ext cx="1678278" cy="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flipH="1">
            <a:off x="2854032" y="3980384"/>
            <a:ext cx="167827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a:off x="2854032" y="4299039"/>
            <a:ext cx="167827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ttangolo 21"/>
          <p:cNvSpPr/>
          <p:nvPr/>
        </p:nvSpPr>
        <p:spPr>
          <a:xfrm>
            <a:off x="3110131" y="3330631"/>
            <a:ext cx="1265090" cy="369332"/>
          </a:xfrm>
          <a:prstGeom prst="rect">
            <a:avLst/>
          </a:prstGeom>
        </p:spPr>
        <p:txBody>
          <a:bodyPr wrap="none">
            <a:spAutoFit/>
          </a:bodyPr>
          <a:lstStyle/>
          <a:p>
            <a:pPr algn="ctr"/>
            <a:r>
              <a:rPr lang="en-US" dirty="0"/>
              <a:t>dClk+/dClk-</a:t>
            </a:r>
          </a:p>
        </p:txBody>
      </p:sp>
      <p:sp>
        <p:nvSpPr>
          <p:cNvPr id="23" name="Rettangolo 22"/>
          <p:cNvSpPr/>
          <p:nvPr/>
        </p:nvSpPr>
        <p:spPr>
          <a:xfrm>
            <a:off x="3028555" y="3657219"/>
            <a:ext cx="1406154" cy="369332"/>
          </a:xfrm>
          <a:prstGeom prst="rect">
            <a:avLst/>
          </a:prstGeom>
        </p:spPr>
        <p:txBody>
          <a:bodyPr wrap="none">
            <a:spAutoFit/>
          </a:bodyPr>
          <a:lstStyle/>
          <a:p>
            <a:pPr algn="ctr"/>
            <a:r>
              <a:rPr lang="en-US" dirty="0" smtClean="0"/>
              <a:t>dOut+/dOut-</a:t>
            </a:r>
            <a:endParaRPr lang="en-US" dirty="0"/>
          </a:p>
        </p:txBody>
      </p:sp>
      <p:sp>
        <p:nvSpPr>
          <p:cNvPr id="24" name="Rettangolo 23"/>
          <p:cNvSpPr/>
          <p:nvPr/>
        </p:nvSpPr>
        <p:spPr>
          <a:xfrm>
            <a:off x="3193686" y="3965749"/>
            <a:ext cx="1063113" cy="369332"/>
          </a:xfrm>
          <a:prstGeom prst="rect">
            <a:avLst/>
          </a:prstGeom>
        </p:spPr>
        <p:txBody>
          <a:bodyPr wrap="none">
            <a:spAutoFit/>
          </a:bodyPr>
          <a:lstStyle/>
          <a:p>
            <a:pPr algn="ctr"/>
            <a:r>
              <a:rPr lang="en-US" dirty="0" smtClean="0"/>
              <a:t>dIn+/dIn-</a:t>
            </a:r>
            <a:endParaRPr lang="en-US" dirty="0"/>
          </a:p>
        </p:txBody>
      </p:sp>
      <p:sp>
        <p:nvSpPr>
          <p:cNvPr id="25" name="CasellaDiTesto 24"/>
          <p:cNvSpPr txBox="1"/>
          <p:nvPr/>
        </p:nvSpPr>
        <p:spPr>
          <a:xfrm>
            <a:off x="1296344" y="5018829"/>
            <a:ext cx="1510145" cy="707886"/>
          </a:xfrm>
          <a:prstGeom prst="rect">
            <a:avLst/>
          </a:prstGeom>
          <a:solidFill>
            <a:srgbClr val="FFFF99"/>
          </a:solidFill>
          <a:ln w="19050">
            <a:solidFill>
              <a:schemeClr val="tx1"/>
            </a:solidFill>
          </a:ln>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front</a:t>
            </a:r>
          </a:p>
          <a:p>
            <a:pPr algn="ctr"/>
            <a:r>
              <a:rPr lang="en-US" sz="2000" dirty="0" smtClean="0">
                <a:latin typeface="Times New Roman" panose="02020603050405020304" pitchFamily="18" charset="0"/>
                <a:cs typeface="Times New Roman" panose="02020603050405020304" pitchFamily="18" charset="0"/>
              </a:rPr>
              <a:t>end</a:t>
            </a:r>
            <a:endParaRPr lang="it-IT" sz="2000" dirty="0">
              <a:latin typeface="Times New Roman" panose="02020603050405020304" pitchFamily="18" charset="0"/>
              <a:cs typeface="Times New Roman" panose="02020603050405020304" pitchFamily="18" charset="0"/>
            </a:endParaRPr>
          </a:p>
        </p:txBody>
      </p:sp>
      <p:cxnSp>
        <p:nvCxnSpPr>
          <p:cNvPr id="26" name="Connettore 2 25"/>
          <p:cNvCxnSpPr/>
          <p:nvPr/>
        </p:nvCxnSpPr>
        <p:spPr>
          <a:xfrm>
            <a:off x="2847277" y="5100284"/>
            <a:ext cx="1678278" cy="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flipH="1">
            <a:off x="2847277" y="5408060"/>
            <a:ext cx="167827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a:off x="2847277" y="5726715"/>
            <a:ext cx="167827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ttangolo 28"/>
          <p:cNvSpPr/>
          <p:nvPr/>
        </p:nvSpPr>
        <p:spPr>
          <a:xfrm>
            <a:off x="3103376" y="4758307"/>
            <a:ext cx="1265090" cy="369332"/>
          </a:xfrm>
          <a:prstGeom prst="rect">
            <a:avLst/>
          </a:prstGeom>
        </p:spPr>
        <p:txBody>
          <a:bodyPr wrap="none">
            <a:spAutoFit/>
          </a:bodyPr>
          <a:lstStyle/>
          <a:p>
            <a:pPr algn="ctr"/>
            <a:r>
              <a:rPr lang="en-US" dirty="0"/>
              <a:t>dClk+/dClk-</a:t>
            </a:r>
          </a:p>
        </p:txBody>
      </p:sp>
      <p:sp>
        <p:nvSpPr>
          <p:cNvPr id="30" name="Rettangolo 29"/>
          <p:cNvSpPr/>
          <p:nvPr/>
        </p:nvSpPr>
        <p:spPr>
          <a:xfrm>
            <a:off x="3021800" y="5084895"/>
            <a:ext cx="1406154" cy="369332"/>
          </a:xfrm>
          <a:prstGeom prst="rect">
            <a:avLst/>
          </a:prstGeom>
        </p:spPr>
        <p:txBody>
          <a:bodyPr wrap="none">
            <a:spAutoFit/>
          </a:bodyPr>
          <a:lstStyle/>
          <a:p>
            <a:pPr algn="ctr"/>
            <a:r>
              <a:rPr lang="en-US" dirty="0" smtClean="0"/>
              <a:t>dOut+/dOut-</a:t>
            </a:r>
            <a:endParaRPr lang="en-US" dirty="0"/>
          </a:p>
        </p:txBody>
      </p:sp>
      <p:sp>
        <p:nvSpPr>
          <p:cNvPr id="31" name="Rettangolo 30"/>
          <p:cNvSpPr/>
          <p:nvPr/>
        </p:nvSpPr>
        <p:spPr>
          <a:xfrm>
            <a:off x="3186931" y="5393425"/>
            <a:ext cx="1063113" cy="369332"/>
          </a:xfrm>
          <a:prstGeom prst="rect">
            <a:avLst/>
          </a:prstGeom>
        </p:spPr>
        <p:txBody>
          <a:bodyPr wrap="none">
            <a:spAutoFit/>
          </a:bodyPr>
          <a:lstStyle/>
          <a:p>
            <a:pPr algn="ctr"/>
            <a:r>
              <a:rPr lang="en-US" dirty="0" smtClean="0"/>
              <a:t>dIn+/dIn-</a:t>
            </a:r>
            <a:endParaRPr lang="en-US" dirty="0"/>
          </a:p>
        </p:txBody>
      </p:sp>
      <p:sp>
        <p:nvSpPr>
          <p:cNvPr id="32" name="CasellaDiTesto 31"/>
          <p:cNvSpPr txBox="1"/>
          <p:nvPr/>
        </p:nvSpPr>
        <p:spPr>
          <a:xfrm>
            <a:off x="1811949" y="4384304"/>
            <a:ext cx="492443"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t>
            </a:r>
            <a:endParaRPr lang="it-IT" sz="2400" b="1" dirty="0">
              <a:latin typeface="Times New Roman" panose="02020603050405020304" pitchFamily="18" charset="0"/>
              <a:cs typeface="Times New Roman" panose="02020603050405020304" pitchFamily="18" charset="0"/>
            </a:endParaRPr>
          </a:p>
        </p:txBody>
      </p:sp>
      <p:cxnSp>
        <p:nvCxnSpPr>
          <p:cNvPr id="33" name="Connettore 1 32"/>
          <p:cNvCxnSpPr/>
          <p:nvPr/>
        </p:nvCxnSpPr>
        <p:spPr>
          <a:xfrm>
            <a:off x="4525564" y="1535760"/>
            <a:ext cx="325189" cy="16218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1 33"/>
          <p:cNvCxnSpPr/>
          <p:nvPr/>
        </p:nvCxnSpPr>
        <p:spPr>
          <a:xfrm flipH="1">
            <a:off x="4540959" y="4207648"/>
            <a:ext cx="303039" cy="15862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CasellaDiTesto 34"/>
          <p:cNvSpPr txBox="1"/>
          <p:nvPr/>
        </p:nvSpPr>
        <p:spPr>
          <a:xfrm>
            <a:off x="-3464" y="3251325"/>
            <a:ext cx="1123004" cy="646331"/>
          </a:xfrm>
          <a:prstGeom prst="rect">
            <a:avLst/>
          </a:prstGeom>
          <a:noFill/>
        </p:spPr>
        <p:txBody>
          <a:bodyPr wrap="square" rtlCol="0">
            <a:spAutoFit/>
          </a:bodyPr>
          <a:lstStyle/>
          <a:p>
            <a:pPr algn="ctr"/>
            <a:r>
              <a:rPr lang="en-US" dirty="0" smtClean="0"/>
              <a:t>x </a:t>
            </a:r>
            <a:r>
              <a:rPr lang="en-US" b="1" dirty="0" smtClean="0"/>
              <a:t>20</a:t>
            </a:r>
            <a:r>
              <a:rPr lang="en-US" dirty="0" smtClean="0"/>
              <a:t> front end chips</a:t>
            </a:r>
            <a:endParaRPr lang="it-IT" dirty="0"/>
          </a:p>
        </p:txBody>
      </p:sp>
      <p:sp>
        <p:nvSpPr>
          <p:cNvPr id="36" name="Parentesi graffa aperta 35"/>
          <p:cNvSpPr/>
          <p:nvPr/>
        </p:nvSpPr>
        <p:spPr>
          <a:xfrm>
            <a:off x="963508" y="1504587"/>
            <a:ext cx="307644" cy="422212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7" name="CasellaDiTesto 36"/>
          <p:cNvSpPr txBox="1"/>
          <p:nvPr/>
        </p:nvSpPr>
        <p:spPr>
          <a:xfrm>
            <a:off x="2174903" y="986319"/>
            <a:ext cx="1358257" cy="369332"/>
          </a:xfrm>
          <a:prstGeom prst="rect">
            <a:avLst/>
          </a:prstGeom>
          <a:noFill/>
        </p:spPr>
        <p:txBody>
          <a:bodyPr wrap="none" rtlCol="0">
            <a:spAutoFit/>
          </a:bodyPr>
          <a:lstStyle/>
          <a:p>
            <a:r>
              <a:rPr lang="en-US" b="1" dirty="0" smtClean="0"/>
              <a:t>@ 160 Mb/s</a:t>
            </a:r>
            <a:endParaRPr lang="it-IT" b="1" dirty="0"/>
          </a:p>
        </p:txBody>
      </p:sp>
      <p:sp>
        <p:nvSpPr>
          <p:cNvPr id="74" name="CasellaDiTesto 73"/>
          <p:cNvSpPr txBox="1"/>
          <p:nvPr/>
        </p:nvSpPr>
        <p:spPr>
          <a:xfrm>
            <a:off x="10754158" y="3171489"/>
            <a:ext cx="867705" cy="1015663"/>
          </a:xfrm>
          <a:prstGeom prst="rect">
            <a:avLst/>
          </a:prstGeom>
          <a:solidFill>
            <a:srgbClr val="33CCFF"/>
          </a:solidFill>
          <a:ln w="19050">
            <a:solidFill>
              <a:schemeClr val="tx1"/>
            </a:solidFill>
          </a:ln>
        </p:spPr>
        <p:txBody>
          <a:bodyPr wrap="square" rtlCol="0">
            <a:spAutoFit/>
          </a:bodyPr>
          <a:lstStyle/>
          <a:p>
            <a:pPr algn="ctr"/>
            <a:endParaRPr lang="en-US" sz="2000" dirty="0" smtClean="0">
              <a:latin typeface="Times New Roman" panose="02020603050405020304" pitchFamily="18" charset="0"/>
              <a:cs typeface="Times New Roman" panose="02020603050405020304" pitchFamily="18" charset="0"/>
            </a:endParaRPr>
          </a:p>
          <a:p>
            <a:pPr algn="ctr"/>
            <a:r>
              <a:rPr lang="en-US" sz="2000" dirty="0" smtClean="0">
                <a:latin typeface="Times New Roman" panose="02020603050405020304" pitchFamily="18" charset="0"/>
                <a:cs typeface="Times New Roman" panose="02020603050405020304" pitchFamily="18" charset="0"/>
              </a:rPr>
              <a:t>GBTx</a:t>
            </a:r>
          </a:p>
          <a:p>
            <a:pPr algn="ctr"/>
            <a:endParaRPr lang="it-IT" sz="2000" dirty="0">
              <a:latin typeface="Times New Roman" panose="02020603050405020304" pitchFamily="18" charset="0"/>
              <a:cs typeface="Times New Roman" panose="02020603050405020304" pitchFamily="18" charset="0"/>
            </a:endParaRPr>
          </a:p>
        </p:txBody>
      </p:sp>
      <p:sp>
        <p:nvSpPr>
          <p:cNvPr id="75" name="CasellaDiTesto 74"/>
          <p:cNvSpPr txBox="1"/>
          <p:nvPr/>
        </p:nvSpPr>
        <p:spPr>
          <a:xfrm>
            <a:off x="7206504" y="1537084"/>
            <a:ext cx="1510145" cy="707886"/>
          </a:xfrm>
          <a:prstGeom prst="rect">
            <a:avLst/>
          </a:prstGeom>
          <a:solidFill>
            <a:srgbClr val="FFFF99"/>
          </a:solidFill>
          <a:ln w="19050">
            <a:solidFill>
              <a:schemeClr val="tx1"/>
            </a:solidFill>
          </a:ln>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front</a:t>
            </a:r>
          </a:p>
          <a:p>
            <a:pPr algn="ctr"/>
            <a:r>
              <a:rPr lang="en-US" sz="2000" dirty="0" smtClean="0">
                <a:latin typeface="Times New Roman" panose="02020603050405020304" pitchFamily="18" charset="0"/>
                <a:cs typeface="Times New Roman" panose="02020603050405020304" pitchFamily="18" charset="0"/>
              </a:rPr>
              <a:t>end</a:t>
            </a:r>
            <a:endParaRPr lang="it-IT" sz="2000" dirty="0">
              <a:latin typeface="Times New Roman" panose="02020603050405020304" pitchFamily="18" charset="0"/>
              <a:cs typeface="Times New Roman" panose="02020603050405020304" pitchFamily="18" charset="0"/>
            </a:endParaRPr>
          </a:p>
        </p:txBody>
      </p:sp>
      <p:cxnSp>
        <p:nvCxnSpPr>
          <p:cNvPr id="76" name="Connettore 2 75"/>
          <p:cNvCxnSpPr/>
          <p:nvPr/>
        </p:nvCxnSpPr>
        <p:spPr>
          <a:xfrm>
            <a:off x="8747046" y="1628930"/>
            <a:ext cx="1678278" cy="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Connettore 2 76"/>
          <p:cNvCxnSpPr/>
          <p:nvPr/>
        </p:nvCxnSpPr>
        <p:spPr>
          <a:xfrm flipH="1">
            <a:off x="8757437" y="1926315"/>
            <a:ext cx="167827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ttore 2 77"/>
          <p:cNvCxnSpPr/>
          <p:nvPr/>
        </p:nvCxnSpPr>
        <p:spPr>
          <a:xfrm>
            <a:off x="8757437" y="2244970"/>
            <a:ext cx="167827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Rettangolo 78"/>
          <p:cNvSpPr/>
          <p:nvPr/>
        </p:nvSpPr>
        <p:spPr>
          <a:xfrm>
            <a:off x="8931960" y="1603150"/>
            <a:ext cx="1406154" cy="369332"/>
          </a:xfrm>
          <a:prstGeom prst="rect">
            <a:avLst/>
          </a:prstGeom>
        </p:spPr>
        <p:txBody>
          <a:bodyPr wrap="none">
            <a:spAutoFit/>
          </a:bodyPr>
          <a:lstStyle/>
          <a:p>
            <a:pPr algn="ctr"/>
            <a:r>
              <a:rPr lang="en-US" dirty="0" smtClean="0"/>
              <a:t>dOut+/dOut-</a:t>
            </a:r>
            <a:endParaRPr lang="en-US" dirty="0"/>
          </a:p>
        </p:txBody>
      </p:sp>
      <p:sp>
        <p:nvSpPr>
          <p:cNvPr id="80" name="Rettangolo 79"/>
          <p:cNvSpPr/>
          <p:nvPr/>
        </p:nvSpPr>
        <p:spPr>
          <a:xfrm>
            <a:off x="9097091" y="1911680"/>
            <a:ext cx="1063113" cy="369332"/>
          </a:xfrm>
          <a:prstGeom prst="rect">
            <a:avLst/>
          </a:prstGeom>
        </p:spPr>
        <p:txBody>
          <a:bodyPr wrap="none">
            <a:spAutoFit/>
          </a:bodyPr>
          <a:lstStyle/>
          <a:p>
            <a:pPr algn="ctr"/>
            <a:r>
              <a:rPr lang="en-US" dirty="0" smtClean="0"/>
              <a:t>dIn+/dIn-</a:t>
            </a:r>
            <a:endParaRPr lang="en-US" dirty="0"/>
          </a:p>
        </p:txBody>
      </p:sp>
      <p:sp>
        <p:nvSpPr>
          <p:cNvPr id="81" name="CasellaDiTesto 80"/>
          <p:cNvSpPr txBox="1"/>
          <p:nvPr/>
        </p:nvSpPr>
        <p:spPr>
          <a:xfrm>
            <a:off x="7206504" y="2599666"/>
            <a:ext cx="1510145" cy="707886"/>
          </a:xfrm>
          <a:prstGeom prst="rect">
            <a:avLst/>
          </a:prstGeom>
          <a:solidFill>
            <a:srgbClr val="FFFF99"/>
          </a:solidFill>
          <a:ln w="19050">
            <a:solidFill>
              <a:schemeClr val="tx1"/>
            </a:solidFill>
          </a:ln>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front</a:t>
            </a:r>
          </a:p>
          <a:p>
            <a:pPr algn="ctr"/>
            <a:r>
              <a:rPr lang="en-US" sz="2000" dirty="0" smtClean="0">
                <a:latin typeface="Times New Roman" panose="02020603050405020304" pitchFamily="18" charset="0"/>
                <a:cs typeface="Times New Roman" panose="02020603050405020304" pitchFamily="18" charset="0"/>
              </a:rPr>
              <a:t>end</a:t>
            </a:r>
            <a:endParaRPr lang="it-IT" sz="2000" dirty="0">
              <a:latin typeface="Times New Roman" panose="02020603050405020304" pitchFamily="18" charset="0"/>
              <a:cs typeface="Times New Roman" panose="02020603050405020304" pitchFamily="18" charset="0"/>
            </a:endParaRPr>
          </a:p>
        </p:txBody>
      </p:sp>
      <p:cxnSp>
        <p:nvCxnSpPr>
          <p:cNvPr id="82" name="Connettore 2 81"/>
          <p:cNvCxnSpPr/>
          <p:nvPr/>
        </p:nvCxnSpPr>
        <p:spPr>
          <a:xfrm>
            <a:off x="8757437" y="2681121"/>
            <a:ext cx="1678278" cy="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Connettore 2 82"/>
          <p:cNvCxnSpPr/>
          <p:nvPr/>
        </p:nvCxnSpPr>
        <p:spPr>
          <a:xfrm flipH="1">
            <a:off x="8757437" y="2988897"/>
            <a:ext cx="167827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ttore 2 83"/>
          <p:cNvCxnSpPr/>
          <p:nvPr/>
        </p:nvCxnSpPr>
        <p:spPr>
          <a:xfrm>
            <a:off x="8757437" y="3307552"/>
            <a:ext cx="167827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Rettangolo 84"/>
          <p:cNvSpPr/>
          <p:nvPr/>
        </p:nvSpPr>
        <p:spPr>
          <a:xfrm>
            <a:off x="9013536" y="2339144"/>
            <a:ext cx="1265090" cy="369332"/>
          </a:xfrm>
          <a:prstGeom prst="rect">
            <a:avLst/>
          </a:prstGeom>
        </p:spPr>
        <p:txBody>
          <a:bodyPr wrap="none">
            <a:spAutoFit/>
          </a:bodyPr>
          <a:lstStyle/>
          <a:p>
            <a:pPr algn="ctr"/>
            <a:r>
              <a:rPr lang="en-US" dirty="0"/>
              <a:t>dClk+/dClk-</a:t>
            </a:r>
          </a:p>
        </p:txBody>
      </p:sp>
      <p:sp>
        <p:nvSpPr>
          <p:cNvPr id="86" name="Rettangolo 85"/>
          <p:cNvSpPr/>
          <p:nvPr/>
        </p:nvSpPr>
        <p:spPr>
          <a:xfrm>
            <a:off x="8931960" y="2665732"/>
            <a:ext cx="1406154" cy="369332"/>
          </a:xfrm>
          <a:prstGeom prst="rect">
            <a:avLst/>
          </a:prstGeom>
        </p:spPr>
        <p:txBody>
          <a:bodyPr wrap="none">
            <a:spAutoFit/>
          </a:bodyPr>
          <a:lstStyle/>
          <a:p>
            <a:pPr algn="ctr"/>
            <a:r>
              <a:rPr lang="en-US" dirty="0" smtClean="0"/>
              <a:t>dOut+/dOut-</a:t>
            </a:r>
            <a:endParaRPr lang="en-US" dirty="0"/>
          </a:p>
        </p:txBody>
      </p:sp>
      <p:sp>
        <p:nvSpPr>
          <p:cNvPr id="87" name="Rettangolo 86"/>
          <p:cNvSpPr/>
          <p:nvPr/>
        </p:nvSpPr>
        <p:spPr>
          <a:xfrm>
            <a:off x="9097091" y="2974262"/>
            <a:ext cx="1063113" cy="369332"/>
          </a:xfrm>
          <a:prstGeom prst="rect">
            <a:avLst/>
          </a:prstGeom>
        </p:spPr>
        <p:txBody>
          <a:bodyPr wrap="none">
            <a:spAutoFit/>
          </a:bodyPr>
          <a:lstStyle/>
          <a:p>
            <a:pPr algn="ctr"/>
            <a:r>
              <a:rPr lang="en-US" dirty="0" smtClean="0"/>
              <a:t>dIn+/dIn-</a:t>
            </a:r>
            <a:endParaRPr lang="en-US" dirty="0"/>
          </a:p>
        </p:txBody>
      </p:sp>
      <p:sp>
        <p:nvSpPr>
          <p:cNvPr id="95" name="CasellaDiTesto 94"/>
          <p:cNvSpPr txBox="1"/>
          <p:nvPr/>
        </p:nvSpPr>
        <p:spPr>
          <a:xfrm>
            <a:off x="7199749" y="5051326"/>
            <a:ext cx="1510145" cy="707886"/>
          </a:xfrm>
          <a:prstGeom prst="rect">
            <a:avLst/>
          </a:prstGeom>
          <a:solidFill>
            <a:srgbClr val="FFFF99"/>
          </a:solidFill>
          <a:ln w="19050">
            <a:solidFill>
              <a:schemeClr val="tx1"/>
            </a:solidFill>
          </a:ln>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front</a:t>
            </a:r>
          </a:p>
          <a:p>
            <a:pPr algn="ctr"/>
            <a:r>
              <a:rPr lang="en-US" sz="2000" dirty="0" smtClean="0">
                <a:latin typeface="Times New Roman" panose="02020603050405020304" pitchFamily="18" charset="0"/>
                <a:cs typeface="Times New Roman" panose="02020603050405020304" pitchFamily="18" charset="0"/>
              </a:rPr>
              <a:t>end</a:t>
            </a:r>
            <a:endParaRPr lang="it-IT" sz="2000" dirty="0">
              <a:latin typeface="Times New Roman" panose="02020603050405020304" pitchFamily="18" charset="0"/>
              <a:cs typeface="Times New Roman" panose="02020603050405020304" pitchFamily="18" charset="0"/>
            </a:endParaRPr>
          </a:p>
        </p:txBody>
      </p:sp>
      <p:cxnSp>
        <p:nvCxnSpPr>
          <p:cNvPr id="96" name="Connettore 2 95"/>
          <p:cNvCxnSpPr/>
          <p:nvPr/>
        </p:nvCxnSpPr>
        <p:spPr>
          <a:xfrm>
            <a:off x="8750682" y="5132781"/>
            <a:ext cx="1678278" cy="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Connettore 2 96"/>
          <p:cNvCxnSpPr/>
          <p:nvPr/>
        </p:nvCxnSpPr>
        <p:spPr>
          <a:xfrm flipH="1">
            <a:off x="8750682" y="5440557"/>
            <a:ext cx="167827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onnettore 2 97"/>
          <p:cNvCxnSpPr/>
          <p:nvPr/>
        </p:nvCxnSpPr>
        <p:spPr>
          <a:xfrm>
            <a:off x="8750682" y="5759212"/>
            <a:ext cx="167827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Rettangolo 98"/>
          <p:cNvSpPr/>
          <p:nvPr/>
        </p:nvSpPr>
        <p:spPr>
          <a:xfrm>
            <a:off x="9006781" y="4790804"/>
            <a:ext cx="1265090" cy="369332"/>
          </a:xfrm>
          <a:prstGeom prst="rect">
            <a:avLst/>
          </a:prstGeom>
        </p:spPr>
        <p:txBody>
          <a:bodyPr wrap="none">
            <a:spAutoFit/>
          </a:bodyPr>
          <a:lstStyle/>
          <a:p>
            <a:pPr algn="ctr"/>
            <a:r>
              <a:rPr lang="en-US" dirty="0"/>
              <a:t>dClk+/dClk-</a:t>
            </a:r>
          </a:p>
        </p:txBody>
      </p:sp>
      <p:sp>
        <p:nvSpPr>
          <p:cNvPr id="100" name="Rettangolo 99"/>
          <p:cNvSpPr/>
          <p:nvPr/>
        </p:nvSpPr>
        <p:spPr>
          <a:xfrm>
            <a:off x="8925205" y="5117392"/>
            <a:ext cx="1406154" cy="369332"/>
          </a:xfrm>
          <a:prstGeom prst="rect">
            <a:avLst/>
          </a:prstGeom>
        </p:spPr>
        <p:txBody>
          <a:bodyPr wrap="none">
            <a:spAutoFit/>
          </a:bodyPr>
          <a:lstStyle/>
          <a:p>
            <a:pPr algn="ctr"/>
            <a:r>
              <a:rPr lang="en-US" dirty="0" smtClean="0"/>
              <a:t>dOut+/dOut-</a:t>
            </a:r>
            <a:endParaRPr lang="en-US" dirty="0"/>
          </a:p>
        </p:txBody>
      </p:sp>
      <p:sp>
        <p:nvSpPr>
          <p:cNvPr id="101" name="Rettangolo 100"/>
          <p:cNvSpPr/>
          <p:nvPr/>
        </p:nvSpPr>
        <p:spPr>
          <a:xfrm>
            <a:off x="9090336" y="5425922"/>
            <a:ext cx="1063113" cy="369332"/>
          </a:xfrm>
          <a:prstGeom prst="rect">
            <a:avLst/>
          </a:prstGeom>
        </p:spPr>
        <p:txBody>
          <a:bodyPr wrap="none">
            <a:spAutoFit/>
          </a:bodyPr>
          <a:lstStyle/>
          <a:p>
            <a:pPr algn="ctr"/>
            <a:r>
              <a:rPr lang="en-US" dirty="0" smtClean="0"/>
              <a:t>dIn+/dIn-</a:t>
            </a:r>
            <a:endParaRPr lang="en-US" dirty="0"/>
          </a:p>
        </p:txBody>
      </p:sp>
      <p:sp>
        <p:nvSpPr>
          <p:cNvPr id="102" name="CasellaDiTesto 101"/>
          <p:cNvSpPr txBox="1"/>
          <p:nvPr/>
        </p:nvSpPr>
        <p:spPr>
          <a:xfrm>
            <a:off x="7737093" y="3878098"/>
            <a:ext cx="492443"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t>
            </a:r>
            <a:endParaRPr lang="it-IT" sz="2400" b="1" dirty="0">
              <a:latin typeface="Times New Roman" panose="02020603050405020304" pitchFamily="18" charset="0"/>
              <a:cs typeface="Times New Roman" panose="02020603050405020304" pitchFamily="18" charset="0"/>
            </a:endParaRPr>
          </a:p>
        </p:txBody>
      </p:sp>
      <p:cxnSp>
        <p:nvCxnSpPr>
          <p:cNvPr id="103" name="Connettore 1 102"/>
          <p:cNvCxnSpPr/>
          <p:nvPr/>
        </p:nvCxnSpPr>
        <p:spPr>
          <a:xfrm>
            <a:off x="10428969" y="1568257"/>
            <a:ext cx="325189" cy="16218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Connettore 1 103"/>
          <p:cNvCxnSpPr/>
          <p:nvPr/>
        </p:nvCxnSpPr>
        <p:spPr>
          <a:xfrm flipH="1">
            <a:off x="10444364" y="4240145"/>
            <a:ext cx="303039" cy="15862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CasellaDiTesto 104"/>
          <p:cNvSpPr txBox="1"/>
          <p:nvPr/>
        </p:nvSpPr>
        <p:spPr>
          <a:xfrm>
            <a:off x="5899941" y="3283822"/>
            <a:ext cx="1123004" cy="646331"/>
          </a:xfrm>
          <a:prstGeom prst="rect">
            <a:avLst/>
          </a:prstGeom>
          <a:noFill/>
        </p:spPr>
        <p:txBody>
          <a:bodyPr wrap="square" rtlCol="0">
            <a:spAutoFit/>
          </a:bodyPr>
          <a:lstStyle/>
          <a:p>
            <a:pPr algn="ctr"/>
            <a:r>
              <a:rPr lang="en-US" dirty="0" smtClean="0"/>
              <a:t>x </a:t>
            </a:r>
            <a:r>
              <a:rPr lang="en-US" b="1" dirty="0" smtClean="0"/>
              <a:t>10</a:t>
            </a:r>
            <a:r>
              <a:rPr lang="en-US" dirty="0" smtClean="0"/>
              <a:t> front end chips</a:t>
            </a:r>
            <a:endParaRPr lang="it-IT" dirty="0"/>
          </a:p>
        </p:txBody>
      </p:sp>
      <p:sp>
        <p:nvSpPr>
          <p:cNvPr id="106" name="Parentesi graffa aperta 105"/>
          <p:cNvSpPr/>
          <p:nvPr/>
        </p:nvSpPr>
        <p:spPr>
          <a:xfrm>
            <a:off x="6866913" y="1537084"/>
            <a:ext cx="307644" cy="422212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7" name="CasellaDiTesto 106"/>
          <p:cNvSpPr txBox="1"/>
          <p:nvPr/>
        </p:nvSpPr>
        <p:spPr>
          <a:xfrm>
            <a:off x="8287824" y="945199"/>
            <a:ext cx="1358257" cy="369332"/>
          </a:xfrm>
          <a:prstGeom prst="rect">
            <a:avLst/>
          </a:prstGeom>
          <a:noFill/>
        </p:spPr>
        <p:txBody>
          <a:bodyPr wrap="none" rtlCol="0">
            <a:spAutoFit/>
          </a:bodyPr>
          <a:lstStyle/>
          <a:p>
            <a:r>
              <a:rPr lang="en-US" b="1" dirty="0" smtClean="0"/>
              <a:t>@ 320 Mb/s</a:t>
            </a:r>
            <a:endParaRPr lang="it-IT" b="1" dirty="0"/>
          </a:p>
        </p:txBody>
      </p:sp>
      <p:sp>
        <p:nvSpPr>
          <p:cNvPr id="108" name="CasellaDiTesto 107"/>
          <p:cNvSpPr txBox="1"/>
          <p:nvPr/>
        </p:nvSpPr>
        <p:spPr>
          <a:xfrm>
            <a:off x="3402574" y="132079"/>
            <a:ext cx="5668475"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E-Link connections to the front-end</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66" name="CasellaDiTesto 65"/>
          <p:cNvSpPr txBox="1"/>
          <p:nvPr/>
        </p:nvSpPr>
        <p:spPr>
          <a:xfrm>
            <a:off x="1504492" y="5932787"/>
            <a:ext cx="3929281"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Each front-end contributes 4 bits per BC</a:t>
            </a:r>
            <a:endParaRPr lang="it-IT" dirty="0">
              <a:latin typeface="Times New Roman" panose="02020603050405020304" pitchFamily="18" charset="0"/>
              <a:cs typeface="Times New Roman" panose="02020603050405020304" pitchFamily="18" charset="0"/>
            </a:endParaRPr>
          </a:p>
        </p:txBody>
      </p:sp>
      <p:sp>
        <p:nvSpPr>
          <p:cNvPr id="67" name="CasellaDiTesto 66"/>
          <p:cNvSpPr txBox="1"/>
          <p:nvPr/>
        </p:nvSpPr>
        <p:spPr>
          <a:xfrm>
            <a:off x="6824877" y="5929242"/>
            <a:ext cx="3929281"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Each front-end contributes 8 bits per BC</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3735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36</a:t>
            </a:fld>
            <a:endParaRPr lang="it-IT"/>
          </a:p>
        </p:txBody>
      </p:sp>
      <p:pic>
        <p:nvPicPr>
          <p:cNvPr id="4" name="Immagine 3"/>
          <p:cNvPicPr>
            <a:picLocks noChangeAspect="1"/>
          </p:cNvPicPr>
          <p:nvPr/>
        </p:nvPicPr>
        <p:blipFill>
          <a:blip r:embed="rId2"/>
          <a:stretch>
            <a:fillRect/>
          </a:stretch>
        </p:blipFill>
        <p:spPr>
          <a:xfrm>
            <a:off x="2058111" y="2069229"/>
            <a:ext cx="5902036" cy="4253381"/>
          </a:xfrm>
          <a:prstGeom prst="rect">
            <a:avLst/>
          </a:prstGeom>
        </p:spPr>
      </p:pic>
      <p:sp>
        <p:nvSpPr>
          <p:cNvPr id="5" name="CasellaDiTesto 4"/>
          <p:cNvSpPr txBox="1"/>
          <p:nvPr/>
        </p:nvSpPr>
        <p:spPr>
          <a:xfrm>
            <a:off x="2928731" y="215206"/>
            <a:ext cx="7053469"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E-Link connections to the front-end: parallel</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6" name="CasellaDiTesto 5"/>
          <p:cNvSpPr txBox="1"/>
          <p:nvPr/>
        </p:nvSpPr>
        <p:spPr>
          <a:xfrm>
            <a:off x="3589751" y="1023592"/>
            <a:ext cx="1510145" cy="707886"/>
          </a:xfrm>
          <a:prstGeom prst="rect">
            <a:avLst/>
          </a:prstGeom>
          <a:solidFill>
            <a:srgbClr val="FFFF99"/>
          </a:solidFill>
          <a:ln w="19050">
            <a:solidFill>
              <a:schemeClr val="tx1"/>
            </a:solidFill>
          </a:ln>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front</a:t>
            </a:r>
          </a:p>
          <a:p>
            <a:pPr algn="ctr"/>
            <a:r>
              <a:rPr lang="en-US" sz="2000" dirty="0" smtClean="0">
                <a:latin typeface="Times New Roman" panose="02020603050405020304" pitchFamily="18" charset="0"/>
                <a:cs typeface="Times New Roman" panose="02020603050405020304" pitchFamily="18" charset="0"/>
              </a:rPr>
              <a:t>end</a:t>
            </a:r>
            <a:endParaRPr lang="it-IT" sz="2000" dirty="0">
              <a:latin typeface="Times New Roman" panose="02020603050405020304" pitchFamily="18" charset="0"/>
              <a:cs typeface="Times New Roman" panose="02020603050405020304" pitchFamily="18" charset="0"/>
            </a:endParaRPr>
          </a:p>
        </p:txBody>
      </p:sp>
      <p:sp>
        <p:nvSpPr>
          <p:cNvPr id="7" name="CasellaDiTesto 6"/>
          <p:cNvSpPr txBox="1"/>
          <p:nvPr/>
        </p:nvSpPr>
        <p:spPr>
          <a:xfrm>
            <a:off x="6871855" y="859616"/>
            <a:ext cx="1510145" cy="1015663"/>
          </a:xfrm>
          <a:prstGeom prst="rect">
            <a:avLst/>
          </a:prstGeom>
          <a:solidFill>
            <a:srgbClr val="FFFF99"/>
          </a:solidFill>
          <a:ln w="19050">
            <a:solidFill>
              <a:schemeClr val="tx1"/>
            </a:solidFill>
          </a:ln>
        </p:spPr>
        <p:txBody>
          <a:bodyPr wrap="square" rtlCol="0">
            <a:spAutoFit/>
          </a:bodyPr>
          <a:lstStyle/>
          <a:p>
            <a:pPr algn="ctr"/>
            <a:endParaRPr lang="en-US" sz="2000" dirty="0" smtClean="0">
              <a:latin typeface="Times New Roman" panose="02020603050405020304" pitchFamily="18" charset="0"/>
              <a:cs typeface="Times New Roman" panose="02020603050405020304" pitchFamily="18" charset="0"/>
            </a:endParaRPr>
          </a:p>
          <a:p>
            <a:pPr algn="ctr"/>
            <a:r>
              <a:rPr lang="en-US" sz="2000" dirty="0" smtClean="0">
                <a:latin typeface="Times New Roman" panose="02020603050405020304" pitchFamily="18" charset="0"/>
                <a:cs typeface="Times New Roman" panose="02020603050405020304" pitchFamily="18" charset="0"/>
              </a:rPr>
              <a:t>GBTx</a:t>
            </a:r>
          </a:p>
          <a:p>
            <a:pPr algn="ctr"/>
            <a:endParaRPr lang="it-IT" sz="2000" dirty="0">
              <a:latin typeface="Times New Roman" panose="02020603050405020304" pitchFamily="18" charset="0"/>
              <a:cs typeface="Times New Roman" panose="02020603050405020304" pitchFamily="18" charset="0"/>
            </a:endParaRPr>
          </a:p>
        </p:txBody>
      </p:sp>
      <p:cxnSp>
        <p:nvCxnSpPr>
          <p:cNvPr id="8" name="Connettore 2 7"/>
          <p:cNvCxnSpPr/>
          <p:nvPr/>
        </p:nvCxnSpPr>
        <p:spPr>
          <a:xfrm>
            <a:off x="5140684" y="1105047"/>
            <a:ext cx="1678278" cy="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a:off x="5140684" y="1412823"/>
            <a:ext cx="167827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flipH="1">
            <a:off x="5140684" y="1731478"/>
            <a:ext cx="167827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flipV="1">
            <a:off x="5874975" y="992419"/>
            <a:ext cx="176646" cy="2171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5229707" y="738426"/>
            <a:ext cx="1512337" cy="369332"/>
          </a:xfrm>
          <a:prstGeom prst="rect">
            <a:avLst/>
          </a:prstGeom>
          <a:noFill/>
        </p:spPr>
        <p:txBody>
          <a:bodyPr wrap="none" rtlCol="0">
            <a:spAutoFit/>
          </a:bodyPr>
          <a:lstStyle/>
          <a:p>
            <a:r>
              <a:rPr lang="en-US" dirty="0" smtClean="0"/>
              <a:t>40 @ 80 Mb/s</a:t>
            </a:r>
            <a:endParaRPr lang="it-IT" dirty="0"/>
          </a:p>
        </p:txBody>
      </p:sp>
      <p:cxnSp>
        <p:nvCxnSpPr>
          <p:cNvPr id="13" name="Connettore 1 12"/>
          <p:cNvCxnSpPr/>
          <p:nvPr/>
        </p:nvCxnSpPr>
        <p:spPr>
          <a:xfrm flipV="1">
            <a:off x="5885366" y="1304258"/>
            <a:ext cx="176646" cy="2171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5191354" y="1407473"/>
            <a:ext cx="1691489" cy="369332"/>
          </a:xfrm>
          <a:prstGeom prst="rect">
            <a:avLst/>
          </a:prstGeom>
          <a:noFill/>
        </p:spPr>
        <p:txBody>
          <a:bodyPr wrap="none" rtlCol="0">
            <a:spAutoFit/>
          </a:bodyPr>
          <a:lstStyle/>
          <a:p>
            <a:r>
              <a:rPr lang="en-US" dirty="0" smtClean="0"/>
              <a:t>clock @ 40 MHz</a:t>
            </a:r>
            <a:endParaRPr lang="it-IT" dirty="0"/>
          </a:p>
        </p:txBody>
      </p:sp>
      <p:sp>
        <p:nvSpPr>
          <p:cNvPr id="17" name="CasellaDiTesto 16"/>
          <p:cNvSpPr txBox="1"/>
          <p:nvPr/>
        </p:nvSpPr>
        <p:spPr>
          <a:xfrm>
            <a:off x="5229707" y="1076177"/>
            <a:ext cx="1512337" cy="369332"/>
          </a:xfrm>
          <a:prstGeom prst="rect">
            <a:avLst/>
          </a:prstGeom>
          <a:noFill/>
        </p:spPr>
        <p:txBody>
          <a:bodyPr wrap="none" rtlCol="0">
            <a:spAutoFit/>
          </a:bodyPr>
          <a:lstStyle/>
          <a:p>
            <a:r>
              <a:rPr lang="en-US" dirty="0" smtClean="0"/>
              <a:t>40 @ 80 Mb/s</a:t>
            </a:r>
            <a:endParaRPr lang="it-IT" dirty="0"/>
          </a:p>
        </p:txBody>
      </p:sp>
      <p:sp>
        <p:nvSpPr>
          <p:cNvPr id="14" name="Rettangolo 13"/>
          <p:cNvSpPr/>
          <p:nvPr/>
        </p:nvSpPr>
        <p:spPr>
          <a:xfrm>
            <a:off x="8091410" y="3292493"/>
            <a:ext cx="3781580" cy="2031325"/>
          </a:xfrm>
          <a:prstGeom prst="rect">
            <a:avLst/>
          </a:prstGeom>
        </p:spPr>
        <p:txBody>
          <a:bodyPr wrap="square">
            <a:spAutoFit/>
          </a:bodyPr>
          <a:lstStyle/>
          <a:p>
            <a:pPr algn="ctr"/>
            <a:r>
              <a:rPr lang="en-US" dirty="0">
                <a:solidFill>
                  <a:srgbClr val="000000"/>
                </a:solidFill>
                <a:latin typeface="Times New Roman" panose="02020603050405020304" pitchFamily="18" charset="0"/>
                <a:cs typeface="Times New Roman" panose="02020603050405020304" pitchFamily="18" charset="0"/>
              </a:rPr>
              <a:t>E-links can be grouped together as lanes to obtain higher effective data bandwidth to/from a single front-end module. In this case a single dClk+/dClk- can be used for several dOut+/dOut- and/or dIn+/dIn- serial data signals. </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9571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37</a:t>
            </a:fld>
            <a:endParaRPr lang="it-IT"/>
          </a:p>
        </p:txBody>
      </p:sp>
      <p:sp>
        <p:nvSpPr>
          <p:cNvPr id="6" name="CasellaDiTesto 5"/>
          <p:cNvSpPr txBox="1"/>
          <p:nvPr/>
        </p:nvSpPr>
        <p:spPr>
          <a:xfrm>
            <a:off x="5096292" y="142470"/>
            <a:ext cx="2308645"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E-Link clocks</a:t>
            </a:r>
            <a:endParaRPr lang="it-IT" sz="2800" b="1" dirty="0">
              <a:solidFill>
                <a:srgbClr val="0000FF"/>
              </a:solidFill>
              <a:latin typeface="Times New Roman" panose="02020603050405020304" pitchFamily="18" charset="0"/>
              <a:cs typeface="Times New Roman" panose="02020603050405020304" pitchFamily="18" charset="0"/>
            </a:endParaRPr>
          </a:p>
        </p:txBody>
      </p:sp>
      <p:pic>
        <p:nvPicPr>
          <p:cNvPr id="7" name="Immagine 6"/>
          <p:cNvPicPr>
            <a:picLocks noChangeAspect="1"/>
          </p:cNvPicPr>
          <p:nvPr/>
        </p:nvPicPr>
        <p:blipFill>
          <a:blip r:embed="rId2"/>
          <a:stretch>
            <a:fillRect/>
          </a:stretch>
        </p:blipFill>
        <p:spPr>
          <a:xfrm>
            <a:off x="991642" y="1630583"/>
            <a:ext cx="8209300" cy="4586060"/>
          </a:xfrm>
          <a:prstGeom prst="rect">
            <a:avLst/>
          </a:prstGeom>
        </p:spPr>
      </p:pic>
      <p:sp>
        <p:nvSpPr>
          <p:cNvPr id="5" name="Rettangolo 4"/>
          <p:cNvSpPr/>
          <p:nvPr/>
        </p:nvSpPr>
        <p:spPr>
          <a:xfrm>
            <a:off x="3200398" y="665690"/>
            <a:ext cx="6411191" cy="646331"/>
          </a:xfrm>
          <a:prstGeom prst="rect">
            <a:avLst/>
          </a:prstGeom>
        </p:spPr>
        <p:txBody>
          <a:bodyPr wrap="square">
            <a:spAutoFit/>
          </a:bodyPr>
          <a:lstStyle/>
          <a:p>
            <a:pPr algn="ctr"/>
            <a:r>
              <a:rPr lang="en-GB" dirty="0">
                <a:latin typeface="Times New Roman" panose="02020603050405020304" pitchFamily="18" charset="0"/>
                <a:cs typeface="Times New Roman" panose="02020603050405020304" pitchFamily="18" charset="0"/>
              </a:rPr>
              <a:t>40 e-Link </a:t>
            </a:r>
            <a:r>
              <a:rPr lang="en-GB" dirty="0" smtClean="0">
                <a:latin typeface="Times New Roman" panose="02020603050405020304" pitchFamily="18" charset="0"/>
                <a:cs typeface="Times New Roman" panose="02020603050405020304" pitchFamily="18" charset="0"/>
              </a:rPr>
              <a:t>clocks </a:t>
            </a:r>
            <a:r>
              <a:rPr lang="en-GB" dirty="0">
                <a:latin typeface="Times New Roman" panose="02020603050405020304" pitchFamily="18" charset="0"/>
                <a:cs typeface="Times New Roman" panose="02020603050405020304" pitchFamily="18" charset="0"/>
              </a:rPr>
              <a:t>programmable in </a:t>
            </a:r>
            <a:r>
              <a:rPr lang="en-GB" dirty="0" smtClean="0">
                <a:latin typeface="Times New Roman" panose="02020603050405020304" pitchFamily="18" charset="0"/>
                <a:cs typeface="Times New Roman" panose="02020603050405020304" pitchFamily="18" charset="0"/>
              </a:rPr>
              <a:t>frequency, but with </a:t>
            </a:r>
            <a:r>
              <a:rPr lang="en-GB" dirty="0">
                <a:latin typeface="Times New Roman" panose="02020603050405020304" pitchFamily="18" charset="0"/>
                <a:cs typeface="Times New Roman" panose="02020603050405020304" pitchFamily="18" charset="0"/>
              </a:rPr>
              <a:t>fixed </a:t>
            </a:r>
            <a:r>
              <a:rPr lang="en-GB" dirty="0" smtClean="0">
                <a:latin typeface="Times New Roman" panose="02020603050405020304" pitchFamily="18" charset="0"/>
                <a:cs typeface="Times New Roman" panose="02020603050405020304" pitchFamily="18" charset="0"/>
              </a:rPr>
              <a:t>phase:</a:t>
            </a:r>
            <a:endParaRPr lang="en-GB" dirty="0">
              <a:latin typeface="Times New Roman" panose="02020603050405020304" pitchFamily="18" charset="0"/>
              <a:cs typeface="Times New Roman" panose="02020603050405020304" pitchFamily="18" charset="0"/>
            </a:endParaRPr>
          </a:p>
          <a:p>
            <a:pPr algn="ctr"/>
            <a:r>
              <a:rPr lang="en-GB" b="1" dirty="0" smtClean="0">
                <a:latin typeface="Times New Roman" panose="02020603050405020304" pitchFamily="18" charset="0"/>
                <a:cs typeface="Times New Roman" panose="02020603050405020304" pitchFamily="18" charset="0"/>
              </a:rPr>
              <a:t>40/80/160/320 </a:t>
            </a:r>
            <a:r>
              <a:rPr lang="en-GB" b="1" dirty="0">
                <a:latin typeface="Times New Roman" panose="02020603050405020304" pitchFamily="18" charset="0"/>
                <a:cs typeface="Times New Roman" panose="02020603050405020304" pitchFamily="18" charset="0"/>
              </a:rPr>
              <a:t>MHz</a:t>
            </a:r>
            <a:r>
              <a:rPr lang="en-GB" dirty="0">
                <a:latin typeface="Times New Roman" panose="02020603050405020304" pitchFamily="18" charset="0"/>
                <a:cs typeface="Times New Roman" panose="02020603050405020304" pitchFamily="18" charset="0"/>
              </a:rPr>
              <a:t> (per </a:t>
            </a:r>
            <a:r>
              <a:rPr lang="en-GB" dirty="0" smtClean="0">
                <a:latin typeface="Times New Roman" panose="02020603050405020304" pitchFamily="18" charset="0"/>
                <a:cs typeface="Times New Roman" panose="02020603050405020304" pitchFamily="18" charset="0"/>
              </a:rPr>
              <a:t>group, independently of the bit rate)</a:t>
            </a:r>
          </a:p>
        </p:txBody>
      </p:sp>
      <p:sp>
        <p:nvSpPr>
          <p:cNvPr id="8" name="Rettangolo 7"/>
          <p:cNvSpPr/>
          <p:nvPr/>
        </p:nvSpPr>
        <p:spPr>
          <a:xfrm>
            <a:off x="991642" y="2348345"/>
            <a:ext cx="8100403" cy="6026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991642" y="4623956"/>
            <a:ext cx="8100403" cy="4883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9320647" y="2630951"/>
            <a:ext cx="2524989" cy="2585323"/>
          </a:xfrm>
          <a:prstGeom prst="rect">
            <a:avLst/>
          </a:prstGeom>
        </p:spPr>
        <p:txBody>
          <a:bodyPr wrap="square">
            <a:spAutoFit/>
          </a:bodyPr>
          <a:lstStyle/>
          <a:p>
            <a:pPr algn="ctr"/>
            <a:r>
              <a:rPr lang="en-US" dirty="0">
                <a:solidFill>
                  <a:srgbClr val="000000"/>
                </a:solidFill>
                <a:latin typeface="Times New Roman" panose="02020603050405020304" pitchFamily="18" charset="0"/>
                <a:cs typeface="Times New Roman" panose="02020603050405020304" pitchFamily="18" charset="0"/>
              </a:rPr>
              <a:t>the </a:t>
            </a:r>
            <a:r>
              <a:rPr lang="en-US" dirty="0" smtClean="0">
                <a:solidFill>
                  <a:srgbClr val="000000"/>
                </a:solidFill>
                <a:latin typeface="Times New Roman" panose="02020603050405020304" pitchFamily="18" charset="0"/>
                <a:cs typeface="Times New Roman" panose="02020603050405020304" pitchFamily="18" charset="0"/>
              </a:rPr>
              <a:t>e-Link data and </a:t>
            </a:r>
            <a:r>
              <a:rPr lang="en-US" dirty="0">
                <a:solidFill>
                  <a:srgbClr val="000000"/>
                </a:solidFill>
                <a:latin typeface="Times New Roman" panose="02020603050405020304" pitchFamily="18" charset="0"/>
                <a:cs typeface="Times New Roman" panose="02020603050405020304" pitchFamily="18" charset="0"/>
              </a:rPr>
              <a:t>its associated </a:t>
            </a:r>
            <a:r>
              <a:rPr lang="en-US" dirty="0" smtClean="0">
                <a:solidFill>
                  <a:srgbClr val="000000"/>
                </a:solidFill>
                <a:latin typeface="Times New Roman" panose="02020603050405020304" pitchFamily="18" charset="0"/>
                <a:cs typeface="Times New Roman" panose="02020603050405020304" pitchFamily="18" charset="0"/>
              </a:rPr>
              <a:t>clock </a:t>
            </a:r>
            <a:r>
              <a:rPr lang="en-US" dirty="0">
                <a:solidFill>
                  <a:srgbClr val="000000"/>
                </a:solidFill>
                <a:latin typeface="Times New Roman" panose="02020603050405020304" pitchFamily="18" charset="0"/>
                <a:cs typeface="Times New Roman" panose="02020603050405020304" pitchFamily="18" charset="0"/>
              </a:rPr>
              <a:t>basically run as a Double Date Rate (DDR) connection with the clock having rising and falling transitions occurring in the middle of the bit period </a:t>
            </a:r>
            <a:endParaRPr lang="it-IT" dirty="0">
              <a:latin typeface="Times New Roman" panose="02020603050405020304" pitchFamily="18" charset="0"/>
              <a:cs typeface="Times New Roman" panose="02020603050405020304" pitchFamily="18" charset="0"/>
            </a:endParaRPr>
          </a:p>
        </p:txBody>
      </p:sp>
      <p:cxnSp>
        <p:nvCxnSpPr>
          <p:cNvPr id="12" name="Connettore 4 11"/>
          <p:cNvCxnSpPr>
            <a:stCxn id="8" idx="1"/>
            <a:endCxn id="9" idx="1"/>
          </p:cNvCxnSpPr>
          <p:nvPr/>
        </p:nvCxnSpPr>
        <p:spPr>
          <a:xfrm rot="10800000" flipV="1">
            <a:off x="991642" y="2649682"/>
            <a:ext cx="12700" cy="2218460"/>
          </a:xfrm>
          <a:prstGeom prst="bentConnector3">
            <a:avLst>
              <a:gd name="adj1" fmla="val 1800000"/>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35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38</a:t>
            </a:fld>
            <a:endParaRPr lang="it-IT"/>
          </a:p>
        </p:txBody>
      </p:sp>
      <p:sp>
        <p:nvSpPr>
          <p:cNvPr id="4" name="CasellaDiTesto 3"/>
          <p:cNvSpPr txBox="1"/>
          <p:nvPr/>
        </p:nvSpPr>
        <p:spPr>
          <a:xfrm>
            <a:off x="5096292" y="142470"/>
            <a:ext cx="2308645"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E-Link clocks</a:t>
            </a:r>
            <a:endParaRPr lang="it-IT" sz="2800" b="1" dirty="0">
              <a:solidFill>
                <a:srgbClr val="0000FF"/>
              </a:solidFill>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2"/>
          <a:stretch>
            <a:fillRect/>
          </a:stretch>
        </p:blipFill>
        <p:spPr>
          <a:xfrm>
            <a:off x="991642" y="1630583"/>
            <a:ext cx="8209300" cy="4586060"/>
          </a:xfrm>
          <a:prstGeom prst="rect">
            <a:avLst/>
          </a:prstGeom>
        </p:spPr>
      </p:pic>
      <p:sp>
        <p:nvSpPr>
          <p:cNvPr id="6" name="Rettangolo 5"/>
          <p:cNvSpPr/>
          <p:nvPr/>
        </p:nvSpPr>
        <p:spPr>
          <a:xfrm>
            <a:off x="3200398" y="665690"/>
            <a:ext cx="6411191" cy="646331"/>
          </a:xfrm>
          <a:prstGeom prst="rect">
            <a:avLst/>
          </a:prstGeom>
        </p:spPr>
        <p:txBody>
          <a:bodyPr wrap="square">
            <a:spAutoFit/>
          </a:bodyPr>
          <a:lstStyle/>
          <a:p>
            <a:pPr algn="ctr"/>
            <a:r>
              <a:rPr lang="en-GB" dirty="0">
                <a:latin typeface="Times New Roman" panose="02020603050405020304" pitchFamily="18" charset="0"/>
                <a:cs typeface="Times New Roman" panose="02020603050405020304" pitchFamily="18" charset="0"/>
              </a:rPr>
              <a:t>40 e-Link </a:t>
            </a:r>
            <a:r>
              <a:rPr lang="en-GB" dirty="0" smtClean="0">
                <a:latin typeface="Times New Roman" panose="02020603050405020304" pitchFamily="18" charset="0"/>
                <a:cs typeface="Times New Roman" panose="02020603050405020304" pitchFamily="18" charset="0"/>
              </a:rPr>
              <a:t>clocks </a:t>
            </a:r>
            <a:r>
              <a:rPr lang="en-GB" dirty="0">
                <a:latin typeface="Times New Roman" panose="02020603050405020304" pitchFamily="18" charset="0"/>
                <a:cs typeface="Times New Roman" panose="02020603050405020304" pitchFamily="18" charset="0"/>
              </a:rPr>
              <a:t>programmable in </a:t>
            </a:r>
            <a:r>
              <a:rPr lang="en-GB" dirty="0" smtClean="0">
                <a:latin typeface="Times New Roman" panose="02020603050405020304" pitchFamily="18" charset="0"/>
                <a:cs typeface="Times New Roman" panose="02020603050405020304" pitchFamily="18" charset="0"/>
              </a:rPr>
              <a:t>frequency, but with </a:t>
            </a:r>
            <a:r>
              <a:rPr lang="en-GB" dirty="0">
                <a:latin typeface="Times New Roman" panose="02020603050405020304" pitchFamily="18" charset="0"/>
                <a:cs typeface="Times New Roman" panose="02020603050405020304" pitchFamily="18" charset="0"/>
              </a:rPr>
              <a:t>fixed </a:t>
            </a:r>
            <a:r>
              <a:rPr lang="en-GB" dirty="0" smtClean="0">
                <a:latin typeface="Times New Roman" panose="02020603050405020304" pitchFamily="18" charset="0"/>
                <a:cs typeface="Times New Roman" panose="02020603050405020304" pitchFamily="18" charset="0"/>
              </a:rPr>
              <a:t>phase:</a:t>
            </a:r>
            <a:endParaRPr lang="en-GB" dirty="0">
              <a:latin typeface="Times New Roman" panose="02020603050405020304" pitchFamily="18" charset="0"/>
              <a:cs typeface="Times New Roman" panose="02020603050405020304" pitchFamily="18" charset="0"/>
            </a:endParaRPr>
          </a:p>
          <a:p>
            <a:pPr algn="ctr"/>
            <a:r>
              <a:rPr lang="en-GB" b="1" dirty="0" smtClean="0">
                <a:latin typeface="Times New Roman" panose="02020603050405020304" pitchFamily="18" charset="0"/>
                <a:cs typeface="Times New Roman" panose="02020603050405020304" pitchFamily="18" charset="0"/>
              </a:rPr>
              <a:t>40/80/160/320 </a:t>
            </a:r>
            <a:r>
              <a:rPr lang="en-GB" b="1" dirty="0">
                <a:latin typeface="Times New Roman" panose="02020603050405020304" pitchFamily="18" charset="0"/>
                <a:cs typeface="Times New Roman" panose="02020603050405020304" pitchFamily="18" charset="0"/>
              </a:rPr>
              <a:t>MHz</a:t>
            </a:r>
            <a:r>
              <a:rPr lang="en-GB" dirty="0">
                <a:latin typeface="Times New Roman" panose="02020603050405020304" pitchFamily="18" charset="0"/>
                <a:cs typeface="Times New Roman" panose="02020603050405020304" pitchFamily="18" charset="0"/>
              </a:rPr>
              <a:t> (per </a:t>
            </a:r>
            <a:r>
              <a:rPr lang="en-GB" dirty="0" smtClean="0">
                <a:latin typeface="Times New Roman" panose="02020603050405020304" pitchFamily="18" charset="0"/>
                <a:cs typeface="Times New Roman" panose="02020603050405020304" pitchFamily="18" charset="0"/>
              </a:rPr>
              <a:t>group, independently of the bit rate)</a:t>
            </a:r>
          </a:p>
        </p:txBody>
      </p:sp>
      <p:sp>
        <p:nvSpPr>
          <p:cNvPr id="7" name="Rettangolo 6"/>
          <p:cNvSpPr/>
          <p:nvPr/>
        </p:nvSpPr>
        <p:spPr>
          <a:xfrm>
            <a:off x="991642" y="2977159"/>
            <a:ext cx="8100403" cy="5091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991642" y="5216274"/>
            <a:ext cx="8100403" cy="4883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9320647" y="2321139"/>
            <a:ext cx="2524989" cy="2862322"/>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in the front-end module there will be a phase uncertainty with relation to the 25 ns basic clock/frame </a:t>
            </a:r>
            <a:r>
              <a:rPr lang="en-US" dirty="0" smtClean="0">
                <a:latin typeface="Times New Roman" panose="02020603050405020304" pitchFamily="18" charset="0"/>
                <a:cs typeface="Times New Roman" panose="02020603050405020304" pitchFamily="18" charset="0"/>
              </a:rPr>
              <a:t>cycle. </a:t>
            </a:r>
            <a:r>
              <a:rPr lang="en-US" dirty="0">
                <a:latin typeface="Times New Roman" panose="02020603050405020304" pitchFamily="18" charset="0"/>
                <a:cs typeface="Times New Roman" panose="02020603050405020304" pitchFamily="18" charset="0"/>
              </a:rPr>
              <a:t>It is fully up to the user to resolve this at the system level (e.g. sending specific synchronization data at initialization). </a:t>
            </a:r>
            <a:endParaRPr lang="it-IT" dirty="0">
              <a:latin typeface="Times New Roman" panose="02020603050405020304" pitchFamily="18" charset="0"/>
              <a:cs typeface="Times New Roman" panose="02020603050405020304" pitchFamily="18" charset="0"/>
            </a:endParaRPr>
          </a:p>
        </p:txBody>
      </p:sp>
      <p:cxnSp>
        <p:nvCxnSpPr>
          <p:cNvPr id="10" name="Connettore 4 9"/>
          <p:cNvCxnSpPr/>
          <p:nvPr/>
        </p:nvCxnSpPr>
        <p:spPr>
          <a:xfrm rot="10800000" flipV="1">
            <a:off x="991642" y="3257650"/>
            <a:ext cx="12700" cy="2218460"/>
          </a:xfrm>
          <a:prstGeom prst="bentConnector3">
            <a:avLst>
              <a:gd name="adj1" fmla="val 1800000"/>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68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7200900" y="1067881"/>
            <a:ext cx="4052454" cy="5392378"/>
          </a:xfrm>
          <a:prstGeom prst="rect">
            <a:avLst/>
          </a:prstGeom>
        </p:spPr>
      </p:pic>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39</a:t>
            </a:fld>
            <a:endParaRPr lang="it-IT"/>
          </a:p>
        </p:txBody>
      </p:sp>
      <p:sp>
        <p:nvSpPr>
          <p:cNvPr id="5" name="CasellaDiTesto 4"/>
          <p:cNvSpPr txBox="1"/>
          <p:nvPr/>
        </p:nvSpPr>
        <p:spPr>
          <a:xfrm>
            <a:off x="3794514" y="194425"/>
            <a:ext cx="4358886"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Phase alignment: downlink</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6" name="CasellaDiTesto 5"/>
          <p:cNvSpPr txBox="1"/>
          <p:nvPr/>
        </p:nvSpPr>
        <p:spPr>
          <a:xfrm>
            <a:off x="1000608" y="1227746"/>
            <a:ext cx="5660524" cy="923330"/>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clock and data are sent to the front-end:</a:t>
            </a:r>
          </a:p>
          <a:p>
            <a:r>
              <a:rPr lang="en-US" dirty="0" smtClean="0">
                <a:latin typeface="Times New Roman" panose="02020603050405020304" pitchFamily="18" charset="0"/>
                <a:cs typeface="Times New Roman" panose="02020603050405020304" pitchFamily="18" charset="0"/>
              </a:rPr>
              <a:t>	trace lengths have to be equalized</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(clock and data phases are OK on GBTx outputs)</a:t>
            </a:r>
            <a:endParaRPr lang="it-IT" dirty="0">
              <a:latin typeface="Times New Roman" panose="02020603050405020304" pitchFamily="18" charset="0"/>
              <a:cs typeface="Times New Roman" panose="02020603050405020304" pitchFamily="18" charset="0"/>
            </a:endParaRPr>
          </a:p>
        </p:txBody>
      </p:sp>
      <p:sp>
        <p:nvSpPr>
          <p:cNvPr id="7" name="CasellaDiTesto 6"/>
          <p:cNvSpPr txBox="1"/>
          <p:nvPr/>
        </p:nvSpPr>
        <p:spPr>
          <a:xfrm>
            <a:off x="1000608" y="4388951"/>
            <a:ext cx="5587812" cy="646331"/>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only data are sent to the front-end:</a:t>
            </a:r>
          </a:p>
          <a:p>
            <a:r>
              <a:rPr lang="en-US" dirty="0" smtClean="0">
                <a:latin typeface="Times New Roman" panose="02020603050405020304" pitchFamily="18" charset="0"/>
                <a:cs typeface="Times New Roman" panose="02020603050405020304" pitchFamily="18" charset="0"/>
              </a:rPr>
              <a:t>	a CDR circuit has to be present on the front-end</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6155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4</a:t>
            </a:fld>
            <a:endParaRPr lang="it-IT"/>
          </a:p>
        </p:txBody>
      </p:sp>
      <p:pic>
        <p:nvPicPr>
          <p:cNvPr id="4" name="Immagine 3"/>
          <p:cNvPicPr>
            <a:picLocks noChangeAspect="1"/>
          </p:cNvPicPr>
          <p:nvPr/>
        </p:nvPicPr>
        <p:blipFill>
          <a:blip r:embed="rId2"/>
          <a:stretch>
            <a:fillRect/>
          </a:stretch>
        </p:blipFill>
        <p:spPr>
          <a:xfrm>
            <a:off x="2784764" y="788730"/>
            <a:ext cx="7449848" cy="5529519"/>
          </a:xfrm>
          <a:prstGeom prst="rect">
            <a:avLst/>
          </a:prstGeom>
        </p:spPr>
      </p:pic>
      <p:sp>
        <p:nvSpPr>
          <p:cNvPr id="5" name="CasellaDiTesto 4"/>
          <p:cNvSpPr txBox="1"/>
          <p:nvPr/>
        </p:nvSpPr>
        <p:spPr>
          <a:xfrm>
            <a:off x="5871950" y="227410"/>
            <a:ext cx="1122423"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VTRx</a:t>
            </a:r>
            <a:endParaRPr lang="it-IT"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0757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40</a:t>
            </a:fld>
            <a:endParaRPr lang="it-IT"/>
          </a:p>
        </p:txBody>
      </p:sp>
      <p:sp>
        <p:nvSpPr>
          <p:cNvPr id="4" name="CasellaDiTesto 3"/>
          <p:cNvSpPr txBox="1"/>
          <p:nvPr/>
        </p:nvSpPr>
        <p:spPr>
          <a:xfrm>
            <a:off x="4233737" y="144454"/>
            <a:ext cx="3919663"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Phase alignment: uplink</a:t>
            </a:r>
            <a:endParaRPr lang="it-IT" sz="2800" b="1" dirty="0">
              <a:solidFill>
                <a:srgbClr val="0000FF"/>
              </a:solidFill>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2"/>
          <a:stretch>
            <a:fillRect/>
          </a:stretch>
        </p:blipFill>
        <p:spPr>
          <a:xfrm>
            <a:off x="7300245" y="889842"/>
            <a:ext cx="3974756" cy="5294311"/>
          </a:xfrm>
          <a:prstGeom prst="rect">
            <a:avLst/>
          </a:prstGeom>
        </p:spPr>
      </p:pic>
      <p:sp>
        <p:nvSpPr>
          <p:cNvPr id="6" name="Rettangolo 5"/>
          <p:cNvSpPr/>
          <p:nvPr/>
        </p:nvSpPr>
        <p:spPr>
          <a:xfrm>
            <a:off x="746514" y="889842"/>
            <a:ext cx="6096000" cy="923330"/>
          </a:xfrm>
          <a:prstGeom prst="rect">
            <a:avLst/>
          </a:prstGeom>
        </p:spPr>
        <p:txBody>
          <a:bodyPr>
            <a:spAutoFit/>
          </a:bodyPr>
          <a:lstStyle/>
          <a:p>
            <a:r>
              <a:rPr lang="en-US" dirty="0">
                <a:solidFill>
                  <a:srgbClr val="000000"/>
                </a:solidFill>
                <a:latin typeface="Times New Roman" panose="02020603050405020304" pitchFamily="18" charset="0"/>
                <a:cs typeface="Times New Roman" panose="02020603050405020304" pitchFamily="18" charset="0"/>
              </a:rPr>
              <a:t>The phase aligner circuit ensures that the E-link data received by the </a:t>
            </a:r>
            <a:r>
              <a:rPr lang="en-US" dirty="0" smtClean="0">
                <a:solidFill>
                  <a:srgbClr val="000000"/>
                </a:solidFill>
                <a:latin typeface="Times New Roman" panose="02020603050405020304" pitchFamily="18" charset="0"/>
                <a:cs typeface="Times New Roman" panose="02020603050405020304" pitchFamily="18" charset="0"/>
              </a:rPr>
              <a:t>GBTx </a:t>
            </a:r>
            <a:r>
              <a:rPr lang="en-US" dirty="0">
                <a:solidFill>
                  <a:srgbClr val="000000"/>
                </a:solidFill>
                <a:latin typeface="Times New Roman" panose="02020603050405020304" pitchFamily="18" charset="0"/>
                <a:cs typeface="Times New Roman" panose="02020603050405020304" pitchFamily="18" charset="0"/>
              </a:rPr>
              <a:t>is sampled by the </a:t>
            </a:r>
            <a:r>
              <a:rPr lang="en-US" dirty="0" smtClean="0">
                <a:solidFill>
                  <a:srgbClr val="000000"/>
                </a:solidFill>
                <a:latin typeface="Times New Roman" panose="02020603050405020304" pitchFamily="18" charset="0"/>
                <a:cs typeface="Times New Roman" panose="02020603050405020304" pitchFamily="18" charset="0"/>
              </a:rPr>
              <a:t>GBTx </a:t>
            </a:r>
            <a:r>
              <a:rPr lang="en-US" dirty="0">
                <a:solidFill>
                  <a:srgbClr val="000000"/>
                </a:solidFill>
                <a:latin typeface="Times New Roman" panose="02020603050405020304" pitchFamily="18" charset="0"/>
                <a:cs typeface="Times New Roman" panose="02020603050405020304" pitchFamily="18" charset="0"/>
              </a:rPr>
              <a:t>internal clock in the middle of the eye-diagram. </a:t>
            </a:r>
            <a:endParaRPr lang="it-IT" dirty="0">
              <a:latin typeface="Times New Roman" panose="02020603050405020304" pitchFamily="18" charset="0"/>
              <a:cs typeface="Times New Roman" panose="02020603050405020304" pitchFamily="18" charset="0"/>
            </a:endParaRPr>
          </a:p>
        </p:txBody>
      </p:sp>
      <p:pic>
        <p:nvPicPr>
          <p:cNvPr id="7" name="Immagine 6"/>
          <p:cNvPicPr>
            <a:picLocks noChangeAspect="1"/>
          </p:cNvPicPr>
          <p:nvPr/>
        </p:nvPicPr>
        <p:blipFill>
          <a:blip r:embed="rId3"/>
          <a:stretch>
            <a:fillRect/>
          </a:stretch>
        </p:blipFill>
        <p:spPr>
          <a:xfrm>
            <a:off x="850403" y="3268812"/>
            <a:ext cx="5992111" cy="3087538"/>
          </a:xfrm>
          <a:prstGeom prst="rect">
            <a:avLst/>
          </a:prstGeom>
        </p:spPr>
      </p:pic>
      <p:sp>
        <p:nvSpPr>
          <p:cNvPr id="8" name="Freccia a destra 7"/>
          <p:cNvSpPr/>
          <p:nvPr/>
        </p:nvSpPr>
        <p:spPr>
          <a:xfrm>
            <a:off x="207818" y="4672304"/>
            <a:ext cx="538696" cy="28055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p:cNvSpPr/>
          <p:nvPr/>
        </p:nvSpPr>
        <p:spPr>
          <a:xfrm flipH="1">
            <a:off x="226989" y="3820249"/>
            <a:ext cx="519525" cy="280554"/>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3126549" y="2982999"/>
            <a:ext cx="1460656" cy="369332"/>
          </a:xfrm>
          <a:prstGeom prst="rect">
            <a:avLst/>
          </a:prstGeom>
          <a:noFill/>
        </p:spPr>
        <p:txBody>
          <a:bodyPr wrap="none" rtlCol="0">
            <a:spAutoFit/>
          </a:bodyPr>
          <a:lstStyle/>
          <a:p>
            <a:r>
              <a:rPr lang="en-US" b="1" dirty="0" smtClean="0"/>
              <a:t>phase aligner</a:t>
            </a:r>
            <a:endParaRPr lang="it-IT" b="1" dirty="0"/>
          </a:p>
        </p:txBody>
      </p:sp>
      <p:sp>
        <p:nvSpPr>
          <p:cNvPr id="11" name="Rettangolo 10"/>
          <p:cNvSpPr/>
          <p:nvPr/>
        </p:nvSpPr>
        <p:spPr>
          <a:xfrm>
            <a:off x="746514" y="1949833"/>
            <a:ext cx="5747804" cy="646331"/>
          </a:xfrm>
          <a:prstGeom prst="rect">
            <a:avLst/>
          </a:prstGeom>
        </p:spPr>
        <p:txBody>
          <a:bodyPr wrap="square">
            <a:spAutoFit/>
          </a:bodyPr>
          <a:lstStyle/>
          <a:p>
            <a:r>
              <a:rPr lang="en-US" dirty="0">
                <a:solidFill>
                  <a:srgbClr val="000000"/>
                </a:solidFill>
                <a:latin typeface="Times New Roman" panose="02020603050405020304" pitchFamily="18" charset="0"/>
                <a:cs typeface="Times New Roman" panose="02020603050405020304" pitchFamily="18" charset="0"/>
              </a:rPr>
              <a:t>Each replica delay-line can adjust the phase of the incoming data via the delay taps along the delay line. </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16496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41</a:t>
            </a:fld>
            <a:endParaRPr lang="it-IT"/>
          </a:p>
        </p:txBody>
      </p:sp>
      <p:sp>
        <p:nvSpPr>
          <p:cNvPr id="4" name="Rettangolo 3"/>
          <p:cNvSpPr/>
          <p:nvPr/>
        </p:nvSpPr>
        <p:spPr>
          <a:xfrm>
            <a:off x="742649" y="879660"/>
            <a:ext cx="6628518" cy="5078313"/>
          </a:xfrm>
          <a:prstGeom prst="rect">
            <a:avLst/>
          </a:prstGeom>
        </p:spPr>
        <p:txBody>
          <a:bodyPr wrap="square">
            <a:spAutoFit/>
          </a:bodyPr>
          <a:lstStyle/>
          <a:p>
            <a:r>
              <a:rPr lang="en-GB" dirty="0" smtClean="0">
                <a:latin typeface="Times New Roman" panose="02020603050405020304" pitchFamily="18" charset="0"/>
                <a:cs typeface="Times New Roman" panose="02020603050405020304" pitchFamily="18" charset="0"/>
              </a:rPr>
              <a:t>Phase </a:t>
            </a:r>
            <a:r>
              <a:rPr lang="en-GB" dirty="0">
                <a:latin typeface="Times New Roman" panose="02020603050405020304" pitchFamily="18" charset="0"/>
                <a:cs typeface="Times New Roman" panose="02020603050405020304" pitchFamily="18" charset="0"/>
              </a:rPr>
              <a:t>alignment of the incoming serial data embedded in the </a:t>
            </a:r>
            <a:r>
              <a:rPr lang="en-GB" dirty="0" smtClean="0">
                <a:latin typeface="Times New Roman" panose="02020603050405020304" pitchFamily="18" charset="0"/>
                <a:cs typeface="Times New Roman" panose="02020603050405020304" pitchFamily="18" charset="0"/>
              </a:rPr>
              <a:t>e-ports can be:</a:t>
            </a:r>
          </a:p>
          <a:p>
            <a:endParaRPr lang="en-GB"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GB" dirty="0" smtClean="0">
                <a:latin typeface="Times New Roman" panose="02020603050405020304" pitchFamily="18" charset="0"/>
                <a:cs typeface="Times New Roman" panose="02020603050405020304" pitchFamily="18" charset="0"/>
              </a:rPr>
              <a:t>static phase selection</a:t>
            </a:r>
          </a:p>
          <a:p>
            <a:pPr marL="1657350" lvl="3" indent="-285750">
              <a:buFont typeface="Arial" panose="020B0604020202020204" pitchFamily="34" charset="0"/>
              <a:buChar char="•"/>
            </a:pPr>
            <a:r>
              <a:rPr lang="en-GB" dirty="0" smtClean="0">
                <a:latin typeface="Times New Roman" panose="02020603050405020304" pitchFamily="18" charset="0"/>
                <a:cs typeface="Times New Roman" panose="02020603050405020304" pitchFamily="18" charset="0"/>
              </a:rPr>
              <a:t>values configured at system initialization</a:t>
            </a:r>
          </a:p>
          <a:p>
            <a:pPr lvl="3"/>
            <a:endParaRPr lang="en-GB"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GB" dirty="0" smtClean="0">
                <a:latin typeface="Times New Roman" panose="02020603050405020304" pitchFamily="18" charset="0"/>
                <a:cs typeface="Times New Roman" panose="02020603050405020304" pitchFamily="18" charset="0"/>
              </a:rPr>
              <a:t>initial training with learned static phase selection</a:t>
            </a:r>
          </a:p>
          <a:p>
            <a:pPr marL="1657350" lvl="3" indent="-285750">
              <a:buFont typeface="Arial" panose="020B0604020202020204" pitchFamily="34" charset="0"/>
              <a:buChar char="•"/>
            </a:pPr>
            <a:r>
              <a:rPr lang="en-GB" dirty="0" smtClean="0">
                <a:latin typeface="Times New Roman" panose="02020603050405020304" pitchFamily="18" charset="0"/>
                <a:cs typeface="Times New Roman" panose="02020603050405020304" pitchFamily="18" charset="0"/>
              </a:rPr>
              <a:t>put the e-port in phase training mode, while FE sends DC-balanced data</a:t>
            </a:r>
          </a:p>
          <a:p>
            <a:pPr marL="1657350" lvl="3" indent="-285750">
              <a:buFont typeface="Arial" panose="020B0604020202020204" pitchFamily="34" charset="0"/>
              <a:buChar char="•"/>
            </a:pPr>
            <a:r>
              <a:rPr lang="en-GB" dirty="0" smtClean="0">
                <a:latin typeface="Times New Roman" panose="02020603050405020304" pitchFamily="18" charset="0"/>
                <a:cs typeface="Times New Roman" panose="02020603050405020304" pitchFamily="18" charset="0"/>
              </a:rPr>
              <a:t>configure the registers accordingly</a:t>
            </a:r>
          </a:p>
          <a:p>
            <a:pPr marL="1657350" lvl="3" indent="-285750">
              <a:buFont typeface="Arial" panose="020B0604020202020204" pitchFamily="34" charset="0"/>
              <a:buChar char="•"/>
            </a:pPr>
            <a:endParaRPr lang="en-GB"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GB" dirty="0" smtClean="0">
                <a:latin typeface="Times New Roman" panose="02020603050405020304" pitchFamily="18" charset="0"/>
                <a:cs typeface="Times New Roman" panose="02020603050405020304" pitchFamily="18" charset="0"/>
              </a:rPr>
              <a:t>automatic phase tracking</a:t>
            </a:r>
          </a:p>
          <a:p>
            <a:pPr marL="1657350" lvl="3" indent="-285750">
              <a:buFont typeface="Arial" panose="020B0604020202020204" pitchFamily="34" charset="0"/>
              <a:buChar char="•"/>
            </a:pPr>
            <a:r>
              <a:rPr lang="en-GB" dirty="0" smtClean="0">
                <a:latin typeface="Times New Roman" panose="02020603050405020304" pitchFamily="18" charset="0"/>
                <a:cs typeface="Times New Roman" panose="02020603050405020304" pitchFamily="18" charset="0"/>
              </a:rPr>
              <a:t>data from FE are checked and after 64 correct transitions, the channel is declared locked</a:t>
            </a:r>
          </a:p>
          <a:p>
            <a:pPr marL="1657350" lvl="3" indent="-285750">
              <a:buFont typeface="Arial" panose="020B0604020202020204" pitchFamily="34" charset="0"/>
              <a:buChar char="•"/>
            </a:pPr>
            <a:r>
              <a:rPr lang="en-GB" dirty="0" smtClean="0">
                <a:latin typeface="Times New Roman" panose="02020603050405020304" pitchFamily="18" charset="0"/>
                <a:cs typeface="Times New Roman" panose="02020603050405020304" pitchFamily="18" charset="0"/>
              </a:rPr>
              <a:t>tracks temperature and voltage variations</a:t>
            </a:r>
          </a:p>
          <a:p>
            <a:pPr marL="1657350" lvl="3" indent="-285750">
              <a:buFont typeface="Arial" panose="020B0604020202020204" pitchFamily="34" charset="0"/>
              <a:buChar char="•"/>
            </a:pPr>
            <a:r>
              <a:rPr lang="en-GB" dirty="0" smtClean="0">
                <a:latin typeface="Times New Roman" panose="02020603050405020304" pitchFamily="18" charset="0"/>
                <a:cs typeface="Times New Roman" panose="02020603050405020304" pitchFamily="18" charset="0"/>
              </a:rPr>
              <a:t>transparent to the user</a:t>
            </a:r>
          </a:p>
          <a:p>
            <a:pPr marL="1657350" lvl="3" indent="-285750">
              <a:buFont typeface="Arial" panose="020B0604020202020204" pitchFamily="34" charset="0"/>
              <a:buChar char="•"/>
            </a:pPr>
            <a:r>
              <a:rPr lang="en-GB" dirty="0" smtClean="0">
                <a:latin typeface="Times New Roman" panose="02020603050405020304" pitchFamily="18" charset="0"/>
                <a:cs typeface="Times New Roman" panose="02020603050405020304" pitchFamily="18" charset="0"/>
              </a:rPr>
              <a:t>works also on DC un-balanced data (with enough transitions)</a:t>
            </a:r>
            <a:endParaRPr lang="en-GB" dirty="0">
              <a:latin typeface="Times New Roman" panose="02020603050405020304" pitchFamily="18" charset="0"/>
              <a:cs typeface="Times New Roman" panose="02020603050405020304" pitchFamily="18" charset="0"/>
            </a:endParaRPr>
          </a:p>
        </p:txBody>
      </p:sp>
      <p:sp>
        <p:nvSpPr>
          <p:cNvPr id="5" name="CasellaDiTesto 4"/>
          <p:cNvSpPr txBox="1"/>
          <p:nvPr/>
        </p:nvSpPr>
        <p:spPr>
          <a:xfrm>
            <a:off x="4233737" y="144454"/>
            <a:ext cx="3919663"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Phase alignment: uplink</a:t>
            </a:r>
            <a:endParaRPr lang="it-IT" sz="2800" b="1" dirty="0">
              <a:solidFill>
                <a:srgbClr val="0000FF"/>
              </a:solidFill>
              <a:latin typeface="Times New Roman" panose="02020603050405020304" pitchFamily="18" charset="0"/>
              <a:cs typeface="Times New Roman" panose="02020603050405020304" pitchFamily="18" charset="0"/>
            </a:endParaRPr>
          </a:p>
        </p:txBody>
      </p:sp>
      <p:grpSp>
        <p:nvGrpSpPr>
          <p:cNvPr id="6" name="Group 24"/>
          <p:cNvGrpSpPr/>
          <p:nvPr/>
        </p:nvGrpSpPr>
        <p:grpSpPr>
          <a:xfrm>
            <a:off x="7371167" y="1534263"/>
            <a:ext cx="4507386" cy="3604279"/>
            <a:chOff x="4139952" y="1048857"/>
            <a:chExt cx="4507386" cy="3604279"/>
          </a:xfrm>
        </p:grpSpPr>
        <p:sp>
          <p:nvSpPr>
            <p:cNvPr id="7" name="Rectangle 35"/>
            <p:cNvSpPr/>
            <p:nvPr/>
          </p:nvSpPr>
          <p:spPr>
            <a:xfrm>
              <a:off x="6281595" y="3745235"/>
              <a:ext cx="514277" cy="79225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16"/>
            <p:cNvSpPr/>
            <p:nvPr/>
          </p:nvSpPr>
          <p:spPr>
            <a:xfrm>
              <a:off x="6289971" y="1534299"/>
              <a:ext cx="514277" cy="79225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57"/>
            <p:cNvGrpSpPr/>
            <p:nvPr/>
          </p:nvGrpSpPr>
          <p:grpSpPr>
            <a:xfrm>
              <a:off x="5370136" y="1534299"/>
              <a:ext cx="2340825" cy="820461"/>
              <a:chOff x="5142016" y="1676522"/>
              <a:chExt cx="3901375" cy="1367435"/>
            </a:xfrm>
          </p:grpSpPr>
          <p:sp>
            <p:nvSpPr>
              <p:cNvPr id="25" name="Freeform 48"/>
              <p:cNvSpPr/>
              <p:nvPr/>
            </p:nvSpPr>
            <p:spPr>
              <a:xfrm>
                <a:off x="5142016" y="1678089"/>
                <a:ext cx="3883231" cy="1320430"/>
              </a:xfrm>
              <a:custGeom>
                <a:avLst/>
                <a:gdLst>
                  <a:gd name="connsiteX0" fmla="*/ 0 w 3883231"/>
                  <a:gd name="connsiteY0" fmla="*/ 1320430 h 1320430"/>
                  <a:gd name="connsiteX1" fmla="*/ 653142 w 3883231"/>
                  <a:gd name="connsiteY1" fmla="*/ 1100737 h 1320430"/>
                  <a:gd name="connsiteX2" fmla="*/ 1300348 w 3883231"/>
                  <a:gd name="connsiteY2" fmla="*/ 245714 h 1320430"/>
                  <a:gd name="connsiteX3" fmla="*/ 1941615 w 3883231"/>
                  <a:gd name="connsiteY3" fmla="*/ 26020 h 1320430"/>
                  <a:gd name="connsiteX4" fmla="*/ 3883231 w 3883231"/>
                  <a:gd name="connsiteY4" fmla="*/ 31958 h 1320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3231" h="1320430">
                    <a:moveTo>
                      <a:pt x="0" y="1320430"/>
                    </a:moveTo>
                    <a:cubicBezTo>
                      <a:pt x="218208" y="1300143"/>
                      <a:pt x="436417" y="1279856"/>
                      <a:pt x="653142" y="1100737"/>
                    </a:cubicBezTo>
                    <a:cubicBezTo>
                      <a:pt x="869867" y="921618"/>
                      <a:pt x="1085603" y="424833"/>
                      <a:pt x="1300348" y="245714"/>
                    </a:cubicBezTo>
                    <a:cubicBezTo>
                      <a:pt x="1515093" y="66595"/>
                      <a:pt x="1511135" y="61646"/>
                      <a:pt x="1941615" y="26020"/>
                    </a:cubicBezTo>
                    <a:cubicBezTo>
                      <a:pt x="2372095" y="-9606"/>
                      <a:pt x="3559628" y="-9606"/>
                      <a:pt x="3883231" y="3195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49"/>
              <p:cNvSpPr/>
              <p:nvPr/>
            </p:nvSpPr>
            <p:spPr>
              <a:xfrm flipV="1">
                <a:off x="5148064" y="1700808"/>
                <a:ext cx="3883231" cy="1320430"/>
              </a:xfrm>
              <a:custGeom>
                <a:avLst/>
                <a:gdLst>
                  <a:gd name="connsiteX0" fmla="*/ 0 w 3883231"/>
                  <a:gd name="connsiteY0" fmla="*/ 1320430 h 1320430"/>
                  <a:gd name="connsiteX1" fmla="*/ 653142 w 3883231"/>
                  <a:gd name="connsiteY1" fmla="*/ 1100737 h 1320430"/>
                  <a:gd name="connsiteX2" fmla="*/ 1300348 w 3883231"/>
                  <a:gd name="connsiteY2" fmla="*/ 245714 h 1320430"/>
                  <a:gd name="connsiteX3" fmla="*/ 1941615 w 3883231"/>
                  <a:gd name="connsiteY3" fmla="*/ 26020 h 1320430"/>
                  <a:gd name="connsiteX4" fmla="*/ 3883231 w 3883231"/>
                  <a:gd name="connsiteY4" fmla="*/ 31958 h 1320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3231" h="1320430">
                    <a:moveTo>
                      <a:pt x="0" y="1320430"/>
                    </a:moveTo>
                    <a:cubicBezTo>
                      <a:pt x="218208" y="1300143"/>
                      <a:pt x="436417" y="1279856"/>
                      <a:pt x="653142" y="1100737"/>
                    </a:cubicBezTo>
                    <a:cubicBezTo>
                      <a:pt x="869867" y="921618"/>
                      <a:pt x="1085603" y="424833"/>
                      <a:pt x="1300348" y="245714"/>
                    </a:cubicBezTo>
                    <a:cubicBezTo>
                      <a:pt x="1515093" y="66595"/>
                      <a:pt x="1511135" y="61646"/>
                      <a:pt x="1941615" y="26020"/>
                    </a:cubicBezTo>
                    <a:cubicBezTo>
                      <a:pt x="2372095" y="-9606"/>
                      <a:pt x="3559628" y="-9606"/>
                      <a:pt x="3883231" y="3195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50"/>
              <p:cNvSpPr/>
              <p:nvPr/>
            </p:nvSpPr>
            <p:spPr>
              <a:xfrm flipH="1" flipV="1">
                <a:off x="5154112" y="1723527"/>
                <a:ext cx="3883231" cy="1320430"/>
              </a:xfrm>
              <a:custGeom>
                <a:avLst/>
                <a:gdLst>
                  <a:gd name="connsiteX0" fmla="*/ 0 w 3883231"/>
                  <a:gd name="connsiteY0" fmla="*/ 1320430 h 1320430"/>
                  <a:gd name="connsiteX1" fmla="*/ 653142 w 3883231"/>
                  <a:gd name="connsiteY1" fmla="*/ 1100737 h 1320430"/>
                  <a:gd name="connsiteX2" fmla="*/ 1300348 w 3883231"/>
                  <a:gd name="connsiteY2" fmla="*/ 245714 h 1320430"/>
                  <a:gd name="connsiteX3" fmla="*/ 1941615 w 3883231"/>
                  <a:gd name="connsiteY3" fmla="*/ 26020 h 1320430"/>
                  <a:gd name="connsiteX4" fmla="*/ 3883231 w 3883231"/>
                  <a:gd name="connsiteY4" fmla="*/ 31958 h 1320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3231" h="1320430">
                    <a:moveTo>
                      <a:pt x="0" y="1320430"/>
                    </a:moveTo>
                    <a:cubicBezTo>
                      <a:pt x="218208" y="1300143"/>
                      <a:pt x="436417" y="1279856"/>
                      <a:pt x="653142" y="1100737"/>
                    </a:cubicBezTo>
                    <a:cubicBezTo>
                      <a:pt x="869867" y="921618"/>
                      <a:pt x="1085603" y="424833"/>
                      <a:pt x="1300348" y="245714"/>
                    </a:cubicBezTo>
                    <a:cubicBezTo>
                      <a:pt x="1515093" y="66595"/>
                      <a:pt x="1511135" y="61646"/>
                      <a:pt x="1941615" y="26020"/>
                    </a:cubicBezTo>
                    <a:cubicBezTo>
                      <a:pt x="2372095" y="-9606"/>
                      <a:pt x="3559628" y="-9606"/>
                      <a:pt x="3883231" y="3195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51"/>
              <p:cNvSpPr/>
              <p:nvPr/>
            </p:nvSpPr>
            <p:spPr>
              <a:xfrm flipH="1">
                <a:off x="5160160" y="1676522"/>
                <a:ext cx="3883231" cy="1320430"/>
              </a:xfrm>
              <a:custGeom>
                <a:avLst/>
                <a:gdLst>
                  <a:gd name="connsiteX0" fmla="*/ 0 w 3883231"/>
                  <a:gd name="connsiteY0" fmla="*/ 1320430 h 1320430"/>
                  <a:gd name="connsiteX1" fmla="*/ 653142 w 3883231"/>
                  <a:gd name="connsiteY1" fmla="*/ 1100737 h 1320430"/>
                  <a:gd name="connsiteX2" fmla="*/ 1300348 w 3883231"/>
                  <a:gd name="connsiteY2" fmla="*/ 245714 h 1320430"/>
                  <a:gd name="connsiteX3" fmla="*/ 1941615 w 3883231"/>
                  <a:gd name="connsiteY3" fmla="*/ 26020 h 1320430"/>
                  <a:gd name="connsiteX4" fmla="*/ 3883231 w 3883231"/>
                  <a:gd name="connsiteY4" fmla="*/ 31958 h 1320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3231" h="1320430">
                    <a:moveTo>
                      <a:pt x="0" y="1320430"/>
                    </a:moveTo>
                    <a:cubicBezTo>
                      <a:pt x="218208" y="1300143"/>
                      <a:pt x="436417" y="1279856"/>
                      <a:pt x="653142" y="1100737"/>
                    </a:cubicBezTo>
                    <a:cubicBezTo>
                      <a:pt x="869867" y="921618"/>
                      <a:pt x="1085603" y="424833"/>
                      <a:pt x="1300348" y="245714"/>
                    </a:cubicBezTo>
                    <a:cubicBezTo>
                      <a:pt x="1515093" y="66595"/>
                      <a:pt x="1511135" y="61646"/>
                      <a:pt x="1941615" y="26020"/>
                    </a:cubicBezTo>
                    <a:cubicBezTo>
                      <a:pt x="2372095" y="-9606"/>
                      <a:pt x="3559628" y="-9606"/>
                      <a:pt x="3883231" y="3195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Freeform 56"/>
            <p:cNvSpPr/>
            <p:nvPr/>
          </p:nvSpPr>
          <p:spPr>
            <a:xfrm>
              <a:off x="5395273" y="2564904"/>
              <a:ext cx="2315688" cy="850736"/>
            </a:xfrm>
            <a:custGeom>
              <a:avLst/>
              <a:gdLst>
                <a:gd name="connsiteX0" fmla="*/ 0 w 3859480"/>
                <a:gd name="connsiteY0" fmla="*/ 1367887 h 1417894"/>
                <a:gd name="connsiteX1" fmla="*/ 1276597 w 3859480"/>
                <a:gd name="connsiteY1" fmla="*/ 1350074 h 1417894"/>
                <a:gd name="connsiteX2" fmla="*/ 1929740 w 3859480"/>
                <a:gd name="connsiteY2" fmla="*/ 708806 h 1417894"/>
                <a:gd name="connsiteX3" fmla="*/ 2588820 w 3859480"/>
                <a:gd name="connsiteY3" fmla="*/ 49726 h 1417894"/>
                <a:gd name="connsiteX4" fmla="*/ 3859480 w 3859480"/>
                <a:gd name="connsiteY4" fmla="*/ 61601 h 141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9480" h="1417894">
                  <a:moveTo>
                    <a:pt x="0" y="1367887"/>
                  </a:moveTo>
                  <a:cubicBezTo>
                    <a:pt x="477487" y="1413904"/>
                    <a:pt x="954974" y="1459921"/>
                    <a:pt x="1276597" y="1350074"/>
                  </a:cubicBezTo>
                  <a:cubicBezTo>
                    <a:pt x="1598220" y="1240227"/>
                    <a:pt x="1929740" y="708806"/>
                    <a:pt x="1929740" y="708806"/>
                  </a:cubicBezTo>
                  <a:cubicBezTo>
                    <a:pt x="2148444" y="492081"/>
                    <a:pt x="2267197" y="157593"/>
                    <a:pt x="2588820" y="49726"/>
                  </a:cubicBezTo>
                  <a:cubicBezTo>
                    <a:pt x="2910443" y="-58141"/>
                    <a:pt x="3657600" y="39830"/>
                    <a:pt x="3859480" y="61601"/>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58"/>
            <p:cNvGrpSpPr/>
            <p:nvPr/>
          </p:nvGrpSpPr>
          <p:grpSpPr>
            <a:xfrm>
              <a:off x="5940152" y="3717032"/>
              <a:ext cx="2340825" cy="820461"/>
              <a:chOff x="5142016" y="1676522"/>
              <a:chExt cx="3901375" cy="1367435"/>
            </a:xfrm>
          </p:grpSpPr>
          <p:sp>
            <p:nvSpPr>
              <p:cNvPr id="21" name="Freeform 59"/>
              <p:cNvSpPr/>
              <p:nvPr/>
            </p:nvSpPr>
            <p:spPr>
              <a:xfrm>
                <a:off x="5142016" y="1678089"/>
                <a:ext cx="3883231" cy="1320430"/>
              </a:xfrm>
              <a:custGeom>
                <a:avLst/>
                <a:gdLst>
                  <a:gd name="connsiteX0" fmla="*/ 0 w 3883231"/>
                  <a:gd name="connsiteY0" fmla="*/ 1320430 h 1320430"/>
                  <a:gd name="connsiteX1" fmla="*/ 653142 w 3883231"/>
                  <a:gd name="connsiteY1" fmla="*/ 1100737 h 1320430"/>
                  <a:gd name="connsiteX2" fmla="*/ 1300348 w 3883231"/>
                  <a:gd name="connsiteY2" fmla="*/ 245714 h 1320430"/>
                  <a:gd name="connsiteX3" fmla="*/ 1941615 w 3883231"/>
                  <a:gd name="connsiteY3" fmla="*/ 26020 h 1320430"/>
                  <a:gd name="connsiteX4" fmla="*/ 3883231 w 3883231"/>
                  <a:gd name="connsiteY4" fmla="*/ 31958 h 1320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3231" h="1320430">
                    <a:moveTo>
                      <a:pt x="0" y="1320430"/>
                    </a:moveTo>
                    <a:cubicBezTo>
                      <a:pt x="218208" y="1300143"/>
                      <a:pt x="436417" y="1279856"/>
                      <a:pt x="653142" y="1100737"/>
                    </a:cubicBezTo>
                    <a:cubicBezTo>
                      <a:pt x="869867" y="921618"/>
                      <a:pt x="1085603" y="424833"/>
                      <a:pt x="1300348" y="245714"/>
                    </a:cubicBezTo>
                    <a:cubicBezTo>
                      <a:pt x="1515093" y="66595"/>
                      <a:pt x="1511135" y="61646"/>
                      <a:pt x="1941615" y="26020"/>
                    </a:cubicBezTo>
                    <a:cubicBezTo>
                      <a:pt x="2372095" y="-9606"/>
                      <a:pt x="3559628" y="-9606"/>
                      <a:pt x="3883231" y="3195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60"/>
              <p:cNvSpPr/>
              <p:nvPr/>
            </p:nvSpPr>
            <p:spPr>
              <a:xfrm flipV="1">
                <a:off x="5148064" y="1700808"/>
                <a:ext cx="3883231" cy="1320430"/>
              </a:xfrm>
              <a:custGeom>
                <a:avLst/>
                <a:gdLst>
                  <a:gd name="connsiteX0" fmla="*/ 0 w 3883231"/>
                  <a:gd name="connsiteY0" fmla="*/ 1320430 h 1320430"/>
                  <a:gd name="connsiteX1" fmla="*/ 653142 w 3883231"/>
                  <a:gd name="connsiteY1" fmla="*/ 1100737 h 1320430"/>
                  <a:gd name="connsiteX2" fmla="*/ 1300348 w 3883231"/>
                  <a:gd name="connsiteY2" fmla="*/ 245714 h 1320430"/>
                  <a:gd name="connsiteX3" fmla="*/ 1941615 w 3883231"/>
                  <a:gd name="connsiteY3" fmla="*/ 26020 h 1320430"/>
                  <a:gd name="connsiteX4" fmla="*/ 3883231 w 3883231"/>
                  <a:gd name="connsiteY4" fmla="*/ 31958 h 1320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3231" h="1320430">
                    <a:moveTo>
                      <a:pt x="0" y="1320430"/>
                    </a:moveTo>
                    <a:cubicBezTo>
                      <a:pt x="218208" y="1300143"/>
                      <a:pt x="436417" y="1279856"/>
                      <a:pt x="653142" y="1100737"/>
                    </a:cubicBezTo>
                    <a:cubicBezTo>
                      <a:pt x="869867" y="921618"/>
                      <a:pt x="1085603" y="424833"/>
                      <a:pt x="1300348" y="245714"/>
                    </a:cubicBezTo>
                    <a:cubicBezTo>
                      <a:pt x="1515093" y="66595"/>
                      <a:pt x="1511135" y="61646"/>
                      <a:pt x="1941615" y="26020"/>
                    </a:cubicBezTo>
                    <a:cubicBezTo>
                      <a:pt x="2372095" y="-9606"/>
                      <a:pt x="3559628" y="-9606"/>
                      <a:pt x="3883231" y="3195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61"/>
              <p:cNvSpPr/>
              <p:nvPr/>
            </p:nvSpPr>
            <p:spPr>
              <a:xfrm flipH="1" flipV="1">
                <a:off x="5154112" y="1723527"/>
                <a:ext cx="3883231" cy="1320430"/>
              </a:xfrm>
              <a:custGeom>
                <a:avLst/>
                <a:gdLst>
                  <a:gd name="connsiteX0" fmla="*/ 0 w 3883231"/>
                  <a:gd name="connsiteY0" fmla="*/ 1320430 h 1320430"/>
                  <a:gd name="connsiteX1" fmla="*/ 653142 w 3883231"/>
                  <a:gd name="connsiteY1" fmla="*/ 1100737 h 1320430"/>
                  <a:gd name="connsiteX2" fmla="*/ 1300348 w 3883231"/>
                  <a:gd name="connsiteY2" fmla="*/ 245714 h 1320430"/>
                  <a:gd name="connsiteX3" fmla="*/ 1941615 w 3883231"/>
                  <a:gd name="connsiteY3" fmla="*/ 26020 h 1320430"/>
                  <a:gd name="connsiteX4" fmla="*/ 3883231 w 3883231"/>
                  <a:gd name="connsiteY4" fmla="*/ 31958 h 1320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3231" h="1320430">
                    <a:moveTo>
                      <a:pt x="0" y="1320430"/>
                    </a:moveTo>
                    <a:cubicBezTo>
                      <a:pt x="218208" y="1300143"/>
                      <a:pt x="436417" y="1279856"/>
                      <a:pt x="653142" y="1100737"/>
                    </a:cubicBezTo>
                    <a:cubicBezTo>
                      <a:pt x="869867" y="921618"/>
                      <a:pt x="1085603" y="424833"/>
                      <a:pt x="1300348" y="245714"/>
                    </a:cubicBezTo>
                    <a:cubicBezTo>
                      <a:pt x="1515093" y="66595"/>
                      <a:pt x="1511135" y="61646"/>
                      <a:pt x="1941615" y="26020"/>
                    </a:cubicBezTo>
                    <a:cubicBezTo>
                      <a:pt x="2372095" y="-9606"/>
                      <a:pt x="3559628" y="-9606"/>
                      <a:pt x="3883231" y="3195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62"/>
              <p:cNvSpPr/>
              <p:nvPr/>
            </p:nvSpPr>
            <p:spPr>
              <a:xfrm flipH="1">
                <a:off x="5160160" y="1676522"/>
                <a:ext cx="3883231" cy="1320430"/>
              </a:xfrm>
              <a:custGeom>
                <a:avLst/>
                <a:gdLst>
                  <a:gd name="connsiteX0" fmla="*/ 0 w 3883231"/>
                  <a:gd name="connsiteY0" fmla="*/ 1320430 h 1320430"/>
                  <a:gd name="connsiteX1" fmla="*/ 653142 w 3883231"/>
                  <a:gd name="connsiteY1" fmla="*/ 1100737 h 1320430"/>
                  <a:gd name="connsiteX2" fmla="*/ 1300348 w 3883231"/>
                  <a:gd name="connsiteY2" fmla="*/ 245714 h 1320430"/>
                  <a:gd name="connsiteX3" fmla="*/ 1941615 w 3883231"/>
                  <a:gd name="connsiteY3" fmla="*/ 26020 h 1320430"/>
                  <a:gd name="connsiteX4" fmla="*/ 3883231 w 3883231"/>
                  <a:gd name="connsiteY4" fmla="*/ 31958 h 1320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3231" h="1320430">
                    <a:moveTo>
                      <a:pt x="0" y="1320430"/>
                    </a:moveTo>
                    <a:cubicBezTo>
                      <a:pt x="218208" y="1300143"/>
                      <a:pt x="436417" y="1279856"/>
                      <a:pt x="653142" y="1100737"/>
                    </a:cubicBezTo>
                    <a:cubicBezTo>
                      <a:pt x="869867" y="921618"/>
                      <a:pt x="1085603" y="424833"/>
                      <a:pt x="1300348" y="245714"/>
                    </a:cubicBezTo>
                    <a:cubicBezTo>
                      <a:pt x="1515093" y="66595"/>
                      <a:pt x="1511135" y="61646"/>
                      <a:pt x="1941615" y="26020"/>
                    </a:cubicBezTo>
                    <a:cubicBezTo>
                      <a:pt x="2372095" y="-9606"/>
                      <a:pt x="3559628" y="-9606"/>
                      <a:pt x="3883231" y="3195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63"/>
            <p:cNvSpPr txBox="1"/>
            <p:nvPr/>
          </p:nvSpPr>
          <p:spPr>
            <a:xfrm>
              <a:off x="4644008" y="1844824"/>
              <a:ext cx="712118" cy="276999"/>
            </a:xfrm>
            <a:prstGeom prst="rect">
              <a:avLst/>
            </a:prstGeom>
            <a:noFill/>
          </p:spPr>
          <p:txBody>
            <a:bodyPr wrap="none" rtlCol="0">
              <a:spAutoFit/>
            </a:bodyPr>
            <a:lstStyle/>
            <a:p>
              <a:r>
                <a:rPr lang="en-GB" sz="1200" dirty="0" smtClean="0">
                  <a:solidFill>
                    <a:schemeClr val="accent1"/>
                  </a:solidFill>
                </a:rPr>
                <a:t>eLink “i”</a:t>
              </a:r>
              <a:endParaRPr lang="en-GB" sz="1200" dirty="0">
                <a:solidFill>
                  <a:schemeClr val="accent1"/>
                </a:solidFill>
              </a:endParaRPr>
            </a:p>
          </p:txBody>
        </p:sp>
        <p:sp>
          <p:nvSpPr>
            <p:cNvPr id="13" name="TextBox 64"/>
            <p:cNvSpPr txBox="1"/>
            <p:nvPr/>
          </p:nvSpPr>
          <p:spPr>
            <a:xfrm>
              <a:off x="4644008" y="4073451"/>
              <a:ext cx="713722" cy="276999"/>
            </a:xfrm>
            <a:prstGeom prst="rect">
              <a:avLst/>
            </a:prstGeom>
            <a:noFill/>
          </p:spPr>
          <p:txBody>
            <a:bodyPr wrap="none" rtlCol="0">
              <a:spAutoFit/>
            </a:bodyPr>
            <a:lstStyle/>
            <a:p>
              <a:r>
                <a:rPr lang="en-GB" sz="1200" dirty="0" smtClean="0">
                  <a:solidFill>
                    <a:schemeClr val="accent1"/>
                  </a:solidFill>
                </a:rPr>
                <a:t>eLink “j”</a:t>
              </a:r>
              <a:endParaRPr lang="en-GB" sz="1200" dirty="0">
                <a:solidFill>
                  <a:schemeClr val="accent1"/>
                </a:solidFill>
              </a:endParaRPr>
            </a:p>
          </p:txBody>
        </p:sp>
        <p:cxnSp>
          <p:nvCxnSpPr>
            <p:cNvPr id="14" name="Straight Connector 66"/>
            <p:cNvCxnSpPr/>
            <p:nvPr/>
          </p:nvCxnSpPr>
          <p:spPr>
            <a:xfrm>
              <a:off x="6535105" y="1412776"/>
              <a:ext cx="1" cy="324036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TextBox 7"/>
            <p:cNvSpPr txBox="1"/>
            <p:nvPr/>
          </p:nvSpPr>
          <p:spPr>
            <a:xfrm>
              <a:off x="4450300" y="1048857"/>
              <a:ext cx="1646413" cy="276999"/>
            </a:xfrm>
            <a:prstGeom prst="rect">
              <a:avLst/>
            </a:prstGeom>
            <a:noFill/>
          </p:spPr>
          <p:txBody>
            <a:bodyPr wrap="none" rtlCol="0">
              <a:spAutoFit/>
            </a:bodyPr>
            <a:lstStyle/>
            <a:p>
              <a:r>
                <a:rPr lang="en-GB" sz="1200" dirty="0" smtClean="0">
                  <a:solidFill>
                    <a:schemeClr val="accent1"/>
                  </a:solidFill>
                </a:rPr>
                <a:t>Good sampling instants</a:t>
              </a:r>
              <a:endParaRPr lang="en-GB" sz="1200" dirty="0">
                <a:solidFill>
                  <a:schemeClr val="accent1"/>
                </a:solidFill>
              </a:endParaRPr>
            </a:p>
          </p:txBody>
        </p:sp>
        <p:sp>
          <p:nvSpPr>
            <p:cNvPr id="16" name="TextBox 26"/>
            <p:cNvSpPr txBox="1"/>
            <p:nvPr/>
          </p:nvSpPr>
          <p:spPr>
            <a:xfrm>
              <a:off x="4139952" y="2817802"/>
              <a:ext cx="1389868" cy="276999"/>
            </a:xfrm>
            <a:prstGeom prst="rect">
              <a:avLst/>
            </a:prstGeom>
            <a:noFill/>
          </p:spPr>
          <p:txBody>
            <a:bodyPr wrap="none" rtlCol="0">
              <a:spAutoFit/>
            </a:bodyPr>
            <a:lstStyle/>
            <a:p>
              <a:r>
                <a:rPr lang="en-GB" sz="1200" dirty="0" smtClean="0">
                  <a:solidFill>
                    <a:srgbClr val="C00000"/>
                  </a:solidFill>
                </a:rPr>
                <a:t>GBTX internal clock</a:t>
              </a:r>
              <a:endParaRPr lang="en-GB" sz="1200" dirty="0">
                <a:solidFill>
                  <a:srgbClr val="C00000"/>
                </a:solidFill>
              </a:endParaRPr>
            </a:p>
          </p:txBody>
        </p:sp>
        <p:cxnSp>
          <p:nvCxnSpPr>
            <p:cNvPr id="17" name="Straight Arrow Connector 13"/>
            <p:cNvCxnSpPr>
              <a:stCxn id="16" idx="3"/>
            </p:cNvCxnSpPr>
            <p:nvPr/>
          </p:nvCxnSpPr>
          <p:spPr>
            <a:xfrm>
              <a:off x="5529820" y="2956302"/>
              <a:ext cx="338324" cy="45933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29"/>
            <p:cNvSpPr txBox="1"/>
            <p:nvPr/>
          </p:nvSpPr>
          <p:spPr>
            <a:xfrm>
              <a:off x="7105121" y="3197377"/>
              <a:ext cx="1542217" cy="276999"/>
            </a:xfrm>
            <a:prstGeom prst="rect">
              <a:avLst/>
            </a:prstGeom>
            <a:noFill/>
          </p:spPr>
          <p:txBody>
            <a:bodyPr wrap="none" rtlCol="0">
              <a:spAutoFit/>
            </a:bodyPr>
            <a:lstStyle/>
            <a:p>
              <a:r>
                <a:rPr lang="en-GB" sz="1200" dirty="0" smtClean="0">
                  <a:solidFill>
                    <a:schemeClr val="accent1"/>
                  </a:solidFill>
                </a:rPr>
                <a:t>Bad sampling instants</a:t>
              </a:r>
              <a:endParaRPr lang="en-GB" sz="1200" dirty="0">
                <a:solidFill>
                  <a:schemeClr val="accent1"/>
                </a:solidFill>
              </a:endParaRPr>
            </a:p>
          </p:txBody>
        </p:sp>
        <p:cxnSp>
          <p:nvCxnSpPr>
            <p:cNvPr id="19" name="Straight Arrow Connector 15"/>
            <p:cNvCxnSpPr>
              <a:stCxn id="18" idx="1"/>
            </p:cNvCxnSpPr>
            <p:nvPr/>
          </p:nvCxnSpPr>
          <p:spPr>
            <a:xfrm flipH="1">
              <a:off x="6660233" y="3335877"/>
              <a:ext cx="444888" cy="5251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8"/>
            <p:cNvCxnSpPr>
              <a:stCxn id="15" idx="3"/>
            </p:cNvCxnSpPr>
            <p:nvPr/>
          </p:nvCxnSpPr>
          <p:spPr>
            <a:xfrm>
              <a:off x="6096713" y="1187357"/>
              <a:ext cx="347495" cy="5854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72673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42</a:t>
            </a:fld>
            <a:endParaRPr lang="it-IT"/>
          </a:p>
        </p:txBody>
      </p:sp>
      <p:pic>
        <p:nvPicPr>
          <p:cNvPr id="4" name="Immagine 3"/>
          <p:cNvPicPr>
            <a:picLocks noChangeAspect="1"/>
          </p:cNvPicPr>
          <p:nvPr/>
        </p:nvPicPr>
        <p:blipFill>
          <a:blip r:embed="rId2"/>
          <a:stretch>
            <a:fillRect/>
          </a:stretch>
        </p:blipFill>
        <p:spPr>
          <a:xfrm>
            <a:off x="1956208" y="1576984"/>
            <a:ext cx="8323480" cy="3628861"/>
          </a:xfrm>
          <a:prstGeom prst="rect">
            <a:avLst/>
          </a:prstGeom>
          <a:ln w="28575">
            <a:solidFill>
              <a:srgbClr val="FF0000"/>
            </a:solidFill>
          </a:ln>
        </p:spPr>
      </p:pic>
      <p:sp>
        <p:nvSpPr>
          <p:cNvPr id="5" name="CasellaDiTesto 4"/>
          <p:cNvSpPr txBox="1"/>
          <p:nvPr/>
        </p:nvSpPr>
        <p:spPr>
          <a:xfrm>
            <a:off x="5395272" y="564583"/>
            <a:ext cx="1784399"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E-port TX</a:t>
            </a:r>
            <a:endParaRPr lang="it-IT"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9881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43</a:t>
            </a:fld>
            <a:endParaRPr lang="it-IT"/>
          </a:p>
        </p:txBody>
      </p:sp>
      <p:sp>
        <p:nvSpPr>
          <p:cNvPr id="4" name="CasellaDiTesto 3"/>
          <p:cNvSpPr txBox="1"/>
          <p:nvPr/>
        </p:nvSpPr>
        <p:spPr>
          <a:xfrm>
            <a:off x="5469412" y="193881"/>
            <a:ext cx="1811714"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E-port RX</a:t>
            </a:r>
            <a:endParaRPr lang="it-IT" sz="2800" b="1" dirty="0">
              <a:solidFill>
                <a:srgbClr val="0000FF"/>
              </a:solidFill>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2"/>
          <a:stretch>
            <a:fillRect/>
          </a:stretch>
        </p:blipFill>
        <p:spPr>
          <a:xfrm>
            <a:off x="1186248" y="672282"/>
            <a:ext cx="10018996" cy="5798540"/>
          </a:xfrm>
          <a:prstGeom prst="rect">
            <a:avLst/>
          </a:prstGeom>
        </p:spPr>
      </p:pic>
      <p:sp>
        <p:nvSpPr>
          <p:cNvPr id="6" name="Rettangolo 5"/>
          <p:cNvSpPr/>
          <p:nvPr/>
        </p:nvSpPr>
        <p:spPr>
          <a:xfrm>
            <a:off x="3674077" y="1145059"/>
            <a:ext cx="189470" cy="18947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18878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44</a:t>
            </a:fld>
            <a:endParaRPr lang="it-IT"/>
          </a:p>
        </p:txBody>
      </p:sp>
      <p:sp>
        <p:nvSpPr>
          <p:cNvPr id="4" name="CasellaDiTesto 3"/>
          <p:cNvSpPr txBox="1"/>
          <p:nvPr/>
        </p:nvSpPr>
        <p:spPr>
          <a:xfrm>
            <a:off x="3911168" y="253044"/>
            <a:ext cx="4386137"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Latency and phase stability</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5" name="Rettangolo 4"/>
          <p:cNvSpPr/>
          <p:nvPr/>
        </p:nvSpPr>
        <p:spPr>
          <a:xfrm>
            <a:off x="394011" y="2150523"/>
            <a:ext cx="2670465" cy="3139321"/>
          </a:xfrm>
          <a:prstGeom prst="rect">
            <a:avLst/>
          </a:prstGeom>
        </p:spPr>
        <p:txBody>
          <a:bodyPr wrap="square">
            <a:spAutoFit/>
          </a:bodyPr>
          <a:lstStyle/>
          <a:p>
            <a:pPr algn="ctr"/>
            <a:r>
              <a:rPr lang="en-US" dirty="0">
                <a:solidFill>
                  <a:srgbClr val="000000"/>
                </a:solidFill>
                <a:latin typeface="Times New Roman" panose="02020603050405020304" pitchFamily="18" charset="0"/>
                <a:cs typeface="Times New Roman" panose="02020603050405020304" pitchFamily="18" charset="0"/>
              </a:rPr>
              <a:t>The </a:t>
            </a:r>
            <a:r>
              <a:rPr lang="en-US" dirty="0" smtClean="0">
                <a:solidFill>
                  <a:srgbClr val="000000"/>
                </a:solidFill>
                <a:latin typeface="Times New Roman" panose="02020603050405020304" pitchFamily="18" charset="0"/>
                <a:cs typeface="Times New Roman" panose="02020603050405020304" pitchFamily="18" charset="0"/>
              </a:rPr>
              <a:t>GBTx </a:t>
            </a:r>
            <a:r>
              <a:rPr lang="en-US" dirty="0">
                <a:solidFill>
                  <a:srgbClr val="000000"/>
                </a:solidFill>
                <a:latin typeface="Times New Roman" panose="02020603050405020304" pitchFamily="18" charset="0"/>
                <a:cs typeface="Times New Roman" panose="02020603050405020304" pitchFamily="18" charset="0"/>
              </a:rPr>
              <a:t>guarantees constant latency over time and from one power-up/initialization to the next. Constant latency enables the </a:t>
            </a:r>
            <a:r>
              <a:rPr lang="en-US" dirty="0" smtClean="0">
                <a:solidFill>
                  <a:srgbClr val="000000"/>
                </a:solidFill>
                <a:latin typeface="Times New Roman" panose="02020603050405020304" pitchFamily="18" charset="0"/>
                <a:cs typeface="Times New Roman" panose="02020603050405020304" pitchFamily="18" charset="0"/>
              </a:rPr>
              <a:t>GBTx </a:t>
            </a:r>
            <a:r>
              <a:rPr lang="en-US" dirty="0">
                <a:solidFill>
                  <a:srgbClr val="000000"/>
                </a:solidFill>
                <a:latin typeface="Times New Roman" panose="02020603050405020304" pitchFamily="18" charset="0"/>
                <a:cs typeface="Times New Roman" panose="02020603050405020304" pitchFamily="18" charset="0"/>
              </a:rPr>
              <a:t>to be used in clock synchronous trigger systems and for precise TTC distribution to the many front-end destinations. </a:t>
            </a:r>
            <a:endParaRPr lang="it-IT" dirty="0">
              <a:latin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a:blip r:embed="rId2"/>
          <a:stretch>
            <a:fillRect/>
          </a:stretch>
        </p:blipFill>
        <p:spPr>
          <a:xfrm>
            <a:off x="3186680" y="873211"/>
            <a:ext cx="8308192" cy="5429763"/>
          </a:xfrm>
          <a:prstGeom prst="rect">
            <a:avLst/>
          </a:prstGeom>
        </p:spPr>
      </p:pic>
    </p:spTree>
    <p:extLst>
      <p:ext uri="{BB962C8B-B14F-4D97-AF65-F5344CB8AC3E}">
        <p14:creationId xmlns:p14="http://schemas.microsoft.com/office/powerpoint/2010/main" val="25528315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45</a:t>
            </a:fld>
            <a:endParaRPr lang="it-IT"/>
          </a:p>
        </p:txBody>
      </p:sp>
      <p:sp>
        <p:nvSpPr>
          <p:cNvPr id="4" name="CasellaDiTesto 3"/>
          <p:cNvSpPr txBox="1"/>
          <p:nvPr/>
        </p:nvSpPr>
        <p:spPr>
          <a:xfrm>
            <a:off x="3911168" y="253044"/>
            <a:ext cx="4386137"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Latency and phase stability</a:t>
            </a:r>
            <a:endParaRPr lang="it-IT" sz="2800" b="1" dirty="0">
              <a:solidFill>
                <a:srgbClr val="0000FF"/>
              </a:solidFill>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2"/>
          <a:stretch>
            <a:fillRect/>
          </a:stretch>
        </p:blipFill>
        <p:spPr>
          <a:xfrm>
            <a:off x="2105423" y="1290884"/>
            <a:ext cx="8188538" cy="2523566"/>
          </a:xfrm>
          <a:prstGeom prst="rect">
            <a:avLst/>
          </a:prstGeom>
        </p:spPr>
      </p:pic>
      <p:pic>
        <p:nvPicPr>
          <p:cNvPr id="6" name="Immagine 5"/>
          <p:cNvPicPr>
            <a:picLocks noChangeAspect="1"/>
          </p:cNvPicPr>
          <p:nvPr/>
        </p:nvPicPr>
        <p:blipFill rotWithShape="1">
          <a:blip r:embed="rId3"/>
          <a:srcRect b="31246"/>
          <a:stretch/>
        </p:blipFill>
        <p:spPr>
          <a:xfrm>
            <a:off x="2088946" y="4101538"/>
            <a:ext cx="8193210" cy="1740192"/>
          </a:xfrm>
          <a:prstGeom prst="rect">
            <a:avLst/>
          </a:prstGeom>
        </p:spPr>
      </p:pic>
    </p:spTree>
    <p:extLst>
      <p:ext uri="{BB962C8B-B14F-4D97-AF65-F5344CB8AC3E}">
        <p14:creationId xmlns:p14="http://schemas.microsoft.com/office/powerpoint/2010/main" val="26321330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46</a:t>
            </a:fld>
            <a:endParaRPr lang="it-IT"/>
          </a:p>
        </p:txBody>
      </p:sp>
      <p:pic>
        <p:nvPicPr>
          <p:cNvPr id="4"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928941" y="1234291"/>
            <a:ext cx="8090367" cy="4763260"/>
          </a:xfrm>
          <a:prstGeom prst="rect">
            <a:avLst/>
          </a:prstGeom>
          <a:noFill/>
        </p:spPr>
      </p:pic>
      <p:sp>
        <p:nvSpPr>
          <p:cNvPr id="5" name="CasellaDiTesto 4"/>
          <p:cNvSpPr txBox="1"/>
          <p:nvPr/>
        </p:nvSpPr>
        <p:spPr>
          <a:xfrm>
            <a:off x="4595750" y="352272"/>
            <a:ext cx="2590774"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GBTx datapath</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6" name="Rettangolo 5"/>
          <p:cNvSpPr/>
          <p:nvPr/>
        </p:nvSpPr>
        <p:spPr>
          <a:xfrm>
            <a:off x="928941" y="4291446"/>
            <a:ext cx="8090367" cy="170610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928940" y="1234290"/>
            <a:ext cx="8090367" cy="142578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8514040" y="1234289"/>
            <a:ext cx="505267" cy="369332"/>
          </a:xfrm>
          <a:prstGeom prst="rect">
            <a:avLst/>
          </a:prstGeom>
          <a:solidFill>
            <a:srgbClr val="FFFF99"/>
          </a:solidFill>
        </p:spPr>
        <p:txBody>
          <a:bodyPr wrap="none" rtlCol="0">
            <a:spAutoFit/>
          </a:bodyPr>
          <a:lstStyle/>
          <a:p>
            <a:r>
              <a:rPr lang="en-US" dirty="0" smtClean="0">
                <a:latin typeface="Times New Roman" panose="02020603050405020304" pitchFamily="18" charset="0"/>
                <a:cs typeface="Times New Roman" panose="02020603050405020304" pitchFamily="18" charset="0"/>
              </a:rPr>
              <a:t>RX</a:t>
            </a:r>
            <a:endParaRPr lang="it-IT" dirty="0">
              <a:latin typeface="Times New Roman" panose="02020603050405020304" pitchFamily="18" charset="0"/>
              <a:cs typeface="Times New Roman" panose="02020603050405020304" pitchFamily="18" charset="0"/>
            </a:endParaRPr>
          </a:p>
        </p:txBody>
      </p:sp>
      <p:sp>
        <p:nvSpPr>
          <p:cNvPr id="9" name="CasellaDiTesto 8"/>
          <p:cNvSpPr txBox="1"/>
          <p:nvPr/>
        </p:nvSpPr>
        <p:spPr>
          <a:xfrm>
            <a:off x="8513829" y="4297898"/>
            <a:ext cx="505267" cy="369332"/>
          </a:xfrm>
          <a:prstGeom prst="rect">
            <a:avLst/>
          </a:prstGeom>
          <a:solidFill>
            <a:srgbClr val="FFFF99"/>
          </a:solidFill>
        </p:spPr>
        <p:txBody>
          <a:bodyPr wrap="none" rtlCol="0">
            <a:spAutoFit/>
          </a:bodyPr>
          <a:lstStyle/>
          <a:p>
            <a:r>
              <a:rPr lang="en-US" dirty="0" smtClean="0">
                <a:latin typeface="Times New Roman" panose="02020603050405020304" pitchFamily="18" charset="0"/>
                <a:cs typeface="Times New Roman" panose="02020603050405020304" pitchFamily="18" charset="0"/>
              </a:rPr>
              <a:t>TX</a:t>
            </a:r>
            <a:endParaRPr lang="it-IT" dirty="0">
              <a:latin typeface="Times New Roman" panose="02020603050405020304" pitchFamily="18" charset="0"/>
              <a:cs typeface="Times New Roman" panose="02020603050405020304" pitchFamily="18" charset="0"/>
            </a:endParaRPr>
          </a:p>
        </p:txBody>
      </p:sp>
      <p:cxnSp>
        <p:nvCxnSpPr>
          <p:cNvPr id="11" name="Connettore 2 10"/>
          <p:cNvCxnSpPr/>
          <p:nvPr/>
        </p:nvCxnSpPr>
        <p:spPr>
          <a:xfrm>
            <a:off x="9112827" y="1839191"/>
            <a:ext cx="51954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flipV="1">
            <a:off x="9258300" y="1735282"/>
            <a:ext cx="176645" cy="2078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9112827" y="1423172"/>
            <a:ext cx="530915"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120</a:t>
            </a:r>
            <a:endParaRPr lang="it-IT" dirty="0">
              <a:latin typeface="Times New Roman" panose="02020603050405020304" pitchFamily="18" charset="0"/>
              <a:cs typeface="Times New Roman" panose="02020603050405020304" pitchFamily="18" charset="0"/>
            </a:endParaRPr>
          </a:p>
        </p:txBody>
      </p:sp>
      <p:sp>
        <p:nvSpPr>
          <p:cNvPr id="15" name="CasellaDiTesto 14"/>
          <p:cNvSpPr txBox="1"/>
          <p:nvPr/>
        </p:nvSpPr>
        <p:spPr>
          <a:xfrm>
            <a:off x="9737261" y="1603621"/>
            <a:ext cx="646331"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dOut</a:t>
            </a:r>
            <a:endParaRPr lang="it-IT" dirty="0">
              <a:latin typeface="Times New Roman" panose="02020603050405020304" pitchFamily="18" charset="0"/>
              <a:cs typeface="Times New Roman" panose="02020603050405020304" pitchFamily="18" charset="0"/>
            </a:endParaRPr>
          </a:p>
        </p:txBody>
      </p:sp>
      <p:cxnSp>
        <p:nvCxnSpPr>
          <p:cNvPr id="16" name="Connettore 2 15"/>
          <p:cNvCxnSpPr/>
          <p:nvPr/>
        </p:nvCxnSpPr>
        <p:spPr>
          <a:xfrm>
            <a:off x="9119754" y="2240973"/>
            <a:ext cx="51954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9737261" y="2056307"/>
            <a:ext cx="1300421"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rxDataValid</a:t>
            </a:r>
            <a:endParaRPr lang="it-IT" dirty="0">
              <a:latin typeface="Times New Roman" panose="02020603050405020304" pitchFamily="18" charset="0"/>
              <a:cs typeface="Times New Roman" panose="02020603050405020304" pitchFamily="18" charset="0"/>
            </a:endParaRPr>
          </a:p>
        </p:txBody>
      </p:sp>
      <p:cxnSp>
        <p:nvCxnSpPr>
          <p:cNvPr id="18" name="Connettore 2 17"/>
          <p:cNvCxnSpPr/>
          <p:nvPr/>
        </p:nvCxnSpPr>
        <p:spPr>
          <a:xfrm flipH="1">
            <a:off x="9133609" y="4963968"/>
            <a:ext cx="51954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flipV="1">
            <a:off x="9279082" y="4860059"/>
            <a:ext cx="176645" cy="2078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9133609" y="4547949"/>
            <a:ext cx="530915"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120</a:t>
            </a:r>
            <a:endParaRPr lang="it-IT" dirty="0">
              <a:latin typeface="Times New Roman" panose="02020603050405020304" pitchFamily="18" charset="0"/>
              <a:cs typeface="Times New Roman" panose="02020603050405020304" pitchFamily="18" charset="0"/>
            </a:endParaRPr>
          </a:p>
        </p:txBody>
      </p:sp>
      <p:sp>
        <p:nvSpPr>
          <p:cNvPr id="21" name="CasellaDiTesto 20"/>
          <p:cNvSpPr txBox="1"/>
          <p:nvPr/>
        </p:nvSpPr>
        <p:spPr>
          <a:xfrm>
            <a:off x="9758043" y="4728398"/>
            <a:ext cx="49244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dIn</a:t>
            </a:r>
            <a:endParaRPr lang="it-IT" dirty="0">
              <a:latin typeface="Times New Roman" panose="02020603050405020304" pitchFamily="18" charset="0"/>
              <a:cs typeface="Times New Roman" panose="02020603050405020304" pitchFamily="18" charset="0"/>
            </a:endParaRPr>
          </a:p>
        </p:txBody>
      </p:sp>
      <p:cxnSp>
        <p:nvCxnSpPr>
          <p:cNvPr id="22" name="Connettore 2 21"/>
          <p:cNvCxnSpPr/>
          <p:nvPr/>
        </p:nvCxnSpPr>
        <p:spPr>
          <a:xfrm flipH="1">
            <a:off x="9140536" y="5365750"/>
            <a:ext cx="51954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CasellaDiTesto 22"/>
          <p:cNvSpPr txBox="1"/>
          <p:nvPr/>
        </p:nvSpPr>
        <p:spPr>
          <a:xfrm>
            <a:off x="9758043" y="5181084"/>
            <a:ext cx="128759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xDataValid</a:t>
            </a:r>
            <a:endParaRPr lang="it-IT" dirty="0">
              <a:latin typeface="Times New Roman" panose="02020603050405020304" pitchFamily="18" charset="0"/>
              <a:cs typeface="Times New Roman" panose="02020603050405020304" pitchFamily="18" charset="0"/>
            </a:endParaRPr>
          </a:p>
        </p:txBody>
      </p:sp>
      <p:cxnSp>
        <p:nvCxnSpPr>
          <p:cNvPr id="24" name="Connettore 2 23"/>
          <p:cNvCxnSpPr/>
          <p:nvPr/>
        </p:nvCxnSpPr>
        <p:spPr>
          <a:xfrm flipH="1">
            <a:off x="9175172" y="5777923"/>
            <a:ext cx="51954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9758043" y="5593257"/>
            <a:ext cx="1146468"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txClock40</a:t>
            </a:r>
            <a:endParaRPr lang="it-IT" dirty="0">
              <a:latin typeface="Times New Roman" panose="02020603050405020304" pitchFamily="18" charset="0"/>
              <a:cs typeface="Times New Roman" panose="02020603050405020304" pitchFamily="18" charset="0"/>
            </a:endParaRPr>
          </a:p>
        </p:txBody>
      </p:sp>
      <p:sp>
        <p:nvSpPr>
          <p:cNvPr id="26" name="Rettangolo 25"/>
          <p:cNvSpPr/>
          <p:nvPr/>
        </p:nvSpPr>
        <p:spPr>
          <a:xfrm>
            <a:off x="7861648" y="4860059"/>
            <a:ext cx="606347" cy="7331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7" name="Connettore 2 26"/>
          <p:cNvCxnSpPr/>
          <p:nvPr/>
        </p:nvCxnSpPr>
        <p:spPr>
          <a:xfrm>
            <a:off x="9119754" y="2552658"/>
            <a:ext cx="51954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CasellaDiTesto 27"/>
          <p:cNvSpPr txBox="1"/>
          <p:nvPr/>
        </p:nvSpPr>
        <p:spPr>
          <a:xfrm>
            <a:off x="9758042" y="2409555"/>
            <a:ext cx="115929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r</a:t>
            </a:r>
            <a:r>
              <a:rPr lang="en-US" dirty="0" smtClean="0">
                <a:latin typeface="Times New Roman" panose="02020603050405020304" pitchFamily="18" charset="0"/>
                <a:cs typeface="Times New Roman" panose="02020603050405020304" pitchFamily="18" charset="0"/>
              </a:rPr>
              <a:t>xClock40</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9653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47</a:t>
            </a:fld>
            <a:endParaRPr lang="it-IT"/>
          </a:p>
        </p:txBody>
      </p:sp>
      <p:sp>
        <p:nvSpPr>
          <p:cNvPr id="4" name="CasellaDiTesto 3"/>
          <p:cNvSpPr txBox="1"/>
          <p:nvPr/>
        </p:nvSpPr>
        <p:spPr>
          <a:xfrm>
            <a:off x="8873837" y="1496291"/>
            <a:ext cx="1101436" cy="3416320"/>
          </a:xfrm>
          <a:prstGeom prst="rect">
            <a:avLst/>
          </a:prstGeom>
          <a:solidFill>
            <a:srgbClr val="33CCFF"/>
          </a:solidFill>
          <a:ln w="19050">
            <a:solidFill>
              <a:srgbClr val="FF0000"/>
            </a:solidFill>
          </a:ln>
        </p:spPr>
        <p:txBody>
          <a:bodyPr wrap="square" rtlCol="0">
            <a:spAutoFit/>
          </a:bodyPr>
          <a:lstStyle/>
          <a:p>
            <a:pPr algn="ctr"/>
            <a:endParaRPr lang="en-US" dirty="0" smtClean="0">
              <a:latin typeface="Times New Roman" panose="02020603050405020304" pitchFamily="18" charset="0"/>
              <a:cs typeface="Times New Roman" panose="02020603050405020304" pitchFamily="18" charset="0"/>
            </a:endParaRPr>
          </a:p>
          <a:p>
            <a:pPr algn="ctr"/>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TxData Select</a:t>
            </a:r>
          </a:p>
          <a:p>
            <a:pPr algn="ctr"/>
            <a:endParaRPr lang="en-US" dirty="0">
              <a:latin typeface="Times New Roman" panose="02020603050405020304" pitchFamily="18" charset="0"/>
              <a:cs typeface="Times New Roman" panose="02020603050405020304" pitchFamily="18" charset="0"/>
            </a:endParaRPr>
          </a:p>
          <a:p>
            <a:pPr algn="ctr"/>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smtClean="0">
              <a:latin typeface="Times New Roman" panose="02020603050405020304" pitchFamily="18" charset="0"/>
              <a:cs typeface="Times New Roman" panose="02020603050405020304" pitchFamily="18" charset="0"/>
            </a:endParaRPr>
          </a:p>
          <a:p>
            <a:pPr algn="ctr"/>
            <a:endParaRPr lang="it-IT" dirty="0">
              <a:latin typeface="Times New Roman" panose="02020603050405020304" pitchFamily="18" charset="0"/>
              <a:cs typeface="Times New Roman" panose="02020603050405020304" pitchFamily="18" charset="0"/>
            </a:endParaRPr>
          </a:p>
        </p:txBody>
      </p:sp>
      <p:cxnSp>
        <p:nvCxnSpPr>
          <p:cNvPr id="6" name="Connettore 2 5"/>
          <p:cNvCxnSpPr>
            <a:endCxn id="4" idx="2"/>
          </p:cNvCxnSpPr>
          <p:nvPr/>
        </p:nvCxnSpPr>
        <p:spPr>
          <a:xfrm flipV="1">
            <a:off x="9424555" y="4912611"/>
            <a:ext cx="0" cy="2828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8780308" y="5195455"/>
            <a:ext cx="1288494"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txTestMode</a:t>
            </a:r>
            <a:endParaRPr lang="it-IT" dirty="0">
              <a:latin typeface="Times New Roman" panose="02020603050405020304" pitchFamily="18" charset="0"/>
              <a:cs typeface="Times New Roman" panose="02020603050405020304" pitchFamily="18" charset="0"/>
            </a:endParaRPr>
          </a:p>
        </p:txBody>
      </p:sp>
      <p:cxnSp>
        <p:nvCxnSpPr>
          <p:cNvPr id="8" name="Connettore 1 7"/>
          <p:cNvCxnSpPr/>
          <p:nvPr/>
        </p:nvCxnSpPr>
        <p:spPr>
          <a:xfrm flipV="1">
            <a:off x="9336232" y="4975883"/>
            <a:ext cx="176645" cy="2078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9481847" y="4904591"/>
            <a:ext cx="300082"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2</a:t>
            </a:r>
            <a:endParaRPr lang="it-IT" dirty="0">
              <a:latin typeface="Times New Roman" panose="02020603050405020304" pitchFamily="18" charset="0"/>
              <a:cs typeface="Times New Roman" panose="02020603050405020304" pitchFamily="18" charset="0"/>
            </a:endParaRPr>
          </a:p>
        </p:txBody>
      </p:sp>
      <p:cxnSp>
        <p:nvCxnSpPr>
          <p:cNvPr id="11" name="Connettore 2 10"/>
          <p:cNvCxnSpPr/>
          <p:nvPr/>
        </p:nvCxnSpPr>
        <p:spPr>
          <a:xfrm flipV="1">
            <a:off x="9975273" y="3191276"/>
            <a:ext cx="97674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7897091" y="1739425"/>
            <a:ext cx="97674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4834545" y="1496291"/>
            <a:ext cx="2861656"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header + IC + e-Port data</a:t>
            </a:r>
            <a:endParaRPr lang="it-IT" dirty="0">
              <a:latin typeface="Times New Roman" panose="02020603050405020304" pitchFamily="18" charset="0"/>
              <a:cs typeface="Times New Roman" panose="02020603050405020304" pitchFamily="18" charset="0"/>
            </a:endParaRPr>
          </a:p>
        </p:txBody>
      </p:sp>
      <p:cxnSp>
        <p:nvCxnSpPr>
          <p:cNvPr id="14" name="Connettore 1 13"/>
          <p:cNvCxnSpPr/>
          <p:nvPr/>
        </p:nvCxnSpPr>
        <p:spPr>
          <a:xfrm flipV="1">
            <a:off x="8297140" y="1635516"/>
            <a:ext cx="176645" cy="2078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8120004" y="1334869"/>
            <a:ext cx="530915"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120</a:t>
            </a:r>
            <a:endParaRPr lang="it-IT" dirty="0">
              <a:latin typeface="Times New Roman" panose="02020603050405020304" pitchFamily="18" charset="0"/>
              <a:cs typeface="Times New Roman" panose="02020603050405020304" pitchFamily="18" charset="0"/>
            </a:endParaRPr>
          </a:p>
        </p:txBody>
      </p:sp>
      <p:cxnSp>
        <p:nvCxnSpPr>
          <p:cNvPr id="16" name="Connettore 2 15"/>
          <p:cNvCxnSpPr/>
          <p:nvPr/>
        </p:nvCxnSpPr>
        <p:spPr>
          <a:xfrm>
            <a:off x="7897091" y="2582503"/>
            <a:ext cx="97674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flipV="1">
            <a:off x="8297140" y="2478594"/>
            <a:ext cx="176645" cy="2078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8120004" y="2177947"/>
            <a:ext cx="530915"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120</a:t>
            </a:r>
            <a:endParaRPr lang="it-IT" dirty="0">
              <a:latin typeface="Times New Roman" panose="02020603050405020304" pitchFamily="18" charset="0"/>
              <a:cs typeface="Times New Roman" panose="02020603050405020304" pitchFamily="18" charset="0"/>
            </a:endParaRPr>
          </a:p>
        </p:txBody>
      </p:sp>
      <p:cxnSp>
        <p:nvCxnSpPr>
          <p:cNvPr id="19" name="Connettore 2 18"/>
          <p:cNvCxnSpPr/>
          <p:nvPr/>
        </p:nvCxnSpPr>
        <p:spPr>
          <a:xfrm>
            <a:off x="7897091" y="3481523"/>
            <a:ext cx="97674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flipV="1">
            <a:off x="8297140" y="3377614"/>
            <a:ext cx="176645" cy="2078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8120004" y="3076967"/>
            <a:ext cx="530915"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120</a:t>
            </a:r>
            <a:endParaRPr lang="it-IT" dirty="0">
              <a:latin typeface="Times New Roman" panose="02020603050405020304" pitchFamily="18" charset="0"/>
              <a:cs typeface="Times New Roman" panose="02020603050405020304" pitchFamily="18" charset="0"/>
            </a:endParaRPr>
          </a:p>
        </p:txBody>
      </p:sp>
      <p:cxnSp>
        <p:nvCxnSpPr>
          <p:cNvPr id="22" name="Connettore 2 21"/>
          <p:cNvCxnSpPr/>
          <p:nvPr/>
        </p:nvCxnSpPr>
        <p:spPr>
          <a:xfrm>
            <a:off x="7897091" y="4484452"/>
            <a:ext cx="97674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flipV="1">
            <a:off x="8297140" y="4380543"/>
            <a:ext cx="176645" cy="2078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asellaDiTesto 23"/>
          <p:cNvSpPr txBox="1"/>
          <p:nvPr/>
        </p:nvSpPr>
        <p:spPr>
          <a:xfrm>
            <a:off x="8120004" y="4079896"/>
            <a:ext cx="530915"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120</a:t>
            </a:r>
            <a:endParaRPr lang="it-IT" dirty="0">
              <a:latin typeface="Times New Roman" panose="02020603050405020304" pitchFamily="18" charset="0"/>
              <a:cs typeface="Times New Roman" panose="02020603050405020304" pitchFamily="18" charset="0"/>
            </a:endParaRPr>
          </a:p>
        </p:txBody>
      </p:sp>
      <p:sp>
        <p:nvSpPr>
          <p:cNvPr id="25" name="CasellaDiTesto 24"/>
          <p:cNvSpPr txBox="1"/>
          <p:nvPr/>
        </p:nvSpPr>
        <p:spPr>
          <a:xfrm>
            <a:off x="4233522" y="2016929"/>
            <a:ext cx="3616313" cy="923330"/>
          </a:xfrm>
          <a:prstGeom prst="rect">
            <a:avLst/>
          </a:prstGeom>
          <a:solidFill>
            <a:srgbClr val="FFFF99"/>
          </a:solid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header + </a:t>
            </a:r>
            <a:r>
              <a:rPr lang="it-IT" dirty="0">
                <a:latin typeface="Times New Roman" panose="02020603050405020304" pitchFamily="18" charset="0"/>
                <a:cs typeface="Times New Roman" panose="02020603050405020304" pitchFamily="18" charset="0"/>
              </a:rPr>
              <a:t>AAA_BBBB_AAAA_BBBB_AAAA_BBBB_AAAA_BB </a:t>
            </a:r>
          </a:p>
        </p:txBody>
      </p:sp>
      <p:sp>
        <p:nvSpPr>
          <p:cNvPr id="26" name="CasellaDiTesto 25"/>
          <p:cNvSpPr txBox="1"/>
          <p:nvPr/>
        </p:nvSpPr>
        <p:spPr>
          <a:xfrm>
            <a:off x="4192210" y="3091565"/>
            <a:ext cx="3616313" cy="923330"/>
          </a:xfrm>
          <a:prstGeom prst="rect">
            <a:avLst/>
          </a:prstGeom>
          <a:solidFill>
            <a:srgbClr val="FFFF99"/>
          </a:solid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header + </a:t>
            </a:r>
            <a:r>
              <a:rPr lang="it-IT" dirty="0">
                <a:latin typeface="Times New Roman" panose="02020603050405020304" pitchFamily="18" charset="0"/>
                <a:cs typeface="Times New Roman" panose="02020603050405020304" pitchFamily="18" charset="0"/>
              </a:rPr>
              <a:t>counter[25:0] + counter[29:0] + counter[29:0] + counter[29:0] 	</a:t>
            </a:r>
          </a:p>
        </p:txBody>
      </p:sp>
      <p:sp>
        <p:nvSpPr>
          <p:cNvPr id="27" name="CasellaDiTesto 26"/>
          <p:cNvSpPr txBox="1"/>
          <p:nvPr/>
        </p:nvSpPr>
        <p:spPr>
          <a:xfrm>
            <a:off x="4184171" y="4326433"/>
            <a:ext cx="3616313" cy="369332"/>
          </a:xfrm>
          <a:prstGeom prst="rect">
            <a:avLst/>
          </a:prstGeom>
          <a:solidFill>
            <a:srgbClr val="FFFF99"/>
          </a:solid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header + </a:t>
            </a:r>
            <a:r>
              <a:rPr lang="it-IT" dirty="0"/>
              <a:t>4’h0 + prbs[6:0] x </a:t>
            </a:r>
            <a:r>
              <a:rPr lang="it-IT" dirty="0" smtClean="0"/>
              <a:t>1</a:t>
            </a:r>
            <a:r>
              <a:rPr lang="it-IT" dirty="0">
                <a:latin typeface="Times New Roman" panose="02020603050405020304" pitchFamily="18" charset="0"/>
                <a:cs typeface="Times New Roman" panose="02020603050405020304" pitchFamily="18" charset="0"/>
              </a:rPr>
              <a:t>	</a:t>
            </a:r>
          </a:p>
        </p:txBody>
      </p:sp>
      <p:cxnSp>
        <p:nvCxnSpPr>
          <p:cNvPr id="28" name="Connettore 1 27"/>
          <p:cNvCxnSpPr/>
          <p:nvPr/>
        </p:nvCxnSpPr>
        <p:spPr>
          <a:xfrm flipV="1">
            <a:off x="10287002" y="3091565"/>
            <a:ext cx="176645" cy="2078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CasellaDiTesto 28"/>
          <p:cNvSpPr txBox="1"/>
          <p:nvPr/>
        </p:nvSpPr>
        <p:spPr>
          <a:xfrm>
            <a:off x="10109866" y="2790918"/>
            <a:ext cx="530915"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120</a:t>
            </a:r>
            <a:endParaRPr lang="it-IT" dirty="0">
              <a:latin typeface="Times New Roman" panose="02020603050405020304" pitchFamily="18" charset="0"/>
              <a:cs typeface="Times New Roman" panose="02020603050405020304" pitchFamily="18" charset="0"/>
            </a:endParaRPr>
          </a:p>
        </p:txBody>
      </p:sp>
      <p:pic>
        <p:nvPicPr>
          <p:cNvPr id="30" name="Immagine 29"/>
          <p:cNvPicPr>
            <a:picLocks noChangeAspect="1"/>
          </p:cNvPicPr>
          <p:nvPr/>
        </p:nvPicPr>
        <p:blipFill>
          <a:blip r:embed="rId2"/>
          <a:stretch>
            <a:fillRect/>
          </a:stretch>
        </p:blipFill>
        <p:spPr>
          <a:xfrm>
            <a:off x="3699164" y="4786018"/>
            <a:ext cx="4197927" cy="1321335"/>
          </a:xfrm>
          <a:prstGeom prst="rect">
            <a:avLst/>
          </a:prstGeom>
        </p:spPr>
      </p:pic>
      <p:sp>
        <p:nvSpPr>
          <p:cNvPr id="31" name="CasellaDiTesto 30"/>
          <p:cNvSpPr txBox="1"/>
          <p:nvPr/>
        </p:nvSpPr>
        <p:spPr>
          <a:xfrm>
            <a:off x="4012621" y="264978"/>
            <a:ext cx="4907113"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GBTx datapath: injecting data</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32" name="CasellaDiTesto 31"/>
          <p:cNvSpPr txBox="1"/>
          <p:nvPr/>
        </p:nvSpPr>
        <p:spPr>
          <a:xfrm>
            <a:off x="1491333" y="1519535"/>
            <a:ext cx="1396537" cy="369332"/>
          </a:xfrm>
          <a:prstGeom prst="rect">
            <a:avLst/>
          </a:prstGeom>
          <a:noFill/>
        </p:spPr>
        <p:txBody>
          <a:bodyPr wrap="none" rtlCol="0">
            <a:spAutoFit/>
          </a:bodyPr>
          <a:lstStyle/>
          <a:p>
            <a:pPr algn="ctr"/>
            <a:r>
              <a:rPr lang="en-US" b="1" dirty="0" smtClean="0">
                <a:latin typeface="Times New Roman" panose="02020603050405020304" pitchFamily="18" charset="0"/>
                <a:cs typeface="Times New Roman" panose="02020603050405020304" pitchFamily="18" charset="0"/>
              </a:rPr>
              <a:t>normal data</a:t>
            </a:r>
            <a:endParaRPr lang="it-IT" b="1" dirty="0">
              <a:latin typeface="Times New Roman" panose="02020603050405020304" pitchFamily="18" charset="0"/>
              <a:cs typeface="Times New Roman" panose="02020603050405020304" pitchFamily="18" charset="0"/>
            </a:endParaRPr>
          </a:p>
        </p:txBody>
      </p:sp>
      <p:sp>
        <p:nvSpPr>
          <p:cNvPr id="33" name="CasellaDiTesto 32"/>
          <p:cNvSpPr txBox="1"/>
          <p:nvPr/>
        </p:nvSpPr>
        <p:spPr>
          <a:xfrm>
            <a:off x="1476169" y="2245850"/>
            <a:ext cx="1460656" cy="369332"/>
          </a:xfrm>
          <a:prstGeom prst="rect">
            <a:avLst/>
          </a:prstGeom>
          <a:noFill/>
        </p:spPr>
        <p:txBody>
          <a:bodyPr wrap="none" rtlCol="0">
            <a:spAutoFit/>
          </a:bodyPr>
          <a:lstStyle/>
          <a:p>
            <a:pPr algn="ctr"/>
            <a:r>
              <a:rPr lang="en-US" b="1" dirty="0" smtClean="0">
                <a:latin typeface="Times New Roman" panose="02020603050405020304" pitchFamily="18" charset="0"/>
                <a:cs typeface="Times New Roman" panose="02020603050405020304" pitchFamily="18" charset="0"/>
              </a:rPr>
              <a:t>fixed pattern</a:t>
            </a:r>
            <a:endParaRPr lang="it-IT" b="1" dirty="0">
              <a:latin typeface="Times New Roman" panose="02020603050405020304" pitchFamily="18" charset="0"/>
              <a:cs typeface="Times New Roman" panose="02020603050405020304" pitchFamily="18" charset="0"/>
            </a:endParaRPr>
          </a:p>
        </p:txBody>
      </p:sp>
      <p:sp>
        <p:nvSpPr>
          <p:cNvPr id="34" name="CasellaDiTesto 33"/>
          <p:cNvSpPr txBox="1"/>
          <p:nvPr/>
        </p:nvSpPr>
        <p:spPr>
          <a:xfrm>
            <a:off x="1578764" y="3296857"/>
            <a:ext cx="1255472" cy="369332"/>
          </a:xfrm>
          <a:prstGeom prst="rect">
            <a:avLst/>
          </a:prstGeom>
          <a:noFill/>
        </p:spPr>
        <p:txBody>
          <a:bodyPr wrap="none" rtlCol="0">
            <a:spAutoFit/>
          </a:bodyPr>
          <a:lstStyle/>
          <a:p>
            <a:pPr algn="ctr"/>
            <a:r>
              <a:rPr lang="en-US" b="1" dirty="0" smtClean="0">
                <a:latin typeface="Times New Roman" panose="02020603050405020304" pitchFamily="18" charset="0"/>
                <a:cs typeface="Times New Roman" panose="02020603050405020304" pitchFamily="18" charset="0"/>
              </a:rPr>
              <a:t>up counter</a:t>
            </a:r>
            <a:endParaRPr lang="it-IT" b="1" dirty="0">
              <a:latin typeface="Times New Roman" panose="02020603050405020304" pitchFamily="18" charset="0"/>
              <a:cs typeface="Times New Roman" panose="02020603050405020304" pitchFamily="18" charset="0"/>
            </a:endParaRPr>
          </a:p>
        </p:txBody>
      </p:sp>
      <p:sp>
        <p:nvSpPr>
          <p:cNvPr id="35" name="CasellaDiTesto 34"/>
          <p:cNvSpPr txBox="1"/>
          <p:nvPr/>
        </p:nvSpPr>
        <p:spPr>
          <a:xfrm>
            <a:off x="943971" y="4326433"/>
            <a:ext cx="2525051" cy="369332"/>
          </a:xfrm>
          <a:prstGeom prst="rect">
            <a:avLst/>
          </a:prstGeom>
          <a:noFill/>
        </p:spPr>
        <p:txBody>
          <a:bodyPr wrap="none" rtlCol="0">
            <a:spAutoFit/>
          </a:bodyPr>
          <a:lstStyle/>
          <a:p>
            <a:pPr algn="ctr"/>
            <a:r>
              <a:rPr lang="en-US" b="1" dirty="0" smtClean="0">
                <a:latin typeface="Times New Roman" panose="02020603050405020304" pitchFamily="18" charset="0"/>
                <a:cs typeface="Times New Roman" panose="02020603050405020304" pitchFamily="18" charset="0"/>
              </a:rPr>
              <a:t>pseudo-random pattern</a:t>
            </a:r>
            <a:endParaRPr lang="it-IT"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98231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48</a:t>
            </a:fld>
            <a:endParaRPr lang="it-IT"/>
          </a:p>
        </p:txBody>
      </p:sp>
      <p:sp>
        <p:nvSpPr>
          <p:cNvPr id="4" name="CasellaDiTesto 3"/>
          <p:cNvSpPr txBox="1"/>
          <p:nvPr/>
        </p:nvSpPr>
        <p:spPr>
          <a:xfrm>
            <a:off x="8418645" y="1485900"/>
            <a:ext cx="1101436" cy="3416320"/>
          </a:xfrm>
          <a:prstGeom prst="rect">
            <a:avLst/>
          </a:prstGeom>
          <a:solidFill>
            <a:srgbClr val="33CCFF"/>
          </a:solidFill>
          <a:ln w="19050">
            <a:solidFill>
              <a:srgbClr val="FF0000"/>
            </a:solidFill>
          </a:ln>
        </p:spPr>
        <p:txBody>
          <a:bodyPr wrap="square" rtlCol="0">
            <a:spAutoFit/>
          </a:bodyPr>
          <a:lstStyle/>
          <a:p>
            <a:pPr algn="ctr"/>
            <a:endParaRPr lang="en-US" dirty="0" smtClean="0">
              <a:latin typeface="Times New Roman" panose="02020603050405020304" pitchFamily="18" charset="0"/>
              <a:cs typeface="Times New Roman" panose="02020603050405020304" pitchFamily="18" charset="0"/>
            </a:endParaRPr>
          </a:p>
          <a:p>
            <a:pPr algn="ctr"/>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RxData Select</a:t>
            </a:r>
          </a:p>
          <a:p>
            <a:pPr algn="ctr"/>
            <a:endParaRPr lang="en-US" dirty="0">
              <a:latin typeface="Times New Roman" panose="02020603050405020304" pitchFamily="18" charset="0"/>
              <a:cs typeface="Times New Roman" panose="02020603050405020304" pitchFamily="18" charset="0"/>
            </a:endParaRPr>
          </a:p>
          <a:p>
            <a:pPr algn="ctr"/>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smtClean="0">
              <a:latin typeface="Times New Roman" panose="02020603050405020304" pitchFamily="18" charset="0"/>
              <a:cs typeface="Times New Roman" panose="02020603050405020304" pitchFamily="18" charset="0"/>
            </a:endParaRPr>
          </a:p>
          <a:p>
            <a:pPr algn="ctr"/>
            <a:endParaRPr lang="it-IT" dirty="0">
              <a:latin typeface="Times New Roman" panose="02020603050405020304" pitchFamily="18" charset="0"/>
              <a:cs typeface="Times New Roman" panose="02020603050405020304" pitchFamily="18" charset="0"/>
            </a:endParaRPr>
          </a:p>
        </p:txBody>
      </p:sp>
      <p:cxnSp>
        <p:nvCxnSpPr>
          <p:cNvPr id="5" name="Connettore 2 4"/>
          <p:cNvCxnSpPr>
            <a:endCxn id="4" idx="2"/>
          </p:cNvCxnSpPr>
          <p:nvPr/>
        </p:nvCxnSpPr>
        <p:spPr>
          <a:xfrm flipV="1">
            <a:off x="8969363" y="4902220"/>
            <a:ext cx="0" cy="2828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8320820" y="5185064"/>
            <a:ext cx="1297086"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r</a:t>
            </a:r>
            <a:r>
              <a:rPr lang="en-US" dirty="0" smtClean="0">
                <a:latin typeface="Times New Roman" panose="02020603050405020304" pitchFamily="18" charset="0"/>
                <a:cs typeface="Times New Roman" panose="02020603050405020304" pitchFamily="18" charset="0"/>
              </a:rPr>
              <a:t>xTestMode</a:t>
            </a:r>
            <a:endParaRPr lang="it-IT" dirty="0">
              <a:latin typeface="Times New Roman" panose="02020603050405020304" pitchFamily="18" charset="0"/>
              <a:cs typeface="Times New Roman" panose="02020603050405020304" pitchFamily="18" charset="0"/>
            </a:endParaRPr>
          </a:p>
        </p:txBody>
      </p:sp>
      <p:cxnSp>
        <p:nvCxnSpPr>
          <p:cNvPr id="7" name="Connettore 1 6"/>
          <p:cNvCxnSpPr/>
          <p:nvPr/>
        </p:nvCxnSpPr>
        <p:spPr>
          <a:xfrm flipV="1">
            <a:off x="8881040" y="4966715"/>
            <a:ext cx="176645" cy="2078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9043154" y="4858976"/>
            <a:ext cx="300082"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3</a:t>
            </a:r>
            <a:endParaRPr lang="it-IT" dirty="0">
              <a:latin typeface="Times New Roman" panose="02020603050405020304" pitchFamily="18" charset="0"/>
              <a:cs typeface="Times New Roman" panose="02020603050405020304" pitchFamily="18" charset="0"/>
            </a:endParaRPr>
          </a:p>
        </p:txBody>
      </p:sp>
      <p:cxnSp>
        <p:nvCxnSpPr>
          <p:cNvPr id="9" name="Connettore 2 8"/>
          <p:cNvCxnSpPr/>
          <p:nvPr/>
        </p:nvCxnSpPr>
        <p:spPr>
          <a:xfrm flipV="1">
            <a:off x="9520081" y="3180885"/>
            <a:ext cx="97674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7441899" y="1729034"/>
            <a:ext cx="97674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4379353" y="1485900"/>
            <a:ext cx="2861656"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header + IC + e-Port data</a:t>
            </a:r>
            <a:endParaRPr lang="it-IT" dirty="0">
              <a:latin typeface="Times New Roman" panose="02020603050405020304" pitchFamily="18" charset="0"/>
              <a:cs typeface="Times New Roman" panose="02020603050405020304" pitchFamily="18" charset="0"/>
            </a:endParaRPr>
          </a:p>
        </p:txBody>
      </p:sp>
      <p:cxnSp>
        <p:nvCxnSpPr>
          <p:cNvPr id="12" name="Connettore 1 11"/>
          <p:cNvCxnSpPr/>
          <p:nvPr/>
        </p:nvCxnSpPr>
        <p:spPr>
          <a:xfrm flipV="1">
            <a:off x="7841948" y="1625125"/>
            <a:ext cx="176645" cy="2078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7664812" y="1324478"/>
            <a:ext cx="530915"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120</a:t>
            </a:r>
            <a:endParaRPr lang="it-IT" dirty="0">
              <a:latin typeface="Times New Roman" panose="02020603050405020304" pitchFamily="18" charset="0"/>
              <a:cs typeface="Times New Roman" panose="02020603050405020304" pitchFamily="18" charset="0"/>
            </a:endParaRPr>
          </a:p>
        </p:txBody>
      </p:sp>
      <p:cxnSp>
        <p:nvCxnSpPr>
          <p:cNvPr id="14" name="Connettore 2 13"/>
          <p:cNvCxnSpPr/>
          <p:nvPr/>
        </p:nvCxnSpPr>
        <p:spPr>
          <a:xfrm>
            <a:off x="7441900" y="3701281"/>
            <a:ext cx="97674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flipV="1">
            <a:off x="7841949" y="3597372"/>
            <a:ext cx="176645" cy="2078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7664813" y="3296725"/>
            <a:ext cx="530915"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120</a:t>
            </a:r>
            <a:endParaRPr lang="it-IT" dirty="0">
              <a:latin typeface="Times New Roman" panose="02020603050405020304" pitchFamily="18" charset="0"/>
              <a:cs typeface="Times New Roman" panose="02020603050405020304" pitchFamily="18" charset="0"/>
            </a:endParaRPr>
          </a:p>
        </p:txBody>
      </p:sp>
      <p:cxnSp>
        <p:nvCxnSpPr>
          <p:cNvPr id="26" name="Connettore 1 25"/>
          <p:cNvCxnSpPr/>
          <p:nvPr/>
        </p:nvCxnSpPr>
        <p:spPr>
          <a:xfrm flipV="1">
            <a:off x="9831810" y="3081174"/>
            <a:ext cx="176645" cy="2078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9654674" y="2780527"/>
            <a:ext cx="530915"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120</a:t>
            </a:r>
            <a:endParaRPr lang="it-IT" dirty="0">
              <a:latin typeface="Times New Roman" panose="02020603050405020304" pitchFamily="18" charset="0"/>
              <a:cs typeface="Times New Roman" panose="02020603050405020304" pitchFamily="18" charset="0"/>
            </a:endParaRPr>
          </a:p>
        </p:txBody>
      </p:sp>
      <p:sp>
        <p:nvSpPr>
          <p:cNvPr id="29" name="CasellaDiTesto 28"/>
          <p:cNvSpPr txBox="1"/>
          <p:nvPr/>
        </p:nvSpPr>
        <p:spPr>
          <a:xfrm>
            <a:off x="4012621" y="264978"/>
            <a:ext cx="4956742"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GBTx datapath: receiving data</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30" name="CasellaDiTesto 29"/>
          <p:cNvSpPr txBox="1"/>
          <p:nvPr/>
        </p:nvSpPr>
        <p:spPr>
          <a:xfrm>
            <a:off x="2195980" y="1429205"/>
            <a:ext cx="1396537" cy="369332"/>
          </a:xfrm>
          <a:prstGeom prst="rect">
            <a:avLst/>
          </a:prstGeom>
          <a:noFill/>
        </p:spPr>
        <p:txBody>
          <a:bodyPr wrap="none" rtlCol="0">
            <a:spAutoFit/>
          </a:bodyPr>
          <a:lstStyle/>
          <a:p>
            <a:pPr algn="ctr"/>
            <a:r>
              <a:rPr lang="en-US" b="1" dirty="0" smtClean="0">
                <a:latin typeface="Times New Roman" panose="02020603050405020304" pitchFamily="18" charset="0"/>
                <a:cs typeface="Times New Roman" panose="02020603050405020304" pitchFamily="18" charset="0"/>
              </a:rPr>
              <a:t>normal data</a:t>
            </a:r>
            <a:endParaRPr lang="it-IT" b="1" dirty="0">
              <a:latin typeface="Times New Roman" panose="02020603050405020304" pitchFamily="18" charset="0"/>
              <a:cs typeface="Times New Roman" panose="02020603050405020304" pitchFamily="18" charset="0"/>
            </a:endParaRPr>
          </a:p>
        </p:txBody>
      </p:sp>
      <p:sp>
        <p:nvSpPr>
          <p:cNvPr id="34" name="CasellaDiTesto 33"/>
          <p:cNvSpPr txBox="1"/>
          <p:nvPr/>
        </p:nvSpPr>
        <p:spPr>
          <a:xfrm>
            <a:off x="10544083" y="2917134"/>
            <a:ext cx="1048877" cy="369332"/>
          </a:xfrm>
          <a:prstGeom prst="rect">
            <a:avLst/>
          </a:prstGeom>
          <a:noFill/>
        </p:spPr>
        <p:txBody>
          <a:bodyPr wrap="none" rtlCol="0">
            <a:spAutoFit/>
          </a:bodyPr>
          <a:lstStyle/>
          <a:p>
            <a:r>
              <a:rPr lang="en-US" dirty="0" smtClean="0"/>
              <a:t>e-Port TX</a:t>
            </a:r>
            <a:endParaRPr lang="it-IT" dirty="0"/>
          </a:p>
        </p:txBody>
      </p:sp>
      <p:grpSp>
        <p:nvGrpSpPr>
          <p:cNvPr id="37" name="Gruppo 36"/>
          <p:cNvGrpSpPr/>
          <p:nvPr/>
        </p:nvGrpSpPr>
        <p:grpSpPr>
          <a:xfrm>
            <a:off x="1505940" y="3011378"/>
            <a:ext cx="5800379" cy="1386180"/>
            <a:chOff x="1313715" y="2185840"/>
            <a:chExt cx="5800379" cy="1386180"/>
          </a:xfrm>
        </p:grpSpPr>
        <p:pic>
          <p:nvPicPr>
            <p:cNvPr id="35" name="Immagine 34"/>
            <p:cNvPicPr>
              <a:picLocks noChangeAspect="1"/>
            </p:cNvPicPr>
            <p:nvPr/>
          </p:nvPicPr>
          <p:blipFill>
            <a:blip r:embed="rId2"/>
            <a:stretch>
              <a:fillRect/>
            </a:stretch>
          </p:blipFill>
          <p:spPr>
            <a:xfrm>
              <a:off x="1313715" y="2185840"/>
              <a:ext cx="5800379" cy="1100626"/>
            </a:xfrm>
            <a:prstGeom prst="rect">
              <a:avLst/>
            </a:prstGeom>
          </p:spPr>
        </p:pic>
        <p:pic>
          <p:nvPicPr>
            <p:cNvPr id="36" name="Immagine 35"/>
            <p:cNvPicPr>
              <a:picLocks noChangeAspect="1"/>
            </p:cNvPicPr>
            <p:nvPr/>
          </p:nvPicPr>
          <p:blipFill>
            <a:blip r:embed="rId3"/>
            <a:stretch>
              <a:fillRect/>
            </a:stretch>
          </p:blipFill>
          <p:spPr>
            <a:xfrm>
              <a:off x="1328202" y="3251027"/>
              <a:ext cx="5785892" cy="320993"/>
            </a:xfrm>
            <a:prstGeom prst="rect">
              <a:avLst/>
            </a:prstGeom>
          </p:spPr>
        </p:pic>
      </p:grpSp>
      <p:sp>
        <p:nvSpPr>
          <p:cNvPr id="38" name="CasellaDiTesto 37"/>
          <p:cNvSpPr txBox="1"/>
          <p:nvPr/>
        </p:nvSpPr>
        <p:spPr>
          <a:xfrm>
            <a:off x="2700981" y="2642046"/>
            <a:ext cx="3424784"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fixed patterns depending on mode</a:t>
            </a:r>
            <a:endParaRPr lang="it-IT" dirty="0">
              <a:latin typeface="Times New Roman" panose="02020603050405020304" pitchFamily="18" charset="0"/>
              <a:cs typeface="Times New Roman" panose="02020603050405020304" pitchFamily="18" charset="0"/>
            </a:endParaRPr>
          </a:p>
        </p:txBody>
      </p:sp>
      <p:sp>
        <p:nvSpPr>
          <p:cNvPr id="39" name="CasellaDiTesto 38"/>
          <p:cNvSpPr txBox="1"/>
          <p:nvPr/>
        </p:nvSpPr>
        <p:spPr>
          <a:xfrm>
            <a:off x="8394922" y="1540047"/>
            <a:ext cx="535724"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000</a:t>
            </a:r>
            <a:endParaRPr lang="it-IT" dirty="0">
              <a:latin typeface="Times New Roman" panose="02020603050405020304" pitchFamily="18" charset="0"/>
              <a:cs typeface="Times New Roman" panose="02020603050405020304" pitchFamily="18" charset="0"/>
            </a:endParaRPr>
          </a:p>
        </p:txBody>
      </p:sp>
      <p:sp>
        <p:nvSpPr>
          <p:cNvPr id="40" name="CasellaDiTesto 39"/>
          <p:cNvSpPr txBox="1"/>
          <p:nvPr/>
        </p:nvSpPr>
        <p:spPr>
          <a:xfrm>
            <a:off x="8427045" y="3516615"/>
            <a:ext cx="513731"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111</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77035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49</a:t>
            </a:fld>
            <a:endParaRPr lang="it-IT"/>
          </a:p>
        </p:txBody>
      </p:sp>
      <p:sp>
        <p:nvSpPr>
          <p:cNvPr id="4" name="CasellaDiTesto 3"/>
          <p:cNvSpPr txBox="1"/>
          <p:nvPr/>
        </p:nvSpPr>
        <p:spPr>
          <a:xfrm>
            <a:off x="5239850" y="254587"/>
            <a:ext cx="1883785"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RX control</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5" name="CasellaDiTesto 4"/>
          <p:cNvSpPr txBox="1"/>
          <p:nvPr/>
        </p:nvSpPr>
        <p:spPr>
          <a:xfrm>
            <a:off x="1449685" y="1161799"/>
            <a:ext cx="4618765" cy="400110"/>
          </a:xfrm>
          <a:prstGeom prst="rect">
            <a:avLst/>
          </a:prstGeom>
          <a:solidFill>
            <a:srgbClr val="FFFF99"/>
          </a:solidFill>
          <a:ln w="19050">
            <a:solidFill>
              <a:schemeClr val="tx1"/>
            </a:solidFill>
          </a:ln>
        </p:spPr>
        <p:txBody>
          <a:bodyPr wrap="none" rtlCol="0">
            <a:spAutoFit/>
          </a:bodyPr>
          <a:lstStyle/>
          <a:p>
            <a:pPr algn="ctr"/>
            <a:r>
              <a:rPr lang="en-US" sz="2000" b="1" dirty="0" smtClean="0">
                <a:latin typeface="Times New Roman" panose="02020603050405020304" pitchFamily="18" charset="0"/>
                <a:cs typeface="Times New Roman" panose="02020603050405020304" pitchFamily="18" charset="0"/>
              </a:rPr>
              <a:t>Clock and Data Recovery Circuit (CDR)</a:t>
            </a:r>
            <a:endParaRPr lang="it-IT" sz="2000" b="1" dirty="0">
              <a:latin typeface="Times New Roman" panose="02020603050405020304" pitchFamily="18" charset="0"/>
              <a:cs typeface="Times New Roman" panose="02020603050405020304" pitchFamily="18" charset="0"/>
            </a:endParaRPr>
          </a:p>
        </p:txBody>
      </p:sp>
      <p:sp>
        <p:nvSpPr>
          <p:cNvPr id="6" name="CasellaDiTesto 5"/>
          <p:cNvSpPr txBox="1"/>
          <p:nvPr/>
        </p:nvSpPr>
        <p:spPr>
          <a:xfrm>
            <a:off x="7849824" y="1161799"/>
            <a:ext cx="2339744" cy="400110"/>
          </a:xfrm>
          <a:prstGeom prst="rect">
            <a:avLst/>
          </a:prstGeom>
          <a:solidFill>
            <a:srgbClr val="FFFF99"/>
          </a:solidFill>
          <a:ln w="19050">
            <a:solidFill>
              <a:schemeClr val="tx1"/>
            </a:solidFill>
          </a:ln>
        </p:spPr>
        <p:txBody>
          <a:bodyPr wrap="none" rtlCol="0">
            <a:spAutoFit/>
          </a:bodyPr>
          <a:lstStyle/>
          <a:p>
            <a:pPr algn="ctr"/>
            <a:r>
              <a:rPr lang="en-US" sz="2000" b="1" dirty="0" smtClean="0">
                <a:latin typeface="Times New Roman" panose="02020603050405020304" pitchFamily="18" charset="0"/>
                <a:cs typeface="Times New Roman" panose="02020603050405020304" pitchFamily="18" charset="0"/>
              </a:rPr>
              <a:t>Frame Aligner (FA)</a:t>
            </a:r>
            <a:endParaRPr lang="it-IT" sz="2000" b="1" dirty="0">
              <a:latin typeface="Times New Roman" panose="02020603050405020304" pitchFamily="18" charset="0"/>
              <a:cs typeface="Times New Roman" panose="02020603050405020304" pitchFamily="18" charset="0"/>
            </a:endParaRPr>
          </a:p>
        </p:txBody>
      </p:sp>
      <p:sp>
        <p:nvSpPr>
          <p:cNvPr id="7" name="CasellaDiTesto 6"/>
          <p:cNvSpPr txBox="1"/>
          <p:nvPr/>
        </p:nvSpPr>
        <p:spPr>
          <a:xfrm>
            <a:off x="798757" y="2755146"/>
            <a:ext cx="2873095" cy="400110"/>
          </a:xfrm>
          <a:prstGeom prst="rect">
            <a:avLst/>
          </a:prstGeom>
          <a:solidFill>
            <a:srgbClr val="FFFF99"/>
          </a:solidFill>
          <a:ln w="19050">
            <a:solidFill>
              <a:schemeClr val="tx1"/>
            </a:solidFill>
          </a:ln>
        </p:spPr>
        <p:txBody>
          <a:bodyPr wrap="none" rtlCol="0">
            <a:spAutoFit/>
          </a:bodyPr>
          <a:lstStyle/>
          <a:p>
            <a:pPr algn="ctr"/>
            <a:r>
              <a:rPr lang="en-US" sz="2000" b="1" dirty="0" smtClean="0">
                <a:latin typeface="Times New Roman" panose="02020603050405020304" pitchFamily="18" charset="0"/>
                <a:cs typeface="Times New Roman" panose="02020603050405020304" pitchFamily="18" charset="0"/>
              </a:rPr>
              <a:t>Frequency Locking (FL)</a:t>
            </a:r>
            <a:endParaRPr lang="it-IT" sz="2000" b="1" dirty="0">
              <a:latin typeface="Times New Roman" panose="02020603050405020304" pitchFamily="18" charset="0"/>
              <a:cs typeface="Times New Roman" panose="02020603050405020304" pitchFamily="18" charset="0"/>
            </a:endParaRPr>
          </a:p>
        </p:txBody>
      </p:sp>
      <p:sp>
        <p:nvSpPr>
          <p:cNvPr id="8" name="CasellaDiTesto 7"/>
          <p:cNvSpPr txBox="1"/>
          <p:nvPr/>
        </p:nvSpPr>
        <p:spPr>
          <a:xfrm>
            <a:off x="4386061" y="2737988"/>
            <a:ext cx="2350323" cy="400110"/>
          </a:xfrm>
          <a:prstGeom prst="rect">
            <a:avLst/>
          </a:prstGeom>
          <a:solidFill>
            <a:srgbClr val="FFFF99"/>
          </a:solidFill>
          <a:ln w="19050">
            <a:solidFill>
              <a:schemeClr val="tx1"/>
            </a:solidFill>
          </a:ln>
        </p:spPr>
        <p:txBody>
          <a:bodyPr wrap="none" rtlCol="0">
            <a:spAutoFit/>
          </a:bodyPr>
          <a:lstStyle/>
          <a:p>
            <a:pPr algn="ctr"/>
            <a:r>
              <a:rPr lang="en-US" sz="2000" b="1" dirty="0" smtClean="0">
                <a:latin typeface="Times New Roman" panose="02020603050405020304" pitchFamily="18" charset="0"/>
                <a:cs typeface="Times New Roman" panose="02020603050405020304" pitchFamily="18" charset="0"/>
              </a:rPr>
              <a:t>Phase Locking (PL)</a:t>
            </a:r>
            <a:endParaRPr lang="it-IT" sz="2000" b="1" dirty="0">
              <a:latin typeface="Times New Roman" panose="02020603050405020304" pitchFamily="18" charset="0"/>
              <a:cs typeface="Times New Roman" panose="02020603050405020304" pitchFamily="18" charset="0"/>
            </a:endParaRPr>
          </a:p>
        </p:txBody>
      </p:sp>
      <p:cxnSp>
        <p:nvCxnSpPr>
          <p:cNvPr id="10" name="Connettore 2 9"/>
          <p:cNvCxnSpPr>
            <a:stCxn id="5" idx="2"/>
            <a:endCxn id="7" idx="0"/>
          </p:cNvCxnSpPr>
          <p:nvPr/>
        </p:nvCxnSpPr>
        <p:spPr>
          <a:xfrm flipH="1">
            <a:off x="2235305" y="1561909"/>
            <a:ext cx="1523763" cy="119323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p:cNvCxnSpPr>
            <a:stCxn id="5" idx="2"/>
            <a:endCxn id="8" idx="0"/>
          </p:cNvCxnSpPr>
          <p:nvPr/>
        </p:nvCxnSpPr>
        <p:spPr>
          <a:xfrm>
            <a:off x="3759068" y="1561909"/>
            <a:ext cx="1802155" cy="11760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ttangolo 13"/>
          <p:cNvSpPr/>
          <p:nvPr/>
        </p:nvSpPr>
        <p:spPr>
          <a:xfrm>
            <a:off x="860005" y="3558009"/>
            <a:ext cx="6096000" cy="923330"/>
          </a:xfrm>
          <a:prstGeom prst="rect">
            <a:avLst/>
          </a:prstGeom>
        </p:spPr>
        <p:txBody>
          <a:bodyPr>
            <a:spAutoFit/>
          </a:bodyPr>
          <a:lstStyle/>
          <a:p>
            <a:pPr algn="ctr"/>
            <a:r>
              <a:rPr lang="en-US" dirty="0" smtClean="0">
                <a:solidFill>
                  <a:srgbClr val="000000"/>
                </a:solidFill>
                <a:latin typeface="Times New Roman" panose="02020603050405020304" pitchFamily="18" charset="0"/>
                <a:cs typeface="Times New Roman" panose="02020603050405020304" pitchFamily="18" charset="0"/>
              </a:rPr>
              <a:t>A </a:t>
            </a:r>
            <a:r>
              <a:rPr lang="en-US" i="1" dirty="0">
                <a:solidFill>
                  <a:srgbClr val="000000"/>
                </a:solidFill>
                <a:latin typeface="Times New Roman" panose="02020603050405020304" pitchFamily="18" charset="0"/>
                <a:cs typeface="Times New Roman" panose="02020603050405020304" pitchFamily="18" charset="0"/>
              </a:rPr>
              <a:t>Half-Rate </a:t>
            </a:r>
            <a:r>
              <a:rPr lang="en-US" dirty="0">
                <a:solidFill>
                  <a:srgbClr val="000000"/>
                </a:solidFill>
                <a:latin typeface="Times New Roman" panose="02020603050405020304" pitchFamily="18" charset="0"/>
                <a:cs typeface="Times New Roman" panose="02020603050405020304" pitchFamily="18" charset="0"/>
              </a:rPr>
              <a:t>(HR) CDR architecture is used which results </a:t>
            </a:r>
            <a:r>
              <a:rPr lang="en-US" dirty="0" smtClean="0">
                <a:solidFill>
                  <a:srgbClr val="000000"/>
                </a:solidFill>
                <a:latin typeface="Times New Roman" panose="02020603050405020304" pitchFamily="18" charset="0"/>
                <a:cs typeface="Times New Roman" panose="02020603050405020304" pitchFamily="18" charset="0"/>
              </a:rPr>
              <a:t>in </a:t>
            </a:r>
            <a:r>
              <a:rPr lang="en-US" dirty="0">
                <a:solidFill>
                  <a:srgbClr val="000000"/>
                </a:solidFill>
                <a:latin typeface="Times New Roman" panose="02020603050405020304" pitchFamily="18" charset="0"/>
                <a:cs typeface="Times New Roman" panose="02020603050405020304" pitchFamily="18" charset="0"/>
              </a:rPr>
              <a:t>a 180 degree phase ambiguity that is resolved </a:t>
            </a:r>
            <a:r>
              <a:rPr lang="en-US" dirty="0" smtClean="0">
                <a:solidFill>
                  <a:srgbClr val="000000"/>
                </a:solidFill>
                <a:latin typeface="Times New Roman" panose="02020603050405020304" pitchFamily="18" charset="0"/>
                <a:cs typeface="Times New Roman" panose="02020603050405020304" pitchFamily="18" charset="0"/>
              </a:rPr>
              <a:t>with </a:t>
            </a:r>
            <a:r>
              <a:rPr lang="en-US" dirty="0">
                <a:solidFill>
                  <a:srgbClr val="000000"/>
                </a:solidFill>
                <a:latin typeface="Times New Roman" panose="02020603050405020304" pitchFamily="18" charset="0"/>
                <a:cs typeface="Times New Roman" panose="02020603050405020304" pitchFamily="18" charset="0"/>
              </a:rPr>
              <a:t>the help of the frame aligner circuit </a:t>
            </a:r>
            <a:endParaRPr lang="it-IT" dirty="0">
              <a:latin typeface="Times New Roman" panose="02020603050405020304" pitchFamily="18" charset="0"/>
              <a:cs typeface="Times New Roman" panose="02020603050405020304" pitchFamily="18" charset="0"/>
            </a:endParaRPr>
          </a:p>
        </p:txBody>
      </p:sp>
      <p:sp>
        <p:nvSpPr>
          <p:cNvPr id="16" name="Rettangolo 15"/>
          <p:cNvSpPr/>
          <p:nvPr/>
        </p:nvSpPr>
        <p:spPr>
          <a:xfrm>
            <a:off x="649819" y="4978194"/>
            <a:ext cx="3109248" cy="646331"/>
          </a:xfrm>
          <a:prstGeom prst="rect">
            <a:avLst/>
          </a:prstGeom>
        </p:spPr>
        <p:txBody>
          <a:bodyPr wrap="square">
            <a:spAutoFit/>
          </a:bodyPr>
          <a:lstStyle/>
          <a:p>
            <a:pPr algn="ctr"/>
            <a:r>
              <a:rPr lang="en-US" dirty="0">
                <a:solidFill>
                  <a:srgbClr val="000000"/>
                </a:solidFill>
                <a:latin typeface="Times New Roman" panose="02020603050405020304" pitchFamily="18" charset="0"/>
                <a:cs typeface="Times New Roman" panose="02020603050405020304" pitchFamily="18" charset="0"/>
              </a:rPr>
              <a:t>the frequency of the CDR PLL is pulled close to 2.4 GHz</a:t>
            </a:r>
            <a:endParaRPr lang="it-IT" dirty="0"/>
          </a:p>
        </p:txBody>
      </p:sp>
      <p:pic>
        <p:nvPicPr>
          <p:cNvPr id="18" name="Immagine 17"/>
          <p:cNvPicPr>
            <a:picLocks noChangeAspect="1"/>
          </p:cNvPicPr>
          <p:nvPr/>
        </p:nvPicPr>
        <p:blipFill rotWithShape="1">
          <a:blip r:embed="rId2"/>
          <a:srcRect l="50572"/>
          <a:stretch/>
        </p:blipFill>
        <p:spPr>
          <a:xfrm>
            <a:off x="8853055" y="2158527"/>
            <a:ext cx="2978400" cy="1190929"/>
          </a:xfrm>
          <a:prstGeom prst="rect">
            <a:avLst/>
          </a:prstGeom>
        </p:spPr>
      </p:pic>
      <p:pic>
        <p:nvPicPr>
          <p:cNvPr id="19" name="Immagine 18"/>
          <p:cNvPicPr>
            <a:picLocks noChangeAspect="1"/>
          </p:cNvPicPr>
          <p:nvPr/>
        </p:nvPicPr>
        <p:blipFill rotWithShape="1">
          <a:blip r:embed="rId2"/>
          <a:srcRect r="70631"/>
          <a:stretch/>
        </p:blipFill>
        <p:spPr>
          <a:xfrm>
            <a:off x="7081522" y="2166233"/>
            <a:ext cx="1771533" cy="1192166"/>
          </a:xfrm>
          <a:prstGeom prst="rect">
            <a:avLst/>
          </a:prstGeom>
        </p:spPr>
      </p:pic>
      <p:pic>
        <p:nvPicPr>
          <p:cNvPr id="20" name="Immagine 19"/>
          <p:cNvPicPr>
            <a:picLocks noChangeAspect="1"/>
          </p:cNvPicPr>
          <p:nvPr/>
        </p:nvPicPr>
        <p:blipFill>
          <a:blip r:embed="rId3"/>
          <a:stretch>
            <a:fillRect/>
          </a:stretch>
        </p:blipFill>
        <p:spPr>
          <a:xfrm>
            <a:off x="7055353" y="3651133"/>
            <a:ext cx="4913426" cy="2495928"/>
          </a:xfrm>
          <a:prstGeom prst="rect">
            <a:avLst/>
          </a:prstGeom>
        </p:spPr>
      </p:pic>
      <p:sp>
        <p:nvSpPr>
          <p:cNvPr id="17" name="Rettangolo 16"/>
          <p:cNvSpPr/>
          <p:nvPr/>
        </p:nvSpPr>
        <p:spPr>
          <a:xfrm>
            <a:off x="3825515" y="4746825"/>
            <a:ext cx="3471413" cy="1477328"/>
          </a:xfrm>
          <a:prstGeom prst="rect">
            <a:avLst/>
          </a:prstGeom>
        </p:spPr>
        <p:txBody>
          <a:bodyPr wrap="square">
            <a:spAutoFit/>
          </a:bodyPr>
          <a:lstStyle/>
          <a:p>
            <a:pPr algn="ctr"/>
            <a:r>
              <a:rPr lang="en-US" dirty="0">
                <a:solidFill>
                  <a:srgbClr val="000000"/>
                </a:solidFill>
                <a:latin typeface="Times New Roman" panose="02020603050405020304" pitchFamily="18" charset="0"/>
                <a:cs typeface="Times New Roman" panose="02020603050405020304" pitchFamily="18" charset="0"/>
              </a:rPr>
              <a:t>after completion of frequency calibration, the CDR loop is enabled and the CDR PLL locks to the frequency and phase of the incoming data stream</a:t>
            </a:r>
            <a:endParaRPr lang="it-IT" dirty="0"/>
          </a:p>
        </p:txBody>
      </p:sp>
    </p:spTree>
    <p:extLst>
      <p:ext uri="{BB962C8B-B14F-4D97-AF65-F5344CB8AC3E}">
        <p14:creationId xmlns:p14="http://schemas.microsoft.com/office/powerpoint/2010/main" val="667888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5</a:t>
            </a:fld>
            <a:endParaRPr lang="it-IT"/>
          </a:p>
        </p:txBody>
      </p:sp>
      <p:sp>
        <p:nvSpPr>
          <p:cNvPr id="4" name="CasellaDiTesto 3"/>
          <p:cNvSpPr txBox="1"/>
          <p:nvPr/>
        </p:nvSpPr>
        <p:spPr>
          <a:xfrm>
            <a:off x="4170132" y="264186"/>
            <a:ext cx="4378122"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Radiation-hard optical link</a:t>
            </a:r>
            <a:endParaRPr lang="it-IT" sz="2800" b="1" dirty="0">
              <a:solidFill>
                <a:srgbClr val="0000FF"/>
              </a:solidFill>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2"/>
          <a:stretch>
            <a:fillRect/>
          </a:stretch>
        </p:blipFill>
        <p:spPr>
          <a:xfrm>
            <a:off x="1785504" y="2106581"/>
            <a:ext cx="2190750" cy="2190750"/>
          </a:xfrm>
          <a:prstGeom prst="rect">
            <a:avLst/>
          </a:prstGeom>
        </p:spPr>
      </p:pic>
      <p:sp>
        <p:nvSpPr>
          <p:cNvPr id="6" name="CasellaDiTesto 5"/>
          <p:cNvSpPr txBox="1"/>
          <p:nvPr/>
        </p:nvSpPr>
        <p:spPr>
          <a:xfrm>
            <a:off x="2555052" y="1773226"/>
            <a:ext cx="787395"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GBTx</a:t>
            </a:r>
            <a:endParaRPr lang="it-IT" b="1" dirty="0">
              <a:latin typeface="Times New Roman" panose="02020603050405020304" pitchFamily="18" charset="0"/>
              <a:cs typeface="Times New Roman" panose="02020603050405020304" pitchFamily="18" charset="0"/>
            </a:endParaRPr>
          </a:p>
        </p:txBody>
      </p:sp>
      <p:pic>
        <p:nvPicPr>
          <p:cNvPr id="7" name="Immagine 6"/>
          <p:cNvPicPr>
            <a:picLocks noChangeAspect="1"/>
          </p:cNvPicPr>
          <p:nvPr/>
        </p:nvPicPr>
        <p:blipFill rotWithShape="1">
          <a:blip r:embed="rId3"/>
          <a:srcRect l="15900" t="58085" r="49230" b="4708"/>
          <a:stretch/>
        </p:blipFill>
        <p:spPr>
          <a:xfrm>
            <a:off x="4756701" y="2327309"/>
            <a:ext cx="2597728" cy="2057400"/>
          </a:xfrm>
          <a:prstGeom prst="rect">
            <a:avLst/>
          </a:prstGeom>
        </p:spPr>
      </p:pic>
      <p:sp>
        <p:nvSpPr>
          <p:cNvPr id="8" name="CasellaDiTesto 7"/>
          <p:cNvSpPr txBox="1"/>
          <p:nvPr/>
        </p:nvSpPr>
        <p:spPr>
          <a:xfrm>
            <a:off x="5616812" y="1773226"/>
            <a:ext cx="787395"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VTRx</a:t>
            </a:r>
            <a:endParaRPr lang="it-IT" b="1" dirty="0">
              <a:latin typeface="Times New Roman" panose="02020603050405020304" pitchFamily="18" charset="0"/>
              <a:cs typeface="Times New Roman" panose="02020603050405020304" pitchFamily="18" charset="0"/>
            </a:endParaRPr>
          </a:p>
        </p:txBody>
      </p:sp>
      <p:pic>
        <p:nvPicPr>
          <p:cNvPr id="2050" name="Picture 2" descr="Image result for LC optical fib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4876" y="2431071"/>
            <a:ext cx="2338108" cy="1559147"/>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p:cNvSpPr txBox="1"/>
          <p:nvPr/>
        </p:nvSpPr>
        <p:spPr>
          <a:xfrm>
            <a:off x="8548254" y="1773226"/>
            <a:ext cx="1383712"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optical fiber</a:t>
            </a:r>
            <a:endParaRPr lang="it-IT" b="1" dirty="0">
              <a:latin typeface="Times New Roman" panose="02020603050405020304" pitchFamily="18" charset="0"/>
              <a:cs typeface="Times New Roman" panose="02020603050405020304" pitchFamily="18" charset="0"/>
            </a:endParaRPr>
          </a:p>
        </p:txBody>
      </p:sp>
      <p:pic>
        <p:nvPicPr>
          <p:cNvPr id="2052" name="Picture 4" descr="Image result for kc705"/>
          <p:cNvPicPr>
            <a:picLocks noChangeAspect="1" noChangeArrowheads="1"/>
          </p:cNvPicPr>
          <p:nvPr/>
        </p:nvPicPr>
        <p:blipFill rotWithShape="1">
          <a:blip r:embed="rId5">
            <a:extLst>
              <a:ext uri="{28A0092B-C50C-407E-A947-70E740481C1C}">
                <a14:useLocalDpi xmlns:a14="http://schemas.microsoft.com/office/drawing/2010/main" val="0"/>
              </a:ext>
            </a:extLst>
          </a:blip>
          <a:srcRect l="2624" t="10764" r="1376" b="15927"/>
          <a:stretch/>
        </p:blipFill>
        <p:spPr bwMode="auto">
          <a:xfrm>
            <a:off x="8002501" y="4278731"/>
            <a:ext cx="2602858" cy="149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7129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50</a:t>
            </a:fld>
            <a:endParaRPr lang="it-IT"/>
          </a:p>
        </p:txBody>
      </p:sp>
      <p:sp>
        <p:nvSpPr>
          <p:cNvPr id="4" name="Rettangolo 3"/>
          <p:cNvSpPr/>
          <p:nvPr/>
        </p:nvSpPr>
        <p:spPr>
          <a:xfrm>
            <a:off x="623455" y="1444555"/>
            <a:ext cx="10505939" cy="2031325"/>
          </a:xfrm>
          <a:prstGeom prst="rect">
            <a:avLst/>
          </a:prstGeom>
        </p:spPr>
        <p:txBody>
          <a:bodyPr wrap="square">
            <a:spAutoFit/>
          </a:bodyPr>
          <a:lstStyle/>
          <a:p>
            <a:pPr algn="just"/>
            <a:r>
              <a:rPr lang="en-US" dirty="0">
                <a:solidFill>
                  <a:srgbClr val="000000"/>
                </a:solidFill>
                <a:latin typeface="Times New Roman" panose="02020603050405020304" pitchFamily="18" charset="0"/>
                <a:cs typeface="Times New Roman" panose="02020603050405020304" pitchFamily="18" charset="0"/>
              </a:rPr>
              <a:t>In the automatic DAC frequency calibration mode, the LCSM </a:t>
            </a:r>
            <a:r>
              <a:rPr lang="en-US" dirty="0" smtClean="0">
                <a:solidFill>
                  <a:srgbClr val="000000"/>
                </a:solidFill>
                <a:latin typeface="Times New Roman" panose="02020603050405020304" pitchFamily="18" charset="0"/>
                <a:cs typeface="Times New Roman" panose="02020603050405020304" pitchFamily="18" charset="0"/>
              </a:rPr>
              <a:t>(Lock Control State Machine) uses </a:t>
            </a:r>
            <a:r>
              <a:rPr lang="en-US" dirty="0">
                <a:solidFill>
                  <a:srgbClr val="000000"/>
                </a:solidFill>
                <a:latin typeface="Times New Roman" panose="02020603050405020304" pitchFamily="18" charset="0"/>
                <a:cs typeface="Times New Roman" panose="02020603050405020304" pitchFamily="18" charset="0"/>
              </a:rPr>
              <a:t>two 11-bit counters to compare the frequency of the CDR VCO (divided by 60) to the frequency of the reference clock. During a binary search cycle the two counters are simultaneously reset and then allowed to count up till one of them reaches the “end count”. One of the counters runs with the reference clock (40 MHz) and is called </a:t>
            </a:r>
            <a:r>
              <a:rPr lang="en-US" b="1" i="1" dirty="0" err="1">
                <a:solidFill>
                  <a:srgbClr val="000000"/>
                </a:solidFill>
                <a:latin typeface="Times New Roman" panose="02020603050405020304" pitchFamily="18" charset="0"/>
                <a:cs typeface="Times New Roman" panose="02020603050405020304" pitchFamily="18" charset="0"/>
              </a:rPr>
              <a:t>referenceFast</a:t>
            </a:r>
            <a:r>
              <a:rPr lang="en-US" i="1"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and the other, </a:t>
            </a:r>
            <a:r>
              <a:rPr lang="en-US" b="1" i="1" dirty="0" err="1">
                <a:solidFill>
                  <a:srgbClr val="000000"/>
                </a:solidFill>
                <a:latin typeface="Times New Roman" panose="02020603050405020304" pitchFamily="18" charset="0"/>
                <a:cs typeface="Times New Roman" panose="02020603050405020304" pitchFamily="18" charset="0"/>
              </a:rPr>
              <a:t>vcoFast</a:t>
            </a:r>
            <a:r>
              <a:rPr lang="en-US" dirty="0">
                <a:solidFill>
                  <a:srgbClr val="000000"/>
                </a:solidFill>
                <a:latin typeface="Times New Roman" panose="02020603050405020304" pitchFamily="18" charset="0"/>
                <a:cs typeface="Times New Roman" panose="02020603050405020304" pitchFamily="18" charset="0"/>
              </a:rPr>
              <a:t>, runs with the RX clock </a:t>
            </a:r>
            <a:r>
              <a:rPr lang="en-US" i="1" dirty="0">
                <a:solidFill>
                  <a:srgbClr val="000000"/>
                </a:solidFill>
                <a:latin typeface="Times New Roman" panose="02020603050405020304" pitchFamily="18" charset="0"/>
                <a:cs typeface="Times New Roman" panose="02020603050405020304" pitchFamily="18" charset="0"/>
              </a:rPr>
              <a:t>rxClock40</a:t>
            </a:r>
            <a:r>
              <a:rPr lang="en-US" dirty="0">
                <a:solidFill>
                  <a:srgbClr val="000000"/>
                </a:solidFill>
                <a:latin typeface="Times New Roman" panose="02020603050405020304" pitchFamily="18" charset="0"/>
                <a:cs typeface="Times New Roman" panose="02020603050405020304" pitchFamily="18" charset="0"/>
              </a:rPr>
              <a:t>. Whichever counter reaches the end count first gives an indication to the state machine if the CDR VCO clock frequency is high or low in relation to the reference clock. </a:t>
            </a:r>
            <a:endParaRPr lang="it-IT" dirty="0">
              <a:latin typeface="Times New Roman" panose="02020603050405020304" pitchFamily="18" charset="0"/>
              <a:cs typeface="Times New Roman" panose="02020603050405020304" pitchFamily="18" charset="0"/>
            </a:endParaRPr>
          </a:p>
        </p:txBody>
      </p:sp>
      <p:sp>
        <p:nvSpPr>
          <p:cNvPr id="5" name="CasellaDiTesto 4"/>
          <p:cNvSpPr txBox="1"/>
          <p:nvPr/>
        </p:nvSpPr>
        <p:spPr>
          <a:xfrm>
            <a:off x="4038600" y="273121"/>
            <a:ext cx="4658583"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Frequency and phase locking</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6" name="CasellaDiTesto 5"/>
          <p:cNvSpPr txBox="1"/>
          <p:nvPr/>
        </p:nvSpPr>
        <p:spPr>
          <a:xfrm>
            <a:off x="4798728" y="1015127"/>
            <a:ext cx="2873095" cy="400110"/>
          </a:xfrm>
          <a:prstGeom prst="rect">
            <a:avLst/>
          </a:prstGeom>
          <a:solidFill>
            <a:srgbClr val="FFFF99"/>
          </a:solidFill>
          <a:ln w="19050">
            <a:solidFill>
              <a:schemeClr val="tx1"/>
            </a:solidFill>
          </a:ln>
        </p:spPr>
        <p:txBody>
          <a:bodyPr wrap="none" rtlCol="0">
            <a:spAutoFit/>
          </a:bodyPr>
          <a:lstStyle/>
          <a:p>
            <a:pPr algn="ctr"/>
            <a:r>
              <a:rPr lang="en-US" sz="2000" b="1" dirty="0" smtClean="0">
                <a:latin typeface="Times New Roman" panose="02020603050405020304" pitchFamily="18" charset="0"/>
                <a:cs typeface="Times New Roman" panose="02020603050405020304" pitchFamily="18" charset="0"/>
              </a:rPr>
              <a:t>Frequency Locking (FL)</a:t>
            </a:r>
            <a:endParaRPr lang="it-IT" sz="2000" b="1" dirty="0">
              <a:latin typeface="Times New Roman" panose="02020603050405020304" pitchFamily="18" charset="0"/>
              <a:cs typeface="Times New Roman" panose="02020603050405020304" pitchFamily="18" charset="0"/>
            </a:endParaRPr>
          </a:p>
        </p:txBody>
      </p:sp>
      <p:sp>
        <p:nvSpPr>
          <p:cNvPr id="8" name="Operazione manuale 7"/>
          <p:cNvSpPr/>
          <p:nvPr/>
        </p:nvSpPr>
        <p:spPr>
          <a:xfrm rot="16200000">
            <a:off x="2466109" y="4708356"/>
            <a:ext cx="1856509" cy="768927"/>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5192729" y="3676811"/>
            <a:ext cx="2350323" cy="400110"/>
          </a:xfrm>
          <a:prstGeom prst="rect">
            <a:avLst/>
          </a:prstGeom>
          <a:solidFill>
            <a:srgbClr val="FFFF99"/>
          </a:solidFill>
          <a:ln w="19050">
            <a:solidFill>
              <a:schemeClr val="tx1"/>
            </a:solidFill>
          </a:ln>
        </p:spPr>
        <p:txBody>
          <a:bodyPr wrap="none" rtlCol="0">
            <a:spAutoFit/>
          </a:bodyPr>
          <a:lstStyle/>
          <a:p>
            <a:pPr algn="ctr"/>
            <a:r>
              <a:rPr lang="en-US" sz="2000" b="1" dirty="0" smtClean="0">
                <a:latin typeface="Times New Roman" panose="02020603050405020304" pitchFamily="18" charset="0"/>
                <a:cs typeface="Times New Roman" panose="02020603050405020304" pitchFamily="18" charset="0"/>
              </a:rPr>
              <a:t>Phase Locking (PL)</a:t>
            </a:r>
            <a:endParaRPr lang="it-IT" sz="2000" b="1" dirty="0">
              <a:latin typeface="Times New Roman" panose="02020603050405020304" pitchFamily="18" charset="0"/>
              <a:cs typeface="Times New Roman" panose="02020603050405020304" pitchFamily="18" charset="0"/>
            </a:endParaRPr>
          </a:p>
        </p:txBody>
      </p:sp>
      <p:sp>
        <p:nvSpPr>
          <p:cNvPr id="10" name="Rettangolo 9"/>
          <p:cNvSpPr/>
          <p:nvPr/>
        </p:nvSpPr>
        <p:spPr>
          <a:xfrm>
            <a:off x="2283609" y="5987018"/>
            <a:ext cx="2595582" cy="369332"/>
          </a:xfrm>
          <a:prstGeom prst="rect">
            <a:avLst/>
          </a:prstGeom>
        </p:spPr>
        <p:txBody>
          <a:bodyPr wrap="none">
            <a:spAutoFit/>
          </a:bodyPr>
          <a:lstStyle/>
          <a:p>
            <a:r>
              <a:rPr lang="it-IT" i="1" dirty="0">
                <a:solidFill>
                  <a:srgbClr val="000000"/>
                </a:solidFill>
                <a:latin typeface="Verdana" panose="020B0604030504040204" pitchFamily="34" charset="0"/>
              </a:rPr>
              <a:t>rxSelectDataInPhase</a:t>
            </a:r>
            <a:endParaRPr lang="it-IT" dirty="0"/>
          </a:p>
        </p:txBody>
      </p:sp>
      <p:cxnSp>
        <p:nvCxnSpPr>
          <p:cNvPr id="12" name="Connettore 1 11"/>
          <p:cNvCxnSpPr/>
          <p:nvPr/>
        </p:nvCxnSpPr>
        <p:spPr>
          <a:xfrm>
            <a:off x="3501736" y="5788749"/>
            <a:ext cx="0" cy="2323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2283609" y="4583404"/>
            <a:ext cx="7262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2293999" y="5328086"/>
            <a:ext cx="7262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a:off x="3789218" y="5082428"/>
            <a:ext cx="7262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ttangolo 16"/>
          <p:cNvSpPr/>
          <p:nvPr/>
        </p:nvSpPr>
        <p:spPr>
          <a:xfrm>
            <a:off x="5462155" y="4769653"/>
            <a:ext cx="4520045" cy="646331"/>
          </a:xfrm>
          <a:prstGeom prst="rect">
            <a:avLst/>
          </a:prstGeom>
        </p:spPr>
        <p:txBody>
          <a:bodyPr wrap="square">
            <a:spAutoFit/>
          </a:bodyPr>
          <a:lstStyle/>
          <a:p>
            <a:pPr algn="ctr"/>
            <a:r>
              <a:rPr lang="en-US" dirty="0" smtClean="0">
                <a:solidFill>
                  <a:srgbClr val="000000"/>
                </a:solidFill>
                <a:latin typeface="Times New Roman" panose="02020603050405020304" pitchFamily="18" charset="0"/>
                <a:cs typeface="Times New Roman" panose="02020603050405020304" pitchFamily="18" charset="0"/>
              </a:rPr>
              <a:t>The intrinsic </a:t>
            </a:r>
            <a:r>
              <a:rPr lang="en-US" dirty="0">
                <a:solidFill>
                  <a:srgbClr val="000000"/>
                </a:solidFill>
                <a:latin typeface="Times New Roman" panose="02020603050405020304" pitchFamily="18" charset="0"/>
                <a:cs typeface="Times New Roman" panose="02020603050405020304" pitchFamily="18" charset="0"/>
              </a:rPr>
              <a:t>180 degree phase ambiguity of the recovered clock </a:t>
            </a:r>
            <a:r>
              <a:rPr lang="en-US" dirty="0" smtClean="0">
                <a:solidFill>
                  <a:srgbClr val="000000"/>
                </a:solidFill>
                <a:latin typeface="Times New Roman" panose="02020603050405020304" pitchFamily="18" charset="0"/>
                <a:cs typeface="Times New Roman" panose="02020603050405020304" pitchFamily="18" charset="0"/>
              </a:rPr>
              <a:t>is resolved</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54540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51</a:t>
            </a:fld>
            <a:endParaRPr lang="it-IT"/>
          </a:p>
        </p:txBody>
      </p:sp>
      <p:sp>
        <p:nvSpPr>
          <p:cNvPr id="4" name="CasellaDiTesto 3"/>
          <p:cNvSpPr txBox="1"/>
          <p:nvPr/>
        </p:nvSpPr>
        <p:spPr>
          <a:xfrm>
            <a:off x="4985559" y="187819"/>
            <a:ext cx="2366353"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Frame aligner</a:t>
            </a:r>
            <a:endParaRPr lang="it-IT" sz="2800" b="1" dirty="0">
              <a:solidFill>
                <a:srgbClr val="0000FF"/>
              </a:solidFill>
              <a:latin typeface="Times New Roman" panose="02020603050405020304" pitchFamily="18" charset="0"/>
              <a:cs typeface="Times New Roman" panose="02020603050405020304" pitchFamily="18" charset="0"/>
            </a:endParaRPr>
          </a:p>
        </p:txBody>
      </p:sp>
      <p:cxnSp>
        <p:nvCxnSpPr>
          <p:cNvPr id="7" name="Connettore 2 6"/>
          <p:cNvCxnSpPr/>
          <p:nvPr/>
        </p:nvCxnSpPr>
        <p:spPr>
          <a:xfrm>
            <a:off x="1870363" y="1559342"/>
            <a:ext cx="164176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2159001" y="1190010"/>
            <a:ext cx="972126"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4.8 Gb/s</a:t>
            </a:r>
            <a:endParaRPr lang="it-IT" dirty="0">
              <a:latin typeface="Times New Roman" panose="02020603050405020304" pitchFamily="18" charset="0"/>
              <a:cs typeface="Times New Roman" panose="02020603050405020304" pitchFamily="18" charset="0"/>
            </a:endParaRPr>
          </a:p>
        </p:txBody>
      </p:sp>
      <p:sp>
        <p:nvSpPr>
          <p:cNvPr id="9" name="CasellaDiTesto 8"/>
          <p:cNvSpPr txBox="1"/>
          <p:nvPr/>
        </p:nvSpPr>
        <p:spPr>
          <a:xfrm>
            <a:off x="3514756" y="817123"/>
            <a:ext cx="575799" cy="1477328"/>
          </a:xfrm>
          <a:prstGeom prst="rect">
            <a:avLst/>
          </a:prstGeom>
          <a:solidFill>
            <a:srgbClr val="FFFF99"/>
          </a:solidFill>
          <a:ln w="19050">
            <a:solidFill>
              <a:schemeClr val="tx1"/>
            </a:solidFill>
          </a:ln>
        </p:spPr>
        <p:txBody>
          <a:bodyPr wrap="none" rtlCol="0">
            <a:spAutoFit/>
          </a:bodyPr>
          <a:lstStyle/>
          <a:p>
            <a:endParaRPr lang="en-US" dirty="0" smtClean="0"/>
          </a:p>
          <a:p>
            <a:endParaRPr lang="en-US" dirty="0" smtClean="0"/>
          </a:p>
          <a:p>
            <a:r>
              <a:rPr lang="en-US" dirty="0" smtClean="0"/>
              <a:t>CDR</a:t>
            </a:r>
          </a:p>
          <a:p>
            <a:endParaRPr lang="en-US" dirty="0" smtClean="0"/>
          </a:p>
          <a:p>
            <a:endParaRPr lang="it-IT" dirty="0"/>
          </a:p>
        </p:txBody>
      </p:sp>
      <p:cxnSp>
        <p:nvCxnSpPr>
          <p:cNvPr id="10" name="Connettore 2 9"/>
          <p:cNvCxnSpPr/>
          <p:nvPr/>
        </p:nvCxnSpPr>
        <p:spPr>
          <a:xfrm>
            <a:off x="4080163" y="1190010"/>
            <a:ext cx="164176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4390636" y="820678"/>
            <a:ext cx="928459"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dataPh0</a:t>
            </a:r>
            <a:endParaRPr lang="it-IT" dirty="0">
              <a:latin typeface="Times New Roman" panose="02020603050405020304" pitchFamily="18" charset="0"/>
              <a:cs typeface="Times New Roman" panose="02020603050405020304" pitchFamily="18" charset="0"/>
            </a:endParaRPr>
          </a:p>
        </p:txBody>
      </p:sp>
      <p:cxnSp>
        <p:nvCxnSpPr>
          <p:cNvPr id="12" name="Connettore 2 11"/>
          <p:cNvCxnSpPr/>
          <p:nvPr/>
        </p:nvCxnSpPr>
        <p:spPr>
          <a:xfrm>
            <a:off x="4080163" y="1590329"/>
            <a:ext cx="164176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4275219" y="1220997"/>
            <a:ext cx="1159293"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dataPh180</a:t>
            </a:r>
            <a:endParaRPr lang="it-IT" dirty="0">
              <a:latin typeface="Times New Roman" panose="02020603050405020304" pitchFamily="18" charset="0"/>
              <a:cs typeface="Times New Roman" panose="02020603050405020304" pitchFamily="18" charset="0"/>
            </a:endParaRPr>
          </a:p>
        </p:txBody>
      </p:sp>
      <p:cxnSp>
        <p:nvCxnSpPr>
          <p:cNvPr id="15" name="Connettore 2 14"/>
          <p:cNvCxnSpPr/>
          <p:nvPr/>
        </p:nvCxnSpPr>
        <p:spPr>
          <a:xfrm>
            <a:off x="4080163" y="2175313"/>
            <a:ext cx="164176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4044389" y="1805981"/>
            <a:ext cx="1620958"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clock2400MHz</a:t>
            </a:r>
            <a:endParaRPr lang="it-IT" dirty="0">
              <a:latin typeface="Times New Roman" panose="02020603050405020304" pitchFamily="18" charset="0"/>
              <a:cs typeface="Times New Roman" panose="02020603050405020304" pitchFamily="18" charset="0"/>
            </a:endParaRPr>
          </a:p>
        </p:txBody>
      </p:sp>
      <p:sp>
        <p:nvSpPr>
          <p:cNvPr id="17" name="CasellaDiTesto 16"/>
          <p:cNvSpPr txBox="1"/>
          <p:nvPr/>
        </p:nvSpPr>
        <p:spPr>
          <a:xfrm>
            <a:off x="6022008" y="817123"/>
            <a:ext cx="1436675" cy="1477328"/>
          </a:xfrm>
          <a:prstGeom prst="rect">
            <a:avLst/>
          </a:prstGeom>
          <a:solidFill>
            <a:srgbClr val="FFFF99"/>
          </a:solidFill>
          <a:ln w="19050">
            <a:solidFill>
              <a:schemeClr val="tx1"/>
            </a:solidFill>
          </a:ln>
        </p:spPr>
        <p:txBody>
          <a:bodyPr wrap="none" rtlCol="0">
            <a:spAutoFit/>
          </a:bodyPr>
          <a:lstStyle/>
          <a:p>
            <a:endParaRPr lang="en-US" dirty="0" smtClean="0"/>
          </a:p>
          <a:p>
            <a:endParaRPr lang="en-US" dirty="0" smtClean="0"/>
          </a:p>
          <a:p>
            <a:r>
              <a:rPr lang="en-US" dirty="0" smtClean="0"/>
              <a:t>frame aligner</a:t>
            </a:r>
          </a:p>
          <a:p>
            <a:endParaRPr lang="en-US" dirty="0" smtClean="0"/>
          </a:p>
          <a:p>
            <a:endParaRPr lang="it-IT" dirty="0"/>
          </a:p>
        </p:txBody>
      </p:sp>
      <p:cxnSp>
        <p:nvCxnSpPr>
          <p:cNvPr id="18" name="Connettore 2 17"/>
          <p:cNvCxnSpPr/>
          <p:nvPr/>
        </p:nvCxnSpPr>
        <p:spPr>
          <a:xfrm>
            <a:off x="7458683" y="1591605"/>
            <a:ext cx="164176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flipV="1">
            <a:off x="8117032" y="1451878"/>
            <a:ext cx="176645" cy="2078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7937492" y="1158923"/>
            <a:ext cx="535724" cy="369332"/>
          </a:xfrm>
          <a:prstGeom prst="rect">
            <a:avLst/>
          </a:prstGeom>
          <a:noFill/>
        </p:spPr>
        <p:txBody>
          <a:bodyPr wrap="none" rtlCol="0">
            <a:spAutoFit/>
          </a:bodyPr>
          <a:lstStyle/>
          <a:p>
            <a:r>
              <a:rPr lang="en-US" dirty="0" smtClean="0"/>
              <a:t>120</a:t>
            </a:r>
            <a:endParaRPr lang="it-IT" dirty="0"/>
          </a:p>
        </p:txBody>
      </p:sp>
      <p:sp>
        <p:nvSpPr>
          <p:cNvPr id="21" name="CasellaDiTesto 20"/>
          <p:cNvSpPr txBox="1"/>
          <p:nvPr/>
        </p:nvSpPr>
        <p:spPr>
          <a:xfrm>
            <a:off x="9124977" y="1378045"/>
            <a:ext cx="1238481"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GBT frame</a:t>
            </a:r>
            <a:endParaRPr lang="it-IT" dirty="0">
              <a:latin typeface="Times New Roman" panose="02020603050405020304" pitchFamily="18" charset="0"/>
              <a:cs typeface="Times New Roman" panose="02020603050405020304" pitchFamily="18" charset="0"/>
            </a:endParaRPr>
          </a:p>
        </p:txBody>
      </p:sp>
      <p:pic>
        <p:nvPicPr>
          <p:cNvPr id="22" name="Immagine 21"/>
          <p:cNvPicPr>
            <a:picLocks noChangeAspect="1"/>
          </p:cNvPicPr>
          <p:nvPr/>
        </p:nvPicPr>
        <p:blipFill>
          <a:blip r:embed="rId2"/>
          <a:stretch>
            <a:fillRect/>
          </a:stretch>
        </p:blipFill>
        <p:spPr>
          <a:xfrm>
            <a:off x="2753592" y="2506767"/>
            <a:ext cx="6322742" cy="4160812"/>
          </a:xfrm>
          <a:prstGeom prst="rect">
            <a:avLst/>
          </a:prstGeom>
        </p:spPr>
      </p:pic>
      <p:cxnSp>
        <p:nvCxnSpPr>
          <p:cNvPr id="24" name="Connettore 1 23"/>
          <p:cNvCxnSpPr/>
          <p:nvPr/>
        </p:nvCxnSpPr>
        <p:spPr>
          <a:xfrm flipH="1">
            <a:off x="2888673" y="2294451"/>
            <a:ext cx="3133335" cy="2123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flipH="1" flipV="1">
            <a:off x="7458684" y="2285527"/>
            <a:ext cx="1446325" cy="190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ttangolo 26"/>
          <p:cNvSpPr/>
          <p:nvPr/>
        </p:nvSpPr>
        <p:spPr>
          <a:xfrm>
            <a:off x="260388" y="4517084"/>
            <a:ext cx="5066945" cy="2062103"/>
          </a:xfrm>
          <a:prstGeom prst="rect">
            <a:avLst/>
          </a:prstGeom>
        </p:spPr>
        <p:txBody>
          <a:bodyPr wrap="square">
            <a:spAutoFit/>
          </a:bodyPr>
          <a:lstStyle/>
          <a:p>
            <a:r>
              <a:rPr lang="en-US" sz="1600" dirty="0" smtClean="0">
                <a:solidFill>
                  <a:srgbClr val="000000"/>
                </a:solidFill>
                <a:latin typeface="Times New Roman" panose="02020603050405020304" pitchFamily="18" charset="0"/>
                <a:cs typeface="Times New Roman" panose="02020603050405020304" pitchFamily="18" charset="0"/>
              </a:rPr>
              <a:t>Frame aligner tasks: </a:t>
            </a:r>
          </a:p>
          <a:p>
            <a:pPr marL="342900" indent="-342900">
              <a:buFont typeface="+mj-lt"/>
              <a:buAutoNum type="arabicPeriod"/>
            </a:pPr>
            <a:r>
              <a:rPr lang="en-US" sz="1600" dirty="0" smtClean="0">
                <a:solidFill>
                  <a:srgbClr val="000000"/>
                </a:solidFill>
                <a:latin typeface="Times New Roman" panose="02020603050405020304" pitchFamily="18" charset="0"/>
                <a:cs typeface="Times New Roman" panose="02020603050405020304" pitchFamily="18" charset="0"/>
              </a:rPr>
              <a:t>To </a:t>
            </a:r>
            <a:r>
              <a:rPr lang="en-US" sz="1600" dirty="0">
                <a:solidFill>
                  <a:srgbClr val="000000"/>
                </a:solidFill>
                <a:latin typeface="Times New Roman" panose="02020603050405020304" pitchFamily="18" charset="0"/>
                <a:cs typeface="Times New Roman" panose="02020603050405020304" pitchFamily="18" charset="0"/>
              </a:rPr>
              <a:t>convert the two half rate serial streams into two 60-bit words. </a:t>
            </a:r>
          </a:p>
          <a:p>
            <a:pPr marL="342900" indent="-342900">
              <a:buFont typeface="+mj-lt"/>
              <a:buAutoNum type="arabicPeriod"/>
            </a:pPr>
            <a:r>
              <a:rPr lang="en-US" sz="1600" dirty="0" smtClean="0">
                <a:solidFill>
                  <a:srgbClr val="000000"/>
                </a:solidFill>
                <a:latin typeface="Times New Roman" panose="02020603050405020304" pitchFamily="18" charset="0"/>
                <a:cs typeface="Times New Roman" panose="02020603050405020304" pitchFamily="18" charset="0"/>
              </a:rPr>
              <a:t>To </a:t>
            </a:r>
            <a:r>
              <a:rPr lang="en-US" sz="1600" dirty="0">
                <a:solidFill>
                  <a:srgbClr val="000000"/>
                </a:solidFill>
                <a:latin typeface="Times New Roman" panose="02020603050405020304" pitchFamily="18" charset="0"/>
                <a:cs typeface="Times New Roman" panose="02020603050405020304" pitchFamily="18" charset="0"/>
              </a:rPr>
              <a:t>produce the lower clock frequencies needed to run the </a:t>
            </a:r>
            <a:r>
              <a:rPr lang="en-US" sz="1600" dirty="0" smtClean="0">
                <a:solidFill>
                  <a:srgbClr val="000000"/>
                </a:solidFill>
                <a:latin typeface="Times New Roman" panose="02020603050405020304" pitchFamily="18" charset="0"/>
                <a:cs typeface="Times New Roman" panose="02020603050405020304" pitchFamily="18" charset="0"/>
              </a:rPr>
              <a:t>GBTx </a:t>
            </a:r>
            <a:r>
              <a:rPr lang="en-US" sz="1600" dirty="0">
                <a:solidFill>
                  <a:srgbClr val="000000"/>
                </a:solidFill>
                <a:latin typeface="Times New Roman" panose="02020603050405020304" pitchFamily="18" charset="0"/>
                <a:cs typeface="Times New Roman" panose="02020603050405020304" pitchFamily="18" charset="0"/>
              </a:rPr>
              <a:t>receiver (</a:t>
            </a:r>
            <a:r>
              <a:rPr lang="en-US" sz="1600" i="1" dirty="0" smtClean="0">
                <a:solidFill>
                  <a:srgbClr val="000000"/>
                </a:solidFill>
                <a:latin typeface="Times New Roman" panose="02020603050405020304" pitchFamily="18" charset="0"/>
                <a:cs typeface="Times New Roman" panose="02020603050405020304" pitchFamily="18" charset="0"/>
              </a:rPr>
              <a:t>rxClk160MHz</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i="1" dirty="0" smtClean="0">
                <a:solidFill>
                  <a:srgbClr val="000000"/>
                </a:solidFill>
                <a:latin typeface="Times New Roman" panose="02020603050405020304" pitchFamily="18" charset="0"/>
                <a:cs typeface="Times New Roman" panose="02020603050405020304" pitchFamily="18" charset="0"/>
              </a:rPr>
              <a:t>rxClk80MHz </a:t>
            </a:r>
            <a:r>
              <a:rPr lang="en-US" sz="1600" dirty="0">
                <a:solidFill>
                  <a:srgbClr val="000000"/>
                </a:solidFill>
                <a:latin typeface="Times New Roman" panose="02020603050405020304" pitchFamily="18" charset="0"/>
                <a:cs typeface="Times New Roman" panose="02020603050405020304" pitchFamily="18" charset="0"/>
              </a:rPr>
              <a:t>and </a:t>
            </a:r>
            <a:r>
              <a:rPr lang="en-US" sz="1600" i="1" dirty="0" smtClean="0">
                <a:solidFill>
                  <a:srgbClr val="000000"/>
                </a:solidFill>
                <a:latin typeface="Times New Roman" panose="02020603050405020304" pitchFamily="18" charset="0"/>
                <a:cs typeface="Times New Roman" panose="02020603050405020304" pitchFamily="18" charset="0"/>
              </a:rPr>
              <a:t>rxClk40MHz</a:t>
            </a:r>
            <a:r>
              <a:rPr lang="en-US" sz="1600" dirty="0" smtClean="0">
                <a:solidFill>
                  <a:srgbClr val="000000"/>
                </a:solidFill>
                <a:latin typeface="Times New Roman" panose="02020603050405020304" pitchFamily="18" charset="0"/>
                <a:cs typeface="Times New Roman" panose="02020603050405020304" pitchFamily="18" charset="0"/>
              </a:rPr>
              <a:t>). </a:t>
            </a:r>
            <a:endParaRPr lang="en-US" sz="1600" dirty="0">
              <a:solidFill>
                <a:srgbClr val="000000"/>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1600" dirty="0" smtClean="0">
                <a:solidFill>
                  <a:srgbClr val="000000"/>
                </a:solidFill>
                <a:latin typeface="Times New Roman" panose="02020603050405020304" pitchFamily="18" charset="0"/>
                <a:cs typeface="Times New Roman" panose="02020603050405020304" pitchFamily="18" charset="0"/>
              </a:rPr>
              <a:t>To </a:t>
            </a:r>
            <a:r>
              <a:rPr lang="en-US" sz="1600" dirty="0">
                <a:solidFill>
                  <a:srgbClr val="000000"/>
                </a:solidFill>
                <a:latin typeface="Times New Roman" panose="02020603050405020304" pitchFamily="18" charset="0"/>
                <a:cs typeface="Times New Roman" panose="02020603050405020304" pitchFamily="18" charset="0"/>
              </a:rPr>
              <a:t>phase align the clock </a:t>
            </a:r>
            <a:r>
              <a:rPr lang="en-US" sz="1600" dirty="0" smtClean="0">
                <a:solidFill>
                  <a:srgbClr val="000000"/>
                </a:solidFill>
                <a:latin typeface="Times New Roman" panose="02020603050405020304" pitchFamily="18" charset="0"/>
                <a:cs typeface="Times New Roman" panose="02020603050405020304" pitchFamily="18" charset="0"/>
              </a:rPr>
              <a:t>signal </a:t>
            </a:r>
            <a:r>
              <a:rPr lang="en-US" sz="1600" i="1" dirty="0" smtClean="0">
                <a:solidFill>
                  <a:srgbClr val="000000"/>
                </a:solidFill>
                <a:latin typeface="Times New Roman" panose="02020603050405020304" pitchFamily="18" charset="0"/>
                <a:cs typeface="Times New Roman" panose="02020603050405020304" pitchFamily="18" charset="0"/>
              </a:rPr>
              <a:t>rxClk40MHz </a:t>
            </a:r>
            <a:r>
              <a:rPr lang="en-US" sz="1600" dirty="0" smtClean="0">
                <a:solidFill>
                  <a:srgbClr val="000000"/>
                </a:solidFill>
                <a:latin typeface="Times New Roman" panose="02020603050405020304" pitchFamily="18" charset="0"/>
                <a:cs typeface="Times New Roman" panose="02020603050405020304" pitchFamily="18" charset="0"/>
              </a:rPr>
              <a:t>with </a:t>
            </a:r>
            <a:r>
              <a:rPr lang="en-US" sz="1600" dirty="0">
                <a:solidFill>
                  <a:srgbClr val="000000"/>
                </a:solidFill>
                <a:latin typeface="Times New Roman" panose="02020603050405020304" pitchFamily="18" charset="0"/>
                <a:cs typeface="Times New Roman" panose="02020603050405020304" pitchFamily="18" charset="0"/>
              </a:rPr>
              <a:t>the phase of the header of the incoming GBT </a:t>
            </a:r>
            <a:r>
              <a:rPr lang="en-US" sz="1600" dirty="0" smtClean="0">
                <a:solidFill>
                  <a:srgbClr val="000000"/>
                </a:solidFill>
                <a:latin typeface="Times New Roman" panose="02020603050405020304" pitchFamily="18" charset="0"/>
                <a:cs typeface="Times New Roman" panose="02020603050405020304" pitchFamily="18" charset="0"/>
              </a:rPr>
              <a:t>frame</a:t>
            </a:r>
            <a:endParaRPr lang="en-US" sz="16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71039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52</a:t>
            </a:fld>
            <a:endParaRPr lang="it-IT"/>
          </a:p>
        </p:txBody>
      </p:sp>
      <p:sp>
        <p:nvSpPr>
          <p:cNvPr id="4" name="CasellaDiTesto 3"/>
          <p:cNvSpPr txBox="1"/>
          <p:nvPr/>
        </p:nvSpPr>
        <p:spPr>
          <a:xfrm>
            <a:off x="4169062" y="2961809"/>
            <a:ext cx="3853876"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Reference clock - XPLL</a:t>
            </a:r>
            <a:endParaRPr lang="it-IT"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386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53</a:t>
            </a:fld>
            <a:endParaRPr lang="it-IT"/>
          </a:p>
        </p:txBody>
      </p:sp>
      <p:sp>
        <p:nvSpPr>
          <p:cNvPr id="4" name="CasellaDiTesto 3"/>
          <p:cNvSpPr txBox="1"/>
          <p:nvPr/>
        </p:nvSpPr>
        <p:spPr>
          <a:xfrm>
            <a:off x="5484323" y="198210"/>
            <a:ext cx="1061509"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xPLL</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5" name="Rettangolo 4"/>
          <p:cNvSpPr/>
          <p:nvPr/>
        </p:nvSpPr>
        <p:spPr>
          <a:xfrm>
            <a:off x="997527" y="721430"/>
            <a:ext cx="10453254" cy="1200329"/>
          </a:xfrm>
          <a:prstGeom prst="rect">
            <a:avLst/>
          </a:prstGeom>
        </p:spPr>
        <p:txBody>
          <a:bodyPr wrap="square">
            <a:spAutoFit/>
          </a:bodyPr>
          <a:lstStyle/>
          <a:p>
            <a:pPr algn="just"/>
            <a:r>
              <a:rPr lang="en-US" dirty="0">
                <a:solidFill>
                  <a:srgbClr val="000000"/>
                </a:solidFill>
                <a:latin typeface="Times New Roman" panose="02020603050405020304" pitchFamily="18" charset="0"/>
                <a:cs typeface="Times New Roman" panose="02020603050405020304" pitchFamily="18" charset="0"/>
              </a:rPr>
              <a:t>The </a:t>
            </a:r>
            <a:r>
              <a:rPr lang="en-US" b="1" dirty="0">
                <a:solidFill>
                  <a:srgbClr val="000000"/>
                </a:solidFill>
                <a:latin typeface="Times New Roman" panose="02020603050405020304" pitchFamily="18" charset="0"/>
                <a:cs typeface="Times New Roman" panose="02020603050405020304" pitchFamily="18" charset="0"/>
              </a:rPr>
              <a:t>xPLL</a:t>
            </a:r>
            <a:r>
              <a:rPr lang="en-US" dirty="0">
                <a:solidFill>
                  <a:srgbClr val="000000"/>
                </a:solidFill>
                <a:latin typeface="Times New Roman" panose="02020603050405020304" pitchFamily="18" charset="0"/>
                <a:cs typeface="Times New Roman" panose="02020603050405020304" pitchFamily="18" charset="0"/>
              </a:rPr>
              <a:t> is an on chip </a:t>
            </a:r>
            <a:r>
              <a:rPr lang="en-US" i="1" dirty="0">
                <a:solidFill>
                  <a:srgbClr val="000000"/>
                </a:solidFill>
                <a:latin typeface="Times New Roman" panose="02020603050405020304" pitchFamily="18" charset="0"/>
                <a:cs typeface="Times New Roman" panose="02020603050405020304" pitchFamily="18" charset="0"/>
              </a:rPr>
              <a:t>Phase-Locked Loop </a:t>
            </a:r>
            <a:r>
              <a:rPr lang="en-US" dirty="0">
                <a:solidFill>
                  <a:srgbClr val="000000"/>
                </a:solidFill>
                <a:latin typeface="Times New Roman" panose="02020603050405020304" pitchFamily="18" charset="0"/>
                <a:cs typeface="Times New Roman" panose="02020603050405020304" pitchFamily="18" charset="0"/>
              </a:rPr>
              <a:t>(PLL) based on a </a:t>
            </a:r>
            <a:r>
              <a:rPr lang="en-US" i="1" dirty="0">
                <a:solidFill>
                  <a:srgbClr val="000000"/>
                </a:solidFill>
                <a:latin typeface="Times New Roman" panose="02020603050405020304" pitchFamily="18" charset="0"/>
                <a:cs typeface="Times New Roman" panose="02020603050405020304" pitchFamily="18" charset="0"/>
              </a:rPr>
              <a:t>Voltage Controlled Quartz Crystal Oscillator </a:t>
            </a:r>
            <a:r>
              <a:rPr lang="en-US" dirty="0">
                <a:solidFill>
                  <a:srgbClr val="000000"/>
                </a:solidFill>
                <a:latin typeface="Times New Roman" panose="02020603050405020304" pitchFamily="18" charset="0"/>
                <a:cs typeface="Times New Roman" panose="02020603050405020304" pitchFamily="18" charset="0"/>
              </a:rPr>
              <a:t>(VCXO). The main function of the xPLL is to provide a reference clock to the </a:t>
            </a:r>
            <a:r>
              <a:rPr lang="en-US" dirty="0" err="1" smtClean="0">
                <a:solidFill>
                  <a:srgbClr val="000000"/>
                </a:solidFill>
                <a:latin typeface="Times New Roman" panose="02020603050405020304" pitchFamily="18" charset="0"/>
                <a:cs typeface="Times New Roman" panose="02020603050405020304" pitchFamily="18" charset="0"/>
              </a:rPr>
              <a:t>GBTz</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receiver, transmitter, start-up and watchdog logic. This clock can be generated by the xPLL by setting the xPLL in the </a:t>
            </a:r>
            <a:r>
              <a:rPr lang="en-US" i="1" dirty="0">
                <a:solidFill>
                  <a:srgbClr val="000000"/>
                </a:solidFill>
                <a:latin typeface="Times New Roman" panose="02020603050405020304" pitchFamily="18" charset="0"/>
                <a:cs typeface="Times New Roman" panose="02020603050405020304" pitchFamily="18" charset="0"/>
              </a:rPr>
              <a:t>Quartz</a:t>
            </a:r>
            <a:r>
              <a:rPr lang="en-US" dirty="0">
                <a:solidFill>
                  <a:srgbClr val="000000"/>
                </a:solidFill>
                <a:latin typeface="Times New Roman" panose="02020603050405020304" pitchFamily="18" charset="0"/>
                <a:cs typeface="Times New Roman" panose="02020603050405020304" pitchFamily="18" charset="0"/>
              </a:rPr>
              <a:t> </a:t>
            </a:r>
            <a:r>
              <a:rPr lang="en-US" i="1" dirty="0">
                <a:solidFill>
                  <a:srgbClr val="000000"/>
                </a:solidFill>
                <a:latin typeface="Times New Roman" panose="02020603050405020304" pitchFamily="18" charset="0"/>
                <a:cs typeface="Times New Roman" panose="02020603050405020304" pitchFamily="18" charset="0"/>
              </a:rPr>
              <a:t>Crystal Oscillator </a:t>
            </a:r>
            <a:r>
              <a:rPr lang="en-US" dirty="0">
                <a:solidFill>
                  <a:srgbClr val="000000"/>
                </a:solidFill>
                <a:latin typeface="Times New Roman" panose="02020603050405020304" pitchFamily="18" charset="0"/>
                <a:cs typeface="Times New Roman" panose="02020603050405020304" pitchFamily="18" charset="0"/>
              </a:rPr>
              <a:t>(XOSC) or the PLL mode. </a:t>
            </a:r>
            <a:endParaRPr lang="it-IT" dirty="0">
              <a:latin typeface="Times New Roman" panose="02020603050405020304" pitchFamily="18" charset="0"/>
              <a:cs typeface="Times New Roman" panose="02020603050405020304" pitchFamily="18" charset="0"/>
            </a:endParaRPr>
          </a:p>
        </p:txBody>
      </p:sp>
      <p:sp>
        <p:nvSpPr>
          <p:cNvPr id="6" name="CasellaDiTesto 5"/>
          <p:cNvSpPr txBox="1"/>
          <p:nvPr/>
        </p:nvSpPr>
        <p:spPr>
          <a:xfrm>
            <a:off x="4671685" y="2338560"/>
            <a:ext cx="2288320" cy="400110"/>
          </a:xfrm>
          <a:prstGeom prst="rect">
            <a:avLst/>
          </a:prstGeom>
          <a:solidFill>
            <a:srgbClr val="FFFF99"/>
          </a:solidFill>
          <a:ln w="19050">
            <a:solidFill>
              <a:schemeClr val="tx1"/>
            </a:solidFill>
          </a:ln>
        </p:spPr>
        <p:txBody>
          <a:bodyPr wrap="none" rtlCol="0">
            <a:spAutoFit/>
          </a:bodyPr>
          <a:lstStyle/>
          <a:p>
            <a:pPr algn="ctr"/>
            <a:r>
              <a:rPr lang="en-US" sz="2000" b="1" dirty="0" smtClean="0">
                <a:latin typeface="Times New Roman" panose="02020603050405020304" pitchFamily="18" charset="0"/>
                <a:cs typeface="Times New Roman" panose="02020603050405020304" pitchFamily="18" charset="0"/>
              </a:rPr>
              <a:t>xPLL in PLL mode</a:t>
            </a:r>
            <a:endParaRPr lang="it-IT" sz="2000" b="1" dirty="0">
              <a:latin typeface="Times New Roman" panose="02020603050405020304" pitchFamily="18" charset="0"/>
              <a:cs typeface="Times New Roman" panose="02020603050405020304" pitchFamily="18" charset="0"/>
            </a:endParaRPr>
          </a:p>
        </p:txBody>
      </p:sp>
      <p:cxnSp>
        <p:nvCxnSpPr>
          <p:cNvPr id="8" name="Connettore 2 7"/>
          <p:cNvCxnSpPr/>
          <p:nvPr/>
        </p:nvCxnSpPr>
        <p:spPr>
          <a:xfrm>
            <a:off x="3501736" y="2538615"/>
            <a:ext cx="116994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1620982" y="2353949"/>
            <a:ext cx="1806905" cy="369332"/>
          </a:xfrm>
          <a:prstGeom prst="rect">
            <a:avLst/>
          </a:prstGeom>
          <a:noFill/>
        </p:spPr>
        <p:txBody>
          <a:bodyPr wrap="none" rtlCol="0">
            <a:spAutoFit/>
          </a:bodyPr>
          <a:lstStyle/>
          <a:p>
            <a:pPr algn="ctr"/>
            <a:r>
              <a:rPr lang="en-US" dirty="0" err="1" smtClean="0">
                <a:latin typeface="Times New Roman" panose="02020603050405020304" pitchFamily="18" charset="0"/>
                <a:cs typeface="Times New Roman" panose="02020603050405020304" pitchFamily="18" charset="0"/>
              </a:rPr>
              <a:t>ext</a:t>
            </a:r>
            <a:r>
              <a:rPr lang="en-US" dirty="0" smtClean="0">
                <a:latin typeface="Times New Roman" panose="02020603050405020304" pitchFamily="18" charset="0"/>
                <a:cs typeface="Times New Roman" panose="02020603050405020304" pitchFamily="18" charset="0"/>
              </a:rPr>
              <a:t> 40.0789 MHz</a:t>
            </a:r>
            <a:endParaRPr lang="it-IT" dirty="0">
              <a:latin typeface="Times New Roman" panose="02020603050405020304" pitchFamily="18" charset="0"/>
              <a:cs typeface="Times New Roman" panose="02020603050405020304" pitchFamily="18" charset="0"/>
            </a:endParaRPr>
          </a:p>
        </p:txBody>
      </p:sp>
      <p:cxnSp>
        <p:nvCxnSpPr>
          <p:cNvPr id="10" name="Connettore 2 9"/>
          <p:cNvCxnSpPr/>
          <p:nvPr/>
        </p:nvCxnSpPr>
        <p:spPr>
          <a:xfrm>
            <a:off x="6960005" y="2538615"/>
            <a:ext cx="116994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8203803" y="2338560"/>
            <a:ext cx="2518639"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low-jitter reference clock</a:t>
            </a:r>
            <a:endParaRPr lang="it-IT" dirty="0">
              <a:latin typeface="Times New Roman" panose="02020603050405020304" pitchFamily="18" charset="0"/>
              <a:cs typeface="Times New Roman" panose="02020603050405020304" pitchFamily="18" charset="0"/>
            </a:endParaRPr>
          </a:p>
        </p:txBody>
      </p:sp>
      <p:sp>
        <p:nvSpPr>
          <p:cNvPr id="12" name="CasellaDiTesto 11"/>
          <p:cNvSpPr txBox="1"/>
          <p:nvPr/>
        </p:nvSpPr>
        <p:spPr>
          <a:xfrm>
            <a:off x="4558001" y="3330489"/>
            <a:ext cx="2515689" cy="400110"/>
          </a:xfrm>
          <a:prstGeom prst="rect">
            <a:avLst/>
          </a:prstGeom>
          <a:solidFill>
            <a:srgbClr val="FFFF99"/>
          </a:solidFill>
          <a:ln w="19050">
            <a:solidFill>
              <a:schemeClr val="tx1"/>
            </a:solidFill>
          </a:ln>
        </p:spPr>
        <p:txBody>
          <a:bodyPr wrap="none" rtlCol="0">
            <a:spAutoFit/>
          </a:bodyPr>
          <a:lstStyle/>
          <a:p>
            <a:pPr algn="ctr"/>
            <a:r>
              <a:rPr lang="en-US" sz="2000" b="1" dirty="0" smtClean="0">
                <a:latin typeface="Times New Roman" panose="02020603050405020304" pitchFamily="18" charset="0"/>
                <a:cs typeface="Times New Roman" panose="02020603050405020304" pitchFamily="18" charset="0"/>
              </a:rPr>
              <a:t>xPLL in XOSC mode</a:t>
            </a:r>
            <a:endParaRPr lang="it-IT" sz="2000" b="1" dirty="0">
              <a:latin typeface="Times New Roman" panose="02020603050405020304" pitchFamily="18" charset="0"/>
              <a:cs typeface="Times New Roman" panose="02020603050405020304" pitchFamily="18" charset="0"/>
            </a:endParaRPr>
          </a:p>
        </p:txBody>
      </p:sp>
      <p:cxnSp>
        <p:nvCxnSpPr>
          <p:cNvPr id="13" name="Connettore 2 12"/>
          <p:cNvCxnSpPr/>
          <p:nvPr/>
        </p:nvCxnSpPr>
        <p:spPr>
          <a:xfrm>
            <a:off x="7073690" y="3530544"/>
            <a:ext cx="116994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7529403" y="3330489"/>
            <a:ext cx="3922869" cy="646331"/>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reference clock signal</a:t>
            </a:r>
          </a:p>
          <a:p>
            <a:pPr algn="ctr"/>
            <a:r>
              <a:rPr lang="en-US" dirty="0" smtClean="0">
                <a:latin typeface="Times New Roman" panose="02020603050405020304" pitchFamily="18" charset="0"/>
                <a:cs typeface="Times New Roman" panose="02020603050405020304" pitchFamily="18" charset="0"/>
              </a:rPr>
              <a:t>(not synchronous with the system clock)</a:t>
            </a:r>
            <a:endParaRPr lang="it-IT" dirty="0">
              <a:latin typeface="Times New Roman" panose="02020603050405020304" pitchFamily="18" charset="0"/>
              <a:cs typeface="Times New Roman" panose="02020603050405020304" pitchFamily="18" charset="0"/>
            </a:endParaRPr>
          </a:p>
        </p:txBody>
      </p:sp>
      <p:sp>
        <p:nvSpPr>
          <p:cNvPr id="15" name="CasellaDiTesto 14"/>
          <p:cNvSpPr txBox="1"/>
          <p:nvPr/>
        </p:nvSpPr>
        <p:spPr>
          <a:xfrm>
            <a:off x="4885817" y="4511136"/>
            <a:ext cx="1860061" cy="400110"/>
          </a:xfrm>
          <a:prstGeom prst="rect">
            <a:avLst/>
          </a:prstGeom>
          <a:solidFill>
            <a:srgbClr val="FFFF99"/>
          </a:solidFill>
          <a:ln w="19050">
            <a:solidFill>
              <a:schemeClr val="tx1"/>
            </a:solidFill>
          </a:ln>
        </p:spPr>
        <p:txBody>
          <a:bodyPr wrap="none" rtlCol="0">
            <a:spAutoFit/>
          </a:bodyPr>
          <a:lstStyle/>
          <a:p>
            <a:pPr algn="ctr"/>
            <a:r>
              <a:rPr lang="en-US" sz="2000" b="1" dirty="0" smtClean="0">
                <a:latin typeface="Times New Roman" panose="02020603050405020304" pitchFamily="18" charset="0"/>
                <a:cs typeface="Times New Roman" panose="02020603050405020304" pitchFamily="18" charset="0"/>
              </a:rPr>
              <a:t>xPLL bypassed</a:t>
            </a:r>
            <a:endParaRPr lang="it-IT" sz="2000" b="1" dirty="0">
              <a:latin typeface="Times New Roman" panose="02020603050405020304" pitchFamily="18" charset="0"/>
              <a:cs typeface="Times New Roman" panose="02020603050405020304" pitchFamily="18" charset="0"/>
            </a:endParaRPr>
          </a:p>
        </p:txBody>
      </p:sp>
      <p:cxnSp>
        <p:nvCxnSpPr>
          <p:cNvPr id="16" name="Connettore 2 15"/>
          <p:cNvCxnSpPr/>
          <p:nvPr/>
        </p:nvCxnSpPr>
        <p:spPr>
          <a:xfrm>
            <a:off x="3501736" y="4711191"/>
            <a:ext cx="116994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1436422" y="4372636"/>
            <a:ext cx="1851182" cy="646331"/>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high quality </a:t>
            </a:r>
            <a:r>
              <a:rPr lang="en-US" dirty="0" err="1" smtClean="0">
                <a:latin typeface="Times New Roman" panose="02020603050405020304" pitchFamily="18" charset="0"/>
                <a:cs typeface="Times New Roman" panose="02020603050405020304" pitchFamily="18" charset="0"/>
              </a:rPr>
              <a:t>ext</a:t>
            </a:r>
            <a:r>
              <a:rPr lang="en-US" dirty="0" smtClean="0">
                <a:latin typeface="Times New Roman" panose="02020603050405020304" pitchFamily="18" charset="0"/>
                <a:cs typeface="Times New Roman" panose="02020603050405020304" pitchFamily="18" charset="0"/>
              </a:rPr>
              <a:t> 40.0789 MHz</a:t>
            </a:r>
            <a:endParaRPr lang="it-IT" dirty="0">
              <a:latin typeface="Times New Roman" panose="02020603050405020304" pitchFamily="18" charset="0"/>
              <a:cs typeface="Times New Roman" panose="02020603050405020304" pitchFamily="18" charset="0"/>
            </a:endParaRPr>
          </a:p>
        </p:txBody>
      </p:sp>
      <p:cxnSp>
        <p:nvCxnSpPr>
          <p:cNvPr id="18" name="Connettore 2 17"/>
          <p:cNvCxnSpPr/>
          <p:nvPr/>
        </p:nvCxnSpPr>
        <p:spPr>
          <a:xfrm>
            <a:off x="6960005" y="4711191"/>
            <a:ext cx="116994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8203803" y="4511136"/>
            <a:ext cx="2518639" cy="369332"/>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low-jitter reference clock</a:t>
            </a:r>
            <a:endParaRPr lang="it-IT" dirty="0">
              <a:latin typeface="Times New Roman" panose="02020603050405020304" pitchFamily="18" charset="0"/>
              <a:cs typeface="Times New Roman" panose="02020603050405020304" pitchFamily="18" charset="0"/>
            </a:endParaRPr>
          </a:p>
        </p:txBody>
      </p:sp>
      <p:cxnSp>
        <p:nvCxnSpPr>
          <p:cNvPr id="29" name="Connettore 1 28"/>
          <p:cNvCxnSpPr/>
          <p:nvPr/>
        </p:nvCxnSpPr>
        <p:spPr>
          <a:xfrm>
            <a:off x="4671685" y="4218709"/>
            <a:ext cx="22883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a:off x="4671685" y="4218709"/>
            <a:ext cx="0" cy="4924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1 31"/>
          <p:cNvCxnSpPr/>
          <p:nvPr/>
        </p:nvCxnSpPr>
        <p:spPr>
          <a:xfrm>
            <a:off x="6949614" y="4216727"/>
            <a:ext cx="0" cy="4924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Immagine 32"/>
          <p:cNvPicPr>
            <a:picLocks noChangeAspect="1"/>
          </p:cNvPicPr>
          <p:nvPr/>
        </p:nvPicPr>
        <p:blipFill>
          <a:blip r:embed="rId2"/>
          <a:stretch>
            <a:fillRect/>
          </a:stretch>
        </p:blipFill>
        <p:spPr>
          <a:xfrm>
            <a:off x="659999" y="5375757"/>
            <a:ext cx="5885833" cy="787093"/>
          </a:xfrm>
          <a:prstGeom prst="rect">
            <a:avLst/>
          </a:prstGeom>
        </p:spPr>
      </p:pic>
      <p:pic>
        <p:nvPicPr>
          <p:cNvPr id="34" name="Immagine 33"/>
          <p:cNvPicPr>
            <a:picLocks noChangeAspect="1"/>
          </p:cNvPicPr>
          <p:nvPr/>
        </p:nvPicPr>
        <p:blipFill>
          <a:blip r:embed="rId3"/>
          <a:stretch>
            <a:fillRect/>
          </a:stretch>
        </p:blipFill>
        <p:spPr>
          <a:xfrm>
            <a:off x="6545832" y="5333944"/>
            <a:ext cx="4992377" cy="837779"/>
          </a:xfrm>
          <a:prstGeom prst="rect">
            <a:avLst/>
          </a:prstGeom>
        </p:spPr>
      </p:pic>
      <p:sp>
        <p:nvSpPr>
          <p:cNvPr id="35" name="CasellaDiTesto 34"/>
          <p:cNvSpPr txBox="1"/>
          <p:nvPr/>
        </p:nvSpPr>
        <p:spPr>
          <a:xfrm>
            <a:off x="659999" y="3330489"/>
            <a:ext cx="3518912" cy="369332"/>
          </a:xfrm>
          <a:prstGeom prst="rect">
            <a:avLst/>
          </a:prstGeom>
          <a:noFill/>
          <a:ln>
            <a:solidFill>
              <a:schemeClr val="tx1"/>
            </a:solidFill>
            <a:prstDash val="dash"/>
          </a:ln>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no external reference clock required</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1299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54</a:t>
            </a:fld>
            <a:endParaRPr lang="it-IT"/>
          </a:p>
        </p:txBody>
      </p:sp>
      <p:pic>
        <p:nvPicPr>
          <p:cNvPr id="4" name="Immagine 3"/>
          <p:cNvPicPr>
            <a:picLocks noChangeAspect="1"/>
          </p:cNvPicPr>
          <p:nvPr/>
        </p:nvPicPr>
        <p:blipFill>
          <a:blip r:embed="rId2"/>
          <a:stretch>
            <a:fillRect/>
          </a:stretch>
        </p:blipFill>
        <p:spPr>
          <a:xfrm>
            <a:off x="952033" y="1667575"/>
            <a:ext cx="8608002" cy="4469858"/>
          </a:xfrm>
          <a:prstGeom prst="rect">
            <a:avLst/>
          </a:prstGeom>
        </p:spPr>
      </p:pic>
      <p:sp>
        <p:nvSpPr>
          <p:cNvPr id="5" name="CasellaDiTesto 4"/>
          <p:cNvSpPr txBox="1"/>
          <p:nvPr/>
        </p:nvSpPr>
        <p:spPr>
          <a:xfrm>
            <a:off x="5744095" y="229383"/>
            <a:ext cx="1061509"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xPLL</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6" name="Rettangolo 5"/>
          <p:cNvSpPr/>
          <p:nvPr/>
        </p:nvSpPr>
        <p:spPr>
          <a:xfrm>
            <a:off x="7352832" y="2406666"/>
            <a:ext cx="1278082" cy="3844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758349" y="2866861"/>
            <a:ext cx="1278082" cy="3844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rotWithShape="1">
          <a:blip r:embed="rId3"/>
          <a:srcRect l="3368" t="12095" r="1877" b="15585"/>
          <a:stretch/>
        </p:blipFill>
        <p:spPr>
          <a:xfrm>
            <a:off x="7109253" y="161293"/>
            <a:ext cx="4283676" cy="2095875"/>
          </a:xfrm>
          <a:prstGeom prst="rect">
            <a:avLst/>
          </a:prstGeom>
        </p:spPr>
      </p:pic>
    </p:spTree>
    <p:extLst>
      <p:ext uri="{BB962C8B-B14F-4D97-AF65-F5344CB8AC3E}">
        <p14:creationId xmlns:p14="http://schemas.microsoft.com/office/powerpoint/2010/main" val="38335283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55</a:t>
            </a:fld>
            <a:endParaRPr lang="it-IT"/>
          </a:p>
        </p:txBody>
      </p:sp>
      <p:pic>
        <p:nvPicPr>
          <p:cNvPr id="4" name="Immagine 3"/>
          <p:cNvPicPr>
            <a:picLocks noChangeAspect="1"/>
          </p:cNvPicPr>
          <p:nvPr/>
        </p:nvPicPr>
        <p:blipFill>
          <a:blip r:embed="rId2"/>
          <a:stretch>
            <a:fillRect/>
          </a:stretch>
        </p:blipFill>
        <p:spPr>
          <a:xfrm>
            <a:off x="1828798" y="3875843"/>
            <a:ext cx="8736589" cy="2396763"/>
          </a:xfrm>
          <a:prstGeom prst="rect">
            <a:avLst/>
          </a:prstGeom>
        </p:spPr>
      </p:pic>
      <p:sp>
        <p:nvSpPr>
          <p:cNvPr id="5" name="CasellaDiTesto 4"/>
          <p:cNvSpPr txBox="1"/>
          <p:nvPr/>
        </p:nvSpPr>
        <p:spPr>
          <a:xfrm>
            <a:off x="4314746" y="3310751"/>
            <a:ext cx="4107086"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TX (SER) reference clock</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6" name="CasellaDiTesto 5"/>
          <p:cNvSpPr txBox="1"/>
          <p:nvPr/>
        </p:nvSpPr>
        <p:spPr>
          <a:xfrm>
            <a:off x="4213756" y="257204"/>
            <a:ext cx="4208075"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RX (CDR) reference clock</a:t>
            </a:r>
            <a:endParaRPr lang="it-IT" sz="2800" b="1" dirty="0">
              <a:solidFill>
                <a:srgbClr val="0000FF"/>
              </a:solidFill>
              <a:latin typeface="Times New Roman" panose="02020603050405020304" pitchFamily="18" charset="0"/>
              <a:cs typeface="Times New Roman" panose="02020603050405020304" pitchFamily="18" charset="0"/>
            </a:endParaRPr>
          </a:p>
        </p:txBody>
      </p:sp>
      <p:pic>
        <p:nvPicPr>
          <p:cNvPr id="7" name="Immagine 6"/>
          <p:cNvPicPr>
            <a:picLocks noChangeAspect="1"/>
          </p:cNvPicPr>
          <p:nvPr/>
        </p:nvPicPr>
        <p:blipFill>
          <a:blip r:embed="rId3"/>
          <a:stretch>
            <a:fillRect/>
          </a:stretch>
        </p:blipFill>
        <p:spPr>
          <a:xfrm>
            <a:off x="1759091" y="703171"/>
            <a:ext cx="8806295" cy="1730117"/>
          </a:xfrm>
          <a:prstGeom prst="rect">
            <a:avLst/>
          </a:prstGeom>
        </p:spPr>
      </p:pic>
      <p:pic>
        <p:nvPicPr>
          <p:cNvPr id="8" name="Immagine 7"/>
          <p:cNvPicPr>
            <a:picLocks noChangeAspect="1"/>
          </p:cNvPicPr>
          <p:nvPr/>
        </p:nvPicPr>
        <p:blipFill>
          <a:blip r:embed="rId4"/>
          <a:stretch>
            <a:fillRect/>
          </a:stretch>
        </p:blipFill>
        <p:spPr>
          <a:xfrm>
            <a:off x="1785069" y="2376432"/>
            <a:ext cx="8780318" cy="795851"/>
          </a:xfrm>
          <a:prstGeom prst="rect">
            <a:avLst/>
          </a:prstGeom>
        </p:spPr>
      </p:pic>
      <p:sp>
        <p:nvSpPr>
          <p:cNvPr id="9" name="Rettangolo 8"/>
          <p:cNvSpPr/>
          <p:nvPr/>
        </p:nvSpPr>
        <p:spPr>
          <a:xfrm>
            <a:off x="1785068" y="2413686"/>
            <a:ext cx="8759536" cy="3368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1849580" y="5529625"/>
            <a:ext cx="8695024" cy="3439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001692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56</a:t>
            </a:fld>
            <a:endParaRPr lang="it-IT"/>
          </a:p>
        </p:txBody>
      </p:sp>
      <p:sp>
        <p:nvSpPr>
          <p:cNvPr id="4" name="CasellaDiTesto 3"/>
          <p:cNvSpPr txBox="1"/>
          <p:nvPr/>
        </p:nvSpPr>
        <p:spPr>
          <a:xfrm>
            <a:off x="5565243" y="156646"/>
            <a:ext cx="1061509"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ePLL</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5" name="Rettangolo 4"/>
          <p:cNvSpPr/>
          <p:nvPr/>
        </p:nvSpPr>
        <p:spPr>
          <a:xfrm>
            <a:off x="1175901" y="507140"/>
            <a:ext cx="9840191" cy="2585323"/>
          </a:xfrm>
          <a:prstGeom prst="rect">
            <a:avLst/>
          </a:prstGeom>
        </p:spPr>
        <p:txBody>
          <a:bodyPr wrap="square">
            <a:spAutoFit/>
          </a:bodyPr>
          <a:lstStyle/>
          <a:p>
            <a:pPr algn="just"/>
            <a:r>
              <a:rPr lang="en-US" dirty="0">
                <a:solidFill>
                  <a:srgbClr val="000000"/>
                </a:solidFill>
                <a:latin typeface="Times New Roman" panose="02020603050405020304" pitchFamily="18" charset="0"/>
                <a:cs typeface="Times New Roman" panose="02020603050405020304" pitchFamily="18" charset="0"/>
              </a:rPr>
              <a:t>The </a:t>
            </a:r>
            <a:r>
              <a:rPr lang="en-US" dirty="0" smtClean="0">
                <a:solidFill>
                  <a:srgbClr val="000000"/>
                </a:solidFill>
                <a:latin typeface="Times New Roman" panose="02020603050405020304" pitchFamily="18" charset="0"/>
                <a:cs typeface="Times New Roman" panose="02020603050405020304" pitchFamily="18" charset="0"/>
              </a:rPr>
              <a:t>GBTx </a:t>
            </a:r>
            <a:r>
              <a:rPr lang="en-US" dirty="0">
                <a:solidFill>
                  <a:srgbClr val="000000"/>
                </a:solidFill>
                <a:latin typeface="Times New Roman" panose="02020603050405020304" pitchFamily="18" charset="0"/>
                <a:cs typeface="Times New Roman" panose="02020603050405020304" pitchFamily="18" charset="0"/>
              </a:rPr>
              <a:t>contains two 320 MHz Phase Lock Loops (</a:t>
            </a:r>
            <a:r>
              <a:rPr lang="en-US" b="1" dirty="0">
                <a:solidFill>
                  <a:srgbClr val="000000"/>
                </a:solidFill>
                <a:latin typeface="Times New Roman" panose="02020603050405020304" pitchFamily="18" charset="0"/>
                <a:cs typeface="Times New Roman" panose="02020603050405020304" pitchFamily="18" charset="0"/>
              </a:rPr>
              <a:t>ePLL</a:t>
            </a:r>
            <a:r>
              <a:rPr lang="en-US" dirty="0">
                <a:solidFill>
                  <a:srgbClr val="000000"/>
                </a:solidFill>
                <a:latin typeface="Times New Roman" panose="02020603050405020304" pitchFamily="18" charset="0"/>
                <a:cs typeface="Times New Roman" panose="02020603050405020304" pitchFamily="18" charset="0"/>
              </a:rPr>
              <a:t>) that are dedicated to generate the 160 and 320 MHz clock signals required by the </a:t>
            </a:r>
            <a:r>
              <a:rPr lang="en-US" dirty="0" err="1">
                <a:solidFill>
                  <a:srgbClr val="000000"/>
                </a:solidFill>
                <a:latin typeface="Times New Roman" panose="02020603050405020304" pitchFamily="18" charset="0"/>
                <a:cs typeface="Times New Roman" panose="02020603050405020304" pitchFamily="18" charset="0"/>
              </a:rPr>
              <a:t>ePorts</a:t>
            </a:r>
            <a:r>
              <a:rPr lang="en-US" dirty="0">
                <a:solidFill>
                  <a:srgbClr val="000000"/>
                </a:solidFill>
                <a:latin typeface="Times New Roman" panose="02020603050405020304" pitchFamily="18" charset="0"/>
                <a:cs typeface="Times New Roman" panose="02020603050405020304" pitchFamily="18" charset="0"/>
              </a:rPr>
              <a:t> when operating at data rates of 160 and 320 Mb/s, respectively. One ePLL is associated with the </a:t>
            </a:r>
            <a:r>
              <a:rPr lang="en-US" dirty="0" smtClean="0">
                <a:solidFill>
                  <a:srgbClr val="000000"/>
                </a:solidFill>
                <a:latin typeface="Times New Roman" panose="02020603050405020304" pitchFamily="18" charset="0"/>
                <a:cs typeface="Times New Roman" panose="02020603050405020304" pitchFamily="18" charset="0"/>
              </a:rPr>
              <a:t>GBTx receiver, </a:t>
            </a:r>
            <a:r>
              <a:rPr lang="en-US" dirty="0">
                <a:solidFill>
                  <a:srgbClr val="000000"/>
                </a:solidFill>
                <a:latin typeface="Times New Roman" panose="02020603050405020304" pitchFamily="18" charset="0"/>
                <a:cs typeface="Times New Roman" panose="02020603050405020304" pitchFamily="18" charset="0"/>
              </a:rPr>
              <a:t>while the other one with the transmitter</a:t>
            </a:r>
            <a:r>
              <a:rPr lang="en-US" dirty="0" smtClean="0">
                <a:solidFill>
                  <a:srgbClr val="000000"/>
                </a:solidFill>
                <a:latin typeface="Times New Roman" panose="02020603050405020304" pitchFamily="18" charset="0"/>
                <a:cs typeface="Times New Roman" panose="02020603050405020304" pitchFamily="18" charset="0"/>
              </a:rPr>
              <a:t>.</a:t>
            </a:r>
          </a:p>
          <a:p>
            <a:pPr algn="just"/>
            <a:endParaRPr lang="en-US" dirty="0" smtClean="0">
              <a:solidFill>
                <a:srgbClr val="000000"/>
              </a:solidFill>
              <a:latin typeface="Times New Roman" panose="02020603050405020304" pitchFamily="18" charset="0"/>
              <a:cs typeface="Times New Roman" panose="02020603050405020304" pitchFamily="18" charset="0"/>
            </a:endParaRPr>
          </a:p>
          <a:p>
            <a:pPr algn="just"/>
            <a:r>
              <a:rPr lang="en-US" dirty="0">
                <a:solidFill>
                  <a:srgbClr val="000000"/>
                </a:solidFill>
                <a:latin typeface="Times New Roman" panose="02020603050405020304" pitchFamily="18" charset="0"/>
                <a:cs typeface="Times New Roman" panose="02020603050405020304" pitchFamily="18" charset="0"/>
              </a:rPr>
              <a:t>The reference clock of the </a:t>
            </a:r>
            <a:r>
              <a:rPr lang="en-US" dirty="0" err="1">
                <a:solidFill>
                  <a:srgbClr val="000000"/>
                </a:solidFill>
                <a:latin typeface="Times New Roman" panose="02020603050405020304" pitchFamily="18" charset="0"/>
                <a:cs typeface="Times New Roman" panose="02020603050405020304" pitchFamily="18" charset="0"/>
              </a:rPr>
              <a:t>ePLLs</a:t>
            </a:r>
            <a:r>
              <a:rPr lang="en-US" dirty="0">
                <a:solidFill>
                  <a:srgbClr val="000000"/>
                </a:solidFill>
                <a:latin typeface="Times New Roman" panose="02020603050405020304" pitchFamily="18" charset="0"/>
                <a:cs typeface="Times New Roman" panose="02020603050405020304" pitchFamily="18" charset="0"/>
              </a:rPr>
              <a:t> can be set to 40, 80 or 160 MHz or be disabled altogether (in case the 160 and 320 Mb/s data rates are not used). For normal operation the </a:t>
            </a:r>
            <a:r>
              <a:rPr lang="en-US" dirty="0" err="1">
                <a:solidFill>
                  <a:srgbClr val="000000"/>
                </a:solidFill>
                <a:latin typeface="Times New Roman" panose="02020603050405020304" pitchFamily="18" charset="0"/>
                <a:cs typeface="Times New Roman" panose="02020603050405020304" pitchFamily="18" charset="0"/>
              </a:rPr>
              <a:t>ePLLs</a:t>
            </a:r>
            <a:r>
              <a:rPr lang="en-US" dirty="0">
                <a:solidFill>
                  <a:srgbClr val="000000"/>
                </a:solidFill>
                <a:latin typeface="Times New Roman" panose="02020603050405020304" pitchFamily="18" charset="0"/>
                <a:cs typeface="Times New Roman" panose="02020603050405020304" pitchFamily="18" charset="0"/>
              </a:rPr>
              <a:t> use the 160 MHz clocks produced by the GBTX SER or CDR circuits for the transmitter and receiver ePLL, respectively</a:t>
            </a:r>
            <a:r>
              <a:rPr lang="en-US" dirty="0" smtClean="0">
                <a:solidFill>
                  <a:srgbClr val="000000"/>
                </a:solidFill>
                <a:latin typeface="Times New Roman" panose="02020603050405020304" pitchFamily="18" charset="0"/>
                <a:cs typeface="Times New Roman" panose="02020603050405020304" pitchFamily="18" charset="0"/>
              </a:rPr>
              <a:t>.</a:t>
            </a:r>
          </a:p>
          <a:p>
            <a:pPr algn="just"/>
            <a:endParaRPr lang="en-US" dirty="0">
              <a:solidFill>
                <a:srgbClr val="000000"/>
              </a:solidFill>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phases of the 160 and 320 MHz clocks can be phase shifted up to 360 degrees in steps of 195.31 </a:t>
            </a:r>
            <a:r>
              <a:rPr lang="en-US" dirty="0" smtClean="0">
                <a:latin typeface="Times New Roman" panose="02020603050405020304" pitchFamily="18" charset="0"/>
                <a:cs typeface="Times New Roman" panose="02020603050405020304" pitchFamily="18" charset="0"/>
              </a:rPr>
              <a:t>ps.</a:t>
            </a:r>
            <a:endParaRPr lang="it-IT" dirty="0">
              <a:latin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a:blip r:embed="rId2"/>
          <a:stretch>
            <a:fillRect/>
          </a:stretch>
        </p:blipFill>
        <p:spPr>
          <a:xfrm>
            <a:off x="3314701" y="2996414"/>
            <a:ext cx="6005944" cy="3725061"/>
          </a:xfrm>
          <a:prstGeom prst="rect">
            <a:avLst/>
          </a:prstGeom>
        </p:spPr>
      </p:pic>
    </p:spTree>
    <p:extLst>
      <p:ext uri="{BB962C8B-B14F-4D97-AF65-F5344CB8AC3E}">
        <p14:creationId xmlns:p14="http://schemas.microsoft.com/office/powerpoint/2010/main" val="32457106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57</a:t>
            </a:fld>
            <a:endParaRPr lang="it-IT"/>
          </a:p>
        </p:txBody>
      </p:sp>
      <p:sp>
        <p:nvSpPr>
          <p:cNvPr id="4" name="CasellaDiTesto 3"/>
          <p:cNvSpPr txBox="1"/>
          <p:nvPr/>
        </p:nvSpPr>
        <p:spPr>
          <a:xfrm>
            <a:off x="4826820" y="246813"/>
            <a:ext cx="2169184"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Phase shifter</a:t>
            </a:r>
            <a:endParaRPr lang="it-IT" sz="2800" b="1" dirty="0">
              <a:solidFill>
                <a:srgbClr val="0000FF"/>
              </a:solidFill>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2"/>
          <a:stretch>
            <a:fillRect/>
          </a:stretch>
        </p:blipFill>
        <p:spPr>
          <a:xfrm>
            <a:off x="1455719" y="3148445"/>
            <a:ext cx="9438134" cy="3207905"/>
          </a:xfrm>
          <a:prstGeom prst="rect">
            <a:avLst/>
          </a:prstGeom>
        </p:spPr>
      </p:pic>
      <p:sp>
        <p:nvSpPr>
          <p:cNvPr id="6" name="Rettangolo 5"/>
          <p:cNvSpPr/>
          <p:nvPr/>
        </p:nvSpPr>
        <p:spPr>
          <a:xfrm>
            <a:off x="1225745" y="858257"/>
            <a:ext cx="9898081" cy="2031325"/>
          </a:xfrm>
          <a:prstGeom prst="rect">
            <a:avLst/>
          </a:prstGeom>
        </p:spPr>
        <p:txBody>
          <a:bodyPr wrap="square">
            <a:spAutoFit/>
          </a:bodyPr>
          <a:lstStyle/>
          <a:p>
            <a:pPr algn="just"/>
            <a:r>
              <a:rPr lang="en-US" dirty="0">
                <a:solidFill>
                  <a:srgbClr val="000000"/>
                </a:solidFill>
                <a:latin typeface="Times New Roman" panose="02020603050405020304" pitchFamily="18" charset="0"/>
                <a:cs typeface="Times New Roman" panose="02020603050405020304" pitchFamily="18" charset="0"/>
              </a:rPr>
              <a:t>The </a:t>
            </a:r>
            <a:r>
              <a:rPr lang="en-US" dirty="0" smtClean="0">
                <a:solidFill>
                  <a:srgbClr val="000000"/>
                </a:solidFill>
                <a:latin typeface="Times New Roman" panose="02020603050405020304" pitchFamily="18" charset="0"/>
                <a:cs typeface="Times New Roman" panose="02020603050405020304" pitchFamily="18" charset="0"/>
              </a:rPr>
              <a:t>GBTx </a:t>
            </a:r>
            <a:r>
              <a:rPr lang="en-US" dirty="0">
                <a:solidFill>
                  <a:srgbClr val="000000"/>
                </a:solidFill>
                <a:latin typeface="Times New Roman" panose="02020603050405020304" pitchFamily="18" charset="0"/>
                <a:cs typeface="Times New Roman" panose="02020603050405020304" pitchFamily="18" charset="0"/>
              </a:rPr>
              <a:t>ASIC provides 8 SLVS clock outputs that can be used as local timing references for the front-end modules. These clocks are generated by the phase-shifter </a:t>
            </a:r>
            <a:r>
              <a:rPr lang="en-US" dirty="0" smtClean="0">
                <a:solidFill>
                  <a:srgbClr val="000000"/>
                </a:solidFill>
                <a:latin typeface="Times New Roman" panose="02020603050405020304" pitchFamily="18" charset="0"/>
                <a:cs typeface="Times New Roman" panose="02020603050405020304" pitchFamily="18" charset="0"/>
              </a:rPr>
              <a:t>circuit </a:t>
            </a:r>
            <a:r>
              <a:rPr lang="en-US" dirty="0">
                <a:solidFill>
                  <a:srgbClr val="000000"/>
                </a:solidFill>
                <a:latin typeface="Times New Roman" panose="02020603050405020304" pitchFamily="18" charset="0"/>
                <a:cs typeface="Times New Roman" panose="02020603050405020304" pitchFamily="18" charset="0"/>
              </a:rPr>
              <a:t>and are fully synchronous with one of the </a:t>
            </a:r>
            <a:r>
              <a:rPr lang="en-US" dirty="0" smtClean="0">
                <a:solidFill>
                  <a:srgbClr val="000000"/>
                </a:solidFill>
                <a:latin typeface="Times New Roman" panose="02020603050405020304" pitchFamily="18" charset="0"/>
                <a:cs typeface="Times New Roman" panose="02020603050405020304" pitchFamily="18" charset="0"/>
              </a:rPr>
              <a:t>GBTx </a:t>
            </a:r>
            <a:r>
              <a:rPr lang="en-US" dirty="0">
                <a:solidFill>
                  <a:srgbClr val="000000"/>
                </a:solidFill>
                <a:latin typeface="Times New Roman" panose="02020603050405020304" pitchFamily="18" charset="0"/>
                <a:cs typeface="Times New Roman" panose="02020603050405020304" pitchFamily="18" charset="0"/>
              </a:rPr>
              <a:t>40 MHz clocks (depending on the transceiver mode</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which in turn are synchronous with LHC bunch crossing reference and maintain with it a stable phase relationship. </a:t>
            </a:r>
            <a:endParaRPr lang="en-US" dirty="0" smtClean="0">
              <a:solidFill>
                <a:srgbClr val="000000"/>
              </a:solidFill>
              <a:latin typeface="Times New Roman" panose="02020603050405020304" pitchFamily="18" charset="0"/>
              <a:cs typeface="Times New Roman" panose="02020603050405020304" pitchFamily="18" charset="0"/>
            </a:endParaRPr>
          </a:p>
          <a:p>
            <a:pPr algn="just"/>
            <a:endParaRPr lang="en-US" dirty="0">
              <a:solidFill>
                <a:srgbClr val="000000"/>
              </a:solidFill>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8 reference clocks are programmable both in phase, </a:t>
            </a:r>
            <a:r>
              <a:rPr lang="en-US" b="1" dirty="0" smtClean="0">
                <a:latin typeface="Times New Roman" panose="02020603050405020304" pitchFamily="18" charset="0"/>
                <a:cs typeface="Times New Roman" panose="02020603050405020304" pitchFamily="18" charset="0"/>
              </a:rPr>
              <a:t>48.8 </a:t>
            </a:r>
            <a:r>
              <a:rPr lang="en-US" b="1" dirty="0" err="1">
                <a:latin typeface="Times New Roman" panose="02020603050405020304" pitchFamily="18" charset="0"/>
                <a:cs typeface="Times New Roman" panose="02020603050405020304" pitchFamily="18" charset="0"/>
              </a:rPr>
              <a:t>ps</a:t>
            </a:r>
            <a:r>
              <a:rPr lang="en-US" b="1" dirty="0">
                <a:latin typeface="Times New Roman" panose="02020603050405020304" pitchFamily="18" charset="0"/>
                <a:cs typeface="Times New Roman" panose="02020603050405020304" pitchFamily="18" charset="0"/>
              </a:rPr>
              <a:t> resolution</a:t>
            </a:r>
            <a:r>
              <a:rPr lang="en-US" dirty="0">
                <a:latin typeface="Times New Roman" panose="02020603050405020304" pitchFamily="18" charset="0"/>
                <a:cs typeface="Times New Roman" panose="02020603050405020304" pitchFamily="18" charset="0"/>
              </a:rPr>
              <a:t> and frequency 40, </a:t>
            </a:r>
            <a:r>
              <a:rPr lang="en-US" dirty="0" smtClean="0">
                <a:latin typeface="Times New Roman" panose="02020603050405020304" pitchFamily="18" charset="0"/>
                <a:cs typeface="Times New Roman" panose="02020603050405020304" pitchFamily="18" charset="0"/>
              </a:rPr>
              <a:t>80, </a:t>
            </a:r>
            <a:r>
              <a:rPr lang="en-US" dirty="0">
                <a:latin typeface="Times New Roman" panose="02020603050405020304" pitchFamily="18" charset="0"/>
                <a:cs typeface="Times New Roman" panose="02020603050405020304" pitchFamily="18" charset="0"/>
              </a:rPr>
              <a:t>160 and 320 </a:t>
            </a:r>
            <a:r>
              <a:rPr lang="en-US" dirty="0" err="1">
                <a:latin typeface="Times New Roman" panose="02020603050405020304" pitchFamily="18" charset="0"/>
                <a:cs typeface="Times New Roman" panose="02020603050405020304" pitchFamily="18" charset="0"/>
              </a:rPr>
              <a:t>MHz.</a:t>
            </a:r>
            <a:endParaRPr lang="it-IT" dirty="0">
              <a:latin typeface="Times New Roman" panose="02020603050405020304" pitchFamily="18" charset="0"/>
              <a:cs typeface="Times New Roman" panose="02020603050405020304" pitchFamily="18" charset="0"/>
            </a:endParaRPr>
          </a:p>
        </p:txBody>
      </p:sp>
      <p:pic>
        <p:nvPicPr>
          <p:cNvPr id="7" name="Immagine 6"/>
          <p:cNvPicPr>
            <a:picLocks noChangeAspect="1"/>
          </p:cNvPicPr>
          <p:nvPr/>
        </p:nvPicPr>
        <p:blipFill>
          <a:blip r:embed="rId3"/>
          <a:stretch>
            <a:fillRect/>
          </a:stretch>
        </p:blipFill>
        <p:spPr>
          <a:xfrm>
            <a:off x="2971800" y="2814198"/>
            <a:ext cx="7442055" cy="327215"/>
          </a:xfrm>
          <a:prstGeom prst="rect">
            <a:avLst/>
          </a:prstGeom>
        </p:spPr>
      </p:pic>
    </p:spTree>
    <p:extLst>
      <p:ext uri="{BB962C8B-B14F-4D97-AF65-F5344CB8AC3E}">
        <p14:creationId xmlns:p14="http://schemas.microsoft.com/office/powerpoint/2010/main" val="42521700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58</a:t>
            </a:fld>
            <a:endParaRPr lang="it-IT"/>
          </a:p>
        </p:txBody>
      </p:sp>
      <p:pic>
        <p:nvPicPr>
          <p:cNvPr id="4" name="Immagine 3"/>
          <p:cNvPicPr>
            <a:picLocks noChangeAspect="1"/>
          </p:cNvPicPr>
          <p:nvPr/>
        </p:nvPicPr>
        <p:blipFill>
          <a:blip r:embed="rId2"/>
          <a:stretch>
            <a:fillRect/>
          </a:stretch>
        </p:blipFill>
        <p:spPr>
          <a:xfrm>
            <a:off x="2462644" y="966382"/>
            <a:ext cx="7709189" cy="5389968"/>
          </a:xfrm>
          <a:prstGeom prst="rect">
            <a:avLst/>
          </a:prstGeom>
        </p:spPr>
      </p:pic>
      <p:sp>
        <p:nvSpPr>
          <p:cNvPr id="5" name="CasellaDiTesto 4"/>
          <p:cNvSpPr txBox="1"/>
          <p:nvPr/>
        </p:nvSpPr>
        <p:spPr>
          <a:xfrm>
            <a:off x="4684943" y="236422"/>
            <a:ext cx="3029932"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Phase shifter jitter</a:t>
            </a:r>
            <a:endParaRPr lang="it-IT"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03652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59</a:t>
            </a:fld>
            <a:endParaRPr lang="it-IT"/>
          </a:p>
        </p:txBody>
      </p:sp>
      <p:pic>
        <p:nvPicPr>
          <p:cNvPr id="4" name="Immagine 3"/>
          <p:cNvPicPr>
            <a:picLocks noChangeAspect="1"/>
          </p:cNvPicPr>
          <p:nvPr/>
        </p:nvPicPr>
        <p:blipFill>
          <a:blip r:embed="rId2"/>
          <a:stretch>
            <a:fillRect/>
          </a:stretch>
        </p:blipFill>
        <p:spPr>
          <a:xfrm>
            <a:off x="1678132" y="1009011"/>
            <a:ext cx="8835736" cy="2156754"/>
          </a:xfrm>
          <a:prstGeom prst="rect">
            <a:avLst/>
          </a:prstGeom>
        </p:spPr>
      </p:pic>
      <p:sp>
        <p:nvSpPr>
          <p:cNvPr id="5" name="CasellaDiTesto 4"/>
          <p:cNvSpPr txBox="1"/>
          <p:nvPr/>
        </p:nvSpPr>
        <p:spPr>
          <a:xfrm>
            <a:off x="4053134" y="300014"/>
            <a:ext cx="4557466"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Phase shifter reference clock</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6" name="Rettangolo 5"/>
          <p:cNvSpPr/>
          <p:nvPr/>
        </p:nvSpPr>
        <p:spPr>
          <a:xfrm>
            <a:off x="1704109" y="2389910"/>
            <a:ext cx="8780318" cy="374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21389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6</a:t>
            </a:fld>
            <a:endParaRPr lang="it-IT"/>
          </a:p>
        </p:txBody>
      </p:sp>
      <p:sp>
        <p:nvSpPr>
          <p:cNvPr id="4" name="CasellaDiTesto 3"/>
          <p:cNvSpPr txBox="1"/>
          <p:nvPr/>
        </p:nvSpPr>
        <p:spPr>
          <a:xfrm>
            <a:off x="4258686" y="191480"/>
            <a:ext cx="3999172"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GBTx ASIC from CERN</a:t>
            </a:r>
            <a:endParaRPr lang="it-IT" sz="2800" b="1" dirty="0">
              <a:solidFill>
                <a:srgbClr val="0000FF"/>
              </a:solidFill>
              <a:latin typeface="Times New Roman" panose="02020603050405020304" pitchFamily="18" charset="0"/>
              <a:cs typeface="Times New Roman" panose="02020603050405020304" pitchFamily="18" charset="0"/>
            </a:endParaRPr>
          </a:p>
        </p:txBody>
      </p:sp>
      <p:grpSp>
        <p:nvGrpSpPr>
          <p:cNvPr id="5" name="Group 124"/>
          <p:cNvGrpSpPr/>
          <p:nvPr/>
        </p:nvGrpSpPr>
        <p:grpSpPr>
          <a:xfrm>
            <a:off x="2306782" y="717730"/>
            <a:ext cx="8229600" cy="5687199"/>
            <a:chOff x="457200" y="789801"/>
            <a:chExt cx="8229600" cy="5687199"/>
          </a:xfrm>
        </p:grpSpPr>
        <p:sp>
          <p:nvSpPr>
            <p:cNvPr id="6" name="Rectangle 7"/>
            <p:cNvSpPr/>
            <p:nvPr/>
          </p:nvSpPr>
          <p:spPr>
            <a:xfrm>
              <a:off x="457200" y="1905000"/>
              <a:ext cx="1066800" cy="762000"/>
            </a:xfrm>
            <a:prstGeom prst="rect">
              <a:avLst/>
            </a:prstGeom>
            <a:solidFill>
              <a:srgbClr val="4F81BD"/>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ysClr val="window" lastClr="FFFFFF"/>
                  </a:solidFill>
                  <a:effectLst/>
                  <a:uLnTx/>
                  <a:uFillTx/>
                  <a:latin typeface="Calibri"/>
                  <a:ea typeface="+mn-ea"/>
                  <a:cs typeface="+mn-cs"/>
                </a:rPr>
                <a:t>FE</a:t>
              </a:r>
              <a:br>
                <a:rPr kumimoji="0" lang="en-GB" sz="9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en-GB" sz="900" b="0" i="0" u="none" strike="noStrike" kern="0" cap="none" spc="0" normalizeH="0" baseline="0" noProof="0" dirty="0" smtClean="0">
                  <a:ln>
                    <a:noFill/>
                  </a:ln>
                  <a:solidFill>
                    <a:sysClr val="window" lastClr="FFFFFF"/>
                  </a:solidFill>
                  <a:effectLst/>
                  <a:uLnTx/>
                  <a:uFillTx/>
                  <a:latin typeface="Calibri"/>
                  <a:ea typeface="+mn-ea"/>
                  <a:cs typeface="+mn-cs"/>
                </a:rPr>
                <a:t>Module</a:t>
              </a:r>
              <a:endParaRPr kumimoji="0" lang="en-GB" sz="9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7" name="Rectangle 8"/>
            <p:cNvSpPr/>
            <p:nvPr/>
          </p:nvSpPr>
          <p:spPr>
            <a:xfrm>
              <a:off x="457200" y="4038600"/>
              <a:ext cx="1066800" cy="762000"/>
            </a:xfrm>
            <a:prstGeom prst="rect">
              <a:avLst/>
            </a:prstGeom>
            <a:solidFill>
              <a:srgbClr val="4F81BD"/>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ysClr val="window" lastClr="FFFFFF"/>
                  </a:solidFill>
                  <a:effectLst/>
                  <a:uLnTx/>
                  <a:uFillTx/>
                  <a:latin typeface="Calibri"/>
                  <a:ea typeface="+mn-ea"/>
                  <a:cs typeface="+mn-cs"/>
                </a:rPr>
                <a:t>FE</a:t>
              </a:r>
              <a:br>
                <a:rPr kumimoji="0" lang="en-GB" sz="9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en-GB" sz="900" b="0" i="0" u="none" strike="noStrike" kern="0" cap="none" spc="0" normalizeH="0" baseline="0" noProof="0" dirty="0" smtClean="0">
                  <a:ln>
                    <a:noFill/>
                  </a:ln>
                  <a:solidFill>
                    <a:sysClr val="window" lastClr="FFFFFF"/>
                  </a:solidFill>
                  <a:effectLst/>
                  <a:uLnTx/>
                  <a:uFillTx/>
                  <a:latin typeface="Calibri"/>
                  <a:ea typeface="+mn-ea"/>
                  <a:cs typeface="+mn-cs"/>
                </a:rPr>
                <a:t>Module</a:t>
              </a:r>
              <a:endParaRPr kumimoji="0" lang="en-GB" sz="9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8" name="Rectangle 9"/>
            <p:cNvSpPr/>
            <p:nvPr/>
          </p:nvSpPr>
          <p:spPr>
            <a:xfrm>
              <a:off x="514686" y="5943600"/>
              <a:ext cx="1752600" cy="533400"/>
            </a:xfrm>
            <a:prstGeom prst="rect">
              <a:avLst/>
            </a:prstGeom>
            <a:solidFill>
              <a:srgbClr val="4F81BD">
                <a:lumMod val="20000"/>
                <a:lumOff val="80000"/>
              </a:srgbClr>
            </a:solidFill>
            <a:ln w="25400" cap="flat" cmpd="sng" algn="ctr">
              <a:solidFill>
                <a:srgbClr val="4F81BD"/>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 name="Rectangle 10"/>
            <p:cNvSpPr/>
            <p:nvPr/>
          </p:nvSpPr>
          <p:spPr>
            <a:xfrm>
              <a:off x="3200400" y="1295400"/>
              <a:ext cx="3733800" cy="4495800"/>
            </a:xfrm>
            <a:prstGeom prst="rect">
              <a:avLst/>
            </a:prstGeom>
            <a:solidFill>
              <a:srgbClr val="4F81BD">
                <a:lumMod val="60000"/>
                <a:lumOff val="4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 name="Rectangle 11"/>
            <p:cNvSpPr/>
            <p:nvPr/>
          </p:nvSpPr>
          <p:spPr>
            <a:xfrm rot="5400000">
              <a:off x="1790700" y="3086100"/>
              <a:ext cx="3505200" cy="533400"/>
            </a:xfrm>
            <a:prstGeom prst="rect">
              <a:avLst/>
            </a:prstGeom>
            <a:solidFill>
              <a:srgbClr val="4F81BD"/>
            </a:solidFill>
            <a:ln w="25400" cap="flat" cmpd="sng" algn="ctr">
              <a:solidFill>
                <a:sysClr val="windowText" lastClr="000000"/>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ysClr val="window" lastClr="FFFFFF"/>
                  </a:solidFill>
                  <a:effectLst/>
                  <a:uLnTx/>
                  <a:uFillTx/>
                  <a:latin typeface="Calibri"/>
                  <a:ea typeface="+mn-ea"/>
                  <a:cs typeface="+mn-cs"/>
                </a:rPr>
                <a:t>Phase – Aligners + Ser/Des for E – Ports</a:t>
              </a:r>
              <a:endParaRPr kumimoji="0" lang="en-GB" sz="9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 name="Rectangle 12"/>
            <p:cNvSpPr/>
            <p:nvPr/>
          </p:nvSpPr>
          <p:spPr>
            <a:xfrm>
              <a:off x="457200" y="838200"/>
              <a:ext cx="1066800" cy="762000"/>
            </a:xfrm>
            <a:prstGeom prst="rect">
              <a:avLst/>
            </a:prstGeom>
            <a:solidFill>
              <a:srgbClr val="4F81BD"/>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ysClr val="window" lastClr="FFFFFF"/>
                  </a:solidFill>
                  <a:effectLst/>
                  <a:uLnTx/>
                  <a:uFillTx/>
                  <a:latin typeface="Calibri"/>
                  <a:ea typeface="+mn-ea"/>
                  <a:cs typeface="+mn-cs"/>
                </a:rPr>
                <a:t>FE</a:t>
              </a:r>
              <a:br>
                <a:rPr kumimoji="0" lang="en-GB" sz="9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en-GB" sz="900" b="0" i="0" u="none" strike="noStrike" kern="0" cap="none" spc="0" normalizeH="0" baseline="0" noProof="0" dirty="0" smtClean="0">
                  <a:ln>
                    <a:noFill/>
                  </a:ln>
                  <a:solidFill>
                    <a:sysClr val="window" lastClr="FFFFFF"/>
                  </a:solidFill>
                  <a:effectLst/>
                  <a:uLnTx/>
                  <a:uFillTx/>
                  <a:latin typeface="Calibri"/>
                  <a:ea typeface="+mn-ea"/>
                  <a:cs typeface="+mn-cs"/>
                </a:rPr>
                <a:t>Module</a:t>
              </a:r>
              <a:endParaRPr kumimoji="0" lang="en-GB" sz="9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2" name="Rectangle 13"/>
            <p:cNvSpPr/>
            <p:nvPr/>
          </p:nvSpPr>
          <p:spPr>
            <a:xfrm rot="5400000">
              <a:off x="1104900" y="1104900"/>
              <a:ext cx="609600" cy="228600"/>
            </a:xfrm>
            <a:prstGeom prst="rect">
              <a:avLst/>
            </a:prstGeom>
            <a:solidFill>
              <a:srgbClr val="C0504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00" b="0" i="0" u="none" strike="noStrike" kern="0" cap="none" spc="0" normalizeH="0" baseline="0" noProof="0" dirty="0" smtClean="0">
                  <a:ln>
                    <a:noFill/>
                  </a:ln>
                  <a:solidFill>
                    <a:sysClr val="window" lastClr="FFFFFF"/>
                  </a:solidFill>
                  <a:effectLst/>
                  <a:uLnTx/>
                  <a:uFillTx/>
                  <a:latin typeface="Calibri"/>
                  <a:ea typeface="+mn-ea"/>
                  <a:cs typeface="+mn-cs"/>
                </a:rPr>
                <a:t>E – Port</a:t>
              </a:r>
              <a:endParaRPr kumimoji="0" lang="en-GB" sz="5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3" name="Rectangle 14"/>
            <p:cNvSpPr/>
            <p:nvPr/>
          </p:nvSpPr>
          <p:spPr>
            <a:xfrm rot="5400000">
              <a:off x="1104900" y="2171700"/>
              <a:ext cx="609600" cy="228600"/>
            </a:xfrm>
            <a:prstGeom prst="rect">
              <a:avLst/>
            </a:prstGeom>
            <a:solidFill>
              <a:srgbClr val="C0504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00" b="0" i="0" u="none" strike="noStrike" kern="0" cap="none" spc="0" normalizeH="0" baseline="0" noProof="0" dirty="0" smtClean="0">
                  <a:ln>
                    <a:noFill/>
                  </a:ln>
                  <a:solidFill>
                    <a:sysClr val="window" lastClr="FFFFFF"/>
                  </a:solidFill>
                  <a:effectLst/>
                  <a:uLnTx/>
                  <a:uFillTx/>
                  <a:latin typeface="Calibri"/>
                  <a:ea typeface="+mn-ea"/>
                  <a:cs typeface="+mn-cs"/>
                </a:rPr>
                <a:t>E – Port</a:t>
              </a:r>
              <a:endParaRPr kumimoji="0" lang="en-GB" sz="5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4" name="Rectangle 15"/>
            <p:cNvSpPr/>
            <p:nvPr/>
          </p:nvSpPr>
          <p:spPr>
            <a:xfrm rot="5400000">
              <a:off x="1104900" y="4305300"/>
              <a:ext cx="609600" cy="228600"/>
            </a:xfrm>
            <a:prstGeom prst="rect">
              <a:avLst/>
            </a:prstGeom>
            <a:solidFill>
              <a:srgbClr val="C0504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00" b="0" i="0" u="none" strike="noStrike" kern="0" cap="none" spc="0" normalizeH="0" baseline="0" noProof="0" dirty="0" smtClean="0">
                  <a:ln>
                    <a:noFill/>
                  </a:ln>
                  <a:solidFill>
                    <a:sysClr val="window" lastClr="FFFFFF"/>
                  </a:solidFill>
                  <a:effectLst/>
                  <a:uLnTx/>
                  <a:uFillTx/>
                  <a:latin typeface="Calibri"/>
                  <a:ea typeface="+mn-ea"/>
                  <a:cs typeface="+mn-cs"/>
                </a:rPr>
                <a:t>E – Port</a:t>
              </a:r>
              <a:endParaRPr kumimoji="0" lang="en-GB" sz="5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5" name="Rectangle 16"/>
            <p:cNvSpPr/>
            <p:nvPr/>
          </p:nvSpPr>
          <p:spPr>
            <a:xfrm>
              <a:off x="1295400" y="5105400"/>
              <a:ext cx="1066800" cy="762000"/>
            </a:xfrm>
            <a:prstGeom prst="rect">
              <a:avLst/>
            </a:prstGeom>
            <a:solidFill>
              <a:srgbClr val="4F81BD"/>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ysClr val="window" lastClr="FFFFFF"/>
                  </a:solidFill>
                  <a:effectLst/>
                  <a:uLnTx/>
                  <a:uFillTx/>
                  <a:latin typeface="Calibri"/>
                  <a:ea typeface="+mn-ea"/>
                  <a:cs typeface="+mn-cs"/>
                </a:rPr>
                <a:t>GBT – SCA</a:t>
              </a:r>
              <a:endParaRPr kumimoji="0" lang="en-GB" sz="9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6" name="Rectangle 17"/>
            <p:cNvSpPr/>
            <p:nvPr/>
          </p:nvSpPr>
          <p:spPr>
            <a:xfrm rot="5400000">
              <a:off x="1943100" y="5372100"/>
              <a:ext cx="609600" cy="228600"/>
            </a:xfrm>
            <a:prstGeom prst="rect">
              <a:avLst/>
            </a:prstGeom>
            <a:solidFill>
              <a:srgbClr val="C0504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00" b="0" i="0" u="none" strike="noStrike" kern="0" cap="none" spc="0" normalizeH="0" baseline="0" noProof="0" dirty="0" smtClean="0">
                  <a:ln>
                    <a:noFill/>
                  </a:ln>
                  <a:solidFill>
                    <a:sysClr val="window" lastClr="FFFFFF"/>
                  </a:solidFill>
                  <a:effectLst/>
                  <a:uLnTx/>
                  <a:uFillTx/>
                  <a:latin typeface="Calibri"/>
                  <a:ea typeface="+mn-ea"/>
                  <a:cs typeface="+mn-cs"/>
                </a:rPr>
                <a:t>E – Port</a:t>
              </a:r>
              <a:endParaRPr kumimoji="0" lang="en-GB" sz="5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17" name="Straight Connector 18"/>
            <p:cNvCxnSpPr/>
            <p:nvPr/>
          </p:nvCxnSpPr>
          <p:spPr>
            <a:xfrm rot="5400000">
              <a:off x="495300" y="3314700"/>
              <a:ext cx="990600" cy="0"/>
            </a:xfrm>
            <a:prstGeom prst="line">
              <a:avLst/>
            </a:prstGeom>
            <a:noFill/>
            <a:ln w="28575" cap="flat" cmpd="sng" algn="ctr">
              <a:solidFill>
                <a:sysClr val="windowText" lastClr="000000"/>
              </a:solidFill>
              <a:prstDash val="sysDot"/>
            </a:ln>
            <a:effectLst/>
          </p:spPr>
        </p:cxnSp>
        <p:sp>
          <p:nvSpPr>
            <p:cNvPr id="18" name="Rectangle 19"/>
            <p:cNvSpPr/>
            <p:nvPr/>
          </p:nvSpPr>
          <p:spPr>
            <a:xfrm>
              <a:off x="3962400" y="1371600"/>
              <a:ext cx="1371600" cy="457200"/>
            </a:xfrm>
            <a:prstGeom prst="rect">
              <a:avLst/>
            </a:prstGeom>
            <a:solidFill>
              <a:srgbClr val="4F81B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ysClr val="window" lastClr="FFFFFF"/>
                  </a:solidFill>
                  <a:effectLst/>
                  <a:uLnTx/>
                  <a:uFillTx/>
                  <a:latin typeface="Calibri"/>
                  <a:ea typeface="+mn-ea"/>
                  <a:cs typeface="+mn-cs"/>
                </a:rPr>
                <a:t>Phase - Shifter</a:t>
              </a:r>
              <a:endParaRPr kumimoji="0" lang="en-GB" sz="9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9" name="Rectangle 20"/>
            <p:cNvSpPr/>
            <p:nvPr/>
          </p:nvSpPr>
          <p:spPr>
            <a:xfrm rot="5400000">
              <a:off x="3086100" y="1866900"/>
              <a:ext cx="609600" cy="228600"/>
            </a:xfrm>
            <a:prstGeom prst="rect">
              <a:avLst/>
            </a:prstGeom>
            <a:solidFill>
              <a:srgbClr val="C0504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00" b="0" i="0" u="none" strike="noStrike" kern="0" cap="none" spc="0" normalizeH="0" baseline="0" noProof="0" dirty="0" smtClean="0">
                  <a:ln>
                    <a:noFill/>
                  </a:ln>
                  <a:solidFill>
                    <a:sysClr val="window" lastClr="FFFFFF"/>
                  </a:solidFill>
                  <a:effectLst/>
                  <a:uLnTx/>
                  <a:uFillTx/>
                  <a:latin typeface="Calibri"/>
                  <a:ea typeface="+mn-ea"/>
                  <a:cs typeface="+mn-cs"/>
                </a:rPr>
                <a:t>E – Port</a:t>
              </a:r>
              <a:endParaRPr kumimoji="0" lang="en-GB" sz="5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0" name="Rectangle 21"/>
            <p:cNvSpPr/>
            <p:nvPr/>
          </p:nvSpPr>
          <p:spPr>
            <a:xfrm rot="5400000">
              <a:off x="3086100" y="2552700"/>
              <a:ext cx="609600" cy="228600"/>
            </a:xfrm>
            <a:prstGeom prst="rect">
              <a:avLst/>
            </a:prstGeom>
            <a:solidFill>
              <a:srgbClr val="C0504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00" b="0" i="0" u="none" strike="noStrike" kern="0" cap="none" spc="0" normalizeH="0" baseline="0" noProof="0" dirty="0" smtClean="0">
                  <a:ln>
                    <a:noFill/>
                  </a:ln>
                  <a:solidFill>
                    <a:sysClr val="window" lastClr="FFFFFF"/>
                  </a:solidFill>
                  <a:effectLst/>
                  <a:uLnTx/>
                  <a:uFillTx/>
                  <a:latin typeface="Calibri"/>
                  <a:ea typeface="+mn-ea"/>
                  <a:cs typeface="+mn-cs"/>
                </a:rPr>
                <a:t>E – Port</a:t>
              </a:r>
              <a:endParaRPr kumimoji="0" lang="en-GB" sz="5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1" name="Rectangle 22"/>
            <p:cNvSpPr/>
            <p:nvPr/>
          </p:nvSpPr>
          <p:spPr>
            <a:xfrm rot="5400000">
              <a:off x="3086100" y="3924300"/>
              <a:ext cx="609600" cy="228600"/>
            </a:xfrm>
            <a:prstGeom prst="rect">
              <a:avLst/>
            </a:prstGeom>
            <a:solidFill>
              <a:srgbClr val="C0504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00" b="0" i="0" u="none" strike="noStrike" kern="0" cap="none" spc="0" normalizeH="0" baseline="0" noProof="0" dirty="0" smtClean="0">
                  <a:ln>
                    <a:noFill/>
                  </a:ln>
                  <a:solidFill>
                    <a:sysClr val="window" lastClr="FFFFFF"/>
                  </a:solidFill>
                  <a:effectLst/>
                  <a:uLnTx/>
                  <a:uFillTx/>
                  <a:latin typeface="Calibri"/>
                  <a:ea typeface="+mn-ea"/>
                  <a:cs typeface="+mn-cs"/>
                </a:rPr>
                <a:t>E – Port</a:t>
              </a:r>
              <a:endParaRPr kumimoji="0" lang="en-GB" sz="5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 name="Rectangle 23"/>
            <p:cNvSpPr/>
            <p:nvPr/>
          </p:nvSpPr>
          <p:spPr>
            <a:xfrm rot="5400000">
              <a:off x="3086100" y="4610100"/>
              <a:ext cx="609600" cy="228600"/>
            </a:xfrm>
            <a:prstGeom prst="rect">
              <a:avLst/>
            </a:prstGeom>
            <a:solidFill>
              <a:srgbClr val="C0504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00" b="0" i="0" u="none" strike="noStrike" kern="0" cap="none" spc="0" normalizeH="0" baseline="0" noProof="0" dirty="0" smtClean="0">
                  <a:ln>
                    <a:noFill/>
                  </a:ln>
                  <a:solidFill>
                    <a:sysClr val="window" lastClr="FFFFFF"/>
                  </a:solidFill>
                  <a:effectLst/>
                  <a:uLnTx/>
                  <a:uFillTx/>
                  <a:latin typeface="Calibri"/>
                  <a:ea typeface="+mn-ea"/>
                  <a:cs typeface="+mn-cs"/>
                </a:rPr>
                <a:t>E – Port</a:t>
              </a:r>
              <a:endParaRPr kumimoji="0" lang="en-GB" sz="5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23" name="Straight Connector 24"/>
            <p:cNvCxnSpPr/>
            <p:nvPr/>
          </p:nvCxnSpPr>
          <p:spPr>
            <a:xfrm rot="16200000">
              <a:off x="3048000" y="3352800"/>
              <a:ext cx="609600" cy="0"/>
            </a:xfrm>
            <a:prstGeom prst="line">
              <a:avLst/>
            </a:prstGeom>
            <a:noFill/>
            <a:ln w="28575" cap="flat" cmpd="sng" algn="ctr">
              <a:solidFill>
                <a:sysClr val="windowText" lastClr="000000"/>
              </a:solidFill>
              <a:prstDash val="sysDot"/>
            </a:ln>
            <a:effectLst/>
          </p:spPr>
        </p:cxnSp>
        <p:sp>
          <p:nvSpPr>
            <p:cNvPr id="24" name="Rectangle 25"/>
            <p:cNvSpPr/>
            <p:nvPr/>
          </p:nvSpPr>
          <p:spPr>
            <a:xfrm rot="5400000">
              <a:off x="6019800" y="2514600"/>
              <a:ext cx="1219200" cy="457200"/>
            </a:xfrm>
            <a:prstGeom prst="rect">
              <a:avLst/>
            </a:prstGeom>
            <a:solidFill>
              <a:srgbClr val="4F81B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ysClr val="window" lastClr="FFFFFF"/>
                  </a:solidFill>
                  <a:effectLst/>
                  <a:uLnTx/>
                  <a:uFillTx/>
                  <a:latin typeface="Calibri"/>
                  <a:ea typeface="+mn-ea"/>
                  <a:cs typeface="+mn-cs"/>
                </a:rPr>
                <a:t>CDR</a:t>
              </a:r>
              <a:endParaRPr kumimoji="0" lang="en-GB" sz="9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Rectangle 26"/>
            <p:cNvSpPr/>
            <p:nvPr/>
          </p:nvSpPr>
          <p:spPr>
            <a:xfrm rot="5400000">
              <a:off x="5562600" y="2514600"/>
              <a:ext cx="1219200" cy="457200"/>
            </a:xfrm>
            <a:prstGeom prst="rect">
              <a:avLst/>
            </a:prstGeom>
            <a:solidFill>
              <a:srgbClr val="4F81B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ysClr val="window" lastClr="FFFFFF"/>
                  </a:solidFill>
                  <a:effectLst/>
                  <a:uLnTx/>
                  <a:uFillTx/>
                  <a:latin typeface="Calibri"/>
                  <a:ea typeface="+mn-ea"/>
                  <a:cs typeface="+mn-cs"/>
                </a:rPr>
                <a:t>DEC/DSCR</a:t>
              </a:r>
              <a:endParaRPr kumimoji="0" lang="en-GB" sz="9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6" name="Rectangle 27"/>
            <p:cNvSpPr/>
            <p:nvPr/>
          </p:nvSpPr>
          <p:spPr>
            <a:xfrm rot="5400000">
              <a:off x="6057900" y="3695700"/>
              <a:ext cx="1143000" cy="457200"/>
            </a:xfrm>
            <a:prstGeom prst="rect">
              <a:avLst/>
            </a:prstGeom>
            <a:solidFill>
              <a:srgbClr val="4F81B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ysClr val="window" lastClr="FFFFFF"/>
                  </a:solidFill>
                  <a:effectLst/>
                  <a:uLnTx/>
                  <a:uFillTx/>
                  <a:latin typeface="Calibri"/>
                  <a:ea typeface="+mn-ea"/>
                  <a:cs typeface="+mn-cs"/>
                </a:rPr>
                <a:t>SER</a:t>
              </a:r>
              <a:endParaRPr kumimoji="0" lang="en-GB" sz="9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7" name="Rectangle 28"/>
            <p:cNvSpPr/>
            <p:nvPr/>
          </p:nvSpPr>
          <p:spPr>
            <a:xfrm rot="5400000">
              <a:off x="5600700" y="3695700"/>
              <a:ext cx="1143000" cy="457200"/>
            </a:xfrm>
            <a:prstGeom prst="rect">
              <a:avLst/>
            </a:prstGeom>
            <a:solidFill>
              <a:srgbClr val="4F81B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ysClr val="window" lastClr="FFFFFF"/>
                  </a:solidFill>
                  <a:effectLst/>
                  <a:uLnTx/>
                  <a:uFillTx/>
                  <a:latin typeface="Calibri"/>
                  <a:ea typeface="+mn-ea"/>
                  <a:cs typeface="+mn-cs"/>
                </a:rPr>
                <a:t>SCR/ENC</a:t>
              </a:r>
              <a:endParaRPr kumimoji="0" lang="en-GB" sz="9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28" name="Curved Connector 29"/>
            <p:cNvCxnSpPr>
              <a:stCxn id="19" idx="2"/>
              <a:endCxn id="12" idx="0"/>
            </p:cNvCxnSpPr>
            <p:nvPr/>
          </p:nvCxnSpPr>
          <p:spPr>
            <a:xfrm rot="10800000">
              <a:off x="1524000" y="1219200"/>
              <a:ext cx="1752600" cy="762000"/>
            </a:xfrm>
            <a:prstGeom prst="curvedConnector3">
              <a:avLst>
                <a:gd name="adj1" fmla="val 50000"/>
              </a:avLst>
            </a:prstGeom>
            <a:noFill/>
            <a:ln w="19050" cap="flat" cmpd="sng" algn="ctr">
              <a:solidFill>
                <a:srgbClr val="1F497D"/>
              </a:solidFill>
              <a:prstDash val="solid"/>
              <a:headEnd type="arrow" w="med" len="med"/>
              <a:tailEnd type="none" w="med" len="med"/>
            </a:ln>
            <a:effectLst/>
          </p:spPr>
        </p:cxnSp>
        <p:sp>
          <p:nvSpPr>
            <p:cNvPr id="29" name="Rectangle 30"/>
            <p:cNvSpPr/>
            <p:nvPr/>
          </p:nvSpPr>
          <p:spPr>
            <a:xfrm>
              <a:off x="5334000" y="5257800"/>
              <a:ext cx="1371600" cy="457200"/>
            </a:xfrm>
            <a:prstGeom prst="rect">
              <a:avLst/>
            </a:prstGeom>
            <a:solidFill>
              <a:srgbClr val="4F81B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ysClr val="window" lastClr="FFFFFF"/>
                  </a:solidFill>
                  <a:effectLst/>
                  <a:uLnTx/>
                  <a:uFillTx/>
                  <a:latin typeface="Calibri"/>
                  <a:ea typeface="+mn-ea"/>
                  <a:cs typeface="+mn-cs"/>
                </a:rPr>
                <a:t>I2C Master</a:t>
              </a:r>
              <a:endParaRPr kumimoji="0" lang="en-GB" sz="9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0" name="Rectangle 31"/>
            <p:cNvSpPr/>
            <p:nvPr/>
          </p:nvSpPr>
          <p:spPr>
            <a:xfrm>
              <a:off x="3962400" y="5257800"/>
              <a:ext cx="1371600" cy="457200"/>
            </a:xfrm>
            <a:prstGeom prst="rect">
              <a:avLst/>
            </a:prstGeom>
            <a:solidFill>
              <a:srgbClr val="4F81B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ysClr val="window" lastClr="FFFFFF"/>
                  </a:solidFill>
                  <a:effectLst/>
                  <a:uLnTx/>
                  <a:uFillTx/>
                  <a:latin typeface="Calibri"/>
                  <a:ea typeface="+mn-ea"/>
                  <a:cs typeface="+mn-cs"/>
                </a:rPr>
                <a:t>I2C Slave</a:t>
              </a:r>
              <a:endParaRPr kumimoji="0" lang="en-GB" sz="9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1" name="Rectangle 32"/>
            <p:cNvSpPr/>
            <p:nvPr/>
          </p:nvSpPr>
          <p:spPr>
            <a:xfrm>
              <a:off x="3962400" y="4800600"/>
              <a:ext cx="1371600" cy="457200"/>
            </a:xfrm>
            <a:prstGeom prst="rect">
              <a:avLst/>
            </a:prstGeom>
            <a:solidFill>
              <a:srgbClr val="4F81B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ysClr val="window" lastClr="FFFFFF"/>
                  </a:solidFill>
                  <a:effectLst/>
                  <a:uLnTx/>
                  <a:uFillTx/>
                  <a:latin typeface="Calibri"/>
                  <a:ea typeface="+mn-ea"/>
                  <a:cs typeface="+mn-cs"/>
                </a:rPr>
                <a:t>Control Logic</a:t>
              </a:r>
              <a:endParaRPr kumimoji="0" lang="en-GB" sz="9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2" name="Rectangle 33"/>
            <p:cNvSpPr/>
            <p:nvPr/>
          </p:nvSpPr>
          <p:spPr>
            <a:xfrm>
              <a:off x="5334000" y="4800600"/>
              <a:ext cx="1371600" cy="457200"/>
            </a:xfrm>
            <a:prstGeom prst="rect">
              <a:avLst/>
            </a:prstGeom>
            <a:solidFill>
              <a:srgbClr val="4F81B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ysClr val="window" lastClr="FFFFFF"/>
                  </a:solidFill>
                  <a:effectLst/>
                  <a:uLnTx/>
                  <a:uFillTx/>
                  <a:latin typeface="Calibri"/>
                  <a:ea typeface="+mn-ea"/>
                  <a:cs typeface="+mn-cs"/>
                </a:rPr>
                <a:t>Configuration</a:t>
              </a:r>
            </a:p>
            <a:p>
              <a:pPr marL="0" marR="0" lvl="0" indent="0" algn="ctr" defTabSz="914400" eaLnBrk="1" fontAlgn="auto" latinLnBrk="0" hangingPunct="1">
                <a:lnSpc>
                  <a:spcPct val="100000"/>
                </a:lnSpc>
                <a:spcBef>
                  <a:spcPts val="0"/>
                </a:spcBef>
                <a:spcAft>
                  <a:spcPts val="0"/>
                </a:spcAft>
                <a:buClrTx/>
                <a:buSzTx/>
                <a:buFontTx/>
                <a:buNone/>
                <a:tabLst/>
                <a:defRPr/>
              </a:pPr>
              <a:r>
                <a:rPr lang="en-US" sz="900" kern="0" dirty="0" smtClean="0">
                  <a:solidFill>
                    <a:sysClr val="window" lastClr="FFFFFF"/>
                  </a:solidFill>
                  <a:latin typeface="Calibri"/>
                  <a:cs typeface="+mn-cs"/>
                </a:rPr>
                <a:t>(e-Fuses + </a:t>
              </a:r>
              <a:r>
                <a:rPr lang="en-US" sz="900" kern="0" dirty="0" err="1" smtClean="0">
                  <a:solidFill>
                    <a:sysClr val="window" lastClr="FFFFFF"/>
                  </a:solidFill>
                  <a:latin typeface="Calibri"/>
                  <a:cs typeface="+mn-cs"/>
                </a:rPr>
                <a:t>reg</a:t>
              </a:r>
              <a:r>
                <a:rPr lang="en-US" sz="900" kern="0" dirty="0" smtClean="0">
                  <a:solidFill>
                    <a:sysClr val="window" lastClr="FFFFFF"/>
                  </a:solidFill>
                  <a:latin typeface="Calibri"/>
                  <a:cs typeface="+mn-cs"/>
                </a:rPr>
                <a:t>-Bank)</a:t>
              </a:r>
              <a:endParaRPr kumimoji="0" lang="en-GB" sz="9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33" name="Straight Arrow Connector 34"/>
            <p:cNvCxnSpPr>
              <a:stCxn id="98" idx="0"/>
              <a:endCxn id="30" idx="2"/>
            </p:cNvCxnSpPr>
            <p:nvPr/>
          </p:nvCxnSpPr>
          <p:spPr>
            <a:xfrm rot="5400000" flipH="1" flipV="1">
              <a:off x="4493421" y="5865022"/>
              <a:ext cx="304800" cy="4757"/>
            </a:xfrm>
            <a:prstGeom prst="straightConnector1">
              <a:avLst/>
            </a:prstGeom>
            <a:noFill/>
            <a:ln w="19050" cap="flat" cmpd="sng" algn="ctr">
              <a:solidFill>
                <a:sysClr val="windowText" lastClr="000000"/>
              </a:solidFill>
              <a:prstDash val="solid"/>
              <a:headEnd type="arrow"/>
              <a:tailEnd type="arrow"/>
            </a:ln>
            <a:effectLst/>
          </p:spPr>
        </p:cxnSp>
        <p:cxnSp>
          <p:nvCxnSpPr>
            <p:cNvPr id="34" name="Straight Arrow Connector 35"/>
            <p:cNvCxnSpPr/>
            <p:nvPr/>
          </p:nvCxnSpPr>
          <p:spPr>
            <a:xfrm flipH="1">
              <a:off x="6858000" y="2743200"/>
              <a:ext cx="609600" cy="1588"/>
            </a:xfrm>
            <a:prstGeom prst="straightConnector1">
              <a:avLst/>
            </a:prstGeom>
            <a:noFill/>
            <a:ln w="19050" cap="flat" cmpd="sng" algn="ctr">
              <a:solidFill>
                <a:srgbClr val="1F497D"/>
              </a:solidFill>
              <a:prstDash val="solid"/>
              <a:tailEnd type="arrow"/>
            </a:ln>
            <a:effectLst/>
          </p:spPr>
        </p:cxnSp>
        <p:cxnSp>
          <p:nvCxnSpPr>
            <p:cNvPr id="35" name="Straight Arrow Connector 36"/>
            <p:cNvCxnSpPr/>
            <p:nvPr/>
          </p:nvCxnSpPr>
          <p:spPr>
            <a:xfrm>
              <a:off x="6858000" y="3962400"/>
              <a:ext cx="609600" cy="1588"/>
            </a:xfrm>
            <a:prstGeom prst="straightConnector1">
              <a:avLst/>
            </a:prstGeom>
            <a:noFill/>
            <a:ln w="19050" cap="flat" cmpd="sng" algn="ctr">
              <a:solidFill>
                <a:srgbClr val="1F497D"/>
              </a:solidFill>
              <a:prstDash val="solid"/>
              <a:tailEnd type="arrow"/>
            </a:ln>
            <a:effectLst/>
          </p:spPr>
        </p:cxnSp>
        <p:sp>
          <p:nvSpPr>
            <p:cNvPr id="36" name="Isosceles Triangle 37"/>
            <p:cNvSpPr/>
            <p:nvPr/>
          </p:nvSpPr>
          <p:spPr>
            <a:xfrm rot="16200000">
              <a:off x="7429500" y="2552700"/>
              <a:ext cx="457200" cy="381000"/>
            </a:xfrm>
            <a:prstGeom prst="triangl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7" name="Isosceles Triangle 38"/>
            <p:cNvSpPr/>
            <p:nvPr/>
          </p:nvSpPr>
          <p:spPr>
            <a:xfrm rot="5400000" flipH="1">
              <a:off x="7429500" y="3771900"/>
              <a:ext cx="457200" cy="381000"/>
            </a:xfrm>
            <a:prstGeom prst="triangl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8" name="Isosceles Triangle 39"/>
            <p:cNvSpPr/>
            <p:nvPr/>
          </p:nvSpPr>
          <p:spPr>
            <a:xfrm>
              <a:off x="8077200" y="2438400"/>
              <a:ext cx="304800" cy="152400"/>
            </a:xfrm>
            <a:prstGeom prst="triangle">
              <a:avLst/>
            </a:prstGeom>
            <a:solidFill>
              <a:srgbClr val="C0504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39" name="Straight Connector 40"/>
            <p:cNvCxnSpPr/>
            <p:nvPr/>
          </p:nvCxnSpPr>
          <p:spPr>
            <a:xfrm>
              <a:off x="8077200" y="2438400"/>
              <a:ext cx="304800" cy="0"/>
            </a:xfrm>
            <a:prstGeom prst="line">
              <a:avLst/>
            </a:prstGeom>
            <a:noFill/>
            <a:ln w="28575" cap="flat" cmpd="sng" algn="ctr">
              <a:solidFill>
                <a:srgbClr val="4F81BD">
                  <a:shade val="95000"/>
                  <a:satMod val="105000"/>
                </a:srgbClr>
              </a:solidFill>
              <a:prstDash val="solid"/>
            </a:ln>
            <a:effectLst/>
          </p:spPr>
        </p:cxnSp>
        <p:cxnSp>
          <p:nvCxnSpPr>
            <p:cNvPr id="40" name="Straight Connector 41"/>
            <p:cNvCxnSpPr>
              <a:stCxn id="36" idx="3"/>
            </p:cNvCxnSpPr>
            <p:nvPr/>
          </p:nvCxnSpPr>
          <p:spPr>
            <a:xfrm>
              <a:off x="7848600" y="2743200"/>
              <a:ext cx="381000" cy="0"/>
            </a:xfrm>
            <a:prstGeom prst="line">
              <a:avLst/>
            </a:prstGeom>
            <a:noFill/>
            <a:ln w="12700" cap="flat" cmpd="sng" algn="ctr">
              <a:solidFill>
                <a:sysClr val="windowText" lastClr="000000"/>
              </a:solidFill>
              <a:prstDash val="solid"/>
            </a:ln>
            <a:effectLst/>
          </p:spPr>
        </p:cxnSp>
        <p:cxnSp>
          <p:nvCxnSpPr>
            <p:cNvPr id="41" name="Straight Connector 42"/>
            <p:cNvCxnSpPr/>
            <p:nvPr/>
          </p:nvCxnSpPr>
          <p:spPr>
            <a:xfrm>
              <a:off x="7848600" y="3962400"/>
              <a:ext cx="381000" cy="0"/>
            </a:xfrm>
            <a:prstGeom prst="line">
              <a:avLst/>
            </a:prstGeom>
            <a:noFill/>
            <a:ln w="12700" cap="flat" cmpd="sng" algn="ctr">
              <a:solidFill>
                <a:sysClr val="windowText" lastClr="000000"/>
              </a:solidFill>
              <a:prstDash val="solid"/>
            </a:ln>
            <a:effectLst/>
          </p:spPr>
        </p:cxnSp>
        <p:cxnSp>
          <p:nvCxnSpPr>
            <p:cNvPr id="42" name="Straight Connector 43"/>
            <p:cNvCxnSpPr/>
            <p:nvPr/>
          </p:nvCxnSpPr>
          <p:spPr>
            <a:xfrm rot="5400000">
              <a:off x="8153400" y="2667000"/>
              <a:ext cx="152400" cy="0"/>
            </a:xfrm>
            <a:prstGeom prst="line">
              <a:avLst/>
            </a:prstGeom>
            <a:noFill/>
            <a:ln w="12700" cap="flat" cmpd="sng" algn="ctr">
              <a:solidFill>
                <a:sysClr val="windowText" lastClr="000000"/>
              </a:solidFill>
              <a:prstDash val="solid"/>
            </a:ln>
            <a:effectLst/>
          </p:spPr>
        </p:cxnSp>
        <p:cxnSp>
          <p:nvCxnSpPr>
            <p:cNvPr id="43" name="Straight Connector 44"/>
            <p:cNvCxnSpPr/>
            <p:nvPr/>
          </p:nvCxnSpPr>
          <p:spPr>
            <a:xfrm rot="16200000" flipV="1">
              <a:off x="8153400" y="2362200"/>
              <a:ext cx="152400" cy="0"/>
            </a:xfrm>
            <a:prstGeom prst="line">
              <a:avLst/>
            </a:prstGeom>
            <a:noFill/>
            <a:ln w="12700" cap="flat" cmpd="sng" algn="ctr">
              <a:solidFill>
                <a:sysClr val="windowText" lastClr="000000"/>
              </a:solidFill>
              <a:prstDash val="solid"/>
              <a:tailEnd type="oval"/>
            </a:ln>
            <a:effectLst/>
          </p:spPr>
        </p:cxnSp>
        <p:cxnSp>
          <p:nvCxnSpPr>
            <p:cNvPr id="44" name="Straight Connector 45"/>
            <p:cNvCxnSpPr/>
            <p:nvPr/>
          </p:nvCxnSpPr>
          <p:spPr>
            <a:xfrm rot="5400000">
              <a:off x="8153400" y="4343400"/>
              <a:ext cx="152400" cy="0"/>
            </a:xfrm>
            <a:prstGeom prst="line">
              <a:avLst/>
            </a:prstGeom>
            <a:noFill/>
            <a:ln w="12700" cap="flat" cmpd="sng" algn="ctr">
              <a:solidFill>
                <a:sysClr val="windowText" lastClr="000000"/>
              </a:solidFill>
              <a:prstDash val="solid"/>
              <a:headEnd type="none" w="med" len="med"/>
              <a:tailEnd type="none" w="med" len="med"/>
            </a:ln>
            <a:effectLst/>
          </p:spPr>
        </p:cxnSp>
        <p:sp>
          <p:nvSpPr>
            <p:cNvPr id="45" name="Isosceles Triangle 46"/>
            <p:cNvSpPr/>
            <p:nvPr/>
          </p:nvSpPr>
          <p:spPr>
            <a:xfrm flipV="1">
              <a:off x="8077200" y="4114800"/>
              <a:ext cx="304800" cy="152400"/>
            </a:xfrm>
            <a:prstGeom prst="triangle">
              <a:avLst/>
            </a:prstGeom>
            <a:solidFill>
              <a:srgbClr val="C0504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46" name="Straight Connector 47"/>
            <p:cNvCxnSpPr/>
            <p:nvPr/>
          </p:nvCxnSpPr>
          <p:spPr>
            <a:xfrm rot="5400000">
              <a:off x="8153400" y="4038600"/>
              <a:ext cx="152400" cy="0"/>
            </a:xfrm>
            <a:prstGeom prst="line">
              <a:avLst/>
            </a:prstGeom>
            <a:noFill/>
            <a:ln w="12700" cap="flat" cmpd="sng" algn="ctr">
              <a:solidFill>
                <a:sysClr val="windowText" lastClr="000000"/>
              </a:solidFill>
              <a:prstDash val="solid"/>
            </a:ln>
            <a:effectLst/>
          </p:spPr>
        </p:cxnSp>
        <p:cxnSp>
          <p:nvCxnSpPr>
            <p:cNvPr id="47" name="Straight Connector 48"/>
            <p:cNvCxnSpPr/>
            <p:nvPr/>
          </p:nvCxnSpPr>
          <p:spPr>
            <a:xfrm>
              <a:off x="8077200" y="4267200"/>
              <a:ext cx="304800" cy="0"/>
            </a:xfrm>
            <a:prstGeom prst="line">
              <a:avLst/>
            </a:prstGeom>
            <a:noFill/>
            <a:ln w="28575" cap="flat" cmpd="sng" algn="ctr">
              <a:solidFill>
                <a:srgbClr val="4F81BD">
                  <a:shade val="95000"/>
                  <a:satMod val="105000"/>
                </a:srgbClr>
              </a:solidFill>
              <a:prstDash val="solid"/>
            </a:ln>
            <a:effectLst/>
          </p:spPr>
        </p:cxnSp>
        <p:sp>
          <p:nvSpPr>
            <p:cNvPr id="48" name="Isosceles Triangle 49"/>
            <p:cNvSpPr/>
            <p:nvPr/>
          </p:nvSpPr>
          <p:spPr>
            <a:xfrm flipV="1">
              <a:off x="8153400" y="4419600"/>
              <a:ext cx="152400" cy="152400"/>
            </a:xfrm>
            <a:prstGeom prst="triangle">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49" name="Straight Connector 50"/>
            <p:cNvCxnSpPr/>
            <p:nvPr/>
          </p:nvCxnSpPr>
          <p:spPr>
            <a:xfrm>
              <a:off x="8077200" y="2286000"/>
              <a:ext cx="304800" cy="0"/>
            </a:xfrm>
            <a:prstGeom prst="line">
              <a:avLst/>
            </a:prstGeom>
            <a:noFill/>
            <a:ln w="12700" cap="flat" cmpd="sng" algn="ctr">
              <a:solidFill>
                <a:sysClr val="windowText" lastClr="000000"/>
              </a:solidFill>
              <a:prstDash val="solid"/>
            </a:ln>
            <a:effectLst/>
          </p:spPr>
        </p:cxnSp>
        <p:cxnSp>
          <p:nvCxnSpPr>
            <p:cNvPr id="50" name="Elbow Connector 51"/>
            <p:cNvCxnSpPr>
              <a:stCxn id="29" idx="2"/>
              <a:endCxn id="37" idx="1"/>
            </p:cNvCxnSpPr>
            <p:nvPr/>
          </p:nvCxnSpPr>
          <p:spPr>
            <a:xfrm rot="5400000" flipH="1" flipV="1">
              <a:off x="6019800" y="4076700"/>
              <a:ext cx="1638300" cy="1638300"/>
            </a:xfrm>
            <a:prstGeom prst="bentConnector3">
              <a:avLst>
                <a:gd name="adj1" fmla="val -13953"/>
              </a:avLst>
            </a:prstGeom>
            <a:noFill/>
            <a:ln w="19050" cap="flat" cmpd="sng" algn="ctr">
              <a:solidFill>
                <a:sysClr val="windowText" lastClr="000000"/>
              </a:solidFill>
              <a:prstDash val="solid"/>
              <a:headEnd type="arrow"/>
              <a:tailEnd type="arrow"/>
            </a:ln>
            <a:effectLst/>
          </p:spPr>
        </p:cxnSp>
        <p:cxnSp>
          <p:nvCxnSpPr>
            <p:cNvPr id="51" name="Shape 283"/>
            <p:cNvCxnSpPr>
              <a:stCxn id="18" idx="0"/>
            </p:cNvCxnSpPr>
            <p:nvPr/>
          </p:nvCxnSpPr>
          <p:spPr>
            <a:xfrm rot="16200000" flipV="1">
              <a:off x="4076700" y="800100"/>
              <a:ext cx="381000" cy="762000"/>
            </a:xfrm>
            <a:prstGeom prst="bentConnector2">
              <a:avLst/>
            </a:prstGeom>
            <a:noFill/>
            <a:ln w="12700" cap="flat" cmpd="sng" algn="ctr">
              <a:solidFill>
                <a:srgbClr val="C0504D"/>
              </a:solidFill>
              <a:prstDash val="solid"/>
              <a:tailEnd type="arrow"/>
            </a:ln>
            <a:effectLst/>
          </p:spPr>
        </p:cxnSp>
        <p:sp>
          <p:nvSpPr>
            <p:cNvPr id="52" name="TextBox 53"/>
            <p:cNvSpPr txBox="1"/>
            <p:nvPr/>
          </p:nvSpPr>
          <p:spPr>
            <a:xfrm>
              <a:off x="3276600" y="914400"/>
              <a:ext cx="643125"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solidFill>
                    <a:srgbClr val="FF0000"/>
                  </a:solidFill>
                  <a:effectLst/>
                  <a:uLnTx/>
                  <a:uFillTx/>
                </a:rPr>
                <a:t>Clock[7:0]</a:t>
              </a:r>
              <a:endParaRPr kumimoji="0" lang="en-GB" sz="800" b="0" i="0" u="none" strike="noStrike" kern="0" cap="none" spc="0" normalizeH="0" baseline="0" noProof="0" dirty="0">
                <a:ln>
                  <a:noFill/>
                </a:ln>
                <a:solidFill>
                  <a:srgbClr val="FF0000"/>
                </a:solidFill>
                <a:effectLst/>
                <a:uLnTx/>
                <a:uFillTx/>
              </a:endParaRPr>
            </a:p>
          </p:txBody>
        </p:sp>
        <p:sp>
          <p:nvSpPr>
            <p:cNvPr id="53" name="Rectangle 54"/>
            <p:cNvSpPr/>
            <p:nvPr/>
          </p:nvSpPr>
          <p:spPr>
            <a:xfrm rot="5400000">
              <a:off x="5067300" y="3086100"/>
              <a:ext cx="1295400" cy="457200"/>
            </a:xfrm>
            <a:prstGeom prst="rect">
              <a:avLst/>
            </a:prstGeom>
            <a:solidFill>
              <a:srgbClr val="4F81B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ysClr val="window" lastClr="FFFFFF"/>
                  </a:solidFill>
                  <a:effectLst/>
                  <a:uLnTx/>
                  <a:uFillTx/>
                  <a:latin typeface="Calibri"/>
                  <a:ea typeface="+mn-ea"/>
                  <a:cs typeface="+mn-cs"/>
                </a:rPr>
                <a:t>CLK Manager</a:t>
              </a:r>
              <a:endParaRPr kumimoji="0" lang="en-GB" sz="9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54" name="Rectangle 55"/>
            <p:cNvSpPr/>
            <p:nvPr/>
          </p:nvSpPr>
          <p:spPr>
            <a:xfrm>
              <a:off x="5334000" y="1371600"/>
              <a:ext cx="1371600" cy="457200"/>
            </a:xfrm>
            <a:prstGeom prst="rect">
              <a:avLst/>
            </a:prstGeom>
            <a:solidFill>
              <a:srgbClr val="4F81B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ysClr val="window" lastClr="FFFFFF"/>
                  </a:solidFill>
                  <a:effectLst/>
                  <a:uLnTx/>
                  <a:uFillTx/>
                  <a:latin typeface="Calibri"/>
                  <a:ea typeface="+mn-ea"/>
                  <a:cs typeface="+mn-cs"/>
                </a:rPr>
                <a:t>CLK Reference/</a:t>
              </a:r>
              <a:r>
                <a:rPr kumimoji="0" lang="en-GB" sz="900" b="0" i="0" u="none" strike="noStrike" kern="0" cap="none" spc="0" normalizeH="0" baseline="0" noProof="0" dirty="0" err="1" smtClean="0">
                  <a:ln>
                    <a:noFill/>
                  </a:ln>
                  <a:solidFill>
                    <a:sysClr val="window" lastClr="FFFFFF"/>
                  </a:solidFill>
                  <a:effectLst/>
                  <a:uLnTx/>
                  <a:uFillTx/>
                  <a:latin typeface="Calibri"/>
                  <a:ea typeface="+mn-ea"/>
                  <a:cs typeface="+mn-cs"/>
                </a:rPr>
                <a:t>xPLL</a:t>
              </a:r>
              <a:endParaRPr kumimoji="0" lang="en-GB" sz="9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55" name="Right Arrow 56"/>
            <p:cNvSpPr/>
            <p:nvPr/>
          </p:nvSpPr>
          <p:spPr>
            <a:xfrm rot="16200000">
              <a:off x="3810000" y="4267200"/>
              <a:ext cx="914400" cy="152400"/>
            </a:xfrm>
            <a:prstGeom prst="rightArrow">
              <a:avLst/>
            </a:prstGeom>
            <a:solidFill>
              <a:srgbClr val="4F81B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56" name="Straight Arrow Connector 57"/>
            <p:cNvCxnSpPr>
              <a:endCxn id="120" idx="1"/>
            </p:cNvCxnSpPr>
            <p:nvPr/>
          </p:nvCxnSpPr>
          <p:spPr>
            <a:xfrm rot="5400000">
              <a:off x="5563394" y="1981200"/>
              <a:ext cx="304006" cy="794"/>
            </a:xfrm>
            <a:prstGeom prst="straightConnector1">
              <a:avLst/>
            </a:prstGeom>
            <a:noFill/>
            <a:ln w="19050" cap="flat" cmpd="sng" algn="ctr">
              <a:solidFill>
                <a:srgbClr val="C0504D"/>
              </a:solidFill>
              <a:prstDash val="solid"/>
              <a:tailEnd type="arrow"/>
            </a:ln>
            <a:effectLst/>
          </p:spPr>
        </p:cxnSp>
        <p:cxnSp>
          <p:nvCxnSpPr>
            <p:cNvPr id="57" name="Elbow Connector 58"/>
            <p:cNvCxnSpPr/>
            <p:nvPr/>
          </p:nvCxnSpPr>
          <p:spPr>
            <a:xfrm rot="5400000">
              <a:off x="3962400" y="3048000"/>
              <a:ext cx="2971800" cy="533400"/>
            </a:xfrm>
            <a:prstGeom prst="bentConnector3">
              <a:avLst>
                <a:gd name="adj1" fmla="val 5161"/>
              </a:avLst>
            </a:prstGeom>
            <a:noFill/>
            <a:ln w="19050" cap="flat" cmpd="sng" algn="ctr">
              <a:solidFill>
                <a:srgbClr val="C0504D"/>
              </a:solidFill>
              <a:prstDash val="solid"/>
              <a:tailEnd type="arrow"/>
            </a:ln>
            <a:effectLst/>
          </p:spPr>
        </p:cxnSp>
        <p:cxnSp>
          <p:nvCxnSpPr>
            <p:cNvPr id="58" name="Straight Arrow Connector 59"/>
            <p:cNvCxnSpPr/>
            <p:nvPr/>
          </p:nvCxnSpPr>
          <p:spPr>
            <a:xfrm rot="10800000">
              <a:off x="3810000" y="3048000"/>
              <a:ext cx="1295400" cy="1588"/>
            </a:xfrm>
            <a:prstGeom prst="straightConnector1">
              <a:avLst/>
            </a:prstGeom>
            <a:noFill/>
            <a:ln w="19050" cap="flat" cmpd="sng" algn="ctr">
              <a:solidFill>
                <a:srgbClr val="C0504D"/>
              </a:solidFill>
              <a:prstDash val="solid"/>
              <a:tailEnd type="arrow"/>
            </a:ln>
            <a:effectLst/>
          </p:spPr>
        </p:cxnSp>
        <p:cxnSp>
          <p:nvCxnSpPr>
            <p:cNvPr id="59" name="Straight Arrow Connector 60"/>
            <p:cNvCxnSpPr/>
            <p:nvPr/>
          </p:nvCxnSpPr>
          <p:spPr>
            <a:xfrm rot="10800000">
              <a:off x="3810000" y="3581400"/>
              <a:ext cx="1295400" cy="1588"/>
            </a:xfrm>
            <a:prstGeom prst="straightConnector1">
              <a:avLst/>
            </a:prstGeom>
            <a:noFill/>
            <a:ln w="19050" cap="flat" cmpd="sng" algn="ctr">
              <a:solidFill>
                <a:srgbClr val="C0504D"/>
              </a:solidFill>
              <a:prstDash val="solid"/>
              <a:tailEnd type="arrow"/>
            </a:ln>
            <a:effectLst/>
          </p:spPr>
        </p:cxnSp>
        <p:cxnSp>
          <p:nvCxnSpPr>
            <p:cNvPr id="60" name="Straight Arrow Connector 61"/>
            <p:cNvCxnSpPr/>
            <p:nvPr/>
          </p:nvCxnSpPr>
          <p:spPr>
            <a:xfrm rot="10800000">
              <a:off x="5257800" y="3048000"/>
              <a:ext cx="228600" cy="1588"/>
            </a:xfrm>
            <a:prstGeom prst="straightConnector1">
              <a:avLst/>
            </a:prstGeom>
            <a:noFill/>
            <a:ln w="19050" cap="flat" cmpd="sng" algn="ctr">
              <a:solidFill>
                <a:srgbClr val="C0504D"/>
              </a:solidFill>
              <a:prstDash val="solid"/>
              <a:headEnd type="none" w="med" len="med"/>
              <a:tailEnd type="none" w="med" len="med"/>
            </a:ln>
            <a:effectLst/>
          </p:spPr>
        </p:cxnSp>
        <p:cxnSp>
          <p:nvCxnSpPr>
            <p:cNvPr id="61" name="Straight Arrow Connector 62"/>
            <p:cNvCxnSpPr/>
            <p:nvPr/>
          </p:nvCxnSpPr>
          <p:spPr>
            <a:xfrm rot="10800000">
              <a:off x="5257800" y="3581400"/>
              <a:ext cx="228600" cy="1588"/>
            </a:xfrm>
            <a:prstGeom prst="straightConnector1">
              <a:avLst/>
            </a:prstGeom>
            <a:noFill/>
            <a:ln w="19050" cap="flat" cmpd="sng" algn="ctr">
              <a:solidFill>
                <a:srgbClr val="C0504D"/>
              </a:solidFill>
              <a:prstDash val="solid"/>
              <a:headEnd type="none" w="med" len="med"/>
              <a:tailEnd type="none" w="med" len="med"/>
            </a:ln>
            <a:effectLst/>
          </p:spPr>
        </p:cxnSp>
        <p:sp>
          <p:nvSpPr>
            <p:cNvPr id="62" name="Up-Down Arrow 63"/>
            <p:cNvSpPr/>
            <p:nvPr/>
          </p:nvSpPr>
          <p:spPr>
            <a:xfrm>
              <a:off x="4876800" y="1828800"/>
              <a:ext cx="76200" cy="2971800"/>
            </a:xfrm>
            <a:prstGeom prst="upDownArrow">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3" name="Up-Down Arrow 64"/>
            <p:cNvSpPr/>
            <p:nvPr/>
          </p:nvSpPr>
          <p:spPr>
            <a:xfrm rot="5400000">
              <a:off x="4305300" y="2781300"/>
              <a:ext cx="76200" cy="1066800"/>
            </a:xfrm>
            <a:prstGeom prst="upDownArrow">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4" name="Up-Down Arrow 65"/>
            <p:cNvSpPr/>
            <p:nvPr/>
          </p:nvSpPr>
          <p:spPr>
            <a:xfrm rot="5400000">
              <a:off x="5181600" y="3048000"/>
              <a:ext cx="76200" cy="533400"/>
            </a:xfrm>
            <a:prstGeom prst="upDownArrow">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5" name="Right Arrow 66"/>
            <p:cNvSpPr/>
            <p:nvPr/>
          </p:nvSpPr>
          <p:spPr>
            <a:xfrm>
              <a:off x="3810000" y="3733800"/>
              <a:ext cx="1676400" cy="152400"/>
            </a:xfrm>
            <a:prstGeom prst="rightArrow">
              <a:avLst/>
            </a:prstGeom>
            <a:solidFill>
              <a:srgbClr val="4F81B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6" name="Right Arrow 67"/>
            <p:cNvSpPr/>
            <p:nvPr/>
          </p:nvSpPr>
          <p:spPr>
            <a:xfrm rot="5400000" flipV="1">
              <a:off x="3581400" y="3733800"/>
              <a:ext cx="1981200" cy="152400"/>
            </a:xfrm>
            <a:prstGeom prst="rightArrow">
              <a:avLst/>
            </a:prstGeom>
            <a:solidFill>
              <a:srgbClr val="4F81B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7" name="Right Arrow 68"/>
            <p:cNvSpPr/>
            <p:nvPr/>
          </p:nvSpPr>
          <p:spPr>
            <a:xfrm flipH="1">
              <a:off x="3810000" y="2743200"/>
              <a:ext cx="1676400" cy="152400"/>
            </a:xfrm>
            <a:prstGeom prst="rightArrow">
              <a:avLst/>
            </a:prstGeom>
            <a:solidFill>
              <a:srgbClr val="4F81B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68" name="Curved Connector 69"/>
            <p:cNvCxnSpPr/>
            <p:nvPr/>
          </p:nvCxnSpPr>
          <p:spPr>
            <a:xfrm rot="10800000">
              <a:off x="1524000" y="1066800"/>
              <a:ext cx="1752600" cy="762000"/>
            </a:xfrm>
            <a:prstGeom prst="curvedConnector3">
              <a:avLst>
                <a:gd name="adj1" fmla="val 50000"/>
              </a:avLst>
            </a:prstGeom>
            <a:noFill/>
            <a:ln w="19050" cap="flat" cmpd="sng" algn="ctr">
              <a:solidFill>
                <a:srgbClr val="1F497D"/>
              </a:solidFill>
              <a:prstDash val="solid"/>
              <a:headEnd type="none" w="med" len="med"/>
              <a:tailEnd type="arrow" w="med" len="med"/>
            </a:ln>
            <a:effectLst/>
          </p:spPr>
        </p:cxnSp>
        <p:cxnSp>
          <p:nvCxnSpPr>
            <p:cNvPr id="69" name="Curved Connector 70"/>
            <p:cNvCxnSpPr/>
            <p:nvPr/>
          </p:nvCxnSpPr>
          <p:spPr>
            <a:xfrm rot="10800000">
              <a:off x="1524001" y="1371600"/>
              <a:ext cx="1752600" cy="762000"/>
            </a:xfrm>
            <a:prstGeom prst="curvedConnector3">
              <a:avLst>
                <a:gd name="adj1" fmla="val 50000"/>
              </a:avLst>
            </a:prstGeom>
            <a:noFill/>
            <a:ln w="19050" cap="flat" cmpd="sng" algn="ctr">
              <a:solidFill>
                <a:srgbClr val="C0504D"/>
              </a:solidFill>
              <a:prstDash val="solid"/>
              <a:headEnd type="none" w="med" len="med"/>
              <a:tailEnd type="arrow" w="med" len="med"/>
            </a:ln>
            <a:effectLst/>
          </p:spPr>
        </p:cxnSp>
        <p:cxnSp>
          <p:nvCxnSpPr>
            <p:cNvPr id="70" name="Curved Connector 71"/>
            <p:cNvCxnSpPr/>
            <p:nvPr/>
          </p:nvCxnSpPr>
          <p:spPr>
            <a:xfrm rot="10800000">
              <a:off x="1524002" y="2133600"/>
              <a:ext cx="1752598" cy="381000"/>
            </a:xfrm>
            <a:prstGeom prst="curvedConnector3">
              <a:avLst>
                <a:gd name="adj1" fmla="val 50000"/>
              </a:avLst>
            </a:prstGeom>
            <a:noFill/>
            <a:ln w="19050" cap="flat" cmpd="sng" algn="ctr">
              <a:solidFill>
                <a:srgbClr val="1F497D"/>
              </a:solidFill>
              <a:prstDash val="solid"/>
              <a:headEnd type="none" w="med" len="med"/>
              <a:tailEnd type="arrow" w="med" len="med"/>
            </a:ln>
            <a:effectLst/>
          </p:spPr>
        </p:cxnSp>
        <p:cxnSp>
          <p:nvCxnSpPr>
            <p:cNvPr id="71" name="Curved Connector 72"/>
            <p:cNvCxnSpPr>
              <a:endCxn id="13" idx="0"/>
            </p:cNvCxnSpPr>
            <p:nvPr/>
          </p:nvCxnSpPr>
          <p:spPr>
            <a:xfrm rot="10800000">
              <a:off x="1524000" y="2286000"/>
              <a:ext cx="1752600" cy="381000"/>
            </a:xfrm>
            <a:prstGeom prst="curvedConnector3">
              <a:avLst>
                <a:gd name="adj1" fmla="val 50000"/>
              </a:avLst>
            </a:prstGeom>
            <a:noFill/>
            <a:ln w="19050" cap="flat" cmpd="sng" algn="ctr">
              <a:solidFill>
                <a:srgbClr val="1F497D"/>
              </a:solidFill>
              <a:prstDash val="solid"/>
              <a:headEnd type="arrow" w="med" len="med"/>
              <a:tailEnd type="none" w="med" len="med"/>
            </a:ln>
            <a:effectLst/>
          </p:spPr>
        </p:cxnSp>
        <p:cxnSp>
          <p:nvCxnSpPr>
            <p:cNvPr id="72" name="Curved Connector 73"/>
            <p:cNvCxnSpPr/>
            <p:nvPr/>
          </p:nvCxnSpPr>
          <p:spPr>
            <a:xfrm rot="10800000">
              <a:off x="1524000" y="2438400"/>
              <a:ext cx="1752600" cy="381000"/>
            </a:xfrm>
            <a:prstGeom prst="curvedConnector3">
              <a:avLst>
                <a:gd name="adj1" fmla="val 50000"/>
              </a:avLst>
            </a:prstGeom>
            <a:noFill/>
            <a:ln w="19050" cap="flat" cmpd="sng" algn="ctr">
              <a:solidFill>
                <a:srgbClr val="C0504D"/>
              </a:solidFill>
              <a:prstDash val="solid"/>
              <a:headEnd type="none" w="med" len="med"/>
              <a:tailEnd type="arrow" w="med" len="med"/>
            </a:ln>
            <a:effectLst/>
          </p:spPr>
        </p:cxnSp>
        <p:cxnSp>
          <p:nvCxnSpPr>
            <p:cNvPr id="73" name="Curved Connector 74"/>
            <p:cNvCxnSpPr/>
            <p:nvPr/>
          </p:nvCxnSpPr>
          <p:spPr>
            <a:xfrm rot="10800000" flipV="1">
              <a:off x="1524000" y="3886200"/>
              <a:ext cx="1752600" cy="381000"/>
            </a:xfrm>
            <a:prstGeom prst="curvedConnector3">
              <a:avLst>
                <a:gd name="adj1" fmla="val 50000"/>
              </a:avLst>
            </a:prstGeom>
            <a:noFill/>
            <a:ln w="19050" cap="flat" cmpd="sng" algn="ctr">
              <a:solidFill>
                <a:srgbClr val="1F497D"/>
              </a:solidFill>
              <a:prstDash val="solid"/>
              <a:headEnd type="none" w="med" len="med"/>
              <a:tailEnd type="arrow" w="med" len="med"/>
            </a:ln>
            <a:effectLst/>
          </p:spPr>
        </p:cxnSp>
        <p:cxnSp>
          <p:nvCxnSpPr>
            <p:cNvPr id="74" name="Curved Connector 75"/>
            <p:cNvCxnSpPr>
              <a:endCxn id="14" idx="0"/>
            </p:cNvCxnSpPr>
            <p:nvPr/>
          </p:nvCxnSpPr>
          <p:spPr>
            <a:xfrm rot="10800000" flipV="1">
              <a:off x="1524000" y="4038600"/>
              <a:ext cx="1752600" cy="381000"/>
            </a:xfrm>
            <a:prstGeom prst="curvedConnector3">
              <a:avLst>
                <a:gd name="adj1" fmla="val 50000"/>
              </a:avLst>
            </a:prstGeom>
            <a:noFill/>
            <a:ln w="19050" cap="flat" cmpd="sng" algn="ctr">
              <a:solidFill>
                <a:srgbClr val="1F497D"/>
              </a:solidFill>
              <a:prstDash val="solid"/>
              <a:headEnd type="arrow" w="med" len="med"/>
              <a:tailEnd type="none" w="med" len="med"/>
            </a:ln>
            <a:effectLst/>
          </p:spPr>
        </p:cxnSp>
        <p:cxnSp>
          <p:nvCxnSpPr>
            <p:cNvPr id="75" name="Curved Connector 76"/>
            <p:cNvCxnSpPr/>
            <p:nvPr/>
          </p:nvCxnSpPr>
          <p:spPr>
            <a:xfrm rot="10800000" flipV="1">
              <a:off x="1524000" y="4191000"/>
              <a:ext cx="1752600" cy="381000"/>
            </a:xfrm>
            <a:prstGeom prst="curvedConnector3">
              <a:avLst>
                <a:gd name="adj1" fmla="val 50000"/>
              </a:avLst>
            </a:prstGeom>
            <a:noFill/>
            <a:ln w="19050" cap="flat" cmpd="sng" algn="ctr">
              <a:solidFill>
                <a:srgbClr val="C0504D"/>
              </a:solidFill>
              <a:prstDash val="solid"/>
              <a:headEnd type="none" w="med" len="med"/>
              <a:tailEnd type="arrow" w="med" len="med"/>
            </a:ln>
            <a:effectLst/>
          </p:spPr>
        </p:cxnSp>
        <p:cxnSp>
          <p:nvCxnSpPr>
            <p:cNvPr id="76" name="Curved Connector 77"/>
            <p:cNvCxnSpPr/>
            <p:nvPr/>
          </p:nvCxnSpPr>
          <p:spPr>
            <a:xfrm rot="10800000" flipV="1">
              <a:off x="2362202" y="4572000"/>
              <a:ext cx="914398" cy="762000"/>
            </a:xfrm>
            <a:prstGeom prst="curvedConnector3">
              <a:avLst>
                <a:gd name="adj1" fmla="val 50000"/>
              </a:avLst>
            </a:prstGeom>
            <a:noFill/>
            <a:ln w="19050" cap="flat" cmpd="sng" algn="ctr">
              <a:solidFill>
                <a:srgbClr val="1F497D"/>
              </a:solidFill>
              <a:prstDash val="solid"/>
              <a:headEnd type="none" w="med" len="med"/>
              <a:tailEnd type="arrow" w="med" len="med"/>
            </a:ln>
            <a:effectLst/>
          </p:spPr>
        </p:cxnSp>
        <p:cxnSp>
          <p:nvCxnSpPr>
            <p:cNvPr id="77" name="Curved Connector 78"/>
            <p:cNvCxnSpPr>
              <a:endCxn id="16" idx="0"/>
            </p:cNvCxnSpPr>
            <p:nvPr/>
          </p:nvCxnSpPr>
          <p:spPr>
            <a:xfrm rot="10800000" flipV="1">
              <a:off x="2362200" y="4724400"/>
              <a:ext cx="914400" cy="762000"/>
            </a:xfrm>
            <a:prstGeom prst="curvedConnector3">
              <a:avLst>
                <a:gd name="adj1" fmla="val 50000"/>
              </a:avLst>
            </a:prstGeom>
            <a:noFill/>
            <a:ln w="19050" cap="flat" cmpd="sng" algn="ctr">
              <a:solidFill>
                <a:srgbClr val="1F497D"/>
              </a:solidFill>
              <a:prstDash val="solid"/>
              <a:headEnd type="arrow" w="med" len="med"/>
              <a:tailEnd type="none" w="med" len="med"/>
            </a:ln>
            <a:effectLst/>
          </p:spPr>
        </p:cxnSp>
        <p:cxnSp>
          <p:nvCxnSpPr>
            <p:cNvPr id="78" name="Curved Connector 79"/>
            <p:cNvCxnSpPr/>
            <p:nvPr/>
          </p:nvCxnSpPr>
          <p:spPr>
            <a:xfrm rot="10800000" flipV="1">
              <a:off x="2362200" y="4876800"/>
              <a:ext cx="914400" cy="762000"/>
            </a:xfrm>
            <a:prstGeom prst="curvedConnector3">
              <a:avLst>
                <a:gd name="adj1" fmla="val 50000"/>
              </a:avLst>
            </a:prstGeom>
            <a:noFill/>
            <a:ln w="19050" cap="flat" cmpd="sng" algn="ctr">
              <a:solidFill>
                <a:srgbClr val="C0504D"/>
              </a:solidFill>
              <a:prstDash val="solid"/>
              <a:headEnd type="none" w="med" len="med"/>
              <a:tailEnd type="arrow" w="med" len="med"/>
            </a:ln>
            <a:effectLst/>
          </p:spPr>
        </p:cxnSp>
        <p:sp>
          <p:nvSpPr>
            <p:cNvPr id="79" name="Rectangle 80"/>
            <p:cNvSpPr/>
            <p:nvPr/>
          </p:nvSpPr>
          <p:spPr>
            <a:xfrm rot="5400000">
              <a:off x="5638800" y="914400"/>
              <a:ext cx="152400" cy="1524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80" name="Straight Connector 81"/>
            <p:cNvCxnSpPr/>
            <p:nvPr/>
          </p:nvCxnSpPr>
          <p:spPr>
            <a:xfrm rot="5400000">
              <a:off x="5486400" y="990600"/>
              <a:ext cx="152400" cy="0"/>
            </a:xfrm>
            <a:prstGeom prst="line">
              <a:avLst/>
            </a:prstGeom>
            <a:noFill/>
            <a:ln w="12700" cap="flat" cmpd="sng" algn="ctr">
              <a:solidFill>
                <a:srgbClr val="4F81BD">
                  <a:shade val="95000"/>
                  <a:satMod val="105000"/>
                </a:srgbClr>
              </a:solidFill>
              <a:prstDash val="solid"/>
            </a:ln>
            <a:effectLst/>
          </p:spPr>
        </p:cxnSp>
        <p:cxnSp>
          <p:nvCxnSpPr>
            <p:cNvPr id="81" name="Straight Connector 82"/>
            <p:cNvCxnSpPr/>
            <p:nvPr/>
          </p:nvCxnSpPr>
          <p:spPr>
            <a:xfrm rot="5400000">
              <a:off x="5791200" y="990600"/>
              <a:ext cx="152400" cy="0"/>
            </a:xfrm>
            <a:prstGeom prst="line">
              <a:avLst/>
            </a:prstGeom>
            <a:noFill/>
            <a:ln w="12700" cap="flat" cmpd="sng" algn="ctr">
              <a:solidFill>
                <a:srgbClr val="4F81BD">
                  <a:shade val="95000"/>
                  <a:satMod val="105000"/>
                </a:srgbClr>
              </a:solidFill>
              <a:prstDash val="solid"/>
            </a:ln>
            <a:effectLst/>
          </p:spPr>
        </p:cxnSp>
        <p:cxnSp>
          <p:nvCxnSpPr>
            <p:cNvPr id="82" name="Straight Connector 83"/>
            <p:cNvCxnSpPr/>
            <p:nvPr/>
          </p:nvCxnSpPr>
          <p:spPr>
            <a:xfrm rot="10800000" flipH="1" flipV="1">
              <a:off x="5410200" y="990600"/>
              <a:ext cx="152400" cy="0"/>
            </a:xfrm>
            <a:prstGeom prst="line">
              <a:avLst/>
            </a:prstGeom>
            <a:noFill/>
            <a:ln w="12700" cap="flat" cmpd="sng" algn="ctr">
              <a:solidFill>
                <a:srgbClr val="4F81BD">
                  <a:shade val="95000"/>
                  <a:satMod val="105000"/>
                </a:srgbClr>
              </a:solidFill>
              <a:prstDash val="solid"/>
            </a:ln>
            <a:effectLst/>
          </p:spPr>
        </p:cxnSp>
        <p:cxnSp>
          <p:nvCxnSpPr>
            <p:cNvPr id="83" name="Straight Connector 84"/>
            <p:cNvCxnSpPr/>
            <p:nvPr/>
          </p:nvCxnSpPr>
          <p:spPr>
            <a:xfrm rot="10800000" flipH="1" flipV="1">
              <a:off x="5867400" y="990600"/>
              <a:ext cx="152400" cy="0"/>
            </a:xfrm>
            <a:prstGeom prst="line">
              <a:avLst/>
            </a:prstGeom>
            <a:noFill/>
            <a:ln w="12700" cap="flat" cmpd="sng" algn="ctr">
              <a:solidFill>
                <a:srgbClr val="4F81BD">
                  <a:shade val="95000"/>
                  <a:satMod val="105000"/>
                </a:srgbClr>
              </a:solidFill>
              <a:prstDash val="solid"/>
            </a:ln>
            <a:effectLst/>
          </p:spPr>
        </p:cxnSp>
        <p:sp>
          <p:nvSpPr>
            <p:cNvPr id="84" name="Rectangle 85"/>
            <p:cNvSpPr/>
            <p:nvPr/>
          </p:nvSpPr>
          <p:spPr>
            <a:xfrm>
              <a:off x="5334000" y="838200"/>
              <a:ext cx="762000" cy="304800"/>
            </a:xfrm>
            <a:prstGeom prst="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85" name="Straight Arrow Connector 86"/>
            <p:cNvCxnSpPr/>
            <p:nvPr/>
          </p:nvCxnSpPr>
          <p:spPr>
            <a:xfrm rot="5400000">
              <a:off x="5601494" y="1256506"/>
              <a:ext cx="228600" cy="1588"/>
            </a:xfrm>
            <a:prstGeom prst="straightConnector1">
              <a:avLst/>
            </a:prstGeom>
            <a:noFill/>
            <a:ln w="12700" cap="flat" cmpd="sng" algn="ctr">
              <a:solidFill>
                <a:srgbClr val="C00000"/>
              </a:solidFill>
              <a:prstDash val="solid"/>
              <a:tailEnd type="arrow"/>
            </a:ln>
            <a:effectLst/>
          </p:spPr>
        </p:cxnSp>
        <p:cxnSp>
          <p:nvCxnSpPr>
            <p:cNvPr id="86" name="Straight Arrow Connector 87"/>
            <p:cNvCxnSpPr/>
            <p:nvPr/>
          </p:nvCxnSpPr>
          <p:spPr>
            <a:xfrm rot="5400000">
              <a:off x="6248400" y="1219200"/>
              <a:ext cx="304800" cy="1588"/>
            </a:xfrm>
            <a:prstGeom prst="straightConnector1">
              <a:avLst/>
            </a:prstGeom>
            <a:noFill/>
            <a:ln w="12700" cap="flat" cmpd="sng" algn="ctr">
              <a:solidFill>
                <a:srgbClr val="C00000"/>
              </a:solidFill>
              <a:prstDash val="solid"/>
              <a:tailEnd type="arrow"/>
            </a:ln>
            <a:effectLst/>
          </p:spPr>
        </p:cxnSp>
        <p:sp>
          <p:nvSpPr>
            <p:cNvPr id="87" name="TextBox 88"/>
            <p:cNvSpPr txBox="1"/>
            <p:nvPr/>
          </p:nvSpPr>
          <p:spPr>
            <a:xfrm>
              <a:off x="6291688" y="789801"/>
              <a:ext cx="1290738"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solidFill>
                    <a:srgbClr val="FF0000"/>
                  </a:solidFill>
                  <a:effectLst/>
                  <a:uLnTx/>
                  <a:uFillTx/>
                </a:rPr>
                <a:t>External clock reference</a:t>
              </a:r>
              <a:endParaRPr kumimoji="0" lang="en-GB" sz="800" b="0" i="0" u="none" strike="noStrike" kern="0" cap="none" spc="0" normalizeH="0" baseline="0" noProof="0" dirty="0">
                <a:ln>
                  <a:noFill/>
                </a:ln>
                <a:solidFill>
                  <a:srgbClr val="FF0000"/>
                </a:solidFill>
                <a:effectLst/>
                <a:uLnTx/>
                <a:uFillTx/>
              </a:endParaRPr>
            </a:p>
          </p:txBody>
        </p:sp>
        <p:cxnSp>
          <p:nvCxnSpPr>
            <p:cNvPr id="88" name="Straight Connector 89"/>
            <p:cNvCxnSpPr/>
            <p:nvPr/>
          </p:nvCxnSpPr>
          <p:spPr>
            <a:xfrm>
              <a:off x="667086" y="6096000"/>
              <a:ext cx="990600" cy="0"/>
            </a:xfrm>
            <a:prstGeom prst="line">
              <a:avLst/>
            </a:prstGeom>
            <a:noFill/>
            <a:ln w="12700" cap="flat" cmpd="sng" algn="ctr">
              <a:solidFill>
                <a:srgbClr val="1F497D"/>
              </a:solidFill>
              <a:prstDash val="solid"/>
            </a:ln>
            <a:effectLst/>
          </p:spPr>
        </p:cxnSp>
        <p:cxnSp>
          <p:nvCxnSpPr>
            <p:cNvPr id="89" name="Straight Connector 90"/>
            <p:cNvCxnSpPr/>
            <p:nvPr/>
          </p:nvCxnSpPr>
          <p:spPr>
            <a:xfrm>
              <a:off x="667086" y="6248400"/>
              <a:ext cx="990600" cy="0"/>
            </a:xfrm>
            <a:prstGeom prst="line">
              <a:avLst/>
            </a:prstGeom>
            <a:noFill/>
            <a:ln w="12700" cap="flat" cmpd="sng" algn="ctr">
              <a:solidFill>
                <a:sysClr val="windowText" lastClr="000000"/>
              </a:solidFill>
              <a:prstDash val="solid"/>
            </a:ln>
            <a:effectLst/>
          </p:spPr>
        </p:cxnSp>
        <p:cxnSp>
          <p:nvCxnSpPr>
            <p:cNvPr id="90" name="Straight Connector 91"/>
            <p:cNvCxnSpPr/>
            <p:nvPr/>
          </p:nvCxnSpPr>
          <p:spPr>
            <a:xfrm>
              <a:off x="667086" y="6400800"/>
              <a:ext cx="990600" cy="0"/>
            </a:xfrm>
            <a:prstGeom prst="line">
              <a:avLst/>
            </a:prstGeom>
            <a:noFill/>
            <a:ln w="12700" cap="flat" cmpd="sng" algn="ctr">
              <a:solidFill>
                <a:srgbClr val="C0504D"/>
              </a:solidFill>
              <a:prstDash val="solid"/>
            </a:ln>
            <a:effectLst/>
          </p:spPr>
        </p:cxnSp>
        <p:sp>
          <p:nvSpPr>
            <p:cNvPr id="91" name="TextBox 92"/>
            <p:cNvSpPr txBox="1"/>
            <p:nvPr/>
          </p:nvSpPr>
          <p:spPr>
            <a:xfrm>
              <a:off x="1657686" y="6096000"/>
              <a:ext cx="494046"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solidFill>
                    <a:sysClr val="windowText" lastClr="000000"/>
                  </a:solidFill>
                  <a:effectLst/>
                  <a:uLnTx/>
                  <a:uFillTx/>
                </a:rPr>
                <a:t>control</a:t>
              </a:r>
              <a:endParaRPr kumimoji="0" lang="en-GB" sz="800" b="0" i="0" u="none" strike="noStrike" kern="0" cap="none" spc="0" normalizeH="0" baseline="0" noProof="0" dirty="0">
                <a:ln>
                  <a:noFill/>
                </a:ln>
                <a:solidFill>
                  <a:sysClr val="windowText" lastClr="000000"/>
                </a:solidFill>
                <a:effectLst/>
                <a:uLnTx/>
                <a:uFillTx/>
              </a:endParaRPr>
            </a:p>
          </p:txBody>
        </p:sp>
        <p:sp>
          <p:nvSpPr>
            <p:cNvPr id="92" name="TextBox 93"/>
            <p:cNvSpPr txBox="1"/>
            <p:nvPr/>
          </p:nvSpPr>
          <p:spPr>
            <a:xfrm>
              <a:off x="1657686" y="5943600"/>
              <a:ext cx="386644"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solidFill>
                    <a:srgbClr val="1F497D"/>
                  </a:solidFill>
                  <a:effectLst/>
                  <a:uLnTx/>
                  <a:uFillTx/>
                </a:rPr>
                <a:t>data</a:t>
              </a:r>
              <a:endParaRPr kumimoji="0" lang="en-GB" sz="800" b="0" i="0" u="none" strike="noStrike" kern="0" cap="none" spc="0" normalizeH="0" baseline="0" noProof="0" dirty="0">
                <a:ln>
                  <a:noFill/>
                </a:ln>
                <a:solidFill>
                  <a:srgbClr val="1F497D"/>
                </a:solidFill>
                <a:effectLst/>
                <a:uLnTx/>
                <a:uFillTx/>
              </a:endParaRPr>
            </a:p>
          </p:txBody>
        </p:sp>
        <p:cxnSp>
          <p:nvCxnSpPr>
            <p:cNvPr id="93" name="Straight Arrow Connector 94"/>
            <p:cNvCxnSpPr/>
            <p:nvPr/>
          </p:nvCxnSpPr>
          <p:spPr>
            <a:xfrm>
              <a:off x="2209800" y="4953000"/>
              <a:ext cx="533400" cy="1588"/>
            </a:xfrm>
            <a:prstGeom prst="straightConnector1">
              <a:avLst/>
            </a:prstGeom>
            <a:noFill/>
            <a:ln w="9525" cap="flat" cmpd="sng" algn="ctr">
              <a:solidFill>
                <a:srgbClr val="4F81BD">
                  <a:shade val="95000"/>
                  <a:satMod val="105000"/>
                </a:srgbClr>
              </a:solidFill>
              <a:prstDash val="solid"/>
              <a:tailEnd type="arrow"/>
            </a:ln>
            <a:effectLst/>
          </p:spPr>
        </p:cxnSp>
        <p:sp>
          <p:nvSpPr>
            <p:cNvPr id="94" name="TextBox 95"/>
            <p:cNvSpPr txBox="1"/>
            <p:nvPr/>
          </p:nvSpPr>
          <p:spPr>
            <a:xfrm>
              <a:off x="1295400" y="4800600"/>
              <a:ext cx="982961"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solidFill>
                    <a:srgbClr val="1F497D"/>
                  </a:solidFill>
                  <a:effectLst/>
                  <a:uLnTx/>
                  <a:uFillTx/>
                </a:rPr>
                <a:t>One 80 Mb/s port</a:t>
              </a:r>
              <a:endParaRPr kumimoji="0" lang="en-GB" sz="800" b="0" i="0" u="none" strike="noStrike" kern="0" cap="none" spc="0" normalizeH="0" baseline="0" noProof="0" dirty="0">
                <a:ln>
                  <a:noFill/>
                </a:ln>
                <a:solidFill>
                  <a:srgbClr val="1F497D"/>
                </a:solidFill>
                <a:effectLst/>
                <a:uLnTx/>
                <a:uFillTx/>
              </a:endParaRPr>
            </a:p>
          </p:txBody>
        </p:sp>
        <p:cxnSp>
          <p:nvCxnSpPr>
            <p:cNvPr id="95" name="Straight Arrow Connector 96"/>
            <p:cNvCxnSpPr>
              <a:stCxn id="103" idx="3"/>
            </p:cNvCxnSpPr>
            <p:nvPr/>
          </p:nvCxnSpPr>
          <p:spPr>
            <a:xfrm flipV="1">
              <a:off x="1901826" y="2209802"/>
              <a:ext cx="1374774" cy="1326920"/>
            </a:xfrm>
            <a:prstGeom prst="straightConnector1">
              <a:avLst/>
            </a:prstGeom>
            <a:noFill/>
            <a:ln w="9525" cap="flat" cmpd="sng" algn="ctr">
              <a:solidFill>
                <a:srgbClr val="4F81BD">
                  <a:shade val="95000"/>
                  <a:satMod val="105000"/>
                </a:srgbClr>
              </a:solidFill>
              <a:prstDash val="solid"/>
              <a:tailEnd type="arrow"/>
            </a:ln>
            <a:effectLst/>
          </p:spPr>
        </p:cxnSp>
        <p:cxnSp>
          <p:nvCxnSpPr>
            <p:cNvPr id="96" name="Straight Arrow Connector 97"/>
            <p:cNvCxnSpPr>
              <a:stCxn id="103" idx="3"/>
            </p:cNvCxnSpPr>
            <p:nvPr/>
          </p:nvCxnSpPr>
          <p:spPr>
            <a:xfrm flipV="1">
              <a:off x="1901826" y="2971804"/>
              <a:ext cx="1362005" cy="564918"/>
            </a:xfrm>
            <a:prstGeom prst="straightConnector1">
              <a:avLst/>
            </a:prstGeom>
            <a:noFill/>
            <a:ln w="9525" cap="flat" cmpd="sng" algn="ctr">
              <a:solidFill>
                <a:srgbClr val="4F81BD">
                  <a:shade val="95000"/>
                  <a:satMod val="105000"/>
                </a:srgbClr>
              </a:solidFill>
              <a:prstDash val="solid"/>
              <a:tailEnd type="arrow"/>
            </a:ln>
            <a:effectLst/>
          </p:spPr>
        </p:cxnSp>
        <p:cxnSp>
          <p:nvCxnSpPr>
            <p:cNvPr id="97" name="Straight Arrow Connector 98"/>
            <p:cNvCxnSpPr>
              <a:stCxn id="103" idx="3"/>
            </p:cNvCxnSpPr>
            <p:nvPr/>
          </p:nvCxnSpPr>
          <p:spPr>
            <a:xfrm>
              <a:off x="1901826" y="3536722"/>
              <a:ext cx="1374774" cy="273278"/>
            </a:xfrm>
            <a:prstGeom prst="straightConnector1">
              <a:avLst/>
            </a:prstGeom>
            <a:noFill/>
            <a:ln w="9525" cap="flat" cmpd="sng" algn="ctr">
              <a:solidFill>
                <a:srgbClr val="4F81BD">
                  <a:shade val="95000"/>
                  <a:satMod val="105000"/>
                </a:srgbClr>
              </a:solidFill>
              <a:prstDash val="solid"/>
              <a:tailEnd type="arrow"/>
            </a:ln>
            <a:effectLst/>
          </p:spPr>
        </p:cxnSp>
        <p:sp>
          <p:nvSpPr>
            <p:cNvPr id="98" name="TextBox 99"/>
            <p:cNvSpPr txBox="1"/>
            <p:nvPr/>
          </p:nvSpPr>
          <p:spPr>
            <a:xfrm>
              <a:off x="4456533" y="6019800"/>
              <a:ext cx="373820"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solidFill>
                    <a:sysClr val="windowText" lastClr="000000"/>
                  </a:solidFill>
                  <a:effectLst/>
                  <a:uLnTx/>
                  <a:uFillTx/>
                </a:rPr>
                <a:t>I2C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solidFill>
                    <a:sysClr val="windowText" lastClr="000000"/>
                  </a:solidFill>
                  <a:effectLst/>
                  <a:uLnTx/>
                  <a:uFillTx/>
                </a:rPr>
                <a:t>Port</a:t>
              </a:r>
              <a:endParaRPr kumimoji="0" lang="en-GB" sz="800" b="0" i="0" u="none" strike="noStrike" kern="0" cap="none" spc="0" normalizeH="0" baseline="0" noProof="0" dirty="0">
                <a:ln>
                  <a:noFill/>
                </a:ln>
                <a:solidFill>
                  <a:sysClr val="windowText" lastClr="000000"/>
                </a:solidFill>
                <a:effectLst/>
                <a:uLnTx/>
                <a:uFillTx/>
              </a:endParaRPr>
            </a:p>
          </p:txBody>
        </p:sp>
        <p:sp>
          <p:nvSpPr>
            <p:cNvPr id="99" name="TextBox 100"/>
            <p:cNvSpPr txBox="1"/>
            <p:nvPr/>
          </p:nvSpPr>
          <p:spPr>
            <a:xfrm>
              <a:off x="7036113" y="5715000"/>
              <a:ext cx="630301" cy="21544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solidFill>
                    <a:sysClr val="windowText" lastClr="000000"/>
                  </a:solidFill>
                  <a:effectLst/>
                  <a:uLnTx/>
                  <a:uFillTx/>
                </a:rPr>
                <a:t>I2C (light)</a:t>
              </a:r>
              <a:endParaRPr kumimoji="0" lang="en-GB" sz="800" b="0" i="0" u="none" strike="noStrike" kern="0" cap="none" spc="0" normalizeH="0" baseline="0" noProof="0" dirty="0">
                <a:ln>
                  <a:noFill/>
                </a:ln>
                <a:solidFill>
                  <a:sysClr val="windowText" lastClr="000000"/>
                </a:solidFill>
                <a:effectLst/>
                <a:uLnTx/>
                <a:uFillTx/>
              </a:endParaRPr>
            </a:p>
          </p:txBody>
        </p:sp>
        <p:sp>
          <p:nvSpPr>
            <p:cNvPr id="100" name="Rectangle 101"/>
            <p:cNvSpPr/>
            <p:nvPr/>
          </p:nvSpPr>
          <p:spPr>
            <a:xfrm>
              <a:off x="3276600" y="5257800"/>
              <a:ext cx="685800" cy="457200"/>
            </a:xfrm>
            <a:prstGeom prst="rect">
              <a:avLst/>
            </a:prstGeom>
            <a:solidFill>
              <a:srgbClr val="4F81B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smtClean="0">
                  <a:ln>
                    <a:noFill/>
                  </a:ln>
                  <a:solidFill>
                    <a:sysClr val="window" lastClr="FFFFFF"/>
                  </a:solidFill>
                  <a:effectLst/>
                  <a:uLnTx/>
                  <a:uFillTx/>
                  <a:latin typeface="Calibri"/>
                  <a:ea typeface="+mn-ea"/>
                  <a:cs typeface="+mn-cs"/>
                </a:rPr>
                <a:t>JTAG</a:t>
              </a:r>
              <a:endParaRPr kumimoji="0" lang="en-GB" sz="9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101" name="Straight Arrow Connector 102"/>
            <p:cNvCxnSpPr/>
            <p:nvPr/>
          </p:nvCxnSpPr>
          <p:spPr>
            <a:xfrm rot="5400000" flipH="1" flipV="1">
              <a:off x="3507578" y="5865022"/>
              <a:ext cx="304800" cy="4756"/>
            </a:xfrm>
            <a:prstGeom prst="straightConnector1">
              <a:avLst/>
            </a:prstGeom>
            <a:noFill/>
            <a:ln w="19050" cap="flat" cmpd="sng" algn="ctr">
              <a:solidFill>
                <a:sysClr val="windowText" lastClr="000000"/>
              </a:solidFill>
              <a:prstDash val="solid"/>
              <a:headEnd type="arrow"/>
              <a:tailEnd type="arrow"/>
            </a:ln>
            <a:effectLst/>
          </p:spPr>
        </p:cxnSp>
        <p:sp>
          <p:nvSpPr>
            <p:cNvPr id="102" name="TextBox 103"/>
            <p:cNvSpPr txBox="1"/>
            <p:nvPr/>
          </p:nvSpPr>
          <p:spPr>
            <a:xfrm>
              <a:off x="3429000" y="6019800"/>
              <a:ext cx="447558"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solidFill>
                    <a:sysClr val="windowText" lastClr="000000"/>
                  </a:solidFill>
                  <a:effectLst/>
                  <a:uLnTx/>
                  <a:uFillTx/>
                </a:rPr>
                <a:t>JTAG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solidFill>
                    <a:sysClr val="windowText" lastClr="000000"/>
                  </a:solidFill>
                  <a:effectLst/>
                  <a:uLnTx/>
                  <a:uFillTx/>
                </a:rPr>
                <a:t>Port</a:t>
              </a:r>
              <a:endParaRPr kumimoji="0" lang="en-GB" sz="800" b="0" i="0" u="none" strike="noStrike" kern="0" cap="none" spc="0" normalizeH="0" baseline="0" noProof="0" dirty="0">
                <a:ln>
                  <a:noFill/>
                </a:ln>
                <a:solidFill>
                  <a:sysClr val="windowText" lastClr="000000"/>
                </a:solidFill>
                <a:effectLst/>
                <a:uLnTx/>
                <a:uFillTx/>
              </a:endParaRPr>
            </a:p>
          </p:txBody>
        </p:sp>
        <p:sp>
          <p:nvSpPr>
            <p:cNvPr id="103" name="TextBox 104"/>
            <p:cNvSpPr txBox="1"/>
            <p:nvPr/>
          </p:nvSpPr>
          <p:spPr>
            <a:xfrm>
              <a:off x="457200" y="3429000"/>
              <a:ext cx="1444626"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solidFill>
                    <a:srgbClr val="1F497D"/>
                  </a:solidFill>
                  <a:effectLst/>
                  <a:uLnTx/>
                  <a:uFillTx/>
                </a:rPr>
                <a:t>80, 160 and 320 Mb/s ports</a:t>
              </a:r>
            </a:p>
          </p:txBody>
        </p:sp>
        <p:sp>
          <p:nvSpPr>
            <p:cNvPr id="104" name="TextBox 105"/>
            <p:cNvSpPr txBox="1"/>
            <p:nvPr/>
          </p:nvSpPr>
          <p:spPr>
            <a:xfrm>
              <a:off x="7391400" y="2286000"/>
              <a:ext cx="494046"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solidFill>
                    <a:srgbClr val="1F497D"/>
                  </a:solidFill>
                  <a:effectLst/>
                  <a:uLnTx/>
                  <a:uFillTx/>
                </a:rPr>
                <a:t>GBTIA</a:t>
              </a:r>
              <a:endParaRPr kumimoji="0" lang="en-GB" sz="800" b="0" i="0" u="none" strike="noStrike" kern="0" cap="none" spc="0" normalizeH="0" baseline="0" noProof="0" dirty="0">
                <a:ln>
                  <a:noFill/>
                </a:ln>
                <a:solidFill>
                  <a:srgbClr val="1F497D"/>
                </a:solidFill>
                <a:effectLst/>
                <a:uLnTx/>
                <a:uFillTx/>
              </a:endParaRPr>
            </a:p>
          </p:txBody>
        </p:sp>
        <p:sp>
          <p:nvSpPr>
            <p:cNvPr id="105" name="TextBox 106"/>
            <p:cNvSpPr txBox="1"/>
            <p:nvPr/>
          </p:nvSpPr>
          <p:spPr>
            <a:xfrm>
              <a:off x="7391400" y="3505200"/>
              <a:ext cx="410690"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solidFill>
                    <a:srgbClr val="1F497D"/>
                  </a:solidFill>
                  <a:effectLst/>
                  <a:uLnTx/>
                  <a:uFillTx/>
                </a:rPr>
                <a:t>GBLD</a:t>
              </a:r>
              <a:endParaRPr kumimoji="0" lang="en-GB" sz="800" b="0" i="0" u="none" strike="noStrike" kern="0" cap="none" spc="0" normalizeH="0" baseline="0" noProof="0" dirty="0">
                <a:ln>
                  <a:noFill/>
                </a:ln>
                <a:solidFill>
                  <a:srgbClr val="1F497D"/>
                </a:solidFill>
                <a:effectLst/>
                <a:uLnTx/>
                <a:uFillTx/>
              </a:endParaRPr>
            </a:p>
          </p:txBody>
        </p:sp>
        <p:sp>
          <p:nvSpPr>
            <p:cNvPr id="106" name="TextBox 107"/>
            <p:cNvSpPr txBox="1"/>
            <p:nvPr/>
          </p:nvSpPr>
          <p:spPr>
            <a:xfrm>
              <a:off x="3276600" y="1295400"/>
              <a:ext cx="470000"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smtClean="0">
                  <a:ln>
                    <a:noFill/>
                  </a:ln>
                  <a:solidFill>
                    <a:srgbClr val="1F497D"/>
                  </a:solidFill>
                  <a:effectLst/>
                  <a:uLnTx/>
                  <a:uFillTx/>
                </a:rPr>
                <a:t>GBTX</a:t>
              </a:r>
              <a:endParaRPr kumimoji="0" lang="en-GB" sz="800" b="1" i="0" u="none" strike="noStrike" kern="0" cap="none" spc="0" normalizeH="0" baseline="0" noProof="0" dirty="0">
                <a:ln>
                  <a:noFill/>
                </a:ln>
                <a:solidFill>
                  <a:srgbClr val="1F497D"/>
                </a:solidFill>
                <a:effectLst/>
                <a:uLnTx/>
                <a:uFillTx/>
              </a:endParaRPr>
            </a:p>
          </p:txBody>
        </p:sp>
        <p:cxnSp>
          <p:nvCxnSpPr>
            <p:cNvPr id="107" name="Straight Arrow Connector 108"/>
            <p:cNvCxnSpPr/>
            <p:nvPr/>
          </p:nvCxnSpPr>
          <p:spPr>
            <a:xfrm rot="10800000" flipV="1">
              <a:off x="8458200" y="2362200"/>
              <a:ext cx="228600" cy="152400"/>
            </a:xfrm>
            <a:prstGeom prst="straightConnector1">
              <a:avLst/>
            </a:prstGeom>
            <a:noFill/>
            <a:ln w="9525" cap="flat" cmpd="sng" algn="ctr">
              <a:solidFill>
                <a:srgbClr val="C0504D"/>
              </a:solidFill>
              <a:prstDash val="solid"/>
              <a:tailEnd type="arrow"/>
            </a:ln>
            <a:effectLst/>
          </p:spPr>
        </p:cxnSp>
        <p:cxnSp>
          <p:nvCxnSpPr>
            <p:cNvPr id="108" name="Straight Arrow Connector 109"/>
            <p:cNvCxnSpPr/>
            <p:nvPr/>
          </p:nvCxnSpPr>
          <p:spPr>
            <a:xfrm rot="10800000" flipV="1">
              <a:off x="8458200" y="2514600"/>
              <a:ext cx="228600" cy="152400"/>
            </a:xfrm>
            <a:prstGeom prst="straightConnector1">
              <a:avLst/>
            </a:prstGeom>
            <a:noFill/>
            <a:ln w="9525" cap="flat" cmpd="sng" algn="ctr">
              <a:solidFill>
                <a:srgbClr val="C0504D"/>
              </a:solidFill>
              <a:prstDash val="solid"/>
              <a:tailEnd type="arrow"/>
            </a:ln>
            <a:effectLst/>
          </p:spPr>
        </p:cxnSp>
        <p:cxnSp>
          <p:nvCxnSpPr>
            <p:cNvPr id="109" name="Straight Arrow Connector 110"/>
            <p:cNvCxnSpPr/>
            <p:nvPr/>
          </p:nvCxnSpPr>
          <p:spPr>
            <a:xfrm rot="10800000" flipH="1">
              <a:off x="8458200" y="3886200"/>
              <a:ext cx="228600" cy="152400"/>
            </a:xfrm>
            <a:prstGeom prst="straightConnector1">
              <a:avLst/>
            </a:prstGeom>
            <a:noFill/>
            <a:ln w="9525" cap="flat" cmpd="sng" algn="ctr">
              <a:solidFill>
                <a:srgbClr val="C0504D"/>
              </a:solidFill>
              <a:prstDash val="solid"/>
              <a:tailEnd type="arrow"/>
            </a:ln>
            <a:effectLst/>
          </p:spPr>
        </p:cxnSp>
        <p:cxnSp>
          <p:nvCxnSpPr>
            <p:cNvPr id="110" name="Straight Arrow Connector 111"/>
            <p:cNvCxnSpPr/>
            <p:nvPr/>
          </p:nvCxnSpPr>
          <p:spPr>
            <a:xfrm rot="10800000" flipH="1">
              <a:off x="8458200" y="4038600"/>
              <a:ext cx="228600" cy="152400"/>
            </a:xfrm>
            <a:prstGeom prst="straightConnector1">
              <a:avLst/>
            </a:prstGeom>
            <a:noFill/>
            <a:ln w="9525" cap="flat" cmpd="sng" algn="ctr">
              <a:solidFill>
                <a:srgbClr val="C0504D"/>
              </a:solidFill>
              <a:prstDash val="solid"/>
              <a:tailEnd type="arrow"/>
            </a:ln>
            <a:effectLst/>
          </p:spPr>
        </p:cxnSp>
        <p:sp>
          <p:nvSpPr>
            <p:cNvPr id="111" name="Right Brace 112"/>
            <p:cNvSpPr/>
            <p:nvPr/>
          </p:nvSpPr>
          <p:spPr>
            <a:xfrm>
              <a:off x="2286000" y="1143000"/>
              <a:ext cx="304800" cy="609600"/>
            </a:xfrm>
            <a:prstGeom prst="rightBrace">
              <a:avLst/>
            </a:prstGeom>
            <a:noFill/>
            <a:ln w="12700"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2" name="TextBox 113"/>
            <p:cNvSpPr txBox="1"/>
            <p:nvPr/>
          </p:nvSpPr>
          <p:spPr>
            <a:xfrm>
              <a:off x="2514600" y="1295400"/>
              <a:ext cx="465192"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solidFill>
                    <a:srgbClr val="1F497D"/>
                  </a:solidFill>
                  <a:effectLst/>
                  <a:uLnTx/>
                  <a:uFillTx/>
                </a:rPr>
                <a:t>e-Link</a:t>
              </a:r>
            </a:p>
          </p:txBody>
        </p:sp>
        <p:sp>
          <p:nvSpPr>
            <p:cNvPr id="113" name="TextBox 114"/>
            <p:cNvSpPr txBox="1"/>
            <p:nvPr/>
          </p:nvSpPr>
          <p:spPr>
            <a:xfrm>
              <a:off x="1629936" y="3228201"/>
              <a:ext cx="418704"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solidFill>
                    <a:srgbClr val="C00000"/>
                  </a:solidFill>
                  <a:effectLst/>
                  <a:uLnTx/>
                  <a:uFillTx/>
                </a:rPr>
                <a:t>clock</a:t>
              </a:r>
            </a:p>
          </p:txBody>
        </p:sp>
        <p:cxnSp>
          <p:nvCxnSpPr>
            <p:cNvPr id="114" name="Straight Arrow Connector 115"/>
            <p:cNvCxnSpPr/>
            <p:nvPr/>
          </p:nvCxnSpPr>
          <p:spPr>
            <a:xfrm rot="5400000" flipH="1" flipV="1">
              <a:off x="2026250" y="2774350"/>
              <a:ext cx="595700" cy="533400"/>
            </a:xfrm>
            <a:prstGeom prst="straightConnector1">
              <a:avLst/>
            </a:prstGeom>
            <a:noFill/>
            <a:ln w="9525" cap="flat" cmpd="sng" algn="ctr">
              <a:solidFill>
                <a:srgbClr val="C00000"/>
              </a:solidFill>
              <a:prstDash val="solid"/>
              <a:tailEnd type="arrow"/>
            </a:ln>
            <a:effectLst/>
          </p:spPr>
        </p:cxnSp>
        <p:sp>
          <p:nvSpPr>
            <p:cNvPr id="115" name="TextBox 116"/>
            <p:cNvSpPr txBox="1"/>
            <p:nvPr/>
          </p:nvSpPr>
          <p:spPr>
            <a:xfrm>
              <a:off x="1371600" y="3048000"/>
              <a:ext cx="535724"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1F497D"/>
                  </a:solidFill>
                  <a:effectLst/>
                  <a:uLnTx/>
                  <a:uFillTx/>
                </a:rPr>
                <a:t>data-up</a:t>
              </a:r>
              <a:endParaRPr kumimoji="0" lang="en-GB" sz="800" b="0" i="0" u="none" strike="noStrike" kern="0" cap="none" spc="0" normalizeH="0" baseline="0" noProof="0" dirty="0" smtClean="0">
                <a:ln>
                  <a:noFill/>
                </a:ln>
                <a:solidFill>
                  <a:srgbClr val="1F497D"/>
                </a:solidFill>
                <a:effectLst/>
                <a:uLnTx/>
                <a:uFillTx/>
              </a:endParaRPr>
            </a:p>
          </p:txBody>
        </p:sp>
        <p:cxnSp>
          <p:nvCxnSpPr>
            <p:cNvPr id="116" name="Straight Arrow Connector 117"/>
            <p:cNvCxnSpPr/>
            <p:nvPr/>
          </p:nvCxnSpPr>
          <p:spPr>
            <a:xfrm rot="5400000" flipH="1" flipV="1">
              <a:off x="1950050" y="2635850"/>
              <a:ext cx="595700" cy="533400"/>
            </a:xfrm>
            <a:prstGeom prst="straightConnector1">
              <a:avLst/>
            </a:prstGeom>
            <a:noFill/>
            <a:ln w="9525" cap="flat" cmpd="sng" algn="ctr">
              <a:solidFill>
                <a:srgbClr val="4F81BD">
                  <a:shade val="95000"/>
                  <a:satMod val="105000"/>
                </a:srgbClr>
              </a:solidFill>
              <a:prstDash val="solid"/>
              <a:tailEnd type="arrow"/>
            </a:ln>
            <a:effectLst/>
          </p:spPr>
        </p:cxnSp>
        <p:sp>
          <p:nvSpPr>
            <p:cNvPr id="117" name="TextBox 118"/>
            <p:cNvSpPr txBox="1"/>
            <p:nvPr/>
          </p:nvSpPr>
          <p:spPr>
            <a:xfrm>
              <a:off x="1219200" y="2819400"/>
              <a:ext cx="667170"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1F497D"/>
                  </a:solidFill>
                  <a:effectLst/>
                  <a:uLnTx/>
                  <a:uFillTx/>
                </a:rPr>
                <a:t>data-down</a:t>
              </a:r>
              <a:endParaRPr kumimoji="0" lang="en-GB" sz="800" b="0" i="0" u="none" strike="noStrike" kern="0" cap="none" spc="0" normalizeH="0" baseline="0" noProof="0" dirty="0" smtClean="0">
                <a:ln>
                  <a:noFill/>
                </a:ln>
                <a:solidFill>
                  <a:srgbClr val="1F497D"/>
                </a:solidFill>
                <a:effectLst/>
                <a:uLnTx/>
                <a:uFillTx/>
              </a:endParaRPr>
            </a:p>
          </p:txBody>
        </p:sp>
        <p:cxnSp>
          <p:nvCxnSpPr>
            <p:cNvPr id="118" name="Straight Arrow Connector 119"/>
            <p:cNvCxnSpPr/>
            <p:nvPr/>
          </p:nvCxnSpPr>
          <p:spPr>
            <a:xfrm rot="5400000" flipH="1" flipV="1">
              <a:off x="1950050" y="2483450"/>
              <a:ext cx="519500" cy="457200"/>
            </a:xfrm>
            <a:prstGeom prst="straightConnector1">
              <a:avLst/>
            </a:prstGeom>
            <a:noFill/>
            <a:ln w="9525" cap="flat" cmpd="sng" algn="ctr">
              <a:solidFill>
                <a:srgbClr val="4F81BD">
                  <a:shade val="95000"/>
                  <a:satMod val="105000"/>
                </a:srgbClr>
              </a:solidFill>
              <a:prstDash val="solid"/>
              <a:tailEnd type="arrow"/>
            </a:ln>
            <a:effectLst/>
          </p:spPr>
        </p:cxnSp>
        <p:sp>
          <p:nvSpPr>
            <p:cNvPr id="119" name="Rectangle 120"/>
            <p:cNvSpPr/>
            <p:nvPr/>
          </p:nvSpPr>
          <p:spPr>
            <a:xfrm rot="5400000">
              <a:off x="5448300" y="4000500"/>
              <a:ext cx="533400" cy="457200"/>
            </a:xfrm>
            <a:prstGeom prst="rect">
              <a:avLst/>
            </a:prstGeom>
            <a:solidFill>
              <a:srgbClr val="4F81B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err="1" smtClean="0">
                  <a:ln>
                    <a:noFill/>
                  </a:ln>
                  <a:solidFill>
                    <a:sysClr val="window" lastClr="FFFFFF"/>
                  </a:solidFill>
                  <a:effectLst/>
                  <a:uLnTx/>
                  <a:uFillTx/>
                  <a:latin typeface="Calibri"/>
                  <a:ea typeface="+mn-ea"/>
                  <a:cs typeface="+mn-cs"/>
                </a:rPr>
                <a:t>ePLLTx</a:t>
              </a:r>
              <a:endParaRPr kumimoji="0" lang="en-GB" sz="9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20" name="Rectangle 121"/>
            <p:cNvSpPr/>
            <p:nvPr/>
          </p:nvSpPr>
          <p:spPr>
            <a:xfrm rot="5400000">
              <a:off x="5448300" y="2171700"/>
              <a:ext cx="533400" cy="457200"/>
            </a:xfrm>
            <a:prstGeom prst="rect">
              <a:avLst/>
            </a:prstGeom>
            <a:solidFill>
              <a:srgbClr val="4F81B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err="1" smtClean="0">
                  <a:ln>
                    <a:noFill/>
                  </a:ln>
                  <a:solidFill>
                    <a:sysClr val="window" lastClr="FFFFFF"/>
                  </a:solidFill>
                  <a:effectLst/>
                  <a:uLnTx/>
                  <a:uFillTx/>
                  <a:latin typeface="Calibri"/>
                  <a:ea typeface="+mn-ea"/>
                  <a:cs typeface="+mn-cs"/>
                </a:rPr>
                <a:t>ePLLRx</a:t>
              </a:r>
              <a:endParaRPr kumimoji="0" lang="en-GB" sz="9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21" name="TextBox 122"/>
            <p:cNvSpPr txBox="1"/>
            <p:nvPr/>
          </p:nvSpPr>
          <p:spPr>
            <a:xfrm>
              <a:off x="1657686" y="6248400"/>
              <a:ext cx="470000"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solidFill>
                    <a:srgbClr val="FF0000"/>
                  </a:solidFill>
                  <a:effectLst/>
                  <a:uLnTx/>
                  <a:uFillTx/>
                </a:rPr>
                <a:t>clocks</a:t>
              </a:r>
              <a:endParaRPr kumimoji="0" lang="en-GB" sz="800" b="0" i="0" u="none" strike="noStrike" kern="0" cap="none" spc="0" normalizeH="0" baseline="0" noProof="0" dirty="0">
                <a:ln>
                  <a:noFill/>
                </a:ln>
                <a:solidFill>
                  <a:srgbClr val="FF0000"/>
                </a:solidFill>
                <a:effectLst/>
                <a:uLnTx/>
                <a:uFillTx/>
              </a:endParaRPr>
            </a:p>
          </p:txBody>
        </p:sp>
      </p:grpSp>
    </p:spTree>
    <p:extLst>
      <p:ext uri="{BB962C8B-B14F-4D97-AF65-F5344CB8AC3E}">
        <p14:creationId xmlns:p14="http://schemas.microsoft.com/office/powerpoint/2010/main" val="1129175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60</a:t>
            </a:fld>
            <a:endParaRPr lang="it-IT"/>
          </a:p>
        </p:txBody>
      </p:sp>
      <p:sp>
        <p:nvSpPr>
          <p:cNvPr id="4" name="CasellaDiTesto 3"/>
          <p:cNvSpPr txBox="1"/>
          <p:nvPr/>
        </p:nvSpPr>
        <p:spPr>
          <a:xfrm>
            <a:off x="3840352" y="146255"/>
            <a:ext cx="5266122"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GBTx startup: recommendations</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5" name="Rettangolo 4"/>
          <p:cNvSpPr/>
          <p:nvPr/>
        </p:nvSpPr>
        <p:spPr>
          <a:xfrm>
            <a:off x="742084" y="1126674"/>
            <a:ext cx="10707832" cy="4524315"/>
          </a:xfrm>
          <a:prstGeom prst="rect">
            <a:avLst/>
          </a:prstGeom>
        </p:spPr>
        <p:txBody>
          <a:bodyPr wrap="square">
            <a:spAutoFit/>
          </a:bodyPr>
          <a:lstStyle/>
          <a:p>
            <a:pPr marL="342900" indent="-342900" algn="just">
              <a:buFont typeface="+mj-lt"/>
              <a:buAutoNum type="arabicPeriod"/>
            </a:pPr>
            <a:r>
              <a:rPr lang="en-US" dirty="0" smtClean="0">
                <a:solidFill>
                  <a:srgbClr val="000000"/>
                </a:solidFill>
                <a:latin typeface="Times New Roman" panose="02020603050405020304" pitchFamily="18" charset="0"/>
                <a:cs typeface="Times New Roman" panose="02020603050405020304" pitchFamily="18" charset="0"/>
              </a:rPr>
              <a:t>If </a:t>
            </a:r>
            <a:r>
              <a:rPr lang="en-US" dirty="0">
                <a:solidFill>
                  <a:srgbClr val="000000"/>
                </a:solidFill>
                <a:latin typeface="Times New Roman" panose="02020603050405020304" pitchFamily="18" charset="0"/>
                <a:cs typeface="Times New Roman" panose="02020603050405020304" pitchFamily="18" charset="0"/>
              </a:rPr>
              <a:t>a fail-safe mechanism of providing a reset to the </a:t>
            </a:r>
            <a:r>
              <a:rPr lang="en-US" dirty="0" smtClean="0">
                <a:solidFill>
                  <a:srgbClr val="000000"/>
                </a:solidFill>
                <a:latin typeface="Times New Roman" panose="02020603050405020304" pitchFamily="18" charset="0"/>
                <a:cs typeface="Times New Roman" panose="02020603050405020304" pitchFamily="18" charset="0"/>
              </a:rPr>
              <a:t>GBTx </a:t>
            </a:r>
            <a:r>
              <a:rPr lang="en-US" dirty="0">
                <a:solidFill>
                  <a:srgbClr val="000000"/>
                </a:solidFill>
                <a:latin typeface="Times New Roman" panose="02020603050405020304" pitchFamily="18" charset="0"/>
                <a:cs typeface="Times New Roman" panose="02020603050405020304" pitchFamily="18" charset="0"/>
              </a:rPr>
              <a:t>is available, this should be used by connecting it to the </a:t>
            </a:r>
            <a:r>
              <a:rPr lang="en-US" b="1" dirty="0" err="1" smtClean="0">
                <a:solidFill>
                  <a:srgbClr val="000000"/>
                </a:solidFill>
                <a:latin typeface="Times New Roman" panose="02020603050405020304" pitchFamily="18" charset="0"/>
                <a:cs typeface="Times New Roman" panose="02020603050405020304" pitchFamily="18" charset="0"/>
              </a:rPr>
              <a:t>RESETb</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input. </a:t>
            </a:r>
            <a:endParaRPr lang="it-IT"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dirty="0" smtClean="0">
                <a:solidFill>
                  <a:srgbClr val="000000"/>
                </a:solidFill>
                <a:latin typeface="Times New Roman" panose="02020603050405020304" pitchFamily="18" charset="0"/>
                <a:cs typeface="Times New Roman" panose="02020603050405020304" pitchFamily="18" charset="0"/>
              </a:rPr>
              <a:t>If </a:t>
            </a:r>
            <a:r>
              <a:rPr lang="en-US" dirty="0">
                <a:solidFill>
                  <a:srgbClr val="000000"/>
                </a:solidFill>
                <a:latin typeface="Times New Roman" panose="02020603050405020304" pitchFamily="18" charset="0"/>
                <a:cs typeface="Times New Roman" panose="02020603050405020304" pitchFamily="18" charset="0"/>
              </a:rPr>
              <a:t>the </a:t>
            </a:r>
            <a:r>
              <a:rPr lang="en-US" dirty="0" smtClean="0">
                <a:solidFill>
                  <a:srgbClr val="000000"/>
                </a:solidFill>
                <a:latin typeface="Times New Roman" panose="02020603050405020304" pitchFamily="18" charset="0"/>
                <a:cs typeface="Times New Roman" panose="02020603050405020304" pitchFamily="18" charset="0"/>
              </a:rPr>
              <a:t>GBTx is in XOSC mode, </a:t>
            </a:r>
            <a:r>
              <a:rPr lang="en-US" dirty="0">
                <a:solidFill>
                  <a:srgbClr val="000000"/>
                </a:solidFill>
                <a:latin typeface="Times New Roman" panose="02020603050405020304" pitchFamily="18" charset="0"/>
                <a:cs typeface="Times New Roman" panose="02020603050405020304" pitchFamily="18" charset="0"/>
              </a:rPr>
              <a:t>then the FSM will pass through a 300 us wait-state. In some cases, these 300 us will be sufficient for the power supply to </a:t>
            </a:r>
            <a:r>
              <a:rPr lang="en-US" dirty="0" smtClean="0">
                <a:solidFill>
                  <a:srgbClr val="000000"/>
                </a:solidFill>
                <a:latin typeface="Times New Roman" panose="02020603050405020304" pitchFamily="18" charset="0"/>
                <a:cs typeface="Times New Roman" panose="02020603050405020304" pitchFamily="18" charset="0"/>
              </a:rPr>
              <a:t>stabilize </a:t>
            </a:r>
            <a:r>
              <a:rPr lang="en-US" dirty="0">
                <a:solidFill>
                  <a:srgbClr val="000000"/>
                </a:solidFill>
                <a:latin typeface="Times New Roman" panose="02020603050405020304" pitchFamily="18" charset="0"/>
                <a:cs typeface="Times New Roman" panose="02020603050405020304" pitchFamily="18" charset="0"/>
              </a:rPr>
              <a:t>before the fuse sampling starts. </a:t>
            </a:r>
            <a:endParaRPr lang="it-IT"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dirty="0" smtClean="0">
                <a:solidFill>
                  <a:srgbClr val="000000"/>
                </a:solidFill>
                <a:latin typeface="Times New Roman" panose="02020603050405020304" pitchFamily="18" charset="0"/>
                <a:cs typeface="Times New Roman" panose="02020603050405020304" pitchFamily="18" charset="0"/>
              </a:rPr>
              <a:t>In </a:t>
            </a:r>
            <a:r>
              <a:rPr lang="en-US" dirty="0">
                <a:solidFill>
                  <a:srgbClr val="000000"/>
                </a:solidFill>
                <a:latin typeface="Times New Roman" panose="02020603050405020304" pitchFamily="18" charset="0"/>
                <a:cs typeface="Times New Roman" panose="02020603050405020304" pitchFamily="18" charset="0"/>
              </a:rPr>
              <a:t>all scenarios, the user should implement a passive resistor-capacitor network connected to the RESETB input of the </a:t>
            </a:r>
            <a:r>
              <a:rPr lang="en-US" dirty="0" smtClean="0">
                <a:solidFill>
                  <a:srgbClr val="000000"/>
                </a:solidFill>
                <a:latin typeface="Times New Roman" panose="02020603050405020304" pitchFamily="18" charset="0"/>
                <a:cs typeface="Times New Roman" panose="02020603050405020304" pitchFamily="18" charset="0"/>
              </a:rPr>
              <a:t>GBTx. </a:t>
            </a:r>
            <a:r>
              <a:rPr lang="en-US" dirty="0">
                <a:solidFill>
                  <a:srgbClr val="000000"/>
                </a:solidFill>
                <a:latin typeface="Times New Roman" panose="02020603050405020304" pitchFamily="18" charset="0"/>
                <a:cs typeface="Times New Roman" panose="02020603050405020304" pitchFamily="18" charset="0"/>
              </a:rPr>
              <a:t>The resistor should be connected between RESETB and VDDIO, and the capacitor between RESETB and GND. The values of R and C depend on the ramp-up time of the supply. As an example, for the FEAST-MP DC-DC convertor typically used to power the GBTX, values of R = 5 </a:t>
            </a:r>
            <a:r>
              <a:rPr lang="en-US" dirty="0" err="1">
                <a:solidFill>
                  <a:srgbClr val="000000"/>
                </a:solidFill>
                <a:latin typeface="Times New Roman" panose="02020603050405020304" pitchFamily="18" charset="0"/>
                <a:cs typeface="Times New Roman" panose="02020603050405020304" pitchFamily="18" charset="0"/>
              </a:rPr>
              <a:t>kΩ</a:t>
            </a:r>
            <a:r>
              <a:rPr lang="en-US" dirty="0">
                <a:solidFill>
                  <a:srgbClr val="000000"/>
                </a:solidFill>
                <a:latin typeface="Times New Roman" panose="02020603050405020304" pitchFamily="18" charset="0"/>
                <a:cs typeface="Times New Roman" panose="02020603050405020304" pitchFamily="18" charset="0"/>
              </a:rPr>
              <a:t> and C = 100nF are found to be ideal</a:t>
            </a:r>
            <a:r>
              <a:rPr lang="en-US" dirty="0" smtClean="0">
                <a:solidFill>
                  <a:srgbClr val="000000"/>
                </a:solidFill>
                <a:latin typeface="Times New Roman" panose="02020603050405020304" pitchFamily="18" charset="0"/>
                <a:cs typeface="Times New Roman" panose="02020603050405020304" pitchFamily="18" charset="0"/>
              </a:rPr>
              <a:t>.</a:t>
            </a:r>
            <a:endParaRPr lang="en-US"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the FEAST-MP DC-DC convertor is used, the ‘power-good’ output of this device can be used as a power-on-reset signal to the </a:t>
            </a:r>
            <a:r>
              <a:rPr lang="en-US" dirty="0" smtClean="0">
                <a:latin typeface="Times New Roman" panose="02020603050405020304" pitchFamily="18" charset="0"/>
                <a:cs typeface="Times New Roman" panose="02020603050405020304" pitchFamily="18" charset="0"/>
              </a:rPr>
              <a:t>GBTx </a:t>
            </a:r>
            <a:r>
              <a:rPr lang="en-US" dirty="0">
                <a:latin typeface="Times New Roman" panose="02020603050405020304" pitchFamily="18" charset="0"/>
                <a:cs typeface="Times New Roman" panose="02020603050405020304" pitchFamily="18" charset="0"/>
              </a:rPr>
              <a:t>directly connected to its RESETB input. The ‘power-good’ output of the FEAST-MP is an open-drain configuration that requires a pull-up resistor to the output voltage of the convertor.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‘power-good’ signal can be used together with a passive resistor-capacitor </a:t>
            </a:r>
            <a:r>
              <a:rPr lang="en-US" dirty="0" smtClean="0">
                <a:latin typeface="Times New Roman" panose="02020603050405020304" pitchFamily="18" charset="0"/>
                <a:cs typeface="Times New Roman" panose="02020603050405020304" pitchFamily="18" charset="0"/>
              </a:rPr>
              <a:t>network. </a:t>
            </a:r>
            <a:endParaRPr lang="it-IT"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GBTx </a:t>
            </a:r>
            <a:r>
              <a:rPr lang="en-US" dirty="0">
                <a:latin typeface="Times New Roman" panose="02020603050405020304" pitchFamily="18" charset="0"/>
                <a:cs typeface="Times New Roman" panose="02020603050405020304" pitchFamily="18" charset="0"/>
              </a:rPr>
              <a:t>is operated with an external clock (REFCLKSELECT=1), the user should enable this clock only after the power is switched on and has </a:t>
            </a:r>
            <a:r>
              <a:rPr lang="en-US" dirty="0" smtClean="0">
                <a:latin typeface="Times New Roman" panose="02020603050405020304" pitchFamily="18" charset="0"/>
                <a:cs typeface="Times New Roman" panose="02020603050405020304" pitchFamily="18" charset="0"/>
              </a:rPr>
              <a:t>stabilized. </a:t>
            </a:r>
            <a:endParaRPr lang="it-IT"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dirty="0" smtClean="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timeOut</a:t>
            </a:r>
            <a:r>
              <a:rPr lang="en-US" dirty="0">
                <a:latin typeface="Times New Roman" panose="02020603050405020304" pitchFamily="18" charset="0"/>
                <a:cs typeface="Times New Roman" panose="02020603050405020304" pitchFamily="18" charset="0"/>
              </a:rPr>
              <a:t> function should be enabled</a:t>
            </a:r>
            <a:r>
              <a:rPr lang="en-US"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79677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61</a:t>
            </a:fld>
            <a:endParaRPr lang="it-IT"/>
          </a:p>
        </p:txBody>
      </p:sp>
      <p:pic>
        <p:nvPicPr>
          <p:cNvPr id="4" name="Immagine 3"/>
          <p:cNvPicPr>
            <a:picLocks noChangeAspect="1"/>
          </p:cNvPicPr>
          <p:nvPr/>
        </p:nvPicPr>
        <p:blipFill>
          <a:blip r:embed="rId2"/>
          <a:stretch>
            <a:fillRect/>
          </a:stretch>
        </p:blipFill>
        <p:spPr>
          <a:xfrm>
            <a:off x="3918234" y="145473"/>
            <a:ext cx="4848229" cy="6472093"/>
          </a:xfrm>
          <a:prstGeom prst="rect">
            <a:avLst/>
          </a:prstGeom>
        </p:spPr>
      </p:pic>
      <p:sp>
        <p:nvSpPr>
          <p:cNvPr id="5" name="CasellaDiTesto 4"/>
          <p:cNvSpPr txBox="1"/>
          <p:nvPr/>
        </p:nvSpPr>
        <p:spPr>
          <a:xfrm>
            <a:off x="484088" y="145473"/>
            <a:ext cx="3177473"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GBTx startup FSM</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6" name="CasellaDiTesto 5"/>
          <p:cNvSpPr txBox="1"/>
          <p:nvPr/>
        </p:nvSpPr>
        <p:spPr>
          <a:xfrm>
            <a:off x="2254812" y="710257"/>
            <a:ext cx="1576650" cy="369332"/>
          </a:xfrm>
          <a:prstGeom prst="rect">
            <a:avLst/>
          </a:prstGeom>
          <a:solidFill>
            <a:srgbClr val="FFFF99"/>
          </a:solid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wait for 300 us</a:t>
            </a:r>
            <a:endParaRPr lang="it-IT" dirty="0">
              <a:latin typeface="Times New Roman" panose="02020603050405020304" pitchFamily="18" charset="0"/>
              <a:cs typeface="Times New Roman" panose="02020603050405020304" pitchFamily="18" charset="0"/>
            </a:endParaRPr>
          </a:p>
        </p:txBody>
      </p:sp>
      <p:sp>
        <p:nvSpPr>
          <p:cNvPr id="7" name="CasellaDiTesto 6"/>
          <p:cNvSpPr txBox="1"/>
          <p:nvPr/>
        </p:nvSpPr>
        <p:spPr>
          <a:xfrm>
            <a:off x="2264835" y="1683539"/>
            <a:ext cx="1473480" cy="369332"/>
          </a:xfrm>
          <a:prstGeom prst="rect">
            <a:avLst/>
          </a:prstGeom>
          <a:solidFill>
            <a:srgbClr val="FFFF99"/>
          </a:solid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fuse sampling</a:t>
            </a:r>
            <a:endParaRPr lang="it-IT" dirty="0">
              <a:latin typeface="Times New Roman" panose="02020603050405020304" pitchFamily="18" charset="0"/>
              <a:cs typeface="Times New Roman" panose="02020603050405020304" pitchFamily="18" charset="0"/>
            </a:endParaRPr>
          </a:p>
        </p:txBody>
      </p:sp>
      <p:sp>
        <p:nvSpPr>
          <p:cNvPr id="8" name="CasellaDiTesto 7"/>
          <p:cNvSpPr txBox="1"/>
          <p:nvPr/>
        </p:nvSpPr>
        <p:spPr>
          <a:xfrm>
            <a:off x="1829201" y="2397049"/>
            <a:ext cx="2089033" cy="369332"/>
          </a:xfrm>
          <a:prstGeom prst="rect">
            <a:avLst/>
          </a:prstGeom>
          <a:solidFill>
            <a:srgbClr val="FFFF99"/>
          </a:solid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pause for I2C access</a:t>
            </a:r>
            <a:endParaRPr lang="it-IT" dirty="0">
              <a:latin typeface="Times New Roman" panose="02020603050405020304" pitchFamily="18" charset="0"/>
              <a:cs typeface="Times New Roman" panose="02020603050405020304" pitchFamily="18" charset="0"/>
            </a:endParaRPr>
          </a:p>
        </p:txBody>
      </p:sp>
      <p:sp>
        <p:nvSpPr>
          <p:cNvPr id="9" name="CasellaDiTesto 8"/>
          <p:cNvSpPr txBox="1"/>
          <p:nvPr/>
        </p:nvSpPr>
        <p:spPr>
          <a:xfrm>
            <a:off x="1603543" y="3012187"/>
            <a:ext cx="2227919" cy="369332"/>
          </a:xfrm>
          <a:prstGeom prst="rect">
            <a:avLst/>
          </a:prstGeom>
          <a:solidFill>
            <a:srgbClr val="FFFF99"/>
          </a:solid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wait for XPLL to lock</a:t>
            </a:r>
            <a:endParaRPr lang="it-IT" dirty="0">
              <a:latin typeface="Times New Roman" panose="02020603050405020304" pitchFamily="18" charset="0"/>
              <a:cs typeface="Times New Roman" panose="02020603050405020304" pitchFamily="18" charset="0"/>
            </a:endParaRPr>
          </a:p>
        </p:txBody>
      </p:sp>
      <p:sp>
        <p:nvSpPr>
          <p:cNvPr id="10" name="CasellaDiTesto 9"/>
          <p:cNvSpPr txBox="1"/>
          <p:nvPr/>
        </p:nvSpPr>
        <p:spPr>
          <a:xfrm>
            <a:off x="1194411" y="3883374"/>
            <a:ext cx="2723823" cy="369332"/>
          </a:xfrm>
          <a:prstGeom prst="rect">
            <a:avLst/>
          </a:prstGeom>
          <a:solidFill>
            <a:srgbClr val="FFFF99"/>
          </a:solid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wait for deserializer to lock</a:t>
            </a:r>
            <a:endParaRPr lang="it-IT" dirty="0">
              <a:latin typeface="Times New Roman" panose="02020603050405020304" pitchFamily="18" charset="0"/>
              <a:cs typeface="Times New Roman" panose="02020603050405020304" pitchFamily="18" charset="0"/>
            </a:endParaRPr>
          </a:p>
        </p:txBody>
      </p:sp>
      <p:sp>
        <p:nvSpPr>
          <p:cNvPr id="11" name="CasellaDiTesto 10"/>
          <p:cNvSpPr txBox="1"/>
          <p:nvPr/>
        </p:nvSpPr>
        <p:spPr>
          <a:xfrm>
            <a:off x="1216643" y="5796396"/>
            <a:ext cx="2505814" cy="369332"/>
          </a:xfrm>
          <a:prstGeom prst="rect">
            <a:avLst/>
          </a:prstGeom>
          <a:solidFill>
            <a:srgbClr val="FFFF99"/>
          </a:solid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wait for serializer to lock</a:t>
            </a:r>
            <a:endParaRPr lang="it-IT" dirty="0">
              <a:latin typeface="Times New Roman" panose="02020603050405020304" pitchFamily="18" charset="0"/>
              <a:cs typeface="Times New Roman" panose="02020603050405020304" pitchFamily="18" charset="0"/>
            </a:endParaRPr>
          </a:p>
        </p:txBody>
      </p:sp>
      <p:sp>
        <p:nvSpPr>
          <p:cNvPr id="12" name="CasellaDiTesto 11"/>
          <p:cNvSpPr txBox="1"/>
          <p:nvPr/>
        </p:nvSpPr>
        <p:spPr>
          <a:xfrm>
            <a:off x="1246798" y="4870418"/>
            <a:ext cx="2619050" cy="369332"/>
          </a:xfrm>
          <a:prstGeom prst="rect">
            <a:avLst/>
          </a:prstGeom>
          <a:solidFill>
            <a:srgbClr val="FFFF99"/>
          </a:solid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wait for e-PLL RX to lock</a:t>
            </a:r>
            <a:endParaRPr lang="it-IT" dirty="0">
              <a:latin typeface="Times New Roman" panose="02020603050405020304" pitchFamily="18" charset="0"/>
              <a:cs typeface="Times New Roman" panose="02020603050405020304" pitchFamily="18" charset="0"/>
            </a:endParaRPr>
          </a:p>
        </p:txBody>
      </p:sp>
      <p:sp>
        <p:nvSpPr>
          <p:cNvPr id="13" name="CasellaDiTesto 12"/>
          <p:cNvSpPr txBox="1"/>
          <p:nvPr/>
        </p:nvSpPr>
        <p:spPr>
          <a:xfrm>
            <a:off x="8946382" y="894923"/>
            <a:ext cx="2619050" cy="369332"/>
          </a:xfrm>
          <a:prstGeom prst="rect">
            <a:avLst/>
          </a:prstGeom>
          <a:solidFill>
            <a:srgbClr val="FFFF99"/>
          </a:solid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wait for e-PLL TX to lock</a:t>
            </a:r>
            <a:endParaRPr lang="it-IT" dirty="0">
              <a:latin typeface="Times New Roman" panose="02020603050405020304" pitchFamily="18" charset="0"/>
              <a:cs typeface="Times New Roman" panose="02020603050405020304" pitchFamily="18" charset="0"/>
            </a:endParaRPr>
          </a:p>
        </p:txBody>
      </p:sp>
      <p:sp>
        <p:nvSpPr>
          <p:cNvPr id="14" name="CasellaDiTesto 13"/>
          <p:cNvSpPr txBox="1"/>
          <p:nvPr/>
        </p:nvSpPr>
        <p:spPr>
          <a:xfrm>
            <a:off x="8587309" y="1662757"/>
            <a:ext cx="3337196" cy="369332"/>
          </a:xfrm>
          <a:prstGeom prst="rect">
            <a:avLst/>
          </a:prstGeom>
          <a:solidFill>
            <a:srgbClr val="FFFF99"/>
          </a:solid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wait for DLL in e-Port RX to lock</a:t>
            </a:r>
            <a:endParaRPr lang="it-IT" dirty="0">
              <a:latin typeface="Times New Roman" panose="02020603050405020304" pitchFamily="18" charset="0"/>
              <a:cs typeface="Times New Roman" panose="02020603050405020304" pitchFamily="18" charset="0"/>
            </a:endParaRPr>
          </a:p>
        </p:txBody>
      </p:sp>
      <p:sp>
        <p:nvSpPr>
          <p:cNvPr id="15" name="CasellaDiTesto 14"/>
          <p:cNvSpPr txBox="1"/>
          <p:nvPr/>
        </p:nvSpPr>
        <p:spPr>
          <a:xfrm>
            <a:off x="9393941" y="2102823"/>
            <a:ext cx="1903085" cy="369332"/>
          </a:xfrm>
          <a:prstGeom prst="rect">
            <a:avLst/>
          </a:prstGeom>
          <a:solidFill>
            <a:srgbClr val="FFFF99"/>
          </a:solid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phase aligner reset</a:t>
            </a:r>
            <a:endParaRPr lang="it-IT" dirty="0">
              <a:latin typeface="Times New Roman" panose="02020603050405020304" pitchFamily="18" charset="0"/>
              <a:cs typeface="Times New Roman" panose="02020603050405020304" pitchFamily="18" charset="0"/>
            </a:endParaRPr>
          </a:p>
        </p:txBody>
      </p:sp>
      <p:sp>
        <p:nvSpPr>
          <p:cNvPr id="16" name="CasellaDiTesto 15"/>
          <p:cNvSpPr txBox="1"/>
          <p:nvPr/>
        </p:nvSpPr>
        <p:spPr>
          <a:xfrm>
            <a:off x="9365087" y="2542889"/>
            <a:ext cx="1960793" cy="369332"/>
          </a:xfrm>
          <a:prstGeom prst="rect">
            <a:avLst/>
          </a:prstGeom>
          <a:solidFill>
            <a:srgbClr val="FFFF99"/>
          </a:solid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initialize scrambler</a:t>
            </a:r>
            <a:endParaRPr lang="it-IT" dirty="0">
              <a:latin typeface="Times New Roman" panose="02020603050405020304" pitchFamily="18" charset="0"/>
              <a:cs typeface="Times New Roman" panose="02020603050405020304" pitchFamily="18" charset="0"/>
            </a:endParaRPr>
          </a:p>
        </p:txBody>
      </p:sp>
      <p:sp>
        <p:nvSpPr>
          <p:cNvPr id="17" name="CasellaDiTesto 16"/>
          <p:cNvSpPr txBox="1"/>
          <p:nvPr/>
        </p:nvSpPr>
        <p:spPr>
          <a:xfrm>
            <a:off x="9281281" y="3547888"/>
            <a:ext cx="2209005" cy="646331"/>
          </a:xfrm>
          <a:prstGeom prst="rect">
            <a:avLst/>
          </a:prstGeom>
          <a:solidFill>
            <a:srgbClr val="FFFF99"/>
          </a:solid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wait for DLL in phase shifter to lock</a:t>
            </a:r>
            <a:endParaRPr lang="it-IT" dirty="0">
              <a:latin typeface="Times New Roman" panose="02020603050405020304" pitchFamily="18" charset="0"/>
              <a:cs typeface="Times New Roman" panose="02020603050405020304" pitchFamily="18" charset="0"/>
            </a:endParaRPr>
          </a:p>
        </p:txBody>
      </p:sp>
      <p:sp>
        <p:nvSpPr>
          <p:cNvPr id="18" name="CasellaDiTesto 17"/>
          <p:cNvSpPr txBox="1"/>
          <p:nvPr/>
        </p:nvSpPr>
        <p:spPr>
          <a:xfrm>
            <a:off x="9023137" y="4408753"/>
            <a:ext cx="2467150" cy="369332"/>
          </a:xfrm>
          <a:prstGeom prst="rect">
            <a:avLst/>
          </a:prstGeom>
          <a:solidFill>
            <a:srgbClr val="00FF00"/>
          </a:solid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GBTx is operational !</a:t>
            </a:r>
            <a:endParaRPr lang="it-IT" b="1" dirty="0">
              <a:latin typeface="Times New Roman" panose="02020603050405020304" pitchFamily="18" charset="0"/>
              <a:cs typeface="Times New Roman" panose="02020603050405020304" pitchFamily="18" charset="0"/>
            </a:endParaRPr>
          </a:p>
        </p:txBody>
      </p:sp>
      <p:sp>
        <p:nvSpPr>
          <p:cNvPr id="19" name="CasellaDiTesto 18"/>
          <p:cNvSpPr txBox="1"/>
          <p:nvPr/>
        </p:nvSpPr>
        <p:spPr>
          <a:xfrm>
            <a:off x="9209888" y="4872273"/>
            <a:ext cx="2209005" cy="646331"/>
          </a:xfrm>
          <a:prstGeom prst="rect">
            <a:avLst/>
          </a:prstGeom>
          <a:solidFill>
            <a:srgbClr val="00FF00"/>
          </a:solidFill>
        </p:spPr>
        <p:txBody>
          <a:bodyPr wrap="square" rtlCol="0">
            <a:spAutoFit/>
          </a:bodyPr>
          <a:lstStyle/>
          <a:p>
            <a:pPr algn="ctr"/>
            <a:r>
              <a:rPr lang="en-US" i="1" dirty="0" smtClean="0">
                <a:latin typeface="Times New Roman" panose="02020603050405020304" pitchFamily="18" charset="0"/>
                <a:cs typeface="Times New Roman" panose="02020603050405020304" pitchFamily="18" charset="0"/>
              </a:rPr>
              <a:t>txRdy</a:t>
            </a:r>
            <a:r>
              <a:rPr lang="en-US" dirty="0" smtClean="0">
                <a:latin typeface="Times New Roman" panose="02020603050405020304" pitchFamily="18" charset="0"/>
                <a:cs typeface="Times New Roman" panose="02020603050405020304" pitchFamily="18" charset="0"/>
              </a:rPr>
              <a:t> and </a:t>
            </a:r>
            <a:r>
              <a:rPr lang="en-US" i="1" dirty="0" smtClean="0">
                <a:latin typeface="Times New Roman" panose="02020603050405020304" pitchFamily="18" charset="0"/>
                <a:cs typeface="Times New Roman" panose="02020603050405020304" pitchFamily="18" charset="0"/>
              </a:rPr>
              <a:t>rxRdy</a:t>
            </a:r>
            <a:r>
              <a:rPr lang="en-US" dirty="0" smtClean="0">
                <a:latin typeface="Times New Roman" panose="02020603050405020304" pitchFamily="18" charset="0"/>
                <a:cs typeface="Times New Roman" panose="02020603050405020304" pitchFamily="18" charset="0"/>
              </a:rPr>
              <a:t> are asserted</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57513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62</a:t>
            </a:fld>
            <a:endParaRPr lang="it-IT"/>
          </a:p>
        </p:txBody>
      </p:sp>
      <p:sp>
        <p:nvSpPr>
          <p:cNvPr id="4" name="CasellaDiTesto 3"/>
          <p:cNvSpPr txBox="1"/>
          <p:nvPr/>
        </p:nvSpPr>
        <p:spPr>
          <a:xfrm>
            <a:off x="4190827" y="210130"/>
            <a:ext cx="4251485"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GBTx watchdog + timeout</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5" name="Rettangolo 4"/>
          <p:cNvSpPr/>
          <p:nvPr/>
        </p:nvSpPr>
        <p:spPr>
          <a:xfrm>
            <a:off x="754135" y="760986"/>
            <a:ext cx="10584873" cy="2616101"/>
          </a:xfrm>
          <a:prstGeom prst="rect">
            <a:avLst/>
          </a:prstGeom>
        </p:spPr>
        <p:txBody>
          <a:bodyPr wrap="square">
            <a:spAutoFit/>
          </a:bodyPr>
          <a:lstStyle/>
          <a:p>
            <a:pPr algn="just"/>
            <a:r>
              <a:rPr lang="en-US" b="1" dirty="0" smtClean="0">
                <a:solidFill>
                  <a:srgbClr val="000000"/>
                </a:solidFill>
                <a:latin typeface="Times New Roman" panose="02020603050405020304" pitchFamily="18" charset="0"/>
                <a:cs typeface="Times New Roman" panose="02020603050405020304" pitchFamily="18" charset="0"/>
              </a:rPr>
              <a:t>Watchdog</a:t>
            </a:r>
            <a:endParaRPr lang="en-US" dirty="0" smtClean="0">
              <a:solidFill>
                <a:srgbClr val="000000"/>
              </a:solidFill>
              <a:latin typeface="Times New Roman" panose="02020603050405020304" pitchFamily="18" charset="0"/>
              <a:cs typeface="Times New Roman" panose="02020603050405020304" pitchFamily="18" charset="0"/>
            </a:endParaRPr>
          </a:p>
          <a:p>
            <a:pPr algn="just"/>
            <a:r>
              <a:rPr lang="en-US" dirty="0" smtClean="0">
                <a:solidFill>
                  <a:srgbClr val="000000"/>
                </a:solidFill>
                <a:latin typeface="Times New Roman" panose="02020603050405020304" pitchFamily="18" charset="0"/>
                <a:cs typeface="Times New Roman" panose="02020603050405020304" pitchFamily="18" charset="0"/>
              </a:rPr>
              <a:t>When </a:t>
            </a:r>
            <a:r>
              <a:rPr lang="en-US" dirty="0">
                <a:solidFill>
                  <a:srgbClr val="000000"/>
                </a:solidFill>
                <a:latin typeface="Times New Roman" panose="02020603050405020304" pitchFamily="18" charset="0"/>
                <a:cs typeface="Times New Roman" panose="02020603050405020304" pitchFamily="18" charset="0"/>
              </a:rPr>
              <a:t>enabled, this will monitor the state of each sub-block. If any sub-block stops operating correctly (for example a PLL loses lock), the watchdog will force the FSM to return to the reset state of that sub-block and the sequence will continue from that point until normal operating conditions are achieved. </a:t>
            </a:r>
          </a:p>
          <a:p>
            <a:pPr algn="just"/>
            <a:r>
              <a:rPr lang="en-US" dirty="0">
                <a:solidFill>
                  <a:srgbClr val="000000"/>
                </a:solidFill>
                <a:latin typeface="Times New Roman" panose="02020603050405020304" pitchFamily="18" charset="0"/>
                <a:cs typeface="Times New Roman" panose="02020603050405020304" pitchFamily="18" charset="0"/>
              </a:rPr>
              <a:t>For example, if the FSM is in the Idle state and the </a:t>
            </a:r>
            <a:r>
              <a:rPr lang="en-US" dirty="0" err="1">
                <a:solidFill>
                  <a:srgbClr val="000000"/>
                </a:solidFill>
                <a:latin typeface="Times New Roman" panose="02020603050405020304" pitchFamily="18" charset="0"/>
                <a:cs typeface="Times New Roman" panose="02020603050405020304" pitchFamily="18" charset="0"/>
              </a:rPr>
              <a:t>ePLL</a:t>
            </a:r>
            <a:r>
              <a:rPr lang="en-US" dirty="0">
                <a:solidFill>
                  <a:srgbClr val="000000"/>
                </a:solidFill>
                <a:latin typeface="Times New Roman" panose="02020603050405020304" pitchFamily="18" charset="0"/>
                <a:cs typeface="Times New Roman" panose="02020603050405020304" pitchFamily="18" charset="0"/>
              </a:rPr>
              <a:t>-TX loses </a:t>
            </a:r>
            <a:r>
              <a:rPr lang="en-US" dirty="0" smtClean="0">
                <a:solidFill>
                  <a:srgbClr val="000000"/>
                </a:solidFill>
                <a:latin typeface="Times New Roman" panose="02020603050405020304" pitchFamily="18" charset="0"/>
                <a:cs typeface="Times New Roman" panose="02020603050405020304" pitchFamily="18" charset="0"/>
              </a:rPr>
              <a:t>lock, </a:t>
            </a:r>
            <a:r>
              <a:rPr lang="en-US" dirty="0">
                <a:solidFill>
                  <a:srgbClr val="000000"/>
                </a:solidFill>
                <a:latin typeface="Times New Roman" panose="02020603050405020304" pitchFamily="18" charset="0"/>
                <a:cs typeface="Times New Roman" panose="02020603050405020304" pitchFamily="18" charset="0"/>
              </a:rPr>
              <a:t>the FSM will jump back to the </a:t>
            </a:r>
            <a:r>
              <a:rPr lang="en-US" dirty="0" err="1">
                <a:solidFill>
                  <a:srgbClr val="000000"/>
                </a:solidFill>
                <a:latin typeface="Times New Roman" panose="02020603050405020304" pitchFamily="18" charset="0"/>
                <a:cs typeface="Times New Roman" panose="02020603050405020304" pitchFamily="18" charset="0"/>
              </a:rPr>
              <a:t>resetTXEPLL</a:t>
            </a:r>
            <a:r>
              <a:rPr lang="en-US" dirty="0">
                <a:solidFill>
                  <a:srgbClr val="000000"/>
                </a:solidFill>
                <a:latin typeface="Times New Roman" panose="02020603050405020304" pitchFamily="18" charset="0"/>
                <a:cs typeface="Times New Roman" panose="02020603050405020304" pitchFamily="18" charset="0"/>
              </a:rPr>
              <a:t> state and re-start the sequence from there. </a:t>
            </a:r>
            <a:endParaRPr lang="en-US" dirty="0" smtClean="0">
              <a:solidFill>
                <a:srgbClr val="000000"/>
              </a:solidFill>
              <a:latin typeface="Times New Roman" panose="02020603050405020304" pitchFamily="18" charset="0"/>
              <a:cs typeface="Times New Roman" panose="02020603050405020304" pitchFamily="18" charset="0"/>
            </a:endParaRPr>
          </a:p>
          <a:p>
            <a:pPr algn="just"/>
            <a:endParaRPr lang="en-US" dirty="0">
              <a:solidFill>
                <a:srgbClr val="000000"/>
              </a:solidFill>
              <a:latin typeface="Times New Roman" panose="02020603050405020304" pitchFamily="18" charset="0"/>
              <a:cs typeface="Times New Roman" panose="02020603050405020304" pitchFamily="18" charset="0"/>
            </a:endParaRPr>
          </a:p>
          <a:p>
            <a:pPr algn="just"/>
            <a:r>
              <a:rPr lang="en-US" b="1" dirty="0">
                <a:solidFill>
                  <a:srgbClr val="000000"/>
                </a:solidFill>
                <a:latin typeface="Times New Roman" panose="02020603050405020304" pitchFamily="18" charset="0"/>
                <a:cs typeface="Times New Roman" panose="02020603050405020304" pitchFamily="18" charset="0"/>
              </a:rPr>
              <a:t>The intended use of the watchdog is to allow the chip to automatically recover from a functional interruption (such as a </a:t>
            </a:r>
            <a:r>
              <a:rPr lang="en-US" b="1" dirty="0" smtClean="0">
                <a:solidFill>
                  <a:srgbClr val="000000"/>
                </a:solidFill>
                <a:latin typeface="Times New Roman" panose="02020603050405020304" pitchFamily="18" charset="0"/>
                <a:cs typeface="Times New Roman" panose="02020603050405020304" pitchFamily="18" charset="0"/>
              </a:rPr>
              <a:t>fiber </a:t>
            </a:r>
            <a:r>
              <a:rPr lang="en-US" b="1" dirty="0">
                <a:solidFill>
                  <a:srgbClr val="000000"/>
                </a:solidFill>
                <a:latin typeface="Times New Roman" panose="02020603050405020304" pitchFamily="18" charset="0"/>
                <a:cs typeface="Times New Roman" panose="02020603050405020304" pitchFamily="18" charset="0"/>
              </a:rPr>
              <a:t>disconnect) without the need of power-cycling or resetting.</a:t>
            </a:r>
            <a:r>
              <a:rPr lang="en-US" dirty="0">
                <a:solidFill>
                  <a:srgbClr val="000000"/>
                </a:solidFill>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a:blip r:embed="rId2"/>
          <a:stretch>
            <a:fillRect/>
          </a:stretch>
        </p:blipFill>
        <p:spPr>
          <a:xfrm>
            <a:off x="3228867" y="3560408"/>
            <a:ext cx="6211637" cy="613495"/>
          </a:xfrm>
          <a:prstGeom prst="rect">
            <a:avLst/>
          </a:prstGeom>
          <a:ln w="19050">
            <a:solidFill>
              <a:schemeClr val="tx1"/>
            </a:solidFill>
          </a:ln>
        </p:spPr>
      </p:pic>
      <p:sp>
        <p:nvSpPr>
          <p:cNvPr id="7" name="Rettangolo 6"/>
          <p:cNvSpPr/>
          <p:nvPr/>
        </p:nvSpPr>
        <p:spPr>
          <a:xfrm>
            <a:off x="754135" y="4283084"/>
            <a:ext cx="10525991" cy="1231106"/>
          </a:xfrm>
          <a:prstGeom prst="rect">
            <a:avLst/>
          </a:prstGeom>
        </p:spPr>
        <p:txBody>
          <a:bodyPr wrap="square">
            <a:spAutoFit/>
          </a:bodyPr>
          <a:lstStyle/>
          <a:p>
            <a:pPr algn="just"/>
            <a:r>
              <a:rPr lang="en-US" sz="2000" b="1" dirty="0" smtClean="0">
                <a:solidFill>
                  <a:srgbClr val="000000"/>
                </a:solidFill>
                <a:latin typeface="Times New Roman" panose="02020603050405020304" pitchFamily="18" charset="0"/>
                <a:cs typeface="Times New Roman" panose="02020603050405020304" pitchFamily="18" charset="0"/>
              </a:rPr>
              <a:t>Timeout</a:t>
            </a:r>
          </a:p>
          <a:p>
            <a:pPr algn="just"/>
            <a:r>
              <a:rPr lang="en-US" dirty="0" smtClean="0">
                <a:solidFill>
                  <a:srgbClr val="000000"/>
                </a:solidFill>
                <a:latin typeface="Times New Roman" panose="02020603050405020304" pitchFamily="18" charset="0"/>
                <a:cs typeface="Times New Roman" panose="02020603050405020304" pitchFamily="18" charset="0"/>
              </a:rPr>
              <a:t>The </a:t>
            </a:r>
            <a:r>
              <a:rPr lang="en-US" dirty="0">
                <a:solidFill>
                  <a:srgbClr val="000000"/>
                </a:solidFill>
                <a:latin typeface="Times New Roman" panose="02020603050405020304" pitchFamily="18" charset="0"/>
                <a:cs typeface="Times New Roman" panose="02020603050405020304" pitchFamily="18" charset="0"/>
              </a:rPr>
              <a:t>‘wait-states’ have time-outs (set at 2 seconds). If this time is exceeded the FSM moves back to the reset state and re-starts the full start-up procedure. </a:t>
            </a:r>
            <a:r>
              <a:rPr lang="en-US" dirty="0" smtClean="0">
                <a:solidFill>
                  <a:srgbClr val="000000"/>
                </a:solidFill>
                <a:latin typeface="Times New Roman" panose="02020603050405020304" pitchFamily="18" charset="0"/>
                <a:cs typeface="Times New Roman" panose="02020603050405020304" pitchFamily="18" charset="0"/>
              </a:rPr>
              <a:t>If a fiber is unplugged, the </a:t>
            </a:r>
            <a:r>
              <a:rPr lang="en-US" dirty="0">
                <a:solidFill>
                  <a:srgbClr val="000000"/>
                </a:solidFill>
                <a:latin typeface="Times New Roman" panose="02020603050405020304" pitchFamily="18" charset="0"/>
                <a:cs typeface="Times New Roman" panose="02020603050405020304" pitchFamily="18" charset="0"/>
              </a:rPr>
              <a:t>FSM will continue this time-out loop until the </a:t>
            </a:r>
            <a:r>
              <a:rPr lang="en-US" dirty="0" smtClean="0">
                <a:solidFill>
                  <a:srgbClr val="000000"/>
                </a:solidFill>
                <a:latin typeface="Times New Roman" panose="02020603050405020304" pitchFamily="18" charset="0"/>
                <a:cs typeface="Times New Roman" panose="02020603050405020304" pitchFamily="18" charset="0"/>
              </a:rPr>
              <a:t>fiber </a:t>
            </a:r>
            <a:r>
              <a:rPr lang="en-US" dirty="0">
                <a:solidFill>
                  <a:srgbClr val="000000"/>
                </a:solidFill>
                <a:latin typeface="Times New Roman" panose="02020603050405020304" pitchFamily="18" charset="0"/>
                <a:cs typeface="Times New Roman" panose="02020603050405020304" pitchFamily="18" charset="0"/>
              </a:rPr>
              <a:t>is plugged </a:t>
            </a:r>
            <a:r>
              <a:rPr lang="en-US" dirty="0" smtClean="0">
                <a:solidFill>
                  <a:srgbClr val="000000"/>
                </a:solidFill>
                <a:latin typeface="Times New Roman" panose="02020603050405020304" pitchFamily="18" charset="0"/>
                <a:cs typeface="Times New Roman" panose="02020603050405020304" pitchFamily="18" charset="0"/>
              </a:rPr>
              <a:t>back in and </a:t>
            </a:r>
            <a:r>
              <a:rPr lang="en-US" dirty="0">
                <a:solidFill>
                  <a:srgbClr val="000000"/>
                </a:solidFill>
                <a:latin typeface="Times New Roman" panose="02020603050405020304" pitchFamily="18" charset="0"/>
                <a:cs typeface="Times New Roman" panose="02020603050405020304" pitchFamily="18" charset="0"/>
              </a:rPr>
              <a:t>the </a:t>
            </a:r>
            <a:r>
              <a:rPr lang="en-US" dirty="0" smtClean="0">
                <a:solidFill>
                  <a:srgbClr val="000000"/>
                </a:solidFill>
                <a:latin typeface="Times New Roman" panose="02020603050405020304" pitchFamily="18" charset="0"/>
                <a:cs typeface="Times New Roman" panose="02020603050405020304" pitchFamily="18" charset="0"/>
              </a:rPr>
              <a:t>deserializer </a:t>
            </a:r>
            <a:r>
              <a:rPr lang="en-US" dirty="0">
                <a:solidFill>
                  <a:srgbClr val="000000"/>
                </a:solidFill>
                <a:latin typeface="Times New Roman" panose="02020603050405020304" pitchFamily="18" charset="0"/>
                <a:cs typeface="Times New Roman" panose="02020603050405020304" pitchFamily="18" charset="0"/>
              </a:rPr>
              <a:t>can lock. </a:t>
            </a:r>
            <a:endParaRPr lang="it-IT" dirty="0">
              <a:latin typeface="Times New Roman" panose="02020603050405020304" pitchFamily="18" charset="0"/>
              <a:cs typeface="Times New Roman" panose="02020603050405020304" pitchFamily="18" charset="0"/>
            </a:endParaRPr>
          </a:p>
        </p:txBody>
      </p:sp>
      <p:pic>
        <p:nvPicPr>
          <p:cNvPr id="8" name="Immagine 7"/>
          <p:cNvPicPr>
            <a:picLocks noChangeAspect="1"/>
          </p:cNvPicPr>
          <p:nvPr/>
        </p:nvPicPr>
        <p:blipFill>
          <a:blip r:embed="rId3"/>
          <a:stretch>
            <a:fillRect/>
          </a:stretch>
        </p:blipFill>
        <p:spPr>
          <a:xfrm>
            <a:off x="3228867" y="5588330"/>
            <a:ext cx="6211637" cy="616759"/>
          </a:xfrm>
          <a:prstGeom prst="rect">
            <a:avLst/>
          </a:prstGeom>
          <a:ln w="19050">
            <a:solidFill>
              <a:schemeClr val="tx1"/>
            </a:solidFill>
          </a:ln>
        </p:spPr>
      </p:pic>
    </p:spTree>
    <p:extLst>
      <p:ext uri="{BB962C8B-B14F-4D97-AF65-F5344CB8AC3E}">
        <p14:creationId xmlns:p14="http://schemas.microsoft.com/office/powerpoint/2010/main" val="18708034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63</a:t>
            </a:fld>
            <a:endParaRPr lang="it-IT"/>
          </a:p>
        </p:txBody>
      </p:sp>
      <p:sp>
        <p:nvSpPr>
          <p:cNvPr id="4" name="CasellaDiTesto 3"/>
          <p:cNvSpPr txBox="1"/>
          <p:nvPr/>
        </p:nvSpPr>
        <p:spPr>
          <a:xfrm>
            <a:off x="5414563" y="2766294"/>
            <a:ext cx="1362874"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Backup</a:t>
            </a:r>
            <a:endParaRPr lang="it-IT"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3749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64</a:t>
            </a:fld>
            <a:endParaRPr lang="it-IT"/>
          </a:p>
        </p:txBody>
      </p:sp>
      <p:sp>
        <p:nvSpPr>
          <p:cNvPr id="5" name="Content Placeholder 2"/>
          <p:cNvSpPr txBox="1">
            <a:spLocks/>
          </p:cNvSpPr>
          <p:nvPr/>
        </p:nvSpPr>
        <p:spPr>
          <a:xfrm>
            <a:off x="430652" y="794645"/>
            <a:ext cx="4343400" cy="53940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smtClean="0">
                <a:latin typeface="Times New Roman" panose="02020603050405020304" pitchFamily="18" charset="0"/>
                <a:cs typeface="Times New Roman" panose="02020603050405020304" pitchFamily="18" charset="0"/>
              </a:rPr>
              <a:t>½ million gates</a:t>
            </a:r>
          </a:p>
          <a:p>
            <a:r>
              <a:rPr lang="en-GB" sz="1600" dirty="0" smtClean="0">
                <a:latin typeface="Times New Roman" panose="02020603050405020304" pitchFamily="18" charset="0"/>
                <a:cs typeface="Times New Roman" panose="02020603050405020304" pitchFamily="18" charset="0"/>
              </a:rPr>
              <a:t>Approximately:</a:t>
            </a:r>
          </a:p>
          <a:p>
            <a:pPr lvl="1"/>
            <a:r>
              <a:rPr lang="en-GB" sz="1600" dirty="0" smtClean="0">
                <a:latin typeface="Times New Roman" panose="02020603050405020304" pitchFamily="18" charset="0"/>
                <a:cs typeface="Times New Roman" panose="02020603050405020304" pitchFamily="18" charset="0"/>
              </a:rPr>
              <a:t>300 8-bit programmable registers</a:t>
            </a:r>
            <a:br>
              <a:rPr lang="en-GB" sz="1600" dirty="0" smtClean="0">
                <a:latin typeface="Times New Roman" panose="02020603050405020304" pitchFamily="18" charset="0"/>
                <a:cs typeface="Times New Roman" panose="02020603050405020304" pitchFamily="18" charset="0"/>
              </a:rPr>
            </a:br>
            <a:r>
              <a:rPr lang="en-GB" sz="1600" dirty="0" smtClean="0">
                <a:latin typeface="Times New Roman" panose="02020603050405020304" pitchFamily="18" charset="0"/>
                <a:cs typeface="Times New Roman" panose="02020603050405020304" pitchFamily="18" charset="0"/>
              </a:rPr>
              <a:t>(all TMR)</a:t>
            </a:r>
          </a:p>
          <a:p>
            <a:pPr lvl="1"/>
            <a:r>
              <a:rPr lang="en-GB" sz="1600" dirty="0" smtClean="0">
                <a:latin typeface="Times New Roman" panose="02020603050405020304" pitchFamily="18" charset="0"/>
                <a:cs typeface="Times New Roman" panose="02020603050405020304" pitchFamily="18" charset="0"/>
              </a:rPr>
              <a:t>300 8-bit e-Fuse memory</a:t>
            </a:r>
          </a:p>
          <a:p>
            <a:r>
              <a:rPr lang="en-GB" sz="1600" dirty="0" smtClean="0">
                <a:latin typeface="Times New Roman" panose="02020603050405020304" pitchFamily="18" charset="0"/>
                <a:cs typeface="Times New Roman" panose="02020603050405020304" pitchFamily="18" charset="0"/>
              </a:rPr>
              <a:t>Clock tree (chip wide):</a:t>
            </a:r>
          </a:p>
          <a:p>
            <a:pPr lvl="1"/>
            <a:r>
              <a:rPr lang="en-GB" sz="1600" dirty="0" smtClean="0">
                <a:latin typeface="Times New Roman" panose="02020603050405020304" pitchFamily="18" charset="0"/>
                <a:cs typeface="Times New Roman" panose="02020603050405020304" pitchFamily="18" charset="0"/>
              </a:rPr>
              <a:t>9 clock trees (all TMR)</a:t>
            </a:r>
          </a:p>
          <a:p>
            <a:pPr lvl="1"/>
            <a:r>
              <a:rPr lang="en-GB" sz="1600" dirty="0" smtClean="0">
                <a:latin typeface="Times New Roman" panose="02020603050405020304" pitchFamily="18" charset="0"/>
                <a:cs typeface="Times New Roman" panose="02020603050405020304" pitchFamily="18" charset="0"/>
              </a:rPr>
              <a:t>Frequencies: 40/80/160/320 MHz</a:t>
            </a:r>
          </a:p>
          <a:p>
            <a:r>
              <a:rPr lang="en-GB" sz="1600" dirty="0" smtClean="0">
                <a:latin typeface="Times New Roman" panose="02020603050405020304" pitchFamily="18" charset="0"/>
                <a:cs typeface="Times New Roman" panose="02020603050405020304" pitchFamily="18" charset="0"/>
              </a:rPr>
              <a:t>7 PLLs:</a:t>
            </a:r>
          </a:p>
          <a:p>
            <a:pPr lvl="1"/>
            <a:r>
              <a:rPr lang="en-GB" sz="1600" dirty="0" smtClean="0">
                <a:latin typeface="Times New Roman" panose="02020603050405020304" pitchFamily="18" charset="0"/>
                <a:cs typeface="Times New Roman" panose="02020603050405020304" pitchFamily="18" charset="0"/>
              </a:rPr>
              <a:t>RX: CDR PLL + Reference PLL (2.4 GHz)</a:t>
            </a:r>
          </a:p>
          <a:p>
            <a:pPr lvl="1"/>
            <a:r>
              <a:rPr lang="en-GB" sz="1600" dirty="0" smtClean="0">
                <a:latin typeface="Times New Roman" panose="02020603050405020304" pitchFamily="18" charset="0"/>
                <a:cs typeface="Times New Roman" panose="02020603050405020304" pitchFamily="18" charset="0"/>
              </a:rPr>
              <a:t>TX: </a:t>
            </a:r>
            <a:r>
              <a:rPr lang="en-GB" sz="1600" dirty="0" err="1" smtClean="0">
                <a:latin typeface="Times New Roman" panose="02020603050405020304" pitchFamily="18" charset="0"/>
                <a:cs typeface="Times New Roman" panose="02020603050405020304" pitchFamily="18" charset="0"/>
              </a:rPr>
              <a:t>Serializer</a:t>
            </a:r>
            <a:r>
              <a:rPr lang="en-GB" sz="1600" dirty="0" smtClean="0">
                <a:latin typeface="Times New Roman" panose="02020603050405020304" pitchFamily="18" charset="0"/>
                <a:cs typeface="Times New Roman" panose="02020603050405020304" pitchFamily="18" charset="0"/>
              </a:rPr>
              <a:t> PLL (4.8 GHz)</a:t>
            </a:r>
          </a:p>
          <a:p>
            <a:pPr lvl="1"/>
            <a:r>
              <a:rPr lang="en-GB" sz="1600" dirty="0" smtClean="0">
                <a:latin typeface="Times New Roman" panose="02020603050405020304" pitchFamily="18" charset="0"/>
                <a:cs typeface="Times New Roman" panose="02020603050405020304" pitchFamily="18" charset="0"/>
              </a:rPr>
              <a:t>Phase-Shifter PLL (1.28 GHz)</a:t>
            </a:r>
          </a:p>
          <a:p>
            <a:pPr lvl="1"/>
            <a:r>
              <a:rPr lang="en-GB" sz="1600" dirty="0" err="1" smtClean="0">
                <a:latin typeface="Times New Roman" panose="02020603050405020304" pitchFamily="18" charset="0"/>
                <a:cs typeface="Times New Roman" panose="02020603050405020304" pitchFamily="18" charset="0"/>
              </a:rPr>
              <a:t>xPLL</a:t>
            </a:r>
            <a:r>
              <a:rPr lang="en-GB" sz="1600" dirty="0" smtClean="0">
                <a:latin typeface="Times New Roman" panose="02020603050405020304" pitchFamily="18" charset="0"/>
                <a:cs typeface="Times New Roman" panose="02020603050405020304" pitchFamily="18" charset="0"/>
              </a:rPr>
              <a:t> (VCXO based PLL, 80 MHz)</a:t>
            </a:r>
          </a:p>
          <a:p>
            <a:pPr lvl="1"/>
            <a:r>
              <a:rPr lang="en-GB" sz="1600" dirty="0" smtClean="0">
                <a:latin typeface="Times New Roman" panose="02020603050405020304" pitchFamily="18" charset="0"/>
                <a:cs typeface="Times New Roman" panose="02020603050405020304" pitchFamily="18" charset="0"/>
              </a:rPr>
              <a:t>(2x) </a:t>
            </a:r>
            <a:r>
              <a:rPr lang="en-GB" sz="1600" dirty="0" err="1" smtClean="0">
                <a:latin typeface="Times New Roman" panose="02020603050405020304" pitchFamily="18" charset="0"/>
                <a:cs typeface="Times New Roman" panose="02020603050405020304" pitchFamily="18" charset="0"/>
              </a:rPr>
              <a:t>ePLL</a:t>
            </a:r>
            <a:r>
              <a:rPr lang="en-GB" sz="1600" dirty="0" smtClean="0">
                <a:latin typeface="Times New Roman" panose="02020603050405020304" pitchFamily="18" charset="0"/>
                <a:cs typeface="Times New Roman" panose="02020603050405020304" pitchFamily="18" charset="0"/>
              </a:rPr>
              <a:t> (160-320 MHz)</a:t>
            </a:r>
          </a:p>
          <a:p>
            <a:r>
              <a:rPr lang="en-GB" sz="1600" dirty="0" smtClean="0">
                <a:latin typeface="Times New Roman" panose="02020603050405020304" pitchFamily="18" charset="0"/>
                <a:cs typeface="Times New Roman" panose="02020603050405020304" pitchFamily="18" charset="0"/>
              </a:rPr>
              <a:t>17 master DLLs:</a:t>
            </a:r>
          </a:p>
          <a:p>
            <a:pPr lvl="1"/>
            <a:r>
              <a:rPr lang="en-GB" sz="1600" dirty="0" smtClean="0">
                <a:latin typeface="Times New Roman" panose="02020603050405020304" pitchFamily="18" charset="0"/>
                <a:cs typeface="Times New Roman" panose="02020603050405020304" pitchFamily="18" charset="0"/>
              </a:rPr>
              <a:t>9 for phase alignment of the e-links</a:t>
            </a:r>
          </a:p>
          <a:p>
            <a:pPr lvl="1"/>
            <a:r>
              <a:rPr lang="en-GB" sz="1600" dirty="0" smtClean="0">
                <a:latin typeface="Times New Roman" panose="02020603050405020304" pitchFamily="18" charset="0"/>
                <a:cs typeface="Times New Roman" panose="02020603050405020304" pitchFamily="18" charset="0"/>
              </a:rPr>
              <a:t>8 for clock de-skewing</a:t>
            </a: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7898" y="616942"/>
            <a:ext cx="2847662" cy="2847662"/>
          </a:xfrm>
          <a:prstGeom prst="rect">
            <a:avLst/>
          </a:prstGeom>
        </p:spPr>
      </p:pic>
      <p:grpSp>
        <p:nvGrpSpPr>
          <p:cNvPr id="7" name="Group 22"/>
          <p:cNvGrpSpPr/>
          <p:nvPr/>
        </p:nvGrpSpPr>
        <p:grpSpPr>
          <a:xfrm>
            <a:off x="8492710" y="3364725"/>
            <a:ext cx="2928311" cy="2943175"/>
            <a:chOff x="5220072" y="3429000"/>
            <a:chExt cx="2928311" cy="2943175"/>
          </a:xfrm>
        </p:grpSpPr>
        <p:pic>
          <p:nvPicPr>
            <p:cNvPr id="8"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p:blipFill>
          <p:spPr>
            <a:xfrm>
              <a:off x="5548037" y="3768295"/>
              <a:ext cx="2600346" cy="2603880"/>
            </a:xfrm>
            <a:prstGeom prst="rect">
              <a:avLst/>
            </a:prstGeom>
          </p:spPr>
        </p:pic>
        <p:cxnSp>
          <p:nvCxnSpPr>
            <p:cNvPr id="9" name="Straight Arrow Connector 10"/>
            <p:cNvCxnSpPr/>
            <p:nvPr/>
          </p:nvCxnSpPr>
          <p:spPr>
            <a:xfrm flipV="1">
              <a:off x="5436096" y="3756442"/>
              <a:ext cx="0" cy="2615733"/>
            </a:xfrm>
            <a:prstGeom prst="straightConnector1">
              <a:avLst/>
            </a:prstGeom>
            <a:ln w="19050">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15"/>
            <p:cNvSpPr txBox="1"/>
            <p:nvPr/>
          </p:nvSpPr>
          <p:spPr>
            <a:xfrm rot="16200000">
              <a:off x="5063138" y="4974524"/>
              <a:ext cx="567784" cy="253916"/>
            </a:xfrm>
            <a:prstGeom prst="rect">
              <a:avLst/>
            </a:prstGeom>
            <a:noFill/>
          </p:spPr>
          <p:txBody>
            <a:bodyPr wrap="none" rtlCol="0">
              <a:spAutoFit/>
            </a:bodyPr>
            <a:lstStyle/>
            <a:p>
              <a:r>
                <a:rPr lang="en-GB" sz="1050" dirty="0" smtClean="0">
                  <a:solidFill>
                    <a:schemeClr val="tx2"/>
                  </a:solidFill>
                </a:rPr>
                <a:t>17 mm</a:t>
              </a:r>
              <a:endParaRPr lang="en-GB" sz="1050" dirty="0">
                <a:solidFill>
                  <a:schemeClr val="tx2"/>
                </a:solidFill>
              </a:endParaRPr>
            </a:p>
          </p:txBody>
        </p:sp>
        <p:cxnSp>
          <p:nvCxnSpPr>
            <p:cNvPr id="11" name="Straight Arrow Connector 16"/>
            <p:cNvCxnSpPr/>
            <p:nvPr/>
          </p:nvCxnSpPr>
          <p:spPr>
            <a:xfrm>
              <a:off x="5548037" y="3682671"/>
              <a:ext cx="2600346" cy="0"/>
            </a:xfrm>
            <a:prstGeom prst="straightConnector1">
              <a:avLst/>
            </a:prstGeom>
            <a:ln w="19050">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7"/>
            <p:cNvSpPr txBox="1"/>
            <p:nvPr/>
          </p:nvSpPr>
          <p:spPr>
            <a:xfrm>
              <a:off x="6527099" y="3429000"/>
              <a:ext cx="567784" cy="253916"/>
            </a:xfrm>
            <a:prstGeom prst="rect">
              <a:avLst/>
            </a:prstGeom>
            <a:noFill/>
          </p:spPr>
          <p:txBody>
            <a:bodyPr wrap="none" rtlCol="0">
              <a:spAutoFit/>
            </a:bodyPr>
            <a:lstStyle/>
            <a:p>
              <a:r>
                <a:rPr lang="en-GB" sz="1050" dirty="0" smtClean="0">
                  <a:solidFill>
                    <a:schemeClr val="tx2"/>
                  </a:solidFill>
                </a:rPr>
                <a:t>17 mm</a:t>
              </a:r>
              <a:endParaRPr lang="en-GB" sz="1050" dirty="0">
                <a:solidFill>
                  <a:schemeClr val="tx2"/>
                </a:solidFill>
              </a:endParaRPr>
            </a:p>
          </p:txBody>
        </p:sp>
        <p:sp>
          <p:nvSpPr>
            <p:cNvPr id="13" name="TextBox 18"/>
            <p:cNvSpPr txBox="1"/>
            <p:nvPr/>
          </p:nvSpPr>
          <p:spPr>
            <a:xfrm>
              <a:off x="5583356" y="3872081"/>
              <a:ext cx="2517036" cy="253916"/>
            </a:xfrm>
            <a:prstGeom prst="rect">
              <a:avLst/>
            </a:prstGeom>
            <a:noFill/>
          </p:spPr>
          <p:txBody>
            <a:bodyPr wrap="none" rtlCol="0">
              <a:spAutoFit/>
            </a:bodyPr>
            <a:lstStyle/>
            <a:p>
              <a:r>
                <a:rPr lang="en-GB" sz="1050" b="1" dirty="0" smtClean="0">
                  <a:solidFill>
                    <a:schemeClr val="bg1"/>
                  </a:solidFill>
                </a:rPr>
                <a:t>Total height including solder balls: ~3 mm</a:t>
              </a:r>
              <a:endParaRPr lang="en-GB" sz="1050" b="1" dirty="0">
                <a:solidFill>
                  <a:schemeClr val="bg1"/>
                </a:solidFill>
              </a:endParaRPr>
            </a:p>
          </p:txBody>
        </p:sp>
      </p:grpSp>
      <p:grpSp>
        <p:nvGrpSpPr>
          <p:cNvPr id="14" name="Group 25"/>
          <p:cNvGrpSpPr/>
          <p:nvPr/>
        </p:nvGrpSpPr>
        <p:grpSpPr>
          <a:xfrm>
            <a:off x="8454818" y="403244"/>
            <a:ext cx="3038211" cy="2884512"/>
            <a:chOff x="5110172" y="511656"/>
            <a:chExt cx="3038211" cy="2884512"/>
          </a:xfrm>
        </p:grpSpPr>
        <p:grpSp>
          <p:nvGrpSpPr>
            <p:cNvPr id="15" name="Group 24"/>
            <p:cNvGrpSpPr/>
            <p:nvPr/>
          </p:nvGrpSpPr>
          <p:grpSpPr>
            <a:xfrm>
              <a:off x="5110172" y="860438"/>
              <a:ext cx="275584" cy="2535730"/>
              <a:chOff x="5110172" y="860438"/>
              <a:chExt cx="275584" cy="2535730"/>
            </a:xfrm>
          </p:grpSpPr>
          <p:cxnSp>
            <p:nvCxnSpPr>
              <p:cNvPr id="19" name="Straight Arrow Connector 13"/>
              <p:cNvCxnSpPr/>
              <p:nvPr/>
            </p:nvCxnSpPr>
            <p:spPr>
              <a:xfrm flipV="1">
                <a:off x="5385756" y="860438"/>
                <a:ext cx="0" cy="2535730"/>
              </a:xfrm>
              <a:prstGeom prst="straightConnector1">
                <a:avLst/>
              </a:prstGeom>
              <a:ln w="19050">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xtBox 14"/>
              <p:cNvSpPr txBox="1"/>
              <p:nvPr/>
            </p:nvSpPr>
            <p:spPr>
              <a:xfrm rot="16200000">
                <a:off x="4936406" y="2078827"/>
                <a:ext cx="601447" cy="253916"/>
              </a:xfrm>
              <a:prstGeom prst="rect">
                <a:avLst/>
              </a:prstGeom>
              <a:noFill/>
            </p:spPr>
            <p:txBody>
              <a:bodyPr wrap="none" rtlCol="0">
                <a:spAutoFit/>
              </a:bodyPr>
              <a:lstStyle/>
              <a:p>
                <a:r>
                  <a:rPr lang="en-GB" sz="1050" dirty="0" smtClean="0">
                    <a:solidFill>
                      <a:schemeClr val="tx2"/>
                    </a:solidFill>
                  </a:rPr>
                  <a:t>4.3 mm</a:t>
                </a:r>
                <a:endParaRPr lang="en-GB" sz="1050" dirty="0">
                  <a:solidFill>
                    <a:schemeClr val="tx2"/>
                  </a:solidFill>
                </a:endParaRPr>
              </a:p>
            </p:txBody>
          </p:sp>
        </p:grpSp>
        <p:grpSp>
          <p:nvGrpSpPr>
            <p:cNvPr id="16" name="Group 23"/>
            <p:cNvGrpSpPr/>
            <p:nvPr/>
          </p:nvGrpSpPr>
          <p:grpSpPr>
            <a:xfrm>
              <a:off x="5473600" y="511656"/>
              <a:ext cx="2674783" cy="258109"/>
              <a:chOff x="5473600" y="511656"/>
              <a:chExt cx="2674783" cy="258109"/>
            </a:xfrm>
          </p:grpSpPr>
          <p:cxnSp>
            <p:nvCxnSpPr>
              <p:cNvPr id="17" name="Straight Arrow Connector 19"/>
              <p:cNvCxnSpPr/>
              <p:nvPr/>
            </p:nvCxnSpPr>
            <p:spPr>
              <a:xfrm>
                <a:off x="5473600" y="769764"/>
                <a:ext cx="2674783" cy="1"/>
              </a:xfrm>
              <a:prstGeom prst="straightConnector1">
                <a:avLst/>
              </a:prstGeom>
              <a:ln w="19050">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20"/>
              <p:cNvSpPr txBox="1"/>
              <p:nvPr/>
            </p:nvSpPr>
            <p:spPr>
              <a:xfrm>
                <a:off x="6477489" y="511656"/>
                <a:ext cx="601447" cy="253916"/>
              </a:xfrm>
              <a:prstGeom prst="rect">
                <a:avLst/>
              </a:prstGeom>
              <a:noFill/>
            </p:spPr>
            <p:txBody>
              <a:bodyPr wrap="none" rtlCol="0">
                <a:spAutoFit/>
              </a:bodyPr>
              <a:lstStyle/>
              <a:p>
                <a:r>
                  <a:rPr lang="en-GB" sz="1050" dirty="0" smtClean="0">
                    <a:solidFill>
                      <a:schemeClr val="tx2"/>
                    </a:solidFill>
                  </a:rPr>
                  <a:t>4.3 mm</a:t>
                </a:r>
                <a:endParaRPr lang="en-GB" sz="1050" dirty="0">
                  <a:solidFill>
                    <a:schemeClr val="tx2"/>
                  </a:solidFill>
                </a:endParaRPr>
              </a:p>
            </p:txBody>
          </p:sp>
        </p:grpSp>
      </p:grpSp>
      <p:sp>
        <p:nvSpPr>
          <p:cNvPr id="21" name="CasellaDiTesto 20"/>
          <p:cNvSpPr txBox="1"/>
          <p:nvPr/>
        </p:nvSpPr>
        <p:spPr>
          <a:xfrm>
            <a:off x="5034352" y="93722"/>
            <a:ext cx="2957861"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GBTx in numbers</a:t>
            </a:r>
            <a:endParaRPr lang="it-IT" sz="2800" b="1" dirty="0">
              <a:solidFill>
                <a:srgbClr val="0000FF"/>
              </a:solidFill>
              <a:latin typeface="Times New Roman" panose="02020603050405020304" pitchFamily="18" charset="0"/>
              <a:cs typeface="Times New Roman" panose="02020603050405020304" pitchFamily="18" charset="0"/>
            </a:endParaRPr>
          </a:p>
        </p:txBody>
      </p:sp>
      <p:sp>
        <p:nvSpPr>
          <p:cNvPr id="22" name="Rettangolo 21"/>
          <p:cNvSpPr/>
          <p:nvPr/>
        </p:nvSpPr>
        <p:spPr>
          <a:xfrm>
            <a:off x="4888071" y="2236439"/>
            <a:ext cx="3352800" cy="2800767"/>
          </a:xfrm>
          <a:prstGeom prst="rect">
            <a:avLst/>
          </a:prstGeom>
        </p:spPr>
        <p:txBody>
          <a:bodyPr wrap="square">
            <a:spAutoFit/>
          </a:bodyPr>
          <a:lstStyle/>
          <a:p>
            <a:r>
              <a:rPr lang="en-GB" sz="1600" dirty="0">
                <a:latin typeface="Times New Roman" panose="02020603050405020304" pitchFamily="18" charset="0"/>
                <a:cs typeface="Times New Roman" panose="02020603050405020304" pitchFamily="18" charset="0"/>
              </a:rPr>
              <a:t>56 replica delay lines:</a:t>
            </a:r>
          </a:p>
          <a:p>
            <a:pPr lvl="1"/>
            <a:r>
              <a:rPr lang="en-GB" sz="1600" dirty="0" smtClean="0">
                <a:latin typeface="Times New Roman" panose="02020603050405020304" pitchFamily="18" charset="0"/>
                <a:cs typeface="Times New Roman" panose="02020603050405020304" pitchFamily="18" charset="0"/>
              </a:rPr>
              <a:t>for </a:t>
            </a:r>
            <a:r>
              <a:rPr lang="en-GB" sz="1600" dirty="0">
                <a:latin typeface="Times New Roman" panose="02020603050405020304" pitchFamily="18" charset="0"/>
                <a:cs typeface="Times New Roman" panose="02020603050405020304" pitchFamily="18" charset="0"/>
              </a:rPr>
              <a:t>phase alignment of the e-links</a:t>
            </a:r>
          </a:p>
          <a:p>
            <a:r>
              <a:rPr lang="en-GB" sz="1600" dirty="0">
                <a:latin typeface="Times New Roman" panose="02020603050405020304" pitchFamily="18" charset="0"/>
                <a:cs typeface="Times New Roman" panose="02020603050405020304" pitchFamily="18" charset="0"/>
              </a:rPr>
              <a:t>7 power domains:</a:t>
            </a:r>
          </a:p>
          <a:p>
            <a:pPr lvl="1"/>
            <a:r>
              <a:rPr lang="en-GB" sz="1600" dirty="0" err="1">
                <a:latin typeface="Times New Roman" panose="02020603050405020304" pitchFamily="18" charset="0"/>
                <a:cs typeface="Times New Roman" panose="02020603050405020304" pitchFamily="18" charset="0"/>
              </a:rPr>
              <a:t>Serializer</a:t>
            </a:r>
            <a:r>
              <a:rPr lang="en-GB" sz="1600" dirty="0">
                <a:latin typeface="Times New Roman" panose="02020603050405020304" pitchFamily="18" charset="0"/>
                <a:cs typeface="Times New Roman" panose="02020603050405020304" pitchFamily="18" charset="0"/>
              </a:rPr>
              <a:t> (1.5V)</a:t>
            </a:r>
          </a:p>
          <a:p>
            <a:pPr lvl="1"/>
            <a:r>
              <a:rPr lang="en-GB" sz="1600" dirty="0" err="1">
                <a:latin typeface="Times New Roman" panose="02020603050405020304" pitchFamily="18" charset="0"/>
                <a:cs typeface="Times New Roman" panose="02020603050405020304" pitchFamily="18" charset="0"/>
              </a:rPr>
              <a:t>DESerializer</a:t>
            </a:r>
            <a:r>
              <a:rPr lang="en-GB" sz="1600" dirty="0">
                <a:latin typeface="Times New Roman" panose="02020603050405020304" pitchFamily="18" charset="0"/>
                <a:cs typeface="Times New Roman" panose="02020603050405020304" pitchFamily="18" charset="0"/>
              </a:rPr>
              <a:t> (1.5V)</a:t>
            </a:r>
          </a:p>
          <a:p>
            <a:pPr lvl="1"/>
            <a:r>
              <a:rPr lang="en-GB" sz="1600" dirty="0">
                <a:latin typeface="Times New Roman" panose="02020603050405020304" pitchFamily="18" charset="0"/>
                <a:cs typeface="Times New Roman" panose="02020603050405020304" pitchFamily="18" charset="0"/>
              </a:rPr>
              <a:t>Clock Manager (1.5V)</a:t>
            </a:r>
          </a:p>
          <a:p>
            <a:pPr lvl="1"/>
            <a:r>
              <a:rPr lang="en-GB" sz="1600" dirty="0">
                <a:latin typeface="Times New Roman" panose="02020603050405020304" pitchFamily="18" charset="0"/>
                <a:cs typeface="Times New Roman" panose="02020603050405020304" pitchFamily="18" charset="0"/>
              </a:rPr>
              <a:t>Phase shifter (1.5V)</a:t>
            </a:r>
          </a:p>
          <a:p>
            <a:pPr lvl="1"/>
            <a:r>
              <a:rPr lang="en-GB" sz="1600" dirty="0">
                <a:latin typeface="Times New Roman" panose="02020603050405020304" pitchFamily="18" charset="0"/>
                <a:cs typeface="Times New Roman" panose="02020603050405020304" pitchFamily="18" charset="0"/>
              </a:rPr>
              <a:t>Core digital (1.5V)</a:t>
            </a:r>
          </a:p>
          <a:p>
            <a:pPr lvl="1"/>
            <a:r>
              <a:rPr lang="en-GB" sz="1600" dirty="0">
                <a:latin typeface="Times New Roman" panose="02020603050405020304" pitchFamily="18" charset="0"/>
                <a:cs typeface="Times New Roman" panose="02020603050405020304" pitchFamily="18" charset="0"/>
              </a:rPr>
              <a:t>I/O (1.5V)</a:t>
            </a:r>
          </a:p>
          <a:p>
            <a:pPr lvl="1"/>
            <a:r>
              <a:rPr lang="en-GB" sz="1600" dirty="0">
                <a:latin typeface="Times New Roman" panose="02020603050405020304" pitchFamily="18" charset="0"/>
                <a:cs typeface="Times New Roman" panose="02020603050405020304" pitchFamily="18" charset="0"/>
              </a:rPr>
              <a:t>Fuses (3.3V)</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6527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7</a:t>
            </a:fld>
            <a:endParaRPr lang="it-IT"/>
          </a:p>
        </p:txBody>
      </p:sp>
      <p:pic>
        <p:nvPicPr>
          <p:cNvPr id="4" name="Immagine 3"/>
          <p:cNvPicPr>
            <a:picLocks noChangeAspect="1"/>
          </p:cNvPicPr>
          <p:nvPr/>
        </p:nvPicPr>
        <p:blipFill>
          <a:blip r:embed="rId2"/>
          <a:stretch>
            <a:fillRect/>
          </a:stretch>
        </p:blipFill>
        <p:spPr>
          <a:xfrm>
            <a:off x="6871837" y="1579415"/>
            <a:ext cx="4914484" cy="3886201"/>
          </a:xfrm>
          <a:prstGeom prst="rect">
            <a:avLst/>
          </a:prstGeom>
        </p:spPr>
      </p:pic>
      <p:sp>
        <p:nvSpPr>
          <p:cNvPr id="5" name="Rettangolo 4"/>
          <p:cNvSpPr/>
          <p:nvPr/>
        </p:nvSpPr>
        <p:spPr>
          <a:xfrm>
            <a:off x="6889244" y="5587817"/>
            <a:ext cx="4464556" cy="646331"/>
          </a:xfrm>
          <a:prstGeom prst="rect">
            <a:avLst/>
          </a:prstGeom>
        </p:spPr>
        <p:txBody>
          <a:bodyPr wrap="none">
            <a:spAutoFit/>
          </a:bodyPr>
          <a:lstStyle/>
          <a:p>
            <a:r>
              <a:rPr lang="en-US" dirty="0" smtClean="0"/>
              <a:t>20 x 20 matrix: </a:t>
            </a:r>
          </a:p>
          <a:p>
            <a:r>
              <a:rPr lang="en-US" dirty="0" smtClean="0"/>
              <a:t>	0.8 mm pitch, 0.5 mm ball diameter</a:t>
            </a:r>
            <a:endParaRPr lang="en-US" dirty="0"/>
          </a:p>
        </p:txBody>
      </p:sp>
      <p:pic>
        <p:nvPicPr>
          <p:cNvPr id="6" name="Immagine 5"/>
          <p:cNvPicPr>
            <a:picLocks noChangeAspect="1"/>
          </p:cNvPicPr>
          <p:nvPr/>
        </p:nvPicPr>
        <p:blipFill>
          <a:blip r:embed="rId3"/>
          <a:stretch>
            <a:fillRect/>
          </a:stretch>
        </p:blipFill>
        <p:spPr>
          <a:xfrm>
            <a:off x="257816" y="1579415"/>
            <a:ext cx="6388284" cy="3604201"/>
          </a:xfrm>
          <a:prstGeom prst="rect">
            <a:avLst/>
          </a:prstGeom>
        </p:spPr>
      </p:pic>
      <p:sp>
        <p:nvSpPr>
          <p:cNvPr id="7" name="CasellaDiTesto 6"/>
          <p:cNvSpPr txBox="1"/>
          <p:nvPr/>
        </p:nvSpPr>
        <p:spPr>
          <a:xfrm>
            <a:off x="5079568" y="208218"/>
            <a:ext cx="2467342" cy="523220"/>
          </a:xfrm>
          <a:prstGeom prst="rect">
            <a:avLst/>
          </a:prstGeom>
          <a:noFill/>
        </p:spPr>
        <p:txBody>
          <a:bodyPr wrap="non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GBTx package</a:t>
            </a:r>
            <a:endParaRPr lang="it-IT"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7398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1200599" y="906163"/>
            <a:ext cx="7829356" cy="5479134"/>
          </a:xfrm>
          <a:prstGeom prst="rect">
            <a:avLst/>
          </a:prstGeom>
        </p:spPr>
      </p:pic>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8</a:t>
            </a:fld>
            <a:endParaRPr lang="it-IT"/>
          </a:p>
        </p:txBody>
      </p:sp>
      <p:sp>
        <p:nvSpPr>
          <p:cNvPr id="4" name="CasellaDiTesto 3"/>
          <p:cNvSpPr txBox="1"/>
          <p:nvPr/>
        </p:nvSpPr>
        <p:spPr>
          <a:xfrm>
            <a:off x="4543007" y="173538"/>
            <a:ext cx="3270382" cy="523220"/>
          </a:xfrm>
          <a:prstGeom prst="rect">
            <a:avLst/>
          </a:prstGeom>
          <a:noFill/>
        </p:spPr>
        <p:txBody>
          <a:bodyPr wrap="none" rtlCol="0">
            <a:spAutoFit/>
          </a:bodyPr>
          <a:lstStyle/>
          <a:p>
            <a:r>
              <a:rPr lang="en-US" sz="2800" b="1" dirty="0" smtClean="0">
                <a:solidFill>
                  <a:srgbClr val="3333FF"/>
                </a:solidFill>
                <a:latin typeface="Times New Roman" panose="02020603050405020304" pitchFamily="18" charset="0"/>
                <a:cs typeface="Times New Roman" panose="02020603050405020304" pitchFamily="18" charset="0"/>
              </a:rPr>
              <a:t>GBTx power supply</a:t>
            </a:r>
            <a:endParaRPr lang="it-IT" sz="2800" b="1" dirty="0">
              <a:solidFill>
                <a:srgbClr val="3333FF"/>
              </a:solidFill>
              <a:latin typeface="Times New Roman" panose="02020603050405020304" pitchFamily="18" charset="0"/>
              <a:cs typeface="Times New Roman" panose="02020603050405020304" pitchFamily="18" charset="0"/>
            </a:endParaRPr>
          </a:p>
        </p:txBody>
      </p:sp>
      <p:sp>
        <p:nvSpPr>
          <p:cNvPr id="6" name="CasellaDiTesto 5"/>
          <p:cNvSpPr txBox="1"/>
          <p:nvPr/>
        </p:nvSpPr>
        <p:spPr>
          <a:xfrm>
            <a:off x="9515443" y="1935894"/>
            <a:ext cx="831318" cy="369332"/>
          </a:xfrm>
          <a:prstGeom prst="rect">
            <a:avLst/>
          </a:prstGeom>
          <a:solidFill>
            <a:srgbClr val="00FF00"/>
          </a:solidFill>
        </p:spPr>
        <p:txBody>
          <a:bodyPr wrap="none" rtlCol="0">
            <a:spAutoFit/>
          </a:bodyPr>
          <a:lstStyle/>
          <a:p>
            <a:r>
              <a:rPr lang="en-US" dirty="0" smtClean="0"/>
              <a:t>VDDTX</a:t>
            </a:r>
            <a:endParaRPr lang="en-US" dirty="0"/>
          </a:p>
        </p:txBody>
      </p:sp>
      <p:sp>
        <p:nvSpPr>
          <p:cNvPr id="7" name="CasellaDiTesto 6"/>
          <p:cNvSpPr txBox="1"/>
          <p:nvPr/>
        </p:nvSpPr>
        <p:spPr>
          <a:xfrm>
            <a:off x="10431971" y="1932005"/>
            <a:ext cx="846707" cy="369332"/>
          </a:xfrm>
          <a:prstGeom prst="rect">
            <a:avLst/>
          </a:prstGeom>
          <a:solidFill>
            <a:srgbClr val="00FF00"/>
          </a:solidFill>
        </p:spPr>
        <p:txBody>
          <a:bodyPr wrap="none" rtlCol="0">
            <a:spAutoFit/>
          </a:bodyPr>
          <a:lstStyle/>
          <a:p>
            <a:r>
              <a:rPr lang="en-US" dirty="0" smtClean="0"/>
              <a:t>VDDRX</a:t>
            </a:r>
            <a:endParaRPr lang="en-US" dirty="0"/>
          </a:p>
        </p:txBody>
      </p:sp>
      <p:sp>
        <p:nvSpPr>
          <p:cNvPr id="8" name="CasellaDiTesto 7"/>
          <p:cNvSpPr txBox="1"/>
          <p:nvPr/>
        </p:nvSpPr>
        <p:spPr>
          <a:xfrm>
            <a:off x="10606169" y="2441363"/>
            <a:ext cx="811441" cy="369332"/>
          </a:xfrm>
          <a:prstGeom prst="rect">
            <a:avLst/>
          </a:prstGeom>
          <a:solidFill>
            <a:srgbClr val="00FF00"/>
          </a:solidFill>
        </p:spPr>
        <p:txBody>
          <a:bodyPr wrap="none" rtlCol="0">
            <a:spAutoFit/>
          </a:bodyPr>
          <a:lstStyle/>
          <a:p>
            <a:r>
              <a:rPr lang="en-US" dirty="0" smtClean="0"/>
              <a:t>VDDIO</a:t>
            </a:r>
            <a:endParaRPr lang="en-US" dirty="0"/>
          </a:p>
        </p:txBody>
      </p:sp>
      <p:sp>
        <p:nvSpPr>
          <p:cNvPr id="9" name="CasellaDiTesto 8"/>
          <p:cNvSpPr txBox="1"/>
          <p:nvPr/>
        </p:nvSpPr>
        <p:spPr>
          <a:xfrm>
            <a:off x="9450743" y="3641122"/>
            <a:ext cx="922047" cy="369332"/>
          </a:xfrm>
          <a:prstGeom prst="rect">
            <a:avLst/>
          </a:prstGeom>
          <a:solidFill>
            <a:srgbClr val="00FF00"/>
          </a:solidFill>
        </p:spPr>
        <p:txBody>
          <a:bodyPr wrap="none" rtlCol="0">
            <a:spAutoFit/>
          </a:bodyPr>
          <a:lstStyle/>
          <a:p>
            <a:r>
              <a:rPr lang="en-US" dirty="0" smtClean="0"/>
              <a:t>VDDCM</a:t>
            </a:r>
            <a:endParaRPr lang="en-US" dirty="0"/>
          </a:p>
        </p:txBody>
      </p:sp>
      <p:sp>
        <p:nvSpPr>
          <p:cNvPr id="10" name="CasellaDiTesto 9"/>
          <p:cNvSpPr txBox="1"/>
          <p:nvPr/>
        </p:nvSpPr>
        <p:spPr>
          <a:xfrm>
            <a:off x="9461016" y="2953495"/>
            <a:ext cx="825867" cy="369332"/>
          </a:xfrm>
          <a:prstGeom prst="rect">
            <a:avLst/>
          </a:prstGeom>
          <a:solidFill>
            <a:srgbClr val="00FF00"/>
          </a:solidFill>
        </p:spPr>
        <p:txBody>
          <a:bodyPr wrap="none" rtlCol="0">
            <a:spAutoFit/>
          </a:bodyPr>
          <a:lstStyle/>
          <a:p>
            <a:pPr algn="ctr"/>
            <a:r>
              <a:rPr lang="en-US" dirty="0" smtClean="0"/>
              <a:t>VDDPS</a:t>
            </a:r>
            <a:endParaRPr lang="en-US" dirty="0"/>
          </a:p>
        </p:txBody>
      </p:sp>
      <p:sp>
        <p:nvSpPr>
          <p:cNvPr id="11" name="CasellaDiTesto 10"/>
          <p:cNvSpPr txBox="1"/>
          <p:nvPr/>
        </p:nvSpPr>
        <p:spPr>
          <a:xfrm>
            <a:off x="9352135" y="2424888"/>
            <a:ext cx="1165255" cy="369332"/>
          </a:xfrm>
          <a:prstGeom prst="rect">
            <a:avLst/>
          </a:prstGeom>
          <a:solidFill>
            <a:srgbClr val="00FF00"/>
          </a:solidFill>
        </p:spPr>
        <p:txBody>
          <a:bodyPr wrap="none" rtlCol="0">
            <a:spAutoFit/>
          </a:bodyPr>
          <a:lstStyle/>
          <a:p>
            <a:pPr algn="ctr"/>
            <a:r>
              <a:rPr lang="en-US" dirty="0" smtClean="0"/>
              <a:t>VDD CORE</a:t>
            </a:r>
            <a:endParaRPr lang="en-US" dirty="0"/>
          </a:p>
        </p:txBody>
      </p:sp>
      <p:sp>
        <p:nvSpPr>
          <p:cNvPr id="12" name="CasellaDiTesto 11"/>
          <p:cNvSpPr txBox="1"/>
          <p:nvPr/>
        </p:nvSpPr>
        <p:spPr>
          <a:xfrm>
            <a:off x="10346724" y="2965621"/>
            <a:ext cx="1402050" cy="369332"/>
          </a:xfrm>
          <a:prstGeom prst="rect">
            <a:avLst/>
          </a:prstGeom>
          <a:noFill/>
        </p:spPr>
        <p:txBody>
          <a:bodyPr wrap="none" rtlCol="0">
            <a:spAutoFit/>
          </a:bodyPr>
          <a:lstStyle/>
          <a:p>
            <a:r>
              <a:rPr lang="en-US" dirty="0" smtClean="0"/>
              <a:t>phase shifter</a:t>
            </a:r>
            <a:endParaRPr lang="en-US" dirty="0"/>
          </a:p>
        </p:txBody>
      </p:sp>
      <p:sp>
        <p:nvSpPr>
          <p:cNvPr id="13" name="CasellaDiTesto 12"/>
          <p:cNvSpPr txBox="1"/>
          <p:nvPr/>
        </p:nvSpPr>
        <p:spPr>
          <a:xfrm>
            <a:off x="10379675" y="3624649"/>
            <a:ext cx="1542089" cy="369332"/>
          </a:xfrm>
          <a:prstGeom prst="rect">
            <a:avLst/>
          </a:prstGeom>
          <a:noFill/>
        </p:spPr>
        <p:txBody>
          <a:bodyPr wrap="none" rtlCol="0">
            <a:spAutoFit/>
          </a:bodyPr>
          <a:lstStyle/>
          <a:p>
            <a:r>
              <a:rPr lang="en-US" dirty="0" smtClean="0"/>
              <a:t>clock manager</a:t>
            </a:r>
            <a:endParaRPr lang="en-US" dirty="0"/>
          </a:p>
        </p:txBody>
      </p:sp>
      <p:sp>
        <p:nvSpPr>
          <p:cNvPr id="14" name="CasellaDiTesto 13"/>
          <p:cNvSpPr txBox="1"/>
          <p:nvPr/>
        </p:nvSpPr>
        <p:spPr>
          <a:xfrm>
            <a:off x="8900984" y="5161004"/>
            <a:ext cx="1402050" cy="369332"/>
          </a:xfrm>
          <a:prstGeom prst="rect">
            <a:avLst/>
          </a:prstGeom>
          <a:noFill/>
        </p:spPr>
        <p:txBody>
          <a:bodyPr wrap="none" rtlCol="0">
            <a:spAutoFit/>
          </a:bodyPr>
          <a:lstStyle/>
          <a:p>
            <a:r>
              <a:rPr lang="en-US" dirty="0" smtClean="0"/>
              <a:t>phase shifter</a:t>
            </a:r>
            <a:endParaRPr lang="en-US" dirty="0"/>
          </a:p>
        </p:txBody>
      </p:sp>
      <p:sp>
        <p:nvSpPr>
          <p:cNvPr id="15" name="CasellaDiTesto 14"/>
          <p:cNvSpPr txBox="1"/>
          <p:nvPr/>
        </p:nvSpPr>
        <p:spPr>
          <a:xfrm>
            <a:off x="8884508" y="5465805"/>
            <a:ext cx="1542089" cy="369332"/>
          </a:xfrm>
          <a:prstGeom prst="rect">
            <a:avLst/>
          </a:prstGeom>
          <a:noFill/>
        </p:spPr>
        <p:txBody>
          <a:bodyPr wrap="none" rtlCol="0">
            <a:spAutoFit/>
          </a:bodyPr>
          <a:lstStyle/>
          <a:p>
            <a:r>
              <a:rPr lang="en-US" dirty="0" smtClean="0"/>
              <a:t>clock manager</a:t>
            </a:r>
            <a:endParaRPr lang="en-US" dirty="0"/>
          </a:p>
        </p:txBody>
      </p:sp>
      <p:sp>
        <p:nvSpPr>
          <p:cNvPr id="16" name="Rettangolo 15"/>
          <p:cNvSpPr/>
          <p:nvPr/>
        </p:nvSpPr>
        <p:spPr>
          <a:xfrm>
            <a:off x="1227438" y="889686"/>
            <a:ext cx="4300151" cy="2718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p:cNvSpPr txBox="1"/>
          <p:nvPr/>
        </p:nvSpPr>
        <p:spPr>
          <a:xfrm>
            <a:off x="9308757" y="1491049"/>
            <a:ext cx="2288062" cy="369332"/>
          </a:xfrm>
          <a:prstGeom prst="rect">
            <a:avLst/>
          </a:prstGeom>
          <a:noFill/>
        </p:spPr>
        <p:txBody>
          <a:bodyPr wrap="none" rtlCol="0">
            <a:spAutoFit/>
          </a:bodyPr>
          <a:lstStyle/>
          <a:p>
            <a:r>
              <a:rPr lang="en-US" dirty="0" smtClean="0"/>
              <a:t>6 1.5V power domains</a:t>
            </a:r>
            <a:endParaRPr lang="en-US" dirty="0"/>
          </a:p>
        </p:txBody>
      </p:sp>
    </p:spTree>
    <p:extLst>
      <p:ext uri="{BB962C8B-B14F-4D97-AF65-F5344CB8AC3E}">
        <p14:creationId xmlns:p14="http://schemas.microsoft.com/office/powerpoint/2010/main" val="2745218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GBTx ASIC</a:t>
            </a:r>
            <a:endParaRPr lang="it-IT"/>
          </a:p>
        </p:txBody>
      </p:sp>
      <p:sp>
        <p:nvSpPr>
          <p:cNvPr id="3" name="Segnaposto numero diapositiva 2"/>
          <p:cNvSpPr>
            <a:spLocks noGrp="1"/>
          </p:cNvSpPr>
          <p:nvPr>
            <p:ph type="sldNum" sz="quarter" idx="12"/>
          </p:nvPr>
        </p:nvSpPr>
        <p:spPr/>
        <p:txBody>
          <a:bodyPr/>
          <a:lstStyle/>
          <a:p>
            <a:fld id="{786DD88D-FDF5-41B5-8814-15F281AE5E46}" type="slidenum">
              <a:rPr lang="it-IT" smtClean="0"/>
              <a:t>9</a:t>
            </a:fld>
            <a:endParaRPr lang="it-IT"/>
          </a:p>
        </p:txBody>
      </p:sp>
      <p:sp>
        <p:nvSpPr>
          <p:cNvPr id="4" name="CasellaDiTesto 3"/>
          <p:cNvSpPr txBox="1"/>
          <p:nvPr/>
        </p:nvSpPr>
        <p:spPr>
          <a:xfrm>
            <a:off x="4335190" y="2823219"/>
            <a:ext cx="3286477" cy="523220"/>
          </a:xfrm>
          <a:prstGeom prst="rect">
            <a:avLst/>
          </a:prstGeom>
          <a:noFill/>
        </p:spPr>
        <p:txBody>
          <a:bodyPr wrap="none" rtlCol="0">
            <a:spAutoFit/>
          </a:bodyPr>
          <a:lstStyle/>
          <a:p>
            <a:r>
              <a:rPr lang="en-US" sz="2800" b="1" dirty="0" smtClean="0">
                <a:solidFill>
                  <a:srgbClr val="3333FF"/>
                </a:solidFill>
                <a:latin typeface="Times New Roman" panose="02020603050405020304" pitchFamily="18" charset="0"/>
                <a:cs typeface="Times New Roman" panose="02020603050405020304" pitchFamily="18" charset="0"/>
              </a:rPr>
              <a:t>GBTx </a:t>
            </a:r>
            <a:r>
              <a:rPr lang="en-US" sz="2800" b="1" dirty="0" smtClean="0">
                <a:solidFill>
                  <a:srgbClr val="3333FF"/>
                </a:solidFill>
                <a:latin typeface="Times New Roman" panose="02020603050405020304" pitchFamily="18" charset="0"/>
                <a:cs typeface="Times New Roman" panose="02020603050405020304" pitchFamily="18" charset="0"/>
              </a:rPr>
              <a:t>configuration</a:t>
            </a:r>
            <a:endParaRPr lang="it-IT" sz="2800" b="1"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073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ctr">
          <a:defRPr dirty="0">
            <a:latin typeface="Times New Roman" panose="02020603050405020304" pitchFamily="18" charset="0"/>
            <a:cs typeface="Times New Roman" panose="02020603050405020304" pitchFamily="18" charset="0"/>
          </a:defRPr>
        </a:defPPr>
      </a:lst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3643</TotalTime>
  <Words>3639</Words>
  <Application>Microsoft Office PowerPoint</Application>
  <PresentationFormat>Widescreen</PresentationFormat>
  <Paragraphs>761</Paragraphs>
  <Slides>64</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64</vt:i4>
      </vt:variant>
    </vt:vector>
  </HeadingPairs>
  <TitlesOfParts>
    <vt:vector size="70" baseType="lpstr">
      <vt:lpstr>Arial</vt:lpstr>
      <vt:lpstr>Calibri</vt:lpstr>
      <vt:lpstr>Calibri Light</vt:lpstr>
      <vt:lpstr>Times New Roman</vt:lpstr>
      <vt:lpstr>Verdana</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falchieri</dc:creator>
  <cp:lastModifiedBy>falchieri</cp:lastModifiedBy>
  <cp:revision>430</cp:revision>
  <dcterms:created xsi:type="dcterms:W3CDTF">2018-05-19T14:05:16Z</dcterms:created>
  <dcterms:modified xsi:type="dcterms:W3CDTF">2018-06-19T21:20:08Z</dcterms:modified>
</cp:coreProperties>
</file>