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sldIdLst>
    <p:sldId id="306" r:id="rId2"/>
    <p:sldId id="312" r:id="rId3"/>
    <p:sldId id="338" r:id="rId4"/>
    <p:sldId id="353" r:id="rId5"/>
    <p:sldId id="349" r:id="rId6"/>
    <p:sldId id="348" r:id="rId7"/>
    <p:sldId id="339" r:id="rId8"/>
    <p:sldId id="341" r:id="rId9"/>
    <p:sldId id="340" r:id="rId10"/>
    <p:sldId id="342" r:id="rId11"/>
    <p:sldId id="337" r:id="rId12"/>
    <p:sldId id="347" r:id="rId13"/>
    <p:sldId id="344" r:id="rId14"/>
    <p:sldId id="345" r:id="rId15"/>
    <p:sldId id="333" r:id="rId16"/>
    <p:sldId id="334" r:id="rId17"/>
    <p:sldId id="335" r:id="rId18"/>
    <p:sldId id="329" r:id="rId19"/>
    <p:sldId id="332" r:id="rId20"/>
    <p:sldId id="327" r:id="rId21"/>
    <p:sldId id="328" r:id="rId22"/>
    <p:sldId id="331" r:id="rId23"/>
    <p:sldId id="336" r:id="rId24"/>
    <p:sldId id="330" r:id="rId25"/>
    <p:sldId id="351" r:id="rId26"/>
    <p:sldId id="354" r:id="rId27"/>
    <p:sldId id="350" r:id="rId28"/>
    <p:sldId id="352" r:id="rId2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33CCFF"/>
    <a:srgbClr val="00FF00"/>
    <a:srgbClr val="0000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102" autoAdjust="0"/>
    <p:restoredTop sz="94660"/>
  </p:normalViewPr>
  <p:slideViewPr>
    <p:cSldViewPr snapToGrid="0">
      <p:cViewPr varScale="1">
        <p:scale>
          <a:sx n="116" d="100"/>
          <a:sy n="116" d="100"/>
        </p:scale>
        <p:origin x="1134" y="10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41A3E1-6399-4B2A-8555-5103445039A2}" type="datetimeFigureOut">
              <a:rPr lang="it-IT" smtClean="0"/>
              <a:t>19/06/2018</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E3940B-E87A-4419-B1D9-B65624A4F25B}" type="slidenum">
              <a:rPr lang="it-IT" smtClean="0"/>
              <a:t>‹N›</a:t>
            </a:fld>
            <a:endParaRPr lang="it-IT"/>
          </a:p>
        </p:txBody>
      </p:sp>
    </p:spTree>
    <p:extLst>
      <p:ext uri="{BB962C8B-B14F-4D97-AF65-F5344CB8AC3E}">
        <p14:creationId xmlns:p14="http://schemas.microsoft.com/office/powerpoint/2010/main" val="542276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CBE3940B-E87A-4419-B1D9-B65624A4F25B}" type="slidenum">
              <a:rPr lang="it-IT" smtClean="0"/>
              <a:t>1</a:t>
            </a:fld>
            <a:endParaRPr lang="it-IT"/>
          </a:p>
        </p:txBody>
      </p:sp>
    </p:spTree>
    <p:extLst>
      <p:ext uri="{BB962C8B-B14F-4D97-AF65-F5344CB8AC3E}">
        <p14:creationId xmlns:p14="http://schemas.microsoft.com/office/powerpoint/2010/main" val="3551865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258A584B-7D91-42F0-B46F-18C122AEEE4D}" type="datetime1">
              <a:rPr lang="it-IT" smtClean="0"/>
              <a:t>19/06/2018</a:t>
            </a:fld>
            <a:endParaRPr lang="it-IT"/>
          </a:p>
        </p:txBody>
      </p:sp>
      <p:sp>
        <p:nvSpPr>
          <p:cNvPr id="5" name="Segnaposto piè di pagina 4"/>
          <p:cNvSpPr>
            <a:spLocks noGrp="1"/>
          </p:cNvSpPr>
          <p:nvPr>
            <p:ph type="ftr" sz="quarter" idx="11"/>
          </p:nvPr>
        </p:nvSpPr>
        <p:spPr/>
        <p:txBody>
          <a:bodyPr/>
          <a:lstStyle/>
          <a:p>
            <a:r>
              <a:rPr lang="en-US" smtClean="0"/>
              <a:t>GBT tests</a:t>
            </a:r>
            <a:endParaRPr lang="it-IT"/>
          </a:p>
        </p:txBody>
      </p:sp>
      <p:sp>
        <p:nvSpPr>
          <p:cNvPr id="6" name="Segnaposto numero diapositiva 5"/>
          <p:cNvSpPr>
            <a:spLocks noGrp="1"/>
          </p:cNvSpPr>
          <p:nvPr>
            <p:ph type="sldNum" sz="quarter" idx="12"/>
          </p:nvPr>
        </p:nvSpPr>
        <p:spPr/>
        <p:txBody>
          <a:bodyPr/>
          <a:lstStyle/>
          <a:p>
            <a:fld id="{786DD88D-FDF5-41B5-8814-15F281AE5E46}" type="slidenum">
              <a:rPr lang="it-IT" smtClean="0"/>
              <a:t>‹N›</a:t>
            </a:fld>
            <a:endParaRPr lang="it-IT"/>
          </a:p>
        </p:txBody>
      </p:sp>
    </p:spTree>
    <p:extLst>
      <p:ext uri="{BB962C8B-B14F-4D97-AF65-F5344CB8AC3E}">
        <p14:creationId xmlns:p14="http://schemas.microsoft.com/office/powerpoint/2010/main" val="3658156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8603787-7D0A-4939-966D-56F05182A137}" type="datetime1">
              <a:rPr lang="it-IT" smtClean="0"/>
              <a:t>19/06/2018</a:t>
            </a:fld>
            <a:endParaRPr lang="it-IT"/>
          </a:p>
        </p:txBody>
      </p:sp>
      <p:sp>
        <p:nvSpPr>
          <p:cNvPr id="5" name="Segnaposto piè di pagina 4"/>
          <p:cNvSpPr>
            <a:spLocks noGrp="1"/>
          </p:cNvSpPr>
          <p:nvPr>
            <p:ph type="ftr" sz="quarter" idx="11"/>
          </p:nvPr>
        </p:nvSpPr>
        <p:spPr/>
        <p:txBody>
          <a:bodyPr/>
          <a:lstStyle/>
          <a:p>
            <a:r>
              <a:rPr lang="en-US" smtClean="0"/>
              <a:t>GBT tests</a:t>
            </a:r>
            <a:endParaRPr lang="it-IT"/>
          </a:p>
        </p:txBody>
      </p:sp>
      <p:sp>
        <p:nvSpPr>
          <p:cNvPr id="6" name="Segnaposto numero diapositiva 5"/>
          <p:cNvSpPr>
            <a:spLocks noGrp="1"/>
          </p:cNvSpPr>
          <p:nvPr>
            <p:ph type="sldNum" sz="quarter" idx="12"/>
          </p:nvPr>
        </p:nvSpPr>
        <p:spPr/>
        <p:txBody>
          <a:bodyPr/>
          <a:lstStyle/>
          <a:p>
            <a:fld id="{786DD88D-FDF5-41B5-8814-15F281AE5E46}" type="slidenum">
              <a:rPr lang="it-IT" smtClean="0"/>
              <a:t>‹N›</a:t>
            </a:fld>
            <a:endParaRPr lang="it-IT"/>
          </a:p>
        </p:txBody>
      </p:sp>
    </p:spTree>
    <p:extLst>
      <p:ext uri="{BB962C8B-B14F-4D97-AF65-F5344CB8AC3E}">
        <p14:creationId xmlns:p14="http://schemas.microsoft.com/office/powerpoint/2010/main" val="1868753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34CA877-DEA7-4C45-AD16-D4D3A281A5D6}" type="datetime1">
              <a:rPr lang="it-IT" smtClean="0"/>
              <a:t>19/06/2018</a:t>
            </a:fld>
            <a:endParaRPr lang="it-IT"/>
          </a:p>
        </p:txBody>
      </p:sp>
      <p:sp>
        <p:nvSpPr>
          <p:cNvPr id="5" name="Segnaposto piè di pagina 4"/>
          <p:cNvSpPr>
            <a:spLocks noGrp="1"/>
          </p:cNvSpPr>
          <p:nvPr>
            <p:ph type="ftr" sz="quarter" idx="11"/>
          </p:nvPr>
        </p:nvSpPr>
        <p:spPr/>
        <p:txBody>
          <a:bodyPr/>
          <a:lstStyle/>
          <a:p>
            <a:r>
              <a:rPr lang="en-US" smtClean="0"/>
              <a:t>GBT tests</a:t>
            </a:r>
            <a:endParaRPr lang="it-IT"/>
          </a:p>
        </p:txBody>
      </p:sp>
      <p:sp>
        <p:nvSpPr>
          <p:cNvPr id="6" name="Segnaposto numero diapositiva 5"/>
          <p:cNvSpPr>
            <a:spLocks noGrp="1"/>
          </p:cNvSpPr>
          <p:nvPr>
            <p:ph type="sldNum" sz="quarter" idx="12"/>
          </p:nvPr>
        </p:nvSpPr>
        <p:spPr/>
        <p:txBody>
          <a:bodyPr/>
          <a:lstStyle/>
          <a:p>
            <a:fld id="{786DD88D-FDF5-41B5-8814-15F281AE5E46}" type="slidenum">
              <a:rPr lang="it-IT" smtClean="0"/>
              <a:t>‹N›</a:t>
            </a:fld>
            <a:endParaRPr lang="it-IT"/>
          </a:p>
        </p:txBody>
      </p:sp>
    </p:spTree>
    <p:extLst>
      <p:ext uri="{BB962C8B-B14F-4D97-AF65-F5344CB8AC3E}">
        <p14:creationId xmlns:p14="http://schemas.microsoft.com/office/powerpoint/2010/main" val="1171307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5575115-640E-4416-AED4-39426A03EA9A}" type="datetime1">
              <a:rPr lang="it-IT" smtClean="0"/>
              <a:t>19/06/2018</a:t>
            </a:fld>
            <a:endParaRPr lang="it-IT"/>
          </a:p>
        </p:txBody>
      </p:sp>
      <p:sp>
        <p:nvSpPr>
          <p:cNvPr id="5" name="Segnaposto piè di pagina 4"/>
          <p:cNvSpPr>
            <a:spLocks noGrp="1"/>
          </p:cNvSpPr>
          <p:nvPr>
            <p:ph type="ftr" sz="quarter" idx="11"/>
          </p:nvPr>
        </p:nvSpPr>
        <p:spPr/>
        <p:txBody>
          <a:bodyPr/>
          <a:lstStyle/>
          <a:p>
            <a:r>
              <a:rPr lang="en-US" smtClean="0"/>
              <a:t>GBT tests</a:t>
            </a:r>
            <a:endParaRPr lang="it-IT"/>
          </a:p>
        </p:txBody>
      </p:sp>
      <p:sp>
        <p:nvSpPr>
          <p:cNvPr id="6" name="Segnaposto numero diapositiva 5"/>
          <p:cNvSpPr>
            <a:spLocks noGrp="1"/>
          </p:cNvSpPr>
          <p:nvPr>
            <p:ph type="sldNum" sz="quarter" idx="12"/>
          </p:nvPr>
        </p:nvSpPr>
        <p:spPr/>
        <p:txBody>
          <a:bodyPr/>
          <a:lstStyle/>
          <a:p>
            <a:fld id="{786DD88D-FDF5-41B5-8814-15F281AE5E46}" type="slidenum">
              <a:rPr lang="it-IT" smtClean="0"/>
              <a:t>‹N›</a:t>
            </a:fld>
            <a:endParaRPr lang="it-IT"/>
          </a:p>
        </p:txBody>
      </p:sp>
    </p:spTree>
    <p:extLst>
      <p:ext uri="{BB962C8B-B14F-4D97-AF65-F5344CB8AC3E}">
        <p14:creationId xmlns:p14="http://schemas.microsoft.com/office/powerpoint/2010/main" val="3306112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fld id="{B9F790F5-E68E-4284-970F-1E18F6CFF7AA}" type="datetime1">
              <a:rPr lang="it-IT" smtClean="0"/>
              <a:t>19/06/2018</a:t>
            </a:fld>
            <a:endParaRPr lang="it-IT"/>
          </a:p>
        </p:txBody>
      </p:sp>
      <p:sp>
        <p:nvSpPr>
          <p:cNvPr id="5" name="Segnaposto piè di pagina 4"/>
          <p:cNvSpPr>
            <a:spLocks noGrp="1"/>
          </p:cNvSpPr>
          <p:nvPr>
            <p:ph type="ftr" sz="quarter" idx="11"/>
          </p:nvPr>
        </p:nvSpPr>
        <p:spPr/>
        <p:txBody>
          <a:bodyPr/>
          <a:lstStyle/>
          <a:p>
            <a:r>
              <a:rPr lang="en-US" smtClean="0"/>
              <a:t>GBT tests</a:t>
            </a:r>
            <a:endParaRPr lang="it-IT"/>
          </a:p>
        </p:txBody>
      </p:sp>
      <p:sp>
        <p:nvSpPr>
          <p:cNvPr id="6" name="Segnaposto numero diapositiva 5"/>
          <p:cNvSpPr>
            <a:spLocks noGrp="1"/>
          </p:cNvSpPr>
          <p:nvPr>
            <p:ph type="sldNum" sz="quarter" idx="12"/>
          </p:nvPr>
        </p:nvSpPr>
        <p:spPr/>
        <p:txBody>
          <a:bodyPr/>
          <a:lstStyle/>
          <a:p>
            <a:fld id="{786DD88D-FDF5-41B5-8814-15F281AE5E46}" type="slidenum">
              <a:rPr lang="it-IT" smtClean="0"/>
              <a:t>‹N›</a:t>
            </a:fld>
            <a:endParaRPr lang="it-IT"/>
          </a:p>
        </p:txBody>
      </p:sp>
    </p:spTree>
    <p:extLst>
      <p:ext uri="{BB962C8B-B14F-4D97-AF65-F5344CB8AC3E}">
        <p14:creationId xmlns:p14="http://schemas.microsoft.com/office/powerpoint/2010/main" val="416794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C9823844-6BA3-4BE6-9B63-0D358387241F}" type="datetime1">
              <a:rPr lang="it-IT" smtClean="0"/>
              <a:t>19/06/2018</a:t>
            </a:fld>
            <a:endParaRPr lang="it-IT"/>
          </a:p>
        </p:txBody>
      </p:sp>
      <p:sp>
        <p:nvSpPr>
          <p:cNvPr id="6" name="Segnaposto piè di pagina 5"/>
          <p:cNvSpPr>
            <a:spLocks noGrp="1"/>
          </p:cNvSpPr>
          <p:nvPr>
            <p:ph type="ftr" sz="quarter" idx="11"/>
          </p:nvPr>
        </p:nvSpPr>
        <p:spPr/>
        <p:txBody>
          <a:bodyPr/>
          <a:lstStyle/>
          <a:p>
            <a:r>
              <a:rPr lang="en-US" smtClean="0"/>
              <a:t>GBT tests</a:t>
            </a:r>
            <a:endParaRPr lang="it-IT"/>
          </a:p>
        </p:txBody>
      </p:sp>
      <p:sp>
        <p:nvSpPr>
          <p:cNvPr id="7" name="Segnaposto numero diapositiva 6"/>
          <p:cNvSpPr>
            <a:spLocks noGrp="1"/>
          </p:cNvSpPr>
          <p:nvPr>
            <p:ph type="sldNum" sz="quarter" idx="12"/>
          </p:nvPr>
        </p:nvSpPr>
        <p:spPr/>
        <p:txBody>
          <a:bodyPr/>
          <a:lstStyle/>
          <a:p>
            <a:fld id="{786DD88D-FDF5-41B5-8814-15F281AE5E46}" type="slidenum">
              <a:rPr lang="it-IT" smtClean="0"/>
              <a:t>‹N›</a:t>
            </a:fld>
            <a:endParaRPr lang="it-IT"/>
          </a:p>
        </p:txBody>
      </p:sp>
    </p:spTree>
    <p:extLst>
      <p:ext uri="{BB962C8B-B14F-4D97-AF65-F5344CB8AC3E}">
        <p14:creationId xmlns:p14="http://schemas.microsoft.com/office/powerpoint/2010/main" val="1419577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30E934B6-ABF1-4579-A35B-BCBD91C02078}" type="datetime1">
              <a:rPr lang="it-IT" smtClean="0"/>
              <a:t>19/06/2018</a:t>
            </a:fld>
            <a:endParaRPr lang="it-IT"/>
          </a:p>
        </p:txBody>
      </p:sp>
      <p:sp>
        <p:nvSpPr>
          <p:cNvPr id="8" name="Segnaposto piè di pagina 7"/>
          <p:cNvSpPr>
            <a:spLocks noGrp="1"/>
          </p:cNvSpPr>
          <p:nvPr>
            <p:ph type="ftr" sz="quarter" idx="11"/>
          </p:nvPr>
        </p:nvSpPr>
        <p:spPr/>
        <p:txBody>
          <a:bodyPr/>
          <a:lstStyle/>
          <a:p>
            <a:r>
              <a:rPr lang="en-US" smtClean="0"/>
              <a:t>GBT tests</a:t>
            </a:r>
            <a:endParaRPr lang="it-IT"/>
          </a:p>
        </p:txBody>
      </p:sp>
      <p:sp>
        <p:nvSpPr>
          <p:cNvPr id="9" name="Segnaposto numero diapositiva 8"/>
          <p:cNvSpPr>
            <a:spLocks noGrp="1"/>
          </p:cNvSpPr>
          <p:nvPr>
            <p:ph type="sldNum" sz="quarter" idx="12"/>
          </p:nvPr>
        </p:nvSpPr>
        <p:spPr/>
        <p:txBody>
          <a:bodyPr/>
          <a:lstStyle/>
          <a:p>
            <a:fld id="{786DD88D-FDF5-41B5-8814-15F281AE5E46}" type="slidenum">
              <a:rPr lang="it-IT" smtClean="0"/>
              <a:t>‹N›</a:t>
            </a:fld>
            <a:endParaRPr lang="it-IT"/>
          </a:p>
        </p:txBody>
      </p:sp>
    </p:spTree>
    <p:extLst>
      <p:ext uri="{BB962C8B-B14F-4D97-AF65-F5344CB8AC3E}">
        <p14:creationId xmlns:p14="http://schemas.microsoft.com/office/powerpoint/2010/main" val="3777283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5DFD39B6-2936-4D1A-8032-822C46417D57}" type="datetime1">
              <a:rPr lang="it-IT" smtClean="0"/>
              <a:t>19/06/2018</a:t>
            </a:fld>
            <a:endParaRPr lang="it-IT"/>
          </a:p>
        </p:txBody>
      </p:sp>
      <p:sp>
        <p:nvSpPr>
          <p:cNvPr id="4" name="Segnaposto piè di pagina 3"/>
          <p:cNvSpPr>
            <a:spLocks noGrp="1"/>
          </p:cNvSpPr>
          <p:nvPr>
            <p:ph type="ftr" sz="quarter" idx="11"/>
          </p:nvPr>
        </p:nvSpPr>
        <p:spPr/>
        <p:txBody>
          <a:bodyPr/>
          <a:lstStyle/>
          <a:p>
            <a:r>
              <a:rPr lang="en-US" smtClean="0"/>
              <a:t>GBT tests</a:t>
            </a:r>
            <a:endParaRPr lang="it-IT"/>
          </a:p>
        </p:txBody>
      </p:sp>
      <p:sp>
        <p:nvSpPr>
          <p:cNvPr id="5" name="Segnaposto numero diapositiva 4"/>
          <p:cNvSpPr>
            <a:spLocks noGrp="1"/>
          </p:cNvSpPr>
          <p:nvPr>
            <p:ph type="sldNum" sz="quarter" idx="12"/>
          </p:nvPr>
        </p:nvSpPr>
        <p:spPr/>
        <p:txBody>
          <a:bodyPr/>
          <a:lstStyle/>
          <a:p>
            <a:fld id="{786DD88D-FDF5-41B5-8814-15F281AE5E46}" type="slidenum">
              <a:rPr lang="it-IT" smtClean="0"/>
              <a:t>‹N›</a:t>
            </a:fld>
            <a:endParaRPr lang="it-IT"/>
          </a:p>
        </p:txBody>
      </p:sp>
    </p:spTree>
    <p:extLst>
      <p:ext uri="{BB962C8B-B14F-4D97-AF65-F5344CB8AC3E}">
        <p14:creationId xmlns:p14="http://schemas.microsoft.com/office/powerpoint/2010/main" val="3495240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BDD027F-654C-4D3D-BE9D-669C2A1E9E7E}" type="datetime1">
              <a:rPr lang="it-IT" smtClean="0"/>
              <a:t>19/06/2018</a:t>
            </a:fld>
            <a:endParaRPr lang="it-IT"/>
          </a:p>
        </p:txBody>
      </p:sp>
      <p:sp>
        <p:nvSpPr>
          <p:cNvPr id="3" name="Segnaposto piè di pagina 2"/>
          <p:cNvSpPr>
            <a:spLocks noGrp="1"/>
          </p:cNvSpPr>
          <p:nvPr>
            <p:ph type="ftr" sz="quarter" idx="11"/>
          </p:nvPr>
        </p:nvSpPr>
        <p:spPr/>
        <p:txBody>
          <a:bodyPr/>
          <a:lstStyle/>
          <a:p>
            <a:r>
              <a:rPr lang="en-US" smtClean="0"/>
              <a:t>GBT tests</a:t>
            </a:r>
            <a:endParaRPr lang="it-IT"/>
          </a:p>
        </p:txBody>
      </p:sp>
      <p:sp>
        <p:nvSpPr>
          <p:cNvPr id="4" name="Segnaposto numero diapositiva 3"/>
          <p:cNvSpPr>
            <a:spLocks noGrp="1"/>
          </p:cNvSpPr>
          <p:nvPr>
            <p:ph type="sldNum" sz="quarter" idx="12"/>
          </p:nvPr>
        </p:nvSpPr>
        <p:spPr/>
        <p:txBody>
          <a:bodyPr/>
          <a:lstStyle/>
          <a:p>
            <a:fld id="{786DD88D-FDF5-41B5-8814-15F281AE5E46}" type="slidenum">
              <a:rPr lang="it-IT" smtClean="0"/>
              <a:t>‹N›</a:t>
            </a:fld>
            <a:endParaRPr lang="it-IT"/>
          </a:p>
        </p:txBody>
      </p:sp>
    </p:spTree>
    <p:extLst>
      <p:ext uri="{BB962C8B-B14F-4D97-AF65-F5344CB8AC3E}">
        <p14:creationId xmlns:p14="http://schemas.microsoft.com/office/powerpoint/2010/main" val="642218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D9AEA84B-21BC-4C4D-A02D-BCCB477B8158}" type="datetime1">
              <a:rPr lang="it-IT" smtClean="0"/>
              <a:t>19/06/2018</a:t>
            </a:fld>
            <a:endParaRPr lang="it-IT"/>
          </a:p>
        </p:txBody>
      </p:sp>
      <p:sp>
        <p:nvSpPr>
          <p:cNvPr id="6" name="Segnaposto piè di pagina 5"/>
          <p:cNvSpPr>
            <a:spLocks noGrp="1"/>
          </p:cNvSpPr>
          <p:nvPr>
            <p:ph type="ftr" sz="quarter" idx="11"/>
          </p:nvPr>
        </p:nvSpPr>
        <p:spPr/>
        <p:txBody>
          <a:bodyPr/>
          <a:lstStyle/>
          <a:p>
            <a:r>
              <a:rPr lang="en-US" smtClean="0"/>
              <a:t>GBT tests</a:t>
            </a:r>
            <a:endParaRPr lang="it-IT"/>
          </a:p>
        </p:txBody>
      </p:sp>
      <p:sp>
        <p:nvSpPr>
          <p:cNvPr id="7" name="Segnaposto numero diapositiva 6"/>
          <p:cNvSpPr>
            <a:spLocks noGrp="1"/>
          </p:cNvSpPr>
          <p:nvPr>
            <p:ph type="sldNum" sz="quarter" idx="12"/>
          </p:nvPr>
        </p:nvSpPr>
        <p:spPr/>
        <p:txBody>
          <a:bodyPr/>
          <a:lstStyle/>
          <a:p>
            <a:fld id="{786DD88D-FDF5-41B5-8814-15F281AE5E46}" type="slidenum">
              <a:rPr lang="it-IT" smtClean="0"/>
              <a:t>‹N›</a:t>
            </a:fld>
            <a:endParaRPr lang="it-IT"/>
          </a:p>
        </p:txBody>
      </p:sp>
    </p:spTree>
    <p:extLst>
      <p:ext uri="{BB962C8B-B14F-4D97-AF65-F5344CB8AC3E}">
        <p14:creationId xmlns:p14="http://schemas.microsoft.com/office/powerpoint/2010/main" val="163982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E94754EB-738A-4FE3-AD67-4CE9CB823DB4}" type="datetime1">
              <a:rPr lang="it-IT" smtClean="0"/>
              <a:t>19/06/2018</a:t>
            </a:fld>
            <a:endParaRPr lang="it-IT"/>
          </a:p>
        </p:txBody>
      </p:sp>
      <p:sp>
        <p:nvSpPr>
          <p:cNvPr id="6" name="Segnaposto piè di pagina 5"/>
          <p:cNvSpPr>
            <a:spLocks noGrp="1"/>
          </p:cNvSpPr>
          <p:nvPr>
            <p:ph type="ftr" sz="quarter" idx="11"/>
          </p:nvPr>
        </p:nvSpPr>
        <p:spPr/>
        <p:txBody>
          <a:bodyPr/>
          <a:lstStyle/>
          <a:p>
            <a:r>
              <a:rPr lang="en-US" smtClean="0"/>
              <a:t>GBT tests</a:t>
            </a:r>
            <a:endParaRPr lang="it-IT"/>
          </a:p>
        </p:txBody>
      </p:sp>
      <p:sp>
        <p:nvSpPr>
          <p:cNvPr id="7" name="Segnaposto numero diapositiva 6"/>
          <p:cNvSpPr>
            <a:spLocks noGrp="1"/>
          </p:cNvSpPr>
          <p:nvPr>
            <p:ph type="sldNum" sz="quarter" idx="12"/>
          </p:nvPr>
        </p:nvSpPr>
        <p:spPr/>
        <p:txBody>
          <a:bodyPr/>
          <a:lstStyle/>
          <a:p>
            <a:fld id="{786DD88D-FDF5-41B5-8814-15F281AE5E46}" type="slidenum">
              <a:rPr lang="it-IT" smtClean="0"/>
              <a:t>‹N›</a:t>
            </a:fld>
            <a:endParaRPr lang="it-IT"/>
          </a:p>
        </p:txBody>
      </p:sp>
    </p:spTree>
    <p:extLst>
      <p:ext uri="{BB962C8B-B14F-4D97-AF65-F5344CB8AC3E}">
        <p14:creationId xmlns:p14="http://schemas.microsoft.com/office/powerpoint/2010/main" val="1516887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D6B1E9-E590-4385-B760-90E26F453BB1}" type="datetime1">
              <a:rPr lang="it-IT" smtClean="0"/>
              <a:t>19/06/2018</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GBT tests</a:t>
            </a:r>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6DD88D-FDF5-41B5-8814-15F281AE5E46}" type="slidenum">
              <a:rPr lang="it-IT" smtClean="0"/>
              <a:t>‹N›</a:t>
            </a:fld>
            <a:endParaRPr lang="it-IT"/>
          </a:p>
        </p:txBody>
      </p:sp>
    </p:spTree>
    <p:extLst>
      <p:ext uri="{BB962C8B-B14F-4D97-AF65-F5344CB8AC3E}">
        <p14:creationId xmlns:p14="http://schemas.microsoft.com/office/powerpoint/2010/main" val="2405902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
          <p:cNvSpPr txBox="1">
            <a:spLocks noChangeArrowheads="1"/>
          </p:cNvSpPr>
          <p:nvPr/>
        </p:nvSpPr>
        <p:spPr bwMode="auto">
          <a:xfrm>
            <a:off x="1776412" y="2096078"/>
            <a:ext cx="8639175" cy="677863"/>
          </a:xfrm>
          <a:prstGeom prst="rect">
            <a:avLst/>
          </a:prstGeom>
          <a:noFill/>
          <a:ln w="9525">
            <a:noFill/>
            <a:miter lim="800000"/>
            <a:headEnd/>
            <a:tailEnd/>
          </a:ln>
        </p:spPr>
        <p:txBody>
          <a:bodyPr>
            <a:spAutoFit/>
          </a:bodyPr>
          <a:lstStyle/>
          <a:p>
            <a:pPr algn="ctr"/>
            <a:r>
              <a:rPr lang="en-US" sz="3800" b="1" dirty="0" smtClean="0">
                <a:solidFill>
                  <a:srgbClr val="0000FF"/>
                </a:solidFill>
              </a:rPr>
              <a:t>GBT tests</a:t>
            </a:r>
            <a:endParaRPr lang="it-IT" sz="3800" b="1" dirty="0">
              <a:solidFill>
                <a:srgbClr val="0000FF"/>
              </a:solidFill>
            </a:endParaRPr>
          </a:p>
        </p:txBody>
      </p:sp>
      <p:pic>
        <p:nvPicPr>
          <p:cNvPr id="4" name="Picture 2"/>
          <p:cNvPicPr>
            <a:picLocks noChangeAspect="1" noChangeArrowheads="1"/>
          </p:cNvPicPr>
          <p:nvPr/>
        </p:nvPicPr>
        <p:blipFill>
          <a:blip r:embed="rId3" cstate="print"/>
          <a:srcRect/>
          <a:stretch>
            <a:fillRect/>
          </a:stretch>
        </p:blipFill>
        <p:spPr bwMode="auto">
          <a:xfrm>
            <a:off x="810924" y="411164"/>
            <a:ext cx="1571625" cy="1000125"/>
          </a:xfrm>
          <a:prstGeom prst="rect">
            <a:avLst/>
          </a:prstGeom>
          <a:noFill/>
          <a:ln w="9525">
            <a:noFill/>
            <a:miter lim="800000"/>
            <a:headEnd/>
            <a:tailEnd/>
          </a:ln>
        </p:spPr>
      </p:pic>
      <p:sp>
        <p:nvSpPr>
          <p:cNvPr id="5" name="Sottotitolo 2"/>
          <p:cNvSpPr txBox="1">
            <a:spLocks/>
          </p:cNvSpPr>
          <p:nvPr/>
        </p:nvSpPr>
        <p:spPr>
          <a:xfrm>
            <a:off x="2895600" y="3881437"/>
            <a:ext cx="6400800" cy="971117"/>
          </a:xfrm>
          <a:prstGeom prst="rect">
            <a:avLst/>
          </a:prstGeom>
        </p:spPr>
        <p:txBody>
          <a:bodyPr/>
          <a:lstStyle/>
          <a:p>
            <a:pPr marL="342900" indent="-342900" algn="ctr" eaLnBrk="0" hangingPunct="0">
              <a:spcBef>
                <a:spcPct val="20000"/>
              </a:spcBef>
              <a:defRPr/>
            </a:pPr>
            <a:r>
              <a:rPr lang="en-US" sz="2400" kern="0" dirty="0" smtClean="0">
                <a:latin typeface="Times New Roman" panose="02020603050405020304" pitchFamily="18" charset="0"/>
                <a:cs typeface="Times New Roman" panose="02020603050405020304" pitchFamily="18" charset="0"/>
              </a:rPr>
              <a:t>Casimiro Baldanza, Davide </a:t>
            </a:r>
            <a:r>
              <a:rPr lang="en-US" sz="2400" kern="0" dirty="0" smtClean="0">
                <a:latin typeface="Times New Roman" panose="02020603050405020304" pitchFamily="18" charset="0"/>
                <a:cs typeface="Times New Roman" panose="02020603050405020304" pitchFamily="18" charset="0"/>
              </a:rPr>
              <a:t>Falchieri</a:t>
            </a:r>
          </a:p>
          <a:p>
            <a:pPr marL="342900" indent="-342900" algn="ctr" eaLnBrk="0" hangingPunct="0">
              <a:spcBef>
                <a:spcPct val="20000"/>
              </a:spcBef>
              <a:defRPr/>
            </a:pPr>
            <a:r>
              <a:rPr lang="en-US" sz="2400" kern="0" dirty="0" smtClean="0">
                <a:latin typeface="Times New Roman" panose="02020603050405020304" pitchFamily="18" charset="0"/>
                <a:cs typeface="Times New Roman" panose="02020603050405020304" pitchFamily="18" charset="0"/>
              </a:rPr>
              <a:t>INFN Bologna</a:t>
            </a:r>
            <a:endParaRPr lang="it-IT" sz="2400" kern="0" dirty="0">
              <a:latin typeface="Times New Roman" panose="02020603050405020304" pitchFamily="18" charset="0"/>
              <a:cs typeface="Times New Roman" panose="02020603050405020304" pitchFamily="18" charset="0"/>
            </a:endParaRPr>
          </a:p>
        </p:txBody>
      </p:sp>
      <p:sp>
        <p:nvSpPr>
          <p:cNvPr id="6" name="Sottotitolo 2"/>
          <p:cNvSpPr txBox="1">
            <a:spLocks/>
          </p:cNvSpPr>
          <p:nvPr/>
        </p:nvSpPr>
        <p:spPr>
          <a:xfrm>
            <a:off x="1345333" y="6095132"/>
            <a:ext cx="9750712" cy="401638"/>
          </a:xfrm>
          <a:prstGeom prst="rect">
            <a:avLst/>
          </a:prstGeom>
          <a:ln>
            <a:solidFill>
              <a:schemeClr val="bg1"/>
            </a:solidFill>
          </a:ln>
        </p:spPr>
        <p:txBody>
          <a:bodyPr/>
          <a:lstStyle/>
          <a:p>
            <a:pPr marL="342900" indent="-342900" algn="ctr" eaLnBrk="0" hangingPunct="0">
              <a:spcBef>
                <a:spcPct val="20000"/>
              </a:spcBef>
              <a:defRPr/>
            </a:pPr>
            <a:r>
              <a:rPr lang="it-IT" sz="2000" kern="0" dirty="0" smtClean="0">
                <a:solidFill>
                  <a:srgbClr val="0000CC"/>
                </a:solidFill>
                <a:latin typeface="+mn-lt"/>
              </a:rPr>
              <a:t>Corso nazionale INFN </a:t>
            </a:r>
            <a:r>
              <a:rPr lang="it-IT" sz="2000" kern="0" dirty="0" smtClean="0">
                <a:solidFill>
                  <a:srgbClr val="0000CC"/>
                </a:solidFill>
              </a:rPr>
              <a:t>"</a:t>
            </a:r>
            <a:r>
              <a:rPr lang="en-US" sz="2000" kern="0" dirty="0">
                <a:solidFill>
                  <a:srgbClr val="0000CC"/>
                </a:solidFill>
              </a:rPr>
              <a:t>Optoelectronic conversion in the data transmission from detectors</a:t>
            </a:r>
            <a:r>
              <a:rPr lang="it-IT" sz="2000" kern="0" dirty="0" smtClean="0">
                <a:solidFill>
                  <a:srgbClr val="0000CC"/>
                </a:solidFill>
              </a:rPr>
              <a:t>"</a:t>
            </a:r>
            <a:endParaRPr lang="it-IT" sz="2000" kern="0" dirty="0">
              <a:solidFill>
                <a:srgbClr val="0000CC"/>
              </a:solidFill>
              <a:latin typeface="+mn-lt"/>
            </a:endParaRPr>
          </a:p>
        </p:txBody>
      </p:sp>
    </p:spTree>
    <p:extLst>
      <p:ext uri="{BB962C8B-B14F-4D97-AF65-F5344CB8AC3E}">
        <p14:creationId xmlns:p14="http://schemas.microsoft.com/office/powerpoint/2010/main" val="2748910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en-US" smtClean="0"/>
              <a:t>GBT tests</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10</a:t>
            </a:fld>
            <a:endParaRPr lang="it-IT"/>
          </a:p>
        </p:txBody>
      </p:sp>
      <p:pic>
        <p:nvPicPr>
          <p:cNvPr id="4" name="Immagine 3"/>
          <p:cNvPicPr>
            <a:picLocks noChangeAspect="1"/>
          </p:cNvPicPr>
          <p:nvPr/>
        </p:nvPicPr>
        <p:blipFill>
          <a:blip r:embed="rId2"/>
          <a:stretch>
            <a:fillRect/>
          </a:stretch>
        </p:blipFill>
        <p:spPr>
          <a:xfrm>
            <a:off x="2739210" y="1072979"/>
            <a:ext cx="7213904" cy="4677032"/>
          </a:xfrm>
          <a:prstGeom prst="rect">
            <a:avLst/>
          </a:prstGeom>
        </p:spPr>
      </p:pic>
      <p:sp>
        <p:nvSpPr>
          <p:cNvPr id="5" name="CasellaDiTesto 4"/>
          <p:cNvSpPr txBox="1"/>
          <p:nvPr/>
        </p:nvSpPr>
        <p:spPr>
          <a:xfrm>
            <a:off x="3398475" y="194366"/>
            <a:ext cx="5722977"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GBT FPGA: Reed Solomon encoder</a:t>
            </a:r>
            <a:endParaRPr lang="it-IT" sz="28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5032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en-US" smtClean="0"/>
              <a:t>GBT tests</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11</a:t>
            </a:fld>
            <a:endParaRPr lang="it-IT"/>
          </a:p>
        </p:txBody>
      </p:sp>
      <p:sp>
        <p:nvSpPr>
          <p:cNvPr id="4" name="CasellaDiTesto 3"/>
          <p:cNvSpPr txBox="1"/>
          <p:nvPr/>
        </p:nvSpPr>
        <p:spPr>
          <a:xfrm>
            <a:off x="5136659" y="210841"/>
            <a:ext cx="2002408"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GBT FPGA</a:t>
            </a:r>
            <a:endParaRPr lang="it-IT" sz="2800" b="1" dirty="0">
              <a:solidFill>
                <a:srgbClr val="0000FF"/>
              </a:solidFill>
              <a:latin typeface="Times New Roman" panose="02020603050405020304" pitchFamily="18" charset="0"/>
              <a:cs typeface="Times New Roman" panose="02020603050405020304" pitchFamily="18" charset="0"/>
            </a:endParaRPr>
          </a:p>
        </p:txBody>
      </p:sp>
      <p:pic>
        <p:nvPicPr>
          <p:cNvPr id="5" name="Immagine 4"/>
          <p:cNvPicPr>
            <a:picLocks noChangeAspect="1"/>
          </p:cNvPicPr>
          <p:nvPr/>
        </p:nvPicPr>
        <p:blipFill>
          <a:blip r:embed="rId2"/>
          <a:stretch>
            <a:fillRect/>
          </a:stretch>
        </p:blipFill>
        <p:spPr>
          <a:xfrm>
            <a:off x="1425145" y="682542"/>
            <a:ext cx="9313519" cy="5307009"/>
          </a:xfrm>
          <a:prstGeom prst="rect">
            <a:avLst/>
          </a:prstGeom>
        </p:spPr>
      </p:pic>
      <p:sp>
        <p:nvSpPr>
          <p:cNvPr id="6" name="CasellaDiTesto 5"/>
          <p:cNvSpPr txBox="1"/>
          <p:nvPr/>
        </p:nvSpPr>
        <p:spPr>
          <a:xfrm>
            <a:off x="1117248" y="5980669"/>
            <a:ext cx="10295255"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The frame is shifted out MSB first, that is: FRM&lt;119&gt;, FRM&lt;118&gt;, … FRM&lt;0&gt; (The header shifts out first)</a:t>
            </a:r>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7493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en-US" smtClean="0"/>
              <a:t>GBT tests</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12</a:t>
            </a:fld>
            <a:endParaRPr lang="it-IT"/>
          </a:p>
        </p:txBody>
      </p:sp>
      <p:sp>
        <p:nvSpPr>
          <p:cNvPr id="4" name="CasellaDiTesto 3"/>
          <p:cNvSpPr txBox="1"/>
          <p:nvPr/>
        </p:nvSpPr>
        <p:spPr>
          <a:xfrm>
            <a:off x="4304637" y="227317"/>
            <a:ext cx="3448316"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GBT FPGA: gearbox</a:t>
            </a:r>
            <a:endParaRPr lang="it-IT" sz="2800" b="1" dirty="0">
              <a:solidFill>
                <a:srgbClr val="0000FF"/>
              </a:solidFill>
              <a:latin typeface="Times New Roman" panose="02020603050405020304" pitchFamily="18" charset="0"/>
              <a:cs typeface="Times New Roman" panose="02020603050405020304" pitchFamily="18" charset="0"/>
            </a:endParaRPr>
          </a:p>
        </p:txBody>
      </p:sp>
      <p:sp>
        <p:nvSpPr>
          <p:cNvPr id="5" name="Rectangle 4"/>
          <p:cNvSpPr>
            <a:spLocks noChangeArrowheads="1"/>
          </p:cNvSpPr>
          <p:nvPr/>
        </p:nvSpPr>
        <p:spPr bwMode="auto">
          <a:xfrm>
            <a:off x="3870603" y="2743586"/>
            <a:ext cx="1524000" cy="304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US" altLang="en-US" sz="1400">
                <a:solidFill>
                  <a:srgbClr val="FF0000"/>
                </a:solidFill>
              </a:rPr>
              <a:t>frame1, word3</a:t>
            </a:r>
          </a:p>
        </p:txBody>
      </p:sp>
      <p:sp>
        <p:nvSpPr>
          <p:cNvPr id="6" name="Rectangle 5"/>
          <p:cNvSpPr>
            <a:spLocks noChangeArrowheads="1"/>
          </p:cNvSpPr>
          <p:nvPr/>
        </p:nvSpPr>
        <p:spPr bwMode="auto">
          <a:xfrm>
            <a:off x="3870603" y="3048386"/>
            <a:ext cx="1524000" cy="304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US" altLang="en-US" sz="1400"/>
              <a:t>frame2, word3</a:t>
            </a:r>
          </a:p>
        </p:txBody>
      </p:sp>
      <p:sp>
        <p:nvSpPr>
          <p:cNvPr id="7" name="Rectangle 6"/>
          <p:cNvSpPr>
            <a:spLocks noChangeArrowheads="1"/>
          </p:cNvSpPr>
          <p:nvPr/>
        </p:nvSpPr>
        <p:spPr bwMode="auto">
          <a:xfrm>
            <a:off x="3870603" y="3353186"/>
            <a:ext cx="1524000" cy="304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US" altLang="en-US" sz="1400">
                <a:solidFill>
                  <a:srgbClr val="0000FF"/>
                </a:solidFill>
              </a:rPr>
              <a:t>frame3, word3</a:t>
            </a:r>
          </a:p>
        </p:txBody>
      </p:sp>
      <p:sp>
        <p:nvSpPr>
          <p:cNvPr id="8" name="Rectangle 7"/>
          <p:cNvSpPr>
            <a:spLocks noChangeArrowheads="1"/>
          </p:cNvSpPr>
          <p:nvPr/>
        </p:nvSpPr>
        <p:spPr bwMode="auto">
          <a:xfrm>
            <a:off x="3870603" y="3657986"/>
            <a:ext cx="1524000" cy="304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US" altLang="en-US" sz="1400">
                <a:solidFill>
                  <a:srgbClr val="808080"/>
                </a:solidFill>
              </a:rPr>
              <a:t>frame4, word3</a:t>
            </a:r>
          </a:p>
        </p:txBody>
      </p:sp>
      <p:sp>
        <p:nvSpPr>
          <p:cNvPr id="9" name="Rectangle 8"/>
          <p:cNvSpPr>
            <a:spLocks noChangeArrowheads="1"/>
          </p:cNvSpPr>
          <p:nvPr/>
        </p:nvSpPr>
        <p:spPr bwMode="auto">
          <a:xfrm>
            <a:off x="5394603" y="2743586"/>
            <a:ext cx="1524000" cy="304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US" altLang="en-US" sz="1400">
                <a:solidFill>
                  <a:srgbClr val="FF0000"/>
                </a:solidFill>
              </a:rPr>
              <a:t>frame1, word2</a:t>
            </a:r>
          </a:p>
        </p:txBody>
      </p:sp>
      <p:sp>
        <p:nvSpPr>
          <p:cNvPr id="10" name="Rectangle 9"/>
          <p:cNvSpPr>
            <a:spLocks noChangeArrowheads="1"/>
          </p:cNvSpPr>
          <p:nvPr/>
        </p:nvSpPr>
        <p:spPr bwMode="auto">
          <a:xfrm>
            <a:off x="5394603" y="3048386"/>
            <a:ext cx="1524000" cy="304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US" altLang="en-US" sz="1400"/>
              <a:t>frame2, word2</a:t>
            </a:r>
          </a:p>
        </p:txBody>
      </p:sp>
      <p:sp>
        <p:nvSpPr>
          <p:cNvPr id="11" name="Rectangle 10"/>
          <p:cNvSpPr>
            <a:spLocks noChangeArrowheads="1"/>
          </p:cNvSpPr>
          <p:nvPr/>
        </p:nvSpPr>
        <p:spPr bwMode="auto">
          <a:xfrm>
            <a:off x="5394603" y="3353186"/>
            <a:ext cx="1524000" cy="304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US" altLang="en-US" sz="1400">
                <a:solidFill>
                  <a:srgbClr val="0000FF"/>
                </a:solidFill>
              </a:rPr>
              <a:t>frame3, word2</a:t>
            </a:r>
          </a:p>
        </p:txBody>
      </p:sp>
      <p:sp>
        <p:nvSpPr>
          <p:cNvPr id="12" name="Rectangle 11"/>
          <p:cNvSpPr>
            <a:spLocks noChangeArrowheads="1"/>
          </p:cNvSpPr>
          <p:nvPr/>
        </p:nvSpPr>
        <p:spPr bwMode="auto">
          <a:xfrm>
            <a:off x="5394603" y="3657986"/>
            <a:ext cx="1524000" cy="304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US" altLang="en-US" sz="1400">
                <a:solidFill>
                  <a:srgbClr val="808080"/>
                </a:solidFill>
              </a:rPr>
              <a:t>frame4, word2</a:t>
            </a:r>
          </a:p>
        </p:txBody>
      </p:sp>
      <p:sp>
        <p:nvSpPr>
          <p:cNvPr id="13" name="Rectangle 12"/>
          <p:cNvSpPr>
            <a:spLocks noChangeArrowheads="1"/>
          </p:cNvSpPr>
          <p:nvPr/>
        </p:nvSpPr>
        <p:spPr bwMode="auto">
          <a:xfrm>
            <a:off x="6918603" y="2743586"/>
            <a:ext cx="1524000" cy="304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US" altLang="en-US" sz="1400">
                <a:solidFill>
                  <a:srgbClr val="FF0000"/>
                </a:solidFill>
              </a:rPr>
              <a:t>frame1, word1</a:t>
            </a:r>
          </a:p>
        </p:txBody>
      </p:sp>
      <p:sp>
        <p:nvSpPr>
          <p:cNvPr id="14" name="Rectangle 13"/>
          <p:cNvSpPr>
            <a:spLocks noChangeArrowheads="1"/>
          </p:cNvSpPr>
          <p:nvPr/>
        </p:nvSpPr>
        <p:spPr bwMode="auto">
          <a:xfrm>
            <a:off x="6918603" y="3048386"/>
            <a:ext cx="1524000" cy="304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US" altLang="en-US" sz="1400"/>
              <a:t>frame2, word1</a:t>
            </a:r>
          </a:p>
        </p:txBody>
      </p:sp>
      <p:sp>
        <p:nvSpPr>
          <p:cNvPr id="15" name="Rectangle 14"/>
          <p:cNvSpPr>
            <a:spLocks noChangeArrowheads="1"/>
          </p:cNvSpPr>
          <p:nvPr/>
        </p:nvSpPr>
        <p:spPr bwMode="auto">
          <a:xfrm>
            <a:off x="6918603" y="3353186"/>
            <a:ext cx="1524000" cy="304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US" altLang="en-US" sz="1400">
                <a:solidFill>
                  <a:srgbClr val="0000FF"/>
                </a:solidFill>
              </a:rPr>
              <a:t>frame3, word1</a:t>
            </a:r>
          </a:p>
        </p:txBody>
      </p:sp>
      <p:sp>
        <p:nvSpPr>
          <p:cNvPr id="16" name="Rectangle 15"/>
          <p:cNvSpPr>
            <a:spLocks noChangeArrowheads="1"/>
          </p:cNvSpPr>
          <p:nvPr/>
        </p:nvSpPr>
        <p:spPr bwMode="auto">
          <a:xfrm>
            <a:off x="6918603" y="3657986"/>
            <a:ext cx="1524000" cy="304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US" altLang="en-US" sz="1400">
                <a:solidFill>
                  <a:srgbClr val="808080"/>
                </a:solidFill>
              </a:rPr>
              <a:t>frame4, word1</a:t>
            </a:r>
          </a:p>
        </p:txBody>
      </p:sp>
      <p:sp>
        <p:nvSpPr>
          <p:cNvPr id="17" name="Line 16"/>
          <p:cNvSpPr>
            <a:spLocks noChangeShapeType="1"/>
          </p:cNvSpPr>
          <p:nvPr/>
        </p:nvSpPr>
        <p:spPr bwMode="auto">
          <a:xfrm>
            <a:off x="3642003" y="3505586"/>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p>
        </p:txBody>
      </p:sp>
      <p:sp>
        <p:nvSpPr>
          <p:cNvPr id="18" name="Text Box 17"/>
          <p:cNvSpPr txBox="1">
            <a:spLocks noChangeArrowheads="1"/>
          </p:cNvSpPr>
          <p:nvPr/>
        </p:nvSpPr>
        <p:spPr bwMode="auto">
          <a:xfrm>
            <a:off x="2499003" y="3357949"/>
            <a:ext cx="1136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altLang="en-US" sz="1400">
                <a:solidFill>
                  <a:srgbClr val="0000FF"/>
                </a:solidFill>
              </a:rPr>
              <a:t>write pointer</a:t>
            </a:r>
          </a:p>
        </p:txBody>
      </p:sp>
      <p:sp>
        <p:nvSpPr>
          <p:cNvPr id="19" name="Line 18"/>
          <p:cNvSpPr>
            <a:spLocks noChangeShapeType="1"/>
          </p:cNvSpPr>
          <p:nvPr/>
        </p:nvSpPr>
        <p:spPr bwMode="auto">
          <a:xfrm flipH="1">
            <a:off x="8442603" y="2895986"/>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p>
        </p:txBody>
      </p:sp>
      <p:sp>
        <p:nvSpPr>
          <p:cNvPr id="20" name="Text Box 19"/>
          <p:cNvSpPr txBox="1">
            <a:spLocks noChangeArrowheads="1"/>
          </p:cNvSpPr>
          <p:nvPr/>
        </p:nvSpPr>
        <p:spPr bwMode="auto">
          <a:xfrm>
            <a:off x="8642628" y="2748349"/>
            <a:ext cx="10874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altLang="en-US" sz="1400">
                <a:solidFill>
                  <a:srgbClr val="FF0000"/>
                </a:solidFill>
              </a:rPr>
              <a:t>read pointer</a:t>
            </a:r>
          </a:p>
        </p:txBody>
      </p:sp>
      <p:sp>
        <p:nvSpPr>
          <p:cNvPr id="21" name="Rectangle 20"/>
          <p:cNvSpPr>
            <a:spLocks noChangeArrowheads="1"/>
          </p:cNvSpPr>
          <p:nvPr/>
        </p:nvSpPr>
        <p:spPr bwMode="auto">
          <a:xfrm>
            <a:off x="3870603" y="3353186"/>
            <a:ext cx="4572000" cy="304800"/>
          </a:xfrm>
          <a:prstGeom prst="rect">
            <a:avLst/>
          </a:prstGeom>
          <a:noFill/>
          <a:ln w="1905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p>
        </p:txBody>
      </p:sp>
      <p:sp>
        <p:nvSpPr>
          <p:cNvPr id="22" name="Rectangle 21"/>
          <p:cNvSpPr>
            <a:spLocks noChangeArrowheads="1"/>
          </p:cNvSpPr>
          <p:nvPr/>
        </p:nvSpPr>
        <p:spPr bwMode="auto">
          <a:xfrm>
            <a:off x="3870603" y="4343786"/>
            <a:ext cx="1524000" cy="304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US" altLang="en-US" sz="1400">
                <a:solidFill>
                  <a:srgbClr val="FF0000"/>
                </a:solidFill>
              </a:rPr>
              <a:t>frame1, word3</a:t>
            </a:r>
          </a:p>
        </p:txBody>
      </p:sp>
      <p:sp>
        <p:nvSpPr>
          <p:cNvPr id="23" name="Rectangle 22"/>
          <p:cNvSpPr>
            <a:spLocks noChangeArrowheads="1"/>
          </p:cNvSpPr>
          <p:nvPr/>
        </p:nvSpPr>
        <p:spPr bwMode="auto">
          <a:xfrm>
            <a:off x="5394603" y="4343786"/>
            <a:ext cx="1524000" cy="304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US" altLang="en-US" sz="1400">
                <a:solidFill>
                  <a:srgbClr val="FF0000"/>
                </a:solidFill>
              </a:rPr>
              <a:t>frame1, word2</a:t>
            </a:r>
          </a:p>
        </p:txBody>
      </p:sp>
      <p:sp>
        <p:nvSpPr>
          <p:cNvPr id="24" name="Rectangle 23"/>
          <p:cNvSpPr>
            <a:spLocks noChangeArrowheads="1"/>
          </p:cNvSpPr>
          <p:nvPr/>
        </p:nvSpPr>
        <p:spPr bwMode="auto">
          <a:xfrm>
            <a:off x="6918603" y="4343786"/>
            <a:ext cx="1524000" cy="304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US" altLang="en-US" sz="1400">
                <a:solidFill>
                  <a:srgbClr val="FF0000"/>
                </a:solidFill>
              </a:rPr>
              <a:t>frame1, word1</a:t>
            </a:r>
          </a:p>
        </p:txBody>
      </p:sp>
      <p:sp>
        <p:nvSpPr>
          <p:cNvPr id="25" name="AutoShape 25"/>
          <p:cNvSpPr>
            <a:spLocks noChangeArrowheads="1"/>
          </p:cNvSpPr>
          <p:nvPr/>
        </p:nvSpPr>
        <p:spPr bwMode="auto">
          <a:xfrm>
            <a:off x="4327803" y="5029586"/>
            <a:ext cx="3657600" cy="3048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p>
        </p:txBody>
      </p:sp>
      <p:sp>
        <p:nvSpPr>
          <p:cNvPr id="26" name="Line 26"/>
          <p:cNvSpPr>
            <a:spLocks noChangeShapeType="1"/>
          </p:cNvSpPr>
          <p:nvPr/>
        </p:nvSpPr>
        <p:spPr bwMode="auto">
          <a:xfrm>
            <a:off x="4632603" y="4648586"/>
            <a:ext cx="0" cy="381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p>
        </p:txBody>
      </p:sp>
      <p:sp>
        <p:nvSpPr>
          <p:cNvPr id="27" name="Line 27"/>
          <p:cNvSpPr>
            <a:spLocks noChangeShapeType="1"/>
          </p:cNvSpPr>
          <p:nvPr/>
        </p:nvSpPr>
        <p:spPr bwMode="auto">
          <a:xfrm>
            <a:off x="6156603" y="4648586"/>
            <a:ext cx="0" cy="381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p>
        </p:txBody>
      </p:sp>
      <p:sp>
        <p:nvSpPr>
          <p:cNvPr id="28" name="Line 28"/>
          <p:cNvSpPr>
            <a:spLocks noChangeShapeType="1"/>
          </p:cNvSpPr>
          <p:nvPr/>
        </p:nvSpPr>
        <p:spPr bwMode="auto">
          <a:xfrm>
            <a:off x="7680603" y="4648586"/>
            <a:ext cx="0" cy="381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p>
        </p:txBody>
      </p:sp>
      <p:sp>
        <p:nvSpPr>
          <p:cNvPr id="29" name="Line 29"/>
          <p:cNvSpPr>
            <a:spLocks noChangeShapeType="1"/>
          </p:cNvSpPr>
          <p:nvPr/>
        </p:nvSpPr>
        <p:spPr bwMode="auto">
          <a:xfrm flipH="1">
            <a:off x="7528203" y="5181986"/>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p>
        </p:txBody>
      </p:sp>
      <p:sp>
        <p:nvSpPr>
          <p:cNvPr id="30" name="Text Box 30"/>
          <p:cNvSpPr txBox="1">
            <a:spLocks noChangeArrowheads="1"/>
          </p:cNvSpPr>
          <p:nvPr/>
        </p:nvSpPr>
        <p:spPr bwMode="auto">
          <a:xfrm>
            <a:off x="8137803" y="5034349"/>
            <a:ext cx="1133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altLang="en-US" sz="1400">
                <a:solidFill>
                  <a:srgbClr val="FF0000"/>
                </a:solidFill>
              </a:rPr>
              <a:t>word pointer</a:t>
            </a:r>
          </a:p>
        </p:txBody>
      </p:sp>
      <p:sp>
        <p:nvSpPr>
          <p:cNvPr id="31" name="Line 31"/>
          <p:cNvSpPr>
            <a:spLocks noChangeShapeType="1"/>
          </p:cNvSpPr>
          <p:nvPr/>
        </p:nvSpPr>
        <p:spPr bwMode="auto">
          <a:xfrm>
            <a:off x="6156603" y="5334386"/>
            <a:ext cx="0" cy="381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p>
        </p:txBody>
      </p:sp>
      <p:sp>
        <p:nvSpPr>
          <p:cNvPr id="32" name="Rectangle 32"/>
          <p:cNvSpPr>
            <a:spLocks noChangeArrowheads="1"/>
          </p:cNvSpPr>
          <p:nvPr/>
        </p:nvSpPr>
        <p:spPr bwMode="auto">
          <a:xfrm>
            <a:off x="3870603" y="2057786"/>
            <a:ext cx="1524000" cy="304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US" altLang="en-US" sz="1400">
                <a:solidFill>
                  <a:srgbClr val="0000FF"/>
                </a:solidFill>
              </a:rPr>
              <a:t>frame3, word3</a:t>
            </a:r>
          </a:p>
        </p:txBody>
      </p:sp>
      <p:sp>
        <p:nvSpPr>
          <p:cNvPr id="33" name="Rectangle 33"/>
          <p:cNvSpPr>
            <a:spLocks noChangeArrowheads="1"/>
          </p:cNvSpPr>
          <p:nvPr/>
        </p:nvSpPr>
        <p:spPr bwMode="auto">
          <a:xfrm>
            <a:off x="5394603" y="2057786"/>
            <a:ext cx="1524000" cy="304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US" altLang="en-US" sz="1400">
                <a:solidFill>
                  <a:srgbClr val="0000FF"/>
                </a:solidFill>
              </a:rPr>
              <a:t>frame3, word2</a:t>
            </a:r>
          </a:p>
        </p:txBody>
      </p:sp>
      <p:sp>
        <p:nvSpPr>
          <p:cNvPr id="34" name="Rectangle 34"/>
          <p:cNvSpPr>
            <a:spLocks noChangeArrowheads="1"/>
          </p:cNvSpPr>
          <p:nvPr/>
        </p:nvSpPr>
        <p:spPr bwMode="auto">
          <a:xfrm>
            <a:off x="6918603" y="2057786"/>
            <a:ext cx="1524000" cy="304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US" altLang="en-US" sz="1400">
                <a:solidFill>
                  <a:srgbClr val="0000FF"/>
                </a:solidFill>
              </a:rPr>
              <a:t>frame3, word1</a:t>
            </a:r>
          </a:p>
        </p:txBody>
      </p:sp>
      <p:sp>
        <p:nvSpPr>
          <p:cNvPr id="35" name="Rectangle 35"/>
          <p:cNvSpPr>
            <a:spLocks noChangeArrowheads="1"/>
          </p:cNvSpPr>
          <p:nvPr/>
        </p:nvSpPr>
        <p:spPr bwMode="auto">
          <a:xfrm>
            <a:off x="3870603" y="2057786"/>
            <a:ext cx="4572000" cy="304800"/>
          </a:xfrm>
          <a:prstGeom prst="rect">
            <a:avLst/>
          </a:prstGeom>
          <a:noFill/>
          <a:ln w="1905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p>
        </p:txBody>
      </p:sp>
      <p:sp>
        <p:nvSpPr>
          <p:cNvPr id="36" name="Line 36"/>
          <p:cNvSpPr>
            <a:spLocks noChangeShapeType="1"/>
          </p:cNvSpPr>
          <p:nvPr/>
        </p:nvSpPr>
        <p:spPr bwMode="auto">
          <a:xfrm>
            <a:off x="6156603" y="1676786"/>
            <a:ext cx="0" cy="381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p>
        </p:txBody>
      </p:sp>
      <p:sp>
        <p:nvSpPr>
          <p:cNvPr id="37" name="Text Box 37"/>
          <p:cNvSpPr txBox="1">
            <a:spLocks noChangeArrowheads="1"/>
          </p:cNvSpPr>
          <p:nvPr/>
        </p:nvSpPr>
        <p:spPr bwMode="auto">
          <a:xfrm>
            <a:off x="5166003" y="1376749"/>
            <a:ext cx="188224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altLang="en-US" sz="1400" dirty="0"/>
              <a:t>din, 120 bits </a:t>
            </a:r>
            <a:r>
              <a:rPr lang="en-US" altLang="en-US" sz="1400" dirty="0" smtClean="0"/>
              <a:t>@ 40 </a:t>
            </a:r>
            <a:r>
              <a:rPr lang="en-US" altLang="en-US" sz="1400" dirty="0"/>
              <a:t>MHz</a:t>
            </a:r>
          </a:p>
        </p:txBody>
      </p:sp>
      <p:sp>
        <p:nvSpPr>
          <p:cNvPr id="38" name="Text Box 38"/>
          <p:cNvSpPr txBox="1">
            <a:spLocks noChangeArrowheads="1"/>
          </p:cNvSpPr>
          <p:nvPr/>
        </p:nvSpPr>
        <p:spPr bwMode="auto">
          <a:xfrm>
            <a:off x="5089803" y="5720149"/>
            <a:ext cx="199605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altLang="en-US" sz="1400" dirty="0" err="1"/>
              <a:t>dout</a:t>
            </a:r>
            <a:r>
              <a:rPr lang="en-US" altLang="en-US" sz="1400" dirty="0"/>
              <a:t>, 40 bits </a:t>
            </a:r>
            <a:r>
              <a:rPr lang="en-US" altLang="en-US" sz="1400" dirty="0" smtClean="0"/>
              <a:t>@ 120 </a:t>
            </a:r>
            <a:r>
              <a:rPr lang="en-US" altLang="en-US" sz="1400" dirty="0"/>
              <a:t>MHz</a:t>
            </a:r>
          </a:p>
        </p:txBody>
      </p:sp>
      <p:sp>
        <p:nvSpPr>
          <p:cNvPr id="39" name="Text Box 39"/>
          <p:cNvSpPr txBox="1">
            <a:spLocks noChangeArrowheads="1"/>
          </p:cNvSpPr>
          <p:nvPr/>
        </p:nvSpPr>
        <p:spPr bwMode="auto">
          <a:xfrm>
            <a:off x="2346603" y="1416436"/>
            <a:ext cx="1712913"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altLang="en-US"/>
              <a:t>Transmitter side</a:t>
            </a:r>
          </a:p>
        </p:txBody>
      </p:sp>
      <p:sp>
        <p:nvSpPr>
          <p:cNvPr id="40" name="CasellaDiTesto 39"/>
          <p:cNvSpPr txBox="1"/>
          <p:nvPr/>
        </p:nvSpPr>
        <p:spPr>
          <a:xfrm>
            <a:off x="9481751" y="3113903"/>
            <a:ext cx="1005403" cy="369332"/>
          </a:xfrm>
          <a:prstGeom prst="rect">
            <a:avLst/>
          </a:prstGeom>
          <a:solidFill>
            <a:srgbClr val="FFFF99"/>
          </a:solidFill>
        </p:spPr>
        <p:txBody>
          <a:bodyPr wrap="none" rtlCol="0">
            <a:spAutoFit/>
          </a:bodyPr>
          <a:lstStyle/>
          <a:p>
            <a:pPr algn="ctr"/>
            <a:r>
              <a:rPr lang="en-US" dirty="0" smtClean="0">
                <a:latin typeface="Times New Roman" panose="02020603050405020304" pitchFamily="18" charset="0"/>
                <a:cs typeface="Times New Roman" panose="02020603050405020304" pitchFamily="18" charset="0"/>
              </a:rPr>
              <a:t>DPRAM</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8065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en-US" smtClean="0"/>
              <a:t>GBT tests</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13</a:t>
            </a:fld>
            <a:endParaRPr lang="it-IT"/>
          </a:p>
        </p:txBody>
      </p:sp>
      <p:sp>
        <p:nvSpPr>
          <p:cNvPr id="4" name="CasellaDiTesto 3"/>
          <p:cNvSpPr txBox="1"/>
          <p:nvPr/>
        </p:nvSpPr>
        <p:spPr>
          <a:xfrm>
            <a:off x="4304637" y="227317"/>
            <a:ext cx="3448316"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GBT FPGA: gearbox</a:t>
            </a:r>
            <a:endParaRPr lang="it-IT" sz="2800" b="1" dirty="0">
              <a:solidFill>
                <a:srgbClr val="0000FF"/>
              </a:solidFill>
              <a:latin typeface="Times New Roman" panose="02020603050405020304" pitchFamily="18" charset="0"/>
              <a:cs typeface="Times New Roman" panose="02020603050405020304" pitchFamily="18" charset="0"/>
            </a:endParaRPr>
          </a:p>
        </p:txBody>
      </p:sp>
      <p:pic>
        <p:nvPicPr>
          <p:cNvPr id="5" name="Immagine 4"/>
          <p:cNvPicPr>
            <a:picLocks noChangeAspect="1"/>
          </p:cNvPicPr>
          <p:nvPr/>
        </p:nvPicPr>
        <p:blipFill>
          <a:blip r:embed="rId2"/>
          <a:stretch>
            <a:fillRect/>
          </a:stretch>
        </p:blipFill>
        <p:spPr>
          <a:xfrm>
            <a:off x="2986602" y="1163465"/>
            <a:ext cx="5724525" cy="3476625"/>
          </a:xfrm>
          <a:prstGeom prst="rect">
            <a:avLst/>
          </a:prstGeom>
        </p:spPr>
      </p:pic>
      <p:sp>
        <p:nvSpPr>
          <p:cNvPr id="6" name="CasellaDiTesto 5"/>
          <p:cNvSpPr txBox="1"/>
          <p:nvPr/>
        </p:nvSpPr>
        <p:spPr>
          <a:xfrm>
            <a:off x="9325232" y="2561968"/>
            <a:ext cx="1005403" cy="369332"/>
          </a:xfrm>
          <a:prstGeom prst="rect">
            <a:avLst/>
          </a:prstGeom>
          <a:solidFill>
            <a:srgbClr val="FFFF99"/>
          </a:solidFill>
        </p:spPr>
        <p:txBody>
          <a:bodyPr wrap="none" rtlCol="0">
            <a:spAutoFit/>
          </a:bodyPr>
          <a:lstStyle/>
          <a:p>
            <a:pPr algn="ctr"/>
            <a:r>
              <a:rPr lang="en-US" dirty="0" smtClean="0">
                <a:latin typeface="Times New Roman" panose="02020603050405020304" pitchFamily="18" charset="0"/>
                <a:cs typeface="Times New Roman" panose="02020603050405020304" pitchFamily="18" charset="0"/>
              </a:rPr>
              <a:t>DPRAM</a:t>
            </a:r>
            <a:endParaRPr lang="en-US" dirty="0">
              <a:latin typeface="Times New Roman" panose="02020603050405020304" pitchFamily="18" charset="0"/>
              <a:cs typeface="Times New Roman" panose="02020603050405020304" pitchFamily="18" charset="0"/>
            </a:endParaRPr>
          </a:p>
        </p:txBody>
      </p:sp>
      <p:pic>
        <p:nvPicPr>
          <p:cNvPr id="7" name="Immagine 6"/>
          <p:cNvPicPr>
            <a:picLocks noChangeAspect="1"/>
          </p:cNvPicPr>
          <p:nvPr/>
        </p:nvPicPr>
        <p:blipFill>
          <a:blip r:embed="rId3"/>
          <a:stretch>
            <a:fillRect/>
          </a:stretch>
        </p:blipFill>
        <p:spPr>
          <a:xfrm>
            <a:off x="1515762" y="4717561"/>
            <a:ext cx="3403000" cy="1738329"/>
          </a:xfrm>
          <a:prstGeom prst="rect">
            <a:avLst/>
          </a:prstGeom>
        </p:spPr>
      </p:pic>
      <p:pic>
        <p:nvPicPr>
          <p:cNvPr id="8" name="Immagine 7"/>
          <p:cNvPicPr>
            <a:picLocks noChangeAspect="1"/>
          </p:cNvPicPr>
          <p:nvPr/>
        </p:nvPicPr>
        <p:blipFill>
          <a:blip r:embed="rId4"/>
          <a:stretch>
            <a:fillRect/>
          </a:stretch>
        </p:blipFill>
        <p:spPr>
          <a:xfrm>
            <a:off x="7669428" y="4644853"/>
            <a:ext cx="3435178" cy="1878613"/>
          </a:xfrm>
          <a:prstGeom prst="rect">
            <a:avLst/>
          </a:prstGeom>
        </p:spPr>
      </p:pic>
    </p:spTree>
    <p:extLst>
      <p:ext uri="{BB962C8B-B14F-4D97-AF65-F5344CB8AC3E}">
        <p14:creationId xmlns:p14="http://schemas.microsoft.com/office/powerpoint/2010/main" val="3606001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en-US" smtClean="0"/>
              <a:t>GBT tests</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14</a:t>
            </a:fld>
            <a:endParaRPr lang="it-IT"/>
          </a:p>
        </p:txBody>
      </p:sp>
      <p:sp>
        <p:nvSpPr>
          <p:cNvPr id="4" name="CasellaDiTesto 3"/>
          <p:cNvSpPr txBox="1"/>
          <p:nvPr/>
        </p:nvSpPr>
        <p:spPr>
          <a:xfrm>
            <a:off x="4041026" y="243792"/>
            <a:ext cx="4294702"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GBT FPGA: frame aligner</a:t>
            </a:r>
            <a:endParaRPr lang="it-IT" sz="2800" b="1" dirty="0">
              <a:solidFill>
                <a:srgbClr val="0000FF"/>
              </a:solidFill>
              <a:latin typeface="Times New Roman" panose="02020603050405020304" pitchFamily="18" charset="0"/>
              <a:cs typeface="Times New Roman" panose="02020603050405020304" pitchFamily="18" charset="0"/>
            </a:endParaRPr>
          </a:p>
        </p:txBody>
      </p:sp>
      <p:pic>
        <p:nvPicPr>
          <p:cNvPr id="5" name="Immagine 4"/>
          <p:cNvPicPr>
            <a:picLocks noChangeAspect="1"/>
          </p:cNvPicPr>
          <p:nvPr/>
        </p:nvPicPr>
        <p:blipFill>
          <a:blip r:embed="rId2"/>
          <a:stretch>
            <a:fillRect/>
          </a:stretch>
        </p:blipFill>
        <p:spPr>
          <a:xfrm>
            <a:off x="2635668" y="1977080"/>
            <a:ext cx="7600361" cy="3960341"/>
          </a:xfrm>
          <a:prstGeom prst="rect">
            <a:avLst/>
          </a:prstGeom>
        </p:spPr>
      </p:pic>
      <p:sp>
        <p:nvSpPr>
          <p:cNvPr id="6" name="Rettangolo 5"/>
          <p:cNvSpPr/>
          <p:nvPr/>
        </p:nvSpPr>
        <p:spPr>
          <a:xfrm>
            <a:off x="1499286" y="972345"/>
            <a:ext cx="9786551" cy="923330"/>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The pattern search and alignment functions are achieved with two entities:</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barrel shifter allowing to bit shift the incoming data</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state machine looking at the expected header position in the frame </a:t>
            </a:r>
            <a:r>
              <a:rPr lang="en-US" dirty="0" smtClean="0">
                <a:latin typeface="Times New Roman" panose="02020603050405020304" pitchFamily="18" charset="0"/>
                <a:cs typeface="Times New Roman" panose="02020603050405020304" pitchFamily="18" charset="0"/>
              </a:rPr>
              <a:t>and giving </a:t>
            </a:r>
            <a:r>
              <a:rPr lang="en-US" dirty="0">
                <a:latin typeface="Times New Roman" panose="02020603050405020304" pitchFamily="18" charset="0"/>
                <a:cs typeface="Times New Roman" panose="02020603050405020304" pitchFamily="18" charset="0"/>
              </a:rPr>
              <a:t>the “</a:t>
            </a:r>
            <a:r>
              <a:rPr lang="en-US" b="1" dirty="0">
                <a:latin typeface="Times New Roman" panose="02020603050405020304" pitchFamily="18" charset="0"/>
                <a:cs typeface="Times New Roman" panose="02020603050405020304" pitchFamily="18" charset="0"/>
              </a:rPr>
              <a:t>locked</a:t>
            </a:r>
            <a:r>
              <a:rPr lang="en-US" dirty="0">
                <a:latin typeface="Times New Roman" panose="02020603050405020304" pitchFamily="18" charset="0"/>
                <a:cs typeface="Times New Roman" panose="02020603050405020304" pitchFamily="18" charset="0"/>
              </a:rPr>
              <a:t>” status</a:t>
            </a:r>
          </a:p>
        </p:txBody>
      </p:sp>
      <p:pic>
        <p:nvPicPr>
          <p:cNvPr id="7" name="Immagine 6"/>
          <p:cNvPicPr>
            <a:picLocks noChangeAspect="1"/>
          </p:cNvPicPr>
          <p:nvPr/>
        </p:nvPicPr>
        <p:blipFill>
          <a:blip r:embed="rId3"/>
          <a:stretch>
            <a:fillRect/>
          </a:stretch>
        </p:blipFill>
        <p:spPr>
          <a:xfrm>
            <a:off x="508686" y="4566594"/>
            <a:ext cx="4419600" cy="1695450"/>
          </a:xfrm>
          <a:prstGeom prst="rect">
            <a:avLst/>
          </a:prstGeom>
        </p:spPr>
      </p:pic>
      <p:sp>
        <p:nvSpPr>
          <p:cNvPr id="8" name="Rettangolo 7"/>
          <p:cNvSpPr/>
          <p:nvPr/>
        </p:nvSpPr>
        <p:spPr>
          <a:xfrm>
            <a:off x="807308" y="5478162"/>
            <a:ext cx="3978876" cy="1647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2700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en-US" smtClean="0"/>
              <a:t>GBT tests</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15</a:t>
            </a:fld>
            <a:endParaRPr lang="it-IT"/>
          </a:p>
        </p:txBody>
      </p:sp>
      <p:sp>
        <p:nvSpPr>
          <p:cNvPr id="4" name="CasellaDiTesto 3"/>
          <p:cNvSpPr txBox="1"/>
          <p:nvPr/>
        </p:nvSpPr>
        <p:spPr>
          <a:xfrm>
            <a:off x="5968681" y="144940"/>
            <a:ext cx="1064715"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Setup</a:t>
            </a:r>
            <a:endParaRPr lang="it-IT" sz="2800" b="1" dirty="0">
              <a:solidFill>
                <a:srgbClr val="0000FF"/>
              </a:solidFill>
              <a:latin typeface="Times New Roman" panose="02020603050405020304" pitchFamily="18" charset="0"/>
              <a:cs typeface="Times New Roman" panose="02020603050405020304" pitchFamily="18" charset="0"/>
            </a:endParaRPr>
          </a:p>
        </p:txBody>
      </p:sp>
      <p:sp>
        <p:nvSpPr>
          <p:cNvPr id="6" name="Dati 5"/>
          <p:cNvSpPr/>
          <p:nvPr/>
        </p:nvSpPr>
        <p:spPr>
          <a:xfrm>
            <a:off x="7479957" y="4530810"/>
            <a:ext cx="4094205" cy="1762898"/>
          </a:xfrm>
          <a:prstGeom prst="flowChartInputOutp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descr="Immagine che contiene elettronico, circuito&#10;&#10;Descrizione generata con affidabilità molto elevata">
            <a:extLst>
              <a:ext uri="{FF2B5EF4-FFF2-40B4-BE49-F238E27FC236}">
                <a16:creationId xmlns="" xmlns:a16="http://schemas.microsoft.com/office/drawing/2014/main" id="{E8CFCE88-95D3-474E-BC1C-EE5F1184B2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313595" y="2308653"/>
            <a:ext cx="4658497" cy="2248930"/>
          </a:xfrm>
          <a:prstGeom prst="rect">
            <a:avLst/>
          </a:prstGeom>
        </p:spPr>
      </p:pic>
      <p:sp>
        <p:nvSpPr>
          <p:cNvPr id="7" name="CasellaDiTesto 6"/>
          <p:cNvSpPr txBox="1"/>
          <p:nvPr/>
        </p:nvSpPr>
        <p:spPr>
          <a:xfrm>
            <a:off x="8386119" y="5832389"/>
            <a:ext cx="1687321"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backplane VME</a:t>
            </a:r>
            <a:endParaRPr lang="en-US" dirty="0">
              <a:latin typeface="Times New Roman" panose="02020603050405020304" pitchFamily="18" charset="0"/>
              <a:cs typeface="Times New Roman" panose="02020603050405020304" pitchFamily="18" charset="0"/>
            </a:endParaRPr>
          </a:p>
        </p:txBody>
      </p:sp>
      <p:pic>
        <p:nvPicPr>
          <p:cNvPr id="1026" name="Picture 2" descr="https://media.digikey.com/Photos/Silicon%20Labs%20Photos/SI5341-D-EVB.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907" t="10563" r="2012" b="15654"/>
          <a:stretch/>
        </p:blipFill>
        <p:spPr bwMode="auto">
          <a:xfrm>
            <a:off x="3072713" y="1561756"/>
            <a:ext cx="1301576" cy="1453293"/>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p:cNvSpPr txBox="1"/>
          <p:nvPr/>
        </p:nvSpPr>
        <p:spPr>
          <a:xfrm>
            <a:off x="4349577" y="2059461"/>
            <a:ext cx="1377300"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Si5341-EVB</a:t>
            </a:r>
            <a:endParaRPr lang="en-US" dirty="0">
              <a:latin typeface="Times New Roman" panose="02020603050405020304" pitchFamily="18" charset="0"/>
              <a:cs typeface="Times New Roman" panose="02020603050405020304" pitchFamily="18" charset="0"/>
            </a:endParaRPr>
          </a:p>
        </p:txBody>
      </p:sp>
      <p:pic>
        <p:nvPicPr>
          <p:cNvPr id="1028" name="Picture 4" descr="Image result for kc705"/>
          <p:cNvPicPr>
            <a:picLocks noChangeAspect="1" noChangeArrowheads="1"/>
          </p:cNvPicPr>
          <p:nvPr/>
        </p:nvPicPr>
        <p:blipFill rotWithShape="1">
          <a:blip r:embed="rId4">
            <a:extLst>
              <a:ext uri="{28A0092B-C50C-407E-A947-70E740481C1C}">
                <a14:useLocalDpi xmlns:a14="http://schemas.microsoft.com/office/drawing/2010/main" val="0"/>
              </a:ext>
            </a:extLst>
          </a:blip>
          <a:srcRect l="3568" t="5339" r="5298" b="11319"/>
          <a:stretch/>
        </p:blipFill>
        <p:spPr bwMode="auto">
          <a:xfrm>
            <a:off x="1515763" y="3571968"/>
            <a:ext cx="4687329" cy="2357565"/>
          </a:xfrm>
          <a:prstGeom prst="rect">
            <a:avLst/>
          </a:prstGeom>
          <a:noFill/>
          <a:extLst>
            <a:ext uri="{909E8E84-426E-40DD-AFC4-6F175D3DCCD1}">
              <a14:hiddenFill xmlns:a14="http://schemas.microsoft.com/office/drawing/2010/main">
                <a:solidFill>
                  <a:srgbClr val="FFFFFF"/>
                </a:solidFill>
              </a14:hiddenFill>
            </a:ext>
          </a:extLst>
        </p:spPr>
      </p:pic>
      <p:sp>
        <p:nvSpPr>
          <p:cNvPr id="11" name="CasellaDiTesto 10"/>
          <p:cNvSpPr txBox="1"/>
          <p:nvPr/>
        </p:nvSpPr>
        <p:spPr>
          <a:xfrm>
            <a:off x="708455" y="4547288"/>
            <a:ext cx="851515"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KC705</a:t>
            </a:r>
            <a:endParaRPr lang="en-US" dirty="0">
              <a:latin typeface="Times New Roman" panose="02020603050405020304" pitchFamily="18" charset="0"/>
              <a:cs typeface="Times New Roman" panose="02020603050405020304" pitchFamily="18" charset="0"/>
            </a:endParaRPr>
          </a:p>
        </p:txBody>
      </p:sp>
      <p:sp>
        <p:nvSpPr>
          <p:cNvPr id="9" name="Freccia in giù 8"/>
          <p:cNvSpPr/>
          <p:nvPr/>
        </p:nvSpPr>
        <p:spPr>
          <a:xfrm>
            <a:off x="3739978" y="3113903"/>
            <a:ext cx="164757" cy="3542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sellaDiTesto 12"/>
          <p:cNvSpPr txBox="1"/>
          <p:nvPr/>
        </p:nvSpPr>
        <p:spPr>
          <a:xfrm>
            <a:off x="3842462" y="3076833"/>
            <a:ext cx="1891865" cy="369332"/>
          </a:xfrm>
          <a:prstGeom prst="rect">
            <a:avLst/>
          </a:prstGeom>
          <a:noFill/>
        </p:spPr>
        <p:txBody>
          <a:bodyPr wrap="none" rtlCol="0">
            <a:spAutoFit/>
          </a:bodyPr>
          <a:lstStyle/>
          <a:p>
            <a:pPr algn="ctr"/>
            <a:r>
              <a:rPr lang="en-US" dirty="0" smtClean="0">
                <a:latin typeface="Times New Roman" panose="02020603050405020304" pitchFamily="18" charset="0"/>
                <a:cs typeface="Times New Roman" panose="02020603050405020304" pitchFamily="18" charset="0"/>
              </a:rPr>
              <a:t>clock @ 120 MHz</a:t>
            </a:r>
            <a:endParaRPr lang="en-US" dirty="0">
              <a:latin typeface="Times New Roman" panose="02020603050405020304" pitchFamily="18" charset="0"/>
              <a:cs typeface="Times New Roman" panose="02020603050405020304" pitchFamily="18" charset="0"/>
            </a:endParaRPr>
          </a:p>
        </p:txBody>
      </p:sp>
      <p:cxnSp>
        <p:nvCxnSpPr>
          <p:cNvPr id="12" name="Connettore 1 11"/>
          <p:cNvCxnSpPr/>
          <p:nvPr/>
        </p:nvCxnSpPr>
        <p:spPr>
          <a:xfrm flipV="1">
            <a:off x="2075935" y="1037968"/>
            <a:ext cx="0" cy="2529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ttore 1 14"/>
          <p:cNvCxnSpPr/>
          <p:nvPr/>
        </p:nvCxnSpPr>
        <p:spPr>
          <a:xfrm flipV="1">
            <a:off x="2067697" y="1029730"/>
            <a:ext cx="566763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ttore 1 17"/>
          <p:cNvCxnSpPr/>
          <p:nvPr/>
        </p:nvCxnSpPr>
        <p:spPr>
          <a:xfrm flipV="1">
            <a:off x="7727092" y="1017373"/>
            <a:ext cx="0" cy="621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ttore 1 19"/>
          <p:cNvCxnSpPr/>
          <p:nvPr/>
        </p:nvCxnSpPr>
        <p:spPr>
          <a:xfrm>
            <a:off x="7716794" y="1637271"/>
            <a:ext cx="8093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CasellaDiTesto 18"/>
          <p:cNvSpPr txBox="1"/>
          <p:nvPr/>
        </p:nvSpPr>
        <p:spPr>
          <a:xfrm>
            <a:off x="3674075" y="683741"/>
            <a:ext cx="2221121"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GBT link @ 4.8 Gbps</a:t>
            </a:r>
            <a:endParaRPr lang="en-US" dirty="0">
              <a:latin typeface="Times New Roman" panose="02020603050405020304" pitchFamily="18" charset="0"/>
              <a:cs typeface="Times New Roman" panose="02020603050405020304" pitchFamily="18" charset="0"/>
            </a:endParaRPr>
          </a:p>
        </p:txBody>
      </p:sp>
      <p:pic>
        <p:nvPicPr>
          <p:cNvPr id="21" name="Immagin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35503" y="2743199"/>
            <a:ext cx="1215028" cy="893805"/>
          </a:xfrm>
          <a:prstGeom prst="rect">
            <a:avLst/>
          </a:prstGeom>
        </p:spPr>
      </p:pic>
      <p:cxnSp>
        <p:nvCxnSpPr>
          <p:cNvPr id="24" name="Connettore 1 23"/>
          <p:cNvCxnSpPr/>
          <p:nvPr/>
        </p:nvCxnSpPr>
        <p:spPr>
          <a:xfrm flipV="1">
            <a:off x="7595286" y="3235412"/>
            <a:ext cx="93087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CasellaDiTesto 24"/>
          <p:cNvSpPr txBox="1"/>
          <p:nvPr/>
        </p:nvSpPr>
        <p:spPr>
          <a:xfrm>
            <a:off x="7599402" y="2887364"/>
            <a:ext cx="954107"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CONET</a:t>
            </a:r>
            <a:endParaRPr lang="en-US" dirty="0">
              <a:latin typeface="Times New Roman" panose="02020603050405020304" pitchFamily="18" charset="0"/>
              <a:cs typeface="Times New Roman" panose="02020603050405020304" pitchFamily="18" charset="0"/>
            </a:endParaRPr>
          </a:p>
        </p:txBody>
      </p:sp>
      <p:pic>
        <p:nvPicPr>
          <p:cNvPr id="1030" name="Picture 6" descr="Image result for ni i2c controlle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4108" t="7724" r="11809" b="9398"/>
          <a:stretch/>
        </p:blipFill>
        <p:spPr bwMode="auto">
          <a:xfrm>
            <a:off x="9869871" y="543698"/>
            <a:ext cx="979361" cy="1095632"/>
          </a:xfrm>
          <a:prstGeom prst="rect">
            <a:avLst/>
          </a:prstGeom>
          <a:noFill/>
          <a:extLst>
            <a:ext uri="{909E8E84-426E-40DD-AFC4-6F175D3DCCD1}">
              <a14:hiddenFill xmlns:a14="http://schemas.microsoft.com/office/drawing/2010/main">
                <a:solidFill>
                  <a:srgbClr val="FFFFFF"/>
                </a:solidFill>
              </a14:hiddenFill>
            </a:ext>
          </a:extLst>
        </p:spPr>
      </p:pic>
      <p:sp>
        <p:nvSpPr>
          <p:cNvPr id="28" name="CasellaDiTesto 27"/>
          <p:cNvSpPr txBox="1"/>
          <p:nvPr/>
        </p:nvSpPr>
        <p:spPr>
          <a:xfrm>
            <a:off x="8297688" y="304800"/>
            <a:ext cx="1787670" cy="369332"/>
          </a:xfrm>
          <a:prstGeom prst="rect">
            <a:avLst/>
          </a:prstGeom>
          <a:noFill/>
        </p:spPr>
        <p:txBody>
          <a:bodyPr wrap="none" rtlCol="0">
            <a:spAutoFit/>
          </a:bodyPr>
          <a:lstStyle/>
          <a:p>
            <a:pPr algn="ctr"/>
            <a:r>
              <a:rPr lang="en-US" dirty="0" smtClean="0">
                <a:latin typeface="Times New Roman" panose="02020603050405020304" pitchFamily="18" charset="0"/>
                <a:cs typeface="Times New Roman" panose="02020603050405020304" pitchFamily="18" charset="0"/>
              </a:rPr>
              <a:t>NI I2C controller</a:t>
            </a:r>
            <a:endParaRPr lang="en-US" dirty="0">
              <a:latin typeface="Times New Roman" panose="02020603050405020304" pitchFamily="18" charset="0"/>
              <a:cs typeface="Times New Roman" panose="02020603050405020304" pitchFamily="18" charset="0"/>
            </a:endParaRPr>
          </a:p>
        </p:txBody>
      </p:sp>
      <p:sp>
        <p:nvSpPr>
          <p:cNvPr id="23" name="Rettangolo 22"/>
          <p:cNvSpPr/>
          <p:nvPr/>
        </p:nvSpPr>
        <p:spPr>
          <a:xfrm>
            <a:off x="9382897" y="1515762"/>
            <a:ext cx="288325" cy="2636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ttangolo 29"/>
          <p:cNvSpPr/>
          <p:nvPr/>
        </p:nvSpPr>
        <p:spPr>
          <a:xfrm>
            <a:off x="2870885" y="4600832"/>
            <a:ext cx="621958" cy="5642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asellaDiTesto 25"/>
          <p:cNvSpPr txBox="1"/>
          <p:nvPr/>
        </p:nvSpPr>
        <p:spPr>
          <a:xfrm>
            <a:off x="9160476" y="1095631"/>
            <a:ext cx="651653" cy="369332"/>
          </a:xfrm>
          <a:prstGeom prst="rect">
            <a:avLst/>
          </a:prstGeom>
          <a:solidFill>
            <a:schemeClr val="bg1"/>
          </a:solidFill>
        </p:spPr>
        <p:txBody>
          <a:bodyPr wrap="none" rtlCol="0">
            <a:spAutoFit/>
          </a:bodyPr>
          <a:lstStyle/>
          <a:p>
            <a:pPr algn="ctr"/>
            <a:r>
              <a:rPr lang="en-US" dirty="0" smtClean="0"/>
              <a:t>GBTx</a:t>
            </a:r>
            <a:endParaRPr lang="en-US" dirty="0"/>
          </a:p>
        </p:txBody>
      </p:sp>
      <p:sp>
        <p:nvSpPr>
          <p:cNvPr id="32" name="CasellaDiTesto 31"/>
          <p:cNvSpPr txBox="1"/>
          <p:nvPr/>
        </p:nvSpPr>
        <p:spPr>
          <a:xfrm>
            <a:off x="2567373" y="4193059"/>
            <a:ext cx="1118640" cy="369332"/>
          </a:xfrm>
          <a:prstGeom prst="rect">
            <a:avLst/>
          </a:prstGeom>
          <a:solidFill>
            <a:schemeClr val="bg1"/>
          </a:solidFill>
        </p:spPr>
        <p:txBody>
          <a:bodyPr wrap="none" rtlCol="0">
            <a:spAutoFit/>
          </a:bodyPr>
          <a:lstStyle/>
          <a:p>
            <a:pPr algn="ctr"/>
            <a:r>
              <a:rPr lang="en-US" dirty="0" smtClean="0"/>
              <a:t>GBT FPGA</a:t>
            </a:r>
            <a:endParaRPr lang="en-US" dirty="0"/>
          </a:p>
        </p:txBody>
      </p:sp>
    </p:spTree>
    <p:extLst>
      <p:ext uri="{BB962C8B-B14F-4D97-AF65-F5344CB8AC3E}">
        <p14:creationId xmlns:p14="http://schemas.microsoft.com/office/powerpoint/2010/main" val="1613174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en-US" smtClean="0"/>
              <a:t>GBT tests</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16</a:t>
            </a:fld>
            <a:endParaRPr lang="it-IT"/>
          </a:p>
        </p:txBody>
      </p:sp>
      <p:sp>
        <p:nvSpPr>
          <p:cNvPr id="4" name="CasellaDiTesto 3"/>
          <p:cNvSpPr txBox="1"/>
          <p:nvPr/>
        </p:nvSpPr>
        <p:spPr>
          <a:xfrm>
            <a:off x="3999838" y="202605"/>
            <a:ext cx="4874989"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Steps to achieve GBT link lock</a:t>
            </a:r>
            <a:endParaRPr lang="it-IT" sz="2800" b="1" dirty="0">
              <a:solidFill>
                <a:srgbClr val="0000FF"/>
              </a:solidFill>
              <a:latin typeface="Times New Roman" panose="02020603050405020304" pitchFamily="18" charset="0"/>
              <a:cs typeface="Times New Roman" panose="02020603050405020304" pitchFamily="18" charset="0"/>
            </a:endParaRPr>
          </a:p>
        </p:txBody>
      </p:sp>
      <p:sp>
        <p:nvSpPr>
          <p:cNvPr id="5" name="CasellaDiTesto 4"/>
          <p:cNvSpPr txBox="1"/>
          <p:nvPr/>
        </p:nvSpPr>
        <p:spPr>
          <a:xfrm>
            <a:off x="1342767" y="1120345"/>
            <a:ext cx="7720062" cy="2585323"/>
          </a:xfrm>
          <a:prstGeom prst="rect">
            <a:avLst/>
          </a:prstGeom>
          <a:noFill/>
        </p:spPr>
        <p:txBody>
          <a:bodyPr wrap="none" rtlCol="0">
            <a:spAutoFit/>
          </a:bodyPr>
          <a:lstStyle/>
          <a:p>
            <a:pPr marL="285750" indent="-285750">
              <a:buFont typeface="Arial" panose="020B0604020202020204" pitchFamily="34" charset="0"/>
              <a:buChar char="•"/>
            </a:pPr>
            <a:r>
              <a:rPr lang="en-US" dirty="0" smtClean="0"/>
              <a:t>Program the PLL clock outputs: </a:t>
            </a:r>
            <a:r>
              <a:rPr lang="en-US" b="1" dirty="0" smtClean="0"/>
              <a:t>120 MHz LVDS</a:t>
            </a:r>
            <a:r>
              <a:rPr lang="en-US" dirty="0" smtClean="0"/>
              <a:t> on 	OUT0 </a:t>
            </a:r>
            <a:r>
              <a:rPr lang="en-US" dirty="0" smtClean="0">
                <a:sym typeface="Wingdings" panose="05000000000000000000" pitchFamily="2" charset="2"/>
              </a:rPr>
              <a:t> KC705</a:t>
            </a:r>
            <a:endParaRPr lang="en-US" dirty="0" smtClean="0"/>
          </a:p>
          <a:p>
            <a:r>
              <a:rPr lang="en-US" dirty="0" smtClean="0"/>
              <a:t>					 	OUT1 </a:t>
            </a:r>
            <a:r>
              <a:rPr lang="en-US" dirty="0" smtClean="0">
                <a:sym typeface="Wingdings" panose="05000000000000000000" pitchFamily="2" charset="2"/>
              </a:rPr>
              <a:t> oscilloscope</a:t>
            </a:r>
            <a:endParaRPr lang="en-US" dirty="0">
              <a:sym typeface="Wingdings" panose="05000000000000000000" pitchFamily="2" charset="2"/>
            </a:endParaRPr>
          </a:p>
          <a:p>
            <a:pPr marL="285750" indent="-285750">
              <a:buFont typeface="Arial" panose="020B0604020202020204" pitchFamily="34" charset="0"/>
              <a:buChar char="•"/>
            </a:pPr>
            <a:endParaRPr lang="en-US" dirty="0" smtClean="0">
              <a:sym typeface="Wingdings" panose="05000000000000000000" pitchFamily="2" charset="2"/>
            </a:endParaRPr>
          </a:p>
          <a:p>
            <a:pPr marL="285750" indent="-285750">
              <a:buFont typeface="Arial" panose="020B0604020202020204" pitchFamily="34" charset="0"/>
              <a:buChar char="•"/>
            </a:pPr>
            <a:r>
              <a:rPr lang="en-US" dirty="0" smtClean="0">
                <a:sym typeface="Wingdings" panose="05000000000000000000" pitchFamily="2" charset="2"/>
              </a:rPr>
              <a:t>Program the Kintex7 with GBT FPGA core</a:t>
            </a:r>
          </a:p>
          <a:p>
            <a:pPr marL="285750" indent="-285750">
              <a:buFont typeface="Arial" panose="020B0604020202020204" pitchFamily="34" charset="0"/>
              <a:buChar char="•"/>
            </a:pPr>
            <a:endParaRPr lang="en-US" dirty="0">
              <a:sym typeface="Wingdings" panose="05000000000000000000" pitchFamily="2" charset="2"/>
            </a:endParaRPr>
          </a:p>
          <a:p>
            <a:pPr marL="285750" indent="-285750">
              <a:buFont typeface="Arial" panose="020B0604020202020204" pitchFamily="34" charset="0"/>
              <a:buChar char="•"/>
            </a:pPr>
            <a:r>
              <a:rPr lang="en-US" dirty="0" smtClean="0">
                <a:sym typeface="Wingdings" panose="05000000000000000000" pitchFamily="2" charset="2"/>
              </a:rPr>
              <a:t>Turn on DRM2: the GBTx gets configured after power-up via the E-fuses</a:t>
            </a:r>
          </a:p>
          <a:p>
            <a:pPr marL="285750" indent="-285750">
              <a:buFont typeface="Arial" panose="020B0604020202020204" pitchFamily="34" charset="0"/>
              <a:buChar char="•"/>
            </a:pPr>
            <a:endParaRPr lang="en-US" dirty="0">
              <a:sym typeface="Wingdings" panose="05000000000000000000" pitchFamily="2" charset="2"/>
            </a:endParaRPr>
          </a:p>
          <a:p>
            <a:pPr marL="285750" indent="-285750">
              <a:buFont typeface="Arial" panose="020B0604020202020204" pitchFamily="34" charset="0"/>
              <a:buChar char="•"/>
            </a:pPr>
            <a:r>
              <a:rPr lang="en-US" dirty="0" smtClean="0">
                <a:sym typeface="Wingdings" panose="05000000000000000000" pitchFamily="2" charset="2"/>
              </a:rPr>
              <a:t>How to check if the link is ON:</a:t>
            </a:r>
          </a:p>
          <a:p>
            <a:pPr marL="742950" lvl="1" indent="-285750">
              <a:buFont typeface="Arial" panose="020B0604020202020204" pitchFamily="34" charset="0"/>
              <a:buChar char="•"/>
            </a:pPr>
            <a:endParaRPr lang="en-US"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5124" y="2880081"/>
            <a:ext cx="5921953" cy="3513159"/>
          </a:xfrm>
          <a:prstGeom prst="rect">
            <a:avLst/>
          </a:prstGeom>
        </p:spPr>
      </p:pic>
      <p:sp>
        <p:nvSpPr>
          <p:cNvPr id="7" name="Rettangolo 6"/>
          <p:cNvSpPr/>
          <p:nvPr/>
        </p:nvSpPr>
        <p:spPr>
          <a:xfrm>
            <a:off x="5338119" y="4028303"/>
            <a:ext cx="4555524" cy="1318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Connettore 2 8"/>
          <p:cNvCxnSpPr>
            <a:endCxn id="7" idx="1"/>
          </p:cNvCxnSpPr>
          <p:nvPr/>
        </p:nvCxnSpPr>
        <p:spPr>
          <a:xfrm>
            <a:off x="4555524" y="3328086"/>
            <a:ext cx="782595" cy="76612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ttangolo 9"/>
          <p:cNvSpPr/>
          <p:nvPr/>
        </p:nvSpPr>
        <p:spPr>
          <a:xfrm>
            <a:off x="5354594" y="5815914"/>
            <a:ext cx="4810897" cy="131805"/>
          </a:xfrm>
          <a:prstGeom prst="rect">
            <a:avLst/>
          </a:prstGeom>
          <a:noFill/>
          <a:ln w="28575">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sellaDiTesto 10"/>
          <p:cNvSpPr txBox="1"/>
          <p:nvPr/>
        </p:nvSpPr>
        <p:spPr>
          <a:xfrm>
            <a:off x="9225853" y="2520778"/>
            <a:ext cx="1873270" cy="369332"/>
          </a:xfrm>
          <a:prstGeom prst="rect">
            <a:avLst/>
          </a:prstGeom>
          <a:solidFill>
            <a:srgbClr val="FFFF99"/>
          </a:solidFill>
        </p:spPr>
        <p:txBody>
          <a:bodyPr wrap="none" rtlCol="0">
            <a:spAutoFit/>
          </a:bodyPr>
          <a:lstStyle/>
          <a:p>
            <a:pPr algn="ctr"/>
            <a:r>
              <a:rPr lang="en-US" dirty="0" smtClean="0">
                <a:latin typeface="Times New Roman" panose="02020603050405020304" pitchFamily="18" charset="0"/>
                <a:cs typeface="Times New Roman" panose="02020603050405020304" pitchFamily="18" charset="0"/>
              </a:rPr>
              <a:t>KC705 VIO panel</a:t>
            </a:r>
            <a:endParaRPr lang="en-US" dirty="0">
              <a:latin typeface="Times New Roman" panose="02020603050405020304" pitchFamily="18" charset="0"/>
              <a:cs typeface="Times New Roman" panose="02020603050405020304" pitchFamily="18" charset="0"/>
            </a:endParaRPr>
          </a:p>
        </p:txBody>
      </p:sp>
      <p:sp>
        <p:nvSpPr>
          <p:cNvPr id="12" name="CasellaDiTesto 11"/>
          <p:cNvSpPr txBox="1"/>
          <p:nvPr/>
        </p:nvSpPr>
        <p:spPr>
          <a:xfrm>
            <a:off x="691979" y="4580237"/>
            <a:ext cx="3970638" cy="646331"/>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It might be helpful to reset the GBTx if the watchdog / timeout are not enabled</a:t>
            </a:r>
          </a:p>
        </p:txBody>
      </p:sp>
    </p:spTree>
    <p:extLst>
      <p:ext uri="{BB962C8B-B14F-4D97-AF65-F5344CB8AC3E}">
        <p14:creationId xmlns:p14="http://schemas.microsoft.com/office/powerpoint/2010/main" val="2639472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en-US" smtClean="0"/>
              <a:t>GBT tests</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17</a:t>
            </a:fld>
            <a:endParaRPr lang="it-IT"/>
          </a:p>
        </p:txBody>
      </p:sp>
      <p:sp>
        <p:nvSpPr>
          <p:cNvPr id="4" name="CasellaDiTesto 3"/>
          <p:cNvSpPr txBox="1"/>
          <p:nvPr/>
        </p:nvSpPr>
        <p:spPr>
          <a:xfrm>
            <a:off x="3695038" y="334410"/>
            <a:ext cx="5314212"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Check RX clock against TX clock</a:t>
            </a:r>
            <a:endParaRPr lang="it-IT" sz="2800" b="1" dirty="0">
              <a:solidFill>
                <a:srgbClr val="0000FF"/>
              </a:solidFill>
              <a:latin typeface="Times New Roman" panose="02020603050405020304" pitchFamily="18" charset="0"/>
              <a:cs typeface="Times New Roman" panose="02020603050405020304" pitchFamily="18" charset="0"/>
            </a:endParaRPr>
          </a:p>
        </p:txBody>
      </p:sp>
      <p:sp>
        <p:nvSpPr>
          <p:cNvPr id="5" name="CasellaDiTesto 4"/>
          <p:cNvSpPr txBox="1"/>
          <p:nvPr/>
        </p:nvSpPr>
        <p:spPr>
          <a:xfrm>
            <a:off x="1594346" y="1474571"/>
            <a:ext cx="3294492" cy="369332"/>
          </a:xfrm>
          <a:prstGeom prst="rect">
            <a:avLst/>
          </a:prstGeom>
          <a:noFill/>
        </p:spPr>
        <p:txBody>
          <a:bodyPr wrap="none" rtlCol="0">
            <a:spAutoFit/>
          </a:bodyPr>
          <a:lstStyle/>
          <a:p>
            <a:pPr algn="ctr"/>
            <a:r>
              <a:rPr lang="en-US" dirty="0" smtClean="0">
                <a:latin typeface="Times New Roman" panose="02020603050405020304" pitchFamily="18" charset="0"/>
                <a:cs typeface="Times New Roman" panose="02020603050405020304" pitchFamily="18" charset="0"/>
              </a:rPr>
              <a:t>120 MHz clock from SiLabs PLL</a:t>
            </a:r>
          </a:p>
        </p:txBody>
      </p:sp>
      <p:sp>
        <p:nvSpPr>
          <p:cNvPr id="6" name="CasellaDiTesto 5"/>
          <p:cNvSpPr txBox="1"/>
          <p:nvPr/>
        </p:nvSpPr>
        <p:spPr>
          <a:xfrm>
            <a:off x="8161490" y="1425145"/>
            <a:ext cx="1511952" cy="369332"/>
          </a:xfrm>
          <a:prstGeom prst="rect">
            <a:avLst/>
          </a:prstGeom>
          <a:noFill/>
        </p:spPr>
        <p:txBody>
          <a:bodyPr wrap="none" rtlCol="0">
            <a:spAutoFit/>
          </a:bodyPr>
          <a:lstStyle/>
          <a:p>
            <a:pPr algn="ctr"/>
            <a:r>
              <a:rPr lang="en-US" dirty="0" smtClean="0">
                <a:latin typeface="Times New Roman" panose="02020603050405020304" pitchFamily="18" charset="0"/>
                <a:cs typeface="Times New Roman" panose="02020603050405020304" pitchFamily="18" charset="0"/>
              </a:rPr>
              <a:t>GBTx rxclock</a:t>
            </a:r>
          </a:p>
        </p:txBody>
      </p:sp>
      <p:cxnSp>
        <p:nvCxnSpPr>
          <p:cNvPr id="8" name="Connettore 2 7"/>
          <p:cNvCxnSpPr>
            <a:stCxn id="13" idx="2"/>
          </p:cNvCxnSpPr>
          <p:nvPr/>
        </p:nvCxnSpPr>
        <p:spPr>
          <a:xfrm>
            <a:off x="3196281" y="1935892"/>
            <a:ext cx="1729945" cy="74140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ttore 2 8"/>
          <p:cNvCxnSpPr>
            <a:stCxn id="15" idx="2"/>
          </p:cNvCxnSpPr>
          <p:nvPr/>
        </p:nvCxnSpPr>
        <p:spPr>
          <a:xfrm flipH="1">
            <a:off x="7249299" y="1935892"/>
            <a:ext cx="1655804" cy="7661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8573855" y="4003589"/>
            <a:ext cx="2769648" cy="646331"/>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shall be in phase when the link is locked</a:t>
            </a:r>
          </a:p>
        </p:txBody>
      </p:sp>
      <p:sp>
        <p:nvSpPr>
          <p:cNvPr id="13" name="Rettangolo arrotondato 12"/>
          <p:cNvSpPr/>
          <p:nvPr/>
        </p:nvSpPr>
        <p:spPr>
          <a:xfrm>
            <a:off x="1169773" y="1309817"/>
            <a:ext cx="4053016" cy="626075"/>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ttangolo arrotondato 14"/>
          <p:cNvSpPr/>
          <p:nvPr/>
        </p:nvSpPr>
        <p:spPr>
          <a:xfrm>
            <a:off x="8007178" y="1309817"/>
            <a:ext cx="1795849" cy="626075"/>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Immagin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7158" y="2854319"/>
            <a:ext cx="4135394" cy="2827576"/>
          </a:xfrm>
          <a:prstGeom prst="rect">
            <a:avLst/>
          </a:prstGeom>
        </p:spPr>
      </p:pic>
    </p:spTree>
    <p:extLst>
      <p:ext uri="{BB962C8B-B14F-4D97-AF65-F5344CB8AC3E}">
        <p14:creationId xmlns:p14="http://schemas.microsoft.com/office/powerpoint/2010/main" val="3912287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en-US" smtClean="0"/>
              <a:t>GBT tests</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18</a:t>
            </a:fld>
            <a:endParaRPr lang="it-IT"/>
          </a:p>
        </p:txBody>
      </p:sp>
      <p:pic>
        <p:nvPicPr>
          <p:cNvPr id="4" name="Immagine 3"/>
          <p:cNvPicPr>
            <a:picLocks noChangeAspect="1"/>
          </p:cNvPicPr>
          <p:nvPr/>
        </p:nvPicPr>
        <p:blipFill>
          <a:blip r:embed="rId2"/>
          <a:stretch>
            <a:fillRect/>
          </a:stretch>
        </p:blipFill>
        <p:spPr>
          <a:xfrm>
            <a:off x="4440194" y="222813"/>
            <a:ext cx="6412405" cy="6116202"/>
          </a:xfrm>
          <a:prstGeom prst="rect">
            <a:avLst/>
          </a:prstGeom>
        </p:spPr>
      </p:pic>
      <p:sp>
        <p:nvSpPr>
          <p:cNvPr id="5" name="CasellaDiTesto 4"/>
          <p:cNvSpPr txBox="1"/>
          <p:nvPr/>
        </p:nvSpPr>
        <p:spPr>
          <a:xfrm>
            <a:off x="1017740" y="284983"/>
            <a:ext cx="2741456"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testClockOutput</a:t>
            </a:r>
            <a:endParaRPr lang="it-IT" sz="2800" b="1" dirty="0">
              <a:solidFill>
                <a:srgbClr val="0000FF"/>
              </a:solidFill>
              <a:latin typeface="Times New Roman" panose="02020603050405020304" pitchFamily="18" charset="0"/>
              <a:cs typeface="Times New Roman" panose="02020603050405020304" pitchFamily="18" charset="0"/>
            </a:endParaRPr>
          </a:p>
        </p:txBody>
      </p:sp>
      <p:sp>
        <p:nvSpPr>
          <p:cNvPr id="6" name="CasellaDiTesto 5"/>
          <p:cNvSpPr txBox="1"/>
          <p:nvPr/>
        </p:nvSpPr>
        <p:spPr>
          <a:xfrm>
            <a:off x="939114" y="3311611"/>
            <a:ext cx="2653227" cy="369332"/>
          </a:xfrm>
          <a:prstGeom prst="rect">
            <a:avLst/>
          </a:prstGeom>
          <a:noFill/>
        </p:spPr>
        <p:txBody>
          <a:bodyPr wrap="none" rtlCol="0">
            <a:spAutoFit/>
          </a:bodyPr>
          <a:lstStyle/>
          <a:p>
            <a:r>
              <a:rPr lang="en-US" dirty="0" smtClean="0"/>
              <a:t>when register 319[4:0] = 0</a:t>
            </a:r>
            <a:endParaRPr lang="en-US" dirty="0"/>
          </a:p>
        </p:txBody>
      </p:sp>
      <p:sp>
        <p:nvSpPr>
          <p:cNvPr id="7" name="Rettangolo 6"/>
          <p:cNvSpPr/>
          <p:nvPr/>
        </p:nvSpPr>
        <p:spPr>
          <a:xfrm>
            <a:off x="5824151" y="1614616"/>
            <a:ext cx="1721708" cy="1894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ttangolo 7"/>
          <p:cNvSpPr/>
          <p:nvPr/>
        </p:nvSpPr>
        <p:spPr>
          <a:xfrm>
            <a:off x="4473146" y="255373"/>
            <a:ext cx="1351005" cy="3954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0256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en-US" smtClean="0"/>
              <a:t>GBT tests</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19</a:t>
            </a:fld>
            <a:endParaRPr lang="it-IT"/>
          </a:p>
        </p:txBody>
      </p:sp>
      <p:sp>
        <p:nvSpPr>
          <p:cNvPr id="4" name="CasellaDiTesto 3"/>
          <p:cNvSpPr txBox="1"/>
          <p:nvPr/>
        </p:nvSpPr>
        <p:spPr>
          <a:xfrm>
            <a:off x="5392032" y="186129"/>
            <a:ext cx="1843774"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testOutput</a:t>
            </a:r>
            <a:endParaRPr lang="it-IT" sz="2800" b="1" dirty="0">
              <a:solidFill>
                <a:srgbClr val="0000FF"/>
              </a:solidFill>
              <a:latin typeface="Times New Roman" panose="02020603050405020304" pitchFamily="18" charset="0"/>
              <a:cs typeface="Times New Roman" panose="02020603050405020304" pitchFamily="18" charset="0"/>
            </a:endParaRPr>
          </a:p>
        </p:txBody>
      </p:sp>
      <p:pic>
        <p:nvPicPr>
          <p:cNvPr id="6" name="Immagine 5"/>
          <p:cNvPicPr>
            <a:picLocks noChangeAspect="1"/>
          </p:cNvPicPr>
          <p:nvPr/>
        </p:nvPicPr>
        <p:blipFill>
          <a:blip r:embed="rId2"/>
          <a:stretch>
            <a:fillRect/>
          </a:stretch>
        </p:blipFill>
        <p:spPr>
          <a:xfrm>
            <a:off x="623630" y="1874365"/>
            <a:ext cx="5095875" cy="3867150"/>
          </a:xfrm>
          <a:prstGeom prst="rect">
            <a:avLst/>
          </a:prstGeom>
        </p:spPr>
      </p:pic>
      <p:pic>
        <p:nvPicPr>
          <p:cNvPr id="7" name="Immagine 6"/>
          <p:cNvPicPr>
            <a:picLocks noChangeAspect="1"/>
          </p:cNvPicPr>
          <p:nvPr/>
        </p:nvPicPr>
        <p:blipFill>
          <a:blip r:embed="rId3"/>
          <a:stretch>
            <a:fillRect/>
          </a:stretch>
        </p:blipFill>
        <p:spPr>
          <a:xfrm>
            <a:off x="5931371" y="2310842"/>
            <a:ext cx="5057775" cy="3076575"/>
          </a:xfrm>
          <a:prstGeom prst="rect">
            <a:avLst/>
          </a:prstGeom>
        </p:spPr>
      </p:pic>
      <p:sp>
        <p:nvSpPr>
          <p:cNvPr id="8" name="CasellaDiTesto 7"/>
          <p:cNvSpPr txBox="1"/>
          <p:nvPr/>
        </p:nvSpPr>
        <p:spPr>
          <a:xfrm>
            <a:off x="5577016" y="1070919"/>
            <a:ext cx="1300292" cy="369332"/>
          </a:xfrm>
          <a:prstGeom prst="rect">
            <a:avLst/>
          </a:prstGeom>
          <a:noFill/>
        </p:spPr>
        <p:txBody>
          <a:bodyPr wrap="none" rtlCol="0">
            <a:spAutoFit/>
          </a:bodyPr>
          <a:lstStyle/>
          <a:p>
            <a:r>
              <a:rPr lang="en-US" dirty="0" smtClean="0"/>
              <a:t>register 280</a:t>
            </a:r>
            <a:endParaRPr lang="en-US" dirty="0"/>
          </a:p>
        </p:txBody>
      </p:sp>
      <p:sp>
        <p:nvSpPr>
          <p:cNvPr id="9" name="Rettangolo 8"/>
          <p:cNvSpPr/>
          <p:nvPr/>
        </p:nvSpPr>
        <p:spPr>
          <a:xfrm>
            <a:off x="4629665" y="2306595"/>
            <a:ext cx="1037967" cy="6590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ttangolo 9"/>
          <p:cNvSpPr/>
          <p:nvPr/>
        </p:nvSpPr>
        <p:spPr>
          <a:xfrm>
            <a:off x="650790" y="1927654"/>
            <a:ext cx="527222" cy="3789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6193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en-US" smtClean="0"/>
              <a:t>GBT tests</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2</a:t>
            </a:fld>
            <a:endParaRPr lang="it-IT"/>
          </a:p>
        </p:txBody>
      </p:sp>
      <p:sp>
        <p:nvSpPr>
          <p:cNvPr id="4" name="CasellaDiTesto 3"/>
          <p:cNvSpPr txBox="1"/>
          <p:nvPr/>
        </p:nvSpPr>
        <p:spPr>
          <a:xfrm>
            <a:off x="5424983" y="260270"/>
            <a:ext cx="1342034"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Outline</a:t>
            </a:r>
            <a:endParaRPr lang="it-IT" sz="2800" b="1" dirty="0">
              <a:solidFill>
                <a:srgbClr val="0000FF"/>
              </a:solidFill>
              <a:latin typeface="Times New Roman" panose="02020603050405020304" pitchFamily="18" charset="0"/>
              <a:cs typeface="Times New Roman" panose="02020603050405020304" pitchFamily="18" charset="0"/>
            </a:endParaRPr>
          </a:p>
        </p:txBody>
      </p:sp>
      <p:sp>
        <p:nvSpPr>
          <p:cNvPr id="5" name="CasellaDiTesto 4"/>
          <p:cNvSpPr txBox="1"/>
          <p:nvPr/>
        </p:nvSpPr>
        <p:spPr>
          <a:xfrm>
            <a:off x="717722" y="1151699"/>
            <a:ext cx="10098559"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GBT FPGA core implementation on KC705 board</a:t>
            </a:r>
          </a:p>
          <a:p>
            <a:pPr marL="285750" indent="-285750">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test setup </a:t>
            </a:r>
            <a:r>
              <a:rPr lang="en-US" dirty="0" smtClean="0">
                <a:latin typeface="Times New Roman" panose="02020603050405020304" pitchFamily="18" charset="0"/>
                <a:cs typeface="Times New Roman" panose="02020603050405020304" pitchFamily="18" charset="0"/>
              </a:rPr>
              <a:t>description</a:t>
            </a:r>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checking of the GBT link is locked; </a:t>
            </a:r>
          </a:p>
          <a:p>
            <a:pPr marL="742950" lvl="1"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checking TX-RX clock alignment</a:t>
            </a:r>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Phase </a:t>
            </a:r>
            <a:r>
              <a:rPr lang="en-US" dirty="0">
                <a:latin typeface="Times New Roman" panose="02020603050405020304" pitchFamily="18" charset="0"/>
                <a:cs typeface="Times New Roman" panose="02020603050405020304" pitchFamily="18" charset="0"/>
              </a:rPr>
              <a:t>Shifter </a:t>
            </a:r>
            <a:r>
              <a:rPr lang="en-US" dirty="0" smtClean="0">
                <a:latin typeface="Times New Roman" panose="02020603050405020304" pitchFamily="18" charset="0"/>
                <a:cs typeface="Times New Roman" panose="02020603050405020304" pitchFamily="18" charset="0"/>
              </a:rPr>
              <a:t>with programmable delay on scope</a:t>
            </a:r>
          </a:p>
          <a:p>
            <a:pPr marL="742950" lvl="1"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BER tests:</a:t>
            </a:r>
            <a:endParaRPr lang="en-US" dirty="0">
              <a:latin typeface="Times New Roman" panose="02020603050405020304" pitchFamily="18" charset="0"/>
              <a:cs typeface="Times New Roman" panose="02020603050405020304" pitchFamily="18" charset="0"/>
            </a:endParaRPr>
          </a:p>
          <a:p>
            <a:pPr marL="1200150" lvl="2"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full-duplex transmission of a known pattern and BER check;</a:t>
            </a:r>
            <a:endParaRPr lang="en-US" dirty="0">
              <a:latin typeface="Times New Roman" panose="02020603050405020304" pitchFamily="18" charset="0"/>
              <a:cs typeface="Times New Roman" panose="02020603050405020304" pitchFamily="18" charset="0"/>
            </a:endParaRPr>
          </a:p>
          <a:p>
            <a:pPr marL="1200150" lvl="2"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sending data from GBTx to </a:t>
            </a:r>
            <a:r>
              <a:rPr lang="en-US" dirty="0">
                <a:latin typeface="Times New Roman" panose="02020603050405020304" pitchFamily="18" charset="0"/>
                <a:cs typeface="Times New Roman" panose="02020603050405020304" pitchFamily="18" charset="0"/>
              </a:rPr>
              <a:t>KC705 (counter + PRBS + fixed pattern</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7948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en-US" smtClean="0"/>
              <a:t>GBT tests</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20</a:t>
            </a:fld>
            <a:endParaRPr lang="it-IT"/>
          </a:p>
        </p:txBody>
      </p:sp>
      <p:sp>
        <p:nvSpPr>
          <p:cNvPr id="4" name="CasellaDiTesto 3"/>
          <p:cNvSpPr txBox="1"/>
          <p:nvPr/>
        </p:nvSpPr>
        <p:spPr>
          <a:xfrm>
            <a:off x="9201664" y="1754660"/>
            <a:ext cx="1311578" cy="646331"/>
          </a:xfrm>
          <a:prstGeom prst="rect">
            <a:avLst/>
          </a:prstGeom>
          <a:noFill/>
        </p:spPr>
        <p:txBody>
          <a:bodyPr wrap="none" rtlCol="0">
            <a:spAutoFit/>
          </a:bodyPr>
          <a:lstStyle/>
          <a:p>
            <a:r>
              <a:rPr lang="en-US" dirty="0" smtClean="0"/>
              <a:t>FDL0 8:0:4</a:t>
            </a:r>
          </a:p>
          <a:p>
            <a:r>
              <a:rPr lang="en-US" dirty="0" smtClean="0"/>
              <a:t>CDL0 16:0:5</a:t>
            </a:r>
          </a:p>
        </p:txBody>
      </p:sp>
      <p:sp>
        <p:nvSpPr>
          <p:cNvPr id="5" name="CasellaDiTesto 4"/>
          <p:cNvSpPr txBox="1"/>
          <p:nvPr/>
        </p:nvSpPr>
        <p:spPr>
          <a:xfrm>
            <a:off x="5293178" y="293221"/>
            <a:ext cx="2169184"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Phase shifter</a:t>
            </a:r>
            <a:endParaRPr lang="it-IT" sz="2800" b="1" dirty="0">
              <a:solidFill>
                <a:srgbClr val="0000FF"/>
              </a:solidFill>
              <a:latin typeface="Times New Roman" panose="02020603050405020304" pitchFamily="18" charset="0"/>
              <a:cs typeface="Times New Roman" panose="02020603050405020304" pitchFamily="18" charset="0"/>
            </a:endParaRPr>
          </a:p>
        </p:txBody>
      </p:sp>
      <p:pic>
        <p:nvPicPr>
          <p:cNvPr id="6" name="Immagine 5"/>
          <p:cNvPicPr>
            <a:picLocks noChangeAspect="1"/>
          </p:cNvPicPr>
          <p:nvPr/>
        </p:nvPicPr>
        <p:blipFill>
          <a:blip r:embed="rId2"/>
          <a:stretch>
            <a:fillRect/>
          </a:stretch>
        </p:blipFill>
        <p:spPr>
          <a:xfrm>
            <a:off x="823782" y="1176160"/>
            <a:ext cx="5436974" cy="496124"/>
          </a:xfrm>
          <a:prstGeom prst="rect">
            <a:avLst/>
          </a:prstGeom>
        </p:spPr>
      </p:pic>
      <p:pic>
        <p:nvPicPr>
          <p:cNvPr id="7" name="Immagine 6"/>
          <p:cNvPicPr>
            <a:picLocks noChangeAspect="1"/>
          </p:cNvPicPr>
          <p:nvPr/>
        </p:nvPicPr>
        <p:blipFill>
          <a:blip r:embed="rId3"/>
          <a:stretch>
            <a:fillRect/>
          </a:stretch>
        </p:blipFill>
        <p:spPr>
          <a:xfrm>
            <a:off x="807309" y="1628428"/>
            <a:ext cx="5458854" cy="1551894"/>
          </a:xfrm>
          <a:prstGeom prst="rect">
            <a:avLst/>
          </a:prstGeom>
        </p:spPr>
      </p:pic>
      <p:sp>
        <p:nvSpPr>
          <p:cNvPr id="8" name="CasellaDiTesto 7"/>
          <p:cNvSpPr txBox="1"/>
          <p:nvPr/>
        </p:nvSpPr>
        <p:spPr>
          <a:xfrm>
            <a:off x="2545909" y="815547"/>
            <a:ext cx="1819730" cy="369332"/>
          </a:xfrm>
          <a:prstGeom prst="rect">
            <a:avLst/>
          </a:prstGeom>
          <a:noFill/>
        </p:spPr>
        <p:txBody>
          <a:bodyPr wrap="none" rtlCol="0">
            <a:spAutoFit/>
          </a:bodyPr>
          <a:lstStyle/>
          <a:p>
            <a:pPr algn="ctr"/>
            <a:r>
              <a:rPr lang="en-US" dirty="0" smtClean="0">
                <a:latin typeface="Times New Roman" panose="02020603050405020304" pitchFamily="18" charset="0"/>
                <a:cs typeface="Times New Roman" panose="02020603050405020304" pitchFamily="18" charset="0"/>
              </a:rPr>
              <a:t>Setting frequency</a:t>
            </a:r>
          </a:p>
        </p:txBody>
      </p:sp>
      <p:pic>
        <p:nvPicPr>
          <p:cNvPr id="9" name="Immagine 8"/>
          <p:cNvPicPr>
            <a:picLocks noChangeAspect="1"/>
          </p:cNvPicPr>
          <p:nvPr/>
        </p:nvPicPr>
        <p:blipFill>
          <a:blip r:embed="rId4"/>
          <a:stretch>
            <a:fillRect/>
          </a:stretch>
        </p:blipFill>
        <p:spPr>
          <a:xfrm>
            <a:off x="904460" y="4135393"/>
            <a:ext cx="5181758" cy="1901267"/>
          </a:xfrm>
          <a:prstGeom prst="rect">
            <a:avLst/>
          </a:prstGeom>
        </p:spPr>
      </p:pic>
      <p:sp>
        <p:nvSpPr>
          <p:cNvPr id="10" name="CasellaDiTesto 9"/>
          <p:cNvSpPr txBox="1"/>
          <p:nvPr/>
        </p:nvSpPr>
        <p:spPr>
          <a:xfrm>
            <a:off x="2104333" y="3797644"/>
            <a:ext cx="2884124" cy="369332"/>
          </a:xfrm>
          <a:prstGeom prst="rect">
            <a:avLst/>
          </a:prstGeom>
          <a:noFill/>
        </p:spPr>
        <p:txBody>
          <a:bodyPr wrap="none" rtlCol="0">
            <a:spAutoFit/>
          </a:bodyPr>
          <a:lstStyle/>
          <a:p>
            <a:pPr algn="ctr"/>
            <a:r>
              <a:rPr lang="en-US" dirty="0" smtClean="0">
                <a:latin typeface="Times New Roman" panose="02020603050405020304" pitchFamily="18" charset="0"/>
                <a:cs typeface="Times New Roman" panose="02020603050405020304" pitchFamily="18" charset="0"/>
              </a:rPr>
              <a:t>Setting coarse delay registers</a:t>
            </a:r>
          </a:p>
        </p:txBody>
      </p:sp>
      <p:pic>
        <p:nvPicPr>
          <p:cNvPr id="11" name="Immagine 10"/>
          <p:cNvPicPr>
            <a:picLocks noChangeAspect="1"/>
          </p:cNvPicPr>
          <p:nvPr/>
        </p:nvPicPr>
        <p:blipFill>
          <a:blip r:embed="rId5"/>
          <a:stretch>
            <a:fillRect/>
          </a:stretch>
        </p:blipFill>
        <p:spPr>
          <a:xfrm>
            <a:off x="6265634" y="4168346"/>
            <a:ext cx="5172032" cy="881449"/>
          </a:xfrm>
          <a:prstGeom prst="rect">
            <a:avLst/>
          </a:prstGeom>
        </p:spPr>
      </p:pic>
      <p:pic>
        <p:nvPicPr>
          <p:cNvPr id="12" name="Immagine 11"/>
          <p:cNvPicPr>
            <a:picLocks noChangeAspect="1"/>
          </p:cNvPicPr>
          <p:nvPr/>
        </p:nvPicPr>
        <p:blipFill>
          <a:blip r:embed="rId6"/>
          <a:stretch>
            <a:fillRect/>
          </a:stretch>
        </p:blipFill>
        <p:spPr>
          <a:xfrm>
            <a:off x="6259972" y="4983892"/>
            <a:ext cx="5182385" cy="1088301"/>
          </a:xfrm>
          <a:prstGeom prst="rect">
            <a:avLst/>
          </a:prstGeom>
        </p:spPr>
      </p:pic>
      <p:sp>
        <p:nvSpPr>
          <p:cNvPr id="13" name="CasellaDiTesto 12"/>
          <p:cNvSpPr txBox="1"/>
          <p:nvPr/>
        </p:nvSpPr>
        <p:spPr>
          <a:xfrm>
            <a:off x="7648486" y="3781169"/>
            <a:ext cx="2653290" cy="369332"/>
          </a:xfrm>
          <a:prstGeom prst="rect">
            <a:avLst/>
          </a:prstGeom>
          <a:noFill/>
        </p:spPr>
        <p:txBody>
          <a:bodyPr wrap="none" rtlCol="0">
            <a:spAutoFit/>
          </a:bodyPr>
          <a:lstStyle/>
          <a:p>
            <a:pPr algn="ctr"/>
            <a:r>
              <a:rPr lang="en-US" dirty="0" smtClean="0">
                <a:latin typeface="Times New Roman" panose="02020603050405020304" pitchFamily="18" charset="0"/>
                <a:cs typeface="Times New Roman" panose="02020603050405020304" pitchFamily="18" charset="0"/>
              </a:rPr>
              <a:t>Setting fine delay registers</a:t>
            </a:r>
          </a:p>
        </p:txBody>
      </p:sp>
      <p:pic>
        <p:nvPicPr>
          <p:cNvPr id="14" name="Immagine 13"/>
          <p:cNvPicPr>
            <a:picLocks noChangeAspect="1"/>
          </p:cNvPicPr>
          <p:nvPr/>
        </p:nvPicPr>
        <p:blipFill>
          <a:blip r:embed="rId7"/>
          <a:stretch>
            <a:fillRect/>
          </a:stretch>
        </p:blipFill>
        <p:spPr>
          <a:xfrm>
            <a:off x="3216876" y="3410594"/>
            <a:ext cx="6400800" cy="333375"/>
          </a:xfrm>
          <a:prstGeom prst="rect">
            <a:avLst/>
          </a:prstGeom>
        </p:spPr>
      </p:pic>
    </p:spTree>
    <p:extLst>
      <p:ext uri="{BB962C8B-B14F-4D97-AF65-F5344CB8AC3E}">
        <p14:creationId xmlns:p14="http://schemas.microsoft.com/office/powerpoint/2010/main" val="1901699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en-US" smtClean="0"/>
              <a:t>GBT tests</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21</a:t>
            </a:fld>
            <a:endParaRPr lang="it-IT"/>
          </a:p>
        </p:txBody>
      </p:sp>
      <p:sp>
        <p:nvSpPr>
          <p:cNvPr id="4" name="CasellaDiTesto 3"/>
          <p:cNvSpPr txBox="1"/>
          <p:nvPr/>
        </p:nvSpPr>
        <p:spPr>
          <a:xfrm>
            <a:off x="4848335" y="284983"/>
            <a:ext cx="3259162"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GBTx TX test mode</a:t>
            </a:r>
            <a:endParaRPr lang="it-IT" sz="2800" b="1" dirty="0">
              <a:solidFill>
                <a:srgbClr val="0000FF"/>
              </a:solidFill>
              <a:latin typeface="Times New Roman" panose="02020603050405020304" pitchFamily="18" charset="0"/>
              <a:cs typeface="Times New Roman" panose="02020603050405020304" pitchFamily="18" charset="0"/>
            </a:endParaRPr>
          </a:p>
        </p:txBody>
      </p:sp>
      <p:pic>
        <p:nvPicPr>
          <p:cNvPr id="6" name="Immagine 5"/>
          <p:cNvPicPr>
            <a:picLocks noChangeAspect="1"/>
          </p:cNvPicPr>
          <p:nvPr/>
        </p:nvPicPr>
        <p:blipFill>
          <a:blip r:embed="rId2"/>
          <a:stretch>
            <a:fillRect/>
          </a:stretch>
        </p:blipFill>
        <p:spPr>
          <a:xfrm>
            <a:off x="3287290" y="3344563"/>
            <a:ext cx="7667617" cy="2268108"/>
          </a:xfrm>
          <a:prstGeom prst="rect">
            <a:avLst/>
          </a:prstGeom>
        </p:spPr>
      </p:pic>
      <p:sp>
        <p:nvSpPr>
          <p:cNvPr id="9" name="CasellaDiTesto 8"/>
          <p:cNvSpPr txBox="1"/>
          <p:nvPr/>
        </p:nvSpPr>
        <p:spPr>
          <a:xfrm>
            <a:off x="1381839" y="3954162"/>
            <a:ext cx="1281120" cy="369332"/>
          </a:xfrm>
          <a:prstGeom prst="rect">
            <a:avLst/>
          </a:prstGeom>
          <a:noFill/>
        </p:spPr>
        <p:txBody>
          <a:bodyPr wrap="none" rtlCol="0">
            <a:spAutoFit/>
          </a:bodyPr>
          <a:lstStyle/>
          <a:p>
            <a:pPr algn="ctr"/>
            <a:r>
              <a:rPr lang="en-US" dirty="0" smtClean="0">
                <a:latin typeface="Times New Roman" panose="02020603050405020304" pitchFamily="18" charset="0"/>
                <a:cs typeface="Times New Roman" panose="02020603050405020304" pitchFamily="18" charset="0"/>
              </a:rPr>
              <a:t>normal data</a:t>
            </a:r>
          </a:p>
        </p:txBody>
      </p:sp>
      <p:sp>
        <p:nvSpPr>
          <p:cNvPr id="10" name="CasellaDiTesto 9"/>
          <p:cNvSpPr txBox="1"/>
          <p:nvPr/>
        </p:nvSpPr>
        <p:spPr>
          <a:xfrm>
            <a:off x="1343367" y="4316627"/>
            <a:ext cx="1358064" cy="369332"/>
          </a:xfrm>
          <a:prstGeom prst="rect">
            <a:avLst/>
          </a:prstGeom>
          <a:noFill/>
        </p:spPr>
        <p:txBody>
          <a:bodyPr wrap="none" rtlCol="0">
            <a:spAutoFit/>
          </a:bodyPr>
          <a:lstStyle/>
          <a:p>
            <a:pPr algn="ctr"/>
            <a:r>
              <a:rPr lang="en-US" dirty="0" smtClean="0">
                <a:latin typeface="Times New Roman" panose="02020603050405020304" pitchFamily="18" charset="0"/>
                <a:cs typeface="Times New Roman" panose="02020603050405020304" pitchFamily="18" charset="0"/>
              </a:rPr>
              <a:t>fixed pattern</a:t>
            </a:r>
          </a:p>
        </p:txBody>
      </p:sp>
      <p:sp>
        <p:nvSpPr>
          <p:cNvPr id="11" name="CasellaDiTesto 10"/>
          <p:cNvSpPr txBox="1"/>
          <p:nvPr/>
        </p:nvSpPr>
        <p:spPr>
          <a:xfrm>
            <a:off x="1583818" y="4703805"/>
            <a:ext cx="877163" cy="369332"/>
          </a:xfrm>
          <a:prstGeom prst="rect">
            <a:avLst/>
          </a:prstGeom>
          <a:noFill/>
        </p:spPr>
        <p:txBody>
          <a:bodyPr wrap="none" rtlCol="0">
            <a:spAutoFit/>
          </a:bodyPr>
          <a:lstStyle/>
          <a:p>
            <a:pPr algn="ctr"/>
            <a:r>
              <a:rPr lang="en-US" dirty="0" smtClean="0">
                <a:latin typeface="Times New Roman" panose="02020603050405020304" pitchFamily="18" charset="0"/>
                <a:cs typeface="Times New Roman" panose="02020603050405020304" pitchFamily="18" charset="0"/>
              </a:rPr>
              <a:t>counter</a:t>
            </a:r>
          </a:p>
        </p:txBody>
      </p:sp>
      <p:sp>
        <p:nvSpPr>
          <p:cNvPr id="12" name="CasellaDiTesto 11"/>
          <p:cNvSpPr txBox="1"/>
          <p:nvPr/>
        </p:nvSpPr>
        <p:spPr>
          <a:xfrm>
            <a:off x="862466" y="5165123"/>
            <a:ext cx="2319867" cy="369332"/>
          </a:xfrm>
          <a:prstGeom prst="rect">
            <a:avLst/>
          </a:prstGeom>
          <a:noFill/>
        </p:spPr>
        <p:txBody>
          <a:bodyPr wrap="none" rtlCol="0">
            <a:spAutoFit/>
          </a:bodyPr>
          <a:lstStyle/>
          <a:p>
            <a:pPr algn="ctr"/>
            <a:r>
              <a:rPr lang="en-US" dirty="0" smtClean="0">
                <a:latin typeface="Times New Roman" panose="02020603050405020304" pitchFamily="18" charset="0"/>
                <a:cs typeface="Times New Roman" panose="02020603050405020304" pitchFamily="18" charset="0"/>
              </a:rPr>
              <a:t>pseudo-random pattern</a:t>
            </a:r>
          </a:p>
        </p:txBody>
      </p:sp>
      <p:sp>
        <p:nvSpPr>
          <p:cNvPr id="13" name="CasellaDiTesto 12"/>
          <p:cNvSpPr txBox="1"/>
          <p:nvPr/>
        </p:nvSpPr>
        <p:spPr>
          <a:xfrm>
            <a:off x="2436000" y="1672281"/>
            <a:ext cx="787395" cy="369332"/>
          </a:xfrm>
          <a:prstGeom prst="rect">
            <a:avLst/>
          </a:prstGeom>
          <a:solidFill>
            <a:srgbClr val="FFFF99"/>
          </a:solidFill>
          <a:ln>
            <a:solidFill>
              <a:schemeClr val="tx1"/>
            </a:solidFill>
            <a:prstDash val="dash"/>
          </a:ln>
        </p:spPr>
        <p:txBody>
          <a:bodyPr wrap="none" rtlCol="0">
            <a:spAutoFit/>
          </a:bodyPr>
          <a:lstStyle/>
          <a:p>
            <a:pPr algn="ctr"/>
            <a:r>
              <a:rPr lang="en-US" dirty="0" smtClean="0">
                <a:latin typeface="Times New Roman" panose="02020603050405020304" pitchFamily="18" charset="0"/>
                <a:cs typeface="Times New Roman" panose="02020603050405020304" pitchFamily="18" charset="0"/>
              </a:rPr>
              <a:t>Igloo2</a:t>
            </a:r>
          </a:p>
        </p:txBody>
      </p:sp>
      <p:sp>
        <p:nvSpPr>
          <p:cNvPr id="14" name="CasellaDiTesto 13"/>
          <p:cNvSpPr txBox="1"/>
          <p:nvPr/>
        </p:nvSpPr>
        <p:spPr>
          <a:xfrm>
            <a:off x="4244673" y="1680519"/>
            <a:ext cx="761747" cy="369332"/>
          </a:xfrm>
          <a:prstGeom prst="rect">
            <a:avLst/>
          </a:prstGeom>
          <a:solidFill>
            <a:srgbClr val="FFFF99"/>
          </a:solidFill>
        </p:spPr>
        <p:txBody>
          <a:bodyPr wrap="none" rtlCol="0">
            <a:spAutoFit/>
          </a:bodyPr>
          <a:lstStyle/>
          <a:p>
            <a:pPr algn="ctr"/>
            <a:r>
              <a:rPr lang="en-US" dirty="0" smtClean="0">
                <a:latin typeface="Times New Roman" panose="02020603050405020304" pitchFamily="18" charset="0"/>
                <a:cs typeface="Times New Roman" panose="02020603050405020304" pitchFamily="18" charset="0"/>
              </a:rPr>
              <a:t>GBTx</a:t>
            </a:r>
          </a:p>
        </p:txBody>
      </p:sp>
      <p:sp>
        <p:nvSpPr>
          <p:cNvPr id="15" name="CasellaDiTesto 14"/>
          <p:cNvSpPr txBox="1"/>
          <p:nvPr/>
        </p:nvSpPr>
        <p:spPr>
          <a:xfrm>
            <a:off x="6880378" y="1655805"/>
            <a:ext cx="1289777" cy="369332"/>
          </a:xfrm>
          <a:prstGeom prst="rect">
            <a:avLst/>
          </a:prstGeom>
          <a:solidFill>
            <a:srgbClr val="FFFF99"/>
          </a:solidFill>
        </p:spPr>
        <p:txBody>
          <a:bodyPr wrap="none" rtlCol="0">
            <a:spAutoFit/>
          </a:bodyPr>
          <a:lstStyle/>
          <a:p>
            <a:pPr algn="ctr"/>
            <a:r>
              <a:rPr lang="en-US" dirty="0" smtClean="0">
                <a:latin typeface="Times New Roman" panose="02020603050405020304" pitchFamily="18" charset="0"/>
                <a:cs typeface="Times New Roman" panose="02020603050405020304" pitchFamily="18" charset="0"/>
              </a:rPr>
              <a:t>GBT FPGA</a:t>
            </a:r>
          </a:p>
        </p:txBody>
      </p:sp>
      <p:cxnSp>
        <p:nvCxnSpPr>
          <p:cNvPr id="17" name="Connettore 1 16"/>
          <p:cNvCxnSpPr>
            <a:stCxn id="14" idx="3"/>
            <a:endCxn id="15" idx="1"/>
          </p:cNvCxnSpPr>
          <p:nvPr/>
        </p:nvCxnSpPr>
        <p:spPr>
          <a:xfrm flipV="1">
            <a:off x="5006420" y="1840471"/>
            <a:ext cx="187395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ttore 1 17"/>
          <p:cNvCxnSpPr/>
          <p:nvPr/>
        </p:nvCxnSpPr>
        <p:spPr>
          <a:xfrm flipV="1">
            <a:off x="5010539" y="1902255"/>
            <a:ext cx="187395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e 18"/>
          <p:cNvSpPr/>
          <p:nvPr/>
        </p:nvSpPr>
        <p:spPr>
          <a:xfrm>
            <a:off x="5873579" y="1696995"/>
            <a:ext cx="140043" cy="13180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ccia a destra 19"/>
          <p:cNvSpPr/>
          <p:nvPr/>
        </p:nvSpPr>
        <p:spPr>
          <a:xfrm>
            <a:off x="5379308" y="2141838"/>
            <a:ext cx="1219200" cy="2636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3339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en-US" smtClean="0"/>
              <a:t>GBT tests</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22</a:t>
            </a:fld>
            <a:endParaRPr lang="it-IT"/>
          </a:p>
        </p:txBody>
      </p:sp>
      <p:sp>
        <p:nvSpPr>
          <p:cNvPr id="5" name="CasellaDiTesto 4"/>
          <p:cNvSpPr txBox="1"/>
          <p:nvPr/>
        </p:nvSpPr>
        <p:spPr>
          <a:xfrm>
            <a:off x="4584724" y="219081"/>
            <a:ext cx="3219086"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BER measurements</a:t>
            </a:r>
            <a:endParaRPr lang="it-IT" sz="2800" b="1" dirty="0">
              <a:solidFill>
                <a:srgbClr val="0000FF"/>
              </a:solidFill>
              <a:latin typeface="Times New Roman" panose="02020603050405020304" pitchFamily="18" charset="0"/>
              <a:cs typeface="Times New Roman" panose="02020603050405020304" pitchFamily="18" charset="0"/>
            </a:endParaRPr>
          </a:p>
        </p:txBody>
      </p:sp>
      <p:sp>
        <p:nvSpPr>
          <p:cNvPr id="6" name="CasellaDiTesto 5"/>
          <p:cNvSpPr txBox="1"/>
          <p:nvPr/>
        </p:nvSpPr>
        <p:spPr>
          <a:xfrm>
            <a:off x="3408065" y="2215978"/>
            <a:ext cx="787395" cy="1477328"/>
          </a:xfrm>
          <a:prstGeom prst="rect">
            <a:avLst/>
          </a:prstGeom>
          <a:solidFill>
            <a:srgbClr val="FFFF99"/>
          </a:solidFill>
          <a:ln>
            <a:noFill/>
            <a:prstDash val="dash"/>
          </a:ln>
        </p:spPr>
        <p:txBody>
          <a:bodyPr wrap="none" rtlCol="0">
            <a:spAutoFit/>
          </a:bodyPr>
          <a:lstStyle/>
          <a:p>
            <a:pPr algn="ctr"/>
            <a:endParaRPr lang="en-US" dirty="0" smtClean="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r>
              <a:rPr lang="en-US" dirty="0" smtClean="0">
                <a:latin typeface="Times New Roman" panose="02020603050405020304" pitchFamily="18" charset="0"/>
                <a:cs typeface="Times New Roman" panose="02020603050405020304" pitchFamily="18" charset="0"/>
              </a:rPr>
              <a:t>Igloo2</a:t>
            </a:r>
          </a:p>
          <a:p>
            <a:pPr algn="ctr"/>
            <a:endParaRPr lang="en-US" dirty="0">
              <a:latin typeface="Times New Roman" panose="02020603050405020304" pitchFamily="18" charset="0"/>
              <a:cs typeface="Times New Roman" panose="02020603050405020304" pitchFamily="18" charset="0"/>
            </a:endParaRPr>
          </a:p>
          <a:p>
            <a:pPr algn="ctr"/>
            <a:endParaRPr lang="en-US" dirty="0" smtClean="0">
              <a:latin typeface="Times New Roman" panose="02020603050405020304" pitchFamily="18" charset="0"/>
              <a:cs typeface="Times New Roman" panose="02020603050405020304" pitchFamily="18" charset="0"/>
            </a:endParaRPr>
          </a:p>
        </p:txBody>
      </p:sp>
      <p:sp>
        <p:nvSpPr>
          <p:cNvPr id="7" name="CasellaDiTesto 6"/>
          <p:cNvSpPr txBox="1"/>
          <p:nvPr/>
        </p:nvSpPr>
        <p:spPr>
          <a:xfrm>
            <a:off x="5356782" y="2215978"/>
            <a:ext cx="761747" cy="1477328"/>
          </a:xfrm>
          <a:prstGeom prst="rect">
            <a:avLst/>
          </a:prstGeom>
          <a:solidFill>
            <a:srgbClr val="FFFF99"/>
          </a:solidFill>
        </p:spPr>
        <p:txBody>
          <a:bodyPr wrap="none" rtlCol="0">
            <a:spAutoFit/>
          </a:bodyPr>
          <a:lstStyle/>
          <a:p>
            <a:pPr algn="ctr"/>
            <a:endParaRPr lang="en-US" dirty="0" smtClean="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r>
              <a:rPr lang="en-US" dirty="0" smtClean="0">
                <a:latin typeface="Times New Roman" panose="02020603050405020304" pitchFamily="18" charset="0"/>
                <a:cs typeface="Times New Roman" panose="02020603050405020304" pitchFamily="18" charset="0"/>
              </a:rPr>
              <a:t>GBTx</a:t>
            </a:r>
          </a:p>
          <a:p>
            <a:pPr algn="ctr"/>
            <a:endParaRPr lang="en-US" dirty="0">
              <a:latin typeface="Times New Roman" panose="02020603050405020304" pitchFamily="18" charset="0"/>
              <a:cs typeface="Times New Roman" panose="02020603050405020304" pitchFamily="18" charset="0"/>
            </a:endParaRPr>
          </a:p>
          <a:p>
            <a:pPr algn="ctr"/>
            <a:endParaRPr lang="en-US" dirty="0" smtClean="0">
              <a:latin typeface="Times New Roman" panose="02020603050405020304" pitchFamily="18" charset="0"/>
              <a:cs typeface="Times New Roman" panose="02020603050405020304" pitchFamily="18" charset="0"/>
            </a:endParaRPr>
          </a:p>
        </p:txBody>
      </p:sp>
      <p:sp>
        <p:nvSpPr>
          <p:cNvPr id="8" name="CasellaDiTesto 7"/>
          <p:cNvSpPr txBox="1"/>
          <p:nvPr/>
        </p:nvSpPr>
        <p:spPr>
          <a:xfrm>
            <a:off x="7391123" y="2224216"/>
            <a:ext cx="1769351" cy="1477328"/>
          </a:xfrm>
          <a:prstGeom prst="rect">
            <a:avLst/>
          </a:prstGeom>
          <a:solidFill>
            <a:srgbClr val="FFFF99"/>
          </a:solidFill>
        </p:spPr>
        <p:txBody>
          <a:bodyPr wrap="square" rtlCol="0">
            <a:spAutoFit/>
          </a:bodyPr>
          <a:lstStyle/>
          <a:p>
            <a:pPr algn="ctr"/>
            <a:endParaRPr lang="en-US" dirty="0" smtClean="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r>
              <a:rPr lang="en-US" dirty="0" smtClean="0">
                <a:latin typeface="Times New Roman" panose="02020603050405020304" pitchFamily="18" charset="0"/>
                <a:cs typeface="Times New Roman" panose="02020603050405020304" pitchFamily="18" charset="0"/>
              </a:rPr>
              <a:t>GBT FPGA</a:t>
            </a:r>
          </a:p>
          <a:p>
            <a:pPr algn="ctr"/>
            <a:endParaRPr lang="en-US" dirty="0">
              <a:latin typeface="Times New Roman" panose="02020603050405020304" pitchFamily="18" charset="0"/>
              <a:cs typeface="Times New Roman" panose="02020603050405020304" pitchFamily="18" charset="0"/>
            </a:endParaRPr>
          </a:p>
          <a:p>
            <a:pPr algn="ctr"/>
            <a:endParaRPr lang="en-US" dirty="0" smtClean="0">
              <a:latin typeface="Times New Roman" panose="02020603050405020304" pitchFamily="18" charset="0"/>
              <a:cs typeface="Times New Roman" panose="02020603050405020304" pitchFamily="18" charset="0"/>
            </a:endParaRPr>
          </a:p>
        </p:txBody>
      </p:sp>
      <p:cxnSp>
        <p:nvCxnSpPr>
          <p:cNvPr id="10" name="Connettore 1 9"/>
          <p:cNvCxnSpPr/>
          <p:nvPr/>
        </p:nvCxnSpPr>
        <p:spPr>
          <a:xfrm>
            <a:off x="6097933" y="3022600"/>
            <a:ext cx="11925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e 10"/>
          <p:cNvSpPr/>
          <p:nvPr/>
        </p:nvSpPr>
        <p:spPr>
          <a:xfrm>
            <a:off x="6656174" y="2792626"/>
            <a:ext cx="140043" cy="13180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ccia a destra 12"/>
          <p:cNvSpPr/>
          <p:nvPr/>
        </p:nvSpPr>
        <p:spPr>
          <a:xfrm>
            <a:off x="4345460" y="2434281"/>
            <a:ext cx="877330" cy="2636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ccia a destra 15"/>
          <p:cNvSpPr/>
          <p:nvPr/>
        </p:nvSpPr>
        <p:spPr>
          <a:xfrm flipH="1">
            <a:off x="4345458" y="3303374"/>
            <a:ext cx="811427" cy="2636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ccia a destra 16"/>
          <p:cNvSpPr/>
          <p:nvPr/>
        </p:nvSpPr>
        <p:spPr>
          <a:xfrm>
            <a:off x="6281351" y="2434281"/>
            <a:ext cx="877330" cy="2636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ccia in giù 18"/>
          <p:cNvSpPr/>
          <p:nvPr/>
        </p:nvSpPr>
        <p:spPr>
          <a:xfrm flipV="1">
            <a:off x="3863546" y="3220995"/>
            <a:ext cx="197708" cy="3377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ccia in giù 19"/>
          <p:cNvSpPr/>
          <p:nvPr/>
        </p:nvSpPr>
        <p:spPr>
          <a:xfrm flipV="1">
            <a:off x="3863546" y="2421925"/>
            <a:ext cx="197708" cy="3377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Connettore 1 21"/>
          <p:cNvCxnSpPr/>
          <p:nvPr/>
        </p:nvCxnSpPr>
        <p:spPr>
          <a:xfrm>
            <a:off x="6102052" y="2944340"/>
            <a:ext cx="11925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 name="Gruppo 24"/>
          <p:cNvGrpSpPr/>
          <p:nvPr/>
        </p:nvGrpSpPr>
        <p:grpSpPr>
          <a:xfrm>
            <a:off x="7348148" y="3188045"/>
            <a:ext cx="1804086" cy="477794"/>
            <a:chOff x="7718854" y="5568780"/>
            <a:chExt cx="1804086" cy="477794"/>
          </a:xfrm>
        </p:grpSpPr>
        <p:sp>
          <p:nvSpPr>
            <p:cNvPr id="24" name="Nuvola 23"/>
            <p:cNvSpPr/>
            <p:nvPr/>
          </p:nvSpPr>
          <p:spPr>
            <a:xfrm>
              <a:off x="7718854" y="5568780"/>
              <a:ext cx="1804086" cy="477794"/>
            </a:xfrm>
            <a:prstGeom prst="clou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asellaDiTesto 22"/>
            <p:cNvSpPr txBox="1"/>
            <p:nvPr/>
          </p:nvSpPr>
          <p:spPr>
            <a:xfrm>
              <a:off x="7856684" y="5585253"/>
              <a:ext cx="1511952" cy="369332"/>
            </a:xfrm>
            <a:prstGeom prst="rect">
              <a:avLst/>
            </a:prstGeom>
            <a:noFill/>
          </p:spPr>
          <p:txBody>
            <a:bodyPr wrap="none" rtlCol="0">
              <a:spAutoFit/>
            </a:bodyPr>
            <a:lstStyle/>
            <a:p>
              <a:pPr algn="ctr"/>
              <a:r>
                <a:rPr lang="en-US" dirty="0" smtClean="0">
                  <a:latin typeface="Times New Roman" panose="02020603050405020304" pitchFamily="18" charset="0"/>
                  <a:cs typeface="Times New Roman" panose="02020603050405020304" pitchFamily="18" charset="0"/>
                </a:rPr>
                <a:t>known pattern</a:t>
              </a:r>
            </a:p>
          </p:txBody>
        </p:sp>
      </p:grpSp>
      <p:sp>
        <p:nvSpPr>
          <p:cNvPr id="15" name="Freccia a destra 14"/>
          <p:cNvSpPr/>
          <p:nvPr/>
        </p:nvSpPr>
        <p:spPr>
          <a:xfrm flipH="1">
            <a:off x="6285469" y="3303374"/>
            <a:ext cx="811427" cy="2636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uppo 25"/>
          <p:cNvGrpSpPr/>
          <p:nvPr/>
        </p:nvGrpSpPr>
        <p:grpSpPr>
          <a:xfrm>
            <a:off x="2837931" y="3841279"/>
            <a:ext cx="2261290" cy="1109661"/>
            <a:chOff x="7718854" y="5568780"/>
            <a:chExt cx="1804086" cy="678277"/>
          </a:xfrm>
        </p:grpSpPr>
        <p:sp>
          <p:nvSpPr>
            <p:cNvPr id="27" name="Nuvola 26"/>
            <p:cNvSpPr/>
            <p:nvPr/>
          </p:nvSpPr>
          <p:spPr>
            <a:xfrm>
              <a:off x="7718854" y="5568780"/>
              <a:ext cx="1804086" cy="477794"/>
            </a:xfrm>
            <a:prstGeom prst="clou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asellaDiTesto 27"/>
            <p:cNvSpPr txBox="1"/>
            <p:nvPr/>
          </p:nvSpPr>
          <p:spPr>
            <a:xfrm>
              <a:off x="7812017" y="5600726"/>
              <a:ext cx="1652330" cy="646331"/>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pattern check + loopback</a:t>
              </a:r>
            </a:p>
          </p:txBody>
        </p:sp>
      </p:grpSp>
      <p:grpSp>
        <p:nvGrpSpPr>
          <p:cNvPr id="30" name="Gruppo 29"/>
          <p:cNvGrpSpPr/>
          <p:nvPr/>
        </p:nvGrpSpPr>
        <p:grpSpPr>
          <a:xfrm>
            <a:off x="7360504" y="2335429"/>
            <a:ext cx="1804086" cy="477794"/>
            <a:chOff x="7718854" y="5568780"/>
            <a:chExt cx="1804086" cy="477794"/>
          </a:xfrm>
        </p:grpSpPr>
        <p:sp>
          <p:nvSpPr>
            <p:cNvPr id="31" name="Nuvola 30"/>
            <p:cNvSpPr/>
            <p:nvPr/>
          </p:nvSpPr>
          <p:spPr>
            <a:xfrm>
              <a:off x="7718854" y="5568780"/>
              <a:ext cx="1804086" cy="477794"/>
            </a:xfrm>
            <a:prstGeom prst="clou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asellaDiTesto 31"/>
            <p:cNvSpPr txBox="1"/>
            <p:nvPr/>
          </p:nvSpPr>
          <p:spPr>
            <a:xfrm>
              <a:off x="7895157" y="5585253"/>
              <a:ext cx="1435008" cy="369332"/>
            </a:xfrm>
            <a:prstGeom prst="rect">
              <a:avLst/>
            </a:prstGeom>
            <a:noFill/>
          </p:spPr>
          <p:txBody>
            <a:bodyPr wrap="none" rtlCol="0">
              <a:spAutoFit/>
            </a:bodyPr>
            <a:lstStyle/>
            <a:p>
              <a:pPr algn="ctr"/>
              <a:r>
                <a:rPr lang="en-US" dirty="0" smtClean="0">
                  <a:latin typeface="Times New Roman" panose="02020603050405020304" pitchFamily="18" charset="0"/>
                  <a:cs typeface="Times New Roman" panose="02020603050405020304" pitchFamily="18" charset="0"/>
                </a:rPr>
                <a:t>pattern check</a:t>
              </a:r>
            </a:p>
          </p:txBody>
        </p:sp>
      </p:grpSp>
    </p:spTree>
    <p:extLst>
      <p:ext uri="{BB962C8B-B14F-4D97-AF65-F5344CB8AC3E}">
        <p14:creationId xmlns:p14="http://schemas.microsoft.com/office/powerpoint/2010/main" val="2682320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en-US" smtClean="0"/>
              <a:t>GBT tests</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23</a:t>
            </a:fld>
            <a:endParaRPr lang="it-IT"/>
          </a:p>
        </p:txBody>
      </p:sp>
      <p:sp>
        <p:nvSpPr>
          <p:cNvPr id="4" name="Rettangolo 3"/>
          <p:cNvSpPr/>
          <p:nvPr/>
        </p:nvSpPr>
        <p:spPr>
          <a:xfrm>
            <a:off x="1581665" y="1793438"/>
            <a:ext cx="9333470" cy="2308324"/>
          </a:xfrm>
          <a:prstGeom prst="rect">
            <a:avLst/>
          </a:prstGeom>
        </p:spPr>
        <p:txBody>
          <a:bodyPr wrap="square">
            <a:spAutoFit/>
          </a:bodyPr>
          <a:lstStyle/>
          <a:p>
            <a:pPr algn="ctr"/>
            <a:r>
              <a:rPr lang="en-US" dirty="0">
                <a:latin typeface="Times New Roman" panose="02020603050405020304" pitchFamily="18" charset="0"/>
                <a:cs typeface="Times New Roman" panose="02020603050405020304" pitchFamily="18" charset="0"/>
              </a:rPr>
              <a:t>BER measurements on optical links should be done both in the lab and in the installed system, in order to monitor degradation of the optical links. Monitoring the BER on the </a:t>
            </a:r>
            <a:r>
              <a:rPr lang="en-US" dirty="0" smtClean="0">
                <a:latin typeface="Times New Roman" panose="02020603050405020304" pitchFamily="18" charset="0"/>
                <a:cs typeface="Times New Roman" panose="02020603050405020304" pitchFamily="18" charset="0"/>
              </a:rPr>
              <a:t>system electronics </a:t>
            </a:r>
            <a:r>
              <a:rPr lang="en-US" dirty="0">
                <a:latin typeface="Times New Roman" panose="02020603050405020304" pitchFamily="18" charset="0"/>
                <a:cs typeface="Times New Roman" panose="02020603050405020304" pitchFamily="18" charset="0"/>
              </a:rPr>
              <a:t>installed in the experiment will allow to plan actions ahead of time. </a:t>
            </a:r>
            <a:endParaRPr lang="en-US" dirty="0" smtClean="0">
              <a:latin typeface="Times New Roman" panose="02020603050405020304" pitchFamily="18" charset="0"/>
              <a:cs typeface="Times New Roman" panose="02020603050405020304" pitchFamily="18" charset="0"/>
            </a:endParaRPr>
          </a:p>
          <a:p>
            <a:pPr algn="ctr"/>
            <a:r>
              <a:rPr lang="en-US" dirty="0" smtClean="0">
                <a:latin typeface="Times New Roman" panose="02020603050405020304" pitchFamily="18" charset="0"/>
                <a:cs typeface="Times New Roman" panose="02020603050405020304" pitchFamily="18" charset="0"/>
              </a:rPr>
              <a:t>Note </a:t>
            </a:r>
            <a:r>
              <a:rPr lang="en-US" dirty="0">
                <a:latin typeface="Times New Roman" panose="02020603050405020304" pitchFamily="18" charset="0"/>
                <a:cs typeface="Times New Roman" panose="02020603050405020304" pitchFamily="18" charset="0"/>
              </a:rPr>
              <a:t>that in the GBT link, the strong error correction will correct (so will hide) problems of the physical layers of the link up to the point when they become dramatic. For this reason, the latest release of the GBT-FPGA code includes a bit error flag </a:t>
            </a:r>
            <a:r>
              <a:rPr lang="en-US" dirty="0" smtClean="0">
                <a:latin typeface="Times New Roman" panose="02020603050405020304" pitchFamily="18" charset="0"/>
                <a:cs typeface="Times New Roman" panose="02020603050405020304" pitchFamily="18" charset="0"/>
              </a:rPr>
              <a:t>(</a:t>
            </a:r>
            <a:r>
              <a:rPr lang="en-US" b="1" i="1" dirty="0">
                <a:latin typeface="Times New Roman" panose="02020603050405020304" pitchFamily="18" charset="0"/>
                <a:cs typeface="Times New Roman" panose="02020603050405020304" pitchFamily="18" charset="0"/>
              </a:rPr>
              <a:t>FECcorrectioncounter</a:t>
            </a:r>
            <a:r>
              <a:rPr lang="en-US" dirty="0" smtClean="0">
                <a:latin typeface="Times New Roman" panose="02020603050405020304" pitchFamily="18" charset="0"/>
                <a:cs typeface="Times New Roman" panose="02020603050405020304" pitchFamily="18" charset="0"/>
              </a:rPr>
              <a:t>) extracted </a:t>
            </a:r>
            <a:r>
              <a:rPr lang="en-US" dirty="0">
                <a:latin typeface="Times New Roman" panose="02020603050405020304" pitchFamily="18" charset="0"/>
                <a:cs typeface="Times New Roman" panose="02020603050405020304" pitchFamily="18" charset="0"/>
              </a:rPr>
              <a:t>somehow "before the error correction" (output of the RS decoder). Consider using this error flag in order to monitor the status of the GBT link. </a:t>
            </a:r>
            <a:endParaRPr lang="en-US" dirty="0"/>
          </a:p>
        </p:txBody>
      </p:sp>
      <p:sp>
        <p:nvSpPr>
          <p:cNvPr id="5" name="CasellaDiTesto 4"/>
          <p:cNvSpPr txBox="1"/>
          <p:nvPr/>
        </p:nvSpPr>
        <p:spPr>
          <a:xfrm>
            <a:off x="4584724" y="219081"/>
            <a:ext cx="3219086"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BER measurements</a:t>
            </a:r>
            <a:endParaRPr lang="it-IT" sz="28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7086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en-US" smtClean="0"/>
              <a:t>GBT tests</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24</a:t>
            </a:fld>
            <a:endParaRPr lang="it-IT"/>
          </a:p>
        </p:txBody>
      </p:sp>
      <p:sp>
        <p:nvSpPr>
          <p:cNvPr id="4" name="CasellaDiTesto 3"/>
          <p:cNvSpPr txBox="1"/>
          <p:nvPr/>
        </p:nvSpPr>
        <p:spPr>
          <a:xfrm>
            <a:off x="2838302" y="252032"/>
            <a:ext cx="7439794"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Registers to monitor: GBT link status indicator</a:t>
            </a:r>
            <a:endParaRPr lang="it-IT" sz="2800" b="1" dirty="0">
              <a:solidFill>
                <a:srgbClr val="0000FF"/>
              </a:solidFill>
              <a:latin typeface="Times New Roman" panose="02020603050405020304" pitchFamily="18" charset="0"/>
              <a:cs typeface="Times New Roman" panose="02020603050405020304" pitchFamily="18" charset="0"/>
            </a:endParaRPr>
          </a:p>
        </p:txBody>
      </p:sp>
      <p:sp>
        <p:nvSpPr>
          <p:cNvPr id="5" name="CasellaDiTesto 4"/>
          <p:cNvSpPr txBox="1"/>
          <p:nvPr/>
        </p:nvSpPr>
        <p:spPr>
          <a:xfrm>
            <a:off x="1326292" y="1837038"/>
            <a:ext cx="3339312" cy="369332"/>
          </a:xfrm>
          <a:prstGeom prst="rect">
            <a:avLst/>
          </a:prstGeom>
          <a:solidFill>
            <a:srgbClr val="FFFF99"/>
          </a:solidFill>
        </p:spPr>
        <p:txBody>
          <a:bodyPr wrap="none" rtlCol="0">
            <a:spAutoFit/>
          </a:bodyPr>
          <a:lstStyle/>
          <a:p>
            <a:r>
              <a:rPr lang="en-US" dirty="0" smtClean="0"/>
              <a:t>register 375: </a:t>
            </a:r>
            <a:r>
              <a:rPr lang="en-US" dirty="0">
                <a:latin typeface="Times New Roman" panose="02020603050405020304" pitchFamily="18" charset="0"/>
                <a:cs typeface="Times New Roman" panose="02020603050405020304" pitchFamily="18" charset="0"/>
              </a:rPr>
              <a:t>FECcorrectionCount</a:t>
            </a:r>
            <a:endParaRPr lang="en-US" dirty="0"/>
          </a:p>
        </p:txBody>
      </p:sp>
      <p:sp>
        <p:nvSpPr>
          <p:cNvPr id="6" name="CasellaDiTesto 5"/>
          <p:cNvSpPr txBox="1"/>
          <p:nvPr/>
        </p:nvSpPr>
        <p:spPr>
          <a:xfrm>
            <a:off x="1178010" y="3328086"/>
            <a:ext cx="3550908" cy="369332"/>
          </a:xfrm>
          <a:prstGeom prst="rect">
            <a:avLst/>
          </a:prstGeom>
          <a:solidFill>
            <a:srgbClr val="FFFF99"/>
          </a:solidFill>
        </p:spPr>
        <p:txBody>
          <a:bodyPr wrap="none" rtlCol="0">
            <a:spAutoFit/>
          </a:bodyPr>
          <a:lstStyle/>
          <a:p>
            <a:r>
              <a:rPr lang="en-US" dirty="0" smtClean="0"/>
              <a:t>register 435: </a:t>
            </a:r>
            <a:r>
              <a:rPr lang="en-US" dirty="0">
                <a:latin typeface="Times New Roman" panose="02020603050405020304" pitchFamily="18" charset="0"/>
                <a:cs typeface="Times New Roman" panose="02020603050405020304" pitchFamily="18" charset="0"/>
              </a:rPr>
              <a:t>config_reg error_count</a:t>
            </a:r>
            <a:endParaRPr lang="en-US" dirty="0"/>
          </a:p>
        </p:txBody>
      </p:sp>
      <p:sp>
        <p:nvSpPr>
          <p:cNvPr id="7" name="Rettangolo 6"/>
          <p:cNvSpPr/>
          <p:nvPr/>
        </p:nvSpPr>
        <p:spPr>
          <a:xfrm>
            <a:off x="5420497" y="1542189"/>
            <a:ext cx="6096000" cy="1200329"/>
          </a:xfrm>
          <a:prstGeom prst="rect">
            <a:avLst/>
          </a:prstGeom>
        </p:spPr>
        <p:txBody>
          <a:bodyPr>
            <a:spAutoFit/>
          </a:bodyPr>
          <a:lstStyle/>
          <a:p>
            <a:pPr algn="ctr"/>
            <a:r>
              <a:rPr lang="en-US" dirty="0">
                <a:latin typeface="Times New Roman" panose="02020603050405020304" pitchFamily="18" charset="0"/>
                <a:cs typeface="Times New Roman" panose="02020603050405020304" pitchFamily="18" charset="0"/>
              </a:rPr>
              <a:t>The </a:t>
            </a:r>
            <a:r>
              <a:rPr lang="en-US" dirty="0" smtClean="0">
                <a:latin typeface="Times New Roman" panose="02020603050405020304" pitchFamily="18" charset="0"/>
                <a:cs typeface="Times New Roman" panose="02020603050405020304" pitchFamily="18" charset="0"/>
              </a:rPr>
              <a:t>GBTx features </a:t>
            </a:r>
            <a:r>
              <a:rPr lang="en-US" dirty="0">
                <a:latin typeface="Times New Roman" panose="02020603050405020304" pitchFamily="18" charset="0"/>
                <a:cs typeface="Times New Roman" panose="02020603050405020304" pitchFamily="18" charset="0"/>
              </a:rPr>
              <a:t>a counter that is incremented each time an error in the downlink frame is corrected by the FEC mechanism</a:t>
            </a:r>
            <a:r>
              <a:rPr lang="en-US" dirty="0" smtClean="0">
                <a:latin typeface="Times New Roman" panose="02020603050405020304" pitchFamily="18" charset="0"/>
                <a:cs typeface="Times New Roman" panose="02020603050405020304" pitchFamily="18" charset="0"/>
              </a:rPr>
              <a:t>.</a:t>
            </a:r>
          </a:p>
          <a:p>
            <a:pPr algn="ctr"/>
            <a:r>
              <a:rPr lang="en-US" dirty="0">
                <a:latin typeface="Times New Roman" panose="02020603050405020304" pitchFamily="18" charset="0"/>
                <a:cs typeface="Times New Roman" panose="02020603050405020304" pitchFamily="18" charset="0"/>
              </a:rPr>
              <a:t>The counter is not triplicated but gives a strong indication if the link is poor or if there was a single event transient in the link</a:t>
            </a:r>
            <a:r>
              <a:rPr lang="en-US" dirty="0" smtClean="0">
                <a:latin typeface="Times New Roman" panose="02020603050405020304" pitchFamily="18" charset="0"/>
                <a:cs typeface="Times New Roman" panose="02020603050405020304" pitchFamily="18" charset="0"/>
              </a:rPr>
              <a:t> </a:t>
            </a:r>
            <a:endParaRPr lang="en-US" dirty="0"/>
          </a:p>
        </p:txBody>
      </p:sp>
      <p:sp>
        <p:nvSpPr>
          <p:cNvPr id="8" name="Rettangolo 7"/>
          <p:cNvSpPr/>
          <p:nvPr/>
        </p:nvSpPr>
        <p:spPr>
          <a:xfrm>
            <a:off x="5453449" y="3041475"/>
            <a:ext cx="6096000" cy="923330"/>
          </a:xfrm>
          <a:prstGeom prst="rect">
            <a:avLst/>
          </a:prstGeom>
        </p:spPr>
        <p:txBody>
          <a:bodyPr>
            <a:spAutoFit/>
          </a:bodyPr>
          <a:lstStyle/>
          <a:p>
            <a:pPr algn="ctr"/>
            <a:r>
              <a:rPr lang="en-US" dirty="0">
                <a:latin typeface="Times New Roman" panose="02020603050405020304" pitchFamily="18" charset="0"/>
                <a:cs typeface="Times New Roman" panose="02020603050405020304" pitchFamily="18" charset="0"/>
              </a:rPr>
              <a:t>The register </a:t>
            </a:r>
            <a:r>
              <a:rPr lang="en-US" dirty="0" smtClean="0">
                <a:latin typeface="Times New Roman" panose="02020603050405020304" pitchFamily="18" charset="0"/>
                <a:cs typeface="Times New Roman" panose="02020603050405020304" pitchFamily="18" charset="0"/>
              </a:rPr>
              <a:t>375 </a:t>
            </a:r>
            <a:r>
              <a:rPr lang="en-US" dirty="0">
                <a:latin typeface="Times New Roman" panose="02020603050405020304" pitchFamily="18" charset="0"/>
                <a:cs typeface="Times New Roman" panose="02020603050405020304" pitchFamily="18" charset="0"/>
              </a:rPr>
              <a:t>is incremented each time a memory block is corrected due to </a:t>
            </a:r>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SEU.  Although not ideal, it gives an indication on the particle rate.</a:t>
            </a:r>
            <a:endParaRPr lang="en-US" dirty="0"/>
          </a:p>
        </p:txBody>
      </p:sp>
      <p:sp>
        <p:nvSpPr>
          <p:cNvPr id="9" name="Rettangolo 8"/>
          <p:cNvSpPr/>
          <p:nvPr/>
        </p:nvSpPr>
        <p:spPr>
          <a:xfrm>
            <a:off x="2166552" y="4804374"/>
            <a:ext cx="7677664" cy="646331"/>
          </a:xfrm>
          <a:prstGeom prst="rect">
            <a:avLst/>
          </a:prstGeom>
        </p:spPr>
        <p:txBody>
          <a:bodyPr wrap="square">
            <a:spAutoFit/>
          </a:bodyPr>
          <a:lstStyle/>
          <a:p>
            <a:pPr algn="ctr"/>
            <a:r>
              <a:rPr lang="en-US" dirty="0" smtClean="0">
                <a:latin typeface="Times New Roman" panose="02020603050405020304" pitchFamily="18" charset="0"/>
                <a:cs typeface="Times New Roman" panose="02020603050405020304" pitchFamily="18" charset="0"/>
              </a:rPr>
              <a:t>.Consider </a:t>
            </a:r>
            <a:r>
              <a:rPr lang="en-US" dirty="0">
                <a:latin typeface="Times New Roman" panose="02020603050405020304" pitchFamily="18" charset="0"/>
                <a:cs typeface="Times New Roman" panose="02020603050405020304" pitchFamily="18" charset="0"/>
              </a:rPr>
              <a:t>monitoring these two registers plus the </a:t>
            </a:r>
            <a:r>
              <a:rPr lang="en-US" b="1" i="1" dirty="0">
                <a:latin typeface="Times New Roman" panose="02020603050405020304" pitchFamily="18" charset="0"/>
                <a:cs typeface="Times New Roman" panose="02020603050405020304" pitchFamily="18" charset="0"/>
              </a:rPr>
              <a:t>FECcorrectioncounter</a:t>
            </a:r>
            <a:r>
              <a:rPr lang="en-US" dirty="0">
                <a:latin typeface="Times New Roman" panose="02020603050405020304" pitchFamily="18" charset="0"/>
                <a:cs typeface="Times New Roman" panose="02020603050405020304" pitchFamily="18" charset="0"/>
              </a:rPr>
              <a:t> from the GBT-FPGA core to have a “GBT link status” indicator.</a:t>
            </a:r>
          </a:p>
        </p:txBody>
      </p:sp>
    </p:spTree>
    <p:extLst>
      <p:ext uri="{BB962C8B-B14F-4D97-AF65-F5344CB8AC3E}">
        <p14:creationId xmlns:p14="http://schemas.microsoft.com/office/powerpoint/2010/main" val="4013855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en-US" smtClean="0"/>
              <a:t>GBT tests</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25</a:t>
            </a:fld>
            <a:endParaRPr lang="it-IT"/>
          </a:p>
        </p:txBody>
      </p:sp>
      <p:sp>
        <p:nvSpPr>
          <p:cNvPr id="4" name="CasellaDiTesto 3"/>
          <p:cNvSpPr txBox="1"/>
          <p:nvPr/>
        </p:nvSpPr>
        <p:spPr>
          <a:xfrm>
            <a:off x="5614453" y="2814000"/>
            <a:ext cx="1362874"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Backup</a:t>
            </a:r>
            <a:endParaRPr lang="it-IT" sz="28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394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en-US" smtClean="0"/>
              <a:t>GBT tests</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26</a:t>
            </a:fld>
            <a:endParaRPr lang="it-IT"/>
          </a:p>
        </p:txBody>
      </p:sp>
      <p:sp>
        <p:nvSpPr>
          <p:cNvPr id="4" name="CasellaDiTesto 3"/>
          <p:cNvSpPr txBox="1"/>
          <p:nvPr/>
        </p:nvSpPr>
        <p:spPr>
          <a:xfrm>
            <a:off x="3933935" y="284983"/>
            <a:ext cx="3924408"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GBT FPGA: Interleaver</a:t>
            </a:r>
            <a:endParaRPr lang="it-IT" sz="2800" b="1" dirty="0">
              <a:solidFill>
                <a:srgbClr val="0000FF"/>
              </a:solidFill>
              <a:latin typeface="Times New Roman" panose="02020603050405020304" pitchFamily="18" charset="0"/>
              <a:cs typeface="Times New Roman" panose="02020603050405020304" pitchFamily="18" charset="0"/>
            </a:endParaRPr>
          </a:p>
        </p:txBody>
      </p:sp>
      <p:sp>
        <p:nvSpPr>
          <p:cNvPr id="5" name="Rettangolo 4"/>
          <p:cNvSpPr/>
          <p:nvPr/>
        </p:nvSpPr>
        <p:spPr>
          <a:xfrm>
            <a:off x="980302" y="902836"/>
            <a:ext cx="9992497" cy="2092881"/>
          </a:xfrm>
          <a:prstGeom prst="rect">
            <a:avLst/>
          </a:prstGeom>
        </p:spPr>
        <p:txBody>
          <a:bodyPr wrap="square">
            <a:spAutoFit/>
          </a:bodyPr>
          <a:lstStyle/>
          <a:p>
            <a:pPr marL="342900" indent="-34290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Aim of the interleaving:</a:t>
            </a:r>
          </a:p>
          <a:p>
            <a:pPr marL="742950" lvl="1"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improve </a:t>
            </a:r>
            <a:r>
              <a:rPr lang="en-US" dirty="0">
                <a:latin typeface="Times New Roman" panose="02020603050405020304" pitchFamily="18" charset="0"/>
                <a:cs typeface="Times New Roman" panose="02020603050405020304" pitchFamily="18" charset="0"/>
              </a:rPr>
              <a:t>the capacity of the code to correct long burst of errors</a:t>
            </a:r>
          </a:p>
          <a:p>
            <a:pPr marL="342900" indent="-34290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Interleaver characteristics:</a:t>
            </a:r>
          </a:p>
          <a:p>
            <a:pPr marL="742950" lvl="1"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interleaving </a:t>
            </a:r>
            <a:r>
              <a:rPr lang="en-US" dirty="0">
                <a:latin typeface="Times New Roman" panose="02020603050405020304" pitchFamily="18" charset="0"/>
                <a:cs typeface="Times New Roman" panose="02020603050405020304" pitchFamily="18" charset="0"/>
              </a:rPr>
              <a:t>made at a symbol level (4 bits)</a:t>
            </a:r>
          </a:p>
          <a:p>
            <a:pPr marL="742950" lvl="1"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only </a:t>
            </a:r>
            <a:r>
              <a:rPr lang="en-US" dirty="0">
                <a:latin typeface="Times New Roman" panose="02020603050405020304" pitchFamily="18" charset="0"/>
                <a:cs typeface="Times New Roman" panose="02020603050405020304" pitchFamily="18" charset="0"/>
              </a:rPr>
              <a:t>“routing”, no clock </a:t>
            </a:r>
            <a:r>
              <a:rPr lang="en-US" dirty="0" smtClean="0">
                <a:latin typeface="Times New Roman" panose="02020603050405020304" pitchFamily="18" charset="0"/>
                <a:cs typeface="Times New Roman" panose="02020603050405020304" pitchFamily="18" charset="0"/>
              </a:rPr>
              <a:t>cycles</a:t>
            </a:r>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increases </a:t>
            </a:r>
            <a:r>
              <a:rPr lang="en-US" dirty="0">
                <a:latin typeface="Times New Roman" panose="02020603050405020304" pitchFamily="18" charset="0"/>
                <a:cs typeface="Times New Roman" panose="02020603050405020304" pitchFamily="18" charset="0"/>
              </a:rPr>
              <a:t>the code correction capability from 2 to 4 consecutive </a:t>
            </a:r>
            <a:r>
              <a:rPr lang="en-US" dirty="0" smtClean="0">
                <a:latin typeface="Times New Roman" panose="02020603050405020304" pitchFamily="18" charset="0"/>
                <a:cs typeface="Times New Roman" panose="02020603050405020304" pitchFamily="18" charset="0"/>
              </a:rPr>
              <a:t>symbols (16 </a:t>
            </a:r>
            <a:r>
              <a:rPr lang="en-US" dirty="0">
                <a:latin typeface="Times New Roman" panose="02020603050405020304" pitchFamily="18" charset="0"/>
                <a:cs typeface="Times New Roman" panose="02020603050405020304" pitchFamily="18" charset="0"/>
              </a:rPr>
              <a:t>consecutive bits) without increasing overhead</a:t>
            </a:r>
          </a:p>
        </p:txBody>
      </p:sp>
      <p:pic>
        <p:nvPicPr>
          <p:cNvPr id="6" name="Immagine 5"/>
          <p:cNvPicPr>
            <a:picLocks noChangeAspect="1"/>
          </p:cNvPicPr>
          <p:nvPr/>
        </p:nvPicPr>
        <p:blipFill rotWithShape="1">
          <a:blip r:embed="rId2"/>
          <a:srcRect t="1560"/>
          <a:stretch/>
        </p:blipFill>
        <p:spPr>
          <a:xfrm>
            <a:off x="2281881" y="3134988"/>
            <a:ext cx="7885927" cy="2944019"/>
          </a:xfrm>
          <a:prstGeom prst="rect">
            <a:avLst/>
          </a:prstGeom>
        </p:spPr>
      </p:pic>
    </p:spTree>
    <p:extLst>
      <p:ext uri="{BB962C8B-B14F-4D97-AF65-F5344CB8AC3E}">
        <p14:creationId xmlns:p14="http://schemas.microsoft.com/office/powerpoint/2010/main" val="3274724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en-US" smtClean="0"/>
              <a:t>GBT tests</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27</a:t>
            </a:fld>
            <a:endParaRPr lang="it-IT"/>
          </a:p>
        </p:txBody>
      </p:sp>
      <p:pic>
        <p:nvPicPr>
          <p:cNvPr id="4" name="Immagine 3"/>
          <p:cNvPicPr>
            <a:picLocks noChangeAspect="1"/>
          </p:cNvPicPr>
          <p:nvPr/>
        </p:nvPicPr>
        <p:blipFill>
          <a:blip r:embed="rId2"/>
          <a:stretch>
            <a:fillRect/>
          </a:stretch>
        </p:blipFill>
        <p:spPr>
          <a:xfrm>
            <a:off x="2471351" y="228678"/>
            <a:ext cx="7451919" cy="6135052"/>
          </a:xfrm>
          <a:prstGeom prst="rect">
            <a:avLst/>
          </a:prstGeom>
        </p:spPr>
      </p:pic>
      <p:sp>
        <p:nvSpPr>
          <p:cNvPr id="5" name="CasellaDiTesto 4"/>
          <p:cNvSpPr txBox="1"/>
          <p:nvPr/>
        </p:nvSpPr>
        <p:spPr>
          <a:xfrm>
            <a:off x="9382898" y="3097428"/>
            <a:ext cx="2133918" cy="369332"/>
          </a:xfrm>
          <a:prstGeom prst="rect">
            <a:avLst/>
          </a:prstGeom>
          <a:solidFill>
            <a:srgbClr val="FFFF99"/>
          </a:solidFill>
        </p:spPr>
        <p:txBody>
          <a:bodyPr wrap="none" rtlCol="0">
            <a:spAutoFit/>
          </a:bodyPr>
          <a:lstStyle/>
          <a:p>
            <a:r>
              <a:rPr lang="en-US" dirty="0" smtClean="0">
                <a:latin typeface="Times New Roman" panose="02020603050405020304" pitchFamily="18" charset="0"/>
                <a:cs typeface="Times New Roman" panose="02020603050405020304" pitchFamily="18" charset="0"/>
              </a:rPr>
              <a:t>GTXE2_CHANNEL</a:t>
            </a:r>
          </a:p>
        </p:txBody>
      </p:sp>
    </p:spTree>
    <p:extLst>
      <p:ext uri="{BB962C8B-B14F-4D97-AF65-F5344CB8AC3E}">
        <p14:creationId xmlns:p14="http://schemas.microsoft.com/office/powerpoint/2010/main" val="4093000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en-US" smtClean="0"/>
              <a:t>GBT tests</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28</a:t>
            </a:fld>
            <a:endParaRPr lang="it-IT"/>
          </a:p>
        </p:txBody>
      </p:sp>
      <p:pic>
        <p:nvPicPr>
          <p:cNvPr id="4" name="Immagine 3"/>
          <p:cNvPicPr>
            <a:picLocks noChangeAspect="1"/>
          </p:cNvPicPr>
          <p:nvPr/>
        </p:nvPicPr>
        <p:blipFill>
          <a:blip r:embed="rId2"/>
          <a:stretch>
            <a:fillRect/>
          </a:stretch>
        </p:blipFill>
        <p:spPr>
          <a:xfrm>
            <a:off x="782594" y="243569"/>
            <a:ext cx="10967265" cy="6364849"/>
          </a:xfrm>
          <a:prstGeom prst="rect">
            <a:avLst/>
          </a:prstGeom>
        </p:spPr>
      </p:pic>
    </p:spTree>
    <p:extLst>
      <p:ext uri="{BB962C8B-B14F-4D97-AF65-F5344CB8AC3E}">
        <p14:creationId xmlns:p14="http://schemas.microsoft.com/office/powerpoint/2010/main" val="2497702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en-US" smtClean="0"/>
              <a:t>GBT tests</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3</a:t>
            </a:fld>
            <a:endParaRPr lang="it-IT"/>
          </a:p>
        </p:txBody>
      </p:sp>
      <p:sp>
        <p:nvSpPr>
          <p:cNvPr id="4" name="CasellaDiTesto 3"/>
          <p:cNvSpPr txBox="1"/>
          <p:nvPr/>
        </p:nvSpPr>
        <p:spPr>
          <a:xfrm>
            <a:off x="1038070" y="160961"/>
            <a:ext cx="9847183" cy="461665"/>
          </a:xfrm>
          <a:prstGeom prst="rect">
            <a:avLst/>
          </a:prstGeom>
          <a:noFill/>
        </p:spPr>
        <p:txBody>
          <a:bodyPr wrap="none" rtlCol="0">
            <a:spAutoFit/>
          </a:bodyPr>
          <a:lstStyle/>
          <a:p>
            <a:r>
              <a:rPr lang="en-US" sz="2400" b="1" dirty="0">
                <a:solidFill>
                  <a:srgbClr val="0000FF"/>
                </a:solidFill>
                <a:latin typeface="Times New Roman" panose="02020603050405020304" pitchFamily="18" charset="0"/>
                <a:cs typeface="Times New Roman" panose="02020603050405020304" pitchFamily="18" charset="0"/>
              </a:rPr>
              <a:t>GBT FPGA: https://espace.cern.ch/GBT-Project/GBT-FPGA/default.aspx</a:t>
            </a:r>
            <a:endParaRPr lang="it-IT" sz="2400" b="1" dirty="0">
              <a:solidFill>
                <a:srgbClr val="0000FF"/>
              </a:solidFill>
              <a:latin typeface="Times New Roman" panose="02020603050405020304" pitchFamily="18" charset="0"/>
              <a:cs typeface="Times New Roman" panose="02020603050405020304" pitchFamily="18" charset="0"/>
            </a:endParaRPr>
          </a:p>
        </p:txBody>
      </p:sp>
      <p:sp>
        <p:nvSpPr>
          <p:cNvPr id="5" name="CasellaDiTesto 4"/>
          <p:cNvSpPr txBox="1"/>
          <p:nvPr/>
        </p:nvSpPr>
        <p:spPr>
          <a:xfrm>
            <a:off x="1023863" y="815547"/>
            <a:ext cx="9954002" cy="4524315"/>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FPGA devices from Altera or Xilinx embed serial transceivers configurable for </a:t>
            </a:r>
            <a:r>
              <a:rPr lang="en-US" dirty="0" smtClean="0">
                <a:latin typeface="Times New Roman" panose="02020603050405020304" pitchFamily="18" charset="0"/>
                <a:cs typeface="Times New Roman" panose="02020603050405020304" pitchFamily="18" charset="0"/>
              </a:rPr>
              <a:t>several standard </a:t>
            </a:r>
            <a:r>
              <a:rPr lang="en-US" dirty="0">
                <a:latin typeface="Times New Roman" panose="02020603050405020304" pitchFamily="18" charset="0"/>
                <a:cs typeface="Times New Roman" panose="02020603050405020304" pitchFamily="18" charset="0"/>
              </a:rPr>
              <a:t>telecommunication protocols (XAUI, Gigabit Ethernet, </a:t>
            </a:r>
            <a:r>
              <a:rPr lang="en-US" dirty="0" err="1">
                <a:latin typeface="Times New Roman" panose="02020603050405020304" pitchFamily="18" charset="0"/>
                <a:cs typeface="Times New Roman" panose="02020603050405020304" pitchFamily="18" charset="0"/>
              </a:rPr>
              <a:t>PCIe</a:t>
            </a:r>
            <a:r>
              <a:rPr lang="en-US" dirty="0">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But:</a:t>
            </a:r>
          </a:p>
          <a:p>
            <a:pPr marL="742950" lvl="1"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transceivers </a:t>
            </a:r>
            <a:r>
              <a:rPr lang="en-US" dirty="0">
                <a:latin typeface="Times New Roman" panose="02020603050405020304" pitchFamily="18" charset="0"/>
                <a:cs typeface="Times New Roman" panose="02020603050405020304" pitchFamily="18" charset="0"/>
              </a:rPr>
              <a:t>include neither scrambler nor Reed Solomon </a:t>
            </a:r>
            <a:r>
              <a:rPr lang="en-US" dirty="0" smtClean="0">
                <a:latin typeface="Times New Roman" panose="02020603050405020304" pitchFamily="18" charset="0"/>
                <a:cs typeface="Times New Roman" panose="02020603050405020304" pitchFamily="18" charset="0"/>
              </a:rPr>
              <a:t>(RS) encoder </a:t>
            </a:r>
            <a:r>
              <a:rPr lang="en-US" dirty="0">
                <a:latin typeface="Times New Roman" panose="02020603050405020304" pitchFamily="18" charset="0"/>
                <a:cs typeface="Times New Roman" panose="02020603050405020304" pitchFamily="18" charset="0"/>
              </a:rPr>
              <a:t>nor </a:t>
            </a:r>
            <a:r>
              <a:rPr lang="en-US" dirty="0" smtClean="0">
                <a:latin typeface="Times New Roman" panose="02020603050405020304" pitchFamily="18" charset="0"/>
                <a:cs typeface="Times New Roman" panose="02020603050405020304" pitchFamily="18" charset="0"/>
              </a:rPr>
              <a:t>gearbox</a:t>
            </a:r>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their </a:t>
            </a:r>
            <a:r>
              <a:rPr lang="en-US" dirty="0">
                <a:latin typeface="Times New Roman" panose="02020603050405020304" pitchFamily="18" charset="0"/>
                <a:cs typeface="Times New Roman" panose="02020603050405020304" pitchFamily="18" charset="0"/>
              </a:rPr>
              <a:t>word aligner/comma detection module are not flexible/configurable enough to fit </a:t>
            </a:r>
            <a:r>
              <a:rPr lang="en-US" dirty="0" smtClean="0">
                <a:latin typeface="Times New Roman" panose="02020603050405020304" pitchFamily="18" charset="0"/>
                <a:cs typeface="Times New Roman" panose="02020603050405020304" pitchFamily="18" charset="0"/>
              </a:rPr>
              <a:t>our needs</a:t>
            </a:r>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u="sng" dirty="0" smtClean="0">
                <a:latin typeface="Times New Roman" panose="02020603050405020304" pitchFamily="18" charset="0"/>
                <a:cs typeface="Times New Roman" panose="02020603050405020304" pitchFamily="18" charset="0"/>
              </a:rPr>
              <a:t>the </a:t>
            </a:r>
            <a:r>
              <a:rPr lang="en-US" u="sng" dirty="0">
                <a:latin typeface="Times New Roman" panose="02020603050405020304" pitchFamily="18" charset="0"/>
                <a:cs typeface="Times New Roman" panose="02020603050405020304" pitchFamily="18" charset="0"/>
              </a:rPr>
              <a:t>width of the parallel interface of the </a:t>
            </a:r>
            <a:r>
              <a:rPr lang="en-US" u="sng" dirty="0" smtClean="0">
                <a:latin typeface="Times New Roman" panose="02020603050405020304" pitchFamily="18" charset="0"/>
                <a:cs typeface="Times New Roman" panose="02020603050405020304" pitchFamily="18" charset="0"/>
              </a:rPr>
              <a:t>SERDES </a:t>
            </a:r>
            <a:r>
              <a:rPr lang="en-US" u="sng" dirty="0">
                <a:latin typeface="Times New Roman" panose="02020603050405020304" pitchFamily="18" charset="0"/>
                <a:cs typeface="Times New Roman" panose="02020603050405020304" pitchFamily="18" charset="0"/>
              </a:rPr>
              <a:t>can only take </a:t>
            </a:r>
            <a:r>
              <a:rPr lang="en-US" u="sng" dirty="0" smtClean="0">
                <a:latin typeface="Times New Roman" panose="02020603050405020304" pitchFamily="18" charset="0"/>
                <a:cs typeface="Times New Roman" panose="02020603050405020304" pitchFamily="18" charset="0"/>
              </a:rPr>
              <a:t>predefined </a:t>
            </a:r>
            <a:r>
              <a:rPr lang="en-US" u="sng" dirty="0">
                <a:latin typeface="Times New Roman" panose="02020603050405020304" pitchFamily="18" charset="0"/>
                <a:cs typeface="Times New Roman" panose="02020603050405020304" pitchFamily="18" charset="0"/>
              </a:rPr>
              <a:t>values</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So the way to implement the GBT protocol on FPGA is:</a:t>
            </a:r>
          </a:p>
          <a:p>
            <a:pPr marL="742950" lvl="1"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to </a:t>
            </a:r>
            <a:r>
              <a:rPr lang="en-US" dirty="0">
                <a:latin typeface="Times New Roman" panose="02020603050405020304" pitchFamily="18" charset="0"/>
                <a:cs typeface="Times New Roman" panose="02020603050405020304" pitchFamily="18" charset="0"/>
              </a:rPr>
              <a:t>use the transceiver in the most basic way </a:t>
            </a:r>
            <a:r>
              <a:rPr lang="en-US" dirty="0" smtClean="0">
                <a:latin typeface="Times New Roman" panose="02020603050405020304" pitchFamily="18" charset="0"/>
                <a:cs typeface="Times New Roman" panose="02020603050405020304" pitchFamily="18" charset="0"/>
              </a:rPr>
              <a:t>(SERDES </a:t>
            </a:r>
            <a:r>
              <a:rPr lang="en-US" dirty="0">
                <a:latin typeface="Times New Roman" panose="02020603050405020304" pitchFamily="18" charset="0"/>
                <a:cs typeface="Times New Roman" panose="02020603050405020304" pitchFamily="18" charset="0"/>
              </a:rPr>
              <a:t>function)</a:t>
            </a:r>
          </a:p>
          <a:p>
            <a:pPr marL="742950" lvl="1"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to </a:t>
            </a:r>
            <a:r>
              <a:rPr lang="en-US" dirty="0">
                <a:latin typeface="Times New Roman" panose="02020603050405020304" pitchFamily="18" charset="0"/>
                <a:cs typeface="Times New Roman" panose="02020603050405020304" pitchFamily="18" charset="0"/>
              </a:rPr>
              <a:t>implement custom function in logic </a:t>
            </a:r>
            <a:r>
              <a:rPr lang="en-US" dirty="0" smtClean="0">
                <a:latin typeface="Times New Roman" panose="02020603050405020304" pitchFamily="18" charset="0"/>
                <a:cs typeface="Times New Roman" panose="02020603050405020304" pitchFamily="18" charset="0"/>
              </a:rPr>
              <a:t>cells</a:t>
            </a: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Targeted FPGAs:</a:t>
            </a:r>
          </a:p>
          <a:p>
            <a:pPr marL="742950" lvl="1"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Altera Arria 10</a:t>
            </a:r>
          </a:p>
          <a:p>
            <a:pPr marL="742950" lvl="1"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Xilinx Kintex 7</a:t>
            </a: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Xilinx </a:t>
            </a:r>
            <a:r>
              <a:rPr lang="en-US" dirty="0" smtClean="0">
                <a:latin typeface="Times New Roman" panose="02020603050405020304" pitchFamily="18" charset="0"/>
                <a:cs typeface="Times New Roman" panose="02020603050405020304" pitchFamily="18" charset="0"/>
              </a:rPr>
              <a:t>Virtex </a:t>
            </a:r>
            <a:r>
              <a:rPr lang="en-US" dirty="0">
                <a:latin typeface="Times New Roman" panose="02020603050405020304" pitchFamily="18" charset="0"/>
                <a:cs typeface="Times New Roman" panose="02020603050405020304" pitchFamily="18" charset="0"/>
              </a:rPr>
              <a:t>7</a:t>
            </a: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Xilinx </a:t>
            </a:r>
            <a:r>
              <a:rPr lang="en-US" dirty="0" smtClean="0">
                <a:latin typeface="Times New Roman" panose="02020603050405020304" pitchFamily="18" charset="0"/>
                <a:cs typeface="Times New Roman" panose="02020603050405020304" pitchFamily="18" charset="0"/>
              </a:rPr>
              <a:t>Kintex Ultrascale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4702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en-US" smtClean="0"/>
              <a:t>GBT tests</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4</a:t>
            </a:fld>
            <a:endParaRPr lang="it-IT"/>
          </a:p>
        </p:txBody>
      </p:sp>
      <p:pic>
        <p:nvPicPr>
          <p:cNvPr id="4" name="Immagine 3"/>
          <p:cNvPicPr>
            <a:picLocks noChangeAspect="1"/>
          </p:cNvPicPr>
          <p:nvPr/>
        </p:nvPicPr>
        <p:blipFill rotWithShape="1">
          <a:blip r:embed="rId2"/>
          <a:srcRect t="1550" b="1182"/>
          <a:stretch/>
        </p:blipFill>
        <p:spPr>
          <a:xfrm>
            <a:off x="1092677" y="1359243"/>
            <a:ext cx="10142703" cy="4110681"/>
          </a:xfrm>
          <a:prstGeom prst="rect">
            <a:avLst/>
          </a:prstGeom>
        </p:spPr>
      </p:pic>
      <p:sp>
        <p:nvSpPr>
          <p:cNvPr id="5" name="Rettangolo 4"/>
          <p:cNvSpPr/>
          <p:nvPr/>
        </p:nvSpPr>
        <p:spPr>
          <a:xfrm>
            <a:off x="5600284" y="237524"/>
            <a:ext cx="1742015" cy="461665"/>
          </a:xfrm>
          <a:prstGeom prst="rect">
            <a:avLst/>
          </a:prstGeom>
        </p:spPr>
        <p:txBody>
          <a:bodyPr wrap="none">
            <a:spAutoFit/>
          </a:bodyPr>
          <a:lstStyle/>
          <a:p>
            <a:r>
              <a:rPr lang="en-US" sz="2400" b="1" dirty="0">
                <a:solidFill>
                  <a:srgbClr val="0000FF"/>
                </a:solidFill>
                <a:latin typeface="Times New Roman" panose="02020603050405020304" pitchFamily="18" charset="0"/>
                <a:cs typeface="Times New Roman" panose="02020603050405020304" pitchFamily="18" charset="0"/>
              </a:rPr>
              <a:t>GBT FPGA</a:t>
            </a:r>
            <a:endParaRPr lang="en-US" sz="2400" dirty="0"/>
          </a:p>
        </p:txBody>
      </p:sp>
    </p:spTree>
    <p:extLst>
      <p:ext uri="{BB962C8B-B14F-4D97-AF65-F5344CB8AC3E}">
        <p14:creationId xmlns:p14="http://schemas.microsoft.com/office/powerpoint/2010/main" val="1844845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en-US" smtClean="0"/>
              <a:t>GBT tests</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5</a:t>
            </a:fld>
            <a:endParaRPr lang="it-IT"/>
          </a:p>
        </p:txBody>
      </p:sp>
      <p:pic>
        <p:nvPicPr>
          <p:cNvPr id="4" name="Immagine 3"/>
          <p:cNvPicPr>
            <a:picLocks noChangeAspect="1"/>
          </p:cNvPicPr>
          <p:nvPr/>
        </p:nvPicPr>
        <p:blipFill>
          <a:blip r:embed="rId2"/>
          <a:stretch>
            <a:fillRect/>
          </a:stretch>
        </p:blipFill>
        <p:spPr>
          <a:xfrm>
            <a:off x="5471649" y="1243914"/>
            <a:ext cx="5764375" cy="3109012"/>
          </a:xfrm>
          <a:prstGeom prst="rect">
            <a:avLst/>
          </a:prstGeom>
        </p:spPr>
      </p:pic>
      <p:sp>
        <p:nvSpPr>
          <p:cNvPr id="5" name="Rettangolo 4"/>
          <p:cNvSpPr/>
          <p:nvPr/>
        </p:nvSpPr>
        <p:spPr>
          <a:xfrm>
            <a:off x="5419052" y="138669"/>
            <a:ext cx="1742015" cy="461665"/>
          </a:xfrm>
          <a:prstGeom prst="rect">
            <a:avLst/>
          </a:prstGeom>
        </p:spPr>
        <p:txBody>
          <a:bodyPr wrap="none">
            <a:spAutoFit/>
          </a:bodyPr>
          <a:lstStyle/>
          <a:p>
            <a:r>
              <a:rPr lang="en-US" sz="2400" b="1" dirty="0">
                <a:solidFill>
                  <a:srgbClr val="0000FF"/>
                </a:solidFill>
                <a:latin typeface="Times New Roman" panose="02020603050405020304" pitchFamily="18" charset="0"/>
                <a:cs typeface="Times New Roman" panose="02020603050405020304" pitchFamily="18" charset="0"/>
              </a:rPr>
              <a:t>GBT FPGA</a:t>
            </a:r>
            <a:endParaRPr lang="en-US" sz="2400" dirty="0"/>
          </a:p>
        </p:txBody>
      </p:sp>
      <p:pic>
        <p:nvPicPr>
          <p:cNvPr id="6" name="Immagine 5"/>
          <p:cNvPicPr>
            <a:picLocks noChangeAspect="1"/>
          </p:cNvPicPr>
          <p:nvPr/>
        </p:nvPicPr>
        <p:blipFill>
          <a:blip r:embed="rId3"/>
          <a:stretch>
            <a:fillRect/>
          </a:stretch>
        </p:blipFill>
        <p:spPr>
          <a:xfrm>
            <a:off x="465308" y="1517177"/>
            <a:ext cx="4391025" cy="2752725"/>
          </a:xfrm>
          <a:prstGeom prst="rect">
            <a:avLst/>
          </a:prstGeom>
        </p:spPr>
      </p:pic>
      <p:sp>
        <p:nvSpPr>
          <p:cNvPr id="7" name="Rettangolo 6"/>
          <p:cNvSpPr/>
          <p:nvPr/>
        </p:nvSpPr>
        <p:spPr>
          <a:xfrm>
            <a:off x="634313" y="1680519"/>
            <a:ext cx="4234248" cy="9061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ttangolo 7"/>
          <p:cNvSpPr/>
          <p:nvPr/>
        </p:nvSpPr>
        <p:spPr>
          <a:xfrm>
            <a:off x="617837" y="2866768"/>
            <a:ext cx="4234248" cy="9391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asellaDiTesto 8"/>
          <p:cNvSpPr txBox="1"/>
          <p:nvPr/>
        </p:nvSpPr>
        <p:spPr>
          <a:xfrm>
            <a:off x="4114418" y="1202724"/>
            <a:ext cx="492443" cy="369332"/>
          </a:xfrm>
          <a:prstGeom prst="rect">
            <a:avLst/>
          </a:prstGeom>
          <a:solidFill>
            <a:srgbClr val="FFFF99"/>
          </a:solidFill>
        </p:spPr>
        <p:txBody>
          <a:bodyPr wrap="none" rtlCol="0">
            <a:spAutoFit/>
          </a:bodyPr>
          <a:lstStyle/>
          <a:p>
            <a:r>
              <a:rPr lang="en-US" dirty="0" smtClean="0">
                <a:latin typeface="Times New Roman" panose="02020603050405020304" pitchFamily="18" charset="0"/>
                <a:cs typeface="Times New Roman" panose="02020603050405020304" pitchFamily="18" charset="0"/>
              </a:rPr>
              <a:t>TX</a:t>
            </a:r>
            <a:endParaRPr lang="en-US" dirty="0">
              <a:latin typeface="Times New Roman" panose="02020603050405020304" pitchFamily="18" charset="0"/>
              <a:cs typeface="Times New Roman" panose="02020603050405020304" pitchFamily="18" charset="0"/>
            </a:endParaRPr>
          </a:p>
        </p:txBody>
      </p:sp>
      <p:sp>
        <p:nvSpPr>
          <p:cNvPr id="10" name="CasellaDiTesto 9"/>
          <p:cNvSpPr txBox="1"/>
          <p:nvPr/>
        </p:nvSpPr>
        <p:spPr>
          <a:xfrm>
            <a:off x="4519899" y="3682313"/>
            <a:ext cx="505267" cy="369332"/>
          </a:xfrm>
          <a:prstGeom prst="rect">
            <a:avLst/>
          </a:prstGeom>
          <a:solidFill>
            <a:srgbClr val="FFFF99"/>
          </a:solidFill>
        </p:spPr>
        <p:txBody>
          <a:bodyPr wrap="none" rtlCol="0">
            <a:spAutoFit/>
          </a:bodyPr>
          <a:lstStyle/>
          <a:p>
            <a:r>
              <a:rPr lang="en-US" dirty="0">
                <a:latin typeface="Times New Roman" panose="02020603050405020304" pitchFamily="18" charset="0"/>
                <a:cs typeface="Times New Roman" panose="02020603050405020304" pitchFamily="18" charset="0"/>
              </a:rPr>
              <a:t>R</a:t>
            </a:r>
            <a:r>
              <a:rPr lang="en-US" dirty="0" smtClean="0">
                <a:latin typeface="Times New Roman" panose="02020603050405020304" pitchFamily="18" charset="0"/>
                <a:cs typeface="Times New Roman" panose="02020603050405020304" pitchFamily="18" charset="0"/>
              </a:rPr>
              <a:t>X</a:t>
            </a:r>
            <a:endParaRPr lang="en-US" dirty="0">
              <a:latin typeface="Times New Roman" panose="02020603050405020304" pitchFamily="18" charset="0"/>
              <a:cs typeface="Times New Roman" panose="02020603050405020304" pitchFamily="18" charset="0"/>
            </a:endParaRPr>
          </a:p>
        </p:txBody>
      </p:sp>
      <p:sp>
        <p:nvSpPr>
          <p:cNvPr id="11" name="CasellaDiTesto 10"/>
          <p:cNvSpPr txBox="1"/>
          <p:nvPr/>
        </p:nvSpPr>
        <p:spPr>
          <a:xfrm>
            <a:off x="4448431" y="2545490"/>
            <a:ext cx="697627" cy="369332"/>
          </a:xfrm>
          <a:prstGeom prst="rect">
            <a:avLst/>
          </a:prstGeom>
          <a:solidFill>
            <a:srgbClr val="FFFF99"/>
          </a:solidFill>
        </p:spPr>
        <p:txBody>
          <a:bodyPr wrap="none" rtlCol="0">
            <a:spAutoFit/>
          </a:bodyPr>
          <a:lstStyle/>
          <a:p>
            <a:r>
              <a:rPr lang="en-US" dirty="0" smtClean="0">
                <a:latin typeface="Times New Roman" panose="02020603050405020304" pitchFamily="18" charset="0"/>
                <a:cs typeface="Times New Roman" panose="02020603050405020304" pitchFamily="18" charset="0"/>
              </a:rPr>
              <a:t>MGT</a:t>
            </a:r>
            <a:endParaRPr lang="en-US" dirty="0">
              <a:latin typeface="Times New Roman" panose="02020603050405020304" pitchFamily="18" charset="0"/>
              <a:cs typeface="Times New Roman" panose="02020603050405020304" pitchFamily="18" charset="0"/>
            </a:endParaRPr>
          </a:p>
        </p:txBody>
      </p:sp>
      <p:pic>
        <p:nvPicPr>
          <p:cNvPr id="12" name="Immagine 11"/>
          <p:cNvPicPr>
            <a:picLocks noChangeAspect="1"/>
          </p:cNvPicPr>
          <p:nvPr/>
        </p:nvPicPr>
        <p:blipFill rotWithShape="1">
          <a:blip r:embed="rId4"/>
          <a:srcRect l="16771" t="15385" r="33617" b="55686"/>
          <a:stretch/>
        </p:blipFill>
        <p:spPr>
          <a:xfrm>
            <a:off x="727077" y="4893276"/>
            <a:ext cx="5187691" cy="1260390"/>
          </a:xfrm>
          <a:prstGeom prst="rect">
            <a:avLst/>
          </a:prstGeom>
        </p:spPr>
      </p:pic>
      <p:pic>
        <p:nvPicPr>
          <p:cNvPr id="13" name="Immagine 12"/>
          <p:cNvPicPr>
            <a:picLocks noChangeAspect="1"/>
          </p:cNvPicPr>
          <p:nvPr/>
        </p:nvPicPr>
        <p:blipFill rotWithShape="1">
          <a:blip r:embed="rId4"/>
          <a:srcRect l="16508" t="51022" r="33268" b="11035"/>
          <a:stretch/>
        </p:blipFill>
        <p:spPr>
          <a:xfrm>
            <a:off x="6549632" y="4893276"/>
            <a:ext cx="4134845" cy="1301578"/>
          </a:xfrm>
          <a:prstGeom prst="rect">
            <a:avLst/>
          </a:prstGeom>
        </p:spPr>
      </p:pic>
      <p:sp>
        <p:nvSpPr>
          <p:cNvPr id="14" name="CasellaDiTesto 13"/>
          <p:cNvSpPr txBox="1"/>
          <p:nvPr/>
        </p:nvSpPr>
        <p:spPr>
          <a:xfrm>
            <a:off x="609599" y="617838"/>
            <a:ext cx="4607030"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The GBT bank may contain multiple GBT links</a:t>
            </a:r>
          </a:p>
        </p:txBody>
      </p:sp>
    </p:spTree>
    <p:extLst>
      <p:ext uri="{BB962C8B-B14F-4D97-AF65-F5344CB8AC3E}">
        <p14:creationId xmlns:p14="http://schemas.microsoft.com/office/powerpoint/2010/main" val="2469384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en-US" smtClean="0"/>
              <a:t>GBT tests</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6</a:t>
            </a:fld>
            <a:endParaRPr lang="it-IT"/>
          </a:p>
        </p:txBody>
      </p:sp>
      <p:pic>
        <p:nvPicPr>
          <p:cNvPr id="4" name="Immagine 3"/>
          <p:cNvPicPr>
            <a:picLocks noChangeAspect="1"/>
          </p:cNvPicPr>
          <p:nvPr/>
        </p:nvPicPr>
        <p:blipFill>
          <a:blip r:embed="rId2"/>
          <a:stretch>
            <a:fillRect/>
          </a:stretch>
        </p:blipFill>
        <p:spPr>
          <a:xfrm>
            <a:off x="2199502" y="1579193"/>
            <a:ext cx="7562334" cy="3907206"/>
          </a:xfrm>
          <a:prstGeom prst="rect">
            <a:avLst/>
          </a:prstGeom>
        </p:spPr>
      </p:pic>
      <p:sp>
        <p:nvSpPr>
          <p:cNvPr id="5" name="CasellaDiTesto 4"/>
          <p:cNvSpPr txBox="1"/>
          <p:nvPr/>
        </p:nvSpPr>
        <p:spPr>
          <a:xfrm>
            <a:off x="4321113" y="268505"/>
            <a:ext cx="4415952"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GBT FPGA example design</a:t>
            </a:r>
            <a:endParaRPr lang="it-IT" sz="28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9091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en-US" smtClean="0"/>
              <a:t>GBT tests</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7</a:t>
            </a:fld>
            <a:endParaRPr lang="it-IT"/>
          </a:p>
        </p:txBody>
      </p:sp>
      <p:sp>
        <p:nvSpPr>
          <p:cNvPr id="4" name="CasellaDiTesto 3"/>
          <p:cNvSpPr txBox="1"/>
          <p:nvPr/>
        </p:nvSpPr>
        <p:spPr>
          <a:xfrm>
            <a:off x="4304637" y="210841"/>
            <a:ext cx="3765711"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GBT FPGA: scrambler</a:t>
            </a:r>
            <a:endParaRPr lang="it-IT" sz="2800" b="1" dirty="0">
              <a:solidFill>
                <a:srgbClr val="0000FF"/>
              </a:solidFill>
              <a:latin typeface="Times New Roman" panose="02020603050405020304" pitchFamily="18" charset="0"/>
              <a:cs typeface="Times New Roman" panose="02020603050405020304" pitchFamily="18" charset="0"/>
            </a:endParaRPr>
          </a:p>
        </p:txBody>
      </p:sp>
      <p:sp>
        <p:nvSpPr>
          <p:cNvPr id="5" name="Rettangolo 4"/>
          <p:cNvSpPr/>
          <p:nvPr/>
        </p:nvSpPr>
        <p:spPr>
          <a:xfrm>
            <a:off x="947350" y="917768"/>
            <a:ext cx="8723871" cy="2031325"/>
          </a:xfrm>
          <a:prstGeom prst="rect">
            <a:avLst/>
          </a:prstGeom>
        </p:spPr>
        <p:txBody>
          <a:bodyPr wrap="square">
            <a:spAutoFit/>
          </a:bodyPr>
          <a:lstStyle/>
          <a:p>
            <a:pPr marL="342900" indent="-34290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Aim of the scrambling:</a:t>
            </a:r>
          </a:p>
          <a:p>
            <a:pPr marL="742950" lvl="1"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reduce </a:t>
            </a:r>
            <a:r>
              <a:rPr lang="en-US" dirty="0">
                <a:latin typeface="Times New Roman" panose="02020603050405020304" pitchFamily="18" charset="0"/>
                <a:cs typeface="Times New Roman" panose="02020603050405020304" pitchFamily="18" charset="0"/>
              </a:rPr>
              <a:t>the occurrence of long sequences of '0' (or '1') only;</a:t>
            </a:r>
          </a:p>
          <a:p>
            <a:pPr marL="742950" lvl="1"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achieve </a:t>
            </a:r>
            <a:r>
              <a:rPr lang="en-US" dirty="0">
                <a:latin typeface="Times New Roman" panose="02020603050405020304" pitchFamily="18" charset="0"/>
                <a:cs typeface="Times New Roman" panose="02020603050405020304" pitchFamily="18" charset="0"/>
              </a:rPr>
              <a:t>a good DC-balance</a:t>
            </a:r>
          </a:p>
          <a:p>
            <a:pPr marL="342900" indent="-34290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Scrambler </a:t>
            </a:r>
            <a:r>
              <a:rPr lang="en-US" b="1" dirty="0" smtClean="0">
                <a:latin typeface="Times New Roman" panose="02020603050405020304" pitchFamily="18" charset="0"/>
                <a:cs typeface="Times New Roman" panose="02020603050405020304" pitchFamily="18" charset="0"/>
              </a:rPr>
              <a:t>features:</a:t>
            </a:r>
            <a:endParaRPr lang="en-US" b="1"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doesn't </a:t>
            </a:r>
            <a:r>
              <a:rPr lang="en-US" dirty="0">
                <a:latin typeface="Times New Roman" panose="02020603050405020304" pitchFamily="18" charset="0"/>
                <a:cs typeface="Times New Roman" panose="02020603050405020304" pitchFamily="18" charset="0"/>
              </a:rPr>
              <a:t>add any redundancy/overhead</a:t>
            </a:r>
          </a:p>
          <a:p>
            <a:pPr marL="742950" lvl="1"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has </a:t>
            </a:r>
            <a:r>
              <a:rPr lang="en-US" dirty="0">
                <a:latin typeface="Times New Roman" panose="02020603050405020304" pitchFamily="18" charset="0"/>
                <a:cs typeface="Times New Roman" panose="02020603050405020304" pitchFamily="18" charset="0"/>
              </a:rPr>
              <a:t>a latency of 1 clock cycle</a:t>
            </a:r>
          </a:p>
          <a:p>
            <a:pPr marL="742950" lvl="1" indent="-285750">
              <a:buFont typeface="Arial" panose="020B0604020202020204" pitchFamily="34" charset="0"/>
              <a:buChar char="•"/>
            </a:pPr>
            <a:r>
              <a:rPr lang="pt-BR" dirty="0" smtClean="0">
                <a:latin typeface="Times New Roman" panose="02020603050405020304" pitchFamily="18" charset="0"/>
                <a:cs typeface="Times New Roman" panose="02020603050405020304" pitchFamily="18" charset="0"/>
              </a:rPr>
              <a:t>generates </a:t>
            </a:r>
            <a:r>
              <a:rPr lang="pt-BR" dirty="0">
                <a:latin typeface="Times New Roman" panose="02020603050405020304" pitchFamily="18" charset="0"/>
                <a:cs typeface="Times New Roman" panose="02020603050405020304" pitchFamily="18" charset="0"/>
              </a:rPr>
              <a:t>a pseudo random signal</a:t>
            </a:r>
            <a:endParaRPr lang="en-US" dirty="0">
              <a:latin typeface="Times New Roman" panose="02020603050405020304" pitchFamily="18" charset="0"/>
              <a:cs typeface="Times New Roman" panose="02020603050405020304" pitchFamily="18" charset="0"/>
            </a:endParaRPr>
          </a:p>
        </p:txBody>
      </p:sp>
      <p:pic>
        <p:nvPicPr>
          <p:cNvPr id="6" name="Immagine 5"/>
          <p:cNvPicPr>
            <a:picLocks noChangeAspect="1"/>
          </p:cNvPicPr>
          <p:nvPr/>
        </p:nvPicPr>
        <p:blipFill>
          <a:blip r:embed="rId2"/>
          <a:stretch>
            <a:fillRect/>
          </a:stretch>
        </p:blipFill>
        <p:spPr>
          <a:xfrm>
            <a:off x="1828799" y="3517829"/>
            <a:ext cx="9080285" cy="2347123"/>
          </a:xfrm>
          <a:prstGeom prst="rect">
            <a:avLst/>
          </a:prstGeom>
        </p:spPr>
      </p:pic>
    </p:spTree>
    <p:extLst>
      <p:ext uri="{BB962C8B-B14F-4D97-AF65-F5344CB8AC3E}">
        <p14:creationId xmlns:p14="http://schemas.microsoft.com/office/powerpoint/2010/main" val="2420891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en-US" smtClean="0"/>
              <a:t>GBT tests</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8</a:t>
            </a:fld>
            <a:endParaRPr lang="it-IT"/>
          </a:p>
        </p:txBody>
      </p:sp>
      <p:pic>
        <p:nvPicPr>
          <p:cNvPr id="4" name="Immagine 3"/>
          <p:cNvPicPr>
            <a:picLocks noChangeAspect="1"/>
          </p:cNvPicPr>
          <p:nvPr/>
        </p:nvPicPr>
        <p:blipFill>
          <a:blip r:embed="rId2"/>
          <a:stretch>
            <a:fillRect/>
          </a:stretch>
        </p:blipFill>
        <p:spPr>
          <a:xfrm>
            <a:off x="1219200" y="805388"/>
            <a:ext cx="9799551" cy="5363207"/>
          </a:xfrm>
          <a:prstGeom prst="rect">
            <a:avLst/>
          </a:prstGeom>
        </p:spPr>
      </p:pic>
      <p:sp>
        <p:nvSpPr>
          <p:cNvPr id="5" name="CasellaDiTesto 4"/>
          <p:cNvSpPr txBox="1"/>
          <p:nvPr/>
        </p:nvSpPr>
        <p:spPr>
          <a:xfrm>
            <a:off x="4304637" y="210841"/>
            <a:ext cx="3765711"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GBT FPGA: scrambler</a:t>
            </a:r>
            <a:endParaRPr lang="it-IT" sz="28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0762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en-US" smtClean="0"/>
              <a:t>GBT tests</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9</a:t>
            </a:fld>
            <a:endParaRPr lang="it-IT"/>
          </a:p>
        </p:txBody>
      </p:sp>
      <p:sp>
        <p:nvSpPr>
          <p:cNvPr id="4" name="CasellaDiTesto 3"/>
          <p:cNvSpPr txBox="1"/>
          <p:nvPr/>
        </p:nvSpPr>
        <p:spPr>
          <a:xfrm>
            <a:off x="3398475" y="194366"/>
            <a:ext cx="5722977"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GBT FPGA: Reed Solomon encoder</a:t>
            </a:r>
            <a:endParaRPr lang="it-IT" sz="2800" b="1" dirty="0">
              <a:solidFill>
                <a:srgbClr val="0000FF"/>
              </a:solidFill>
              <a:latin typeface="Times New Roman" panose="02020603050405020304" pitchFamily="18" charset="0"/>
              <a:cs typeface="Times New Roman" panose="02020603050405020304" pitchFamily="18" charset="0"/>
            </a:endParaRPr>
          </a:p>
        </p:txBody>
      </p:sp>
      <p:sp>
        <p:nvSpPr>
          <p:cNvPr id="5" name="Rettangolo 4"/>
          <p:cNvSpPr/>
          <p:nvPr/>
        </p:nvSpPr>
        <p:spPr>
          <a:xfrm>
            <a:off x="1120346" y="949177"/>
            <a:ext cx="8748584" cy="1815882"/>
          </a:xfrm>
          <a:prstGeom prst="rect">
            <a:avLst/>
          </a:prstGeom>
        </p:spPr>
        <p:txBody>
          <a:bodyPr wrap="square">
            <a:spAutoFit/>
          </a:bodyPr>
          <a:lstStyle/>
          <a:p>
            <a:pPr marL="342900" indent="-34290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Aim of the Reed Solomon encoding:</a:t>
            </a:r>
          </a:p>
          <a:p>
            <a:pPr marL="742950" lvl="1"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protect </a:t>
            </a:r>
            <a:r>
              <a:rPr lang="en-US" dirty="0">
                <a:latin typeface="Times New Roman" panose="02020603050405020304" pitchFamily="18" charset="0"/>
                <a:cs typeface="Times New Roman" panose="02020603050405020304" pitchFamily="18" charset="0"/>
              </a:rPr>
              <a:t>the data against transmission errors</a:t>
            </a:r>
          </a:p>
          <a:p>
            <a:pPr marL="342900" indent="-34290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Reed Solomon encoder </a:t>
            </a:r>
            <a:r>
              <a:rPr lang="en-US" b="1" dirty="0" smtClean="0">
                <a:latin typeface="Times New Roman" panose="02020603050405020304" pitchFamily="18" charset="0"/>
                <a:cs typeface="Times New Roman" panose="02020603050405020304" pitchFamily="18" charset="0"/>
              </a:rPr>
              <a:t>features:</a:t>
            </a:r>
            <a:endParaRPr lang="en-US" b="1"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composed </a:t>
            </a:r>
            <a:r>
              <a:rPr lang="en-US" dirty="0">
                <a:latin typeface="Times New Roman" panose="02020603050405020304" pitchFamily="18" charset="0"/>
                <a:cs typeface="Times New Roman" panose="02020603050405020304" pitchFamily="18" charset="0"/>
              </a:rPr>
              <a:t>of 2 RS encoder (15,11), symbol = 4 bits</a:t>
            </a:r>
          </a:p>
          <a:p>
            <a:pPr marL="742950" lvl="1"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only </a:t>
            </a:r>
            <a:r>
              <a:rPr lang="en-US" dirty="0">
                <a:latin typeface="Times New Roman" panose="02020603050405020304" pitchFamily="18" charset="0"/>
                <a:cs typeface="Times New Roman" panose="02020603050405020304" pitchFamily="18" charset="0"/>
              </a:rPr>
              <a:t>combinatorial logic</a:t>
            </a:r>
          </a:p>
          <a:p>
            <a:pPr marL="742950" lvl="1"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allows </a:t>
            </a:r>
            <a:r>
              <a:rPr lang="en-US" dirty="0">
                <a:latin typeface="Times New Roman" panose="02020603050405020304" pitchFamily="18" charset="0"/>
                <a:cs typeface="Times New Roman" panose="02020603050405020304" pitchFamily="18" charset="0"/>
              </a:rPr>
              <a:t>to correct up to 2 symbols (8 consecutive bits for example)</a:t>
            </a:r>
          </a:p>
        </p:txBody>
      </p:sp>
      <p:pic>
        <p:nvPicPr>
          <p:cNvPr id="6" name="Immagine 5"/>
          <p:cNvPicPr>
            <a:picLocks noChangeAspect="1"/>
          </p:cNvPicPr>
          <p:nvPr/>
        </p:nvPicPr>
        <p:blipFill>
          <a:blip r:embed="rId2"/>
          <a:stretch>
            <a:fillRect/>
          </a:stretch>
        </p:blipFill>
        <p:spPr>
          <a:xfrm>
            <a:off x="1779373" y="3132677"/>
            <a:ext cx="8284947" cy="2836924"/>
          </a:xfrm>
          <a:prstGeom prst="rect">
            <a:avLst/>
          </a:prstGeom>
        </p:spPr>
      </p:pic>
    </p:spTree>
    <p:extLst>
      <p:ext uri="{BB962C8B-B14F-4D97-AF65-F5344CB8AC3E}">
        <p14:creationId xmlns:p14="http://schemas.microsoft.com/office/powerpoint/2010/main" val="350035138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smtClean="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3360</TotalTime>
  <Words>1020</Words>
  <Application>Microsoft Office PowerPoint</Application>
  <PresentationFormat>Widescreen</PresentationFormat>
  <Paragraphs>218</Paragraphs>
  <Slides>28</Slides>
  <Notes>1</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28</vt:i4>
      </vt:variant>
    </vt:vector>
  </HeadingPairs>
  <TitlesOfParts>
    <vt:vector size="34" baseType="lpstr">
      <vt:lpstr>Arial</vt:lpstr>
      <vt:lpstr>Calibri</vt:lpstr>
      <vt:lpstr>Calibri Light</vt:lpstr>
      <vt:lpstr>Times New Roman</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falchieri</dc:creator>
  <cp:lastModifiedBy>falchieri</cp:lastModifiedBy>
  <cp:revision>448</cp:revision>
  <dcterms:created xsi:type="dcterms:W3CDTF">2018-05-19T14:05:16Z</dcterms:created>
  <dcterms:modified xsi:type="dcterms:W3CDTF">2018-06-19T14:33:55Z</dcterms:modified>
</cp:coreProperties>
</file>